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58" r:id="rId2"/>
    <p:sldMasterId id="2147483775" r:id="rId3"/>
  </p:sldMasterIdLst>
  <p:notesMasterIdLst>
    <p:notesMasterId r:id="rId23"/>
  </p:notesMasterIdLst>
  <p:handoutMasterIdLst>
    <p:handoutMasterId r:id="rId24"/>
  </p:handoutMasterIdLst>
  <p:sldIdLst>
    <p:sldId id="387" r:id="rId4"/>
    <p:sldId id="429" r:id="rId5"/>
    <p:sldId id="431" r:id="rId6"/>
    <p:sldId id="399" r:id="rId7"/>
    <p:sldId id="400" r:id="rId8"/>
    <p:sldId id="401" r:id="rId9"/>
    <p:sldId id="402" r:id="rId10"/>
    <p:sldId id="403" r:id="rId11"/>
    <p:sldId id="404" r:id="rId12"/>
    <p:sldId id="434" r:id="rId13"/>
    <p:sldId id="433" r:id="rId14"/>
    <p:sldId id="432" r:id="rId15"/>
    <p:sldId id="406" r:id="rId16"/>
    <p:sldId id="407" r:id="rId17"/>
    <p:sldId id="408" r:id="rId18"/>
    <p:sldId id="435" r:id="rId19"/>
    <p:sldId id="349" r:id="rId20"/>
    <p:sldId id="418" r:id="rId21"/>
    <p:sldId id="436" r:id="rId2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674CA8-66BB-41CC-B8BB-0AC3E2970B37}">
          <p14:sldIdLst>
            <p14:sldId id="387"/>
            <p14:sldId id="429"/>
            <p14:sldId id="431"/>
            <p14:sldId id="399"/>
            <p14:sldId id="400"/>
            <p14:sldId id="401"/>
            <p14:sldId id="402"/>
            <p14:sldId id="403"/>
            <p14:sldId id="404"/>
            <p14:sldId id="434"/>
            <p14:sldId id="433"/>
            <p14:sldId id="432"/>
            <p14:sldId id="406"/>
            <p14:sldId id="407"/>
            <p14:sldId id="408"/>
            <p14:sldId id="435"/>
            <p14:sldId id="349"/>
            <p14:sldId id="418"/>
            <p14:sldId id="436"/>
          </p14:sldIdLst>
        </p14:section>
        <p14:section name="Untitled Section" id="{888A1C63-2195-43FF-937D-19C705E160D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989"/>
    <a:srgbClr val="FFFF66"/>
    <a:srgbClr val="F1A2A1"/>
    <a:srgbClr val="FFFDC1"/>
    <a:srgbClr val="FF6666"/>
    <a:srgbClr val="66CCFF"/>
    <a:srgbClr val="F6C6C6"/>
    <a:srgbClr val="DCBBBB"/>
    <a:srgbClr val="E8A2A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1" autoAdjust="0"/>
    <p:restoredTop sz="83557" autoAdjust="0"/>
  </p:normalViewPr>
  <p:slideViewPr>
    <p:cSldViewPr>
      <p:cViewPr>
        <p:scale>
          <a:sx n="82" d="100"/>
          <a:sy n="82" d="100"/>
        </p:scale>
        <p:origin x="-72" y="-72"/>
      </p:cViewPr>
      <p:guideLst>
        <p:guide orient="horz" pos="4319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6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RIMS have been installed in </a:t>
            </a:r>
            <a:r>
              <a:rPr lang="en-GB" sz="1200" b="0" dirty="0" err="1" smtClean="0"/>
              <a:t>Nouachkott</a:t>
            </a:r>
            <a:r>
              <a:rPr lang="en-GB" sz="1200" b="0" dirty="0" smtClean="0"/>
              <a:t> (Mauritania), </a:t>
            </a:r>
            <a:r>
              <a:rPr lang="en-GB" sz="1200" b="0" dirty="0" err="1" smtClean="0"/>
              <a:t>Djerba</a:t>
            </a:r>
            <a:r>
              <a:rPr lang="en-GB" sz="1200" b="0" dirty="0" smtClean="0"/>
              <a:t> (Tunisia), Alexandria (Egypt), </a:t>
            </a:r>
            <a:r>
              <a:rPr lang="en-GB" sz="1200" b="0" dirty="0" err="1" smtClean="0"/>
              <a:t>Golbasi</a:t>
            </a:r>
            <a:r>
              <a:rPr lang="en-GB" sz="1200" b="0" dirty="0" smtClean="0"/>
              <a:t> (Turkey), funded by the EU GNSS budget. They function well, though sometimes we experience logistical problems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5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RIMS have been installed in </a:t>
            </a:r>
            <a:r>
              <a:rPr lang="en-GB" sz="1200" b="0" dirty="0" err="1" smtClean="0"/>
              <a:t>Nouachkott</a:t>
            </a:r>
            <a:r>
              <a:rPr lang="en-GB" sz="1200" b="0" dirty="0" smtClean="0"/>
              <a:t> (Mauritania), </a:t>
            </a:r>
            <a:r>
              <a:rPr lang="en-GB" sz="1200" b="0" dirty="0" err="1" smtClean="0"/>
              <a:t>Djerba</a:t>
            </a:r>
            <a:r>
              <a:rPr lang="en-GB" sz="1200" b="0" dirty="0" smtClean="0"/>
              <a:t> (Tunisia), Alexandria (Egypt), </a:t>
            </a:r>
            <a:r>
              <a:rPr lang="en-GB" sz="1200" b="0" dirty="0" err="1" smtClean="0"/>
              <a:t>Golbasi</a:t>
            </a:r>
            <a:r>
              <a:rPr lang="en-GB" sz="1200" b="0" dirty="0" smtClean="0"/>
              <a:t> (Turkey), funded by the EU GNSS budget. They function well, though sometimes we experience logistical problems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4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 algn="l"/>
            <a:r>
              <a:rPr lang="en-GB" b="1" dirty="0">
                <a:solidFill>
                  <a:srgbClr val="0F5494"/>
                </a:solidFill>
              </a:rPr>
              <a:t>Multi-country</a:t>
            </a:r>
            <a:r>
              <a:rPr lang="en-GB" dirty="0">
                <a:solidFill>
                  <a:srgbClr val="0F5494"/>
                </a:solidFill>
              </a:rPr>
              <a:t> project</a:t>
            </a:r>
          </a:p>
          <a:p>
            <a:pPr lvl="0" algn="l"/>
            <a:r>
              <a:rPr lang="en-GB" b="1" dirty="0">
                <a:solidFill>
                  <a:srgbClr val="0F5494"/>
                </a:solidFill>
              </a:rPr>
              <a:t>Delocalised</a:t>
            </a:r>
          </a:p>
          <a:p>
            <a:pPr lvl="0" algn="l"/>
            <a:r>
              <a:rPr lang="en-GB" b="1" dirty="0">
                <a:solidFill>
                  <a:srgbClr val="0F5494"/>
                </a:solidFill>
              </a:rPr>
              <a:t>African ownership </a:t>
            </a:r>
            <a:r>
              <a:rPr lang="en-GB" dirty="0">
                <a:solidFill>
                  <a:srgbClr val="0F5494"/>
                </a:solidFill>
              </a:rPr>
              <a:t>of policy, project management and physical infrastructure</a:t>
            </a:r>
          </a:p>
          <a:p>
            <a:pPr lvl="0"/>
            <a:r>
              <a:rPr lang="en-GB" dirty="0">
                <a:solidFill>
                  <a:srgbClr val="0F5494"/>
                </a:solidFill>
              </a:rPr>
              <a:t>Mix of </a:t>
            </a:r>
            <a:r>
              <a:rPr lang="en-GB" b="1" dirty="0">
                <a:solidFill>
                  <a:srgbClr val="0F5494"/>
                </a:solidFill>
              </a:rPr>
              <a:t>sectorial and horizontal socio-economic benefits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1pPr>
            <a:lvl2pPr marL="742874" indent="-285721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2pPr>
            <a:lvl3pPr marL="1142883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3pPr>
            <a:lvl4pPr marL="1600036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4pPr>
            <a:lvl5pPr marL="2057189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5pPr>
            <a:lvl6pPr marL="2514343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6pPr>
            <a:lvl7pPr marL="2971496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7pPr>
            <a:lvl8pPr marL="3428649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8pPr>
            <a:lvl9pPr marL="3885802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9pPr>
          </a:lstStyle>
          <a:p>
            <a:pPr eaLnBrk="1" hangingPunct="1"/>
            <a:fld id="{64E38186-AC59-4D3C-A268-EA93D5037280}" type="slidenum">
              <a:rPr lang="en-GB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n-GB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4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other 4 utilities being: electricity, water, gas and sewer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08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5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 algn="l"/>
            <a:r>
              <a:rPr lang="en-GB" b="1" dirty="0">
                <a:solidFill>
                  <a:srgbClr val="0F5494"/>
                </a:solidFill>
              </a:rPr>
              <a:t>Multi-country</a:t>
            </a:r>
            <a:r>
              <a:rPr lang="en-GB" dirty="0">
                <a:solidFill>
                  <a:srgbClr val="0F5494"/>
                </a:solidFill>
              </a:rPr>
              <a:t> project</a:t>
            </a:r>
          </a:p>
          <a:p>
            <a:pPr lvl="0" algn="l"/>
            <a:r>
              <a:rPr lang="en-GB" b="1" dirty="0">
                <a:solidFill>
                  <a:srgbClr val="0F5494"/>
                </a:solidFill>
              </a:rPr>
              <a:t>Delocalised</a:t>
            </a:r>
          </a:p>
          <a:p>
            <a:pPr lvl="0" algn="l"/>
            <a:r>
              <a:rPr lang="en-GB" b="1" dirty="0">
                <a:solidFill>
                  <a:srgbClr val="0F5494"/>
                </a:solidFill>
              </a:rPr>
              <a:t>African ownership </a:t>
            </a:r>
            <a:r>
              <a:rPr lang="en-GB" dirty="0">
                <a:solidFill>
                  <a:srgbClr val="0F5494"/>
                </a:solidFill>
              </a:rPr>
              <a:t>of policy, project management and physical infrastructure</a:t>
            </a:r>
          </a:p>
          <a:p>
            <a:pPr lvl="0"/>
            <a:r>
              <a:rPr lang="en-GB" dirty="0">
                <a:solidFill>
                  <a:srgbClr val="0F5494"/>
                </a:solidFill>
              </a:rPr>
              <a:t>Mix of </a:t>
            </a:r>
            <a:r>
              <a:rPr lang="en-GB" b="1" dirty="0">
                <a:solidFill>
                  <a:srgbClr val="0F5494"/>
                </a:solidFill>
              </a:rPr>
              <a:t>sectorial and horizontal socio-economic benefits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1pPr>
            <a:lvl2pPr marL="742874" indent="-285721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2pPr>
            <a:lvl3pPr marL="1142883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3pPr>
            <a:lvl4pPr marL="1600036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4pPr>
            <a:lvl5pPr marL="2057189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5pPr>
            <a:lvl6pPr marL="2514343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6pPr>
            <a:lvl7pPr marL="2971496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7pPr>
            <a:lvl8pPr marL="3428649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8pPr>
            <a:lvl9pPr marL="3885802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9pPr>
          </a:lstStyle>
          <a:p>
            <a:pPr eaLnBrk="1" hangingPunct="1"/>
            <a:fld id="{64E38186-AC59-4D3C-A268-EA93D5037280}" type="slidenum">
              <a:rPr lang="en-GB" sz="1200" b="0">
                <a:solidFill>
                  <a:schemeClr val="tx1"/>
                </a:solidFill>
              </a:rPr>
              <a:pPr eaLnBrk="1" hangingPunct="1"/>
              <a:t>18</a:t>
            </a:fld>
            <a:endParaRPr lang="en-GB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ASECNA (</a:t>
            </a:r>
            <a:r>
              <a:rPr lang="en-GB" dirty="0" err="1" smtClean="0"/>
              <a:t>Agence</a:t>
            </a:r>
            <a:r>
              <a:rPr lang="en-GB" dirty="0" smtClean="0"/>
              <a:t> pour la </a:t>
            </a:r>
            <a:r>
              <a:rPr lang="en-GB" dirty="0" err="1" smtClean="0"/>
              <a:t>Sécurité</a:t>
            </a:r>
            <a:r>
              <a:rPr lang="en-GB" dirty="0" smtClean="0"/>
              <a:t> de la Navigation </a:t>
            </a:r>
            <a:r>
              <a:rPr lang="en-GB" dirty="0" err="1" smtClean="0"/>
              <a:t>aérienne</a:t>
            </a:r>
            <a:r>
              <a:rPr lang="en-GB" dirty="0" smtClean="0"/>
              <a:t> en </a:t>
            </a:r>
            <a:r>
              <a:rPr lang="en-GB" dirty="0" err="1" smtClean="0"/>
              <a:t>Afrique</a:t>
            </a:r>
            <a:r>
              <a:rPr lang="en-GB" dirty="0" smtClean="0"/>
              <a:t> et à Madagascar) has organised, at the margin of the seminar on infrastructure an event dedicated to the financing of EGNOS in Africa.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5076"/>
            <a:fld id="{1F90B76F-A9DC-4029-B38D-57E1607B1584}" type="slidenum">
              <a:rPr lang="en-GB" smtClean="0">
                <a:latin typeface="Arial" charset="0"/>
              </a:rPr>
              <a:pPr defTabSz="925076"/>
              <a:t>2</a:t>
            </a:fld>
            <a:endParaRPr lang="en-GB" smtClean="0">
              <a:latin typeface="Arial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214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1pPr>
            <a:lvl2pPr marL="755357" indent="-290522" defTabSz="923214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2pPr>
            <a:lvl3pPr marL="1162088" indent="-232418" defTabSz="923214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3pPr>
            <a:lvl4pPr marL="1626923" indent="-232418" defTabSz="923214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4pPr>
            <a:lvl5pPr marL="2091759" indent="-232418" defTabSz="923214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5pPr>
            <a:lvl6pPr marL="2556594" indent="-232418" algn="r" defTabSz="923214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6pPr>
            <a:lvl7pPr marL="3021429" indent="-232418" algn="r" defTabSz="923214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7pPr>
            <a:lvl8pPr marL="3486264" indent="-232418" algn="r" defTabSz="923214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8pPr>
            <a:lvl9pPr marL="3951100" indent="-232418" algn="r" defTabSz="923214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9pPr>
          </a:lstStyle>
          <a:p>
            <a:pPr eaLnBrk="1" hangingPunct="1"/>
            <a:fld id="{B3EE6129-6992-427D-86FC-AB8992E33AC6}" type="slidenum">
              <a:rPr lang="en-GB" altLang="en-US" sz="1200" b="0">
                <a:solidFill>
                  <a:srgbClr val="000000"/>
                </a:solidFill>
              </a:rPr>
              <a:pPr eaLnBrk="1" hangingPunct="1"/>
              <a:t>3</a:t>
            </a:fld>
            <a:endParaRPr lang="en-GB" altLang="en-US" sz="1200" b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1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4064" indent="-286179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4715" indent="-22894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2600" indent="-22894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60486" indent="-22894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8372" indent="-228943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6258" indent="-228943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34144" indent="-228943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92029" indent="-228943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D686CE3-0C9A-43CB-B717-187F7568BBDB}" type="slidenum">
              <a:rPr lang="en-GB" sz="1200" b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6179" lvl="1" indent="-286179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solidFill>
                  <a:srgbClr val="0F5494"/>
                </a:solidFill>
              </a:rPr>
              <a:t>Railway network: is poor, mostly on single line and with low traffic</a:t>
            </a:r>
          </a:p>
          <a:p>
            <a:pPr marL="286179" lvl="1" indent="-286179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US" sz="1600" dirty="0">
              <a:solidFill>
                <a:srgbClr val="0F5494"/>
              </a:solidFill>
            </a:endParaRPr>
          </a:p>
          <a:p>
            <a:pPr marL="286179" lvl="1" indent="-286179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1600" dirty="0">
                <a:solidFill>
                  <a:srgbClr val="0F5494"/>
                </a:solidFill>
              </a:rPr>
              <a:t>Extremely high costs of classical safety equipment along the line</a:t>
            </a:r>
          </a:p>
          <a:p>
            <a:pPr marL="286179" lvl="1" indent="-286179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GB" sz="1600" dirty="0">
              <a:solidFill>
                <a:srgbClr val="0F5494"/>
              </a:solidFill>
            </a:endParaRPr>
          </a:p>
          <a:p>
            <a:pPr marL="286179" lvl="1" indent="-286179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1600" dirty="0">
                <a:solidFill>
                  <a:srgbClr val="0F5494"/>
                </a:solidFill>
              </a:rPr>
              <a:t>Ground-based control systems (</a:t>
            </a:r>
            <a:r>
              <a:rPr lang="en-GB" sz="1600" dirty="0" err="1">
                <a:solidFill>
                  <a:srgbClr val="0F5494"/>
                </a:solidFill>
              </a:rPr>
              <a:t>balise</a:t>
            </a:r>
            <a:r>
              <a:rPr lang="en-GB" sz="1600" dirty="0">
                <a:solidFill>
                  <a:srgbClr val="0F5494"/>
                </a:solidFill>
              </a:rPr>
              <a:t>) are expensive and normally not economically advantageous for low traffic railways</a:t>
            </a:r>
          </a:p>
          <a:p>
            <a:pPr marL="286179" lvl="1" indent="-286179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GB" sz="1600" dirty="0">
              <a:solidFill>
                <a:srgbClr val="0F5494"/>
              </a:solidFill>
            </a:endParaRPr>
          </a:p>
          <a:p>
            <a:pPr marL="343414" indent="-343414">
              <a:spcBef>
                <a:spcPct val="20000"/>
              </a:spcBef>
            </a:pPr>
            <a:r>
              <a:rPr lang="en-GB" b="0" dirty="0" smtClean="0"/>
              <a:t>A </a:t>
            </a:r>
            <a:r>
              <a:rPr lang="en-US" b="0" dirty="0" smtClean="0"/>
              <a:t>demonstration of the use of EGNOS for advanced rail traffic management, especially on low-density rail lines</a:t>
            </a:r>
          </a:p>
          <a:p>
            <a:pPr marL="744064" lvl="1" indent="-286179">
              <a:spcBef>
                <a:spcPct val="20000"/>
              </a:spcBef>
              <a:buClr>
                <a:srgbClr val="FF9933"/>
              </a:buClr>
              <a:buFont typeface="Webdings" pitchFamily="18" charset="2"/>
              <a:buChar char="4"/>
            </a:pPr>
            <a:r>
              <a:rPr lang="en-GB" b="0" dirty="0" smtClean="0"/>
              <a:t>South Africa, Gauteng on 24 November 2005</a:t>
            </a:r>
          </a:p>
          <a:p>
            <a:pPr marL="744064" lvl="1" indent="-286179">
              <a:spcBef>
                <a:spcPct val="20000"/>
              </a:spcBef>
              <a:buClr>
                <a:srgbClr val="FF9933"/>
              </a:buClr>
              <a:buFont typeface="Webdings" pitchFamily="18" charset="2"/>
              <a:buChar char="4"/>
            </a:pPr>
            <a:r>
              <a:rPr lang="en-GB" b="0" dirty="0" smtClean="0"/>
              <a:t>Undertaken in collaboration with Spoornet, South Africa </a:t>
            </a:r>
            <a:endParaRPr lang="en-US" b="0" dirty="0" smtClean="0"/>
          </a:p>
          <a:p>
            <a:pPr defTabSz="915772" eaLnBrk="1" hangingPunct="1">
              <a:defRPr/>
            </a:pPr>
            <a:r>
              <a:rPr lang="en-GB" dirty="0"/>
              <a:t>The demo </a:t>
            </a:r>
            <a:r>
              <a:rPr lang="en-US" dirty="0"/>
              <a:t>highlighted the capabilities that will be provided by the planned operational extension of EGNOS for Africa, and gave the participants a </a:t>
            </a:r>
            <a:r>
              <a:rPr lang="en-GB" dirty="0"/>
              <a:t>glimpse at future technologies in rail control systems</a:t>
            </a:r>
            <a:r>
              <a:rPr lang="en-US" dirty="0"/>
              <a:t> </a:t>
            </a:r>
          </a:p>
          <a:p>
            <a:pPr defTabSz="915772" eaLnBrk="1" hangingPunct="1">
              <a:defRPr/>
            </a:pPr>
            <a:endParaRPr lang="it-IT" dirty="0">
              <a:ea typeface="ＭＳ Ｐゴシック" pitchFamily="34" charset="-128"/>
            </a:endParaRPr>
          </a:p>
          <a:p>
            <a:pPr defTabSz="915772" eaLnBrk="1" hangingPunct="1">
              <a:defRPr/>
            </a:pPr>
            <a:r>
              <a:rPr lang="it-IT" dirty="0" err="1">
                <a:ea typeface="ＭＳ Ｐゴシック" pitchFamily="34" charset="-128"/>
              </a:rPr>
              <a:t>There</a:t>
            </a:r>
            <a:r>
              <a:rPr lang="it-IT" dirty="0">
                <a:ea typeface="ＭＳ Ｐゴシック" pitchFamily="34" charset="-128"/>
              </a:rPr>
              <a:t> are </a:t>
            </a:r>
            <a:r>
              <a:rPr lang="it-IT" dirty="0" err="1">
                <a:ea typeface="ＭＳ Ｐゴシック" pitchFamily="34" charset="-128"/>
              </a:rPr>
              <a:t>also</a:t>
            </a:r>
            <a:r>
              <a:rPr lang="it-IT" dirty="0">
                <a:ea typeface="ＭＳ Ｐゴシック" pitchFamily="34" charset="-128"/>
              </a:rPr>
              <a:t> </a:t>
            </a:r>
            <a:r>
              <a:rPr lang="it-IT" dirty="0" err="1">
                <a:ea typeface="ＭＳ Ｐゴシック" pitchFamily="34" charset="-128"/>
              </a:rPr>
              <a:t>often</a:t>
            </a:r>
            <a:r>
              <a:rPr lang="it-IT" dirty="0">
                <a:ea typeface="ＭＳ Ｐゴシック" pitchFamily="34" charset="-128"/>
              </a:rPr>
              <a:t> </a:t>
            </a:r>
            <a:r>
              <a:rPr lang="it-IT" dirty="0" err="1">
                <a:ea typeface="ＭＳ Ｐゴシック" pitchFamily="34" charset="-128"/>
              </a:rPr>
              <a:t>cases</a:t>
            </a:r>
            <a:r>
              <a:rPr lang="it-IT" dirty="0">
                <a:ea typeface="ＭＳ Ｐゴシック" pitchFamily="34" charset="-128"/>
              </a:rPr>
              <a:t> (in </a:t>
            </a:r>
            <a:r>
              <a:rPr lang="it-IT" dirty="0" err="1">
                <a:ea typeface="ＭＳ Ｐゴシック" pitchFamily="34" charset="-128"/>
              </a:rPr>
              <a:t>rural</a:t>
            </a:r>
            <a:r>
              <a:rPr lang="it-IT" dirty="0">
                <a:ea typeface="ＭＳ Ｐゴシック" pitchFamily="34" charset="-128"/>
              </a:rPr>
              <a:t>/remote </a:t>
            </a:r>
            <a:r>
              <a:rPr lang="it-IT" dirty="0" err="1">
                <a:ea typeface="ＭＳ Ｐゴシック" pitchFamily="34" charset="-128"/>
              </a:rPr>
              <a:t>areas</a:t>
            </a:r>
            <a:r>
              <a:rPr lang="it-IT" dirty="0">
                <a:ea typeface="ＭＳ Ｐゴシック" pitchFamily="34" charset="-128"/>
              </a:rPr>
              <a:t> the world) of </a:t>
            </a:r>
            <a:r>
              <a:rPr lang="it-IT" dirty="0" err="1">
                <a:ea typeface="ＭＳ Ｐゴシック" pitchFamily="34" charset="-128"/>
              </a:rPr>
              <a:t>balises</a:t>
            </a:r>
            <a:r>
              <a:rPr lang="it-IT" dirty="0">
                <a:ea typeface="ＭＳ Ｐゴシック" pitchFamily="34" charset="-128"/>
              </a:rPr>
              <a:t> and </a:t>
            </a:r>
            <a:r>
              <a:rPr lang="it-IT" dirty="0" err="1">
                <a:ea typeface="ＭＳ Ｐゴシック" pitchFamily="34" charset="-128"/>
              </a:rPr>
              <a:t>copper</a:t>
            </a:r>
            <a:r>
              <a:rPr lang="it-IT" dirty="0">
                <a:ea typeface="ＭＳ Ｐゴシック" pitchFamily="34" charset="-128"/>
              </a:rPr>
              <a:t> </a:t>
            </a:r>
            <a:r>
              <a:rPr lang="it-IT" dirty="0" err="1">
                <a:ea typeface="ＭＳ Ｐゴシック" pitchFamily="34" charset="-128"/>
              </a:rPr>
              <a:t>cables</a:t>
            </a:r>
            <a:r>
              <a:rPr lang="it-IT" dirty="0">
                <a:ea typeface="ＭＳ Ｐゴシック" pitchFamily="34" charset="-128"/>
              </a:rPr>
              <a:t> </a:t>
            </a:r>
            <a:r>
              <a:rPr lang="it-IT" dirty="0" err="1">
                <a:ea typeface="ＭＳ Ｐゴシック" pitchFamily="34" charset="-128"/>
              </a:rPr>
              <a:t>being</a:t>
            </a:r>
            <a:r>
              <a:rPr lang="it-IT" dirty="0">
                <a:ea typeface="ＭＳ Ｐゴシック" pitchFamily="34" charset="-128"/>
              </a:rPr>
              <a:t> </a:t>
            </a:r>
            <a:r>
              <a:rPr lang="it-IT" dirty="0" err="1">
                <a:ea typeface="ＭＳ Ｐゴシック" pitchFamily="34" charset="-128"/>
              </a:rPr>
              <a:t>removed</a:t>
            </a:r>
            <a:r>
              <a:rPr lang="it-IT" dirty="0">
                <a:ea typeface="ＭＳ Ｐゴシック" pitchFamily="34" charset="-128"/>
              </a:rPr>
              <a:t> and </a:t>
            </a:r>
            <a:r>
              <a:rPr lang="it-IT" dirty="0" err="1">
                <a:ea typeface="ＭＳ Ｐゴシック" pitchFamily="34" charset="-128"/>
              </a:rPr>
              <a:t>stolen</a:t>
            </a:r>
            <a:r>
              <a:rPr lang="it-IT" dirty="0">
                <a:ea typeface="ＭＳ Ｐゴシック" pitchFamily="34" charset="-128"/>
              </a:rPr>
              <a:t>.</a:t>
            </a:r>
          </a:p>
          <a:p>
            <a:pPr defTabSz="915772" eaLnBrk="1" hangingPunct="1">
              <a:defRPr/>
            </a:pPr>
            <a:endParaRPr lang="it-IT" dirty="0">
              <a:ea typeface="ＭＳ Ｐゴシック" pitchFamily="34" charset="-128"/>
            </a:endParaRPr>
          </a:p>
          <a:p>
            <a:pPr defTabSz="915772" eaLnBrk="1" hangingPunct="1"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dirty="0" smtClean="0">
                <a:solidFill>
                  <a:srgbClr val="0F5494"/>
                </a:solidFill>
              </a:rPr>
              <a:t>Cadastre</a:t>
            </a:r>
            <a:endParaRPr lang="en-GB" sz="1400" dirty="0" smtClean="0">
              <a:solidFill>
                <a:srgbClr val="0F5494"/>
              </a:solidFill>
            </a:endParaRPr>
          </a:p>
          <a:p>
            <a:pPr lvl="1" algn="l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sz="1400" dirty="0" smtClean="0">
                <a:solidFill>
                  <a:srgbClr val="0F5494"/>
                </a:solidFill>
              </a:rPr>
              <a:t>High accuracy, free of charge</a:t>
            </a:r>
            <a:endParaRPr lang="en-GB" sz="1400" dirty="0" smtClean="0">
              <a:solidFill>
                <a:srgbClr val="0F5494"/>
              </a:solidFill>
            </a:endParaRPr>
          </a:p>
          <a:p>
            <a:pPr lvl="1" algn="l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sz="1400" b="0" dirty="0" smtClean="0">
                <a:solidFill>
                  <a:srgbClr val="0F5494"/>
                </a:solidFill>
              </a:rPr>
              <a:t>Particularly useful for </a:t>
            </a:r>
            <a:r>
              <a:rPr lang="en-US" sz="1400" dirty="0" smtClean="0">
                <a:solidFill>
                  <a:srgbClr val="0F5494"/>
                </a:solidFill>
              </a:rPr>
              <a:t>rural parcels measurements</a:t>
            </a:r>
            <a:endParaRPr lang="en-GB" sz="1400" dirty="0" smtClean="0">
              <a:solidFill>
                <a:srgbClr val="0F5494"/>
              </a:solidFill>
            </a:endParaRPr>
          </a:p>
          <a:p>
            <a:pPr lvl="1" algn="l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GB" sz="1400" b="0" dirty="0" smtClean="0">
                <a:solidFill>
                  <a:srgbClr val="0F5494"/>
                </a:solidFill>
              </a:rPr>
              <a:t>Supports </a:t>
            </a:r>
            <a:r>
              <a:rPr lang="en-GB" sz="1400" dirty="0" smtClean="0">
                <a:solidFill>
                  <a:srgbClr val="0F5494"/>
                </a:solidFill>
              </a:rPr>
              <a:t>land reform </a:t>
            </a:r>
            <a:r>
              <a:rPr lang="en-GB" sz="1400" b="0" dirty="0" smtClean="0">
                <a:solidFill>
                  <a:srgbClr val="0F5494"/>
                </a:solidFill>
              </a:rPr>
              <a:t>programmes and helps </a:t>
            </a:r>
            <a:r>
              <a:rPr lang="en-GB" sz="1400" dirty="0" smtClean="0">
                <a:solidFill>
                  <a:srgbClr val="0F5494"/>
                </a:solidFill>
              </a:rPr>
              <a:t>solving</a:t>
            </a:r>
            <a:r>
              <a:rPr lang="en-GB" sz="1400" b="0" dirty="0" smtClean="0">
                <a:solidFill>
                  <a:srgbClr val="0F5494"/>
                </a:solidFill>
              </a:rPr>
              <a:t> </a:t>
            </a:r>
            <a:r>
              <a:rPr lang="en-GB" sz="1400" dirty="0" smtClean="0">
                <a:solidFill>
                  <a:srgbClr val="0F5494"/>
                </a:solidFill>
              </a:rPr>
              <a:t>land disputes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5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GB" sz="800"/>
              <a:t>Detailed CBA for aviation sector available.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There are also other non-quantifiable benefits.</a:t>
            </a:r>
            <a:r>
              <a:rPr lang="en-US" baseline="0" dirty="0" smtClean="0">
                <a:latin typeface="Arial" charset="0"/>
              </a:rPr>
              <a:t> E.g.</a:t>
            </a:r>
          </a:p>
          <a:p>
            <a:endParaRPr lang="en-US" baseline="0" dirty="0" smtClean="0">
              <a:latin typeface="Arial" charset="0"/>
            </a:endParaRPr>
          </a:p>
          <a:p>
            <a:r>
              <a:rPr lang="en-US" baseline="0" dirty="0" smtClean="0">
                <a:latin typeface="Arial" charset="0"/>
              </a:rPr>
              <a:t>REGIONAL INTEGRATION</a:t>
            </a:r>
          </a:p>
          <a:p>
            <a:endParaRPr lang="en-US" baseline="0" dirty="0" smtClean="0">
              <a:latin typeface="Arial" charset="0"/>
            </a:endParaRPr>
          </a:p>
          <a:p>
            <a:r>
              <a:rPr lang="en-US" baseline="0" dirty="0" smtClean="0">
                <a:latin typeface="Arial" charset="0"/>
              </a:rPr>
              <a:t>Today only 37% of African territory is reachable within 1 day of road travel (250km) from an airport equipped with instrumental landing ground equipment.</a:t>
            </a:r>
          </a:p>
          <a:p>
            <a:endParaRPr lang="en-US" baseline="0" dirty="0" smtClean="0">
              <a:latin typeface="Arial" charset="0"/>
            </a:endParaRPr>
          </a:p>
          <a:p>
            <a:r>
              <a:rPr lang="en-US" baseline="0" dirty="0" smtClean="0">
                <a:latin typeface="Arial" charset="0"/>
              </a:rPr>
              <a:t>Considering the potential for instrumental landing (assisted by satellite), many more airports would be accessible and 87% of the territory would be within 1day of road travel.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  <a:p>
            <a:r>
              <a:rPr lang="fr-BE" smtClean="0"/>
              <a:t>SPACE COUNCIL</a:t>
            </a:r>
            <a:endParaRPr lang="en-GB" smtClean="0"/>
          </a:p>
          <a:p>
            <a:r>
              <a:rPr lang="en-GB" smtClean="0"/>
              <a:t>An agreement between the EU and the ESA in force since 2004 provides a common basis for</a:t>
            </a:r>
          </a:p>
          <a:p>
            <a:r>
              <a:rPr lang="en-GB" smtClean="0"/>
              <a:t>developing a European space policy. The agreement establishes regular joint and concomitant</a:t>
            </a:r>
          </a:p>
          <a:p>
            <a:r>
              <a:rPr lang="en-GB" smtClean="0"/>
              <a:t>meetings of the EU and the ESA at ministerial level within a “Space Council”, for coordinating and</a:t>
            </a:r>
          </a:p>
          <a:p>
            <a:r>
              <a:rPr lang="en-GB" smtClean="0"/>
              <a:t>facilitating cooperative activities.</a:t>
            </a:r>
            <a:endParaRPr lang="en-GB" sz="2000" b="1"/>
          </a:p>
          <a:p>
            <a:pPr>
              <a:lnSpc>
                <a:spcPct val="80000"/>
              </a:lnSpc>
            </a:pPr>
            <a:endParaRPr lang="en-GB" sz="2000" b="1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1pPr>
            <a:lvl2pPr marL="742874" indent="-285721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2pPr>
            <a:lvl3pPr marL="1142883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3pPr>
            <a:lvl4pPr marL="1600036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4pPr>
            <a:lvl5pPr marL="2057189" indent="-228576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5pPr>
            <a:lvl6pPr marL="2514343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6pPr>
            <a:lvl7pPr marL="2971496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7pPr>
            <a:lvl8pPr marL="3428649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8pPr>
            <a:lvl9pPr marL="3885802" indent="-228576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9pPr>
          </a:lstStyle>
          <a:p>
            <a:pPr eaLnBrk="1" hangingPunct="1"/>
            <a:fld id="{189119B8-C66E-4BD4-8311-268FAB5E54ED}" type="slidenum">
              <a:rPr lang="en-GB" sz="1200" b="0">
                <a:solidFill>
                  <a:schemeClr val="tx1"/>
                </a:solidFill>
              </a:rPr>
              <a:pPr eaLnBrk="1" hangingPunct="1"/>
              <a:t>9</a:t>
            </a:fld>
            <a:endParaRPr lang="en-GB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700" y="773113"/>
            <a:ext cx="7866185" cy="431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37443" y="1511301"/>
            <a:ext cx="7866185" cy="48228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0659-1FAC-4AB3-940B-1BFF07AE9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5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111250"/>
            <a:ext cx="7997825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1994" y="2205082"/>
            <a:ext cx="3922712" cy="425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37104" y="2205082"/>
            <a:ext cx="3922713" cy="4257675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988" y="6716753"/>
            <a:ext cx="1928812" cy="103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0DEA-7995-4390-99D2-9A734C373509}" type="datetime3">
              <a:rPr lang="en-GB"/>
              <a:pPr>
                <a:defRPr/>
              </a:pPr>
              <a:t>7 October,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0104" y="6713578"/>
            <a:ext cx="3951287" cy="85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European GNSS Programmes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9813" y="6715165"/>
            <a:ext cx="252412" cy="93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B145-A10C-4490-88D2-8225A189E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6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23900" y="577262"/>
            <a:ext cx="8001000" cy="6454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360363" y="1600200"/>
            <a:ext cx="84597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0"/>
          </p:nvPr>
        </p:nvSpPr>
        <p:spPr>
          <a:xfrm flipH="1">
            <a:off x="4654550" y="285750"/>
            <a:ext cx="4070350" cy="292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3920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4465-3D6D-4103-BCE7-AF24D4D3F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1988" y="6716713"/>
            <a:ext cx="1928812" cy="103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5 June 2013</a:t>
            </a:r>
            <a:endParaRPr lang="en-GB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3"/>
          </p:nvPr>
        </p:nvSpPr>
        <p:spPr>
          <a:xfrm>
            <a:off x="4510088" y="6713538"/>
            <a:ext cx="3951287" cy="14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EGNOS status –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84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0038" y="4679950"/>
            <a:ext cx="5824537" cy="71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70038" y="5519738"/>
            <a:ext cx="5824537" cy="576262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15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66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123950"/>
            <a:ext cx="7993062" cy="8255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4" y="2205038"/>
            <a:ext cx="7975600" cy="4103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FBD2-F398-411A-B0AC-002928160E5B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1CB7-8DFF-4EB5-AF3D-6622E98E295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9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9761-74C6-45B2-BF10-DC61C57270DA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08F6-2C43-4CF8-8179-DFE5177EB9F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30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92271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9325" y="2205038"/>
            <a:ext cx="392271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D240A-8D30-4A7D-A1AB-EFF1E1B55D1E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93BD-1182-4BAC-864D-6CBA0D728A2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9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E337-13ED-4E12-9F59-CC67CC736586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DF64C-36B1-46EF-B6E9-419452DA08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C829-F983-4719-9F7C-942A78FAA60F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A9B5B-483C-47D2-A614-391AFDF1B09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37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C9931B-0168-447C-BC98-3751CE6286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CFD9F8-F422-465D-BD24-5FBA285E5CCE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03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1300-0D59-4F67-B87D-D40A5F05C4E0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C9C6-665E-4840-9F48-68F4AD0EFF6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14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BC26-A7F5-4AEA-983F-F776C9F4B2D2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E2F5-378F-46DB-B12A-91F2ABA2703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86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DCF2-977E-46A7-95DD-18D1B9ACDDA1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CAE3-E0F1-4F0C-9AF9-CDBEE19FFC2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03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7025" y="1111250"/>
            <a:ext cx="2005013" cy="52705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1988" y="1111250"/>
            <a:ext cx="5862637" cy="52705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4154-0F9A-4658-9F6D-F724DBD50784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D46F-D466-4E05-A91E-3C19DD96F7E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2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61988" y="1111250"/>
            <a:ext cx="8020050" cy="5270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EF31-BFEC-49E2-8AE4-2B300744297F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E120-84D4-4B7E-9B7E-6FDCE0E7128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988" y="1111250"/>
            <a:ext cx="7997825" cy="8255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922712" cy="41767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59325" y="2205038"/>
            <a:ext cx="3922713" cy="20113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59325" y="4368800"/>
            <a:ext cx="3922713" cy="2012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56BE-25DD-4936-8A9A-04A6ED9CA11E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0C36-F8A3-4B70-9B1D-B97CBFF3E7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41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988" y="1111250"/>
            <a:ext cx="7997825" cy="8255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4213" y="2205038"/>
            <a:ext cx="7997825" cy="4176712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B904-846C-496D-AD69-A93ED305DD42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6886F-76CA-4DBC-AAE1-5F9DA7C4CA0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23950"/>
            <a:ext cx="7997825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2205038"/>
            <a:ext cx="3922712" cy="4103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2205038"/>
            <a:ext cx="3922713" cy="4103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3F5C-1369-4FDD-945D-0A6DA567EFEA}" type="datetime3">
              <a:rPr lang="en-GB">
                <a:solidFill>
                  <a:srgbClr val="FFFFFF"/>
                </a:solidFill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7468-D17A-49B2-A64F-0D192E399FB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03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68800"/>
            <a:ext cx="7772400" cy="71596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5156200"/>
            <a:ext cx="7773988" cy="576263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859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5129-D868-457D-8C8A-DD4835BE7D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26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70A8-09C1-4C3A-ABB0-8ADF7241B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9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19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19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F5D35-FCED-4798-96CC-0207017F5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AC18-8AFC-4352-8499-C7506525F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00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5F780-3A0F-47B3-8B17-AF4F2332D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66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BD2C0-10AE-48BE-AE3B-61ABD8E896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93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108F-8C4F-4307-95BB-17DFE79E34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85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60BA-FD17-4393-A782-57DFBBF01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2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6966-709A-452D-AA3E-BC7781A463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91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42875"/>
            <a:ext cx="2108200" cy="517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2875"/>
            <a:ext cx="6175375" cy="517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0802-2402-4847-9040-7C0B5AB6D7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9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2875"/>
            <a:ext cx="8435975" cy="690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4195762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A32D-B89D-49FD-B9F7-3BF11CD4C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48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2875"/>
            <a:ext cx="8435975" cy="690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4195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195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38AA-EAFE-4808-B7F6-F418720BD0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86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142875"/>
            <a:ext cx="8435975" cy="5178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3186071"/>
      </p:ext>
    </p:extLst>
  </p:cSld>
  <p:clrMapOvr>
    <a:masterClrMapping/>
  </p:clrMapOvr>
  <p:transition spd="med"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6800-751D-431B-8CBE-6EE637CFB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65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700" y="773113"/>
            <a:ext cx="7866185" cy="431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37443" y="1511301"/>
            <a:ext cx="7866185" cy="48228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0659-1FAC-4AB3-940B-1BFF07AE9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8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6" r:id="rId13"/>
    <p:sldLayoutId id="2147483792" r:id="rId14"/>
    <p:sldLayoutId id="2147483793" r:id="rId15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 strip under.jpg"/>
          <p:cNvPicPr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2425"/>
            <a:ext cx="9144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205038"/>
            <a:ext cx="7975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23950"/>
            <a:ext cx="797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61988" y="6716713"/>
            <a:ext cx="1928812" cy="10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A54E41-1815-472D-84E5-0A6040F54D48}" type="datetime3">
              <a:rPr lang="en-GB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7 October, 2013</a:t>
            </a:fld>
            <a:endParaRPr lang="en-GB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510088" y="6713538"/>
            <a:ext cx="3951287" cy="85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  <a:latin typeface="Arial" pitchFamily="34" charset="0"/>
              </a:rPr>
              <a:t>The European GNSS Programmes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59813" y="6715125"/>
            <a:ext cx="252412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E26F09-7D1C-40D2-86B0-B56A5833079F}" type="slidenum">
              <a:rPr lang="en-GB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2" name="Line 9"/>
          <p:cNvSpPr>
            <a:spLocks noChangeShapeType="1"/>
          </p:cNvSpPr>
          <p:nvPr userDrawn="1"/>
        </p:nvSpPr>
        <p:spPr bwMode="white">
          <a:xfrm>
            <a:off x="8580438" y="6715125"/>
            <a:ext cx="0" cy="123825"/>
          </a:xfrm>
          <a:prstGeom prst="line">
            <a:avLst/>
          </a:prstGeom>
          <a:noFill/>
          <a:ln w="9525">
            <a:solidFill>
              <a:srgbClr val="C9E3E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 sz="2100" smtClean="0">
              <a:solidFill>
                <a:srgbClr val="00468C"/>
              </a:solidFill>
              <a:latin typeface="Arial" pitchFamily="34" charset="0"/>
            </a:endParaRPr>
          </a:p>
        </p:txBody>
      </p:sp>
      <p:pic>
        <p:nvPicPr>
          <p:cNvPr id="1033" name="Picture 54" descr="Galileo_top_banner_resiz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-23813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60" descr="07-Egnos star-Ca_small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4E420F"/>
              </a:clrFrom>
              <a:clrTo>
                <a:srgbClr val="4E42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819">
            <a:off x="7150100" y="47625"/>
            <a:ext cx="1895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ltGray">
          <a:xfrm>
            <a:off x="7019925" y="620713"/>
            <a:ext cx="2016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  <a:latin typeface="Lucida Sans Unicode" pitchFamily="34" charset="0"/>
              </a:rPr>
              <a:t>Navigation solutions powered by Europe</a:t>
            </a:r>
          </a:p>
        </p:txBody>
      </p:sp>
      <p:pic>
        <p:nvPicPr>
          <p:cNvPr id="1036" name="Picture 62" descr="Logo Galileo-Esa definitif for ppt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4475"/>
            <a:ext cx="330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63" descr="egnos full logo"/>
          <p:cNvPicPr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88925"/>
            <a:ext cx="741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Arial" pitchFamily="34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5" descr="ppt strip under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813"/>
            <a:ext cx="9144000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2875"/>
            <a:ext cx="84359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3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2B9726D-0186-456F-8AA1-AF291FD5B7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4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68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rgbClr val="0046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rgbClr val="0046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0046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0046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rgbClr val="00468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rgbClr val="00468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rgbClr val="00468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rgbClr val="00468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rgbClr val="00468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em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jpe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5.png"/><Relationship Id="rId2" Type="http://schemas.openxmlformats.org/officeDocument/2006/relationships/tags" Target="../tags/tag1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4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7.jpe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tags" Target="../tags/tag13.xml"/><Relationship Id="rId11" Type="http://schemas.openxmlformats.org/officeDocument/2006/relationships/image" Target="../media/image33.png"/><Relationship Id="rId5" Type="http://schemas.openxmlformats.org/officeDocument/2006/relationships/tags" Target="../tags/tag12.xml"/><Relationship Id="rId10" Type="http://schemas.openxmlformats.org/officeDocument/2006/relationships/oleObject" Target="../embeddings/Microsoft_Excel_97-2003_Worksheet1.xls"/><Relationship Id="rId4" Type="http://schemas.openxmlformats.org/officeDocument/2006/relationships/tags" Target="../tags/tag11.xml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4536504" cy="1512168"/>
          </a:xfrm>
        </p:spPr>
        <p:txBody>
          <a:bodyPr/>
          <a:lstStyle/>
          <a:p>
            <a:r>
              <a:rPr lang="en-GB" dirty="0" smtClean="0"/>
              <a:t>Satellite navigation</a:t>
            </a:r>
            <a:br>
              <a:rPr lang="en-GB" dirty="0" smtClean="0"/>
            </a:br>
            <a:r>
              <a:rPr lang="en-GB" dirty="0" smtClean="0">
                <a:solidFill>
                  <a:srgbClr val="FFC000"/>
                </a:solidFill>
              </a:rPr>
              <a:t>in Africa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56792"/>
            <a:ext cx="4032449" cy="420870"/>
          </a:xfrm>
        </p:spPr>
        <p:txBody>
          <a:bodyPr/>
          <a:lstStyle/>
          <a:p>
            <a:r>
              <a:rPr lang="en-GB" sz="1600" dirty="0" smtClean="0"/>
              <a:t>Addis Ababa, 30 September 2013</a:t>
            </a:r>
            <a:endParaRPr lang="en-GB" sz="1600" dirty="0"/>
          </a:p>
        </p:txBody>
      </p:sp>
      <p:pic>
        <p:nvPicPr>
          <p:cNvPr id="18436" name="Picture 4" descr="\\FSDATA\Archives\Files\01\6\2\1\b\Archive-621b327c2eb469278100245e5966cc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37" y="2655589"/>
            <a:ext cx="1438573" cy="10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\\FSDATA\Archives\Files\01\8\7\7\5\Archive-87756680ea7a6ffb45fc6d10d4e7773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04" y="2655589"/>
            <a:ext cx="1424941" cy="10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389" y="3933056"/>
            <a:ext cx="1726009" cy="11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3" descr="T047854A"/>
          <p:cNvPicPr>
            <a:picLocks noChangeAspect="1" noChangeArrowheads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228"/>
            <a:ext cx="1469091" cy="11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9" y="2648326"/>
            <a:ext cx="1424942" cy="1068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81" y="2655589"/>
            <a:ext cx="1498891" cy="1124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36" y="3933056"/>
            <a:ext cx="1562208" cy="11521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166237" y="116632"/>
            <a:ext cx="47525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A satellite infrastructure for regional integration and economic growth</a:t>
            </a:r>
            <a:endParaRPr lang="en-GB" sz="2400" kern="0" dirty="0">
              <a:solidFill>
                <a:srgbClr val="FFC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55576" y="5805264"/>
            <a:ext cx="3240360" cy="4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kern="0" dirty="0" smtClean="0"/>
              <a:t>Stefano Scarda</a:t>
            </a:r>
          </a:p>
          <a:p>
            <a:r>
              <a:rPr lang="fr-BE" sz="1400" b="0" i="1" kern="0" dirty="0" smtClean="0"/>
              <a:t>stefano.scarda@ec.europa.eu</a:t>
            </a:r>
            <a:endParaRPr lang="en-GB" sz="1400" b="0" i="1" kern="0" dirty="0"/>
          </a:p>
        </p:txBody>
      </p:sp>
      <p:pic>
        <p:nvPicPr>
          <p:cNvPr id="14" name="Picture 6" descr="LOGO CE-EN-quadri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76726" y="5776596"/>
            <a:ext cx="1419665" cy="9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918181" y="5805264"/>
            <a:ext cx="2895621" cy="4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sz="1400" kern="0" dirty="0" err="1" smtClean="0"/>
              <a:t>European</a:t>
            </a:r>
            <a:r>
              <a:rPr lang="fr-BE" sz="1400" kern="0" dirty="0" smtClean="0"/>
              <a:t> Commission</a:t>
            </a:r>
          </a:p>
          <a:p>
            <a:r>
              <a:rPr lang="fr-BE" sz="1400" b="0" i="1" kern="0" dirty="0" err="1" smtClean="0"/>
              <a:t>Directorate</a:t>
            </a:r>
            <a:r>
              <a:rPr lang="fr-BE" sz="1400" b="0" i="1" kern="0" dirty="0"/>
              <a:t>-</a:t>
            </a:r>
            <a:r>
              <a:rPr lang="fr-BE" sz="1400" b="0" i="1" kern="0" dirty="0" smtClean="0"/>
              <a:t>General for Enterprise and </a:t>
            </a:r>
            <a:r>
              <a:rPr lang="fr-BE" sz="1400" b="0" i="1" kern="0" dirty="0" err="1" smtClean="0"/>
              <a:t>Industry</a:t>
            </a:r>
            <a:endParaRPr lang="en-GB" sz="1400" b="0" i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2335523"/>
            <a:ext cx="4896544" cy="2321324"/>
          </a:xfrm>
        </p:spPr>
        <p:txBody>
          <a:bodyPr/>
          <a:lstStyle/>
          <a:p>
            <a:pPr lvl="1">
              <a:buFont typeface="+mj-lt"/>
              <a:buAutoNum type="romanUcPeriod"/>
            </a:pPr>
            <a:r>
              <a:rPr lang="en-GB" sz="1800" dirty="0"/>
              <a:t>ASECNA</a:t>
            </a:r>
            <a:r>
              <a:rPr lang="en-GB" sz="1800" b="0" dirty="0"/>
              <a:t> is launching a preliminary architecture definition study with use of own resources and a grant from the </a:t>
            </a:r>
            <a:r>
              <a:rPr lang="en-GB" sz="1800" dirty="0"/>
              <a:t>Infrastructure Trust Fund</a:t>
            </a:r>
            <a:r>
              <a:rPr lang="en-GB" sz="1800" b="0" dirty="0"/>
              <a:t>, through the </a:t>
            </a:r>
            <a:r>
              <a:rPr lang="en-GB" sz="1800" dirty="0"/>
              <a:t>European Investment Bank</a:t>
            </a:r>
            <a:r>
              <a:rPr lang="en-GB" sz="1800" b="0" dirty="0"/>
              <a:t>.</a:t>
            </a:r>
          </a:p>
          <a:p>
            <a:pPr lvl="1">
              <a:buFont typeface="+mj-lt"/>
              <a:buAutoNum type="romanUcPeriod"/>
            </a:pPr>
            <a:endParaRPr lang="en-GB" sz="1800" b="0" dirty="0" smtClean="0"/>
          </a:p>
          <a:p>
            <a:pPr lvl="1">
              <a:buFont typeface="+mj-lt"/>
              <a:buAutoNum type="romanUcPeriod"/>
            </a:pPr>
            <a:r>
              <a:rPr lang="en-GB" sz="1800" b="0" dirty="0" smtClean="0"/>
              <a:t>The </a:t>
            </a:r>
            <a:r>
              <a:rPr lang="en-GB" sz="1800" dirty="0" smtClean="0"/>
              <a:t>Republic of South Africa </a:t>
            </a:r>
            <a:r>
              <a:rPr lang="en-GB" sz="1800" b="0" dirty="0" smtClean="0"/>
              <a:t>should launch soon a preliminary architecture definition study, involving the </a:t>
            </a:r>
            <a:r>
              <a:rPr lang="en-GB" sz="1800" dirty="0" smtClean="0"/>
              <a:t>South African National Space Agency</a:t>
            </a:r>
            <a:r>
              <a:rPr lang="en-GB" sz="1800" b="0" dirty="0" smtClean="0"/>
              <a:t>, on own funds.</a:t>
            </a:r>
            <a:endParaRPr lang="en-GB" sz="1800" dirty="0" smtClean="0"/>
          </a:p>
        </p:txBody>
      </p:sp>
      <p:sp>
        <p:nvSpPr>
          <p:cNvPr id="5" name="Rectangle 6"/>
          <p:cNvSpPr>
            <a:spLocks/>
          </p:cNvSpPr>
          <p:nvPr/>
        </p:nvSpPr>
        <p:spPr bwMode="white">
          <a:xfrm>
            <a:off x="693323" y="188640"/>
            <a:ext cx="834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kern="0" dirty="0">
                <a:solidFill>
                  <a:srgbClr val="00468C"/>
                </a:solidFill>
              </a:rPr>
              <a:t>Preliminary activities already </a:t>
            </a:r>
            <a:r>
              <a:rPr lang="en-GB" sz="2400" kern="0" dirty="0" smtClean="0">
                <a:solidFill>
                  <a:srgbClr val="00468C"/>
                </a:solidFill>
              </a:rPr>
              <a:t>funded: </a:t>
            </a:r>
            <a:endParaRPr lang="en-GB" sz="2400" dirty="0"/>
          </a:p>
          <a:p>
            <a:pPr algn="ctr"/>
            <a:r>
              <a:rPr lang="en-GB" sz="2400" kern="0" dirty="0" smtClean="0">
                <a:solidFill>
                  <a:srgbClr val="00468C"/>
                </a:solidFill>
                <a:latin typeface="+mn-lt"/>
              </a:rPr>
              <a:t>Technical </a:t>
            </a:r>
            <a:r>
              <a:rPr lang="en-GB" sz="2400" kern="0" dirty="0">
                <a:solidFill>
                  <a:srgbClr val="00468C"/>
                </a:solidFill>
                <a:latin typeface="+mn-lt"/>
              </a:rPr>
              <a:t>studies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775" y="1147391"/>
            <a:ext cx="4849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1010" name="Picture 2" descr="http://patfalc.blog.lemonde.fr/files/2008/08/asecna_implantations.1218141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30" y="2407531"/>
            <a:ext cx="3401499" cy="34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www.anacgabon.org/fr/images/asecn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19699"/>
            <a:ext cx="725391" cy="7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UUEhQWFRQVFRkZGBgXFBcaGhwXGBgWGhcZGhgYHCggGh0lGxYXITItJikrLi4uFyEzODUsNygtLisBCgoKDg0OGhAQGzQkICQsLC0uLDQvLSwsLC8vLCwsLDUsLC0sLC82LC8sLCwsLC0sLCwsNCwsLCwsLzQvLCwsLP/AABEIAMQBAgMBEQACEQEDEQH/xAAcAAEAAQUBAQAAAAAAAAAAAAAABwIDBAUGAQj/xABFEAABAwEFBAcDCgUCBgMAAAABAAIRAwQSITFBBQZRYQcTIjJxgZFCobEUI1JTcpOi0dLwFhczYsGCskNjlMLh8Qgkkv/EABsBAQACAwEBAAAAAAAAAAAAAAABBQIDBAYH/8QAMhEAAgEDAAgEBgMAAwEAAAAAAAECAwQRBRIhMUFRcaETItHwFBUygZGxUmHBI0Lh8f/aAAwDAQACEQMRAD8AnFAEAQBAEAQBAEAQBAEAQBAEAQBAEAQBAEAQBAEBr7Vtuz0y4PrU2lveBe2ROWEytcqsI72dELSvPDjBvP8ARwm9++vW3WWSo9rRN54F29lAE9oDPguGvda2yDL/AEforw8yrxTfBb8f5+zka20az+/VqO+1UccsNT+5XK5ye9lvGhSj9MUvsjP2VvRabOIZUJbEXX9oDhEnDywWcK9SG5mivo+3rbZR281sN3V6R7Qe7TpN8bx/yFud7PgkcMdB0Vvk3+Ciy9ItpaIeym/HOC0+GBhFeTW9ZJnoShJ+VtdySdm21takyqzuvaHDlOY8QcPJWMJKUVJHmq1J0qjhLemZKyNQQBAEAQBAEAQBAEAQBAEAQBAEAQBAEAQBAEAQBAEBye/W8vyen1dJw658jAg3G4SSJwJBw9Vy3NfUWI7y30XYePPXmvKu/viRQSqo9YFICAIAgCAk7ou2heoPok40nSPsvk/7g5WNlPMXHkeX05R1aqqL/su6/wDMHartKQIAgCAIAgCAIAgCAIAgCAIAgCAIAgCAIAgCAIC3aa7abHPeQ1rQSScgAobSWWZQhKclGK2sjveHf/rGvp2drmh2Aqlxa6MMQ0CQcxn+Sr6t3lNQ/J6O00NqSU6rzj/rvX5OIr1nPcXvJc5xkk5k81xNtvLLyMVCKjFYSLaGQQBAEAQBAdl0Y26nTrvY8gOqtaGE8QSS3zkf/lddnJKbT4lNpulOdKMo7ot5JRVmeVCAIAgCAIAgCAIAgCAIAgCAIAgCAIAgCAIAgCA4DpVtsCjSBMkueYOg7Ika4k+i4L2W6J6DQVLbOo/6RHa4D0YQBAEAQBAEBXTpF0xGAkyQMCQNeZA80SIckt5kWCo6lUZVa5t5jwQCdQfMR+ayi3FqS4GqrFVIODTw0TVsTaItFBlZogPGUzBBII9QVc05qcVJHibmg6FWVN8DOWZoCAIAgCAIAgCAIAgCAIAgCAIAgCAIAgCAIDR707xMslK9g6oTDWTrxOsD/IWmtWVOOeJ3WNjK5njcuLIm2vtaraX36zrxAgYAADgAFVVKkpvMj11vbU6EdWmsGCsDeEAQBAEAQFdJl5wExJzOQ4k8giWWRJ4WS/Z3tb3g17DiQS4GQHBp7JBntHIkLJYW/ca5py3bH9vv+jFWJtJK6K7S51KswmWse0t5XgZA5S2fMqxspNxaPM6dpxVSElvaefsdyu0oggCAIAgCAIAgKKxhpI0B+CEPccHuLv6bQ5tC0gCoRDXjAPI0I0cRwwPLBTgrrS+8R6k9/Pmd+oLIIAgCAIAgCAIAgCAjPpM2q7r20WPcA1nbAeQCXGQC0GJAAP8AqVbeVHraqZ6fQtuvCdSSW17NnI4oO9/FcZeYKhU0iByz9SmTHBU6iM74jHLE8pHHT/xipx/ZCk+QpUg7CTP2cMsyZRLIlJrbj3+CuzWJz3XWiTMAAEkng0a8FKi28IidWMFl++oq2aC4d1zJDmuIkEGDGU4+fjmocRGpnD3p7mjGUGwvUKM9oxdBxkxoTGGOmilLiYSljZxArAYtF13ImAPOTPmmeQ1c7G8osqDMICRuigdi0H+5nwd+asLHdI83p76odGd6u4oAgCAIAgCAIAgLdo7rvsn4IQ9x822as5jmvYS1zSCCMwRkVkeTUnGWUfQO6+1flVlpViAC4doDK8CQ6PMLE9PQq+JTUjaobggCA5rfPesWHqfm7/WOMiYhjQLxHOXN9+SHJdXSoY2ZybPYe3aFrZfoPn6TTg5p4Obp8DohupVoVVmLNkhtCAICza7Uykxz6jg1rRJJPBRKSisszp05VJKMVlsgvaNrdWqvqOJJe4nHgTgPIQPJUcpOUm2e8o01SpxguCMZQbAgCAv0QLrnEAwRE3sSZww5Y4nRSt2TCWcpL/CqzWl4e0tN1wMtIABvDumfGFKk87CJ04uLT2rj04mRaaD2XnVXS5wDnNdevEuOpIzxvTrzWTTW1muE4SwoLYtia3e+GDDvtmbmHC8Y/P3rDK5G7EsbxUrSAA0NEzhMkxGJJ/co3wCjh5bLSgyCASoBJXRS0dTWMmesEiMIDcIOuZ9FZWX0vqeZ0634kOn+ncrtKIIAgCAIAgCAIC3aO677J+CEPcfNLclkeRZJXQ3bHXq9H2Ia8cnTdMeIj08VDLfRc35o8CUFBcBAeExmgIS3/wBpttdsJpuHVsZdDiRdIaSXFvESYGpKlHn72oq1XY9iW80lG0GzubVs9V4eJgxdMTqJIIPAqTnUvCalTkSZup0jU6sU7XFKpkH5U3eM9w+OHMZKMFtbaQjPy1Nj7HegqCyLdei17S1wkHQ+7wKhpNYZlGTi8xI/3v3Prnt0alWuxuPVve57m/YvHtD3+K4K9tPfF5XI9Do/SdFeWpFRb4pJJ9cbv10OBI0OYwPjqFwnoDxAEBdp4AmAYIz89NZhSjF7Xg8dWJbdgATOA15k4nM+qZ2YCis6x5TaDmYA5SfIKES21uPajxF0TEkyRBJyxEnID3lS+RCW3LLagyCAIDo9yNgi1Vz1gJpUxLoMST3Wzzx9Fvt6XiS27kV2k7x29Ly/U93+skfa+7FntDA1zA0gQ1zAGuH5jkVY1KEJrDR5q3v69CWYvPNPairdfYxslHqi8P7bnSGxgYjCTwU0aXhx1ckX118TV8TGNiRt1tOMIAgCAIAgCAICisJafA/BQ3hZGM7D5wtdifSddqNLT7jzB1Cwt7inXhr03le955i5tqtvNwqLD/fQmro72XTo2Om9gl1Zoe9xGJJGXgMQPXVbC8sqUYUk1xOoQ6zDt+1aNH+tVZTwLoc4AkDMgZnyQwnUhD6nghrfLe2pa6rmse4WcOFxmAy9owJknHHJSkUF3dyqyaT8pzlSvLWtjuiPKXEYeLne5ScjlmKXv3tPWNDgBJDssRhGJkunD080JSTWOJZQwOp3U33r2SGO+dofQccWj+x2nhl4TKjB2219Olse1e9xL2wtu0LWy/QfP0mnBzTwc3T4HSVBe0q0KqzFmyQ2mm2tuvZrQ+/Vp9vVzXOaT9q6RPmtNShTm8tHbQ0hcUI6sJbPz+MmD/Adi+rd97U/UsPg6XLuzf8AOLv+S/C9B/Adi+rd97U/UnwdLl3Y+cXf8l+F6FQ3EsUEdW7H/mv/ADT4Sly7sj5vdfy7L0Kf4DsX1bvvan5p8HS5d2T84u/5L8L0Km7i2MZU3fev/NFaUlw7sh6Xun/2X4XoeO3EsR/4bvvHj4FPhKXLuwtMXX8uyPP4DsX1bvvan5p8HS5d2T84u/5L8L0H8B2L6t33tT9SfB0uXdj5xd/yX4XoP4DsX1bvvan6k+Dpcu7Hzi7/AJL8L0N1snZVKzM6ui262ZOJJJOpJxK3QpxgsROKvcVK8teo8szVmaAgCAIAgCAIAgCAICl+R8FjL6WSt5HVrsbKrbtRocPhzB0K+e29xUoSU6bw/e89BcW1K4jqVVle9xpNq1LdQpsbQrvNGkOyGwHAY96B2wAY4YZDNessdMUq+IVPLLs+nozyt/o66tknRk5QX5XXn17GqfvzbyQflBGAyayMNYuq6wUjvq/8jWbW2zXtJaa9Q1CwQ2QBAOeQHAeiGmrXnVxrvJgIaggPWuIxGBQJ4LrXTN4DAZgAGchlnj/lDNPOcllDAyLBbqlF4qUnljxkWn3HiORwQzhUlB60Xhkqbp9ItOrFO1RSqZB+VN3jPcPjhzGSjBdW2kIz8tTY+x3fWDiPVQWWR1g4j1QZHWDiPVBkdYOI9UGR1g4j1QZHWDiPVBkdYOI9UGRfHEeqAdYOI9UGR1g4j1QC+OI9UBUgPC4DMoDzrBxHqgyVIAgCAIAgCAICis6Gk8AfgoksrBK3kcbL2lStFMVKLw9h1Gh4EZg8ivndWhUoy1Kiwz0kKkZrMWZa1GRodtbtMqy6nDKn4XHmNDzHvV1Y6ZqUMQqeaPddPRlHpDQlK4zOn5Zdn19V3OLttjfSddqNLT7jzB1C9ZQuKdeGvTeV73njLi1q289SosP99DHW40BAEBfsR7bZxBIBHHHJGZ0/qRTVsz2zeaRdMGdDj+SEShJb0V1LE8CcMACYcDAOUic4xTJk6UkWqVIuy95AHqcEMFFvcXmWKcnMnGRqABJOIg4KDYqbfEodWF0ta1sGO1BvGOc5clOCHPZhFi6mDXli6mBli6mBli6mBli6mBlmVZXhxax4vNvCO0GkZTDjgJAjyCG2Es+VlL6zQTdYyJ7MgkxzynzCjAc0tyKTaXRGETOQ9xiQMFJjrvceutJOjZ4hjQfHAZpgeIzNsu8Fqpi6y0VWjgHuhMGyNzVisKTMXaG0KtdwdWe6o4CAXGSBJMepKYNc6s5vMnkyN29mi0WqjRIwe8XsPZGLvcCoZst4eJVjE+h2tAAAwAwCg9QYe2dp07NQqV6phlNpccQCYGQvECTkMcygNFuRv3Z9pNe6iH07j7t2pdBMgkQA4zgJwyQHVIAgCAIC1a+4/wCyfgUB8ZbD23WslTrKDy06jNrhwc3Ij9iFz3FtSuI6tRZ/a6GynVlTeYsmLdHf+ha4p1Io1z7JPZcf7HHXkceEryd9omrb5lHzR58V19S3oXkamx7Gdiqk7CxbLGyq27UaHD4cwdCt9C4qUJ69N4fveaLi2pXENSqsr3uOK21u0+lLqcvp/iHiBmOY9y9ZYaZp18QqeWXZ9PRnjdIaDq2+Z0vNHuuvqjQq5KIIAgL1neMQ7IkExy0zyM/BDOLW5l4VA8vc6QJk4EyNG3gMNMTnnohnlSbb9/0Y1WqXROQyAyA5fvFDU5NlCEBAEAQBAEAQF+xDtgwDdk45SASJ8wjM6a8xYQwCAIAgCA7Xolsl62l+lOk465uIaPcXeihljoyGarfJEyKC+Pnnpm6QKte/s91lNAMqNcTUILzAMEAYAEEGQThggOA3Et1OhtCzVK0hjarZLX3LsmA4u+iCZPESEB9c7P2pRrsFSjVZUYSQHMeHNJaYMEYHEIDMQBAYe0tq0bO29Xq06TYJl7w3BsTEnGJGXEICDd4enis8OZZLOxgJIv1CXEtkgdkQASI1KAhpAEBN/RqdodV/9v8Aox831k9dpH+nPvY8MF43S3wmv/w/Vxx9P/3psLqz8bV8+7hzO1VOdoQHD72fJr3zf9We1ci7zvf3eHOV6/Q3xmr/AMv0cM7/ALf11+x4rTnwWv8A8X18cfT9/wC+n3OdV6eeCAIC9/w8835eAwI9T6BDP/p9yyhgEAQBAEBXQoue4NY0uc4wABJJ5AITGLk8I6nZnR5bKrS4tbSAMRVJDjhmAGnDxUZO2no6tJZezqc9aLA6k67Xa+mQcruOGeZA88VJyypuDxPYY9SpOGAGgH7k+aGDlkoQgIAgCAyLBYqlZ7adJpe9xwA/eAQzp05TlqxW0nHcvdwWKhcMGq83qjhxjugxkP8AJ4rE9Ha26owxx4nQIdJEnTtuOytQdb6Qu1qLZq4d+mIE+LR7pQHzugPWuIMjAjIhAdhS6Udqta1otj4YIHYpkxEYktl3mgMJm/u0hUNT5baLxzmq67p7E3RloEBc3z37tW0xSFpFL5kG6WU4JJi84kknGBIEDDLAQBy6A2OxNi1rXU6ugwuOpya0cXOyA/YWi4uaVvHWqPH+9DZTpSqPEUTFujuBRskVKkVq49ojstP9jTrzOPCF5K+0tVuMxj5Y9319C3oWcae17Wdiqk7CxbLYyk29UcGj48gNSt1C3qV56lNZfveabi5pW8Neo8L3uOL21vM+rLacsZ+I+JGQ5BetsNDU6GJ1PNLsunqzxukNOVbjMKXlj3fX0RoFclCEAQFTGEkAYk4BCUsvCPartAZAy/yfNBJ8ChCAgCAIDY7A2Q+1V2Uaep7R+iwEXneSG6hRdWaiibtjbrWWzXTSpNvtHfMl0xBMkmJ5cVieipW1On9K2m6Q3ml3l3Zo21kVQQ9oIY8ZtmDlkRhqhz17aFZYl+SFN4th1LHWNKpjhLXAEBzTqJ9PJZHnrihKjPVZq0NIQBAdFudurUttTVtFp7b/APtbxd8EbOu1tZVpf1zJh2Hu5Z7ID1FO6XRLiS5xjmcvKAsS+pW9Ol9CNshuCAorUmva5rgHNcCHA4ggiCCOEID46312N8jt1os+Qp1Tdxn5t3ap48bjmoDSIAgCAIDvN0OjiraIqWmaNHMNj5x45A9wczjy1VJfaZp0cwpeaXZep3ULKU9s9i7ku7L2bSs9MU6DAxg0Gp4k5k8yvK1q1StLXqPLLaFOMFiKMtajM0W2t5GUpayH1Pwg8zqeQ9yubHQ9SvidTyx7vp6so9IabpW+YU/NLsuvojirbbX1XXqji4+4cgNF62hb06ENSmsL3vPG3N1VuJ69V5f66GOtxzhAEAQFxmDSfLwnP3YevBDJbFktoYhAeXkyMC8mRg2GwdnC012UesZTvmA58xPARmTpkmTdRpeJNRzgmzdLdenYaZa1197zLnkRMZADQeeqxPQW1tGhHC2vmb5DpCAs2y1NpU3VKhusY0uceAAk5IYykopt8CCd8t4jbK5dPzbJFIRHZJzIk4nD00Uo87d13Wn/AEtxobynJyYF5MjBud09hm2WhtIGGjtVHDRgImOZmB4pk6La3daerw4k82CxMo0206TQ1jRAA+PMnMlYnpYQjCOrFbDIQyCAIAgIC/8Akbu+GVaFsY2BVBp1CPptEsJwzLbwz9jkgIZQBAbHYmxa1rqdXQYXHU5NaOLnZAfsLRcXNK3jrVHj/ehsp0pVHiKJi3Q3Ao2SKlSK1ce0R2Wn+xp15nHhC8lfaWq3GYx8se76+hb0LONPa9rOxVSdhYtlsZSbeqODRz15AalbqFvUrz1Kay/e803FzSt4a9V4XvccXtneZ9WW05Yz8R8SMhyC9bY6Gp0MTqeaXZdPVnjNIacq3GYUvLHu+vovyaBXJRBAEAQBAEBUx5GRjTy1HghKbW4y7NY32h4bRpl1Q5tYPxRkBxyA5IbFB1X5FtJO3T6OadKKlrirUzFPOm3x+mfd45qMlxbaPjDzVNr7Hd9U3gPQKCxwOqbwHoEJwOrHAegQYK0AQBAeEICnqm8B6BBgdU3gPQIMDqm8B6BBg9awDIAeSAqQBAEAQBAaPfTduntCyVLPU9oSx2rag7rh54HkSEB8hbTsFShVfRqtu1Kbi1w4EIDttzejerWIq2trqVGO4ZFR0jCB7AxmTwyIVNfaXhQbjTWs+yO2hZyntlsRLezdmUaDBToMbTYNBrzJOJdEZkkry1etOvNzm8v39l0LanBU1hLYZK5zYaHbW8rKUtpw+p+Fp5kZnkPcrmx0PUr4nU8se76erKPSGm6VvmFPzS7Lr6LscXbba+q69UcXH3DkBoF62hb06ENSmsL3vPG3N1VuJ69V5f66GOtxzhAEAQBAEAQHUbq7k17XDz81Q+m4YuH9jdfHLxiFGTttrGdXa9i97iXthbBoWRlygyJ7zji9x4udr4ZCcAFBe0aEKSxFGzQ2nN7wb9WGx1Orr1wKkSWta55H2gwG7PNdNK0q1VmK2fgxckt5q/5sbL+vf9xW/Qtny645d16keJE9PSxsv69//T1v0J8uuOXdeo8SPM8/mxsv69/3Fb9CfLrjl3XqPEiP5sbL+vf9xW/Qny645d16jxIj+bGy/r3/AHFb9CfLrjl3XqPEiP5sbL+vf9xW/Qny645d16jxIlTOlfZZMde4eNCtH+xPl9x/HuvUeJHmXLR0obNZBNZ0HIijVLT4ODYJUKwrvh3Q14m73c3joW5hqWYucxrrt51N7BOoF8CY5ZLRWozpPE95kmnuNutRIQBAEAQBAEBxu8m51mNp+X9U11e6A4kSJEBr7uV4CBOeAVPplVVR1oPYt655/wAR22Wpr4ktvAwiV47JdFqva20gHPcG4wOZOQA1K321GpVqKNNZf66mi4r06MNao8L99Didt7yVKksYDTZkdHniDw8AvV2GhqdDE6nml2XT1Z47SOnKtfMKXlj3fXl0RoFclCEAQBAEAQBAZFgsVSs8U6THPecmtHv5DmcEM4U5TerFZZKe6nRzTpRUtcVamYp502+P0z7uRzUZLq20fGHmqbX2O9AUFkWbZbKdJhfVe1jG5ucQAPMqYxcnhIEPb+dKznh1GwOuNOHXA9s8bo9gaTmZkRGNxa6PS81X8GidXgiJXOJJJJJJkkmSScyScyrY0niEBAEAQBAEAQHS7i7u1rdWNCmXNoxNZ2N1oyBjIvmCPszoua6rRox1nv4e+RshFtn0nsrZ1Oz0mUaLbtOmIaP3mdV5uc3OTlLezpSwZaxJCAIAgCAIAgPHNBBBxBUSipLD3EptPKI636tXyItutvdbeuTkIiQdcLw/NecegNau8PEN/wDfRepvutNfD0l5czf46v0I0tluqVX33uJdpy8BovQULenQhqU1he955C4uqtxPXqSy/wBdDy2mXkxEwSJnEgF3vJ8FuNVT6iwhgEAQBAEBdNMAC9IJg4jCDlOvPXAoZaq4nTbs7i17U6XjqqIOL3DFw/5Y9rxy8clGTst7GdR5exe9xLewthULIy5QZE95xxc48XO1+A0UF5RowpLEUbNDaclvnv8A2awBzS4VbREtotOM6X3AEUx44nQFddvZ1K23cuZhKaiQHvRvTabfUv2h8tB7FNuFNn2W8eZk89FfULeFFYivvxOeU3LeaVbjAIAgCAIAgCAICQNwOjOrbQyvXPV2YmRHfqAHT6LTx9OK4Lq+jSzGO2XZG2FPO1k7bJ2RRszOrs9JtJkzDRGPEnMnxVFOpKo8yeToSS3GasCQgCAIAgCAIAgCA4npbs96xB2HzdZpzjAhzcOOLh8dFKK/SUc0c8mQ4pKAy6FoLoY83mkjM5ROM8gXZ4YlDbGbl5ZbjGLcTGIn/wBIa2tuwrrUC0NMg3pyORESD6oTKGEmWkMSqlTLiGtEkmAEJSbeEZlh2W+q9rKQ6xzj3Wd7SZBGHjkNUybYUZSaUdpKW7+4DGv662HrqhMhhN5reF6e+QIHAZYwCsS5o2MVLXqbWdwAhYFq2WtlJhfUcGMGZJgcvEk4RqpjFyeECHd+ulOo9xoWMmizJ9VwIq8wxpHzeGpx+yVcW2j0lrVNr5cDROpwRFdtr9ZUe8ybziZOZ5niTmTqZVpFasUjS3ksLIgIAgCAIAgCAICR+jHo6danNtFraW2ZplrCINU+GlP/AHZDBV17eqmtSH1fr/03U6edrJ6YwAAAAACAAIAAyACoToKkAQBAEAQBAEAQBAWLfbGUab6lQwxjS4nkP8oYzkoRcnuRHPSPvdQrWcUKDhULy1ziMmtaZAx9qQFKKq+u4Sp6kHnJGakpyqm+CCNDKEp4eS7VtByYSGxEDszhBJAOvmhlKfLcLRiA4ZXQDlgRhxyMTpmgltw0UMpy0uJwBAwE4mefIoQlsydTuxubXtcHGlZjEvcIL4+i2e145Dnkoyd1vZzq/wBR/ZLOwtg0LIy5QZE95xxe48XO1+A0AUF1RoQpLEUbNDachvn0gWew/Nj560nu0WHEE5dY72B6k6Arrt7Odbbujz9DCU0iDt7d47VbvnLRUlodApMMU2yJbDQSC7OSTeyCu6FGnS2QX34++xzyk3vOcAXSYBAEAQBAEAQBAXbLZ31Htp02l73kNa1okknIBRKSisvcSlklzcHomIc2vtEDAy2zyDjoajgYP2R5nRVN1pHZq0vz6G+FLiyYWNAAAEAYADIBU5uPUAQBAEAQBAEAQBAEBj7Qsba1N9KoJY9pa4cihjOCnFxe5kE75bF+SWp9MDsHtU8+47ISTjGI8lkjzd3R8Ko4rdwNIhzBAEBlbMs1WpUDKDXOqOyDc/PQDLE4BDZSjOUsQ3kq7sdH7WXaltPXVBkzOm3xnvnxw8c1iXdCxSxKrtfY7kBCwLFvt1OjTdUrPbTptEuc4gAeZWUYyk8RWWCF99+lx9W9S2fNKnkaxEVHfYB/pjme19lXNto5R81Xa+XD7midXgiM2VS2Xky50wSZMk4vnOefEnmrJrOw054lkjisiDxAEAQBAEAQBAb7dTdG02992gzsAw6q7BjfP2jyGPgtFe5p0V5nt5cTOMHInbcvo9s1g7YmrX+teBI4hjcmD3niqK4vKlbZuXI6IwUTr1yGYQBAEAQBAEAQBAEAQBAEBoN9NgNtdmc2PnGAupuiTeHs8Ydl6cEOa6oKtTa48CBSFkeZCA6ndTciva4e75qh9NwxcP7G6+OXjkoydttYzq7XsXvcS7sLYVCyMuUGRPeccXOPFztfgNFBe0aMKSxFGzQ2nH769INmsALJ620RhSYcuBqO9ge86ArrtrOdbbuXP0MJTUSB96N6bTb6l+0PloMsptwps+y3jzMn4K+oW8KKxFffic8puRpFuMC4yu8RDnCJiHEROcQcJUNJ8CSuzy4xIz1gz4BxxPmPFRLCB5a6Ya8gB4GEB7broIBxEmM/SFMXlBllSQEB6BOWPghJ3ezuiTaNVgeRSpSJu1Kjg/XMNYYPnquGekaMXjazZ4Ui0zop2malw0mATHWGqy5pjh2/w6KfmFDGc/bG339x4Ujvt3uhuzUiHWqo60OEG6BcpyOIBJcPExyXBV0nUlsgsfs2RpJbySbNZ2U2hlNrWMaIDWgAAcAAq1ycnlm0uqAEAQBAEAQBAEAQBAEAQBAEBpt77K+rZXsp3pJbNyb9wOaXhsHF12Y0Q0XMZSptROJ3p6PaVKgDZuuqVi9rWtwdemZmGgNAAJkwMFOSvuNHwjDyZbNjun0c06UVLXFWpmGZ02+P0z7vHNMm220fGHmqbX2O9AUFkWLfbqdGm6pWe2nTaJc5xAA8ysoxlJ4issZIc3t6U69pcbPstlQNMzVaxzqrhr1bACWDme1j7KuKGj401r1n9uH3NEqmdkSLxZKrqvV9XUdWcSblx5qEnEm7F4nMqz1oqOcrHY1YeTbbuboWq2V+pZTdTIm8+qx7WtgAw43c8RhnitVa5p0o6zeehKg28Ex7L6IrAynT65j6lUAXz1rw0ugXoAgXZnTJU89JVm3qvC6G9Uo4MnaPRPs2qSW0n0ifqqjgMtGulo8gsYaQrx456h04so2N0TbPoPc57X2iRg2sWlrfBrWif9U5JU0jWmsLZ0CpxRm7R6NNm1nXnWe67Use9k+Ia6CsIX1eKwpEunFnN7Y6FbO6TZq9Sk6cGvAqMjgMneZcV009KTX1rPYxdFcDI3H6KqdmfUfbeqtJJim27LA36Ra8d44jUALG50hKokqeVzEKeN50Ft6OtnVHh/yZrHiINJzqcEGQbtMhsgjgueN7Xisa2eu39mWpE6oBcpmeoAgCAIAgCAIAgCAIAgCAIAgCAIAgCAIAgBQEZ7N2W3aVtNS2ufWZSaXMoEjqAZu/0wO1/qJPGRgrGVV0KeKexvjx/JrSy9p31j2PZ6Tr9KhRpviLzKTGmMMJaJjAegXDKpOSw239zPCRmdWJvQJiJjGOErDJJU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TEhUUEhQWFRQVFRkZGBgXFBcaGhwXGBgWGhcZGhgYHCggGh0lGxYXITItJikrLi4uFyEzODUsNygtLisBCgoKDg0OGhAQGzQkICQsLC0uLDQvLSwsLC8vLCwsLDUsLC0sLC82LC8sLCwsLC0sLCwsNCwsLCwsLzQvLCwsLP/AABEIAMQBAgMBEQACEQEDEQH/xAAcAAEAAQUBAQAAAAAAAAAAAAAABwIDBAUGAQj/xABFEAABAwEFBAcDCgUCBgMAAAABAAIRAwQSITFBBQZRYQcTIjJxgZFCobEUI1JTcpOi0dLwFhczYsGCskNjlMLh8Qgkkv/EABsBAQACAwEBAAAAAAAAAAAAAAABBQIDBAYH/8QAMhEAAgEDAAgEBgMAAwEAAAAAAAECAwQRBRIhMUFRcaETItHwFBUygZGxUmHBI0Lh8f/aAAwDAQACEQMRAD8AnFAEAQBAEAQBAEAQBAEAQBAEAQBAEAQBAEAQBAEBr7Vtuz0y4PrU2lveBe2ROWEytcqsI72dELSvPDjBvP8ARwm9++vW3WWSo9rRN54F29lAE9oDPguGvda2yDL/AEforw8yrxTfBb8f5+zka20az+/VqO+1UccsNT+5XK5ye9lvGhSj9MUvsjP2VvRabOIZUJbEXX9oDhEnDywWcK9SG5mivo+3rbZR281sN3V6R7Qe7TpN8bx/yFud7PgkcMdB0Vvk3+Ciy9ItpaIeym/HOC0+GBhFeTW9ZJnoShJ+VtdySdm21takyqzuvaHDlOY8QcPJWMJKUVJHmq1J0qjhLemZKyNQQBAEAQBAEAQBAEAQBAEAQBAEAQBAEAQBAEAQBAEBye/W8vyen1dJw658jAg3G4SSJwJBw9Vy3NfUWI7y30XYePPXmvKu/viRQSqo9YFICAIAgCAk7ou2heoPok40nSPsvk/7g5WNlPMXHkeX05R1aqqL/su6/wDMHartKQIAgCAIAgCAIAgCAIAgCAIAgCAIAgCAIAgCAIC3aa7abHPeQ1rQSScgAobSWWZQhKclGK2sjveHf/rGvp2drmh2Aqlxa6MMQ0CQcxn+Sr6t3lNQ/J6O00NqSU6rzj/rvX5OIr1nPcXvJc5xkk5k81xNtvLLyMVCKjFYSLaGQQBAEAQBAdl0Y26nTrvY8gOqtaGE8QSS3zkf/lddnJKbT4lNpulOdKMo7ot5JRVmeVCAIAgCAIAgCAIAgCAIAgCAIAgCAIAgCAIAgCA4DpVtsCjSBMkueYOg7Ika4k+i4L2W6J6DQVLbOo/6RHa4D0YQBAEAQBAEBXTpF0xGAkyQMCQNeZA80SIckt5kWCo6lUZVa5t5jwQCdQfMR+ayi3FqS4GqrFVIODTw0TVsTaItFBlZogPGUzBBII9QVc05qcVJHibmg6FWVN8DOWZoCAIAgCAIAgCAIAgCAIAgCAIAgCAIAgCAIDR707xMslK9g6oTDWTrxOsD/IWmtWVOOeJ3WNjK5njcuLIm2vtaraX36zrxAgYAADgAFVVKkpvMj11vbU6EdWmsGCsDeEAQBAEAQFdJl5wExJzOQ4k8giWWRJ4WS/Z3tb3g17DiQS4GQHBp7JBntHIkLJYW/ca5py3bH9vv+jFWJtJK6K7S51KswmWse0t5XgZA5S2fMqxspNxaPM6dpxVSElvaefsdyu0oggCAIAgCAIAgKKxhpI0B+CEPccHuLv6bQ5tC0gCoRDXjAPI0I0cRwwPLBTgrrS+8R6k9/Pmd+oLIIAgCAIAgCAIAgCAjPpM2q7r20WPcA1nbAeQCXGQC0GJAAP8AqVbeVHraqZ6fQtuvCdSSW17NnI4oO9/FcZeYKhU0iByz9SmTHBU6iM74jHLE8pHHT/xipx/ZCk+QpUg7CTP2cMsyZRLIlJrbj3+CuzWJz3XWiTMAAEkng0a8FKi28IidWMFl++oq2aC4d1zJDmuIkEGDGU4+fjmocRGpnD3p7mjGUGwvUKM9oxdBxkxoTGGOmilLiYSljZxArAYtF13ImAPOTPmmeQ1c7G8osqDMICRuigdi0H+5nwd+asLHdI83p76odGd6u4oAgCAIAgCAIAgLdo7rvsn4IQ9x822as5jmvYS1zSCCMwRkVkeTUnGWUfQO6+1flVlpViAC4doDK8CQ6PMLE9PQq+JTUjaobggCA5rfPesWHqfm7/WOMiYhjQLxHOXN9+SHJdXSoY2ZybPYe3aFrZfoPn6TTg5p4Obp8DohupVoVVmLNkhtCAICza7Uykxz6jg1rRJJPBRKSisszp05VJKMVlsgvaNrdWqvqOJJe4nHgTgPIQPJUcpOUm2e8o01SpxguCMZQbAgCAv0QLrnEAwRE3sSZww5Y4nRSt2TCWcpL/CqzWl4e0tN1wMtIABvDumfGFKk87CJ04uLT2rj04mRaaD2XnVXS5wDnNdevEuOpIzxvTrzWTTW1muE4SwoLYtia3e+GDDvtmbmHC8Y/P3rDK5G7EsbxUrSAA0NEzhMkxGJJ/co3wCjh5bLSgyCASoBJXRS0dTWMmesEiMIDcIOuZ9FZWX0vqeZ0634kOn+ncrtKIIAgCAIAgCAIC3aO677J+CEPcfNLclkeRZJXQ3bHXq9H2Ia8cnTdMeIj08VDLfRc35o8CUFBcBAeExmgIS3/wBpttdsJpuHVsZdDiRdIaSXFvESYGpKlHn72oq1XY9iW80lG0GzubVs9V4eJgxdMTqJIIPAqTnUvCalTkSZup0jU6sU7XFKpkH5U3eM9w+OHMZKMFtbaQjPy1Nj7HegqCyLdei17S1wkHQ+7wKhpNYZlGTi8xI/3v3Prnt0alWuxuPVve57m/YvHtD3+K4K9tPfF5XI9Do/SdFeWpFRb4pJJ9cbv10OBI0OYwPjqFwnoDxAEBdp4AmAYIz89NZhSjF7Xg8dWJbdgATOA15k4nM+qZ2YCis6x5TaDmYA5SfIKES21uPajxF0TEkyRBJyxEnID3lS+RCW3LLagyCAIDo9yNgi1Vz1gJpUxLoMST3Wzzx9Fvt6XiS27kV2k7x29Ly/U93+skfa+7FntDA1zA0gQ1zAGuH5jkVY1KEJrDR5q3v69CWYvPNPairdfYxslHqi8P7bnSGxgYjCTwU0aXhx1ckX118TV8TGNiRt1tOMIAgCAIAgCAICisJafA/BQ3hZGM7D5wtdifSddqNLT7jzB1Cwt7inXhr03le955i5tqtvNwqLD/fQmro72XTo2Om9gl1Zoe9xGJJGXgMQPXVbC8sqUYUk1xOoQ6zDt+1aNH+tVZTwLoc4AkDMgZnyQwnUhD6nghrfLe2pa6rmse4WcOFxmAy9owJknHHJSkUF3dyqyaT8pzlSvLWtjuiPKXEYeLne5ScjlmKXv3tPWNDgBJDssRhGJkunD080JSTWOJZQwOp3U33r2SGO+dofQccWj+x2nhl4TKjB2219Olse1e9xL2wtu0LWy/QfP0mnBzTwc3T4HSVBe0q0KqzFmyQ2mm2tuvZrQ+/Vp9vVzXOaT9q6RPmtNShTm8tHbQ0hcUI6sJbPz+MmD/Adi+rd97U/UsPg6XLuzf8AOLv+S/C9B/Adi+rd97U/UnwdLl3Y+cXf8l+F6FQ3EsUEdW7H/mv/ADT4Sly7sj5vdfy7L0Kf4DsX1bvvan5p8HS5d2T84u/5L8L0Km7i2MZU3fev/NFaUlw7sh6Xun/2X4XoeO3EsR/4bvvHj4FPhKXLuwtMXX8uyPP4DsX1bvvan5p8HS5d2T84u/5L8L0H8B2L6t33tT9SfB0uXdj5xd/yX4XoP4DsX1bvvan6k+Dpcu7Hzi7/AJL8L0N1snZVKzM6ui262ZOJJJOpJxK3QpxgsROKvcVK8teo8szVmaAgCAIAgCAIAgCAICl+R8FjL6WSt5HVrsbKrbtRocPhzB0K+e29xUoSU6bw/e89BcW1K4jqVVle9xpNq1LdQpsbQrvNGkOyGwHAY96B2wAY4YZDNessdMUq+IVPLLs+nozyt/o66tknRk5QX5XXn17GqfvzbyQflBGAyayMNYuq6wUjvq/8jWbW2zXtJaa9Q1CwQ2QBAOeQHAeiGmrXnVxrvJgIaggPWuIxGBQJ4LrXTN4DAZgAGchlnj/lDNPOcllDAyLBbqlF4qUnljxkWn3HiORwQzhUlB60Xhkqbp9ItOrFO1RSqZB+VN3jPcPjhzGSjBdW2kIz8tTY+x3fWDiPVQWWR1g4j1QZHWDiPVBkdYOI9UGR1g4j1QZHWDiPVBkdYOI9UGRfHEeqAdYOI9UGR1g4j1QC+OI9UBUgPC4DMoDzrBxHqgyVIAgCAIAgCAICis6Gk8AfgoksrBK3kcbL2lStFMVKLw9h1Gh4EZg8ivndWhUoy1Kiwz0kKkZrMWZa1GRodtbtMqy6nDKn4XHmNDzHvV1Y6ZqUMQqeaPddPRlHpDQlK4zOn5Zdn19V3OLttjfSddqNLT7jzB1C9ZQuKdeGvTeV73njLi1q289SosP99DHW40BAEBfsR7bZxBIBHHHJGZ0/qRTVsz2zeaRdMGdDj+SEShJb0V1LE8CcMACYcDAOUic4xTJk6UkWqVIuy95AHqcEMFFvcXmWKcnMnGRqABJOIg4KDYqbfEodWF0ta1sGO1BvGOc5clOCHPZhFi6mDXli6mBli6mBli6mBli6mBlmVZXhxax4vNvCO0GkZTDjgJAjyCG2Es+VlL6zQTdYyJ7MgkxzynzCjAc0tyKTaXRGETOQ9xiQMFJjrvceutJOjZ4hjQfHAZpgeIzNsu8Fqpi6y0VWjgHuhMGyNzVisKTMXaG0KtdwdWe6o4CAXGSBJMepKYNc6s5vMnkyN29mi0WqjRIwe8XsPZGLvcCoZst4eJVjE+h2tAAAwAwCg9QYe2dp07NQqV6phlNpccQCYGQvECTkMcygNFuRv3Z9pNe6iH07j7t2pdBMgkQA4zgJwyQHVIAgCAIC1a+4/wCyfgUB8ZbD23WslTrKDy06jNrhwc3Ij9iFz3FtSuI6tRZ/a6GynVlTeYsmLdHf+ha4p1Io1z7JPZcf7HHXkceEryd9omrb5lHzR58V19S3oXkamx7Gdiqk7CxbLGyq27UaHD4cwdCt9C4qUJ69N4fveaLi2pXENSqsr3uOK21u0+lLqcvp/iHiBmOY9y9ZYaZp18QqeWXZ9PRnjdIaDq2+Z0vNHuuvqjQq5KIIAgL1neMQ7IkExy0zyM/BDOLW5l4VA8vc6QJk4EyNG3gMNMTnnohnlSbb9/0Y1WqXROQyAyA5fvFDU5NlCEBAEAQBAEAQF+xDtgwDdk45SASJ8wjM6a8xYQwCAIAgCA7Xolsl62l+lOk465uIaPcXeihljoyGarfJEyKC+Pnnpm6QKte/s91lNAMqNcTUILzAMEAYAEEGQThggOA3Et1OhtCzVK0hjarZLX3LsmA4u+iCZPESEB9c7P2pRrsFSjVZUYSQHMeHNJaYMEYHEIDMQBAYe0tq0bO29Xq06TYJl7w3BsTEnGJGXEICDd4enis8OZZLOxgJIv1CXEtkgdkQASI1KAhpAEBN/RqdodV/9v8Aox831k9dpH+nPvY8MF43S3wmv/w/Vxx9P/3psLqz8bV8+7hzO1VOdoQHD72fJr3zf9We1ci7zvf3eHOV6/Q3xmr/AMv0cM7/ALf11+x4rTnwWv8A8X18cfT9/wC+n3OdV6eeCAIC9/w8835eAwI9T6BDP/p9yyhgEAQBAEBXQoue4NY0uc4wABJJ5AITGLk8I6nZnR5bKrS4tbSAMRVJDjhmAGnDxUZO2no6tJZezqc9aLA6k67Xa+mQcruOGeZA88VJyypuDxPYY9SpOGAGgH7k+aGDlkoQgIAgCAyLBYqlZ7adJpe9xwA/eAQzp05TlqxW0nHcvdwWKhcMGq83qjhxjugxkP8AJ4rE9Ha26owxx4nQIdJEnTtuOytQdb6Qu1qLZq4d+mIE+LR7pQHzugPWuIMjAjIhAdhS6Udqta1otj4YIHYpkxEYktl3mgMJm/u0hUNT5baLxzmq67p7E3RloEBc3z37tW0xSFpFL5kG6WU4JJi84kknGBIEDDLAQBy6A2OxNi1rXU6ugwuOpya0cXOyA/YWi4uaVvHWqPH+9DZTpSqPEUTFujuBRskVKkVq49ojstP9jTrzOPCF5K+0tVuMxj5Y9319C3oWcae17Wdiqk7CxbLYyk29UcGj48gNSt1C3qV56lNZfveabi5pW8Neo8L3uOL21vM+rLacsZ+I+JGQ5BetsNDU6GJ1PNLsunqzxukNOVbjMKXlj3fX0RoFclCEAQFTGEkAYk4BCUsvCPartAZAy/yfNBJ8ChCAgCAIDY7A2Q+1V2Uaep7R+iwEXneSG6hRdWaiibtjbrWWzXTSpNvtHfMl0xBMkmJ5cVieipW1On9K2m6Q3ml3l3Zo21kVQQ9oIY8ZtmDlkRhqhz17aFZYl+SFN4th1LHWNKpjhLXAEBzTqJ9PJZHnrihKjPVZq0NIQBAdFudurUttTVtFp7b/APtbxd8EbOu1tZVpf1zJh2Hu5Z7ID1FO6XRLiS5xjmcvKAsS+pW9Ol9CNshuCAorUmva5rgHNcCHA4ggiCCOEID46312N8jt1os+Qp1Tdxn5t3ap48bjmoDSIAgCAIDvN0OjiraIqWmaNHMNj5x45A9wczjy1VJfaZp0cwpeaXZep3ULKU9s9i7ku7L2bSs9MU6DAxg0Gp4k5k8yvK1q1StLXqPLLaFOMFiKMtajM0W2t5GUpayH1Pwg8zqeQ9yubHQ9SvidTyx7vp6so9IabpW+YU/NLsuvojirbbX1XXqji4+4cgNF62hb06ENSmsL3vPG3N1VuJ69V5f66GOtxzhAEAQFxmDSfLwnP3YevBDJbFktoYhAeXkyMC8mRg2GwdnC012UesZTvmA58xPARmTpkmTdRpeJNRzgmzdLdenYaZa1197zLnkRMZADQeeqxPQW1tGhHC2vmb5DpCAs2y1NpU3VKhusY0uceAAk5IYykopt8CCd8t4jbK5dPzbJFIRHZJzIk4nD00Uo87d13Wn/AEtxobynJyYF5MjBud09hm2WhtIGGjtVHDRgImOZmB4pk6La3daerw4k82CxMo0206TQ1jRAA+PMnMlYnpYQjCOrFbDIQyCAIAgIC/8Akbu+GVaFsY2BVBp1CPptEsJwzLbwz9jkgIZQBAbHYmxa1rqdXQYXHU5NaOLnZAfsLRcXNK3jrVHj/ehsp0pVHiKJi3Q3Ao2SKlSK1ce0R2Wn+xp15nHhC8lfaWq3GYx8se76+hb0LONPa9rOxVSdhYtlsZSbeqODRz15AalbqFvUrz1Kay/e803FzSt4a9V4XvccXtneZ9WW05Yz8R8SMhyC9bY6Gp0MTqeaXZdPVnjNIacq3GYUvLHu+vovyaBXJRBAEAQBAEBUx5GRjTy1HghKbW4y7NY32h4bRpl1Q5tYPxRkBxyA5IbFB1X5FtJO3T6OadKKlrirUzFPOm3x+mfd45qMlxbaPjDzVNr7Hd9U3gPQKCxwOqbwHoEJwOrHAegQYK0AQBAeEICnqm8B6BBgdU3gPQIMDqm8B6BBg9awDIAeSAqQBAEAQBAaPfTduntCyVLPU9oSx2rag7rh54HkSEB8hbTsFShVfRqtu1Kbi1w4EIDttzejerWIq2trqVGO4ZFR0jCB7AxmTwyIVNfaXhQbjTWs+yO2hZyntlsRLezdmUaDBToMbTYNBrzJOJdEZkkry1etOvNzm8v39l0LanBU1hLYZK5zYaHbW8rKUtpw+p+Fp5kZnkPcrmx0PUr4nU8se76erKPSGm6VvmFPzS7Lr6LscXbba+q69UcXH3DkBoF62hb06ENSmsL3vPG3N1VuJ69V5f66GOtxzhAEAQBAEAQHUbq7k17XDz81Q+m4YuH9jdfHLxiFGTttrGdXa9i97iXthbBoWRlygyJ7zji9x4udr4ZCcAFBe0aEKSxFGzQ2nN7wb9WGx1Orr1wKkSWta55H2gwG7PNdNK0q1VmK2fgxckt5q/5sbL+vf9xW/Qtny645d16keJE9PSxsv69//T1v0J8uuOXdeo8SPM8/mxsv69/3Fb9CfLrjl3XqPEiP5sbL+vf9xW/Qny645d16jxIj+bGy/r3/AHFb9CfLrjl3XqPEiP5sbL+vf9xW/Qny645d16jxIlTOlfZZMde4eNCtH+xPl9x/HuvUeJHmXLR0obNZBNZ0HIijVLT4ODYJUKwrvh3Q14m73c3joW5hqWYucxrrt51N7BOoF8CY5ZLRWozpPE95kmnuNutRIQBAEAQBAEBxu8m51mNp+X9U11e6A4kSJEBr7uV4CBOeAVPplVVR1oPYt655/wAR22Wpr4ktvAwiV47JdFqva20gHPcG4wOZOQA1K321GpVqKNNZf66mi4r06MNao8L99Didt7yVKksYDTZkdHniDw8AvV2GhqdDE6nml2XT1Z47SOnKtfMKXlj3fXl0RoFclCEAQBAEAQBAZFgsVSs8U6THPecmtHv5DmcEM4U5TerFZZKe6nRzTpRUtcVamYp502+P0z7uRzUZLq20fGHmqbX2O9AUFkWbZbKdJhfVe1jG5ucQAPMqYxcnhIEPb+dKznh1GwOuNOHXA9s8bo9gaTmZkRGNxa6PS81X8GidXgiJXOJJJJJJkkmSScyScyrY0niEBAEAQBAEAQHS7i7u1rdWNCmXNoxNZ2N1oyBjIvmCPszoua6rRox1nv4e+RshFtn0nsrZ1Oz0mUaLbtOmIaP3mdV5uc3OTlLezpSwZaxJCAIAgCAIAgPHNBBBxBUSipLD3EptPKI636tXyItutvdbeuTkIiQdcLw/NecegNau8PEN/wDfRepvutNfD0l5czf46v0I0tluqVX33uJdpy8BovQULenQhqU1he955C4uqtxPXqSy/wBdDy2mXkxEwSJnEgF3vJ8FuNVT6iwhgEAQBAEBdNMAC9IJg4jCDlOvPXAoZaq4nTbs7i17U6XjqqIOL3DFw/5Y9rxy8clGTst7GdR5exe9xLewthULIy5QZE95xxc48XO1+A0UF5RowpLEUbNDaclvnv8A2awBzS4VbREtotOM6X3AEUx44nQFddvZ1K23cuZhKaiQHvRvTabfUv2h8tB7FNuFNn2W8eZk89FfULeFFYivvxOeU3LeaVbjAIAgCAIAgCAICQNwOjOrbQyvXPV2YmRHfqAHT6LTx9OK4Lq+jSzGO2XZG2FPO1k7bJ2RRszOrs9JtJkzDRGPEnMnxVFOpKo8yeToSS3GasCQgCAIAgCAIAgCA4npbs96xB2HzdZpzjAhzcOOLh8dFKK/SUc0c8mQ4pKAy6FoLoY83mkjM5ROM8gXZ4YlDbGbl5ZbjGLcTGIn/wBIa2tuwrrUC0NMg3pyORESD6oTKGEmWkMSqlTLiGtEkmAEJSbeEZlh2W+q9rKQ6xzj3Wd7SZBGHjkNUybYUZSaUdpKW7+4DGv662HrqhMhhN5reF6e+QIHAZYwCsS5o2MVLXqbWdwAhYFq2WtlJhfUcGMGZJgcvEk4RqpjFyeECHd+ulOo9xoWMmizJ9VwIq8wxpHzeGpx+yVcW2j0lrVNr5cDROpwRFdtr9ZUe8ybziZOZ5niTmTqZVpFasUjS3ksLIgIAgCAIAgCAICR+jHo6danNtFraW2ZplrCINU+GlP/AHZDBV17eqmtSH1fr/03U6edrJ6YwAAAAACAAIAAyACoToKkAQBAEAQBAEAQBAWLfbGUab6lQwxjS4nkP8oYzkoRcnuRHPSPvdQrWcUKDhULy1ziMmtaZAx9qQFKKq+u4Sp6kHnJGakpyqm+CCNDKEp4eS7VtByYSGxEDszhBJAOvmhlKfLcLRiA4ZXQDlgRhxyMTpmgltw0UMpy0uJwBAwE4mefIoQlsydTuxubXtcHGlZjEvcIL4+i2e145Dnkoyd1vZzq/wBR/ZLOwtg0LIy5QZE95xxe48XO1+A0AUF1RoQpLEUbNDachvn0gWew/Nj560nu0WHEE5dY72B6k6Arrt7Odbbujz9DCU0iDt7d47VbvnLRUlodApMMU2yJbDQSC7OSTeyCu6FGnS2QX34++xzyk3vOcAXSYBAEAQBAEAQBAXbLZ31Htp02l73kNa1okknIBRKSisvcSlklzcHomIc2vtEDAy2zyDjoajgYP2R5nRVN1pHZq0vz6G+FLiyYWNAAAEAYADIBU5uPUAQBAEAQBAEAQBAEBj7Qsba1N9KoJY9pa4cihjOCnFxe5kE75bF+SWp9MDsHtU8+47ISTjGI8lkjzd3R8Ko4rdwNIhzBAEBlbMs1WpUDKDXOqOyDc/PQDLE4BDZSjOUsQ3kq7sdH7WXaltPXVBkzOm3xnvnxw8c1iXdCxSxKrtfY7kBCwLFvt1OjTdUrPbTptEuc4gAeZWUYyk8RWWCF99+lx9W9S2fNKnkaxEVHfYB/pjme19lXNto5R81Xa+XD7midXgiM2VS2Xky50wSZMk4vnOefEnmrJrOw054lkjisiDxAEAQBAEAQBAb7dTdG02992gzsAw6q7BjfP2jyGPgtFe5p0V5nt5cTOMHInbcvo9s1g7YmrX+teBI4hjcmD3niqK4vKlbZuXI6IwUTr1yGYQBAEAQBAEAQBAEAQBAEBoN9NgNtdmc2PnGAupuiTeHs8Ydl6cEOa6oKtTa48CBSFkeZCA6ndTciva4e75qh9NwxcP7G6+OXjkoydttYzq7XsXvcS7sLYVCyMuUGRPeccXOPFztfgNFBe0aMKSxFGzQ2nH769INmsALJ620RhSYcuBqO9ge86ArrtrOdbbuXP0MJTUSB96N6bTb6l+0PloMsptwps+y3jzMn4K+oW8KKxFffic8puRpFuMC4yu8RDnCJiHEROcQcJUNJ8CSuzy4xIz1gz4BxxPmPFRLCB5a6Ya8gB4GEB7broIBxEmM/SFMXlBllSQEB6BOWPghJ3ezuiTaNVgeRSpSJu1Kjg/XMNYYPnquGekaMXjazZ4Ui0zop2malw0mATHWGqy5pjh2/w6KfmFDGc/bG339x4Ujvt3uhuzUiHWqo60OEG6BcpyOIBJcPExyXBV0nUlsgsfs2RpJbySbNZ2U2hlNrWMaIDWgAAcAAq1ycnlm0uqAEAQBAEAQBAEAQBAEAQBAEBpt77K+rZXsp3pJbNyb9wOaXhsHF12Y0Q0XMZSptROJ3p6PaVKgDZuuqVi9rWtwdemZmGgNAAJkwMFOSvuNHwjDyZbNjun0c06UVLXFWpmGZ02+P0z7vHNMm220fGHmqbX2O9AUFkWLfbqdGm6pWe2nTaJc5xAA8ysoxlJ4issZIc3t6U69pcbPstlQNMzVaxzqrhr1bACWDme1j7KuKGj401r1n9uH3NEqmdkSLxZKrqvV9XUdWcSblx5qEnEm7F4nMqz1oqOcrHY1YeTbbuboWq2V+pZTdTIm8+qx7WtgAw43c8RhnitVa5p0o6zeehKg28Ex7L6IrAynT65j6lUAXz1rw0ugXoAgXZnTJU89JVm3qvC6G9Uo4MnaPRPs2qSW0n0ifqqjgMtGulo8gsYaQrx456h04so2N0TbPoPc57X2iRg2sWlrfBrWif9U5JU0jWmsLZ0CpxRm7R6NNm1nXnWe67Use9k+Ia6CsIX1eKwpEunFnN7Y6FbO6TZq9Sk6cGvAqMjgMneZcV009KTX1rPYxdFcDI3H6KqdmfUfbeqtJJim27LA36Ra8d44jUALG50hKokqeVzEKeN50Ft6OtnVHh/yZrHiINJzqcEGQbtMhsgjgueN7Xisa2eu39mWpE6oBcpmeoAgCAIAgCAIAgCAIAgCAIAgCAIAgCAIAgBQEZ7N2W3aVtNS2ufWZSaXMoEjqAZu/0wO1/qJPGRgrGVV0KeKexvjx/JrSy9p31j2PZ6Tr9KhRpviLzKTGmMMJaJjAegXDKpOSw239zPCRmdWJvQJiJjGOErDJJUgCAIAgCAIAgCAIAgCAIAgCAIAgCAIAgCAIAgC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MHEBITBxQVExQXGB8VGBcXFxcbFBUVGhogFxkWHR0aHSggISIlHRUcITEiJSsrLjQuGCA3ODM4OygtLisBCgoKDg0OGxAQGywkICYvLCwvLzQwLDQuLy80LCwsLCw0NDQwNCwvLCwsLCwsNCwwLywrLCwsLDQ0NCssNC81LP/AABEIALcBEwMBEQACEQEDEQH/xAAcAAEAAwEBAQEBAAAAAAAAAAAABQYHAwQCCAH/xABCEAABAgMEBQcKBgEDBQAAAAABAAIDBAUGESExEkFRYXEXMlJUcpPTBxMWIkJTYpKh0SNDgbHB8MJzgpEUM7Lh8f/EABsBAQACAwEBAAAAAAAAAAAAAAAFBgECBAMH/8QAMxEAAQMBBAgHAAICAwEAAAAAAAECAwQRIVHRBRQiMUFxofASFVJhgZGxksEG4SNCYhP/2gAMAwEAAhEDEQA/AKotSohAEAQFosrbaPZ8hjj52D7txxaPgPs8Mt2N6HbT1r4rlvQ1+gWggV+Hp0595HOYcIjO0P5GGwrYnIZ2Spa1SUIvzQ9Sk2msCybviUW6E/Mw/wAt3DonhhuGa5JaZFvbcTlFphzNia9MeKZ/pm85KPkXmHOMLHjNrs+O8bxguFUVq2KWSORkjfExbUOKwbhAEAQBAEAQBAEAQBAEAQBAEAQBAEAQBAEAQBAEAQBARCmD4cEAQBAEB3kpyJIRGxJJ7ob25Oabjw3jccEN2PcxbWrYanZPykMnNGFXroT8hFGEJ3a6J35Z5ZLNpM02kGv2ZLlx4Ggg6QvbiFkkiPrVFg1tmhPtvu5rhg9h2tP8ZHWFo+Nr0sU6Kaqlp3eKNfjgpltpbIRqHe9v4sHpgYtHxjVxy4ZKPlgcy/ehaqLSUVRsrc7DHllv5ldXgSIQBAEAQBAEAQBAEAQBAEAQBAEAQBAEAQBAEAQBAEBGzMu6VcWzDS1wzB/v1UrHKyRqPYtqHxOWF8TlZIlinJbnkEAQBAEAQFnspbWPZ4hh/Fge7ceb2D7PDLPDWh209a+K5b0NgoFoIFoGadOfeRzmHCIztD+ReN62tJyGdkqWtUlSL80PUpFprAsnL4lGuhPzLPy3cOieGG4ZrklpkW9txN0WmHx7E16Y8Uz/AEzeclHyLzDnGFjxm12fHeN4wXEqK1bFLLHIyRviYtqHFam4QBAEAQBAEAQBAEAQBAEAQBAEAQBAEAQBAEAQF7qVMh1JujNNv2OHObwP9Cq9LVy0zvFGvNOC9/ZWauihqmeGROS8U5d2FGrVnolMvc314fSAxHaGrjkrbQ6UiqdlbnYZY/pS9IaHmpdpNpuOHPDnuIZSZEBAEAQBAEB3kpyJIPbEknuY9uTmm4//ADdkhux7mLa1bDU7J+Ulk3dCr90N+QijCG7tdE78s8slm0mabSDX7Mly48DQWnSF7cQskkR9aosGts0J9t93NcMHsO1p/jI61o+Nr0sU6Kaqlp3eKNclMttLZCNQ73t/Fg56YGLR8Y1ccuGSj5YHMv3oWqi0nFUbK3Owx5Zb+ZXV4EiEAQBAEAQBAEAQBAEAQBAEAQBAEAQBAEAQBAXOgWggWgh6dNeDlpMOERhOpzdXHI3YFVeqo5aZ3hkTkvBeXdpX4pmSpa1STOOa5j1KzWrKNmL3025juj7B4bD9OCnqHTT49ie9MeKZ/vMrmkNAsktfT7K4cFy/ORTZmXdKuLZhpa4aj/fqrRHKyVqOYtqFRlhfC5WSJYpyW55BAEAQBAEBZ7K21j2eIZ/3YOuG483sH2eGWeGtDtp618Vy3obBZ+0MC0DNKnPvI5zDhEZxH8i8b1taTcM7JUtapKnHND2KTaawLJy+JRroUTMs/Ldw6J4Ybta5ZaZFvbcTdFph8exNemPFM/0zaclIki8w51hY8Ztdnx2EbxguFWq1bFLLHIyRviYtqHFam4QBAEAQBAEAQBAEAQBAEAQBAEAQBAEAQGVU+fiU2I2JIPdDeMnNNx4HaNxwKlpYmStVr0tQ+fNe5q2tU1myPlLhz90KvaMGJqiZQncb+afpnlkqvXaEfHtwXphx/wB/vMlaeuR10ly48DQgb8lAEieSpU2HUm6M02/Y4c5vA/0LppquWmd4o1+OC8+7Tkq6KGqZ4ZE5LxTl3YUatWeiUy9zfXh9IDEdoauOSttDpSKp2V2XYZY/pS9IaHmpdpNpuOHPPcQykyICAIAgCAIDvJTcSQe2JJvcx7cnNNxH/rchux7mLa1bFNSsn5SWTejCr90N+QijCG7tdE78s8lm0mabSDXbMly48DQmuDhe3EHWskkeCs0WDWmaE+2/ouGD2Ha06uGR1rR8bXpYp0U9VLTu8Ua5KZbaWx8ah3vZ+LBz0wMWD4xq7Qw4ZKPlgcy/ehaaLScVRsrc7DHllv5lcXgSQQBAEAQBAEAQBAEAQBAEAQBAEAQBAEBkKmj54EBbLI27mLPEMifjQPduOLR8B1cMs9t6jK7RcVTtJc7HPH9OqCrfFdvQ2SgWgl7QQ9Omvvu5zDhEZfqc3+cjdgVUKqjlpneGROS8F7+yZimZKlrVJTPNcx6larVlGzF76dcx3R9g8Nh+inqHTT49ie9MeKZ/vMrmkNAsltfT7K4cFy/ORTJmXfKuLZhpa4aj/fqrRFKyVqPYtqFRmhkherJEsU5Lc8ggCAIAgCAs1lbaR7PENv8AOwdcNx5vYPs8Ms8NaHbT1r4rlvQ2Cz9oYFoGaVPfeRzmHCIziP5F43rNpNwzslS1qktnmsnsUm01goc7fEo10KJmWflP4dE8MN2tcstMi3tuJui0w+PYmvTHimf6ZtOykSQeYc6wseM2nPjsI3jBcLmq1bFLLHIyRviYtqHFam4QBAEAQBAEAQBAEAQBAEAQBAEAQGQqaPngQBAemQnolNiNiSD3Q3jJzTceG8bjgV5yRMlarXpahs1ytW1qms2R8pkOf0YVf0YUTIRMoTuPRP0zyyVXrtCPj24L0w4/7/eZK09cjrpLlx4GhA35KAJE8lSpsOpN0Zpt+wjnN4FdNNVy0zvFGvxwXn3actXRQ1TPDInJeKcijVqz0SmXuZ68PpAYjtDVxyVtodKRVOyuy7DHl3aUvSGh5qW1ybTMcOee4hlJkOEAQBAEAQHeTm4ki9sSTe5j25OabiP7sQ3Y9zFtatimpWT8pLJrRhWguhvyEUYQ3dronflnks2kxTaQa7ZkuXHgaE1wcAW4g4g6iFkkzwVmjQa0zQn2aWxwwew7WnV+x1rR8bXpYp0U9VLTu8Ua5KUCa8m0w15/6OLCczUXlzXXbwGkfrf/AMLjWkdbcqFgZp2FW7bVRfaxU/UOPJxN9OX+eJ4axqj/AG7+Dfzynwd9JmOTib6cv88Tw01R/t38Dzynwd9JmOTib6cv88Tw01R/t38Dzynwd9JmOTib6cv88Tw01R/t38Dzynwd9JmOTib6cv8APE8NNUf7d/A88p8HfSZjk4m+nL/PE8NNUf7d/A88p8HfSZjk4m+nL/PE8NNUf7d/A88p8HfSZjk4m+nL/PE8NNUf7d/A88p8HfSZjk4m+nL/ADxPDTVH+3fwPPKfB30mY5OJvpy/zxPDTVH+3fwPPKfB30mY5OJvpy/zxPDTVH+3fwPPKfB30mY5OJvpy/zxPDTVH+3fwPPKfB30mY5OJvpy/wA8Tw01R/t38Dzynwd9JmOTib6cv88Tw01R/t38Dzynwd9JmOTib6cv88Tw01R/t38Dzynwd9JmOTib6cv88Tw01R/t38Dzynwd9JmfnFSBVAgCAIAgLZZG3UxZ4hkT8aB7txxaPgOrhluxvUZXaLiqdrc7HPH9OqCrfFdvQ2Sz9oJe0EPTpr77ucw4RGX6nN/nLDAqo1VHLTO8Micl4L39kzFOyVLWqSma5T1K1WrKNmb3065juj7B4bD9FO0Omnx2MnvTHimf7zK7pDQLJbXwbLsOC5fhTJmXfKuLZlpa4aj/AH6q0xSslaj2LahUJoZIXqyRLFOS3PIIAgCAIAgLNZW2kezxDQfOwdcNxy7B9nhlnhrQ7KetfFdvQ2Cz9ope0DNKnvvI5zDhEZxH8i8b1taTkM7JUtapLIewQBAEAQBAEAQBAEAQBAEAQBAEAQH4cQBAEAQBAEB6JCeiU6I2JIvdDe3JzTceG8bjgtJImSNVr0tQ2a5Wra1TWbIeUyHPaMKv6MKJkIuUJ3a6J+meWSq1doR7NuC9MOP+/wB5krT1yOukuXE0MG/JQBInlqNNh1JujNNv2H2m8Cummq5aZ3ijX44LzOWqo4apnhlT54pyKNWrOxKZe5nrw+kM29oauOSttDpWKp2V2XYY8st5S9IaHmpbXN2mY4c89xCqTIcIAgCAIAgO0rNPk3h8o9zHjJzSQ4fqENmvcxbWrYSXpTO9ajd45D31ub1KPSmd61G7xyDW5vUo9KZ3rUbvHINbm9Sj0pnetRu8cg1ub1KPSmd61G7xyDW5vUo9KZ3rUbvHINbm9Sj0pnetRu8cg1ub1KPSmd61G7xyDW5vUo9KZ3rUbvHINbm9Sj0pnetRu8cg1ub1KPSmd61G7xyDW5vUo9KZ3rUbvHINbm9Sj0pnetRu8cg1ub1KPSmd61G7xyDW5vUo9KZ3rUbvHINbm9Sj0pnetRu8cg1ub1KPSmd61G7xyDW5vUpkC2LKEAQBAEAQBAEBa7I26mLOkMf+NA1w3HFo+A+zwyzwxvUZXaLiqdrc7HPH9OqCrfFdvQ2Wz9oZe0MPTpr77ucw4RGX6nD+ReNhVRqqOWmd4ZE5LwXv7JmKdkqWtUlFynqVutWVZM3vp9zH9H2HcNh+inaHTT47GT7SY8Uz/eZXdIaBjltfBsuw4Ll+FLmZZ8o4tmWlrhqP9+qtMUrJW+Ni2oVCaGSF/gkSxTktzyCAIAgCAIAgCAIAgCAIAgCAIAgCAIAgCAIAgM4WxbggCAIAgCAIAgCAmrJyE3OzDfR7SERtxL2m5rAdbjldhkc8rjkuStlgjiX/AO9li8MeXdx7QMkc7/j3n6CpzIsOEwVFzXxQPWcxpa0ncCT/AHUMhQ5VYr1WNFRvC3vv3LAxHI1PFvPSvM2IG1M1LMZoz4033eq1vPG+/UOP/BUvomGrV/jhWxvFV3L8cf6xQhNMz0bY/BOlruCJv++HdylA4K5FFP4hgIAgCAIAgCAIAgCAIAgCAIAgCAIAgCAIAgM4WxbggCAIAgCAIAgL/ZDybRaloxa3pQYWYZ+a8f4jjju1qDrtNRxWsh2nY8EzO+noXPvfcnU1ym06FSoYhU9jYbBkB+5OZO84qqzTSTO8ci2qSzGNYljUO8WIIILopDQMSSbgFoxjnuRrUtVTL3tY1XOWxEKjWrW6V7KXgNcQjH/aD+5VkodCIlj6j+OeX6VXSH+QKtrKb+WSf2pVHuLyS8kk4knMlWJEREsQq7nK5bXLap8rJqEAQBAEAQBAEAQBAEAQBAEAQBAEAQBAEAQBAZwti3BAEAQBAEBJUKhR69E83TGFx9o5MYDrcdX7m7Bc9TVRU7fFItn6vI9I4nSLY1DZLIWCgWf0YkxdGj9Mj1WH4Gn/AMjjwvuVSrtLS1FrW7LcOK88v0mKejbHet6lvUSdhGVitwqUPxDpP1MGf67Au+i0dNVLa25uOWJHV2k4aRNpbXYd7u95RKtWItUP45ubqYOaPud5VupKGGlbYxL+K8e/YpNbpGardtrdwTh/vmR67DgCAIAgCAID3UikRqzE83TYZe7M3YNaNpJwH6oesUL5VsYhO8ndQ903vGfdZOny+bDqOTuoe6b3jPug8vmw6jk7qHum94z7oPL5sOo5O6h7pveM+6Dy+bDqOTuoe6b3jPug8vmw6jk7qHum94z7oPL5sOo5O6h7pveM+6Dy+bDqOTuoe6b3jPug8vmw6jk7qHum94z7oPL5sOo5O6h7pveM+6Dy+bDqOTuoe6b3jPug8vmw6jk7qHum94z7oPL5sOo5O6h7pveM+6Dy+bDqOTuoe6b3jPug8vmw6jk7qHum94z7oPL5sOo5O6h7pveM+6Dy+bDqOTuoe6b3jPug8vmw6mGrJYAgCAIAgNAsh5NYtS0Ytbvgwswz814/xHHHdrUHXaajitZDtOx4Jmd9PQufe+5OprdNp8Klw2wqexsNgyA/cnMnecVVZppJn+ORbVJZjGsSxqHeLEEEF0UhoGJJNwC0Yxz3I1qWqpl72sarnLYiFRrVrS69lLwGuIRj/tBy4lWWh0IiWPqP455buZVNIf5Aq2spv5ZJ/alUe4vJLySTiScydqsKIiJYhWHOVy2qtqnysmoQBAEAQBAXiyfk8i1W6JVr4MLMNu/FeNwPNG847sb0JKm0e5+1JcnU1mmU2FSYYh09ghsGoaztJzJ3nFbEyyNrE8LUsQ9aG4QBAEAQBAEAQBAEAQBAEAQBAEAQH4cQBAEBJUKhR6/E83TGFxw0nZMYDrcdX7m7ALnqaqKnb4pFs/V5HpHE6RbGobJZGwUCz90SPdGj9Mj1WH4G6u0ceF9yqVdpaWpta3ZbhxXnl+kxT0bY71vUt6iTsIusVyFShdEOk/UwZ/rsC76LR01Utrbm45YkbX6UhpEsde7gmeHe8otWq8WqOvmDc0ZMHNH3O8q3UlDDStsYl/FeK94FKrdIzVbrXrdwTgneJHrsOAIAgCAIAgPfRqPGrcTzdNYXnWcmtG1xyA/oQ9ooXyrY1DXbJWCg0PRiTl0aOMdIj1GH4AdfxHHZcs2E3T0TIr1vUuCydpWLY25lbKNumnecjEXtgsI0zsLtTW7zvuByXVT0kk63XJiaPkRiXmN1Dyq1OaiOdLRmwGnKGyHCc1o4xGFxO03/AKDJTTNHU7UsVLfe1f6ORah1tx5+U2rdbPcy/hrfUKb09VzMaw8cptW62e5l/DTUKb09VzGsPHKbVutnuZfw01Cm9PVcxrDxym1brZ7mX8NNQpvT1XMaw8cptW62e5l/DTUKb09VzGsPHKbVutnuZfw01Cm9PVcxrDxym1brZ7mX8NNQpvT1XMaw8cptW62e5l/DTUKb09VzGsPHKbVutnuZfw01Cm9PVcxrDxym1brZ7mX8NNQpvT1XMaw8cptW62e5l/DTUKb09VzGsPHKbVutnuZfw01Cm9PVcxrDxym1brZ7mX8NNQpvT1XMaw8cptW62e5l/DTUKb09VzGsPHKbVutnuZfw01Cm9PVcxrDxym1brZ7mX8NNQpvT1XMaw8y9Vg7wgNAsh5NYtR0Ytcvgwswz814/wHHHdrUFXaaZFayHadjwTP8ADvgoXPvfcnU1um0+FS4bYVPYIbBkB+5OZO84qqzTPmf45FtUlmMaxLGod4sQQWl0UhoGJJNwC1Yxz3I1qWqpl72sarnLYiFQrVrS+9lLwHvCMT2QcuJVlodCIm3UX/8AnPHlu5lU0h/kCraym/lkn9r0Kq5xeSXkknEk5k7VYkRESxCsOcrltXefKGoQBAEAQBAXmyfk7i1S6JV74MLMN/NeOB5o3nHdjehJU2j3P2pLk6msUymwqVDEOnsENg1DWdpOZO84rYmWMaxPC1LEO01MslGOfNuaxjRe5ziA1o2knALLWq5bE3m5j9t/K6YmlBsp6oyMw4Yn/Tacu04cBkVM0ujP+031mc0lQiXNMmixXR3OdHcXOcb3OcSXOJzJJxJ3lTCIiJYhxqqrep8IYCAIAgCAIAgCAIAgCAIAgCAIAgCA8FBoUevxPN0xhcRdpOyYwHW46te83YBUWpqoqdvikWz9XkTUUTpFsahslkbBQLP3RI90aP0yPVZ2G6u0ceF9yqNdpaWp2W7LcOK88t3MmKejbHet6luUUdhF1iuQqULoh0n6mDP9TqC76LR0tUtqXNxyxI2v0pDSJY692GeHe8otVq8WqOvmD6oyaOaPud5VvpKGKlbYxL+K8V7wKVW6Qmq3WvW7gnBO8SPXWcAQBAEAQBASFFo0atxPN01hedZyawbXHID+hD2ihfKtjUNdsnYODQ9GJN3Ro4x0iPUYfgB1/Ecdl2SzYTdPRMivW9S3rJ2lXtlbmVso26aPnIxF7YLCNM7C7U1u877gcl1U1JJOt1yYmj5EYl5g1rbYzVq331F2jDBvZBZeIbdh+J3xHfddfcrBT0scCbO/HicUkquK+ug8QgCAIAgCAIAgCAIAgCAIAgCAIAgCAIDeadT4VLhthU9ghsbkB+5OZO84r4NNM+Z6vkW1S9sY1iWNQ7xYogtLopDWjMk3ALVjHPcjWpaqmXvaxquctiIVCtWtL72UvAa4hzPZBy4nFWWh0IjduovX08PnHlu5lU0h/kCutZTXJ6sk/tb+RVHOLyS83k4knMnarEiIiWIVhVVy2rvP4hqEAQBAEAQF5sn5O4tUuiVe+DCzDfzXjgeaN5x3a0JKm0e5+1JcnU1imU6FSoYh09ghsGoaztJzJ3nFbEyxjWJ4WpYh2mplkmx0Sbc1jGi9znEBrRtJOAWWtVy2JvNzHrb+V0xdKDZT1RkZhw9Y/wCm05dp36DIqZpdGWbUv1mcslRZc0yaLEdGc50YlznG9znElzicyScSd5UwiIiWIciqq7z5QwEAQBAEAQBAEAQBAEAQBAEAQBAEAQBAEBt9YrkKlC6IdJ+pgz/U6gviVFo2WqW1Lm45Ylsr9KQ0iWOvdhnh3vKJVavFqjr5g+qMmjmj7neVbqShipW2MS/ivFe8Ck1ukJqt1r1u4JwTvE8C6zhCAIAgCAICQotGjVyJ5umsLzrOTWDa45D98MEPaGF8q2NQ12ydg4NC0Yk1dGj56RHqMPwDb8Rx2XZLNhN09EyK9b1LesnaVe2VupWyjbpk+cjEXtgsI0zsLjkxu877gV1U1HJOt1yYmj5EZvMGtbbCatW++ouuhg3sgtvENmw3e074jvuuGCsFPSxwJs78eJwySq8r66DyCAIAgCAIAgCAIAgCAIAgCAIAgCAIAgCAIAgLM5xeSXm8nEk5k7VS0RESxCIVVctq7z+IYCAIAgCAIC9WT8ncWp3RKxfBhZhv5rxwPNG847taElTaPc/akuTqaxTadCpUMQ6ewQ2DUNZ2k5k7zitiZYxrE8LUsQ6zUyyTY6JNuaxjRe5ziA1o2knALLWq5bE3m5j1t/K6Y2lBspe1uRmHD1j/AKbTl2nY7AMCpmm0ZZtS/WZyyVHBpk0WI6M4ujEuc43uc4kucTmSTiTvKmERESxDkVVXefKGAgCAIAgCAIAgCAIAgCAIAgCAIAgCAIAgCAIAgLKqWQ4QBAEAQEhRaLHrkTzdNYXHWcmMG1xyH7m7BD2hgfKtjUNesnYOBQtGJNXRo4x0iPUYfgH+Rx4ZLNhN09EyK9b1LcsnaVa2VupWyjbpg+cjkXtgsI0zsLjkxu8/oCuqmo5J1uuTE83yIzeYNay2E1at99RddDBvZBbhDZsN3tO+I44m64YKwU9LHAmzvx4nFJKryAXQeQQBAEAQBAEAQBAEAQBAEAQBAEAQBAEAQBAEAQBAEBZVSyHCAIAgLvY2wD601saou83AOLQ0gxIg/Zo444Za0JKloFkRHP3fprdNp0KlwxDp7BDYNQ27Scyd5xWxMsY1ieFqWIel7gwEuyGKG5jNt/K66PpQbKXtbkZhw9Y7fNtIw7Tsc7gMCpum0YibUv1mcslRZc0yeLEMZxdGJc5xvLnElzicyScSd5UuiIiWIciqq7z5QwEAQBAEAQBAEAQBAEAQBAEAQBAEAQBAEAQBAEAQBAE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10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24" y="5381757"/>
            <a:ext cx="654843" cy="43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" descr="data:image/jpeg;base64,/9j/4AAQSkZJRgABAQAAAQABAAD/2wCEAAkGBggSERUUExITExUTFBYYERUXFhUVERIWFBUVFxcXGRQYGyYfGBojGhQVIDEgJyc1LCwsGB8zNTAtNSYrLCkBCQoKDgwOGg8PGi4kHSQsLCwsKSwpLCwsLCwsLCwsLCwpKSwsLCwpLCwsLCksKSwyLCwtLCwsKSwsLCkpKSwsKf/AABEIAJ0BQAMBIgACEQEDEQH/xAAcAAEAAgMBAQEAAAAAAAAAAAAABgcEBQgBAwL/xABNEAABAwIEAgUGCgcFBgcAAAABAAIDBBEFBhIhEzEHFEFhcSIyUVKBkRUXI0JUk6Gx0dNDU3KCkqTSJDNig8E0Y3Sys/AIFjVEZHOi/8QAGAEBAQEBAQAAAAAAAAAAAAAAAAECAwT/xAAoEQEBAAIBBAAEBwEAAAAAAAAAAQIREgMhMUFRgaHwBBMiYXHR4TL/2gAMAwEAAhEDEQA/ALxREQEREBERAREQEREBERAREQEREBERAREQEREBERAREQEREBERAREQEREBERAREQEREBERAREQEREBERAREQEREBERAREQEREBERAREQEREBERAREQEREBERAREQEREBERAREQEREBERAREQEXyqqqCNjnyOaxjRdznEBrQO0k8lVGaOm7cx0DAezjyA2PeyPb3u/hVmNvhLdLbJCwpsdwths6ohafQZGA/aVzpX43i9UbzzyyX7C46B4MFmj2BfGOhHoXpx/DW+3HLrSOlqbE6KT+7ljf+y9rvuKyVzE6iHoW2wrOmYaQjhzvc0fo5CZIyPRZ27f3SEy/DWeDHrSuh0UEyh0r4dVObFOBTzHZtz8jIfQ155E+qfYSp2vNZZ2rtLsREUURFq8dzNhNGzXUTMjHzQTd7v2WDynewINoi0eCYriNVaXgmngO8YkH9pmHY4s5RM7jdx/w9u8QEREBERAREQEREBERAREQEREBERAREQEREBERAREQF8aurgiY6SRwYxjS57jsGtaLkn2L7KnunPNrrsoY3bECSpt27/JsPu1kfsKyboh/SF0hVeIy6WlzKZjvko+Rfb9JJ6XegfN8bk6XCMOnle2ONhe95s1oFyStSzmrs6DMKpuHPUGxk1iJvpY0Na42/aLh/CvRLMZtzs32ZeXOiCFrQ6reXO/VxmzR3F/N3st4lTCnyXl9gsKWI/tN1n3uuVukXK9XO+1mGM9I5X9H+X5QRwRGex0ZLCPZ5p9oVY5yyJVUflX4kJNg8CxaTyDx2Hv5Hu5K8C4Dc7KPY9mnLjY3xzSskDmkOY28hIPZ5N7H2hdel1c968xjPDD+HO1XD9v2q6OibF8yPjMVXBNw2NvBUSDSSPUcHWc/ucB2WPYtTRZrpWv4eFYXrk/WPF3jvcQSQPF4WLjeJVTbnFcTcP8A4NCQHn/DJI22nwJ8Cr1e/pcO0WdXZowuJ/CMgfKeUMYMs5/y2AkDvNh3rBxbPGHUjdVU5sFxdkRcJKl3+XHcD3kd4VJ1vSTUsYYcPhjoITzMflVEne+Y737xv3rW5YyfjOJzHhgkX+WnkJLG39Zx3e7/AAjfwG648Pi6bTXGumTGquQQYdC6MvNmOsJKl/g3drNvG3O4UoyT0XcJ4qq9/Wao2cA5xkZEewlzvPePTyHZyupDk7ImF4dHaIapHC0kzgOI/uHqtv8ANHtud1I1m31AREWVEREBERAREQEREBERAREQEREBERAREQEREBERAREQeErlHM+Luqqyecm/FlcW9zAbMHsYGj2LqHHZnMpZ3Dm2GQjxDHH/AEXJtOxhLQ52kbAusXae+w3I8N/HkumCV4CpTlLNuJUTi6B4AfbW1w1MfblcekXO4IO6/VB0Z41UDVTOpqhvrRzt28Wus5p7iAVvKDoXzGN5X00LRzLpHOI9zbfausyntiy+m8i6X8ZI/u6cH06ZPu1r5zdIuOv/AErWX9RjR9puftXxZlfKVL/tGIGdw/R04HP0EjVb2kLIZnLDIdqKjjjPZLL8pL4jc2/iPgvV05hf+cN/f7vL1OXvIjwbMVWNUhkDOZkneWxgemzuzwC+ctHlum/vHurZB8yP5OnB7383ez3LAxHHK2oN5ZXP9AJ8keDRsPctXUSheq4Wz9V+U+/6eaZTfafOsrGc54m9nCjLaaHsigHDb7XDyne+x9Chk7f+/FSnCMt4lWv0QMuAfLedo2ftO/0G/cpFVSZfwUeQG1lePnOHyNOfAcj3X1d7QV4upcce2L2dPd71rMmdE5lljNc/gh4Lo6a+mpmay1yRzjYLi/zt/m81dlPT0FLDpaI4IYm9zI2NG5JPIekkqiejnG6+oxyGWaR0j5BKHE+jgyODQOTWggWA2U+6dJZRhrQ0kB1RGH25FumRwB7tTWnxAXjy3bqvT6b09JmUvpsPvP4J8ZuUvpsPvd+C59y1T4A9z+uzTxNDRwzE0PLnXNwbtNhay3/wb0b/AE2v+pH5SvCJtcfxm5S+mw+934KQ1NXDHG6R7g1jGlz3Hk1rRck+ACo/LOC9Hb6qHTW1JeJGFjJmBkUjmuBawu4YG5AFri/LtVxZndQCjnFRJwoXRPZJJtdoe0tuNjd3lbC25tssWSNStZ8ZuUvpsPvd+CfGblL6bD73fgqdOGdG/wBOrz/kj8pefBvRv9Nr/qR+UtcYm124bnnLlRII4quF73ea0Os53cAbXPcFnYzj2G0jA+olbExztLXOvYuIJtt3NPuXKdS+NkrjC52lj3GF52fpa4mNxtydYNPcVdnTk8nDacnmahhPthlS4asJUo+M3KX02H3u/BPjNyl9Nh97vwVMdGeR6PEpJmyySRiJjHN0abnWXA31NPqqf/EHgn0mq98X5aWYw3UywzPOXKiQRw1cL3u81odZzu4A2ue4LcVNTDGwve5rGNF3OcQ1rQO0k7ALk/E4TT1MrGOd8hNI1juTvkpHBrrjt8kHbtV1dOE8/wAGw2Js+ePiW5H5ORwB7tQB8QEuHeG0kPSZlL6bD7z+CfGblL6bD73fgufstU+Xnuf16aeEAN4RiYHlxudWq7Taw0+8rffBvRv9Nr/qR+UrwibXGOkzKR/97D/+vwUhrKyCKN0kjg1jGlz3Hk1rRck+xUllTBujx1XDoralz2yMdGyZgZHI9pBa0u4YG5A2uL8u1W7mt2H9TnFTLwYXxOZJJ2tDxp22N3b7CxuexYskala74zcpfTYfe78E+M3KX02H3u/BU6cM6N/ptf8AUj8pefBvRv8ATa/6kflLXGJtd2GZ4y7USCOGqhe8+a0Os53gDa57gt4uRHyNZKXROdZkhML+T7Nddju51gD4rrlh2HgpljpZdv0iIsKIiICIiAiIgx8RpuJFJH67HN/iaR/quRSxw2PMbHxHNdhLmbpLwB9JiMzbWZK4yxHsLZSXEDwdqb7F0wqVF2uINxsfSOfvWSyoe7znF3iSfvWKvWusu0uma28Eqz4qhYmB4Hi1UbU8Ekve1vkDxefJHtKsDD+jCCBolxKqZC39WxwL3d2sjc9zQfFdserMXDLp7RmiZUyvDI2OkeeTWgkn2Ds71NsPyBSwME2IyhjeyFrvKcfQXDcnub716/POG0zDFh1O2NvbK4eU7vsd3HvcfYo3U1tZUSXc58sjthzc49wA+4L0SZ9Tz2n1/wAee3DDx3v0bnMOfJTHwKNnVoQLDSA2Rw9nmDw371XNW1WPB0YY3LHrJjjNrtY4nWfHSCGqua24JB2IJBHoI5rlfy5NYOmPPe8kh6H6Nz8WjcOUUcrz3XZw/vkCvDM5wnqsvXA004b8rqBItcW2bve9rW3vayr/AKDMCc2OaqcP7wiOL9lhu8juLiB+4VPsz5bpa6AwSukawua52hwaXaTcAkg7XsfYF4M7+p7J4VQaLoh/XTfzX9C86j0Rfrpv5r+hSn4i8s+vU/WM/LT4iss+vU/WM/LTc+NNKLxUUwml4BJiEknBJvcxhztB33vptz3V2dNrpfguC99549f1Mp39q2eFdDeWIJWyaZZSwgtbI8OZcbgloaL2PYdu5S3GMGoqqF0M7A+N/nA3HI3BBG4IO4IS5TcJHOGR4cqufL8Ivexoa3g6eJu651X4YPZbmpd1Hoi/XTfzX9ClJ6C8setU/WM/oT4i8s+vU/WM/LVuUvtNVROJimEsvCJMWuThE3uY9TtF773025q6+nD/ANNp/wDiI/8AoSrPpuhDK7XtceO8Ag6XSDQ63YdLQbe1SbNeUcPxCFsUxeGseHt0ENNw1ze0HazipcpuLIrD/wAP/wDfVf8A9cX/ADSK6lGco9H+FYc6R0DpSZQ0O1ua4WaSRazR6xUmWcrurHJ2Z/8AbKr/AIio/wCq9dL5h+B+ouNaGmnDG8XUHEc2httPlX1EWtve1lGq7oVy5LJJI51Rqke97rSMAu9xcbDRyuSpNmXK1HXU4p5XSNjDmuOhwa52i9gSQbi9j4gLWWUukk0qo0PRD+um/mv6E6j0Rfrpv5r+hSn4i8s+vU/WM/LT4iss+vU/WM/LTc+NNKKreCJZOEToEj+Cd76A46Dvve1u9XZ06uk+D4Oe9Q3V48GW1/bdbXCOh3LNPK2UNllLCC0SPDmBw3B0hovY+nZSvGsEoauF0M7A+N/MbggjcEEbgg9oS5TcJHOeR4cpudL8JPewAM4Oni7m7td+GD2aealnUeiL9dN/Nf0KUnoLyz61T9Yz8tPiKyz69T9Yz8tW5S+00omuEHFk4e8et/DJvcs1HRz382y65i80eAUBpehHK7HtceO/SQdL5BodbsIa0EjuurAWc8pVk0IiLDQiIgIiICIiAo5nfJVHiUGh50SMuYZQLmNx5gjtabC47h2gKRog5bx7KWMYfJ/aILtB8l9i+nk/fFvcbHuWZhmeKaHduF4e5w5OMcjj4+XI5X/mN+MsZrpo46gAfKU7/JMg/wB3JyDu5wIPd21m/POQ3OLarCTDK02kHAiJae0Gxa6/i1dZltlHa3plzNINLXQ07bWAijAIHi8ut7LLAw6kxytfqayeoceb/Kf75HbAeJU8g6QOjWLeOjAI5aaWPV/E4j71YeX804NWMBp5mP23Ze0jO50Z3b7lqZ8PES48vKAYD0TV7rOqZBEPUZZ8ngXea32XVh4NlvDaUWhjDTbd58qR3i47+zktkXBRDM3SjgNICA8TyjlHEQQD/ik81v2nuUy6mefZJhjj3bnNWYqeipnzPIuBaJva+QjyWj7z6ACVz1guDVlfUthj3c8kyPtsxt/Le7uF/aSB2raTVWY8cqrNbq07AC4p6dp9Luzlz851thsALmyXkuiw6HQzy5H2M0pFnPI7APmtFzYfeSSrv8ua9muVbfCsMp6eGOGIWZE0NaO2w7T6STck+klanPD6gU7Sx8jPlo9ZYJvKZvdrnwfKRsO13N5bdhKkKj+esyTUNG6djGvfrYxoeSIwZHhupxG9hdcZ5dEQZX1JYOO6vjj6vP1fQ+rcXzColAPEYxr3jQI9AkF9J+duTmw4tiwY6KQ1AqZKjD3MAZLbRoousWeG6Gs1NqNQuB51+e+0wbFszmoibKKKogkD+JLTOcDAWtu3UHvOoOOwsPd26OjzjnGWlnq2MoOFA6e7HCcSubATqsQ4tuQFplm1FFiMQqzFJVOcyspI6cSTVD2cJ7qJ8mxJu27pQ5wBs0uHK4W3wavxJhr31IJ4UjXMaziPZobSxOIi1NBNzq2A84lYWOZ2rG0lE+mjY6or3RCGOTUWtD2a3k2INm7C/fdfh3SG4YMK/htdLZrXR3IaJjIInA8yAHXNudu3tTurTQVGZeA6KQVQllkopQXuey3GnYypibLCXGOJu3oIa8m2y+uYKbH2cUMFR8jQsc0x1dURHIZaklzdQvVP0hh0OtyA5ELcx4jneKaDjw0k0UsgZL1cTcSAOB8sl5sWg8zZazDM25pqTOYn4ZG2Komha2bjCQ8N1gSA+24I+1Eez1VRx3CpkrGU/HrgDGalp1A03AGqEatOkzaR5pIPPZeDFMY6xBI1tcYIG0kUnEaBxOOw8Z80YILpGcWA3a0gFkg23tYTdVhe1+23K6gOD9ItbLiAidHEKSaaogppRq4jpKcNNyS62l13W2+43TurEwirzCyanZI6pfHPVvkDjrPDbGamOSF57IzaB7Qdt3W5BfbN1Xj0U9XLEah0TYGRcNmshpnhlDZomj57JmxXLd9Lz6Fs6zMOYpq6opqJtK1tK2LiyT8Vxc6ZpeA1sZFgB6VhYtnDNFNSF00FPHP11kDHHWaaWOTlK0a9TRf09g5IjxuI4ya1khbVcBroqZ4FxCRJEdcxbq1axPJG3WG2DWO35r9U9LiEW7ZKtx+FGRDXLPIOrtN+TifJNzd3b2lZzMazFHDUyzSYfIIaaSSMQGUu1saXDWHO8zY8t1rctdI1dPTVZmjiZU09P1iJrQ4RyROh4kbrFxJ3IB3+cEGr63ifVm8KSvM3UJTXBxqrsqP7Pp0B4sx+oygCPsv2BZbsTzGzrMB6w+WOGKmieA60rpJ5A2oa7zdfAcxzjfZzCCQs7/ztjc3UYaeOn49XS9YldLxOBG0AbNa06jck9vo9mTHi2dQ2qY+npzNDGx9NIxsvVqi9y6OznB2uwsN+ZQYeG47WwyU4qOtNZCa2KUvZJI6QAwPpnScMODncJ/nb7h+97qftcCL+lQai6RJaySjio2ML52mWs1hzhSxMOl4IBHll4LRfuNrOCnSlWCIiyoiIgIiICIiAiIgIiICIiAtDmXJGCV4+XiBeBZsrfJmb++OY7jcdy3yIKWxfoCqgSaaqY4djZmlrh++wEH+EKPSdDWb2naKN1uTmzM+zVYropFvnU0oKDogzpLtI9jG/7ydzx/C0OUqwHoIoGEOqp3TW/RxjhR+BdcuI8LK00U500xcNwyjp4xHDGyJjeTWgAePee/mspEWVFpM5UuIyUj208cMr9TCYpmtdHKwOBc06vJBtyJ7Qt2iCtMLypVnEKWePC48NZAZDO5ssLjMHMLWs0Rd55n0r9ZY6LIXQPFaJ2udPKTG2peIXMc8lpLI36dx7VZKLXKppA8TyljEuIQuhc2kp6KmDKV+mOYF7/JeBEXXbZmltz6u3NaqbIeP9VxGku2QSyx1FLL5EbHylzXys4YcTHuwAditFE5U0hgxLOk8tO3qYo2Nma6qkM8EwfG2+qNrQCRq9PMbclG8NyviELqji4HDWGSqmkjlfLSB2h77tb5dyB2/vcla6JyNNdjklf1WUwM1TmJ3CbqaPlC2zfKcQNib8+xV5N0c5jioIGxVDZJKV8c8MHCjYRMHanjrBfv579zsbK1EUl0aV5X4NjUdXWSCgFZBiEcHEj48cT43Rx6HMdqO47wVpHZAxvqMjRSsDpMRjnbSCVjmsgYLaDI46Tfl/3ZW8ivI0gNLg9S6CrjZg8NC6WklYx7JKYmV7mkNjPDAsLuvcm2y1uO5ExjqlHJTxjrUVJ1Wqj1sAfFJCWOBeXaSWOJI37e4K0ETkaVvHlzH6Y4bURU4nfTURp6iHixxuBLW2LXm7TY37ezvuJHlubM0tRNJVRCngLGNgg1xSvDhfW8yMHbtsT2qSops0iOTMtTU1XiEjomxtqKgOhcCw6o7EnZpu0a3ONjbmpciJbtRERQEREBERAREQEREBER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10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16" y="5791907"/>
            <a:ext cx="1348136" cy="66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4" descr="data:image/jpeg;base64,/9j/4AAQSkZJRgABAQAAAQABAAD/2wCEAAkGBxQSEhUUExQWFRQUFxgYGBgXFx0cGBkXFxcWGBwXGRwYHCogGiAlHBgXITEhJSkrLi4uFx8zODMtNygtLisBCgoKDg0OGxAQGzIkICYwLDQyNzI0LCwsLTQsLywsLS83ODQyNC0sLCwtLCwwNDQsLCwsLCwsLDQsNCwsLDQsLP/AABEIANIA8AMBEQACEQEDEQH/xAAcAAEAAgMBAQEAAAAAAAAAAAAABQYDBAcCAQj/xABKEAACAQIDBAUIBQgJAwUAAAABAgMAEQQSIQUGMVETQWFxgQciMkKRobHRUlNyksEVIzNUgpOywhQXNERic6LS8BYkQ2Ojs+Hi/8QAGwEBAAIDAQEAAAAAAAAAAAAAAAMEAgUGAQf/xAA5EQACAQICBggFAwQDAQEAAAAAAQIDEQQhBRIxQXGREzJRUmGBodEUscHh8BUzQiIjQ/E0U4JyRP/aAAwDAQACEQMRAD8A7jQCgFAKAUAoBQCgFAYDjE6QRZh0hGbLfXLzty+VZ9FPU17Zdphrx1tW+Z42njBDE8hBIQXsPZxPAcz1CsqNJ1aigt55VqKnBye4bMxnTRh7ZdWUi9xdHZDYjiLqbHlalal0U9W/Z6q4pVOkjrcfR2ITevEyJIgRyqSQzq1jazeYFcW4FS179QDVewEKcoNyV2pRfzuvO3OxUxc5xklF5NS+ln+bjHt7HscJh3VrM+SQG9rlIXnAJ7SgHjWWFopYipFrJXXOSj6XPMRVbowlF7bPknL1sed5HDGJlPm4uIQ9/SSRFf8AQ0pr3BpxUk9sHrclK/qkeYppuLWyStzat6XJW/8A31uWG+Mv/wCaqf8A5f8A19PuWf8AP/5+v2IzdqRWeN2aXpp0lk4no2QyaAgmwKDIBa3pdtWsapKMopLVi4rxTt9cyvhWm1Jt3ab8Gr/TI3dlY9pMVOM35vKBGP8ALeRHbxcEdyioK9GMKEHbPf5pNenzJaNVzqy7N3k2n6mDC7TlSDETSOJFiMqoMgVmMRK3JU21YW0UVJPD051adKCs5WvndK+fovEwhWnGnOpJ3Svbdsy9eBJbR2wkAXpAxZlLFUUsQqAFmNvVFxr21Wo4aVZvV2eOW3YuLJ6leNO2tt8M9m03llUgEEWa1u24vp4VA4tNrsJrrae6xPRQCgFAKAUAoBQCgFAKAUAoBQCgFARbbWzwSy4dTIUDZbgqrlR6pI84aWuNL1aWG1KsYVXa9r7G1x7Cv0+tTlKmr29TQn2kTBHiFmWToXV5ej0UxuLMGXMbZUcNYn1L1YjQSqypSjbWTSvtutmdltatl2kMqt6aqKV7PO3Y/ZO/kZTiUw+MkMjKiYiNGV2IC5oswZLnT0SrD9qsOjlWw0VBXcW7rfZ7HzuuRlrxpVm5Oyklnw2kntWFpIJUjIDPGyqTwuykA1WoSjCrGU1kmrlirFypyUdrTIzdrBTRFg4yQZQIo2kDNHYkkEgWYEk2OYkBQO6zjKtKok45y3u1k/zfltuV8LTqQbTyjuV7tfnHYSO0NmrMyFuCZ7jqZXRkKnssfdVelXlSTUd9vKzuT1KMajV91/VWMUOxY1SFDdxh1ypnsb+blu2libVlLFVHKcllrbbczGOHglFbdXZ8jJHsmIJEliVgIaO5OhUFRr12DHjWLxNRylK+ctvzMlQgoxj3dhnGEXpTLbzygS9/VBLAW7yaw6SWp0e69/oZai19ffaxp4HYkcLFkL3IZVBNxGrNmIQdQLWOt+A6hUtXFzqRUZW8fG2WfkR08PGDuv8AXA8bL2CmHcNGTpF0ZB1LHNmzk34k3vYddZV8ZKtFqS334eBjSw0aTvHst9zA+yHGFigFmPSRtKeAIEnSuRfmRw7akWJi68quzJ25WXIxdCSpRprtV+d2aG3Q5nnQKxeaGOGEhSVCu0nSsWAsMoIJuRwFT4XVVKEm1aMnJ555Jaq8/chxGs6kopZtJLzvfkeN58V0ckQX0cKoe30pXV0iT2K/3hWWCp68JOW2eXkrOT9VyPMVPVkrbI58W7pL5ll2XhjFDGjMWZVAZibktbU3PbetZXmqlSUkrJsvUoOEFF5mHZ+1RMzBUkygsBIQMjFGysFIN+N+IF7G17VnVw7pRTbV8st6uroxp1lUbSTtnnudsmb4NVyY+0AoBQCgFAKAUAoBQCgFAR0m24RN0JJz3Ck5TlDsMyoWtYMRqBVlYSo6fSJZbdudlk3bbZEDxFNT1N/pwNHEbVeDFOspvAwjYG1uizXTU9a5l1Pql16ibTww8a1BOC/qV/O2fOzy7bPftilWlTrNT6uXlfLlfldH3ZsJhxckeZujdTLEmmQZmHSjhe4YqRra0nCvK0lVw8Z2V07N78l/T6eG4UounWcL5PNdnj6/M2tlbM6OOSFgpiLvkA+rk87KdOosw7gKir4jXnGoutZX4rf6J8SSlR1IOm9mduD3fm424sEgjSMjOqBQM9mPmiwJuOPbUMqsnNzWTfZltJY04qKjtt2mzUZmKAUAoBQCgFAKAUAoDTxOy4pDdkF86SXGhLx6KTbjbtqaGIqQVk9zXk9pFKjCTu1vT81sM2MmKIWVGkIt5q2zEXF7ZiBoLm19bVhTipSs3bxZlOTjG6VyvxzSwYZgqFZZ5pBh42tdekYsC1rgAee5HUNK2Eo06tZNu8YxWs+22WXHJFNSnTpNJWcm7Lj+NnpAuCgQImWaXKgR3JUyAHNI1jYC2Z2YWvbnavHfFVW5O8Vd3S3bkt/gk9nA9VsPTSiv6nlm9/b9X2kpsnagliikayGW4VSfSIzeje1wQpYacKq18O6dSUFnq/bbztxLFGspwjJ5X/PvwJCq5MKAUAoBQCgFAKAUBE7fgmZQ0TG0ZDmIaGXKwJXODcaA2A4m19NKt4SdJPVqLblfs8bfmWzMr4iNRq8Hs3dvn+eJFbfw/TpFi8OzWuhfKuYsqvmUlOLGN9SuhtnFW8LPopSoVV22u7WbVnnu1lv2XsytiIdJGNam+y++9tmXg/PaiTOzDOYpMQiB4s6lR56MGsLi/DgCLi44dtVfiOhUoUW7O3g1b8sT9D0jjKqldX8VmSmGgWNFRRZVAUC5NgNALnWqs5ucnKW1liMVGKitiMlYmQoBQCgFAKAUAoBQCgFAKAUAoDWxmBjly51uVN1IJDKeaspBHgdakp1p076r27exmE6cZ21lsIna+wzNPHI9pEDqMrAWSNVZm0PpFpBHfsUDnVzD4tUqUoRydnn2u6S4WV/MrVsN0lRSlmr8l93Y18U7z4sxw+aIEyGQDSMyAFyvUXyhFX6N3J6gZIKNHDqdTPWd7dttl/C92+3K3asJOVStqw/irX7L7fO1kuzO/jKbOxeaRooxeKFQhkZiSZBbzAT6Vh6RJ4m3OqtanaCnLrSzt4dvhfd4FilUvJxjsWV/Hs8t/iSKOCLggjsqs01tJk77D1Xh6KAUAoBQGDHYtYUMjkhVtcgE2BIFzbqF7k9QqSlTlUlqx2mE5qEdaWwrO8c00MyTq8jRsYwgQjIpzAMjrcBg6klW4hgB1itng40qtN0mkpK977fBp7U09q2WzKGJlUpzU021la2zxT7U1se25Y8BtCOZSY2vY2YahlP0WU6qewitbVozpO017Ph2l6nVjUV4s9YTBpGXyC2di5F9MxAuQOq9rntJNeVKsp21tysewpxhe2/M2KjMxQCgFAeJZVUFmIUDiSbAeJr2MXJ2SueNpK7IDHb64OLTpc55Rgt7/R99bClorFVP4245ff0KVTSOHh/K/DP7EHivKYg/RwM322C+4A1ehoGX85ryV/YpT01D+MX55e5GTeUnEH0YolHbmY+5hVqOgqK60m+S+hXlpmr/ABivU1z5RMXyi+4f91SfomG8ef2MP1iv2L88z6vlFxfKE/sN+D149CYbtfNew/WK/YvX3NuDylzD04Y2+yWX45qinoKk+rNrk/Yljpqf8or5e5K4TylQn9JFIn2SGH4H3VUqaCqrqST9Pcsw0zSfWi16k/s/enCTaJMtz1N5p9jWv4Vr6uj8TS60H5Z/IvUsbQqdWS+RMiqZaFAKAUAoDXxcBMbrGwjZgbOFvYn1raXNSU5pTTmrpbjCcW4tRdmyExODUvFgVJSERmSSxs0gDWyX46sSznifGr0Kr1JYqWcr2XYvHyWS+xUnTWtGgso2u/Hw89r+5lkmTDP0OEgVpD+cdEIRVUAC56gzWAA6zqdLmsFGVePS152WxN5tv2W/0MnKNKWpRjd7Wll+N7icja4BsRcXseI7DVFqzsW07o9V4eigFAKAruO2rJh5nEwEkDDOpAAdUFg4twkykgkelZhbNqBsaWHhXpp08pLJ9je7hfldbilOvOlUannHb4+PG3O3ae9l4RWVkQpLgpVbKL/ozexjHNdTYaFSCOVvK9SSalK8aqfPx4/MypQTTjHOD9PDh8ibw8IRQovYAC5NybAC5J1JsOJqjObk22WYxUVZGSsTIUAoCP2ttqHDAdK4BPooNXbuUanv4VYoYWrXf9C89y8yGtiKdLrP3K3itt7QxGmFwrRL9ZLYNbmA2g9jVsoYTBUc69TWfYtnp9ihPE4qrlRhZdr/AD3I59xMXiDmxOJF/wBp7dwOUDwqytL4airUafyXuV3oyvVd6s/r7G/hvJthx6ckrd2VR8CffVeenaz6sUubJoaHorrNskodxsEv/iLfad/gGtVaWl8W/wCVvJexYWjMMv4+rN2PdjCDhh4vFQfjUDx+Jf8AkfMmWDoL+C5GYbAwo/u8P7tflWPxmI/7Jc2e/C0O4uSPh3fwp/u0P7tflT43Ef8AZLmx8JQ7i5I15d1MG3HDx+Ay/wAJFSR0jio7Jv5mMsDh3tgjRn3BwTcEdPsyN/MTU8dMYpbWn5L6WIJaLwz2K3myLxXkzjP6Od1+2ob4ZatQ09NdeCfDL3K09DQfVk16+xrQbsbSwn9mnVlHqZtD+y4yj21LLH4HEfvQs+37rMwjgsZQ/alddn+8iWwu9k0Xm47DPHzlRSyeNr28Ce6qlTR1Kpnhqifg8n+eSLUMdUhlXg14rNFowWNjmUPE6up61N/DsPZWrqUp0pas1ZmwhUjNa0XdGeozMUAoDw8YNjYXF7GwuL8q9UmsjxpMhNn4SLC5TO0fTM0lpSbNJcXLEn0TlA829hl0q9WqVK91ST1bLLs989+3PMq04Qo2dS2tnn2/nYN2MJmRcSzSGSUMWuzZWVmunmnQWW1rAaGmNqWk6KStG25XVlnn4vaeYWCaVW7u/F2z2ZcCeqgXBQCgFAam0dnrMFDaFHWRWFrqyG+lwRqLjuJqajWlSba3pp+ZHUpKolfc0+RtKoHDT/71qFu5IfaAUAoDy63FtR3ca9TseNXMGGwEcZJRFDNxa12b7THU+JrOdac1aTy9OWwxjShF3Sz9TZqMzFAKAUAoBQCgFAKAUAoBQGn+S4g+dUCOeLJ5pP2raN+1epviKjjqt3Xjny7PIi6GF9ZKz8Mv9+ZuVCSgmgNVdoxE5RLGTyzi/svQG1QGLEYdJBldVdb3swBFxwNjWUJyg7xdn4GMoRkrSVzLWJkKAUAoBQCgFAau0NoRwLmka1+A4k9wFARCb3wE2IkA5kC3uN6AncPOrqGQhlPAigMlAKAUAoDy7hQSSABxJ0Ar1Jt2R42lmyCx2+WDi0MwY8owW948331fpaLxVTNRtxy+5TqaQw8Nsr8MyFxHlLhHoQyN9oqvwvV2Ggqr60kub9ipLTNJdWLfoaLeU5urDAd8t/5KnWgFvqen3IXpp7oev2PqeU49eGB7pbfyUegFuqen3C00+56/Y3cP5S4T6cMi/ZKt8SKgnoKqurJPmvcmjpmk+tFom8Bvjg5dBMFPJwV97ae+qNXRmKp5uN+Gf3LlPSGHqbJc8icRwRcEEHgRwqi007Mtp32HqvD0UAoBQFF3t2szyNEptGhsQPWbrv2DhbsoCvUBbNzdrMW6FySCCUJ4i3Fe62vhQFvoBQCgFAKAUAoBQHNNu4wyzuxOgYqvYqkgfPxoCPoCx7k4wrKY7+a4JtyYdfsv7BQF4oBQHiaUKLsbD/mgA1J7BWUYuTsjxySV2QuLxuLl0w0Kxj6yc2+7GLt963dV2nSw1POtK/hH32cuZVnUrzypRt4v228yKl3Iec5sXi5JTxsoCqO4G4HgBVqOloUVahSUeOb/ADzKstGyq51qjfobuG3FwScYy5HWzt8AQPdUM9L4qX8rcEiaGjMNH+N+ZJQ7vYVeGHi+4p+IqtLG4iW2b5snWFoLZBcjZXZsI4RRjuRflUTr1Xtk+bJFSgtkVyDbOhPGKM96L8qKvVWyT5sOlB/xXI1pd38K3HDw/u1HwFSRxuIjsm+bMHhaL2wXJEfidx8E/wD4ip5q7D3Xt7qsw0tio/yvxSK89G4aX8bczSh3KeA3wmLli68rAMp7xoPaDU0tKxrK1ekpcMmRR0dKlnRqNeqJbCYzFR6YmJXH1kBv96M+d92/dVSpSw886MreEvfZzsWoTrRyqxv4r228rkxHIGFwbiqbTTsyymnmj1Xh6KA5pvBhzHiJQfWYsO0OS3428KAj6Am9z8OWxKsOCAknvBUD3+40B0CgFAKAUAoBQCgFAc53k2c0MzaeY5LKerU3I7x8qAiqAtO5OzmLmYiygFV7SeJHYBp49lAXKgFAKAUAoBQCgFAKAUAoBQCgFAQ21t44oGyWLuOIXgO8mgPmyt5IpmCWKOeAbgewEddAbe1tkR4gWcWI4MOI+Y7KAgV3L11m07E1/ioCxbN2ckCZYxbmTxJ5k0Bt0AoBQCgFAKAUAoDHiIFdcrqGU9RFxQEcm7mGBv0Q8SxHsJtQEkzBFJNgqi/YAB8qAo20d6pnY9GejTq0BJHMkj3CgN3d/eZ2cRzEHMbBrWIJ4A20seFAW+gFAKAUBr4vGxxC8kiIObMB8TUlOlOo7Qi3wzMJ1IQV5NIiJt88EpsZwfsqze9VIq5HReLlsh8l9SrLSOGjk5/NiLfTBMbCcDvV1HtZbUlovFxz1PVP6iOkcNJ21vmS2Dx8UovHIj/ZYH4GqdSjUp9eLXFFqFWE+q0zZqMzFAKA8udDbjagOTs5JJOpJue88aABiNRoRqD2igOrwklQTxIF++1Ae6AUAoBQCgFAKAUAoBQCgFAau1IC8MiLxZGA7yDagOXkW0OhFAbWysOZJo1XiWB7gDcnwFAdQoBQHxj40BF4vBTzaGboU5Qi7nvkYaeCjvNW6dWjSzUNZ+Ozkvq/Irzp1KmTlqrw28/saUW5WEBzOjSseLSOzE9+tj7KmlpXEtWi9VeCSIlo6he7V34ts3U3bwg/u0PigPxFQPHYl/5HzZL8JQ7i5H1t3MIf7tD+7X8BRY7Er/I+bHwlDuLkjTm3MwZNxFkYcGR2UjusbVNHSmKSs5XXikyJ6Pw7d1Gz8Lo2cLs6eHRJzKg9WcXbwkUAjxDVHOvSq9aGq+2Ps/o0SQpVKfVldePv7pkrGSRqLHlVRpJ5FhHqvD0UBVds7qF3LwsozG5VtBc8SCB7qA+bI3TKuHmZTlNwq3IJHMkD2UBa6AUAoBQCgFAKAUAoBQCgFAKAUBGY/YMEzZmWzHiVNie/qNAZtnbLigv0a2J4k6k+J+FAZcbjY4lzSMFHb19wGpoDBgNswzHLG4LciCD4XGvhQG/QCgFAKAUAoBQGltnG9DC8gFyBp3kgD3mgOdS7QlZsxkfNzzEW7rcPCgLruntRpo2Dm7RkC/MHhft0NATtAKAUAoBQCgFAKAUAoBQCgFAKAUAoBQCgKDvnKxxJB4Kq5e4i5Ptv7KAhI5CpDKbMpuCOY4UB1hToL8aA+0AoBQCgFAKA1dp4MTRNGTbMOPIg3B9oFAUOXd3EK2Xoye0EWPjfTxtQFv3a2ScPGcxBdzdrcBbgO3r9tAS9AKAUAoBQCgFAKAUAoBQCgFAKAUAoBQCgIzbOxExIGa6uODDlyPMUBo7M3USJw7MZCpuBawvzIub0BYaA0JtswI+RpVDcCOoHkTwHjQGxiYmcWVyl/WUAt+zmBA8QazhKMXdq/wAvzzMZxbVk7EVLurA+shmkPN5pPgGAFW46QrR6llwivYrywdOXWu/Nn2HdeBNYzNGeazyfAtY+IryWkK0+vZ8Yx9hHB049W6837kmn5tCXfMFFyzWBt/isAPYBVSclJ3SsWIppWbuamC29BK+RH848Lgi/desTIk6AUAoBQCgFAKAUAoBQCgFAKAUBHttzDAkHEQgjQjpF0I6uNWFhK7V1B8mQPFUU7Oa5o+fl7C/rEP7xfnXvweI7kuTPPiqHfXNGxhNoRS36KVJLccjBrX52OlR1KNSn14tcVYkhWp1OpJPgbNREhqYjakMbZXmjRuTOoOvYTU0MPVmrxi2uDIpVqcXaUknxMX5cw36xD+8X51l8JX7j5M8+Jo99c0Py5hv1iH94vzp8JX7j5MfE0e+uaH5cw36xD+8X50+Er9x8mPiaPfXND8uYb9Yh/eL86fCV+4+THxNHvrmjZw2LSUExurgaXVgwBtw07xUU6c6btNNccjOFSM1eLuczxGDkWQoytnvwsST2jnesDM6PsiFkgjV/SVQD2dnhw8KA3KAUBG7xYRpcO6J6WhA52INvdQFL2RsqZpk8xlyspJKkABSD19fZQHQZ8QiauyqDwzED41lGEpdVXMZSjHa7GL8pQ/Wx/fX51n0FXuvkzHpafeXMzQTq4ujKwGl1IOvhWEoSjlJWMoyUtjuZKxMjHPiFQXdlUHS7ED41lGEpZRVzGUlHa7GEbSh+tj++vzrPoKvdfJmPSw7y5m1URIKA+MwHE2769Sb2HjdjGMQn0l9or3Ul2DWXaZAaxPT7QCgK5vztz+i4c5TaWW6pzH0n8B7yK2WjMJ8RWz6qzf0Xn8ihpDFdBSy2vZ7nG67I5M+0BK7r7YOExCSer6Ljmh4+I0I7qqY3DLEUXDfu4lrB4h0Kqlu38Dt8bhgGU3BAII4EHUGuHaadmdgmmro5dv8A7KnkxjNHDK65U85Y2YaDmBaup0ViKUMMlKaTu9rSOd0nQqzr3jFtWW5lXxOyp41zSQyoo9Zo2Ua9pFq2kMRSm7Rmm/BpmsnQqwV5RaXBmpUxEKAkPyFiv1af90/+2q/xmH/7I80WPha/cfJnR/Jng5IsPIJI3jJlJAdSpIyJrYiub01VhUrRcGnlud97N/oqnOFJqaaz38EW+tObQUAoBQCgFAUbysfoIf8AMP8ACa3ugf3Z8PqafTP7UeJzG1dOc4SGxdsS4WTPE1vpKfRYcmH/AAiq+Jw1PEQ1ai90T4fE1KEtaD+51zdreaLGL5vmyAedGTqO0fSHb7bVyONwFTDSzzjuf5sZ1GFxlPELLJ9hB+Vf+zxf5v8AI9XtBfvS4fVFTTP7MeP0ZzXCD84n2l+IrpanUfBnPU+uuJ2reXbyYOLOwzMTZFGmY9/UB1muJwWDliqmqslvZ1+KxUcPDWfkcv2pvji5yfzhjX6Mfm+8ecfbXU0NGYakurd+Of2ObraRr1N9l4Zfcho45JnCjNJIxsBqWJq63ClG7yS8iqlOrKyzbJ+PcPGEX6NR2F1v7jWvemMKnbWfJl5aKxLWz1MEu7OOg84RSDtja5/9s3qSOPwlbJyXn9zB4LFUs0n5fYu/k9gxRRpcRJIVPmojkk6HVjm1GugHf2Vo9LTw6koUoq+9r5dhuNGRr6rlVb8E/mXB2ABJNgNST1AVp0m3ZG0btmcS3r20cXiGf1B5sY/wDr7zx8bdVdvgMKsNRUd+18fscfjcT09Vy3bjFsDYr4uQxpplRmJ6tBoPFrDxJ6qyxeKhhoKUu1L84IxwuGliJOMewjCLaHQirRWatkKA6d5Mtt9JGcM586LVL9cZPD9kn2Ecq5fTWE1J9NHY9vH7nR6JxOvDopbVs4fYvFaM3BWPKR/YX+0n8QraaH/5S4P5Gv0p/wAZ+XzOQV2Byh9TiO+vHsPY7UfoWvnh3QoBQCgK/vvtiTC4fPEBmLhcxFwoIJzW8ANedbDRmGp4itqz2WvxKWPxE6FLWgs78jzuNtmXFYcvKBmVyuYCwYAA3t4205V7pPC08PW1aexq/A80fiJ16WtNZ35lirXF4UBRvKv+gh/zD/Ca3ugf3Z8PqafTP7UeJzKunOcPrqQSCCCDYg8QR1GvE01dHrTTsz3h52jYOjFWU3BBsQa8nCM4uMldM9hOUJa0XZlg2/vUcXho45FtKkgJYeiy5WF7dR1GnD4VrsLo9YavKcH/AEteazRfxOOeIoqMl/UnzIDCfpE+0vxFbCp1HwZRpddcTr2+u7pxkS5GAkjJK34EG11PLgNeyuP0bjlhZvWWT2nU4/B/EQVnmjl+O3exUJ8+CQdoXMvtW4rqaWNw9XqzXyfqc5Uwden1ov5kfDMyMGVirKbgg2INWJRjONpK6ZBGUoO8cmWTC7+YxOLq/wBtB/LatbPQ+FlsTXB+9zYQ0riI7Wn5EhB5Spx6cUTD/DmX4k1XloKi+rJrk/Ynjpmp/KK9V7ln3e33hxLCNgYpDwDG6seStz7CBWrxeiatCOunrL15GxwukqVZ6ryZpeUvbnRRDDofPlF27I+X7R07gan0NhOkqdNLZHZx+3sQ6VxWpDo47X8vucurqTmyc3c3nfBBxHHGxcglmvew4DQjTU+2qGMwEMU05yat2WLuEx0sOmopZkXtHF9NK8hVVLsWIW9rnja/M3PjVujT6OChe9itWqdJNzta5r1IRm1srHth5klT0kN7cxwKnsIuPGoq9GNam6ctjJaFaVKopx3HdNn4xZo0lQ3VwCPHqPaOHhXCVaUqU3CW1HZ06kakVOOxkB5SP7C/2k/iFbDQ/wDylwfyKWlP+M/L5nIK7A5Q+pxHfXj2HsdqP0LXzw7oUAoBQHmRAwIYAg8QRcHvFeptO6PGk1ZiOMKAFAAHAAWA7gKNtu7CSSsj1Xh6KAo3lX/QQ/5h/hNb3QP7s+H1NPpn9qPE5ia6c5w63vhuguKBliss4HhJbqbkeTeB7OR0fpOWHepPOHy/Ow6jHaPjXWvHKXzOU4iBo2KOpVlNiDxBrrITjOKlF3TOZnCUJOMlZmOsjEy4T9In2l+IrCp1HwZnS664nc9tbUTCwtLJwXgOtmPBR3/M1wuGw8q9RU4/68Tsq9eNGDnIoGB8pMoP52JHF/VJUgeNwbeFdBV0FTfUk1xz9jSU9MzXXjf0Jb/r7ByD85C/7SKw/iqp+j4qHUkubRa/VcNPrJ8kys71Y7Z8qA4aJkluOC5Vy9dwDb2CtngaOMpytWlePG7NfjauEqRvSVpckVatqas29kYR5po44752YWI9Wxvm8OPhUOIqwp05Snst+LzJsPTlUqKMNpfdr7iT4iZ5XnS7m9sp0HAKNeoWFaHD6XpUaapxg8vE3dfRdStUc5T2mrF5M3uM065bi9lN7X1tc8bVLLT0bZQz4kS0K75zLZ/0hgv1dfa3zrUfqeK779DafAYfuI0Ntbi4eWO0KiGQEEMLkEdYIvw/ECrGG0vWpzvUesiDEaMpVIWgtVkB/VnJ9en3D862H69DuPmUf0WXf9B/VnJ9en3D86fr0O4+Y/RZd/0LXujsSXBo0byLIhOZbAgqTxGp4HQ99+danSGLp4mSnGNnv8TZ4LDTw8XByujZ3o2ScVh2hVgpJU3IuPNIPVUWCxKw9ZVGr7STF0HXpOCdilf1ZyfXp90/Ot3+vU+4+ZqP0WXf9D6PJpJ9en3T86fr1PuPmerQ0l/P0OlVzJvz4xsLnQCgK62+EIe2Vyt7ZtPaBe9vf2UBYYpAwDKbggEHmD10BFbz7dTBwlzq50RfpN8hxJ+Yq5gsJLE1NVbN77Cri8VHD09Z7dxg3R3iXGRXNhKlhIvb9Idh93Cs8fgpYapb+L2e3ExwWLWIhfetpJ7U2gsEZd724ADiSeof86qoFwh9mb1rLIEZMmY2U5ri54A6C16Ab67AfGRxpGyqUfMc1+FiOoGtjo3GQws5Skm7rcUcfhZYiCjF2syoHybYn62H2t/trc/rtDuv09zU/o1bvL19jqIrlTpCvb2bqpjFzCyTKPNe2hH0X5jt4j3HY4DSE8M7POPZ9V+ZlHG4GOIV9ku0qH9W2I+th/1f7a3H67R7r9Pc1X6NV7y9T3B5OMQrKeli0IPrdRv9GsZacouLWq/T3MoaHqqSesvUvu2diQ4pQsylstytmIsT16HXxrQ4bF1cO26btc3VfDU66tNFWxXk0iP6OaRftAN8MtbSGnai68E+F17mtnoam+rJr19iPfyZydWIQ96EfiasLT0N8HzIXoWW6fofF8mcnXOg7lJ/EV69PU90HzPFoWXf9Dfwnk0jH6Sd27FUL8c1V6mnqj6kEuOfsTw0NTXWk36e5a9kbEgwotDGFvxbix7ydfDhWpxGLrV3epK/yNlRw1KirQViRquTigFAKAUAoBQCgFAKAUBhxkOeN0vbOrLflmBF6A502xMQHydE178QPN783C1AXmN1wmFBlayxIMx7eQ56mwHdUlKlKrNQgrtmFSpGnFzk8kcrxGKfaeNVWbIHJVBxCKATwuLnS57a6+FOGAwzaV7bfFnLSnLG4hJu19ngY5+k2bjCEfM0VtbWDqyqxUi/DW3hes46mOw15KyfpbIxlr4LEWi729TouKkXaOEV4D5wa+UnUMAQUPI68e7qNcjicNPD1HCf+/E6jD14V4Kcf9EPsjd2YyqXQoqsCSbdRvYWOt+dVyYvtAKAUAoBQCgFAKAUAoBQCgFAKAUAoBQCgFAKAUB4mmVAWYhVHEk2HvoDXwm04pTZJFY8gdfZQG3QHwm1Acj363l/pUnRxn8xGdP8bcM/d1D29enX6MwHw8NefWfp4e5y+kcb00tSPVXqRu6U7pi4mjj6VxmsgYLfzGB1OgsLnwqzj4Rnh5RnLVWWe3eivgZSjXi4q7zy2bjLvpiJJMUzSxGFyq3QsG4DQ3A6xWOjoQhQUYS1lnnaxlpCc51rzjquy8TxurvA2DlzC5jawkXmOY7R1eI669x2DjiqervWx/m5nmCxcsPO+57Ts+ExKyorowZGFwR1g1xdSnKnJxkrNHWwnGcVKOxmasDIjcTt7DxtlaQXHGwJt3kC1Ab8MyuoZSGU8CDcUB7oBQCgFAKAUAoBQCgFAKAUAoBQCgFAKAUBSd+cQxlRPVCBgOZJYX9g+NAVyOQqQymxU3BHURQHVcO5ZFJFiVBI5EigKF5Rd5rXwsR1P6Vh1D6sfj7OddDojAXtXqLh7+xo9KY239mHn7HOq6M0BaPJtHfHKfoo592X8a1emJWwr8WjZ6JV8R5MzeU9LYwH6USH/U4/CsNCO+G839DLTC/vrgvqVGtuaotm4u8/9GfopT+Yc8fq2Prdx6/bzvqdKaP6eOvBf1L1Xv2G00djuhlqTf8AS/Q6ZtmYrh5GQ6hCQR3cR4a1yJ05zKgLduHI351fVGUjsJuD7QB7KAttAKAUAoBQCgFAKAUAoBQCgFAKAUAoDy8gXiQO82oD6DQEbtvYyYlRc5WX0WGvHqI6xQEVgNz1Vg0j5wPVC2B79eHZQHvfbeQYSLKh/PyA5R9EcC5/Dme41s9G4F4metLqrb4+Br8fjFQhZdZ7Pc4+7Ekkkkk3JPEk9ZrsEklZHKttu7PlenhN7o7aXBzmV0LgoVAUi9yym+vYD7ao6QwssTSUIu2d/mXMDiY4eo5yV8j3vht1MZKkiIyZUynMRrZiervrzR+ElhabhJ3u7mWPxUcRNSirZWIGr5RFAdB8n28/DCTnQ6RMf/jP4ezlXO6X0ftr01x9/fmb7ReO2UZ+Xt7E/idzoy10dkU+ra9uwG/xvXOm9JvZmz0gTIg04kniTzNAbTMBqTYdtAfEcHUEEdlAeqAUAoBQCgFAKAUAoBQCgFAKA0ts47oIXk4kDQf4ibD40BzbE4hpGLOxZj1n8OQ7KAkd3trNDIouejYgMvUL6ZhyIoDotAR23trphYWlfq0VetmPBR/zQA1ZwuGniKihH/SIMRiI0IOcv9nH40n2hivpSSnU+qqj4Ko/5c12DdLBUOxLm/uzlUquLreL9Psiy/1aS/Xx/dNa39ep9x+hsf0WffRTtpYXopXjzB8jFcw4EjQ28bjwrcUanSU1O1rmorU+jm4XvYm929z5MZEZFkVAGK+cCb2AN9O+qWM0nDDTUGm8rl3CaOliIa6dszPtzcaXDQvMZEcJa4AN7Fgt9e+o8NpanXqqmotXM8RouVGm5617FZwkQd1UsEDMAWPBbm1z2Vs6knGLklexrqcVKSi3a5df6tJfr4/umtL+vU+4/Q3H6LPvorW8Ow5MHKEfW4zK63sedu0Hq7udbLCYuGKhrR80a7FYWeGnZ+TOibib0f0lOilP59Bx+sUet3jr9vO3O6U0f0Eukh1X6fbsN9o7HdNHUn1l6lqmkCqWPBQSe4C9ag2ZzPae0Xncs506l6lHIfOgPOzse8DhkNuY6mHIigOmYWcOiuODKGHcRegMtAKAUAoBQCgFAKAUAoBQCgI7eDBGaB0X0tCO0qb28eHjQHNmFjY6EaEHqNAbuxcC00qqBoCCx5KDr8qA6TiZ1jRnchVUEkngAKyhCU5KMVdsxlJRTk9iOMb0bdfGz3AOQHLEnXYnjYes2nuHVXaYHCRwtK2/e/zcjk8ZipYmpls3L83s6RuVu4MJFdwOmkALn6I6kHd18z4Vzeksc8TUtHqrZ4+Jv8Bg1h4Z9Z7fYkN5dp/0bDSS+sFsv220X3m/gar4Oh09aMN2/hvJ8VW6GlKf5c4YTfjqa7o4xu+Z2fcXC9HgYR1sC5/bJYe4iuK0pU18VPwy5HXaPhqYeK8+ZI7dwvS4eaPraNgO+xt77VXwtTo60Z9jRPiIa9KUe1M4NXenFHZtxdr/ANJwq5jeSLzH5mw0bxFvG9cZpTDdBXdtjzR1uj8R01FX2rJm5vLsRcXCY20Yao30W+R4HsqHBYuWGqqa2b12olxWGjiKbg/I4wRLhpuuOWJvEMPiPcQa7T+3Xp9sWjkv7lCp2SR1zd7bSY/DsPRkylJF5FgRmHYdbezqrjsdgpYapbc9j/N51eDxccRC+/eUnFYZo3KOLMpsfmOyqJbPmHgZ2CILsxsBQHUMDh+jjROORQt+dha9AZ6AUAoBQCgFAKAUAoBQCgFAKAre9uHSytlXMTqbC58aAmdlQqsa5VC3FzYAXPPSgKx5U3IwiAEgGZQe0ZXNjz1APhW50Gk8Q/8A5fzRqdMNqgrdv0ZTPJ+gOPhuAfTOvMRsQa3Wlm1hJW8PmjU6MSeJj5/I7LXGHWFH8q5/7eIf+r/I1bzQX70uH1RqNM/tR4/RnMK6g5s73sUf9vD/AJUf8ArgcT+9Pi/mdtQ/bjwXyNyoSU/PuIFnb7R+Jr6FDqo4eplJl28k7fnpx1ZF9zH5n21o9PL+3DizcaF60uCOmVzJ0ByvypoBikIABMQv2+cw156V1Wg23QfH6I5vTKXTLgaXk5cjHR2JF1cHtGUmx56gHwqfS6Twsr+HzIdFN/ELzOl7yQK0RJVSRwJAJHcequOOqPG68CiIMFUMeJAFz3mgJmgFAKAUAoBQCg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102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48" y="5791907"/>
            <a:ext cx="631028" cy="55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7" descr="data:image/jpeg;base64,/9j/4AAQSkZJRgABAQAAAQABAAD/2wCEAAkGBhQSEBQUEhQVFRUVFRUXGRUYFxUcGhIYGBQVFxgdGBYYGykeGBsjGRcUHy8gJScpLCwsFh4xNTAqNSYrLCkBCQoKDgwOGg8PGi4hHyQqLi4sLTMsMjYqLCosLCotLi8wKTAuKiw1LywsLCw1LCkvKiwsLCktLywwKiw0LywtL//AABEIAMsA+QMBIgACEQEDEQH/xAAbAAEAAgMBAQAAAAAAAAAAAAAABAUDBgcCAf/EAEsQAAIBAwICBwQGBgUJCQAAAAECAwAEERIhBTEGEyJBUWFxMoGRoRQjQlKx0QdygsHh8BUzQ2KSJDRzk6LC0uLxFhdTY4OUsrO0/8QAGwEBAAMBAQEBAAAAAAAAAAAAAAECBQQDBgf/xAA1EQACAQIDBQUGBgMBAAAAAAAAAQIDEQQhMRJBUWHwcYGRoeETFJKxwdEFIjJS0vEjQnKi/9oADAMBAAIRAxEAPwDuNKUoBSlKAUpSgFKUoBSlYbm7WMZY48u8+goDNSqg8UkkOIU2+8f5wPnX0cHd95ZCfIfx2+VAT3voxzdfiKxHi0X3/kfyrzHwaIfZz6k/9K+vBAvNUHqBQHocViP2x8x+IrPHcK3ssD6EVhPDoj9hfd/CsEvAozyyvofzoCxpVQbKeP2H1DwP5H869Qcb30yqVPjvj4cx86AtaV5RwRkEEHvFeqAUpSgFKUoBSlKAUpSgFKUoBSlKAUpSgFKUoBSlKAUpVPxXiZz1cfPkSPwFAZOIcY0nTHu3LPMA+Xia8WnByx1zEknuz+J/dWfhnCxGNTbuf9nyH51YUB8VABgDA8BX2lQeK35jUYG5zv3D+NAaj+knpq9qqwwbSPuXwDpAxnHnuPHvrnV5d3vURTTFzC0mpGbSQ7KSf1iPa57bbcqtOI2DXnGFt5HwpYDPZyE0dYwBx7R7XPO5qD03uHa7NqoxHbnqYYl3wOzvvuWbYkny8K3MNTjFRjZXau3yMTEVJScpXdk7Jczq3DWkYZjcjkdJPPVy57E1Km40RgcyAQwGwJ8R37b+FU9hbyRQqshAcIgYDk23ME5zjbf30rFaszaTyJ6cakB5jHgR+/n86nx30U40yDDd2f3NVDSoBbS28ludSHKd/wDzD99WdjxBZRtsRzXw/MVVcO4vp7Mm68s+Hr4ivXELExkSRbDnt9n+FQSXtKicO4gJV8GHMfvHlUugFKUoBSlKAUpSgFKUoBSlKAUpSgFKUoBSlfHbAJPIb0BA4vf9WuB7TfIeNR+CWH9o37P51BGZ5vU/BR/D5mtlVcDA5CgPtKVhvNXVvozq0tpxpB1YOMFts5xz2ogU8/SbTxJLPRs8RfXywcttuRkYXuyct3YNSOksiJCZZSQkW5AGS2cAAeZOB7653xbgd5BDbYQzXYmecyIXdoh2cKO4KTnO2CcYzvXvpx+kosn0eAJ2k0zNu2lzsyods6T9vHPljFaCwu247Ga392/v3HA8TsKW3k93fu7jHw7o4Z+NyOVZokYTBgSFBAUxqXwcYIwRz7B8DUrjHSwtxVUgLLiV4ZVEaAsFwoJkALsM6+eMBR61pR6a3unSLiQANqwuld/2QNs745E5JG9bP0DkMommky0pYL1pG7DSDjPecjJ79xnNdVam6cdueaSsjlo1I1JbEMru7NtJr5SlYxsClKUAq14TxIAFJCNODgnkNtwc92Kp5plRSzEADmT/AD8qiLC0pzICqc1iPNvAyfuTu78nZbJXzZDe5FtHPpYSRBtBJ0FhgSLtuO8qe4nmMEbYJ2e3nDqGHI/Kqe8vka11SMFIIAz3v3AAbkt4DxrzwK7wxQ8m5ev8R+FVfElcC+pSlQSKUpQClKUApSlAKUpQClKUApSlAKreOXGmPT3sce4bn93xqyrXuPS5kA+6vzO/5UBI6Pwe0/7I/E/uq5qHwiPEK+eT8T+WKmUApShoDTen8kM9lNouQGjRm0pKuHwQSroD2vZwO8H4VyPgvDTK+kQSzFgQix7b5G5bBGAM+/GaljojdSXJT6PIuX3OkhIwxLZLkYAC55+HjtXWTeWUFqbeC4hjUAgdoSYydTEgk6icn41ryrU8HBQ2r352sZUKFTGTc9m1uV7nL+D9A5J4Ou6xFUkrjclWVsFZBjsHG+PMeNe7K9ubK5S2zqTrFwgCZkV2wMHmNXgTsa6inBB9L623EkSP2psaepuQykghDnt6goJwpwSc+NTw7ou30iaeaMtNDKBC32GQbqVQbkgMO0c7jY7GqvFbd3OzjbTmSsLsW2LqV9eJetwNhnmezkYxu3huar4YdTheRJxv3VKa6nU6iXHLmNt+WxGKiyzFmLE7nv8A+lZZpma/tlRtIJJHMkYHu8qjcUdIT7WrOANO5diM4Ud5/wCpIwcS+kHFE0xhD1khGyjAY4HNj9hQeZO3hk4Bp0iEeZZmGrG7nZUH3UB5DOPNjjPcBZR3sq3uR9htWZg8uNQ3VBusXnn7T/3u7kO8n5Pf9opENcg574WP/SN3fqjLHwxvWPMk3LVFH48pJPQf2S+ftfq86zPLFboAcIvJVHNj4Ko3Zj5ZJq+/PN8Cu7LJcSw6NWYWfVIeskIIDkYCeIjX7AIyPE95NZr+Pq5jjxDD37/jVLDJNKwIzbx5G+xmYeQ3WLbx1HyFXfEOExwBRGMBtRYklmdtsszMSWY+JPcKrLm8yY8lkbHDLqUMO8A17qi4XxlV0Q6ZHcn7KEqikntO/sqM5GM522FXtUaaLppilKVBIpSlAKUpQClKUApSlAKUpQCtW4m+Zn9cfAAfuraa1O+/rX/Wb8aA2ayH1afqr+ArNWCxbMSfqr+FZ6AVB41xRbeB5GKghW0gn2mx2QO85OOVTq5D034o8146tkLESir4Acz6tz9MeFcuKr+xhdas68Jh/bzs9FqVV7xSWV2eR2Jf2t8A4AAGkbYwBtUWlK+abbzZ9OkkrI3Tgf6SHjwk6BkAABjAVlxtyzpO3cMV9sv0lsGLTQo530snZZVPMb5z8RWlUrqWMrK1pHK8FQbbcdTott0oF2G0w9XgqWbIOo9oKCQByGfjWOe6Orq48F9sk+zEDyLkfJRufIZI1jotflZDFrEaTYDOcfV6csGGds41DJ27WSDjBvIVLLphzHHuTMd2kzuSgbnnn1je4Eb1vYGp7altSd2tT5/H0lRq7MVZPQzzqLdzGMyztgnBGWHczNyRPD34BOa8fRgv1tw6kruM7Rw/qg9/947+GOVe7HixCiKzjVxqOqRs6GY7HVJ7Ux7uznwLCrWXhFtAolvpFaQ8tRwqN4QQr3+5m8zWhbPq/p1qZ98urepTfTJJf6ldCf8AiyA7/qRnBPq2B61khsY4cyMctjtTSEZx+scBF8hgV9uWuG/qojGhJxLOCGYDvEIOr/EV9KxJwVM65mMrDfVKRpT9VNkT1xnzqNMnlyWvXVidc9ee7rq55PGDJ/m8Zk/8xspEPRiMv+yD61fXdnMFDzzdYzbBFQLHHtnsg5YnzZvcKqJ+LIR9QHuSDgmFSY15YzM2E5+BNWt1LcsAbhIo1+zGjM7gjmXfAXl3Ae+okmlpb59dyJi03rf5dd5L4RfJEkjSOqKNJ1MwAHPvO1S+GdI4rhysOt1AJ63Qwi2IGBIwAY752zyNV3CeGRSvmWNHKbrqUHQTzIzyOw3qz4j0jtrfaaaND90sNXuQdo/CqJJqyTbLNtZtpIsqVX8I40lyGaNZAoIAZ42QPkc01AEjzxVhVGmnZl001dClKVBIpSlAKUpQClKUApSlAK1biiYmf1z8QDW01r/H4sSBvvD5j+BFAWPBZcwjyJHzz+BFT6ouAXGGK/eGR6j+H4Ve0ArjvTO1kS9lMgPbYsp7mXkuMHuAA91diqr4/wBHo7uPTJkEZ0uOaE/IjYbGuTF0HWhZao7MHiFRnd6M4tSugQ/osG2ucnffSgG3qWO9eeOfo5jSMyRS6Aikt1mCGxy7Qxp8OR7qx/ca1r28za9/oXtfyNBpXyvtcR2itqTjkVyGkvZDlcAQqnZkwNjoB7Z551nSNtq1WrLgvAnuG2wkaka5W2VB6nmcd34c67MHXq0p/wCPNvcceMoUqsP8uSW83vg6S3EQkiK2sBzh8K85CkqcEjq4Rse5/dXq0v7KCQ/R1e7uOTPGGmk/anY6UHlqA8qq4l4eoWNpZb9kAAiQNJGuPCKICIftZPnV5DfXjKFtrKO3QeyZ3VcDyhhyR6ZFfXqMlG0vsvPNnx8pRcm4929+WSMXEor64QkrFbKu+Cetl8+WI12/W5VgsuAWccYlvXDtkkNcyAqPDTG2EHuWpk/BZ2Ba7v2Ve9YQkCjy6w5cj9oVWRXHB7Z8qYpZPEa7hyR4HtEH4VMc/wBP/lfXX5kPL9Xm/poWbdL4HXRbRTXI5fUxMEGOX1j6UA9DWG6vppCOvhEJHJOsDnBxuxUYB25DPrWb/tbI4/yexuX85AkK49ZDnHuqLLctIdbABjgkA5C7DYHG+PGvKa2Vpbvz67j0g7vXyy67zNa8BS5B6xpQqnBRJGRZM/f0EFsd2/eatbPgtpaDUkUMWPt4UH3u2595qsi6NvMoY3VxEh/s4mVM7kZL4LHIx3issfQOyU6ni6xu95neT46yR8qJrZs5PsXSDT2rqK7ermS66d2SHH0hHb7seqQn3Rg1a8NvxNEsiq6hs4DqVbYkbqdxnGR5EVX/ANM2NsMCW2iA+yrRr/srUN/0jWXJJGlPhHFKx+S4+dHTcl+SL67iFUSf5pLrvNmpXiGTUobBGQDgjBGRncdxr3Xge4pSlAKUpQClKUApSlAKr+N2+qLI5rv7u/8AP3VYV8IzsaA1CGUqwYcwc1tlvOHUMORFaxfWvVuV7uY8x3fz5VJ4PxDQ2lvZP+yfyqSDYqVW8W6SW1sPr5kQ/dJyx9EGWPwrQOP/AKY+a2cfl1sn+7GPxJ91e1LD1Kv6V9jxq4inS/UzoPGuPQ2kZkncKO4fac+CrzJ/k1y7jHSaXiEoBBSEHKQDJZ/B3VFZ2PhhCo8Qe1WqSXj3EnW3Ehdj3uyfIFhgeQBHlV5ZR6lwql1PNVjuZQf/AE41hiPvzWnDCxpLPNmfLEyqvLJEe6tyjFTkY7iAD71DNp9CcjvrFWa7J1EEBdO2OqSLHrGmynfxJ8zWGvzzExjGtJQ0u7eJ+h4dylSi562V/AVulhw2AhTDw25uTzDXBVIznvVZG049F+NaUWxzrYE4lELdQ1xxBmCACNWaKEHHsg4BKjyrV/CZKnt1ZqyS1z8MuPaZX4tF1dilB3bemXjnw7DdF/pDTgLZWcfgS8hX3DSlV11JEP8AOuMk/wB2F4YvlHlvnVNw+whKIW4VdTyaRqkctoc+K9Y+MHny76urUTp/U8Fhj82lt1PyXNfRxs0pLK//ACvm2z5uV03F52/6fySRCin4Pqykcl2/iY7iYn/WDTV1bdInUabXhlwB/eSKAfM/ur0tzxZvZgs4x/ekkbH+AV4uIuKBSz3FpGB9yJ2+Gs71Emnq79sr/IRutF4Rt8z2/Gbxjpmt44EZT/aiRzy+6AAOe9YooyzADmSBXnrXYDrG1tgAtgDJHkNh6V6/o9JUIkuGgAI7SSKjnxGo7gbjlXK7Slw7DpV4x4kj/sZI39ZfXZH3Y2WNQPDCrnHvrw/QKwXeYGQ+M00h/FgPlUB+jPDv7W8eT/SXn5MK8jgnA05tbE/3py34yGupN7pS7o+qOZpb0u9+haxpwmDl9CQjzhz8TvWR+n3D49vpMePBdR/+ANVqXfBI+X0L/CjfuNZ4+mvCo/ZlhX9WNv8AdSquntaxk+uxllPZ3xXXcSbX9IVpLIkcTSOXZVBWKTGWIAySowN+dbLWqn9J3DxynJ9I5v8AgqXwfpvbXUoihLliCcmNwMDnuRXnOjJZqDS5/wBI9IVYvJyTfL+2X9KUrnPcUpSgFKUoBSlKAUpSgIXFLDrF29ocvPxFa0RW5VVcW4Vq7aDtd4+95jzoDmHS3odrLTQDtHd4x9vzX+94jv8AXnooQg7jH8+ldrqbY8UaPb2l8D3ehrRo4+VOOzJXM6tgI1JbSdjjVrdaeT6f25h/9cYqWLqNvbaBv1zxBv313e1v0k9k7+B5/CpGKs8en/r5+hCwLX+3l6nBGkQ+wYsAco1lVV90u5POvldi6YcI+kWjqFLOvbQDnqHcPUZHvrnVj0Iu5GUdUUU/afACjzXOr3Yr5H8QoyliHKEX+bP7+Z9h+H14xw6jOS/Ll9vIr+EcW6l2/wAqa2JUdpYutLb8sch45/OsnFuNJK0Ye9luFydTPCU6oEqCVUe1tn4DxrsHCuFpbwpEg2Uc+9j3k+ZO9S8VsUqVNYZUJp881rr+3Qxqtao8S68GuWT0046nJV41bd/FeIfsqy/gtev6SsD7XEeJt+1J/wAFdYNV95xlE2XtHy5D1P5Voe8rg/FfxM73d8V4P+Rz2zj4bM4RbniEjHuLS/EnSAB51a2XCIoS3VB+1jd3LtgeZ5eOBVjc3TSHLH3dw9BXmCAuwVRkn+d68qlZzyV7dv8AR606Sjm7X7P7Id9xGOFdcraVyBkAk7+Cjc9591Vk/F+CO5d4mdm3LMkxJ+eK6LY2IjXA3J5nx/hUmop1Iw435O30JqU3Lhbmr/U5mnGeBjlbj3wOfxFZ06T8FHK3T/2v5rXRaVd14vdL4vQp7GXL4fU0FOmfCByiUelr/wAtZ0/SFwxeSkekBH+7W70qPaU3ufxehPs5revD1NOX9J9gORcekT/lXr/vTsfvyf6p/wAq2/FKrtUv2vx9C2zU/cvD1Kjo/wBKoL3X1BY9Xp1alZfa1Yxnn7Jq3pSvKTTeR6xvbMUpSqkilKUApSlAKUpQClKUBXcQ4QH7S7N8m9fzqhmgZDhhg/zy8a2+sc0CuMMAR/PwoDUKmQcWkX7WR4Nv8+dTbno/3xn3H86rprF09pT68x8RUkFhH0hP2k+B/cRWYdIE+63y/OqGlAXrdIV7lb5VHl6QMfZUD1yfyqqr6BnlQGae9d/aYny7vgKwVMg4TI32cDxbb5c6tLXgSru/aPh3fDvoCpsuHNIdth948vd41sVpZLGML7z3mswGOVfagkUpSgFKUoBSlKAUpSgFKUoBSlKAUpSgFKUoBSlKAUpSgFKUoBSlKAxvbq3NVPqBWI8Ni+4vwqTSgI68OjH2F+ArMkYHIAegr1SgFKUoBSlKAUpSgFKUoBSlKAUpSgFKUoBSlKAUpSgFKUoCi4l03s7eVoppwjrjUpVzjIDDcLjkRV3HIGAI3BAI9DXL7+8MfF77F3Da5EG8savr+qXYajtj99ZuL9JjHPxNTcMuq3hNuNbAZMS7xDOxJIO3n4Gu54W9tngn425c+LONYm13Li14X58uCOmUrmtnJNc3dlCbmdEfh0Mr6HOXYMSSSc7k4y3MgY76q7vj82iaY3Uq3qXnVpah+zoyAF6j7Q579+B3neqwjbtcl4pJXsdepXKeN8VP0jiQlvZoDCFeCNZSAz9XnAHMjOkaRj2s91eeL8eune3SWRotVkkgP0gWwaVubs+MMRt2NqlYSTtn1a4eKSvl1ex1ilco47x2Uxwo8zLOtn1plW6McT7toKBFPXSMANs4PxIlW17Pdz2EbXE0Ymsi0hifSXZS+/gCSoycZ5jvqPdWldvj5D3lXslw8zpckgVSx2ABJPgBuarW6T2wthddaOoOwkw+Pa0csZ9oY5VSdBL2W44WesYu/wBdGGY5LYyFyTz54zWmNxSNuAx2isDc9bo6n7er6Qzezz5Eb+O3OkMNeTi90ku7PMTxFkpLfFvvyyOwg1Dfi8QuFty31rIZAuG3UHBOrGOeds1oHHWme64kouZ41treOVEjkIGoQqfcuc5AxnOe4V7i49cGe2ZXZnbhTS6MnTJKA5BKDYkkDuosNle+76XDxGdrb/rY6TSuVcB4y/W8PaK7lnluGYXMLPqVFzuer/s9IyRyzjwqLacQuBbQ3X0qct9PEGgyEoYySSCp9o+p5bdwqfdHx6z+xHvS4dZfc61dXKxozudKqCSfACsFtxiKSEzI4MY1EtuANPtZyM7VSdPbg9QkCDL3EioFBALKCGO52G+kZ8619GZYuI27q0J0m4WMMDgH2hqXYr7Ax4EisapiHCeyllbzs2bNLDKdNSbzv5XSN64TxdLlNcerTkjLKVzgA5APMb86923E45JJI1bLxFQ4wRp1DI3IwdvCtIihfHDoUnmRZ4nLEOcgdWrYXuAGCB4Zr1xDi08X9I9W7nq2t1BJJ6pSCGIB2B5b+eaqsU0ryXb8Nyzwqbai+z4tnM3+laNfX0MdsgiuZp+tlRdZuCoQlD7cmCY17yvP4VZdA795IpQ79Z1czKrai3ZwCMOd2HPBPjXrHEKU1A8p4Zxg5mz0pSuk5RSlKAUpSgFKUoBSlKAUpSgK/wCi20rydiF3RgsnZRmViisA22QdJU79xFfeIx28aNNMsSrGhy7KvYQA5GSNhjO3nWmX93LHLfdTIY2filhFrAU4WSCyRtmGDsxqJ0oWUQ8QtnuJZEiNhKjN1ev66YqyMwQBlBQMNsgnHIYq13xIsjf+GmGREliQAadKkxMjBQSMaXUMoyDtgVnNjGX6zq01/f0rq/xYzWoNeyRXV4ZbqYW9lbwyEARlnLRT62c6O1gJqCgAFsZ2GKh2V9fGW5t43dXezWaH6Q8LvG5kZMlo00rqGOydQBXI2yKi7FkbLZ9E40ubid8Sde0baWRSIygIGknO5zz2q2urGOQASIjgbgMqtj0yK59dsZxZL113G8fETDIsjQl43NpK/tqhV8DSVO+0h78aZHFb+5WLi8y3Mg+ia0hQCPC/5JBKXY6csQWJHcO1zztZzk3dshQilZI3h+HRHTmNDoGFyqnQPBdth6V9jsY1KlUQFRhSFUFR4DA2HPatS6U9KJbeeQwsHEfDLi4EexBdZYhG7Y7WMF+/cA1F6X8LZeE3Dm8nm1RxsWJiCN2hkqEjAVG1ZwDyA881uybI3qC3VBhFVRzwoAHwFYxw+MP1gjTX9/Sur/FjNUNnePFxFoHmZo0sklzIUyW+kTB3JCjkugHuAxVF0c4pc3J4eGuJAHsTcSaRHmZ0miAGSvZDaiDjGRsMZpdiyN9azQliUXLjDHSMuMYwxxuMeNU0/Sbh0Mul57WOSPsYLRqyAfZ8QPKqDonxG+uDa3P1hSYkzBntupVGR8CJF+sRkfQu+5AbVvyuekf+f8M/01z/APjmpdiyLqxhhI66FY/rAG6xAv1gbcHUPaB2Ne/6Oi06erTSG1Y0rgN44xz860O/4tcrb8SuPpMg+j3DwxoBHpjQSQMWPZyzAMwyTgLnbO9W3GeIXL3s9vayqHFhrRW04WVpmVWOxwSowM5HI4NLsWRtTwKSCVBK8iQMrnwPdULi15bQDrLloow31euTSNWQTpy3PYE48jWjXrGdbNeuu45I+IiGRZGhLxubZ3GHVCrgAqVO+0hz3Bdg6bLJnh4iK9Z9NTSZMlc/Rbr2tODyzy76rZFrsu+G3VvOqyQNFIqZVXTSQuBuARy2xsKli3UFiFXLe0cDtevjWux39wt/axTun1lvdsyxghHZJLbRjXlshGfv7zVFYcYuLg2aC5dVnm4mrOgjy0cMzCIKxUgYUKAwHLPfghZC7N6HDItJXqo9JOSuhcE+JGMZrxYXETNKsWnVG+iQBcYcoj4O250uhzvzrSLTjNxI0No1w6g3l7A1wAglkS3UtGmdOkOwO7BckRtjBOat+gsZWXiKmQylb3HWHTlsWtsO1pAGoY0nYbqe+mykHJs2ylKVJApSlAKUpQClKUApSlAKUpQEV+FQksTEhLSJISVHakTSEc+LLpTB5jSPCvk/CoXLl4kYyBA+VB1iMlk1eOkkkeGal0oCOeHxkyExoTKoVzpH1igEAN94AMwwfE1Bh6J2aoyLbQBWXSwEadpcg4O24yqn3Dwq2pQFY3Rm1MHUG3i6nVq6vQunVnOrGPaz386lpYRgOAiASHLjSPrDpCZb73ZVV37gBUilAV3D+jttB/UwRR7MvYRRs2nUMgcjpTb+6PCvFr0XtI1kWO2hRZRpdVjQCRd+ywxgruduW9WlKAq5Oi1oyxK1tCyw/wBWDGp6vfJ05Gwzg48qlW/C4oypSNFKIUUqoGlCQxUY5LkA48qlUoCug6O2yTGdIIllJJMgRQxLDDHIHMjOTzOaly2iMyMyqWjJKMQCUJUqSp7sqSPQ1mpQEYcNi0yL1aaZSxkXSMSFhhi4xhsgAHPOocPRS0RCi20AVlKlRGmGUkHB23GQD7h4Va0oCsPRm1MHUG3i6nVq6vQunVnOrGPaz386my2aNo1Ip6tgyZAOhgpUFfA6WYZ8CazUoCFxPgsFyFFxDHKFOVDqraTjGRkbbbV6h4RChQpFGpQuUwqjQZDmQrgbajzxzqXSgIFzwC3kRo3giZHcyMpRSGkJyXIx7Wftc6y2HDIoARDGkYOCQihQSFCjYD7qqPQCpVKAUpSgFKUoBSlKAUpSg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102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4" y="5329175"/>
            <a:ext cx="11858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60" y="4711787"/>
            <a:ext cx="1408348" cy="59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54224"/>
            <a:ext cx="541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err="1" smtClean="0">
                <a:solidFill>
                  <a:srgbClr val="C00000"/>
                </a:solidFill>
              </a:rPr>
              <a:t>Funds</a:t>
            </a:r>
            <a:r>
              <a:rPr lang="fr-BE" sz="2400" i="1" dirty="0" smtClean="0">
                <a:solidFill>
                  <a:srgbClr val="C00000"/>
                </a:solidFill>
              </a:rPr>
              <a:t>: ITF and </a:t>
            </a:r>
            <a:r>
              <a:rPr lang="fr-BE" sz="2400" i="1" dirty="0" err="1" smtClean="0">
                <a:solidFill>
                  <a:srgbClr val="C00000"/>
                </a:solidFill>
              </a:rPr>
              <a:t>own</a:t>
            </a:r>
            <a:r>
              <a:rPr lang="fr-BE" sz="2400" i="1" dirty="0" smtClean="0">
                <a:solidFill>
                  <a:srgbClr val="C00000"/>
                </a:solidFill>
              </a:rPr>
              <a:t> </a:t>
            </a:r>
            <a:r>
              <a:rPr lang="fr-BE" sz="2400" i="1" dirty="0" err="1" smtClean="0">
                <a:solidFill>
                  <a:srgbClr val="C00000"/>
                </a:solidFill>
              </a:rPr>
              <a:t>resources</a:t>
            </a:r>
            <a:endParaRPr lang="en-GB" sz="2400" i="1" dirty="0" err="1" smtClean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3844" y="392465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000" b="0" dirty="0" smtClean="0">
                <a:solidFill>
                  <a:schemeClr val="tx1"/>
                </a:solidFill>
              </a:rPr>
              <a:t>c.€6M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2787709"/>
            <a:ext cx="4896544" cy="2321324"/>
          </a:xfrm>
        </p:spPr>
        <p:txBody>
          <a:bodyPr/>
          <a:lstStyle/>
          <a:p>
            <a:pPr lvl="1">
              <a:buFont typeface="+mj-lt"/>
              <a:buAutoNum type="romanUcPeriod"/>
            </a:pPr>
            <a:r>
              <a:rPr lang="en-GB" sz="1800" b="0" dirty="0" smtClean="0"/>
              <a:t>Installations </a:t>
            </a:r>
            <a:r>
              <a:rPr lang="en-GB" sz="1800" b="0" dirty="0"/>
              <a:t>of EGNOS ground stations </a:t>
            </a:r>
            <a:r>
              <a:rPr lang="en-GB" sz="1800" b="0" dirty="0" smtClean="0"/>
              <a:t>(RIMS</a:t>
            </a:r>
            <a:r>
              <a:rPr lang="en-GB" sz="1800" b="0" dirty="0"/>
              <a:t>) to improve the coverage of </a:t>
            </a:r>
            <a:r>
              <a:rPr lang="en-GB" sz="1800" dirty="0"/>
              <a:t>southern </a:t>
            </a:r>
            <a:r>
              <a:rPr lang="en-GB" sz="1800" dirty="0" smtClean="0"/>
              <a:t>EU countries</a:t>
            </a:r>
            <a:r>
              <a:rPr lang="en-GB" sz="1800" b="0" dirty="0" smtClean="0"/>
              <a:t>, the </a:t>
            </a:r>
            <a:r>
              <a:rPr lang="en-GB" sz="1800" dirty="0" smtClean="0"/>
              <a:t>Mediterranean basin</a:t>
            </a:r>
            <a:r>
              <a:rPr lang="en-GB" sz="1800" b="0" dirty="0" smtClean="0"/>
              <a:t> and </a:t>
            </a:r>
            <a:r>
              <a:rPr lang="en-GB" sz="1800" dirty="0" smtClean="0"/>
              <a:t>Northern African coast</a:t>
            </a:r>
          </a:p>
          <a:p>
            <a:pPr lvl="1">
              <a:buFont typeface="+mj-lt"/>
              <a:buAutoNum type="romanUcPeriod"/>
            </a:pPr>
            <a:endParaRPr lang="en-GB" sz="1800" b="0" dirty="0" smtClean="0"/>
          </a:p>
          <a:p>
            <a:pPr lvl="1">
              <a:buFont typeface="+mj-lt"/>
              <a:buAutoNum type="romanUcPeriod"/>
            </a:pPr>
            <a:r>
              <a:rPr lang="en-GB" sz="1800" b="0" dirty="0" smtClean="0"/>
              <a:t>Implementing actions </a:t>
            </a:r>
            <a:r>
              <a:rPr lang="en-GB" sz="1800" b="0" dirty="0"/>
              <a:t>aimed at preparing the </a:t>
            </a:r>
            <a:r>
              <a:rPr lang="en-GB" sz="1800" b="0" dirty="0" smtClean="0"/>
              <a:t>Northern African countries </a:t>
            </a:r>
            <a:r>
              <a:rPr lang="en-GB" sz="1800" b="0" dirty="0"/>
              <a:t>towards the </a:t>
            </a:r>
            <a:r>
              <a:rPr lang="en-GB" sz="1800" b="0" dirty="0" smtClean="0"/>
              <a:t>utilisation of EGNOS </a:t>
            </a:r>
            <a:r>
              <a:rPr lang="en-GB" sz="1800" b="0" dirty="0"/>
              <a:t>in </a:t>
            </a:r>
            <a:r>
              <a:rPr lang="en-GB" sz="1800" dirty="0" smtClean="0"/>
              <a:t>civil </a:t>
            </a:r>
            <a:r>
              <a:rPr lang="en-GB" sz="1800" dirty="0"/>
              <a:t>aviation </a:t>
            </a:r>
            <a:r>
              <a:rPr lang="en-GB" sz="1800" b="0" dirty="0"/>
              <a:t>and other </a:t>
            </a:r>
            <a:r>
              <a:rPr lang="en-GB" sz="1800" dirty="0"/>
              <a:t>transport</a:t>
            </a:r>
            <a:r>
              <a:rPr lang="en-GB" sz="1800" b="0" dirty="0"/>
              <a:t> and </a:t>
            </a:r>
            <a:r>
              <a:rPr lang="en-GB" sz="1800" dirty="0"/>
              <a:t>non-transport</a:t>
            </a:r>
            <a:r>
              <a:rPr lang="en-GB" sz="1800" b="0" dirty="0"/>
              <a:t> </a:t>
            </a:r>
            <a:r>
              <a:rPr lang="en-GB" sz="1800" b="0" dirty="0" smtClean="0"/>
              <a:t>domains</a:t>
            </a:r>
            <a:endParaRPr lang="en-GB" sz="1800" b="0" dirty="0"/>
          </a:p>
        </p:txBody>
      </p:sp>
      <p:sp>
        <p:nvSpPr>
          <p:cNvPr id="5" name="Rectangle 6"/>
          <p:cNvSpPr>
            <a:spLocks/>
          </p:cNvSpPr>
          <p:nvPr/>
        </p:nvSpPr>
        <p:spPr bwMode="white">
          <a:xfrm>
            <a:off x="611560" y="188640"/>
            <a:ext cx="851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kern="0" dirty="0">
                <a:solidFill>
                  <a:srgbClr val="00468C"/>
                </a:solidFill>
              </a:rPr>
              <a:t>Preliminary activities already </a:t>
            </a:r>
            <a:r>
              <a:rPr lang="en-GB" sz="2400" kern="0" dirty="0" smtClean="0">
                <a:solidFill>
                  <a:srgbClr val="00468C"/>
                </a:solidFill>
              </a:rPr>
              <a:t>funded:</a:t>
            </a:r>
          </a:p>
          <a:p>
            <a:pPr algn="ctr"/>
            <a:r>
              <a:rPr lang="fr-BE" sz="2400" kern="0" dirty="0" smtClean="0">
                <a:solidFill>
                  <a:srgbClr val="00468C"/>
                </a:solidFill>
              </a:rPr>
              <a:t>Infrastructure </a:t>
            </a:r>
            <a:r>
              <a:rPr lang="fr-BE" sz="2400" kern="0" dirty="0" err="1" smtClean="0">
                <a:solidFill>
                  <a:srgbClr val="00468C"/>
                </a:solidFill>
              </a:rPr>
              <a:t>deployment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603648" y="1693257"/>
            <a:ext cx="75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kern="0" dirty="0">
                <a:solidFill>
                  <a:srgbClr val="00468C"/>
                </a:solidFill>
              </a:rPr>
              <a:t>Euro-Mediterranean Partnership (EUROMED)</a:t>
            </a:r>
          </a:p>
          <a:p>
            <a:pPr marL="0" indent="0">
              <a:buNone/>
            </a:pPr>
            <a:r>
              <a:rPr lang="en-GB" sz="2000" b="0" dirty="0" err="1" smtClean="0">
                <a:solidFill>
                  <a:schemeClr val="tx1"/>
                </a:solidFill>
              </a:rPr>
              <a:t>Euromed</a:t>
            </a: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r>
              <a:rPr lang="en-GB" sz="2000" b="0" dirty="0">
                <a:solidFill>
                  <a:schemeClr val="tx1"/>
                </a:solidFill>
              </a:rPr>
              <a:t>GNSS I (2006-09</a:t>
            </a:r>
            <a:r>
              <a:rPr lang="en-GB" sz="2000" b="0" dirty="0" smtClean="0">
                <a:solidFill>
                  <a:schemeClr val="tx1"/>
                </a:solidFill>
              </a:rPr>
              <a:t>): </a:t>
            </a:r>
            <a:r>
              <a:rPr lang="en-GB" sz="2000" b="0" dirty="0">
                <a:solidFill>
                  <a:schemeClr val="tx1"/>
                </a:solidFill>
              </a:rPr>
              <a:t>€</a:t>
            </a:r>
            <a:r>
              <a:rPr lang="en-GB" sz="2000" b="0" dirty="0" smtClean="0">
                <a:solidFill>
                  <a:schemeClr val="tx1"/>
                </a:solidFill>
              </a:rPr>
              <a:t>4.5M</a:t>
            </a:r>
          </a:p>
          <a:p>
            <a:pPr marL="0" indent="0">
              <a:buNone/>
            </a:pPr>
            <a:r>
              <a:rPr lang="en-GB" sz="2000" b="0" dirty="0" err="1" smtClean="0">
                <a:solidFill>
                  <a:schemeClr val="tx1"/>
                </a:solidFill>
              </a:rPr>
              <a:t>Euromed</a:t>
            </a: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r>
              <a:rPr lang="en-GB" sz="2000" b="0" dirty="0">
                <a:solidFill>
                  <a:schemeClr val="tx1"/>
                </a:solidFill>
              </a:rPr>
              <a:t>GNSS II (2012-14</a:t>
            </a:r>
            <a:r>
              <a:rPr lang="en-GB" sz="2000" b="0" dirty="0" smtClean="0">
                <a:solidFill>
                  <a:schemeClr val="tx1"/>
                </a:solidFill>
              </a:rPr>
              <a:t>): </a:t>
            </a:r>
            <a:r>
              <a:rPr lang="en-GB" sz="2000" b="0" dirty="0">
                <a:solidFill>
                  <a:schemeClr val="tx1"/>
                </a:solidFill>
              </a:rPr>
              <a:t>€4.5M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931367"/>
            <a:ext cx="4849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0" y="3939837"/>
            <a:ext cx="3883958" cy="244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96278"/>
            <a:ext cx="2017389" cy="92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95621"/>
            <a:ext cx="914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1123391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err="1" smtClean="0">
                <a:solidFill>
                  <a:srgbClr val="C00000"/>
                </a:solidFill>
              </a:rPr>
              <a:t>Funds</a:t>
            </a:r>
            <a:r>
              <a:rPr lang="fr-BE" sz="2400" i="1" dirty="0" smtClean="0">
                <a:solidFill>
                  <a:srgbClr val="C00000"/>
                </a:solidFill>
              </a:rPr>
              <a:t>: ENPI </a:t>
            </a:r>
            <a:r>
              <a:rPr lang="fr-BE" sz="1800" b="0" i="1" dirty="0" smtClean="0">
                <a:solidFill>
                  <a:srgbClr val="C00000"/>
                </a:solidFill>
              </a:rPr>
              <a:t>(</a:t>
            </a:r>
            <a:r>
              <a:rPr lang="fr-BE" sz="1800" b="0" i="1" dirty="0" err="1" smtClean="0">
                <a:solidFill>
                  <a:srgbClr val="C00000"/>
                </a:solidFill>
              </a:rPr>
              <a:t>European</a:t>
            </a:r>
            <a:r>
              <a:rPr lang="fr-BE" sz="1800" b="0" i="1" dirty="0" smtClean="0">
                <a:solidFill>
                  <a:srgbClr val="C00000"/>
                </a:solidFill>
              </a:rPr>
              <a:t> </a:t>
            </a:r>
            <a:r>
              <a:rPr lang="fr-BE" sz="1800" b="0" i="1" dirty="0" err="1" smtClean="0">
                <a:solidFill>
                  <a:srgbClr val="C00000"/>
                </a:solidFill>
              </a:rPr>
              <a:t>Neighbouring</a:t>
            </a:r>
            <a:r>
              <a:rPr lang="fr-BE" sz="1800" b="0" i="1" dirty="0" smtClean="0">
                <a:solidFill>
                  <a:srgbClr val="C00000"/>
                </a:solidFill>
              </a:rPr>
              <a:t> Policy Instrument)</a:t>
            </a:r>
            <a:endParaRPr lang="en-GB" sz="1800" b="0" i="1" dirty="0" err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022960" y="4797152"/>
            <a:ext cx="7783879" cy="1944216"/>
          </a:xfrm>
          <a:prstGeom prst="roundRect">
            <a:avLst/>
          </a:prstGeom>
          <a:solidFill>
            <a:schemeClr val="bg1"/>
          </a:solidFill>
          <a:ln>
            <a:solidFill>
              <a:srgbClr val="1331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fr-BE" sz="1800" b="0" i="1" dirty="0" smtClean="0">
              <a:solidFill>
                <a:srgbClr val="0F5494"/>
              </a:solidFill>
            </a:endParaRPr>
          </a:p>
          <a:p>
            <a:pPr marL="0" indent="0">
              <a:buNone/>
            </a:pPr>
            <a:endParaRPr lang="fr-BE" sz="1800" b="0" i="1" dirty="0">
              <a:solidFill>
                <a:srgbClr val="0F5494"/>
              </a:solidFill>
            </a:endParaRPr>
          </a:p>
          <a:p>
            <a:pPr marL="0" indent="0">
              <a:buNone/>
            </a:pPr>
            <a:endParaRPr lang="fr-BE" sz="1600" b="0" i="1" dirty="0">
              <a:solidFill>
                <a:srgbClr val="0F5494"/>
              </a:solidFill>
            </a:endParaRPr>
          </a:p>
          <a:p>
            <a:pPr marL="0" indent="0">
              <a:buNone/>
            </a:pPr>
            <a:endParaRPr lang="en-GB" sz="1600" b="0" i="1" dirty="0">
              <a:solidFill>
                <a:srgbClr val="0F5494"/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rgbClr val="0F5494"/>
                </a:solidFill>
              </a:rPr>
              <a:t>Training</a:t>
            </a:r>
            <a:r>
              <a:rPr lang="en-GB" sz="1600" b="0" i="1" dirty="0">
                <a:solidFill>
                  <a:srgbClr val="0F5494"/>
                </a:solidFill>
              </a:rPr>
              <a:t> of the Office staff by UNESCO/ICTP (training on managerial and technical aspects)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167844" y="3320988"/>
            <a:ext cx="648072" cy="432048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Rounded Rectangle 1"/>
          <p:cNvSpPr/>
          <p:nvPr/>
        </p:nvSpPr>
        <p:spPr>
          <a:xfrm>
            <a:off x="517898" y="3983418"/>
            <a:ext cx="7920880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1331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b="0"/>
          </a:p>
        </p:txBody>
      </p:sp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54553" y="77723"/>
            <a:ext cx="7721903" cy="830997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468C"/>
                </a:solidFill>
                <a:latin typeface="Verdana" pitchFamily="34" charset="0"/>
                <a:ea typeface="+mn-ea"/>
                <a:cs typeface="+mn-cs"/>
              </a:rPr>
              <a:t>Preliminary activities already funded:</a:t>
            </a:r>
            <a:br>
              <a:rPr lang="en-GB" sz="2400" dirty="0">
                <a:solidFill>
                  <a:srgbClr val="00468C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en-GB" sz="2400" dirty="0">
                <a:solidFill>
                  <a:srgbClr val="00468C"/>
                </a:solidFill>
                <a:latin typeface="Verdana" pitchFamily="34" charset="0"/>
                <a:ea typeface="+mn-ea"/>
                <a:cs typeface="+mn-cs"/>
              </a:rPr>
              <a:t>Capacity Building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726182" y="4149080"/>
            <a:ext cx="7806258" cy="165618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Deployment of a </a:t>
            </a:r>
            <a:r>
              <a:rPr lang="en-GB" sz="1600" b="1" dirty="0"/>
              <a:t>regional sub-Saharan </a:t>
            </a:r>
            <a:r>
              <a:rPr lang="en-US" sz="1600" dirty="0" smtClean="0"/>
              <a:t>Joint </a:t>
            </a:r>
            <a:r>
              <a:rPr lang="en-US" sz="1600" dirty="0" err="1"/>
              <a:t>Programme</a:t>
            </a:r>
            <a:r>
              <a:rPr lang="en-US" sz="1600" dirty="0"/>
              <a:t> </a:t>
            </a:r>
            <a:r>
              <a:rPr lang="en-US" sz="1600" dirty="0" smtClean="0"/>
              <a:t>Office </a:t>
            </a:r>
            <a:r>
              <a:rPr lang="en-US" sz="1600" i="1" dirty="0" smtClean="0"/>
              <a:t>(5 recruitments on-going + 5 recruitments planned in 2014)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Set-up </a:t>
            </a:r>
            <a:r>
              <a:rPr lang="en-US" sz="1600" dirty="0"/>
              <a:t>and support for </a:t>
            </a:r>
            <a:r>
              <a:rPr lang="en-US" sz="1600" dirty="0" smtClean="0"/>
              <a:t>working </a:t>
            </a:r>
            <a:r>
              <a:rPr lang="en-US" sz="1600" dirty="0"/>
              <a:t>sessions of stakeholders to address </a:t>
            </a:r>
            <a:r>
              <a:rPr lang="en-GB" sz="1600" dirty="0"/>
              <a:t>Governance, Liability &amp; Certification, Services </a:t>
            </a:r>
            <a:r>
              <a:rPr lang="en-GB" sz="1600" dirty="0" smtClean="0"/>
              <a:t>Roadmap, etc.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204864"/>
            <a:ext cx="40107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0" dirty="0" smtClean="0">
                <a:solidFill>
                  <a:srgbClr val="0F5494"/>
                </a:solidFill>
              </a:rPr>
              <a:t>PROGRAMME STEERING COMMITTE</a:t>
            </a:r>
          </a:p>
          <a:p>
            <a:pPr algn="ctr"/>
            <a:r>
              <a:rPr lang="fr-BE" sz="1600" b="0" i="1" dirty="0" smtClean="0">
                <a:solidFill>
                  <a:srgbClr val="0F5494"/>
                </a:solidFill>
              </a:rPr>
              <a:t>(AUC, </a:t>
            </a:r>
            <a:r>
              <a:rPr lang="fr-BE" sz="1600" b="0" i="1" dirty="0" err="1" smtClean="0">
                <a:solidFill>
                  <a:srgbClr val="0F5494"/>
                </a:solidFill>
              </a:rPr>
              <a:t>RECs</a:t>
            </a:r>
            <a:r>
              <a:rPr lang="fr-BE" sz="1600" b="0" i="1" dirty="0" smtClean="0">
                <a:solidFill>
                  <a:srgbClr val="0F5494"/>
                </a:solidFill>
              </a:rPr>
              <a:t>, ACP Sec, EC)</a:t>
            </a:r>
            <a:endParaRPr lang="en-GB" sz="1600" b="0" i="1" dirty="0" err="1" smtClean="0">
              <a:solidFill>
                <a:srgbClr val="0F5494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32040" y="2829121"/>
            <a:ext cx="792088" cy="432048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2" name="Right Arrow 11"/>
          <p:cNvSpPr/>
          <p:nvPr/>
        </p:nvSpPr>
        <p:spPr>
          <a:xfrm>
            <a:off x="4932040" y="2110790"/>
            <a:ext cx="792088" cy="432048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extBox 8"/>
          <p:cNvSpPr txBox="1"/>
          <p:nvPr/>
        </p:nvSpPr>
        <p:spPr>
          <a:xfrm>
            <a:off x="6185255" y="2142728"/>
            <a:ext cx="2131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0" dirty="0" smtClean="0">
                <a:solidFill>
                  <a:srgbClr val="0F5494"/>
                </a:solidFill>
              </a:rPr>
              <a:t>Aviation </a:t>
            </a:r>
            <a:r>
              <a:rPr lang="fr-BE" sz="2000" b="0" dirty="0" err="1" smtClean="0">
                <a:solidFill>
                  <a:srgbClr val="0F5494"/>
                </a:solidFill>
              </a:rPr>
              <a:t>Safety</a:t>
            </a:r>
            <a:endParaRPr lang="en-GB" sz="2000" b="0" dirty="0" err="1" smtClean="0">
              <a:solidFill>
                <a:srgbClr val="0F549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0447" y="2848870"/>
            <a:ext cx="2361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0" dirty="0" smtClean="0">
                <a:solidFill>
                  <a:srgbClr val="0F5494"/>
                </a:solidFill>
              </a:rPr>
              <a:t>Aviation Security</a:t>
            </a:r>
            <a:endParaRPr lang="en-GB" sz="2000" b="0" dirty="0" err="1" smtClean="0">
              <a:solidFill>
                <a:srgbClr val="0F5494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1799692" y="3320988"/>
            <a:ext cx="648072" cy="432048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17" name="Picture 5" descr="UE Drapeau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4" y="2488193"/>
            <a:ext cx="756973" cy="4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4" y="1844824"/>
            <a:ext cx="756973" cy="55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 descr="http://www.tradecom-acpeu.org/fileadmin/user_upload/07_Links/Logos___Visibility/acp_logo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9" y="3074557"/>
            <a:ext cx="910097" cy="6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940152" y="2002778"/>
            <a:ext cx="2736304" cy="634134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b="0"/>
          </a:p>
        </p:txBody>
      </p:sp>
      <p:sp>
        <p:nvSpPr>
          <p:cNvPr id="21" name="Rounded Rectangle 20"/>
          <p:cNvSpPr/>
          <p:nvPr/>
        </p:nvSpPr>
        <p:spPr>
          <a:xfrm>
            <a:off x="5924582" y="2742886"/>
            <a:ext cx="2823882" cy="634134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9" name="Rectangle 18"/>
          <p:cNvSpPr/>
          <p:nvPr/>
        </p:nvSpPr>
        <p:spPr>
          <a:xfrm>
            <a:off x="198621" y="787351"/>
            <a:ext cx="4849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951111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err="1" smtClean="0">
                <a:solidFill>
                  <a:srgbClr val="C00000"/>
                </a:solidFill>
              </a:rPr>
              <a:t>Funds</a:t>
            </a:r>
            <a:r>
              <a:rPr lang="fr-BE" sz="2400" i="1" dirty="0" smtClean="0">
                <a:solidFill>
                  <a:srgbClr val="C00000"/>
                </a:solidFill>
              </a:rPr>
              <a:t>: Intra-ACP 10th EDF </a:t>
            </a:r>
            <a:endParaRPr lang="en-GB" sz="1800" b="0" i="1" dirty="0" err="1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9611" y="981888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000" b="0" dirty="0" smtClean="0">
                <a:solidFill>
                  <a:schemeClr val="tx1"/>
                </a:solidFill>
              </a:rPr>
              <a:t>(€9M)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159023"/>
            <a:ext cx="8229600" cy="4616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sng" dirty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EGNOS in Africa: </a:t>
            </a:r>
            <a:r>
              <a:rPr lang="en-GB" sz="2400" u="sng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a turning point</a:t>
            </a:r>
            <a:endParaRPr lang="en-GB" sz="2400" u="sng" dirty="0">
              <a:solidFill>
                <a:srgbClr val="00468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941168"/>
            <a:ext cx="7704856" cy="16344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0F5494"/>
                </a:solidFill>
              </a:rPr>
              <a:t>Go</a:t>
            </a:r>
            <a:r>
              <a:rPr lang="en-GB" sz="2400" dirty="0" smtClean="0">
                <a:solidFill>
                  <a:srgbClr val="0F5494"/>
                </a:solidFill>
              </a:rPr>
              <a:t>vernance</a:t>
            </a:r>
            <a:r>
              <a:rPr lang="en-GB" sz="2400" b="0" dirty="0" smtClean="0">
                <a:solidFill>
                  <a:srgbClr val="0F5494"/>
                </a:solidFill>
              </a:rPr>
              <a:t> and </a:t>
            </a:r>
            <a:r>
              <a:rPr lang="en-GB" sz="2400" dirty="0" smtClean="0">
                <a:solidFill>
                  <a:srgbClr val="0F5494"/>
                </a:solidFill>
              </a:rPr>
              <a:t>funding</a:t>
            </a:r>
            <a:r>
              <a:rPr lang="en-GB" sz="2400" b="0" dirty="0" smtClean="0">
                <a:solidFill>
                  <a:srgbClr val="0F5494"/>
                </a:solidFill>
              </a:rPr>
              <a:t> schemes shall now be consolidated</a:t>
            </a:r>
            <a:endParaRPr lang="en-GB" sz="2400" b="0" dirty="0">
              <a:solidFill>
                <a:srgbClr val="0F5494"/>
              </a:solidFill>
            </a:endParaRPr>
          </a:p>
          <a:p>
            <a:pPr algn="ctr">
              <a:defRPr/>
            </a:pPr>
            <a:r>
              <a:rPr lang="en-GB" sz="1400" b="0" dirty="0">
                <a:solidFill>
                  <a:srgbClr val="0F5494"/>
                </a:solidFill>
              </a:rPr>
              <a:t>Players involved: AUC, ACP secretariat, RECs, Member States, </a:t>
            </a:r>
          </a:p>
          <a:p>
            <a:pPr algn="ctr">
              <a:defRPr/>
            </a:pPr>
            <a:r>
              <a:rPr lang="en-GB" sz="1400" b="0" dirty="0">
                <a:solidFill>
                  <a:srgbClr val="0F5494"/>
                </a:solidFill>
              </a:rPr>
              <a:t>Space agencies, ANSPs, </a:t>
            </a:r>
            <a:r>
              <a:rPr lang="en-GB" sz="1400" b="0" dirty="0" smtClean="0">
                <a:solidFill>
                  <a:srgbClr val="0F5494"/>
                </a:solidFill>
              </a:rPr>
              <a:t>Inter-governmental and continental organisations, Financing institutions</a:t>
            </a: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08720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0" dirty="0" err="1" smtClean="0">
                <a:solidFill>
                  <a:srgbClr val="0F5494"/>
                </a:solidFill>
              </a:rPr>
              <a:t>In</a:t>
            </a:r>
            <a:r>
              <a:rPr lang="fr-BE" sz="2000" b="0" dirty="0" smtClean="0">
                <a:solidFill>
                  <a:srgbClr val="0F5494"/>
                </a:solidFill>
              </a:rPr>
              <a:t> 2014, the </a:t>
            </a:r>
            <a:r>
              <a:rPr lang="fr-BE" sz="2000" b="0" dirty="0" err="1" smtClean="0">
                <a:solidFill>
                  <a:srgbClr val="0F5494"/>
                </a:solidFill>
              </a:rPr>
              <a:t>on</a:t>
            </a:r>
            <a:r>
              <a:rPr lang="fr-BE" sz="2000" b="0" dirty="0" smtClean="0">
                <a:solidFill>
                  <a:srgbClr val="0F5494"/>
                </a:solidFill>
              </a:rPr>
              <a:t>-</a:t>
            </a:r>
            <a:r>
              <a:rPr lang="fr-BE" sz="2000" b="0" dirty="0" err="1" smtClean="0">
                <a:solidFill>
                  <a:srgbClr val="0F5494"/>
                </a:solidFill>
              </a:rPr>
              <a:t>going</a:t>
            </a:r>
            <a:r>
              <a:rPr lang="fr-BE" sz="2000" b="0" dirty="0" smtClean="0">
                <a:solidFill>
                  <a:srgbClr val="0F5494"/>
                </a:solidFill>
              </a:rPr>
              <a:t> </a:t>
            </a:r>
            <a:r>
              <a:rPr lang="fr-BE" sz="2000" b="0" dirty="0" err="1" smtClean="0">
                <a:solidFill>
                  <a:srgbClr val="0F5494"/>
                </a:solidFill>
              </a:rPr>
              <a:t>activities</a:t>
            </a:r>
            <a:r>
              <a:rPr lang="fr-BE" sz="2000" b="0" dirty="0" smtClean="0">
                <a:solidFill>
                  <a:srgbClr val="0F5494"/>
                </a:solidFill>
              </a:rPr>
              <a:t> </a:t>
            </a:r>
            <a:r>
              <a:rPr lang="fr-BE" sz="2000" b="0" dirty="0" err="1" smtClean="0">
                <a:solidFill>
                  <a:srgbClr val="0F5494"/>
                </a:solidFill>
              </a:rPr>
              <a:t>will</a:t>
            </a:r>
            <a:r>
              <a:rPr lang="fr-BE" sz="2000" b="0" dirty="0" smtClean="0">
                <a:solidFill>
                  <a:srgbClr val="0F5494"/>
                </a:solidFill>
              </a:rPr>
              <a:t> have </a:t>
            </a:r>
            <a:r>
              <a:rPr lang="fr-BE" sz="2000" b="0" dirty="0" err="1" smtClean="0">
                <a:solidFill>
                  <a:srgbClr val="0F5494"/>
                </a:solidFill>
              </a:rPr>
              <a:t>provided</a:t>
            </a:r>
            <a:r>
              <a:rPr lang="fr-BE" sz="2000" b="0" dirty="0" smtClean="0">
                <a:solidFill>
                  <a:srgbClr val="0F5494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1600" b="0" dirty="0" smtClean="0">
                <a:solidFill>
                  <a:srgbClr val="0F5494"/>
                </a:solidFill>
              </a:rPr>
              <a:t>An </a:t>
            </a:r>
            <a:r>
              <a:rPr lang="fr-BE" sz="1600" b="0" dirty="0" err="1" smtClean="0">
                <a:solidFill>
                  <a:srgbClr val="0F5494"/>
                </a:solidFill>
              </a:rPr>
              <a:t>operational</a:t>
            </a:r>
            <a:r>
              <a:rPr lang="fr-BE" sz="1600" b="0" dirty="0" smtClean="0">
                <a:solidFill>
                  <a:srgbClr val="0F5494"/>
                </a:solidFill>
              </a:rPr>
              <a:t> and </a:t>
            </a:r>
            <a:r>
              <a:rPr lang="fr-BE" sz="1600" b="0" dirty="0" err="1" smtClean="0">
                <a:solidFill>
                  <a:srgbClr val="0F5494"/>
                </a:solidFill>
              </a:rPr>
              <a:t>trained</a:t>
            </a:r>
            <a:r>
              <a:rPr lang="fr-BE" sz="1600" b="0" dirty="0" smtClean="0">
                <a:solidFill>
                  <a:srgbClr val="0F5494"/>
                </a:solidFill>
              </a:rPr>
              <a:t> Joint Programme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1600" b="0" dirty="0" err="1" smtClean="0">
                <a:solidFill>
                  <a:srgbClr val="0F5494"/>
                </a:solidFill>
              </a:rPr>
              <a:t>Technical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elements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from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technical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studies</a:t>
            </a:r>
            <a:r>
              <a:rPr lang="fr-BE" sz="1600" b="0" dirty="0" smtClean="0">
                <a:solidFill>
                  <a:srgbClr val="0F5494"/>
                </a:solidFill>
              </a:rPr>
              <a:t> on system architecture for </a:t>
            </a:r>
            <a:r>
              <a:rPr lang="fr-BE" sz="1600" b="0" dirty="0" err="1" smtClean="0">
                <a:solidFill>
                  <a:srgbClr val="0F5494"/>
                </a:solidFill>
              </a:rPr>
              <a:t>specific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regions</a:t>
            </a:r>
            <a:endParaRPr lang="fr-BE" sz="1600" b="0" dirty="0" smtClean="0">
              <a:solidFill>
                <a:srgbClr val="0F549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1600" b="0" dirty="0" smtClean="0">
                <a:solidFill>
                  <a:srgbClr val="0F5494"/>
                </a:solidFill>
              </a:rPr>
              <a:t>An initial infrastructure </a:t>
            </a:r>
            <a:r>
              <a:rPr lang="fr-BE" sz="1600" b="0" dirty="0" err="1" smtClean="0">
                <a:solidFill>
                  <a:srgbClr val="0F5494"/>
                </a:solidFill>
              </a:rPr>
              <a:t>partially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covering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Northern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Africa</a:t>
            </a:r>
            <a:endParaRPr lang="fr-BE" sz="1600" b="0" dirty="0" smtClean="0">
              <a:solidFill>
                <a:srgbClr val="0F549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BE" sz="1800" b="0" i="1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0" i="1" dirty="0" smtClean="0">
                <a:solidFill>
                  <a:srgbClr val="0F5494"/>
                </a:solidFill>
              </a:rPr>
              <a:t>The EU MS and the Commission </a:t>
            </a:r>
            <a:r>
              <a:rPr lang="fr-BE" sz="2000" b="0" i="1" dirty="0" err="1" smtClean="0">
                <a:solidFill>
                  <a:srgbClr val="0F5494"/>
                </a:solidFill>
              </a:rPr>
              <a:t>shall</a:t>
            </a:r>
            <a:r>
              <a:rPr lang="fr-BE" sz="2000" b="0" i="1" dirty="0" smtClean="0">
                <a:solidFill>
                  <a:srgbClr val="0F5494"/>
                </a:solidFill>
              </a:rPr>
              <a:t> </a:t>
            </a:r>
            <a:r>
              <a:rPr lang="fr-BE" sz="2000" b="0" i="1" dirty="0" err="1" smtClean="0">
                <a:solidFill>
                  <a:srgbClr val="0F5494"/>
                </a:solidFill>
              </a:rPr>
              <a:t>take</a:t>
            </a:r>
            <a:r>
              <a:rPr lang="fr-BE" sz="2000" b="0" i="1" dirty="0" smtClean="0">
                <a:solidFill>
                  <a:srgbClr val="0F5494"/>
                </a:solidFill>
              </a:rPr>
              <a:t> a </a:t>
            </a:r>
            <a:r>
              <a:rPr lang="fr-BE" sz="2000" i="1" dirty="0" smtClean="0">
                <a:solidFill>
                  <a:srgbClr val="0F5494"/>
                </a:solidFill>
              </a:rPr>
              <a:t>major </a:t>
            </a:r>
            <a:r>
              <a:rPr lang="fr-BE" sz="2000" i="1" dirty="0" err="1" smtClean="0">
                <a:solidFill>
                  <a:srgbClr val="0F5494"/>
                </a:solidFill>
              </a:rPr>
              <a:t>programmatic</a:t>
            </a:r>
            <a:r>
              <a:rPr lang="fr-BE" sz="2000" i="1" dirty="0" smtClean="0">
                <a:solidFill>
                  <a:srgbClr val="0F5494"/>
                </a:solidFill>
              </a:rPr>
              <a:t> </a:t>
            </a:r>
            <a:r>
              <a:rPr lang="fr-BE" sz="2000" i="1" dirty="0" err="1">
                <a:solidFill>
                  <a:srgbClr val="0F5494"/>
                </a:solidFill>
              </a:rPr>
              <a:t>decision</a:t>
            </a:r>
            <a:r>
              <a:rPr lang="fr-BE" sz="2000" i="1" dirty="0">
                <a:solidFill>
                  <a:srgbClr val="0F5494"/>
                </a:solidFill>
              </a:rPr>
              <a:t> </a:t>
            </a:r>
            <a:r>
              <a:rPr lang="fr-BE" sz="2000" b="0" i="1" dirty="0" smtClean="0">
                <a:solidFill>
                  <a:srgbClr val="0F5494"/>
                </a:solidFill>
              </a:rPr>
              <a:t>on the </a:t>
            </a:r>
            <a:r>
              <a:rPr lang="fr-BE" sz="2000" b="0" i="1" dirty="0">
                <a:solidFill>
                  <a:srgbClr val="0F5494"/>
                </a:solidFill>
              </a:rPr>
              <a:t>extension of </a:t>
            </a:r>
            <a:r>
              <a:rPr lang="fr-BE" sz="2000" b="0" i="1" dirty="0" smtClean="0">
                <a:solidFill>
                  <a:srgbClr val="0F5494"/>
                </a:solidFill>
              </a:rPr>
              <a:t>EGNOS over the </a:t>
            </a:r>
            <a:r>
              <a:rPr lang="fr-BE" sz="2000" b="0" i="1" dirty="0" err="1" smtClean="0">
                <a:solidFill>
                  <a:srgbClr val="0F5494"/>
                </a:solidFill>
              </a:rPr>
              <a:t>African</a:t>
            </a:r>
            <a:r>
              <a:rPr lang="fr-BE" sz="2000" b="0" i="1" dirty="0" smtClean="0">
                <a:solidFill>
                  <a:srgbClr val="0F5494"/>
                </a:solidFill>
              </a:rPr>
              <a:t> continent in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b="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0" dirty="0">
                <a:solidFill>
                  <a:srgbClr val="0F5494"/>
                </a:solidFill>
              </a:rPr>
              <a:t>The </a:t>
            </a:r>
            <a:r>
              <a:rPr lang="fr-BE" sz="2000" b="0" dirty="0" err="1">
                <a:solidFill>
                  <a:srgbClr val="0F5494"/>
                </a:solidFill>
              </a:rPr>
              <a:t>programming</a:t>
            </a:r>
            <a:r>
              <a:rPr lang="fr-BE" sz="2000" b="0" dirty="0">
                <a:solidFill>
                  <a:srgbClr val="0F5494"/>
                </a:solidFill>
              </a:rPr>
              <a:t> </a:t>
            </a:r>
            <a:r>
              <a:rPr lang="fr-BE" sz="2000" b="0" dirty="0" err="1">
                <a:solidFill>
                  <a:srgbClr val="0F5494"/>
                </a:solidFill>
              </a:rPr>
              <a:t>exercise</a:t>
            </a:r>
            <a:r>
              <a:rPr lang="fr-BE" sz="2000" b="0" dirty="0">
                <a:solidFill>
                  <a:srgbClr val="0F5494"/>
                </a:solidFill>
              </a:rPr>
              <a:t> for </a:t>
            </a:r>
            <a:r>
              <a:rPr lang="fr-BE" sz="2000" b="0" dirty="0" err="1">
                <a:solidFill>
                  <a:srgbClr val="0F5494"/>
                </a:solidFill>
              </a:rPr>
              <a:t>financing</a:t>
            </a:r>
            <a:r>
              <a:rPr lang="fr-BE" sz="2000" b="0" dirty="0">
                <a:solidFill>
                  <a:srgbClr val="0F5494"/>
                </a:solidFill>
              </a:rPr>
              <a:t> instruments </a:t>
            </a:r>
            <a:r>
              <a:rPr lang="fr-BE" sz="2000" b="0" dirty="0" smtClean="0">
                <a:solidFill>
                  <a:srgbClr val="0F5494"/>
                </a:solidFill>
              </a:rPr>
              <a:t>(EDF, DCI) </a:t>
            </a:r>
            <a:r>
              <a:rPr lang="fr-BE" sz="2000" b="0" dirty="0" err="1" smtClean="0">
                <a:solidFill>
                  <a:srgbClr val="0F5494"/>
                </a:solidFill>
              </a:rPr>
              <a:t>is</a:t>
            </a:r>
            <a:r>
              <a:rPr lang="fr-BE" sz="2000" b="0" dirty="0" smtClean="0">
                <a:solidFill>
                  <a:srgbClr val="0F5494"/>
                </a:solidFill>
              </a:rPr>
              <a:t> </a:t>
            </a:r>
            <a:r>
              <a:rPr lang="fr-BE" sz="2000" b="0" dirty="0">
                <a:solidFill>
                  <a:srgbClr val="0F5494"/>
                </a:solidFill>
              </a:rPr>
              <a:t>on-</a:t>
            </a:r>
            <a:r>
              <a:rPr lang="fr-BE" sz="2000" b="0" dirty="0" err="1">
                <a:solidFill>
                  <a:srgbClr val="0F5494"/>
                </a:solidFill>
              </a:rPr>
              <a:t>going</a:t>
            </a:r>
            <a:endParaRPr lang="en-GB" sz="2000" b="0" dirty="0" err="1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61174"/>
            <a:ext cx="8708411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BE" sz="2400" dirty="0" err="1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Funds</a:t>
            </a:r>
            <a:r>
              <a:rPr lang="fr-BE" sz="2400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2400" dirty="0" err="1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needed</a:t>
            </a:r>
            <a:r>
              <a:rPr lang="fr-BE" sz="2400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 for a full pan-</a:t>
            </a:r>
            <a:r>
              <a:rPr lang="fr-BE" sz="2400" dirty="0" err="1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African</a:t>
            </a:r>
            <a:r>
              <a:rPr lang="fr-BE" sz="2400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 service provision</a:t>
            </a:r>
            <a:endParaRPr lang="en-GB" sz="2400" dirty="0">
              <a:solidFill>
                <a:srgbClr val="00468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18462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Management and technical assistance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4256" y="1259016"/>
            <a:ext cx="5112568" cy="566063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/>
              <a:t>Continuation of the </a:t>
            </a:r>
            <a:r>
              <a:rPr lang="en-GB" sz="1400" dirty="0"/>
              <a:t>African GNSS office</a:t>
            </a:r>
            <a:r>
              <a:rPr lang="en-GB" sz="1400" b="0" dirty="0"/>
              <a:t> and capacity building, with a ramp-up until 20 people in </a:t>
            </a:r>
            <a:r>
              <a:rPr lang="en-GB" sz="1400" b="0" dirty="0" smtClean="0"/>
              <a:t>2020</a:t>
            </a:r>
            <a:endParaRPr lang="en-GB" sz="1400" b="0" dirty="0"/>
          </a:p>
        </p:txBody>
      </p:sp>
      <p:sp>
        <p:nvSpPr>
          <p:cNvPr id="6" name="Rectangle 5"/>
          <p:cNvSpPr/>
          <p:nvPr/>
        </p:nvSpPr>
        <p:spPr>
          <a:xfrm>
            <a:off x="2304256" y="1897087"/>
            <a:ext cx="5112568" cy="558061"/>
          </a:xfrm>
          <a:prstGeom prst="rect">
            <a:avLst/>
          </a:prstGeom>
          <a:solidFill>
            <a:srgbClr val="2D5EC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/>
              <a:t>Technical assistance </a:t>
            </a:r>
            <a:r>
              <a:rPr lang="en-GB" sz="1400" b="0" dirty="0" smtClean="0"/>
              <a:t>(incl. ESA/GSA) </a:t>
            </a:r>
            <a:br>
              <a:rPr lang="en-GB" sz="1400" b="0" dirty="0" smtClean="0"/>
            </a:br>
            <a:r>
              <a:rPr lang="en-GB" sz="1400" b="0" dirty="0" smtClean="0"/>
              <a:t>for Design and Deployment phases</a:t>
            </a:r>
            <a:endParaRPr lang="en-GB" sz="1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750711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Infrastructure design and deployment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3337247"/>
            <a:ext cx="5112568" cy="5580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/>
              <a:t>Design and Deployment of Early Services in </a:t>
            </a:r>
            <a:br>
              <a:rPr lang="en-GB" sz="1400" b="0" dirty="0" smtClean="0"/>
            </a:br>
            <a:r>
              <a:rPr lang="en-GB" sz="1400" dirty="0" smtClean="0"/>
              <a:t>Western and Central Africa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2267744" y="3985319"/>
            <a:ext cx="5112568" cy="504056"/>
          </a:xfrm>
          <a:prstGeom prst="rect">
            <a:avLst/>
          </a:prstGeom>
          <a:solidFill>
            <a:srgbClr val="6699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/>
              <a:t>Design and Deployment of Early Services in  </a:t>
            </a:r>
            <a:r>
              <a:rPr lang="en-GB" sz="1400" dirty="0" smtClean="0"/>
              <a:t>Southern Africa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2267744" y="2761183"/>
            <a:ext cx="5112568" cy="504056"/>
          </a:xfrm>
          <a:prstGeom prst="rect">
            <a:avLst/>
          </a:prstGeom>
          <a:solidFill>
            <a:srgbClr val="C38989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/>
              <a:t>Design and Deployment of Early Services in  </a:t>
            </a:r>
            <a:r>
              <a:rPr lang="en-GB" sz="1400" dirty="0" smtClean="0"/>
              <a:t>Northern Africa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2267744" y="4561383"/>
            <a:ext cx="5112568" cy="504056"/>
          </a:xfrm>
          <a:prstGeom prst="rect">
            <a:avLst/>
          </a:prstGeom>
          <a:solidFill>
            <a:srgbClr val="008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/>
              <a:t>Design and Deployment of full</a:t>
            </a:r>
            <a:br>
              <a:rPr lang="en-GB" sz="1400" b="0" dirty="0" smtClean="0"/>
            </a:br>
            <a:r>
              <a:rPr lang="en-GB" sz="1400" dirty="0" smtClean="0"/>
              <a:t>pan-African services</a:t>
            </a:r>
            <a:endParaRPr lang="en-GB" sz="1400" dirty="0"/>
          </a:p>
        </p:txBody>
      </p:sp>
      <p:sp>
        <p:nvSpPr>
          <p:cNvPr id="13" name="Left Brace 12"/>
          <p:cNvSpPr/>
          <p:nvPr/>
        </p:nvSpPr>
        <p:spPr bwMode="auto">
          <a:xfrm>
            <a:off x="1980220" y="1177007"/>
            <a:ext cx="215516" cy="1368152"/>
          </a:xfrm>
          <a:prstGeom prst="leftBrace">
            <a:avLst/>
          </a:prstGeom>
          <a:noFill/>
          <a:ln w="9525" cap="flat" cmpd="sng" algn="ctr">
            <a:solidFill>
              <a:srgbClr val="1331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1981159" y="2761184"/>
            <a:ext cx="214577" cy="2304256"/>
          </a:xfrm>
          <a:prstGeom prst="leftBrace">
            <a:avLst/>
          </a:prstGeom>
          <a:noFill/>
          <a:ln w="9525" cap="flat" cmpd="sng" algn="ctr">
            <a:solidFill>
              <a:srgbClr val="1331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5755" y="87910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0" i="1" dirty="0" smtClean="0">
                <a:solidFill>
                  <a:schemeClr val="tx1"/>
                </a:solidFill>
              </a:rPr>
              <a:t>Budget </a:t>
            </a:r>
            <a:r>
              <a:rPr lang="fr-BE" sz="1400" b="0" i="1" dirty="0" err="1" smtClean="0">
                <a:solidFill>
                  <a:schemeClr val="tx1"/>
                </a:solidFill>
              </a:rPr>
              <a:t>need</a:t>
            </a:r>
            <a:r>
              <a:rPr lang="fr-BE" sz="1400" b="0" i="1" dirty="0" smtClean="0">
                <a:solidFill>
                  <a:schemeClr val="tx1"/>
                </a:solidFill>
              </a:rPr>
              <a:t> </a:t>
            </a:r>
            <a:br>
              <a:rPr lang="fr-BE" sz="1400" b="0" i="1" dirty="0" smtClean="0">
                <a:solidFill>
                  <a:schemeClr val="tx1"/>
                </a:solidFill>
              </a:rPr>
            </a:br>
            <a:r>
              <a:rPr lang="fr-BE" sz="1400" b="0" i="1" dirty="0" smtClean="0">
                <a:solidFill>
                  <a:schemeClr val="tx1"/>
                </a:solidFill>
              </a:rPr>
              <a:t>2014-20 (€ m)</a:t>
            </a:r>
            <a:endParaRPr lang="en-GB" sz="1400" b="0" i="1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283319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0" dirty="0" smtClean="0">
                <a:solidFill>
                  <a:schemeClr val="tx1"/>
                </a:solidFill>
              </a:rPr>
              <a:t>c. 20</a:t>
            </a:r>
            <a:endParaRPr lang="en-GB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344990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0" dirty="0" smtClean="0">
                <a:solidFill>
                  <a:schemeClr val="tx1"/>
                </a:solidFill>
              </a:rPr>
              <a:t>c. 30</a:t>
            </a:r>
            <a:endParaRPr lang="en-GB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2360" y="409797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0" dirty="0" smtClean="0">
                <a:solidFill>
                  <a:schemeClr val="tx1"/>
                </a:solidFill>
              </a:rPr>
              <a:t>c. 20</a:t>
            </a:r>
            <a:endParaRPr lang="en-GB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5453" y="4705399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0" dirty="0" smtClean="0">
                <a:solidFill>
                  <a:schemeClr val="tx1"/>
                </a:solidFill>
              </a:rPr>
              <a:t>c. 120</a:t>
            </a:r>
            <a:endParaRPr lang="en-GB" sz="1400" b="0" dirty="0" err="1" smtClean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697065" y="6001543"/>
            <a:ext cx="86409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766674" y="6073551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tx1"/>
                </a:solidFill>
              </a:rPr>
              <a:t>250+</a:t>
            </a:r>
            <a:endParaRPr lang="en-GB" sz="1400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12360" y="173332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0" dirty="0" smtClean="0">
                <a:solidFill>
                  <a:schemeClr val="tx1"/>
                </a:solidFill>
              </a:rPr>
              <a:t>c. 60</a:t>
            </a:r>
            <a:endParaRPr lang="en-GB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67744" y="5425479"/>
            <a:ext cx="5112568" cy="504056"/>
          </a:xfrm>
          <a:prstGeom prst="rect">
            <a:avLst/>
          </a:prstGeom>
          <a:solidFill>
            <a:srgbClr val="FFFF6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chemeClr val="tx1"/>
                </a:solidFill>
              </a:rPr>
              <a:t>Support to </a:t>
            </a:r>
            <a:r>
              <a:rPr lang="en-GB" sz="1400" dirty="0" smtClean="0">
                <a:solidFill>
                  <a:schemeClr val="tx1"/>
                </a:solidFill>
              </a:rPr>
              <a:t>Users adoption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556949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Users adoption</a:t>
            </a:r>
          </a:p>
        </p:txBody>
      </p:sp>
      <p:sp>
        <p:nvSpPr>
          <p:cNvPr id="3" name="Oval 2"/>
          <p:cNvSpPr/>
          <p:nvPr/>
        </p:nvSpPr>
        <p:spPr>
          <a:xfrm>
            <a:off x="7668344" y="5929535"/>
            <a:ext cx="864096" cy="5958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116632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BE" sz="2400" dirty="0" err="1" smtClean="0">
                <a:solidFill>
                  <a:srgbClr val="00468C"/>
                </a:solidFill>
                <a:latin typeface="+mn-lt"/>
              </a:rPr>
              <a:t>Expenditure</a:t>
            </a:r>
            <a:r>
              <a:rPr lang="fr-BE" sz="2400" dirty="0" smtClean="0">
                <a:solidFill>
                  <a:srgbClr val="00468C"/>
                </a:solidFill>
                <a:latin typeface="+mn-lt"/>
              </a:rPr>
              <a:t> profile</a:t>
            </a:r>
            <a:endParaRPr lang="en-GB" sz="2400" dirty="0">
              <a:solidFill>
                <a:srgbClr val="00468C"/>
              </a:solidFill>
              <a:latin typeface="+mn-lt"/>
            </a:endParaRP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134802" cy="40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01000" cy="645476"/>
          </a:xfrm>
        </p:spPr>
        <p:txBody>
          <a:bodyPr/>
          <a:lstStyle/>
          <a:p>
            <a:r>
              <a:rPr lang="fr-BE" dirty="0" err="1" smtClean="0"/>
              <a:t>Need</a:t>
            </a:r>
            <a:r>
              <a:rPr lang="fr-BE" dirty="0" smtClean="0"/>
              <a:t> for public </a:t>
            </a:r>
            <a:r>
              <a:rPr lang="fr-BE" dirty="0" err="1" smtClean="0"/>
              <a:t>investments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6336703" cy="4176464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fr-BE" sz="2000" dirty="0" smtClean="0"/>
              <a:t>Satellite navigation as a </a:t>
            </a:r>
            <a:r>
              <a:rPr lang="fr-BE" sz="2000" b="1" dirty="0" smtClean="0"/>
              <a:t>public good </a:t>
            </a:r>
            <a:r>
              <a:rPr lang="fr-BE" sz="2000" dirty="0" smtClean="0"/>
              <a:t>('the </a:t>
            </a:r>
            <a:r>
              <a:rPr lang="fr-BE" sz="2000" dirty="0" err="1" smtClean="0"/>
              <a:t>fifth</a:t>
            </a:r>
            <a:r>
              <a:rPr lang="fr-BE" sz="2000" dirty="0" smtClean="0"/>
              <a:t> utility') for </a:t>
            </a:r>
            <a:r>
              <a:rPr lang="fr-BE" sz="2000" dirty="0" err="1" smtClean="0"/>
              <a:t>economic</a:t>
            </a:r>
            <a:r>
              <a:rPr lang="fr-BE" sz="2000" dirty="0" smtClean="0"/>
              <a:t> </a:t>
            </a:r>
            <a:r>
              <a:rPr lang="fr-BE" sz="2000" dirty="0" err="1" smtClean="0"/>
              <a:t>growth</a:t>
            </a:r>
            <a:r>
              <a:rPr lang="fr-BE" sz="2000" dirty="0" smtClean="0"/>
              <a:t> and </a:t>
            </a:r>
            <a:r>
              <a:rPr lang="fr-BE" sz="2000" dirty="0" err="1" smtClean="0"/>
              <a:t>regional</a:t>
            </a:r>
            <a:r>
              <a:rPr lang="fr-BE" sz="2000" dirty="0" smtClean="0"/>
              <a:t> </a:t>
            </a:r>
            <a:r>
              <a:rPr lang="fr-BE" sz="2000" dirty="0" err="1" smtClean="0"/>
              <a:t>integration</a:t>
            </a:r>
            <a:endParaRPr lang="fr-BE" sz="20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endParaRPr lang="fr-BE" sz="20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BE" sz="2000" dirty="0" err="1" smtClean="0"/>
              <a:t>Huge</a:t>
            </a:r>
            <a:r>
              <a:rPr lang="fr-BE" sz="2000" dirty="0" smtClean="0"/>
              <a:t> </a:t>
            </a:r>
            <a:r>
              <a:rPr lang="fr-BE" sz="2000" b="1" dirty="0" err="1" smtClean="0"/>
              <a:t>socio-economic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benefits</a:t>
            </a:r>
            <a:r>
              <a:rPr lang="fr-BE" sz="2000" b="1" dirty="0" smtClean="0"/>
              <a:t> </a:t>
            </a:r>
            <a:r>
              <a:rPr lang="fr-BE" sz="2000" dirty="0" smtClean="0"/>
              <a:t>(</a:t>
            </a:r>
            <a:r>
              <a:rPr lang="fr-BE" sz="2000" dirty="0" err="1" smtClean="0"/>
              <a:t>e.g</a:t>
            </a:r>
            <a:r>
              <a:rPr lang="fr-BE" sz="2000" dirty="0" smtClean="0"/>
              <a:t>. in aviation </a:t>
            </a:r>
            <a:r>
              <a:rPr lang="fr-BE" sz="2000" dirty="0" err="1" smtClean="0"/>
              <a:t>safety</a:t>
            </a:r>
            <a:r>
              <a:rPr lang="fr-BE" sz="2000" dirty="0" smtClean="0"/>
              <a:t>, land management, agriculture) but </a:t>
            </a:r>
            <a:r>
              <a:rPr lang="fr-BE" sz="2000" dirty="0" err="1" smtClean="0"/>
              <a:t>low</a:t>
            </a:r>
            <a:r>
              <a:rPr lang="fr-BE" sz="2000" dirty="0" smtClean="0"/>
              <a:t> </a:t>
            </a:r>
            <a:r>
              <a:rPr lang="fr-BE" sz="2000" dirty="0" err="1" smtClean="0"/>
              <a:t>monetary</a:t>
            </a:r>
            <a:r>
              <a:rPr lang="fr-BE" sz="2000" dirty="0" smtClean="0"/>
              <a:t> </a:t>
            </a:r>
            <a:r>
              <a:rPr lang="fr-BE" sz="2000" dirty="0" err="1" smtClean="0"/>
              <a:t>returns</a:t>
            </a:r>
            <a:endParaRPr lang="fr-BE" sz="20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endParaRPr lang="fr-BE" sz="2000" b="1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BE" sz="2000" b="1" dirty="0" smtClean="0"/>
              <a:t>No </a:t>
            </a:r>
            <a:r>
              <a:rPr lang="fr-BE" sz="2000" b="1" dirty="0" err="1" smtClean="0"/>
              <a:t>feasible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cost-recovery</a:t>
            </a:r>
            <a:r>
              <a:rPr lang="fr-BE" sz="2000" b="1" dirty="0" smtClean="0"/>
              <a:t> </a:t>
            </a:r>
            <a:r>
              <a:rPr lang="fr-BE" sz="2000" dirty="0" err="1" smtClean="0"/>
              <a:t>scheme</a:t>
            </a:r>
            <a:r>
              <a:rPr lang="fr-BE" sz="2000" dirty="0" smtClean="0"/>
              <a:t> </a:t>
            </a:r>
            <a:r>
              <a:rPr lang="fr-BE" sz="2000" dirty="0" err="1" smtClean="0"/>
              <a:t>from</a:t>
            </a:r>
            <a:r>
              <a:rPr lang="fr-BE" sz="2000" dirty="0" smtClean="0"/>
              <a:t> the </a:t>
            </a:r>
            <a:r>
              <a:rPr lang="fr-BE" sz="2000" dirty="0" err="1" smtClean="0"/>
              <a:t>users</a:t>
            </a:r>
            <a:endParaRPr lang="fr-BE" sz="20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endParaRPr lang="fr-BE" sz="20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fr-BE" sz="2000" dirty="0" smtClean="0"/>
              <a:t>The </a:t>
            </a:r>
            <a:r>
              <a:rPr lang="fr-BE" sz="2000" b="1" dirty="0" err="1" smtClean="0"/>
              <a:t>failure</a:t>
            </a:r>
            <a:r>
              <a:rPr lang="fr-BE" sz="2000" b="1" dirty="0" smtClean="0"/>
              <a:t> of the PPP </a:t>
            </a:r>
            <a:r>
              <a:rPr lang="fr-BE" sz="2000" dirty="0" smtClean="0"/>
              <a:t>(Public-</a:t>
            </a:r>
            <a:r>
              <a:rPr lang="fr-BE" sz="2000" dirty="0" err="1" smtClean="0"/>
              <a:t>Private</a:t>
            </a:r>
            <a:r>
              <a:rPr lang="fr-BE" sz="2000" dirty="0" smtClean="0"/>
              <a:t> </a:t>
            </a:r>
            <a:r>
              <a:rPr lang="fr-BE" sz="2000" dirty="0" err="1" smtClean="0"/>
              <a:t>Partnership</a:t>
            </a:r>
            <a:r>
              <a:rPr lang="fr-BE" sz="2000" dirty="0" smtClean="0"/>
              <a:t>)</a:t>
            </a:r>
            <a:r>
              <a:rPr lang="fr-BE" sz="2000" b="1" dirty="0" smtClean="0"/>
              <a:t> </a:t>
            </a:r>
            <a:r>
              <a:rPr lang="fr-BE" sz="2000" dirty="0" err="1" smtClean="0"/>
              <a:t>scheme</a:t>
            </a:r>
            <a:r>
              <a:rPr lang="fr-BE" sz="2000" dirty="0" smtClean="0"/>
              <a:t> for Galileo in Europe</a:t>
            </a:r>
            <a:endParaRPr lang="en-GB" sz="2000" dirty="0"/>
          </a:p>
        </p:txBody>
      </p:sp>
      <p:pic>
        <p:nvPicPr>
          <p:cNvPr id="4" name="Picture 2" descr="D:\ALPHA\Cases\EC3_SC5\Deliverables\Addis conference\Docs Addis\13473703-nuovo-cantiere-autostradale-ed-attrezz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590" y="4497260"/>
            <a:ext cx="1576866" cy="109198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5" name="Picture 6" descr="D:\ALPHA\Cases\EC3_SC5\Deliverables\Addis conference\Docs Addis\Images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1359" y="3284984"/>
            <a:ext cx="1566955" cy="10618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6" name="Picture 4" descr="D:\ALPHA\Cases\EC3_SC5\Deliverables\Addis conference\Docs Addi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115" y="2132856"/>
            <a:ext cx="1588199" cy="10081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140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1680" y="4462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F5494"/>
                </a:solidFill>
              </a:rPr>
              <a:t>Next steps</a:t>
            </a:r>
            <a:endParaRPr lang="en-GB" sz="2400" dirty="0" smtClean="0">
              <a:solidFill>
                <a:srgbClr val="0F54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9087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0" dirty="0" smtClean="0">
                <a:solidFill>
                  <a:srgbClr val="0F5494"/>
                </a:solidFill>
              </a:rPr>
              <a:t>The Joint Programme Office </a:t>
            </a:r>
            <a:r>
              <a:rPr lang="fr-BE" sz="1800" b="0" dirty="0" err="1" smtClean="0">
                <a:solidFill>
                  <a:srgbClr val="0F5494"/>
                </a:solidFill>
              </a:rPr>
              <a:t>will</a:t>
            </a:r>
            <a:r>
              <a:rPr lang="fr-BE" sz="1800" b="0" dirty="0" smtClean="0">
                <a:solidFill>
                  <a:srgbClr val="0F5494"/>
                </a:solidFill>
              </a:rPr>
              <a:t> carry out </a:t>
            </a:r>
            <a:r>
              <a:rPr lang="fr-BE" sz="1800" b="0" dirty="0" err="1" smtClean="0">
                <a:solidFill>
                  <a:srgbClr val="0F5494"/>
                </a:solidFill>
              </a:rPr>
              <a:t>stakeholders</a:t>
            </a:r>
            <a:r>
              <a:rPr lang="fr-BE" sz="1800" b="0" dirty="0" smtClean="0">
                <a:solidFill>
                  <a:srgbClr val="0F5494"/>
                </a:solidFill>
              </a:rPr>
              <a:t> consultations </a:t>
            </a:r>
            <a:r>
              <a:rPr lang="fr-BE" sz="1800" b="0" dirty="0" err="1" smtClean="0">
                <a:solidFill>
                  <a:srgbClr val="0F5494"/>
                </a:solidFill>
              </a:rPr>
              <a:t>towards</a:t>
            </a:r>
            <a:r>
              <a:rPr lang="fr-BE" sz="1800" b="0" dirty="0" smtClean="0">
                <a:solidFill>
                  <a:srgbClr val="0F5494"/>
                </a:solidFill>
              </a:rPr>
              <a:t> the </a:t>
            </a:r>
            <a:r>
              <a:rPr lang="fr-BE" sz="1800" b="0" dirty="0" err="1" smtClean="0">
                <a:solidFill>
                  <a:srgbClr val="0F5494"/>
                </a:solidFill>
              </a:rPr>
              <a:t>definition</a:t>
            </a:r>
            <a:r>
              <a:rPr lang="fr-BE" sz="1800" b="0" dirty="0" smtClean="0">
                <a:solidFill>
                  <a:srgbClr val="0F5494"/>
                </a:solidFill>
              </a:rPr>
              <a:t> of the </a:t>
            </a:r>
            <a:r>
              <a:rPr lang="fr-BE" sz="1800" b="0" dirty="0" err="1" smtClean="0">
                <a:solidFill>
                  <a:srgbClr val="0F5494"/>
                </a:solidFill>
              </a:rPr>
              <a:t>appropriate</a:t>
            </a:r>
            <a:r>
              <a:rPr lang="fr-BE" sz="1800" b="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governance</a:t>
            </a:r>
            <a:r>
              <a:rPr lang="fr-BE" sz="1800" b="0" dirty="0" smtClean="0">
                <a:solidFill>
                  <a:srgbClr val="0F5494"/>
                </a:solidFill>
              </a:rPr>
              <a:t> and </a:t>
            </a:r>
            <a:r>
              <a:rPr lang="fr-BE" sz="1800" dirty="0" smtClean="0">
                <a:solidFill>
                  <a:srgbClr val="0F5494"/>
                </a:solidFill>
              </a:rPr>
              <a:t>service provision </a:t>
            </a:r>
            <a:r>
              <a:rPr lang="fr-BE" sz="1800" b="0" dirty="0" err="1" smtClean="0">
                <a:solidFill>
                  <a:srgbClr val="0F5494"/>
                </a:solidFill>
              </a:rPr>
              <a:t>schemes</a:t>
            </a:r>
            <a:r>
              <a:rPr lang="fr-BE" sz="1800" b="0" dirty="0" smtClean="0">
                <a:solidFill>
                  <a:srgbClr val="0F5494"/>
                </a:solidFill>
              </a:rPr>
              <a:t>, </a:t>
            </a:r>
            <a:r>
              <a:rPr lang="fr-BE" sz="1800" b="0" dirty="0" err="1" smtClean="0">
                <a:solidFill>
                  <a:srgbClr val="0F5494"/>
                </a:solidFill>
              </a:rPr>
              <a:t>under</a:t>
            </a:r>
            <a:r>
              <a:rPr lang="fr-BE" sz="1800" b="0" dirty="0" smtClean="0">
                <a:solidFill>
                  <a:srgbClr val="0F5494"/>
                </a:solidFill>
              </a:rPr>
              <a:t> the supervision of the Programme </a:t>
            </a:r>
            <a:r>
              <a:rPr lang="fr-BE" sz="1800" b="0" dirty="0" err="1" smtClean="0">
                <a:solidFill>
                  <a:srgbClr val="0F5494"/>
                </a:solidFill>
              </a:rPr>
              <a:t>Steering</a:t>
            </a:r>
            <a:r>
              <a:rPr lang="fr-BE" sz="1800" b="0" dirty="0" smtClean="0">
                <a:solidFill>
                  <a:srgbClr val="0F5494"/>
                </a:solidFill>
              </a:rPr>
              <a:t> </a:t>
            </a:r>
            <a:r>
              <a:rPr lang="fr-BE" sz="1800" b="0" dirty="0" err="1" smtClean="0">
                <a:solidFill>
                  <a:srgbClr val="0F5494"/>
                </a:solidFill>
              </a:rPr>
              <a:t>Committee</a:t>
            </a:r>
            <a:r>
              <a:rPr lang="fr-BE" sz="1800" b="0" dirty="0" smtClean="0">
                <a:solidFill>
                  <a:srgbClr val="0F5494"/>
                </a:solidFill>
              </a:rPr>
              <a:t> (AUC, </a:t>
            </a:r>
            <a:r>
              <a:rPr lang="fr-BE" sz="1800" b="0" dirty="0" err="1" smtClean="0">
                <a:solidFill>
                  <a:srgbClr val="0F5494"/>
                </a:solidFill>
              </a:rPr>
              <a:t>RECs</a:t>
            </a:r>
            <a:r>
              <a:rPr lang="fr-BE" sz="1800" b="0" dirty="0" smtClean="0">
                <a:solidFill>
                  <a:srgbClr val="0F5494"/>
                </a:solidFill>
              </a:rPr>
              <a:t>, EC, ACP Sec).</a:t>
            </a:r>
          </a:p>
          <a:p>
            <a:endParaRPr lang="fr-BE" sz="1800" b="0" dirty="0" smtClean="0">
              <a:solidFill>
                <a:srgbClr val="0F5494"/>
              </a:solidFill>
            </a:endParaRPr>
          </a:p>
          <a:p>
            <a:r>
              <a:rPr lang="fr-BE" sz="1800" b="0" dirty="0" smtClean="0">
                <a:solidFill>
                  <a:srgbClr val="0F5494"/>
                </a:solidFill>
              </a:rPr>
              <a:t>Dialogue </a:t>
            </a:r>
            <a:r>
              <a:rPr lang="fr-BE" sz="1800" b="0" dirty="0" err="1" smtClean="0">
                <a:solidFill>
                  <a:srgbClr val="0F5494"/>
                </a:solidFill>
              </a:rPr>
              <a:t>with</a:t>
            </a:r>
            <a:r>
              <a:rPr lang="fr-BE" sz="1800" b="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financing</a:t>
            </a:r>
            <a:r>
              <a:rPr lang="fr-BE" sz="1800" dirty="0" smtClean="0">
                <a:solidFill>
                  <a:srgbClr val="0F5494"/>
                </a:solidFill>
              </a:rPr>
              <a:t> institutions</a:t>
            </a:r>
            <a:r>
              <a:rPr lang="fr-BE" sz="1800" b="0" dirty="0" smtClean="0">
                <a:solidFill>
                  <a:srgbClr val="0F5494"/>
                </a:solidFill>
              </a:rPr>
              <a:t> and </a:t>
            </a:r>
            <a:r>
              <a:rPr lang="fr-BE" sz="1800" dirty="0" err="1" smtClean="0">
                <a:solidFill>
                  <a:srgbClr val="0F5494"/>
                </a:solidFill>
              </a:rPr>
              <a:t>donors</a:t>
            </a:r>
            <a:r>
              <a:rPr lang="fr-BE" sz="1800" b="0" dirty="0" smtClean="0">
                <a:solidFill>
                  <a:srgbClr val="0F5494"/>
                </a:solidFill>
              </a:rPr>
              <a:t> (EIB, </a:t>
            </a:r>
            <a:r>
              <a:rPr lang="fr-BE" sz="1800" b="0" dirty="0" err="1" smtClean="0">
                <a:solidFill>
                  <a:srgbClr val="0F5494"/>
                </a:solidFill>
              </a:rPr>
              <a:t>AfDB</a:t>
            </a:r>
            <a:r>
              <a:rPr lang="fr-BE" sz="1800" b="0" dirty="0" smtClean="0">
                <a:solidFill>
                  <a:srgbClr val="0F5494"/>
                </a:solidFill>
              </a:rPr>
              <a:t>, </a:t>
            </a:r>
            <a:r>
              <a:rPr lang="fr-BE" sz="1800" b="0" dirty="0" err="1" smtClean="0">
                <a:solidFill>
                  <a:srgbClr val="0F5494"/>
                </a:solidFill>
              </a:rPr>
              <a:t>Kfw</a:t>
            </a:r>
            <a:r>
              <a:rPr lang="fr-BE" sz="1800" b="0" dirty="0" smtClean="0">
                <a:solidFill>
                  <a:srgbClr val="0F5494"/>
                </a:solidFill>
              </a:rPr>
              <a:t>, AFD, etc.) to </a:t>
            </a:r>
            <a:r>
              <a:rPr lang="fr-BE" sz="1800" b="0" dirty="0" err="1" smtClean="0">
                <a:solidFill>
                  <a:srgbClr val="0F5494"/>
                </a:solidFill>
              </a:rPr>
              <a:t>define</a:t>
            </a:r>
            <a:r>
              <a:rPr lang="fr-BE" sz="1800" b="0" dirty="0" smtClean="0">
                <a:solidFill>
                  <a:srgbClr val="0F5494"/>
                </a:solidFill>
              </a:rPr>
              <a:t> a viable </a:t>
            </a:r>
            <a:r>
              <a:rPr lang="fr-BE" sz="1800" b="0" dirty="0" err="1" smtClean="0">
                <a:solidFill>
                  <a:srgbClr val="0F5494"/>
                </a:solidFill>
              </a:rPr>
              <a:t>funding</a:t>
            </a:r>
            <a:r>
              <a:rPr lang="fr-BE" sz="1800" b="0" dirty="0" smtClean="0">
                <a:solidFill>
                  <a:srgbClr val="0F5494"/>
                </a:solidFill>
              </a:rPr>
              <a:t> </a:t>
            </a:r>
            <a:r>
              <a:rPr lang="fr-BE" sz="1800" b="0" dirty="0" err="1" smtClean="0">
                <a:solidFill>
                  <a:srgbClr val="0F5494"/>
                </a:solidFill>
              </a:rPr>
              <a:t>scheme</a:t>
            </a:r>
            <a:r>
              <a:rPr lang="fr-BE" sz="1800" b="0" dirty="0" smtClean="0">
                <a:solidFill>
                  <a:srgbClr val="0F5494"/>
                </a:solidFill>
              </a:rPr>
              <a:t> </a:t>
            </a:r>
            <a:r>
              <a:rPr lang="fr-BE" sz="1800" b="0" dirty="0" err="1" smtClean="0">
                <a:solidFill>
                  <a:srgbClr val="0F5494"/>
                </a:solidFill>
              </a:rPr>
              <a:t>based</a:t>
            </a:r>
            <a:r>
              <a:rPr lang="fr-BE" sz="1800" b="0" dirty="0" smtClean="0">
                <a:solidFill>
                  <a:srgbClr val="0F5494"/>
                </a:solidFill>
              </a:rPr>
              <a:t> on </a:t>
            </a:r>
            <a:r>
              <a:rPr lang="fr-BE" sz="1800" b="0" dirty="0" err="1" smtClean="0">
                <a:solidFill>
                  <a:srgbClr val="0F5494"/>
                </a:solidFill>
              </a:rPr>
              <a:t>blending</a:t>
            </a:r>
            <a:r>
              <a:rPr lang="fr-BE" sz="1800" b="0" dirty="0" smtClean="0">
                <a:solidFill>
                  <a:srgbClr val="0F5494"/>
                </a:solidFill>
              </a:rPr>
              <a:t> of </a:t>
            </a:r>
            <a:r>
              <a:rPr lang="fr-BE" sz="1800" b="0" dirty="0" err="1" smtClean="0">
                <a:solidFill>
                  <a:srgbClr val="0F5494"/>
                </a:solidFill>
              </a:rPr>
              <a:t>grants</a:t>
            </a:r>
            <a:r>
              <a:rPr lang="fr-BE" sz="1800" b="0" dirty="0" smtClean="0">
                <a:solidFill>
                  <a:srgbClr val="0F5494"/>
                </a:solidFill>
              </a:rPr>
              <a:t> and </a:t>
            </a:r>
            <a:r>
              <a:rPr lang="fr-BE" sz="1800" b="0" dirty="0" err="1" smtClean="0">
                <a:solidFill>
                  <a:srgbClr val="0F5494"/>
                </a:solidFill>
              </a:rPr>
              <a:t>loans</a:t>
            </a:r>
            <a:r>
              <a:rPr lang="fr-BE" sz="1800" b="0" dirty="0" smtClean="0">
                <a:solidFill>
                  <a:srgbClr val="0F5494"/>
                </a:solidFill>
              </a:rPr>
              <a:t>.</a:t>
            </a:r>
          </a:p>
        </p:txBody>
      </p:sp>
      <p:sp>
        <p:nvSpPr>
          <p:cNvPr id="4" name="Rectangle avec flèche vers le bas 11"/>
          <p:cNvSpPr/>
          <p:nvPr/>
        </p:nvSpPr>
        <p:spPr>
          <a:xfrm>
            <a:off x="3747213" y="5033936"/>
            <a:ext cx="1677333" cy="5553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66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avec flèche vers le bas 14"/>
          <p:cNvSpPr/>
          <p:nvPr/>
        </p:nvSpPr>
        <p:spPr>
          <a:xfrm>
            <a:off x="3774782" y="5704705"/>
            <a:ext cx="1649764" cy="53260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664"/>
            </a:avLst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Loans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à coins arrondis 30"/>
          <p:cNvSpPr/>
          <p:nvPr/>
        </p:nvSpPr>
        <p:spPr>
          <a:xfrm rot="16200000">
            <a:off x="2261969" y="4765386"/>
            <a:ext cx="1224136" cy="7805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fr-FR" sz="1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7" name="Rectangle avec flèche vers le bas 42"/>
          <p:cNvSpPr/>
          <p:nvPr/>
        </p:nvSpPr>
        <p:spPr>
          <a:xfrm>
            <a:off x="3747213" y="4357260"/>
            <a:ext cx="1677333" cy="58390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664"/>
            </a:avLst>
          </a:prstGeom>
          <a:solidFill>
            <a:srgbClr val="FFFF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400" dirty="0" err="1" smtClean="0">
                <a:solidFill>
                  <a:srgbClr val="0F5494"/>
                </a:solidFill>
              </a:rPr>
              <a:t>Equity</a:t>
            </a:r>
            <a:endParaRPr lang="fr-FR" sz="1400" dirty="0">
              <a:solidFill>
                <a:srgbClr val="0F5494"/>
              </a:solidFill>
            </a:endParaRPr>
          </a:p>
        </p:txBody>
      </p:sp>
      <p:sp>
        <p:nvSpPr>
          <p:cNvPr id="8" name="Rectangle à coins arrondis 44"/>
          <p:cNvSpPr/>
          <p:nvPr/>
        </p:nvSpPr>
        <p:spPr>
          <a:xfrm rot="16200000">
            <a:off x="5197730" y="4941168"/>
            <a:ext cx="2019846" cy="5431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fr-FR" sz="1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9" name="Accolades 9"/>
          <p:cNvSpPr/>
          <p:nvPr/>
        </p:nvSpPr>
        <p:spPr>
          <a:xfrm>
            <a:off x="3407738" y="4285251"/>
            <a:ext cx="2304840" cy="1880053"/>
          </a:xfrm>
          <a:prstGeom prst="bracePair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968162" y="4903627"/>
            <a:ext cx="185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F5494"/>
                </a:solidFill>
              </a:rPr>
              <a:t>Financing institutions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08966" y="4994455"/>
            <a:ext cx="196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400" dirty="0" err="1" smtClean="0">
                <a:solidFill>
                  <a:srgbClr val="0F5494"/>
                </a:solidFill>
              </a:rPr>
              <a:t>Beneficiaries</a:t>
            </a:r>
            <a:r>
              <a:rPr lang="fr-FR" sz="1400" dirty="0" smtClean="0">
                <a:solidFill>
                  <a:srgbClr val="0F5494"/>
                </a:solidFill>
              </a:rPr>
              <a:t>: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rgbClr val="0F5494"/>
                </a:solidFill>
              </a:rPr>
              <a:t>ASECNA, ACAC, …  </a:t>
            </a:r>
            <a:endParaRPr lang="fr-FR" sz="1400" dirty="0">
              <a:solidFill>
                <a:srgbClr val="0F549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4041" y="3501008"/>
            <a:ext cx="2836569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rgbClr val="0F5494"/>
                </a:solidFill>
                <a:latin typeface="+mn-lt"/>
              </a:rPr>
              <a:t>EGNOS </a:t>
            </a:r>
            <a:r>
              <a:rPr lang="fr-FR" sz="1400" dirty="0" err="1" smtClean="0">
                <a:solidFill>
                  <a:srgbClr val="0F5494"/>
                </a:solidFill>
                <a:latin typeface="+mn-lt"/>
              </a:rPr>
              <a:t>project</a:t>
            </a:r>
            <a:endParaRPr lang="fr-FR" sz="1400" dirty="0" smtClean="0">
              <a:solidFill>
                <a:srgbClr val="0F5494"/>
              </a:solidFill>
              <a:latin typeface="+mn-lt"/>
            </a:endParaRP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F5494"/>
                </a:solidFill>
                <a:latin typeface="+mn-lt"/>
              </a:rPr>
              <a:t>≈</a:t>
            </a:r>
            <a:r>
              <a:rPr lang="fr-FR" sz="1400" dirty="0" smtClean="0">
                <a:solidFill>
                  <a:srgbClr val="0F5494"/>
                </a:solidFill>
                <a:latin typeface="+mn-lt"/>
              </a:rPr>
              <a:t> € 250 m</a:t>
            </a:r>
            <a:endParaRPr lang="fr-FR" sz="1400" dirty="0">
              <a:solidFill>
                <a:srgbClr val="0F54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159023"/>
            <a:ext cx="8229600" cy="4616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smtClean="0">
                <a:solidFill>
                  <a:srgbClr val="00468C"/>
                </a:solidFill>
                <a:latin typeface="+mn-lt"/>
                <a:ea typeface="+mn-ea"/>
                <a:cs typeface="+mn-cs"/>
              </a:rPr>
              <a:t>Setting-up the appropriate financing scheme</a:t>
            </a:r>
            <a:endParaRPr lang="en-GB" sz="2400" dirty="0">
              <a:solidFill>
                <a:srgbClr val="00468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2287878"/>
            <a:ext cx="2366067" cy="27252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fr-FR" sz="1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602" y="2503902"/>
            <a:ext cx="2490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F5494"/>
                </a:solidFill>
              </a:rPr>
              <a:t>Set up the project financing with various borrowers presenting different characteristics </a:t>
            </a:r>
          </a:p>
          <a:p>
            <a:pPr algn="ctr"/>
            <a:r>
              <a:rPr lang="en-US" sz="1600" b="0" dirty="0" smtClean="0">
                <a:solidFill>
                  <a:srgbClr val="0F5494"/>
                </a:solidFill>
              </a:rPr>
              <a:t>(e.g. borrowing power, debt limits, total own capital/ funds)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491880" y="2287878"/>
            <a:ext cx="2383221" cy="27252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fr-FR" sz="1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7755" y="2732502"/>
            <a:ext cx="2241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F5494"/>
                </a:solidFill>
              </a:rPr>
              <a:t>Set up a project with different beneficiaries located in different geographies: eligibility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27379" y="2287878"/>
            <a:ext cx="2383221" cy="27252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fr-FR" sz="1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24599" y="3189702"/>
            <a:ext cx="224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F5494"/>
                </a:solidFill>
              </a:rPr>
              <a:t>Different public and private players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3455" y="1391973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kern="0" dirty="0">
                <a:solidFill>
                  <a:schemeClr val="tx1"/>
                </a:solidFill>
                <a:latin typeface="Verdana"/>
              </a:rPr>
              <a:t>Main issues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9985" name="Imag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81915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8695" y="270301"/>
            <a:ext cx="6985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Event on financing Satellite Navigation Infrastructure in Africa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altLang="en-US" sz="1600" b="0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October 2013, Addis Ababa, Ethiopia</a:t>
            </a:r>
          </a:p>
          <a:p>
            <a:pPr algn="ctr"/>
            <a:r>
              <a:rPr lang="en-US" sz="1400" b="0" dirty="0">
                <a:solidFill>
                  <a:schemeClr val="tx1"/>
                </a:solidFill>
              </a:rPr>
              <a:t>Hilton </a:t>
            </a:r>
            <a:r>
              <a:rPr lang="en-US" sz="1400" b="0" dirty="0" smtClean="0">
                <a:solidFill>
                  <a:schemeClr val="tx1"/>
                </a:solidFill>
              </a:rPr>
              <a:t>Hotel</a:t>
            </a:r>
            <a:endParaRPr lang="en-GB" sz="1400" b="0" dirty="0">
              <a:solidFill>
                <a:schemeClr val="tx1"/>
              </a:solidFill>
            </a:endParaRPr>
          </a:p>
        </p:txBody>
      </p:sp>
      <p:pic>
        <p:nvPicPr>
          <p:cNvPr id="169989" name="Picture 5" descr="http://ec.europa.eu/avservices/images/2012/logo/logo_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3"/>
            <a:ext cx="1278260" cy="8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866"/>
              </p:ext>
            </p:extLst>
          </p:nvPr>
        </p:nvGraphicFramePr>
        <p:xfrm>
          <a:off x="4481510" y="1988840"/>
          <a:ext cx="4392488" cy="4526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5941"/>
                <a:gridCol w="3736547"/>
              </a:tblGrid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08:00 – 09:00</a:t>
                      </a:r>
                      <a:endParaRPr lang="en-GB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Registration and welcoming coffee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Rendezvous to the Ibex and Nyala conference rooms 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09:00 – 09:15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Opening Ceremony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458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Welcoming to the </a:t>
                      </a:r>
                      <a:r>
                        <a:rPr lang="en-GB" sz="9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participants (ASECNA,</a:t>
                      </a:r>
                      <a:r>
                        <a:rPr lang="en-GB" sz="900" baseline="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9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European Commission, Ethiopian </a:t>
                      </a:r>
                      <a:r>
                        <a:rPr lang="en-GB" sz="9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Civil Aviation </a:t>
                      </a:r>
                      <a:r>
                        <a:rPr lang="en-GB" sz="9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Authority)</a:t>
                      </a:r>
                      <a:endParaRPr lang="en-GB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09:15 – 09:30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Introduction to the event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by ASECNA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09:30 – 10:15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US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Session 1 </a:t>
                      </a: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 Satellite Navigation in Europe and Africa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By European Commission, ASECNA, ACAC and South Africa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10:15 – 10:45 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Session 2 – Financing needs to support the initiative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By European Commission and ASECNA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10:45 – 11:15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Coffee break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11:15 – 12:45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Session 3 – Towards a financing scheme </a:t>
                      </a:r>
                      <a:endParaRPr lang="en-GB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US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Open discussions 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12:45 – 13:15 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Session 4 – Conclusions and way forward 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By chairperson 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13:15 – 13:30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Closing ceremony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by European Commission, ASECNA and ECAA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13:30 – 15:00 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Working lunch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15:00 – 17:00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Informal complementary session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-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-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18:00 – </a:t>
                      </a:r>
                      <a:endParaRPr lang="en-GB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  <a:tab pos="914400" algn="l"/>
                        </a:tabLst>
                      </a:pPr>
                      <a:r>
                        <a:rPr lang="en-GB" sz="900" b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Cocktail dinner</a:t>
                      </a:r>
                      <a:endParaRPr lang="en-GB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26" marR="64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95655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b="0" dirty="0" smtClean="0">
                <a:solidFill>
                  <a:srgbClr val="0F5494"/>
                </a:solidFill>
              </a:rPr>
              <a:t>Event </a:t>
            </a:r>
            <a:r>
              <a:rPr lang="fr-BE" sz="1600" b="0" dirty="0" err="1" smtClean="0">
                <a:solidFill>
                  <a:srgbClr val="0F5494"/>
                </a:solidFill>
              </a:rPr>
              <a:t>at</a:t>
            </a:r>
            <a:r>
              <a:rPr lang="fr-BE" sz="1600" b="0" dirty="0" smtClean="0">
                <a:solidFill>
                  <a:srgbClr val="0F5494"/>
                </a:solidFill>
              </a:rPr>
              <a:t> the </a:t>
            </a:r>
            <a:r>
              <a:rPr lang="fr-BE" sz="1600" b="0" dirty="0" err="1" smtClean="0">
                <a:solidFill>
                  <a:srgbClr val="0F5494"/>
                </a:solidFill>
              </a:rPr>
              <a:t>margin</a:t>
            </a:r>
            <a:r>
              <a:rPr lang="fr-BE" sz="1600" b="0" dirty="0" smtClean="0">
                <a:solidFill>
                  <a:srgbClr val="0F5494"/>
                </a:solidFill>
              </a:rPr>
              <a:t> of the EU Continental </a:t>
            </a:r>
            <a:r>
              <a:rPr lang="fr-BE" sz="1600" b="0" dirty="0" err="1" smtClean="0">
                <a:solidFill>
                  <a:srgbClr val="0F5494"/>
                </a:solidFill>
              </a:rPr>
              <a:t>Seminar</a:t>
            </a:r>
            <a:r>
              <a:rPr lang="fr-BE" sz="1600" b="0" dirty="0" smtClean="0">
                <a:solidFill>
                  <a:srgbClr val="0F5494"/>
                </a:solidFill>
              </a:rPr>
              <a:t> on Infrastructure in </a:t>
            </a:r>
            <a:r>
              <a:rPr lang="fr-BE" sz="1600" b="0" dirty="0" err="1" smtClean="0">
                <a:solidFill>
                  <a:srgbClr val="0F5494"/>
                </a:solidFill>
              </a:rPr>
              <a:t>Africa</a:t>
            </a:r>
            <a:r>
              <a:rPr lang="fr-BE" sz="1600" b="0" dirty="0" smtClean="0">
                <a:solidFill>
                  <a:srgbClr val="0F5494"/>
                </a:solidFill>
              </a:rPr>
              <a:t> 2013.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1600" b="0" dirty="0" smtClean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b="0" dirty="0" err="1" smtClean="0">
                <a:solidFill>
                  <a:srgbClr val="0F5494"/>
                </a:solidFill>
              </a:rPr>
              <a:t>Financing</a:t>
            </a:r>
            <a:r>
              <a:rPr lang="fr-BE" sz="1600" b="0" dirty="0" smtClean="0">
                <a:solidFill>
                  <a:srgbClr val="0F5494"/>
                </a:solidFill>
              </a:rPr>
              <a:t> institutions </a:t>
            </a:r>
            <a:r>
              <a:rPr lang="fr-BE" sz="1600" b="0" dirty="0" err="1" smtClean="0">
                <a:solidFill>
                  <a:srgbClr val="0F5494"/>
                </a:solidFill>
              </a:rPr>
              <a:t>will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participate</a:t>
            </a:r>
            <a:r>
              <a:rPr lang="fr-BE" sz="1600" b="0" dirty="0" smtClean="0">
                <a:solidFill>
                  <a:srgbClr val="0F5494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1600" b="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b="0" dirty="0" smtClean="0">
                <a:solidFill>
                  <a:srgbClr val="0F5494"/>
                </a:solidFill>
              </a:rPr>
              <a:t>The </a:t>
            </a:r>
            <a:r>
              <a:rPr lang="fr-BE" sz="1600" b="0" dirty="0" err="1" smtClean="0">
                <a:solidFill>
                  <a:srgbClr val="0F5494"/>
                </a:solidFill>
              </a:rPr>
              <a:t>outcome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shall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be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included</a:t>
            </a:r>
            <a:r>
              <a:rPr lang="fr-BE" sz="1600" b="0" dirty="0" smtClean="0">
                <a:solidFill>
                  <a:srgbClr val="0F5494"/>
                </a:solidFill>
              </a:rPr>
              <a:t> in a </a:t>
            </a:r>
            <a:r>
              <a:rPr lang="fr-BE" sz="1600" b="0" i="1" dirty="0" err="1" smtClean="0">
                <a:solidFill>
                  <a:srgbClr val="0F5494"/>
                </a:solidFill>
              </a:rPr>
              <a:t>declaration</a:t>
            </a:r>
            <a:r>
              <a:rPr lang="fr-BE" sz="1600" b="0" i="1" dirty="0" smtClean="0">
                <a:solidFill>
                  <a:srgbClr val="0F5494"/>
                </a:solidFill>
              </a:rPr>
              <a:t> of </a:t>
            </a:r>
            <a:r>
              <a:rPr lang="fr-BE" sz="1600" b="0" i="1" dirty="0" err="1" smtClean="0">
                <a:solidFill>
                  <a:srgbClr val="0F5494"/>
                </a:solidFill>
              </a:rPr>
              <a:t>intent</a:t>
            </a:r>
            <a:r>
              <a:rPr lang="fr-BE" sz="1600" b="0" i="1" dirty="0" smtClean="0">
                <a:solidFill>
                  <a:srgbClr val="0F5494"/>
                </a:solidFill>
              </a:rPr>
              <a:t> </a:t>
            </a:r>
            <a:r>
              <a:rPr lang="fr-BE" sz="1600" b="0" dirty="0" smtClean="0">
                <a:solidFill>
                  <a:srgbClr val="0F5494"/>
                </a:solidFill>
              </a:rPr>
              <a:t>to </a:t>
            </a:r>
            <a:r>
              <a:rPr lang="fr-BE" sz="1600" b="0" dirty="0" err="1" smtClean="0">
                <a:solidFill>
                  <a:srgbClr val="0F5494"/>
                </a:solidFill>
              </a:rPr>
              <a:t>adhere</a:t>
            </a:r>
            <a:r>
              <a:rPr lang="fr-BE" sz="1600" b="0" dirty="0" smtClean="0">
                <a:solidFill>
                  <a:srgbClr val="0F5494"/>
                </a:solidFill>
              </a:rPr>
              <a:t> to the initiative and to </a:t>
            </a:r>
            <a:r>
              <a:rPr lang="fr-BE" sz="1600" b="0" dirty="0" err="1" smtClean="0">
                <a:solidFill>
                  <a:srgbClr val="0F5494"/>
                </a:solidFill>
              </a:rPr>
              <a:t>be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engaged</a:t>
            </a:r>
            <a:r>
              <a:rPr lang="fr-BE" sz="1600" b="0" dirty="0" smtClean="0">
                <a:solidFill>
                  <a:srgbClr val="0F5494"/>
                </a:solidFill>
              </a:rPr>
              <a:t> in the </a:t>
            </a:r>
            <a:r>
              <a:rPr lang="fr-BE" sz="1600" b="0" dirty="0" err="1" smtClean="0">
                <a:solidFill>
                  <a:srgbClr val="0F5494"/>
                </a:solidFill>
              </a:rPr>
              <a:t>set-up</a:t>
            </a:r>
            <a:r>
              <a:rPr lang="fr-BE" sz="1600" b="0" dirty="0" smtClean="0">
                <a:solidFill>
                  <a:srgbClr val="0F5494"/>
                </a:solidFill>
              </a:rPr>
              <a:t> of the </a:t>
            </a:r>
            <a:r>
              <a:rPr lang="fr-BE" sz="1600" b="0" dirty="0" err="1" smtClean="0">
                <a:solidFill>
                  <a:srgbClr val="0F5494"/>
                </a:solidFill>
              </a:rPr>
              <a:t>financing</a:t>
            </a:r>
            <a:r>
              <a:rPr lang="fr-BE" sz="1600" b="0" dirty="0" smtClean="0">
                <a:solidFill>
                  <a:srgbClr val="0F5494"/>
                </a:solidFill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</a:rPr>
              <a:t>scheme</a:t>
            </a:r>
            <a:r>
              <a:rPr lang="fr-BE" sz="1600" b="0" dirty="0" smtClean="0">
                <a:solidFill>
                  <a:srgbClr val="0F5494"/>
                </a:solidFill>
              </a:rPr>
              <a:t>.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785" y="5229200"/>
            <a:ext cx="3725934" cy="107721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b="0" i="1" dirty="0" smtClean="0">
                <a:solidFill>
                  <a:srgbClr val="C00000"/>
                </a:solidFill>
              </a:rPr>
              <a:t>For networking and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further</a:t>
            </a:r>
            <a:r>
              <a:rPr lang="fr-BE" sz="1600" b="0" i="1" dirty="0" smtClean="0">
                <a:solidFill>
                  <a:srgbClr val="C00000"/>
                </a:solidFill>
              </a:rPr>
              <a:t>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dicussion</a:t>
            </a:r>
            <a:r>
              <a:rPr lang="fr-BE" sz="1600" b="0" i="1" dirty="0" smtClean="0">
                <a:solidFill>
                  <a:srgbClr val="C00000"/>
                </a:solidFill>
              </a:rPr>
              <a:t>, a </a:t>
            </a:r>
            <a:r>
              <a:rPr lang="fr-BE" sz="1600" i="1" dirty="0" smtClean="0">
                <a:solidFill>
                  <a:srgbClr val="C00000"/>
                </a:solidFill>
              </a:rPr>
              <a:t>cocktail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with</a:t>
            </a:r>
            <a:r>
              <a:rPr lang="fr-BE" sz="1600" b="0" i="1" dirty="0" smtClean="0">
                <a:solidFill>
                  <a:srgbClr val="C00000"/>
                </a:solidFill>
              </a:rPr>
              <a:t>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enlarged</a:t>
            </a:r>
            <a:r>
              <a:rPr lang="fr-BE" sz="1600" b="0" i="1" dirty="0" smtClean="0">
                <a:solidFill>
                  <a:srgbClr val="C00000"/>
                </a:solidFill>
              </a:rPr>
              <a:t> participation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will</a:t>
            </a:r>
            <a:r>
              <a:rPr lang="fr-BE" sz="1600" b="0" i="1" dirty="0" smtClean="0">
                <a:solidFill>
                  <a:srgbClr val="C00000"/>
                </a:solidFill>
              </a:rPr>
              <a:t>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be</a:t>
            </a:r>
            <a:r>
              <a:rPr lang="fr-BE" sz="1600" b="0" i="1" dirty="0" smtClean="0">
                <a:solidFill>
                  <a:srgbClr val="C00000"/>
                </a:solidFill>
              </a:rPr>
              <a:t>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held</a:t>
            </a:r>
            <a:r>
              <a:rPr lang="fr-BE" sz="1600" b="0" i="1" dirty="0" smtClean="0">
                <a:solidFill>
                  <a:srgbClr val="C00000"/>
                </a:solidFill>
              </a:rPr>
              <a:t>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at</a:t>
            </a:r>
            <a:r>
              <a:rPr lang="fr-BE" sz="1600" b="0" i="1" dirty="0" smtClean="0">
                <a:solidFill>
                  <a:srgbClr val="C00000"/>
                </a:solidFill>
              </a:rPr>
              <a:t> the Hilton </a:t>
            </a:r>
            <a:r>
              <a:rPr lang="fr-BE" sz="1600" b="0" i="1" dirty="0" err="1" smtClean="0">
                <a:solidFill>
                  <a:srgbClr val="C00000"/>
                </a:solidFill>
              </a:rPr>
              <a:t>at</a:t>
            </a:r>
            <a:r>
              <a:rPr lang="fr-BE" sz="1600" b="0" i="1" dirty="0" smtClean="0">
                <a:solidFill>
                  <a:srgbClr val="C00000"/>
                </a:solidFill>
              </a:rPr>
              <a:t> 18.00</a:t>
            </a:r>
            <a:endParaRPr lang="en-GB" sz="1600" b="0" i="1" dirty="0" err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891" y="1898603"/>
            <a:ext cx="3843337" cy="21240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EGNOS</a:t>
            </a:r>
          </a:p>
          <a:p>
            <a:pPr lvl="1" eaLnBrk="1" hangingPunct="1"/>
            <a:r>
              <a:rPr lang="en-GB" sz="1800" b="1" dirty="0" smtClean="0"/>
              <a:t>E</a:t>
            </a:r>
            <a:r>
              <a:rPr lang="en-GB" sz="1800" dirty="0" smtClean="0"/>
              <a:t>uropean</a:t>
            </a:r>
          </a:p>
          <a:p>
            <a:pPr lvl="1" eaLnBrk="1" hangingPunct="1"/>
            <a:r>
              <a:rPr lang="en-GB" sz="1800" b="1" dirty="0" smtClean="0"/>
              <a:t>G</a:t>
            </a:r>
            <a:r>
              <a:rPr lang="en-GB" sz="1800" dirty="0" smtClean="0"/>
              <a:t>eostationary</a:t>
            </a:r>
          </a:p>
          <a:p>
            <a:pPr lvl="1" eaLnBrk="1" hangingPunct="1"/>
            <a:r>
              <a:rPr lang="en-GB" sz="1800" b="1" dirty="0" smtClean="0"/>
              <a:t>N</a:t>
            </a:r>
            <a:r>
              <a:rPr lang="en-GB" sz="1800" dirty="0" smtClean="0"/>
              <a:t>avigation</a:t>
            </a:r>
          </a:p>
          <a:p>
            <a:pPr lvl="1" eaLnBrk="1" hangingPunct="1"/>
            <a:r>
              <a:rPr lang="en-GB" sz="1800" b="1" dirty="0" smtClean="0"/>
              <a:t>O</a:t>
            </a:r>
            <a:r>
              <a:rPr lang="en-GB" sz="1800" dirty="0" smtClean="0"/>
              <a:t>verlay</a:t>
            </a:r>
          </a:p>
          <a:p>
            <a:pPr lvl="1" eaLnBrk="1" hangingPunct="1"/>
            <a:r>
              <a:rPr lang="en-GB" sz="1800" b="1" dirty="0" smtClean="0"/>
              <a:t>S</a:t>
            </a:r>
            <a:r>
              <a:rPr lang="en-GB" sz="1800" dirty="0" smtClean="0"/>
              <a:t>ystem</a:t>
            </a:r>
          </a:p>
        </p:txBody>
      </p:sp>
      <p:sp>
        <p:nvSpPr>
          <p:cNvPr id="43015" name="Rectangle 6"/>
          <p:cNvSpPr>
            <a:spLocks/>
          </p:cNvSpPr>
          <p:nvPr/>
        </p:nvSpPr>
        <p:spPr bwMode="white">
          <a:xfrm>
            <a:off x="436563" y="138113"/>
            <a:ext cx="63277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6629400" algn="r"/>
              </a:tabLst>
            </a:pPr>
            <a:r>
              <a:rPr lang="en-GB" sz="2000">
                <a:solidFill>
                  <a:schemeClr val="bg1"/>
                </a:solidFill>
              </a:rPr>
              <a:t>EGNOS</a:t>
            </a:r>
          </a:p>
        </p:txBody>
      </p:sp>
      <p:grpSp>
        <p:nvGrpSpPr>
          <p:cNvPr id="43016" name="Group 5"/>
          <p:cNvGrpSpPr>
            <a:grpSpLocks/>
          </p:cNvGrpSpPr>
          <p:nvPr/>
        </p:nvGrpSpPr>
        <p:grpSpPr bwMode="auto">
          <a:xfrm>
            <a:off x="5023064" y="1124744"/>
            <a:ext cx="4139952" cy="1215331"/>
            <a:chOff x="1414" y="1962"/>
            <a:chExt cx="2903" cy="947"/>
          </a:xfrm>
        </p:grpSpPr>
        <p:pic>
          <p:nvPicPr>
            <p:cNvPr id="43019" name="Picture 3" descr="egnoscleanupfinal_2_notag_rgb"/>
            <p:cNvPicPr>
              <a:picLocks noChangeAspect="1" noChangeArrowheads="1"/>
            </p:cNvPicPr>
            <p:nvPr/>
          </p:nvPicPr>
          <p:blipFill>
            <a:blip r:embed="rId4"/>
            <a:srcRect l="461" t="1585"/>
            <a:stretch>
              <a:fillRect/>
            </a:stretch>
          </p:blipFill>
          <p:spPr bwMode="auto">
            <a:xfrm>
              <a:off x="1957" y="1962"/>
              <a:ext cx="1811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Rectangle 4"/>
            <p:cNvSpPr>
              <a:spLocks/>
            </p:cNvSpPr>
            <p:nvPr/>
          </p:nvSpPr>
          <p:spPr bwMode="gray">
            <a:xfrm>
              <a:off x="1414" y="2565"/>
              <a:ext cx="290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GB" sz="1800">
                  <a:solidFill>
                    <a:srgbClr val="808080"/>
                  </a:solidFill>
                </a:rPr>
                <a:t>‘It’s there, use it’</a:t>
              </a:r>
            </a:p>
          </p:txBody>
        </p:sp>
      </p:grp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5148064" y="4293096"/>
            <a:ext cx="3816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rgbClr val="FFC901"/>
              </a:buClr>
              <a:buFont typeface="Wingdings" pitchFamily="2" charset="2"/>
              <a:buChar char="«"/>
            </a:pPr>
            <a:r>
              <a:rPr lang="en-GB" sz="1600" b="0" dirty="0" smtClean="0">
                <a:solidFill>
                  <a:schemeClr val="tx1"/>
                </a:solidFill>
              </a:rPr>
              <a:t>Improves </a:t>
            </a:r>
            <a:r>
              <a:rPr lang="en-GB" sz="1600" b="0" dirty="0">
                <a:solidFill>
                  <a:schemeClr val="tx1"/>
                </a:solidFill>
              </a:rPr>
              <a:t>GPS over Europe</a:t>
            </a:r>
          </a:p>
          <a:p>
            <a:pPr marL="452438" indent="-452438">
              <a:spcBef>
                <a:spcPct val="20000"/>
              </a:spcBef>
              <a:buClr>
                <a:srgbClr val="FFC901"/>
              </a:buClr>
              <a:buFont typeface="Wingdings" pitchFamily="2" charset="2"/>
              <a:buChar char="«"/>
            </a:pPr>
            <a:r>
              <a:rPr lang="en-GB" sz="1600" b="0" dirty="0">
                <a:solidFill>
                  <a:schemeClr val="tx1"/>
                </a:solidFill>
              </a:rPr>
              <a:t>Major stepping-stone towards Galileo</a:t>
            </a:r>
          </a:p>
          <a:p>
            <a:pPr marL="452438" indent="-452438">
              <a:spcBef>
                <a:spcPct val="20000"/>
              </a:spcBef>
              <a:buClr>
                <a:srgbClr val="FFC901"/>
              </a:buClr>
              <a:buFont typeface="Wingdings" pitchFamily="2" charset="2"/>
              <a:buChar char="«"/>
            </a:pPr>
            <a:r>
              <a:rPr lang="en-GB" sz="1600" b="0" dirty="0">
                <a:solidFill>
                  <a:schemeClr val="tx1"/>
                </a:solidFill>
              </a:rPr>
              <a:t>Operational since October </a:t>
            </a:r>
            <a:r>
              <a:rPr lang="en-GB" sz="1600" b="0" dirty="0" smtClean="0">
                <a:solidFill>
                  <a:schemeClr val="tx1"/>
                </a:solidFill>
              </a:rPr>
              <a:t>2009</a:t>
            </a:r>
          </a:p>
          <a:p>
            <a:pPr marL="452438" indent="-452438">
              <a:spcBef>
                <a:spcPct val="20000"/>
              </a:spcBef>
              <a:buClr>
                <a:srgbClr val="FFC901"/>
              </a:buClr>
              <a:buFont typeface="Wingdings" pitchFamily="2" charset="2"/>
              <a:buChar char="«"/>
            </a:pPr>
            <a:r>
              <a:rPr lang="en-GB" sz="1600" dirty="0">
                <a:solidFill>
                  <a:schemeClr val="tx1"/>
                </a:solidFill>
              </a:rPr>
              <a:t>EGNOS is Europe’s first step towards independent satellite </a:t>
            </a:r>
            <a:r>
              <a:rPr lang="en-GB" sz="1600" dirty="0" smtClean="0">
                <a:solidFill>
                  <a:schemeClr val="tx1"/>
                </a:solidFill>
              </a:rPr>
              <a:t>navigation</a:t>
            </a:r>
            <a:endParaRPr lang="en-GB" sz="1400" b="0" dirty="0"/>
          </a:p>
        </p:txBody>
      </p:sp>
      <p:sp>
        <p:nvSpPr>
          <p:cNvPr id="13" name="Rectangle 6"/>
          <p:cNvSpPr>
            <a:spLocks/>
          </p:cNvSpPr>
          <p:nvPr/>
        </p:nvSpPr>
        <p:spPr bwMode="white">
          <a:xfrm>
            <a:off x="588963" y="290513"/>
            <a:ext cx="765544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tabLst>
                <a:tab pos="6629400" algn="r"/>
              </a:tabLst>
            </a:pPr>
            <a:r>
              <a:rPr lang="en-GB" altLang="en-US" sz="2400" dirty="0" smtClean="0">
                <a:solidFill>
                  <a:srgbClr val="0F5494"/>
                </a:solidFill>
                <a:latin typeface="+mj-lt"/>
                <a:ea typeface="+mj-ea"/>
                <a:cs typeface="Times New Roman" pitchFamily="18" charset="0"/>
              </a:rPr>
              <a:t>Satellite navigation in Europe</a:t>
            </a:r>
            <a:endParaRPr lang="en-GB" altLang="en-US" sz="2400" dirty="0">
              <a:solidFill>
                <a:srgbClr val="0F5494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97912029"/>
              </p:ext>
            </p:extLst>
          </p:nvPr>
        </p:nvGraphicFramePr>
        <p:xfrm>
          <a:off x="1012934" y="1314476"/>
          <a:ext cx="16002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0" name="Photo Editor Photo" r:id="rId5" imgW="1600000" imgH="1609524" progId="">
                  <p:embed/>
                </p:oleObj>
              </mc:Choice>
              <mc:Fallback>
                <p:oleObj name="Photo Editor Photo" r:id="rId5" imgW="1600000" imgH="1609524" progId="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934" y="1314476"/>
                        <a:ext cx="1600200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0203" y="3140968"/>
            <a:ext cx="4572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rgbClr val="FFC901"/>
              </a:buClr>
              <a:buFont typeface="Wingdings" pitchFamily="2" charset="2"/>
              <a:buChar char="«"/>
            </a:pPr>
            <a:r>
              <a:rPr lang="en-GB" sz="1600" b="0" dirty="0" smtClean="0">
                <a:solidFill>
                  <a:schemeClr val="tx1"/>
                </a:solidFill>
              </a:rPr>
              <a:t>Autonomous infrastructure</a:t>
            </a:r>
          </a:p>
          <a:p>
            <a:pPr marL="452438" indent="-452438">
              <a:spcBef>
                <a:spcPct val="20000"/>
              </a:spcBef>
              <a:buClr>
                <a:srgbClr val="FFC901"/>
              </a:buClr>
              <a:buFont typeface="Wingdings" pitchFamily="2" charset="2"/>
              <a:buChar char="«"/>
            </a:pPr>
            <a:r>
              <a:rPr lang="en-GB" sz="1600" b="0" dirty="0" smtClean="0">
                <a:solidFill>
                  <a:schemeClr val="tx1"/>
                </a:solidFill>
              </a:rPr>
              <a:t>Performances </a:t>
            </a:r>
            <a:r>
              <a:rPr lang="en-GB" sz="1600" b="0" dirty="0">
                <a:solidFill>
                  <a:schemeClr val="tx1"/>
                </a:solidFill>
              </a:rPr>
              <a:t>similar to </a:t>
            </a:r>
            <a:r>
              <a:rPr lang="en-GB" sz="1600" b="0" dirty="0" smtClean="0">
                <a:solidFill>
                  <a:schemeClr val="tx1"/>
                </a:solidFill>
              </a:rPr>
              <a:t>GPS</a:t>
            </a:r>
          </a:p>
          <a:p>
            <a:pPr marL="452438" indent="-452438">
              <a:spcBef>
                <a:spcPct val="20000"/>
              </a:spcBef>
              <a:buClr>
                <a:srgbClr val="FFC901"/>
              </a:buClr>
              <a:buFont typeface="Wingdings" pitchFamily="2" charset="2"/>
              <a:buChar char="«"/>
            </a:pPr>
            <a:r>
              <a:rPr lang="en-GB" sz="1600" b="0" dirty="0" smtClean="0">
                <a:solidFill>
                  <a:schemeClr val="tx1"/>
                </a:solidFill>
              </a:rPr>
              <a:t>Global </a:t>
            </a:r>
            <a:r>
              <a:rPr lang="en-GB" sz="1600" b="0" dirty="0">
                <a:solidFill>
                  <a:schemeClr val="tx1"/>
                </a:solidFill>
              </a:rPr>
              <a:t>coverage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2934" y="4289466"/>
            <a:ext cx="25209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4644008" y="1880636"/>
            <a:ext cx="0" cy="35962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561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9pPr>
          </a:lstStyle>
          <a:p>
            <a:pPr eaLnBrk="1" hangingPunct="1"/>
            <a:fld id="{7B306CF1-5670-44A8-B9B8-57B0E6210F09}" type="datetime3">
              <a:rPr lang="en-GB" altLang="en-US" sz="900" b="0" smtClean="0">
                <a:solidFill>
                  <a:srgbClr val="FFFFFF"/>
                </a:solidFill>
              </a:rPr>
              <a:pPr eaLnBrk="1" hangingPunct="1"/>
              <a:t>7 October, 2013</a:t>
            </a:fld>
            <a:endParaRPr lang="en-GB" altLang="en-US" sz="900" b="0" smtClean="0">
              <a:solidFill>
                <a:srgbClr val="FFFFFF"/>
              </a:solidFill>
            </a:endParaRPr>
          </a:p>
        </p:txBody>
      </p:sp>
      <p:sp>
        <p:nvSpPr>
          <p:cNvPr id="2867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900" b="0" smtClean="0">
                <a:solidFill>
                  <a:srgbClr val="FFFFFF"/>
                </a:solidFill>
              </a:rPr>
              <a:t>The European GNSS Programmes</a:t>
            </a:r>
          </a:p>
        </p:txBody>
      </p:sp>
      <p:sp>
        <p:nvSpPr>
          <p:cNvPr id="286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pitchFamily="34" charset="0"/>
              </a:defRPr>
            </a:lvl9pPr>
          </a:lstStyle>
          <a:p>
            <a:pPr eaLnBrk="1" hangingPunct="1"/>
            <a:fld id="{063E2E52-C49D-4DFD-9074-3F18796AB451}" type="slidenum">
              <a:rPr lang="en-GB" altLang="en-US" sz="900" b="0" smtClean="0">
                <a:solidFill>
                  <a:srgbClr val="FFFFFF"/>
                </a:solidFill>
              </a:rPr>
              <a:pPr eaLnBrk="1" hangingPunct="1"/>
              <a:t>3</a:t>
            </a:fld>
            <a:endParaRPr lang="en-GB" altLang="en-US" sz="900" b="0" smtClean="0">
              <a:solidFill>
                <a:srgbClr val="FFFFFF"/>
              </a:solidFill>
            </a:endParaRPr>
          </a:p>
        </p:txBody>
      </p:sp>
      <p:grpSp>
        <p:nvGrpSpPr>
          <p:cNvPr id="694274" name="Group 2"/>
          <p:cNvGrpSpPr>
            <a:grpSpLocks/>
          </p:cNvGrpSpPr>
          <p:nvPr/>
        </p:nvGrpSpPr>
        <p:grpSpPr bwMode="auto">
          <a:xfrm>
            <a:off x="6800850" y="4087813"/>
            <a:ext cx="2295525" cy="1552575"/>
            <a:chOff x="4224" y="2575"/>
            <a:chExt cx="1446" cy="978"/>
          </a:xfrm>
        </p:grpSpPr>
        <p:grpSp>
          <p:nvGrpSpPr>
            <p:cNvPr id="29343" name="Group 3"/>
            <p:cNvGrpSpPr>
              <a:grpSpLocks/>
            </p:cNvGrpSpPr>
            <p:nvPr/>
          </p:nvGrpSpPr>
          <p:grpSpPr bwMode="auto">
            <a:xfrm>
              <a:off x="4224" y="2622"/>
              <a:ext cx="1446" cy="931"/>
              <a:chOff x="4224" y="2622"/>
              <a:chExt cx="1446" cy="931"/>
            </a:xfrm>
          </p:grpSpPr>
          <p:sp>
            <p:nvSpPr>
              <p:cNvPr id="29345" name="Text Box 4"/>
              <p:cNvSpPr txBox="1">
                <a:spLocks noChangeArrowheads="1"/>
              </p:cNvSpPr>
              <p:nvPr/>
            </p:nvSpPr>
            <p:spPr bwMode="auto">
              <a:xfrm>
                <a:off x="4518" y="2920"/>
                <a:ext cx="1152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>
                <a:spAutoFit/>
              </a:bodyPr>
              <a:lstStyle>
                <a:lvl1pPr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altLang="en-US" sz="1200"/>
                  <a:t>Ranging and Integrity Monitoring Stations (RIMS):</a:t>
                </a:r>
              </a:p>
              <a:p>
                <a:pPr algn="l"/>
                <a:r>
                  <a:rPr lang="en-GB" altLang="en-US" sz="1200" b="0"/>
                  <a:t>receive GPS data and send it to MCC</a:t>
                </a:r>
                <a:endParaRPr lang="en-GB" altLang="en-US" sz="1200" b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346" name="Group 5"/>
              <p:cNvGrpSpPr>
                <a:grpSpLocks/>
              </p:cNvGrpSpPr>
              <p:nvPr/>
            </p:nvGrpSpPr>
            <p:grpSpPr bwMode="auto">
              <a:xfrm flipH="1">
                <a:off x="4224" y="2622"/>
                <a:ext cx="483" cy="273"/>
                <a:chOff x="1490" y="982"/>
                <a:chExt cx="3720" cy="2488"/>
              </a:xfrm>
            </p:grpSpPr>
            <p:sp>
              <p:nvSpPr>
                <p:cNvPr id="29347" name="AutoShape 6"/>
                <p:cNvSpPr>
                  <a:spLocks noChangeArrowheads="1"/>
                </p:cNvSpPr>
                <p:nvPr/>
              </p:nvSpPr>
              <p:spPr bwMode="auto">
                <a:xfrm flipV="1">
                  <a:off x="4278" y="2059"/>
                  <a:ext cx="90" cy="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7F7F7"/>
                </a:solidFill>
                <a:ln w="9207">
                  <a:solidFill>
                    <a:srgbClr val="F7F7F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348" name="AutoShape 7"/>
                <p:cNvSpPr>
                  <a:spLocks noChangeArrowheads="1"/>
                </p:cNvSpPr>
                <p:nvPr/>
              </p:nvSpPr>
              <p:spPr bwMode="auto">
                <a:xfrm flipV="1">
                  <a:off x="4384" y="2059"/>
                  <a:ext cx="89" cy="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7F7F7"/>
                </a:solidFill>
                <a:ln w="9207">
                  <a:solidFill>
                    <a:srgbClr val="F7F7F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349" name="AutoShape 8"/>
                <p:cNvSpPr>
                  <a:spLocks noChangeArrowheads="1"/>
                </p:cNvSpPr>
                <p:nvPr/>
              </p:nvSpPr>
              <p:spPr bwMode="auto">
                <a:xfrm flipV="1">
                  <a:off x="3877" y="1250"/>
                  <a:ext cx="8" cy="12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08080"/>
                </a:solidFill>
                <a:ln w="9207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350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3868" y="1250"/>
                  <a:ext cx="24" cy="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F8F8F"/>
                </a:solidFill>
                <a:ln w="9207">
                  <a:solidFill>
                    <a:srgbClr val="8F8F8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351" name="Freeform 10"/>
                <p:cNvSpPr>
                  <a:spLocks/>
                </p:cNvSpPr>
                <p:nvPr/>
              </p:nvSpPr>
              <p:spPr bwMode="auto">
                <a:xfrm>
                  <a:off x="3841" y="1250"/>
                  <a:ext cx="87" cy="71"/>
                </a:xfrm>
                <a:custGeom>
                  <a:avLst/>
                  <a:gdLst>
                    <a:gd name="T0" fmla="*/ 0 w 12"/>
                    <a:gd name="T1" fmla="*/ 2147483647 h 9"/>
                    <a:gd name="T2" fmla="*/ 2147483647 w 12"/>
                    <a:gd name="T3" fmla="*/ 0 h 9"/>
                    <a:gd name="T4" fmla="*/ 2147483647 w 12"/>
                    <a:gd name="T5" fmla="*/ 0 h 9"/>
                    <a:gd name="T6" fmla="*/ 2147483647 w 12"/>
                    <a:gd name="T7" fmla="*/ 2147483647 h 9"/>
                    <a:gd name="T8" fmla="*/ 0 w 12"/>
                    <a:gd name="T9" fmla="*/ 2147483647 h 9"/>
                    <a:gd name="T10" fmla="*/ 0 w 12"/>
                    <a:gd name="T11" fmla="*/ 2147483647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9"/>
                    <a:gd name="T20" fmla="*/ 12 w 12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9">
                      <a:moveTo>
                        <a:pt x="0" y="8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1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0C0C0"/>
                </a:solidFill>
                <a:ln w="9207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52" name="Oval 11"/>
                <p:cNvSpPr>
                  <a:spLocks noChangeArrowheads="1"/>
                </p:cNvSpPr>
                <p:nvPr/>
              </p:nvSpPr>
              <p:spPr bwMode="auto">
                <a:xfrm>
                  <a:off x="3841" y="1299"/>
                  <a:ext cx="79" cy="14"/>
                </a:xfrm>
                <a:prstGeom prst="ellipse">
                  <a:avLst/>
                </a:prstGeom>
                <a:solidFill>
                  <a:srgbClr val="FFFFFF"/>
                </a:solidFill>
                <a:ln w="9207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353" name="Oval 12"/>
                <p:cNvSpPr>
                  <a:spLocks noChangeArrowheads="1"/>
                </p:cNvSpPr>
                <p:nvPr/>
              </p:nvSpPr>
              <p:spPr bwMode="auto">
                <a:xfrm>
                  <a:off x="3868" y="1299"/>
                  <a:ext cx="24" cy="14"/>
                </a:xfrm>
                <a:prstGeom prst="ellipse">
                  <a:avLst/>
                </a:prstGeom>
                <a:solidFill>
                  <a:srgbClr val="FFFFC2"/>
                </a:solidFill>
                <a:ln w="9207">
                  <a:solidFill>
                    <a:srgbClr val="FFFFC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354" name="Freeform 13"/>
                <p:cNvSpPr>
                  <a:spLocks/>
                </p:cNvSpPr>
                <p:nvPr/>
              </p:nvSpPr>
              <p:spPr bwMode="auto">
                <a:xfrm>
                  <a:off x="4052" y="1660"/>
                  <a:ext cx="16" cy="38"/>
                </a:xfrm>
                <a:custGeom>
                  <a:avLst/>
                  <a:gdLst>
                    <a:gd name="T0" fmla="*/ 2147483647 w 3"/>
                    <a:gd name="T1" fmla="*/ 2147483647 h 4"/>
                    <a:gd name="T2" fmla="*/ 2147483647 w 3"/>
                    <a:gd name="T3" fmla="*/ 0 h 4"/>
                    <a:gd name="T4" fmla="*/ 2147483647 w 3"/>
                    <a:gd name="T5" fmla="*/ 0 h 4"/>
                    <a:gd name="T6" fmla="*/ 2147483647 w 3"/>
                    <a:gd name="T7" fmla="*/ 2147483647 h 4"/>
                    <a:gd name="T8" fmla="*/ 0 w 3"/>
                    <a:gd name="T9" fmla="*/ 2147483647 h 4"/>
                    <a:gd name="T10" fmla="*/ 0 w 3"/>
                    <a:gd name="T11" fmla="*/ 2147483647 h 4"/>
                    <a:gd name="T12" fmla="*/ 0 w 3"/>
                    <a:gd name="T13" fmla="*/ 2147483647 h 4"/>
                    <a:gd name="T14" fmla="*/ 0 w 3"/>
                    <a:gd name="T15" fmla="*/ 2147483647 h 4"/>
                    <a:gd name="T16" fmla="*/ 2147483647 w 3"/>
                    <a:gd name="T17" fmla="*/ 2147483647 h 4"/>
                    <a:gd name="T18" fmla="*/ 2147483647 w 3"/>
                    <a:gd name="T19" fmla="*/ 2147483647 h 4"/>
                    <a:gd name="T20" fmla="*/ 2147483647 w 3"/>
                    <a:gd name="T21" fmla="*/ 2147483647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4"/>
                    <a:gd name="T35" fmla="*/ 3 w 3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4">
                      <a:moveTo>
                        <a:pt x="2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55" name="Freeform 14"/>
                <p:cNvSpPr>
                  <a:spLocks/>
                </p:cNvSpPr>
                <p:nvPr/>
              </p:nvSpPr>
              <p:spPr bwMode="auto">
                <a:xfrm>
                  <a:off x="4052" y="1670"/>
                  <a:ext cx="43" cy="159"/>
                </a:xfrm>
                <a:custGeom>
                  <a:avLst/>
                  <a:gdLst>
                    <a:gd name="T0" fmla="*/ 2147483647 w 6"/>
                    <a:gd name="T1" fmla="*/ 2147483647 h 20"/>
                    <a:gd name="T2" fmla="*/ 2147483647 w 6"/>
                    <a:gd name="T3" fmla="*/ 2147483647 h 20"/>
                    <a:gd name="T4" fmla="*/ 2147483647 w 6"/>
                    <a:gd name="T5" fmla="*/ 2147483647 h 20"/>
                    <a:gd name="T6" fmla="*/ 2147483647 w 6"/>
                    <a:gd name="T7" fmla="*/ 2147483647 h 20"/>
                    <a:gd name="T8" fmla="*/ 2147483647 w 6"/>
                    <a:gd name="T9" fmla="*/ 2147483647 h 20"/>
                    <a:gd name="T10" fmla="*/ 2147483647 w 6"/>
                    <a:gd name="T11" fmla="*/ 2147483647 h 20"/>
                    <a:gd name="T12" fmla="*/ 2147483647 w 6"/>
                    <a:gd name="T13" fmla="*/ 2147483647 h 20"/>
                    <a:gd name="T14" fmla="*/ 2147483647 w 6"/>
                    <a:gd name="T15" fmla="*/ 2147483647 h 20"/>
                    <a:gd name="T16" fmla="*/ 2147483647 w 6"/>
                    <a:gd name="T17" fmla="*/ 2147483647 h 20"/>
                    <a:gd name="T18" fmla="*/ 2147483647 w 6"/>
                    <a:gd name="T19" fmla="*/ 2147483647 h 20"/>
                    <a:gd name="T20" fmla="*/ 2147483647 w 6"/>
                    <a:gd name="T21" fmla="*/ 2147483647 h 20"/>
                    <a:gd name="T22" fmla="*/ 2147483647 w 6"/>
                    <a:gd name="T23" fmla="*/ 2147483647 h 20"/>
                    <a:gd name="T24" fmla="*/ 2147483647 w 6"/>
                    <a:gd name="T25" fmla="*/ 2147483647 h 20"/>
                    <a:gd name="T26" fmla="*/ 2147483647 w 6"/>
                    <a:gd name="T27" fmla="*/ 2147483647 h 20"/>
                    <a:gd name="T28" fmla="*/ 2147483647 w 6"/>
                    <a:gd name="T29" fmla="*/ 2147483647 h 20"/>
                    <a:gd name="T30" fmla="*/ 2147483647 w 6"/>
                    <a:gd name="T31" fmla="*/ 2147483647 h 20"/>
                    <a:gd name="T32" fmla="*/ 2147483647 w 6"/>
                    <a:gd name="T33" fmla="*/ 2147483647 h 20"/>
                    <a:gd name="T34" fmla="*/ 2147483647 w 6"/>
                    <a:gd name="T35" fmla="*/ 0 h 20"/>
                    <a:gd name="T36" fmla="*/ 0 w 6"/>
                    <a:gd name="T37" fmla="*/ 2147483647 h 20"/>
                    <a:gd name="T38" fmla="*/ 0 w 6"/>
                    <a:gd name="T39" fmla="*/ 2147483647 h 20"/>
                    <a:gd name="T40" fmla="*/ 0 w 6"/>
                    <a:gd name="T41" fmla="*/ 2147483647 h 20"/>
                    <a:gd name="T42" fmla="*/ 0 w 6"/>
                    <a:gd name="T43" fmla="*/ 2147483647 h 20"/>
                    <a:gd name="T44" fmla="*/ 2147483647 w 6"/>
                    <a:gd name="T45" fmla="*/ 2147483647 h 20"/>
                    <a:gd name="T46" fmla="*/ 2147483647 w 6"/>
                    <a:gd name="T47" fmla="*/ 2147483647 h 20"/>
                    <a:gd name="T48" fmla="*/ 2147483647 w 6"/>
                    <a:gd name="T49" fmla="*/ 2147483647 h 20"/>
                    <a:gd name="T50" fmla="*/ 2147483647 w 6"/>
                    <a:gd name="T51" fmla="*/ 2147483647 h 20"/>
                    <a:gd name="T52" fmla="*/ 2147483647 w 6"/>
                    <a:gd name="T53" fmla="*/ 2147483647 h 20"/>
                    <a:gd name="T54" fmla="*/ 2147483647 w 6"/>
                    <a:gd name="T55" fmla="*/ 2147483647 h 20"/>
                    <a:gd name="T56" fmla="*/ 2147483647 w 6"/>
                    <a:gd name="T57" fmla="*/ 2147483647 h 20"/>
                    <a:gd name="T58" fmla="*/ 2147483647 w 6"/>
                    <a:gd name="T59" fmla="*/ 2147483647 h 20"/>
                    <a:gd name="T60" fmla="*/ 2147483647 w 6"/>
                    <a:gd name="T61" fmla="*/ 2147483647 h 20"/>
                    <a:gd name="T62" fmla="*/ 2147483647 w 6"/>
                    <a:gd name="T63" fmla="*/ 2147483647 h 20"/>
                    <a:gd name="T64" fmla="*/ 2147483647 w 6"/>
                    <a:gd name="T65" fmla="*/ 2147483647 h 20"/>
                    <a:gd name="T66" fmla="*/ 2147483647 w 6"/>
                    <a:gd name="T67" fmla="*/ 2147483647 h 20"/>
                    <a:gd name="T68" fmla="*/ 2147483647 w 6"/>
                    <a:gd name="T69" fmla="*/ 2147483647 h 20"/>
                    <a:gd name="T70" fmla="*/ 2147483647 w 6"/>
                    <a:gd name="T71" fmla="*/ 2147483647 h 20"/>
                    <a:gd name="T72" fmla="*/ 2147483647 w 6"/>
                    <a:gd name="T73" fmla="*/ 2147483647 h 20"/>
                    <a:gd name="T74" fmla="*/ 2147483647 w 6"/>
                    <a:gd name="T75" fmla="*/ 2147483647 h 2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"/>
                    <a:gd name="T115" fmla="*/ 0 h 20"/>
                    <a:gd name="T116" fmla="*/ 6 w 6"/>
                    <a:gd name="T117" fmla="*/ 20 h 2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" h="20">
                      <a:moveTo>
                        <a:pt x="5" y="19"/>
                      </a:move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7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5" y="1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56" name="Freeform 15"/>
                <p:cNvSpPr>
                  <a:spLocks/>
                </p:cNvSpPr>
                <p:nvPr/>
              </p:nvSpPr>
              <p:spPr bwMode="auto">
                <a:xfrm>
                  <a:off x="4078" y="1819"/>
                  <a:ext cx="87" cy="59"/>
                </a:xfrm>
                <a:custGeom>
                  <a:avLst/>
                  <a:gdLst>
                    <a:gd name="T0" fmla="*/ 2147483647 w 13"/>
                    <a:gd name="T1" fmla="*/ 2147483647 h 8"/>
                    <a:gd name="T2" fmla="*/ 2147483647 w 13"/>
                    <a:gd name="T3" fmla="*/ 2147483647 h 8"/>
                    <a:gd name="T4" fmla="*/ 2147483647 w 13"/>
                    <a:gd name="T5" fmla="*/ 2147483647 h 8"/>
                    <a:gd name="T6" fmla="*/ 2147483647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2147483647 h 8"/>
                    <a:gd name="T16" fmla="*/ 2147483647 w 13"/>
                    <a:gd name="T17" fmla="*/ 2147483647 h 8"/>
                    <a:gd name="T18" fmla="*/ 2147483647 w 13"/>
                    <a:gd name="T19" fmla="*/ 2147483647 h 8"/>
                    <a:gd name="T20" fmla="*/ 2147483647 w 13"/>
                    <a:gd name="T21" fmla="*/ 2147483647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2147483647 w 13"/>
                    <a:gd name="T27" fmla="*/ 2147483647 h 8"/>
                    <a:gd name="T28" fmla="*/ 2147483647 w 13"/>
                    <a:gd name="T29" fmla="*/ 2147483647 h 8"/>
                    <a:gd name="T30" fmla="*/ 2147483647 w 13"/>
                    <a:gd name="T31" fmla="*/ 2147483647 h 8"/>
                    <a:gd name="T32" fmla="*/ 2147483647 w 13"/>
                    <a:gd name="T33" fmla="*/ 2147483647 h 8"/>
                    <a:gd name="T34" fmla="*/ 2147483647 w 13"/>
                    <a:gd name="T35" fmla="*/ 0 h 8"/>
                    <a:gd name="T36" fmla="*/ 0 w 13"/>
                    <a:gd name="T37" fmla="*/ 0 h 8"/>
                    <a:gd name="T38" fmla="*/ 0 w 13"/>
                    <a:gd name="T39" fmla="*/ 2147483647 h 8"/>
                    <a:gd name="T40" fmla="*/ 0 w 13"/>
                    <a:gd name="T41" fmla="*/ 2147483647 h 8"/>
                    <a:gd name="T42" fmla="*/ 0 w 13"/>
                    <a:gd name="T43" fmla="*/ 2147483647 h 8"/>
                    <a:gd name="T44" fmla="*/ 0 w 13"/>
                    <a:gd name="T45" fmla="*/ 2147483647 h 8"/>
                    <a:gd name="T46" fmla="*/ 2147483647 w 13"/>
                    <a:gd name="T47" fmla="*/ 2147483647 h 8"/>
                    <a:gd name="T48" fmla="*/ 2147483647 w 13"/>
                    <a:gd name="T49" fmla="*/ 2147483647 h 8"/>
                    <a:gd name="T50" fmla="*/ 2147483647 w 13"/>
                    <a:gd name="T51" fmla="*/ 2147483647 h 8"/>
                    <a:gd name="T52" fmla="*/ 2147483647 w 13"/>
                    <a:gd name="T53" fmla="*/ 2147483647 h 8"/>
                    <a:gd name="T54" fmla="*/ 2147483647 w 13"/>
                    <a:gd name="T55" fmla="*/ 2147483647 h 8"/>
                    <a:gd name="T56" fmla="*/ 2147483647 w 13"/>
                    <a:gd name="T57" fmla="*/ 2147483647 h 8"/>
                    <a:gd name="T58" fmla="*/ 2147483647 w 13"/>
                    <a:gd name="T59" fmla="*/ 2147483647 h 8"/>
                    <a:gd name="T60" fmla="*/ 2147483647 w 13"/>
                    <a:gd name="T61" fmla="*/ 2147483647 h 8"/>
                    <a:gd name="T62" fmla="*/ 2147483647 w 13"/>
                    <a:gd name="T63" fmla="*/ 2147483647 h 8"/>
                    <a:gd name="T64" fmla="*/ 2147483647 w 13"/>
                    <a:gd name="T65" fmla="*/ 2147483647 h 8"/>
                    <a:gd name="T66" fmla="*/ 2147483647 w 13"/>
                    <a:gd name="T67" fmla="*/ 2147483647 h 8"/>
                    <a:gd name="T68" fmla="*/ 2147483647 w 13"/>
                    <a:gd name="T69" fmla="*/ 2147483647 h 8"/>
                    <a:gd name="T70" fmla="*/ 2147483647 w 13"/>
                    <a:gd name="T71" fmla="*/ 2147483647 h 8"/>
                    <a:gd name="T72" fmla="*/ 2147483647 w 13"/>
                    <a:gd name="T73" fmla="*/ 2147483647 h 8"/>
                    <a:gd name="T74" fmla="*/ 2147483647 w 13"/>
                    <a:gd name="T75" fmla="*/ 2147483647 h 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"/>
                    <a:gd name="T115" fmla="*/ 0 h 8"/>
                    <a:gd name="T116" fmla="*/ 13 w 13"/>
                    <a:gd name="T117" fmla="*/ 8 h 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" h="8">
                      <a:moveTo>
                        <a:pt x="10" y="3"/>
                      </a:move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57" name="Freeform 16"/>
                <p:cNvSpPr>
                  <a:spLocks/>
                </p:cNvSpPr>
                <p:nvPr/>
              </p:nvSpPr>
              <p:spPr bwMode="auto">
                <a:xfrm>
                  <a:off x="4138" y="1778"/>
                  <a:ext cx="54" cy="82"/>
                </a:xfrm>
                <a:custGeom>
                  <a:avLst/>
                  <a:gdLst>
                    <a:gd name="T0" fmla="*/ 2147483647 w 7"/>
                    <a:gd name="T1" fmla="*/ 0 h 10"/>
                    <a:gd name="T2" fmla="*/ 2147483647 w 7"/>
                    <a:gd name="T3" fmla="*/ 0 h 10"/>
                    <a:gd name="T4" fmla="*/ 2147483647 w 7"/>
                    <a:gd name="T5" fmla="*/ 0 h 10"/>
                    <a:gd name="T6" fmla="*/ 2147483647 w 7"/>
                    <a:gd name="T7" fmla="*/ 0 h 10"/>
                    <a:gd name="T8" fmla="*/ 2147483647 w 7"/>
                    <a:gd name="T9" fmla="*/ 2147483647 h 10"/>
                    <a:gd name="T10" fmla="*/ 2147483647 w 7"/>
                    <a:gd name="T11" fmla="*/ 2147483647 h 10"/>
                    <a:gd name="T12" fmla="*/ 2147483647 w 7"/>
                    <a:gd name="T13" fmla="*/ 2147483647 h 10"/>
                    <a:gd name="T14" fmla="*/ 2147483647 w 7"/>
                    <a:gd name="T15" fmla="*/ 2147483647 h 10"/>
                    <a:gd name="T16" fmla="*/ 2147483647 w 7"/>
                    <a:gd name="T17" fmla="*/ 2147483647 h 10"/>
                    <a:gd name="T18" fmla="*/ 2147483647 w 7"/>
                    <a:gd name="T19" fmla="*/ 2147483647 h 10"/>
                    <a:gd name="T20" fmla="*/ 2147483647 w 7"/>
                    <a:gd name="T21" fmla="*/ 2147483647 h 10"/>
                    <a:gd name="T22" fmla="*/ 2147483647 w 7"/>
                    <a:gd name="T23" fmla="*/ 2147483647 h 10"/>
                    <a:gd name="T24" fmla="*/ 2147483647 w 7"/>
                    <a:gd name="T25" fmla="*/ 2147483647 h 10"/>
                    <a:gd name="T26" fmla="*/ 2147483647 w 7"/>
                    <a:gd name="T27" fmla="*/ 2147483647 h 10"/>
                    <a:gd name="T28" fmla="*/ 2147483647 w 7"/>
                    <a:gd name="T29" fmla="*/ 2147483647 h 10"/>
                    <a:gd name="T30" fmla="*/ 2147483647 w 7"/>
                    <a:gd name="T31" fmla="*/ 2147483647 h 10"/>
                    <a:gd name="T32" fmla="*/ 0 w 7"/>
                    <a:gd name="T33" fmla="*/ 2147483647 h 10"/>
                    <a:gd name="T34" fmla="*/ 2147483647 w 7"/>
                    <a:gd name="T35" fmla="*/ 2147483647 h 10"/>
                    <a:gd name="T36" fmla="*/ 2147483647 w 7"/>
                    <a:gd name="T37" fmla="*/ 2147483647 h 10"/>
                    <a:gd name="T38" fmla="*/ 2147483647 w 7"/>
                    <a:gd name="T39" fmla="*/ 2147483647 h 10"/>
                    <a:gd name="T40" fmla="*/ 2147483647 w 7"/>
                    <a:gd name="T41" fmla="*/ 2147483647 h 10"/>
                    <a:gd name="T42" fmla="*/ 2147483647 w 7"/>
                    <a:gd name="T43" fmla="*/ 2147483647 h 10"/>
                    <a:gd name="T44" fmla="*/ 2147483647 w 7"/>
                    <a:gd name="T45" fmla="*/ 2147483647 h 10"/>
                    <a:gd name="T46" fmla="*/ 2147483647 w 7"/>
                    <a:gd name="T47" fmla="*/ 2147483647 h 10"/>
                    <a:gd name="T48" fmla="*/ 2147483647 w 7"/>
                    <a:gd name="T49" fmla="*/ 2147483647 h 10"/>
                    <a:gd name="T50" fmla="*/ 2147483647 w 7"/>
                    <a:gd name="T51" fmla="*/ 2147483647 h 10"/>
                    <a:gd name="T52" fmla="*/ 2147483647 w 7"/>
                    <a:gd name="T53" fmla="*/ 2147483647 h 10"/>
                    <a:gd name="T54" fmla="*/ 2147483647 w 7"/>
                    <a:gd name="T55" fmla="*/ 2147483647 h 10"/>
                    <a:gd name="T56" fmla="*/ 2147483647 w 7"/>
                    <a:gd name="T57" fmla="*/ 2147483647 h 10"/>
                    <a:gd name="T58" fmla="*/ 2147483647 w 7"/>
                    <a:gd name="T59" fmla="*/ 2147483647 h 10"/>
                    <a:gd name="T60" fmla="*/ 2147483647 w 7"/>
                    <a:gd name="T61" fmla="*/ 2147483647 h 10"/>
                    <a:gd name="T62" fmla="*/ 2147483647 w 7"/>
                    <a:gd name="T63" fmla="*/ 0 h 10"/>
                    <a:gd name="T64" fmla="*/ 2147483647 w 7"/>
                    <a:gd name="T65" fmla="*/ 0 h 10"/>
                    <a:gd name="T66" fmla="*/ 2147483647 w 7"/>
                    <a:gd name="T67" fmla="*/ 0 h 10"/>
                    <a:gd name="T68" fmla="*/ 2147483647 w 7"/>
                    <a:gd name="T69" fmla="*/ 0 h 10"/>
                    <a:gd name="T70" fmla="*/ 2147483647 w 7"/>
                    <a:gd name="T71" fmla="*/ 0 h 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"/>
                    <a:gd name="T109" fmla="*/ 0 h 10"/>
                    <a:gd name="T110" fmla="*/ 7 w 7"/>
                    <a:gd name="T111" fmla="*/ 10 h 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" h="10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58" name="Freeform 17"/>
                <p:cNvSpPr>
                  <a:spLocks/>
                </p:cNvSpPr>
                <p:nvPr/>
              </p:nvSpPr>
              <p:spPr bwMode="auto">
                <a:xfrm>
                  <a:off x="4174" y="1769"/>
                  <a:ext cx="18" cy="19"/>
                </a:xfrm>
                <a:custGeom>
                  <a:avLst/>
                  <a:gdLst>
                    <a:gd name="T0" fmla="*/ 2147483647 w 3"/>
                    <a:gd name="T1" fmla="*/ 2147483647 h 2"/>
                    <a:gd name="T2" fmla="*/ 2147483647 w 3"/>
                    <a:gd name="T3" fmla="*/ 2147483647 h 2"/>
                    <a:gd name="T4" fmla="*/ 2147483647 w 3"/>
                    <a:gd name="T5" fmla="*/ 2147483647 h 2"/>
                    <a:gd name="T6" fmla="*/ 2147483647 w 3"/>
                    <a:gd name="T7" fmla="*/ 0 h 2"/>
                    <a:gd name="T8" fmla="*/ 2147483647 w 3"/>
                    <a:gd name="T9" fmla="*/ 0 h 2"/>
                    <a:gd name="T10" fmla="*/ 2147483647 w 3"/>
                    <a:gd name="T11" fmla="*/ 0 h 2"/>
                    <a:gd name="T12" fmla="*/ 0 w 3"/>
                    <a:gd name="T13" fmla="*/ 0 h 2"/>
                    <a:gd name="T14" fmla="*/ 0 w 3"/>
                    <a:gd name="T15" fmla="*/ 2147483647 h 2"/>
                    <a:gd name="T16" fmla="*/ 0 w 3"/>
                    <a:gd name="T17" fmla="*/ 2147483647 h 2"/>
                    <a:gd name="T18" fmla="*/ 2147483647 w 3"/>
                    <a:gd name="T19" fmla="*/ 2147483647 h 2"/>
                    <a:gd name="T20" fmla="*/ 2147483647 w 3"/>
                    <a:gd name="T21" fmla="*/ 2147483647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"/>
                    <a:gd name="T35" fmla="*/ 3 w 3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59" name="Freeform 18"/>
                <p:cNvSpPr>
                  <a:spLocks/>
                </p:cNvSpPr>
                <p:nvPr/>
              </p:nvSpPr>
              <p:spPr bwMode="auto">
                <a:xfrm>
                  <a:off x="4087" y="1739"/>
                  <a:ext cx="78" cy="80"/>
                </a:xfrm>
                <a:custGeom>
                  <a:avLst/>
                  <a:gdLst>
                    <a:gd name="T0" fmla="*/ 2147483647 w 11"/>
                    <a:gd name="T1" fmla="*/ 0 h 10"/>
                    <a:gd name="T2" fmla="*/ 2147483647 w 11"/>
                    <a:gd name="T3" fmla="*/ 2147483647 h 10"/>
                    <a:gd name="T4" fmla="*/ 2147483647 w 11"/>
                    <a:gd name="T5" fmla="*/ 2147483647 h 10"/>
                    <a:gd name="T6" fmla="*/ 2147483647 w 11"/>
                    <a:gd name="T7" fmla="*/ 2147483647 h 10"/>
                    <a:gd name="T8" fmla="*/ 2147483647 w 11"/>
                    <a:gd name="T9" fmla="*/ 2147483647 h 10"/>
                    <a:gd name="T10" fmla="*/ 2147483647 w 11"/>
                    <a:gd name="T11" fmla="*/ 2147483647 h 10"/>
                    <a:gd name="T12" fmla="*/ 2147483647 w 11"/>
                    <a:gd name="T13" fmla="*/ 2147483647 h 10"/>
                    <a:gd name="T14" fmla="*/ 2147483647 w 11"/>
                    <a:gd name="T15" fmla="*/ 2147483647 h 10"/>
                    <a:gd name="T16" fmla="*/ 2147483647 w 11"/>
                    <a:gd name="T17" fmla="*/ 2147483647 h 10"/>
                    <a:gd name="T18" fmla="*/ 2147483647 w 11"/>
                    <a:gd name="T19" fmla="*/ 2147483647 h 10"/>
                    <a:gd name="T20" fmla="*/ 2147483647 w 11"/>
                    <a:gd name="T21" fmla="*/ 2147483647 h 10"/>
                    <a:gd name="T22" fmla="*/ 2147483647 w 11"/>
                    <a:gd name="T23" fmla="*/ 2147483647 h 10"/>
                    <a:gd name="T24" fmla="*/ 2147483647 w 11"/>
                    <a:gd name="T25" fmla="*/ 2147483647 h 10"/>
                    <a:gd name="T26" fmla="*/ 2147483647 w 11"/>
                    <a:gd name="T27" fmla="*/ 2147483647 h 10"/>
                    <a:gd name="T28" fmla="*/ 2147483647 w 11"/>
                    <a:gd name="T29" fmla="*/ 2147483647 h 10"/>
                    <a:gd name="T30" fmla="*/ 2147483647 w 11"/>
                    <a:gd name="T31" fmla="*/ 2147483647 h 10"/>
                    <a:gd name="T32" fmla="*/ 0 w 11"/>
                    <a:gd name="T33" fmla="*/ 2147483647 h 10"/>
                    <a:gd name="T34" fmla="*/ 0 w 11"/>
                    <a:gd name="T35" fmla="*/ 2147483647 h 10"/>
                    <a:gd name="T36" fmla="*/ 0 w 11"/>
                    <a:gd name="T37" fmla="*/ 2147483647 h 10"/>
                    <a:gd name="T38" fmla="*/ 2147483647 w 11"/>
                    <a:gd name="T39" fmla="*/ 2147483647 h 10"/>
                    <a:gd name="T40" fmla="*/ 2147483647 w 11"/>
                    <a:gd name="T41" fmla="*/ 2147483647 h 10"/>
                    <a:gd name="T42" fmla="*/ 2147483647 w 11"/>
                    <a:gd name="T43" fmla="*/ 2147483647 h 10"/>
                    <a:gd name="T44" fmla="*/ 2147483647 w 11"/>
                    <a:gd name="T45" fmla="*/ 2147483647 h 10"/>
                    <a:gd name="T46" fmla="*/ 2147483647 w 11"/>
                    <a:gd name="T47" fmla="*/ 2147483647 h 10"/>
                    <a:gd name="T48" fmla="*/ 2147483647 w 11"/>
                    <a:gd name="T49" fmla="*/ 0 h 10"/>
                    <a:gd name="T50" fmla="*/ 2147483647 w 11"/>
                    <a:gd name="T51" fmla="*/ 0 h 10"/>
                    <a:gd name="T52" fmla="*/ 2147483647 w 11"/>
                    <a:gd name="T53" fmla="*/ 0 h 1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"/>
                    <a:gd name="T82" fmla="*/ 0 h 10"/>
                    <a:gd name="T83" fmla="*/ 11 w 11"/>
                    <a:gd name="T84" fmla="*/ 10 h 1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" h="10">
                      <a:moveTo>
                        <a:pt x="3" y="0"/>
                      </a:move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0" name="Freeform 19"/>
                <p:cNvSpPr>
                  <a:spLocks/>
                </p:cNvSpPr>
                <p:nvPr/>
              </p:nvSpPr>
              <p:spPr bwMode="auto">
                <a:xfrm>
                  <a:off x="4087" y="1739"/>
                  <a:ext cx="78" cy="80"/>
                </a:xfrm>
                <a:custGeom>
                  <a:avLst/>
                  <a:gdLst>
                    <a:gd name="T0" fmla="*/ 2147483647 w 11"/>
                    <a:gd name="T1" fmla="*/ 0 h 10"/>
                    <a:gd name="T2" fmla="*/ 2147483647 w 11"/>
                    <a:gd name="T3" fmla="*/ 2147483647 h 10"/>
                    <a:gd name="T4" fmla="*/ 2147483647 w 11"/>
                    <a:gd name="T5" fmla="*/ 2147483647 h 10"/>
                    <a:gd name="T6" fmla="*/ 2147483647 w 11"/>
                    <a:gd name="T7" fmla="*/ 2147483647 h 10"/>
                    <a:gd name="T8" fmla="*/ 2147483647 w 11"/>
                    <a:gd name="T9" fmla="*/ 2147483647 h 10"/>
                    <a:gd name="T10" fmla="*/ 2147483647 w 11"/>
                    <a:gd name="T11" fmla="*/ 2147483647 h 10"/>
                    <a:gd name="T12" fmla="*/ 2147483647 w 11"/>
                    <a:gd name="T13" fmla="*/ 2147483647 h 10"/>
                    <a:gd name="T14" fmla="*/ 2147483647 w 11"/>
                    <a:gd name="T15" fmla="*/ 2147483647 h 10"/>
                    <a:gd name="T16" fmla="*/ 2147483647 w 11"/>
                    <a:gd name="T17" fmla="*/ 2147483647 h 10"/>
                    <a:gd name="T18" fmla="*/ 2147483647 w 11"/>
                    <a:gd name="T19" fmla="*/ 2147483647 h 10"/>
                    <a:gd name="T20" fmla="*/ 2147483647 w 11"/>
                    <a:gd name="T21" fmla="*/ 2147483647 h 10"/>
                    <a:gd name="T22" fmla="*/ 2147483647 w 11"/>
                    <a:gd name="T23" fmla="*/ 2147483647 h 10"/>
                    <a:gd name="T24" fmla="*/ 2147483647 w 11"/>
                    <a:gd name="T25" fmla="*/ 2147483647 h 10"/>
                    <a:gd name="T26" fmla="*/ 2147483647 w 11"/>
                    <a:gd name="T27" fmla="*/ 2147483647 h 10"/>
                    <a:gd name="T28" fmla="*/ 2147483647 w 11"/>
                    <a:gd name="T29" fmla="*/ 2147483647 h 10"/>
                    <a:gd name="T30" fmla="*/ 2147483647 w 11"/>
                    <a:gd name="T31" fmla="*/ 2147483647 h 10"/>
                    <a:gd name="T32" fmla="*/ 2147483647 w 11"/>
                    <a:gd name="T33" fmla="*/ 2147483647 h 10"/>
                    <a:gd name="T34" fmla="*/ 2147483647 w 11"/>
                    <a:gd name="T35" fmla="*/ 2147483647 h 10"/>
                    <a:gd name="T36" fmla="*/ 0 w 11"/>
                    <a:gd name="T37" fmla="*/ 2147483647 h 10"/>
                    <a:gd name="T38" fmla="*/ 0 w 11"/>
                    <a:gd name="T39" fmla="*/ 2147483647 h 10"/>
                    <a:gd name="T40" fmla="*/ 0 w 11"/>
                    <a:gd name="T41" fmla="*/ 2147483647 h 10"/>
                    <a:gd name="T42" fmla="*/ 0 w 11"/>
                    <a:gd name="T43" fmla="*/ 2147483647 h 10"/>
                    <a:gd name="T44" fmla="*/ 2147483647 w 11"/>
                    <a:gd name="T45" fmla="*/ 2147483647 h 10"/>
                    <a:gd name="T46" fmla="*/ 2147483647 w 11"/>
                    <a:gd name="T47" fmla="*/ 2147483647 h 10"/>
                    <a:gd name="T48" fmla="*/ 2147483647 w 11"/>
                    <a:gd name="T49" fmla="*/ 2147483647 h 10"/>
                    <a:gd name="T50" fmla="*/ 2147483647 w 11"/>
                    <a:gd name="T51" fmla="*/ 2147483647 h 10"/>
                    <a:gd name="T52" fmla="*/ 2147483647 w 11"/>
                    <a:gd name="T53" fmla="*/ 2147483647 h 10"/>
                    <a:gd name="T54" fmla="*/ 2147483647 w 11"/>
                    <a:gd name="T55" fmla="*/ 0 h 10"/>
                    <a:gd name="T56" fmla="*/ 2147483647 w 11"/>
                    <a:gd name="T57" fmla="*/ 0 h 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"/>
                    <a:gd name="T88" fmla="*/ 0 h 10"/>
                    <a:gd name="T89" fmla="*/ 11 w 11"/>
                    <a:gd name="T90" fmla="*/ 10 h 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" h="10">
                      <a:moveTo>
                        <a:pt x="3" y="0"/>
                      </a:move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1" name="Freeform 20"/>
                <p:cNvSpPr>
                  <a:spLocks/>
                </p:cNvSpPr>
                <p:nvPr/>
              </p:nvSpPr>
              <p:spPr bwMode="auto">
                <a:xfrm>
                  <a:off x="4095" y="1739"/>
                  <a:ext cx="70" cy="90"/>
                </a:xfrm>
                <a:custGeom>
                  <a:avLst/>
                  <a:gdLst>
                    <a:gd name="T0" fmla="*/ 2147483647 w 10"/>
                    <a:gd name="T1" fmla="*/ 0 h 11"/>
                    <a:gd name="T2" fmla="*/ 2147483647 w 10"/>
                    <a:gd name="T3" fmla="*/ 2147483647 h 11"/>
                    <a:gd name="T4" fmla="*/ 2147483647 w 10"/>
                    <a:gd name="T5" fmla="*/ 2147483647 h 11"/>
                    <a:gd name="T6" fmla="*/ 2147483647 w 10"/>
                    <a:gd name="T7" fmla="*/ 2147483647 h 11"/>
                    <a:gd name="T8" fmla="*/ 2147483647 w 10"/>
                    <a:gd name="T9" fmla="*/ 2147483647 h 11"/>
                    <a:gd name="T10" fmla="*/ 2147483647 w 10"/>
                    <a:gd name="T11" fmla="*/ 2147483647 h 11"/>
                    <a:gd name="T12" fmla="*/ 2147483647 w 10"/>
                    <a:gd name="T13" fmla="*/ 2147483647 h 11"/>
                    <a:gd name="T14" fmla="*/ 2147483647 w 10"/>
                    <a:gd name="T15" fmla="*/ 2147483647 h 11"/>
                    <a:gd name="T16" fmla="*/ 2147483647 w 10"/>
                    <a:gd name="T17" fmla="*/ 2147483647 h 11"/>
                    <a:gd name="T18" fmla="*/ 2147483647 w 10"/>
                    <a:gd name="T19" fmla="*/ 2147483647 h 11"/>
                    <a:gd name="T20" fmla="*/ 2147483647 w 10"/>
                    <a:gd name="T21" fmla="*/ 2147483647 h 11"/>
                    <a:gd name="T22" fmla="*/ 2147483647 w 10"/>
                    <a:gd name="T23" fmla="*/ 2147483647 h 11"/>
                    <a:gd name="T24" fmla="*/ 2147483647 w 10"/>
                    <a:gd name="T25" fmla="*/ 2147483647 h 11"/>
                    <a:gd name="T26" fmla="*/ 2147483647 w 10"/>
                    <a:gd name="T27" fmla="*/ 2147483647 h 11"/>
                    <a:gd name="T28" fmla="*/ 2147483647 w 10"/>
                    <a:gd name="T29" fmla="*/ 2147483647 h 11"/>
                    <a:gd name="T30" fmla="*/ 2147483647 w 10"/>
                    <a:gd name="T31" fmla="*/ 2147483647 h 11"/>
                    <a:gd name="T32" fmla="*/ 0 w 10"/>
                    <a:gd name="T33" fmla="*/ 2147483647 h 11"/>
                    <a:gd name="T34" fmla="*/ 0 w 10"/>
                    <a:gd name="T35" fmla="*/ 2147483647 h 11"/>
                    <a:gd name="T36" fmla="*/ 0 w 10"/>
                    <a:gd name="T37" fmla="*/ 2147483647 h 11"/>
                    <a:gd name="T38" fmla="*/ 2147483647 w 10"/>
                    <a:gd name="T39" fmla="*/ 2147483647 h 11"/>
                    <a:gd name="T40" fmla="*/ 2147483647 w 10"/>
                    <a:gd name="T41" fmla="*/ 2147483647 h 11"/>
                    <a:gd name="T42" fmla="*/ 2147483647 w 10"/>
                    <a:gd name="T43" fmla="*/ 2147483647 h 11"/>
                    <a:gd name="T44" fmla="*/ 2147483647 w 10"/>
                    <a:gd name="T45" fmla="*/ 2147483647 h 11"/>
                    <a:gd name="T46" fmla="*/ 2147483647 w 10"/>
                    <a:gd name="T47" fmla="*/ 2147483647 h 11"/>
                    <a:gd name="T48" fmla="*/ 2147483647 w 10"/>
                    <a:gd name="T49" fmla="*/ 0 h 11"/>
                    <a:gd name="T50" fmla="*/ 2147483647 w 10"/>
                    <a:gd name="T51" fmla="*/ 0 h 11"/>
                    <a:gd name="T52" fmla="*/ 2147483647 w 10"/>
                    <a:gd name="T53" fmla="*/ 0 h 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"/>
                    <a:gd name="T82" fmla="*/ 0 h 11"/>
                    <a:gd name="T83" fmla="*/ 10 w 10"/>
                    <a:gd name="T84" fmla="*/ 11 h 1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" h="11">
                      <a:moveTo>
                        <a:pt x="2" y="0"/>
                      </a:move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3" y="10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2" name="Freeform 21"/>
                <p:cNvSpPr>
                  <a:spLocks/>
                </p:cNvSpPr>
                <p:nvPr/>
              </p:nvSpPr>
              <p:spPr bwMode="auto">
                <a:xfrm>
                  <a:off x="4095" y="1739"/>
                  <a:ext cx="70" cy="90"/>
                </a:xfrm>
                <a:custGeom>
                  <a:avLst/>
                  <a:gdLst>
                    <a:gd name="T0" fmla="*/ 2147483647 w 10"/>
                    <a:gd name="T1" fmla="*/ 0 h 11"/>
                    <a:gd name="T2" fmla="*/ 2147483647 w 10"/>
                    <a:gd name="T3" fmla="*/ 2147483647 h 11"/>
                    <a:gd name="T4" fmla="*/ 2147483647 w 10"/>
                    <a:gd name="T5" fmla="*/ 2147483647 h 11"/>
                    <a:gd name="T6" fmla="*/ 2147483647 w 10"/>
                    <a:gd name="T7" fmla="*/ 2147483647 h 11"/>
                    <a:gd name="T8" fmla="*/ 2147483647 w 10"/>
                    <a:gd name="T9" fmla="*/ 2147483647 h 11"/>
                    <a:gd name="T10" fmla="*/ 2147483647 w 10"/>
                    <a:gd name="T11" fmla="*/ 2147483647 h 11"/>
                    <a:gd name="T12" fmla="*/ 2147483647 w 10"/>
                    <a:gd name="T13" fmla="*/ 2147483647 h 11"/>
                    <a:gd name="T14" fmla="*/ 2147483647 w 10"/>
                    <a:gd name="T15" fmla="*/ 2147483647 h 11"/>
                    <a:gd name="T16" fmla="*/ 2147483647 w 10"/>
                    <a:gd name="T17" fmla="*/ 2147483647 h 11"/>
                    <a:gd name="T18" fmla="*/ 2147483647 w 10"/>
                    <a:gd name="T19" fmla="*/ 2147483647 h 11"/>
                    <a:gd name="T20" fmla="*/ 2147483647 w 10"/>
                    <a:gd name="T21" fmla="*/ 2147483647 h 11"/>
                    <a:gd name="T22" fmla="*/ 2147483647 w 10"/>
                    <a:gd name="T23" fmla="*/ 2147483647 h 11"/>
                    <a:gd name="T24" fmla="*/ 2147483647 w 10"/>
                    <a:gd name="T25" fmla="*/ 2147483647 h 11"/>
                    <a:gd name="T26" fmla="*/ 2147483647 w 10"/>
                    <a:gd name="T27" fmla="*/ 2147483647 h 11"/>
                    <a:gd name="T28" fmla="*/ 2147483647 w 10"/>
                    <a:gd name="T29" fmla="*/ 2147483647 h 11"/>
                    <a:gd name="T30" fmla="*/ 2147483647 w 10"/>
                    <a:gd name="T31" fmla="*/ 2147483647 h 11"/>
                    <a:gd name="T32" fmla="*/ 2147483647 w 10"/>
                    <a:gd name="T33" fmla="*/ 2147483647 h 11"/>
                    <a:gd name="T34" fmla="*/ 2147483647 w 10"/>
                    <a:gd name="T35" fmla="*/ 2147483647 h 11"/>
                    <a:gd name="T36" fmla="*/ 0 w 10"/>
                    <a:gd name="T37" fmla="*/ 2147483647 h 11"/>
                    <a:gd name="T38" fmla="*/ 0 w 10"/>
                    <a:gd name="T39" fmla="*/ 2147483647 h 11"/>
                    <a:gd name="T40" fmla="*/ 0 w 10"/>
                    <a:gd name="T41" fmla="*/ 2147483647 h 11"/>
                    <a:gd name="T42" fmla="*/ 0 w 10"/>
                    <a:gd name="T43" fmla="*/ 2147483647 h 11"/>
                    <a:gd name="T44" fmla="*/ 2147483647 w 10"/>
                    <a:gd name="T45" fmla="*/ 2147483647 h 11"/>
                    <a:gd name="T46" fmla="*/ 2147483647 w 10"/>
                    <a:gd name="T47" fmla="*/ 2147483647 h 11"/>
                    <a:gd name="T48" fmla="*/ 2147483647 w 10"/>
                    <a:gd name="T49" fmla="*/ 2147483647 h 11"/>
                    <a:gd name="T50" fmla="*/ 2147483647 w 10"/>
                    <a:gd name="T51" fmla="*/ 2147483647 h 11"/>
                    <a:gd name="T52" fmla="*/ 2147483647 w 10"/>
                    <a:gd name="T53" fmla="*/ 2147483647 h 11"/>
                    <a:gd name="T54" fmla="*/ 2147483647 w 10"/>
                    <a:gd name="T55" fmla="*/ 0 h 11"/>
                    <a:gd name="T56" fmla="*/ 2147483647 w 10"/>
                    <a:gd name="T57" fmla="*/ 0 h 1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"/>
                    <a:gd name="T88" fmla="*/ 0 h 11"/>
                    <a:gd name="T89" fmla="*/ 10 w 10"/>
                    <a:gd name="T90" fmla="*/ 11 h 1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" h="11">
                      <a:moveTo>
                        <a:pt x="2" y="0"/>
                      </a:move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3" y="10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3" name="Freeform 22"/>
                <p:cNvSpPr>
                  <a:spLocks/>
                </p:cNvSpPr>
                <p:nvPr/>
              </p:nvSpPr>
              <p:spPr bwMode="auto">
                <a:xfrm>
                  <a:off x="3744" y="2267"/>
                  <a:ext cx="114" cy="49"/>
                </a:xfrm>
                <a:custGeom>
                  <a:avLst/>
                  <a:gdLst>
                    <a:gd name="T0" fmla="*/ 2147483647 w 17"/>
                    <a:gd name="T1" fmla="*/ 2147483647 h 7"/>
                    <a:gd name="T2" fmla="*/ 2147483647 w 17"/>
                    <a:gd name="T3" fmla="*/ 0 h 7"/>
                    <a:gd name="T4" fmla="*/ 0 w 17"/>
                    <a:gd name="T5" fmla="*/ 2147483647 h 7"/>
                    <a:gd name="T6" fmla="*/ 0 w 17"/>
                    <a:gd name="T7" fmla="*/ 2147483647 h 7"/>
                    <a:gd name="T8" fmla="*/ 2147483647 w 17"/>
                    <a:gd name="T9" fmla="*/ 2147483647 h 7"/>
                    <a:gd name="T10" fmla="*/ 2147483647 w 17"/>
                    <a:gd name="T11" fmla="*/ 2147483647 h 7"/>
                    <a:gd name="T12" fmla="*/ 2147483647 w 17"/>
                    <a:gd name="T13" fmla="*/ 214748364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7"/>
                    <a:gd name="T23" fmla="*/ 17 w 1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7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4" name="Freeform 23"/>
                <p:cNvSpPr>
                  <a:spLocks/>
                </p:cNvSpPr>
                <p:nvPr/>
              </p:nvSpPr>
              <p:spPr bwMode="auto">
                <a:xfrm>
                  <a:off x="3744" y="2267"/>
                  <a:ext cx="114" cy="49"/>
                </a:xfrm>
                <a:custGeom>
                  <a:avLst/>
                  <a:gdLst>
                    <a:gd name="T0" fmla="*/ 2147483647 w 17"/>
                    <a:gd name="T1" fmla="*/ 2147483647 h 7"/>
                    <a:gd name="T2" fmla="*/ 2147483647 w 17"/>
                    <a:gd name="T3" fmla="*/ 0 h 7"/>
                    <a:gd name="T4" fmla="*/ 0 w 17"/>
                    <a:gd name="T5" fmla="*/ 2147483647 h 7"/>
                    <a:gd name="T6" fmla="*/ 0 w 17"/>
                    <a:gd name="T7" fmla="*/ 2147483647 h 7"/>
                    <a:gd name="T8" fmla="*/ 2147483647 w 17"/>
                    <a:gd name="T9" fmla="*/ 2147483647 h 7"/>
                    <a:gd name="T10" fmla="*/ 2147483647 w 17"/>
                    <a:gd name="T11" fmla="*/ 214748364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7"/>
                    <a:gd name="T20" fmla="*/ 17 w 1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7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16" y="4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5" name="Freeform 24"/>
                <p:cNvSpPr>
                  <a:spLocks/>
                </p:cNvSpPr>
                <p:nvPr/>
              </p:nvSpPr>
              <p:spPr bwMode="auto">
                <a:xfrm>
                  <a:off x="3744" y="2257"/>
                  <a:ext cx="114" cy="29"/>
                </a:xfrm>
                <a:custGeom>
                  <a:avLst/>
                  <a:gdLst>
                    <a:gd name="T0" fmla="*/ 2147483647 w 17"/>
                    <a:gd name="T1" fmla="*/ 2147483647 h 4"/>
                    <a:gd name="T2" fmla="*/ 2147483647 w 17"/>
                    <a:gd name="T3" fmla="*/ 0 h 4"/>
                    <a:gd name="T4" fmla="*/ 2147483647 w 17"/>
                    <a:gd name="T5" fmla="*/ 2147483647 h 4"/>
                    <a:gd name="T6" fmla="*/ 0 w 17"/>
                    <a:gd name="T7" fmla="*/ 2147483647 h 4"/>
                    <a:gd name="T8" fmla="*/ 2147483647 w 17"/>
                    <a:gd name="T9" fmla="*/ 2147483647 h 4"/>
                    <a:gd name="T10" fmla="*/ 2147483647 w 17"/>
                    <a:gd name="T11" fmla="*/ 2147483647 h 4"/>
                    <a:gd name="T12" fmla="*/ 2147483647 w 17"/>
                    <a:gd name="T13" fmla="*/ 2147483647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4"/>
                    <a:gd name="T23" fmla="*/ 17 w 1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4">
                      <a:moveTo>
                        <a:pt x="16" y="1"/>
                      </a:move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0" y="2"/>
                      </a:lnTo>
                      <a:lnTo>
                        <a:pt x="8" y="3"/>
                      </a:lnTo>
                      <a:lnTo>
                        <a:pt x="16" y="1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6" name="Freeform 25"/>
                <p:cNvSpPr>
                  <a:spLocks/>
                </p:cNvSpPr>
                <p:nvPr/>
              </p:nvSpPr>
              <p:spPr bwMode="auto">
                <a:xfrm>
                  <a:off x="3744" y="2257"/>
                  <a:ext cx="114" cy="29"/>
                </a:xfrm>
                <a:custGeom>
                  <a:avLst/>
                  <a:gdLst>
                    <a:gd name="T0" fmla="*/ 2147483647 w 17"/>
                    <a:gd name="T1" fmla="*/ 2147483647 h 4"/>
                    <a:gd name="T2" fmla="*/ 2147483647 w 17"/>
                    <a:gd name="T3" fmla="*/ 0 h 4"/>
                    <a:gd name="T4" fmla="*/ 2147483647 w 17"/>
                    <a:gd name="T5" fmla="*/ 2147483647 h 4"/>
                    <a:gd name="T6" fmla="*/ 0 w 17"/>
                    <a:gd name="T7" fmla="*/ 2147483647 h 4"/>
                    <a:gd name="T8" fmla="*/ 2147483647 w 17"/>
                    <a:gd name="T9" fmla="*/ 2147483647 h 4"/>
                    <a:gd name="T10" fmla="*/ 2147483647 w 17"/>
                    <a:gd name="T11" fmla="*/ 2147483647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"/>
                    <a:gd name="T20" fmla="*/ 17 w 1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">
                      <a:moveTo>
                        <a:pt x="16" y="1"/>
                      </a:move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0" y="2"/>
                      </a:lnTo>
                      <a:lnTo>
                        <a:pt x="8" y="3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7" name="Freeform 26"/>
                <p:cNvSpPr>
                  <a:spLocks/>
                </p:cNvSpPr>
                <p:nvPr/>
              </p:nvSpPr>
              <p:spPr bwMode="auto">
                <a:xfrm>
                  <a:off x="3814" y="2275"/>
                  <a:ext cx="246" cy="82"/>
                </a:xfrm>
                <a:custGeom>
                  <a:avLst/>
                  <a:gdLst>
                    <a:gd name="T0" fmla="*/ 2147483647 w 36"/>
                    <a:gd name="T1" fmla="*/ 0 h 11"/>
                    <a:gd name="T2" fmla="*/ 2147483647 w 36"/>
                    <a:gd name="T3" fmla="*/ 2147483647 h 11"/>
                    <a:gd name="T4" fmla="*/ 2147483647 w 36"/>
                    <a:gd name="T5" fmla="*/ 2147483647 h 11"/>
                    <a:gd name="T6" fmla="*/ 2147483647 w 36"/>
                    <a:gd name="T7" fmla="*/ 2147483647 h 11"/>
                    <a:gd name="T8" fmla="*/ 0 w 36"/>
                    <a:gd name="T9" fmla="*/ 2147483647 h 11"/>
                    <a:gd name="T10" fmla="*/ 0 w 36"/>
                    <a:gd name="T11" fmla="*/ 2147483647 h 11"/>
                    <a:gd name="T12" fmla="*/ 0 w 36"/>
                    <a:gd name="T13" fmla="*/ 2147483647 h 11"/>
                    <a:gd name="T14" fmla="*/ 0 w 36"/>
                    <a:gd name="T15" fmla="*/ 2147483647 h 11"/>
                    <a:gd name="T16" fmla="*/ 0 w 36"/>
                    <a:gd name="T17" fmla="*/ 2147483647 h 11"/>
                    <a:gd name="T18" fmla="*/ 0 w 36"/>
                    <a:gd name="T19" fmla="*/ 2147483647 h 11"/>
                    <a:gd name="T20" fmla="*/ 0 w 36"/>
                    <a:gd name="T21" fmla="*/ 2147483647 h 11"/>
                    <a:gd name="T22" fmla="*/ 0 w 36"/>
                    <a:gd name="T23" fmla="*/ 2147483647 h 11"/>
                    <a:gd name="T24" fmla="*/ 0 w 36"/>
                    <a:gd name="T25" fmla="*/ 2147483647 h 11"/>
                    <a:gd name="T26" fmla="*/ 0 w 36"/>
                    <a:gd name="T27" fmla="*/ 2147483647 h 11"/>
                    <a:gd name="T28" fmla="*/ 0 w 36"/>
                    <a:gd name="T29" fmla="*/ 2147483647 h 11"/>
                    <a:gd name="T30" fmla="*/ 0 w 36"/>
                    <a:gd name="T31" fmla="*/ 2147483647 h 11"/>
                    <a:gd name="T32" fmla="*/ 0 w 36"/>
                    <a:gd name="T33" fmla="*/ 2147483647 h 11"/>
                    <a:gd name="T34" fmla="*/ 2147483647 w 36"/>
                    <a:gd name="T35" fmla="*/ 2147483647 h 11"/>
                    <a:gd name="T36" fmla="*/ 2147483647 w 36"/>
                    <a:gd name="T37" fmla="*/ 2147483647 h 11"/>
                    <a:gd name="T38" fmla="*/ 2147483647 w 36"/>
                    <a:gd name="T39" fmla="*/ 0 h 11"/>
                    <a:gd name="T40" fmla="*/ 2147483647 w 36"/>
                    <a:gd name="T41" fmla="*/ 0 h 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"/>
                    <a:gd name="T64" fmla="*/ 0 h 11"/>
                    <a:gd name="T65" fmla="*/ 36 w 36"/>
                    <a:gd name="T66" fmla="*/ 11 h 1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" h="11">
                      <a:moveTo>
                        <a:pt x="1" y="0"/>
                      </a:moveTo>
                      <a:lnTo>
                        <a:pt x="35" y="7"/>
                      </a:lnTo>
                      <a:lnTo>
                        <a:pt x="34" y="10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8" name="Freeform 27"/>
                <p:cNvSpPr>
                  <a:spLocks/>
                </p:cNvSpPr>
                <p:nvPr/>
              </p:nvSpPr>
              <p:spPr bwMode="auto">
                <a:xfrm>
                  <a:off x="3814" y="2275"/>
                  <a:ext cx="246" cy="82"/>
                </a:xfrm>
                <a:custGeom>
                  <a:avLst/>
                  <a:gdLst>
                    <a:gd name="T0" fmla="*/ 2147483647 w 36"/>
                    <a:gd name="T1" fmla="*/ 0 h 11"/>
                    <a:gd name="T2" fmla="*/ 2147483647 w 36"/>
                    <a:gd name="T3" fmla="*/ 2147483647 h 11"/>
                    <a:gd name="T4" fmla="*/ 2147483647 w 36"/>
                    <a:gd name="T5" fmla="*/ 2147483647 h 11"/>
                    <a:gd name="T6" fmla="*/ 2147483647 w 36"/>
                    <a:gd name="T7" fmla="*/ 2147483647 h 11"/>
                    <a:gd name="T8" fmla="*/ 2147483647 w 36"/>
                    <a:gd name="T9" fmla="*/ 2147483647 h 11"/>
                    <a:gd name="T10" fmla="*/ 0 w 36"/>
                    <a:gd name="T11" fmla="*/ 2147483647 h 11"/>
                    <a:gd name="T12" fmla="*/ 0 w 36"/>
                    <a:gd name="T13" fmla="*/ 2147483647 h 11"/>
                    <a:gd name="T14" fmla="*/ 0 w 36"/>
                    <a:gd name="T15" fmla="*/ 2147483647 h 11"/>
                    <a:gd name="T16" fmla="*/ 0 w 36"/>
                    <a:gd name="T17" fmla="*/ 2147483647 h 11"/>
                    <a:gd name="T18" fmla="*/ 0 w 36"/>
                    <a:gd name="T19" fmla="*/ 2147483647 h 11"/>
                    <a:gd name="T20" fmla="*/ 0 w 36"/>
                    <a:gd name="T21" fmla="*/ 2147483647 h 11"/>
                    <a:gd name="T22" fmla="*/ 0 w 36"/>
                    <a:gd name="T23" fmla="*/ 2147483647 h 11"/>
                    <a:gd name="T24" fmla="*/ 0 w 36"/>
                    <a:gd name="T25" fmla="*/ 2147483647 h 11"/>
                    <a:gd name="T26" fmla="*/ 0 w 36"/>
                    <a:gd name="T27" fmla="*/ 2147483647 h 11"/>
                    <a:gd name="T28" fmla="*/ 0 w 36"/>
                    <a:gd name="T29" fmla="*/ 2147483647 h 11"/>
                    <a:gd name="T30" fmla="*/ 0 w 36"/>
                    <a:gd name="T31" fmla="*/ 2147483647 h 11"/>
                    <a:gd name="T32" fmla="*/ 0 w 36"/>
                    <a:gd name="T33" fmla="*/ 2147483647 h 11"/>
                    <a:gd name="T34" fmla="*/ 0 w 36"/>
                    <a:gd name="T35" fmla="*/ 2147483647 h 11"/>
                    <a:gd name="T36" fmla="*/ 0 w 36"/>
                    <a:gd name="T37" fmla="*/ 2147483647 h 11"/>
                    <a:gd name="T38" fmla="*/ 2147483647 w 36"/>
                    <a:gd name="T39" fmla="*/ 2147483647 h 11"/>
                    <a:gd name="T40" fmla="*/ 2147483647 w 36"/>
                    <a:gd name="T41" fmla="*/ 2147483647 h 11"/>
                    <a:gd name="T42" fmla="*/ 2147483647 w 36"/>
                    <a:gd name="T43" fmla="*/ 0 h 1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"/>
                    <a:gd name="T67" fmla="*/ 0 h 11"/>
                    <a:gd name="T68" fmla="*/ 36 w 36"/>
                    <a:gd name="T69" fmla="*/ 11 h 1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" h="11">
                      <a:moveTo>
                        <a:pt x="1" y="0"/>
                      </a:moveTo>
                      <a:lnTo>
                        <a:pt x="35" y="7"/>
                      </a:lnTo>
                      <a:lnTo>
                        <a:pt x="34" y="10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69" name="Freeform 28"/>
                <p:cNvSpPr>
                  <a:spLocks/>
                </p:cNvSpPr>
                <p:nvPr/>
              </p:nvSpPr>
              <p:spPr bwMode="auto">
                <a:xfrm>
                  <a:off x="3814" y="2275"/>
                  <a:ext cx="238" cy="69"/>
                </a:xfrm>
                <a:custGeom>
                  <a:avLst/>
                  <a:gdLst>
                    <a:gd name="T0" fmla="*/ 2147483647 w 35"/>
                    <a:gd name="T1" fmla="*/ 0 h 9"/>
                    <a:gd name="T2" fmla="*/ 2147483647 w 35"/>
                    <a:gd name="T3" fmla="*/ 2147483647 h 9"/>
                    <a:gd name="T4" fmla="*/ 2147483647 w 35"/>
                    <a:gd name="T5" fmla="*/ 2147483647 h 9"/>
                    <a:gd name="T6" fmla="*/ 2147483647 w 35"/>
                    <a:gd name="T7" fmla="*/ 2147483647 h 9"/>
                    <a:gd name="T8" fmla="*/ 0 w 35"/>
                    <a:gd name="T9" fmla="*/ 2147483647 h 9"/>
                    <a:gd name="T10" fmla="*/ 0 w 35"/>
                    <a:gd name="T11" fmla="*/ 2147483647 h 9"/>
                    <a:gd name="T12" fmla="*/ 0 w 35"/>
                    <a:gd name="T13" fmla="*/ 2147483647 h 9"/>
                    <a:gd name="T14" fmla="*/ 0 w 35"/>
                    <a:gd name="T15" fmla="*/ 2147483647 h 9"/>
                    <a:gd name="T16" fmla="*/ 0 w 35"/>
                    <a:gd name="T17" fmla="*/ 0 h 9"/>
                    <a:gd name="T18" fmla="*/ 2147483647 w 35"/>
                    <a:gd name="T19" fmla="*/ 0 h 9"/>
                    <a:gd name="T20" fmla="*/ 2147483647 w 35"/>
                    <a:gd name="T21" fmla="*/ 0 h 9"/>
                    <a:gd name="T22" fmla="*/ 2147483647 w 35"/>
                    <a:gd name="T23" fmla="*/ 0 h 9"/>
                    <a:gd name="T24" fmla="*/ 2147483647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2" y="0"/>
                      </a:moveTo>
                      <a:lnTo>
                        <a:pt x="34" y="7"/>
                      </a:lnTo>
                      <a:lnTo>
                        <a:pt x="34" y="8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0" name="Freeform 29"/>
                <p:cNvSpPr>
                  <a:spLocks/>
                </p:cNvSpPr>
                <p:nvPr/>
              </p:nvSpPr>
              <p:spPr bwMode="auto">
                <a:xfrm>
                  <a:off x="3814" y="2275"/>
                  <a:ext cx="238" cy="69"/>
                </a:xfrm>
                <a:custGeom>
                  <a:avLst/>
                  <a:gdLst>
                    <a:gd name="T0" fmla="*/ 2147483647 w 35"/>
                    <a:gd name="T1" fmla="*/ 0 h 9"/>
                    <a:gd name="T2" fmla="*/ 2147483647 w 35"/>
                    <a:gd name="T3" fmla="*/ 0 h 9"/>
                    <a:gd name="T4" fmla="*/ 2147483647 w 35"/>
                    <a:gd name="T5" fmla="*/ 0 h 9"/>
                    <a:gd name="T6" fmla="*/ 0 w 35"/>
                    <a:gd name="T7" fmla="*/ 0 h 9"/>
                    <a:gd name="T8" fmla="*/ 0 w 35"/>
                    <a:gd name="T9" fmla="*/ 2147483647 h 9"/>
                    <a:gd name="T10" fmla="*/ 0 w 35"/>
                    <a:gd name="T11" fmla="*/ 2147483647 h 9"/>
                    <a:gd name="T12" fmla="*/ 0 w 35"/>
                    <a:gd name="T13" fmla="*/ 2147483647 h 9"/>
                    <a:gd name="T14" fmla="*/ 0 w 35"/>
                    <a:gd name="T15" fmla="*/ 2147483647 h 9"/>
                    <a:gd name="T16" fmla="*/ 2147483647 w 35"/>
                    <a:gd name="T17" fmla="*/ 2147483647 h 9"/>
                    <a:gd name="T18" fmla="*/ 2147483647 w 35"/>
                    <a:gd name="T19" fmla="*/ 2147483647 h 9"/>
                    <a:gd name="T20" fmla="*/ 2147483647 w 35"/>
                    <a:gd name="T21" fmla="*/ 2147483647 h 9"/>
                    <a:gd name="T22" fmla="*/ 2147483647 w 35"/>
                    <a:gd name="T23" fmla="*/ 0 h 9"/>
                    <a:gd name="T24" fmla="*/ 2147483647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1" name="Freeform 30"/>
                <p:cNvSpPr>
                  <a:spLocks/>
                </p:cNvSpPr>
                <p:nvPr/>
              </p:nvSpPr>
              <p:spPr bwMode="auto">
                <a:xfrm>
                  <a:off x="3814" y="2275"/>
                  <a:ext cx="238" cy="69"/>
                </a:xfrm>
                <a:custGeom>
                  <a:avLst/>
                  <a:gdLst>
                    <a:gd name="T0" fmla="*/ 2147483647 w 35"/>
                    <a:gd name="T1" fmla="*/ 0 h 9"/>
                    <a:gd name="T2" fmla="*/ 2147483647 w 35"/>
                    <a:gd name="T3" fmla="*/ 0 h 9"/>
                    <a:gd name="T4" fmla="*/ 0 w 35"/>
                    <a:gd name="T5" fmla="*/ 0 h 9"/>
                    <a:gd name="T6" fmla="*/ 0 w 35"/>
                    <a:gd name="T7" fmla="*/ 0 h 9"/>
                    <a:gd name="T8" fmla="*/ 0 w 35"/>
                    <a:gd name="T9" fmla="*/ 2147483647 h 9"/>
                    <a:gd name="T10" fmla="*/ 0 w 35"/>
                    <a:gd name="T11" fmla="*/ 2147483647 h 9"/>
                    <a:gd name="T12" fmla="*/ 0 w 35"/>
                    <a:gd name="T13" fmla="*/ 2147483647 h 9"/>
                    <a:gd name="T14" fmla="*/ 0 w 35"/>
                    <a:gd name="T15" fmla="*/ 2147483647 h 9"/>
                    <a:gd name="T16" fmla="*/ 0 w 35"/>
                    <a:gd name="T17" fmla="*/ 2147483647 h 9"/>
                    <a:gd name="T18" fmla="*/ 2147483647 w 35"/>
                    <a:gd name="T19" fmla="*/ 2147483647 h 9"/>
                    <a:gd name="T20" fmla="*/ 2147483647 w 35"/>
                    <a:gd name="T21" fmla="*/ 2147483647 h 9"/>
                    <a:gd name="T22" fmla="*/ 2147483647 w 35"/>
                    <a:gd name="T23" fmla="*/ 0 h 9"/>
                    <a:gd name="T24" fmla="*/ 2147483647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2" name="Freeform 31"/>
                <p:cNvSpPr>
                  <a:spLocks/>
                </p:cNvSpPr>
                <p:nvPr/>
              </p:nvSpPr>
              <p:spPr bwMode="auto">
                <a:xfrm>
                  <a:off x="3814" y="2275"/>
                  <a:ext cx="238" cy="69"/>
                </a:xfrm>
                <a:custGeom>
                  <a:avLst/>
                  <a:gdLst>
                    <a:gd name="T0" fmla="*/ 2147483647 w 35"/>
                    <a:gd name="T1" fmla="*/ 0 h 9"/>
                    <a:gd name="T2" fmla="*/ 2147483647 w 35"/>
                    <a:gd name="T3" fmla="*/ 0 h 9"/>
                    <a:gd name="T4" fmla="*/ 0 w 35"/>
                    <a:gd name="T5" fmla="*/ 0 h 9"/>
                    <a:gd name="T6" fmla="*/ 0 w 35"/>
                    <a:gd name="T7" fmla="*/ 0 h 9"/>
                    <a:gd name="T8" fmla="*/ 0 w 35"/>
                    <a:gd name="T9" fmla="*/ 2147483647 h 9"/>
                    <a:gd name="T10" fmla="*/ 0 w 35"/>
                    <a:gd name="T11" fmla="*/ 2147483647 h 9"/>
                    <a:gd name="T12" fmla="*/ 0 w 35"/>
                    <a:gd name="T13" fmla="*/ 2147483647 h 9"/>
                    <a:gd name="T14" fmla="*/ 0 w 35"/>
                    <a:gd name="T15" fmla="*/ 2147483647 h 9"/>
                    <a:gd name="T16" fmla="*/ 0 w 35"/>
                    <a:gd name="T17" fmla="*/ 2147483647 h 9"/>
                    <a:gd name="T18" fmla="*/ 2147483647 w 35"/>
                    <a:gd name="T19" fmla="*/ 2147483647 h 9"/>
                    <a:gd name="T20" fmla="*/ 2147483647 w 35"/>
                    <a:gd name="T21" fmla="*/ 2147483647 h 9"/>
                    <a:gd name="T22" fmla="*/ 2147483647 w 35"/>
                    <a:gd name="T23" fmla="*/ 0 h 9"/>
                    <a:gd name="T24" fmla="*/ 2147483647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3" name="Freeform 32"/>
                <p:cNvSpPr>
                  <a:spLocks/>
                </p:cNvSpPr>
                <p:nvPr/>
              </p:nvSpPr>
              <p:spPr bwMode="auto">
                <a:xfrm>
                  <a:off x="3814" y="2275"/>
                  <a:ext cx="238" cy="69"/>
                </a:xfrm>
                <a:custGeom>
                  <a:avLst/>
                  <a:gdLst>
                    <a:gd name="T0" fmla="*/ 2147483647 w 35"/>
                    <a:gd name="T1" fmla="*/ 0 h 9"/>
                    <a:gd name="T2" fmla="*/ 2147483647 w 35"/>
                    <a:gd name="T3" fmla="*/ 0 h 9"/>
                    <a:gd name="T4" fmla="*/ 0 w 35"/>
                    <a:gd name="T5" fmla="*/ 0 h 9"/>
                    <a:gd name="T6" fmla="*/ 0 w 35"/>
                    <a:gd name="T7" fmla="*/ 0 h 9"/>
                    <a:gd name="T8" fmla="*/ 0 w 35"/>
                    <a:gd name="T9" fmla="*/ 2147483647 h 9"/>
                    <a:gd name="T10" fmla="*/ 0 w 35"/>
                    <a:gd name="T11" fmla="*/ 2147483647 h 9"/>
                    <a:gd name="T12" fmla="*/ 0 w 35"/>
                    <a:gd name="T13" fmla="*/ 2147483647 h 9"/>
                    <a:gd name="T14" fmla="*/ 0 w 35"/>
                    <a:gd name="T15" fmla="*/ 2147483647 h 9"/>
                    <a:gd name="T16" fmla="*/ 0 w 35"/>
                    <a:gd name="T17" fmla="*/ 2147483647 h 9"/>
                    <a:gd name="T18" fmla="*/ 2147483647 w 35"/>
                    <a:gd name="T19" fmla="*/ 2147483647 h 9"/>
                    <a:gd name="T20" fmla="*/ 2147483647 w 35"/>
                    <a:gd name="T21" fmla="*/ 2147483647 h 9"/>
                    <a:gd name="T22" fmla="*/ 2147483647 w 35"/>
                    <a:gd name="T23" fmla="*/ 0 h 9"/>
                    <a:gd name="T24" fmla="*/ 2147483647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3" y="8"/>
                      </a:lnTo>
                      <a:lnTo>
                        <a:pt x="34" y="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4" name="Freeform 33"/>
                <p:cNvSpPr>
                  <a:spLocks/>
                </p:cNvSpPr>
                <p:nvPr/>
              </p:nvSpPr>
              <p:spPr bwMode="auto">
                <a:xfrm>
                  <a:off x="3814" y="2275"/>
                  <a:ext cx="238" cy="69"/>
                </a:xfrm>
                <a:custGeom>
                  <a:avLst/>
                  <a:gdLst>
                    <a:gd name="T0" fmla="*/ 0 w 35"/>
                    <a:gd name="T1" fmla="*/ 0 h 9"/>
                    <a:gd name="T2" fmla="*/ 2147483647 w 35"/>
                    <a:gd name="T3" fmla="*/ 2147483647 h 9"/>
                    <a:gd name="T4" fmla="*/ 2147483647 w 35"/>
                    <a:gd name="T5" fmla="*/ 2147483647 h 9"/>
                    <a:gd name="T6" fmla="*/ 0 w 35"/>
                    <a:gd name="T7" fmla="*/ 2147483647 h 9"/>
                    <a:gd name="T8" fmla="*/ 0 w 35"/>
                    <a:gd name="T9" fmla="*/ 2147483647 h 9"/>
                    <a:gd name="T10" fmla="*/ 0 w 35"/>
                    <a:gd name="T11" fmla="*/ 2147483647 h 9"/>
                    <a:gd name="T12" fmla="*/ 0 w 35"/>
                    <a:gd name="T13" fmla="*/ 2147483647 h 9"/>
                    <a:gd name="T14" fmla="*/ 0 w 35"/>
                    <a:gd name="T15" fmla="*/ 0 h 9"/>
                    <a:gd name="T16" fmla="*/ 0 w 35"/>
                    <a:gd name="T17" fmla="*/ 0 h 9"/>
                    <a:gd name="T18" fmla="*/ 0 w 35"/>
                    <a:gd name="T19" fmla="*/ 0 h 9"/>
                    <a:gd name="T20" fmla="*/ 0 w 35"/>
                    <a:gd name="T21" fmla="*/ 0 h 9"/>
                    <a:gd name="T22" fmla="*/ 0 w 35"/>
                    <a:gd name="T23" fmla="*/ 0 h 9"/>
                    <a:gd name="T24" fmla="*/ 0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0" y="0"/>
                      </a:moveTo>
                      <a:lnTo>
                        <a:pt x="34" y="7"/>
                      </a:lnTo>
                      <a:lnTo>
                        <a:pt x="33" y="8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272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5" name="Freeform 34"/>
                <p:cNvSpPr>
                  <a:spLocks/>
                </p:cNvSpPr>
                <p:nvPr/>
              </p:nvSpPr>
              <p:spPr bwMode="auto">
                <a:xfrm>
                  <a:off x="4375" y="2275"/>
                  <a:ext cx="106" cy="41"/>
                </a:xfrm>
                <a:custGeom>
                  <a:avLst/>
                  <a:gdLst>
                    <a:gd name="T0" fmla="*/ 2147483647 w 16"/>
                    <a:gd name="T1" fmla="*/ 2147483647 h 6"/>
                    <a:gd name="T2" fmla="*/ 2147483647 w 16"/>
                    <a:gd name="T3" fmla="*/ 0 h 6"/>
                    <a:gd name="T4" fmla="*/ 0 w 16"/>
                    <a:gd name="T5" fmla="*/ 0 h 6"/>
                    <a:gd name="T6" fmla="*/ 0 w 16"/>
                    <a:gd name="T7" fmla="*/ 2147483647 h 6"/>
                    <a:gd name="T8" fmla="*/ 2147483647 w 16"/>
                    <a:gd name="T9" fmla="*/ 2147483647 h 6"/>
                    <a:gd name="T10" fmla="*/ 2147483647 w 16"/>
                    <a:gd name="T11" fmla="*/ 2147483647 h 6"/>
                    <a:gd name="T12" fmla="*/ 2147483647 w 16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6"/>
                    <a:gd name="T23" fmla="*/ 16 w 1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6">
                      <a:moveTo>
                        <a:pt x="15" y="3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5" y="3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6" name="Freeform 35"/>
                <p:cNvSpPr>
                  <a:spLocks/>
                </p:cNvSpPr>
                <p:nvPr/>
              </p:nvSpPr>
              <p:spPr bwMode="auto">
                <a:xfrm>
                  <a:off x="4375" y="2275"/>
                  <a:ext cx="106" cy="41"/>
                </a:xfrm>
                <a:custGeom>
                  <a:avLst/>
                  <a:gdLst>
                    <a:gd name="T0" fmla="*/ 2147483647 w 16"/>
                    <a:gd name="T1" fmla="*/ 2147483647 h 6"/>
                    <a:gd name="T2" fmla="*/ 2147483647 w 16"/>
                    <a:gd name="T3" fmla="*/ 0 h 6"/>
                    <a:gd name="T4" fmla="*/ 0 w 16"/>
                    <a:gd name="T5" fmla="*/ 0 h 6"/>
                    <a:gd name="T6" fmla="*/ 0 w 16"/>
                    <a:gd name="T7" fmla="*/ 2147483647 h 6"/>
                    <a:gd name="T8" fmla="*/ 2147483647 w 16"/>
                    <a:gd name="T9" fmla="*/ 2147483647 h 6"/>
                    <a:gd name="T10" fmla="*/ 2147483647 w 16"/>
                    <a:gd name="T11" fmla="*/ 2147483647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6"/>
                    <a:gd name="T20" fmla="*/ 16 w 1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6">
                      <a:moveTo>
                        <a:pt x="15" y="3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7" name="Freeform 36"/>
                <p:cNvSpPr>
                  <a:spLocks/>
                </p:cNvSpPr>
                <p:nvPr/>
              </p:nvSpPr>
              <p:spPr bwMode="auto">
                <a:xfrm>
                  <a:off x="4375" y="2267"/>
                  <a:ext cx="106" cy="19"/>
                </a:xfrm>
                <a:custGeom>
                  <a:avLst/>
                  <a:gdLst>
                    <a:gd name="T0" fmla="*/ 2147483647 w 16"/>
                    <a:gd name="T1" fmla="*/ 2147483647 h 3"/>
                    <a:gd name="T2" fmla="*/ 2147483647 w 16"/>
                    <a:gd name="T3" fmla="*/ 0 h 3"/>
                    <a:gd name="T4" fmla="*/ 2147483647 w 16"/>
                    <a:gd name="T5" fmla="*/ 0 h 3"/>
                    <a:gd name="T6" fmla="*/ 0 w 16"/>
                    <a:gd name="T7" fmla="*/ 2147483647 h 3"/>
                    <a:gd name="T8" fmla="*/ 2147483647 w 16"/>
                    <a:gd name="T9" fmla="*/ 2147483647 h 3"/>
                    <a:gd name="T10" fmla="*/ 2147483647 w 16"/>
                    <a:gd name="T11" fmla="*/ 2147483647 h 3"/>
                    <a:gd name="T12" fmla="*/ 2147483647 w 16"/>
                    <a:gd name="T13" fmla="*/ 2147483647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3"/>
                    <a:gd name="T23" fmla="*/ 16 w 16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3">
                      <a:moveTo>
                        <a:pt x="15" y="1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8" y="2"/>
                      </a:lnTo>
                      <a:lnTo>
                        <a:pt x="15" y="1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8" name="Freeform 37"/>
                <p:cNvSpPr>
                  <a:spLocks/>
                </p:cNvSpPr>
                <p:nvPr/>
              </p:nvSpPr>
              <p:spPr bwMode="auto">
                <a:xfrm>
                  <a:off x="4375" y="2267"/>
                  <a:ext cx="106" cy="19"/>
                </a:xfrm>
                <a:custGeom>
                  <a:avLst/>
                  <a:gdLst>
                    <a:gd name="T0" fmla="*/ 2147483647 w 16"/>
                    <a:gd name="T1" fmla="*/ 2147483647 h 3"/>
                    <a:gd name="T2" fmla="*/ 2147483647 w 16"/>
                    <a:gd name="T3" fmla="*/ 0 h 3"/>
                    <a:gd name="T4" fmla="*/ 2147483647 w 16"/>
                    <a:gd name="T5" fmla="*/ 0 h 3"/>
                    <a:gd name="T6" fmla="*/ 0 w 16"/>
                    <a:gd name="T7" fmla="*/ 2147483647 h 3"/>
                    <a:gd name="T8" fmla="*/ 2147483647 w 16"/>
                    <a:gd name="T9" fmla="*/ 2147483647 h 3"/>
                    <a:gd name="T10" fmla="*/ 2147483647 w 16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"/>
                    <a:gd name="T20" fmla="*/ 16 w 1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">
                      <a:moveTo>
                        <a:pt x="15" y="1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8" y="2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79" name="Freeform 38"/>
                <p:cNvSpPr>
                  <a:spLocks/>
                </p:cNvSpPr>
                <p:nvPr/>
              </p:nvSpPr>
              <p:spPr bwMode="auto">
                <a:xfrm>
                  <a:off x="4375" y="2275"/>
                  <a:ext cx="9" cy="0"/>
                </a:xfrm>
                <a:custGeom>
                  <a:avLst/>
                  <a:gdLst>
                    <a:gd name="T0" fmla="*/ 2147483647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147483647 w 2"/>
                    <a:gd name="T9" fmla="*/ 0 h 1"/>
                    <a:gd name="T10" fmla="*/ 2147483647 w 2"/>
                    <a:gd name="T11" fmla="*/ 0 h 1"/>
                    <a:gd name="T12" fmla="*/ 2147483647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0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0" name="Freeform 39"/>
                <p:cNvSpPr>
                  <a:spLocks/>
                </p:cNvSpPr>
                <p:nvPr/>
              </p:nvSpPr>
              <p:spPr bwMode="auto">
                <a:xfrm>
                  <a:off x="4384" y="2275"/>
                  <a:ext cx="54" cy="19"/>
                </a:xfrm>
                <a:custGeom>
                  <a:avLst/>
                  <a:gdLst>
                    <a:gd name="T0" fmla="*/ 2147483647 w 8"/>
                    <a:gd name="T1" fmla="*/ 2147483647 h 3"/>
                    <a:gd name="T2" fmla="*/ 2147483647 w 8"/>
                    <a:gd name="T3" fmla="*/ 2147483647 h 3"/>
                    <a:gd name="T4" fmla="*/ 0 w 8"/>
                    <a:gd name="T5" fmla="*/ 0 h 3"/>
                    <a:gd name="T6" fmla="*/ 0 w 8"/>
                    <a:gd name="T7" fmla="*/ 0 h 3"/>
                    <a:gd name="T8" fmla="*/ 2147483647 w 8"/>
                    <a:gd name="T9" fmla="*/ 2147483647 h 3"/>
                    <a:gd name="T10" fmla="*/ 2147483647 w 8"/>
                    <a:gd name="T11" fmla="*/ 2147483647 h 3"/>
                    <a:gd name="T12" fmla="*/ 2147483647 w 8"/>
                    <a:gd name="T13" fmla="*/ 2147483647 h 3"/>
                    <a:gd name="T14" fmla="*/ 2147483647 w 8"/>
                    <a:gd name="T15" fmla="*/ 2147483647 h 3"/>
                    <a:gd name="T16" fmla="*/ 2147483647 w 8"/>
                    <a:gd name="T17" fmla="*/ 2147483647 h 3"/>
                    <a:gd name="T18" fmla="*/ 2147483647 w 8"/>
                    <a:gd name="T19" fmla="*/ 2147483647 h 3"/>
                    <a:gd name="T20" fmla="*/ 2147483647 w 8"/>
                    <a:gd name="T21" fmla="*/ 2147483647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3"/>
                    <a:gd name="T35" fmla="*/ 8 w 8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1" name="Freeform 40"/>
                <p:cNvSpPr>
                  <a:spLocks/>
                </p:cNvSpPr>
                <p:nvPr/>
              </p:nvSpPr>
              <p:spPr bwMode="auto">
                <a:xfrm>
                  <a:off x="4430" y="2267"/>
                  <a:ext cx="51" cy="27"/>
                </a:xfrm>
                <a:custGeom>
                  <a:avLst/>
                  <a:gdLst>
                    <a:gd name="T0" fmla="*/ 2147483647 w 8"/>
                    <a:gd name="T1" fmla="*/ 2147483647 h 4"/>
                    <a:gd name="T2" fmla="*/ 2147483647 w 8"/>
                    <a:gd name="T3" fmla="*/ 0 h 4"/>
                    <a:gd name="T4" fmla="*/ 0 w 8"/>
                    <a:gd name="T5" fmla="*/ 2147483647 h 4"/>
                    <a:gd name="T6" fmla="*/ 0 w 8"/>
                    <a:gd name="T7" fmla="*/ 2147483647 h 4"/>
                    <a:gd name="T8" fmla="*/ 2147483647 w 8"/>
                    <a:gd name="T9" fmla="*/ 2147483647 h 4"/>
                    <a:gd name="T10" fmla="*/ 2147483647 w 8"/>
                    <a:gd name="T11" fmla="*/ 2147483647 h 4"/>
                    <a:gd name="T12" fmla="*/ 2147483647 w 8"/>
                    <a:gd name="T13" fmla="*/ 2147483647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7" y="1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7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2" name="Freeform 41"/>
                <p:cNvSpPr>
                  <a:spLocks/>
                </p:cNvSpPr>
                <p:nvPr/>
              </p:nvSpPr>
              <p:spPr bwMode="auto">
                <a:xfrm>
                  <a:off x="4473" y="2267"/>
                  <a:ext cx="8" cy="8"/>
                </a:xfrm>
                <a:custGeom>
                  <a:avLst/>
                  <a:gdLst>
                    <a:gd name="T0" fmla="*/ 0 w 1"/>
                    <a:gd name="T1" fmla="*/ 2147483647 h 2"/>
                    <a:gd name="T2" fmla="*/ 0 w 1"/>
                    <a:gd name="T3" fmla="*/ 2147483647 h 2"/>
                    <a:gd name="T4" fmla="*/ 0 w 1"/>
                    <a:gd name="T5" fmla="*/ 2147483647 h 2"/>
                    <a:gd name="T6" fmla="*/ 0 w 1"/>
                    <a:gd name="T7" fmla="*/ 2147483647 h 2"/>
                    <a:gd name="T8" fmla="*/ 0 w 1"/>
                    <a:gd name="T9" fmla="*/ 0 h 2"/>
                    <a:gd name="T10" fmla="*/ 0 w 1"/>
                    <a:gd name="T11" fmla="*/ 2147483647 h 2"/>
                    <a:gd name="T12" fmla="*/ 0 w 1"/>
                    <a:gd name="T13" fmla="*/ 214748364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3" name="Freeform 42"/>
                <p:cNvSpPr>
                  <a:spLocks/>
                </p:cNvSpPr>
                <p:nvPr/>
              </p:nvSpPr>
              <p:spPr bwMode="auto">
                <a:xfrm>
                  <a:off x="4174" y="2275"/>
                  <a:ext cx="237" cy="82"/>
                </a:xfrm>
                <a:custGeom>
                  <a:avLst/>
                  <a:gdLst>
                    <a:gd name="T0" fmla="*/ 2147483647 w 35"/>
                    <a:gd name="T1" fmla="*/ 0 h 10"/>
                    <a:gd name="T2" fmla="*/ 0 w 35"/>
                    <a:gd name="T3" fmla="*/ 2147483647 h 10"/>
                    <a:gd name="T4" fmla="*/ 0 w 35"/>
                    <a:gd name="T5" fmla="*/ 2147483647 h 10"/>
                    <a:gd name="T6" fmla="*/ 2147483647 w 35"/>
                    <a:gd name="T7" fmla="*/ 2147483647 h 10"/>
                    <a:gd name="T8" fmla="*/ 2147483647 w 35"/>
                    <a:gd name="T9" fmla="*/ 2147483647 h 10"/>
                    <a:gd name="T10" fmla="*/ 2147483647 w 35"/>
                    <a:gd name="T11" fmla="*/ 2147483647 h 10"/>
                    <a:gd name="T12" fmla="*/ 2147483647 w 35"/>
                    <a:gd name="T13" fmla="*/ 2147483647 h 10"/>
                    <a:gd name="T14" fmla="*/ 2147483647 w 35"/>
                    <a:gd name="T15" fmla="*/ 2147483647 h 10"/>
                    <a:gd name="T16" fmla="*/ 2147483647 w 35"/>
                    <a:gd name="T17" fmla="*/ 2147483647 h 10"/>
                    <a:gd name="T18" fmla="*/ 2147483647 w 35"/>
                    <a:gd name="T19" fmla="*/ 2147483647 h 10"/>
                    <a:gd name="T20" fmla="*/ 2147483647 w 35"/>
                    <a:gd name="T21" fmla="*/ 2147483647 h 10"/>
                    <a:gd name="T22" fmla="*/ 2147483647 w 35"/>
                    <a:gd name="T23" fmla="*/ 2147483647 h 10"/>
                    <a:gd name="T24" fmla="*/ 2147483647 w 35"/>
                    <a:gd name="T25" fmla="*/ 2147483647 h 10"/>
                    <a:gd name="T26" fmla="*/ 2147483647 w 35"/>
                    <a:gd name="T27" fmla="*/ 2147483647 h 10"/>
                    <a:gd name="T28" fmla="*/ 2147483647 w 35"/>
                    <a:gd name="T29" fmla="*/ 0 h 10"/>
                    <a:gd name="T30" fmla="*/ 2147483647 w 35"/>
                    <a:gd name="T31" fmla="*/ 0 h 10"/>
                    <a:gd name="T32" fmla="*/ 2147483647 w 35"/>
                    <a:gd name="T33" fmla="*/ 0 h 10"/>
                    <a:gd name="T34" fmla="*/ 2147483647 w 35"/>
                    <a:gd name="T35" fmla="*/ 0 h 10"/>
                    <a:gd name="T36" fmla="*/ 2147483647 w 35"/>
                    <a:gd name="T37" fmla="*/ 0 h 10"/>
                    <a:gd name="T38" fmla="*/ 2147483647 w 35"/>
                    <a:gd name="T39" fmla="*/ 0 h 10"/>
                    <a:gd name="T40" fmla="*/ 2147483647 w 35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10"/>
                    <a:gd name="T65" fmla="*/ 35 w 35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10">
                      <a:moveTo>
                        <a:pt x="33" y="0"/>
                      </a:move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3" y="3"/>
                      </a:lnTo>
                      <a:lnTo>
                        <a:pt x="33" y="2"/>
                      </a:lnTo>
                      <a:lnTo>
                        <a:pt x="34" y="2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4" name="Freeform 43"/>
                <p:cNvSpPr>
                  <a:spLocks/>
                </p:cNvSpPr>
                <p:nvPr/>
              </p:nvSpPr>
              <p:spPr bwMode="auto">
                <a:xfrm>
                  <a:off x="4174" y="2275"/>
                  <a:ext cx="237" cy="82"/>
                </a:xfrm>
                <a:custGeom>
                  <a:avLst/>
                  <a:gdLst>
                    <a:gd name="T0" fmla="*/ 2147483647 w 35"/>
                    <a:gd name="T1" fmla="*/ 0 h 10"/>
                    <a:gd name="T2" fmla="*/ 0 w 35"/>
                    <a:gd name="T3" fmla="*/ 2147483647 h 10"/>
                    <a:gd name="T4" fmla="*/ 0 w 35"/>
                    <a:gd name="T5" fmla="*/ 2147483647 h 10"/>
                    <a:gd name="T6" fmla="*/ 2147483647 w 35"/>
                    <a:gd name="T7" fmla="*/ 2147483647 h 10"/>
                    <a:gd name="T8" fmla="*/ 2147483647 w 35"/>
                    <a:gd name="T9" fmla="*/ 2147483647 h 10"/>
                    <a:gd name="T10" fmla="*/ 2147483647 w 35"/>
                    <a:gd name="T11" fmla="*/ 2147483647 h 10"/>
                    <a:gd name="T12" fmla="*/ 2147483647 w 35"/>
                    <a:gd name="T13" fmla="*/ 2147483647 h 10"/>
                    <a:gd name="T14" fmla="*/ 2147483647 w 35"/>
                    <a:gd name="T15" fmla="*/ 2147483647 h 10"/>
                    <a:gd name="T16" fmla="*/ 2147483647 w 35"/>
                    <a:gd name="T17" fmla="*/ 0 h 10"/>
                    <a:gd name="T18" fmla="*/ 2147483647 w 35"/>
                    <a:gd name="T19" fmla="*/ 0 h 10"/>
                    <a:gd name="T20" fmla="*/ 2147483647 w 35"/>
                    <a:gd name="T21" fmla="*/ 0 h 10"/>
                    <a:gd name="T22" fmla="*/ 2147483647 w 35"/>
                    <a:gd name="T23" fmla="*/ 0 h 10"/>
                    <a:gd name="T24" fmla="*/ 2147483647 w 35"/>
                    <a:gd name="T25" fmla="*/ 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10"/>
                    <a:gd name="T41" fmla="*/ 35 w 35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10">
                      <a:moveTo>
                        <a:pt x="33" y="0"/>
                      </a:move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3" y="2"/>
                      </a:lnTo>
                      <a:lnTo>
                        <a:pt x="34" y="2"/>
                      </a:lnTo>
                      <a:lnTo>
                        <a:pt x="34" y="1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5" name="Freeform 44"/>
                <p:cNvSpPr>
                  <a:spLocks/>
                </p:cNvSpPr>
                <p:nvPr/>
              </p:nvSpPr>
              <p:spPr bwMode="auto">
                <a:xfrm>
                  <a:off x="4174" y="2275"/>
                  <a:ext cx="237" cy="82"/>
                </a:xfrm>
                <a:custGeom>
                  <a:avLst/>
                  <a:gdLst>
                    <a:gd name="T0" fmla="*/ 2147483647 w 35"/>
                    <a:gd name="T1" fmla="*/ 0 h 10"/>
                    <a:gd name="T2" fmla="*/ 2147483647 w 35"/>
                    <a:gd name="T3" fmla="*/ 0 h 10"/>
                    <a:gd name="T4" fmla="*/ 2147483647 w 35"/>
                    <a:gd name="T5" fmla="*/ 0 h 10"/>
                    <a:gd name="T6" fmla="*/ 2147483647 w 35"/>
                    <a:gd name="T7" fmla="*/ 0 h 10"/>
                    <a:gd name="T8" fmla="*/ 2147483647 w 35"/>
                    <a:gd name="T9" fmla="*/ 2147483647 h 10"/>
                    <a:gd name="T10" fmla="*/ 2147483647 w 35"/>
                    <a:gd name="T11" fmla="*/ 2147483647 h 10"/>
                    <a:gd name="T12" fmla="*/ 2147483647 w 35"/>
                    <a:gd name="T13" fmla="*/ 2147483647 h 10"/>
                    <a:gd name="T14" fmla="*/ 2147483647 w 35"/>
                    <a:gd name="T15" fmla="*/ 2147483647 h 10"/>
                    <a:gd name="T16" fmla="*/ 2147483647 w 35"/>
                    <a:gd name="T17" fmla="*/ 2147483647 h 10"/>
                    <a:gd name="T18" fmla="*/ 2147483647 w 35"/>
                    <a:gd name="T19" fmla="*/ 2147483647 h 10"/>
                    <a:gd name="T20" fmla="*/ 0 w 35"/>
                    <a:gd name="T21" fmla="*/ 2147483647 h 10"/>
                    <a:gd name="T22" fmla="*/ 2147483647 w 35"/>
                    <a:gd name="T23" fmla="*/ 0 h 10"/>
                    <a:gd name="T24" fmla="*/ 2147483647 w 35"/>
                    <a:gd name="T25" fmla="*/ 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10"/>
                    <a:gd name="T41" fmla="*/ 35 w 35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10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4" y="1"/>
                      </a:lnTo>
                      <a:lnTo>
                        <a:pt x="34" y="2"/>
                      </a:lnTo>
                      <a:lnTo>
                        <a:pt x="33" y="2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6" name="Freeform 45"/>
                <p:cNvSpPr>
                  <a:spLocks/>
                </p:cNvSpPr>
                <p:nvPr/>
              </p:nvSpPr>
              <p:spPr bwMode="auto">
                <a:xfrm>
                  <a:off x="4174" y="2275"/>
                  <a:ext cx="237" cy="69"/>
                </a:xfrm>
                <a:custGeom>
                  <a:avLst/>
                  <a:gdLst>
                    <a:gd name="T0" fmla="*/ 2147483647 w 35"/>
                    <a:gd name="T1" fmla="*/ 0 h 9"/>
                    <a:gd name="T2" fmla="*/ 2147483647 w 35"/>
                    <a:gd name="T3" fmla="*/ 0 h 9"/>
                    <a:gd name="T4" fmla="*/ 2147483647 w 35"/>
                    <a:gd name="T5" fmla="*/ 0 h 9"/>
                    <a:gd name="T6" fmla="*/ 2147483647 w 35"/>
                    <a:gd name="T7" fmla="*/ 0 h 9"/>
                    <a:gd name="T8" fmla="*/ 2147483647 w 35"/>
                    <a:gd name="T9" fmla="*/ 2147483647 h 9"/>
                    <a:gd name="T10" fmla="*/ 2147483647 w 35"/>
                    <a:gd name="T11" fmla="*/ 2147483647 h 9"/>
                    <a:gd name="T12" fmla="*/ 2147483647 w 35"/>
                    <a:gd name="T13" fmla="*/ 2147483647 h 9"/>
                    <a:gd name="T14" fmla="*/ 2147483647 w 35"/>
                    <a:gd name="T15" fmla="*/ 2147483647 h 9"/>
                    <a:gd name="T16" fmla="*/ 2147483647 w 35"/>
                    <a:gd name="T17" fmla="*/ 2147483647 h 9"/>
                    <a:gd name="T18" fmla="*/ 2147483647 w 35"/>
                    <a:gd name="T19" fmla="*/ 2147483647 h 9"/>
                    <a:gd name="T20" fmla="*/ 0 w 35"/>
                    <a:gd name="T21" fmla="*/ 2147483647 h 9"/>
                    <a:gd name="T22" fmla="*/ 2147483647 w 35"/>
                    <a:gd name="T23" fmla="*/ 0 h 9"/>
                    <a:gd name="T24" fmla="*/ 2147483647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4" y="1"/>
                      </a:lnTo>
                      <a:lnTo>
                        <a:pt x="33" y="2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7" name="Freeform 46"/>
                <p:cNvSpPr>
                  <a:spLocks/>
                </p:cNvSpPr>
                <p:nvPr/>
              </p:nvSpPr>
              <p:spPr bwMode="auto">
                <a:xfrm>
                  <a:off x="4174" y="2275"/>
                  <a:ext cx="237" cy="69"/>
                </a:xfrm>
                <a:custGeom>
                  <a:avLst/>
                  <a:gdLst>
                    <a:gd name="T0" fmla="*/ 2147483647 w 35"/>
                    <a:gd name="T1" fmla="*/ 0 h 9"/>
                    <a:gd name="T2" fmla="*/ 2147483647 w 35"/>
                    <a:gd name="T3" fmla="*/ 0 h 9"/>
                    <a:gd name="T4" fmla="*/ 2147483647 w 35"/>
                    <a:gd name="T5" fmla="*/ 0 h 9"/>
                    <a:gd name="T6" fmla="*/ 2147483647 w 35"/>
                    <a:gd name="T7" fmla="*/ 0 h 9"/>
                    <a:gd name="T8" fmla="*/ 2147483647 w 35"/>
                    <a:gd name="T9" fmla="*/ 2147483647 h 9"/>
                    <a:gd name="T10" fmla="*/ 2147483647 w 35"/>
                    <a:gd name="T11" fmla="*/ 2147483647 h 9"/>
                    <a:gd name="T12" fmla="*/ 2147483647 w 35"/>
                    <a:gd name="T13" fmla="*/ 2147483647 h 9"/>
                    <a:gd name="T14" fmla="*/ 2147483647 w 35"/>
                    <a:gd name="T15" fmla="*/ 2147483647 h 9"/>
                    <a:gd name="T16" fmla="*/ 2147483647 w 35"/>
                    <a:gd name="T17" fmla="*/ 2147483647 h 9"/>
                    <a:gd name="T18" fmla="*/ 2147483647 w 35"/>
                    <a:gd name="T19" fmla="*/ 2147483647 h 9"/>
                    <a:gd name="T20" fmla="*/ 0 w 35"/>
                    <a:gd name="T21" fmla="*/ 2147483647 h 9"/>
                    <a:gd name="T22" fmla="*/ 2147483647 w 35"/>
                    <a:gd name="T23" fmla="*/ 0 h 9"/>
                    <a:gd name="T24" fmla="*/ 2147483647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2"/>
                      </a:lnTo>
                      <a:lnTo>
                        <a:pt x="33" y="2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8" name="Freeform 47"/>
                <p:cNvSpPr>
                  <a:spLocks/>
                </p:cNvSpPr>
                <p:nvPr/>
              </p:nvSpPr>
              <p:spPr bwMode="auto">
                <a:xfrm>
                  <a:off x="4174" y="2275"/>
                  <a:ext cx="237" cy="69"/>
                </a:xfrm>
                <a:custGeom>
                  <a:avLst/>
                  <a:gdLst>
                    <a:gd name="T0" fmla="*/ 2147483647 w 35"/>
                    <a:gd name="T1" fmla="*/ 0 h 9"/>
                    <a:gd name="T2" fmla="*/ 2147483647 w 35"/>
                    <a:gd name="T3" fmla="*/ 0 h 9"/>
                    <a:gd name="T4" fmla="*/ 2147483647 w 35"/>
                    <a:gd name="T5" fmla="*/ 0 h 9"/>
                    <a:gd name="T6" fmla="*/ 2147483647 w 35"/>
                    <a:gd name="T7" fmla="*/ 0 h 9"/>
                    <a:gd name="T8" fmla="*/ 2147483647 w 35"/>
                    <a:gd name="T9" fmla="*/ 2147483647 h 9"/>
                    <a:gd name="T10" fmla="*/ 2147483647 w 35"/>
                    <a:gd name="T11" fmla="*/ 2147483647 h 9"/>
                    <a:gd name="T12" fmla="*/ 2147483647 w 35"/>
                    <a:gd name="T13" fmla="*/ 2147483647 h 9"/>
                    <a:gd name="T14" fmla="*/ 2147483647 w 35"/>
                    <a:gd name="T15" fmla="*/ 2147483647 h 9"/>
                    <a:gd name="T16" fmla="*/ 2147483647 w 35"/>
                    <a:gd name="T17" fmla="*/ 2147483647 h 9"/>
                    <a:gd name="T18" fmla="*/ 2147483647 w 35"/>
                    <a:gd name="T19" fmla="*/ 2147483647 h 9"/>
                    <a:gd name="T20" fmla="*/ 0 w 35"/>
                    <a:gd name="T21" fmla="*/ 2147483647 h 9"/>
                    <a:gd name="T22" fmla="*/ 2147483647 w 35"/>
                    <a:gd name="T23" fmla="*/ 0 h 9"/>
                    <a:gd name="T24" fmla="*/ 2147483647 w 35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"/>
                    <a:gd name="T41" fmla="*/ 35 w 35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89" name="Freeform 48"/>
                <p:cNvSpPr>
                  <a:spLocks/>
                </p:cNvSpPr>
                <p:nvPr/>
              </p:nvSpPr>
              <p:spPr bwMode="auto">
                <a:xfrm>
                  <a:off x="4184" y="2275"/>
                  <a:ext cx="227" cy="69"/>
                </a:xfrm>
                <a:custGeom>
                  <a:avLst/>
                  <a:gdLst>
                    <a:gd name="T0" fmla="*/ 2147483647 w 34"/>
                    <a:gd name="T1" fmla="*/ 0 h 9"/>
                    <a:gd name="T2" fmla="*/ 0 w 34"/>
                    <a:gd name="T3" fmla="*/ 2147483647 h 9"/>
                    <a:gd name="T4" fmla="*/ 0 w 34"/>
                    <a:gd name="T5" fmla="*/ 2147483647 h 9"/>
                    <a:gd name="T6" fmla="*/ 2147483647 w 34"/>
                    <a:gd name="T7" fmla="*/ 2147483647 h 9"/>
                    <a:gd name="T8" fmla="*/ 2147483647 w 34"/>
                    <a:gd name="T9" fmla="*/ 2147483647 h 9"/>
                    <a:gd name="T10" fmla="*/ 2147483647 w 34"/>
                    <a:gd name="T11" fmla="*/ 2147483647 h 9"/>
                    <a:gd name="T12" fmla="*/ 2147483647 w 34"/>
                    <a:gd name="T13" fmla="*/ 2147483647 h 9"/>
                    <a:gd name="T14" fmla="*/ 2147483647 w 34"/>
                    <a:gd name="T15" fmla="*/ 2147483647 h 9"/>
                    <a:gd name="T16" fmla="*/ 2147483647 w 34"/>
                    <a:gd name="T17" fmla="*/ 0 h 9"/>
                    <a:gd name="T18" fmla="*/ 2147483647 w 34"/>
                    <a:gd name="T19" fmla="*/ 0 h 9"/>
                    <a:gd name="T20" fmla="*/ 2147483647 w 34"/>
                    <a:gd name="T21" fmla="*/ 0 h 9"/>
                    <a:gd name="T22" fmla="*/ 2147483647 w 34"/>
                    <a:gd name="T23" fmla="*/ 0 h 9"/>
                    <a:gd name="T24" fmla="*/ 2147483647 w 34"/>
                    <a:gd name="T25" fmla="*/ 0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"/>
                    <a:gd name="T40" fmla="*/ 0 h 9"/>
                    <a:gd name="T41" fmla="*/ 34 w 34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" h="9">
                      <a:moveTo>
                        <a:pt x="32" y="0"/>
                      </a:move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7272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0" name="Freeform 49"/>
                <p:cNvSpPr>
                  <a:spLocks/>
                </p:cNvSpPr>
                <p:nvPr/>
              </p:nvSpPr>
              <p:spPr bwMode="auto">
                <a:xfrm>
                  <a:off x="3962" y="2335"/>
                  <a:ext cx="336" cy="80"/>
                </a:xfrm>
                <a:custGeom>
                  <a:avLst/>
                  <a:gdLst>
                    <a:gd name="T0" fmla="*/ 2147483647 w 49"/>
                    <a:gd name="T1" fmla="*/ 2147483647 h 11"/>
                    <a:gd name="T2" fmla="*/ 2147483647 w 49"/>
                    <a:gd name="T3" fmla="*/ 0 h 11"/>
                    <a:gd name="T4" fmla="*/ 0 w 49"/>
                    <a:gd name="T5" fmla="*/ 0 h 11"/>
                    <a:gd name="T6" fmla="*/ 0 w 49"/>
                    <a:gd name="T7" fmla="*/ 2147483647 h 11"/>
                    <a:gd name="T8" fmla="*/ 2147483647 w 49"/>
                    <a:gd name="T9" fmla="*/ 2147483647 h 11"/>
                    <a:gd name="T10" fmla="*/ 2147483647 w 49"/>
                    <a:gd name="T11" fmla="*/ 2147483647 h 11"/>
                    <a:gd name="T12" fmla="*/ 2147483647 w 49"/>
                    <a:gd name="T13" fmla="*/ 2147483647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11"/>
                    <a:gd name="T23" fmla="*/ 49 w 49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11">
                      <a:moveTo>
                        <a:pt x="48" y="5"/>
                      </a:move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2" y="10"/>
                      </a:lnTo>
                      <a:lnTo>
                        <a:pt x="48" y="5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1" name="Freeform 50"/>
                <p:cNvSpPr>
                  <a:spLocks/>
                </p:cNvSpPr>
                <p:nvPr/>
              </p:nvSpPr>
              <p:spPr bwMode="auto">
                <a:xfrm>
                  <a:off x="3962" y="2335"/>
                  <a:ext cx="336" cy="80"/>
                </a:xfrm>
                <a:custGeom>
                  <a:avLst/>
                  <a:gdLst>
                    <a:gd name="T0" fmla="*/ 2147483647 w 49"/>
                    <a:gd name="T1" fmla="*/ 2147483647 h 11"/>
                    <a:gd name="T2" fmla="*/ 2147483647 w 49"/>
                    <a:gd name="T3" fmla="*/ 0 h 11"/>
                    <a:gd name="T4" fmla="*/ 0 w 49"/>
                    <a:gd name="T5" fmla="*/ 0 h 11"/>
                    <a:gd name="T6" fmla="*/ 0 w 49"/>
                    <a:gd name="T7" fmla="*/ 2147483647 h 11"/>
                    <a:gd name="T8" fmla="*/ 2147483647 w 49"/>
                    <a:gd name="T9" fmla="*/ 2147483647 h 11"/>
                    <a:gd name="T10" fmla="*/ 2147483647 w 49"/>
                    <a:gd name="T11" fmla="*/ 2147483647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11"/>
                    <a:gd name="T20" fmla="*/ 49 w 4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11">
                      <a:moveTo>
                        <a:pt x="48" y="5"/>
                      </a:move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2" y="10"/>
                      </a:lnTo>
                      <a:lnTo>
                        <a:pt x="48" y="5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2" name="Freeform 51"/>
                <p:cNvSpPr>
                  <a:spLocks/>
                </p:cNvSpPr>
                <p:nvPr/>
              </p:nvSpPr>
              <p:spPr bwMode="auto">
                <a:xfrm>
                  <a:off x="3962" y="2335"/>
                  <a:ext cx="160" cy="80"/>
                </a:xfrm>
                <a:custGeom>
                  <a:avLst/>
                  <a:gdLst>
                    <a:gd name="T0" fmla="*/ 2147483647 w 23"/>
                    <a:gd name="T1" fmla="*/ 2147483647 h 11"/>
                    <a:gd name="T2" fmla="*/ 2147483647 w 23"/>
                    <a:gd name="T3" fmla="*/ 2147483647 h 11"/>
                    <a:gd name="T4" fmla="*/ 2147483647 w 23"/>
                    <a:gd name="T5" fmla="*/ 2147483647 h 11"/>
                    <a:gd name="T6" fmla="*/ 0 w 23"/>
                    <a:gd name="T7" fmla="*/ 2147483647 h 11"/>
                    <a:gd name="T8" fmla="*/ 0 w 23"/>
                    <a:gd name="T9" fmla="*/ 0 h 11"/>
                    <a:gd name="T10" fmla="*/ 2147483647 w 23"/>
                    <a:gd name="T11" fmla="*/ 2147483647 h 11"/>
                    <a:gd name="T12" fmla="*/ 2147483647 w 23"/>
                    <a:gd name="T13" fmla="*/ 2147483647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1"/>
                    <a:gd name="T23" fmla="*/ 23 w 23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1">
                      <a:moveTo>
                        <a:pt x="22" y="6"/>
                      </a:moveTo>
                      <a:lnTo>
                        <a:pt x="22" y="8"/>
                      </a:lnTo>
                      <a:lnTo>
                        <a:pt x="22" y="1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2" y="6"/>
                      </a:lnTo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3" name="Freeform 52"/>
                <p:cNvSpPr>
                  <a:spLocks/>
                </p:cNvSpPr>
                <p:nvPr/>
              </p:nvSpPr>
              <p:spPr bwMode="auto">
                <a:xfrm>
                  <a:off x="3962" y="2294"/>
                  <a:ext cx="336" cy="90"/>
                </a:xfrm>
                <a:custGeom>
                  <a:avLst/>
                  <a:gdLst>
                    <a:gd name="T0" fmla="*/ 2147483647 w 49"/>
                    <a:gd name="T1" fmla="*/ 2147483647 h 12"/>
                    <a:gd name="T2" fmla="*/ 2147483647 w 49"/>
                    <a:gd name="T3" fmla="*/ 2147483647 h 12"/>
                    <a:gd name="T4" fmla="*/ 2147483647 w 49"/>
                    <a:gd name="T5" fmla="*/ 0 h 12"/>
                    <a:gd name="T6" fmla="*/ 0 w 49"/>
                    <a:gd name="T7" fmla="*/ 2147483647 h 12"/>
                    <a:gd name="T8" fmla="*/ 2147483647 w 49"/>
                    <a:gd name="T9" fmla="*/ 2147483647 h 12"/>
                    <a:gd name="T10" fmla="*/ 2147483647 w 49"/>
                    <a:gd name="T11" fmla="*/ 2147483647 h 12"/>
                    <a:gd name="T12" fmla="*/ 2147483647 w 49"/>
                    <a:gd name="T13" fmla="*/ 2147483647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12"/>
                    <a:gd name="T23" fmla="*/ 49 w 49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12">
                      <a:moveTo>
                        <a:pt x="48" y="5"/>
                      </a:moveTo>
                      <a:lnTo>
                        <a:pt x="32" y="2"/>
                      </a:lnTo>
                      <a:lnTo>
                        <a:pt x="25" y="0"/>
                      </a:lnTo>
                      <a:lnTo>
                        <a:pt x="0" y="5"/>
                      </a:lnTo>
                      <a:lnTo>
                        <a:pt x="22" y="11"/>
                      </a:lnTo>
                      <a:lnTo>
                        <a:pt x="48" y="5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4" name="Freeform 53"/>
                <p:cNvSpPr>
                  <a:spLocks/>
                </p:cNvSpPr>
                <p:nvPr/>
              </p:nvSpPr>
              <p:spPr bwMode="auto">
                <a:xfrm>
                  <a:off x="3962" y="2294"/>
                  <a:ext cx="336" cy="90"/>
                </a:xfrm>
                <a:custGeom>
                  <a:avLst/>
                  <a:gdLst>
                    <a:gd name="T0" fmla="*/ 2147483647 w 49"/>
                    <a:gd name="T1" fmla="*/ 2147483647 h 12"/>
                    <a:gd name="T2" fmla="*/ 2147483647 w 49"/>
                    <a:gd name="T3" fmla="*/ 2147483647 h 12"/>
                    <a:gd name="T4" fmla="*/ 2147483647 w 49"/>
                    <a:gd name="T5" fmla="*/ 0 h 12"/>
                    <a:gd name="T6" fmla="*/ 0 w 49"/>
                    <a:gd name="T7" fmla="*/ 2147483647 h 12"/>
                    <a:gd name="T8" fmla="*/ 2147483647 w 49"/>
                    <a:gd name="T9" fmla="*/ 2147483647 h 12"/>
                    <a:gd name="T10" fmla="*/ 2147483647 w 49"/>
                    <a:gd name="T11" fmla="*/ 2147483647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12"/>
                    <a:gd name="T20" fmla="*/ 49 w 4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12">
                      <a:moveTo>
                        <a:pt x="48" y="5"/>
                      </a:moveTo>
                      <a:lnTo>
                        <a:pt x="32" y="2"/>
                      </a:lnTo>
                      <a:lnTo>
                        <a:pt x="25" y="0"/>
                      </a:lnTo>
                      <a:lnTo>
                        <a:pt x="0" y="5"/>
                      </a:lnTo>
                      <a:lnTo>
                        <a:pt x="22" y="11"/>
                      </a:lnTo>
                      <a:lnTo>
                        <a:pt x="48" y="5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5" name="Freeform 54"/>
                <p:cNvSpPr>
                  <a:spLocks/>
                </p:cNvSpPr>
                <p:nvPr/>
              </p:nvSpPr>
              <p:spPr bwMode="auto">
                <a:xfrm>
                  <a:off x="4114" y="1778"/>
                  <a:ext cx="34" cy="566"/>
                </a:xfrm>
                <a:custGeom>
                  <a:avLst/>
                  <a:gdLst>
                    <a:gd name="T0" fmla="*/ 2147483647 w 6"/>
                    <a:gd name="T1" fmla="*/ 2147483647 h 74"/>
                    <a:gd name="T2" fmla="*/ 2147483647 w 6"/>
                    <a:gd name="T3" fmla="*/ 2147483647 h 74"/>
                    <a:gd name="T4" fmla="*/ 2147483647 w 6"/>
                    <a:gd name="T5" fmla="*/ 2147483647 h 74"/>
                    <a:gd name="T6" fmla="*/ 2147483647 w 6"/>
                    <a:gd name="T7" fmla="*/ 2147483647 h 74"/>
                    <a:gd name="T8" fmla="*/ 2147483647 w 6"/>
                    <a:gd name="T9" fmla="*/ 2147483647 h 74"/>
                    <a:gd name="T10" fmla="*/ 2147483647 w 6"/>
                    <a:gd name="T11" fmla="*/ 2147483647 h 74"/>
                    <a:gd name="T12" fmla="*/ 2147483647 w 6"/>
                    <a:gd name="T13" fmla="*/ 2147483647 h 74"/>
                    <a:gd name="T14" fmla="*/ 2147483647 w 6"/>
                    <a:gd name="T15" fmla="*/ 2147483647 h 74"/>
                    <a:gd name="T16" fmla="*/ 2147483647 w 6"/>
                    <a:gd name="T17" fmla="*/ 2147483647 h 74"/>
                    <a:gd name="T18" fmla="*/ 2147483647 w 6"/>
                    <a:gd name="T19" fmla="*/ 2147483647 h 74"/>
                    <a:gd name="T20" fmla="*/ 2147483647 w 6"/>
                    <a:gd name="T21" fmla="*/ 2147483647 h 74"/>
                    <a:gd name="T22" fmla="*/ 2147483647 w 6"/>
                    <a:gd name="T23" fmla="*/ 2147483647 h 74"/>
                    <a:gd name="T24" fmla="*/ 2147483647 w 6"/>
                    <a:gd name="T25" fmla="*/ 2147483647 h 74"/>
                    <a:gd name="T26" fmla="*/ 2147483647 w 6"/>
                    <a:gd name="T27" fmla="*/ 2147483647 h 74"/>
                    <a:gd name="T28" fmla="*/ 2147483647 w 6"/>
                    <a:gd name="T29" fmla="*/ 2147483647 h 74"/>
                    <a:gd name="T30" fmla="*/ 2147483647 w 6"/>
                    <a:gd name="T31" fmla="*/ 2147483647 h 74"/>
                    <a:gd name="T32" fmla="*/ 2147483647 w 6"/>
                    <a:gd name="T33" fmla="*/ 2147483647 h 74"/>
                    <a:gd name="T34" fmla="*/ 2147483647 w 6"/>
                    <a:gd name="T35" fmla="*/ 2147483647 h 74"/>
                    <a:gd name="T36" fmla="*/ 2147483647 w 6"/>
                    <a:gd name="T37" fmla="*/ 2147483647 h 74"/>
                    <a:gd name="T38" fmla="*/ 2147483647 w 6"/>
                    <a:gd name="T39" fmla="*/ 2147483647 h 74"/>
                    <a:gd name="T40" fmla="*/ 2147483647 w 6"/>
                    <a:gd name="T41" fmla="*/ 2147483647 h 74"/>
                    <a:gd name="T42" fmla="*/ 0 w 6"/>
                    <a:gd name="T43" fmla="*/ 2147483647 h 74"/>
                    <a:gd name="T44" fmla="*/ 0 w 6"/>
                    <a:gd name="T45" fmla="*/ 2147483647 h 74"/>
                    <a:gd name="T46" fmla="*/ 0 w 6"/>
                    <a:gd name="T47" fmla="*/ 2147483647 h 74"/>
                    <a:gd name="T48" fmla="*/ 0 w 6"/>
                    <a:gd name="T49" fmla="*/ 2147483647 h 74"/>
                    <a:gd name="T50" fmla="*/ 0 w 6"/>
                    <a:gd name="T51" fmla="*/ 2147483647 h 74"/>
                    <a:gd name="T52" fmla="*/ 0 w 6"/>
                    <a:gd name="T53" fmla="*/ 2147483647 h 74"/>
                    <a:gd name="T54" fmla="*/ 0 w 6"/>
                    <a:gd name="T55" fmla="*/ 2147483647 h 74"/>
                    <a:gd name="T56" fmla="*/ 0 w 6"/>
                    <a:gd name="T57" fmla="*/ 2147483647 h 74"/>
                    <a:gd name="T58" fmla="*/ 0 w 6"/>
                    <a:gd name="T59" fmla="*/ 2147483647 h 74"/>
                    <a:gd name="T60" fmla="*/ 0 w 6"/>
                    <a:gd name="T61" fmla="*/ 2147483647 h 74"/>
                    <a:gd name="T62" fmla="*/ 0 w 6"/>
                    <a:gd name="T63" fmla="*/ 2147483647 h 74"/>
                    <a:gd name="T64" fmla="*/ 0 w 6"/>
                    <a:gd name="T65" fmla="*/ 2147483647 h 74"/>
                    <a:gd name="T66" fmla="*/ 0 w 6"/>
                    <a:gd name="T67" fmla="*/ 2147483647 h 74"/>
                    <a:gd name="T68" fmla="*/ 0 w 6"/>
                    <a:gd name="T69" fmla="*/ 2147483647 h 74"/>
                    <a:gd name="T70" fmla="*/ 0 w 6"/>
                    <a:gd name="T71" fmla="*/ 2147483647 h 74"/>
                    <a:gd name="T72" fmla="*/ 0 w 6"/>
                    <a:gd name="T73" fmla="*/ 2147483647 h 74"/>
                    <a:gd name="T74" fmla="*/ 0 w 6"/>
                    <a:gd name="T75" fmla="*/ 2147483647 h 74"/>
                    <a:gd name="T76" fmla="*/ 2147483647 w 6"/>
                    <a:gd name="T77" fmla="*/ 0 h 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"/>
                    <a:gd name="T118" fmla="*/ 0 h 74"/>
                    <a:gd name="T119" fmla="*/ 6 w 6"/>
                    <a:gd name="T120" fmla="*/ 74 h 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" h="74">
                      <a:moveTo>
                        <a:pt x="1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7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5" y="26"/>
                      </a:lnTo>
                      <a:lnTo>
                        <a:pt x="5" y="29"/>
                      </a:lnTo>
                      <a:lnTo>
                        <a:pt x="5" y="33"/>
                      </a:lnTo>
                      <a:lnTo>
                        <a:pt x="5" y="36"/>
                      </a:lnTo>
                      <a:lnTo>
                        <a:pt x="5" y="39"/>
                      </a:lnTo>
                      <a:lnTo>
                        <a:pt x="5" y="42"/>
                      </a:lnTo>
                      <a:lnTo>
                        <a:pt x="5" y="46"/>
                      </a:lnTo>
                      <a:lnTo>
                        <a:pt x="5" y="49"/>
                      </a:lnTo>
                      <a:lnTo>
                        <a:pt x="5" y="52"/>
                      </a:lnTo>
                      <a:lnTo>
                        <a:pt x="5" y="55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3"/>
                      </a:lnTo>
                      <a:lnTo>
                        <a:pt x="5" y="65"/>
                      </a:lnTo>
                      <a:lnTo>
                        <a:pt x="5" y="67"/>
                      </a:lnTo>
                      <a:lnTo>
                        <a:pt x="5" y="69"/>
                      </a:lnTo>
                      <a:lnTo>
                        <a:pt x="5" y="70"/>
                      </a:lnTo>
                      <a:lnTo>
                        <a:pt x="5" y="71"/>
                      </a:lnTo>
                      <a:lnTo>
                        <a:pt x="5" y="72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2" y="73"/>
                      </a:lnTo>
                      <a:lnTo>
                        <a:pt x="1" y="73"/>
                      </a:lnTo>
                      <a:lnTo>
                        <a:pt x="1" y="72"/>
                      </a:lnTo>
                      <a:lnTo>
                        <a:pt x="0" y="72"/>
                      </a:lnTo>
                      <a:lnTo>
                        <a:pt x="0" y="71"/>
                      </a:lnTo>
                      <a:lnTo>
                        <a:pt x="0" y="70"/>
                      </a:lnTo>
                      <a:lnTo>
                        <a:pt x="0" y="68"/>
                      </a:lnTo>
                      <a:lnTo>
                        <a:pt x="0" y="67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5"/>
                      </a:lnTo>
                      <a:lnTo>
                        <a:pt x="0" y="52"/>
                      </a:lnTo>
                      <a:lnTo>
                        <a:pt x="0" y="49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6" name="Freeform 55"/>
                <p:cNvSpPr>
                  <a:spLocks/>
                </p:cNvSpPr>
                <p:nvPr/>
              </p:nvSpPr>
              <p:spPr bwMode="auto">
                <a:xfrm>
                  <a:off x="4114" y="1797"/>
                  <a:ext cx="24" cy="547"/>
                </a:xfrm>
                <a:custGeom>
                  <a:avLst/>
                  <a:gdLst>
                    <a:gd name="T0" fmla="*/ 2147483647 w 4"/>
                    <a:gd name="T1" fmla="*/ 0 h 71"/>
                    <a:gd name="T2" fmla="*/ 2147483647 w 4"/>
                    <a:gd name="T3" fmla="*/ 2147483647 h 71"/>
                    <a:gd name="T4" fmla="*/ 2147483647 w 4"/>
                    <a:gd name="T5" fmla="*/ 2147483647 h 71"/>
                    <a:gd name="T6" fmla="*/ 2147483647 w 4"/>
                    <a:gd name="T7" fmla="*/ 2147483647 h 71"/>
                    <a:gd name="T8" fmla="*/ 2147483647 w 4"/>
                    <a:gd name="T9" fmla="*/ 2147483647 h 71"/>
                    <a:gd name="T10" fmla="*/ 2147483647 w 4"/>
                    <a:gd name="T11" fmla="*/ 2147483647 h 71"/>
                    <a:gd name="T12" fmla="*/ 2147483647 w 4"/>
                    <a:gd name="T13" fmla="*/ 2147483647 h 71"/>
                    <a:gd name="T14" fmla="*/ 2147483647 w 4"/>
                    <a:gd name="T15" fmla="*/ 2147483647 h 71"/>
                    <a:gd name="T16" fmla="*/ 2147483647 w 4"/>
                    <a:gd name="T17" fmla="*/ 2147483647 h 71"/>
                    <a:gd name="T18" fmla="*/ 2147483647 w 4"/>
                    <a:gd name="T19" fmla="*/ 2147483647 h 71"/>
                    <a:gd name="T20" fmla="*/ 2147483647 w 4"/>
                    <a:gd name="T21" fmla="*/ 2147483647 h 71"/>
                    <a:gd name="T22" fmla="*/ 2147483647 w 4"/>
                    <a:gd name="T23" fmla="*/ 2147483647 h 71"/>
                    <a:gd name="T24" fmla="*/ 2147483647 w 4"/>
                    <a:gd name="T25" fmla="*/ 2147483647 h 71"/>
                    <a:gd name="T26" fmla="*/ 2147483647 w 4"/>
                    <a:gd name="T27" fmla="*/ 2147483647 h 71"/>
                    <a:gd name="T28" fmla="*/ 2147483647 w 4"/>
                    <a:gd name="T29" fmla="*/ 2147483647 h 71"/>
                    <a:gd name="T30" fmla="*/ 2147483647 w 4"/>
                    <a:gd name="T31" fmla="*/ 2147483647 h 71"/>
                    <a:gd name="T32" fmla="*/ 2147483647 w 4"/>
                    <a:gd name="T33" fmla="*/ 2147483647 h 71"/>
                    <a:gd name="T34" fmla="*/ 2147483647 w 4"/>
                    <a:gd name="T35" fmla="*/ 2147483647 h 71"/>
                    <a:gd name="T36" fmla="*/ 2147483647 w 4"/>
                    <a:gd name="T37" fmla="*/ 2147483647 h 71"/>
                    <a:gd name="T38" fmla="*/ 0 w 4"/>
                    <a:gd name="T39" fmla="*/ 2147483647 h 71"/>
                    <a:gd name="T40" fmla="*/ 0 w 4"/>
                    <a:gd name="T41" fmla="*/ 2147483647 h 71"/>
                    <a:gd name="T42" fmla="*/ 0 w 4"/>
                    <a:gd name="T43" fmla="*/ 2147483647 h 71"/>
                    <a:gd name="T44" fmla="*/ 0 w 4"/>
                    <a:gd name="T45" fmla="*/ 2147483647 h 71"/>
                    <a:gd name="T46" fmla="*/ 0 w 4"/>
                    <a:gd name="T47" fmla="*/ 2147483647 h 71"/>
                    <a:gd name="T48" fmla="*/ 0 w 4"/>
                    <a:gd name="T49" fmla="*/ 2147483647 h 71"/>
                    <a:gd name="T50" fmla="*/ 0 w 4"/>
                    <a:gd name="T51" fmla="*/ 2147483647 h 71"/>
                    <a:gd name="T52" fmla="*/ 0 w 4"/>
                    <a:gd name="T53" fmla="*/ 2147483647 h 71"/>
                    <a:gd name="T54" fmla="*/ 0 w 4"/>
                    <a:gd name="T55" fmla="*/ 2147483647 h 71"/>
                    <a:gd name="T56" fmla="*/ 0 w 4"/>
                    <a:gd name="T57" fmla="*/ 2147483647 h 71"/>
                    <a:gd name="T58" fmla="*/ 0 w 4"/>
                    <a:gd name="T59" fmla="*/ 2147483647 h 71"/>
                    <a:gd name="T60" fmla="*/ 0 w 4"/>
                    <a:gd name="T61" fmla="*/ 2147483647 h 71"/>
                    <a:gd name="T62" fmla="*/ 0 w 4"/>
                    <a:gd name="T63" fmla="*/ 2147483647 h 71"/>
                    <a:gd name="T64" fmla="*/ 0 w 4"/>
                    <a:gd name="T65" fmla="*/ 2147483647 h 71"/>
                    <a:gd name="T66" fmla="*/ 0 w 4"/>
                    <a:gd name="T67" fmla="*/ 2147483647 h 71"/>
                    <a:gd name="T68" fmla="*/ 0 w 4"/>
                    <a:gd name="T69" fmla="*/ 2147483647 h 71"/>
                    <a:gd name="T70" fmla="*/ 0 w 4"/>
                    <a:gd name="T71" fmla="*/ 0 h 71"/>
                    <a:gd name="T72" fmla="*/ 2147483647 w 4"/>
                    <a:gd name="T73" fmla="*/ 0 h 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"/>
                    <a:gd name="T112" fmla="*/ 0 h 71"/>
                    <a:gd name="T113" fmla="*/ 4 w 4"/>
                    <a:gd name="T114" fmla="*/ 71 h 7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" h="7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3" y="21"/>
                      </a:lnTo>
                      <a:lnTo>
                        <a:pt x="3" y="24"/>
                      </a:lnTo>
                      <a:lnTo>
                        <a:pt x="3" y="27"/>
                      </a:lnTo>
                      <a:lnTo>
                        <a:pt x="3" y="31"/>
                      </a:lnTo>
                      <a:lnTo>
                        <a:pt x="3" y="34"/>
                      </a:lnTo>
                      <a:lnTo>
                        <a:pt x="3" y="37"/>
                      </a:lnTo>
                      <a:lnTo>
                        <a:pt x="3" y="40"/>
                      </a:lnTo>
                      <a:lnTo>
                        <a:pt x="3" y="44"/>
                      </a:lnTo>
                      <a:lnTo>
                        <a:pt x="3" y="47"/>
                      </a:lnTo>
                      <a:lnTo>
                        <a:pt x="3" y="50"/>
                      </a:lnTo>
                      <a:lnTo>
                        <a:pt x="3" y="53"/>
                      </a:lnTo>
                      <a:lnTo>
                        <a:pt x="3" y="56"/>
                      </a:lnTo>
                      <a:lnTo>
                        <a:pt x="3" y="58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3" y="65"/>
                      </a:lnTo>
                      <a:lnTo>
                        <a:pt x="3" y="67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2" y="70"/>
                      </a:lnTo>
                      <a:lnTo>
                        <a:pt x="1" y="70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7" name="Freeform 56"/>
                <p:cNvSpPr>
                  <a:spLocks/>
                </p:cNvSpPr>
                <p:nvPr/>
              </p:nvSpPr>
              <p:spPr bwMode="auto">
                <a:xfrm>
                  <a:off x="4114" y="1797"/>
                  <a:ext cx="24" cy="547"/>
                </a:xfrm>
                <a:custGeom>
                  <a:avLst/>
                  <a:gdLst>
                    <a:gd name="T0" fmla="*/ 2147483647 w 4"/>
                    <a:gd name="T1" fmla="*/ 0 h 71"/>
                    <a:gd name="T2" fmla="*/ 2147483647 w 4"/>
                    <a:gd name="T3" fmla="*/ 2147483647 h 71"/>
                    <a:gd name="T4" fmla="*/ 2147483647 w 4"/>
                    <a:gd name="T5" fmla="*/ 2147483647 h 71"/>
                    <a:gd name="T6" fmla="*/ 2147483647 w 4"/>
                    <a:gd name="T7" fmla="*/ 2147483647 h 71"/>
                    <a:gd name="T8" fmla="*/ 2147483647 w 4"/>
                    <a:gd name="T9" fmla="*/ 2147483647 h 71"/>
                    <a:gd name="T10" fmla="*/ 2147483647 w 4"/>
                    <a:gd name="T11" fmla="*/ 2147483647 h 71"/>
                    <a:gd name="T12" fmla="*/ 2147483647 w 4"/>
                    <a:gd name="T13" fmla="*/ 2147483647 h 71"/>
                    <a:gd name="T14" fmla="*/ 2147483647 w 4"/>
                    <a:gd name="T15" fmla="*/ 2147483647 h 71"/>
                    <a:gd name="T16" fmla="*/ 2147483647 w 4"/>
                    <a:gd name="T17" fmla="*/ 2147483647 h 71"/>
                    <a:gd name="T18" fmla="*/ 2147483647 w 4"/>
                    <a:gd name="T19" fmla="*/ 2147483647 h 71"/>
                    <a:gd name="T20" fmla="*/ 2147483647 w 4"/>
                    <a:gd name="T21" fmla="*/ 2147483647 h 71"/>
                    <a:gd name="T22" fmla="*/ 2147483647 w 4"/>
                    <a:gd name="T23" fmla="*/ 2147483647 h 71"/>
                    <a:gd name="T24" fmla="*/ 2147483647 w 4"/>
                    <a:gd name="T25" fmla="*/ 2147483647 h 71"/>
                    <a:gd name="T26" fmla="*/ 2147483647 w 4"/>
                    <a:gd name="T27" fmla="*/ 2147483647 h 71"/>
                    <a:gd name="T28" fmla="*/ 2147483647 w 4"/>
                    <a:gd name="T29" fmla="*/ 2147483647 h 71"/>
                    <a:gd name="T30" fmla="*/ 2147483647 w 4"/>
                    <a:gd name="T31" fmla="*/ 2147483647 h 71"/>
                    <a:gd name="T32" fmla="*/ 2147483647 w 4"/>
                    <a:gd name="T33" fmla="*/ 2147483647 h 71"/>
                    <a:gd name="T34" fmla="*/ 2147483647 w 4"/>
                    <a:gd name="T35" fmla="*/ 2147483647 h 71"/>
                    <a:gd name="T36" fmla="*/ 2147483647 w 4"/>
                    <a:gd name="T37" fmla="*/ 2147483647 h 71"/>
                    <a:gd name="T38" fmla="*/ 0 w 4"/>
                    <a:gd name="T39" fmla="*/ 2147483647 h 71"/>
                    <a:gd name="T40" fmla="*/ 0 w 4"/>
                    <a:gd name="T41" fmla="*/ 2147483647 h 71"/>
                    <a:gd name="T42" fmla="*/ 0 w 4"/>
                    <a:gd name="T43" fmla="*/ 2147483647 h 71"/>
                    <a:gd name="T44" fmla="*/ 0 w 4"/>
                    <a:gd name="T45" fmla="*/ 2147483647 h 71"/>
                    <a:gd name="T46" fmla="*/ 0 w 4"/>
                    <a:gd name="T47" fmla="*/ 2147483647 h 71"/>
                    <a:gd name="T48" fmla="*/ 0 w 4"/>
                    <a:gd name="T49" fmla="*/ 2147483647 h 71"/>
                    <a:gd name="T50" fmla="*/ 0 w 4"/>
                    <a:gd name="T51" fmla="*/ 2147483647 h 71"/>
                    <a:gd name="T52" fmla="*/ 0 w 4"/>
                    <a:gd name="T53" fmla="*/ 2147483647 h 71"/>
                    <a:gd name="T54" fmla="*/ 0 w 4"/>
                    <a:gd name="T55" fmla="*/ 2147483647 h 71"/>
                    <a:gd name="T56" fmla="*/ 0 w 4"/>
                    <a:gd name="T57" fmla="*/ 2147483647 h 71"/>
                    <a:gd name="T58" fmla="*/ 0 w 4"/>
                    <a:gd name="T59" fmla="*/ 2147483647 h 71"/>
                    <a:gd name="T60" fmla="*/ 0 w 4"/>
                    <a:gd name="T61" fmla="*/ 2147483647 h 71"/>
                    <a:gd name="T62" fmla="*/ 0 w 4"/>
                    <a:gd name="T63" fmla="*/ 2147483647 h 71"/>
                    <a:gd name="T64" fmla="*/ 0 w 4"/>
                    <a:gd name="T65" fmla="*/ 2147483647 h 71"/>
                    <a:gd name="T66" fmla="*/ 0 w 4"/>
                    <a:gd name="T67" fmla="*/ 2147483647 h 71"/>
                    <a:gd name="T68" fmla="*/ 0 w 4"/>
                    <a:gd name="T69" fmla="*/ 2147483647 h 71"/>
                    <a:gd name="T70" fmla="*/ 0 w 4"/>
                    <a:gd name="T71" fmla="*/ 0 h 71"/>
                    <a:gd name="T72" fmla="*/ 2147483647 w 4"/>
                    <a:gd name="T73" fmla="*/ 0 h 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"/>
                    <a:gd name="T112" fmla="*/ 0 h 71"/>
                    <a:gd name="T113" fmla="*/ 4 w 4"/>
                    <a:gd name="T114" fmla="*/ 71 h 7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" h="7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3" y="21"/>
                      </a:lnTo>
                      <a:lnTo>
                        <a:pt x="3" y="24"/>
                      </a:lnTo>
                      <a:lnTo>
                        <a:pt x="3" y="27"/>
                      </a:lnTo>
                      <a:lnTo>
                        <a:pt x="3" y="31"/>
                      </a:lnTo>
                      <a:lnTo>
                        <a:pt x="3" y="34"/>
                      </a:lnTo>
                      <a:lnTo>
                        <a:pt x="3" y="37"/>
                      </a:lnTo>
                      <a:lnTo>
                        <a:pt x="3" y="40"/>
                      </a:lnTo>
                      <a:lnTo>
                        <a:pt x="3" y="44"/>
                      </a:lnTo>
                      <a:lnTo>
                        <a:pt x="3" y="47"/>
                      </a:lnTo>
                      <a:lnTo>
                        <a:pt x="3" y="50"/>
                      </a:lnTo>
                      <a:lnTo>
                        <a:pt x="3" y="53"/>
                      </a:lnTo>
                      <a:lnTo>
                        <a:pt x="3" y="56"/>
                      </a:lnTo>
                      <a:lnTo>
                        <a:pt x="3" y="58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3" y="65"/>
                      </a:lnTo>
                      <a:lnTo>
                        <a:pt x="3" y="67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2" y="70"/>
                      </a:lnTo>
                      <a:lnTo>
                        <a:pt x="1" y="70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8" name="Freeform 57"/>
                <p:cNvSpPr>
                  <a:spLocks/>
                </p:cNvSpPr>
                <p:nvPr/>
              </p:nvSpPr>
              <p:spPr bwMode="auto">
                <a:xfrm>
                  <a:off x="4114" y="1797"/>
                  <a:ext cx="24" cy="547"/>
                </a:xfrm>
                <a:custGeom>
                  <a:avLst/>
                  <a:gdLst>
                    <a:gd name="T0" fmla="*/ 2147483647 w 4"/>
                    <a:gd name="T1" fmla="*/ 0 h 71"/>
                    <a:gd name="T2" fmla="*/ 2147483647 w 4"/>
                    <a:gd name="T3" fmla="*/ 2147483647 h 71"/>
                    <a:gd name="T4" fmla="*/ 2147483647 w 4"/>
                    <a:gd name="T5" fmla="*/ 2147483647 h 71"/>
                    <a:gd name="T6" fmla="*/ 2147483647 w 4"/>
                    <a:gd name="T7" fmla="*/ 2147483647 h 71"/>
                    <a:gd name="T8" fmla="*/ 2147483647 w 4"/>
                    <a:gd name="T9" fmla="*/ 2147483647 h 71"/>
                    <a:gd name="T10" fmla="*/ 2147483647 w 4"/>
                    <a:gd name="T11" fmla="*/ 2147483647 h 71"/>
                    <a:gd name="T12" fmla="*/ 2147483647 w 4"/>
                    <a:gd name="T13" fmla="*/ 2147483647 h 71"/>
                    <a:gd name="T14" fmla="*/ 2147483647 w 4"/>
                    <a:gd name="T15" fmla="*/ 2147483647 h 71"/>
                    <a:gd name="T16" fmla="*/ 2147483647 w 4"/>
                    <a:gd name="T17" fmla="*/ 2147483647 h 71"/>
                    <a:gd name="T18" fmla="*/ 2147483647 w 4"/>
                    <a:gd name="T19" fmla="*/ 2147483647 h 71"/>
                    <a:gd name="T20" fmla="*/ 2147483647 w 4"/>
                    <a:gd name="T21" fmla="*/ 2147483647 h 71"/>
                    <a:gd name="T22" fmla="*/ 2147483647 w 4"/>
                    <a:gd name="T23" fmla="*/ 2147483647 h 71"/>
                    <a:gd name="T24" fmla="*/ 2147483647 w 4"/>
                    <a:gd name="T25" fmla="*/ 2147483647 h 71"/>
                    <a:gd name="T26" fmla="*/ 2147483647 w 4"/>
                    <a:gd name="T27" fmla="*/ 2147483647 h 71"/>
                    <a:gd name="T28" fmla="*/ 2147483647 w 4"/>
                    <a:gd name="T29" fmla="*/ 2147483647 h 71"/>
                    <a:gd name="T30" fmla="*/ 2147483647 w 4"/>
                    <a:gd name="T31" fmla="*/ 2147483647 h 71"/>
                    <a:gd name="T32" fmla="*/ 2147483647 w 4"/>
                    <a:gd name="T33" fmla="*/ 2147483647 h 71"/>
                    <a:gd name="T34" fmla="*/ 2147483647 w 4"/>
                    <a:gd name="T35" fmla="*/ 2147483647 h 71"/>
                    <a:gd name="T36" fmla="*/ 2147483647 w 4"/>
                    <a:gd name="T37" fmla="*/ 2147483647 h 71"/>
                    <a:gd name="T38" fmla="*/ 0 w 4"/>
                    <a:gd name="T39" fmla="*/ 2147483647 h 71"/>
                    <a:gd name="T40" fmla="*/ 0 w 4"/>
                    <a:gd name="T41" fmla="*/ 2147483647 h 71"/>
                    <a:gd name="T42" fmla="*/ 0 w 4"/>
                    <a:gd name="T43" fmla="*/ 2147483647 h 71"/>
                    <a:gd name="T44" fmla="*/ 0 w 4"/>
                    <a:gd name="T45" fmla="*/ 2147483647 h 71"/>
                    <a:gd name="T46" fmla="*/ 0 w 4"/>
                    <a:gd name="T47" fmla="*/ 2147483647 h 71"/>
                    <a:gd name="T48" fmla="*/ 0 w 4"/>
                    <a:gd name="T49" fmla="*/ 2147483647 h 71"/>
                    <a:gd name="T50" fmla="*/ 0 w 4"/>
                    <a:gd name="T51" fmla="*/ 2147483647 h 71"/>
                    <a:gd name="T52" fmla="*/ 0 w 4"/>
                    <a:gd name="T53" fmla="*/ 2147483647 h 71"/>
                    <a:gd name="T54" fmla="*/ 0 w 4"/>
                    <a:gd name="T55" fmla="*/ 2147483647 h 71"/>
                    <a:gd name="T56" fmla="*/ 0 w 4"/>
                    <a:gd name="T57" fmla="*/ 2147483647 h 71"/>
                    <a:gd name="T58" fmla="*/ 0 w 4"/>
                    <a:gd name="T59" fmla="*/ 2147483647 h 71"/>
                    <a:gd name="T60" fmla="*/ 0 w 4"/>
                    <a:gd name="T61" fmla="*/ 2147483647 h 71"/>
                    <a:gd name="T62" fmla="*/ 0 w 4"/>
                    <a:gd name="T63" fmla="*/ 2147483647 h 71"/>
                    <a:gd name="T64" fmla="*/ 0 w 4"/>
                    <a:gd name="T65" fmla="*/ 2147483647 h 71"/>
                    <a:gd name="T66" fmla="*/ 0 w 4"/>
                    <a:gd name="T67" fmla="*/ 2147483647 h 71"/>
                    <a:gd name="T68" fmla="*/ 0 w 4"/>
                    <a:gd name="T69" fmla="*/ 2147483647 h 71"/>
                    <a:gd name="T70" fmla="*/ 0 w 4"/>
                    <a:gd name="T71" fmla="*/ 0 h 71"/>
                    <a:gd name="T72" fmla="*/ 2147483647 w 4"/>
                    <a:gd name="T73" fmla="*/ 0 h 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"/>
                    <a:gd name="T112" fmla="*/ 0 h 71"/>
                    <a:gd name="T113" fmla="*/ 4 w 4"/>
                    <a:gd name="T114" fmla="*/ 71 h 7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" h="7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3" y="21"/>
                      </a:lnTo>
                      <a:lnTo>
                        <a:pt x="3" y="24"/>
                      </a:lnTo>
                      <a:lnTo>
                        <a:pt x="3" y="27"/>
                      </a:lnTo>
                      <a:lnTo>
                        <a:pt x="3" y="31"/>
                      </a:lnTo>
                      <a:lnTo>
                        <a:pt x="3" y="34"/>
                      </a:lnTo>
                      <a:lnTo>
                        <a:pt x="3" y="37"/>
                      </a:lnTo>
                      <a:lnTo>
                        <a:pt x="3" y="40"/>
                      </a:lnTo>
                      <a:lnTo>
                        <a:pt x="3" y="44"/>
                      </a:lnTo>
                      <a:lnTo>
                        <a:pt x="3" y="47"/>
                      </a:lnTo>
                      <a:lnTo>
                        <a:pt x="3" y="50"/>
                      </a:lnTo>
                      <a:lnTo>
                        <a:pt x="3" y="53"/>
                      </a:lnTo>
                      <a:lnTo>
                        <a:pt x="3" y="56"/>
                      </a:lnTo>
                      <a:lnTo>
                        <a:pt x="3" y="58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3" y="65"/>
                      </a:lnTo>
                      <a:lnTo>
                        <a:pt x="3" y="67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2" y="70"/>
                      </a:lnTo>
                      <a:lnTo>
                        <a:pt x="1" y="70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99" name="Freeform 58"/>
                <p:cNvSpPr>
                  <a:spLocks/>
                </p:cNvSpPr>
                <p:nvPr/>
              </p:nvSpPr>
              <p:spPr bwMode="auto">
                <a:xfrm>
                  <a:off x="4114" y="1797"/>
                  <a:ext cx="24" cy="547"/>
                </a:xfrm>
                <a:custGeom>
                  <a:avLst/>
                  <a:gdLst>
                    <a:gd name="T0" fmla="*/ 2147483647 w 4"/>
                    <a:gd name="T1" fmla="*/ 0 h 71"/>
                    <a:gd name="T2" fmla="*/ 2147483647 w 4"/>
                    <a:gd name="T3" fmla="*/ 2147483647 h 71"/>
                    <a:gd name="T4" fmla="*/ 2147483647 w 4"/>
                    <a:gd name="T5" fmla="*/ 2147483647 h 71"/>
                    <a:gd name="T6" fmla="*/ 2147483647 w 4"/>
                    <a:gd name="T7" fmla="*/ 2147483647 h 71"/>
                    <a:gd name="T8" fmla="*/ 2147483647 w 4"/>
                    <a:gd name="T9" fmla="*/ 2147483647 h 71"/>
                    <a:gd name="T10" fmla="*/ 2147483647 w 4"/>
                    <a:gd name="T11" fmla="*/ 2147483647 h 71"/>
                    <a:gd name="T12" fmla="*/ 2147483647 w 4"/>
                    <a:gd name="T13" fmla="*/ 2147483647 h 71"/>
                    <a:gd name="T14" fmla="*/ 2147483647 w 4"/>
                    <a:gd name="T15" fmla="*/ 2147483647 h 71"/>
                    <a:gd name="T16" fmla="*/ 2147483647 w 4"/>
                    <a:gd name="T17" fmla="*/ 2147483647 h 71"/>
                    <a:gd name="T18" fmla="*/ 2147483647 w 4"/>
                    <a:gd name="T19" fmla="*/ 2147483647 h 71"/>
                    <a:gd name="T20" fmla="*/ 2147483647 w 4"/>
                    <a:gd name="T21" fmla="*/ 2147483647 h 71"/>
                    <a:gd name="T22" fmla="*/ 2147483647 w 4"/>
                    <a:gd name="T23" fmla="*/ 2147483647 h 71"/>
                    <a:gd name="T24" fmla="*/ 2147483647 w 4"/>
                    <a:gd name="T25" fmla="*/ 2147483647 h 71"/>
                    <a:gd name="T26" fmla="*/ 2147483647 w 4"/>
                    <a:gd name="T27" fmla="*/ 2147483647 h 71"/>
                    <a:gd name="T28" fmla="*/ 2147483647 w 4"/>
                    <a:gd name="T29" fmla="*/ 2147483647 h 71"/>
                    <a:gd name="T30" fmla="*/ 2147483647 w 4"/>
                    <a:gd name="T31" fmla="*/ 2147483647 h 71"/>
                    <a:gd name="T32" fmla="*/ 2147483647 w 4"/>
                    <a:gd name="T33" fmla="*/ 2147483647 h 71"/>
                    <a:gd name="T34" fmla="*/ 2147483647 w 4"/>
                    <a:gd name="T35" fmla="*/ 2147483647 h 71"/>
                    <a:gd name="T36" fmla="*/ 2147483647 w 4"/>
                    <a:gd name="T37" fmla="*/ 2147483647 h 71"/>
                    <a:gd name="T38" fmla="*/ 0 w 4"/>
                    <a:gd name="T39" fmla="*/ 2147483647 h 71"/>
                    <a:gd name="T40" fmla="*/ 0 w 4"/>
                    <a:gd name="T41" fmla="*/ 2147483647 h 71"/>
                    <a:gd name="T42" fmla="*/ 0 w 4"/>
                    <a:gd name="T43" fmla="*/ 2147483647 h 71"/>
                    <a:gd name="T44" fmla="*/ 0 w 4"/>
                    <a:gd name="T45" fmla="*/ 2147483647 h 71"/>
                    <a:gd name="T46" fmla="*/ 0 w 4"/>
                    <a:gd name="T47" fmla="*/ 2147483647 h 71"/>
                    <a:gd name="T48" fmla="*/ 0 w 4"/>
                    <a:gd name="T49" fmla="*/ 2147483647 h 71"/>
                    <a:gd name="T50" fmla="*/ 0 w 4"/>
                    <a:gd name="T51" fmla="*/ 2147483647 h 71"/>
                    <a:gd name="T52" fmla="*/ 0 w 4"/>
                    <a:gd name="T53" fmla="*/ 2147483647 h 71"/>
                    <a:gd name="T54" fmla="*/ 0 w 4"/>
                    <a:gd name="T55" fmla="*/ 2147483647 h 71"/>
                    <a:gd name="T56" fmla="*/ 0 w 4"/>
                    <a:gd name="T57" fmla="*/ 2147483647 h 71"/>
                    <a:gd name="T58" fmla="*/ 0 w 4"/>
                    <a:gd name="T59" fmla="*/ 2147483647 h 71"/>
                    <a:gd name="T60" fmla="*/ 0 w 4"/>
                    <a:gd name="T61" fmla="*/ 2147483647 h 71"/>
                    <a:gd name="T62" fmla="*/ 0 w 4"/>
                    <a:gd name="T63" fmla="*/ 2147483647 h 71"/>
                    <a:gd name="T64" fmla="*/ 0 w 4"/>
                    <a:gd name="T65" fmla="*/ 2147483647 h 71"/>
                    <a:gd name="T66" fmla="*/ 0 w 4"/>
                    <a:gd name="T67" fmla="*/ 2147483647 h 71"/>
                    <a:gd name="T68" fmla="*/ 0 w 4"/>
                    <a:gd name="T69" fmla="*/ 2147483647 h 71"/>
                    <a:gd name="T70" fmla="*/ 0 w 4"/>
                    <a:gd name="T71" fmla="*/ 0 h 71"/>
                    <a:gd name="T72" fmla="*/ 2147483647 w 4"/>
                    <a:gd name="T73" fmla="*/ 0 h 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"/>
                    <a:gd name="T112" fmla="*/ 0 h 71"/>
                    <a:gd name="T113" fmla="*/ 4 w 4"/>
                    <a:gd name="T114" fmla="*/ 71 h 7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" h="7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3" y="21"/>
                      </a:lnTo>
                      <a:lnTo>
                        <a:pt x="3" y="24"/>
                      </a:lnTo>
                      <a:lnTo>
                        <a:pt x="3" y="27"/>
                      </a:lnTo>
                      <a:lnTo>
                        <a:pt x="3" y="31"/>
                      </a:lnTo>
                      <a:lnTo>
                        <a:pt x="3" y="34"/>
                      </a:lnTo>
                      <a:lnTo>
                        <a:pt x="3" y="37"/>
                      </a:lnTo>
                      <a:lnTo>
                        <a:pt x="3" y="40"/>
                      </a:lnTo>
                      <a:lnTo>
                        <a:pt x="3" y="44"/>
                      </a:lnTo>
                      <a:lnTo>
                        <a:pt x="3" y="47"/>
                      </a:lnTo>
                      <a:lnTo>
                        <a:pt x="3" y="50"/>
                      </a:lnTo>
                      <a:lnTo>
                        <a:pt x="3" y="53"/>
                      </a:lnTo>
                      <a:lnTo>
                        <a:pt x="3" y="56"/>
                      </a:lnTo>
                      <a:lnTo>
                        <a:pt x="3" y="58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3" y="65"/>
                      </a:lnTo>
                      <a:lnTo>
                        <a:pt x="3" y="67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2" y="70"/>
                      </a:lnTo>
                      <a:lnTo>
                        <a:pt x="1" y="70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0" name="Freeform 59"/>
                <p:cNvSpPr>
                  <a:spLocks/>
                </p:cNvSpPr>
                <p:nvPr/>
              </p:nvSpPr>
              <p:spPr bwMode="auto">
                <a:xfrm>
                  <a:off x="4122" y="1797"/>
                  <a:ext cx="16" cy="547"/>
                </a:xfrm>
                <a:custGeom>
                  <a:avLst/>
                  <a:gdLst>
                    <a:gd name="T0" fmla="*/ 2147483647 w 3"/>
                    <a:gd name="T1" fmla="*/ 0 h 71"/>
                    <a:gd name="T2" fmla="*/ 2147483647 w 3"/>
                    <a:gd name="T3" fmla="*/ 2147483647 h 71"/>
                    <a:gd name="T4" fmla="*/ 2147483647 w 3"/>
                    <a:gd name="T5" fmla="*/ 2147483647 h 71"/>
                    <a:gd name="T6" fmla="*/ 2147483647 w 3"/>
                    <a:gd name="T7" fmla="*/ 2147483647 h 71"/>
                    <a:gd name="T8" fmla="*/ 2147483647 w 3"/>
                    <a:gd name="T9" fmla="*/ 2147483647 h 71"/>
                    <a:gd name="T10" fmla="*/ 2147483647 w 3"/>
                    <a:gd name="T11" fmla="*/ 2147483647 h 71"/>
                    <a:gd name="T12" fmla="*/ 2147483647 w 3"/>
                    <a:gd name="T13" fmla="*/ 2147483647 h 71"/>
                    <a:gd name="T14" fmla="*/ 2147483647 w 3"/>
                    <a:gd name="T15" fmla="*/ 2147483647 h 71"/>
                    <a:gd name="T16" fmla="*/ 2147483647 w 3"/>
                    <a:gd name="T17" fmla="*/ 2147483647 h 71"/>
                    <a:gd name="T18" fmla="*/ 2147483647 w 3"/>
                    <a:gd name="T19" fmla="*/ 2147483647 h 71"/>
                    <a:gd name="T20" fmla="*/ 2147483647 w 3"/>
                    <a:gd name="T21" fmla="*/ 2147483647 h 71"/>
                    <a:gd name="T22" fmla="*/ 2147483647 w 3"/>
                    <a:gd name="T23" fmla="*/ 2147483647 h 71"/>
                    <a:gd name="T24" fmla="*/ 2147483647 w 3"/>
                    <a:gd name="T25" fmla="*/ 2147483647 h 71"/>
                    <a:gd name="T26" fmla="*/ 2147483647 w 3"/>
                    <a:gd name="T27" fmla="*/ 2147483647 h 71"/>
                    <a:gd name="T28" fmla="*/ 2147483647 w 3"/>
                    <a:gd name="T29" fmla="*/ 2147483647 h 71"/>
                    <a:gd name="T30" fmla="*/ 2147483647 w 3"/>
                    <a:gd name="T31" fmla="*/ 2147483647 h 71"/>
                    <a:gd name="T32" fmla="*/ 2147483647 w 3"/>
                    <a:gd name="T33" fmla="*/ 2147483647 h 71"/>
                    <a:gd name="T34" fmla="*/ 2147483647 w 3"/>
                    <a:gd name="T35" fmla="*/ 2147483647 h 71"/>
                    <a:gd name="T36" fmla="*/ 0 w 3"/>
                    <a:gd name="T37" fmla="*/ 2147483647 h 71"/>
                    <a:gd name="T38" fmla="*/ 0 w 3"/>
                    <a:gd name="T39" fmla="*/ 2147483647 h 71"/>
                    <a:gd name="T40" fmla="*/ 0 w 3"/>
                    <a:gd name="T41" fmla="*/ 2147483647 h 71"/>
                    <a:gd name="T42" fmla="*/ 0 w 3"/>
                    <a:gd name="T43" fmla="*/ 2147483647 h 71"/>
                    <a:gd name="T44" fmla="*/ 0 w 3"/>
                    <a:gd name="T45" fmla="*/ 2147483647 h 71"/>
                    <a:gd name="T46" fmla="*/ 0 w 3"/>
                    <a:gd name="T47" fmla="*/ 2147483647 h 71"/>
                    <a:gd name="T48" fmla="*/ 0 w 3"/>
                    <a:gd name="T49" fmla="*/ 2147483647 h 71"/>
                    <a:gd name="T50" fmla="*/ 0 w 3"/>
                    <a:gd name="T51" fmla="*/ 2147483647 h 71"/>
                    <a:gd name="T52" fmla="*/ 0 w 3"/>
                    <a:gd name="T53" fmla="*/ 2147483647 h 71"/>
                    <a:gd name="T54" fmla="*/ 0 w 3"/>
                    <a:gd name="T55" fmla="*/ 2147483647 h 71"/>
                    <a:gd name="T56" fmla="*/ 0 w 3"/>
                    <a:gd name="T57" fmla="*/ 2147483647 h 71"/>
                    <a:gd name="T58" fmla="*/ 0 w 3"/>
                    <a:gd name="T59" fmla="*/ 2147483647 h 71"/>
                    <a:gd name="T60" fmla="*/ 0 w 3"/>
                    <a:gd name="T61" fmla="*/ 2147483647 h 71"/>
                    <a:gd name="T62" fmla="*/ 0 w 3"/>
                    <a:gd name="T63" fmla="*/ 2147483647 h 71"/>
                    <a:gd name="T64" fmla="*/ 0 w 3"/>
                    <a:gd name="T65" fmla="*/ 2147483647 h 71"/>
                    <a:gd name="T66" fmla="*/ 0 w 3"/>
                    <a:gd name="T67" fmla="*/ 2147483647 h 71"/>
                    <a:gd name="T68" fmla="*/ 0 w 3"/>
                    <a:gd name="T69" fmla="*/ 2147483647 h 71"/>
                    <a:gd name="T70" fmla="*/ 0 w 3"/>
                    <a:gd name="T71" fmla="*/ 0 h 71"/>
                    <a:gd name="T72" fmla="*/ 2147483647 w 3"/>
                    <a:gd name="T73" fmla="*/ 0 h 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"/>
                    <a:gd name="T112" fmla="*/ 0 h 71"/>
                    <a:gd name="T113" fmla="*/ 3 w 3"/>
                    <a:gd name="T114" fmla="*/ 71 h 7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" h="7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2" y="18"/>
                      </a:lnTo>
                      <a:lnTo>
                        <a:pt x="2" y="21"/>
                      </a:lnTo>
                      <a:lnTo>
                        <a:pt x="2" y="24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2" y="34"/>
                      </a:lnTo>
                      <a:lnTo>
                        <a:pt x="2" y="37"/>
                      </a:lnTo>
                      <a:lnTo>
                        <a:pt x="2" y="40"/>
                      </a:lnTo>
                      <a:lnTo>
                        <a:pt x="2" y="44"/>
                      </a:lnTo>
                      <a:lnTo>
                        <a:pt x="2" y="47"/>
                      </a:lnTo>
                      <a:lnTo>
                        <a:pt x="2" y="50"/>
                      </a:lnTo>
                      <a:lnTo>
                        <a:pt x="2" y="53"/>
                      </a:lnTo>
                      <a:lnTo>
                        <a:pt x="2" y="56"/>
                      </a:lnTo>
                      <a:lnTo>
                        <a:pt x="2" y="58"/>
                      </a:lnTo>
                      <a:lnTo>
                        <a:pt x="2" y="61"/>
                      </a:lnTo>
                      <a:lnTo>
                        <a:pt x="2" y="63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2" y="68"/>
                      </a:lnTo>
                      <a:lnTo>
                        <a:pt x="2" y="69"/>
                      </a:lnTo>
                      <a:lnTo>
                        <a:pt x="2" y="70"/>
                      </a:lnTo>
                      <a:lnTo>
                        <a:pt x="1" y="70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1" name="Freeform 60"/>
                <p:cNvSpPr>
                  <a:spLocks/>
                </p:cNvSpPr>
                <p:nvPr/>
              </p:nvSpPr>
              <p:spPr bwMode="auto">
                <a:xfrm>
                  <a:off x="4122" y="1797"/>
                  <a:ext cx="16" cy="547"/>
                </a:xfrm>
                <a:custGeom>
                  <a:avLst/>
                  <a:gdLst>
                    <a:gd name="T0" fmla="*/ 2147483647 w 2"/>
                    <a:gd name="T1" fmla="*/ 0 h 71"/>
                    <a:gd name="T2" fmla="*/ 2147483647 w 2"/>
                    <a:gd name="T3" fmla="*/ 2147483647 h 71"/>
                    <a:gd name="T4" fmla="*/ 2147483647 w 2"/>
                    <a:gd name="T5" fmla="*/ 2147483647 h 71"/>
                    <a:gd name="T6" fmla="*/ 2147483647 w 2"/>
                    <a:gd name="T7" fmla="*/ 2147483647 h 71"/>
                    <a:gd name="T8" fmla="*/ 2147483647 w 2"/>
                    <a:gd name="T9" fmla="*/ 2147483647 h 71"/>
                    <a:gd name="T10" fmla="*/ 2147483647 w 2"/>
                    <a:gd name="T11" fmla="*/ 2147483647 h 71"/>
                    <a:gd name="T12" fmla="*/ 2147483647 w 2"/>
                    <a:gd name="T13" fmla="*/ 2147483647 h 71"/>
                    <a:gd name="T14" fmla="*/ 2147483647 w 2"/>
                    <a:gd name="T15" fmla="*/ 2147483647 h 71"/>
                    <a:gd name="T16" fmla="*/ 2147483647 w 2"/>
                    <a:gd name="T17" fmla="*/ 2147483647 h 71"/>
                    <a:gd name="T18" fmla="*/ 2147483647 w 2"/>
                    <a:gd name="T19" fmla="*/ 2147483647 h 71"/>
                    <a:gd name="T20" fmla="*/ 2147483647 w 2"/>
                    <a:gd name="T21" fmla="*/ 2147483647 h 71"/>
                    <a:gd name="T22" fmla="*/ 2147483647 w 2"/>
                    <a:gd name="T23" fmla="*/ 2147483647 h 71"/>
                    <a:gd name="T24" fmla="*/ 2147483647 w 2"/>
                    <a:gd name="T25" fmla="*/ 2147483647 h 71"/>
                    <a:gd name="T26" fmla="*/ 2147483647 w 2"/>
                    <a:gd name="T27" fmla="*/ 2147483647 h 71"/>
                    <a:gd name="T28" fmla="*/ 2147483647 w 2"/>
                    <a:gd name="T29" fmla="*/ 2147483647 h 71"/>
                    <a:gd name="T30" fmla="*/ 2147483647 w 2"/>
                    <a:gd name="T31" fmla="*/ 2147483647 h 71"/>
                    <a:gd name="T32" fmla="*/ 2147483647 w 2"/>
                    <a:gd name="T33" fmla="*/ 2147483647 h 71"/>
                    <a:gd name="T34" fmla="*/ 0 w 2"/>
                    <a:gd name="T35" fmla="*/ 2147483647 h 71"/>
                    <a:gd name="T36" fmla="*/ 0 w 2"/>
                    <a:gd name="T37" fmla="*/ 2147483647 h 71"/>
                    <a:gd name="T38" fmla="*/ 0 w 2"/>
                    <a:gd name="T39" fmla="*/ 2147483647 h 71"/>
                    <a:gd name="T40" fmla="*/ 0 w 2"/>
                    <a:gd name="T41" fmla="*/ 2147483647 h 71"/>
                    <a:gd name="T42" fmla="*/ 0 w 2"/>
                    <a:gd name="T43" fmla="*/ 2147483647 h 71"/>
                    <a:gd name="T44" fmla="*/ 0 w 2"/>
                    <a:gd name="T45" fmla="*/ 2147483647 h 71"/>
                    <a:gd name="T46" fmla="*/ 0 w 2"/>
                    <a:gd name="T47" fmla="*/ 2147483647 h 71"/>
                    <a:gd name="T48" fmla="*/ 0 w 2"/>
                    <a:gd name="T49" fmla="*/ 2147483647 h 71"/>
                    <a:gd name="T50" fmla="*/ 0 w 2"/>
                    <a:gd name="T51" fmla="*/ 2147483647 h 71"/>
                    <a:gd name="T52" fmla="*/ 0 w 2"/>
                    <a:gd name="T53" fmla="*/ 2147483647 h 71"/>
                    <a:gd name="T54" fmla="*/ 0 w 2"/>
                    <a:gd name="T55" fmla="*/ 2147483647 h 71"/>
                    <a:gd name="T56" fmla="*/ 0 w 2"/>
                    <a:gd name="T57" fmla="*/ 2147483647 h 71"/>
                    <a:gd name="T58" fmla="*/ 0 w 2"/>
                    <a:gd name="T59" fmla="*/ 2147483647 h 71"/>
                    <a:gd name="T60" fmla="*/ 0 w 2"/>
                    <a:gd name="T61" fmla="*/ 2147483647 h 71"/>
                    <a:gd name="T62" fmla="*/ 0 w 2"/>
                    <a:gd name="T63" fmla="*/ 2147483647 h 71"/>
                    <a:gd name="T64" fmla="*/ 0 w 2"/>
                    <a:gd name="T65" fmla="*/ 2147483647 h 71"/>
                    <a:gd name="T66" fmla="*/ 0 w 2"/>
                    <a:gd name="T67" fmla="*/ 0 h 71"/>
                    <a:gd name="T68" fmla="*/ 2147483647 w 2"/>
                    <a:gd name="T69" fmla="*/ 0 h 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"/>
                    <a:gd name="T106" fmla="*/ 0 h 71"/>
                    <a:gd name="T107" fmla="*/ 2 w 2"/>
                    <a:gd name="T108" fmla="*/ 71 h 7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" h="7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1" y="24"/>
                      </a:lnTo>
                      <a:lnTo>
                        <a:pt x="1" y="27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1" y="56"/>
                      </a:lnTo>
                      <a:lnTo>
                        <a:pt x="1" y="58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2" name="Freeform 61"/>
                <p:cNvSpPr>
                  <a:spLocks/>
                </p:cNvSpPr>
                <p:nvPr/>
              </p:nvSpPr>
              <p:spPr bwMode="auto">
                <a:xfrm>
                  <a:off x="4122" y="1797"/>
                  <a:ext cx="16" cy="547"/>
                </a:xfrm>
                <a:custGeom>
                  <a:avLst/>
                  <a:gdLst>
                    <a:gd name="T0" fmla="*/ 2147483647 w 2"/>
                    <a:gd name="T1" fmla="*/ 0 h 71"/>
                    <a:gd name="T2" fmla="*/ 2147483647 w 2"/>
                    <a:gd name="T3" fmla="*/ 2147483647 h 71"/>
                    <a:gd name="T4" fmla="*/ 2147483647 w 2"/>
                    <a:gd name="T5" fmla="*/ 2147483647 h 71"/>
                    <a:gd name="T6" fmla="*/ 2147483647 w 2"/>
                    <a:gd name="T7" fmla="*/ 2147483647 h 71"/>
                    <a:gd name="T8" fmla="*/ 2147483647 w 2"/>
                    <a:gd name="T9" fmla="*/ 2147483647 h 71"/>
                    <a:gd name="T10" fmla="*/ 2147483647 w 2"/>
                    <a:gd name="T11" fmla="*/ 2147483647 h 71"/>
                    <a:gd name="T12" fmla="*/ 2147483647 w 2"/>
                    <a:gd name="T13" fmla="*/ 2147483647 h 71"/>
                    <a:gd name="T14" fmla="*/ 2147483647 w 2"/>
                    <a:gd name="T15" fmla="*/ 2147483647 h 71"/>
                    <a:gd name="T16" fmla="*/ 2147483647 w 2"/>
                    <a:gd name="T17" fmla="*/ 2147483647 h 71"/>
                    <a:gd name="T18" fmla="*/ 2147483647 w 2"/>
                    <a:gd name="T19" fmla="*/ 2147483647 h 71"/>
                    <a:gd name="T20" fmla="*/ 2147483647 w 2"/>
                    <a:gd name="T21" fmla="*/ 2147483647 h 71"/>
                    <a:gd name="T22" fmla="*/ 2147483647 w 2"/>
                    <a:gd name="T23" fmla="*/ 2147483647 h 71"/>
                    <a:gd name="T24" fmla="*/ 2147483647 w 2"/>
                    <a:gd name="T25" fmla="*/ 2147483647 h 71"/>
                    <a:gd name="T26" fmla="*/ 2147483647 w 2"/>
                    <a:gd name="T27" fmla="*/ 2147483647 h 71"/>
                    <a:gd name="T28" fmla="*/ 2147483647 w 2"/>
                    <a:gd name="T29" fmla="*/ 2147483647 h 71"/>
                    <a:gd name="T30" fmla="*/ 2147483647 w 2"/>
                    <a:gd name="T31" fmla="*/ 2147483647 h 71"/>
                    <a:gd name="T32" fmla="*/ 2147483647 w 2"/>
                    <a:gd name="T33" fmla="*/ 2147483647 h 71"/>
                    <a:gd name="T34" fmla="*/ 0 w 2"/>
                    <a:gd name="T35" fmla="*/ 2147483647 h 71"/>
                    <a:gd name="T36" fmla="*/ 0 w 2"/>
                    <a:gd name="T37" fmla="*/ 2147483647 h 71"/>
                    <a:gd name="T38" fmla="*/ 0 w 2"/>
                    <a:gd name="T39" fmla="*/ 2147483647 h 71"/>
                    <a:gd name="T40" fmla="*/ 0 w 2"/>
                    <a:gd name="T41" fmla="*/ 2147483647 h 71"/>
                    <a:gd name="T42" fmla="*/ 0 w 2"/>
                    <a:gd name="T43" fmla="*/ 2147483647 h 71"/>
                    <a:gd name="T44" fmla="*/ 0 w 2"/>
                    <a:gd name="T45" fmla="*/ 2147483647 h 71"/>
                    <a:gd name="T46" fmla="*/ 0 w 2"/>
                    <a:gd name="T47" fmla="*/ 2147483647 h 71"/>
                    <a:gd name="T48" fmla="*/ 0 w 2"/>
                    <a:gd name="T49" fmla="*/ 2147483647 h 71"/>
                    <a:gd name="T50" fmla="*/ 0 w 2"/>
                    <a:gd name="T51" fmla="*/ 2147483647 h 71"/>
                    <a:gd name="T52" fmla="*/ 0 w 2"/>
                    <a:gd name="T53" fmla="*/ 2147483647 h 71"/>
                    <a:gd name="T54" fmla="*/ 0 w 2"/>
                    <a:gd name="T55" fmla="*/ 2147483647 h 71"/>
                    <a:gd name="T56" fmla="*/ 0 w 2"/>
                    <a:gd name="T57" fmla="*/ 2147483647 h 71"/>
                    <a:gd name="T58" fmla="*/ 0 w 2"/>
                    <a:gd name="T59" fmla="*/ 2147483647 h 71"/>
                    <a:gd name="T60" fmla="*/ 0 w 2"/>
                    <a:gd name="T61" fmla="*/ 2147483647 h 71"/>
                    <a:gd name="T62" fmla="*/ 0 w 2"/>
                    <a:gd name="T63" fmla="*/ 2147483647 h 71"/>
                    <a:gd name="T64" fmla="*/ 0 w 2"/>
                    <a:gd name="T65" fmla="*/ 2147483647 h 71"/>
                    <a:gd name="T66" fmla="*/ 0 w 2"/>
                    <a:gd name="T67" fmla="*/ 0 h 71"/>
                    <a:gd name="T68" fmla="*/ 2147483647 w 2"/>
                    <a:gd name="T69" fmla="*/ 0 h 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"/>
                    <a:gd name="T106" fmla="*/ 0 h 71"/>
                    <a:gd name="T107" fmla="*/ 2 w 2"/>
                    <a:gd name="T108" fmla="*/ 71 h 7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" h="7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1" y="24"/>
                      </a:lnTo>
                      <a:lnTo>
                        <a:pt x="1" y="27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1" y="56"/>
                      </a:lnTo>
                      <a:lnTo>
                        <a:pt x="1" y="58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3" name="Freeform 62"/>
                <p:cNvSpPr>
                  <a:spLocks/>
                </p:cNvSpPr>
                <p:nvPr/>
              </p:nvSpPr>
              <p:spPr bwMode="auto">
                <a:xfrm>
                  <a:off x="4122" y="1810"/>
                  <a:ext cx="16" cy="9"/>
                </a:xfrm>
                <a:custGeom>
                  <a:avLst/>
                  <a:gdLst>
                    <a:gd name="T0" fmla="*/ 2147483647 w 2"/>
                    <a:gd name="T1" fmla="*/ 0 h 1"/>
                    <a:gd name="T2" fmla="*/ 2147483647 w 2"/>
                    <a:gd name="T3" fmla="*/ 0 h 1"/>
                    <a:gd name="T4" fmla="*/ 2147483647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2147483647 w 2"/>
                    <a:gd name="T11" fmla="*/ 0 h 1"/>
                    <a:gd name="T12" fmla="*/ 2147483647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4" name="Freeform 63"/>
                <p:cNvSpPr>
                  <a:spLocks/>
                </p:cNvSpPr>
                <p:nvPr/>
              </p:nvSpPr>
              <p:spPr bwMode="auto">
                <a:xfrm>
                  <a:off x="4122" y="1810"/>
                  <a:ext cx="16" cy="534"/>
                </a:xfrm>
                <a:custGeom>
                  <a:avLst/>
                  <a:gdLst>
                    <a:gd name="T0" fmla="*/ 2147483647 w 2"/>
                    <a:gd name="T1" fmla="*/ 2147483647 h 69"/>
                    <a:gd name="T2" fmla="*/ 2147483647 w 2"/>
                    <a:gd name="T3" fmla="*/ 2147483647 h 69"/>
                    <a:gd name="T4" fmla="*/ 2147483647 w 2"/>
                    <a:gd name="T5" fmla="*/ 0 h 69"/>
                    <a:gd name="T6" fmla="*/ 0 w 2"/>
                    <a:gd name="T7" fmla="*/ 0 h 69"/>
                    <a:gd name="T8" fmla="*/ 0 w 2"/>
                    <a:gd name="T9" fmla="*/ 2147483647 h 69"/>
                    <a:gd name="T10" fmla="*/ 2147483647 w 2"/>
                    <a:gd name="T11" fmla="*/ 2147483647 h 69"/>
                    <a:gd name="T12" fmla="*/ 2147483647 w 2"/>
                    <a:gd name="T13" fmla="*/ 2147483647 h 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9"/>
                    <a:gd name="T23" fmla="*/ 2 w 2"/>
                    <a:gd name="T24" fmla="*/ 69 h 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9">
                      <a:moveTo>
                        <a:pt x="1" y="68"/>
                      </a:moveTo>
                      <a:lnTo>
                        <a:pt x="1" y="68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" y="68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5" name="Freeform 64"/>
                <p:cNvSpPr>
                  <a:spLocks/>
                </p:cNvSpPr>
                <p:nvPr/>
              </p:nvSpPr>
              <p:spPr bwMode="auto">
                <a:xfrm>
                  <a:off x="4122" y="2335"/>
                  <a:ext cx="16" cy="9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147483647 w 2"/>
                    <a:gd name="T5" fmla="*/ 2147483647 h 2"/>
                    <a:gd name="T6" fmla="*/ 2147483647 w 2"/>
                    <a:gd name="T7" fmla="*/ 0 h 2"/>
                    <a:gd name="T8" fmla="*/ 2147483647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"/>
                    <a:gd name="T23" fmla="*/ 2 w 2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6" name="Freeform 65"/>
                <p:cNvSpPr>
                  <a:spLocks/>
                </p:cNvSpPr>
                <p:nvPr/>
              </p:nvSpPr>
              <p:spPr bwMode="auto">
                <a:xfrm>
                  <a:off x="4087" y="1630"/>
                  <a:ext cx="218" cy="189"/>
                </a:xfrm>
                <a:custGeom>
                  <a:avLst/>
                  <a:gdLst>
                    <a:gd name="T0" fmla="*/ 2147483647 w 32"/>
                    <a:gd name="T1" fmla="*/ 0 h 25"/>
                    <a:gd name="T2" fmla="*/ 2147483647 w 32"/>
                    <a:gd name="T3" fmla="*/ 2147483647 h 25"/>
                    <a:gd name="T4" fmla="*/ 2147483647 w 32"/>
                    <a:gd name="T5" fmla="*/ 2147483647 h 25"/>
                    <a:gd name="T6" fmla="*/ 2147483647 w 32"/>
                    <a:gd name="T7" fmla="*/ 2147483647 h 25"/>
                    <a:gd name="T8" fmla="*/ 2147483647 w 32"/>
                    <a:gd name="T9" fmla="*/ 2147483647 h 25"/>
                    <a:gd name="T10" fmla="*/ 2147483647 w 32"/>
                    <a:gd name="T11" fmla="*/ 2147483647 h 25"/>
                    <a:gd name="T12" fmla="*/ 2147483647 w 32"/>
                    <a:gd name="T13" fmla="*/ 2147483647 h 25"/>
                    <a:gd name="T14" fmla="*/ 2147483647 w 32"/>
                    <a:gd name="T15" fmla="*/ 2147483647 h 25"/>
                    <a:gd name="T16" fmla="*/ 2147483647 w 32"/>
                    <a:gd name="T17" fmla="*/ 2147483647 h 25"/>
                    <a:gd name="T18" fmla="*/ 2147483647 w 32"/>
                    <a:gd name="T19" fmla="*/ 2147483647 h 25"/>
                    <a:gd name="T20" fmla="*/ 2147483647 w 32"/>
                    <a:gd name="T21" fmla="*/ 2147483647 h 25"/>
                    <a:gd name="T22" fmla="*/ 2147483647 w 32"/>
                    <a:gd name="T23" fmla="*/ 2147483647 h 25"/>
                    <a:gd name="T24" fmla="*/ 2147483647 w 32"/>
                    <a:gd name="T25" fmla="*/ 2147483647 h 25"/>
                    <a:gd name="T26" fmla="*/ 2147483647 w 32"/>
                    <a:gd name="T27" fmla="*/ 2147483647 h 25"/>
                    <a:gd name="T28" fmla="*/ 2147483647 w 32"/>
                    <a:gd name="T29" fmla="*/ 2147483647 h 25"/>
                    <a:gd name="T30" fmla="*/ 2147483647 w 32"/>
                    <a:gd name="T31" fmla="*/ 2147483647 h 25"/>
                    <a:gd name="T32" fmla="*/ 2147483647 w 32"/>
                    <a:gd name="T33" fmla="*/ 2147483647 h 25"/>
                    <a:gd name="T34" fmla="*/ 2147483647 w 32"/>
                    <a:gd name="T35" fmla="*/ 2147483647 h 25"/>
                    <a:gd name="T36" fmla="*/ 2147483647 w 32"/>
                    <a:gd name="T37" fmla="*/ 2147483647 h 25"/>
                    <a:gd name="T38" fmla="*/ 2147483647 w 32"/>
                    <a:gd name="T39" fmla="*/ 2147483647 h 25"/>
                    <a:gd name="T40" fmla="*/ 2147483647 w 32"/>
                    <a:gd name="T41" fmla="*/ 2147483647 h 25"/>
                    <a:gd name="T42" fmla="*/ 2147483647 w 32"/>
                    <a:gd name="T43" fmla="*/ 2147483647 h 25"/>
                    <a:gd name="T44" fmla="*/ 2147483647 w 32"/>
                    <a:gd name="T45" fmla="*/ 2147483647 h 25"/>
                    <a:gd name="T46" fmla="*/ 2147483647 w 32"/>
                    <a:gd name="T47" fmla="*/ 2147483647 h 25"/>
                    <a:gd name="T48" fmla="*/ 2147483647 w 32"/>
                    <a:gd name="T49" fmla="*/ 2147483647 h 25"/>
                    <a:gd name="T50" fmla="*/ 2147483647 w 32"/>
                    <a:gd name="T51" fmla="*/ 2147483647 h 25"/>
                    <a:gd name="T52" fmla="*/ 2147483647 w 32"/>
                    <a:gd name="T53" fmla="*/ 2147483647 h 25"/>
                    <a:gd name="T54" fmla="*/ 2147483647 w 32"/>
                    <a:gd name="T55" fmla="*/ 2147483647 h 25"/>
                    <a:gd name="T56" fmla="*/ 2147483647 w 32"/>
                    <a:gd name="T57" fmla="*/ 2147483647 h 25"/>
                    <a:gd name="T58" fmla="*/ 2147483647 w 32"/>
                    <a:gd name="T59" fmla="*/ 2147483647 h 25"/>
                    <a:gd name="T60" fmla="*/ 2147483647 w 32"/>
                    <a:gd name="T61" fmla="*/ 2147483647 h 25"/>
                    <a:gd name="T62" fmla="*/ 2147483647 w 32"/>
                    <a:gd name="T63" fmla="*/ 2147483647 h 25"/>
                    <a:gd name="T64" fmla="*/ 2147483647 w 32"/>
                    <a:gd name="T65" fmla="*/ 2147483647 h 25"/>
                    <a:gd name="T66" fmla="*/ 2147483647 w 32"/>
                    <a:gd name="T67" fmla="*/ 2147483647 h 25"/>
                    <a:gd name="T68" fmla="*/ 2147483647 w 32"/>
                    <a:gd name="T69" fmla="*/ 2147483647 h 25"/>
                    <a:gd name="T70" fmla="*/ 2147483647 w 32"/>
                    <a:gd name="T71" fmla="*/ 2147483647 h 25"/>
                    <a:gd name="T72" fmla="*/ 2147483647 w 32"/>
                    <a:gd name="T73" fmla="*/ 2147483647 h 25"/>
                    <a:gd name="T74" fmla="*/ 2147483647 w 32"/>
                    <a:gd name="T75" fmla="*/ 2147483647 h 25"/>
                    <a:gd name="T76" fmla="*/ 2147483647 w 32"/>
                    <a:gd name="T77" fmla="*/ 2147483647 h 25"/>
                    <a:gd name="T78" fmla="*/ 2147483647 w 32"/>
                    <a:gd name="T79" fmla="*/ 2147483647 h 25"/>
                    <a:gd name="T80" fmla="*/ 2147483647 w 32"/>
                    <a:gd name="T81" fmla="*/ 2147483647 h 25"/>
                    <a:gd name="T82" fmla="*/ 2147483647 w 32"/>
                    <a:gd name="T83" fmla="*/ 2147483647 h 25"/>
                    <a:gd name="T84" fmla="*/ 2147483647 w 32"/>
                    <a:gd name="T85" fmla="*/ 2147483647 h 25"/>
                    <a:gd name="T86" fmla="*/ 2147483647 w 32"/>
                    <a:gd name="T87" fmla="*/ 2147483647 h 25"/>
                    <a:gd name="T88" fmla="*/ 2147483647 w 32"/>
                    <a:gd name="T89" fmla="*/ 2147483647 h 25"/>
                    <a:gd name="T90" fmla="*/ 2147483647 w 32"/>
                    <a:gd name="T91" fmla="*/ 2147483647 h 25"/>
                    <a:gd name="T92" fmla="*/ 2147483647 w 32"/>
                    <a:gd name="T93" fmla="*/ 2147483647 h 25"/>
                    <a:gd name="T94" fmla="*/ 2147483647 w 32"/>
                    <a:gd name="T95" fmla="*/ 2147483647 h 25"/>
                    <a:gd name="T96" fmla="*/ 2147483647 w 32"/>
                    <a:gd name="T97" fmla="*/ 2147483647 h 25"/>
                    <a:gd name="T98" fmla="*/ 2147483647 w 32"/>
                    <a:gd name="T99" fmla="*/ 2147483647 h 25"/>
                    <a:gd name="T100" fmla="*/ 2147483647 w 32"/>
                    <a:gd name="T101" fmla="*/ 2147483647 h 25"/>
                    <a:gd name="T102" fmla="*/ 2147483647 w 32"/>
                    <a:gd name="T103" fmla="*/ 2147483647 h 25"/>
                    <a:gd name="T104" fmla="*/ 2147483647 w 32"/>
                    <a:gd name="T105" fmla="*/ 2147483647 h 25"/>
                    <a:gd name="T106" fmla="*/ 0 w 32"/>
                    <a:gd name="T107" fmla="*/ 2147483647 h 25"/>
                    <a:gd name="T108" fmla="*/ 2147483647 w 32"/>
                    <a:gd name="T109" fmla="*/ 0 h 25"/>
                    <a:gd name="T110" fmla="*/ 2147483647 w 32"/>
                    <a:gd name="T111" fmla="*/ 0 h 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2"/>
                    <a:gd name="T169" fmla="*/ 0 h 25"/>
                    <a:gd name="T170" fmla="*/ 32 w 32"/>
                    <a:gd name="T171" fmla="*/ 25 h 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2" h="25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1" y="7"/>
                      </a:lnTo>
                      <a:lnTo>
                        <a:pt x="29" y="11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1" y="13"/>
                      </a:lnTo>
                      <a:lnTo>
                        <a:pt x="31" y="14"/>
                      </a:lnTo>
                      <a:lnTo>
                        <a:pt x="31" y="15"/>
                      </a:lnTo>
                      <a:lnTo>
                        <a:pt x="31" y="16"/>
                      </a:lnTo>
                      <a:lnTo>
                        <a:pt x="31" y="17"/>
                      </a:lnTo>
                      <a:lnTo>
                        <a:pt x="30" y="18"/>
                      </a:lnTo>
                      <a:lnTo>
                        <a:pt x="29" y="18"/>
                      </a:lnTo>
                      <a:lnTo>
                        <a:pt x="29" y="19"/>
                      </a:lnTo>
                      <a:lnTo>
                        <a:pt x="29" y="20"/>
                      </a:lnTo>
                      <a:lnTo>
                        <a:pt x="29" y="21"/>
                      </a:lnTo>
                      <a:lnTo>
                        <a:pt x="28" y="22"/>
                      </a:lnTo>
                      <a:lnTo>
                        <a:pt x="27" y="23"/>
                      </a:lnTo>
                      <a:lnTo>
                        <a:pt x="27" y="24"/>
                      </a:lnTo>
                      <a:lnTo>
                        <a:pt x="26" y="24"/>
                      </a:lnTo>
                      <a:lnTo>
                        <a:pt x="25" y="24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15" y="21"/>
                      </a:lnTo>
                      <a:lnTo>
                        <a:pt x="12" y="22"/>
                      </a:lnTo>
                      <a:lnTo>
                        <a:pt x="0" y="17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7" name="Freeform 66"/>
                <p:cNvSpPr>
                  <a:spLocks/>
                </p:cNvSpPr>
                <p:nvPr/>
              </p:nvSpPr>
              <p:spPr bwMode="auto">
                <a:xfrm>
                  <a:off x="4087" y="1630"/>
                  <a:ext cx="218" cy="189"/>
                </a:xfrm>
                <a:custGeom>
                  <a:avLst/>
                  <a:gdLst>
                    <a:gd name="T0" fmla="*/ 2147483647 w 32"/>
                    <a:gd name="T1" fmla="*/ 0 h 25"/>
                    <a:gd name="T2" fmla="*/ 2147483647 w 32"/>
                    <a:gd name="T3" fmla="*/ 0 h 25"/>
                    <a:gd name="T4" fmla="*/ 2147483647 w 32"/>
                    <a:gd name="T5" fmla="*/ 2147483647 h 25"/>
                    <a:gd name="T6" fmla="*/ 2147483647 w 32"/>
                    <a:gd name="T7" fmla="*/ 2147483647 h 25"/>
                    <a:gd name="T8" fmla="*/ 2147483647 w 32"/>
                    <a:gd name="T9" fmla="*/ 2147483647 h 25"/>
                    <a:gd name="T10" fmla="*/ 2147483647 w 32"/>
                    <a:gd name="T11" fmla="*/ 2147483647 h 25"/>
                    <a:gd name="T12" fmla="*/ 2147483647 w 32"/>
                    <a:gd name="T13" fmla="*/ 2147483647 h 25"/>
                    <a:gd name="T14" fmla="*/ 2147483647 w 32"/>
                    <a:gd name="T15" fmla="*/ 2147483647 h 25"/>
                    <a:gd name="T16" fmla="*/ 2147483647 w 32"/>
                    <a:gd name="T17" fmla="*/ 2147483647 h 25"/>
                    <a:gd name="T18" fmla="*/ 2147483647 w 32"/>
                    <a:gd name="T19" fmla="*/ 2147483647 h 25"/>
                    <a:gd name="T20" fmla="*/ 2147483647 w 32"/>
                    <a:gd name="T21" fmla="*/ 2147483647 h 25"/>
                    <a:gd name="T22" fmla="*/ 2147483647 w 32"/>
                    <a:gd name="T23" fmla="*/ 2147483647 h 25"/>
                    <a:gd name="T24" fmla="*/ 2147483647 w 32"/>
                    <a:gd name="T25" fmla="*/ 2147483647 h 25"/>
                    <a:gd name="T26" fmla="*/ 2147483647 w 32"/>
                    <a:gd name="T27" fmla="*/ 2147483647 h 25"/>
                    <a:gd name="T28" fmla="*/ 2147483647 w 32"/>
                    <a:gd name="T29" fmla="*/ 2147483647 h 25"/>
                    <a:gd name="T30" fmla="*/ 2147483647 w 32"/>
                    <a:gd name="T31" fmla="*/ 2147483647 h 25"/>
                    <a:gd name="T32" fmla="*/ 2147483647 w 32"/>
                    <a:gd name="T33" fmla="*/ 2147483647 h 25"/>
                    <a:gd name="T34" fmla="*/ 2147483647 w 32"/>
                    <a:gd name="T35" fmla="*/ 2147483647 h 25"/>
                    <a:gd name="T36" fmla="*/ 2147483647 w 32"/>
                    <a:gd name="T37" fmla="*/ 2147483647 h 25"/>
                    <a:gd name="T38" fmla="*/ 2147483647 w 32"/>
                    <a:gd name="T39" fmla="*/ 2147483647 h 25"/>
                    <a:gd name="T40" fmla="*/ 2147483647 w 32"/>
                    <a:gd name="T41" fmla="*/ 2147483647 h 25"/>
                    <a:gd name="T42" fmla="*/ 2147483647 w 32"/>
                    <a:gd name="T43" fmla="*/ 2147483647 h 25"/>
                    <a:gd name="T44" fmla="*/ 2147483647 w 32"/>
                    <a:gd name="T45" fmla="*/ 2147483647 h 25"/>
                    <a:gd name="T46" fmla="*/ 2147483647 w 32"/>
                    <a:gd name="T47" fmla="*/ 2147483647 h 25"/>
                    <a:gd name="T48" fmla="*/ 2147483647 w 32"/>
                    <a:gd name="T49" fmla="*/ 2147483647 h 25"/>
                    <a:gd name="T50" fmla="*/ 2147483647 w 32"/>
                    <a:gd name="T51" fmla="*/ 2147483647 h 25"/>
                    <a:gd name="T52" fmla="*/ 2147483647 w 32"/>
                    <a:gd name="T53" fmla="*/ 2147483647 h 25"/>
                    <a:gd name="T54" fmla="*/ 2147483647 w 32"/>
                    <a:gd name="T55" fmla="*/ 2147483647 h 25"/>
                    <a:gd name="T56" fmla="*/ 2147483647 w 32"/>
                    <a:gd name="T57" fmla="*/ 2147483647 h 25"/>
                    <a:gd name="T58" fmla="*/ 2147483647 w 32"/>
                    <a:gd name="T59" fmla="*/ 2147483647 h 25"/>
                    <a:gd name="T60" fmla="*/ 2147483647 w 32"/>
                    <a:gd name="T61" fmla="*/ 2147483647 h 25"/>
                    <a:gd name="T62" fmla="*/ 2147483647 w 32"/>
                    <a:gd name="T63" fmla="*/ 2147483647 h 25"/>
                    <a:gd name="T64" fmla="*/ 2147483647 w 32"/>
                    <a:gd name="T65" fmla="*/ 2147483647 h 25"/>
                    <a:gd name="T66" fmla="*/ 2147483647 w 32"/>
                    <a:gd name="T67" fmla="*/ 2147483647 h 25"/>
                    <a:gd name="T68" fmla="*/ 2147483647 w 32"/>
                    <a:gd name="T69" fmla="*/ 2147483647 h 25"/>
                    <a:gd name="T70" fmla="*/ 2147483647 w 32"/>
                    <a:gd name="T71" fmla="*/ 2147483647 h 25"/>
                    <a:gd name="T72" fmla="*/ 2147483647 w 32"/>
                    <a:gd name="T73" fmla="*/ 2147483647 h 25"/>
                    <a:gd name="T74" fmla="*/ 2147483647 w 32"/>
                    <a:gd name="T75" fmla="*/ 2147483647 h 25"/>
                    <a:gd name="T76" fmla="*/ 2147483647 w 32"/>
                    <a:gd name="T77" fmla="*/ 2147483647 h 25"/>
                    <a:gd name="T78" fmla="*/ 2147483647 w 32"/>
                    <a:gd name="T79" fmla="*/ 2147483647 h 25"/>
                    <a:gd name="T80" fmla="*/ 2147483647 w 32"/>
                    <a:gd name="T81" fmla="*/ 2147483647 h 25"/>
                    <a:gd name="T82" fmla="*/ 2147483647 w 32"/>
                    <a:gd name="T83" fmla="*/ 2147483647 h 25"/>
                    <a:gd name="T84" fmla="*/ 2147483647 w 32"/>
                    <a:gd name="T85" fmla="*/ 2147483647 h 25"/>
                    <a:gd name="T86" fmla="*/ 2147483647 w 32"/>
                    <a:gd name="T87" fmla="*/ 2147483647 h 25"/>
                    <a:gd name="T88" fmla="*/ 2147483647 w 32"/>
                    <a:gd name="T89" fmla="*/ 2147483647 h 25"/>
                    <a:gd name="T90" fmla="*/ 2147483647 w 32"/>
                    <a:gd name="T91" fmla="*/ 2147483647 h 25"/>
                    <a:gd name="T92" fmla="*/ 2147483647 w 32"/>
                    <a:gd name="T93" fmla="*/ 2147483647 h 25"/>
                    <a:gd name="T94" fmla="*/ 2147483647 w 32"/>
                    <a:gd name="T95" fmla="*/ 2147483647 h 25"/>
                    <a:gd name="T96" fmla="*/ 2147483647 w 32"/>
                    <a:gd name="T97" fmla="*/ 2147483647 h 25"/>
                    <a:gd name="T98" fmla="*/ 2147483647 w 32"/>
                    <a:gd name="T99" fmla="*/ 2147483647 h 25"/>
                    <a:gd name="T100" fmla="*/ 2147483647 w 32"/>
                    <a:gd name="T101" fmla="*/ 2147483647 h 25"/>
                    <a:gd name="T102" fmla="*/ 2147483647 w 32"/>
                    <a:gd name="T103" fmla="*/ 2147483647 h 25"/>
                    <a:gd name="T104" fmla="*/ 2147483647 w 32"/>
                    <a:gd name="T105" fmla="*/ 2147483647 h 25"/>
                    <a:gd name="T106" fmla="*/ 2147483647 w 32"/>
                    <a:gd name="T107" fmla="*/ 2147483647 h 25"/>
                    <a:gd name="T108" fmla="*/ 2147483647 w 32"/>
                    <a:gd name="T109" fmla="*/ 2147483647 h 25"/>
                    <a:gd name="T110" fmla="*/ 2147483647 w 32"/>
                    <a:gd name="T111" fmla="*/ 2147483647 h 25"/>
                    <a:gd name="T112" fmla="*/ 2147483647 w 32"/>
                    <a:gd name="T113" fmla="*/ 2147483647 h 25"/>
                    <a:gd name="T114" fmla="*/ 0 w 32"/>
                    <a:gd name="T115" fmla="*/ 2147483647 h 25"/>
                    <a:gd name="T116" fmla="*/ 2147483647 w 32"/>
                    <a:gd name="T117" fmla="*/ 0 h 2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2"/>
                    <a:gd name="T178" fmla="*/ 0 h 25"/>
                    <a:gd name="T179" fmla="*/ 32 w 32"/>
                    <a:gd name="T180" fmla="*/ 25 h 2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2" h="25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1" y="7"/>
                      </a:lnTo>
                      <a:lnTo>
                        <a:pt x="29" y="11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1" y="13"/>
                      </a:lnTo>
                      <a:lnTo>
                        <a:pt x="31" y="14"/>
                      </a:lnTo>
                      <a:lnTo>
                        <a:pt x="31" y="15"/>
                      </a:lnTo>
                      <a:lnTo>
                        <a:pt x="31" y="16"/>
                      </a:lnTo>
                      <a:lnTo>
                        <a:pt x="31" y="17"/>
                      </a:lnTo>
                      <a:lnTo>
                        <a:pt x="30" y="18"/>
                      </a:lnTo>
                      <a:lnTo>
                        <a:pt x="29" y="18"/>
                      </a:lnTo>
                      <a:lnTo>
                        <a:pt x="29" y="19"/>
                      </a:lnTo>
                      <a:lnTo>
                        <a:pt x="29" y="20"/>
                      </a:lnTo>
                      <a:lnTo>
                        <a:pt x="29" y="21"/>
                      </a:lnTo>
                      <a:lnTo>
                        <a:pt x="28" y="22"/>
                      </a:lnTo>
                      <a:lnTo>
                        <a:pt x="27" y="23"/>
                      </a:lnTo>
                      <a:lnTo>
                        <a:pt x="27" y="24"/>
                      </a:lnTo>
                      <a:lnTo>
                        <a:pt x="26" y="24"/>
                      </a:lnTo>
                      <a:lnTo>
                        <a:pt x="25" y="24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15" y="21"/>
                      </a:lnTo>
                      <a:lnTo>
                        <a:pt x="12" y="22"/>
                      </a:lnTo>
                      <a:lnTo>
                        <a:pt x="0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8" name="Freeform 67"/>
                <p:cNvSpPr>
                  <a:spLocks/>
                </p:cNvSpPr>
                <p:nvPr/>
              </p:nvSpPr>
              <p:spPr bwMode="auto">
                <a:xfrm>
                  <a:off x="4201" y="1797"/>
                  <a:ext cx="34" cy="40"/>
                </a:xfrm>
                <a:custGeom>
                  <a:avLst/>
                  <a:gdLst>
                    <a:gd name="T0" fmla="*/ 2147483647 w 4"/>
                    <a:gd name="T1" fmla="*/ 2147483647 h 5"/>
                    <a:gd name="T2" fmla="*/ 0 w 4"/>
                    <a:gd name="T3" fmla="*/ 2147483647 h 5"/>
                    <a:gd name="T4" fmla="*/ 0 w 4"/>
                    <a:gd name="T5" fmla="*/ 2147483647 h 5"/>
                    <a:gd name="T6" fmla="*/ 0 w 4"/>
                    <a:gd name="T7" fmla="*/ 2147483647 h 5"/>
                    <a:gd name="T8" fmla="*/ 0 w 4"/>
                    <a:gd name="T9" fmla="*/ 2147483647 h 5"/>
                    <a:gd name="T10" fmla="*/ 0 w 4"/>
                    <a:gd name="T11" fmla="*/ 2147483647 h 5"/>
                    <a:gd name="T12" fmla="*/ 0 w 4"/>
                    <a:gd name="T13" fmla="*/ 2147483647 h 5"/>
                    <a:gd name="T14" fmla="*/ 0 w 4"/>
                    <a:gd name="T15" fmla="*/ 2147483647 h 5"/>
                    <a:gd name="T16" fmla="*/ 0 w 4"/>
                    <a:gd name="T17" fmla="*/ 2147483647 h 5"/>
                    <a:gd name="T18" fmla="*/ 2147483647 w 4"/>
                    <a:gd name="T19" fmla="*/ 2147483647 h 5"/>
                    <a:gd name="T20" fmla="*/ 2147483647 w 4"/>
                    <a:gd name="T21" fmla="*/ 2147483647 h 5"/>
                    <a:gd name="T22" fmla="*/ 2147483647 w 4"/>
                    <a:gd name="T23" fmla="*/ 2147483647 h 5"/>
                    <a:gd name="T24" fmla="*/ 2147483647 w 4"/>
                    <a:gd name="T25" fmla="*/ 2147483647 h 5"/>
                    <a:gd name="T26" fmla="*/ 2147483647 w 4"/>
                    <a:gd name="T27" fmla="*/ 2147483647 h 5"/>
                    <a:gd name="T28" fmla="*/ 2147483647 w 4"/>
                    <a:gd name="T29" fmla="*/ 0 h 5"/>
                    <a:gd name="T30" fmla="*/ 2147483647 w 4"/>
                    <a:gd name="T31" fmla="*/ 2147483647 h 5"/>
                    <a:gd name="T32" fmla="*/ 2147483647 w 4"/>
                    <a:gd name="T33" fmla="*/ 2147483647 h 5"/>
                    <a:gd name="T34" fmla="*/ 2147483647 w 4"/>
                    <a:gd name="T35" fmla="*/ 2147483647 h 5"/>
                    <a:gd name="T36" fmla="*/ 2147483647 w 4"/>
                    <a:gd name="T37" fmla="*/ 2147483647 h 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"/>
                    <a:gd name="T58" fmla="*/ 0 h 5"/>
                    <a:gd name="T59" fmla="*/ 4 w 4"/>
                    <a:gd name="T60" fmla="*/ 5 h 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" h="5">
                      <a:moveTo>
                        <a:pt x="3" y="1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1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09" name="Freeform 68"/>
                <p:cNvSpPr>
                  <a:spLocks/>
                </p:cNvSpPr>
                <p:nvPr/>
              </p:nvSpPr>
              <p:spPr bwMode="auto">
                <a:xfrm>
                  <a:off x="4201" y="1797"/>
                  <a:ext cx="34" cy="40"/>
                </a:xfrm>
                <a:custGeom>
                  <a:avLst/>
                  <a:gdLst>
                    <a:gd name="T0" fmla="*/ 2147483647 w 4"/>
                    <a:gd name="T1" fmla="*/ 2147483647 h 5"/>
                    <a:gd name="T2" fmla="*/ 0 w 4"/>
                    <a:gd name="T3" fmla="*/ 2147483647 h 5"/>
                    <a:gd name="T4" fmla="*/ 0 w 4"/>
                    <a:gd name="T5" fmla="*/ 2147483647 h 5"/>
                    <a:gd name="T6" fmla="*/ 0 w 4"/>
                    <a:gd name="T7" fmla="*/ 2147483647 h 5"/>
                    <a:gd name="T8" fmla="*/ 0 w 4"/>
                    <a:gd name="T9" fmla="*/ 2147483647 h 5"/>
                    <a:gd name="T10" fmla="*/ 0 w 4"/>
                    <a:gd name="T11" fmla="*/ 2147483647 h 5"/>
                    <a:gd name="T12" fmla="*/ 0 w 4"/>
                    <a:gd name="T13" fmla="*/ 2147483647 h 5"/>
                    <a:gd name="T14" fmla="*/ 0 w 4"/>
                    <a:gd name="T15" fmla="*/ 2147483647 h 5"/>
                    <a:gd name="T16" fmla="*/ 0 w 4"/>
                    <a:gd name="T17" fmla="*/ 2147483647 h 5"/>
                    <a:gd name="T18" fmla="*/ 0 w 4"/>
                    <a:gd name="T19" fmla="*/ 2147483647 h 5"/>
                    <a:gd name="T20" fmla="*/ 0 w 4"/>
                    <a:gd name="T21" fmla="*/ 2147483647 h 5"/>
                    <a:gd name="T22" fmla="*/ 2147483647 w 4"/>
                    <a:gd name="T23" fmla="*/ 2147483647 h 5"/>
                    <a:gd name="T24" fmla="*/ 2147483647 w 4"/>
                    <a:gd name="T25" fmla="*/ 2147483647 h 5"/>
                    <a:gd name="T26" fmla="*/ 2147483647 w 4"/>
                    <a:gd name="T27" fmla="*/ 2147483647 h 5"/>
                    <a:gd name="T28" fmla="*/ 2147483647 w 4"/>
                    <a:gd name="T29" fmla="*/ 2147483647 h 5"/>
                    <a:gd name="T30" fmla="*/ 2147483647 w 4"/>
                    <a:gd name="T31" fmla="*/ 2147483647 h 5"/>
                    <a:gd name="T32" fmla="*/ 2147483647 w 4"/>
                    <a:gd name="T33" fmla="*/ 2147483647 h 5"/>
                    <a:gd name="T34" fmla="*/ 2147483647 w 4"/>
                    <a:gd name="T35" fmla="*/ 0 h 5"/>
                    <a:gd name="T36" fmla="*/ 2147483647 w 4"/>
                    <a:gd name="T37" fmla="*/ 2147483647 h 5"/>
                    <a:gd name="T38" fmla="*/ 2147483647 w 4"/>
                    <a:gd name="T39" fmla="*/ 2147483647 h 5"/>
                    <a:gd name="T40" fmla="*/ 2147483647 w 4"/>
                    <a:gd name="T41" fmla="*/ 2147483647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"/>
                    <a:gd name="T64" fmla="*/ 0 h 5"/>
                    <a:gd name="T65" fmla="*/ 4 w 4"/>
                    <a:gd name="T66" fmla="*/ 5 h 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" h="5">
                      <a:moveTo>
                        <a:pt x="3" y="1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0" name="Freeform 69"/>
                <p:cNvSpPr>
                  <a:spLocks/>
                </p:cNvSpPr>
                <p:nvPr/>
              </p:nvSpPr>
              <p:spPr bwMode="auto">
                <a:xfrm>
                  <a:off x="4201" y="1797"/>
                  <a:ext cx="34" cy="40"/>
                </a:xfrm>
                <a:custGeom>
                  <a:avLst/>
                  <a:gdLst>
                    <a:gd name="T0" fmla="*/ 0 w 4"/>
                    <a:gd name="T1" fmla="*/ 2147483647 h 4"/>
                    <a:gd name="T2" fmla="*/ 0 w 4"/>
                    <a:gd name="T3" fmla="*/ 2147483647 h 4"/>
                    <a:gd name="T4" fmla="*/ 0 w 4"/>
                    <a:gd name="T5" fmla="*/ 2147483647 h 4"/>
                    <a:gd name="T6" fmla="*/ 0 w 4"/>
                    <a:gd name="T7" fmla="*/ 2147483647 h 4"/>
                    <a:gd name="T8" fmla="*/ 0 w 4"/>
                    <a:gd name="T9" fmla="*/ 2147483647 h 4"/>
                    <a:gd name="T10" fmla="*/ 0 w 4"/>
                    <a:gd name="T11" fmla="*/ 2147483647 h 4"/>
                    <a:gd name="T12" fmla="*/ 0 w 4"/>
                    <a:gd name="T13" fmla="*/ 2147483647 h 4"/>
                    <a:gd name="T14" fmla="*/ 0 w 4"/>
                    <a:gd name="T15" fmla="*/ 2147483647 h 4"/>
                    <a:gd name="T16" fmla="*/ 2147483647 w 4"/>
                    <a:gd name="T17" fmla="*/ 2147483647 h 4"/>
                    <a:gd name="T18" fmla="*/ 2147483647 w 4"/>
                    <a:gd name="T19" fmla="*/ 2147483647 h 4"/>
                    <a:gd name="T20" fmla="*/ 2147483647 w 4"/>
                    <a:gd name="T21" fmla="*/ 0 h 4"/>
                    <a:gd name="T22" fmla="*/ 2147483647 w 4"/>
                    <a:gd name="T23" fmla="*/ 0 h 4"/>
                    <a:gd name="T24" fmla="*/ 2147483647 w 4"/>
                    <a:gd name="T25" fmla="*/ 0 h 4"/>
                    <a:gd name="T26" fmla="*/ 2147483647 w 4"/>
                    <a:gd name="T27" fmla="*/ 0 h 4"/>
                    <a:gd name="T28" fmla="*/ 2147483647 w 4"/>
                    <a:gd name="T29" fmla="*/ 0 h 4"/>
                    <a:gd name="T30" fmla="*/ 2147483647 w 4"/>
                    <a:gd name="T31" fmla="*/ 0 h 4"/>
                    <a:gd name="T32" fmla="*/ 2147483647 w 4"/>
                    <a:gd name="T33" fmla="*/ 0 h 4"/>
                    <a:gd name="T34" fmla="*/ 0 w 4"/>
                    <a:gd name="T35" fmla="*/ 2147483647 h 4"/>
                    <a:gd name="T36" fmla="*/ 0 w 4"/>
                    <a:gd name="T37" fmla="*/ 2147483647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"/>
                    <a:gd name="T58" fmla="*/ 0 h 4"/>
                    <a:gd name="T59" fmla="*/ 4 w 4"/>
                    <a:gd name="T60" fmla="*/ 4 h 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7272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1" name="Freeform 70"/>
                <p:cNvSpPr>
                  <a:spLocks/>
                </p:cNvSpPr>
                <p:nvPr/>
              </p:nvSpPr>
              <p:spPr bwMode="auto">
                <a:xfrm>
                  <a:off x="4201" y="1797"/>
                  <a:ext cx="34" cy="40"/>
                </a:xfrm>
                <a:custGeom>
                  <a:avLst/>
                  <a:gdLst>
                    <a:gd name="T0" fmla="*/ 0 w 4"/>
                    <a:gd name="T1" fmla="*/ 2147483647 h 4"/>
                    <a:gd name="T2" fmla="*/ 0 w 4"/>
                    <a:gd name="T3" fmla="*/ 2147483647 h 4"/>
                    <a:gd name="T4" fmla="*/ 0 w 4"/>
                    <a:gd name="T5" fmla="*/ 2147483647 h 4"/>
                    <a:gd name="T6" fmla="*/ 0 w 4"/>
                    <a:gd name="T7" fmla="*/ 2147483647 h 4"/>
                    <a:gd name="T8" fmla="*/ 0 w 4"/>
                    <a:gd name="T9" fmla="*/ 2147483647 h 4"/>
                    <a:gd name="T10" fmla="*/ 0 w 4"/>
                    <a:gd name="T11" fmla="*/ 2147483647 h 4"/>
                    <a:gd name="T12" fmla="*/ 0 w 4"/>
                    <a:gd name="T13" fmla="*/ 2147483647 h 4"/>
                    <a:gd name="T14" fmla="*/ 0 w 4"/>
                    <a:gd name="T15" fmla="*/ 2147483647 h 4"/>
                    <a:gd name="T16" fmla="*/ 2147483647 w 4"/>
                    <a:gd name="T17" fmla="*/ 2147483647 h 4"/>
                    <a:gd name="T18" fmla="*/ 2147483647 w 4"/>
                    <a:gd name="T19" fmla="*/ 2147483647 h 4"/>
                    <a:gd name="T20" fmla="*/ 2147483647 w 4"/>
                    <a:gd name="T21" fmla="*/ 0 h 4"/>
                    <a:gd name="T22" fmla="*/ 2147483647 w 4"/>
                    <a:gd name="T23" fmla="*/ 0 h 4"/>
                    <a:gd name="T24" fmla="*/ 2147483647 w 4"/>
                    <a:gd name="T25" fmla="*/ 0 h 4"/>
                    <a:gd name="T26" fmla="*/ 2147483647 w 4"/>
                    <a:gd name="T27" fmla="*/ 0 h 4"/>
                    <a:gd name="T28" fmla="*/ 2147483647 w 4"/>
                    <a:gd name="T29" fmla="*/ 0 h 4"/>
                    <a:gd name="T30" fmla="*/ 2147483647 w 4"/>
                    <a:gd name="T31" fmla="*/ 0 h 4"/>
                    <a:gd name="T32" fmla="*/ 2147483647 w 4"/>
                    <a:gd name="T33" fmla="*/ 0 h 4"/>
                    <a:gd name="T34" fmla="*/ 0 w 4"/>
                    <a:gd name="T35" fmla="*/ 2147483647 h 4"/>
                    <a:gd name="T36" fmla="*/ 0 w 4"/>
                    <a:gd name="T37" fmla="*/ 2147483647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"/>
                    <a:gd name="T58" fmla="*/ 0 h 4"/>
                    <a:gd name="T59" fmla="*/ 4 w 4"/>
                    <a:gd name="T60" fmla="*/ 4 h 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2" name="Freeform 71"/>
                <p:cNvSpPr>
                  <a:spLocks/>
                </p:cNvSpPr>
                <p:nvPr/>
              </p:nvSpPr>
              <p:spPr bwMode="auto">
                <a:xfrm>
                  <a:off x="4201" y="1797"/>
                  <a:ext cx="34" cy="40"/>
                </a:xfrm>
                <a:custGeom>
                  <a:avLst/>
                  <a:gdLst>
                    <a:gd name="T0" fmla="*/ 0 w 4"/>
                    <a:gd name="T1" fmla="*/ 2147483647 h 4"/>
                    <a:gd name="T2" fmla="*/ 0 w 4"/>
                    <a:gd name="T3" fmla="*/ 2147483647 h 4"/>
                    <a:gd name="T4" fmla="*/ 0 w 4"/>
                    <a:gd name="T5" fmla="*/ 2147483647 h 4"/>
                    <a:gd name="T6" fmla="*/ 0 w 4"/>
                    <a:gd name="T7" fmla="*/ 2147483647 h 4"/>
                    <a:gd name="T8" fmla="*/ 0 w 4"/>
                    <a:gd name="T9" fmla="*/ 2147483647 h 4"/>
                    <a:gd name="T10" fmla="*/ 0 w 4"/>
                    <a:gd name="T11" fmla="*/ 2147483647 h 4"/>
                    <a:gd name="T12" fmla="*/ 0 w 4"/>
                    <a:gd name="T13" fmla="*/ 2147483647 h 4"/>
                    <a:gd name="T14" fmla="*/ 2147483647 w 4"/>
                    <a:gd name="T15" fmla="*/ 2147483647 h 4"/>
                    <a:gd name="T16" fmla="*/ 2147483647 w 4"/>
                    <a:gd name="T17" fmla="*/ 2147483647 h 4"/>
                    <a:gd name="T18" fmla="*/ 2147483647 w 4"/>
                    <a:gd name="T19" fmla="*/ 2147483647 h 4"/>
                    <a:gd name="T20" fmla="*/ 2147483647 w 4"/>
                    <a:gd name="T21" fmla="*/ 2147483647 h 4"/>
                    <a:gd name="T22" fmla="*/ 2147483647 w 4"/>
                    <a:gd name="T23" fmla="*/ 0 h 4"/>
                    <a:gd name="T24" fmla="*/ 2147483647 w 4"/>
                    <a:gd name="T25" fmla="*/ 0 h 4"/>
                    <a:gd name="T26" fmla="*/ 2147483647 w 4"/>
                    <a:gd name="T27" fmla="*/ 0 h 4"/>
                    <a:gd name="T28" fmla="*/ 2147483647 w 4"/>
                    <a:gd name="T29" fmla="*/ 0 h 4"/>
                    <a:gd name="T30" fmla="*/ 2147483647 w 4"/>
                    <a:gd name="T31" fmla="*/ 0 h 4"/>
                    <a:gd name="T32" fmla="*/ 2147483647 w 4"/>
                    <a:gd name="T33" fmla="*/ 0 h 4"/>
                    <a:gd name="T34" fmla="*/ 0 w 4"/>
                    <a:gd name="T35" fmla="*/ 2147483647 h 4"/>
                    <a:gd name="T36" fmla="*/ 0 w 4"/>
                    <a:gd name="T37" fmla="*/ 2147483647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"/>
                    <a:gd name="T58" fmla="*/ 0 h 4"/>
                    <a:gd name="T59" fmla="*/ 4 w 4"/>
                    <a:gd name="T60" fmla="*/ 4 h 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81C0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3" name="Freeform 72"/>
                <p:cNvSpPr>
                  <a:spLocks/>
                </p:cNvSpPr>
                <p:nvPr/>
              </p:nvSpPr>
              <p:spPr bwMode="auto">
                <a:xfrm>
                  <a:off x="4201" y="1797"/>
                  <a:ext cx="34" cy="40"/>
                </a:xfrm>
                <a:custGeom>
                  <a:avLst/>
                  <a:gdLst>
                    <a:gd name="T0" fmla="*/ 2147483647 w 4"/>
                    <a:gd name="T1" fmla="*/ 0 h 4"/>
                    <a:gd name="T2" fmla="*/ 0 w 4"/>
                    <a:gd name="T3" fmla="*/ 2147483647 h 4"/>
                    <a:gd name="T4" fmla="*/ 0 w 4"/>
                    <a:gd name="T5" fmla="*/ 2147483647 h 4"/>
                    <a:gd name="T6" fmla="*/ 0 w 4"/>
                    <a:gd name="T7" fmla="*/ 2147483647 h 4"/>
                    <a:gd name="T8" fmla="*/ 0 w 4"/>
                    <a:gd name="T9" fmla="*/ 2147483647 h 4"/>
                    <a:gd name="T10" fmla="*/ 0 w 4"/>
                    <a:gd name="T11" fmla="*/ 2147483647 h 4"/>
                    <a:gd name="T12" fmla="*/ 0 w 4"/>
                    <a:gd name="T13" fmla="*/ 2147483647 h 4"/>
                    <a:gd name="T14" fmla="*/ 0 w 4"/>
                    <a:gd name="T15" fmla="*/ 2147483647 h 4"/>
                    <a:gd name="T16" fmla="*/ 2147483647 w 4"/>
                    <a:gd name="T17" fmla="*/ 2147483647 h 4"/>
                    <a:gd name="T18" fmla="*/ 2147483647 w 4"/>
                    <a:gd name="T19" fmla="*/ 2147483647 h 4"/>
                    <a:gd name="T20" fmla="*/ 2147483647 w 4"/>
                    <a:gd name="T21" fmla="*/ 2147483647 h 4"/>
                    <a:gd name="T22" fmla="*/ 2147483647 w 4"/>
                    <a:gd name="T23" fmla="*/ 2147483647 h 4"/>
                    <a:gd name="T24" fmla="*/ 2147483647 w 4"/>
                    <a:gd name="T25" fmla="*/ 0 h 4"/>
                    <a:gd name="T26" fmla="*/ 2147483647 w 4"/>
                    <a:gd name="T27" fmla="*/ 0 h 4"/>
                    <a:gd name="T28" fmla="*/ 2147483647 w 4"/>
                    <a:gd name="T29" fmla="*/ 0 h 4"/>
                    <a:gd name="T30" fmla="*/ 2147483647 w 4"/>
                    <a:gd name="T31" fmla="*/ 0 h 4"/>
                    <a:gd name="T32" fmla="*/ 2147483647 w 4"/>
                    <a:gd name="T33" fmla="*/ 0 h 4"/>
                    <a:gd name="T34" fmla="*/ 2147483647 w 4"/>
                    <a:gd name="T35" fmla="*/ 0 h 4"/>
                    <a:gd name="T36" fmla="*/ 2147483647 w 4"/>
                    <a:gd name="T37" fmla="*/ 0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"/>
                    <a:gd name="T58" fmla="*/ 0 h 4"/>
                    <a:gd name="T59" fmla="*/ 4 w 4"/>
                    <a:gd name="T60" fmla="*/ 4 h 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" h="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7FC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4" name="Freeform 73"/>
                <p:cNvSpPr>
                  <a:spLocks/>
                </p:cNvSpPr>
                <p:nvPr/>
              </p:nvSpPr>
              <p:spPr bwMode="auto">
                <a:xfrm>
                  <a:off x="4157" y="1819"/>
                  <a:ext cx="51" cy="68"/>
                </a:xfrm>
                <a:custGeom>
                  <a:avLst/>
                  <a:gdLst>
                    <a:gd name="T0" fmla="*/ 2147483647 w 8"/>
                    <a:gd name="T1" fmla="*/ 2147483647 h 9"/>
                    <a:gd name="T2" fmla="*/ 2147483647 w 8"/>
                    <a:gd name="T3" fmla="*/ 2147483647 h 9"/>
                    <a:gd name="T4" fmla="*/ 2147483647 w 8"/>
                    <a:gd name="T5" fmla="*/ 2147483647 h 9"/>
                    <a:gd name="T6" fmla="*/ 2147483647 w 8"/>
                    <a:gd name="T7" fmla="*/ 2147483647 h 9"/>
                    <a:gd name="T8" fmla="*/ 2147483647 w 8"/>
                    <a:gd name="T9" fmla="*/ 2147483647 h 9"/>
                    <a:gd name="T10" fmla="*/ 2147483647 w 8"/>
                    <a:gd name="T11" fmla="*/ 2147483647 h 9"/>
                    <a:gd name="T12" fmla="*/ 2147483647 w 8"/>
                    <a:gd name="T13" fmla="*/ 2147483647 h 9"/>
                    <a:gd name="T14" fmla="*/ 0 w 8"/>
                    <a:gd name="T15" fmla="*/ 2147483647 h 9"/>
                    <a:gd name="T16" fmla="*/ 0 w 8"/>
                    <a:gd name="T17" fmla="*/ 2147483647 h 9"/>
                    <a:gd name="T18" fmla="*/ 2147483647 w 8"/>
                    <a:gd name="T19" fmla="*/ 2147483647 h 9"/>
                    <a:gd name="T20" fmla="*/ 2147483647 w 8"/>
                    <a:gd name="T21" fmla="*/ 2147483647 h 9"/>
                    <a:gd name="T22" fmla="*/ 2147483647 w 8"/>
                    <a:gd name="T23" fmla="*/ 2147483647 h 9"/>
                    <a:gd name="T24" fmla="*/ 2147483647 w 8"/>
                    <a:gd name="T25" fmla="*/ 2147483647 h 9"/>
                    <a:gd name="T26" fmla="*/ 2147483647 w 8"/>
                    <a:gd name="T27" fmla="*/ 2147483647 h 9"/>
                    <a:gd name="T28" fmla="*/ 2147483647 w 8"/>
                    <a:gd name="T29" fmla="*/ 2147483647 h 9"/>
                    <a:gd name="T30" fmla="*/ 2147483647 w 8"/>
                    <a:gd name="T31" fmla="*/ 2147483647 h 9"/>
                    <a:gd name="T32" fmla="*/ 2147483647 w 8"/>
                    <a:gd name="T33" fmla="*/ 0 h 9"/>
                    <a:gd name="T34" fmla="*/ 2147483647 w 8"/>
                    <a:gd name="T35" fmla="*/ 0 h 9"/>
                    <a:gd name="T36" fmla="*/ 2147483647 w 8"/>
                    <a:gd name="T37" fmla="*/ 0 h 9"/>
                    <a:gd name="T38" fmla="*/ 2147483647 w 8"/>
                    <a:gd name="T39" fmla="*/ 0 h 9"/>
                    <a:gd name="T40" fmla="*/ 2147483647 w 8"/>
                    <a:gd name="T41" fmla="*/ 0 h 9"/>
                    <a:gd name="T42" fmla="*/ 2147483647 w 8"/>
                    <a:gd name="T43" fmla="*/ 0 h 9"/>
                    <a:gd name="T44" fmla="*/ 2147483647 w 8"/>
                    <a:gd name="T45" fmla="*/ 2147483647 h 9"/>
                    <a:gd name="T46" fmla="*/ 2147483647 w 8"/>
                    <a:gd name="T47" fmla="*/ 2147483647 h 9"/>
                    <a:gd name="T48" fmla="*/ 2147483647 w 8"/>
                    <a:gd name="T49" fmla="*/ 2147483647 h 9"/>
                    <a:gd name="T50" fmla="*/ 2147483647 w 8"/>
                    <a:gd name="T51" fmla="*/ 2147483647 h 9"/>
                    <a:gd name="T52" fmla="*/ 2147483647 w 8"/>
                    <a:gd name="T53" fmla="*/ 2147483647 h 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"/>
                    <a:gd name="T82" fmla="*/ 0 h 9"/>
                    <a:gd name="T83" fmla="*/ 8 w 8"/>
                    <a:gd name="T84" fmla="*/ 9 h 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" h="9">
                      <a:moveTo>
                        <a:pt x="7" y="2"/>
                      </a:move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5" name="Freeform 74"/>
                <p:cNvSpPr>
                  <a:spLocks/>
                </p:cNvSpPr>
                <p:nvPr/>
              </p:nvSpPr>
              <p:spPr bwMode="auto">
                <a:xfrm>
                  <a:off x="4157" y="1819"/>
                  <a:ext cx="51" cy="68"/>
                </a:xfrm>
                <a:custGeom>
                  <a:avLst/>
                  <a:gdLst>
                    <a:gd name="T0" fmla="*/ 2147483647 w 8"/>
                    <a:gd name="T1" fmla="*/ 2147483647 h 9"/>
                    <a:gd name="T2" fmla="*/ 2147483647 w 8"/>
                    <a:gd name="T3" fmla="*/ 2147483647 h 9"/>
                    <a:gd name="T4" fmla="*/ 2147483647 w 8"/>
                    <a:gd name="T5" fmla="*/ 2147483647 h 9"/>
                    <a:gd name="T6" fmla="*/ 2147483647 w 8"/>
                    <a:gd name="T7" fmla="*/ 2147483647 h 9"/>
                    <a:gd name="T8" fmla="*/ 2147483647 w 8"/>
                    <a:gd name="T9" fmla="*/ 2147483647 h 9"/>
                    <a:gd name="T10" fmla="*/ 2147483647 w 8"/>
                    <a:gd name="T11" fmla="*/ 2147483647 h 9"/>
                    <a:gd name="T12" fmla="*/ 2147483647 w 8"/>
                    <a:gd name="T13" fmla="*/ 2147483647 h 9"/>
                    <a:gd name="T14" fmla="*/ 2147483647 w 8"/>
                    <a:gd name="T15" fmla="*/ 2147483647 h 9"/>
                    <a:gd name="T16" fmla="*/ 0 w 8"/>
                    <a:gd name="T17" fmla="*/ 2147483647 h 9"/>
                    <a:gd name="T18" fmla="*/ 0 w 8"/>
                    <a:gd name="T19" fmla="*/ 2147483647 h 9"/>
                    <a:gd name="T20" fmla="*/ 2147483647 w 8"/>
                    <a:gd name="T21" fmla="*/ 2147483647 h 9"/>
                    <a:gd name="T22" fmla="*/ 2147483647 w 8"/>
                    <a:gd name="T23" fmla="*/ 2147483647 h 9"/>
                    <a:gd name="T24" fmla="*/ 2147483647 w 8"/>
                    <a:gd name="T25" fmla="*/ 2147483647 h 9"/>
                    <a:gd name="T26" fmla="*/ 2147483647 w 8"/>
                    <a:gd name="T27" fmla="*/ 2147483647 h 9"/>
                    <a:gd name="T28" fmla="*/ 2147483647 w 8"/>
                    <a:gd name="T29" fmla="*/ 2147483647 h 9"/>
                    <a:gd name="T30" fmla="*/ 2147483647 w 8"/>
                    <a:gd name="T31" fmla="*/ 2147483647 h 9"/>
                    <a:gd name="T32" fmla="*/ 2147483647 w 8"/>
                    <a:gd name="T33" fmla="*/ 2147483647 h 9"/>
                    <a:gd name="T34" fmla="*/ 2147483647 w 8"/>
                    <a:gd name="T35" fmla="*/ 2147483647 h 9"/>
                    <a:gd name="T36" fmla="*/ 2147483647 w 8"/>
                    <a:gd name="T37" fmla="*/ 0 h 9"/>
                    <a:gd name="T38" fmla="*/ 2147483647 w 8"/>
                    <a:gd name="T39" fmla="*/ 0 h 9"/>
                    <a:gd name="T40" fmla="*/ 2147483647 w 8"/>
                    <a:gd name="T41" fmla="*/ 0 h 9"/>
                    <a:gd name="T42" fmla="*/ 2147483647 w 8"/>
                    <a:gd name="T43" fmla="*/ 0 h 9"/>
                    <a:gd name="T44" fmla="*/ 2147483647 w 8"/>
                    <a:gd name="T45" fmla="*/ 0 h 9"/>
                    <a:gd name="T46" fmla="*/ 2147483647 w 8"/>
                    <a:gd name="T47" fmla="*/ 0 h 9"/>
                    <a:gd name="T48" fmla="*/ 2147483647 w 8"/>
                    <a:gd name="T49" fmla="*/ 0 h 9"/>
                    <a:gd name="T50" fmla="*/ 2147483647 w 8"/>
                    <a:gd name="T51" fmla="*/ 2147483647 h 9"/>
                    <a:gd name="T52" fmla="*/ 2147483647 w 8"/>
                    <a:gd name="T53" fmla="*/ 2147483647 h 9"/>
                    <a:gd name="T54" fmla="*/ 2147483647 w 8"/>
                    <a:gd name="T55" fmla="*/ 2147483647 h 9"/>
                    <a:gd name="T56" fmla="*/ 2147483647 w 8"/>
                    <a:gd name="T57" fmla="*/ 2147483647 h 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"/>
                    <a:gd name="T88" fmla="*/ 0 h 9"/>
                    <a:gd name="T89" fmla="*/ 8 w 8"/>
                    <a:gd name="T90" fmla="*/ 9 h 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" h="9">
                      <a:moveTo>
                        <a:pt x="7" y="2"/>
                      </a:move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6" name="Freeform 75"/>
                <p:cNvSpPr>
                  <a:spLocks/>
                </p:cNvSpPr>
                <p:nvPr/>
              </p:nvSpPr>
              <p:spPr bwMode="auto">
                <a:xfrm>
                  <a:off x="4165" y="1868"/>
                  <a:ext cx="9" cy="19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2147483647 w 2"/>
                    <a:gd name="T9" fmla="*/ 0 h 2"/>
                    <a:gd name="T10" fmla="*/ 2147483647 w 2"/>
                    <a:gd name="T11" fmla="*/ 0 h 2"/>
                    <a:gd name="T12" fmla="*/ 2147483647 w 2"/>
                    <a:gd name="T13" fmla="*/ 0 h 2"/>
                    <a:gd name="T14" fmla="*/ 2147483647 w 2"/>
                    <a:gd name="T15" fmla="*/ 0 h 2"/>
                    <a:gd name="T16" fmla="*/ 2147483647 w 2"/>
                    <a:gd name="T17" fmla="*/ 0 h 2"/>
                    <a:gd name="T18" fmla="*/ 2147483647 w 2"/>
                    <a:gd name="T19" fmla="*/ 2147483647 h 2"/>
                    <a:gd name="T20" fmla="*/ 2147483647 w 2"/>
                    <a:gd name="T21" fmla="*/ 2147483647 h 2"/>
                    <a:gd name="T22" fmla="*/ 2147483647 w 2"/>
                    <a:gd name="T23" fmla="*/ 2147483647 h 2"/>
                    <a:gd name="T24" fmla="*/ 2147483647 w 2"/>
                    <a:gd name="T25" fmla="*/ 2147483647 h 2"/>
                    <a:gd name="T26" fmla="*/ 2147483647 w 2"/>
                    <a:gd name="T27" fmla="*/ 2147483647 h 2"/>
                    <a:gd name="T28" fmla="*/ 2147483647 w 2"/>
                    <a:gd name="T29" fmla="*/ 2147483647 h 2"/>
                    <a:gd name="T30" fmla="*/ 2147483647 w 2"/>
                    <a:gd name="T31" fmla="*/ 2147483647 h 2"/>
                    <a:gd name="T32" fmla="*/ 2147483647 w 2"/>
                    <a:gd name="T33" fmla="*/ 2147483647 h 2"/>
                    <a:gd name="T34" fmla="*/ 0 w 2"/>
                    <a:gd name="T35" fmla="*/ 2147483647 h 2"/>
                    <a:gd name="T36" fmla="*/ 0 w 2"/>
                    <a:gd name="T37" fmla="*/ 2147483647 h 2"/>
                    <a:gd name="T38" fmla="*/ 0 w 2"/>
                    <a:gd name="T39" fmla="*/ 0 h 2"/>
                    <a:gd name="T40" fmla="*/ 0 w 2"/>
                    <a:gd name="T41" fmla="*/ 0 h 2"/>
                    <a:gd name="T42" fmla="*/ 0 w 2"/>
                    <a:gd name="T43" fmla="*/ 0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"/>
                    <a:gd name="T67" fmla="*/ 0 h 2"/>
                    <a:gd name="T68" fmla="*/ 2 w 2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7" name="Freeform 76"/>
                <p:cNvSpPr>
                  <a:spLocks/>
                </p:cNvSpPr>
                <p:nvPr/>
              </p:nvSpPr>
              <p:spPr bwMode="auto">
                <a:xfrm>
                  <a:off x="4138" y="1868"/>
                  <a:ext cx="36" cy="50"/>
                </a:xfrm>
                <a:custGeom>
                  <a:avLst/>
                  <a:gdLst>
                    <a:gd name="T0" fmla="*/ 0 w 5"/>
                    <a:gd name="T1" fmla="*/ 2147483647 h 6"/>
                    <a:gd name="T2" fmla="*/ 2147483647 w 5"/>
                    <a:gd name="T3" fmla="*/ 2147483647 h 6"/>
                    <a:gd name="T4" fmla="*/ 2147483647 w 5"/>
                    <a:gd name="T5" fmla="*/ 2147483647 h 6"/>
                    <a:gd name="T6" fmla="*/ 2147483647 w 5"/>
                    <a:gd name="T7" fmla="*/ 0 h 6"/>
                    <a:gd name="T8" fmla="*/ 2147483647 w 5"/>
                    <a:gd name="T9" fmla="*/ 0 h 6"/>
                    <a:gd name="T10" fmla="*/ 2147483647 w 5"/>
                    <a:gd name="T11" fmla="*/ 0 h 6"/>
                    <a:gd name="T12" fmla="*/ 2147483647 w 5"/>
                    <a:gd name="T13" fmla="*/ 2147483647 h 6"/>
                    <a:gd name="T14" fmla="*/ 2147483647 w 5"/>
                    <a:gd name="T15" fmla="*/ 2147483647 h 6"/>
                    <a:gd name="T16" fmla="*/ 2147483647 w 5"/>
                    <a:gd name="T17" fmla="*/ 2147483647 h 6"/>
                    <a:gd name="T18" fmla="*/ 2147483647 w 5"/>
                    <a:gd name="T19" fmla="*/ 2147483647 h 6"/>
                    <a:gd name="T20" fmla="*/ 2147483647 w 5"/>
                    <a:gd name="T21" fmla="*/ 2147483647 h 6"/>
                    <a:gd name="T22" fmla="*/ 2147483647 w 5"/>
                    <a:gd name="T23" fmla="*/ 2147483647 h 6"/>
                    <a:gd name="T24" fmla="*/ 2147483647 w 5"/>
                    <a:gd name="T25" fmla="*/ 2147483647 h 6"/>
                    <a:gd name="T26" fmla="*/ 0 w 5"/>
                    <a:gd name="T27" fmla="*/ 2147483647 h 6"/>
                    <a:gd name="T28" fmla="*/ 0 w 5"/>
                    <a:gd name="T29" fmla="*/ 2147483647 h 6"/>
                    <a:gd name="T30" fmla="*/ 0 w 5"/>
                    <a:gd name="T31" fmla="*/ 2147483647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"/>
                    <a:gd name="T49" fmla="*/ 0 h 6"/>
                    <a:gd name="T50" fmla="*/ 5 w 5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" h="6">
                      <a:moveTo>
                        <a:pt x="0" y="5"/>
                      </a:move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8" name="Freeform 77"/>
                <p:cNvSpPr>
                  <a:spLocks/>
                </p:cNvSpPr>
                <p:nvPr/>
              </p:nvSpPr>
              <p:spPr bwMode="auto">
                <a:xfrm>
                  <a:off x="4138" y="1868"/>
                  <a:ext cx="36" cy="50"/>
                </a:xfrm>
                <a:custGeom>
                  <a:avLst/>
                  <a:gdLst>
                    <a:gd name="T0" fmla="*/ 0 w 5"/>
                    <a:gd name="T1" fmla="*/ 2147483647 h 6"/>
                    <a:gd name="T2" fmla="*/ 2147483647 w 5"/>
                    <a:gd name="T3" fmla="*/ 2147483647 h 6"/>
                    <a:gd name="T4" fmla="*/ 2147483647 w 5"/>
                    <a:gd name="T5" fmla="*/ 2147483647 h 6"/>
                    <a:gd name="T6" fmla="*/ 2147483647 w 5"/>
                    <a:gd name="T7" fmla="*/ 2147483647 h 6"/>
                    <a:gd name="T8" fmla="*/ 2147483647 w 5"/>
                    <a:gd name="T9" fmla="*/ 0 h 6"/>
                    <a:gd name="T10" fmla="*/ 2147483647 w 5"/>
                    <a:gd name="T11" fmla="*/ 0 h 6"/>
                    <a:gd name="T12" fmla="*/ 2147483647 w 5"/>
                    <a:gd name="T13" fmla="*/ 0 h 6"/>
                    <a:gd name="T14" fmla="*/ 2147483647 w 5"/>
                    <a:gd name="T15" fmla="*/ 0 h 6"/>
                    <a:gd name="T16" fmla="*/ 2147483647 w 5"/>
                    <a:gd name="T17" fmla="*/ 2147483647 h 6"/>
                    <a:gd name="T18" fmla="*/ 2147483647 w 5"/>
                    <a:gd name="T19" fmla="*/ 2147483647 h 6"/>
                    <a:gd name="T20" fmla="*/ 2147483647 w 5"/>
                    <a:gd name="T21" fmla="*/ 2147483647 h 6"/>
                    <a:gd name="T22" fmla="*/ 2147483647 w 5"/>
                    <a:gd name="T23" fmla="*/ 2147483647 h 6"/>
                    <a:gd name="T24" fmla="*/ 2147483647 w 5"/>
                    <a:gd name="T25" fmla="*/ 2147483647 h 6"/>
                    <a:gd name="T26" fmla="*/ 2147483647 w 5"/>
                    <a:gd name="T27" fmla="*/ 2147483647 h 6"/>
                    <a:gd name="T28" fmla="*/ 2147483647 w 5"/>
                    <a:gd name="T29" fmla="*/ 2147483647 h 6"/>
                    <a:gd name="T30" fmla="*/ 0 w 5"/>
                    <a:gd name="T31" fmla="*/ 2147483647 h 6"/>
                    <a:gd name="T32" fmla="*/ 0 w 5"/>
                    <a:gd name="T33" fmla="*/ 2147483647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6"/>
                    <a:gd name="T53" fmla="*/ 5 w 5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6">
                      <a:moveTo>
                        <a:pt x="0" y="5"/>
                      </a:move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19" name="Freeform 78"/>
                <p:cNvSpPr>
                  <a:spLocks/>
                </p:cNvSpPr>
                <p:nvPr/>
              </p:nvSpPr>
              <p:spPr bwMode="auto">
                <a:xfrm>
                  <a:off x="4138" y="1868"/>
                  <a:ext cx="36" cy="50"/>
                </a:xfrm>
                <a:custGeom>
                  <a:avLst/>
                  <a:gdLst>
                    <a:gd name="T0" fmla="*/ 0 w 5"/>
                    <a:gd name="T1" fmla="*/ 2147483647 h 6"/>
                    <a:gd name="T2" fmla="*/ 0 w 5"/>
                    <a:gd name="T3" fmla="*/ 2147483647 h 6"/>
                    <a:gd name="T4" fmla="*/ 2147483647 w 5"/>
                    <a:gd name="T5" fmla="*/ 2147483647 h 6"/>
                    <a:gd name="T6" fmla="*/ 2147483647 w 5"/>
                    <a:gd name="T7" fmla="*/ 2147483647 h 6"/>
                    <a:gd name="T8" fmla="*/ 2147483647 w 5"/>
                    <a:gd name="T9" fmla="*/ 2147483647 h 6"/>
                    <a:gd name="T10" fmla="*/ 2147483647 w 5"/>
                    <a:gd name="T11" fmla="*/ 2147483647 h 6"/>
                    <a:gd name="T12" fmla="*/ 2147483647 w 5"/>
                    <a:gd name="T13" fmla="*/ 2147483647 h 6"/>
                    <a:gd name="T14" fmla="*/ 2147483647 w 5"/>
                    <a:gd name="T15" fmla="*/ 2147483647 h 6"/>
                    <a:gd name="T16" fmla="*/ 2147483647 w 5"/>
                    <a:gd name="T17" fmla="*/ 2147483647 h 6"/>
                    <a:gd name="T18" fmla="*/ 2147483647 w 5"/>
                    <a:gd name="T19" fmla="*/ 2147483647 h 6"/>
                    <a:gd name="T20" fmla="*/ 2147483647 w 5"/>
                    <a:gd name="T21" fmla="*/ 2147483647 h 6"/>
                    <a:gd name="T22" fmla="*/ 2147483647 w 5"/>
                    <a:gd name="T23" fmla="*/ 0 h 6"/>
                    <a:gd name="T24" fmla="*/ 2147483647 w 5"/>
                    <a:gd name="T25" fmla="*/ 0 h 6"/>
                    <a:gd name="T26" fmla="*/ 2147483647 w 5"/>
                    <a:gd name="T27" fmla="*/ 0 h 6"/>
                    <a:gd name="T28" fmla="*/ 2147483647 w 5"/>
                    <a:gd name="T29" fmla="*/ 0 h 6"/>
                    <a:gd name="T30" fmla="*/ 2147483647 w 5"/>
                    <a:gd name="T31" fmla="*/ 2147483647 h 6"/>
                    <a:gd name="T32" fmla="*/ 2147483647 w 5"/>
                    <a:gd name="T33" fmla="*/ 2147483647 h 6"/>
                    <a:gd name="T34" fmla="*/ 2147483647 w 5"/>
                    <a:gd name="T35" fmla="*/ 2147483647 h 6"/>
                    <a:gd name="T36" fmla="*/ 2147483647 w 5"/>
                    <a:gd name="T37" fmla="*/ 2147483647 h 6"/>
                    <a:gd name="T38" fmla="*/ 2147483647 w 5"/>
                    <a:gd name="T39" fmla="*/ 2147483647 h 6"/>
                    <a:gd name="T40" fmla="*/ 2147483647 w 5"/>
                    <a:gd name="T41" fmla="*/ 2147483647 h 6"/>
                    <a:gd name="T42" fmla="*/ 2147483647 w 5"/>
                    <a:gd name="T43" fmla="*/ 2147483647 h 6"/>
                    <a:gd name="T44" fmla="*/ 0 w 5"/>
                    <a:gd name="T45" fmla="*/ 2147483647 h 6"/>
                    <a:gd name="T46" fmla="*/ 0 w 5"/>
                    <a:gd name="T47" fmla="*/ 2147483647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"/>
                    <a:gd name="T73" fmla="*/ 0 h 6"/>
                    <a:gd name="T74" fmla="*/ 5 w 5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" h="6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7272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0" name="Freeform 79"/>
                <p:cNvSpPr>
                  <a:spLocks/>
                </p:cNvSpPr>
                <p:nvPr/>
              </p:nvSpPr>
              <p:spPr bwMode="auto">
                <a:xfrm>
                  <a:off x="4138" y="1868"/>
                  <a:ext cx="36" cy="41"/>
                </a:xfrm>
                <a:custGeom>
                  <a:avLst/>
                  <a:gdLst>
                    <a:gd name="T0" fmla="*/ 0 w 5"/>
                    <a:gd name="T1" fmla="*/ 2147483647 h 5"/>
                    <a:gd name="T2" fmla="*/ 0 w 5"/>
                    <a:gd name="T3" fmla="*/ 2147483647 h 5"/>
                    <a:gd name="T4" fmla="*/ 2147483647 w 5"/>
                    <a:gd name="T5" fmla="*/ 2147483647 h 5"/>
                    <a:gd name="T6" fmla="*/ 2147483647 w 5"/>
                    <a:gd name="T7" fmla="*/ 2147483647 h 5"/>
                    <a:gd name="T8" fmla="*/ 2147483647 w 5"/>
                    <a:gd name="T9" fmla="*/ 2147483647 h 5"/>
                    <a:gd name="T10" fmla="*/ 2147483647 w 5"/>
                    <a:gd name="T11" fmla="*/ 2147483647 h 5"/>
                    <a:gd name="T12" fmla="*/ 2147483647 w 5"/>
                    <a:gd name="T13" fmla="*/ 2147483647 h 5"/>
                    <a:gd name="T14" fmla="*/ 2147483647 w 5"/>
                    <a:gd name="T15" fmla="*/ 2147483647 h 5"/>
                    <a:gd name="T16" fmla="*/ 2147483647 w 5"/>
                    <a:gd name="T17" fmla="*/ 2147483647 h 5"/>
                    <a:gd name="T18" fmla="*/ 2147483647 w 5"/>
                    <a:gd name="T19" fmla="*/ 2147483647 h 5"/>
                    <a:gd name="T20" fmla="*/ 2147483647 w 5"/>
                    <a:gd name="T21" fmla="*/ 2147483647 h 5"/>
                    <a:gd name="T22" fmla="*/ 2147483647 w 5"/>
                    <a:gd name="T23" fmla="*/ 2147483647 h 5"/>
                    <a:gd name="T24" fmla="*/ 2147483647 w 5"/>
                    <a:gd name="T25" fmla="*/ 2147483647 h 5"/>
                    <a:gd name="T26" fmla="*/ 2147483647 w 5"/>
                    <a:gd name="T27" fmla="*/ 2147483647 h 5"/>
                    <a:gd name="T28" fmla="*/ 2147483647 w 5"/>
                    <a:gd name="T29" fmla="*/ 0 h 5"/>
                    <a:gd name="T30" fmla="*/ 2147483647 w 5"/>
                    <a:gd name="T31" fmla="*/ 2147483647 h 5"/>
                    <a:gd name="T32" fmla="*/ 2147483647 w 5"/>
                    <a:gd name="T33" fmla="*/ 2147483647 h 5"/>
                    <a:gd name="T34" fmla="*/ 2147483647 w 5"/>
                    <a:gd name="T35" fmla="*/ 2147483647 h 5"/>
                    <a:gd name="T36" fmla="*/ 2147483647 w 5"/>
                    <a:gd name="T37" fmla="*/ 2147483647 h 5"/>
                    <a:gd name="T38" fmla="*/ 2147483647 w 5"/>
                    <a:gd name="T39" fmla="*/ 2147483647 h 5"/>
                    <a:gd name="T40" fmla="*/ 2147483647 w 5"/>
                    <a:gd name="T41" fmla="*/ 2147483647 h 5"/>
                    <a:gd name="T42" fmla="*/ 2147483647 w 5"/>
                    <a:gd name="T43" fmla="*/ 2147483647 h 5"/>
                    <a:gd name="T44" fmla="*/ 0 w 5"/>
                    <a:gd name="T45" fmla="*/ 2147483647 h 5"/>
                    <a:gd name="T46" fmla="*/ 0 w 5"/>
                    <a:gd name="T47" fmla="*/ 2147483647 h 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"/>
                    <a:gd name="T73" fmla="*/ 0 h 5"/>
                    <a:gd name="T74" fmla="*/ 5 w 5"/>
                    <a:gd name="T75" fmla="*/ 5 h 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" h="5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1" name="Freeform 80"/>
                <p:cNvSpPr>
                  <a:spLocks/>
                </p:cNvSpPr>
                <p:nvPr/>
              </p:nvSpPr>
              <p:spPr bwMode="auto">
                <a:xfrm>
                  <a:off x="4138" y="1878"/>
                  <a:ext cx="36" cy="31"/>
                </a:xfrm>
                <a:custGeom>
                  <a:avLst/>
                  <a:gdLst>
                    <a:gd name="T0" fmla="*/ 0 w 5"/>
                    <a:gd name="T1" fmla="*/ 2147483647 h 4"/>
                    <a:gd name="T2" fmla="*/ 0 w 5"/>
                    <a:gd name="T3" fmla="*/ 2147483647 h 4"/>
                    <a:gd name="T4" fmla="*/ 2147483647 w 5"/>
                    <a:gd name="T5" fmla="*/ 2147483647 h 4"/>
                    <a:gd name="T6" fmla="*/ 2147483647 w 5"/>
                    <a:gd name="T7" fmla="*/ 2147483647 h 4"/>
                    <a:gd name="T8" fmla="*/ 2147483647 w 5"/>
                    <a:gd name="T9" fmla="*/ 2147483647 h 4"/>
                    <a:gd name="T10" fmla="*/ 2147483647 w 5"/>
                    <a:gd name="T11" fmla="*/ 2147483647 h 4"/>
                    <a:gd name="T12" fmla="*/ 2147483647 w 5"/>
                    <a:gd name="T13" fmla="*/ 0 h 4"/>
                    <a:gd name="T14" fmla="*/ 2147483647 w 5"/>
                    <a:gd name="T15" fmla="*/ 0 h 4"/>
                    <a:gd name="T16" fmla="*/ 2147483647 w 5"/>
                    <a:gd name="T17" fmla="*/ 0 h 4"/>
                    <a:gd name="T18" fmla="*/ 2147483647 w 5"/>
                    <a:gd name="T19" fmla="*/ 0 h 4"/>
                    <a:gd name="T20" fmla="*/ 2147483647 w 5"/>
                    <a:gd name="T21" fmla="*/ 0 h 4"/>
                    <a:gd name="T22" fmla="*/ 2147483647 w 5"/>
                    <a:gd name="T23" fmla="*/ 0 h 4"/>
                    <a:gd name="T24" fmla="*/ 2147483647 w 5"/>
                    <a:gd name="T25" fmla="*/ 0 h 4"/>
                    <a:gd name="T26" fmla="*/ 2147483647 w 5"/>
                    <a:gd name="T27" fmla="*/ 0 h 4"/>
                    <a:gd name="T28" fmla="*/ 2147483647 w 5"/>
                    <a:gd name="T29" fmla="*/ 0 h 4"/>
                    <a:gd name="T30" fmla="*/ 2147483647 w 5"/>
                    <a:gd name="T31" fmla="*/ 0 h 4"/>
                    <a:gd name="T32" fmla="*/ 2147483647 w 5"/>
                    <a:gd name="T33" fmla="*/ 0 h 4"/>
                    <a:gd name="T34" fmla="*/ 2147483647 w 5"/>
                    <a:gd name="T35" fmla="*/ 0 h 4"/>
                    <a:gd name="T36" fmla="*/ 2147483647 w 5"/>
                    <a:gd name="T37" fmla="*/ 0 h 4"/>
                    <a:gd name="T38" fmla="*/ 2147483647 w 5"/>
                    <a:gd name="T39" fmla="*/ 0 h 4"/>
                    <a:gd name="T40" fmla="*/ 2147483647 w 5"/>
                    <a:gd name="T41" fmla="*/ 0 h 4"/>
                    <a:gd name="T42" fmla="*/ 2147483647 w 5"/>
                    <a:gd name="T43" fmla="*/ 0 h 4"/>
                    <a:gd name="T44" fmla="*/ 0 w 5"/>
                    <a:gd name="T45" fmla="*/ 2147483647 h 4"/>
                    <a:gd name="T46" fmla="*/ 0 w 5"/>
                    <a:gd name="T47" fmla="*/ 2147483647 h 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"/>
                    <a:gd name="T73" fmla="*/ 0 h 4"/>
                    <a:gd name="T74" fmla="*/ 5 w 5"/>
                    <a:gd name="T75" fmla="*/ 4 h 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" h="4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81C0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2" name="Freeform 81"/>
                <p:cNvSpPr>
                  <a:spLocks/>
                </p:cNvSpPr>
                <p:nvPr/>
              </p:nvSpPr>
              <p:spPr bwMode="auto">
                <a:xfrm>
                  <a:off x="4138" y="1878"/>
                  <a:ext cx="36" cy="31"/>
                </a:xfrm>
                <a:custGeom>
                  <a:avLst/>
                  <a:gdLst>
                    <a:gd name="T0" fmla="*/ 0 w 5"/>
                    <a:gd name="T1" fmla="*/ 2147483647 h 4"/>
                    <a:gd name="T2" fmla="*/ 2147483647 w 5"/>
                    <a:gd name="T3" fmla="*/ 0 h 4"/>
                    <a:gd name="T4" fmla="*/ 2147483647 w 5"/>
                    <a:gd name="T5" fmla="*/ 0 h 4"/>
                    <a:gd name="T6" fmla="*/ 2147483647 w 5"/>
                    <a:gd name="T7" fmla="*/ 0 h 4"/>
                    <a:gd name="T8" fmla="*/ 2147483647 w 5"/>
                    <a:gd name="T9" fmla="*/ 0 h 4"/>
                    <a:gd name="T10" fmla="*/ 2147483647 w 5"/>
                    <a:gd name="T11" fmla="*/ 0 h 4"/>
                    <a:gd name="T12" fmla="*/ 2147483647 w 5"/>
                    <a:gd name="T13" fmla="*/ 0 h 4"/>
                    <a:gd name="T14" fmla="*/ 2147483647 w 5"/>
                    <a:gd name="T15" fmla="*/ 0 h 4"/>
                    <a:gd name="T16" fmla="*/ 2147483647 w 5"/>
                    <a:gd name="T17" fmla="*/ 0 h 4"/>
                    <a:gd name="T18" fmla="*/ 2147483647 w 5"/>
                    <a:gd name="T19" fmla="*/ 0 h 4"/>
                    <a:gd name="T20" fmla="*/ 2147483647 w 5"/>
                    <a:gd name="T21" fmla="*/ 2147483647 h 4"/>
                    <a:gd name="T22" fmla="*/ 2147483647 w 5"/>
                    <a:gd name="T23" fmla="*/ 2147483647 h 4"/>
                    <a:gd name="T24" fmla="*/ 2147483647 w 5"/>
                    <a:gd name="T25" fmla="*/ 2147483647 h 4"/>
                    <a:gd name="T26" fmla="*/ 0 w 5"/>
                    <a:gd name="T27" fmla="*/ 2147483647 h 4"/>
                    <a:gd name="T28" fmla="*/ 0 w 5"/>
                    <a:gd name="T29" fmla="*/ 2147483647 h 4"/>
                    <a:gd name="T30" fmla="*/ 0 w 5"/>
                    <a:gd name="T31" fmla="*/ 2147483647 h 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"/>
                    <a:gd name="T49" fmla="*/ 0 h 4"/>
                    <a:gd name="T50" fmla="*/ 5 w 5"/>
                    <a:gd name="T51" fmla="*/ 4 h 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" h="4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7FC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3" name="Freeform 82"/>
                <p:cNvSpPr>
                  <a:spLocks/>
                </p:cNvSpPr>
                <p:nvPr/>
              </p:nvSpPr>
              <p:spPr bwMode="auto">
                <a:xfrm>
                  <a:off x="4114" y="1739"/>
                  <a:ext cx="60" cy="90"/>
                </a:xfrm>
                <a:custGeom>
                  <a:avLst/>
                  <a:gdLst>
                    <a:gd name="T0" fmla="*/ 2147483647 w 10"/>
                    <a:gd name="T1" fmla="*/ 0 h 11"/>
                    <a:gd name="T2" fmla="*/ 2147483647 w 10"/>
                    <a:gd name="T3" fmla="*/ 0 h 11"/>
                    <a:gd name="T4" fmla="*/ 2147483647 w 10"/>
                    <a:gd name="T5" fmla="*/ 2147483647 h 11"/>
                    <a:gd name="T6" fmla="*/ 2147483647 w 10"/>
                    <a:gd name="T7" fmla="*/ 2147483647 h 11"/>
                    <a:gd name="T8" fmla="*/ 2147483647 w 10"/>
                    <a:gd name="T9" fmla="*/ 2147483647 h 11"/>
                    <a:gd name="T10" fmla="*/ 2147483647 w 10"/>
                    <a:gd name="T11" fmla="*/ 2147483647 h 11"/>
                    <a:gd name="T12" fmla="*/ 2147483647 w 10"/>
                    <a:gd name="T13" fmla="*/ 2147483647 h 11"/>
                    <a:gd name="T14" fmla="*/ 2147483647 w 10"/>
                    <a:gd name="T15" fmla="*/ 2147483647 h 11"/>
                    <a:gd name="T16" fmla="*/ 2147483647 w 10"/>
                    <a:gd name="T17" fmla="*/ 2147483647 h 11"/>
                    <a:gd name="T18" fmla="*/ 2147483647 w 10"/>
                    <a:gd name="T19" fmla="*/ 2147483647 h 11"/>
                    <a:gd name="T20" fmla="*/ 2147483647 w 10"/>
                    <a:gd name="T21" fmla="*/ 2147483647 h 11"/>
                    <a:gd name="T22" fmla="*/ 2147483647 w 10"/>
                    <a:gd name="T23" fmla="*/ 2147483647 h 11"/>
                    <a:gd name="T24" fmla="*/ 2147483647 w 10"/>
                    <a:gd name="T25" fmla="*/ 2147483647 h 11"/>
                    <a:gd name="T26" fmla="*/ 2147483647 w 10"/>
                    <a:gd name="T27" fmla="*/ 2147483647 h 11"/>
                    <a:gd name="T28" fmla="*/ 2147483647 w 10"/>
                    <a:gd name="T29" fmla="*/ 2147483647 h 11"/>
                    <a:gd name="T30" fmla="*/ 2147483647 w 10"/>
                    <a:gd name="T31" fmla="*/ 2147483647 h 11"/>
                    <a:gd name="T32" fmla="*/ 2147483647 w 10"/>
                    <a:gd name="T33" fmla="*/ 2147483647 h 11"/>
                    <a:gd name="T34" fmla="*/ 0 w 10"/>
                    <a:gd name="T35" fmla="*/ 2147483647 h 11"/>
                    <a:gd name="T36" fmla="*/ 0 w 10"/>
                    <a:gd name="T37" fmla="*/ 2147483647 h 11"/>
                    <a:gd name="T38" fmla="*/ 0 w 10"/>
                    <a:gd name="T39" fmla="*/ 2147483647 h 11"/>
                    <a:gd name="T40" fmla="*/ 2147483647 w 10"/>
                    <a:gd name="T41" fmla="*/ 2147483647 h 11"/>
                    <a:gd name="T42" fmla="*/ 2147483647 w 10"/>
                    <a:gd name="T43" fmla="*/ 2147483647 h 11"/>
                    <a:gd name="T44" fmla="*/ 2147483647 w 10"/>
                    <a:gd name="T45" fmla="*/ 2147483647 h 11"/>
                    <a:gd name="T46" fmla="*/ 2147483647 w 10"/>
                    <a:gd name="T47" fmla="*/ 2147483647 h 11"/>
                    <a:gd name="T48" fmla="*/ 2147483647 w 10"/>
                    <a:gd name="T49" fmla="*/ 2147483647 h 11"/>
                    <a:gd name="T50" fmla="*/ 2147483647 w 10"/>
                    <a:gd name="T51" fmla="*/ 2147483647 h 11"/>
                    <a:gd name="T52" fmla="*/ 2147483647 w 10"/>
                    <a:gd name="T53" fmla="*/ 0 h 11"/>
                    <a:gd name="T54" fmla="*/ 2147483647 w 10"/>
                    <a:gd name="T55" fmla="*/ 0 h 1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"/>
                    <a:gd name="T85" fmla="*/ 0 h 11"/>
                    <a:gd name="T86" fmla="*/ 10 w 10"/>
                    <a:gd name="T87" fmla="*/ 11 h 1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" h="1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4" name="Freeform 83"/>
                <p:cNvSpPr>
                  <a:spLocks/>
                </p:cNvSpPr>
                <p:nvPr/>
              </p:nvSpPr>
              <p:spPr bwMode="auto">
                <a:xfrm>
                  <a:off x="4114" y="1739"/>
                  <a:ext cx="60" cy="90"/>
                </a:xfrm>
                <a:custGeom>
                  <a:avLst/>
                  <a:gdLst>
                    <a:gd name="T0" fmla="*/ 2147483647 w 10"/>
                    <a:gd name="T1" fmla="*/ 0 h 11"/>
                    <a:gd name="T2" fmla="*/ 2147483647 w 10"/>
                    <a:gd name="T3" fmla="*/ 0 h 11"/>
                    <a:gd name="T4" fmla="*/ 2147483647 w 10"/>
                    <a:gd name="T5" fmla="*/ 2147483647 h 11"/>
                    <a:gd name="T6" fmla="*/ 2147483647 w 10"/>
                    <a:gd name="T7" fmla="*/ 2147483647 h 11"/>
                    <a:gd name="T8" fmla="*/ 2147483647 w 10"/>
                    <a:gd name="T9" fmla="*/ 2147483647 h 11"/>
                    <a:gd name="T10" fmla="*/ 2147483647 w 10"/>
                    <a:gd name="T11" fmla="*/ 2147483647 h 11"/>
                    <a:gd name="T12" fmla="*/ 2147483647 w 10"/>
                    <a:gd name="T13" fmla="*/ 2147483647 h 11"/>
                    <a:gd name="T14" fmla="*/ 2147483647 w 10"/>
                    <a:gd name="T15" fmla="*/ 2147483647 h 11"/>
                    <a:gd name="T16" fmla="*/ 2147483647 w 10"/>
                    <a:gd name="T17" fmla="*/ 2147483647 h 11"/>
                    <a:gd name="T18" fmla="*/ 2147483647 w 10"/>
                    <a:gd name="T19" fmla="*/ 2147483647 h 11"/>
                    <a:gd name="T20" fmla="*/ 2147483647 w 10"/>
                    <a:gd name="T21" fmla="*/ 2147483647 h 11"/>
                    <a:gd name="T22" fmla="*/ 2147483647 w 10"/>
                    <a:gd name="T23" fmla="*/ 2147483647 h 11"/>
                    <a:gd name="T24" fmla="*/ 2147483647 w 10"/>
                    <a:gd name="T25" fmla="*/ 2147483647 h 11"/>
                    <a:gd name="T26" fmla="*/ 2147483647 w 10"/>
                    <a:gd name="T27" fmla="*/ 2147483647 h 11"/>
                    <a:gd name="T28" fmla="*/ 2147483647 w 10"/>
                    <a:gd name="T29" fmla="*/ 2147483647 h 11"/>
                    <a:gd name="T30" fmla="*/ 2147483647 w 10"/>
                    <a:gd name="T31" fmla="*/ 2147483647 h 11"/>
                    <a:gd name="T32" fmla="*/ 2147483647 w 10"/>
                    <a:gd name="T33" fmla="*/ 2147483647 h 11"/>
                    <a:gd name="T34" fmla="*/ 2147483647 w 10"/>
                    <a:gd name="T35" fmla="*/ 2147483647 h 11"/>
                    <a:gd name="T36" fmla="*/ 2147483647 w 10"/>
                    <a:gd name="T37" fmla="*/ 2147483647 h 11"/>
                    <a:gd name="T38" fmla="*/ 0 w 10"/>
                    <a:gd name="T39" fmla="*/ 2147483647 h 11"/>
                    <a:gd name="T40" fmla="*/ 0 w 10"/>
                    <a:gd name="T41" fmla="*/ 2147483647 h 11"/>
                    <a:gd name="T42" fmla="*/ 0 w 10"/>
                    <a:gd name="T43" fmla="*/ 2147483647 h 11"/>
                    <a:gd name="T44" fmla="*/ 0 w 10"/>
                    <a:gd name="T45" fmla="*/ 2147483647 h 11"/>
                    <a:gd name="T46" fmla="*/ 2147483647 w 10"/>
                    <a:gd name="T47" fmla="*/ 2147483647 h 11"/>
                    <a:gd name="T48" fmla="*/ 2147483647 w 10"/>
                    <a:gd name="T49" fmla="*/ 2147483647 h 11"/>
                    <a:gd name="T50" fmla="*/ 2147483647 w 10"/>
                    <a:gd name="T51" fmla="*/ 2147483647 h 11"/>
                    <a:gd name="T52" fmla="*/ 2147483647 w 10"/>
                    <a:gd name="T53" fmla="*/ 2147483647 h 11"/>
                    <a:gd name="T54" fmla="*/ 2147483647 w 10"/>
                    <a:gd name="T55" fmla="*/ 2147483647 h 11"/>
                    <a:gd name="T56" fmla="*/ 2147483647 w 10"/>
                    <a:gd name="T57" fmla="*/ 2147483647 h 11"/>
                    <a:gd name="T58" fmla="*/ 2147483647 w 10"/>
                    <a:gd name="T59" fmla="*/ 0 h 1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"/>
                    <a:gd name="T91" fmla="*/ 0 h 11"/>
                    <a:gd name="T92" fmla="*/ 10 w 10"/>
                    <a:gd name="T93" fmla="*/ 11 h 1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" h="1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5" name="Freeform 84"/>
                <p:cNvSpPr>
                  <a:spLocks/>
                </p:cNvSpPr>
                <p:nvPr/>
              </p:nvSpPr>
              <p:spPr bwMode="auto">
                <a:xfrm>
                  <a:off x="4114" y="1739"/>
                  <a:ext cx="60" cy="90"/>
                </a:xfrm>
                <a:custGeom>
                  <a:avLst/>
                  <a:gdLst>
                    <a:gd name="T0" fmla="*/ 2147483647 w 9"/>
                    <a:gd name="T1" fmla="*/ 0 h 11"/>
                    <a:gd name="T2" fmla="*/ 2147483647 w 9"/>
                    <a:gd name="T3" fmla="*/ 2147483647 h 11"/>
                    <a:gd name="T4" fmla="*/ 2147483647 w 9"/>
                    <a:gd name="T5" fmla="*/ 2147483647 h 11"/>
                    <a:gd name="T6" fmla="*/ 2147483647 w 9"/>
                    <a:gd name="T7" fmla="*/ 2147483647 h 11"/>
                    <a:gd name="T8" fmla="*/ 2147483647 w 9"/>
                    <a:gd name="T9" fmla="*/ 2147483647 h 11"/>
                    <a:gd name="T10" fmla="*/ 2147483647 w 9"/>
                    <a:gd name="T11" fmla="*/ 2147483647 h 11"/>
                    <a:gd name="T12" fmla="*/ 2147483647 w 9"/>
                    <a:gd name="T13" fmla="*/ 2147483647 h 11"/>
                    <a:gd name="T14" fmla="*/ 2147483647 w 9"/>
                    <a:gd name="T15" fmla="*/ 2147483647 h 11"/>
                    <a:gd name="T16" fmla="*/ 2147483647 w 9"/>
                    <a:gd name="T17" fmla="*/ 2147483647 h 11"/>
                    <a:gd name="T18" fmla="*/ 2147483647 w 9"/>
                    <a:gd name="T19" fmla="*/ 2147483647 h 11"/>
                    <a:gd name="T20" fmla="*/ 2147483647 w 9"/>
                    <a:gd name="T21" fmla="*/ 2147483647 h 11"/>
                    <a:gd name="T22" fmla="*/ 2147483647 w 9"/>
                    <a:gd name="T23" fmla="*/ 2147483647 h 11"/>
                    <a:gd name="T24" fmla="*/ 2147483647 w 9"/>
                    <a:gd name="T25" fmla="*/ 2147483647 h 11"/>
                    <a:gd name="T26" fmla="*/ 2147483647 w 9"/>
                    <a:gd name="T27" fmla="*/ 2147483647 h 11"/>
                    <a:gd name="T28" fmla="*/ 0 w 9"/>
                    <a:gd name="T29" fmla="*/ 2147483647 h 11"/>
                    <a:gd name="T30" fmla="*/ 0 w 9"/>
                    <a:gd name="T31" fmla="*/ 2147483647 h 11"/>
                    <a:gd name="T32" fmla="*/ 0 w 9"/>
                    <a:gd name="T33" fmla="*/ 2147483647 h 11"/>
                    <a:gd name="T34" fmla="*/ 0 w 9"/>
                    <a:gd name="T35" fmla="*/ 2147483647 h 11"/>
                    <a:gd name="T36" fmla="*/ 0 w 9"/>
                    <a:gd name="T37" fmla="*/ 2147483647 h 11"/>
                    <a:gd name="T38" fmla="*/ 0 w 9"/>
                    <a:gd name="T39" fmla="*/ 2147483647 h 11"/>
                    <a:gd name="T40" fmla="*/ 0 w 9"/>
                    <a:gd name="T41" fmla="*/ 2147483647 h 11"/>
                    <a:gd name="T42" fmla="*/ 0 w 9"/>
                    <a:gd name="T43" fmla="*/ 2147483647 h 11"/>
                    <a:gd name="T44" fmla="*/ 2147483647 w 9"/>
                    <a:gd name="T45" fmla="*/ 2147483647 h 11"/>
                    <a:gd name="T46" fmla="*/ 2147483647 w 9"/>
                    <a:gd name="T47" fmla="*/ 2147483647 h 11"/>
                    <a:gd name="T48" fmla="*/ 2147483647 w 9"/>
                    <a:gd name="T49" fmla="*/ 0 h 11"/>
                    <a:gd name="T50" fmla="*/ 2147483647 w 9"/>
                    <a:gd name="T51" fmla="*/ 0 h 11"/>
                    <a:gd name="T52" fmla="*/ 2147483647 w 9"/>
                    <a:gd name="T53" fmla="*/ 0 h 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"/>
                    <a:gd name="T82" fmla="*/ 0 h 11"/>
                    <a:gd name="T83" fmla="*/ 9 w 9"/>
                    <a:gd name="T84" fmla="*/ 11 h 1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" h="11">
                      <a:moveTo>
                        <a:pt x="1" y="0"/>
                      </a:move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6" name="Freeform 85"/>
                <p:cNvSpPr>
                  <a:spLocks/>
                </p:cNvSpPr>
                <p:nvPr/>
              </p:nvSpPr>
              <p:spPr bwMode="auto">
                <a:xfrm>
                  <a:off x="4114" y="1739"/>
                  <a:ext cx="60" cy="90"/>
                </a:xfrm>
                <a:custGeom>
                  <a:avLst/>
                  <a:gdLst>
                    <a:gd name="T0" fmla="*/ 2147483647 w 9"/>
                    <a:gd name="T1" fmla="*/ 0 h 11"/>
                    <a:gd name="T2" fmla="*/ 2147483647 w 9"/>
                    <a:gd name="T3" fmla="*/ 2147483647 h 11"/>
                    <a:gd name="T4" fmla="*/ 2147483647 w 9"/>
                    <a:gd name="T5" fmla="*/ 2147483647 h 11"/>
                    <a:gd name="T6" fmla="*/ 2147483647 w 9"/>
                    <a:gd name="T7" fmla="*/ 2147483647 h 11"/>
                    <a:gd name="T8" fmla="*/ 2147483647 w 9"/>
                    <a:gd name="T9" fmla="*/ 2147483647 h 11"/>
                    <a:gd name="T10" fmla="*/ 2147483647 w 9"/>
                    <a:gd name="T11" fmla="*/ 2147483647 h 11"/>
                    <a:gd name="T12" fmla="*/ 2147483647 w 9"/>
                    <a:gd name="T13" fmla="*/ 2147483647 h 11"/>
                    <a:gd name="T14" fmla="*/ 2147483647 w 9"/>
                    <a:gd name="T15" fmla="*/ 2147483647 h 11"/>
                    <a:gd name="T16" fmla="*/ 2147483647 w 9"/>
                    <a:gd name="T17" fmla="*/ 2147483647 h 11"/>
                    <a:gd name="T18" fmla="*/ 2147483647 w 9"/>
                    <a:gd name="T19" fmla="*/ 2147483647 h 11"/>
                    <a:gd name="T20" fmla="*/ 2147483647 w 9"/>
                    <a:gd name="T21" fmla="*/ 2147483647 h 11"/>
                    <a:gd name="T22" fmla="*/ 2147483647 w 9"/>
                    <a:gd name="T23" fmla="*/ 2147483647 h 11"/>
                    <a:gd name="T24" fmla="*/ 2147483647 w 9"/>
                    <a:gd name="T25" fmla="*/ 2147483647 h 11"/>
                    <a:gd name="T26" fmla="*/ 2147483647 w 9"/>
                    <a:gd name="T27" fmla="*/ 2147483647 h 11"/>
                    <a:gd name="T28" fmla="*/ 2147483647 w 9"/>
                    <a:gd name="T29" fmla="*/ 2147483647 h 11"/>
                    <a:gd name="T30" fmla="*/ 2147483647 w 9"/>
                    <a:gd name="T31" fmla="*/ 2147483647 h 11"/>
                    <a:gd name="T32" fmla="*/ 0 w 9"/>
                    <a:gd name="T33" fmla="*/ 2147483647 h 11"/>
                    <a:gd name="T34" fmla="*/ 0 w 9"/>
                    <a:gd name="T35" fmla="*/ 2147483647 h 11"/>
                    <a:gd name="T36" fmla="*/ 0 w 9"/>
                    <a:gd name="T37" fmla="*/ 2147483647 h 11"/>
                    <a:gd name="T38" fmla="*/ 0 w 9"/>
                    <a:gd name="T39" fmla="*/ 2147483647 h 11"/>
                    <a:gd name="T40" fmla="*/ 0 w 9"/>
                    <a:gd name="T41" fmla="*/ 2147483647 h 11"/>
                    <a:gd name="T42" fmla="*/ 0 w 9"/>
                    <a:gd name="T43" fmla="*/ 2147483647 h 11"/>
                    <a:gd name="T44" fmla="*/ 0 w 9"/>
                    <a:gd name="T45" fmla="*/ 2147483647 h 11"/>
                    <a:gd name="T46" fmla="*/ 0 w 9"/>
                    <a:gd name="T47" fmla="*/ 2147483647 h 11"/>
                    <a:gd name="T48" fmla="*/ 0 w 9"/>
                    <a:gd name="T49" fmla="*/ 2147483647 h 11"/>
                    <a:gd name="T50" fmla="*/ 2147483647 w 9"/>
                    <a:gd name="T51" fmla="*/ 2147483647 h 11"/>
                    <a:gd name="T52" fmla="*/ 2147483647 w 9"/>
                    <a:gd name="T53" fmla="*/ 2147483647 h 11"/>
                    <a:gd name="T54" fmla="*/ 2147483647 w 9"/>
                    <a:gd name="T55" fmla="*/ 0 h 11"/>
                    <a:gd name="T56" fmla="*/ 2147483647 w 9"/>
                    <a:gd name="T57" fmla="*/ 0 h 1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"/>
                    <a:gd name="T88" fmla="*/ 0 h 11"/>
                    <a:gd name="T89" fmla="*/ 9 w 9"/>
                    <a:gd name="T90" fmla="*/ 11 h 1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" h="11">
                      <a:moveTo>
                        <a:pt x="1" y="0"/>
                      </a:move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7" name="Freeform 86"/>
                <p:cNvSpPr>
                  <a:spLocks/>
                </p:cNvSpPr>
                <p:nvPr/>
              </p:nvSpPr>
              <p:spPr bwMode="auto">
                <a:xfrm>
                  <a:off x="4174" y="1769"/>
                  <a:ext cx="10" cy="0"/>
                </a:xfrm>
                <a:custGeom>
                  <a:avLst/>
                  <a:gdLst>
                    <a:gd name="T0" fmla="*/ 0 w 2"/>
                    <a:gd name="T1" fmla="*/ 0 h 1"/>
                    <a:gd name="T2" fmla="*/ 2147483647 w 2"/>
                    <a:gd name="T3" fmla="*/ 0 h 1"/>
                    <a:gd name="T4" fmla="*/ 2147483647 w 2"/>
                    <a:gd name="T5" fmla="*/ 0 h 1"/>
                    <a:gd name="T6" fmla="*/ 2147483647 w 2"/>
                    <a:gd name="T7" fmla="*/ 0 h 1"/>
                    <a:gd name="T8" fmla="*/ 2147483647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0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8" name="Freeform 87"/>
                <p:cNvSpPr>
                  <a:spLocks/>
                </p:cNvSpPr>
                <p:nvPr/>
              </p:nvSpPr>
              <p:spPr bwMode="auto">
                <a:xfrm>
                  <a:off x="4122" y="1739"/>
                  <a:ext cx="62" cy="30"/>
                </a:xfrm>
                <a:custGeom>
                  <a:avLst/>
                  <a:gdLst>
                    <a:gd name="T0" fmla="*/ 0 w 9"/>
                    <a:gd name="T1" fmla="*/ 2147483647 h 4"/>
                    <a:gd name="T2" fmla="*/ 0 w 9"/>
                    <a:gd name="T3" fmla="*/ 2147483647 h 4"/>
                    <a:gd name="T4" fmla="*/ 2147483647 w 9"/>
                    <a:gd name="T5" fmla="*/ 2147483647 h 4"/>
                    <a:gd name="T6" fmla="*/ 2147483647 w 9"/>
                    <a:gd name="T7" fmla="*/ 2147483647 h 4"/>
                    <a:gd name="T8" fmla="*/ 0 w 9"/>
                    <a:gd name="T9" fmla="*/ 0 h 4"/>
                    <a:gd name="T10" fmla="*/ 0 w 9"/>
                    <a:gd name="T11" fmla="*/ 0 h 4"/>
                    <a:gd name="T12" fmla="*/ 0 w 9"/>
                    <a:gd name="T13" fmla="*/ 0 h 4"/>
                    <a:gd name="T14" fmla="*/ 0 w 9"/>
                    <a:gd name="T15" fmla="*/ 0 h 4"/>
                    <a:gd name="T16" fmla="*/ 0 w 9"/>
                    <a:gd name="T17" fmla="*/ 0 h 4"/>
                    <a:gd name="T18" fmla="*/ 0 w 9"/>
                    <a:gd name="T19" fmla="*/ 2147483647 h 4"/>
                    <a:gd name="T20" fmla="*/ 0 w 9"/>
                    <a:gd name="T21" fmla="*/ 2147483647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4"/>
                    <a:gd name="T35" fmla="*/ 9 w 9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29" name="Freeform 88"/>
                <p:cNvSpPr>
                  <a:spLocks/>
                </p:cNvSpPr>
                <p:nvPr/>
              </p:nvSpPr>
              <p:spPr bwMode="auto">
                <a:xfrm>
                  <a:off x="4114" y="1739"/>
                  <a:ext cx="17" cy="30"/>
                </a:xfrm>
                <a:custGeom>
                  <a:avLst/>
                  <a:gdLst>
                    <a:gd name="T0" fmla="*/ 2147483647 w 2"/>
                    <a:gd name="T1" fmla="*/ 0 h 3"/>
                    <a:gd name="T2" fmla="*/ 2147483647 w 2"/>
                    <a:gd name="T3" fmla="*/ 2147483647 h 3"/>
                    <a:gd name="T4" fmla="*/ 2147483647 w 2"/>
                    <a:gd name="T5" fmla="*/ 2147483647 h 3"/>
                    <a:gd name="T6" fmla="*/ 2147483647 w 2"/>
                    <a:gd name="T7" fmla="*/ 0 h 3"/>
                    <a:gd name="T8" fmla="*/ 0 w 2"/>
                    <a:gd name="T9" fmla="*/ 0 h 3"/>
                    <a:gd name="T10" fmla="*/ 2147483647 w 2"/>
                    <a:gd name="T11" fmla="*/ 0 h 3"/>
                    <a:gd name="T12" fmla="*/ 2147483647 w 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3"/>
                    <a:gd name="T23" fmla="*/ 2 w 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3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0" name="Freeform 89"/>
                <p:cNvSpPr>
                  <a:spLocks/>
                </p:cNvSpPr>
                <p:nvPr/>
              </p:nvSpPr>
              <p:spPr bwMode="auto">
                <a:xfrm>
                  <a:off x="4114" y="1739"/>
                  <a:ext cx="17" cy="30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0 w 2"/>
                    <a:gd name="T5" fmla="*/ 2147483647 h 3"/>
                    <a:gd name="T6" fmla="*/ 0 w 2"/>
                    <a:gd name="T7" fmla="*/ 2147483647 h 3"/>
                    <a:gd name="T8" fmla="*/ 2147483647 w 2"/>
                    <a:gd name="T9" fmla="*/ 2147483647 h 3"/>
                    <a:gd name="T10" fmla="*/ 0 w 2"/>
                    <a:gd name="T11" fmla="*/ 0 h 3"/>
                    <a:gd name="T12" fmla="*/ 0 w 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3"/>
                    <a:gd name="T23" fmla="*/ 2 w 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1" name="Freeform 90"/>
                <p:cNvSpPr>
                  <a:spLocks/>
                </p:cNvSpPr>
                <p:nvPr/>
              </p:nvSpPr>
              <p:spPr bwMode="auto">
                <a:xfrm>
                  <a:off x="4148" y="1638"/>
                  <a:ext cx="150" cy="150"/>
                </a:xfrm>
                <a:custGeom>
                  <a:avLst/>
                  <a:gdLst>
                    <a:gd name="T0" fmla="*/ 2147483647 w 22"/>
                    <a:gd name="T1" fmla="*/ 0 h 19"/>
                    <a:gd name="T2" fmla="*/ 2147483647 w 22"/>
                    <a:gd name="T3" fmla="*/ 2147483647 h 19"/>
                    <a:gd name="T4" fmla="*/ 2147483647 w 22"/>
                    <a:gd name="T5" fmla="*/ 2147483647 h 19"/>
                    <a:gd name="T6" fmla="*/ 2147483647 w 22"/>
                    <a:gd name="T7" fmla="*/ 2147483647 h 19"/>
                    <a:gd name="T8" fmla="*/ 2147483647 w 22"/>
                    <a:gd name="T9" fmla="*/ 2147483647 h 19"/>
                    <a:gd name="T10" fmla="*/ 2147483647 w 22"/>
                    <a:gd name="T11" fmla="*/ 2147483647 h 19"/>
                    <a:gd name="T12" fmla="*/ 2147483647 w 22"/>
                    <a:gd name="T13" fmla="*/ 2147483647 h 19"/>
                    <a:gd name="T14" fmla="*/ 2147483647 w 22"/>
                    <a:gd name="T15" fmla="*/ 2147483647 h 19"/>
                    <a:gd name="T16" fmla="*/ 2147483647 w 22"/>
                    <a:gd name="T17" fmla="*/ 2147483647 h 19"/>
                    <a:gd name="T18" fmla="*/ 2147483647 w 22"/>
                    <a:gd name="T19" fmla="*/ 2147483647 h 19"/>
                    <a:gd name="T20" fmla="*/ 2147483647 w 22"/>
                    <a:gd name="T21" fmla="*/ 2147483647 h 19"/>
                    <a:gd name="T22" fmla="*/ 2147483647 w 22"/>
                    <a:gd name="T23" fmla="*/ 2147483647 h 19"/>
                    <a:gd name="T24" fmla="*/ 2147483647 w 22"/>
                    <a:gd name="T25" fmla="*/ 2147483647 h 19"/>
                    <a:gd name="T26" fmla="*/ 2147483647 w 22"/>
                    <a:gd name="T27" fmla="*/ 2147483647 h 19"/>
                    <a:gd name="T28" fmla="*/ 0 w 22"/>
                    <a:gd name="T29" fmla="*/ 2147483647 h 19"/>
                    <a:gd name="T30" fmla="*/ 2147483647 w 22"/>
                    <a:gd name="T31" fmla="*/ 0 h 19"/>
                    <a:gd name="T32" fmla="*/ 2147483647 w 22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9"/>
                    <a:gd name="T53" fmla="*/ 22 w 22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9">
                      <a:moveTo>
                        <a:pt x="1" y="0"/>
                      </a:moveTo>
                      <a:lnTo>
                        <a:pt x="11" y="6"/>
                      </a:lnTo>
                      <a:lnTo>
                        <a:pt x="12" y="8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1" y="15"/>
                      </a:lnTo>
                      <a:lnTo>
                        <a:pt x="20" y="16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2" name="Freeform 91"/>
                <p:cNvSpPr>
                  <a:spLocks/>
                </p:cNvSpPr>
                <p:nvPr/>
              </p:nvSpPr>
              <p:spPr bwMode="auto">
                <a:xfrm>
                  <a:off x="4148" y="1648"/>
                  <a:ext cx="150" cy="140"/>
                </a:xfrm>
                <a:custGeom>
                  <a:avLst/>
                  <a:gdLst>
                    <a:gd name="T0" fmla="*/ 2147483647 w 22"/>
                    <a:gd name="T1" fmla="*/ 2147483647 h 18"/>
                    <a:gd name="T2" fmla="*/ 2147483647 w 22"/>
                    <a:gd name="T3" fmla="*/ 2147483647 h 18"/>
                    <a:gd name="T4" fmla="*/ 0 w 22"/>
                    <a:gd name="T5" fmla="*/ 2147483647 h 18"/>
                    <a:gd name="T6" fmla="*/ 2147483647 w 22"/>
                    <a:gd name="T7" fmla="*/ 0 h 18"/>
                    <a:gd name="T8" fmla="*/ 2147483647 w 22"/>
                    <a:gd name="T9" fmla="*/ 2147483647 h 18"/>
                    <a:gd name="T10" fmla="*/ 2147483647 w 22"/>
                    <a:gd name="T11" fmla="*/ 2147483647 h 18"/>
                    <a:gd name="T12" fmla="*/ 2147483647 w 22"/>
                    <a:gd name="T13" fmla="*/ 2147483647 h 18"/>
                    <a:gd name="T14" fmla="*/ 2147483647 w 22"/>
                    <a:gd name="T15" fmla="*/ 2147483647 h 18"/>
                    <a:gd name="T16" fmla="*/ 2147483647 w 22"/>
                    <a:gd name="T17" fmla="*/ 2147483647 h 18"/>
                    <a:gd name="T18" fmla="*/ 2147483647 w 22"/>
                    <a:gd name="T19" fmla="*/ 2147483647 h 18"/>
                    <a:gd name="T20" fmla="*/ 2147483647 w 22"/>
                    <a:gd name="T21" fmla="*/ 2147483647 h 18"/>
                    <a:gd name="T22" fmla="*/ 2147483647 w 22"/>
                    <a:gd name="T23" fmla="*/ 2147483647 h 18"/>
                    <a:gd name="T24" fmla="*/ 2147483647 w 22"/>
                    <a:gd name="T25" fmla="*/ 2147483647 h 18"/>
                    <a:gd name="T26" fmla="*/ 2147483647 w 22"/>
                    <a:gd name="T27" fmla="*/ 2147483647 h 18"/>
                    <a:gd name="T28" fmla="*/ 2147483647 w 22"/>
                    <a:gd name="T29" fmla="*/ 2147483647 h 18"/>
                    <a:gd name="T30" fmla="*/ 2147483647 w 22"/>
                    <a:gd name="T31" fmla="*/ 2147483647 h 18"/>
                    <a:gd name="T32" fmla="*/ 2147483647 w 22"/>
                    <a:gd name="T33" fmla="*/ 2147483647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8"/>
                    <a:gd name="T53" fmla="*/ 22 w 22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8">
                      <a:moveTo>
                        <a:pt x="10" y="12"/>
                      </a:moveTo>
                      <a:lnTo>
                        <a:pt x="10" y="10"/>
                      </a:ln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0" y="15"/>
                      </a:lnTo>
                      <a:lnTo>
                        <a:pt x="20" y="17"/>
                      </a:lnTo>
                      <a:lnTo>
                        <a:pt x="10" y="12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3" name="Freeform 92"/>
                <p:cNvSpPr>
                  <a:spLocks/>
                </p:cNvSpPr>
                <p:nvPr/>
              </p:nvSpPr>
              <p:spPr bwMode="auto">
                <a:xfrm>
                  <a:off x="4148" y="1648"/>
                  <a:ext cx="150" cy="130"/>
                </a:xfrm>
                <a:custGeom>
                  <a:avLst/>
                  <a:gdLst>
                    <a:gd name="T0" fmla="*/ 2147483647 w 22"/>
                    <a:gd name="T1" fmla="*/ 2147483647 h 17"/>
                    <a:gd name="T2" fmla="*/ 2147483647 w 22"/>
                    <a:gd name="T3" fmla="*/ 2147483647 h 17"/>
                    <a:gd name="T4" fmla="*/ 0 w 22"/>
                    <a:gd name="T5" fmla="*/ 2147483647 h 17"/>
                    <a:gd name="T6" fmla="*/ 2147483647 w 22"/>
                    <a:gd name="T7" fmla="*/ 0 h 17"/>
                    <a:gd name="T8" fmla="*/ 2147483647 w 22"/>
                    <a:gd name="T9" fmla="*/ 2147483647 h 17"/>
                    <a:gd name="T10" fmla="*/ 2147483647 w 22"/>
                    <a:gd name="T11" fmla="*/ 2147483647 h 17"/>
                    <a:gd name="T12" fmla="*/ 2147483647 w 22"/>
                    <a:gd name="T13" fmla="*/ 2147483647 h 17"/>
                    <a:gd name="T14" fmla="*/ 2147483647 w 22"/>
                    <a:gd name="T15" fmla="*/ 2147483647 h 17"/>
                    <a:gd name="T16" fmla="*/ 2147483647 w 22"/>
                    <a:gd name="T17" fmla="*/ 2147483647 h 17"/>
                    <a:gd name="T18" fmla="*/ 2147483647 w 22"/>
                    <a:gd name="T19" fmla="*/ 2147483647 h 17"/>
                    <a:gd name="T20" fmla="*/ 2147483647 w 22"/>
                    <a:gd name="T21" fmla="*/ 2147483647 h 17"/>
                    <a:gd name="T22" fmla="*/ 2147483647 w 22"/>
                    <a:gd name="T23" fmla="*/ 2147483647 h 17"/>
                    <a:gd name="T24" fmla="*/ 2147483647 w 22"/>
                    <a:gd name="T25" fmla="*/ 2147483647 h 17"/>
                    <a:gd name="T26" fmla="*/ 2147483647 w 22"/>
                    <a:gd name="T27" fmla="*/ 2147483647 h 17"/>
                    <a:gd name="T28" fmla="*/ 2147483647 w 22"/>
                    <a:gd name="T29" fmla="*/ 2147483647 h 17"/>
                    <a:gd name="T30" fmla="*/ 2147483647 w 22"/>
                    <a:gd name="T31" fmla="*/ 2147483647 h 17"/>
                    <a:gd name="T32" fmla="*/ 2147483647 w 22"/>
                    <a:gd name="T33" fmla="*/ 2147483647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7"/>
                    <a:gd name="T53" fmla="*/ 22 w 22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7">
                      <a:moveTo>
                        <a:pt x="10" y="12"/>
                      </a:moveTo>
                      <a:lnTo>
                        <a:pt x="10" y="9"/>
                      </a:ln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0" y="12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4" name="Freeform 93"/>
                <p:cNvSpPr>
                  <a:spLocks/>
                </p:cNvSpPr>
                <p:nvPr/>
              </p:nvSpPr>
              <p:spPr bwMode="auto">
                <a:xfrm>
                  <a:off x="4157" y="1648"/>
                  <a:ext cx="141" cy="121"/>
                </a:xfrm>
                <a:custGeom>
                  <a:avLst/>
                  <a:gdLst>
                    <a:gd name="T0" fmla="*/ 2147483647 w 21"/>
                    <a:gd name="T1" fmla="*/ 2147483647 h 16"/>
                    <a:gd name="T2" fmla="*/ 2147483647 w 21"/>
                    <a:gd name="T3" fmla="*/ 2147483647 h 16"/>
                    <a:gd name="T4" fmla="*/ 0 w 21"/>
                    <a:gd name="T5" fmla="*/ 2147483647 h 16"/>
                    <a:gd name="T6" fmla="*/ 0 w 21"/>
                    <a:gd name="T7" fmla="*/ 0 h 16"/>
                    <a:gd name="T8" fmla="*/ 2147483647 w 21"/>
                    <a:gd name="T9" fmla="*/ 2147483647 h 16"/>
                    <a:gd name="T10" fmla="*/ 2147483647 w 21"/>
                    <a:gd name="T11" fmla="*/ 2147483647 h 16"/>
                    <a:gd name="T12" fmla="*/ 2147483647 w 21"/>
                    <a:gd name="T13" fmla="*/ 2147483647 h 16"/>
                    <a:gd name="T14" fmla="*/ 2147483647 w 21"/>
                    <a:gd name="T15" fmla="*/ 2147483647 h 16"/>
                    <a:gd name="T16" fmla="*/ 2147483647 w 21"/>
                    <a:gd name="T17" fmla="*/ 2147483647 h 16"/>
                    <a:gd name="T18" fmla="*/ 2147483647 w 21"/>
                    <a:gd name="T19" fmla="*/ 2147483647 h 16"/>
                    <a:gd name="T20" fmla="*/ 2147483647 w 21"/>
                    <a:gd name="T21" fmla="*/ 2147483647 h 16"/>
                    <a:gd name="T22" fmla="*/ 2147483647 w 21"/>
                    <a:gd name="T23" fmla="*/ 2147483647 h 16"/>
                    <a:gd name="T24" fmla="*/ 2147483647 w 21"/>
                    <a:gd name="T25" fmla="*/ 2147483647 h 16"/>
                    <a:gd name="T26" fmla="*/ 2147483647 w 21"/>
                    <a:gd name="T27" fmla="*/ 2147483647 h 16"/>
                    <a:gd name="T28" fmla="*/ 2147483647 w 21"/>
                    <a:gd name="T29" fmla="*/ 2147483647 h 16"/>
                    <a:gd name="T30" fmla="*/ 2147483647 w 21"/>
                    <a:gd name="T31" fmla="*/ 2147483647 h 16"/>
                    <a:gd name="T32" fmla="*/ 2147483647 w 21"/>
                    <a:gd name="T33" fmla="*/ 2147483647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6"/>
                    <a:gd name="T53" fmla="*/ 21 w 21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6">
                      <a:moveTo>
                        <a:pt x="9" y="12"/>
                      </a:moveTo>
                      <a:lnTo>
                        <a:pt x="9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9" y="15"/>
                      </a:lnTo>
                      <a:lnTo>
                        <a:pt x="9" y="12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5" name="Freeform 94"/>
                <p:cNvSpPr>
                  <a:spLocks/>
                </p:cNvSpPr>
                <p:nvPr/>
              </p:nvSpPr>
              <p:spPr bwMode="auto">
                <a:xfrm>
                  <a:off x="4157" y="1648"/>
                  <a:ext cx="141" cy="121"/>
                </a:xfrm>
                <a:custGeom>
                  <a:avLst/>
                  <a:gdLst>
                    <a:gd name="T0" fmla="*/ 2147483647 w 21"/>
                    <a:gd name="T1" fmla="*/ 2147483647 h 16"/>
                    <a:gd name="T2" fmla="*/ 2147483647 w 21"/>
                    <a:gd name="T3" fmla="*/ 2147483647 h 16"/>
                    <a:gd name="T4" fmla="*/ 0 w 21"/>
                    <a:gd name="T5" fmla="*/ 2147483647 h 16"/>
                    <a:gd name="T6" fmla="*/ 0 w 21"/>
                    <a:gd name="T7" fmla="*/ 0 h 16"/>
                    <a:gd name="T8" fmla="*/ 2147483647 w 21"/>
                    <a:gd name="T9" fmla="*/ 2147483647 h 16"/>
                    <a:gd name="T10" fmla="*/ 2147483647 w 21"/>
                    <a:gd name="T11" fmla="*/ 2147483647 h 16"/>
                    <a:gd name="T12" fmla="*/ 2147483647 w 21"/>
                    <a:gd name="T13" fmla="*/ 2147483647 h 16"/>
                    <a:gd name="T14" fmla="*/ 2147483647 w 21"/>
                    <a:gd name="T15" fmla="*/ 2147483647 h 16"/>
                    <a:gd name="T16" fmla="*/ 2147483647 w 21"/>
                    <a:gd name="T17" fmla="*/ 2147483647 h 16"/>
                    <a:gd name="T18" fmla="*/ 2147483647 w 21"/>
                    <a:gd name="T19" fmla="*/ 2147483647 h 16"/>
                    <a:gd name="T20" fmla="*/ 2147483647 w 21"/>
                    <a:gd name="T21" fmla="*/ 2147483647 h 16"/>
                    <a:gd name="T22" fmla="*/ 2147483647 w 21"/>
                    <a:gd name="T23" fmla="*/ 2147483647 h 16"/>
                    <a:gd name="T24" fmla="*/ 2147483647 w 21"/>
                    <a:gd name="T25" fmla="*/ 2147483647 h 16"/>
                    <a:gd name="T26" fmla="*/ 2147483647 w 21"/>
                    <a:gd name="T27" fmla="*/ 2147483647 h 16"/>
                    <a:gd name="T28" fmla="*/ 2147483647 w 21"/>
                    <a:gd name="T29" fmla="*/ 2147483647 h 16"/>
                    <a:gd name="T30" fmla="*/ 2147483647 w 21"/>
                    <a:gd name="T31" fmla="*/ 2147483647 h 16"/>
                    <a:gd name="T32" fmla="*/ 2147483647 w 21"/>
                    <a:gd name="T33" fmla="*/ 2147483647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6"/>
                    <a:gd name="T53" fmla="*/ 21 w 21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6">
                      <a:moveTo>
                        <a:pt x="9" y="11"/>
                      </a:moveTo>
                      <a:lnTo>
                        <a:pt x="9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20" y="14"/>
                      </a:lnTo>
                      <a:lnTo>
                        <a:pt x="19" y="15"/>
                      </a:lnTo>
                      <a:lnTo>
                        <a:pt x="9" y="11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6" name="Freeform 95"/>
                <p:cNvSpPr>
                  <a:spLocks/>
                </p:cNvSpPr>
                <p:nvPr/>
              </p:nvSpPr>
              <p:spPr bwMode="auto">
                <a:xfrm>
                  <a:off x="4157" y="1648"/>
                  <a:ext cx="141" cy="121"/>
                </a:xfrm>
                <a:custGeom>
                  <a:avLst/>
                  <a:gdLst>
                    <a:gd name="T0" fmla="*/ 2147483647 w 21"/>
                    <a:gd name="T1" fmla="*/ 2147483647 h 16"/>
                    <a:gd name="T2" fmla="*/ 2147483647 w 21"/>
                    <a:gd name="T3" fmla="*/ 2147483647 h 16"/>
                    <a:gd name="T4" fmla="*/ 0 w 21"/>
                    <a:gd name="T5" fmla="*/ 2147483647 h 16"/>
                    <a:gd name="T6" fmla="*/ 0 w 21"/>
                    <a:gd name="T7" fmla="*/ 0 h 16"/>
                    <a:gd name="T8" fmla="*/ 2147483647 w 21"/>
                    <a:gd name="T9" fmla="*/ 2147483647 h 16"/>
                    <a:gd name="T10" fmla="*/ 2147483647 w 21"/>
                    <a:gd name="T11" fmla="*/ 2147483647 h 16"/>
                    <a:gd name="T12" fmla="*/ 2147483647 w 21"/>
                    <a:gd name="T13" fmla="*/ 2147483647 h 16"/>
                    <a:gd name="T14" fmla="*/ 2147483647 w 21"/>
                    <a:gd name="T15" fmla="*/ 2147483647 h 16"/>
                    <a:gd name="T16" fmla="*/ 2147483647 w 21"/>
                    <a:gd name="T17" fmla="*/ 2147483647 h 16"/>
                    <a:gd name="T18" fmla="*/ 2147483647 w 21"/>
                    <a:gd name="T19" fmla="*/ 2147483647 h 16"/>
                    <a:gd name="T20" fmla="*/ 2147483647 w 21"/>
                    <a:gd name="T21" fmla="*/ 2147483647 h 16"/>
                    <a:gd name="T22" fmla="*/ 2147483647 w 21"/>
                    <a:gd name="T23" fmla="*/ 2147483647 h 16"/>
                    <a:gd name="T24" fmla="*/ 2147483647 w 21"/>
                    <a:gd name="T25" fmla="*/ 2147483647 h 16"/>
                    <a:gd name="T26" fmla="*/ 2147483647 w 21"/>
                    <a:gd name="T27" fmla="*/ 2147483647 h 16"/>
                    <a:gd name="T28" fmla="*/ 2147483647 w 21"/>
                    <a:gd name="T29" fmla="*/ 2147483647 h 16"/>
                    <a:gd name="T30" fmla="*/ 2147483647 w 21"/>
                    <a:gd name="T31" fmla="*/ 2147483647 h 16"/>
                    <a:gd name="T32" fmla="*/ 2147483647 w 21"/>
                    <a:gd name="T33" fmla="*/ 2147483647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6"/>
                    <a:gd name="T53" fmla="*/ 21 w 21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6">
                      <a:moveTo>
                        <a:pt x="9" y="10"/>
                      </a:moveTo>
                      <a:lnTo>
                        <a:pt x="9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20" y="14"/>
                      </a:lnTo>
                      <a:lnTo>
                        <a:pt x="19" y="14"/>
                      </a:lnTo>
                      <a:lnTo>
                        <a:pt x="19" y="15"/>
                      </a:lnTo>
                      <a:lnTo>
                        <a:pt x="9" y="1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7" name="Freeform 96"/>
                <p:cNvSpPr>
                  <a:spLocks/>
                </p:cNvSpPr>
                <p:nvPr/>
              </p:nvSpPr>
              <p:spPr bwMode="auto">
                <a:xfrm>
                  <a:off x="4157" y="1660"/>
                  <a:ext cx="141" cy="109"/>
                </a:xfrm>
                <a:custGeom>
                  <a:avLst/>
                  <a:gdLst>
                    <a:gd name="T0" fmla="*/ 0 w 21"/>
                    <a:gd name="T1" fmla="*/ 0 h 15"/>
                    <a:gd name="T2" fmla="*/ 2147483647 w 21"/>
                    <a:gd name="T3" fmla="*/ 2147483647 h 15"/>
                    <a:gd name="T4" fmla="*/ 2147483647 w 21"/>
                    <a:gd name="T5" fmla="*/ 2147483647 h 15"/>
                    <a:gd name="T6" fmla="*/ 2147483647 w 21"/>
                    <a:gd name="T7" fmla="*/ 2147483647 h 15"/>
                    <a:gd name="T8" fmla="*/ 2147483647 w 21"/>
                    <a:gd name="T9" fmla="*/ 2147483647 h 15"/>
                    <a:gd name="T10" fmla="*/ 2147483647 w 21"/>
                    <a:gd name="T11" fmla="*/ 2147483647 h 15"/>
                    <a:gd name="T12" fmla="*/ 2147483647 w 21"/>
                    <a:gd name="T13" fmla="*/ 2147483647 h 15"/>
                    <a:gd name="T14" fmla="*/ 2147483647 w 21"/>
                    <a:gd name="T15" fmla="*/ 2147483647 h 15"/>
                    <a:gd name="T16" fmla="*/ 2147483647 w 21"/>
                    <a:gd name="T17" fmla="*/ 2147483647 h 15"/>
                    <a:gd name="T18" fmla="*/ 2147483647 w 21"/>
                    <a:gd name="T19" fmla="*/ 2147483647 h 15"/>
                    <a:gd name="T20" fmla="*/ 0 w 21"/>
                    <a:gd name="T21" fmla="*/ 2147483647 h 15"/>
                    <a:gd name="T22" fmla="*/ 0 w 21"/>
                    <a:gd name="T23" fmla="*/ 0 h 15"/>
                    <a:gd name="T24" fmla="*/ 0 w 2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5"/>
                    <a:gd name="T41" fmla="*/ 21 w 2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10" y="8"/>
                      </a:lnTo>
                      <a:lnTo>
                        <a:pt x="20" y="13"/>
                      </a:lnTo>
                      <a:lnTo>
                        <a:pt x="19" y="14"/>
                      </a:lnTo>
                      <a:lnTo>
                        <a:pt x="10" y="9"/>
                      </a:lnTo>
                      <a:lnTo>
                        <a:pt x="10" y="7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8" name="Freeform 97"/>
                <p:cNvSpPr>
                  <a:spLocks/>
                </p:cNvSpPr>
                <p:nvPr/>
              </p:nvSpPr>
              <p:spPr bwMode="auto">
                <a:xfrm>
                  <a:off x="4218" y="1698"/>
                  <a:ext cx="17" cy="22"/>
                </a:xfrm>
                <a:custGeom>
                  <a:avLst/>
                  <a:gdLst>
                    <a:gd name="T0" fmla="*/ 0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0 h 2"/>
                    <a:gd name="T6" fmla="*/ 2147483647 w 2"/>
                    <a:gd name="T7" fmla="*/ 0 h 2"/>
                    <a:gd name="T8" fmla="*/ 2147483647 w 2"/>
                    <a:gd name="T9" fmla="*/ 0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"/>
                    <a:gd name="T23" fmla="*/ 2 w 2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39" name="Freeform 98"/>
                <p:cNvSpPr>
                  <a:spLocks/>
                </p:cNvSpPr>
                <p:nvPr/>
              </p:nvSpPr>
              <p:spPr bwMode="auto">
                <a:xfrm>
                  <a:off x="4157" y="1660"/>
                  <a:ext cx="78" cy="60"/>
                </a:xfrm>
                <a:custGeom>
                  <a:avLst/>
                  <a:gdLst>
                    <a:gd name="T0" fmla="*/ 0 w 11"/>
                    <a:gd name="T1" fmla="*/ 0 h 7"/>
                    <a:gd name="T2" fmla="*/ 0 w 11"/>
                    <a:gd name="T3" fmla="*/ 0 h 7"/>
                    <a:gd name="T4" fmla="*/ 2147483647 w 11"/>
                    <a:gd name="T5" fmla="*/ 2147483647 h 7"/>
                    <a:gd name="T6" fmla="*/ 2147483647 w 11"/>
                    <a:gd name="T7" fmla="*/ 2147483647 h 7"/>
                    <a:gd name="T8" fmla="*/ 0 w 11"/>
                    <a:gd name="T9" fmla="*/ 0 h 7"/>
                    <a:gd name="T10" fmla="*/ 0 w 11"/>
                    <a:gd name="T11" fmla="*/ 0 h 7"/>
                    <a:gd name="T12" fmla="*/ 0 w 1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7"/>
                    <a:gd name="T23" fmla="*/ 11 w 11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0" name="Freeform 99"/>
                <p:cNvSpPr>
                  <a:spLocks/>
                </p:cNvSpPr>
                <p:nvPr/>
              </p:nvSpPr>
              <p:spPr bwMode="auto">
                <a:xfrm>
                  <a:off x="4157" y="1660"/>
                  <a:ext cx="8" cy="10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1"/>
                    <a:gd name="T23" fmla="*/ 1 w 1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1" name="Freeform 100"/>
                <p:cNvSpPr>
                  <a:spLocks/>
                </p:cNvSpPr>
                <p:nvPr/>
              </p:nvSpPr>
              <p:spPr bwMode="auto">
                <a:xfrm>
                  <a:off x="4078" y="1611"/>
                  <a:ext cx="96" cy="158"/>
                </a:xfrm>
                <a:custGeom>
                  <a:avLst/>
                  <a:gdLst>
                    <a:gd name="T0" fmla="*/ 2147483647 w 15"/>
                    <a:gd name="T1" fmla="*/ 2147483647 h 21"/>
                    <a:gd name="T2" fmla="*/ 2147483647 w 15"/>
                    <a:gd name="T3" fmla="*/ 2147483647 h 21"/>
                    <a:gd name="T4" fmla="*/ 2147483647 w 15"/>
                    <a:gd name="T5" fmla="*/ 2147483647 h 21"/>
                    <a:gd name="T6" fmla="*/ 2147483647 w 15"/>
                    <a:gd name="T7" fmla="*/ 2147483647 h 21"/>
                    <a:gd name="T8" fmla="*/ 0 w 15"/>
                    <a:gd name="T9" fmla="*/ 2147483647 h 21"/>
                    <a:gd name="T10" fmla="*/ 2147483647 w 15"/>
                    <a:gd name="T11" fmla="*/ 2147483647 h 21"/>
                    <a:gd name="T12" fmla="*/ 2147483647 w 15"/>
                    <a:gd name="T13" fmla="*/ 2147483647 h 21"/>
                    <a:gd name="T14" fmla="*/ 2147483647 w 15"/>
                    <a:gd name="T15" fmla="*/ 0 h 21"/>
                    <a:gd name="T16" fmla="*/ 2147483647 w 15"/>
                    <a:gd name="T17" fmla="*/ 2147483647 h 21"/>
                    <a:gd name="T18" fmla="*/ 2147483647 w 15"/>
                    <a:gd name="T19" fmla="*/ 2147483647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21"/>
                    <a:gd name="T32" fmla="*/ 15 w 15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21">
                      <a:moveTo>
                        <a:pt x="14" y="2"/>
                      </a:moveTo>
                      <a:lnTo>
                        <a:pt x="12" y="10"/>
                      </a:lnTo>
                      <a:lnTo>
                        <a:pt x="11" y="13"/>
                      </a:lnTo>
                      <a:lnTo>
                        <a:pt x="3" y="20"/>
                      </a:lnTo>
                      <a:lnTo>
                        <a:pt x="0" y="19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12" y="0"/>
                      </a:lnTo>
                      <a:lnTo>
                        <a:pt x="14" y="2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2" name="Freeform 101"/>
                <p:cNvSpPr>
                  <a:spLocks/>
                </p:cNvSpPr>
                <p:nvPr/>
              </p:nvSpPr>
              <p:spPr bwMode="auto">
                <a:xfrm>
                  <a:off x="4078" y="1611"/>
                  <a:ext cx="96" cy="158"/>
                </a:xfrm>
                <a:custGeom>
                  <a:avLst/>
                  <a:gdLst>
                    <a:gd name="T0" fmla="*/ 2147483647 w 15"/>
                    <a:gd name="T1" fmla="*/ 2147483647 h 21"/>
                    <a:gd name="T2" fmla="*/ 2147483647 w 15"/>
                    <a:gd name="T3" fmla="*/ 2147483647 h 21"/>
                    <a:gd name="T4" fmla="*/ 2147483647 w 15"/>
                    <a:gd name="T5" fmla="*/ 2147483647 h 21"/>
                    <a:gd name="T6" fmla="*/ 2147483647 w 15"/>
                    <a:gd name="T7" fmla="*/ 2147483647 h 21"/>
                    <a:gd name="T8" fmla="*/ 0 w 15"/>
                    <a:gd name="T9" fmla="*/ 2147483647 h 21"/>
                    <a:gd name="T10" fmla="*/ 2147483647 w 15"/>
                    <a:gd name="T11" fmla="*/ 2147483647 h 21"/>
                    <a:gd name="T12" fmla="*/ 2147483647 w 15"/>
                    <a:gd name="T13" fmla="*/ 2147483647 h 21"/>
                    <a:gd name="T14" fmla="*/ 2147483647 w 15"/>
                    <a:gd name="T15" fmla="*/ 0 h 21"/>
                    <a:gd name="T16" fmla="*/ 2147483647 w 15"/>
                    <a:gd name="T17" fmla="*/ 2147483647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21"/>
                    <a:gd name="T29" fmla="*/ 15 w 1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21">
                      <a:moveTo>
                        <a:pt x="14" y="2"/>
                      </a:moveTo>
                      <a:lnTo>
                        <a:pt x="12" y="10"/>
                      </a:lnTo>
                      <a:lnTo>
                        <a:pt x="11" y="13"/>
                      </a:lnTo>
                      <a:lnTo>
                        <a:pt x="3" y="20"/>
                      </a:lnTo>
                      <a:lnTo>
                        <a:pt x="0" y="19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12" y="0"/>
                      </a:lnTo>
                      <a:lnTo>
                        <a:pt x="14" y="2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3" name="Freeform 102"/>
                <p:cNvSpPr>
                  <a:spLocks/>
                </p:cNvSpPr>
                <p:nvPr/>
              </p:nvSpPr>
              <p:spPr bwMode="auto">
                <a:xfrm>
                  <a:off x="4078" y="1619"/>
                  <a:ext cx="87" cy="150"/>
                </a:xfrm>
                <a:custGeom>
                  <a:avLst/>
                  <a:gdLst>
                    <a:gd name="T0" fmla="*/ 2147483647 w 12"/>
                    <a:gd name="T1" fmla="*/ 0 h 19"/>
                    <a:gd name="T2" fmla="*/ 2147483647 w 12"/>
                    <a:gd name="T3" fmla="*/ 2147483647 h 19"/>
                    <a:gd name="T4" fmla="*/ 2147483647 w 12"/>
                    <a:gd name="T5" fmla="*/ 2147483647 h 19"/>
                    <a:gd name="T6" fmla="*/ 0 w 12"/>
                    <a:gd name="T7" fmla="*/ 2147483647 h 19"/>
                    <a:gd name="T8" fmla="*/ 2147483647 w 12"/>
                    <a:gd name="T9" fmla="*/ 2147483647 h 19"/>
                    <a:gd name="T10" fmla="*/ 2147483647 w 12"/>
                    <a:gd name="T11" fmla="*/ 2147483647 h 19"/>
                    <a:gd name="T12" fmla="*/ 2147483647 w 12"/>
                    <a:gd name="T13" fmla="*/ 0 h 19"/>
                    <a:gd name="T14" fmla="*/ 2147483647 w 12"/>
                    <a:gd name="T15" fmla="*/ 0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9"/>
                    <a:gd name="T26" fmla="*/ 12 w 12"/>
                    <a:gd name="T27" fmla="*/ 19 h 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9">
                      <a:moveTo>
                        <a:pt x="11" y="0"/>
                      </a:move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0" y="18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4" name="Freeform 103"/>
                <p:cNvSpPr>
                  <a:spLocks/>
                </p:cNvSpPr>
                <p:nvPr/>
              </p:nvSpPr>
              <p:spPr bwMode="auto">
                <a:xfrm>
                  <a:off x="4068" y="1630"/>
                  <a:ext cx="70" cy="90"/>
                </a:xfrm>
                <a:custGeom>
                  <a:avLst/>
                  <a:gdLst>
                    <a:gd name="T0" fmla="*/ 2147483647 w 10"/>
                    <a:gd name="T1" fmla="*/ 0 h 12"/>
                    <a:gd name="T2" fmla="*/ 2147483647 w 10"/>
                    <a:gd name="T3" fmla="*/ 2147483647 h 12"/>
                    <a:gd name="T4" fmla="*/ 2147483647 w 10"/>
                    <a:gd name="T5" fmla="*/ 2147483647 h 12"/>
                    <a:gd name="T6" fmla="*/ 2147483647 w 10"/>
                    <a:gd name="T7" fmla="*/ 2147483647 h 12"/>
                    <a:gd name="T8" fmla="*/ 2147483647 w 10"/>
                    <a:gd name="T9" fmla="*/ 2147483647 h 12"/>
                    <a:gd name="T10" fmla="*/ 2147483647 w 10"/>
                    <a:gd name="T11" fmla="*/ 2147483647 h 12"/>
                    <a:gd name="T12" fmla="*/ 2147483647 w 10"/>
                    <a:gd name="T13" fmla="*/ 2147483647 h 12"/>
                    <a:gd name="T14" fmla="*/ 2147483647 w 10"/>
                    <a:gd name="T15" fmla="*/ 2147483647 h 12"/>
                    <a:gd name="T16" fmla="*/ 2147483647 w 10"/>
                    <a:gd name="T17" fmla="*/ 2147483647 h 12"/>
                    <a:gd name="T18" fmla="*/ 2147483647 w 10"/>
                    <a:gd name="T19" fmla="*/ 2147483647 h 12"/>
                    <a:gd name="T20" fmla="*/ 2147483647 w 10"/>
                    <a:gd name="T21" fmla="*/ 2147483647 h 12"/>
                    <a:gd name="T22" fmla="*/ 0 w 10"/>
                    <a:gd name="T23" fmla="*/ 2147483647 h 12"/>
                    <a:gd name="T24" fmla="*/ 2147483647 w 10"/>
                    <a:gd name="T25" fmla="*/ 0 h 12"/>
                    <a:gd name="T26" fmla="*/ 2147483647 w 10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"/>
                    <a:gd name="T43" fmla="*/ 0 h 12"/>
                    <a:gd name="T44" fmla="*/ 10 w 10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" h="12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0E0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5" name="Freeform 104"/>
                <p:cNvSpPr>
                  <a:spLocks/>
                </p:cNvSpPr>
                <p:nvPr/>
              </p:nvSpPr>
              <p:spPr bwMode="auto">
                <a:xfrm>
                  <a:off x="4068" y="1630"/>
                  <a:ext cx="70" cy="90"/>
                </a:xfrm>
                <a:custGeom>
                  <a:avLst/>
                  <a:gdLst>
                    <a:gd name="T0" fmla="*/ 2147483647 w 10"/>
                    <a:gd name="T1" fmla="*/ 0 h 12"/>
                    <a:gd name="T2" fmla="*/ 2147483647 w 10"/>
                    <a:gd name="T3" fmla="*/ 0 h 12"/>
                    <a:gd name="T4" fmla="*/ 2147483647 w 10"/>
                    <a:gd name="T5" fmla="*/ 2147483647 h 12"/>
                    <a:gd name="T6" fmla="*/ 2147483647 w 10"/>
                    <a:gd name="T7" fmla="*/ 2147483647 h 12"/>
                    <a:gd name="T8" fmla="*/ 2147483647 w 10"/>
                    <a:gd name="T9" fmla="*/ 2147483647 h 12"/>
                    <a:gd name="T10" fmla="*/ 2147483647 w 10"/>
                    <a:gd name="T11" fmla="*/ 2147483647 h 12"/>
                    <a:gd name="T12" fmla="*/ 2147483647 w 10"/>
                    <a:gd name="T13" fmla="*/ 2147483647 h 12"/>
                    <a:gd name="T14" fmla="*/ 2147483647 w 10"/>
                    <a:gd name="T15" fmla="*/ 2147483647 h 12"/>
                    <a:gd name="T16" fmla="*/ 2147483647 w 10"/>
                    <a:gd name="T17" fmla="*/ 2147483647 h 12"/>
                    <a:gd name="T18" fmla="*/ 2147483647 w 10"/>
                    <a:gd name="T19" fmla="*/ 2147483647 h 12"/>
                    <a:gd name="T20" fmla="*/ 2147483647 w 10"/>
                    <a:gd name="T21" fmla="*/ 2147483647 h 12"/>
                    <a:gd name="T22" fmla="*/ 2147483647 w 10"/>
                    <a:gd name="T23" fmla="*/ 2147483647 h 12"/>
                    <a:gd name="T24" fmla="*/ 0 w 10"/>
                    <a:gd name="T25" fmla="*/ 2147483647 h 12"/>
                    <a:gd name="T26" fmla="*/ 2147483647 w 10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"/>
                    <a:gd name="T43" fmla="*/ 0 h 12"/>
                    <a:gd name="T44" fmla="*/ 10 w 10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" h="1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6" name="Freeform 105"/>
                <p:cNvSpPr>
                  <a:spLocks/>
                </p:cNvSpPr>
                <p:nvPr/>
              </p:nvSpPr>
              <p:spPr bwMode="auto">
                <a:xfrm>
                  <a:off x="4078" y="1660"/>
                  <a:ext cx="53" cy="60"/>
                </a:xfrm>
                <a:custGeom>
                  <a:avLst/>
                  <a:gdLst>
                    <a:gd name="T0" fmla="*/ 2147483647 w 8"/>
                    <a:gd name="T1" fmla="*/ 2147483647 h 7"/>
                    <a:gd name="T2" fmla="*/ 2147483647 w 8"/>
                    <a:gd name="T3" fmla="*/ 0 h 7"/>
                    <a:gd name="T4" fmla="*/ 0 w 8"/>
                    <a:gd name="T5" fmla="*/ 2147483647 h 7"/>
                    <a:gd name="T6" fmla="*/ 2147483647 w 8"/>
                    <a:gd name="T7" fmla="*/ 2147483647 h 7"/>
                    <a:gd name="T8" fmla="*/ 2147483647 w 8"/>
                    <a:gd name="T9" fmla="*/ 2147483647 h 7"/>
                    <a:gd name="T10" fmla="*/ 2147483647 w 8"/>
                    <a:gd name="T11" fmla="*/ 214748364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7" y="3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7" y="3"/>
                      </a:lnTo>
                    </a:path>
                  </a:pathLst>
                </a:custGeom>
                <a:solidFill>
                  <a:srgbClr val="D2B0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7" name="Freeform 106"/>
                <p:cNvSpPr>
                  <a:spLocks/>
                </p:cNvSpPr>
                <p:nvPr/>
              </p:nvSpPr>
              <p:spPr bwMode="auto">
                <a:xfrm>
                  <a:off x="3692" y="1091"/>
                  <a:ext cx="446" cy="1004"/>
                </a:xfrm>
                <a:custGeom>
                  <a:avLst/>
                  <a:gdLst>
                    <a:gd name="T0" fmla="*/ 2147483647 w 66"/>
                    <a:gd name="T1" fmla="*/ 0 h 130"/>
                    <a:gd name="T2" fmla="*/ 2147483647 w 66"/>
                    <a:gd name="T3" fmla="*/ 2147483647 h 130"/>
                    <a:gd name="T4" fmla="*/ 2147483647 w 66"/>
                    <a:gd name="T5" fmla="*/ 2147483647 h 130"/>
                    <a:gd name="T6" fmla="*/ 2147483647 w 66"/>
                    <a:gd name="T7" fmla="*/ 2147483647 h 130"/>
                    <a:gd name="T8" fmla="*/ 2147483647 w 66"/>
                    <a:gd name="T9" fmla="*/ 2147483647 h 130"/>
                    <a:gd name="T10" fmla="*/ 2147483647 w 66"/>
                    <a:gd name="T11" fmla="*/ 2147483647 h 130"/>
                    <a:gd name="T12" fmla="*/ 2147483647 w 66"/>
                    <a:gd name="T13" fmla="*/ 2147483647 h 130"/>
                    <a:gd name="T14" fmla="*/ 2147483647 w 66"/>
                    <a:gd name="T15" fmla="*/ 2147483647 h 130"/>
                    <a:gd name="T16" fmla="*/ 2147483647 w 66"/>
                    <a:gd name="T17" fmla="*/ 2147483647 h 130"/>
                    <a:gd name="T18" fmla="*/ 2147483647 w 66"/>
                    <a:gd name="T19" fmla="*/ 2147483647 h 130"/>
                    <a:gd name="T20" fmla="*/ 2147483647 w 66"/>
                    <a:gd name="T21" fmla="*/ 2147483647 h 130"/>
                    <a:gd name="T22" fmla="*/ 2147483647 w 66"/>
                    <a:gd name="T23" fmla="*/ 2147483647 h 130"/>
                    <a:gd name="T24" fmla="*/ 2147483647 w 66"/>
                    <a:gd name="T25" fmla="*/ 2147483647 h 130"/>
                    <a:gd name="T26" fmla="*/ 2147483647 w 66"/>
                    <a:gd name="T27" fmla="*/ 2147483647 h 130"/>
                    <a:gd name="T28" fmla="*/ 2147483647 w 66"/>
                    <a:gd name="T29" fmla="*/ 2147483647 h 130"/>
                    <a:gd name="T30" fmla="*/ 2147483647 w 66"/>
                    <a:gd name="T31" fmla="*/ 2147483647 h 130"/>
                    <a:gd name="T32" fmla="*/ 2147483647 w 66"/>
                    <a:gd name="T33" fmla="*/ 2147483647 h 130"/>
                    <a:gd name="T34" fmla="*/ 2147483647 w 66"/>
                    <a:gd name="T35" fmla="*/ 2147483647 h 130"/>
                    <a:gd name="T36" fmla="*/ 2147483647 w 66"/>
                    <a:gd name="T37" fmla="*/ 2147483647 h 130"/>
                    <a:gd name="T38" fmla="*/ 2147483647 w 66"/>
                    <a:gd name="T39" fmla="*/ 2147483647 h 130"/>
                    <a:gd name="T40" fmla="*/ 2147483647 w 66"/>
                    <a:gd name="T41" fmla="*/ 2147483647 h 130"/>
                    <a:gd name="T42" fmla="*/ 2147483647 w 66"/>
                    <a:gd name="T43" fmla="*/ 2147483647 h 130"/>
                    <a:gd name="T44" fmla="*/ 2147483647 w 66"/>
                    <a:gd name="T45" fmla="*/ 2147483647 h 130"/>
                    <a:gd name="T46" fmla="*/ 2147483647 w 66"/>
                    <a:gd name="T47" fmla="*/ 2147483647 h 130"/>
                    <a:gd name="T48" fmla="*/ 2147483647 w 66"/>
                    <a:gd name="T49" fmla="*/ 2147483647 h 130"/>
                    <a:gd name="T50" fmla="*/ 2147483647 w 66"/>
                    <a:gd name="T51" fmla="*/ 2147483647 h 130"/>
                    <a:gd name="T52" fmla="*/ 2147483647 w 66"/>
                    <a:gd name="T53" fmla="*/ 2147483647 h 130"/>
                    <a:gd name="T54" fmla="*/ 2147483647 w 66"/>
                    <a:gd name="T55" fmla="*/ 2147483647 h 130"/>
                    <a:gd name="T56" fmla="*/ 2147483647 w 66"/>
                    <a:gd name="T57" fmla="*/ 2147483647 h 130"/>
                    <a:gd name="T58" fmla="*/ 2147483647 w 66"/>
                    <a:gd name="T59" fmla="*/ 2147483647 h 130"/>
                    <a:gd name="T60" fmla="*/ 2147483647 w 66"/>
                    <a:gd name="T61" fmla="*/ 2147483647 h 130"/>
                    <a:gd name="T62" fmla="*/ 2147483647 w 66"/>
                    <a:gd name="T63" fmla="*/ 2147483647 h 130"/>
                    <a:gd name="T64" fmla="*/ 2147483647 w 66"/>
                    <a:gd name="T65" fmla="*/ 2147483647 h 130"/>
                    <a:gd name="T66" fmla="*/ 2147483647 w 66"/>
                    <a:gd name="T67" fmla="*/ 2147483647 h 130"/>
                    <a:gd name="T68" fmla="*/ 2147483647 w 66"/>
                    <a:gd name="T69" fmla="*/ 2147483647 h 130"/>
                    <a:gd name="T70" fmla="*/ 2147483647 w 66"/>
                    <a:gd name="T71" fmla="*/ 2147483647 h 130"/>
                    <a:gd name="T72" fmla="*/ 2147483647 w 66"/>
                    <a:gd name="T73" fmla="*/ 2147483647 h 130"/>
                    <a:gd name="T74" fmla="*/ 2147483647 w 66"/>
                    <a:gd name="T75" fmla="*/ 2147483647 h 130"/>
                    <a:gd name="T76" fmla="*/ 2147483647 w 66"/>
                    <a:gd name="T77" fmla="*/ 2147483647 h 130"/>
                    <a:gd name="T78" fmla="*/ 2147483647 w 66"/>
                    <a:gd name="T79" fmla="*/ 2147483647 h 130"/>
                    <a:gd name="T80" fmla="*/ 2147483647 w 66"/>
                    <a:gd name="T81" fmla="*/ 2147483647 h 130"/>
                    <a:gd name="T82" fmla="*/ 2147483647 w 66"/>
                    <a:gd name="T83" fmla="*/ 2147483647 h 130"/>
                    <a:gd name="T84" fmla="*/ 2147483647 w 66"/>
                    <a:gd name="T85" fmla="*/ 2147483647 h 130"/>
                    <a:gd name="T86" fmla="*/ 2147483647 w 66"/>
                    <a:gd name="T87" fmla="*/ 2147483647 h 130"/>
                    <a:gd name="T88" fmla="*/ 2147483647 w 66"/>
                    <a:gd name="T89" fmla="*/ 2147483647 h 130"/>
                    <a:gd name="T90" fmla="*/ 2147483647 w 66"/>
                    <a:gd name="T91" fmla="*/ 2147483647 h 130"/>
                    <a:gd name="T92" fmla="*/ 2147483647 w 66"/>
                    <a:gd name="T93" fmla="*/ 2147483647 h 130"/>
                    <a:gd name="T94" fmla="*/ 2147483647 w 66"/>
                    <a:gd name="T95" fmla="*/ 2147483647 h 130"/>
                    <a:gd name="T96" fmla="*/ 2147483647 w 66"/>
                    <a:gd name="T97" fmla="*/ 0 h 13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6"/>
                    <a:gd name="T148" fmla="*/ 0 h 130"/>
                    <a:gd name="T149" fmla="*/ 66 w 66"/>
                    <a:gd name="T150" fmla="*/ 130 h 13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6" h="130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3" y="1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3" y="4"/>
                      </a:lnTo>
                      <a:lnTo>
                        <a:pt x="64" y="5"/>
                      </a:lnTo>
                      <a:lnTo>
                        <a:pt x="64" y="6"/>
                      </a:lnTo>
                      <a:lnTo>
                        <a:pt x="64" y="8"/>
                      </a:lnTo>
                      <a:lnTo>
                        <a:pt x="64" y="10"/>
                      </a:lnTo>
                      <a:lnTo>
                        <a:pt x="64" y="11"/>
                      </a:lnTo>
                      <a:lnTo>
                        <a:pt x="64" y="13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4" y="19"/>
                      </a:lnTo>
                      <a:lnTo>
                        <a:pt x="64" y="21"/>
                      </a:lnTo>
                      <a:lnTo>
                        <a:pt x="65" y="23"/>
                      </a:lnTo>
                      <a:lnTo>
                        <a:pt x="65" y="26"/>
                      </a:lnTo>
                      <a:lnTo>
                        <a:pt x="65" y="28"/>
                      </a:lnTo>
                      <a:lnTo>
                        <a:pt x="65" y="31"/>
                      </a:lnTo>
                      <a:lnTo>
                        <a:pt x="65" y="33"/>
                      </a:lnTo>
                      <a:lnTo>
                        <a:pt x="65" y="35"/>
                      </a:lnTo>
                      <a:lnTo>
                        <a:pt x="65" y="38"/>
                      </a:lnTo>
                      <a:lnTo>
                        <a:pt x="65" y="40"/>
                      </a:lnTo>
                      <a:lnTo>
                        <a:pt x="65" y="42"/>
                      </a:lnTo>
                      <a:lnTo>
                        <a:pt x="65" y="45"/>
                      </a:lnTo>
                      <a:lnTo>
                        <a:pt x="65" y="47"/>
                      </a:lnTo>
                      <a:lnTo>
                        <a:pt x="65" y="49"/>
                      </a:lnTo>
                      <a:lnTo>
                        <a:pt x="64" y="51"/>
                      </a:lnTo>
                      <a:lnTo>
                        <a:pt x="64" y="53"/>
                      </a:lnTo>
                      <a:lnTo>
                        <a:pt x="64" y="55"/>
                      </a:lnTo>
                      <a:lnTo>
                        <a:pt x="64" y="57"/>
                      </a:lnTo>
                      <a:lnTo>
                        <a:pt x="64" y="59"/>
                      </a:lnTo>
                      <a:lnTo>
                        <a:pt x="63" y="61"/>
                      </a:lnTo>
                      <a:lnTo>
                        <a:pt x="63" y="63"/>
                      </a:lnTo>
                      <a:lnTo>
                        <a:pt x="63" y="65"/>
                      </a:lnTo>
                      <a:lnTo>
                        <a:pt x="63" y="66"/>
                      </a:lnTo>
                      <a:lnTo>
                        <a:pt x="63" y="68"/>
                      </a:lnTo>
                      <a:lnTo>
                        <a:pt x="62" y="69"/>
                      </a:lnTo>
                      <a:lnTo>
                        <a:pt x="62" y="71"/>
                      </a:lnTo>
                      <a:lnTo>
                        <a:pt x="62" y="72"/>
                      </a:lnTo>
                      <a:lnTo>
                        <a:pt x="61" y="74"/>
                      </a:lnTo>
                      <a:lnTo>
                        <a:pt x="60" y="74"/>
                      </a:lnTo>
                      <a:lnTo>
                        <a:pt x="59" y="76"/>
                      </a:lnTo>
                      <a:lnTo>
                        <a:pt x="59" y="77"/>
                      </a:lnTo>
                      <a:lnTo>
                        <a:pt x="58" y="78"/>
                      </a:lnTo>
                      <a:lnTo>
                        <a:pt x="57" y="80"/>
                      </a:lnTo>
                      <a:lnTo>
                        <a:pt x="57" y="81"/>
                      </a:lnTo>
                      <a:lnTo>
                        <a:pt x="56" y="81"/>
                      </a:lnTo>
                      <a:lnTo>
                        <a:pt x="56" y="83"/>
                      </a:lnTo>
                      <a:lnTo>
                        <a:pt x="55" y="84"/>
                      </a:lnTo>
                      <a:lnTo>
                        <a:pt x="54" y="85"/>
                      </a:lnTo>
                      <a:lnTo>
                        <a:pt x="54" y="86"/>
                      </a:lnTo>
                      <a:lnTo>
                        <a:pt x="53" y="87"/>
                      </a:lnTo>
                      <a:lnTo>
                        <a:pt x="52" y="87"/>
                      </a:lnTo>
                      <a:lnTo>
                        <a:pt x="51" y="89"/>
                      </a:lnTo>
                      <a:lnTo>
                        <a:pt x="50" y="89"/>
                      </a:lnTo>
                      <a:lnTo>
                        <a:pt x="49" y="91"/>
                      </a:lnTo>
                      <a:lnTo>
                        <a:pt x="48" y="91"/>
                      </a:lnTo>
                      <a:lnTo>
                        <a:pt x="48" y="92"/>
                      </a:lnTo>
                      <a:lnTo>
                        <a:pt x="47" y="93"/>
                      </a:lnTo>
                      <a:lnTo>
                        <a:pt x="46" y="94"/>
                      </a:lnTo>
                      <a:lnTo>
                        <a:pt x="45" y="95"/>
                      </a:lnTo>
                      <a:lnTo>
                        <a:pt x="44" y="96"/>
                      </a:lnTo>
                      <a:lnTo>
                        <a:pt x="43" y="96"/>
                      </a:lnTo>
                      <a:lnTo>
                        <a:pt x="42" y="97"/>
                      </a:lnTo>
                      <a:lnTo>
                        <a:pt x="41" y="98"/>
                      </a:lnTo>
                      <a:lnTo>
                        <a:pt x="40" y="99"/>
                      </a:lnTo>
                      <a:lnTo>
                        <a:pt x="39" y="100"/>
                      </a:lnTo>
                      <a:lnTo>
                        <a:pt x="38" y="101"/>
                      </a:lnTo>
                      <a:lnTo>
                        <a:pt x="37" y="102"/>
                      </a:lnTo>
                      <a:lnTo>
                        <a:pt x="35" y="103"/>
                      </a:lnTo>
                      <a:lnTo>
                        <a:pt x="34" y="104"/>
                      </a:lnTo>
                      <a:lnTo>
                        <a:pt x="32" y="106"/>
                      </a:lnTo>
                      <a:lnTo>
                        <a:pt x="30" y="107"/>
                      </a:lnTo>
                      <a:lnTo>
                        <a:pt x="28" y="108"/>
                      </a:lnTo>
                      <a:lnTo>
                        <a:pt x="26" y="109"/>
                      </a:lnTo>
                      <a:lnTo>
                        <a:pt x="25" y="110"/>
                      </a:lnTo>
                      <a:lnTo>
                        <a:pt x="23" y="112"/>
                      </a:lnTo>
                      <a:lnTo>
                        <a:pt x="21" y="114"/>
                      </a:lnTo>
                      <a:lnTo>
                        <a:pt x="19" y="115"/>
                      </a:lnTo>
                      <a:lnTo>
                        <a:pt x="18" y="117"/>
                      </a:lnTo>
                      <a:lnTo>
                        <a:pt x="16" y="118"/>
                      </a:lnTo>
                      <a:lnTo>
                        <a:pt x="13" y="119"/>
                      </a:lnTo>
                      <a:lnTo>
                        <a:pt x="12" y="120"/>
                      </a:lnTo>
                      <a:lnTo>
                        <a:pt x="10" y="122"/>
                      </a:lnTo>
                      <a:lnTo>
                        <a:pt x="8" y="123"/>
                      </a:lnTo>
                      <a:lnTo>
                        <a:pt x="8" y="124"/>
                      </a:lnTo>
                      <a:lnTo>
                        <a:pt x="6" y="125"/>
                      </a:lnTo>
                      <a:lnTo>
                        <a:pt x="4" y="125"/>
                      </a:lnTo>
                      <a:lnTo>
                        <a:pt x="3" y="127"/>
                      </a:lnTo>
                      <a:lnTo>
                        <a:pt x="1" y="128"/>
                      </a:lnTo>
                      <a:lnTo>
                        <a:pt x="1" y="129"/>
                      </a:lnTo>
                      <a:lnTo>
                        <a:pt x="0" y="129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8" name="Freeform 107"/>
                <p:cNvSpPr>
                  <a:spLocks/>
                </p:cNvSpPr>
                <p:nvPr/>
              </p:nvSpPr>
              <p:spPr bwMode="auto">
                <a:xfrm>
                  <a:off x="3692" y="1091"/>
                  <a:ext cx="446" cy="1004"/>
                </a:xfrm>
                <a:custGeom>
                  <a:avLst/>
                  <a:gdLst>
                    <a:gd name="T0" fmla="*/ 2147483647 w 66"/>
                    <a:gd name="T1" fmla="*/ 0 h 130"/>
                    <a:gd name="T2" fmla="*/ 2147483647 w 66"/>
                    <a:gd name="T3" fmla="*/ 2147483647 h 130"/>
                    <a:gd name="T4" fmla="*/ 2147483647 w 66"/>
                    <a:gd name="T5" fmla="*/ 2147483647 h 130"/>
                    <a:gd name="T6" fmla="*/ 2147483647 w 66"/>
                    <a:gd name="T7" fmla="*/ 2147483647 h 130"/>
                    <a:gd name="T8" fmla="*/ 2147483647 w 66"/>
                    <a:gd name="T9" fmla="*/ 2147483647 h 130"/>
                    <a:gd name="T10" fmla="*/ 2147483647 w 66"/>
                    <a:gd name="T11" fmla="*/ 2147483647 h 130"/>
                    <a:gd name="T12" fmla="*/ 2147483647 w 66"/>
                    <a:gd name="T13" fmla="*/ 2147483647 h 130"/>
                    <a:gd name="T14" fmla="*/ 2147483647 w 66"/>
                    <a:gd name="T15" fmla="*/ 2147483647 h 130"/>
                    <a:gd name="T16" fmla="*/ 2147483647 w 66"/>
                    <a:gd name="T17" fmla="*/ 2147483647 h 130"/>
                    <a:gd name="T18" fmla="*/ 2147483647 w 66"/>
                    <a:gd name="T19" fmla="*/ 2147483647 h 130"/>
                    <a:gd name="T20" fmla="*/ 2147483647 w 66"/>
                    <a:gd name="T21" fmla="*/ 2147483647 h 130"/>
                    <a:gd name="T22" fmla="*/ 2147483647 w 66"/>
                    <a:gd name="T23" fmla="*/ 2147483647 h 130"/>
                    <a:gd name="T24" fmla="*/ 2147483647 w 66"/>
                    <a:gd name="T25" fmla="*/ 2147483647 h 130"/>
                    <a:gd name="T26" fmla="*/ 2147483647 w 66"/>
                    <a:gd name="T27" fmla="*/ 2147483647 h 130"/>
                    <a:gd name="T28" fmla="*/ 2147483647 w 66"/>
                    <a:gd name="T29" fmla="*/ 2147483647 h 130"/>
                    <a:gd name="T30" fmla="*/ 2147483647 w 66"/>
                    <a:gd name="T31" fmla="*/ 2147483647 h 130"/>
                    <a:gd name="T32" fmla="*/ 2147483647 w 66"/>
                    <a:gd name="T33" fmla="*/ 2147483647 h 130"/>
                    <a:gd name="T34" fmla="*/ 2147483647 w 66"/>
                    <a:gd name="T35" fmla="*/ 2147483647 h 130"/>
                    <a:gd name="T36" fmla="*/ 2147483647 w 66"/>
                    <a:gd name="T37" fmla="*/ 2147483647 h 130"/>
                    <a:gd name="T38" fmla="*/ 2147483647 w 66"/>
                    <a:gd name="T39" fmla="*/ 2147483647 h 130"/>
                    <a:gd name="T40" fmla="*/ 2147483647 w 66"/>
                    <a:gd name="T41" fmla="*/ 2147483647 h 130"/>
                    <a:gd name="T42" fmla="*/ 2147483647 w 66"/>
                    <a:gd name="T43" fmla="*/ 2147483647 h 130"/>
                    <a:gd name="T44" fmla="*/ 2147483647 w 66"/>
                    <a:gd name="T45" fmla="*/ 2147483647 h 130"/>
                    <a:gd name="T46" fmla="*/ 2147483647 w 66"/>
                    <a:gd name="T47" fmla="*/ 2147483647 h 130"/>
                    <a:gd name="T48" fmla="*/ 2147483647 w 66"/>
                    <a:gd name="T49" fmla="*/ 2147483647 h 130"/>
                    <a:gd name="T50" fmla="*/ 2147483647 w 66"/>
                    <a:gd name="T51" fmla="*/ 2147483647 h 130"/>
                    <a:gd name="T52" fmla="*/ 2147483647 w 66"/>
                    <a:gd name="T53" fmla="*/ 2147483647 h 130"/>
                    <a:gd name="T54" fmla="*/ 2147483647 w 66"/>
                    <a:gd name="T55" fmla="*/ 2147483647 h 130"/>
                    <a:gd name="T56" fmla="*/ 2147483647 w 66"/>
                    <a:gd name="T57" fmla="*/ 2147483647 h 130"/>
                    <a:gd name="T58" fmla="*/ 2147483647 w 66"/>
                    <a:gd name="T59" fmla="*/ 2147483647 h 130"/>
                    <a:gd name="T60" fmla="*/ 2147483647 w 66"/>
                    <a:gd name="T61" fmla="*/ 2147483647 h 130"/>
                    <a:gd name="T62" fmla="*/ 2147483647 w 66"/>
                    <a:gd name="T63" fmla="*/ 2147483647 h 130"/>
                    <a:gd name="T64" fmla="*/ 2147483647 w 66"/>
                    <a:gd name="T65" fmla="*/ 2147483647 h 130"/>
                    <a:gd name="T66" fmla="*/ 2147483647 w 66"/>
                    <a:gd name="T67" fmla="*/ 2147483647 h 130"/>
                    <a:gd name="T68" fmla="*/ 2147483647 w 66"/>
                    <a:gd name="T69" fmla="*/ 2147483647 h 130"/>
                    <a:gd name="T70" fmla="*/ 2147483647 w 66"/>
                    <a:gd name="T71" fmla="*/ 2147483647 h 130"/>
                    <a:gd name="T72" fmla="*/ 2147483647 w 66"/>
                    <a:gd name="T73" fmla="*/ 2147483647 h 130"/>
                    <a:gd name="T74" fmla="*/ 2147483647 w 66"/>
                    <a:gd name="T75" fmla="*/ 2147483647 h 130"/>
                    <a:gd name="T76" fmla="*/ 2147483647 w 66"/>
                    <a:gd name="T77" fmla="*/ 2147483647 h 130"/>
                    <a:gd name="T78" fmla="*/ 2147483647 w 66"/>
                    <a:gd name="T79" fmla="*/ 2147483647 h 130"/>
                    <a:gd name="T80" fmla="*/ 2147483647 w 66"/>
                    <a:gd name="T81" fmla="*/ 2147483647 h 130"/>
                    <a:gd name="T82" fmla="*/ 2147483647 w 66"/>
                    <a:gd name="T83" fmla="*/ 2147483647 h 130"/>
                    <a:gd name="T84" fmla="*/ 2147483647 w 66"/>
                    <a:gd name="T85" fmla="*/ 2147483647 h 130"/>
                    <a:gd name="T86" fmla="*/ 2147483647 w 66"/>
                    <a:gd name="T87" fmla="*/ 2147483647 h 130"/>
                    <a:gd name="T88" fmla="*/ 2147483647 w 66"/>
                    <a:gd name="T89" fmla="*/ 2147483647 h 130"/>
                    <a:gd name="T90" fmla="*/ 2147483647 w 66"/>
                    <a:gd name="T91" fmla="*/ 2147483647 h 130"/>
                    <a:gd name="T92" fmla="*/ 2147483647 w 66"/>
                    <a:gd name="T93" fmla="*/ 2147483647 h 130"/>
                    <a:gd name="T94" fmla="*/ 2147483647 w 66"/>
                    <a:gd name="T95" fmla="*/ 2147483647 h 130"/>
                    <a:gd name="T96" fmla="*/ 2147483647 w 66"/>
                    <a:gd name="T97" fmla="*/ 2147483647 h 130"/>
                    <a:gd name="T98" fmla="*/ 0 w 66"/>
                    <a:gd name="T99" fmla="*/ 2147483647 h 13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6"/>
                    <a:gd name="T151" fmla="*/ 0 h 130"/>
                    <a:gd name="T152" fmla="*/ 66 w 66"/>
                    <a:gd name="T153" fmla="*/ 130 h 13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6" h="130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3" y="1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3" y="4"/>
                      </a:lnTo>
                      <a:lnTo>
                        <a:pt x="64" y="5"/>
                      </a:lnTo>
                      <a:lnTo>
                        <a:pt x="64" y="6"/>
                      </a:lnTo>
                      <a:lnTo>
                        <a:pt x="64" y="8"/>
                      </a:lnTo>
                      <a:lnTo>
                        <a:pt x="64" y="10"/>
                      </a:lnTo>
                      <a:lnTo>
                        <a:pt x="64" y="11"/>
                      </a:lnTo>
                      <a:lnTo>
                        <a:pt x="64" y="13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4" y="19"/>
                      </a:lnTo>
                      <a:lnTo>
                        <a:pt x="64" y="21"/>
                      </a:lnTo>
                      <a:lnTo>
                        <a:pt x="65" y="23"/>
                      </a:lnTo>
                      <a:lnTo>
                        <a:pt x="65" y="26"/>
                      </a:lnTo>
                      <a:lnTo>
                        <a:pt x="65" y="28"/>
                      </a:lnTo>
                      <a:lnTo>
                        <a:pt x="65" y="31"/>
                      </a:lnTo>
                      <a:lnTo>
                        <a:pt x="65" y="33"/>
                      </a:lnTo>
                      <a:lnTo>
                        <a:pt x="65" y="35"/>
                      </a:lnTo>
                      <a:lnTo>
                        <a:pt x="65" y="38"/>
                      </a:lnTo>
                      <a:lnTo>
                        <a:pt x="65" y="40"/>
                      </a:lnTo>
                      <a:lnTo>
                        <a:pt x="65" y="42"/>
                      </a:lnTo>
                      <a:lnTo>
                        <a:pt x="65" y="45"/>
                      </a:lnTo>
                      <a:lnTo>
                        <a:pt x="65" y="47"/>
                      </a:lnTo>
                      <a:lnTo>
                        <a:pt x="65" y="49"/>
                      </a:lnTo>
                      <a:lnTo>
                        <a:pt x="64" y="51"/>
                      </a:lnTo>
                      <a:lnTo>
                        <a:pt x="64" y="53"/>
                      </a:lnTo>
                      <a:lnTo>
                        <a:pt x="64" y="55"/>
                      </a:lnTo>
                      <a:lnTo>
                        <a:pt x="64" y="57"/>
                      </a:lnTo>
                      <a:lnTo>
                        <a:pt x="64" y="59"/>
                      </a:lnTo>
                      <a:lnTo>
                        <a:pt x="63" y="61"/>
                      </a:lnTo>
                      <a:lnTo>
                        <a:pt x="63" y="63"/>
                      </a:lnTo>
                      <a:lnTo>
                        <a:pt x="63" y="65"/>
                      </a:lnTo>
                      <a:lnTo>
                        <a:pt x="63" y="66"/>
                      </a:lnTo>
                      <a:lnTo>
                        <a:pt x="63" y="68"/>
                      </a:lnTo>
                      <a:lnTo>
                        <a:pt x="62" y="69"/>
                      </a:lnTo>
                      <a:lnTo>
                        <a:pt x="62" y="71"/>
                      </a:lnTo>
                      <a:lnTo>
                        <a:pt x="62" y="72"/>
                      </a:lnTo>
                      <a:lnTo>
                        <a:pt x="61" y="74"/>
                      </a:lnTo>
                      <a:lnTo>
                        <a:pt x="60" y="74"/>
                      </a:lnTo>
                      <a:lnTo>
                        <a:pt x="59" y="76"/>
                      </a:lnTo>
                      <a:lnTo>
                        <a:pt x="59" y="77"/>
                      </a:lnTo>
                      <a:lnTo>
                        <a:pt x="58" y="78"/>
                      </a:lnTo>
                      <a:lnTo>
                        <a:pt x="57" y="80"/>
                      </a:lnTo>
                      <a:lnTo>
                        <a:pt x="57" y="81"/>
                      </a:lnTo>
                      <a:lnTo>
                        <a:pt x="56" y="81"/>
                      </a:lnTo>
                      <a:lnTo>
                        <a:pt x="56" y="83"/>
                      </a:lnTo>
                      <a:lnTo>
                        <a:pt x="55" y="84"/>
                      </a:lnTo>
                      <a:lnTo>
                        <a:pt x="54" y="85"/>
                      </a:lnTo>
                      <a:lnTo>
                        <a:pt x="54" y="86"/>
                      </a:lnTo>
                      <a:lnTo>
                        <a:pt x="53" y="87"/>
                      </a:lnTo>
                      <a:lnTo>
                        <a:pt x="52" y="87"/>
                      </a:lnTo>
                      <a:lnTo>
                        <a:pt x="51" y="89"/>
                      </a:lnTo>
                      <a:lnTo>
                        <a:pt x="50" y="89"/>
                      </a:lnTo>
                      <a:lnTo>
                        <a:pt x="49" y="91"/>
                      </a:lnTo>
                      <a:lnTo>
                        <a:pt x="48" y="91"/>
                      </a:lnTo>
                      <a:lnTo>
                        <a:pt x="48" y="92"/>
                      </a:lnTo>
                      <a:lnTo>
                        <a:pt x="47" y="93"/>
                      </a:lnTo>
                      <a:lnTo>
                        <a:pt x="46" y="94"/>
                      </a:lnTo>
                      <a:lnTo>
                        <a:pt x="45" y="95"/>
                      </a:lnTo>
                      <a:lnTo>
                        <a:pt x="44" y="96"/>
                      </a:lnTo>
                      <a:lnTo>
                        <a:pt x="43" y="96"/>
                      </a:lnTo>
                      <a:lnTo>
                        <a:pt x="42" y="97"/>
                      </a:lnTo>
                      <a:lnTo>
                        <a:pt x="41" y="98"/>
                      </a:lnTo>
                      <a:lnTo>
                        <a:pt x="40" y="99"/>
                      </a:lnTo>
                      <a:lnTo>
                        <a:pt x="39" y="100"/>
                      </a:lnTo>
                      <a:lnTo>
                        <a:pt x="38" y="101"/>
                      </a:lnTo>
                      <a:lnTo>
                        <a:pt x="37" y="102"/>
                      </a:lnTo>
                      <a:lnTo>
                        <a:pt x="35" y="103"/>
                      </a:lnTo>
                      <a:lnTo>
                        <a:pt x="34" y="104"/>
                      </a:lnTo>
                      <a:lnTo>
                        <a:pt x="32" y="106"/>
                      </a:lnTo>
                      <a:lnTo>
                        <a:pt x="30" y="107"/>
                      </a:lnTo>
                      <a:lnTo>
                        <a:pt x="28" y="108"/>
                      </a:lnTo>
                      <a:lnTo>
                        <a:pt x="26" y="109"/>
                      </a:lnTo>
                      <a:lnTo>
                        <a:pt x="25" y="110"/>
                      </a:lnTo>
                      <a:lnTo>
                        <a:pt x="23" y="112"/>
                      </a:lnTo>
                      <a:lnTo>
                        <a:pt x="21" y="114"/>
                      </a:lnTo>
                      <a:lnTo>
                        <a:pt x="19" y="115"/>
                      </a:lnTo>
                      <a:lnTo>
                        <a:pt x="18" y="117"/>
                      </a:lnTo>
                      <a:lnTo>
                        <a:pt x="16" y="118"/>
                      </a:lnTo>
                      <a:lnTo>
                        <a:pt x="13" y="119"/>
                      </a:lnTo>
                      <a:lnTo>
                        <a:pt x="12" y="120"/>
                      </a:lnTo>
                      <a:lnTo>
                        <a:pt x="10" y="122"/>
                      </a:lnTo>
                      <a:lnTo>
                        <a:pt x="8" y="123"/>
                      </a:lnTo>
                      <a:lnTo>
                        <a:pt x="8" y="124"/>
                      </a:lnTo>
                      <a:lnTo>
                        <a:pt x="6" y="125"/>
                      </a:lnTo>
                      <a:lnTo>
                        <a:pt x="4" y="125"/>
                      </a:lnTo>
                      <a:lnTo>
                        <a:pt x="3" y="127"/>
                      </a:lnTo>
                      <a:lnTo>
                        <a:pt x="1" y="128"/>
                      </a:lnTo>
                      <a:lnTo>
                        <a:pt x="1" y="129"/>
                      </a:lnTo>
                      <a:lnTo>
                        <a:pt x="0" y="129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49" name="Freeform 108"/>
                <p:cNvSpPr>
                  <a:spLocks/>
                </p:cNvSpPr>
                <p:nvPr/>
              </p:nvSpPr>
              <p:spPr bwMode="auto">
                <a:xfrm>
                  <a:off x="3682" y="1688"/>
                  <a:ext cx="413" cy="407"/>
                </a:xfrm>
                <a:custGeom>
                  <a:avLst/>
                  <a:gdLst>
                    <a:gd name="T0" fmla="*/ 2147483647 w 61"/>
                    <a:gd name="T1" fmla="*/ 2147483647 h 53"/>
                    <a:gd name="T2" fmla="*/ 0 w 61"/>
                    <a:gd name="T3" fmla="*/ 2147483647 h 53"/>
                    <a:gd name="T4" fmla="*/ 2147483647 w 61"/>
                    <a:gd name="T5" fmla="*/ 2147483647 h 53"/>
                    <a:gd name="T6" fmla="*/ 2147483647 w 61"/>
                    <a:gd name="T7" fmla="*/ 2147483647 h 53"/>
                    <a:gd name="T8" fmla="*/ 2147483647 w 61"/>
                    <a:gd name="T9" fmla="*/ 2147483647 h 53"/>
                    <a:gd name="T10" fmla="*/ 2147483647 w 61"/>
                    <a:gd name="T11" fmla="*/ 2147483647 h 53"/>
                    <a:gd name="T12" fmla="*/ 2147483647 w 61"/>
                    <a:gd name="T13" fmla="*/ 2147483647 h 53"/>
                    <a:gd name="T14" fmla="*/ 2147483647 w 61"/>
                    <a:gd name="T15" fmla="*/ 2147483647 h 53"/>
                    <a:gd name="T16" fmla="*/ 2147483647 w 61"/>
                    <a:gd name="T17" fmla="*/ 2147483647 h 53"/>
                    <a:gd name="T18" fmla="*/ 2147483647 w 61"/>
                    <a:gd name="T19" fmla="*/ 2147483647 h 53"/>
                    <a:gd name="T20" fmla="*/ 2147483647 w 61"/>
                    <a:gd name="T21" fmla="*/ 2147483647 h 53"/>
                    <a:gd name="T22" fmla="*/ 2147483647 w 61"/>
                    <a:gd name="T23" fmla="*/ 2147483647 h 53"/>
                    <a:gd name="T24" fmla="*/ 2147483647 w 61"/>
                    <a:gd name="T25" fmla="*/ 2147483647 h 53"/>
                    <a:gd name="T26" fmla="*/ 2147483647 w 61"/>
                    <a:gd name="T27" fmla="*/ 2147483647 h 53"/>
                    <a:gd name="T28" fmla="*/ 2147483647 w 61"/>
                    <a:gd name="T29" fmla="*/ 2147483647 h 53"/>
                    <a:gd name="T30" fmla="*/ 2147483647 w 61"/>
                    <a:gd name="T31" fmla="*/ 2147483647 h 53"/>
                    <a:gd name="T32" fmla="*/ 2147483647 w 61"/>
                    <a:gd name="T33" fmla="*/ 2147483647 h 53"/>
                    <a:gd name="T34" fmla="*/ 2147483647 w 61"/>
                    <a:gd name="T35" fmla="*/ 2147483647 h 53"/>
                    <a:gd name="T36" fmla="*/ 2147483647 w 61"/>
                    <a:gd name="T37" fmla="*/ 2147483647 h 53"/>
                    <a:gd name="T38" fmla="*/ 2147483647 w 61"/>
                    <a:gd name="T39" fmla="*/ 2147483647 h 53"/>
                    <a:gd name="T40" fmla="*/ 2147483647 w 61"/>
                    <a:gd name="T41" fmla="*/ 2147483647 h 53"/>
                    <a:gd name="T42" fmla="*/ 2147483647 w 61"/>
                    <a:gd name="T43" fmla="*/ 2147483647 h 53"/>
                    <a:gd name="T44" fmla="*/ 2147483647 w 61"/>
                    <a:gd name="T45" fmla="*/ 2147483647 h 53"/>
                    <a:gd name="T46" fmla="*/ 2147483647 w 61"/>
                    <a:gd name="T47" fmla="*/ 2147483647 h 53"/>
                    <a:gd name="T48" fmla="*/ 2147483647 w 61"/>
                    <a:gd name="T49" fmla="*/ 2147483647 h 53"/>
                    <a:gd name="T50" fmla="*/ 2147483647 w 61"/>
                    <a:gd name="T51" fmla="*/ 2147483647 h 53"/>
                    <a:gd name="T52" fmla="*/ 2147483647 w 61"/>
                    <a:gd name="T53" fmla="*/ 2147483647 h 53"/>
                    <a:gd name="T54" fmla="*/ 2147483647 w 61"/>
                    <a:gd name="T55" fmla="*/ 2147483647 h 53"/>
                    <a:gd name="T56" fmla="*/ 2147483647 w 61"/>
                    <a:gd name="T57" fmla="*/ 2147483647 h 53"/>
                    <a:gd name="T58" fmla="*/ 2147483647 w 61"/>
                    <a:gd name="T59" fmla="*/ 2147483647 h 53"/>
                    <a:gd name="T60" fmla="*/ 2147483647 w 61"/>
                    <a:gd name="T61" fmla="*/ 2147483647 h 53"/>
                    <a:gd name="T62" fmla="*/ 2147483647 w 61"/>
                    <a:gd name="T63" fmla="*/ 2147483647 h 53"/>
                    <a:gd name="T64" fmla="*/ 2147483647 w 61"/>
                    <a:gd name="T65" fmla="*/ 2147483647 h 53"/>
                    <a:gd name="T66" fmla="*/ 2147483647 w 61"/>
                    <a:gd name="T67" fmla="*/ 2147483647 h 53"/>
                    <a:gd name="T68" fmla="*/ 2147483647 w 61"/>
                    <a:gd name="T69" fmla="*/ 2147483647 h 53"/>
                    <a:gd name="T70" fmla="*/ 2147483647 w 61"/>
                    <a:gd name="T71" fmla="*/ 2147483647 h 53"/>
                    <a:gd name="T72" fmla="*/ 2147483647 w 61"/>
                    <a:gd name="T73" fmla="*/ 2147483647 h 53"/>
                    <a:gd name="T74" fmla="*/ 2147483647 w 61"/>
                    <a:gd name="T75" fmla="*/ 2147483647 h 53"/>
                    <a:gd name="T76" fmla="*/ 2147483647 w 61"/>
                    <a:gd name="T77" fmla="*/ 2147483647 h 53"/>
                    <a:gd name="T78" fmla="*/ 2147483647 w 61"/>
                    <a:gd name="T79" fmla="*/ 2147483647 h 53"/>
                    <a:gd name="T80" fmla="*/ 2147483647 w 61"/>
                    <a:gd name="T81" fmla="*/ 2147483647 h 53"/>
                    <a:gd name="T82" fmla="*/ 2147483647 w 61"/>
                    <a:gd name="T83" fmla="*/ 2147483647 h 53"/>
                    <a:gd name="T84" fmla="*/ 2147483647 w 61"/>
                    <a:gd name="T85" fmla="*/ 2147483647 h 53"/>
                    <a:gd name="T86" fmla="*/ 2147483647 w 61"/>
                    <a:gd name="T87" fmla="*/ 2147483647 h 53"/>
                    <a:gd name="T88" fmla="*/ 2147483647 w 61"/>
                    <a:gd name="T89" fmla="*/ 2147483647 h 53"/>
                    <a:gd name="T90" fmla="*/ 2147483647 w 61"/>
                    <a:gd name="T91" fmla="*/ 2147483647 h 53"/>
                    <a:gd name="T92" fmla="*/ 2147483647 w 61"/>
                    <a:gd name="T93" fmla="*/ 2147483647 h 53"/>
                    <a:gd name="T94" fmla="*/ 2147483647 w 61"/>
                    <a:gd name="T95" fmla="*/ 2147483647 h 53"/>
                    <a:gd name="T96" fmla="*/ 2147483647 w 61"/>
                    <a:gd name="T97" fmla="*/ 2147483647 h 53"/>
                    <a:gd name="T98" fmla="*/ 2147483647 w 61"/>
                    <a:gd name="T99" fmla="*/ 0 h 53"/>
                    <a:gd name="T100" fmla="*/ 2147483647 w 61"/>
                    <a:gd name="T101" fmla="*/ 2147483647 h 53"/>
                    <a:gd name="T102" fmla="*/ 2147483647 w 61"/>
                    <a:gd name="T103" fmla="*/ 2147483647 h 5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1"/>
                    <a:gd name="T157" fmla="*/ 0 h 53"/>
                    <a:gd name="T158" fmla="*/ 61 w 61"/>
                    <a:gd name="T159" fmla="*/ 53 h 5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1" h="53">
                      <a:moveTo>
                        <a:pt x="24" y="4"/>
                      </a:moveTo>
                      <a:lnTo>
                        <a:pt x="0" y="52"/>
                      </a:lnTo>
                      <a:lnTo>
                        <a:pt x="1" y="52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4" y="50"/>
                      </a:lnTo>
                      <a:lnTo>
                        <a:pt x="5" y="48"/>
                      </a:lnTo>
                      <a:lnTo>
                        <a:pt x="6" y="48"/>
                      </a:lnTo>
                      <a:lnTo>
                        <a:pt x="7" y="47"/>
                      </a:lnTo>
                      <a:lnTo>
                        <a:pt x="9" y="46"/>
                      </a:lnTo>
                      <a:lnTo>
                        <a:pt x="11" y="45"/>
                      </a:lnTo>
                      <a:lnTo>
                        <a:pt x="13" y="43"/>
                      </a:lnTo>
                      <a:lnTo>
                        <a:pt x="14" y="42"/>
                      </a:lnTo>
                      <a:lnTo>
                        <a:pt x="16" y="41"/>
                      </a:lnTo>
                      <a:lnTo>
                        <a:pt x="18" y="39"/>
                      </a:lnTo>
                      <a:lnTo>
                        <a:pt x="20" y="38"/>
                      </a:lnTo>
                      <a:lnTo>
                        <a:pt x="22" y="37"/>
                      </a:lnTo>
                      <a:lnTo>
                        <a:pt x="24" y="35"/>
                      </a:lnTo>
                      <a:lnTo>
                        <a:pt x="25" y="33"/>
                      </a:lnTo>
                      <a:lnTo>
                        <a:pt x="27" y="32"/>
                      </a:lnTo>
                      <a:lnTo>
                        <a:pt x="29" y="31"/>
                      </a:lnTo>
                      <a:lnTo>
                        <a:pt x="31" y="29"/>
                      </a:lnTo>
                      <a:lnTo>
                        <a:pt x="32" y="29"/>
                      </a:lnTo>
                      <a:lnTo>
                        <a:pt x="34" y="27"/>
                      </a:lnTo>
                      <a:lnTo>
                        <a:pt x="36" y="26"/>
                      </a:lnTo>
                      <a:lnTo>
                        <a:pt x="37" y="25"/>
                      </a:lnTo>
                      <a:lnTo>
                        <a:pt x="38" y="24"/>
                      </a:lnTo>
                      <a:lnTo>
                        <a:pt x="40" y="23"/>
                      </a:lnTo>
                      <a:lnTo>
                        <a:pt x="41" y="22"/>
                      </a:lnTo>
                      <a:lnTo>
                        <a:pt x="42" y="21"/>
                      </a:lnTo>
                      <a:lnTo>
                        <a:pt x="42" y="20"/>
                      </a:lnTo>
                      <a:lnTo>
                        <a:pt x="43" y="19"/>
                      </a:lnTo>
                      <a:lnTo>
                        <a:pt x="44" y="19"/>
                      </a:lnTo>
                      <a:lnTo>
                        <a:pt x="45" y="19"/>
                      </a:lnTo>
                      <a:lnTo>
                        <a:pt x="46" y="18"/>
                      </a:lnTo>
                      <a:lnTo>
                        <a:pt x="46" y="17"/>
                      </a:lnTo>
                      <a:lnTo>
                        <a:pt x="47" y="16"/>
                      </a:lnTo>
                      <a:lnTo>
                        <a:pt x="48" y="16"/>
                      </a:lnTo>
                      <a:lnTo>
                        <a:pt x="49" y="14"/>
                      </a:lnTo>
                      <a:lnTo>
                        <a:pt x="51" y="12"/>
                      </a:lnTo>
                      <a:lnTo>
                        <a:pt x="52" y="11"/>
                      </a:lnTo>
                      <a:lnTo>
                        <a:pt x="53" y="10"/>
                      </a:lnTo>
                      <a:lnTo>
                        <a:pt x="55" y="9"/>
                      </a:lnTo>
                      <a:lnTo>
                        <a:pt x="55" y="7"/>
                      </a:lnTo>
                      <a:lnTo>
                        <a:pt x="57" y="5"/>
                      </a:lnTo>
                      <a:lnTo>
                        <a:pt x="57" y="4"/>
                      </a:lnTo>
                      <a:lnTo>
                        <a:pt x="58" y="3"/>
                      </a:lnTo>
                      <a:lnTo>
                        <a:pt x="59" y="1"/>
                      </a:lnTo>
                      <a:lnTo>
                        <a:pt x="60" y="0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0" name="Freeform 109"/>
                <p:cNvSpPr>
                  <a:spLocks/>
                </p:cNvSpPr>
                <p:nvPr/>
              </p:nvSpPr>
              <p:spPr bwMode="auto">
                <a:xfrm>
                  <a:off x="3682" y="1698"/>
                  <a:ext cx="405" cy="397"/>
                </a:xfrm>
                <a:custGeom>
                  <a:avLst/>
                  <a:gdLst>
                    <a:gd name="T0" fmla="*/ 2147483647 w 60"/>
                    <a:gd name="T1" fmla="*/ 0 h 52"/>
                    <a:gd name="T2" fmla="*/ 2147483647 w 60"/>
                    <a:gd name="T3" fmla="*/ 2147483647 h 52"/>
                    <a:gd name="T4" fmla="*/ 2147483647 w 60"/>
                    <a:gd name="T5" fmla="*/ 2147483647 h 52"/>
                    <a:gd name="T6" fmla="*/ 2147483647 w 60"/>
                    <a:gd name="T7" fmla="*/ 2147483647 h 52"/>
                    <a:gd name="T8" fmla="*/ 2147483647 w 60"/>
                    <a:gd name="T9" fmla="*/ 2147483647 h 52"/>
                    <a:gd name="T10" fmla="*/ 2147483647 w 60"/>
                    <a:gd name="T11" fmla="*/ 2147483647 h 52"/>
                    <a:gd name="T12" fmla="*/ 2147483647 w 60"/>
                    <a:gd name="T13" fmla="*/ 2147483647 h 52"/>
                    <a:gd name="T14" fmla="*/ 2147483647 w 60"/>
                    <a:gd name="T15" fmla="*/ 2147483647 h 52"/>
                    <a:gd name="T16" fmla="*/ 2147483647 w 60"/>
                    <a:gd name="T17" fmla="*/ 2147483647 h 52"/>
                    <a:gd name="T18" fmla="*/ 2147483647 w 60"/>
                    <a:gd name="T19" fmla="*/ 2147483647 h 52"/>
                    <a:gd name="T20" fmla="*/ 2147483647 w 60"/>
                    <a:gd name="T21" fmla="*/ 2147483647 h 52"/>
                    <a:gd name="T22" fmla="*/ 2147483647 w 60"/>
                    <a:gd name="T23" fmla="*/ 2147483647 h 52"/>
                    <a:gd name="T24" fmla="*/ 2147483647 w 60"/>
                    <a:gd name="T25" fmla="*/ 2147483647 h 52"/>
                    <a:gd name="T26" fmla="*/ 2147483647 w 60"/>
                    <a:gd name="T27" fmla="*/ 2147483647 h 52"/>
                    <a:gd name="T28" fmla="*/ 2147483647 w 60"/>
                    <a:gd name="T29" fmla="*/ 2147483647 h 52"/>
                    <a:gd name="T30" fmla="*/ 2147483647 w 60"/>
                    <a:gd name="T31" fmla="*/ 2147483647 h 52"/>
                    <a:gd name="T32" fmla="*/ 2147483647 w 60"/>
                    <a:gd name="T33" fmla="*/ 2147483647 h 52"/>
                    <a:gd name="T34" fmla="*/ 2147483647 w 60"/>
                    <a:gd name="T35" fmla="*/ 2147483647 h 52"/>
                    <a:gd name="T36" fmla="*/ 2147483647 w 60"/>
                    <a:gd name="T37" fmla="*/ 2147483647 h 52"/>
                    <a:gd name="T38" fmla="*/ 2147483647 w 60"/>
                    <a:gd name="T39" fmla="*/ 2147483647 h 52"/>
                    <a:gd name="T40" fmla="*/ 2147483647 w 60"/>
                    <a:gd name="T41" fmla="*/ 2147483647 h 52"/>
                    <a:gd name="T42" fmla="*/ 2147483647 w 60"/>
                    <a:gd name="T43" fmla="*/ 2147483647 h 52"/>
                    <a:gd name="T44" fmla="*/ 2147483647 w 60"/>
                    <a:gd name="T45" fmla="*/ 2147483647 h 52"/>
                    <a:gd name="T46" fmla="*/ 2147483647 w 60"/>
                    <a:gd name="T47" fmla="*/ 2147483647 h 52"/>
                    <a:gd name="T48" fmla="*/ 2147483647 w 60"/>
                    <a:gd name="T49" fmla="*/ 2147483647 h 52"/>
                    <a:gd name="T50" fmla="*/ 2147483647 w 60"/>
                    <a:gd name="T51" fmla="*/ 2147483647 h 52"/>
                    <a:gd name="T52" fmla="*/ 2147483647 w 60"/>
                    <a:gd name="T53" fmla="*/ 2147483647 h 52"/>
                    <a:gd name="T54" fmla="*/ 2147483647 w 60"/>
                    <a:gd name="T55" fmla="*/ 2147483647 h 52"/>
                    <a:gd name="T56" fmla="*/ 2147483647 w 60"/>
                    <a:gd name="T57" fmla="*/ 2147483647 h 52"/>
                    <a:gd name="T58" fmla="*/ 2147483647 w 60"/>
                    <a:gd name="T59" fmla="*/ 2147483647 h 52"/>
                    <a:gd name="T60" fmla="*/ 2147483647 w 60"/>
                    <a:gd name="T61" fmla="*/ 2147483647 h 52"/>
                    <a:gd name="T62" fmla="*/ 2147483647 w 60"/>
                    <a:gd name="T63" fmla="*/ 2147483647 h 52"/>
                    <a:gd name="T64" fmla="*/ 2147483647 w 60"/>
                    <a:gd name="T65" fmla="*/ 2147483647 h 52"/>
                    <a:gd name="T66" fmla="*/ 2147483647 w 60"/>
                    <a:gd name="T67" fmla="*/ 2147483647 h 52"/>
                    <a:gd name="T68" fmla="*/ 2147483647 w 60"/>
                    <a:gd name="T69" fmla="*/ 2147483647 h 52"/>
                    <a:gd name="T70" fmla="*/ 2147483647 w 60"/>
                    <a:gd name="T71" fmla="*/ 2147483647 h 52"/>
                    <a:gd name="T72" fmla="*/ 2147483647 w 60"/>
                    <a:gd name="T73" fmla="*/ 2147483647 h 52"/>
                    <a:gd name="T74" fmla="*/ 2147483647 w 60"/>
                    <a:gd name="T75" fmla="*/ 2147483647 h 52"/>
                    <a:gd name="T76" fmla="*/ 2147483647 w 60"/>
                    <a:gd name="T77" fmla="*/ 2147483647 h 52"/>
                    <a:gd name="T78" fmla="*/ 2147483647 w 60"/>
                    <a:gd name="T79" fmla="*/ 2147483647 h 52"/>
                    <a:gd name="T80" fmla="*/ 2147483647 w 60"/>
                    <a:gd name="T81" fmla="*/ 2147483647 h 52"/>
                    <a:gd name="T82" fmla="*/ 2147483647 w 60"/>
                    <a:gd name="T83" fmla="*/ 2147483647 h 52"/>
                    <a:gd name="T84" fmla="*/ 2147483647 w 60"/>
                    <a:gd name="T85" fmla="*/ 2147483647 h 52"/>
                    <a:gd name="T86" fmla="*/ 2147483647 w 60"/>
                    <a:gd name="T87" fmla="*/ 2147483647 h 52"/>
                    <a:gd name="T88" fmla="*/ 2147483647 w 60"/>
                    <a:gd name="T89" fmla="*/ 2147483647 h 52"/>
                    <a:gd name="T90" fmla="*/ 2147483647 w 60"/>
                    <a:gd name="T91" fmla="*/ 2147483647 h 52"/>
                    <a:gd name="T92" fmla="*/ 2147483647 w 60"/>
                    <a:gd name="T93" fmla="*/ 2147483647 h 52"/>
                    <a:gd name="T94" fmla="*/ 2147483647 w 60"/>
                    <a:gd name="T95" fmla="*/ 2147483647 h 52"/>
                    <a:gd name="T96" fmla="*/ 0 w 60"/>
                    <a:gd name="T97" fmla="*/ 2147483647 h 52"/>
                    <a:gd name="T98" fmla="*/ 2147483647 w 60"/>
                    <a:gd name="T99" fmla="*/ 2147483647 h 52"/>
                    <a:gd name="T100" fmla="*/ 2147483647 w 60"/>
                    <a:gd name="T101" fmla="*/ 0 h 52"/>
                    <a:gd name="T102" fmla="*/ 2147483647 w 60"/>
                    <a:gd name="T103" fmla="*/ 0 h 5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0"/>
                    <a:gd name="T157" fmla="*/ 0 h 52"/>
                    <a:gd name="T158" fmla="*/ 60 w 60"/>
                    <a:gd name="T159" fmla="*/ 52 h 5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0" h="52">
                      <a:moveTo>
                        <a:pt x="59" y="0"/>
                      </a:moveTo>
                      <a:lnTo>
                        <a:pt x="58" y="1"/>
                      </a:lnTo>
                      <a:lnTo>
                        <a:pt x="58" y="3"/>
                      </a:lnTo>
                      <a:lnTo>
                        <a:pt x="57" y="4"/>
                      </a:lnTo>
                      <a:lnTo>
                        <a:pt x="56" y="6"/>
                      </a:lnTo>
                      <a:lnTo>
                        <a:pt x="55" y="7"/>
                      </a:lnTo>
                      <a:lnTo>
                        <a:pt x="54" y="8"/>
                      </a:lnTo>
                      <a:lnTo>
                        <a:pt x="53" y="9"/>
                      </a:lnTo>
                      <a:lnTo>
                        <a:pt x="51" y="11"/>
                      </a:lnTo>
                      <a:lnTo>
                        <a:pt x="49" y="13"/>
                      </a:lnTo>
                      <a:lnTo>
                        <a:pt x="49" y="14"/>
                      </a:lnTo>
                      <a:lnTo>
                        <a:pt x="48" y="15"/>
                      </a:lnTo>
                      <a:lnTo>
                        <a:pt x="47" y="15"/>
                      </a:lnTo>
                      <a:lnTo>
                        <a:pt x="46" y="16"/>
                      </a:lnTo>
                      <a:lnTo>
                        <a:pt x="46" y="17"/>
                      </a:lnTo>
                      <a:lnTo>
                        <a:pt x="45" y="18"/>
                      </a:lnTo>
                      <a:lnTo>
                        <a:pt x="44" y="18"/>
                      </a:lnTo>
                      <a:lnTo>
                        <a:pt x="43" y="18"/>
                      </a:lnTo>
                      <a:lnTo>
                        <a:pt x="42" y="19"/>
                      </a:lnTo>
                      <a:lnTo>
                        <a:pt x="42" y="20"/>
                      </a:lnTo>
                      <a:lnTo>
                        <a:pt x="41" y="21"/>
                      </a:lnTo>
                      <a:lnTo>
                        <a:pt x="40" y="22"/>
                      </a:lnTo>
                      <a:lnTo>
                        <a:pt x="38" y="23"/>
                      </a:lnTo>
                      <a:lnTo>
                        <a:pt x="37" y="24"/>
                      </a:lnTo>
                      <a:lnTo>
                        <a:pt x="36" y="25"/>
                      </a:lnTo>
                      <a:lnTo>
                        <a:pt x="34" y="26"/>
                      </a:lnTo>
                      <a:lnTo>
                        <a:pt x="32" y="28"/>
                      </a:lnTo>
                      <a:lnTo>
                        <a:pt x="31" y="28"/>
                      </a:lnTo>
                      <a:lnTo>
                        <a:pt x="29" y="30"/>
                      </a:lnTo>
                      <a:lnTo>
                        <a:pt x="27" y="31"/>
                      </a:lnTo>
                      <a:lnTo>
                        <a:pt x="25" y="32"/>
                      </a:lnTo>
                      <a:lnTo>
                        <a:pt x="24" y="34"/>
                      </a:lnTo>
                      <a:lnTo>
                        <a:pt x="22" y="36"/>
                      </a:lnTo>
                      <a:lnTo>
                        <a:pt x="20" y="37"/>
                      </a:lnTo>
                      <a:lnTo>
                        <a:pt x="18" y="38"/>
                      </a:lnTo>
                      <a:lnTo>
                        <a:pt x="16" y="40"/>
                      </a:lnTo>
                      <a:lnTo>
                        <a:pt x="14" y="41"/>
                      </a:lnTo>
                      <a:lnTo>
                        <a:pt x="13" y="42"/>
                      </a:lnTo>
                      <a:lnTo>
                        <a:pt x="11" y="44"/>
                      </a:lnTo>
                      <a:lnTo>
                        <a:pt x="9" y="45"/>
                      </a:lnTo>
                      <a:lnTo>
                        <a:pt x="7" y="46"/>
                      </a:lnTo>
                      <a:lnTo>
                        <a:pt x="6" y="47"/>
                      </a:lnTo>
                      <a:lnTo>
                        <a:pt x="5" y="47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2" y="50"/>
                      </a:lnTo>
                      <a:lnTo>
                        <a:pt x="1" y="51"/>
                      </a:lnTo>
                      <a:lnTo>
                        <a:pt x="0" y="51"/>
                      </a:lnTo>
                      <a:lnTo>
                        <a:pt x="22" y="8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1" name="Freeform 110"/>
                <p:cNvSpPr>
                  <a:spLocks/>
                </p:cNvSpPr>
                <p:nvPr/>
              </p:nvSpPr>
              <p:spPr bwMode="auto">
                <a:xfrm>
                  <a:off x="3682" y="1698"/>
                  <a:ext cx="396" cy="397"/>
                </a:xfrm>
                <a:custGeom>
                  <a:avLst/>
                  <a:gdLst>
                    <a:gd name="T0" fmla="*/ 2147483647 w 59"/>
                    <a:gd name="T1" fmla="*/ 0 h 51"/>
                    <a:gd name="T2" fmla="*/ 2147483647 w 59"/>
                    <a:gd name="T3" fmla="*/ 2147483647 h 51"/>
                    <a:gd name="T4" fmla="*/ 2147483647 w 59"/>
                    <a:gd name="T5" fmla="*/ 2147483647 h 51"/>
                    <a:gd name="T6" fmla="*/ 2147483647 w 59"/>
                    <a:gd name="T7" fmla="*/ 2147483647 h 51"/>
                    <a:gd name="T8" fmla="*/ 2147483647 w 59"/>
                    <a:gd name="T9" fmla="*/ 2147483647 h 51"/>
                    <a:gd name="T10" fmla="*/ 2147483647 w 59"/>
                    <a:gd name="T11" fmla="*/ 2147483647 h 51"/>
                    <a:gd name="T12" fmla="*/ 2147483647 w 59"/>
                    <a:gd name="T13" fmla="*/ 2147483647 h 51"/>
                    <a:gd name="T14" fmla="*/ 2147483647 w 59"/>
                    <a:gd name="T15" fmla="*/ 2147483647 h 51"/>
                    <a:gd name="T16" fmla="*/ 2147483647 w 59"/>
                    <a:gd name="T17" fmla="*/ 2147483647 h 51"/>
                    <a:gd name="T18" fmla="*/ 2147483647 w 59"/>
                    <a:gd name="T19" fmla="*/ 2147483647 h 51"/>
                    <a:gd name="T20" fmla="*/ 2147483647 w 59"/>
                    <a:gd name="T21" fmla="*/ 2147483647 h 51"/>
                    <a:gd name="T22" fmla="*/ 2147483647 w 59"/>
                    <a:gd name="T23" fmla="*/ 2147483647 h 51"/>
                    <a:gd name="T24" fmla="*/ 2147483647 w 59"/>
                    <a:gd name="T25" fmla="*/ 2147483647 h 51"/>
                    <a:gd name="T26" fmla="*/ 2147483647 w 59"/>
                    <a:gd name="T27" fmla="*/ 2147483647 h 51"/>
                    <a:gd name="T28" fmla="*/ 2147483647 w 59"/>
                    <a:gd name="T29" fmla="*/ 2147483647 h 51"/>
                    <a:gd name="T30" fmla="*/ 2147483647 w 59"/>
                    <a:gd name="T31" fmla="*/ 2147483647 h 51"/>
                    <a:gd name="T32" fmla="*/ 2147483647 w 59"/>
                    <a:gd name="T33" fmla="*/ 2147483647 h 51"/>
                    <a:gd name="T34" fmla="*/ 2147483647 w 59"/>
                    <a:gd name="T35" fmla="*/ 2147483647 h 51"/>
                    <a:gd name="T36" fmla="*/ 2147483647 w 59"/>
                    <a:gd name="T37" fmla="*/ 2147483647 h 51"/>
                    <a:gd name="T38" fmla="*/ 2147483647 w 59"/>
                    <a:gd name="T39" fmla="*/ 2147483647 h 51"/>
                    <a:gd name="T40" fmla="*/ 2147483647 w 59"/>
                    <a:gd name="T41" fmla="*/ 2147483647 h 51"/>
                    <a:gd name="T42" fmla="*/ 2147483647 w 59"/>
                    <a:gd name="T43" fmla="*/ 2147483647 h 51"/>
                    <a:gd name="T44" fmla="*/ 2147483647 w 59"/>
                    <a:gd name="T45" fmla="*/ 2147483647 h 51"/>
                    <a:gd name="T46" fmla="*/ 2147483647 w 59"/>
                    <a:gd name="T47" fmla="*/ 2147483647 h 51"/>
                    <a:gd name="T48" fmla="*/ 2147483647 w 59"/>
                    <a:gd name="T49" fmla="*/ 2147483647 h 51"/>
                    <a:gd name="T50" fmla="*/ 2147483647 w 59"/>
                    <a:gd name="T51" fmla="*/ 2147483647 h 51"/>
                    <a:gd name="T52" fmla="*/ 2147483647 w 59"/>
                    <a:gd name="T53" fmla="*/ 2147483647 h 51"/>
                    <a:gd name="T54" fmla="*/ 2147483647 w 59"/>
                    <a:gd name="T55" fmla="*/ 2147483647 h 51"/>
                    <a:gd name="T56" fmla="*/ 2147483647 w 59"/>
                    <a:gd name="T57" fmla="*/ 2147483647 h 51"/>
                    <a:gd name="T58" fmla="*/ 2147483647 w 59"/>
                    <a:gd name="T59" fmla="*/ 2147483647 h 51"/>
                    <a:gd name="T60" fmla="*/ 2147483647 w 59"/>
                    <a:gd name="T61" fmla="*/ 2147483647 h 51"/>
                    <a:gd name="T62" fmla="*/ 2147483647 w 59"/>
                    <a:gd name="T63" fmla="*/ 2147483647 h 51"/>
                    <a:gd name="T64" fmla="*/ 2147483647 w 59"/>
                    <a:gd name="T65" fmla="*/ 2147483647 h 51"/>
                    <a:gd name="T66" fmla="*/ 2147483647 w 59"/>
                    <a:gd name="T67" fmla="*/ 2147483647 h 51"/>
                    <a:gd name="T68" fmla="*/ 2147483647 w 59"/>
                    <a:gd name="T69" fmla="*/ 2147483647 h 51"/>
                    <a:gd name="T70" fmla="*/ 2147483647 w 59"/>
                    <a:gd name="T71" fmla="*/ 2147483647 h 51"/>
                    <a:gd name="T72" fmla="*/ 2147483647 w 59"/>
                    <a:gd name="T73" fmla="*/ 2147483647 h 51"/>
                    <a:gd name="T74" fmla="*/ 2147483647 w 59"/>
                    <a:gd name="T75" fmla="*/ 2147483647 h 51"/>
                    <a:gd name="T76" fmla="*/ 2147483647 w 59"/>
                    <a:gd name="T77" fmla="*/ 2147483647 h 51"/>
                    <a:gd name="T78" fmla="*/ 2147483647 w 59"/>
                    <a:gd name="T79" fmla="*/ 2147483647 h 51"/>
                    <a:gd name="T80" fmla="*/ 2147483647 w 59"/>
                    <a:gd name="T81" fmla="*/ 2147483647 h 51"/>
                    <a:gd name="T82" fmla="*/ 2147483647 w 59"/>
                    <a:gd name="T83" fmla="*/ 2147483647 h 51"/>
                    <a:gd name="T84" fmla="*/ 2147483647 w 59"/>
                    <a:gd name="T85" fmla="*/ 2147483647 h 51"/>
                    <a:gd name="T86" fmla="*/ 2147483647 w 59"/>
                    <a:gd name="T87" fmla="*/ 2147483647 h 51"/>
                    <a:gd name="T88" fmla="*/ 2147483647 w 59"/>
                    <a:gd name="T89" fmla="*/ 2147483647 h 51"/>
                    <a:gd name="T90" fmla="*/ 2147483647 w 59"/>
                    <a:gd name="T91" fmla="*/ 2147483647 h 51"/>
                    <a:gd name="T92" fmla="*/ 2147483647 w 59"/>
                    <a:gd name="T93" fmla="*/ 2147483647 h 51"/>
                    <a:gd name="T94" fmla="*/ 2147483647 w 59"/>
                    <a:gd name="T95" fmla="*/ 2147483647 h 51"/>
                    <a:gd name="T96" fmla="*/ 0 w 59"/>
                    <a:gd name="T97" fmla="*/ 2147483647 h 51"/>
                    <a:gd name="T98" fmla="*/ 2147483647 w 59"/>
                    <a:gd name="T99" fmla="*/ 2147483647 h 51"/>
                    <a:gd name="T100" fmla="*/ 2147483647 w 59"/>
                    <a:gd name="T101" fmla="*/ 0 h 51"/>
                    <a:gd name="T102" fmla="*/ 2147483647 w 59"/>
                    <a:gd name="T103" fmla="*/ 0 h 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9"/>
                    <a:gd name="T157" fmla="*/ 0 h 51"/>
                    <a:gd name="T158" fmla="*/ 59 w 59"/>
                    <a:gd name="T159" fmla="*/ 51 h 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9" h="51">
                      <a:moveTo>
                        <a:pt x="58" y="0"/>
                      </a:move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5" y="5"/>
                      </a:lnTo>
                      <a:lnTo>
                        <a:pt x="55" y="7"/>
                      </a:lnTo>
                      <a:lnTo>
                        <a:pt x="53" y="8"/>
                      </a:lnTo>
                      <a:lnTo>
                        <a:pt x="52" y="8"/>
                      </a:lnTo>
                      <a:lnTo>
                        <a:pt x="51" y="10"/>
                      </a:lnTo>
                      <a:lnTo>
                        <a:pt x="51" y="11"/>
                      </a:lnTo>
                      <a:lnTo>
                        <a:pt x="49" y="12"/>
                      </a:lnTo>
                      <a:lnTo>
                        <a:pt x="49" y="13"/>
                      </a:lnTo>
                      <a:lnTo>
                        <a:pt x="48" y="14"/>
                      </a:lnTo>
                      <a:lnTo>
                        <a:pt x="47" y="14"/>
                      </a:lnTo>
                      <a:lnTo>
                        <a:pt x="46" y="15"/>
                      </a:lnTo>
                      <a:lnTo>
                        <a:pt x="45" y="16"/>
                      </a:lnTo>
                      <a:lnTo>
                        <a:pt x="45" y="17"/>
                      </a:lnTo>
                      <a:lnTo>
                        <a:pt x="44" y="17"/>
                      </a:lnTo>
                      <a:lnTo>
                        <a:pt x="43" y="17"/>
                      </a:lnTo>
                      <a:lnTo>
                        <a:pt x="42" y="18"/>
                      </a:lnTo>
                      <a:lnTo>
                        <a:pt x="42" y="19"/>
                      </a:lnTo>
                      <a:lnTo>
                        <a:pt x="41" y="20"/>
                      </a:lnTo>
                      <a:lnTo>
                        <a:pt x="40" y="21"/>
                      </a:lnTo>
                      <a:lnTo>
                        <a:pt x="38" y="22"/>
                      </a:lnTo>
                      <a:lnTo>
                        <a:pt x="37" y="23"/>
                      </a:lnTo>
                      <a:lnTo>
                        <a:pt x="36" y="23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31" y="27"/>
                      </a:lnTo>
                      <a:lnTo>
                        <a:pt x="29" y="29"/>
                      </a:lnTo>
                      <a:lnTo>
                        <a:pt x="27" y="30"/>
                      </a:lnTo>
                      <a:lnTo>
                        <a:pt x="25" y="31"/>
                      </a:lnTo>
                      <a:lnTo>
                        <a:pt x="24" y="33"/>
                      </a:lnTo>
                      <a:lnTo>
                        <a:pt x="22" y="35"/>
                      </a:lnTo>
                      <a:lnTo>
                        <a:pt x="20" y="36"/>
                      </a:lnTo>
                      <a:lnTo>
                        <a:pt x="18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3" y="41"/>
                      </a:lnTo>
                      <a:lnTo>
                        <a:pt x="11" y="43"/>
                      </a:lnTo>
                      <a:lnTo>
                        <a:pt x="9" y="44"/>
                      </a:lnTo>
                      <a:lnTo>
                        <a:pt x="7" y="45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4" y="48"/>
                      </a:ln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1" y="50"/>
                      </a:lnTo>
                      <a:lnTo>
                        <a:pt x="0" y="50"/>
                      </a:lnTo>
                      <a:lnTo>
                        <a:pt x="20" y="10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2" name="Freeform 111"/>
                <p:cNvSpPr>
                  <a:spLocks/>
                </p:cNvSpPr>
                <p:nvPr/>
              </p:nvSpPr>
              <p:spPr bwMode="auto">
                <a:xfrm>
                  <a:off x="3682" y="1710"/>
                  <a:ext cx="396" cy="385"/>
                </a:xfrm>
                <a:custGeom>
                  <a:avLst/>
                  <a:gdLst>
                    <a:gd name="T0" fmla="*/ 2147483647 w 58"/>
                    <a:gd name="T1" fmla="*/ 0 h 50"/>
                    <a:gd name="T2" fmla="*/ 2147483647 w 58"/>
                    <a:gd name="T3" fmla="*/ 2147483647 h 50"/>
                    <a:gd name="T4" fmla="*/ 2147483647 w 58"/>
                    <a:gd name="T5" fmla="*/ 2147483647 h 50"/>
                    <a:gd name="T6" fmla="*/ 2147483647 w 58"/>
                    <a:gd name="T7" fmla="*/ 2147483647 h 50"/>
                    <a:gd name="T8" fmla="*/ 2147483647 w 58"/>
                    <a:gd name="T9" fmla="*/ 2147483647 h 50"/>
                    <a:gd name="T10" fmla="*/ 2147483647 w 58"/>
                    <a:gd name="T11" fmla="*/ 2147483647 h 50"/>
                    <a:gd name="T12" fmla="*/ 2147483647 w 58"/>
                    <a:gd name="T13" fmla="*/ 2147483647 h 50"/>
                    <a:gd name="T14" fmla="*/ 2147483647 w 58"/>
                    <a:gd name="T15" fmla="*/ 2147483647 h 50"/>
                    <a:gd name="T16" fmla="*/ 2147483647 w 58"/>
                    <a:gd name="T17" fmla="*/ 2147483647 h 50"/>
                    <a:gd name="T18" fmla="*/ 2147483647 w 58"/>
                    <a:gd name="T19" fmla="*/ 2147483647 h 50"/>
                    <a:gd name="T20" fmla="*/ 2147483647 w 58"/>
                    <a:gd name="T21" fmla="*/ 2147483647 h 50"/>
                    <a:gd name="T22" fmla="*/ 2147483647 w 58"/>
                    <a:gd name="T23" fmla="*/ 2147483647 h 50"/>
                    <a:gd name="T24" fmla="*/ 2147483647 w 58"/>
                    <a:gd name="T25" fmla="*/ 2147483647 h 50"/>
                    <a:gd name="T26" fmla="*/ 2147483647 w 58"/>
                    <a:gd name="T27" fmla="*/ 2147483647 h 50"/>
                    <a:gd name="T28" fmla="*/ 2147483647 w 58"/>
                    <a:gd name="T29" fmla="*/ 2147483647 h 50"/>
                    <a:gd name="T30" fmla="*/ 2147483647 w 58"/>
                    <a:gd name="T31" fmla="*/ 2147483647 h 50"/>
                    <a:gd name="T32" fmla="*/ 2147483647 w 58"/>
                    <a:gd name="T33" fmla="*/ 2147483647 h 50"/>
                    <a:gd name="T34" fmla="*/ 2147483647 w 58"/>
                    <a:gd name="T35" fmla="*/ 2147483647 h 50"/>
                    <a:gd name="T36" fmla="*/ 2147483647 w 58"/>
                    <a:gd name="T37" fmla="*/ 2147483647 h 50"/>
                    <a:gd name="T38" fmla="*/ 2147483647 w 58"/>
                    <a:gd name="T39" fmla="*/ 2147483647 h 50"/>
                    <a:gd name="T40" fmla="*/ 2147483647 w 58"/>
                    <a:gd name="T41" fmla="*/ 2147483647 h 50"/>
                    <a:gd name="T42" fmla="*/ 2147483647 w 58"/>
                    <a:gd name="T43" fmla="*/ 2147483647 h 50"/>
                    <a:gd name="T44" fmla="*/ 2147483647 w 58"/>
                    <a:gd name="T45" fmla="*/ 2147483647 h 50"/>
                    <a:gd name="T46" fmla="*/ 2147483647 w 58"/>
                    <a:gd name="T47" fmla="*/ 2147483647 h 50"/>
                    <a:gd name="T48" fmla="*/ 2147483647 w 58"/>
                    <a:gd name="T49" fmla="*/ 2147483647 h 50"/>
                    <a:gd name="T50" fmla="*/ 2147483647 w 58"/>
                    <a:gd name="T51" fmla="*/ 2147483647 h 50"/>
                    <a:gd name="T52" fmla="*/ 2147483647 w 58"/>
                    <a:gd name="T53" fmla="*/ 2147483647 h 50"/>
                    <a:gd name="T54" fmla="*/ 2147483647 w 58"/>
                    <a:gd name="T55" fmla="*/ 2147483647 h 50"/>
                    <a:gd name="T56" fmla="*/ 2147483647 w 58"/>
                    <a:gd name="T57" fmla="*/ 2147483647 h 50"/>
                    <a:gd name="T58" fmla="*/ 2147483647 w 58"/>
                    <a:gd name="T59" fmla="*/ 2147483647 h 50"/>
                    <a:gd name="T60" fmla="*/ 2147483647 w 58"/>
                    <a:gd name="T61" fmla="*/ 2147483647 h 50"/>
                    <a:gd name="T62" fmla="*/ 2147483647 w 58"/>
                    <a:gd name="T63" fmla="*/ 2147483647 h 50"/>
                    <a:gd name="T64" fmla="*/ 2147483647 w 58"/>
                    <a:gd name="T65" fmla="*/ 2147483647 h 50"/>
                    <a:gd name="T66" fmla="*/ 2147483647 w 58"/>
                    <a:gd name="T67" fmla="*/ 2147483647 h 50"/>
                    <a:gd name="T68" fmla="*/ 2147483647 w 58"/>
                    <a:gd name="T69" fmla="*/ 2147483647 h 50"/>
                    <a:gd name="T70" fmla="*/ 2147483647 w 58"/>
                    <a:gd name="T71" fmla="*/ 2147483647 h 50"/>
                    <a:gd name="T72" fmla="*/ 2147483647 w 58"/>
                    <a:gd name="T73" fmla="*/ 2147483647 h 50"/>
                    <a:gd name="T74" fmla="*/ 2147483647 w 58"/>
                    <a:gd name="T75" fmla="*/ 2147483647 h 50"/>
                    <a:gd name="T76" fmla="*/ 2147483647 w 58"/>
                    <a:gd name="T77" fmla="*/ 2147483647 h 50"/>
                    <a:gd name="T78" fmla="*/ 2147483647 w 58"/>
                    <a:gd name="T79" fmla="*/ 2147483647 h 50"/>
                    <a:gd name="T80" fmla="*/ 2147483647 w 58"/>
                    <a:gd name="T81" fmla="*/ 2147483647 h 50"/>
                    <a:gd name="T82" fmla="*/ 2147483647 w 58"/>
                    <a:gd name="T83" fmla="*/ 2147483647 h 50"/>
                    <a:gd name="T84" fmla="*/ 2147483647 w 58"/>
                    <a:gd name="T85" fmla="*/ 2147483647 h 50"/>
                    <a:gd name="T86" fmla="*/ 2147483647 w 58"/>
                    <a:gd name="T87" fmla="*/ 2147483647 h 50"/>
                    <a:gd name="T88" fmla="*/ 2147483647 w 58"/>
                    <a:gd name="T89" fmla="*/ 2147483647 h 50"/>
                    <a:gd name="T90" fmla="*/ 2147483647 w 58"/>
                    <a:gd name="T91" fmla="*/ 2147483647 h 50"/>
                    <a:gd name="T92" fmla="*/ 2147483647 w 58"/>
                    <a:gd name="T93" fmla="*/ 2147483647 h 50"/>
                    <a:gd name="T94" fmla="*/ 2147483647 w 58"/>
                    <a:gd name="T95" fmla="*/ 2147483647 h 50"/>
                    <a:gd name="T96" fmla="*/ 0 w 58"/>
                    <a:gd name="T97" fmla="*/ 2147483647 h 50"/>
                    <a:gd name="T98" fmla="*/ 2147483647 w 58"/>
                    <a:gd name="T99" fmla="*/ 2147483647 h 50"/>
                    <a:gd name="T100" fmla="*/ 2147483647 w 58"/>
                    <a:gd name="T101" fmla="*/ 0 h 50"/>
                    <a:gd name="T102" fmla="*/ 2147483647 w 58"/>
                    <a:gd name="T103" fmla="*/ 0 h 5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50"/>
                    <a:gd name="T158" fmla="*/ 58 w 58"/>
                    <a:gd name="T159" fmla="*/ 50 h 5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50">
                      <a:moveTo>
                        <a:pt x="57" y="0"/>
                      </a:moveTo>
                      <a:lnTo>
                        <a:pt x="57" y="1"/>
                      </a:lnTo>
                      <a:lnTo>
                        <a:pt x="56" y="3"/>
                      </a:lnTo>
                      <a:lnTo>
                        <a:pt x="55" y="4"/>
                      </a:lnTo>
                      <a:lnTo>
                        <a:pt x="55" y="5"/>
                      </a:lnTo>
                      <a:lnTo>
                        <a:pt x="54" y="6"/>
                      </a:lnTo>
                      <a:lnTo>
                        <a:pt x="53" y="7"/>
                      </a:lnTo>
                      <a:lnTo>
                        <a:pt x="52" y="8"/>
                      </a:lnTo>
                      <a:lnTo>
                        <a:pt x="51" y="9"/>
                      </a:lnTo>
                      <a:lnTo>
                        <a:pt x="50" y="10"/>
                      </a:lnTo>
                      <a:lnTo>
                        <a:pt x="49" y="11"/>
                      </a:lnTo>
                      <a:lnTo>
                        <a:pt x="49" y="12"/>
                      </a:lnTo>
                      <a:lnTo>
                        <a:pt x="48" y="13"/>
                      </a:lnTo>
                      <a:lnTo>
                        <a:pt x="47" y="13"/>
                      </a:lnTo>
                      <a:lnTo>
                        <a:pt x="46" y="14"/>
                      </a:lnTo>
                      <a:lnTo>
                        <a:pt x="45" y="15"/>
                      </a:lnTo>
                      <a:lnTo>
                        <a:pt x="45" y="16"/>
                      </a:lnTo>
                      <a:lnTo>
                        <a:pt x="44" y="16"/>
                      </a:lnTo>
                      <a:lnTo>
                        <a:pt x="43" y="16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1" y="19"/>
                      </a:lnTo>
                      <a:lnTo>
                        <a:pt x="40" y="20"/>
                      </a:lnTo>
                      <a:lnTo>
                        <a:pt x="38" y="21"/>
                      </a:lnTo>
                      <a:lnTo>
                        <a:pt x="37" y="22"/>
                      </a:lnTo>
                      <a:lnTo>
                        <a:pt x="36" y="22"/>
                      </a:lnTo>
                      <a:lnTo>
                        <a:pt x="34" y="24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7" y="29"/>
                      </a:lnTo>
                      <a:lnTo>
                        <a:pt x="25" y="30"/>
                      </a:lnTo>
                      <a:lnTo>
                        <a:pt x="24" y="32"/>
                      </a:lnTo>
                      <a:lnTo>
                        <a:pt x="22" y="34"/>
                      </a:lnTo>
                      <a:lnTo>
                        <a:pt x="20" y="35"/>
                      </a:lnTo>
                      <a:lnTo>
                        <a:pt x="18" y="36"/>
                      </a:lnTo>
                      <a:lnTo>
                        <a:pt x="16" y="38"/>
                      </a:lnTo>
                      <a:lnTo>
                        <a:pt x="14" y="39"/>
                      </a:lnTo>
                      <a:lnTo>
                        <a:pt x="13" y="40"/>
                      </a:lnTo>
                      <a:lnTo>
                        <a:pt x="11" y="42"/>
                      </a:lnTo>
                      <a:lnTo>
                        <a:pt x="9" y="43"/>
                      </a:lnTo>
                      <a:lnTo>
                        <a:pt x="7" y="44"/>
                      </a:lnTo>
                      <a:lnTo>
                        <a:pt x="6" y="45"/>
                      </a:lnTo>
                      <a:lnTo>
                        <a:pt x="5" y="45"/>
                      </a:lnTo>
                      <a:lnTo>
                        <a:pt x="4" y="47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1" y="49"/>
                      </a:lnTo>
                      <a:lnTo>
                        <a:pt x="0" y="49"/>
                      </a:lnTo>
                      <a:lnTo>
                        <a:pt x="18" y="13"/>
                      </a:lnTo>
                      <a:lnTo>
                        <a:pt x="57" y="0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3" name="Freeform 112"/>
                <p:cNvSpPr>
                  <a:spLocks/>
                </p:cNvSpPr>
                <p:nvPr/>
              </p:nvSpPr>
              <p:spPr bwMode="auto">
                <a:xfrm>
                  <a:off x="3682" y="1720"/>
                  <a:ext cx="396" cy="375"/>
                </a:xfrm>
                <a:custGeom>
                  <a:avLst/>
                  <a:gdLst>
                    <a:gd name="T0" fmla="*/ 2147483647 w 58"/>
                    <a:gd name="T1" fmla="*/ 0 h 49"/>
                    <a:gd name="T2" fmla="*/ 2147483647 w 58"/>
                    <a:gd name="T3" fmla="*/ 2147483647 h 49"/>
                    <a:gd name="T4" fmla="*/ 2147483647 w 58"/>
                    <a:gd name="T5" fmla="*/ 2147483647 h 49"/>
                    <a:gd name="T6" fmla="*/ 2147483647 w 58"/>
                    <a:gd name="T7" fmla="*/ 2147483647 h 49"/>
                    <a:gd name="T8" fmla="*/ 2147483647 w 58"/>
                    <a:gd name="T9" fmla="*/ 2147483647 h 49"/>
                    <a:gd name="T10" fmla="*/ 2147483647 w 58"/>
                    <a:gd name="T11" fmla="*/ 2147483647 h 49"/>
                    <a:gd name="T12" fmla="*/ 2147483647 w 58"/>
                    <a:gd name="T13" fmla="*/ 2147483647 h 49"/>
                    <a:gd name="T14" fmla="*/ 2147483647 w 58"/>
                    <a:gd name="T15" fmla="*/ 2147483647 h 49"/>
                    <a:gd name="T16" fmla="*/ 2147483647 w 58"/>
                    <a:gd name="T17" fmla="*/ 2147483647 h 49"/>
                    <a:gd name="T18" fmla="*/ 2147483647 w 58"/>
                    <a:gd name="T19" fmla="*/ 2147483647 h 49"/>
                    <a:gd name="T20" fmla="*/ 2147483647 w 58"/>
                    <a:gd name="T21" fmla="*/ 2147483647 h 49"/>
                    <a:gd name="T22" fmla="*/ 2147483647 w 58"/>
                    <a:gd name="T23" fmla="*/ 2147483647 h 49"/>
                    <a:gd name="T24" fmla="*/ 2147483647 w 58"/>
                    <a:gd name="T25" fmla="*/ 2147483647 h 49"/>
                    <a:gd name="T26" fmla="*/ 2147483647 w 58"/>
                    <a:gd name="T27" fmla="*/ 2147483647 h 49"/>
                    <a:gd name="T28" fmla="*/ 2147483647 w 58"/>
                    <a:gd name="T29" fmla="*/ 2147483647 h 49"/>
                    <a:gd name="T30" fmla="*/ 2147483647 w 58"/>
                    <a:gd name="T31" fmla="*/ 2147483647 h 49"/>
                    <a:gd name="T32" fmla="*/ 2147483647 w 58"/>
                    <a:gd name="T33" fmla="*/ 2147483647 h 49"/>
                    <a:gd name="T34" fmla="*/ 2147483647 w 58"/>
                    <a:gd name="T35" fmla="*/ 2147483647 h 49"/>
                    <a:gd name="T36" fmla="*/ 2147483647 w 58"/>
                    <a:gd name="T37" fmla="*/ 2147483647 h 49"/>
                    <a:gd name="T38" fmla="*/ 2147483647 w 58"/>
                    <a:gd name="T39" fmla="*/ 2147483647 h 49"/>
                    <a:gd name="T40" fmla="*/ 2147483647 w 58"/>
                    <a:gd name="T41" fmla="*/ 2147483647 h 49"/>
                    <a:gd name="T42" fmla="*/ 2147483647 w 58"/>
                    <a:gd name="T43" fmla="*/ 2147483647 h 49"/>
                    <a:gd name="T44" fmla="*/ 2147483647 w 58"/>
                    <a:gd name="T45" fmla="*/ 2147483647 h 49"/>
                    <a:gd name="T46" fmla="*/ 2147483647 w 58"/>
                    <a:gd name="T47" fmla="*/ 2147483647 h 49"/>
                    <a:gd name="T48" fmla="*/ 2147483647 w 58"/>
                    <a:gd name="T49" fmla="*/ 2147483647 h 49"/>
                    <a:gd name="T50" fmla="*/ 2147483647 w 58"/>
                    <a:gd name="T51" fmla="*/ 2147483647 h 49"/>
                    <a:gd name="T52" fmla="*/ 2147483647 w 58"/>
                    <a:gd name="T53" fmla="*/ 2147483647 h 49"/>
                    <a:gd name="T54" fmla="*/ 2147483647 w 58"/>
                    <a:gd name="T55" fmla="*/ 2147483647 h 49"/>
                    <a:gd name="T56" fmla="*/ 2147483647 w 58"/>
                    <a:gd name="T57" fmla="*/ 2147483647 h 49"/>
                    <a:gd name="T58" fmla="*/ 2147483647 w 58"/>
                    <a:gd name="T59" fmla="*/ 2147483647 h 49"/>
                    <a:gd name="T60" fmla="*/ 2147483647 w 58"/>
                    <a:gd name="T61" fmla="*/ 2147483647 h 49"/>
                    <a:gd name="T62" fmla="*/ 2147483647 w 58"/>
                    <a:gd name="T63" fmla="*/ 2147483647 h 49"/>
                    <a:gd name="T64" fmla="*/ 2147483647 w 58"/>
                    <a:gd name="T65" fmla="*/ 2147483647 h 49"/>
                    <a:gd name="T66" fmla="*/ 2147483647 w 58"/>
                    <a:gd name="T67" fmla="*/ 2147483647 h 49"/>
                    <a:gd name="T68" fmla="*/ 2147483647 w 58"/>
                    <a:gd name="T69" fmla="*/ 2147483647 h 49"/>
                    <a:gd name="T70" fmla="*/ 2147483647 w 58"/>
                    <a:gd name="T71" fmla="*/ 2147483647 h 49"/>
                    <a:gd name="T72" fmla="*/ 2147483647 w 58"/>
                    <a:gd name="T73" fmla="*/ 2147483647 h 49"/>
                    <a:gd name="T74" fmla="*/ 2147483647 w 58"/>
                    <a:gd name="T75" fmla="*/ 2147483647 h 49"/>
                    <a:gd name="T76" fmla="*/ 2147483647 w 58"/>
                    <a:gd name="T77" fmla="*/ 2147483647 h 49"/>
                    <a:gd name="T78" fmla="*/ 2147483647 w 58"/>
                    <a:gd name="T79" fmla="*/ 2147483647 h 49"/>
                    <a:gd name="T80" fmla="*/ 2147483647 w 58"/>
                    <a:gd name="T81" fmla="*/ 2147483647 h 49"/>
                    <a:gd name="T82" fmla="*/ 2147483647 w 58"/>
                    <a:gd name="T83" fmla="*/ 2147483647 h 49"/>
                    <a:gd name="T84" fmla="*/ 2147483647 w 58"/>
                    <a:gd name="T85" fmla="*/ 2147483647 h 49"/>
                    <a:gd name="T86" fmla="*/ 2147483647 w 58"/>
                    <a:gd name="T87" fmla="*/ 2147483647 h 49"/>
                    <a:gd name="T88" fmla="*/ 2147483647 w 58"/>
                    <a:gd name="T89" fmla="*/ 2147483647 h 49"/>
                    <a:gd name="T90" fmla="*/ 2147483647 w 58"/>
                    <a:gd name="T91" fmla="*/ 2147483647 h 49"/>
                    <a:gd name="T92" fmla="*/ 2147483647 w 58"/>
                    <a:gd name="T93" fmla="*/ 2147483647 h 49"/>
                    <a:gd name="T94" fmla="*/ 2147483647 w 58"/>
                    <a:gd name="T95" fmla="*/ 2147483647 h 49"/>
                    <a:gd name="T96" fmla="*/ 0 w 58"/>
                    <a:gd name="T97" fmla="*/ 2147483647 h 49"/>
                    <a:gd name="T98" fmla="*/ 2147483647 w 58"/>
                    <a:gd name="T99" fmla="*/ 2147483647 h 49"/>
                    <a:gd name="T100" fmla="*/ 2147483647 w 58"/>
                    <a:gd name="T101" fmla="*/ 0 h 49"/>
                    <a:gd name="T102" fmla="*/ 2147483647 w 58"/>
                    <a:gd name="T103" fmla="*/ 0 h 4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49"/>
                    <a:gd name="T158" fmla="*/ 58 w 58"/>
                    <a:gd name="T159" fmla="*/ 49 h 4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49">
                      <a:moveTo>
                        <a:pt x="57" y="0"/>
                      </a:moveTo>
                      <a:lnTo>
                        <a:pt x="56" y="2"/>
                      </a:lnTo>
                      <a:lnTo>
                        <a:pt x="55" y="3"/>
                      </a:lnTo>
                      <a:lnTo>
                        <a:pt x="55" y="4"/>
                      </a:lnTo>
                      <a:lnTo>
                        <a:pt x="54" y="5"/>
                      </a:lnTo>
                      <a:lnTo>
                        <a:pt x="53" y="6"/>
                      </a:lnTo>
                      <a:lnTo>
                        <a:pt x="52" y="6"/>
                      </a:lnTo>
                      <a:lnTo>
                        <a:pt x="51" y="8"/>
                      </a:lnTo>
                      <a:lnTo>
                        <a:pt x="49" y="10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7" y="12"/>
                      </a:lnTo>
                      <a:lnTo>
                        <a:pt x="46" y="13"/>
                      </a:lnTo>
                      <a:lnTo>
                        <a:pt x="45" y="14"/>
                      </a:lnTo>
                      <a:lnTo>
                        <a:pt x="45" y="15"/>
                      </a:lnTo>
                      <a:lnTo>
                        <a:pt x="44" y="15"/>
                      </a:lnTo>
                      <a:lnTo>
                        <a:pt x="43" y="15"/>
                      </a:lnTo>
                      <a:lnTo>
                        <a:pt x="42" y="16"/>
                      </a:lnTo>
                      <a:lnTo>
                        <a:pt x="42" y="17"/>
                      </a:lnTo>
                      <a:lnTo>
                        <a:pt x="41" y="18"/>
                      </a:lnTo>
                      <a:lnTo>
                        <a:pt x="40" y="19"/>
                      </a:lnTo>
                      <a:lnTo>
                        <a:pt x="38" y="20"/>
                      </a:lnTo>
                      <a:lnTo>
                        <a:pt x="37" y="21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5"/>
                      </a:lnTo>
                      <a:lnTo>
                        <a:pt x="31" y="25"/>
                      </a:lnTo>
                      <a:lnTo>
                        <a:pt x="29" y="27"/>
                      </a:lnTo>
                      <a:lnTo>
                        <a:pt x="27" y="28"/>
                      </a:lnTo>
                      <a:lnTo>
                        <a:pt x="25" y="29"/>
                      </a:lnTo>
                      <a:lnTo>
                        <a:pt x="24" y="31"/>
                      </a:lnTo>
                      <a:lnTo>
                        <a:pt x="22" y="33"/>
                      </a:lnTo>
                      <a:lnTo>
                        <a:pt x="20" y="34"/>
                      </a:lnTo>
                      <a:lnTo>
                        <a:pt x="18" y="35"/>
                      </a:lnTo>
                      <a:lnTo>
                        <a:pt x="16" y="37"/>
                      </a:lnTo>
                      <a:lnTo>
                        <a:pt x="14" y="38"/>
                      </a:lnTo>
                      <a:lnTo>
                        <a:pt x="13" y="39"/>
                      </a:lnTo>
                      <a:lnTo>
                        <a:pt x="11" y="41"/>
                      </a:lnTo>
                      <a:lnTo>
                        <a:pt x="9" y="42"/>
                      </a:lnTo>
                      <a:lnTo>
                        <a:pt x="7" y="43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4" y="46"/>
                      </a:lnTo>
                      <a:lnTo>
                        <a:pt x="2" y="46"/>
                      </a:lnTo>
                      <a:lnTo>
                        <a:pt x="2" y="47"/>
                      </a:lnTo>
                      <a:lnTo>
                        <a:pt x="1" y="48"/>
                      </a:lnTo>
                      <a:lnTo>
                        <a:pt x="0" y="48"/>
                      </a:lnTo>
                      <a:lnTo>
                        <a:pt x="16" y="16"/>
                      </a:lnTo>
                      <a:lnTo>
                        <a:pt x="57" y="0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4" name="Freeform 113"/>
                <p:cNvSpPr>
                  <a:spLocks/>
                </p:cNvSpPr>
                <p:nvPr/>
              </p:nvSpPr>
              <p:spPr bwMode="auto">
                <a:xfrm>
                  <a:off x="3682" y="1739"/>
                  <a:ext cx="386" cy="356"/>
                </a:xfrm>
                <a:custGeom>
                  <a:avLst/>
                  <a:gdLst>
                    <a:gd name="T0" fmla="*/ 2147483647 w 57"/>
                    <a:gd name="T1" fmla="*/ 0 h 46"/>
                    <a:gd name="T2" fmla="*/ 2147483647 w 57"/>
                    <a:gd name="T3" fmla="*/ 0 h 46"/>
                    <a:gd name="T4" fmla="*/ 2147483647 w 57"/>
                    <a:gd name="T5" fmla="*/ 2147483647 h 46"/>
                    <a:gd name="T6" fmla="*/ 2147483647 w 57"/>
                    <a:gd name="T7" fmla="*/ 2147483647 h 46"/>
                    <a:gd name="T8" fmla="*/ 2147483647 w 57"/>
                    <a:gd name="T9" fmla="*/ 2147483647 h 46"/>
                    <a:gd name="T10" fmla="*/ 2147483647 w 57"/>
                    <a:gd name="T11" fmla="*/ 2147483647 h 46"/>
                    <a:gd name="T12" fmla="*/ 2147483647 w 57"/>
                    <a:gd name="T13" fmla="*/ 2147483647 h 46"/>
                    <a:gd name="T14" fmla="*/ 2147483647 w 57"/>
                    <a:gd name="T15" fmla="*/ 2147483647 h 46"/>
                    <a:gd name="T16" fmla="*/ 2147483647 w 57"/>
                    <a:gd name="T17" fmla="*/ 2147483647 h 46"/>
                    <a:gd name="T18" fmla="*/ 2147483647 w 57"/>
                    <a:gd name="T19" fmla="*/ 2147483647 h 46"/>
                    <a:gd name="T20" fmla="*/ 2147483647 w 57"/>
                    <a:gd name="T21" fmla="*/ 2147483647 h 46"/>
                    <a:gd name="T22" fmla="*/ 2147483647 w 57"/>
                    <a:gd name="T23" fmla="*/ 2147483647 h 46"/>
                    <a:gd name="T24" fmla="*/ 2147483647 w 57"/>
                    <a:gd name="T25" fmla="*/ 2147483647 h 46"/>
                    <a:gd name="T26" fmla="*/ 2147483647 w 57"/>
                    <a:gd name="T27" fmla="*/ 2147483647 h 46"/>
                    <a:gd name="T28" fmla="*/ 2147483647 w 57"/>
                    <a:gd name="T29" fmla="*/ 2147483647 h 46"/>
                    <a:gd name="T30" fmla="*/ 2147483647 w 57"/>
                    <a:gd name="T31" fmla="*/ 2147483647 h 46"/>
                    <a:gd name="T32" fmla="*/ 2147483647 w 57"/>
                    <a:gd name="T33" fmla="*/ 2147483647 h 46"/>
                    <a:gd name="T34" fmla="*/ 2147483647 w 57"/>
                    <a:gd name="T35" fmla="*/ 2147483647 h 46"/>
                    <a:gd name="T36" fmla="*/ 2147483647 w 57"/>
                    <a:gd name="T37" fmla="*/ 2147483647 h 46"/>
                    <a:gd name="T38" fmla="*/ 2147483647 w 57"/>
                    <a:gd name="T39" fmla="*/ 2147483647 h 46"/>
                    <a:gd name="T40" fmla="*/ 2147483647 w 57"/>
                    <a:gd name="T41" fmla="*/ 2147483647 h 46"/>
                    <a:gd name="T42" fmla="*/ 2147483647 w 57"/>
                    <a:gd name="T43" fmla="*/ 2147483647 h 46"/>
                    <a:gd name="T44" fmla="*/ 2147483647 w 57"/>
                    <a:gd name="T45" fmla="*/ 2147483647 h 46"/>
                    <a:gd name="T46" fmla="*/ 2147483647 w 57"/>
                    <a:gd name="T47" fmla="*/ 2147483647 h 46"/>
                    <a:gd name="T48" fmla="*/ 2147483647 w 57"/>
                    <a:gd name="T49" fmla="*/ 2147483647 h 46"/>
                    <a:gd name="T50" fmla="*/ 2147483647 w 57"/>
                    <a:gd name="T51" fmla="*/ 2147483647 h 46"/>
                    <a:gd name="T52" fmla="*/ 2147483647 w 57"/>
                    <a:gd name="T53" fmla="*/ 2147483647 h 46"/>
                    <a:gd name="T54" fmla="*/ 2147483647 w 57"/>
                    <a:gd name="T55" fmla="*/ 2147483647 h 46"/>
                    <a:gd name="T56" fmla="*/ 2147483647 w 57"/>
                    <a:gd name="T57" fmla="*/ 2147483647 h 46"/>
                    <a:gd name="T58" fmla="*/ 2147483647 w 57"/>
                    <a:gd name="T59" fmla="*/ 2147483647 h 46"/>
                    <a:gd name="T60" fmla="*/ 2147483647 w 57"/>
                    <a:gd name="T61" fmla="*/ 2147483647 h 46"/>
                    <a:gd name="T62" fmla="*/ 2147483647 w 57"/>
                    <a:gd name="T63" fmla="*/ 2147483647 h 46"/>
                    <a:gd name="T64" fmla="*/ 2147483647 w 57"/>
                    <a:gd name="T65" fmla="*/ 2147483647 h 46"/>
                    <a:gd name="T66" fmla="*/ 2147483647 w 57"/>
                    <a:gd name="T67" fmla="*/ 2147483647 h 46"/>
                    <a:gd name="T68" fmla="*/ 2147483647 w 57"/>
                    <a:gd name="T69" fmla="*/ 2147483647 h 46"/>
                    <a:gd name="T70" fmla="*/ 2147483647 w 57"/>
                    <a:gd name="T71" fmla="*/ 2147483647 h 46"/>
                    <a:gd name="T72" fmla="*/ 2147483647 w 57"/>
                    <a:gd name="T73" fmla="*/ 2147483647 h 46"/>
                    <a:gd name="T74" fmla="*/ 2147483647 w 57"/>
                    <a:gd name="T75" fmla="*/ 2147483647 h 46"/>
                    <a:gd name="T76" fmla="*/ 2147483647 w 57"/>
                    <a:gd name="T77" fmla="*/ 2147483647 h 46"/>
                    <a:gd name="T78" fmla="*/ 2147483647 w 57"/>
                    <a:gd name="T79" fmla="*/ 2147483647 h 46"/>
                    <a:gd name="T80" fmla="*/ 2147483647 w 57"/>
                    <a:gd name="T81" fmla="*/ 2147483647 h 46"/>
                    <a:gd name="T82" fmla="*/ 2147483647 w 57"/>
                    <a:gd name="T83" fmla="*/ 2147483647 h 46"/>
                    <a:gd name="T84" fmla="*/ 2147483647 w 57"/>
                    <a:gd name="T85" fmla="*/ 2147483647 h 46"/>
                    <a:gd name="T86" fmla="*/ 2147483647 w 57"/>
                    <a:gd name="T87" fmla="*/ 2147483647 h 46"/>
                    <a:gd name="T88" fmla="*/ 2147483647 w 57"/>
                    <a:gd name="T89" fmla="*/ 2147483647 h 46"/>
                    <a:gd name="T90" fmla="*/ 2147483647 w 57"/>
                    <a:gd name="T91" fmla="*/ 2147483647 h 46"/>
                    <a:gd name="T92" fmla="*/ 2147483647 w 57"/>
                    <a:gd name="T93" fmla="*/ 2147483647 h 46"/>
                    <a:gd name="T94" fmla="*/ 2147483647 w 57"/>
                    <a:gd name="T95" fmla="*/ 2147483647 h 46"/>
                    <a:gd name="T96" fmla="*/ 0 w 57"/>
                    <a:gd name="T97" fmla="*/ 2147483647 h 46"/>
                    <a:gd name="T98" fmla="*/ 2147483647 w 57"/>
                    <a:gd name="T99" fmla="*/ 2147483647 h 46"/>
                    <a:gd name="T100" fmla="*/ 2147483647 w 57"/>
                    <a:gd name="T101" fmla="*/ 0 h 46"/>
                    <a:gd name="T102" fmla="*/ 2147483647 w 57"/>
                    <a:gd name="T103" fmla="*/ 0 h 4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"/>
                    <a:gd name="T157" fmla="*/ 0 h 46"/>
                    <a:gd name="T158" fmla="*/ 57 w 57"/>
                    <a:gd name="T159" fmla="*/ 46 h 4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" h="46">
                      <a:moveTo>
                        <a:pt x="56" y="0"/>
                      </a:moveTo>
                      <a:lnTo>
                        <a:pt x="55" y="0"/>
                      </a:lnTo>
                      <a:lnTo>
                        <a:pt x="55" y="1"/>
                      </a:lnTo>
                      <a:lnTo>
                        <a:pt x="54" y="2"/>
                      </a:lnTo>
                      <a:lnTo>
                        <a:pt x="53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0" y="6"/>
                      </a:lnTo>
                      <a:lnTo>
                        <a:pt x="49" y="7"/>
                      </a:lnTo>
                      <a:lnTo>
                        <a:pt x="49" y="8"/>
                      </a:lnTo>
                      <a:lnTo>
                        <a:pt x="48" y="9"/>
                      </a:lnTo>
                      <a:lnTo>
                        <a:pt x="47" y="10"/>
                      </a:lnTo>
                      <a:lnTo>
                        <a:pt x="46" y="10"/>
                      </a:lnTo>
                      <a:lnTo>
                        <a:pt x="45" y="11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2" y="13"/>
                      </a:lnTo>
                      <a:lnTo>
                        <a:pt x="42" y="14"/>
                      </a:lnTo>
                      <a:lnTo>
                        <a:pt x="41" y="15"/>
                      </a:lnTo>
                      <a:lnTo>
                        <a:pt x="40" y="16"/>
                      </a:lnTo>
                      <a:lnTo>
                        <a:pt x="38" y="17"/>
                      </a:lnTo>
                      <a:lnTo>
                        <a:pt x="37" y="18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2" y="22"/>
                      </a:lnTo>
                      <a:lnTo>
                        <a:pt x="31" y="22"/>
                      </a:lnTo>
                      <a:lnTo>
                        <a:pt x="29" y="24"/>
                      </a:lnTo>
                      <a:lnTo>
                        <a:pt x="27" y="25"/>
                      </a:lnTo>
                      <a:lnTo>
                        <a:pt x="25" y="26"/>
                      </a:lnTo>
                      <a:lnTo>
                        <a:pt x="24" y="28"/>
                      </a:lnTo>
                      <a:lnTo>
                        <a:pt x="22" y="30"/>
                      </a:lnTo>
                      <a:lnTo>
                        <a:pt x="20" y="31"/>
                      </a:lnTo>
                      <a:lnTo>
                        <a:pt x="18" y="32"/>
                      </a:lnTo>
                      <a:lnTo>
                        <a:pt x="16" y="34"/>
                      </a:lnTo>
                      <a:lnTo>
                        <a:pt x="14" y="35"/>
                      </a:lnTo>
                      <a:lnTo>
                        <a:pt x="13" y="36"/>
                      </a:lnTo>
                      <a:lnTo>
                        <a:pt x="11" y="38"/>
                      </a:lnTo>
                      <a:lnTo>
                        <a:pt x="9" y="39"/>
                      </a:lnTo>
                      <a:lnTo>
                        <a:pt x="7" y="40"/>
                      </a:lnTo>
                      <a:lnTo>
                        <a:pt x="6" y="41"/>
                      </a:lnTo>
                      <a:lnTo>
                        <a:pt x="5" y="41"/>
                      </a:lnTo>
                      <a:lnTo>
                        <a:pt x="4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14" y="17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5" name="Freeform 114"/>
                <p:cNvSpPr>
                  <a:spLocks/>
                </p:cNvSpPr>
                <p:nvPr/>
              </p:nvSpPr>
              <p:spPr bwMode="auto">
                <a:xfrm>
                  <a:off x="3682" y="1739"/>
                  <a:ext cx="378" cy="356"/>
                </a:xfrm>
                <a:custGeom>
                  <a:avLst/>
                  <a:gdLst>
                    <a:gd name="T0" fmla="*/ 2147483647 w 56"/>
                    <a:gd name="T1" fmla="*/ 0 h 46"/>
                    <a:gd name="T2" fmla="*/ 2147483647 w 56"/>
                    <a:gd name="T3" fmla="*/ 2147483647 h 46"/>
                    <a:gd name="T4" fmla="*/ 2147483647 w 56"/>
                    <a:gd name="T5" fmla="*/ 2147483647 h 46"/>
                    <a:gd name="T6" fmla="*/ 2147483647 w 56"/>
                    <a:gd name="T7" fmla="*/ 2147483647 h 46"/>
                    <a:gd name="T8" fmla="*/ 2147483647 w 56"/>
                    <a:gd name="T9" fmla="*/ 2147483647 h 46"/>
                    <a:gd name="T10" fmla="*/ 2147483647 w 56"/>
                    <a:gd name="T11" fmla="*/ 2147483647 h 46"/>
                    <a:gd name="T12" fmla="*/ 2147483647 w 56"/>
                    <a:gd name="T13" fmla="*/ 2147483647 h 46"/>
                    <a:gd name="T14" fmla="*/ 2147483647 w 56"/>
                    <a:gd name="T15" fmla="*/ 2147483647 h 46"/>
                    <a:gd name="T16" fmla="*/ 2147483647 w 56"/>
                    <a:gd name="T17" fmla="*/ 2147483647 h 46"/>
                    <a:gd name="T18" fmla="*/ 2147483647 w 56"/>
                    <a:gd name="T19" fmla="*/ 2147483647 h 46"/>
                    <a:gd name="T20" fmla="*/ 2147483647 w 56"/>
                    <a:gd name="T21" fmla="*/ 2147483647 h 46"/>
                    <a:gd name="T22" fmla="*/ 2147483647 w 56"/>
                    <a:gd name="T23" fmla="*/ 2147483647 h 46"/>
                    <a:gd name="T24" fmla="*/ 2147483647 w 56"/>
                    <a:gd name="T25" fmla="*/ 2147483647 h 46"/>
                    <a:gd name="T26" fmla="*/ 2147483647 w 56"/>
                    <a:gd name="T27" fmla="*/ 2147483647 h 46"/>
                    <a:gd name="T28" fmla="*/ 2147483647 w 56"/>
                    <a:gd name="T29" fmla="*/ 2147483647 h 46"/>
                    <a:gd name="T30" fmla="*/ 2147483647 w 56"/>
                    <a:gd name="T31" fmla="*/ 2147483647 h 46"/>
                    <a:gd name="T32" fmla="*/ 2147483647 w 56"/>
                    <a:gd name="T33" fmla="*/ 2147483647 h 46"/>
                    <a:gd name="T34" fmla="*/ 2147483647 w 56"/>
                    <a:gd name="T35" fmla="*/ 2147483647 h 46"/>
                    <a:gd name="T36" fmla="*/ 2147483647 w 56"/>
                    <a:gd name="T37" fmla="*/ 2147483647 h 46"/>
                    <a:gd name="T38" fmla="*/ 2147483647 w 56"/>
                    <a:gd name="T39" fmla="*/ 2147483647 h 46"/>
                    <a:gd name="T40" fmla="*/ 2147483647 w 56"/>
                    <a:gd name="T41" fmla="*/ 2147483647 h 46"/>
                    <a:gd name="T42" fmla="*/ 2147483647 w 56"/>
                    <a:gd name="T43" fmla="*/ 2147483647 h 46"/>
                    <a:gd name="T44" fmla="*/ 2147483647 w 56"/>
                    <a:gd name="T45" fmla="*/ 2147483647 h 46"/>
                    <a:gd name="T46" fmla="*/ 2147483647 w 56"/>
                    <a:gd name="T47" fmla="*/ 2147483647 h 46"/>
                    <a:gd name="T48" fmla="*/ 2147483647 w 56"/>
                    <a:gd name="T49" fmla="*/ 2147483647 h 46"/>
                    <a:gd name="T50" fmla="*/ 2147483647 w 56"/>
                    <a:gd name="T51" fmla="*/ 2147483647 h 46"/>
                    <a:gd name="T52" fmla="*/ 2147483647 w 56"/>
                    <a:gd name="T53" fmla="*/ 2147483647 h 46"/>
                    <a:gd name="T54" fmla="*/ 2147483647 w 56"/>
                    <a:gd name="T55" fmla="*/ 2147483647 h 46"/>
                    <a:gd name="T56" fmla="*/ 2147483647 w 56"/>
                    <a:gd name="T57" fmla="*/ 2147483647 h 46"/>
                    <a:gd name="T58" fmla="*/ 2147483647 w 56"/>
                    <a:gd name="T59" fmla="*/ 2147483647 h 46"/>
                    <a:gd name="T60" fmla="*/ 2147483647 w 56"/>
                    <a:gd name="T61" fmla="*/ 2147483647 h 46"/>
                    <a:gd name="T62" fmla="*/ 2147483647 w 56"/>
                    <a:gd name="T63" fmla="*/ 2147483647 h 46"/>
                    <a:gd name="T64" fmla="*/ 2147483647 w 56"/>
                    <a:gd name="T65" fmla="*/ 2147483647 h 46"/>
                    <a:gd name="T66" fmla="*/ 2147483647 w 56"/>
                    <a:gd name="T67" fmla="*/ 2147483647 h 46"/>
                    <a:gd name="T68" fmla="*/ 2147483647 w 56"/>
                    <a:gd name="T69" fmla="*/ 2147483647 h 46"/>
                    <a:gd name="T70" fmla="*/ 2147483647 w 56"/>
                    <a:gd name="T71" fmla="*/ 2147483647 h 46"/>
                    <a:gd name="T72" fmla="*/ 2147483647 w 56"/>
                    <a:gd name="T73" fmla="*/ 2147483647 h 46"/>
                    <a:gd name="T74" fmla="*/ 2147483647 w 56"/>
                    <a:gd name="T75" fmla="*/ 2147483647 h 46"/>
                    <a:gd name="T76" fmla="*/ 2147483647 w 56"/>
                    <a:gd name="T77" fmla="*/ 2147483647 h 46"/>
                    <a:gd name="T78" fmla="*/ 2147483647 w 56"/>
                    <a:gd name="T79" fmla="*/ 2147483647 h 46"/>
                    <a:gd name="T80" fmla="*/ 2147483647 w 56"/>
                    <a:gd name="T81" fmla="*/ 2147483647 h 46"/>
                    <a:gd name="T82" fmla="*/ 2147483647 w 56"/>
                    <a:gd name="T83" fmla="*/ 2147483647 h 46"/>
                    <a:gd name="T84" fmla="*/ 2147483647 w 56"/>
                    <a:gd name="T85" fmla="*/ 2147483647 h 46"/>
                    <a:gd name="T86" fmla="*/ 2147483647 w 56"/>
                    <a:gd name="T87" fmla="*/ 2147483647 h 46"/>
                    <a:gd name="T88" fmla="*/ 2147483647 w 56"/>
                    <a:gd name="T89" fmla="*/ 2147483647 h 46"/>
                    <a:gd name="T90" fmla="*/ 2147483647 w 56"/>
                    <a:gd name="T91" fmla="*/ 2147483647 h 46"/>
                    <a:gd name="T92" fmla="*/ 2147483647 w 56"/>
                    <a:gd name="T93" fmla="*/ 2147483647 h 46"/>
                    <a:gd name="T94" fmla="*/ 2147483647 w 56"/>
                    <a:gd name="T95" fmla="*/ 2147483647 h 46"/>
                    <a:gd name="T96" fmla="*/ 0 w 56"/>
                    <a:gd name="T97" fmla="*/ 2147483647 h 46"/>
                    <a:gd name="T98" fmla="*/ 2147483647 w 56"/>
                    <a:gd name="T99" fmla="*/ 2147483647 h 46"/>
                    <a:gd name="T100" fmla="*/ 2147483647 w 56"/>
                    <a:gd name="T101" fmla="*/ 0 h 46"/>
                    <a:gd name="T102" fmla="*/ 2147483647 w 56"/>
                    <a:gd name="T103" fmla="*/ 0 h 4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6"/>
                    <a:gd name="T157" fmla="*/ 0 h 46"/>
                    <a:gd name="T158" fmla="*/ 56 w 56"/>
                    <a:gd name="T159" fmla="*/ 46 h 4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6" h="46">
                      <a:moveTo>
                        <a:pt x="55" y="0"/>
                      </a:moveTo>
                      <a:lnTo>
                        <a:pt x="55" y="2"/>
                      </a:lnTo>
                      <a:lnTo>
                        <a:pt x="54" y="2"/>
                      </a:lnTo>
                      <a:lnTo>
                        <a:pt x="53" y="3"/>
                      </a:lnTo>
                      <a:lnTo>
                        <a:pt x="52" y="4"/>
                      </a:lnTo>
                      <a:lnTo>
                        <a:pt x="51" y="5"/>
                      </a:lnTo>
                      <a:lnTo>
                        <a:pt x="49" y="7"/>
                      </a:lnTo>
                      <a:lnTo>
                        <a:pt x="49" y="8"/>
                      </a:lnTo>
                      <a:lnTo>
                        <a:pt x="48" y="9"/>
                      </a:lnTo>
                      <a:lnTo>
                        <a:pt x="47" y="10"/>
                      </a:lnTo>
                      <a:lnTo>
                        <a:pt x="46" y="10"/>
                      </a:lnTo>
                      <a:lnTo>
                        <a:pt x="45" y="11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2" y="13"/>
                      </a:lnTo>
                      <a:lnTo>
                        <a:pt x="42" y="14"/>
                      </a:lnTo>
                      <a:lnTo>
                        <a:pt x="41" y="15"/>
                      </a:lnTo>
                      <a:lnTo>
                        <a:pt x="40" y="16"/>
                      </a:lnTo>
                      <a:lnTo>
                        <a:pt x="38" y="17"/>
                      </a:lnTo>
                      <a:lnTo>
                        <a:pt x="37" y="18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2" y="22"/>
                      </a:lnTo>
                      <a:lnTo>
                        <a:pt x="31" y="22"/>
                      </a:lnTo>
                      <a:lnTo>
                        <a:pt x="29" y="24"/>
                      </a:lnTo>
                      <a:lnTo>
                        <a:pt x="27" y="25"/>
                      </a:lnTo>
                      <a:lnTo>
                        <a:pt x="25" y="26"/>
                      </a:lnTo>
                      <a:lnTo>
                        <a:pt x="24" y="28"/>
                      </a:lnTo>
                      <a:lnTo>
                        <a:pt x="22" y="30"/>
                      </a:lnTo>
                      <a:lnTo>
                        <a:pt x="20" y="31"/>
                      </a:lnTo>
                      <a:lnTo>
                        <a:pt x="18" y="32"/>
                      </a:lnTo>
                      <a:lnTo>
                        <a:pt x="16" y="34"/>
                      </a:lnTo>
                      <a:lnTo>
                        <a:pt x="14" y="35"/>
                      </a:lnTo>
                      <a:lnTo>
                        <a:pt x="13" y="36"/>
                      </a:lnTo>
                      <a:lnTo>
                        <a:pt x="11" y="38"/>
                      </a:lnTo>
                      <a:lnTo>
                        <a:pt x="9" y="39"/>
                      </a:lnTo>
                      <a:lnTo>
                        <a:pt x="7" y="40"/>
                      </a:lnTo>
                      <a:lnTo>
                        <a:pt x="6" y="41"/>
                      </a:lnTo>
                      <a:lnTo>
                        <a:pt x="5" y="41"/>
                      </a:lnTo>
                      <a:lnTo>
                        <a:pt x="4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12" y="20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6" name="Freeform 115"/>
                <p:cNvSpPr>
                  <a:spLocks/>
                </p:cNvSpPr>
                <p:nvPr/>
              </p:nvSpPr>
              <p:spPr bwMode="auto">
                <a:xfrm>
                  <a:off x="3682" y="1759"/>
                  <a:ext cx="370" cy="336"/>
                </a:xfrm>
                <a:custGeom>
                  <a:avLst/>
                  <a:gdLst>
                    <a:gd name="T0" fmla="*/ 2147483647 w 55"/>
                    <a:gd name="T1" fmla="*/ 2147483647 h 44"/>
                    <a:gd name="T2" fmla="*/ 0 w 55"/>
                    <a:gd name="T3" fmla="*/ 2147483647 h 44"/>
                    <a:gd name="T4" fmla="*/ 2147483647 w 55"/>
                    <a:gd name="T5" fmla="*/ 2147483647 h 44"/>
                    <a:gd name="T6" fmla="*/ 2147483647 w 55"/>
                    <a:gd name="T7" fmla="*/ 2147483647 h 44"/>
                    <a:gd name="T8" fmla="*/ 2147483647 w 55"/>
                    <a:gd name="T9" fmla="*/ 2147483647 h 44"/>
                    <a:gd name="T10" fmla="*/ 2147483647 w 55"/>
                    <a:gd name="T11" fmla="*/ 2147483647 h 44"/>
                    <a:gd name="T12" fmla="*/ 2147483647 w 55"/>
                    <a:gd name="T13" fmla="*/ 2147483647 h 44"/>
                    <a:gd name="T14" fmla="*/ 2147483647 w 55"/>
                    <a:gd name="T15" fmla="*/ 2147483647 h 44"/>
                    <a:gd name="T16" fmla="*/ 2147483647 w 55"/>
                    <a:gd name="T17" fmla="*/ 2147483647 h 44"/>
                    <a:gd name="T18" fmla="*/ 2147483647 w 55"/>
                    <a:gd name="T19" fmla="*/ 2147483647 h 44"/>
                    <a:gd name="T20" fmla="*/ 2147483647 w 55"/>
                    <a:gd name="T21" fmla="*/ 2147483647 h 44"/>
                    <a:gd name="T22" fmla="*/ 2147483647 w 55"/>
                    <a:gd name="T23" fmla="*/ 2147483647 h 44"/>
                    <a:gd name="T24" fmla="*/ 2147483647 w 55"/>
                    <a:gd name="T25" fmla="*/ 2147483647 h 44"/>
                    <a:gd name="T26" fmla="*/ 2147483647 w 55"/>
                    <a:gd name="T27" fmla="*/ 2147483647 h 44"/>
                    <a:gd name="T28" fmla="*/ 2147483647 w 55"/>
                    <a:gd name="T29" fmla="*/ 2147483647 h 44"/>
                    <a:gd name="T30" fmla="*/ 2147483647 w 55"/>
                    <a:gd name="T31" fmla="*/ 2147483647 h 44"/>
                    <a:gd name="T32" fmla="*/ 2147483647 w 55"/>
                    <a:gd name="T33" fmla="*/ 2147483647 h 44"/>
                    <a:gd name="T34" fmla="*/ 2147483647 w 55"/>
                    <a:gd name="T35" fmla="*/ 2147483647 h 44"/>
                    <a:gd name="T36" fmla="*/ 2147483647 w 55"/>
                    <a:gd name="T37" fmla="*/ 2147483647 h 44"/>
                    <a:gd name="T38" fmla="*/ 2147483647 w 55"/>
                    <a:gd name="T39" fmla="*/ 2147483647 h 44"/>
                    <a:gd name="T40" fmla="*/ 2147483647 w 55"/>
                    <a:gd name="T41" fmla="*/ 2147483647 h 44"/>
                    <a:gd name="T42" fmla="*/ 2147483647 w 55"/>
                    <a:gd name="T43" fmla="*/ 2147483647 h 44"/>
                    <a:gd name="T44" fmla="*/ 2147483647 w 55"/>
                    <a:gd name="T45" fmla="*/ 2147483647 h 44"/>
                    <a:gd name="T46" fmla="*/ 2147483647 w 55"/>
                    <a:gd name="T47" fmla="*/ 2147483647 h 44"/>
                    <a:gd name="T48" fmla="*/ 2147483647 w 55"/>
                    <a:gd name="T49" fmla="*/ 2147483647 h 44"/>
                    <a:gd name="T50" fmla="*/ 2147483647 w 55"/>
                    <a:gd name="T51" fmla="*/ 2147483647 h 44"/>
                    <a:gd name="T52" fmla="*/ 2147483647 w 55"/>
                    <a:gd name="T53" fmla="*/ 2147483647 h 44"/>
                    <a:gd name="T54" fmla="*/ 2147483647 w 55"/>
                    <a:gd name="T55" fmla="*/ 2147483647 h 44"/>
                    <a:gd name="T56" fmla="*/ 2147483647 w 55"/>
                    <a:gd name="T57" fmla="*/ 2147483647 h 44"/>
                    <a:gd name="T58" fmla="*/ 2147483647 w 55"/>
                    <a:gd name="T59" fmla="*/ 2147483647 h 44"/>
                    <a:gd name="T60" fmla="*/ 2147483647 w 55"/>
                    <a:gd name="T61" fmla="*/ 2147483647 h 44"/>
                    <a:gd name="T62" fmla="*/ 2147483647 w 55"/>
                    <a:gd name="T63" fmla="*/ 2147483647 h 44"/>
                    <a:gd name="T64" fmla="*/ 2147483647 w 55"/>
                    <a:gd name="T65" fmla="*/ 2147483647 h 44"/>
                    <a:gd name="T66" fmla="*/ 2147483647 w 55"/>
                    <a:gd name="T67" fmla="*/ 2147483647 h 44"/>
                    <a:gd name="T68" fmla="*/ 2147483647 w 55"/>
                    <a:gd name="T69" fmla="*/ 2147483647 h 44"/>
                    <a:gd name="T70" fmla="*/ 2147483647 w 55"/>
                    <a:gd name="T71" fmla="*/ 2147483647 h 44"/>
                    <a:gd name="T72" fmla="*/ 2147483647 w 55"/>
                    <a:gd name="T73" fmla="*/ 2147483647 h 44"/>
                    <a:gd name="T74" fmla="*/ 2147483647 w 55"/>
                    <a:gd name="T75" fmla="*/ 2147483647 h 44"/>
                    <a:gd name="T76" fmla="*/ 2147483647 w 55"/>
                    <a:gd name="T77" fmla="*/ 2147483647 h 44"/>
                    <a:gd name="T78" fmla="*/ 2147483647 w 55"/>
                    <a:gd name="T79" fmla="*/ 2147483647 h 44"/>
                    <a:gd name="T80" fmla="*/ 2147483647 w 55"/>
                    <a:gd name="T81" fmla="*/ 2147483647 h 44"/>
                    <a:gd name="T82" fmla="*/ 2147483647 w 55"/>
                    <a:gd name="T83" fmla="*/ 2147483647 h 44"/>
                    <a:gd name="T84" fmla="*/ 2147483647 w 55"/>
                    <a:gd name="T85" fmla="*/ 2147483647 h 44"/>
                    <a:gd name="T86" fmla="*/ 2147483647 w 55"/>
                    <a:gd name="T87" fmla="*/ 2147483647 h 44"/>
                    <a:gd name="T88" fmla="*/ 2147483647 w 55"/>
                    <a:gd name="T89" fmla="*/ 2147483647 h 44"/>
                    <a:gd name="T90" fmla="*/ 2147483647 w 55"/>
                    <a:gd name="T91" fmla="*/ 2147483647 h 44"/>
                    <a:gd name="T92" fmla="*/ 2147483647 w 55"/>
                    <a:gd name="T93" fmla="*/ 2147483647 h 44"/>
                    <a:gd name="T94" fmla="*/ 2147483647 w 55"/>
                    <a:gd name="T95" fmla="*/ 2147483647 h 44"/>
                    <a:gd name="T96" fmla="*/ 2147483647 w 55"/>
                    <a:gd name="T97" fmla="*/ 2147483647 h 44"/>
                    <a:gd name="T98" fmla="*/ 2147483647 w 55"/>
                    <a:gd name="T99" fmla="*/ 0 h 44"/>
                    <a:gd name="T100" fmla="*/ 2147483647 w 55"/>
                    <a:gd name="T101" fmla="*/ 2147483647 h 44"/>
                    <a:gd name="T102" fmla="*/ 2147483647 w 55"/>
                    <a:gd name="T103" fmla="*/ 2147483647 h 4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5"/>
                    <a:gd name="T157" fmla="*/ 0 h 44"/>
                    <a:gd name="T158" fmla="*/ 55 w 55"/>
                    <a:gd name="T159" fmla="*/ 44 h 4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5" h="44">
                      <a:moveTo>
                        <a:pt x="10" y="22"/>
                      </a:moveTo>
                      <a:lnTo>
                        <a:pt x="0" y="43"/>
                      </a:lnTo>
                      <a:lnTo>
                        <a:pt x="1" y="43"/>
                      </a:lnTo>
                      <a:lnTo>
                        <a:pt x="2" y="42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5" y="39"/>
                      </a:lnTo>
                      <a:lnTo>
                        <a:pt x="6" y="39"/>
                      </a:lnTo>
                      <a:lnTo>
                        <a:pt x="7" y="38"/>
                      </a:lnTo>
                      <a:lnTo>
                        <a:pt x="9" y="37"/>
                      </a:lnTo>
                      <a:lnTo>
                        <a:pt x="11" y="36"/>
                      </a:lnTo>
                      <a:lnTo>
                        <a:pt x="13" y="34"/>
                      </a:lnTo>
                      <a:lnTo>
                        <a:pt x="14" y="33"/>
                      </a:lnTo>
                      <a:lnTo>
                        <a:pt x="16" y="32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2" y="28"/>
                      </a:lnTo>
                      <a:lnTo>
                        <a:pt x="24" y="26"/>
                      </a:lnTo>
                      <a:lnTo>
                        <a:pt x="25" y="24"/>
                      </a:lnTo>
                      <a:lnTo>
                        <a:pt x="27" y="23"/>
                      </a:lnTo>
                      <a:lnTo>
                        <a:pt x="29" y="22"/>
                      </a:lnTo>
                      <a:lnTo>
                        <a:pt x="31" y="20"/>
                      </a:lnTo>
                      <a:lnTo>
                        <a:pt x="32" y="20"/>
                      </a:lnTo>
                      <a:lnTo>
                        <a:pt x="34" y="18"/>
                      </a:lnTo>
                      <a:lnTo>
                        <a:pt x="36" y="16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40" y="14"/>
                      </a:lnTo>
                      <a:lnTo>
                        <a:pt x="41" y="13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3" y="10"/>
                      </a:lnTo>
                      <a:lnTo>
                        <a:pt x="44" y="10"/>
                      </a:lnTo>
                      <a:lnTo>
                        <a:pt x="45" y="10"/>
                      </a:lnTo>
                      <a:lnTo>
                        <a:pt x="45" y="9"/>
                      </a:lnTo>
                      <a:lnTo>
                        <a:pt x="46" y="8"/>
                      </a:lnTo>
                      <a:lnTo>
                        <a:pt x="47" y="7"/>
                      </a:lnTo>
                      <a:lnTo>
                        <a:pt x="48" y="7"/>
                      </a:lnTo>
                      <a:lnTo>
                        <a:pt x="48" y="6"/>
                      </a:lnTo>
                      <a:lnTo>
                        <a:pt x="49" y="5"/>
                      </a:lnTo>
                      <a:lnTo>
                        <a:pt x="50" y="4"/>
                      </a:lnTo>
                      <a:lnTo>
                        <a:pt x="51" y="3"/>
                      </a:lnTo>
                      <a:lnTo>
                        <a:pt x="52" y="2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7" name="Freeform 116"/>
                <p:cNvSpPr>
                  <a:spLocks/>
                </p:cNvSpPr>
                <p:nvPr/>
              </p:nvSpPr>
              <p:spPr bwMode="auto">
                <a:xfrm>
                  <a:off x="3542" y="992"/>
                  <a:ext cx="580" cy="1144"/>
                </a:xfrm>
                <a:custGeom>
                  <a:avLst/>
                  <a:gdLst>
                    <a:gd name="T0" fmla="*/ 2147483647 w 85"/>
                    <a:gd name="T1" fmla="*/ 2147483647 h 149"/>
                    <a:gd name="T2" fmla="*/ 2147483647 w 85"/>
                    <a:gd name="T3" fmla="*/ 2147483647 h 149"/>
                    <a:gd name="T4" fmla="*/ 2147483647 w 85"/>
                    <a:gd name="T5" fmla="*/ 2147483647 h 149"/>
                    <a:gd name="T6" fmla="*/ 2147483647 w 85"/>
                    <a:gd name="T7" fmla="*/ 2147483647 h 149"/>
                    <a:gd name="T8" fmla="*/ 2147483647 w 85"/>
                    <a:gd name="T9" fmla="*/ 2147483647 h 149"/>
                    <a:gd name="T10" fmla="*/ 2147483647 w 85"/>
                    <a:gd name="T11" fmla="*/ 2147483647 h 149"/>
                    <a:gd name="T12" fmla="*/ 2147483647 w 85"/>
                    <a:gd name="T13" fmla="*/ 2147483647 h 149"/>
                    <a:gd name="T14" fmla="*/ 2147483647 w 85"/>
                    <a:gd name="T15" fmla="*/ 2147483647 h 149"/>
                    <a:gd name="T16" fmla="*/ 2147483647 w 85"/>
                    <a:gd name="T17" fmla="*/ 2147483647 h 149"/>
                    <a:gd name="T18" fmla="*/ 2147483647 w 85"/>
                    <a:gd name="T19" fmla="*/ 2147483647 h 149"/>
                    <a:gd name="T20" fmla="*/ 2147483647 w 85"/>
                    <a:gd name="T21" fmla="*/ 2147483647 h 149"/>
                    <a:gd name="T22" fmla="*/ 2147483647 w 85"/>
                    <a:gd name="T23" fmla="*/ 2147483647 h 149"/>
                    <a:gd name="T24" fmla="*/ 2147483647 w 85"/>
                    <a:gd name="T25" fmla="*/ 2147483647 h 149"/>
                    <a:gd name="T26" fmla="*/ 2147483647 w 85"/>
                    <a:gd name="T27" fmla="*/ 2147483647 h 149"/>
                    <a:gd name="T28" fmla="*/ 2147483647 w 85"/>
                    <a:gd name="T29" fmla="*/ 2147483647 h 149"/>
                    <a:gd name="T30" fmla="*/ 2147483647 w 85"/>
                    <a:gd name="T31" fmla="*/ 2147483647 h 149"/>
                    <a:gd name="T32" fmla="*/ 2147483647 w 85"/>
                    <a:gd name="T33" fmla="*/ 2147483647 h 149"/>
                    <a:gd name="T34" fmla="*/ 2147483647 w 85"/>
                    <a:gd name="T35" fmla="*/ 2147483647 h 149"/>
                    <a:gd name="T36" fmla="*/ 2147483647 w 85"/>
                    <a:gd name="T37" fmla="*/ 2147483647 h 149"/>
                    <a:gd name="T38" fmla="*/ 2147483647 w 85"/>
                    <a:gd name="T39" fmla="*/ 2147483647 h 149"/>
                    <a:gd name="T40" fmla="*/ 2147483647 w 85"/>
                    <a:gd name="T41" fmla="*/ 2147483647 h 149"/>
                    <a:gd name="T42" fmla="*/ 2147483647 w 85"/>
                    <a:gd name="T43" fmla="*/ 2147483647 h 149"/>
                    <a:gd name="T44" fmla="*/ 2147483647 w 85"/>
                    <a:gd name="T45" fmla="*/ 2147483647 h 149"/>
                    <a:gd name="T46" fmla="*/ 2147483647 w 85"/>
                    <a:gd name="T47" fmla="*/ 2147483647 h 149"/>
                    <a:gd name="T48" fmla="*/ 0 w 85"/>
                    <a:gd name="T49" fmla="*/ 2147483647 h 149"/>
                    <a:gd name="T50" fmla="*/ 0 w 85"/>
                    <a:gd name="T51" fmla="*/ 2147483647 h 149"/>
                    <a:gd name="T52" fmla="*/ 2147483647 w 85"/>
                    <a:gd name="T53" fmla="*/ 2147483647 h 149"/>
                    <a:gd name="T54" fmla="*/ 2147483647 w 85"/>
                    <a:gd name="T55" fmla="*/ 2147483647 h 149"/>
                    <a:gd name="T56" fmla="*/ 2147483647 w 85"/>
                    <a:gd name="T57" fmla="*/ 2147483647 h 149"/>
                    <a:gd name="T58" fmla="*/ 2147483647 w 85"/>
                    <a:gd name="T59" fmla="*/ 2147483647 h 149"/>
                    <a:gd name="T60" fmla="*/ 2147483647 w 85"/>
                    <a:gd name="T61" fmla="*/ 2147483647 h 149"/>
                    <a:gd name="T62" fmla="*/ 2147483647 w 85"/>
                    <a:gd name="T63" fmla="*/ 2147483647 h 149"/>
                    <a:gd name="T64" fmla="*/ 2147483647 w 85"/>
                    <a:gd name="T65" fmla="*/ 2147483647 h 149"/>
                    <a:gd name="T66" fmla="*/ 2147483647 w 85"/>
                    <a:gd name="T67" fmla="*/ 2147483647 h 149"/>
                    <a:gd name="T68" fmla="*/ 2147483647 w 85"/>
                    <a:gd name="T69" fmla="*/ 2147483647 h 149"/>
                    <a:gd name="T70" fmla="*/ 2147483647 w 85"/>
                    <a:gd name="T71" fmla="*/ 2147483647 h 149"/>
                    <a:gd name="T72" fmla="*/ 2147483647 w 85"/>
                    <a:gd name="T73" fmla="*/ 2147483647 h 149"/>
                    <a:gd name="T74" fmla="*/ 2147483647 w 85"/>
                    <a:gd name="T75" fmla="*/ 2147483647 h 149"/>
                    <a:gd name="T76" fmla="*/ 2147483647 w 85"/>
                    <a:gd name="T77" fmla="*/ 2147483647 h 149"/>
                    <a:gd name="T78" fmla="*/ 2147483647 w 85"/>
                    <a:gd name="T79" fmla="*/ 2147483647 h 149"/>
                    <a:gd name="T80" fmla="*/ 2147483647 w 85"/>
                    <a:gd name="T81" fmla="*/ 0 h 149"/>
                    <a:gd name="T82" fmla="*/ 2147483647 w 85"/>
                    <a:gd name="T83" fmla="*/ 0 h 149"/>
                    <a:gd name="T84" fmla="*/ 2147483647 w 85"/>
                    <a:gd name="T85" fmla="*/ 0 h 14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5"/>
                    <a:gd name="T130" fmla="*/ 0 h 149"/>
                    <a:gd name="T131" fmla="*/ 85 w 85"/>
                    <a:gd name="T132" fmla="*/ 149 h 14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5" h="149">
                      <a:moveTo>
                        <a:pt x="78" y="0"/>
                      </a:moveTo>
                      <a:lnTo>
                        <a:pt x="80" y="0"/>
                      </a:lnTo>
                      <a:lnTo>
                        <a:pt x="81" y="2"/>
                      </a:lnTo>
                      <a:lnTo>
                        <a:pt x="82" y="2"/>
                      </a:lnTo>
                      <a:lnTo>
                        <a:pt x="83" y="3"/>
                      </a:lnTo>
                      <a:lnTo>
                        <a:pt x="83" y="5"/>
                      </a:lnTo>
                      <a:lnTo>
                        <a:pt x="84" y="6"/>
                      </a:lnTo>
                      <a:lnTo>
                        <a:pt x="84" y="7"/>
                      </a:lnTo>
                      <a:lnTo>
                        <a:pt x="84" y="9"/>
                      </a:lnTo>
                      <a:lnTo>
                        <a:pt x="84" y="11"/>
                      </a:lnTo>
                      <a:lnTo>
                        <a:pt x="84" y="13"/>
                      </a:lnTo>
                      <a:lnTo>
                        <a:pt x="84" y="16"/>
                      </a:lnTo>
                      <a:lnTo>
                        <a:pt x="84" y="18"/>
                      </a:lnTo>
                      <a:lnTo>
                        <a:pt x="84" y="20"/>
                      </a:lnTo>
                      <a:lnTo>
                        <a:pt x="84" y="23"/>
                      </a:lnTo>
                      <a:lnTo>
                        <a:pt x="84" y="25"/>
                      </a:lnTo>
                      <a:lnTo>
                        <a:pt x="83" y="28"/>
                      </a:lnTo>
                      <a:lnTo>
                        <a:pt x="83" y="31"/>
                      </a:lnTo>
                      <a:lnTo>
                        <a:pt x="82" y="34"/>
                      </a:lnTo>
                      <a:lnTo>
                        <a:pt x="81" y="37"/>
                      </a:lnTo>
                      <a:lnTo>
                        <a:pt x="80" y="40"/>
                      </a:lnTo>
                      <a:lnTo>
                        <a:pt x="79" y="44"/>
                      </a:lnTo>
                      <a:lnTo>
                        <a:pt x="78" y="47"/>
                      </a:lnTo>
                      <a:lnTo>
                        <a:pt x="77" y="51"/>
                      </a:lnTo>
                      <a:lnTo>
                        <a:pt x="76" y="54"/>
                      </a:lnTo>
                      <a:lnTo>
                        <a:pt x="75" y="57"/>
                      </a:lnTo>
                      <a:lnTo>
                        <a:pt x="73" y="61"/>
                      </a:lnTo>
                      <a:lnTo>
                        <a:pt x="71" y="64"/>
                      </a:lnTo>
                      <a:lnTo>
                        <a:pt x="70" y="68"/>
                      </a:lnTo>
                      <a:lnTo>
                        <a:pt x="69" y="72"/>
                      </a:lnTo>
                      <a:lnTo>
                        <a:pt x="67" y="76"/>
                      </a:lnTo>
                      <a:lnTo>
                        <a:pt x="65" y="80"/>
                      </a:lnTo>
                      <a:lnTo>
                        <a:pt x="63" y="83"/>
                      </a:lnTo>
                      <a:lnTo>
                        <a:pt x="62" y="87"/>
                      </a:lnTo>
                      <a:lnTo>
                        <a:pt x="60" y="91"/>
                      </a:lnTo>
                      <a:lnTo>
                        <a:pt x="58" y="94"/>
                      </a:lnTo>
                      <a:lnTo>
                        <a:pt x="56" y="98"/>
                      </a:lnTo>
                      <a:lnTo>
                        <a:pt x="54" y="101"/>
                      </a:lnTo>
                      <a:lnTo>
                        <a:pt x="52" y="104"/>
                      </a:lnTo>
                      <a:lnTo>
                        <a:pt x="49" y="107"/>
                      </a:lnTo>
                      <a:lnTo>
                        <a:pt x="47" y="111"/>
                      </a:lnTo>
                      <a:lnTo>
                        <a:pt x="46" y="114"/>
                      </a:lnTo>
                      <a:lnTo>
                        <a:pt x="44" y="117"/>
                      </a:lnTo>
                      <a:lnTo>
                        <a:pt x="42" y="120"/>
                      </a:lnTo>
                      <a:lnTo>
                        <a:pt x="39" y="122"/>
                      </a:lnTo>
                      <a:lnTo>
                        <a:pt x="37" y="125"/>
                      </a:lnTo>
                      <a:lnTo>
                        <a:pt x="35" y="128"/>
                      </a:lnTo>
                      <a:lnTo>
                        <a:pt x="33" y="130"/>
                      </a:lnTo>
                      <a:lnTo>
                        <a:pt x="31" y="132"/>
                      </a:lnTo>
                      <a:lnTo>
                        <a:pt x="29" y="135"/>
                      </a:lnTo>
                      <a:lnTo>
                        <a:pt x="27" y="137"/>
                      </a:lnTo>
                      <a:lnTo>
                        <a:pt x="25" y="138"/>
                      </a:lnTo>
                      <a:lnTo>
                        <a:pt x="24" y="140"/>
                      </a:lnTo>
                      <a:lnTo>
                        <a:pt x="22" y="141"/>
                      </a:lnTo>
                      <a:lnTo>
                        <a:pt x="20" y="143"/>
                      </a:lnTo>
                      <a:lnTo>
                        <a:pt x="18" y="144"/>
                      </a:lnTo>
                      <a:lnTo>
                        <a:pt x="17" y="145"/>
                      </a:lnTo>
                      <a:lnTo>
                        <a:pt x="15" y="146"/>
                      </a:lnTo>
                      <a:lnTo>
                        <a:pt x="14" y="146"/>
                      </a:lnTo>
                      <a:lnTo>
                        <a:pt x="12" y="147"/>
                      </a:lnTo>
                      <a:lnTo>
                        <a:pt x="11" y="148"/>
                      </a:lnTo>
                      <a:lnTo>
                        <a:pt x="9" y="148"/>
                      </a:lnTo>
                      <a:lnTo>
                        <a:pt x="8" y="148"/>
                      </a:lnTo>
                      <a:lnTo>
                        <a:pt x="7" y="148"/>
                      </a:lnTo>
                      <a:lnTo>
                        <a:pt x="6" y="147"/>
                      </a:lnTo>
                      <a:lnTo>
                        <a:pt x="5" y="146"/>
                      </a:lnTo>
                      <a:lnTo>
                        <a:pt x="4" y="146"/>
                      </a:lnTo>
                      <a:lnTo>
                        <a:pt x="3" y="144"/>
                      </a:lnTo>
                      <a:lnTo>
                        <a:pt x="2" y="144"/>
                      </a:lnTo>
                      <a:lnTo>
                        <a:pt x="2" y="143"/>
                      </a:lnTo>
                      <a:lnTo>
                        <a:pt x="1" y="141"/>
                      </a:lnTo>
                      <a:lnTo>
                        <a:pt x="1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1" y="123"/>
                      </a:lnTo>
                      <a:lnTo>
                        <a:pt x="1" y="121"/>
                      </a:lnTo>
                      <a:lnTo>
                        <a:pt x="2" y="119"/>
                      </a:lnTo>
                      <a:lnTo>
                        <a:pt x="2" y="115"/>
                      </a:lnTo>
                      <a:lnTo>
                        <a:pt x="3" y="113"/>
                      </a:lnTo>
                      <a:lnTo>
                        <a:pt x="3" y="110"/>
                      </a:lnTo>
                      <a:lnTo>
                        <a:pt x="4" y="106"/>
                      </a:lnTo>
                      <a:lnTo>
                        <a:pt x="5" y="104"/>
                      </a:lnTo>
                      <a:lnTo>
                        <a:pt x="7" y="100"/>
                      </a:lnTo>
                      <a:lnTo>
                        <a:pt x="8" y="97"/>
                      </a:lnTo>
                      <a:lnTo>
                        <a:pt x="9" y="93"/>
                      </a:lnTo>
                      <a:lnTo>
                        <a:pt x="10" y="90"/>
                      </a:lnTo>
                      <a:lnTo>
                        <a:pt x="11" y="86"/>
                      </a:lnTo>
                      <a:lnTo>
                        <a:pt x="12" y="83"/>
                      </a:lnTo>
                      <a:lnTo>
                        <a:pt x="15" y="79"/>
                      </a:lnTo>
                      <a:lnTo>
                        <a:pt x="16" y="75"/>
                      </a:lnTo>
                      <a:lnTo>
                        <a:pt x="18" y="71"/>
                      </a:lnTo>
                      <a:lnTo>
                        <a:pt x="20" y="68"/>
                      </a:lnTo>
                      <a:lnTo>
                        <a:pt x="22" y="64"/>
                      </a:lnTo>
                      <a:lnTo>
                        <a:pt x="24" y="61"/>
                      </a:lnTo>
                      <a:lnTo>
                        <a:pt x="25" y="56"/>
                      </a:lnTo>
                      <a:lnTo>
                        <a:pt x="27" y="53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3" y="42"/>
                      </a:lnTo>
                      <a:lnTo>
                        <a:pt x="35" y="39"/>
                      </a:lnTo>
                      <a:lnTo>
                        <a:pt x="37" y="36"/>
                      </a:lnTo>
                      <a:lnTo>
                        <a:pt x="39" y="33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6" y="25"/>
                      </a:lnTo>
                      <a:lnTo>
                        <a:pt x="47" y="22"/>
                      </a:lnTo>
                      <a:lnTo>
                        <a:pt x="49" y="19"/>
                      </a:lnTo>
                      <a:lnTo>
                        <a:pt x="51" y="17"/>
                      </a:lnTo>
                      <a:lnTo>
                        <a:pt x="53" y="15"/>
                      </a:lnTo>
                      <a:lnTo>
                        <a:pt x="55" y="13"/>
                      </a:lnTo>
                      <a:lnTo>
                        <a:pt x="57" y="10"/>
                      </a:lnTo>
                      <a:lnTo>
                        <a:pt x="59" y="9"/>
                      </a:lnTo>
                      <a:lnTo>
                        <a:pt x="61" y="7"/>
                      </a:lnTo>
                      <a:lnTo>
                        <a:pt x="62" y="5"/>
                      </a:lnTo>
                      <a:lnTo>
                        <a:pt x="65" y="4"/>
                      </a:lnTo>
                      <a:lnTo>
                        <a:pt x="66" y="3"/>
                      </a:lnTo>
                      <a:lnTo>
                        <a:pt x="68" y="2"/>
                      </a:lnTo>
                      <a:lnTo>
                        <a:pt x="69" y="1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8" name="Freeform 117"/>
                <p:cNvSpPr>
                  <a:spLocks/>
                </p:cNvSpPr>
                <p:nvPr/>
              </p:nvSpPr>
              <p:spPr bwMode="auto">
                <a:xfrm>
                  <a:off x="3542" y="992"/>
                  <a:ext cx="580" cy="1144"/>
                </a:xfrm>
                <a:custGeom>
                  <a:avLst/>
                  <a:gdLst>
                    <a:gd name="T0" fmla="*/ 2147483647 w 85"/>
                    <a:gd name="T1" fmla="*/ 0 h 149"/>
                    <a:gd name="T2" fmla="*/ 2147483647 w 85"/>
                    <a:gd name="T3" fmla="*/ 2147483647 h 149"/>
                    <a:gd name="T4" fmla="*/ 2147483647 w 85"/>
                    <a:gd name="T5" fmla="*/ 2147483647 h 149"/>
                    <a:gd name="T6" fmla="*/ 2147483647 w 85"/>
                    <a:gd name="T7" fmla="*/ 2147483647 h 149"/>
                    <a:gd name="T8" fmla="*/ 2147483647 w 85"/>
                    <a:gd name="T9" fmla="*/ 2147483647 h 149"/>
                    <a:gd name="T10" fmla="*/ 2147483647 w 85"/>
                    <a:gd name="T11" fmla="*/ 2147483647 h 149"/>
                    <a:gd name="T12" fmla="*/ 2147483647 w 85"/>
                    <a:gd name="T13" fmla="*/ 2147483647 h 149"/>
                    <a:gd name="T14" fmla="*/ 2147483647 w 85"/>
                    <a:gd name="T15" fmla="*/ 2147483647 h 149"/>
                    <a:gd name="T16" fmla="*/ 2147483647 w 85"/>
                    <a:gd name="T17" fmla="*/ 2147483647 h 149"/>
                    <a:gd name="T18" fmla="*/ 2147483647 w 85"/>
                    <a:gd name="T19" fmla="*/ 2147483647 h 149"/>
                    <a:gd name="T20" fmla="*/ 2147483647 w 85"/>
                    <a:gd name="T21" fmla="*/ 2147483647 h 149"/>
                    <a:gd name="T22" fmla="*/ 2147483647 w 85"/>
                    <a:gd name="T23" fmla="*/ 2147483647 h 149"/>
                    <a:gd name="T24" fmla="*/ 2147483647 w 85"/>
                    <a:gd name="T25" fmla="*/ 2147483647 h 149"/>
                    <a:gd name="T26" fmla="*/ 2147483647 w 85"/>
                    <a:gd name="T27" fmla="*/ 2147483647 h 149"/>
                    <a:gd name="T28" fmla="*/ 2147483647 w 85"/>
                    <a:gd name="T29" fmla="*/ 2147483647 h 149"/>
                    <a:gd name="T30" fmla="*/ 2147483647 w 85"/>
                    <a:gd name="T31" fmla="*/ 2147483647 h 149"/>
                    <a:gd name="T32" fmla="*/ 2147483647 w 85"/>
                    <a:gd name="T33" fmla="*/ 2147483647 h 149"/>
                    <a:gd name="T34" fmla="*/ 2147483647 w 85"/>
                    <a:gd name="T35" fmla="*/ 2147483647 h 149"/>
                    <a:gd name="T36" fmla="*/ 2147483647 w 85"/>
                    <a:gd name="T37" fmla="*/ 2147483647 h 149"/>
                    <a:gd name="T38" fmla="*/ 2147483647 w 85"/>
                    <a:gd name="T39" fmla="*/ 2147483647 h 149"/>
                    <a:gd name="T40" fmla="*/ 2147483647 w 85"/>
                    <a:gd name="T41" fmla="*/ 2147483647 h 149"/>
                    <a:gd name="T42" fmla="*/ 2147483647 w 85"/>
                    <a:gd name="T43" fmla="*/ 2147483647 h 149"/>
                    <a:gd name="T44" fmla="*/ 2147483647 w 85"/>
                    <a:gd name="T45" fmla="*/ 2147483647 h 149"/>
                    <a:gd name="T46" fmla="*/ 2147483647 w 85"/>
                    <a:gd name="T47" fmla="*/ 2147483647 h 149"/>
                    <a:gd name="T48" fmla="*/ 2147483647 w 85"/>
                    <a:gd name="T49" fmla="*/ 2147483647 h 149"/>
                    <a:gd name="T50" fmla="*/ 0 w 85"/>
                    <a:gd name="T51" fmla="*/ 2147483647 h 149"/>
                    <a:gd name="T52" fmla="*/ 0 w 85"/>
                    <a:gd name="T53" fmla="*/ 2147483647 h 149"/>
                    <a:gd name="T54" fmla="*/ 2147483647 w 85"/>
                    <a:gd name="T55" fmla="*/ 2147483647 h 149"/>
                    <a:gd name="T56" fmla="*/ 2147483647 w 85"/>
                    <a:gd name="T57" fmla="*/ 2147483647 h 149"/>
                    <a:gd name="T58" fmla="*/ 2147483647 w 85"/>
                    <a:gd name="T59" fmla="*/ 2147483647 h 149"/>
                    <a:gd name="T60" fmla="*/ 2147483647 w 85"/>
                    <a:gd name="T61" fmla="*/ 2147483647 h 149"/>
                    <a:gd name="T62" fmla="*/ 2147483647 w 85"/>
                    <a:gd name="T63" fmla="*/ 2147483647 h 149"/>
                    <a:gd name="T64" fmla="*/ 2147483647 w 85"/>
                    <a:gd name="T65" fmla="*/ 2147483647 h 149"/>
                    <a:gd name="T66" fmla="*/ 2147483647 w 85"/>
                    <a:gd name="T67" fmla="*/ 2147483647 h 149"/>
                    <a:gd name="T68" fmla="*/ 2147483647 w 85"/>
                    <a:gd name="T69" fmla="*/ 2147483647 h 149"/>
                    <a:gd name="T70" fmla="*/ 2147483647 w 85"/>
                    <a:gd name="T71" fmla="*/ 2147483647 h 149"/>
                    <a:gd name="T72" fmla="*/ 2147483647 w 85"/>
                    <a:gd name="T73" fmla="*/ 2147483647 h 149"/>
                    <a:gd name="T74" fmla="*/ 2147483647 w 85"/>
                    <a:gd name="T75" fmla="*/ 2147483647 h 149"/>
                    <a:gd name="T76" fmla="*/ 2147483647 w 85"/>
                    <a:gd name="T77" fmla="*/ 2147483647 h 149"/>
                    <a:gd name="T78" fmla="*/ 2147483647 w 85"/>
                    <a:gd name="T79" fmla="*/ 2147483647 h 149"/>
                    <a:gd name="T80" fmla="*/ 2147483647 w 85"/>
                    <a:gd name="T81" fmla="*/ 2147483647 h 149"/>
                    <a:gd name="T82" fmla="*/ 2147483647 w 85"/>
                    <a:gd name="T83" fmla="*/ 2147483647 h 149"/>
                    <a:gd name="T84" fmla="*/ 2147483647 w 85"/>
                    <a:gd name="T85" fmla="*/ 0 h 149"/>
                    <a:gd name="T86" fmla="*/ 2147483647 w 85"/>
                    <a:gd name="T87" fmla="*/ 0 h 1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5"/>
                    <a:gd name="T133" fmla="*/ 0 h 149"/>
                    <a:gd name="T134" fmla="*/ 85 w 85"/>
                    <a:gd name="T135" fmla="*/ 149 h 1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5" h="149">
                      <a:moveTo>
                        <a:pt x="78" y="0"/>
                      </a:move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1" y="2"/>
                      </a:lnTo>
                      <a:lnTo>
                        <a:pt x="82" y="2"/>
                      </a:lnTo>
                      <a:lnTo>
                        <a:pt x="83" y="3"/>
                      </a:lnTo>
                      <a:lnTo>
                        <a:pt x="83" y="5"/>
                      </a:lnTo>
                      <a:lnTo>
                        <a:pt x="84" y="6"/>
                      </a:lnTo>
                      <a:lnTo>
                        <a:pt x="84" y="7"/>
                      </a:lnTo>
                      <a:lnTo>
                        <a:pt x="84" y="9"/>
                      </a:lnTo>
                      <a:lnTo>
                        <a:pt x="84" y="11"/>
                      </a:lnTo>
                      <a:lnTo>
                        <a:pt x="84" y="13"/>
                      </a:lnTo>
                      <a:lnTo>
                        <a:pt x="84" y="16"/>
                      </a:lnTo>
                      <a:lnTo>
                        <a:pt x="84" y="18"/>
                      </a:lnTo>
                      <a:lnTo>
                        <a:pt x="84" y="20"/>
                      </a:lnTo>
                      <a:lnTo>
                        <a:pt x="84" y="23"/>
                      </a:lnTo>
                      <a:lnTo>
                        <a:pt x="84" y="25"/>
                      </a:lnTo>
                      <a:lnTo>
                        <a:pt x="83" y="28"/>
                      </a:lnTo>
                      <a:lnTo>
                        <a:pt x="83" y="31"/>
                      </a:lnTo>
                      <a:lnTo>
                        <a:pt x="82" y="34"/>
                      </a:lnTo>
                      <a:lnTo>
                        <a:pt x="81" y="37"/>
                      </a:lnTo>
                      <a:lnTo>
                        <a:pt x="80" y="40"/>
                      </a:lnTo>
                      <a:lnTo>
                        <a:pt x="79" y="44"/>
                      </a:lnTo>
                      <a:lnTo>
                        <a:pt x="78" y="47"/>
                      </a:lnTo>
                      <a:lnTo>
                        <a:pt x="77" y="51"/>
                      </a:lnTo>
                      <a:lnTo>
                        <a:pt x="76" y="54"/>
                      </a:lnTo>
                      <a:lnTo>
                        <a:pt x="75" y="57"/>
                      </a:lnTo>
                      <a:lnTo>
                        <a:pt x="73" y="61"/>
                      </a:lnTo>
                      <a:lnTo>
                        <a:pt x="71" y="64"/>
                      </a:lnTo>
                      <a:lnTo>
                        <a:pt x="70" y="68"/>
                      </a:lnTo>
                      <a:lnTo>
                        <a:pt x="69" y="72"/>
                      </a:lnTo>
                      <a:lnTo>
                        <a:pt x="67" y="76"/>
                      </a:lnTo>
                      <a:lnTo>
                        <a:pt x="65" y="80"/>
                      </a:lnTo>
                      <a:lnTo>
                        <a:pt x="63" y="83"/>
                      </a:lnTo>
                      <a:lnTo>
                        <a:pt x="62" y="87"/>
                      </a:lnTo>
                      <a:lnTo>
                        <a:pt x="60" y="91"/>
                      </a:lnTo>
                      <a:lnTo>
                        <a:pt x="58" y="94"/>
                      </a:lnTo>
                      <a:lnTo>
                        <a:pt x="56" y="98"/>
                      </a:lnTo>
                      <a:lnTo>
                        <a:pt x="54" y="101"/>
                      </a:lnTo>
                      <a:lnTo>
                        <a:pt x="52" y="104"/>
                      </a:lnTo>
                      <a:lnTo>
                        <a:pt x="49" y="107"/>
                      </a:lnTo>
                      <a:lnTo>
                        <a:pt x="47" y="111"/>
                      </a:lnTo>
                      <a:lnTo>
                        <a:pt x="46" y="114"/>
                      </a:lnTo>
                      <a:lnTo>
                        <a:pt x="44" y="117"/>
                      </a:lnTo>
                      <a:lnTo>
                        <a:pt x="42" y="120"/>
                      </a:lnTo>
                      <a:lnTo>
                        <a:pt x="39" y="122"/>
                      </a:lnTo>
                      <a:lnTo>
                        <a:pt x="37" y="125"/>
                      </a:lnTo>
                      <a:lnTo>
                        <a:pt x="35" y="128"/>
                      </a:lnTo>
                      <a:lnTo>
                        <a:pt x="33" y="130"/>
                      </a:lnTo>
                      <a:lnTo>
                        <a:pt x="31" y="132"/>
                      </a:lnTo>
                      <a:lnTo>
                        <a:pt x="29" y="135"/>
                      </a:lnTo>
                      <a:lnTo>
                        <a:pt x="27" y="137"/>
                      </a:lnTo>
                      <a:lnTo>
                        <a:pt x="25" y="138"/>
                      </a:lnTo>
                      <a:lnTo>
                        <a:pt x="24" y="140"/>
                      </a:lnTo>
                      <a:lnTo>
                        <a:pt x="22" y="141"/>
                      </a:lnTo>
                      <a:lnTo>
                        <a:pt x="20" y="143"/>
                      </a:lnTo>
                      <a:lnTo>
                        <a:pt x="18" y="144"/>
                      </a:lnTo>
                      <a:lnTo>
                        <a:pt x="17" y="145"/>
                      </a:lnTo>
                      <a:lnTo>
                        <a:pt x="15" y="146"/>
                      </a:lnTo>
                      <a:lnTo>
                        <a:pt x="14" y="146"/>
                      </a:lnTo>
                      <a:lnTo>
                        <a:pt x="12" y="147"/>
                      </a:lnTo>
                      <a:lnTo>
                        <a:pt x="11" y="148"/>
                      </a:lnTo>
                      <a:lnTo>
                        <a:pt x="9" y="148"/>
                      </a:lnTo>
                      <a:lnTo>
                        <a:pt x="8" y="148"/>
                      </a:lnTo>
                      <a:lnTo>
                        <a:pt x="7" y="148"/>
                      </a:lnTo>
                      <a:lnTo>
                        <a:pt x="6" y="147"/>
                      </a:lnTo>
                      <a:lnTo>
                        <a:pt x="5" y="146"/>
                      </a:lnTo>
                      <a:lnTo>
                        <a:pt x="4" y="146"/>
                      </a:lnTo>
                      <a:lnTo>
                        <a:pt x="3" y="144"/>
                      </a:lnTo>
                      <a:lnTo>
                        <a:pt x="2" y="144"/>
                      </a:lnTo>
                      <a:lnTo>
                        <a:pt x="2" y="143"/>
                      </a:lnTo>
                      <a:lnTo>
                        <a:pt x="1" y="141"/>
                      </a:lnTo>
                      <a:lnTo>
                        <a:pt x="1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1" y="123"/>
                      </a:lnTo>
                      <a:lnTo>
                        <a:pt x="1" y="121"/>
                      </a:lnTo>
                      <a:lnTo>
                        <a:pt x="2" y="119"/>
                      </a:lnTo>
                      <a:lnTo>
                        <a:pt x="2" y="115"/>
                      </a:lnTo>
                      <a:lnTo>
                        <a:pt x="3" y="113"/>
                      </a:lnTo>
                      <a:lnTo>
                        <a:pt x="3" y="110"/>
                      </a:lnTo>
                      <a:lnTo>
                        <a:pt x="4" y="106"/>
                      </a:lnTo>
                      <a:lnTo>
                        <a:pt x="5" y="104"/>
                      </a:lnTo>
                      <a:lnTo>
                        <a:pt x="7" y="100"/>
                      </a:lnTo>
                      <a:lnTo>
                        <a:pt x="8" y="97"/>
                      </a:lnTo>
                      <a:lnTo>
                        <a:pt x="9" y="93"/>
                      </a:lnTo>
                      <a:lnTo>
                        <a:pt x="10" y="90"/>
                      </a:lnTo>
                      <a:lnTo>
                        <a:pt x="11" y="86"/>
                      </a:lnTo>
                      <a:lnTo>
                        <a:pt x="12" y="83"/>
                      </a:lnTo>
                      <a:lnTo>
                        <a:pt x="15" y="79"/>
                      </a:lnTo>
                      <a:lnTo>
                        <a:pt x="16" y="75"/>
                      </a:lnTo>
                      <a:lnTo>
                        <a:pt x="18" y="71"/>
                      </a:lnTo>
                      <a:lnTo>
                        <a:pt x="20" y="68"/>
                      </a:lnTo>
                      <a:lnTo>
                        <a:pt x="22" y="64"/>
                      </a:lnTo>
                      <a:lnTo>
                        <a:pt x="24" y="61"/>
                      </a:lnTo>
                      <a:lnTo>
                        <a:pt x="25" y="56"/>
                      </a:lnTo>
                      <a:lnTo>
                        <a:pt x="27" y="53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3" y="42"/>
                      </a:lnTo>
                      <a:lnTo>
                        <a:pt x="35" y="39"/>
                      </a:lnTo>
                      <a:lnTo>
                        <a:pt x="37" y="36"/>
                      </a:lnTo>
                      <a:lnTo>
                        <a:pt x="39" y="33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6" y="25"/>
                      </a:lnTo>
                      <a:lnTo>
                        <a:pt x="47" y="22"/>
                      </a:lnTo>
                      <a:lnTo>
                        <a:pt x="49" y="19"/>
                      </a:lnTo>
                      <a:lnTo>
                        <a:pt x="51" y="17"/>
                      </a:lnTo>
                      <a:lnTo>
                        <a:pt x="53" y="15"/>
                      </a:lnTo>
                      <a:lnTo>
                        <a:pt x="55" y="13"/>
                      </a:lnTo>
                      <a:lnTo>
                        <a:pt x="57" y="10"/>
                      </a:lnTo>
                      <a:lnTo>
                        <a:pt x="59" y="9"/>
                      </a:lnTo>
                      <a:lnTo>
                        <a:pt x="61" y="7"/>
                      </a:lnTo>
                      <a:lnTo>
                        <a:pt x="62" y="5"/>
                      </a:lnTo>
                      <a:lnTo>
                        <a:pt x="65" y="4"/>
                      </a:lnTo>
                      <a:lnTo>
                        <a:pt x="66" y="3"/>
                      </a:lnTo>
                      <a:lnTo>
                        <a:pt x="68" y="2"/>
                      </a:lnTo>
                      <a:lnTo>
                        <a:pt x="69" y="1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59" name="Freeform 118"/>
                <p:cNvSpPr>
                  <a:spLocks/>
                </p:cNvSpPr>
                <p:nvPr/>
              </p:nvSpPr>
              <p:spPr bwMode="auto">
                <a:xfrm>
                  <a:off x="3552" y="1698"/>
                  <a:ext cx="395" cy="429"/>
                </a:xfrm>
                <a:custGeom>
                  <a:avLst/>
                  <a:gdLst>
                    <a:gd name="T0" fmla="*/ 2147483647 w 58"/>
                    <a:gd name="T1" fmla="*/ 2147483647 h 55"/>
                    <a:gd name="T2" fmla="*/ 2147483647 w 58"/>
                    <a:gd name="T3" fmla="*/ 2147483647 h 55"/>
                    <a:gd name="T4" fmla="*/ 2147483647 w 58"/>
                    <a:gd name="T5" fmla="*/ 2147483647 h 55"/>
                    <a:gd name="T6" fmla="*/ 2147483647 w 58"/>
                    <a:gd name="T7" fmla="*/ 2147483647 h 55"/>
                    <a:gd name="T8" fmla="*/ 2147483647 w 58"/>
                    <a:gd name="T9" fmla="*/ 2147483647 h 55"/>
                    <a:gd name="T10" fmla="*/ 2147483647 w 58"/>
                    <a:gd name="T11" fmla="*/ 2147483647 h 55"/>
                    <a:gd name="T12" fmla="*/ 2147483647 w 58"/>
                    <a:gd name="T13" fmla="*/ 2147483647 h 55"/>
                    <a:gd name="T14" fmla="*/ 2147483647 w 58"/>
                    <a:gd name="T15" fmla="*/ 2147483647 h 55"/>
                    <a:gd name="T16" fmla="*/ 2147483647 w 58"/>
                    <a:gd name="T17" fmla="*/ 2147483647 h 55"/>
                    <a:gd name="T18" fmla="*/ 2147483647 w 58"/>
                    <a:gd name="T19" fmla="*/ 2147483647 h 55"/>
                    <a:gd name="T20" fmla="*/ 2147483647 w 58"/>
                    <a:gd name="T21" fmla="*/ 2147483647 h 55"/>
                    <a:gd name="T22" fmla="*/ 2147483647 w 58"/>
                    <a:gd name="T23" fmla="*/ 2147483647 h 55"/>
                    <a:gd name="T24" fmla="*/ 2147483647 w 58"/>
                    <a:gd name="T25" fmla="*/ 2147483647 h 55"/>
                    <a:gd name="T26" fmla="*/ 2147483647 w 58"/>
                    <a:gd name="T27" fmla="*/ 2147483647 h 55"/>
                    <a:gd name="T28" fmla="*/ 2147483647 w 58"/>
                    <a:gd name="T29" fmla="*/ 2147483647 h 55"/>
                    <a:gd name="T30" fmla="*/ 2147483647 w 58"/>
                    <a:gd name="T31" fmla="*/ 2147483647 h 55"/>
                    <a:gd name="T32" fmla="*/ 2147483647 w 58"/>
                    <a:gd name="T33" fmla="*/ 2147483647 h 55"/>
                    <a:gd name="T34" fmla="*/ 0 w 58"/>
                    <a:gd name="T35" fmla="*/ 2147483647 h 55"/>
                    <a:gd name="T36" fmla="*/ 0 w 58"/>
                    <a:gd name="T37" fmla="*/ 2147483647 h 55"/>
                    <a:gd name="T38" fmla="*/ 0 w 58"/>
                    <a:gd name="T39" fmla="*/ 2147483647 h 55"/>
                    <a:gd name="T40" fmla="*/ 0 w 58"/>
                    <a:gd name="T41" fmla="*/ 2147483647 h 55"/>
                    <a:gd name="T42" fmla="*/ 2147483647 w 58"/>
                    <a:gd name="T43" fmla="*/ 2147483647 h 55"/>
                    <a:gd name="T44" fmla="*/ 2147483647 w 58"/>
                    <a:gd name="T45" fmla="*/ 2147483647 h 55"/>
                    <a:gd name="T46" fmla="*/ 2147483647 w 58"/>
                    <a:gd name="T47" fmla="*/ 2147483647 h 55"/>
                    <a:gd name="T48" fmla="*/ 2147483647 w 58"/>
                    <a:gd name="T49" fmla="*/ 2147483647 h 55"/>
                    <a:gd name="T50" fmla="*/ 2147483647 w 58"/>
                    <a:gd name="T51" fmla="*/ 2147483647 h 55"/>
                    <a:gd name="T52" fmla="*/ 2147483647 w 58"/>
                    <a:gd name="T53" fmla="*/ 2147483647 h 55"/>
                    <a:gd name="T54" fmla="*/ 2147483647 w 58"/>
                    <a:gd name="T55" fmla="*/ 2147483647 h 55"/>
                    <a:gd name="T56" fmla="*/ 2147483647 w 58"/>
                    <a:gd name="T57" fmla="*/ 2147483647 h 55"/>
                    <a:gd name="T58" fmla="*/ 2147483647 w 58"/>
                    <a:gd name="T59" fmla="*/ 2147483647 h 55"/>
                    <a:gd name="T60" fmla="*/ 2147483647 w 58"/>
                    <a:gd name="T61" fmla="*/ 2147483647 h 55"/>
                    <a:gd name="T62" fmla="*/ 2147483647 w 58"/>
                    <a:gd name="T63" fmla="*/ 2147483647 h 55"/>
                    <a:gd name="T64" fmla="*/ 2147483647 w 58"/>
                    <a:gd name="T65" fmla="*/ 0 h 55"/>
                    <a:gd name="T66" fmla="*/ 2147483647 w 58"/>
                    <a:gd name="T67" fmla="*/ 2147483647 h 55"/>
                    <a:gd name="T68" fmla="*/ 2147483647 w 58"/>
                    <a:gd name="T69" fmla="*/ 2147483647 h 55"/>
                    <a:gd name="T70" fmla="*/ 2147483647 w 58"/>
                    <a:gd name="T71" fmla="*/ 2147483647 h 55"/>
                    <a:gd name="T72" fmla="*/ 2147483647 w 58"/>
                    <a:gd name="T73" fmla="*/ 2147483647 h 55"/>
                    <a:gd name="T74" fmla="*/ 2147483647 w 58"/>
                    <a:gd name="T75" fmla="*/ 2147483647 h 55"/>
                    <a:gd name="T76" fmla="*/ 2147483647 w 58"/>
                    <a:gd name="T77" fmla="*/ 2147483647 h 55"/>
                    <a:gd name="T78" fmla="*/ 2147483647 w 58"/>
                    <a:gd name="T79" fmla="*/ 2147483647 h 55"/>
                    <a:gd name="T80" fmla="*/ 2147483647 w 58"/>
                    <a:gd name="T81" fmla="*/ 2147483647 h 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8"/>
                    <a:gd name="T124" fmla="*/ 0 h 55"/>
                    <a:gd name="T125" fmla="*/ 58 w 58"/>
                    <a:gd name="T126" fmla="*/ 55 h 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8" h="55">
                      <a:moveTo>
                        <a:pt x="41" y="24"/>
                      </a:moveTo>
                      <a:lnTo>
                        <a:pt x="39" y="28"/>
                      </a:lnTo>
                      <a:lnTo>
                        <a:pt x="37" y="31"/>
                      </a:lnTo>
                      <a:lnTo>
                        <a:pt x="35" y="34"/>
                      </a:lnTo>
                      <a:lnTo>
                        <a:pt x="32" y="36"/>
                      </a:lnTo>
                      <a:lnTo>
                        <a:pt x="30" y="39"/>
                      </a:lnTo>
                      <a:lnTo>
                        <a:pt x="28" y="41"/>
                      </a:lnTo>
                      <a:lnTo>
                        <a:pt x="26" y="43"/>
                      </a:lnTo>
                      <a:lnTo>
                        <a:pt x="24" y="45"/>
                      </a:lnTo>
                      <a:lnTo>
                        <a:pt x="23" y="46"/>
                      </a:lnTo>
                      <a:lnTo>
                        <a:pt x="21" y="48"/>
                      </a:lnTo>
                      <a:lnTo>
                        <a:pt x="20" y="48"/>
                      </a:lnTo>
                      <a:lnTo>
                        <a:pt x="19" y="50"/>
                      </a:lnTo>
                      <a:lnTo>
                        <a:pt x="18" y="51"/>
                      </a:lnTo>
                      <a:lnTo>
                        <a:pt x="17" y="51"/>
                      </a:lnTo>
                      <a:lnTo>
                        <a:pt x="15" y="52"/>
                      </a:lnTo>
                      <a:lnTo>
                        <a:pt x="13" y="54"/>
                      </a:lnTo>
                      <a:lnTo>
                        <a:pt x="11" y="54"/>
                      </a:lnTo>
                      <a:lnTo>
                        <a:pt x="10" y="54"/>
                      </a:lnTo>
                      <a:lnTo>
                        <a:pt x="8" y="54"/>
                      </a:lnTo>
                      <a:lnTo>
                        <a:pt x="7" y="54"/>
                      </a:lnTo>
                      <a:lnTo>
                        <a:pt x="6" y="54"/>
                      </a:lnTo>
                      <a:lnTo>
                        <a:pt x="5" y="54"/>
                      </a:lnTo>
                      <a:lnTo>
                        <a:pt x="4" y="53"/>
                      </a:lnTo>
                      <a:lnTo>
                        <a:pt x="3" y="52"/>
                      </a:lnTo>
                      <a:lnTo>
                        <a:pt x="2" y="52"/>
                      </a:lnTo>
                      <a:lnTo>
                        <a:pt x="2" y="51"/>
                      </a:lnTo>
                      <a:lnTo>
                        <a:pt x="1" y="50"/>
                      </a:lnTo>
                      <a:lnTo>
                        <a:pt x="1" y="49"/>
                      </a:lnTo>
                      <a:lnTo>
                        <a:pt x="1" y="48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1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2"/>
                      </a:lnTo>
                      <a:lnTo>
                        <a:pt x="3" y="20"/>
                      </a:lnTo>
                      <a:lnTo>
                        <a:pt x="3" y="19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3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57" y="0"/>
                      </a:lnTo>
                      <a:lnTo>
                        <a:pt x="56" y="1"/>
                      </a:lnTo>
                      <a:lnTo>
                        <a:pt x="55" y="1"/>
                      </a:lnTo>
                      <a:lnTo>
                        <a:pt x="55" y="2"/>
                      </a:lnTo>
                      <a:lnTo>
                        <a:pt x="55" y="3"/>
                      </a:lnTo>
                      <a:lnTo>
                        <a:pt x="54" y="5"/>
                      </a:lnTo>
                      <a:lnTo>
                        <a:pt x="53" y="6"/>
                      </a:lnTo>
                      <a:lnTo>
                        <a:pt x="52" y="8"/>
                      </a:lnTo>
                      <a:lnTo>
                        <a:pt x="51" y="10"/>
                      </a:lnTo>
                      <a:lnTo>
                        <a:pt x="50" y="12"/>
                      </a:lnTo>
                      <a:lnTo>
                        <a:pt x="49" y="14"/>
                      </a:lnTo>
                      <a:lnTo>
                        <a:pt x="48" y="15"/>
                      </a:lnTo>
                      <a:lnTo>
                        <a:pt x="46" y="18"/>
                      </a:lnTo>
                      <a:lnTo>
                        <a:pt x="45" y="20"/>
                      </a:lnTo>
                      <a:lnTo>
                        <a:pt x="43" y="23"/>
                      </a:lnTo>
                      <a:lnTo>
                        <a:pt x="41" y="24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0" name="Freeform 119"/>
                <p:cNvSpPr>
                  <a:spLocks/>
                </p:cNvSpPr>
                <p:nvPr/>
              </p:nvSpPr>
              <p:spPr bwMode="auto">
                <a:xfrm>
                  <a:off x="3552" y="1710"/>
                  <a:ext cx="376" cy="417"/>
                </a:xfrm>
                <a:custGeom>
                  <a:avLst/>
                  <a:gdLst>
                    <a:gd name="T0" fmla="*/ 2147483647 w 56"/>
                    <a:gd name="T1" fmla="*/ 0 h 54"/>
                    <a:gd name="T2" fmla="*/ 2147483647 w 56"/>
                    <a:gd name="T3" fmla="*/ 2147483647 h 54"/>
                    <a:gd name="T4" fmla="*/ 2147483647 w 56"/>
                    <a:gd name="T5" fmla="*/ 2147483647 h 54"/>
                    <a:gd name="T6" fmla="*/ 2147483647 w 56"/>
                    <a:gd name="T7" fmla="*/ 2147483647 h 54"/>
                    <a:gd name="T8" fmla="*/ 2147483647 w 56"/>
                    <a:gd name="T9" fmla="*/ 2147483647 h 54"/>
                    <a:gd name="T10" fmla="*/ 2147483647 w 56"/>
                    <a:gd name="T11" fmla="*/ 2147483647 h 54"/>
                    <a:gd name="T12" fmla="*/ 2147483647 w 56"/>
                    <a:gd name="T13" fmla="*/ 2147483647 h 54"/>
                    <a:gd name="T14" fmla="*/ 2147483647 w 56"/>
                    <a:gd name="T15" fmla="*/ 2147483647 h 54"/>
                    <a:gd name="T16" fmla="*/ 2147483647 w 56"/>
                    <a:gd name="T17" fmla="*/ 2147483647 h 54"/>
                    <a:gd name="T18" fmla="*/ 2147483647 w 56"/>
                    <a:gd name="T19" fmla="*/ 2147483647 h 54"/>
                    <a:gd name="T20" fmla="*/ 2147483647 w 56"/>
                    <a:gd name="T21" fmla="*/ 2147483647 h 54"/>
                    <a:gd name="T22" fmla="*/ 2147483647 w 56"/>
                    <a:gd name="T23" fmla="*/ 2147483647 h 54"/>
                    <a:gd name="T24" fmla="*/ 2147483647 w 56"/>
                    <a:gd name="T25" fmla="*/ 2147483647 h 54"/>
                    <a:gd name="T26" fmla="*/ 2147483647 w 56"/>
                    <a:gd name="T27" fmla="*/ 2147483647 h 54"/>
                    <a:gd name="T28" fmla="*/ 2147483647 w 56"/>
                    <a:gd name="T29" fmla="*/ 2147483647 h 54"/>
                    <a:gd name="T30" fmla="*/ 2147483647 w 56"/>
                    <a:gd name="T31" fmla="*/ 2147483647 h 54"/>
                    <a:gd name="T32" fmla="*/ 2147483647 w 56"/>
                    <a:gd name="T33" fmla="*/ 2147483647 h 54"/>
                    <a:gd name="T34" fmla="*/ 2147483647 w 56"/>
                    <a:gd name="T35" fmla="*/ 2147483647 h 54"/>
                    <a:gd name="T36" fmla="*/ 2147483647 w 56"/>
                    <a:gd name="T37" fmla="*/ 2147483647 h 54"/>
                    <a:gd name="T38" fmla="*/ 2147483647 w 56"/>
                    <a:gd name="T39" fmla="*/ 2147483647 h 54"/>
                    <a:gd name="T40" fmla="*/ 2147483647 w 56"/>
                    <a:gd name="T41" fmla="*/ 2147483647 h 54"/>
                    <a:gd name="T42" fmla="*/ 2147483647 w 56"/>
                    <a:gd name="T43" fmla="*/ 2147483647 h 54"/>
                    <a:gd name="T44" fmla="*/ 2147483647 w 56"/>
                    <a:gd name="T45" fmla="*/ 2147483647 h 54"/>
                    <a:gd name="T46" fmla="*/ 2147483647 w 56"/>
                    <a:gd name="T47" fmla="*/ 2147483647 h 54"/>
                    <a:gd name="T48" fmla="*/ 2147483647 w 56"/>
                    <a:gd name="T49" fmla="*/ 2147483647 h 54"/>
                    <a:gd name="T50" fmla="*/ 0 w 56"/>
                    <a:gd name="T51" fmla="*/ 2147483647 h 54"/>
                    <a:gd name="T52" fmla="*/ 0 w 56"/>
                    <a:gd name="T53" fmla="*/ 2147483647 h 54"/>
                    <a:gd name="T54" fmla="*/ 0 w 56"/>
                    <a:gd name="T55" fmla="*/ 2147483647 h 54"/>
                    <a:gd name="T56" fmla="*/ 0 w 56"/>
                    <a:gd name="T57" fmla="*/ 2147483647 h 54"/>
                    <a:gd name="T58" fmla="*/ 2147483647 w 56"/>
                    <a:gd name="T59" fmla="*/ 2147483647 h 54"/>
                    <a:gd name="T60" fmla="*/ 2147483647 w 56"/>
                    <a:gd name="T61" fmla="*/ 2147483647 h 54"/>
                    <a:gd name="T62" fmla="*/ 2147483647 w 56"/>
                    <a:gd name="T63" fmla="*/ 2147483647 h 54"/>
                    <a:gd name="T64" fmla="*/ 2147483647 w 56"/>
                    <a:gd name="T65" fmla="*/ 2147483647 h 54"/>
                    <a:gd name="T66" fmla="*/ 2147483647 w 56"/>
                    <a:gd name="T67" fmla="*/ 2147483647 h 54"/>
                    <a:gd name="T68" fmla="*/ 2147483647 w 56"/>
                    <a:gd name="T69" fmla="*/ 2147483647 h 54"/>
                    <a:gd name="T70" fmla="*/ 2147483647 w 56"/>
                    <a:gd name="T71" fmla="*/ 2147483647 h 54"/>
                    <a:gd name="T72" fmla="*/ 2147483647 w 56"/>
                    <a:gd name="T73" fmla="*/ 2147483647 h 54"/>
                    <a:gd name="T74" fmla="*/ 2147483647 w 56"/>
                    <a:gd name="T75" fmla="*/ 2147483647 h 54"/>
                    <a:gd name="T76" fmla="*/ 2147483647 w 56"/>
                    <a:gd name="T77" fmla="*/ 2147483647 h 54"/>
                    <a:gd name="T78" fmla="*/ 2147483647 w 56"/>
                    <a:gd name="T79" fmla="*/ 2147483647 h 54"/>
                    <a:gd name="T80" fmla="*/ 2147483647 w 56"/>
                    <a:gd name="T81" fmla="*/ 2147483647 h 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"/>
                    <a:gd name="T124" fmla="*/ 0 h 54"/>
                    <a:gd name="T125" fmla="*/ 56 w 56"/>
                    <a:gd name="T126" fmla="*/ 54 h 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" h="54">
                      <a:moveTo>
                        <a:pt x="7" y="9"/>
                      </a:moveTo>
                      <a:lnTo>
                        <a:pt x="55" y="0"/>
                      </a:lnTo>
                      <a:lnTo>
                        <a:pt x="55" y="1"/>
                      </a:lnTo>
                      <a:lnTo>
                        <a:pt x="55" y="2"/>
                      </a:lnTo>
                      <a:lnTo>
                        <a:pt x="54" y="4"/>
                      </a:lnTo>
                      <a:lnTo>
                        <a:pt x="53" y="6"/>
                      </a:lnTo>
                      <a:lnTo>
                        <a:pt x="52" y="7"/>
                      </a:lnTo>
                      <a:lnTo>
                        <a:pt x="51" y="9"/>
                      </a:lnTo>
                      <a:lnTo>
                        <a:pt x="50" y="11"/>
                      </a:lnTo>
                      <a:lnTo>
                        <a:pt x="48" y="13"/>
                      </a:lnTo>
                      <a:lnTo>
                        <a:pt x="47" y="15"/>
                      </a:lnTo>
                      <a:lnTo>
                        <a:pt x="46" y="17"/>
                      </a:lnTo>
                      <a:lnTo>
                        <a:pt x="45" y="19"/>
                      </a:lnTo>
                      <a:lnTo>
                        <a:pt x="43" y="22"/>
                      </a:lnTo>
                      <a:lnTo>
                        <a:pt x="41" y="23"/>
                      </a:lnTo>
                      <a:lnTo>
                        <a:pt x="39" y="27"/>
                      </a:lnTo>
                      <a:lnTo>
                        <a:pt x="37" y="30"/>
                      </a:lnTo>
                      <a:lnTo>
                        <a:pt x="35" y="33"/>
                      </a:lnTo>
                      <a:lnTo>
                        <a:pt x="32" y="35"/>
                      </a:lnTo>
                      <a:lnTo>
                        <a:pt x="30" y="38"/>
                      </a:lnTo>
                      <a:lnTo>
                        <a:pt x="28" y="40"/>
                      </a:lnTo>
                      <a:lnTo>
                        <a:pt x="26" y="42"/>
                      </a:lnTo>
                      <a:lnTo>
                        <a:pt x="24" y="44"/>
                      </a:lnTo>
                      <a:lnTo>
                        <a:pt x="23" y="45"/>
                      </a:lnTo>
                      <a:lnTo>
                        <a:pt x="21" y="47"/>
                      </a:lnTo>
                      <a:lnTo>
                        <a:pt x="20" y="47"/>
                      </a:lnTo>
                      <a:lnTo>
                        <a:pt x="19" y="49"/>
                      </a:lnTo>
                      <a:lnTo>
                        <a:pt x="18" y="50"/>
                      </a:lnTo>
                      <a:lnTo>
                        <a:pt x="17" y="50"/>
                      </a:lnTo>
                      <a:lnTo>
                        <a:pt x="15" y="51"/>
                      </a:lnTo>
                      <a:lnTo>
                        <a:pt x="13" y="53"/>
                      </a:lnTo>
                      <a:lnTo>
                        <a:pt x="11" y="53"/>
                      </a:lnTo>
                      <a:lnTo>
                        <a:pt x="10" y="53"/>
                      </a:lnTo>
                      <a:lnTo>
                        <a:pt x="8" y="53"/>
                      </a:lnTo>
                      <a:lnTo>
                        <a:pt x="7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4" y="52"/>
                      </a:lnTo>
                      <a:lnTo>
                        <a:pt x="3" y="51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" y="49"/>
                      </a:lnTo>
                      <a:lnTo>
                        <a:pt x="1" y="48"/>
                      </a:lnTo>
                      <a:lnTo>
                        <a:pt x="1" y="47"/>
                      </a:lnTo>
                      <a:lnTo>
                        <a:pt x="1" y="46"/>
                      </a:lnTo>
                      <a:lnTo>
                        <a:pt x="0" y="45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1" y="26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2"/>
                      </a:lnTo>
                      <a:lnTo>
                        <a:pt x="3" y="20"/>
                      </a:lnTo>
                      <a:lnTo>
                        <a:pt x="3" y="19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5"/>
                      </a:lnTo>
                      <a:lnTo>
                        <a:pt x="5" y="13"/>
                      </a:lnTo>
                      <a:lnTo>
                        <a:pt x="5" y="12"/>
                      </a:lnTo>
                      <a:lnTo>
                        <a:pt x="6" y="11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7" y="9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1" name="Freeform 120"/>
                <p:cNvSpPr>
                  <a:spLocks/>
                </p:cNvSpPr>
                <p:nvPr/>
              </p:nvSpPr>
              <p:spPr bwMode="auto">
                <a:xfrm>
                  <a:off x="3552" y="1720"/>
                  <a:ext cx="376" cy="407"/>
                </a:xfrm>
                <a:custGeom>
                  <a:avLst/>
                  <a:gdLst>
                    <a:gd name="T0" fmla="*/ 2147483647 w 56"/>
                    <a:gd name="T1" fmla="*/ 0 h 53"/>
                    <a:gd name="T2" fmla="*/ 2147483647 w 56"/>
                    <a:gd name="T3" fmla="*/ 2147483647 h 53"/>
                    <a:gd name="T4" fmla="*/ 2147483647 w 56"/>
                    <a:gd name="T5" fmla="*/ 2147483647 h 53"/>
                    <a:gd name="T6" fmla="*/ 2147483647 w 56"/>
                    <a:gd name="T7" fmla="*/ 2147483647 h 53"/>
                    <a:gd name="T8" fmla="*/ 2147483647 w 56"/>
                    <a:gd name="T9" fmla="*/ 2147483647 h 53"/>
                    <a:gd name="T10" fmla="*/ 2147483647 w 56"/>
                    <a:gd name="T11" fmla="*/ 2147483647 h 53"/>
                    <a:gd name="T12" fmla="*/ 2147483647 w 56"/>
                    <a:gd name="T13" fmla="*/ 2147483647 h 53"/>
                    <a:gd name="T14" fmla="*/ 2147483647 w 56"/>
                    <a:gd name="T15" fmla="*/ 2147483647 h 53"/>
                    <a:gd name="T16" fmla="*/ 2147483647 w 56"/>
                    <a:gd name="T17" fmla="*/ 2147483647 h 53"/>
                    <a:gd name="T18" fmla="*/ 2147483647 w 56"/>
                    <a:gd name="T19" fmla="*/ 2147483647 h 53"/>
                    <a:gd name="T20" fmla="*/ 2147483647 w 56"/>
                    <a:gd name="T21" fmla="*/ 2147483647 h 53"/>
                    <a:gd name="T22" fmla="*/ 2147483647 w 56"/>
                    <a:gd name="T23" fmla="*/ 2147483647 h 53"/>
                    <a:gd name="T24" fmla="*/ 2147483647 w 56"/>
                    <a:gd name="T25" fmla="*/ 2147483647 h 53"/>
                    <a:gd name="T26" fmla="*/ 2147483647 w 56"/>
                    <a:gd name="T27" fmla="*/ 2147483647 h 53"/>
                    <a:gd name="T28" fmla="*/ 2147483647 w 56"/>
                    <a:gd name="T29" fmla="*/ 2147483647 h 53"/>
                    <a:gd name="T30" fmla="*/ 2147483647 w 56"/>
                    <a:gd name="T31" fmla="*/ 2147483647 h 53"/>
                    <a:gd name="T32" fmla="*/ 2147483647 w 56"/>
                    <a:gd name="T33" fmla="*/ 2147483647 h 53"/>
                    <a:gd name="T34" fmla="*/ 2147483647 w 56"/>
                    <a:gd name="T35" fmla="*/ 2147483647 h 53"/>
                    <a:gd name="T36" fmla="*/ 2147483647 w 56"/>
                    <a:gd name="T37" fmla="*/ 2147483647 h 53"/>
                    <a:gd name="T38" fmla="*/ 2147483647 w 56"/>
                    <a:gd name="T39" fmla="*/ 2147483647 h 53"/>
                    <a:gd name="T40" fmla="*/ 2147483647 w 56"/>
                    <a:gd name="T41" fmla="*/ 2147483647 h 53"/>
                    <a:gd name="T42" fmla="*/ 2147483647 w 56"/>
                    <a:gd name="T43" fmla="*/ 2147483647 h 53"/>
                    <a:gd name="T44" fmla="*/ 2147483647 w 56"/>
                    <a:gd name="T45" fmla="*/ 2147483647 h 53"/>
                    <a:gd name="T46" fmla="*/ 2147483647 w 56"/>
                    <a:gd name="T47" fmla="*/ 2147483647 h 53"/>
                    <a:gd name="T48" fmla="*/ 2147483647 w 56"/>
                    <a:gd name="T49" fmla="*/ 2147483647 h 53"/>
                    <a:gd name="T50" fmla="*/ 0 w 56"/>
                    <a:gd name="T51" fmla="*/ 2147483647 h 53"/>
                    <a:gd name="T52" fmla="*/ 0 w 56"/>
                    <a:gd name="T53" fmla="*/ 2147483647 h 53"/>
                    <a:gd name="T54" fmla="*/ 0 w 56"/>
                    <a:gd name="T55" fmla="*/ 2147483647 h 53"/>
                    <a:gd name="T56" fmla="*/ 0 w 56"/>
                    <a:gd name="T57" fmla="*/ 2147483647 h 53"/>
                    <a:gd name="T58" fmla="*/ 0 w 56"/>
                    <a:gd name="T59" fmla="*/ 2147483647 h 53"/>
                    <a:gd name="T60" fmla="*/ 2147483647 w 56"/>
                    <a:gd name="T61" fmla="*/ 2147483647 h 53"/>
                    <a:gd name="T62" fmla="*/ 2147483647 w 56"/>
                    <a:gd name="T63" fmla="*/ 2147483647 h 53"/>
                    <a:gd name="T64" fmla="*/ 2147483647 w 56"/>
                    <a:gd name="T65" fmla="*/ 2147483647 h 53"/>
                    <a:gd name="T66" fmla="*/ 2147483647 w 56"/>
                    <a:gd name="T67" fmla="*/ 2147483647 h 53"/>
                    <a:gd name="T68" fmla="*/ 2147483647 w 56"/>
                    <a:gd name="T69" fmla="*/ 2147483647 h 53"/>
                    <a:gd name="T70" fmla="*/ 2147483647 w 56"/>
                    <a:gd name="T71" fmla="*/ 2147483647 h 53"/>
                    <a:gd name="T72" fmla="*/ 2147483647 w 56"/>
                    <a:gd name="T73" fmla="*/ 2147483647 h 53"/>
                    <a:gd name="T74" fmla="*/ 2147483647 w 56"/>
                    <a:gd name="T75" fmla="*/ 2147483647 h 53"/>
                    <a:gd name="T76" fmla="*/ 2147483647 w 56"/>
                    <a:gd name="T77" fmla="*/ 2147483647 h 53"/>
                    <a:gd name="T78" fmla="*/ 2147483647 w 56"/>
                    <a:gd name="T79" fmla="*/ 2147483647 h 53"/>
                    <a:gd name="T80" fmla="*/ 2147483647 w 56"/>
                    <a:gd name="T81" fmla="*/ 2147483647 h 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6"/>
                    <a:gd name="T124" fmla="*/ 0 h 53"/>
                    <a:gd name="T125" fmla="*/ 56 w 56"/>
                    <a:gd name="T126" fmla="*/ 53 h 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6" h="53">
                      <a:moveTo>
                        <a:pt x="6" y="11"/>
                      </a:moveTo>
                      <a:lnTo>
                        <a:pt x="55" y="0"/>
                      </a:lnTo>
                      <a:lnTo>
                        <a:pt x="55" y="1"/>
                      </a:lnTo>
                      <a:lnTo>
                        <a:pt x="54" y="2"/>
                      </a:lnTo>
                      <a:lnTo>
                        <a:pt x="54" y="3"/>
                      </a:lnTo>
                      <a:lnTo>
                        <a:pt x="53" y="5"/>
                      </a:lnTo>
                      <a:lnTo>
                        <a:pt x="52" y="6"/>
                      </a:lnTo>
                      <a:lnTo>
                        <a:pt x="52" y="7"/>
                      </a:lnTo>
                      <a:lnTo>
                        <a:pt x="51" y="8"/>
                      </a:lnTo>
                      <a:lnTo>
                        <a:pt x="49" y="10"/>
                      </a:lnTo>
                      <a:lnTo>
                        <a:pt x="48" y="12"/>
                      </a:lnTo>
                      <a:lnTo>
                        <a:pt x="47" y="14"/>
                      </a:lnTo>
                      <a:lnTo>
                        <a:pt x="46" y="16"/>
                      </a:lnTo>
                      <a:lnTo>
                        <a:pt x="45" y="18"/>
                      </a:lnTo>
                      <a:lnTo>
                        <a:pt x="43" y="21"/>
                      </a:lnTo>
                      <a:lnTo>
                        <a:pt x="41" y="22"/>
                      </a:lnTo>
                      <a:lnTo>
                        <a:pt x="39" y="26"/>
                      </a:lnTo>
                      <a:lnTo>
                        <a:pt x="37" y="29"/>
                      </a:lnTo>
                      <a:lnTo>
                        <a:pt x="35" y="32"/>
                      </a:lnTo>
                      <a:lnTo>
                        <a:pt x="32" y="34"/>
                      </a:lnTo>
                      <a:lnTo>
                        <a:pt x="30" y="37"/>
                      </a:lnTo>
                      <a:lnTo>
                        <a:pt x="28" y="39"/>
                      </a:lnTo>
                      <a:lnTo>
                        <a:pt x="26" y="41"/>
                      </a:lnTo>
                      <a:lnTo>
                        <a:pt x="24" y="43"/>
                      </a:lnTo>
                      <a:lnTo>
                        <a:pt x="23" y="44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8"/>
                      </a:lnTo>
                      <a:lnTo>
                        <a:pt x="18" y="49"/>
                      </a:lnTo>
                      <a:lnTo>
                        <a:pt x="17" y="49"/>
                      </a:lnTo>
                      <a:lnTo>
                        <a:pt x="15" y="50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10" y="52"/>
                      </a:lnTo>
                      <a:lnTo>
                        <a:pt x="8" y="52"/>
                      </a:lnTo>
                      <a:lnTo>
                        <a:pt x="7" y="52"/>
                      </a:lnTo>
                      <a:lnTo>
                        <a:pt x="6" y="52"/>
                      </a:lnTo>
                      <a:lnTo>
                        <a:pt x="5" y="52"/>
                      </a:lnTo>
                      <a:lnTo>
                        <a:pt x="4" y="51"/>
                      </a:lnTo>
                      <a:lnTo>
                        <a:pt x="3" y="50"/>
                      </a:lnTo>
                      <a:lnTo>
                        <a:pt x="2" y="50"/>
                      </a:lnTo>
                      <a:lnTo>
                        <a:pt x="2" y="49"/>
                      </a:lnTo>
                      <a:lnTo>
                        <a:pt x="1" y="48"/>
                      </a:lnTo>
                      <a:lnTo>
                        <a:pt x="1" y="47"/>
                      </a:lnTo>
                      <a:lnTo>
                        <a:pt x="1" y="46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1" y="27"/>
                      </a:lnTo>
                      <a:lnTo>
                        <a:pt x="1" y="25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2" y="20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4"/>
                      </a:lnTo>
                      <a:lnTo>
                        <a:pt x="5" y="13"/>
                      </a:lnTo>
                      <a:lnTo>
                        <a:pt x="5" y="12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2" name="Freeform 121"/>
                <p:cNvSpPr>
                  <a:spLocks/>
                </p:cNvSpPr>
                <p:nvPr/>
              </p:nvSpPr>
              <p:spPr bwMode="auto">
                <a:xfrm>
                  <a:off x="3552" y="1739"/>
                  <a:ext cx="376" cy="388"/>
                </a:xfrm>
                <a:custGeom>
                  <a:avLst/>
                  <a:gdLst>
                    <a:gd name="T0" fmla="*/ 2147483647 w 55"/>
                    <a:gd name="T1" fmla="*/ 0 h 50"/>
                    <a:gd name="T2" fmla="*/ 2147483647 w 55"/>
                    <a:gd name="T3" fmla="*/ 0 h 50"/>
                    <a:gd name="T4" fmla="*/ 2147483647 w 55"/>
                    <a:gd name="T5" fmla="*/ 2147483647 h 50"/>
                    <a:gd name="T6" fmla="*/ 2147483647 w 55"/>
                    <a:gd name="T7" fmla="*/ 2147483647 h 50"/>
                    <a:gd name="T8" fmla="*/ 2147483647 w 55"/>
                    <a:gd name="T9" fmla="*/ 2147483647 h 50"/>
                    <a:gd name="T10" fmla="*/ 2147483647 w 55"/>
                    <a:gd name="T11" fmla="*/ 2147483647 h 50"/>
                    <a:gd name="T12" fmla="*/ 2147483647 w 55"/>
                    <a:gd name="T13" fmla="*/ 2147483647 h 50"/>
                    <a:gd name="T14" fmla="*/ 2147483647 w 55"/>
                    <a:gd name="T15" fmla="*/ 2147483647 h 50"/>
                    <a:gd name="T16" fmla="*/ 2147483647 w 55"/>
                    <a:gd name="T17" fmla="*/ 2147483647 h 50"/>
                    <a:gd name="T18" fmla="*/ 2147483647 w 55"/>
                    <a:gd name="T19" fmla="*/ 2147483647 h 50"/>
                    <a:gd name="T20" fmla="*/ 2147483647 w 55"/>
                    <a:gd name="T21" fmla="*/ 2147483647 h 50"/>
                    <a:gd name="T22" fmla="*/ 2147483647 w 55"/>
                    <a:gd name="T23" fmla="*/ 2147483647 h 50"/>
                    <a:gd name="T24" fmla="*/ 2147483647 w 55"/>
                    <a:gd name="T25" fmla="*/ 2147483647 h 50"/>
                    <a:gd name="T26" fmla="*/ 2147483647 w 55"/>
                    <a:gd name="T27" fmla="*/ 2147483647 h 50"/>
                    <a:gd name="T28" fmla="*/ 2147483647 w 55"/>
                    <a:gd name="T29" fmla="*/ 2147483647 h 50"/>
                    <a:gd name="T30" fmla="*/ 2147483647 w 55"/>
                    <a:gd name="T31" fmla="*/ 2147483647 h 50"/>
                    <a:gd name="T32" fmla="*/ 2147483647 w 55"/>
                    <a:gd name="T33" fmla="*/ 2147483647 h 50"/>
                    <a:gd name="T34" fmla="*/ 2147483647 w 55"/>
                    <a:gd name="T35" fmla="*/ 2147483647 h 50"/>
                    <a:gd name="T36" fmla="*/ 2147483647 w 55"/>
                    <a:gd name="T37" fmla="*/ 2147483647 h 50"/>
                    <a:gd name="T38" fmla="*/ 2147483647 w 55"/>
                    <a:gd name="T39" fmla="*/ 2147483647 h 50"/>
                    <a:gd name="T40" fmla="*/ 2147483647 w 55"/>
                    <a:gd name="T41" fmla="*/ 2147483647 h 50"/>
                    <a:gd name="T42" fmla="*/ 2147483647 w 55"/>
                    <a:gd name="T43" fmla="*/ 2147483647 h 50"/>
                    <a:gd name="T44" fmla="*/ 2147483647 w 55"/>
                    <a:gd name="T45" fmla="*/ 2147483647 h 50"/>
                    <a:gd name="T46" fmla="*/ 2147483647 w 55"/>
                    <a:gd name="T47" fmla="*/ 2147483647 h 50"/>
                    <a:gd name="T48" fmla="*/ 2147483647 w 55"/>
                    <a:gd name="T49" fmla="*/ 2147483647 h 50"/>
                    <a:gd name="T50" fmla="*/ 2147483647 w 55"/>
                    <a:gd name="T51" fmla="*/ 2147483647 h 50"/>
                    <a:gd name="T52" fmla="*/ 0 w 55"/>
                    <a:gd name="T53" fmla="*/ 2147483647 h 50"/>
                    <a:gd name="T54" fmla="*/ 0 w 55"/>
                    <a:gd name="T55" fmla="*/ 2147483647 h 50"/>
                    <a:gd name="T56" fmla="*/ 0 w 55"/>
                    <a:gd name="T57" fmla="*/ 2147483647 h 50"/>
                    <a:gd name="T58" fmla="*/ 0 w 55"/>
                    <a:gd name="T59" fmla="*/ 2147483647 h 50"/>
                    <a:gd name="T60" fmla="*/ 2147483647 w 55"/>
                    <a:gd name="T61" fmla="*/ 2147483647 h 50"/>
                    <a:gd name="T62" fmla="*/ 2147483647 w 55"/>
                    <a:gd name="T63" fmla="*/ 2147483647 h 50"/>
                    <a:gd name="T64" fmla="*/ 2147483647 w 55"/>
                    <a:gd name="T65" fmla="*/ 2147483647 h 50"/>
                    <a:gd name="T66" fmla="*/ 2147483647 w 55"/>
                    <a:gd name="T67" fmla="*/ 2147483647 h 50"/>
                    <a:gd name="T68" fmla="*/ 2147483647 w 55"/>
                    <a:gd name="T69" fmla="*/ 2147483647 h 50"/>
                    <a:gd name="T70" fmla="*/ 2147483647 w 55"/>
                    <a:gd name="T71" fmla="*/ 2147483647 h 50"/>
                    <a:gd name="T72" fmla="*/ 2147483647 w 55"/>
                    <a:gd name="T73" fmla="*/ 2147483647 h 50"/>
                    <a:gd name="T74" fmla="*/ 2147483647 w 55"/>
                    <a:gd name="T75" fmla="*/ 2147483647 h 50"/>
                    <a:gd name="T76" fmla="*/ 2147483647 w 55"/>
                    <a:gd name="T77" fmla="*/ 2147483647 h 50"/>
                    <a:gd name="T78" fmla="*/ 2147483647 w 55"/>
                    <a:gd name="T79" fmla="*/ 2147483647 h 50"/>
                    <a:gd name="T80" fmla="*/ 2147483647 w 55"/>
                    <a:gd name="T81" fmla="*/ 2147483647 h 5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50"/>
                    <a:gd name="T125" fmla="*/ 55 w 55"/>
                    <a:gd name="T126" fmla="*/ 50 h 5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50">
                      <a:moveTo>
                        <a:pt x="4" y="11"/>
                      </a:move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2" y="3"/>
                      </a:lnTo>
                      <a:lnTo>
                        <a:pt x="51" y="5"/>
                      </a:lnTo>
                      <a:lnTo>
                        <a:pt x="50" y="6"/>
                      </a:lnTo>
                      <a:lnTo>
                        <a:pt x="49" y="8"/>
                      </a:lnTo>
                      <a:lnTo>
                        <a:pt x="48" y="9"/>
                      </a:lnTo>
                      <a:lnTo>
                        <a:pt x="47" y="11"/>
                      </a:lnTo>
                      <a:lnTo>
                        <a:pt x="46" y="13"/>
                      </a:lnTo>
                      <a:lnTo>
                        <a:pt x="45" y="15"/>
                      </a:lnTo>
                      <a:lnTo>
                        <a:pt x="43" y="18"/>
                      </a:lnTo>
                      <a:lnTo>
                        <a:pt x="41" y="19"/>
                      </a:lnTo>
                      <a:lnTo>
                        <a:pt x="39" y="23"/>
                      </a:lnTo>
                      <a:lnTo>
                        <a:pt x="37" y="26"/>
                      </a:lnTo>
                      <a:lnTo>
                        <a:pt x="35" y="29"/>
                      </a:lnTo>
                      <a:lnTo>
                        <a:pt x="32" y="31"/>
                      </a:lnTo>
                      <a:lnTo>
                        <a:pt x="30" y="34"/>
                      </a:lnTo>
                      <a:lnTo>
                        <a:pt x="28" y="36"/>
                      </a:lnTo>
                      <a:lnTo>
                        <a:pt x="26" y="38"/>
                      </a:lnTo>
                      <a:lnTo>
                        <a:pt x="24" y="40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20" y="43"/>
                      </a:lnTo>
                      <a:lnTo>
                        <a:pt x="19" y="45"/>
                      </a:lnTo>
                      <a:lnTo>
                        <a:pt x="18" y="46"/>
                      </a:lnTo>
                      <a:lnTo>
                        <a:pt x="17" y="46"/>
                      </a:lnTo>
                      <a:lnTo>
                        <a:pt x="15" y="47"/>
                      </a:lnTo>
                      <a:lnTo>
                        <a:pt x="13" y="49"/>
                      </a:lnTo>
                      <a:lnTo>
                        <a:pt x="11" y="49"/>
                      </a:lnTo>
                      <a:lnTo>
                        <a:pt x="10" y="49"/>
                      </a:lnTo>
                      <a:lnTo>
                        <a:pt x="8" y="49"/>
                      </a:lnTo>
                      <a:lnTo>
                        <a:pt x="7" y="49"/>
                      </a:lnTo>
                      <a:lnTo>
                        <a:pt x="6" y="49"/>
                      </a:lnTo>
                      <a:lnTo>
                        <a:pt x="5" y="49"/>
                      </a:lnTo>
                      <a:lnTo>
                        <a:pt x="4" y="48"/>
                      </a:lnTo>
                      <a:lnTo>
                        <a:pt x="3" y="47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1" y="45"/>
                      </a:lnTo>
                      <a:lnTo>
                        <a:pt x="1" y="4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1" y="41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4" y="13"/>
                      </a:lnTo>
                      <a:lnTo>
                        <a:pt x="4" y="12"/>
                      </a:lnTo>
                      <a:lnTo>
                        <a:pt x="4" y="1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3" name="Freeform 122"/>
                <p:cNvSpPr>
                  <a:spLocks/>
                </p:cNvSpPr>
                <p:nvPr/>
              </p:nvSpPr>
              <p:spPr bwMode="auto">
                <a:xfrm>
                  <a:off x="3552" y="1747"/>
                  <a:ext cx="368" cy="380"/>
                </a:xfrm>
                <a:custGeom>
                  <a:avLst/>
                  <a:gdLst>
                    <a:gd name="T0" fmla="*/ 2147483647 w 54"/>
                    <a:gd name="T1" fmla="*/ 0 h 49"/>
                    <a:gd name="T2" fmla="*/ 2147483647 w 54"/>
                    <a:gd name="T3" fmla="*/ 0 h 49"/>
                    <a:gd name="T4" fmla="*/ 2147483647 w 54"/>
                    <a:gd name="T5" fmla="*/ 2147483647 h 49"/>
                    <a:gd name="T6" fmla="*/ 2147483647 w 54"/>
                    <a:gd name="T7" fmla="*/ 2147483647 h 49"/>
                    <a:gd name="T8" fmla="*/ 2147483647 w 54"/>
                    <a:gd name="T9" fmla="*/ 2147483647 h 49"/>
                    <a:gd name="T10" fmla="*/ 2147483647 w 54"/>
                    <a:gd name="T11" fmla="*/ 2147483647 h 49"/>
                    <a:gd name="T12" fmla="*/ 2147483647 w 54"/>
                    <a:gd name="T13" fmla="*/ 2147483647 h 49"/>
                    <a:gd name="T14" fmla="*/ 2147483647 w 54"/>
                    <a:gd name="T15" fmla="*/ 2147483647 h 49"/>
                    <a:gd name="T16" fmla="*/ 2147483647 w 54"/>
                    <a:gd name="T17" fmla="*/ 2147483647 h 49"/>
                    <a:gd name="T18" fmla="*/ 2147483647 w 54"/>
                    <a:gd name="T19" fmla="*/ 2147483647 h 49"/>
                    <a:gd name="T20" fmla="*/ 2147483647 w 54"/>
                    <a:gd name="T21" fmla="*/ 2147483647 h 49"/>
                    <a:gd name="T22" fmla="*/ 2147483647 w 54"/>
                    <a:gd name="T23" fmla="*/ 2147483647 h 49"/>
                    <a:gd name="T24" fmla="*/ 2147483647 w 54"/>
                    <a:gd name="T25" fmla="*/ 2147483647 h 49"/>
                    <a:gd name="T26" fmla="*/ 2147483647 w 54"/>
                    <a:gd name="T27" fmla="*/ 2147483647 h 49"/>
                    <a:gd name="T28" fmla="*/ 2147483647 w 54"/>
                    <a:gd name="T29" fmla="*/ 2147483647 h 49"/>
                    <a:gd name="T30" fmla="*/ 2147483647 w 54"/>
                    <a:gd name="T31" fmla="*/ 2147483647 h 49"/>
                    <a:gd name="T32" fmla="*/ 2147483647 w 54"/>
                    <a:gd name="T33" fmla="*/ 2147483647 h 49"/>
                    <a:gd name="T34" fmla="*/ 2147483647 w 54"/>
                    <a:gd name="T35" fmla="*/ 2147483647 h 49"/>
                    <a:gd name="T36" fmla="*/ 2147483647 w 54"/>
                    <a:gd name="T37" fmla="*/ 2147483647 h 49"/>
                    <a:gd name="T38" fmla="*/ 2147483647 w 54"/>
                    <a:gd name="T39" fmla="*/ 2147483647 h 49"/>
                    <a:gd name="T40" fmla="*/ 2147483647 w 54"/>
                    <a:gd name="T41" fmla="*/ 2147483647 h 49"/>
                    <a:gd name="T42" fmla="*/ 2147483647 w 54"/>
                    <a:gd name="T43" fmla="*/ 2147483647 h 49"/>
                    <a:gd name="T44" fmla="*/ 2147483647 w 54"/>
                    <a:gd name="T45" fmla="*/ 2147483647 h 49"/>
                    <a:gd name="T46" fmla="*/ 2147483647 w 54"/>
                    <a:gd name="T47" fmla="*/ 2147483647 h 49"/>
                    <a:gd name="T48" fmla="*/ 2147483647 w 54"/>
                    <a:gd name="T49" fmla="*/ 2147483647 h 49"/>
                    <a:gd name="T50" fmla="*/ 0 w 54"/>
                    <a:gd name="T51" fmla="*/ 2147483647 h 49"/>
                    <a:gd name="T52" fmla="*/ 0 w 54"/>
                    <a:gd name="T53" fmla="*/ 2147483647 h 49"/>
                    <a:gd name="T54" fmla="*/ 0 w 54"/>
                    <a:gd name="T55" fmla="*/ 2147483647 h 49"/>
                    <a:gd name="T56" fmla="*/ 2147483647 w 54"/>
                    <a:gd name="T57" fmla="*/ 2147483647 h 49"/>
                    <a:gd name="T58" fmla="*/ 2147483647 w 54"/>
                    <a:gd name="T59" fmla="*/ 2147483647 h 49"/>
                    <a:gd name="T60" fmla="*/ 2147483647 w 54"/>
                    <a:gd name="T61" fmla="*/ 2147483647 h 49"/>
                    <a:gd name="T62" fmla="*/ 2147483647 w 54"/>
                    <a:gd name="T63" fmla="*/ 2147483647 h 49"/>
                    <a:gd name="T64" fmla="*/ 2147483647 w 54"/>
                    <a:gd name="T65" fmla="*/ 21474836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4"/>
                    <a:gd name="T100" fmla="*/ 0 h 49"/>
                    <a:gd name="T101" fmla="*/ 54 w 54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4" h="49">
                      <a:moveTo>
                        <a:pt x="4" y="13"/>
                      </a:move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2" y="2"/>
                      </a:lnTo>
                      <a:lnTo>
                        <a:pt x="51" y="4"/>
                      </a:lnTo>
                      <a:lnTo>
                        <a:pt x="50" y="6"/>
                      </a:lnTo>
                      <a:lnTo>
                        <a:pt x="49" y="7"/>
                      </a:lnTo>
                      <a:lnTo>
                        <a:pt x="48" y="8"/>
                      </a:lnTo>
                      <a:lnTo>
                        <a:pt x="46" y="10"/>
                      </a:lnTo>
                      <a:lnTo>
                        <a:pt x="46" y="12"/>
                      </a:lnTo>
                      <a:lnTo>
                        <a:pt x="45" y="14"/>
                      </a:lnTo>
                      <a:lnTo>
                        <a:pt x="43" y="17"/>
                      </a:lnTo>
                      <a:lnTo>
                        <a:pt x="41" y="18"/>
                      </a:lnTo>
                      <a:lnTo>
                        <a:pt x="39" y="22"/>
                      </a:lnTo>
                      <a:lnTo>
                        <a:pt x="37" y="25"/>
                      </a:lnTo>
                      <a:lnTo>
                        <a:pt x="35" y="28"/>
                      </a:lnTo>
                      <a:lnTo>
                        <a:pt x="32" y="30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6" y="37"/>
                      </a:lnTo>
                      <a:lnTo>
                        <a:pt x="24" y="39"/>
                      </a:lnTo>
                      <a:lnTo>
                        <a:pt x="23" y="40"/>
                      </a:lnTo>
                      <a:lnTo>
                        <a:pt x="21" y="42"/>
                      </a:lnTo>
                      <a:lnTo>
                        <a:pt x="20" y="42"/>
                      </a:lnTo>
                      <a:lnTo>
                        <a:pt x="19" y="44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1" y="48"/>
                      </a:lnTo>
                      <a:lnTo>
                        <a:pt x="10" y="48"/>
                      </a:lnTo>
                      <a:lnTo>
                        <a:pt x="8" y="48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5" y="48"/>
                      </a:lnTo>
                      <a:lnTo>
                        <a:pt x="4" y="47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1" y="4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1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4" y="13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4" name="Freeform 123"/>
                <p:cNvSpPr>
                  <a:spLocks/>
                </p:cNvSpPr>
                <p:nvPr/>
              </p:nvSpPr>
              <p:spPr bwMode="auto">
                <a:xfrm>
                  <a:off x="3552" y="1759"/>
                  <a:ext cx="368" cy="368"/>
                </a:xfrm>
                <a:custGeom>
                  <a:avLst/>
                  <a:gdLst>
                    <a:gd name="T0" fmla="*/ 2147483647 w 54"/>
                    <a:gd name="T1" fmla="*/ 0 h 48"/>
                    <a:gd name="T2" fmla="*/ 2147483647 w 54"/>
                    <a:gd name="T3" fmla="*/ 2147483647 h 48"/>
                    <a:gd name="T4" fmla="*/ 2147483647 w 54"/>
                    <a:gd name="T5" fmla="*/ 2147483647 h 48"/>
                    <a:gd name="T6" fmla="*/ 2147483647 w 54"/>
                    <a:gd name="T7" fmla="*/ 2147483647 h 48"/>
                    <a:gd name="T8" fmla="*/ 2147483647 w 54"/>
                    <a:gd name="T9" fmla="*/ 2147483647 h 48"/>
                    <a:gd name="T10" fmla="*/ 2147483647 w 54"/>
                    <a:gd name="T11" fmla="*/ 2147483647 h 48"/>
                    <a:gd name="T12" fmla="*/ 2147483647 w 54"/>
                    <a:gd name="T13" fmla="*/ 2147483647 h 48"/>
                    <a:gd name="T14" fmla="*/ 2147483647 w 54"/>
                    <a:gd name="T15" fmla="*/ 2147483647 h 48"/>
                    <a:gd name="T16" fmla="*/ 2147483647 w 54"/>
                    <a:gd name="T17" fmla="*/ 2147483647 h 48"/>
                    <a:gd name="T18" fmla="*/ 2147483647 w 54"/>
                    <a:gd name="T19" fmla="*/ 2147483647 h 48"/>
                    <a:gd name="T20" fmla="*/ 2147483647 w 54"/>
                    <a:gd name="T21" fmla="*/ 2147483647 h 48"/>
                    <a:gd name="T22" fmla="*/ 2147483647 w 54"/>
                    <a:gd name="T23" fmla="*/ 2147483647 h 48"/>
                    <a:gd name="T24" fmla="*/ 2147483647 w 54"/>
                    <a:gd name="T25" fmla="*/ 2147483647 h 48"/>
                    <a:gd name="T26" fmla="*/ 2147483647 w 54"/>
                    <a:gd name="T27" fmla="*/ 2147483647 h 48"/>
                    <a:gd name="T28" fmla="*/ 2147483647 w 54"/>
                    <a:gd name="T29" fmla="*/ 2147483647 h 48"/>
                    <a:gd name="T30" fmla="*/ 2147483647 w 54"/>
                    <a:gd name="T31" fmla="*/ 2147483647 h 48"/>
                    <a:gd name="T32" fmla="*/ 2147483647 w 54"/>
                    <a:gd name="T33" fmla="*/ 2147483647 h 48"/>
                    <a:gd name="T34" fmla="*/ 2147483647 w 54"/>
                    <a:gd name="T35" fmla="*/ 2147483647 h 48"/>
                    <a:gd name="T36" fmla="*/ 2147483647 w 54"/>
                    <a:gd name="T37" fmla="*/ 2147483647 h 48"/>
                    <a:gd name="T38" fmla="*/ 2147483647 w 54"/>
                    <a:gd name="T39" fmla="*/ 2147483647 h 48"/>
                    <a:gd name="T40" fmla="*/ 2147483647 w 54"/>
                    <a:gd name="T41" fmla="*/ 2147483647 h 48"/>
                    <a:gd name="T42" fmla="*/ 2147483647 w 54"/>
                    <a:gd name="T43" fmla="*/ 2147483647 h 48"/>
                    <a:gd name="T44" fmla="*/ 2147483647 w 54"/>
                    <a:gd name="T45" fmla="*/ 2147483647 h 48"/>
                    <a:gd name="T46" fmla="*/ 2147483647 w 54"/>
                    <a:gd name="T47" fmla="*/ 2147483647 h 48"/>
                    <a:gd name="T48" fmla="*/ 2147483647 w 54"/>
                    <a:gd name="T49" fmla="*/ 2147483647 h 48"/>
                    <a:gd name="T50" fmla="*/ 0 w 54"/>
                    <a:gd name="T51" fmla="*/ 2147483647 h 48"/>
                    <a:gd name="T52" fmla="*/ 0 w 54"/>
                    <a:gd name="T53" fmla="*/ 2147483647 h 48"/>
                    <a:gd name="T54" fmla="*/ 0 w 54"/>
                    <a:gd name="T55" fmla="*/ 2147483647 h 48"/>
                    <a:gd name="T56" fmla="*/ 2147483647 w 54"/>
                    <a:gd name="T57" fmla="*/ 2147483647 h 48"/>
                    <a:gd name="T58" fmla="*/ 2147483647 w 54"/>
                    <a:gd name="T59" fmla="*/ 2147483647 h 48"/>
                    <a:gd name="T60" fmla="*/ 2147483647 w 54"/>
                    <a:gd name="T61" fmla="*/ 2147483647 h 48"/>
                    <a:gd name="T62" fmla="*/ 2147483647 w 54"/>
                    <a:gd name="T63" fmla="*/ 2147483647 h 48"/>
                    <a:gd name="T64" fmla="*/ 2147483647 w 54"/>
                    <a:gd name="T65" fmla="*/ 2147483647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4"/>
                    <a:gd name="T100" fmla="*/ 0 h 48"/>
                    <a:gd name="T101" fmla="*/ 54 w 54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4" h="48">
                      <a:moveTo>
                        <a:pt x="2" y="16"/>
                      </a:move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52" y="1"/>
                      </a:lnTo>
                      <a:lnTo>
                        <a:pt x="51" y="3"/>
                      </a:lnTo>
                      <a:lnTo>
                        <a:pt x="50" y="4"/>
                      </a:lnTo>
                      <a:lnTo>
                        <a:pt x="49" y="5"/>
                      </a:lnTo>
                      <a:lnTo>
                        <a:pt x="49" y="7"/>
                      </a:lnTo>
                      <a:lnTo>
                        <a:pt x="48" y="8"/>
                      </a:lnTo>
                      <a:lnTo>
                        <a:pt x="46" y="10"/>
                      </a:lnTo>
                      <a:lnTo>
                        <a:pt x="46" y="11"/>
                      </a:lnTo>
                      <a:lnTo>
                        <a:pt x="45" y="13"/>
                      </a:lnTo>
                      <a:lnTo>
                        <a:pt x="43" y="16"/>
                      </a:lnTo>
                      <a:lnTo>
                        <a:pt x="41" y="17"/>
                      </a:lnTo>
                      <a:lnTo>
                        <a:pt x="39" y="21"/>
                      </a:lnTo>
                      <a:lnTo>
                        <a:pt x="37" y="24"/>
                      </a:lnTo>
                      <a:lnTo>
                        <a:pt x="35" y="27"/>
                      </a:lnTo>
                      <a:lnTo>
                        <a:pt x="32" y="29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6" y="36"/>
                      </a:lnTo>
                      <a:lnTo>
                        <a:pt x="24" y="38"/>
                      </a:lnTo>
                      <a:lnTo>
                        <a:pt x="23" y="39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3"/>
                      </a:lnTo>
                      <a:lnTo>
                        <a:pt x="18" y="44"/>
                      </a:lnTo>
                      <a:lnTo>
                        <a:pt x="17" y="44"/>
                      </a:lnTo>
                      <a:lnTo>
                        <a:pt x="15" y="45"/>
                      </a:lnTo>
                      <a:lnTo>
                        <a:pt x="13" y="47"/>
                      </a:lnTo>
                      <a:lnTo>
                        <a:pt x="11" y="47"/>
                      </a:lnTo>
                      <a:lnTo>
                        <a:pt x="10" y="47"/>
                      </a:lnTo>
                      <a:lnTo>
                        <a:pt x="8" y="47"/>
                      </a:lnTo>
                      <a:lnTo>
                        <a:pt x="7" y="47"/>
                      </a:lnTo>
                      <a:lnTo>
                        <a:pt x="6" y="47"/>
                      </a:lnTo>
                      <a:lnTo>
                        <a:pt x="5" y="47"/>
                      </a:lnTo>
                      <a:lnTo>
                        <a:pt x="4" y="46"/>
                      </a:lnTo>
                      <a:lnTo>
                        <a:pt x="3" y="45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2" y="16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5" name="Freeform 124"/>
                <p:cNvSpPr>
                  <a:spLocks/>
                </p:cNvSpPr>
                <p:nvPr/>
              </p:nvSpPr>
              <p:spPr bwMode="auto">
                <a:xfrm>
                  <a:off x="3552" y="1769"/>
                  <a:ext cx="359" cy="358"/>
                </a:xfrm>
                <a:custGeom>
                  <a:avLst/>
                  <a:gdLst>
                    <a:gd name="T0" fmla="*/ 2147483647 w 53"/>
                    <a:gd name="T1" fmla="*/ 2147483647 h 47"/>
                    <a:gd name="T2" fmla="*/ 2147483647 w 53"/>
                    <a:gd name="T3" fmla="*/ 2147483647 h 47"/>
                    <a:gd name="T4" fmla="*/ 2147483647 w 53"/>
                    <a:gd name="T5" fmla="*/ 2147483647 h 47"/>
                    <a:gd name="T6" fmla="*/ 2147483647 w 53"/>
                    <a:gd name="T7" fmla="*/ 2147483647 h 47"/>
                    <a:gd name="T8" fmla="*/ 2147483647 w 53"/>
                    <a:gd name="T9" fmla="*/ 2147483647 h 47"/>
                    <a:gd name="T10" fmla="*/ 2147483647 w 53"/>
                    <a:gd name="T11" fmla="*/ 2147483647 h 47"/>
                    <a:gd name="T12" fmla="*/ 2147483647 w 53"/>
                    <a:gd name="T13" fmla="*/ 2147483647 h 47"/>
                    <a:gd name="T14" fmla="*/ 2147483647 w 53"/>
                    <a:gd name="T15" fmla="*/ 2147483647 h 47"/>
                    <a:gd name="T16" fmla="*/ 2147483647 w 53"/>
                    <a:gd name="T17" fmla="*/ 2147483647 h 47"/>
                    <a:gd name="T18" fmla="*/ 2147483647 w 53"/>
                    <a:gd name="T19" fmla="*/ 2147483647 h 47"/>
                    <a:gd name="T20" fmla="*/ 2147483647 w 53"/>
                    <a:gd name="T21" fmla="*/ 2147483647 h 47"/>
                    <a:gd name="T22" fmla="*/ 2147483647 w 53"/>
                    <a:gd name="T23" fmla="*/ 2147483647 h 47"/>
                    <a:gd name="T24" fmla="*/ 2147483647 w 53"/>
                    <a:gd name="T25" fmla="*/ 2147483647 h 47"/>
                    <a:gd name="T26" fmla="*/ 2147483647 w 53"/>
                    <a:gd name="T27" fmla="*/ 2147483647 h 47"/>
                    <a:gd name="T28" fmla="*/ 2147483647 w 53"/>
                    <a:gd name="T29" fmla="*/ 2147483647 h 47"/>
                    <a:gd name="T30" fmla="*/ 2147483647 w 53"/>
                    <a:gd name="T31" fmla="*/ 2147483647 h 47"/>
                    <a:gd name="T32" fmla="*/ 2147483647 w 53"/>
                    <a:gd name="T33" fmla="*/ 2147483647 h 47"/>
                    <a:gd name="T34" fmla="*/ 0 w 53"/>
                    <a:gd name="T35" fmla="*/ 2147483647 h 47"/>
                    <a:gd name="T36" fmla="*/ 0 w 53"/>
                    <a:gd name="T37" fmla="*/ 2147483647 h 47"/>
                    <a:gd name="T38" fmla="*/ 0 w 53"/>
                    <a:gd name="T39" fmla="*/ 2147483647 h 47"/>
                    <a:gd name="T40" fmla="*/ 2147483647 w 53"/>
                    <a:gd name="T41" fmla="*/ 2147483647 h 47"/>
                    <a:gd name="T42" fmla="*/ 2147483647 w 53"/>
                    <a:gd name="T43" fmla="*/ 2147483647 h 47"/>
                    <a:gd name="T44" fmla="*/ 2147483647 w 53"/>
                    <a:gd name="T45" fmla="*/ 2147483647 h 47"/>
                    <a:gd name="T46" fmla="*/ 2147483647 w 53"/>
                    <a:gd name="T47" fmla="*/ 2147483647 h 47"/>
                    <a:gd name="T48" fmla="*/ 2147483647 w 53"/>
                    <a:gd name="T49" fmla="*/ 0 h 47"/>
                    <a:gd name="T50" fmla="*/ 2147483647 w 53"/>
                    <a:gd name="T51" fmla="*/ 0 h 47"/>
                    <a:gd name="T52" fmla="*/ 2147483647 w 53"/>
                    <a:gd name="T53" fmla="*/ 2147483647 h 47"/>
                    <a:gd name="T54" fmla="*/ 2147483647 w 53"/>
                    <a:gd name="T55" fmla="*/ 2147483647 h 47"/>
                    <a:gd name="T56" fmla="*/ 2147483647 w 53"/>
                    <a:gd name="T57" fmla="*/ 2147483647 h 47"/>
                    <a:gd name="T58" fmla="*/ 2147483647 w 53"/>
                    <a:gd name="T59" fmla="*/ 2147483647 h 47"/>
                    <a:gd name="T60" fmla="*/ 2147483647 w 53"/>
                    <a:gd name="T61" fmla="*/ 2147483647 h 47"/>
                    <a:gd name="T62" fmla="*/ 2147483647 w 53"/>
                    <a:gd name="T63" fmla="*/ 2147483647 h 47"/>
                    <a:gd name="T64" fmla="*/ 2147483647 w 53"/>
                    <a:gd name="T65" fmla="*/ 2147483647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"/>
                    <a:gd name="T100" fmla="*/ 0 h 47"/>
                    <a:gd name="T101" fmla="*/ 53 w 53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" h="47">
                      <a:moveTo>
                        <a:pt x="41" y="16"/>
                      </a:moveTo>
                      <a:lnTo>
                        <a:pt x="39" y="20"/>
                      </a:lnTo>
                      <a:lnTo>
                        <a:pt x="37" y="23"/>
                      </a:lnTo>
                      <a:lnTo>
                        <a:pt x="35" y="26"/>
                      </a:lnTo>
                      <a:lnTo>
                        <a:pt x="32" y="28"/>
                      </a:lnTo>
                      <a:lnTo>
                        <a:pt x="30" y="31"/>
                      </a:lnTo>
                      <a:lnTo>
                        <a:pt x="28" y="33"/>
                      </a:lnTo>
                      <a:lnTo>
                        <a:pt x="26" y="35"/>
                      </a:lnTo>
                      <a:lnTo>
                        <a:pt x="24" y="37"/>
                      </a:lnTo>
                      <a:lnTo>
                        <a:pt x="23" y="38"/>
                      </a:lnTo>
                      <a:lnTo>
                        <a:pt x="21" y="40"/>
                      </a:lnTo>
                      <a:lnTo>
                        <a:pt x="20" y="40"/>
                      </a:lnTo>
                      <a:lnTo>
                        <a:pt x="19" y="42"/>
                      </a:lnTo>
                      <a:lnTo>
                        <a:pt x="18" y="43"/>
                      </a:lnTo>
                      <a:lnTo>
                        <a:pt x="17" y="43"/>
                      </a:lnTo>
                      <a:lnTo>
                        <a:pt x="15" y="44"/>
                      </a:lnTo>
                      <a:lnTo>
                        <a:pt x="13" y="46"/>
                      </a:lnTo>
                      <a:lnTo>
                        <a:pt x="11" y="46"/>
                      </a:lnTo>
                      <a:lnTo>
                        <a:pt x="10" y="46"/>
                      </a:lnTo>
                      <a:lnTo>
                        <a:pt x="8" y="46"/>
                      </a:lnTo>
                      <a:lnTo>
                        <a:pt x="7" y="46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4" y="45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1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8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1" y="24"/>
                      </a:lnTo>
                      <a:lnTo>
                        <a:pt x="1" y="22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52" y="0"/>
                      </a:lnTo>
                      <a:lnTo>
                        <a:pt x="51" y="1"/>
                      </a:lnTo>
                      <a:lnTo>
                        <a:pt x="51" y="2"/>
                      </a:lnTo>
                      <a:lnTo>
                        <a:pt x="50" y="3"/>
                      </a:lnTo>
                      <a:lnTo>
                        <a:pt x="50" y="4"/>
                      </a:lnTo>
                      <a:lnTo>
                        <a:pt x="49" y="5"/>
                      </a:lnTo>
                      <a:lnTo>
                        <a:pt x="48" y="6"/>
                      </a:lnTo>
                      <a:lnTo>
                        <a:pt x="48" y="7"/>
                      </a:lnTo>
                      <a:lnTo>
                        <a:pt x="46" y="9"/>
                      </a:lnTo>
                      <a:lnTo>
                        <a:pt x="46" y="11"/>
                      </a:lnTo>
                      <a:lnTo>
                        <a:pt x="45" y="12"/>
                      </a:lnTo>
                      <a:lnTo>
                        <a:pt x="43" y="15"/>
                      </a:lnTo>
                      <a:lnTo>
                        <a:pt x="41" y="16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6" name="Freeform 125"/>
                <p:cNvSpPr>
                  <a:spLocks/>
                </p:cNvSpPr>
                <p:nvPr/>
              </p:nvSpPr>
              <p:spPr bwMode="auto">
                <a:xfrm>
                  <a:off x="3962" y="982"/>
                  <a:ext cx="176" cy="666"/>
                </a:xfrm>
                <a:custGeom>
                  <a:avLst/>
                  <a:gdLst>
                    <a:gd name="T0" fmla="*/ 2147483647 w 25"/>
                    <a:gd name="T1" fmla="*/ 2147483647 h 87"/>
                    <a:gd name="T2" fmla="*/ 2147483647 w 25"/>
                    <a:gd name="T3" fmla="*/ 2147483647 h 87"/>
                    <a:gd name="T4" fmla="*/ 2147483647 w 25"/>
                    <a:gd name="T5" fmla="*/ 2147483647 h 87"/>
                    <a:gd name="T6" fmla="*/ 2147483647 w 25"/>
                    <a:gd name="T7" fmla="*/ 2147483647 h 87"/>
                    <a:gd name="T8" fmla="*/ 2147483647 w 25"/>
                    <a:gd name="T9" fmla="*/ 2147483647 h 87"/>
                    <a:gd name="T10" fmla="*/ 2147483647 w 25"/>
                    <a:gd name="T11" fmla="*/ 2147483647 h 87"/>
                    <a:gd name="T12" fmla="*/ 2147483647 w 25"/>
                    <a:gd name="T13" fmla="*/ 2147483647 h 87"/>
                    <a:gd name="T14" fmla="*/ 2147483647 w 25"/>
                    <a:gd name="T15" fmla="*/ 2147483647 h 87"/>
                    <a:gd name="T16" fmla="*/ 2147483647 w 25"/>
                    <a:gd name="T17" fmla="*/ 2147483647 h 87"/>
                    <a:gd name="T18" fmla="*/ 2147483647 w 25"/>
                    <a:gd name="T19" fmla="*/ 2147483647 h 87"/>
                    <a:gd name="T20" fmla="*/ 2147483647 w 25"/>
                    <a:gd name="T21" fmla="*/ 2147483647 h 87"/>
                    <a:gd name="T22" fmla="*/ 2147483647 w 25"/>
                    <a:gd name="T23" fmla="*/ 2147483647 h 87"/>
                    <a:gd name="T24" fmla="*/ 2147483647 w 25"/>
                    <a:gd name="T25" fmla="*/ 2147483647 h 87"/>
                    <a:gd name="T26" fmla="*/ 2147483647 w 25"/>
                    <a:gd name="T27" fmla="*/ 2147483647 h 87"/>
                    <a:gd name="T28" fmla="*/ 2147483647 w 25"/>
                    <a:gd name="T29" fmla="*/ 2147483647 h 87"/>
                    <a:gd name="T30" fmla="*/ 2147483647 w 25"/>
                    <a:gd name="T31" fmla="*/ 2147483647 h 87"/>
                    <a:gd name="T32" fmla="*/ 2147483647 w 25"/>
                    <a:gd name="T33" fmla="*/ 0 h 87"/>
                    <a:gd name="T34" fmla="*/ 2147483647 w 25"/>
                    <a:gd name="T35" fmla="*/ 2147483647 h 87"/>
                    <a:gd name="T36" fmla="*/ 2147483647 w 25"/>
                    <a:gd name="T37" fmla="*/ 2147483647 h 87"/>
                    <a:gd name="T38" fmla="*/ 2147483647 w 25"/>
                    <a:gd name="T39" fmla="*/ 2147483647 h 87"/>
                    <a:gd name="T40" fmla="*/ 2147483647 w 25"/>
                    <a:gd name="T41" fmla="*/ 2147483647 h 87"/>
                    <a:gd name="T42" fmla="*/ 2147483647 w 25"/>
                    <a:gd name="T43" fmla="*/ 2147483647 h 87"/>
                    <a:gd name="T44" fmla="*/ 2147483647 w 25"/>
                    <a:gd name="T45" fmla="*/ 2147483647 h 87"/>
                    <a:gd name="T46" fmla="*/ 2147483647 w 25"/>
                    <a:gd name="T47" fmla="*/ 2147483647 h 87"/>
                    <a:gd name="T48" fmla="*/ 2147483647 w 25"/>
                    <a:gd name="T49" fmla="*/ 2147483647 h 87"/>
                    <a:gd name="T50" fmla="*/ 2147483647 w 25"/>
                    <a:gd name="T51" fmla="*/ 2147483647 h 87"/>
                    <a:gd name="T52" fmla="*/ 2147483647 w 25"/>
                    <a:gd name="T53" fmla="*/ 2147483647 h 87"/>
                    <a:gd name="T54" fmla="*/ 2147483647 w 25"/>
                    <a:gd name="T55" fmla="*/ 2147483647 h 87"/>
                    <a:gd name="T56" fmla="*/ 2147483647 w 25"/>
                    <a:gd name="T57" fmla="*/ 2147483647 h 87"/>
                    <a:gd name="T58" fmla="*/ 2147483647 w 25"/>
                    <a:gd name="T59" fmla="*/ 2147483647 h 87"/>
                    <a:gd name="T60" fmla="*/ 2147483647 w 25"/>
                    <a:gd name="T61" fmla="*/ 2147483647 h 87"/>
                    <a:gd name="T62" fmla="*/ 2147483647 w 25"/>
                    <a:gd name="T63" fmla="*/ 2147483647 h 87"/>
                    <a:gd name="T64" fmla="*/ 2147483647 w 25"/>
                    <a:gd name="T65" fmla="*/ 2147483647 h 87"/>
                    <a:gd name="T66" fmla="*/ 0 w 25"/>
                    <a:gd name="T67" fmla="*/ 2147483647 h 87"/>
                    <a:gd name="T68" fmla="*/ 2147483647 w 25"/>
                    <a:gd name="T69" fmla="*/ 2147483647 h 8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87"/>
                    <a:gd name="T107" fmla="*/ 25 w 25"/>
                    <a:gd name="T108" fmla="*/ 87 h 8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87">
                      <a:moveTo>
                        <a:pt x="3" y="86"/>
                      </a:moveTo>
                      <a:lnTo>
                        <a:pt x="3" y="86"/>
                      </a:lnTo>
                      <a:lnTo>
                        <a:pt x="5" y="82"/>
                      </a:lnTo>
                      <a:lnTo>
                        <a:pt x="7" y="79"/>
                      </a:lnTo>
                      <a:lnTo>
                        <a:pt x="8" y="75"/>
                      </a:lnTo>
                      <a:lnTo>
                        <a:pt x="10" y="71"/>
                      </a:lnTo>
                      <a:lnTo>
                        <a:pt x="11" y="67"/>
                      </a:lnTo>
                      <a:lnTo>
                        <a:pt x="13" y="63"/>
                      </a:lnTo>
                      <a:lnTo>
                        <a:pt x="15" y="60"/>
                      </a:lnTo>
                      <a:lnTo>
                        <a:pt x="16" y="57"/>
                      </a:lnTo>
                      <a:lnTo>
                        <a:pt x="16" y="53"/>
                      </a:lnTo>
                      <a:lnTo>
                        <a:pt x="18" y="49"/>
                      </a:lnTo>
                      <a:lnTo>
                        <a:pt x="19" y="46"/>
                      </a:lnTo>
                      <a:lnTo>
                        <a:pt x="20" y="43"/>
                      </a:lnTo>
                      <a:lnTo>
                        <a:pt x="21" y="40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2" y="31"/>
                      </a:lnTo>
                      <a:lnTo>
                        <a:pt x="23" y="28"/>
                      </a:lnTo>
                      <a:lnTo>
                        <a:pt x="23" y="25"/>
                      </a:lnTo>
                      <a:lnTo>
                        <a:pt x="24" y="22"/>
                      </a:ln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4" y="15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2" y="6"/>
                      </a:lnTo>
                      <a:lnTo>
                        <a:pt x="22" y="5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6" y="4"/>
                      </a:lnTo>
                      <a:lnTo>
                        <a:pt x="18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5"/>
                      </a:lnTo>
                      <a:lnTo>
                        <a:pt x="20" y="27"/>
                      </a:lnTo>
                      <a:lnTo>
                        <a:pt x="19" y="30"/>
                      </a:lnTo>
                      <a:lnTo>
                        <a:pt x="18" y="33"/>
                      </a:lnTo>
                      <a:lnTo>
                        <a:pt x="18" y="36"/>
                      </a:lnTo>
                      <a:lnTo>
                        <a:pt x="17" y="38"/>
                      </a:lnTo>
                      <a:lnTo>
                        <a:pt x="16" y="42"/>
                      </a:lnTo>
                      <a:lnTo>
                        <a:pt x="16" y="45"/>
                      </a:lnTo>
                      <a:lnTo>
                        <a:pt x="15" y="48"/>
                      </a:lnTo>
                      <a:lnTo>
                        <a:pt x="13" y="51"/>
                      </a:lnTo>
                      <a:lnTo>
                        <a:pt x="12" y="55"/>
                      </a:lnTo>
                      <a:lnTo>
                        <a:pt x="11" y="58"/>
                      </a:lnTo>
                      <a:lnTo>
                        <a:pt x="9" y="63"/>
                      </a:lnTo>
                      <a:lnTo>
                        <a:pt x="8" y="65"/>
                      </a:lnTo>
                      <a:lnTo>
                        <a:pt x="7" y="70"/>
                      </a:lnTo>
                      <a:lnTo>
                        <a:pt x="5" y="73"/>
                      </a:lnTo>
                      <a:lnTo>
                        <a:pt x="4" y="77"/>
                      </a:lnTo>
                      <a:lnTo>
                        <a:pt x="1" y="80"/>
                      </a:lnTo>
                      <a:lnTo>
                        <a:pt x="0" y="84"/>
                      </a:lnTo>
                      <a:lnTo>
                        <a:pt x="3" y="8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7" name="Freeform 126"/>
                <p:cNvSpPr>
                  <a:spLocks/>
                </p:cNvSpPr>
                <p:nvPr/>
              </p:nvSpPr>
              <p:spPr bwMode="auto">
                <a:xfrm>
                  <a:off x="3577" y="1630"/>
                  <a:ext cx="413" cy="528"/>
                </a:xfrm>
                <a:custGeom>
                  <a:avLst/>
                  <a:gdLst>
                    <a:gd name="T0" fmla="*/ 0 w 61"/>
                    <a:gd name="T1" fmla="*/ 2147483647 h 69"/>
                    <a:gd name="T2" fmla="*/ 2147483647 w 61"/>
                    <a:gd name="T3" fmla="*/ 2147483647 h 69"/>
                    <a:gd name="T4" fmla="*/ 2147483647 w 61"/>
                    <a:gd name="T5" fmla="*/ 2147483647 h 69"/>
                    <a:gd name="T6" fmla="*/ 2147483647 w 61"/>
                    <a:gd name="T7" fmla="*/ 2147483647 h 69"/>
                    <a:gd name="T8" fmla="*/ 2147483647 w 61"/>
                    <a:gd name="T9" fmla="*/ 2147483647 h 69"/>
                    <a:gd name="T10" fmla="*/ 2147483647 w 61"/>
                    <a:gd name="T11" fmla="*/ 2147483647 h 69"/>
                    <a:gd name="T12" fmla="*/ 2147483647 w 61"/>
                    <a:gd name="T13" fmla="*/ 2147483647 h 69"/>
                    <a:gd name="T14" fmla="*/ 2147483647 w 61"/>
                    <a:gd name="T15" fmla="*/ 2147483647 h 69"/>
                    <a:gd name="T16" fmla="*/ 2147483647 w 61"/>
                    <a:gd name="T17" fmla="*/ 2147483647 h 69"/>
                    <a:gd name="T18" fmla="*/ 2147483647 w 61"/>
                    <a:gd name="T19" fmla="*/ 2147483647 h 69"/>
                    <a:gd name="T20" fmla="*/ 2147483647 w 61"/>
                    <a:gd name="T21" fmla="*/ 2147483647 h 69"/>
                    <a:gd name="T22" fmla="*/ 2147483647 w 61"/>
                    <a:gd name="T23" fmla="*/ 2147483647 h 69"/>
                    <a:gd name="T24" fmla="*/ 2147483647 w 61"/>
                    <a:gd name="T25" fmla="*/ 2147483647 h 69"/>
                    <a:gd name="T26" fmla="*/ 2147483647 w 61"/>
                    <a:gd name="T27" fmla="*/ 2147483647 h 69"/>
                    <a:gd name="T28" fmla="*/ 2147483647 w 61"/>
                    <a:gd name="T29" fmla="*/ 2147483647 h 69"/>
                    <a:gd name="T30" fmla="*/ 2147483647 w 61"/>
                    <a:gd name="T31" fmla="*/ 2147483647 h 69"/>
                    <a:gd name="T32" fmla="*/ 2147483647 w 61"/>
                    <a:gd name="T33" fmla="*/ 2147483647 h 69"/>
                    <a:gd name="T34" fmla="*/ 2147483647 w 61"/>
                    <a:gd name="T35" fmla="*/ 2147483647 h 69"/>
                    <a:gd name="T36" fmla="*/ 2147483647 w 61"/>
                    <a:gd name="T37" fmla="*/ 2147483647 h 69"/>
                    <a:gd name="T38" fmla="*/ 2147483647 w 61"/>
                    <a:gd name="T39" fmla="*/ 2147483647 h 69"/>
                    <a:gd name="T40" fmla="*/ 2147483647 w 61"/>
                    <a:gd name="T41" fmla="*/ 2147483647 h 69"/>
                    <a:gd name="T42" fmla="*/ 2147483647 w 61"/>
                    <a:gd name="T43" fmla="*/ 2147483647 h 69"/>
                    <a:gd name="T44" fmla="*/ 2147483647 w 61"/>
                    <a:gd name="T45" fmla="*/ 2147483647 h 69"/>
                    <a:gd name="T46" fmla="*/ 2147483647 w 61"/>
                    <a:gd name="T47" fmla="*/ 2147483647 h 69"/>
                    <a:gd name="T48" fmla="*/ 2147483647 w 61"/>
                    <a:gd name="T49" fmla="*/ 2147483647 h 69"/>
                    <a:gd name="T50" fmla="*/ 2147483647 w 61"/>
                    <a:gd name="T51" fmla="*/ 2147483647 h 69"/>
                    <a:gd name="T52" fmla="*/ 2147483647 w 61"/>
                    <a:gd name="T53" fmla="*/ 2147483647 h 69"/>
                    <a:gd name="T54" fmla="*/ 2147483647 w 61"/>
                    <a:gd name="T55" fmla="*/ 2147483647 h 69"/>
                    <a:gd name="T56" fmla="*/ 2147483647 w 61"/>
                    <a:gd name="T57" fmla="*/ 2147483647 h 69"/>
                    <a:gd name="T58" fmla="*/ 2147483647 w 61"/>
                    <a:gd name="T59" fmla="*/ 2147483647 h 69"/>
                    <a:gd name="T60" fmla="*/ 2147483647 w 61"/>
                    <a:gd name="T61" fmla="*/ 2147483647 h 69"/>
                    <a:gd name="T62" fmla="*/ 2147483647 w 61"/>
                    <a:gd name="T63" fmla="*/ 2147483647 h 69"/>
                    <a:gd name="T64" fmla="*/ 2147483647 w 61"/>
                    <a:gd name="T65" fmla="*/ 2147483647 h 69"/>
                    <a:gd name="T66" fmla="*/ 2147483647 w 61"/>
                    <a:gd name="T67" fmla="*/ 2147483647 h 69"/>
                    <a:gd name="T68" fmla="*/ 0 w 61"/>
                    <a:gd name="T69" fmla="*/ 2147483647 h 6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1"/>
                    <a:gd name="T106" fmla="*/ 0 h 69"/>
                    <a:gd name="T107" fmla="*/ 61 w 61"/>
                    <a:gd name="T108" fmla="*/ 69 h 6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1" h="69">
                      <a:moveTo>
                        <a:pt x="0" y="66"/>
                      </a:moveTo>
                      <a:lnTo>
                        <a:pt x="0" y="66"/>
                      </a:lnTo>
                      <a:lnTo>
                        <a:pt x="2" y="67"/>
                      </a:lnTo>
                      <a:lnTo>
                        <a:pt x="3" y="68"/>
                      </a:lnTo>
                      <a:lnTo>
                        <a:pt x="4" y="68"/>
                      </a:lnTo>
                      <a:lnTo>
                        <a:pt x="6" y="68"/>
                      </a:lnTo>
                      <a:lnTo>
                        <a:pt x="7" y="67"/>
                      </a:lnTo>
                      <a:lnTo>
                        <a:pt x="10" y="66"/>
                      </a:lnTo>
                      <a:lnTo>
                        <a:pt x="12" y="66"/>
                      </a:lnTo>
                      <a:lnTo>
                        <a:pt x="13" y="64"/>
                      </a:lnTo>
                      <a:lnTo>
                        <a:pt x="15" y="63"/>
                      </a:lnTo>
                      <a:lnTo>
                        <a:pt x="17" y="62"/>
                      </a:lnTo>
                      <a:lnTo>
                        <a:pt x="19" y="61"/>
                      </a:lnTo>
                      <a:lnTo>
                        <a:pt x="20" y="59"/>
                      </a:lnTo>
                      <a:lnTo>
                        <a:pt x="22" y="57"/>
                      </a:lnTo>
                      <a:lnTo>
                        <a:pt x="24" y="55"/>
                      </a:lnTo>
                      <a:lnTo>
                        <a:pt x="26" y="54"/>
                      </a:lnTo>
                      <a:lnTo>
                        <a:pt x="28" y="51"/>
                      </a:lnTo>
                      <a:lnTo>
                        <a:pt x="29" y="49"/>
                      </a:lnTo>
                      <a:lnTo>
                        <a:pt x="32" y="47"/>
                      </a:lnTo>
                      <a:lnTo>
                        <a:pt x="34" y="44"/>
                      </a:lnTo>
                      <a:lnTo>
                        <a:pt x="36" y="41"/>
                      </a:lnTo>
                      <a:lnTo>
                        <a:pt x="38" y="39"/>
                      </a:lnTo>
                      <a:lnTo>
                        <a:pt x="40" y="36"/>
                      </a:lnTo>
                      <a:lnTo>
                        <a:pt x="42" y="33"/>
                      </a:lnTo>
                      <a:lnTo>
                        <a:pt x="44" y="30"/>
                      </a:lnTo>
                      <a:lnTo>
                        <a:pt x="46" y="27"/>
                      </a:lnTo>
                      <a:lnTo>
                        <a:pt x="48" y="24"/>
                      </a:lnTo>
                      <a:lnTo>
                        <a:pt x="50" y="20"/>
                      </a:lnTo>
                      <a:lnTo>
                        <a:pt x="52" y="17"/>
                      </a:lnTo>
                      <a:lnTo>
                        <a:pt x="54" y="13"/>
                      </a:lnTo>
                      <a:lnTo>
                        <a:pt x="56" y="9"/>
                      </a:lnTo>
                      <a:lnTo>
                        <a:pt x="58" y="5"/>
                      </a:lnTo>
                      <a:lnTo>
                        <a:pt x="60" y="2"/>
                      </a:lnTo>
                      <a:lnTo>
                        <a:pt x="57" y="0"/>
                      </a:lnTo>
                      <a:lnTo>
                        <a:pt x="55" y="4"/>
                      </a:lnTo>
                      <a:lnTo>
                        <a:pt x="53" y="8"/>
                      </a:lnTo>
                      <a:lnTo>
                        <a:pt x="51" y="11"/>
                      </a:lnTo>
                      <a:lnTo>
                        <a:pt x="49" y="15"/>
                      </a:lnTo>
                      <a:lnTo>
                        <a:pt x="47" y="18"/>
                      </a:lnTo>
                      <a:lnTo>
                        <a:pt x="45" y="22"/>
                      </a:lnTo>
                      <a:lnTo>
                        <a:pt x="42" y="25"/>
                      </a:lnTo>
                      <a:lnTo>
                        <a:pt x="41" y="28"/>
                      </a:lnTo>
                      <a:lnTo>
                        <a:pt x="39" y="31"/>
                      </a:lnTo>
                      <a:lnTo>
                        <a:pt x="37" y="34"/>
                      </a:lnTo>
                      <a:lnTo>
                        <a:pt x="35" y="37"/>
                      </a:lnTo>
                      <a:lnTo>
                        <a:pt x="33" y="40"/>
                      </a:lnTo>
                      <a:lnTo>
                        <a:pt x="31" y="41"/>
                      </a:lnTo>
                      <a:lnTo>
                        <a:pt x="29" y="45"/>
                      </a:lnTo>
                      <a:lnTo>
                        <a:pt x="27" y="47"/>
                      </a:lnTo>
                      <a:lnTo>
                        <a:pt x="24" y="49"/>
                      </a:lnTo>
                      <a:lnTo>
                        <a:pt x="22" y="51"/>
                      </a:lnTo>
                      <a:lnTo>
                        <a:pt x="21" y="54"/>
                      </a:lnTo>
                      <a:lnTo>
                        <a:pt x="19" y="55"/>
                      </a:lnTo>
                      <a:lnTo>
                        <a:pt x="17" y="56"/>
                      </a:lnTo>
                      <a:lnTo>
                        <a:pt x="16" y="58"/>
                      </a:lnTo>
                      <a:lnTo>
                        <a:pt x="14" y="59"/>
                      </a:lnTo>
                      <a:lnTo>
                        <a:pt x="12" y="61"/>
                      </a:lnTo>
                      <a:lnTo>
                        <a:pt x="11" y="62"/>
                      </a:lnTo>
                      <a:lnTo>
                        <a:pt x="10" y="62"/>
                      </a:lnTo>
                      <a:lnTo>
                        <a:pt x="7" y="63"/>
                      </a:lnTo>
                      <a:lnTo>
                        <a:pt x="7" y="64"/>
                      </a:lnTo>
                      <a:lnTo>
                        <a:pt x="6" y="64"/>
                      </a:lnTo>
                      <a:lnTo>
                        <a:pt x="4" y="64"/>
                      </a:lnTo>
                      <a:lnTo>
                        <a:pt x="3" y="64"/>
                      </a:lnTo>
                      <a:lnTo>
                        <a:pt x="2" y="64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8" name="Freeform 127"/>
                <p:cNvSpPr>
                  <a:spLocks/>
                </p:cNvSpPr>
                <p:nvPr/>
              </p:nvSpPr>
              <p:spPr bwMode="auto">
                <a:xfrm>
                  <a:off x="3534" y="1480"/>
                  <a:ext cx="175" cy="656"/>
                </a:xfrm>
                <a:custGeom>
                  <a:avLst/>
                  <a:gdLst>
                    <a:gd name="T0" fmla="*/ 2147483647 w 26"/>
                    <a:gd name="T1" fmla="*/ 0 h 86"/>
                    <a:gd name="T2" fmla="*/ 2147483647 w 26"/>
                    <a:gd name="T3" fmla="*/ 2147483647 h 86"/>
                    <a:gd name="T4" fmla="*/ 2147483647 w 26"/>
                    <a:gd name="T5" fmla="*/ 2147483647 h 86"/>
                    <a:gd name="T6" fmla="*/ 2147483647 w 26"/>
                    <a:gd name="T7" fmla="*/ 2147483647 h 86"/>
                    <a:gd name="T8" fmla="*/ 2147483647 w 26"/>
                    <a:gd name="T9" fmla="*/ 2147483647 h 86"/>
                    <a:gd name="T10" fmla="*/ 2147483647 w 26"/>
                    <a:gd name="T11" fmla="*/ 2147483647 h 86"/>
                    <a:gd name="T12" fmla="*/ 2147483647 w 26"/>
                    <a:gd name="T13" fmla="*/ 2147483647 h 86"/>
                    <a:gd name="T14" fmla="*/ 2147483647 w 26"/>
                    <a:gd name="T15" fmla="*/ 2147483647 h 86"/>
                    <a:gd name="T16" fmla="*/ 2147483647 w 26"/>
                    <a:gd name="T17" fmla="*/ 2147483647 h 86"/>
                    <a:gd name="T18" fmla="*/ 2147483647 w 26"/>
                    <a:gd name="T19" fmla="*/ 2147483647 h 86"/>
                    <a:gd name="T20" fmla="*/ 0 w 26"/>
                    <a:gd name="T21" fmla="*/ 2147483647 h 86"/>
                    <a:gd name="T22" fmla="*/ 0 w 26"/>
                    <a:gd name="T23" fmla="*/ 2147483647 h 86"/>
                    <a:gd name="T24" fmla="*/ 2147483647 w 26"/>
                    <a:gd name="T25" fmla="*/ 2147483647 h 86"/>
                    <a:gd name="T26" fmla="*/ 2147483647 w 26"/>
                    <a:gd name="T27" fmla="*/ 2147483647 h 86"/>
                    <a:gd name="T28" fmla="*/ 2147483647 w 26"/>
                    <a:gd name="T29" fmla="*/ 2147483647 h 86"/>
                    <a:gd name="T30" fmla="*/ 2147483647 w 26"/>
                    <a:gd name="T31" fmla="*/ 2147483647 h 86"/>
                    <a:gd name="T32" fmla="*/ 2147483647 w 26"/>
                    <a:gd name="T33" fmla="*/ 2147483647 h 86"/>
                    <a:gd name="T34" fmla="*/ 2147483647 w 26"/>
                    <a:gd name="T35" fmla="*/ 2147483647 h 86"/>
                    <a:gd name="T36" fmla="*/ 2147483647 w 26"/>
                    <a:gd name="T37" fmla="*/ 2147483647 h 86"/>
                    <a:gd name="T38" fmla="*/ 2147483647 w 26"/>
                    <a:gd name="T39" fmla="*/ 2147483647 h 86"/>
                    <a:gd name="T40" fmla="*/ 2147483647 w 26"/>
                    <a:gd name="T41" fmla="*/ 2147483647 h 86"/>
                    <a:gd name="T42" fmla="*/ 2147483647 w 26"/>
                    <a:gd name="T43" fmla="*/ 2147483647 h 86"/>
                    <a:gd name="T44" fmla="*/ 2147483647 w 26"/>
                    <a:gd name="T45" fmla="*/ 2147483647 h 86"/>
                    <a:gd name="T46" fmla="*/ 2147483647 w 26"/>
                    <a:gd name="T47" fmla="*/ 2147483647 h 86"/>
                    <a:gd name="T48" fmla="*/ 2147483647 w 26"/>
                    <a:gd name="T49" fmla="*/ 2147483647 h 86"/>
                    <a:gd name="T50" fmla="*/ 2147483647 w 26"/>
                    <a:gd name="T51" fmla="*/ 2147483647 h 86"/>
                    <a:gd name="T52" fmla="*/ 2147483647 w 26"/>
                    <a:gd name="T53" fmla="*/ 2147483647 h 86"/>
                    <a:gd name="T54" fmla="*/ 2147483647 w 26"/>
                    <a:gd name="T55" fmla="*/ 2147483647 h 86"/>
                    <a:gd name="T56" fmla="*/ 2147483647 w 26"/>
                    <a:gd name="T57" fmla="*/ 2147483647 h 86"/>
                    <a:gd name="T58" fmla="*/ 2147483647 w 26"/>
                    <a:gd name="T59" fmla="*/ 2147483647 h 86"/>
                    <a:gd name="T60" fmla="*/ 2147483647 w 26"/>
                    <a:gd name="T61" fmla="*/ 2147483647 h 86"/>
                    <a:gd name="T62" fmla="*/ 2147483647 w 26"/>
                    <a:gd name="T63" fmla="*/ 2147483647 h 86"/>
                    <a:gd name="T64" fmla="*/ 2147483647 w 26"/>
                    <a:gd name="T65" fmla="*/ 2147483647 h 86"/>
                    <a:gd name="T66" fmla="*/ 2147483647 w 26"/>
                    <a:gd name="T67" fmla="*/ 2147483647 h 86"/>
                    <a:gd name="T68" fmla="*/ 2147483647 w 26"/>
                    <a:gd name="T69" fmla="*/ 0 h 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"/>
                    <a:gd name="T106" fmla="*/ 0 h 86"/>
                    <a:gd name="T107" fmla="*/ 26 w 26"/>
                    <a:gd name="T108" fmla="*/ 86 h 8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" h="86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0" y="4"/>
                      </a:lnTo>
                      <a:lnTo>
                        <a:pt x="19" y="8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3" y="19"/>
                      </a:lnTo>
                      <a:lnTo>
                        <a:pt x="12" y="22"/>
                      </a:lnTo>
                      <a:lnTo>
                        <a:pt x="11" y="26"/>
                      </a:lnTo>
                      <a:lnTo>
                        <a:pt x="9" y="30"/>
                      </a:lnTo>
                      <a:lnTo>
                        <a:pt x="8" y="34"/>
                      </a:lnTo>
                      <a:lnTo>
                        <a:pt x="7" y="37"/>
                      </a:lnTo>
                      <a:lnTo>
                        <a:pt x="5" y="40"/>
                      </a:lnTo>
                      <a:lnTo>
                        <a:pt x="5" y="43"/>
                      </a:lnTo>
                      <a:lnTo>
                        <a:pt x="4" y="46"/>
                      </a:lnTo>
                      <a:lnTo>
                        <a:pt x="3" y="49"/>
                      </a:lnTo>
                      <a:lnTo>
                        <a:pt x="2" y="52"/>
                      </a:lnTo>
                      <a:lnTo>
                        <a:pt x="2" y="56"/>
                      </a:lnTo>
                      <a:lnTo>
                        <a:pt x="1" y="58"/>
                      </a:lnTo>
                      <a:lnTo>
                        <a:pt x="1" y="60"/>
                      </a:lnTo>
                      <a:lnTo>
                        <a:pt x="1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3"/>
                      </a:lnTo>
                      <a:lnTo>
                        <a:pt x="1" y="75"/>
                      </a:lnTo>
                      <a:lnTo>
                        <a:pt x="1" y="77"/>
                      </a:lnTo>
                      <a:lnTo>
                        <a:pt x="1" y="78"/>
                      </a:lnTo>
                      <a:lnTo>
                        <a:pt x="2" y="80"/>
                      </a:lnTo>
                      <a:lnTo>
                        <a:pt x="2" y="81"/>
                      </a:lnTo>
                      <a:lnTo>
                        <a:pt x="4" y="83"/>
                      </a:lnTo>
                      <a:lnTo>
                        <a:pt x="4" y="84"/>
                      </a:lnTo>
                      <a:lnTo>
                        <a:pt x="5" y="85"/>
                      </a:lnTo>
                      <a:lnTo>
                        <a:pt x="7" y="85"/>
                      </a:lnTo>
                      <a:lnTo>
                        <a:pt x="9" y="83"/>
                      </a:lnTo>
                      <a:lnTo>
                        <a:pt x="8" y="82"/>
                      </a:lnTo>
                      <a:lnTo>
                        <a:pt x="7" y="81"/>
                      </a:lnTo>
                      <a:lnTo>
                        <a:pt x="6" y="81"/>
                      </a:lnTo>
                      <a:lnTo>
                        <a:pt x="6" y="80"/>
                      </a:lnTo>
                      <a:lnTo>
                        <a:pt x="5" y="79"/>
                      </a:lnTo>
                      <a:lnTo>
                        <a:pt x="5" y="77"/>
                      </a:lnTo>
                      <a:lnTo>
                        <a:pt x="4" y="75"/>
                      </a:lnTo>
                      <a:lnTo>
                        <a:pt x="4" y="74"/>
                      </a:lnTo>
                      <a:lnTo>
                        <a:pt x="4" y="73"/>
                      </a:lnTo>
                      <a:lnTo>
                        <a:pt x="4" y="70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4" y="64"/>
                      </a:lnTo>
                      <a:lnTo>
                        <a:pt x="4" y="61"/>
                      </a:lnTo>
                      <a:lnTo>
                        <a:pt x="5" y="59"/>
                      </a:lnTo>
                      <a:lnTo>
                        <a:pt x="5" y="56"/>
                      </a:lnTo>
                      <a:lnTo>
                        <a:pt x="6" y="53"/>
                      </a:lnTo>
                      <a:lnTo>
                        <a:pt x="7" y="50"/>
                      </a:lnTo>
                      <a:lnTo>
                        <a:pt x="7" y="47"/>
                      </a:lnTo>
                      <a:lnTo>
                        <a:pt x="8" y="44"/>
                      </a:lnTo>
                      <a:lnTo>
                        <a:pt x="9" y="41"/>
                      </a:lnTo>
                      <a:lnTo>
                        <a:pt x="10" y="37"/>
                      </a:lnTo>
                      <a:lnTo>
                        <a:pt x="11" y="34"/>
                      </a:lnTo>
                      <a:lnTo>
                        <a:pt x="13" y="31"/>
                      </a:lnTo>
                      <a:lnTo>
                        <a:pt x="14" y="28"/>
                      </a:lnTo>
                      <a:lnTo>
                        <a:pt x="14" y="24"/>
                      </a:lnTo>
                      <a:lnTo>
                        <a:pt x="17" y="21"/>
                      </a:lnTo>
                      <a:lnTo>
                        <a:pt x="19" y="17"/>
                      </a:lnTo>
                      <a:lnTo>
                        <a:pt x="20" y="13"/>
                      </a:lnTo>
                      <a:lnTo>
                        <a:pt x="22" y="9"/>
                      </a:lnTo>
                      <a:lnTo>
                        <a:pt x="23" y="5"/>
                      </a:lnTo>
                      <a:lnTo>
                        <a:pt x="25" y="1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69" name="Freeform 128"/>
                <p:cNvSpPr>
                  <a:spLocks/>
                </p:cNvSpPr>
                <p:nvPr/>
              </p:nvSpPr>
              <p:spPr bwMode="auto">
                <a:xfrm>
                  <a:off x="3682" y="982"/>
                  <a:ext cx="413" cy="508"/>
                </a:xfrm>
                <a:custGeom>
                  <a:avLst/>
                  <a:gdLst>
                    <a:gd name="T0" fmla="*/ 2147483647 w 61"/>
                    <a:gd name="T1" fmla="*/ 0 h 67"/>
                    <a:gd name="T2" fmla="*/ 2147483647 w 61"/>
                    <a:gd name="T3" fmla="*/ 0 h 67"/>
                    <a:gd name="T4" fmla="*/ 2147483647 w 61"/>
                    <a:gd name="T5" fmla="*/ 0 h 67"/>
                    <a:gd name="T6" fmla="*/ 2147483647 w 61"/>
                    <a:gd name="T7" fmla="*/ 2147483647 h 67"/>
                    <a:gd name="T8" fmla="*/ 2147483647 w 61"/>
                    <a:gd name="T9" fmla="*/ 2147483647 h 67"/>
                    <a:gd name="T10" fmla="*/ 2147483647 w 61"/>
                    <a:gd name="T11" fmla="*/ 2147483647 h 67"/>
                    <a:gd name="T12" fmla="*/ 2147483647 w 61"/>
                    <a:gd name="T13" fmla="*/ 2147483647 h 67"/>
                    <a:gd name="T14" fmla="*/ 2147483647 w 61"/>
                    <a:gd name="T15" fmla="*/ 2147483647 h 67"/>
                    <a:gd name="T16" fmla="*/ 2147483647 w 61"/>
                    <a:gd name="T17" fmla="*/ 2147483647 h 67"/>
                    <a:gd name="T18" fmla="*/ 2147483647 w 61"/>
                    <a:gd name="T19" fmla="*/ 2147483647 h 67"/>
                    <a:gd name="T20" fmla="*/ 2147483647 w 61"/>
                    <a:gd name="T21" fmla="*/ 2147483647 h 67"/>
                    <a:gd name="T22" fmla="*/ 2147483647 w 61"/>
                    <a:gd name="T23" fmla="*/ 2147483647 h 67"/>
                    <a:gd name="T24" fmla="*/ 2147483647 w 61"/>
                    <a:gd name="T25" fmla="*/ 2147483647 h 67"/>
                    <a:gd name="T26" fmla="*/ 2147483647 w 61"/>
                    <a:gd name="T27" fmla="*/ 2147483647 h 67"/>
                    <a:gd name="T28" fmla="*/ 2147483647 w 61"/>
                    <a:gd name="T29" fmla="*/ 2147483647 h 67"/>
                    <a:gd name="T30" fmla="*/ 2147483647 w 61"/>
                    <a:gd name="T31" fmla="*/ 2147483647 h 67"/>
                    <a:gd name="T32" fmla="*/ 0 w 61"/>
                    <a:gd name="T33" fmla="*/ 2147483647 h 67"/>
                    <a:gd name="T34" fmla="*/ 2147483647 w 61"/>
                    <a:gd name="T35" fmla="*/ 2147483647 h 67"/>
                    <a:gd name="T36" fmla="*/ 2147483647 w 61"/>
                    <a:gd name="T37" fmla="*/ 2147483647 h 67"/>
                    <a:gd name="T38" fmla="*/ 2147483647 w 61"/>
                    <a:gd name="T39" fmla="*/ 2147483647 h 67"/>
                    <a:gd name="T40" fmla="*/ 2147483647 w 61"/>
                    <a:gd name="T41" fmla="*/ 2147483647 h 67"/>
                    <a:gd name="T42" fmla="*/ 2147483647 w 61"/>
                    <a:gd name="T43" fmla="*/ 2147483647 h 67"/>
                    <a:gd name="T44" fmla="*/ 2147483647 w 61"/>
                    <a:gd name="T45" fmla="*/ 2147483647 h 67"/>
                    <a:gd name="T46" fmla="*/ 2147483647 w 61"/>
                    <a:gd name="T47" fmla="*/ 2147483647 h 67"/>
                    <a:gd name="T48" fmla="*/ 2147483647 w 61"/>
                    <a:gd name="T49" fmla="*/ 2147483647 h 67"/>
                    <a:gd name="T50" fmla="*/ 2147483647 w 61"/>
                    <a:gd name="T51" fmla="*/ 2147483647 h 67"/>
                    <a:gd name="T52" fmla="*/ 2147483647 w 61"/>
                    <a:gd name="T53" fmla="*/ 2147483647 h 67"/>
                    <a:gd name="T54" fmla="*/ 2147483647 w 61"/>
                    <a:gd name="T55" fmla="*/ 2147483647 h 67"/>
                    <a:gd name="T56" fmla="*/ 2147483647 w 61"/>
                    <a:gd name="T57" fmla="*/ 2147483647 h 67"/>
                    <a:gd name="T58" fmla="*/ 2147483647 w 61"/>
                    <a:gd name="T59" fmla="*/ 2147483647 h 67"/>
                    <a:gd name="T60" fmla="*/ 2147483647 w 61"/>
                    <a:gd name="T61" fmla="*/ 2147483647 h 67"/>
                    <a:gd name="T62" fmla="*/ 2147483647 w 61"/>
                    <a:gd name="T63" fmla="*/ 2147483647 h 67"/>
                    <a:gd name="T64" fmla="*/ 2147483647 w 61"/>
                    <a:gd name="T65" fmla="*/ 2147483647 h 67"/>
                    <a:gd name="T66" fmla="*/ 2147483647 w 61"/>
                    <a:gd name="T67" fmla="*/ 2147483647 h 67"/>
                    <a:gd name="T68" fmla="*/ 2147483647 w 61"/>
                    <a:gd name="T69" fmla="*/ 2147483647 h 67"/>
                    <a:gd name="T70" fmla="*/ 2147483647 w 61"/>
                    <a:gd name="T71" fmla="*/ 0 h 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1"/>
                    <a:gd name="T109" fmla="*/ 0 h 67"/>
                    <a:gd name="T110" fmla="*/ 61 w 61"/>
                    <a:gd name="T111" fmla="*/ 67 h 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1" h="67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0" y="1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5" y="4"/>
                      </a:lnTo>
                      <a:lnTo>
                        <a:pt x="43" y="5"/>
                      </a:lnTo>
                      <a:lnTo>
                        <a:pt x="42" y="6"/>
                      </a:lnTo>
                      <a:lnTo>
                        <a:pt x="40" y="8"/>
                      </a:lnTo>
                      <a:lnTo>
                        <a:pt x="38" y="9"/>
                      </a:lnTo>
                      <a:lnTo>
                        <a:pt x="36" y="11"/>
                      </a:lnTo>
                      <a:lnTo>
                        <a:pt x="34" y="13"/>
                      </a:lnTo>
                      <a:lnTo>
                        <a:pt x="32" y="15"/>
                      </a:lnTo>
                      <a:lnTo>
                        <a:pt x="30" y="18"/>
                      </a:lnTo>
                      <a:lnTo>
                        <a:pt x="27" y="20"/>
                      </a:lnTo>
                      <a:lnTo>
                        <a:pt x="26" y="23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0" y="31"/>
                      </a:lnTo>
                      <a:lnTo>
                        <a:pt x="18" y="34"/>
                      </a:lnTo>
                      <a:lnTo>
                        <a:pt x="16" y="37"/>
                      </a:lnTo>
                      <a:lnTo>
                        <a:pt x="14" y="41"/>
                      </a:lnTo>
                      <a:lnTo>
                        <a:pt x="11" y="43"/>
                      </a:lnTo>
                      <a:lnTo>
                        <a:pt x="9" y="47"/>
                      </a:lnTo>
                      <a:lnTo>
                        <a:pt x="7" y="50"/>
                      </a:lnTo>
                      <a:lnTo>
                        <a:pt x="5" y="54"/>
                      </a:lnTo>
                      <a:lnTo>
                        <a:pt x="4" y="58"/>
                      </a:lnTo>
                      <a:lnTo>
                        <a:pt x="2" y="61"/>
                      </a:lnTo>
                      <a:lnTo>
                        <a:pt x="0" y="65"/>
                      </a:lnTo>
                      <a:lnTo>
                        <a:pt x="3" y="66"/>
                      </a:lnTo>
                      <a:lnTo>
                        <a:pt x="5" y="63"/>
                      </a:lnTo>
                      <a:lnTo>
                        <a:pt x="7" y="59"/>
                      </a:lnTo>
                      <a:lnTo>
                        <a:pt x="9" y="56"/>
                      </a:lnTo>
                      <a:lnTo>
                        <a:pt x="11" y="52"/>
                      </a:lnTo>
                      <a:lnTo>
                        <a:pt x="13" y="49"/>
                      </a:lnTo>
                      <a:lnTo>
                        <a:pt x="14" y="46"/>
                      </a:lnTo>
                      <a:lnTo>
                        <a:pt x="17" y="42"/>
                      </a:lnTo>
                      <a:lnTo>
                        <a:pt x="19" y="39"/>
                      </a:lnTo>
                      <a:lnTo>
                        <a:pt x="21" y="36"/>
                      </a:lnTo>
                      <a:lnTo>
                        <a:pt x="23" y="33"/>
                      </a:lnTo>
                      <a:lnTo>
                        <a:pt x="25" y="30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31" y="22"/>
                      </a:lnTo>
                      <a:lnTo>
                        <a:pt x="33" y="20"/>
                      </a:lnTo>
                      <a:lnTo>
                        <a:pt x="35" y="18"/>
                      </a:lnTo>
                      <a:lnTo>
                        <a:pt x="36" y="16"/>
                      </a:lnTo>
                      <a:lnTo>
                        <a:pt x="38" y="14"/>
                      </a:lnTo>
                      <a:lnTo>
                        <a:pt x="41" y="12"/>
                      </a:lnTo>
                      <a:lnTo>
                        <a:pt x="42" y="11"/>
                      </a:lnTo>
                      <a:lnTo>
                        <a:pt x="43" y="9"/>
                      </a:lnTo>
                      <a:lnTo>
                        <a:pt x="46" y="7"/>
                      </a:lnTo>
                      <a:lnTo>
                        <a:pt x="48" y="6"/>
                      </a:lnTo>
                      <a:lnTo>
                        <a:pt x="49" y="5"/>
                      </a:lnTo>
                      <a:lnTo>
                        <a:pt x="50" y="5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5" y="4"/>
                      </a:lnTo>
                      <a:lnTo>
                        <a:pt x="55" y="3"/>
                      </a:lnTo>
                      <a:lnTo>
                        <a:pt x="57" y="3"/>
                      </a:lnTo>
                      <a:lnTo>
                        <a:pt x="57" y="4"/>
                      </a:lnTo>
                      <a:lnTo>
                        <a:pt x="58" y="4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0" name="Freeform 129"/>
                <p:cNvSpPr>
                  <a:spLocks/>
                </p:cNvSpPr>
                <p:nvPr/>
              </p:nvSpPr>
              <p:spPr bwMode="auto">
                <a:xfrm>
                  <a:off x="3735" y="982"/>
                  <a:ext cx="352" cy="399"/>
                </a:xfrm>
                <a:custGeom>
                  <a:avLst/>
                  <a:gdLst>
                    <a:gd name="T0" fmla="*/ 2147483647 w 52"/>
                    <a:gd name="T1" fmla="*/ 2147483647 h 52"/>
                    <a:gd name="T2" fmla="*/ 2147483647 w 52"/>
                    <a:gd name="T3" fmla="*/ 0 h 52"/>
                    <a:gd name="T4" fmla="*/ 2147483647 w 52"/>
                    <a:gd name="T5" fmla="*/ 0 h 52"/>
                    <a:gd name="T6" fmla="*/ 2147483647 w 52"/>
                    <a:gd name="T7" fmla="*/ 2147483647 h 52"/>
                    <a:gd name="T8" fmla="*/ 2147483647 w 52"/>
                    <a:gd name="T9" fmla="*/ 2147483647 h 52"/>
                    <a:gd name="T10" fmla="*/ 2147483647 w 52"/>
                    <a:gd name="T11" fmla="*/ 2147483647 h 52"/>
                    <a:gd name="T12" fmla="*/ 2147483647 w 52"/>
                    <a:gd name="T13" fmla="*/ 2147483647 h 52"/>
                    <a:gd name="T14" fmla="*/ 2147483647 w 52"/>
                    <a:gd name="T15" fmla="*/ 2147483647 h 52"/>
                    <a:gd name="T16" fmla="*/ 2147483647 w 52"/>
                    <a:gd name="T17" fmla="*/ 2147483647 h 52"/>
                    <a:gd name="T18" fmla="*/ 2147483647 w 52"/>
                    <a:gd name="T19" fmla="*/ 2147483647 h 52"/>
                    <a:gd name="T20" fmla="*/ 2147483647 w 52"/>
                    <a:gd name="T21" fmla="*/ 2147483647 h 52"/>
                    <a:gd name="T22" fmla="*/ 2147483647 w 52"/>
                    <a:gd name="T23" fmla="*/ 2147483647 h 52"/>
                    <a:gd name="T24" fmla="*/ 2147483647 w 52"/>
                    <a:gd name="T25" fmla="*/ 2147483647 h 52"/>
                    <a:gd name="T26" fmla="*/ 2147483647 w 52"/>
                    <a:gd name="T27" fmla="*/ 2147483647 h 52"/>
                    <a:gd name="T28" fmla="*/ 2147483647 w 52"/>
                    <a:gd name="T29" fmla="*/ 2147483647 h 52"/>
                    <a:gd name="T30" fmla="*/ 2147483647 w 52"/>
                    <a:gd name="T31" fmla="*/ 2147483647 h 52"/>
                    <a:gd name="T32" fmla="*/ 0 w 52"/>
                    <a:gd name="T33" fmla="*/ 2147483647 h 52"/>
                    <a:gd name="T34" fmla="*/ 2147483647 w 52"/>
                    <a:gd name="T35" fmla="*/ 2147483647 h 52"/>
                    <a:gd name="T36" fmla="*/ 2147483647 w 52"/>
                    <a:gd name="T37" fmla="*/ 2147483647 h 52"/>
                    <a:gd name="T38" fmla="*/ 2147483647 w 52"/>
                    <a:gd name="T39" fmla="*/ 2147483647 h 52"/>
                    <a:gd name="T40" fmla="*/ 2147483647 w 52"/>
                    <a:gd name="T41" fmla="*/ 2147483647 h 52"/>
                    <a:gd name="T42" fmla="*/ 2147483647 w 52"/>
                    <a:gd name="T43" fmla="*/ 2147483647 h 52"/>
                    <a:gd name="T44" fmla="*/ 2147483647 w 52"/>
                    <a:gd name="T45" fmla="*/ 2147483647 h 52"/>
                    <a:gd name="T46" fmla="*/ 2147483647 w 52"/>
                    <a:gd name="T47" fmla="*/ 2147483647 h 52"/>
                    <a:gd name="T48" fmla="*/ 2147483647 w 52"/>
                    <a:gd name="T49" fmla="*/ 2147483647 h 52"/>
                    <a:gd name="T50" fmla="*/ 2147483647 w 52"/>
                    <a:gd name="T51" fmla="*/ 2147483647 h 52"/>
                    <a:gd name="T52" fmla="*/ 2147483647 w 52"/>
                    <a:gd name="T53" fmla="*/ 2147483647 h 52"/>
                    <a:gd name="T54" fmla="*/ 2147483647 w 52"/>
                    <a:gd name="T55" fmla="*/ 2147483647 h 52"/>
                    <a:gd name="T56" fmla="*/ 2147483647 w 52"/>
                    <a:gd name="T57" fmla="*/ 2147483647 h 52"/>
                    <a:gd name="T58" fmla="*/ 2147483647 w 52"/>
                    <a:gd name="T59" fmla="*/ 2147483647 h 52"/>
                    <a:gd name="T60" fmla="*/ 2147483647 w 52"/>
                    <a:gd name="T61" fmla="*/ 2147483647 h 52"/>
                    <a:gd name="T62" fmla="*/ 2147483647 w 52"/>
                    <a:gd name="T63" fmla="*/ 2147483647 h 52"/>
                    <a:gd name="T64" fmla="*/ 2147483647 w 52"/>
                    <a:gd name="T65" fmla="*/ 2147483647 h 52"/>
                    <a:gd name="T66" fmla="*/ 2147483647 w 52"/>
                    <a:gd name="T67" fmla="*/ 2147483647 h 52"/>
                    <a:gd name="T68" fmla="*/ 2147483647 w 52"/>
                    <a:gd name="T69" fmla="*/ 2147483647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52"/>
                    <a:gd name="T107" fmla="*/ 52 w 52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52">
                      <a:moveTo>
                        <a:pt x="51" y="1"/>
                      </a:moveTo>
                      <a:lnTo>
                        <a:pt x="51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3" y="1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40" y="3"/>
                      </a:lnTo>
                      <a:lnTo>
                        <a:pt x="38" y="4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4" y="7"/>
                      </a:lnTo>
                      <a:lnTo>
                        <a:pt x="32" y="9"/>
                      </a:lnTo>
                      <a:lnTo>
                        <a:pt x="30" y="10"/>
                      </a:lnTo>
                      <a:lnTo>
                        <a:pt x="28" y="12"/>
                      </a:lnTo>
                      <a:lnTo>
                        <a:pt x="27" y="14"/>
                      </a:lnTo>
                      <a:lnTo>
                        <a:pt x="25" y="15"/>
                      </a:lnTo>
                      <a:lnTo>
                        <a:pt x="23" y="17"/>
                      </a:lnTo>
                      <a:lnTo>
                        <a:pt x="21" y="20"/>
                      </a:lnTo>
                      <a:lnTo>
                        <a:pt x="19" y="21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4" y="28"/>
                      </a:lnTo>
                      <a:lnTo>
                        <a:pt x="13" y="31"/>
                      </a:lnTo>
                      <a:lnTo>
                        <a:pt x="11" y="34"/>
                      </a:lnTo>
                      <a:lnTo>
                        <a:pt x="9" y="36"/>
                      </a:lnTo>
                      <a:lnTo>
                        <a:pt x="7" y="39"/>
                      </a:lnTo>
                      <a:lnTo>
                        <a:pt x="5" y="42"/>
                      </a:lnTo>
                      <a:lnTo>
                        <a:pt x="4" y="45"/>
                      </a:lnTo>
                      <a:lnTo>
                        <a:pt x="1" y="48"/>
                      </a:lnTo>
                      <a:lnTo>
                        <a:pt x="0" y="51"/>
                      </a:lnTo>
                      <a:lnTo>
                        <a:pt x="2" y="51"/>
                      </a:lnTo>
                      <a:lnTo>
                        <a:pt x="4" y="49"/>
                      </a:lnTo>
                      <a:lnTo>
                        <a:pt x="6" y="46"/>
                      </a:lnTo>
                      <a:lnTo>
                        <a:pt x="7" y="43"/>
                      </a:lnTo>
                      <a:lnTo>
                        <a:pt x="9" y="41"/>
                      </a:lnTo>
                      <a:lnTo>
                        <a:pt x="11" y="38"/>
                      </a:lnTo>
                      <a:lnTo>
                        <a:pt x="13" y="35"/>
                      </a:lnTo>
                      <a:lnTo>
                        <a:pt x="14" y="32"/>
                      </a:lnTo>
                      <a:lnTo>
                        <a:pt x="16" y="30"/>
                      </a:lnTo>
                      <a:lnTo>
                        <a:pt x="18" y="27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8" y="15"/>
                      </a:lnTo>
                      <a:lnTo>
                        <a:pt x="30" y="13"/>
                      </a:lnTo>
                      <a:lnTo>
                        <a:pt x="32" y="12"/>
                      </a:lnTo>
                      <a:lnTo>
                        <a:pt x="34" y="11"/>
                      </a:lnTo>
                      <a:lnTo>
                        <a:pt x="34" y="9"/>
                      </a:lnTo>
                      <a:lnTo>
                        <a:pt x="36" y="8"/>
                      </a:lnTo>
                      <a:lnTo>
                        <a:pt x="38" y="7"/>
                      </a:lnTo>
                      <a:lnTo>
                        <a:pt x="40" y="5"/>
                      </a:lnTo>
                      <a:lnTo>
                        <a:pt x="41" y="5"/>
                      </a:lnTo>
                      <a:lnTo>
                        <a:pt x="42" y="4"/>
                      </a:lnTo>
                      <a:lnTo>
                        <a:pt x="43" y="4"/>
                      </a:lnTo>
                      <a:lnTo>
                        <a:pt x="45" y="3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0" y="3"/>
                      </a:lnTo>
                      <a:lnTo>
                        <a:pt x="51" y="1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1" name="Freeform 130"/>
                <p:cNvSpPr>
                  <a:spLocks/>
                </p:cNvSpPr>
                <p:nvPr/>
              </p:nvSpPr>
              <p:spPr bwMode="auto">
                <a:xfrm>
                  <a:off x="3962" y="982"/>
                  <a:ext cx="169" cy="666"/>
                </a:xfrm>
                <a:custGeom>
                  <a:avLst/>
                  <a:gdLst>
                    <a:gd name="T0" fmla="*/ 2147483647 w 24"/>
                    <a:gd name="T1" fmla="*/ 2147483647 h 86"/>
                    <a:gd name="T2" fmla="*/ 2147483647 w 24"/>
                    <a:gd name="T3" fmla="*/ 2147483647 h 86"/>
                    <a:gd name="T4" fmla="*/ 2147483647 w 24"/>
                    <a:gd name="T5" fmla="*/ 2147483647 h 86"/>
                    <a:gd name="T6" fmla="*/ 2147483647 w 24"/>
                    <a:gd name="T7" fmla="*/ 2147483647 h 86"/>
                    <a:gd name="T8" fmla="*/ 2147483647 w 24"/>
                    <a:gd name="T9" fmla="*/ 2147483647 h 86"/>
                    <a:gd name="T10" fmla="*/ 2147483647 w 24"/>
                    <a:gd name="T11" fmla="*/ 2147483647 h 86"/>
                    <a:gd name="T12" fmla="*/ 2147483647 w 24"/>
                    <a:gd name="T13" fmla="*/ 2147483647 h 86"/>
                    <a:gd name="T14" fmla="*/ 2147483647 w 24"/>
                    <a:gd name="T15" fmla="*/ 2147483647 h 86"/>
                    <a:gd name="T16" fmla="*/ 2147483647 w 24"/>
                    <a:gd name="T17" fmla="*/ 2147483647 h 86"/>
                    <a:gd name="T18" fmla="*/ 2147483647 w 24"/>
                    <a:gd name="T19" fmla="*/ 2147483647 h 86"/>
                    <a:gd name="T20" fmla="*/ 2147483647 w 24"/>
                    <a:gd name="T21" fmla="*/ 2147483647 h 86"/>
                    <a:gd name="T22" fmla="*/ 2147483647 w 24"/>
                    <a:gd name="T23" fmla="*/ 2147483647 h 86"/>
                    <a:gd name="T24" fmla="*/ 2147483647 w 24"/>
                    <a:gd name="T25" fmla="*/ 2147483647 h 86"/>
                    <a:gd name="T26" fmla="*/ 2147483647 w 24"/>
                    <a:gd name="T27" fmla="*/ 2147483647 h 86"/>
                    <a:gd name="T28" fmla="*/ 2147483647 w 24"/>
                    <a:gd name="T29" fmla="*/ 2147483647 h 86"/>
                    <a:gd name="T30" fmla="*/ 2147483647 w 24"/>
                    <a:gd name="T31" fmla="*/ 2147483647 h 86"/>
                    <a:gd name="T32" fmla="*/ 2147483647 w 24"/>
                    <a:gd name="T33" fmla="*/ 0 h 86"/>
                    <a:gd name="T34" fmla="*/ 2147483647 w 24"/>
                    <a:gd name="T35" fmla="*/ 2147483647 h 86"/>
                    <a:gd name="T36" fmla="*/ 2147483647 w 24"/>
                    <a:gd name="T37" fmla="*/ 2147483647 h 86"/>
                    <a:gd name="T38" fmla="*/ 2147483647 w 24"/>
                    <a:gd name="T39" fmla="*/ 2147483647 h 86"/>
                    <a:gd name="T40" fmla="*/ 2147483647 w 24"/>
                    <a:gd name="T41" fmla="*/ 2147483647 h 86"/>
                    <a:gd name="T42" fmla="*/ 2147483647 w 24"/>
                    <a:gd name="T43" fmla="*/ 2147483647 h 86"/>
                    <a:gd name="T44" fmla="*/ 2147483647 w 24"/>
                    <a:gd name="T45" fmla="*/ 2147483647 h 86"/>
                    <a:gd name="T46" fmla="*/ 2147483647 w 24"/>
                    <a:gd name="T47" fmla="*/ 2147483647 h 86"/>
                    <a:gd name="T48" fmla="*/ 2147483647 w 24"/>
                    <a:gd name="T49" fmla="*/ 2147483647 h 86"/>
                    <a:gd name="T50" fmla="*/ 2147483647 w 24"/>
                    <a:gd name="T51" fmla="*/ 2147483647 h 86"/>
                    <a:gd name="T52" fmla="*/ 2147483647 w 24"/>
                    <a:gd name="T53" fmla="*/ 2147483647 h 86"/>
                    <a:gd name="T54" fmla="*/ 2147483647 w 24"/>
                    <a:gd name="T55" fmla="*/ 2147483647 h 86"/>
                    <a:gd name="T56" fmla="*/ 2147483647 w 24"/>
                    <a:gd name="T57" fmla="*/ 2147483647 h 86"/>
                    <a:gd name="T58" fmla="*/ 2147483647 w 24"/>
                    <a:gd name="T59" fmla="*/ 2147483647 h 86"/>
                    <a:gd name="T60" fmla="*/ 2147483647 w 24"/>
                    <a:gd name="T61" fmla="*/ 2147483647 h 86"/>
                    <a:gd name="T62" fmla="*/ 2147483647 w 24"/>
                    <a:gd name="T63" fmla="*/ 2147483647 h 86"/>
                    <a:gd name="T64" fmla="*/ 2147483647 w 24"/>
                    <a:gd name="T65" fmla="*/ 2147483647 h 86"/>
                    <a:gd name="T66" fmla="*/ 0 w 24"/>
                    <a:gd name="T67" fmla="*/ 2147483647 h 86"/>
                    <a:gd name="T68" fmla="*/ 2147483647 w 24"/>
                    <a:gd name="T69" fmla="*/ 2147483647 h 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"/>
                    <a:gd name="T106" fmla="*/ 0 h 86"/>
                    <a:gd name="T107" fmla="*/ 24 w 24"/>
                    <a:gd name="T108" fmla="*/ 86 h 8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" h="86">
                      <a:moveTo>
                        <a:pt x="2" y="85"/>
                      </a:moveTo>
                      <a:lnTo>
                        <a:pt x="2" y="85"/>
                      </a:lnTo>
                      <a:lnTo>
                        <a:pt x="4" y="81"/>
                      </a:lnTo>
                      <a:lnTo>
                        <a:pt x="6" y="77"/>
                      </a:lnTo>
                      <a:lnTo>
                        <a:pt x="7" y="73"/>
                      </a:lnTo>
                      <a:lnTo>
                        <a:pt x="9" y="69"/>
                      </a:lnTo>
                      <a:lnTo>
                        <a:pt x="11" y="66"/>
                      </a:lnTo>
                      <a:lnTo>
                        <a:pt x="13" y="62"/>
                      </a:lnTo>
                      <a:lnTo>
                        <a:pt x="14" y="59"/>
                      </a:lnTo>
                      <a:lnTo>
                        <a:pt x="15" y="55"/>
                      </a:lnTo>
                      <a:lnTo>
                        <a:pt x="16" y="52"/>
                      </a:lnTo>
                      <a:lnTo>
                        <a:pt x="17" y="48"/>
                      </a:lnTo>
                      <a:lnTo>
                        <a:pt x="18" y="45"/>
                      </a:lnTo>
                      <a:lnTo>
                        <a:pt x="19" y="42"/>
                      </a:lnTo>
                      <a:lnTo>
                        <a:pt x="21" y="39"/>
                      </a:lnTo>
                      <a:lnTo>
                        <a:pt x="21" y="35"/>
                      </a:lnTo>
                      <a:lnTo>
                        <a:pt x="22" y="32"/>
                      </a:lnTo>
                      <a:lnTo>
                        <a:pt x="22" y="30"/>
                      </a:lnTo>
                      <a:lnTo>
                        <a:pt x="22" y="26"/>
                      </a:lnTo>
                      <a:lnTo>
                        <a:pt x="23" y="24"/>
                      </a:lnTo>
                      <a:lnTo>
                        <a:pt x="23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7"/>
                      </a:lnTo>
                      <a:lnTo>
                        <a:pt x="22" y="5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2" y="12"/>
                      </a:lnTo>
                      <a:lnTo>
                        <a:pt x="22" y="14"/>
                      </a:lnTo>
                      <a:lnTo>
                        <a:pt x="22" y="17"/>
                      </a:lnTo>
                      <a:lnTo>
                        <a:pt x="22" y="19"/>
                      </a:lnTo>
                      <a:lnTo>
                        <a:pt x="21" y="21"/>
                      </a:lnTo>
                      <a:lnTo>
                        <a:pt x="21" y="24"/>
                      </a:lnTo>
                      <a:lnTo>
                        <a:pt x="21" y="26"/>
                      </a:lnTo>
                      <a:lnTo>
                        <a:pt x="20" y="29"/>
                      </a:lnTo>
                      <a:lnTo>
                        <a:pt x="20" y="32"/>
                      </a:lnTo>
                      <a:lnTo>
                        <a:pt x="18" y="35"/>
                      </a:lnTo>
                      <a:lnTo>
                        <a:pt x="18" y="37"/>
                      </a:lnTo>
                      <a:lnTo>
                        <a:pt x="17" y="41"/>
                      </a:lnTo>
                      <a:lnTo>
                        <a:pt x="16" y="44"/>
                      </a:lnTo>
                      <a:lnTo>
                        <a:pt x="15" y="48"/>
                      </a:lnTo>
                      <a:lnTo>
                        <a:pt x="15" y="51"/>
                      </a:lnTo>
                      <a:lnTo>
                        <a:pt x="13" y="54"/>
                      </a:lnTo>
                      <a:lnTo>
                        <a:pt x="12" y="57"/>
                      </a:lnTo>
                      <a:lnTo>
                        <a:pt x="10" y="62"/>
                      </a:lnTo>
                      <a:lnTo>
                        <a:pt x="9" y="65"/>
                      </a:lnTo>
                      <a:lnTo>
                        <a:pt x="7" y="69"/>
                      </a:lnTo>
                      <a:lnTo>
                        <a:pt x="6" y="72"/>
                      </a:lnTo>
                      <a:lnTo>
                        <a:pt x="4" y="76"/>
                      </a:lnTo>
                      <a:lnTo>
                        <a:pt x="2" y="80"/>
                      </a:lnTo>
                      <a:lnTo>
                        <a:pt x="0" y="84"/>
                      </a:lnTo>
                      <a:lnTo>
                        <a:pt x="2" y="85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2" name="Freeform 131"/>
                <p:cNvSpPr>
                  <a:spLocks/>
                </p:cNvSpPr>
                <p:nvPr/>
              </p:nvSpPr>
              <p:spPr bwMode="auto">
                <a:xfrm>
                  <a:off x="3577" y="1630"/>
                  <a:ext cx="413" cy="506"/>
                </a:xfrm>
                <a:custGeom>
                  <a:avLst/>
                  <a:gdLst>
                    <a:gd name="T0" fmla="*/ 0 w 60"/>
                    <a:gd name="T1" fmla="*/ 2147483647 h 66"/>
                    <a:gd name="T2" fmla="*/ 2147483647 w 60"/>
                    <a:gd name="T3" fmla="*/ 2147483647 h 66"/>
                    <a:gd name="T4" fmla="*/ 2147483647 w 60"/>
                    <a:gd name="T5" fmla="*/ 2147483647 h 66"/>
                    <a:gd name="T6" fmla="*/ 2147483647 w 60"/>
                    <a:gd name="T7" fmla="*/ 2147483647 h 66"/>
                    <a:gd name="T8" fmla="*/ 2147483647 w 60"/>
                    <a:gd name="T9" fmla="*/ 2147483647 h 66"/>
                    <a:gd name="T10" fmla="*/ 2147483647 w 60"/>
                    <a:gd name="T11" fmla="*/ 2147483647 h 66"/>
                    <a:gd name="T12" fmla="*/ 2147483647 w 60"/>
                    <a:gd name="T13" fmla="*/ 2147483647 h 66"/>
                    <a:gd name="T14" fmla="*/ 2147483647 w 60"/>
                    <a:gd name="T15" fmla="*/ 2147483647 h 66"/>
                    <a:gd name="T16" fmla="*/ 2147483647 w 60"/>
                    <a:gd name="T17" fmla="*/ 2147483647 h 66"/>
                    <a:gd name="T18" fmla="*/ 2147483647 w 60"/>
                    <a:gd name="T19" fmla="*/ 2147483647 h 66"/>
                    <a:gd name="T20" fmla="*/ 2147483647 w 60"/>
                    <a:gd name="T21" fmla="*/ 2147483647 h 66"/>
                    <a:gd name="T22" fmla="*/ 2147483647 w 60"/>
                    <a:gd name="T23" fmla="*/ 2147483647 h 66"/>
                    <a:gd name="T24" fmla="*/ 2147483647 w 60"/>
                    <a:gd name="T25" fmla="*/ 2147483647 h 66"/>
                    <a:gd name="T26" fmla="*/ 2147483647 w 60"/>
                    <a:gd name="T27" fmla="*/ 2147483647 h 66"/>
                    <a:gd name="T28" fmla="*/ 2147483647 w 60"/>
                    <a:gd name="T29" fmla="*/ 2147483647 h 66"/>
                    <a:gd name="T30" fmla="*/ 2147483647 w 60"/>
                    <a:gd name="T31" fmla="*/ 2147483647 h 66"/>
                    <a:gd name="T32" fmla="*/ 2147483647 w 60"/>
                    <a:gd name="T33" fmla="*/ 2147483647 h 66"/>
                    <a:gd name="T34" fmla="*/ 2147483647 w 60"/>
                    <a:gd name="T35" fmla="*/ 2147483647 h 66"/>
                    <a:gd name="T36" fmla="*/ 2147483647 w 60"/>
                    <a:gd name="T37" fmla="*/ 2147483647 h 66"/>
                    <a:gd name="T38" fmla="*/ 2147483647 w 60"/>
                    <a:gd name="T39" fmla="*/ 2147483647 h 66"/>
                    <a:gd name="T40" fmla="*/ 2147483647 w 60"/>
                    <a:gd name="T41" fmla="*/ 2147483647 h 66"/>
                    <a:gd name="T42" fmla="*/ 2147483647 w 60"/>
                    <a:gd name="T43" fmla="*/ 2147483647 h 66"/>
                    <a:gd name="T44" fmla="*/ 2147483647 w 60"/>
                    <a:gd name="T45" fmla="*/ 2147483647 h 66"/>
                    <a:gd name="T46" fmla="*/ 2147483647 w 60"/>
                    <a:gd name="T47" fmla="*/ 2147483647 h 66"/>
                    <a:gd name="T48" fmla="*/ 2147483647 w 60"/>
                    <a:gd name="T49" fmla="*/ 2147483647 h 66"/>
                    <a:gd name="T50" fmla="*/ 2147483647 w 60"/>
                    <a:gd name="T51" fmla="*/ 2147483647 h 66"/>
                    <a:gd name="T52" fmla="*/ 2147483647 w 60"/>
                    <a:gd name="T53" fmla="*/ 2147483647 h 66"/>
                    <a:gd name="T54" fmla="*/ 2147483647 w 60"/>
                    <a:gd name="T55" fmla="*/ 2147483647 h 66"/>
                    <a:gd name="T56" fmla="*/ 2147483647 w 60"/>
                    <a:gd name="T57" fmla="*/ 2147483647 h 66"/>
                    <a:gd name="T58" fmla="*/ 2147483647 w 60"/>
                    <a:gd name="T59" fmla="*/ 2147483647 h 66"/>
                    <a:gd name="T60" fmla="*/ 2147483647 w 60"/>
                    <a:gd name="T61" fmla="*/ 2147483647 h 66"/>
                    <a:gd name="T62" fmla="*/ 2147483647 w 60"/>
                    <a:gd name="T63" fmla="*/ 2147483647 h 66"/>
                    <a:gd name="T64" fmla="*/ 2147483647 w 60"/>
                    <a:gd name="T65" fmla="*/ 2147483647 h 66"/>
                    <a:gd name="T66" fmla="*/ 2147483647 w 60"/>
                    <a:gd name="T67" fmla="*/ 2147483647 h 66"/>
                    <a:gd name="T68" fmla="*/ 0 w 60"/>
                    <a:gd name="T69" fmla="*/ 2147483647 h 6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66"/>
                    <a:gd name="T107" fmla="*/ 60 w 60"/>
                    <a:gd name="T108" fmla="*/ 66 h 6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66">
                      <a:moveTo>
                        <a:pt x="0" y="65"/>
                      </a:moveTo>
                      <a:lnTo>
                        <a:pt x="0" y="65"/>
                      </a:lnTo>
                      <a:lnTo>
                        <a:pt x="2" y="65"/>
                      </a:lnTo>
                      <a:lnTo>
                        <a:pt x="3" y="65"/>
                      </a:lnTo>
                      <a:lnTo>
                        <a:pt x="4" y="65"/>
                      </a:lnTo>
                      <a:lnTo>
                        <a:pt x="6" y="65"/>
                      </a:lnTo>
                      <a:lnTo>
                        <a:pt x="7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2" y="63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59"/>
                      </a:lnTo>
                      <a:lnTo>
                        <a:pt x="19" y="57"/>
                      </a:lnTo>
                      <a:lnTo>
                        <a:pt x="21" y="55"/>
                      </a:lnTo>
                      <a:lnTo>
                        <a:pt x="23" y="54"/>
                      </a:lnTo>
                      <a:lnTo>
                        <a:pt x="25" y="52"/>
                      </a:lnTo>
                      <a:lnTo>
                        <a:pt x="27" y="50"/>
                      </a:lnTo>
                      <a:lnTo>
                        <a:pt x="29" y="48"/>
                      </a:lnTo>
                      <a:lnTo>
                        <a:pt x="32" y="45"/>
                      </a:lnTo>
                      <a:lnTo>
                        <a:pt x="33" y="43"/>
                      </a:lnTo>
                      <a:lnTo>
                        <a:pt x="35" y="40"/>
                      </a:lnTo>
                      <a:lnTo>
                        <a:pt x="37" y="38"/>
                      </a:lnTo>
                      <a:lnTo>
                        <a:pt x="39" y="34"/>
                      </a:lnTo>
                      <a:lnTo>
                        <a:pt x="41" y="32"/>
                      </a:lnTo>
                      <a:lnTo>
                        <a:pt x="43" y="28"/>
                      </a:lnTo>
                      <a:lnTo>
                        <a:pt x="45" y="25"/>
                      </a:lnTo>
                      <a:lnTo>
                        <a:pt x="48" y="22"/>
                      </a:lnTo>
                      <a:lnTo>
                        <a:pt x="50" y="19"/>
                      </a:lnTo>
                      <a:lnTo>
                        <a:pt x="51" y="16"/>
                      </a:lnTo>
                      <a:lnTo>
                        <a:pt x="53" y="11"/>
                      </a:lnTo>
                      <a:lnTo>
                        <a:pt x="56" y="8"/>
                      </a:lnTo>
                      <a:lnTo>
                        <a:pt x="57" y="4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3"/>
                      </a:lnTo>
                      <a:lnTo>
                        <a:pt x="53" y="7"/>
                      </a:lnTo>
                      <a:lnTo>
                        <a:pt x="51" y="11"/>
                      </a:lnTo>
                      <a:lnTo>
                        <a:pt x="50" y="14"/>
                      </a:lnTo>
                      <a:lnTo>
                        <a:pt x="48" y="17"/>
                      </a:lnTo>
                      <a:lnTo>
                        <a:pt x="45" y="21"/>
                      </a:lnTo>
                      <a:lnTo>
                        <a:pt x="44" y="24"/>
                      </a:lnTo>
                      <a:lnTo>
                        <a:pt x="41" y="27"/>
                      </a:lnTo>
                      <a:lnTo>
                        <a:pt x="40" y="31"/>
                      </a:lnTo>
                      <a:lnTo>
                        <a:pt x="37" y="33"/>
                      </a:lnTo>
                      <a:lnTo>
                        <a:pt x="35" y="36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29" y="44"/>
                      </a:lnTo>
                      <a:lnTo>
                        <a:pt x="28" y="46"/>
                      </a:lnTo>
                      <a:lnTo>
                        <a:pt x="26" y="48"/>
                      </a:lnTo>
                      <a:lnTo>
                        <a:pt x="24" y="50"/>
                      </a:lnTo>
                      <a:lnTo>
                        <a:pt x="22" y="53"/>
                      </a:lnTo>
                      <a:lnTo>
                        <a:pt x="20" y="54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5" y="59"/>
                      </a:lnTo>
                      <a:lnTo>
                        <a:pt x="13" y="60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3"/>
                      </a:lnTo>
                      <a:lnTo>
                        <a:pt x="7" y="63"/>
                      </a:lnTo>
                      <a:lnTo>
                        <a:pt x="6" y="63"/>
                      </a:lnTo>
                      <a:lnTo>
                        <a:pt x="4" y="63"/>
                      </a:lnTo>
                      <a:lnTo>
                        <a:pt x="3" y="63"/>
                      </a:lnTo>
                      <a:lnTo>
                        <a:pt x="2" y="63"/>
                      </a:lnTo>
                      <a:lnTo>
                        <a:pt x="1" y="63"/>
                      </a:lnTo>
                      <a:lnTo>
                        <a:pt x="0" y="65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3" name="Freeform 132"/>
                <p:cNvSpPr>
                  <a:spLocks/>
                </p:cNvSpPr>
                <p:nvPr/>
              </p:nvSpPr>
              <p:spPr bwMode="auto">
                <a:xfrm>
                  <a:off x="3542" y="1480"/>
                  <a:ext cx="159" cy="656"/>
                </a:xfrm>
                <a:custGeom>
                  <a:avLst/>
                  <a:gdLst>
                    <a:gd name="T0" fmla="*/ 2147483647 w 24"/>
                    <a:gd name="T1" fmla="*/ 0 h 86"/>
                    <a:gd name="T2" fmla="*/ 2147483647 w 24"/>
                    <a:gd name="T3" fmla="*/ 2147483647 h 86"/>
                    <a:gd name="T4" fmla="*/ 2147483647 w 24"/>
                    <a:gd name="T5" fmla="*/ 2147483647 h 86"/>
                    <a:gd name="T6" fmla="*/ 2147483647 w 24"/>
                    <a:gd name="T7" fmla="*/ 2147483647 h 86"/>
                    <a:gd name="T8" fmla="*/ 2147483647 w 24"/>
                    <a:gd name="T9" fmla="*/ 2147483647 h 86"/>
                    <a:gd name="T10" fmla="*/ 2147483647 w 24"/>
                    <a:gd name="T11" fmla="*/ 2147483647 h 86"/>
                    <a:gd name="T12" fmla="*/ 2147483647 w 24"/>
                    <a:gd name="T13" fmla="*/ 2147483647 h 86"/>
                    <a:gd name="T14" fmla="*/ 2147483647 w 24"/>
                    <a:gd name="T15" fmla="*/ 2147483647 h 86"/>
                    <a:gd name="T16" fmla="*/ 2147483647 w 24"/>
                    <a:gd name="T17" fmla="*/ 2147483647 h 86"/>
                    <a:gd name="T18" fmla="*/ 2147483647 w 24"/>
                    <a:gd name="T19" fmla="*/ 2147483647 h 86"/>
                    <a:gd name="T20" fmla="*/ 0 w 24"/>
                    <a:gd name="T21" fmla="*/ 2147483647 h 86"/>
                    <a:gd name="T22" fmla="*/ 0 w 24"/>
                    <a:gd name="T23" fmla="*/ 2147483647 h 86"/>
                    <a:gd name="T24" fmla="*/ 0 w 24"/>
                    <a:gd name="T25" fmla="*/ 2147483647 h 86"/>
                    <a:gd name="T26" fmla="*/ 2147483647 w 24"/>
                    <a:gd name="T27" fmla="*/ 2147483647 h 86"/>
                    <a:gd name="T28" fmla="*/ 2147483647 w 24"/>
                    <a:gd name="T29" fmla="*/ 2147483647 h 86"/>
                    <a:gd name="T30" fmla="*/ 2147483647 w 24"/>
                    <a:gd name="T31" fmla="*/ 2147483647 h 86"/>
                    <a:gd name="T32" fmla="*/ 2147483647 w 24"/>
                    <a:gd name="T33" fmla="*/ 2147483647 h 86"/>
                    <a:gd name="T34" fmla="*/ 2147483647 w 24"/>
                    <a:gd name="T35" fmla="*/ 2147483647 h 86"/>
                    <a:gd name="T36" fmla="*/ 2147483647 w 24"/>
                    <a:gd name="T37" fmla="*/ 2147483647 h 86"/>
                    <a:gd name="T38" fmla="*/ 2147483647 w 24"/>
                    <a:gd name="T39" fmla="*/ 2147483647 h 86"/>
                    <a:gd name="T40" fmla="*/ 2147483647 w 24"/>
                    <a:gd name="T41" fmla="*/ 2147483647 h 86"/>
                    <a:gd name="T42" fmla="*/ 2147483647 w 24"/>
                    <a:gd name="T43" fmla="*/ 2147483647 h 86"/>
                    <a:gd name="T44" fmla="*/ 2147483647 w 24"/>
                    <a:gd name="T45" fmla="*/ 2147483647 h 86"/>
                    <a:gd name="T46" fmla="*/ 2147483647 w 24"/>
                    <a:gd name="T47" fmla="*/ 2147483647 h 86"/>
                    <a:gd name="T48" fmla="*/ 2147483647 w 24"/>
                    <a:gd name="T49" fmla="*/ 2147483647 h 86"/>
                    <a:gd name="T50" fmla="*/ 2147483647 w 24"/>
                    <a:gd name="T51" fmla="*/ 2147483647 h 86"/>
                    <a:gd name="T52" fmla="*/ 2147483647 w 24"/>
                    <a:gd name="T53" fmla="*/ 2147483647 h 86"/>
                    <a:gd name="T54" fmla="*/ 2147483647 w 24"/>
                    <a:gd name="T55" fmla="*/ 2147483647 h 86"/>
                    <a:gd name="T56" fmla="*/ 2147483647 w 24"/>
                    <a:gd name="T57" fmla="*/ 2147483647 h 86"/>
                    <a:gd name="T58" fmla="*/ 2147483647 w 24"/>
                    <a:gd name="T59" fmla="*/ 2147483647 h 86"/>
                    <a:gd name="T60" fmla="*/ 2147483647 w 24"/>
                    <a:gd name="T61" fmla="*/ 2147483647 h 86"/>
                    <a:gd name="T62" fmla="*/ 2147483647 w 24"/>
                    <a:gd name="T63" fmla="*/ 2147483647 h 86"/>
                    <a:gd name="T64" fmla="*/ 2147483647 w 24"/>
                    <a:gd name="T65" fmla="*/ 2147483647 h 86"/>
                    <a:gd name="T66" fmla="*/ 2147483647 w 24"/>
                    <a:gd name="T67" fmla="*/ 2147483647 h 86"/>
                    <a:gd name="T68" fmla="*/ 2147483647 w 24"/>
                    <a:gd name="T69" fmla="*/ 0 h 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"/>
                    <a:gd name="T106" fmla="*/ 0 h 86"/>
                    <a:gd name="T107" fmla="*/ 24 w 24"/>
                    <a:gd name="T108" fmla="*/ 86 h 8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" h="86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9" y="5"/>
                      </a:lnTo>
                      <a:lnTo>
                        <a:pt x="18" y="8"/>
                      </a:lnTo>
                      <a:lnTo>
                        <a:pt x="16" y="12"/>
                      </a:lnTo>
                      <a:lnTo>
                        <a:pt x="14" y="15"/>
                      </a:lnTo>
                      <a:lnTo>
                        <a:pt x="13" y="19"/>
                      </a:lnTo>
                      <a:lnTo>
                        <a:pt x="12" y="22"/>
                      </a:lnTo>
                      <a:lnTo>
                        <a:pt x="10" y="27"/>
                      </a:lnTo>
                      <a:lnTo>
                        <a:pt x="9" y="30"/>
                      </a:lnTo>
                      <a:lnTo>
                        <a:pt x="8" y="34"/>
                      </a:lnTo>
                      <a:lnTo>
                        <a:pt x="6" y="37"/>
                      </a:lnTo>
                      <a:lnTo>
                        <a:pt x="5" y="40"/>
                      </a:lnTo>
                      <a:lnTo>
                        <a:pt x="4" y="43"/>
                      </a:lnTo>
                      <a:lnTo>
                        <a:pt x="3" y="46"/>
                      </a:lnTo>
                      <a:lnTo>
                        <a:pt x="3" y="50"/>
                      </a:lnTo>
                      <a:lnTo>
                        <a:pt x="2" y="52"/>
                      </a:lnTo>
                      <a:lnTo>
                        <a:pt x="1" y="56"/>
                      </a:lnTo>
                      <a:lnTo>
                        <a:pt x="1" y="58"/>
                      </a:lnTo>
                      <a:lnTo>
                        <a:pt x="1" y="60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1" y="76"/>
                      </a:lnTo>
                      <a:lnTo>
                        <a:pt x="1" y="78"/>
                      </a:lnTo>
                      <a:lnTo>
                        <a:pt x="1" y="80"/>
                      </a:lnTo>
                      <a:lnTo>
                        <a:pt x="2" y="81"/>
                      </a:lnTo>
                      <a:lnTo>
                        <a:pt x="3" y="82"/>
                      </a:lnTo>
                      <a:lnTo>
                        <a:pt x="4" y="83"/>
                      </a:lnTo>
                      <a:lnTo>
                        <a:pt x="5" y="85"/>
                      </a:lnTo>
                      <a:lnTo>
                        <a:pt x="6" y="85"/>
                      </a:lnTo>
                      <a:lnTo>
                        <a:pt x="7" y="83"/>
                      </a:lnTo>
                      <a:lnTo>
                        <a:pt x="6" y="83"/>
                      </a:lnTo>
                      <a:lnTo>
                        <a:pt x="6" y="81"/>
                      </a:lnTo>
                      <a:lnTo>
                        <a:pt x="5" y="81"/>
                      </a:lnTo>
                      <a:lnTo>
                        <a:pt x="4" y="80"/>
                      </a:lnTo>
                      <a:lnTo>
                        <a:pt x="4" y="79"/>
                      </a:lnTo>
                      <a:lnTo>
                        <a:pt x="3" y="77"/>
                      </a:lnTo>
                      <a:lnTo>
                        <a:pt x="3" y="76"/>
                      </a:lnTo>
                      <a:lnTo>
                        <a:pt x="3" y="74"/>
                      </a:lnTo>
                      <a:lnTo>
                        <a:pt x="2" y="73"/>
                      </a:lnTo>
                      <a:lnTo>
                        <a:pt x="2" y="70"/>
                      </a:lnTo>
                      <a:lnTo>
                        <a:pt x="2" y="68"/>
                      </a:lnTo>
                      <a:lnTo>
                        <a:pt x="2" y="66"/>
                      </a:lnTo>
                      <a:lnTo>
                        <a:pt x="3" y="64"/>
                      </a:lnTo>
                      <a:lnTo>
                        <a:pt x="3" y="61"/>
                      </a:lnTo>
                      <a:lnTo>
                        <a:pt x="3" y="59"/>
                      </a:lnTo>
                      <a:lnTo>
                        <a:pt x="4" y="56"/>
                      </a:lnTo>
                      <a:lnTo>
                        <a:pt x="4" y="53"/>
                      </a:lnTo>
                      <a:lnTo>
                        <a:pt x="5" y="50"/>
                      </a:lnTo>
                      <a:lnTo>
                        <a:pt x="6" y="47"/>
                      </a:lnTo>
                      <a:lnTo>
                        <a:pt x="6" y="44"/>
                      </a:lnTo>
                      <a:lnTo>
                        <a:pt x="8" y="41"/>
                      </a:lnTo>
                      <a:lnTo>
                        <a:pt x="9" y="37"/>
                      </a:lnTo>
                      <a:lnTo>
                        <a:pt x="10" y="34"/>
                      </a:lnTo>
                      <a:lnTo>
                        <a:pt x="11" y="30"/>
                      </a:lnTo>
                      <a:lnTo>
                        <a:pt x="12" y="27"/>
                      </a:lnTo>
                      <a:lnTo>
                        <a:pt x="13" y="24"/>
                      </a:lnTo>
                      <a:lnTo>
                        <a:pt x="15" y="20"/>
                      </a:lnTo>
                      <a:lnTo>
                        <a:pt x="16" y="17"/>
                      </a:lnTo>
                      <a:lnTo>
                        <a:pt x="18" y="13"/>
                      </a:lnTo>
                      <a:lnTo>
                        <a:pt x="20" y="9"/>
                      </a:lnTo>
                      <a:lnTo>
                        <a:pt x="21" y="5"/>
                      </a:lnTo>
                      <a:lnTo>
                        <a:pt x="23" y="1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4" name="Freeform 133"/>
                <p:cNvSpPr>
                  <a:spLocks/>
                </p:cNvSpPr>
                <p:nvPr/>
              </p:nvSpPr>
              <p:spPr bwMode="auto">
                <a:xfrm>
                  <a:off x="3682" y="1371"/>
                  <a:ext cx="70" cy="119"/>
                </a:xfrm>
                <a:custGeom>
                  <a:avLst/>
                  <a:gdLst>
                    <a:gd name="T0" fmla="*/ 2147483647 w 11"/>
                    <a:gd name="T1" fmla="*/ 0 h 16"/>
                    <a:gd name="T2" fmla="*/ 2147483647 w 11"/>
                    <a:gd name="T3" fmla="*/ 0 h 16"/>
                    <a:gd name="T4" fmla="*/ 2147483647 w 11"/>
                    <a:gd name="T5" fmla="*/ 0 h 16"/>
                    <a:gd name="T6" fmla="*/ 2147483647 w 11"/>
                    <a:gd name="T7" fmla="*/ 2147483647 h 16"/>
                    <a:gd name="T8" fmla="*/ 2147483647 w 11"/>
                    <a:gd name="T9" fmla="*/ 2147483647 h 16"/>
                    <a:gd name="T10" fmla="*/ 2147483647 w 11"/>
                    <a:gd name="T11" fmla="*/ 2147483647 h 16"/>
                    <a:gd name="T12" fmla="*/ 2147483647 w 11"/>
                    <a:gd name="T13" fmla="*/ 2147483647 h 16"/>
                    <a:gd name="T14" fmla="*/ 2147483647 w 11"/>
                    <a:gd name="T15" fmla="*/ 2147483647 h 16"/>
                    <a:gd name="T16" fmla="*/ 2147483647 w 11"/>
                    <a:gd name="T17" fmla="*/ 2147483647 h 16"/>
                    <a:gd name="T18" fmla="*/ 2147483647 w 11"/>
                    <a:gd name="T19" fmla="*/ 2147483647 h 16"/>
                    <a:gd name="T20" fmla="*/ 2147483647 w 11"/>
                    <a:gd name="T21" fmla="*/ 2147483647 h 16"/>
                    <a:gd name="T22" fmla="*/ 2147483647 w 11"/>
                    <a:gd name="T23" fmla="*/ 2147483647 h 16"/>
                    <a:gd name="T24" fmla="*/ 2147483647 w 11"/>
                    <a:gd name="T25" fmla="*/ 2147483647 h 16"/>
                    <a:gd name="T26" fmla="*/ 2147483647 w 11"/>
                    <a:gd name="T27" fmla="*/ 2147483647 h 16"/>
                    <a:gd name="T28" fmla="*/ 2147483647 w 11"/>
                    <a:gd name="T29" fmla="*/ 2147483647 h 16"/>
                    <a:gd name="T30" fmla="*/ 2147483647 w 11"/>
                    <a:gd name="T31" fmla="*/ 2147483647 h 16"/>
                    <a:gd name="T32" fmla="*/ 2147483647 w 11"/>
                    <a:gd name="T33" fmla="*/ 2147483647 h 16"/>
                    <a:gd name="T34" fmla="*/ 0 w 11"/>
                    <a:gd name="T35" fmla="*/ 2147483647 h 16"/>
                    <a:gd name="T36" fmla="*/ 2147483647 w 11"/>
                    <a:gd name="T37" fmla="*/ 2147483647 h 16"/>
                    <a:gd name="T38" fmla="*/ 2147483647 w 11"/>
                    <a:gd name="T39" fmla="*/ 2147483647 h 16"/>
                    <a:gd name="T40" fmla="*/ 2147483647 w 11"/>
                    <a:gd name="T41" fmla="*/ 2147483647 h 16"/>
                    <a:gd name="T42" fmla="*/ 2147483647 w 11"/>
                    <a:gd name="T43" fmla="*/ 2147483647 h 16"/>
                    <a:gd name="T44" fmla="*/ 2147483647 w 11"/>
                    <a:gd name="T45" fmla="*/ 2147483647 h 16"/>
                    <a:gd name="T46" fmla="*/ 2147483647 w 11"/>
                    <a:gd name="T47" fmla="*/ 2147483647 h 16"/>
                    <a:gd name="T48" fmla="*/ 2147483647 w 11"/>
                    <a:gd name="T49" fmla="*/ 2147483647 h 16"/>
                    <a:gd name="T50" fmla="*/ 2147483647 w 11"/>
                    <a:gd name="T51" fmla="*/ 2147483647 h 16"/>
                    <a:gd name="T52" fmla="*/ 2147483647 w 11"/>
                    <a:gd name="T53" fmla="*/ 2147483647 h 16"/>
                    <a:gd name="T54" fmla="*/ 2147483647 w 11"/>
                    <a:gd name="T55" fmla="*/ 2147483647 h 16"/>
                    <a:gd name="T56" fmla="*/ 2147483647 w 11"/>
                    <a:gd name="T57" fmla="*/ 2147483647 h 16"/>
                    <a:gd name="T58" fmla="*/ 2147483647 w 11"/>
                    <a:gd name="T59" fmla="*/ 2147483647 h 16"/>
                    <a:gd name="T60" fmla="*/ 2147483647 w 11"/>
                    <a:gd name="T61" fmla="*/ 2147483647 h 16"/>
                    <a:gd name="T62" fmla="*/ 2147483647 w 11"/>
                    <a:gd name="T63" fmla="*/ 2147483647 h 16"/>
                    <a:gd name="T64" fmla="*/ 2147483647 w 11"/>
                    <a:gd name="T65" fmla="*/ 2147483647 h 16"/>
                    <a:gd name="T66" fmla="*/ 2147483647 w 11"/>
                    <a:gd name="T67" fmla="*/ 2147483647 h 16"/>
                    <a:gd name="T68" fmla="*/ 2147483647 w 11"/>
                    <a:gd name="T69" fmla="*/ 0 h 16"/>
                    <a:gd name="T70" fmla="*/ 2147483647 w 11"/>
                    <a:gd name="T71" fmla="*/ 0 h 16"/>
                    <a:gd name="T72" fmla="*/ 2147483647 w 11"/>
                    <a:gd name="T73" fmla="*/ 0 h 16"/>
                    <a:gd name="T74" fmla="*/ 2147483647 w 11"/>
                    <a:gd name="T75" fmla="*/ 0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"/>
                    <a:gd name="T115" fmla="*/ 0 h 16"/>
                    <a:gd name="T116" fmla="*/ 11 w 11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" h="16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4"/>
                      </a:lnTo>
                      <a:lnTo>
                        <a:pt x="2" y="15"/>
                      </a:lnTo>
                      <a:lnTo>
                        <a:pt x="3" y="14"/>
                      </a:lnTo>
                      <a:lnTo>
                        <a:pt x="4" y="13"/>
                      </a:lnTo>
                      <a:lnTo>
                        <a:pt x="4" y="12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1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5" name="Freeform 134"/>
                <p:cNvSpPr>
                  <a:spLocks/>
                </p:cNvSpPr>
                <p:nvPr/>
              </p:nvSpPr>
              <p:spPr bwMode="auto">
                <a:xfrm>
                  <a:off x="3647" y="1389"/>
                  <a:ext cx="327" cy="309"/>
                </a:xfrm>
                <a:custGeom>
                  <a:avLst/>
                  <a:gdLst>
                    <a:gd name="T0" fmla="*/ 2147483647 w 48"/>
                    <a:gd name="T1" fmla="*/ 2147483647 h 40"/>
                    <a:gd name="T2" fmla="*/ 2147483647 w 48"/>
                    <a:gd name="T3" fmla="*/ 2147483647 h 40"/>
                    <a:gd name="T4" fmla="*/ 2147483647 w 48"/>
                    <a:gd name="T5" fmla="*/ 2147483647 h 40"/>
                    <a:gd name="T6" fmla="*/ 2147483647 w 48"/>
                    <a:gd name="T7" fmla="*/ 2147483647 h 40"/>
                    <a:gd name="T8" fmla="*/ 2147483647 w 48"/>
                    <a:gd name="T9" fmla="*/ 2147483647 h 40"/>
                    <a:gd name="T10" fmla="*/ 2147483647 w 48"/>
                    <a:gd name="T11" fmla="*/ 2147483647 h 40"/>
                    <a:gd name="T12" fmla="*/ 2147483647 w 48"/>
                    <a:gd name="T13" fmla="*/ 2147483647 h 40"/>
                    <a:gd name="T14" fmla="*/ 2147483647 w 48"/>
                    <a:gd name="T15" fmla="*/ 2147483647 h 40"/>
                    <a:gd name="T16" fmla="*/ 2147483647 w 48"/>
                    <a:gd name="T17" fmla="*/ 2147483647 h 40"/>
                    <a:gd name="T18" fmla="*/ 2147483647 w 48"/>
                    <a:gd name="T19" fmla="*/ 2147483647 h 40"/>
                    <a:gd name="T20" fmla="*/ 2147483647 w 48"/>
                    <a:gd name="T21" fmla="*/ 2147483647 h 40"/>
                    <a:gd name="T22" fmla="*/ 2147483647 w 48"/>
                    <a:gd name="T23" fmla="*/ 2147483647 h 40"/>
                    <a:gd name="T24" fmla="*/ 2147483647 w 48"/>
                    <a:gd name="T25" fmla="*/ 2147483647 h 40"/>
                    <a:gd name="T26" fmla="*/ 2147483647 w 48"/>
                    <a:gd name="T27" fmla="*/ 2147483647 h 40"/>
                    <a:gd name="T28" fmla="*/ 2147483647 w 48"/>
                    <a:gd name="T29" fmla="*/ 2147483647 h 40"/>
                    <a:gd name="T30" fmla="*/ 2147483647 w 48"/>
                    <a:gd name="T31" fmla="*/ 2147483647 h 40"/>
                    <a:gd name="T32" fmla="*/ 2147483647 w 48"/>
                    <a:gd name="T33" fmla="*/ 2147483647 h 40"/>
                    <a:gd name="T34" fmla="*/ 2147483647 w 48"/>
                    <a:gd name="T35" fmla="*/ 2147483647 h 40"/>
                    <a:gd name="T36" fmla="*/ 2147483647 w 48"/>
                    <a:gd name="T37" fmla="*/ 2147483647 h 40"/>
                    <a:gd name="T38" fmla="*/ 2147483647 w 48"/>
                    <a:gd name="T39" fmla="*/ 2147483647 h 40"/>
                    <a:gd name="T40" fmla="*/ 2147483647 w 48"/>
                    <a:gd name="T41" fmla="*/ 2147483647 h 40"/>
                    <a:gd name="T42" fmla="*/ 2147483647 w 48"/>
                    <a:gd name="T43" fmla="*/ 0 h 40"/>
                    <a:gd name="T44" fmla="*/ 2147483647 w 48"/>
                    <a:gd name="T45" fmla="*/ 0 h 40"/>
                    <a:gd name="T46" fmla="*/ 2147483647 w 48"/>
                    <a:gd name="T47" fmla="*/ 0 h 40"/>
                    <a:gd name="T48" fmla="*/ 2147483647 w 48"/>
                    <a:gd name="T49" fmla="*/ 2147483647 h 40"/>
                    <a:gd name="T50" fmla="*/ 2147483647 w 48"/>
                    <a:gd name="T51" fmla="*/ 2147483647 h 40"/>
                    <a:gd name="T52" fmla="*/ 2147483647 w 48"/>
                    <a:gd name="T53" fmla="*/ 2147483647 h 40"/>
                    <a:gd name="T54" fmla="*/ 2147483647 w 48"/>
                    <a:gd name="T55" fmla="*/ 2147483647 h 40"/>
                    <a:gd name="T56" fmla="*/ 2147483647 w 48"/>
                    <a:gd name="T57" fmla="*/ 2147483647 h 40"/>
                    <a:gd name="T58" fmla="*/ 2147483647 w 48"/>
                    <a:gd name="T59" fmla="*/ 2147483647 h 40"/>
                    <a:gd name="T60" fmla="*/ 0 w 48"/>
                    <a:gd name="T61" fmla="*/ 2147483647 h 40"/>
                    <a:gd name="T62" fmla="*/ 0 w 48"/>
                    <a:gd name="T63" fmla="*/ 2147483647 h 40"/>
                    <a:gd name="T64" fmla="*/ 0 w 48"/>
                    <a:gd name="T65" fmla="*/ 2147483647 h 40"/>
                    <a:gd name="T66" fmla="*/ 0 w 48"/>
                    <a:gd name="T67" fmla="*/ 2147483647 h 40"/>
                    <a:gd name="T68" fmla="*/ 0 w 48"/>
                    <a:gd name="T69" fmla="*/ 2147483647 h 40"/>
                    <a:gd name="T70" fmla="*/ 0 w 48"/>
                    <a:gd name="T71" fmla="*/ 2147483647 h 40"/>
                    <a:gd name="T72" fmla="*/ 0 w 48"/>
                    <a:gd name="T73" fmla="*/ 2147483647 h 40"/>
                    <a:gd name="T74" fmla="*/ 0 w 48"/>
                    <a:gd name="T75" fmla="*/ 2147483647 h 40"/>
                    <a:gd name="T76" fmla="*/ 2147483647 w 48"/>
                    <a:gd name="T77" fmla="*/ 2147483647 h 40"/>
                    <a:gd name="T78" fmla="*/ 2147483647 w 48"/>
                    <a:gd name="T79" fmla="*/ 2147483647 h 40"/>
                    <a:gd name="T80" fmla="*/ 2147483647 w 48"/>
                    <a:gd name="T81" fmla="*/ 2147483647 h 40"/>
                    <a:gd name="T82" fmla="*/ 2147483647 w 48"/>
                    <a:gd name="T83" fmla="*/ 2147483647 h 40"/>
                    <a:gd name="T84" fmla="*/ 2147483647 w 48"/>
                    <a:gd name="T85" fmla="*/ 2147483647 h 40"/>
                    <a:gd name="T86" fmla="*/ 2147483647 w 48"/>
                    <a:gd name="T87" fmla="*/ 2147483647 h 40"/>
                    <a:gd name="T88" fmla="*/ 2147483647 w 48"/>
                    <a:gd name="T89" fmla="*/ 2147483647 h 40"/>
                    <a:gd name="T90" fmla="*/ 2147483647 w 48"/>
                    <a:gd name="T91" fmla="*/ 2147483647 h 40"/>
                    <a:gd name="T92" fmla="*/ 2147483647 w 48"/>
                    <a:gd name="T93" fmla="*/ 2147483647 h 40"/>
                    <a:gd name="T94" fmla="*/ 2147483647 w 48"/>
                    <a:gd name="T95" fmla="*/ 2147483647 h 40"/>
                    <a:gd name="T96" fmla="*/ 2147483647 w 48"/>
                    <a:gd name="T97" fmla="*/ 2147483647 h 40"/>
                    <a:gd name="T98" fmla="*/ 2147483647 w 48"/>
                    <a:gd name="T99" fmla="*/ 2147483647 h 4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8"/>
                    <a:gd name="T151" fmla="*/ 0 h 40"/>
                    <a:gd name="T152" fmla="*/ 48 w 48"/>
                    <a:gd name="T153" fmla="*/ 40 h 4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8" h="40">
                      <a:moveTo>
                        <a:pt x="47" y="32"/>
                      </a:moveTo>
                      <a:lnTo>
                        <a:pt x="43" y="35"/>
                      </a:lnTo>
                      <a:lnTo>
                        <a:pt x="15" y="23"/>
                      </a:lnTo>
                      <a:lnTo>
                        <a:pt x="16" y="19"/>
                      </a:lnTo>
                      <a:lnTo>
                        <a:pt x="19" y="21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2" y="19"/>
                      </a:lnTo>
                      <a:lnTo>
                        <a:pt x="23" y="18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5" y="10"/>
                      </a:lnTo>
                      <a:lnTo>
                        <a:pt x="25" y="9"/>
                      </a:lnTo>
                      <a:lnTo>
                        <a:pt x="24" y="9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9" y="16"/>
                      </a:lnTo>
                      <a:lnTo>
                        <a:pt x="9" y="23"/>
                      </a:lnTo>
                      <a:lnTo>
                        <a:pt x="44" y="39"/>
                      </a:lnTo>
                      <a:lnTo>
                        <a:pt x="44" y="38"/>
                      </a:lnTo>
                      <a:lnTo>
                        <a:pt x="45" y="37"/>
                      </a:lnTo>
                      <a:lnTo>
                        <a:pt x="45" y="36"/>
                      </a:lnTo>
                      <a:lnTo>
                        <a:pt x="46" y="35"/>
                      </a:lnTo>
                      <a:lnTo>
                        <a:pt x="46" y="34"/>
                      </a:lnTo>
                      <a:lnTo>
                        <a:pt x="47" y="33"/>
                      </a:lnTo>
                      <a:lnTo>
                        <a:pt x="47" y="32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6" name="Freeform 135"/>
                <p:cNvSpPr>
                  <a:spLocks/>
                </p:cNvSpPr>
                <p:nvPr/>
              </p:nvSpPr>
              <p:spPr bwMode="auto">
                <a:xfrm>
                  <a:off x="3647" y="1389"/>
                  <a:ext cx="327" cy="309"/>
                </a:xfrm>
                <a:custGeom>
                  <a:avLst/>
                  <a:gdLst>
                    <a:gd name="T0" fmla="*/ 2147483647 w 48"/>
                    <a:gd name="T1" fmla="*/ 2147483647 h 40"/>
                    <a:gd name="T2" fmla="*/ 2147483647 w 48"/>
                    <a:gd name="T3" fmla="*/ 2147483647 h 40"/>
                    <a:gd name="T4" fmla="*/ 2147483647 w 48"/>
                    <a:gd name="T5" fmla="*/ 2147483647 h 40"/>
                    <a:gd name="T6" fmla="*/ 2147483647 w 48"/>
                    <a:gd name="T7" fmla="*/ 2147483647 h 40"/>
                    <a:gd name="T8" fmla="*/ 2147483647 w 48"/>
                    <a:gd name="T9" fmla="*/ 2147483647 h 40"/>
                    <a:gd name="T10" fmla="*/ 2147483647 w 48"/>
                    <a:gd name="T11" fmla="*/ 2147483647 h 40"/>
                    <a:gd name="T12" fmla="*/ 2147483647 w 48"/>
                    <a:gd name="T13" fmla="*/ 2147483647 h 40"/>
                    <a:gd name="T14" fmla="*/ 2147483647 w 48"/>
                    <a:gd name="T15" fmla="*/ 2147483647 h 40"/>
                    <a:gd name="T16" fmla="*/ 2147483647 w 48"/>
                    <a:gd name="T17" fmla="*/ 2147483647 h 40"/>
                    <a:gd name="T18" fmla="*/ 2147483647 w 48"/>
                    <a:gd name="T19" fmla="*/ 2147483647 h 40"/>
                    <a:gd name="T20" fmla="*/ 2147483647 w 48"/>
                    <a:gd name="T21" fmla="*/ 2147483647 h 40"/>
                    <a:gd name="T22" fmla="*/ 2147483647 w 48"/>
                    <a:gd name="T23" fmla="*/ 2147483647 h 40"/>
                    <a:gd name="T24" fmla="*/ 2147483647 w 48"/>
                    <a:gd name="T25" fmla="*/ 2147483647 h 40"/>
                    <a:gd name="T26" fmla="*/ 2147483647 w 48"/>
                    <a:gd name="T27" fmla="*/ 2147483647 h 40"/>
                    <a:gd name="T28" fmla="*/ 2147483647 w 48"/>
                    <a:gd name="T29" fmla="*/ 2147483647 h 40"/>
                    <a:gd name="T30" fmla="*/ 2147483647 w 48"/>
                    <a:gd name="T31" fmla="*/ 2147483647 h 40"/>
                    <a:gd name="T32" fmla="*/ 2147483647 w 48"/>
                    <a:gd name="T33" fmla="*/ 2147483647 h 40"/>
                    <a:gd name="T34" fmla="*/ 2147483647 w 48"/>
                    <a:gd name="T35" fmla="*/ 2147483647 h 40"/>
                    <a:gd name="T36" fmla="*/ 2147483647 w 48"/>
                    <a:gd name="T37" fmla="*/ 2147483647 h 40"/>
                    <a:gd name="T38" fmla="*/ 2147483647 w 48"/>
                    <a:gd name="T39" fmla="*/ 2147483647 h 40"/>
                    <a:gd name="T40" fmla="*/ 2147483647 w 48"/>
                    <a:gd name="T41" fmla="*/ 2147483647 h 40"/>
                    <a:gd name="T42" fmla="*/ 2147483647 w 48"/>
                    <a:gd name="T43" fmla="*/ 2147483647 h 40"/>
                    <a:gd name="T44" fmla="*/ 2147483647 w 48"/>
                    <a:gd name="T45" fmla="*/ 0 h 40"/>
                    <a:gd name="T46" fmla="*/ 2147483647 w 48"/>
                    <a:gd name="T47" fmla="*/ 0 h 40"/>
                    <a:gd name="T48" fmla="*/ 2147483647 w 48"/>
                    <a:gd name="T49" fmla="*/ 0 h 40"/>
                    <a:gd name="T50" fmla="*/ 2147483647 w 48"/>
                    <a:gd name="T51" fmla="*/ 0 h 40"/>
                    <a:gd name="T52" fmla="*/ 2147483647 w 48"/>
                    <a:gd name="T53" fmla="*/ 2147483647 h 40"/>
                    <a:gd name="T54" fmla="*/ 2147483647 w 48"/>
                    <a:gd name="T55" fmla="*/ 2147483647 h 40"/>
                    <a:gd name="T56" fmla="*/ 2147483647 w 48"/>
                    <a:gd name="T57" fmla="*/ 2147483647 h 40"/>
                    <a:gd name="T58" fmla="*/ 2147483647 w 48"/>
                    <a:gd name="T59" fmla="*/ 2147483647 h 40"/>
                    <a:gd name="T60" fmla="*/ 2147483647 w 48"/>
                    <a:gd name="T61" fmla="*/ 2147483647 h 40"/>
                    <a:gd name="T62" fmla="*/ 2147483647 w 48"/>
                    <a:gd name="T63" fmla="*/ 2147483647 h 40"/>
                    <a:gd name="T64" fmla="*/ 0 w 48"/>
                    <a:gd name="T65" fmla="*/ 2147483647 h 40"/>
                    <a:gd name="T66" fmla="*/ 0 w 48"/>
                    <a:gd name="T67" fmla="*/ 2147483647 h 40"/>
                    <a:gd name="T68" fmla="*/ 0 w 48"/>
                    <a:gd name="T69" fmla="*/ 2147483647 h 40"/>
                    <a:gd name="T70" fmla="*/ 0 w 48"/>
                    <a:gd name="T71" fmla="*/ 2147483647 h 40"/>
                    <a:gd name="T72" fmla="*/ 0 w 48"/>
                    <a:gd name="T73" fmla="*/ 2147483647 h 40"/>
                    <a:gd name="T74" fmla="*/ 0 w 48"/>
                    <a:gd name="T75" fmla="*/ 2147483647 h 40"/>
                    <a:gd name="T76" fmla="*/ 0 w 48"/>
                    <a:gd name="T77" fmla="*/ 2147483647 h 40"/>
                    <a:gd name="T78" fmla="*/ 0 w 48"/>
                    <a:gd name="T79" fmla="*/ 2147483647 h 40"/>
                    <a:gd name="T80" fmla="*/ 2147483647 w 48"/>
                    <a:gd name="T81" fmla="*/ 2147483647 h 40"/>
                    <a:gd name="T82" fmla="*/ 2147483647 w 48"/>
                    <a:gd name="T83" fmla="*/ 2147483647 h 40"/>
                    <a:gd name="T84" fmla="*/ 2147483647 w 48"/>
                    <a:gd name="T85" fmla="*/ 2147483647 h 40"/>
                    <a:gd name="T86" fmla="*/ 2147483647 w 48"/>
                    <a:gd name="T87" fmla="*/ 2147483647 h 40"/>
                    <a:gd name="T88" fmla="*/ 2147483647 w 48"/>
                    <a:gd name="T89" fmla="*/ 2147483647 h 40"/>
                    <a:gd name="T90" fmla="*/ 2147483647 w 48"/>
                    <a:gd name="T91" fmla="*/ 2147483647 h 40"/>
                    <a:gd name="T92" fmla="*/ 2147483647 w 48"/>
                    <a:gd name="T93" fmla="*/ 2147483647 h 40"/>
                    <a:gd name="T94" fmla="*/ 2147483647 w 48"/>
                    <a:gd name="T95" fmla="*/ 2147483647 h 40"/>
                    <a:gd name="T96" fmla="*/ 2147483647 w 48"/>
                    <a:gd name="T97" fmla="*/ 2147483647 h 40"/>
                    <a:gd name="T98" fmla="*/ 2147483647 w 48"/>
                    <a:gd name="T99" fmla="*/ 2147483647 h 40"/>
                    <a:gd name="T100" fmla="*/ 2147483647 w 48"/>
                    <a:gd name="T101" fmla="*/ 2147483647 h 40"/>
                    <a:gd name="T102" fmla="*/ 2147483647 w 48"/>
                    <a:gd name="T103" fmla="*/ 2147483647 h 4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"/>
                    <a:gd name="T157" fmla="*/ 0 h 40"/>
                    <a:gd name="T158" fmla="*/ 48 w 48"/>
                    <a:gd name="T159" fmla="*/ 40 h 4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" h="40">
                      <a:moveTo>
                        <a:pt x="47" y="32"/>
                      </a:moveTo>
                      <a:lnTo>
                        <a:pt x="43" y="35"/>
                      </a:lnTo>
                      <a:lnTo>
                        <a:pt x="15" y="23"/>
                      </a:lnTo>
                      <a:lnTo>
                        <a:pt x="16" y="19"/>
                      </a:lnTo>
                      <a:lnTo>
                        <a:pt x="19" y="21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2" y="19"/>
                      </a:lnTo>
                      <a:lnTo>
                        <a:pt x="23" y="18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5" y="10"/>
                      </a:lnTo>
                      <a:lnTo>
                        <a:pt x="25" y="9"/>
                      </a:lnTo>
                      <a:lnTo>
                        <a:pt x="24" y="9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9" y="16"/>
                      </a:lnTo>
                      <a:lnTo>
                        <a:pt x="9" y="23"/>
                      </a:lnTo>
                      <a:lnTo>
                        <a:pt x="44" y="39"/>
                      </a:lnTo>
                      <a:lnTo>
                        <a:pt x="44" y="38"/>
                      </a:lnTo>
                      <a:lnTo>
                        <a:pt x="45" y="37"/>
                      </a:lnTo>
                      <a:lnTo>
                        <a:pt x="45" y="36"/>
                      </a:lnTo>
                      <a:lnTo>
                        <a:pt x="46" y="35"/>
                      </a:lnTo>
                      <a:lnTo>
                        <a:pt x="46" y="34"/>
                      </a:lnTo>
                      <a:lnTo>
                        <a:pt x="47" y="33"/>
                      </a:lnTo>
                      <a:lnTo>
                        <a:pt x="47" y="32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7" name="Freeform 136"/>
                <p:cNvSpPr>
                  <a:spLocks/>
                </p:cNvSpPr>
                <p:nvPr/>
              </p:nvSpPr>
              <p:spPr bwMode="auto">
                <a:xfrm>
                  <a:off x="3718" y="1561"/>
                  <a:ext cx="237" cy="137"/>
                </a:xfrm>
                <a:custGeom>
                  <a:avLst/>
                  <a:gdLst>
                    <a:gd name="T0" fmla="*/ 0 w 35"/>
                    <a:gd name="T1" fmla="*/ 0 h 17"/>
                    <a:gd name="T2" fmla="*/ 2147483647 w 35"/>
                    <a:gd name="T3" fmla="*/ 2147483647 h 17"/>
                    <a:gd name="T4" fmla="*/ 2147483647 w 35"/>
                    <a:gd name="T5" fmla="*/ 2147483647 h 17"/>
                    <a:gd name="T6" fmla="*/ 0 w 35"/>
                    <a:gd name="T7" fmla="*/ 2147483647 h 17"/>
                    <a:gd name="T8" fmla="*/ 0 w 35"/>
                    <a:gd name="T9" fmla="*/ 0 h 17"/>
                    <a:gd name="T10" fmla="*/ 0 w 35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17"/>
                    <a:gd name="T20" fmla="*/ 35 w 35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17">
                      <a:moveTo>
                        <a:pt x="0" y="0"/>
                      </a:moveTo>
                      <a:lnTo>
                        <a:pt x="34" y="15"/>
                      </a:lnTo>
                      <a:lnTo>
                        <a:pt x="34" y="16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8" name="Freeform 137"/>
                <p:cNvSpPr>
                  <a:spLocks/>
                </p:cNvSpPr>
                <p:nvPr/>
              </p:nvSpPr>
              <p:spPr bwMode="auto">
                <a:xfrm>
                  <a:off x="3682" y="1389"/>
                  <a:ext cx="140" cy="101"/>
                </a:xfrm>
                <a:custGeom>
                  <a:avLst/>
                  <a:gdLst>
                    <a:gd name="T0" fmla="*/ 0 w 21"/>
                    <a:gd name="T1" fmla="*/ 0 h 13"/>
                    <a:gd name="T2" fmla="*/ 0 w 21"/>
                    <a:gd name="T3" fmla="*/ 0 h 13"/>
                    <a:gd name="T4" fmla="*/ 0 w 21"/>
                    <a:gd name="T5" fmla="*/ 0 h 13"/>
                    <a:gd name="T6" fmla="*/ 0 w 21"/>
                    <a:gd name="T7" fmla="*/ 0 h 13"/>
                    <a:gd name="T8" fmla="*/ 0 w 21"/>
                    <a:gd name="T9" fmla="*/ 0 h 13"/>
                    <a:gd name="T10" fmla="*/ 2147483647 w 21"/>
                    <a:gd name="T11" fmla="*/ 0 h 13"/>
                    <a:gd name="T12" fmla="*/ 2147483647 w 21"/>
                    <a:gd name="T13" fmla="*/ 0 h 13"/>
                    <a:gd name="T14" fmla="*/ 2147483647 w 21"/>
                    <a:gd name="T15" fmla="*/ 0 h 13"/>
                    <a:gd name="T16" fmla="*/ 2147483647 w 21"/>
                    <a:gd name="T17" fmla="*/ 2147483647 h 13"/>
                    <a:gd name="T18" fmla="*/ 2147483647 w 21"/>
                    <a:gd name="T19" fmla="*/ 2147483647 h 13"/>
                    <a:gd name="T20" fmla="*/ 2147483647 w 21"/>
                    <a:gd name="T21" fmla="*/ 2147483647 h 13"/>
                    <a:gd name="T22" fmla="*/ 2147483647 w 21"/>
                    <a:gd name="T23" fmla="*/ 2147483647 h 13"/>
                    <a:gd name="T24" fmla="*/ 2147483647 w 21"/>
                    <a:gd name="T25" fmla="*/ 2147483647 h 13"/>
                    <a:gd name="T26" fmla="*/ 2147483647 w 21"/>
                    <a:gd name="T27" fmla="*/ 2147483647 h 13"/>
                    <a:gd name="T28" fmla="*/ 2147483647 w 21"/>
                    <a:gd name="T29" fmla="*/ 2147483647 h 13"/>
                    <a:gd name="T30" fmla="*/ 2147483647 w 21"/>
                    <a:gd name="T31" fmla="*/ 2147483647 h 13"/>
                    <a:gd name="T32" fmla="*/ 2147483647 w 21"/>
                    <a:gd name="T33" fmla="*/ 2147483647 h 13"/>
                    <a:gd name="T34" fmla="*/ 2147483647 w 21"/>
                    <a:gd name="T35" fmla="*/ 2147483647 h 13"/>
                    <a:gd name="T36" fmla="*/ 2147483647 w 21"/>
                    <a:gd name="T37" fmla="*/ 2147483647 h 13"/>
                    <a:gd name="T38" fmla="*/ 2147483647 w 21"/>
                    <a:gd name="T39" fmla="*/ 2147483647 h 13"/>
                    <a:gd name="T40" fmla="*/ 2147483647 w 21"/>
                    <a:gd name="T41" fmla="*/ 2147483647 h 13"/>
                    <a:gd name="T42" fmla="*/ 2147483647 w 21"/>
                    <a:gd name="T43" fmla="*/ 2147483647 h 13"/>
                    <a:gd name="T44" fmla="*/ 2147483647 w 21"/>
                    <a:gd name="T45" fmla="*/ 2147483647 h 13"/>
                    <a:gd name="T46" fmla="*/ 2147483647 w 21"/>
                    <a:gd name="T47" fmla="*/ 2147483647 h 13"/>
                    <a:gd name="T48" fmla="*/ 2147483647 w 21"/>
                    <a:gd name="T49" fmla="*/ 2147483647 h 13"/>
                    <a:gd name="T50" fmla="*/ 2147483647 w 21"/>
                    <a:gd name="T51" fmla="*/ 2147483647 h 13"/>
                    <a:gd name="T52" fmla="*/ 2147483647 w 21"/>
                    <a:gd name="T53" fmla="*/ 2147483647 h 13"/>
                    <a:gd name="T54" fmla="*/ 2147483647 w 21"/>
                    <a:gd name="T55" fmla="*/ 2147483647 h 13"/>
                    <a:gd name="T56" fmla="*/ 2147483647 w 21"/>
                    <a:gd name="T57" fmla="*/ 2147483647 h 13"/>
                    <a:gd name="T58" fmla="*/ 2147483647 w 21"/>
                    <a:gd name="T59" fmla="*/ 2147483647 h 13"/>
                    <a:gd name="T60" fmla="*/ 2147483647 w 21"/>
                    <a:gd name="T61" fmla="*/ 2147483647 h 13"/>
                    <a:gd name="T62" fmla="*/ 2147483647 w 21"/>
                    <a:gd name="T63" fmla="*/ 2147483647 h 13"/>
                    <a:gd name="T64" fmla="*/ 2147483647 w 21"/>
                    <a:gd name="T65" fmla="*/ 2147483647 h 13"/>
                    <a:gd name="T66" fmla="*/ 2147483647 w 21"/>
                    <a:gd name="T67" fmla="*/ 2147483647 h 13"/>
                    <a:gd name="T68" fmla="*/ 2147483647 w 21"/>
                    <a:gd name="T69" fmla="*/ 2147483647 h 13"/>
                    <a:gd name="T70" fmla="*/ 2147483647 w 21"/>
                    <a:gd name="T71" fmla="*/ 2147483647 h 13"/>
                    <a:gd name="T72" fmla="*/ 2147483647 w 21"/>
                    <a:gd name="T73" fmla="*/ 2147483647 h 13"/>
                    <a:gd name="T74" fmla="*/ 0 w 21"/>
                    <a:gd name="T75" fmla="*/ 2147483647 h 13"/>
                    <a:gd name="T76" fmla="*/ 0 w 21"/>
                    <a:gd name="T77" fmla="*/ 0 h 13"/>
                    <a:gd name="T78" fmla="*/ 0 w 21"/>
                    <a:gd name="T79" fmla="*/ 0 h 1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13"/>
                    <a:gd name="T122" fmla="*/ 21 w 21"/>
                    <a:gd name="T123" fmla="*/ 13 h 1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79" name="Freeform 138"/>
                <p:cNvSpPr>
                  <a:spLocks/>
                </p:cNvSpPr>
                <p:nvPr/>
              </p:nvSpPr>
              <p:spPr bwMode="auto">
                <a:xfrm>
                  <a:off x="3682" y="1389"/>
                  <a:ext cx="140" cy="101"/>
                </a:xfrm>
                <a:custGeom>
                  <a:avLst/>
                  <a:gdLst>
                    <a:gd name="T0" fmla="*/ 2147483647 w 21"/>
                    <a:gd name="T1" fmla="*/ 2147483647 h 13"/>
                    <a:gd name="T2" fmla="*/ 2147483647 w 21"/>
                    <a:gd name="T3" fmla="*/ 2147483647 h 13"/>
                    <a:gd name="T4" fmla="*/ 2147483647 w 21"/>
                    <a:gd name="T5" fmla="*/ 2147483647 h 13"/>
                    <a:gd name="T6" fmla="*/ 2147483647 w 21"/>
                    <a:gd name="T7" fmla="*/ 2147483647 h 13"/>
                    <a:gd name="T8" fmla="*/ 0 w 21"/>
                    <a:gd name="T9" fmla="*/ 2147483647 h 13"/>
                    <a:gd name="T10" fmla="*/ 0 w 21"/>
                    <a:gd name="T11" fmla="*/ 0 h 13"/>
                    <a:gd name="T12" fmla="*/ 0 w 21"/>
                    <a:gd name="T13" fmla="*/ 0 h 13"/>
                    <a:gd name="T14" fmla="*/ 0 w 21"/>
                    <a:gd name="T15" fmla="*/ 0 h 13"/>
                    <a:gd name="T16" fmla="*/ 0 w 21"/>
                    <a:gd name="T17" fmla="*/ 0 h 13"/>
                    <a:gd name="T18" fmla="*/ 2147483647 w 21"/>
                    <a:gd name="T19" fmla="*/ 0 h 13"/>
                    <a:gd name="T20" fmla="*/ 2147483647 w 21"/>
                    <a:gd name="T21" fmla="*/ 0 h 13"/>
                    <a:gd name="T22" fmla="*/ 2147483647 w 21"/>
                    <a:gd name="T23" fmla="*/ 0 h 13"/>
                    <a:gd name="T24" fmla="*/ 2147483647 w 21"/>
                    <a:gd name="T25" fmla="*/ 0 h 13"/>
                    <a:gd name="T26" fmla="*/ 2147483647 w 21"/>
                    <a:gd name="T27" fmla="*/ 2147483647 h 13"/>
                    <a:gd name="T28" fmla="*/ 2147483647 w 21"/>
                    <a:gd name="T29" fmla="*/ 2147483647 h 13"/>
                    <a:gd name="T30" fmla="*/ 2147483647 w 21"/>
                    <a:gd name="T31" fmla="*/ 2147483647 h 13"/>
                    <a:gd name="T32" fmla="*/ 2147483647 w 21"/>
                    <a:gd name="T33" fmla="*/ 2147483647 h 13"/>
                    <a:gd name="T34" fmla="*/ 2147483647 w 21"/>
                    <a:gd name="T35" fmla="*/ 2147483647 h 13"/>
                    <a:gd name="T36" fmla="*/ 2147483647 w 21"/>
                    <a:gd name="T37" fmla="*/ 2147483647 h 13"/>
                    <a:gd name="T38" fmla="*/ 2147483647 w 21"/>
                    <a:gd name="T39" fmla="*/ 2147483647 h 13"/>
                    <a:gd name="T40" fmla="*/ 2147483647 w 21"/>
                    <a:gd name="T41" fmla="*/ 2147483647 h 13"/>
                    <a:gd name="T42" fmla="*/ 2147483647 w 21"/>
                    <a:gd name="T43" fmla="*/ 2147483647 h 13"/>
                    <a:gd name="T44" fmla="*/ 2147483647 w 21"/>
                    <a:gd name="T45" fmla="*/ 2147483647 h 13"/>
                    <a:gd name="T46" fmla="*/ 2147483647 w 21"/>
                    <a:gd name="T47" fmla="*/ 2147483647 h 13"/>
                    <a:gd name="T48" fmla="*/ 2147483647 w 21"/>
                    <a:gd name="T49" fmla="*/ 2147483647 h 13"/>
                    <a:gd name="T50" fmla="*/ 2147483647 w 21"/>
                    <a:gd name="T51" fmla="*/ 2147483647 h 13"/>
                    <a:gd name="T52" fmla="*/ 2147483647 w 21"/>
                    <a:gd name="T53" fmla="*/ 2147483647 h 13"/>
                    <a:gd name="T54" fmla="*/ 2147483647 w 21"/>
                    <a:gd name="T55" fmla="*/ 2147483647 h 13"/>
                    <a:gd name="T56" fmla="*/ 2147483647 w 21"/>
                    <a:gd name="T57" fmla="*/ 2147483647 h 13"/>
                    <a:gd name="T58" fmla="*/ 2147483647 w 21"/>
                    <a:gd name="T59" fmla="*/ 2147483647 h 13"/>
                    <a:gd name="T60" fmla="*/ 2147483647 w 21"/>
                    <a:gd name="T61" fmla="*/ 2147483647 h 13"/>
                    <a:gd name="T62" fmla="*/ 2147483647 w 21"/>
                    <a:gd name="T63" fmla="*/ 2147483647 h 13"/>
                    <a:gd name="T64" fmla="*/ 2147483647 w 21"/>
                    <a:gd name="T65" fmla="*/ 2147483647 h 13"/>
                    <a:gd name="T66" fmla="*/ 2147483647 w 21"/>
                    <a:gd name="T67" fmla="*/ 2147483647 h 13"/>
                    <a:gd name="T68" fmla="*/ 2147483647 w 21"/>
                    <a:gd name="T69" fmla="*/ 2147483647 h 13"/>
                    <a:gd name="T70" fmla="*/ 2147483647 w 21"/>
                    <a:gd name="T71" fmla="*/ 2147483647 h 13"/>
                    <a:gd name="T72" fmla="*/ 2147483647 w 21"/>
                    <a:gd name="T73" fmla="*/ 2147483647 h 13"/>
                    <a:gd name="T74" fmla="*/ 2147483647 w 21"/>
                    <a:gd name="T75" fmla="*/ 2147483647 h 13"/>
                    <a:gd name="T76" fmla="*/ 2147483647 w 21"/>
                    <a:gd name="T77" fmla="*/ 2147483647 h 13"/>
                    <a:gd name="T78" fmla="*/ 2147483647 w 21"/>
                    <a:gd name="T79" fmla="*/ 2147483647 h 1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13"/>
                    <a:gd name="T122" fmla="*/ 21 w 21"/>
                    <a:gd name="T123" fmla="*/ 13 h 1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13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7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0" name="Freeform 139"/>
                <p:cNvSpPr>
                  <a:spLocks/>
                </p:cNvSpPr>
                <p:nvPr/>
              </p:nvSpPr>
              <p:spPr bwMode="auto">
                <a:xfrm>
                  <a:off x="3682" y="1389"/>
                  <a:ext cx="140" cy="101"/>
                </a:xfrm>
                <a:custGeom>
                  <a:avLst/>
                  <a:gdLst>
                    <a:gd name="T0" fmla="*/ 2147483647 w 21"/>
                    <a:gd name="T1" fmla="*/ 2147483647 h 12"/>
                    <a:gd name="T2" fmla="*/ 2147483647 w 21"/>
                    <a:gd name="T3" fmla="*/ 2147483647 h 12"/>
                    <a:gd name="T4" fmla="*/ 2147483647 w 21"/>
                    <a:gd name="T5" fmla="*/ 2147483647 h 12"/>
                    <a:gd name="T6" fmla="*/ 2147483647 w 21"/>
                    <a:gd name="T7" fmla="*/ 2147483647 h 12"/>
                    <a:gd name="T8" fmla="*/ 0 w 21"/>
                    <a:gd name="T9" fmla="*/ 2147483647 h 12"/>
                    <a:gd name="T10" fmla="*/ 0 w 21"/>
                    <a:gd name="T11" fmla="*/ 0 h 12"/>
                    <a:gd name="T12" fmla="*/ 0 w 21"/>
                    <a:gd name="T13" fmla="*/ 0 h 12"/>
                    <a:gd name="T14" fmla="*/ 0 w 21"/>
                    <a:gd name="T15" fmla="*/ 0 h 12"/>
                    <a:gd name="T16" fmla="*/ 0 w 21"/>
                    <a:gd name="T17" fmla="*/ 0 h 12"/>
                    <a:gd name="T18" fmla="*/ 2147483647 w 21"/>
                    <a:gd name="T19" fmla="*/ 0 h 12"/>
                    <a:gd name="T20" fmla="*/ 2147483647 w 21"/>
                    <a:gd name="T21" fmla="*/ 0 h 12"/>
                    <a:gd name="T22" fmla="*/ 2147483647 w 21"/>
                    <a:gd name="T23" fmla="*/ 0 h 12"/>
                    <a:gd name="T24" fmla="*/ 2147483647 w 21"/>
                    <a:gd name="T25" fmla="*/ 0 h 12"/>
                    <a:gd name="T26" fmla="*/ 2147483647 w 21"/>
                    <a:gd name="T27" fmla="*/ 2147483647 h 12"/>
                    <a:gd name="T28" fmla="*/ 2147483647 w 21"/>
                    <a:gd name="T29" fmla="*/ 2147483647 h 12"/>
                    <a:gd name="T30" fmla="*/ 2147483647 w 21"/>
                    <a:gd name="T31" fmla="*/ 2147483647 h 12"/>
                    <a:gd name="T32" fmla="*/ 2147483647 w 21"/>
                    <a:gd name="T33" fmla="*/ 2147483647 h 12"/>
                    <a:gd name="T34" fmla="*/ 2147483647 w 21"/>
                    <a:gd name="T35" fmla="*/ 2147483647 h 12"/>
                    <a:gd name="T36" fmla="*/ 2147483647 w 21"/>
                    <a:gd name="T37" fmla="*/ 2147483647 h 12"/>
                    <a:gd name="T38" fmla="*/ 2147483647 w 21"/>
                    <a:gd name="T39" fmla="*/ 2147483647 h 12"/>
                    <a:gd name="T40" fmla="*/ 2147483647 w 21"/>
                    <a:gd name="T41" fmla="*/ 2147483647 h 12"/>
                    <a:gd name="T42" fmla="*/ 2147483647 w 21"/>
                    <a:gd name="T43" fmla="*/ 2147483647 h 12"/>
                    <a:gd name="T44" fmla="*/ 2147483647 w 21"/>
                    <a:gd name="T45" fmla="*/ 2147483647 h 12"/>
                    <a:gd name="T46" fmla="*/ 2147483647 w 21"/>
                    <a:gd name="T47" fmla="*/ 2147483647 h 12"/>
                    <a:gd name="T48" fmla="*/ 2147483647 w 21"/>
                    <a:gd name="T49" fmla="*/ 2147483647 h 12"/>
                    <a:gd name="T50" fmla="*/ 2147483647 w 21"/>
                    <a:gd name="T51" fmla="*/ 2147483647 h 12"/>
                    <a:gd name="T52" fmla="*/ 2147483647 w 21"/>
                    <a:gd name="T53" fmla="*/ 2147483647 h 12"/>
                    <a:gd name="T54" fmla="*/ 2147483647 w 21"/>
                    <a:gd name="T55" fmla="*/ 2147483647 h 12"/>
                    <a:gd name="T56" fmla="*/ 2147483647 w 21"/>
                    <a:gd name="T57" fmla="*/ 2147483647 h 12"/>
                    <a:gd name="T58" fmla="*/ 2147483647 w 21"/>
                    <a:gd name="T59" fmla="*/ 2147483647 h 12"/>
                    <a:gd name="T60" fmla="*/ 2147483647 w 21"/>
                    <a:gd name="T61" fmla="*/ 2147483647 h 12"/>
                    <a:gd name="T62" fmla="*/ 2147483647 w 21"/>
                    <a:gd name="T63" fmla="*/ 2147483647 h 12"/>
                    <a:gd name="T64" fmla="*/ 2147483647 w 21"/>
                    <a:gd name="T65" fmla="*/ 2147483647 h 12"/>
                    <a:gd name="T66" fmla="*/ 2147483647 w 21"/>
                    <a:gd name="T67" fmla="*/ 2147483647 h 12"/>
                    <a:gd name="T68" fmla="*/ 2147483647 w 21"/>
                    <a:gd name="T69" fmla="*/ 2147483647 h 12"/>
                    <a:gd name="T70" fmla="*/ 2147483647 w 21"/>
                    <a:gd name="T71" fmla="*/ 2147483647 h 12"/>
                    <a:gd name="T72" fmla="*/ 2147483647 w 21"/>
                    <a:gd name="T73" fmla="*/ 2147483647 h 12"/>
                    <a:gd name="T74" fmla="*/ 2147483647 w 21"/>
                    <a:gd name="T75" fmla="*/ 2147483647 h 12"/>
                    <a:gd name="T76" fmla="*/ 2147483647 w 21"/>
                    <a:gd name="T77" fmla="*/ 2147483647 h 12"/>
                    <a:gd name="T78" fmla="*/ 2147483647 w 21"/>
                    <a:gd name="T79" fmla="*/ 2147483647 h 1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12"/>
                    <a:gd name="T122" fmla="*/ 21 w 21"/>
                    <a:gd name="T123" fmla="*/ 12 h 1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12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7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1" name="Freeform 140"/>
                <p:cNvSpPr>
                  <a:spLocks/>
                </p:cNvSpPr>
                <p:nvPr/>
              </p:nvSpPr>
              <p:spPr bwMode="auto">
                <a:xfrm>
                  <a:off x="3682" y="1389"/>
                  <a:ext cx="140" cy="101"/>
                </a:xfrm>
                <a:custGeom>
                  <a:avLst/>
                  <a:gdLst>
                    <a:gd name="T0" fmla="*/ 2147483647 w 21"/>
                    <a:gd name="T1" fmla="*/ 2147483647 h 12"/>
                    <a:gd name="T2" fmla="*/ 2147483647 w 21"/>
                    <a:gd name="T3" fmla="*/ 2147483647 h 12"/>
                    <a:gd name="T4" fmla="*/ 2147483647 w 21"/>
                    <a:gd name="T5" fmla="*/ 2147483647 h 12"/>
                    <a:gd name="T6" fmla="*/ 2147483647 w 21"/>
                    <a:gd name="T7" fmla="*/ 2147483647 h 12"/>
                    <a:gd name="T8" fmla="*/ 0 w 21"/>
                    <a:gd name="T9" fmla="*/ 2147483647 h 12"/>
                    <a:gd name="T10" fmla="*/ 0 w 21"/>
                    <a:gd name="T11" fmla="*/ 0 h 12"/>
                    <a:gd name="T12" fmla="*/ 0 w 21"/>
                    <a:gd name="T13" fmla="*/ 0 h 12"/>
                    <a:gd name="T14" fmla="*/ 0 w 21"/>
                    <a:gd name="T15" fmla="*/ 0 h 12"/>
                    <a:gd name="T16" fmla="*/ 0 w 21"/>
                    <a:gd name="T17" fmla="*/ 0 h 12"/>
                    <a:gd name="T18" fmla="*/ 0 w 21"/>
                    <a:gd name="T19" fmla="*/ 0 h 12"/>
                    <a:gd name="T20" fmla="*/ 2147483647 w 21"/>
                    <a:gd name="T21" fmla="*/ 0 h 12"/>
                    <a:gd name="T22" fmla="*/ 2147483647 w 21"/>
                    <a:gd name="T23" fmla="*/ 0 h 12"/>
                    <a:gd name="T24" fmla="*/ 2147483647 w 21"/>
                    <a:gd name="T25" fmla="*/ 0 h 12"/>
                    <a:gd name="T26" fmla="*/ 2147483647 w 21"/>
                    <a:gd name="T27" fmla="*/ 2147483647 h 12"/>
                    <a:gd name="T28" fmla="*/ 2147483647 w 21"/>
                    <a:gd name="T29" fmla="*/ 2147483647 h 12"/>
                    <a:gd name="T30" fmla="*/ 2147483647 w 21"/>
                    <a:gd name="T31" fmla="*/ 2147483647 h 12"/>
                    <a:gd name="T32" fmla="*/ 2147483647 w 21"/>
                    <a:gd name="T33" fmla="*/ 2147483647 h 12"/>
                    <a:gd name="T34" fmla="*/ 2147483647 w 21"/>
                    <a:gd name="T35" fmla="*/ 2147483647 h 12"/>
                    <a:gd name="T36" fmla="*/ 2147483647 w 21"/>
                    <a:gd name="T37" fmla="*/ 2147483647 h 12"/>
                    <a:gd name="T38" fmla="*/ 2147483647 w 21"/>
                    <a:gd name="T39" fmla="*/ 2147483647 h 12"/>
                    <a:gd name="T40" fmla="*/ 2147483647 w 21"/>
                    <a:gd name="T41" fmla="*/ 2147483647 h 12"/>
                    <a:gd name="T42" fmla="*/ 2147483647 w 21"/>
                    <a:gd name="T43" fmla="*/ 2147483647 h 12"/>
                    <a:gd name="T44" fmla="*/ 2147483647 w 21"/>
                    <a:gd name="T45" fmla="*/ 2147483647 h 12"/>
                    <a:gd name="T46" fmla="*/ 2147483647 w 21"/>
                    <a:gd name="T47" fmla="*/ 2147483647 h 12"/>
                    <a:gd name="T48" fmla="*/ 2147483647 w 21"/>
                    <a:gd name="T49" fmla="*/ 2147483647 h 12"/>
                    <a:gd name="T50" fmla="*/ 2147483647 w 21"/>
                    <a:gd name="T51" fmla="*/ 2147483647 h 12"/>
                    <a:gd name="T52" fmla="*/ 2147483647 w 21"/>
                    <a:gd name="T53" fmla="*/ 2147483647 h 12"/>
                    <a:gd name="T54" fmla="*/ 2147483647 w 21"/>
                    <a:gd name="T55" fmla="*/ 2147483647 h 12"/>
                    <a:gd name="T56" fmla="*/ 2147483647 w 21"/>
                    <a:gd name="T57" fmla="*/ 2147483647 h 12"/>
                    <a:gd name="T58" fmla="*/ 2147483647 w 21"/>
                    <a:gd name="T59" fmla="*/ 2147483647 h 12"/>
                    <a:gd name="T60" fmla="*/ 2147483647 w 21"/>
                    <a:gd name="T61" fmla="*/ 2147483647 h 12"/>
                    <a:gd name="T62" fmla="*/ 2147483647 w 21"/>
                    <a:gd name="T63" fmla="*/ 2147483647 h 12"/>
                    <a:gd name="T64" fmla="*/ 2147483647 w 21"/>
                    <a:gd name="T65" fmla="*/ 2147483647 h 12"/>
                    <a:gd name="T66" fmla="*/ 2147483647 w 21"/>
                    <a:gd name="T67" fmla="*/ 2147483647 h 12"/>
                    <a:gd name="T68" fmla="*/ 2147483647 w 21"/>
                    <a:gd name="T69" fmla="*/ 2147483647 h 12"/>
                    <a:gd name="T70" fmla="*/ 2147483647 w 21"/>
                    <a:gd name="T71" fmla="*/ 2147483647 h 12"/>
                    <a:gd name="T72" fmla="*/ 2147483647 w 21"/>
                    <a:gd name="T73" fmla="*/ 2147483647 h 12"/>
                    <a:gd name="T74" fmla="*/ 2147483647 w 21"/>
                    <a:gd name="T75" fmla="*/ 2147483647 h 12"/>
                    <a:gd name="T76" fmla="*/ 2147483647 w 21"/>
                    <a:gd name="T77" fmla="*/ 2147483647 h 12"/>
                    <a:gd name="T78" fmla="*/ 2147483647 w 21"/>
                    <a:gd name="T79" fmla="*/ 2147483647 h 1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12"/>
                    <a:gd name="T122" fmla="*/ 21 w 21"/>
                    <a:gd name="T123" fmla="*/ 12 h 1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12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7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2" name="Freeform 141"/>
                <p:cNvSpPr>
                  <a:spLocks/>
                </p:cNvSpPr>
                <p:nvPr/>
              </p:nvSpPr>
              <p:spPr bwMode="auto">
                <a:xfrm>
                  <a:off x="3682" y="1389"/>
                  <a:ext cx="140" cy="101"/>
                </a:xfrm>
                <a:custGeom>
                  <a:avLst/>
                  <a:gdLst>
                    <a:gd name="T0" fmla="*/ 2147483647 w 21"/>
                    <a:gd name="T1" fmla="*/ 2147483647 h 12"/>
                    <a:gd name="T2" fmla="*/ 2147483647 w 21"/>
                    <a:gd name="T3" fmla="*/ 2147483647 h 12"/>
                    <a:gd name="T4" fmla="*/ 2147483647 w 21"/>
                    <a:gd name="T5" fmla="*/ 2147483647 h 12"/>
                    <a:gd name="T6" fmla="*/ 2147483647 w 21"/>
                    <a:gd name="T7" fmla="*/ 2147483647 h 12"/>
                    <a:gd name="T8" fmla="*/ 0 w 21"/>
                    <a:gd name="T9" fmla="*/ 2147483647 h 12"/>
                    <a:gd name="T10" fmla="*/ 0 w 21"/>
                    <a:gd name="T11" fmla="*/ 0 h 12"/>
                    <a:gd name="T12" fmla="*/ 0 w 21"/>
                    <a:gd name="T13" fmla="*/ 0 h 12"/>
                    <a:gd name="T14" fmla="*/ 0 w 21"/>
                    <a:gd name="T15" fmla="*/ 0 h 12"/>
                    <a:gd name="T16" fmla="*/ 0 w 21"/>
                    <a:gd name="T17" fmla="*/ 0 h 12"/>
                    <a:gd name="T18" fmla="*/ 2147483647 w 21"/>
                    <a:gd name="T19" fmla="*/ 0 h 12"/>
                    <a:gd name="T20" fmla="*/ 2147483647 w 21"/>
                    <a:gd name="T21" fmla="*/ 0 h 12"/>
                    <a:gd name="T22" fmla="*/ 2147483647 w 21"/>
                    <a:gd name="T23" fmla="*/ 0 h 12"/>
                    <a:gd name="T24" fmla="*/ 2147483647 w 21"/>
                    <a:gd name="T25" fmla="*/ 0 h 12"/>
                    <a:gd name="T26" fmla="*/ 2147483647 w 21"/>
                    <a:gd name="T27" fmla="*/ 2147483647 h 12"/>
                    <a:gd name="T28" fmla="*/ 2147483647 w 21"/>
                    <a:gd name="T29" fmla="*/ 2147483647 h 12"/>
                    <a:gd name="T30" fmla="*/ 2147483647 w 21"/>
                    <a:gd name="T31" fmla="*/ 2147483647 h 12"/>
                    <a:gd name="T32" fmla="*/ 2147483647 w 21"/>
                    <a:gd name="T33" fmla="*/ 2147483647 h 12"/>
                    <a:gd name="T34" fmla="*/ 2147483647 w 21"/>
                    <a:gd name="T35" fmla="*/ 2147483647 h 12"/>
                    <a:gd name="T36" fmla="*/ 2147483647 w 21"/>
                    <a:gd name="T37" fmla="*/ 2147483647 h 12"/>
                    <a:gd name="T38" fmla="*/ 2147483647 w 21"/>
                    <a:gd name="T39" fmla="*/ 2147483647 h 12"/>
                    <a:gd name="T40" fmla="*/ 2147483647 w 21"/>
                    <a:gd name="T41" fmla="*/ 2147483647 h 12"/>
                    <a:gd name="T42" fmla="*/ 2147483647 w 21"/>
                    <a:gd name="T43" fmla="*/ 2147483647 h 12"/>
                    <a:gd name="T44" fmla="*/ 2147483647 w 21"/>
                    <a:gd name="T45" fmla="*/ 2147483647 h 12"/>
                    <a:gd name="T46" fmla="*/ 2147483647 w 21"/>
                    <a:gd name="T47" fmla="*/ 2147483647 h 12"/>
                    <a:gd name="T48" fmla="*/ 2147483647 w 21"/>
                    <a:gd name="T49" fmla="*/ 2147483647 h 12"/>
                    <a:gd name="T50" fmla="*/ 2147483647 w 21"/>
                    <a:gd name="T51" fmla="*/ 2147483647 h 12"/>
                    <a:gd name="T52" fmla="*/ 2147483647 w 21"/>
                    <a:gd name="T53" fmla="*/ 2147483647 h 12"/>
                    <a:gd name="T54" fmla="*/ 2147483647 w 21"/>
                    <a:gd name="T55" fmla="*/ 2147483647 h 12"/>
                    <a:gd name="T56" fmla="*/ 2147483647 w 21"/>
                    <a:gd name="T57" fmla="*/ 2147483647 h 12"/>
                    <a:gd name="T58" fmla="*/ 2147483647 w 21"/>
                    <a:gd name="T59" fmla="*/ 2147483647 h 12"/>
                    <a:gd name="T60" fmla="*/ 2147483647 w 21"/>
                    <a:gd name="T61" fmla="*/ 2147483647 h 12"/>
                    <a:gd name="T62" fmla="*/ 2147483647 w 21"/>
                    <a:gd name="T63" fmla="*/ 2147483647 h 12"/>
                    <a:gd name="T64" fmla="*/ 2147483647 w 21"/>
                    <a:gd name="T65" fmla="*/ 2147483647 h 12"/>
                    <a:gd name="T66" fmla="*/ 2147483647 w 21"/>
                    <a:gd name="T67" fmla="*/ 2147483647 h 12"/>
                    <a:gd name="T68" fmla="*/ 2147483647 w 21"/>
                    <a:gd name="T69" fmla="*/ 2147483647 h 12"/>
                    <a:gd name="T70" fmla="*/ 2147483647 w 21"/>
                    <a:gd name="T71" fmla="*/ 2147483647 h 12"/>
                    <a:gd name="T72" fmla="*/ 2147483647 w 21"/>
                    <a:gd name="T73" fmla="*/ 2147483647 h 12"/>
                    <a:gd name="T74" fmla="*/ 2147483647 w 21"/>
                    <a:gd name="T75" fmla="*/ 2147483647 h 12"/>
                    <a:gd name="T76" fmla="*/ 2147483647 w 21"/>
                    <a:gd name="T77" fmla="*/ 2147483647 h 12"/>
                    <a:gd name="T78" fmla="*/ 2147483647 w 21"/>
                    <a:gd name="T79" fmla="*/ 2147483647 h 1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12"/>
                    <a:gd name="T122" fmla="*/ 21 w 21"/>
                    <a:gd name="T123" fmla="*/ 12 h 1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12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3" name="Freeform 142"/>
                <p:cNvSpPr>
                  <a:spLocks/>
                </p:cNvSpPr>
                <p:nvPr/>
              </p:nvSpPr>
              <p:spPr bwMode="auto">
                <a:xfrm>
                  <a:off x="3682" y="1389"/>
                  <a:ext cx="140" cy="101"/>
                </a:xfrm>
                <a:custGeom>
                  <a:avLst/>
                  <a:gdLst>
                    <a:gd name="T0" fmla="*/ 2147483647 w 21"/>
                    <a:gd name="T1" fmla="*/ 2147483647 h 12"/>
                    <a:gd name="T2" fmla="*/ 2147483647 w 21"/>
                    <a:gd name="T3" fmla="*/ 2147483647 h 12"/>
                    <a:gd name="T4" fmla="*/ 2147483647 w 21"/>
                    <a:gd name="T5" fmla="*/ 2147483647 h 12"/>
                    <a:gd name="T6" fmla="*/ 2147483647 w 21"/>
                    <a:gd name="T7" fmla="*/ 2147483647 h 12"/>
                    <a:gd name="T8" fmla="*/ 0 w 21"/>
                    <a:gd name="T9" fmla="*/ 2147483647 h 12"/>
                    <a:gd name="T10" fmla="*/ 0 w 21"/>
                    <a:gd name="T11" fmla="*/ 0 h 12"/>
                    <a:gd name="T12" fmla="*/ 0 w 21"/>
                    <a:gd name="T13" fmla="*/ 0 h 12"/>
                    <a:gd name="T14" fmla="*/ 0 w 21"/>
                    <a:gd name="T15" fmla="*/ 0 h 12"/>
                    <a:gd name="T16" fmla="*/ 0 w 21"/>
                    <a:gd name="T17" fmla="*/ 0 h 12"/>
                    <a:gd name="T18" fmla="*/ 2147483647 w 21"/>
                    <a:gd name="T19" fmla="*/ 0 h 12"/>
                    <a:gd name="T20" fmla="*/ 2147483647 w 21"/>
                    <a:gd name="T21" fmla="*/ 0 h 12"/>
                    <a:gd name="T22" fmla="*/ 2147483647 w 21"/>
                    <a:gd name="T23" fmla="*/ 0 h 12"/>
                    <a:gd name="T24" fmla="*/ 2147483647 w 21"/>
                    <a:gd name="T25" fmla="*/ 0 h 12"/>
                    <a:gd name="T26" fmla="*/ 2147483647 w 21"/>
                    <a:gd name="T27" fmla="*/ 2147483647 h 12"/>
                    <a:gd name="T28" fmla="*/ 2147483647 w 21"/>
                    <a:gd name="T29" fmla="*/ 2147483647 h 12"/>
                    <a:gd name="T30" fmla="*/ 2147483647 w 21"/>
                    <a:gd name="T31" fmla="*/ 2147483647 h 12"/>
                    <a:gd name="T32" fmla="*/ 2147483647 w 21"/>
                    <a:gd name="T33" fmla="*/ 2147483647 h 12"/>
                    <a:gd name="T34" fmla="*/ 2147483647 w 21"/>
                    <a:gd name="T35" fmla="*/ 2147483647 h 12"/>
                    <a:gd name="T36" fmla="*/ 2147483647 w 21"/>
                    <a:gd name="T37" fmla="*/ 2147483647 h 12"/>
                    <a:gd name="T38" fmla="*/ 2147483647 w 21"/>
                    <a:gd name="T39" fmla="*/ 2147483647 h 12"/>
                    <a:gd name="T40" fmla="*/ 2147483647 w 21"/>
                    <a:gd name="T41" fmla="*/ 2147483647 h 12"/>
                    <a:gd name="T42" fmla="*/ 2147483647 w 21"/>
                    <a:gd name="T43" fmla="*/ 2147483647 h 12"/>
                    <a:gd name="T44" fmla="*/ 2147483647 w 21"/>
                    <a:gd name="T45" fmla="*/ 2147483647 h 12"/>
                    <a:gd name="T46" fmla="*/ 2147483647 w 21"/>
                    <a:gd name="T47" fmla="*/ 2147483647 h 12"/>
                    <a:gd name="T48" fmla="*/ 2147483647 w 21"/>
                    <a:gd name="T49" fmla="*/ 2147483647 h 12"/>
                    <a:gd name="T50" fmla="*/ 2147483647 w 21"/>
                    <a:gd name="T51" fmla="*/ 2147483647 h 12"/>
                    <a:gd name="T52" fmla="*/ 2147483647 w 21"/>
                    <a:gd name="T53" fmla="*/ 2147483647 h 12"/>
                    <a:gd name="T54" fmla="*/ 2147483647 w 21"/>
                    <a:gd name="T55" fmla="*/ 2147483647 h 12"/>
                    <a:gd name="T56" fmla="*/ 2147483647 w 21"/>
                    <a:gd name="T57" fmla="*/ 2147483647 h 12"/>
                    <a:gd name="T58" fmla="*/ 2147483647 w 21"/>
                    <a:gd name="T59" fmla="*/ 2147483647 h 12"/>
                    <a:gd name="T60" fmla="*/ 2147483647 w 21"/>
                    <a:gd name="T61" fmla="*/ 2147483647 h 12"/>
                    <a:gd name="T62" fmla="*/ 2147483647 w 21"/>
                    <a:gd name="T63" fmla="*/ 2147483647 h 12"/>
                    <a:gd name="T64" fmla="*/ 2147483647 w 21"/>
                    <a:gd name="T65" fmla="*/ 2147483647 h 12"/>
                    <a:gd name="T66" fmla="*/ 2147483647 w 21"/>
                    <a:gd name="T67" fmla="*/ 2147483647 h 12"/>
                    <a:gd name="T68" fmla="*/ 2147483647 w 21"/>
                    <a:gd name="T69" fmla="*/ 2147483647 h 12"/>
                    <a:gd name="T70" fmla="*/ 2147483647 w 21"/>
                    <a:gd name="T71" fmla="*/ 2147483647 h 12"/>
                    <a:gd name="T72" fmla="*/ 2147483647 w 21"/>
                    <a:gd name="T73" fmla="*/ 2147483647 h 12"/>
                    <a:gd name="T74" fmla="*/ 2147483647 w 21"/>
                    <a:gd name="T75" fmla="*/ 2147483647 h 12"/>
                    <a:gd name="T76" fmla="*/ 2147483647 w 21"/>
                    <a:gd name="T77" fmla="*/ 2147483647 h 12"/>
                    <a:gd name="T78" fmla="*/ 2147483647 w 21"/>
                    <a:gd name="T79" fmla="*/ 2147483647 h 1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12"/>
                    <a:gd name="T122" fmla="*/ 21 w 21"/>
                    <a:gd name="T123" fmla="*/ 12 h 1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12">
                      <a:moveTo>
                        <a:pt x="2" y="3"/>
                      </a:move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4" name="Freeform 143"/>
                <p:cNvSpPr>
                  <a:spLocks/>
                </p:cNvSpPr>
                <p:nvPr/>
              </p:nvSpPr>
              <p:spPr bwMode="auto">
                <a:xfrm>
                  <a:off x="3682" y="1389"/>
                  <a:ext cx="140" cy="101"/>
                </a:xfrm>
                <a:custGeom>
                  <a:avLst/>
                  <a:gdLst>
                    <a:gd name="T0" fmla="*/ 0 w 21"/>
                    <a:gd name="T1" fmla="*/ 0 h 12"/>
                    <a:gd name="T2" fmla="*/ 0 w 21"/>
                    <a:gd name="T3" fmla="*/ 0 h 12"/>
                    <a:gd name="T4" fmla="*/ 0 w 21"/>
                    <a:gd name="T5" fmla="*/ 0 h 12"/>
                    <a:gd name="T6" fmla="*/ 0 w 21"/>
                    <a:gd name="T7" fmla="*/ 0 h 12"/>
                    <a:gd name="T8" fmla="*/ 2147483647 w 21"/>
                    <a:gd name="T9" fmla="*/ 0 h 12"/>
                    <a:gd name="T10" fmla="*/ 2147483647 w 21"/>
                    <a:gd name="T11" fmla="*/ 0 h 12"/>
                    <a:gd name="T12" fmla="*/ 2147483647 w 21"/>
                    <a:gd name="T13" fmla="*/ 0 h 12"/>
                    <a:gd name="T14" fmla="*/ 2147483647 w 21"/>
                    <a:gd name="T15" fmla="*/ 2147483647 h 12"/>
                    <a:gd name="T16" fmla="*/ 2147483647 w 21"/>
                    <a:gd name="T17" fmla="*/ 2147483647 h 12"/>
                    <a:gd name="T18" fmla="*/ 2147483647 w 21"/>
                    <a:gd name="T19" fmla="*/ 2147483647 h 12"/>
                    <a:gd name="T20" fmla="*/ 2147483647 w 21"/>
                    <a:gd name="T21" fmla="*/ 2147483647 h 12"/>
                    <a:gd name="T22" fmla="*/ 2147483647 w 21"/>
                    <a:gd name="T23" fmla="*/ 2147483647 h 12"/>
                    <a:gd name="T24" fmla="*/ 2147483647 w 21"/>
                    <a:gd name="T25" fmla="*/ 2147483647 h 12"/>
                    <a:gd name="T26" fmla="*/ 2147483647 w 21"/>
                    <a:gd name="T27" fmla="*/ 2147483647 h 12"/>
                    <a:gd name="T28" fmla="*/ 2147483647 w 21"/>
                    <a:gd name="T29" fmla="*/ 2147483647 h 12"/>
                    <a:gd name="T30" fmla="*/ 2147483647 w 21"/>
                    <a:gd name="T31" fmla="*/ 2147483647 h 12"/>
                    <a:gd name="T32" fmla="*/ 2147483647 w 21"/>
                    <a:gd name="T33" fmla="*/ 2147483647 h 12"/>
                    <a:gd name="T34" fmla="*/ 2147483647 w 21"/>
                    <a:gd name="T35" fmla="*/ 2147483647 h 12"/>
                    <a:gd name="T36" fmla="*/ 2147483647 w 21"/>
                    <a:gd name="T37" fmla="*/ 2147483647 h 12"/>
                    <a:gd name="T38" fmla="*/ 2147483647 w 21"/>
                    <a:gd name="T39" fmla="*/ 2147483647 h 12"/>
                    <a:gd name="T40" fmla="*/ 2147483647 w 21"/>
                    <a:gd name="T41" fmla="*/ 2147483647 h 12"/>
                    <a:gd name="T42" fmla="*/ 2147483647 w 21"/>
                    <a:gd name="T43" fmla="*/ 2147483647 h 12"/>
                    <a:gd name="T44" fmla="*/ 2147483647 w 21"/>
                    <a:gd name="T45" fmla="*/ 2147483647 h 12"/>
                    <a:gd name="T46" fmla="*/ 2147483647 w 21"/>
                    <a:gd name="T47" fmla="*/ 2147483647 h 12"/>
                    <a:gd name="T48" fmla="*/ 2147483647 w 21"/>
                    <a:gd name="T49" fmla="*/ 2147483647 h 12"/>
                    <a:gd name="T50" fmla="*/ 2147483647 w 21"/>
                    <a:gd name="T51" fmla="*/ 2147483647 h 12"/>
                    <a:gd name="T52" fmla="*/ 2147483647 w 21"/>
                    <a:gd name="T53" fmla="*/ 2147483647 h 12"/>
                    <a:gd name="T54" fmla="*/ 2147483647 w 21"/>
                    <a:gd name="T55" fmla="*/ 2147483647 h 12"/>
                    <a:gd name="T56" fmla="*/ 2147483647 w 21"/>
                    <a:gd name="T57" fmla="*/ 2147483647 h 12"/>
                    <a:gd name="T58" fmla="*/ 2147483647 w 21"/>
                    <a:gd name="T59" fmla="*/ 2147483647 h 12"/>
                    <a:gd name="T60" fmla="*/ 2147483647 w 21"/>
                    <a:gd name="T61" fmla="*/ 2147483647 h 12"/>
                    <a:gd name="T62" fmla="*/ 2147483647 w 21"/>
                    <a:gd name="T63" fmla="*/ 2147483647 h 12"/>
                    <a:gd name="T64" fmla="*/ 2147483647 w 21"/>
                    <a:gd name="T65" fmla="*/ 2147483647 h 12"/>
                    <a:gd name="T66" fmla="*/ 2147483647 w 21"/>
                    <a:gd name="T67" fmla="*/ 2147483647 h 12"/>
                    <a:gd name="T68" fmla="*/ 2147483647 w 21"/>
                    <a:gd name="T69" fmla="*/ 2147483647 h 12"/>
                    <a:gd name="T70" fmla="*/ 2147483647 w 21"/>
                    <a:gd name="T71" fmla="*/ 2147483647 h 12"/>
                    <a:gd name="T72" fmla="*/ 2147483647 w 21"/>
                    <a:gd name="T73" fmla="*/ 2147483647 h 12"/>
                    <a:gd name="T74" fmla="*/ 0 w 21"/>
                    <a:gd name="T75" fmla="*/ 2147483647 h 12"/>
                    <a:gd name="T76" fmla="*/ 0 w 21"/>
                    <a:gd name="T77" fmla="*/ 0 h 12"/>
                    <a:gd name="T78" fmla="*/ 0 w 21"/>
                    <a:gd name="T79" fmla="*/ 0 h 1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12"/>
                    <a:gd name="T122" fmla="*/ 21 w 21"/>
                    <a:gd name="T123" fmla="*/ 12 h 1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5" name="Freeform 144"/>
                <p:cNvSpPr>
                  <a:spLocks/>
                </p:cNvSpPr>
                <p:nvPr/>
              </p:nvSpPr>
              <p:spPr bwMode="auto">
                <a:xfrm>
                  <a:off x="3647" y="1461"/>
                  <a:ext cx="158" cy="100"/>
                </a:xfrm>
                <a:custGeom>
                  <a:avLst/>
                  <a:gdLst>
                    <a:gd name="T0" fmla="*/ 2147483647 w 24"/>
                    <a:gd name="T1" fmla="*/ 0 h 13"/>
                    <a:gd name="T2" fmla="*/ 2147483647 w 24"/>
                    <a:gd name="T3" fmla="*/ 2147483647 h 13"/>
                    <a:gd name="T4" fmla="*/ 2147483647 w 24"/>
                    <a:gd name="T5" fmla="*/ 2147483647 h 13"/>
                    <a:gd name="T6" fmla="*/ 2147483647 w 24"/>
                    <a:gd name="T7" fmla="*/ 2147483647 h 13"/>
                    <a:gd name="T8" fmla="*/ 2147483647 w 24"/>
                    <a:gd name="T9" fmla="*/ 2147483647 h 13"/>
                    <a:gd name="T10" fmla="*/ 2147483647 w 24"/>
                    <a:gd name="T11" fmla="*/ 2147483647 h 13"/>
                    <a:gd name="T12" fmla="*/ 2147483647 w 24"/>
                    <a:gd name="T13" fmla="*/ 2147483647 h 13"/>
                    <a:gd name="T14" fmla="*/ 2147483647 w 24"/>
                    <a:gd name="T15" fmla="*/ 2147483647 h 13"/>
                    <a:gd name="T16" fmla="*/ 2147483647 w 24"/>
                    <a:gd name="T17" fmla="*/ 2147483647 h 13"/>
                    <a:gd name="T18" fmla="*/ 2147483647 w 24"/>
                    <a:gd name="T19" fmla="*/ 2147483647 h 13"/>
                    <a:gd name="T20" fmla="*/ 0 w 24"/>
                    <a:gd name="T21" fmla="*/ 2147483647 h 13"/>
                    <a:gd name="T22" fmla="*/ 2147483647 w 24"/>
                    <a:gd name="T23" fmla="*/ 0 h 13"/>
                    <a:gd name="T24" fmla="*/ 2147483647 w 24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13"/>
                    <a:gd name="T41" fmla="*/ 24 w 24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13">
                      <a:moveTo>
                        <a:pt x="2" y="0"/>
                      </a:moveTo>
                      <a:lnTo>
                        <a:pt x="23" y="9"/>
                      </a:lnTo>
                      <a:lnTo>
                        <a:pt x="22" y="10"/>
                      </a:lnTo>
                      <a:lnTo>
                        <a:pt x="22" y="11"/>
                      </a:lnTo>
                      <a:lnTo>
                        <a:pt x="21" y="12"/>
                      </a:lnTo>
                      <a:lnTo>
                        <a:pt x="20" y="12"/>
                      </a:lnTo>
                      <a:lnTo>
                        <a:pt x="19" y="12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6" name="Freeform 145"/>
                <p:cNvSpPr>
                  <a:spLocks/>
                </p:cNvSpPr>
                <p:nvPr/>
              </p:nvSpPr>
              <p:spPr bwMode="auto">
                <a:xfrm>
                  <a:off x="3647" y="1461"/>
                  <a:ext cx="158" cy="100"/>
                </a:xfrm>
                <a:custGeom>
                  <a:avLst/>
                  <a:gdLst>
                    <a:gd name="T0" fmla="*/ 2147483647 w 24"/>
                    <a:gd name="T1" fmla="*/ 0 h 12"/>
                    <a:gd name="T2" fmla="*/ 2147483647 w 24"/>
                    <a:gd name="T3" fmla="*/ 2147483647 h 12"/>
                    <a:gd name="T4" fmla="*/ 2147483647 w 24"/>
                    <a:gd name="T5" fmla="*/ 2147483647 h 12"/>
                    <a:gd name="T6" fmla="*/ 2147483647 w 24"/>
                    <a:gd name="T7" fmla="*/ 2147483647 h 12"/>
                    <a:gd name="T8" fmla="*/ 2147483647 w 24"/>
                    <a:gd name="T9" fmla="*/ 2147483647 h 12"/>
                    <a:gd name="T10" fmla="*/ 2147483647 w 24"/>
                    <a:gd name="T11" fmla="*/ 2147483647 h 12"/>
                    <a:gd name="T12" fmla="*/ 2147483647 w 24"/>
                    <a:gd name="T13" fmla="*/ 2147483647 h 12"/>
                    <a:gd name="T14" fmla="*/ 2147483647 w 24"/>
                    <a:gd name="T15" fmla="*/ 2147483647 h 12"/>
                    <a:gd name="T16" fmla="*/ 2147483647 w 24"/>
                    <a:gd name="T17" fmla="*/ 2147483647 h 12"/>
                    <a:gd name="T18" fmla="*/ 2147483647 w 24"/>
                    <a:gd name="T19" fmla="*/ 2147483647 h 12"/>
                    <a:gd name="T20" fmla="*/ 0 w 24"/>
                    <a:gd name="T21" fmla="*/ 2147483647 h 12"/>
                    <a:gd name="T22" fmla="*/ 2147483647 w 24"/>
                    <a:gd name="T23" fmla="*/ 0 h 12"/>
                    <a:gd name="T24" fmla="*/ 2147483647 w 24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12"/>
                    <a:gd name="T41" fmla="*/ 24 w 24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12">
                      <a:moveTo>
                        <a:pt x="2" y="0"/>
                      </a:move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22" y="10"/>
                      </a:lnTo>
                      <a:lnTo>
                        <a:pt x="21" y="11"/>
                      </a:lnTo>
                      <a:lnTo>
                        <a:pt x="20" y="11"/>
                      </a:lnTo>
                      <a:lnTo>
                        <a:pt x="19" y="11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4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7" name="Freeform 146"/>
                <p:cNvSpPr>
                  <a:spLocks/>
                </p:cNvSpPr>
                <p:nvPr/>
              </p:nvSpPr>
              <p:spPr bwMode="auto">
                <a:xfrm>
                  <a:off x="3647" y="1461"/>
                  <a:ext cx="158" cy="100"/>
                </a:xfrm>
                <a:custGeom>
                  <a:avLst/>
                  <a:gdLst>
                    <a:gd name="T0" fmla="*/ 2147483647 w 23"/>
                    <a:gd name="T1" fmla="*/ 0 h 12"/>
                    <a:gd name="T2" fmla="*/ 2147483647 w 23"/>
                    <a:gd name="T3" fmla="*/ 2147483647 h 12"/>
                    <a:gd name="T4" fmla="*/ 2147483647 w 23"/>
                    <a:gd name="T5" fmla="*/ 2147483647 h 12"/>
                    <a:gd name="T6" fmla="*/ 2147483647 w 23"/>
                    <a:gd name="T7" fmla="*/ 2147483647 h 12"/>
                    <a:gd name="T8" fmla="*/ 2147483647 w 23"/>
                    <a:gd name="T9" fmla="*/ 2147483647 h 12"/>
                    <a:gd name="T10" fmla="*/ 2147483647 w 23"/>
                    <a:gd name="T11" fmla="*/ 2147483647 h 12"/>
                    <a:gd name="T12" fmla="*/ 2147483647 w 23"/>
                    <a:gd name="T13" fmla="*/ 2147483647 h 12"/>
                    <a:gd name="T14" fmla="*/ 2147483647 w 23"/>
                    <a:gd name="T15" fmla="*/ 2147483647 h 12"/>
                    <a:gd name="T16" fmla="*/ 2147483647 w 23"/>
                    <a:gd name="T17" fmla="*/ 2147483647 h 12"/>
                    <a:gd name="T18" fmla="*/ 2147483647 w 23"/>
                    <a:gd name="T19" fmla="*/ 2147483647 h 12"/>
                    <a:gd name="T20" fmla="*/ 0 w 23"/>
                    <a:gd name="T21" fmla="*/ 2147483647 h 12"/>
                    <a:gd name="T22" fmla="*/ 2147483647 w 23"/>
                    <a:gd name="T23" fmla="*/ 0 h 12"/>
                    <a:gd name="T24" fmla="*/ 2147483647 w 23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12"/>
                    <a:gd name="T41" fmla="*/ 23 w 23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12">
                      <a:moveTo>
                        <a:pt x="2" y="0"/>
                      </a:moveTo>
                      <a:lnTo>
                        <a:pt x="22" y="9"/>
                      </a:lnTo>
                      <a:lnTo>
                        <a:pt x="22" y="10"/>
                      </a:lnTo>
                      <a:lnTo>
                        <a:pt x="21" y="11"/>
                      </a:lnTo>
                      <a:lnTo>
                        <a:pt x="20" y="11"/>
                      </a:lnTo>
                      <a:lnTo>
                        <a:pt x="19" y="11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4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8" name="Freeform 147"/>
                <p:cNvSpPr>
                  <a:spLocks/>
                </p:cNvSpPr>
                <p:nvPr/>
              </p:nvSpPr>
              <p:spPr bwMode="auto">
                <a:xfrm>
                  <a:off x="3647" y="1461"/>
                  <a:ext cx="158" cy="100"/>
                </a:xfrm>
                <a:custGeom>
                  <a:avLst/>
                  <a:gdLst>
                    <a:gd name="T0" fmla="*/ 2147483647 w 23"/>
                    <a:gd name="T1" fmla="*/ 0 h 12"/>
                    <a:gd name="T2" fmla="*/ 2147483647 w 23"/>
                    <a:gd name="T3" fmla="*/ 2147483647 h 12"/>
                    <a:gd name="T4" fmla="*/ 2147483647 w 23"/>
                    <a:gd name="T5" fmla="*/ 2147483647 h 12"/>
                    <a:gd name="T6" fmla="*/ 2147483647 w 23"/>
                    <a:gd name="T7" fmla="*/ 2147483647 h 12"/>
                    <a:gd name="T8" fmla="*/ 2147483647 w 23"/>
                    <a:gd name="T9" fmla="*/ 2147483647 h 12"/>
                    <a:gd name="T10" fmla="*/ 2147483647 w 23"/>
                    <a:gd name="T11" fmla="*/ 2147483647 h 12"/>
                    <a:gd name="T12" fmla="*/ 2147483647 w 23"/>
                    <a:gd name="T13" fmla="*/ 2147483647 h 12"/>
                    <a:gd name="T14" fmla="*/ 2147483647 w 23"/>
                    <a:gd name="T15" fmla="*/ 2147483647 h 12"/>
                    <a:gd name="T16" fmla="*/ 2147483647 w 23"/>
                    <a:gd name="T17" fmla="*/ 2147483647 h 12"/>
                    <a:gd name="T18" fmla="*/ 2147483647 w 23"/>
                    <a:gd name="T19" fmla="*/ 2147483647 h 12"/>
                    <a:gd name="T20" fmla="*/ 0 w 23"/>
                    <a:gd name="T21" fmla="*/ 2147483647 h 12"/>
                    <a:gd name="T22" fmla="*/ 2147483647 w 23"/>
                    <a:gd name="T23" fmla="*/ 0 h 12"/>
                    <a:gd name="T24" fmla="*/ 2147483647 w 23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12"/>
                    <a:gd name="T41" fmla="*/ 23 w 23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12">
                      <a:moveTo>
                        <a:pt x="2" y="0"/>
                      </a:moveTo>
                      <a:lnTo>
                        <a:pt x="22" y="9"/>
                      </a:lnTo>
                      <a:lnTo>
                        <a:pt x="22" y="10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0" y="11"/>
                      </a:lnTo>
                      <a:lnTo>
                        <a:pt x="19" y="11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4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89" name="Freeform 148"/>
                <p:cNvSpPr>
                  <a:spLocks/>
                </p:cNvSpPr>
                <p:nvPr/>
              </p:nvSpPr>
              <p:spPr bwMode="auto">
                <a:xfrm>
                  <a:off x="3647" y="1461"/>
                  <a:ext cx="158" cy="100"/>
                </a:xfrm>
                <a:custGeom>
                  <a:avLst/>
                  <a:gdLst>
                    <a:gd name="T0" fmla="*/ 2147483647 w 23"/>
                    <a:gd name="T1" fmla="*/ 0 h 12"/>
                    <a:gd name="T2" fmla="*/ 2147483647 w 23"/>
                    <a:gd name="T3" fmla="*/ 2147483647 h 12"/>
                    <a:gd name="T4" fmla="*/ 2147483647 w 23"/>
                    <a:gd name="T5" fmla="*/ 2147483647 h 12"/>
                    <a:gd name="T6" fmla="*/ 2147483647 w 23"/>
                    <a:gd name="T7" fmla="*/ 2147483647 h 12"/>
                    <a:gd name="T8" fmla="*/ 2147483647 w 23"/>
                    <a:gd name="T9" fmla="*/ 2147483647 h 12"/>
                    <a:gd name="T10" fmla="*/ 2147483647 w 23"/>
                    <a:gd name="T11" fmla="*/ 2147483647 h 12"/>
                    <a:gd name="T12" fmla="*/ 2147483647 w 23"/>
                    <a:gd name="T13" fmla="*/ 2147483647 h 12"/>
                    <a:gd name="T14" fmla="*/ 2147483647 w 23"/>
                    <a:gd name="T15" fmla="*/ 2147483647 h 12"/>
                    <a:gd name="T16" fmla="*/ 2147483647 w 23"/>
                    <a:gd name="T17" fmla="*/ 2147483647 h 12"/>
                    <a:gd name="T18" fmla="*/ 2147483647 w 23"/>
                    <a:gd name="T19" fmla="*/ 2147483647 h 12"/>
                    <a:gd name="T20" fmla="*/ 0 w 23"/>
                    <a:gd name="T21" fmla="*/ 2147483647 h 12"/>
                    <a:gd name="T22" fmla="*/ 2147483647 w 23"/>
                    <a:gd name="T23" fmla="*/ 0 h 12"/>
                    <a:gd name="T24" fmla="*/ 2147483647 w 23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12"/>
                    <a:gd name="T41" fmla="*/ 23 w 23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12">
                      <a:moveTo>
                        <a:pt x="2" y="0"/>
                      </a:moveTo>
                      <a:lnTo>
                        <a:pt x="22" y="10"/>
                      </a:lnTo>
                      <a:lnTo>
                        <a:pt x="21" y="11"/>
                      </a:lnTo>
                      <a:lnTo>
                        <a:pt x="20" y="11"/>
                      </a:lnTo>
                      <a:lnTo>
                        <a:pt x="19" y="11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4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0" name="Freeform 149"/>
                <p:cNvSpPr>
                  <a:spLocks/>
                </p:cNvSpPr>
                <p:nvPr/>
              </p:nvSpPr>
              <p:spPr bwMode="auto">
                <a:xfrm>
                  <a:off x="3647" y="1471"/>
                  <a:ext cx="158" cy="90"/>
                </a:xfrm>
                <a:custGeom>
                  <a:avLst/>
                  <a:gdLst>
                    <a:gd name="T0" fmla="*/ 2147483647 w 23"/>
                    <a:gd name="T1" fmla="*/ 0 h 11"/>
                    <a:gd name="T2" fmla="*/ 2147483647 w 23"/>
                    <a:gd name="T3" fmla="*/ 2147483647 h 11"/>
                    <a:gd name="T4" fmla="*/ 2147483647 w 23"/>
                    <a:gd name="T5" fmla="*/ 2147483647 h 11"/>
                    <a:gd name="T6" fmla="*/ 2147483647 w 23"/>
                    <a:gd name="T7" fmla="*/ 2147483647 h 11"/>
                    <a:gd name="T8" fmla="*/ 2147483647 w 23"/>
                    <a:gd name="T9" fmla="*/ 2147483647 h 11"/>
                    <a:gd name="T10" fmla="*/ 2147483647 w 23"/>
                    <a:gd name="T11" fmla="*/ 2147483647 h 11"/>
                    <a:gd name="T12" fmla="*/ 2147483647 w 23"/>
                    <a:gd name="T13" fmla="*/ 2147483647 h 11"/>
                    <a:gd name="T14" fmla="*/ 2147483647 w 23"/>
                    <a:gd name="T15" fmla="*/ 2147483647 h 11"/>
                    <a:gd name="T16" fmla="*/ 2147483647 w 23"/>
                    <a:gd name="T17" fmla="*/ 2147483647 h 11"/>
                    <a:gd name="T18" fmla="*/ 2147483647 w 23"/>
                    <a:gd name="T19" fmla="*/ 2147483647 h 11"/>
                    <a:gd name="T20" fmla="*/ 0 w 23"/>
                    <a:gd name="T21" fmla="*/ 2147483647 h 11"/>
                    <a:gd name="T22" fmla="*/ 2147483647 w 23"/>
                    <a:gd name="T23" fmla="*/ 0 h 11"/>
                    <a:gd name="T24" fmla="*/ 2147483647 w 23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11"/>
                    <a:gd name="T41" fmla="*/ 23 w 23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11">
                      <a:moveTo>
                        <a:pt x="1" y="0"/>
                      </a:moveTo>
                      <a:lnTo>
                        <a:pt x="22" y="9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1" name="Freeform 150"/>
                <p:cNvSpPr>
                  <a:spLocks/>
                </p:cNvSpPr>
                <p:nvPr/>
              </p:nvSpPr>
              <p:spPr bwMode="auto">
                <a:xfrm>
                  <a:off x="3647" y="1471"/>
                  <a:ext cx="158" cy="90"/>
                </a:xfrm>
                <a:custGeom>
                  <a:avLst/>
                  <a:gdLst>
                    <a:gd name="T0" fmla="*/ 2147483647 w 23"/>
                    <a:gd name="T1" fmla="*/ 0 h 11"/>
                    <a:gd name="T2" fmla="*/ 2147483647 w 23"/>
                    <a:gd name="T3" fmla="*/ 2147483647 h 11"/>
                    <a:gd name="T4" fmla="*/ 2147483647 w 23"/>
                    <a:gd name="T5" fmla="*/ 2147483647 h 11"/>
                    <a:gd name="T6" fmla="*/ 2147483647 w 23"/>
                    <a:gd name="T7" fmla="*/ 2147483647 h 11"/>
                    <a:gd name="T8" fmla="*/ 2147483647 w 23"/>
                    <a:gd name="T9" fmla="*/ 2147483647 h 11"/>
                    <a:gd name="T10" fmla="*/ 2147483647 w 23"/>
                    <a:gd name="T11" fmla="*/ 2147483647 h 11"/>
                    <a:gd name="T12" fmla="*/ 2147483647 w 23"/>
                    <a:gd name="T13" fmla="*/ 2147483647 h 11"/>
                    <a:gd name="T14" fmla="*/ 2147483647 w 23"/>
                    <a:gd name="T15" fmla="*/ 2147483647 h 11"/>
                    <a:gd name="T16" fmla="*/ 2147483647 w 23"/>
                    <a:gd name="T17" fmla="*/ 2147483647 h 11"/>
                    <a:gd name="T18" fmla="*/ 2147483647 w 23"/>
                    <a:gd name="T19" fmla="*/ 2147483647 h 11"/>
                    <a:gd name="T20" fmla="*/ 0 w 23"/>
                    <a:gd name="T21" fmla="*/ 2147483647 h 11"/>
                    <a:gd name="T22" fmla="*/ 2147483647 w 23"/>
                    <a:gd name="T23" fmla="*/ 0 h 11"/>
                    <a:gd name="T24" fmla="*/ 2147483647 w 23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11"/>
                    <a:gd name="T41" fmla="*/ 23 w 23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11">
                      <a:moveTo>
                        <a:pt x="1" y="0"/>
                      </a:moveTo>
                      <a:lnTo>
                        <a:pt x="22" y="9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2" name="Freeform 151"/>
                <p:cNvSpPr>
                  <a:spLocks/>
                </p:cNvSpPr>
                <p:nvPr/>
              </p:nvSpPr>
              <p:spPr bwMode="auto">
                <a:xfrm>
                  <a:off x="3718" y="1480"/>
                  <a:ext cx="61" cy="68"/>
                </a:xfrm>
                <a:custGeom>
                  <a:avLst/>
                  <a:gdLst>
                    <a:gd name="T0" fmla="*/ 2147483647 w 8"/>
                    <a:gd name="T1" fmla="*/ 2147483647 h 9"/>
                    <a:gd name="T2" fmla="*/ 2147483647 w 8"/>
                    <a:gd name="T3" fmla="*/ 2147483647 h 9"/>
                    <a:gd name="T4" fmla="*/ 2147483647 w 8"/>
                    <a:gd name="T5" fmla="*/ 0 h 9"/>
                    <a:gd name="T6" fmla="*/ 0 w 8"/>
                    <a:gd name="T7" fmla="*/ 2147483647 h 9"/>
                    <a:gd name="T8" fmla="*/ 2147483647 w 8"/>
                    <a:gd name="T9" fmla="*/ 2147483647 h 9"/>
                    <a:gd name="T10" fmla="*/ 2147483647 w 8"/>
                    <a:gd name="T11" fmla="*/ 2147483647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9"/>
                    <a:gd name="T20" fmla="*/ 8 w 8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9">
                      <a:moveTo>
                        <a:pt x="5" y="8"/>
                      </a:moveTo>
                      <a:lnTo>
                        <a:pt x="7" y="4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5" y="8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3" name="Freeform 152"/>
                <p:cNvSpPr>
                  <a:spLocks/>
                </p:cNvSpPr>
                <p:nvPr/>
              </p:nvSpPr>
              <p:spPr bwMode="auto">
                <a:xfrm>
                  <a:off x="3709" y="1490"/>
                  <a:ext cx="19" cy="90"/>
                </a:xfrm>
                <a:custGeom>
                  <a:avLst/>
                  <a:gdLst>
                    <a:gd name="T0" fmla="*/ 0 w 3"/>
                    <a:gd name="T1" fmla="*/ 2147483647 h 12"/>
                    <a:gd name="T2" fmla="*/ 0 w 3"/>
                    <a:gd name="T3" fmla="*/ 2147483647 h 12"/>
                    <a:gd name="T4" fmla="*/ 0 w 3"/>
                    <a:gd name="T5" fmla="*/ 2147483647 h 12"/>
                    <a:gd name="T6" fmla="*/ 0 w 3"/>
                    <a:gd name="T7" fmla="*/ 2147483647 h 12"/>
                    <a:gd name="T8" fmla="*/ 2147483647 w 3"/>
                    <a:gd name="T9" fmla="*/ 2147483647 h 12"/>
                    <a:gd name="T10" fmla="*/ 2147483647 w 3"/>
                    <a:gd name="T11" fmla="*/ 2147483647 h 12"/>
                    <a:gd name="T12" fmla="*/ 2147483647 w 3"/>
                    <a:gd name="T13" fmla="*/ 2147483647 h 12"/>
                    <a:gd name="T14" fmla="*/ 2147483647 w 3"/>
                    <a:gd name="T15" fmla="*/ 2147483647 h 12"/>
                    <a:gd name="T16" fmla="*/ 2147483647 w 3"/>
                    <a:gd name="T17" fmla="*/ 0 h 12"/>
                    <a:gd name="T18" fmla="*/ 2147483647 w 3"/>
                    <a:gd name="T19" fmla="*/ 2147483647 h 12"/>
                    <a:gd name="T20" fmla="*/ 2147483647 w 3"/>
                    <a:gd name="T21" fmla="*/ 2147483647 h 12"/>
                    <a:gd name="T22" fmla="*/ 0 w 3"/>
                    <a:gd name="T23" fmla="*/ 2147483647 h 12"/>
                    <a:gd name="T24" fmla="*/ 0 w 3"/>
                    <a:gd name="T25" fmla="*/ 2147483647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"/>
                    <a:gd name="T40" fmla="*/ 0 h 12"/>
                    <a:gd name="T41" fmla="*/ 3 w 3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" h="12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4" name="Freeform 153"/>
                <p:cNvSpPr>
                  <a:spLocks/>
                </p:cNvSpPr>
                <p:nvPr/>
              </p:nvSpPr>
              <p:spPr bwMode="auto">
                <a:xfrm>
                  <a:off x="3682" y="1430"/>
                  <a:ext cx="140" cy="90"/>
                </a:xfrm>
                <a:custGeom>
                  <a:avLst/>
                  <a:gdLst>
                    <a:gd name="T0" fmla="*/ 0 w 21"/>
                    <a:gd name="T1" fmla="*/ 0 h 12"/>
                    <a:gd name="T2" fmla="*/ 0 w 21"/>
                    <a:gd name="T3" fmla="*/ 0 h 12"/>
                    <a:gd name="T4" fmla="*/ 2147483647 w 21"/>
                    <a:gd name="T5" fmla="*/ 0 h 12"/>
                    <a:gd name="T6" fmla="*/ 2147483647 w 21"/>
                    <a:gd name="T7" fmla="*/ 0 h 12"/>
                    <a:gd name="T8" fmla="*/ 2147483647 w 21"/>
                    <a:gd name="T9" fmla="*/ 0 h 12"/>
                    <a:gd name="T10" fmla="*/ 2147483647 w 21"/>
                    <a:gd name="T11" fmla="*/ 0 h 12"/>
                    <a:gd name="T12" fmla="*/ 2147483647 w 21"/>
                    <a:gd name="T13" fmla="*/ 0 h 12"/>
                    <a:gd name="T14" fmla="*/ 2147483647 w 21"/>
                    <a:gd name="T15" fmla="*/ 2147483647 h 12"/>
                    <a:gd name="T16" fmla="*/ 2147483647 w 21"/>
                    <a:gd name="T17" fmla="*/ 2147483647 h 12"/>
                    <a:gd name="T18" fmla="*/ 2147483647 w 21"/>
                    <a:gd name="T19" fmla="*/ 2147483647 h 12"/>
                    <a:gd name="T20" fmla="*/ 2147483647 w 21"/>
                    <a:gd name="T21" fmla="*/ 2147483647 h 12"/>
                    <a:gd name="T22" fmla="*/ 2147483647 w 21"/>
                    <a:gd name="T23" fmla="*/ 2147483647 h 12"/>
                    <a:gd name="T24" fmla="*/ 2147483647 w 21"/>
                    <a:gd name="T25" fmla="*/ 2147483647 h 12"/>
                    <a:gd name="T26" fmla="*/ 2147483647 w 21"/>
                    <a:gd name="T27" fmla="*/ 2147483647 h 12"/>
                    <a:gd name="T28" fmla="*/ 2147483647 w 21"/>
                    <a:gd name="T29" fmla="*/ 2147483647 h 12"/>
                    <a:gd name="T30" fmla="*/ 2147483647 w 21"/>
                    <a:gd name="T31" fmla="*/ 2147483647 h 12"/>
                    <a:gd name="T32" fmla="*/ 2147483647 w 21"/>
                    <a:gd name="T33" fmla="*/ 2147483647 h 12"/>
                    <a:gd name="T34" fmla="*/ 2147483647 w 21"/>
                    <a:gd name="T35" fmla="*/ 2147483647 h 12"/>
                    <a:gd name="T36" fmla="*/ 2147483647 w 21"/>
                    <a:gd name="T37" fmla="*/ 2147483647 h 12"/>
                    <a:gd name="T38" fmla="*/ 2147483647 w 21"/>
                    <a:gd name="T39" fmla="*/ 2147483647 h 12"/>
                    <a:gd name="T40" fmla="*/ 2147483647 w 21"/>
                    <a:gd name="T41" fmla="*/ 2147483647 h 12"/>
                    <a:gd name="T42" fmla="*/ 2147483647 w 21"/>
                    <a:gd name="T43" fmla="*/ 2147483647 h 12"/>
                    <a:gd name="T44" fmla="*/ 2147483647 w 21"/>
                    <a:gd name="T45" fmla="*/ 2147483647 h 12"/>
                    <a:gd name="T46" fmla="*/ 2147483647 w 21"/>
                    <a:gd name="T47" fmla="*/ 2147483647 h 12"/>
                    <a:gd name="T48" fmla="*/ 2147483647 w 21"/>
                    <a:gd name="T49" fmla="*/ 2147483647 h 12"/>
                    <a:gd name="T50" fmla="*/ 2147483647 w 21"/>
                    <a:gd name="T51" fmla="*/ 2147483647 h 12"/>
                    <a:gd name="T52" fmla="*/ 2147483647 w 21"/>
                    <a:gd name="T53" fmla="*/ 2147483647 h 12"/>
                    <a:gd name="T54" fmla="*/ 2147483647 w 21"/>
                    <a:gd name="T55" fmla="*/ 2147483647 h 12"/>
                    <a:gd name="T56" fmla="*/ 2147483647 w 21"/>
                    <a:gd name="T57" fmla="*/ 2147483647 h 12"/>
                    <a:gd name="T58" fmla="*/ 2147483647 w 21"/>
                    <a:gd name="T59" fmla="*/ 2147483647 h 12"/>
                    <a:gd name="T60" fmla="*/ 2147483647 w 21"/>
                    <a:gd name="T61" fmla="*/ 2147483647 h 12"/>
                    <a:gd name="T62" fmla="*/ 0 w 21"/>
                    <a:gd name="T63" fmla="*/ 2147483647 h 12"/>
                    <a:gd name="T64" fmla="*/ 0 w 21"/>
                    <a:gd name="T65" fmla="*/ 2147483647 h 12"/>
                    <a:gd name="T66" fmla="*/ 0 w 21"/>
                    <a:gd name="T67" fmla="*/ 2147483647 h 12"/>
                    <a:gd name="T68" fmla="*/ 0 w 21"/>
                    <a:gd name="T69" fmla="*/ 2147483647 h 12"/>
                    <a:gd name="T70" fmla="*/ 0 w 21"/>
                    <a:gd name="T71" fmla="*/ 2147483647 h 12"/>
                    <a:gd name="T72" fmla="*/ 0 w 21"/>
                    <a:gd name="T73" fmla="*/ 2147483647 h 12"/>
                    <a:gd name="T74" fmla="*/ 0 w 21"/>
                    <a:gd name="T75" fmla="*/ 2147483647 h 12"/>
                    <a:gd name="T76" fmla="*/ 0 w 21"/>
                    <a:gd name="T77" fmla="*/ 0 h 12"/>
                    <a:gd name="T78" fmla="*/ 0 w 21"/>
                    <a:gd name="T79" fmla="*/ 0 h 12"/>
                    <a:gd name="T80" fmla="*/ 0 w 21"/>
                    <a:gd name="T81" fmla="*/ 0 h 12"/>
                    <a:gd name="T82" fmla="*/ 0 w 21"/>
                    <a:gd name="T83" fmla="*/ 0 h 12"/>
                    <a:gd name="T84" fmla="*/ 0 w 21"/>
                    <a:gd name="T85" fmla="*/ 0 h 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"/>
                    <a:gd name="T130" fmla="*/ 0 h 12"/>
                    <a:gd name="T131" fmla="*/ 21 w 21"/>
                    <a:gd name="T132" fmla="*/ 12 h 1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4" y="6"/>
                      </a:lnTo>
                      <a:lnTo>
                        <a:pt x="16" y="7"/>
                      </a:lnTo>
                      <a:lnTo>
                        <a:pt x="17" y="7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19" y="1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5" name="Freeform 154"/>
                <p:cNvSpPr>
                  <a:spLocks/>
                </p:cNvSpPr>
                <p:nvPr/>
              </p:nvSpPr>
              <p:spPr bwMode="auto">
                <a:xfrm>
                  <a:off x="3647" y="1389"/>
                  <a:ext cx="45" cy="101"/>
                </a:xfrm>
                <a:custGeom>
                  <a:avLst/>
                  <a:gdLst>
                    <a:gd name="T0" fmla="*/ 2147483647 w 7"/>
                    <a:gd name="T1" fmla="*/ 2147483647 h 12"/>
                    <a:gd name="T2" fmla="*/ 2147483647 w 7"/>
                    <a:gd name="T3" fmla="*/ 2147483647 h 12"/>
                    <a:gd name="T4" fmla="*/ 2147483647 w 7"/>
                    <a:gd name="T5" fmla="*/ 2147483647 h 12"/>
                    <a:gd name="T6" fmla="*/ 2147483647 w 7"/>
                    <a:gd name="T7" fmla="*/ 2147483647 h 12"/>
                    <a:gd name="T8" fmla="*/ 2147483647 w 7"/>
                    <a:gd name="T9" fmla="*/ 2147483647 h 12"/>
                    <a:gd name="T10" fmla="*/ 2147483647 w 7"/>
                    <a:gd name="T11" fmla="*/ 2147483647 h 12"/>
                    <a:gd name="T12" fmla="*/ 2147483647 w 7"/>
                    <a:gd name="T13" fmla="*/ 2147483647 h 12"/>
                    <a:gd name="T14" fmla="*/ 2147483647 w 7"/>
                    <a:gd name="T15" fmla="*/ 2147483647 h 12"/>
                    <a:gd name="T16" fmla="*/ 2147483647 w 7"/>
                    <a:gd name="T17" fmla="*/ 2147483647 h 12"/>
                    <a:gd name="T18" fmla="*/ 2147483647 w 7"/>
                    <a:gd name="T19" fmla="*/ 2147483647 h 12"/>
                    <a:gd name="T20" fmla="*/ 2147483647 w 7"/>
                    <a:gd name="T21" fmla="*/ 2147483647 h 12"/>
                    <a:gd name="T22" fmla="*/ 2147483647 w 7"/>
                    <a:gd name="T23" fmla="*/ 2147483647 h 12"/>
                    <a:gd name="T24" fmla="*/ 2147483647 w 7"/>
                    <a:gd name="T25" fmla="*/ 2147483647 h 12"/>
                    <a:gd name="T26" fmla="*/ 2147483647 w 7"/>
                    <a:gd name="T27" fmla="*/ 2147483647 h 12"/>
                    <a:gd name="T28" fmla="*/ 2147483647 w 7"/>
                    <a:gd name="T29" fmla="*/ 2147483647 h 12"/>
                    <a:gd name="T30" fmla="*/ 2147483647 w 7"/>
                    <a:gd name="T31" fmla="*/ 2147483647 h 12"/>
                    <a:gd name="T32" fmla="*/ 2147483647 w 7"/>
                    <a:gd name="T33" fmla="*/ 2147483647 h 12"/>
                    <a:gd name="T34" fmla="*/ 2147483647 w 7"/>
                    <a:gd name="T35" fmla="*/ 2147483647 h 12"/>
                    <a:gd name="T36" fmla="*/ 2147483647 w 7"/>
                    <a:gd name="T37" fmla="*/ 2147483647 h 12"/>
                    <a:gd name="T38" fmla="*/ 0 w 7"/>
                    <a:gd name="T39" fmla="*/ 2147483647 h 12"/>
                    <a:gd name="T40" fmla="*/ 0 w 7"/>
                    <a:gd name="T41" fmla="*/ 2147483647 h 12"/>
                    <a:gd name="T42" fmla="*/ 0 w 7"/>
                    <a:gd name="T43" fmla="*/ 2147483647 h 12"/>
                    <a:gd name="T44" fmla="*/ 0 w 7"/>
                    <a:gd name="T45" fmla="*/ 2147483647 h 12"/>
                    <a:gd name="T46" fmla="*/ 0 w 7"/>
                    <a:gd name="T47" fmla="*/ 2147483647 h 12"/>
                    <a:gd name="T48" fmla="*/ 0 w 7"/>
                    <a:gd name="T49" fmla="*/ 2147483647 h 12"/>
                    <a:gd name="T50" fmla="*/ 0 w 7"/>
                    <a:gd name="T51" fmla="*/ 2147483647 h 12"/>
                    <a:gd name="T52" fmla="*/ 0 w 7"/>
                    <a:gd name="T53" fmla="*/ 2147483647 h 12"/>
                    <a:gd name="T54" fmla="*/ 2147483647 w 7"/>
                    <a:gd name="T55" fmla="*/ 2147483647 h 12"/>
                    <a:gd name="T56" fmla="*/ 2147483647 w 7"/>
                    <a:gd name="T57" fmla="*/ 2147483647 h 12"/>
                    <a:gd name="T58" fmla="*/ 2147483647 w 7"/>
                    <a:gd name="T59" fmla="*/ 2147483647 h 12"/>
                    <a:gd name="T60" fmla="*/ 2147483647 w 7"/>
                    <a:gd name="T61" fmla="*/ 2147483647 h 12"/>
                    <a:gd name="T62" fmla="*/ 2147483647 w 7"/>
                    <a:gd name="T63" fmla="*/ 2147483647 h 12"/>
                    <a:gd name="T64" fmla="*/ 2147483647 w 7"/>
                    <a:gd name="T65" fmla="*/ 2147483647 h 12"/>
                    <a:gd name="T66" fmla="*/ 2147483647 w 7"/>
                    <a:gd name="T67" fmla="*/ 2147483647 h 12"/>
                    <a:gd name="T68" fmla="*/ 2147483647 w 7"/>
                    <a:gd name="T69" fmla="*/ 2147483647 h 12"/>
                    <a:gd name="T70" fmla="*/ 2147483647 w 7"/>
                    <a:gd name="T71" fmla="*/ 0 h 12"/>
                    <a:gd name="T72" fmla="*/ 2147483647 w 7"/>
                    <a:gd name="T73" fmla="*/ 2147483647 h 12"/>
                    <a:gd name="T74" fmla="*/ 2147483647 w 7"/>
                    <a:gd name="T75" fmla="*/ 2147483647 h 1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"/>
                    <a:gd name="T115" fmla="*/ 0 h 12"/>
                    <a:gd name="T116" fmla="*/ 7 w 7"/>
                    <a:gd name="T117" fmla="*/ 12 h 1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" h="12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1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6" name="Freeform 155"/>
                <p:cNvSpPr>
                  <a:spLocks/>
                </p:cNvSpPr>
                <p:nvPr/>
              </p:nvSpPr>
              <p:spPr bwMode="auto">
                <a:xfrm>
                  <a:off x="4114" y="1113"/>
                  <a:ext cx="60" cy="525"/>
                </a:xfrm>
                <a:custGeom>
                  <a:avLst/>
                  <a:gdLst>
                    <a:gd name="T0" fmla="*/ 0 w 9"/>
                    <a:gd name="T1" fmla="*/ 0 h 69"/>
                    <a:gd name="T2" fmla="*/ 2147483647 w 9"/>
                    <a:gd name="T3" fmla="*/ 2147483647 h 69"/>
                    <a:gd name="T4" fmla="*/ 2147483647 w 9"/>
                    <a:gd name="T5" fmla="*/ 2147483647 h 69"/>
                    <a:gd name="T6" fmla="*/ 2147483647 w 9"/>
                    <a:gd name="T7" fmla="*/ 2147483647 h 69"/>
                    <a:gd name="T8" fmla="*/ 2147483647 w 9"/>
                    <a:gd name="T9" fmla="*/ 2147483647 h 69"/>
                    <a:gd name="T10" fmla="*/ 0 w 9"/>
                    <a:gd name="T11" fmla="*/ 2147483647 h 69"/>
                    <a:gd name="T12" fmla="*/ 0 w 9"/>
                    <a:gd name="T13" fmla="*/ 0 h 69"/>
                    <a:gd name="T14" fmla="*/ 0 w 9"/>
                    <a:gd name="T15" fmla="*/ 0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69"/>
                    <a:gd name="T26" fmla="*/ 9 w 9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69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8" y="67"/>
                      </a:lnTo>
                      <a:lnTo>
                        <a:pt x="6" y="67"/>
                      </a:lnTo>
                      <a:lnTo>
                        <a:pt x="4" y="6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7" name="Freeform 156"/>
                <p:cNvSpPr>
                  <a:spLocks/>
                </p:cNvSpPr>
                <p:nvPr/>
              </p:nvSpPr>
              <p:spPr bwMode="auto">
                <a:xfrm>
                  <a:off x="4114" y="1113"/>
                  <a:ext cx="60" cy="525"/>
                </a:xfrm>
                <a:custGeom>
                  <a:avLst/>
                  <a:gdLst>
                    <a:gd name="T0" fmla="*/ 0 w 9"/>
                    <a:gd name="T1" fmla="*/ 0 h 69"/>
                    <a:gd name="T2" fmla="*/ 2147483647 w 9"/>
                    <a:gd name="T3" fmla="*/ 2147483647 h 69"/>
                    <a:gd name="T4" fmla="*/ 2147483647 w 9"/>
                    <a:gd name="T5" fmla="*/ 2147483647 h 69"/>
                    <a:gd name="T6" fmla="*/ 2147483647 w 9"/>
                    <a:gd name="T7" fmla="*/ 2147483647 h 69"/>
                    <a:gd name="T8" fmla="*/ 2147483647 w 9"/>
                    <a:gd name="T9" fmla="*/ 2147483647 h 69"/>
                    <a:gd name="T10" fmla="*/ 0 w 9"/>
                    <a:gd name="T11" fmla="*/ 2147483647 h 69"/>
                    <a:gd name="T12" fmla="*/ 0 w 9"/>
                    <a:gd name="T13" fmla="*/ 0 h 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69"/>
                    <a:gd name="T23" fmla="*/ 9 w 9"/>
                    <a:gd name="T24" fmla="*/ 69 h 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69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8" y="67"/>
                      </a:lnTo>
                      <a:lnTo>
                        <a:pt x="6" y="67"/>
                      </a:lnTo>
                      <a:lnTo>
                        <a:pt x="4" y="6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8" name="Freeform 157"/>
                <p:cNvSpPr>
                  <a:spLocks/>
                </p:cNvSpPr>
                <p:nvPr/>
              </p:nvSpPr>
              <p:spPr bwMode="auto">
                <a:xfrm>
                  <a:off x="3974" y="1611"/>
                  <a:ext cx="191" cy="109"/>
                </a:xfrm>
                <a:custGeom>
                  <a:avLst/>
                  <a:gdLst>
                    <a:gd name="T0" fmla="*/ 0 w 28"/>
                    <a:gd name="T1" fmla="*/ 2147483647 h 14"/>
                    <a:gd name="T2" fmla="*/ 2147483647 w 28"/>
                    <a:gd name="T3" fmla="*/ 2147483647 h 14"/>
                    <a:gd name="T4" fmla="*/ 2147483647 w 28"/>
                    <a:gd name="T5" fmla="*/ 2147483647 h 14"/>
                    <a:gd name="T6" fmla="*/ 2147483647 w 28"/>
                    <a:gd name="T7" fmla="*/ 0 h 14"/>
                    <a:gd name="T8" fmla="*/ 0 w 28"/>
                    <a:gd name="T9" fmla="*/ 2147483647 h 14"/>
                    <a:gd name="T10" fmla="*/ 0 w 28"/>
                    <a:gd name="T11" fmla="*/ 2147483647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14"/>
                    <a:gd name="T20" fmla="*/ 28 w 2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14">
                      <a:moveTo>
                        <a:pt x="0" y="2"/>
                      </a:moveTo>
                      <a:lnTo>
                        <a:pt x="26" y="13"/>
                      </a:lnTo>
                      <a:lnTo>
                        <a:pt x="27" y="10"/>
                      </a:lnTo>
                      <a:lnTo>
                        <a:pt x="2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99" name="Freeform 158"/>
                <p:cNvSpPr>
                  <a:spLocks/>
                </p:cNvSpPr>
                <p:nvPr/>
              </p:nvSpPr>
              <p:spPr bwMode="auto">
                <a:xfrm>
                  <a:off x="3974" y="1611"/>
                  <a:ext cx="191" cy="109"/>
                </a:xfrm>
                <a:custGeom>
                  <a:avLst/>
                  <a:gdLst>
                    <a:gd name="T0" fmla="*/ 0 w 28"/>
                    <a:gd name="T1" fmla="*/ 2147483647 h 14"/>
                    <a:gd name="T2" fmla="*/ 2147483647 w 28"/>
                    <a:gd name="T3" fmla="*/ 2147483647 h 14"/>
                    <a:gd name="T4" fmla="*/ 2147483647 w 28"/>
                    <a:gd name="T5" fmla="*/ 2147483647 h 14"/>
                    <a:gd name="T6" fmla="*/ 2147483647 w 28"/>
                    <a:gd name="T7" fmla="*/ 0 h 14"/>
                    <a:gd name="T8" fmla="*/ 0 w 28"/>
                    <a:gd name="T9" fmla="*/ 214748364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4"/>
                    <a:gd name="T17" fmla="*/ 28 w 28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4">
                      <a:moveTo>
                        <a:pt x="0" y="2"/>
                      </a:moveTo>
                      <a:lnTo>
                        <a:pt x="26" y="13"/>
                      </a:lnTo>
                      <a:lnTo>
                        <a:pt x="27" y="10"/>
                      </a:lnTo>
                      <a:lnTo>
                        <a:pt x="2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0" name="Freeform 159"/>
                <p:cNvSpPr>
                  <a:spLocks/>
                </p:cNvSpPr>
                <p:nvPr/>
              </p:nvSpPr>
              <p:spPr bwMode="auto">
                <a:xfrm>
                  <a:off x="3709" y="1739"/>
                  <a:ext cx="395" cy="337"/>
                </a:xfrm>
                <a:custGeom>
                  <a:avLst/>
                  <a:gdLst>
                    <a:gd name="T0" fmla="*/ 0 w 58"/>
                    <a:gd name="T1" fmla="*/ 2147483647 h 44"/>
                    <a:gd name="T2" fmla="*/ 2147483647 w 58"/>
                    <a:gd name="T3" fmla="*/ 2147483647 h 44"/>
                    <a:gd name="T4" fmla="*/ 2147483647 w 58"/>
                    <a:gd name="T5" fmla="*/ 2147483647 h 44"/>
                    <a:gd name="T6" fmla="*/ 2147483647 w 58"/>
                    <a:gd name="T7" fmla="*/ 2147483647 h 44"/>
                    <a:gd name="T8" fmla="*/ 2147483647 w 58"/>
                    <a:gd name="T9" fmla="*/ 0 h 44"/>
                    <a:gd name="T10" fmla="*/ 2147483647 w 58"/>
                    <a:gd name="T11" fmla="*/ 2147483647 h 44"/>
                    <a:gd name="T12" fmla="*/ 0 w 58"/>
                    <a:gd name="T13" fmla="*/ 2147483647 h 44"/>
                    <a:gd name="T14" fmla="*/ 0 w 58"/>
                    <a:gd name="T15" fmla="*/ 2147483647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44"/>
                    <a:gd name="T26" fmla="*/ 58 w 58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44">
                      <a:moveTo>
                        <a:pt x="0" y="43"/>
                      </a:moveTo>
                      <a:lnTo>
                        <a:pt x="5" y="41"/>
                      </a:lnTo>
                      <a:lnTo>
                        <a:pt x="57" y="3"/>
                      </a:lnTo>
                      <a:lnTo>
                        <a:pt x="55" y="2"/>
                      </a:lnTo>
                      <a:lnTo>
                        <a:pt x="57" y="0"/>
                      </a:lnTo>
                      <a:lnTo>
                        <a:pt x="15" y="31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1" name="Freeform 160"/>
                <p:cNvSpPr>
                  <a:spLocks/>
                </p:cNvSpPr>
                <p:nvPr/>
              </p:nvSpPr>
              <p:spPr bwMode="auto">
                <a:xfrm>
                  <a:off x="3709" y="1739"/>
                  <a:ext cx="395" cy="337"/>
                </a:xfrm>
                <a:custGeom>
                  <a:avLst/>
                  <a:gdLst>
                    <a:gd name="T0" fmla="*/ 0 w 58"/>
                    <a:gd name="T1" fmla="*/ 2147483647 h 44"/>
                    <a:gd name="T2" fmla="*/ 2147483647 w 58"/>
                    <a:gd name="T3" fmla="*/ 2147483647 h 44"/>
                    <a:gd name="T4" fmla="*/ 2147483647 w 58"/>
                    <a:gd name="T5" fmla="*/ 2147483647 h 44"/>
                    <a:gd name="T6" fmla="*/ 2147483647 w 58"/>
                    <a:gd name="T7" fmla="*/ 2147483647 h 44"/>
                    <a:gd name="T8" fmla="*/ 2147483647 w 58"/>
                    <a:gd name="T9" fmla="*/ 0 h 44"/>
                    <a:gd name="T10" fmla="*/ 2147483647 w 58"/>
                    <a:gd name="T11" fmla="*/ 2147483647 h 44"/>
                    <a:gd name="T12" fmla="*/ 0 w 58"/>
                    <a:gd name="T13" fmla="*/ 2147483647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44"/>
                    <a:gd name="T23" fmla="*/ 58 w 58"/>
                    <a:gd name="T24" fmla="*/ 44 h 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44">
                      <a:moveTo>
                        <a:pt x="0" y="43"/>
                      </a:moveTo>
                      <a:lnTo>
                        <a:pt x="5" y="41"/>
                      </a:lnTo>
                      <a:lnTo>
                        <a:pt x="57" y="3"/>
                      </a:lnTo>
                      <a:lnTo>
                        <a:pt x="55" y="2"/>
                      </a:lnTo>
                      <a:lnTo>
                        <a:pt x="57" y="0"/>
                      </a:lnTo>
                      <a:lnTo>
                        <a:pt x="15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2" name="Freeform 161"/>
                <p:cNvSpPr>
                  <a:spLocks/>
                </p:cNvSpPr>
                <p:nvPr/>
              </p:nvSpPr>
              <p:spPr bwMode="auto">
                <a:xfrm>
                  <a:off x="4174" y="1660"/>
                  <a:ext cx="61" cy="137"/>
                </a:xfrm>
                <a:custGeom>
                  <a:avLst/>
                  <a:gdLst>
                    <a:gd name="T0" fmla="*/ 2147483647 w 9"/>
                    <a:gd name="T1" fmla="*/ 0 h 18"/>
                    <a:gd name="T2" fmla="*/ 2147483647 w 9"/>
                    <a:gd name="T3" fmla="*/ 2147483647 h 18"/>
                    <a:gd name="T4" fmla="*/ 2147483647 w 9"/>
                    <a:gd name="T5" fmla="*/ 2147483647 h 18"/>
                    <a:gd name="T6" fmla="*/ 2147483647 w 9"/>
                    <a:gd name="T7" fmla="*/ 2147483647 h 18"/>
                    <a:gd name="T8" fmla="*/ 2147483647 w 9"/>
                    <a:gd name="T9" fmla="*/ 2147483647 h 18"/>
                    <a:gd name="T10" fmla="*/ 2147483647 w 9"/>
                    <a:gd name="T11" fmla="*/ 2147483647 h 18"/>
                    <a:gd name="T12" fmla="*/ 2147483647 w 9"/>
                    <a:gd name="T13" fmla="*/ 2147483647 h 18"/>
                    <a:gd name="T14" fmla="*/ 2147483647 w 9"/>
                    <a:gd name="T15" fmla="*/ 2147483647 h 18"/>
                    <a:gd name="T16" fmla="*/ 2147483647 w 9"/>
                    <a:gd name="T17" fmla="*/ 2147483647 h 18"/>
                    <a:gd name="T18" fmla="*/ 2147483647 w 9"/>
                    <a:gd name="T19" fmla="*/ 2147483647 h 18"/>
                    <a:gd name="T20" fmla="*/ 2147483647 w 9"/>
                    <a:gd name="T21" fmla="*/ 2147483647 h 18"/>
                    <a:gd name="T22" fmla="*/ 2147483647 w 9"/>
                    <a:gd name="T23" fmla="*/ 2147483647 h 18"/>
                    <a:gd name="T24" fmla="*/ 2147483647 w 9"/>
                    <a:gd name="T25" fmla="*/ 2147483647 h 18"/>
                    <a:gd name="T26" fmla="*/ 2147483647 w 9"/>
                    <a:gd name="T27" fmla="*/ 2147483647 h 18"/>
                    <a:gd name="T28" fmla="*/ 2147483647 w 9"/>
                    <a:gd name="T29" fmla="*/ 2147483647 h 18"/>
                    <a:gd name="T30" fmla="*/ 2147483647 w 9"/>
                    <a:gd name="T31" fmla="*/ 2147483647 h 18"/>
                    <a:gd name="T32" fmla="*/ 2147483647 w 9"/>
                    <a:gd name="T33" fmla="*/ 2147483647 h 18"/>
                    <a:gd name="T34" fmla="*/ 2147483647 w 9"/>
                    <a:gd name="T35" fmla="*/ 2147483647 h 18"/>
                    <a:gd name="T36" fmla="*/ 2147483647 w 9"/>
                    <a:gd name="T37" fmla="*/ 2147483647 h 18"/>
                    <a:gd name="T38" fmla="*/ 2147483647 w 9"/>
                    <a:gd name="T39" fmla="*/ 2147483647 h 18"/>
                    <a:gd name="T40" fmla="*/ 2147483647 w 9"/>
                    <a:gd name="T41" fmla="*/ 2147483647 h 18"/>
                    <a:gd name="T42" fmla="*/ 2147483647 w 9"/>
                    <a:gd name="T43" fmla="*/ 2147483647 h 18"/>
                    <a:gd name="T44" fmla="*/ 2147483647 w 9"/>
                    <a:gd name="T45" fmla="*/ 2147483647 h 18"/>
                    <a:gd name="T46" fmla="*/ 0 w 9"/>
                    <a:gd name="T47" fmla="*/ 2147483647 h 18"/>
                    <a:gd name="T48" fmla="*/ 0 w 9"/>
                    <a:gd name="T49" fmla="*/ 2147483647 h 18"/>
                    <a:gd name="T50" fmla="*/ 2147483647 w 9"/>
                    <a:gd name="T51" fmla="*/ 2147483647 h 18"/>
                    <a:gd name="T52" fmla="*/ 2147483647 w 9"/>
                    <a:gd name="T53" fmla="*/ 2147483647 h 18"/>
                    <a:gd name="T54" fmla="*/ 2147483647 w 9"/>
                    <a:gd name="T55" fmla="*/ 2147483647 h 18"/>
                    <a:gd name="T56" fmla="*/ 2147483647 w 9"/>
                    <a:gd name="T57" fmla="*/ 2147483647 h 18"/>
                    <a:gd name="T58" fmla="*/ 2147483647 w 9"/>
                    <a:gd name="T59" fmla="*/ 2147483647 h 18"/>
                    <a:gd name="T60" fmla="*/ 2147483647 w 9"/>
                    <a:gd name="T61" fmla="*/ 2147483647 h 18"/>
                    <a:gd name="T62" fmla="*/ 2147483647 w 9"/>
                    <a:gd name="T63" fmla="*/ 2147483647 h 18"/>
                    <a:gd name="T64" fmla="*/ 2147483647 w 9"/>
                    <a:gd name="T65" fmla="*/ 2147483647 h 18"/>
                    <a:gd name="T66" fmla="*/ 2147483647 w 9"/>
                    <a:gd name="T67" fmla="*/ 2147483647 h 18"/>
                    <a:gd name="T68" fmla="*/ 2147483647 w 9"/>
                    <a:gd name="T69" fmla="*/ 2147483647 h 18"/>
                    <a:gd name="T70" fmla="*/ 2147483647 w 9"/>
                    <a:gd name="T71" fmla="*/ 2147483647 h 18"/>
                    <a:gd name="T72" fmla="*/ 2147483647 w 9"/>
                    <a:gd name="T73" fmla="*/ 2147483647 h 18"/>
                    <a:gd name="T74" fmla="*/ 2147483647 w 9"/>
                    <a:gd name="T75" fmla="*/ 2147483647 h 18"/>
                    <a:gd name="T76" fmla="*/ 2147483647 w 9"/>
                    <a:gd name="T77" fmla="*/ 2147483647 h 18"/>
                    <a:gd name="T78" fmla="*/ 2147483647 w 9"/>
                    <a:gd name="T79" fmla="*/ 2147483647 h 18"/>
                    <a:gd name="T80" fmla="*/ 2147483647 w 9"/>
                    <a:gd name="T81" fmla="*/ 2147483647 h 18"/>
                    <a:gd name="T82" fmla="*/ 2147483647 w 9"/>
                    <a:gd name="T83" fmla="*/ 2147483647 h 18"/>
                    <a:gd name="T84" fmla="*/ 2147483647 w 9"/>
                    <a:gd name="T85" fmla="*/ 0 h 18"/>
                    <a:gd name="T86" fmla="*/ 2147483647 w 9"/>
                    <a:gd name="T87" fmla="*/ 0 h 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"/>
                    <a:gd name="T133" fmla="*/ 0 h 18"/>
                    <a:gd name="T134" fmla="*/ 9 w 9"/>
                    <a:gd name="T135" fmla="*/ 18 h 1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" h="18">
                      <a:moveTo>
                        <a:pt x="7" y="0"/>
                      </a:move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4" y="12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4" y="13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3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3" name="Freeform 162"/>
                <p:cNvSpPr>
                  <a:spLocks/>
                </p:cNvSpPr>
                <p:nvPr/>
              </p:nvSpPr>
              <p:spPr bwMode="auto">
                <a:xfrm>
                  <a:off x="4122" y="1797"/>
                  <a:ext cx="16" cy="22"/>
                </a:xfrm>
                <a:custGeom>
                  <a:avLst/>
                  <a:gdLst>
                    <a:gd name="T0" fmla="*/ 0 w 3"/>
                    <a:gd name="T1" fmla="*/ 2147483647 h 3"/>
                    <a:gd name="T2" fmla="*/ 0 w 3"/>
                    <a:gd name="T3" fmla="*/ 2147483647 h 3"/>
                    <a:gd name="T4" fmla="*/ 2147483647 w 3"/>
                    <a:gd name="T5" fmla="*/ 2147483647 h 3"/>
                    <a:gd name="T6" fmla="*/ 2147483647 w 3"/>
                    <a:gd name="T7" fmla="*/ 2147483647 h 3"/>
                    <a:gd name="T8" fmla="*/ 2147483647 w 3"/>
                    <a:gd name="T9" fmla="*/ 2147483647 h 3"/>
                    <a:gd name="T10" fmla="*/ 2147483647 w 3"/>
                    <a:gd name="T11" fmla="*/ 2147483647 h 3"/>
                    <a:gd name="T12" fmla="*/ 2147483647 w 3"/>
                    <a:gd name="T13" fmla="*/ 2147483647 h 3"/>
                    <a:gd name="T14" fmla="*/ 2147483647 w 3"/>
                    <a:gd name="T15" fmla="*/ 2147483647 h 3"/>
                    <a:gd name="T16" fmla="*/ 2147483647 w 3"/>
                    <a:gd name="T17" fmla="*/ 2147483647 h 3"/>
                    <a:gd name="T18" fmla="*/ 2147483647 w 3"/>
                    <a:gd name="T19" fmla="*/ 0 h 3"/>
                    <a:gd name="T20" fmla="*/ 2147483647 w 3"/>
                    <a:gd name="T21" fmla="*/ 0 h 3"/>
                    <a:gd name="T22" fmla="*/ 2147483647 w 3"/>
                    <a:gd name="T23" fmla="*/ 0 h 3"/>
                    <a:gd name="T24" fmla="*/ 2147483647 w 3"/>
                    <a:gd name="T25" fmla="*/ 0 h 3"/>
                    <a:gd name="T26" fmla="*/ 2147483647 w 3"/>
                    <a:gd name="T27" fmla="*/ 0 h 3"/>
                    <a:gd name="T28" fmla="*/ 2147483647 w 3"/>
                    <a:gd name="T29" fmla="*/ 0 h 3"/>
                    <a:gd name="T30" fmla="*/ 0 w 3"/>
                    <a:gd name="T31" fmla="*/ 0 h 3"/>
                    <a:gd name="T32" fmla="*/ 0 w 3"/>
                    <a:gd name="T33" fmla="*/ 2147483647 h 3"/>
                    <a:gd name="T34" fmla="*/ 0 w 3"/>
                    <a:gd name="T35" fmla="*/ 2147483647 h 3"/>
                    <a:gd name="T36" fmla="*/ 0 w 3"/>
                    <a:gd name="T37" fmla="*/ 2147483647 h 3"/>
                    <a:gd name="T38" fmla="*/ 0 w 3"/>
                    <a:gd name="T39" fmla="*/ 2147483647 h 3"/>
                    <a:gd name="T40" fmla="*/ 0 w 3"/>
                    <a:gd name="T41" fmla="*/ 2147483647 h 3"/>
                    <a:gd name="T42" fmla="*/ 0 w 3"/>
                    <a:gd name="T43" fmla="*/ 2147483647 h 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"/>
                    <a:gd name="T67" fmla="*/ 0 h 3"/>
                    <a:gd name="T68" fmla="*/ 3 w 3"/>
                    <a:gd name="T69" fmla="*/ 3 h 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" h="3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4" name="Freeform 163"/>
                <p:cNvSpPr>
                  <a:spLocks/>
                </p:cNvSpPr>
                <p:nvPr/>
              </p:nvSpPr>
              <p:spPr bwMode="auto">
                <a:xfrm>
                  <a:off x="4122" y="1797"/>
                  <a:ext cx="16" cy="22"/>
                </a:xfrm>
                <a:custGeom>
                  <a:avLst/>
                  <a:gdLst>
                    <a:gd name="T0" fmla="*/ 0 w 3"/>
                    <a:gd name="T1" fmla="*/ 2147483647 h 3"/>
                    <a:gd name="T2" fmla="*/ 0 w 3"/>
                    <a:gd name="T3" fmla="*/ 2147483647 h 3"/>
                    <a:gd name="T4" fmla="*/ 0 w 3"/>
                    <a:gd name="T5" fmla="*/ 2147483647 h 3"/>
                    <a:gd name="T6" fmla="*/ 2147483647 w 3"/>
                    <a:gd name="T7" fmla="*/ 2147483647 h 3"/>
                    <a:gd name="T8" fmla="*/ 2147483647 w 3"/>
                    <a:gd name="T9" fmla="*/ 2147483647 h 3"/>
                    <a:gd name="T10" fmla="*/ 2147483647 w 3"/>
                    <a:gd name="T11" fmla="*/ 2147483647 h 3"/>
                    <a:gd name="T12" fmla="*/ 2147483647 w 3"/>
                    <a:gd name="T13" fmla="*/ 2147483647 h 3"/>
                    <a:gd name="T14" fmla="*/ 2147483647 w 3"/>
                    <a:gd name="T15" fmla="*/ 2147483647 h 3"/>
                    <a:gd name="T16" fmla="*/ 2147483647 w 3"/>
                    <a:gd name="T17" fmla="*/ 2147483647 h 3"/>
                    <a:gd name="T18" fmla="*/ 2147483647 w 3"/>
                    <a:gd name="T19" fmla="*/ 2147483647 h 3"/>
                    <a:gd name="T20" fmla="*/ 2147483647 w 3"/>
                    <a:gd name="T21" fmla="*/ 2147483647 h 3"/>
                    <a:gd name="T22" fmla="*/ 2147483647 w 3"/>
                    <a:gd name="T23" fmla="*/ 2147483647 h 3"/>
                    <a:gd name="T24" fmla="*/ 2147483647 w 3"/>
                    <a:gd name="T25" fmla="*/ 0 h 3"/>
                    <a:gd name="T26" fmla="*/ 2147483647 w 3"/>
                    <a:gd name="T27" fmla="*/ 0 h 3"/>
                    <a:gd name="T28" fmla="*/ 2147483647 w 3"/>
                    <a:gd name="T29" fmla="*/ 0 h 3"/>
                    <a:gd name="T30" fmla="*/ 2147483647 w 3"/>
                    <a:gd name="T31" fmla="*/ 0 h 3"/>
                    <a:gd name="T32" fmla="*/ 2147483647 w 3"/>
                    <a:gd name="T33" fmla="*/ 0 h 3"/>
                    <a:gd name="T34" fmla="*/ 2147483647 w 3"/>
                    <a:gd name="T35" fmla="*/ 0 h 3"/>
                    <a:gd name="T36" fmla="*/ 2147483647 w 3"/>
                    <a:gd name="T37" fmla="*/ 0 h 3"/>
                    <a:gd name="T38" fmla="*/ 0 w 3"/>
                    <a:gd name="T39" fmla="*/ 0 h 3"/>
                    <a:gd name="T40" fmla="*/ 0 w 3"/>
                    <a:gd name="T41" fmla="*/ 2147483647 h 3"/>
                    <a:gd name="T42" fmla="*/ 0 w 3"/>
                    <a:gd name="T43" fmla="*/ 2147483647 h 3"/>
                    <a:gd name="T44" fmla="*/ 0 w 3"/>
                    <a:gd name="T45" fmla="*/ 2147483647 h 3"/>
                    <a:gd name="T46" fmla="*/ 0 w 3"/>
                    <a:gd name="T47" fmla="*/ 2147483647 h 3"/>
                    <a:gd name="T48" fmla="*/ 0 w 3"/>
                    <a:gd name="T49" fmla="*/ 2147483647 h 3"/>
                    <a:gd name="T50" fmla="*/ 0 w 3"/>
                    <a:gd name="T51" fmla="*/ 2147483647 h 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"/>
                    <a:gd name="T79" fmla="*/ 0 h 3"/>
                    <a:gd name="T80" fmla="*/ 3 w 3"/>
                    <a:gd name="T81" fmla="*/ 3 h 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5" name="Freeform 164"/>
                <p:cNvSpPr>
                  <a:spLocks/>
                </p:cNvSpPr>
                <p:nvPr/>
              </p:nvSpPr>
              <p:spPr bwMode="auto">
                <a:xfrm>
                  <a:off x="4122" y="1797"/>
                  <a:ext cx="16" cy="22"/>
                </a:xfrm>
                <a:custGeom>
                  <a:avLst/>
                  <a:gdLst>
                    <a:gd name="T0" fmla="*/ 2147483647 w 3"/>
                    <a:gd name="T1" fmla="*/ 2147483647 h 3"/>
                    <a:gd name="T2" fmla="*/ 2147483647 w 3"/>
                    <a:gd name="T3" fmla="*/ 2147483647 h 3"/>
                    <a:gd name="T4" fmla="*/ 2147483647 w 3"/>
                    <a:gd name="T5" fmla="*/ 2147483647 h 3"/>
                    <a:gd name="T6" fmla="*/ 2147483647 w 3"/>
                    <a:gd name="T7" fmla="*/ 2147483647 h 3"/>
                    <a:gd name="T8" fmla="*/ 0 w 3"/>
                    <a:gd name="T9" fmla="*/ 2147483647 h 3"/>
                    <a:gd name="T10" fmla="*/ 0 w 3"/>
                    <a:gd name="T11" fmla="*/ 2147483647 h 3"/>
                    <a:gd name="T12" fmla="*/ 0 w 3"/>
                    <a:gd name="T13" fmla="*/ 2147483647 h 3"/>
                    <a:gd name="T14" fmla="*/ 0 w 3"/>
                    <a:gd name="T15" fmla="*/ 2147483647 h 3"/>
                    <a:gd name="T16" fmla="*/ 0 w 3"/>
                    <a:gd name="T17" fmla="*/ 2147483647 h 3"/>
                    <a:gd name="T18" fmla="*/ 0 w 3"/>
                    <a:gd name="T19" fmla="*/ 0 h 3"/>
                    <a:gd name="T20" fmla="*/ 2147483647 w 3"/>
                    <a:gd name="T21" fmla="*/ 0 h 3"/>
                    <a:gd name="T22" fmla="*/ 2147483647 w 3"/>
                    <a:gd name="T23" fmla="*/ 0 h 3"/>
                    <a:gd name="T24" fmla="*/ 2147483647 w 3"/>
                    <a:gd name="T25" fmla="*/ 0 h 3"/>
                    <a:gd name="T26" fmla="*/ 2147483647 w 3"/>
                    <a:gd name="T27" fmla="*/ 0 h 3"/>
                    <a:gd name="T28" fmla="*/ 2147483647 w 3"/>
                    <a:gd name="T29" fmla="*/ 0 h 3"/>
                    <a:gd name="T30" fmla="*/ 2147483647 w 3"/>
                    <a:gd name="T31" fmla="*/ 0 h 3"/>
                    <a:gd name="T32" fmla="*/ 2147483647 w 3"/>
                    <a:gd name="T33" fmla="*/ 2147483647 h 3"/>
                    <a:gd name="T34" fmla="*/ 2147483647 w 3"/>
                    <a:gd name="T35" fmla="*/ 2147483647 h 3"/>
                    <a:gd name="T36" fmla="*/ 2147483647 w 3"/>
                    <a:gd name="T37" fmla="*/ 2147483647 h 3"/>
                    <a:gd name="T38" fmla="*/ 2147483647 w 3"/>
                    <a:gd name="T39" fmla="*/ 2147483647 h 3"/>
                    <a:gd name="T40" fmla="*/ 2147483647 w 3"/>
                    <a:gd name="T41" fmla="*/ 2147483647 h 3"/>
                    <a:gd name="T42" fmla="*/ 2147483647 w 3"/>
                    <a:gd name="T43" fmla="*/ 2147483647 h 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"/>
                    <a:gd name="T67" fmla="*/ 0 h 3"/>
                    <a:gd name="T68" fmla="*/ 3 w 3"/>
                    <a:gd name="T69" fmla="*/ 3 h 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6" name="Freeform 165"/>
                <p:cNvSpPr>
                  <a:spLocks/>
                </p:cNvSpPr>
                <p:nvPr/>
              </p:nvSpPr>
              <p:spPr bwMode="auto">
                <a:xfrm>
                  <a:off x="4122" y="1797"/>
                  <a:ext cx="16" cy="22"/>
                </a:xfrm>
                <a:custGeom>
                  <a:avLst/>
                  <a:gdLst>
                    <a:gd name="T0" fmla="*/ 2147483647 w 3"/>
                    <a:gd name="T1" fmla="*/ 2147483647 h 3"/>
                    <a:gd name="T2" fmla="*/ 2147483647 w 3"/>
                    <a:gd name="T3" fmla="*/ 2147483647 h 3"/>
                    <a:gd name="T4" fmla="*/ 2147483647 w 3"/>
                    <a:gd name="T5" fmla="*/ 2147483647 h 3"/>
                    <a:gd name="T6" fmla="*/ 2147483647 w 3"/>
                    <a:gd name="T7" fmla="*/ 2147483647 h 3"/>
                    <a:gd name="T8" fmla="*/ 2147483647 w 3"/>
                    <a:gd name="T9" fmla="*/ 2147483647 h 3"/>
                    <a:gd name="T10" fmla="*/ 2147483647 w 3"/>
                    <a:gd name="T11" fmla="*/ 2147483647 h 3"/>
                    <a:gd name="T12" fmla="*/ 2147483647 w 3"/>
                    <a:gd name="T13" fmla="*/ 2147483647 h 3"/>
                    <a:gd name="T14" fmla="*/ 0 w 3"/>
                    <a:gd name="T15" fmla="*/ 2147483647 h 3"/>
                    <a:gd name="T16" fmla="*/ 0 w 3"/>
                    <a:gd name="T17" fmla="*/ 2147483647 h 3"/>
                    <a:gd name="T18" fmla="*/ 2147483647 w 3"/>
                    <a:gd name="T19" fmla="*/ 0 h 3"/>
                    <a:gd name="T20" fmla="*/ 2147483647 w 3"/>
                    <a:gd name="T21" fmla="*/ 0 h 3"/>
                    <a:gd name="T22" fmla="*/ 2147483647 w 3"/>
                    <a:gd name="T23" fmla="*/ 0 h 3"/>
                    <a:gd name="T24" fmla="*/ 2147483647 w 3"/>
                    <a:gd name="T25" fmla="*/ 0 h 3"/>
                    <a:gd name="T26" fmla="*/ 2147483647 w 3"/>
                    <a:gd name="T27" fmla="*/ 0 h 3"/>
                    <a:gd name="T28" fmla="*/ 2147483647 w 3"/>
                    <a:gd name="T29" fmla="*/ 0 h 3"/>
                    <a:gd name="T30" fmla="*/ 2147483647 w 3"/>
                    <a:gd name="T31" fmla="*/ 0 h 3"/>
                    <a:gd name="T32" fmla="*/ 2147483647 w 3"/>
                    <a:gd name="T33" fmla="*/ 2147483647 h 3"/>
                    <a:gd name="T34" fmla="*/ 2147483647 w 3"/>
                    <a:gd name="T35" fmla="*/ 2147483647 h 3"/>
                    <a:gd name="T36" fmla="*/ 2147483647 w 3"/>
                    <a:gd name="T37" fmla="*/ 2147483647 h 3"/>
                    <a:gd name="T38" fmla="*/ 2147483647 w 3"/>
                    <a:gd name="T39" fmla="*/ 2147483647 h 3"/>
                    <a:gd name="T40" fmla="*/ 2147483647 w 3"/>
                    <a:gd name="T41" fmla="*/ 2147483647 h 3"/>
                    <a:gd name="T42" fmla="*/ 2147483647 w 3"/>
                    <a:gd name="T43" fmla="*/ 2147483647 h 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"/>
                    <a:gd name="T67" fmla="*/ 0 h 3"/>
                    <a:gd name="T68" fmla="*/ 3 w 3"/>
                    <a:gd name="T69" fmla="*/ 3 h 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" h="3">
                      <a:moveTo>
                        <a:pt x="2" y="2"/>
                      </a:move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7" name="Freeform 166"/>
                <p:cNvSpPr>
                  <a:spLocks/>
                </p:cNvSpPr>
                <p:nvPr/>
              </p:nvSpPr>
              <p:spPr bwMode="auto">
                <a:xfrm>
                  <a:off x="4131" y="1797"/>
                  <a:ext cx="7" cy="13"/>
                </a:xfrm>
                <a:custGeom>
                  <a:avLst/>
                  <a:gdLst>
                    <a:gd name="T0" fmla="*/ 2147483647 w 2"/>
                    <a:gd name="T1" fmla="*/ 2147483647 h 2"/>
                    <a:gd name="T2" fmla="*/ 0 w 2"/>
                    <a:gd name="T3" fmla="*/ 2147483647 h 2"/>
                    <a:gd name="T4" fmla="*/ 0 w 2"/>
                    <a:gd name="T5" fmla="*/ 2147483647 h 2"/>
                    <a:gd name="T6" fmla="*/ 0 w 2"/>
                    <a:gd name="T7" fmla="*/ 2147483647 h 2"/>
                    <a:gd name="T8" fmla="*/ 0 w 2"/>
                    <a:gd name="T9" fmla="*/ 2147483647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w 2"/>
                    <a:gd name="T15" fmla="*/ 2147483647 h 2"/>
                    <a:gd name="T16" fmla="*/ 0 w 2"/>
                    <a:gd name="T17" fmla="*/ 0 h 2"/>
                    <a:gd name="T18" fmla="*/ 0 w 2"/>
                    <a:gd name="T19" fmla="*/ 0 h 2"/>
                    <a:gd name="T20" fmla="*/ 0 w 2"/>
                    <a:gd name="T21" fmla="*/ 0 h 2"/>
                    <a:gd name="T22" fmla="*/ 0 w 2"/>
                    <a:gd name="T23" fmla="*/ 0 h 2"/>
                    <a:gd name="T24" fmla="*/ 2147483647 w 2"/>
                    <a:gd name="T25" fmla="*/ 0 h 2"/>
                    <a:gd name="T26" fmla="*/ 2147483647 w 2"/>
                    <a:gd name="T27" fmla="*/ 0 h 2"/>
                    <a:gd name="T28" fmla="*/ 2147483647 w 2"/>
                    <a:gd name="T29" fmla="*/ 0 h 2"/>
                    <a:gd name="T30" fmla="*/ 2147483647 w 2"/>
                    <a:gd name="T31" fmla="*/ 0 h 2"/>
                    <a:gd name="T32" fmla="*/ 2147483647 w 2"/>
                    <a:gd name="T33" fmla="*/ 0 h 2"/>
                    <a:gd name="T34" fmla="*/ 2147483647 w 2"/>
                    <a:gd name="T35" fmla="*/ 2147483647 h 2"/>
                    <a:gd name="T36" fmla="*/ 2147483647 w 2"/>
                    <a:gd name="T37" fmla="*/ 2147483647 h 2"/>
                    <a:gd name="T38" fmla="*/ 2147483647 w 2"/>
                    <a:gd name="T39" fmla="*/ 2147483647 h 2"/>
                    <a:gd name="T40" fmla="*/ 2147483647 w 2"/>
                    <a:gd name="T41" fmla="*/ 2147483647 h 2"/>
                    <a:gd name="T42" fmla="*/ 2147483647 w 2"/>
                    <a:gd name="T43" fmla="*/ 2147483647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"/>
                    <a:gd name="T67" fmla="*/ 0 h 2"/>
                    <a:gd name="T68" fmla="*/ 2 w 2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" h="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8" name="Freeform 167"/>
                <p:cNvSpPr>
                  <a:spLocks/>
                </p:cNvSpPr>
                <p:nvPr/>
              </p:nvSpPr>
              <p:spPr bwMode="auto">
                <a:xfrm>
                  <a:off x="4131" y="1797"/>
                  <a:ext cx="7" cy="13"/>
                </a:xfrm>
                <a:custGeom>
                  <a:avLst/>
                  <a:gdLst>
                    <a:gd name="T0" fmla="*/ 2147483647 w 2"/>
                    <a:gd name="T1" fmla="*/ 2147483647 h 2"/>
                    <a:gd name="T2" fmla="*/ 0 w 2"/>
                    <a:gd name="T3" fmla="*/ 2147483647 h 2"/>
                    <a:gd name="T4" fmla="*/ 0 w 2"/>
                    <a:gd name="T5" fmla="*/ 2147483647 h 2"/>
                    <a:gd name="T6" fmla="*/ 0 w 2"/>
                    <a:gd name="T7" fmla="*/ 2147483647 h 2"/>
                    <a:gd name="T8" fmla="*/ 0 w 2"/>
                    <a:gd name="T9" fmla="*/ 2147483647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w 2"/>
                    <a:gd name="T15" fmla="*/ 0 h 2"/>
                    <a:gd name="T16" fmla="*/ 0 w 2"/>
                    <a:gd name="T17" fmla="*/ 0 h 2"/>
                    <a:gd name="T18" fmla="*/ 0 w 2"/>
                    <a:gd name="T19" fmla="*/ 0 h 2"/>
                    <a:gd name="T20" fmla="*/ 0 w 2"/>
                    <a:gd name="T21" fmla="*/ 0 h 2"/>
                    <a:gd name="T22" fmla="*/ 0 w 2"/>
                    <a:gd name="T23" fmla="*/ 0 h 2"/>
                    <a:gd name="T24" fmla="*/ 2147483647 w 2"/>
                    <a:gd name="T25" fmla="*/ 0 h 2"/>
                    <a:gd name="T26" fmla="*/ 2147483647 w 2"/>
                    <a:gd name="T27" fmla="*/ 0 h 2"/>
                    <a:gd name="T28" fmla="*/ 2147483647 w 2"/>
                    <a:gd name="T29" fmla="*/ 0 h 2"/>
                    <a:gd name="T30" fmla="*/ 2147483647 w 2"/>
                    <a:gd name="T31" fmla="*/ 0 h 2"/>
                    <a:gd name="T32" fmla="*/ 2147483647 w 2"/>
                    <a:gd name="T33" fmla="*/ 0 h 2"/>
                    <a:gd name="T34" fmla="*/ 2147483647 w 2"/>
                    <a:gd name="T35" fmla="*/ 2147483647 h 2"/>
                    <a:gd name="T36" fmla="*/ 2147483647 w 2"/>
                    <a:gd name="T37" fmla="*/ 2147483647 h 2"/>
                    <a:gd name="T38" fmla="*/ 2147483647 w 2"/>
                    <a:gd name="T39" fmla="*/ 2147483647 h 2"/>
                    <a:gd name="T40" fmla="*/ 2147483647 w 2"/>
                    <a:gd name="T41" fmla="*/ 2147483647 h 2"/>
                    <a:gd name="T42" fmla="*/ 2147483647 w 2"/>
                    <a:gd name="T43" fmla="*/ 2147483647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"/>
                    <a:gd name="T67" fmla="*/ 0 h 2"/>
                    <a:gd name="T68" fmla="*/ 2 w 2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" h="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09" name="Freeform 168"/>
                <p:cNvSpPr>
                  <a:spLocks/>
                </p:cNvSpPr>
                <p:nvPr/>
              </p:nvSpPr>
              <p:spPr bwMode="auto">
                <a:xfrm>
                  <a:off x="4131" y="1797"/>
                  <a:ext cx="7" cy="13"/>
                </a:xfrm>
                <a:custGeom>
                  <a:avLst/>
                  <a:gdLst>
                    <a:gd name="T0" fmla="*/ 0 w 2"/>
                    <a:gd name="T1" fmla="*/ 2147483647 h 2"/>
                    <a:gd name="T2" fmla="*/ 0 w 2"/>
                    <a:gd name="T3" fmla="*/ 2147483647 h 2"/>
                    <a:gd name="T4" fmla="*/ 0 w 2"/>
                    <a:gd name="T5" fmla="*/ 2147483647 h 2"/>
                    <a:gd name="T6" fmla="*/ 2147483647 w 2"/>
                    <a:gd name="T7" fmla="*/ 2147483647 h 2"/>
                    <a:gd name="T8" fmla="*/ 2147483647 w 2"/>
                    <a:gd name="T9" fmla="*/ 2147483647 h 2"/>
                    <a:gd name="T10" fmla="*/ 2147483647 w 2"/>
                    <a:gd name="T11" fmla="*/ 2147483647 h 2"/>
                    <a:gd name="T12" fmla="*/ 2147483647 w 2"/>
                    <a:gd name="T13" fmla="*/ 2147483647 h 2"/>
                    <a:gd name="T14" fmla="*/ 2147483647 w 2"/>
                    <a:gd name="T15" fmla="*/ 0 h 2"/>
                    <a:gd name="T16" fmla="*/ 2147483647 w 2"/>
                    <a:gd name="T17" fmla="*/ 0 h 2"/>
                    <a:gd name="T18" fmla="*/ 2147483647 w 2"/>
                    <a:gd name="T19" fmla="*/ 0 h 2"/>
                    <a:gd name="T20" fmla="*/ 2147483647 w 2"/>
                    <a:gd name="T21" fmla="*/ 0 h 2"/>
                    <a:gd name="T22" fmla="*/ 2147483647 w 2"/>
                    <a:gd name="T23" fmla="*/ 0 h 2"/>
                    <a:gd name="T24" fmla="*/ 2147483647 w 2"/>
                    <a:gd name="T25" fmla="*/ 0 h 2"/>
                    <a:gd name="T26" fmla="*/ 0 w 2"/>
                    <a:gd name="T27" fmla="*/ 0 h 2"/>
                    <a:gd name="T28" fmla="*/ 0 w 2"/>
                    <a:gd name="T29" fmla="*/ 0 h 2"/>
                    <a:gd name="T30" fmla="*/ 0 w 2"/>
                    <a:gd name="T31" fmla="*/ 0 h 2"/>
                    <a:gd name="T32" fmla="*/ 0 w 2"/>
                    <a:gd name="T33" fmla="*/ 0 h 2"/>
                    <a:gd name="T34" fmla="*/ 0 w 2"/>
                    <a:gd name="T35" fmla="*/ 0 h 2"/>
                    <a:gd name="T36" fmla="*/ 0 w 2"/>
                    <a:gd name="T37" fmla="*/ 0 h 2"/>
                    <a:gd name="T38" fmla="*/ 0 w 2"/>
                    <a:gd name="T39" fmla="*/ 0 h 2"/>
                    <a:gd name="T40" fmla="*/ 0 w 2"/>
                    <a:gd name="T41" fmla="*/ 2147483647 h 2"/>
                    <a:gd name="T42" fmla="*/ 0 w 2"/>
                    <a:gd name="T43" fmla="*/ 2147483647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"/>
                    <a:gd name="T67" fmla="*/ 0 h 2"/>
                    <a:gd name="T68" fmla="*/ 2 w 2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0" name="Freeform 169"/>
                <p:cNvSpPr>
                  <a:spLocks/>
                </p:cNvSpPr>
                <p:nvPr/>
              </p:nvSpPr>
              <p:spPr bwMode="auto">
                <a:xfrm>
                  <a:off x="4290" y="1759"/>
                  <a:ext cx="8" cy="10"/>
                </a:xfrm>
                <a:custGeom>
                  <a:avLst/>
                  <a:gdLst>
                    <a:gd name="T0" fmla="*/ 0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0 h 2"/>
                    <a:gd name="T6" fmla="*/ 2147483647 w 2"/>
                    <a:gd name="T7" fmla="*/ 0 h 2"/>
                    <a:gd name="T8" fmla="*/ 2147483647 w 2"/>
                    <a:gd name="T9" fmla="*/ 0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2"/>
                    <a:gd name="T23" fmla="*/ 2 w 2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1" name="Freeform 170"/>
                <p:cNvSpPr>
                  <a:spLocks/>
                </p:cNvSpPr>
                <p:nvPr/>
              </p:nvSpPr>
              <p:spPr bwMode="auto">
                <a:xfrm>
                  <a:off x="4235" y="1720"/>
                  <a:ext cx="63" cy="49"/>
                </a:xfrm>
                <a:custGeom>
                  <a:avLst/>
                  <a:gdLst>
                    <a:gd name="T0" fmla="*/ 0 w 10"/>
                    <a:gd name="T1" fmla="*/ 0 h 7"/>
                    <a:gd name="T2" fmla="*/ 0 w 10"/>
                    <a:gd name="T3" fmla="*/ 0 h 7"/>
                    <a:gd name="T4" fmla="*/ 2147483647 w 10"/>
                    <a:gd name="T5" fmla="*/ 2147483647 h 7"/>
                    <a:gd name="T6" fmla="*/ 2147483647 w 10"/>
                    <a:gd name="T7" fmla="*/ 2147483647 h 7"/>
                    <a:gd name="T8" fmla="*/ 0 w 10"/>
                    <a:gd name="T9" fmla="*/ 0 h 7"/>
                    <a:gd name="T10" fmla="*/ 0 w 10"/>
                    <a:gd name="T11" fmla="*/ 0 h 7"/>
                    <a:gd name="T12" fmla="*/ 0 w 1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7"/>
                    <a:gd name="T23" fmla="*/ 10 w 10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2" name="Freeform 171"/>
                <p:cNvSpPr>
                  <a:spLocks/>
                </p:cNvSpPr>
                <p:nvPr/>
              </p:nvSpPr>
              <p:spPr bwMode="auto">
                <a:xfrm>
                  <a:off x="4227" y="1720"/>
                  <a:ext cx="8" cy="8"/>
                </a:xfrm>
                <a:custGeom>
                  <a:avLst/>
                  <a:gdLst>
                    <a:gd name="T0" fmla="*/ 2147483647 w 2"/>
                    <a:gd name="T1" fmla="*/ 0 h 1"/>
                    <a:gd name="T2" fmla="*/ 2147483647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147483647 w 2"/>
                    <a:gd name="T9" fmla="*/ 0 h 1"/>
                    <a:gd name="T10" fmla="*/ 2147483647 w 2"/>
                    <a:gd name="T11" fmla="*/ 0 h 1"/>
                    <a:gd name="T12" fmla="*/ 2147483647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3" name="Freeform 172"/>
                <p:cNvSpPr>
                  <a:spLocks/>
                </p:cNvSpPr>
                <p:nvPr/>
              </p:nvSpPr>
              <p:spPr bwMode="auto">
                <a:xfrm>
                  <a:off x="3962" y="2335"/>
                  <a:ext cx="12" cy="9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147483647 h 2"/>
                    <a:gd name="T8" fmla="*/ 0 w 1"/>
                    <a:gd name="T9" fmla="*/ 2147483647 h 2"/>
                    <a:gd name="T10" fmla="*/ 0 w 1"/>
                    <a:gd name="T11" fmla="*/ 0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4" name="Freeform 173"/>
                <p:cNvSpPr>
                  <a:spLocks/>
                </p:cNvSpPr>
                <p:nvPr/>
              </p:nvSpPr>
              <p:spPr bwMode="auto">
                <a:xfrm>
                  <a:off x="3962" y="2335"/>
                  <a:ext cx="160" cy="49"/>
                </a:xfrm>
                <a:custGeom>
                  <a:avLst/>
                  <a:gdLst>
                    <a:gd name="T0" fmla="*/ 2147483647 w 23"/>
                    <a:gd name="T1" fmla="*/ 2147483647 h 7"/>
                    <a:gd name="T2" fmla="*/ 2147483647 w 23"/>
                    <a:gd name="T3" fmla="*/ 2147483647 h 7"/>
                    <a:gd name="T4" fmla="*/ 0 w 23"/>
                    <a:gd name="T5" fmla="*/ 0 h 7"/>
                    <a:gd name="T6" fmla="*/ 0 w 23"/>
                    <a:gd name="T7" fmla="*/ 2147483647 h 7"/>
                    <a:gd name="T8" fmla="*/ 2147483647 w 23"/>
                    <a:gd name="T9" fmla="*/ 2147483647 h 7"/>
                    <a:gd name="T10" fmla="*/ 2147483647 w 23"/>
                    <a:gd name="T11" fmla="*/ 2147483647 h 7"/>
                    <a:gd name="T12" fmla="*/ 2147483647 w 23"/>
                    <a:gd name="T13" fmla="*/ 2147483647 h 7"/>
                    <a:gd name="T14" fmla="*/ 2147483647 w 23"/>
                    <a:gd name="T15" fmla="*/ 2147483647 h 7"/>
                    <a:gd name="T16" fmla="*/ 2147483647 w 23"/>
                    <a:gd name="T17" fmla="*/ 2147483647 h 7"/>
                    <a:gd name="T18" fmla="*/ 2147483647 w 23"/>
                    <a:gd name="T19" fmla="*/ 2147483647 h 7"/>
                    <a:gd name="T20" fmla="*/ 2147483647 w 23"/>
                    <a:gd name="T21" fmla="*/ 214748364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7"/>
                    <a:gd name="T35" fmla="*/ 23 w 23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7">
                      <a:moveTo>
                        <a:pt x="22" y="5"/>
                      </a:moveTo>
                      <a:lnTo>
                        <a:pt x="22" y="5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2" y="6"/>
                      </a:lnTo>
                      <a:lnTo>
                        <a:pt x="22" y="5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5" name="Freeform 174"/>
                <p:cNvSpPr>
                  <a:spLocks/>
                </p:cNvSpPr>
                <p:nvPr/>
              </p:nvSpPr>
              <p:spPr bwMode="auto">
                <a:xfrm>
                  <a:off x="4114" y="2335"/>
                  <a:ext cx="176" cy="49"/>
                </a:xfrm>
                <a:custGeom>
                  <a:avLst/>
                  <a:gdLst>
                    <a:gd name="T0" fmla="*/ 2147483647 w 26"/>
                    <a:gd name="T1" fmla="*/ 2147483647 h 7"/>
                    <a:gd name="T2" fmla="*/ 2147483647 w 26"/>
                    <a:gd name="T3" fmla="*/ 0 h 7"/>
                    <a:gd name="T4" fmla="*/ 0 w 26"/>
                    <a:gd name="T5" fmla="*/ 2147483647 h 7"/>
                    <a:gd name="T6" fmla="*/ 0 w 26"/>
                    <a:gd name="T7" fmla="*/ 2147483647 h 7"/>
                    <a:gd name="T8" fmla="*/ 2147483647 w 26"/>
                    <a:gd name="T9" fmla="*/ 2147483647 h 7"/>
                    <a:gd name="T10" fmla="*/ 2147483647 w 26"/>
                    <a:gd name="T11" fmla="*/ 2147483647 h 7"/>
                    <a:gd name="T12" fmla="*/ 2147483647 w 26"/>
                    <a:gd name="T13" fmla="*/ 214748364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7"/>
                    <a:gd name="T23" fmla="*/ 26 w 26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7">
                      <a:moveTo>
                        <a:pt x="25" y="1"/>
                      </a:moveTo>
                      <a:lnTo>
                        <a:pt x="25" y="0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6" name="Freeform 175"/>
                <p:cNvSpPr>
                  <a:spLocks/>
                </p:cNvSpPr>
                <p:nvPr/>
              </p:nvSpPr>
              <p:spPr bwMode="auto">
                <a:xfrm>
                  <a:off x="4290" y="2335"/>
                  <a:ext cx="0" cy="9"/>
                </a:xfrm>
                <a:custGeom>
                  <a:avLst/>
                  <a:gdLst>
                    <a:gd name="T0" fmla="*/ 0 w 1"/>
                    <a:gd name="T1" fmla="*/ 2147483647 h 2"/>
                    <a:gd name="T2" fmla="*/ 0 w 1"/>
                    <a:gd name="T3" fmla="*/ 2147483647 h 2"/>
                    <a:gd name="T4" fmla="*/ 0 w 1"/>
                    <a:gd name="T5" fmla="*/ 2147483647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2147483647 h 2"/>
                    <a:gd name="T12" fmla="*/ 0 w 1"/>
                    <a:gd name="T13" fmla="*/ 214748364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0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7" name="Freeform 176"/>
                <p:cNvSpPr>
                  <a:spLocks/>
                </p:cNvSpPr>
                <p:nvPr/>
              </p:nvSpPr>
              <p:spPr bwMode="auto">
                <a:xfrm>
                  <a:off x="3752" y="2357"/>
                  <a:ext cx="300" cy="99"/>
                </a:xfrm>
                <a:custGeom>
                  <a:avLst/>
                  <a:gdLst>
                    <a:gd name="T0" fmla="*/ 2147483647 w 44"/>
                    <a:gd name="T1" fmla="*/ 0 h 13"/>
                    <a:gd name="T2" fmla="*/ 0 w 44"/>
                    <a:gd name="T3" fmla="*/ 2147483647 h 13"/>
                    <a:gd name="T4" fmla="*/ 2147483647 w 44"/>
                    <a:gd name="T5" fmla="*/ 2147483647 h 13"/>
                    <a:gd name="T6" fmla="*/ 2147483647 w 44"/>
                    <a:gd name="T7" fmla="*/ 2147483647 h 13"/>
                    <a:gd name="T8" fmla="*/ 2147483647 w 44"/>
                    <a:gd name="T9" fmla="*/ 2147483647 h 13"/>
                    <a:gd name="T10" fmla="*/ 2147483647 w 44"/>
                    <a:gd name="T11" fmla="*/ 2147483647 h 13"/>
                    <a:gd name="T12" fmla="*/ 2147483647 w 44"/>
                    <a:gd name="T13" fmla="*/ 2147483647 h 13"/>
                    <a:gd name="T14" fmla="*/ 2147483647 w 44"/>
                    <a:gd name="T15" fmla="*/ 2147483647 h 13"/>
                    <a:gd name="T16" fmla="*/ 2147483647 w 44"/>
                    <a:gd name="T17" fmla="*/ 2147483647 h 13"/>
                    <a:gd name="T18" fmla="*/ 2147483647 w 44"/>
                    <a:gd name="T19" fmla="*/ 2147483647 h 13"/>
                    <a:gd name="T20" fmla="*/ 2147483647 w 44"/>
                    <a:gd name="T21" fmla="*/ 2147483647 h 13"/>
                    <a:gd name="T22" fmla="*/ 2147483647 w 44"/>
                    <a:gd name="T23" fmla="*/ 2147483647 h 13"/>
                    <a:gd name="T24" fmla="*/ 2147483647 w 44"/>
                    <a:gd name="T25" fmla="*/ 2147483647 h 13"/>
                    <a:gd name="T26" fmla="*/ 2147483647 w 44"/>
                    <a:gd name="T27" fmla="*/ 2147483647 h 13"/>
                    <a:gd name="T28" fmla="*/ 2147483647 w 44"/>
                    <a:gd name="T29" fmla="*/ 2147483647 h 13"/>
                    <a:gd name="T30" fmla="*/ 2147483647 w 44"/>
                    <a:gd name="T31" fmla="*/ 0 h 13"/>
                    <a:gd name="T32" fmla="*/ 2147483647 w 44"/>
                    <a:gd name="T33" fmla="*/ 0 h 13"/>
                    <a:gd name="T34" fmla="*/ 2147483647 w 44"/>
                    <a:gd name="T35" fmla="*/ 0 h 13"/>
                    <a:gd name="T36" fmla="*/ 2147483647 w 44"/>
                    <a:gd name="T37" fmla="*/ 0 h 13"/>
                    <a:gd name="T38" fmla="*/ 2147483647 w 44"/>
                    <a:gd name="T39" fmla="*/ 0 h 13"/>
                    <a:gd name="T40" fmla="*/ 2147483647 w 44"/>
                    <a:gd name="T41" fmla="*/ 0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"/>
                    <a:gd name="T64" fmla="*/ 0 h 13"/>
                    <a:gd name="T65" fmla="*/ 44 w 44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" h="13">
                      <a:moveTo>
                        <a:pt x="41" y="0"/>
                      </a:moveTo>
                      <a:lnTo>
                        <a:pt x="0" y="8"/>
                      </a:lnTo>
                      <a:lnTo>
                        <a:pt x="1" y="12"/>
                      </a:lnTo>
                      <a:lnTo>
                        <a:pt x="43" y="4"/>
                      </a:lnTo>
                      <a:lnTo>
                        <a:pt x="43" y="3"/>
                      </a:lnTo>
                      <a:lnTo>
                        <a:pt x="43" y="2"/>
                      </a:lnTo>
                      <a:lnTo>
                        <a:pt x="43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8" name="Freeform 177"/>
                <p:cNvSpPr>
                  <a:spLocks/>
                </p:cNvSpPr>
                <p:nvPr/>
              </p:nvSpPr>
              <p:spPr bwMode="auto">
                <a:xfrm>
                  <a:off x="3752" y="2357"/>
                  <a:ext cx="300" cy="99"/>
                </a:xfrm>
                <a:custGeom>
                  <a:avLst/>
                  <a:gdLst>
                    <a:gd name="T0" fmla="*/ 2147483647 w 44"/>
                    <a:gd name="T1" fmla="*/ 0 h 13"/>
                    <a:gd name="T2" fmla="*/ 0 w 44"/>
                    <a:gd name="T3" fmla="*/ 2147483647 h 13"/>
                    <a:gd name="T4" fmla="*/ 2147483647 w 44"/>
                    <a:gd name="T5" fmla="*/ 2147483647 h 13"/>
                    <a:gd name="T6" fmla="*/ 2147483647 w 44"/>
                    <a:gd name="T7" fmla="*/ 2147483647 h 13"/>
                    <a:gd name="T8" fmla="*/ 2147483647 w 44"/>
                    <a:gd name="T9" fmla="*/ 2147483647 h 13"/>
                    <a:gd name="T10" fmla="*/ 2147483647 w 44"/>
                    <a:gd name="T11" fmla="*/ 2147483647 h 13"/>
                    <a:gd name="T12" fmla="*/ 2147483647 w 44"/>
                    <a:gd name="T13" fmla="*/ 2147483647 h 13"/>
                    <a:gd name="T14" fmla="*/ 2147483647 w 44"/>
                    <a:gd name="T15" fmla="*/ 2147483647 h 13"/>
                    <a:gd name="T16" fmla="*/ 2147483647 w 44"/>
                    <a:gd name="T17" fmla="*/ 2147483647 h 13"/>
                    <a:gd name="T18" fmla="*/ 2147483647 w 44"/>
                    <a:gd name="T19" fmla="*/ 2147483647 h 13"/>
                    <a:gd name="T20" fmla="*/ 2147483647 w 44"/>
                    <a:gd name="T21" fmla="*/ 2147483647 h 13"/>
                    <a:gd name="T22" fmla="*/ 2147483647 w 44"/>
                    <a:gd name="T23" fmla="*/ 2147483647 h 13"/>
                    <a:gd name="T24" fmla="*/ 2147483647 w 44"/>
                    <a:gd name="T25" fmla="*/ 2147483647 h 13"/>
                    <a:gd name="T26" fmla="*/ 2147483647 w 44"/>
                    <a:gd name="T27" fmla="*/ 2147483647 h 13"/>
                    <a:gd name="T28" fmla="*/ 2147483647 w 44"/>
                    <a:gd name="T29" fmla="*/ 2147483647 h 13"/>
                    <a:gd name="T30" fmla="*/ 2147483647 w 44"/>
                    <a:gd name="T31" fmla="*/ 2147483647 h 13"/>
                    <a:gd name="T32" fmla="*/ 2147483647 w 44"/>
                    <a:gd name="T33" fmla="*/ 2147483647 h 13"/>
                    <a:gd name="T34" fmla="*/ 2147483647 w 44"/>
                    <a:gd name="T35" fmla="*/ 0 h 13"/>
                    <a:gd name="T36" fmla="*/ 2147483647 w 44"/>
                    <a:gd name="T37" fmla="*/ 0 h 13"/>
                    <a:gd name="T38" fmla="*/ 2147483647 w 44"/>
                    <a:gd name="T39" fmla="*/ 0 h 13"/>
                    <a:gd name="T40" fmla="*/ 2147483647 w 44"/>
                    <a:gd name="T41" fmla="*/ 0 h 13"/>
                    <a:gd name="T42" fmla="*/ 2147483647 w 44"/>
                    <a:gd name="T43" fmla="*/ 0 h 1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4"/>
                    <a:gd name="T67" fmla="*/ 0 h 13"/>
                    <a:gd name="T68" fmla="*/ 44 w 44"/>
                    <a:gd name="T69" fmla="*/ 13 h 1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4" h="13">
                      <a:moveTo>
                        <a:pt x="41" y="0"/>
                      </a:moveTo>
                      <a:lnTo>
                        <a:pt x="0" y="8"/>
                      </a:lnTo>
                      <a:lnTo>
                        <a:pt x="1" y="12"/>
                      </a:lnTo>
                      <a:lnTo>
                        <a:pt x="43" y="4"/>
                      </a:lnTo>
                      <a:lnTo>
                        <a:pt x="43" y="3"/>
                      </a:lnTo>
                      <a:lnTo>
                        <a:pt x="43" y="2"/>
                      </a:lnTo>
                      <a:lnTo>
                        <a:pt x="43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19" name="Freeform 178"/>
                <p:cNvSpPr>
                  <a:spLocks/>
                </p:cNvSpPr>
                <p:nvPr/>
              </p:nvSpPr>
              <p:spPr bwMode="auto">
                <a:xfrm>
                  <a:off x="3752" y="2357"/>
                  <a:ext cx="300" cy="87"/>
                </a:xfrm>
                <a:custGeom>
                  <a:avLst/>
                  <a:gdLst>
                    <a:gd name="T0" fmla="*/ 2147483647 w 43"/>
                    <a:gd name="T1" fmla="*/ 0 h 12"/>
                    <a:gd name="T2" fmla="*/ 0 w 43"/>
                    <a:gd name="T3" fmla="*/ 2147483647 h 12"/>
                    <a:gd name="T4" fmla="*/ 0 w 43"/>
                    <a:gd name="T5" fmla="*/ 2147483647 h 12"/>
                    <a:gd name="T6" fmla="*/ 2147483647 w 43"/>
                    <a:gd name="T7" fmla="*/ 2147483647 h 12"/>
                    <a:gd name="T8" fmla="*/ 2147483647 w 43"/>
                    <a:gd name="T9" fmla="*/ 2147483647 h 12"/>
                    <a:gd name="T10" fmla="*/ 2147483647 w 43"/>
                    <a:gd name="T11" fmla="*/ 2147483647 h 12"/>
                    <a:gd name="T12" fmla="*/ 2147483647 w 43"/>
                    <a:gd name="T13" fmla="*/ 2147483647 h 12"/>
                    <a:gd name="T14" fmla="*/ 2147483647 w 43"/>
                    <a:gd name="T15" fmla="*/ 2147483647 h 12"/>
                    <a:gd name="T16" fmla="*/ 2147483647 w 43"/>
                    <a:gd name="T17" fmla="*/ 2147483647 h 12"/>
                    <a:gd name="T18" fmla="*/ 2147483647 w 43"/>
                    <a:gd name="T19" fmla="*/ 2147483647 h 12"/>
                    <a:gd name="T20" fmla="*/ 2147483647 w 43"/>
                    <a:gd name="T21" fmla="*/ 2147483647 h 12"/>
                    <a:gd name="T22" fmla="*/ 2147483647 w 43"/>
                    <a:gd name="T23" fmla="*/ 2147483647 h 12"/>
                    <a:gd name="T24" fmla="*/ 2147483647 w 43"/>
                    <a:gd name="T25" fmla="*/ 2147483647 h 12"/>
                    <a:gd name="T26" fmla="*/ 2147483647 w 43"/>
                    <a:gd name="T27" fmla="*/ 0 h 12"/>
                    <a:gd name="T28" fmla="*/ 2147483647 w 43"/>
                    <a:gd name="T29" fmla="*/ 0 h 12"/>
                    <a:gd name="T30" fmla="*/ 2147483647 w 43"/>
                    <a:gd name="T31" fmla="*/ 0 h 12"/>
                    <a:gd name="T32" fmla="*/ 2147483647 w 43"/>
                    <a:gd name="T33" fmla="*/ 0 h 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2"/>
                    <a:gd name="T53" fmla="*/ 43 w 43"/>
                    <a:gd name="T54" fmla="*/ 12 h 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2">
                      <a:moveTo>
                        <a:pt x="40" y="0"/>
                      </a:move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0" name="Freeform 179"/>
                <p:cNvSpPr>
                  <a:spLocks/>
                </p:cNvSpPr>
                <p:nvPr/>
              </p:nvSpPr>
              <p:spPr bwMode="auto">
                <a:xfrm>
                  <a:off x="3752" y="2357"/>
                  <a:ext cx="300" cy="87"/>
                </a:xfrm>
                <a:custGeom>
                  <a:avLst/>
                  <a:gdLst>
                    <a:gd name="T0" fmla="*/ 2147483647 w 43"/>
                    <a:gd name="T1" fmla="*/ 0 h 12"/>
                    <a:gd name="T2" fmla="*/ 2147483647 w 43"/>
                    <a:gd name="T3" fmla="*/ 0 h 12"/>
                    <a:gd name="T4" fmla="*/ 2147483647 w 43"/>
                    <a:gd name="T5" fmla="*/ 0 h 12"/>
                    <a:gd name="T6" fmla="*/ 2147483647 w 43"/>
                    <a:gd name="T7" fmla="*/ 2147483647 h 12"/>
                    <a:gd name="T8" fmla="*/ 2147483647 w 43"/>
                    <a:gd name="T9" fmla="*/ 2147483647 h 12"/>
                    <a:gd name="T10" fmla="*/ 2147483647 w 43"/>
                    <a:gd name="T11" fmla="*/ 2147483647 h 12"/>
                    <a:gd name="T12" fmla="*/ 2147483647 w 43"/>
                    <a:gd name="T13" fmla="*/ 2147483647 h 12"/>
                    <a:gd name="T14" fmla="*/ 2147483647 w 43"/>
                    <a:gd name="T15" fmla="*/ 2147483647 h 12"/>
                    <a:gd name="T16" fmla="*/ 2147483647 w 43"/>
                    <a:gd name="T17" fmla="*/ 2147483647 h 12"/>
                    <a:gd name="T18" fmla="*/ 2147483647 w 43"/>
                    <a:gd name="T19" fmla="*/ 2147483647 h 12"/>
                    <a:gd name="T20" fmla="*/ 2147483647 w 43"/>
                    <a:gd name="T21" fmla="*/ 2147483647 h 12"/>
                    <a:gd name="T22" fmla="*/ 2147483647 w 43"/>
                    <a:gd name="T23" fmla="*/ 2147483647 h 12"/>
                    <a:gd name="T24" fmla="*/ 2147483647 w 43"/>
                    <a:gd name="T25" fmla="*/ 2147483647 h 12"/>
                    <a:gd name="T26" fmla="*/ 0 w 43"/>
                    <a:gd name="T27" fmla="*/ 2147483647 h 12"/>
                    <a:gd name="T28" fmla="*/ 0 w 43"/>
                    <a:gd name="T29" fmla="*/ 2147483647 h 12"/>
                    <a:gd name="T30" fmla="*/ 2147483647 w 43"/>
                    <a:gd name="T31" fmla="*/ 0 h 12"/>
                    <a:gd name="T32" fmla="*/ 2147483647 w 43"/>
                    <a:gd name="T33" fmla="*/ 0 h 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2"/>
                    <a:gd name="T53" fmla="*/ 43 w 43"/>
                    <a:gd name="T54" fmla="*/ 12 h 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2">
                      <a:moveTo>
                        <a:pt x="41" y="0"/>
                      </a:moveTo>
                      <a:lnTo>
                        <a:pt x="42" y="0"/>
                      </a:lnTo>
                      <a:lnTo>
                        <a:pt x="42" y="1"/>
                      </a:lnTo>
                      <a:lnTo>
                        <a:pt x="42" y="2"/>
                      </a:lnTo>
                      <a:lnTo>
                        <a:pt x="42" y="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1" name="Freeform 180"/>
                <p:cNvSpPr>
                  <a:spLocks/>
                </p:cNvSpPr>
                <p:nvPr/>
              </p:nvSpPr>
              <p:spPr bwMode="auto">
                <a:xfrm>
                  <a:off x="3752" y="2357"/>
                  <a:ext cx="300" cy="87"/>
                </a:xfrm>
                <a:custGeom>
                  <a:avLst/>
                  <a:gdLst>
                    <a:gd name="T0" fmla="*/ 2147483647 w 43"/>
                    <a:gd name="T1" fmla="*/ 0 h 12"/>
                    <a:gd name="T2" fmla="*/ 2147483647 w 43"/>
                    <a:gd name="T3" fmla="*/ 0 h 12"/>
                    <a:gd name="T4" fmla="*/ 2147483647 w 43"/>
                    <a:gd name="T5" fmla="*/ 0 h 12"/>
                    <a:gd name="T6" fmla="*/ 2147483647 w 43"/>
                    <a:gd name="T7" fmla="*/ 2147483647 h 12"/>
                    <a:gd name="T8" fmla="*/ 2147483647 w 43"/>
                    <a:gd name="T9" fmla="*/ 2147483647 h 12"/>
                    <a:gd name="T10" fmla="*/ 2147483647 w 43"/>
                    <a:gd name="T11" fmla="*/ 2147483647 h 12"/>
                    <a:gd name="T12" fmla="*/ 2147483647 w 43"/>
                    <a:gd name="T13" fmla="*/ 2147483647 h 12"/>
                    <a:gd name="T14" fmla="*/ 2147483647 w 43"/>
                    <a:gd name="T15" fmla="*/ 2147483647 h 12"/>
                    <a:gd name="T16" fmla="*/ 2147483647 w 43"/>
                    <a:gd name="T17" fmla="*/ 2147483647 h 12"/>
                    <a:gd name="T18" fmla="*/ 0 w 43"/>
                    <a:gd name="T19" fmla="*/ 2147483647 h 12"/>
                    <a:gd name="T20" fmla="*/ 0 w 43"/>
                    <a:gd name="T21" fmla="*/ 2147483647 h 12"/>
                    <a:gd name="T22" fmla="*/ 2147483647 w 43"/>
                    <a:gd name="T23" fmla="*/ 0 h 12"/>
                    <a:gd name="T24" fmla="*/ 2147483647 w 43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12"/>
                    <a:gd name="T41" fmla="*/ 43 w 43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12">
                      <a:moveTo>
                        <a:pt x="41" y="0"/>
                      </a:moveTo>
                      <a:lnTo>
                        <a:pt x="42" y="0"/>
                      </a:lnTo>
                      <a:lnTo>
                        <a:pt x="42" y="1"/>
                      </a:lnTo>
                      <a:lnTo>
                        <a:pt x="42" y="2"/>
                      </a:lnTo>
                      <a:lnTo>
                        <a:pt x="42" y="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2" name="Freeform 181"/>
                <p:cNvSpPr>
                  <a:spLocks/>
                </p:cNvSpPr>
                <p:nvPr/>
              </p:nvSpPr>
              <p:spPr bwMode="auto">
                <a:xfrm>
                  <a:off x="3752" y="2357"/>
                  <a:ext cx="300" cy="87"/>
                </a:xfrm>
                <a:custGeom>
                  <a:avLst/>
                  <a:gdLst>
                    <a:gd name="T0" fmla="*/ 2147483647 w 43"/>
                    <a:gd name="T1" fmla="*/ 0 h 12"/>
                    <a:gd name="T2" fmla="*/ 2147483647 w 43"/>
                    <a:gd name="T3" fmla="*/ 0 h 12"/>
                    <a:gd name="T4" fmla="*/ 2147483647 w 43"/>
                    <a:gd name="T5" fmla="*/ 0 h 12"/>
                    <a:gd name="T6" fmla="*/ 2147483647 w 43"/>
                    <a:gd name="T7" fmla="*/ 2147483647 h 12"/>
                    <a:gd name="T8" fmla="*/ 2147483647 w 43"/>
                    <a:gd name="T9" fmla="*/ 2147483647 h 12"/>
                    <a:gd name="T10" fmla="*/ 2147483647 w 43"/>
                    <a:gd name="T11" fmla="*/ 2147483647 h 12"/>
                    <a:gd name="T12" fmla="*/ 2147483647 w 43"/>
                    <a:gd name="T13" fmla="*/ 2147483647 h 12"/>
                    <a:gd name="T14" fmla="*/ 2147483647 w 43"/>
                    <a:gd name="T15" fmla="*/ 2147483647 h 12"/>
                    <a:gd name="T16" fmla="*/ 2147483647 w 43"/>
                    <a:gd name="T17" fmla="*/ 2147483647 h 12"/>
                    <a:gd name="T18" fmla="*/ 2147483647 w 43"/>
                    <a:gd name="T19" fmla="*/ 2147483647 h 12"/>
                    <a:gd name="T20" fmla="*/ 0 w 43"/>
                    <a:gd name="T21" fmla="*/ 2147483647 h 12"/>
                    <a:gd name="T22" fmla="*/ 2147483647 w 43"/>
                    <a:gd name="T23" fmla="*/ 0 h 12"/>
                    <a:gd name="T24" fmla="*/ 2147483647 w 43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12"/>
                    <a:gd name="T41" fmla="*/ 43 w 43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12">
                      <a:moveTo>
                        <a:pt x="41" y="0"/>
                      </a:moveTo>
                      <a:lnTo>
                        <a:pt x="42" y="0"/>
                      </a:lnTo>
                      <a:lnTo>
                        <a:pt x="42" y="1"/>
                      </a:lnTo>
                      <a:lnTo>
                        <a:pt x="42" y="2"/>
                      </a:lnTo>
                      <a:lnTo>
                        <a:pt x="42" y="3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3" name="Freeform 182"/>
                <p:cNvSpPr>
                  <a:spLocks/>
                </p:cNvSpPr>
                <p:nvPr/>
              </p:nvSpPr>
              <p:spPr bwMode="auto">
                <a:xfrm>
                  <a:off x="3752" y="2357"/>
                  <a:ext cx="300" cy="87"/>
                </a:xfrm>
                <a:custGeom>
                  <a:avLst/>
                  <a:gdLst>
                    <a:gd name="T0" fmla="*/ 2147483647 w 43"/>
                    <a:gd name="T1" fmla="*/ 0 h 12"/>
                    <a:gd name="T2" fmla="*/ 2147483647 w 43"/>
                    <a:gd name="T3" fmla="*/ 0 h 12"/>
                    <a:gd name="T4" fmla="*/ 2147483647 w 43"/>
                    <a:gd name="T5" fmla="*/ 0 h 12"/>
                    <a:gd name="T6" fmla="*/ 2147483647 w 43"/>
                    <a:gd name="T7" fmla="*/ 2147483647 h 12"/>
                    <a:gd name="T8" fmla="*/ 2147483647 w 43"/>
                    <a:gd name="T9" fmla="*/ 2147483647 h 12"/>
                    <a:gd name="T10" fmla="*/ 2147483647 w 43"/>
                    <a:gd name="T11" fmla="*/ 2147483647 h 12"/>
                    <a:gd name="T12" fmla="*/ 2147483647 w 43"/>
                    <a:gd name="T13" fmla="*/ 2147483647 h 12"/>
                    <a:gd name="T14" fmla="*/ 2147483647 w 43"/>
                    <a:gd name="T15" fmla="*/ 2147483647 h 12"/>
                    <a:gd name="T16" fmla="*/ 2147483647 w 43"/>
                    <a:gd name="T17" fmla="*/ 2147483647 h 12"/>
                    <a:gd name="T18" fmla="*/ 2147483647 w 43"/>
                    <a:gd name="T19" fmla="*/ 2147483647 h 12"/>
                    <a:gd name="T20" fmla="*/ 0 w 43"/>
                    <a:gd name="T21" fmla="*/ 2147483647 h 12"/>
                    <a:gd name="T22" fmla="*/ 2147483647 w 43"/>
                    <a:gd name="T23" fmla="*/ 0 h 12"/>
                    <a:gd name="T24" fmla="*/ 2147483647 w 43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12"/>
                    <a:gd name="T41" fmla="*/ 43 w 43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1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42" y="1"/>
                      </a:lnTo>
                      <a:lnTo>
                        <a:pt x="42" y="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4" name="Freeform 183"/>
                <p:cNvSpPr>
                  <a:spLocks/>
                </p:cNvSpPr>
                <p:nvPr/>
              </p:nvSpPr>
              <p:spPr bwMode="auto">
                <a:xfrm>
                  <a:off x="3752" y="2357"/>
                  <a:ext cx="300" cy="87"/>
                </a:xfrm>
                <a:custGeom>
                  <a:avLst/>
                  <a:gdLst>
                    <a:gd name="T0" fmla="*/ 2147483647 w 43"/>
                    <a:gd name="T1" fmla="*/ 0 h 11"/>
                    <a:gd name="T2" fmla="*/ 0 w 43"/>
                    <a:gd name="T3" fmla="*/ 2147483647 h 11"/>
                    <a:gd name="T4" fmla="*/ 2147483647 w 43"/>
                    <a:gd name="T5" fmla="*/ 2147483647 h 11"/>
                    <a:gd name="T6" fmla="*/ 2147483647 w 43"/>
                    <a:gd name="T7" fmla="*/ 2147483647 h 11"/>
                    <a:gd name="T8" fmla="*/ 2147483647 w 43"/>
                    <a:gd name="T9" fmla="*/ 2147483647 h 11"/>
                    <a:gd name="T10" fmla="*/ 2147483647 w 43"/>
                    <a:gd name="T11" fmla="*/ 2147483647 h 11"/>
                    <a:gd name="T12" fmla="*/ 2147483647 w 43"/>
                    <a:gd name="T13" fmla="*/ 2147483647 h 11"/>
                    <a:gd name="T14" fmla="*/ 2147483647 w 43"/>
                    <a:gd name="T15" fmla="*/ 2147483647 h 11"/>
                    <a:gd name="T16" fmla="*/ 2147483647 w 43"/>
                    <a:gd name="T17" fmla="*/ 2147483647 h 11"/>
                    <a:gd name="T18" fmla="*/ 2147483647 w 43"/>
                    <a:gd name="T19" fmla="*/ 0 h 11"/>
                    <a:gd name="T20" fmla="*/ 2147483647 w 43"/>
                    <a:gd name="T21" fmla="*/ 0 h 11"/>
                    <a:gd name="T22" fmla="*/ 2147483647 w 43"/>
                    <a:gd name="T23" fmla="*/ 0 h 11"/>
                    <a:gd name="T24" fmla="*/ 2147483647 w 43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11"/>
                    <a:gd name="T41" fmla="*/ 43 w 43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11">
                      <a:moveTo>
                        <a:pt x="42" y="0"/>
                      </a:move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7272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5" name="Freeform 184"/>
                <p:cNvSpPr>
                  <a:spLocks/>
                </p:cNvSpPr>
                <p:nvPr/>
              </p:nvSpPr>
              <p:spPr bwMode="auto">
                <a:xfrm>
                  <a:off x="4192" y="2357"/>
                  <a:ext cx="298" cy="99"/>
                </a:xfrm>
                <a:custGeom>
                  <a:avLst/>
                  <a:gdLst>
                    <a:gd name="T0" fmla="*/ 2147483647 w 44"/>
                    <a:gd name="T1" fmla="*/ 0 h 13"/>
                    <a:gd name="T2" fmla="*/ 2147483647 w 44"/>
                    <a:gd name="T3" fmla="*/ 2147483647 h 13"/>
                    <a:gd name="T4" fmla="*/ 2147483647 w 44"/>
                    <a:gd name="T5" fmla="*/ 2147483647 h 13"/>
                    <a:gd name="T6" fmla="*/ 2147483647 w 44"/>
                    <a:gd name="T7" fmla="*/ 2147483647 h 13"/>
                    <a:gd name="T8" fmla="*/ 2147483647 w 44"/>
                    <a:gd name="T9" fmla="*/ 2147483647 h 13"/>
                    <a:gd name="T10" fmla="*/ 2147483647 w 44"/>
                    <a:gd name="T11" fmla="*/ 2147483647 h 13"/>
                    <a:gd name="T12" fmla="*/ 2147483647 w 44"/>
                    <a:gd name="T13" fmla="*/ 2147483647 h 13"/>
                    <a:gd name="T14" fmla="*/ 0 w 44"/>
                    <a:gd name="T15" fmla="*/ 2147483647 h 13"/>
                    <a:gd name="T16" fmla="*/ 0 w 44"/>
                    <a:gd name="T17" fmla="*/ 2147483647 h 13"/>
                    <a:gd name="T18" fmla="*/ 0 w 44"/>
                    <a:gd name="T19" fmla="*/ 2147483647 h 13"/>
                    <a:gd name="T20" fmla="*/ 0 w 44"/>
                    <a:gd name="T21" fmla="*/ 2147483647 h 13"/>
                    <a:gd name="T22" fmla="*/ 0 w 44"/>
                    <a:gd name="T23" fmla="*/ 2147483647 h 13"/>
                    <a:gd name="T24" fmla="*/ 0 w 44"/>
                    <a:gd name="T25" fmla="*/ 2147483647 h 13"/>
                    <a:gd name="T26" fmla="*/ 2147483647 w 44"/>
                    <a:gd name="T27" fmla="*/ 2147483647 h 13"/>
                    <a:gd name="T28" fmla="*/ 2147483647 w 44"/>
                    <a:gd name="T29" fmla="*/ 2147483647 h 13"/>
                    <a:gd name="T30" fmla="*/ 2147483647 w 44"/>
                    <a:gd name="T31" fmla="*/ 2147483647 h 13"/>
                    <a:gd name="T32" fmla="*/ 2147483647 w 44"/>
                    <a:gd name="T33" fmla="*/ 2147483647 h 13"/>
                    <a:gd name="T34" fmla="*/ 2147483647 w 44"/>
                    <a:gd name="T35" fmla="*/ 0 h 13"/>
                    <a:gd name="T36" fmla="*/ 2147483647 w 44"/>
                    <a:gd name="T37" fmla="*/ 0 h 13"/>
                    <a:gd name="T38" fmla="*/ 2147483647 w 44"/>
                    <a:gd name="T39" fmla="*/ 0 h 13"/>
                    <a:gd name="T40" fmla="*/ 2147483647 w 44"/>
                    <a:gd name="T41" fmla="*/ 0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"/>
                    <a:gd name="T64" fmla="*/ 0 h 13"/>
                    <a:gd name="T65" fmla="*/ 44 w 44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" h="13">
                      <a:moveTo>
                        <a:pt x="2" y="0"/>
                      </a:moveTo>
                      <a:lnTo>
                        <a:pt x="43" y="9"/>
                      </a:lnTo>
                      <a:lnTo>
                        <a:pt x="42" y="1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6" name="Freeform 185"/>
                <p:cNvSpPr>
                  <a:spLocks/>
                </p:cNvSpPr>
                <p:nvPr/>
              </p:nvSpPr>
              <p:spPr bwMode="auto">
                <a:xfrm>
                  <a:off x="4192" y="2357"/>
                  <a:ext cx="298" cy="99"/>
                </a:xfrm>
                <a:custGeom>
                  <a:avLst/>
                  <a:gdLst>
                    <a:gd name="T0" fmla="*/ 2147483647 w 44"/>
                    <a:gd name="T1" fmla="*/ 0 h 13"/>
                    <a:gd name="T2" fmla="*/ 2147483647 w 44"/>
                    <a:gd name="T3" fmla="*/ 2147483647 h 13"/>
                    <a:gd name="T4" fmla="*/ 2147483647 w 44"/>
                    <a:gd name="T5" fmla="*/ 2147483647 h 13"/>
                    <a:gd name="T6" fmla="*/ 2147483647 w 44"/>
                    <a:gd name="T7" fmla="*/ 2147483647 h 13"/>
                    <a:gd name="T8" fmla="*/ 2147483647 w 44"/>
                    <a:gd name="T9" fmla="*/ 2147483647 h 13"/>
                    <a:gd name="T10" fmla="*/ 2147483647 w 44"/>
                    <a:gd name="T11" fmla="*/ 2147483647 h 13"/>
                    <a:gd name="T12" fmla="*/ 2147483647 w 44"/>
                    <a:gd name="T13" fmla="*/ 2147483647 h 13"/>
                    <a:gd name="T14" fmla="*/ 2147483647 w 44"/>
                    <a:gd name="T15" fmla="*/ 2147483647 h 13"/>
                    <a:gd name="T16" fmla="*/ 0 w 44"/>
                    <a:gd name="T17" fmla="*/ 2147483647 h 13"/>
                    <a:gd name="T18" fmla="*/ 0 w 44"/>
                    <a:gd name="T19" fmla="*/ 2147483647 h 13"/>
                    <a:gd name="T20" fmla="*/ 0 w 44"/>
                    <a:gd name="T21" fmla="*/ 2147483647 h 13"/>
                    <a:gd name="T22" fmla="*/ 0 w 44"/>
                    <a:gd name="T23" fmla="*/ 2147483647 h 13"/>
                    <a:gd name="T24" fmla="*/ 0 w 44"/>
                    <a:gd name="T25" fmla="*/ 2147483647 h 13"/>
                    <a:gd name="T26" fmla="*/ 0 w 44"/>
                    <a:gd name="T27" fmla="*/ 2147483647 h 13"/>
                    <a:gd name="T28" fmla="*/ 0 w 44"/>
                    <a:gd name="T29" fmla="*/ 2147483647 h 13"/>
                    <a:gd name="T30" fmla="*/ 2147483647 w 44"/>
                    <a:gd name="T31" fmla="*/ 2147483647 h 13"/>
                    <a:gd name="T32" fmla="*/ 2147483647 w 44"/>
                    <a:gd name="T33" fmla="*/ 2147483647 h 13"/>
                    <a:gd name="T34" fmla="*/ 2147483647 w 44"/>
                    <a:gd name="T35" fmla="*/ 2147483647 h 13"/>
                    <a:gd name="T36" fmla="*/ 2147483647 w 44"/>
                    <a:gd name="T37" fmla="*/ 2147483647 h 13"/>
                    <a:gd name="T38" fmla="*/ 2147483647 w 44"/>
                    <a:gd name="T39" fmla="*/ 0 h 13"/>
                    <a:gd name="T40" fmla="*/ 2147483647 w 44"/>
                    <a:gd name="T41" fmla="*/ 0 h 13"/>
                    <a:gd name="T42" fmla="*/ 2147483647 w 44"/>
                    <a:gd name="T43" fmla="*/ 0 h 1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4"/>
                    <a:gd name="T67" fmla="*/ 0 h 13"/>
                    <a:gd name="T68" fmla="*/ 44 w 44"/>
                    <a:gd name="T69" fmla="*/ 13 h 1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4" h="13">
                      <a:moveTo>
                        <a:pt x="2" y="0"/>
                      </a:moveTo>
                      <a:lnTo>
                        <a:pt x="43" y="9"/>
                      </a:lnTo>
                      <a:lnTo>
                        <a:pt x="42" y="1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7" name="Freeform 186"/>
                <p:cNvSpPr>
                  <a:spLocks/>
                </p:cNvSpPr>
                <p:nvPr/>
              </p:nvSpPr>
              <p:spPr bwMode="auto">
                <a:xfrm>
                  <a:off x="4201" y="2357"/>
                  <a:ext cx="289" cy="99"/>
                </a:xfrm>
                <a:custGeom>
                  <a:avLst/>
                  <a:gdLst>
                    <a:gd name="T0" fmla="*/ 2147483647 w 43"/>
                    <a:gd name="T1" fmla="*/ 0 h 13"/>
                    <a:gd name="T2" fmla="*/ 2147483647 w 43"/>
                    <a:gd name="T3" fmla="*/ 2147483647 h 13"/>
                    <a:gd name="T4" fmla="*/ 2147483647 w 43"/>
                    <a:gd name="T5" fmla="*/ 2147483647 h 13"/>
                    <a:gd name="T6" fmla="*/ 2147483647 w 43"/>
                    <a:gd name="T7" fmla="*/ 2147483647 h 13"/>
                    <a:gd name="T8" fmla="*/ 0 w 43"/>
                    <a:gd name="T9" fmla="*/ 2147483647 h 13"/>
                    <a:gd name="T10" fmla="*/ 0 w 43"/>
                    <a:gd name="T11" fmla="*/ 2147483647 h 13"/>
                    <a:gd name="T12" fmla="*/ 0 w 43"/>
                    <a:gd name="T13" fmla="*/ 2147483647 h 13"/>
                    <a:gd name="T14" fmla="*/ 0 w 43"/>
                    <a:gd name="T15" fmla="*/ 2147483647 h 13"/>
                    <a:gd name="T16" fmla="*/ 0 w 43"/>
                    <a:gd name="T17" fmla="*/ 2147483647 h 13"/>
                    <a:gd name="T18" fmla="*/ 0 w 43"/>
                    <a:gd name="T19" fmla="*/ 2147483647 h 13"/>
                    <a:gd name="T20" fmla="*/ 0 w 43"/>
                    <a:gd name="T21" fmla="*/ 2147483647 h 13"/>
                    <a:gd name="T22" fmla="*/ 0 w 43"/>
                    <a:gd name="T23" fmla="*/ 2147483647 h 13"/>
                    <a:gd name="T24" fmla="*/ 0 w 43"/>
                    <a:gd name="T25" fmla="*/ 2147483647 h 13"/>
                    <a:gd name="T26" fmla="*/ 2147483647 w 43"/>
                    <a:gd name="T27" fmla="*/ 2147483647 h 13"/>
                    <a:gd name="T28" fmla="*/ 2147483647 w 43"/>
                    <a:gd name="T29" fmla="*/ 0 h 13"/>
                    <a:gd name="T30" fmla="*/ 2147483647 w 43"/>
                    <a:gd name="T31" fmla="*/ 0 h 13"/>
                    <a:gd name="T32" fmla="*/ 2147483647 w 43"/>
                    <a:gd name="T33" fmla="*/ 0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3"/>
                    <a:gd name="T53" fmla="*/ 43 w 43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3">
                      <a:moveTo>
                        <a:pt x="1" y="0"/>
                      </a:moveTo>
                      <a:lnTo>
                        <a:pt x="42" y="9"/>
                      </a:lnTo>
                      <a:lnTo>
                        <a:pt x="41" y="1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1041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8" name="Freeform 187"/>
                <p:cNvSpPr>
                  <a:spLocks/>
                </p:cNvSpPr>
                <p:nvPr/>
              </p:nvSpPr>
              <p:spPr bwMode="auto">
                <a:xfrm>
                  <a:off x="4201" y="2357"/>
                  <a:ext cx="289" cy="87"/>
                </a:xfrm>
                <a:custGeom>
                  <a:avLst/>
                  <a:gdLst>
                    <a:gd name="T0" fmla="*/ 2147483647 w 43"/>
                    <a:gd name="T1" fmla="*/ 0 h 12"/>
                    <a:gd name="T2" fmla="*/ 2147483647 w 43"/>
                    <a:gd name="T3" fmla="*/ 0 h 12"/>
                    <a:gd name="T4" fmla="*/ 2147483647 w 43"/>
                    <a:gd name="T5" fmla="*/ 2147483647 h 12"/>
                    <a:gd name="T6" fmla="*/ 0 w 43"/>
                    <a:gd name="T7" fmla="*/ 2147483647 h 12"/>
                    <a:gd name="T8" fmla="*/ 0 w 43"/>
                    <a:gd name="T9" fmla="*/ 2147483647 h 12"/>
                    <a:gd name="T10" fmla="*/ 0 w 43"/>
                    <a:gd name="T11" fmla="*/ 2147483647 h 12"/>
                    <a:gd name="T12" fmla="*/ 0 w 43"/>
                    <a:gd name="T13" fmla="*/ 2147483647 h 12"/>
                    <a:gd name="T14" fmla="*/ 0 w 43"/>
                    <a:gd name="T15" fmla="*/ 2147483647 h 12"/>
                    <a:gd name="T16" fmla="*/ 0 w 43"/>
                    <a:gd name="T17" fmla="*/ 2147483647 h 12"/>
                    <a:gd name="T18" fmla="*/ 0 w 43"/>
                    <a:gd name="T19" fmla="*/ 2147483647 h 12"/>
                    <a:gd name="T20" fmla="*/ 0 w 43"/>
                    <a:gd name="T21" fmla="*/ 2147483647 h 12"/>
                    <a:gd name="T22" fmla="*/ 0 w 43"/>
                    <a:gd name="T23" fmla="*/ 2147483647 h 12"/>
                    <a:gd name="T24" fmla="*/ 2147483647 w 43"/>
                    <a:gd name="T25" fmla="*/ 2147483647 h 12"/>
                    <a:gd name="T26" fmla="*/ 2147483647 w 43"/>
                    <a:gd name="T27" fmla="*/ 2147483647 h 12"/>
                    <a:gd name="T28" fmla="*/ 2147483647 w 43"/>
                    <a:gd name="T29" fmla="*/ 2147483647 h 12"/>
                    <a:gd name="T30" fmla="*/ 2147483647 w 43"/>
                    <a:gd name="T31" fmla="*/ 0 h 12"/>
                    <a:gd name="T32" fmla="*/ 2147483647 w 43"/>
                    <a:gd name="T33" fmla="*/ 0 h 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"/>
                    <a:gd name="T52" fmla="*/ 0 h 12"/>
                    <a:gd name="T53" fmla="*/ 43 w 43"/>
                    <a:gd name="T54" fmla="*/ 12 h 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" h="1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41" y="11"/>
                      </a:lnTo>
                      <a:lnTo>
                        <a:pt x="42" y="9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29" name="Freeform 188"/>
                <p:cNvSpPr>
                  <a:spLocks/>
                </p:cNvSpPr>
                <p:nvPr/>
              </p:nvSpPr>
              <p:spPr bwMode="auto">
                <a:xfrm>
                  <a:off x="4201" y="2366"/>
                  <a:ext cx="289" cy="78"/>
                </a:xfrm>
                <a:custGeom>
                  <a:avLst/>
                  <a:gdLst>
                    <a:gd name="T0" fmla="*/ 2147483647 w 43"/>
                    <a:gd name="T1" fmla="*/ 0 h 11"/>
                    <a:gd name="T2" fmla="*/ 2147483647 w 43"/>
                    <a:gd name="T3" fmla="*/ 0 h 11"/>
                    <a:gd name="T4" fmla="*/ 2147483647 w 43"/>
                    <a:gd name="T5" fmla="*/ 0 h 11"/>
                    <a:gd name="T6" fmla="*/ 0 w 43"/>
                    <a:gd name="T7" fmla="*/ 0 h 11"/>
                    <a:gd name="T8" fmla="*/ 0 w 43"/>
                    <a:gd name="T9" fmla="*/ 2147483647 h 11"/>
                    <a:gd name="T10" fmla="*/ 0 w 43"/>
                    <a:gd name="T11" fmla="*/ 2147483647 h 11"/>
                    <a:gd name="T12" fmla="*/ 0 w 43"/>
                    <a:gd name="T13" fmla="*/ 2147483647 h 11"/>
                    <a:gd name="T14" fmla="*/ 0 w 43"/>
                    <a:gd name="T15" fmla="*/ 2147483647 h 11"/>
                    <a:gd name="T16" fmla="*/ 0 w 43"/>
                    <a:gd name="T17" fmla="*/ 2147483647 h 11"/>
                    <a:gd name="T18" fmla="*/ 2147483647 w 43"/>
                    <a:gd name="T19" fmla="*/ 2147483647 h 11"/>
                    <a:gd name="T20" fmla="*/ 2147483647 w 43"/>
                    <a:gd name="T21" fmla="*/ 2147483647 h 11"/>
                    <a:gd name="T22" fmla="*/ 2147483647 w 43"/>
                    <a:gd name="T23" fmla="*/ 0 h 11"/>
                    <a:gd name="T24" fmla="*/ 2147483647 w 43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11"/>
                    <a:gd name="T41" fmla="*/ 43 w 43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1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41" y="10"/>
                      </a:lnTo>
                      <a:lnTo>
                        <a:pt x="42" y="8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0" name="Freeform 189"/>
                <p:cNvSpPr>
                  <a:spLocks/>
                </p:cNvSpPr>
                <p:nvPr/>
              </p:nvSpPr>
              <p:spPr bwMode="auto">
                <a:xfrm>
                  <a:off x="4201" y="2366"/>
                  <a:ext cx="280" cy="78"/>
                </a:xfrm>
                <a:custGeom>
                  <a:avLst/>
                  <a:gdLst>
                    <a:gd name="T0" fmla="*/ 2147483647 w 42"/>
                    <a:gd name="T1" fmla="*/ 0 h 11"/>
                    <a:gd name="T2" fmla="*/ 2147483647 w 42"/>
                    <a:gd name="T3" fmla="*/ 0 h 11"/>
                    <a:gd name="T4" fmla="*/ 0 w 42"/>
                    <a:gd name="T5" fmla="*/ 0 h 11"/>
                    <a:gd name="T6" fmla="*/ 0 w 42"/>
                    <a:gd name="T7" fmla="*/ 0 h 11"/>
                    <a:gd name="T8" fmla="*/ 0 w 42"/>
                    <a:gd name="T9" fmla="*/ 2147483647 h 11"/>
                    <a:gd name="T10" fmla="*/ 0 w 42"/>
                    <a:gd name="T11" fmla="*/ 2147483647 h 11"/>
                    <a:gd name="T12" fmla="*/ 0 w 42"/>
                    <a:gd name="T13" fmla="*/ 2147483647 h 11"/>
                    <a:gd name="T14" fmla="*/ 0 w 42"/>
                    <a:gd name="T15" fmla="*/ 2147483647 h 11"/>
                    <a:gd name="T16" fmla="*/ 0 w 42"/>
                    <a:gd name="T17" fmla="*/ 2147483647 h 11"/>
                    <a:gd name="T18" fmla="*/ 2147483647 w 42"/>
                    <a:gd name="T19" fmla="*/ 2147483647 h 11"/>
                    <a:gd name="T20" fmla="*/ 2147483647 w 42"/>
                    <a:gd name="T21" fmla="*/ 2147483647 h 11"/>
                    <a:gd name="T22" fmla="*/ 2147483647 w 42"/>
                    <a:gd name="T23" fmla="*/ 0 h 11"/>
                    <a:gd name="T24" fmla="*/ 2147483647 w 42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"/>
                    <a:gd name="T40" fmla="*/ 0 h 11"/>
                    <a:gd name="T41" fmla="*/ 42 w 42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" h="1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41" y="10"/>
                      </a:lnTo>
                      <a:lnTo>
                        <a:pt x="41" y="8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3760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1" name="Freeform 190"/>
                <p:cNvSpPr>
                  <a:spLocks/>
                </p:cNvSpPr>
                <p:nvPr/>
              </p:nvSpPr>
              <p:spPr bwMode="auto">
                <a:xfrm>
                  <a:off x="4201" y="2366"/>
                  <a:ext cx="280" cy="78"/>
                </a:xfrm>
                <a:custGeom>
                  <a:avLst/>
                  <a:gdLst>
                    <a:gd name="T0" fmla="*/ 2147483647 w 42"/>
                    <a:gd name="T1" fmla="*/ 0 h 11"/>
                    <a:gd name="T2" fmla="*/ 2147483647 w 42"/>
                    <a:gd name="T3" fmla="*/ 0 h 11"/>
                    <a:gd name="T4" fmla="*/ 0 w 42"/>
                    <a:gd name="T5" fmla="*/ 0 h 11"/>
                    <a:gd name="T6" fmla="*/ 0 w 42"/>
                    <a:gd name="T7" fmla="*/ 0 h 11"/>
                    <a:gd name="T8" fmla="*/ 0 w 42"/>
                    <a:gd name="T9" fmla="*/ 2147483647 h 11"/>
                    <a:gd name="T10" fmla="*/ 0 w 42"/>
                    <a:gd name="T11" fmla="*/ 2147483647 h 11"/>
                    <a:gd name="T12" fmla="*/ 0 w 42"/>
                    <a:gd name="T13" fmla="*/ 2147483647 h 11"/>
                    <a:gd name="T14" fmla="*/ 0 w 42"/>
                    <a:gd name="T15" fmla="*/ 2147483647 h 11"/>
                    <a:gd name="T16" fmla="*/ 0 w 42"/>
                    <a:gd name="T17" fmla="*/ 2147483647 h 11"/>
                    <a:gd name="T18" fmla="*/ 2147483647 w 42"/>
                    <a:gd name="T19" fmla="*/ 2147483647 h 11"/>
                    <a:gd name="T20" fmla="*/ 2147483647 w 42"/>
                    <a:gd name="T21" fmla="*/ 2147483647 h 11"/>
                    <a:gd name="T22" fmla="*/ 2147483647 w 42"/>
                    <a:gd name="T23" fmla="*/ 0 h 11"/>
                    <a:gd name="T24" fmla="*/ 2147483647 w 42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"/>
                    <a:gd name="T40" fmla="*/ 0 h 11"/>
                    <a:gd name="T41" fmla="*/ 42 w 42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" h="1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41" y="10"/>
                      </a:lnTo>
                      <a:lnTo>
                        <a:pt x="41" y="8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2" name="Freeform 191"/>
                <p:cNvSpPr>
                  <a:spLocks/>
                </p:cNvSpPr>
                <p:nvPr/>
              </p:nvSpPr>
              <p:spPr bwMode="auto">
                <a:xfrm>
                  <a:off x="4201" y="2366"/>
                  <a:ext cx="280" cy="78"/>
                </a:xfrm>
                <a:custGeom>
                  <a:avLst/>
                  <a:gdLst>
                    <a:gd name="T0" fmla="*/ 2147483647 w 42"/>
                    <a:gd name="T1" fmla="*/ 0 h 11"/>
                    <a:gd name="T2" fmla="*/ 2147483647 w 42"/>
                    <a:gd name="T3" fmla="*/ 2147483647 h 11"/>
                    <a:gd name="T4" fmla="*/ 2147483647 w 42"/>
                    <a:gd name="T5" fmla="*/ 2147483647 h 11"/>
                    <a:gd name="T6" fmla="*/ 0 w 42"/>
                    <a:gd name="T7" fmla="*/ 2147483647 h 11"/>
                    <a:gd name="T8" fmla="*/ 0 w 42"/>
                    <a:gd name="T9" fmla="*/ 2147483647 h 11"/>
                    <a:gd name="T10" fmla="*/ 0 w 42"/>
                    <a:gd name="T11" fmla="*/ 2147483647 h 11"/>
                    <a:gd name="T12" fmla="*/ 0 w 42"/>
                    <a:gd name="T13" fmla="*/ 2147483647 h 11"/>
                    <a:gd name="T14" fmla="*/ 0 w 42"/>
                    <a:gd name="T15" fmla="*/ 2147483647 h 11"/>
                    <a:gd name="T16" fmla="*/ 0 w 42"/>
                    <a:gd name="T17" fmla="*/ 0 h 11"/>
                    <a:gd name="T18" fmla="*/ 0 w 42"/>
                    <a:gd name="T19" fmla="*/ 0 h 11"/>
                    <a:gd name="T20" fmla="*/ 0 w 42"/>
                    <a:gd name="T21" fmla="*/ 0 h 11"/>
                    <a:gd name="T22" fmla="*/ 2147483647 w 42"/>
                    <a:gd name="T23" fmla="*/ 0 h 11"/>
                    <a:gd name="T24" fmla="*/ 2147483647 w 42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"/>
                    <a:gd name="T40" fmla="*/ 0 h 11"/>
                    <a:gd name="T41" fmla="*/ 42 w 42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" h="11">
                      <a:moveTo>
                        <a:pt x="1" y="0"/>
                      </a:move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272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3" name="Freeform 192"/>
                <p:cNvSpPr>
                  <a:spLocks/>
                </p:cNvSpPr>
                <p:nvPr/>
              </p:nvSpPr>
              <p:spPr bwMode="auto">
                <a:xfrm>
                  <a:off x="3692" y="2425"/>
                  <a:ext cx="113" cy="50"/>
                </a:xfrm>
                <a:custGeom>
                  <a:avLst/>
                  <a:gdLst>
                    <a:gd name="T0" fmla="*/ 2147483647 w 16"/>
                    <a:gd name="T1" fmla="*/ 2147483647 h 6"/>
                    <a:gd name="T2" fmla="*/ 2147483647 w 16"/>
                    <a:gd name="T3" fmla="*/ 0 h 6"/>
                    <a:gd name="T4" fmla="*/ 0 w 16"/>
                    <a:gd name="T5" fmla="*/ 0 h 6"/>
                    <a:gd name="T6" fmla="*/ 0 w 16"/>
                    <a:gd name="T7" fmla="*/ 2147483647 h 6"/>
                    <a:gd name="T8" fmla="*/ 2147483647 w 16"/>
                    <a:gd name="T9" fmla="*/ 2147483647 h 6"/>
                    <a:gd name="T10" fmla="*/ 2147483647 w 16"/>
                    <a:gd name="T11" fmla="*/ 2147483647 h 6"/>
                    <a:gd name="T12" fmla="*/ 2147483647 w 16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6"/>
                    <a:gd name="T23" fmla="*/ 16 w 1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6">
                      <a:moveTo>
                        <a:pt x="15" y="3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15" y="3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4" name="Freeform 193"/>
                <p:cNvSpPr>
                  <a:spLocks/>
                </p:cNvSpPr>
                <p:nvPr/>
              </p:nvSpPr>
              <p:spPr bwMode="auto">
                <a:xfrm>
                  <a:off x="3692" y="2425"/>
                  <a:ext cx="113" cy="50"/>
                </a:xfrm>
                <a:custGeom>
                  <a:avLst/>
                  <a:gdLst>
                    <a:gd name="T0" fmla="*/ 2147483647 w 16"/>
                    <a:gd name="T1" fmla="*/ 2147483647 h 6"/>
                    <a:gd name="T2" fmla="*/ 2147483647 w 16"/>
                    <a:gd name="T3" fmla="*/ 0 h 6"/>
                    <a:gd name="T4" fmla="*/ 0 w 16"/>
                    <a:gd name="T5" fmla="*/ 0 h 6"/>
                    <a:gd name="T6" fmla="*/ 0 w 16"/>
                    <a:gd name="T7" fmla="*/ 2147483647 h 6"/>
                    <a:gd name="T8" fmla="*/ 2147483647 w 16"/>
                    <a:gd name="T9" fmla="*/ 2147483647 h 6"/>
                    <a:gd name="T10" fmla="*/ 2147483647 w 16"/>
                    <a:gd name="T11" fmla="*/ 2147483647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6"/>
                    <a:gd name="T20" fmla="*/ 16 w 1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6">
                      <a:moveTo>
                        <a:pt x="15" y="3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7" y="5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5" name="Freeform 194"/>
                <p:cNvSpPr>
                  <a:spLocks/>
                </p:cNvSpPr>
                <p:nvPr/>
              </p:nvSpPr>
              <p:spPr bwMode="auto">
                <a:xfrm>
                  <a:off x="3692" y="2425"/>
                  <a:ext cx="60" cy="50"/>
                </a:xfrm>
                <a:custGeom>
                  <a:avLst/>
                  <a:gdLst>
                    <a:gd name="T0" fmla="*/ 2147483647 w 8"/>
                    <a:gd name="T1" fmla="*/ 2147483647 h 6"/>
                    <a:gd name="T2" fmla="*/ 2147483647 w 8"/>
                    <a:gd name="T3" fmla="*/ 2147483647 h 6"/>
                    <a:gd name="T4" fmla="*/ 2147483647 w 8"/>
                    <a:gd name="T5" fmla="*/ 2147483647 h 6"/>
                    <a:gd name="T6" fmla="*/ 0 w 8"/>
                    <a:gd name="T7" fmla="*/ 2147483647 h 6"/>
                    <a:gd name="T8" fmla="*/ 0 w 8"/>
                    <a:gd name="T9" fmla="*/ 0 h 6"/>
                    <a:gd name="T10" fmla="*/ 2147483647 w 8"/>
                    <a:gd name="T11" fmla="*/ 2147483647 h 6"/>
                    <a:gd name="T12" fmla="*/ 2147483647 w 8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6"/>
                    <a:gd name="T23" fmla="*/ 8 w 8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6">
                      <a:moveTo>
                        <a:pt x="7" y="2"/>
                      </a:move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7" y="2"/>
                      </a:lnTo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6" name="Freeform 195"/>
                <p:cNvSpPr>
                  <a:spLocks/>
                </p:cNvSpPr>
                <p:nvPr/>
              </p:nvSpPr>
              <p:spPr bwMode="auto">
                <a:xfrm>
                  <a:off x="3692" y="2415"/>
                  <a:ext cx="113" cy="29"/>
                </a:xfrm>
                <a:custGeom>
                  <a:avLst/>
                  <a:gdLst>
                    <a:gd name="T0" fmla="*/ 2147483647 w 16"/>
                    <a:gd name="T1" fmla="*/ 2147483647 h 5"/>
                    <a:gd name="T2" fmla="*/ 2147483647 w 16"/>
                    <a:gd name="T3" fmla="*/ 0 h 5"/>
                    <a:gd name="T4" fmla="*/ 2147483647 w 16"/>
                    <a:gd name="T5" fmla="*/ 0 h 5"/>
                    <a:gd name="T6" fmla="*/ 0 w 16"/>
                    <a:gd name="T7" fmla="*/ 2147483647 h 5"/>
                    <a:gd name="T8" fmla="*/ 2147483647 w 16"/>
                    <a:gd name="T9" fmla="*/ 2147483647 h 5"/>
                    <a:gd name="T10" fmla="*/ 2147483647 w 16"/>
                    <a:gd name="T11" fmla="*/ 2147483647 h 5"/>
                    <a:gd name="T12" fmla="*/ 2147483647 w 16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5"/>
                    <a:gd name="T23" fmla="*/ 16 w 16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5">
                      <a:moveTo>
                        <a:pt x="15" y="2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7" y="4"/>
                      </a:lnTo>
                      <a:lnTo>
                        <a:pt x="15" y="2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7" name="Freeform 196"/>
                <p:cNvSpPr>
                  <a:spLocks/>
                </p:cNvSpPr>
                <p:nvPr/>
              </p:nvSpPr>
              <p:spPr bwMode="auto">
                <a:xfrm>
                  <a:off x="3692" y="2415"/>
                  <a:ext cx="113" cy="29"/>
                </a:xfrm>
                <a:custGeom>
                  <a:avLst/>
                  <a:gdLst>
                    <a:gd name="T0" fmla="*/ 2147483647 w 16"/>
                    <a:gd name="T1" fmla="*/ 2147483647 h 5"/>
                    <a:gd name="T2" fmla="*/ 2147483647 w 16"/>
                    <a:gd name="T3" fmla="*/ 0 h 5"/>
                    <a:gd name="T4" fmla="*/ 2147483647 w 16"/>
                    <a:gd name="T5" fmla="*/ 0 h 5"/>
                    <a:gd name="T6" fmla="*/ 0 w 16"/>
                    <a:gd name="T7" fmla="*/ 2147483647 h 5"/>
                    <a:gd name="T8" fmla="*/ 2147483647 w 16"/>
                    <a:gd name="T9" fmla="*/ 2147483647 h 5"/>
                    <a:gd name="T10" fmla="*/ 2147483647 w 16"/>
                    <a:gd name="T11" fmla="*/ 2147483647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5"/>
                    <a:gd name="T20" fmla="*/ 16 w 16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5">
                      <a:moveTo>
                        <a:pt x="15" y="2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7" y="4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8" name="Freeform 197"/>
                <p:cNvSpPr>
                  <a:spLocks/>
                </p:cNvSpPr>
                <p:nvPr/>
              </p:nvSpPr>
              <p:spPr bwMode="auto">
                <a:xfrm>
                  <a:off x="4447" y="2425"/>
                  <a:ext cx="113" cy="50"/>
                </a:xfrm>
                <a:custGeom>
                  <a:avLst/>
                  <a:gdLst>
                    <a:gd name="T0" fmla="*/ 2147483647 w 17"/>
                    <a:gd name="T1" fmla="*/ 2147483647 h 6"/>
                    <a:gd name="T2" fmla="*/ 2147483647 w 17"/>
                    <a:gd name="T3" fmla="*/ 0 h 6"/>
                    <a:gd name="T4" fmla="*/ 0 w 17"/>
                    <a:gd name="T5" fmla="*/ 0 h 6"/>
                    <a:gd name="T6" fmla="*/ 0 w 17"/>
                    <a:gd name="T7" fmla="*/ 2147483647 h 6"/>
                    <a:gd name="T8" fmla="*/ 2147483647 w 17"/>
                    <a:gd name="T9" fmla="*/ 2147483647 h 6"/>
                    <a:gd name="T10" fmla="*/ 2147483647 w 17"/>
                    <a:gd name="T11" fmla="*/ 2147483647 h 6"/>
                    <a:gd name="T12" fmla="*/ 2147483647 w 17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6"/>
                    <a:gd name="T23" fmla="*/ 17 w 17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6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7" y="5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39" name="Freeform 198"/>
                <p:cNvSpPr>
                  <a:spLocks/>
                </p:cNvSpPr>
                <p:nvPr/>
              </p:nvSpPr>
              <p:spPr bwMode="auto">
                <a:xfrm>
                  <a:off x="4447" y="2425"/>
                  <a:ext cx="113" cy="50"/>
                </a:xfrm>
                <a:custGeom>
                  <a:avLst/>
                  <a:gdLst>
                    <a:gd name="T0" fmla="*/ 2147483647 w 17"/>
                    <a:gd name="T1" fmla="*/ 2147483647 h 6"/>
                    <a:gd name="T2" fmla="*/ 2147483647 w 17"/>
                    <a:gd name="T3" fmla="*/ 0 h 6"/>
                    <a:gd name="T4" fmla="*/ 0 w 17"/>
                    <a:gd name="T5" fmla="*/ 0 h 6"/>
                    <a:gd name="T6" fmla="*/ 0 w 17"/>
                    <a:gd name="T7" fmla="*/ 2147483647 h 6"/>
                    <a:gd name="T8" fmla="*/ 2147483647 w 17"/>
                    <a:gd name="T9" fmla="*/ 2147483647 h 6"/>
                    <a:gd name="T10" fmla="*/ 2147483647 w 17"/>
                    <a:gd name="T11" fmla="*/ 2147483647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6"/>
                    <a:gd name="T20" fmla="*/ 17 w 1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6">
                      <a:moveTo>
                        <a:pt x="16" y="4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7" y="5"/>
                      </a:lnTo>
                      <a:lnTo>
                        <a:pt x="16" y="4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0" name="Freeform 199"/>
                <p:cNvSpPr>
                  <a:spLocks/>
                </p:cNvSpPr>
                <p:nvPr/>
              </p:nvSpPr>
              <p:spPr bwMode="auto">
                <a:xfrm>
                  <a:off x="4447" y="2425"/>
                  <a:ext cx="53" cy="50"/>
                </a:xfrm>
                <a:custGeom>
                  <a:avLst/>
                  <a:gdLst>
                    <a:gd name="T0" fmla="*/ 2147483647 w 8"/>
                    <a:gd name="T1" fmla="*/ 2147483647 h 6"/>
                    <a:gd name="T2" fmla="*/ 2147483647 w 8"/>
                    <a:gd name="T3" fmla="*/ 2147483647 h 6"/>
                    <a:gd name="T4" fmla="*/ 2147483647 w 8"/>
                    <a:gd name="T5" fmla="*/ 2147483647 h 6"/>
                    <a:gd name="T6" fmla="*/ 0 w 8"/>
                    <a:gd name="T7" fmla="*/ 2147483647 h 6"/>
                    <a:gd name="T8" fmla="*/ 0 w 8"/>
                    <a:gd name="T9" fmla="*/ 0 h 6"/>
                    <a:gd name="T10" fmla="*/ 2147483647 w 8"/>
                    <a:gd name="T11" fmla="*/ 2147483647 h 6"/>
                    <a:gd name="T12" fmla="*/ 2147483647 w 8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6"/>
                    <a:gd name="T23" fmla="*/ 8 w 8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6">
                      <a:moveTo>
                        <a:pt x="7" y="2"/>
                      </a:move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" y="2"/>
                      </a:lnTo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1" name="Freeform 200"/>
                <p:cNvSpPr>
                  <a:spLocks/>
                </p:cNvSpPr>
                <p:nvPr/>
              </p:nvSpPr>
              <p:spPr bwMode="auto">
                <a:xfrm>
                  <a:off x="4447" y="2415"/>
                  <a:ext cx="113" cy="29"/>
                </a:xfrm>
                <a:custGeom>
                  <a:avLst/>
                  <a:gdLst>
                    <a:gd name="T0" fmla="*/ 2147483647 w 17"/>
                    <a:gd name="T1" fmla="*/ 2147483647 h 5"/>
                    <a:gd name="T2" fmla="*/ 2147483647 w 17"/>
                    <a:gd name="T3" fmla="*/ 2147483647 h 5"/>
                    <a:gd name="T4" fmla="*/ 2147483647 w 17"/>
                    <a:gd name="T5" fmla="*/ 0 h 5"/>
                    <a:gd name="T6" fmla="*/ 0 w 17"/>
                    <a:gd name="T7" fmla="*/ 2147483647 h 5"/>
                    <a:gd name="T8" fmla="*/ 2147483647 w 17"/>
                    <a:gd name="T9" fmla="*/ 2147483647 h 5"/>
                    <a:gd name="T10" fmla="*/ 2147483647 w 17"/>
                    <a:gd name="T11" fmla="*/ 2147483647 h 5"/>
                    <a:gd name="T12" fmla="*/ 2147483647 w 17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5"/>
                    <a:gd name="T23" fmla="*/ 17 w 17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5">
                      <a:moveTo>
                        <a:pt x="16" y="2"/>
                      </a:move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7" y="4"/>
                      </a:lnTo>
                      <a:lnTo>
                        <a:pt x="16" y="2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2" name="Freeform 201"/>
                <p:cNvSpPr>
                  <a:spLocks/>
                </p:cNvSpPr>
                <p:nvPr/>
              </p:nvSpPr>
              <p:spPr bwMode="auto">
                <a:xfrm>
                  <a:off x="4447" y="2415"/>
                  <a:ext cx="113" cy="29"/>
                </a:xfrm>
                <a:custGeom>
                  <a:avLst/>
                  <a:gdLst>
                    <a:gd name="T0" fmla="*/ 2147483647 w 17"/>
                    <a:gd name="T1" fmla="*/ 2147483647 h 5"/>
                    <a:gd name="T2" fmla="*/ 2147483647 w 17"/>
                    <a:gd name="T3" fmla="*/ 2147483647 h 5"/>
                    <a:gd name="T4" fmla="*/ 2147483647 w 17"/>
                    <a:gd name="T5" fmla="*/ 0 h 5"/>
                    <a:gd name="T6" fmla="*/ 0 w 17"/>
                    <a:gd name="T7" fmla="*/ 2147483647 h 5"/>
                    <a:gd name="T8" fmla="*/ 2147483647 w 17"/>
                    <a:gd name="T9" fmla="*/ 2147483647 h 5"/>
                    <a:gd name="T10" fmla="*/ 2147483647 w 17"/>
                    <a:gd name="T11" fmla="*/ 2147483647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5"/>
                    <a:gd name="T20" fmla="*/ 17 w 17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5">
                      <a:moveTo>
                        <a:pt x="16" y="2"/>
                      </a:move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7" y="4"/>
                      </a:lnTo>
                      <a:lnTo>
                        <a:pt x="16" y="2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3" name="Freeform 202"/>
                <p:cNvSpPr>
                  <a:spLocks/>
                </p:cNvSpPr>
                <p:nvPr/>
              </p:nvSpPr>
              <p:spPr bwMode="auto">
                <a:xfrm>
                  <a:off x="4447" y="2425"/>
                  <a:ext cx="7" cy="9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1"/>
                    <a:gd name="T23" fmla="*/ 1 w 1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4" name="Freeform 203"/>
                <p:cNvSpPr>
                  <a:spLocks/>
                </p:cNvSpPr>
                <p:nvPr/>
              </p:nvSpPr>
              <p:spPr bwMode="auto">
                <a:xfrm>
                  <a:off x="4447" y="2425"/>
                  <a:ext cx="53" cy="19"/>
                </a:xfrm>
                <a:custGeom>
                  <a:avLst/>
                  <a:gdLst>
                    <a:gd name="T0" fmla="*/ 2147483647 w 7"/>
                    <a:gd name="T1" fmla="*/ 2147483647 h 3"/>
                    <a:gd name="T2" fmla="*/ 2147483647 w 7"/>
                    <a:gd name="T3" fmla="*/ 2147483647 h 3"/>
                    <a:gd name="T4" fmla="*/ 0 w 7"/>
                    <a:gd name="T5" fmla="*/ 0 h 3"/>
                    <a:gd name="T6" fmla="*/ 0 w 7"/>
                    <a:gd name="T7" fmla="*/ 0 h 3"/>
                    <a:gd name="T8" fmla="*/ 2147483647 w 7"/>
                    <a:gd name="T9" fmla="*/ 2147483647 h 3"/>
                    <a:gd name="T10" fmla="*/ 2147483647 w 7"/>
                    <a:gd name="T11" fmla="*/ 2147483647 h 3"/>
                    <a:gd name="T12" fmla="*/ 2147483647 w 7"/>
                    <a:gd name="T13" fmla="*/ 2147483647 h 3"/>
                    <a:gd name="T14" fmla="*/ 2147483647 w 7"/>
                    <a:gd name="T15" fmla="*/ 2147483647 h 3"/>
                    <a:gd name="T16" fmla="*/ 2147483647 w 7"/>
                    <a:gd name="T17" fmla="*/ 2147483647 h 3"/>
                    <a:gd name="T18" fmla="*/ 2147483647 w 7"/>
                    <a:gd name="T19" fmla="*/ 2147483647 h 3"/>
                    <a:gd name="T20" fmla="*/ 2147483647 w 7"/>
                    <a:gd name="T21" fmla="*/ 2147483647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3"/>
                    <a:gd name="T35" fmla="*/ 7 w 7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3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5" name="Freeform 204"/>
                <p:cNvSpPr>
                  <a:spLocks/>
                </p:cNvSpPr>
                <p:nvPr/>
              </p:nvSpPr>
              <p:spPr bwMode="auto">
                <a:xfrm>
                  <a:off x="4490" y="2425"/>
                  <a:ext cx="54" cy="19"/>
                </a:xfrm>
                <a:custGeom>
                  <a:avLst/>
                  <a:gdLst>
                    <a:gd name="T0" fmla="*/ 2147483647 w 8"/>
                    <a:gd name="T1" fmla="*/ 0 h 3"/>
                    <a:gd name="T2" fmla="*/ 2147483647 w 8"/>
                    <a:gd name="T3" fmla="*/ 0 h 3"/>
                    <a:gd name="T4" fmla="*/ 0 w 8"/>
                    <a:gd name="T5" fmla="*/ 2147483647 h 3"/>
                    <a:gd name="T6" fmla="*/ 0 w 8"/>
                    <a:gd name="T7" fmla="*/ 2147483647 h 3"/>
                    <a:gd name="T8" fmla="*/ 2147483647 w 8"/>
                    <a:gd name="T9" fmla="*/ 0 h 3"/>
                    <a:gd name="T10" fmla="*/ 2147483647 w 8"/>
                    <a:gd name="T11" fmla="*/ 0 h 3"/>
                    <a:gd name="T12" fmla="*/ 2147483647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6" name="Freeform 205"/>
                <p:cNvSpPr>
                  <a:spLocks/>
                </p:cNvSpPr>
                <p:nvPr/>
              </p:nvSpPr>
              <p:spPr bwMode="auto">
                <a:xfrm>
                  <a:off x="4535" y="2425"/>
                  <a:ext cx="16" cy="9"/>
                </a:xfrm>
                <a:custGeom>
                  <a:avLst/>
                  <a:gdLst>
                    <a:gd name="T0" fmla="*/ 0 w 2"/>
                    <a:gd name="T1" fmla="*/ 0 h 1"/>
                    <a:gd name="T2" fmla="*/ 2147483647 w 2"/>
                    <a:gd name="T3" fmla="*/ 0 h 1"/>
                    <a:gd name="T4" fmla="*/ 2147483647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"/>
                    <a:gd name="T23" fmla="*/ 2 w 2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7" name="Freeform 206"/>
                <p:cNvSpPr>
                  <a:spLocks/>
                </p:cNvSpPr>
                <p:nvPr/>
              </p:nvSpPr>
              <p:spPr bwMode="auto">
                <a:xfrm>
                  <a:off x="3798" y="2267"/>
                  <a:ext cx="51" cy="19"/>
                </a:xfrm>
                <a:custGeom>
                  <a:avLst/>
                  <a:gdLst>
                    <a:gd name="T0" fmla="*/ 2147483647 w 8"/>
                    <a:gd name="T1" fmla="*/ 2147483647 h 3"/>
                    <a:gd name="T2" fmla="*/ 2147483647 w 8"/>
                    <a:gd name="T3" fmla="*/ 0 h 3"/>
                    <a:gd name="T4" fmla="*/ 0 w 8"/>
                    <a:gd name="T5" fmla="*/ 2147483647 h 3"/>
                    <a:gd name="T6" fmla="*/ 0 w 8"/>
                    <a:gd name="T7" fmla="*/ 2147483647 h 3"/>
                    <a:gd name="T8" fmla="*/ 2147483647 w 8"/>
                    <a:gd name="T9" fmla="*/ 2147483647 h 3"/>
                    <a:gd name="T10" fmla="*/ 2147483647 w 8"/>
                    <a:gd name="T11" fmla="*/ 2147483647 h 3"/>
                    <a:gd name="T12" fmla="*/ 2147483647 w 8"/>
                    <a:gd name="T13" fmla="*/ 2147483647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7" y="1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8" name="Freeform 207"/>
                <p:cNvSpPr>
                  <a:spLocks/>
                </p:cNvSpPr>
                <p:nvPr/>
              </p:nvSpPr>
              <p:spPr bwMode="auto">
                <a:xfrm>
                  <a:off x="3841" y="2267"/>
                  <a:ext cx="8" cy="8"/>
                </a:xfrm>
                <a:custGeom>
                  <a:avLst/>
                  <a:gdLst>
                    <a:gd name="T0" fmla="*/ 0 w 1"/>
                    <a:gd name="T1" fmla="*/ 2147483647 h 2"/>
                    <a:gd name="T2" fmla="*/ 0 w 1"/>
                    <a:gd name="T3" fmla="*/ 2147483647 h 2"/>
                    <a:gd name="T4" fmla="*/ 0 w 1"/>
                    <a:gd name="T5" fmla="*/ 2147483647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2147483647 h 2"/>
                    <a:gd name="T12" fmla="*/ 0 w 1"/>
                    <a:gd name="T13" fmla="*/ 214748364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2"/>
                    <a:gd name="T23" fmla="*/ 1 w 1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49" name="Freeform 208"/>
                <p:cNvSpPr>
                  <a:spLocks/>
                </p:cNvSpPr>
                <p:nvPr/>
              </p:nvSpPr>
              <p:spPr bwMode="auto">
                <a:xfrm>
                  <a:off x="3692" y="2425"/>
                  <a:ext cx="9" cy="9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1"/>
                    <a:gd name="T23" fmla="*/ 1 w 1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0" name="Freeform 209"/>
                <p:cNvSpPr>
                  <a:spLocks/>
                </p:cNvSpPr>
                <p:nvPr/>
              </p:nvSpPr>
              <p:spPr bwMode="auto">
                <a:xfrm>
                  <a:off x="3692" y="2425"/>
                  <a:ext cx="60" cy="19"/>
                </a:xfrm>
                <a:custGeom>
                  <a:avLst/>
                  <a:gdLst>
                    <a:gd name="T0" fmla="*/ 2147483647 w 8"/>
                    <a:gd name="T1" fmla="*/ 2147483647 h 3"/>
                    <a:gd name="T2" fmla="*/ 2147483647 w 8"/>
                    <a:gd name="T3" fmla="*/ 2147483647 h 3"/>
                    <a:gd name="T4" fmla="*/ 0 w 8"/>
                    <a:gd name="T5" fmla="*/ 0 h 3"/>
                    <a:gd name="T6" fmla="*/ 0 w 8"/>
                    <a:gd name="T7" fmla="*/ 0 h 3"/>
                    <a:gd name="T8" fmla="*/ 2147483647 w 8"/>
                    <a:gd name="T9" fmla="*/ 2147483647 h 3"/>
                    <a:gd name="T10" fmla="*/ 2147483647 w 8"/>
                    <a:gd name="T11" fmla="*/ 2147483647 h 3"/>
                    <a:gd name="T12" fmla="*/ 2147483647 w 8"/>
                    <a:gd name="T13" fmla="*/ 2147483647 h 3"/>
                    <a:gd name="T14" fmla="*/ 2147483647 w 8"/>
                    <a:gd name="T15" fmla="*/ 2147483647 h 3"/>
                    <a:gd name="T16" fmla="*/ 2147483647 w 8"/>
                    <a:gd name="T17" fmla="*/ 2147483647 h 3"/>
                    <a:gd name="T18" fmla="*/ 2147483647 w 8"/>
                    <a:gd name="T19" fmla="*/ 2147483647 h 3"/>
                    <a:gd name="T20" fmla="*/ 2147483647 w 8"/>
                    <a:gd name="T21" fmla="*/ 2147483647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3"/>
                    <a:gd name="T35" fmla="*/ 8 w 8"/>
                    <a:gd name="T36" fmla="*/ 3 h 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1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1" name="Freeform 210"/>
                <p:cNvSpPr>
                  <a:spLocks/>
                </p:cNvSpPr>
                <p:nvPr/>
              </p:nvSpPr>
              <p:spPr bwMode="auto">
                <a:xfrm>
                  <a:off x="3744" y="2425"/>
                  <a:ext cx="61" cy="19"/>
                </a:xfrm>
                <a:custGeom>
                  <a:avLst/>
                  <a:gdLst>
                    <a:gd name="T0" fmla="*/ 2147483647 w 9"/>
                    <a:gd name="T1" fmla="*/ 0 h 3"/>
                    <a:gd name="T2" fmla="*/ 2147483647 w 9"/>
                    <a:gd name="T3" fmla="*/ 0 h 3"/>
                    <a:gd name="T4" fmla="*/ 0 w 9"/>
                    <a:gd name="T5" fmla="*/ 2147483647 h 3"/>
                    <a:gd name="T6" fmla="*/ 0 w 9"/>
                    <a:gd name="T7" fmla="*/ 2147483647 h 3"/>
                    <a:gd name="T8" fmla="*/ 2147483647 w 9"/>
                    <a:gd name="T9" fmla="*/ 0 h 3"/>
                    <a:gd name="T10" fmla="*/ 2147483647 w 9"/>
                    <a:gd name="T11" fmla="*/ 0 h 3"/>
                    <a:gd name="T12" fmla="*/ 2147483647 w 9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3"/>
                    <a:gd name="T23" fmla="*/ 9 w 9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2" name="Freeform 211"/>
                <p:cNvSpPr>
                  <a:spLocks/>
                </p:cNvSpPr>
                <p:nvPr/>
              </p:nvSpPr>
              <p:spPr bwMode="auto">
                <a:xfrm>
                  <a:off x="3798" y="2425"/>
                  <a:ext cx="7" cy="9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1"/>
                    <a:gd name="T23" fmla="*/ 1 w 1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3" name="Freeform 212"/>
                <p:cNvSpPr>
                  <a:spLocks/>
                </p:cNvSpPr>
                <p:nvPr/>
              </p:nvSpPr>
              <p:spPr bwMode="auto">
                <a:xfrm>
                  <a:off x="4122" y="2376"/>
                  <a:ext cx="16" cy="19"/>
                </a:xfrm>
                <a:custGeom>
                  <a:avLst/>
                  <a:gdLst>
                    <a:gd name="T0" fmla="*/ 0 w 2"/>
                    <a:gd name="T1" fmla="*/ 2147483647 h 2"/>
                    <a:gd name="T2" fmla="*/ 0 w 2"/>
                    <a:gd name="T3" fmla="*/ 2147483647 h 2"/>
                    <a:gd name="T4" fmla="*/ 0 w 2"/>
                    <a:gd name="T5" fmla="*/ 2147483647 h 2"/>
                    <a:gd name="T6" fmla="*/ 0 w 2"/>
                    <a:gd name="T7" fmla="*/ 2147483647 h 2"/>
                    <a:gd name="T8" fmla="*/ 0 w 2"/>
                    <a:gd name="T9" fmla="*/ 2147483647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w 2"/>
                    <a:gd name="T15" fmla="*/ 2147483647 h 2"/>
                    <a:gd name="T16" fmla="*/ 0 w 2"/>
                    <a:gd name="T17" fmla="*/ 2147483647 h 2"/>
                    <a:gd name="T18" fmla="*/ 2147483647 w 2"/>
                    <a:gd name="T19" fmla="*/ 2147483647 h 2"/>
                    <a:gd name="T20" fmla="*/ 2147483647 w 2"/>
                    <a:gd name="T21" fmla="*/ 0 h 2"/>
                    <a:gd name="T22" fmla="*/ 0 w 2"/>
                    <a:gd name="T23" fmla="*/ 0 h 2"/>
                    <a:gd name="T24" fmla="*/ 0 w 2"/>
                    <a:gd name="T25" fmla="*/ 0 h 2"/>
                    <a:gd name="T26" fmla="*/ 0 w 2"/>
                    <a:gd name="T27" fmla="*/ 0 h 2"/>
                    <a:gd name="T28" fmla="*/ 0 w 2"/>
                    <a:gd name="T29" fmla="*/ 0 h 2"/>
                    <a:gd name="T30" fmla="*/ 0 w 2"/>
                    <a:gd name="T31" fmla="*/ 0 h 2"/>
                    <a:gd name="T32" fmla="*/ 0 w 2"/>
                    <a:gd name="T33" fmla="*/ 0 h 2"/>
                    <a:gd name="T34" fmla="*/ 0 w 2"/>
                    <a:gd name="T35" fmla="*/ 2147483647 h 2"/>
                    <a:gd name="T36" fmla="*/ 0 w 2"/>
                    <a:gd name="T37" fmla="*/ 2147483647 h 2"/>
                    <a:gd name="T38" fmla="*/ 0 w 2"/>
                    <a:gd name="T39" fmla="*/ 2147483647 h 2"/>
                    <a:gd name="T40" fmla="*/ 0 w 2"/>
                    <a:gd name="T41" fmla="*/ 2147483647 h 2"/>
                    <a:gd name="T42" fmla="*/ 0 w 2"/>
                    <a:gd name="T43" fmla="*/ 2147483647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"/>
                    <a:gd name="T67" fmla="*/ 0 h 2"/>
                    <a:gd name="T68" fmla="*/ 2 w 2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4" name="Freeform 213"/>
                <p:cNvSpPr>
                  <a:spLocks/>
                </p:cNvSpPr>
                <p:nvPr/>
              </p:nvSpPr>
              <p:spPr bwMode="auto">
                <a:xfrm>
                  <a:off x="4122" y="2376"/>
                  <a:ext cx="16" cy="19"/>
                </a:xfrm>
                <a:custGeom>
                  <a:avLst/>
                  <a:gdLst>
                    <a:gd name="T0" fmla="*/ 0 w 2"/>
                    <a:gd name="T1" fmla="*/ 2147483647 h 2"/>
                    <a:gd name="T2" fmla="*/ 0 w 2"/>
                    <a:gd name="T3" fmla="*/ 2147483647 h 2"/>
                    <a:gd name="T4" fmla="*/ 0 w 2"/>
                    <a:gd name="T5" fmla="*/ 2147483647 h 2"/>
                    <a:gd name="T6" fmla="*/ 0 w 2"/>
                    <a:gd name="T7" fmla="*/ 2147483647 h 2"/>
                    <a:gd name="T8" fmla="*/ 0 w 2"/>
                    <a:gd name="T9" fmla="*/ 2147483647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w 2"/>
                    <a:gd name="T15" fmla="*/ 2147483647 h 2"/>
                    <a:gd name="T16" fmla="*/ 0 w 2"/>
                    <a:gd name="T17" fmla="*/ 2147483647 h 2"/>
                    <a:gd name="T18" fmla="*/ 0 w 2"/>
                    <a:gd name="T19" fmla="*/ 2147483647 h 2"/>
                    <a:gd name="T20" fmla="*/ 0 w 2"/>
                    <a:gd name="T21" fmla="*/ 2147483647 h 2"/>
                    <a:gd name="T22" fmla="*/ 0 w 2"/>
                    <a:gd name="T23" fmla="*/ 2147483647 h 2"/>
                    <a:gd name="T24" fmla="*/ 2147483647 w 2"/>
                    <a:gd name="T25" fmla="*/ 2147483647 h 2"/>
                    <a:gd name="T26" fmla="*/ 2147483647 w 2"/>
                    <a:gd name="T27" fmla="*/ 0 h 2"/>
                    <a:gd name="T28" fmla="*/ 0 w 2"/>
                    <a:gd name="T29" fmla="*/ 0 h 2"/>
                    <a:gd name="T30" fmla="*/ 0 w 2"/>
                    <a:gd name="T31" fmla="*/ 0 h 2"/>
                    <a:gd name="T32" fmla="*/ 0 w 2"/>
                    <a:gd name="T33" fmla="*/ 0 h 2"/>
                    <a:gd name="T34" fmla="*/ 0 w 2"/>
                    <a:gd name="T35" fmla="*/ 0 h 2"/>
                    <a:gd name="T36" fmla="*/ 0 w 2"/>
                    <a:gd name="T37" fmla="*/ 0 h 2"/>
                    <a:gd name="T38" fmla="*/ 0 w 2"/>
                    <a:gd name="T39" fmla="*/ 0 h 2"/>
                    <a:gd name="T40" fmla="*/ 0 w 2"/>
                    <a:gd name="T41" fmla="*/ 0 h 2"/>
                    <a:gd name="T42" fmla="*/ 0 w 2"/>
                    <a:gd name="T43" fmla="*/ 0 h 2"/>
                    <a:gd name="T44" fmla="*/ 0 w 2"/>
                    <a:gd name="T45" fmla="*/ 2147483647 h 2"/>
                    <a:gd name="T46" fmla="*/ 0 w 2"/>
                    <a:gd name="T47" fmla="*/ 2147483647 h 2"/>
                    <a:gd name="T48" fmla="*/ 0 w 2"/>
                    <a:gd name="T49" fmla="*/ 2147483647 h 2"/>
                    <a:gd name="T50" fmla="*/ 0 w 2"/>
                    <a:gd name="T51" fmla="*/ 2147483647 h 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"/>
                    <a:gd name="T79" fmla="*/ 0 h 2"/>
                    <a:gd name="T80" fmla="*/ 2 w 2"/>
                    <a:gd name="T81" fmla="*/ 2 h 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5" name="Freeform 214"/>
                <p:cNvSpPr>
                  <a:spLocks/>
                </p:cNvSpPr>
                <p:nvPr/>
              </p:nvSpPr>
              <p:spPr bwMode="auto">
                <a:xfrm>
                  <a:off x="4122" y="2395"/>
                  <a:ext cx="16" cy="20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2147483647 h 2"/>
                    <a:gd name="T8" fmla="*/ 0 w 2"/>
                    <a:gd name="T9" fmla="*/ 2147483647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w 2"/>
                    <a:gd name="T15" fmla="*/ 0 h 2"/>
                    <a:gd name="T16" fmla="*/ 0 w 2"/>
                    <a:gd name="T17" fmla="*/ 0 h 2"/>
                    <a:gd name="T18" fmla="*/ 2147483647 w 2"/>
                    <a:gd name="T19" fmla="*/ 0 h 2"/>
                    <a:gd name="T20" fmla="*/ 2147483647 w 2"/>
                    <a:gd name="T21" fmla="*/ 0 h 2"/>
                    <a:gd name="T22" fmla="*/ 0 w 2"/>
                    <a:gd name="T23" fmla="*/ 0 h 2"/>
                    <a:gd name="T24" fmla="*/ 0 w 2"/>
                    <a:gd name="T25" fmla="*/ 0 h 2"/>
                    <a:gd name="T26" fmla="*/ 0 w 2"/>
                    <a:gd name="T27" fmla="*/ 0 h 2"/>
                    <a:gd name="T28" fmla="*/ 0 w 2"/>
                    <a:gd name="T29" fmla="*/ 0 h 2"/>
                    <a:gd name="T30" fmla="*/ 0 w 2"/>
                    <a:gd name="T31" fmla="*/ 0 h 2"/>
                    <a:gd name="T32" fmla="*/ 0 w 2"/>
                    <a:gd name="T33" fmla="*/ 0 h 2"/>
                    <a:gd name="T34" fmla="*/ 0 w 2"/>
                    <a:gd name="T35" fmla="*/ 0 h 2"/>
                    <a:gd name="T36" fmla="*/ 0 w 2"/>
                    <a:gd name="T37" fmla="*/ 0 h 2"/>
                    <a:gd name="T38" fmla="*/ 0 w 2"/>
                    <a:gd name="T39" fmla="*/ 0 h 2"/>
                    <a:gd name="T40" fmla="*/ 0 w 2"/>
                    <a:gd name="T41" fmla="*/ 0 h 2"/>
                    <a:gd name="T42" fmla="*/ 0 w 2"/>
                    <a:gd name="T43" fmla="*/ 0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"/>
                    <a:gd name="T67" fmla="*/ 0 h 2"/>
                    <a:gd name="T68" fmla="*/ 2 w 2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6" name="Freeform 215"/>
                <p:cNvSpPr>
                  <a:spLocks/>
                </p:cNvSpPr>
                <p:nvPr/>
              </p:nvSpPr>
              <p:spPr bwMode="auto">
                <a:xfrm>
                  <a:off x="4122" y="2395"/>
                  <a:ext cx="16" cy="20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2147483647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w 2"/>
                    <a:gd name="T15" fmla="*/ 2147483647 h 2"/>
                    <a:gd name="T16" fmla="*/ 0 w 2"/>
                    <a:gd name="T17" fmla="*/ 2147483647 h 2"/>
                    <a:gd name="T18" fmla="*/ 0 w 2"/>
                    <a:gd name="T19" fmla="*/ 0 h 2"/>
                    <a:gd name="T20" fmla="*/ 0 w 2"/>
                    <a:gd name="T21" fmla="*/ 0 h 2"/>
                    <a:gd name="T22" fmla="*/ 0 w 2"/>
                    <a:gd name="T23" fmla="*/ 0 h 2"/>
                    <a:gd name="T24" fmla="*/ 2147483647 w 2"/>
                    <a:gd name="T25" fmla="*/ 0 h 2"/>
                    <a:gd name="T26" fmla="*/ 2147483647 w 2"/>
                    <a:gd name="T27" fmla="*/ 0 h 2"/>
                    <a:gd name="T28" fmla="*/ 0 w 2"/>
                    <a:gd name="T29" fmla="*/ 0 h 2"/>
                    <a:gd name="T30" fmla="*/ 0 w 2"/>
                    <a:gd name="T31" fmla="*/ 0 h 2"/>
                    <a:gd name="T32" fmla="*/ 0 w 2"/>
                    <a:gd name="T33" fmla="*/ 0 h 2"/>
                    <a:gd name="T34" fmla="*/ 0 w 2"/>
                    <a:gd name="T35" fmla="*/ 0 h 2"/>
                    <a:gd name="T36" fmla="*/ 0 w 2"/>
                    <a:gd name="T37" fmla="*/ 0 h 2"/>
                    <a:gd name="T38" fmla="*/ 0 w 2"/>
                    <a:gd name="T39" fmla="*/ 0 h 2"/>
                    <a:gd name="T40" fmla="*/ 0 w 2"/>
                    <a:gd name="T41" fmla="*/ 0 h 2"/>
                    <a:gd name="T42" fmla="*/ 0 w 2"/>
                    <a:gd name="T43" fmla="*/ 0 h 2"/>
                    <a:gd name="T44" fmla="*/ 0 w 2"/>
                    <a:gd name="T45" fmla="*/ 0 h 2"/>
                    <a:gd name="T46" fmla="*/ 0 w 2"/>
                    <a:gd name="T47" fmla="*/ 0 h 2"/>
                    <a:gd name="T48" fmla="*/ 0 w 2"/>
                    <a:gd name="T49" fmla="*/ 0 h 2"/>
                    <a:gd name="T50" fmla="*/ 0 w 2"/>
                    <a:gd name="T51" fmla="*/ 0 h 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"/>
                    <a:gd name="T79" fmla="*/ 0 h 2"/>
                    <a:gd name="T80" fmla="*/ 2 w 2"/>
                    <a:gd name="T81" fmla="*/ 2 h 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7" name="Freeform 216"/>
                <p:cNvSpPr>
                  <a:spLocks/>
                </p:cNvSpPr>
                <p:nvPr/>
              </p:nvSpPr>
              <p:spPr bwMode="auto">
                <a:xfrm>
                  <a:off x="4290" y="2344"/>
                  <a:ext cx="0" cy="13"/>
                </a:xfrm>
                <a:custGeom>
                  <a:avLst/>
                  <a:gdLst>
                    <a:gd name="T0" fmla="*/ 0 w 1"/>
                    <a:gd name="T1" fmla="*/ 2147483647 h 2"/>
                    <a:gd name="T2" fmla="*/ 0 w 1"/>
                    <a:gd name="T3" fmla="*/ 2147483647 h 2"/>
                    <a:gd name="T4" fmla="*/ 0 w 1"/>
                    <a:gd name="T5" fmla="*/ 2147483647 h 2"/>
                    <a:gd name="T6" fmla="*/ 0 w 1"/>
                    <a:gd name="T7" fmla="*/ 2147483647 h 2"/>
                    <a:gd name="T8" fmla="*/ 0 w 1"/>
                    <a:gd name="T9" fmla="*/ 2147483647 h 2"/>
                    <a:gd name="T10" fmla="*/ 0 w 1"/>
                    <a:gd name="T11" fmla="*/ 2147483647 h 2"/>
                    <a:gd name="T12" fmla="*/ 0 w 1"/>
                    <a:gd name="T13" fmla="*/ 2147483647 h 2"/>
                    <a:gd name="T14" fmla="*/ 0 w 1"/>
                    <a:gd name="T15" fmla="*/ 2147483647 h 2"/>
                    <a:gd name="T16" fmla="*/ 0 w 1"/>
                    <a:gd name="T17" fmla="*/ 2147483647 h 2"/>
                    <a:gd name="T18" fmla="*/ 0 w 1"/>
                    <a:gd name="T19" fmla="*/ 2147483647 h 2"/>
                    <a:gd name="T20" fmla="*/ 0 w 1"/>
                    <a:gd name="T21" fmla="*/ 2147483647 h 2"/>
                    <a:gd name="T22" fmla="*/ 0 w 1"/>
                    <a:gd name="T23" fmla="*/ 0 h 2"/>
                    <a:gd name="T24" fmla="*/ 0 w 1"/>
                    <a:gd name="T25" fmla="*/ 0 h 2"/>
                    <a:gd name="T26" fmla="*/ 0 w 1"/>
                    <a:gd name="T27" fmla="*/ 0 h 2"/>
                    <a:gd name="T28" fmla="*/ 0 w 1"/>
                    <a:gd name="T29" fmla="*/ 0 h 2"/>
                    <a:gd name="T30" fmla="*/ 0 w 1"/>
                    <a:gd name="T31" fmla="*/ 0 h 2"/>
                    <a:gd name="T32" fmla="*/ 0 w 1"/>
                    <a:gd name="T33" fmla="*/ 2147483647 h 2"/>
                    <a:gd name="T34" fmla="*/ 0 w 1"/>
                    <a:gd name="T35" fmla="*/ 2147483647 h 2"/>
                    <a:gd name="T36" fmla="*/ 0 w 1"/>
                    <a:gd name="T37" fmla="*/ 2147483647 h 2"/>
                    <a:gd name="T38" fmla="*/ 0 w 1"/>
                    <a:gd name="T39" fmla="*/ 2147483647 h 2"/>
                    <a:gd name="T40" fmla="*/ 0 w 1"/>
                    <a:gd name="T41" fmla="*/ 2147483647 h 2"/>
                    <a:gd name="T42" fmla="*/ 0 w 1"/>
                    <a:gd name="T43" fmla="*/ 2147483647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"/>
                    <a:gd name="T67" fmla="*/ 0 h 2"/>
                    <a:gd name="T68" fmla="*/ 0 w 1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8" name="Freeform 217"/>
                <p:cNvSpPr>
                  <a:spLocks/>
                </p:cNvSpPr>
                <p:nvPr/>
              </p:nvSpPr>
              <p:spPr bwMode="auto">
                <a:xfrm>
                  <a:off x="4290" y="2344"/>
                  <a:ext cx="0" cy="13"/>
                </a:xfrm>
                <a:custGeom>
                  <a:avLst/>
                  <a:gdLst>
                    <a:gd name="T0" fmla="*/ 0 w 1"/>
                    <a:gd name="T1" fmla="*/ 2147483647 h 2"/>
                    <a:gd name="T2" fmla="*/ 0 w 1"/>
                    <a:gd name="T3" fmla="*/ 2147483647 h 2"/>
                    <a:gd name="T4" fmla="*/ 0 w 1"/>
                    <a:gd name="T5" fmla="*/ 2147483647 h 2"/>
                    <a:gd name="T6" fmla="*/ 0 w 1"/>
                    <a:gd name="T7" fmla="*/ 2147483647 h 2"/>
                    <a:gd name="T8" fmla="*/ 0 w 1"/>
                    <a:gd name="T9" fmla="*/ 2147483647 h 2"/>
                    <a:gd name="T10" fmla="*/ 0 w 1"/>
                    <a:gd name="T11" fmla="*/ 2147483647 h 2"/>
                    <a:gd name="T12" fmla="*/ 0 w 1"/>
                    <a:gd name="T13" fmla="*/ 2147483647 h 2"/>
                    <a:gd name="T14" fmla="*/ 0 w 1"/>
                    <a:gd name="T15" fmla="*/ 2147483647 h 2"/>
                    <a:gd name="T16" fmla="*/ 0 w 1"/>
                    <a:gd name="T17" fmla="*/ 2147483647 h 2"/>
                    <a:gd name="T18" fmla="*/ 0 w 1"/>
                    <a:gd name="T19" fmla="*/ 2147483647 h 2"/>
                    <a:gd name="T20" fmla="*/ 0 w 1"/>
                    <a:gd name="T21" fmla="*/ 2147483647 h 2"/>
                    <a:gd name="T22" fmla="*/ 0 w 1"/>
                    <a:gd name="T23" fmla="*/ 2147483647 h 2"/>
                    <a:gd name="T24" fmla="*/ 0 w 1"/>
                    <a:gd name="T25" fmla="*/ 2147483647 h 2"/>
                    <a:gd name="T26" fmla="*/ 0 w 1"/>
                    <a:gd name="T27" fmla="*/ 2147483647 h 2"/>
                    <a:gd name="T28" fmla="*/ 0 w 1"/>
                    <a:gd name="T29" fmla="*/ 0 h 2"/>
                    <a:gd name="T30" fmla="*/ 0 w 1"/>
                    <a:gd name="T31" fmla="*/ 0 h 2"/>
                    <a:gd name="T32" fmla="*/ 0 w 1"/>
                    <a:gd name="T33" fmla="*/ 0 h 2"/>
                    <a:gd name="T34" fmla="*/ 0 w 1"/>
                    <a:gd name="T35" fmla="*/ 0 h 2"/>
                    <a:gd name="T36" fmla="*/ 0 w 1"/>
                    <a:gd name="T37" fmla="*/ 0 h 2"/>
                    <a:gd name="T38" fmla="*/ 0 w 1"/>
                    <a:gd name="T39" fmla="*/ 0 h 2"/>
                    <a:gd name="T40" fmla="*/ 0 w 1"/>
                    <a:gd name="T41" fmla="*/ 2147483647 h 2"/>
                    <a:gd name="T42" fmla="*/ 0 w 1"/>
                    <a:gd name="T43" fmla="*/ 2147483647 h 2"/>
                    <a:gd name="T44" fmla="*/ 0 w 1"/>
                    <a:gd name="T45" fmla="*/ 2147483647 h 2"/>
                    <a:gd name="T46" fmla="*/ 0 w 1"/>
                    <a:gd name="T47" fmla="*/ 2147483647 h 2"/>
                    <a:gd name="T48" fmla="*/ 0 w 1"/>
                    <a:gd name="T49" fmla="*/ 2147483647 h 2"/>
                    <a:gd name="T50" fmla="*/ 0 w 1"/>
                    <a:gd name="T51" fmla="*/ 2147483647 h 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"/>
                    <a:gd name="T79" fmla="*/ 0 h 2"/>
                    <a:gd name="T80" fmla="*/ 0 w 1"/>
                    <a:gd name="T81" fmla="*/ 2 h 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59" name="Freeform 218"/>
                <p:cNvSpPr>
                  <a:spLocks/>
                </p:cNvSpPr>
                <p:nvPr/>
              </p:nvSpPr>
              <p:spPr bwMode="auto">
                <a:xfrm>
                  <a:off x="4290" y="2366"/>
                  <a:ext cx="0" cy="1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0 h 2"/>
                    <a:gd name="T8" fmla="*/ 0 w 1"/>
                    <a:gd name="T9" fmla="*/ 2147483647 h 2"/>
                    <a:gd name="T10" fmla="*/ 0 w 1"/>
                    <a:gd name="T11" fmla="*/ 2147483647 h 2"/>
                    <a:gd name="T12" fmla="*/ 0 w 1"/>
                    <a:gd name="T13" fmla="*/ 2147483647 h 2"/>
                    <a:gd name="T14" fmla="*/ 0 w 1"/>
                    <a:gd name="T15" fmla="*/ 0 h 2"/>
                    <a:gd name="T16" fmla="*/ 0 w 1"/>
                    <a:gd name="T17" fmla="*/ 0 h 2"/>
                    <a:gd name="T18" fmla="*/ 0 w 1"/>
                    <a:gd name="T19" fmla="*/ 0 h 2"/>
                    <a:gd name="T20" fmla="*/ 0 w 1"/>
                    <a:gd name="T21" fmla="*/ 0 h 2"/>
                    <a:gd name="T22" fmla="*/ 0 w 1"/>
                    <a:gd name="T23" fmla="*/ 0 h 2"/>
                    <a:gd name="T24" fmla="*/ 0 w 1"/>
                    <a:gd name="T25" fmla="*/ 0 h 2"/>
                    <a:gd name="T26" fmla="*/ 0 w 1"/>
                    <a:gd name="T27" fmla="*/ 0 h 2"/>
                    <a:gd name="T28" fmla="*/ 0 w 1"/>
                    <a:gd name="T29" fmla="*/ 0 h 2"/>
                    <a:gd name="T30" fmla="*/ 0 w 1"/>
                    <a:gd name="T31" fmla="*/ 0 h 2"/>
                    <a:gd name="T32" fmla="*/ 0 w 1"/>
                    <a:gd name="T33" fmla="*/ 0 h 2"/>
                    <a:gd name="T34" fmla="*/ 0 w 1"/>
                    <a:gd name="T35" fmla="*/ 0 h 2"/>
                    <a:gd name="T36" fmla="*/ 0 w 1"/>
                    <a:gd name="T37" fmla="*/ 0 h 2"/>
                    <a:gd name="T38" fmla="*/ 0 w 1"/>
                    <a:gd name="T39" fmla="*/ 0 h 2"/>
                    <a:gd name="T40" fmla="*/ 0 w 1"/>
                    <a:gd name="T41" fmla="*/ 0 h 2"/>
                    <a:gd name="T42" fmla="*/ 0 w 1"/>
                    <a:gd name="T43" fmla="*/ 0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"/>
                    <a:gd name="T67" fmla="*/ 0 h 2"/>
                    <a:gd name="T68" fmla="*/ 0 w 1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60" name="Freeform 219"/>
                <p:cNvSpPr>
                  <a:spLocks/>
                </p:cNvSpPr>
                <p:nvPr/>
              </p:nvSpPr>
              <p:spPr bwMode="auto">
                <a:xfrm>
                  <a:off x="4290" y="2366"/>
                  <a:ext cx="0" cy="1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2147483647 h 2"/>
                    <a:gd name="T12" fmla="*/ 0 w 1"/>
                    <a:gd name="T13" fmla="*/ 2147483647 h 2"/>
                    <a:gd name="T14" fmla="*/ 0 w 1"/>
                    <a:gd name="T15" fmla="*/ 2147483647 h 2"/>
                    <a:gd name="T16" fmla="*/ 0 w 1"/>
                    <a:gd name="T17" fmla="*/ 2147483647 h 2"/>
                    <a:gd name="T18" fmla="*/ 0 w 1"/>
                    <a:gd name="T19" fmla="*/ 0 h 2"/>
                    <a:gd name="T20" fmla="*/ 0 w 1"/>
                    <a:gd name="T21" fmla="*/ 0 h 2"/>
                    <a:gd name="T22" fmla="*/ 0 w 1"/>
                    <a:gd name="T23" fmla="*/ 0 h 2"/>
                    <a:gd name="T24" fmla="*/ 0 w 1"/>
                    <a:gd name="T25" fmla="*/ 0 h 2"/>
                    <a:gd name="T26" fmla="*/ 0 w 1"/>
                    <a:gd name="T27" fmla="*/ 0 h 2"/>
                    <a:gd name="T28" fmla="*/ 0 w 1"/>
                    <a:gd name="T29" fmla="*/ 0 h 2"/>
                    <a:gd name="T30" fmla="*/ 0 w 1"/>
                    <a:gd name="T31" fmla="*/ 0 h 2"/>
                    <a:gd name="T32" fmla="*/ 0 w 1"/>
                    <a:gd name="T33" fmla="*/ 0 h 2"/>
                    <a:gd name="T34" fmla="*/ 0 w 1"/>
                    <a:gd name="T35" fmla="*/ 0 h 2"/>
                    <a:gd name="T36" fmla="*/ 0 w 1"/>
                    <a:gd name="T37" fmla="*/ 0 h 2"/>
                    <a:gd name="T38" fmla="*/ 0 w 1"/>
                    <a:gd name="T39" fmla="*/ 0 h 2"/>
                    <a:gd name="T40" fmla="*/ 0 w 1"/>
                    <a:gd name="T41" fmla="*/ 0 h 2"/>
                    <a:gd name="T42" fmla="*/ 0 w 1"/>
                    <a:gd name="T43" fmla="*/ 0 h 2"/>
                    <a:gd name="T44" fmla="*/ 0 w 1"/>
                    <a:gd name="T45" fmla="*/ 0 h 2"/>
                    <a:gd name="T46" fmla="*/ 0 w 1"/>
                    <a:gd name="T47" fmla="*/ 0 h 2"/>
                    <a:gd name="T48" fmla="*/ 0 w 1"/>
                    <a:gd name="T49" fmla="*/ 0 h 2"/>
                    <a:gd name="T50" fmla="*/ 0 w 1"/>
                    <a:gd name="T51" fmla="*/ 0 h 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"/>
                    <a:gd name="T79" fmla="*/ 0 h 2"/>
                    <a:gd name="T80" fmla="*/ 0 w 1"/>
                    <a:gd name="T81" fmla="*/ 2 h 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61" name="Freeform 220"/>
                <p:cNvSpPr>
                  <a:spLocks/>
                </p:cNvSpPr>
                <p:nvPr/>
              </p:nvSpPr>
              <p:spPr bwMode="auto">
                <a:xfrm>
                  <a:off x="3962" y="2344"/>
                  <a:ext cx="19" cy="13"/>
                </a:xfrm>
                <a:custGeom>
                  <a:avLst/>
                  <a:gdLst>
                    <a:gd name="T0" fmla="*/ 2147483647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2147483647 h 2"/>
                    <a:gd name="T6" fmla="*/ 2147483647 w 2"/>
                    <a:gd name="T7" fmla="*/ 2147483647 h 2"/>
                    <a:gd name="T8" fmla="*/ 2147483647 w 2"/>
                    <a:gd name="T9" fmla="*/ 2147483647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w 2"/>
                    <a:gd name="T15" fmla="*/ 2147483647 h 2"/>
                    <a:gd name="T16" fmla="*/ 0 w 2"/>
                    <a:gd name="T17" fmla="*/ 2147483647 h 2"/>
                    <a:gd name="T18" fmla="*/ 0 w 2"/>
                    <a:gd name="T19" fmla="*/ 0 h 2"/>
                    <a:gd name="T20" fmla="*/ 0 w 2"/>
                    <a:gd name="T21" fmla="*/ 0 h 2"/>
                    <a:gd name="T22" fmla="*/ 0 w 2"/>
                    <a:gd name="T23" fmla="*/ 0 h 2"/>
                    <a:gd name="T24" fmla="*/ 0 w 2"/>
                    <a:gd name="T25" fmla="*/ 0 h 2"/>
                    <a:gd name="T26" fmla="*/ 0 w 2"/>
                    <a:gd name="T27" fmla="*/ 0 h 2"/>
                    <a:gd name="T28" fmla="*/ 0 w 2"/>
                    <a:gd name="T29" fmla="*/ 0 h 2"/>
                    <a:gd name="T30" fmla="*/ 2147483647 w 2"/>
                    <a:gd name="T31" fmla="*/ 0 h 2"/>
                    <a:gd name="T32" fmla="*/ 2147483647 w 2"/>
                    <a:gd name="T33" fmla="*/ 0 h 2"/>
                    <a:gd name="T34" fmla="*/ 2147483647 w 2"/>
                    <a:gd name="T35" fmla="*/ 0 h 2"/>
                    <a:gd name="T36" fmla="*/ 2147483647 w 2"/>
                    <a:gd name="T37" fmla="*/ 0 h 2"/>
                    <a:gd name="T38" fmla="*/ 2147483647 w 2"/>
                    <a:gd name="T39" fmla="*/ 0 h 2"/>
                    <a:gd name="T40" fmla="*/ 2147483647 w 2"/>
                    <a:gd name="T41" fmla="*/ 2147483647 h 2"/>
                    <a:gd name="T42" fmla="*/ 2147483647 w 2"/>
                    <a:gd name="T43" fmla="*/ 2147483647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"/>
                    <a:gd name="T67" fmla="*/ 0 h 2"/>
                    <a:gd name="T68" fmla="*/ 2 w 2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62" name="Freeform 221"/>
                <p:cNvSpPr>
                  <a:spLocks/>
                </p:cNvSpPr>
                <p:nvPr/>
              </p:nvSpPr>
              <p:spPr bwMode="auto">
                <a:xfrm>
                  <a:off x="3962" y="2344"/>
                  <a:ext cx="19" cy="13"/>
                </a:xfrm>
                <a:custGeom>
                  <a:avLst/>
                  <a:gdLst>
                    <a:gd name="T0" fmla="*/ 2147483647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2147483647 h 2"/>
                    <a:gd name="T6" fmla="*/ 2147483647 w 2"/>
                    <a:gd name="T7" fmla="*/ 2147483647 h 2"/>
                    <a:gd name="T8" fmla="*/ 2147483647 w 2"/>
                    <a:gd name="T9" fmla="*/ 2147483647 h 2"/>
                    <a:gd name="T10" fmla="*/ 2147483647 w 2"/>
                    <a:gd name="T11" fmla="*/ 2147483647 h 2"/>
                    <a:gd name="T12" fmla="*/ 2147483647 w 2"/>
                    <a:gd name="T13" fmla="*/ 2147483647 h 2"/>
                    <a:gd name="T14" fmla="*/ 0 w 2"/>
                    <a:gd name="T15" fmla="*/ 2147483647 h 2"/>
                    <a:gd name="T16" fmla="*/ 0 w 2"/>
                    <a:gd name="T17" fmla="*/ 2147483647 h 2"/>
                    <a:gd name="T18" fmla="*/ 0 w 2"/>
                    <a:gd name="T19" fmla="*/ 2147483647 h 2"/>
                    <a:gd name="T20" fmla="*/ 0 w 2"/>
                    <a:gd name="T21" fmla="*/ 2147483647 h 2"/>
                    <a:gd name="T22" fmla="*/ 0 w 2"/>
                    <a:gd name="T23" fmla="*/ 2147483647 h 2"/>
                    <a:gd name="T24" fmla="*/ 0 w 2"/>
                    <a:gd name="T25" fmla="*/ 0 h 2"/>
                    <a:gd name="T26" fmla="*/ 0 w 2"/>
                    <a:gd name="T27" fmla="*/ 0 h 2"/>
                    <a:gd name="T28" fmla="*/ 0 w 2"/>
                    <a:gd name="T29" fmla="*/ 0 h 2"/>
                    <a:gd name="T30" fmla="*/ 0 w 2"/>
                    <a:gd name="T31" fmla="*/ 0 h 2"/>
                    <a:gd name="T32" fmla="*/ 0 w 2"/>
                    <a:gd name="T33" fmla="*/ 0 h 2"/>
                    <a:gd name="T34" fmla="*/ 0 w 2"/>
                    <a:gd name="T35" fmla="*/ 0 h 2"/>
                    <a:gd name="T36" fmla="*/ 0 w 2"/>
                    <a:gd name="T37" fmla="*/ 0 h 2"/>
                    <a:gd name="T38" fmla="*/ 2147483647 w 2"/>
                    <a:gd name="T39" fmla="*/ 0 h 2"/>
                    <a:gd name="T40" fmla="*/ 2147483647 w 2"/>
                    <a:gd name="T41" fmla="*/ 0 h 2"/>
                    <a:gd name="T42" fmla="*/ 2147483647 w 2"/>
                    <a:gd name="T43" fmla="*/ 0 h 2"/>
                    <a:gd name="T44" fmla="*/ 2147483647 w 2"/>
                    <a:gd name="T45" fmla="*/ 0 h 2"/>
                    <a:gd name="T46" fmla="*/ 2147483647 w 2"/>
                    <a:gd name="T47" fmla="*/ 0 h 2"/>
                    <a:gd name="T48" fmla="*/ 2147483647 w 2"/>
                    <a:gd name="T49" fmla="*/ 0 h 2"/>
                    <a:gd name="T50" fmla="*/ 2147483647 w 2"/>
                    <a:gd name="T51" fmla="*/ 2147483647 h 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"/>
                    <a:gd name="T79" fmla="*/ 0 h 2"/>
                    <a:gd name="T80" fmla="*/ 2 w 2"/>
                    <a:gd name="T81" fmla="*/ 2 h 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63" name="Freeform 222"/>
                <p:cNvSpPr>
                  <a:spLocks/>
                </p:cNvSpPr>
                <p:nvPr/>
              </p:nvSpPr>
              <p:spPr bwMode="auto">
                <a:xfrm>
                  <a:off x="3962" y="2357"/>
                  <a:ext cx="19" cy="19"/>
                </a:xfrm>
                <a:custGeom>
                  <a:avLst/>
                  <a:gdLst>
                    <a:gd name="T0" fmla="*/ 2147483647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2147483647 h 2"/>
                    <a:gd name="T6" fmla="*/ 2147483647 w 2"/>
                    <a:gd name="T7" fmla="*/ 2147483647 h 2"/>
                    <a:gd name="T8" fmla="*/ 2147483647 w 2"/>
                    <a:gd name="T9" fmla="*/ 2147483647 h 2"/>
                    <a:gd name="T10" fmla="*/ 0 w 2"/>
                    <a:gd name="T11" fmla="*/ 2147483647 h 2"/>
                    <a:gd name="T12" fmla="*/ 0 w 2"/>
                    <a:gd name="T13" fmla="*/ 2147483647 h 2"/>
                    <a:gd name="T14" fmla="*/ 0 w 2"/>
                    <a:gd name="T15" fmla="*/ 2147483647 h 2"/>
                    <a:gd name="T16" fmla="*/ 0 w 2"/>
                    <a:gd name="T17" fmla="*/ 2147483647 h 2"/>
                    <a:gd name="T18" fmla="*/ 0 w 2"/>
                    <a:gd name="T19" fmla="*/ 2147483647 h 2"/>
                    <a:gd name="T20" fmla="*/ 0 w 2"/>
                    <a:gd name="T21" fmla="*/ 0 h 2"/>
                    <a:gd name="T22" fmla="*/ 0 w 2"/>
                    <a:gd name="T23" fmla="*/ 0 h 2"/>
                    <a:gd name="T24" fmla="*/ 0 w 2"/>
                    <a:gd name="T25" fmla="*/ 0 h 2"/>
                    <a:gd name="T26" fmla="*/ 0 w 2"/>
                    <a:gd name="T27" fmla="*/ 0 h 2"/>
                    <a:gd name="T28" fmla="*/ 0 w 2"/>
                    <a:gd name="T29" fmla="*/ 0 h 2"/>
                    <a:gd name="T30" fmla="*/ 2147483647 w 2"/>
                    <a:gd name="T31" fmla="*/ 0 h 2"/>
                    <a:gd name="T32" fmla="*/ 2147483647 w 2"/>
                    <a:gd name="T33" fmla="*/ 0 h 2"/>
                    <a:gd name="T34" fmla="*/ 2147483647 w 2"/>
                    <a:gd name="T35" fmla="*/ 2147483647 h 2"/>
                    <a:gd name="T36" fmla="*/ 2147483647 w 2"/>
                    <a:gd name="T37" fmla="*/ 2147483647 h 2"/>
                    <a:gd name="T38" fmla="*/ 2147483647 w 2"/>
                    <a:gd name="T39" fmla="*/ 2147483647 h 2"/>
                    <a:gd name="T40" fmla="*/ 2147483647 w 2"/>
                    <a:gd name="T41" fmla="*/ 2147483647 h 2"/>
                    <a:gd name="T42" fmla="*/ 2147483647 w 2"/>
                    <a:gd name="T43" fmla="*/ 2147483647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"/>
                    <a:gd name="T67" fmla="*/ 0 h 2"/>
                    <a:gd name="T68" fmla="*/ 2 w 2"/>
                    <a:gd name="T69" fmla="*/ 2 h 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64" name="Freeform 223"/>
                <p:cNvSpPr>
                  <a:spLocks/>
                </p:cNvSpPr>
                <p:nvPr/>
              </p:nvSpPr>
              <p:spPr bwMode="auto">
                <a:xfrm>
                  <a:off x="3962" y="2357"/>
                  <a:ext cx="19" cy="19"/>
                </a:xfrm>
                <a:custGeom>
                  <a:avLst/>
                  <a:gdLst>
                    <a:gd name="T0" fmla="*/ 2147483647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2147483647 h 2"/>
                    <a:gd name="T6" fmla="*/ 2147483647 w 2"/>
                    <a:gd name="T7" fmla="*/ 2147483647 h 2"/>
                    <a:gd name="T8" fmla="*/ 2147483647 w 2"/>
                    <a:gd name="T9" fmla="*/ 2147483647 h 2"/>
                    <a:gd name="T10" fmla="*/ 2147483647 w 2"/>
                    <a:gd name="T11" fmla="*/ 2147483647 h 2"/>
                    <a:gd name="T12" fmla="*/ 2147483647 w 2"/>
                    <a:gd name="T13" fmla="*/ 2147483647 h 2"/>
                    <a:gd name="T14" fmla="*/ 0 w 2"/>
                    <a:gd name="T15" fmla="*/ 2147483647 h 2"/>
                    <a:gd name="T16" fmla="*/ 0 w 2"/>
                    <a:gd name="T17" fmla="*/ 2147483647 h 2"/>
                    <a:gd name="T18" fmla="*/ 0 w 2"/>
                    <a:gd name="T19" fmla="*/ 2147483647 h 2"/>
                    <a:gd name="T20" fmla="*/ 0 w 2"/>
                    <a:gd name="T21" fmla="*/ 2147483647 h 2"/>
                    <a:gd name="T22" fmla="*/ 0 w 2"/>
                    <a:gd name="T23" fmla="*/ 2147483647 h 2"/>
                    <a:gd name="T24" fmla="*/ 0 w 2"/>
                    <a:gd name="T25" fmla="*/ 2147483647 h 2"/>
                    <a:gd name="T26" fmla="*/ 0 w 2"/>
                    <a:gd name="T27" fmla="*/ 0 h 2"/>
                    <a:gd name="T28" fmla="*/ 0 w 2"/>
                    <a:gd name="T29" fmla="*/ 0 h 2"/>
                    <a:gd name="T30" fmla="*/ 0 w 2"/>
                    <a:gd name="T31" fmla="*/ 0 h 2"/>
                    <a:gd name="T32" fmla="*/ 0 w 2"/>
                    <a:gd name="T33" fmla="*/ 0 h 2"/>
                    <a:gd name="T34" fmla="*/ 0 w 2"/>
                    <a:gd name="T35" fmla="*/ 0 h 2"/>
                    <a:gd name="T36" fmla="*/ 0 w 2"/>
                    <a:gd name="T37" fmla="*/ 0 h 2"/>
                    <a:gd name="T38" fmla="*/ 2147483647 w 2"/>
                    <a:gd name="T39" fmla="*/ 0 h 2"/>
                    <a:gd name="T40" fmla="*/ 2147483647 w 2"/>
                    <a:gd name="T41" fmla="*/ 0 h 2"/>
                    <a:gd name="T42" fmla="*/ 2147483647 w 2"/>
                    <a:gd name="T43" fmla="*/ 0 h 2"/>
                    <a:gd name="T44" fmla="*/ 2147483647 w 2"/>
                    <a:gd name="T45" fmla="*/ 2147483647 h 2"/>
                    <a:gd name="T46" fmla="*/ 2147483647 w 2"/>
                    <a:gd name="T47" fmla="*/ 2147483647 h 2"/>
                    <a:gd name="T48" fmla="*/ 2147483647 w 2"/>
                    <a:gd name="T49" fmla="*/ 2147483647 h 2"/>
                    <a:gd name="T50" fmla="*/ 2147483647 w 2"/>
                    <a:gd name="T51" fmla="*/ 2147483647 h 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"/>
                    <a:gd name="T79" fmla="*/ 0 h 2"/>
                    <a:gd name="T80" fmla="*/ 2 w 2"/>
                    <a:gd name="T81" fmla="*/ 2 h 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920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65" name="AutoShape 224"/>
                <p:cNvSpPr>
                  <a:spLocks noChangeArrowheads="1"/>
                </p:cNvSpPr>
                <p:nvPr/>
              </p:nvSpPr>
              <p:spPr bwMode="auto">
                <a:xfrm flipV="1">
                  <a:off x="1490" y="3230"/>
                  <a:ext cx="3720" cy="20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08080"/>
                </a:solidFill>
                <a:ln w="9207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66" name="AutoShape 225"/>
                <p:cNvSpPr>
                  <a:spLocks noChangeArrowheads="1"/>
                </p:cNvSpPr>
                <p:nvPr/>
              </p:nvSpPr>
              <p:spPr bwMode="auto">
                <a:xfrm flipV="1">
                  <a:off x="1790" y="2553"/>
                  <a:ext cx="3147" cy="745"/>
                </a:xfrm>
                <a:prstGeom prst="roundRect">
                  <a:avLst>
                    <a:gd name="adj" fmla="val 0"/>
                  </a:avLst>
                </a:prstGeom>
                <a:gradFill rotWithShape="0">
                  <a:gsLst>
                    <a:gs pos="0">
                      <a:srgbClr val="00FFFF"/>
                    </a:gs>
                    <a:gs pos="50000">
                      <a:srgbClr val="FFFFFF"/>
                    </a:gs>
                    <a:gs pos="100000">
                      <a:srgbClr val="00FFFF"/>
                    </a:gs>
                  </a:gsLst>
                  <a:lin ang="2700000" scaled="1"/>
                </a:gradFill>
                <a:ln w="9207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67" name="Line 226"/>
                <p:cNvSpPr>
                  <a:spLocks noChangeShapeType="1"/>
                </p:cNvSpPr>
                <p:nvPr/>
              </p:nvSpPr>
              <p:spPr bwMode="auto">
                <a:xfrm>
                  <a:off x="3947" y="2565"/>
                  <a:ext cx="0" cy="733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68" name="AutoShape 227"/>
                <p:cNvSpPr>
                  <a:spLocks noChangeArrowheads="1"/>
                </p:cNvSpPr>
                <p:nvPr/>
              </p:nvSpPr>
              <p:spPr bwMode="auto">
                <a:xfrm flipV="1">
                  <a:off x="1490" y="3429"/>
                  <a:ext cx="3720" cy="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C0C0"/>
                </a:solidFill>
                <a:ln w="9207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69" name="Line 228"/>
                <p:cNvSpPr>
                  <a:spLocks noChangeShapeType="1"/>
                </p:cNvSpPr>
                <p:nvPr/>
              </p:nvSpPr>
              <p:spPr bwMode="auto">
                <a:xfrm>
                  <a:off x="2219" y="2565"/>
                  <a:ext cx="0" cy="733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70" name="Line 229"/>
                <p:cNvSpPr>
                  <a:spLocks noChangeShapeType="1"/>
                </p:cNvSpPr>
                <p:nvPr/>
              </p:nvSpPr>
              <p:spPr bwMode="auto">
                <a:xfrm>
                  <a:off x="2492" y="2565"/>
                  <a:ext cx="0" cy="733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71" name="Line 230"/>
                <p:cNvSpPr>
                  <a:spLocks noChangeShapeType="1"/>
                </p:cNvSpPr>
                <p:nvPr/>
              </p:nvSpPr>
              <p:spPr bwMode="auto">
                <a:xfrm>
                  <a:off x="2762" y="2565"/>
                  <a:ext cx="0" cy="733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72" name="Line 231"/>
                <p:cNvSpPr>
                  <a:spLocks noChangeShapeType="1"/>
                </p:cNvSpPr>
                <p:nvPr/>
              </p:nvSpPr>
              <p:spPr bwMode="auto">
                <a:xfrm>
                  <a:off x="3026" y="2574"/>
                  <a:ext cx="0" cy="724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73" name="Line 232"/>
                <p:cNvSpPr>
                  <a:spLocks noChangeShapeType="1"/>
                </p:cNvSpPr>
                <p:nvPr/>
              </p:nvSpPr>
              <p:spPr bwMode="auto">
                <a:xfrm>
                  <a:off x="4490" y="2565"/>
                  <a:ext cx="0" cy="733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74" name="Line 233"/>
                <p:cNvSpPr>
                  <a:spLocks noChangeShapeType="1"/>
                </p:cNvSpPr>
                <p:nvPr/>
              </p:nvSpPr>
              <p:spPr bwMode="auto">
                <a:xfrm>
                  <a:off x="4227" y="2565"/>
                  <a:ext cx="0" cy="733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75" name="Line 234"/>
                <p:cNvSpPr>
                  <a:spLocks noChangeShapeType="1"/>
                </p:cNvSpPr>
                <p:nvPr/>
              </p:nvSpPr>
              <p:spPr bwMode="auto">
                <a:xfrm>
                  <a:off x="3682" y="2565"/>
                  <a:ext cx="0" cy="733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76" name="AutoShape 235"/>
                <p:cNvSpPr>
                  <a:spLocks noChangeArrowheads="1"/>
                </p:cNvSpPr>
                <p:nvPr/>
              </p:nvSpPr>
              <p:spPr bwMode="auto">
                <a:xfrm flipV="1">
                  <a:off x="3026" y="2764"/>
                  <a:ext cx="656" cy="6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04040"/>
                </a:solidFill>
                <a:ln w="9207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77" name="AutoShape 236"/>
                <p:cNvSpPr>
                  <a:spLocks noChangeArrowheads="1"/>
                </p:cNvSpPr>
                <p:nvPr/>
              </p:nvSpPr>
              <p:spPr bwMode="auto">
                <a:xfrm flipV="1">
                  <a:off x="1727" y="2434"/>
                  <a:ext cx="3289" cy="1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04040"/>
                </a:solidFill>
                <a:ln w="9207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78" name="AutoShape 237"/>
                <p:cNvSpPr>
                  <a:spLocks noChangeArrowheads="1"/>
                </p:cNvSpPr>
                <p:nvPr/>
              </p:nvSpPr>
              <p:spPr bwMode="auto">
                <a:xfrm flipV="1">
                  <a:off x="1720" y="2395"/>
                  <a:ext cx="3296" cy="4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0A175"/>
                </a:solidFill>
                <a:ln w="9207">
                  <a:solidFill>
                    <a:srgbClr val="72727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79" name="AutoShape 238"/>
                <p:cNvSpPr>
                  <a:spLocks noChangeArrowheads="1"/>
                </p:cNvSpPr>
                <p:nvPr/>
              </p:nvSpPr>
              <p:spPr bwMode="auto">
                <a:xfrm flipV="1">
                  <a:off x="3209" y="2833"/>
                  <a:ext cx="157" cy="465"/>
                </a:xfrm>
                <a:prstGeom prst="roundRect">
                  <a:avLst>
                    <a:gd name="adj" fmla="val 0"/>
                  </a:avLst>
                </a:prstGeom>
                <a:gradFill rotWithShape="0">
                  <a:gsLst>
                    <a:gs pos="0">
                      <a:srgbClr val="00FFFF"/>
                    </a:gs>
                    <a:gs pos="50000">
                      <a:srgbClr val="FFFFFF"/>
                    </a:gs>
                    <a:gs pos="100000">
                      <a:srgbClr val="00FFFF"/>
                    </a:gs>
                  </a:gsLst>
                  <a:lin ang="2700000" scaled="1"/>
                </a:gradFill>
                <a:ln w="18415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80" name="AutoShape 239"/>
                <p:cNvSpPr>
                  <a:spLocks noChangeArrowheads="1"/>
                </p:cNvSpPr>
                <p:nvPr/>
              </p:nvSpPr>
              <p:spPr bwMode="auto">
                <a:xfrm flipV="1">
                  <a:off x="3358" y="2833"/>
                  <a:ext cx="160" cy="465"/>
                </a:xfrm>
                <a:prstGeom prst="roundRect">
                  <a:avLst>
                    <a:gd name="adj" fmla="val 0"/>
                  </a:avLst>
                </a:prstGeom>
                <a:gradFill rotWithShape="0">
                  <a:gsLst>
                    <a:gs pos="0">
                      <a:srgbClr val="00FFFF"/>
                    </a:gs>
                    <a:gs pos="50000">
                      <a:srgbClr val="FFFFFF"/>
                    </a:gs>
                    <a:gs pos="100000">
                      <a:srgbClr val="00FFFF"/>
                    </a:gs>
                  </a:gsLst>
                  <a:lin ang="2700000" scaled="1"/>
                </a:gradFill>
                <a:ln w="18415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81" name="AutoShape 240"/>
                <p:cNvSpPr>
                  <a:spLocks noChangeArrowheads="1"/>
                </p:cNvSpPr>
                <p:nvPr/>
              </p:nvSpPr>
              <p:spPr bwMode="auto">
                <a:xfrm flipV="1">
                  <a:off x="3209" y="3081"/>
                  <a:ext cx="298" cy="5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F4F4F"/>
                </a:solidFill>
                <a:ln w="9207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82" name="AutoShape 241"/>
                <p:cNvSpPr>
                  <a:spLocks noChangeArrowheads="1"/>
                </p:cNvSpPr>
                <p:nvPr/>
              </p:nvSpPr>
              <p:spPr bwMode="auto">
                <a:xfrm flipV="1">
                  <a:off x="3209" y="3221"/>
                  <a:ext cx="149" cy="7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C0C0"/>
                </a:solidFill>
                <a:ln w="1841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83" name="AutoShape 242"/>
                <p:cNvSpPr>
                  <a:spLocks noChangeArrowheads="1"/>
                </p:cNvSpPr>
                <p:nvPr/>
              </p:nvSpPr>
              <p:spPr bwMode="auto">
                <a:xfrm flipV="1">
                  <a:off x="3358" y="3221"/>
                  <a:ext cx="160" cy="7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C0C0"/>
                </a:solidFill>
                <a:ln w="1841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84" name="Line 243"/>
                <p:cNvSpPr>
                  <a:spLocks noChangeShapeType="1"/>
                </p:cNvSpPr>
                <p:nvPr/>
              </p:nvSpPr>
              <p:spPr bwMode="auto">
                <a:xfrm>
                  <a:off x="1946" y="2565"/>
                  <a:ext cx="0" cy="747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85" name="Line 244"/>
                <p:cNvSpPr>
                  <a:spLocks noChangeShapeType="1"/>
                </p:cNvSpPr>
                <p:nvPr/>
              </p:nvSpPr>
              <p:spPr bwMode="auto">
                <a:xfrm>
                  <a:off x="4746" y="2553"/>
                  <a:ext cx="0" cy="745"/>
                </a:xfrm>
                <a:prstGeom prst="line">
                  <a:avLst/>
                </a:prstGeom>
                <a:noFill/>
                <a:ln w="9207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86" name="AutoShape 245"/>
                <p:cNvSpPr>
                  <a:spLocks noChangeArrowheads="1"/>
                </p:cNvSpPr>
                <p:nvPr/>
              </p:nvSpPr>
              <p:spPr bwMode="auto">
                <a:xfrm flipV="1">
                  <a:off x="3682" y="3199"/>
                  <a:ext cx="1282" cy="11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04040"/>
                </a:solidFill>
                <a:ln w="9207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87" name="AutoShape 246"/>
                <p:cNvSpPr>
                  <a:spLocks noChangeArrowheads="1"/>
                </p:cNvSpPr>
                <p:nvPr/>
              </p:nvSpPr>
              <p:spPr bwMode="auto">
                <a:xfrm flipV="1">
                  <a:off x="1790" y="3199"/>
                  <a:ext cx="1236" cy="9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04040"/>
                </a:solidFill>
                <a:ln w="9207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88" name="AutoShape 247"/>
                <p:cNvSpPr>
                  <a:spLocks noChangeArrowheads="1"/>
                </p:cNvSpPr>
                <p:nvPr/>
              </p:nvSpPr>
              <p:spPr bwMode="auto">
                <a:xfrm flipV="1">
                  <a:off x="1790" y="2444"/>
                  <a:ext cx="3156" cy="12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7F6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89" name="AutoShape 248"/>
                <p:cNvSpPr>
                  <a:spLocks noChangeArrowheads="1"/>
                </p:cNvSpPr>
                <p:nvPr/>
              </p:nvSpPr>
              <p:spPr bwMode="auto">
                <a:xfrm flipV="1">
                  <a:off x="3261" y="3090"/>
                  <a:ext cx="88" cy="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7F7F7"/>
                </a:solidFill>
                <a:ln w="9207">
                  <a:solidFill>
                    <a:srgbClr val="F7F7F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90" name="AutoShape 249"/>
                <p:cNvSpPr>
                  <a:spLocks noChangeArrowheads="1"/>
                </p:cNvSpPr>
                <p:nvPr/>
              </p:nvSpPr>
              <p:spPr bwMode="auto">
                <a:xfrm flipV="1">
                  <a:off x="3366" y="3090"/>
                  <a:ext cx="89" cy="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7F7F7"/>
                </a:solidFill>
                <a:ln w="9207">
                  <a:solidFill>
                    <a:srgbClr val="F7F7F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  <p:sp>
              <p:nvSpPr>
                <p:cNvPr id="29591" name="AutoShape 250"/>
                <p:cNvSpPr>
                  <a:spLocks noChangeArrowheads="1"/>
                </p:cNvSpPr>
                <p:nvPr/>
              </p:nvSpPr>
              <p:spPr bwMode="auto">
                <a:xfrm flipV="1">
                  <a:off x="3841" y="2275"/>
                  <a:ext cx="27" cy="1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F8F8F"/>
                </a:solidFill>
                <a:ln w="9207">
                  <a:solidFill>
                    <a:srgbClr val="8F8F8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altLang="en-US"/>
                </a:p>
              </p:txBody>
            </p:sp>
          </p:grpSp>
        </p:grpSp>
        <p:sp>
          <p:nvSpPr>
            <p:cNvPr id="29344" name="Oval 251"/>
            <p:cNvSpPr>
              <a:spLocks noChangeArrowheads="1"/>
            </p:cNvSpPr>
            <p:nvPr/>
          </p:nvSpPr>
          <p:spPr bwMode="auto">
            <a:xfrm>
              <a:off x="4736" y="2575"/>
              <a:ext cx="316" cy="316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3200" dirty="0">
                  <a:solidFill>
                    <a:srgbClr val="F6BC2A"/>
                  </a:solidFill>
                </a:rPr>
                <a:t>2</a:t>
              </a:r>
            </a:p>
          </p:txBody>
        </p:sp>
      </p:grpSp>
      <p:grpSp>
        <p:nvGrpSpPr>
          <p:cNvPr id="694524" name="Group 252"/>
          <p:cNvGrpSpPr>
            <a:grpSpLocks/>
          </p:cNvGrpSpPr>
          <p:nvPr/>
        </p:nvGrpSpPr>
        <p:grpSpPr bwMode="auto">
          <a:xfrm>
            <a:off x="3044825" y="4584700"/>
            <a:ext cx="4176713" cy="1917700"/>
            <a:chOff x="1864" y="2888"/>
            <a:chExt cx="2631" cy="1208"/>
          </a:xfrm>
        </p:grpSpPr>
        <p:sp>
          <p:nvSpPr>
            <p:cNvPr id="29336" name="AutoShape 253"/>
            <p:cNvSpPr>
              <a:spLocks noChangeArrowheads="1"/>
            </p:cNvSpPr>
            <p:nvPr/>
          </p:nvSpPr>
          <p:spPr bwMode="auto">
            <a:xfrm rot="-5400000">
              <a:off x="3556" y="3509"/>
              <a:ext cx="106" cy="72"/>
            </a:xfrm>
            <a:prstGeom prst="triangle">
              <a:avLst>
                <a:gd name="adj" fmla="val 50000"/>
              </a:avLst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/>
              <a:endParaRPr lang="fr-FR" altLang="en-US"/>
            </a:p>
          </p:txBody>
        </p:sp>
        <p:grpSp>
          <p:nvGrpSpPr>
            <p:cNvPr id="29337" name="Group 254"/>
            <p:cNvGrpSpPr>
              <a:grpSpLocks/>
            </p:cNvGrpSpPr>
            <p:nvPr/>
          </p:nvGrpSpPr>
          <p:grpSpPr bwMode="auto">
            <a:xfrm>
              <a:off x="1864" y="2888"/>
              <a:ext cx="2631" cy="1208"/>
              <a:chOff x="1864" y="2888"/>
              <a:chExt cx="2631" cy="1208"/>
            </a:xfrm>
          </p:grpSpPr>
          <p:sp>
            <p:nvSpPr>
              <p:cNvPr id="29338" name="Line 255"/>
              <p:cNvSpPr>
                <a:spLocks noChangeShapeType="1"/>
              </p:cNvSpPr>
              <p:nvPr/>
            </p:nvSpPr>
            <p:spPr bwMode="auto">
              <a:xfrm>
                <a:off x="4472" y="2888"/>
                <a:ext cx="5" cy="669"/>
              </a:xfrm>
              <a:prstGeom prst="line">
                <a:avLst/>
              </a:prstGeom>
              <a:noFill/>
              <a:ln w="571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/>
              <a:lstStyle/>
              <a:p>
                <a:endParaRPr lang="en-GB"/>
              </a:p>
            </p:txBody>
          </p:sp>
          <p:pic>
            <p:nvPicPr>
              <p:cNvPr id="29339" name="Picture 256" descr="BL00563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5" y="3302"/>
                <a:ext cx="566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340" name="Text Box 257"/>
              <p:cNvSpPr txBox="1">
                <a:spLocks noChangeArrowheads="1"/>
              </p:cNvSpPr>
              <p:nvPr/>
            </p:nvSpPr>
            <p:spPr bwMode="auto">
              <a:xfrm>
                <a:off x="2184" y="3693"/>
                <a:ext cx="1517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>
                <a:spAutoFit/>
              </a:bodyPr>
              <a:lstStyle>
                <a:lvl1pPr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rgbClr val="00468C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altLang="en-US" sz="1200"/>
                  <a:t>Mission Control Centres (MCC):</a:t>
                </a:r>
                <a:r>
                  <a:rPr lang="en-GB" altLang="en-US" sz="1200" b="0"/>
                  <a:t> process GPS data to determine errors</a:t>
                </a:r>
                <a:endParaRPr lang="en-GB" altLang="en-US" sz="12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41" name="Line 258"/>
              <p:cNvSpPr>
                <a:spLocks noChangeShapeType="1"/>
              </p:cNvSpPr>
              <p:nvPr/>
            </p:nvSpPr>
            <p:spPr bwMode="auto">
              <a:xfrm>
                <a:off x="2994" y="3552"/>
                <a:ext cx="1501" cy="6"/>
              </a:xfrm>
              <a:prstGeom prst="line">
                <a:avLst/>
              </a:prstGeom>
              <a:noFill/>
              <a:ln w="571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45720" rIns="45720" anchor="ctr"/>
              <a:lstStyle/>
              <a:p>
                <a:endParaRPr lang="en-GB"/>
              </a:p>
            </p:txBody>
          </p:sp>
          <p:sp>
            <p:nvSpPr>
              <p:cNvPr id="29342" name="Oval 259"/>
              <p:cNvSpPr>
                <a:spLocks noChangeArrowheads="1"/>
              </p:cNvSpPr>
              <p:nvPr/>
            </p:nvSpPr>
            <p:spPr bwMode="auto">
              <a:xfrm>
                <a:off x="1864" y="3704"/>
                <a:ext cx="316" cy="316"/>
              </a:xfrm>
              <a:prstGeom prst="ellipse">
                <a:avLst/>
              </a:prstGeom>
              <a:noFill/>
              <a:ln w="38100" algn="ctr">
                <a:solidFill>
                  <a:srgbClr val="F7CB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US" sz="3200" dirty="0">
                    <a:solidFill>
                      <a:srgbClr val="F6BC2A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94532" name="Group 260"/>
          <p:cNvGrpSpPr>
            <a:grpSpLocks/>
          </p:cNvGrpSpPr>
          <p:nvPr/>
        </p:nvGrpSpPr>
        <p:grpSpPr bwMode="auto">
          <a:xfrm>
            <a:off x="3683000" y="1350963"/>
            <a:ext cx="4660900" cy="3754437"/>
            <a:chOff x="2320" y="851"/>
            <a:chExt cx="2936" cy="2365"/>
          </a:xfrm>
        </p:grpSpPr>
        <p:sp>
          <p:nvSpPr>
            <p:cNvPr id="28927" name="AutoShape 261"/>
            <p:cNvSpPr>
              <a:spLocks noChangeArrowheads="1"/>
            </p:cNvSpPr>
            <p:nvPr/>
          </p:nvSpPr>
          <p:spPr bwMode="auto">
            <a:xfrm rot="-7887399" flipH="1" flipV="1">
              <a:off x="3712" y="1209"/>
              <a:ext cx="554" cy="1431"/>
            </a:xfrm>
            <a:prstGeom prst="triangle">
              <a:avLst>
                <a:gd name="adj" fmla="val 56245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/>
            <a:lstStyle/>
            <a:p>
              <a:pPr algn="ctr"/>
              <a:endParaRPr lang="fr-FR" altLang="en-US"/>
            </a:p>
          </p:txBody>
        </p:sp>
        <p:sp>
          <p:nvSpPr>
            <p:cNvPr id="28928" name="AutoShape 262"/>
            <p:cNvSpPr>
              <a:spLocks noChangeArrowheads="1"/>
            </p:cNvSpPr>
            <p:nvPr/>
          </p:nvSpPr>
          <p:spPr bwMode="auto">
            <a:xfrm rot="-9272542" flipH="1" flipV="1">
              <a:off x="3138" y="1199"/>
              <a:ext cx="804" cy="1596"/>
            </a:xfrm>
            <a:prstGeom prst="triangle">
              <a:avLst>
                <a:gd name="adj" fmla="val 71185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/>
            <a:lstStyle/>
            <a:p>
              <a:pPr algn="ctr"/>
              <a:endParaRPr lang="fr-FR" altLang="en-US"/>
            </a:p>
          </p:txBody>
        </p:sp>
        <p:sp>
          <p:nvSpPr>
            <p:cNvPr id="28929" name="AutoShape 263"/>
            <p:cNvSpPr>
              <a:spLocks noChangeArrowheads="1"/>
            </p:cNvSpPr>
            <p:nvPr/>
          </p:nvSpPr>
          <p:spPr bwMode="auto">
            <a:xfrm>
              <a:off x="2593" y="1239"/>
              <a:ext cx="1053" cy="1708"/>
            </a:xfrm>
            <a:prstGeom prst="triangle">
              <a:avLst>
                <a:gd name="adj" fmla="val 79426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/>
            <a:lstStyle/>
            <a:p>
              <a:pPr algn="ctr" eaLnBrk="0" hangingPunct="0"/>
              <a:endParaRPr lang="en-GB" altLang="en-US" sz="1000" b="0">
                <a:solidFill>
                  <a:srgbClr val="000000"/>
                </a:solidFill>
              </a:endParaRPr>
            </a:p>
          </p:txBody>
        </p:sp>
        <p:grpSp>
          <p:nvGrpSpPr>
            <p:cNvPr id="28930" name="Group 264"/>
            <p:cNvGrpSpPr>
              <a:grpSpLocks/>
            </p:cNvGrpSpPr>
            <p:nvPr/>
          </p:nvGrpSpPr>
          <p:grpSpPr bwMode="auto">
            <a:xfrm>
              <a:off x="4068" y="1159"/>
              <a:ext cx="412" cy="293"/>
              <a:chOff x="1675" y="1402"/>
              <a:chExt cx="2868" cy="1516"/>
            </a:xfrm>
          </p:grpSpPr>
          <p:sp>
            <p:nvSpPr>
              <p:cNvPr id="29203" name="Freeform 265"/>
              <p:cNvSpPr>
                <a:spLocks/>
              </p:cNvSpPr>
              <p:nvPr/>
            </p:nvSpPr>
            <p:spPr bwMode="auto">
              <a:xfrm>
                <a:off x="2744" y="1443"/>
                <a:ext cx="1796" cy="957"/>
              </a:xfrm>
              <a:custGeom>
                <a:avLst/>
                <a:gdLst>
                  <a:gd name="T0" fmla="*/ 0 w 3591"/>
                  <a:gd name="T1" fmla="*/ 1 h 1914"/>
                  <a:gd name="T2" fmla="*/ 1 w 3591"/>
                  <a:gd name="T3" fmla="*/ 0 h 1914"/>
                  <a:gd name="T4" fmla="*/ 1 w 3591"/>
                  <a:gd name="T5" fmla="*/ 1 h 1914"/>
                  <a:gd name="T6" fmla="*/ 1 w 3591"/>
                  <a:gd name="T7" fmla="*/ 1 h 1914"/>
                  <a:gd name="T8" fmla="*/ 0 w 3591"/>
                  <a:gd name="T9" fmla="*/ 1 h 1914"/>
                  <a:gd name="T10" fmla="*/ 0 w 3591"/>
                  <a:gd name="T11" fmla="*/ 1 h 19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91"/>
                  <a:gd name="T19" fmla="*/ 0 h 1914"/>
                  <a:gd name="T20" fmla="*/ 3591 w 3591"/>
                  <a:gd name="T21" fmla="*/ 1914 h 19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91" h="1914">
                    <a:moveTo>
                      <a:pt x="0" y="1435"/>
                    </a:moveTo>
                    <a:lnTo>
                      <a:pt x="2388" y="0"/>
                    </a:lnTo>
                    <a:lnTo>
                      <a:pt x="3591" y="682"/>
                    </a:lnTo>
                    <a:lnTo>
                      <a:pt x="1017" y="1914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4" name="Freeform 266"/>
              <p:cNvSpPr>
                <a:spLocks/>
              </p:cNvSpPr>
              <p:nvPr/>
            </p:nvSpPr>
            <p:spPr bwMode="auto">
              <a:xfrm>
                <a:off x="1683" y="2502"/>
                <a:ext cx="426" cy="230"/>
              </a:xfrm>
              <a:custGeom>
                <a:avLst/>
                <a:gdLst>
                  <a:gd name="T0" fmla="*/ 0 w 854"/>
                  <a:gd name="T1" fmla="*/ 1 h 460"/>
                  <a:gd name="T2" fmla="*/ 0 w 854"/>
                  <a:gd name="T3" fmla="*/ 1 h 460"/>
                  <a:gd name="T4" fmla="*/ 0 w 854"/>
                  <a:gd name="T5" fmla="*/ 0 h 460"/>
                  <a:gd name="T6" fmla="*/ 0 w 854"/>
                  <a:gd name="T7" fmla="*/ 0 h 460"/>
                  <a:gd name="T8" fmla="*/ 0 w 854"/>
                  <a:gd name="T9" fmla="*/ 1 h 460"/>
                  <a:gd name="T10" fmla="*/ 0 w 854"/>
                  <a:gd name="T11" fmla="*/ 1 h 4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4"/>
                  <a:gd name="T19" fmla="*/ 0 h 460"/>
                  <a:gd name="T20" fmla="*/ 854 w 854"/>
                  <a:gd name="T21" fmla="*/ 460 h 4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4" h="460">
                    <a:moveTo>
                      <a:pt x="0" y="415"/>
                    </a:moveTo>
                    <a:lnTo>
                      <a:pt x="0" y="460"/>
                    </a:lnTo>
                    <a:lnTo>
                      <a:pt x="854" y="0"/>
                    </a:lnTo>
                    <a:lnTo>
                      <a:pt x="776" y="0"/>
                    </a:ln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5" name="Freeform 267"/>
              <p:cNvSpPr>
                <a:spLocks/>
              </p:cNvSpPr>
              <p:nvPr/>
            </p:nvSpPr>
            <p:spPr bwMode="auto">
              <a:xfrm>
                <a:off x="3467" y="1468"/>
                <a:ext cx="1014" cy="566"/>
              </a:xfrm>
              <a:custGeom>
                <a:avLst/>
                <a:gdLst>
                  <a:gd name="T0" fmla="*/ 1 w 2028"/>
                  <a:gd name="T1" fmla="*/ 0 h 1133"/>
                  <a:gd name="T2" fmla="*/ 0 w 2028"/>
                  <a:gd name="T3" fmla="*/ 0 h 1133"/>
                  <a:gd name="T4" fmla="*/ 1 w 2028"/>
                  <a:gd name="T5" fmla="*/ 0 h 1133"/>
                  <a:gd name="T6" fmla="*/ 1 w 2028"/>
                  <a:gd name="T7" fmla="*/ 0 h 1133"/>
                  <a:gd name="T8" fmla="*/ 1 w 2028"/>
                  <a:gd name="T9" fmla="*/ 0 h 1133"/>
                  <a:gd name="T10" fmla="*/ 1 w 2028"/>
                  <a:gd name="T11" fmla="*/ 0 h 1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8"/>
                  <a:gd name="T19" fmla="*/ 0 h 1133"/>
                  <a:gd name="T20" fmla="*/ 2028 w 2028"/>
                  <a:gd name="T21" fmla="*/ 1133 h 1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8" h="1133">
                    <a:moveTo>
                      <a:pt x="929" y="0"/>
                    </a:moveTo>
                    <a:lnTo>
                      <a:pt x="0" y="565"/>
                    </a:lnTo>
                    <a:lnTo>
                      <a:pt x="1009" y="1133"/>
                    </a:lnTo>
                    <a:lnTo>
                      <a:pt x="2028" y="616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6" name="Freeform 268"/>
              <p:cNvSpPr>
                <a:spLocks/>
              </p:cNvSpPr>
              <p:nvPr/>
            </p:nvSpPr>
            <p:spPr bwMode="auto">
              <a:xfrm>
                <a:off x="3109" y="1730"/>
                <a:ext cx="946" cy="477"/>
              </a:xfrm>
              <a:custGeom>
                <a:avLst/>
                <a:gdLst>
                  <a:gd name="T0" fmla="*/ 0 w 1894"/>
                  <a:gd name="T1" fmla="*/ 0 h 954"/>
                  <a:gd name="T2" fmla="*/ 0 w 1894"/>
                  <a:gd name="T3" fmla="*/ 1 h 954"/>
                  <a:gd name="T4" fmla="*/ 0 w 1894"/>
                  <a:gd name="T5" fmla="*/ 1 h 954"/>
                  <a:gd name="T6" fmla="*/ 0 w 1894"/>
                  <a:gd name="T7" fmla="*/ 1 h 954"/>
                  <a:gd name="T8" fmla="*/ 0 w 1894"/>
                  <a:gd name="T9" fmla="*/ 0 h 954"/>
                  <a:gd name="T10" fmla="*/ 0 w 1894"/>
                  <a:gd name="T11" fmla="*/ 0 h 9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94"/>
                  <a:gd name="T19" fmla="*/ 0 h 954"/>
                  <a:gd name="T20" fmla="*/ 1894 w 1894"/>
                  <a:gd name="T21" fmla="*/ 954 h 9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94" h="954">
                    <a:moveTo>
                      <a:pt x="785" y="0"/>
                    </a:moveTo>
                    <a:lnTo>
                      <a:pt x="0" y="473"/>
                    </a:lnTo>
                    <a:lnTo>
                      <a:pt x="1027" y="954"/>
                    </a:lnTo>
                    <a:lnTo>
                      <a:pt x="1894" y="526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7" name="Freeform 269"/>
              <p:cNvSpPr>
                <a:spLocks/>
              </p:cNvSpPr>
              <p:nvPr/>
            </p:nvSpPr>
            <p:spPr bwMode="auto">
              <a:xfrm>
                <a:off x="2750" y="1403"/>
                <a:ext cx="1793" cy="763"/>
              </a:xfrm>
              <a:custGeom>
                <a:avLst/>
                <a:gdLst>
                  <a:gd name="T0" fmla="*/ 0 w 3586"/>
                  <a:gd name="T1" fmla="*/ 1 h 1526"/>
                  <a:gd name="T2" fmla="*/ 1 w 3586"/>
                  <a:gd name="T3" fmla="*/ 0 h 1526"/>
                  <a:gd name="T4" fmla="*/ 1 w 3586"/>
                  <a:gd name="T5" fmla="*/ 1 h 1526"/>
                  <a:gd name="T6" fmla="*/ 1 w 3586"/>
                  <a:gd name="T7" fmla="*/ 1 h 1526"/>
                  <a:gd name="T8" fmla="*/ 1 w 3586"/>
                  <a:gd name="T9" fmla="*/ 1 h 1526"/>
                  <a:gd name="T10" fmla="*/ 1 w 3586"/>
                  <a:gd name="T11" fmla="*/ 1 h 1526"/>
                  <a:gd name="T12" fmla="*/ 0 w 3586"/>
                  <a:gd name="T13" fmla="*/ 1 h 1526"/>
                  <a:gd name="T14" fmla="*/ 0 w 3586"/>
                  <a:gd name="T15" fmla="*/ 1 h 15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86"/>
                  <a:gd name="T25" fmla="*/ 0 h 1526"/>
                  <a:gd name="T26" fmla="*/ 3586 w 3586"/>
                  <a:gd name="T27" fmla="*/ 1526 h 15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86" h="1526">
                    <a:moveTo>
                      <a:pt x="0" y="1462"/>
                    </a:moveTo>
                    <a:lnTo>
                      <a:pt x="2413" y="0"/>
                    </a:lnTo>
                    <a:lnTo>
                      <a:pt x="3586" y="682"/>
                    </a:lnTo>
                    <a:lnTo>
                      <a:pt x="3550" y="758"/>
                    </a:lnTo>
                    <a:lnTo>
                      <a:pt x="2381" y="85"/>
                    </a:lnTo>
                    <a:lnTo>
                      <a:pt x="6" y="1526"/>
                    </a:lnTo>
                    <a:lnTo>
                      <a:pt x="0" y="146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8" name="Freeform 270"/>
              <p:cNvSpPr>
                <a:spLocks/>
              </p:cNvSpPr>
              <p:nvPr/>
            </p:nvSpPr>
            <p:spPr bwMode="auto">
              <a:xfrm>
                <a:off x="1965" y="1762"/>
                <a:ext cx="457" cy="266"/>
              </a:xfrm>
              <a:custGeom>
                <a:avLst/>
                <a:gdLst>
                  <a:gd name="T0" fmla="*/ 0 w 914"/>
                  <a:gd name="T1" fmla="*/ 0 h 533"/>
                  <a:gd name="T2" fmla="*/ 1 w 914"/>
                  <a:gd name="T3" fmla="*/ 0 h 533"/>
                  <a:gd name="T4" fmla="*/ 1 w 914"/>
                  <a:gd name="T5" fmla="*/ 0 h 533"/>
                  <a:gd name="T6" fmla="*/ 1 w 914"/>
                  <a:gd name="T7" fmla="*/ 0 h 533"/>
                  <a:gd name="T8" fmla="*/ 1 w 914"/>
                  <a:gd name="T9" fmla="*/ 0 h 533"/>
                  <a:gd name="T10" fmla="*/ 1 w 914"/>
                  <a:gd name="T11" fmla="*/ 0 h 533"/>
                  <a:gd name="T12" fmla="*/ 1 w 914"/>
                  <a:gd name="T13" fmla="*/ 0 h 533"/>
                  <a:gd name="T14" fmla="*/ 1 w 914"/>
                  <a:gd name="T15" fmla="*/ 0 h 533"/>
                  <a:gd name="T16" fmla="*/ 1 w 914"/>
                  <a:gd name="T17" fmla="*/ 0 h 533"/>
                  <a:gd name="T18" fmla="*/ 1 w 914"/>
                  <a:gd name="T19" fmla="*/ 0 h 533"/>
                  <a:gd name="T20" fmla="*/ 1 w 914"/>
                  <a:gd name="T21" fmla="*/ 0 h 533"/>
                  <a:gd name="T22" fmla="*/ 1 w 914"/>
                  <a:gd name="T23" fmla="*/ 0 h 533"/>
                  <a:gd name="T24" fmla="*/ 1 w 914"/>
                  <a:gd name="T25" fmla="*/ 0 h 533"/>
                  <a:gd name="T26" fmla="*/ 1 w 914"/>
                  <a:gd name="T27" fmla="*/ 0 h 533"/>
                  <a:gd name="T28" fmla="*/ 1 w 914"/>
                  <a:gd name="T29" fmla="*/ 0 h 533"/>
                  <a:gd name="T30" fmla="*/ 1 w 914"/>
                  <a:gd name="T31" fmla="*/ 0 h 533"/>
                  <a:gd name="T32" fmla="*/ 1 w 914"/>
                  <a:gd name="T33" fmla="*/ 0 h 533"/>
                  <a:gd name="T34" fmla="*/ 1 w 914"/>
                  <a:gd name="T35" fmla="*/ 0 h 533"/>
                  <a:gd name="T36" fmla="*/ 1 w 914"/>
                  <a:gd name="T37" fmla="*/ 0 h 533"/>
                  <a:gd name="T38" fmla="*/ 1 w 914"/>
                  <a:gd name="T39" fmla="*/ 0 h 533"/>
                  <a:gd name="T40" fmla="*/ 1 w 914"/>
                  <a:gd name="T41" fmla="*/ 0 h 533"/>
                  <a:gd name="T42" fmla="*/ 1 w 914"/>
                  <a:gd name="T43" fmla="*/ 0 h 533"/>
                  <a:gd name="T44" fmla="*/ 1 w 914"/>
                  <a:gd name="T45" fmla="*/ 0 h 533"/>
                  <a:gd name="T46" fmla="*/ 1 w 914"/>
                  <a:gd name="T47" fmla="*/ 0 h 533"/>
                  <a:gd name="T48" fmla="*/ 1 w 914"/>
                  <a:gd name="T49" fmla="*/ 0 h 533"/>
                  <a:gd name="T50" fmla="*/ 1 w 914"/>
                  <a:gd name="T51" fmla="*/ 0 h 533"/>
                  <a:gd name="T52" fmla="*/ 1 w 914"/>
                  <a:gd name="T53" fmla="*/ 0 h 533"/>
                  <a:gd name="T54" fmla="*/ 1 w 914"/>
                  <a:gd name="T55" fmla="*/ 0 h 533"/>
                  <a:gd name="T56" fmla="*/ 1 w 914"/>
                  <a:gd name="T57" fmla="*/ 0 h 533"/>
                  <a:gd name="T58" fmla="*/ 1 w 914"/>
                  <a:gd name="T59" fmla="*/ 0 h 533"/>
                  <a:gd name="T60" fmla="*/ 1 w 914"/>
                  <a:gd name="T61" fmla="*/ 0 h 533"/>
                  <a:gd name="T62" fmla="*/ 1 w 914"/>
                  <a:gd name="T63" fmla="*/ 0 h 533"/>
                  <a:gd name="T64" fmla="*/ 1 w 914"/>
                  <a:gd name="T65" fmla="*/ 0 h 533"/>
                  <a:gd name="T66" fmla="*/ 1 w 914"/>
                  <a:gd name="T67" fmla="*/ 0 h 533"/>
                  <a:gd name="T68" fmla="*/ 1 w 914"/>
                  <a:gd name="T69" fmla="*/ 0 h 533"/>
                  <a:gd name="T70" fmla="*/ 1 w 914"/>
                  <a:gd name="T71" fmla="*/ 0 h 533"/>
                  <a:gd name="T72" fmla="*/ 1 w 914"/>
                  <a:gd name="T73" fmla="*/ 0 h 533"/>
                  <a:gd name="T74" fmla="*/ 1 w 914"/>
                  <a:gd name="T75" fmla="*/ 0 h 533"/>
                  <a:gd name="T76" fmla="*/ 1 w 914"/>
                  <a:gd name="T77" fmla="*/ 0 h 533"/>
                  <a:gd name="T78" fmla="*/ 1 w 914"/>
                  <a:gd name="T79" fmla="*/ 0 h 533"/>
                  <a:gd name="T80" fmla="*/ 1 w 914"/>
                  <a:gd name="T81" fmla="*/ 0 h 533"/>
                  <a:gd name="T82" fmla="*/ 1 w 914"/>
                  <a:gd name="T83" fmla="*/ 0 h 533"/>
                  <a:gd name="T84" fmla="*/ 1 w 914"/>
                  <a:gd name="T85" fmla="*/ 0 h 5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4"/>
                  <a:gd name="T130" fmla="*/ 0 h 533"/>
                  <a:gd name="T131" fmla="*/ 914 w 914"/>
                  <a:gd name="T132" fmla="*/ 533 h 5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4" h="533">
                    <a:moveTo>
                      <a:pt x="4" y="156"/>
                    </a:moveTo>
                    <a:lnTo>
                      <a:pt x="0" y="175"/>
                    </a:lnTo>
                    <a:lnTo>
                      <a:pt x="0" y="192"/>
                    </a:lnTo>
                    <a:lnTo>
                      <a:pt x="4" y="213"/>
                    </a:lnTo>
                    <a:lnTo>
                      <a:pt x="9" y="236"/>
                    </a:lnTo>
                    <a:lnTo>
                      <a:pt x="17" y="257"/>
                    </a:lnTo>
                    <a:lnTo>
                      <a:pt x="28" y="274"/>
                    </a:lnTo>
                    <a:lnTo>
                      <a:pt x="38" y="291"/>
                    </a:lnTo>
                    <a:lnTo>
                      <a:pt x="49" y="308"/>
                    </a:lnTo>
                    <a:lnTo>
                      <a:pt x="65" y="324"/>
                    </a:lnTo>
                    <a:lnTo>
                      <a:pt x="76" y="335"/>
                    </a:lnTo>
                    <a:lnTo>
                      <a:pt x="85" y="346"/>
                    </a:lnTo>
                    <a:lnTo>
                      <a:pt x="101" y="358"/>
                    </a:lnTo>
                    <a:lnTo>
                      <a:pt x="116" y="369"/>
                    </a:lnTo>
                    <a:lnTo>
                      <a:pt x="137" y="388"/>
                    </a:lnTo>
                    <a:lnTo>
                      <a:pt x="161" y="405"/>
                    </a:lnTo>
                    <a:lnTo>
                      <a:pt x="188" y="421"/>
                    </a:lnTo>
                    <a:lnTo>
                      <a:pt x="215" y="436"/>
                    </a:lnTo>
                    <a:lnTo>
                      <a:pt x="241" y="449"/>
                    </a:lnTo>
                    <a:lnTo>
                      <a:pt x="262" y="460"/>
                    </a:lnTo>
                    <a:lnTo>
                      <a:pt x="285" y="468"/>
                    </a:lnTo>
                    <a:lnTo>
                      <a:pt x="310" y="479"/>
                    </a:lnTo>
                    <a:lnTo>
                      <a:pt x="338" y="489"/>
                    </a:lnTo>
                    <a:lnTo>
                      <a:pt x="367" y="499"/>
                    </a:lnTo>
                    <a:lnTo>
                      <a:pt x="392" y="504"/>
                    </a:lnTo>
                    <a:lnTo>
                      <a:pt x="420" y="512"/>
                    </a:lnTo>
                    <a:lnTo>
                      <a:pt x="450" y="518"/>
                    </a:lnTo>
                    <a:lnTo>
                      <a:pt x="481" y="523"/>
                    </a:lnTo>
                    <a:lnTo>
                      <a:pt x="509" y="525"/>
                    </a:lnTo>
                    <a:lnTo>
                      <a:pt x="538" y="531"/>
                    </a:lnTo>
                    <a:lnTo>
                      <a:pt x="570" y="533"/>
                    </a:lnTo>
                    <a:lnTo>
                      <a:pt x="599" y="531"/>
                    </a:lnTo>
                    <a:lnTo>
                      <a:pt x="620" y="531"/>
                    </a:lnTo>
                    <a:lnTo>
                      <a:pt x="650" y="531"/>
                    </a:lnTo>
                    <a:lnTo>
                      <a:pt x="677" y="529"/>
                    </a:lnTo>
                    <a:lnTo>
                      <a:pt x="705" y="525"/>
                    </a:lnTo>
                    <a:lnTo>
                      <a:pt x="730" y="519"/>
                    </a:lnTo>
                    <a:lnTo>
                      <a:pt x="749" y="516"/>
                    </a:lnTo>
                    <a:lnTo>
                      <a:pt x="774" y="510"/>
                    </a:lnTo>
                    <a:lnTo>
                      <a:pt x="798" y="500"/>
                    </a:lnTo>
                    <a:lnTo>
                      <a:pt x="817" y="491"/>
                    </a:lnTo>
                    <a:lnTo>
                      <a:pt x="835" y="481"/>
                    </a:lnTo>
                    <a:lnTo>
                      <a:pt x="854" y="466"/>
                    </a:lnTo>
                    <a:lnTo>
                      <a:pt x="869" y="453"/>
                    </a:lnTo>
                    <a:lnTo>
                      <a:pt x="884" y="438"/>
                    </a:lnTo>
                    <a:lnTo>
                      <a:pt x="897" y="419"/>
                    </a:lnTo>
                    <a:lnTo>
                      <a:pt x="907" y="400"/>
                    </a:lnTo>
                    <a:lnTo>
                      <a:pt x="912" y="379"/>
                    </a:lnTo>
                    <a:lnTo>
                      <a:pt x="914" y="358"/>
                    </a:lnTo>
                    <a:lnTo>
                      <a:pt x="914" y="339"/>
                    </a:lnTo>
                    <a:lnTo>
                      <a:pt x="909" y="314"/>
                    </a:lnTo>
                    <a:lnTo>
                      <a:pt x="901" y="291"/>
                    </a:lnTo>
                    <a:lnTo>
                      <a:pt x="892" y="272"/>
                    </a:lnTo>
                    <a:lnTo>
                      <a:pt x="876" y="246"/>
                    </a:lnTo>
                    <a:lnTo>
                      <a:pt x="861" y="225"/>
                    </a:lnTo>
                    <a:lnTo>
                      <a:pt x="838" y="200"/>
                    </a:lnTo>
                    <a:lnTo>
                      <a:pt x="814" y="177"/>
                    </a:lnTo>
                    <a:lnTo>
                      <a:pt x="783" y="154"/>
                    </a:lnTo>
                    <a:lnTo>
                      <a:pt x="753" y="134"/>
                    </a:lnTo>
                    <a:lnTo>
                      <a:pt x="724" y="116"/>
                    </a:lnTo>
                    <a:lnTo>
                      <a:pt x="694" y="97"/>
                    </a:lnTo>
                    <a:lnTo>
                      <a:pt x="654" y="78"/>
                    </a:lnTo>
                    <a:lnTo>
                      <a:pt x="610" y="61"/>
                    </a:lnTo>
                    <a:lnTo>
                      <a:pt x="570" y="46"/>
                    </a:lnTo>
                    <a:lnTo>
                      <a:pt x="527" y="35"/>
                    </a:lnTo>
                    <a:lnTo>
                      <a:pt x="488" y="25"/>
                    </a:lnTo>
                    <a:lnTo>
                      <a:pt x="445" y="16"/>
                    </a:lnTo>
                    <a:lnTo>
                      <a:pt x="411" y="12"/>
                    </a:lnTo>
                    <a:lnTo>
                      <a:pt x="382" y="0"/>
                    </a:lnTo>
                    <a:lnTo>
                      <a:pt x="336" y="4"/>
                    </a:lnTo>
                    <a:lnTo>
                      <a:pt x="306" y="4"/>
                    </a:lnTo>
                    <a:lnTo>
                      <a:pt x="272" y="6"/>
                    </a:lnTo>
                    <a:lnTo>
                      <a:pt x="241" y="6"/>
                    </a:lnTo>
                    <a:lnTo>
                      <a:pt x="209" y="12"/>
                    </a:lnTo>
                    <a:lnTo>
                      <a:pt x="179" y="19"/>
                    </a:lnTo>
                    <a:lnTo>
                      <a:pt x="148" y="23"/>
                    </a:lnTo>
                    <a:lnTo>
                      <a:pt x="125" y="37"/>
                    </a:lnTo>
                    <a:lnTo>
                      <a:pt x="101" y="44"/>
                    </a:lnTo>
                    <a:lnTo>
                      <a:pt x="80" y="56"/>
                    </a:lnTo>
                    <a:lnTo>
                      <a:pt x="55" y="73"/>
                    </a:lnTo>
                    <a:lnTo>
                      <a:pt x="44" y="84"/>
                    </a:lnTo>
                    <a:lnTo>
                      <a:pt x="30" y="99"/>
                    </a:lnTo>
                    <a:lnTo>
                      <a:pt x="21" y="113"/>
                    </a:lnTo>
                    <a:lnTo>
                      <a:pt x="11" y="128"/>
                    </a:lnTo>
                    <a:lnTo>
                      <a:pt x="6" y="141"/>
                    </a:lnTo>
                    <a:lnTo>
                      <a:pt x="4" y="156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9" name="Freeform 271"/>
              <p:cNvSpPr>
                <a:spLocks/>
              </p:cNvSpPr>
              <p:nvPr/>
            </p:nvSpPr>
            <p:spPr bwMode="auto">
              <a:xfrm>
                <a:off x="1973" y="1837"/>
                <a:ext cx="230" cy="118"/>
              </a:xfrm>
              <a:custGeom>
                <a:avLst/>
                <a:gdLst>
                  <a:gd name="T0" fmla="*/ 1 w 460"/>
                  <a:gd name="T1" fmla="*/ 0 h 235"/>
                  <a:gd name="T2" fmla="*/ 0 w 460"/>
                  <a:gd name="T3" fmla="*/ 1 h 235"/>
                  <a:gd name="T4" fmla="*/ 1 w 460"/>
                  <a:gd name="T5" fmla="*/ 1 h 235"/>
                  <a:gd name="T6" fmla="*/ 1 w 460"/>
                  <a:gd name="T7" fmla="*/ 1 h 235"/>
                  <a:gd name="T8" fmla="*/ 1 w 460"/>
                  <a:gd name="T9" fmla="*/ 1 h 235"/>
                  <a:gd name="T10" fmla="*/ 1 w 460"/>
                  <a:gd name="T11" fmla="*/ 1 h 235"/>
                  <a:gd name="T12" fmla="*/ 1 w 460"/>
                  <a:gd name="T13" fmla="*/ 1 h 235"/>
                  <a:gd name="T14" fmla="*/ 1 w 460"/>
                  <a:gd name="T15" fmla="*/ 0 h 235"/>
                  <a:gd name="T16" fmla="*/ 1 w 460"/>
                  <a:gd name="T17" fmla="*/ 0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0"/>
                  <a:gd name="T28" fmla="*/ 0 h 235"/>
                  <a:gd name="T29" fmla="*/ 460 w 460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0" h="235">
                    <a:moveTo>
                      <a:pt x="10" y="0"/>
                    </a:moveTo>
                    <a:lnTo>
                      <a:pt x="0" y="34"/>
                    </a:lnTo>
                    <a:lnTo>
                      <a:pt x="8" y="85"/>
                    </a:lnTo>
                    <a:lnTo>
                      <a:pt x="36" y="133"/>
                    </a:lnTo>
                    <a:lnTo>
                      <a:pt x="78" y="182"/>
                    </a:lnTo>
                    <a:lnTo>
                      <a:pt x="152" y="235"/>
                    </a:lnTo>
                    <a:lnTo>
                      <a:pt x="460" y="7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0" name="Freeform 272"/>
              <p:cNvSpPr>
                <a:spLocks/>
              </p:cNvSpPr>
              <p:nvPr/>
            </p:nvSpPr>
            <p:spPr bwMode="auto">
              <a:xfrm>
                <a:off x="2203" y="1854"/>
                <a:ext cx="208" cy="126"/>
              </a:xfrm>
              <a:custGeom>
                <a:avLst/>
                <a:gdLst>
                  <a:gd name="T0" fmla="*/ 0 w 417"/>
                  <a:gd name="T1" fmla="*/ 1 h 251"/>
                  <a:gd name="T2" fmla="*/ 0 w 417"/>
                  <a:gd name="T3" fmla="*/ 1 h 251"/>
                  <a:gd name="T4" fmla="*/ 0 w 417"/>
                  <a:gd name="T5" fmla="*/ 1 h 251"/>
                  <a:gd name="T6" fmla="*/ 0 w 417"/>
                  <a:gd name="T7" fmla="*/ 1 h 251"/>
                  <a:gd name="T8" fmla="*/ 0 w 417"/>
                  <a:gd name="T9" fmla="*/ 1 h 251"/>
                  <a:gd name="T10" fmla="*/ 0 w 417"/>
                  <a:gd name="T11" fmla="*/ 0 h 251"/>
                  <a:gd name="T12" fmla="*/ 0 w 417"/>
                  <a:gd name="T13" fmla="*/ 1 h 251"/>
                  <a:gd name="T14" fmla="*/ 0 w 417"/>
                  <a:gd name="T15" fmla="*/ 1 h 2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7"/>
                  <a:gd name="T25" fmla="*/ 0 h 251"/>
                  <a:gd name="T26" fmla="*/ 417 w 417"/>
                  <a:gd name="T27" fmla="*/ 251 h 2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7" h="251">
                    <a:moveTo>
                      <a:pt x="0" y="26"/>
                    </a:moveTo>
                    <a:lnTo>
                      <a:pt x="375" y="251"/>
                    </a:lnTo>
                    <a:lnTo>
                      <a:pt x="415" y="196"/>
                    </a:lnTo>
                    <a:lnTo>
                      <a:pt x="417" y="142"/>
                    </a:lnTo>
                    <a:lnTo>
                      <a:pt x="388" y="89"/>
                    </a:lnTo>
                    <a:lnTo>
                      <a:pt x="16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1" name="Freeform 273"/>
              <p:cNvSpPr>
                <a:spLocks/>
              </p:cNvSpPr>
              <p:nvPr/>
            </p:nvSpPr>
            <p:spPr bwMode="auto">
              <a:xfrm>
                <a:off x="1696" y="2502"/>
                <a:ext cx="663" cy="384"/>
              </a:xfrm>
              <a:custGeom>
                <a:avLst/>
                <a:gdLst>
                  <a:gd name="T0" fmla="*/ 0 w 1327"/>
                  <a:gd name="T1" fmla="*/ 1 h 768"/>
                  <a:gd name="T2" fmla="*/ 0 w 1327"/>
                  <a:gd name="T3" fmla="*/ 0 h 768"/>
                  <a:gd name="T4" fmla="*/ 0 w 1327"/>
                  <a:gd name="T5" fmla="*/ 1 h 768"/>
                  <a:gd name="T6" fmla="*/ 0 w 1327"/>
                  <a:gd name="T7" fmla="*/ 1 h 768"/>
                  <a:gd name="T8" fmla="*/ 0 w 1327"/>
                  <a:gd name="T9" fmla="*/ 1 h 768"/>
                  <a:gd name="T10" fmla="*/ 0 w 1327"/>
                  <a:gd name="T11" fmla="*/ 1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7"/>
                  <a:gd name="T19" fmla="*/ 0 h 768"/>
                  <a:gd name="T20" fmla="*/ 1327 w 1327"/>
                  <a:gd name="T21" fmla="*/ 768 h 7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7" h="768">
                    <a:moveTo>
                      <a:pt x="0" y="451"/>
                    </a:moveTo>
                    <a:lnTo>
                      <a:pt x="836" y="0"/>
                    </a:lnTo>
                    <a:lnTo>
                      <a:pt x="1327" y="470"/>
                    </a:lnTo>
                    <a:lnTo>
                      <a:pt x="669" y="768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2" name="Freeform 274"/>
              <p:cNvSpPr>
                <a:spLocks/>
              </p:cNvSpPr>
              <p:nvPr/>
            </p:nvSpPr>
            <p:spPr bwMode="auto">
              <a:xfrm>
                <a:off x="2147" y="2016"/>
                <a:ext cx="939" cy="846"/>
              </a:xfrm>
              <a:custGeom>
                <a:avLst/>
                <a:gdLst>
                  <a:gd name="T0" fmla="*/ 1 w 1878"/>
                  <a:gd name="T1" fmla="*/ 1 h 1692"/>
                  <a:gd name="T2" fmla="*/ 1 w 1878"/>
                  <a:gd name="T3" fmla="*/ 1 h 1692"/>
                  <a:gd name="T4" fmla="*/ 1 w 1878"/>
                  <a:gd name="T5" fmla="*/ 0 h 1692"/>
                  <a:gd name="T6" fmla="*/ 1 w 1878"/>
                  <a:gd name="T7" fmla="*/ 1 h 1692"/>
                  <a:gd name="T8" fmla="*/ 1 w 1878"/>
                  <a:gd name="T9" fmla="*/ 1 h 1692"/>
                  <a:gd name="T10" fmla="*/ 1 w 1878"/>
                  <a:gd name="T11" fmla="*/ 1 h 1692"/>
                  <a:gd name="T12" fmla="*/ 1 w 1878"/>
                  <a:gd name="T13" fmla="*/ 1 h 1692"/>
                  <a:gd name="T14" fmla="*/ 1 w 1878"/>
                  <a:gd name="T15" fmla="*/ 1 h 1692"/>
                  <a:gd name="T16" fmla="*/ 1 w 1878"/>
                  <a:gd name="T17" fmla="*/ 1 h 1692"/>
                  <a:gd name="T18" fmla="*/ 1 w 1878"/>
                  <a:gd name="T19" fmla="*/ 1 h 1692"/>
                  <a:gd name="T20" fmla="*/ 1 w 1878"/>
                  <a:gd name="T21" fmla="*/ 1 h 1692"/>
                  <a:gd name="T22" fmla="*/ 1 w 1878"/>
                  <a:gd name="T23" fmla="*/ 1 h 1692"/>
                  <a:gd name="T24" fmla="*/ 1 w 1878"/>
                  <a:gd name="T25" fmla="*/ 1 h 1692"/>
                  <a:gd name="T26" fmla="*/ 1 w 1878"/>
                  <a:gd name="T27" fmla="*/ 1 h 1692"/>
                  <a:gd name="T28" fmla="*/ 1 w 1878"/>
                  <a:gd name="T29" fmla="*/ 1 h 1692"/>
                  <a:gd name="T30" fmla="*/ 1 w 1878"/>
                  <a:gd name="T31" fmla="*/ 1 h 1692"/>
                  <a:gd name="T32" fmla="*/ 1 w 1878"/>
                  <a:gd name="T33" fmla="*/ 1 h 1692"/>
                  <a:gd name="T34" fmla="*/ 0 w 1878"/>
                  <a:gd name="T35" fmla="*/ 1 h 1692"/>
                  <a:gd name="T36" fmla="*/ 1 w 1878"/>
                  <a:gd name="T37" fmla="*/ 1 h 1692"/>
                  <a:gd name="T38" fmla="*/ 1 w 1878"/>
                  <a:gd name="T39" fmla="*/ 1 h 16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78"/>
                  <a:gd name="T61" fmla="*/ 0 h 1692"/>
                  <a:gd name="T62" fmla="*/ 1878 w 1878"/>
                  <a:gd name="T63" fmla="*/ 1692 h 16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78" h="1692">
                    <a:moveTo>
                      <a:pt x="61" y="914"/>
                    </a:moveTo>
                    <a:lnTo>
                      <a:pt x="612" y="131"/>
                    </a:lnTo>
                    <a:lnTo>
                      <a:pt x="928" y="0"/>
                    </a:lnTo>
                    <a:lnTo>
                      <a:pt x="1261" y="274"/>
                    </a:lnTo>
                    <a:lnTo>
                      <a:pt x="1249" y="289"/>
                    </a:lnTo>
                    <a:lnTo>
                      <a:pt x="1599" y="525"/>
                    </a:lnTo>
                    <a:lnTo>
                      <a:pt x="1584" y="555"/>
                    </a:lnTo>
                    <a:lnTo>
                      <a:pt x="1662" y="517"/>
                    </a:lnTo>
                    <a:lnTo>
                      <a:pt x="1692" y="536"/>
                    </a:lnTo>
                    <a:lnTo>
                      <a:pt x="1548" y="603"/>
                    </a:lnTo>
                    <a:lnTo>
                      <a:pt x="1878" y="846"/>
                    </a:lnTo>
                    <a:lnTo>
                      <a:pt x="1411" y="1623"/>
                    </a:lnTo>
                    <a:lnTo>
                      <a:pt x="1205" y="1692"/>
                    </a:lnTo>
                    <a:lnTo>
                      <a:pt x="662" y="1371"/>
                    </a:lnTo>
                    <a:lnTo>
                      <a:pt x="462" y="1439"/>
                    </a:lnTo>
                    <a:lnTo>
                      <a:pt x="414" y="1494"/>
                    </a:lnTo>
                    <a:lnTo>
                      <a:pt x="414" y="1426"/>
                    </a:lnTo>
                    <a:lnTo>
                      <a:pt x="0" y="1055"/>
                    </a:lnTo>
                    <a:lnTo>
                      <a:pt x="61" y="91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3" name="Freeform 275"/>
              <p:cNvSpPr>
                <a:spLocks/>
              </p:cNvSpPr>
              <p:nvPr/>
            </p:nvSpPr>
            <p:spPr bwMode="auto">
              <a:xfrm>
                <a:off x="2249" y="1962"/>
                <a:ext cx="350" cy="465"/>
              </a:xfrm>
              <a:custGeom>
                <a:avLst/>
                <a:gdLst>
                  <a:gd name="T0" fmla="*/ 0 w 700"/>
                  <a:gd name="T1" fmla="*/ 1 h 929"/>
                  <a:gd name="T2" fmla="*/ 1 w 700"/>
                  <a:gd name="T3" fmla="*/ 1 h 929"/>
                  <a:gd name="T4" fmla="*/ 1 w 700"/>
                  <a:gd name="T5" fmla="*/ 1 h 929"/>
                  <a:gd name="T6" fmla="*/ 1 w 700"/>
                  <a:gd name="T7" fmla="*/ 1 h 929"/>
                  <a:gd name="T8" fmla="*/ 1 w 700"/>
                  <a:gd name="T9" fmla="*/ 1 h 929"/>
                  <a:gd name="T10" fmla="*/ 1 w 700"/>
                  <a:gd name="T11" fmla="*/ 1 h 929"/>
                  <a:gd name="T12" fmla="*/ 1 w 700"/>
                  <a:gd name="T13" fmla="*/ 1 h 929"/>
                  <a:gd name="T14" fmla="*/ 1 w 700"/>
                  <a:gd name="T15" fmla="*/ 1 h 929"/>
                  <a:gd name="T16" fmla="*/ 1 w 700"/>
                  <a:gd name="T17" fmla="*/ 1 h 929"/>
                  <a:gd name="T18" fmla="*/ 1 w 700"/>
                  <a:gd name="T19" fmla="*/ 1 h 929"/>
                  <a:gd name="T20" fmla="*/ 1 w 700"/>
                  <a:gd name="T21" fmla="*/ 0 h 929"/>
                  <a:gd name="T22" fmla="*/ 1 w 700"/>
                  <a:gd name="T23" fmla="*/ 0 h 929"/>
                  <a:gd name="T24" fmla="*/ 1 w 700"/>
                  <a:gd name="T25" fmla="*/ 1 h 929"/>
                  <a:gd name="T26" fmla="*/ 1 w 700"/>
                  <a:gd name="T27" fmla="*/ 1 h 929"/>
                  <a:gd name="T28" fmla="*/ 1 w 700"/>
                  <a:gd name="T29" fmla="*/ 1 h 929"/>
                  <a:gd name="T30" fmla="*/ 1 w 700"/>
                  <a:gd name="T31" fmla="*/ 1 h 929"/>
                  <a:gd name="T32" fmla="*/ 0 w 700"/>
                  <a:gd name="T33" fmla="*/ 1 h 929"/>
                  <a:gd name="T34" fmla="*/ 0 w 700"/>
                  <a:gd name="T35" fmla="*/ 1 h 9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0"/>
                  <a:gd name="T55" fmla="*/ 0 h 929"/>
                  <a:gd name="T56" fmla="*/ 700 w 700"/>
                  <a:gd name="T57" fmla="*/ 929 h 9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0" h="929">
                    <a:moveTo>
                      <a:pt x="0" y="771"/>
                    </a:moveTo>
                    <a:lnTo>
                      <a:pt x="116" y="600"/>
                    </a:lnTo>
                    <a:lnTo>
                      <a:pt x="284" y="93"/>
                    </a:lnTo>
                    <a:lnTo>
                      <a:pt x="327" y="62"/>
                    </a:lnTo>
                    <a:lnTo>
                      <a:pt x="324" y="34"/>
                    </a:lnTo>
                    <a:lnTo>
                      <a:pt x="343" y="3"/>
                    </a:lnTo>
                    <a:lnTo>
                      <a:pt x="384" y="43"/>
                    </a:lnTo>
                    <a:lnTo>
                      <a:pt x="325" y="91"/>
                    </a:lnTo>
                    <a:lnTo>
                      <a:pt x="156" y="579"/>
                    </a:lnTo>
                    <a:lnTo>
                      <a:pt x="278" y="414"/>
                    </a:lnTo>
                    <a:lnTo>
                      <a:pt x="415" y="0"/>
                    </a:lnTo>
                    <a:lnTo>
                      <a:pt x="447" y="0"/>
                    </a:lnTo>
                    <a:lnTo>
                      <a:pt x="327" y="348"/>
                    </a:lnTo>
                    <a:lnTo>
                      <a:pt x="405" y="239"/>
                    </a:lnTo>
                    <a:lnTo>
                      <a:pt x="700" y="114"/>
                    </a:lnTo>
                    <a:lnTo>
                      <a:pt x="128" y="929"/>
                    </a:ln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4" name="Freeform 276"/>
              <p:cNvSpPr>
                <a:spLocks/>
              </p:cNvSpPr>
              <p:nvPr/>
            </p:nvSpPr>
            <p:spPr bwMode="auto">
              <a:xfrm>
                <a:off x="2124" y="2341"/>
                <a:ext cx="322" cy="420"/>
              </a:xfrm>
              <a:custGeom>
                <a:avLst/>
                <a:gdLst>
                  <a:gd name="T0" fmla="*/ 0 w 645"/>
                  <a:gd name="T1" fmla="*/ 1 h 840"/>
                  <a:gd name="T2" fmla="*/ 0 w 645"/>
                  <a:gd name="T3" fmla="*/ 1 h 840"/>
                  <a:gd name="T4" fmla="*/ 0 w 645"/>
                  <a:gd name="T5" fmla="*/ 1 h 840"/>
                  <a:gd name="T6" fmla="*/ 0 w 645"/>
                  <a:gd name="T7" fmla="*/ 1 h 840"/>
                  <a:gd name="T8" fmla="*/ 0 w 645"/>
                  <a:gd name="T9" fmla="*/ 1 h 840"/>
                  <a:gd name="T10" fmla="*/ 0 w 645"/>
                  <a:gd name="T11" fmla="*/ 1 h 840"/>
                  <a:gd name="T12" fmla="*/ 0 w 645"/>
                  <a:gd name="T13" fmla="*/ 1 h 840"/>
                  <a:gd name="T14" fmla="*/ 0 w 645"/>
                  <a:gd name="T15" fmla="*/ 1 h 840"/>
                  <a:gd name="T16" fmla="*/ 0 w 645"/>
                  <a:gd name="T17" fmla="*/ 1 h 840"/>
                  <a:gd name="T18" fmla="*/ 0 w 645"/>
                  <a:gd name="T19" fmla="*/ 1 h 840"/>
                  <a:gd name="T20" fmla="*/ 0 w 645"/>
                  <a:gd name="T21" fmla="*/ 1 h 840"/>
                  <a:gd name="T22" fmla="*/ 0 w 645"/>
                  <a:gd name="T23" fmla="*/ 1 h 840"/>
                  <a:gd name="T24" fmla="*/ 0 w 645"/>
                  <a:gd name="T25" fmla="*/ 1 h 840"/>
                  <a:gd name="T26" fmla="*/ 0 w 645"/>
                  <a:gd name="T27" fmla="*/ 1 h 840"/>
                  <a:gd name="T28" fmla="*/ 0 w 645"/>
                  <a:gd name="T29" fmla="*/ 1 h 840"/>
                  <a:gd name="T30" fmla="*/ 0 w 645"/>
                  <a:gd name="T31" fmla="*/ 1 h 840"/>
                  <a:gd name="T32" fmla="*/ 0 w 645"/>
                  <a:gd name="T33" fmla="*/ 1 h 840"/>
                  <a:gd name="T34" fmla="*/ 0 w 645"/>
                  <a:gd name="T35" fmla="*/ 1 h 840"/>
                  <a:gd name="T36" fmla="*/ 0 w 645"/>
                  <a:gd name="T37" fmla="*/ 1 h 840"/>
                  <a:gd name="T38" fmla="*/ 0 w 645"/>
                  <a:gd name="T39" fmla="*/ 1 h 840"/>
                  <a:gd name="T40" fmla="*/ 0 w 645"/>
                  <a:gd name="T41" fmla="*/ 1 h 840"/>
                  <a:gd name="T42" fmla="*/ 0 w 645"/>
                  <a:gd name="T43" fmla="*/ 1 h 840"/>
                  <a:gd name="T44" fmla="*/ 0 w 645"/>
                  <a:gd name="T45" fmla="*/ 0 h 840"/>
                  <a:gd name="T46" fmla="*/ 0 w 645"/>
                  <a:gd name="T47" fmla="*/ 1 h 840"/>
                  <a:gd name="T48" fmla="*/ 0 w 645"/>
                  <a:gd name="T49" fmla="*/ 1 h 840"/>
                  <a:gd name="T50" fmla="*/ 0 w 645"/>
                  <a:gd name="T51" fmla="*/ 1 h 840"/>
                  <a:gd name="T52" fmla="*/ 0 w 645"/>
                  <a:gd name="T53" fmla="*/ 1 h 840"/>
                  <a:gd name="T54" fmla="*/ 0 w 645"/>
                  <a:gd name="T55" fmla="*/ 1 h 840"/>
                  <a:gd name="T56" fmla="*/ 0 w 645"/>
                  <a:gd name="T57" fmla="*/ 1 h 8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45"/>
                  <a:gd name="T88" fmla="*/ 0 h 840"/>
                  <a:gd name="T89" fmla="*/ 645 w 645"/>
                  <a:gd name="T90" fmla="*/ 840 h 8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45" h="840">
                    <a:moveTo>
                      <a:pt x="8" y="367"/>
                    </a:moveTo>
                    <a:lnTo>
                      <a:pt x="0" y="396"/>
                    </a:lnTo>
                    <a:lnTo>
                      <a:pt x="344" y="702"/>
                    </a:lnTo>
                    <a:lnTo>
                      <a:pt x="405" y="683"/>
                    </a:lnTo>
                    <a:lnTo>
                      <a:pt x="460" y="840"/>
                    </a:lnTo>
                    <a:lnTo>
                      <a:pt x="630" y="645"/>
                    </a:lnTo>
                    <a:lnTo>
                      <a:pt x="645" y="530"/>
                    </a:lnTo>
                    <a:lnTo>
                      <a:pt x="472" y="624"/>
                    </a:lnTo>
                    <a:lnTo>
                      <a:pt x="371" y="626"/>
                    </a:lnTo>
                    <a:lnTo>
                      <a:pt x="310" y="607"/>
                    </a:lnTo>
                    <a:lnTo>
                      <a:pt x="244" y="574"/>
                    </a:lnTo>
                    <a:lnTo>
                      <a:pt x="192" y="513"/>
                    </a:lnTo>
                    <a:lnTo>
                      <a:pt x="152" y="454"/>
                    </a:lnTo>
                    <a:lnTo>
                      <a:pt x="149" y="397"/>
                    </a:lnTo>
                    <a:lnTo>
                      <a:pt x="156" y="350"/>
                    </a:lnTo>
                    <a:lnTo>
                      <a:pt x="177" y="316"/>
                    </a:lnTo>
                    <a:lnTo>
                      <a:pt x="206" y="285"/>
                    </a:lnTo>
                    <a:lnTo>
                      <a:pt x="232" y="272"/>
                    </a:lnTo>
                    <a:lnTo>
                      <a:pt x="270" y="251"/>
                    </a:lnTo>
                    <a:lnTo>
                      <a:pt x="312" y="238"/>
                    </a:lnTo>
                    <a:lnTo>
                      <a:pt x="364" y="126"/>
                    </a:lnTo>
                    <a:lnTo>
                      <a:pt x="356" y="84"/>
                    </a:lnTo>
                    <a:lnTo>
                      <a:pt x="246" y="0"/>
                    </a:lnTo>
                    <a:lnTo>
                      <a:pt x="200" y="4"/>
                    </a:lnTo>
                    <a:lnTo>
                      <a:pt x="166" y="17"/>
                    </a:lnTo>
                    <a:lnTo>
                      <a:pt x="103" y="181"/>
                    </a:lnTo>
                    <a:lnTo>
                      <a:pt x="116" y="242"/>
                    </a:lnTo>
                    <a:lnTo>
                      <a:pt x="8" y="36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5" name="Freeform 277"/>
              <p:cNvSpPr>
                <a:spLocks/>
              </p:cNvSpPr>
              <p:nvPr/>
            </p:nvSpPr>
            <p:spPr bwMode="auto">
              <a:xfrm>
                <a:off x="3021" y="2491"/>
                <a:ext cx="363" cy="424"/>
              </a:xfrm>
              <a:custGeom>
                <a:avLst/>
                <a:gdLst>
                  <a:gd name="T0" fmla="*/ 1 w 726"/>
                  <a:gd name="T1" fmla="*/ 1 h 848"/>
                  <a:gd name="T2" fmla="*/ 1 w 726"/>
                  <a:gd name="T3" fmla="*/ 1 h 848"/>
                  <a:gd name="T4" fmla="*/ 0 w 726"/>
                  <a:gd name="T5" fmla="*/ 1 h 848"/>
                  <a:gd name="T6" fmla="*/ 1 w 726"/>
                  <a:gd name="T7" fmla="*/ 1 h 848"/>
                  <a:gd name="T8" fmla="*/ 1 w 726"/>
                  <a:gd name="T9" fmla="*/ 1 h 848"/>
                  <a:gd name="T10" fmla="*/ 1 w 726"/>
                  <a:gd name="T11" fmla="*/ 1 h 848"/>
                  <a:gd name="T12" fmla="*/ 1 w 726"/>
                  <a:gd name="T13" fmla="*/ 1 h 848"/>
                  <a:gd name="T14" fmla="*/ 1 w 726"/>
                  <a:gd name="T15" fmla="*/ 1 h 848"/>
                  <a:gd name="T16" fmla="*/ 1 w 726"/>
                  <a:gd name="T17" fmla="*/ 1 h 848"/>
                  <a:gd name="T18" fmla="*/ 1 w 726"/>
                  <a:gd name="T19" fmla="*/ 1 h 848"/>
                  <a:gd name="T20" fmla="*/ 1 w 726"/>
                  <a:gd name="T21" fmla="*/ 1 h 848"/>
                  <a:gd name="T22" fmla="*/ 1 w 726"/>
                  <a:gd name="T23" fmla="*/ 1 h 848"/>
                  <a:gd name="T24" fmla="*/ 1 w 726"/>
                  <a:gd name="T25" fmla="*/ 1 h 848"/>
                  <a:gd name="T26" fmla="*/ 1 w 726"/>
                  <a:gd name="T27" fmla="*/ 1 h 848"/>
                  <a:gd name="T28" fmla="*/ 1 w 726"/>
                  <a:gd name="T29" fmla="*/ 1 h 848"/>
                  <a:gd name="T30" fmla="*/ 1 w 726"/>
                  <a:gd name="T31" fmla="*/ 1 h 848"/>
                  <a:gd name="T32" fmla="*/ 1 w 726"/>
                  <a:gd name="T33" fmla="*/ 1 h 848"/>
                  <a:gd name="T34" fmla="*/ 1 w 726"/>
                  <a:gd name="T35" fmla="*/ 1 h 848"/>
                  <a:gd name="T36" fmla="*/ 1 w 726"/>
                  <a:gd name="T37" fmla="*/ 1 h 848"/>
                  <a:gd name="T38" fmla="*/ 1 w 726"/>
                  <a:gd name="T39" fmla="*/ 1 h 848"/>
                  <a:gd name="T40" fmla="*/ 1 w 726"/>
                  <a:gd name="T41" fmla="*/ 1 h 848"/>
                  <a:gd name="T42" fmla="*/ 1 w 726"/>
                  <a:gd name="T43" fmla="*/ 1 h 848"/>
                  <a:gd name="T44" fmla="*/ 1 w 726"/>
                  <a:gd name="T45" fmla="*/ 1 h 848"/>
                  <a:gd name="T46" fmla="*/ 1 w 726"/>
                  <a:gd name="T47" fmla="*/ 1 h 848"/>
                  <a:gd name="T48" fmla="*/ 1 w 726"/>
                  <a:gd name="T49" fmla="*/ 1 h 848"/>
                  <a:gd name="T50" fmla="*/ 1 w 726"/>
                  <a:gd name="T51" fmla="*/ 1 h 848"/>
                  <a:gd name="T52" fmla="*/ 1 w 726"/>
                  <a:gd name="T53" fmla="*/ 1 h 848"/>
                  <a:gd name="T54" fmla="*/ 1 w 726"/>
                  <a:gd name="T55" fmla="*/ 1 h 848"/>
                  <a:gd name="T56" fmla="*/ 1 w 726"/>
                  <a:gd name="T57" fmla="*/ 1 h 848"/>
                  <a:gd name="T58" fmla="*/ 1 w 726"/>
                  <a:gd name="T59" fmla="*/ 1 h 848"/>
                  <a:gd name="T60" fmla="*/ 1 w 726"/>
                  <a:gd name="T61" fmla="*/ 1 h 848"/>
                  <a:gd name="T62" fmla="*/ 1 w 726"/>
                  <a:gd name="T63" fmla="*/ 1 h 848"/>
                  <a:gd name="T64" fmla="*/ 1 w 726"/>
                  <a:gd name="T65" fmla="*/ 1 h 848"/>
                  <a:gd name="T66" fmla="*/ 1 w 726"/>
                  <a:gd name="T67" fmla="*/ 1 h 848"/>
                  <a:gd name="T68" fmla="*/ 1 w 726"/>
                  <a:gd name="T69" fmla="*/ 1 h 848"/>
                  <a:gd name="T70" fmla="*/ 1 w 726"/>
                  <a:gd name="T71" fmla="*/ 0 h 848"/>
                  <a:gd name="T72" fmla="*/ 1 w 726"/>
                  <a:gd name="T73" fmla="*/ 1 h 848"/>
                  <a:gd name="T74" fmla="*/ 1 w 726"/>
                  <a:gd name="T75" fmla="*/ 1 h 848"/>
                  <a:gd name="T76" fmla="*/ 1 w 726"/>
                  <a:gd name="T77" fmla="*/ 1 h 848"/>
                  <a:gd name="T78" fmla="*/ 1 w 726"/>
                  <a:gd name="T79" fmla="*/ 1 h 848"/>
                  <a:gd name="T80" fmla="*/ 1 w 726"/>
                  <a:gd name="T81" fmla="*/ 1 h 8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6"/>
                  <a:gd name="T124" fmla="*/ 0 h 848"/>
                  <a:gd name="T125" fmla="*/ 726 w 726"/>
                  <a:gd name="T126" fmla="*/ 848 h 8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6" h="848">
                    <a:moveTo>
                      <a:pt x="32" y="101"/>
                    </a:moveTo>
                    <a:lnTo>
                      <a:pt x="21" y="122"/>
                    </a:lnTo>
                    <a:lnTo>
                      <a:pt x="12" y="149"/>
                    </a:lnTo>
                    <a:lnTo>
                      <a:pt x="6" y="177"/>
                    </a:lnTo>
                    <a:lnTo>
                      <a:pt x="0" y="210"/>
                    </a:lnTo>
                    <a:lnTo>
                      <a:pt x="0" y="240"/>
                    </a:lnTo>
                    <a:lnTo>
                      <a:pt x="0" y="270"/>
                    </a:lnTo>
                    <a:lnTo>
                      <a:pt x="2" y="297"/>
                    </a:lnTo>
                    <a:lnTo>
                      <a:pt x="6" y="327"/>
                    </a:lnTo>
                    <a:lnTo>
                      <a:pt x="13" y="360"/>
                    </a:lnTo>
                    <a:lnTo>
                      <a:pt x="21" y="388"/>
                    </a:lnTo>
                    <a:lnTo>
                      <a:pt x="32" y="421"/>
                    </a:lnTo>
                    <a:lnTo>
                      <a:pt x="46" y="451"/>
                    </a:lnTo>
                    <a:lnTo>
                      <a:pt x="57" y="480"/>
                    </a:lnTo>
                    <a:lnTo>
                      <a:pt x="70" y="508"/>
                    </a:lnTo>
                    <a:lnTo>
                      <a:pt x="84" y="531"/>
                    </a:lnTo>
                    <a:lnTo>
                      <a:pt x="101" y="557"/>
                    </a:lnTo>
                    <a:lnTo>
                      <a:pt x="116" y="582"/>
                    </a:lnTo>
                    <a:lnTo>
                      <a:pt x="135" y="609"/>
                    </a:lnTo>
                    <a:lnTo>
                      <a:pt x="154" y="630"/>
                    </a:lnTo>
                    <a:lnTo>
                      <a:pt x="173" y="652"/>
                    </a:lnTo>
                    <a:lnTo>
                      <a:pt x="190" y="673"/>
                    </a:lnTo>
                    <a:lnTo>
                      <a:pt x="209" y="694"/>
                    </a:lnTo>
                    <a:lnTo>
                      <a:pt x="232" y="715"/>
                    </a:lnTo>
                    <a:lnTo>
                      <a:pt x="255" y="734"/>
                    </a:lnTo>
                    <a:lnTo>
                      <a:pt x="274" y="749"/>
                    </a:lnTo>
                    <a:lnTo>
                      <a:pt x="297" y="765"/>
                    </a:lnTo>
                    <a:lnTo>
                      <a:pt x="320" y="780"/>
                    </a:lnTo>
                    <a:lnTo>
                      <a:pt x="344" y="795"/>
                    </a:lnTo>
                    <a:lnTo>
                      <a:pt x="369" y="806"/>
                    </a:lnTo>
                    <a:lnTo>
                      <a:pt x="390" y="816"/>
                    </a:lnTo>
                    <a:lnTo>
                      <a:pt x="416" y="827"/>
                    </a:lnTo>
                    <a:lnTo>
                      <a:pt x="441" y="835"/>
                    </a:lnTo>
                    <a:lnTo>
                      <a:pt x="468" y="841"/>
                    </a:lnTo>
                    <a:lnTo>
                      <a:pt x="494" y="846"/>
                    </a:lnTo>
                    <a:lnTo>
                      <a:pt x="521" y="848"/>
                    </a:lnTo>
                    <a:lnTo>
                      <a:pt x="548" y="844"/>
                    </a:lnTo>
                    <a:lnTo>
                      <a:pt x="570" y="841"/>
                    </a:lnTo>
                    <a:lnTo>
                      <a:pt x="599" y="831"/>
                    </a:lnTo>
                    <a:lnTo>
                      <a:pt x="624" y="822"/>
                    </a:lnTo>
                    <a:lnTo>
                      <a:pt x="641" y="810"/>
                    </a:lnTo>
                    <a:lnTo>
                      <a:pt x="660" y="795"/>
                    </a:lnTo>
                    <a:lnTo>
                      <a:pt x="673" y="778"/>
                    </a:lnTo>
                    <a:lnTo>
                      <a:pt x="686" y="761"/>
                    </a:lnTo>
                    <a:lnTo>
                      <a:pt x="702" y="736"/>
                    </a:lnTo>
                    <a:lnTo>
                      <a:pt x="711" y="711"/>
                    </a:lnTo>
                    <a:lnTo>
                      <a:pt x="719" y="687"/>
                    </a:lnTo>
                    <a:lnTo>
                      <a:pt x="723" y="656"/>
                    </a:lnTo>
                    <a:lnTo>
                      <a:pt x="724" y="630"/>
                    </a:lnTo>
                    <a:lnTo>
                      <a:pt x="726" y="601"/>
                    </a:lnTo>
                    <a:lnTo>
                      <a:pt x="726" y="571"/>
                    </a:lnTo>
                    <a:lnTo>
                      <a:pt x="723" y="533"/>
                    </a:lnTo>
                    <a:lnTo>
                      <a:pt x="715" y="502"/>
                    </a:lnTo>
                    <a:lnTo>
                      <a:pt x="707" y="472"/>
                    </a:lnTo>
                    <a:lnTo>
                      <a:pt x="694" y="434"/>
                    </a:lnTo>
                    <a:lnTo>
                      <a:pt x="677" y="392"/>
                    </a:lnTo>
                    <a:lnTo>
                      <a:pt x="660" y="354"/>
                    </a:lnTo>
                    <a:lnTo>
                      <a:pt x="635" y="308"/>
                    </a:lnTo>
                    <a:lnTo>
                      <a:pt x="609" y="267"/>
                    </a:lnTo>
                    <a:lnTo>
                      <a:pt x="578" y="223"/>
                    </a:lnTo>
                    <a:lnTo>
                      <a:pt x="546" y="185"/>
                    </a:lnTo>
                    <a:lnTo>
                      <a:pt x="517" y="154"/>
                    </a:lnTo>
                    <a:lnTo>
                      <a:pt x="485" y="126"/>
                    </a:lnTo>
                    <a:lnTo>
                      <a:pt x="449" y="96"/>
                    </a:lnTo>
                    <a:lnTo>
                      <a:pt x="420" y="75"/>
                    </a:lnTo>
                    <a:lnTo>
                      <a:pt x="392" y="57"/>
                    </a:lnTo>
                    <a:lnTo>
                      <a:pt x="363" y="42"/>
                    </a:lnTo>
                    <a:lnTo>
                      <a:pt x="339" y="31"/>
                    </a:lnTo>
                    <a:lnTo>
                      <a:pt x="310" y="18"/>
                    </a:lnTo>
                    <a:lnTo>
                      <a:pt x="287" y="12"/>
                    </a:lnTo>
                    <a:lnTo>
                      <a:pt x="255" y="6"/>
                    </a:lnTo>
                    <a:lnTo>
                      <a:pt x="226" y="0"/>
                    </a:lnTo>
                    <a:lnTo>
                      <a:pt x="204" y="0"/>
                    </a:lnTo>
                    <a:lnTo>
                      <a:pt x="175" y="2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3" y="27"/>
                    </a:lnTo>
                    <a:lnTo>
                      <a:pt x="80" y="40"/>
                    </a:lnTo>
                    <a:lnTo>
                      <a:pt x="63" y="59"/>
                    </a:lnTo>
                    <a:lnTo>
                      <a:pt x="50" y="75"/>
                    </a:lnTo>
                    <a:lnTo>
                      <a:pt x="32" y="10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6" name="Freeform 278"/>
              <p:cNvSpPr>
                <a:spLocks/>
              </p:cNvSpPr>
              <p:nvPr/>
            </p:nvSpPr>
            <p:spPr bwMode="auto">
              <a:xfrm>
                <a:off x="2547" y="2823"/>
                <a:ext cx="59" cy="66"/>
              </a:xfrm>
              <a:custGeom>
                <a:avLst/>
                <a:gdLst>
                  <a:gd name="T0" fmla="*/ 1 w 118"/>
                  <a:gd name="T1" fmla="*/ 0 h 131"/>
                  <a:gd name="T2" fmla="*/ 0 w 118"/>
                  <a:gd name="T3" fmla="*/ 1 h 131"/>
                  <a:gd name="T4" fmla="*/ 1 w 118"/>
                  <a:gd name="T5" fmla="*/ 1 h 131"/>
                  <a:gd name="T6" fmla="*/ 1 w 118"/>
                  <a:gd name="T7" fmla="*/ 1 h 131"/>
                  <a:gd name="T8" fmla="*/ 1 w 118"/>
                  <a:gd name="T9" fmla="*/ 1 h 131"/>
                  <a:gd name="T10" fmla="*/ 1 w 118"/>
                  <a:gd name="T11" fmla="*/ 1 h 131"/>
                  <a:gd name="T12" fmla="*/ 1 w 118"/>
                  <a:gd name="T13" fmla="*/ 1 h 131"/>
                  <a:gd name="T14" fmla="*/ 1 w 118"/>
                  <a:gd name="T15" fmla="*/ 1 h 131"/>
                  <a:gd name="T16" fmla="*/ 1 w 118"/>
                  <a:gd name="T17" fmla="*/ 1 h 131"/>
                  <a:gd name="T18" fmla="*/ 1 w 118"/>
                  <a:gd name="T19" fmla="*/ 1 h 131"/>
                  <a:gd name="T20" fmla="*/ 1 w 118"/>
                  <a:gd name="T21" fmla="*/ 0 h 131"/>
                  <a:gd name="T22" fmla="*/ 1 w 118"/>
                  <a:gd name="T23" fmla="*/ 0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131"/>
                  <a:gd name="T38" fmla="*/ 118 w 118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131">
                    <a:moveTo>
                      <a:pt x="6" y="0"/>
                    </a:moveTo>
                    <a:lnTo>
                      <a:pt x="0" y="55"/>
                    </a:lnTo>
                    <a:lnTo>
                      <a:pt x="10" y="87"/>
                    </a:lnTo>
                    <a:lnTo>
                      <a:pt x="19" y="118"/>
                    </a:lnTo>
                    <a:lnTo>
                      <a:pt x="42" y="131"/>
                    </a:lnTo>
                    <a:lnTo>
                      <a:pt x="84" y="112"/>
                    </a:lnTo>
                    <a:lnTo>
                      <a:pt x="118" y="93"/>
                    </a:lnTo>
                    <a:lnTo>
                      <a:pt x="95" y="76"/>
                    </a:lnTo>
                    <a:lnTo>
                      <a:pt x="59" y="95"/>
                    </a:lnTo>
                    <a:lnTo>
                      <a:pt x="35" y="4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7" name="Freeform 279"/>
              <p:cNvSpPr>
                <a:spLocks/>
              </p:cNvSpPr>
              <p:nvPr/>
            </p:nvSpPr>
            <p:spPr bwMode="auto">
              <a:xfrm>
                <a:off x="2365" y="2518"/>
                <a:ext cx="490" cy="391"/>
              </a:xfrm>
              <a:custGeom>
                <a:avLst/>
                <a:gdLst>
                  <a:gd name="T0" fmla="*/ 1 w 979"/>
                  <a:gd name="T1" fmla="*/ 0 h 783"/>
                  <a:gd name="T2" fmla="*/ 1 w 979"/>
                  <a:gd name="T3" fmla="*/ 0 h 783"/>
                  <a:gd name="T4" fmla="*/ 1 w 979"/>
                  <a:gd name="T5" fmla="*/ 0 h 783"/>
                  <a:gd name="T6" fmla="*/ 1 w 979"/>
                  <a:gd name="T7" fmla="*/ 0 h 783"/>
                  <a:gd name="T8" fmla="*/ 1 w 979"/>
                  <a:gd name="T9" fmla="*/ 0 h 783"/>
                  <a:gd name="T10" fmla="*/ 1 w 979"/>
                  <a:gd name="T11" fmla="*/ 0 h 783"/>
                  <a:gd name="T12" fmla="*/ 1 w 979"/>
                  <a:gd name="T13" fmla="*/ 0 h 783"/>
                  <a:gd name="T14" fmla="*/ 1 w 979"/>
                  <a:gd name="T15" fmla="*/ 0 h 783"/>
                  <a:gd name="T16" fmla="*/ 1 w 979"/>
                  <a:gd name="T17" fmla="*/ 0 h 783"/>
                  <a:gd name="T18" fmla="*/ 1 w 979"/>
                  <a:gd name="T19" fmla="*/ 0 h 783"/>
                  <a:gd name="T20" fmla="*/ 1 w 979"/>
                  <a:gd name="T21" fmla="*/ 0 h 783"/>
                  <a:gd name="T22" fmla="*/ 1 w 979"/>
                  <a:gd name="T23" fmla="*/ 0 h 783"/>
                  <a:gd name="T24" fmla="*/ 1 w 979"/>
                  <a:gd name="T25" fmla="*/ 0 h 783"/>
                  <a:gd name="T26" fmla="*/ 1 w 979"/>
                  <a:gd name="T27" fmla="*/ 0 h 783"/>
                  <a:gd name="T28" fmla="*/ 1 w 979"/>
                  <a:gd name="T29" fmla="*/ 0 h 783"/>
                  <a:gd name="T30" fmla="*/ 1 w 979"/>
                  <a:gd name="T31" fmla="*/ 0 h 783"/>
                  <a:gd name="T32" fmla="*/ 0 w 979"/>
                  <a:gd name="T33" fmla="*/ 0 h 783"/>
                  <a:gd name="T34" fmla="*/ 1 w 979"/>
                  <a:gd name="T35" fmla="*/ 0 h 783"/>
                  <a:gd name="T36" fmla="*/ 1 w 979"/>
                  <a:gd name="T37" fmla="*/ 0 h 783"/>
                  <a:gd name="T38" fmla="*/ 1 w 979"/>
                  <a:gd name="T39" fmla="*/ 0 h 783"/>
                  <a:gd name="T40" fmla="*/ 1 w 979"/>
                  <a:gd name="T41" fmla="*/ 0 h 7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9"/>
                  <a:gd name="T64" fmla="*/ 0 h 783"/>
                  <a:gd name="T65" fmla="*/ 979 w 979"/>
                  <a:gd name="T66" fmla="*/ 783 h 7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9" h="783">
                    <a:moveTo>
                      <a:pt x="194" y="502"/>
                    </a:moveTo>
                    <a:lnTo>
                      <a:pt x="521" y="747"/>
                    </a:lnTo>
                    <a:lnTo>
                      <a:pt x="656" y="783"/>
                    </a:lnTo>
                    <a:lnTo>
                      <a:pt x="825" y="694"/>
                    </a:lnTo>
                    <a:lnTo>
                      <a:pt x="900" y="678"/>
                    </a:lnTo>
                    <a:lnTo>
                      <a:pt x="960" y="638"/>
                    </a:lnTo>
                    <a:lnTo>
                      <a:pt x="979" y="614"/>
                    </a:lnTo>
                    <a:lnTo>
                      <a:pt x="945" y="614"/>
                    </a:lnTo>
                    <a:lnTo>
                      <a:pt x="934" y="623"/>
                    </a:lnTo>
                    <a:lnTo>
                      <a:pt x="605" y="368"/>
                    </a:lnTo>
                    <a:lnTo>
                      <a:pt x="612" y="332"/>
                    </a:lnTo>
                    <a:lnTo>
                      <a:pt x="658" y="256"/>
                    </a:lnTo>
                    <a:lnTo>
                      <a:pt x="320" y="0"/>
                    </a:lnTo>
                    <a:lnTo>
                      <a:pt x="219" y="142"/>
                    </a:lnTo>
                    <a:lnTo>
                      <a:pt x="169" y="135"/>
                    </a:lnTo>
                    <a:lnTo>
                      <a:pt x="135" y="157"/>
                    </a:lnTo>
                    <a:lnTo>
                      <a:pt x="0" y="445"/>
                    </a:lnTo>
                    <a:lnTo>
                      <a:pt x="211" y="370"/>
                    </a:lnTo>
                    <a:lnTo>
                      <a:pt x="213" y="450"/>
                    </a:lnTo>
                    <a:lnTo>
                      <a:pt x="194" y="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8" name="Freeform 280"/>
              <p:cNvSpPr>
                <a:spLocks/>
              </p:cNvSpPr>
              <p:nvPr/>
            </p:nvSpPr>
            <p:spPr bwMode="auto">
              <a:xfrm>
                <a:off x="2203" y="2461"/>
                <a:ext cx="234" cy="186"/>
              </a:xfrm>
              <a:custGeom>
                <a:avLst/>
                <a:gdLst>
                  <a:gd name="T0" fmla="*/ 0 w 470"/>
                  <a:gd name="T1" fmla="*/ 1 h 372"/>
                  <a:gd name="T2" fmla="*/ 0 w 470"/>
                  <a:gd name="T3" fmla="*/ 0 h 372"/>
                  <a:gd name="T4" fmla="*/ 0 w 470"/>
                  <a:gd name="T5" fmla="*/ 1 h 372"/>
                  <a:gd name="T6" fmla="*/ 0 w 470"/>
                  <a:gd name="T7" fmla="*/ 1 h 372"/>
                  <a:gd name="T8" fmla="*/ 0 w 470"/>
                  <a:gd name="T9" fmla="*/ 1 h 372"/>
                  <a:gd name="T10" fmla="*/ 0 w 470"/>
                  <a:gd name="T11" fmla="*/ 1 h 372"/>
                  <a:gd name="T12" fmla="*/ 0 w 470"/>
                  <a:gd name="T13" fmla="*/ 1 h 372"/>
                  <a:gd name="T14" fmla="*/ 0 w 470"/>
                  <a:gd name="T15" fmla="*/ 1 h 372"/>
                  <a:gd name="T16" fmla="*/ 0 w 470"/>
                  <a:gd name="T17" fmla="*/ 1 h 372"/>
                  <a:gd name="T18" fmla="*/ 0 w 470"/>
                  <a:gd name="T19" fmla="*/ 1 h 372"/>
                  <a:gd name="T20" fmla="*/ 0 w 470"/>
                  <a:gd name="T21" fmla="*/ 1 h 372"/>
                  <a:gd name="T22" fmla="*/ 0 w 470"/>
                  <a:gd name="T23" fmla="*/ 1 h 372"/>
                  <a:gd name="T24" fmla="*/ 0 w 470"/>
                  <a:gd name="T25" fmla="*/ 1 h 372"/>
                  <a:gd name="T26" fmla="*/ 0 w 470"/>
                  <a:gd name="T27" fmla="*/ 1 h 372"/>
                  <a:gd name="T28" fmla="*/ 0 w 470"/>
                  <a:gd name="T29" fmla="*/ 1 h 372"/>
                  <a:gd name="T30" fmla="*/ 0 w 470"/>
                  <a:gd name="T31" fmla="*/ 1 h 372"/>
                  <a:gd name="T32" fmla="*/ 0 w 470"/>
                  <a:gd name="T33" fmla="*/ 1 h 372"/>
                  <a:gd name="T34" fmla="*/ 0 w 470"/>
                  <a:gd name="T35" fmla="*/ 1 h 372"/>
                  <a:gd name="T36" fmla="*/ 0 w 470"/>
                  <a:gd name="T37" fmla="*/ 1 h 372"/>
                  <a:gd name="T38" fmla="*/ 0 w 470"/>
                  <a:gd name="T39" fmla="*/ 1 h 372"/>
                  <a:gd name="T40" fmla="*/ 0 w 470"/>
                  <a:gd name="T41" fmla="*/ 1 h 372"/>
                  <a:gd name="T42" fmla="*/ 0 w 470"/>
                  <a:gd name="T43" fmla="*/ 1 h 372"/>
                  <a:gd name="T44" fmla="*/ 0 w 470"/>
                  <a:gd name="T45" fmla="*/ 1 h 372"/>
                  <a:gd name="T46" fmla="*/ 0 w 470"/>
                  <a:gd name="T47" fmla="*/ 1 h 372"/>
                  <a:gd name="T48" fmla="*/ 0 w 470"/>
                  <a:gd name="T49" fmla="*/ 1 h 372"/>
                  <a:gd name="T50" fmla="*/ 0 w 470"/>
                  <a:gd name="T51" fmla="*/ 1 h 372"/>
                  <a:gd name="T52" fmla="*/ 0 w 470"/>
                  <a:gd name="T53" fmla="*/ 1 h 372"/>
                  <a:gd name="T54" fmla="*/ 0 w 470"/>
                  <a:gd name="T55" fmla="*/ 1 h 372"/>
                  <a:gd name="T56" fmla="*/ 0 w 470"/>
                  <a:gd name="T57" fmla="*/ 1 h 372"/>
                  <a:gd name="T58" fmla="*/ 0 w 470"/>
                  <a:gd name="T59" fmla="*/ 1 h 372"/>
                  <a:gd name="T60" fmla="*/ 0 w 470"/>
                  <a:gd name="T61" fmla="*/ 1 h 372"/>
                  <a:gd name="T62" fmla="*/ 0 w 470"/>
                  <a:gd name="T63" fmla="*/ 1 h 372"/>
                  <a:gd name="T64" fmla="*/ 0 w 470"/>
                  <a:gd name="T65" fmla="*/ 1 h 372"/>
                  <a:gd name="T66" fmla="*/ 0 w 470"/>
                  <a:gd name="T67" fmla="*/ 1 h 372"/>
                  <a:gd name="T68" fmla="*/ 0 w 470"/>
                  <a:gd name="T69" fmla="*/ 1 h 372"/>
                  <a:gd name="T70" fmla="*/ 0 w 470"/>
                  <a:gd name="T71" fmla="*/ 1 h 372"/>
                  <a:gd name="T72" fmla="*/ 0 w 470"/>
                  <a:gd name="T73" fmla="*/ 1 h 372"/>
                  <a:gd name="T74" fmla="*/ 0 w 470"/>
                  <a:gd name="T75" fmla="*/ 1 h 372"/>
                  <a:gd name="T76" fmla="*/ 0 w 470"/>
                  <a:gd name="T77" fmla="*/ 1 h 372"/>
                  <a:gd name="T78" fmla="*/ 0 w 470"/>
                  <a:gd name="T79" fmla="*/ 1 h 372"/>
                  <a:gd name="T80" fmla="*/ 0 w 470"/>
                  <a:gd name="T81" fmla="*/ 1 h 372"/>
                  <a:gd name="T82" fmla="*/ 0 w 470"/>
                  <a:gd name="T83" fmla="*/ 1 h 372"/>
                  <a:gd name="T84" fmla="*/ 0 w 470"/>
                  <a:gd name="T85" fmla="*/ 1 h 372"/>
                  <a:gd name="T86" fmla="*/ 0 w 470"/>
                  <a:gd name="T87" fmla="*/ 1 h 372"/>
                  <a:gd name="T88" fmla="*/ 0 w 470"/>
                  <a:gd name="T89" fmla="*/ 1 h 372"/>
                  <a:gd name="T90" fmla="*/ 0 w 470"/>
                  <a:gd name="T91" fmla="*/ 1 h 372"/>
                  <a:gd name="T92" fmla="*/ 0 w 470"/>
                  <a:gd name="T93" fmla="*/ 1 h 372"/>
                  <a:gd name="T94" fmla="*/ 0 w 470"/>
                  <a:gd name="T95" fmla="*/ 1 h 372"/>
                  <a:gd name="T96" fmla="*/ 0 w 470"/>
                  <a:gd name="T97" fmla="*/ 1 h 372"/>
                  <a:gd name="T98" fmla="*/ 0 w 470"/>
                  <a:gd name="T99" fmla="*/ 1 h 372"/>
                  <a:gd name="T100" fmla="*/ 0 w 470"/>
                  <a:gd name="T101" fmla="*/ 1 h 372"/>
                  <a:gd name="T102" fmla="*/ 0 w 470"/>
                  <a:gd name="T103" fmla="*/ 1 h 372"/>
                  <a:gd name="T104" fmla="*/ 0 w 470"/>
                  <a:gd name="T105" fmla="*/ 1 h 372"/>
                  <a:gd name="T106" fmla="*/ 0 w 470"/>
                  <a:gd name="T107" fmla="*/ 1 h 372"/>
                  <a:gd name="T108" fmla="*/ 0 w 470"/>
                  <a:gd name="T109" fmla="*/ 1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0"/>
                  <a:gd name="T166" fmla="*/ 0 h 372"/>
                  <a:gd name="T167" fmla="*/ 470 w 470"/>
                  <a:gd name="T168" fmla="*/ 372 h 3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0" h="372">
                    <a:moveTo>
                      <a:pt x="202" y="11"/>
                    </a:moveTo>
                    <a:lnTo>
                      <a:pt x="171" y="0"/>
                    </a:lnTo>
                    <a:lnTo>
                      <a:pt x="131" y="7"/>
                    </a:lnTo>
                    <a:lnTo>
                      <a:pt x="80" y="30"/>
                    </a:lnTo>
                    <a:lnTo>
                      <a:pt x="42" y="62"/>
                    </a:lnTo>
                    <a:lnTo>
                      <a:pt x="25" y="83"/>
                    </a:lnTo>
                    <a:lnTo>
                      <a:pt x="13" y="104"/>
                    </a:lnTo>
                    <a:lnTo>
                      <a:pt x="4" y="131"/>
                    </a:lnTo>
                    <a:lnTo>
                      <a:pt x="0" y="154"/>
                    </a:lnTo>
                    <a:lnTo>
                      <a:pt x="2" y="173"/>
                    </a:lnTo>
                    <a:lnTo>
                      <a:pt x="6" y="194"/>
                    </a:lnTo>
                    <a:lnTo>
                      <a:pt x="13" y="216"/>
                    </a:lnTo>
                    <a:lnTo>
                      <a:pt x="25" y="237"/>
                    </a:lnTo>
                    <a:lnTo>
                      <a:pt x="34" y="252"/>
                    </a:lnTo>
                    <a:lnTo>
                      <a:pt x="50" y="271"/>
                    </a:lnTo>
                    <a:lnTo>
                      <a:pt x="67" y="289"/>
                    </a:lnTo>
                    <a:lnTo>
                      <a:pt x="88" y="309"/>
                    </a:lnTo>
                    <a:lnTo>
                      <a:pt x="112" y="330"/>
                    </a:lnTo>
                    <a:lnTo>
                      <a:pt x="133" y="342"/>
                    </a:lnTo>
                    <a:lnTo>
                      <a:pt x="158" y="351"/>
                    </a:lnTo>
                    <a:lnTo>
                      <a:pt x="188" y="363"/>
                    </a:lnTo>
                    <a:lnTo>
                      <a:pt x="221" y="368"/>
                    </a:lnTo>
                    <a:lnTo>
                      <a:pt x="249" y="372"/>
                    </a:lnTo>
                    <a:lnTo>
                      <a:pt x="283" y="372"/>
                    </a:lnTo>
                    <a:lnTo>
                      <a:pt x="316" y="367"/>
                    </a:lnTo>
                    <a:lnTo>
                      <a:pt x="352" y="357"/>
                    </a:lnTo>
                    <a:lnTo>
                      <a:pt x="386" y="344"/>
                    </a:lnTo>
                    <a:lnTo>
                      <a:pt x="424" y="317"/>
                    </a:lnTo>
                    <a:lnTo>
                      <a:pt x="455" y="290"/>
                    </a:lnTo>
                    <a:lnTo>
                      <a:pt x="470" y="233"/>
                    </a:lnTo>
                    <a:lnTo>
                      <a:pt x="466" y="220"/>
                    </a:lnTo>
                    <a:lnTo>
                      <a:pt x="445" y="195"/>
                    </a:lnTo>
                    <a:lnTo>
                      <a:pt x="415" y="195"/>
                    </a:lnTo>
                    <a:lnTo>
                      <a:pt x="413" y="209"/>
                    </a:lnTo>
                    <a:lnTo>
                      <a:pt x="392" y="214"/>
                    </a:lnTo>
                    <a:lnTo>
                      <a:pt x="373" y="249"/>
                    </a:lnTo>
                    <a:lnTo>
                      <a:pt x="361" y="271"/>
                    </a:lnTo>
                    <a:lnTo>
                      <a:pt x="342" y="285"/>
                    </a:lnTo>
                    <a:lnTo>
                      <a:pt x="321" y="308"/>
                    </a:lnTo>
                    <a:lnTo>
                      <a:pt x="301" y="334"/>
                    </a:lnTo>
                    <a:lnTo>
                      <a:pt x="283" y="348"/>
                    </a:lnTo>
                    <a:lnTo>
                      <a:pt x="270" y="346"/>
                    </a:lnTo>
                    <a:lnTo>
                      <a:pt x="213" y="309"/>
                    </a:lnTo>
                    <a:lnTo>
                      <a:pt x="209" y="296"/>
                    </a:lnTo>
                    <a:lnTo>
                      <a:pt x="266" y="195"/>
                    </a:lnTo>
                    <a:lnTo>
                      <a:pt x="186" y="220"/>
                    </a:lnTo>
                    <a:lnTo>
                      <a:pt x="166" y="235"/>
                    </a:lnTo>
                    <a:lnTo>
                      <a:pt x="148" y="241"/>
                    </a:lnTo>
                    <a:lnTo>
                      <a:pt x="131" y="233"/>
                    </a:lnTo>
                    <a:lnTo>
                      <a:pt x="126" y="209"/>
                    </a:lnTo>
                    <a:lnTo>
                      <a:pt x="135" y="184"/>
                    </a:lnTo>
                    <a:lnTo>
                      <a:pt x="148" y="146"/>
                    </a:lnTo>
                    <a:lnTo>
                      <a:pt x="204" y="22"/>
                    </a:lnTo>
                    <a:lnTo>
                      <a:pt x="202" y="1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19" name="Freeform 281"/>
              <p:cNvSpPr>
                <a:spLocks/>
              </p:cNvSpPr>
              <p:nvPr/>
            </p:nvSpPr>
            <p:spPr bwMode="auto">
              <a:xfrm>
                <a:off x="2272" y="2660"/>
                <a:ext cx="71" cy="24"/>
              </a:xfrm>
              <a:custGeom>
                <a:avLst/>
                <a:gdLst>
                  <a:gd name="T0" fmla="*/ 0 w 143"/>
                  <a:gd name="T1" fmla="*/ 1 h 47"/>
                  <a:gd name="T2" fmla="*/ 0 w 143"/>
                  <a:gd name="T3" fmla="*/ 1 h 47"/>
                  <a:gd name="T4" fmla="*/ 0 w 143"/>
                  <a:gd name="T5" fmla="*/ 1 h 47"/>
                  <a:gd name="T6" fmla="*/ 0 w 143"/>
                  <a:gd name="T7" fmla="*/ 0 h 47"/>
                  <a:gd name="T8" fmla="*/ 0 w 143"/>
                  <a:gd name="T9" fmla="*/ 1 h 47"/>
                  <a:gd name="T10" fmla="*/ 0 w 143"/>
                  <a:gd name="T11" fmla="*/ 1 h 47"/>
                  <a:gd name="T12" fmla="*/ 0 w 143"/>
                  <a:gd name="T13" fmla="*/ 1 h 47"/>
                  <a:gd name="T14" fmla="*/ 0 w 143"/>
                  <a:gd name="T15" fmla="*/ 1 h 47"/>
                  <a:gd name="T16" fmla="*/ 0 w 143"/>
                  <a:gd name="T17" fmla="*/ 1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3"/>
                  <a:gd name="T28" fmla="*/ 0 h 47"/>
                  <a:gd name="T29" fmla="*/ 143 w 143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3" h="47">
                    <a:moveTo>
                      <a:pt x="0" y="28"/>
                    </a:moveTo>
                    <a:lnTo>
                      <a:pt x="34" y="25"/>
                    </a:lnTo>
                    <a:lnTo>
                      <a:pt x="86" y="13"/>
                    </a:lnTo>
                    <a:lnTo>
                      <a:pt x="89" y="0"/>
                    </a:lnTo>
                    <a:lnTo>
                      <a:pt x="105" y="7"/>
                    </a:lnTo>
                    <a:lnTo>
                      <a:pt x="143" y="2"/>
                    </a:lnTo>
                    <a:lnTo>
                      <a:pt x="27" y="4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0" name="Freeform 282"/>
              <p:cNvSpPr>
                <a:spLocks/>
              </p:cNvSpPr>
              <p:nvPr/>
            </p:nvSpPr>
            <p:spPr bwMode="auto">
              <a:xfrm>
                <a:off x="2590" y="2570"/>
                <a:ext cx="35" cy="24"/>
              </a:xfrm>
              <a:custGeom>
                <a:avLst/>
                <a:gdLst>
                  <a:gd name="T0" fmla="*/ 0 w 68"/>
                  <a:gd name="T1" fmla="*/ 0 h 48"/>
                  <a:gd name="T2" fmla="*/ 1 w 68"/>
                  <a:gd name="T3" fmla="*/ 1 h 48"/>
                  <a:gd name="T4" fmla="*/ 1 w 68"/>
                  <a:gd name="T5" fmla="*/ 1 h 48"/>
                  <a:gd name="T6" fmla="*/ 1 w 68"/>
                  <a:gd name="T7" fmla="*/ 1 h 48"/>
                  <a:gd name="T8" fmla="*/ 0 w 68"/>
                  <a:gd name="T9" fmla="*/ 0 h 48"/>
                  <a:gd name="T10" fmla="*/ 0 w 6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"/>
                  <a:gd name="T20" fmla="*/ 68 w 6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">
                    <a:moveTo>
                      <a:pt x="0" y="0"/>
                    </a:moveTo>
                    <a:lnTo>
                      <a:pt x="68" y="48"/>
                    </a:lnTo>
                    <a:lnTo>
                      <a:pt x="34" y="42"/>
                    </a:lnTo>
                    <a:lnTo>
                      <a:pt x="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1" name="Freeform 283"/>
              <p:cNvSpPr>
                <a:spLocks/>
              </p:cNvSpPr>
              <p:nvPr/>
            </p:nvSpPr>
            <p:spPr bwMode="auto">
              <a:xfrm>
                <a:off x="2668" y="2795"/>
                <a:ext cx="75" cy="83"/>
              </a:xfrm>
              <a:custGeom>
                <a:avLst/>
                <a:gdLst>
                  <a:gd name="T0" fmla="*/ 0 w 148"/>
                  <a:gd name="T1" fmla="*/ 1 h 165"/>
                  <a:gd name="T2" fmla="*/ 1 w 148"/>
                  <a:gd name="T3" fmla="*/ 1 h 165"/>
                  <a:gd name="T4" fmla="*/ 1 w 148"/>
                  <a:gd name="T5" fmla="*/ 1 h 165"/>
                  <a:gd name="T6" fmla="*/ 1 w 148"/>
                  <a:gd name="T7" fmla="*/ 0 h 165"/>
                  <a:gd name="T8" fmla="*/ 0 w 148"/>
                  <a:gd name="T9" fmla="*/ 1 h 165"/>
                  <a:gd name="T10" fmla="*/ 0 w 148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165"/>
                  <a:gd name="T20" fmla="*/ 148 w 14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165">
                    <a:moveTo>
                      <a:pt x="0" y="47"/>
                    </a:moveTo>
                    <a:lnTo>
                      <a:pt x="42" y="165"/>
                    </a:lnTo>
                    <a:lnTo>
                      <a:pt x="148" y="116"/>
                    </a:lnTo>
                    <a:lnTo>
                      <a:pt x="106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2" name="Freeform 284"/>
              <p:cNvSpPr>
                <a:spLocks/>
              </p:cNvSpPr>
              <p:nvPr/>
            </p:nvSpPr>
            <p:spPr bwMode="auto">
              <a:xfrm>
                <a:off x="2368" y="1959"/>
                <a:ext cx="110" cy="297"/>
              </a:xfrm>
              <a:custGeom>
                <a:avLst/>
                <a:gdLst>
                  <a:gd name="T0" fmla="*/ 0 w 221"/>
                  <a:gd name="T1" fmla="*/ 0 h 595"/>
                  <a:gd name="T2" fmla="*/ 0 w 221"/>
                  <a:gd name="T3" fmla="*/ 0 h 595"/>
                  <a:gd name="T4" fmla="*/ 0 w 221"/>
                  <a:gd name="T5" fmla="*/ 0 h 595"/>
                  <a:gd name="T6" fmla="*/ 0 w 221"/>
                  <a:gd name="T7" fmla="*/ 0 h 595"/>
                  <a:gd name="T8" fmla="*/ 0 w 221"/>
                  <a:gd name="T9" fmla="*/ 0 h 595"/>
                  <a:gd name="T10" fmla="*/ 0 w 221"/>
                  <a:gd name="T11" fmla="*/ 0 h 595"/>
                  <a:gd name="T12" fmla="*/ 0 w 221"/>
                  <a:gd name="T13" fmla="*/ 0 h 5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595"/>
                  <a:gd name="T23" fmla="*/ 221 w 221"/>
                  <a:gd name="T24" fmla="*/ 595 h 5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595">
                    <a:moveTo>
                      <a:pt x="203" y="0"/>
                    </a:moveTo>
                    <a:lnTo>
                      <a:pt x="55" y="441"/>
                    </a:lnTo>
                    <a:lnTo>
                      <a:pt x="0" y="595"/>
                    </a:lnTo>
                    <a:lnTo>
                      <a:pt x="27" y="572"/>
                    </a:lnTo>
                    <a:lnTo>
                      <a:pt x="221" y="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3" name="Freeform 285"/>
              <p:cNvSpPr>
                <a:spLocks/>
              </p:cNvSpPr>
              <p:nvPr/>
            </p:nvSpPr>
            <p:spPr bwMode="auto">
              <a:xfrm>
                <a:off x="2311" y="1997"/>
                <a:ext cx="110" cy="298"/>
              </a:xfrm>
              <a:custGeom>
                <a:avLst/>
                <a:gdLst>
                  <a:gd name="T0" fmla="*/ 0 w 220"/>
                  <a:gd name="T1" fmla="*/ 0 h 597"/>
                  <a:gd name="T2" fmla="*/ 1 w 220"/>
                  <a:gd name="T3" fmla="*/ 0 h 597"/>
                  <a:gd name="T4" fmla="*/ 1 w 220"/>
                  <a:gd name="T5" fmla="*/ 0 h 597"/>
                  <a:gd name="T6" fmla="*/ 1 w 220"/>
                  <a:gd name="T7" fmla="*/ 0 h 597"/>
                  <a:gd name="T8" fmla="*/ 0 w 220"/>
                  <a:gd name="T9" fmla="*/ 0 h 597"/>
                  <a:gd name="T10" fmla="*/ 0 w 220"/>
                  <a:gd name="T11" fmla="*/ 0 h 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597"/>
                  <a:gd name="T20" fmla="*/ 220 w 220"/>
                  <a:gd name="T21" fmla="*/ 597 h 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597">
                    <a:moveTo>
                      <a:pt x="0" y="597"/>
                    </a:moveTo>
                    <a:lnTo>
                      <a:pt x="182" y="30"/>
                    </a:lnTo>
                    <a:lnTo>
                      <a:pt x="220" y="0"/>
                    </a:lnTo>
                    <a:lnTo>
                      <a:pt x="44" y="527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4" name="Freeform 286"/>
              <p:cNvSpPr>
                <a:spLocks/>
              </p:cNvSpPr>
              <p:nvPr/>
            </p:nvSpPr>
            <p:spPr bwMode="auto">
              <a:xfrm>
                <a:off x="2292" y="2650"/>
                <a:ext cx="103" cy="89"/>
              </a:xfrm>
              <a:custGeom>
                <a:avLst/>
                <a:gdLst>
                  <a:gd name="T0" fmla="*/ 0 w 205"/>
                  <a:gd name="T1" fmla="*/ 0 h 179"/>
                  <a:gd name="T2" fmla="*/ 1 w 205"/>
                  <a:gd name="T3" fmla="*/ 0 h 179"/>
                  <a:gd name="T4" fmla="*/ 1 w 205"/>
                  <a:gd name="T5" fmla="*/ 0 h 179"/>
                  <a:gd name="T6" fmla="*/ 1 w 205"/>
                  <a:gd name="T7" fmla="*/ 0 h 179"/>
                  <a:gd name="T8" fmla="*/ 1 w 205"/>
                  <a:gd name="T9" fmla="*/ 0 h 179"/>
                  <a:gd name="T10" fmla="*/ 1 w 205"/>
                  <a:gd name="T11" fmla="*/ 0 h 179"/>
                  <a:gd name="T12" fmla="*/ 0 w 205"/>
                  <a:gd name="T13" fmla="*/ 0 h 179"/>
                  <a:gd name="T14" fmla="*/ 0 w 205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5"/>
                  <a:gd name="T25" fmla="*/ 0 h 179"/>
                  <a:gd name="T26" fmla="*/ 205 w 205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5" h="179">
                    <a:moveTo>
                      <a:pt x="0" y="76"/>
                    </a:moveTo>
                    <a:lnTo>
                      <a:pt x="171" y="0"/>
                    </a:lnTo>
                    <a:lnTo>
                      <a:pt x="205" y="25"/>
                    </a:lnTo>
                    <a:lnTo>
                      <a:pt x="150" y="101"/>
                    </a:lnTo>
                    <a:lnTo>
                      <a:pt x="129" y="144"/>
                    </a:lnTo>
                    <a:lnTo>
                      <a:pt x="118" y="17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5" name="Freeform 287"/>
              <p:cNvSpPr>
                <a:spLocks/>
              </p:cNvSpPr>
              <p:nvPr/>
            </p:nvSpPr>
            <p:spPr bwMode="auto">
              <a:xfrm>
                <a:off x="2397" y="2693"/>
                <a:ext cx="52" cy="29"/>
              </a:xfrm>
              <a:custGeom>
                <a:avLst/>
                <a:gdLst>
                  <a:gd name="T0" fmla="*/ 0 w 103"/>
                  <a:gd name="T1" fmla="*/ 0 h 59"/>
                  <a:gd name="T2" fmla="*/ 1 w 103"/>
                  <a:gd name="T3" fmla="*/ 0 h 59"/>
                  <a:gd name="T4" fmla="*/ 1 w 103"/>
                  <a:gd name="T5" fmla="*/ 0 h 59"/>
                  <a:gd name="T6" fmla="*/ 0 w 103"/>
                  <a:gd name="T7" fmla="*/ 0 h 59"/>
                  <a:gd name="T8" fmla="*/ 0 w 10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59"/>
                  <a:gd name="T17" fmla="*/ 103 w 10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59">
                    <a:moveTo>
                      <a:pt x="0" y="59"/>
                    </a:moveTo>
                    <a:lnTo>
                      <a:pt x="82" y="0"/>
                    </a:lnTo>
                    <a:lnTo>
                      <a:pt x="103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6" name="Freeform 288"/>
              <p:cNvSpPr>
                <a:spLocks/>
              </p:cNvSpPr>
              <p:nvPr/>
            </p:nvSpPr>
            <p:spPr bwMode="auto">
              <a:xfrm>
                <a:off x="3030" y="2514"/>
                <a:ext cx="194" cy="182"/>
              </a:xfrm>
              <a:custGeom>
                <a:avLst/>
                <a:gdLst>
                  <a:gd name="T0" fmla="*/ 0 w 390"/>
                  <a:gd name="T1" fmla="*/ 0 h 363"/>
                  <a:gd name="T2" fmla="*/ 0 w 390"/>
                  <a:gd name="T3" fmla="*/ 1 h 363"/>
                  <a:gd name="T4" fmla="*/ 0 w 390"/>
                  <a:gd name="T5" fmla="*/ 1 h 363"/>
                  <a:gd name="T6" fmla="*/ 0 w 390"/>
                  <a:gd name="T7" fmla="*/ 1 h 363"/>
                  <a:gd name="T8" fmla="*/ 0 w 390"/>
                  <a:gd name="T9" fmla="*/ 1 h 363"/>
                  <a:gd name="T10" fmla="*/ 0 w 390"/>
                  <a:gd name="T11" fmla="*/ 0 h 363"/>
                  <a:gd name="T12" fmla="*/ 0 w 390"/>
                  <a:gd name="T13" fmla="*/ 0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363"/>
                  <a:gd name="T23" fmla="*/ 390 w 390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363">
                    <a:moveTo>
                      <a:pt x="90" y="0"/>
                    </a:moveTo>
                    <a:lnTo>
                      <a:pt x="27" y="65"/>
                    </a:lnTo>
                    <a:lnTo>
                      <a:pt x="14" y="116"/>
                    </a:lnTo>
                    <a:lnTo>
                      <a:pt x="0" y="190"/>
                    </a:lnTo>
                    <a:lnTo>
                      <a:pt x="390" y="36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7" name="Freeform 289"/>
              <p:cNvSpPr>
                <a:spLocks/>
              </p:cNvSpPr>
              <p:nvPr/>
            </p:nvSpPr>
            <p:spPr bwMode="auto">
              <a:xfrm>
                <a:off x="3222" y="2688"/>
                <a:ext cx="147" cy="216"/>
              </a:xfrm>
              <a:custGeom>
                <a:avLst/>
                <a:gdLst>
                  <a:gd name="T0" fmla="*/ 0 w 295"/>
                  <a:gd name="T1" fmla="*/ 0 h 431"/>
                  <a:gd name="T2" fmla="*/ 0 w 295"/>
                  <a:gd name="T3" fmla="*/ 1 h 431"/>
                  <a:gd name="T4" fmla="*/ 0 w 295"/>
                  <a:gd name="T5" fmla="*/ 1 h 431"/>
                  <a:gd name="T6" fmla="*/ 0 w 295"/>
                  <a:gd name="T7" fmla="*/ 1 h 431"/>
                  <a:gd name="T8" fmla="*/ 0 w 295"/>
                  <a:gd name="T9" fmla="*/ 1 h 431"/>
                  <a:gd name="T10" fmla="*/ 0 w 295"/>
                  <a:gd name="T11" fmla="*/ 1 h 431"/>
                  <a:gd name="T12" fmla="*/ 0 w 295"/>
                  <a:gd name="T13" fmla="*/ 1 h 431"/>
                  <a:gd name="T14" fmla="*/ 0 w 295"/>
                  <a:gd name="T15" fmla="*/ 1 h 431"/>
                  <a:gd name="T16" fmla="*/ 0 w 295"/>
                  <a:gd name="T17" fmla="*/ 0 h 431"/>
                  <a:gd name="T18" fmla="*/ 0 w 295"/>
                  <a:gd name="T19" fmla="*/ 0 h 4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"/>
                  <a:gd name="T31" fmla="*/ 0 h 431"/>
                  <a:gd name="T32" fmla="*/ 295 w 295"/>
                  <a:gd name="T33" fmla="*/ 431 h 4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" h="431">
                    <a:moveTo>
                      <a:pt x="0" y="0"/>
                    </a:moveTo>
                    <a:lnTo>
                      <a:pt x="35" y="412"/>
                    </a:lnTo>
                    <a:lnTo>
                      <a:pt x="103" y="431"/>
                    </a:lnTo>
                    <a:lnTo>
                      <a:pt x="177" y="430"/>
                    </a:lnTo>
                    <a:lnTo>
                      <a:pt x="246" y="382"/>
                    </a:lnTo>
                    <a:lnTo>
                      <a:pt x="278" y="331"/>
                    </a:lnTo>
                    <a:lnTo>
                      <a:pt x="295" y="255"/>
                    </a:lnTo>
                    <a:lnTo>
                      <a:pt x="268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8" name="Freeform 290"/>
              <p:cNvSpPr>
                <a:spLocks/>
              </p:cNvSpPr>
              <p:nvPr/>
            </p:nvSpPr>
            <p:spPr bwMode="auto">
              <a:xfrm>
                <a:off x="2308" y="2018"/>
                <a:ext cx="294" cy="419"/>
              </a:xfrm>
              <a:custGeom>
                <a:avLst/>
                <a:gdLst>
                  <a:gd name="T0" fmla="*/ 1 w 588"/>
                  <a:gd name="T1" fmla="*/ 1 h 838"/>
                  <a:gd name="T2" fmla="*/ 1 w 588"/>
                  <a:gd name="T3" fmla="*/ 1 h 838"/>
                  <a:gd name="T4" fmla="*/ 1 w 588"/>
                  <a:gd name="T5" fmla="*/ 0 h 838"/>
                  <a:gd name="T6" fmla="*/ 0 w 588"/>
                  <a:gd name="T7" fmla="*/ 1 h 838"/>
                  <a:gd name="T8" fmla="*/ 1 w 588"/>
                  <a:gd name="T9" fmla="*/ 1 h 838"/>
                  <a:gd name="T10" fmla="*/ 1 w 588"/>
                  <a:gd name="T11" fmla="*/ 1 h 8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8"/>
                  <a:gd name="T19" fmla="*/ 0 h 838"/>
                  <a:gd name="T20" fmla="*/ 588 w 588"/>
                  <a:gd name="T21" fmla="*/ 838 h 8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8" h="838">
                    <a:moveTo>
                      <a:pt x="27" y="772"/>
                    </a:moveTo>
                    <a:lnTo>
                      <a:pt x="572" y="7"/>
                    </a:lnTo>
                    <a:lnTo>
                      <a:pt x="588" y="0"/>
                    </a:lnTo>
                    <a:lnTo>
                      <a:pt x="0" y="838"/>
                    </a:lnTo>
                    <a:lnTo>
                      <a:pt x="27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29" name="Freeform 291"/>
              <p:cNvSpPr>
                <a:spLocks/>
              </p:cNvSpPr>
              <p:nvPr/>
            </p:nvSpPr>
            <p:spPr bwMode="auto">
              <a:xfrm>
                <a:off x="2417" y="1958"/>
                <a:ext cx="34" cy="25"/>
              </a:xfrm>
              <a:custGeom>
                <a:avLst/>
                <a:gdLst>
                  <a:gd name="T0" fmla="*/ 1 w 66"/>
                  <a:gd name="T1" fmla="*/ 1 h 49"/>
                  <a:gd name="T2" fmla="*/ 0 w 66"/>
                  <a:gd name="T3" fmla="*/ 1 h 49"/>
                  <a:gd name="T4" fmla="*/ 1 w 66"/>
                  <a:gd name="T5" fmla="*/ 1 h 49"/>
                  <a:gd name="T6" fmla="*/ 1 w 66"/>
                  <a:gd name="T7" fmla="*/ 1 h 49"/>
                  <a:gd name="T8" fmla="*/ 1 w 66"/>
                  <a:gd name="T9" fmla="*/ 1 h 49"/>
                  <a:gd name="T10" fmla="*/ 1 w 66"/>
                  <a:gd name="T11" fmla="*/ 0 h 49"/>
                  <a:gd name="T12" fmla="*/ 1 w 66"/>
                  <a:gd name="T13" fmla="*/ 1 h 49"/>
                  <a:gd name="T14" fmla="*/ 1 w 66"/>
                  <a:gd name="T15" fmla="*/ 1 h 49"/>
                  <a:gd name="T16" fmla="*/ 1 w 66"/>
                  <a:gd name="T17" fmla="*/ 1 h 49"/>
                  <a:gd name="T18" fmla="*/ 1 w 66"/>
                  <a:gd name="T19" fmla="*/ 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49"/>
                  <a:gd name="T32" fmla="*/ 66 w 66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49">
                    <a:moveTo>
                      <a:pt x="21" y="44"/>
                    </a:moveTo>
                    <a:lnTo>
                      <a:pt x="0" y="21"/>
                    </a:lnTo>
                    <a:lnTo>
                      <a:pt x="21" y="4"/>
                    </a:lnTo>
                    <a:lnTo>
                      <a:pt x="38" y="21"/>
                    </a:lnTo>
                    <a:lnTo>
                      <a:pt x="51" y="15"/>
                    </a:lnTo>
                    <a:lnTo>
                      <a:pt x="51" y="0"/>
                    </a:lnTo>
                    <a:lnTo>
                      <a:pt x="66" y="4"/>
                    </a:lnTo>
                    <a:lnTo>
                      <a:pt x="61" y="49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0" name="Freeform 292"/>
              <p:cNvSpPr>
                <a:spLocks/>
              </p:cNvSpPr>
              <p:nvPr/>
            </p:nvSpPr>
            <p:spPr bwMode="auto">
              <a:xfrm>
                <a:off x="2417" y="1958"/>
                <a:ext cx="40" cy="51"/>
              </a:xfrm>
              <a:custGeom>
                <a:avLst/>
                <a:gdLst>
                  <a:gd name="T0" fmla="*/ 1 w 80"/>
                  <a:gd name="T1" fmla="*/ 0 h 103"/>
                  <a:gd name="T2" fmla="*/ 1 w 80"/>
                  <a:gd name="T3" fmla="*/ 0 h 103"/>
                  <a:gd name="T4" fmla="*/ 1 w 80"/>
                  <a:gd name="T5" fmla="*/ 0 h 103"/>
                  <a:gd name="T6" fmla="*/ 1 w 80"/>
                  <a:gd name="T7" fmla="*/ 0 h 103"/>
                  <a:gd name="T8" fmla="*/ 1 w 80"/>
                  <a:gd name="T9" fmla="*/ 0 h 103"/>
                  <a:gd name="T10" fmla="*/ 1 w 80"/>
                  <a:gd name="T11" fmla="*/ 0 h 103"/>
                  <a:gd name="T12" fmla="*/ 1 w 80"/>
                  <a:gd name="T13" fmla="*/ 0 h 103"/>
                  <a:gd name="T14" fmla="*/ 1 w 80"/>
                  <a:gd name="T15" fmla="*/ 0 h 103"/>
                  <a:gd name="T16" fmla="*/ 1 w 80"/>
                  <a:gd name="T17" fmla="*/ 0 h 103"/>
                  <a:gd name="T18" fmla="*/ 0 w 80"/>
                  <a:gd name="T19" fmla="*/ 0 h 103"/>
                  <a:gd name="T20" fmla="*/ 1 w 80"/>
                  <a:gd name="T21" fmla="*/ 0 h 103"/>
                  <a:gd name="T22" fmla="*/ 1 w 80"/>
                  <a:gd name="T23" fmla="*/ 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103"/>
                  <a:gd name="T38" fmla="*/ 80 w 80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103">
                    <a:moveTo>
                      <a:pt x="28" y="67"/>
                    </a:moveTo>
                    <a:lnTo>
                      <a:pt x="19" y="42"/>
                    </a:lnTo>
                    <a:lnTo>
                      <a:pt x="40" y="25"/>
                    </a:lnTo>
                    <a:lnTo>
                      <a:pt x="57" y="46"/>
                    </a:lnTo>
                    <a:lnTo>
                      <a:pt x="61" y="6"/>
                    </a:lnTo>
                    <a:lnTo>
                      <a:pt x="80" y="0"/>
                    </a:lnTo>
                    <a:lnTo>
                      <a:pt x="80" y="25"/>
                    </a:lnTo>
                    <a:lnTo>
                      <a:pt x="45" y="103"/>
                    </a:lnTo>
                    <a:lnTo>
                      <a:pt x="13" y="84"/>
                    </a:lnTo>
                    <a:lnTo>
                      <a:pt x="0" y="49"/>
                    </a:lnTo>
                    <a:lnTo>
                      <a:pt x="28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1" name="Freeform 293"/>
              <p:cNvSpPr>
                <a:spLocks/>
              </p:cNvSpPr>
              <p:nvPr/>
            </p:nvSpPr>
            <p:spPr bwMode="auto">
              <a:xfrm>
                <a:off x="3066" y="2464"/>
                <a:ext cx="26" cy="32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65"/>
                  <a:gd name="T29" fmla="*/ 54 w 5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65">
                    <a:moveTo>
                      <a:pt x="0" y="19"/>
                    </a:moveTo>
                    <a:lnTo>
                      <a:pt x="12" y="21"/>
                    </a:lnTo>
                    <a:lnTo>
                      <a:pt x="27" y="65"/>
                    </a:lnTo>
                    <a:lnTo>
                      <a:pt x="54" y="54"/>
                    </a:lnTo>
                    <a:lnTo>
                      <a:pt x="37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9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2" name="Freeform 294"/>
              <p:cNvSpPr>
                <a:spLocks/>
              </p:cNvSpPr>
              <p:nvPr/>
            </p:nvSpPr>
            <p:spPr bwMode="auto">
              <a:xfrm>
                <a:off x="3074" y="2458"/>
                <a:ext cx="24" cy="31"/>
              </a:xfrm>
              <a:custGeom>
                <a:avLst/>
                <a:gdLst>
                  <a:gd name="T0" fmla="*/ 0 w 47"/>
                  <a:gd name="T1" fmla="*/ 0 h 63"/>
                  <a:gd name="T2" fmla="*/ 1 w 47"/>
                  <a:gd name="T3" fmla="*/ 0 h 63"/>
                  <a:gd name="T4" fmla="*/ 1 w 47"/>
                  <a:gd name="T5" fmla="*/ 0 h 63"/>
                  <a:gd name="T6" fmla="*/ 1 w 47"/>
                  <a:gd name="T7" fmla="*/ 0 h 63"/>
                  <a:gd name="T8" fmla="*/ 1 w 47"/>
                  <a:gd name="T9" fmla="*/ 0 h 63"/>
                  <a:gd name="T10" fmla="*/ 1 w 47"/>
                  <a:gd name="T11" fmla="*/ 0 h 63"/>
                  <a:gd name="T12" fmla="*/ 1 w 47"/>
                  <a:gd name="T13" fmla="*/ 0 h 63"/>
                  <a:gd name="T14" fmla="*/ 1 w 47"/>
                  <a:gd name="T15" fmla="*/ 0 h 63"/>
                  <a:gd name="T16" fmla="*/ 0 w 47"/>
                  <a:gd name="T17" fmla="*/ 0 h 63"/>
                  <a:gd name="T18" fmla="*/ 0 w 47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63"/>
                  <a:gd name="T32" fmla="*/ 47 w 47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63">
                    <a:moveTo>
                      <a:pt x="0" y="9"/>
                    </a:moveTo>
                    <a:lnTo>
                      <a:pt x="3" y="19"/>
                    </a:lnTo>
                    <a:lnTo>
                      <a:pt x="19" y="19"/>
                    </a:lnTo>
                    <a:lnTo>
                      <a:pt x="34" y="63"/>
                    </a:lnTo>
                    <a:lnTo>
                      <a:pt x="47" y="63"/>
                    </a:lnTo>
                    <a:lnTo>
                      <a:pt x="28" y="17"/>
                    </a:lnTo>
                    <a:lnTo>
                      <a:pt x="13" y="11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3" name="Freeform 295"/>
              <p:cNvSpPr>
                <a:spLocks/>
              </p:cNvSpPr>
              <p:nvPr/>
            </p:nvSpPr>
            <p:spPr bwMode="auto">
              <a:xfrm>
                <a:off x="2536" y="2179"/>
                <a:ext cx="379" cy="453"/>
              </a:xfrm>
              <a:custGeom>
                <a:avLst/>
                <a:gdLst>
                  <a:gd name="T0" fmla="*/ 0 w 756"/>
                  <a:gd name="T1" fmla="*/ 1 h 905"/>
                  <a:gd name="T2" fmla="*/ 1 w 756"/>
                  <a:gd name="T3" fmla="*/ 1 h 905"/>
                  <a:gd name="T4" fmla="*/ 1 w 756"/>
                  <a:gd name="T5" fmla="*/ 1 h 905"/>
                  <a:gd name="T6" fmla="*/ 1 w 756"/>
                  <a:gd name="T7" fmla="*/ 1 h 905"/>
                  <a:gd name="T8" fmla="*/ 1 w 756"/>
                  <a:gd name="T9" fmla="*/ 1 h 905"/>
                  <a:gd name="T10" fmla="*/ 1 w 756"/>
                  <a:gd name="T11" fmla="*/ 1 h 905"/>
                  <a:gd name="T12" fmla="*/ 1 w 756"/>
                  <a:gd name="T13" fmla="*/ 1 h 905"/>
                  <a:gd name="T14" fmla="*/ 1 w 756"/>
                  <a:gd name="T15" fmla="*/ 1 h 905"/>
                  <a:gd name="T16" fmla="*/ 1 w 756"/>
                  <a:gd name="T17" fmla="*/ 1 h 905"/>
                  <a:gd name="T18" fmla="*/ 1 w 756"/>
                  <a:gd name="T19" fmla="*/ 1 h 905"/>
                  <a:gd name="T20" fmla="*/ 1 w 756"/>
                  <a:gd name="T21" fmla="*/ 0 h 905"/>
                  <a:gd name="T22" fmla="*/ 0 w 756"/>
                  <a:gd name="T23" fmla="*/ 1 h 905"/>
                  <a:gd name="T24" fmla="*/ 0 w 756"/>
                  <a:gd name="T25" fmla="*/ 1 h 9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6"/>
                  <a:gd name="T40" fmla="*/ 0 h 905"/>
                  <a:gd name="T41" fmla="*/ 756 w 756"/>
                  <a:gd name="T42" fmla="*/ 905 h 9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6" h="905">
                    <a:moveTo>
                      <a:pt x="0" y="671"/>
                    </a:moveTo>
                    <a:lnTo>
                      <a:pt x="308" y="905"/>
                    </a:lnTo>
                    <a:lnTo>
                      <a:pt x="678" y="333"/>
                    </a:lnTo>
                    <a:lnTo>
                      <a:pt x="631" y="340"/>
                    </a:lnTo>
                    <a:lnTo>
                      <a:pt x="482" y="439"/>
                    </a:lnTo>
                    <a:lnTo>
                      <a:pt x="433" y="412"/>
                    </a:lnTo>
                    <a:lnTo>
                      <a:pt x="448" y="365"/>
                    </a:lnTo>
                    <a:lnTo>
                      <a:pt x="513" y="355"/>
                    </a:lnTo>
                    <a:lnTo>
                      <a:pt x="712" y="272"/>
                    </a:lnTo>
                    <a:lnTo>
                      <a:pt x="756" y="207"/>
                    </a:lnTo>
                    <a:lnTo>
                      <a:pt x="452" y="0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004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4" name="Freeform 296"/>
              <p:cNvSpPr>
                <a:spLocks/>
              </p:cNvSpPr>
              <p:nvPr/>
            </p:nvSpPr>
            <p:spPr bwMode="auto">
              <a:xfrm>
                <a:off x="2686" y="2333"/>
                <a:ext cx="374" cy="482"/>
              </a:xfrm>
              <a:custGeom>
                <a:avLst/>
                <a:gdLst>
                  <a:gd name="T0" fmla="*/ 0 w 747"/>
                  <a:gd name="T1" fmla="*/ 0 h 966"/>
                  <a:gd name="T2" fmla="*/ 1 w 747"/>
                  <a:gd name="T3" fmla="*/ 0 h 966"/>
                  <a:gd name="T4" fmla="*/ 1 w 747"/>
                  <a:gd name="T5" fmla="*/ 0 h 966"/>
                  <a:gd name="T6" fmla="*/ 1 w 747"/>
                  <a:gd name="T7" fmla="*/ 0 h 966"/>
                  <a:gd name="T8" fmla="*/ 0 w 747"/>
                  <a:gd name="T9" fmla="*/ 0 h 966"/>
                  <a:gd name="T10" fmla="*/ 0 w 747"/>
                  <a:gd name="T11" fmla="*/ 0 h 9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7"/>
                  <a:gd name="T19" fmla="*/ 0 h 966"/>
                  <a:gd name="T20" fmla="*/ 747 w 747"/>
                  <a:gd name="T21" fmla="*/ 966 h 9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7" h="966">
                    <a:moveTo>
                      <a:pt x="0" y="724"/>
                    </a:moveTo>
                    <a:lnTo>
                      <a:pt x="450" y="0"/>
                    </a:lnTo>
                    <a:lnTo>
                      <a:pt x="747" y="230"/>
                    </a:lnTo>
                    <a:lnTo>
                      <a:pt x="300" y="966"/>
                    </a:ln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005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5" name="Freeform 297"/>
              <p:cNvSpPr>
                <a:spLocks/>
              </p:cNvSpPr>
              <p:nvPr/>
            </p:nvSpPr>
            <p:spPr bwMode="auto">
              <a:xfrm>
                <a:off x="2312" y="2045"/>
                <a:ext cx="432" cy="522"/>
              </a:xfrm>
              <a:custGeom>
                <a:avLst/>
                <a:gdLst>
                  <a:gd name="T0" fmla="*/ 0 w 865"/>
                  <a:gd name="T1" fmla="*/ 0 h 1046"/>
                  <a:gd name="T2" fmla="*/ 0 w 865"/>
                  <a:gd name="T3" fmla="*/ 0 h 1046"/>
                  <a:gd name="T4" fmla="*/ 0 w 865"/>
                  <a:gd name="T5" fmla="*/ 0 h 1046"/>
                  <a:gd name="T6" fmla="*/ 0 w 865"/>
                  <a:gd name="T7" fmla="*/ 0 h 1046"/>
                  <a:gd name="T8" fmla="*/ 0 w 865"/>
                  <a:gd name="T9" fmla="*/ 0 h 1046"/>
                  <a:gd name="T10" fmla="*/ 0 w 865"/>
                  <a:gd name="T11" fmla="*/ 0 h 10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5"/>
                  <a:gd name="T19" fmla="*/ 0 h 1046"/>
                  <a:gd name="T20" fmla="*/ 865 w 865"/>
                  <a:gd name="T21" fmla="*/ 1046 h 10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5" h="1046">
                    <a:moveTo>
                      <a:pt x="0" y="808"/>
                    </a:moveTo>
                    <a:lnTo>
                      <a:pt x="580" y="0"/>
                    </a:lnTo>
                    <a:lnTo>
                      <a:pt x="865" y="215"/>
                    </a:lnTo>
                    <a:lnTo>
                      <a:pt x="298" y="1046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00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6" name="Freeform 298"/>
              <p:cNvSpPr>
                <a:spLocks/>
              </p:cNvSpPr>
              <p:nvPr/>
            </p:nvSpPr>
            <p:spPr bwMode="auto">
              <a:xfrm>
                <a:off x="3073" y="2692"/>
                <a:ext cx="149" cy="183"/>
              </a:xfrm>
              <a:custGeom>
                <a:avLst/>
                <a:gdLst>
                  <a:gd name="T0" fmla="*/ 0 w 296"/>
                  <a:gd name="T1" fmla="*/ 1 h 366"/>
                  <a:gd name="T2" fmla="*/ 1 w 296"/>
                  <a:gd name="T3" fmla="*/ 1 h 366"/>
                  <a:gd name="T4" fmla="*/ 1 w 296"/>
                  <a:gd name="T5" fmla="*/ 1 h 366"/>
                  <a:gd name="T6" fmla="*/ 1 w 296"/>
                  <a:gd name="T7" fmla="*/ 1 h 366"/>
                  <a:gd name="T8" fmla="*/ 1 w 296"/>
                  <a:gd name="T9" fmla="*/ 1 h 366"/>
                  <a:gd name="T10" fmla="*/ 1 w 296"/>
                  <a:gd name="T11" fmla="*/ 0 h 366"/>
                  <a:gd name="T12" fmla="*/ 0 w 296"/>
                  <a:gd name="T13" fmla="*/ 1 h 366"/>
                  <a:gd name="T14" fmla="*/ 0 w 296"/>
                  <a:gd name="T15" fmla="*/ 1 h 3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6"/>
                  <a:gd name="T25" fmla="*/ 0 h 366"/>
                  <a:gd name="T26" fmla="*/ 296 w 296"/>
                  <a:gd name="T27" fmla="*/ 366 h 3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6" h="366">
                    <a:moveTo>
                      <a:pt x="0" y="117"/>
                    </a:moveTo>
                    <a:lnTo>
                      <a:pt x="51" y="197"/>
                    </a:lnTo>
                    <a:lnTo>
                      <a:pt x="106" y="256"/>
                    </a:lnTo>
                    <a:lnTo>
                      <a:pt x="175" y="317"/>
                    </a:lnTo>
                    <a:lnTo>
                      <a:pt x="235" y="366"/>
                    </a:lnTo>
                    <a:lnTo>
                      <a:pt x="296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7" name="Freeform 299"/>
              <p:cNvSpPr>
                <a:spLocks/>
              </p:cNvSpPr>
              <p:nvPr/>
            </p:nvSpPr>
            <p:spPr bwMode="auto">
              <a:xfrm>
                <a:off x="3030" y="2480"/>
                <a:ext cx="360" cy="437"/>
              </a:xfrm>
              <a:custGeom>
                <a:avLst/>
                <a:gdLst>
                  <a:gd name="T0" fmla="*/ 0 w 721"/>
                  <a:gd name="T1" fmla="*/ 1 h 874"/>
                  <a:gd name="T2" fmla="*/ 0 w 721"/>
                  <a:gd name="T3" fmla="*/ 1 h 874"/>
                  <a:gd name="T4" fmla="*/ 0 w 721"/>
                  <a:gd name="T5" fmla="*/ 1 h 874"/>
                  <a:gd name="T6" fmla="*/ 0 w 721"/>
                  <a:gd name="T7" fmla="*/ 1 h 874"/>
                  <a:gd name="T8" fmla="*/ 0 w 721"/>
                  <a:gd name="T9" fmla="*/ 1 h 874"/>
                  <a:gd name="T10" fmla="*/ 0 w 721"/>
                  <a:gd name="T11" fmla="*/ 1 h 874"/>
                  <a:gd name="T12" fmla="*/ 0 w 721"/>
                  <a:gd name="T13" fmla="*/ 1 h 874"/>
                  <a:gd name="T14" fmla="*/ 0 w 721"/>
                  <a:gd name="T15" fmla="*/ 1 h 874"/>
                  <a:gd name="T16" fmla="*/ 0 w 721"/>
                  <a:gd name="T17" fmla="*/ 1 h 874"/>
                  <a:gd name="T18" fmla="*/ 0 w 721"/>
                  <a:gd name="T19" fmla="*/ 1 h 874"/>
                  <a:gd name="T20" fmla="*/ 0 w 721"/>
                  <a:gd name="T21" fmla="*/ 1 h 874"/>
                  <a:gd name="T22" fmla="*/ 0 w 721"/>
                  <a:gd name="T23" fmla="*/ 1 h 874"/>
                  <a:gd name="T24" fmla="*/ 0 w 721"/>
                  <a:gd name="T25" fmla="*/ 1 h 874"/>
                  <a:gd name="T26" fmla="*/ 0 w 721"/>
                  <a:gd name="T27" fmla="*/ 1 h 874"/>
                  <a:gd name="T28" fmla="*/ 0 w 721"/>
                  <a:gd name="T29" fmla="*/ 1 h 874"/>
                  <a:gd name="T30" fmla="*/ 0 w 721"/>
                  <a:gd name="T31" fmla="*/ 1 h 874"/>
                  <a:gd name="T32" fmla="*/ 0 w 721"/>
                  <a:gd name="T33" fmla="*/ 1 h 874"/>
                  <a:gd name="T34" fmla="*/ 0 w 721"/>
                  <a:gd name="T35" fmla="*/ 1 h 874"/>
                  <a:gd name="T36" fmla="*/ 0 w 721"/>
                  <a:gd name="T37" fmla="*/ 1 h 874"/>
                  <a:gd name="T38" fmla="*/ 0 w 721"/>
                  <a:gd name="T39" fmla="*/ 1 h 874"/>
                  <a:gd name="T40" fmla="*/ 0 w 721"/>
                  <a:gd name="T41" fmla="*/ 1 h 874"/>
                  <a:gd name="T42" fmla="*/ 0 w 721"/>
                  <a:gd name="T43" fmla="*/ 1 h 874"/>
                  <a:gd name="T44" fmla="*/ 0 w 721"/>
                  <a:gd name="T45" fmla="*/ 1 h 874"/>
                  <a:gd name="T46" fmla="*/ 0 w 721"/>
                  <a:gd name="T47" fmla="*/ 1 h 874"/>
                  <a:gd name="T48" fmla="*/ 0 w 721"/>
                  <a:gd name="T49" fmla="*/ 1 h 874"/>
                  <a:gd name="T50" fmla="*/ 0 w 721"/>
                  <a:gd name="T51" fmla="*/ 1 h 874"/>
                  <a:gd name="T52" fmla="*/ 0 w 721"/>
                  <a:gd name="T53" fmla="*/ 1 h 874"/>
                  <a:gd name="T54" fmla="*/ 0 w 721"/>
                  <a:gd name="T55" fmla="*/ 1 h 874"/>
                  <a:gd name="T56" fmla="*/ 0 w 721"/>
                  <a:gd name="T57" fmla="*/ 1 h 874"/>
                  <a:gd name="T58" fmla="*/ 0 w 721"/>
                  <a:gd name="T59" fmla="*/ 1 h 874"/>
                  <a:gd name="T60" fmla="*/ 0 w 721"/>
                  <a:gd name="T61" fmla="*/ 1 h 874"/>
                  <a:gd name="T62" fmla="*/ 0 w 721"/>
                  <a:gd name="T63" fmla="*/ 1 h 874"/>
                  <a:gd name="T64" fmla="*/ 0 w 721"/>
                  <a:gd name="T65" fmla="*/ 1 h 874"/>
                  <a:gd name="T66" fmla="*/ 0 w 721"/>
                  <a:gd name="T67" fmla="*/ 1 h 874"/>
                  <a:gd name="T68" fmla="*/ 0 w 721"/>
                  <a:gd name="T69" fmla="*/ 1 h 874"/>
                  <a:gd name="T70" fmla="*/ 0 w 721"/>
                  <a:gd name="T71" fmla="*/ 1 h 874"/>
                  <a:gd name="T72" fmla="*/ 0 w 721"/>
                  <a:gd name="T73" fmla="*/ 1 h 874"/>
                  <a:gd name="T74" fmla="*/ 0 w 721"/>
                  <a:gd name="T75" fmla="*/ 1 h 874"/>
                  <a:gd name="T76" fmla="*/ 0 w 721"/>
                  <a:gd name="T77" fmla="*/ 1 h 874"/>
                  <a:gd name="T78" fmla="*/ 0 w 721"/>
                  <a:gd name="T79" fmla="*/ 1 h 874"/>
                  <a:gd name="T80" fmla="*/ 0 w 721"/>
                  <a:gd name="T81" fmla="*/ 1 h 874"/>
                  <a:gd name="T82" fmla="*/ 0 w 721"/>
                  <a:gd name="T83" fmla="*/ 1 h 874"/>
                  <a:gd name="T84" fmla="*/ 0 w 721"/>
                  <a:gd name="T85" fmla="*/ 1 h 874"/>
                  <a:gd name="T86" fmla="*/ 0 w 721"/>
                  <a:gd name="T87" fmla="*/ 1 h 874"/>
                  <a:gd name="T88" fmla="*/ 0 w 721"/>
                  <a:gd name="T89" fmla="*/ 1 h 874"/>
                  <a:gd name="T90" fmla="*/ 0 w 721"/>
                  <a:gd name="T91" fmla="*/ 1 h 874"/>
                  <a:gd name="T92" fmla="*/ 0 w 721"/>
                  <a:gd name="T93" fmla="*/ 0 h 874"/>
                  <a:gd name="T94" fmla="*/ 0 w 721"/>
                  <a:gd name="T95" fmla="*/ 1 h 874"/>
                  <a:gd name="T96" fmla="*/ 0 w 721"/>
                  <a:gd name="T97" fmla="*/ 1 h 874"/>
                  <a:gd name="T98" fmla="*/ 0 w 721"/>
                  <a:gd name="T99" fmla="*/ 1 h 874"/>
                  <a:gd name="T100" fmla="*/ 0 w 721"/>
                  <a:gd name="T101" fmla="*/ 1 h 874"/>
                  <a:gd name="T102" fmla="*/ 0 w 721"/>
                  <a:gd name="T103" fmla="*/ 1 h 874"/>
                  <a:gd name="T104" fmla="*/ 0 w 721"/>
                  <a:gd name="T105" fmla="*/ 1 h 874"/>
                  <a:gd name="T106" fmla="*/ 0 w 721"/>
                  <a:gd name="T107" fmla="*/ 1 h 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1"/>
                  <a:gd name="T163" fmla="*/ 0 h 874"/>
                  <a:gd name="T164" fmla="*/ 721 w 721"/>
                  <a:gd name="T165" fmla="*/ 874 h 8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1" h="874">
                    <a:moveTo>
                      <a:pt x="0" y="138"/>
                    </a:moveTo>
                    <a:lnTo>
                      <a:pt x="31" y="99"/>
                    </a:lnTo>
                    <a:lnTo>
                      <a:pt x="57" y="70"/>
                    </a:lnTo>
                    <a:lnTo>
                      <a:pt x="91" y="47"/>
                    </a:lnTo>
                    <a:lnTo>
                      <a:pt x="131" y="28"/>
                    </a:lnTo>
                    <a:lnTo>
                      <a:pt x="169" y="22"/>
                    </a:lnTo>
                    <a:lnTo>
                      <a:pt x="209" y="22"/>
                    </a:lnTo>
                    <a:lnTo>
                      <a:pt x="257" y="32"/>
                    </a:lnTo>
                    <a:lnTo>
                      <a:pt x="304" y="45"/>
                    </a:lnTo>
                    <a:lnTo>
                      <a:pt x="361" y="74"/>
                    </a:lnTo>
                    <a:lnTo>
                      <a:pt x="422" y="110"/>
                    </a:lnTo>
                    <a:lnTo>
                      <a:pt x="472" y="150"/>
                    </a:lnTo>
                    <a:lnTo>
                      <a:pt x="521" y="197"/>
                    </a:lnTo>
                    <a:lnTo>
                      <a:pt x="573" y="262"/>
                    </a:lnTo>
                    <a:lnTo>
                      <a:pt x="614" y="329"/>
                    </a:lnTo>
                    <a:lnTo>
                      <a:pt x="649" y="395"/>
                    </a:lnTo>
                    <a:lnTo>
                      <a:pt x="677" y="463"/>
                    </a:lnTo>
                    <a:lnTo>
                      <a:pt x="694" y="526"/>
                    </a:lnTo>
                    <a:lnTo>
                      <a:pt x="704" y="576"/>
                    </a:lnTo>
                    <a:lnTo>
                      <a:pt x="706" y="638"/>
                    </a:lnTo>
                    <a:lnTo>
                      <a:pt x="700" y="701"/>
                    </a:lnTo>
                    <a:lnTo>
                      <a:pt x="685" y="752"/>
                    </a:lnTo>
                    <a:lnTo>
                      <a:pt x="662" y="794"/>
                    </a:lnTo>
                    <a:lnTo>
                      <a:pt x="630" y="823"/>
                    </a:lnTo>
                    <a:lnTo>
                      <a:pt x="584" y="853"/>
                    </a:lnTo>
                    <a:lnTo>
                      <a:pt x="538" y="866"/>
                    </a:lnTo>
                    <a:lnTo>
                      <a:pt x="491" y="870"/>
                    </a:lnTo>
                    <a:lnTo>
                      <a:pt x="519" y="874"/>
                    </a:lnTo>
                    <a:lnTo>
                      <a:pt x="548" y="874"/>
                    </a:lnTo>
                    <a:lnTo>
                      <a:pt x="603" y="859"/>
                    </a:lnTo>
                    <a:lnTo>
                      <a:pt x="649" y="827"/>
                    </a:lnTo>
                    <a:lnTo>
                      <a:pt x="681" y="794"/>
                    </a:lnTo>
                    <a:lnTo>
                      <a:pt x="704" y="741"/>
                    </a:lnTo>
                    <a:lnTo>
                      <a:pt x="721" y="663"/>
                    </a:lnTo>
                    <a:lnTo>
                      <a:pt x="721" y="597"/>
                    </a:lnTo>
                    <a:lnTo>
                      <a:pt x="711" y="528"/>
                    </a:lnTo>
                    <a:lnTo>
                      <a:pt x="692" y="450"/>
                    </a:lnTo>
                    <a:lnTo>
                      <a:pt x="662" y="378"/>
                    </a:lnTo>
                    <a:lnTo>
                      <a:pt x="624" y="306"/>
                    </a:lnTo>
                    <a:lnTo>
                      <a:pt x="573" y="226"/>
                    </a:lnTo>
                    <a:lnTo>
                      <a:pt x="529" y="171"/>
                    </a:lnTo>
                    <a:lnTo>
                      <a:pt x="472" y="118"/>
                    </a:lnTo>
                    <a:lnTo>
                      <a:pt x="407" y="72"/>
                    </a:lnTo>
                    <a:lnTo>
                      <a:pt x="346" y="40"/>
                    </a:lnTo>
                    <a:lnTo>
                      <a:pt x="284" y="15"/>
                    </a:lnTo>
                    <a:lnTo>
                      <a:pt x="244" y="5"/>
                    </a:lnTo>
                    <a:lnTo>
                      <a:pt x="200" y="0"/>
                    </a:lnTo>
                    <a:lnTo>
                      <a:pt x="156" y="7"/>
                    </a:lnTo>
                    <a:lnTo>
                      <a:pt x="111" y="21"/>
                    </a:lnTo>
                    <a:lnTo>
                      <a:pt x="72" y="41"/>
                    </a:lnTo>
                    <a:lnTo>
                      <a:pt x="40" y="72"/>
                    </a:lnTo>
                    <a:lnTo>
                      <a:pt x="23" y="95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8" name="Freeform 300"/>
              <p:cNvSpPr>
                <a:spLocks/>
              </p:cNvSpPr>
              <p:nvPr/>
            </p:nvSpPr>
            <p:spPr bwMode="auto">
              <a:xfrm>
                <a:off x="1967" y="1753"/>
                <a:ext cx="462" cy="267"/>
              </a:xfrm>
              <a:custGeom>
                <a:avLst/>
                <a:gdLst>
                  <a:gd name="T0" fmla="*/ 0 w 924"/>
                  <a:gd name="T1" fmla="*/ 0 h 535"/>
                  <a:gd name="T2" fmla="*/ 1 w 924"/>
                  <a:gd name="T3" fmla="*/ 0 h 535"/>
                  <a:gd name="T4" fmla="*/ 1 w 924"/>
                  <a:gd name="T5" fmla="*/ 0 h 535"/>
                  <a:gd name="T6" fmla="*/ 1 w 924"/>
                  <a:gd name="T7" fmla="*/ 0 h 535"/>
                  <a:gd name="T8" fmla="*/ 1 w 924"/>
                  <a:gd name="T9" fmla="*/ 0 h 535"/>
                  <a:gd name="T10" fmla="*/ 1 w 924"/>
                  <a:gd name="T11" fmla="*/ 0 h 535"/>
                  <a:gd name="T12" fmla="*/ 1 w 924"/>
                  <a:gd name="T13" fmla="*/ 0 h 535"/>
                  <a:gd name="T14" fmla="*/ 1 w 924"/>
                  <a:gd name="T15" fmla="*/ 0 h 535"/>
                  <a:gd name="T16" fmla="*/ 1 w 924"/>
                  <a:gd name="T17" fmla="*/ 0 h 535"/>
                  <a:gd name="T18" fmla="*/ 1 w 924"/>
                  <a:gd name="T19" fmla="*/ 0 h 535"/>
                  <a:gd name="T20" fmla="*/ 1 w 924"/>
                  <a:gd name="T21" fmla="*/ 0 h 535"/>
                  <a:gd name="T22" fmla="*/ 1 w 924"/>
                  <a:gd name="T23" fmla="*/ 0 h 535"/>
                  <a:gd name="T24" fmla="*/ 1 w 924"/>
                  <a:gd name="T25" fmla="*/ 0 h 535"/>
                  <a:gd name="T26" fmla="*/ 1 w 924"/>
                  <a:gd name="T27" fmla="*/ 0 h 535"/>
                  <a:gd name="T28" fmla="*/ 1 w 924"/>
                  <a:gd name="T29" fmla="*/ 0 h 535"/>
                  <a:gd name="T30" fmla="*/ 1 w 924"/>
                  <a:gd name="T31" fmla="*/ 0 h 535"/>
                  <a:gd name="T32" fmla="*/ 1 w 924"/>
                  <a:gd name="T33" fmla="*/ 0 h 535"/>
                  <a:gd name="T34" fmla="*/ 1 w 924"/>
                  <a:gd name="T35" fmla="*/ 0 h 535"/>
                  <a:gd name="T36" fmla="*/ 1 w 924"/>
                  <a:gd name="T37" fmla="*/ 0 h 535"/>
                  <a:gd name="T38" fmla="*/ 1 w 924"/>
                  <a:gd name="T39" fmla="*/ 0 h 535"/>
                  <a:gd name="T40" fmla="*/ 1 w 924"/>
                  <a:gd name="T41" fmla="*/ 0 h 535"/>
                  <a:gd name="T42" fmla="*/ 1 w 924"/>
                  <a:gd name="T43" fmla="*/ 0 h 535"/>
                  <a:gd name="T44" fmla="*/ 1 w 924"/>
                  <a:gd name="T45" fmla="*/ 0 h 535"/>
                  <a:gd name="T46" fmla="*/ 1 w 924"/>
                  <a:gd name="T47" fmla="*/ 0 h 535"/>
                  <a:gd name="T48" fmla="*/ 1 w 924"/>
                  <a:gd name="T49" fmla="*/ 0 h 535"/>
                  <a:gd name="T50" fmla="*/ 1 w 924"/>
                  <a:gd name="T51" fmla="*/ 0 h 535"/>
                  <a:gd name="T52" fmla="*/ 1 w 924"/>
                  <a:gd name="T53" fmla="*/ 0 h 535"/>
                  <a:gd name="T54" fmla="*/ 1 w 924"/>
                  <a:gd name="T55" fmla="*/ 0 h 535"/>
                  <a:gd name="T56" fmla="*/ 1 w 924"/>
                  <a:gd name="T57" fmla="*/ 0 h 535"/>
                  <a:gd name="T58" fmla="*/ 1 w 924"/>
                  <a:gd name="T59" fmla="*/ 0 h 535"/>
                  <a:gd name="T60" fmla="*/ 1 w 924"/>
                  <a:gd name="T61" fmla="*/ 0 h 535"/>
                  <a:gd name="T62" fmla="*/ 1 w 924"/>
                  <a:gd name="T63" fmla="*/ 0 h 535"/>
                  <a:gd name="T64" fmla="*/ 1 w 924"/>
                  <a:gd name="T65" fmla="*/ 0 h 535"/>
                  <a:gd name="T66" fmla="*/ 1 w 924"/>
                  <a:gd name="T67" fmla="*/ 0 h 535"/>
                  <a:gd name="T68" fmla="*/ 1 w 924"/>
                  <a:gd name="T69" fmla="*/ 0 h 535"/>
                  <a:gd name="T70" fmla="*/ 1 w 924"/>
                  <a:gd name="T71" fmla="*/ 0 h 535"/>
                  <a:gd name="T72" fmla="*/ 1 w 924"/>
                  <a:gd name="T73" fmla="*/ 0 h 535"/>
                  <a:gd name="T74" fmla="*/ 1 w 924"/>
                  <a:gd name="T75" fmla="*/ 0 h 535"/>
                  <a:gd name="T76" fmla="*/ 1 w 924"/>
                  <a:gd name="T77" fmla="*/ 0 h 535"/>
                  <a:gd name="T78" fmla="*/ 1 w 924"/>
                  <a:gd name="T79" fmla="*/ 0 h 535"/>
                  <a:gd name="T80" fmla="*/ 1 w 924"/>
                  <a:gd name="T81" fmla="*/ 0 h 535"/>
                  <a:gd name="T82" fmla="*/ 1 w 924"/>
                  <a:gd name="T83" fmla="*/ 0 h 535"/>
                  <a:gd name="T84" fmla="*/ 1 w 924"/>
                  <a:gd name="T85" fmla="*/ 0 h 535"/>
                  <a:gd name="T86" fmla="*/ 1 w 924"/>
                  <a:gd name="T87" fmla="*/ 0 h 535"/>
                  <a:gd name="T88" fmla="*/ 1 w 924"/>
                  <a:gd name="T89" fmla="*/ 0 h 535"/>
                  <a:gd name="T90" fmla="*/ 1 w 924"/>
                  <a:gd name="T91" fmla="*/ 0 h 535"/>
                  <a:gd name="T92" fmla="*/ 1 w 924"/>
                  <a:gd name="T93" fmla="*/ 0 h 535"/>
                  <a:gd name="T94" fmla="*/ 1 w 924"/>
                  <a:gd name="T95" fmla="*/ 0 h 535"/>
                  <a:gd name="T96" fmla="*/ 0 w 924"/>
                  <a:gd name="T97" fmla="*/ 0 h 535"/>
                  <a:gd name="T98" fmla="*/ 0 w 924"/>
                  <a:gd name="T99" fmla="*/ 0 h 5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24"/>
                  <a:gd name="T151" fmla="*/ 0 h 535"/>
                  <a:gd name="T152" fmla="*/ 924 w 924"/>
                  <a:gd name="T153" fmla="*/ 535 h 5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24" h="535">
                    <a:moveTo>
                      <a:pt x="0" y="168"/>
                    </a:moveTo>
                    <a:lnTo>
                      <a:pt x="19" y="130"/>
                    </a:lnTo>
                    <a:lnTo>
                      <a:pt x="53" y="92"/>
                    </a:lnTo>
                    <a:lnTo>
                      <a:pt x="91" y="69"/>
                    </a:lnTo>
                    <a:lnTo>
                      <a:pt x="150" y="44"/>
                    </a:lnTo>
                    <a:lnTo>
                      <a:pt x="224" y="27"/>
                    </a:lnTo>
                    <a:lnTo>
                      <a:pt x="289" y="23"/>
                    </a:lnTo>
                    <a:lnTo>
                      <a:pt x="376" y="27"/>
                    </a:lnTo>
                    <a:lnTo>
                      <a:pt x="452" y="38"/>
                    </a:lnTo>
                    <a:lnTo>
                      <a:pt x="549" y="61"/>
                    </a:lnTo>
                    <a:lnTo>
                      <a:pt x="635" y="92"/>
                    </a:lnTo>
                    <a:lnTo>
                      <a:pt x="699" y="124"/>
                    </a:lnTo>
                    <a:lnTo>
                      <a:pt x="745" y="151"/>
                    </a:lnTo>
                    <a:lnTo>
                      <a:pt x="798" y="189"/>
                    </a:lnTo>
                    <a:lnTo>
                      <a:pt x="842" y="230"/>
                    </a:lnTo>
                    <a:lnTo>
                      <a:pt x="872" y="267"/>
                    </a:lnTo>
                    <a:lnTo>
                      <a:pt x="891" y="305"/>
                    </a:lnTo>
                    <a:lnTo>
                      <a:pt x="907" y="348"/>
                    </a:lnTo>
                    <a:lnTo>
                      <a:pt x="908" y="384"/>
                    </a:lnTo>
                    <a:lnTo>
                      <a:pt x="901" y="417"/>
                    </a:lnTo>
                    <a:lnTo>
                      <a:pt x="884" y="451"/>
                    </a:lnTo>
                    <a:lnTo>
                      <a:pt x="853" y="481"/>
                    </a:lnTo>
                    <a:lnTo>
                      <a:pt x="819" y="502"/>
                    </a:lnTo>
                    <a:lnTo>
                      <a:pt x="779" y="521"/>
                    </a:lnTo>
                    <a:lnTo>
                      <a:pt x="735" y="535"/>
                    </a:lnTo>
                    <a:lnTo>
                      <a:pt x="783" y="527"/>
                    </a:lnTo>
                    <a:lnTo>
                      <a:pt x="829" y="508"/>
                    </a:lnTo>
                    <a:lnTo>
                      <a:pt x="889" y="459"/>
                    </a:lnTo>
                    <a:lnTo>
                      <a:pt x="916" y="413"/>
                    </a:lnTo>
                    <a:lnTo>
                      <a:pt x="924" y="367"/>
                    </a:lnTo>
                    <a:lnTo>
                      <a:pt x="916" y="324"/>
                    </a:lnTo>
                    <a:lnTo>
                      <a:pt x="891" y="272"/>
                    </a:lnTo>
                    <a:lnTo>
                      <a:pt x="857" y="227"/>
                    </a:lnTo>
                    <a:lnTo>
                      <a:pt x="815" y="177"/>
                    </a:lnTo>
                    <a:lnTo>
                      <a:pt x="766" y="139"/>
                    </a:lnTo>
                    <a:lnTo>
                      <a:pt x="703" y="97"/>
                    </a:lnTo>
                    <a:lnTo>
                      <a:pt x="625" y="56"/>
                    </a:lnTo>
                    <a:lnTo>
                      <a:pt x="566" y="37"/>
                    </a:lnTo>
                    <a:lnTo>
                      <a:pt x="458" y="10"/>
                    </a:lnTo>
                    <a:lnTo>
                      <a:pt x="376" y="0"/>
                    </a:lnTo>
                    <a:lnTo>
                      <a:pt x="292" y="4"/>
                    </a:lnTo>
                    <a:lnTo>
                      <a:pt x="234" y="10"/>
                    </a:lnTo>
                    <a:lnTo>
                      <a:pt x="167" y="25"/>
                    </a:lnTo>
                    <a:lnTo>
                      <a:pt x="112" y="44"/>
                    </a:lnTo>
                    <a:lnTo>
                      <a:pt x="72" y="67"/>
                    </a:lnTo>
                    <a:lnTo>
                      <a:pt x="43" y="86"/>
                    </a:lnTo>
                    <a:lnTo>
                      <a:pt x="21" y="115"/>
                    </a:lnTo>
                    <a:lnTo>
                      <a:pt x="7" y="139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39" name="Freeform 301"/>
              <p:cNvSpPr>
                <a:spLocks/>
              </p:cNvSpPr>
              <p:nvPr/>
            </p:nvSpPr>
            <p:spPr bwMode="auto">
              <a:xfrm>
                <a:off x="2308" y="2034"/>
                <a:ext cx="448" cy="545"/>
              </a:xfrm>
              <a:custGeom>
                <a:avLst/>
                <a:gdLst>
                  <a:gd name="T0" fmla="*/ 0 w 896"/>
                  <a:gd name="T1" fmla="*/ 1 h 1089"/>
                  <a:gd name="T2" fmla="*/ 1 w 896"/>
                  <a:gd name="T3" fmla="*/ 1 h 1089"/>
                  <a:gd name="T4" fmla="*/ 1 w 896"/>
                  <a:gd name="T5" fmla="*/ 1 h 1089"/>
                  <a:gd name="T6" fmla="*/ 1 w 896"/>
                  <a:gd name="T7" fmla="*/ 0 h 1089"/>
                  <a:gd name="T8" fmla="*/ 1 w 896"/>
                  <a:gd name="T9" fmla="*/ 1 h 1089"/>
                  <a:gd name="T10" fmla="*/ 1 w 896"/>
                  <a:gd name="T11" fmla="*/ 1 h 1089"/>
                  <a:gd name="T12" fmla="*/ 1 w 896"/>
                  <a:gd name="T13" fmla="*/ 1 h 1089"/>
                  <a:gd name="T14" fmla="*/ 1 w 896"/>
                  <a:gd name="T15" fmla="*/ 1 h 1089"/>
                  <a:gd name="T16" fmla="*/ 1 w 896"/>
                  <a:gd name="T17" fmla="*/ 1 h 1089"/>
                  <a:gd name="T18" fmla="*/ 0 w 896"/>
                  <a:gd name="T19" fmla="*/ 1 h 1089"/>
                  <a:gd name="T20" fmla="*/ 0 w 896"/>
                  <a:gd name="T21" fmla="*/ 1 h 10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6"/>
                  <a:gd name="T34" fmla="*/ 0 h 1089"/>
                  <a:gd name="T35" fmla="*/ 896 w 896"/>
                  <a:gd name="T36" fmla="*/ 1089 h 10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6" h="1089">
                    <a:moveTo>
                      <a:pt x="0" y="840"/>
                    </a:moveTo>
                    <a:lnTo>
                      <a:pt x="304" y="1089"/>
                    </a:lnTo>
                    <a:lnTo>
                      <a:pt x="896" y="242"/>
                    </a:lnTo>
                    <a:lnTo>
                      <a:pt x="590" y="0"/>
                    </a:lnTo>
                    <a:lnTo>
                      <a:pt x="34" y="791"/>
                    </a:lnTo>
                    <a:lnTo>
                      <a:pt x="599" y="31"/>
                    </a:lnTo>
                    <a:lnTo>
                      <a:pt x="863" y="236"/>
                    </a:lnTo>
                    <a:lnTo>
                      <a:pt x="301" y="1061"/>
                    </a:lnTo>
                    <a:lnTo>
                      <a:pt x="14" y="825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0" name="Freeform 302"/>
              <p:cNvSpPr>
                <a:spLocks/>
              </p:cNvSpPr>
              <p:nvPr/>
            </p:nvSpPr>
            <p:spPr bwMode="auto">
              <a:xfrm>
                <a:off x="1681" y="2494"/>
                <a:ext cx="669" cy="395"/>
              </a:xfrm>
              <a:custGeom>
                <a:avLst/>
                <a:gdLst>
                  <a:gd name="T0" fmla="*/ 0 w 1339"/>
                  <a:gd name="T1" fmla="*/ 0 h 791"/>
                  <a:gd name="T2" fmla="*/ 0 w 1339"/>
                  <a:gd name="T3" fmla="*/ 0 h 791"/>
                  <a:gd name="T4" fmla="*/ 0 w 1339"/>
                  <a:gd name="T5" fmla="*/ 0 h 791"/>
                  <a:gd name="T6" fmla="*/ 0 w 1339"/>
                  <a:gd name="T7" fmla="*/ 0 h 791"/>
                  <a:gd name="T8" fmla="*/ 0 w 1339"/>
                  <a:gd name="T9" fmla="*/ 0 h 791"/>
                  <a:gd name="T10" fmla="*/ 0 w 1339"/>
                  <a:gd name="T11" fmla="*/ 0 h 791"/>
                  <a:gd name="T12" fmla="*/ 0 w 1339"/>
                  <a:gd name="T13" fmla="*/ 0 h 791"/>
                  <a:gd name="T14" fmla="*/ 0 w 1339"/>
                  <a:gd name="T15" fmla="*/ 0 h 791"/>
                  <a:gd name="T16" fmla="*/ 0 w 1339"/>
                  <a:gd name="T17" fmla="*/ 0 h 791"/>
                  <a:gd name="T18" fmla="*/ 0 w 1339"/>
                  <a:gd name="T19" fmla="*/ 0 h 791"/>
                  <a:gd name="T20" fmla="*/ 0 w 1339"/>
                  <a:gd name="T21" fmla="*/ 0 h 791"/>
                  <a:gd name="T22" fmla="*/ 0 w 1339"/>
                  <a:gd name="T23" fmla="*/ 0 h 791"/>
                  <a:gd name="T24" fmla="*/ 0 w 1339"/>
                  <a:gd name="T25" fmla="*/ 0 h 791"/>
                  <a:gd name="T26" fmla="*/ 0 w 1339"/>
                  <a:gd name="T27" fmla="*/ 0 h 791"/>
                  <a:gd name="T28" fmla="*/ 0 w 1339"/>
                  <a:gd name="T29" fmla="*/ 0 h 791"/>
                  <a:gd name="T30" fmla="*/ 0 w 1339"/>
                  <a:gd name="T31" fmla="*/ 0 h 791"/>
                  <a:gd name="T32" fmla="*/ 0 w 1339"/>
                  <a:gd name="T33" fmla="*/ 0 h 7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39"/>
                  <a:gd name="T52" fmla="*/ 0 h 791"/>
                  <a:gd name="T53" fmla="*/ 1339 w 1339"/>
                  <a:gd name="T54" fmla="*/ 791 h 7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39" h="791">
                    <a:moveTo>
                      <a:pt x="864" y="0"/>
                    </a:moveTo>
                    <a:lnTo>
                      <a:pt x="770" y="6"/>
                    </a:lnTo>
                    <a:lnTo>
                      <a:pt x="554" y="114"/>
                    </a:lnTo>
                    <a:lnTo>
                      <a:pt x="575" y="131"/>
                    </a:lnTo>
                    <a:lnTo>
                      <a:pt x="778" y="29"/>
                    </a:lnTo>
                    <a:lnTo>
                      <a:pt x="831" y="19"/>
                    </a:lnTo>
                    <a:lnTo>
                      <a:pt x="0" y="472"/>
                    </a:lnTo>
                    <a:lnTo>
                      <a:pt x="698" y="791"/>
                    </a:lnTo>
                    <a:lnTo>
                      <a:pt x="1339" y="496"/>
                    </a:lnTo>
                    <a:lnTo>
                      <a:pt x="1339" y="460"/>
                    </a:lnTo>
                    <a:lnTo>
                      <a:pt x="702" y="759"/>
                    </a:lnTo>
                    <a:lnTo>
                      <a:pt x="67" y="462"/>
                    </a:lnTo>
                    <a:lnTo>
                      <a:pt x="864" y="34"/>
                    </a:lnTo>
                    <a:lnTo>
                      <a:pt x="883" y="51"/>
                    </a:lnTo>
                    <a:lnTo>
                      <a:pt x="907" y="32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1" name="Freeform 303"/>
              <p:cNvSpPr>
                <a:spLocks/>
              </p:cNvSpPr>
              <p:nvPr/>
            </p:nvSpPr>
            <p:spPr bwMode="auto">
              <a:xfrm>
                <a:off x="1947" y="2690"/>
                <a:ext cx="328" cy="163"/>
              </a:xfrm>
              <a:custGeom>
                <a:avLst/>
                <a:gdLst>
                  <a:gd name="T0" fmla="*/ 0 w 656"/>
                  <a:gd name="T1" fmla="*/ 0 h 327"/>
                  <a:gd name="T2" fmla="*/ 1 w 656"/>
                  <a:gd name="T3" fmla="*/ 0 h 327"/>
                  <a:gd name="T4" fmla="*/ 1 w 656"/>
                  <a:gd name="T5" fmla="*/ 0 h 327"/>
                  <a:gd name="T6" fmla="*/ 1 w 656"/>
                  <a:gd name="T7" fmla="*/ 0 h 327"/>
                  <a:gd name="T8" fmla="*/ 0 w 656"/>
                  <a:gd name="T9" fmla="*/ 0 h 327"/>
                  <a:gd name="T10" fmla="*/ 0 w 656"/>
                  <a:gd name="T11" fmla="*/ 0 h 3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6"/>
                  <a:gd name="T19" fmla="*/ 0 h 327"/>
                  <a:gd name="T20" fmla="*/ 656 w 656"/>
                  <a:gd name="T21" fmla="*/ 327 h 3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6" h="327">
                    <a:moveTo>
                      <a:pt x="0" y="312"/>
                    </a:moveTo>
                    <a:lnTo>
                      <a:pt x="633" y="0"/>
                    </a:lnTo>
                    <a:lnTo>
                      <a:pt x="656" y="15"/>
                    </a:lnTo>
                    <a:lnTo>
                      <a:pt x="24" y="32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2" name="Freeform 304"/>
              <p:cNvSpPr>
                <a:spLocks/>
              </p:cNvSpPr>
              <p:nvPr/>
            </p:nvSpPr>
            <p:spPr bwMode="auto">
              <a:xfrm>
                <a:off x="1773" y="2573"/>
                <a:ext cx="376" cy="188"/>
              </a:xfrm>
              <a:custGeom>
                <a:avLst/>
                <a:gdLst>
                  <a:gd name="T0" fmla="*/ 0 w 753"/>
                  <a:gd name="T1" fmla="*/ 1 h 376"/>
                  <a:gd name="T2" fmla="*/ 0 w 753"/>
                  <a:gd name="T3" fmla="*/ 0 h 376"/>
                  <a:gd name="T4" fmla="*/ 0 w 753"/>
                  <a:gd name="T5" fmla="*/ 1 h 376"/>
                  <a:gd name="T6" fmla="*/ 0 w 753"/>
                  <a:gd name="T7" fmla="*/ 1 h 376"/>
                  <a:gd name="T8" fmla="*/ 0 w 753"/>
                  <a:gd name="T9" fmla="*/ 1 h 376"/>
                  <a:gd name="T10" fmla="*/ 0 w 753"/>
                  <a:gd name="T11" fmla="*/ 1 h 3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3"/>
                  <a:gd name="T19" fmla="*/ 0 h 376"/>
                  <a:gd name="T20" fmla="*/ 753 w 753"/>
                  <a:gd name="T21" fmla="*/ 376 h 3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3" h="376">
                    <a:moveTo>
                      <a:pt x="0" y="367"/>
                    </a:moveTo>
                    <a:lnTo>
                      <a:pt x="736" y="0"/>
                    </a:lnTo>
                    <a:lnTo>
                      <a:pt x="753" y="13"/>
                    </a:lnTo>
                    <a:lnTo>
                      <a:pt x="38" y="376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3" name="Freeform 305"/>
              <p:cNvSpPr>
                <a:spLocks/>
              </p:cNvSpPr>
              <p:nvPr/>
            </p:nvSpPr>
            <p:spPr bwMode="auto">
              <a:xfrm>
                <a:off x="1784" y="2675"/>
                <a:ext cx="98" cy="38"/>
              </a:xfrm>
              <a:custGeom>
                <a:avLst/>
                <a:gdLst>
                  <a:gd name="T0" fmla="*/ 0 w 195"/>
                  <a:gd name="T1" fmla="*/ 1 h 76"/>
                  <a:gd name="T2" fmla="*/ 1 w 195"/>
                  <a:gd name="T3" fmla="*/ 1 h 76"/>
                  <a:gd name="T4" fmla="*/ 1 w 195"/>
                  <a:gd name="T5" fmla="*/ 1 h 76"/>
                  <a:gd name="T6" fmla="*/ 1 w 195"/>
                  <a:gd name="T7" fmla="*/ 0 h 76"/>
                  <a:gd name="T8" fmla="*/ 0 w 195"/>
                  <a:gd name="T9" fmla="*/ 1 h 76"/>
                  <a:gd name="T10" fmla="*/ 0 w 195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76"/>
                  <a:gd name="T20" fmla="*/ 195 w 195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76">
                    <a:moveTo>
                      <a:pt x="0" y="10"/>
                    </a:moveTo>
                    <a:lnTo>
                      <a:pt x="178" y="76"/>
                    </a:lnTo>
                    <a:lnTo>
                      <a:pt x="195" y="67"/>
                    </a:lnTo>
                    <a:lnTo>
                      <a:pt x="2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4" name="Freeform 306"/>
              <p:cNvSpPr>
                <a:spLocks/>
              </p:cNvSpPr>
              <p:nvPr/>
            </p:nvSpPr>
            <p:spPr bwMode="auto">
              <a:xfrm>
                <a:off x="1880" y="2624"/>
                <a:ext cx="98" cy="38"/>
              </a:xfrm>
              <a:custGeom>
                <a:avLst/>
                <a:gdLst>
                  <a:gd name="T0" fmla="*/ 0 w 195"/>
                  <a:gd name="T1" fmla="*/ 1 h 76"/>
                  <a:gd name="T2" fmla="*/ 1 w 195"/>
                  <a:gd name="T3" fmla="*/ 1 h 76"/>
                  <a:gd name="T4" fmla="*/ 1 w 195"/>
                  <a:gd name="T5" fmla="*/ 1 h 76"/>
                  <a:gd name="T6" fmla="*/ 1 w 195"/>
                  <a:gd name="T7" fmla="*/ 0 h 76"/>
                  <a:gd name="T8" fmla="*/ 0 w 195"/>
                  <a:gd name="T9" fmla="*/ 1 h 76"/>
                  <a:gd name="T10" fmla="*/ 0 w 195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76"/>
                  <a:gd name="T20" fmla="*/ 195 w 195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76">
                    <a:moveTo>
                      <a:pt x="0" y="9"/>
                    </a:moveTo>
                    <a:lnTo>
                      <a:pt x="178" y="76"/>
                    </a:lnTo>
                    <a:lnTo>
                      <a:pt x="195" y="66"/>
                    </a:lnTo>
                    <a:lnTo>
                      <a:pt x="2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5" name="Freeform 307"/>
              <p:cNvSpPr>
                <a:spLocks/>
              </p:cNvSpPr>
              <p:nvPr/>
            </p:nvSpPr>
            <p:spPr bwMode="auto">
              <a:xfrm>
                <a:off x="1985" y="2570"/>
                <a:ext cx="98" cy="38"/>
              </a:xfrm>
              <a:custGeom>
                <a:avLst/>
                <a:gdLst>
                  <a:gd name="T0" fmla="*/ 0 w 196"/>
                  <a:gd name="T1" fmla="*/ 1 h 76"/>
                  <a:gd name="T2" fmla="*/ 1 w 196"/>
                  <a:gd name="T3" fmla="*/ 1 h 76"/>
                  <a:gd name="T4" fmla="*/ 1 w 196"/>
                  <a:gd name="T5" fmla="*/ 1 h 76"/>
                  <a:gd name="T6" fmla="*/ 1 w 196"/>
                  <a:gd name="T7" fmla="*/ 0 h 76"/>
                  <a:gd name="T8" fmla="*/ 0 w 196"/>
                  <a:gd name="T9" fmla="*/ 1 h 76"/>
                  <a:gd name="T10" fmla="*/ 0 w 196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76"/>
                  <a:gd name="T20" fmla="*/ 196 w 196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76">
                    <a:moveTo>
                      <a:pt x="0" y="8"/>
                    </a:moveTo>
                    <a:lnTo>
                      <a:pt x="179" y="76"/>
                    </a:lnTo>
                    <a:lnTo>
                      <a:pt x="196" y="65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6" name="Freeform 308"/>
              <p:cNvSpPr>
                <a:spLocks/>
              </p:cNvSpPr>
              <p:nvPr/>
            </p:nvSpPr>
            <p:spPr bwMode="auto">
              <a:xfrm>
                <a:off x="1825" y="2735"/>
                <a:ext cx="179" cy="76"/>
              </a:xfrm>
              <a:custGeom>
                <a:avLst/>
                <a:gdLst>
                  <a:gd name="T0" fmla="*/ 0 w 358"/>
                  <a:gd name="T1" fmla="*/ 1 h 152"/>
                  <a:gd name="T2" fmla="*/ 1 w 358"/>
                  <a:gd name="T3" fmla="*/ 1 h 152"/>
                  <a:gd name="T4" fmla="*/ 1 w 358"/>
                  <a:gd name="T5" fmla="*/ 1 h 152"/>
                  <a:gd name="T6" fmla="*/ 1 w 358"/>
                  <a:gd name="T7" fmla="*/ 0 h 152"/>
                  <a:gd name="T8" fmla="*/ 0 w 358"/>
                  <a:gd name="T9" fmla="*/ 1 h 152"/>
                  <a:gd name="T10" fmla="*/ 0 w 358"/>
                  <a:gd name="T11" fmla="*/ 1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152"/>
                  <a:gd name="T20" fmla="*/ 358 w 358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152">
                    <a:moveTo>
                      <a:pt x="0" y="2"/>
                    </a:moveTo>
                    <a:lnTo>
                      <a:pt x="339" y="152"/>
                    </a:lnTo>
                    <a:lnTo>
                      <a:pt x="358" y="145"/>
                    </a:lnTo>
                    <a:lnTo>
                      <a:pt x="2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7" name="Freeform 309"/>
              <p:cNvSpPr>
                <a:spLocks/>
              </p:cNvSpPr>
              <p:nvPr/>
            </p:nvSpPr>
            <p:spPr bwMode="auto">
              <a:xfrm>
                <a:off x="1925" y="2686"/>
                <a:ext cx="180" cy="77"/>
              </a:xfrm>
              <a:custGeom>
                <a:avLst/>
                <a:gdLst>
                  <a:gd name="T0" fmla="*/ 0 w 359"/>
                  <a:gd name="T1" fmla="*/ 1 h 154"/>
                  <a:gd name="T2" fmla="*/ 1 w 359"/>
                  <a:gd name="T3" fmla="*/ 1 h 154"/>
                  <a:gd name="T4" fmla="*/ 1 w 359"/>
                  <a:gd name="T5" fmla="*/ 1 h 154"/>
                  <a:gd name="T6" fmla="*/ 1 w 359"/>
                  <a:gd name="T7" fmla="*/ 0 h 154"/>
                  <a:gd name="T8" fmla="*/ 0 w 359"/>
                  <a:gd name="T9" fmla="*/ 1 h 154"/>
                  <a:gd name="T10" fmla="*/ 0 w 359"/>
                  <a:gd name="T11" fmla="*/ 1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9"/>
                  <a:gd name="T19" fmla="*/ 0 h 154"/>
                  <a:gd name="T20" fmla="*/ 359 w 359"/>
                  <a:gd name="T21" fmla="*/ 154 h 1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9" h="154">
                    <a:moveTo>
                      <a:pt x="0" y="4"/>
                    </a:moveTo>
                    <a:lnTo>
                      <a:pt x="340" y="154"/>
                    </a:lnTo>
                    <a:lnTo>
                      <a:pt x="359" y="147"/>
                    </a:lnTo>
                    <a:lnTo>
                      <a:pt x="2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8" name="Freeform 310"/>
              <p:cNvSpPr>
                <a:spLocks/>
              </p:cNvSpPr>
              <p:nvPr/>
            </p:nvSpPr>
            <p:spPr bwMode="auto">
              <a:xfrm>
                <a:off x="2022" y="2634"/>
                <a:ext cx="190" cy="82"/>
              </a:xfrm>
              <a:custGeom>
                <a:avLst/>
                <a:gdLst>
                  <a:gd name="T0" fmla="*/ 0 w 380"/>
                  <a:gd name="T1" fmla="*/ 1 h 163"/>
                  <a:gd name="T2" fmla="*/ 1 w 380"/>
                  <a:gd name="T3" fmla="*/ 1 h 163"/>
                  <a:gd name="T4" fmla="*/ 1 w 380"/>
                  <a:gd name="T5" fmla="*/ 1 h 163"/>
                  <a:gd name="T6" fmla="*/ 1 w 380"/>
                  <a:gd name="T7" fmla="*/ 0 h 163"/>
                  <a:gd name="T8" fmla="*/ 0 w 380"/>
                  <a:gd name="T9" fmla="*/ 1 h 163"/>
                  <a:gd name="T10" fmla="*/ 0 w 380"/>
                  <a:gd name="T11" fmla="*/ 1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0"/>
                  <a:gd name="T19" fmla="*/ 0 h 163"/>
                  <a:gd name="T20" fmla="*/ 380 w 380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0" h="163">
                    <a:moveTo>
                      <a:pt x="0" y="5"/>
                    </a:moveTo>
                    <a:lnTo>
                      <a:pt x="361" y="163"/>
                    </a:lnTo>
                    <a:lnTo>
                      <a:pt x="380" y="155"/>
                    </a:lnTo>
                    <a:lnTo>
                      <a:pt x="1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49" name="Freeform 311"/>
              <p:cNvSpPr>
                <a:spLocks/>
              </p:cNvSpPr>
              <p:nvPr/>
            </p:nvSpPr>
            <p:spPr bwMode="auto">
              <a:xfrm>
                <a:off x="2752" y="2279"/>
                <a:ext cx="255" cy="126"/>
              </a:xfrm>
              <a:custGeom>
                <a:avLst/>
                <a:gdLst>
                  <a:gd name="T0" fmla="*/ 1 w 510"/>
                  <a:gd name="T1" fmla="*/ 1 h 250"/>
                  <a:gd name="T2" fmla="*/ 1 w 510"/>
                  <a:gd name="T3" fmla="*/ 1 h 250"/>
                  <a:gd name="T4" fmla="*/ 1 w 510"/>
                  <a:gd name="T5" fmla="*/ 1 h 250"/>
                  <a:gd name="T6" fmla="*/ 1 w 510"/>
                  <a:gd name="T7" fmla="*/ 0 h 250"/>
                  <a:gd name="T8" fmla="*/ 1 w 510"/>
                  <a:gd name="T9" fmla="*/ 1 h 250"/>
                  <a:gd name="T10" fmla="*/ 1 w 510"/>
                  <a:gd name="T11" fmla="*/ 1 h 250"/>
                  <a:gd name="T12" fmla="*/ 1 w 510"/>
                  <a:gd name="T13" fmla="*/ 1 h 250"/>
                  <a:gd name="T14" fmla="*/ 1 w 510"/>
                  <a:gd name="T15" fmla="*/ 1 h 250"/>
                  <a:gd name="T16" fmla="*/ 0 w 510"/>
                  <a:gd name="T17" fmla="*/ 1 h 250"/>
                  <a:gd name="T18" fmla="*/ 1 w 510"/>
                  <a:gd name="T19" fmla="*/ 1 h 250"/>
                  <a:gd name="T20" fmla="*/ 1 w 510"/>
                  <a:gd name="T21" fmla="*/ 1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0"/>
                  <a:gd name="T34" fmla="*/ 0 h 250"/>
                  <a:gd name="T35" fmla="*/ 510 w 5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0" h="250">
                    <a:moveTo>
                      <a:pt x="34" y="209"/>
                    </a:moveTo>
                    <a:lnTo>
                      <a:pt x="65" y="214"/>
                    </a:lnTo>
                    <a:lnTo>
                      <a:pt x="173" y="144"/>
                    </a:lnTo>
                    <a:lnTo>
                      <a:pt x="479" y="0"/>
                    </a:lnTo>
                    <a:lnTo>
                      <a:pt x="510" y="13"/>
                    </a:lnTo>
                    <a:lnTo>
                      <a:pt x="171" y="167"/>
                    </a:lnTo>
                    <a:lnTo>
                      <a:pt x="65" y="250"/>
                    </a:lnTo>
                    <a:lnTo>
                      <a:pt x="2" y="250"/>
                    </a:lnTo>
                    <a:lnTo>
                      <a:pt x="0" y="212"/>
                    </a:lnTo>
                    <a:lnTo>
                      <a:pt x="34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0" name="Freeform 312"/>
              <p:cNvSpPr>
                <a:spLocks/>
              </p:cNvSpPr>
              <p:nvPr/>
            </p:nvSpPr>
            <p:spPr bwMode="auto">
              <a:xfrm>
                <a:off x="2728" y="1433"/>
                <a:ext cx="1809" cy="974"/>
              </a:xfrm>
              <a:custGeom>
                <a:avLst/>
                <a:gdLst>
                  <a:gd name="T0" fmla="*/ 0 w 3618"/>
                  <a:gd name="T1" fmla="*/ 1 h 1946"/>
                  <a:gd name="T2" fmla="*/ 1 w 3618"/>
                  <a:gd name="T3" fmla="*/ 0 h 1946"/>
                  <a:gd name="T4" fmla="*/ 1 w 3618"/>
                  <a:gd name="T5" fmla="*/ 1 h 1946"/>
                  <a:gd name="T6" fmla="*/ 1 w 3618"/>
                  <a:gd name="T7" fmla="*/ 1 h 1946"/>
                  <a:gd name="T8" fmla="*/ 1 w 3618"/>
                  <a:gd name="T9" fmla="*/ 1 h 1946"/>
                  <a:gd name="T10" fmla="*/ 1 w 3618"/>
                  <a:gd name="T11" fmla="*/ 1 h 1946"/>
                  <a:gd name="T12" fmla="*/ 1 w 3618"/>
                  <a:gd name="T13" fmla="*/ 1 h 1946"/>
                  <a:gd name="T14" fmla="*/ 1 w 3618"/>
                  <a:gd name="T15" fmla="*/ 1 h 1946"/>
                  <a:gd name="T16" fmla="*/ 1 w 3618"/>
                  <a:gd name="T17" fmla="*/ 1 h 1946"/>
                  <a:gd name="T18" fmla="*/ 0 w 3618"/>
                  <a:gd name="T19" fmla="*/ 1 h 1946"/>
                  <a:gd name="T20" fmla="*/ 0 w 3618"/>
                  <a:gd name="T21" fmla="*/ 1 h 19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18"/>
                  <a:gd name="T34" fmla="*/ 0 h 1946"/>
                  <a:gd name="T35" fmla="*/ 3618 w 3618"/>
                  <a:gd name="T36" fmla="*/ 1946 h 19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18" h="1946">
                    <a:moveTo>
                      <a:pt x="0" y="1473"/>
                    </a:moveTo>
                    <a:lnTo>
                      <a:pt x="2427" y="0"/>
                    </a:lnTo>
                    <a:lnTo>
                      <a:pt x="3612" y="669"/>
                    </a:lnTo>
                    <a:lnTo>
                      <a:pt x="3618" y="714"/>
                    </a:lnTo>
                    <a:lnTo>
                      <a:pt x="1043" y="1946"/>
                    </a:lnTo>
                    <a:lnTo>
                      <a:pt x="1034" y="1937"/>
                    </a:lnTo>
                    <a:lnTo>
                      <a:pt x="3597" y="697"/>
                    </a:lnTo>
                    <a:lnTo>
                      <a:pt x="2416" y="34"/>
                    </a:lnTo>
                    <a:lnTo>
                      <a:pt x="32" y="1486"/>
                    </a:lnTo>
                    <a:lnTo>
                      <a:pt x="0" y="14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1" name="Freeform 313"/>
              <p:cNvSpPr>
                <a:spLocks/>
              </p:cNvSpPr>
              <p:nvPr/>
            </p:nvSpPr>
            <p:spPr bwMode="auto">
              <a:xfrm>
                <a:off x="2733" y="2160"/>
                <a:ext cx="527" cy="246"/>
              </a:xfrm>
              <a:custGeom>
                <a:avLst/>
                <a:gdLst>
                  <a:gd name="T0" fmla="*/ 0 w 1053"/>
                  <a:gd name="T1" fmla="*/ 1 h 490"/>
                  <a:gd name="T2" fmla="*/ 1 w 1053"/>
                  <a:gd name="T3" fmla="*/ 1 h 490"/>
                  <a:gd name="T4" fmla="*/ 1 w 1053"/>
                  <a:gd name="T5" fmla="*/ 1 h 490"/>
                  <a:gd name="T6" fmla="*/ 1 w 1053"/>
                  <a:gd name="T7" fmla="*/ 0 h 490"/>
                  <a:gd name="T8" fmla="*/ 0 w 1053"/>
                  <a:gd name="T9" fmla="*/ 1 h 490"/>
                  <a:gd name="T10" fmla="*/ 0 w 1053"/>
                  <a:gd name="T11" fmla="*/ 1 h 4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3"/>
                  <a:gd name="T19" fmla="*/ 0 h 490"/>
                  <a:gd name="T20" fmla="*/ 1053 w 1053"/>
                  <a:gd name="T21" fmla="*/ 490 h 4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3" h="490">
                    <a:moveTo>
                      <a:pt x="0" y="21"/>
                    </a:moveTo>
                    <a:lnTo>
                      <a:pt x="1038" y="490"/>
                    </a:lnTo>
                    <a:lnTo>
                      <a:pt x="1053" y="473"/>
                    </a:lnTo>
                    <a:lnTo>
                      <a:pt x="25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2" name="Freeform 314"/>
              <p:cNvSpPr>
                <a:spLocks/>
              </p:cNvSpPr>
              <p:nvPr/>
            </p:nvSpPr>
            <p:spPr bwMode="auto">
              <a:xfrm>
                <a:off x="2928" y="2040"/>
                <a:ext cx="565" cy="254"/>
              </a:xfrm>
              <a:custGeom>
                <a:avLst/>
                <a:gdLst>
                  <a:gd name="T0" fmla="*/ 0 w 1129"/>
                  <a:gd name="T1" fmla="*/ 1 h 507"/>
                  <a:gd name="T2" fmla="*/ 1 w 1129"/>
                  <a:gd name="T3" fmla="*/ 1 h 507"/>
                  <a:gd name="T4" fmla="*/ 1 w 1129"/>
                  <a:gd name="T5" fmla="*/ 1 h 507"/>
                  <a:gd name="T6" fmla="*/ 1 w 1129"/>
                  <a:gd name="T7" fmla="*/ 0 h 507"/>
                  <a:gd name="T8" fmla="*/ 0 w 1129"/>
                  <a:gd name="T9" fmla="*/ 1 h 507"/>
                  <a:gd name="T10" fmla="*/ 0 w 1129"/>
                  <a:gd name="T11" fmla="*/ 1 h 5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9"/>
                  <a:gd name="T19" fmla="*/ 0 h 507"/>
                  <a:gd name="T20" fmla="*/ 1129 w 1129"/>
                  <a:gd name="T21" fmla="*/ 507 h 5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9" h="507">
                    <a:moveTo>
                      <a:pt x="0" y="13"/>
                    </a:moveTo>
                    <a:lnTo>
                      <a:pt x="1101" y="507"/>
                    </a:lnTo>
                    <a:lnTo>
                      <a:pt x="1129" y="490"/>
                    </a:lnTo>
                    <a:lnTo>
                      <a:pt x="5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3" name="Freeform 315"/>
              <p:cNvSpPr>
                <a:spLocks/>
              </p:cNvSpPr>
              <p:nvPr/>
            </p:nvSpPr>
            <p:spPr bwMode="auto">
              <a:xfrm>
                <a:off x="3216" y="1874"/>
                <a:ext cx="588" cy="270"/>
              </a:xfrm>
              <a:custGeom>
                <a:avLst/>
                <a:gdLst>
                  <a:gd name="T0" fmla="*/ 0 w 1177"/>
                  <a:gd name="T1" fmla="*/ 1 h 540"/>
                  <a:gd name="T2" fmla="*/ 0 w 1177"/>
                  <a:gd name="T3" fmla="*/ 1 h 540"/>
                  <a:gd name="T4" fmla="*/ 0 w 1177"/>
                  <a:gd name="T5" fmla="*/ 1 h 540"/>
                  <a:gd name="T6" fmla="*/ 0 w 1177"/>
                  <a:gd name="T7" fmla="*/ 0 h 540"/>
                  <a:gd name="T8" fmla="*/ 0 w 1177"/>
                  <a:gd name="T9" fmla="*/ 1 h 540"/>
                  <a:gd name="T10" fmla="*/ 0 w 1177"/>
                  <a:gd name="T11" fmla="*/ 1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7"/>
                  <a:gd name="T19" fmla="*/ 0 h 540"/>
                  <a:gd name="T20" fmla="*/ 1177 w 1177"/>
                  <a:gd name="T21" fmla="*/ 540 h 5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7" h="540">
                    <a:moveTo>
                      <a:pt x="0" y="15"/>
                    </a:moveTo>
                    <a:lnTo>
                      <a:pt x="1146" y="540"/>
                    </a:lnTo>
                    <a:lnTo>
                      <a:pt x="1177" y="521"/>
                    </a:lnTo>
                    <a:lnTo>
                      <a:pt x="3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4" name="Freeform 316"/>
              <p:cNvSpPr>
                <a:spLocks/>
              </p:cNvSpPr>
              <p:nvPr/>
            </p:nvSpPr>
            <p:spPr bwMode="auto">
              <a:xfrm>
                <a:off x="3693" y="1749"/>
                <a:ext cx="469" cy="219"/>
              </a:xfrm>
              <a:custGeom>
                <a:avLst/>
                <a:gdLst>
                  <a:gd name="T0" fmla="*/ 0 w 938"/>
                  <a:gd name="T1" fmla="*/ 1 h 437"/>
                  <a:gd name="T2" fmla="*/ 1 w 938"/>
                  <a:gd name="T3" fmla="*/ 1 h 437"/>
                  <a:gd name="T4" fmla="*/ 1 w 938"/>
                  <a:gd name="T5" fmla="*/ 1 h 437"/>
                  <a:gd name="T6" fmla="*/ 1 w 938"/>
                  <a:gd name="T7" fmla="*/ 0 h 437"/>
                  <a:gd name="T8" fmla="*/ 0 w 938"/>
                  <a:gd name="T9" fmla="*/ 1 h 437"/>
                  <a:gd name="T10" fmla="*/ 0 w 938"/>
                  <a:gd name="T11" fmla="*/ 1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8"/>
                  <a:gd name="T19" fmla="*/ 0 h 437"/>
                  <a:gd name="T20" fmla="*/ 938 w 938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8" h="437">
                    <a:moveTo>
                      <a:pt x="0" y="13"/>
                    </a:moveTo>
                    <a:lnTo>
                      <a:pt x="915" y="437"/>
                    </a:lnTo>
                    <a:lnTo>
                      <a:pt x="938" y="422"/>
                    </a:lnTo>
                    <a:lnTo>
                      <a:pt x="2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5" name="Freeform 317"/>
              <p:cNvSpPr>
                <a:spLocks/>
              </p:cNvSpPr>
              <p:nvPr/>
            </p:nvSpPr>
            <p:spPr bwMode="auto">
              <a:xfrm>
                <a:off x="2860" y="1521"/>
                <a:ext cx="1236" cy="706"/>
              </a:xfrm>
              <a:custGeom>
                <a:avLst/>
                <a:gdLst>
                  <a:gd name="T0" fmla="*/ 0 w 2471"/>
                  <a:gd name="T1" fmla="*/ 1 h 1412"/>
                  <a:gd name="T2" fmla="*/ 1 w 2471"/>
                  <a:gd name="T3" fmla="*/ 0 h 1412"/>
                  <a:gd name="T4" fmla="*/ 1 w 2471"/>
                  <a:gd name="T5" fmla="*/ 1 h 1412"/>
                  <a:gd name="T6" fmla="*/ 1 w 2471"/>
                  <a:gd name="T7" fmla="*/ 1 h 1412"/>
                  <a:gd name="T8" fmla="*/ 0 w 2471"/>
                  <a:gd name="T9" fmla="*/ 1 h 1412"/>
                  <a:gd name="T10" fmla="*/ 0 w 2471"/>
                  <a:gd name="T11" fmla="*/ 1 h 1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71"/>
                  <a:gd name="T19" fmla="*/ 0 h 1412"/>
                  <a:gd name="T20" fmla="*/ 2471 w 2471"/>
                  <a:gd name="T21" fmla="*/ 1412 h 1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71" h="1412">
                    <a:moveTo>
                      <a:pt x="0" y="1406"/>
                    </a:moveTo>
                    <a:lnTo>
                      <a:pt x="2460" y="0"/>
                    </a:lnTo>
                    <a:lnTo>
                      <a:pt x="2471" y="17"/>
                    </a:lnTo>
                    <a:lnTo>
                      <a:pt x="36" y="1412"/>
                    </a:lnTo>
                    <a:lnTo>
                      <a:pt x="0" y="14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6" name="Freeform 318"/>
              <p:cNvSpPr>
                <a:spLocks/>
              </p:cNvSpPr>
              <p:nvPr/>
            </p:nvSpPr>
            <p:spPr bwMode="auto">
              <a:xfrm>
                <a:off x="3105" y="1690"/>
                <a:ext cx="1297" cy="650"/>
              </a:xfrm>
              <a:custGeom>
                <a:avLst/>
                <a:gdLst>
                  <a:gd name="T0" fmla="*/ 0 w 2596"/>
                  <a:gd name="T1" fmla="*/ 1 h 1300"/>
                  <a:gd name="T2" fmla="*/ 0 w 2596"/>
                  <a:gd name="T3" fmla="*/ 0 h 1300"/>
                  <a:gd name="T4" fmla="*/ 0 w 2596"/>
                  <a:gd name="T5" fmla="*/ 1 h 1300"/>
                  <a:gd name="T6" fmla="*/ 0 w 2596"/>
                  <a:gd name="T7" fmla="*/ 1 h 1300"/>
                  <a:gd name="T8" fmla="*/ 0 w 2596"/>
                  <a:gd name="T9" fmla="*/ 1 h 1300"/>
                  <a:gd name="T10" fmla="*/ 0 w 2596"/>
                  <a:gd name="T11" fmla="*/ 1 h 1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96"/>
                  <a:gd name="T19" fmla="*/ 0 h 1300"/>
                  <a:gd name="T20" fmla="*/ 2596 w 2596"/>
                  <a:gd name="T21" fmla="*/ 1300 h 1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96" h="1300">
                    <a:moveTo>
                      <a:pt x="0" y="1293"/>
                    </a:moveTo>
                    <a:lnTo>
                      <a:pt x="2596" y="0"/>
                    </a:lnTo>
                    <a:lnTo>
                      <a:pt x="2592" y="36"/>
                    </a:lnTo>
                    <a:lnTo>
                      <a:pt x="42" y="1300"/>
                    </a:lnTo>
                    <a:lnTo>
                      <a:pt x="0" y="12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7" name="Freeform 319"/>
              <p:cNvSpPr>
                <a:spLocks/>
              </p:cNvSpPr>
              <p:nvPr/>
            </p:nvSpPr>
            <p:spPr bwMode="auto">
              <a:xfrm>
                <a:off x="2957" y="2164"/>
                <a:ext cx="267" cy="127"/>
              </a:xfrm>
              <a:custGeom>
                <a:avLst/>
                <a:gdLst>
                  <a:gd name="T0" fmla="*/ 0 w 532"/>
                  <a:gd name="T1" fmla="*/ 1 h 252"/>
                  <a:gd name="T2" fmla="*/ 1 w 532"/>
                  <a:gd name="T3" fmla="*/ 1 h 252"/>
                  <a:gd name="T4" fmla="*/ 1 w 532"/>
                  <a:gd name="T5" fmla="*/ 1 h 252"/>
                  <a:gd name="T6" fmla="*/ 1 w 532"/>
                  <a:gd name="T7" fmla="*/ 0 h 252"/>
                  <a:gd name="T8" fmla="*/ 0 w 532"/>
                  <a:gd name="T9" fmla="*/ 1 h 252"/>
                  <a:gd name="T10" fmla="*/ 0 w 532"/>
                  <a:gd name="T11" fmla="*/ 1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2"/>
                  <a:gd name="T19" fmla="*/ 0 h 252"/>
                  <a:gd name="T20" fmla="*/ 532 w 532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2" h="252">
                    <a:moveTo>
                      <a:pt x="0" y="20"/>
                    </a:moveTo>
                    <a:lnTo>
                      <a:pt x="507" y="252"/>
                    </a:lnTo>
                    <a:lnTo>
                      <a:pt x="532" y="237"/>
                    </a:lnTo>
                    <a:lnTo>
                      <a:pt x="1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8" name="Freeform 320"/>
              <p:cNvSpPr>
                <a:spLocks/>
              </p:cNvSpPr>
              <p:nvPr/>
            </p:nvSpPr>
            <p:spPr bwMode="auto">
              <a:xfrm>
                <a:off x="3223" y="2016"/>
                <a:ext cx="277" cy="139"/>
              </a:xfrm>
              <a:custGeom>
                <a:avLst/>
                <a:gdLst>
                  <a:gd name="T0" fmla="*/ 0 w 555"/>
                  <a:gd name="T1" fmla="*/ 1 h 278"/>
                  <a:gd name="T2" fmla="*/ 0 w 555"/>
                  <a:gd name="T3" fmla="*/ 1 h 278"/>
                  <a:gd name="T4" fmla="*/ 0 w 555"/>
                  <a:gd name="T5" fmla="*/ 1 h 278"/>
                  <a:gd name="T6" fmla="*/ 0 w 555"/>
                  <a:gd name="T7" fmla="*/ 0 h 278"/>
                  <a:gd name="T8" fmla="*/ 0 w 555"/>
                  <a:gd name="T9" fmla="*/ 1 h 278"/>
                  <a:gd name="T10" fmla="*/ 0 w 555"/>
                  <a:gd name="T11" fmla="*/ 1 h 2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278"/>
                  <a:gd name="T20" fmla="*/ 555 w 555"/>
                  <a:gd name="T21" fmla="*/ 278 h 2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278">
                    <a:moveTo>
                      <a:pt x="0" y="23"/>
                    </a:moveTo>
                    <a:lnTo>
                      <a:pt x="512" y="278"/>
                    </a:lnTo>
                    <a:lnTo>
                      <a:pt x="555" y="260"/>
                    </a:lnTo>
                    <a:lnTo>
                      <a:pt x="1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59" name="Freeform 321"/>
              <p:cNvSpPr>
                <a:spLocks/>
              </p:cNvSpPr>
              <p:nvPr/>
            </p:nvSpPr>
            <p:spPr bwMode="auto">
              <a:xfrm>
                <a:off x="3509" y="1845"/>
                <a:ext cx="318" cy="157"/>
              </a:xfrm>
              <a:custGeom>
                <a:avLst/>
                <a:gdLst>
                  <a:gd name="T0" fmla="*/ 0 w 637"/>
                  <a:gd name="T1" fmla="*/ 1 h 313"/>
                  <a:gd name="T2" fmla="*/ 0 w 637"/>
                  <a:gd name="T3" fmla="*/ 1 h 313"/>
                  <a:gd name="T4" fmla="*/ 0 w 637"/>
                  <a:gd name="T5" fmla="*/ 1 h 313"/>
                  <a:gd name="T6" fmla="*/ 0 w 637"/>
                  <a:gd name="T7" fmla="*/ 0 h 313"/>
                  <a:gd name="T8" fmla="*/ 0 w 637"/>
                  <a:gd name="T9" fmla="*/ 1 h 313"/>
                  <a:gd name="T10" fmla="*/ 0 w 637"/>
                  <a:gd name="T11" fmla="*/ 1 h 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7"/>
                  <a:gd name="T19" fmla="*/ 0 h 313"/>
                  <a:gd name="T20" fmla="*/ 637 w 637"/>
                  <a:gd name="T21" fmla="*/ 313 h 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7" h="313">
                    <a:moveTo>
                      <a:pt x="0" y="13"/>
                    </a:moveTo>
                    <a:lnTo>
                      <a:pt x="599" y="313"/>
                    </a:lnTo>
                    <a:lnTo>
                      <a:pt x="637" y="289"/>
                    </a:lnTo>
                    <a:lnTo>
                      <a:pt x="5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0" name="Freeform 322"/>
              <p:cNvSpPr>
                <a:spLocks/>
              </p:cNvSpPr>
              <p:nvPr/>
            </p:nvSpPr>
            <p:spPr bwMode="auto">
              <a:xfrm>
                <a:off x="3863" y="1640"/>
                <a:ext cx="354" cy="170"/>
              </a:xfrm>
              <a:custGeom>
                <a:avLst/>
                <a:gdLst>
                  <a:gd name="T0" fmla="*/ 0 w 707"/>
                  <a:gd name="T1" fmla="*/ 0 h 341"/>
                  <a:gd name="T2" fmla="*/ 1 w 707"/>
                  <a:gd name="T3" fmla="*/ 0 h 341"/>
                  <a:gd name="T4" fmla="*/ 1 w 707"/>
                  <a:gd name="T5" fmla="*/ 0 h 341"/>
                  <a:gd name="T6" fmla="*/ 1 w 707"/>
                  <a:gd name="T7" fmla="*/ 0 h 341"/>
                  <a:gd name="T8" fmla="*/ 0 w 707"/>
                  <a:gd name="T9" fmla="*/ 0 h 341"/>
                  <a:gd name="T10" fmla="*/ 0 w 707"/>
                  <a:gd name="T11" fmla="*/ 0 h 3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7"/>
                  <a:gd name="T19" fmla="*/ 0 h 341"/>
                  <a:gd name="T20" fmla="*/ 707 w 707"/>
                  <a:gd name="T21" fmla="*/ 341 h 3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7" h="341">
                    <a:moveTo>
                      <a:pt x="0" y="21"/>
                    </a:moveTo>
                    <a:lnTo>
                      <a:pt x="661" y="341"/>
                    </a:lnTo>
                    <a:lnTo>
                      <a:pt x="707" y="318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1" name="Freeform 323"/>
              <p:cNvSpPr>
                <a:spLocks/>
              </p:cNvSpPr>
              <p:nvPr/>
            </p:nvSpPr>
            <p:spPr bwMode="auto">
              <a:xfrm>
                <a:off x="2536" y="2178"/>
                <a:ext cx="374" cy="454"/>
              </a:xfrm>
              <a:custGeom>
                <a:avLst/>
                <a:gdLst>
                  <a:gd name="T0" fmla="*/ 0 w 747"/>
                  <a:gd name="T1" fmla="*/ 0 h 909"/>
                  <a:gd name="T2" fmla="*/ 1 w 747"/>
                  <a:gd name="T3" fmla="*/ 0 h 909"/>
                  <a:gd name="T4" fmla="*/ 1 w 747"/>
                  <a:gd name="T5" fmla="*/ 0 h 909"/>
                  <a:gd name="T6" fmla="*/ 1 w 747"/>
                  <a:gd name="T7" fmla="*/ 0 h 909"/>
                  <a:gd name="T8" fmla="*/ 1 w 747"/>
                  <a:gd name="T9" fmla="*/ 0 h 909"/>
                  <a:gd name="T10" fmla="*/ 1 w 747"/>
                  <a:gd name="T11" fmla="*/ 0 h 909"/>
                  <a:gd name="T12" fmla="*/ 1 w 747"/>
                  <a:gd name="T13" fmla="*/ 0 h 909"/>
                  <a:gd name="T14" fmla="*/ 1 w 747"/>
                  <a:gd name="T15" fmla="*/ 0 h 909"/>
                  <a:gd name="T16" fmla="*/ 1 w 747"/>
                  <a:gd name="T17" fmla="*/ 0 h 909"/>
                  <a:gd name="T18" fmla="*/ 1 w 747"/>
                  <a:gd name="T19" fmla="*/ 0 h 909"/>
                  <a:gd name="T20" fmla="*/ 1 w 747"/>
                  <a:gd name="T21" fmla="*/ 0 h 909"/>
                  <a:gd name="T22" fmla="*/ 1 w 747"/>
                  <a:gd name="T23" fmla="*/ 0 h 909"/>
                  <a:gd name="T24" fmla="*/ 0 w 747"/>
                  <a:gd name="T25" fmla="*/ 0 h 909"/>
                  <a:gd name="T26" fmla="*/ 0 w 747"/>
                  <a:gd name="T27" fmla="*/ 0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7"/>
                  <a:gd name="T43" fmla="*/ 0 h 909"/>
                  <a:gd name="T44" fmla="*/ 747 w 747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7" h="909">
                    <a:moveTo>
                      <a:pt x="0" y="679"/>
                    </a:moveTo>
                    <a:lnTo>
                      <a:pt x="454" y="0"/>
                    </a:lnTo>
                    <a:lnTo>
                      <a:pt x="747" y="207"/>
                    </a:lnTo>
                    <a:lnTo>
                      <a:pt x="709" y="276"/>
                    </a:lnTo>
                    <a:lnTo>
                      <a:pt x="686" y="282"/>
                    </a:lnTo>
                    <a:lnTo>
                      <a:pt x="724" y="221"/>
                    </a:lnTo>
                    <a:lnTo>
                      <a:pt x="460" y="25"/>
                    </a:lnTo>
                    <a:lnTo>
                      <a:pt x="22" y="673"/>
                    </a:lnTo>
                    <a:lnTo>
                      <a:pt x="306" y="886"/>
                    </a:lnTo>
                    <a:lnTo>
                      <a:pt x="657" y="331"/>
                    </a:lnTo>
                    <a:lnTo>
                      <a:pt x="678" y="323"/>
                    </a:lnTo>
                    <a:lnTo>
                      <a:pt x="309" y="90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2" name="Freeform 324"/>
              <p:cNvSpPr>
                <a:spLocks/>
              </p:cNvSpPr>
              <p:nvPr/>
            </p:nvSpPr>
            <p:spPr bwMode="auto">
              <a:xfrm>
                <a:off x="2680" y="2330"/>
                <a:ext cx="386" cy="491"/>
              </a:xfrm>
              <a:custGeom>
                <a:avLst/>
                <a:gdLst>
                  <a:gd name="T0" fmla="*/ 0 w 771"/>
                  <a:gd name="T1" fmla="*/ 0 h 983"/>
                  <a:gd name="T2" fmla="*/ 1 w 771"/>
                  <a:gd name="T3" fmla="*/ 0 h 983"/>
                  <a:gd name="T4" fmla="*/ 1 w 771"/>
                  <a:gd name="T5" fmla="*/ 0 h 983"/>
                  <a:gd name="T6" fmla="*/ 1 w 771"/>
                  <a:gd name="T7" fmla="*/ 0 h 983"/>
                  <a:gd name="T8" fmla="*/ 1 w 771"/>
                  <a:gd name="T9" fmla="*/ 0 h 983"/>
                  <a:gd name="T10" fmla="*/ 1 w 771"/>
                  <a:gd name="T11" fmla="*/ 0 h 983"/>
                  <a:gd name="T12" fmla="*/ 1 w 771"/>
                  <a:gd name="T13" fmla="*/ 0 h 983"/>
                  <a:gd name="T14" fmla="*/ 1 w 771"/>
                  <a:gd name="T15" fmla="*/ 0 h 983"/>
                  <a:gd name="T16" fmla="*/ 1 w 771"/>
                  <a:gd name="T17" fmla="*/ 0 h 983"/>
                  <a:gd name="T18" fmla="*/ 0 w 771"/>
                  <a:gd name="T19" fmla="*/ 0 h 983"/>
                  <a:gd name="T20" fmla="*/ 0 w 771"/>
                  <a:gd name="T21" fmla="*/ 0 h 9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1"/>
                  <a:gd name="T34" fmla="*/ 0 h 983"/>
                  <a:gd name="T35" fmla="*/ 771 w 771"/>
                  <a:gd name="T36" fmla="*/ 983 h 9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1" h="983">
                    <a:moveTo>
                      <a:pt x="0" y="732"/>
                    </a:moveTo>
                    <a:lnTo>
                      <a:pt x="315" y="983"/>
                    </a:lnTo>
                    <a:lnTo>
                      <a:pt x="771" y="228"/>
                    </a:lnTo>
                    <a:lnTo>
                      <a:pt x="463" y="0"/>
                    </a:lnTo>
                    <a:lnTo>
                      <a:pt x="452" y="16"/>
                    </a:lnTo>
                    <a:lnTo>
                      <a:pt x="741" y="230"/>
                    </a:lnTo>
                    <a:lnTo>
                      <a:pt x="313" y="955"/>
                    </a:lnTo>
                    <a:lnTo>
                      <a:pt x="24" y="725"/>
                    </a:lnTo>
                    <a:lnTo>
                      <a:pt x="433" y="55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3" name="Freeform 325"/>
              <p:cNvSpPr>
                <a:spLocks/>
              </p:cNvSpPr>
              <p:nvPr/>
            </p:nvSpPr>
            <p:spPr bwMode="auto">
              <a:xfrm>
                <a:off x="2838" y="2318"/>
                <a:ext cx="252" cy="524"/>
              </a:xfrm>
              <a:custGeom>
                <a:avLst/>
                <a:gdLst>
                  <a:gd name="T0" fmla="*/ 0 w 504"/>
                  <a:gd name="T1" fmla="*/ 1 h 1047"/>
                  <a:gd name="T2" fmla="*/ 1 w 504"/>
                  <a:gd name="T3" fmla="*/ 1 h 1047"/>
                  <a:gd name="T4" fmla="*/ 1 w 504"/>
                  <a:gd name="T5" fmla="*/ 1 h 1047"/>
                  <a:gd name="T6" fmla="*/ 1 w 504"/>
                  <a:gd name="T7" fmla="*/ 0 h 1047"/>
                  <a:gd name="T8" fmla="*/ 1 w 504"/>
                  <a:gd name="T9" fmla="*/ 1 h 1047"/>
                  <a:gd name="T10" fmla="*/ 1 w 504"/>
                  <a:gd name="T11" fmla="*/ 1 h 1047"/>
                  <a:gd name="T12" fmla="*/ 0 w 504"/>
                  <a:gd name="T13" fmla="*/ 1 h 1047"/>
                  <a:gd name="T14" fmla="*/ 0 w 504"/>
                  <a:gd name="T15" fmla="*/ 1 h 10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4"/>
                  <a:gd name="T25" fmla="*/ 0 h 1047"/>
                  <a:gd name="T26" fmla="*/ 504 w 504"/>
                  <a:gd name="T27" fmla="*/ 1047 h 10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4" h="1047">
                    <a:moveTo>
                      <a:pt x="0" y="1047"/>
                    </a:moveTo>
                    <a:lnTo>
                      <a:pt x="483" y="243"/>
                    </a:lnTo>
                    <a:lnTo>
                      <a:pt x="158" y="3"/>
                    </a:lnTo>
                    <a:lnTo>
                      <a:pt x="181" y="0"/>
                    </a:lnTo>
                    <a:lnTo>
                      <a:pt x="504" y="235"/>
                    </a:lnTo>
                    <a:lnTo>
                      <a:pt x="31" y="1034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4" name="Freeform 326"/>
              <p:cNvSpPr>
                <a:spLocks/>
              </p:cNvSpPr>
              <p:nvPr/>
            </p:nvSpPr>
            <p:spPr bwMode="auto">
              <a:xfrm>
                <a:off x="2867" y="2230"/>
                <a:ext cx="85" cy="69"/>
              </a:xfrm>
              <a:custGeom>
                <a:avLst/>
                <a:gdLst>
                  <a:gd name="T0" fmla="*/ 1 w 169"/>
                  <a:gd name="T1" fmla="*/ 1 h 138"/>
                  <a:gd name="T2" fmla="*/ 1 w 169"/>
                  <a:gd name="T3" fmla="*/ 1 h 138"/>
                  <a:gd name="T4" fmla="*/ 0 w 169"/>
                  <a:gd name="T5" fmla="*/ 0 h 138"/>
                  <a:gd name="T6" fmla="*/ 1 w 169"/>
                  <a:gd name="T7" fmla="*/ 1 h 138"/>
                  <a:gd name="T8" fmla="*/ 1 w 169"/>
                  <a:gd name="T9" fmla="*/ 1 h 138"/>
                  <a:gd name="T10" fmla="*/ 1 w 169"/>
                  <a:gd name="T11" fmla="*/ 1 h 138"/>
                  <a:gd name="T12" fmla="*/ 1 w 169"/>
                  <a:gd name="T13" fmla="*/ 1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138"/>
                  <a:gd name="T23" fmla="*/ 169 w 169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138">
                    <a:moveTo>
                      <a:pt x="118" y="138"/>
                    </a:moveTo>
                    <a:lnTo>
                      <a:pt x="145" y="102"/>
                    </a:lnTo>
                    <a:lnTo>
                      <a:pt x="0" y="0"/>
                    </a:lnTo>
                    <a:lnTo>
                      <a:pt x="169" y="97"/>
                    </a:lnTo>
                    <a:lnTo>
                      <a:pt x="150" y="121"/>
                    </a:lnTo>
                    <a:lnTo>
                      <a:pt x="118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5" name="Freeform 327"/>
              <p:cNvSpPr>
                <a:spLocks/>
              </p:cNvSpPr>
              <p:nvPr/>
            </p:nvSpPr>
            <p:spPr bwMode="auto">
              <a:xfrm>
                <a:off x="2244" y="2007"/>
                <a:ext cx="148" cy="338"/>
              </a:xfrm>
              <a:custGeom>
                <a:avLst/>
                <a:gdLst>
                  <a:gd name="T0" fmla="*/ 1 w 295"/>
                  <a:gd name="T1" fmla="*/ 1 h 675"/>
                  <a:gd name="T2" fmla="*/ 1 w 295"/>
                  <a:gd name="T3" fmla="*/ 1 h 675"/>
                  <a:gd name="T4" fmla="*/ 1 w 295"/>
                  <a:gd name="T5" fmla="*/ 1 h 675"/>
                  <a:gd name="T6" fmla="*/ 1 w 295"/>
                  <a:gd name="T7" fmla="*/ 0 h 675"/>
                  <a:gd name="T8" fmla="*/ 1 w 295"/>
                  <a:gd name="T9" fmla="*/ 1 h 675"/>
                  <a:gd name="T10" fmla="*/ 1 w 295"/>
                  <a:gd name="T11" fmla="*/ 1 h 675"/>
                  <a:gd name="T12" fmla="*/ 0 w 295"/>
                  <a:gd name="T13" fmla="*/ 1 h 675"/>
                  <a:gd name="T14" fmla="*/ 1 w 295"/>
                  <a:gd name="T15" fmla="*/ 1 h 675"/>
                  <a:gd name="T16" fmla="*/ 1 w 295"/>
                  <a:gd name="T17" fmla="*/ 1 h 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5"/>
                  <a:gd name="T28" fmla="*/ 0 h 675"/>
                  <a:gd name="T29" fmla="*/ 295 w 295"/>
                  <a:gd name="T30" fmla="*/ 675 h 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5" h="675">
                    <a:moveTo>
                      <a:pt x="13" y="675"/>
                    </a:moveTo>
                    <a:lnTo>
                      <a:pt x="102" y="563"/>
                    </a:lnTo>
                    <a:lnTo>
                      <a:pt x="95" y="606"/>
                    </a:lnTo>
                    <a:lnTo>
                      <a:pt x="295" y="0"/>
                    </a:lnTo>
                    <a:lnTo>
                      <a:pt x="279" y="11"/>
                    </a:lnTo>
                    <a:lnTo>
                      <a:pt x="101" y="544"/>
                    </a:lnTo>
                    <a:lnTo>
                      <a:pt x="0" y="671"/>
                    </a:lnTo>
                    <a:lnTo>
                      <a:pt x="13" y="6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6" name="Freeform 328"/>
              <p:cNvSpPr>
                <a:spLocks/>
              </p:cNvSpPr>
              <p:nvPr/>
            </p:nvSpPr>
            <p:spPr bwMode="auto">
              <a:xfrm>
                <a:off x="2331" y="1968"/>
                <a:ext cx="128" cy="280"/>
              </a:xfrm>
              <a:custGeom>
                <a:avLst/>
                <a:gdLst>
                  <a:gd name="T0" fmla="*/ 0 w 257"/>
                  <a:gd name="T1" fmla="*/ 1 h 559"/>
                  <a:gd name="T2" fmla="*/ 0 w 257"/>
                  <a:gd name="T3" fmla="*/ 1 h 559"/>
                  <a:gd name="T4" fmla="*/ 0 w 257"/>
                  <a:gd name="T5" fmla="*/ 1 h 559"/>
                  <a:gd name="T6" fmla="*/ 0 w 257"/>
                  <a:gd name="T7" fmla="*/ 1 h 559"/>
                  <a:gd name="T8" fmla="*/ 0 w 257"/>
                  <a:gd name="T9" fmla="*/ 1 h 559"/>
                  <a:gd name="T10" fmla="*/ 0 w 257"/>
                  <a:gd name="T11" fmla="*/ 1 h 559"/>
                  <a:gd name="T12" fmla="*/ 0 w 257"/>
                  <a:gd name="T13" fmla="*/ 1 h 559"/>
                  <a:gd name="T14" fmla="*/ 0 w 257"/>
                  <a:gd name="T15" fmla="*/ 0 h 559"/>
                  <a:gd name="T16" fmla="*/ 0 w 257"/>
                  <a:gd name="T17" fmla="*/ 1 h 559"/>
                  <a:gd name="T18" fmla="*/ 0 w 257"/>
                  <a:gd name="T19" fmla="*/ 1 h 5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7"/>
                  <a:gd name="T31" fmla="*/ 0 h 559"/>
                  <a:gd name="T32" fmla="*/ 257 w 257"/>
                  <a:gd name="T33" fmla="*/ 559 h 5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7" h="559">
                    <a:moveTo>
                      <a:pt x="215" y="66"/>
                    </a:moveTo>
                    <a:lnTo>
                      <a:pt x="108" y="401"/>
                    </a:lnTo>
                    <a:lnTo>
                      <a:pt x="9" y="525"/>
                    </a:lnTo>
                    <a:lnTo>
                      <a:pt x="0" y="559"/>
                    </a:lnTo>
                    <a:lnTo>
                      <a:pt x="91" y="447"/>
                    </a:lnTo>
                    <a:lnTo>
                      <a:pt x="57" y="549"/>
                    </a:lnTo>
                    <a:lnTo>
                      <a:pt x="112" y="431"/>
                    </a:lnTo>
                    <a:lnTo>
                      <a:pt x="257" y="0"/>
                    </a:lnTo>
                    <a:lnTo>
                      <a:pt x="215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7" name="Freeform 329"/>
              <p:cNvSpPr>
                <a:spLocks/>
              </p:cNvSpPr>
              <p:nvPr/>
            </p:nvSpPr>
            <p:spPr bwMode="auto">
              <a:xfrm>
                <a:off x="2409" y="2011"/>
                <a:ext cx="362" cy="136"/>
              </a:xfrm>
              <a:custGeom>
                <a:avLst/>
                <a:gdLst>
                  <a:gd name="T0" fmla="*/ 1 w 724"/>
                  <a:gd name="T1" fmla="*/ 1 h 271"/>
                  <a:gd name="T2" fmla="*/ 1 w 724"/>
                  <a:gd name="T3" fmla="*/ 1 h 271"/>
                  <a:gd name="T4" fmla="*/ 1 w 724"/>
                  <a:gd name="T5" fmla="*/ 0 h 271"/>
                  <a:gd name="T6" fmla="*/ 1 w 724"/>
                  <a:gd name="T7" fmla="*/ 1 h 271"/>
                  <a:gd name="T8" fmla="*/ 1 w 724"/>
                  <a:gd name="T9" fmla="*/ 1 h 271"/>
                  <a:gd name="T10" fmla="*/ 1 w 724"/>
                  <a:gd name="T11" fmla="*/ 1 h 271"/>
                  <a:gd name="T12" fmla="*/ 1 w 724"/>
                  <a:gd name="T13" fmla="*/ 1 h 271"/>
                  <a:gd name="T14" fmla="*/ 0 w 724"/>
                  <a:gd name="T15" fmla="*/ 1 h 271"/>
                  <a:gd name="T16" fmla="*/ 1 w 724"/>
                  <a:gd name="T17" fmla="*/ 1 h 271"/>
                  <a:gd name="T18" fmla="*/ 1 w 72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4"/>
                  <a:gd name="T31" fmla="*/ 0 h 271"/>
                  <a:gd name="T32" fmla="*/ 724 w 72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4" h="271">
                    <a:moveTo>
                      <a:pt x="17" y="224"/>
                    </a:moveTo>
                    <a:lnTo>
                      <a:pt x="78" y="133"/>
                    </a:lnTo>
                    <a:lnTo>
                      <a:pt x="388" y="0"/>
                    </a:lnTo>
                    <a:lnTo>
                      <a:pt x="724" y="258"/>
                    </a:lnTo>
                    <a:lnTo>
                      <a:pt x="713" y="266"/>
                    </a:lnTo>
                    <a:lnTo>
                      <a:pt x="382" y="19"/>
                    </a:lnTo>
                    <a:lnTo>
                      <a:pt x="85" y="142"/>
                    </a:lnTo>
                    <a:lnTo>
                      <a:pt x="0" y="271"/>
                    </a:lnTo>
                    <a:lnTo>
                      <a:pt x="17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8" name="Freeform 330"/>
              <p:cNvSpPr>
                <a:spLocks/>
              </p:cNvSpPr>
              <p:nvPr/>
            </p:nvSpPr>
            <p:spPr bwMode="auto">
              <a:xfrm>
                <a:off x="2679" y="2030"/>
                <a:ext cx="277" cy="136"/>
              </a:xfrm>
              <a:custGeom>
                <a:avLst/>
                <a:gdLst>
                  <a:gd name="T0" fmla="*/ 0 w 555"/>
                  <a:gd name="T1" fmla="*/ 1 h 271"/>
                  <a:gd name="T2" fmla="*/ 0 w 555"/>
                  <a:gd name="T3" fmla="*/ 1 h 271"/>
                  <a:gd name="T4" fmla="*/ 0 w 555"/>
                  <a:gd name="T5" fmla="*/ 0 h 271"/>
                  <a:gd name="T6" fmla="*/ 0 w 555"/>
                  <a:gd name="T7" fmla="*/ 1 h 271"/>
                  <a:gd name="T8" fmla="*/ 0 w 555"/>
                  <a:gd name="T9" fmla="*/ 1 h 271"/>
                  <a:gd name="T10" fmla="*/ 0 w 555"/>
                  <a:gd name="T11" fmla="*/ 1 h 271"/>
                  <a:gd name="T12" fmla="*/ 0 w 555"/>
                  <a:gd name="T13" fmla="*/ 1 h 271"/>
                  <a:gd name="T14" fmla="*/ 0 w 555"/>
                  <a:gd name="T15" fmla="*/ 1 h 2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5"/>
                  <a:gd name="T25" fmla="*/ 0 h 271"/>
                  <a:gd name="T26" fmla="*/ 555 w 555"/>
                  <a:gd name="T27" fmla="*/ 271 h 2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5" h="271">
                    <a:moveTo>
                      <a:pt x="0" y="250"/>
                    </a:moveTo>
                    <a:lnTo>
                      <a:pt x="370" y="15"/>
                    </a:lnTo>
                    <a:lnTo>
                      <a:pt x="555" y="0"/>
                    </a:lnTo>
                    <a:lnTo>
                      <a:pt x="515" y="34"/>
                    </a:lnTo>
                    <a:lnTo>
                      <a:pt x="359" y="51"/>
                    </a:lnTo>
                    <a:lnTo>
                      <a:pt x="26" y="271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69" name="Freeform 331"/>
              <p:cNvSpPr>
                <a:spLocks/>
              </p:cNvSpPr>
              <p:nvPr/>
            </p:nvSpPr>
            <p:spPr bwMode="auto">
              <a:xfrm>
                <a:off x="2170" y="2475"/>
                <a:ext cx="281" cy="185"/>
              </a:xfrm>
              <a:custGeom>
                <a:avLst/>
                <a:gdLst>
                  <a:gd name="T0" fmla="*/ 1 w 560"/>
                  <a:gd name="T1" fmla="*/ 0 h 371"/>
                  <a:gd name="T2" fmla="*/ 1 w 560"/>
                  <a:gd name="T3" fmla="*/ 0 h 371"/>
                  <a:gd name="T4" fmla="*/ 1 w 560"/>
                  <a:gd name="T5" fmla="*/ 0 h 371"/>
                  <a:gd name="T6" fmla="*/ 1 w 560"/>
                  <a:gd name="T7" fmla="*/ 0 h 371"/>
                  <a:gd name="T8" fmla="*/ 1 w 560"/>
                  <a:gd name="T9" fmla="*/ 0 h 371"/>
                  <a:gd name="T10" fmla="*/ 1 w 560"/>
                  <a:gd name="T11" fmla="*/ 0 h 371"/>
                  <a:gd name="T12" fmla="*/ 1 w 560"/>
                  <a:gd name="T13" fmla="*/ 0 h 371"/>
                  <a:gd name="T14" fmla="*/ 1 w 560"/>
                  <a:gd name="T15" fmla="*/ 0 h 371"/>
                  <a:gd name="T16" fmla="*/ 1 w 560"/>
                  <a:gd name="T17" fmla="*/ 0 h 371"/>
                  <a:gd name="T18" fmla="*/ 1 w 560"/>
                  <a:gd name="T19" fmla="*/ 0 h 371"/>
                  <a:gd name="T20" fmla="*/ 1 w 560"/>
                  <a:gd name="T21" fmla="*/ 0 h 371"/>
                  <a:gd name="T22" fmla="*/ 1 w 560"/>
                  <a:gd name="T23" fmla="*/ 0 h 371"/>
                  <a:gd name="T24" fmla="*/ 1 w 560"/>
                  <a:gd name="T25" fmla="*/ 0 h 371"/>
                  <a:gd name="T26" fmla="*/ 1 w 560"/>
                  <a:gd name="T27" fmla="*/ 0 h 371"/>
                  <a:gd name="T28" fmla="*/ 1 w 560"/>
                  <a:gd name="T29" fmla="*/ 0 h 371"/>
                  <a:gd name="T30" fmla="*/ 1 w 560"/>
                  <a:gd name="T31" fmla="*/ 0 h 371"/>
                  <a:gd name="T32" fmla="*/ 1 w 560"/>
                  <a:gd name="T33" fmla="*/ 0 h 371"/>
                  <a:gd name="T34" fmla="*/ 1 w 560"/>
                  <a:gd name="T35" fmla="*/ 0 h 371"/>
                  <a:gd name="T36" fmla="*/ 1 w 560"/>
                  <a:gd name="T37" fmla="*/ 0 h 371"/>
                  <a:gd name="T38" fmla="*/ 1 w 560"/>
                  <a:gd name="T39" fmla="*/ 0 h 371"/>
                  <a:gd name="T40" fmla="*/ 1 w 560"/>
                  <a:gd name="T41" fmla="*/ 0 h 371"/>
                  <a:gd name="T42" fmla="*/ 1 w 560"/>
                  <a:gd name="T43" fmla="*/ 0 h 371"/>
                  <a:gd name="T44" fmla="*/ 1 w 560"/>
                  <a:gd name="T45" fmla="*/ 0 h 371"/>
                  <a:gd name="T46" fmla="*/ 1 w 560"/>
                  <a:gd name="T47" fmla="*/ 0 h 371"/>
                  <a:gd name="T48" fmla="*/ 1 w 560"/>
                  <a:gd name="T49" fmla="*/ 0 h 371"/>
                  <a:gd name="T50" fmla="*/ 1 w 560"/>
                  <a:gd name="T51" fmla="*/ 0 h 371"/>
                  <a:gd name="T52" fmla="*/ 1 w 560"/>
                  <a:gd name="T53" fmla="*/ 0 h 371"/>
                  <a:gd name="T54" fmla="*/ 1 w 560"/>
                  <a:gd name="T55" fmla="*/ 0 h 371"/>
                  <a:gd name="T56" fmla="*/ 1 w 560"/>
                  <a:gd name="T57" fmla="*/ 0 h 371"/>
                  <a:gd name="T58" fmla="*/ 1 w 560"/>
                  <a:gd name="T59" fmla="*/ 0 h 371"/>
                  <a:gd name="T60" fmla="*/ 1 w 560"/>
                  <a:gd name="T61" fmla="*/ 0 h 371"/>
                  <a:gd name="T62" fmla="*/ 1 w 560"/>
                  <a:gd name="T63" fmla="*/ 0 h 371"/>
                  <a:gd name="T64" fmla="*/ 1 w 560"/>
                  <a:gd name="T65" fmla="*/ 0 h 371"/>
                  <a:gd name="T66" fmla="*/ 1 w 560"/>
                  <a:gd name="T67" fmla="*/ 0 h 371"/>
                  <a:gd name="T68" fmla="*/ 1 w 560"/>
                  <a:gd name="T69" fmla="*/ 0 h 371"/>
                  <a:gd name="T70" fmla="*/ 1 w 560"/>
                  <a:gd name="T71" fmla="*/ 0 h 371"/>
                  <a:gd name="T72" fmla="*/ 1 w 560"/>
                  <a:gd name="T73" fmla="*/ 0 h 371"/>
                  <a:gd name="T74" fmla="*/ 1 w 560"/>
                  <a:gd name="T75" fmla="*/ 0 h 371"/>
                  <a:gd name="T76" fmla="*/ 1 w 560"/>
                  <a:gd name="T77" fmla="*/ 0 h 371"/>
                  <a:gd name="T78" fmla="*/ 1 w 560"/>
                  <a:gd name="T79" fmla="*/ 0 h 371"/>
                  <a:gd name="T80" fmla="*/ 1 w 560"/>
                  <a:gd name="T81" fmla="*/ 0 h 371"/>
                  <a:gd name="T82" fmla="*/ 1 w 560"/>
                  <a:gd name="T83" fmla="*/ 0 h 371"/>
                  <a:gd name="T84" fmla="*/ 1 w 560"/>
                  <a:gd name="T85" fmla="*/ 0 h 371"/>
                  <a:gd name="T86" fmla="*/ 1 w 560"/>
                  <a:gd name="T87" fmla="*/ 0 h 371"/>
                  <a:gd name="T88" fmla="*/ 1 w 560"/>
                  <a:gd name="T89" fmla="*/ 0 h 371"/>
                  <a:gd name="T90" fmla="*/ 1 w 560"/>
                  <a:gd name="T91" fmla="*/ 0 h 371"/>
                  <a:gd name="T92" fmla="*/ 1 w 560"/>
                  <a:gd name="T93" fmla="*/ 0 h 371"/>
                  <a:gd name="T94" fmla="*/ 1 w 560"/>
                  <a:gd name="T95" fmla="*/ 0 h 371"/>
                  <a:gd name="T96" fmla="*/ 1 w 560"/>
                  <a:gd name="T97" fmla="*/ 0 h 371"/>
                  <a:gd name="T98" fmla="*/ 0 w 560"/>
                  <a:gd name="T99" fmla="*/ 0 h 371"/>
                  <a:gd name="T100" fmla="*/ 1 w 560"/>
                  <a:gd name="T101" fmla="*/ 0 h 371"/>
                  <a:gd name="T102" fmla="*/ 1 w 560"/>
                  <a:gd name="T103" fmla="*/ 0 h 371"/>
                  <a:gd name="T104" fmla="*/ 1 w 560"/>
                  <a:gd name="T105" fmla="*/ 0 h 371"/>
                  <a:gd name="T106" fmla="*/ 1 w 560"/>
                  <a:gd name="T107" fmla="*/ 0 h 371"/>
                  <a:gd name="T108" fmla="*/ 1 w 560"/>
                  <a:gd name="T109" fmla="*/ 0 h 371"/>
                  <a:gd name="T110" fmla="*/ 1 w 560"/>
                  <a:gd name="T111" fmla="*/ 0 h 371"/>
                  <a:gd name="T112" fmla="*/ 1 w 560"/>
                  <a:gd name="T113" fmla="*/ 0 h 371"/>
                  <a:gd name="T114" fmla="*/ 1 w 560"/>
                  <a:gd name="T115" fmla="*/ 0 h 371"/>
                  <a:gd name="T116" fmla="*/ 1 w 560"/>
                  <a:gd name="T117" fmla="*/ 0 h 371"/>
                  <a:gd name="T118" fmla="*/ 1 w 560"/>
                  <a:gd name="T119" fmla="*/ 0 h 371"/>
                  <a:gd name="T120" fmla="*/ 1 w 560"/>
                  <a:gd name="T121" fmla="*/ 0 h 371"/>
                  <a:gd name="T122" fmla="*/ 1 w 560"/>
                  <a:gd name="T123" fmla="*/ 0 h 3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"/>
                  <a:gd name="T187" fmla="*/ 0 h 371"/>
                  <a:gd name="T188" fmla="*/ 560 w 560"/>
                  <a:gd name="T189" fmla="*/ 371 h 3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" h="371">
                    <a:moveTo>
                      <a:pt x="148" y="0"/>
                    </a:moveTo>
                    <a:lnTo>
                      <a:pt x="110" y="25"/>
                    </a:lnTo>
                    <a:lnTo>
                      <a:pt x="79" y="57"/>
                    </a:lnTo>
                    <a:lnTo>
                      <a:pt x="64" y="86"/>
                    </a:lnTo>
                    <a:lnTo>
                      <a:pt x="58" y="116"/>
                    </a:lnTo>
                    <a:lnTo>
                      <a:pt x="60" y="160"/>
                    </a:lnTo>
                    <a:lnTo>
                      <a:pt x="74" y="204"/>
                    </a:lnTo>
                    <a:lnTo>
                      <a:pt x="96" y="240"/>
                    </a:lnTo>
                    <a:lnTo>
                      <a:pt x="133" y="283"/>
                    </a:lnTo>
                    <a:lnTo>
                      <a:pt x="188" y="321"/>
                    </a:lnTo>
                    <a:lnTo>
                      <a:pt x="239" y="340"/>
                    </a:lnTo>
                    <a:lnTo>
                      <a:pt x="289" y="352"/>
                    </a:lnTo>
                    <a:lnTo>
                      <a:pt x="346" y="354"/>
                    </a:lnTo>
                    <a:lnTo>
                      <a:pt x="403" y="335"/>
                    </a:lnTo>
                    <a:lnTo>
                      <a:pt x="443" y="320"/>
                    </a:lnTo>
                    <a:lnTo>
                      <a:pt x="492" y="281"/>
                    </a:lnTo>
                    <a:lnTo>
                      <a:pt x="520" y="238"/>
                    </a:lnTo>
                    <a:lnTo>
                      <a:pt x="530" y="202"/>
                    </a:lnTo>
                    <a:lnTo>
                      <a:pt x="560" y="221"/>
                    </a:lnTo>
                    <a:lnTo>
                      <a:pt x="528" y="253"/>
                    </a:lnTo>
                    <a:lnTo>
                      <a:pt x="513" y="289"/>
                    </a:lnTo>
                    <a:lnTo>
                      <a:pt x="484" y="304"/>
                    </a:lnTo>
                    <a:lnTo>
                      <a:pt x="490" y="325"/>
                    </a:lnTo>
                    <a:lnTo>
                      <a:pt x="471" y="340"/>
                    </a:lnTo>
                    <a:lnTo>
                      <a:pt x="456" y="329"/>
                    </a:lnTo>
                    <a:lnTo>
                      <a:pt x="420" y="344"/>
                    </a:lnTo>
                    <a:lnTo>
                      <a:pt x="408" y="342"/>
                    </a:lnTo>
                    <a:lnTo>
                      <a:pt x="397" y="354"/>
                    </a:lnTo>
                    <a:lnTo>
                      <a:pt x="338" y="369"/>
                    </a:lnTo>
                    <a:lnTo>
                      <a:pt x="323" y="361"/>
                    </a:lnTo>
                    <a:lnTo>
                      <a:pt x="304" y="371"/>
                    </a:lnTo>
                    <a:lnTo>
                      <a:pt x="262" y="363"/>
                    </a:lnTo>
                    <a:lnTo>
                      <a:pt x="243" y="365"/>
                    </a:lnTo>
                    <a:lnTo>
                      <a:pt x="231" y="346"/>
                    </a:lnTo>
                    <a:lnTo>
                      <a:pt x="197" y="344"/>
                    </a:lnTo>
                    <a:lnTo>
                      <a:pt x="188" y="329"/>
                    </a:lnTo>
                    <a:lnTo>
                      <a:pt x="163" y="320"/>
                    </a:lnTo>
                    <a:lnTo>
                      <a:pt x="142" y="340"/>
                    </a:lnTo>
                    <a:lnTo>
                      <a:pt x="129" y="304"/>
                    </a:lnTo>
                    <a:lnTo>
                      <a:pt x="104" y="306"/>
                    </a:lnTo>
                    <a:lnTo>
                      <a:pt x="68" y="285"/>
                    </a:lnTo>
                    <a:lnTo>
                      <a:pt x="106" y="283"/>
                    </a:lnTo>
                    <a:lnTo>
                      <a:pt x="91" y="261"/>
                    </a:lnTo>
                    <a:lnTo>
                      <a:pt x="72" y="253"/>
                    </a:lnTo>
                    <a:lnTo>
                      <a:pt x="55" y="236"/>
                    </a:lnTo>
                    <a:lnTo>
                      <a:pt x="77" y="240"/>
                    </a:lnTo>
                    <a:lnTo>
                      <a:pt x="60" y="204"/>
                    </a:lnTo>
                    <a:lnTo>
                      <a:pt x="39" y="226"/>
                    </a:lnTo>
                    <a:lnTo>
                      <a:pt x="9" y="221"/>
                    </a:lnTo>
                    <a:lnTo>
                      <a:pt x="0" y="196"/>
                    </a:lnTo>
                    <a:lnTo>
                      <a:pt x="9" y="175"/>
                    </a:lnTo>
                    <a:lnTo>
                      <a:pt x="20" y="196"/>
                    </a:lnTo>
                    <a:lnTo>
                      <a:pt x="47" y="173"/>
                    </a:lnTo>
                    <a:lnTo>
                      <a:pt x="34" y="154"/>
                    </a:lnTo>
                    <a:lnTo>
                      <a:pt x="45" y="129"/>
                    </a:lnTo>
                    <a:lnTo>
                      <a:pt x="47" y="101"/>
                    </a:lnTo>
                    <a:lnTo>
                      <a:pt x="55" y="97"/>
                    </a:lnTo>
                    <a:lnTo>
                      <a:pt x="53" y="69"/>
                    </a:lnTo>
                    <a:lnTo>
                      <a:pt x="68" y="65"/>
                    </a:lnTo>
                    <a:lnTo>
                      <a:pt x="85" y="2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0" name="Freeform 332"/>
              <p:cNvSpPr>
                <a:spLocks/>
              </p:cNvSpPr>
              <p:nvPr/>
            </p:nvSpPr>
            <p:spPr bwMode="auto">
              <a:xfrm>
                <a:off x="2691" y="2826"/>
                <a:ext cx="157" cy="83"/>
              </a:xfrm>
              <a:custGeom>
                <a:avLst/>
                <a:gdLst>
                  <a:gd name="T0" fmla="*/ 0 w 314"/>
                  <a:gd name="T1" fmla="*/ 0 h 167"/>
                  <a:gd name="T2" fmla="*/ 1 w 314"/>
                  <a:gd name="T3" fmla="*/ 0 h 167"/>
                  <a:gd name="T4" fmla="*/ 1 w 314"/>
                  <a:gd name="T5" fmla="*/ 0 h 167"/>
                  <a:gd name="T6" fmla="*/ 1 w 314"/>
                  <a:gd name="T7" fmla="*/ 0 h 167"/>
                  <a:gd name="T8" fmla="*/ 1 w 314"/>
                  <a:gd name="T9" fmla="*/ 0 h 167"/>
                  <a:gd name="T10" fmla="*/ 1 w 314"/>
                  <a:gd name="T11" fmla="*/ 0 h 167"/>
                  <a:gd name="T12" fmla="*/ 1 w 314"/>
                  <a:gd name="T13" fmla="*/ 0 h 167"/>
                  <a:gd name="T14" fmla="*/ 1 w 314"/>
                  <a:gd name="T15" fmla="*/ 0 h 167"/>
                  <a:gd name="T16" fmla="*/ 1 w 314"/>
                  <a:gd name="T17" fmla="*/ 0 h 167"/>
                  <a:gd name="T18" fmla="*/ 1 w 314"/>
                  <a:gd name="T19" fmla="*/ 0 h 167"/>
                  <a:gd name="T20" fmla="*/ 1 w 314"/>
                  <a:gd name="T21" fmla="*/ 0 h 167"/>
                  <a:gd name="T22" fmla="*/ 1 w 314"/>
                  <a:gd name="T23" fmla="*/ 0 h 167"/>
                  <a:gd name="T24" fmla="*/ 1 w 314"/>
                  <a:gd name="T25" fmla="*/ 0 h 167"/>
                  <a:gd name="T26" fmla="*/ 1 w 314"/>
                  <a:gd name="T27" fmla="*/ 0 h 167"/>
                  <a:gd name="T28" fmla="*/ 0 w 314"/>
                  <a:gd name="T29" fmla="*/ 0 h 167"/>
                  <a:gd name="T30" fmla="*/ 0 w 314"/>
                  <a:gd name="T31" fmla="*/ 0 h 1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4"/>
                  <a:gd name="T49" fmla="*/ 0 h 167"/>
                  <a:gd name="T50" fmla="*/ 314 w 314"/>
                  <a:gd name="T51" fmla="*/ 167 h 1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4" h="167">
                    <a:moveTo>
                      <a:pt x="0" y="167"/>
                    </a:moveTo>
                    <a:lnTo>
                      <a:pt x="6" y="146"/>
                    </a:lnTo>
                    <a:lnTo>
                      <a:pt x="40" y="133"/>
                    </a:lnTo>
                    <a:lnTo>
                      <a:pt x="61" y="112"/>
                    </a:lnTo>
                    <a:lnTo>
                      <a:pt x="113" y="91"/>
                    </a:lnTo>
                    <a:lnTo>
                      <a:pt x="162" y="49"/>
                    </a:lnTo>
                    <a:lnTo>
                      <a:pt x="191" y="53"/>
                    </a:lnTo>
                    <a:lnTo>
                      <a:pt x="204" y="17"/>
                    </a:lnTo>
                    <a:lnTo>
                      <a:pt x="249" y="17"/>
                    </a:lnTo>
                    <a:lnTo>
                      <a:pt x="272" y="0"/>
                    </a:lnTo>
                    <a:lnTo>
                      <a:pt x="314" y="0"/>
                    </a:lnTo>
                    <a:lnTo>
                      <a:pt x="293" y="34"/>
                    </a:lnTo>
                    <a:lnTo>
                      <a:pt x="215" y="72"/>
                    </a:lnTo>
                    <a:lnTo>
                      <a:pt x="160" y="8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1" name="Freeform 333"/>
              <p:cNvSpPr>
                <a:spLocks/>
              </p:cNvSpPr>
              <p:nvPr/>
            </p:nvSpPr>
            <p:spPr bwMode="auto">
              <a:xfrm>
                <a:off x="2573" y="2826"/>
                <a:ext cx="81" cy="62"/>
              </a:xfrm>
              <a:custGeom>
                <a:avLst/>
                <a:gdLst>
                  <a:gd name="T0" fmla="*/ 1 w 161"/>
                  <a:gd name="T1" fmla="*/ 1 h 123"/>
                  <a:gd name="T2" fmla="*/ 1 w 161"/>
                  <a:gd name="T3" fmla="*/ 1 h 123"/>
                  <a:gd name="T4" fmla="*/ 1 w 161"/>
                  <a:gd name="T5" fmla="*/ 1 h 123"/>
                  <a:gd name="T6" fmla="*/ 1 w 161"/>
                  <a:gd name="T7" fmla="*/ 0 h 123"/>
                  <a:gd name="T8" fmla="*/ 1 w 161"/>
                  <a:gd name="T9" fmla="*/ 1 h 123"/>
                  <a:gd name="T10" fmla="*/ 1 w 161"/>
                  <a:gd name="T11" fmla="*/ 1 h 123"/>
                  <a:gd name="T12" fmla="*/ 0 w 161"/>
                  <a:gd name="T13" fmla="*/ 1 h 123"/>
                  <a:gd name="T14" fmla="*/ 1 w 161"/>
                  <a:gd name="T15" fmla="*/ 1 h 123"/>
                  <a:gd name="T16" fmla="*/ 1 w 161"/>
                  <a:gd name="T17" fmla="*/ 1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23"/>
                  <a:gd name="T29" fmla="*/ 161 w 161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23">
                    <a:moveTo>
                      <a:pt x="9" y="108"/>
                    </a:moveTo>
                    <a:lnTo>
                      <a:pt x="83" y="53"/>
                    </a:lnTo>
                    <a:lnTo>
                      <a:pt x="123" y="15"/>
                    </a:lnTo>
                    <a:lnTo>
                      <a:pt x="161" y="0"/>
                    </a:lnTo>
                    <a:lnTo>
                      <a:pt x="161" y="32"/>
                    </a:lnTo>
                    <a:lnTo>
                      <a:pt x="97" y="66"/>
                    </a:lnTo>
                    <a:lnTo>
                      <a:pt x="0" y="123"/>
                    </a:lnTo>
                    <a:lnTo>
                      <a:pt x="9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2" name="Freeform 334"/>
              <p:cNvSpPr>
                <a:spLocks/>
              </p:cNvSpPr>
              <p:nvPr/>
            </p:nvSpPr>
            <p:spPr bwMode="auto">
              <a:xfrm>
                <a:off x="2581" y="2640"/>
                <a:ext cx="232" cy="198"/>
              </a:xfrm>
              <a:custGeom>
                <a:avLst/>
                <a:gdLst>
                  <a:gd name="T0" fmla="*/ 1 w 464"/>
                  <a:gd name="T1" fmla="*/ 0 h 397"/>
                  <a:gd name="T2" fmla="*/ 1 w 464"/>
                  <a:gd name="T3" fmla="*/ 0 h 397"/>
                  <a:gd name="T4" fmla="*/ 1 w 464"/>
                  <a:gd name="T5" fmla="*/ 0 h 397"/>
                  <a:gd name="T6" fmla="*/ 1 w 464"/>
                  <a:gd name="T7" fmla="*/ 0 h 397"/>
                  <a:gd name="T8" fmla="*/ 1 w 464"/>
                  <a:gd name="T9" fmla="*/ 0 h 397"/>
                  <a:gd name="T10" fmla="*/ 1 w 464"/>
                  <a:gd name="T11" fmla="*/ 0 h 397"/>
                  <a:gd name="T12" fmla="*/ 1 w 464"/>
                  <a:gd name="T13" fmla="*/ 0 h 397"/>
                  <a:gd name="T14" fmla="*/ 1 w 464"/>
                  <a:gd name="T15" fmla="*/ 0 h 397"/>
                  <a:gd name="T16" fmla="*/ 1 w 464"/>
                  <a:gd name="T17" fmla="*/ 0 h 397"/>
                  <a:gd name="T18" fmla="*/ 1 w 464"/>
                  <a:gd name="T19" fmla="*/ 0 h 397"/>
                  <a:gd name="T20" fmla="*/ 1 w 464"/>
                  <a:gd name="T21" fmla="*/ 0 h 397"/>
                  <a:gd name="T22" fmla="*/ 1 w 464"/>
                  <a:gd name="T23" fmla="*/ 0 h 397"/>
                  <a:gd name="T24" fmla="*/ 1 w 464"/>
                  <a:gd name="T25" fmla="*/ 0 h 397"/>
                  <a:gd name="T26" fmla="*/ 1 w 464"/>
                  <a:gd name="T27" fmla="*/ 0 h 397"/>
                  <a:gd name="T28" fmla="*/ 1 w 464"/>
                  <a:gd name="T29" fmla="*/ 0 h 397"/>
                  <a:gd name="T30" fmla="*/ 1 w 464"/>
                  <a:gd name="T31" fmla="*/ 0 h 397"/>
                  <a:gd name="T32" fmla="*/ 1 w 464"/>
                  <a:gd name="T33" fmla="*/ 0 h 397"/>
                  <a:gd name="T34" fmla="*/ 1 w 464"/>
                  <a:gd name="T35" fmla="*/ 0 h 397"/>
                  <a:gd name="T36" fmla="*/ 1 w 464"/>
                  <a:gd name="T37" fmla="*/ 0 h 397"/>
                  <a:gd name="T38" fmla="*/ 1 w 464"/>
                  <a:gd name="T39" fmla="*/ 0 h 397"/>
                  <a:gd name="T40" fmla="*/ 1 w 464"/>
                  <a:gd name="T41" fmla="*/ 0 h 397"/>
                  <a:gd name="T42" fmla="*/ 1 w 464"/>
                  <a:gd name="T43" fmla="*/ 0 h 397"/>
                  <a:gd name="T44" fmla="*/ 1 w 464"/>
                  <a:gd name="T45" fmla="*/ 0 h 397"/>
                  <a:gd name="T46" fmla="*/ 1 w 464"/>
                  <a:gd name="T47" fmla="*/ 0 h 397"/>
                  <a:gd name="T48" fmla="*/ 1 w 464"/>
                  <a:gd name="T49" fmla="*/ 0 h 397"/>
                  <a:gd name="T50" fmla="*/ 1 w 464"/>
                  <a:gd name="T51" fmla="*/ 0 h 397"/>
                  <a:gd name="T52" fmla="*/ 0 w 464"/>
                  <a:gd name="T53" fmla="*/ 0 h 397"/>
                  <a:gd name="T54" fmla="*/ 1 w 464"/>
                  <a:gd name="T55" fmla="*/ 0 h 397"/>
                  <a:gd name="T56" fmla="*/ 1 w 464"/>
                  <a:gd name="T57" fmla="*/ 0 h 397"/>
                  <a:gd name="T58" fmla="*/ 1 w 464"/>
                  <a:gd name="T59" fmla="*/ 0 h 397"/>
                  <a:gd name="T60" fmla="*/ 1 w 464"/>
                  <a:gd name="T61" fmla="*/ 0 h 397"/>
                  <a:gd name="T62" fmla="*/ 1 w 464"/>
                  <a:gd name="T63" fmla="*/ 0 h 397"/>
                  <a:gd name="T64" fmla="*/ 1 w 464"/>
                  <a:gd name="T65" fmla="*/ 0 h 397"/>
                  <a:gd name="T66" fmla="*/ 1 w 464"/>
                  <a:gd name="T67" fmla="*/ 0 h 397"/>
                  <a:gd name="T68" fmla="*/ 1 w 464"/>
                  <a:gd name="T69" fmla="*/ 0 h 397"/>
                  <a:gd name="T70" fmla="*/ 1 w 464"/>
                  <a:gd name="T71" fmla="*/ 0 h 397"/>
                  <a:gd name="T72" fmla="*/ 1 w 464"/>
                  <a:gd name="T73" fmla="*/ 0 h 397"/>
                  <a:gd name="T74" fmla="*/ 1 w 464"/>
                  <a:gd name="T75" fmla="*/ 0 h 397"/>
                  <a:gd name="T76" fmla="*/ 1 w 464"/>
                  <a:gd name="T77" fmla="*/ 0 h 397"/>
                  <a:gd name="T78" fmla="*/ 1 w 464"/>
                  <a:gd name="T79" fmla="*/ 0 h 397"/>
                  <a:gd name="T80" fmla="*/ 1 w 464"/>
                  <a:gd name="T81" fmla="*/ 0 h 397"/>
                  <a:gd name="T82" fmla="*/ 1 w 464"/>
                  <a:gd name="T83" fmla="*/ 0 h 397"/>
                  <a:gd name="T84" fmla="*/ 1 w 464"/>
                  <a:gd name="T85" fmla="*/ 0 h 3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64"/>
                  <a:gd name="T130" fmla="*/ 0 h 397"/>
                  <a:gd name="T131" fmla="*/ 464 w 464"/>
                  <a:gd name="T132" fmla="*/ 397 h 3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64" h="397">
                    <a:moveTo>
                      <a:pt x="169" y="122"/>
                    </a:moveTo>
                    <a:lnTo>
                      <a:pt x="298" y="222"/>
                    </a:lnTo>
                    <a:lnTo>
                      <a:pt x="464" y="350"/>
                    </a:lnTo>
                    <a:lnTo>
                      <a:pt x="399" y="369"/>
                    </a:lnTo>
                    <a:lnTo>
                      <a:pt x="369" y="397"/>
                    </a:lnTo>
                    <a:lnTo>
                      <a:pt x="319" y="302"/>
                    </a:lnTo>
                    <a:lnTo>
                      <a:pt x="367" y="354"/>
                    </a:lnTo>
                    <a:lnTo>
                      <a:pt x="342" y="308"/>
                    </a:lnTo>
                    <a:lnTo>
                      <a:pt x="390" y="333"/>
                    </a:lnTo>
                    <a:lnTo>
                      <a:pt x="321" y="260"/>
                    </a:lnTo>
                    <a:lnTo>
                      <a:pt x="270" y="226"/>
                    </a:lnTo>
                    <a:lnTo>
                      <a:pt x="234" y="245"/>
                    </a:lnTo>
                    <a:lnTo>
                      <a:pt x="245" y="285"/>
                    </a:lnTo>
                    <a:lnTo>
                      <a:pt x="224" y="298"/>
                    </a:lnTo>
                    <a:lnTo>
                      <a:pt x="207" y="259"/>
                    </a:lnTo>
                    <a:lnTo>
                      <a:pt x="180" y="312"/>
                    </a:lnTo>
                    <a:lnTo>
                      <a:pt x="156" y="310"/>
                    </a:lnTo>
                    <a:lnTo>
                      <a:pt x="127" y="331"/>
                    </a:lnTo>
                    <a:lnTo>
                      <a:pt x="116" y="350"/>
                    </a:lnTo>
                    <a:lnTo>
                      <a:pt x="99" y="344"/>
                    </a:lnTo>
                    <a:lnTo>
                      <a:pt x="110" y="310"/>
                    </a:lnTo>
                    <a:lnTo>
                      <a:pt x="93" y="279"/>
                    </a:lnTo>
                    <a:lnTo>
                      <a:pt x="65" y="266"/>
                    </a:lnTo>
                    <a:lnTo>
                      <a:pt x="42" y="287"/>
                    </a:lnTo>
                    <a:lnTo>
                      <a:pt x="28" y="272"/>
                    </a:lnTo>
                    <a:lnTo>
                      <a:pt x="25" y="184"/>
                    </a:lnTo>
                    <a:lnTo>
                      <a:pt x="0" y="156"/>
                    </a:lnTo>
                    <a:lnTo>
                      <a:pt x="34" y="118"/>
                    </a:lnTo>
                    <a:lnTo>
                      <a:pt x="42" y="156"/>
                    </a:lnTo>
                    <a:lnTo>
                      <a:pt x="70" y="171"/>
                    </a:lnTo>
                    <a:lnTo>
                      <a:pt x="57" y="211"/>
                    </a:lnTo>
                    <a:lnTo>
                      <a:pt x="99" y="219"/>
                    </a:lnTo>
                    <a:lnTo>
                      <a:pt x="142" y="260"/>
                    </a:lnTo>
                    <a:lnTo>
                      <a:pt x="144" y="179"/>
                    </a:lnTo>
                    <a:lnTo>
                      <a:pt x="192" y="169"/>
                    </a:lnTo>
                    <a:lnTo>
                      <a:pt x="152" y="127"/>
                    </a:lnTo>
                    <a:lnTo>
                      <a:pt x="175" y="70"/>
                    </a:lnTo>
                    <a:lnTo>
                      <a:pt x="154" y="70"/>
                    </a:lnTo>
                    <a:lnTo>
                      <a:pt x="160" y="6"/>
                    </a:lnTo>
                    <a:lnTo>
                      <a:pt x="217" y="0"/>
                    </a:lnTo>
                    <a:lnTo>
                      <a:pt x="234" y="17"/>
                    </a:lnTo>
                    <a:lnTo>
                      <a:pt x="16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3" name="Freeform 335"/>
              <p:cNvSpPr>
                <a:spLocks/>
              </p:cNvSpPr>
              <p:nvPr/>
            </p:nvSpPr>
            <p:spPr bwMode="auto">
              <a:xfrm>
                <a:off x="2548" y="2741"/>
                <a:ext cx="76" cy="147"/>
              </a:xfrm>
              <a:custGeom>
                <a:avLst/>
                <a:gdLst>
                  <a:gd name="T0" fmla="*/ 1 w 152"/>
                  <a:gd name="T1" fmla="*/ 0 h 293"/>
                  <a:gd name="T2" fmla="*/ 0 w 152"/>
                  <a:gd name="T3" fmla="*/ 1 h 293"/>
                  <a:gd name="T4" fmla="*/ 1 w 152"/>
                  <a:gd name="T5" fmla="*/ 1 h 293"/>
                  <a:gd name="T6" fmla="*/ 1 w 152"/>
                  <a:gd name="T7" fmla="*/ 1 h 293"/>
                  <a:gd name="T8" fmla="*/ 1 w 152"/>
                  <a:gd name="T9" fmla="*/ 1 h 293"/>
                  <a:gd name="T10" fmla="*/ 1 w 152"/>
                  <a:gd name="T11" fmla="*/ 1 h 293"/>
                  <a:gd name="T12" fmla="*/ 1 w 152"/>
                  <a:gd name="T13" fmla="*/ 1 h 293"/>
                  <a:gd name="T14" fmla="*/ 1 w 152"/>
                  <a:gd name="T15" fmla="*/ 1 h 293"/>
                  <a:gd name="T16" fmla="*/ 1 w 152"/>
                  <a:gd name="T17" fmla="*/ 1 h 293"/>
                  <a:gd name="T18" fmla="*/ 1 w 152"/>
                  <a:gd name="T19" fmla="*/ 1 h 293"/>
                  <a:gd name="T20" fmla="*/ 1 w 152"/>
                  <a:gd name="T21" fmla="*/ 1 h 293"/>
                  <a:gd name="T22" fmla="*/ 1 w 152"/>
                  <a:gd name="T23" fmla="*/ 1 h 293"/>
                  <a:gd name="T24" fmla="*/ 1 w 152"/>
                  <a:gd name="T25" fmla="*/ 1 h 293"/>
                  <a:gd name="T26" fmla="*/ 1 w 152"/>
                  <a:gd name="T27" fmla="*/ 1 h 293"/>
                  <a:gd name="T28" fmla="*/ 1 w 152"/>
                  <a:gd name="T29" fmla="*/ 1 h 293"/>
                  <a:gd name="T30" fmla="*/ 1 w 152"/>
                  <a:gd name="T31" fmla="*/ 1 h 293"/>
                  <a:gd name="T32" fmla="*/ 1 w 152"/>
                  <a:gd name="T33" fmla="*/ 1 h 293"/>
                  <a:gd name="T34" fmla="*/ 1 w 152"/>
                  <a:gd name="T35" fmla="*/ 1 h 293"/>
                  <a:gd name="T36" fmla="*/ 1 w 152"/>
                  <a:gd name="T37" fmla="*/ 1 h 293"/>
                  <a:gd name="T38" fmla="*/ 1 w 152"/>
                  <a:gd name="T39" fmla="*/ 1 h 293"/>
                  <a:gd name="T40" fmla="*/ 1 w 152"/>
                  <a:gd name="T41" fmla="*/ 1 h 293"/>
                  <a:gd name="T42" fmla="*/ 1 w 152"/>
                  <a:gd name="T43" fmla="*/ 0 h 293"/>
                  <a:gd name="T44" fmla="*/ 1 w 152"/>
                  <a:gd name="T45" fmla="*/ 0 h 2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2"/>
                  <a:gd name="T70" fmla="*/ 0 h 293"/>
                  <a:gd name="T71" fmla="*/ 152 w 152"/>
                  <a:gd name="T72" fmla="*/ 293 h 2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2" h="293">
                    <a:moveTo>
                      <a:pt x="23" y="0"/>
                    </a:moveTo>
                    <a:lnTo>
                      <a:pt x="0" y="21"/>
                    </a:lnTo>
                    <a:lnTo>
                      <a:pt x="21" y="99"/>
                    </a:lnTo>
                    <a:lnTo>
                      <a:pt x="31" y="187"/>
                    </a:lnTo>
                    <a:lnTo>
                      <a:pt x="17" y="227"/>
                    </a:lnTo>
                    <a:lnTo>
                      <a:pt x="35" y="278"/>
                    </a:lnTo>
                    <a:lnTo>
                      <a:pt x="48" y="293"/>
                    </a:lnTo>
                    <a:lnTo>
                      <a:pt x="73" y="278"/>
                    </a:lnTo>
                    <a:lnTo>
                      <a:pt x="73" y="253"/>
                    </a:lnTo>
                    <a:lnTo>
                      <a:pt x="48" y="240"/>
                    </a:lnTo>
                    <a:lnTo>
                      <a:pt x="38" y="213"/>
                    </a:lnTo>
                    <a:lnTo>
                      <a:pt x="97" y="223"/>
                    </a:lnTo>
                    <a:lnTo>
                      <a:pt x="55" y="179"/>
                    </a:lnTo>
                    <a:lnTo>
                      <a:pt x="114" y="183"/>
                    </a:lnTo>
                    <a:lnTo>
                      <a:pt x="135" y="168"/>
                    </a:lnTo>
                    <a:lnTo>
                      <a:pt x="124" y="149"/>
                    </a:lnTo>
                    <a:lnTo>
                      <a:pt x="152" y="133"/>
                    </a:lnTo>
                    <a:lnTo>
                      <a:pt x="149" y="99"/>
                    </a:lnTo>
                    <a:lnTo>
                      <a:pt x="76" y="120"/>
                    </a:lnTo>
                    <a:lnTo>
                      <a:pt x="76" y="73"/>
                    </a:lnTo>
                    <a:lnTo>
                      <a:pt x="35" y="5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4" name="Freeform 336"/>
              <p:cNvSpPr>
                <a:spLocks/>
              </p:cNvSpPr>
              <p:nvPr/>
            </p:nvSpPr>
            <p:spPr bwMode="auto">
              <a:xfrm>
                <a:off x="2604" y="2650"/>
                <a:ext cx="51" cy="74"/>
              </a:xfrm>
              <a:custGeom>
                <a:avLst/>
                <a:gdLst>
                  <a:gd name="T0" fmla="*/ 0 w 103"/>
                  <a:gd name="T1" fmla="*/ 1 h 148"/>
                  <a:gd name="T2" fmla="*/ 0 w 103"/>
                  <a:gd name="T3" fmla="*/ 1 h 148"/>
                  <a:gd name="T4" fmla="*/ 0 w 103"/>
                  <a:gd name="T5" fmla="*/ 1 h 148"/>
                  <a:gd name="T6" fmla="*/ 0 w 103"/>
                  <a:gd name="T7" fmla="*/ 1 h 148"/>
                  <a:gd name="T8" fmla="*/ 0 w 103"/>
                  <a:gd name="T9" fmla="*/ 1 h 148"/>
                  <a:gd name="T10" fmla="*/ 0 w 103"/>
                  <a:gd name="T11" fmla="*/ 1 h 148"/>
                  <a:gd name="T12" fmla="*/ 0 w 103"/>
                  <a:gd name="T13" fmla="*/ 0 h 148"/>
                  <a:gd name="T14" fmla="*/ 0 w 103"/>
                  <a:gd name="T15" fmla="*/ 1 h 148"/>
                  <a:gd name="T16" fmla="*/ 0 w 103"/>
                  <a:gd name="T17" fmla="*/ 1 h 148"/>
                  <a:gd name="T18" fmla="*/ 0 w 103"/>
                  <a:gd name="T19" fmla="*/ 1 h 148"/>
                  <a:gd name="T20" fmla="*/ 0 w 103"/>
                  <a:gd name="T21" fmla="*/ 1 h 148"/>
                  <a:gd name="T22" fmla="*/ 0 w 103"/>
                  <a:gd name="T23" fmla="*/ 1 h 148"/>
                  <a:gd name="T24" fmla="*/ 0 w 103"/>
                  <a:gd name="T25" fmla="*/ 1 h 148"/>
                  <a:gd name="T26" fmla="*/ 0 w 103"/>
                  <a:gd name="T27" fmla="*/ 1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148"/>
                  <a:gd name="T44" fmla="*/ 103 w 103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148">
                    <a:moveTo>
                      <a:pt x="46" y="148"/>
                    </a:moveTo>
                    <a:lnTo>
                      <a:pt x="56" y="106"/>
                    </a:lnTo>
                    <a:lnTo>
                      <a:pt x="4" y="101"/>
                    </a:lnTo>
                    <a:lnTo>
                      <a:pt x="0" y="68"/>
                    </a:lnTo>
                    <a:lnTo>
                      <a:pt x="44" y="55"/>
                    </a:lnTo>
                    <a:lnTo>
                      <a:pt x="61" y="21"/>
                    </a:lnTo>
                    <a:lnTo>
                      <a:pt x="103" y="0"/>
                    </a:lnTo>
                    <a:lnTo>
                      <a:pt x="90" y="65"/>
                    </a:lnTo>
                    <a:lnTo>
                      <a:pt x="58" y="76"/>
                    </a:lnTo>
                    <a:lnTo>
                      <a:pt x="90" y="91"/>
                    </a:lnTo>
                    <a:lnTo>
                      <a:pt x="73" y="118"/>
                    </a:lnTo>
                    <a:lnTo>
                      <a:pt x="92" y="146"/>
                    </a:lnTo>
                    <a:lnTo>
                      <a:pt x="46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5" name="Freeform 337"/>
              <p:cNvSpPr>
                <a:spLocks/>
              </p:cNvSpPr>
              <p:nvPr/>
            </p:nvSpPr>
            <p:spPr bwMode="auto">
              <a:xfrm>
                <a:off x="2533" y="2807"/>
                <a:ext cx="19" cy="16"/>
              </a:xfrm>
              <a:custGeom>
                <a:avLst/>
                <a:gdLst>
                  <a:gd name="T0" fmla="*/ 0 w 38"/>
                  <a:gd name="T1" fmla="*/ 1 h 32"/>
                  <a:gd name="T2" fmla="*/ 1 w 38"/>
                  <a:gd name="T3" fmla="*/ 1 h 32"/>
                  <a:gd name="T4" fmla="*/ 1 w 38"/>
                  <a:gd name="T5" fmla="*/ 0 h 32"/>
                  <a:gd name="T6" fmla="*/ 1 w 38"/>
                  <a:gd name="T7" fmla="*/ 1 h 32"/>
                  <a:gd name="T8" fmla="*/ 1 w 38"/>
                  <a:gd name="T9" fmla="*/ 1 h 32"/>
                  <a:gd name="T10" fmla="*/ 0 w 38"/>
                  <a:gd name="T11" fmla="*/ 1 h 32"/>
                  <a:gd name="T12" fmla="*/ 0 w 38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2"/>
                  <a:gd name="T23" fmla="*/ 38 w 3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2">
                    <a:moveTo>
                      <a:pt x="0" y="32"/>
                    </a:moveTo>
                    <a:lnTo>
                      <a:pt x="11" y="5"/>
                    </a:lnTo>
                    <a:lnTo>
                      <a:pt x="30" y="0"/>
                    </a:lnTo>
                    <a:lnTo>
                      <a:pt x="38" y="26"/>
                    </a:lnTo>
                    <a:lnTo>
                      <a:pt x="23" y="2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6" name="Freeform 338"/>
              <p:cNvSpPr>
                <a:spLocks/>
              </p:cNvSpPr>
              <p:nvPr/>
            </p:nvSpPr>
            <p:spPr bwMode="auto">
              <a:xfrm>
                <a:off x="2463" y="2710"/>
                <a:ext cx="89" cy="87"/>
              </a:xfrm>
              <a:custGeom>
                <a:avLst/>
                <a:gdLst>
                  <a:gd name="T0" fmla="*/ 0 w 179"/>
                  <a:gd name="T1" fmla="*/ 0 h 175"/>
                  <a:gd name="T2" fmla="*/ 0 w 179"/>
                  <a:gd name="T3" fmla="*/ 0 h 175"/>
                  <a:gd name="T4" fmla="*/ 0 w 179"/>
                  <a:gd name="T5" fmla="*/ 0 h 175"/>
                  <a:gd name="T6" fmla="*/ 0 w 179"/>
                  <a:gd name="T7" fmla="*/ 0 h 175"/>
                  <a:gd name="T8" fmla="*/ 0 w 179"/>
                  <a:gd name="T9" fmla="*/ 0 h 175"/>
                  <a:gd name="T10" fmla="*/ 0 w 179"/>
                  <a:gd name="T11" fmla="*/ 0 h 175"/>
                  <a:gd name="T12" fmla="*/ 0 w 179"/>
                  <a:gd name="T13" fmla="*/ 0 h 175"/>
                  <a:gd name="T14" fmla="*/ 0 w 179"/>
                  <a:gd name="T15" fmla="*/ 0 h 175"/>
                  <a:gd name="T16" fmla="*/ 0 w 179"/>
                  <a:gd name="T17" fmla="*/ 0 h 175"/>
                  <a:gd name="T18" fmla="*/ 0 w 179"/>
                  <a:gd name="T19" fmla="*/ 0 h 175"/>
                  <a:gd name="T20" fmla="*/ 0 w 179"/>
                  <a:gd name="T21" fmla="*/ 0 h 175"/>
                  <a:gd name="T22" fmla="*/ 0 w 179"/>
                  <a:gd name="T23" fmla="*/ 0 h 175"/>
                  <a:gd name="T24" fmla="*/ 0 w 179"/>
                  <a:gd name="T25" fmla="*/ 0 h 175"/>
                  <a:gd name="T26" fmla="*/ 0 w 179"/>
                  <a:gd name="T27" fmla="*/ 0 h 175"/>
                  <a:gd name="T28" fmla="*/ 0 w 179"/>
                  <a:gd name="T29" fmla="*/ 0 h 175"/>
                  <a:gd name="T30" fmla="*/ 0 w 179"/>
                  <a:gd name="T31" fmla="*/ 0 h 175"/>
                  <a:gd name="T32" fmla="*/ 0 w 179"/>
                  <a:gd name="T33" fmla="*/ 0 h 175"/>
                  <a:gd name="T34" fmla="*/ 0 w 179"/>
                  <a:gd name="T35" fmla="*/ 0 h 175"/>
                  <a:gd name="T36" fmla="*/ 0 w 179"/>
                  <a:gd name="T37" fmla="*/ 0 h 175"/>
                  <a:gd name="T38" fmla="*/ 0 w 179"/>
                  <a:gd name="T39" fmla="*/ 0 h 175"/>
                  <a:gd name="T40" fmla="*/ 0 w 179"/>
                  <a:gd name="T41" fmla="*/ 0 h 175"/>
                  <a:gd name="T42" fmla="*/ 0 w 179"/>
                  <a:gd name="T43" fmla="*/ 0 h 175"/>
                  <a:gd name="T44" fmla="*/ 0 w 179"/>
                  <a:gd name="T45" fmla="*/ 0 h 175"/>
                  <a:gd name="T46" fmla="*/ 0 w 179"/>
                  <a:gd name="T47" fmla="*/ 0 h 175"/>
                  <a:gd name="T48" fmla="*/ 0 w 179"/>
                  <a:gd name="T49" fmla="*/ 0 h 175"/>
                  <a:gd name="T50" fmla="*/ 0 w 179"/>
                  <a:gd name="T51" fmla="*/ 0 h 175"/>
                  <a:gd name="T52" fmla="*/ 0 w 179"/>
                  <a:gd name="T53" fmla="*/ 0 h 175"/>
                  <a:gd name="T54" fmla="*/ 0 w 179"/>
                  <a:gd name="T55" fmla="*/ 0 h 175"/>
                  <a:gd name="T56" fmla="*/ 0 w 179"/>
                  <a:gd name="T57" fmla="*/ 0 h 1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9"/>
                  <a:gd name="T88" fmla="*/ 0 h 175"/>
                  <a:gd name="T89" fmla="*/ 179 w 179"/>
                  <a:gd name="T90" fmla="*/ 175 h 1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9" h="175">
                    <a:moveTo>
                      <a:pt x="169" y="175"/>
                    </a:moveTo>
                    <a:lnTo>
                      <a:pt x="145" y="131"/>
                    </a:lnTo>
                    <a:lnTo>
                      <a:pt x="126" y="133"/>
                    </a:lnTo>
                    <a:lnTo>
                      <a:pt x="133" y="110"/>
                    </a:lnTo>
                    <a:lnTo>
                      <a:pt x="107" y="83"/>
                    </a:lnTo>
                    <a:lnTo>
                      <a:pt x="74" y="106"/>
                    </a:lnTo>
                    <a:lnTo>
                      <a:pt x="59" y="100"/>
                    </a:lnTo>
                    <a:lnTo>
                      <a:pt x="36" y="121"/>
                    </a:lnTo>
                    <a:lnTo>
                      <a:pt x="32" y="102"/>
                    </a:lnTo>
                    <a:lnTo>
                      <a:pt x="0" y="118"/>
                    </a:lnTo>
                    <a:lnTo>
                      <a:pt x="31" y="76"/>
                    </a:lnTo>
                    <a:lnTo>
                      <a:pt x="38" y="43"/>
                    </a:lnTo>
                    <a:lnTo>
                      <a:pt x="69" y="34"/>
                    </a:lnTo>
                    <a:lnTo>
                      <a:pt x="42" y="7"/>
                    </a:lnTo>
                    <a:lnTo>
                      <a:pt x="78" y="5"/>
                    </a:lnTo>
                    <a:lnTo>
                      <a:pt x="88" y="30"/>
                    </a:lnTo>
                    <a:lnTo>
                      <a:pt x="61" y="57"/>
                    </a:lnTo>
                    <a:lnTo>
                      <a:pt x="84" y="66"/>
                    </a:lnTo>
                    <a:lnTo>
                      <a:pt x="145" y="0"/>
                    </a:lnTo>
                    <a:lnTo>
                      <a:pt x="160" y="0"/>
                    </a:lnTo>
                    <a:lnTo>
                      <a:pt x="124" y="53"/>
                    </a:lnTo>
                    <a:lnTo>
                      <a:pt x="127" y="72"/>
                    </a:lnTo>
                    <a:lnTo>
                      <a:pt x="162" y="51"/>
                    </a:lnTo>
                    <a:lnTo>
                      <a:pt x="179" y="19"/>
                    </a:lnTo>
                    <a:lnTo>
                      <a:pt x="166" y="78"/>
                    </a:lnTo>
                    <a:lnTo>
                      <a:pt x="143" y="116"/>
                    </a:lnTo>
                    <a:lnTo>
                      <a:pt x="162" y="121"/>
                    </a:lnTo>
                    <a:lnTo>
                      <a:pt x="169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7" name="Freeform 339"/>
              <p:cNvSpPr>
                <a:spLocks/>
              </p:cNvSpPr>
              <p:nvPr/>
            </p:nvSpPr>
            <p:spPr bwMode="auto">
              <a:xfrm>
                <a:off x="2503" y="2789"/>
                <a:ext cx="28" cy="18"/>
              </a:xfrm>
              <a:custGeom>
                <a:avLst/>
                <a:gdLst>
                  <a:gd name="T0" fmla="*/ 0 w 57"/>
                  <a:gd name="T1" fmla="*/ 0 h 37"/>
                  <a:gd name="T2" fmla="*/ 0 w 57"/>
                  <a:gd name="T3" fmla="*/ 0 h 37"/>
                  <a:gd name="T4" fmla="*/ 0 w 57"/>
                  <a:gd name="T5" fmla="*/ 0 h 37"/>
                  <a:gd name="T6" fmla="*/ 0 w 57"/>
                  <a:gd name="T7" fmla="*/ 0 h 37"/>
                  <a:gd name="T8" fmla="*/ 0 w 57"/>
                  <a:gd name="T9" fmla="*/ 0 h 37"/>
                  <a:gd name="T10" fmla="*/ 0 w 57"/>
                  <a:gd name="T11" fmla="*/ 0 h 37"/>
                  <a:gd name="T12" fmla="*/ 0 w 5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7"/>
                  <a:gd name="T23" fmla="*/ 57 w 5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7">
                    <a:moveTo>
                      <a:pt x="0" y="12"/>
                    </a:moveTo>
                    <a:lnTo>
                      <a:pt x="32" y="16"/>
                    </a:lnTo>
                    <a:lnTo>
                      <a:pt x="47" y="37"/>
                    </a:lnTo>
                    <a:lnTo>
                      <a:pt x="57" y="21"/>
                    </a:lnTo>
                    <a:lnTo>
                      <a:pt x="4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8" name="Freeform 340"/>
              <p:cNvSpPr>
                <a:spLocks/>
              </p:cNvSpPr>
              <p:nvPr/>
            </p:nvSpPr>
            <p:spPr bwMode="auto">
              <a:xfrm>
                <a:off x="2498" y="2663"/>
                <a:ext cx="35" cy="57"/>
              </a:xfrm>
              <a:custGeom>
                <a:avLst/>
                <a:gdLst>
                  <a:gd name="T0" fmla="*/ 0 w 71"/>
                  <a:gd name="T1" fmla="*/ 1 h 114"/>
                  <a:gd name="T2" fmla="*/ 0 w 71"/>
                  <a:gd name="T3" fmla="*/ 1 h 114"/>
                  <a:gd name="T4" fmla="*/ 0 w 71"/>
                  <a:gd name="T5" fmla="*/ 0 h 114"/>
                  <a:gd name="T6" fmla="*/ 0 w 71"/>
                  <a:gd name="T7" fmla="*/ 1 h 114"/>
                  <a:gd name="T8" fmla="*/ 0 w 71"/>
                  <a:gd name="T9" fmla="*/ 1 h 114"/>
                  <a:gd name="T10" fmla="*/ 0 w 71"/>
                  <a:gd name="T11" fmla="*/ 1 h 114"/>
                  <a:gd name="T12" fmla="*/ 0 w 71"/>
                  <a:gd name="T13" fmla="*/ 1 h 114"/>
                  <a:gd name="T14" fmla="*/ 0 w 71"/>
                  <a:gd name="T15" fmla="*/ 1 h 114"/>
                  <a:gd name="T16" fmla="*/ 0 w 71"/>
                  <a:gd name="T17" fmla="*/ 1 h 114"/>
                  <a:gd name="T18" fmla="*/ 0 w 71"/>
                  <a:gd name="T19" fmla="*/ 1 h 114"/>
                  <a:gd name="T20" fmla="*/ 0 w 71"/>
                  <a:gd name="T21" fmla="*/ 1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114"/>
                  <a:gd name="T35" fmla="*/ 71 w 71"/>
                  <a:gd name="T36" fmla="*/ 114 h 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114">
                    <a:moveTo>
                      <a:pt x="0" y="104"/>
                    </a:moveTo>
                    <a:lnTo>
                      <a:pt x="6" y="79"/>
                    </a:lnTo>
                    <a:lnTo>
                      <a:pt x="54" y="0"/>
                    </a:lnTo>
                    <a:lnTo>
                      <a:pt x="59" y="43"/>
                    </a:lnTo>
                    <a:lnTo>
                      <a:pt x="42" y="53"/>
                    </a:lnTo>
                    <a:lnTo>
                      <a:pt x="48" y="70"/>
                    </a:lnTo>
                    <a:lnTo>
                      <a:pt x="71" y="60"/>
                    </a:lnTo>
                    <a:lnTo>
                      <a:pt x="31" y="114"/>
                    </a:lnTo>
                    <a:lnTo>
                      <a:pt x="19" y="9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79" name="Freeform 341"/>
              <p:cNvSpPr>
                <a:spLocks/>
              </p:cNvSpPr>
              <p:nvPr/>
            </p:nvSpPr>
            <p:spPr bwMode="auto">
              <a:xfrm>
                <a:off x="2547" y="2646"/>
                <a:ext cx="66" cy="114"/>
              </a:xfrm>
              <a:custGeom>
                <a:avLst/>
                <a:gdLst>
                  <a:gd name="T0" fmla="*/ 0 w 134"/>
                  <a:gd name="T1" fmla="*/ 1 h 228"/>
                  <a:gd name="T2" fmla="*/ 0 w 134"/>
                  <a:gd name="T3" fmla="*/ 1 h 228"/>
                  <a:gd name="T4" fmla="*/ 0 w 134"/>
                  <a:gd name="T5" fmla="*/ 1 h 228"/>
                  <a:gd name="T6" fmla="*/ 0 w 134"/>
                  <a:gd name="T7" fmla="*/ 1 h 228"/>
                  <a:gd name="T8" fmla="*/ 0 w 134"/>
                  <a:gd name="T9" fmla="*/ 1 h 228"/>
                  <a:gd name="T10" fmla="*/ 0 w 134"/>
                  <a:gd name="T11" fmla="*/ 1 h 228"/>
                  <a:gd name="T12" fmla="*/ 0 w 134"/>
                  <a:gd name="T13" fmla="*/ 1 h 228"/>
                  <a:gd name="T14" fmla="*/ 0 w 134"/>
                  <a:gd name="T15" fmla="*/ 1 h 228"/>
                  <a:gd name="T16" fmla="*/ 0 w 134"/>
                  <a:gd name="T17" fmla="*/ 1 h 228"/>
                  <a:gd name="T18" fmla="*/ 0 w 134"/>
                  <a:gd name="T19" fmla="*/ 1 h 228"/>
                  <a:gd name="T20" fmla="*/ 0 w 134"/>
                  <a:gd name="T21" fmla="*/ 1 h 228"/>
                  <a:gd name="T22" fmla="*/ 0 w 134"/>
                  <a:gd name="T23" fmla="*/ 1 h 228"/>
                  <a:gd name="T24" fmla="*/ 0 w 134"/>
                  <a:gd name="T25" fmla="*/ 1 h 228"/>
                  <a:gd name="T26" fmla="*/ 0 w 134"/>
                  <a:gd name="T27" fmla="*/ 1 h 228"/>
                  <a:gd name="T28" fmla="*/ 0 w 134"/>
                  <a:gd name="T29" fmla="*/ 0 h 228"/>
                  <a:gd name="T30" fmla="*/ 0 w 134"/>
                  <a:gd name="T31" fmla="*/ 1 h 228"/>
                  <a:gd name="T32" fmla="*/ 0 w 134"/>
                  <a:gd name="T33" fmla="*/ 1 h 228"/>
                  <a:gd name="T34" fmla="*/ 0 w 134"/>
                  <a:gd name="T35" fmla="*/ 1 h 228"/>
                  <a:gd name="T36" fmla="*/ 0 w 134"/>
                  <a:gd name="T37" fmla="*/ 1 h 228"/>
                  <a:gd name="T38" fmla="*/ 0 w 134"/>
                  <a:gd name="T39" fmla="*/ 1 h 228"/>
                  <a:gd name="T40" fmla="*/ 0 w 134"/>
                  <a:gd name="T41" fmla="*/ 1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4"/>
                  <a:gd name="T64" fmla="*/ 0 h 228"/>
                  <a:gd name="T65" fmla="*/ 134 w 134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4" h="228">
                    <a:moveTo>
                      <a:pt x="10" y="103"/>
                    </a:moveTo>
                    <a:lnTo>
                      <a:pt x="0" y="160"/>
                    </a:lnTo>
                    <a:lnTo>
                      <a:pt x="18" y="145"/>
                    </a:lnTo>
                    <a:lnTo>
                      <a:pt x="25" y="168"/>
                    </a:lnTo>
                    <a:lnTo>
                      <a:pt x="23" y="225"/>
                    </a:lnTo>
                    <a:lnTo>
                      <a:pt x="37" y="183"/>
                    </a:lnTo>
                    <a:lnTo>
                      <a:pt x="59" y="228"/>
                    </a:lnTo>
                    <a:lnTo>
                      <a:pt x="56" y="168"/>
                    </a:lnTo>
                    <a:lnTo>
                      <a:pt x="42" y="147"/>
                    </a:lnTo>
                    <a:lnTo>
                      <a:pt x="59" y="109"/>
                    </a:lnTo>
                    <a:lnTo>
                      <a:pt x="46" y="76"/>
                    </a:lnTo>
                    <a:lnTo>
                      <a:pt x="69" y="55"/>
                    </a:lnTo>
                    <a:lnTo>
                      <a:pt x="88" y="93"/>
                    </a:lnTo>
                    <a:lnTo>
                      <a:pt x="134" y="27"/>
                    </a:lnTo>
                    <a:lnTo>
                      <a:pt x="99" y="0"/>
                    </a:lnTo>
                    <a:lnTo>
                      <a:pt x="57" y="4"/>
                    </a:lnTo>
                    <a:lnTo>
                      <a:pt x="25" y="61"/>
                    </a:lnTo>
                    <a:lnTo>
                      <a:pt x="0" y="76"/>
                    </a:lnTo>
                    <a:lnTo>
                      <a:pt x="37" y="10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0" name="Freeform 342"/>
              <p:cNvSpPr>
                <a:spLocks/>
              </p:cNvSpPr>
              <p:nvPr/>
            </p:nvSpPr>
            <p:spPr bwMode="auto">
              <a:xfrm>
                <a:off x="2456" y="2525"/>
                <a:ext cx="104" cy="76"/>
              </a:xfrm>
              <a:custGeom>
                <a:avLst/>
                <a:gdLst>
                  <a:gd name="T0" fmla="*/ 0 w 207"/>
                  <a:gd name="T1" fmla="*/ 1 h 152"/>
                  <a:gd name="T2" fmla="*/ 1 w 207"/>
                  <a:gd name="T3" fmla="*/ 1 h 152"/>
                  <a:gd name="T4" fmla="*/ 1 w 207"/>
                  <a:gd name="T5" fmla="*/ 1 h 152"/>
                  <a:gd name="T6" fmla="*/ 1 w 207"/>
                  <a:gd name="T7" fmla="*/ 1 h 152"/>
                  <a:gd name="T8" fmla="*/ 1 w 207"/>
                  <a:gd name="T9" fmla="*/ 1 h 152"/>
                  <a:gd name="T10" fmla="*/ 1 w 207"/>
                  <a:gd name="T11" fmla="*/ 1 h 152"/>
                  <a:gd name="T12" fmla="*/ 1 w 207"/>
                  <a:gd name="T13" fmla="*/ 1 h 152"/>
                  <a:gd name="T14" fmla="*/ 1 w 207"/>
                  <a:gd name="T15" fmla="*/ 1 h 152"/>
                  <a:gd name="T16" fmla="*/ 1 w 207"/>
                  <a:gd name="T17" fmla="*/ 1 h 152"/>
                  <a:gd name="T18" fmla="*/ 1 w 207"/>
                  <a:gd name="T19" fmla="*/ 1 h 152"/>
                  <a:gd name="T20" fmla="*/ 1 w 207"/>
                  <a:gd name="T21" fmla="*/ 1 h 152"/>
                  <a:gd name="T22" fmla="*/ 1 w 207"/>
                  <a:gd name="T23" fmla="*/ 0 h 152"/>
                  <a:gd name="T24" fmla="*/ 1 w 207"/>
                  <a:gd name="T25" fmla="*/ 1 h 152"/>
                  <a:gd name="T26" fmla="*/ 1 w 207"/>
                  <a:gd name="T27" fmla="*/ 1 h 152"/>
                  <a:gd name="T28" fmla="*/ 1 w 207"/>
                  <a:gd name="T29" fmla="*/ 1 h 152"/>
                  <a:gd name="T30" fmla="*/ 1 w 207"/>
                  <a:gd name="T31" fmla="*/ 1 h 152"/>
                  <a:gd name="T32" fmla="*/ 0 w 207"/>
                  <a:gd name="T33" fmla="*/ 1 h 152"/>
                  <a:gd name="T34" fmla="*/ 0 w 207"/>
                  <a:gd name="T35" fmla="*/ 1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"/>
                  <a:gd name="T55" fmla="*/ 0 h 152"/>
                  <a:gd name="T56" fmla="*/ 207 w 207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" h="152">
                    <a:moveTo>
                      <a:pt x="0" y="127"/>
                    </a:moveTo>
                    <a:lnTo>
                      <a:pt x="6" y="152"/>
                    </a:lnTo>
                    <a:lnTo>
                      <a:pt x="34" y="144"/>
                    </a:lnTo>
                    <a:lnTo>
                      <a:pt x="99" y="123"/>
                    </a:lnTo>
                    <a:lnTo>
                      <a:pt x="150" y="101"/>
                    </a:lnTo>
                    <a:lnTo>
                      <a:pt x="207" y="72"/>
                    </a:lnTo>
                    <a:lnTo>
                      <a:pt x="131" y="78"/>
                    </a:lnTo>
                    <a:lnTo>
                      <a:pt x="135" y="44"/>
                    </a:lnTo>
                    <a:lnTo>
                      <a:pt x="169" y="32"/>
                    </a:lnTo>
                    <a:lnTo>
                      <a:pt x="194" y="55"/>
                    </a:lnTo>
                    <a:lnTo>
                      <a:pt x="192" y="42"/>
                    </a:lnTo>
                    <a:lnTo>
                      <a:pt x="148" y="0"/>
                    </a:lnTo>
                    <a:lnTo>
                      <a:pt x="123" y="15"/>
                    </a:lnTo>
                    <a:lnTo>
                      <a:pt x="102" y="59"/>
                    </a:lnTo>
                    <a:lnTo>
                      <a:pt x="93" y="95"/>
                    </a:lnTo>
                    <a:lnTo>
                      <a:pt x="32" y="133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1" name="Freeform 343"/>
              <p:cNvSpPr>
                <a:spLocks/>
              </p:cNvSpPr>
              <p:nvPr/>
            </p:nvSpPr>
            <p:spPr bwMode="auto">
              <a:xfrm>
                <a:off x="2449" y="2582"/>
                <a:ext cx="101" cy="153"/>
              </a:xfrm>
              <a:custGeom>
                <a:avLst/>
                <a:gdLst>
                  <a:gd name="T0" fmla="*/ 1 w 201"/>
                  <a:gd name="T1" fmla="*/ 1 h 306"/>
                  <a:gd name="T2" fmla="*/ 1 w 201"/>
                  <a:gd name="T3" fmla="*/ 1 h 306"/>
                  <a:gd name="T4" fmla="*/ 0 w 201"/>
                  <a:gd name="T5" fmla="*/ 1 h 306"/>
                  <a:gd name="T6" fmla="*/ 1 w 201"/>
                  <a:gd name="T7" fmla="*/ 1 h 306"/>
                  <a:gd name="T8" fmla="*/ 1 w 201"/>
                  <a:gd name="T9" fmla="*/ 1 h 306"/>
                  <a:gd name="T10" fmla="*/ 1 w 201"/>
                  <a:gd name="T11" fmla="*/ 1 h 306"/>
                  <a:gd name="T12" fmla="*/ 1 w 201"/>
                  <a:gd name="T13" fmla="*/ 1 h 306"/>
                  <a:gd name="T14" fmla="*/ 1 w 201"/>
                  <a:gd name="T15" fmla="*/ 1 h 306"/>
                  <a:gd name="T16" fmla="*/ 1 w 201"/>
                  <a:gd name="T17" fmla="*/ 1 h 306"/>
                  <a:gd name="T18" fmla="*/ 1 w 201"/>
                  <a:gd name="T19" fmla="*/ 1 h 306"/>
                  <a:gd name="T20" fmla="*/ 1 w 201"/>
                  <a:gd name="T21" fmla="*/ 1 h 306"/>
                  <a:gd name="T22" fmla="*/ 1 w 201"/>
                  <a:gd name="T23" fmla="*/ 1 h 306"/>
                  <a:gd name="T24" fmla="*/ 1 w 201"/>
                  <a:gd name="T25" fmla="*/ 1 h 306"/>
                  <a:gd name="T26" fmla="*/ 1 w 201"/>
                  <a:gd name="T27" fmla="*/ 1 h 306"/>
                  <a:gd name="T28" fmla="*/ 1 w 201"/>
                  <a:gd name="T29" fmla="*/ 1 h 306"/>
                  <a:gd name="T30" fmla="*/ 1 w 201"/>
                  <a:gd name="T31" fmla="*/ 1 h 306"/>
                  <a:gd name="T32" fmla="*/ 1 w 201"/>
                  <a:gd name="T33" fmla="*/ 1 h 306"/>
                  <a:gd name="T34" fmla="*/ 1 w 201"/>
                  <a:gd name="T35" fmla="*/ 1 h 306"/>
                  <a:gd name="T36" fmla="*/ 1 w 201"/>
                  <a:gd name="T37" fmla="*/ 1 h 306"/>
                  <a:gd name="T38" fmla="*/ 1 w 201"/>
                  <a:gd name="T39" fmla="*/ 1 h 306"/>
                  <a:gd name="T40" fmla="*/ 1 w 201"/>
                  <a:gd name="T41" fmla="*/ 1 h 306"/>
                  <a:gd name="T42" fmla="*/ 1 w 201"/>
                  <a:gd name="T43" fmla="*/ 1 h 306"/>
                  <a:gd name="T44" fmla="*/ 1 w 201"/>
                  <a:gd name="T45" fmla="*/ 1 h 306"/>
                  <a:gd name="T46" fmla="*/ 1 w 201"/>
                  <a:gd name="T47" fmla="*/ 1 h 306"/>
                  <a:gd name="T48" fmla="*/ 1 w 201"/>
                  <a:gd name="T49" fmla="*/ 1 h 306"/>
                  <a:gd name="T50" fmla="*/ 1 w 201"/>
                  <a:gd name="T51" fmla="*/ 1 h 306"/>
                  <a:gd name="T52" fmla="*/ 1 w 201"/>
                  <a:gd name="T53" fmla="*/ 0 h 306"/>
                  <a:gd name="T54" fmla="*/ 1 w 201"/>
                  <a:gd name="T55" fmla="*/ 1 h 306"/>
                  <a:gd name="T56" fmla="*/ 1 w 201"/>
                  <a:gd name="T57" fmla="*/ 1 h 306"/>
                  <a:gd name="T58" fmla="*/ 1 w 201"/>
                  <a:gd name="T59" fmla="*/ 1 h 306"/>
                  <a:gd name="T60" fmla="*/ 1 w 201"/>
                  <a:gd name="T61" fmla="*/ 1 h 3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1"/>
                  <a:gd name="T94" fmla="*/ 0 h 306"/>
                  <a:gd name="T95" fmla="*/ 201 w 201"/>
                  <a:gd name="T96" fmla="*/ 306 h 3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1" h="306">
                    <a:moveTo>
                      <a:pt x="55" y="68"/>
                    </a:moveTo>
                    <a:lnTo>
                      <a:pt x="106" y="129"/>
                    </a:lnTo>
                    <a:lnTo>
                      <a:pt x="0" y="213"/>
                    </a:lnTo>
                    <a:lnTo>
                      <a:pt x="91" y="306"/>
                    </a:lnTo>
                    <a:lnTo>
                      <a:pt x="104" y="293"/>
                    </a:lnTo>
                    <a:lnTo>
                      <a:pt x="70" y="257"/>
                    </a:lnTo>
                    <a:lnTo>
                      <a:pt x="114" y="184"/>
                    </a:lnTo>
                    <a:lnTo>
                      <a:pt x="135" y="154"/>
                    </a:lnTo>
                    <a:lnTo>
                      <a:pt x="144" y="86"/>
                    </a:lnTo>
                    <a:lnTo>
                      <a:pt x="165" y="67"/>
                    </a:lnTo>
                    <a:lnTo>
                      <a:pt x="171" y="108"/>
                    </a:lnTo>
                    <a:lnTo>
                      <a:pt x="150" y="122"/>
                    </a:lnTo>
                    <a:lnTo>
                      <a:pt x="155" y="145"/>
                    </a:lnTo>
                    <a:lnTo>
                      <a:pt x="173" y="133"/>
                    </a:lnTo>
                    <a:lnTo>
                      <a:pt x="171" y="154"/>
                    </a:lnTo>
                    <a:lnTo>
                      <a:pt x="167" y="175"/>
                    </a:lnTo>
                    <a:lnTo>
                      <a:pt x="178" y="175"/>
                    </a:lnTo>
                    <a:lnTo>
                      <a:pt x="201" y="145"/>
                    </a:lnTo>
                    <a:lnTo>
                      <a:pt x="182" y="103"/>
                    </a:lnTo>
                    <a:lnTo>
                      <a:pt x="192" y="57"/>
                    </a:lnTo>
                    <a:lnTo>
                      <a:pt x="176" y="38"/>
                    </a:lnTo>
                    <a:lnTo>
                      <a:pt x="154" y="48"/>
                    </a:lnTo>
                    <a:lnTo>
                      <a:pt x="117" y="105"/>
                    </a:lnTo>
                    <a:lnTo>
                      <a:pt x="110" y="80"/>
                    </a:lnTo>
                    <a:lnTo>
                      <a:pt x="133" y="42"/>
                    </a:lnTo>
                    <a:lnTo>
                      <a:pt x="163" y="15"/>
                    </a:lnTo>
                    <a:lnTo>
                      <a:pt x="161" y="0"/>
                    </a:lnTo>
                    <a:lnTo>
                      <a:pt x="110" y="38"/>
                    </a:lnTo>
                    <a:lnTo>
                      <a:pt x="78" y="44"/>
                    </a:lnTo>
                    <a:lnTo>
                      <a:pt x="5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2" name="Freeform 344"/>
              <p:cNvSpPr>
                <a:spLocks/>
              </p:cNvSpPr>
              <p:nvPr/>
            </p:nvSpPr>
            <p:spPr bwMode="auto">
              <a:xfrm>
                <a:off x="2547" y="2565"/>
                <a:ext cx="60" cy="86"/>
              </a:xfrm>
              <a:custGeom>
                <a:avLst/>
                <a:gdLst>
                  <a:gd name="T0" fmla="*/ 0 w 120"/>
                  <a:gd name="T1" fmla="*/ 1 h 171"/>
                  <a:gd name="T2" fmla="*/ 0 w 120"/>
                  <a:gd name="T3" fmla="*/ 1 h 171"/>
                  <a:gd name="T4" fmla="*/ 1 w 120"/>
                  <a:gd name="T5" fmla="*/ 1 h 171"/>
                  <a:gd name="T6" fmla="*/ 1 w 120"/>
                  <a:gd name="T7" fmla="*/ 1 h 171"/>
                  <a:gd name="T8" fmla="*/ 1 w 120"/>
                  <a:gd name="T9" fmla="*/ 1 h 171"/>
                  <a:gd name="T10" fmla="*/ 1 w 120"/>
                  <a:gd name="T11" fmla="*/ 1 h 171"/>
                  <a:gd name="T12" fmla="*/ 1 w 120"/>
                  <a:gd name="T13" fmla="*/ 1 h 171"/>
                  <a:gd name="T14" fmla="*/ 1 w 120"/>
                  <a:gd name="T15" fmla="*/ 1 h 171"/>
                  <a:gd name="T16" fmla="*/ 1 w 120"/>
                  <a:gd name="T17" fmla="*/ 1 h 171"/>
                  <a:gd name="T18" fmla="*/ 1 w 120"/>
                  <a:gd name="T19" fmla="*/ 1 h 171"/>
                  <a:gd name="T20" fmla="*/ 1 w 120"/>
                  <a:gd name="T21" fmla="*/ 1 h 171"/>
                  <a:gd name="T22" fmla="*/ 1 w 120"/>
                  <a:gd name="T23" fmla="*/ 1 h 171"/>
                  <a:gd name="T24" fmla="*/ 1 w 120"/>
                  <a:gd name="T25" fmla="*/ 1 h 171"/>
                  <a:gd name="T26" fmla="*/ 1 w 120"/>
                  <a:gd name="T27" fmla="*/ 1 h 171"/>
                  <a:gd name="T28" fmla="*/ 1 w 120"/>
                  <a:gd name="T29" fmla="*/ 1 h 171"/>
                  <a:gd name="T30" fmla="*/ 1 w 120"/>
                  <a:gd name="T31" fmla="*/ 1 h 171"/>
                  <a:gd name="T32" fmla="*/ 1 w 120"/>
                  <a:gd name="T33" fmla="*/ 1 h 171"/>
                  <a:gd name="T34" fmla="*/ 1 w 120"/>
                  <a:gd name="T35" fmla="*/ 1 h 171"/>
                  <a:gd name="T36" fmla="*/ 1 w 120"/>
                  <a:gd name="T37" fmla="*/ 1 h 171"/>
                  <a:gd name="T38" fmla="*/ 1 w 120"/>
                  <a:gd name="T39" fmla="*/ 0 h 171"/>
                  <a:gd name="T40" fmla="*/ 1 w 120"/>
                  <a:gd name="T41" fmla="*/ 1 h 171"/>
                  <a:gd name="T42" fmla="*/ 1 w 120"/>
                  <a:gd name="T43" fmla="*/ 1 h 171"/>
                  <a:gd name="T44" fmla="*/ 0 w 120"/>
                  <a:gd name="T45" fmla="*/ 1 h 171"/>
                  <a:gd name="T46" fmla="*/ 0 w 120"/>
                  <a:gd name="T47" fmla="*/ 1 h 1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0"/>
                  <a:gd name="T73" fmla="*/ 0 h 171"/>
                  <a:gd name="T74" fmla="*/ 120 w 120"/>
                  <a:gd name="T75" fmla="*/ 171 h 17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0" h="171">
                    <a:moveTo>
                      <a:pt x="0" y="23"/>
                    </a:moveTo>
                    <a:lnTo>
                      <a:pt x="0" y="43"/>
                    </a:lnTo>
                    <a:lnTo>
                      <a:pt x="27" y="53"/>
                    </a:lnTo>
                    <a:lnTo>
                      <a:pt x="10" y="127"/>
                    </a:lnTo>
                    <a:lnTo>
                      <a:pt x="31" y="131"/>
                    </a:lnTo>
                    <a:lnTo>
                      <a:pt x="23" y="171"/>
                    </a:lnTo>
                    <a:lnTo>
                      <a:pt x="88" y="123"/>
                    </a:lnTo>
                    <a:lnTo>
                      <a:pt x="92" y="106"/>
                    </a:lnTo>
                    <a:lnTo>
                      <a:pt x="56" y="123"/>
                    </a:lnTo>
                    <a:lnTo>
                      <a:pt x="86" y="83"/>
                    </a:lnTo>
                    <a:lnTo>
                      <a:pt x="107" y="93"/>
                    </a:lnTo>
                    <a:lnTo>
                      <a:pt x="120" y="61"/>
                    </a:lnTo>
                    <a:lnTo>
                      <a:pt x="88" y="61"/>
                    </a:lnTo>
                    <a:lnTo>
                      <a:pt x="56" y="95"/>
                    </a:lnTo>
                    <a:lnTo>
                      <a:pt x="38" y="85"/>
                    </a:lnTo>
                    <a:lnTo>
                      <a:pt x="40" y="47"/>
                    </a:lnTo>
                    <a:lnTo>
                      <a:pt x="50" y="66"/>
                    </a:lnTo>
                    <a:lnTo>
                      <a:pt x="69" y="55"/>
                    </a:lnTo>
                    <a:lnTo>
                      <a:pt x="75" y="13"/>
                    </a:lnTo>
                    <a:lnTo>
                      <a:pt x="54" y="0"/>
                    </a:lnTo>
                    <a:lnTo>
                      <a:pt x="46" y="26"/>
                    </a:lnTo>
                    <a:lnTo>
                      <a:pt x="35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3" name="Freeform 345"/>
              <p:cNvSpPr>
                <a:spLocks/>
              </p:cNvSpPr>
              <p:nvPr/>
            </p:nvSpPr>
            <p:spPr bwMode="auto">
              <a:xfrm>
                <a:off x="2309" y="2536"/>
                <a:ext cx="107" cy="71"/>
              </a:xfrm>
              <a:custGeom>
                <a:avLst/>
                <a:gdLst>
                  <a:gd name="T0" fmla="*/ 0 w 215"/>
                  <a:gd name="T1" fmla="*/ 1 h 142"/>
                  <a:gd name="T2" fmla="*/ 0 w 215"/>
                  <a:gd name="T3" fmla="*/ 1 h 142"/>
                  <a:gd name="T4" fmla="*/ 0 w 215"/>
                  <a:gd name="T5" fmla="*/ 0 h 142"/>
                  <a:gd name="T6" fmla="*/ 0 w 215"/>
                  <a:gd name="T7" fmla="*/ 1 h 142"/>
                  <a:gd name="T8" fmla="*/ 0 w 215"/>
                  <a:gd name="T9" fmla="*/ 1 h 142"/>
                  <a:gd name="T10" fmla="*/ 0 w 215"/>
                  <a:gd name="T11" fmla="*/ 1 h 142"/>
                  <a:gd name="T12" fmla="*/ 0 w 215"/>
                  <a:gd name="T13" fmla="*/ 1 h 142"/>
                  <a:gd name="T14" fmla="*/ 0 w 215"/>
                  <a:gd name="T15" fmla="*/ 1 h 142"/>
                  <a:gd name="T16" fmla="*/ 0 w 215"/>
                  <a:gd name="T17" fmla="*/ 1 h 142"/>
                  <a:gd name="T18" fmla="*/ 0 w 215"/>
                  <a:gd name="T19" fmla="*/ 1 h 142"/>
                  <a:gd name="T20" fmla="*/ 0 w 215"/>
                  <a:gd name="T21" fmla="*/ 1 h 142"/>
                  <a:gd name="T22" fmla="*/ 0 w 215"/>
                  <a:gd name="T23" fmla="*/ 1 h 142"/>
                  <a:gd name="T24" fmla="*/ 0 w 215"/>
                  <a:gd name="T25" fmla="*/ 1 h 142"/>
                  <a:gd name="T26" fmla="*/ 0 w 215"/>
                  <a:gd name="T27" fmla="*/ 1 h 142"/>
                  <a:gd name="T28" fmla="*/ 0 w 215"/>
                  <a:gd name="T29" fmla="*/ 1 h 142"/>
                  <a:gd name="T30" fmla="*/ 0 w 215"/>
                  <a:gd name="T31" fmla="*/ 1 h 142"/>
                  <a:gd name="T32" fmla="*/ 0 w 215"/>
                  <a:gd name="T33" fmla="*/ 1 h 142"/>
                  <a:gd name="T34" fmla="*/ 0 w 215"/>
                  <a:gd name="T35" fmla="*/ 1 h 142"/>
                  <a:gd name="T36" fmla="*/ 0 w 215"/>
                  <a:gd name="T37" fmla="*/ 1 h 142"/>
                  <a:gd name="T38" fmla="*/ 0 w 215"/>
                  <a:gd name="T39" fmla="*/ 1 h 142"/>
                  <a:gd name="T40" fmla="*/ 0 w 215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142"/>
                  <a:gd name="T65" fmla="*/ 215 w 215"/>
                  <a:gd name="T66" fmla="*/ 142 h 1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142">
                    <a:moveTo>
                      <a:pt x="0" y="142"/>
                    </a:moveTo>
                    <a:lnTo>
                      <a:pt x="53" y="53"/>
                    </a:lnTo>
                    <a:lnTo>
                      <a:pt x="158" y="0"/>
                    </a:lnTo>
                    <a:lnTo>
                      <a:pt x="190" y="23"/>
                    </a:lnTo>
                    <a:lnTo>
                      <a:pt x="215" y="51"/>
                    </a:lnTo>
                    <a:lnTo>
                      <a:pt x="183" y="57"/>
                    </a:lnTo>
                    <a:lnTo>
                      <a:pt x="173" y="80"/>
                    </a:lnTo>
                    <a:lnTo>
                      <a:pt x="158" y="38"/>
                    </a:lnTo>
                    <a:lnTo>
                      <a:pt x="127" y="28"/>
                    </a:lnTo>
                    <a:lnTo>
                      <a:pt x="143" y="61"/>
                    </a:lnTo>
                    <a:lnTo>
                      <a:pt x="139" y="91"/>
                    </a:lnTo>
                    <a:lnTo>
                      <a:pt x="124" y="45"/>
                    </a:lnTo>
                    <a:lnTo>
                      <a:pt x="93" y="45"/>
                    </a:lnTo>
                    <a:lnTo>
                      <a:pt x="88" y="72"/>
                    </a:lnTo>
                    <a:lnTo>
                      <a:pt x="122" y="91"/>
                    </a:lnTo>
                    <a:lnTo>
                      <a:pt x="103" y="114"/>
                    </a:lnTo>
                    <a:lnTo>
                      <a:pt x="76" y="80"/>
                    </a:lnTo>
                    <a:lnTo>
                      <a:pt x="67" y="59"/>
                    </a:lnTo>
                    <a:lnTo>
                      <a:pt x="40" y="10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4" name="Freeform 346"/>
              <p:cNvSpPr>
                <a:spLocks/>
              </p:cNvSpPr>
              <p:nvPr/>
            </p:nvSpPr>
            <p:spPr bwMode="auto">
              <a:xfrm>
                <a:off x="2317" y="2602"/>
                <a:ext cx="51" cy="18"/>
              </a:xfrm>
              <a:custGeom>
                <a:avLst/>
                <a:gdLst>
                  <a:gd name="T0" fmla="*/ 0 w 103"/>
                  <a:gd name="T1" fmla="*/ 1 h 36"/>
                  <a:gd name="T2" fmla="*/ 0 w 103"/>
                  <a:gd name="T3" fmla="*/ 1 h 36"/>
                  <a:gd name="T4" fmla="*/ 0 w 103"/>
                  <a:gd name="T5" fmla="*/ 1 h 36"/>
                  <a:gd name="T6" fmla="*/ 0 w 103"/>
                  <a:gd name="T7" fmla="*/ 0 h 36"/>
                  <a:gd name="T8" fmla="*/ 0 w 103"/>
                  <a:gd name="T9" fmla="*/ 1 h 36"/>
                  <a:gd name="T10" fmla="*/ 0 w 103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36"/>
                  <a:gd name="T20" fmla="*/ 103 w 103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36">
                    <a:moveTo>
                      <a:pt x="0" y="17"/>
                    </a:moveTo>
                    <a:lnTo>
                      <a:pt x="40" y="36"/>
                    </a:lnTo>
                    <a:lnTo>
                      <a:pt x="103" y="17"/>
                    </a:lnTo>
                    <a:lnTo>
                      <a:pt x="6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5" name="Freeform 347"/>
              <p:cNvSpPr>
                <a:spLocks/>
              </p:cNvSpPr>
              <p:nvPr/>
            </p:nvSpPr>
            <p:spPr bwMode="auto">
              <a:xfrm>
                <a:off x="2365" y="2582"/>
                <a:ext cx="44" cy="31"/>
              </a:xfrm>
              <a:custGeom>
                <a:avLst/>
                <a:gdLst>
                  <a:gd name="T0" fmla="*/ 1 w 88"/>
                  <a:gd name="T1" fmla="*/ 0 h 63"/>
                  <a:gd name="T2" fmla="*/ 0 w 88"/>
                  <a:gd name="T3" fmla="*/ 0 h 63"/>
                  <a:gd name="T4" fmla="*/ 1 w 88"/>
                  <a:gd name="T5" fmla="*/ 0 h 63"/>
                  <a:gd name="T6" fmla="*/ 1 w 88"/>
                  <a:gd name="T7" fmla="*/ 0 h 63"/>
                  <a:gd name="T8" fmla="*/ 1 w 88"/>
                  <a:gd name="T9" fmla="*/ 0 h 63"/>
                  <a:gd name="T10" fmla="*/ 1 w 88"/>
                  <a:gd name="T11" fmla="*/ 0 h 63"/>
                  <a:gd name="T12" fmla="*/ 1 w 88"/>
                  <a:gd name="T13" fmla="*/ 0 h 63"/>
                  <a:gd name="T14" fmla="*/ 1 w 88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"/>
                  <a:gd name="T25" fmla="*/ 0 h 63"/>
                  <a:gd name="T26" fmla="*/ 88 w 88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" h="63">
                    <a:moveTo>
                      <a:pt x="36" y="10"/>
                    </a:moveTo>
                    <a:lnTo>
                      <a:pt x="0" y="48"/>
                    </a:lnTo>
                    <a:lnTo>
                      <a:pt x="44" y="63"/>
                    </a:lnTo>
                    <a:lnTo>
                      <a:pt x="88" y="27"/>
                    </a:lnTo>
                    <a:lnTo>
                      <a:pt x="48" y="30"/>
                    </a:lnTo>
                    <a:lnTo>
                      <a:pt x="71" y="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6" name="Freeform 348"/>
              <p:cNvSpPr>
                <a:spLocks/>
              </p:cNvSpPr>
              <p:nvPr/>
            </p:nvSpPr>
            <p:spPr bwMode="auto">
              <a:xfrm>
                <a:off x="2126" y="2533"/>
                <a:ext cx="162" cy="147"/>
              </a:xfrm>
              <a:custGeom>
                <a:avLst/>
                <a:gdLst>
                  <a:gd name="T0" fmla="*/ 0 w 325"/>
                  <a:gd name="T1" fmla="*/ 0 h 295"/>
                  <a:gd name="T2" fmla="*/ 0 w 325"/>
                  <a:gd name="T3" fmla="*/ 0 h 295"/>
                  <a:gd name="T4" fmla="*/ 0 w 325"/>
                  <a:gd name="T5" fmla="*/ 0 h 295"/>
                  <a:gd name="T6" fmla="*/ 0 w 325"/>
                  <a:gd name="T7" fmla="*/ 0 h 295"/>
                  <a:gd name="T8" fmla="*/ 0 w 325"/>
                  <a:gd name="T9" fmla="*/ 0 h 295"/>
                  <a:gd name="T10" fmla="*/ 0 w 325"/>
                  <a:gd name="T11" fmla="*/ 0 h 295"/>
                  <a:gd name="T12" fmla="*/ 0 w 325"/>
                  <a:gd name="T13" fmla="*/ 0 h 295"/>
                  <a:gd name="T14" fmla="*/ 0 w 325"/>
                  <a:gd name="T15" fmla="*/ 0 h 295"/>
                  <a:gd name="T16" fmla="*/ 0 w 325"/>
                  <a:gd name="T17" fmla="*/ 0 h 295"/>
                  <a:gd name="T18" fmla="*/ 0 w 325"/>
                  <a:gd name="T19" fmla="*/ 0 h 295"/>
                  <a:gd name="T20" fmla="*/ 0 w 325"/>
                  <a:gd name="T21" fmla="*/ 0 h 295"/>
                  <a:gd name="T22" fmla="*/ 0 w 325"/>
                  <a:gd name="T23" fmla="*/ 0 h 295"/>
                  <a:gd name="T24" fmla="*/ 0 w 325"/>
                  <a:gd name="T25" fmla="*/ 0 h 295"/>
                  <a:gd name="T26" fmla="*/ 0 w 325"/>
                  <a:gd name="T27" fmla="*/ 0 h 295"/>
                  <a:gd name="T28" fmla="*/ 0 w 325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5"/>
                  <a:gd name="T46" fmla="*/ 0 h 295"/>
                  <a:gd name="T47" fmla="*/ 325 w 325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5" h="295">
                    <a:moveTo>
                      <a:pt x="0" y="13"/>
                    </a:moveTo>
                    <a:lnTo>
                      <a:pt x="29" y="50"/>
                    </a:lnTo>
                    <a:lnTo>
                      <a:pt x="179" y="186"/>
                    </a:lnTo>
                    <a:lnTo>
                      <a:pt x="255" y="253"/>
                    </a:lnTo>
                    <a:lnTo>
                      <a:pt x="304" y="295"/>
                    </a:lnTo>
                    <a:lnTo>
                      <a:pt x="325" y="295"/>
                    </a:lnTo>
                    <a:lnTo>
                      <a:pt x="255" y="236"/>
                    </a:lnTo>
                    <a:lnTo>
                      <a:pt x="173" y="167"/>
                    </a:lnTo>
                    <a:lnTo>
                      <a:pt x="147" y="137"/>
                    </a:lnTo>
                    <a:lnTo>
                      <a:pt x="95" y="101"/>
                    </a:lnTo>
                    <a:lnTo>
                      <a:pt x="50" y="44"/>
                    </a:lnTo>
                    <a:lnTo>
                      <a:pt x="25" y="25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7" name="Freeform 349"/>
              <p:cNvSpPr>
                <a:spLocks/>
              </p:cNvSpPr>
              <p:nvPr/>
            </p:nvSpPr>
            <p:spPr bwMode="auto">
              <a:xfrm>
                <a:off x="2365" y="2703"/>
                <a:ext cx="109" cy="54"/>
              </a:xfrm>
              <a:custGeom>
                <a:avLst/>
                <a:gdLst>
                  <a:gd name="T0" fmla="*/ 0 w 219"/>
                  <a:gd name="T1" fmla="*/ 0 h 109"/>
                  <a:gd name="T2" fmla="*/ 0 w 219"/>
                  <a:gd name="T3" fmla="*/ 0 h 109"/>
                  <a:gd name="T4" fmla="*/ 0 w 219"/>
                  <a:gd name="T5" fmla="*/ 0 h 109"/>
                  <a:gd name="T6" fmla="*/ 0 w 219"/>
                  <a:gd name="T7" fmla="*/ 0 h 109"/>
                  <a:gd name="T8" fmla="*/ 0 w 219"/>
                  <a:gd name="T9" fmla="*/ 0 h 109"/>
                  <a:gd name="T10" fmla="*/ 0 w 219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109"/>
                  <a:gd name="T20" fmla="*/ 219 w 219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109">
                    <a:moveTo>
                      <a:pt x="10" y="69"/>
                    </a:moveTo>
                    <a:lnTo>
                      <a:pt x="209" y="0"/>
                    </a:lnTo>
                    <a:lnTo>
                      <a:pt x="219" y="31"/>
                    </a:lnTo>
                    <a:lnTo>
                      <a:pt x="0" y="109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8" name="Freeform 350"/>
              <p:cNvSpPr>
                <a:spLocks/>
              </p:cNvSpPr>
              <p:nvPr/>
            </p:nvSpPr>
            <p:spPr bwMode="auto">
              <a:xfrm>
                <a:off x="2353" y="2599"/>
                <a:ext cx="114" cy="162"/>
              </a:xfrm>
              <a:custGeom>
                <a:avLst/>
                <a:gdLst>
                  <a:gd name="T0" fmla="*/ 0 w 228"/>
                  <a:gd name="T1" fmla="*/ 0 h 325"/>
                  <a:gd name="T2" fmla="*/ 1 w 228"/>
                  <a:gd name="T3" fmla="*/ 0 h 325"/>
                  <a:gd name="T4" fmla="*/ 1 w 228"/>
                  <a:gd name="T5" fmla="*/ 0 h 325"/>
                  <a:gd name="T6" fmla="*/ 1 w 228"/>
                  <a:gd name="T7" fmla="*/ 0 h 325"/>
                  <a:gd name="T8" fmla="*/ 1 w 228"/>
                  <a:gd name="T9" fmla="*/ 0 h 325"/>
                  <a:gd name="T10" fmla="*/ 1 w 228"/>
                  <a:gd name="T11" fmla="*/ 0 h 325"/>
                  <a:gd name="T12" fmla="*/ 1 w 228"/>
                  <a:gd name="T13" fmla="*/ 0 h 325"/>
                  <a:gd name="T14" fmla="*/ 1 w 228"/>
                  <a:gd name="T15" fmla="*/ 0 h 325"/>
                  <a:gd name="T16" fmla="*/ 1 w 228"/>
                  <a:gd name="T17" fmla="*/ 0 h 325"/>
                  <a:gd name="T18" fmla="*/ 1 w 228"/>
                  <a:gd name="T19" fmla="*/ 0 h 325"/>
                  <a:gd name="T20" fmla="*/ 0 w 228"/>
                  <a:gd name="T21" fmla="*/ 0 h 325"/>
                  <a:gd name="T22" fmla="*/ 0 w 228"/>
                  <a:gd name="T23" fmla="*/ 0 h 3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325"/>
                  <a:gd name="T38" fmla="*/ 228 w 228"/>
                  <a:gd name="T39" fmla="*/ 325 h 3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325">
                    <a:moveTo>
                      <a:pt x="0" y="325"/>
                    </a:moveTo>
                    <a:lnTo>
                      <a:pt x="43" y="314"/>
                    </a:lnTo>
                    <a:lnTo>
                      <a:pt x="59" y="255"/>
                    </a:lnTo>
                    <a:lnTo>
                      <a:pt x="131" y="156"/>
                    </a:lnTo>
                    <a:lnTo>
                      <a:pt x="159" y="162"/>
                    </a:lnTo>
                    <a:lnTo>
                      <a:pt x="228" y="107"/>
                    </a:lnTo>
                    <a:lnTo>
                      <a:pt x="207" y="40"/>
                    </a:lnTo>
                    <a:lnTo>
                      <a:pt x="197" y="0"/>
                    </a:lnTo>
                    <a:lnTo>
                      <a:pt x="121" y="99"/>
                    </a:lnTo>
                    <a:lnTo>
                      <a:pt x="17" y="265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89" name="Freeform 351"/>
              <p:cNvSpPr>
                <a:spLocks/>
              </p:cNvSpPr>
              <p:nvPr/>
            </p:nvSpPr>
            <p:spPr bwMode="auto">
              <a:xfrm>
                <a:off x="2260" y="2453"/>
                <a:ext cx="45" cy="14"/>
              </a:xfrm>
              <a:custGeom>
                <a:avLst/>
                <a:gdLst>
                  <a:gd name="T0" fmla="*/ 0 w 92"/>
                  <a:gd name="T1" fmla="*/ 0 h 29"/>
                  <a:gd name="T2" fmla="*/ 0 w 92"/>
                  <a:gd name="T3" fmla="*/ 0 h 29"/>
                  <a:gd name="T4" fmla="*/ 0 w 92"/>
                  <a:gd name="T5" fmla="*/ 0 h 29"/>
                  <a:gd name="T6" fmla="*/ 0 w 92"/>
                  <a:gd name="T7" fmla="*/ 0 h 29"/>
                  <a:gd name="T8" fmla="*/ 0 w 92"/>
                  <a:gd name="T9" fmla="*/ 0 h 29"/>
                  <a:gd name="T10" fmla="*/ 0 w 92"/>
                  <a:gd name="T11" fmla="*/ 0 h 29"/>
                  <a:gd name="T12" fmla="*/ 0 w 92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"/>
                  <a:gd name="T23" fmla="*/ 92 w 9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">
                    <a:moveTo>
                      <a:pt x="0" y="29"/>
                    </a:moveTo>
                    <a:lnTo>
                      <a:pt x="40" y="21"/>
                    </a:lnTo>
                    <a:lnTo>
                      <a:pt x="92" y="23"/>
                    </a:lnTo>
                    <a:lnTo>
                      <a:pt x="76" y="0"/>
                    </a:lnTo>
                    <a:lnTo>
                      <a:pt x="31" y="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0" name="Freeform 352"/>
              <p:cNvSpPr>
                <a:spLocks/>
              </p:cNvSpPr>
              <p:nvPr/>
            </p:nvSpPr>
            <p:spPr bwMode="auto">
              <a:xfrm>
                <a:off x="2227" y="2584"/>
                <a:ext cx="151" cy="62"/>
              </a:xfrm>
              <a:custGeom>
                <a:avLst/>
                <a:gdLst>
                  <a:gd name="T0" fmla="*/ 1 w 302"/>
                  <a:gd name="T1" fmla="*/ 1 h 123"/>
                  <a:gd name="T2" fmla="*/ 1 w 302"/>
                  <a:gd name="T3" fmla="*/ 1 h 123"/>
                  <a:gd name="T4" fmla="*/ 1 w 302"/>
                  <a:gd name="T5" fmla="*/ 1 h 123"/>
                  <a:gd name="T6" fmla="*/ 1 w 302"/>
                  <a:gd name="T7" fmla="*/ 1 h 123"/>
                  <a:gd name="T8" fmla="*/ 1 w 302"/>
                  <a:gd name="T9" fmla="*/ 1 h 123"/>
                  <a:gd name="T10" fmla="*/ 1 w 302"/>
                  <a:gd name="T11" fmla="*/ 1 h 123"/>
                  <a:gd name="T12" fmla="*/ 1 w 302"/>
                  <a:gd name="T13" fmla="*/ 1 h 123"/>
                  <a:gd name="T14" fmla="*/ 1 w 302"/>
                  <a:gd name="T15" fmla="*/ 1 h 123"/>
                  <a:gd name="T16" fmla="*/ 1 w 302"/>
                  <a:gd name="T17" fmla="*/ 1 h 123"/>
                  <a:gd name="T18" fmla="*/ 1 w 302"/>
                  <a:gd name="T19" fmla="*/ 1 h 123"/>
                  <a:gd name="T20" fmla="*/ 1 w 302"/>
                  <a:gd name="T21" fmla="*/ 1 h 123"/>
                  <a:gd name="T22" fmla="*/ 1 w 302"/>
                  <a:gd name="T23" fmla="*/ 1 h 123"/>
                  <a:gd name="T24" fmla="*/ 0 w 302"/>
                  <a:gd name="T25" fmla="*/ 0 h 123"/>
                  <a:gd name="T26" fmla="*/ 1 w 302"/>
                  <a:gd name="T27" fmla="*/ 1 h 123"/>
                  <a:gd name="T28" fmla="*/ 1 w 302"/>
                  <a:gd name="T29" fmla="*/ 1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2"/>
                  <a:gd name="T46" fmla="*/ 0 h 123"/>
                  <a:gd name="T47" fmla="*/ 302 w 302"/>
                  <a:gd name="T48" fmla="*/ 123 h 1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2" h="123">
                    <a:moveTo>
                      <a:pt x="24" y="40"/>
                    </a:moveTo>
                    <a:lnTo>
                      <a:pt x="66" y="80"/>
                    </a:lnTo>
                    <a:lnTo>
                      <a:pt x="106" y="101"/>
                    </a:lnTo>
                    <a:lnTo>
                      <a:pt x="152" y="114"/>
                    </a:lnTo>
                    <a:lnTo>
                      <a:pt x="199" y="123"/>
                    </a:lnTo>
                    <a:lnTo>
                      <a:pt x="245" y="116"/>
                    </a:lnTo>
                    <a:lnTo>
                      <a:pt x="302" y="95"/>
                    </a:lnTo>
                    <a:lnTo>
                      <a:pt x="273" y="76"/>
                    </a:lnTo>
                    <a:lnTo>
                      <a:pt x="207" y="91"/>
                    </a:lnTo>
                    <a:lnTo>
                      <a:pt x="150" y="80"/>
                    </a:lnTo>
                    <a:lnTo>
                      <a:pt x="102" y="64"/>
                    </a:lnTo>
                    <a:lnTo>
                      <a:pt x="53" y="40"/>
                    </a:lnTo>
                    <a:lnTo>
                      <a:pt x="0" y="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1" name="Freeform 353"/>
              <p:cNvSpPr>
                <a:spLocks/>
              </p:cNvSpPr>
              <p:nvPr/>
            </p:nvSpPr>
            <p:spPr bwMode="auto">
              <a:xfrm>
                <a:off x="1973" y="1774"/>
                <a:ext cx="431" cy="137"/>
              </a:xfrm>
              <a:custGeom>
                <a:avLst/>
                <a:gdLst>
                  <a:gd name="T0" fmla="*/ 0 w 861"/>
                  <a:gd name="T1" fmla="*/ 0 h 276"/>
                  <a:gd name="T2" fmla="*/ 1 w 861"/>
                  <a:gd name="T3" fmla="*/ 0 h 276"/>
                  <a:gd name="T4" fmla="*/ 1 w 861"/>
                  <a:gd name="T5" fmla="*/ 0 h 276"/>
                  <a:gd name="T6" fmla="*/ 1 w 861"/>
                  <a:gd name="T7" fmla="*/ 0 h 276"/>
                  <a:gd name="T8" fmla="*/ 1 w 861"/>
                  <a:gd name="T9" fmla="*/ 0 h 276"/>
                  <a:gd name="T10" fmla="*/ 1 w 861"/>
                  <a:gd name="T11" fmla="*/ 0 h 276"/>
                  <a:gd name="T12" fmla="*/ 1 w 861"/>
                  <a:gd name="T13" fmla="*/ 0 h 276"/>
                  <a:gd name="T14" fmla="*/ 1 w 861"/>
                  <a:gd name="T15" fmla="*/ 0 h 276"/>
                  <a:gd name="T16" fmla="*/ 1 w 861"/>
                  <a:gd name="T17" fmla="*/ 0 h 276"/>
                  <a:gd name="T18" fmla="*/ 1 w 861"/>
                  <a:gd name="T19" fmla="*/ 0 h 276"/>
                  <a:gd name="T20" fmla="*/ 1 w 861"/>
                  <a:gd name="T21" fmla="*/ 0 h 276"/>
                  <a:gd name="T22" fmla="*/ 1 w 861"/>
                  <a:gd name="T23" fmla="*/ 0 h 276"/>
                  <a:gd name="T24" fmla="*/ 1 w 861"/>
                  <a:gd name="T25" fmla="*/ 0 h 276"/>
                  <a:gd name="T26" fmla="*/ 1 w 861"/>
                  <a:gd name="T27" fmla="*/ 0 h 276"/>
                  <a:gd name="T28" fmla="*/ 1 w 861"/>
                  <a:gd name="T29" fmla="*/ 0 h 276"/>
                  <a:gd name="T30" fmla="*/ 0 w 861"/>
                  <a:gd name="T31" fmla="*/ 0 h 276"/>
                  <a:gd name="T32" fmla="*/ 0 w 861"/>
                  <a:gd name="T33" fmla="*/ 0 h 2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1"/>
                  <a:gd name="T52" fmla="*/ 0 h 276"/>
                  <a:gd name="T53" fmla="*/ 861 w 861"/>
                  <a:gd name="T54" fmla="*/ 276 h 2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1" h="276">
                    <a:moveTo>
                      <a:pt x="0" y="135"/>
                    </a:moveTo>
                    <a:lnTo>
                      <a:pt x="19" y="101"/>
                    </a:lnTo>
                    <a:lnTo>
                      <a:pt x="44" y="67"/>
                    </a:lnTo>
                    <a:lnTo>
                      <a:pt x="95" y="34"/>
                    </a:lnTo>
                    <a:lnTo>
                      <a:pt x="160" y="14"/>
                    </a:lnTo>
                    <a:lnTo>
                      <a:pt x="257" y="0"/>
                    </a:lnTo>
                    <a:lnTo>
                      <a:pt x="365" y="6"/>
                    </a:lnTo>
                    <a:lnTo>
                      <a:pt x="500" y="29"/>
                    </a:lnTo>
                    <a:lnTo>
                      <a:pt x="597" y="59"/>
                    </a:lnTo>
                    <a:lnTo>
                      <a:pt x="688" y="107"/>
                    </a:lnTo>
                    <a:lnTo>
                      <a:pt x="760" y="147"/>
                    </a:lnTo>
                    <a:lnTo>
                      <a:pt x="823" y="209"/>
                    </a:lnTo>
                    <a:lnTo>
                      <a:pt x="861" y="276"/>
                    </a:lnTo>
                    <a:lnTo>
                      <a:pt x="768" y="230"/>
                    </a:lnTo>
                    <a:lnTo>
                      <a:pt x="445" y="202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2" name="Freeform 354"/>
              <p:cNvSpPr>
                <a:spLocks/>
              </p:cNvSpPr>
              <p:nvPr/>
            </p:nvSpPr>
            <p:spPr bwMode="auto">
              <a:xfrm>
                <a:off x="2098" y="1876"/>
                <a:ext cx="166" cy="145"/>
              </a:xfrm>
              <a:custGeom>
                <a:avLst/>
                <a:gdLst>
                  <a:gd name="T0" fmla="*/ 0 w 333"/>
                  <a:gd name="T1" fmla="*/ 1 h 289"/>
                  <a:gd name="T2" fmla="*/ 0 w 333"/>
                  <a:gd name="T3" fmla="*/ 1 h 289"/>
                  <a:gd name="T4" fmla="*/ 0 w 333"/>
                  <a:gd name="T5" fmla="*/ 1 h 289"/>
                  <a:gd name="T6" fmla="*/ 0 w 333"/>
                  <a:gd name="T7" fmla="*/ 1 h 289"/>
                  <a:gd name="T8" fmla="*/ 0 w 333"/>
                  <a:gd name="T9" fmla="*/ 1 h 289"/>
                  <a:gd name="T10" fmla="*/ 0 w 333"/>
                  <a:gd name="T11" fmla="*/ 0 h 289"/>
                  <a:gd name="T12" fmla="*/ 0 w 333"/>
                  <a:gd name="T13" fmla="*/ 1 h 289"/>
                  <a:gd name="T14" fmla="*/ 0 w 333"/>
                  <a:gd name="T15" fmla="*/ 1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3"/>
                  <a:gd name="T25" fmla="*/ 0 h 289"/>
                  <a:gd name="T26" fmla="*/ 333 w 333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3" h="289">
                    <a:moveTo>
                      <a:pt x="0" y="207"/>
                    </a:moveTo>
                    <a:lnTo>
                      <a:pt x="70" y="239"/>
                    </a:lnTo>
                    <a:lnTo>
                      <a:pt x="145" y="264"/>
                    </a:lnTo>
                    <a:lnTo>
                      <a:pt x="230" y="281"/>
                    </a:lnTo>
                    <a:lnTo>
                      <a:pt x="333" y="289"/>
                    </a:lnTo>
                    <a:lnTo>
                      <a:pt x="222" y="0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3" name="Freeform 355"/>
              <p:cNvSpPr>
                <a:spLocks/>
              </p:cNvSpPr>
              <p:nvPr/>
            </p:nvSpPr>
            <p:spPr bwMode="auto">
              <a:xfrm>
                <a:off x="2190" y="2332"/>
                <a:ext cx="137" cy="140"/>
              </a:xfrm>
              <a:custGeom>
                <a:avLst/>
                <a:gdLst>
                  <a:gd name="T0" fmla="*/ 1 w 274"/>
                  <a:gd name="T1" fmla="*/ 0 h 281"/>
                  <a:gd name="T2" fmla="*/ 1 w 274"/>
                  <a:gd name="T3" fmla="*/ 0 h 281"/>
                  <a:gd name="T4" fmla="*/ 1 w 274"/>
                  <a:gd name="T5" fmla="*/ 0 h 281"/>
                  <a:gd name="T6" fmla="*/ 1 w 274"/>
                  <a:gd name="T7" fmla="*/ 0 h 281"/>
                  <a:gd name="T8" fmla="*/ 1 w 274"/>
                  <a:gd name="T9" fmla="*/ 0 h 281"/>
                  <a:gd name="T10" fmla="*/ 1 w 274"/>
                  <a:gd name="T11" fmla="*/ 0 h 281"/>
                  <a:gd name="T12" fmla="*/ 1 w 274"/>
                  <a:gd name="T13" fmla="*/ 0 h 281"/>
                  <a:gd name="T14" fmla="*/ 0 w 274"/>
                  <a:gd name="T15" fmla="*/ 0 h 281"/>
                  <a:gd name="T16" fmla="*/ 1 w 274"/>
                  <a:gd name="T17" fmla="*/ 0 h 281"/>
                  <a:gd name="T18" fmla="*/ 1 w 274"/>
                  <a:gd name="T19" fmla="*/ 0 h 281"/>
                  <a:gd name="T20" fmla="*/ 1 w 274"/>
                  <a:gd name="T21" fmla="*/ 0 h 281"/>
                  <a:gd name="T22" fmla="*/ 1 w 274"/>
                  <a:gd name="T23" fmla="*/ 0 h 281"/>
                  <a:gd name="T24" fmla="*/ 1 w 274"/>
                  <a:gd name="T25" fmla="*/ 0 h 281"/>
                  <a:gd name="T26" fmla="*/ 1 w 274"/>
                  <a:gd name="T27" fmla="*/ 0 h 281"/>
                  <a:gd name="T28" fmla="*/ 1 w 274"/>
                  <a:gd name="T29" fmla="*/ 0 h 281"/>
                  <a:gd name="T30" fmla="*/ 1 w 274"/>
                  <a:gd name="T31" fmla="*/ 0 h 281"/>
                  <a:gd name="T32" fmla="*/ 1 w 274"/>
                  <a:gd name="T33" fmla="*/ 0 h 281"/>
                  <a:gd name="T34" fmla="*/ 1 w 274"/>
                  <a:gd name="T35" fmla="*/ 0 h 281"/>
                  <a:gd name="T36" fmla="*/ 1 w 274"/>
                  <a:gd name="T37" fmla="*/ 0 h 281"/>
                  <a:gd name="T38" fmla="*/ 1 w 274"/>
                  <a:gd name="T39" fmla="*/ 0 h 281"/>
                  <a:gd name="T40" fmla="*/ 1 w 274"/>
                  <a:gd name="T41" fmla="*/ 0 h 281"/>
                  <a:gd name="T42" fmla="*/ 1 w 274"/>
                  <a:gd name="T43" fmla="*/ 0 h 281"/>
                  <a:gd name="T44" fmla="*/ 1 w 274"/>
                  <a:gd name="T45" fmla="*/ 0 h 281"/>
                  <a:gd name="T46" fmla="*/ 1 w 274"/>
                  <a:gd name="T47" fmla="*/ 0 h 281"/>
                  <a:gd name="T48" fmla="*/ 1 w 274"/>
                  <a:gd name="T49" fmla="*/ 0 h 281"/>
                  <a:gd name="T50" fmla="*/ 1 w 274"/>
                  <a:gd name="T51" fmla="*/ 0 h 281"/>
                  <a:gd name="T52" fmla="*/ 1 w 274"/>
                  <a:gd name="T53" fmla="*/ 0 h 2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4"/>
                  <a:gd name="T82" fmla="*/ 0 h 281"/>
                  <a:gd name="T83" fmla="*/ 274 w 274"/>
                  <a:gd name="T84" fmla="*/ 281 h 28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4" h="281">
                    <a:moveTo>
                      <a:pt x="179" y="23"/>
                    </a:moveTo>
                    <a:lnTo>
                      <a:pt x="118" y="48"/>
                    </a:lnTo>
                    <a:lnTo>
                      <a:pt x="88" y="126"/>
                    </a:lnTo>
                    <a:lnTo>
                      <a:pt x="57" y="154"/>
                    </a:lnTo>
                    <a:lnTo>
                      <a:pt x="71" y="72"/>
                    </a:lnTo>
                    <a:lnTo>
                      <a:pt x="46" y="46"/>
                    </a:lnTo>
                    <a:lnTo>
                      <a:pt x="21" y="103"/>
                    </a:lnTo>
                    <a:lnTo>
                      <a:pt x="0" y="186"/>
                    </a:lnTo>
                    <a:lnTo>
                      <a:pt x="31" y="238"/>
                    </a:lnTo>
                    <a:lnTo>
                      <a:pt x="23" y="281"/>
                    </a:lnTo>
                    <a:lnTo>
                      <a:pt x="69" y="223"/>
                    </a:lnTo>
                    <a:lnTo>
                      <a:pt x="111" y="150"/>
                    </a:lnTo>
                    <a:lnTo>
                      <a:pt x="149" y="124"/>
                    </a:lnTo>
                    <a:lnTo>
                      <a:pt x="196" y="131"/>
                    </a:lnTo>
                    <a:lnTo>
                      <a:pt x="191" y="177"/>
                    </a:lnTo>
                    <a:lnTo>
                      <a:pt x="107" y="240"/>
                    </a:lnTo>
                    <a:lnTo>
                      <a:pt x="166" y="249"/>
                    </a:lnTo>
                    <a:lnTo>
                      <a:pt x="213" y="247"/>
                    </a:lnTo>
                    <a:lnTo>
                      <a:pt x="211" y="211"/>
                    </a:lnTo>
                    <a:lnTo>
                      <a:pt x="253" y="181"/>
                    </a:lnTo>
                    <a:lnTo>
                      <a:pt x="274" y="135"/>
                    </a:lnTo>
                    <a:lnTo>
                      <a:pt x="232" y="99"/>
                    </a:lnTo>
                    <a:lnTo>
                      <a:pt x="267" y="0"/>
                    </a:lnTo>
                    <a:lnTo>
                      <a:pt x="232" y="21"/>
                    </a:lnTo>
                    <a:lnTo>
                      <a:pt x="196" y="82"/>
                    </a:lnTo>
                    <a:lnTo>
                      <a:pt x="17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4" name="Freeform 356"/>
              <p:cNvSpPr>
                <a:spLocks/>
              </p:cNvSpPr>
              <p:nvPr/>
            </p:nvSpPr>
            <p:spPr bwMode="auto">
              <a:xfrm>
                <a:off x="2141" y="2479"/>
                <a:ext cx="70" cy="74"/>
              </a:xfrm>
              <a:custGeom>
                <a:avLst/>
                <a:gdLst>
                  <a:gd name="T0" fmla="*/ 1 w 140"/>
                  <a:gd name="T1" fmla="*/ 1 h 148"/>
                  <a:gd name="T2" fmla="*/ 1 w 140"/>
                  <a:gd name="T3" fmla="*/ 1 h 148"/>
                  <a:gd name="T4" fmla="*/ 1 w 140"/>
                  <a:gd name="T5" fmla="*/ 0 h 148"/>
                  <a:gd name="T6" fmla="*/ 1 w 140"/>
                  <a:gd name="T7" fmla="*/ 1 h 148"/>
                  <a:gd name="T8" fmla="*/ 1 w 140"/>
                  <a:gd name="T9" fmla="*/ 1 h 148"/>
                  <a:gd name="T10" fmla="*/ 1 w 140"/>
                  <a:gd name="T11" fmla="*/ 1 h 148"/>
                  <a:gd name="T12" fmla="*/ 0 w 140"/>
                  <a:gd name="T13" fmla="*/ 1 h 148"/>
                  <a:gd name="T14" fmla="*/ 1 w 140"/>
                  <a:gd name="T15" fmla="*/ 1 h 148"/>
                  <a:gd name="T16" fmla="*/ 1 w 140"/>
                  <a:gd name="T17" fmla="*/ 1 h 148"/>
                  <a:gd name="T18" fmla="*/ 1 w 140"/>
                  <a:gd name="T19" fmla="*/ 1 h 148"/>
                  <a:gd name="T20" fmla="*/ 1 w 140"/>
                  <a:gd name="T21" fmla="*/ 1 h 148"/>
                  <a:gd name="T22" fmla="*/ 1 w 140"/>
                  <a:gd name="T23" fmla="*/ 1 h 148"/>
                  <a:gd name="T24" fmla="*/ 1 w 140"/>
                  <a:gd name="T25" fmla="*/ 1 h 148"/>
                  <a:gd name="T26" fmla="*/ 1 w 140"/>
                  <a:gd name="T27" fmla="*/ 1 h 148"/>
                  <a:gd name="T28" fmla="*/ 1 w 140"/>
                  <a:gd name="T29" fmla="*/ 1 h 148"/>
                  <a:gd name="T30" fmla="*/ 1 w 140"/>
                  <a:gd name="T31" fmla="*/ 1 h 148"/>
                  <a:gd name="T32" fmla="*/ 1 w 140"/>
                  <a:gd name="T33" fmla="*/ 1 h 1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0"/>
                  <a:gd name="T52" fmla="*/ 0 h 148"/>
                  <a:gd name="T53" fmla="*/ 140 w 140"/>
                  <a:gd name="T54" fmla="*/ 148 h 1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0" h="148">
                    <a:moveTo>
                      <a:pt x="140" y="7"/>
                    </a:moveTo>
                    <a:lnTo>
                      <a:pt x="89" y="15"/>
                    </a:lnTo>
                    <a:lnTo>
                      <a:pt x="53" y="0"/>
                    </a:lnTo>
                    <a:lnTo>
                      <a:pt x="30" y="24"/>
                    </a:lnTo>
                    <a:lnTo>
                      <a:pt x="62" y="38"/>
                    </a:lnTo>
                    <a:lnTo>
                      <a:pt x="9" y="47"/>
                    </a:lnTo>
                    <a:lnTo>
                      <a:pt x="0" y="68"/>
                    </a:lnTo>
                    <a:lnTo>
                      <a:pt x="32" y="87"/>
                    </a:lnTo>
                    <a:lnTo>
                      <a:pt x="19" y="112"/>
                    </a:lnTo>
                    <a:lnTo>
                      <a:pt x="38" y="148"/>
                    </a:lnTo>
                    <a:lnTo>
                      <a:pt x="51" y="101"/>
                    </a:lnTo>
                    <a:lnTo>
                      <a:pt x="72" y="76"/>
                    </a:lnTo>
                    <a:lnTo>
                      <a:pt x="55" y="61"/>
                    </a:lnTo>
                    <a:lnTo>
                      <a:pt x="91" y="49"/>
                    </a:lnTo>
                    <a:lnTo>
                      <a:pt x="119" y="40"/>
                    </a:lnTo>
                    <a:lnTo>
                      <a:pt x="14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5" name="Freeform 357"/>
              <p:cNvSpPr>
                <a:spLocks/>
              </p:cNvSpPr>
              <p:nvPr/>
            </p:nvSpPr>
            <p:spPr bwMode="auto">
              <a:xfrm>
                <a:off x="2205" y="2406"/>
                <a:ext cx="76" cy="72"/>
              </a:xfrm>
              <a:custGeom>
                <a:avLst/>
                <a:gdLst>
                  <a:gd name="T0" fmla="*/ 0 w 150"/>
                  <a:gd name="T1" fmla="*/ 0 h 145"/>
                  <a:gd name="T2" fmla="*/ 1 w 150"/>
                  <a:gd name="T3" fmla="*/ 0 h 145"/>
                  <a:gd name="T4" fmla="*/ 1 w 150"/>
                  <a:gd name="T5" fmla="*/ 0 h 145"/>
                  <a:gd name="T6" fmla="*/ 1 w 150"/>
                  <a:gd name="T7" fmla="*/ 0 h 145"/>
                  <a:gd name="T8" fmla="*/ 1 w 150"/>
                  <a:gd name="T9" fmla="*/ 0 h 145"/>
                  <a:gd name="T10" fmla="*/ 1 w 150"/>
                  <a:gd name="T11" fmla="*/ 0 h 145"/>
                  <a:gd name="T12" fmla="*/ 1 w 150"/>
                  <a:gd name="T13" fmla="*/ 0 h 145"/>
                  <a:gd name="T14" fmla="*/ 1 w 150"/>
                  <a:gd name="T15" fmla="*/ 0 h 145"/>
                  <a:gd name="T16" fmla="*/ 1 w 150"/>
                  <a:gd name="T17" fmla="*/ 0 h 145"/>
                  <a:gd name="T18" fmla="*/ 1 w 150"/>
                  <a:gd name="T19" fmla="*/ 0 h 145"/>
                  <a:gd name="T20" fmla="*/ 0 w 150"/>
                  <a:gd name="T21" fmla="*/ 0 h 145"/>
                  <a:gd name="T22" fmla="*/ 0 w 150"/>
                  <a:gd name="T23" fmla="*/ 0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0"/>
                  <a:gd name="T37" fmla="*/ 0 h 145"/>
                  <a:gd name="T38" fmla="*/ 150 w 150"/>
                  <a:gd name="T39" fmla="*/ 145 h 1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0" h="145">
                    <a:moveTo>
                      <a:pt x="0" y="145"/>
                    </a:moveTo>
                    <a:lnTo>
                      <a:pt x="6" y="130"/>
                    </a:lnTo>
                    <a:lnTo>
                      <a:pt x="61" y="56"/>
                    </a:lnTo>
                    <a:lnTo>
                      <a:pt x="82" y="16"/>
                    </a:lnTo>
                    <a:lnTo>
                      <a:pt x="116" y="0"/>
                    </a:lnTo>
                    <a:lnTo>
                      <a:pt x="150" y="10"/>
                    </a:lnTo>
                    <a:lnTo>
                      <a:pt x="59" y="82"/>
                    </a:lnTo>
                    <a:lnTo>
                      <a:pt x="46" y="109"/>
                    </a:lnTo>
                    <a:lnTo>
                      <a:pt x="104" y="111"/>
                    </a:lnTo>
                    <a:lnTo>
                      <a:pt x="51" y="141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6" name="Freeform 358"/>
              <p:cNvSpPr>
                <a:spLocks/>
              </p:cNvSpPr>
              <p:nvPr/>
            </p:nvSpPr>
            <p:spPr bwMode="auto">
              <a:xfrm>
                <a:off x="2166" y="2511"/>
                <a:ext cx="23" cy="58"/>
              </a:xfrm>
              <a:custGeom>
                <a:avLst/>
                <a:gdLst>
                  <a:gd name="T0" fmla="*/ 1 w 46"/>
                  <a:gd name="T1" fmla="*/ 0 h 116"/>
                  <a:gd name="T2" fmla="*/ 1 w 46"/>
                  <a:gd name="T3" fmla="*/ 1 h 116"/>
                  <a:gd name="T4" fmla="*/ 1 w 46"/>
                  <a:gd name="T5" fmla="*/ 1 h 116"/>
                  <a:gd name="T6" fmla="*/ 1 w 46"/>
                  <a:gd name="T7" fmla="*/ 1 h 116"/>
                  <a:gd name="T8" fmla="*/ 1 w 46"/>
                  <a:gd name="T9" fmla="*/ 1 h 116"/>
                  <a:gd name="T10" fmla="*/ 0 w 46"/>
                  <a:gd name="T11" fmla="*/ 1 h 116"/>
                  <a:gd name="T12" fmla="*/ 0 w 46"/>
                  <a:gd name="T13" fmla="*/ 1 h 116"/>
                  <a:gd name="T14" fmla="*/ 1 w 46"/>
                  <a:gd name="T15" fmla="*/ 1 h 116"/>
                  <a:gd name="T16" fmla="*/ 1 w 46"/>
                  <a:gd name="T17" fmla="*/ 1 h 116"/>
                  <a:gd name="T18" fmla="*/ 1 w 46"/>
                  <a:gd name="T19" fmla="*/ 0 h 116"/>
                  <a:gd name="T20" fmla="*/ 1 w 46"/>
                  <a:gd name="T21" fmla="*/ 0 h 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116"/>
                  <a:gd name="T35" fmla="*/ 46 w 46"/>
                  <a:gd name="T36" fmla="*/ 116 h 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116">
                    <a:moveTo>
                      <a:pt x="44" y="0"/>
                    </a:moveTo>
                    <a:lnTo>
                      <a:pt x="46" y="44"/>
                    </a:lnTo>
                    <a:lnTo>
                      <a:pt x="28" y="78"/>
                    </a:lnTo>
                    <a:lnTo>
                      <a:pt x="42" y="99"/>
                    </a:lnTo>
                    <a:lnTo>
                      <a:pt x="13" y="95"/>
                    </a:lnTo>
                    <a:lnTo>
                      <a:pt x="0" y="116"/>
                    </a:lnTo>
                    <a:lnTo>
                      <a:pt x="0" y="75"/>
                    </a:lnTo>
                    <a:lnTo>
                      <a:pt x="11" y="37"/>
                    </a:lnTo>
                    <a:lnTo>
                      <a:pt x="28" y="3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7" name="Freeform 359"/>
              <p:cNvSpPr>
                <a:spLocks/>
              </p:cNvSpPr>
              <p:nvPr/>
            </p:nvSpPr>
            <p:spPr bwMode="auto">
              <a:xfrm>
                <a:off x="2132" y="2523"/>
                <a:ext cx="28" cy="38"/>
              </a:xfrm>
              <a:custGeom>
                <a:avLst/>
                <a:gdLst>
                  <a:gd name="T0" fmla="*/ 0 w 56"/>
                  <a:gd name="T1" fmla="*/ 1 h 76"/>
                  <a:gd name="T2" fmla="*/ 1 w 56"/>
                  <a:gd name="T3" fmla="*/ 1 h 76"/>
                  <a:gd name="T4" fmla="*/ 1 w 56"/>
                  <a:gd name="T5" fmla="*/ 1 h 76"/>
                  <a:gd name="T6" fmla="*/ 1 w 56"/>
                  <a:gd name="T7" fmla="*/ 1 h 76"/>
                  <a:gd name="T8" fmla="*/ 1 w 56"/>
                  <a:gd name="T9" fmla="*/ 1 h 76"/>
                  <a:gd name="T10" fmla="*/ 1 w 56"/>
                  <a:gd name="T11" fmla="*/ 1 h 76"/>
                  <a:gd name="T12" fmla="*/ 1 w 56"/>
                  <a:gd name="T13" fmla="*/ 0 h 76"/>
                  <a:gd name="T14" fmla="*/ 0 w 56"/>
                  <a:gd name="T15" fmla="*/ 1 h 76"/>
                  <a:gd name="T16" fmla="*/ 0 w 56"/>
                  <a:gd name="T17" fmla="*/ 1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76"/>
                  <a:gd name="T29" fmla="*/ 56 w 5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76">
                    <a:moveTo>
                      <a:pt x="0" y="12"/>
                    </a:moveTo>
                    <a:lnTo>
                      <a:pt x="14" y="38"/>
                    </a:lnTo>
                    <a:lnTo>
                      <a:pt x="35" y="55"/>
                    </a:lnTo>
                    <a:lnTo>
                      <a:pt x="56" y="76"/>
                    </a:lnTo>
                    <a:lnTo>
                      <a:pt x="31" y="27"/>
                    </a:lnTo>
                    <a:lnTo>
                      <a:pt x="35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8" name="Freeform 360"/>
              <p:cNvSpPr>
                <a:spLocks/>
              </p:cNvSpPr>
              <p:nvPr/>
            </p:nvSpPr>
            <p:spPr bwMode="auto">
              <a:xfrm>
                <a:off x="2177" y="2432"/>
                <a:ext cx="24" cy="49"/>
              </a:xfrm>
              <a:custGeom>
                <a:avLst/>
                <a:gdLst>
                  <a:gd name="T0" fmla="*/ 1 w 47"/>
                  <a:gd name="T1" fmla="*/ 0 h 97"/>
                  <a:gd name="T2" fmla="*/ 1 w 47"/>
                  <a:gd name="T3" fmla="*/ 1 h 97"/>
                  <a:gd name="T4" fmla="*/ 0 w 47"/>
                  <a:gd name="T5" fmla="*/ 1 h 97"/>
                  <a:gd name="T6" fmla="*/ 1 w 47"/>
                  <a:gd name="T7" fmla="*/ 1 h 97"/>
                  <a:gd name="T8" fmla="*/ 1 w 47"/>
                  <a:gd name="T9" fmla="*/ 1 h 97"/>
                  <a:gd name="T10" fmla="*/ 1 w 47"/>
                  <a:gd name="T11" fmla="*/ 1 h 97"/>
                  <a:gd name="T12" fmla="*/ 1 w 47"/>
                  <a:gd name="T13" fmla="*/ 0 h 97"/>
                  <a:gd name="T14" fmla="*/ 1 w 47"/>
                  <a:gd name="T15" fmla="*/ 0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97"/>
                  <a:gd name="T26" fmla="*/ 47 w 47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97">
                    <a:moveTo>
                      <a:pt x="4" y="0"/>
                    </a:moveTo>
                    <a:lnTo>
                      <a:pt x="25" y="60"/>
                    </a:lnTo>
                    <a:lnTo>
                      <a:pt x="0" y="87"/>
                    </a:lnTo>
                    <a:lnTo>
                      <a:pt x="25" y="89"/>
                    </a:lnTo>
                    <a:lnTo>
                      <a:pt x="38" y="97"/>
                    </a:lnTo>
                    <a:lnTo>
                      <a:pt x="47" y="4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99" name="Freeform 361"/>
              <p:cNvSpPr>
                <a:spLocks/>
              </p:cNvSpPr>
              <p:nvPr/>
            </p:nvSpPr>
            <p:spPr bwMode="auto">
              <a:xfrm>
                <a:off x="2225" y="2352"/>
                <a:ext cx="20" cy="39"/>
              </a:xfrm>
              <a:custGeom>
                <a:avLst/>
                <a:gdLst>
                  <a:gd name="T0" fmla="*/ 1 w 40"/>
                  <a:gd name="T1" fmla="*/ 0 h 80"/>
                  <a:gd name="T2" fmla="*/ 0 w 40"/>
                  <a:gd name="T3" fmla="*/ 0 h 80"/>
                  <a:gd name="T4" fmla="*/ 1 w 40"/>
                  <a:gd name="T5" fmla="*/ 0 h 80"/>
                  <a:gd name="T6" fmla="*/ 1 w 40"/>
                  <a:gd name="T7" fmla="*/ 0 h 80"/>
                  <a:gd name="T8" fmla="*/ 1 w 40"/>
                  <a:gd name="T9" fmla="*/ 0 h 80"/>
                  <a:gd name="T10" fmla="*/ 1 w 40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80"/>
                  <a:gd name="T20" fmla="*/ 40 w 40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80">
                    <a:moveTo>
                      <a:pt x="17" y="0"/>
                    </a:moveTo>
                    <a:lnTo>
                      <a:pt x="0" y="80"/>
                    </a:lnTo>
                    <a:lnTo>
                      <a:pt x="19" y="61"/>
                    </a:lnTo>
                    <a:lnTo>
                      <a:pt x="4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0" name="Freeform 362"/>
              <p:cNvSpPr>
                <a:spLocks/>
              </p:cNvSpPr>
              <p:nvPr/>
            </p:nvSpPr>
            <p:spPr bwMode="auto">
              <a:xfrm>
                <a:off x="2249" y="2642"/>
                <a:ext cx="62" cy="28"/>
              </a:xfrm>
              <a:custGeom>
                <a:avLst/>
                <a:gdLst>
                  <a:gd name="T0" fmla="*/ 0 w 124"/>
                  <a:gd name="T1" fmla="*/ 1 h 55"/>
                  <a:gd name="T2" fmla="*/ 1 w 124"/>
                  <a:gd name="T3" fmla="*/ 1 h 55"/>
                  <a:gd name="T4" fmla="*/ 1 w 124"/>
                  <a:gd name="T5" fmla="*/ 1 h 55"/>
                  <a:gd name="T6" fmla="*/ 1 w 124"/>
                  <a:gd name="T7" fmla="*/ 1 h 55"/>
                  <a:gd name="T8" fmla="*/ 1 w 124"/>
                  <a:gd name="T9" fmla="*/ 1 h 55"/>
                  <a:gd name="T10" fmla="*/ 1 w 124"/>
                  <a:gd name="T11" fmla="*/ 1 h 55"/>
                  <a:gd name="T12" fmla="*/ 1 w 124"/>
                  <a:gd name="T13" fmla="*/ 1 h 55"/>
                  <a:gd name="T14" fmla="*/ 1 w 124"/>
                  <a:gd name="T15" fmla="*/ 0 h 55"/>
                  <a:gd name="T16" fmla="*/ 0 w 124"/>
                  <a:gd name="T17" fmla="*/ 1 h 55"/>
                  <a:gd name="T18" fmla="*/ 0 w 124"/>
                  <a:gd name="T19" fmla="*/ 1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"/>
                  <a:gd name="T31" fmla="*/ 0 h 55"/>
                  <a:gd name="T32" fmla="*/ 124 w 124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" h="55">
                    <a:moveTo>
                      <a:pt x="0" y="5"/>
                    </a:moveTo>
                    <a:lnTo>
                      <a:pt x="65" y="55"/>
                    </a:lnTo>
                    <a:lnTo>
                      <a:pt x="124" y="45"/>
                    </a:lnTo>
                    <a:lnTo>
                      <a:pt x="99" y="36"/>
                    </a:lnTo>
                    <a:lnTo>
                      <a:pt x="74" y="40"/>
                    </a:lnTo>
                    <a:lnTo>
                      <a:pt x="67" y="17"/>
                    </a:lnTo>
                    <a:lnTo>
                      <a:pt x="38" y="21"/>
                    </a:lnTo>
                    <a:lnTo>
                      <a:pt x="2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1" name="Freeform 363"/>
              <p:cNvSpPr>
                <a:spLocks/>
              </p:cNvSpPr>
              <p:nvPr/>
            </p:nvSpPr>
            <p:spPr bwMode="auto">
              <a:xfrm>
                <a:off x="2393" y="2615"/>
                <a:ext cx="101" cy="105"/>
              </a:xfrm>
              <a:custGeom>
                <a:avLst/>
                <a:gdLst>
                  <a:gd name="T0" fmla="*/ 0 w 204"/>
                  <a:gd name="T1" fmla="*/ 0 h 211"/>
                  <a:gd name="T2" fmla="*/ 0 w 204"/>
                  <a:gd name="T3" fmla="*/ 0 h 211"/>
                  <a:gd name="T4" fmla="*/ 0 w 204"/>
                  <a:gd name="T5" fmla="*/ 0 h 211"/>
                  <a:gd name="T6" fmla="*/ 0 w 204"/>
                  <a:gd name="T7" fmla="*/ 0 h 211"/>
                  <a:gd name="T8" fmla="*/ 0 w 204"/>
                  <a:gd name="T9" fmla="*/ 0 h 211"/>
                  <a:gd name="T10" fmla="*/ 0 w 204"/>
                  <a:gd name="T11" fmla="*/ 0 h 211"/>
                  <a:gd name="T12" fmla="*/ 0 w 204"/>
                  <a:gd name="T13" fmla="*/ 0 h 211"/>
                  <a:gd name="T14" fmla="*/ 0 w 204"/>
                  <a:gd name="T15" fmla="*/ 0 h 211"/>
                  <a:gd name="T16" fmla="*/ 0 w 204"/>
                  <a:gd name="T17" fmla="*/ 0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4"/>
                  <a:gd name="T28" fmla="*/ 0 h 211"/>
                  <a:gd name="T29" fmla="*/ 204 w 204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4" h="211">
                    <a:moveTo>
                      <a:pt x="0" y="211"/>
                    </a:moveTo>
                    <a:lnTo>
                      <a:pt x="50" y="142"/>
                    </a:lnTo>
                    <a:lnTo>
                      <a:pt x="80" y="138"/>
                    </a:lnTo>
                    <a:lnTo>
                      <a:pt x="164" y="70"/>
                    </a:lnTo>
                    <a:lnTo>
                      <a:pt x="141" y="0"/>
                    </a:lnTo>
                    <a:lnTo>
                      <a:pt x="204" y="57"/>
                    </a:lnTo>
                    <a:lnTo>
                      <a:pt x="185" y="7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2" name="Freeform 364"/>
              <p:cNvSpPr>
                <a:spLocks/>
              </p:cNvSpPr>
              <p:nvPr/>
            </p:nvSpPr>
            <p:spPr bwMode="auto">
              <a:xfrm>
                <a:off x="2383" y="2644"/>
                <a:ext cx="21" cy="15"/>
              </a:xfrm>
              <a:custGeom>
                <a:avLst/>
                <a:gdLst>
                  <a:gd name="T0" fmla="*/ 0 w 42"/>
                  <a:gd name="T1" fmla="*/ 1 h 28"/>
                  <a:gd name="T2" fmla="*/ 1 w 42"/>
                  <a:gd name="T3" fmla="*/ 1 h 28"/>
                  <a:gd name="T4" fmla="*/ 1 w 42"/>
                  <a:gd name="T5" fmla="*/ 1 h 28"/>
                  <a:gd name="T6" fmla="*/ 1 w 42"/>
                  <a:gd name="T7" fmla="*/ 0 h 28"/>
                  <a:gd name="T8" fmla="*/ 0 w 42"/>
                  <a:gd name="T9" fmla="*/ 1 h 28"/>
                  <a:gd name="T10" fmla="*/ 0 w 42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28"/>
                  <a:gd name="T20" fmla="*/ 42 w 4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28">
                    <a:moveTo>
                      <a:pt x="0" y="9"/>
                    </a:moveTo>
                    <a:lnTo>
                      <a:pt x="31" y="28"/>
                    </a:lnTo>
                    <a:lnTo>
                      <a:pt x="42" y="13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3" name="Freeform 365"/>
              <p:cNvSpPr>
                <a:spLocks/>
              </p:cNvSpPr>
              <p:nvPr/>
            </p:nvSpPr>
            <p:spPr bwMode="auto">
              <a:xfrm>
                <a:off x="2416" y="2624"/>
                <a:ext cx="13" cy="11"/>
              </a:xfrm>
              <a:custGeom>
                <a:avLst/>
                <a:gdLst>
                  <a:gd name="T0" fmla="*/ 0 w 25"/>
                  <a:gd name="T1" fmla="*/ 1 h 21"/>
                  <a:gd name="T2" fmla="*/ 1 w 25"/>
                  <a:gd name="T3" fmla="*/ 1 h 21"/>
                  <a:gd name="T4" fmla="*/ 1 w 25"/>
                  <a:gd name="T5" fmla="*/ 0 h 21"/>
                  <a:gd name="T6" fmla="*/ 0 w 25"/>
                  <a:gd name="T7" fmla="*/ 1 h 21"/>
                  <a:gd name="T8" fmla="*/ 0 w 25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1"/>
                  <a:gd name="T17" fmla="*/ 25 w 2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1">
                    <a:moveTo>
                      <a:pt x="0" y="7"/>
                    </a:moveTo>
                    <a:lnTo>
                      <a:pt x="2" y="21"/>
                    </a:lnTo>
                    <a:lnTo>
                      <a:pt x="2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4" name="Freeform 366"/>
              <p:cNvSpPr>
                <a:spLocks/>
              </p:cNvSpPr>
              <p:nvPr/>
            </p:nvSpPr>
            <p:spPr bwMode="auto">
              <a:xfrm>
                <a:off x="2321" y="2031"/>
                <a:ext cx="263" cy="360"/>
              </a:xfrm>
              <a:custGeom>
                <a:avLst/>
                <a:gdLst>
                  <a:gd name="T0" fmla="*/ 0 w 525"/>
                  <a:gd name="T1" fmla="*/ 0 h 721"/>
                  <a:gd name="T2" fmla="*/ 1 w 525"/>
                  <a:gd name="T3" fmla="*/ 0 h 721"/>
                  <a:gd name="T4" fmla="*/ 1 w 525"/>
                  <a:gd name="T5" fmla="*/ 0 h 721"/>
                  <a:gd name="T6" fmla="*/ 1 w 525"/>
                  <a:gd name="T7" fmla="*/ 0 h 721"/>
                  <a:gd name="T8" fmla="*/ 0 w 525"/>
                  <a:gd name="T9" fmla="*/ 0 h 721"/>
                  <a:gd name="T10" fmla="*/ 0 w 525"/>
                  <a:gd name="T11" fmla="*/ 0 h 7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5"/>
                  <a:gd name="T19" fmla="*/ 0 h 721"/>
                  <a:gd name="T20" fmla="*/ 525 w 525"/>
                  <a:gd name="T21" fmla="*/ 721 h 7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5" h="721">
                    <a:moveTo>
                      <a:pt x="0" y="715"/>
                    </a:moveTo>
                    <a:lnTo>
                      <a:pt x="507" y="8"/>
                    </a:lnTo>
                    <a:lnTo>
                      <a:pt x="525" y="0"/>
                    </a:lnTo>
                    <a:lnTo>
                      <a:pt x="7" y="721"/>
                    </a:lnTo>
                    <a:lnTo>
                      <a:pt x="0" y="71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5" name="Freeform 367"/>
              <p:cNvSpPr>
                <a:spLocks/>
              </p:cNvSpPr>
              <p:nvPr/>
            </p:nvSpPr>
            <p:spPr bwMode="auto">
              <a:xfrm>
                <a:off x="2302" y="2017"/>
                <a:ext cx="93" cy="276"/>
              </a:xfrm>
              <a:custGeom>
                <a:avLst/>
                <a:gdLst>
                  <a:gd name="T0" fmla="*/ 0 w 184"/>
                  <a:gd name="T1" fmla="*/ 1 h 551"/>
                  <a:gd name="T2" fmla="*/ 1 w 184"/>
                  <a:gd name="T3" fmla="*/ 0 h 551"/>
                  <a:gd name="T4" fmla="*/ 1 w 184"/>
                  <a:gd name="T5" fmla="*/ 1 h 551"/>
                  <a:gd name="T6" fmla="*/ 1 w 184"/>
                  <a:gd name="T7" fmla="*/ 1 h 551"/>
                  <a:gd name="T8" fmla="*/ 0 w 184"/>
                  <a:gd name="T9" fmla="*/ 1 h 551"/>
                  <a:gd name="T10" fmla="*/ 0 w 184"/>
                  <a:gd name="T11" fmla="*/ 1 h 5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551"/>
                  <a:gd name="T20" fmla="*/ 184 w 184"/>
                  <a:gd name="T21" fmla="*/ 551 h 5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551">
                    <a:moveTo>
                      <a:pt x="0" y="551"/>
                    </a:moveTo>
                    <a:lnTo>
                      <a:pt x="177" y="0"/>
                    </a:lnTo>
                    <a:lnTo>
                      <a:pt x="184" y="11"/>
                    </a:lnTo>
                    <a:lnTo>
                      <a:pt x="13" y="547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6" name="Freeform 368"/>
              <p:cNvSpPr>
                <a:spLocks/>
              </p:cNvSpPr>
              <p:nvPr/>
            </p:nvSpPr>
            <p:spPr bwMode="auto">
              <a:xfrm>
                <a:off x="2525" y="2653"/>
                <a:ext cx="41" cy="54"/>
              </a:xfrm>
              <a:custGeom>
                <a:avLst/>
                <a:gdLst>
                  <a:gd name="T0" fmla="*/ 1 w 81"/>
                  <a:gd name="T1" fmla="*/ 1 h 108"/>
                  <a:gd name="T2" fmla="*/ 1 w 81"/>
                  <a:gd name="T3" fmla="*/ 1 h 108"/>
                  <a:gd name="T4" fmla="*/ 0 w 81"/>
                  <a:gd name="T5" fmla="*/ 1 h 108"/>
                  <a:gd name="T6" fmla="*/ 1 w 81"/>
                  <a:gd name="T7" fmla="*/ 1 h 108"/>
                  <a:gd name="T8" fmla="*/ 1 w 81"/>
                  <a:gd name="T9" fmla="*/ 1 h 108"/>
                  <a:gd name="T10" fmla="*/ 1 w 81"/>
                  <a:gd name="T11" fmla="*/ 1 h 108"/>
                  <a:gd name="T12" fmla="*/ 1 w 81"/>
                  <a:gd name="T13" fmla="*/ 1 h 108"/>
                  <a:gd name="T14" fmla="*/ 1 w 81"/>
                  <a:gd name="T15" fmla="*/ 1 h 108"/>
                  <a:gd name="T16" fmla="*/ 1 w 81"/>
                  <a:gd name="T17" fmla="*/ 1 h 108"/>
                  <a:gd name="T18" fmla="*/ 1 w 81"/>
                  <a:gd name="T19" fmla="*/ 1 h 108"/>
                  <a:gd name="T20" fmla="*/ 1 w 81"/>
                  <a:gd name="T21" fmla="*/ 0 h 108"/>
                  <a:gd name="T22" fmla="*/ 1 w 81"/>
                  <a:gd name="T23" fmla="*/ 1 h 108"/>
                  <a:gd name="T24" fmla="*/ 1 w 81"/>
                  <a:gd name="T25" fmla="*/ 1 h 108"/>
                  <a:gd name="T26" fmla="*/ 1 w 81"/>
                  <a:gd name="T27" fmla="*/ 1 h 108"/>
                  <a:gd name="T28" fmla="*/ 1 w 81"/>
                  <a:gd name="T29" fmla="*/ 1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108"/>
                  <a:gd name="T47" fmla="*/ 81 w 81"/>
                  <a:gd name="T48" fmla="*/ 108 h 1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108">
                    <a:moveTo>
                      <a:pt x="7" y="40"/>
                    </a:moveTo>
                    <a:lnTo>
                      <a:pt x="17" y="68"/>
                    </a:lnTo>
                    <a:lnTo>
                      <a:pt x="0" y="76"/>
                    </a:lnTo>
                    <a:lnTo>
                      <a:pt x="26" y="79"/>
                    </a:lnTo>
                    <a:lnTo>
                      <a:pt x="13" y="102"/>
                    </a:lnTo>
                    <a:lnTo>
                      <a:pt x="40" y="108"/>
                    </a:lnTo>
                    <a:lnTo>
                      <a:pt x="43" y="79"/>
                    </a:lnTo>
                    <a:lnTo>
                      <a:pt x="64" y="81"/>
                    </a:lnTo>
                    <a:lnTo>
                      <a:pt x="30" y="62"/>
                    </a:lnTo>
                    <a:lnTo>
                      <a:pt x="55" y="47"/>
                    </a:lnTo>
                    <a:lnTo>
                      <a:pt x="81" y="0"/>
                    </a:lnTo>
                    <a:lnTo>
                      <a:pt x="53" y="13"/>
                    </a:lnTo>
                    <a:lnTo>
                      <a:pt x="34" y="41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7" name="Freeform 369"/>
              <p:cNvSpPr>
                <a:spLocks/>
              </p:cNvSpPr>
              <p:nvPr/>
            </p:nvSpPr>
            <p:spPr bwMode="auto">
              <a:xfrm>
                <a:off x="2569" y="2719"/>
                <a:ext cx="36" cy="77"/>
              </a:xfrm>
              <a:custGeom>
                <a:avLst/>
                <a:gdLst>
                  <a:gd name="T0" fmla="*/ 1 w 72"/>
                  <a:gd name="T1" fmla="*/ 0 h 154"/>
                  <a:gd name="T2" fmla="*/ 1 w 72"/>
                  <a:gd name="T3" fmla="*/ 1 h 154"/>
                  <a:gd name="T4" fmla="*/ 1 w 72"/>
                  <a:gd name="T5" fmla="*/ 1 h 154"/>
                  <a:gd name="T6" fmla="*/ 0 w 72"/>
                  <a:gd name="T7" fmla="*/ 1 h 154"/>
                  <a:gd name="T8" fmla="*/ 1 w 72"/>
                  <a:gd name="T9" fmla="*/ 1 h 154"/>
                  <a:gd name="T10" fmla="*/ 1 w 72"/>
                  <a:gd name="T11" fmla="*/ 1 h 154"/>
                  <a:gd name="T12" fmla="*/ 1 w 72"/>
                  <a:gd name="T13" fmla="*/ 1 h 154"/>
                  <a:gd name="T14" fmla="*/ 1 w 72"/>
                  <a:gd name="T15" fmla="*/ 1 h 154"/>
                  <a:gd name="T16" fmla="*/ 1 w 72"/>
                  <a:gd name="T17" fmla="*/ 1 h 154"/>
                  <a:gd name="T18" fmla="*/ 1 w 72"/>
                  <a:gd name="T19" fmla="*/ 1 h 154"/>
                  <a:gd name="T20" fmla="*/ 1 w 72"/>
                  <a:gd name="T21" fmla="*/ 0 h 154"/>
                  <a:gd name="T22" fmla="*/ 1 w 72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154"/>
                  <a:gd name="T38" fmla="*/ 72 w 72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154">
                    <a:moveTo>
                      <a:pt x="4" y="0"/>
                    </a:moveTo>
                    <a:lnTo>
                      <a:pt x="19" y="21"/>
                    </a:lnTo>
                    <a:lnTo>
                      <a:pt x="27" y="93"/>
                    </a:lnTo>
                    <a:lnTo>
                      <a:pt x="0" y="91"/>
                    </a:lnTo>
                    <a:lnTo>
                      <a:pt x="36" y="110"/>
                    </a:lnTo>
                    <a:lnTo>
                      <a:pt x="40" y="154"/>
                    </a:lnTo>
                    <a:lnTo>
                      <a:pt x="72" y="152"/>
                    </a:lnTo>
                    <a:lnTo>
                      <a:pt x="38" y="99"/>
                    </a:lnTo>
                    <a:lnTo>
                      <a:pt x="44" y="30"/>
                    </a:lnTo>
                    <a:lnTo>
                      <a:pt x="21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8" name="Freeform 370"/>
              <p:cNvSpPr>
                <a:spLocks/>
              </p:cNvSpPr>
              <p:nvPr/>
            </p:nvSpPr>
            <p:spPr bwMode="auto">
              <a:xfrm>
                <a:off x="2617" y="2603"/>
                <a:ext cx="56" cy="71"/>
              </a:xfrm>
              <a:custGeom>
                <a:avLst/>
                <a:gdLst>
                  <a:gd name="T0" fmla="*/ 0 w 112"/>
                  <a:gd name="T1" fmla="*/ 1 h 140"/>
                  <a:gd name="T2" fmla="*/ 1 w 112"/>
                  <a:gd name="T3" fmla="*/ 1 h 140"/>
                  <a:gd name="T4" fmla="*/ 1 w 112"/>
                  <a:gd name="T5" fmla="*/ 1 h 140"/>
                  <a:gd name="T6" fmla="*/ 1 w 112"/>
                  <a:gd name="T7" fmla="*/ 1 h 140"/>
                  <a:gd name="T8" fmla="*/ 1 w 112"/>
                  <a:gd name="T9" fmla="*/ 0 h 140"/>
                  <a:gd name="T10" fmla="*/ 1 w 112"/>
                  <a:gd name="T11" fmla="*/ 1 h 140"/>
                  <a:gd name="T12" fmla="*/ 1 w 112"/>
                  <a:gd name="T13" fmla="*/ 1 h 140"/>
                  <a:gd name="T14" fmla="*/ 1 w 112"/>
                  <a:gd name="T15" fmla="*/ 1 h 140"/>
                  <a:gd name="T16" fmla="*/ 1 w 112"/>
                  <a:gd name="T17" fmla="*/ 1 h 140"/>
                  <a:gd name="T18" fmla="*/ 1 w 112"/>
                  <a:gd name="T19" fmla="*/ 1 h 140"/>
                  <a:gd name="T20" fmla="*/ 0 w 112"/>
                  <a:gd name="T21" fmla="*/ 1 h 140"/>
                  <a:gd name="T22" fmla="*/ 0 w 112"/>
                  <a:gd name="T23" fmla="*/ 1 h 1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140"/>
                  <a:gd name="T38" fmla="*/ 112 w 112"/>
                  <a:gd name="T39" fmla="*/ 140 h 1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140">
                    <a:moveTo>
                      <a:pt x="0" y="140"/>
                    </a:moveTo>
                    <a:lnTo>
                      <a:pt x="2" y="95"/>
                    </a:lnTo>
                    <a:lnTo>
                      <a:pt x="36" y="85"/>
                    </a:lnTo>
                    <a:lnTo>
                      <a:pt x="53" y="63"/>
                    </a:lnTo>
                    <a:lnTo>
                      <a:pt x="10" y="0"/>
                    </a:lnTo>
                    <a:lnTo>
                      <a:pt x="55" y="19"/>
                    </a:lnTo>
                    <a:lnTo>
                      <a:pt x="112" y="64"/>
                    </a:lnTo>
                    <a:lnTo>
                      <a:pt x="72" y="74"/>
                    </a:lnTo>
                    <a:lnTo>
                      <a:pt x="63" y="93"/>
                    </a:lnTo>
                    <a:lnTo>
                      <a:pt x="21" y="10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09" name="Freeform 371"/>
              <p:cNvSpPr>
                <a:spLocks/>
              </p:cNvSpPr>
              <p:nvPr/>
            </p:nvSpPr>
            <p:spPr bwMode="auto">
              <a:xfrm>
                <a:off x="2594" y="2617"/>
                <a:ext cx="34" cy="23"/>
              </a:xfrm>
              <a:custGeom>
                <a:avLst/>
                <a:gdLst>
                  <a:gd name="T0" fmla="*/ 0 w 69"/>
                  <a:gd name="T1" fmla="*/ 0 h 48"/>
                  <a:gd name="T2" fmla="*/ 0 w 69"/>
                  <a:gd name="T3" fmla="*/ 0 h 48"/>
                  <a:gd name="T4" fmla="*/ 0 w 69"/>
                  <a:gd name="T5" fmla="*/ 0 h 48"/>
                  <a:gd name="T6" fmla="*/ 0 w 69"/>
                  <a:gd name="T7" fmla="*/ 0 h 48"/>
                  <a:gd name="T8" fmla="*/ 0 w 69"/>
                  <a:gd name="T9" fmla="*/ 0 h 48"/>
                  <a:gd name="T10" fmla="*/ 0 w 69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"/>
                  <a:gd name="T20" fmla="*/ 69 w 69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">
                    <a:moveTo>
                      <a:pt x="4" y="0"/>
                    </a:moveTo>
                    <a:lnTo>
                      <a:pt x="0" y="33"/>
                    </a:lnTo>
                    <a:lnTo>
                      <a:pt x="50" y="48"/>
                    </a:lnTo>
                    <a:lnTo>
                      <a:pt x="69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0" name="Freeform 372"/>
              <p:cNvSpPr>
                <a:spLocks/>
              </p:cNvSpPr>
              <p:nvPr/>
            </p:nvSpPr>
            <p:spPr bwMode="auto">
              <a:xfrm>
                <a:off x="2536" y="2591"/>
                <a:ext cx="22" cy="16"/>
              </a:xfrm>
              <a:custGeom>
                <a:avLst/>
                <a:gdLst>
                  <a:gd name="T0" fmla="*/ 0 w 43"/>
                  <a:gd name="T1" fmla="*/ 1 h 32"/>
                  <a:gd name="T2" fmla="*/ 1 w 43"/>
                  <a:gd name="T3" fmla="*/ 1 h 32"/>
                  <a:gd name="T4" fmla="*/ 1 w 43"/>
                  <a:gd name="T5" fmla="*/ 1 h 32"/>
                  <a:gd name="T6" fmla="*/ 1 w 43"/>
                  <a:gd name="T7" fmla="*/ 0 h 32"/>
                  <a:gd name="T8" fmla="*/ 0 w 43"/>
                  <a:gd name="T9" fmla="*/ 1 h 32"/>
                  <a:gd name="T10" fmla="*/ 0 w 43"/>
                  <a:gd name="T11" fmla="*/ 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2"/>
                  <a:gd name="T20" fmla="*/ 43 w 4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2">
                    <a:moveTo>
                      <a:pt x="0" y="10"/>
                    </a:moveTo>
                    <a:lnTo>
                      <a:pt x="19" y="32"/>
                    </a:lnTo>
                    <a:lnTo>
                      <a:pt x="43" y="8"/>
                    </a:lnTo>
                    <a:lnTo>
                      <a:pt x="1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1" name="Freeform 373"/>
              <p:cNvSpPr>
                <a:spLocks/>
              </p:cNvSpPr>
              <p:nvPr/>
            </p:nvSpPr>
            <p:spPr bwMode="auto">
              <a:xfrm>
                <a:off x="2544" y="2634"/>
                <a:ext cx="12" cy="17"/>
              </a:xfrm>
              <a:custGeom>
                <a:avLst/>
                <a:gdLst>
                  <a:gd name="T0" fmla="*/ 0 w 24"/>
                  <a:gd name="T1" fmla="*/ 0 h 34"/>
                  <a:gd name="T2" fmla="*/ 1 w 24"/>
                  <a:gd name="T3" fmla="*/ 1 h 34"/>
                  <a:gd name="T4" fmla="*/ 1 w 24"/>
                  <a:gd name="T5" fmla="*/ 1 h 34"/>
                  <a:gd name="T6" fmla="*/ 0 w 24"/>
                  <a:gd name="T7" fmla="*/ 0 h 34"/>
                  <a:gd name="T8" fmla="*/ 0 w 2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4"/>
                  <a:gd name="T17" fmla="*/ 24 w 2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4">
                    <a:moveTo>
                      <a:pt x="0" y="0"/>
                    </a:moveTo>
                    <a:lnTo>
                      <a:pt x="15" y="34"/>
                    </a:lnTo>
                    <a:lnTo>
                      <a:pt x="2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2" name="Freeform 374"/>
              <p:cNvSpPr>
                <a:spLocks/>
              </p:cNvSpPr>
              <p:nvPr/>
            </p:nvSpPr>
            <p:spPr bwMode="auto">
              <a:xfrm>
                <a:off x="2474" y="2758"/>
                <a:ext cx="50" cy="31"/>
              </a:xfrm>
              <a:custGeom>
                <a:avLst/>
                <a:gdLst>
                  <a:gd name="T0" fmla="*/ 0 w 99"/>
                  <a:gd name="T1" fmla="*/ 1 h 60"/>
                  <a:gd name="T2" fmla="*/ 1 w 99"/>
                  <a:gd name="T3" fmla="*/ 1 h 60"/>
                  <a:gd name="T4" fmla="*/ 1 w 99"/>
                  <a:gd name="T5" fmla="*/ 1 h 60"/>
                  <a:gd name="T6" fmla="*/ 1 w 99"/>
                  <a:gd name="T7" fmla="*/ 1 h 60"/>
                  <a:gd name="T8" fmla="*/ 1 w 99"/>
                  <a:gd name="T9" fmla="*/ 0 h 60"/>
                  <a:gd name="T10" fmla="*/ 1 w 99"/>
                  <a:gd name="T11" fmla="*/ 1 h 60"/>
                  <a:gd name="T12" fmla="*/ 1 w 99"/>
                  <a:gd name="T13" fmla="*/ 1 h 60"/>
                  <a:gd name="T14" fmla="*/ 1 w 99"/>
                  <a:gd name="T15" fmla="*/ 1 h 60"/>
                  <a:gd name="T16" fmla="*/ 0 w 99"/>
                  <a:gd name="T17" fmla="*/ 1 h 60"/>
                  <a:gd name="T18" fmla="*/ 0 w 99"/>
                  <a:gd name="T19" fmla="*/ 1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"/>
                  <a:gd name="T31" fmla="*/ 0 h 60"/>
                  <a:gd name="T32" fmla="*/ 99 w 9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" h="60">
                    <a:moveTo>
                      <a:pt x="0" y="30"/>
                    </a:moveTo>
                    <a:lnTo>
                      <a:pt x="46" y="60"/>
                    </a:lnTo>
                    <a:lnTo>
                      <a:pt x="87" y="49"/>
                    </a:lnTo>
                    <a:lnTo>
                      <a:pt x="99" y="15"/>
                    </a:lnTo>
                    <a:lnTo>
                      <a:pt x="82" y="0"/>
                    </a:lnTo>
                    <a:lnTo>
                      <a:pt x="61" y="30"/>
                    </a:lnTo>
                    <a:lnTo>
                      <a:pt x="44" y="21"/>
                    </a:lnTo>
                    <a:lnTo>
                      <a:pt x="44" y="3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3" name="Freeform 375"/>
              <p:cNvSpPr>
                <a:spLocks/>
              </p:cNvSpPr>
              <p:nvPr/>
            </p:nvSpPr>
            <p:spPr bwMode="auto">
              <a:xfrm>
                <a:off x="2613" y="2729"/>
                <a:ext cx="34" cy="29"/>
              </a:xfrm>
              <a:custGeom>
                <a:avLst/>
                <a:gdLst>
                  <a:gd name="T0" fmla="*/ 1 w 66"/>
                  <a:gd name="T1" fmla="*/ 0 h 59"/>
                  <a:gd name="T2" fmla="*/ 0 w 66"/>
                  <a:gd name="T3" fmla="*/ 0 h 59"/>
                  <a:gd name="T4" fmla="*/ 1 w 66"/>
                  <a:gd name="T5" fmla="*/ 0 h 59"/>
                  <a:gd name="T6" fmla="*/ 1 w 66"/>
                  <a:gd name="T7" fmla="*/ 0 h 59"/>
                  <a:gd name="T8" fmla="*/ 1 w 66"/>
                  <a:gd name="T9" fmla="*/ 0 h 59"/>
                  <a:gd name="T10" fmla="*/ 1 w 66"/>
                  <a:gd name="T11" fmla="*/ 0 h 59"/>
                  <a:gd name="T12" fmla="*/ 1 w 66"/>
                  <a:gd name="T13" fmla="*/ 0 h 59"/>
                  <a:gd name="T14" fmla="*/ 1 w 66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59"/>
                  <a:gd name="T26" fmla="*/ 66 w 66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59">
                    <a:moveTo>
                      <a:pt x="20" y="0"/>
                    </a:moveTo>
                    <a:lnTo>
                      <a:pt x="0" y="26"/>
                    </a:lnTo>
                    <a:lnTo>
                      <a:pt x="36" y="28"/>
                    </a:lnTo>
                    <a:lnTo>
                      <a:pt x="66" y="59"/>
                    </a:lnTo>
                    <a:lnTo>
                      <a:pt x="64" y="5"/>
                    </a:lnTo>
                    <a:lnTo>
                      <a:pt x="43" y="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4" name="Freeform 376"/>
              <p:cNvSpPr>
                <a:spLocks/>
              </p:cNvSpPr>
              <p:nvPr/>
            </p:nvSpPr>
            <p:spPr bwMode="auto">
              <a:xfrm>
                <a:off x="2606" y="2707"/>
                <a:ext cx="17" cy="11"/>
              </a:xfrm>
              <a:custGeom>
                <a:avLst/>
                <a:gdLst>
                  <a:gd name="T0" fmla="*/ 0 w 35"/>
                  <a:gd name="T1" fmla="*/ 0 h 23"/>
                  <a:gd name="T2" fmla="*/ 0 w 35"/>
                  <a:gd name="T3" fmla="*/ 0 h 23"/>
                  <a:gd name="T4" fmla="*/ 0 w 35"/>
                  <a:gd name="T5" fmla="*/ 0 h 23"/>
                  <a:gd name="T6" fmla="*/ 0 w 35"/>
                  <a:gd name="T7" fmla="*/ 0 h 23"/>
                  <a:gd name="T8" fmla="*/ 0 w 3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3"/>
                  <a:gd name="T17" fmla="*/ 35 w 3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3">
                    <a:moveTo>
                      <a:pt x="0" y="0"/>
                    </a:moveTo>
                    <a:lnTo>
                      <a:pt x="35" y="0"/>
                    </a:lnTo>
                    <a:lnTo>
                      <a:pt x="2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5" name="Freeform 377"/>
              <p:cNvSpPr>
                <a:spLocks/>
              </p:cNvSpPr>
              <p:nvPr/>
            </p:nvSpPr>
            <p:spPr bwMode="auto">
              <a:xfrm>
                <a:off x="2645" y="2705"/>
                <a:ext cx="23" cy="17"/>
              </a:xfrm>
              <a:custGeom>
                <a:avLst/>
                <a:gdLst>
                  <a:gd name="T0" fmla="*/ 0 w 48"/>
                  <a:gd name="T1" fmla="*/ 1 h 34"/>
                  <a:gd name="T2" fmla="*/ 0 w 48"/>
                  <a:gd name="T3" fmla="*/ 1 h 34"/>
                  <a:gd name="T4" fmla="*/ 0 w 48"/>
                  <a:gd name="T5" fmla="*/ 1 h 34"/>
                  <a:gd name="T6" fmla="*/ 0 w 48"/>
                  <a:gd name="T7" fmla="*/ 0 h 34"/>
                  <a:gd name="T8" fmla="*/ 0 w 48"/>
                  <a:gd name="T9" fmla="*/ 1 h 34"/>
                  <a:gd name="T10" fmla="*/ 0 w 48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4"/>
                  <a:gd name="T20" fmla="*/ 48 w 48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4">
                    <a:moveTo>
                      <a:pt x="0" y="6"/>
                    </a:moveTo>
                    <a:lnTo>
                      <a:pt x="19" y="34"/>
                    </a:lnTo>
                    <a:lnTo>
                      <a:pt x="48" y="31"/>
                    </a:lnTo>
                    <a:lnTo>
                      <a:pt x="2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6" name="Freeform 378"/>
              <p:cNvSpPr>
                <a:spLocks/>
              </p:cNvSpPr>
              <p:nvPr/>
            </p:nvSpPr>
            <p:spPr bwMode="auto">
              <a:xfrm>
                <a:off x="2590" y="2819"/>
                <a:ext cx="53" cy="43"/>
              </a:xfrm>
              <a:custGeom>
                <a:avLst/>
                <a:gdLst>
                  <a:gd name="T0" fmla="*/ 0 w 104"/>
                  <a:gd name="T1" fmla="*/ 1 h 86"/>
                  <a:gd name="T2" fmla="*/ 1 w 104"/>
                  <a:gd name="T3" fmla="*/ 1 h 86"/>
                  <a:gd name="T4" fmla="*/ 1 w 104"/>
                  <a:gd name="T5" fmla="*/ 0 h 86"/>
                  <a:gd name="T6" fmla="*/ 1 w 104"/>
                  <a:gd name="T7" fmla="*/ 1 h 86"/>
                  <a:gd name="T8" fmla="*/ 1 w 104"/>
                  <a:gd name="T9" fmla="*/ 1 h 86"/>
                  <a:gd name="T10" fmla="*/ 1 w 104"/>
                  <a:gd name="T11" fmla="*/ 1 h 86"/>
                  <a:gd name="T12" fmla="*/ 0 w 104"/>
                  <a:gd name="T13" fmla="*/ 1 h 86"/>
                  <a:gd name="T14" fmla="*/ 0 w 104"/>
                  <a:gd name="T15" fmla="*/ 1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86"/>
                  <a:gd name="T26" fmla="*/ 104 w 104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86">
                    <a:moveTo>
                      <a:pt x="0" y="86"/>
                    </a:moveTo>
                    <a:lnTo>
                      <a:pt x="30" y="52"/>
                    </a:lnTo>
                    <a:lnTo>
                      <a:pt x="66" y="0"/>
                    </a:lnTo>
                    <a:lnTo>
                      <a:pt x="104" y="10"/>
                    </a:lnTo>
                    <a:lnTo>
                      <a:pt x="66" y="35"/>
                    </a:lnTo>
                    <a:lnTo>
                      <a:pt x="47" y="5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7" name="Freeform 379"/>
              <p:cNvSpPr>
                <a:spLocks/>
              </p:cNvSpPr>
              <p:nvPr/>
            </p:nvSpPr>
            <p:spPr bwMode="auto">
              <a:xfrm>
                <a:off x="2618" y="2822"/>
                <a:ext cx="125" cy="78"/>
              </a:xfrm>
              <a:custGeom>
                <a:avLst/>
                <a:gdLst>
                  <a:gd name="T0" fmla="*/ 0 w 251"/>
                  <a:gd name="T1" fmla="*/ 1 h 156"/>
                  <a:gd name="T2" fmla="*/ 0 w 251"/>
                  <a:gd name="T3" fmla="*/ 1 h 156"/>
                  <a:gd name="T4" fmla="*/ 0 w 251"/>
                  <a:gd name="T5" fmla="*/ 1 h 156"/>
                  <a:gd name="T6" fmla="*/ 0 w 251"/>
                  <a:gd name="T7" fmla="*/ 1 h 156"/>
                  <a:gd name="T8" fmla="*/ 0 w 251"/>
                  <a:gd name="T9" fmla="*/ 1 h 156"/>
                  <a:gd name="T10" fmla="*/ 0 w 251"/>
                  <a:gd name="T11" fmla="*/ 1 h 156"/>
                  <a:gd name="T12" fmla="*/ 0 w 251"/>
                  <a:gd name="T13" fmla="*/ 0 h 156"/>
                  <a:gd name="T14" fmla="*/ 0 w 251"/>
                  <a:gd name="T15" fmla="*/ 1 h 156"/>
                  <a:gd name="T16" fmla="*/ 0 w 251"/>
                  <a:gd name="T17" fmla="*/ 1 h 156"/>
                  <a:gd name="T18" fmla="*/ 0 w 251"/>
                  <a:gd name="T19" fmla="*/ 1 h 156"/>
                  <a:gd name="T20" fmla="*/ 0 w 251"/>
                  <a:gd name="T21" fmla="*/ 1 h 156"/>
                  <a:gd name="T22" fmla="*/ 0 w 251"/>
                  <a:gd name="T23" fmla="*/ 1 h 156"/>
                  <a:gd name="T24" fmla="*/ 0 w 251"/>
                  <a:gd name="T25" fmla="*/ 1 h 156"/>
                  <a:gd name="T26" fmla="*/ 0 w 251"/>
                  <a:gd name="T27" fmla="*/ 1 h 156"/>
                  <a:gd name="T28" fmla="*/ 0 w 251"/>
                  <a:gd name="T29" fmla="*/ 1 h 156"/>
                  <a:gd name="T30" fmla="*/ 0 w 251"/>
                  <a:gd name="T31" fmla="*/ 1 h 156"/>
                  <a:gd name="T32" fmla="*/ 0 w 251"/>
                  <a:gd name="T33" fmla="*/ 1 h 156"/>
                  <a:gd name="T34" fmla="*/ 0 w 251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1"/>
                  <a:gd name="T55" fmla="*/ 0 h 156"/>
                  <a:gd name="T56" fmla="*/ 251 w 251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1" h="156">
                    <a:moveTo>
                      <a:pt x="0" y="97"/>
                    </a:moveTo>
                    <a:lnTo>
                      <a:pt x="46" y="68"/>
                    </a:lnTo>
                    <a:lnTo>
                      <a:pt x="76" y="84"/>
                    </a:lnTo>
                    <a:lnTo>
                      <a:pt x="99" y="120"/>
                    </a:lnTo>
                    <a:lnTo>
                      <a:pt x="120" y="116"/>
                    </a:lnTo>
                    <a:lnTo>
                      <a:pt x="93" y="57"/>
                    </a:lnTo>
                    <a:lnTo>
                      <a:pt x="93" y="0"/>
                    </a:lnTo>
                    <a:lnTo>
                      <a:pt x="141" y="122"/>
                    </a:lnTo>
                    <a:lnTo>
                      <a:pt x="162" y="122"/>
                    </a:lnTo>
                    <a:lnTo>
                      <a:pt x="251" y="72"/>
                    </a:lnTo>
                    <a:lnTo>
                      <a:pt x="243" y="93"/>
                    </a:lnTo>
                    <a:lnTo>
                      <a:pt x="196" y="120"/>
                    </a:lnTo>
                    <a:lnTo>
                      <a:pt x="160" y="139"/>
                    </a:lnTo>
                    <a:lnTo>
                      <a:pt x="127" y="156"/>
                    </a:lnTo>
                    <a:lnTo>
                      <a:pt x="72" y="139"/>
                    </a:lnTo>
                    <a:lnTo>
                      <a:pt x="48" y="112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8" name="Freeform 380"/>
              <p:cNvSpPr>
                <a:spLocks/>
              </p:cNvSpPr>
              <p:nvPr/>
            </p:nvSpPr>
            <p:spPr bwMode="auto">
              <a:xfrm>
                <a:off x="2668" y="2774"/>
                <a:ext cx="89" cy="73"/>
              </a:xfrm>
              <a:custGeom>
                <a:avLst/>
                <a:gdLst>
                  <a:gd name="T0" fmla="*/ 0 w 177"/>
                  <a:gd name="T1" fmla="*/ 1 h 144"/>
                  <a:gd name="T2" fmla="*/ 1 w 177"/>
                  <a:gd name="T3" fmla="*/ 1 h 144"/>
                  <a:gd name="T4" fmla="*/ 1 w 177"/>
                  <a:gd name="T5" fmla="*/ 1 h 144"/>
                  <a:gd name="T6" fmla="*/ 1 w 177"/>
                  <a:gd name="T7" fmla="*/ 1 h 144"/>
                  <a:gd name="T8" fmla="*/ 1 w 177"/>
                  <a:gd name="T9" fmla="*/ 0 h 144"/>
                  <a:gd name="T10" fmla="*/ 1 w 177"/>
                  <a:gd name="T11" fmla="*/ 1 h 144"/>
                  <a:gd name="T12" fmla="*/ 1 w 177"/>
                  <a:gd name="T13" fmla="*/ 1 h 144"/>
                  <a:gd name="T14" fmla="*/ 1 w 177"/>
                  <a:gd name="T15" fmla="*/ 1 h 144"/>
                  <a:gd name="T16" fmla="*/ 1 w 177"/>
                  <a:gd name="T17" fmla="*/ 1 h 144"/>
                  <a:gd name="T18" fmla="*/ 1 w 177"/>
                  <a:gd name="T19" fmla="*/ 1 h 144"/>
                  <a:gd name="T20" fmla="*/ 1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7"/>
                  <a:gd name="T40" fmla="*/ 0 h 144"/>
                  <a:gd name="T41" fmla="*/ 177 w 177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7" h="144">
                    <a:moveTo>
                      <a:pt x="0" y="72"/>
                    </a:moveTo>
                    <a:lnTo>
                      <a:pt x="26" y="25"/>
                    </a:lnTo>
                    <a:lnTo>
                      <a:pt x="34" y="44"/>
                    </a:lnTo>
                    <a:lnTo>
                      <a:pt x="85" y="21"/>
                    </a:lnTo>
                    <a:lnTo>
                      <a:pt x="102" y="0"/>
                    </a:lnTo>
                    <a:lnTo>
                      <a:pt x="129" y="15"/>
                    </a:lnTo>
                    <a:lnTo>
                      <a:pt x="146" y="68"/>
                    </a:lnTo>
                    <a:lnTo>
                      <a:pt x="177" y="144"/>
                    </a:lnTo>
                    <a:lnTo>
                      <a:pt x="152" y="133"/>
                    </a:lnTo>
                    <a:lnTo>
                      <a:pt x="108" y="25"/>
                    </a:lnTo>
                    <a:lnTo>
                      <a:pt x="68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19" name="Freeform 381"/>
              <p:cNvSpPr>
                <a:spLocks/>
              </p:cNvSpPr>
              <p:nvPr/>
            </p:nvSpPr>
            <p:spPr bwMode="auto">
              <a:xfrm>
                <a:off x="2773" y="2819"/>
                <a:ext cx="45" cy="28"/>
              </a:xfrm>
              <a:custGeom>
                <a:avLst/>
                <a:gdLst>
                  <a:gd name="T0" fmla="*/ 0 w 89"/>
                  <a:gd name="T1" fmla="*/ 1 h 55"/>
                  <a:gd name="T2" fmla="*/ 1 w 89"/>
                  <a:gd name="T3" fmla="*/ 1 h 55"/>
                  <a:gd name="T4" fmla="*/ 1 w 89"/>
                  <a:gd name="T5" fmla="*/ 0 h 55"/>
                  <a:gd name="T6" fmla="*/ 1 w 89"/>
                  <a:gd name="T7" fmla="*/ 1 h 55"/>
                  <a:gd name="T8" fmla="*/ 1 w 89"/>
                  <a:gd name="T9" fmla="*/ 1 h 55"/>
                  <a:gd name="T10" fmla="*/ 1 w 89"/>
                  <a:gd name="T11" fmla="*/ 1 h 55"/>
                  <a:gd name="T12" fmla="*/ 1 w 89"/>
                  <a:gd name="T13" fmla="*/ 1 h 55"/>
                  <a:gd name="T14" fmla="*/ 0 w 89"/>
                  <a:gd name="T15" fmla="*/ 1 h 55"/>
                  <a:gd name="T16" fmla="*/ 0 w 89"/>
                  <a:gd name="T17" fmla="*/ 1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55"/>
                  <a:gd name="T29" fmla="*/ 89 w 8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55">
                    <a:moveTo>
                      <a:pt x="0" y="50"/>
                    </a:moveTo>
                    <a:lnTo>
                      <a:pt x="17" y="17"/>
                    </a:lnTo>
                    <a:lnTo>
                      <a:pt x="78" y="0"/>
                    </a:lnTo>
                    <a:lnTo>
                      <a:pt x="89" y="10"/>
                    </a:lnTo>
                    <a:lnTo>
                      <a:pt x="72" y="21"/>
                    </a:lnTo>
                    <a:lnTo>
                      <a:pt x="30" y="23"/>
                    </a:lnTo>
                    <a:lnTo>
                      <a:pt x="23" y="5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0" name="Freeform 382"/>
              <p:cNvSpPr>
                <a:spLocks/>
              </p:cNvSpPr>
              <p:nvPr/>
            </p:nvSpPr>
            <p:spPr bwMode="auto">
              <a:xfrm>
                <a:off x="2721" y="2761"/>
                <a:ext cx="33" cy="28"/>
              </a:xfrm>
              <a:custGeom>
                <a:avLst/>
                <a:gdLst>
                  <a:gd name="T0" fmla="*/ 0 w 67"/>
                  <a:gd name="T1" fmla="*/ 0 h 55"/>
                  <a:gd name="T2" fmla="*/ 0 w 67"/>
                  <a:gd name="T3" fmla="*/ 1 h 55"/>
                  <a:gd name="T4" fmla="*/ 0 w 67"/>
                  <a:gd name="T5" fmla="*/ 1 h 55"/>
                  <a:gd name="T6" fmla="*/ 0 w 67"/>
                  <a:gd name="T7" fmla="*/ 1 h 55"/>
                  <a:gd name="T8" fmla="*/ 0 w 67"/>
                  <a:gd name="T9" fmla="*/ 0 h 55"/>
                  <a:gd name="T10" fmla="*/ 0 w 67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55"/>
                  <a:gd name="T20" fmla="*/ 67 w 67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55">
                    <a:moveTo>
                      <a:pt x="0" y="0"/>
                    </a:moveTo>
                    <a:lnTo>
                      <a:pt x="29" y="33"/>
                    </a:lnTo>
                    <a:lnTo>
                      <a:pt x="67" y="55"/>
                    </a:lnTo>
                    <a:lnTo>
                      <a:pt x="4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1" name="Freeform 383"/>
              <p:cNvSpPr>
                <a:spLocks/>
              </p:cNvSpPr>
              <p:nvPr/>
            </p:nvSpPr>
            <p:spPr bwMode="auto">
              <a:xfrm>
                <a:off x="2550" y="2791"/>
                <a:ext cx="7" cy="52"/>
              </a:xfrm>
              <a:custGeom>
                <a:avLst/>
                <a:gdLst>
                  <a:gd name="T0" fmla="*/ 0 w 15"/>
                  <a:gd name="T1" fmla="*/ 0 h 105"/>
                  <a:gd name="T2" fmla="*/ 0 w 15"/>
                  <a:gd name="T3" fmla="*/ 0 h 105"/>
                  <a:gd name="T4" fmla="*/ 0 w 15"/>
                  <a:gd name="T5" fmla="*/ 0 h 105"/>
                  <a:gd name="T6" fmla="*/ 0 w 15"/>
                  <a:gd name="T7" fmla="*/ 0 h 105"/>
                  <a:gd name="T8" fmla="*/ 0 w 15"/>
                  <a:gd name="T9" fmla="*/ 0 h 105"/>
                  <a:gd name="T10" fmla="*/ 0 w 15"/>
                  <a:gd name="T11" fmla="*/ 0 h 105"/>
                  <a:gd name="T12" fmla="*/ 0 w 15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05"/>
                  <a:gd name="T23" fmla="*/ 15 w 15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05">
                    <a:moveTo>
                      <a:pt x="2" y="0"/>
                    </a:moveTo>
                    <a:lnTo>
                      <a:pt x="10" y="74"/>
                    </a:lnTo>
                    <a:lnTo>
                      <a:pt x="0" y="105"/>
                    </a:lnTo>
                    <a:lnTo>
                      <a:pt x="15" y="86"/>
                    </a:lnTo>
                    <a:lnTo>
                      <a:pt x="15" y="4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2" name="Freeform 384"/>
              <p:cNvSpPr>
                <a:spLocks/>
              </p:cNvSpPr>
              <p:nvPr/>
            </p:nvSpPr>
            <p:spPr bwMode="auto">
              <a:xfrm>
                <a:off x="3055" y="2506"/>
                <a:ext cx="315" cy="308"/>
              </a:xfrm>
              <a:custGeom>
                <a:avLst/>
                <a:gdLst>
                  <a:gd name="T0" fmla="*/ 0 w 629"/>
                  <a:gd name="T1" fmla="*/ 1 h 616"/>
                  <a:gd name="T2" fmla="*/ 1 w 629"/>
                  <a:gd name="T3" fmla="*/ 1 h 616"/>
                  <a:gd name="T4" fmla="*/ 1 w 629"/>
                  <a:gd name="T5" fmla="*/ 0 h 616"/>
                  <a:gd name="T6" fmla="*/ 1 w 629"/>
                  <a:gd name="T7" fmla="*/ 1 h 616"/>
                  <a:gd name="T8" fmla="*/ 1 w 629"/>
                  <a:gd name="T9" fmla="*/ 1 h 616"/>
                  <a:gd name="T10" fmla="*/ 1 w 629"/>
                  <a:gd name="T11" fmla="*/ 1 h 616"/>
                  <a:gd name="T12" fmla="*/ 1 w 629"/>
                  <a:gd name="T13" fmla="*/ 1 h 616"/>
                  <a:gd name="T14" fmla="*/ 1 w 629"/>
                  <a:gd name="T15" fmla="*/ 1 h 616"/>
                  <a:gd name="T16" fmla="*/ 1 w 629"/>
                  <a:gd name="T17" fmla="*/ 1 h 616"/>
                  <a:gd name="T18" fmla="*/ 1 w 629"/>
                  <a:gd name="T19" fmla="*/ 1 h 616"/>
                  <a:gd name="T20" fmla="*/ 1 w 629"/>
                  <a:gd name="T21" fmla="*/ 1 h 616"/>
                  <a:gd name="T22" fmla="*/ 1 w 629"/>
                  <a:gd name="T23" fmla="*/ 1 h 616"/>
                  <a:gd name="T24" fmla="*/ 1 w 629"/>
                  <a:gd name="T25" fmla="*/ 1 h 616"/>
                  <a:gd name="T26" fmla="*/ 0 w 629"/>
                  <a:gd name="T27" fmla="*/ 1 h 616"/>
                  <a:gd name="T28" fmla="*/ 0 w 629"/>
                  <a:gd name="T29" fmla="*/ 1 h 6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9"/>
                  <a:gd name="T46" fmla="*/ 0 h 616"/>
                  <a:gd name="T47" fmla="*/ 629 w 629"/>
                  <a:gd name="T48" fmla="*/ 616 h 6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9" h="616">
                    <a:moveTo>
                      <a:pt x="0" y="61"/>
                    </a:moveTo>
                    <a:lnTo>
                      <a:pt x="38" y="21"/>
                    </a:lnTo>
                    <a:lnTo>
                      <a:pt x="102" y="0"/>
                    </a:lnTo>
                    <a:lnTo>
                      <a:pt x="195" y="2"/>
                    </a:lnTo>
                    <a:lnTo>
                      <a:pt x="287" y="32"/>
                    </a:lnTo>
                    <a:lnTo>
                      <a:pt x="357" y="76"/>
                    </a:lnTo>
                    <a:lnTo>
                      <a:pt x="443" y="152"/>
                    </a:lnTo>
                    <a:lnTo>
                      <a:pt x="515" y="253"/>
                    </a:lnTo>
                    <a:lnTo>
                      <a:pt x="581" y="386"/>
                    </a:lnTo>
                    <a:lnTo>
                      <a:pt x="621" y="496"/>
                    </a:lnTo>
                    <a:lnTo>
                      <a:pt x="629" y="616"/>
                    </a:lnTo>
                    <a:lnTo>
                      <a:pt x="553" y="521"/>
                    </a:lnTo>
                    <a:lnTo>
                      <a:pt x="315" y="36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3" name="Freeform 385"/>
              <p:cNvSpPr>
                <a:spLocks/>
              </p:cNvSpPr>
              <p:nvPr/>
            </p:nvSpPr>
            <p:spPr bwMode="auto">
              <a:xfrm>
                <a:off x="2207" y="2495"/>
                <a:ext cx="80" cy="58"/>
              </a:xfrm>
              <a:custGeom>
                <a:avLst/>
                <a:gdLst>
                  <a:gd name="T0" fmla="*/ 1 w 159"/>
                  <a:gd name="T1" fmla="*/ 1 h 116"/>
                  <a:gd name="T2" fmla="*/ 1 w 159"/>
                  <a:gd name="T3" fmla="*/ 1 h 116"/>
                  <a:gd name="T4" fmla="*/ 0 w 159"/>
                  <a:gd name="T5" fmla="*/ 1 h 116"/>
                  <a:gd name="T6" fmla="*/ 1 w 159"/>
                  <a:gd name="T7" fmla="*/ 1 h 116"/>
                  <a:gd name="T8" fmla="*/ 1 w 159"/>
                  <a:gd name="T9" fmla="*/ 1 h 116"/>
                  <a:gd name="T10" fmla="*/ 1 w 159"/>
                  <a:gd name="T11" fmla="*/ 1 h 116"/>
                  <a:gd name="T12" fmla="*/ 1 w 159"/>
                  <a:gd name="T13" fmla="*/ 1 h 116"/>
                  <a:gd name="T14" fmla="*/ 1 w 159"/>
                  <a:gd name="T15" fmla="*/ 0 h 116"/>
                  <a:gd name="T16" fmla="*/ 1 w 159"/>
                  <a:gd name="T17" fmla="*/ 1 h 116"/>
                  <a:gd name="T18" fmla="*/ 1 w 159"/>
                  <a:gd name="T19" fmla="*/ 1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9"/>
                  <a:gd name="T31" fmla="*/ 0 h 116"/>
                  <a:gd name="T32" fmla="*/ 159 w 159"/>
                  <a:gd name="T33" fmla="*/ 116 h 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9" h="116">
                    <a:moveTo>
                      <a:pt x="43" y="4"/>
                    </a:moveTo>
                    <a:lnTo>
                      <a:pt x="9" y="61"/>
                    </a:lnTo>
                    <a:lnTo>
                      <a:pt x="0" y="116"/>
                    </a:lnTo>
                    <a:lnTo>
                      <a:pt x="30" y="82"/>
                    </a:lnTo>
                    <a:lnTo>
                      <a:pt x="74" y="55"/>
                    </a:lnTo>
                    <a:lnTo>
                      <a:pt x="106" y="44"/>
                    </a:lnTo>
                    <a:lnTo>
                      <a:pt x="142" y="48"/>
                    </a:lnTo>
                    <a:lnTo>
                      <a:pt x="159" y="0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4" name="Freeform 386"/>
              <p:cNvSpPr>
                <a:spLocks/>
              </p:cNvSpPr>
              <p:nvPr/>
            </p:nvSpPr>
            <p:spPr bwMode="auto">
              <a:xfrm>
                <a:off x="2289" y="2488"/>
                <a:ext cx="27" cy="37"/>
              </a:xfrm>
              <a:custGeom>
                <a:avLst/>
                <a:gdLst>
                  <a:gd name="T0" fmla="*/ 1 w 53"/>
                  <a:gd name="T1" fmla="*/ 1 h 74"/>
                  <a:gd name="T2" fmla="*/ 0 w 53"/>
                  <a:gd name="T3" fmla="*/ 1 h 74"/>
                  <a:gd name="T4" fmla="*/ 1 w 53"/>
                  <a:gd name="T5" fmla="*/ 1 h 74"/>
                  <a:gd name="T6" fmla="*/ 1 w 53"/>
                  <a:gd name="T7" fmla="*/ 0 h 74"/>
                  <a:gd name="T8" fmla="*/ 1 w 53"/>
                  <a:gd name="T9" fmla="*/ 1 h 74"/>
                  <a:gd name="T10" fmla="*/ 1 w 53"/>
                  <a:gd name="T11" fmla="*/ 1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4"/>
                  <a:gd name="T20" fmla="*/ 53 w 53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4">
                    <a:moveTo>
                      <a:pt x="27" y="2"/>
                    </a:moveTo>
                    <a:lnTo>
                      <a:pt x="0" y="74"/>
                    </a:lnTo>
                    <a:lnTo>
                      <a:pt x="36" y="49"/>
                    </a:lnTo>
                    <a:lnTo>
                      <a:pt x="53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5" name="Freeform 387"/>
              <p:cNvSpPr>
                <a:spLocks/>
              </p:cNvSpPr>
              <p:nvPr/>
            </p:nvSpPr>
            <p:spPr bwMode="auto">
              <a:xfrm>
                <a:off x="2207" y="2472"/>
                <a:ext cx="93" cy="73"/>
              </a:xfrm>
              <a:custGeom>
                <a:avLst/>
                <a:gdLst>
                  <a:gd name="T0" fmla="*/ 1 w 184"/>
                  <a:gd name="T1" fmla="*/ 0 h 147"/>
                  <a:gd name="T2" fmla="*/ 0 w 184"/>
                  <a:gd name="T3" fmla="*/ 0 h 147"/>
                  <a:gd name="T4" fmla="*/ 1 w 184"/>
                  <a:gd name="T5" fmla="*/ 0 h 147"/>
                  <a:gd name="T6" fmla="*/ 1 w 184"/>
                  <a:gd name="T7" fmla="*/ 0 h 147"/>
                  <a:gd name="T8" fmla="*/ 1 w 184"/>
                  <a:gd name="T9" fmla="*/ 0 h 147"/>
                  <a:gd name="T10" fmla="*/ 1 w 184"/>
                  <a:gd name="T11" fmla="*/ 0 h 147"/>
                  <a:gd name="T12" fmla="*/ 1 w 184"/>
                  <a:gd name="T13" fmla="*/ 0 h 147"/>
                  <a:gd name="T14" fmla="*/ 1 w 184"/>
                  <a:gd name="T15" fmla="*/ 0 h 147"/>
                  <a:gd name="T16" fmla="*/ 1 w 184"/>
                  <a:gd name="T17" fmla="*/ 0 h 147"/>
                  <a:gd name="T18" fmla="*/ 1 w 184"/>
                  <a:gd name="T19" fmla="*/ 0 h 147"/>
                  <a:gd name="T20" fmla="*/ 1 w 184"/>
                  <a:gd name="T21" fmla="*/ 0 h 147"/>
                  <a:gd name="T22" fmla="*/ 1 w 184"/>
                  <a:gd name="T23" fmla="*/ 0 h 147"/>
                  <a:gd name="T24" fmla="*/ 1 w 18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4"/>
                  <a:gd name="T40" fmla="*/ 0 h 147"/>
                  <a:gd name="T41" fmla="*/ 184 w 184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4" h="147">
                    <a:moveTo>
                      <a:pt x="2" y="147"/>
                    </a:moveTo>
                    <a:lnTo>
                      <a:pt x="0" y="109"/>
                    </a:lnTo>
                    <a:lnTo>
                      <a:pt x="24" y="63"/>
                    </a:lnTo>
                    <a:lnTo>
                      <a:pt x="66" y="27"/>
                    </a:lnTo>
                    <a:lnTo>
                      <a:pt x="110" y="8"/>
                    </a:lnTo>
                    <a:lnTo>
                      <a:pt x="150" y="0"/>
                    </a:lnTo>
                    <a:lnTo>
                      <a:pt x="184" y="2"/>
                    </a:lnTo>
                    <a:lnTo>
                      <a:pt x="154" y="63"/>
                    </a:lnTo>
                    <a:lnTo>
                      <a:pt x="100" y="63"/>
                    </a:lnTo>
                    <a:lnTo>
                      <a:pt x="55" y="84"/>
                    </a:lnTo>
                    <a:lnTo>
                      <a:pt x="15" y="124"/>
                    </a:lnTo>
                    <a:lnTo>
                      <a:pt x="2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6" name="Freeform 388"/>
              <p:cNvSpPr>
                <a:spLocks/>
              </p:cNvSpPr>
              <p:nvPr/>
            </p:nvSpPr>
            <p:spPr bwMode="auto">
              <a:xfrm>
                <a:off x="2272" y="2473"/>
                <a:ext cx="113" cy="105"/>
              </a:xfrm>
              <a:custGeom>
                <a:avLst/>
                <a:gdLst>
                  <a:gd name="T0" fmla="*/ 1 w 226"/>
                  <a:gd name="T1" fmla="*/ 0 h 209"/>
                  <a:gd name="T2" fmla="*/ 0 w 226"/>
                  <a:gd name="T3" fmla="*/ 1 h 209"/>
                  <a:gd name="T4" fmla="*/ 1 w 226"/>
                  <a:gd name="T5" fmla="*/ 1 h 209"/>
                  <a:gd name="T6" fmla="*/ 1 w 226"/>
                  <a:gd name="T7" fmla="*/ 1 h 209"/>
                  <a:gd name="T8" fmla="*/ 1 w 226"/>
                  <a:gd name="T9" fmla="*/ 1 h 209"/>
                  <a:gd name="T10" fmla="*/ 1 w 226"/>
                  <a:gd name="T11" fmla="*/ 1 h 209"/>
                  <a:gd name="T12" fmla="*/ 1 w 226"/>
                  <a:gd name="T13" fmla="*/ 1 h 209"/>
                  <a:gd name="T14" fmla="*/ 1 w 226"/>
                  <a:gd name="T15" fmla="*/ 1 h 209"/>
                  <a:gd name="T16" fmla="*/ 1 w 226"/>
                  <a:gd name="T17" fmla="*/ 1 h 209"/>
                  <a:gd name="T18" fmla="*/ 1 w 226"/>
                  <a:gd name="T19" fmla="*/ 1 h 209"/>
                  <a:gd name="T20" fmla="*/ 1 w 226"/>
                  <a:gd name="T21" fmla="*/ 1 h 209"/>
                  <a:gd name="T22" fmla="*/ 1 w 226"/>
                  <a:gd name="T23" fmla="*/ 1 h 209"/>
                  <a:gd name="T24" fmla="*/ 1 w 226"/>
                  <a:gd name="T25" fmla="*/ 1 h 209"/>
                  <a:gd name="T26" fmla="*/ 1 w 226"/>
                  <a:gd name="T27" fmla="*/ 1 h 209"/>
                  <a:gd name="T28" fmla="*/ 1 w 226"/>
                  <a:gd name="T29" fmla="*/ 0 h 209"/>
                  <a:gd name="T30" fmla="*/ 1 w 226"/>
                  <a:gd name="T31" fmla="*/ 0 h 20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6"/>
                  <a:gd name="T49" fmla="*/ 0 h 209"/>
                  <a:gd name="T50" fmla="*/ 226 w 226"/>
                  <a:gd name="T51" fmla="*/ 209 h 20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6" h="209">
                    <a:moveTo>
                      <a:pt x="68" y="0"/>
                    </a:moveTo>
                    <a:lnTo>
                      <a:pt x="0" y="185"/>
                    </a:lnTo>
                    <a:lnTo>
                      <a:pt x="13" y="192"/>
                    </a:lnTo>
                    <a:lnTo>
                      <a:pt x="17" y="209"/>
                    </a:lnTo>
                    <a:lnTo>
                      <a:pt x="40" y="194"/>
                    </a:lnTo>
                    <a:lnTo>
                      <a:pt x="226" y="116"/>
                    </a:lnTo>
                    <a:lnTo>
                      <a:pt x="169" y="67"/>
                    </a:lnTo>
                    <a:lnTo>
                      <a:pt x="144" y="113"/>
                    </a:lnTo>
                    <a:lnTo>
                      <a:pt x="28" y="175"/>
                    </a:lnTo>
                    <a:lnTo>
                      <a:pt x="17" y="160"/>
                    </a:lnTo>
                    <a:lnTo>
                      <a:pt x="51" y="101"/>
                    </a:lnTo>
                    <a:lnTo>
                      <a:pt x="53" y="61"/>
                    </a:lnTo>
                    <a:lnTo>
                      <a:pt x="78" y="59"/>
                    </a:lnTo>
                    <a:lnTo>
                      <a:pt x="9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7" name="Freeform 389"/>
              <p:cNvSpPr>
                <a:spLocks/>
              </p:cNvSpPr>
              <p:nvPr/>
            </p:nvSpPr>
            <p:spPr bwMode="auto">
              <a:xfrm>
                <a:off x="2751" y="1402"/>
                <a:ext cx="1786" cy="737"/>
              </a:xfrm>
              <a:custGeom>
                <a:avLst/>
                <a:gdLst>
                  <a:gd name="T0" fmla="*/ 0 w 3573"/>
                  <a:gd name="T1" fmla="*/ 1 h 1473"/>
                  <a:gd name="T2" fmla="*/ 0 w 3573"/>
                  <a:gd name="T3" fmla="*/ 1 h 1473"/>
                  <a:gd name="T4" fmla="*/ 0 w 3573"/>
                  <a:gd name="T5" fmla="*/ 1 h 1473"/>
                  <a:gd name="T6" fmla="*/ 0 w 3573"/>
                  <a:gd name="T7" fmla="*/ 0 h 1473"/>
                  <a:gd name="T8" fmla="*/ 0 w 3573"/>
                  <a:gd name="T9" fmla="*/ 1 h 1473"/>
                  <a:gd name="T10" fmla="*/ 0 w 3573"/>
                  <a:gd name="T11" fmla="*/ 1 h 1473"/>
                  <a:gd name="T12" fmla="*/ 0 w 3573"/>
                  <a:gd name="T13" fmla="*/ 1 h 14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3"/>
                  <a:gd name="T22" fmla="*/ 0 h 1473"/>
                  <a:gd name="T23" fmla="*/ 3573 w 3573"/>
                  <a:gd name="T24" fmla="*/ 1473 h 14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3" h="1473">
                    <a:moveTo>
                      <a:pt x="17" y="1473"/>
                    </a:moveTo>
                    <a:lnTo>
                      <a:pt x="2400" y="32"/>
                    </a:lnTo>
                    <a:lnTo>
                      <a:pt x="3573" y="671"/>
                    </a:lnTo>
                    <a:lnTo>
                      <a:pt x="2405" y="0"/>
                    </a:lnTo>
                    <a:lnTo>
                      <a:pt x="0" y="1464"/>
                    </a:lnTo>
                    <a:lnTo>
                      <a:pt x="17" y="14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8" name="Freeform 390"/>
              <p:cNvSpPr>
                <a:spLocks/>
              </p:cNvSpPr>
              <p:nvPr/>
            </p:nvSpPr>
            <p:spPr bwMode="auto">
              <a:xfrm>
                <a:off x="1675" y="2570"/>
                <a:ext cx="277" cy="150"/>
              </a:xfrm>
              <a:custGeom>
                <a:avLst/>
                <a:gdLst>
                  <a:gd name="T0" fmla="*/ 0 w 553"/>
                  <a:gd name="T1" fmla="*/ 0 h 301"/>
                  <a:gd name="T2" fmla="*/ 1 w 553"/>
                  <a:gd name="T3" fmla="*/ 0 h 301"/>
                  <a:gd name="T4" fmla="*/ 1 w 553"/>
                  <a:gd name="T5" fmla="*/ 0 h 301"/>
                  <a:gd name="T6" fmla="*/ 1 w 553"/>
                  <a:gd name="T7" fmla="*/ 0 h 301"/>
                  <a:gd name="T8" fmla="*/ 0 w 553"/>
                  <a:gd name="T9" fmla="*/ 0 h 301"/>
                  <a:gd name="T10" fmla="*/ 0 w 553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3"/>
                  <a:gd name="T19" fmla="*/ 0 h 301"/>
                  <a:gd name="T20" fmla="*/ 553 w 553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3" h="301">
                    <a:moveTo>
                      <a:pt x="0" y="301"/>
                    </a:moveTo>
                    <a:lnTo>
                      <a:pt x="553" y="0"/>
                    </a:lnTo>
                    <a:lnTo>
                      <a:pt x="510" y="0"/>
                    </a:lnTo>
                    <a:lnTo>
                      <a:pt x="17" y="27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29" name="Freeform 391"/>
              <p:cNvSpPr>
                <a:spLocks/>
              </p:cNvSpPr>
              <p:nvPr/>
            </p:nvSpPr>
            <p:spPr bwMode="auto">
              <a:xfrm>
                <a:off x="1959" y="1817"/>
                <a:ext cx="400" cy="214"/>
              </a:xfrm>
              <a:custGeom>
                <a:avLst/>
                <a:gdLst>
                  <a:gd name="T0" fmla="*/ 0 w 801"/>
                  <a:gd name="T1" fmla="*/ 0 h 427"/>
                  <a:gd name="T2" fmla="*/ 0 w 801"/>
                  <a:gd name="T3" fmla="*/ 1 h 427"/>
                  <a:gd name="T4" fmla="*/ 0 w 801"/>
                  <a:gd name="T5" fmla="*/ 1 h 427"/>
                  <a:gd name="T6" fmla="*/ 0 w 801"/>
                  <a:gd name="T7" fmla="*/ 1 h 427"/>
                  <a:gd name="T8" fmla="*/ 0 w 801"/>
                  <a:gd name="T9" fmla="*/ 1 h 427"/>
                  <a:gd name="T10" fmla="*/ 0 w 801"/>
                  <a:gd name="T11" fmla="*/ 1 h 427"/>
                  <a:gd name="T12" fmla="*/ 0 w 801"/>
                  <a:gd name="T13" fmla="*/ 1 h 427"/>
                  <a:gd name="T14" fmla="*/ 0 w 801"/>
                  <a:gd name="T15" fmla="*/ 1 h 427"/>
                  <a:gd name="T16" fmla="*/ 0 w 801"/>
                  <a:gd name="T17" fmla="*/ 1 h 427"/>
                  <a:gd name="T18" fmla="*/ 0 w 801"/>
                  <a:gd name="T19" fmla="*/ 1 h 427"/>
                  <a:gd name="T20" fmla="*/ 0 w 801"/>
                  <a:gd name="T21" fmla="*/ 1 h 427"/>
                  <a:gd name="T22" fmla="*/ 0 w 801"/>
                  <a:gd name="T23" fmla="*/ 1 h 427"/>
                  <a:gd name="T24" fmla="*/ 0 w 801"/>
                  <a:gd name="T25" fmla="*/ 1 h 427"/>
                  <a:gd name="T26" fmla="*/ 0 w 801"/>
                  <a:gd name="T27" fmla="*/ 1 h 427"/>
                  <a:gd name="T28" fmla="*/ 0 w 801"/>
                  <a:gd name="T29" fmla="*/ 1 h 427"/>
                  <a:gd name="T30" fmla="*/ 0 w 801"/>
                  <a:gd name="T31" fmla="*/ 1 h 427"/>
                  <a:gd name="T32" fmla="*/ 0 w 801"/>
                  <a:gd name="T33" fmla="*/ 1 h 427"/>
                  <a:gd name="T34" fmla="*/ 0 w 801"/>
                  <a:gd name="T35" fmla="*/ 1 h 427"/>
                  <a:gd name="T36" fmla="*/ 0 w 801"/>
                  <a:gd name="T37" fmla="*/ 1 h 427"/>
                  <a:gd name="T38" fmla="*/ 0 w 801"/>
                  <a:gd name="T39" fmla="*/ 1 h 427"/>
                  <a:gd name="T40" fmla="*/ 0 w 801"/>
                  <a:gd name="T41" fmla="*/ 1 h 427"/>
                  <a:gd name="T42" fmla="*/ 0 w 801"/>
                  <a:gd name="T43" fmla="*/ 1 h 427"/>
                  <a:gd name="T44" fmla="*/ 0 w 801"/>
                  <a:gd name="T45" fmla="*/ 1 h 427"/>
                  <a:gd name="T46" fmla="*/ 0 w 801"/>
                  <a:gd name="T47" fmla="*/ 1 h 427"/>
                  <a:gd name="T48" fmla="*/ 0 w 801"/>
                  <a:gd name="T49" fmla="*/ 1 h 427"/>
                  <a:gd name="T50" fmla="*/ 0 w 801"/>
                  <a:gd name="T51" fmla="*/ 1 h 427"/>
                  <a:gd name="T52" fmla="*/ 0 w 801"/>
                  <a:gd name="T53" fmla="*/ 1 h 427"/>
                  <a:gd name="T54" fmla="*/ 0 w 801"/>
                  <a:gd name="T55" fmla="*/ 1 h 427"/>
                  <a:gd name="T56" fmla="*/ 0 w 801"/>
                  <a:gd name="T57" fmla="*/ 1 h 427"/>
                  <a:gd name="T58" fmla="*/ 0 w 801"/>
                  <a:gd name="T59" fmla="*/ 1 h 427"/>
                  <a:gd name="T60" fmla="*/ 0 w 801"/>
                  <a:gd name="T61" fmla="*/ 1 h 427"/>
                  <a:gd name="T62" fmla="*/ 0 w 801"/>
                  <a:gd name="T63" fmla="*/ 1 h 427"/>
                  <a:gd name="T64" fmla="*/ 0 w 801"/>
                  <a:gd name="T65" fmla="*/ 0 h 427"/>
                  <a:gd name="T66" fmla="*/ 0 w 801"/>
                  <a:gd name="T67" fmla="*/ 0 h 4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1"/>
                  <a:gd name="T103" fmla="*/ 0 h 427"/>
                  <a:gd name="T104" fmla="*/ 801 w 801"/>
                  <a:gd name="T105" fmla="*/ 427 h 4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1" h="427">
                    <a:moveTo>
                      <a:pt x="25" y="0"/>
                    </a:moveTo>
                    <a:lnTo>
                      <a:pt x="6" y="38"/>
                    </a:lnTo>
                    <a:lnTo>
                      <a:pt x="0" y="74"/>
                    </a:lnTo>
                    <a:lnTo>
                      <a:pt x="6" y="112"/>
                    </a:lnTo>
                    <a:lnTo>
                      <a:pt x="25" y="165"/>
                    </a:lnTo>
                    <a:lnTo>
                      <a:pt x="54" y="207"/>
                    </a:lnTo>
                    <a:lnTo>
                      <a:pt x="96" y="251"/>
                    </a:lnTo>
                    <a:lnTo>
                      <a:pt x="166" y="304"/>
                    </a:lnTo>
                    <a:lnTo>
                      <a:pt x="259" y="353"/>
                    </a:lnTo>
                    <a:lnTo>
                      <a:pt x="322" y="378"/>
                    </a:lnTo>
                    <a:lnTo>
                      <a:pt x="400" y="401"/>
                    </a:lnTo>
                    <a:lnTo>
                      <a:pt x="466" y="416"/>
                    </a:lnTo>
                    <a:lnTo>
                      <a:pt x="539" y="426"/>
                    </a:lnTo>
                    <a:lnTo>
                      <a:pt x="615" y="427"/>
                    </a:lnTo>
                    <a:lnTo>
                      <a:pt x="710" y="420"/>
                    </a:lnTo>
                    <a:lnTo>
                      <a:pt x="801" y="397"/>
                    </a:lnTo>
                    <a:lnTo>
                      <a:pt x="715" y="408"/>
                    </a:lnTo>
                    <a:lnTo>
                      <a:pt x="620" y="416"/>
                    </a:lnTo>
                    <a:lnTo>
                      <a:pt x="558" y="416"/>
                    </a:lnTo>
                    <a:lnTo>
                      <a:pt x="495" y="408"/>
                    </a:lnTo>
                    <a:lnTo>
                      <a:pt x="434" y="397"/>
                    </a:lnTo>
                    <a:lnTo>
                      <a:pt x="345" y="372"/>
                    </a:lnTo>
                    <a:lnTo>
                      <a:pt x="263" y="338"/>
                    </a:lnTo>
                    <a:lnTo>
                      <a:pt x="208" y="311"/>
                    </a:lnTo>
                    <a:lnTo>
                      <a:pt x="147" y="273"/>
                    </a:lnTo>
                    <a:lnTo>
                      <a:pt x="99" y="234"/>
                    </a:lnTo>
                    <a:lnTo>
                      <a:pt x="52" y="188"/>
                    </a:lnTo>
                    <a:lnTo>
                      <a:pt x="33" y="152"/>
                    </a:lnTo>
                    <a:lnTo>
                      <a:pt x="16" y="116"/>
                    </a:lnTo>
                    <a:lnTo>
                      <a:pt x="10" y="85"/>
                    </a:lnTo>
                    <a:lnTo>
                      <a:pt x="10" y="57"/>
                    </a:lnTo>
                    <a:lnTo>
                      <a:pt x="23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30" name="Freeform 392"/>
              <p:cNvSpPr>
                <a:spLocks/>
              </p:cNvSpPr>
              <p:nvPr/>
            </p:nvSpPr>
            <p:spPr bwMode="auto">
              <a:xfrm>
                <a:off x="1988" y="1775"/>
                <a:ext cx="398" cy="107"/>
              </a:xfrm>
              <a:custGeom>
                <a:avLst/>
                <a:gdLst>
                  <a:gd name="T0" fmla="*/ 0 w 796"/>
                  <a:gd name="T1" fmla="*/ 0 h 215"/>
                  <a:gd name="T2" fmla="*/ 1 w 796"/>
                  <a:gd name="T3" fmla="*/ 0 h 215"/>
                  <a:gd name="T4" fmla="*/ 1 w 796"/>
                  <a:gd name="T5" fmla="*/ 0 h 215"/>
                  <a:gd name="T6" fmla="*/ 1 w 796"/>
                  <a:gd name="T7" fmla="*/ 0 h 215"/>
                  <a:gd name="T8" fmla="*/ 1 w 796"/>
                  <a:gd name="T9" fmla="*/ 0 h 215"/>
                  <a:gd name="T10" fmla="*/ 1 w 796"/>
                  <a:gd name="T11" fmla="*/ 0 h 215"/>
                  <a:gd name="T12" fmla="*/ 1 w 796"/>
                  <a:gd name="T13" fmla="*/ 0 h 215"/>
                  <a:gd name="T14" fmla="*/ 1 w 796"/>
                  <a:gd name="T15" fmla="*/ 0 h 215"/>
                  <a:gd name="T16" fmla="*/ 1 w 796"/>
                  <a:gd name="T17" fmla="*/ 0 h 215"/>
                  <a:gd name="T18" fmla="*/ 1 w 796"/>
                  <a:gd name="T19" fmla="*/ 0 h 215"/>
                  <a:gd name="T20" fmla="*/ 1 w 796"/>
                  <a:gd name="T21" fmla="*/ 0 h 215"/>
                  <a:gd name="T22" fmla="*/ 1 w 796"/>
                  <a:gd name="T23" fmla="*/ 0 h 215"/>
                  <a:gd name="T24" fmla="*/ 1 w 796"/>
                  <a:gd name="T25" fmla="*/ 0 h 215"/>
                  <a:gd name="T26" fmla="*/ 1 w 796"/>
                  <a:gd name="T27" fmla="*/ 0 h 215"/>
                  <a:gd name="T28" fmla="*/ 1 w 796"/>
                  <a:gd name="T29" fmla="*/ 0 h 215"/>
                  <a:gd name="T30" fmla="*/ 1 w 796"/>
                  <a:gd name="T31" fmla="*/ 0 h 215"/>
                  <a:gd name="T32" fmla="*/ 1 w 796"/>
                  <a:gd name="T33" fmla="*/ 0 h 215"/>
                  <a:gd name="T34" fmla="*/ 1 w 796"/>
                  <a:gd name="T35" fmla="*/ 0 h 215"/>
                  <a:gd name="T36" fmla="*/ 1 w 796"/>
                  <a:gd name="T37" fmla="*/ 0 h 215"/>
                  <a:gd name="T38" fmla="*/ 1 w 796"/>
                  <a:gd name="T39" fmla="*/ 0 h 215"/>
                  <a:gd name="T40" fmla="*/ 1 w 796"/>
                  <a:gd name="T41" fmla="*/ 0 h 215"/>
                  <a:gd name="T42" fmla="*/ 0 w 796"/>
                  <a:gd name="T43" fmla="*/ 0 h 215"/>
                  <a:gd name="T44" fmla="*/ 0 w 796"/>
                  <a:gd name="T45" fmla="*/ 0 h 2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6"/>
                  <a:gd name="T70" fmla="*/ 0 h 215"/>
                  <a:gd name="T71" fmla="*/ 796 w 796"/>
                  <a:gd name="T72" fmla="*/ 215 h 2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6" h="215">
                    <a:moveTo>
                      <a:pt x="0" y="88"/>
                    </a:moveTo>
                    <a:lnTo>
                      <a:pt x="32" y="57"/>
                    </a:lnTo>
                    <a:lnTo>
                      <a:pt x="79" y="34"/>
                    </a:lnTo>
                    <a:lnTo>
                      <a:pt x="144" y="10"/>
                    </a:lnTo>
                    <a:lnTo>
                      <a:pt x="226" y="0"/>
                    </a:lnTo>
                    <a:lnTo>
                      <a:pt x="323" y="2"/>
                    </a:lnTo>
                    <a:lnTo>
                      <a:pt x="425" y="21"/>
                    </a:lnTo>
                    <a:lnTo>
                      <a:pt x="522" y="48"/>
                    </a:lnTo>
                    <a:lnTo>
                      <a:pt x="608" y="82"/>
                    </a:lnTo>
                    <a:lnTo>
                      <a:pt x="676" y="116"/>
                    </a:lnTo>
                    <a:lnTo>
                      <a:pt x="750" y="169"/>
                    </a:lnTo>
                    <a:lnTo>
                      <a:pt x="796" y="215"/>
                    </a:lnTo>
                    <a:lnTo>
                      <a:pt x="720" y="158"/>
                    </a:lnTo>
                    <a:lnTo>
                      <a:pt x="667" y="128"/>
                    </a:lnTo>
                    <a:lnTo>
                      <a:pt x="583" y="88"/>
                    </a:lnTo>
                    <a:lnTo>
                      <a:pt x="505" y="61"/>
                    </a:lnTo>
                    <a:lnTo>
                      <a:pt x="427" y="44"/>
                    </a:lnTo>
                    <a:lnTo>
                      <a:pt x="311" y="25"/>
                    </a:lnTo>
                    <a:lnTo>
                      <a:pt x="212" y="25"/>
                    </a:lnTo>
                    <a:lnTo>
                      <a:pt x="146" y="32"/>
                    </a:lnTo>
                    <a:lnTo>
                      <a:pt x="77" y="4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31" name="Freeform 393"/>
              <p:cNvSpPr>
                <a:spLocks/>
              </p:cNvSpPr>
              <p:nvPr/>
            </p:nvSpPr>
            <p:spPr bwMode="auto">
              <a:xfrm>
                <a:off x="2457" y="2717"/>
                <a:ext cx="105" cy="170"/>
              </a:xfrm>
              <a:custGeom>
                <a:avLst/>
                <a:gdLst>
                  <a:gd name="T0" fmla="*/ 1 w 209"/>
                  <a:gd name="T1" fmla="*/ 1 h 338"/>
                  <a:gd name="T2" fmla="*/ 1 w 209"/>
                  <a:gd name="T3" fmla="*/ 1 h 338"/>
                  <a:gd name="T4" fmla="*/ 0 w 209"/>
                  <a:gd name="T5" fmla="*/ 1 h 338"/>
                  <a:gd name="T6" fmla="*/ 1 w 209"/>
                  <a:gd name="T7" fmla="*/ 1 h 338"/>
                  <a:gd name="T8" fmla="*/ 1 w 209"/>
                  <a:gd name="T9" fmla="*/ 1 h 338"/>
                  <a:gd name="T10" fmla="*/ 1 w 209"/>
                  <a:gd name="T11" fmla="*/ 1 h 338"/>
                  <a:gd name="T12" fmla="*/ 1 w 209"/>
                  <a:gd name="T13" fmla="*/ 1 h 338"/>
                  <a:gd name="T14" fmla="*/ 1 w 209"/>
                  <a:gd name="T15" fmla="*/ 1 h 338"/>
                  <a:gd name="T16" fmla="*/ 1 w 209"/>
                  <a:gd name="T17" fmla="*/ 1 h 338"/>
                  <a:gd name="T18" fmla="*/ 1 w 209"/>
                  <a:gd name="T19" fmla="*/ 1 h 338"/>
                  <a:gd name="T20" fmla="*/ 1 w 209"/>
                  <a:gd name="T21" fmla="*/ 1 h 338"/>
                  <a:gd name="T22" fmla="*/ 1 w 209"/>
                  <a:gd name="T23" fmla="*/ 1 h 338"/>
                  <a:gd name="T24" fmla="*/ 1 w 209"/>
                  <a:gd name="T25" fmla="*/ 0 h 338"/>
                  <a:gd name="T26" fmla="*/ 1 w 209"/>
                  <a:gd name="T27" fmla="*/ 1 h 338"/>
                  <a:gd name="T28" fmla="*/ 1 w 209"/>
                  <a:gd name="T29" fmla="*/ 1 h 3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9"/>
                  <a:gd name="T46" fmla="*/ 0 h 338"/>
                  <a:gd name="T47" fmla="*/ 209 w 209"/>
                  <a:gd name="T48" fmla="*/ 338 h 3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9" h="338">
                    <a:moveTo>
                      <a:pt x="21" y="4"/>
                    </a:moveTo>
                    <a:lnTo>
                      <a:pt x="19" y="51"/>
                    </a:lnTo>
                    <a:lnTo>
                      <a:pt x="0" y="106"/>
                    </a:lnTo>
                    <a:lnTo>
                      <a:pt x="169" y="232"/>
                    </a:lnTo>
                    <a:lnTo>
                      <a:pt x="165" y="266"/>
                    </a:lnTo>
                    <a:lnTo>
                      <a:pt x="190" y="331"/>
                    </a:lnTo>
                    <a:lnTo>
                      <a:pt x="209" y="338"/>
                    </a:lnTo>
                    <a:lnTo>
                      <a:pt x="194" y="315"/>
                    </a:lnTo>
                    <a:lnTo>
                      <a:pt x="180" y="264"/>
                    </a:lnTo>
                    <a:lnTo>
                      <a:pt x="184" y="228"/>
                    </a:lnTo>
                    <a:lnTo>
                      <a:pt x="15" y="99"/>
                    </a:lnTo>
                    <a:lnTo>
                      <a:pt x="28" y="49"/>
                    </a:lnTo>
                    <a:lnTo>
                      <a:pt x="28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32" name="Freeform 394"/>
              <p:cNvSpPr>
                <a:spLocks/>
              </p:cNvSpPr>
              <p:nvPr/>
            </p:nvSpPr>
            <p:spPr bwMode="auto">
              <a:xfrm>
                <a:off x="2594" y="2870"/>
                <a:ext cx="98" cy="40"/>
              </a:xfrm>
              <a:custGeom>
                <a:avLst/>
                <a:gdLst>
                  <a:gd name="T0" fmla="*/ 0 w 196"/>
                  <a:gd name="T1" fmla="*/ 0 h 82"/>
                  <a:gd name="T2" fmla="*/ 1 w 196"/>
                  <a:gd name="T3" fmla="*/ 0 h 82"/>
                  <a:gd name="T4" fmla="*/ 1 w 196"/>
                  <a:gd name="T5" fmla="*/ 0 h 82"/>
                  <a:gd name="T6" fmla="*/ 1 w 196"/>
                  <a:gd name="T7" fmla="*/ 0 h 82"/>
                  <a:gd name="T8" fmla="*/ 1 w 196"/>
                  <a:gd name="T9" fmla="*/ 0 h 82"/>
                  <a:gd name="T10" fmla="*/ 0 w 196"/>
                  <a:gd name="T11" fmla="*/ 0 h 82"/>
                  <a:gd name="T12" fmla="*/ 0 w 196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82"/>
                  <a:gd name="T23" fmla="*/ 196 w 196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82">
                    <a:moveTo>
                      <a:pt x="0" y="8"/>
                    </a:moveTo>
                    <a:lnTo>
                      <a:pt x="58" y="49"/>
                    </a:lnTo>
                    <a:lnTo>
                      <a:pt x="196" y="82"/>
                    </a:lnTo>
                    <a:lnTo>
                      <a:pt x="63" y="38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33" name="Freeform 395"/>
              <p:cNvSpPr>
                <a:spLocks/>
              </p:cNvSpPr>
              <p:nvPr/>
            </p:nvSpPr>
            <p:spPr bwMode="auto">
              <a:xfrm>
                <a:off x="3015" y="2526"/>
                <a:ext cx="285" cy="392"/>
              </a:xfrm>
              <a:custGeom>
                <a:avLst/>
                <a:gdLst>
                  <a:gd name="T0" fmla="*/ 1 w 568"/>
                  <a:gd name="T1" fmla="*/ 1 h 783"/>
                  <a:gd name="T2" fmla="*/ 1 w 568"/>
                  <a:gd name="T3" fmla="*/ 1 h 783"/>
                  <a:gd name="T4" fmla="*/ 1 w 568"/>
                  <a:gd name="T5" fmla="*/ 1 h 783"/>
                  <a:gd name="T6" fmla="*/ 0 w 568"/>
                  <a:gd name="T7" fmla="*/ 1 h 783"/>
                  <a:gd name="T8" fmla="*/ 1 w 568"/>
                  <a:gd name="T9" fmla="*/ 1 h 783"/>
                  <a:gd name="T10" fmla="*/ 1 w 568"/>
                  <a:gd name="T11" fmla="*/ 1 h 783"/>
                  <a:gd name="T12" fmla="*/ 1 w 568"/>
                  <a:gd name="T13" fmla="*/ 1 h 783"/>
                  <a:gd name="T14" fmla="*/ 1 w 568"/>
                  <a:gd name="T15" fmla="*/ 1 h 783"/>
                  <a:gd name="T16" fmla="*/ 1 w 568"/>
                  <a:gd name="T17" fmla="*/ 1 h 783"/>
                  <a:gd name="T18" fmla="*/ 1 w 568"/>
                  <a:gd name="T19" fmla="*/ 1 h 783"/>
                  <a:gd name="T20" fmla="*/ 1 w 568"/>
                  <a:gd name="T21" fmla="*/ 1 h 783"/>
                  <a:gd name="T22" fmla="*/ 1 w 568"/>
                  <a:gd name="T23" fmla="*/ 1 h 783"/>
                  <a:gd name="T24" fmla="*/ 1 w 568"/>
                  <a:gd name="T25" fmla="*/ 1 h 783"/>
                  <a:gd name="T26" fmla="*/ 1 w 568"/>
                  <a:gd name="T27" fmla="*/ 1 h 783"/>
                  <a:gd name="T28" fmla="*/ 1 w 568"/>
                  <a:gd name="T29" fmla="*/ 1 h 783"/>
                  <a:gd name="T30" fmla="*/ 1 w 568"/>
                  <a:gd name="T31" fmla="*/ 1 h 783"/>
                  <a:gd name="T32" fmla="*/ 1 w 568"/>
                  <a:gd name="T33" fmla="*/ 1 h 783"/>
                  <a:gd name="T34" fmla="*/ 1 w 568"/>
                  <a:gd name="T35" fmla="*/ 1 h 783"/>
                  <a:gd name="T36" fmla="*/ 1 w 568"/>
                  <a:gd name="T37" fmla="*/ 1 h 783"/>
                  <a:gd name="T38" fmla="*/ 1 w 568"/>
                  <a:gd name="T39" fmla="*/ 1 h 783"/>
                  <a:gd name="T40" fmla="*/ 1 w 568"/>
                  <a:gd name="T41" fmla="*/ 1 h 783"/>
                  <a:gd name="T42" fmla="*/ 1 w 568"/>
                  <a:gd name="T43" fmla="*/ 1 h 783"/>
                  <a:gd name="T44" fmla="*/ 1 w 568"/>
                  <a:gd name="T45" fmla="*/ 1 h 783"/>
                  <a:gd name="T46" fmla="*/ 1 w 568"/>
                  <a:gd name="T47" fmla="*/ 1 h 783"/>
                  <a:gd name="T48" fmla="*/ 1 w 568"/>
                  <a:gd name="T49" fmla="*/ 1 h 783"/>
                  <a:gd name="T50" fmla="*/ 1 w 568"/>
                  <a:gd name="T51" fmla="*/ 1 h 783"/>
                  <a:gd name="T52" fmla="*/ 1 w 568"/>
                  <a:gd name="T53" fmla="*/ 1 h 783"/>
                  <a:gd name="T54" fmla="*/ 1 w 568"/>
                  <a:gd name="T55" fmla="*/ 1 h 783"/>
                  <a:gd name="T56" fmla="*/ 1 w 568"/>
                  <a:gd name="T57" fmla="*/ 1 h 783"/>
                  <a:gd name="T58" fmla="*/ 1 w 568"/>
                  <a:gd name="T59" fmla="*/ 1 h 783"/>
                  <a:gd name="T60" fmla="*/ 1 w 568"/>
                  <a:gd name="T61" fmla="*/ 1 h 783"/>
                  <a:gd name="T62" fmla="*/ 1 w 568"/>
                  <a:gd name="T63" fmla="*/ 0 h 783"/>
                  <a:gd name="T64" fmla="*/ 1 w 568"/>
                  <a:gd name="T65" fmla="*/ 1 h 783"/>
                  <a:gd name="T66" fmla="*/ 1 w 568"/>
                  <a:gd name="T67" fmla="*/ 1 h 7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8"/>
                  <a:gd name="T103" fmla="*/ 0 h 783"/>
                  <a:gd name="T104" fmla="*/ 568 w 568"/>
                  <a:gd name="T105" fmla="*/ 783 h 7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8" h="783">
                    <a:moveTo>
                      <a:pt x="45" y="6"/>
                    </a:moveTo>
                    <a:lnTo>
                      <a:pt x="23" y="57"/>
                    </a:lnTo>
                    <a:lnTo>
                      <a:pt x="5" y="112"/>
                    </a:lnTo>
                    <a:lnTo>
                      <a:pt x="0" y="173"/>
                    </a:lnTo>
                    <a:lnTo>
                      <a:pt x="4" y="237"/>
                    </a:lnTo>
                    <a:lnTo>
                      <a:pt x="21" y="304"/>
                    </a:lnTo>
                    <a:lnTo>
                      <a:pt x="53" y="395"/>
                    </a:lnTo>
                    <a:lnTo>
                      <a:pt x="97" y="479"/>
                    </a:lnTo>
                    <a:lnTo>
                      <a:pt x="142" y="547"/>
                    </a:lnTo>
                    <a:lnTo>
                      <a:pt x="196" y="612"/>
                    </a:lnTo>
                    <a:lnTo>
                      <a:pt x="262" y="675"/>
                    </a:lnTo>
                    <a:lnTo>
                      <a:pt x="340" y="728"/>
                    </a:lnTo>
                    <a:lnTo>
                      <a:pt x="414" y="758"/>
                    </a:lnTo>
                    <a:lnTo>
                      <a:pt x="490" y="777"/>
                    </a:lnTo>
                    <a:lnTo>
                      <a:pt x="545" y="783"/>
                    </a:lnTo>
                    <a:lnTo>
                      <a:pt x="568" y="775"/>
                    </a:lnTo>
                    <a:lnTo>
                      <a:pt x="505" y="772"/>
                    </a:lnTo>
                    <a:lnTo>
                      <a:pt x="454" y="756"/>
                    </a:lnTo>
                    <a:lnTo>
                      <a:pt x="416" y="749"/>
                    </a:lnTo>
                    <a:lnTo>
                      <a:pt x="363" y="724"/>
                    </a:lnTo>
                    <a:lnTo>
                      <a:pt x="302" y="684"/>
                    </a:lnTo>
                    <a:lnTo>
                      <a:pt x="237" y="633"/>
                    </a:lnTo>
                    <a:lnTo>
                      <a:pt x="180" y="572"/>
                    </a:lnTo>
                    <a:lnTo>
                      <a:pt x="135" y="513"/>
                    </a:lnTo>
                    <a:lnTo>
                      <a:pt x="93" y="447"/>
                    </a:lnTo>
                    <a:lnTo>
                      <a:pt x="57" y="361"/>
                    </a:lnTo>
                    <a:lnTo>
                      <a:pt x="28" y="289"/>
                    </a:lnTo>
                    <a:lnTo>
                      <a:pt x="13" y="209"/>
                    </a:lnTo>
                    <a:lnTo>
                      <a:pt x="13" y="135"/>
                    </a:lnTo>
                    <a:lnTo>
                      <a:pt x="21" y="83"/>
                    </a:lnTo>
                    <a:lnTo>
                      <a:pt x="38" y="42"/>
                    </a:lnTo>
                    <a:lnTo>
                      <a:pt x="62" y="0"/>
                    </a:lnTo>
                    <a:lnTo>
                      <a:pt x="4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34" name="Freeform 396"/>
              <p:cNvSpPr>
                <a:spLocks/>
              </p:cNvSpPr>
              <p:nvPr/>
            </p:nvSpPr>
            <p:spPr bwMode="auto">
              <a:xfrm>
                <a:off x="3065" y="2505"/>
                <a:ext cx="299" cy="253"/>
              </a:xfrm>
              <a:custGeom>
                <a:avLst/>
                <a:gdLst>
                  <a:gd name="T0" fmla="*/ 0 w 598"/>
                  <a:gd name="T1" fmla="*/ 0 h 508"/>
                  <a:gd name="T2" fmla="*/ 1 w 598"/>
                  <a:gd name="T3" fmla="*/ 0 h 508"/>
                  <a:gd name="T4" fmla="*/ 1 w 598"/>
                  <a:gd name="T5" fmla="*/ 0 h 508"/>
                  <a:gd name="T6" fmla="*/ 1 w 598"/>
                  <a:gd name="T7" fmla="*/ 0 h 508"/>
                  <a:gd name="T8" fmla="*/ 1 w 598"/>
                  <a:gd name="T9" fmla="*/ 0 h 508"/>
                  <a:gd name="T10" fmla="*/ 1 w 598"/>
                  <a:gd name="T11" fmla="*/ 0 h 508"/>
                  <a:gd name="T12" fmla="*/ 1 w 598"/>
                  <a:gd name="T13" fmla="*/ 0 h 508"/>
                  <a:gd name="T14" fmla="*/ 1 w 598"/>
                  <a:gd name="T15" fmla="*/ 0 h 508"/>
                  <a:gd name="T16" fmla="*/ 1 w 598"/>
                  <a:gd name="T17" fmla="*/ 0 h 508"/>
                  <a:gd name="T18" fmla="*/ 1 w 598"/>
                  <a:gd name="T19" fmla="*/ 0 h 508"/>
                  <a:gd name="T20" fmla="*/ 1 w 598"/>
                  <a:gd name="T21" fmla="*/ 0 h 508"/>
                  <a:gd name="T22" fmla="*/ 1 w 598"/>
                  <a:gd name="T23" fmla="*/ 0 h 508"/>
                  <a:gd name="T24" fmla="*/ 1 w 598"/>
                  <a:gd name="T25" fmla="*/ 0 h 508"/>
                  <a:gd name="T26" fmla="*/ 1 w 598"/>
                  <a:gd name="T27" fmla="*/ 0 h 508"/>
                  <a:gd name="T28" fmla="*/ 1 w 598"/>
                  <a:gd name="T29" fmla="*/ 0 h 508"/>
                  <a:gd name="T30" fmla="*/ 1 w 598"/>
                  <a:gd name="T31" fmla="*/ 0 h 508"/>
                  <a:gd name="T32" fmla="*/ 1 w 598"/>
                  <a:gd name="T33" fmla="*/ 0 h 508"/>
                  <a:gd name="T34" fmla="*/ 1 w 598"/>
                  <a:gd name="T35" fmla="*/ 0 h 508"/>
                  <a:gd name="T36" fmla="*/ 1 w 598"/>
                  <a:gd name="T37" fmla="*/ 0 h 508"/>
                  <a:gd name="T38" fmla="*/ 1 w 598"/>
                  <a:gd name="T39" fmla="*/ 0 h 508"/>
                  <a:gd name="T40" fmla="*/ 1 w 598"/>
                  <a:gd name="T41" fmla="*/ 0 h 508"/>
                  <a:gd name="T42" fmla="*/ 0 w 598"/>
                  <a:gd name="T43" fmla="*/ 0 h 508"/>
                  <a:gd name="T44" fmla="*/ 0 w 598"/>
                  <a:gd name="T45" fmla="*/ 0 h 5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8"/>
                  <a:gd name="T70" fmla="*/ 0 h 508"/>
                  <a:gd name="T71" fmla="*/ 598 w 598"/>
                  <a:gd name="T72" fmla="*/ 508 h 5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8" h="508">
                    <a:moveTo>
                      <a:pt x="0" y="42"/>
                    </a:moveTo>
                    <a:lnTo>
                      <a:pt x="28" y="15"/>
                    </a:lnTo>
                    <a:lnTo>
                      <a:pt x="81" y="0"/>
                    </a:lnTo>
                    <a:lnTo>
                      <a:pt x="155" y="0"/>
                    </a:lnTo>
                    <a:lnTo>
                      <a:pt x="237" y="21"/>
                    </a:lnTo>
                    <a:lnTo>
                      <a:pt x="313" y="67"/>
                    </a:lnTo>
                    <a:lnTo>
                      <a:pt x="391" y="133"/>
                    </a:lnTo>
                    <a:lnTo>
                      <a:pt x="450" y="190"/>
                    </a:lnTo>
                    <a:lnTo>
                      <a:pt x="505" y="274"/>
                    </a:lnTo>
                    <a:lnTo>
                      <a:pt x="541" y="342"/>
                    </a:lnTo>
                    <a:lnTo>
                      <a:pt x="574" y="414"/>
                    </a:lnTo>
                    <a:lnTo>
                      <a:pt x="598" y="508"/>
                    </a:lnTo>
                    <a:lnTo>
                      <a:pt x="540" y="380"/>
                    </a:lnTo>
                    <a:lnTo>
                      <a:pt x="490" y="283"/>
                    </a:lnTo>
                    <a:lnTo>
                      <a:pt x="431" y="198"/>
                    </a:lnTo>
                    <a:lnTo>
                      <a:pt x="363" y="127"/>
                    </a:lnTo>
                    <a:lnTo>
                      <a:pt x="296" y="76"/>
                    </a:lnTo>
                    <a:lnTo>
                      <a:pt x="216" y="32"/>
                    </a:lnTo>
                    <a:lnTo>
                      <a:pt x="148" y="19"/>
                    </a:lnTo>
                    <a:lnTo>
                      <a:pt x="85" y="19"/>
                    </a:lnTo>
                    <a:lnTo>
                      <a:pt x="36" y="3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35" name="Freeform 397"/>
              <p:cNvSpPr>
                <a:spLocks/>
              </p:cNvSpPr>
              <p:nvPr/>
            </p:nvSpPr>
            <p:spPr bwMode="auto">
              <a:xfrm>
                <a:off x="2168" y="2333"/>
                <a:ext cx="85" cy="130"/>
              </a:xfrm>
              <a:custGeom>
                <a:avLst/>
                <a:gdLst>
                  <a:gd name="T0" fmla="*/ 1 w 169"/>
                  <a:gd name="T1" fmla="*/ 1 h 258"/>
                  <a:gd name="T2" fmla="*/ 1 w 169"/>
                  <a:gd name="T3" fmla="*/ 1 h 258"/>
                  <a:gd name="T4" fmla="*/ 1 w 169"/>
                  <a:gd name="T5" fmla="*/ 1 h 258"/>
                  <a:gd name="T6" fmla="*/ 1 w 169"/>
                  <a:gd name="T7" fmla="*/ 1 h 258"/>
                  <a:gd name="T8" fmla="*/ 1 w 169"/>
                  <a:gd name="T9" fmla="*/ 1 h 258"/>
                  <a:gd name="T10" fmla="*/ 0 w 169"/>
                  <a:gd name="T11" fmla="*/ 1 h 258"/>
                  <a:gd name="T12" fmla="*/ 1 w 169"/>
                  <a:gd name="T13" fmla="*/ 1 h 258"/>
                  <a:gd name="T14" fmla="*/ 1 w 169"/>
                  <a:gd name="T15" fmla="*/ 0 h 258"/>
                  <a:gd name="T16" fmla="*/ 1 w 169"/>
                  <a:gd name="T17" fmla="*/ 1 h 258"/>
                  <a:gd name="T18" fmla="*/ 1 w 169"/>
                  <a:gd name="T19" fmla="*/ 1 h 258"/>
                  <a:gd name="T20" fmla="*/ 1 w 169"/>
                  <a:gd name="T21" fmla="*/ 1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9"/>
                  <a:gd name="T34" fmla="*/ 0 h 258"/>
                  <a:gd name="T35" fmla="*/ 169 w 169"/>
                  <a:gd name="T36" fmla="*/ 258 h 2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9" h="258">
                    <a:moveTo>
                      <a:pt x="159" y="25"/>
                    </a:moveTo>
                    <a:lnTo>
                      <a:pt x="121" y="13"/>
                    </a:lnTo>
                    <a:lnTo>
                      <a:pt x="74" y="36"/>
                    </a:lnTo>
                    <a:lnTo>
                      <a:pt x="13" y="196"/>
                    </a:lnTo>
                    <a:lnTo>
                      <a:pt x="24" y="258"/>
                    </a:lnTo>
                    <a:lnTo>
                      <a:pt x="0" y="194"/>
                    </a:lnTo>
                    <a:lnTo>
                      <a:pt x="59" y="28"/>
                    </a:lnTo>
                    <a:lnTo>
                      <a:pt x="121" y="0"/>
                    </a:lnTo>
                    <a:lnTo>
                      <a:pt x="169" y="11"/>
                    </a:lnTo>
                    <a:lnTo>
                      <a:pt x="15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931" name="Group 398"/>
            <p:cNvGrpSpPr>
              <a:grpSpLocks/>
            </p:cNvGrpSpPr>
            <p:nvPr/>
          </p:nvGrpSpPr>
          <p:grpSpPr bwMode="auto">
            <a:xfrm rot="-2376760">
              <a:off x="3415" y="990"/>
              <a:ext cx="412" cy="293"/>
              <a:chOff x="1675" y="1402"/>
              <a:chExt cx="2868" cy="1516"/>
            </a:xfrm>
          </p:grpSpPr>
          <p:sp>
            <p:nvSpPr>
              <p:cNvPr id="29070" name="Freeform 399"/>
              <p:cNvSpPr>
                <a:spLocks/>
              </p:cNvSpPr>
              <p:nvPr/>
            </p:nvSpPr>
            <p:spPr bwMode="auto">
              <a:xfrm>
                <a:off x="2744" y="1443"/>
                <a:ext cx="1796" cy="957"/>
              </a:xfrm>
              <a:custGeom>
                <a:avLst/>
                <a:gdLst>
                  <a:gd name="T0" fmla="*/ 0 w 3591"/>
                  <a:gd name="T1" fmla="*/ 1 h 1914"/>
                  <a:gd name="T2" fmla="*/ 1 w 3591"/>
                  <a:gd name="T3" fmla="*/ 0 h 1914"/>
                  <a:gd name="T4" fmla="*/ 1 w 3591"/>
                  <a:gd name="T5" fmla="*/ 1 h 1914"/>
                  <a:gd name="T6" fmla="*/ 1 w 3591"/>
                  <a:gd name="T7" fmla="*/ 1 h 1914"/>
                  <a:gd name="T8" fmla="*/ 0 w 3591"/>
                  <a:gd name="T9" fmla="*/ 1 h 1914"/>
                  <a:gd name="T10" fmla="*/ 0 w 3591"/>
                  <a:gd name="T11" fmla="*/ 1 h 19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91"/>
                  <a:gd name="T19" fmla="*/ 0 h 1914"/>
                  <a:gd name="T20" fmla="*/ 3591 w 3591"/>
                  <a:gd name="T21" fmla="*/ 1914 h 19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91" h="1914">
                    <a:moveTo>
                      <a:pt x="0" y="1435"/>
                    </a:moveTo>
                    <a:lnTo>
                      <a:pt x="2388" y="0"/>
                    </a:lnTo>
                    <a:lnTo>
                      <a:pt x="3591" y="682"/>
                    </a:lnTo>
                    <a:lnTo>
                      <a:pt x="1017" y="1914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1" name="Freeform 400"/>
              <p:cNvSpPr>
                <a:spLocks/>
              </p:cNvSpPr>
              <p:nvPr/>
            </p:nvSpPr>
            <p:spPr bwMode="auto">
              <a:xfrm>
                <a:off x="1683" y="2502"/>
                <a:ext cx="426" cy="230"/>
              </a:xfrm>
              <a:custGeom>
                <a:avLst/>
                <a:gdLst>
                  <a:gd name="T0" fmla="*/ 0 w 854"/>
                  <a:gd name="T1" fmla="*/ 1 h 460"/>
                  <a:gd name="T2" fmla="*/ 0 w 854"/>
                  <a:gd name="T3" fmla="*/ 1 h 460"/>
                  <a:gd name="T4" fmla="*/ 0 w 854"/>
                  <a:gd name="T5" fmla="*/ 0 h 460"/>
                  <a:gd name="T6" fmla="*/ 0 w 854"/>
                  <a:gd name="T7" fmla="*/ 0 h 460"/>
                  <a:gd name="T8" fmla="*/ 0 w 854"/>
                  <a:gd name="T9" fmla="*/ 1 h 460"/>
                  <a:gd name="T10" fmla="*/ 0 w 854"/>
                  <a:gd name="T11" fmla="*/ 1 h 4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4"/>
                  <a:gd name="T19" fmla="*/ 0 h 460"/>
                  <a:gd name="T20" fmla="*/ 854 w 854"/>
                  <a:gd name="T21" fmla="*/ 460 h 4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4" h="460">
                    <a:moveTo>
                      <a:pt x="0" y="415"/>
                    </a:moveTo>
                    <a:lnTo>
                      <a:pt x="0" y="460"/>
                    </a:lnTo>
                    <a:lnTo>
                      <a:pt x="854" y="0"/>
                    </a:lnTo>
                    <a:lnTo>
                      <a:pt x="776" y="0"/>
                    </a:ln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2" name="Freeform 401"/>
              <p:cNvSpPr>
                <a:spLocks/>
              </p:cNvSpPr>
              <p:nvPr/>
            </p:nvSpPr>
            <p:spPr bwMode="auto">
              <a:xfrm>
                <a:off x="3467" y="1468"/>
                <a:ext cx="1014" cy="566"/>
              </a:xfrm>
              <a:custGeom>
                <a:avLst/>
                <a:gdLst>
                  <a:gd name="T0" fmla="*/ 1 w 2028"/>
                  <a:gd name="T1" fmla="*/ 0 h 1133"/>
                  <a:gd name="T2" fmla="*/ 0 w 2028"/>
                  <a:gd name="T3" fmla="*/ 0 h 1133"/>
                  <a:gd name="T4" fmla="*/ 1 w 2028"/>
                  <a:gd name="T5" fmla="*/ 0 h 1133"/>
                  <a:gd name="T6" fmla="*/ 1 w 2028"/>
                  <a:gd name="T7" fmla="*/ 0 h 1133"/>
                  <a:gd name="T8" fmla="*/ 1 w 2028"/>
                  <a:gd name="T9" fmla="*/ 0 h 1133"/>
                  <a:gd name="T10" fmla="*/ 1 w 2028"/>
                  <a:gd name="T11" fmla="*/ 0 h 1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8"/>
                  <a:gd name="T19" fmla="*/ 0 h 1133"/>
                  <a:gd name="T20" fmla="*/ 2028 w 2028"/>
                  <a:gd name="T21" fmla="*/ 1133 h 1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8" h="1133">
                    <a:moveTo>
                      <a:pt x="929" y="0"/>
                    </a:moveTo>
                    <a:lnTo>
                      <a:pt x="0" y="565"/>
                    </a:lnTo>
                    <a:lnTo>
                      <a:pt x="1009" y="1133"/>
                    </a:lnTo>
                    <a:lnTo>
                      <a:pt x="2028" y="616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3" name="Freeform 402"/>
              <p:cNvSpPr>
                <a:spLocks/>
              </p:cNvSpPr>
              <p:nvPr/>
            </p:nvSpPr>
            <p:spPr bwMode="auto">
              <a:xfrm>
                <a:off x="3109" y="1730"/>
                <a:ext cx="946" cy="477"/>
              </a:xfrm>
              <a:custGeom>
                <a:avLst/>
                <a:gdLst>
                  <a:gd name="T0" fmla="*/ 0 w 1894"/>
                  <a:gd name="T1" fmla="*/ 0 h 954"/>
                  <a:gd name="T2" fmla="*/ 0 w 1894"/>
                  <a:gd name="T3" fmla="*/ 1 h 954"/>
                  <a:gd name="T4" fmla="*/ 0 w 1894"/>
                  <a:gd name="T5" fmla="*/ 1 h 954"/>
                  <a:gd name="T6" fmla="*/ 0 w 1894"/>
                  <a:gd name="T7" fmla="*/ 1 h 954"/>
                  <a:gd name="T8" fmla="*/ 0 w 1894"/>
                  <a:gd name="T9" fmla="*/ 0 h 954"/>
                  <a:gd name="T10" fmla="*/ 0 w 1894"/>
                  <a:gd name="T11" fmla="*/ 0 h 9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94"/>
                  <a:gd name="T19" fmla="*/ 0 h 954"/>
                  <a:gd name="T20" fmla="*/ 1894 w 1894"/>
                  <a:gd name="T21" fmla="*/ 954 h 9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94" h="954">
                    <a:moveTo>
                      <a:pt x="785" y="0"/>
                    </a:moveTo>
                    <a:lnTo>
                      <a:pt x="0" y="473"/>
                    </a:lnTo>
                    <a:lnTo>
                      <a:pt x="1027" y="954"/>
                    </a:lnTo>
                    <a:lnTo>
                      <a:pt x="1894" y="526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4" name="Freeform 403"/>
              <p:cNvSpPr>
                <a:spLocks/>
              </p:cNvSpPr>
              <p:nvPr/>
            </p:nvSpPr>
            <p:spPr bwMode="auto">
              <a:xfrm>
                <a:off x="2750" y="1403"/>
                <a:ext cx="1793" cy="763"/>
              </a:xfrm>
              <a:custGeom>
                <a:avLst/>
                <a:gdLst>
                  <a:gd name="T0" fmla="*/ 0 w 3586"/>
                  <a:gd name="T1" fmla="*/ 1 h 1526"/>
                  <a:gd name="T2" fmla="*/ 1 w 3586"/>
                  <a:gd name="T3" fmla="*/ 0 h 1526"/>
                  <a:gd name="T4" fmla="*/ 1 w 3586"/>
                  <a:gd name="T5" fmla="*/ 1 h 1526"/>
                  <a:gd name="T6" fmla="*/ 1 w 3586"/>
                  <a:gd name="T7" fmla="*/ 1 h 1526"/>
                  <a:gd name="T8" fmla="*/ 1 w 3586"/>
                  <a:gd name="T9" fmla="*/ 1 h 1526"/>
                  <a:gd name="T10" fmla="*/ 1 w 3586"/>
                  <a:gd name="T11" fmla="*/ 1 h 1526"/>
                  <a:gd name="T12" fmla="*/ 0 w 3586"/>
                  <a:gd name="T13" fmla="*/ 1 h 1526"/>
                  <a:gd name="T14" fmla="*/ 0 w 3586"/>
                  <a:gd name="T15" fmla="*/ 1 h 15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86"/>
                  <a:gd name="T25" fmla="*/ 0 h 1526"/>
                  <a:gd name="T26" fmla="*/ 3586 w 3586"/>
                  <a:gd name="T27" fmla="*/ 1526 h 15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86" h="1526">
                    <a:moveTo>
                      <a:pt x="0" y="1462"/>
                    </a:moveTo>
                    <a:lnTo>
                      <a:pt x="2413" y="0"/>
                    </a:lnTo>
                    <a:lnTo>
                      <a:pt x="3586" y="682"/>
                    </a:lnTo>
                    <a:lnTo>
                      <a:pt x="3550" y="758"/>
                    </a:lnTo>
                    <a:lnTo>
                      <a:pt x="2381" y="85"/>
                    </a:lnTo>
                    <a:lnTo>
                      <a:pt x="6" y="1526"/>
                    </a:lnTo>
                    <a:lnTo>
                      <a:pt x="0" y="146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5" name="Freeform 404"/>
              <p:cNvSpPr>
                <a:spLocks/>
              </p:cNvSpPr>
              <p:nvPr/>
            </p:nvSpPr>
            <p:spPr bwMode="auto">
              <a:xfrm>
                <a:off x="1965" y="1762"/>
                <a:ext cx="457" cy="266"/>
              </a:xfrm>
              <a:custGeom>
                <a:avLst/>
                <a:gdLst>
                  <a:gd name="T0" fmla="*/ 0 w 914"/>
                  <a:gd name="T1" fmla="*/ 0 h 533"/>
                  <a:gd name="T2" fmla="*/ 1 w 914"/>
                  <a:gd name="T3" fmla="*/ 0 h 533"/>
                  <a:gd name="T4" fmla="*/ 1 w 914"/>
                  <a:gd name="T5" fmla="*/ 0 h 533"/>
                  <a:gd name="T6" fmla="*/ 1 w 914"/>
                  <a:gd name="T7" fmla="*/ 0 h 533"/>
                  <a:gd name="T8" fmla="*/ 1 w 914"/>
                  <a:gd name="T9" fmla="*/ 0 h 533"/>
                  <a:gd name="T10" fmla="*/ 1 w 914"/>
                  <a:gd name="T11" fmla="*/ 0 h 533"/>
                  <a:gd name="T12" fmla="*/ 1 w 914"/>
                  <a:gd name="T13" fmla="*/ 0 h 533"/>
                  <a:gd name="T14" fmla="*/ 1 w 914"/>
                  <a:gd name="T15" fmla="*/ 0 h 533"/>
                  <a:gd name="T16" fmla="*/ 1 w 914"/>
                  <a:gd name="T17" fmla="*/ 0 h 533"/>
                  <a:gd name="T18" fmla="*/ 1 w 914"/>
                  <a:gd name="T19" fmla="*/ 0 h 533"/>
                  <a:gd name="T20" fmla="*/ 1 w 914"/>
                  <a:gd name="T21" fmla="*/ 0 h 533"/>
                  <a:gd name="T22" fmla="*/ 1 w 914"/>
                  <a:gd name="T23" fmla="*/ 0 h 533"/>
                  <a:gd name="T24" fmla="*/ 1 w 914"/>
                  <a:gd name="T25" fmla="*/ 0 h 533"/>
                  <a:gd name="T26" fmla="*/ 1 w 914"/>
                  <a:gd name="T27" fmla="*/ 0 h 533"/>
                  <a:gd name="T28" fmla="*/ 1 w 914"/>
                  <a:gd name="T29" fmla="*/ 0 h 533"/>
                  <a:gd name="T30" fmla="*/ 1 w 914"/>
                  <a:gd name="T31" fmla="*/ 0 h 533"/>
                  <a:gd name="T32" fmla="*/ 1 w 914"/>
                  <a:gd name="T33" fmla="*/ 0 h 533"/>
                  <a:gd name="T34" fmla="*/ 1 w 914"/>
                  <a:gd name="T35" fmla="*/ 0 h 533"/>
                  <a:gd name="T36" fmla="*/ 1 w 914"/>
                  <a:gd name="T37" fmla="*/ 0 h 533"/>
                  <a:gd name="T38" fmla="*/ 1 w 914"/>
                  <a:gd name="T39" fmla="*/ 0 h 533"/>
                  <a:gd name="T40" fmla="*/ 1 w 914"/>
                  <a:gd name="T41" fmla="*/ 0 h 533"/>
                  <a:gd name="T42" fmla="*/ 1 w 914"/>
                  <a:gd name="T43" fmla="*/ 0 h 533"/>
                  <a:gd name="T44" fmla="*/ 1 w 914"/>
                  <a:gd name="T45" fmla="*/ 0 h 533"/>
                  <a:gd name="T46" fmla="*/ 1 w 914"/>
                  <a:gd name="T47" fmla="*/ 0 h 533"/>
                  <a:gd name="T48" fmla="*/ 1 w 914"/>
                  <a:gd name="T49" fmla="*/ 0 h 533"/>
                  <a:gd name="T50" fmla="*/ 1 w 914"/>
                  <a:gd name="T51" fmla="*/ 0 h 533"/>
                  <a:gd name="T52" fmla="*/ 1 w 914"/>
                  <a:gd name="T53" fmla="*/ 0 h 533"/>
                  <a:gd name="T54" fmla="*/ 1 w 914"/>
                  <a:gd name="T55" fmla="*/ 0 h 533"/>
                  <a:gd name="T56" fmla="*/ 1 w 914"/>
                  <a:gd name="T57" fmla="*/ 0 h 533"/>
                  <a:gd name="T58" fmla="*/ 1 w 914"/>
                  <a:gd name="T59" fmla="*/ 0 h 533"/>
                  <a:gd name="T60" fmla="*/ 1 w 914"/>
                  <a:gd name="T61" fmla="*/ 0 h 533"/>
                  <a:gd name="T62" fmla="*/ 1 w 914"/>
                  <a:gd name="T63" fmla="*/ 0 h 533"/>
                  <a:gd name="T64" fmla="*/ 1 w 914"/>
                  <a:gd name="T65" fmla="*/ 0 h 533"/>
                  <a:gd name="T66" fmla="*/ 1 w 914"/>
                  <a:gd name="T67" fmla="*/ 0 h 533"/>
                  <a:gd name="T68" fmla="*/ 1 w 914"/>
                  <a:gd name="T69" fmla="*/ 0 h 533"/>
                  <a:gd name="T70" fmla="*/ 1 w 914"/>
                  <a:gd name="T71" fmla="*/ 0 h 533"/>
                  <a:gd name="T72" fmla="*/ 1 w 914"/>
                  <a:gd name="T73" fmla="*/ 0 h 533"/>
                  <a:gd name="T74" fmla="*/ 1 w 914"/>
                  <a:gd name="T75" fmla="*/ 0 h 533"/>
                  <a:gd name="T76" fmla="*/ 1 w 914"/>
                  <a:gd name="T77" fmla="*/ 0 h 533"/>
                  <a:gd name="T78" fmla="*/ 1 w 914"/>
                  <a:gd name="T79" fmla="*/ 0 h 533"/>
                  <a:gd name="T80" fmla="*/ 1 w 914"/>
                  <a:gd name="T81" fmla="*/ 0 h 533"/>
                  <a:gd name="T82" fmla="*/ 1 w 914"/>
                  <a:gd name="T83" fmla="*/ 0 h 533"/>
                  <a:gd name="T84" fmla="*/ 1 w 914"/>
                  <a:gd name="T85" fmla="*/ 0 h 5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4"/>
                  <a:gd name="T130" fmla="*/ 0 h 533"/>
                  <a:gd name="T131" fmla="*/ 914 w 914"/>
                  <a:gd name="T132" fmla="*/ 533 h 5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4" h="533">
                    <a:moveTo>
                      <a:pt x="4" y="156"/>
                    </a:moveTo>
                    <a:lnTo>
                      <a:pt x="0" y="175"/>
                    </a:lnTo>
                    <a:lnTo>
                      <a:pt x="0" y="192"/>
                    </a:lnTo>
                    <a:lnTo>
                      <a:pt x="4" y="213"/>
                    </a:lnTo>
                    <a:lnTo>
                      <a:pt x="9" y="236"/>
                    </a:lnTo>
                    <a:lnTo>
                      <a:pt x="17" y="257"/>
                    </a:lnTo>
                    <a:lnTo>
                      <a:pt x="28" y="274"/>
                    </a:lnTo>
                    <a:lnTo>
                      <a:pt x="38" y="291"/>
                    </a:lnTo>
                    <a:lnTo>
                      <a:pt x="49" y="308"/>
                    </a:lnTo>
                    <a:lnTo>
                      <a:pt x="65" y="324"/>
                    </a:lnTo>
                    <a:lnTo>
                      <a:pt x="76" y="335"/>
                    </a:lnTo>
                    <a:lnTo>
                      <a:pt x="85" y="346"/>
                    </a:lnTo>
                    <a:lnTo>
                      <a:pt x="101" y="358"/>
                    </a:lnTo>
                    <a:lnTo>
                      <a:pt x="116" y="369"/>
                    </a:lnTo>
                    <a:lnTo>
                      <a:pt x="137" y="388"/>
                    </a:lnTo>
                    <a:lnTo>
                      <a:pt x="161" y="405"/>
                    </a:lnTo>
                    <a:lnTo>
                      <a:pt x="188" y="421"/>
                    </a:lnTo>
                    <a:lnTo>
                      <a:pt x="215" y="436"/>
                    </a:lnTo>
                    <a:lnTo>
                      <a:pt x="241" y="449"/>
                    </a:lnTo>
                    <a:lnTo>
                      <a:pt x="262" y="460"/>
                    </a:lnTo>
                    <a:lnTo>
                      <a:pt x="285" y="468"/>
                    </a:lnTo>
                    <a:lnTo>
                      <a:pt x="310" y="479"/>
                    </a:lnTo>
                    <a:lnTo>
                      <a:pt x="338" y="489"/>
                    </a:lnTo>
                    <a:lnTo>
                      <a:pt x="367" y="499"/>
                    </a:lnTo>
                    <a:lnTo>
                      <a:pt x="392" y="504"/>
                    </a:lnTo>
                    <a:lnTo>
                      <a:pt x="420" y="512"/>
                    </a:lnTo>
                    <a:lnTo>
                      <a:pt x="450" y="518"/>
                    </a:lnTo>
                    <a:lnTo>
                      <a:pt x="481" y="523"/>
                    </a:lnTo>
                    <a:lnTo>
                      <a:pt x="509" y="525"/>
                    </a:lnTo>
                    <a:lnTo>
                      <a:pt x="538" y="531"/>
                    </a:lnTo>
                    <a:lnTo>
                      <a:pt x="570" y="533"/>
                    </a:lnTo>
                    <a:lnTo>
                      <a:pt x="599" y="531"/>
                    </a:lnTo>
                    <a:lnTo>
                      <a:pt x="620" y="531"/>
                    </a:lnTo>
                    <a:lnTo>
                      <a:pt x="650" y="531"/>
                    </a:lnTo>
                    <a:lnTo>
                      <a:pt x="677" y="529"/>
                    </a:lnTo>
                    <a:lnTo>
                      <a:pt x="705" y="525"/>
                    </a:lnTo>
                    <a:lnTo>
                      <a:pt x="730" y="519"/>
                    </a:lnTo>
                    <a:lnTo>
                      <a:pt x="749" y="516"/>
                    </a:lnTo>
                    <a:lnTo>
                      <a:pt x="774" y="510"/>
                    </a:lnTo>
                    <a:lnTo>
                      <a:pt x="798" y="500"/>
                    </a:lnTo>
                    <a:lnTo>
                      <a:pt x="817" y="491"/>
                    </a:lnTo>
                    <a:lnTo>
                      <a:pt x="835" y="481"/>
                    </a:lnTo>
                    <a:lnTo>
                      <a:pt x="854" y="466"/>
                    </a:lnTo>
                    <a:lnTo>
                      <a:pt x="869" y="453"/>
                    </a:lnTo>
                    <a:lnTo>
                      <a:pt x="884" y="438"/>
                    </a:lnTo>
                    <a:lnTo>
                      <a:pt x="897" y="419"/>
                    </a:lnTo>
                    <a:lnTo>
                      <a:pt x="907" y="400"/>
                    </a:lnTo>
                    <a:lnTo>
                      <a:pt x="912" y="379"/>
                    </a:lnTo>
                    <a:lnTo>
                      <a:pt x="914" y="358"/>
                    </a:lnTo>
                    <a:lnTo>
                      <a:pt x="914" y="339"/>
                    </a:lnTo>
                    <a:lnTo>
                      <a:pt x="909" y="314"/>
                    </a:lnTo>
                    <a:lnTo>
                      <a:pt x="901" y="291"/>
                    </a:lnTo>
                    <a:lnTo>
                      <a:pt x="892" y="272"/>
                    </a:lnTo>
                    <a:lnTo>
                      <a:pt x="876" y="246"/>
                    </a:lnTo>
                    <a:lnTo>
                      <a:pt x="861" y="225"/>
                    </a:lnTo>
                    <a:lnTo>
                      <a:pt x="838" y="200"/>
                    </a:lnTo>
                    <a:lnTo>
                      <a:pt x="814" y="177"/>
                    </a:lnTo>
                    <a:lnTo>
                      <a:pt x="783" y="154"/>
                    </a:lnTo>
                    <a:lnTo>
                      <a:pt x="753" y="134"/>
                    </a:lnTo>
                    <a:lnTo>
                      <a:pt x="724" y="116"/>
                    </a:lnTo>
                    <a:lnTo>
                      <a:pt x="694" y="97"/>
                    </a:lnTo>
                    <a:lnTo>
                      <a:pt x="654" y="78"/>
                    </a:lnTo>
                    <a:lnTo>
                      <a:pt x="610" y="61"/>
                    </a:lnTo>
                    <a:lnTo>
                      <a:pt x="570" y="46"/>
                    </a:lnTo>
                    <a:lnTo>
                      <a:pt x="527" y="35"/>
                    </a:lnTo>
                    <a:lnTo>
                      <a:pt x="488" y="25"/>
                    </a:lnTo>
                    <a:lnTo>
                      <a:pt x="445" y="16"/>
                    </a:lnTo>
                    <a:lnTo>
                      <a:pt x="411" y="12"/>
                    </a:lnTo>
                    <a:lnTo>
                      <a:pt x="382" y="0"/>
                    </a:lnTo>
                    <a:lnTo>
                      <a:pt x="336" y="4"/>
                    </a:lnTo>
                    <a:lnTo>
                      <a:pt x="306" y="4"/>
                    </a:lnTo>
                    <a:lnTo>
                      <a:pt x="272" y="6"/>
                    </a:lnTo>
                    <a:lnTo>
                      <a:pt x="241" y="6"/>
                    </a:lnTo>
                    <a:lnTo>
                      <a:pt x="209" y="12"/>
                    </a:lnTo>
                    <a:lnTo>
                      <a:pt x="179" y="19"/>
                    </a:lnTo>
                    <a:lnTo>
                      <a:pt x="148" y="23"/>
                    </a:lnTo>
                    <a:lnTo>
                      <a:pt x="125" y="37"/>
                    </a:lnTo>
                    <a:lnTo>
                      <a:pt x="101" y="44"/>
                    </a:lnTo>
                    <a:lnTo>
                      <a:pt x="80" y="56"/>
                    </a:lnTo>
                    <a:lnTo>
                      <a:pt x="55" y="73"/>
                    </a:lnTo>
                    <a:lnTo>
                      <a:pt x="44" y="84"/>
                    </a:lnTo>
                    <a:lnTo>
                      <a:pt x="30" y="99"/>
                    </a:lnTo>
                    <a:lnTo>
                      <a:pt x="21" y="113"/>
                    </a:lnTo>
                    <a:lnTo>
                      <a:pt x="11" y="128"/>
                    </a:lnTo>
                    <a:lnTo>
                      <a:pt x="6" y="141"/>
                    </a:lnTo>
                    <a:lnTo>
                      <a:pt x="4" y="156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6" name="Freeform 405"/>
              <p:cNvSpPr>
                <a:spLocks/>
              </p:cNvSpPr>
              <p:nvPr/>
            </p:nvSpPr>
            <p:spPr bwMode="auto">
              <a:xfrm>
                <a:off x="1973" y="1837"/>
                <a:ext cx="230" cy="118"/>
              </a:xfrm>
              <a:custGeom>
                <a:avLst/>
                <a:gdLst>
                  <a:gd name="T0" fmla="*/ 1 w 460"/>
                  <a:gd name="T1" fmla="*/ 0 h 235"/>
                  <a:gd name="T2" fmla="*/ 0 w 460"/>
                  <a:gd name="T3" fmla="*/ 1 h 235"/>
                  <a:gd name="T4" fmla="*/ 1 w 460"/>
                  <a:gd name="T5" fmla="*/ 1 h 235"/>
                  <a:gd name="T6" fmla="*/ 1 w 460"/>
                  <a:gd name="T7" fmla="*/ 1 h 235"/>
                  <a:gd name="T8" fmla="*/ 1 w 460"/>
                  <a:gd name="T9" fmla="*/ 1 h 235"/>
                  <a:gd name="T10" fmla="*/ 1 w 460"/>
                  <a:gd name="T11" fmla="*/ 1 h 235"/>
                  <a:gd name="T12" fmla="*/ 1 w 460"/>
                  <a:gd name="T13" fmla="*/ 1 h 235"/>
                  <a:gd name="T14" fmla="*/ 1 w 460"/>
                  <a:gd name="T15" fmla="*/ 0 h 235"/>
                  <a:gd name="T16" fmla="*/ 1 w 460"/>
                  <a:gd name="T17" fmla="*/ 0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0"/>
                  <a:gd name="T28" fmla="*/ 0 h 235"/>
                  <a:gd name="T29" fmla="*/ 460 w 460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0" h="235">
                    <a:moveTo>
                      <a:pt x="10" y="0"/>
                    </a:moveTo>
                    <a:lnTo>
                      <a:pt x="0" y="34"/>
                    </a:lnTo>
                    <a:lnTo>
                      <a:pt x="8" y="85"/>
                    </a:lnTo>
                    <a:lnTo>
                      <a:pt x="36" y="133"/>
                    </a:lnTo>
                    <a:lnTo>
                      <a:pt x="78" y="182"/>
                    </a:lnTo>
                    <a:lnTo>
                      <a:pt x="152" y="235"/>
                    </a:lnTo>
                    <a:lnTo>
                      <a:pt x="460" y="7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7" name="Freeform 406"/>
              <p:cNvSpPr>
                <a:spLocks/>
              </p:cNvSpPr>
              <p:nvPr/>
            </p:nvSpPr>
            <p:spPr bwMode="auto">
              <a:xfrm>
                <a:off x="2203" y="1854"/>
                <a:ext cx="208" cy="126"/>
              </a:xfrm>
              <a:custGeom>
                <a:avLst/>
                <a:gdLst>
                  <a:gd name="T0" fmla="*/ 0 w 417"/>
                  <a:gd name="T1" fmla="*/ 1 h 251"/>
                  <a:gd name="T2" fmla="*/ 0 w 417"/>
                  <a:gd name="T3" fmla="*/ 1 h 251"/>
                  <a:gd name="T4" fmla="*/ 0 w 417"/>
                  <a:gd name="T5" fmla="*/ 1 h 251"/>
                  <a:gd name="T6" fmla="*/ 0 w 417"/>
                  <a:gd name="T7" fmla="*/ 1 h 251"/>
                  <a:gd name="T8" fmla="*/ 0 w 417"/>
                  <a:gd name="T9" fmla="*/ 1 h 251"/>
                  <a:gd name="T10" fmla="*/ 0 w 417"/>
                  <a:gd name="T11" fmla="*/ 0 h 251"/>
                  <a:gd name="T12" fmla="*/ 0 w 417"/>
                  <a:gd name="T13" fmla="*/ 1 h 251"/>
                  <a:gd name="T14" fmla="*/ 0 w 417"/>
                  <a:gd name="T15" fmla="*/ 1 h 2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7"/>
                  <a:gd name="T25" fmla="*/ 0 h 251"/>
                  <a:gd name="T26" fmla="*/ 417 w 417"/>
                  <a:gd name="T27" fmla="*/ 251 h 2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7" h="251">
                    <a:moveTo>
                      <a:pt x="0" y="26"/>
                    </a:moveTo>
                    <a:lnTo>
                      <a:pt x="375" y="251"/>
                    </a:lnTo>
                    <a:lnTo>
                      <a:pt x="415" y="196"/>
                    </a:lnTo>
                    <a:lnTo>
                      <a:pt x="417" y="142"/>
                    </a:lnTo>
                    <a:lnTo>
                      <a:pt x="388" y="89"/>
                    </a:lnTo>
                    <a:lnTo>
                      <a:pt x="16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8" name="Freeform 407"/>
              <p:cNvSpPr>
                <a:spLocks/>
              </p:cNvSpPr>
              <p:nvPr/>
            </p:nvSpPr>
            <p:spPr bwMode="auto">
              <a:xfrm>
                <a:off x="1696" y="2502"/>
                <a:ext cx="663" cy="384"/>
              </a:xfrm>
              <a:custGeom>
                <a:avLst/>
                <a:gdLst>
                  <a:gd name="T0" fmla="*/ 0 w 1327"/>
                  <a:gd name="T1" fmla="*/ 1 h 768"/>
                  <a:gd name="T2" fmla="*/ 0 w 1327"/>
                  <a:gd name="T3" fmla="*/ 0 h 768"/>
                  <a:gd name="T4" fmla="*/ 0 w 1327"/>
                  <a:gd name="T5" fmla="*/ 1 h 768"/>
                  <a:gd name="T6" fmla="*/ 0 w 1327"/>
                  <a:gd name="T7" fmla="*/ 1 h 768"/>
                  <a:gd name="T8" fmla="*/ 0 w 1327"/>
                  <a:gd name="T9" fmla="*/ 1 h 768"/>
                  <a:gd name="T10" fmla="*/ 0 w 1327"/>
                  <a:gd name="T11" fmla="*/ 1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7"/>
                  <a:gd name="T19" fmla="*/ 0 h 768"/>
                  <a:gd name="T20" fmla="*/ 1327 w 1327"/>
                  <a:gd name="T21" fmla="*/ 768 h 7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7" h="768">
                    <a:moveTo>
                      <a:pt x="0" y="451"/>
                    </a:moveTo>
                    <a:lnTo>
                      <a:pt x="836" y="0"/>
                    </a:lnTo>
                    <a:lnTo>
                      <a:pt x="1327" y="470"/>
                    </a:lnTo>
                    <a:lnTo>
                      <a:pt x="669" y="768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79" name="Freeform 408"/>
              <p:cNvSpPr>
                <a:spLocks/>
              </p:cNvSpPr>
              <p:nvPr/>
            </p:nvSpPr>
            <p:spPr bwMode="auto">
              <a:xfrm>
                <a:off x="2147" y="2016"/>
                <a:ext cx="939" cy="846"/>
              </a:xfrm>
              <a:custGeom>
                <a:avLst/>
                <a:gdLst>
                  <a:gd name="T0" fmla="*/ 1 w 1878"/>
                  <a:gd name="T1" fmla="*/ 1 h 1692"/>
                  <a:gd name="T2" fmla="*/ 1 w 1878"/>
                  <a:gd name="T3" fmla="*/ 1 h 1692"/>
                  <a:gd name="T4" fmla="*/ 1 w 1878"/>
                  <a:gd name="T5" fmla="*/ 0 h 1692"/>
                  <a:gd name="T6" fmla="*/ 1 w 1878"/>
                  <a:gd name="T7" fmla="*/ 1 h 1692"/>
                  <a:gd name="T8" fmla="*/ 1 w 1878"/>
                  <a:gd name="T9" fmla="*/ 1 h 1692"/>
                  <a:gd name="T10" fmla="*/ 1 w 1878"/>
                  <a:gd name="T11" fmla="*/ 1 h 1692"/>
                  <a:gd name="T12" fmla="*/ 1 w 1878"/>
                  <a:gd name="T13" fmla="*/ 1 h 1692"/>
                  <a:gd name="T14" fmla="*/ 1 w 1878"/>
                  <a:gd name="T15" fmla="*/ 1 h 1692"/>
                  <a:gd name="T16" fmla="*/ 1 w 1878"/>
                  <a:gd name="T17" fmla="*/ 1 h 1692"/>
                  <a:gd name="T18" fmla="*/ 1 w 1878"/>
                  <a:gd name="T19" fmla="*/ 1 h 1692"/>
                  <a:gd name="T20" fmla="*/ 1 w 1878"/>
                  <a:gd name="T21" fmla="*/ 1 h 1692"/>
                  <a:gd name="T22" fmla="*/ 1 w 1878"/>
                  <a:gd name="T23" fmla="*/ 1 h 1692"/>
                  <a:gd name="T24" fmla="*/ 1 w 1878"/>
                  <a:gd name="T25" fmla="*/ 1 h 1692"/>
                  <a:gd name="T26" fmla="*/ 1 w 1878"/>
                  <a:gd name="T27" fmla="*/ 1 h 1692"/>
                  <a:gd name="T28" fmla="*/ 1 w 1878"/>
                  <a:gd name="T29" fmla="*/ 1 h 1692"/>
                  <a:gd name="T30" fmla="*/ 1 w 1878"/>
                  <a:gd name="T31" fmla="*/ 1 h 1692"/>
                  <a:gd name="T32" fmla="*/ 1 w 1878"/>
                  <a:gd name="T33" fmla="*/ 1 h 1692"/>
                  <a:gd name="T34" fmla="*/ 0 w 1878"/>
                  <a:gd name="T35" fmla="*/ 1 h 1692"/>
                  <a:gd name="T36" fmla="*/ 1 w 1878"/>
                  <a:gd name="T37" fmla="*/ 1 h 1692"/>
                  <a:gd name="T38" fmla="*/ 1 w 1878"/>
                  <a:gd name="T39" fmla="*/ 1 h 16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78"/>
                  <a:gd name="T61" fmla="*/ 0 h 1692"/>
                  <a:gd name="T62" fmla="*/ 1878 w 1878"/>
                  <a:gd name="T63" fmla="*/ 1692 h 16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78" h="1692">
                    <a:moveTo>
                      <a:pt x="61" y="914"/>
                    </a:moveTo>
                    <a:lnTo>
                      <a:pt x="612" y="131"/>
                    </a:lnTo>
                    <a:lnTo>
                      <a:pt x="928" y="0"/>
                    </a:lnTo>
                    <a:lnTo>
                      <a:pt x="1261" y="274"/>
                    </a:lnTo>
                    <a:lnTo>
                      <a:pt x="1249" y="289"/>
                    </a:lnTo>
                    <a:lnTo>
                      <a:pt x="1599" y="525"/>
                    </a:lnTo>
                    <a:lnTo>
                      <a:pt x="1584" y="555"/>
                    </a:lnTo>
                    <a:lnTo>
                      <a:pt x="1662" y="517"/>
                    </a:lnTo>
                    <a:lnTo>
                      <a:pt x="1692" y="536"/>
                    </a:lnTo>
                    <a:lnTo>
                      <a:pt x="1548" y="603"/>
                    </a:lnTo>
                    <a:lnTo>
                      <a:pt x="1878" y="846"/>
                    </a:lnTo>
                    <a:lnTo>
                      <a:pt x="1411" y="1623"/>
                    </a:lnTo>
                    <a:lnTo>
                      <a:pt x="1205" y="1692"/>
                    </a:lnTo>
                    <a:lnTo>
                      <a:pt x="662" y="1371"/>
                    </a:lnTo>
                    <a:lnTo>
                      <a:pt x="462" y="1439"/>
                    </a:lnTo>
                    <a:lnTo>
                      <a:pt x="414" y="1494"/>
                    </a:lnTo>
                    <a:lnTo>
                      <a:pt x="414" y="1426"/>
                    </a:lnTo>
                    <a:lnTo>
                      <a:pt x="0" y="1055"/>
                    </a:lnTo>
                    <a:lnTo>
                      <a:pt x="61" y="91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0" name="Freeform 409"/>
              <p:cNvSpPr>
                <a:spLocks/>
              </p:cNvSpPr>
              <p:nvPr/>
            </p:nvSpPr>
            <p:spPr bwMode="auto">
              <a:xfrm>
                <a:off x="2249" y="1962"/>
                <a:ext cx="350" cy="465"/>
              </a:xfrm>
              <a:custGeom>
                <a:avLst/>
                <a:gdLst>
                  <a:gd name="T0" fmla="*/ 0 w 700"/>
                  <a:gd name="T1" fmla="*/ 1 h 929"/>
                  <a:gd name="T2" fmla="*/ 1 w 700"/>
                  <a:gd name="T3" fmla="*/ 1 h 929"/>
                  <a:gd name="T4" fmla="*/ 1 w 700"/>
                  <a:gd name="T5" fmla="*/ 1 h 929"/>
                  <a:gd name="T6" fmla="*/ 1 w 700"/>
                  <a:gd name="T7" fmla="*/ 1 h 929"/>
                  <a:gd name="T8" fmla="*/ 1 w 700"/>
                  <a:gd name="T9" fmla="*/ 1 h 929"/>
                  <a:gd name="T10" fmla="*/ 1 w 700"/>
                  <a:gd name="T11" fmla="*/ 1 h 929"/>
                  <a:gd name="T12" fmla="*/ 1 w 700"/>
                  <a:gd name="T13" fmla="*/ 1 h 929"/>
                  <a:gd name="T14" fmla="*/ 1 w 700"/>
                  <a:gd name="T15" fmla="*/ 1 h 929"/>
                  <a:gd name="T16" fmla="*/ 1 w 700"/>
                  <a:gd name="T17" fmla="*/ 1 h 929"/>
                  <a:gd name="T18" fmla="*/ 1 w 700"/>
                  <a:gd name="T19" fmla="*/ 1 h 929"/>
                  <a:gd name="T20" fmla="*/ 1 w 700"/>
                  <a:gd name="T21" fmla="*/ 0 h 929"/>
                  <a:gd name="T22" fmla="*/ 1 w 700"/>
                  <a:gd name="T23" fmla="*/ 0 h 929"/>
                  <a:gd name="T24" fmla="*/ 1 w 700"/>
                  <a:gd name="T25" fmla="*/ 1 h 929"/>
                  <a:gd name="T26" fmla="*/ 1 w 700"/>
                  <a:gd name="T27" fmla="*/ 1 h 929"/>
                  <a:gd name="T28" fmla="*/ 1 w 700"/>
                  <a:gd name="T29" fmla="*/ 1 h 929"/>
                  <a:gd name="T30" fmla="*/ 1 w 700"/>
                  <a:gd name="T31" fmla="*/ 1 h 929"/>
                  <a:gd name="T32" fmla="*/ 0 w 700"/>
                  <a:gd name="T33" fmla="*/ 1 h 929"/>
                  <a:gd name="T34" fmla="*/ 0 w 700"/>
                  <a:gd name="T35" fmla="*/ 1 h 9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0"/>
                  <a:gd name="T55" fmla="*/ 0 h 929"/>
                  <a:gd name="T56" fmla="*/ 700 w 700"/>
                  <a:gd name="T57" fmla="*/ 929 h 9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0" h="929">
                    <a:moveTo>
                      <a:pt x="0" y="771"/>
                    </a:moveTo>
                    <a:lnTo>
                      <a:pt x="116" y="600"/>
                    </a:lnTo>
                    <a:lnTo>
                      <a:pt x="284" y="93"/>
                    </a:lnTo>
                    <a:lnTo>
                      <a:pt x="327" y="62"/>
                    </a:lnTo>
                    <a:lnTo>
                      <a:pt x="324" y="34"/>
                    </a:lnTo>
                    <a:lnTo>
                      <a:pt x="343" y="3"/>
                    </a:lnTo>
                    <a:lnTo>
                      <a:pt x="384" y="43"/>
                    </a:lnTo>
                    <a:lnTo>
                      <a:pt x="325" y="91"/>
                    </a:lnTo>
                    <a:lnTo>
                      <a:pt x="156" y="579"/>
                    </a:lnTo>
                    <a:lnTo>
                      <a:pt x="278" y="414"/>
                    </a:lnTo>
                    <a:lnTo>
                      <a:pt x="415" y="0"/>
                    </a:lnTo>
                    <a:lnTo>
                      <a:pt x="447" y="0"/>
                    </a:lnTo>
                    <a:lnTo>
                      <a:pt x="327" y="348"/>
                    </a:lnTo>
                    <a:lnTo>
                      <a:pt x="405" y="239"/>
                    </a:lnTo>
                    <a:lnTo>
                      <a:pt x="700" y="114"/>
                    </a:lnTo>
                    <a:lnTo>
                      <a:pt x="128" y="929"/>
                    </a:ln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1" name="Freeform 410"/>
              <p:cNvSpPr>
                <a:spLocks/>
              </p:cNvSpPr>
              <p:nvPr/>
            </p:nvSpPr>
            <p:spPr bwMode="auto">
              <a:xfrm>
                <a:off x="2124" y="2341"/>
                <a:ext cx="322" cy="420"/>
              </a:xfrm>
              <a:custGeom>
                <a:avLst/>
                <a:gdLst>
                  <a:gd name="T0" fmla="*/ 0 w 645"/>
                  <a:gd name="T1" fmla="*/ 1 h 840"/>
                  <a:gd name="T2" fmla="*/ 0 w 645"/>
                  <a:gd name="T3" fmla="*/ 1 h 840"/>
                  <a:gd name="T4" fmla="*/ 0 w 645"/>
                  <a:gd name="T5" fmla="*/ 1 h 840"/>
                  <a:gd name="T6" fmla="*/ 0 w 645"/>
                  <a:gd name="T7" fmla="*/ 1 h 840"/>
                  <a:gd name="T8" fmla="*/ 0 w 645"/>
                  <a:gd name="T9" fmla="*/ 1 h 840"/>
                  <a:gd name="T10" fmla="*/ 0 w 645"/>
                  <a:gd name="T11" fmla="*/ 1 h 840"/>
                  <a:gd name="T12" fmla="*/ 0 w 645"/>
                  <a:gd name="T13" fmla="*/ 1 h 840"/>
                  <a:gd name="T14" fmla="*/ 0 w 645"/>
                  <a:gd name="T15" fmla="*/ 1 h 840"/>
                  <a:gd name="T16" fmla="*/ 0 w 645"/>
                  <a:gd name="T17" fmla="*/ 1 h 840"/>
                  <a:gd name="T18" fmla="*/ 0 w 645"/>
                  <a:gd name="T19" fmla="*/ 1 h 840"/>
                  <a:gd name="T20" fmla="*/ 0 w 645"/>
                  <a:gd name="T21" fmla="*/ 1 h 840"/>
                  <a:gd name="T22" fmla="*/ 0 w 645"/>
                  <a:gd name="T23" fmla="*/ 1 h 840"/>
                  <a:gd name="T24" fmla="*/ 0 w 645"/>
                  <a:gd name="T25" fmla="*/ 1 h 840"/>
                  <a:gd name="T26" fmla="*/ 0 w 645"/>
                  <a:gd name="T27" fmla="*/ 1 h 840"/>
                  <a:gd name="T28" fmla="*/ 0 w 645"/>
                  <a:gd name="T29" fmla="*/ 1 h 840"/>
                  <a:gd name="T30" fmla="*/ 0 w 645"/>
                  <a:gd name="T31" fmla="*/ 1 h 840"/>
                  <a:gd name="T32" fmla="*/ 0 w 645"/>
                  <a:gd name="T33" fmla="*/ 1 h 840"/>
                  <a:gd name="T34" fmla="*/ 0 w 645"/>
                  <a:gd name="T35" fmla="*/ 1 h 840"/>
                  <a:gd name="T36" fmla="*/ 0 w 645"/>
                  <a:gd name="T37" fmla="*/ 1 h 840"/>
                  <a:gd name="T38" fmla="*/ 0 w 645"/>
                  <a:gd name="T39" fmla="*/ 1 h 840"/>
                  <a:gd name="T40" fmla="*/ 0 w 645"/>
                  <a:gd name="T41" fmla="*/ 1 h 840"/>
                  <a:gd name="T42" fmla="*/ 0 w 645"/>
                  <a:gd name="T43" fmla="*/ 1 h 840"/>
                  <a:gd name="T44" fmla="*/ 0 w 645"/>
                  <a:gd name="T45" fmla="*/ 0 h 840"/>
                  <a:gd name="T46" fmla="*/ 0 w 645"/>
                  <a:gd name="T47" fmla="*/ 1 h 840"/>
                  <a:gd name="T48" fmla="*/ 0 w 645"/>
                  <a:gd name="T49" fmla="*/ 1 h 840"/>
                  <a:gd name="T50" fmla="*/ 0 w 645"/>
                  <a:gd name="T51" fmla="*/ 1 h 840"/>
                  <a:gd name="T52" fmla="*/ 0 w 645"/>
                  <a:gd name="T53" fmla="*/ 1 h 840"/>
                  <a:gd name="T54" fmla="*/ 0 w 645"/>
                  <a:gd name="T55" fmla="*/ 1 h 840"/>
                  <a:gd name="T56" fmla="*/ 0 w 645"/>
                  <a:gd name="T57" fmla="*/ 1 h 8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45"/>
                  <a:gd name="T88" fmla="*/ 0 h 840"/>
                  <a:gd name="T89" fmla="*/ 645 w 645"/>
                  <a:gd name="T90" fmla="*/ 840 h 8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45" h="840">
                    <a:moveTo>
                      <a:pt x="8" y="367"/>
                    </a:moveTo>
                    <a:lnTo>
                      <a:pt x="0" y="396"/>
                    </a:lnTo>
                    <a:lnTo>
                      <a:pt x="344" y="702"/>
                    </a:lnTo>
                    <a:lnTo>
                      <a:pt x="405" y="683"/>
                    </a:lnTo>
                    <a:lnTo>
                      <a:pt x="460" y="840"/>
                    </a:lnTo>
                    <a:lnTo>
                      <a:pt x="630" y="645"/>
                    </a:lnTo>
                    <a:lnTo>
                      <a:pt x="645" y="530"/>
                    </a:lnTo>
                    <a:lnTo>
                      <a:pt x="472" y="624"/>
                    </a:lnTo>
                    <a:lnTo>
                      <a:pt x="371" y="626"/>
                    </a:lnTo>
                    <a:lnTo>
                      <a:pt x="310" y="607"/>
                    </a:lnTo>
                    <a:lnTo>
                      <a:pt x="244" y="574"/>
                    </a:lnTo>
                    <a:lnTo>
                      <a:pt x="192" y="513"/>
                    </a:lnTo>
                    <a:lnTo>
                      <a:pt x="152" y="454"/>
                    </a:lnTo>
                    <a:lnTo>
                      <a:pt x="149" y="397"/>
                    </a:lnTo>
                    <a:lnTo>
                      <a:pt x="156" y="350"/>
                    </a:lnTo>
                    <a:lnTo>
                      <a:pt x="177" y="316"/>
                    </a:lnTo>
                    <a:lnTo>
                      <a:pt x="206" y="285"/>
                    </a:lnTo>
                    <a:lnTo>
                      <a:pt x="232" y="272"/>
                    </a:lnTo>
                    <a:lnTo>
                      <a:pt x="270" y="251"/>
                    </a:lnTo>
                    <a:lnTo>
                      <a:pt x="312" y="238"/>
                    </a:lnTo>
                    <a:lnTo>
                      <a:pt x="364" y="126"/>
                    </a:lnTo>
                    <a:lnTo>
                      <a:pt x="356" y="84"/>
                    </a:lnTo>
                    <a:lnTo>
                      <a:pt x="246" y="0"/>
                    </a:lnTo>
                    <a:lnTo>
                      <a:pt x="200" y="4"/>
                    </a:lnTo>
                    <a:lnTo>
                      <a:pt x="166" y="17"/>
                    </a:lnTo>
                    <a:lnTo>
                      <a:pt x="103" y="181"/>
                    </a:lnTo>
                    <a:lnTo>
                      <a:pt x="116" y="242"/>
                    </a:lnTo>
                    <a:lnTo>
                      <a:pt x="8" y="36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2" name="Freeform 411"/>
              <p:cNvSpPr>
                <a:spLocks/>
              </p:cNvSpPr>
              <p:nvPr/>
            </p:nvSpPr>
            <p:spPr bwMode="auto">
              <a:xfrm>
                <a:off x="3021" y="2491"/>
                <a:ext cx="363" cy="424"/>
              </a:xfrm>
              <a:custGeom>
                <a:avLst/>
                <a:gdLst>
                  <a:gd name="T0" fmla="*/ 1 w 726"/>
                  <a:gd name="T1" fmla="*/ 1 h 848"/>
                  <a:gd name="T2" fmla="*/ 1 w 726"/>
                  <a:gd name="T3" fmla="*/ 1 h 848"/>
                  <a:gd name="T4" fmla="*/ 0 w 726"/>
                  <a:gd name="T5" fmla="*/ 1 h 848"/>
                  <a:gd name="T6" fmla="*/ 1 w 726"/>
                  <a:gd name="T7" fmla="*/ 1 h 848"/>
                  <a:gd name="T8" fmla="*/ 1 w 726"/>
                  <a:gd name="T9" fmla="*/ 1 h 848"/>
                  <a:gd name="T10" fmla="*/ 1 w 726"/>
                  <a:gd name="T11" fmla="*/ 1 h 848"/>
                  <a:gd name="T12" fmla="*/ 1 w 726"/>
                  <a:gd name="T13" fmla="*/ 1 h 848"/>
                  <a:gd name="T14" fmla="*/ 1 w 726"/>
                  <a:gd name="T15" fmla="*/ 1 h 848"/>
                  <a:gd name="T16" fmla="*/ 1 w 726"/>
                  <a:gd name="T17" fmla="*/ 1 h 848"/>
                  <a:gd name="T18" fmla="*/ 1 w 726"/>
                  <a:gd name="T19" fmla="*/ 1 h 848"/>
                  <a:gd name="T20" fmla="*/ 1 w 726"/>
                  <a:gd name="T21" fmla="*/ 1 h 848"/>
                  <a:gd name="T22" fmla="*/ 1 w 726"/>
                  <a:gd name="T23" fmla="*/ 1 h 848"/>
                  <a:gd name="T24" fmla="*/ 1 w 726"/>
                  <a:gd name="T25" fmla="*/ 1 h 848"/>
                  <a:gd name="T26" fmla="*/ 1 w 726"/>
                  <a:gd name="T27" fmla="*/ 1 h 848"/>
                  <a:gd name="T28" fmla="*/ 1 w 726"/>
                  <a:gd name="T29" fmla="*/ 1 h 848"/>
                  <a:gd name="T30" fmla="*/ 1 w 726"/>
                  <a:gd name="T31" fmla="*/ 1 h 848"/>
                  <a:gd name="T32" fmla="*/ 1 w 726"/>
                  <a:gd name="T33" fmla="*/ 1 h 848"/>
                  <a:gd name="T34" fmla="*/ 1 w 726"/>
                  <a:gd name="T35" fmla="*/ 1 h 848"/>
                  <a:gd name="T36" fmla="*/ 1 w 726"/>
                  <a:gd name="T37" fmla="*/ 1 h 848"/>
                  <a:gd name="T38" fmla="*/ 1 w 726"/>
                  <a:gd name="T39" fmla="*/ 1 h 848"/>
                  <a:gd name="T40" fmla="*/ 1 w 726"/>
                  <a:gd name="T41" fmla="*/ 1 h 848"/>
                  <a:gd name="T42" fmla="*/ 1 w 726"/>
                  <a:gd name="T43" fmla="*/ 1 h 848"/>
                  <a:gd name="T44" fmla="*/ 1 w 726"/>
                  <a:gd name="T45" fmla="*/ 1 h 848"/>
                  <a:gd name="T46" fmla="*/ 1 w 726"/>
                  <a:gd name="T47" fmla="*/ 1 h 848"/>
                  <a:gd name="T48" fmla="*/ 1 w 726"/>
                  <a:gd name="T49" fmla="*/ 1 h 848"/>
                  <a:gd name="T50" fmla="*/ 1 w 726"/>
                  <a:gd name="T51" fmla="*/ 1 h 848"/>
                  <a:gd name="T52" fmla="*/ 1 w 726"/>
                  <a:gd name="T53" fmla="*/ 1 h 848"/>
                  <a:gd name="T54" fmla="*/ 1 w 726"/>
                  <a:gd name="T55" fmla="*/ 1 h 848"/>
                  <a:gd name="T56" fmla="*/ 1 w 726"/>
                  <a:gd name="T57" fmla="*/ 1 h 848"/>
                  <a:gd name="T58" fmla="*/ 1 w 726"/>
                  <a:gd name="T59" fmla="*/ 1 h 848"/>
                  <a:gd name="T60" fmla="*/ 1 w 726"/>
                  <a:gd name="T61" fmla="*/ 1 h 848"/>
                  <a:gd name="T62" fmla="*/ 1 w 726"/>
                  <a:gd name="T63" fmla="*/ 1 h 848"/>
                  <a:gd name="T64" fmla="*/ 1 w 726"/>
                  <a:gd name="T65" fmla="*/ 1 h 848"/>
                  <a:gd name="T66" fmla="*/ 1 w 726"/>
                  <a:gd name="T67" fmla="*/ 1 h 848"/>
                  <a:gd name="T68" fmla="*/ 1 w 726"/>
                  <a:gd name="T69" fmla="*/ 1 h 848"/>
                  <a:gd name="T70" fmla="*/ 1 w 726"/>
                  <a:gd name="T71" fmla="*/ 0 h 848"/>
                  <a:gd name="T72" fmla="*/ 1 w 726"/>
                  <a:gd name="T73" fmla="*/ 1 h 848"/>
                  <a:gd name="T74" fmla="*/ 1 w 726"/>
                  <a:gd name="T75" fmla="*/ 1 h 848"/>
                  <a:gd name="T76" fmla="*/ 1 w 726"/>
                  <a:gd name="T77" fmla="*/ 1 h 848"/>
                  <a:gd name="T78" fmla="*/ 1 w 726"/>
                  <a:gd name="T79" fmla="*/ 1 h 848"/>
                  <a:gd name="T80" fmla="*/ 1 w 726"/>
                  <a:gd name="T81" fmla="*/ 1 h 8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6"/>
                  <a:gd name="T124" fmla="*/ 0 h 848"/>
                  <a:gd name="T125" fmla="*/ 726 w 726"/>
                  <a:gd name="T126" fmla="*/ 848 h 8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6" h="848">
                    <a:moveTo>
                      <a:pt x="32" y="101"/>
                    </a:moveTo>
                    <a:lnTo>
                      <a:pt x="21" y="122"/>
                    </a:lnTo>
                    <a:lnTo>
                      <a:pt x="12" y="149"/>
                    </a:lnTo>
                    <a:lnTo>
                      <a:pt x="6" y="177"/>
                    </a:lnTo>
                    <a:lnTo>
                      <a:pt x="0" y="210"/>
                    </a:lnTo>
                    <a:lnTo>
                      <a:pt x="0" y="240"/>
                    </a:lnTo>
                    <a:lnTo>
                      <a:pt x="0" y="270"/>
                    </a:lnTo>
                    <a:lnTo>
                      <a:pt x="2" y="297"/>
                    </a:lnTo>
                    <a:lnTo>
                      <a:pt x="6" y="327"/>
                    </a:lnTo>
                    <a:lnTo>
                      <a:pt x="13" y="360"/>
                    </a:lnTo>
                    <a:lnTo>
                      <a:pt x="21" y="388"/>
                    </a:lnTo>
                    <a:lnTo>
                      <a:pt x="32" y="421"/>
                    </a:lnTo>
                    <a:lnTo>
                      <a:pt x="46" y="451"/>
                    </a:lnTo>
                    <a:lnTo>
                      <a:pt x="57" y="480"/>
                    </a:lnTo>
                    <a:lnTo>
                      <a:pt x="70" y="508"/>
                    </a:lnTo>
                    <a:lnTo>
                      <a:pt x="84" y="531"/>
                    </a:lnTo>
                    <a:lnTo>
                      <a:pt x="101" y="557"/>
                    </a:lnTo>
                    <a:lnTo>
                      <a:pt x="116" y="582"/>
                    </a:lnTo>
                    <a:lnTo>
                      <a:pt x="135" y="609"/>
                    </a:lnTo>
                    <a:lnTo>
                      <a:pt x="154" y="630"/>
                    </a:lnTo>
                    <a:lnTo>
                      <a:pt x="173" y="652"/>
                    </a:lnTo>
                    <a:lnTo>
                      <a:pt x="190" y="673"/>
                    </a:lnTo>
                    <a:lnTo>
                      <a:pt x="209" y="694"/>
                    </a:lnTo>
                    <a:lnTo>
                      <a:pt x="232" y="715"/>
                    </a:lnTo>
                    <a:lnTo>
                      <a:pt x="255" y="734"/>
                    </a:lnTo>
                    <a:lnTo>
                      <a:pt x="274" y="749"/>
                    </a:lnTo>
                    <a:lnTo>
                      <a:pt x="297" y="765"/>
                    </a:lnTo>
                    <a:lnTo>
                      <a:pt x="320" y="780"/>
                    </a:lnTo>
                    <a:lnTo>
                      <a:pt x="344" y="795"/>
                    </a:lnTo>
                    <a:lnTo>
                      <a:pt x="369" y="806"/>
                    </a:lnTo>
                    <a:lnTo>
                      <a:pt x="390" y="816"/>
                    </a:lnTo>
                    <a:lnTo>
                      <a:pt x="416" y="827"/>
                    </a:lnTo>
                    <a:lnTo>
                      <a:pt x="441" y="835"/>
                    </a:lnTo>
                    <a:lnTo>
                      <a:pt x="468" y="841"/>
                    </a:lnTo>
                    <a:lnTo>
                      <a:pt x="494" y="846"/>
                    </a:lnTo>
                    <a:lnTo>
                      <a:pt x="521" y="848"/>
                    </a:lnTo>
                    <a:lnTo>
                      <a:pt x="548" y="844"/>
                    </a:lnTo>
                    <a:lnTo>
                      <a:pt x="570" y="841"/>
                    </a:lnTo>
                    <a:lnTo>
                      <a:pt x="599" y="831"/>
                    </a:lnTo>
                    <a:lnTo>
                      <a:pt x="624" y="822"/>
                    </a:lnTo>
                    <a:lnTo>
                      <a:pt x="641" y="810"/>
                    </a:lnTo>
                    <a:lnTo>
                      <a:pt x="660" y="795"/>
                    </a:lnTo>
                    <a:lnTo>
                      <a:pt x="673" y="778"/>
                    </a:lnTo>
                    <a:lnTo>
                      <a:pt x="686" y="761"/>
                    </a:lnTo>
                    <a:lnTo>
                      <a:pt x="702" y="736"/>
                    </a:lnTo>
                    <a:lnTo>
                      <a:pt x="711" y="711"/>
                    </a:lnTo>
                    <a:lnTo>
                      <a:pt x="719" y="687"/>
                    </a:lnTo>
                    <a:lnTo>
                      <a:pt x="723" y="656"/>
                    </a:lnTo>
                    <a:lnTo>
                      <a:pt x="724" y="630"/>
                    </a:lnTo>
                    <a:lnTo>
                      <a:pt x="726" y="601"/>
                    </a:lnTo>
                    <a:lnTo>
                      <a:pt x="726" y="571"/>
                    </a:lnTo>
                    <a:lnTo>
                      <a:pt x="723" y="533"/>
                    </a:lnTo>
                    <a:lnTo>
                      <a:pt x="715" y="502"/>
                    </a:lnTo>
                    <a:lnTo>
                      <a:pt x="707" y="472"/>
                    </a:lnTo>
                    <a:lnTo>
                      <a:pt x="694" y="434"/>
                    </a:lnTo>
                    <a:lnTo>
                      <a:pt x="677" y="392"/>
                    </a:lnTo>
                    <a:lnTo>
                      <a:pt x="660" y="354"/>
                    </a:lnTo>
                    <a:lnTo>
                      <a:pt x="635" y="308"/>
                    </a:lnTo>
                    <a:lnTo>
                      <a:pt x="609" y="267"/>
                    </a:lnTo>
                    <a:lnTo>
                      <a:pt x="578" y="223"/>
                    </a:lnTo>
                    <a:lnTo>
                      <a:pt x="546" y="185"/>
                    </a:lnTo>
                    <a:lnTo>
                      <a:pt x="517" y="154"/>
                    </a:lnTo>
                    <a:lnTo>
                      <a:pt x="485" y="126"/>
                    </a:lnTo>
                    <a:lnTo>
                      <a:pt x="449" y="96"/>
                    </a:lnTo>
                    <a:lnTo>
                      <a:pt x="420" y="75"/>
                    </a:lnTo>
                    <a:lnTo>
                      <a:pt x="392" y="57"/>
                    </a:lnTo>
                    <a:lnTo>
                      <a:pt x="363" y="42"/>
                    </a:lnTo>
                    <a:lnTo>
                      <a:pt x="339" y="31"/>
                    </a:lnTo>
                    <a:lnTo>
                      <a:pt x="310" y="18"/>
                    </a:lnTo>
                    <a:lnTo>
                      <a:pt x="287" y="12"/>
                    </a:lnTo>
                    <a:lnTo>
                      <a:pt x="255" y="6"/>
                    </a:lnTo>
                    <a:lnTo>
                      <a:pt x="226" y="0"/>
                    </a:lnTo>
                    <a:lnTo>
                      <a:pt x="204" y="0"/>
                    </a:lnTo>
                    <a:lnTo>
                      <a:pt x="175" y="2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3" y="27"/>
                    </a:lnTo>
                    <a:lnTo>
                      <a:pt x="80" y="40"/>
                    </a:lnTo>
                    <a:lnTo>
                      <a:pt x="63" y="59"/>
                    </a:lnTo>
                    <a:lnTo>
                      <a:pt x="50" y="75"/>
                    </a:lnTo>
                    <a:lnTo>
                      <a:pt x="32" y="10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3" name="Freeform 412"/>
              <p:cNvSpPr>
                <a:spLocks/>
              </p:cNvSpPr>
              <p:nvPr/>
            </p:nvSpPr>
            <p:spPr bwMode="auto">
              <a:xfrm>
                <a:off x="2547" y="2823"/>
                <a:ext cx="59" cy="66"/>
              </a:xfrm>
              <a:custGeom>
                <a:avLst/>
                <a:gdLst>
                  <a:gd name="T0" fmla="*/ 1 w 118"/>
                  <a:gd name="T1" fmla="*/ 0 h 131"/>
                  <a:gd name="T2" fmla="*/ 0 w 118"/>
                  <a:gd name="T3" fmla="*/ 1 h 131"/>
                  <a:gd name="T4" fmla="*/ 1 w 118"/>
                  <a:gd name="T5" fmla="*/ 1 h 131"/>
                  <a:gd name="T6" fmla="*/ 1 w 118"/>
                  <a:gd name="T7" fmla="*/ 1 h 131"/>
                  <a:gd name="T8" fmla="*/ 1 w 118"/>
                  <a:gd name="T9" fmla="*/ 1 h 131"/>
                  <a:gd name="T10" fmla="*/ 1 w 118"/>
                  <a:gd name="T11" fmla="*/ 1 h 131"/>
                  <a:gd name="T12" fmla="*/ 1 w 118"/>
                  <a:gd name="T13" fmla="*/ 1 h 131"/>
                  <a:gd name="T14" fmla="*/ 1 w 118"/>
                  <a:gd name="T15" fmla="*/ 1 h 131"/>
                  <a:gd name="T16" fmla="*/ 1 w 118"/>
                  <a:gd name="T17" fmla="*/ 1 h 131"/>
                  <a:gd name="T18" fmla="*/ 1 w 118"/>
                  <a:gd name="T19" fmla="*/ 1 h 131"/>
                  <a:gd name="T20" fmla="*/ 1 w 118"/>
                  <a:gd name="T21" fmla="*/ 0 h 131"/>
                  <a:gd name="T22" fmla="*/ 1 w 118"/>
                  <a:gd name="T23" fmla="*/ 0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131"/>
                  <a:gd name="T38" fmla="*/ 118 w 118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131">
                    <a:moveTo>
                      <a:pt x="6" y="0"/>
                    </a:moveTo>
                    <a:lnTo>
                      <a:pt x="0" y="55"/>
                    </a:lnTo>
                    <a:lnTo>
                      <a:pt x="10" y="87"/>
                    </a:lnTo>
                    <a:lnTo>
                      <a:pt x="19" y="118"/>
                    </a:lnTo>
                    <a:lnTo>
                      <a:pt x="42" y="131"/>
                    </a:lnTo>
                    <a:lnTo>
                      <a:pt x="84" y="112"/>
                    </a:lnTo>
                    <a:lnTo>
                      <a:pt x="118" y="93"/>
                    </a:lnTo>
                    <a:lnTo>
                      <a:pt x="95" y="76"/>
                    </a:lnTo>
                    <a:lnTo>
                      <a:pt x="59" y="95"/>
                    </a:lnTo>
                    <a:lnTo>
                      <a:pt x="35" y="4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4" name="Freeform 413"/>
              <p:cNvSpPr>
                <a:spLocks/>
              </p:cNvSpPr>
              <p:nvPr/>
            </p:nvSpPr>
            <p:spPr bwMode="auto">
              <a:xfrm>
                <a:off x="2365" y="2518"/>
                <a:ext cx="490" cy="391"/>
              </a:xfrm>
              <a:custGeom>
                <a:avLst/>
                <a:gdLst>
                  <a:gd name="T0" fmla="*/ 1 w 979"/>
                  <a:gd name="T1" fmla="*/ 0 h 783"/>
                  <a:gd name="T2" fmla="*/ 1 w 979"/>
                  <a:gd name="T3" fmla="*/ 0 h 783"/>
                  <a:gd name="T4" fmla="*/ 1 w 979"/>
                  <a:gd name="T5" fmla="*/ 0 h 783"/>
                  <a:gd name="T6" fmla="*/ 1 w 979"/>
                  <a:gd name="T7" fmla="*/ 0 h 783"/>
                  <a:gd name="T8" fmla="*/ 1 w 979"/>
                  <a:gd name="T9" fmla="*/ 0 h 783"/>
                  <a:gd name="T10" fmla="*/ 1 w 979"/>
                  <a:gd name="T11" fmla="*/ 0 h 783"/>
                  <a:gd name="T12" fmla="*/ 1 w 979"/>
                  <a:gd name="T13" fmla="*/ 0 h 783"/>
                  <a:gd name="T14" fmla="*/ 1 w 979"/>
                  <a:gd name="T15" fmla="*/ 0 h 783"/>
                  <a:gd name="T16" fmla="*/ 1 w 979"/>
                  <a:gd name="T17" fmla="*/ 0 h 783"/>
                  <a:gd name="T18" fmla="*/ 1 w 979"/>
                  <a:gd name="T19" fmla="*/ 0 h 783"/>
                  <a:gd name="T20" fmla="*/ 1 w 979"/>
                  <a:gd name="T21" fmla="*/ 0 h 783"/>
                  <a:gd name="T22" fmla="*/ 1 w 979"/>
                  <a:gd name="T23" fmla="*/ 0 h 783"/>
                  <a:gd name="T24" fmla="*/ 1 w 979"/>
                  <a:gd name="T25" fmla="*/ 0 h 783"/>
                  <a:gd name="T26" fmla="*/ 1 w 979"/>
                  <a:gd name="T27" fmla="*/ 0 h 783"/>
                  <a:gd name="T28" fmla="*/ 1 w 979"/>
                  <a:gd name="T29" fmla="*/ 0 h 783"/>
                  <a:gd name="T30" fmla="*/ 1 w 979"/>
                  <a:gd name="T31" fmla="*/ 0 h 783"/>
                  <a:gd name="T32" fmla="*/ 0 w 979"/>
                  <a:gd name="T33" fmla="*/ 0 h 783"/>
                  <a:gd name="T34" fmla="*/ 1 w 979"/>
                  <a:gd name="T35" fmla="*/ 0 h 783"/>
                  <a:gd name="T36" fmla="*/ 1 w 979"/>
                  <a:gd name="T37" fmla="*/ 0 h 783"/>
                  <a:gd name="T38" fmla="*/ 1 w 979"/>
                  <a:gd name="T39" fmla="*/ 0 h 783"/>
                  <a:gd name="T40" fmla="*/ 1 w 979"/>
                  <a:gd name="T41" fmla="*/ 0 h 7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9"/>
                  <a:gd name="T64" fmla="*/ 0 h 783"/>
                  <a:gd name="T65" fmla="*/ 979 w 979"/>
                  <a:gd name="T66" fmla="*/ 783 h 7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9" h="783">
                    <a:moveTo>
                      <a:pt x="194" y="502"/>
                    </a:moveTo>
                    <a:lnTo>
                      <a:pt x="521" y="747"/>
                    </a:lnTo>
                    <a:lnTo>
                      <a:pt x="656" y="783"/>
                    </a:lnTo>
                    <a:lnTo>
                      <a:pt x="825" y="694"/>
                    </a:lnTo>
                    <a:lnTo>
                      <a:pt x="900" y="678"/>
                    </a:lnTo>
                    <a:lnTo>
                      <a:pt x="960" y="638"/>
                    </a:lnTo>
                    <a:lnTo>
                      <a:pt x="979" y="614"/>
                    </a:lnTo>
                    <a:lnTo>
                      <a:pt x="945" y="614"/>
                    </a:lnTo>
                    <a:lnTo>
                      <a:pt x="934" y="623"/>
                    </a:lnTo>
                    <a:lnTo>
                      <a:pt x="605" y="368"/>
                    </a:lnTo>
                    <a:lnTo>
                      <a:pt x="612" y="332"/>
                    </a:lnTo>
                    <a:lnTo>
                      <a:pt x="658" y="256"/>
                    </a:lnTo>
                    <a:lnTo>
                      <a:pt x="320" y="0"/>
                    </a:lnTo>
                    <a:lnTo>
                      <a:pt x="219" y="142"/>
                    </a:lnTo>
                    <a:lnTo>
                      <a:pt x="169" y="135"/>
                    </a:lnTo>
                    <a:lnTo>
                      <a:pt x="135" y="157"/>
                    </a:lnTo>
                    <a:lnTo>
                      <a:pt x="0" y="445"/>
                    </a:lnTo>
                    <a:lnTo>
                      <a:pt x="211" y="370"/>
                    </a:lnTo>
                    <a:lnTo>
                      <a:pt x="213" y="450"/>
                    </a:lnTo>
                    <a:lnTo>
                      <a:pt x="194" y="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5" name="Freeform 414"/>
              <p:cNvSpPr>
                <a:spLocks/>
              </p:cNvSpPr>
              <p:nvPr/>
            </p:nvSpPr>
            <p:spPr bwMode="auto">
              <a:xfrm>
                <a:off x="2203" y="2461"/>
                <a:ext cx="234" cy="186"/>
              </a:xfrm>
              <a:custGeom>
                <a:avLst/>
                <a:gdLst>
                  <a:gd name="T0" fmla="*/ 0 w 470"/>
                  <a:gd name="T1" fmla="*/ 1 h 372"/>
                  <a:gd name="T2" fmla="*/ 0 w 470"/>
                  <a:gd name="T3" fmla="*/ 0 h 372"/>
                  <a:gd name="T4" fmla="*/ 0 w 470"/>
                  <a:gd name="T5" fmla="*/ 1 h 372"/>
                  <a:gd name="T6" fmla="*/ 0 w 470"/>
                  <a:gd name="T7" fmla="*/ 1 h 372"/>
                  <a:gd name="T8" fmla="*/ 0 w 470"/>
                  <a:gd name="T9" fmla="*/ 1 h 372"/>
                  <a:gd name="T10" fmla="*/ 0 w 470"/>
                  <a:gd name="T11" fmla="*/ 1 h 372"/>
                  <a:gd name="T12" fmla="*/ 0 w 470"/>
                  <a:gd name="T13" fmla="*/ 1 h 372"/>
                  <a:gd name="T14" fmla="*/ 0 w 470"/>
                  <a:gd name="T15" fmla="*/ 1 h 372"/>
                  <a:gd name="T16" fmla="*/ 0 w 470"/>
                  <a:gd name="T17" fmla="*/ 1 h 372"/>
                  <a:gd name="T18" fmla="*/ 0 w 470"/>
                  <a:gd name="T19" fmla="*/ 1 h 372"/>
                  <a:gd name="T20" fmla="*/ 0 w 470"/>
                  <a:gd name="T21" fmla="*/ 1 h 372"/>
                  <a:gd name="T22" fmla="*/ 0 w 470"/>
                  <a:gd name="T23" fmla="*/ 1 h 372"/>
                  <a:gd name="T24" fmla="*/ 0 w 470"/>
                  <a:gd name="T25" fmla="*/ 1 h 372"/>
                  <a:gd name="T26" fmla="*/ 0 w 470"/>
                  <a:gd name="T27" fmla="*/ 1 h 372"/>
                  <a:gd name="T28" fmla="*/ 0 w 470"/>
                  <a:gd name="T29" fmla="*/ 1 h 372"/>
                  <a:gd name="T30" fmla="*/ 0 w 470"/>
                  <a:gd name="T31" fmla="*/ 1 h 372"/>
                  <a:gd name="T32" fmla="*/ 0 w 470"/>
                  <a:gd name="T33" fmla="*/ 1 h 372"/>
                  <a:gd name="T34" fmla="*/ 0 w 470"/>
                  <a:gd name="T35" fmla="*/ 1 h 372"/>
                  <a:gd name="T36" fmla="*/ 0 w 470"/>
                  <a:gd name="T37" fmla="*/ 1 h 372"/>
                  <a:gd name="T38" fmla="*/ 0 w 470"/>
                  <a:gd name="T39" fmla="*/ 1 h 372"/>
                  <a:gd name="T40" fmla="*/ 0 w 470"/>
                  <a:gd name="T41" fmla="*/ 1 h 372"/>
                  <a:gd name="T42" fmla="*/ 0 w 470"/>
                  <a:gd name="T43" fmla="*/ 1 h 372"/>
                  <a:gd name="T44" fmla="*/ 0 w 470"/>
                  <a:gd name="T45" fmla="*/ 1 h 372"/>
                  <a:gd name="T46" fmla="*/ 0 w 470"/>
                  <a:gd name="T47" fmla="*/ 1 h 372"/>
                  <a:gd name="T48" fmla="*/ 0 w 470"/>
                  <a:gd name="T49" fmla="*/ 1 h 372"/>
                  <a:gd name="T50" fmla="*/ 0 w 470"/>
                  <a:gd name="T51" fmla="*/ 1 h 372"/>
                  <a:gd name="T52" fmla="*/ 0 w 470"/>
                  <a:gd name="T53" fmla="*/ 1 h 372"/>
                  <a:gd name="T54" fmla="*/ 0 w 470"/>
                  <a:gd name="T55" fmla="*/ 1 h 372"/>
                  <a:gd name="T56" fmla="*/ 0 w 470"/>
                  <a:gd name="T57" fmla="*/ 1 h 372"/>
                  <a:gd name="T58" fmla="*/ 0 w 470"/>
                  <a:gd name="T59" fmla="*/ 1 h 372"/>
                  <a:gd name="T60" fmla="*/ 0 w 470"/>
                  <a:gd name="T61" fmla="*/ 1 h 372"/>
                  <a:gd name="T62" fmla="*/ 0 w 470"/>
                  <a:gd name="T63" fmla="*/ 1 h 372"/>
                  <a:gd name="T64" fmla="*/ 0 w 470"/>
                  <a:gd name="T65" fmla="*/ 1 h 372"/>
                  <a:gd name="T66" fmla="*/ 0 w 470"/>
                  <a:gd name="T67" fmla="*/ 1 h 372"/>
                  <a:gd name="T68" fmla="*/ 0 w 470"/>
                  <a:gd name="T69" fmla="*/ 1 h 372"/>
                  <a:gd name="T70" fmla="*/ 0 w 470"/>
                  <a:gd name="T71" fmla="*/ 1 h 372"/>
                  <a:gd name="T72" fmla="*/ 0 w 470"/>
                  <a:gd name="T73" fmla="*/ 1 h 372"/>
                  <a:gd name="T74" fmla="*/ 0 w 470"/>
                  <a:gd name="T75" fmla="*/ 1 h 372"/>
                  <a:gd name="T76" fmla="*/ 0 w 470"/>
                  <a:gd name="T77" fmla="*/ 1 h 372"/>
                  <a:gd name="T78" fmla="*/ 0 w 470"/>
                  <a:gd name="T79" fmla="*/ 1 h 372"/>
                  <a:gd name="T80" fmla="*/ 0 w 470"/>
                  <a:gd name="T81" fmla="*/ 1 h 372"/>
                  <a:gd name="T82" fmla="*/ 0 w 470"/>
                  <a:gd name="T83" fmla="*/ 1 h 372"/>
                  <a:gd name="T84" fmla="*/ 0 w 470"/>
                  <a:gd name="T85" fmla="*/ 1 h 372"/>
                  <a:gd name="T86" fmla="*/ 0 w 470"/>
                  <a:gd name="T87" fmla="*/ 1 h 372"/>
                  <a:gd name="T88" fmla="*/ 0 w 470"/>
                  <a:gd name="T89" fmla="*/ 1 h 372"/>
                  <a:gd name="T90" fmla="*/ 0 w 470"/>
                  <a:gd name="T91" fmla="*/ 1 h 372"/>
                  <a:gd name="T92" fmla="*/ 0 w 470"/>
                  <a:gd name="T93" fmla="*/ 1 h 372"/>
                  <a:gd name="T94" fmla="*/ 0 w 470"/>
                  <a:gd name="T95" fmla="*/ 1 h 372"/>
                  <a:gd name="T96" fmla="*/ 0 w 470"/>
                  <a:gd name="T97" fmla="*/ 1 h 372"/>
                  <a:gd name="T98" fmla="*/ 0 w 470"/>
                  <a:gd name="T99" fmla="*/ 1 h 372"/>
                  <a:gd name="T100" fmla="*/ 0 w 470"/>
                  <a:gd name="T101" fmla="*/ 1 h 372"/>
                  <a:gd name="T102" fmla="*/ 0 w 470"/>
                  <a:gd name="T103" fmla="*/ 1 h 372"/>
                  <a:gd name="T104" fmla="*/ 0 w 470"/>
                  <a:gd name="T105" fmla="*/ 1 h 372"/>
                  <a:gd name="T106" fmla="*/ 0 w 470"/>
                  <a:gd name="T107" fmla="*/ 1 h 372"/>
                  <a:gd name="T108" fmla="*/ 0 w 470"/>
                  <a:gd name="T109" fmla="*/ 1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0"/>
                  <a:gd name="T166" fmla="*/ 0 h 372"/>
                  <a:gd name="T167" fmla="*/ 470 w 470"/>
                  <a:gd name="T168" fmla="*/ 372 h 3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0" h="372">
                    <a:moveTo>
                      <a:pt x="202" y="11"/>
                    </a:moveTo>
                    <a:lnTo>
                      <a:pt x="171" y="0"/>
                    </a:lnTo>
                    <a:lnTo>
                      <a:pt x="131" y="7"/>
                    </a:lnTo>
                    <a:lnTo>
                      <a:pt x="80" y="30"/>
                    </a:lnTo>
                    <a:lnTo>
                      <a:pt x="42" y="62"/>
                    </a:lnTo>
                    <a:lnTo>
                      <a:pt x="25" y="83"/>
                    </a:lnTo>
                    <a:lnTo>
                      <a:pt x="13" y="104"/>
                    </a:lnTo>
                    <a:lnTo>
                      <a:pt x="4" y="131"/>
                    </a:lnTo>
                    <a:lnTo>
                      <a:pt x="0" y="154"/>
                    </a:lnTo>
                    <a:lnTo>
                      <a:pt x="2" y="173"/>
                    </a:lnTo>
                    <a:lnTo>
                      <a:pt x="6" y="194"/>
                    </a:lnTo>
                    <a:lnTo>
                      <a:pt x="13" y="216"/>
                    </a:lnTo>
                    <a:lnTo>
                      <a:pt x="25" y="237"/>
                    </a:lnTo>
                    <a:lnTo>
                      <a:pt x="34" y="252"/>
                    </a:lnTo>
                    <a:lnTo>
                      <a:pt x="50" y="271"/>
                    </a:lnTo>
                    <a:lnTo>
                      <a:pt x="67" y="289"/>
                    </a:lnTo>
                    <a:lnTo>
                      <a:pt x="88" y="309"/>
                    </a:lnTo>
                    <a:lnTo>
                      <a:pt x="112" y="330"/>
                    </a:lnTo>
                    <a:lnTo>
                      <a:pt x="133" y="342"/>
                    </a:lnTo>
                    <a:lnTo>
                      <a:pt x="158" y="351"/>
                    </a:lnTo>
                    <a:lnTo>
                      <a:pt x="188" y="363"/>
                    </a:lnTo>
                    <a:lnTo>
                      <a:pt x="221" y="368"/>
                    </a:lnTo>
                    <a:lnTo>
                      <a:pt x="249" y="372"/>
                    </a:lnTo>
                    <a:lnTo>
                      <a:pt x="283" y="372"/>
                    </a:lnTo>
                    <a:lnTo>
                      <a:pt x="316" y="367"/>
                    </a:lnTo>
                    <a:lnTo>
                      <a:pt x="352" y="357"/>
                    </a:lnTo>
                    <a:lnTo>
                      <a:pt x="386" y="344"/>
                    </a:lnTo>
                    <a:lnTo>
                      <a:pt x="424" y="317"/>
                    </a:lnTo>
                    <a:lnTo>
                      <a:pt x="455" y="290"/>
                    </a:lnTo>
                    <a:lnTo>
                      <a:pt x="470" y="233"/>
                    </a:lnTo>
                    <a:lnTo>
                      <a:pt x="466" y="220"/>
                    </a:lnTo>
                    <a:lnTo>
                      <a:pt x="445" y="195"/>
                    </a:lnTo>
                    <a:lnTo>
                      <a:pt x="415" y="195"/>
                    </a:lnTo>
                    <a:lnTo>
                      <a:pt x="413" y="209"/>
                    </a:lnTo>
                    <a:lnTo>
                      <a:pt x="392" y="214"/>
                    </a:lnTo>
                    <a:lnTo>
                      <a:pt x="373" y="249"/>
                    </a:lnTo>
                    <a:lnTo>
                      <a:pt x="361" y="271"/>
                    </a:lnTo>
                    <a:lnTo>
                      <a:pt x="342" y="285"/>
                    </a:lnTo>
                    <a:lnTo>
                      <a:pt x="321" y="308"/>
                    </a:lnTo>
                    <a:lnTo>
                      <a:pt x="301" y="334"/>
                    </a:lnTo>
                    <a:lnTo>
                      <a:pt x="283" y="348"/>
                    </a:lnTo>
                    <a:lnTo>
                      <a:pt x="270" y="346"/>
                    </a:lnTo>
                    <a:lnTo>
                      <a:pt x="213" y="309"/>
                    </a:lnTo>
                    <a:lnTo>
                      <a:pt x="209" y="296"/>
                    </a:lnTo>
                    <a:lnTo>
                      <a:pt x="266" y="195"/>
                    </a:lnTo>
                    <a:lnTo>
                      <a:pt x="186" y="220"/>
                    </a:lnTo>
                    <a:lnTo>
                      <a:pt x="166" y="235"/>
                    </a:lnTo>
                    <a:lnTo>
                      <a:pt x="148" y="241"/>
                    </a:lnTo>
                    <a:lnTo>
                      <a:pt x="131" y="233"/>
                    </a:lnTo>
                    <a:lnTo>
                      <a:pt x="126" y="209"/>
                    </a:lnTo>
                    <a:lnTo>
                      <a:pt x="135" y="184"/>
                    </a:lnTo>
                    <a:lnTo>
                      <a:pt x="148" y="146"/>
                    </a:lnTo>
                    <a:lnTo>
                      <a:pt x="204" y="22"/>
                    </a:lnTo>
                    <a:lnTo>
                      <a:pt x="202" y="1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6" name="Freeform 415"/>
              <p:cNvSpPr>
                <a:spLocks/>
              </p:cNvSpPr>
              <p:nvPr/>
            </p:nvSpPr>
            <p:spPr bwMode="auto">
              <a:xfrm>
                <a:off x="2272" y="2660"/>
                <a:ext cx="71" cy="24"/>
              </a:xfrm>
              <a:custGeom>
                <a:avLst/>
                <a:gdLst>
                  <a:gd name="T0" fmla="*/ 0 w 143"/>
                  <a:gd name="T1" fmla="*/ 1 h 47"/>
                  <a:gd name="T2" fmla="*/ 0 w 143"/>
                  <a:gd name="T3" fmla="*/ 1 h 47"/>
                  <a:gd name="T4" fmla="*/ 0 w 143"/>
                  <a:gd name="T5" fmla="*/ 1 h 47"/>
                  <a:gd name="T6" fmla="*/ 0 w 143"/>
                  <a:gd name="T7" fmla="*/ 0 h 47"/>
                  <a:gd name="T8" fmla="*/ 0 w 143"/>
                  <a:gd name="T9" fmla="*/ 1 h 47"/>
                  <a:gd name="T10" fmla="*/ 0 w 143"/>
                  <a:gd name="T11" fmla="*/ 1 h 47"/>
                  <a:gd name="T12" fmla="*/ 0 w 143"/>
                  <a:gd name="T13" fmla="*/ 1 h 47"/>
                  <a:gd name="T14" fmla="*/ 0 w 143"/>
                  <a:gd name="T15" fmla="*/ 1 h 47"/>
                  <a:gd name="T16" fmla="*/ 0 w 143"/>
                  <a:gd name="T17" fmla="*/ 1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3"/>
                  <a:gd name="T28" fmla="*/ 0 h 47"/>
                  <a:gd name="T29" fmla="*/ 143 w 143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3" h="47">
                    <a:moveTo>
                      <a:pt x="0" y="28"/>
                    </a:moveTo>
                    <a:lnTo>
                      <a:pt x="34" y="25"/>
                    </a:lnTo>
                    <a:lnTo>
                      <a:pt x="86" y="13"/>
                    </a:lnTo>
                    <a:lnTo>
                      <a:pt x="89" y="0"/>
                    </a:lnTo>
                    <a:lnTo>
                      <a:pt x="105" y="7"/>
                    </a:lnTo>
                    <a:lnTo>
                      <a:pt x="143" y="2"/>
                    </a:lnTo>
                    <a:lnTo>
                      <a:pt x="27" y="4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7" name="Freeform 416"/>
              <p:cNvSpPr>
                <a:spLocks/>
              </p:cNvSpPr>
              <p:nvPr/>
            </p:nvSpPr>
            <p:spPr bwMode="auto">
              <a:xfrm>
                <a:off x="2590" y="2570"/>
                <a:ext cx="35" cy="24"/>
              </a:xfrm>
              <a:custGeom>
                <a:avLst/>
                <a:gdLst>
                  <a:gd name="T0" fmla="*/ 0 w 68"/>
                  <a:gd name="T1" fmla="*/ 0 h 48"/>
                  <a:gd name="T2" fmla="*/ 1 w 68"/>
                  <a:gd name="T3" fmla="*/ 1 h 48"/>
                  <a:gd name="T4" fmla="*/ 1 w 68"/>
                  <a:gd name="T5" fmla="*/ 1 h 48"/>
                  <a:gd name="T6" fmla="*/ 1 w 68"/>
                  <a:gd name="T7" fmla="*/ 1 h 48"/>
                  <a:gd name="T8" fmla="*/ 0 w 68"/>
                  <a:gd name="T9" fmla="*/ 0 h 48"/>
                  <a:gd name="T10" fmla="*/ 0 w 6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"/>
                  <a:gd name="T20" fmla="*/ 68 w 6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">
                    <a:moveTo>
                      <a:pt x="0" y="0"/>
                    </a:moveTo>
                    <a:lnTo>
                      <a:pt x="68" y="48"/>
                    </a:lnTo>
                    <a:lnTo>
                      <a:pt x="34" y="42"/>
                    </a:lnTo>
                    <a:lnTo>
                      <a:pt x="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8" name="Freeform 417"/>
              <p:cNvSpPr>
                <a:spLocks/>
              </p:cNvSpPr>
              <p:nvPr/>
            </p:nvSpPr>
            <p:spPr bwMode="auto">
              <a:xfrm>
                <a:off x="2668" y="2795"/>
                <a:ext cx="75" cy="83"/>
              </a:xfrm>
              <a:custGeom>
                <a:avLst/>
                <a:gdLst>
                  <a:gd name="T0" fmla="*/ 0 w 148"/>
                  <a:gd name="T1" fmla="*/ 1 h 165"/>
                  <a:gd name="T2" fmla="*/ 1 w 148"/>
                  <a:gd name="T3" fmla="*/ 1 h 165"/>
                  <a:gd name="T4" fmla="*/ 1 w 148"/>
                  <a:gd name="T5" fmla="*/ 1 h 165"/>
                  <a:gd name="T6" fmla="*/ 1 w 148"/>
                  <a:gd name="T7" fmla="*/ 0 h 165"/>
                  <a:gd name="T8" fmla="*/ 0 w 148"/>
                  <a:gd name="T9" fmla="*/ 1 h 165"/>
                  <a:gd name="T10" fmla="*/ 0 w 148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165"/>
                  <a:gd name="T20" fmla="*/ 148 w 14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165">
                    <a:moveTo>
                      <a:pt x="0" y="47"/>
                    </a:moveTo>
                    <a:lnTo>
                      <a:pt x="42" y="165"/>
                    </a:lnTo>
                    <a:lnTo>
                      <a:pt x="148" y="116"/>
                    </a:lnTo>
                    <a:lnTo>
                      <a:pt x="106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89" name="Freeform 418"/>
              <p:cNvSpPr>
                <a:spLocks/>
              </p:cNvSpPr>
              <p:nvPr/>
            </p:nvSpPr>
            <p:spPr bwMode="auto">
              <a:xfrm>
                <a:off x="2368" y="1959"/>
                <a:ext cx="110" cy="297"/>
              </a:xfrm>
              <a:custGeom>
                <a:avLst/>
                <a:gdLst>
                  <a:gd name="T0" fmla="*/ 0 w 221"/>
                  <a:gd name="T1" fmla="*/ 0 h 595"/>
                  <a:gd name="T2" fmla="*/ 0 w 221"/>
                  <a:gd name="T3" fmla="*/ 0 h 595"/>
                  <a:gd name="T4" fmla="*/ 0 w 221"/>
                  <a:gd name="T5" fmla="*/ 0 h 595"/>
                  <a:gd name="T6" fmla="*/ 0 w 221"/>
                  <a:gd name="T7" fmla="*/ 0 h 595"/>
                  <a:gd name="T8" fmla="*/ 0 w 221"/>
                  <a:gd name="T9" fmla="*/ 0 h 595"/>
                  <a:gd name="T10" fmla="*/ 0 w 221"/>
                  <a:gd name="T11" fmla="*/ 0 h 595"/>
                  <a:gd name="T12" fmla="*/ 0 w 221"/>
                  <a:gd name="T13" fmla="*/ 0 h 5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595"/>
                  <a:gd name="T23" fmla="*/ 221 w 221"/>
                  <a:gd name="T24" fmla="*/ 595 h 5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595">
                    <a:moveTo>
                      <a:pt x="203" y="0"/>
                    </a:moveTo>
                    <a:lnTo>
                      <a:pt x="55" y="441"/>
                    </a:lnTo>
                    <a:lnTo>
                      <a:pt x="0" y="595"/>
                    </a:lnTo>
                    <a:lnTo>
                      <a:pt x="27" y="572"/>
                    </a:lnTo>
                    <a:lnTo>
                      <a:pt x="221" y="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0" name="Freeform 419"/>
              <p:cNvSpPr>
                <a:spLocks/>
              </p:cNvSpPr>
              <p:nvPr/>
            </p:nvSpPr>
            <p:spPr bwMode="auto">
              <a:xfrm>
                <a:off x="2311" y="1997"/>
                <a:ext cx="110" cy="298"/>
              </a:xfrm>
              <a:custGeom>
                <a:avLst/>
                <a:gdLst>
                  <a:gd name="T0" fmla="*/ 0 w 220"/>
                  <a:gd name="T1" fmla="*/ 0 h 597"/>
                  <a:gd name="T2" fmla="*/ 1 w 220"/>
                  <a:gd name="T3" fmla="*/ 0 h 597"/>
                  <a:gd name="T4" fmla="*/ 1 w 220"/>
                  <a:gd name="T5" fmla="*/ 0 h 597"/>
                  <a:gd name="T6" fmla="*/ 1 w 220"/>
                  <a:gd name="T7" fmla="*/ 0 h 597"/>
                  <a:gd name="T8" fmla="*/ 0 w 220"/>
                  <a:gd name="T9" fmla="*/ 0 h 597"/>
                  <a:gd name="T10" fmla="*/ 0 w 220"/>
                  <a:gd name="T11" fmla="*/ 0 h 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597"/>
                  <a:gd name="T20" fmla="*/ 220 w 220"/>
                  <a:gd name="T21" fmla="*/ 597 h 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597">
                    <a:moveTo>
                      <a:pt x="0" y="597"/>
                    </a:moveTo>
                    <a:lnTo>
                      <a:pt x="182" y="30"/>
                    </a:lnTo>
                    <a:lnTo>
                      <a:pt x="220" y="0"/>
                    </a:lnTo>
                    <a:lnTo>
                      <a:pt x="44" y="527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1" name="Freeform 420"/>
              <p:cNvSpPr>
                <a:spLocks/>
              </p:cNvSpPr>
              <p:nvPr/>
            </p:nvSpPr>
            <p:spPr bwMode="auto">
              <a:xfrm>
                <a:off x="2292" y="2650"/>
                <a:ext cx="103" cy="89"/>
              </a:xfrm>
              <a:custGeom>
                <a:avLst/>
                <a:gdLst>
                  <a:gd name="T0" fmla="*/ 0 w 205"/>
                  <a:gd name="T1" fmla="*/ 0 h 179"/>
                  <a:gd name="T2" fmla="*/ 1 w 205"/>
                  <a:gd name="T3" fmla="*/ 0 h 179"/>
                  <a:gd name="T4" fmla="*/ 1 w 205"/>
                  <a:gd name="T5" fmla="*/ 0 h 179"/>
                  <a:gd name="T6" fmla="*/ 1 w 205"/>
                  <a:gd name="T7" fmla="*/ 0 h 179"/>
                  <a:gd name="T8" fmla="*/ 1 w 205"/>
                  <a:gd name="T9" fmla="*/ 0 h 179"/>
                  <a:gd name="T10" fmla="*/ 1 w 205"/>
                  <a:gd name="T11" fmla="*/ 0 h 179"/>
                  <a:gd name="T12" fmla="*/ 0 w 205"/>
                  <a:gd name="T13" fmla="*/ 0 h 179"/>
                  <a:gd name="T14" fmla="*/ 0 w 205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5"/>
                  <a:gd name="T25" fmla="*/ 0 h 179"/>
                  <a:gd name="T26" fmla="*/ 205 w 205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5" h="179">
                    <a:moveTo>
                      <a:pt x="0" y="76"/>
                    </a:moveTo>
                    <a:lnTo>
                      <a:pt x="171" y="0"/>
                    </a:lnTo>
                    <a:lnTo>
                      <a:pt x="205" y="25"/>
                    </a:lnTo>
                    <a:lnTo>
                      <a:pt x="150" y="101"/>
                    </a:lnTo>
                    <a:lnTo>
                      <a:pt x="129" y="144"/>
                    </a:lnTo>
                    <a:lnTo>
                      <a:pt x="118" y="17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2" name="Freeform 421"/>
              <p:cNvSpPr>
                <a:spLocks/>
              </p:cNvSpPr>
              <p:nvPr/>
            </p:nvSpPr>
            <p:spPr bwMode="auto">
              <a:xfrm>
                <a:off x="2397" y="2693"/>
                <a:ext cx="52" cy="29"/>
              </a:xfrm>
              <a:custGeom>
                <a:avLst/>
                <a:gdLst>
                  <a:gd name="T0" fmla="*/ 0 w 103"/>
                  <a:gd name="T1" fmla="*/ 0 h 59"/>
                  <a:gd name="T2" fmla="*/ 1 w 103"/>
                  <a:gd name="T3" fmla="*/ 0 h 59"/>
                  <a:gd name="T4" fmla="*/ 1 w 103"/>
                  <a:gd name="T5" fmla="*/ 0 h 59"/>
                  <a:gd name="T6" fmla="*/ 0 w 103"/>
                  <a:gd name="T7" fmla="*/ 0 h 59"/>
                  <a:gd name="T8" fmla="*/ 0 w 10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59"/>
                  <a:gd name="T17" fmla="*/ 103 w 10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59">
                    <a:moveTo>
                      <a:pt x="0" y="59"/>
                    </a:moveTo>
                    <a:lnTo>
                      <a:pt x="82" y="0"/>
                    </a:lnTo>
                    <a:lnTo>
                      <a:pt x="103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3" name="Freeform 422"/>
              <p:cNvSpPr>
                <a:spLocks/>
              </p:cNvSpPr>
              <p:nvPr/>
            </p:nvSpPr>
            <p:spPr bwMode="auto">
              <a:xfrm>
                <a:off x="3030" y="2514"/>
                <a:ext cx="194" cy="182"/>
              </a:xfrm>
              <a:custGeom>
                <a:avLst/>
                <a:gdLst>
                  <a:gd name="T0" fmla="*/ 0 w 390"/>
                  <a:gd name="T1" fmla="*/ 0 h 363"/>
                  <a:gd name="T2" fmla="*/ 0 w 390"/>
                  <a:gd name="T3" fmla="*/ 1 h 363"/>
                  <a:gd name="T4" fmla="*/ 0 w 390"/>
                  <a:gd name="T5" fmla="*/ 1 h 363"/>
                  <a:gd name="T6" fmla="*/ 0 w 390"/>
                  <a:gd name="T7" fmla="*/ 1 h 363"/>
                  <a:gd name="T8" fmla="*/ 0 w 390"/>
                  <a:gd name="T9" fmla="*/ 1 h 363"/>
                  <a:gd name="T10" fmla="*/ 0 w 390"/>
                  <a:gd name="T11" fmla="*/ 0 h 363"/>
                  <a:gd name="T12" fmla="*/ 0 w 390"/>
                  <a:gd name="T13" fmla="*/ 0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363"/>
                  <a:gd name="T23" fmla="*/ 390 w 390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363">
                    <a:moveTo>
                      <a:pt x="90" y="0"/>
                    </a:moveTo>
                    <a:lnTo>
                      <a:pt x="27" y="65"/>
                    </a:lnTo>
                    <a:lnTo>
                      <a:pt x="14" y="116"/>
                    </a:lnTo>
                    <a:lnTo>
                      <a:pt x="0" y="190"/>
                    </a:lnTo>
                    <a:lnTo>
                      <a:pt x="390" y="36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4" name="Freeform 423"/>
              <p:cNvSpPr>
                <a:spLocks/>
              </p:cNvSpPr>
              <p:nvPr/>
            </p:nvSpPr>
            <p:spPr bwMode="auto">
              <a:xfrm>
                <a:off x="3222" y="2688"/>
                <a:ext cx="147" cy="216"/>
              </a:xfrm>
              <a:custGeom>
                <a:avLst/>
                <a:gdLst>
                  <a:gd name="T0" fmla="*/ 0 w 295"/>
                  <a:gd name="T1" fmla="*/ 0 h 431"/>
                  <a:gd name="T2" fmla="*/ 0 w 295"/>
                  <a:gd name="T3" fmla="*/ 1 h 431"/>
                  <a:gd name="T4" fmla="*/ 0 w 295"/>
                  <a:gd name="T5" fmla="*/ 1 h 431"/>
                  <a:gd name="T6" fmla="*/ 0 w 295"/>
                  <a:gd name="T7" fmla="*/ 1 h 431"/>
                  <a:gd name="T8" fmla="*/ 0 w 295"/>
                  <a:gd name="T9" fmla="*/ 1 h 431"/>
                  <a:gd name="T10" fmla="*/ 0 w 295"/>
                  <a:gd name="T11" fmla="*/ 1 h 431"/>
                  <a:gd name="T12" fmla="*/ 0 w 295"/>
                  <a:gd name="T13" fmla="*/ 1 h 431"/>
                  <a:gd name="T14" fmla="*/ 0 w 295"/>
                  <a:gd name="T15" fmla="*/ 1 h 431"/>
                  <a:gd name="T16" fmla="*/ 0 w 295"/>
                  <a:gd name="T17" fmla="*/ 0 h 431"/>
                  <a:gd name="T18" fmla="*/ 0 w 295"/>
                  <a:gd name="T19" fmla="*/ 0 h 4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"/>
                  <a:gd name="T31" fmla="*/ 0 h 431"/>
                  <a:gd name="T32" fmla="*/ 295 w 295"/>
                  <a:gd name="T33" fmla="*/ 431 h 4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" h="431">
                    <a:moveTo>
                      <a:pt x="0" y="0"/>
                    </a:moveTo>
                    <a:lnTo>
                      <a:pt x="35" y="412"/>
                    </a:lnTo>
                    <a:lnTo>
                      <a:pt x="103" y="431"/>
                    </a:lnTo>
                    <a:lnTo>
                      <a:pt x="177" y="430"/>
                    </a:lnTo>
                    <a:lnTo>
                      <a:pt x="246" y="382"/>
                    </a:lnTo>
                    <a:lnTo>
                      <a:pt x="278" y="331"/>
                    </a:lnTo>
                    <a:lnTo>
                      <a:pt x="295" y="255"/>
                    </a:lnTo>
                    <a:lnTo>
                      <a:pt x="268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5" name="Freeform 424"/>
              <p:cNvSpPr>
                <a:spLocks/>
              </p:cNvSpPr>
              <p:nvPr/>
            </p:nvSpPr>
            <p:spPr bwMode="auto">
              <a:xfrm>
                <a:off x="2308" y="2018"/>
                <a:ext cx="294" cy="419"/>
              </a:xfrm>
              <a:custGeom>
                <a:avLst/>
                <a:gdLst>
                  <a:gd name="T0" fmla="*/ 1 w 588"/>
                  <a:gd name="T1" fmla="*/ 1 h 838"/>
                  <a:gd name="T2" fmla="*/ 1 w 588"/>
                  <a:gd name="T3" fmla="*/ 1 h 838"/>
                  <a:gd name="T4" fmla="*/ 1 w 588"/>
                  <a:gd name="T5" fmla="*/ 0 h 838"/>
                  <a:gd name="T6" fmla="*/ 0 w 588"/>
                  <a:gd name="T7" fmla="*/ 1 h 838"/>
                  <a:gd name="T8" fmla="*/ 1 w 588"/>
                  <a:gd name="T9" fmla="*/ 1 h 838"/>
                  <a:gd name="T10" fmla="*/ 1 w 588"/>
                  <a:gd name="T11" fmla="*/ 1 h 8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8"/>
                  <a:gd name="T19" fmla="*/ 0 h 838"/>
                  <a:gd name="T20" fmla="*/ 588 w 588"/>
                  <a:gd name="T21" fmla="*/ 838 h 8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8" h="838">
                    <a:moveTo>
                      <a:pt x="27" y="772"/>
                    </a:moveTo>
                    <a:lnTo>
                      <a:pt x="572" y="7"/>
                    </a:lnTo>
                    <a:lnTo>
                      <a:pt x="588" y="0"/>
                    </a:lnTo>
                    <a:lnTo>
                      <a:pt x="0" y="838"/>
                    </a:lnTo>
                    <a:lnTo>
                      <a:pt x="27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6" name="Freeform 425"/>
              <p:cNvSpPr>
                <a:spLocks/>
              </p:cNvSpPr>
              <p:nvPr/>
            </p:nvSpPr>
            <p:spPr bwMode="auto">
              <a:xfrm>
                <a:off x="2417" y="1958"/>
                <a:ext cx="34" cy="25"/>
              </a:xfrm>
              <a:custGeom>
                <a:avLst/>
                <a:gdLst>
                  <a:gd name="T0" fmla="*/ 1 w 66"/>
                  <a:gd name="T1" fmla="*/ 1 h 49"/>
                  <a:gd name="T2" fmla="*/ 0 w 66"/>
                  <a:gd name="T3" fmla="*/ 1 h 49"/>
                  <a:gd name="T4" fmla="*/ 1 w 66"/>
                  <a:gd name="T5" fmla="*/ 1 h 49"/>
                  <a:gd name="T6" fmla="*/ 1 w 66"/>
                  <a:gd name="T7" fmla="*/ 1 h 49"/>
                  <a:gd name="T8" fmla="*/ 1 w 66"/>
                  <a:gd name="T9" fmla="*/ 1 h 49"/>
                  <a:gd name="T10" fmla="*/ 1 w 66"/>
                  <a:gd name="T11" fmla="*/ 0 h 49"/>
                  <a:gd name="T12" fmla="*/ 1 w 66"/>
                  <a:gd name="T13" fmla="*/ 1 h 49"/>
                  <a:gd name="T14" fmla="*/ 1 w 66"/>
                  <a:gd name="T15" fmla="*/ 1 h 49"/>
                  <a:gd name="T16" fmla="*/ 1 w 66"/>
                  <a:gd name="T17" fmla="*/ 1 h 49"/>
                  <a:gd name="T18" fmla="*/ 1 w 66"/>
                  <a:gd name="T19" fmla="*/ 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49"/>
                  <a:gd name="T32" fmla="*/ 66 w 66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49">
                    <a:moveTo>
                      <a:pt x="21" y="44"/>
                    </a:moveTo>
                    <a:lnTo>
                      <a:pt x="0" y="21"/>
                    </a:lnTo>
                    <a:lnTo>
                      <a:pt x="21" y="4"/>
                    </a:lnTo>
                    <a:lnTo>
                      <a:pt x="38" y="21"/>
                    </a:lnTo>
                    <a:lnTo>
                      <a:pt x="51" y="15"/>
                    </a:lnTo>
                    <a:lnTo>
                      <a:pt x="51" y="0"/>
                    </a:lnTo>
                    <a:lnTo>
                      <a:pt x="66" y="4"/>
                    </a:lnTo>
                    <a:lnTo>
                      <a:pt x="61" y="49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7" name="Freeform 426"/>
              <p:cNvSpPr>
                <a:spLocks/>
              </p:cNvSpPr>
              <p:nvPr/>
            </p:nvSpPr>
            <p:spPr bwMode="auto">
              <a:xfrm>
                <a:off x="2417" y="1958"/>
                <a:ext cx="40" cy="51"/>
              </a:xfrm>
              <a:custGeom>
                <a:avLst/>
                <a:gdLst>
                  <a:gd name="T0" fmla="*/ 1 w 80"/>
                  <a:gd name="T1" fmla="*/ 0 h 103"/>
                  <a:gd name="T2" fmla="*/ 1 w 80"/>
                  <a:gd name="T3" fmla="*/ 0 h 103"/>
                  <a:gd name="T4" fmla="*/ 1 w 80"/>
                  <a:gd name="T5" fmla="*/ 0 h 103"/>
                  <a:gd name="T6" fmla="*/ 1 w 80"/>
                  <a:gd name="T7" fmla="*/ 0 h 103"/>
                  <a:gd name="T8" fmla="*/ 1 w 80"/>
                  <a:gd name="T9" fmla="*/ 0 h 103"/>
                  <a:gd name="T10" fmla="*/ 1 w 80"/>
                  <a:gd name="T11" fmla="*/ 0 h 103"/>
                  <a:gd name="T12" fmla="*/ 1 w 80"/>
                  <a:gd name="T13" fmla="*/ 0 h 103"/>
                  <a:gd name="T14" fmla="*/ 1 w 80"/>
                  <a:gd name="T15" fmla="*/ 0 h 103"/>
                  <a:gd name="T16" fmla="*/ 1 w 80"/>
                  <a:gd name="T17" fmla="*/ 0 h 103"/>
                  <a:gd name="T18" fmla="*/ 0 w 80"/>
                  <a:gd name="T19" fmla="*/ 0 h 103"/>
                  <a:gd name="T20" fmla="*/ 1 w 80"/>
                  <a:gd name="T21" fmla="*/ 0 h 103"/>
                  <a:gd name="T22" fmla="*/ 1 w 80"/>
                  <a:gd name="T23" fmla="*/ 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103"/>
                  <a:gd name="T38" fmla="*/ 80 w 80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103">
                    <a:moveTo>
                      <a:pt x="28" y="67"/>
                    </a:moveTo>
                    <a:lnTo>
                      <a:pt x="19" y="42"/>
                    </a:lnTo>
                    <a:lnTo>
                      <a:pt x="40" y="25"/>
                    </a:lnTo>
                    <a:lnTo>
                      <a:pt x="57" y="46"/>
                    </a:lnTo>
                    <a:lnTo>
                      <a:pt x="61" y="6"/>
                    </a:lnTo>
                    <a:lnTo>
                      <a:pt x="80" y="0"/>
                    </a:lnTo>
                    <a:lnTo>
                      <a:pt x="80" y="25"/>
                    </a:lnTo>
                    <a:lnTo>
                      <a:pt x="45" y="103"/>
                    </a:lnTo>
                    <a:lnTo>
                      <a:pt x="13" y="84"/>
                    </a:lnTo>
                    <a:lnTo>
                      <a:pt x="0" y="49"/>
                    </a:lnTo>
                    <a:lnTo>
                      <a:pt x="28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8" name="Freeform 427"/>
              <p:cNvSpPr>
                <a:spLocks/>
              </p:cNvSpPr>
              <p:nvPr/>
            </p:nvSpPr>
            <p:spPr bwMode="auto">
              <a:xfrm>
                <a:off x="3066" y="2464"/>
                <a:ext cx="26" cy="32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65"/>
                  <a:gd name="T29" fmla="*/ 54 w 5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65">
                    <a:moveTo>
                      <a:pt x="0" y="19"/>
                    </a:moveTo>
                    <a:lnTo>
                      <a:pt x="12" y="21"/>
                    </a:lnTo>
                    <a:lnTo>
                      <a:pt x="27" y="65"/>
                    </a:lnTo>
                    <a:lnTo>
                      <a:pt x="54" y="54"/>
                    </a:lnTo>
                    <a:lnTo>
                      <a:pt x="37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9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99" name="Freeform 428"/>
              <p:cNvSpPr>
                <a:spLocks/>
              </p:cNvSpPr>
              <p:nvPr/>
            </p:nvSpPr>
            <p:spPr bwMode="auto">
              <a:xfrm>
                <a:off x="3074" y="2458"/>
                <a:ext cx="24" cy="31"/>
              </a:xfrm>
              <a:custGeom>
                <a:avLst/>
                <a:gdLst>
                  <a:gd name="T0" fmla="*/ 0 w 47"/>
                  <a:gd name="T1" fmla="*/ 0 h 63"/>
                  <a:gd name="T2" fmla="*/ 1 w 47"/>
                  <a:gd name="T3" fmla="*/ 0 h 63"/>
                  <a:gd name="T4" fmla="*/ 1 w 47"/>
                  <a:gd name="T5" fmla="*/ 0 h 63"/>
                  <a:gd name="T6" fmla="*/ 1 w 47"/>
                  <a:gd name="T7" fmla="*/ 0 h 63"/>
                  <a:gd name="T8" fmla="*/ 1 w 47"/>
                  <a:gd name="T9" fmla="*/ 0 h 63"/>
                  <a:gd name="T10" fmla="*/ 1 w 47"/>
                  <a:gd name="T11" fmla="*/ 0 h 63"/>
                  <a:gd name="T12" fmla="*/ 1 w 47"/>
                  <a:gd name="T13" fmla="*/ 0 h 63"/>
                  <a:gd name="T14" fmla="*/ 1 w 47"/>
                  <a:gd name="T15" fmla="*/ 0 h 63"/>
                  <a:gd name="T16" fmla="*/ 0 w 47"/>
                  <a:gd name="T17" fmla="*/ 0 h 63"/>
                  <a:gd name="T18" fmla="*/ 0 w 47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63"/>
                  <a:gd name="T32" fmla="*/ 47 w 47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63">
                    <a:moveTo>
                      <a:pt x="0" y="9"/>
                    </a:moveTo>
                    <a:lnTo>
                      <a:pt x="3" y="19"/>
                    </a:lnTo>
                    <a:lnTo>
                      <a:pt x="19" y="19"/>
                    </a:lnTo>
                    <a:lnTo>
                      <a:pt x="34" y="63"/>
                    </a:lnTo>
                    <a:lnTo>
                      <a:pt x="47" y="63"/>
                    </a:lnTo>
                    <a:lnTo>
                      <a:pt x="28" y="17"/>
                    </a:lnTo>
                    <a:lnTo>
                      <a:pt x="13" y="11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0" name="Freeform 429"/>
              <p:cNvSpPr>
                <a:spLocks/>
              </p:cNvSpPr>
              <p:nvPr/>
            </p:nvSpPr>
            <p:spPr bwMode="auto">
              <a:xfrm>
                <a:off x="2536" y="2179"/>
                <a:ext cx="379" cy="453"/>
              </a:xfrm>
              <a:custGeom>
                <a:avLst/>
                <a:gdLst>
                  <a:gd name="T0" fmla="*/ 0 w 756"/>
                  <a:gd name="T1" fmla="*/ 1 h 905"/>
                  <a:gd name="T2" fmla="*/ 1 w 756"/>
                  <a:gd name="T3" fmla="*/ 1 h 905"/>
                  <a:gd name="T4" fmla="*/ 1 w 756"/>
                  <a:gd name="T5" fmla="*/ 1 h 905"/>
                  <a:gd name="T6" fmla="*/ 1 w 756"/>
                  <a:gd name="T7" fmla="*/ 1 h 905"/>
                  <a:gd name="T8" fmla="*/ 1 w 756"/>
                  <a:gd name="T9" fmla="*/ 1 h 905"/>
                  <a:gd name="T10" fmla="*/ 1 w 756"/>
                  <a:gd name="T11" fmla="*/ 1 h 905"/>
                  <a:gd name="T12" fmla="*/ 1 w 756"/>
                  <a:gd name="T13" fmla="*/ 1 h 905"/>
                  <a:gd name="T14" fmla="*/ 1 w 756"/>
                  <a:gd name="T15" fmla="*/ 1 h 905"/>
                  <a:gd name="T16" fmla="*/ 1 w 756"/>
                  <a:gd name="T17" fmla="*/ 1 h 905"/>
                  <a:gd name="T18" fmla="*/ 1 w 756"/>
                  <a:gd name="T19" fmla="*/ 1 h 905"/>
                  <a:gd name="T20" fmla="*/ 1 w 756"/>
                  <a:gd name="T21" fmla="*/ 0 h 905"/>
                  <a:gd name="T22" fmla="*/ 0 w 756"/>
                  <a:gd name="T23" fmla="*/ 1 h 905"/>
                  <a:gd name="T24" fmla="*/ 0 w 756"/>
                  <a:gd name="T25" fmla="*/ 1 h 9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6"/>
                  <a:gd name="T40" fmla="*/ 0 h 905"/>
                  <a:gd name="T41" fmla="*/ 756 w 756"/>
                  <a:gd name="T42" fmla="*/ 905 h 9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6" h="905">
                    <a:moveTo>
                      <a:pt x="0" y="671"/>
                    </a:moveTo>
                    <a:lnTo>
                      <a:pt x="308" y="905"/>
                    </a:lnTo>
                    <a:lnTo>
                      <a:pt x="678" y="333"/>
                    </a:lnTo>
                    <a:lnTo>
                      <a:pt x="631" y="340"/>
                    </a:lnTo>
                    <a:lnTo>
                      <a:pt x="482" y="439"/>
                    </a:lnTo>
                    <a:lnTo>
                      <a:pt x="433" y="412"/>
                    </a:lnTo>
                    <a:lnTo>
                      <a:pt x="448" y="365"/>
                    </a:lnTo>
                    <a:lnTo>
                      <a:pt x="513" y="355"/>
                    </a:lnTo>
                    <a:lnTo>
                      <a:pt x="712" y="272"/>
                    </a:lnTo>
                    <a:lnTo>
                      <a:pt x="756" y="207"/>
                    </a:lnTo>
                    <a:lnTo>
                      <a:pt x="452" y="0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004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1" name="Freeform 430"/>
              <p:cNvSpPr>
                <a:spLocks/>
              </p:cNvSpPr>
              <p:nvPr/>
            </p:nvSpPr>
            <p:spPr bwMode="auto">
              <a:xfrm>
                <a:off x="2686" y="2333"/>
                <a:ext cx="374" cy="482"/>
              </a:xfrm>
              <a:custGeom>
                <a:avLst/>
                <a:gdLst>
                  <a:gd name="T0" fmla="*/ 0 w 747"/>
                  <a:gd name="T1" fmla="*/ 0 h 966"/>
                  <a:gd name="T2" fmla="*/ 1 w 747"/>
                  <a:gd name="T3" fmla="*/ 0 h 966"/>
                  <a:gd name="T4" fmla="*/ 1 w 747"/>
                  <a:gd name="T5" fmla="*/ 0 h 966"/>
                  <a:gd name="T6" fmla="*/ 1 w 747"/>
                  <a:gd name="T7" fmla="*/ 0 h 966"/>
                  <a:gd name="T8" fmla="*/ 0 w 747"/>
                  <a:gd name="T9" fmla="*/ 0 h 966"/>
                  <a:gd name="T10" fmla="*/ 0 w 747"/>
                  <a:gd name="T11" fmla="*/ 0 h 9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7"/>
                  <a:gd name="T19" fmla="*/ 0 h 966"/>
                  <a:gd name="T20" fmla="*/ 747 w 747"/>
                  <a:gd name="T21" fmla="*/ 966 h 9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7" h="966">
                    <a:moveTo>
                      <a:pt x="0" y="724"/>
                    </a:moveTo>
                    <a:lnTo>
                      <a:pt x="450" y="0"/>
                    </a:lnTo>
                    <a:lnTo>
                      <a:pt x="747" y="230"/>
                    </a:lnTo>
                    <a:lnTo>
                      <a:pt x="300" y="966"/>
                    </a:ln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005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2" name="Freeform 431"/>
              <p:cNvSpPr>
                <a:spLocks/>
              </p:cNvSpPr>
              <p:nvPr/>
            </p:nvSpPr>
            <p:spPr bwMode="auto">
              <a:xfrm>
                <a:off x="2312" y="2045"/>
                <a:ext cx="432" cy="522"/>
              </a:xfrm>
              <a:custGeom>
                <a:avLst/>
                <a:gdLst>
                  <a:gd name="T0" fmla="*/ 0 w 865"/>
                  <a:gd name="T1" fmla="*/ 0 h 1046"/>
                  <a:gd name="T2" fmla="*/ 0 w 865"/>
                  <a:gd name="T3" fmla="*/ 0 h 1046"/>
                  <a:gd name="T4" fmla="*/ 0 w 865"/>
                  <a:gd name="T5" fmla="*/ 0 h 1046"/>
                  <a:gd name="T6" fmla="*/ 0 w 865"/>
                  <a:gd name="T7" fmla="*/ 0 h 1046"/>
                  <a:gd name="T8" fmla="*/ 0 w 865"/>
                  <a:gd name="T9" fmla="*/ 0 h 1046"/>
                  <a:gd name="T10" fmla="*/ 0 w 865"/>
                  <a:gd name="T11" fmla="*/ 0 h 10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5"/>
                  <a:gd name="T19" fmla="*/ 0 h 1046"/>
                  <a:gd name="T20" fmla="*/ 865 w 865"/>
                  <a:gd name="T21" fmla="*/ 1046 h 10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5" h="1046">
                    <a:moveTo>
                      <a:pt x="0" y="808"/>
                    </a:moveTo>
                    <a:lnTo>
                      <a:pt x="580" y="0"/>
                    </a:lnTo>
                    <a:lnTo>
                      <a:pt x="865" y="215"/>
                    </a:lnTo>
                    <a:lnTo>
                      <a:pt x="298" y="1046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00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3" name="Freeform 432"/>
              <p:cNvSpPr>
                <a:spLocks/>
              </p:cNvSpPr>
              <p:nvPr/>
            </p:nvSpPr>
            <p:spPr bwMode="auto">
              <a:xfrm>
                <a:off x="3073" y="2692"/>
                <a:ext cx="149" cy="183"/>
              </a:xfrm>
              <a:custGeom>
                <a:avLst/>
                <a:gdLst>
                  <a:gd name="T0" fmla="*/ 0 w 296"/>
                  <a:gd name="T1" fmla="*/ 1 h 366"/>
                  <a:gd name="T2" fmla="*/ 1 w 296"/>
                  <a:gd name="T3" fmla="*/ 1 h 366"/>
                  <a:gd name="T4" fmla="*/ 1 w 296"/>
                  <a:gd name="T5" fmla="*/ 1 h 366"/>
                  <a:gd name="T6" fmla="*/ 1 w 296"/>
                  <a:gd name="T7" fmla="*/ 1 h 366"/>
                  <a:gd name="T8" fmla="*/ 1 w 296"/>
                  <a:gd name="T9" fmla="*/ 1 h 366"/>
                  <a:gd name="T10" fmla="*/ 1 w 296"/>
                  <a:gd name="T11" fmla="*/ 0 h 366"/>
                  <a:gd name="T12" fmla="*/ 0 w 296"/>
                  <a:gd name="T13" fmla="*/ 1 h 366"/>
                  <a:gd name="T14" fmla="*/ 0 w 296"/>
                  <a:gd name="T15" fmla="*/ 1 h 3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6"/>
                  <a:gd name="T25" fmla="*/ 0 h 366"/>
                  <a:gd name="T26" fmla="*/ 296 w 296"/>
                  <a:gd name="T27" fmla="*/ 366 h 3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6" h="366">
                    <a:moveTo>
                      <a:pt x="0" y="117"/>
                    </a:moveTo>
                    <a:lnTo>
                      <a:pt x="51" y="197"/>
                    </a:lnTo>
                    <a:lnTo>
                      <a:pt x="106" y="256"/>
                    </a:lnTo>
                    <a:lnTo>
                      <a:pt x="175" y="317"/>
                    </a:lnTo>
                    <a:lnTo>
                      <a:pt x="235" y="366"/>
                    </a:lnTo>
                    <a:lnTo>
                      <a:pt x="296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4" name="Freeform 433"/>
              <p:cNvSpPr>
                <a:spLocks/>
              </p:cNvSpPr>
              <p:nvPr/>
            </p:nvSpPr>
            <p:spPr bwMode="auto">
              <a:xfrm>
                <a:off x="3030" y="2480"/>
                <a:ext cx="360" cy="437"/>
              </a:xfrm>
              <a:custGeom>
                <a:avLst/>
                <a:gdLst>
                  <a:gd name="T0" fmla="*/ 0 w 721"/>
                  <a:gd name="T1" fmla="*/ 1 h 874"/>
                  <a:gd name="T2" fmla="*/ 0 w 721"/>
                  <a:gd name="T3" fmla="*/ 1 h 874"/>
                  <a:gd name="T4" fmla="*/ 0 w 721"/>
                  <a:gd name="T5" fmla="*/ 1 h 874"/>
                  <a:gd name="T6" fmla="*/ 0 w 721"/>
                  <a:gd name="T7" fmla="*/ 1 h 874"/>
                  <a:gd name="T8" fmla="*/ 0 w 721"/>
                  <a:gd name="T9" fmla="*/ 1 h 874"/>
                  <a:gd name="T10" fmla="*/ 0 w 721"/>
                  <a:gd name="T11" fmla="*/ 1 h 874"/>
                  <a:gd name="T12" fmla="*/ 0 w 721"/>
                  <a:gd name="T13" fmla="*/ 1 h 874"/>
                  <a:gd name="T14" fmla="*/ 0 w 721"/>
                  <a:gd name="T15" fmla="*/ 1 h 874"/>
                  <a:gd name="T16" fmla="*/ 0 w 721"/>
                  <a:gd name="T17" fmla="*/ 1 h 874"/>
                  <a:gd name="T18" fmla="*/ 0 w 721"/>
                  <a:gd name="T19" fmla="*/ 1 h 874"/>
                  <a:gd name="T20" fmla="*/ 0 w 721"/>
                  <a:gd name="T21" fmla="*/ 1 h 874"/>
                  <a:gd name="T22" fmla="*/ 0 w 721"/>
                  <a:gd name="T23" fmla="*/ 1 h 874"/>
                  <a:gd name="T24" fmla="*/ 0 w 721"/>
                  <a:gd name="T25" fmla="*/ 1 h 874"/>
                  <a:gd name="T26" fmla="*/ 0 w 721"/>
                  <a:gd name="T27" fmla="*/ 1 h 874"/>
                  <a:gd name="T28" fmla="*/ 0 w 721"/>
                  <a:gd name="T29" fmla="*/ 1 h 874"/>
                  <a:gd name="T30" fmla="*/ 0 w 721"/>
                  <a:gd name="T31" fmla="*/ 1 h 874"/>
                  <a:gd name="T32" fmla="*/ 0 w 721"/>
                  <a:gd name="T33" fmla="*/ 1 h 874"/>
                  <a:gd name="T34" fmla="*/ 0 w 721"/>
                  <a:gd name="T35" fmla="*/ 1 h 874"/>
                  <a:gd name="T36" fmla="*/ 0 w 721"/>
                  <a:gd name="T37" fmla="*/ 1 h 874"/>
                  <a:gd name="T38" fmla="*/ 0 w 721"/>
                  <a:gd name="T39" fmla="*/ 1 h 874"/>
                  <a:gd name="T40" fmla="*/ 0 w 721"/>
                  <a:gd name="T41" fmla="*/ 1 h 874"/>
                  <a:gd name="T42" fmla="*/ 0 w 721"/>
                  <a:gd name="T43" fmla="*/ 1 h 874"/>
                  <a:gd name="T44" fmla="*/ 0 w 721"/>
                  <a:gd name="T45" fmla="*/ 1 h 874"/>
                  <a:gd name="T46" fmla="*/ 0 w 721"/>
                  <a:gd name="T47" fmla="*/ 1 h 874"/>
                  <a:gd name="T48" fmla="*/ 0 w 721"/>
                  <a:gd name="T49" fmla="*/ 1 h 874"/>
                  <a:gd name="T50" fmla="*/ 0 w 721"/>
                  <a:gd name="T51" fmla="*/ 1 h 874"/>
                  <a:gd name="T52" fmla="*/ 0 w 721"/>
                  <a:gd name="T53" fmla="*/ 1 h 874"/>
                  <a:gd name="T54" fmla="*/ 0 w 721"/>
                  <a:gd name="T55" fmla="*/ 1 h 874"/>
                  <a:gd name="T56" fmla="*/ 0 w 721"/>
                  <a:gd name="T57" fmla="*/ 1 h 874"/>
                  <a:gd name="T58" fmla="*/ 0 w 721"/>
                  <a:gd name="T59" fmla="*/ 1 h 874"/>
                  <a:gd name="T60" fmla="*/ 0 w 721"/>
                  <a:gd name="T61" fmla="*/ 1 h 874"/>
                  <a:gd name="T62" fmla="*/ 0 w 721"/>
                  <a:gd name="T63" fmla="*/ 1 h 874"/>
                  <a:gd name="T64" fmla="*/ 0 w 721"/>
                  <a:gd name="T65" fmla="*/ 1 h 874"/>
                  <a:gd name="T66" fmla="*/ 0 w 721"/>
                  <a:gd name="T67" fmla="*/ 1 h 874"/>
                  <a:gd name="T68" fmla="*/ 0 w 721"/>
                  <a:gd name="T69" fmla="*/ 1 h 874"/>
                  <a:gd name="T70" fmla="*/ 0 w 721"/>
                  <a:gd name="T71" fmla="*/ 1 h 874"/>
                  <a:gd name="T72" fmla="*/ 0 w 721"/>
                  <a:gd name="T73" fmla="*/ 1 h 874"/>
                  <a:gd name="T74" fmla="*/ 0 w 721"/>
                  <a:gd name="T75" fmla="*/ 1 h 874"/>
                  <a:gd name="T76" fmla="*/ 0 w 721"/>
                  <a:gd name="T77" fmla="*/ 1 h 874"/>
                  <a:gd name="T78" fmla="*/ 0 w 721"/>
                  <a:gd name="T79" fmla="*/ 1 h 874"/>
                  <a:gd name="T80" fmla="*/ 0 w 721"/>
                  <a:gd name="T81" fmla="*/ 1 h 874"/>
                  <a:gd name="T82" fmla="*/ 0 w 721"/>
                  <a:gd name="T83" fmla="*/ 1 h 874"/>
                  <a:gd name="T84" fmla="*/ 0 w 721"/>
                  <a:gd name="T85" fmla="*/ 1 h 874"/>
                  <a:gd name="T86" fmla="*/ 0 w 721"/>
                  <a:gd name="T87" fmla="*/ 1 h 874"/>
                  <a:gd name="T88" fmla="*/ 0 w 721"/>
                  <a:gd name="T89" fmla="*/ 1 h 874"/>
                  <a:gd name="T90" fmla="*/ 0 w 721"/>
                  <a:gd name="T91" fmla="*/ 1 h 874"/>
                  <a:gd name="T92" fmla="*/ 0 w 721"/>
                  <a:gd name="T93" fmla="*/ 0 h 874"/>
                  <a:gd name="T94" fmla="*/ 0 w 721"/>
                  <a:gd name="T95" fmla="*/ 1 h 874"/>
                  <a:gd name="T96" fmla="*/ 0 w 721"/>
                  <a:gd name="T97" fmla="*/ 1 h 874"/>
                  <a:gd name="T98" fmla="*/ 0 w 721"/>
                  <a:gd name="T99" fmla="*/ 1 h 874"/>
                  <a:gd name="T100" fmla="*/ 0 w 721"/>
                  <a:gd name="T101" fmla="*/ 1 h 874"/>
                  <a:gd name="T102" fmla="*/ 0 w 721"/>
                  <a:gd name="T103" fmla="*/ 1 h 874"/>
                  <a:gd name="T104" fmla="*/ 0 w 721"/>
                  <a:gd name="T105" fmla="*/ 1 h 874"/>
                  <a:gd name="T106" fmla="*/ 0 w 721"/>
                  <a:gd name="T107" fmla="*/ 1 h 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1"/>
                  <a:gd name="T163" fmla="*/ 0 h 874"/>
                  <a:gd name="T164" fmla="*/ 721 w 721"/>
                  <a:gd name="T165" fmla="*/ 874 h 8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1" h="874">
                    <a:moveTo>
                      <a:pt x="0" y="138"/>
                    </a:moveTo>
                    <a:lnTo>
                      <a:pt x="31" y="99"/>
                    </a:lnTo>
                    <a:lnTo>
                      <a:pt x="57" y="70"/>
                    </a:lnTo>
                    <a:lnTo>
                      <a:pt x="91" y="47"/>
                    </a:lnTo>
                    <a:lnTo>
                      <a:pt x="131" y="28"/>
                    </a:lnTo>
                    <a:lnTo>
                      <a:pt x="169" y="22"/>
                    </a:lnTo>
                    <a:lnTo>
                      <a:pt x="209" y="22"/>
                    </a:lnTo>
                    <a:lnTo>
                      <a:pt x="257" y="32"/>
                    </a:lnTo>
                    <a:lnTo>
                      <a:pt x="304" y="45"/>
                    </a:lnTo>
                    <a:lnTo>
                      <a:pt x="361" y="74"/>
                    </a:lnTo>
                    <a:lnTo>
                      <a:pt x="422" y="110"/>
                    </a:lnTo>
                    <a:lnTo>
                      <a:pt x="472" y="150"/>
                    </a:lnTo>
                    <a:lnTo>
                      <a:pt x="521" y="197"/>
                    </a:lnTo>
                    <a:lnTo>
                      <a:pt x="573" y="262"/>
                    </a:lnTo>
                    <a:lnTo>
                      <a:pt x="614" y="329"/>
                    </a:lnTo>
                    <a:lnTo>
                      <a:pt x="649" y="395"/>
                    </a:lnTo>
                    <a:lnTo>
                      <a:pt x="677" y="463"/>
                    </a:lnTo>
                    <a:lnTo>
                      <a:pt x="694" y="526"/>
                    </a:lnTo>
                    <a:lnTo>
                      <a:pt x="704" y="576"/>
                    </a:lnTo>
                    <a:lnTo>
                      <a:pt x="706" y="638"/>
                    </a:lnTo>
                    <a:lnTo>
                      <a:pt x="700" y="701"/>
                    </a:lnTo>
                    <a:lnTo>
                      <a:pt x="685" y="752"/>
                    </a:lnTo>
                    <a:lnTo>
                      <a:pt x="662" y="794"/>
                    </a:lnTo>
                    <a:lnTo>
                      <a:pt x="630" y="823"/>
                    </a:lnTo>
                    <a:lnTo>
                      <a:pt x="584" y="853"/>
                    </a:lnTo>
                    <a:lnTo>
                      <a:pt x="538" y="866"/>
                    </a:lnTo>
                    <a:lnTo>
                      <a:pt x="491" y="870"/>
                    </a:lnTo>
                    <a:lnTo>
                      <a:pt x="519" y="874"/>
                    </a:lnTo>
                    <a:lnTo>
                      <a:pt x="548" y="874"/>
                    </a:lnTo>
                    <a:lnTo>
                      <a:pt x="603" y="859"/>
                    </a:lnTo>
                    <a:lnTo>
                      <a:pt x="649" y="827"/>
                    </a:lnTo>
                    <a:lnTo>
                      <a:pt x="681" y="794"/>
                    </a:lnTo>
                    <a:lnTo>
                      <a:pt x="704" y="741"/>
                    </a:lnTo>
                    <a:lnTo>
                      <a:pt x="721" y="663"/>
                    </a:lnTo>
                    <a:lnTo>
                      <a:pt x="721" y="597"/>
                    </a:lnTo>
                    <a:lnTo>
                      <a:pt x="711" y="528"/>
                    </a:lnTo>
                    <a:lnTo>
                      <a:pt x="692" y="450"/>
                    </a:lnTo>
                    <a:lnTo>
                      <a:pt x="662" y="378"/>
                    </a:lnTo>
                    <a:lnTo>
                      <a:pt x="624" y="306"/>
                    </a:lnTo>
                    <a:lnTo>
                      <a:pt x="573" y="226"/>
                    </a:lnTo>
                    <a:lnTo>
                      <a:pt x="529" y="171"/>
                    </a:lnTo>
                    <a:lnTo>
                      <a:pt x="472" y="118"/>
                    </a:lnTo>
                    <a:lnTo>
                      <a:pt x="407" y="72"/>
                    </a:lnTo>
                    <a:lnTo>
                      <a:pt x="346" y="40"/>
                    </a:lnTo>
                    <a:lnTo>
                      <a:pt x="284" y="15"/>
                    </a:lnTo>
                    <a:lnTo>
                      <a:pt x="244" y="5"/>
                    </a:lnTo>
                    <a:lnTo>
                      <a:pt x="200" y="0"/>
                    </a:lnTo>
                    <a:lnTo>
                      <a:pt x="156" y="7"/>
                    </a:lnTo>
                    <a:lnTo>
                      <a:pt x="111" y="21"/>
                    </a:lnTo>
                    <a:lnTo>
                      <a:pt x="72" y="41"/>
                    </a:lnTo>
                    <a:lnTo>
                      <a:pt x="40" y="72"/>
                    </a:lnTo>
                    <a:lnTo>
                      <a:pt x="23" y="95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5" name="Freeform 434"/>
              <p:cNvSpPr>
                <a:spLocks/>
              </p:cNvSpPr>
              <p:nvPr/>
            </p:nvSpPr>
            <p:spPr bwMode="auto">
              <a:xfrm>
                <a:off x="1967" y="1753"/>
                <a:ext cx="462" cy="267"/>
              </a:xfrm>
              <a:custGeom>
                <a:avLst/>
                <a:gdLst>
                  <a:gd name="T0" fmla="*/ 0 w 924"/>
                  <a:gd name="T1" fmla="*/ 0 h 535"/>
                  <a:gd name="T2" fmla="*/ 1 w 924"/>
                  <a:gd name="T3" fmla="*/ 0 h 535"/>
                  <a:gd name="T4" fmla="*/ 1 w 924"/>
                  <a:gd name="T5" fmla="*/ 0 h 535"/>
                  <a:gd name="T6" fmla="*/ 1 w 924"/>
                  <a:gd name="T7" fmla="*/ 0 h 535"/>
                  <a:gd name="T8" fmla="*/ 1 w 924"/>
                  <a:gd name="T9" fmla="*/ 0 h 535"/>
                  <a:gd name="T10" fmla="*/ 1 w 924"/>
                  <a:gd name="T11" fmla="*/ 0 h 535"/>
                  <a:gd name="T12" fmla="*/ 1 w 924"/>
                  <a:gd name="T13" fmla="*/ 0 h 535"/>
                  <a:gd name="T14" fmla="*/ 1 w 924"/>
                  <a:gd name="T15" fmla="*/ 0 h 535"/>
                  <a:gd name="T16" fmla="*/ 1 w 924"/>
                  <a:gd name="T17" fmla="*/ 0 h 535"/>
                  <a:gd name="T18" fmla="*/ 1 w 924"/>
                  <a:gd name="T19" fmla="*/ 0 h 535"/>
                  <a:gd name="T20" fmla="*/ 1 w 924"/>
                  <a:gd name="T21" fmla="*/ 0 h 535"/>
                  <a:gd name="T22" fmla="*/ 1 w 924"/>
                  <a:gd name="T23" fmla="*/ 0 h 535"/>
                  <a:gd name="T24" fmla="*/ 1 w 924"/>
                  <a:gd name="T25" fmla="*/ 0 h 535"/>
                  <a:gd name="T26" fmla="*/ 1 w 924"/>
                  <a:gd name="T27" fmla="*/ 0 h 535"/>
                  <a:gd name="T28" fmla="*/ 1 w 924"/>
                  <a:gd name="T29" fmla="*/ 0 h 535"/>
                  <a:gd name="T30" fmla="*/ 1 w 924"/>
                  <a:gd name="T31" fmla="*/ 0 h 535"/>
                  <a:gd name="T32" fmla="*/ 1 w 924"/>
                  <a:gd name="T33" fmla="*/ 0 h 535"/>
                  <a:gd name="T34" fmla="*/ 1 w 924"/>
                  <a:gd name="T35" fmla="*/ 0 h 535"/>
                  <a:gd name="T36" fmla="*/ 1 w 924"/>
                  <a:gd name="T37" fmla="*/ 0 h 535"/>
                  <a:gd name="T38" fmla="*/ 1 w 924"/>
                  <a:gd name="T39" fmla="*/ 0 h 535"/>
                  <a:gd name="T40" fmla="*/ 1 w 924"/>
                  <a:gd name="T41" fmla="*/ 0 h 535"/>
                  <a:gd name="T42" fmla="*/ 1 w 924"/>
                  <a:gd name="T43" fmla="*/ 0 h 535"/>
                  <a:gd name="T44" fmla="*/ 1 w 924"/>
                  <a:gd name="T45" fmla="*/ 0 h 535"/>
                  <a:gd name="T46" fmla="*/ 1 w 924"/>
                  <a:gd name="T47" fmla="*/ 0 h 535"/>
                  <a:gd name="T48" fmla="*/ 1 w 924"/>
                  <a:gd name="T49" fmla="*/ 0 h 535"/>
                  <a:gd name="T50" fmla="*/ 1 w 924"/>
                  <a:gd name="T51" fmla="*/ 0 h 535"/>
                  <a:gd name="T52" fmla="*/ 1 w 924"/>
                  <a:gd name="T53" fmla="*/ 0 h 535"/>
                  <a:gd name="T54" fmla="*/ 1 w 924"/>
                  <a:gd name="T55" fmla="*/ 0 h 535"/>
                  <a:gd name="T56" fmla="*/ 1 w 924"/>
                  <a:gd name="T57" fmla="*/ 0 h 535"/>
                  <a:gd name="T58" fmla="*/ 1 w 924"/>
                  <a:gd name="T59" fmla="*/ 0 h 535"/>
                  <a:gd name="T60" fmla="*/ 1 w 924"/>
                  <a:gd name="T61" fmla="*/ 0 h 535"/>
                  <a:gd name="T62" fmla="*/ 1 w 924"/>
                  <a:gd name="T63" fmla="*/ 0 h 535"/>
                  <a:gd name="T64" fmla="*/ 1 w 924"/>
                  <a:gd name="T65" fmla="*/ 0 h 535"/>
                  <a:gd name="T66" fmla="*/ 1 w 924"/>
                  <a:gd name="T67" fmla="*/ 0 h 535"/>
                  <a:gd name="T68" fmla="*/ 1 w 924"/>
                  <a:gd name="T69" fmla="*/ 0 h 535"/>
                  <a:gd name="T70" fmla="*/ 1 w 924"/>
                  <a:gd name="T71" fmla="*/ 0 h 535"/>
                  <a:gd name="T72" fmla="*/ 1 w 924"/>
                  <a:gd name="T73" fmla="*/ 0 h 535"/>
                  <a:gd name="T74" fmla="*/ 1 w 924"/>
                  <a:gd name="T75" fmla="*/ 0 h 535"/>
                  <a:gd name="T76" fmla="*/ 1 w 924"/>
                  <a:gd name="T77" fmla="*/ 0 h 535"/>
                  <a:gd name="T78" fmla="*/ 1 w 924"/>
                  <a:gd name="T79" fmla="*/ 0 h 535"/>
                  <a:gd name="T80" fmla="*/ 1 w 924"/>
                  <a:gd name="T81" fmla="*/ 0 h 535"/>
                  <a:gd name="T82" fmla="*/ 1 w 924"/>
                  <a:gd name="T83" fmla="*/ 0 h 535"/>
                  <a:gd name="T84" fmla="*/ 1 w 924"/>
                  <a:gd name="T85" fmla="*/ 0 h 535"/>
                  <a:gd name="T86" fmla="*/ 1 w 924"/>
                  <a:gd name="T87" fmla="*/ 0 h 535"/>
                  <a:gd name="T88" fmla="*/ 1 w 924"/>
                  <a:gd name="T89" fmla="*/ 0 h 535"/>
                  <a:gd name="T90" fmla="*/ 1 w 924"/>
                  <a:gd name="T91" fmla="*/ 0 h 535"/>
                  <a:gd name="T92" fmla="*/ 1 w 924"/>
                  <a:gd name="T93" fmla="*/ 0 h 535"/>
                  <a:gd name="T94" fmla="*/ 1 w 924"/>
                  <a:gd name="T95" fmla="*/ 0 h 535"/>
                  <a:gd name="T96" fmla="*/ 0 w 924"/>
                  <a:gd name="T97" fmla="*/ 0 h 535"/>
                  <a:gd name="T98" fmla="*/ 0 w 924"/>
                  <a:gd name="T99" fmla="*/ 0 h 5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24"/>
                  <a:gd name="T151" fmla="*/ 0 h 535"/>
                  <a:gd name="T152" fmla="*/ 924 w 924"/>
                  <a:gd name="T153" fmla="*/ 535 h 5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24" h="535">
                    <a:moveTo>
                      <a:pt x="0" y="168"/>
                    </a:moveTo>
                    <a:lnTo>
                      <a:pt x="19" y="130"/>
                    </a:lnTo>
                    <a:lnTo>
                      <a:pt x="53" y="92"/>
                    </a:lnTo>
                    <a:lnTo>
                      <a:pt x="91" y="69"/>
                    </a:lnTo>
                    <a:lnTo>
                      <a:pt x="150" y="44"/>
                    </a:lnTo>
                    <a:lnTo>
                      <a:pt x="224" y="27"/>
                    </a:lnTo>
                    <a:lnTo>
                      <a:pt x="289" y="23"/>
                    </a:lnTo>
                    <a:lnTo>
                      <a:pt x="376" y="27"/>
                    </a:lnTo>
                    <a:lnTo>
                      <a:pt x="452" y="38"/>
                    </a:lnTo>
                    <a:lnTo>
                      <a:pt x="549" y="61"/>
                    </a:lnTo>
                    <a:lnTo>
                      <a:pt x="635" y="92"/>
                    </a:lnTo>
                    <a:lnTo>
                      <a:pt x="699" y="124"/>
                    </a:lnTo>
                    <a:lnTo>
                      <a:pt x="745" y="151"/>
                    </a:lnTo>
                    <a:lnTo>
                      <a:pt x="798" y="189"/>
                    </a:lnTo>
                    <a:lnTo>
                      <a:pt x="842" y="230"/>
                    </a:lnTo>
                    <a:lnTo>
                      <a:pt x="872" y="267"/>
                    </a:lnTo>
                    <a:lnTo>
                      <a:pt x="891" y="305"/>
                    </a:lnTo>
                    <a:lnTo>
                      <a:pt x="907" y="348"/>
                    </a:lnTo>
                    <a:lnTo>
                      <a:pt x="908" y="384"/>
                    </a:lnTo>
                    <a:lnTo>
                      <a:pt x="901" y="417"/>
                    </a:lnTo>
                    <a:lnTo>
                      <a:pt x="884" y="451"/>
                    </a:lnTo>
                    <a:lnTo>
                      <a:pt x="853" y="481"/>
                    </a:lnTo>
                    <a:lnTo>
                      <a:pt x="819" y="502"/>
                    </a:lnTo>
                    <a:lnTo>
                      <a:pt x="779" y="521"/>
                    </a:lnTo>
                    <a:lnTo>
                      <a:pt x="735" y="535"/>
                    </a:lnTo>
                    <a:lnTo>
                      <a:pt x="783" y="527"/>
                    </a:lnTo>
                    <a:lnTo>
                      <a:pt x="829" y="508"/>
                    </a:lnTo>
                    <a:lnTo>
                      <a:pt x="889" y="459"/>
                    </a:lnTo>
                    <a:lnTo>
                      <a:pt x="916" y="413"/>
                    </a:lnTo>
                    <a:lnTo>
                      <a:pt x="924" y="367"/>
                    </a:lnTo>
                    <a:lnTo>
                      <a:pt x="916" y="324"/>
                    </a:lnTo>
                    <a:lnTo>
                      <a:pt x="891" y="272"/>
                    </a:lnTo>
                    <a:lnTo>
                      <a:pt x="857" y="227"/>
                    </a:lnTo>
                    <a:lnTo>
                      <a:pt x="815" y="177"/>
                    </a:lnTo>
                    <a:lnTo>
                      <a:pt x="766" y="139"/>
                    </a:lnTo>
                    <a:lnTo>
                      <a:pt x="703" y="97"/>
                    </a:lnTo>
                    <a:lnTo>
                      <a:pt x="625" y="56"/>
                    </a:lnTo>
                    <a:lnTo>
                      <a:pt x="566" y="37"/>
                    </a:lnTo>
                    <a:lnTo>
                      <a:pt x="458" y="10"/>
                    </a:lnTo>
                    <a:lnTo>
                      <a:pt x="376" y="0"/>
                    </a:lnTo>
                    <a:lnTo>
                      <a:pt x="292" y="4"/>
                    </a:lnTo>
                    <a:lnTo>
                      <a:pt x="234" y="10"/>
                    </a:lnTo>
                    <a:lnTo>
                      <a:pt x="167" y="25"/>
                    </a:lnTo>
                    <a:lnTo>
                      <a:pt x="112" y="44"/>
                    </a:lnTo>
                    <a:lnTo>
                      <a:pt x="72" y="67"/>
                    </a:lnTo>
                    <a:lnTo>
                      <a:pt x="43" y="86"/>
                    </a:lnTo>
                    <a:lnTo>
                      <a:pt x="21" y="115"/>
                    </a:lnTo>
                    <a:lnTo>
                      <a:pt x="7" y="139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6" name="Freeform 435"/>
              <p:cNvSpPr>
                <a:spLocks/>
              </p:cNvSpPr>
              <p:nvPr/>
            </p:nvSpPr>
            <p:spPr bwMode="auto">
              <a:xfrm>
                <a:off x="2308" y="2034"/>
                <a:ext cx="448" cy="545"/>
              </a:xfrm>
              <a:custGeom>
                <a:avLst/>
                <a:gdLst>
                  <a:gd name="T0" fmla="*/ 0 w 896"/>
                  <a:gd name="T1" fmla="*/ 1 h 1089"/>
                  <a:gd name="T2" fmla="*/ 1 w 896"/>
                  <a:gd name="T3" fmla="*/ 1 h 1089"/>
                  <a:gd name="T4" fmla="*/ 1 w 896"/>
                  <a:gd name="T5" fmla="*/ 1 h 1089"/>
                  <a:gd name="T6" fmla="*/ 1 w 896"/>
                  <a:gd name="T7" fmla="*/ 0 h 1089"/>
                  <a:gd name="T8" fmla="*/ 1 w 896"/>
                  <a:gd name="T9" fmla="*/ 1 h 1089"/>
                  <a:gd name="T10" fmla="*/ 1 w 896"/>
                  <a:gd name="T11" fmla="*/ 1 h 1089"/>
                  <a:gd name="T12" fmla="*/ 1 w 896"/>
                  <a:gd name="T13" fmla="*/ 1 h 1089"/>
                  <a:gd name="T14" fmla="*/ 1 w 896"/>
                  <a:gd name="T15" fmla="*/ 1 h 1089"/>
                  <a:gd name="T16" fmla="*/ 1 w 896"/>
                  <a:gd name="T17" fmla="*/ 1 h 1089"/>
                  <a:gd name="T18" fmla="*/ 0 w 896"/>
                  <a:gd name="T19" fmla="*/ 1 h 1089"/>
                  <a:gd name="T20" fmla="*/ 0 w 896"/>
                  <a:gd name="T21" fmla="*/ 1 h 10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6"/>
                  <a:gd name="T34" fmla="*/ 0 h 1089"/>
                  <a:gd name="T35" fmla="*/ 896 w 896"/>
                  <a:gd name="T36" fmla="*/ 1089 h 10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6" h="1089">
                    <a:moveTo>
                      <a:pt x="0" y="840"/>
                    </a:moveTo>
                    <a:lnTo>
                      <a:pt x="304" y="1089"/>
                    </a:lnTo>
                    <a:lnTo>
                      <a:pt x="896" y="242"/>
                    </a:lnTo>
                    <a:lnTo>
                      <a:pt x="590" y="0"/>
                    </a:lnTo>
                    <a:lnTo>
                      <a:pt x="34" y="791"/>
                    </a:lnTo>
                    <a:lnTo>
                      <a:pt x="599" y="31"/>
                    </a:lnTo>
                    <a:lnTo>
                      <a:pt x="863" y="236"/>
                    </a:lnTo>
                    <a:lnTo>
                      <a:pt x="301" y="1061"/>
                    </a:lnTo>
                    <a:lnTo>
                      <a:pt x="14" y="825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7" name="Freeform 436"/>
              <p:cNvSpPr>
                <a:spLocks/>
              </p:cNvSpPr>
              <p:nvPr/>
            </p:nvSpPr>
            <p:spPr bwMode="auto">
              <a:xfrm>
                <a:off x="1681" y="2494"/>
                <a:ext cx="669" cy="395"/>
              </a:xfrm>
              <a:custGeom>
                <a:avLst/>
                <a:gdLst>
                  <a:gd name="T0" fmla="*/ 0 w 1339"/>
                  <a:gd name="T1" fmla="*/ 0 h 791"/>
                  <a:gd name="T2" fmla="*/ 0 w 1339"/>
                  <a:gd name="T3" fmla="*/ 0 h 791"/>
                  <a:gd name="T4" fmla="*/ 0 w 1339"/>
                  <a:gd name="T5" fmla="*/ 0 h 791"/>
                  <a:gd name="T6" fmla="*/ 0 w 1339"/>
                  <a:gd name="T7" fmla="*/ 0 h 791"/>
                  <a:gd name="T8" fmla="*/ 0 w 1339"/>
                  <a:gd name="T9" fmla="*/ 0 h 791"/>
                  <a:gd name="T10" fmla="*/ 0 w 1339"/>
                  <a:gd name="T11" fmla="*/ 0 h 791"/>
                  <a:gd name="T12" fmla="*/ 0 w 1339"/>
                  <a:gd name="T13" fmla="*/ 0 h 791"/>
                  <a:gd name="T14" fmla="*/ 0 w 1339"/>
                  <a:gd name="T15" fmla="*/ 0 h 791"/>
                  <a:gd name="T16" fmla="*/ 0 w 1339"/>
                  <a:gd name="T17" fmla="*/ 0 h 791"/>
                  <a:gd name="T18" fmla="*/ 0 w 1339"/>
                  <a:gd name="T19" fmla="*/ 0 h 791"/>
                  <a:gd name="T20" fmla="*/ 0 w 1339"/>
                  <a:gd name="T21" fmla="*/ 0 h 791"/>
                  <a:gd name="T22" fmla="*/ 0 w 1339"/>
                  <a:gd name="T23" fmla="*/ 0 h 791"/>
                  <a:gd name="T24" fmla="*/ 0 w 1339"/>
                  <a:gd name="T25" fmla="*/ 0 h 791"/>
                  <a:gd name="T26" fmla="*/ 0 w 1339"/>
                  <a:gd name="T27" fmla="*/ 0 h 791"/>
                  <a:gd name="T28" fmla="*/ 0 w 1339"/>
                  <a:gd name="T29" fmla="*/ 0 h 791"/>
                  <a:gd name="T30" fmla="*/ 0 w 1339"/>
                  <a:gd name="T31" fmla="*/ 0 h 791"/>
                  <a:gd name="T32" fmla="*/ 0 w 1339"/>
                  <a:gd name="T33" fmla="*/ 0 h 7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39"/>
                  <a:gd name="T52" fmla="*/ 0 h 791"/>
                  <a:gd name="T53" fmla="*/ 1339 w 1339"/>
                  <a:gd name="T54" fmla="*/ 791 h 7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39" h="791">
                    <a:moveTo>
                      <a:pt x="864" y="0"/>
                    </a:moveTo>
                    <a:lnTo>
                      <a:pt x="770" y="6"/>
                    </a:lnTo>
                    <a:lnTo>
                      <a:pt x="554" y="114"/>
                    </a:lnTo>
                    <a:lnTo>
                      <a:pt x="575" y="131"/>
                    </a:lnTo>
                    <a:lnTo>
                      <a:pt x="778" y="29"/>
                    </a:lnTo>
                    <a:lnTo>
                      <a:pt x="831" y="19"/>
                    </a:lnTo>
                    <a:lnTo>
                      <a:pt x="0" y="472"/>
                    </a:lnTo>
                    <a:lnTo>
                      <a:pt x="698" y="791"/>
                    </a:lnTo>
                    <a:lnTo>
                      <a:pt x="1339" y="496"/>
                    </a:lnTo>
                    <a:lnTo>
                      <a:pt x="1339" y="460"/>
                    </a:lnTo>
                    <a:lnTo>
                      <a:pt x="702" y="759"/>
                    </a:lnTo>
                    <a:lnTo>
                      <a:pt x="67" y="462"/>
                    </a:lnTo>
                    <a:lnTo>
                      <a:pt x="864" y="34"/>
                    </a:lnTo>
                    <a:lnTo>
                      <a:pt x="883" y="51"/>
                    </a:lnTo>
                    <a:lnTo>
                      <a:pt x="907" y="32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8" name="Freeform 437"/>
              <p:cNvSpPr>
                <a:spLocks/>
              </p:cNvSpPr>
              <p:nvPr/>
            </p:nvSpPr>
            <p:spPr bwMode="auto">
              <a:xfrm>
                <a:off x="1947" y="2690"/>
                <a:ext cx="328" cy="163"/>
              </a:xfrm>
              <a:custGeom>
                <a:avLst/>
                <a:gdLst>
                  <a:gd name="T0" fmla="*/ 0 w 656"/>
                  <a:gd name="T1" fmla="*/ 0 h 327"/>
                  <a:gd name="T2" fmla="*/ 1 w 656"/>
                  <a:gd name="T3" fmla="*/ 0 h 327"/>
                  <a:gd name="T4" fmla="*/ 1 w 656"/>
                  <a:gd name="T5" fmla="*/ 0 h 327"/>
                  <a:gd name="T6" fmla="*/ 1 w 656"/>
                  <a:gd name="T7" fmla="*/ 0 h 327"/>
                  <a:gd name="T8" fmla="*/ 0 w 656"/>
                  <a:gd name="T9" fmla="*/ 0 h 327"/>
                  <a:gd name="T10" fmla="*/ 0 w 656"/>
                  <a:gd name="T11" fmla="*/ 0 h 3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6"/>
                  <a:gd name="T19" fmla="*/ 0 h 327"/>
                  <a:gd name="T20" fmla="*/ 656 w 656"/>
                  <a:gd name="T21" fmla="*/ 327 h 3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6" h="327">
                    <a:moveTo>
                      <a:pt x="0" y="312"/>
                    </a:moveTo>
                    <a:lnTo>
                      <a:pt x="633" y="0"/>
                    </a:lnTo>
                    <a:lnTo>
                      <a:pt x="656" y="15"/>
                    </a:lnTo>
                    <a:lnTo>
                      <a:pt x="24" y="32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09" name="Freeform 438"/>
              <p:cNvSpPr>
                <a:spLocks/>
              </p:cNvSpPr>
              <p:nvPr/>
            </p:nvSpPr>
            <p:spPr bwMode="auto">
              <a:xfrm>
                <a:off x="1773" y="2573"/>
                <a:ext cx="376" cy="188"/>
              </a:xfrm>
              <a:custGeom>
                <a:avLst/>
                <a:gdLst>
                  <a:gd name="T0" fmla="*/ 0 w 753"/>
                  <a:gd name="T1" fmla="*/ 1 h 376"/>
                  <a:gd name="T2" fmla="*/ 0 w 753"/>
                  <a:gd name="T3" fmla="*/ 0 h 376"/>
                  <a:gd name="T4" fmla="*/ 0 w 753"/>
                  <a:gd name="T5" fmla="*/ 1 h 376"/>
                  <a:gd name="T6" fmla="*/ 0 w 753"/>
                  <a:gd name="T7" fmla="*/ 1 h 376"/>
                  <a:gd name="T8" fmla="*/ 0 w 753"/>
                  <a:gd name="T9" fmla="*/ 1 h 376"/>
                  <a:gd name="T10" fmla="*/ 0 w 753"/>
                  <a:gd name="T11" fmla="*/ 1 h 3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3"/>
                  <a:gd name="T19" fmla="*/ 0 h 376"/>
                  <a:gd name="T20" fmla="*/ 753 w 753"/>
                  <a:gd name="T21" fmla="*/ 376 h 3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3" h="376">
                    <a:moveTo>
                      <a:pt x="0" y="367"/>
                    </a:moveTo>
                    <a:lnTo>
                      <a:pt x="736" y="0"/>
                    </a:lnTo>
                    <a:lnTo>
                      <a:pt x="753" y="13"/>
                    </a:lnTo>
                    <a:lnTo>
                      <a:pt x="38" y="376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0" name="Freeform 439"/>
              <p:cNvSpPr>
                <a:spLocks/>
              </p:cNvSpPr>
              <p:nvPr/>
            </p:nvSpPr>
            <p:spPr bwMode="auto">
              <a:xfrm>
                <a:off x="1784" y="2675"/>
                <a:ext cx="98" cy="38"/>
              </a:xfrm>
              <a:custGeom>
                <a:avLst/>
                <a:gdLst>
                  <a:gd name="T0" fmla="*/ 0 w 195"/>
                  <a:gd name="T1" fmla="*/ 1 h 76"/>
                  <a:gd name="T2" fmla="*/ 1 w 195"/>
                  <a:gd name="T3" fmla="*/ 1 h 76"/>
                  <a:gd name="T4" fmla="*/ 1 w 195"/>
                  <a:gd name="T5" fmla="*/ 1 h 76"/>
                  <a:gd name="T6" fmla="*/ 1 w 195"/>
                  <a:gd name="T7" fmla="*/ 0 h 76"/>
                  <a:gd name="T8" fmla="*/ 0 w 195"/>
                  <a:gd name="T9" fmla="*/ 1 h 76"/>
                  <a:gd name="T10" fmla="*/ 0 w 195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76"/>
                  <a:gd name="T20" fmla="*/ 195 w 195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76">
                    <a:moveTo>
                      <a:pt x="0" y="10"/>
                    </a:moveTo>
                    <a:lnTo>
                      <a:pt x="178" y="76"/>
                    </a:lnTo>
                    <a:lnTo>
                      <a:pt x="195" y="67"/>
                    </a:lnTo>
                    <a:lnTo>
                      <a:pt x="2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1" name="Freeform 440"/>
              <p:cNvSpPr>
                <a:spLocks/>
              </p:cNvSpPr>
              <p:nvPr/>
            </p:nvSpPr>
            <p:spPr bwMode="auto">
              <a:xfrm>
                <a:off x="1880" y="2624"/>
                <a:ext cx="98" cy="38"/>
              </a:xfrm>
              <a:custGeom>
                <a:avLst/>
                <a:gdLst>
                  <a:gd name="T0" fmla="*/ 0 w 195"/>
                  <a:gd name="T1" fmla="*/ 1 h 76"/>
                  <a:gd name="T2" fmla="*/ 1 w 195"/>
                  <a:gd name="T3" fmla="*/ 1 h 76"/>
                  <a:gd name="T4" fmla="*/ 1 w 195"/>
                  <a:gd name="T5" fmla="*/ 1 h 76"/>
                  <a:gd name="T6" fmla="*/ 1 w 195"/>
                  <a:gd name="T7" fmla="*/ 0 h 76"/>
                  <a:gd name="T8" fmla="*/ 0 w 195"/>
                  <a:gd name="T9" fmla="*/ 1 h 76"/>
                  <a:gd name="T10" fmla="*/ 0 w 195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76"/>
                  <a:gd name="T20" fmla="*/ 195 w 195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76">
                    <a:moveTo>
                      <a:pt x="0" y="9"/>
                    </a:moveTo>
                    <a:lnTo>
                      <a:pt x="178" y="76"/>
                    </a:lnTo>
                    <a:lnTo>
                      <a:pt x="195" y="66"/>
                    </a:lnTo>
                    <a:lnTo>
                      <a:pt x="2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2" name="Freeform 441"/>
              <p:cNvSpPr>
                <a:spLocks/>
              </p:cNvSpPr>
              <p:nvPr/>
            </p:nvSpPr>
            <p:spPr bwMode="auto">
              <a:xfrm>
                <a:off x="1985" y="2570"/>
                <a:ext cx="98" cy="38"/>
              </a:xfrm>
              <a:custGeom>
                <a:avLst/>
                <a:gdLst>
                  <a:gd name="T0" fmla="*/ 0 w 196"/>
                  <a:gd name="T1" fmla="*/ 1 h 76"/>
                  <a:gd name="T2" fmla="*/ 1 w 196"/>
                  <a:gd name="T3" fmla="*/ 1 h 76"/>
                  <a:gd name="T4" fmla="*/ 1 w 196"/>
                  <a:gd name="T5" fmla="*/ 1 h 76"/>
                  <a:gd name="T6" fmla="*/ 1 w 196"/>
                  <a:gd name="T7" fmla="*/ 0 h 76"/>
                  <a:gd name="T8" fmla="*/ 0 w 196"/>
                  <a:gd name="T9" fmla="*/ 1 h 76"/>
                  <a:gd name="T10" fmla="*/ 0 w 196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76"/>
                  <a:gd name="T20" fmla="*/ 196 w 196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76">
                    <a:moveTo>
                      <a:pt x="0" y="8"/>
                    </a:moveTo>
                    <a:lnTo>
                      <a:pt x="179" y="76"/>
                    </a:lnTo>
                    <a:lnTo>
                      <a:pt x="196" y="65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3" name="Freeform 442"/>
              <p:cNvSpPr>
                <a:spLocks/>
              </p:cNvSpPr>
              <p:nvPr/>
            </p:nvSpPr>
            <p:spPr bwMode="auto">
              <a:xfrm>
                <a:off x="1825" y="2735"/>
                <a:ext cx="179" cy="76"/>
              </a:xfrm>
              <a:custGeom>
                <a:avLst/>
                <a:gdLst>
                  <a:gd name="T0" fmla="*/ 0 w 358"/>
                  <a:gd name="T1" fmla="*/ 1 h 152"/>
                  <a:gd name="T2" fmla="*/ 1 w 358"/>
                  <a:gd name="T3" fmla="*/ 1 h 152"/>
                  <a:gd name="T4" fmla="*/ 1 w 358"/>
                  <a:gd name="T5" fmla="*/ 1 h 152"/>
                  <a:gd name="T6" fmla="*/ 1 w 358"/>
                  <a:gd name="T7" fmla="*/ 0 h 152"/>
                  <a:gd name="T8" fmla="*/ 0 w 358"/>
                  <a:gd name="T9" fmla="*/ 1 h 152"/>
                  <a:gd name="T10" fmla="*/ 0 w 358"/>
                  <a:gd name="T11" fmla="*/ 1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152"/>
                  <a:gd name="T20" fmla="*/ 358 w 358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152">
                    <a:moveTo>
                      <a:pt x="0" y="2"/>
                    </a:moveTo>
                    <a:lnTo>
                      <a:pt x="339" y="152"/>
                    </a:lnTo>
                    <a:lnTo>
                      <a:pt x="358" y="145"/>
                    </a:lnTo>
                    <a:lnTo>
                      <a:pt x="2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4" name="Freeform 443"/>
              <p:cNvSpPr>
                <a:spLocks/>
              </p:cNvSpPr>
              <p:nvPr/>
            </p:nvSpPr>
            <p:spPr bwMode="auto">
              <a:xfrm>
                <a:off x="1925" y="2686"/>
                <a:ext cx="180" cy="77"/>
              </a:xfrm>
              <a:custGeom>
                <a:avLst/>
                <a:gdLst>
                  <a:gd name="T0" fmla="*/ 0 w 359"/>
                  <a:gd name="T1" fmla="*/ 1 h 154"/>
                  <a:gd name="T2" fmla="*/ 1 w 359"/>
                  <a:gd name="T3" fmla="*/ 1 h 154"/>
                  <a:gd name="T4" fmla="*/ 1 w 359"/>
                  <a:gd name="T5" fmla="*/ 1 h 154"/>
                  <a:gd name="T6" fmla="*/ 1 w 359"/>
                  <a:gd name="T7" fmla="*/ 0 h 154"/>
                  <a:gd name="T8" fmla="*/ 0 w 359"/>
                  <a:gd name="T9" fmla="*/ 1 h 154"/>
                  <a:gd name="T10" fmla="*/ 0 w 359"/>
                  <a:gd name="T11" fmla="*/ 1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9"/>
                  <a:gd name="T19" fmla="*/ 0 h 154"/>
                  <a:gd name="T20" fmla="*/ 359 w 359"/>
                  <a:gd name="T21" fmla="*/ 154 h 1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9" h="154">
                    <a:moveTo>
                      <a:pt x="0" y="4"/>
                    </a:moveTo>
                    <a:lnTo>
                      <a:pt x="340" y="154"/>
                    </a:lnTo>
                    <a:lnTo>
                      <a:pt x="359" y="147"/>
                    </a:lnTo>
                    <a:lnTo>
                      <a:pt x="2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5" name="Freeform 444"/>
              <p:cNvSpPr>
                <a:spLocks/>
              </p:cNvSpPr>
              <p:nvPr/>
            </p:nvSpPr>
            <p:spPr bwMode="auto">
              <a:xfrm>
                <a:off x="2022" y="2634"/>
                <a:ext cx="190" cy="82"/>
              </a:xfrm>
              <a:custGeom>
                <a:avLst/>
                <a:gdLst>
                  <a:gd name="T0" fmla="*/ 0 w 380"/>
                  <a:gd name="T1" fmla="*/ 1 h 163"/>
                  <a:gd name="T2" fmla="*/ 1 w 380"/>
                  <a:gd name="T3" fmla="*/ 1 h 163"/>
                  <a:gd name="T4" fmla="*/ 1 w 380"/>
                  <a:gd name="T5" fmla="*/ 1 h 163"/>
                  <a:gd name="T6" fmla="*/ 1 w 380"/>
                  <a:gd name="T7" fmla="*/ 0 h 163"/>
                  <a:gd name="T8" fmla="*/ 0 w 380"/>
                  <a:gd name="T9" fmla="*/ 1 h 163"/>
                  <a:gd name="T10" fmla="*/ 0 w 380"/>
                  <a:gd name="T11" fmla="*/ 1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0"/>
                  <a:gd name="T19" fmla="*/ 0 h 163"/>
                  <a:gd name="T20" fmla="*/ 380 w 380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0" h="163">
                    <a:moveTo>
                      <a:pt x="0" y="5"/>
                    </a:moveTo>
                    <a:lnTo>
                      <a:pt x="361" y="163"/>
                    </a:lnTo>
                    <a:lnTo>
                      <a:pt x="380" y="155"/>
                    </a:lnTo>
                    <a:lnTo>
                      <a:pt x="1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6" name="Freeform 445"/>
              <p:cNvSpPr>
                <a:spLocks/>
              </p:cNvSpPr>
              <p:nvPr/>
            </p:nvSpPr>
            <p:spPr bwMode="auto">
              <a:xfrm>
                <a:off x="2752" y="2279"/>
                <a:ext cx="255" cy="126"/>
              </a:xfrm>
              <a:custGeom>
                <a:avLst/>
                <a:gdLst>
                  <a:gd name="T0" fmla="*/ 1 w 510"/>
                  <a:gd name="T1" fmla="*/ 1 h 250"/>
                  <a:gd name="T2" fmla="*/ 1 w 510"/>
                  <a:gd name="T3" fmla="*/ 1 h 250"/>
                  <a:gd name="T4" fmla="*/ 1 w 510"/>
                  <a:gd name="T5" fmla="*/ 1 h 250"/>
                  <a:gd name="T6" fmla="*/ 1 w 510"/>
                  <a:gd name="T7" fmla="*/ 0 h 250"/>
                  <a:gd name="T8" fmla="*/ 1 w 510"/>
                  <a:gd name="T9" fmla="*/ 1 h 250"/>
                  <a:gd name="T10" fmla="*/ 1 w 510"/>
                  <a:gd name="T11" fmla="*/ 1 h 250"/>
                  <a:gd name="T12" fmla="*/ 1 w 510"/>
                  <a:gd name="T13" fmla="*/ 1 h 250"/>
                  <a:gd name="T14" fmla="*/ 1 w 510"/>
                  <a:gd name="T15" fmla="*/ 1 h 250"/>
                  <a:gd name="T16" fmla="*/ 0 w 510"/>
                  <a:gd name="T17" fmla="*/ 1 h 250"/>
                  <a:gd name="T18" fmla="*/ 1 w 510"/>
                  <a:gd name="T19" fmla="*/ 1 h 250"/>
                  <a:gd name="T20" fmla="*/ 1 w 510"/>
                  <a:gd name="T21" fmla="*/ 1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0"/>
                  <a:gd name="T34" fmla="*/ 0 h 250"/>
                  <a:gd name="T35" fmla="*/ 510 w 5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0" h="250">
                    <a:moveTo>
                      <a:pt x="34" y="209"/>
                    </a:moveTo>
                    <a:lnTo>
                      <a:pt x="65" y="214"/>
                    </a:lnTo>
                    <a:lnTo>
                      <a:pt x="173" y="144"/>
                    </a:lnTo>
                    <a:lnTo>
                      <a:pt x="479" y="0"/>
                    </a:lnTo>
                    <a:lnTo>
                      <a:pt x="510" y="13"/>
                    </a:lnTo>
                    <a:lnTo>
                      <a:pt x="171" y="167"/>
                    </a:lnTo>
                    <a:lnTo>
                      <a:pt x="65" y="250"/>
                    </a:lnTo>
                    <a:lnTo>
                      <a:pt x="2" y="250"/>
                    </a:lnTo>
                    <a:lnTo>
                      <a:pt x="0" y="212"/>
                    </a:lnTo>
                    <a:lnTo>
                      <a:pt x="34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7" name="Freeform 446"/>
              <p:cNvSpPr>
                <a:spLocks/>
              </p:cNvSpPr>
              <p:nvPr/>
            </p:nvSpPr>
            <p:spPr bwMode="auto">
              <a:xfrm>
                <a:off x="2728" y="1433"/>
                <a:ext cx="1809" cy="974"/>
              </a:xfrm>
              <a:custGeom>
                <a:avLst/>
                <a:gdLst>
                  <a:gd name="T0" fmla="*/ 0 w 3618"/>
                  <a:gd name="T1" fmla="*/ 1 h 1946"/>
                  <a:gd name="T2" fmla="*/ 1 w 3618"/>
                  <a:gd name="T3" fmla="*/ 0 h 1946"/>
                  <a:gd name="T4" fmla="*/ 1 w 3618"/>
                  <a:gd name="T5" fmla="*/ 1 h 1946"/>
                  <a:gd name="T6" fmla="*/ 1 w 3618"/>
                  <a:gd name="T7" fmla="*/ 1 h 1946"/>
                  <a:gd name="T8" fmla="*/ 1 w 3618"/>
                  <a:gd name="T9" fmla="*/ 1 h 1946"/>
                  <a:gd name="T10" fmla="*/ 1 w 3618"/>
                  <a:gd name="T11" fmla="*/ 1 h 1946"/>
                  <a:gd name="T12" fmla="*/ 1 w 3618"/>
                  <a:gd name="T13" fmla="*/ 1 h 1946"/>
                  <a:gd name="T14" fmla="*/ 1 w 3618"/>
                  <a:gd name="T15" fmla="*/ 1 h 1946"/>
                  <a:gd name="T16" fmla="*/ 1 w 3618"/>
                  <a:gd name="T17" fmla="*/ 1 h 1946"/>
                  <a:gd name="T18" fmla="*/ 0 w 3618"/>
                  <a:gd name="T19" fmla="*/ 1 h 1946"/>
                  <a:gd name="T20" fmla="*/ 0 w 3618"/>
                  <a:gd name="T21" fmla="*/ 1 h 19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18"/>
                  <a:gd name="T34" fmla="*/ 0 h 1946"/>
                  <a:gd name="T35" fmla="*/ 3618 w 3618"/>
                  <a:gd name="T36" fmla="*/ 1946 h 19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18" h="1946">
                    <a:moveTo>
                      <a:pt x="0" y="1473"/>
                    </a:moveTo>
                    <a:lnTo>
                      <a:pt x="2427" y="0"/>
                    </a:lnTo>
                    <a:lnTo>
                      <a:pt x="3612" y="669"/>
                    </a:lnTo>
                    <a:lnTo>
                      <a:pt x="3618" y="714"/>
                    </a:lnTo>
                    <a:lnTo>
                      <a:pt x="1043" y="1946"/>
                    </a:lnTo>
                    <a:lnTo>
                      <a:pt x="1034" y="1937"/>
                    </a:lnTo>
                    <a:lnTo>
                      <a:pt x="3597" y="697"/>
                    </a:lnTo>
                    <a:lnTo>
                      <a:pt x="2416" y="34"/>
                    </a:lnTo>
                    <a:lnTo>
                      <a:pt x="32" y="1486"/>
                    </a:lnTo>
                    <a:lnTo>
                      <a:pt x="0" y="14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8" name="Freeform 447"/>
              <p:cNvSpPr>
                <a:spLocks/>
              </p:cNvSpPr>
              <p:nvPr/>
            </p:nvSpPr>
            <p:spPr bwMode="auto">
              <a:xfrm>
                <a:off x="2733" y="2160"/>
                <a:ext cx="527" cy="246"/>
              </a:xfrm>
              <a:custGeom>
                <a:avLst/>
                <a:gdLst>
                  <a:gd name="T0" fmla="*/ 0 w 1053"/>
                  <a:gd name="T1" fmla="*/ 1 h 490"/>
                  <a:gd name="T2" fmla="*/ 1 w 1053"/>
                  <a:gd name="T3" fmla="*/ 1 h 490"/>
                  <a:gd name="T4" fmla="*/ 1 w 1053"/>
                  <a:gd name="T5" fmla="*/ 1 h 490"/>
                  <a:gd name="T6" fmla="*/ 1 w 1053"/>
                  <a:gd name="T7" fmla="*/ 0 h 490"/>
                  <a:gd name="T8" fmla="*/ 0 w 1053"/>
                  <a:gd name="T9" fmla="*/ 1 h 490"/>
                  <a:gd name="T10" fmla="*/ 0 w 1053"/>
                  <a:gd name="T11" fmla="*/ 1 h 4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3"/>
                  <a:gd name="T19" fmla="*/ 0 h 490"/>
                  <a:gd name="T20" fmla="*/ 1053 w 1053"/>
                  <a:gd name="T21" fmla="*/ 490 h 4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3" h="490">
                    <a:moveTo>
                      <a:pt x="0" y="21"/>
                    </a:moveTo>
                    <a:lnTo>
                      <a:pt x="1038" y="490"/>
                    </a:lnTo>
                    <a:lnTo>
                      <a:pt x="1053" y="473"/>
                    </a:lnTo>
                    <a:lnTo>
                      <a:pt x="25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19" name="Freeform 448"/>
              <p:cNvSpPr>
                <a:spLocks/>
              </p:cNvSpPr>
              <p:nvPr/>
            </p:nvSpPr>
            <p:spPr bwMode="auto">
              <a:xfrm>
                <a:off x="2928" y="2040"/>
                <a:ext cx="565" cy="254"/>
              </a:xfrm>
              <a:custGeom>
                <a:avLst/>
                <a:gdLst>
                  <a:gd name="T0" fmla="*/ 0 w 1129"/>
                  <a:gd name="T1" fmla="*/ 1 h 507"/>
                  <a:gd name="T2" fmla="*/ 1 w 1129"/>
                  <a:gd name="T3" fmla="*/ 1 h 507"/>
                  <a:gd name="T4" fmla="*/ 1 w 1129"/>
                  <a:gd name="T5" fmla="*/ 1 h 507"/>
                  <a:gd name="T6" fmla="*/ 1 w 1129"/>
                  <a:gd name="T7" fmla="*/ 0 h 507"/>
                  <a:gd name="T8" fmla="*/ 0 w 1129"/>
                  <a:gd name="T9" fmla="*/ 1 h 507"/>
                  <a:gd name="T10" fmla="*/ 0 w 1129"/>
                  <a:gd name="T11" fmla="*/ 1 h 5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9"/>
                  <a:gd name="T19" fmla="*/ 0 h 507"/>
                  <a:gd name="T20" fmla="*/ 1129 w 1129"/>
                  <a:gd name="T21" fmla="*/ 507 h 5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9" h="507">
                    <a:moveTo>
                      <a:pt x="0" y="13"/>
                    </a:moveTo>
                    <a:lnTo>
                      <a:pt x="1101" y="507"/>
                    </a:lnTo>
                    <a:lnTo>
                      <a:pt x="1129" y="490"/>
                    </a:lnTo>
                    <a:lnTo>
                      <a:pt x="5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0" name="Freeform 449"/>
              <p:cNvSpPr>
                <a:spLocks/>
              </p:cNvSpPr>
              <p:nvPr/>
            </p:nvSpPr>
            <p:spPr bwMode="auto">
              <a:xfrm>
                <a:off x="3216" y="1874"/>
                <a:ext cx="588" cy="270"/>
              </a:xfrm>
              <a:custGeom>
                <a:avLst/>
                <a:gdLst>
                  <a:gd name="T0" fmla="*/ 0 w 1177"/>
                  <a:gd name="T1" fmla="*/ 1 h 540"/>
                  <a:gd name="T2" fmla="*/ 0 w 1177"/>
                  <a:gd name="T3" fmla="*/ 1 h 540"/>
                  <a:gd name="T4" fmla="*/ 0 w 1177"/>
                  <a:gd name="T5" fmla="*/ 1 h 540"/>
                  <a:gd name="T6" fmla="*/ 0 w 1177"/>
                  <a:gd name="T7" fmla="*/ 0 h 540"/>
                  <a:gd name="T8" fmla="*/ 0 w 1177"/>
                  <a:gd name="T9" fmla="*/ 1 h 540"/>
                  <a:gd name="T10" fmla="*/ 0 w 1177"/>
                  <a:gd name="T11" fmla="*/ 1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7"/>
                  <a:gd name="T19" fmla="*/ 0 h 540"/>
                  <a:gd name="T20" fmla="*/ 1177 w 1177"/>
                  <a:gd name="T21" fmla="*/ 540 h 5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7" h="540">
                    <a:moveTo>
                      <a:pt x="0" y="15"/>
                    </a:moveTo>
                    <a:lnTo>
                      <a:pt x="1146" y="540"/>
                    </a:lnTo>
                    <a:lnTo>
                      <a:pt x="1177" y="521"/>
                    </a:lnTo>
                    <a:lnTo>
                      <a:pt x="3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1" name="Freeform 450"/>
              <p:cNvSpPr>
                <a:spLocks/>
              </p:cNvSpPr>
              <p:nvPr/>
            </p:nvSpPr>
            <p:spPr bwMode="auto">
              <a:xfrm>
                <a:off x="3693" y="1749"/>
                <a:ext cx="469" cy="219"/>
              </a:xfrm>
              <a:custGeom>
                <a:avLst/>
                <a:gdLst>
                  <a:gd name="T0" fmla="*/ 0 w 938"/>
                  <a:gd name="T1" fmla="*/ 1 h 437"/>
                  <a:gd name="T2" fmla="*/ 1 w 938"/>
                  <a:gd name="T3" fmla="*/ 1 h 437"/>
                  <a:gd name="T4" fmla="*/ 1 w 938"/>
                  <a:gd name="T5" fmla="*/ 1 h 437"/>
                  <a:gd name="T6" fmla="*/ 1 w 938"/>
                  <a:gd name="T7" fmla="*/ 0 h 437"/>
                  <a:gd name="T8" fmla="*/ 0 w 938"/>
                  <a:gd name="T9" fmla="*/ 1 h 437"/>
                  <a:gd name="T10" fmla="*/ 0 w 938"/>
                  <a:gd name="T11" fmla="*/ 1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8"/>
                  <a:gd name="T19" fmla="*/ 0 h 437"/>
                  <a:gd name="T20" fmla="*/ 938 w 938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8" h="437">
                    <a:moveTo>
                      <a:pt x="0" y="13"/>
                    </a:moveTo>
                    <a:lnTo>
                      <a:pt x="915" y="437"/>
                    </a:lnTo>
                    <a:lnTo>
                      <a:pt x="938" y="422"/>
                    </a:lnTo>
                    <a:lnTo>
                      <a:pt x="2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2" name="Freeform 451"/>
              <p:cNvSpPr>
                <a:spLocks/>
              </p:cNvSpPr>
              <p:nvPr/>
            </p:nvSpPr>
            <p:spPr bwMode="auto">
              <a:xfrm>
                <a:off x="2860" y="1521"/>
                <a:ext cx="1236" cy="706"/>
              </a:xfrm>
              <a:custGeom>
                <a:avLst/>
                <a:gdLst>
                  <a:gd name="T0" fmla="*/ 0 w 2471"/>
                  <a:gd name="T1" fmla="*/ 1 h 1412"/>
                  <a:gd name="T2" fmla="*/ 1 w 2471"/>
                  <a:gd name="T3" fmla="*/ 0 h 1412"/>
                  <a:gd name="T4" fmla="*/ 1 w 2471"/>
                  <a:gd name="T5" fmla="*/ 1 h 1412"/>
                  <a:gd name="T6" fmla="*/ 1 w 2471"/>
                  <a:gd name="T7" fmla="*/ 1 h 1412"/>
                  <a:gd name="T8" fmla="*/ 0 w 2471"/>
                  <a:gd name="T9" fmla="*/ 1 h 1412"/>
                  <a:gd name="T10" fmla="*/ 0 w 2471"/>
                  <a:gd name="T11" fmla="*/ 1 h 1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71"/>
                  <a:gd name="T19" fmla="*/ 0 h 1412"/>
                  <a:gd name="T20" fmla="*/ 2471 w 2471"/>
                  <a:gd name="T21" fmla="*/ 1412 h 1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71" h="1412">
                    <a:moveTo>
                      <a:pt x="0" y="1406"/>
                    </a:moveTo>
                    <a:lnTo>
                      <a:pt x="2460" y="0"/>
                    </a:lnTo>
                    <a:lnTo>
                      <a:pt x="2471" y="17"/>
                    </a:lnTo>
                    <a:lnTo>
                      <a:pt x="36" y="1412"/>
                    </a:lnTo>
                    <a:lnTo>
                      <a:pt x="0" y="14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3" name="Freeform 452"/>
              <p:cNvSpPr>
                <a:spLocks/>
              </p:cNvSpPr>
              <p:nvPr/>
            </p:nvSpPr>
            <p:spPr bwMode="auto">
              <a:xfrm>
                <a:off x="3105" y="1690"/>
                <a:ext cx="1297" cy="650"/>
              </a:xfrm>
              <a:custGeom>
                <a:avLst/>
                <a:gdLst>
                  <a:gd name="T0" fmla="*/ 0 w 2596"/>
                  <a:gd name="T1" fmla="*/ 1 h 1300"/>
                  <a:gd name="T2" fmla="*/ 0 w 2596"/>
                  <a:gd name="T3" fmla="*/ 0 h 1300"/>
                  <a:gd name="T4" fmla="*/ 0 w 2596"/>
                  <a:gd name="T5" fmla="*/ 1 h 1300"/>
                  <a:gd name="T6" fmla="*/ 0 w 2596"/>
                  <a:gd name="T7" fmla="*/ 1 h 1300"/>
                  <a:gd name="T8" fmla="*/ 0 w 2596"/>
                  <a:gd name="T9" fmla="*/ 1 h 1300"/>
                  <a:gd name="T10" fmla="*/ 0 w 2596"/>
                  <a:gd name="T11" fmla="*/ 1 h 1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96"/>
                  <a:gd name="T19" fmla="*/ 0 h 1300"/>
                  <a:gd name="T20" fmla="*/ 2596 w 2596"/>
                  <a:gd name="T21" fmla="*/ 1300 h 1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96" h="1300">
                    <a:moveTo>
                      <a:pt x="0" y="1293"/>
                    </a:moveTo>
                    <a:lnTo>
                      <a:pt x="2596" y="0"/>
                    </a:lnTo>
                    <a:lnTo>
                      <a:pt x="2592" y="36"/>
                    </a:lnTo>
                    <a:lnTo>
                      <a:pt x="42" y="1300"/>
                    </a:lnTo>
                    <a:lnTo>
                      <a:pt x="0" y="12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4" name="Freeform 453"/>
              <p:cNvSpPr>
                <a:spLocks/>
              </p:cNvSpPr>
              <p:nvPr/>
            </p:nvSpPr>
            <p:spPr bwMode="auto">
              <a:xfrm>
                <a:off x="2957" y="2164"/>
                <a:ext cx="267" cy="127"/>
              </a:xfrm>
              <a:custGeom>
                <a:avLst/>
                <a:gdLst>
                  <a:gd name="T0" fmla="*/ 0 w 532"/>
                  <a:gd name="T1" fmla="*/ 1 h 252"/>
                  <a:gd name="T2" fmla="*/ 1 w 532"/>
                  <a:gd name="T3" fmla="*/ 1 h 252"/>
                  <a:gd name="T4" fmla="*/ 1 w 532"/>
                  <a:gd name="T5" fmla="*/ 1 h 252"/>
                  <a:gd name="T6" fmla="*/ 1 w 532"/>
                  <a:gd name="T7" fmla="*/ 0 h 252"/>
                  <a:gd name="T8" fmla="*/ 0 w 532"/>
                  <a:gd name="T9" fmla="*/ 1 h 252"/>
                  <a:gd name="T10" fmla="*/ 0 w 532"/>
                  <a:gd name="T11" fmla="*/ 1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2"/>
                  <a:gd name="T19" fmla="*/ 0 h 252"/>
                  <a:gd name="T20" fmla="*/ 532 w 532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2" h="252">
                    <a:moveTo>
                      <a:pt x="0" y="20"/>
                    </a:moveTo>
                    <a:lnTo>
                      <a:pt x="507" y="252"/>
                    </a:lnTo>
                    <a:lnTo>
                      <a:pt x="532" y="237"/>
                    </a:lnTo>
                    <a:lnTo>
                      <a:pt x="1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5" name="Freeform 454"/>
              <p:cNvSpPr>
                <a:spLocks/>
              </p:cNvSpPr>
              <p:nvPr/>
            </p:nvSpPr>
            <p:spPr bwMode="auto">
              <a:xfrm>
                <a:off x="3223" y="2016"/>
                <a:ext cx="277" cy="139"/>
              </a:xfrm>
              <a:custGeom>
                <a:avLst/>
                <a:gdLst>
                  <a:gd name="T0" fmla="*/ 0 w 555"/>
                  <a:gd name="T1" fmla="*/ 1 h 278"/>
                  <a:gd name="T2" fmla="*/ 0 w 555"/>
                  <a:gd name="T3" fmla="*/ 1 h 278"/>
                  <a:gd name="T4" fmla="*/ 0 w 555"/>
                  <a:gd name="T5" fmla="*/ 1 h 278"/>
                  <a:gd name="T6" fmla="*/ 0 w 555"/>
                  <a:gd name="T7" fmla="*/ 0 h 278"/>
                  <a:gd name="T8" fmla="*/ 0 w 555"/>
                  <a:gd name="T9" fmla="*/ 1 h 278"/>
                  <a:gd name="T10" fmla="*/ 0 w 555"/>
                  <a:gd name="T11" fmla="*/ 1 h 2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278"/>
                  <a:gd name="T20" fmla="*/ 555 w 555"/>
                  <a:gd name="T21" fmla="*/ 278 h 2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278">
                    <a:moveTo>
                      <a:pt x="0" y="23"/>
                    </a:moveTo>
                    <a:lnTo>
                      <a:pt x="512" y="278"/>
                    </a:lnTo>
                    <a:lnTo>
                      <a:pt x="555" y="260"/>
                    </a:lnTo>
                    <a:lnTo>
                      <a:pt x="1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6" name="Freeform 455"/>
              <p:cNvSpPr>
                <a:spLocks/>
              </p:cNvSpPr>
              <p:nvPr/>
            </p:nvSpPr>
            <p:spPr bwMode="auto">
              <a:xfrm>
                <a:off x="3509" y="1845"/>
                <a:ext cx="318" cy="157"/>
              </a:xfrm>
              <a:custGeom>
                <a:avLst/>
                <a:gdLst>
                  <a:gd name="T0" fmla="*/ 0 w 637"/>
                  <a:gd name="T1" fmla="*/ 1 h 313"/>
                  <a:gd name="T2" fmla="*/ 0 w 637"/>
                  <a:gd name="T3" fmla="*/ 1 h 313"/>
                  <a:gd name="T4" fmla="*/ 0 w 637"/>
                  <a:gd name="T5" fmla="*/ 1 h 313"/>
                  <a:gd name="T6" fmla="*/ 0 w 637"/>
                  <a:gd name="T7" fmla="*/ 0 h 313"/>
                  <a:gd name="T8" fmla="*/ 0 w 637"/>
                  <a:gd name="T9" fmla="*/ 1 h 313"/>
                  <a:gd name="T10" fmla="*/ 0 w 637"/>
                  <a:gd name="T11" fmla="*/ 1 h 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7"/>
                  <a:gd name="T19" fmla="*/ 0 h 313"/>
                  <a:gd name="T20" fmla="*/ 637 w 637"/>
                  <a:gd name="T21" fmla="*/ 313 h 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7" h="313">
                    <a:moveTo>
                      <a:pt x="0" y="13"/>
                    </a:moveTo>
                    <a:lnTo>
                      <a:pt x="599" y="313"/>
                    </a:lnTo>
                    <a:lnTo>
                      <a:pt x="637" y="289"/>
                    </a:lnTo>
                    <a:lnTo>
                      <a:pt x="5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7" name="Freeform 456"/>
              <p:cNvSpPr>
                <a:spLocks/>
              </p:cNvSpPr>
              <p:nvPr/>
            </p:nvSpPr>
            <p:spPr bwMode="auto">
              <a:xfrm>
                <a:off x="3863" y="1640"/>
                <a:ext cx="354" cy="170"/>
              </a:xfrm>
              <a:custGeom>
                <a:avLst/>
                <a:gdLst>
                  <a:gd name="T0" fmla="*/ 0 w 707"/>
                  <a:gd name="T1" fmla="*/ 0 h 341"/>
                  <a:gd name="T2" fmla="*/ 1 w 707"/>
                  <a:gd name="T3" fmla="*/ 0 h 341"/>
                  <a:gd name="T4" fmla="*/ 1 w 707"/>
                  <a:gd name="T5" fmla="*/ 0 h 341"/>
                  <a:gd name="T6" fmla="*/ 1 w 707"/>
                  <a:gd name="T7" fmla="*/ 0 h 341"/>
                  <a:gd name="T8" fmla="*/ 0 w 707"/>
                  <a:gd name="T9" fmla="*/ 0 h 341"/>
                  <a:gd name="T10" fmla="*/ 0 w 707"/>
                  <a:gd name="T11" fmla="*/ 0 h 3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7"/>
                  <a:gd name="T19" fmla="*/ 0 h 341"/>
                  <a:gd name="T20" fmla="*/ 707 w 707"/>
                  <a:gd name="T21" fmla="*/ 341 h 3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7" h="341">
                    <a:moveTo>
                      <a:pt x="0" y="21"/>
                    </a:moveTo>
                    <a:lnTo>
                      <a:pt x="661" y="341"/>
                    </a:lnTo>
                    <a:lnTo>
                      <a:pt x="707" y="318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8" name="Freeform 457"/>
              <p:cNvSpPr>
                <a:spLocks/>
              </p:cNvSpPr>
              <p:nvPr/>
            </p:nvSpPr>
            <p:spPr bwMode="auto">
              <a:xfrm>
                <a:off x="2536" y="2178"/>
                <a:ext cx="374" cy="454"/>
              </a:xfrm>
              <a:custGeom>
                <a:avLst/>
                <a:gdLst>
                  <a:gd name="T0" fmla="*/ 0 w 747"/>
                  <a:gd name="T1" fmla="*/ 0 h 909"/>
                  <a:gd name="T2" fmla="*/ 1 w 747"/>
                  <a:gd name="T3" fmla="*/ 0 h 909"/>
                  <a:gd name="T4" fmla="*/ 1 w 747"/>
                  <a:gd name="T5" fmla="*/ 0 h 909"/>
                  <a:gd name="T6" fmla="*/ 1 w 747"/>
                  <a:gd name="T7" fmla="*/ 0 h 909"/>
                  <a:gd name="T8" fmla="*/ 1 w 747"/>
                  <a:gd name="T9" fmla="*/ 0 h 909"/>
                  <a:gd name="T10" fmla="*/ 1 w 747"/>
                  <a:gd name="T11" fmla="*/ 0 h 909"/>
                  <a:gd name="T12" fmla="*/ 1 w 747"/>
                  <a:gd name="T13" fmla="*/ 0 h 909"/>
                  <a:gd name="T14" fmla="*/ 1 w 747"/>
                  <a:gd name="T15" fmla="*/ 0 h 909"/>
                  <a:gd name="T16" fmla="*/ 1 w 747"/>
                  <a:gd name="T17" fmla="*/ 0 h 909"/>
                  <a:gd name="T18" fmla="*/ 1 w 747"/>
                  <a:gd name="T19" fmla="*/ 0 h 909"/>
                  <a:gd name="T20" fmla="*/ 1 w 747"/>
                  <a:gd name="T21" fmla="*/ 0 h 909"/>
                  <a:gd name="T22" fmla="*/ 1 w 747"/>
                  <a:gd name="T23" fmla="*/ 0 h 909"/>
                  <a:gd name="T24" fmla="*/ 0 w 747"/>
                  <a:gd name="T25" fmla="*/ 0 h 909"/>
                  <a:gd name="T26" fmla="*/ 0 w 747"/>
                  <a:gd name="T27" fmla="*/ 0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7"/>
                  <a:gd name="T43" fmla="*/ 0 h 909"/>
                  <a:gd name="T44" fmla="*/ 747 w 747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7" h="909">
                    <a:moveTo>
                      <a:pt x="0" y="679"/>
                    </a:moveTo>
                    <a:lnTo>
                      <a:pt x="454" y="0"/>
                    </a:lnTo>
                    <a:lnTo>
                      <a:pt x="747" y="207"/>
                    </a:lnTo>
                    <a:lnTo>
                      <a:pt x="709" y="276"/>
                    </a:lnTo>
                    <a:lnTo>
                      <a:pt x="686" y="282"/>
                    </a:lnTo>
                    <a:lnTo>
                      <a:pt x="724" y="221"/>
                    </a:lnTo>
                    <a:lnTo>
                      <a:pt x="460" y="25"/>
                    </a:lnTo>
                    <a:lnTo>
                      <a:pt x="22" y="673"/>
                    </a:lnTo>
                    <a:lnTo>
                      <a:pt x="306" y="886"/>
                    </a:lnTo>
                    <a:lnTo>
                      <a:pt x="657" y="331"/>
                    </a:lnTo>
                    <a:lnTo>
                      <a:pt x="678" y="323"/>
                    </a:lnTo>
                    <a:lnTo>
                      <a:pt x="309" y="90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29" name="Freeform 458"/>
              <p:cNvSpPr>
                <a:spLocks/>
              </p:cNvSpPr>
              <p:nvPr/>
            </p:nvSpPr>
            <p:spPr bwMode="auto">
              <a:xfrm>
                <a:off x="2680" y="2330"/>
                <a:ext cx="386" cy="491"/>
              </a:xfrm>
              <a:custGeom>
                <a:avLst/>
                <a:gdLst>
                  <a:gd name="T0" fmla="*/ 0 w 771"/>
                  <a:gd name="T1" fmla="*/ 0 h 983"/>
                  <a:gd name="T2" fmla="*/ 1 w 771"/>
                  <a:gd name="T3" fmla="*/ 0 h 983"/>
                  <a:gd name="T4" fmla="*/ 1 w 771"/>
                  <a:gd name="T5" fmla="*/ 0 h 983"/>
                  <a:gd name="T6" fmla="*/ 1 w 771"/>
                  <a:gd name="T7" fmla="*/ 0 h 983"/>
                  <a:gd name="T8" fmla="*/ 1 w 771"/>
                  <a:gd name="T9" fmla="*/ 0 h 983"/>
                  <a:gd name="T10" fmla="*/ 1 w 771"/>
                  <a:gd name="T11" fmla="*/ 0 h 983"/>
                  <a:gd name="T12" fmla="*/ 1 w 771"/>
                  <a:gd name="T13" fmla="*/ 0 h 983"/>
                  <a:gd name="T14" fmla="*/ 1 w 771"/>
                  <a:gd name="T15" fmla="*/ 0 h 983"/>
                  <a:gd name="T16" fmla="*/ 1 w 771"/>
                  <a:gd name="T17" fmla="*/ 0 h 983"/>
                  <a:gd name="T18" fmla="*/ 0 w 771"/>
                  <a:gd name="T19" fmla="*/ 0 h 983"/>
                  <a:gd name="T20" fmla="*/ 0 w 771"/>
                  <a:gd name="T21" fmla="*/ 0 h 9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1"/>
                  <a:gd name="T34" fmla="*/ 0 h 983"/>
                  <a:gd name="T35" fmla="*/ 771 w 771"/>
                  <a:gd name="T36" fmla="*/ 983 h 9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1" h="983">
                    <a:moveTo>
                      <a:pt x="0" y="732"/>
                    </a:moveTo>
                    <a:lnTo>
                      <a:pt x="315" y="983"/>
                    </a:lnTo>
                    <a:lnTo>
                      <a:pt x="771" y="228"/>
                    </a:lnTo>
                    <a:lnTo>
                      <a:pt x="463" y="0"/>
                    </a:lnTo>
                    <a:lnTo>
                      <a:pt x="452" y="16"/>
                    </a:lnTo>
                    <a:lnTo>
                      <a:pt x="741" y="230"/>
                    </a:lnTo>
                    <a:lnTo>
                      <a:pt x="313" y="955"/>
                    </a:lnTo>
                    <a:lnTo>
                      <a:pt x="24" y="725"/>
                    </a:lnTo>
                    <a:lnTo>
                      <a:pt x="433" y="55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0" name="Freeform 459"/>
              <p:cNvSpPr>
                <a:spLocks/>
              </p:cNvSpPr>
              <p:nvPr/>
            </p:nvSpPr>
            <p:spPr bwMode="auto">
              <a:xfrm>
                <a:off x="2838" y="2318"/>
                <a:ext cx="252" cy="524"/>
              </a:xfrm>
              <a:custGeom>
                <a:avLst/>
                <a:gdLst>
                  <a:gd name="T0" fmla="*/ 0 w 504"/>
                  <a:gd name="T1" fmla="*/ 1 h 1047"/>
                  <a:gd name="T2" fmla="*/ 1 w 504"/>
                  <a:gd name="T3" fmla="*/ 1 h 1047"/>
                  <a:gd name="T4" fmla="*/ 1 w 504"/>
                  <a:gd name="T5" fmla="*/ 1 h 1047"/>
                  <a:gd name="T6" fmla="*/ 1 w 504"/>
                  <a:gd name="T7" fmla="*/ 0 h 1047"/>
                  <a:gd name="T8" fmla="*/ 1 w 504"/>
                  <a:gd name="T9" fmla="*/ 1 h 1047"/>
                  <a:gd name="T10" fmla="*/ 1 w 504"/>
                  <a:gd name="T11" fmla="*/ 1 h 1047"/>
                  <a:gd name="T12" fmla="*/ 0 w 504"/>
                  <a:gd name="T13" fmla="*/ 1 h 1047"/>
                  <a:gd name="T14" fmla="*/ 0 w 504"/>
                  <a:gd name="T15" fmla="*/ 1 h 10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4"/>
                  <a:gd name="T25" fmla="*/ 0 h 1047"/>
                  <a:gd name="T26" fmla="*/ 504 w 504"/>
                  <a:gd name="T27" fmla="*/ 1047 h 10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4" h="1047">
                    <a:moveTo>
                      <a:pt x="0" y="1047"/>
                    </a:moveTo>
                    <a:lnTo>
                      <a:pt x="483" y="243"/>
                    </a:lnTo>
                    <a:lnTo>
                      <a:pt x="158" y="3"/>
                    </a:lnTo>
                    <a:lnTo>
                      <a:pt x="181" y="0"/>
                    </a:lnTo>
                    <a:lnTo>
                      <a:pt x="504" y="235"/>
                    </a:lnTo>
                    <a:lnTo>
                      <a:pt x="31" y="1034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1" name="Freeform 460"/>
              <p:cNvSpPr>
                <a:spLocks/>
              </p:cNvSpPr>
              <p:nvPr/>
            </p:nvSpPr>
            <p:spPr bwMode="auto">
              <a:xfrm>
                <a:off x="2867" y="2230"/>
                <a:ext cx="85" cy="69"/>
              </a:xfrm>
              <a:custGeom>
                <a:avLst/>
                <a:gdLst>
                  <a:gd name="T0" fmla="*/ 1 w 169"/>
                  <a:gd name="T1" fmla="*/ 1 h 138"/>
                  <a:gd name="T2" fmla="*/ 1 w 169"/>
                  <a:gd name="T3" fmla="*/ 1 h 138"/>
                  <a:gd name="T4" fmla="*/ 0 w 169"/>
                  <a:gd name="T5" fmla="*/ 0 h 138"/>
                  <a:gd name="T6" fmla="*/ 1 w 169"/>
                  <a:gd name="T7" fmla="*/ 1 h 138"/>
                  <a:gd name="T8" fmla="*/ 1 w 169"/>
                  <a:gd name="T9" fmla="*/ 1 h 138"/>
                  <a:gd name="T10" fmla="*/ 1 w 169"/>
                  <a:gd name="T11" fmla="*/ 1 h 138"/>
                  <a:gd name="T12" fmla="*/ 1 w 169"/>
                  <a:gd name="T13" fmla="*/ 1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138"/>
                  <a:gd name="T23" fmla="*/ 169 w 169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138">
                    <a:moveTo>
                      <a:pt x="118" y="138"/>
                    </a:moveTo>
                    <a:lnTo>
                      <a:pt x="145" y="102"/>
                    </a:lnTo>
                    <a:lnTo>
                      <a:pt x="0" y="0"/>
                    </a:lnTo>
                    <a:lnTo>
                      <a:pt x="169" y="97"/>
                    </a:lnTo>
                    <a:lnTo>
                      <a:pt x="150" y="121"/>
                    </a:lnTo>
                    <a:lnTo>
                      <a:pt x="118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2" name="Freeform 461"/>
              <p:cNvSpPr>
                <a:spLocks/>
              </p:cNvSpPr>
              <p:nvPr/>
            </p:nvSpPr>
            <p:spPr bwMode="auto">
              <a:xfrm>
                <a:off x="2244" y="2007"/>
                <a:ext cx="148" cy="338"/>
              </a:xfrm>
              <a:custGeom>
                <a:avLst/>
                <a:gdLst>
                  <a:gd name="T0" fmla="*/ 1 w 295"/>
                  <a:gd name="T1" fmla="*/ 1 h 675"/>
                  <a:gd name="T2" fmla="*/ 1 w 295"/>
                  <a:gd name="T3" fmla="*/ 1 h 675"/>
                  <a:gd name="T4" fmla="*/ 1 w 295"/>
                  <a:gd name="T5" fmla="*/ 1 h 675"/>
                  <a:gd name="T6" fmla="*/ 1 w 295"/>
                  <a:gd name="T7" fmla="*/ 0 h 675"/>
                  <a:gd name="T8" fmla="*/ 1 w 295"/>
                  <a:gd name="T9" fmla="*/ 1 h 675"/>
                  <a:gd name="T10" fmla="*/ 1 w 295"/>
                  <a:gd name="T11" fmla="*/ 1 h 675"/>
                  <a:gd name="T12" fmla="*/ 0 w 295"/>
                  <a:gd name="T13" fmla="*/ 1 h 675"/>
                  <a:gd name="T14" fmla="*/ 1 w 295"/>
                  <a:gd name="T15" fmla="*/ 1 h 675"/>
                  <a:gd name="T16" fmla="*/ 1 w 295"/>
                  <a:gd name="T17" fmla="*/ 1 h 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5"/>
                  <a:gd name="T28" fmla="*/ 0 h 675"/>
                  <a:gd name="T29" fmla="*/ 295 w 295"/>
                  <a:gd name="T30" fmla="*/ 675 h 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5" h="675">
                    <a:moveTo>
                      <a:pt x="13" y="675"/>
                    </a:moveTo>
                    <a:lnTo>
                      <a:pt x="102" y="563"/>
                    </a:lnTo>
                    <a:lnTo>
                      <a:pt x="95" y="606"/>
                    </a:lnTo>
                    <a:lnTo>
                      <a:pt x="295" y="0"/>
                    </a:lnTo>
                    <a:lnTo>
                      <a:pt x="279" y="11"/>
                    </a:lnTo>
                    <a:lnTo>
                      <a:pt x="101" y="544"/>
                    </a:lnTo>
                    <a:lnTo>
                      <a:pt x="0" y="671"/>
                    </a:lnTo>
                    <a:lnTo>
                      <a:pt x="13" y="6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3" name="Freeform 462"/>
              <p:cNvSpPr>
                <a:spLocks/>
              </p:cNvSpPr>
              <p:nvPr/>
            </p:nvSpPr>
            <p:spPr bwMode="auto">
              <a:xfrm>
                <a:off x="2331" y="1968"/>
                <a:ext cx="128" cy="280"/>
              </a:xfrm>
              <a:custGeom>
                <a:avLst/>
                <a:gdLst>
                  <a:gd name="T0" fmla="*/ 0 w 257"/>
                  <a:gd name="T1" fmla="*/ 1 h 559"/>
                  <a:gd name="T2" fmla="*/ 0 w 257"/>
                  <a:gd name="T3" fmla="*/ 1 h 559"/>
                  <a:gd name="T4" fmla="*/ 0 w 257"/>
                  <a:gd name="T5" fmla="*/ 1 h 559"/>
                  <a:gd name="T6" fmla="*/ 0 w 257"/>
                  <a:gd name="T7" fmla="*/ 1 h 559"/>
                  <a:gd name="T8" fmla="*/ 0 w 257"/>
                  <a:gd name="T9" fmla="*/ 1 h 559"/>
                  <a:gd name="T10" fmla="*/ 0 w 257"/>
                  <a:gd name="T11" fmla="*/ 1 h 559"/>
                  <a:gd name="T12" fmla="*/ 0 w 257"/>
                  <a:gd name="T13" fmla="*/ 1 h 559"/>
                  <a:gd name="T14" fmla="*/ 0 w 257"/>
                  <a:gd name="T15" fmla="*/ 0 h 559"/>
                  <a:gd name="T16" fmla="*/ 0 w 257"/>
                  <a:gd name="T17" fmla="*/ 1 h 559"/>
                  <a:gd name="T18" fmla="*/ 0 w 257"/>
                  <a:gd name="T19" fmla="*/ 1 h 5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7"/>
                  <a:gd name="T31" fmla="*/ 0 h 559"/>
                  <a:gd name="T32" fmla="*/ 257 w 257"/>
                  <a:gd name="T33" fmla="*/ 559 h 5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7" h="559">
                    <a:moveTo>
                      <a:pt x="215" y="66"/>
                    </a:moveTo>
                    <a:lnTo>
                      <a:pt x="108" y="401"/>
                    </a:lnTo>
                    <a:lnTo>
                      <a:pt x="9" y="525"/>
                    </a:lnTo>
                    <a:lnTo>
                      <a:pt x="0" y="559"/>
                    </a:lnTo>
                    <a:lnTo>
                      <a:pt x="91" y="447"/>
                    </a:lnTo>
                    <a:lnTo>
                      <a:pt x="57" y="549"/>
                    </a:lnTo>
                    <a:lnTo>
                      <a:pt x="112" y="431"/>
                    </a:lnTo>
                    <a:lnTo>
                      <a:pt x="257" y="0"/>
                    </a:lnTo>
                    <a:lnTo>
                      <a:pt x="215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4" name="Freeform 463"/>
              <p:cNvSpPr>
                <a:spLocks/>
              </p:cNvSpPr>
              <p:nvPr/>
            </p:nvSpPr>
            <p:spPr bwMode="auto">
              <a:xfrm>
                <a:off x="2409" y="2011"/>
                <a:ext cx="362" cy="136"/>
              </a:xfrm>
              <a:custGeom>
                <a:avLst/>
                <a:gdLst>
                  <a:gd name="T0" fmla="*/ 1 w 724"/>
                  <a:gd name="T1" fmla="*/ 1 h 271"/>
                  <a:gd name="T2" fmla="*/ 1 w 724"/>
                  <a:gd name="T3" fmla="*/ 1 h 271"/>
                  <a:gd name="T4" fmla="*/ 1 w 724"/>
                  <a:gd name="T5" fmla="*/ 0 h 271"/>
                  <a:gd name="T6" fmla="*/ 1 w 724"/>
                  <a:gd name="T7" fmla="*/ 1 h 271"/>
                  <a:gd name="T8" fmla="*/ 1 w 724"/>
                  <a:gd name="T9" fmla="*/ 1 h 271"/>
                  <a:gd name="T10" fmla="*/ 1 w 724"/>
                  <a:gd name="T11" fmla="*/ 1 h 271"/>
                  <a:gd name="T12" fmla="*/ 1 w 724"/>
                  <a:gd name="T13" fmla="*/ 1 h 271"/>
                  <a:gd name="T14" fmla="*/ 0 w 724"/>
                  <a:gd name="T15" fmla="*/ 1 h 271"/>
                  <a:gd name="T16" fmla="*/ 1 w 724"/>
                  <a:gd name="T17" fmla="*/ 1 h 271"/>
                  <a:gd name="T18" fmla="*/ 1 w 72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4"/>
                  <a:gd name="T31" fmla="*/ 0 h 271"/>
                  <a:gd name="T32" fmla="*/ 724 w 72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4" h="271">
                    <a:moveTo>
                      <a:pt x="17" y="224"/>
                    </a:moveTo>
                    <a:lnTo>
                      <a:pt x="78" y="133"/>
                    </a:lnTo>
                    <a:lnTo>
                      <a:pt x="388" y="0"/>
                    </a:lnTo>
                    <a:lnTo>
                      <a:pt x="724" y="258"/>
                    </a:lnTo>
                    <a:lnTo>
                      <a:pt x="713" y="266"/>
                    </a:lnTo>
                    <a:lnTo>
                      <a:pt x="382" y="19"/>
                    </a:lnTo>
                    <a:lnTo>
                      <a:pt x="85" y="142"/>
                    </a:lnTo>
                    <a:lnTo>
                      <a:pt x="0" y="271"/>
                    </a:lnTo>
                    <a:lnTo>
                      <a:pt x="17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5" name="Freeform 464"/>
              <p:cNvSpPr>
                <a:spLocks/>
              </p:cNvSpPr>
              <p:nvPr/>
            </p:nvSpPr>
            <p:spPr bwMode="auto">
              <a:xfrm>
                <a:off x="2679" y="2030"/>
                <a:ext cx="277" cy="136"/>
              </a:xfrm>
              <a:custGeom>
                <a:avLst/>
                <a:gdLst>
                  <a:gd name="T0" fmla="*/ 0 w 555"/>
                  <a:gd name="T1" fmla="*/ 1 h 271"/>
                  <a:gd name="T2" fmla="*/ 0 w 555"/>
                  <a:gd name="T3" fmla="*/ 1 h 271"/>
                  <a:gd name="T4" fmla="*/ 0 w 555"/>
                  <a:gd name="T5" fmla="*/ 0 h 271"/>
                  <a:gd name="T6" fmla="*/ 0 w 555"/>
                  <a:gd name="T7" fmla="*/ 1 h 271"/>
                  <a:gd name="T8" fmla="*/ 0 w 555"/>
                  <a:gd name="T9" fmla="*/ 1 h 271"/>
                  <a:gd name="T10" fmla="*/ 0 w 555"/>
                  <a:gd name="T11" fmla="*/ 1 h 271"/>
                  <a:gd name="T12" fmla="*/ 0 w 555"/>
                  <a:gd name="T13" fmla="*/ 1 h 271"/>
                  <a:gd name="T14" fmla="*/ 0 w 555"/>
                  <a:gd name="T15" fmla="*/ 1 h 2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5"/>
                  <a:gd name="T25" fmla="*/ 0 h 271"/>
                  <a:gd name="T26" fmla="*/ 555 w 555"/>
                  <a:gd name="T27" fmla="*/ 271 h 2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5" h="271">
                    <a:moveTo>
                      <a:pt x="0" y="250"/>
                    </a:moveTo>
                    <a:lnTo>
                      <a:pt x="370" y="15"/>
                    </a:lnTo>
                    <a:lnTo>
                      <a:pt x="555" y="0"/>
                    </a:lnTo>
                    <a:lnTo>
                      <a:pt x="515" y="34"/>
                    </a:lnTo>
                    <a:lnTo>
                      <a:pt x="359" y="51"/>
                    </a:lnTo>
                    <a:lnTo>
                      <a:pt x="26" y="271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6" name="Freeform 465"/>
              <p:cNvSpPr>
                <a:spLocks/>
              </p:cNvSpPr>
              <p:nvPr/>
            </p:nvSpPr>
            <p:spPr bwMode="auto">
              <a:xfrm>
                <a:off x="2170" y="2475"/>
                <a:ext cx="281" cy="185"/>
              </a:xfrm>
              <a:custGeom>
                <a:avLst/>
                <a:gdLst>
                  <a:gd name="T0" fmla="*/ 1 w 560"/>
                  <a:gd name="T1" fmla="*/ 0 h 371"/>
                  <a:gd name="T2" fmla="*/ 1 w 560"/>
                  <a:gd name="T3" fmla="*/ 0 h 371"/>
                  <a:gd name="T4" fmla="*/ 1 w 560"/>
                  <a:gd name="T5" fmla="*/ 0 h 371"/>
                  <a:gd name="T6" fmla="*/ 1 w 560"/>
                  <a:gd name="T7" fmla="*/ 0 h 371"/>
                  <a:gd name="T8" fmla="*/ 1 w 560"/>
                  <a:gd name="T9" fmla="*/ 0 h 371"/>
                  <a:gd name="T10" fmla="*/ 1 w 560"/>
                  <a:gd name="T11" fmla="*/ 0 h 371"/>
                  <a:gd name="T12" fmla="*/ 1 w 560"/>
                  <a:gd name="T13" fmla="*/ 0 h 371"/>
                  <a:gd name="T14" fmla="*/ 1 w 560"/>
                  <a:gd name="T15" fmla="*/ 0 h 371"/>
                  <a:gd name="T16" fmla="*/ 1 w 560"/>
                  <a:gd name="T17" fmla="*/ 0 h 371"/>
                  <a:gd name="T18" fmla="*/ 1 w 560"/>
                  <a:gd name="T19" fmla="*/ 0 h 371"/>
                  <a:gd name="T20" fmla="*/ 1 w 560"/>
                  <a:gd name="T21" fmla="*/ 0 h 371"/>
                  <a:gd name="T22" fmla="*/ 1 w 560"/>
                  <a:gd name="T23" fmla="*/ 0 h 371"/>
                  <a:gd name="T24" fmla="*/ 1 w 560"/>
                  <a:gd name="T25" fmla="*/ 0 h 371"/>
                  <a:gd name="T26" fmla="*/ 1 w 560"/>
                  <a:gd name="T27" fmla="*/ 0 h 371"/>
                  <a:gd name="T28" fmla="*/ 1 w 560"/>
                  <a:gd name="T29" fmla="*/ 0 h 371"/>
                  <a:gd name="T30" fmla="*/ 1 w 560"/>
                  <a:gd name="T31" fmla="*/ 0 h 371"/>
                  <a:gd name="T32" fmla="*/ 1 w 560"/>
                  <a:gd name="T33" fmla="*/ 0 h 371"/>
                  <a:gd name="T34" fmla="*/ 1 w 560"/>
                  <a:gd name="T35" fmla="*/ 0 h 371"/>
                  <a:gd name="T36" fmla="*/ 1 w 560"/>
                  <a:gd name="T37" fmla="*/ 0 h 371"/>
                  <a:gd name="T38" fmla="*/ 1 w 560"/>
                  <a:gd name="T39" fmla="*/ 0 h 371"/>
                  <a:gd name="T40" fmla="*/ 1 w 560"/>
                  <a:gd name="T41" fmla="*/ 0 h 371"/>
                  <a:gd name="T42" fmla="*/ 1 w 560"/>
                  <a:gd name="T43" fmla="*/ 0 h 371"/>
                  <a:gd name="T44" fmla="*/ 1 w 560"/>
                  <a:gd name="T45" fmla="*/ 0 h 371"/>
                  <a:gd name="T46" fmla="*/ 1 w 560"/>
                  <a:gd name="T47" fmla="*/ 0 h 371"/>
                  <a:gd name="T48" fmla="*/ 1 w 560"/>
                  <a:gd name="T49" fmla="*/ 0 h 371"/>
                  <a:gd name="T50" fmla="*/ 1 w 560"/>
                  <a:gd name="T51" fmla="*/ 0 h 371"/>
                  <a:gd name="T52" fmla="*/ 1 w 560"/>
                  <a:gd name="T53" fmla="*/ 0 h 371"/>
                  <a:gd name="T54" fmla="*/ 1 w 560"/>
                  <a:gd name="T55" fmla="*/ 0 h 371"/>
                  <a:gd name="T56" fmla="*/ 1 w 560"/>
                  <a:gd name="T57" fmla="*/ 0 h 371"/>
                  <a:gd name="T58" fmla="*/ 1 w 560"/>
                  <a:gd name="T59" fmla="*/ 0 h 371"/>
                  <a:gd name="T60" fmla="*/ 1 w 560"/>
                  <a:gd name="T61" fmla="*/ 0 h 371"/>
                  <a:gd name="T62" fmla="*/ 1 w 560"/>
                  <a:gd name="T63" fmla="*/ 0 h 371"/>
                  <a:gd name="T64" fmla="*/ 1 w 560"/>
                  <a:gd name="T65" fmla="*/ 0 h 371"/>
                  <a:gd name="T66" fmla="*/ 1 w 560"/>
                  <a:gd name="T67" fmla="*/ 0 h 371"/>
                  <a:gd name="T68" fmla="*/ 1 w 560"/>
                  <a:gd name="T69" fmla="*/ 0 h 371"/>
                  <a:gd name="T70" fmla="*/ 1 w 560"/>
                  <a:gd name="T71" fmla="*/ 0 h 371"/>
                  <a:gd name="T72" fmla="*/ 1 w 560"/>
                  <a:gd name="T73" fmla="*/ 0 h 371"/>
                  <a:gd name="T74" fmla="*/ 1 w 560"/>
                  <a:gd name="T75" fmla="*/ 0 h 371"/>
                  <a:gd name="T76" fmla="*/ 1 w 560"/>
                  <a:gd name="T77" fmla="*/ 0 h 371"/>
                  <a:gd name="T78" fmla="*/ 1 w 560"/>
                  <a:gd name="T79" fmla="*/ 0 h 371"/>
                  <a:gd name="T80" fmla="*/ 1 w 560"/>
                  <a:gd name="T81" fmla="*/ 0 h 371"/>
                  <a:gd name="T82" fmla="*/ 1 w 560"/>
                  <a:gd name="T83" fmla="*/ 0 h 371"/>
                  <a:gd name="T84" fmla="*/ 1 w 560"/>
                  <a:gd name="T85" fmla="*/ 0 h 371"/>
                  <a:gd name="T86" fmla="*/ 1 w 560"/>
                  <a:gd name="T87" fmla="*/ 0 h 371"/>
                  <a:gd name="T88" fmla="*/ 1 w 560"/>
                  <a:gd name="T89" fmla="*/ 0 h 371"/>
                  <a:gd name="T90" fmla="*/ 1 w 560"/>
                  <a:gd name="T91" fmla="*/ 0 h 371"/>
                  <a:gd name="T92" fmla="*/ 1 w 560"/>
                  <a:gd name="T93" fmla="*/ 0 h 371"/>
                  <a:gd name="T94" fmla="*/ 1 w 560"/>
                  <a:gd name="T95" fmla="*/ 0 h 371"/>
                  <a:gd name="T96" fmla="*/ 1 w 560"/>
                  <a:gd name="T97" fmla="*/ 0 h 371"/>
                  <a:gd name="T98" fmla="*/ 0 w 560"/>
                  <a:gd name="T99" fmla="*/ 0 h 371"/>
                  <a:gd name="T100" fmla="*/ 1 w 560"/>
                  <a:gd name="T101" fmla="*/ 0 h 371"/>
                  <a:gd name="T102" fmla="*/ 1 w 560"/>
                  <a:gd name="T103" fmla="*/ 0 h 371"/>
                  <a:gd name="T104" fmla="*/ 1 w 560"/>
                  <a:gd name="T105" fmla="*/ 0 h 371"/>
                  <a:gd name="T106" fmla="*/ 1 w 560"/>
                  <a:gd name="T107" fmla="*/ 0 h 371"/>
                  <a:gd name="T108" fmla="*/ 1 w 560"/>
                  <a:gd name="T109" fmla="*/ 0 h 371"/>
                  <a:gd name="T110" fmla="*/ 1 w 560"/>
                  <a:gd name="T111" fmla="*/ 0 h 371"/>
                  <a:gd name="T112" fmla="*/ 1 w 560"/>
                  <a:gd name="T113" fmla="*/ 0 h 371"/>
                  <a:gd name="T114" fmla="*/ 1 w 560"/>
                  <a:gd name="T115" fmla="*/ 0 h 371"/>
                  <a:gd name="T116" fmla="*/ 1 w 560"/>
                  <a:gd name="T117" fmla="*/ 0 h 371"/>
                  <a:gd name="T118" fmla="*/ 1 w 560"/>
                  <a:gd name="T119" fmla="*/ 0 h 371"/>
                  <a:gd name="T120" fmla="*/ 1 w 560"/>
                  <a:gd name="T121" fmla="*/ 0 h 371"/>
                  <a:gd name="T122" fmla="*/ 1 w 560"/>
                  <a:gd name="T123" fmla="*/ 0 h 3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"/>
                  <a:gd name="T187" fmla="*/ 0 h 371"/>
                  <a:gd name="T188" fmla="*/ 560 w 560"/>
                  <a:gd name="T189" fmla="*/ 371 h 3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" h="371">
                    <a:moveTo>
                      <a:pt x="148" y="0"/>
                    </a:moveTo>
                    <a:lnTo>
                      <a:pt x="110" y="25"/>
                    </a:lnTo>
                    <a:lnTo>
                      <a:pt x="79" y="57"/>
                    </a:lnTo>
                    <a:lnTo>
                      <a:pt x="64" y="86"/>
                    </a:lnTo>
                    <a:lnTo>
                      <a:pt x="58" y="116"/>
                    </a:lnTo>
                    <a:lnTo>
                      <a:pt x="60" y="160"/>
                    </a:lnTo>
                    <a:lnTo>
                      <a:pt x="74" y="204"/>
                    </a:lnTo>
                    <a:lnTo>
                      <a:pt x="96" y="240"/>
                    </a:lnTo>
                    <a:lnTo>
                      <a:pt x="133" y="283"/>
                    </a:lnTo>
                    <a:lnTo>
                      <a:pt x="188" y="321"/>
                    </a:lnTo>
                    <a:lnTo>
                      <a:pt x="239" y="340"/>
                    </a:lnTo>
                    <a:lnTo>
                      <a:pt x="289" y="352"/>
                    </a:lnTo>
                    <a:lnTo>
                      <a:pt x="346" y="354"/>
                    </a:lnTo>
                    <a:lnTo>
                      <a:pt x="403" y="335"/>
                    </a:lnTo>
                    <a:lnTo>
                      <a:pt x="443" y="320"/>
                    </a:lnTo>
                    <a:lnTo>
                      <a:pt x="492" y="281"/>
                    </a:lnTo>
                    <a:lnTo>
                      <a:pt x="520" y="238"/>
                    </a:lnTo>
                    <a:lnTo>
                      <a:pt x="530" y="202"/>
                    </a:lnTo>
                    <a:lnTo>
                      <a:pt x="560" y="221"/>
                    </a:lnTo>
                    <a:lnTo>
                      <a:pt x="528" y="253"/>
                    </a:lnTo>
                    <a:lnTo>
                      <a:pt x="513" y="289"/>
                    </a:lnTo>
                    <a:lnTo>
                      <a:pt x="484" y="304"/>
                    </a:lnTo>
                    <a:lnTo>
                      <a:pt x="490" y="325"/>
                    </a:lnTo>
                    <a:lnTo>
                      <a:pt x="471" y="340"/>
                    </a:lnTo>
                    <a:lnTo>
                      <a:pt x="456" y="329"/>
                    </a:lnTo>
                    <a:lnTo>
                      <a:pt x="420" y="344"/>
                    </a:lnTo>
                    <a:lnTo>
                      <a:pt x="408" y="342"/>
                    </a:lnTo>
                    <a:lnTo>
                      <a:pt x="397" y="354"/>
                    </a:lnTo>
                    <a:lnTo>
                      <a:pt x="338" y="369"/>
                    </a:lnTo>
                    <a:lnTo>
                      <a:pt x="323" y="361"/>
                    </a:lnTo>
                    <a:lnTo>
                      <a:pt x="304" y="371"/>
                    </a:lnTo>
                    <a:lnTo>
                      <a:pt x="262" y="363"/>
                    </a:lnTo>
                    <a:lnTo>
                      <a:pt x="243" y="365"/>
                    </a:lnTo>
                    <a:lnTo>
                      <a:pt x="231" y="346"/>
                    </a:lnTo>
                    <a:lnTo>
                      <a:pt x="197" y="344"/>
                    </a:lnTo>
                    <a:lnTo>
                      <a:pt x="188" y="329"/>
                    </a:lnTo>
                    <a:lnTo>
                      <a:pt x="163" y="320"/>
                    </a:lnTo>
                    <a:lnTo>
                      <a:pt x="142" y="340"/>
                    </a:lnTo>
                    <a:lnTo>
                      <a:pt x="129" y="304"/>
                    </a:lnTo>
                    <a:lnTo>
                      <a:pt x="104" y="306"/>
                    </a:lnTo>
                    <a:lnTo>
                      <a:pt x="68" y="285"/>
                    </a:lnTo>
                    <a:lnTo>
                      <a:pt x="106" y="283"/>
                    </a:lnTo>
                    <a:lnTo>
                      <a:pt x="91" y="261"/>
                    </a:lnTo>
                    <a:lnTo>
                      <a:pt x="72" y="253"/>
                    </a:lnTo>
                    <a:lnTo>
                      <a:pt x="55" y="236"/>
                    </a:lnTo>
                    <a:lnTo>
                      <a:pt x="77" y="240"/>
                    </a:lnTo>
                    <a:lnTo>
                      <a:pt x="60" y="204"/>
                    </a:lnTo>
                    <a:lnTo>
                      <a:pt x="39" y="226"/>
                    </a:lnTo>
                    <a:lnTo>
                      <a:pt x="9" y="221"/>
                    </a:lnTo>
                    <a:lnTo>
                      <a:pt x="0" y="196"/>
                    </a:lnTo>
                    <a:lnTo>
                      <a:pt x="9" y="175"/>
                    </a:lnTo>
                    <a:lnTo>
                      <a:pt x="20" y="196"/>
                    </a:lnTo>
                    <a:lnTo>
                      <a:pt x="47" y="173"/>
                    </a:lnTo>
                    <a:lnTo>
                      <a:pt x="34" y="154"/>
                    </a:lnTo>
                    <a:lnTo>
                      <a:pt x="45" y="129"/>
                    </a:lnTo>
                    <a:lnTo>
                      <a:pt x="47" y="101"/>
                    </a:lnTo>
                    <a:lnTo>
                      <a:pt x="55" y="97"/>
                    </a:lnTo>
                    <a:lnTo>
                      <a:pt x="53" y="69"/>
                    </a:lnTo>
                    <a:lnTo>
                      <a:pt x="68" y="65"/>
                    </a:lnTo>
                    <a:lnTo>
                      <a:pt x="85" y="2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7" name="Freeform 466"/>
              <p:cNvSpPr>
                <a:spLocks/>
              </p:cNvSpPr>
              <p:nvPr/>
            </p:nvSpPr>
            <p:spPr bwMode="auto">
              <a:xfrm>
                <a:off x="2691" y="2826"/>
                <a:ext cx="157" cy="83"/>
              </a:xfrm>
              <a:custGeom>
                <a:avLst/>
                <a:gdLst>
                  <a:gd name="T0" fmla="*/ 0 w 314"/>
                  <a:gd name="T1" fmla="*/ 0 h 167"/>
                  <a:gd name="T2" fmla="*/ 1 w 314"/>
                  <a:gd name="T3" fmla="*/ 0 h 167"/>
                  <a:gd name="T4" fmla="*/ 1 w 314"/>
                  <a:gd name="T5" fmla="*/ 0 h 167"/>
                  <a:gd name="T6" fmla="*/ 1 w 314"/>
                  <a:gd name="T7" fmla="*/ 0 h 167"/>
                  <a:gd name="T8" fmla="*/ 1 w 314"/>
                  <a:gd name="T9" fmla="*/ 0 h 167"/>
                  <a:gd name="T10" fmla="*/ 1 w 314"/>
                  <a:gd name="T11" fmla="*/ 0 h 167"/>
                  <a:gd name="T12" fmla="*/ 1 w 314"/>
                  <a:gd name="T13" fmla="*/ 0 h 167"/>
                  <a:gd name="T14" fmla="*/ 1 w 314"/>
                  <a:gd name="T15" fmla="*/ 0 h 167"/>
                  <a:gd name="T16" fmla="*/ 1 w 314"/>
                  <a:gd name="T17" fmla="*/ 0 h 167"/>
                  <a:gd name="T18" fmla="*/ 1 w 314"/>
                  <a:gd name="T19" fmla="*/ 0 h 167"/>
                  <a:gd name="T20" fmla="*/ 1 w 314"/>
                  <a:gd name="T21" fmla="*/ 0 h 167"/>
                  <a:gd name="T22" fmla="*/ 1 w 314"/>
                  <a:gd name="T23" fmla="*/ 0 h 167"/>
                  <a:gd name="T24" fmla="*/ 1 w 314"/>
                  <a:gd name="T25" fmla="*/ 0 h 167"/>
                  <a:gd name="T26" fmla="*/ 1 w 314"/>
                  <a:gd name="T27" fmla="*/ 0 h 167"/>
                  <a:gd name="T28" fmla="*/ 0 w 314"/>
                  <a:gd name="T29" fmla="*/ 0 h 167"/>
                  <a:gd name="T30" fmla="*/ 0 w 314"/>
                  <a:gd name="T31" fmla="*/ 0 h 1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4"/>
                  <a:gd name="T49" fmla="*/ 0 h 167"/>
                  <a:gd name="T50" fmla="*/ 314 w 314"/>
                  <a:gd name="T51" fmla="*/ 167 h 1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4" h="167">
                    <a:moveTo>
                      <a:pt x="0" y="167"/>
                    </a:moveTo>
                    <a:lnTo>
                      <a:pt x="6" y="146"/>
                    </a:lnTo>
                    <a:lnTo>
                      <a:pt x="40" y="133"/>
                    </a:lnTo>
                    <a:lnTo>
                      <a:pt x="61" y="112"/>
                    </a:lnTo>
                    <a:lnTo>
                      <a:pt x="113" y="91"/>
                    </a:lnTo>
                    <a:lnTo>
                      <a:pt x="162" y="49"/>
                    </a:lnTo>
                    <a:lnTo>
                      <a:pt x="191" y="53"/>
                    </a:lnTo>
                    <a:lnTo>
                      <a:pt x="204" y="17"/>
                    </a:lnTo>
                    <a:lnTo>
                      <a:pt x="249" y="17"/>
                    </a:lnTo>
                    <a:lnTo>
                      <a:pt x="272" y="0"/>
                    </a:lnTo>
                    <a:lnTo>
                      <a:pt x="314" y="0"/>
                    </a:lnTo>
                    <a:lnTo>
                      <a:pt x="293" y="34"/>
                    </a:lnTo>
                    <a:lnTo>
                      <a:pt x="215" y="72"/>
                    </a:lnTo>
                    <a:lnTo>
                      <a:pt x="160" y="8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8" name="Freeform 467"/>
              <p:cNvSpPr>
                <a:spLocks/>
              </p:cNvSpPr>
              <p:nvPr/>
            </p:nvSpPr>
            <p:spPr bwMode="auto">
              <a:xfrm>
                <a:off x="2573" y="2826"/>
                <a:ext cx="81" cy="62"/>
              </a:xfrm>
              <a:custGeom>
                <a:avLst/>
                <a:gdLst>
                  <a:gd name="T0" fmla="*/ 1 w 161"/>
                  <a:gd name="T1" fmla="*/ 1 h 123"/>
                  <a:gd name="T2" fmla="*/ 1 w 161"/>
                  <a:gd name="T3" fmla="*/ 1 h 123"/>
                  <a:gd name="T4" fmla="*/ 1 w 161"/>
                  <a:gd name="T5" fmla="*/ 1 h 123"/>
                  <a:gd name="T6" fmla="*/ 1 w 161"/>
                  <a:gd name="T7" fmla="*/ 0 h 123"/>
                  <a:gd name="T8" fmla="*/ 1 w 161"/>
                  <a:gd name="T9" fmla="*/ 1 h 123"/>
                  <a:gd name="T10" fmla="*/ 1 w 161"/>
                  <a:gd name="T11" fmla="*/ 1 h 123"/>
                  <a:gd name="T12" fmla="*/ 0 w 161"/>
                  <a:gd name="T13" fmla="*/ 1 h 123"/>
                  <a:gd name="T14" fmla="*/ 1 w 161"/>
                  <a:gd name="T15" fmla="*/ 1 h 123"/>
                  <a:gd name="T16" fmla="*/ 1 w 161"/>
                  <a:gd name="T17" fmla="*/ 1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23"/>
                  <a:gd name="T29" fmla="*/ 161 w 161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23">
                    <a:moveTo>
                      <a:pt x="9" y="108"/>
                    </a:moveTo>
                    <a:lnTo>
                      <a:pt x="83" y="53"/>
                    </a:lnTo>
                    <a:lnTo>
                      <a:pt x="123" y="15"/>
                    </a:lnTo>
                    <a:lnTo>
                      <a:pt x="161" y="0"/>
                    </a:lnTo>
                    <a:lnTo>
                      <a:pt x="161" y="32"/>
                    </a:lnTo>
                    <a:lnTo>
                      <a:pt x="97" y="66"/>
                    </a:lnTo>
                    <a:lnTo>
                      <a:pt x="0" y="123"/>
                    </a:lnTo>
                    <a:lnTo>
                      <a:pt x="9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39" name="Freeform 468"/>
              <p:cNvSpPr>
                <a:spLocks/>
              </p:cNvSpPr>
              <p:nvPr/>
            </p:nvSpPr>
            <p:spPr bwMode="auto">
              <a:xfrm>
                <a:off x="2581" y="2640"/>
                <a:ext cx="232" cy="198"/>
              </a:xfrm>
              <a:custGeom>
                <a:avLst/>
                <a:gdLst>
                  <a:gd name="T0" fmla="*/ 1 w 464"/>
                  <a:gd name="T1" fmla="*/ 0 h 397"/>
                  <a:gd name="T2" fmla="*/ 1 w 464"/>
                  <a:gd name="T3" fmla="*/ 0 h 397"/>
                  <a:gd name="T4" fmla="*/ 1 w 464"/>
                  <a:gd name="T5" fmla="*/ 0 h 397"/>
                  <a:gd name="T6" fmla="*/ 1 w 464"/>
                  <a:gd name="T7" fmla="*/ 0 h 397"/>
                  <a:gd name="T8" fmla="*/ 1 w 464"/>
                  <a:gd name="T9" fmla="*/ 0 h 397"/>
                  <a:gd name="T10" fmla="*/ 1 w 464"/>
                  <a:gd name="T11" fmla="*/ 0 h 397"/>
                  <a:gd name="T12" fmla="*/ 1 w 464"/>
                  <a:gd name="T13" fmla="*/ 0 h 397"/>
                  <a:gd name="T14" fmla="*/ 1 w 464"/>
                  <a:gd name="T15" fmla="*/ 0 h 397"/>
                  <a:gd name="T16" fmla="*/ 1 w 464"/>
                  <a:gd name="T17" fmla="*/ 0 h 397"/>
                  <a:gd name="T18" fmla="*/ 1 w 464"/>
                  <a:gd name="T19" fmla="*/ 0 h 397"/>
                  <a:gd name="T20" fmla="*/ 1 w 464"/>
                  <a:gd name="T21" fmla="*/ 0 h 397"/>
                  <a:gd name="T22" fmla="*/ 1 w 464"/>
                  <a:gd name="T23" fmla="*/ 0 h 397"/>
                  <a:gd name="T24" fmla="*/ 1 w 464"/>
                  <a:gd name="T25" fmla="*/ 0 h 397"/>
                  <a:gd name="T26" fmla="*/ 1 w 464"/>
                  <a:gd name="T27" fmla="*/ 0 h 397"/>
                  <a:gd name="T28" fmla="*/ 1 w 464"/>
                  <a:gd name="T29" fmla="*/ 0 h 397"/>
                  <a:gd name="T30" fmla="*/ 1 w 464"/>
                  <a:gd name="T31" fmla="*/ 0 h 397"/>
                  <a:gd name="T32" fmla="*/ 1 w 464"/>
                  <a:gd name="T33" fmla="*/ 0 h 397"/>
                  <a:gd name="T34" fmla="*/ 1 w 464"/>
                  <a:gd name="T35" fmla="*/ 0 h 397"/>
                  <a:gd name="T36" fmla="*/ 1 w 464"/>
                  <a:gd name="T37" fmla="*/ 0 h 397"/>
                  <a:gd name="T38" fmla="*/ 1 w 464"/>
                  <a:gd name="T39" fmla="*/ 0 h 397"/>
                  <a:gd name="T40" fmla="*/ 1 w 464"/>
                  <a:gd name="T41" fmla="*/ 0 h 397"/>
                  <a:gd name="T42" fmla="*/ 1 w 464"/>
                  <a:gd name="T43" fmla="*/ 0 h 397"/>
                  <a:gd name="T44" fmla="*/ 1 w 464"/>
                  <a:gd name="T45" fmla="*/ 0 h 397"/>
                  <a:gd name="T46" fmla="*/ 1 w 464"/>
                  <a:gd name="T47" fmla="*/ 0 h 397"/>
                  <a:gd name="T48" fmla="*/ 1 w 464"/>
                  <a:gd name="T49" fmla="*/ 0 h 397"/>
                  <a:gd name="T50" fmla="*/ 1 w 464"/>
                  <a:gd name="T51" fmla="*/ 0 h 397"/>
                  <a:gd name="T52" fmla="*/ 0 w 464"/>
                  <a:gd name="T53" fmla="*/ 0 h 397"/>
                  <a:gd name="T54" fmla="*/ 1 w 464"/>
                  <a:gd name="T55" fmla="*/ 0 h 397"/>
                  <a:gd name="T56" fmla="*/ 1 w 464"/>
                  <a:gd name="T57" fmla="*/ 0 h 397"/>
                  <a:gd name="T58" fmla="*/ 1 w 464"/>
                  <a:gd name="T59" fmla="*/ 0 h 397"/>
                  <a:gd name="T60" fmla="*/ 1 w 464"/>
                  <a:gd name="T61" fmla="*/ 0 h 397"/>
                  <a:gd name="T62" fmla="*/ 1 w 464"/>
                  <a:gd name="T63" fmla="*/ 0 h 397"/>
                  <a:gd name="T64" fmla="*/ 1 w 464"/>
                  <a:gd name="T65" fmla="*/ 0 h 397"/>
                  <a:gd name="T66" fmla="*/ 1 w 464"/>
                  <a:gd name="T67" fmla="*/ 0 h 397"/>
                  <a:gd name="T68" fmla="*/ 1 w 464"/>
                  <a:gd name="T69" fmla="*/ 0 h 397"/>
                  <a:gd name="T70" fmla="*/ 1 w 464"/>
                  <a:gd name="T71" fmla="*/ 0 h 397"/>
                  <a:gd name="T72" fmla="*/ 1 w 464"/>
                  <a:gd name="T73" fmla="*/ 0 h 397"/>
                  <a:gd name="T74" fmla="*/ 1 w 464"/>
                  <a:gd name="T75" fmla="*/ 0 h 397"/>
                  <a:gd name="T76" fmla="*/ 1 w 464"/>
                  <a:gd name="T77" fmla="*/ 0 h 397"/>
                  <a:gd name="T78" fmla="*/ 1 w 464"/>
                  <a:gd name="T79" fmla="*/ 0 h 397"/>
                  <a:gd name="T80" fmla="*/ 1 w 464"/>
                  <a:gd name="T81" fmla="*/ 0 h 397"/>
                  <a:gd name="T82" fmla="*/ 1 w 464"/>
                  <a:gd name="T83" fmla="*/ 0 h 397"/>
                  <a:gd name="T84" fmla="*/ 1 w 464"/>
                  <a:gd name="T85" fmla="*/ 0 h 3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64"/>
                  <a:gd name="T130" fmla="*/ 0 h 397"/>
                  <a:gd name="T131" fmla="*/ 464 w 464"/>
                  <a:gd name="T132" fmla="*/ 397 h 3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64" h="397">
                    <a:moveTo>
                      <a:pt x="169" y="122"/>
                    </a:moveTo>
                    <a:lnTo>
                      <a:pt x="298" y="222"/>
                    </a:lnTo>
                    <a:lnTo>
                      <a:pt x="464" y="350"/>
                    </a:lnTo>
                    <a:lnTo>
                      <a:pt x="399" y="369"/>
                    </a:lnTo>
                    <a:lnTo>
                      <a:pt x="369" y="397"/>
                    </a:lnTo>
                    <a:lnTo>
                      <a:pt x="319" y="302"/>
                    </a:lnTo>
                    <a:lnTo>
                      <a:pt x="367" y="354"/>
                    </a:lnTo>
                    <a:lnTo>
                      <a:pt x="342" y="308"/>
                    </a:lnTo>
                    <a:lnTo>
                      <a:pt x="390" y="333"/>
                    </a:lnTo>
                    <a:lnTo>
                      <a:pt x="321" y="260"/>
                    </a:lnTo>
                    <a:lnTo>
                      <a:pt x="270" y="226"/>
                    </a:lnTo>
                    <a:lnTo>
                      <a:pt x="234" y="245"/>
                    </a:lnTo>
                    <a:lnTo>
                      <a:pt x="245" y="285"/>
                    </a:lnTo>
                    <a:lnTo>
                      <a:pt x="224" y="298"/>
                    </a:lnTo>
                    <a:lnTo>
                      <a:pt x="207" y="259"/>
                    </a:lnTo>
                    <a:lnTo>
                      <a:pt x="180" y="312"/>
                    </a:lnTo>
                    <a:lnTo>
                      <a:pt x="156" y="310"/>
                    </a:lnTo>
                    <a:lnTo>
                      <a:pt x="127" y="331"/>
                    </a:lnTo>
                    <a:lnTo>
                      <a:pt x="116" y="350"/>
                    </a:lnTo>
                    <a:lnTo>
                      <a:pt x="99" y="344"/>
                    </a:lnTo>
                    <a:lnTo>
                      <a:pt x="110" y="310"/>
                    </a:lnTo>
                    <a:lnTo>
                      <a:pt x="93" y="279"/>
                    </a:lnTo>
                    <a:lnTo>
                      <a:pt x="65" y="266"/>
                    </a:lnTo>
                    <a:lnTo>
                      <a:pt x="42" y="287"/>
                    </a:lnTo>
                    <a:lnTo>
                      <a:pt x="28" y="272"/>
                    </a:lnTo>
                    <a:lnTo>
                      <a:pt x="25" y="184"/>
                    </a:lnTo>
                    <a:lnTo>
                      <a:pt x="0" y="156"/>
                    </a:lnTo>
                    <a:lnTo>
                      <a:pt x="34" y="118"/>
                    </a:lnTo>
                    <a:lnTo>
                      <a:pt x="42" y="156"/>
                    </a:lnTo>
                    <a:lnTo>
                      <a:pt x="70" y="171"/>
                    </a:lnTo>
                    <a:lnTo>
                      <a:pt x="57" y="211"/>
                    </a:lnTo>
                    <a:lnTo>
                      <a:pt x="99" y="219"/>
                    </a:lnTo>
                    <a:lnTo>
                      <a:pt x="142" y="260"/>
                    </a:lnTo>
                    <a:lnTo>
                      <a:pt x="144" y="179"/>
                    </a:lnTo>
                    <a:lnTo>
                      <a:pt x="192" y="169"/>
                    </a:lnTo>
                    <a:lnTo>
                      <a:pt x="152" y="127"/>
                    </a:lnTo>
                    <a:lnTo>
                      <a:pt x="175" y="70"/>
                    </a:lnTo>
                    <a:lnTo>
                      <a:pt x="154" y="70"/>
                    </a:lnTo>
                    <a:lnTo>
                      <a:pt x="160" y="6"/>
                    </a:lnTo>
                    <a:lnTo>
                      <a:pt x="217" y="0"/>
                    </a:lnTo>
                    <a:lnTo>
                      <a:pt x="234" y="17"/>
                    </a:lnTo>
                    <a:lnTo>
                      <a:pt x="16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0" name="Freeform 469"/>
              <p:cNvSpPr>
                <a:spLocks/>
              </p:cNvSpPr>
              <p:nvPr/>
            </p:nvSpPr>
            <p:spPr bwMode="auto">
              <a:xfrm>
                <a:off x="2548" y="2741"/>
                <a:ext cx="76" cy="147"/>
              </a:xfrm>
              <a:custGeom>
                <a:avLst/>
                <a:gdLst>
                  <a:gd name="T0" fmla="*/ 1 w 152"/>
                  <a:gd name="T1" fmla="*/ 0 h 293"/>
                  <a:gd name="T2" fmla="*/ 0 w 152"/>
                  <a:gd name="T3" fmla="*/ 1 h 293"/>
                  <a:gd name="T4" fmla="*/ 1 w 152"/>
                  <a:gd name="T5" fmla="*/ 1 h 293"/>
                  <a:gd name="T6" fmla="*/ 1 w 152"/>
                  <a:gd name="T7" fmla="*/ 1 h 293"/>
                  <a:gd name="T8" fmla="*/ 1 w 152"/>
                  <a:gd name="T9" fmla="*/ 1 h 293"/>
                  <a:gd name="T10" fmla="*/ 1 w 152"/>
                  <a:gd name="T11" fmla="*/ 1 h 293"/>
                  <a:gd name="T12" fmla="*/ 1 w 152"/>
                  <a:gd name="T13" fmla="*/ 1 h 293"/>
                  <a:gd name="T14" fmla="*/ 1 w 152"/>
                  <a:gd name="T15" fmla="*/ 1 h 293"/>
                  <a:gd name="T16" fmla="*/ 1 w 152"/>
                  <a:gd name="T17" fmla="*/ 1 h 293"/>
                  <a:gd name="T18" fmla="*/ 1 w 152"/>
                  <a:gd name="T19" fmla="*/ 1 h 293"/>
                  <a:gd name="T20" fmla="*/ 1 w 152"/>
                  <a:gd name="T21" fmla="*/ 1 h 293"/>
                  <a:gd name="T22" fmla="*/ 1 w 152"/>
                  <a:gd name="T23" fmla="*/ 1 h 293"/>
                  <a:gd name="T24" fmla="*/ 1 w 152"/>
                  <a:gd name="T25" fmla="*/ 1 h 293"/>
                  <a:gd name="T26" fmla="*/ 1 w 152"/>
                  <a:gd name="T27" fmla="*/ 1 h 293"/>
                  <a:gd name="T28" fmla="*/ 1 w 152"/>
                  <a:gd name="T29" fmla="*/ 1 h 293"/>
                  <a:gd name="T30" fmla="*/ 1 w 152"/>
                  <a:gd name="T31" fmla="*/ 1 h 293"/>
                  <a:gd name="T32" fmla="*/ 1 w 152"/>
                  <a:gd name="T33" fmla="*/ 1 h 293"/>
                  <a:gd name="T34" fmla="*/ 1 w 152"/>
                  <a:gd name="T35" fmla="*/ 1 h 293"/>
                  <a:gd name="T36" fmla="*/ 1 w 152"/>
                  <a:gd name="T37" fmla="*/ 1 h 293"/>
                  <a:gd name="T38" fmla="*/ 1 w 152"/>
                  <a:gd name="T39" fmla="*/ 1 h 293"/>
                  <a:gd name="T40" fmla="*/ 1 w 152"/>
                  <a:gd name="T41" fmla="*/ 1 h 293"/>
                  <a:gd name="T42" fmla="*/ 1 w 152"/>
                  <a:gd name="T43" fmla="*/ 0 h 293"/>
                  <a:gd name="T44" fmla="*/ 1 w 152"/>
                  <a:gd name="T45" fmla="*/ 0 h 2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2"/>
                  <a:gd name="T70" fmla="*/ 0 h 293"/>
                  <a:gd name="T71" fmla="*/ 152 w 152"/>
                  <a:gd name="T72" fmla="*/ 293 h 2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2" h="293">
                    <a:moveTo>
                      <a:pt x="23" y="0"/>
                    </a:moveTo>
                    <a:lnTo>
                      <a:pt x="0" y="21"/>
                    </a:lnTo>
                    <a:lnTo>
                      <a:pt x="21" y="99"/>
                    </a:lnTo>
                    <a:lnTo>
                      <a:pt x="31" y="187"/>
                    </a:lnTo>
                    <a:lnTo>
                      <a:pt x="17" y="227"/>
                    </a:lnTo>
                    <a:lnTo>
                      <a:pt x="35" y="278"/>
                    </a:lnTo>
                    <a:lnTo>
                      <a:pt x="48" y="293"/>
                    </a:lnTo>
                    <a:lnTo>
                      <a:pt x="73" y="278"/>
                    </a:lnTo>
                    <a:lnTo>
                      <a:pt x="73" y="253"/>
                    </a:lnTo>
                    <a:lnTo>
                      <a:pt x="48" y="240"/>
                    </a:lnTo>
                    <a:lnTo>
                      <a:pt x="38" y="213"/>
                    </a:lnTo>
                    <a:lnTo>
                      <a:pt x="97" y="223"/>
                    </a:lnTo>
                    <a:lnTo>
                      <a:pt x="55" y="179"/>
                    </a:lnTo>
                    <a:lnTo>
                      <a:pt x="114" y="183"/>
                    </a:lnTo>
                    <a:lnTo>
                      <a:pt x="135" y="168"/>
                    </a:lnTo>
                    <a:lnTo>
                      <a:pt x="124" y="149"/>
                    </a:lnTo>
                    <a:lnTo>
                      <a:pt x="152" y="133"/>
                    </a:lnTo>
                    <a:lnTo>
                      <a:pt x="149" y="99"/>
                    </a:lnTo>
                    <a:lnTo>
                      <a:pt x="76" y="120"/>
                    </a:lnTo>
                    <a:lnTo>
                      <a:pt x="76" y="73"/>
                    </a:lnTo>
                    <a:lnTo>
                      <a:pt x="35" y="5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1" name="Freeform 470"/>
              <p:cNvSpPr>
                <a:spLocks/>
              </p:cNvSpPr>
              <p:nvPr/>
            </p:nvSpPr>
            <p:spPr bwMode="auto">
              <a:xfrm>
                <a:off x="2604" y="2650"/>
                <a:ext cx="51" cy="74"/>
              </a:xfrm>
              <a:custGeom>
                <a:avLst/>
                <a:gdLst>
                  <a:gd name="T0" fmla="*/ 0 w 103"/>
                  <a:gd name="T1" fmla="*/ 1 h 148"/>
                  <a:gd name="T2" fmla="*/ 0 w 103"/>
                  <a:gd name="T3" fmla="*/ 1 h 148"/>
                  <a:gd name="T4" fmla="*/ 0 w 103"/>
                  <a:gd name="T5" fmla="*/ 1 h 148"/>
                  <a:gd name="T6" fmla="*/ 0 w 103"/>
                  <a:gd name="T7" fmla="*/ 1 h 148"/>
                  <a:gd name="T8" fmla="*/ 0 w 103"/>
                  <a:gd name="T9" fmla="*/ 1 h 148"/>
                  <a:gd name="T10" fmla="*/ 0 w 103"/>
                  <a:gd name="T11" fmla="*/ 1 h 148"/>
                  <a:gd name="T12" fmla="*/ 0 w 103"/>
                  <a:gd name="T13" fmla="*/ 0 h 148"/>
                  <a:gd name="T14" fmla="*/ 0 w 103"/>
                  <a:gd name="T15" fmla="*/ 1 h 148"/>
                  <a:gd name="T16" fmla="*/ 0 w 103"/>
                  <a:gd name="T17" fmla="*/ 1 h 148"/>
                  <a:gd name="T18" fmla="*/ 0 w 103"/>
                  <a:gd name="T19" fmla="*/ 1 h 148"/>
                  <a:gd name="T20" fmla="*/ 0 w 103"/>
                  <a:gd name="T21" fmla="*/ 1 h 148"/>
                  <a:gd name="T22" fmla="*/ 0 w 103"/>
                  <a:gd name="T23" fmla="*/ 1 h 148"/>
                  <a:gd name="T24" fmla="*/ 0 w 103"/>
                  <a:gd name="T25" fmla="*/ 1 h 148"/>
                  <a:gd name="T26" fmla="*/ 0 w 103"/>
                  <a:gd name="T27" fmla="*/ 1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148"/>
                  <a:gd name="T44" fmla="*/ 103 w 103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148">
                    <a:moveTo>
                      <a:pt x="46" y="148"/>
                    </a:moveTo>
                    <a:lnTo>
                      <a:pt x="56" y="106"/>
                    </a:lnTo>
                    <a:lnTo>
                      <a:pt x="4" y="101"/>
                    </a:lnTo>
                    <a:lnTo>
                      <a:pt x="0" y="68"/>
                    </a:lnTo>
                    <a:lnTo>
                      <a:pt x="44" y="55"/>
                    </a:lnTo>
                    <a:lnTo>
                      <a:pt x="61" y="21"/>
                    </a:lnTo>
                    <a:lnTo>
                      <a:pt x="103" y="0"/>
                    </a:lnTo>
                    <a:lnTo>
                      <a:pt x="90" y="65"/>
                    </a:lnTo>
                    <a:lnTo>
                      <a:pt x="58" y="76"/>
                    </a:lnTo>
                    <a:lnTo>
                      <a:pt x="90" y="91"/>
                    </a:lnTo>
                    <a:lnTo>
                      <a:pt x="73" y="118"/>
                    </a:lnTo>
                    <a:lnTo>
                      <a:pt x="92" y="146"/>
                    </a:lnTo>
                    <a:lnTo>
                      <a:pt x="46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2" name="Freeform 471"/>
              <p:cNvSpPr>
                <a:spLocks/>
              </p:cNvSpPr>
              <p:nvPr/>
            </p:nvSpPr>
            <p:spPr bwMode="auto">
              <a:xfrm>
                <a:off x="2533" y="2807"/>
                <a:ext cx="19" cy="16"/>
              </a:xfrm>
              <a:custGeom>
                <a:avLst/>
                <a:gdLst>
                  <a:gd name="T0" fmla="*/ 0 w 38"/>
                  <a:gd name="T1" fmla="*/ 1 h 32"/>
                  <a:gd name="T2" fmla="*/ 1 w 38"/>
                  <a:gd name="T3" fmla="*/ 1 h 32"/>
                  <a:gd name="T4" fmla="*/ 1 w 38"/>
                  <a:gd name="T5" fmla="*/ 0 h 32"/>
                  <a:gd name="T6" fmla="*/ 1 w 38"/>
                  <a:gd name="T7" fmla="*/ 1 h 32"/>
                  <a:gd name="T8" fmla="*/ 1 w 38"/>
                  <a:gd name="T9" fmla="*/ 1 h 32"/>
                  <a:gd name="T10" fmla="*/ 0 w 38"/>
                  <a:gd name="T11" fmla="*/ 1 h 32"/>
                  <a:gd name="T12" fmla="*/ 0 w 38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2"/>
                  <a:gd name="T23" fmla="*/ 38 w 3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2">
                    <a:moveTo>
                      <a:pt x="0" y="32"/>
                    </a:moveTo>
                    <a:lnTo>
                      <a:pt x="11" y="5"/>
                    </a:lnTo>
                    <a:lnTo>
                      <a:pt x="30" y="0"/>
                    </a:lnTo>
                    <a:lnTo>
                      <a:pt x="38" y="26"/>
                    </a:lnTo>
                    <a:lnTo>
                      <a:pt x="23" y="2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3" name="Freeform 472"/>
              <p:cNvSpPr>
                <a:spLocks/>
              </p:cNvSpPr>
              <p:nvPr/>
            </p:nvSpPr>
            <p:spPr bwMode="auto">
              <a:xfrm>
                <a:off x="2463" y="2710"/>
                <a:ext cx="89" cy="87"/>
              </a:xfrm>
              <a:custGeom>
                <a:avLst/>
                <a:gdLst>
                  <a:gd name="T0" fmla="*/ 0 w 179"/>
                  <a:gd name="T1" fmla="*/ 0 h 175"/>
                  <a:gd name="T2" fmla="*/ 0 w 179"/>
                  <a:gd name="T3" fmla="*/ 0 h 175"/>
                  <a:gd name="T4" fmla="*/ 0 w 179"/>
                  <a:gd name="T5" fmla="*/ 0 h 175"/>
                  <a:gd name="T6" fmla="*/ 0 w 179"/>
                  <a:gd name="T7" fmla="*/ 0 h 175"/>
                  <a:gd name="T8" fmla="*/ 0 w 179"/>
                  <a:gd name="T9" fmla="*/ 0 h 175"/>
                  <a:gd name="T10" fmla="*/ 0 w 179"/>
                  <a:gd name="T11" fmla="*/ 0 h 175"/>
                  <a:gd name="T12" fmla="*/ 0 w 179"/>
                  <a:gd name="T13" fmla="*/ 0 h 175"/>
                  <a:gd name="T14" fmla="*/ 0 w 179"/>
                  <a:gd name="T15" fmla="*/ 0 h 175"/>
                  <a:gd name="T16" fmla="*/ 0 w 179"/>
                  <a:gd name="T17" fmla="*/ 0 h 175"/>
                  <a:gd name="T18" fmla="*/ 0 w 179"/>
                  <a:gd name="T19" fmla="*/ 0 h 175"/>
                  <a:gd name="T20" fmla="*/ 0 w 179"/>
                  <a:gd name="T21" fmla="*/ 0 h 175"/>
                  <a:gd name="T22" fmla="*/ 0 w 179"/>
                  <a:gd name="T23" fmla="*/ 0 h 175"/>
                  <a:gd name="T24" fmla="*/ 0 w 179"/>
                  <a:gd name="T25" fmla="*/ 0 h 175"/>
                  <a:gd name="T26" fmla="*/ 0 w 179"/>
                  <a:gd name="T27" fmla="*/ 0 h 175"/>
                  <a:gd name="T28" fmla="*/ 0 w 179"/>
                  <a:gd name="T29" fmla="*/ 0 h 175"/>
                  <a:gd name="T30" fmla="*/ 0 w 179"/>
                  <a:gd name="T31" fmla="*/ 0 h 175"/>
                  <a:gd name="T32" fmla="*/ 0 w 179"/>
                  <a:gd name="T33" fmla="*/ 0 h 175"/>
                  <a:gd name="T34" fmla="*/ 0 w 179"/>
                  <a:gd name="T35" fmla="*/ 0 h 175"/>
                  <a:gd name="T36" fmla="*/ 0 w 179"/>
                  <a:gd name="T37" fmla="*/ 0 h 175"/>
                  <a:gd name="T38" fmla="*/ 0 w 179"/>
                  <a:gd name="T39" fmla="*/ 0 h 175"/>
                  <a:gd name="T40" fmla="*/ 0 w 179"/>
                  <a:gd name="T41" fmla="*/ 0 h 175"/>
                  <a:gd name="T42" fmla="*/ 0 w 179"/>
                  <a:gd name="T43" fmla="*/ 0 h 175"/>
                  <a:gd name="T44" fmla="*/ 0 w 179"/>
                  <a:gd name="T45" fmla="*/ 0 h 175"/>
                  <a:gd name="T46" fmla="*/ 0 w 179"/>
                  <a:gd name="T47" fmla="*/ 0 h 175"/>
                  <a:gd name="T48" fmla="*/ 0 w 179"/>
                  <a:gd name="T49" fmla="*/ 0 h 175"/>
                  <a:gd name="T50" fmla="*/ 0 w 179"/>
                  <a:gd name="T51" fmla="*/ 0 h 175"/>
                  <a:gd name="T52" fmla="*/ 0 w 179"/>
                  <a:gd name="T53" fmla="*/ 0 h 175"/>
                  <a:gd name="T54" fmla="*/ 0 w 179"/>
                  <a:gd name="T55" fmla="*/ 0 h 175"/>
                  <a:gd name="T56" fmla="*/ 0 w 179"/>
                  <a:gd name="T57" fmla="*/ 0 h 1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9"/>
                  <a:gd name="T88" fmla="*/ 0 h 175"/>
                  <a:gd name="T89" fmla="*/ 179 w 179"/>
                  <a:gd name="T90" fmla="*/ 175 h 1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9" h="175">
                    <a:moveTo>
                      <a:pt x="169" y="175"/>
                    </a:moveTo>
                    <a:lnTo>
                      <a:pt x="145" y="131"/>
                    </a:lnTo>
                    <a:lnTo>
                      <a:pt x="126" y="133"/>
                    </a:lnTo>
                    <a:lnTo>
                      <a:pt x="133" y="110"/>
                    </a:lnTo>
                    <a:lnTo>
                      <a:pt x="107" y="83"/>
                    </a:lnTo>
                    <a:lnTo>
                      <a:pt x="74" y="106"/>
                    </a:lnTo>
                    <a:lnTo>
                      <a:pt x="59" y="100"/>
                    </a:lnTo>
                    <a:lnTo>
                      <a:pt x="36" y="121"/>
                    </a:lnTo>
                    <a:lnTo>
                      <a:pt x="32" y="102"/>
                    </a:lnTo>
                    <a:lnTo>
                      <a:pt x="0" y="118"/>
                    </a:lnTo>
                    <a:lnTo>
                      <a:pt x="31" y="76"/>
                    </a:lnTo>
                    <a:lnTo>
                      <a:pt x="38" y="43"/>
                    </a:lnTo>
                    <a:lnTo>
                      <a:pt x="69" y="34"/>
                    </a:lnTo>
                    <a:lnTo>
                      <a:pt x="42" y="7"/>
                    </a:lnTo>
                    <a:lnTo>
                      <a:pt x="78" y="5"/>
                    </a:lnTo>
                    <a:lnTo>
                      <a:pt x="88" y="30"/>
                    </a:lnTo>
                    <a:lnTo>
                      <a:pt x="61" y="57"/>
                    </a:lnTo>
                    <a:lnTo>
                      <a:pt x="84" y="66"/>
                    </a:lnTo>
                    <a:lnTo>
                      <a:pt x="145" y="0"/>
                    </a:lnTo>
                    <a:lnTo>
                      <a:pt x="160" y="0"/>
                    </a:lnTo>
                    <a:lnTo>
                      <a:pt x="124" y="53"/>
                    </a:lnTo>
                    <a:lnTo>
                      <a:pt x="127" y="72"/>
                    </a:lnTo>
                    <a:lnTo>
                      <a:pt x="162" y="51"/>
                    </a:lnTo>
                    <a:lnTo>
                      <a:pt x="179" y="19"/>
                    </a:lnTo>
                    <a:lnTo>
                      <a:pt x="166" y="78"/>
                    </a:lnTo>
                    <a:lnTo>
                      <a:pt x="143" y="116"/>
                    </a:lnTo>
                    <a:lnTo>
                      <a:pt x="162" y="121"/>
                    </a:lnTo>
                    <a:lnTo>
                      <a:pt x="169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4" name="Freeform 473"/>
              <p:cNvSpPr>
                <a:spLocks/>
              </p:cNvSpPr>
              <p:nvPr/>
            </p:nvSpPr>
            <p:spPr bwMode="auto">
              <a:xfrm>
                <a:off x="2503" y="2789"/>
                <a:ext cx="28" cy="18"/>
              </a:xfrm>
              <a:custGeom>
                <a:avLst/>
                <a:gdLst>
                  <a:gd name="T0" fmla="*/ 0 w 57"/>
                  <a:gd name="T1" fmla="*/ 0 h 37"/>
                  <a:gd name="T2" fmla="*/ 0 w 57"/>
                  <a:gd name="T3" fmla="*/ 0 h 37"/>
                  <a:gd name="T4" fmla="*/ 0 w 57"/>
                  <a:gd name="T5" fmla="*/ 0 h 37"/>
                  <a:gd name="T6" fmla="*/ 0 w 57"/>
                  <a:gd name="T7" fmla="*/ 0 h 37"/>
                  <a:gd name="T8" fmla="*/ 0 w 57"/>
                  <a:gd name="T9" fmla="*/ 0 h 37"/>
                  <a:gd name="T10" fmla="*/ 0 w 57"/>
                  <a:gd name="T11" fmla="*/ 0 h 37"/>
                  <a:gd name="T12" fmla="*/ 0 w 5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7"/>
                  <a:gd name="T23" fmla="*/ 57 w 5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7">
                    <a:moveTo>
                      <a:pt x="0" y="12"/>
                    </a:moveTo>
                    <a:lnTo>
                      <a:pt x="32" y="16"/>
                    </a:lnTo>
                    <a:lnTo>
                      <a:pt x="47" y="37"/>
                    </a:lnTo>
                    <a:lnTo>
                      <a:pt x="57" y="21"/>
                    </a:lnTo>
                    <a:lnTo>
                      <a:pt x="4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5" name="Freeform 474"/>
              <p:cNvSpPr>
                <a:spLocks/>
              </p:cNvSpPr>
              <p:nvPr/>
            </p:nvSpPr>
            <p:spPr bwMode="auto">
              <a:xfrm>
                <a:off x="2498" y="2663"/>
                <a:ext cx="35" cy="57"/>
              </a:xfrm>
              <a:custGeom>
                <a:avLst/>
                <a:gdLst>
                  <a:gd name="T0" fmla="*/ 0 w 71"/>
                  <a:gd name="T1" fmla="*/ 1 h 114"/>
                  <a:gd name="T2" fmla="*/ 0 w 71"/>
                  <a:gd name="T3" fmla="*/ 1 h 114"/>
                  <a:gd name="T4" fmla="*/ 0 w 71"/>
                  <a:gd name="T5" fmla="*/ 0 h 114"/>
                  <a:gd name="T6" fmla="*/ 0 w 71"/>
                  <a:gd name="T7" fmla="*/ 1 h 114"/>
                  <a:gd name="T8" fmla="*/ 0 w 71"/>
                  <a:gd name="T9" fmla="*/ 1 h 114"/>
                  <a:gd name="T10" fmla="*/ 0 w 71"/>
                  <a:gd name="T11" fmla="*/ 1 h 114"/>
                  <a:gd name="T12" fmla="*/ 0 w 71"/>
                  <a:gd name="T13" fmla="*/ 1 h 114"/>
                  <a:gd name="T14" fmla="*/ 0 w 71"/>
                  <a:gd name="T15" fmla="*/ 1 h 114"/>
                  <a:gd name="T16" fmla="*/ 0 w 71"/>
                  <a:gd name="T17" fmla="*/ 1 h 114"/>
                  <a:gd name="T18" fmla="*/ 0 w 71"/>
                  <a:gd name="T19" fmla="*/ 1 h 114"/>
                  <a:gd name="T20" fmla="*/ 0 w 71"/>
                  <a:gd name="T21" fmla="*/ 1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114"/>
                  <a:gd name="T35" fmla="*/ 71 w 71"/>
                  <a:gd name="T36" fmla="*/ 114 h 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114">
                    <a:moveTo>
                      <a:pt x="0" y="104"/>
                    </a:moveTo>
                    <a:lnTo>
                      <a:pt x="6" y="79"/>
                    </a:lnTo>
                    <a:lnTo>
                      <a:pt x="54" y="0"/>
                    </a:lnTo>
                    <a:lnTo>
                      <a:pt x="59" y="43"/>
                    </a:lnTo>
                    <a:lnTo>
                      <a:pt x="42" y="53"/>
                    </a:lnTo>
                    <a:lnTo>
                      <a:pt x="48" y="70"/>
                    </a:lnTo>
                    <a:lnTo>
                      <a:pt x="71" y="60"/>
                    </a:lnTo>
                    <a:lnTo>
                      <a:pt x="31" y="114"/>
                    </a:lnTo>
                    <a:lnTo>
                      <a:pt x="19" y="9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6" name="Freeform 475"/>
              <p:cNvSpPr>
                <a:spLocks/>
              </p:cNvSpPr>
              <p:nvPr/>
            </p:nvSpPr>
            <p:spPr bwMode="auto">
              <a:xfrm>
                <a:off x="2547" y="2646"/>
                <a:ext cx="66" cy="114"/>
              </a:xfrm>
              <a:custGeom>
                <a:avLst/>
                <a:gdLst>
                  <a:gd name="T0" fmla="*/ 0 w 134"/>
                  <a:gd name="T1" fmla="*/ 1 h 228"/>
                  <a:gd name="T2" fmla="*/ 0 w 134"/>
                  <a:gd name="T3" fmla="*/ 1 h 228"/>
                  <a:gd name="T4" fmla="*/ 0 w 134"/>
                  <a:gd name="T5" fmla="*/ 1 h 228"/>
                  <a:gd name="T6" fmla="*/ 0 w 134"/>
                  <a:gd name="T7" fmla="*/ 1 h 228"/>
                  <a:gd name="T8" fmla="*/ 0 w 134"/>
                  <a:gd name="T9" fmla="*/ 1 h 228"/>
                  <a:gd name="T10" fmla="*/ 0 w 134"/>
                  <a:gd name="T11" fmla="*/ 1 h 228"/>
                  <a:gd name="T12" fmla="*/ 0 w 134"/>
                  <a:gd name="T13" fmla="*/ 1 h 228"/>
                  <a:gd name="T14" fmla="*/ 0 w 134"/>
                  <a:gd name="T15" fmla="*/ 1 h 228"/>
                  <a:gd name="T16" fmla="*/ 0 w 134"/>
                  <a:gd name="T17" fmla="*/ 1 h 228"/>
                  <a:gd name="T18" fmla="*/ 0 w 134"/>
                  <a:gd name="T19" fmla="*/ 1 h 228"/>
                  <a:gd name="T20" fmla="*/ 0 w 134"/>
                  <a:gd name="T21" fmla="*/ 1 h 228"/>
                  <a:gd name="T22" fmla="*/ 0 w 134"/>
                  <a:gd name="T23" fmla="*/ 1 h 228"/>
                  <a:gd name="T24" fmla="*/ 0 w 134"/>
                  <a:gd name="T25" fmla="*/ 1 h 228"/>
                  <a:gd name="T26" fmla="*/ 0 w 134"/>
                  <a:gd name="T27" fmla="*/ 1 h 228"/>
                  <a:gd name="T28" fmla="*/ 0 w 134"/>
                  <a:gd name="T29" fmla="*/ 0 h 228"/>
                  <a:gd name="T30" fmla="*/ 0 w 134"/>
                  <a:gd name="T31" fmla="*/ 1 h 228"/>
                  <a:gd name="T32" fmla="*/ 0 w 134"/>
                  <a:gd name="T33" fmla="*/ 1 h 228"/>
                  <a:gd name="T34" fmla="*/ 0 w 134"/>
                  <a:gd name="T35" fmla="*/ 1 h 228"/>
                  <a:gd name="T36" fmla="*/ 0 w 134"/>
                  <a:gd name="T37" fmla="*/ 1 h 228"/>
                  <a:gd name="T38" fmla="*/ 0 w 134"/>
                  <a:gd name="T39" fmla="*/ 1 h 228"/>
                  <a:gd name="T40" fmla="*/ 0 w 134"/>
                  <a:gd name="T41" fmla="*/ 1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4"/>
                  <a:gd name="T64" fmla="*/ 0 h 228"/>
                  <a:gd name="T65" fmla="*/ 134 w 134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4" h="228">
                    <a:moveTo>
                      <a:pt x="10" y="103"/>
                    </a:moveTo>
                    <a:lnTo>
                      <a:pt x="0" y="160"/>
                    </a:lnTo>
                    <a:lnTo>
                      <a:pt x="18" y="145"/>
                    </a:lnTo>
                    <a:lnTo>
                      <a:pt x="25" y="168"/>
                    </a:lnTo>
                    <a:lnTo>
                      <a:pt x="23" y="225"/>
                    </a:lnTo>
                    <a:lnTo>
                      <a:pt x="37" y="183"/>
                    </a:lnTo>
                    <a:lnTo>
                      <a:pt x="59" y="228"/>
                    </a:lnTo>
                    <a:lnTo>
                      <a:pt x="56" y="168"/>
                    </a:lnTo>
                    <a:lnTo>
                      <a:pt x="42" y="147"/>
                    </a:lnTo>
                    <a:lnTo>
                      <a:pt x="59" y="109"/>
                    </a:lnTo>
                    <a:lnTo>
                      <a:pt x="46" y="76"/>
                    </a:lnTo>
                    <a:lnTo>
                      <a:pt x="69" y="55"/>
                    </a:lnTo>
                    <a:lnTo>
                      <a:pt x="88" y="93"/>
                    </a:lnTo>
                    <a:lnTo>
                      <a:pt x="134" y="27"/>
                    </a:lnTo>
                    <a:lnTo>
                      <a:pt x="99" y="0"/>
                    </a:lnTo>
                    <a:lnTo>
                      <a:pt x="57" y="4"/>
                    </a:lnTo>
                    <a:lnTo>
                      <a:pt x="25" y="61"/>
                    </a:lnTo>
                    <a:lnTo>
                      <a:pt x="0" y="76"/>
                    </a:lnTo>
                    <a:lnTo>
                      <a:pt x="37" y="10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7" name="Freeform 476"/>
              <p:cNvSpPr>
                <a:spLocks/>
              </p:cNvSpPr>
              <p:nvPr/>
            </p:nvSpPr>
            <p:spPr bwMode="auto">
              <a:xfrm>
                <a:off x="2456" y="2525"/>
                <a:ext cx="104" cy="76"/>
              </a:xfrm>
              <a:custGeom>
                <a:avLst/>
                <a:gdLst>
                  <a:gd name="T0" fmla="*/ 0 w 207"/>
                  <a:gd name="T1" fmla="*/ 1 h 152"/>
                  <a:gd name="T2" fmla="*/ 1 w 207"/>
                  <a:gd name="T3" fmla="*/ 1 h 152"/>
                  <a:gd name="T4" fmla="*/ 1 w 207"/>
                  <a:gd name="T5" fmla="*/ 1 h 152"/>
                  <a:gd name="T6" fmla="*/ 1 w 207"/>
                  <a:gd name="T7" fmla="*/ 1 h 152"/>
                  <a:gd name="T8" fmla="*/ 1 w 207"/>
                  <a:gd name="T9" fmla="*/ 1 h 152"/>
                  <a:gd name="T10" fmla="*/ 1 w 207"/>
                  <a:gd name="T11" fmla="*/ 1 h 152"/>
                  <a:gd name="T12" fmla="*/ 1 w 207"/>
                  <a:gd name="T13" fmla="*/ 1 h 152"/>
                  <a:gd name="T14" fmla="*/ 1 w 207"/>
                  <a:gd name="T15" fmla="*/ 1 h 152"/>
                  <a:gd name="T16" fmla="*/ 1 w 207"/>
                  <a:gd name="T17" fmla="*/ 1 h 152"/>
                  <a:gd name="T18" fmla="*/ 1 w 207"/>
                  <a:gd name="T19" fmla="*/ 1 h 152"/>
                  <a:gd name="T20" fmla="*/ 1 w 207"/>
                  <a:gd name="T21" fmla="*/ 1 h 152"/>
                  <a:gd name="T22" fmla="*/ 1 w 207"/>
                  <a:gd name="T23" fmla="*/ 0 h 152"/>
                  <a:gd name="T24" fmla="*/ 1 w 207"/>
                  <a:gd name="T25" fmla="*/ 1 h 152"/>
                  <a:gd name="T26" fmla="*/ 1 w 207"/>
                  <a:gd name="T27" fmla="*/ 1 h 152"/>
                  <a:gd name="T28" fmla="*/ 1 w 207"/>
                  <a:gd name="T29" fmla="*/ 1 h 152"/>
                  <a:gd name="T30" fmla="*/ 1 w 207"/>
                  <a:gd name="T31" fmla="*/ 1 h 152"/>
                  <a:gd name="T32" fmla="*/ 0 w 207"/>
                  <a:gd name="T33" fmla="*/ 1 h 152"/>
                  <a:gd name="T34" fmla="*/ 0 w 207"/>
                  <a:gd name="T35" fmla="*/ 1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"/>
                  <a:gd name="T55" fmla="*/ 0 h 152"/>
                  <a:gd name="T56" fmla="*/ 207 w 207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" h="152">
                    <a:moveTo>
                      <a:pt x="0" y="127"/>
                    </a:moveTo>
                    <a:lnTo>
                      <a:pt x="6" y="152"/>
                    </a:lnTo>
                    <a:lnTo>
                      <a:pt x="34" y="144"/>
                    </a:lnTo>
                    <a:lnTo>
                      <a:pt x="99" y="123"/>
                    </a:lnTo>
                    <a:lnTo>
                      <a:pt x="150" y="101"/>
                    </a:lnTo>
                    <a:lnTo>
                      <a:pt x="207" y="72"/>
                    </a:lnTo>
                    <a:lnTo>
                      <a:pt x="131" y="78"/>
                    </a:lnTo>
                    <a:lnTo>
                      <a:pt x="135" y="44"/>
                    </a:lnTo>
                    <a:lnTo>
                      <a:pt x="169" y="32"/>
                    </a:lnTo>
                    <a:lnTo>
                      <a:pt x="194" y="55"/>
                    </a:lnTo>
                    <a:lnTo>
                      <a:pt x="192" y="42"/>
                    </a:lnTo>
                    <a:lnTo>
                      <a:pt x="148" y="0"/>
                    </a:lnTo>
                    <a:lnTo>
                      <a:pt x="123" y="15"/>
                    </a:lnTo>
                    <a:lnTo>
                      <a:pt x="102" y="59"/>
                    </a:lnTo>
                    <a:lnTo>
                      <a:pt x="93" y="95"/>
                    </a:lnTo>
                    <a:lnTo>
                      <a:pt x="32" y="133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8" name="Freeform 477"/>
              <p:cNvSpPr>
                <a:spLocks/>
              </p:cNvSpPr>
              <p:nvPr/>
            </p:nvSpPr>
            <p:spPr bwMode="auto">
              <a:xfrm>
                <a:off x="2449" y="2582"/>
                <a:ext cx="101" cy="153"/>
              </a:xfrm>
              <a:custGeom>
                <a:avLst/>
                <a:gdLst>
                  <a:gd name="T0" fmla="*/ 1 w 201"/>
                  <a:gd name="T1" fmla="*/ 1 h 306"/>
                  <a:gd name="T2" fmla="*/ 1 w 201"/>
                  <a:gd name="T3" fmla="*/ 1 h 306"/>
                  <a:gd name="T4" fmla="*/ 0 w 201"/>
                  <a:gd name="T5" fmla="*/ 1 h 306"/>
                  <a:gd name="T6" fmla="*/ 1 w 201"/>
                  <a:gd name="T7" fmla="*/ 1 h 306"/>
                  <a:gd name="T8" fmla="*/ 1 w 201"/>
                  <a:gd name="T9" fmla="*/ 1 h 306"/>
                  <a:gd name="T10" fmla="*/ 1 w 201"/>
                  <a:gd name="T11" fmla="*/ 1 h 306"/>
                  <a:gd name="T12" fmla="*/ 1 w 201"/>
                  <a:gd name="T13" fmla="*/ 1 h 306"/>
                  <a:gd name="T14" fmla="*/ 1 w 201"/>
                  <a:gd name="T15" fmla="*/ 1 h 306"/>
                  <a:gd name="T16" fmla="*/ 1 w 201"/>
                  <a:gd name="T17" fmla="*/ 1 h 306"/>
                  <a:gd name="T18" fmla="*/ 1 w 201"/>
                  <a:gd name="T19" fmla="*/ 1 h 306"/>
                  <a:gd name="T20" fmla="*/ 1 w 201"/>
                  <a:gd name="T21" fmla="*/ 1 h 306"/>
                  <a:gd name="T22" fmla="*/ 1 w 201"/>
                  <a:gd name="T23" fmla="*/ 1 h 306"/>
                  <a:gd name="T24" fmla="*/ 1 w 201"/>
                  <a:gd name="T25" fmla="*/ 1 h 306"/>
                  <a:gd name="T26" fmla="*/ 1 w 201"/>
                  <a:gd name="T27" fmla="*/ 1 h 306"/>
                  <a:gd name="T28" fmla="*/ 1 w 201"/>
                  <a:gd name="T29" fmla="*/ 1 h 306"/>
                  <a:gd name="T30" fmla="*/ 1 w 201"/>
                  <a:gd name="T31" fmla="*/ 1 h 306"/>
                  <a:gd name="T32" fmla="*/ 1 w 201"/>
                  <a:gd name="T33" fmla="*/ 1 h 306"/>
                  <a:gd name="T34" fmla="*/ 1 w 201"/>
                  <a:gd name="T35" fmla="*/ 1 h 306"/>
                  <a:gd name="T36" fmla="*/ 1 w 201"/>
                  <a:gd name="T37" fmla="*/ 1 h 306"/>
                  <a:gd name="T38" fmla="*/ 1 w 201"/>
                  <a:gd name="T39" fmla="*/ 1 h 306"/>
                  <a:gd name="T40" fmla="*/ 1 w 201"/>
                  <a:gd name="T41" fmla="*/ 1 h 306"/>
                  <a:gd name="T42" fmla="*/ 1 w 201"/>
                  <a:gd name="T43" fmla="*/ 1 h 306"/>
                  <a:gd name="T44" fmla="*/ 1 w 201"/>
                  <a:gd name="T45" fmla="*/ 1 h 306"/>
                  <a:gd name="T46" fmla="*/ 1 w 201"/>
                  <a:gd name="T47" fmla="*/ 1 h 306"/>
                  <a:gd name="T48" fmla="*/ 1 w 201"/>
                  <a:gd name="T49" fmla="*/ 1 h 306"/>
                  <a:gd name="T50" fmla="*/ 1 w 201"/>
                  <a:gd name="T51" fmla="*/ 1 h 306"/>
                  <a:gd name="T52" fmla="*/ 1 w 201"/>
                  <a:gd name="T53" fmla="*/ 0 h 306"/>
                  <a:gd name="T54" fmla="*/ 1 w 201"/>
                  <a:gd name="T55" fmla="*/ 1 h 306"/>
                  <a:gd name="T56" fmla="*/ 1 w 201"/>
                  <a:gd name="T57" fmla="*/ 1 h 306"/>
                  <a:gd name="T58" fmla="*/ 1 w 201"/>
                  <a:gd name="T59" fmla="*/ 1 h 306"/>
                  <a:gd name="T60" fmla="*/ 1 w 201"/>
                  <a:gd name="T61" fmla="*/ 1 h 3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1"/>
                  <a:gd name="T94" fmla="*/ 0 h 306"/>
                  <a:gd name="T95" fmla="*/ 201 w 201"/>
                  <a:gd name="T96" fmla="*/ 306 h 3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1" h="306">
                    <a:moveTo>
                      <a:pt x="55" y="68"/>
                    </a:moveTo>
                    <a:lnTo>
                      <a:pt x="106" y="129"/>
                    </a:lnTo>
                    <a:lnTo>
                      <a:pt x="0" y="213"/>
                    </a:lnTo>
                    <a:lnTo>
                      <a:pt x="91" y="306"/>
                    </a:lnTo>
                    <a:lnTo>
                      <a:pt x="104" y="293"/>
                    </a:lnTo>
                    <a:lnTo>
                      <a:pt x="70" y="257"/>
                    </a:lnTo>
                    <a:lnTo>
                      <a:pt x="114" y="184"/>
                    </a:lnTo>
                    <a:lnTo>
                      <a:pt x="135" y="154"/>
                    </a:lnTo>
                    <a:lnTo>
                      <a:pt x="144" y="86"/>
                    </a:lnTo>
                    <a:lnTo>
                      <a:pt x="165" y="67"/>
                    </a:lnTo>
                    <a:lnTo>
                      <a:pt x="171" y="108"/>
                    </a:lnTo>
                    <a:lnTo>
                      <a:pt x="150" y="122"/>
                    </a:lnTo>
                    <a:lnTo>
                      <a:pt x="155" y="145"/>
                    </a:lnTo>
                    <a:lnTo>
                      <a:pt x="173" y="133"/>
                    </a:lnTo>
                    <a:lnTo>
                      <a:pt x="171" y="154"/>
                    </a:lnTo>
                    <a:lnTo>
                      <a:pt x="167" y="175"/>
                    </a:lnTo>
                    <a:lnTo>
                      <a:pt x="178" y="175"/>
                    </a:lnTo>
                    <a:lnTo>
                      <a:pt x="201" y="145"/>
                    </a:lnTo>
                    <a:lnTo>
                      <a:pt x="182" y="103"/>
                    </a:lnTo>
                    <a:lnTo>
                      <a:pt x="192" y="57"/>
                    </a:lnTo>
                    <a:lnTo>
                      <a:pt x="176" y="38"/>
                    </a:lnTo>
                    <a:lnTo>
                      <a:pt x="154" y="48"/>
                    </a:lnTo>
                    <a:lnTo>
                      <a:pt x="117" y="105"/>
                    </a:lnTo>
                    <a:lnTo>
                      <a:pt x="110" y="80"/>
                    </a:lnTo>
                    <a:lnTo>
                      <a:pt x="133" y="42"/>
                    </a:lnTo>
                    <a:lnTo>
                      <a:pt x="163" y="15"/>
                    </a:lnTo>
                    <a:lnTo>
                      <a:pt x="161" y="0"/>
                    </a:lnTo>
                    <a:lnTo>
                      <a:pt x="110" y="38"/>
                    </a:lnTo>
                    <a:lnTo>
                      <a:pt x="78" y="44"/>
                    </a:lnTo>
                    <a:lnTo>
                      <a:pt x="5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49" name="Freeform 478"/>
              <p:cNvSpPr>
                <a:spLocks/>
              </p:cNvSpPr>
              <p:nvPr/>
            </p:nvSpPr>
            <p:spPr bwMode="auto">
              <a:xfrm>
                <a:off x="2547" y="2565"/>
                <a:ext cx="60" cy="86"/>
              </a:xfrm>
              <a:custGeom>
                <a:avLst/>
                <a:gdLst>
                  <a:gd name="T0" fmla="*/ 0 w 120"/>
                  <a:gd name="T1" fmla="*/ 1 h 171"/>
                  <a:gd name="T2" fmla="*/ 0 w 120"/>
                  <a:gd name="T3" fmla="*/ 1 h 171"/>
                  <a:gd name="T4" fmla="*/ 1 w 120"/>
                  <a:gd name="T5" fmla="*/ 1 h 171"/>
                  <a:gd name="T6" fmla="*/ 1 w 120"/>
                  <a:gd name="T7" fmla="*/ 1 h 171"/>
                  <a:gd name="T8" fmla="*/ 1 w 120"/>
                  <a:gd name="T9" fmla="*/ 1 h 171"/>
                  <a:gd name="T10" fmla="*/ 1 w 120"/>
                  <a:gd name="T11" fmla="*/ 1 h 171"/>
                  <a:gd name="T12" fmla="*/ 1 w 120"/>
                  <a:gd name="T13" fmla="*/ 1 h 171"/>
                  <a:gd name="T14" fmla="*/ 1 w 120"/>
                  <a:gd name="T15" fmla="*/ 1 h 171"/>
                  <a:gd name="T16" fmla="*/ 1 w 120"/>
                  <a:gd name="T17" fmla="*/ 1 h 171"/>
                  <a:gd name="T18" fmla="*/ 1 w 120"/>
                  <a:gd name="T19" fmla="*/ 1 h 171"/>
                  <a:gd name="T20" fmla="*/ 1 w 120"/>
                  <a:gd name="T21" fmla="*/ 1 h 171"/>
                  <a:gd name="T22" fmla="*/ 1 w 120"/>
                  <a:gd name="T23" fmla="*/ 1 h 171"/>
                  <a:gd name="T24" fmla="*/ 1 w 120"/>
                  <a:gd name="T25" fmla="*/ 1 h 171"/>
                  <a:gd name="T26" fmla="*/ 1 w 120"/>
                  <a:gd name="T27" fmla="*/ 1 h 171"/>
                  <a:gd name="T28" fmla="*/ 1 w 120"/>
                  <a:gd name="T29" fmla="*/ 1 h 171"/>
                  <a:gd name="T30" fmla="*/ 1 w 120"/>
                  <a:gd name="T31" fmla="*/ 1 h 171"/>
                  <a:gd name="T32" fmla="*/ 1 w 120"/>
                  <a:gd name="T33" fmla="*/ 1 h 171"/>
                  <a:gd name="T34" fmla="*/ 1 w 120"/>
                  <a:gd name="T35" fmla="*/ 1 h 171"/>
                  <a:gd name="T36" fmla="*/ 1 w 120"/>
                  <a:gd name="T37" fmla="*/ 1 h 171"/>
                  <a:gd name="T38" fmla="*/ 1 w 120"/>
                  <a:gd name="T39" fmla="*/ 0 h 171"/>
                  <a:gd name="T40" fmla="*/ 1 w 120"/>
                  <a:gd name="T41" fmla="*/ 1 h 171"/>
                  <a:gd name="T42" fmla="*/ 1 w 120"/>
                  <a:gd name="T43" fmla="*/ 1 h 171"/>
                  <a:gd name="T44" fmla="*/ 0 w 120"/>
                  <a:gd name="T45" fmla="*/ 1 h 171"/>
                  <a:gd name="T46" fmla="*/ 0 w 120"/>
                  <a:gd name="T47" fmla="*/ 1 h 1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0"/>
                  <a:gd name="T73" fmla="*/ 0 h 171"/>
                  <a:gd name="T74" fmla="*/ 120 w 120"/>
                  <a:gd name="T75" fmla="*/ 171 h 17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0" h="171">
                    <a:moveTo>
                      <a:pt x="0" y="23"/>
                    </a:moveTo>
                    <a:lnTo>
                      <a:pt x="0" y="43"/>
                    </a:lnTo>
                    <a:lnTo>
                      <a:pt x="27" y="53"/>
                    </a:lnTo>
                    <a:lnTo>
                      <a:pt x="10" y="127"/>
                    </a:lnTo>
                    <a:lnTo>
                      <a:pt x="31" y="131"/>
                    </a:lnTo>
                    <a:lnTo>
                      <a:pt x="23" y="171"/>
                    </a:lnTo>
                    <a:lnTo>
                      <a:pt x="88" y="123"/>
                    </a:lnTo>
                    <a:lnTo>
                      <a:pt x="92" y="106"/>
                    </a:lnTo>
                    <a:lnTo>
                      <a:pt x="56" y="123"/>
                    </a:lnTo>
                    <a:lnTo>
                      <a:pt x="86" y="83"/>
                    </a:lnTo>
                    <a:lnTo>
                      <a:pt x="107" y="93"/>
                    </a:lnTo>
                    <a:lnTo>
                      <a:pt x="120" y="61"/>
                    </a:lnTo>
                    <a:lnTo>
                      <a:pt x="88" y="61"/>
                    </a:lnTo>
                    <a:lnTo>
                      <a:pt x="56" y="95"/>
                    </a:lnTo>
                    <a:lnTo>
                      <a:pt x="38" y="85"/>
                    </a:lnTo>
                    <a:lnTo>
                      <a:pt x="40" y="47"/>
                    </a:lnTo>
                    <a:lnTo>
                      <a:pt x="50" y="66"/>
                    </a:lnTo>
                    <a:lnTo>
                      <a:pt x="69" y="55"/>
                    </a:lnTo>
                    <a:lnTo>
                      <a:pt x="75" y="13"/>
                    </a:lnTo>
                    <a:lnTo>
                      <a:pt x="54" y="0"/>
                    </a:lnTo>
                    <a:lnTo>
                      <a:pt x="46" y="26"/>
                    </a:lnTo>
                    <a:lnTo>
                      <a:pt x="35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0" name="Freeform 479"/>
              <p:cNvSpPr>
                <a:spLocks/>
              </p:cNvSpPr>
              <p:nvPr/>
            </p:nvSpPr>
            <p:spPr bwMode="auto">
              <a:xfrm>
                <a:off x="2309" y="2536"/>
                <a:ext cx="107" cy="71"/>
              </a:xfrm>
              <a:custGeom>
                <a:avLst/>
                <a:gdLst>
                  <a:gd name="T0" fmla="*/ 0 w 215"/>
                  <a:gd name="T1" fmla="*/ 1 h 142"/>
                  <a:gd name="T2" fmla="*/ 0 w 215"/>
                  <a:gd name="T3" fmla="*/ 1 h 142"/>
                  <a:gd name="T4" fmla="*/ 0 w 215"/>
                  <a:gd name="T5" fmla="*/ 0 h 142"/>
                  <a:gd name="T6" fmla="*/ 0 w 215"/>
                  <a:gd name="T7" fmla="*/ 1 h 142"/>
                  <a:gd name="T8" fmla="*/ 0 w 215"/>
                  <a:gd name="T9" fmla="*/ 1 h 142"/>
                  <a:gd name="T10" fmla="*/ 0 w 215"/>
                  <a:gd name="T11" fmla="*/ 1 h 142"/>
                  <a:gd name="T12" fmla="*/ 0 w 215"/>
                  <a:gd name="T13" fmla="*/ 1 h 142"/>
                  <a:gd name="T14" fmla="*/ 0 w 215"/>
                  <a:gd name="T15" fmla="*/ 1 h 142"/>
                  <a:gd name="T16" fmla="*/ 0 w 215"/>
                  <a:gd name="T17" fmla="*/ 1 h 142"/>
                  <a:gd name="T18" fmla="*/ 0 w 215"/>
                  <a:gd name="T19" fmla="*/ 1 h 142"/>
                  <a:gd name="T20" fmla="*/ 0 w 215"/>
                  <a:gd name="T21" fmla="*/ 1 h 142"/>
                  <a:gd name="T22" fmla="*/ 0 w 215"/>
                  <a:gd name="T23" fmla="*/ 1 h 142"/>
                  <a:gd name="T24" fmla="*/ 0 w 215"/>
                  <a:gd name="T25" fmla="*/ 1 h 142"/>
                  <a:gd name="T26" fmla="*/ 0 w 215"/>
                  <a:gd name="T27" fmla="*/ 1 h 142"/>
                  <a:gd name="T28" fmla="*/ 0 w 215"/>
                  <a:gd name="T29" fmla="*/ 1 h 142"/>
                  <a:gd name="T30" fmla="*/ 0 w 215"/>
                  <a:gd name="T31" fmla="*/ 1 h 142"/>
                  <a:gd name="T32" fmla="*/ 0 w 215"/>
                  <a:gd name="T33" fmla="*/ 1 h 142"/>
                  <a:gd name="T34" fmla="*/ 0 w 215"/>
                  <a:gd name="T35" fmla="*/ 1 h 142"/>
                  <a:gd name="T36" fmla="*/ 0 w 215"/>
                  <a:gd name="T37" fmla="*/ 1 h 142"/>
                  <a:gd name="T38" fmla="*/ 0 w 215"/>
                  <a:gd name="T39" fmla="*/ 1 h 142"/>
                  <a:gd name="T40" fmla="*/ 0 w 215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142"/>
                  <a:gd name="T65" fmla="*/ 215 w 215"/>
                  <a:gd name="T66" fmla="*/ 142 h 1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142">
                    <a:moveTo>
                      <a:pt x="0" y="142"/>
                    </a:moveTo>
                    <a:lnTo>
                      <a:pt x="53" y="53"/>
                    </a:lnTo>
                    <a:lnTo>
                      <a:pt x="158" y="0"/>
                    </a:lnTo>
                    <a:lnTo>
                      <a:pt x="190" y="23"/>
                    </a:lnTo>
                    <a:lnTo>
                      <a:pt x="215" y="51"/>
                    </a:lnTo>
                    <a:lnTo>
                      <a:pt x="183" y="57"/>
                    </a:lnTo>
                    <a:lnTo>
                      <a:pt x="173" y="80"/>
                    </a:lnTo>
                    <a:lnTo>
                      <a:pt x="158" y="38"/>
                    </a:lnTo>
                    <a:lnTo>
                      <a:pt x="127" y="28"/>
                    </a:lnTo>
                    <a:lnTo>
                      <a:pt x="143" y="61"/>
                    </a:lnTo>
                    <a:lnTo>
                      <a:pt x="139" y="91"/>
                    </a:lnTo>
                    <a:lnTo>
                      <a:pt x="124" y="45"/>
                    </a:lnTo>
                    <a:lnTo>
                      <a:pt x="93" y="45"/>
                    </a:lnTo>
                    <a:lnTo>
                      <a:pt x="88" y="72"/>
                    </a:lnTo>
                    <a:lnTo>
                      <a:pt x="122" y="91"/>
                    </a:lnTo>
                    <a:lnTo>
                      <a:pt x="103" y="114"/>
                    </a:lnTo>
                    <a:lnTo>
                      <a:pt x="76" y="80"/>
                    </a:lnTo>
                    <a:lnTo>
                      <a:pt x="67" y="59"/>
                    </a:lnTo>
                    <a:lnTo>
                      <a:pt x="40" y="10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1" name="Freeform 480"/>
              <p:cNvSpPr>
                <a:spLocks/>
              </p:cNvSpPr>
              <p:nvPr/>
            </p:nvSpPr>
            <p:spPr bwMode="auto">
              <a:xfrm>
                <a:off x="2317" y="2602"/>
                <a:ext cx="51" cy="18"/>
              </a:xfrm>
              <a:custGeom>
                <a:avLst/>
                <a:gdLst>
                  <a:gd name="T0" fmla="*/ 0 w 103"/>
                  <a:gd name="T1" fmla="*/ 1 h 36"/>
                  <a:gd name="T2" fmla="*/ 0 w 103"/>
                  <a:gd name="T3" fmla="*/ 1 h 36"/>
                  <a:gd name="T4" fmla="*/ 0 w 103"/>
                  <a:gd name="T5" fmla="*/ 1 h 36"/>
                  <a:gd name="T6" fmla="*/ 0 w 103"/>
                  <a:gd name="T7" fmla="*/ 0 h 36"/>
                  <a:gd name="T8" fmla="*/ 0 w 103"/>
                  <a:gd name="T9" fmla="*/ 1 h 36"/>
                  <a:gd name="T10" fmla="*/ 0 w 103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36"/>
                  <a:gd name="T20" fmla="*/ 103 w 103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36">
                    <a:moveTo>
                      <a:pt x="0" y="17"/>
                    </a:moveTo>
                    <a:lnTo>
                      <a:pt x="40" y="36"/>
                    </a:lnTo>
                    <a:lnTo>
                      <a:pt x="103" y="17"/>
                    </a:lnTo>
                    <a:lnTo>
                      <a:pt x="6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2" name="Freeform 481"/>
              <p:cNvSpPr>
                <a:spLocks/>
              </p:cNvSpPr>
              <p:nvPr/>
            </p:nvSpPr>
            <p:spPr bwMode="auto">
              <a:xfrm>
                <a:off x="2365" y="2582"/>
                <a:ext cx="44" cy="31"/>
              </a:xfrm>
              <a:custGeom>
                <a:avLst/>
                <a:gdLst>
                  <a:gd name="T0" fmla="*/ 1 w 88"/>
                  <a:gd name="T1" fmla="*/ 0 h 63"/>
                  <a:gd name="T2" fmla="*/ 0 w 88"/>
                  <a:gd name="T3" fmla="*/ 0 h 63"/>
                  <a:gd name="T4" fmla="*/ 1 w 88"/>
                  <a:gd name="T5" fmla="*/ 0 h 63"/>
                  <a:gd name="T6" fmla="*/ 1 w 88"/>
                  <a:gd name="T7" fmla="*/ 0 h 63"/>
                  <a:gd name="T8" fmla="*/ 1 w 88"/>
                  <a:gd name="T9" fmla="*/ 0 h 63"/>
                  <a:gd name="T10" fmla="*/ 1 w 88"/>
                  <a:gd name="T11" fmla="*/ 0 h 63"/>
                  <a:gd name="T12" fmla="*/ 1 w 88"/>
                  <a:gd name="T13" fmla="*/ 0 h 63"/>
                  <a:gd name="T14" fmla="*/ 1 w 88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"/>
                  <a:gd name="T25" fmla="*/ 0 h 63"/>
                  <a:gd name="T26" fmla="*/ 88 w 88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" h="63">
                    <a:moveTo>
                      <a:pt x="36" y="10"/>
                    </a:moveTo>
                    <a:lnTo>
                      <a:pt x="0" y="48"/>
                    </a:lnTo>
                    <a:lnTo>
                      <a:pt x="44" y="63"/>
                    </a:lnTo>
                    <a:lnTo>
                      <a:pt x="88" y="27"/>
                    </a:lnTo>
                    <a:lnTo>
                      <a:pt x="48" y="30"/>
                    </a:lnTo>
                    <a:lnTo>
                      <a:pt x="71" y="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3" name="Freeform 482"/>
              <p:cNvSpPr>
                <a:spLocks/>
              </p:cNvSpPr>
              <p:nvPr/>
            </p:nvSpPr>
            <p:spPr bwMode="auto">
              <a:xfrm>
                <a:off x="2126" y="2533"/>
                <a:ext cx="162" cy="147"/>
              </a:xfrm>
              <a:custGeom>
                <a:avLst/>
                <a:gdLst>
                  <a:gd name="T0" fmla="*/ 0 w 325"/>
                  <a:gd name="T1" fmla="*/ 0 h 295"/>
                  <a:gd name="T2" fmla="*/ 0 w 325"/>
                  <a:gd name="T3" fmla="*/ 0 h 295"/>
                  <a:gd name="T4" fmla="*/ 0 w 325"/>
                  <a:gd name="T5" fmla="*/ 0 h 295"/>
                  <a:gd name="T6" fmla="*/ 0 w 325"/>
                  <a:gd name="T7" fmla="*/ 0 h 295"/>
                  <a:gd name="T8" fmla="*/ 0 w 325"/>
                  <a:gd name="T9" fmla="*/ 0 h 295"/>
                  <a:gd name="T10" fmla="*/ 0 w 325"/>
                  <a:gd name="T11" fmla="*/ 0 h 295"/>
                  <a:gd name="T12" fmla="*/ 0 w 325"/>
                  <a:gd name="T13" fmla="*/ 0 h 295"/>
                  <a:gd name="T14" fmla="*/ 0 w 325"/>
                  <a:gd name="T15" fmla="*/ 0 h 295"/>
                  <a:gd name="T16" fmla="*/ 0 w 325"/>
                  <a:gd name="T17" fmla="*/ 0 h 295"/>
                  <a:gd name="T18" fmla="*/ 0 w 325"/>
                  <a:gd name="T19" fmla="*/ 0 h 295"/>
                  <a:gd name="T20" fmla="*/ 0 w 325"/>
                  <a:gd name="T21" fmla="*/ 0 h 295"/>
                  <a:gd name="T22" fmla="*/ 0 w 325"/>
                  <a:gd name="T23" fmla="*/ 0 h 295"/>
                  <a:gd name="T24" fmla="*/ 0 w 325"/>
                  <a:gd name="T25" fmla="*/ 0 h 295"/>
                  <a:gd name="T26" fmla="*/ 0 w 325"/>
                  <a:gd name="T27" fmla="*/ 0 h 295"/>
                  <a:gd name="T28" fmla="*/ 0 w 325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5"/>
                  <a:gd name="T46" fmla="*/ 0 h 295"/>
                  <a:gd name="T47" fmla="*/ 325 w 325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5" h="295">
                    <a:moveTo>
                      <a:pt x="0" y="13"/>
                    </a:moveTo>
                    <a:lnTo>
                      <a:pt x="29" y="50"/>
                    </a:lnTo>
                    <a:lnTo>
                      <a:pt x="179" y="186"/>
                    </a:lnTo>
                    <a:lnTo>
                      <a:pt x="255" y="253"/>
                    </a:lnTo>
                    <a:lnTo>
                      <a:pt x="304" y="295"/>
                    </a:lnTo>
                    <a:lnTo>
                      <a:pt x="325" y="295"/>
                    </a:lnTo>
                    <a:lnTo>
                      <a:pt x="255" y="236"/>
                    </a:lnTo>
                    <a:lnTo>
                      <a:pt x="173" y="167"/>
                    </a:lnTo>
                    <a:lnTo>
                      <a:pt x="147" y="137"/>
                    </a:lnTo>
                    <a:lnTo>
                      <a:pt x="95" y="101"/>
                    </a:lnTo>
                    <a:lnTo>
                      <a:pt x="50" y="44"/>
                    </a:lnTo>
                    <a:lnTo>
                      <a:pt x="25" y="25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4" name="Freeform 483"/>
              <p:cNvSpPr>
                <a:spLocks/>
              </p:cNvSpPr>
              <p:nvPr/>
            </p:nvSpPr>
            <p:spPr bwMode="auto">
              <a:xfrm>
                <a:off x="2365" y="2703"/>
                <a:ext cx="109" cy="54"/>
              </a:xfrm>
              <a:custGeom>
                <a:avLst/>
                <a:gdLst>
                  <a:gd name="T0" fmla="*/ 0 w 219"/>
                  <a:gd name="T1" fmla="*/ 0 h 109"/>
                  <a:gd name="T2" fmla="*/ 0 w 219"/>
                  <a:gd name="T3" fmla="*/ 0 h 109"/>
                  <a:gd name="T4" fmla="*/ 0 w 219"/>
                  <a:gd name="T5" fmla="*/ 0 h 109"/>
                  <a:gd name="T6" fmla="*/ 0 w 219"/>
                  <a:gd name="T7" fmla="*/ 0 h 109"/>
                  <a:gd name="T8" fmla="*/ 0 w 219"/>
                  <a:gd name="T9" fmla="*/ 0 h 109"/>
                  <a:gd name="T10" fmla="*/ 0 w 219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109"/>
                  <a:gd name="T20" fmla="*/ 219 w 219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109">
                    <a:moveTo>
                      <a:pt x="10" y="69"/>
                    </a:moveTo>
                    <a:lnTo>
                      <a:pt x="209" y="0"/>
                    </a:lnTo>
                    <a:lnTo>
                      <a:pt x="219" y="31"/>
                    </a:lnTo>
                    <a:lnTo>
                      <a:pt x="0" y="109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5" name="Freeform 484"/>
              <p:cNvSpPr>
                <a:spLocks/>
              </p:cNvSpPr>
              <p:nvPr/>
            </p:nvSpPr>
            <p:spPr bwMode="auto">
              <a:xfrm>
                <a:off x="2353" y="2599"/>
                <a:ext cx="114" cy="162"/>
              </a:xfrm>
              <a:custGeom>
                <a:avLst/>
                <a:gdLst>
                  <a:gd name="T0" fmla="*/ 0 w 228"/>
                  <a:gd name="T1" fmla="*/ 0 h 325"/>
                  <a:gd name="T2" fmla="*/ 1 w 228"/>
                  <a:gd name="T3" fmla="*/ 0 h 325"/>
                  <a:gd name="T4" fmla="*/ 1 w 228"/>
                  <a:gd name="T5" fmla="*/ 0 h 325"/>
                  <a:gd name="T6" fmla="*/ 1 w 228"/>
                  <a:gd name="T7" fmla="*/ 0 h 325"/>
                  <a:gd name="T8" fmla="*/ 1 w 228"/>
                  <a:gd name="T9" fmla="*/ 0 h 325"/>
                  <a:gd name="T10" fmla="*/ 1 w 228"/>
                  <a:gd name="T11" fmla="*/ 0 h 325"/>
                  <a:gd name="T12" fmla="*/ 1 w 228"/>
                  <a:gd name="T13" fmla="*/ 0 h 325"/>
                  <a:gd name="T14" fmla="*/ 1 w 228"/>
                  <a:gd name="T15" fmla="*/ 0 h 325"/>
                  <a:gd name="T16" fmla="*/ 1 w 228"/>
                  <a:gd name="T17" fmla="*/ 0 h 325"/>
                  <a:gd name="T18" fmla="*/ 1 w 228"/>
                  <a:gd name="T19" fmla="*/ 0 h 325"/>
                  <a:gd name="T20" fmla="*/ 0 w 228"/>
                  <a:gd name="T21" fmla="*/ 0 h 325"/>
                  <a:gd name="T22" fmla="*/ 0 w 228"/>
                  <a:gd name="T23" fmla="*/ 0 h 3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325"/>
                  <a:gd name="T38" fmla="*/ 228 w 228"/>
                  <a:gd name="T39" fmla="*/ 325 h 3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325">
                    <a:moveTo>
                      <a:pt x="0" y="325"/>
                    </a:moveTo>
                    <a:lnTo>
                      <a:pt x="43" y="314"/>
                    </a:lnTo>
                    <a:lnTo>
                      <a:pt x="59" y="255"/>
                    </a:lnTo>
                    <a:lnTo>
                      <a:pt x="131" y="156"/>
                    </a:lnTo>
                    <a:lnTo>
                      <a:pt x="159" y="162"/>
                    </a:lnTo>
                    <a:lnTo>
                      <a:pt x="228" y="107"/>
                    </a:lnTo>
                    <a:lnTo>
                      <a:pt x="207" y="40"/>
                    </a:lnTo>
                    <a:lnTo>
                      <a:pt x="197" y="0"/>
                    </a:lnTo>
                    <a:lnTo>
                      <a:pt x="121" y="99"/>
                    </a:lnTo>
                    <a:lnTo>
                      <a:pt x="17" y="265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6" name="Freeform 485"/>
              <p:cNvSpPr>
                <a:spLocks/>
              </p:cNvSpPr>
              <p:nvPr/>
            </p:nvSpPr>
            <p:spPr bwMode="auto">
              <a:xfrm>
                <a:off x="2260" y="2453"/>
                <a:ext cx="45" cy="14"/>
              </a:xfrm>
              <a:custGeom>
                <a:avLst/>
                <a:gdLst>
                  <a:gd name="T0" fmla="*/ 0 w 92"/>
                  <a:gd name="T1" fmla="*/ 0 h 29"/>
                  <a:gd name="T2" fmla="*/ 0 w 92"/>
                  <a:gd name="T3" fmla="*/ 0 h 29"/>
                  <a:gd name="T4" fmla="*/ 0 w 92"/>
                  <a:gd name="T5" fmla="*/ 0 h 29"/>
                  <a:gd name="T6" fmla="*/ 0 w 92"/>
                  <a:gd name="T7" fmla="*/ 0 h 29"/>
                  <a:gd name="T8" fmla="*/ 0 w 92"/>
                  <a:gd name="T9" fmla="*/ 0 h 29"/>
                  <a:gd name="T10" fmla="*/ 0 w 92"/>
                  <a:gd name="T11" fmla="*/ 0 h 29"/>
                  <a:gd name="T12" fmla="*/ 0 w 92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"/>
                  <a:gd name="T23" fmla="*/ 92 w 9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">
                    <a:moveTo>
                      <a:pt x="0" y="29"/>
                    </a:moveTo>
                    <a:lnTo>
                      <a:pt x="40" y="21"/>
                    </a:lnTo>
                    <a:lnTo>
                      <a:pt x="92" y="23"/>
                    </a:lnTo>
                    <a:lnTo>
                      <a:pt x="76" y="0"/>
                    </a:lnTo>
                    <a:lnTo>
                      <a:pt x="31" y="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7" name="Freeform 486"/>
              <p:cNvSpPr>
                <a:spLocks/>
              </p:cNvSpPr>
              <p:nvPr/>
            </p:nvSpPr>
            <p:spPr bwMode="auto">
              <a:xfrm>
                <a:off x="2227" y="2584"/>
                <a:ext cx="151" cy="62"/>
              </a:xfrm>
              <a:custGeom>
                <a:avLst/>
                <a:gdLst>
                  <a:gd name="T0" fmla="*/ 1 w 302"/>
                  <a:gd name="T1" fmla="*/ 1 h 123"/>
                  <a:gd name="T2" fmla="*/ 1 w 302"/>
                  <a:gd name="T3" fmla="*/ 1 h 123"/>
                  <a:gd name="T4" fmla="*/ 1 w 302"/>
                  <a:gd name="T5" fmla="*/ 1 h 123"/>
                  <a:gd name="T6" fmla="*/ 1 w 302"/>
                  <a:gd name="T7" fmla="*/ 1 h 123"/>
                  <a:gd name="T8" fmla="*/ 1 w 302"/>
                  <a:gd name="T9" fmla="*/ 1 h 123"/>
                  <a:gd name="T10" fmla="*/ 1 w 302"/>
                  <a:gd name="T11" fmla="*/ 1 h 123"/>
                  <a:gd name="T12" fmla="*/ 1 w 302"/>
                  <a:gd name="T13" fmla="*/ 1 h 123"/>
                  <a:gd name="T14" fmla="*/ 1 w 302"/>
                  <a:gd name="T15" fmla="*/ 1 h 123"/>
                  <a:gd name="T16" fmla="*/ 1 w 302"/>
                  <a:gd name="T17" fmla="*/ 1 h 123"/>
                  <a:gd name="T18" fmla="*/ 1 w 302"/>
                  <a:gd name="T19" fmla="*/ 1 h 123"/>
                  <a:gd name="T20" fmla="*/ 1 w 302"/>
                  <a:gd name="T21" fmla="*/ 1 h 123"/>
                  <a:gd name="T22" fmla="*/ 1 w 302"/>
                  <a:gd name="T23" fmla="*/ 1 h 123"/>
                  <a:gd name="T24" fmla="*/ 0 w 302"/>
                  <a:gd name="T25" fmla="*/ 0 h 123"/>
                  <a:gd name="T26" fmla="*/ 1 w 302"/>
                  <a:gd name="T27" fmla="*/ 1 h 123"/>
                  <a:gd name="T28" fmla="*/ 1 w 302"/>
                  <a:gd name="T29" fmla="*/ 1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2"/>
                  <a:gd name="T46" fmla="*/ 0 h 123"/>
                  <a:gd name="T47" fmla="*/ 302 w 302"/>
                  <a:gd name="T48" fmla="*/ 123 h 1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2" h="123">
                    <a:moveTo>
                      <a:pt x="24" y="40"/>
                    </a:moveTo>
                    <a:lnTo>
                      <a:pt x="66" y="80"/>
                    </a:lnTo>
                    <a:lnTo>
                      <a:pt x="106" y="101"/>
                    </a:lnTo>
                    <a:lnTo>
                      <a:pt x="152" y="114"/>
                    </a:lnTo>
                    <a:lnTo>
                      <a:pt x="199" y="123"/>
                    </a:lnTo>
                    <a:lnTo>
                      <a:pt x="245" y="116"/>
                    </a:lnTo>
                    <a:lnTo>
                      <a:pt x="302" y="95"/>
                    </a:lnTo>
                    <a:lnTo>
                      <a:pt x="273" y="76"/>
                    </a:lnTo>
                    <a:lnTo>
                      <a:pt x="207" y="91"/>
                    </a:lnTo>
                    <a:lnTo>
                      <a:pt x="150" y="80"/>
                    </a:lnTo>
                    <a:lnTo>
                      <a:pt x="102" y="64"/>
                    </a:lnTo>
                    <a:lnTo>
                      <a:pt x="53" y="40"/>
                    </a:lnTo>
                    <a:lnTo>
                      <a:pt x="0" y="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8" name="Freeform 487"/>
              <p:cNvSpPr>
                <a:spLocks/>
              </p:cNvSpPr>
              <p:nvPr/>
            </p:nvSpPr>
            <p:spPr bwMode="auto">
              <a:xfrm>
                <a:off x="1973" y="1774"/>
                <a:ext cx="431" cy="137"/>
              </a:xfrm>
              <a:custGeom>
                <a:avLst/>
                <a:gdLst>
                  <a:gd name="T0" fmla="*/ 0 w 861"/>
                  <a:gd name="T1" fmla="*/ 0 h 276"/>
                  <a:gd name="T2" fmla="*/ 1 w 861"/>
                  <a:gd name="T3" fmla="*/ 0 h 276"/>
                  <a:gd name="T4" fmla="*/ 1 w 861"/>
                  <a:gd name="T5" fmla="*/ 0 h 276"/>
                  <a:gd name="T6" fmla="*/ 1 w 861"/>
                  <a:gd name="T7" fmla="*/ 0 h 276"/>
                  <a:gd name="T8" fmla="*/ 1 w 861"/>
                  <a:gd name="T9" fmla="*/ 0 h 276"/>
                  <a:gd name="T10" fmla="*/ 1 w 861"/>
                  <a:gd name="T11" fmla="*/ 0 h 276"/>
                  <a:gd name="T12" fmla="*/ 1 w 861"/>
                  <a:gd name="T13" fmla="*/ 0 h 276"/>
                  <a:gd name="T14" fmla="*/ 1 w 861"/>
                  <a:gd name="T15" fmla="*/ 0 h 276"/>
                  <a:gd name="T16" fmla="*/ 1 w 861"/>
                  <a:gd name="T17" fmla="*/ 0 h 276"/>
                  <a:gd name="T18" fmla="*/ 1 w 861"/>
                  <a:gd name="T19" fmla="*/ 0 h 276"/>
                  <a:gd name="T20" fmla="*/ 1 w 861"/>
                  <a:gd name="T21" fmla="*/ 0 h 276"/>
                  <a:gd name="T22" fmla="*/ 1 w 861"/>
                  <a:gd name="T23" fmla="*/ 0 h 276"/>
                  <a:gd name="T24" fmla="*/ 1 w 861"/>
                  <a:gd name="T25" fmla="*/ 0 h 276"/>
                  <a:gd name="T26" fmla="*/ 1 w 861"/>
                  <a:gd name="T27" fmla="*/ 0 h 276"/>
                  <a:gd name="T28" fmla="*/ 1 w 861"/>
                  <a:gd name="T29" fmla="*/ 0 h 276"/>
                  <a:gd name="T30" fmla="*/ 0 w 861"/>
                  <a:gd name="T31" fmla="*/ 0 h 276"/>
                  <a:gd name="T32" fmla="*/ 0 w 861"/>
                  <a:gd name="T33" fmla="*/ 0 h 2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1"/>
                  <a:gd name="T52" fmla="*/ 0 h 276"/>
                  <a:gd name="T53" fmla="*/ 861 w 861"/>
                  <a:gd name="T54" fmla="*/ 276 h 2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1" h="276">
                    <a:moveTo>
                      <a:pt x="0" y="135"/>
                    </a:moveTo>
                    <a:lnTo>
                      <a:pt x="19" y="101"/>
                    </a:lnTo>
                    <a:lnTo>
                      <a:pt x="44" y="67"/>
                    </a:lnTo>
                    <a:lnTo>
                      <a:pt x="95" y="34"/>
                    </a:lnTo>
                    <a:lnTo>
                      <a:pt x="160" y="14"/>
                    </a:lnTo>
                    <a:lnTo>
                      <a:pt x="257" y="0"/>
                    </a:lnTo>
                    <a:lnTo>
                      <a:pt x="365" y="6"/>
                    </a:lnTo>
                    <a:lnTo>
                      <a:pt x="500" y="29"/>
                    </a:lnTo>
                    <a:lnTo>
                      <a:pt x="597" y="59"/>
                    </a:lnTo>
                    <a:lnTo>
                      <a:pt x="688" y="107"/>
                    </a:lnTo>
                    <a:lnTo>
                      <a:pt x="760" y="147"/>
                    </a:lnTo>
                    <a:lnTo>
                      <a:pt x="823" y="209"/>
                    </a:lnTo>
                    <a:lnTo>
                      <a:pt x="861" y="276"/>
                    </a:lnTo>
                    <a:lnTo>
                      <a:pt x="768" y="230"/>
                    </a:lnTo>
                    <a:lnTo>
                      <a:pt x="445" y="202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59" name="Freeform 488"/>
              <p:cNvSpPr>
                <a:spLocks/>
              </p:cNvSpPr>
              <p:nvPr/>
            </p:nvSpPr>
            <p:spPr bwMode="auto">
              <a:xfrm>
                <a:off x="2098" y="1876"/>
                <a:ext cx="166" cy="145"/>
              </a:xfrm>
              <a:custGeom>
                <a:avLst/>
                <a:gdLst>
                  <a:gd name="T0" fmla="*/ 0 w 333"/>
                  <a:gd name="T1" fmla="*/ 1 h 289"/>
                  <a:gd name="T2" fmla="*/ 0 w 333"/>
                  <a:gd name="T3" fmla="*/ 1 h 289"/>
                  <a:gd name="T4" fmla="*/ 0 w 333"/>
                  <a:gd name="T5" fmla="*/ 1 h 289"/>
                  <a:gd name="T6" fmla="*/ 0 w 333"/>
                  <a:gd name="T7" fmla="*/ 1 h 289"/>
                  <a:gd name="T8" fmla="*/ 0 w 333"/>
                  <a:gd name="T9" fmla="*/ 1 h 289"/>
                  <a:gd name="T10" fmla="*/ 0 w 333"/>
                  <a:gd name="T11" fmla="*/ 0 h 289"/>
                  <a:gd name="T12" fmla="*/ 0 w 333"/>
                  <a:gd name="T13" fmla="*/ 1 h 289"/>
                  <a:gd name="T14" fmla="*/ 0 w 333"/>
                  <a:gd name="T15" fmla="*/ 1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3"/>
                  <a:gd name="T25" fmla="*/ 0 h 289"/>
                  <a:gd name="T26" fmla="*/ 333 w 333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3" h="289">
                    <a:moveTo>
                      <a:pt x="0" y="207"/>
                    </a:moveTo>
                    <a:lnTo>
                      <a:pt x="70" y="239"/>
                    </a:lnTo>
                    <a:lnTo>
                      <a:pt x="145" y="264"/>
                    </a:lnTo>
                    <a:lnTo>
                      <a:pt x="230" y="281"/>
                    </a:lnTo>
                    <a:lnTo>
                      <a:pt x="333" y="289"/>
                    </a:lnTo>
                    <a:lnTo>
                      <a:pt x="222" y="0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0" name="Freeform 489"/>
              <p:cNvSpPr>
                <a:spLocks/>
              </p:cNvSpPr>
              <p:nvPr/>
            </p:nvSpPr>
            <p:spPr bwMode="auto">
              <a:xfrm>
                <a:off x="2190" y="2332"/>
                <a:ext cx="137" cy="140"/>
              </a:xfrm>
              <a:custGeom>
                <a:avLst/>
                <a:gdLst>
                  <a:gd name="T0" fmla="*/ 1 w 274"/>
                  <a:gd name="T1" fmla="*/ 0 h 281"/>
                  <a:gd name="T2" fmla="*/ 1 w 274"/>
                  <a:gd name="T3" fmla="*/ 0 h 281"/>
                  <a:gd name="T4" fmla="*/ 1 w 274"/>
                  <a:gd name="T5" fmla="*/ 0 h 281"/>
                  <a:gd name="T6" fmla="*/ 1 w 274"/>
                  <a:gd name="T7" fmla="*/ 0 h 281"/>
                  <a:gd name="T8" fmla="*/ 1 w 274"/>
                  <a:gd name="T9" fmla="*/ 0 h 281"/>
                  <a:gd name="T10" fmla="*/ 1 w 274"/>
                  <a:gd name="T11" fmla="*/ 0 h 281"/>
                  <a:gd name="T12" fmla="*/ 1 w 274"/>
                  <a:gd name="T13" fmla="*/ 0 h 281"/>
                  <a:gd name="T14" fmla="*/ 0 w 274"/>
                  <a:gd name="T15" fmla="*/ 0 h 281"/>
                  <a:gd name="T16" fmla="*/ 1 w 274"/>
                  <a:gd name="T17" fmla="*/ 0 h 281"/>
                  <a:gd name="T18" fmla="*/ 1 w 274"/>
                  <a:gd name="T19" fmla="*/ 0 h 281"/>
                  <a:gd name="T20" fmla="*/ 1 w 274"/>
                  <a:gd name="T21" fmla="*/ 0 h 281"/>
                  <a:gd name="T22" fmla="*/ 1 w 274"/>
                  <a:gd name="T23" fmla="*/ 0 h 281"/>
                  <a:gd name="T24" fmla="*/ 1 w 274"/>
                  <a:gd name="T25" fmla="*/ 0 h 281"/>
                  <a:gd name="T26" fmla="*/ 1 w 274"/>
                  <a:gd name="T27" fmla="*/ 0 h 281"/>
                  <a:gd name="T28" fmla="*/ 1 w 274"/>
                  <a:gd name="T29" fmla="*/ 0 h 281"/>
                  <a:gd name="T30" fmla="*/ 1 w 274"/>
                  <a:gd name="T31" fmla="*/ 0 h 281"/>
                  <a:gd name="T32" fmla="*/ 1 w 274"/>
                  <a:gd name="T33" fmla="*/ 0 h 281"/>
                  <a:gd name="T34" fmla="*/ 1 w 274"/>
                  <a:gd name="T35" fmla="*/ 0 h 281"/>
                  <a:gd name="T36" fmla="*/ 1 w 274"/>
                  <a:gd name="T37" fmla="*/ 0 h 281"/>
                  <a:gd name="T38" fmla="*/ 1 w 274"/>
                  <a:gd name="T39" fmla="*/ 0 h 281"/>
                  <a:gd name="T40" fmla="*/ 1 w 274"/>
                  <a:gd name="T41" fmla="*/ 0 h 281"/>
                  <a:gd name="T42" fmla="*/ 1 w 274"/>
                  <a:gd name="T43" fmla="*/ 0 h 281"/>
                  <a:gd name="T44" fmla="*/ 1 w 274"/>
                  <a:gd name="T45" fmla="*/ 0 h 281"/>
                  <a:gd name="T46" fmla="*/ 1 w 274"/>
                  <a:gd name="T47" fmla="*/ 0 h 281"/>
                  <a:gd name="T48" fmla="*/ 1 w 274"/>
                  <a:gd name="T49" fmla="*/ 0 h 281"/>
                  <a:gd name="T50" fmla="*/ 1 w 274"/>
                  <a:gd name="T51" fmla="*/ 0 h 281"/>
                  <a:gd name="T52" fmla="*/ 1 w 274"/>
                  <a:gd name="T53" fmla="*/ 0 h 2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4"/>
                  <a:gd name="T82" fmla="*/ 0 h 281"/>
                  <a:gd name="T83" fmla="*/ 274 w 274"/>
                  <a:gd name="T84" fmla="*/ 281 h 28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4" h="281">
                    <a:moveTo>
                      <a:pt x="179" y="23"/>
                    </a:moveTo>
                    <a:lnTo>
                      <a:pt x="118" y="48"/>
                    </a:lnTo>
                    <a:lnTo>
                      <a:pt x="88" y="126"/>
                    </a:lnTo>
                    <a:lnTo>
                      <a:pt x="57" y="154"/>
                    </a:lnTo>
                    <a:lnTo>
                      <a:pt x="71" y="72"/>
                    </a:lnTo>
                    <a:lnTo>
                      <a:pt x="46" y="46"/>
                    </a:lnTo>
                    <a:lnTo>
                      <a:pt x="21" y="103"/>
                    </a:lnTo>
                    <a:lnTo>
                      <a:pt x="0" y="186"/>
                    </a:lnTo>
                    <a:lnTo>
                      <a:pt x="31" y="238"/>
                    </a:lnTo>
                    <a:lnTo>
                      <a:pt x="23" y="281"/>
                    </a:lnTo>
                    <a:lnTo>
                      <a:pt x="69" y="223"/>
                    </a:lnTo>
                    <a:lnTo>
                      <a:pt x="111" y="150"/>
                    </a:lnTo>
                    <a:lnTo>
                      <a:pt x="149" y="124"/>
                    </a:lnTo>
                    <a:lnTo>
                      <a:pt x="196" y="131"/>
                    </a:lnTo>
                    <a:lnTo>
                      <a:pt x="191" y="177"/>
                    </a:lnTo>
                    <a:lnTo>
                      <a:pt x="107" y="240"/>
                    </a:lnTo>
                    <a:lnTo>
                      <a:pt x="166" y="249"/>
                    </a:lnTo>
                    <a:lnTo>
                      <a:pt x="213" y="247"/>
                    </a:lnTo>
                    <a:lnTo>
                      <a:pt x="211" y="211"/>
                    </a:lnTo>
                    <a:lnTo>
                      <a:pt x="253" y="181"/>
                    </a:lnTo>
                    <a:lnTo>
                      <a:pt x="274" y="135"/>
                    </a:lnTo>
                    <a:lnTo>
                      <a:pt x="232" y="99"/>
                    </a:lnTo>
                    <a:lnTo>
                      <a:pt x="267" y="0"/>
                    </a:lnTo>
                    <a:lnTo>
                      <a:pt x="232" y="21"/>
                    </a:lnTo>
                    <a:lnTo>
                      <a:pt x="196" y="82"/>
                    </a:lnTo>
                    <a:lnTo>
                      <a:pt x="17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1" name="Freeform 490"/>
              <p:cNvSpPr>
                <a:spLocks/>
              </p:cNvSpPr>
              <p:nvPr/>
            </p:nvSpPr>
            <p:spPr bwMode="auto">
              <a:xfrm>
                <a:off x="2141" y="2479"/>
                <a:ext cx="70" cy="74"/>
              </a:xfrm>
              <a:custGeom>
                <a:avLst/>
                <a:gdLst>
                  <a:gd name="T0" fmla="*/ 1 w 140"/>
                  <a:gd name="T1" fmla="*/ 1 h 148"/>
                  <a:gd name="T2" fmla="*/ 1 w 140"/>
                  <a:gd name="T3" fmla="*/ 1 h 148"/>
                  <a:gd name="T4" fmla="*/ 1 w 140"/>
                  <a:gd name="T5" fmla="*/ 0 h 148"/>
                  <a:gd name="T6" fmla="*/ 1 w 140"/>
                  <a:gd name="T7" fmla="*/ 1 h 148"/>
                  <a:gd name="T8" fmla="*/ 1 w 140"/>
                  <a:gd name="T9" fmla="*/ 1 h 148"/>
                  <a:gd name="T10" fmla="*/ 1 w 140"/>
                  <a:gd name="T11" fmla="*/ 1 h 148"/>
                  <a:gd name="T12" fmla="*/ 0 w 140"/>
                  <a:gd name="T13" fmla="*/ 1 h 148"/>
                  <a:gd name="T14" fmla="*/ 1 w 140"/>
                  <a:gd name="T15" fmla="*/ 1 h 148"/>
                  <a:gd name="T16" fmla="*/ 1 w 140"/>
                  <a:gd name="T17" fmla="*/ 1 h 148"/>
                  <a:gd name="T18" fmla="*/ 1 w 140"/>
                  <a:gd name="T19" fmla="*/ 1 h 148"/>
                  <a:gd name="T20" fmla="*/ 1 w 140"/>
                  <a:gd name="T21" fmla="*/ 1 h 148"/>
                  <a:gd name="T22" fmla="*/ 1 w 140"/>
                  <a:gd name="T23" fmla="*/ 1 h 148"/>
                  <a:gd name="T24" fmla="*/ 1 w 140"/>
                  <a:gd name="T25" fmla="*/ 1 h 148"/>
                  <a:gd name="T26" fmla="*/ 1 w 140"/>
                  <a:gd name="T27" fmla="*/ 1 h 148"/>
                  <a:gd name="T28" fmla="*/ 1 w 140"/>
                  <a:gd name="T29" fmla="*/ 1 h 148"/>
                  <a:gd name="T30" fmla="*/ 1 w 140"/>
                  <a:gd name="T31" fmla="*/ 1 h 148"/>
                  <a:gd name="T32" fmla="*/ 1 w 140"/>
                  <a:gd name="T33" fmla="*/ 1 h 1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0"/>
                  <a:gd name="T52" fmla="*/ 0 h 148"/>
                  <a:gd name="T53" fmla="*/ 140 w 140"/>
                  <a:gd name="T54" fmla="*/ 148 h 1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0" h="148">
                    <a:moveTo>
                      <a:pt x="140" y="7"/>
                    </a:moveTo>
                    <a:lnTo>
                      <a:pt x="89" y="15"/>
                    </a:lnTo>
                    <a:lnTo>
                      <a:pt x="53" y="0"/>
                    </a:lnTo>
                    <a:lnTo>
                      <a:pt x="30" y="24"/>
                    </a:lnTo>
                    <a:lnTo>
                      <a:pt x="62" y="38"/>
                    </a:lnTo>
                    <a:lnTo>
                      <a:pt x="9" y="47"/>
                    </a:lnTo>
                    <a:lnTo>
                      <a:pt x="0" y="68"/>
                    </a:lnTo>
                    <a:lnTo>
                      <a:pt x="32" y="87"/>
                    </a:lnTo>
                    <a:lnTo>
                      <a:pt x="19" y="112"/>
                    </a:lnTo>
                    <a:lnTo>
                      <a:pt x="38" y="148"/>
                    </a:lnTo>
                    <a:lnTo>
                      <a:pt x="51" y="101"/>
                    </a:lnTo>
                    <a:lnTo>
                      <a:pt x="72" y="76"/>
                    </a:lnTo>
                    <a:lnTo>
                      <a:pt x="55" y="61"/>
                    </a:lnTo>
                    <a:lnTo>
                      <a:pt x="91" y="49"/>
                    </a:lnTo>
                    <a:lnTo>
                      <a:pt x="119" y="40"/>
                    </a:lnTo>
                    <a:lnTo>
                      <a:pt x="14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2" name="Freeform 491"/>
              <p:cNvSpPr>
                <a:spLocks/>
              </p:cNvSpPr>
              <p:nvPr/>
            </p:nvSpPr>
            <p:spPr bwMode="auto">
              <a:xfrm>
                <a:off x="2205" y="2406"/>
                <a:ext cx="76" cy="72"/>
              </a:xfrm>
              <a:custGeom>
                <a:avLst/>
                <a:gdLst>
                  <a:gd name="T0" fmla="*/ 0 w 150"/>
                  <a:gd name="T1" fmla="*/ 0 h 145"/>
                  <a:gd name="T2" fmla="*/ 1 w 150"/>
                  <a:gd name="T3" fmla="*/ 0 h 145"/>
                  <a:gd name="T4" fmla="*/ 1 w 150"/>
                  <a:gd name="T5" fmla="*/ 0 h 145"/>
                  <a:gd name="T6" fmla="*/ 1 w 150"/>
                  <a:gd name="T7" fmla="*/ 0 h 145"/>
                  <a:gd name="T8" fmla="*/ 1 w 150"/>
                  <a:gd name="T9" fmla="*/ 0 h 145"/>
                  <a:gd name="T10" fmla="*/ 1 w 150"/>
                  <a:gd name="T11" fmla="*/ 0 h 145"/>
                  <a:gd name="T12" fmla="*/ 1 w 150"/>
                  <a:gd name="T13" fmla="*/ 0 h 145"/>
                  <a:gd name="T14" fmla="*/ 1 w 150"/>
                  <a:gd name="T15" fmla="*/ 0 h 145"/>
                  <a:gd name="T16" fmla="*/ 1 w 150"/>
                  <a:gd name="T17" fmla="*/ 0 h 145"/>
                  <a:gd name="T18" fmla="*/ 1 w 150"/>
                  <a:gd name="T19" fmla="*/ 0 h 145"/>
                  <a:gd name="T20" fmla="*/ 0 w 150"/>
                  <a:gd name="T21" fmla="*/ 0 h 145"/>
                  <a:gd name="T22" fmla="*/ 0 w 150"/>
                  <a:gd name="T23" fmla="*/ 0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0"/>
                  <a:gd name="T37" fmla="*/ 0 h 145"/>
                  <a:gd name="T38" fmla="*/ 150 w 150"/>
                  <a:gd name="T39" fmla="*/ 145 h 1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0" h="145">
                    <a:moveTo>
                      <a:pt x="0" y="145"/>
                    </a:moveTo>
                    <a:lnTo>
                      <a:pt x="6" y="130"/>
                    </a:lnTo>
                    <a:lnTo>
                      <a:pt x="61" y="56"/>
                    </a:lnTo>
                    <a:lnTo>
                      <a:pt x="82" y="16"/>
                    </a:lnTo>
                    <a:lnTo>
                      <a:pt x="116" y="0"/>
                    </a:lnTo>
                    <a:lnTo>
                      <a:pt x="150" y="10"/>
                    </a:lnTo>
                    <a:lnTo>
                      <a:pt x="59" y="82"/>
                    </a:lnTo>
                    <a:lnTo>
                      <a:pt x="46" y="109"/>
                    </a:lnTo>
                    <a:lnTo>
                      <a:pt x="104" y="111"/>
                    </a:lnTo>
                    <a:lnTo>
                      <a:pt x="51" y="141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3" name="Freeform 492"/>
              <p:cNvSpPr>
                <a:spLocks/>
              </p:cNvSpPr>
              <p:nvPr/>
            </p:nvSpPr>
            <p:spPr bwMode="auto">
              <a:xfrm>
                <a:off x="2166" y="2511"/>
                <a:ext cx="23" cy="58"/>
              </a:xfrm>
              <a:custGeom>
                <a:avLst/>
                <a:gdLst>
                  <a:gd name="T0" fmla="*/ 1 w 46"/>
                  <a:gd name="T1" fmla="*/ 0 h 116"/>
                  <a:gd name="T2" fmla="*/ 1 w 46"/>
                  <a:gd name="T3" fmla="*/ 1 h 116"/>
                  <a:gd name="T4" fmla="*/ 1 w 46"/>
                  <a:gd name="T5" fmla="*/ 1 h 116"/>
                  <a:gd name="T6" fmla="*/ 1 w 46"/>
                  <a:gd name="T7" fmla="*/ 1 h 116"/>
                  <a:gd name="T8" fmla="*/ 1 w 46"/>
                  <a:gd name="T9" fmla="*/ 1 h 116"/>
                  <a:gd name="T10" fmla="*/ 0 w 46"/>
                  <a:gd name="T11" fmla="*/ 1 h 116"/>
                  <a:gd name="T12" fmla="*/ 0 w 46"/>
                  <a:gd name="T13" fmla="*/ 1 h 116"/>
                  <a:gd name="T14" fmla="*/ 1 w 46"/>
                  <a:gd name="T15" fmla="*/ 1 h 116"/>
                  <a:gd name="T16" fmla="*/ 1 w 46"/>
                  <a:gd name="T17" fmla="*/ 1 h 116"/>
                  <a:gd name="T18" fmla="*/ 1 w 46"/>
                  <a:gd name="T19" fmla="*/ 0 h 116"/>
                  <a:gd name="T20" fmla="*/ 1 w 46"/>
                  <a:gd name="T21" fmla="*/ 0 h 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116"/>
                  <a:gd name="T35" fmla="*/ 46 w 46"/>
                  <a:gd name="T36" fmla="*/ 116 h 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116">
                    <a:moveTo>
                      <a:pt x="44" y="0"/>
                    </a:moveTo>
                    <a:lnTo>
                      <a:pt x="46" y="44"/>
                    </a:lnTo>
                    <a:lnTo>
                      <a:pt x="28" y="78"/>
                    </a:lnTo>
                    <a:lnTo>
                      <a:pt x="42" y="99"/>
                    </a:lnTo>
                    <a:lnTo>
                      <a:pt x="13" y="95"/>
                    </a:lnTo>
                    <a:lnTo>
                      <a:pt x="0" y="116"/>
                    </a:lnTo>
                    <a:lnTo>
                      <a:pt x="0" y="75"/>
                    </a:lnTo>
                    <a:lnTo>
                      <a:pt x="11" y="37"/>
                    </a:lnTo>
                    <a:lnTo>
                      <a:pt x="28" y="3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4" name="Freeform 493"/>
              <p:cNvSpPr>
                <a:spLocks/>
              </p:cNvSpPr>
              <p:nvPr/>
            </p:nvSpPr>
            <p:spPr bwMode="auto">
              <a:xfrm>
                <a:off x="2132" y="2523"/>
                <a:ext cx="28" cy="38"/>
              </a:xfrm>
              <a:custGeom>
                <a:avLst/>
                <a:gdLst>
                  <a:gd name="T0" fmla="*/ 0 w 56"/>
                  <a:gd name="T1" fmla="*/ 1 h 76"/>
                  <a:gd name="T2" fmla="*/ 1 w 56"/>
                  <a:gd name="T3" fmla="*/ 1 h 76"/>
                  <a:gd name="T4" fmla="*/ 1 w 56"/>
                  <a:gd name="T5" fmla="*/ 1 h 76"/>
                  <a:gd name="T6" fmla="*/ 1 w 56"/>
                  <a:gd name="T7" fmla="*/ 1 h 76"/>
                  <a:gd name="T8" fmla="*/ 1 w 56"/>
                  <a:gd name="T9" fmla="*/ 1 h 76"/>
                  <a:gd name="T10" fmla="*/ 1 w 56"/>
                  <a:gd name="T11" fmla="*/ 1 h 76"/>
                  <a:gd name="T12" fmla="*/ 1 w 56"/>
                  <a:gd name="T13" fmla="*/ 0 h 76"/>
                  <a:gd name="T14" fmla="*/ 0 w 56"/>
                  <a:gd name="T15" fmla="*/ 1 h 76"/>
                  <a:gd name="T16" fmla="*/ 0 w 56"/>
                  <a:gd name="T17" fmla="*/ 1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76"/>
                  <a:gd name="T29" fmla="*/ 56 w 5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76">
                    <a:moveTo>
                      <a:pt x="0" y="12"/>
                    </a:moveTo>
                    <a:lnTo>
                      <a:pt x="14" y="38"/>
                    </a:lnTo>
                    <a:lnTo>
                      <a:pt x="35" y="55"/>
                    </a:lnTo>
                    <a:lnTo>
                      <a:pt x="56" y="76"/>
                    </a:lnTo>
                    <a:lnTo>
                      <a:pt x="31" y="27"/>
                    </a:lnTo>
                    <a:lnTo>
                      <a:pt x="35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5" name="Freeform 494"/>
              <p:cNvSpPr>
                <a:spLocks/>
              </p:cNvSpPr>
              <p:nvPr/>
            </p:nvSpPr>
            <p:spPr bwMode="auto">
              <a:xfrm>
                <a:off x="2177" y="2432"/>
                <a:ext cx="24" cy="49"/>
              </a:xfrm>
              <a:custGeom>
                <a:avLst/>
                <a:gdLst>
                  <a:gd name="T0" fmla="*/ 1 w 47"/>
                  <a:gd name="T1" fmla="*/ 0 h 97"/>
                  <a:gd name="T2" fmla="*/ 1 w 47"/>
                  <a:gd name="T3" fmla="*/ 1 h 97"/>
                  <a:gd name="T4" fmla="*/ 0 w 47"/>
                  <a:gd name="T5" fmla="*/ 1 h 97"/>
                  <a:gd name="T6" fmla="*/ 1 w 47"/>
                  <a:gd name="T7" fmla="*/ 1 h 97"/>
                  <a:gd name="T8" fmla="*/ 1 w 47"/>
                  <a:gd name="T9" fmla="*/ 1 h 97"/>
                  <a:gd name="T10" fmla="*/ 1 w 47"/>
                  <a:gd name="T11" fmla="*/ 1 h 97"/>
                  <a:gd name="T12" fmla="*/ 1 w 47"/>
                  <a:gd name="T13" fmla="*/ 0 h 97"/>
                  <a:gd name="T14" fmla="*/ 1 w 47"/>
                  <a:gd name="T15" fmla="*/ 0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97"/>
                  <a:gd name="T26" fmla="*/ 47 w 47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97">
                    <a:moveTo>
                      <a:pt x="4" y="0"/>
                    </a:moveTo>
                    <a:lnTo>
                      <a:pt x="25" y="60"/>
                    </a:lnTo>
                    <a:lnTo>
                      <a:pt x="0" y="87"/>
                    </a:lnTo>
                    <a:lnTo>
                      <a:pt x="25" y="89"/>
                    </a:lnTo>
                    <a:lnTo>
                      <a:pt x="38" y="97"/>
                    </a:lnTo>
                    <a:lnTo>
                      <a:pt x="47" y="4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6" name="Freeform 495"/>
              <p:cNvSpPr>
                <a:spLocks/>
              </p:cNvSpPr>
              <p:nvPr/>
            </p:nvSpPr>
            <p:spPr bwMode="auto">
              <a:xfrm>
                <a:off x="2225" y="2352"/>
                <a:ext cx="20" cy="39"/>
              </a:xfrm>
              <a:custGeom>
                <a:avLst/>
                <a:gdLst>
                  <a:gd name="T0" fmla="*/ 1 w 40"/>
                  <a:gd name="T1" fmla="*/ 0 h 80"/>
                  <a:gd name="T2" fmla="*/ 0 w 40"/>
                  <a:gd name="T3" fmla="*/ 0 h 80"/>
                  <a:gd name="T4" fmla="*/ 1 w 40"/>
                  <a:gd name="T5" fmla="*/ 0 h 80"/>
                  <a:gd name="T6" fmla="*/ 1 w 40"/>
                  <a:gd name="T7" fmla="*/ 0 h 80"/>
                  <a:gd name="T8" fmla="*/ 1 w 40"/>
                  <a:gd name="T9" fmla="*/ 0 h 80"/>
                  <a:gd name="T10" fmla="*/ 1 w 40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80"/>
                  <a:gd name="T20" fmla="*/ 40 w 40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80">
                    <a:moveTo>
                      <a:pt x="17" y="0"/>
                    </a:moveTo>
                    <a:lnTo>
                      <a:pt x="0" y="80"/>
                    </a:lnTo>
                    <a:lnTo>
                      <a:pt x="19" y="61"/>
                    </a:lnTo>
                    <a:lnTo>
                      <a:pt x="4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7" name="Freeform 496"/>
              <p:cNvSpPr>
                <a:spLocks/>
              </p:cNvSpPr>
              <p:nvPr/>
            </p:nvSpPr>
            <p:spPr bwMode="auto">
              <a:xfrm>
                <a:off x="2249" y="2642"/>
                <a:ext cx="62" cy="28"/>
              </a:xfrm>
              <a:custGeom>
                <a:avLst/>
                <a:gdLst>
                  <a:gd name="T0" fmla="*/ 0 w 124"/>
                  <a:gd name="T1" fmla="*/ 1 h 55"/>
                  <a:gd name="T2" fmla="*/ 1 w 124"/>
                  <a:gd name="T3" fmla="*/ 1 h 55"/>
                  <a:gd name="T4" fmla="*/ 1 w 124"/>
                  <a:gd name="T5" fmla="*/ 1 h 55"/>
                  <a:gd name="T6" fmla="*/ 1 w 124"/>
                  <a:gd name="T7" fmla="*/ 1 h 55"/>
                  <a:gd name="T8" fmla="*/ 1 w 124"/>
                  <a:gd name="T9" fmla="*/ 1 h 55"/>
                  <a:gd name="T10" fmla="*/ 1 w 124"/>
                  <a:gd name="T11" fmla="*/ 1 h 55"/>
                  <a:gd name="T12" fmla="*/ 1 w 124"/>
                  <a:gd name="T13" fmla="*/ 1 h 55"/>
                  <a:gd name="T14" fmla="*/ 1 w 124"/>
                  <a:gd name="T15" fmla="*/ 0 h 55"/>
                  <a:gd name="T16" fmla="*/ 0 w 124"/>
                  <a:gd name="T17" fmla="*/ 1 h 55"/>
                  <a:gd name="T18" fmla="*/ 0 w 124"/>
                  <a:gd name="T19" fmla="*/ 1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"/>
                  <a:gd name="T31" fmla="*/ 0 h 55"/>
                  <a:gd name="T32" fmla="*/ 124 w 124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" h="55">
                    <a:moveTo>
                      <a:pt x="0" y="5"/>
                    </a:moveTo>
                    <a:lnTo>
                      <a:pt x="65" y="55"/>
                    </a:lnTo>
                    <a:lnTo>
                      <a:pt x="124" y="45"/>
                    </a:lnTo>
                    <a:lnTo>
                      <a:pt x="99" y="36"/>
                    </a:lnTo>
                    <a:lnTo>
                      <a:pt x="74" y="40"/>
                    </a:lnTo>
                    <a:lnTo>
                      <a:pt x="67" y="17"/>
                    </a:lnTo>
                    <a:lnTo>
                      <a:pt x="38" y="21"/>
                    </a:lnTo>
                    <a:lnTo>
                      <a:pt x="2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8" name="Freeform 497"/>
              <p:cNvSpPr>
                <a:spLocks/>
              </p:cNvSpPr>
              <p:nvPr/>
            </p:nvSpPr>
            <p:spPr bwMode="auto">
              <a:xfrm>
                <a:off x="2393" y="2615"/>
                <a:ext cx="101" cy="105"/>
              </a:xfrm>
              <a:custGeom>
                <a:avLst/>
                <a:gdLst>
                  <a:gd name="T0" fmla="*/ 0 w 204"/>
                  <a:gd name="T1" fmla="*/ 0 h 211"/>
                  <a:gd name="T2" fmla="*/ 0 w 204"/>
                  <a:gd name="T3" fmla="*/ 0 h 211"/>
                  <a:gd name="T4" fmla="*/ 0 w 204"/>
                  <a:gd name="T5" fmla="*/ 0 h 211"/>
                  <a:gd name="T6" fmla="*/ 0 w 204"/>
                  <a:gd name="T7" fmla="*/ 0 h 211"/>
                  <a:gd name="T8" fmla="*/ 0 w 204"/>
                  <a:gd name="T9" fmla="*/ 0 h 211"/>
                  <a:gd name="T10" fmla="*/ 0 w 204"/>
                  <a:gd name="T11" fmla="*/ 0 h 211"/>
                  <a:gd name="T12" fmla="*/ 0 w 204"/>
                  <a:gd name="T13" fmla="*/ 0 h 211"/>
                  <a:gd name="T14" fmla="*/ 0 w 204"/>
                  <a:gd name="T15" fmla="*/ 0 h 211"/>
                  <a:gd name="T16" fmla="*/ 0 w 204"/>
                  <a:gd name="T17" fmla="*/ 0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4"/>
                  <a:gd name="T28" fmla="*/ 0 h 211"/>
                  <a:gd name="T29" fmla="*/ 204 w 204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4" h="211">
                    <a:moveTo>
                      <a:pt x="0" y="211"/>
                    </a:moveTo>
                    <a:lnTo>
                      <a:pt x="50" y="142"/>
                    </a:lnTo>
                    <a:lnTo>
                      <a:pt x="80" y="138"/>
                    </a:lnTo>
                    <a:lnTo>
                      <a:pt x="164" y="70"/>
                    </a:lnTo>
                    <a:lnTo>
                      <a:pt x="141" y="0"/>
                    </a:lnTo>
                    <a:lnTo>
                      <a:pt x="204" y="57"/>
                    </a:lnTo>
                    <a:lnTo>
                      <a:pt x="185" y="7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69" name="Freeform 498"/>
              <p:cNvSpPr>
                <a:spLocks/>
              </p:cNvSpPr>
              <p:nvPr/>
            </p:nvSpPr>
            <p:spPr bwMode="auto">
              <a:xfrm>
                <a:off x="2383" y="2644"/>
                <a:ext cx="21" cy="15"/>
              </a:xfrm>
              <a:custGeom>
                <a:avLst/>
                <a:gdLst>
                  <a:gd name="T0" fmla="*/ 0 w 42"/>
                  <a:gd name="T1" fmla="*/ 1 h 28"/>
                  <a:gd name="T2" fmla="*/ 1 w 42"/>
                  <a:gd name="T3" fmla="*/ 1 h 28"/>
                  <a:gd name="T4" fmla="*/ 1 w 42"/>
                  <a:gd name="T5" fmla="*/ 1 h 28"/>
                  <a:gd name="T6" fmla="*/ 1 w 42"/>
                  <a:gd name="T7" fmla="*/ 0 h 28"/>
                  <a:gd name="T8" fmla="*/ 0 w 42"/>
                  <a:gd name="T9" fmla="*/ 1 h 28"/>
                  <a:gd name="T10" fmla="*/ 0 w 42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28"/>
                  <a:gd name="T20" fmla="*/ 42 w 4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28">
                    <a:moveTo>
                      <a:pt x="0" y="9"/>
                    </a:moveTo>
                    <a:lnTo>
                      <a:pt x="31" y="28"/>
                    </a:lnTo>
                    <a:lnTo>
                      <a:pt x="42" y="13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0" name="Freeform 499"/>
              <p:cNvSpPr>
                <a:spLocks/>
              </p:cNvSpPr>
              <p:nvPr/>
            </p:nvSpPr>
            <p:spPr bwMode="auto">
              <a:xfrm>
                <a:off x="2416" y="2624"/>
                <a:ext cx="13" cy="11"/>
              </a:xfrm>
              <a:custGeom>
                <a:avLst/>
                <a:gdLst>
                  <a:gd name="T0" fmla="*/ 0 w 25"/>
                  <a:gd name="T1" fmla="*/ 1 h 21"/>
                  <a:gd name="T2" fmla="*/ 1 w 25"/>
                  <a:gd name="T3" fmla="*/ 1 h 21"/>
                  <a:gd name="T4" fmla="*/ 1 w 25"/>
                  <a:gd name="T5" fmla="*/ 0 h 21"/>
                  <a:gd name="T6" fmla="*/ 0 w 25"/>
                  <a:gd name="T7" fmla="*/ 1 h 21"/>
                  <a:gd name="T8" fmla="*/ 0 w 25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1"/>
                  <a:gd name="T17" fmla="*/ 25 w 2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1">
                    <a:moveTo>
                      <a:pt x="0" y="7"/>
                    </a:moveTo>
                    <a:lnTo>
                      <a:pt x="2" y="21"/>
                    </a:lnTo>
                    <a:lnTo>
                      <a:pt x="2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1" name="Freeform 500"/>
              <p:cNvSpPr>
                <a:spLocks/>
              </p:cNvSpPr>
              <p:nvPr/>
            </p:nvSpPr>
            <p:spPr bwMode="auto">
              <a:xfrm>
                <a:off x="2321" y="2031"/>
                <a:ext cx="263" cy="360"/>
              </a:xfrm>
              <a:custGeom>
                <a:avLst/>
                <a:gdLst>
                  <a:gd name="T0" fmla="*/ 0 w 525"/>
                  <a:gd name="T1" fmla="*/ 0 h 721"/>
                  <a:gd name="T2" fmla="*/ 1 w 525"/>
                  <a:gd name="T3" fmla="*/ 0 h 721"/>
                  <a:gd name="T4" fmla="*/ 1 w 525"/>
                  <a:gd name="T5" fmla="*/ 0 h 721"/>
                  <a:gd name="T6" fmla="*/ 1 w 525"/>
                  <a:gd name="T7" fmla="*/ 0 h 721"/>
                  <a:gd name="T8" fmla="*/ 0 w 525"/>
                  <a:gd name="T9" fmla="*/ 0 h 721"/>
                  <a:gd name="T10" fmla="*/ 0 w 525"/>
                  <a:gd name="T11" fmla="*/ 0 h 7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5"/>
                  <a:gd name="T19" fmla="*/ 0 h 721"/>
                  <a:gd name="T20" fmla="*/ 525 w 525"/>
                  <a:gd name="T21" fmla="*/ 721 h 7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5" h="721">
                    <a:moveTo>
                      <a:pt x="0" y="715"/>
                    </a:moveTo>
                    <a:lnTo>
                      <a:pt x="507" y="8"/>
                    </a:lnTo>
                    <a:lnTo>
                      <a:pt x="525" y="0"/>
                    </a:lnTo>
                    <a:lnTo>
                      <a:pt x="7" y="721"/>
                    </a:lnTo>
                    <a:lnTo>
                      <a:pt x="0" y="71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2" name="Freeform 501"/>
              <p:cNvSpPr>
                <a:spLocks/>
              </p:cNvSpPr>
              <p:nvPr/>
            </p:nvSpPr>
            <p:spPr bwMode="auto">
              <a:xfrm>
                <a:off x="2302" y="2017"/>
                <a:ext cx="93" cy="276"/>
              </a:xfrm>
              <a:custGeom>
                <a:avLst/>
                <a:gdLst>
                  <a:gd name="T0" fmla="*/ 0 w 184"/>
                  <a:gd name="T1" fmla="*/ 1 h 551"/>
                  <a:gd name="T2" fmla="*/ 1 w 184"/>
                  <a:gd name="T3" fmla="*/ 0 h 551"/>
                  <a:gd name="T4" fmla="*/ 1 w 184"/>
                  <a:gd name="T5" fmla="*/ 1 h 551"/>
                  <a:gd name="T6" fmla="*/ 1 w 184"/>
                  <a:gd name="T7" fmla="*/ 1 h 551"/>
                  <a:gd name="T8" fmla="*/ 0 w 184"/>
                  <a:gd name="T9" fmla="*/ 1 h 551"/>
                  <a:gd name="T10" fmla="*/ 0 w 184"/>
                  <a:gd name="T11" fmla="*/ 1 h 5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551"/>
                  <a:gd name="T20" fmla="*/ 184 w 184"/>
                  <a:gd name="T21" fmla="*/ 551 h 5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551">
                    <a:moveTo>
                      <a:pt x="0" y="551"/>
                    </a:moveTo>
                    <a:lnTo>
                      <a:pt x="177" y="0"/>
                    </a:lnTo>
                    <a:lnTo>
                      <a:pt x="184" y="11"/>
                    </a:lnTo>
                    <a:lnTo>
                      <a:pt x="13" y="547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3" name="Freeform 502"/>
              <p:cNvSpPr>
                <a:spLocks/>
              </p:cNvSpPr>
              <p:nvPr/>
            </p:nvSpPr>
            <p:spPr bwMode="auto">
              <a:xfrm>
                <a:off x="2525" y="2653"/>
                <a:ext cx="41" cy="54"/>
              </a:xfrm>
              <a:custGeom>
                <a:avLst/>
                <a:gdLst>
                  <a:gd name="T0" fmla="*/ 1 w 81"/>
                  <a:gd name="T1" fmla="*/ 1 h 108"/>
                  <a:gd name="T2" fmla="*/ 1 w 81"/>
                  <a:gd name="T3" fmla="*/ 1 h 108"/>
                  <a:gd name="T4" fmla="*/ 0 w 81"/>
                  <a:gd name="T5" fmla="*/ 1 h 108"/>
                  <a:gd name="T6" fmla="*/ 1 w 81"/>
                  <a:gd name="T7" fmla="*/ 1 h 108"/>
                  <a:gd name="T8" fmla="*/ 1 w 81"/>
                  <a:gd name="T9" fmla="*/ 1 h 108"/>
                  <a:gd name="T10" fmla="*/ 1 w 81"/>
                  <a:gd name="T11" fmla="*/ 1 h 108"/>
                  <a:gd name="T12" fmla="*/ 1 w 81"/>
                  <a:gd name="T13" fmla="*/ 1 h 108"/>
                  <a:gd name="T14" fmla="*/ 1 w 81"/>
                  <a:gd name="T15" fmla="*/ 1 h 108"/>
                  <a:gd name="T16" fmla="*/ 1 w 81"/>
                  <a:gd name="T17" fmla="*/ 1 h 108"/>
                  <a:gd name="T18" fmla="*/ 1 w 81"/>
                  <a:gd name="T19" fmla="*/ 1 h 108"/>
                  <a:gd name="T20" fmla="*/ 1 w 81"/>
                  <a:gd name="T21" fmla="*/ 0 h 108"/>
                  <a:gd name="T22" fmla="*/ 1 w 81"/>
                  <a:gd name="T23" fmla="*/ 1 h 108"/>
                  <a:gd name="T24" fmla="*/ 1 w 81"/>
                  <a:gd name="T25" fmla="*/ 1 h 108"/>
                  <a:gd name="T26" fmla="*/ 1 w 81"/>
                  <a:gd name="T27" fmla="*/ 1 h 108"/>
                  <a:gd name="T28" fmla="*/ 1 w 81"/>
                  <a:gd name="T29" fmla="*/ 1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108"/>
                  <a:gd name="T47" fmla="*/ 81 w 81"/>
                  <a:gd name="T48" fmla="*/ 108 h 1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108">
                    <a:moveTo>
                      <a:pt x="7" y="40"/>
                    </a:moveTo>
                    <a:lnTo>
                      <a:pt x="17" y="68"/>
                    </a:lnTo>
                    <a:lnTo>
                      <a:pt x="0" y="76"/>
                    </a:lnTo>
                    <a:lnTo>
                      <a:pt x="26" y="79"/>
                    </a:lnTo>
                    <a:lnTo>
                      <a:pt x="13" y="102"/>
                    </a:lnTo>
                    <a:lnTo>
                      <a:pt x="40" y="108"/>
                    </a:lnTo>
                    <a:lnTo>
                      <a:pt x="43" y="79"/>
                    </a:lnTo>
                    <a:lnTo>
                      <a:pt x="64" y="81"/>
                    </a:lnTo>
                    <a:lnTo>
                      <a:pt x="30" y="62"/>
                    </a:lnTo>
                    <a:lnTo>
                      <a:pt x="55" y="47"/>
                    </a:lnTo>
                    <a:lnTo>
                      <a:pt x="81" y="0"/>
                    </a:lnTo>
                    <a:lnTo>
                      <a:pt x="53" y="13"/>
                    </a:lnTo>
                    <a:lnTo>
                      <a:pt x="34" y="41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4" name="Freeform 503"/>
              <p:cNvSpPr>
                <a:spLocks/>
              </p:cNvSpPr>
              <p:nvPr/>
            </p:nvSpPr>
            <p:spPr bwMode="auto">
              <a:xfrm>
                <a:off x="2569" y="2719"/>
                <a:ext cx="36" cy="77"/>
              </a:xfrm>
              <a:custGeom>
                <a:avLst/>
                <a:gdLst>
                  <a:gd name="T0" fmla="*/ 1 w 72"/>
                  <a:gd name="T1" fmla="*/ 0 h 154"/>
                  <a:gd name="T2" fmla="*/ 1 w 72"/>
                  <a:gd name="T3" fmla="*/ 1 h 154"/>
                  <a:gd name="T4" fmla="*/ 1 w 72"/>
                  <a:gd name="T5" fmla="*/ 1 h 154"/>
                  <a:gd name="T6" fmla="*/ 0 w 72"/>
                  <a:gd name="T7" fmla="*/ 1 h 154"/>
                  <a:gd name="T8" fmla="*/ 1 w 72"/>
                  <a:gd name="T9" fmla="*/ 1 h 154"/>
                  <a:gd name="T10" fmla="*/ 1 w 72"/>
                  <a:gd name="T11" fmla="*/ 1 h 154"/>
                  <a:gd name="T12" fmla="*/ 1 w 72"/>
                  <a:gd name="T13" fmla="*/ 1 h 154"/>
                  <a:gd name="T14" fmla="*/ 1 w 72"/>
                  <a:gd name="T15" fmla="*/ 1 h 154"/>
                  <a:gd name="T16" fmla="*/ 1 w 72"/>
                  <a:gd name="T17" fmla="*/ 1 h 154"/>
                  <a:gd name="T18" fmla="*/ 1 w 72"/>
                  <a:gd name="T19" fmla="*/ 1 h 154"/>
                  <a:gd name="T20" fmla="*/ 1 w 72"/>
                  <a:gd name="T21" fmla="*/ 0 h 154"/>
                  <a:gd name="T22" fmla="*/ 1 w 72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154"/>
                  <a:gd name="T38" fmla="*/ 72 w 72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154">
                    <a:moveTo>
                      <a:pt x="4" y="0"/>
                    </a:moveTo>
                    <a:lnTo>
                      <a:pt x="19" y="21"/>
                    </a:lnTo>
                    <a:lnTo>
                      <a:pt x="27" y="93"/>
                    </a:lnTo>
                    <a:lnTo>
                      <a:pt x="0" y="91"/>
                    </a:lnTo>
                    <a:lnTo>
                      <a:pt x="36" y="110"/>
                    </a:lnTo>
                    <a:lnTo>
                      <a:pt x="40" y="154"/>
                    </a:lnTo>
                    <a:lnTo>
                      <a:pt x="72" y="152"/>
                    </a:lnTo>
                    <a:lnTo>
                      <a:pt x="38" y="99"/>
                    </a:lnTo>
                    <a:lnTo>
                      <a:pt x="44" y="30"/>
                    </a:lnTo>
                    <a:lnTo>
                      <a:pt x="21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5" name="Freeform 504"/>
              <p:cNvSpPr>
                <a:spLocks/>
              </p:cNvSpPr>
              <p:nvPr/>
            </p:nvSpPr>
            <p:spPr bwMode="auto">
              <a:xfrm>
                <a:off x="2617" y="2603"/>
                <a:ext cx="56" cy="71"/>
              </a:xfrm>
              <a:custGeom>
                <a:avLst/>
                <a:gdLst>
                  <a:gd name="T0" fmla="*/ 0 w 112"/>
                  <a:gd name="T1" fmla="*/ 1 h 140"/>
                  <a:gd name="T2" fmla="*/ 1 w 112"/>
                  <a:gd name="T3" fmla="*/ 1 h 140"/>
                  <a:gd name="T4" fmla="*/ 1 w 112"/>
                  <a:gd name="T5" fmla="*/ 1 h 140"/>
                  <a:gd name="T6" fmla="*/ 1 w 112"/>
                  <a:gd name="T7" fmla="*/ 1 h 140"/>
                  <a:gd name="T8" fmla="*/ 1 w 112"/>
                  <a:gd name="T9" fmla="*/ 0 h 140"/>
                  <a:gd name="T10" fmla="*/ 1 w 112"/>
                  <a:gd name="T11" fmla="*/ 1 h 140"/>
                  <a:gd name="T12" fmla="*/ 1 w 112"/>
                  <a:gd name="T13" fmla="*/ 1 h 140"/>
                  <a:gd name="T14" fmla="*/ 1 w 112"/>
                  <a:gd name="T15" fmla="*/ 1 h 140"/>
                  <a:gd name="T16" fmla="*/ 1 w 112"/>
                  <a:gd name="T17" fmla="*/ 1 h 140"/>
                  <a:gd name="T18" fmla="*/ 1 w 112"/>
                  <a:gd name="T19" fmla="*/ 1 h 140"/>
                  <a:gd name="T20" fmla="*/ 0 w 112"/>
                  <a:gd name="T21" fmla="*/ 1 h 140"/>
                  <a:gd name="T22" fmla="*/ 0 w 112"/>
                  <a:gd name="T23" fmla="*/ 1 h 1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140"/>
                  <a:gd name="T38" fmla="*/ 112 w 112"/>
                  <a:gd name="T39" fmla="*/ 140 h 1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140">
                    <a:moveTo>
                      <a:pt x="0" y="140"/>
                    </a:moveTo>
                    <a:lnTo>
                      <a:pt x="2" y="95"/>
                    </a:lnTo>
                    <a:lnTo>
                      <a:pt x="36" y="85"/>
                    </a:lnTo>
                    <a:lnTo>
                      <a:pt x="53" y="63"/>
                    </a:lnTo>
                    <a:lnTo>
                      <a:pt x="10" y="0"/>
                    </a:lnTo>
                    <a:lnTo>
                      <a:pt x="55" y="19"/>
                    </a:lnTo>
                    <a:lnTo>
                      <a:pt x="112" y="64"/>
                    </a:lnTo>
                    <a:lnTo>
                      <a:pt x="72" y="74"/>
                    </a:lnTo>
                    <a:lnTo>
                      <a:pt x="63" y="93"/>
                    </a:lnTo>
                    <a:lnTo>
                      <a:pt x="21" y="10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6" name="Freeform 505"/>
              <p:cNvSpPr>
                <a:spLocks/>
              </p:cNvSpPr>
              <p:nvPr/>
            </p:nvSpPr>
            <p:spPr bwMode="auto">
              <a:xfrm>
                <a:off x="2594" y="2617"/>
                <a:ext cx="34" cy="23"/>
              </a:xfrm>
              <a:custGeom>
                <a:avLst/>
                <a:gdLst>
                  <a:gd name="T0" fmla="*/ 0 w 69"/>
                  <a:gd name="T1" fmla="*/ 0 h 48"/>
                  <a:gd name="T2" fmla="*/ 0 w 69"/>
                  <a:gd name="T3" fmla="*/ 0 h 48"/>
                  <a:gd name="T4" fmla="*/ 0 w 69"/>
                  <a:gd name="T5" fmla="*/ 0 h 48"/>
                  <a:gd name="T6" fmla="*/ 0 w 69"/>
                  <a:gd name="T7" fmla="*/ 0 h 48"/>
                  <a:gd name="T8" fmla="*/ 0 w 69"/>
                  <a:gd name="T9" fmla="*/ 0 h 48"/>
                  <a:gd name="T10" fmla="*/ 0 w 69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"/>
                  <a:gd name="T20" fmla="*/ 69 w 69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">
                    <a:moveTo>
                      <a:pt x="4" y="0"/>
                    </a:moveTo>
                    <a:lnTo>
                      <a:pt x="0" y="33"/>
                    </a:lnTo>
                    <a:lnTo>
                      <a:pt x="50" y="48"/>
                    </a:lnTo>
                    <a:lnTo>
                      <a:pt x="69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7" name="Freeform 506"/>
              <p:cNvSpPr>
                <a:spLocks/>
              </p:cNvSpPr>
              <p:nvPr/>
            </p:nvSpPr>
            <p:spPr bwMode="auto">
              <a:xfrm>
                <a:off x="2536" y="2591"/>
                <a:ext cx="22" cy="16"/>
              </a:xfrm>
              <a:custGeom>
                <a:avLst/>
                <a:gdLst>
                  <a:gd name="T0" fmla="*/ 0 w 43"/>
                  <a:gd name="T1" fmla="*/ 1 h 32"/>
                  <a:gd name="T2" fmla="*/ 1 w 43"/>
                  <a:gd name="T3" fmla="*/ 1 h 32"/>
                  <a:gd name="T4" fmla="*/ 1 w 43"/>
                  <a:gd name="T5" fmla="*/ 1 h 32"/>
                  <a:gd name="T6" fmla="*/ 1 w 43"/>
                  <a:gd name="T7" fmla="*/ 0 h 32"/>
                  <a:gd name="T8" fmla="*/ 0 w 43"/>
                  <a:gd name="T9" fmla="*/ 1 h 32"/>
                  <a:gd name="T10" fmla="*/ 0 w 43"/>
                  <a:gd name="T11" fmla="*/ 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2"/>
                  <a:gd name="T20" fmla="*/ 43 w 4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2">
                    <a:moveTo>
                      <a:pt x="0" y="10"/>
                    </a:moveTo>
                    <a:lnTo>
                      <a:pt x="19" y="32"/>
                    </a:lnTo>
                    <a:lnTo>
                      <a:pt x="43" y="8"/>
                    </a:lnTo>
                    <a:lnTo>
                      <a:pt x="1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8" name="Freeform 507"/>
              <p:cNvSpPr>
                <a:spLocks/>
              </p:cNvSpPr>
              <p:nvPr/>
            </p:nvSpPr>
            <p:spPr bwMode="auto">
              <a:xfrm>
                <a:off x="2544" y="2634"/>
                <a:ext cx="12" cy="17"/>
              </a:xfrm>
              <a:custGeom>
                <a:avLst/>
                <a:gdLst>
                  <a:gd name="T0" fmla="*/ 0 w 24"/>
                  <a:gd name="T1" fmla="*/ 0 h 34"/>
                  <a:gd name="T2" fmla="*/ 1 w 24"/>
                  <a:gd name="T3" fmla="*/ 1 h 34"/>
                  <a:gd name="T4" fmla="*/ 1 w 24"/>
                  <a:gd name="T5" fmla="*/ 1 h 34"/>
                  <a:gd name="T6" fmla="*/ 0 w 24"/>
                  <a:gd name="T7" fmla="*/ 0 h 34"/>
                  <a:gd name="T8" fmla="*/ 0 w 2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4"/>
                  <a:gd name="T17" fmla="*/ 24 w 2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4">
                    <a:moveTo>
                      <a:pt x="0" y="0"/>
                    </a:moveTo>
                    <a:lnTo>
                      <a:pt x="15" y="34"/>
                    </a:lnTo>
                    <a:lnTo>
                      <a:pt x="2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79" name="Freeform 508"/>
              <p:cNvSpPr>
                <a:spLocks/>
              </p:cNvSpPr>
              <p:nvPr/>
            </p:nvSpPr>
            <p:spPr bwMode="auto">
              <a:xfrm>
                <a:off x="2474" y="2758"/>
                <a:ext cx="50" cy="31"/>
              </a:xfrm>
              <a:custGeom>
                <a:avLst/>
                <a:gdLst>
                  <a:gd name="T0" fmla="*/ 0 w 99"/>
                  <a:gd name="T1" fmla="*/ 1 h 60"/>
                  <a:gd name="T2" fmla="*/ 1 w 99"/>
                  <a:gd name="T3" fmla="*/ 1 h 60"/>
                  <a:gd name="T4" fmla="*/ 1 w 99"/>
                  <a:gd name="T5" fmla="*/ 1 h 60"/>
                  <a:gd name="T6" fmla="*/ 1 w 99"/>
                  <a:gd name="T7" fmla="*/ 1 h 60"/>
                  <a:gd name="T8" fmla="*/ 1 w 99"/>
                  <a:gd name="T9" fmla="*/ 0 h 60"/>
                  <a:gd name="T10" fmla="*/ 1 w 99"/>
                  <a:gd name="T11" fmla="*/ 1 h 60"/>
                  <a:gd name="T12" fmla="*/ 1 w 99"/>
                  <a:gd name="T13" fmla="*/ 1 h 60"/>
                  <a:gd name="T14" fmla="*/ 1 w 99"/>
                  <a:gd name="T15" fmla="*/ 1 h 60"/>
                  <a:gd name="T16" fmla="*/ 0 w 99"/>
                  <a:gd name="T17" fmla="*/ 1 h 60"/>
                  <a:gd name="T18" fmla="*/ 0 w 99"/>
                  <a:gd name="T19" fmla="*/ 1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"/>
                  <a:gd name="T31" fmla="*/ 0 h 60"/>
                  <a:gd name="T32" fmla="*/ 99 w 9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" h="60">
                    <a:moveTo>
                      <a:pt x="0" y="30"/>
                    </a:moveTo>
                    <a:lnTo>
                      <a:pt x="46" y="60"/>
                    </a:lnTo>
                    <a:lnTo>
                      <a:pt x="87" y="49"/>
                    </a:lnTo>
                    <a:lnTo>
                      <a:pt x="99" y="15"/>
                    </a:lnTo>
                    <a:lnTo>
                      <a:pt x="82" y="0"/>
                    </a:lnTo>
                    <a:lnTo>
                      <a:pt x="61" y="30"/>
                    </a:lnTo>
                    <a:lnTo>
                      <a:pt x="44" y="21"/>
                    </a:lnTo>
                    <a:lnTo>
                      <a:pt x="44" y="3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0" name="Freeform 509"/>
              <p:cNvSpPr>
                <a:spLocks/>
              </p:cNvSpPr>
              <p:nvPr/>
            </p:nvSpPr>
            <p:spPr bwMode="auto">
              <a:xfrm>
                <a:off x="2613" y="2729"/>
                <a:ext cx="34" cy="29"/>
              </a:xfrm>
              <a:custGeom>
                <a:avLst/>
                <a:gdLst>
                  <a:gd name="T0" fmla="*/ 1 w 66"/>
                  <a:gd name="T1" fmla="*/ 0 h 59"/>
                  <a:gd name="T2" fmla="*/ 0 w 66"/>
                  <a:gd name="T3" fmla="*/ 0 h 59"/>
                  <a:gd name="T4" fmla="*/ 1 w 66"/>
                  <a:gd name="T5" fmla="*/ 0 h 59"/>
                  <a:gd name="T6" fmla="*/ 1 w 66"/>
                  <a:gd name="T7" fmla="*/ 0 h 59"/>
                  <a:gd name="T8" fmla="*/ 1 w 66"/>
                  <a:gd name="T9" fmla="*/ 0 h 59"/>
                  <a:gd name="T10" fmla="*/ 1 w 66"/>
                  <a:gd name="T11" fmla="*/ 0 h 59"/>
                  <a:gd name="T12" fmla="*/ 1 w 66"/>
                  <a:gd name="T13" fmla="*/ 0 h 59"/>
                  <a:gd name="T14" fmla="*/ 1 w 66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59"/>
                  <a:gd name="T26" fmla="*/ 66 w 66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59">
                    <a:moveTo>
                      <a:pt x="20" y="0"/>
                    </a:moveTo>
                    <a:lnTo>
                      <a:pt x="0" y="26"/>
                    </a:lnTo>
                    <a:lnTo>
                      <a:pt x="36" y="28"/>
                    </a:lnTo>
                    <a:lnTo>
                      <a:pt x="66" y="59"/>
                    </a:lnTo>
                    <a:lnTo>
                      <a:pt x="64" y="5"/>
                    </a:lnTo>
                    <a:lnTo>
                      <a:pt x="43" y="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1" name="Freeform 510"/>
              <p:cNvSpPr>
                <a:spLocks/>
              </p:cNvSpPr>
              <p:nvPr/>
            </p:nvSpPr>
            <p:spPr bwMode="auto">
              <a:xfrm>
                <a:off x="2606" y="2707"/>
                <a:ext cx="17" cy="11"/>
              </a:xfrm>
              <a:custGeom>
                <a:avLst/>
                <a:gdLst>
                  <a:gd name="T0" fmla="*/ 0 w 35"/>
                  <a:gd name="T1" fmla="*/ 0 h 23"/>
                  <a:gd name="T2" fmla="*/ 0 w 35"/>
                  <a:gd name="T3" fmla="*/ 0 h 23"/>
                  <a:gd name="T4" fmla="*/ 0 w 35"/>
                  <a:gd name="T5" fmla="*/ 0 h 23"/>
                  <a:gd name="T6" fmla="*/ 0 w 35"/>
                  <a:gd name="T7" fmla="*/ 0 h 23"/>
                  <a:gd name="T8" fmla="*/ 0 w 3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3"/>
                  <a:gd name="T17" fmla="*/ 35 w 3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3">
                    <a:moveTo>
                      <a:pt x="0" y="0"/>
                    </a:moveTo>
                    <a:lnTo>
                      <a:pt x="35" y="0"/>
                    </a:lnTo>
                    <a:lnTo>
                      <a:pt x="2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2" name="Freeform 511"/>
              <p:cNvSpPr>
                <a:spLocks/>
              </p:cNvSpPr>
              <p:nvPr/>
            </p:nvSpPr>
            <p:spPr bwMode="auto">
              <a:xfrm>
                <a:off x="2645" y="2705"/>
                <a:ext cx="23" cy="17"/>
              </a:xfrm>
              <a:custGeom>
                <a:avLst/>
                <a:gdLst>
                  <a:gd name="T0" fmla="*/ 0 w 48"/>
                  <a:gd name="T1" fmla="*/ 1 h 34"/>
                  <a:gd name="T2" fmla="*/ 0 w 48"/>
                  <a:gd name="T3" fmla="*/ 1 h 34"/>
                  <a:gd name="T4" fmla="*/ 0 w 48"/>
                  <a:gd name="T5" fmla="*/ 1 h 34"/>
                  <a:gd name="T6" fmla="*/ 0 w 48"/>
                  <a:gd name="T7" fmla="*/ 0 h 34"/>
                  <a:gd name="T8" fmla="*/ 0 w 48"/>
                  <a:gd name="T9" fmla="*/ 1 h 34"/>
                  <a:gd name="T10" fmla="*/ 0 w 48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4"/>
                  <a:gd name="T20" fmla="*/ 48 w 48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4">
                    <a:moveTo>
                      <a:pt x="0" y="6"/>
                    </a:moveTo>
                    <a:lnTo>
                      <a:pt x="19" y="34"/>
                    </a:lnTo>
                    <a:lnTo>
                      <a:pt x="48" y="31"/>
                    </a:lnTo>
                    <a:lnTo>
                      <a:pt x="2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3" name="Freeform 512"/>
              <p:cNvSpPr>
                <a:spLocks/>
              </p:cNvSpPr>
              <p:nvPr/>
            </p:nvSpPr>
            <p:spPr bwMode="auto">
              <a:xfrm>
                <a:off x="2590" y="2819"/>
                <a:ext cx="53" cy="43"/>
              </a:xfrm>
              <a:custGeom>
                <a:avLst/>
                <a:gdLst>
                  <a:gd name="T0" fmla="*/ 0 w 104"/>
                  <a:gd name="T1" fmla="*/ 1 h 86"/>
                  <a:gd name="T2" fmla="*/ 1 w 104"/>
                  <a:gd name="T3" fmla="*/ 1 h 86"/>
                  <a:gd name="T4" fmla="*/ 1 w 104"/>
                  <a:gd name="T5" fmla="*/ 0 h 86"/>
                  <a:gd name="T6" fmla="*/ 1 w 104"/>
                  <a:gd name="T7" fmla="*/ 1 h 86"/>
                  <a:gd name="T8" fmla="*/ 1 w 104"/>
                  <a:gd name="T9" fmla="*/ 1 h 86"/>
                  <a:gd name="T10" fmla="*/ 1 w 104"/>
                  <a:gd name="T11" fmla="*/ 1 h 86"/>
                  <a:gd name="T12" fmla="*/ 0 w 104"/>
                  <a:gd name="T13" fmla="*/ 1 h 86"/>
                  <a:gd name="T14" fmla="*/ 0 w 104"/>
                  <a:gd name="T15" fmla="*/ 1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86"/>
                  <a:gd name="T26" fmla="*/ 104 w 104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86">
                    <a:moveTo>
                      <a:pt x="0" y="86"/>
                    </a:moveTo>
                    <a:lnTo>
                      <a:pt x="30" y="52"/>
                    </a:lnTo>
                    <a:lnTo>
                      <a:pt x="66" y="0"/>
                    </a:lnTo>
                    <a:lnTo>
                      <a:pt x="104" y="10"/>
                    </a:lnTo>
                    <a:lnTo>
                      <a:pt x="66" y="35"/>
                    </a:lnTo>
                    <a:lnTo>
                      <a:pt x="47" y="5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4" name="Freeform 513"/>
              <p:cNvSpPr>
                <a:spLocks/>
              </p:cNvSpPr>
              <p:nvPr/>
            </p:nvSpPr>
            <p:spPr bwMode="auto">
              <a:xfrm>
                <a:off x="2618" y="2822"/>
                <a:ext cx="125" cy="78"/>
              </a:xfrm>
              <a:custGeom>
                <a:avLst/>
                <a:gdLst>
                  <a:gd name="T0" fmla="*/ 0 w 251"/>
                  <a:gd name="T1" fmla="*/ 1 h 156"/>
                  <a:gd name="T2" fmla="*/ 0 w 251"/>
                  <a:gd name="T3" fmla="*/ 1 h 156"/>
                  <a:gd name="T4" fmla="*/ 0 w 251"/>
                  <a:gd name="T5" fmla="*/ 1 h 156"/>
                  <a:gd name="T6" fmla="*/ 0 w 251"/>
                  <a:gd name="T7" fmla="*/ 1 h 156"/>
                  <a:gd name="T8" fmla="*/ 0 w 251"/>
                  <a:gd name="T9" fmla="*/ 1 h 156"/>
                  <a:gd name="T10" fmla="*/ 0 w 251"/>
                  <a:gd name="T11" fmla="*/ 1 h 156"/>
                  <a:gd name="T12" fmla="*/ 0 w 251"/>
                  <a:gd name="T13" fmla="*/ 0 h 156"/>
                  <a:gd name="T14" fmla="*/ 0 w 251"/>
                  <a:gd name="T15" fmla="*/ 1 h 156"/>
                  <a:gd name="T16" fmla="*/ 0 w 251"/>
                  <a:gd name="T17" fmla="*/ 1 h 156"/>
                  <a:gd name="T18" fmla="*/ 0 w 251"/>
                  <a:gd name="T19" fmla="*/ 1 h 156"/>
                  <a:gd name="T20" fmla="*/ 0 w 251"/>
                  <a:gd name="T21" fmla="*/ 1 h 156"/>
                  <a:gd name="T22" fmla="*/ 0 w 251"/>
                  <a:gd name="T23" fmla="*/ 1 h 156"/>
                  <a:gd name="T24" fmla="*/ 0 w 251"/>
                  <a:gd name="T25" fmla="*/ 1 h 156"/>
                  <a:gd name="T26" fmla="*/ 0 w 251"/>
                  <a:gd name="T27" fmla="*/ 1 h 156"/>
                  <a:gd name="T28" fmla="*/ 0 w 251"/>
                  <a:gd name="T29" fmla="*/ 1 h 156"/>
                  <a:gd name="T30" fmla="*/ 0 w 251"/>
                  <a:gd name="T31" fmla="*/ 1 h 156"/>
                  <a:gd name="T32" fmla="*/ 0 w 251"/>
                  <a:gd name="T33" fmla="*/ 1 h 156"/>
                  <a:gd name="T34" fmla="*/ 0 w 251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1"/>
                  <a:gd name="T55" fmla="*/ 0 h 156"/>
                  <a:gd name="T56" fmla="*/ 251 w 251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1" h="156">
                    <a:moveTo>
                      <a:pt x="0" y="97"/>
                    </a:moveTo>
                    <a:lnTo>
                      <a:pt x="46" y="68"/>
                    </a:lnTo>
                    <a:lnTo>
                      <a:pt x="76" y="84"/>
                    </a:lnTo>
                    <a:lnTo>
                      <a:pt x="99" y="120"/>
                    </a:lnTo>
                    <a:lnTo>
                      <a:pt x="120" y="116"/>
                    </a:lnTo>
                    <a:lnTo>
                      <a:pt x="93" y="57"/>
                    </a:lnTo>
                    <a:lnTo>
                      <a:pt x="93" y="0"/>
                    </a:lnTo>
                    <a:lnTo>
                      <a:pt x="141" y="122"/>
                    </a:lnTo>
                    <a:lnTo>
                      <a:pt x="162" y="122"/>
                    </a:lnTo>
                    <a:lnTo>
                      <a:pt x="251" y="72"/>
                    </a:lnTo>
                    <a:lnTo>
                      <a:pt x="243" y="93"/>
                    </a:lnTo>
                    <a:lnTo>
                      <a:pt x="196" y="120"/>
                    </a:lnTo>
                    <a:lnTo>
                      <a:pt x="160" y="139"/>
                    </a:lnTo>
                    <a:lnTo>
                      <a:pt x="127" y="156"/>
                    </a:lnTo>
                    <a:lnTo>
                      <a:pt x="72" y="139"/>
                    </a:lnTo>
                    <a:lnTo>
                      <a:pt x="48" y="112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5" name="Freeform 514"/>
              <p:cNvSpPr>
                <a:spLocks/>
              </p:cNvSpPr>
              <p:nvPr/>
            </p:nvSpPr>
            <p:spPr bwMode="auto">
              <a:xfrm>
                <a:off x="2668" y="2774"/>
                <a:ext cx="89" cy="73"/>
              </a:xfrm>
              <a:custGeom>
                <a:avLst/>
                <a:gdLst>
                  <a:gd name="T0" fmla="*/ 0 w 177"/>
                  <a:gd name="T1" fmla="*/ 1 h 144"/>
                  <a:gd name="T2" fmla="*/ 1 w 177"/>
                  <a:gd name="T3" fmla="*/ 1 h 144"/>
                  <a:gd name="T4" fmla="*/ 1 w 177"/>
                  <a:gd name="T5" fmla="*/ 1 h 144"/>
                  <a:gd name="T6" fmla="*/ 1 w 177"/>
                  <a:gd name="T7" fmla="*/ 1 h 144"/>
                  <a:gd name="T8" fmla="*/ 1 w 177"/>
                  <a:gd name="T9" fmla="*/ 0 h 144"/>
                  <a:gd name="T10" fmla="*/ 1 w 177"/>
                  <a:gd name="T11" fmla="*/ 1 h 144"/>
                  <a:gd name="T12" fmla="*/ 1 w 177"/>
                  <a:gd name="T13" fmla="*/ 1 h 144"/>
                  <a:gd name="T14" fmla="*/ 1 w 177"/>
                  <a:gd name="T15" fmla="*/ 1 h 144"/>
                  <a:gd name="T16" fmla="*/ 1 w 177"/>
                  <a:gd name="T17" fmla="*/ 1 h 144"/>
                  <a:gd name="T18" fmla="*/ 1 w 177"/>
                  <a:gd name="T19" fmla="*/ 1 h 144"/>
                  <a:gd name="T20" fmla="*/ 1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7"/>
                  <a:gd name="T40" fmla="*/ 0 h 144"/>
                  <a:gd name="T41" fmla="*/ 177 w 177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7" h="144">
                    <a:moveTo>
                      <a:pt x="0" y="72"/>
                    </a:moveTo>
                    <a:lnTo>
                      <a:pt x="26" y="25"/>
                    </a:lnTo>
                    <a:lnTo>
                      <a:pt x="34" y="44"/>
                    </a:lnTo>
                    <a:lnTo>
                      <a:pt x="85" y="21"/>
                    </a:lnTo>
                    <a:lnTo>
                      <a:pt x="102" y="0"/>
                    </a:lnTo>
                    <a:lnTo>
                      <a:pt x="129" y="15"/>
                    </a:lnTo>
                    <a:lnTo>
                      <a:pt x="146" y="68"/>
                    </a:lnTo>
                    <a:lnTo>
                      <a:pt x="177" y="144"/>
                    </a:lnTo>
                    <a:lnTo>
                      <a:pt x="152" y="133"/>
                    </a:lnTo>
                    <a:lnTo>
                      <a:pt x="108" y="25"/>
                    </a:lnTo>
                    <a:lnTo>
                      <a:pt x="68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6" name="Freeform 515"/>
              <p:cNvSpPr>
                <a:spLocks/>
              </p:cNvSpPr>
              <p:nvPr/>
            </p:nvSpPr>
            <p:spPr bwMode="auto">
              <a:xfrm>
                <a:off x="2773" y="2819"/>
                <a:ext cx="45" cy="28"/>
              </a:xfrm>
              <a:custGeom>
                <a:avLst/>
                <a:gdLst>
                  <a:gd name="T0" fmla="*/ 0 w 89"/>
                  <a:gd name="T1" fmla="*/ 1 h 55"/>
                  <a:gd name="T2" fmla="*/ 1 w 89"/>
                  <a:gd name="T3" fmla="*/ 1 h 55"/>
                  <a:gd name="T4" fmla="*/ 1 w 89"/>
                  <a:gd name="T5" fmla="*/ 0 h 55"/>
                  <a:gd name="T6" fmla="*/ 1 w 89"/>
                  <a:gd name="T7" fmla="*/ 1 h 55"/>
                  <a:gd name="T8" fmla="*/ 1 w 89"/>
                  <a:gd name="T9" fmla="*/ 1 h 55"/>
                  <a:gd name="T10" fmla="*/ 1 w 89"/>
                  <a:gd name="T11" fmla="*/ 1 h 55"/>
                  <a:gd name="T12" fmla="*/ 1 w 89"/>
                  <a:gd name="T13" fmla="*/ 1 h 55"/>
                  <a:gd name="T14" fmla="*/ 0 w 89"/>
                  <a:gd name="T15" fmla="*/ 1 h 55"/>
                  <a:gd name="T16" fmla="*/ 0 w 89"/>
                  <a:gd name="T17" fmla="*/ 1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55"/>
                  <a:gd name="T29" fmla="*/ 89 w 8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55">
                    <a:moveTo>
                      <a:pt x="0" y="50"/>
                    </a:moveTo>
                    <a:lnTo>
                      <a:pt x="17" y="17"/>
                    </a:lnTo>
                    <a:lnTo>
                      <a:pt x="78" y="0"/>
                    </a:lnTo>
                    <a:lnTo>
                      <a:pt x="89" y="10"/>
                    </a:lnTo>
                    <a:lnTo>
                      <a:pt x="72" y="21"/>
                    </a:lnTo>
                    <a:lnTo>
                      <a:pt x="30" y="23"/>
                    </a:lnTo>
                    <a:lnTo>
                      <a:pt x="23" y="5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7" name="Freeform 516"/>
              <p:cNvSpPr>
                <a:spLocks/>
              </p:cNvSpPr>
              <p:nvPr/>
            </p:nvSpPr>
            <p:spPr bwMode="auto">
              <a:xfrm>
                <a:off x="2721" y="2761"/>
                <a:ext cx="33" cy="28"/>
              </a:xfrm>
              <a:custGeom>
                <a:avLst/>
                <a:gdLst>
                  <a:gd name="T0" fmla="*/ 0 w 67"/>
                  <a:gd name="T1" fmla="*/ 0 h 55"/>
                  <a:gd name="T2" fmla="*/ 0 w 67"/>
                  <a:gd name="T3" fmla="*/ 1 h 55"/>
                  <a:gd name="T4" fmla="*/ 0 w 67"/>
                  <a:gd name="T5" fmla="*/ 1 h 55"/>
                  <a:gd name="T6" fmla="*/ 0 w 67"/>
                  <a:gd name="T7" fmla="*/ 1 h 55"/>
                  <a:gd name="T8" fmla="*/ 0 w 67"/>
                  <a:gd name="T9" fmla="*/ 0 h 55"/>
                  <a:gd name="T10" fmla="*/ 0 w 67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55"/>
                  <a:gd name="T20" fmla="*/ 67 w 67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55">
                    <a:moveTo>
                      <a:pt x="0" y="0"/>
                    </a:moveTo>
                    <a:lnTo>
                      <a:pt x="29" y="33"/>
                    </a:lnTo>
                    <a:lnTo>
                      <a:pt x="67" y="55"/>
                    </a:lnTo>
                    <a:lnTo>
                      <a:pt x="4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8" name="Freeform 517"/>
              <p:cNvSpPr>
                <a:spLocks/>
              </p:cNvSpPr>
              <p:nvPr/>
            </p:nvSpPr>
            <p:spPr bwMode="auto">
              <a:xfrm>
                <a:off x="2550" y="2791"/>
                <a:ext cx="7" cy="52"/>
              </a:xfrm>
              <a:custGeom>
                <a:avLst/>
                <a:gdLst>
                  <a:gd name="T0" fmla="*/ 0 w 15"/>
                  <a:gd name="T1" fmla="*/ 0 h 105"/>
                  <a:gd name="T2" fmla="*/ 0 w 15"/>
                  <a:gd name="T3" fmla="*/ 0 h 105"/>
                  <a:gd name="T4" fmla="*/ 0 w 15"/>
                  <a:gd name="T5" fmla="*/ 0 h 105"/>
                  <a:gd name="T6" fmla="*/ 0 w 15"/>
                  <a:gd name="T7" fmla="*/ 0 h 105"/>
                  <a:gd name="T8" fmla="*/ 0 w 15"/>
                  <a:gd name="T9" fmla="*/ 0 h 105"/>
                  <a:gd name="T10" fmla="*/ 0 w 15"/>
                  <a:gd name="T11" fmla="*/ 0 h 105"/>
                  <a:gd name="T12" fmla="*/ 0 w 15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05"/>
                  <a:gd name="T23" fmla="*/ 15 w 15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05">
                    <a:moveTo>
                      <a:pt x="2" y="0"/>
                    </a:moveTo>
                    <a:lnTo>
                      <a:pt x="10" y="74"/>
                    </a:lnTo>
                    <a:lnTo>
                      <a:pt x="0" y="105"/>
                    </a:lnTo>
                    <a:lnTo>
                      <a:pt x="15" y="86"/>
                    </a:lnTo>
                    <a:lnTo>
                      <a:pt x="15" y="4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89" name="Freeform 518"/>
              <p:cNvSpPr>
                <a:spLocks/>
              </p:cNvSpPr>
              <p:nvPr/>
            </p:nvSpPr>
            <p:spPr bwMode="auto">
              <a:xfrm>
                <a:off x="3055" y="2506"/>
                <a:ext cx="315" cy="308"/>
              </a:xfrm>
              <a:custGeom>
                <a:avLst/>
                <a:gdLst>
                  <a:gd name="T0" fmla="*/ 0 w 629"/>
                  <a:gd name="T1" fmla="*/ 1 h 616"/>
                  <a:gd name="T2" fmla="*/ 1 w 629"/>
                  <a:gd name="T3" fmla="*/ 1 h 616"/>
                  <a:gd name="T4" fmla="*/ 1 w 629"/>
                  <a:gd name="T5" fmla="*/ 0 h 616"/>
                  <a:gd name="T6" fmla="*/ 1 w 629"/>
                  <a:gd name="T7" fmla="*/ 1 h 616"/>
                  <a:gd name="T8" fmla="*/ 1 w 629"/>
                  <a:gd name="T9" fmla="*/ 1 h 616"/>
                  <a:gd name="T10" fmla="*/ 1 w 629"/>
                  <a:gd name="T11" fmla="*/ 1 h 616"/>
                  <a:gd name="T12" fmla="*/ 1 w 629"/>
                  <a:gd name="T13" fmla="*/ 1 h 616"/>
                  <a:gd name="T14" fmla="*/ 1 w 629"/>
                  <a:gd name="T15" fmla="*/ 1 h 616"/>
                  <a:gd name="T16" fmla="*/ 1 w 629"/>
                  <a:gd name="T17" fmla="*/ 1 h 616"/>
                  <a:gd name="T18" fmla="*/ 1 w 629"/>
                  <a:gd name="T19" fmla="*/ 1 h 616"/>
                  <a:gd name="T20" fmla="*/ 1 w 629"/>
                  <a:gd name="T21" fmla="*/ 1 h 616"/>
                  <a:gd name="T22" fmla="*/ 1 w 629"/>
                  <a:gd name="T23" fmla="*/ 1 h 616"/>
                  <a:gd name="T24" fmla="*/ 1 w 629"/>
                  <a:gd name="T25" fmla="*/ 1 h 616"/>
                  <a:gd name="T26" fmla="*/ 0 w 629"/>
                  <a:gd name="T27" fmla="*/ 1 h 616"/>
                  <a:gd name="T28" fmla="*/ 0 w 629"/>
                  <a:gd name="T29" fmla="*/ 1 h 6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9"/>
                  <a:gd name="T46" fmla="*/ 0 h 616"/>
                  <a:gd name="T47" fmla="*/ 629 w 629"/>
                  <a:gd name="T48" fmla="*/ 616 h 6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9" h="616">
                    <a:moveTo>
                      <a:pt x="0" y="61"/>
                    </a:moveTo>
                    <a:lnTo>
                      <a:pt x="38" y="21"/>
                    </a:lnTo>
                    <a:lnTo>
                      <a:pt x="102" y="0"/>
                    </a:lnTo>
                    <a:lnTo>
                      <a:pt x="195" y="2"/>
                    </a:lnTo>
                    <a:lnTo>
                      <a:pt x="287" y="32"/>
                    </a:lnTo>
                    <a:lnTo>
                      <a:pt x="357" y="76"/>
                    </a:lnTo>
                    <a:lnTo>
                      <a:pt x="443" y="152"/>
                    </a:lnTo>
                    <a:lnTo>
                      <a:pt x="515" y="253"/>
                    </a:lnTo>
                    <a:lnTo>
                      <a:pt x="581" y="386"/>
                    </a:lnTo>
                    <a:lnTo>
                      <a:pt x="621" y="496"/>
                    </a:lnTo>
                    <a:lnTo>
                      <a:pt x="629" y="616"/>
                    </a:lnTo>
                    <a:lnTo>
                      <a:pt x="553" y="521"/>
                    </a:lnTo>
                    <a:lnTo>
                      <a:pt x="315" y="36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0" name="Freeform 519"/>
              <p:cNvSpPr>
                <a:spLocks/>
              </p:cNvSpPr>
              <p:nvPr/>
            </p:nvSpPr>
            <p:spPr bwMode="auto">
              <a:xfrm>
                <a:off x="2207" y="2495"/>
                <a:ext cx="80" cy="58"/>
              </a:xfrm>
              <a:custGeom>
                <a:avLst/>
                <a:gdLst>
                  <a:gd name="T0" fmla="*/ 1 w 159"/>
                  <a:gd name="T1" fmla="*/ 1 h 116"/>
                  <a:gd name="T2" fmla="*/ 1 w 159"/>
                  <a:gd name="T3" fmla="*/ 1 h 116"/>
                  <a:gd name="T4" fmla="*/ 0 w 159"/>
                  <a:gd name="T5" fmla="*/ 1 h 116"/>
                  <a:gd name="T6" fmla="*/ 1 w 159"/>
                  <a:gd name="T7" fmla="*/ 1 h 116"/>
                  <a:gd name="T8" fmla="*/ 1 w 159"/>
                  <a:gd name="T9" fmla="*/ 1 h 116"/>
                  <a:gd name="T10" fmla="*/ 1 w 159"/>
                  <a:gd name="T11" fmla="*/ 1 h 116"/>
                  <a:gd name="T12" fmla="*/ 1 w 159"/>
                  <a:gd name="T13" fmla="*/ 1 h 116"/>
                  <a:gd name="T14" fmla="*/ 1 w 159"/>
                  <a:gd name="T15" fmla="*/ 0 h 116"/>
                  <a:gd name="T16" fmla="*/ 1 w 159"/>
                  <a:gd name="T17" fmla="*/ 1 h 116"/>
                  <a:gd name="T18" fmla="*/ 1 w 159"/>
                  <a:gd name="T19" fmla="*/ 1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9"/>
                  <a:gd name="T31" fmla="*/ 0 h 116"/>
                  <a:gd name="T32" fmla="*/ 159 w 159"/>
                  <a:gd name="T33" fmla="*/ 116 h 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9" h="116">
                    <a:moveTo>
                      <a:pt x="43" y="4"/>
                    </a:moveTo>
                    <a:lnTo>
                      <a:pt x="9" y="61"/>
                    </a:lnTo>
                    <a:lnTo>
                      <a:pt x="0" y="116"/>
                    </a:lnTo>
                    <a:lnTo>
                      <a:pt x="30" y="82"/>
                    </a:lnTo>
                    <a:lnTo>
                      <a:pt x="74" y="55"/>
                    </a:lnTo>
                    <a:lnTo>
                      <a:pt x="106" y="44"/>
                    </a:lnTo>
                    <a:lnTo>
                      <a:pt x="142" y="48"/>
                    </a:lnTo>
                    <a:lnTo>
                      <a:pt x="159" y="0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1" name="Freeform 520"/>
              <p:cNvSpPr>
                <a:spLocks/>
              </p:cNvSpPr>
              <p:nvPr/>
            </p:nvSpPr>
            <p:spPr bwMode="auto">
              <a:xfrm>
                <a:off x="2289" y="2488"/>
                <a:ext cx="27" cy="37"/>
              </a:xfrm>
              <a:custGeom>
                <a:avLst/>
                <a:gdLst>
                  <a:gd name="T0" fmla="*/ 1 w 53"/>
                  <a:gd name="T1" fmla="*/ 1 h 74"/>
                  <a:gd name="T2" fmla="*/ 0 w 53"/>
                  <a:gd name="T3" fmla="*/ 1 h 74"/>
                  <a:gd name="T4" fmla="*/ 1 w 53"/>
                  <a:gd name="T5" fmla="*/ 1 h 74"/>
                  <a:gd name="T6" fmla="*/ 1 w 53"/>
                  <a:gd name="T7" fmla="*/ 0 h 74"/>
                  <a:gd name="T8" fmla="*/ 1 w 53"/>
                  <a:gd name="T9" fmla="*/ 1 h 74"/>
                  <a:gd name="T10" fmla="*/ 1 w 53"/>
                  <a:gd name="T11" fmla="*/ 1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4"/>
                  <a:gd name="T20" fmla="*/ 53 w 53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4">
                    <a:moveTo>
                      <a:pt x="27" y="2"/>
                    </a:moveTo>
                    <a:lnTo>
                      <a:pt x="0" y="74"/>
                    </a:lnTo>
                    <a:lnTo>
                      <a:pt x="36" y="49"/>
                    </a:lnTo>
                    <a:lnTo>
                      <a:pt x="53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2" name="Freeform 521"/>
              <p:cNvSpPr>
                <a:spLocks/>
              </p:cNvSpPr>
              <p:nvPr/>
            </p:nvSpPr>
            <p:spPr bwMode="auto">
              <a:xfrm>
                <a:off x="2207" y="2472"/>
                <a:ext cx="93" cy="73"/>
              </a:xfrm>
              <a:custGeom>
                <a:avLst/>
                <a:gdLst>
                  <a:gd name="T0" fmla="*/ 1 w 184"/>
                  <a:gd name="T1" fmla="*/ 0 h 147"/>
                  <a:gd name="T2" fmla="*/ 0 w 184"/>
                  <a:gd name="T3" fmla="*/ 0 h 147"/>
                  <a:gd name="T4" fmla="*/ 1 w 184"/>
                  <a:gd name="T5" fmla="*/ 0 h 147"/>
                  <a:gd name="T6" fmla="*/ 1 w 184"/>
                  <a:gd name="T7" fmla="*/ 0 h 147"/>
                  <a:gd name="T8" fmla="*/ 1 w 184"/>
                  <a:gd name="T9" fmla="*/ 0 h 147"/>
                  <a:gd name="T10" fmla="*/ 1 w 184"/>
                  <a:gd name="T11" fmla="*/ 0 h 147"/>
                  <a:gd name="T12" fmla="*/ 1 w 184"/>
                  <a:gd name="T13" fmla="*/ 0 h 147"/>
                  <a:gd name="T14" fmla="*/ 1 w 184"/>
                  <a:gd name="T15" fmla="*/ 0 h 147"/>
                  <a:gd name="T16" fmla="*/ 1 w 184"/>
                  <a:gd name="T17" fmla="*/ 0 h 147"/>
                  <a:gd name="T18" fmla="*/ 1 w 184"/>
                  <a:gd name="T19" fmla="*/ 0 h 147"/>
                  <a:gd name="T20" fmla="*/ 1 w 184"/>
                  <a:gd name="T21" fmla="*/ 0 h 147"/>
                  <a:gd name="T22" fmla="*/ 1 w 184"/>
                  <a:gd name="T23" fmla="*/ 0 h 147"/>
                  <a:gd name="T24" fmla="*/ 1 w 18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4"/>
                  <a:gd name="T40" fmla="*/ 0 h 147"/>
                  <a:gd name="T41" fmla="*/ 184 w 184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4" h="147">
                    <a:moveTo>
                      <a:pt x="2" y="147"/>
                    </a:moveTo>
                    <a:lnTo>
                      <a:pt x="0" y="109"/>
                    </a:lnTo>
                    <a:lnTo>
                      <a:pt x="24" y="63"/>
                    </a:lnTo>
                    <a:lnTo>
                      <a:pt x="66" y="27"/>
                    </a:lnTo>
                    <a:lnTo>
                      <a:pt x="110" y="8"/>
                    </a:lnTo>
                    <a:lnTo>
                      <a:pt x="150" y="0"/>
                    </a:lnTo>
                    <a:lnTo>
                      <a:pt x="184" y="2"/>
                    </a:lnTo>
                    <a:lnTo>
                      <a:pt x="154" y="63"/>
                    </a:lnTo>
                    <a:lnTo>
                      <a:pt x="100" y="63"/>
                    </a:lnTo>
                    <a:lnTo>
                      <a:pt x="55" y="84"/>
                    </a:lnTo>
                    <a:lnTo>
                      <a:pt x="15" y="124"/>
                    </a:lnTo>
                    <a:lnTo>
                      <a:pt x="2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3" name="Freeform 522"/>
              <p:cNvSpPr>
                <a:spLocks/>
              </p:cNvSpPr>
              <p:nvPr/>
            </p:nvSpPr>
            <p:spPr bwMode="auto">
              <a:xfrm>
                <a:off x="2272" y="2473"/>
                <a:ext cx="113" cy="105"/>
              </a:xfrm>
              <a:custGeom>
                <a:avLst/>
                <a:gdLst>
                  <a:gd name="T0" fmla="*/ 1 w 226"/>
                  <a:gd name="T1" fmla="*/ 0 h 209"/>
                  <a:gd name="T2" fmla="*/ 0 w 226"/>
                  <a:gd name="T3" fmla="*/ 1 h 209"/>
                  <a:gd name="T4" fmla="*/ 1 w 226"/>
                  <a:gd name="T5" fmla="*/ 1 h 209"/>
                  <a:gd name="T6" fmla="*/ 1 w 226"/>
                  <a:gd name="T7" fmla="*/ 1 h 209"/>
                  <a:gd name="T8" fmla="*/ 1 w 226"/>
                  <a:gd name="T9" fmla="*/ 1 h 209"/>
                  <a:gd name="T10" fmla="*/ 1 w 226"/>
                  <a:gd name="T11" fmla="*/ 1 h 209"/>
                  <a:gd name="T12" fmla="*/ 1 w 226"/>
                  <a:gd name="T13" fmla="*/ 1 h 209"/>
                  <a:gd name="T14" fmla="*/ 1 w 226"/>
                  <a:gd name="T15" fmla="*/ 1 h 209"/>
                  <a:gd name="T16" fmla="*/ 1 w 226"/>
                  <a:gd name="T17" fmla="*/ 1 h 209"/>
                  <a:gd name="T18" fmla="*/ 1 w 226"/>
                  <a:gd name="T19" fmla="*/ 1 h 209"/>
                  <a:gd name="T20" fmla="*/ 1 w 226"/>
                  <a:gd name="T21" fmla="*/ 1 h 209"/>
                  <a:gd name="T22" fmla="*/ 1 w 226"/>
                  <a:gd name="T23" fmla="*/ 1 h 209"/>
                  <a:gd name="T24" fmla="*/ 1 w 226"/>
                  <a:gd name="T25" fmla="*/ 1 h 209"/>
                  <a:gd name="T26" fmla="*/ 1 w 226"/>
                  <a:gd name="T27" fmla="*/ 1 h 209"/>
                  <a:gd name="T28" fmla="*/ 1 w 226"/>
                  <a:gd name="T29" fmla="*/ 0 h 209"/>
                  <a:gd name="T30" fmla="*/ 1 w 226"/>
                  <a:gd name="T31" fmla="*/ 0 h 20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6"/>
                  <a:gd name="T49" fmla="*/ 0 h 209"/>
                  <a:gd name="T50" fmla="*/ 226 w 226"/>
                  <a:gd name="T51" fmla="*/ 209 h 20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6" h="209">
                    <a:moveTo>
                      <a:pt x="68" y="0"/>
                    </a:moveTo>
                    <a:lnTo>
                      <a:pt x="0" y="185"/>
                    </a:lnTo>
                    <a:lnTo>
                      <a:pt x="13" y="192"/>
                    </a:lnTo>
                    <a:lnTo>
                      <a:pt x="17" y="209"/>
                    </a:lnTo>
                    <a:lnTo>
                      <a:pt x="40" y="194"/>
                    </a:lnTo>
                    <a:lnTo>
                      <a:pt x="226" y="116"/>
                    </a:lnTo>
                    <a:lnTo>
                      <a:pt x="169" y="67"/>
                    </a:lnTo>
                    <a:lnTo>
                      <a:pt x="144" y="113"/>
                    </a:lnTo>
                    <a:lnTo>
                      <a:pt x="28" y="175"/>
                    </a:lnTo>
                    <a:lnTo>
                      <a:pt x="17" y="160"/>
                    </a:lnTo>
                    <a:lnTo>
                      <a:pt x="51" y="101"/>
                    </a:lnTo>
                    <a:lnTo>
                      <a:pt x="53" y="61"/>
                    </a:lnTo>
                    <a:lnTo>
                      <a:pt x="78" y="59"/>
                    </a:lnTo>
                    <a:lnTo>
                      <a:pt x="9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4" name="Freeform 523"/>
              <p:cNvSpPr>
                <a:spLocks/>
              </p:cNvSpPr>
              <p:nvPr/>
            </p:nvSpPr>
            <p:spPr bwMode="auto">
              <a:xfrm>
                <a:off x="2751" y="1402"/>
                <a:ext cx="1786" cy="737"/>
              </a:xfrm>
              <a:custGeom>
                <a:avLst/>
                <a:gdLst>
                  <a:gd name="T0" fmla="*/ 0 w 3573"/>
                  <a:gd name="T1" fmla="*/ 1 h 1473"/>
                  <a:gd name="T2" fmla="*/ 0 w 3573"/>
                  <a:gd name="T3" fmla="*/ 1 h 1473"/>
                  <a:gd name="T4" fmla="*/ 0 w 3573"/>
                  <a:gd name="T5" fmla="*/ 1 h 1473"/>
                  <a:gd name="T6" fmla="*/ 0 w 3573"/>
                  <a:gd name="T7" fmla="*/ 0 h 1473"/>
                  <a:gd name="T8" fmla="*/ 0 w 3573"/>
                  <a:gd name="T9" fmla="*/ 1 h 1473"/>
                  <a:gd name="T10" fmla="*/ 0 w 3573"/>
                  <a:gd name="T11" fmla="*/ 1 h 1473"/>
                  <a:gd name="T12" fmla="*/ 0 w 3573"/>
                  <a:gd name="T13" fmla="*/ 1 h 14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3"/>
                  <a:gd name="T22" fmla="*/ 0 h 1473"/>
                  <a:gd name="T23" fmla="*/ 3573 w 3573"/>
                  <a:gd name="T24" fmla="*/ 1473 h 14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3" h="1473">
                    <a:moveTo>
                      <a:pt x="17" y="1473"/>
                    </a:moveTo>
                    <a:lnTo>
                      <a:pt x="2400" y="32"/>
                    </a:lnTo>
                    <a:lnTo>
                      <a:pt x="3573" y="671"/>
                    </a:lnTo>
                    <a:lnTo>
                      <a:pt x="2405" y="0"/>
                    </a:lnTo>
                    <a:lnTo>
                      <a:pt x="0" y="1464"/>
                    </a:lnTo>
                    <a:lnTo>
                      <a:pt x="17" y="14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5" name="Freeform 524"/>
              <p:cNvSpPr>
                <a:spLocks/>
              </p:cNvSpPr>
              <p:nvPr/>
            </p:nvSpPr>
            <p:spPr bwMode="auto">
              <a:xfrm>
                <a:off x="1675" y="2570"/>
                <a:ext cx="277" cy="150"/>
              </a:xfrm>
              <a:custGeom>
                <a:avLst/>
                <a:gdLst>
                  <a:gd name="T0" fmla="*/ 0 w 553"/>
                  <a:gd name="T1" fmla="*/ 0 h 301"/>
                  <a:gd name="T2" fmla="*/ 1 w 553"/>
                  <a:gd name="T3" fmla="*/ 0 h 301"/>
                  <a:gd name="T4" fmla="*/ 1 w 553"/>
                  <a:gd name="T5" fmla="*/ 0 h 301"/>
                  <a:gd name="T6" fmla="*/ 1 w 553"/>
                  <a:gd name="T7" fmla="*/ 0 h 301"/>
                  <a:gd name="T8" fmla="*/ 0 w 553"/>
                  <a:gd name="T9" fmla="*/ 0 h 301"/>
                  <a:gd name="T10" fmla="*/ 0 w 553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3"/>
                  <a:gd name="T19" fmla="*/ 0 h 301"/>
                  <a:gd name="T20" fmla="*/ 553 w 553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3" h="301">
                    <a:moveTo>
                      <a:pt x="0" y="301"/>
                    </a:moveTo>
                    <a:lnTo>
                      <a:pt x="553" y="0"/>
                    </a:lnTo>
                    <a:lnTo>
                      <a:pt x="510" y="0"/>
                    </a:lnTo>
                    <a:lnTo>
                      <a:pt x="17" y="27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6" name="Freeform 525"/>
              <p:cNvSpPr>
                <a:spLocks/>
              </p:cNvSpPr>
              <p:nvPr/>
            </p:nvSpPr>
            <p:spPr bwMode="auto">
              <a:xfrm>
                <a:off x="1959" y="1817"/>
                <a:ext cx="400" cy="214"/>
              </a:xfrm>
              <a:custGeom>
                <a:avLst/>
                <a:gdLst>
                  <a:gd name="T0" fmla="*/ 0 w 801"/>
                  <a:gd name="T1" fmla="*/ 0 h 427"/>
                  <a:gd name="T2" fmla="*/ 0 w 801"/>
                  <a:gd name="T3" fmla="*/ 1 h 427"/>
                  <a:gd name="T4" fmla="*/ 0 w 801"/>
                  <a:gd name="T5" fmla="*/ 1 h 427"/>
                  <a:gd name="T6" fmla="*/ 0 w 801"/>
                  <a:gd name="T7" fmla="*/ 1 h 427"/>
                  <a:gd name="T8" fmla="*/ 0 w 801"/>
                  <a:gd name="T9" fmla="*/ 1 h 427"/>
                  <a:gd name="T10" fmla="*/ 0 w 801"/>
                  <a:gd name="T11" fmla="*/ 1 h 427"/>
                  <a:gd name="T12" fmla="*/ 0 w 801"/>
                  <a:gd name="T13" fmla="*/ 1 h 427"/>
                  <a:gd name="T14" fmla="*/ 0 w 801"/>
                  <a:gd name="T15" fmla="*/ 1 h 427"/>
                  <a:gd name="T16" fmla="*/ 0 w 801"/>
                  <a:gd name="T17" fmla="*/ 1 h 427"/>
                  <a:gd name="T18" fmla="*/ 0 w 801"/>
                  <a:gd name="T19" fmla="*/ 1 h 427"/>
                  <a:gd name="T20" fmla="*/ 0 w 801"/>
                  <a:gd name="T21" fmla="*/ 1 h 427"/>
                  <a:gd name="T22" fmla="*/ 0 w 801"/>
                  <a:gd name="T23" fmla="*/ 1 h 427"/>
                  <a:gd name="T24" fmla="*/ 0 w 801"/>
                  <a:gd name="T25" fmla="*/ 1 h 427"/>
                  <a:gd name="T26" fmla="*/ 0 w 801"/>
                  <a:gd name="T27" fmla="*/ 1 h 427"/>
                  <a:gd name="T28" fmla="*/ 0 w 801"/>
                  <a:gd name="T29" fmla="*/ 1 h 427"/>
                  <a:gd name="T30" fmla="*/ 0 w 801"/>
                  <a:gd name="T31" fmla="*/ 1 h 427"/>
                  <a:gd name="T32" fmla="*/ 0 w 801"/>
                  <a:gd name="T33" fmla="*/ 1 h 427"/>
                  <a:gd name="T34" fmla="*/ 0 w 801"/>
                  <a:gd name="T35" fmla="*/ 1 h 427"/>
                  <a:gd name="T36" fmla="*/ 0 w 801"/>
                  <a:gd name="T37" fmla="*/ 1 h 427"/>
                  <a:gd name="T38" fmla="*/ 0 w 801"/>
                  <a:gd name="T39" fmla="*/ 1 h 427"/>
                  <a:gd name="T40" fmla="*/ 0 w 801"/>
                  <a:gd name="T41" fmla="*/ 1 h 427"/>
                  <a:gd name="T42" fmla="*/ 0 w 801"/>
                  <a:gd name="T43" fmla="*/ 1 h 427"/>
                  <a:gd name="T44" fmla="*/ 0 w 801"/>
                  <a:gd name="T45" fmla="*/ 1 h 427"/>
                  <a:gd name="T46" fmla="*/ 0 w 801"/>
                  <a:gd name="T47" fmla="*/ 1 h 427"/>
                  <a:gd name="T48" fmla="*/ 0 w 801"/>
                  <a:gd name="T49" fmla="*/ 1 h 427"/>
                  <a:gd name="T50" fmla="*/ 0 w 801"/>
                  <a:gd name="T51" fmla="*/ 1 h 427"/>
                  <a:gd name="T52" fmla="*/ 0 w 801"/>
                  <a:gd name="T53" fmla="*/ 1 h 427"/>
                  <a:gd name="T54" fmla="*/ 0 w 801"/>
                  <a:gd name="T55" fmla="*/ 1 h 427"/>
                  <a:gd name="T56" fmla="*/ 0 w 801"/>
                  <a:gd name="T57" fmla="*/ 1 h 427"/>
                  <a:gd name="T58" fmla="*/ 0 w 801"/>
                  <a:gd name="T59" fmla="*/ 1 h 427"/>
                  <a:gd name="T60" fmla="*/ 0 w 801"/>
                  <a:gd name="T61" fmla="*/ 1 h 427"/>
                  <a:gd name="T62" fmla="*/ 0 w 801"/>
                  <a:gd name="T63" fmla="*/ 1 h 427"/>
                  <a:gd name="T64" fmla="*/ 0 w 801"/>
                  <a:gd name="T65" fmla="*/ 0 h 427"/>
                  <a:gd name="T66" fmla="*/ 0 w 801"/>
                  <a:gd name="T67" fmla="*/ 0 h 4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1"/>
                  <a:gd name="T103" fmla="*/ 0 h 427"/>
                  <a:gd name="T104" fmla="*/ 801 w 801"/>
                  <a:gd name="T105" fmla="*/ 427 h 4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1" h="427">
                    <a:moveTo>
                      <a:pt x="25" y="0"/>
                    </a:moveTo>
                    <a:lnTo>
                      <a:pt x="6" y="38"/>
                    </a:lnTo>
                    <a:lnTo>
                      <a:pt x="0" y="74"/>
                    </a:lnTo>
                    <a:lnTo>
                      <a:pt x="6" y="112"/>
                    </a:lnTo>
                    <a:lnTo>
                      <a:pt x="25" y="165"/>
                    </a:lnTo>
                    <a:lnTo>
                      <a:pt x="54" y="207"/>
                    </a:lnTo>
                    <a:lnTo>
                      <a:pt x="96" y="251"/>
                    </a:lnTo>
                    <a:lnTo>
                      <a:pt x="166" y="304"/>
                    </a:lnTo>
                    <a:lnTo>
                      <a:pt x="259" y="353"/>
                    </a:lnTo>
                    <a:lnTo>
                      <a:pt x="322" y="378"/>
                    </a:lnTo>
                    <a:lnTo>
                      <a:pt x="400" y="401"/>
                    </a:lnTo>
                    <a:lnTo>
                      <a:pt x="466" y="416"/>
                    </a:lnTo>
                    <a:lnTo>
                      <a:pt x="539" y="426"/>
                    </a:lnTo>
                    <a:lnTo>
                      <a:pt x="615" y="427"/>
                    </a:lnTo>
                    <a:lnTo>
                      <a:pt x="710" y="420"/>
                    </a:lnTo>
                    <a:lnTo>
                      <a:pt x="801" y="397"/>
                    </a:lnTo>
                    <a:lnTo>
                      <a:pt x="715" y="408"/>
                    </a:lnTo>
                    <a:lnTo>
                      <a:pt x="620" y="416"/>
                    </a:lnTo>
                    <a:lnTo>
                      <a:pt x="558" y="416"/>
                    </a:lnTo>
                    <a:lnTo>
                      <a:pt x="495" y="408"/>
                    </a:lnTo>
                    <a:lnTo>
                      <a:pt x="434" y="397"/>
                    </a:lnTo>
                    <a:lnTo>
                      <a:pt x="345" y="372"/>
                    </a:lnTo>
                    <a:lnTo>
                      <a:pt x="263" y="338"/>
                    </a:lnTo>
                    <a:lnTo>
                      <a:pt x="208" y="311"/>
                    </a:lnTo>
                    <a:lnTo>
                      <a:pt x="147" y="273"/>
                    </a:lnTo>
                    <a:lnTo>
                      <a:pt x="99" y="234"/>
                    </a:lnTo>
                    <a:lnTo>
                      <a:pt x="52" y="188"/>
                    </a:lnTo>
                    <a:lnTo>
                      <a:pt x="33" y="152"/>
                    </a:lnTo>
                    <a:lnTo>
                      <a:pt x="16" y="116"/>
                    </a:lnTo>
                    <a:lnTo>
                      <a:pt x="10" y="85"/>
                    </a:lnTo>
                    <a:lnTo>
                      <a:pt x="10" y="57"/>
                    </a:lnTo>
                    <a:lnTo>
                      <a:pt x="23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7" name="Freeform 526"/>
              <p:cNvSpPr>
                <a:spLocks/>
              </p:cNvSpPr>
              <p:nvPr/>
            </p:nvSpPr>
            <p:spPr bwMode="auto">
              <a:xfrm>
                <a:off x="1988" y="1775"/>
                <a:ext cx="398" cy="107"/>
              </a:xfrm>
              <a:custGeom>
                <a:avLst/>
                <a:gdLst>
                  <a:gd name="T0" fmla="*/ 0 w 796"/>
                  <a:gd name="T1" fmla="*/ 0 h 215"/>
                  <a:gd name="T2" fmla="*/ 1 w 796"/>
                  <a:gd name="T3" fmla="*/ 0 h 215"/>
                  <a:gd name="T4" fmla="*/ 1 w 796"/>
                  <a:gd name="T5" fmla="*/ 0 h 215"/>
                  <a:gd name="T6" fmla="*/ 1 w 796"/>
                  <a:gd name="T7" fmla="*/ 0 h 215"/>
                  <a:gd name="T8" fmla="*/ 1 w 796"/>
                  <a:gd name="T9" fmla="*/ 0 h 215"/>
                  <a:gd name="T10" fmla="*/ 1 w 796"/>
                  <a:gd name="T11" fmla="*/ 0 h 215"/>
                  <a:gd name="T12" fmla="*/ 1 w 796"/>
                  <a:gd name="T13" fmla="*/ 0 h 215"/>
                  <a:gd name="T14" fmla="*/ 1 w 796"/>
                  <a:gd name="T15" fmla="*/ 0 h 215"/>
                  <a:gd name="T16" fmla="*/ 1 w 796"/>
                  <a:gd name="T17" fmla="*/ 0 h 215"/>
                  <a:gd name="T18" fmla="*/ 1 w 796"/>
                  <a:gd name="T19" fmla="*/ 0 h 215"/>
                  <a:gd name="T20" fmla="*/ 1 w 796"/>
                  <a:gd name="T21" fmla="*/ 0 h 215"/>
                  <a:gd name="T22" fmla="*/ 1 w 796"/>
                  <a:gd name="T23" fmla="*/ 0 h 215"/>
                  <a:gd name="T24" fmla="*/ 1 w 796"/>
                  <a:gd name="T25" fmla="*/ 0 h 215"/>
                  <a:gd name="T26" fmla="*/ 1 w 796"/>
                  <a:gd name="T27" fmla="*/ 0 h 215"/>
                  <a:gd name="T28" fmla="*/ 1 w 796"/>
                  <a:gd name="T29" fmla="*/ 0 h 215"/>
                  <a:gd name="T30" fmla="*/ 1 w 796"/>
                  <a:gd name="T31" fmla="*/ 0 h 215"/>
                  <a:gd name="T32" fmla="*/ 1 w 796"/>
                  <a:gd name="T33" fmla="*/ 0 h 215"/>
                  <a:gd name="T34" fmla="*/ 1 w 796"/>
                  <a:gd name="T35" fmla="*/ 0 h 215"/>
                  <a:gd name="T36" fmla="*/ 1 w 796"/>
                  <a:gd name="T37" fmla="*/ 0 h 215"/>
                  <a:gd name="T38" fmla="*/ 1 w 796"/>
                  <a:gd name="T39" fmla="*/ 0 h 215"/>
                  <a:gd name="T40" fmla="*/ 1 w 796"/>
                  <a:gd name="T41" fmla="*/ 0 h 215"/>
                  <a:gd name="T42" fmla="*/ 0 w 796"/>
                  <a:gd name="T43" fmla="*/ 0 h 215"/>
                  <a:gd name="T44" fmla="*/ 0 w 796"/>
                  <a:gd name="T45" fmla="*/ 0 h 2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6"/>
                  <a:gd name="T70" fmla="*/ 0 h 215"/>
                  <a:gd name="T71" fmla="*/ 796 w 796"/>
                  <a:gd name="T72" fmla="*/ 215 h 2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6" h="215">
                    <a:moveTo>
                      <a:pt x="0" y="88"/>
                    </a:moveTo>
                    <a:lnTo>
                      <a:pt x="32" y="57"/>
                    </a:lnTo>
                    <a:lnTo>
                      <a:pt x="79" y="34"/>
                    </a:lnTo>
                    <a:lnTo>
                      <a:pt x="144" y="10"/>
                    </a:lnTo>
                    <a:lnTo>
                      <a:pt x="226" y="0"/>
                    </a:lnTo>
                    <a:lnTo>
                      <a:pt x="323" y="2"/>
                    </a:lnTo>
                    <a:lnTo>
                      <a:pt x="425" y="21"/>
                    </a:lnTo>
                    <a:lnTo>
                      <a:pt x="522" y="48"/>
                    </a:lnTo>
                    <a:lnTo>
                      <a:pt x="608" y="82"/>
                    </a:lnTo>
                    <a:lnTo>
                      <a:pt x="676" y="116"/>
                    </a:lnTo>
                    <a:lnTo>
                      <a:pt x="750" y="169"/>
                    </a:lnTo>
                    <a:lnTo>
                      <a:pt x="796" y="215"/>
                    </a:lnTo>
                    <a:lnTo>
                      <a:pt x="720" y="158"/>
                    </a:lnTo>
                    <a:lnTo>
                      <a:pt x="667" y="128"/>
                    </a:lnTo>
                    <a:lnTo>
                      <a:pt x="583" y="88"/>
                    </a:lnTo>
                    <a:lnTo>
                      <a:pt x="505" y="61"/>
                    </a:lnTo>
                    <a:lnTo>
                      <a:pt x="427" y="44"/>
                    </a:lnTo>
                    <a:lnTo>
                      <a:pt x="311" y="25"/>
                    </a:lnTo>
                    <a:lnTo>
                      <a:pt x="212" y="25"/>
                    </a:lnTo>
                    <a:lnTo>
                      <a:pt x="146" y="32"/>
                    </a:lnTo>
                    <a:lnTo>
                      <a:pt x="77" y="4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8" name="Freeform 527"/>
              <p:cNvSpPr>
                <a:spLocks/>
              </p:cNvSpPr>
              <p:nvPr/>
            </p:nvSpPr>
            <p:spPr bwMode="auto">
              <a:xfrm>
                <a:off x="2457" y="2717"/>
                <a:ext cx="105" cy="170"/>
              </a:xfrm>
              <a:custGeom>
                <a:avLst/>
                <a:gdLst>
                  <a:gd name="T0" fmla="*/ 1 w 209"/>
                  <a:gd name="T1" fmla="*/ 1 h 338"/>
                  <a:gd name="T2" fmla="*/ 1 w 209"/>
                  <a:gd name="T3" fmla="*/ 1 h 338"/>
                  <a:gd name="T4" fmla="*/ 0 w 209"/>
                  <a:gd name="T5" fmla="*/ 1 h 338"/>
                  <a:gd name="T6" fmla="*/ 1 w 209"/>
                  <a:gd name="T7" fmla="*/ 1 h 338"/>
                  <a:gd name="T8" fmla="*/ 1 w 209"/>
                  <a:gd name="T9" fmla="*/ 1 h 338"/>
                  <a:gd name="T10" fmla="*/ 1 w 209"/>
                  <a:gd name="T11" fmla="*/ 1 h 338"/>
                  <a:gd name="T12" fmla="*/ 1 w 209"/>
                  <a:gd name="T13" fmla="*/ 1 h 338"/>
                  <a:gd name="T14" fmla="*/ 1 w 209"/>
                  <a:gd name="T15" fmla="*/ 1 h 338"/>
                  <a:gd name="T16" fmla="*/ 1 w 209"/>
                  <a:gd name="T17" fmla="*/ 1 h 338"/>
                  <a:gd name="T18" fmla="*/ 1 w 209"/>
                  <a:gd name="T19" fmla="*/ 1 h 338"/>
                  <a:gd name="T20" fmla="*/ 1 w 209"/>
                  <a:gd name="T21" fmla="*/ 1 h 338"/>
                  <a:gd name="T22" fmla="*/ 1 w 209"/>
                  <a:gd name="T23" fmla="*/ 1 h 338"/>
                  <a:gd name="T24" fmla="*/ 1 w 209"/>
                  <a:gd name="T25" fmla="*/ 0 h 338"/>
                  <a:gd name="T26" fmla="*/ 1 w 209"/>
                  <a:gd name="T27" fmla="*/ 1 h 338"/>
                  <a:gd name="T28" fmla="*/ 1 w 209"/>
                  <a:gd name="T29" fmla="*/ 1 h 3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9"/>
                  <a:gd name="T46" fmla="*/ 0 h 338"/>
                  <a:gd name="T47" fmla="*/ 209 w 209"/>
                  <a:gd name="T48" fmla="*/ 338 h 3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9" h="338">
                    <a:moveTo>
                      <a:pt x="21" y="4"/>
                    </a:moveTo>
                    <a:lnTo>
                      <a:pt x="19" y="51"/>
                    </a:lnTo>
                    <a:lnTo>
                      <a:pt x="0" y="106"/>
                    </a:lnTo>
                    <a:lnTo>
                      <a:pt x="169" y="232"/>
                    </a:lnTo>
                    <a:lnTo>
                      <a:pt x="165" y="266"/>
                    </a:lnTo>
                    <a:lnTo>
                      <a:pt x="190" y="331"/>
                    </a:lnTo>
                    <a:lnTo>
                      <a:pt x="209" y="338"/>
                    </a:lnTo>
                    <a:lnTo>
                      <a:pt x="194" y="315"/>
                    </a:lnTo>
                    <a:lnTo>
                      <a:pt x="180" y="264"/>
                    </a:lnTo>
                    <a:lnTo>
                      <a:pt x="184" y="228"/>
                    </a:lnTo>
                    <a:lnTo>
                      <a:pt x="15" y="99"/>
                    </a:lnTo>
                    <a:lnTo>
                      <a:pt x="28" y="49"/>
                    </a:lnTo>
                    <a:lnTo>
                      <a:pt x="28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99" name="Freeform 528"/>
              <p:cNvSpPr>
                <a:spLocks/>
              </p:cNvSpPr>
              <p:nvPr/>
            </p:nvSpPr>
            <p:spPr bwMode="auto">
              <a:xfrm>
                <a:off x="2594" y="2870"/>
                <a:ext cx="98" cy="40"/>
              </a:xfrm>
              <a:custGeom>
                <a:avLst/>
                <a:gdLst>
                  <a:gd name="T0" fmla="*/ 0 w 196"/>
                  <a:gd name="T1" fmla="*/ 0 h 82"/>
                  <a:gd name="T2" fmla="*/ 1 w 196"/>
                  <a:gd name="T3" fmla="*/ 0 h 82"/>
                  <a:gd name="T4" fmla="*/ 1 w 196"/>
                  <a:gd name="T5" fmla="*/ 0 h 82"/>
                  <a:gd name="T6" fmla="*/ 1 w 196"/>
                  <a:gd name="T7" fmla="*/ 0 h 82"/>
                  <a:gd name="T8" fmla="*/ 1 w 196"/>
                  <a:gd name="T9" fmla="*/ 0 h 82"/>
                  <a:gd name="T10" fmla="*/ 0 w 196"/>
                  <a:gd name="T11" fmla="*/ 0 h 82"/>
                  <a:gd name="T12" fmla="*/ 0 w 196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82"/>
                  <a:gd name="T23" fmla="*/ 196 w 196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82">
                    <a:moveTo>
                      <a:pt x="0" y="8"/>
                    </a:moveTo>
                    <a:lnTo>
                      <a:pt x="58" y="49"/>
                    </a:lnTo>
                    <a:lnTo>
                      <a:pt x="196" y="82"/>
                    </a:lnTo>
                    <a:lnTo>
                      <a:pt x="63" y="38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0" name="Freeform 529"/>
              <p:cNvSpPr>
                <a:spLocks/>
              </p:cNvSpPr>
              <p:nvPr/>
            </p:nvSpPr>
            <p:spPr bwMode="auto">
              <a:xfrm>
                <a:off x="3015" y="2526"/>
                <a:ext cx="285" cy="392"/>
              </a:xfrm>
              <a:custGeom>
                <a:avLst/>
                <a:gdLst>
                  <a:gd name="T0" fmla="*/ 1 w 568"/>
                  <a:gd name="T1" fmla="*/ 1 h 783"/>
                  <a:gd name="T2" fmla="*/ 1 w 568"/>
                  <a:gd name="T3" fmla="*/ 1 h 783"/>
                  <a:gd name="T4" fmla="*/ 1 w 568"/>
                  <a:gd name="T5" fmla="*/ 1 h 783"/>
                  <a:gd name="T6" fmla="*/ 0 w 568"/>
                  <a:gd name="T7" fmla="*/ 1 h 783"/>
                  <a:gd name="T8" fmla="*/ 1 w 568"/>
                  <a:gd name="T9" fmla="*/ 1 h 783"/>
                  <a:gd name="T10" fmla="*/ 1 w 568"/>
                  <a:gd name="T11" fmla="*/ 1 h 783"/>
                  <a:gd name="T12" fmla="*/ 1 w 568"/>
                  <a:gd name="T13" fmla="*/ 1 h 783"/>
                  <a:gd name="T14" fmla="*/ 1 w 568"/>
                  <a:gd name="T15" fmla="*/ 1 h 783"/>
                  <a:gd name="T16" fmla="*/ 1 w 568"/>
                  <a:gd name="T17" fmla="*/ 1 h 783"/>
                  <a:gd name="T18" fmla="*/ 1 w 568"/>
                  <a:gd name="T19" fmla="*/ 1 h 783"/>
                  <a:gd name="T20" fmla="*/ 1 w 568"/>
                  <a:gd name="T21" fmla="*/ 1 h 783"/>
                  <a:gd name="T22" fmla="*/ 1 w 568"/>
                  <a:gd name="T23" fmla="*/ 1 h 783"/>
                  <a:gd name="T24" fmla="*/ 1 w 568"/>
                  <a:gd name="T25" fmla="*/ 1 h 783"/>
                  <a:gd name="T26" fmla="*/ 1 w 568"/>
                  <a:gd name="T27" fmla="*/ 1 h 783"/>
                  <a:gd name="T28" fmla="*/ 1 w 568"/>
                  <a:gd name="T29" fmla="*/ 1 h 783"/>
                  <a:gd name="T30" fmla="*/ 1 w 568"/>
                  <a:gd name="T31" fmla="*/ 1 h 783"/>
                  <a:gd name="T32" fmla="*/ 1 w 568"/>
                  <a:gd name="T33" fmla="*/ 1 h 783"/>
                  <a:gd name="T34" fmla="*/ 1 w 568"/>
                  <a:gd name="T35" fmla="*/ 1 h 783"/>
                  <a:gd name="T36" fmla="*/ 1 w 568"/>
                  <a:gd name="T37" fmla="*/ 1 h 783"/>
                  <a:gd name="T38" fmla="*/ 1 w 568"/>
                  <a:gd name="T39" fmla="*/ 1 h 783"/>
                  <a:gd name="T40" fmla="*/ 1 w 568"/>
                  <a:gd name="T41" fmla="*/ 1 h 783"/>
                  <a:gd name="T42" fmla="*/ 1 w 568"/>
                  <a:gd name="T43" fmla="*/ 1 h 783"/>
                  <a:gd name="T44" fmla="*/ 1 w 568"/>
                  <a:gd name="T45" fmla="*/ 1 h 783"/>
                  <a:gd name="T46" fmla="*/ 1 w 568"/>
                  <a:gd name="T47" fmla="*/ 1 h 783"/>
                  <a:gd name="T48" fmla="*/ 1 w 568"/>
                  <a:gd name="T49" fmla="*/ 1 h 783"/>
                  <a:gd name="T50" fmla="*/ 1 w 568"/>
                  <a:gd name="T51" fmla="*/ 1 h 783"/>
                  <a:gd name="T52" fmla="*/ 1 w 568"/>
                  <a:gd name="T53" fmla="*/ 1 h 783"/>
                  <a:gd name="T54" fmla="*/ 1 w 568"/>
                  <a:gd name="T55" fmla="*/ 1 h 783"/>
                  <a:gd name="T56" fmla="*/ 1 w 568"/>
                  <a:gd name="T57" fmla="*/ 1 h 783"/>
                  <a:gd name="T58" fmla="*/ 1 w 568"/>
                  <a:gd name="T59" fmla="*/ 1 h 783"/>
                  <a:gd name="T60" fmla="*/ 1 w 568"/>
                  <a:gd name="T61" fmla="*/ 1 h 783"/>
                  <a:gd name="T62" fmla="*/ 1 w 568"/>
                  <a:gd name="T63" fmla="*/ 0 h 783"/>
                  <a:gd name="T64" fmla="*/ 1 w 568"/>
                  <a:gd name="T65" fmla="*/ 1 h 783"/>
                  <a:gd name="T66" fmla="*/ 1 w 568"/>
                  <a:gd name="T67" fmla="*/ 1 h 7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8"/>
                  <a:gd name="T103" fmla="*/ 0 h 783"/>
                  <a:gd name="T104" fmla="*/ 568 w 568"/>
                  <a:gd name="T105" fmla="*/ 783 h 7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8" h="783">
                    <a:moveTo>
                      <a:pt x="45" y="6"/>
                    </a:moveTo>
                    <a:lnTo>
                      <a:pt x="23" y="57"/>
                    </a:lnTo>
                    <a:lnTo>
                      <a:pt x="5" y="112"/>
                    </a:lnTo>
                    <a:lnTo>
                      <a:pt x="0" y="173"/>
                    </a:lnTo>
                    <a:lnTo>
                      <a:pt x="4" y="237"/>
                    </a:lnTo>
                    <a:lnTo>
                      <a:pt x="21" y="304"/>
                    </a:lnTo>
                    <a:lnTo>
                      <a:pt x="53" y="395"/>
                    </a:lnTo>
                    <a:lnTo>
                      <a:pt x="97" y="479"/>
                    </a:lnTo>
                    <a:lnTo>
                      <a:pt x="142" y="547"/>
                    </a:lnTo>
                    <a:lnTo>
                      <a:pt x="196" y="612"/>
                    </a:lnTo>
                    <a:lnTo>
                      <a:pt x="262" y="675"/>
                    </a:lnTo>
                    <a:lnTo>
                      <a:pt x="340" y="728"/>
                    </a:lnTo>
                    <a:lnTo>
                      <a:pt x="414" y="758"/>
                    </a:lnTo>
                    <a:lnTo>
                      <a:pt x="490" y="777"/>
                    </a:lnTo>
                    <a:lnTo>
                      <a:pt x="545" y="783"/>
                    </a:lnTo>
                    <a:lnTo>
                      <a:pt x="568" y="775"/>
                    </a:lnTo>
                    <a:lnTo>
                      <a:pt x="505" y="772"/>
                    </a:lnTo>
                    <a:lnTo>
                      <a:pt x="454" y="756"/>
                    </a:lnTo>
                    <a:lnTo>
                      <a:pt x="416" y="749"/>
                    </a:lnTo>
                    <a:lnTo>
                      <a:pt x="363" y="724"/>
                    </a:lnTo>
                    <a:lnTo>
                      <a:pt x="302" y="684"/>
                    </a:lnTo>
                    <a:lnTo>
                      <a:pt x="237" y="633"/>
                    </a:lnTo>
                    <a:lnTo>
                      <a:pt x="180" y="572"/>
                    </a:lnTo>
                    <a:lnTo>
                      <a:pt x="135" y="513"/>
                    </a:lnTo>
                    <a:lnTo>
                      <a:pt x="93" y="447"/>
                    </a:lnTo>
                    <a:lnTo>
                      <a:pt x="57" y="361"/>
                    </a:lnTo>
                    <a:lnTo>
                      <a:pt x="28" y="289"/>
                    </a:lnTo>
                    <a:lnTo>
                      <a:pt x="13" y="209"/>
                    </a:lnTo>
                    <a:lnTo>
                      <a:pt x="13" y="135"/>
                    </a:lnTo>
                    <a:lnTo>
                      <a:pt x="21" y="83"/>
                    </a:lnTo>
                    <a:lnTo>
                      <a:pt x="38" y="42"/>
                    </a:lnTo>
                    <a:lnTo>
                      <a:pt x="62" y="0"/>
                    </a:lnTo>
                    <a:lnTo>
                      <a:pt x="4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1" name="Freeform 530"/>
              <p:cNvSpPr>
                <a:spLocks/>
              </p:cNvSpPr>
              <p:nvPr/>
            </p:nvSpPr>
            <p:spPr bwMode="auto">
              <a:xfrm>
                <a:off x="3065" y="2505"/>
                <a:ext cx="299" cy="253"/>
              </a:xfrm>
              <a:custGeom>
                <a:avLst/>
                <a:gdLst>
                  <a:gd name="T0" fmla="*/ 0 w 598"/>
                  <a:gd name="T1" fmla="*/ 0 h 508"/>
                  <a:gd name="T2" fmla="*/ 1 w 598"/>
                  <a:gd name="T3" fmla="*/ 0 h 508"/>
                  <a:gd name="T4" fmla="*/ 1 w 598"/>
                  <a:gd name="T5" fmla="*/ 0 h 508"/>
                  <a:gd name="T6" fmla="*/ 1 w 598"/>
                  <a:gd name="T7" fmla="*/ 0 h 508"/>
                  <a:gd name="T8" fmla="*/ 1 w 598"/>
                  <a:gd name="T9" fmla="*/ 0 h 508"/>
                  <a:gd name="T10" fmla="*/ 1 w 598"/>
                  <a:gd name="T11" fmla="*/ 0 h 508"/>
                  <a:gd name="T12" fmla="*/ 1 w 598"/>
                  <a:gd name="T13" fmla="*/ 0 h 508"/>
                  <a:gd name="T14" fmla="*/ 1 w 598"/>
                  <a:gd name="T15" fmla="*/ 0 h 508"/>
                  <a:gd name="T16" fmla="*/ 1 w 598"/>
                  <a:gd name="T17" fmla="*/ 0 h 508"/>
                  <a:gd name="T18" fmla="*/ 1 w 598"/>
                  <a:gd name="T19" fmla="*/ 0 h 508"/>
                  <a:gd name="T20" fmla="*/ 1 w 598"/>
                  <a:gd name="T21" fmla="*/ 0 h 508"/>
                  <a:gd name="T22" fmla="*/ 1 w 598"/>
                  <a:gd name="T23" fmla="*/ 0 h 508"/>
                  <a:gd name="T24" fmla="*/ 1 w 598"/>
                  <a:gd name="T25" fmla="*/ 0 h 508"/>
                  <a:gd name="T26" fmla="*/ 1 w 598"/>
                  <a:gd name="T27" fmla="*/ 0 h 508"/>
                  <a:gd name="T28" fmla="*/ 1 w 598"/>
                  <a:gd name="T29" fmla="*/ 0 h 508"/>
                  <a:gd name="T30" fmla="*/ 1 w 598"/>
                  <a:gd name="T31" fmla="*/ 0 h 508"/>
                  <a:gd name="T32" fmla="*/ 1 w 598"/>
                  <a:gd name="T33" fmla="*/ 0 h 508"/>
                  <a:gd name="T34" fmla="*/ 1 w 598"/>
                  <a:gd name="T35" fmla="*/ 0 h 508"/>
                  <a:gd name="T36" fmla="*/ 1 w 598"/>
                  <a:gd name="T37" fmla="*/ 0 h 508"/>
                  <a:gd name="T38" fmla="*/ 1 w 598"/>
                  <a:gd name="T39" fmla="*/ 0 h 508"/>
                  <a:gd name="T40" fmla="*/ 1 w 598"/>
                  <a:gd name="T41" fmla="*/ 0 h 508"/>
                  <a:gd name="T42" fmla="*/ 0 w 598"/>
                  <a:gd name="T43" fmla="*/ 0 h 508"/>
                  <a:gd name="T44" fmla="*/ 0 w 598"/>
                  <a:gd name="T45" fmla="*/ 0 h 5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8"/>
                  <a:gd name="T70" fmla="*/ 0 h 508"/>
                  <a:gd name="T71" fmla="*/ 598 w 598"/>
                  <a:gd name="T72" fmla="*/ 508 h 5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8" h="508">
                    <a:moveTo>
                      <a:pt x="0" y="42"/>
                    </a:moveTo>
                    <a:lnTo>
                      <a:pt x="28" y="15"/>
                    </a:lnTo>
                    <a:lnTo>
                      <a:pt x="81" y="0"/>
                    </a:lnTo>
                    <a:lnTo>
                      <a:pt x="155" y="0"/>
                    </a:lnTo>
                    <a:lnTo>
                      <a:pt x="237" y="21"/>
                    </a:lnTo>
                    <a:lnTo>
                      <a:pt x="313" y="67"/>
                    </a:lnTo>
                    <a:lnTo>
                      <a:pt x="391" y="133"/>
                    </a:lnTo>
                    <a:lnTo>
                      <a:pt x="450" y="190"/>
                    </a:lnTo>
                    <a:lnTo>
                      <a:pt x="505" y="274"/>
                    </a:lnTo>
                    <a:lnTo>
                      <a:pt x="541" y="342"/>
                    </a:lnTo>
                    <a:lnTo>
                      <a:pt x="574" y="414"/>
                    </a:lnTo>
                    <a:lnTo>
                      <a:pt x="598" y="508"/>
                    </a:lnTo>
                    <a:lnTo>
                      <a:pt x="540" y="380"/>
                    </a:lnTo>
                    <a:lnTo>
                      <a:pt x="490" y="283"/>
                    </a:lnTo>
                    <a:lnTo>
                      <a:pt x="431" y="198"/>
                    </a:lnTo>
                    <a:lnTo>
                      <a:pt x="363" y="127"/>
                    </a:lnTo>
                    <a:lnTo>
                      <a:pt x="296" y="76"/>
                    </a:lnTo>
                    <a:lnTo>
                      <a:pt x="216" y="32"/>
                    </a:lnTo>
                    <a:lnTo>
                      <a:pt x="148" y="19"/>
                    </a:lnTo>
                    <a:lnTo>
                      <a:pt x="85" y="19"/>
                    </a:lnTo>
                    <a:lnTo>
                      <a:pt x="36" y="3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02" name="Freeform 531"/>
              <p:cNvSpPr>
                <a:spLocks/>
              </p:cNvSpPr>
              <p:nvPr/>
            </p:nvSpPr>
            <p:spPr bwMode="auto">
              <a:xfrm>
                <a:off x="2168" y="2333"/>
                <a:ext cx="85" cy="130"/>
              </a:xfrm>
              <a:custGeom>
                <a:avLst/>
                <a:gdLst>
                  <a:gd name="T0" fmla="*/ 1 w 169"/>
                  <a:gd name="T1" fmla="*/ 1 h 258"/>
                  <a:gd name="T2" fmla="*/ 1 w 169"/>
                  <a:gd name="T3" fmla="*/ 1 h 258"/>
                  <a:gd name="T4" fmla="*/ 1 w 169"/>
                  <a:gd name="T5" fmla="*/ 1 h 258"/>
                  <a:gd name="T6" fmla="*/ 1 w 169"/>
                  <a:gd name="T7" fmla="*/ 1 h 258"/>
                  <a:gd name="T8" fmla="*/ 1 w 169"/>
                  <a:gd name="T9" fmla="*/ 1 h 258"/>
                  <a:gd name="T10" fmla="*/ 0 w 169"/>
                  <a:gd name="T11" fmla="*/ 1 h 258"/>
                  <a:gd name="T12" fmla="*/ 1 w 169"/>
                  <a:gd name="T13" fmla="*/ 1 h 258"/>
                  <a:gd name="T14" fmla="*/ 1 w 169"/>
                  <a:gd name="T15" fmla="*/ 0 h 258"/>
                  <a:gd name="T16" fmla="*/ 1 w 169"/>
                  <a:gd name="T17" fmla="*/ 1 h 258"/>
                  <a:gd name="T18" fmla="*/ 1 w 169"/>
                  <a:gd name="T19" fmla="*/ 1 h 258"/>
                  <a:gd name="T20" fmla="*/ 1 w 169"/>
                  <a:gd name="T21" fmla="*/ 1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9"/>
                  <a:gd name="T34" fmla="*/ 0 h 258"/>
                  <a:gd name="T35" fmla="*/ 169 w 169"/>
                  <a:gd name="T36" fmla="*/ 258 h 2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9" h="258">
                    <a:moveTo>
                      <a:pt x="159" y="25"/>
                    </a:moveTo>
                    <a:lnTo>
                      <a:pt x="121" y="13"/>
                    </a:lnTo>
                    <a:lnTo>
                      <a:pt x="74" y="36"/>
                    </a:lnTo>
                    <a:lnTo>
                      <a:pt x="13" y="196"/>
                    </a:lnTo>
                    <a:lnTo>
                      <a:pt x="24" y="258"/>
                    </a:lnTo>
                    <a:lnTo>
                      <a:pt x="0" y="194"/>
                    </a:lnTo>
                    <a:lnTo>
                      <a:pt x="59" y="28"/>
                    </a:lnTo>
                    <a:lnTo>
                      <a:pt x="121" y="0"/>
                    </a:lnTo>
                    <a:lnTo>
                      <a:pt x="169" y="11"/>
                    </a:lnTo>
                    <a:lnTo>
                      <a:pt x="15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932" name="Group 532"/>
            <p:cNvGrpSpPr>
              <a:grpSpLocks/>
            </p:cNvGrpSpPr>
            <p:nvPr/>
          </p:nvGrpSpPr>
          <p:grpSpPr bwMode="auto">
            <a:xfrm rot="1231911">
              <a:off x="4581" y="1408"/>
              <a:ext cx="411" cy="293"/>
              <a:chOff x="1675" y="1402"/>
              <a:chExt cx="2868" cy="1516"/>
            </a:xfrm>
          </p:grpSpPr>
          <p:sp>
            <p:nvSpPr>
              <p:cNvPr id="28937" name="Freeform 533"/>
              <p:cNvSpPr>
                <a:spLocks/>
              </p:cNvSpPr>
              <p:nvPr/>
            </p:nvSpPr>
            <p:spPr bwMode="auto">
              <a:xfrm>
                <a:off x="2744" y="1443"/>
                <a:ext cx="1796" cy="957"/>
              </a:xfrm>
              <a:custGeom>
                <a:avLst/>
                <a:gdLst>
                  <a:gd name="T0" fmla="*/ 0 w 3591"/>
                  <a:gd name="T1" fmla="*/ 1 h 1914"/>
                  <a:gd name="T2" fmla="*/ 1 w 3591"/>
                  <a:gd name="T3" fmla="*/ 0 h 1914"/>
                  <a:gd name="T4" fmla="*/ 1 w 3591"/>
                  <a:gd name="T5" fmla="*/ 1 h 1914"/>
                  <a:gd name="T6" fmla="*/ 1 w 3591"/>
                  <a:gd name="T7" fmla="*/ 1 h 1914"/>
                  <a:gd name="T8" fmla="*/ 0 w 3591"/>
                  <a:gd name="T9" fmla="*/ 1 h 1914"/>
                  <a:gd name="T10" fmla="*/ 0 w 3591"/>
                  <a:gd name="T11" fmla="*/ 1 h 19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91"/>
                  <a:gd name="T19" fmla="*/ 0 h 1914"/>
                  <a:gd name="T20" fmla="*/ 3591 w 3591"/>
                  <a:gd name="T21" fmla="*/ 1914 h 19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91" h="1914">
                    <a:moveTo>
                      <a:pt x="0" y="1435"/>
                    </a:moveTo>
                    <a:lnTo>
                      <a:pt x="2388" y="0"/>
                    </a:lnTo>
                    <a:lnTo>
                      <a:pt x="3591" y="682"/>
                    </a:lnTo>
                    <a:lnTo>
                      <a:pt x="1017" y="1914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38" name="Freeform 534"/>
              <p:cNvSpPr>
                <a:spLocks/>
              </p:cNvSpPr>
              <p:nvPr/>
            </p:nvSpPr>
            <p:spPr bwMode="auto">
              <a:xfrm>
                <a:off x="1683" y="2502"/>
                <a:ext cx="426" cy="230"/>
              </a:xfrm>
              <a:custGeom>
                <a:avLst/>
                <a:gdLst>
                  <a:gd name="T0" fmla="*/ 0 w 854"/>
                  <a:gd name="T1" fmla="*/ 1 h 460"/>
                  <a:gd name="T2" fmla="*/ 0 w 854"/>
                  <a:gd name="T3" fmla="*/ 1 h 460"/>
                  <a:gd name="T4" fmla="*/ 0 w 854"/>
                  <a:gd name="T5" fmla="*/ 0 h 460"/>
                  <a:gd name="T6" fmla="*/ 0 w 854"/>
                  <a:gd name="T7" fmla="*/ 0 h 460"/>
                  <a:gd name="T8" fmla="*/ 0 w 854"/>
                  <a:gd name="T9" fmla="*/ 1 h 460"/>
                  <a:gd name="T10" fmla="*/ 0 w 854"/>
                  <a:gd name="T11" fmla="*/ 1 h 4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4"/>
                  <a:gd name="T19" fmla="*/ 0 h 460"/>
                  <a:gd name="T20" fmla="*/ 854 w 854"/>
                  <a:gd name="T21" fmla="*/ 460 h 4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4" h="460">
                    <a:moveTo>
                      <a:pt x="0" y="415"/>
                    </a:moveTo>
                    <a:lnTo>
                      <a:pt x="0" y="460"/>
                    </a:lnTo>
                    <a:lnTo>
                      <a:pt x="854" y="0"/>
                    </a:lnTo>
                    <a:lnTo>
                      <a:pt x="776" y="0"/>
                    </a:ln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39" name="Freeform 535"/>
              <p:cNvSpPr>
                <a:spLocks/>
              </p:cNvSpPr>
              <p:nvPr/>
            </p:nvSpPr>
            <p:spPr bwMode="auto">
              <a:xfrm>
                <a:off x="3467" y="1468"/>
                <a:ext cx="1014" cy="566"/>
              </a:xfrm>
              <a:custGeom>
                <a:avLst/>
                <a:gdLst>
                  <a:gd name="T0" fmla="*/ 1 w 2028"/>
                  <a:gd name="T1" fmla="*/ 0 h 1133"/>
                  <a:gd name="T2" fmla="*/ 0 w 2028"/>
                  <a:gd name="T3" fmla="*/ 0 h 1133"/>
                  <a:gd name="T4" fmla="*/ 1 w 2028"/>
                  <a:gd name="T5" fmla="*/ 0 h 1133"/>
                  <a:gd name="T6" fmla="*/ 1 w 2028"/>
                  <a:gd name="T7" fmla="*/ 0 h 1133"/>
                  <a:gd name="T8" fmla="*/ 1 w 2028"/>
                  <a:gd name="T9" fmla="*/ 0 h 1133"/>
                  <a:gd name="T10" fmla="*/ 1 w 2028"/>
                  <a:gd name="T11" fmla="*/ 0 h 1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8"/>
                  <a:gd name="T19" fmla="*/ 0 h 1133"/>
                  <a:gd name="T20" fmla="*/ 2028 w 2028"/>
                  <a:gd name="T21" fmla="*/ 1133 h 1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8" h="1133">
                    <a:moveTo>
                      <a:pt x="929" y="0"/>
                    </a:moveTo>
                    <a:lnTo>
                      <a:pt x="0" y="565"/>
                    </a:lnTo>
                    <a:lnTo>
                      <a:pt x="1009" y="1133"/>
                    </a:lnTo>
                    <a:lnTo>
                      <a:pt x="2028" y="616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0" name="Freeform 536"/>
              <p:cNvSpPr>
                <a:spLocks/>
              </p:cNvSpPr>
              <p:nvPr/>
            </p:nvSpPr>
            <p:spPr bwMode="auto">
              <a:xfrm>
                <a:off x="3109" y="1730"/>
                <a:ext cx="946" cy="477"/>
              </a:xfrm>
              <a:custGeom>
                <a:avLst/>
                <a:gdLst>
                  <a:gd name="T0" fmla="*/ 0 w 1894"/>
                  <a:gd name="T1" fmla="*/ 0 h 954"/>
                  <a:gd name="T2" fmla="*/ 0 w 1894"/>
                  <a:gd name="T3" fmla="*/ 1 h 954"/>
                  <a:gd name="T4" fmla="*/ 0 w 1894"/>
                  <a:gd name="T5" fmla="*/ 1 h 954"/>
                  <a:gd name="T6" fmla="*/ 0 w 1894"/>
                  <a:gd name="T7" fmla="*/ 1 h 954"/>
                  <a:gd name="T8" fmla="*/ 0 w 1894"/>
                  <a:gd name="T9" fmla="*/ 0 h 954"/>
                  <a:gd name="T10" fmla="*/ 0 w 1894"/>
                  <a:gd name="T11" fmla="*/ 0 h 9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94"/>
                  <a:gd name="T19" fmla="*/ 0 h 954"/>
                  <a:gd name="T20" fmla="*/ 1894 w 1894"/>
                  <a:gd name="T21" fmla="*/ 954 h 9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94" h="954">
                    <a:moveTo>
                      <a:pt x="785" y="0"/>
                    </a:moveTo>
                    <a:lnTo>
                      <a:pt x="0" y="473"/>
                    </a:lnTo>
                    <a:lnTo>
                      <a:pt x="1027" y="954"/>
                    </a:lnTo>
                    <a:lnTo>
                      <a:pt x="1894" y="526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1" name="Freeform 537"/>
              <p:cNvSpPr>
                <a:spLocks/>
              </p:cNvSpPr>
              <p:nvPr/>
            </p:nvSpPr>
            <p:spPr bwMode="auto">
              <a:xfrm>
                <a:off x="2750" y="1403"/>
                <a:ext cx="1793" cy="763"/>
              </a:xfrm>
              <a:custGeom>
                <a:avLst/>
                <a:gdLst>
                  <a:gd name="T0" fmla="*/ 0 w 3586"/>
                  <a:gd name="T1" fmla="*/ 1 h 1526"/>
                  <a:gd name="T2" fmla="*/ 1 w 3586"/>
                  <a:gd name="T3" fmla="*/ 0 h 1526"/>
                  <a:gd name="T4" fmla="*/ 1 w 3586"/>
                  <a:gd name="T5" fmla="*/ 1 h 1526"/>
                  <a:gd name="T6" fmla="*/ 1 w 3586"/>
                  <a:gd name="T7" fmla="*/ 1 h 1526"/>
                  <a:gd name="T8" fmla="*/ 1 w 3586"/>
                  <a:gd name="T9" fmla="*/ 1 h 1526"/>
                  <a:gd name="T10" fmla="*/ 1 w 3586"/>
                  <a:gd name="T11" fmla="*/ 1 h 1526"/>
                  <a:gd name="T12" fmla="*/ 0 w 3586"/>
                  <a:gd name="T13" fmla="*/ 1 h 1526"/>
                  <a:gd name="T14" fmla="*/ 0 w 3586"/>
                  <a:gd name="T15" fmla="*/ 1 h 15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86"/>
                  <a:gd name="T25" fmla="*/ 0 h 1526"/>
                  <a:gd name="T26" fmla="*/ 3586 w 3586"/>
                  <a:gd name="T27" fmla="*/ 1526 h 15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86" h="1526">
                    <a:moveTo>
                      <a:pt x="0" y="1462"/>
                    </a:moveTo>
                    <a:lnTo>
                      <a:pt x="2413" y="0"/>
                    </a:lnTo>
                    <a:lnTo>
                      <a:pt x="3586" y="682"/>
                    </a:lnTo>
                    <a:lnTo>
                      <a:pt x="3550" y="758"/>
                    </a:lnTo>
                    <a:lnTo>
                      <a:pt x="2381" y="85"/>
                    </a:lnTo>
                    <a:lnTo>
                      <a:pt x="6" y="1526"/>
                    </a:lnTo>
                    <a:lnTo>
                      <a:pt x="0" y="146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2" name="Freeform 538"/>
              <p:cNvSpPr>
                <a:spLocks/>
              </p:cNvSpPr>
              <p:nvPr/>
            </p:nvSpPr>
            <p:spPr bwMode="auto">
              <a:xfrm>
                <a:off x="1965" y="1762"/>
                <a:ext cx="457" cy="266"/>
              </a:xfrm>
              <a:custGeom>
                <a:avLst/>
                <a:gdLst>
                  <a:gd name="T0" fmla="*/ 0 w 914"/>
                  <a:gd name="T1" fmla="*/ 0 h 533"/>
                  <a:gd name="T2" fmla="*/ 1 w 914"/>
                  <a:gd name="T3" fmla="*/ 0 h 533"/>
                  <a:gd name="T4" fmla="*/ 1 w 914"/>
                  <a:gd name="T5" fmla="*/ 0 h 533"/>
                  <a:gd name="T6" fmla="*/ 1 w 914"/>
                  <a:gd name="T7" fmla="*/ 0 h 533"/>
                  <a:gd name="T8" fmla="*/ 1 w 914"/>
                  <a:gd name="T9" fmla="*/ 0 h 533"/>
                  <a:gd name="T10" fmla="*/ 1 w 914"/>
                  <a:gd name="T11" fmla="*/ 0 h 533"/>
                  <a:gd name="T12" fmla="*/ 1 w 914"/>
                  <a:gd name="T13" fmla="*/ 0 h 533"/>
                  <a:gd name="T14" fmla="*/ 1 w 914"/>
                  <a:gd name="T15" fmla="*/ 0 h 533"/>
                  <a:gd name="T16" fmla="*/ 1 w 914"/>
                  <a:gd name="T17" fmla="*/ 0 h 533"/>
                  <a:gd name="T18" fmla="*/ 1 w 914"/>
                  <a:gd name="T19" fmla="*/ 0 h 533"/>
                  <a:gd name="T20" fmla="*/ 1 w 914"/>
                  <a:gd name="T21" fmla="*/ 0 h 533"/>
                  <a:gd name="T22" fmla="*/ 1 w 914"/>
                  <a:gd name="T23" fmla="*/ 0 h 533"/>
                  <a:gd name="T24" fmla="*/ 1 w 914"/>
                  <a:gd name="T25" fmla="*/ 0 h 533"/>
                  <a:gd name="T26" fmla="*/ 1 w 914"/>
                  <a:gd name="T27" fmla="*/ 0 h 533"/>
                  <a:gd name="T28" fmla="*/ 1 w 914"/>
                  <a:gd name="T29" fmla="*/ 0 h 533"/>
                  <a:gd name="T30" fmla="*/ 1 w 914"/>
                  <a:gd name="T31" fmla="*/ 0 h 533"/>
                  <a:gd name="T32" fmla="*/ 1 w 914"/>
                  <a:gd name="T33" fmla="*/ 0 h 533"/>
                  <a:gd name="T34" fmla="*/ 1 w 914"/>
                  <a:gd name="T35" fmla="*/ 0 h 533"/>
                  <a:gd name="T36" fmla="*/ 1 w 914"/>
                  <a:gd name="T37" fmla="*/ 0 h 533"/>
                  <a:gd name="T38" fmla="*/ 1 w 914"/>
                  <a:gd name="T39" fmla="*/ 0 h 533"/>
                  <a:gd name="T40" fmla="*/ 1 w 914"/>
                  <a:gd name="T41" fmla="*/ 0 h 533"/>
                  <a:gd name="T42" fmla="*/ 1 w 914"/>
                  <a:gd name="T43" fmla="*/ 0 h 533"/>
                  <a:gd name="T44" fmla="*/ 1 w 914"/>
                  <a:gd name="T45" fmla="*/ 0 h 533"/>
                  <a:gd name="T46" fmla="*/ 1 w 914"/>
                  <a:gd name="T47" fmla="*/ 0 h 533"/>
                  <a:gd name="T48" fmla="*/ 1 w 914"/>
                  <a:gd name="T49" fmla="*/ 0 h 533"/>
                  <a:gd name="T50" fmla="*/ 1 w 914"/>
                  <a:gd name="T51" fmla="*/ 0 h 533"/>
                  <a:gd name="T52" fmla="*/ 1 w 914"/>
                  <a:gd name="T53" fmla="*/ 0 h 533"/>
                  <a:gd name="T54" fmla="*/ 1 w 914"/>
                  <a:gd name="T55" fmla="*/ 0 h 533"/>
                  <a:gd name="T56" fmla="*/ 1 w 914"/>
                  <a:gd name="T57" fmla="*/ 0 h 533"/>
                  <a:gd name="T58" fmla="*/ 1 w 914"/>
                  <a:gd name="T59" fmla="*/ 0 h 533"/>
                  <a:gd name="T60" fmla="*/ 1 w 914"/>
                  <a:gd name="T61" fmla="*/ 0 h 533"/>
                  <a:gd name="T62" fmla="*/ 1 w 914"/>
                  <a:gd name="T63" fmla="*/ 0 h 533"/>
                  <a:gd name="T64" fmla="*/ 1 w 914"/>
                  <a:gd name="T65" fmla="*/ 0 h 533"/>
                  <a:gd name="T66" fmla="*/ 1 w 914"/>
                  <a:gd name="T67" fmla="*/ 0 h 533"/>
                  <a:gd name="T68" fmla="*/ 1 w 914"/>
                  <a:gd name="T69" fmla="*/ 0 h 533"/>
                  <a:gd name="T70" fmla="*/ 1 w 914"/>
                  <a:gd name="T71" fmla="*/ 0 h 533"/>
                  <a:gd name="T72" fmla="*/ 1 w 914"/>
                  <a:gd name="T73" fmla="*/ 0 h 533"/>
                  <a:gd name="T74" fmla="*/ 1 w 914"/>
                  <a:gd name="T75" fmla="*/ 0 h 533"/>
                  <a:gd name="T76" fmla="*/ 1 w 914"/>
                  <a:gd name="T77" fmla="*/ 0 h 533"/>
                  <a:gd name="T78" fmla="*/ 1 w 914"/>
                  <a:gd name="T79" fmla="*/ 0 h 533"/>
                  <a:gd name="T80" fmla="*/ 1 w 914"/>
                  <a:gd name="T81" fmla="*/ 0 h 533"/>
                  <a:gd name="T82" fmla="*/ 1 w 914"/>
                  <a:gd name="T83" fmla="*/ 0 h 533"/>
                  <a:gd name="T84" fmla="*/ 1 w 914"/>
                  <a:gd name="T85" fmla="*/ 0 h 5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4"/>
                  <a:gd name="T130" fmla="*/ 0 h 533"/>
                  <a:gd name="T131" fmla="*/ 914 w 914"/>
                  <a:gd name="T132" fmla="*/ 533 h 5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4" h="533">
                    <a:moveTo>
                      <a:pt x="4" y="156"/>
                    </a:moveTo>
                    <a:lnTo>
                      <a:pt x="0" y="175"/>
                    </a:lnTo>
                    <a:lnTo>
                      <a:pt x="0" y="192"/>
                    </a:lnTo>
                    <a:lnTo>
                      <a:pt x="4" y="213"/>
                    </a:lnTo>
                    <a:lnTo>
                      <a:pt x="9" y="236"/>
                    </a:lnTo>
                    <a:lnTo>
                      <a:pt x="17" y="257"/>
                    </a:lnTo>
                    <a:lnTo>
                      <a:pt x="28" y="274"/>
                    </a:lnTo>
                    <a:lnTo>
                      <a:pt x="38" y="291"/>
                    </a:lnTo>
                    <a:lnTo>
                      <a:pt x="49" y="308"/>
                    </a:lnTo>
                    <a:lnTo>
                      <a:pt x="65" y="324"/>
                    </a:lnTo>
                    <a:lnTo>
                      <a:pt x="76" y="335"/>
                    </a:lnTo>
                    <a:lnTo>
                      <a:pt x="85" y="346"/>
                    </a:lnTo>
                    <a:lnTo>
                      <a:pt x="101" y="358"/>
                    </a:lnTo>
                    <a:lnTo>
                      <a:pt x="116" y="369"/>
                    </a:lnTo>
                    <a:lnTo>
                      <a:pt x="137" y="388"/>
                    </a:lnTo>
                    <a:lnTo>
                      <a:pt x="161" y="405"/>
                    </a:lnTo>
                    <a:lnTo>
                      <a:pt x="188" y="421"/>
                    </a:lnTo>
                    <a:lnTo>
                      <a:pt x="215" y="436"/>
                    </a:lnTo>
                    <a:lnTo>
                      <a:pt x="241" y="449"/>
                    </a:lnTo>
                    <a:lnTo>
                      <a:pt x="262" y="460"/>
                    </a:lnTo>
                    <a:lnTo>
                      <a:pt x="285" y="468"/>
                    </a:lnTo>
                    <a:lnTo>
                      <a:pt x="310" y="479"/>
                    </a:lnTo>
                    <a:lnTo>
                      <a:pt x="338" y="489"/>
                    </a:lnTo>
                    <a:lnTo>
                      <a:pt x="367" y="499"/>
                    </a:lnTo>
                    <a:lnTo>
                      <a:pt x="392" y="504"/>
                    </a:lnTo>
                    <a:lnTo>
                      <a:pt x="420" y="512"/>
                    </a:lnTo>
                    <a:lnTo>
                      <a:pt x="450" y="518"/>
                    </a:lnTo>
                    <a:lnTo>
                      <a:pt x="481" y="523"/>
                    </a:lnTo>
                    <a:lnTo>
                      <a:pt x="509" y="525"/>
                    </a:lnTo>
                    <a:lnTo>
                      <a:pt x="538" y="531"/>
                    </a:lnTo>
                    <a:lnTo>
                      <a:pt x="570" y="533"/>
                    </a:lnTo>
                    <a:lnTo>
                      <a:pt x="599" y="531"/>
                    </a:lnTo>
                    <a:lnTo>
                      <a:pt x="620" y="531"/>
                    </a:lnTo>
                    <a:lnTo>
                      <a:pt x="650" y="531"/>
                    </a:lnTo>
                    <a:lnTo>
                      <a:pt x="677" y="529"/>
                    </a:lnTo>
                    <a:lnTo>
                      <a:pt x="705" y="525"/>
                    </a:lnTo>
                    <a:lnTo>
                      <a:pt x="730" y="519"/>
                    </a:lnTo>
                    <a:lnTo>
                      <a:pt x="749" y="516"/>
                    </a:lnTo>
                    <a:lnTo>
                      <a:pt x="774" y="510"/>
                    </a:lnTo>
                    <a:lnTo>
                      <a:pt x="798" y="500"/>
                    </a:lnTo>
                    <a:lnTo>
                      <a:pt x="817" y="491"/>
                    </a:lnTo>
                    <a:lnTo>
                      <a:pt x="835" y="481"/>
                    </a:lnTo>
                    <a:lnTo>
                      <a:pt x="854" y="466"/>
                    </a:lnTo>
                    <a:lnTo>
                      <a:pt x="869" y="453"/>
                    </a:lnTo>
                    <a:lnTo>
                      <a:pt x="884" y="438"/>
                    </a:lnTo>
                    <a:lnTo>
                      <a:pt x="897" y="419"/>
                    </a:lnTo>
                    <a:lnTo>
                      <a:pt x="907" y="400"/>
                    </a:lnTo>
                    <a:lnTo>
                      <a:pt x="912" y="379"/>
                    </a:lnTo>
                    <a:lnTo>
                      <a:pt x="914" y="358"/>
                    </a:lnTo>
                    <a:lnTo>
                      <a:pt x="914" y="339"/>
                    </a:lnTo>
                    <a:lnTo>
                      <a:pt x="909" y="314"/>
                    </a:lnTo>
                    <a:lnTo>
                      <a:pt x="901" y="291"/>
                    </a:lnTo>
                    <a:lnTo>
                      <a:pt x="892" y="272"/>
                    </a:lnTo>
                    <a:lnTo>
                      <a:pt x="876" y="246"/>
                    </a:lnTo>
                    <a:lnTo>
                      <a:pt x="861" y="225"/>
                    </a:lnTo>
                    <a:lnTo>
                      <a:pt x="838" y="200"/>
                    </a:lnTo>
                    <a:lnTo>
                      <a:pt x="814" y="177"/>
                    </a:lnTo>
                    <a:lnTo>
                      <a:pt x="783" y="154"/>
                    </a:lnTo>
                    <a:lnTo>
                      <a:pt x="753" y="134"/>
                    </a:lnTo>
                    <a:lnTo>
                      <a:pt x="724" y="116"/>
                    </a:lnTo>
                    <a:lnTo>
                      <a:pt x="694" y="97"/>
                    </a:lnTo>
                    <a:lnTo>
                      <a:pt x="654" y="78"/>
                    </a:lnTo>
                    <a:lnTo>
                      <a:pt x="610" y="61"/>
                    </a:lnTo>
                    <a:lnTo>
                      <a:pt x="570" y="46"/>
                    </a:lnTo>
                    <a:lnTo>
                      <a:pt x="527" y="35"/>
                    </a:lnTo>
                    <a:lnTo>
                      <a:pt x="488" y="25"/>
                    </a:lnTo>
                    <a:lnTo>
                      <a:pt x="445" y="16"/>
                    </a:lnTo>
                    <a:lnTo>
                      <a:pt x="411" y="12"/>
                    </a:lnTo>
                    <a:lnTo>
                      <a:pt x="382" y="0"/>
                    </a:lnTo>
                    <a:lnTo>
                      <a:pt x="336" y="4"/>
                    </a:lnTo>
                    <a:lnTo>
                      <a:pt x="306" y="4"/>
                    </a:lnTo>
                    <a:lnTo>
                      <a:pt x="272" y="6"/>
                    </a:lnTo>
                    <a:lnTo>
                      <a:pt x="241" y="6"/>
                    </a:lnTo>
                    <a:lnTo>
                      <a:pt x="209" y="12"/>
                    </a:lnTo>
                    <a:lnTo>
                      <a:pt x="179" y="19"/>
                    </a:lnTo>
                    <a:lnTo>
                      <a:pt x="148" y="23"/>
                    </a:lnTo>
                    <a:lnTo>
                      <a:pt x="125" y="37"/>
                    </a:lnTo>
                    <a:lnTo>
                      <a:pt x="101" y="44"/>
                    </a:lnTo>
                    <a:lnTo>
                      <a:pt x="80" y="56"/>
                    </a:lnTo>
                    <a:lnTo>
                      <a:pt x="55" y="73"/>
                    </a:lnTo>
                    <a:lnTo>
                      <a:pt x="44" y="84"/>
                    </a:lnTo>
                    <a:lnTo>
                      <a:pt x="30" y="99"/>
                    </a:lnTo>
                    <a:lnTo>
                      <a:pt x="21" y="113"/>
                    </a:lnTo>
                    <a:lnTo>
                      <a:pt x="11" y="128"/>
                    </a:lnTo>
                    <a:lnTo>
                      <a:pt x="6" y="141"/>
                    </a:lnTo>
                    <a:lnTo>
                      <a:pt x="4" y="156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3" name="Freeform 539"/>
              <p:cNvSpPr>
                <a:spLocks/>
              </p:cNvSpPr>
              <p:nvPr/>
            </p:nvSpPr>
            <p:spPr bwMode="auto">
              <a:xfrm>
                <a:off x="1973" y="1837"/>
                <a:ext cx="230" cy="118"/>
              </a:xfrm>
              <a:custGeom>
                <a:avLst/>
                <a:gdLst>
                  <a:gd name="T0" fmla="*/ 1 w 460"/>
                  <a:gd name="T1" fmla="*/ 0 h 235"/>
                  <a:gd name="T2" fmla="*/ 0 w 460"/>
                  <a:gd name="T3" fmla="*/ 1 h 235"/>
                  <a:gd name="T4" fmla="*/ 1 w 460"/>
                  <a:gd name="T5" fmla="*/ 1 h 235"/>
                  <a:gd name="T6" fmla="*/ 1 w 460"/>
                  <a:gd name="T7" fmla="*/ 1 h 235"/>
                  <a:gd name="T8" fmla="*/ 1 w 460"/>
                  <a:gd name="T9" fmla="*/ 1 h 235"/>
                  <a:gd name="T10" fmla="*/ 1 w 460"/>
                  <a:gd name="T11" fmla="*/ 1 h 235"/>
                  <a:gd name="T12" fmla="*/ 1 w 460"/>
                  <a:gd name="T13" fmla="*/ 1 h 235"/>
                  <a:gd name="T14" fmla="*/ 1 w 460"/>
                  <a:gd name="T15" fmla="*/ 0 h 235"/>
                  <a:gd name="T16" fmla="*/ 1 w 460"/>
                  <a:gd name="T17" fmla="*/ 0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0"/>
                  <a:gd name="T28" fmla="*/ 0 h 235"/>
                  <a:gd name="T29" fmla="*/ 460 w 460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0" h="235">
                    <a:moveTo>
                      <a:pt x="10" y="0"/>
                    </a:moveTo>
                    <a:lnTo>
                      <a:pt x="0" y="34"/>
                    </a:lnTo>
                    <a:lnTo>
                      <a:pt x="8" y="85"/>
                    </a:lnTo>
                    <a:lnTo>
                      <a:pt x="36" y="133"/>
                    </a:lnTo>
                    <a:lnTo>
                      <a:pt x="78" y="182"/>
                    </a:lnTo>
                    <a:lnTo>
                      <a:pt x="152" y="235"/>
                    </a:lnTo>
                    <a:lnTo>
                      <a:pt x="460" y="7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4" name="Freeform 540"/>
              <p:cNvSpPr>
                <a:spLocks/>
              </p:cNvSpPr>
              <p:nvPr/>
            </p:nvSpPr>
            <p:spPr bwMode="auto">
              <a:xfrm>
                <a:off x="2203" y="1854"/>
                <a:ext cx="208" cy="126"/>
              </a:xfrm>
              <a:custGeom>
                <a:avLst/>
                <a:gdLst>
                  <a:gd name="T0" fmla="*/ 0 w 417"/>
                  <a:gd name="T1" fmla="*/ 1 h 251"/>
                  <a:gd name="T2" fmla="*/ 0 w 417"/>
                  <a:gd name="T3" fmla="*/ 1 h 251"/>
                  <a:gd name="T4" fmla="*/ 0 w 417"/>
                  <a:gd name="T5" fmla="*/ 1 h 251"/>
                  <a:gd name="T6" fmla="*/ 0 w 417"/>
                  <a:gd name="T7" fmla="*/ 1 h 251"/>
                  <a:gd name="T8" fmla="*/ 0 w 417"/>
                  <a:gd name="T9" fmla="*/ 1 h 251"/>
                  <a:gd name="T10" fmla="*/ 0 w 417"/>
                  <a:gd name="T11" fmla="*/ 0 h 251"/>
                  <a:gd name="T12" fmla="*/ 0 w 417"/>
                  <a:gd name="T13" fmla="*/ 1 h 251"/>
                  <a:gd name="T14" fmla="*/ 0 w 417"/>
                  <a:gd name="T15" fmla="*/ 1 h 2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7"/>
                  <a:gd name="T25" fmla="*/ 0 h 251"/>
                  <a:gd name="T26" fmla="*/ 417 w 417"/>
                  <a:gd name="T27" fmla="*/ 251 h 2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7" h="251">
                    <a:moveTo>
                      <a:pt x="0" y="26"/>
                    </a:moveTo>
                    <a:lnTo>
                      <a:pt x="375" y="251"/>
                    </a:lnTo>
                    <a:lnTo>
                      <a:pt x="415" y="196"/>
                    </a:lnTo>
                    <a:lnTo>
                      <a:pt x="417" y="142"/>
                    </a:lnTo>
                    <a:lnTo>
                      <a:pt x="388" y="89"/>
                    </a:lnTo>
                    <a:lnTo>
                      <a:pt x="16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5" name="Freeform 541"/>
              <p:cNvSpPr>
                <a:spLocks/>
              </p:cNvSpPr>
              <p:nvPr/>
            </p:nvSpPr>
            <p:spPr bwMode="auto">
              <a:xfrm>
                <a:off x="1696" y="2502"/>
                <a:ext cx="663" cy="384"/>
              </a:xfrm>
              <a:custGeom>
                <a:avLst/>
                <a:gdLst>
                  <a:gd name="T0" fmla="*/ 0 w 1327"/>
                  <a:gd name="T1" fmla="*/ 1 h 768"/>
                  <a:gd name="T2" fmla="*/ 0 w 1327"/>
                  <a:gd name="T3" fmla="*/ 0 h 768"/>
                  <a:gd name="T4" fmla="*/ 0 w 1327"/>
                  <a:gd name="T5" fmla="*/ 1 h 768"/>
                  <a:gd name="T6" fmla="*/ 0 w 1327"/>
                  <a:gd name="T7" fmla="*/ 1 h 768"/>
                  <a:gd name="T8" fmla="*/ 0 w 1327"/>
                  <a:gd name="T9" fmla="*/ 1 h 768"/>
                  <a:gd name="T10" fmla="*/ 0 w 1327"/>
                  <a:gd name="T11" fmla="*/ 1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7"/>
                  <a:gd name="T19" fmla="*/ 0 h 768"/>
                  <a:gd name="T20" fmla="*/ 1327 w 1327"/>
                  <a:gd name="T21" fmla="*/ 768 h 7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7" h="768">
                    <a:moveTo>
                      <a:pt x="0" y="451"/>
                    </a:moveTo>
                    <a:lnTo>
                      <a:pt x="836" y="0"/>
                    </a:lnTo>
                    <a:lnTo>
                      <a:pt x="1327" y="470"/>
                    </a:lnTo>
                    <a:lnTo>
                      <a:pt x="669" y="768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6" name="Freeform 542"/>
              <p:cNvSpPr>
                <a:spLocks/>
              </p:cNvSpPr>
              <p:nvPr/>
            </p:nvSpPr>
            <p:spPr bwMode="auto">
              <a:xfrm>
                <a:off x="2147" y="2016"/>
                <a:ext cx="939" cy="846"/>
              </a:xfrm>
              <a:custGeom>
                <a:avLst/>
                <a:gdLst>
                  <a:gd name="T0" fmla="*/ 1 w 1878"/>
                  <a:gd name="T1" fmla="*/ 1 h 1692"/>
                  <a:gd name="T2" fmla="*/ 1 w 1878"/>
                  <a:gd name="T3" fmla="*/ 1 h 1692"/>
                  <a:gd name="T4" fmla="*/ 1 w 1878"/>
                  <a:gd name="T5" fmla="*/ 0 h 1692"/>
                  <a:gd name="T6" fmla="*/ 1 w 1878"/>
                  <a:gd name="T7" fmla="*/ 1 h 1692"/>
                  <a:gd name="T8" fmla="*/ 1 w 1878"/>
                  <a:gd name="T9" fmla="*/ 1 h 1692"/>
                  <a:gd name="T10" fmla="*/ 1 w 1878"/>
                  <a:gd name="T11" fmla="*/ 1 h 1692"/>
                  <a:gd name="T12" fmla="*/ 1 w 1878"/>
                  <a:gd name="T13" fmla="*/ 1 h 1692"/>
                  <a:gd name="T14" fmla="*/ 1 w 1878"/>
                  <a:gd name="T15" fmla="*/ 1 h 1692"/>
                  <a:gd name="T16" fmla="*/ 1 w 1878"/>
                  <a:gd name="T17" fmla="*/ 1 h 1692"/>
                  <a:gd name="T18" fmla="*/ 1 w 1878"/>
                  <a:gd name="T19" fmla="*/ 1 h 1692"/>
                  <a:gd name="T20" fmla="*/ 1 w 1878"/>
                  <a:gd name="T21" fmla="*/ 1 h 1692"/>
                  <a:gd name="T22" fmla="*/ 1 w 1878"/>
                  <a:gd name="T23" fmla="*/ 1 h 1692"/>
                  <a:gd name="T24" fmla="*/ 1 w 1878"/>
                  <a:gd name="T25" fmla="*/ 1 h 1692"/>
                  <a:gd name="T26" fmla="*/ 1 w 1878"/>
                  <a:gd name="T27" fmla="*/ 1 h 1692"/>
                  <a:gd name="T28" fmla="*/ 1 w 1878"/>
                  <a:gd name="T29" fmla="*/ 1 h 1692"/>
                  <a:gd name="T30" fmla="*/ 1 w 1878"/>
                  <a:gd name="T31" fmla="*/ 1 h 1692"/>
                  <a:gd name="T32" fmla="*/ 1 w 1878"/>
                  <a:gd name="T33" fmla="*/ 1 h 1692"/>
                  <a:gd name="T34" fmla="*/ 0 w 1878"/>
                  <a:gd name="T35" fmla="*/ 1 h 1692"/>
                  <a:gd name="T36" fmla="*/ 1 w 1878"/>
                  <a:gd name="T37" fmla="*/ 1 h 1692"/>
                  <a:gd name="T38" fmla="*/ 1 w 1878"/>
                  <a:gd name="T39" fmla="*/ 1 h 16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78"/>
                  <a:gd name="T61" fmla="*/ 0 h 1692"/>
                  <a:gd name="T62" fmla="*/ 1878 w 1878"/>
                  <a:gd name="T63" fmla="*/ 1692 h 16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78" h="1692">
                    <a:moveTo>
                      <a:pt x="61" y="914"/>
                    </a:moveTo>
                    <a:lnTo>
                      <a:pt x="612" y="131"/>
                    </a:lnTo>
                    <a:lnTo>
                      <a:pt x="928" y="0"/>
                    </a:lnTo>
                    <a:lnTo>
                      <a:pt x="1261" y="274"/>
                    </a:lnTo>
                    <a:lnTo>
                      <a:pt x="1249" y="289"/>
                    </a:lnTo>
                    <a:lnTo>
                      <a:pt x="1599" y="525"/>
                    </a:lnTo>
                    <a:lnTo>
                      <a:pt x="1584" y="555"/>
                    </a:lnTo>
                    <a:lnTo>
                      <a:pt x="1662" y="517"/>
                    </a:lnTo>
                    <a:lnTo>
                      <a:pt x="1692" y="536"/>
                    </a:lnTo>
                    <a:lnTo>
                      <a:pt x="1548" y="603"/>
                    </a:lnTo>
                    <a:lnTo>
                      <a:pt x="1878" y="846"/>
                    </a:lnTo>
                    <a:lnTo>
                      <a:pt x="1411" y="1623"/>
                    </a:lnTo>
                    <a:lnTo>
                      <a:pt x="1205" y="1692"/>
                    </a:lnTo>
                    <a:lnTo>
                      <a:pt x="662" y="1371"/>
                    </a:lnTo>
                    <a:lnTo>
                      <a:pt x="462" y="1439"/>
                    </a:lnTo>
                    <a:lnTo>
                      <a:pt x="414" y="1494"/>
                    </a:lnTo>
                    <a:lnTo>
                      <a:pt x="414" y="1426"/>
                    </a:lnTo>
                    <a:lnTo>
                      <a:pt x="0" y="1055"/>
                    </a:lnTo>
                    <a:lnTo>
                      <a:pt x="61" y="91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7" name="Freeform 543"/>
              <p:cNvSpPr>
                <a:spLocks/>
              </p:cNvSpPr>
              <p:nvPr/>
            </p:nvSpPr>
            <p:spPr bwMode="auto">
              <a:xfrm>
                <a:off x="2249" y="1962"/>
                <a:ext cx="350" cy="465"/>
              </a:xfrm>
              <a:custGeom>
                <a:avLst/>
                <a:gdLst>
                  <a:gd name="T0" fmla="*/ 0 w 700"/>
                  <a:gd name="T1" fmla="*/ 1 h 929"/>
                  <a:gd name="T2" fmla="*/ 1 w 700"/>
                  <a:gd name="T3" fmla="*/ 1 h 929"/>
                  <a:gd name="T4" fmla="*/ 1 w 700"/>
                  <a:gd name="T5" fmla="*/ 1 h 929"/>
                  <a:gd name="T6" fmla="*/ 1 w 700"/>
                  <a:gd name="T7" fmla="*/ 1 h 929"/>
                  <a:gd name="T8" fmla="*/ 1 w 700"/>
                  <a:gd name="T9" fmla="*/ 1 h 929"/>
                  <a:gd name="T10" fmla="*/ 1 w 700"/>
                  <a:gd name="T11" fmla="*/ 1 h 929"/>
                  <a:gd name="T12" fmla="*/ 1 w 700"/>
                  <a:gd name="T13" fmla="*/ 1 h 929"/>
                  <a:gd name="T14" fmla="*/ 1 w 700"/>
                  <a:gd name="T15" fmla="*/ 1 h 929"/>
                  <a:gd name="T16" fmla="*/ 1 w 700"/>
                  <a:gd name="T17" fmla="*/ 1 h 929"/>
                  <a:gd name="T18" fmla="*/ 1 w 700"/>
                  <a:gd name="T19" fmla="*/ 1 h 929"/>
                  <a:gd name="T20" fmla="*/ 1 w 700"/>
                  <a:gd name="T21" fmla="*/ 0 h 929"/>
                  <a:gd name="T22" fmla="*/ 1 w 700"/>
                  <a:gd name="T23" fmla="*/ 0 h 929"/>
                  <a:gd name="T24" fmla="*/ 1 w 700"/>
                  <a:gd name="T25" fmla="*/ 1 h 929"/>
                  <a:gd name="T26" fmla="*/ 1 w 700"/>
                  <a:gd name="T27" fmla="*/ 1 h 929"/>
                  <a:gd name="T28" fmla="*/ 1 w 700"/>
                  <a:gd name="T29" fmla="*/ 1 h 929"/>
                  <a:gd name="T30" fmla="*/ 1 w 700"/>
                  <a:gd name="T31" fmla="*/ 1 h 929"/>
                  <a:gd name="T32" fmla="*/ 0 w 700"/>
                  <a:gd name="T33" fmla="*/ 1 h 929"/>
                  <a:gd name="T34" fmla="*/ 0 w 700"/>
                  <a:gd name="T35" fmla="*/ 1 h 9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0"/>
                  <a:gd name="T55" fmla="*/ 0 h 929"/>
                  <a:gd name="T56" fmla="*/ 700 w 700"/>
                  <a:gd name="T57" fmla="*/ 929 h 9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0" h="929">
                    <a:moveTo>
                      <a:pt x="0" y="771"/>
                    </a:moveTo>
                    <a:lnTo>
                      <a:pt x="116" y="600"/>
                    </a:lnTo>
                    <a:lnTo>
                      <a:pt x="284" y="93"/>
                    </a:lnTo>
                    <a:lnTo>
                      <a:pt x="327" y="62"/>
                    </a:lnTo>
                    <a:lnTo>
                      <a:pt x="324" y="34"/>
                    </a:lnTo>
                    <a:lnTo>
                      <a:pt x="343" y="3"/>
                    </a:lnTo>
                    <a:lnTo>
                      <a:pt x="384" y="43"/>
                    </a:lnTo>
                    <a:lnTo>
                      <a:pt x="325" y="91"/>
                    </a:lnTo>
                    <a:lnTo>
                      <a:pt x="156" y="579"/>
                    </a:lnTo>
                    <a:lnTo>
                      <a:pt x="278" y="414"/>
                    </a:lnTo>
                    <a:lnTo>
                      <a:pt x="415" y="0"/>
                    </a:lnTo>
                    <a:lnTo>
                      <a:pt x="447" y="0"/>
                    </a:lnTo>
                    <a:lnTo>
                      <a:pt x="327" y="348"/>
                    </a:lnTo>
                    <a:lnTo>
                      <a:pt x="405" y="239"/>
                    </a:lnTo>
                    <a:lnTo>
                      <a:pt x="700" y="114"/>
                    </a:lnTo>
                    <a:lnTo>
                      <a:pt x="128" y="929"/>
                    </a:ln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8" name="Freeform 544"/>
              <p:cNvSpPr>
                <a:spLocks/>
              </p:cNvSpPr>
              <p:nvPr/>
            </p:nvSpPr>
            <p:spPr bwMode="auto">
              <a:xfrm>
                <a:off x="2124" y="2341"/>
                <a:ext cx="322" cy="420"/>
              </a:xfrm>
              <a:custGeom>
                <a:avLst/>
                <a:gdLst>
                  <a:gd name="T0" fmla="*/ 0 w 645"/>
                  <a:gd name="T1" fmla="*/ 1 h 840"/>
                  <a:gd name="T2" fmla="*/ 0 w 645"/>
                  <a:gd name="T3" fmla="*/ 1 h 840"/>
                  <a:gd name="T4" fmla="*/ 0 w 645"/>
                  <a:gd name="T5" fmla="*/ 1 h 840"/>
                  <a:gd name="T6" fmla="*/ 0 w 645"/>
                  <a:gd name="T7" fmla="*/ 1 h 840"/>
                  <a:gd name="T8" fmla="*/ 0 w 645"/>
                  <a:gd name="T9" fmla="*/ 1 h 840"/>
                  <a:gd name="T10" fmla="*/ 0 w 645"/>
                  <a:gd name="T11" fmla="*/ 1 h 840"/>
                  <a:gd name="T12" fmla="*/ 0 w 645"/>
                  <a:gd name="T13" fmla="*/ 1 h 840"/>
                  <a:gd name="T14" fmla="*/ 0 w 645"/>
                  <a:gd name="T15" fmla="*/ 1 h 840"/>
                  <a:gd name="T16" fmla="*/ 0 w 645"/>
                  <a:gd name="T17" fmla="*/ 1 h 840"/>
                  <a:gd name="T18" fmla="*/ 0 w 645"/>
                  <a:gd name="T19" fmla="*/ 1 h 840"/>
                  <a:gd name="T20" fmla="*/ 0 w 645"/>
                  <a:gd name="T21" fmla="*/ 1 h 840"/>
                  <a:gd name="T22" fmla="*/ 0 w 645"/>
                  <a:gd name="T23" fmla="*/ 1 h 840"/>
                  <a:gd name="T24" fmla="*/ 0 w 645"/>
                  <a:gd name="T25" fmla="*/ 1 h 840"/>
                  <a:gd name="T26" fmla="*/ 0 w 645"/>
                  <a:gd name="T27" fmla="*/ 1 h 840"/>
                  <a:gd name="T28" fmla="*/ 0 w 645"/>
                  <a:gd name="T29" fmla="*/ 1 h 840"/>
                  <a:gd name="T30" fmla="*/ 0 w 645"/>
                  <a:gd name="T31" fmla="*/ 1 h 840"/>
                  <a:gd name="T32" fmla="*/ 0 w 645"/>
                  <a:gd name="T33" fmla="*/ 1 h 840"/>
                  <a:gd name="T34" fmla="*/ 0 w 645"/>
                  <a:gd name="T35" fmla="*/ 1 h 840"/>
                  <a:gd name="T36" fmla="*/ 0 w 645"/>
                  <a:gd name="T37" fmla="*/ 1 h 840"/>
                  <a:gd name="T38" fmla="*/ 0 w 645"/>
                  <a:gd name="T39" fmla="*/ 1 h 840"/>
                  <a:gd name="T40" fmla="*/ 0 w 645"/>
                  <a:gd name="T41" fmla="*/ 1 h 840"/>
                  <a:gd name="T42" fmla="*/ 0 w 645"/>
                  <a:gd name="T43" fmla="*/ 1 h 840"/>
                  <a:gd name="T44" fmla="*/ 0 w 645"/>
                  <a:gd name="T45" fmla="*/ 0 h 840"/>
                  <a:gd name="T46" fmla="*/ 0 w 645"/>
                  <a:gd name="T47" fmla="*/ 1 h 840"/>
                  <a:gd name="T48" fmla="*/ 0 w 645"/>
                  <a:gd name="T49" fmla="*/ 1 h 840"/>
                  <a:gd name="T50" fmla="*/ 0 w 645"/>
                  <a:gd name="T51" fmla="*/ 1 h 840"/>
                  <a:gd name="T52" fmla="*/ 0 w 645"/>
                  <a:gd name="T53" fmla="*/ 1 h 840"/>
                  <a:gd name="T54" fmla="*/ 0 w 645"/>
                  <a:gd name="T55" fmla="*/ 1 h 840"/>
                  <a:gd name="T56" fmla="*/ 0 w 645"/>
                  <a:gd name="T57" fmla="*/ 1 h 8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45"/>
                  <a:gd name="T88" fmla="*/ 0 h 840"/>
                  <a:gd name="T89" fmla="*/ 645 w 645"/>
                  <a:gd name="T90" fmla="*/ 840 h 8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45" h="840">
                    <a:moveTo>
                      <a:pt x="8" y="367"/>
                    </a:moveTo>
                    <a:lnTo>
                      <a:pt x="0" y="396"/>
                    </a:lnTo>
                    <a:lnTo>
                      <a:pt x="344" y="702"/>
                    </a:lnTo>
                    <a:lnTo>
                      <a:pt x="405" y="683"/>
                    </a:lnTo>
                    <a:lnTo>
                      <a:pt x="460" y="840"/>
                    </a:lnTo>
                    <a:lnTo>
                      <a:pt x="630" y="645"/>
                    </a:lnTo>
                    <a:lnTo>
                      <a:pt x="645" y="530"/>
                    </a:lnTo>
                    <a:lnTo>
                      <a:pt x="472" y="624"/>
                    </a:lnTo>
                    <a:lnTo>
                      <a:pt x="371" y="626"/>
                    </a:lnTo>
                    <a:lnTo>
                      <a:pt x="310" y="607"/>
                    </a:lnTo>
                    <a:lnTo>
                      <a:pt x="244" y="574"/>
                    </a:lnTo>
                    <a:lnTo>
                      <a:pt x="192" y="513"/>
                    </a:lnTo>
                    <a:lnTo>
                      <a:pt x="152" y="454"/>
                    </a:lnTo>
                    <a:lnTo>
                      <a:pt x="149" y="397"/>
                    </a:lnTo>
                    <a:lnTo>
                      <a:pt x="156" y="350"/>
                    </a:lnTo>
                    <a:lnTo>
                      <a:pt x="177" y="316"/>
                    </a:lnTo>
                    <a:lnTo>
                      <a:pt x="206" y="285"/>
                    </a:lnTo>
                    <a:lnTo>
                      <a:pt x="232" y="272"/>
                    </a:lnTo>
                    <a:lnTo>
                      <a:pt x="270" y="251"/>
                    </a:lnTo>
                    <a:lnTo>
                      <a:pt x="312" y="238"/>
                    </a:lnTo>
                    <a:lnTo>
                      <a:pt x="364" y="126"/>
                    </a:lnTo>
                    <a:lnTo>
                      <a:pt x="356" y="84"/>
                    </a:lnTo>
                    <a:lnTo>
                      <a:pt x="246" y="0"/>
                    </a:lnTo>
                    <a:lnTo>
                      <a:pt x="200" y="4"/>
                    </a:lnTo>
                    <a:lnTo>
                      <a:pt x="166" y="17"/>
                    </a:lnTo>
                    <a:lnTo>
                      <a:pt x="103" y="181"/>
                    </a:lnTo>
                    <a:lnTo>
                      <a:pt x="116" y="242"/>
                    </a:lnTo>
                    <a:lnTo>
                      <a:pt x="8" y="36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49" name="Freeform 545"/>
              <p:cNvSpPr>
                <a:spLocks/>
              </p:cNvSpPr>
              <p:nvPr/>
            </p:nvSpPr>
            <p:spPr bwMode="auto">
              <a:xfrm>
                <a:off x="3021" y="2491"/>
                <a:ext cx="363" cy="424"/>
              </a:xfrm>
              <a:custGeom>
                <a:avLst/>
                <a:gdLst>
                  <a:gd name="T0" fmla="*/ 1 w 726"/>
                  <a:gd name="T1" fmla="*/ 1 h 848"/>
                  <a:gd name="T2" fmla="*/ 1 w 726"/>
                  <a:gd name="T3" fmla="*/ 1 h 848"/>
                  <a:gd name="T4" fmla="*/ 0 w 726"/>
                  <a:gd name="T5" fmla="*/ 1 h 848"/>
                  <a:gd name="T6" fmla="*/ 1 w 726"/>
                  <a:gd name="T7" fmla="*/ 1 h 848"/>
                  <a:gd name="T8" fmla="*/ 1 w 726"/>
                  <a:gd name="T9" fmla="*/ 1 h 848"/>
                  <a:gd name="T10" fmla="*/ 1 w 726"/>
                  <a:gd name="T11" fmla="*/ 1 h 848"/>
                  <a:gd name="T12" fmla="*/ 1 w 726"/>
                  <a:gd name="T13" fmla="*/ 1 h 848"/>
                  <a:gd name="T14" fmla="*/ 1 w 726"/>
                  <a:gd name="T15" fmla="*/ 1 h 848"/>
                  <a:gd name="T16" fmla="*/ 1 w 726"/>
                  <a:gd name="T17" fmla="*/ 1 h 848"/>
                  <a:gd name="T18" fmla="*/ 1 w 726"/>
                  <a:gd name="T19" fmla="*/ 1 h 848"/>
                  <a:gd name="T20" fmla="*/ 1 w 726"/>
                  <a:gd name="T21" fmla="*/ 1 h 848"/>
                  <a:gd name="T22" fmla="*/ 1 w 726"/>
                  <a:gd name="T23" fmla="*/ 1 h 848"/>
                  <a:gd name="T24" fmla="*/ 1 w 726"/>
                  <a:gd name="T25" fmla="*/ 1 h 848"/>
                  <a:gd name="T26" fmla="*/ 1 w 726"/>
                  <a:gd name="T27" fmla="*/ 1 h 848"/>
                  <a:gd name="T28" fmla="*/ 1 w 726"/>
                  <a:gd name="T29" fmla="*/ 1 h 848"/>
                  <a:gd name="T30" fmla="*/ 1 w 726"/>
                  <a:gd name="T31" fmla="*/ 1 h 848"/>
                  <a:gd name="T32" fmla="*/ 1 w 726"/>
                  <a:gd name="T33" fmla="*/ 1 h 848"/>
                  <a:gd name="T34" fmla="*/ 1 w 726"/>
                  <a:gd name="T35" fmla="*/ 1 h 848"/>
                  <a:gd name="T36" fmla="*/ 1 w 726"/>
                  <a:gd name="T37" fmla="*/ 1 h 848"/>
                  <a:gd name="T38" fmla="*/ 1 w 726"/>
                  <a:gd name="T39" fmla="*/ 1 h 848"/>
                  <a:gd name="T40" fmla="*/ 1 w 726"/>
                  <a:gd name="T41" fmla="*/ 1 h 848"/>
                  <a:gd name="T42" fmla="*/ 1 w 726"/>
                  <a:gd name="T43" fmla="*/ 1 h 848"/>
                  <a:gd name="T44" fmla="*/ 1 w 726"/>
                  <a:gd name="T45" fmla="*/ 1 h 848"/>
                  <a:gd name="T46" fmla="*/ 1 w 726"/>
                  <a:gd name="T47" fmla="*/ 1 h 848"/>
                  <a:gd name="T48" fmla="*/ 1 w 726"/>
                  <a:gd name="T49" fmla="*/ 1 h 848"/>
                  <a:gd name="T50" fmla="*/ 1 w 726"/>
                  <a:gd name="T51" fmla="*/ 1 h 848"/>
                  <a:gd name="T52" fmla="*/ 1 w 726"/>
                  <a:gd name="T53" fmla="*/ 1 h 848"/>
                  <a:gd name="T54" fmla="*/ 1 w 726"/>
                  <a:gd name="T55" fmla="*/ 1 h 848"/>
                  <a:gd name="T56" fmla="*/ 1 w 726"/>
                  <a:gd name="T57" fmla="*/ 1 h 848"/>
                  <a:gd name="T58" fmla="*/ 1 w 726"/>
                  <a:gd name="T59" fmla="*/ 1 h 848"/>
                  <a:gd name="T60" fmla="*/ 1 w 726"/>
                  <a:gd name="T61" fmla="*/ 1 h 848"/>
                  <a:gd name="T62" fmla="*/ 1 w 726"/>
                  <a:gd name="T63" fmla="*/ 1 h 848"/>
                  <a:gd name="T64" fmla="*/ 1 w 726"/>
                  <a:gd name="T65" fmla="*/ 1 h 848"/>
                  <a:gd name="T66" fmla="*/ 1 w 726"/>
                  <a:gd name="T67" fmla="*/ 1 h 848"/>
                  <a:gd name="T68" fmla="*/ 1 w 726"/>
                  <a:gd name="T69" fmla="*/ 1 h 848"/>
                  <a:gd name="T70" fmla="*/ 1 w 726"/>
                  <a:gd name="T71" fmla="*/ 0 h 848"/>
                  <a:gd name="T72" fmla="*/ 1 w 726"/>
                  <a:gd name="T73" fmla="*/ 1 h 848"/>
                  <a:gd name="T74" fmla="*/ 1 w 726"/>
                  <a:gd name="T75" fmla="*/ 1 h 848"/>
                  <a:gd name="T76" fmla="*/ 1 w 726"/>
                  <a:gd name="T77" fmla="*/ 1 h 848"/>
                  <a:gd name="T78" fmla="*/ 1 w 726"/>
                  <a:gd name="T79" fmla="*/ 1 h 848"/>
                  <a:gd name="T80" fmla="*/ 1 w 726"/>
                  <a:gd name="T81" fmla="*/ 1 h 8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6"/>
                  <a:gd name="T124" fmla="*/ 0 h 848"/>
                  <a:gd name="T125" fmla="*/ 726 w 726"/>
                  <a:gd name="T126" fmla="*/ 848 h 8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6" h="848">
                    <a:moveTo>
                      <a:pt x="32" y="101"/>
                    </a:moveTo>
                    <a:lnTo>
                      <a:pt x="21" y="122"/>
                    </a:lnTo>
                    <a:lnTo>
                      <a:pt x="12" y="149"/>
                    </a:lnTo>
                    <a:lnTo>
                      <a:pt x="6" y="177"/>
                    </a:lnTo>
                    <a:lnTo>
                      <a:pt x="0" y="210"/>
                    </a:lnTo>
                    <a:lnTo>
                      <a:pt x="0" y="240"/>
                    </a:lnTo>
                    <a:lnTo>
                      <a:pt x="0" y="270"/>
                    </a:lnTo>
                    <a:lnTo>
                      <a:pt x="2" y="297"/>
                    </a:lnTo>
                    <a:lnTo>
                      <a:pt x="6" y="327"/>
                    </a:lnTo>
                    <a:lnTo>
                      <a:pt x="13" y="360"/>
                    </a:lnTo>
                    <a:lnTo>
                      <a:pt x="21" y="388"/>
                    </a:lnTo>
                    <a:lnTo>
                      <a:pt x="32" y="421"/>
                    </a:lnTo>
                    <a:lnTo>
                      <a:pt x="46" y="451"/>
                    </a:lnTo>
                    <a:lnTo>
                      <a:pt x="57" y="480"/>
                    </a:lnTo>
                    <a:lnTo>
                      <a:pt x="70" y="508"/>
                    </a:lnTo>
                    <a:lnTo>
                      <a:pt x="84" y="531"/>
                    </a:lnTo>
                    <a:lnTo>
                      <a:pt x="101" y="557"/>
                    </a:lnTo>
                    <a:lnTo>
                      <a:pt x="116" y="582"/>
                    </a:lnTo>
                    <a:lnTo>
                      <a:pt x="135" y="609"/>
                    </a:lnTo>
                    <a:lnTo>
                      <a:pt x="154" y="630"/>
                    </a:lnTo>
                    <a:lnTo>
                      <a:pt x="173" y="652"/>
                    </a:lnTo>
                    <a:lnTo>
                      <a:pt x="190" y="673"/>
                    </a:lnTo>
                    <a:lnTo>
                      <a:pt x="209" y="694"/>
                    </a:lnTo>
                    <a:lnTo>
                      <a:pt x="232" y="715"/>
                    </a:lnTo>
                    <a:lnTo>
                      <a:pt x="255" y="734"/>
                    </a:lnTo>
                    <a:lnTo>
                      <a:pt x="274" y="749"/>
                    </a:lnTo>
                    <a:lnTo>
                      <a:pt x="297" y="765"/>
                    </a:lnTo>
                    <a:lnTo>
                      <a:pt x="320" y="780"/>
                    </a:lnTo>
                    <a:lnTo>
                      <a:pt x="344" y="795"/>
                    </a:lnTo>
                    <a:lnTo>
                      <a:pt x="369" y="806"/>
                    </a:lnTo>
                    <a:lnTo>
                      <a:pt x="390" y="816"/>
                    </a:lnTo>
                    <a:lnTo>
                      <a:pt x="416" y="827"/>
                    </a:lnTo>
                    <a:lnTo>
                      <a:pt x="441" y="835"/>
                    </a:lnTo>
                    <a:lnTo>
                      <a:pt x="468" y="841"/>
                    </a:lnTo>
                    <a:lnTo>
                      <a:pt x="494" y="846"/>
                    </a:lnTo>
                    <a:lnTo>
                      <a:pt x="521" y="848"/>
                    </a:lnTo>
                    <a:lnTo>
                      <a:pt x="548" y="844"/>
                    </a:lnTo>
                    <a:lnTo>
                      <a:pt x="570" y="841"/>
                    </a:lnTo>
                    <a:lnTo>
                      <a:pt x="599" y="831"/>
                    </a:lnTo>
                    <a:lnTo>
                      <a:pt x="624" y="822"/>
                    </a:lnTo>
                    <a:lnTo>
                      <a:pt x="641" y="810"/>
                    </a:lnTo>
                    <a:lnTo>
                      <a:pt x="660" y="795"/>
                    </a:lnTo>
                    <a:lnTo>
                      <a:pt x="673" y="778"/>
                    </a:lnTo>
                    <a:lnTo>
                      <a:pt x="686" y="761"/>
                    </a:lnTo>
                    <a:lnTo>
                      <a:pt x="702" y="736"/>
                    </a:lnTo>
                    <a:lnTo>
                      <a:pt x="711" y="711"/>
                    </a:lnTo>
                    <a:lnTo>
                      <a:pt x="719" y="687"/>
                    </a:lnTo>
                    <a:lnTo>
                      <a:pt x="723" y="656"/>
                    </a:lnTo>
                    <a:lnTo>
                      <a:pt x="724" y="630"/>
                    </a:lnTo>
                    <a:lnTo>
                      <a:pt x="726" y="601"/>
                    </a:lnTo>
                    <a:lnTo>
                      <a:pt x="726" y="571"/>
                    </a:lnTo>
                    <a:lnTo>
                      <a:pt x="723" y="533"/>
                    </a:lnTo>
                    <a:lnTo>
                      <a:pt x="715" y="502"/>
                    </a:lnTo>
                    <a:lnTo>
                      <a:pt x="707" y="472"/>
                    </a:lnTo>
                    <a:lnTo>
                      <a:pt x="694" y="434"/>
                    </a:lnTo>
                    <a:lnTo>
                      <a:pt x="677" y="392"/>
                    </a:lnTo>
                    <a:lnTo>
                      <a:pt x="660" y="354"/>
                    </a:lnTo>
                    <a:lnTo>
                      <a:pt x="635" y="308"/>
                    </a:lnTo>
                    <a:lnTo>
                      <a:pt x="609" y="267"/>
                    </a:lnTo>
                    <a:lnTo>
                      <a:pt x="578" y="223"/>
                    </a:lnTo>
                    <a:lnTo>
                      <a:pt x="546" y="185"/>
                    </a:lnTo>
                    <a:lnTo>
                      <a:pt x="517" y="154"/>
                    </a:lnTo>
                    <a:lnTo>
                      <a:pt x="485" y="126"/>
                    </a:lnTo>
                    <a:lnTo>
                      <a:pt x="449" y="96"/>
                    </a:lnTo>
                    <a:lnTo>
                      <a:pt x="420" y="75"/>
                    </a:lnTo>
                    <a:lnTo>
                      <a:pt x="392" y="57"/>
                    </a:lnTo>
                    <a:lnTo>
                      <a:pt x="363" y="42"/>
                    </a:lnTo>
                    <a:lnTo>
                      <a:pt x="339" y="31"/>
                    </a:lnTo>
                    <a:lnTo>
                      <a:pt x="310" y="18"/>
                    </a:lnTo>
                    <a:lnTo>
                      <a:pt x="287" y="12"/>
                    </a:lnTo>
                    <a:lnTo>
                      <a:pt x="255" y="6"/>
                    </a:lnTo>
                    <a:lnTo>
                      <a:pt x="226" y="0"/>
                    </a:lnTo>
                    <a:lnTo>
                      <a:pt x="204" y="0"/>
                    </a:lnTo>
                    <a:lnTo>
                      <a:pt x="175" y="2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3" y="27"/>
                    </a:lnTo>
                    <a:lnTo>
                      <a:pt x="80" y="40"/>
                    </a:lnTo>
                    <a:lnTo>
                      <a:pt x="63" y="59"/>
                    </a:lnTo>
                    <a:lnTo>
                      <a:pt x="50" y="75"/>
                    </a:lnTo>
                    <a:lnTo>
                      <a:pt x="32" y="10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0" name="Freeform 546"/>
              <p:cNvSpPr>
                <a:spLocks/>
              </p:cNvSpPr>
              <p:nvPr/>
            </p:nvSpPr>
            <p:spPr bwMode="auto">
              <a:xfrm>
                <a:off x="2547" y="2823"/>
                <a:ext cx="59" cy="66"/>
              </a:xfrm>
              <a:custGeom>
                <a:avLst/>
                <a:gdLst>
                  <a:gd name="T0" fmla="*/ 1 w 118"/>
                  <a:gd name="T1" fmla="*/ 0 h 131"/>
                  <a:gd name="T2" fmla="*/ 0 w 118"/>
                  <a:gd name="T3" fmla="*/ 1 h 131"/>
                  <a:gd name="T4" fmla="*/ 1 w 118"/>
                  <a:gd name="T5" fmla="*/ 1 h 131"/>
                  <a:gd name="T6" fmla="*/ 1 w 118"/>
                  <a:gd name="T7" fmla="*/ 1 h 131"/>
                  <a:gd name="T8" fmla="*/ 1 w 118"/>
                  <a:gd name="T9" fmla="*/ 1 h 131"/>
                  <a:gd name="T10" fmla="*/ 1 w 118"/>
                  <a:gd name="T11" fmla="*/ 1 h 131"/>
                  <a:gd name="T12" fmla="*/ 1 w 118"/>
                  <a:gd name="T13" fmla="*/ 1 h 131"/>
                  <a:gd name="T14" fmla="*/ 1 w 118"/>
                  <a:gd name="T15" fmla="*/ 1 h 131"/>
                  <a:gd name="T16" fmla="*/ 1 w 118"/>
                  <a:gd name="T17" fmla="*/ 1 h 131"/>
                  <a:gd name="T18" fmla="*/ 1 w 118"/>
                  <a:gd name="T19" fmla="*/ 1 h 131"/>
                  <a:gd name="T20" fmla="*/ 1 w 118"/>
                  <a:gd name="T21" fmla="*/ 0 h 131"/>
                  <a:gd name="T22" fmla="*/ 1 w 118"/>
                  <a:gd name="T23" fmla="*/ 0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131"/>
                  <a:gd name="T38" fmla="*/ 118 w 118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131">
                    <a:moveTo>
                      <a:pt x="6" y="0"/>
                    </a:moveTo>
                    <a:lnTo>
                      <a:pt x="0" y="55"/>
                    </a:lnTo>
                    <a:lnTo>
                      <a:pt x="10" y="87"/>
                    </a:lnTo>
                    <a:lnTo>
                      <a:pt x="19" y="118"/>
                    </a:lnTo>
                    <a:lnTo>
                      <a:pt x="42" y="131"/>
                    </a:lnTo>
                    <a:lnTo>
                      <a:pt x="84" y="112"/>
                    </a:lnTo>
                    <a:lnTo>
                      <a:pt x="118" y="93"/>
                    </a:lnTo>
                    <a:lnTo>
                      <a:pt x="95" y="76"/>
                    </a:lnTo>
                    <a:lnTo>
                      <a:pt x="59" y="95"/>
                    </a:lnTo>
                    <a:lnTo>
                      <a:pt x="35" y="4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1" name="Freeform 547"/>
              <p:cNvSpPr>
                <a:spLocks/>
              </p:cNvSpPr>
              <p:nvPr/>
            </p:nvSpPr>
            <p:spPr bwMode="auto">
              <a:xfrm>
                <a:off x="2365" y="2518"/>
                <a:ext cx="490" cy="391"/>
              </a:xfrm>
              <a:custGeom>
                <a:avLst/>
                <a:gdLst>
                  <a:gd name="T0" fmla="*/ 1 w 979"/>
                  <a:gd name="T1" fmla="*/ 0 h 783"/>
                  <a:gd name="T2" fmla="*/ 1 w 979"/>
                  <a:gd name="T3" fmla="*/ 0 h 783"/>
                  <a:gd name="T4" fmla="*/ 1 w 979"/>
                  <a:gd name="T5" fmla="*/ 0 h 783"/>
                  <a:gd name="T6" fmla="*/ 1 w 979"/>
                  <a:gd name="T7" fmla="*/ 0 h 783"/>
                  <a:gd name="T8" fmla="*/ 1 w 979"/>
                  <a:gd name="T9" fmla="*/ 0 h 783"/>
                  <a:gd name="T10" fmla="*/ 1 w 979"/>
                  <a:gd name="T11" fmla="*/ 0 h 783"/>
                  <a:gd name="T12" fmla="*/ 1 w 979"/>
                  <a:gd name="T13" fmla="*/ 0 h 783"/>
                  <a:gd name="T14" fmla="*/ 1 w 979"/>
                  <a:gd name="T15" fmla="*/ 0 h 783"/>
                  <a:gd name="T16" fmla="*/ 1 w 979"/>
                  <a:gd name="T17" fmla="*/ 0 h 783"/>
                  <a:gd name="T18" fmla="*/ 1 w 979"/>
                  <a:gd name="T19" fmla="*/ 0 h 783"/>
                  <a:gd name="T20" fmla="*/ 1 w 979"/>
                  <a:gd name="T21" fmla="*/ 0 h 783"/>
                  <a:gd name="T22" fmla="*/ 1 w 979"/>
                  <a:gd name="T23" fmla="*/ 0 h 783"/>
                  <a:gd name="T24" fmla="*/ 1 w 979"/>
                  <a:gd name="T25" fmla="*/ 0 h 783"/>
                  <a:gd name="T26" fmla="*/ 1 w 979"/>
                  <a:gd name="T27" fmla="*/ 0 h 783"/>
                  <a:gd name="T28" fmla="*/ 1 w 979"/>
                  <a:gd name="T29" fmla="*/ 0 h 783"/>
                  <a:gd name="T30" fmla="*/ 1 w 979"/>
                  <a:gd name="T31" fmla="*/ 0 h 783"/>
                  <a:gd name="T32" fmla="*/ 0 w 979"/>
                  <a:gd name="T33" fmla="*/ 0 h 783"/>
                  <a:gd name="T34" fmla="*/ 1 w 979"/>
                  <a:gd name="T35" fmla="*/ 0 h 783"/>
                  <a:gd name="T36" fmla="*/ 1 w 979"/>
                  <a:gd name="T37" fmla="*/ 0 h 783"/>
                  <a:gd name="T38" fmla="*/ 1 w 979"/>
                  <a:gd name="T39" fmla="*/ 0 h 783"/>
                  <a:gd name="T40" fmla="*/ 1 w 979"/>
                  <a:gd name="T41" fmla="*/ 0 h 7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9"/>
                  <a:gd name="T64" fmla="*/ 0 h 783"/>
                  <a:gd name="T65" fmla="*/ 979 w 979"/>
                  <a:gd name="T66" fmla="*/ 783 h 7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9" h="783">
                    <a:moveTo>
                      <a:pt x="194" y="502"/>
                    </a:moveTo>
                    <a:lnTo>
                      <a:pt x="521" y="747"/>
                    </a:lnTo>
                    <a:lnTo>
                      <a:pt x="656" y="783"/>
                    </a:lnTo>
                    <a:lnTo>
                      <a:pt x="825" y="694"/>
                    </a:lnTo>
                    <a:lnTo>
                      <a:pt x="900" y="678"/>
                    </a:lnTo>
                    <a:lnTo>
                      <a:pt x="960" y="638"/>
                    </a:lnTo>
                    <a:lnTo>
                      <a:pt x="979" y="614"/>
                    </a:lnTo>
                    <a:lnTo>
                      <a:pt x="945" y="614"/>
                    </a:lnTo>
                    <a:lnTo>
                      <a:pt x="934" y="623"/>
                    </a:lnTo>
                    <a:lnTo>
                      <a:pt x="605" y="368"/>
                    </a:lnTo>
                    <a:lnTo>
                      <a:pt x="612" y="332"/>
                    </a:lnTo>
                    <a:lnTo>
                      <a:pt x="658" y="256"/>
                    </a:lnTo>
                    <a:lnTo>
                      <a:pt x="320" y="0"/>
                    </a:lnTo>
                    <a:lnTo>
                      <a:pt x="219" y="142"/>
                    </a:lnTo>
                    <a:lnTo>
                      <a:pt x="169" y="135"/>
                    </a:lnTo>
                    <a:lnTo>
                      <a:pt x="135" y="157"/>
                    </a:lnTo>
                    <a:lnTo>
                      <a:pt x="0" y="445"/>
                    </a:lnTo>
                    <a:lnTo>
                      <a:pt x="211" y="370"/>
                    </a:lnTo>
                    <a:lnTo>
                      <a:pt x="213" y="450"/>
                    </a:lnTo>
                    <a:lnTo>
                      <a:pt x="194" y="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2" name="Freeform 548"/>
              <p:cNvSpPr>
                <a:spLocks/>
              </p:cNvSpPr>
              <p:nvPr/>
            </p:nvSpPr>
            <p:spPr bwMode="auto">
              <a:xfrm>
                <a:off x="2203" y="2461"/>
                <a:ext cx="234" cy="186"/>
              </a:xfrm>
              <a:custGeom>
                <a:avLst/>
                <a:gdLst>
                  <a:gd name="T0" fmla="*/ 0 w 470"/>
                  <a:gd name="T1" fmla="*/ 1 h 372"/>
                  <a:gd name="T2" fmla="*/ 0 w 470"/>
                  <a:gd name="T3" fmla="*/ 0 h 372"/>
                  <a:gd name="T4" fmla="*/ 0 w 470"/>
                  <a:gd name="T5" fmla="*/ 1 h 372"/>
                  <a:gd name="T6" fmla="*/ 0 w 470"/>
                  <a:gd name="T7" fmla="*/ 1 h 372"/>
                  <a:gd name="T8" fmla="*/ 0 w 470"/>
                  <a:gd name="T9" fmla="*/ 1 h 372"/>
                  <a:gd name="T10" fmla="*/ 0 w 470"/>
                  <a:gd name="T11" fmla="*/ 1 h 372"/>
                  <a:gd name="T12" fmla="*/ 0 w 470"/>
                  <a:gd name="T13" fmla="*/ 1 h 372"/>
                  <a:gd name="T14" fmla="*/ 0 w 470"/>
                  <a:gd name="T15" fmla="*/ 1 h 372"/>
                  <a:gd name="T16" fmla="*/ 0 w 470"/>
                  <a:gd name="T17" fmla="*/ 1 h 372"/>
                  <a:gd name="T18" fmla="*/ 0 w 470"/>
                  <a:gd name="T19" fmla="*/ 1 h 372"/>
                  <a:gd name="T20" fmla="*/ 0 w 470"/>
                  <a:gd name="T21" fmla="*/ 1 h 372"/>
                  <a:gd name="T22" fmla="*/ 0 w 470"/>
                  <a:gd name="T23" fmla="*/ 1 h 372"/>
                  <a:gd name="T24" fmla="*/ 0 w 470"/>
                  <a:gd name="T25" fmla="*/ 1 h 372"/>
                  <a:gd name="T26" fmla="*/ 0 w 470"/>
                  <a:gd name="T27" fmla="*/ 1 h 372"/>
                  <a:gd name="T28" fmla="*/ 0 w 470"/>
                  <a:gd name="T29" fmla="*/ 1 h 372"/>
                  <a:gd name="T30" fmla="*/ 0 w 470"/>
                  <a:gd name="T31" fmla="*/ 1 h 372"/>
                  <a:gd name="T32" fmla="*/ 0 w 470"/>
                  <a:gd name="T33" fmla="*/ 1 h 372"/>
                  <a:gd name="T34" fmla="*/ 0 w 470"/>
                  <a:gd name="T35" fmla="*/ 1 h 372"/>
                  <a:gd name="T36" fmla="*/ 0 w 470"/>
                  <a:gd name="T37" fmla="*/ 1 h 372"/>
                  <a:gd name="T38" fmla="*/ 0 w 470"/>
                  <a:gd name="T39" fmla="*/ 1 h 372"/>
                  <a:gd name="T40" fmla="*/ 0 w 470"/>
                  <a:gd name="T41" fmla="*/ 1 h 372"/>
                  <a:gd name="T42" fmla="*/ 0 w 470"/>
                  <a:gd name="T43" fmla="*/ 1 h 372"/>
                  <a:gd name="T44" fmla="*/ 0 w 470"/>
                  <a:gd name="T45" fmla="*/ 1 h 372"/>
                  <a:gd name="T46" fmla="*/ 0 w 470"/>
                  <a:gd name="T47" fmla="*/ 1 h 372"/>
                  <a:gd name="T48" fmla="*/ 0 w 470"/>
                  <a:gd name="T49" fmla="*/ 1 h 372"/>
                  <a:gd name="T50" fmla="*/ 0 w 470"/>
                  <a:gd name="T51" fmla="*/ 1 h 372"/>
                  <a:gd name="T52" fmla="*/ 0 w 470"/>
                  <a:gd name="T53" fmla="*/ 1 h 372"/>
                  <a:gd name="T54" fmla="*/ 0 w 470"/>
                  <a:gd name="T55" fmla="*/ 1 h 372"/>
                  <a:gd name="T56" fmla="*/ 0 w 470"/>
                  <a:gd name="T57" fmla="*/ 1 h 372"/>
                  <a:gd name="T58" fmla="*/ 0 w 470"/>
                  <a:gd name="T59" fmla="*/ 1 h 372"/>
                  <a:gd name="T60" fmla="*/ 0 w 470"/>
                  <a:gd name="T61" fmla="*/ 1 h 372"/>
                  <a:gd name="T62" fmla="*/ 0 w 470"/>
                  <a:gd name="T63" fmla="*/ 1 h 372"/>
                  <a:gd name="T64" fmla="*/ 0 w 470"/>
                  <a:gd name="T65" fmla="*/ 1 h 372"/>
                  <a:gd name="T66" fmla="*/ 0 w 470"/>
                  <a:gd name="T67" fmla="*/ 1 h 372"/>
                  <a:gd name="T68" fmla="*/ 0 w 470"/>
                  <a:gd name="T69" fmla="*/ 1 h 372"/>
                  <a:gd name="T70" fmla="*/ 0 w 470"/>
                  <a:gd name="T71" fmla="*/ 1 h 372"/>
                  <a:gd name="T72" fmla="*/ 0 w 470"/>
                  <a:gd name="T73" fmla="*/ 1 h 372"/>
                  <a:gd name="T74" fmla="*/ 0 w 470"/>
                  <a:gd name="T75" fmla="*/ 1 h 372"/>
                  <a:gd name="T76" fmla="*/ 0 w 470"/>
                  <a:gd name="T77" fmla="*/ 1 h 372"/>
                  <a:gd name="T78" fmla="*/ 0 w 470"/>
                  <a:gd name="T79" fmla="*/ 1 h 372"/>
                  <a:gd name="T80" fmla="*/ 0 w 470"/>
                  <a:gd name="T81" fmla="*/ 1 h 372"/>
                  <a:gd name="T82" fmla="*/ 0 w 470"/>
                  <a:gd name="T83" fmla="*/ 1 h 372"/>
                  <a:gd name="T84" fmla="*/ 0 w 470"/>
                  <a:gd name="T85" fmla="*/ 1 h 372"/>
                  <a:gd name="T86" fmla="*/ 0 w 470"/>
                  <a:gd name="T87" fmla="*/ 1 h 372"/>
                  <a:gd name="T88" fmla="*/ 0 w 470"/>
                  <a:gd name="T89" fmla="*/ 1 h 372"/>
                  <a:gd name="T90" fmla="*/ 0 w 470"/>
                  <a:gd name="T91" fmla="*/ 1 h 372"/>
                  <a:gd name="T92" fmla="*/ 0 w 470"/>
                  <a:gd name="T93" fmla="*/ 1 h 372"/>
                  <a:gd name="T94" fmla="*/ 0 w 470"/>
                  <a:gd name="T95" fmla="*/ 1 h 372"/>
                  <a:gd name="T96" fmla="*/ 0 w 470"/>
                  <a:gd name="T97" fmla="*/ 1 h 372"/>
                  <a:gd name="T98" fmla="*/ 0 w 470"/>
                  <a:gd name="T99" fmla="*/ 1 h 372"/>
                  <a:gd name="T100" fmla="*/ 0 w 470"/>
                  <a:gd name="T101" fmla="*/ 1 h 372"/>
                  <a:gd name="T102" fmla="*/ 0 w 470"/>
                  <a:gd name="T103" fmla="*/ 1 h 372"/>
                  <a:gd name="T104" fmla="*/ 0 w 470"/>
                  <a:gd name="T105" fmla="*/ 1 h 372"/>
                  <a:gd name="T106" fmla="*/ 0 w 470"/>
                  <a:gd name="T107" fmla="*/ 1 h 372"/>
                  <a:gd name="T108" fmla="*/ 0 w 470"/>
                  <a:gd name="T109" fmla="*/ 1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0"/>
                  <a:gd name="T166" fmla="*/ 0 h 372"/>
                  <a:gd name="T167" fmla="*/ 470 w 470"/>
                  <a:gd name="T168" fmla="*/ 372 h 3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0" h="372">
                    <a:moveTo>
                      <a:pt x="202" y="11"/>
                    </a:moveTo>
                    <a:lnTo>
                      <a:pt x="171" y="0"/>
                    </a:lnTo>
                    <a:lnTo>
                      <a:pt x="131" y="7"/>
                    </a:lnTo>
                    <a:lnTo>
                      <a:pt x="80" y="30"/>
                    </a:lnTo>
                    <a:lnTo>
                      <a:pt x="42" y="62"/>
                    </a:lnTo>
                    <a:lnTo>
                      <a:pt x="25" y="83"/>
                    </a:lnTo>
                    <a:lnTo>
                      <a:pt x="13" y="104"/>
                    </a:lnTo>
                    <a:lnTo>
                      <a:pt x="4" y="131"/>
                    </a:lnTo>
                    <a:lnTo>
                      <a:pt x="0" y="154"/>
                    </a:lnTo>
                    <a:lnTo>
                      <a:pt x="2" y="173"/>
                    </a:lnTo>
                    <a:lnTo>
                      <a:pt x="6" y="194"/>
                    </a:lnTo>
                    <a:lnTo>
                      <a:pt x="13" y="216"/>
                    </a:lnTo>
                    <a:lnTo>
                      <a:pt x="25" y="237"/>
                    </a:lnTo>
                    <a:lnTo>
                      <a:pt x="34" y="252"/>
                    </a:lnTo>
                    <a:lnTo>
                      <a:pt x="50" y="271"/>
                    </a:lnTo>
                    <a:lnTo>
                      <a:pt x="67" y="289"/>
                    </a:lnTo>
                    <a:lnTo>
                      <a:pt x="88" y="309"/>
                    </a:lnTo>
                    <a:lnTo>
                      <a:pt x="112" y="330"/>
                    </a:lnTo>
                    <a:lnTo>
                      <a:pt x="133" y="342"/>
                    </a:lnTo>
                    <a:lnTo>
                      <a:pt x="158" y="351"/>
                    </a:lnTo>
                    <a:lnTo>
                      <a:pt x="188" y="363"/>
                    </a:lnTo>
                    <a:lnTo>
                      <a:pt x="221" y="368"/>
                    </a:lnTo>
                    <a:lnTo>
                      <a:pt x="249" y="372"/>
                    </a:lnTo>
                    <a:lnTo>
                      <a:pt x="283" y="372"/>
                    </a:lnTo>
                    <a:lnTo>
                      <a:pt x="316" y="367"/>
                    </a:lnTo>
                    <a:lnTo>
                      <a:pt x="352" y="357"/>
                    </a:lnTo>
                    <a:lnTo>
                      <a:pt x="386" y="344"/>
                    </a:lnTo>
                    <a:lnTo>
                      <a:pt x="424" y="317"/>
                    </a:lnTo>
                    <a:lnTo>
                      <a:pt x="455" y="290"/>
                    </a:lnTo>
                    <a:lnTo>
                      <a:pt x="470" y="233"/>
                    </a:lnTo>
                    <a:lnTo>
                      <a:pt x="466" y="220"/>
                    </a:lnTo>
                    <a:lnTo>
                      <a:pt x="445" y="195"/>
                    </a:lnTo>
                    <a:lnTo>
                      <a:pt x="415" y="195"/>
                    </a:lnTo>
                    <a:lnTo>
                      <a:pt x="413" y="209"/>
                    </a:lnTo>
                    <a:lnTo>
                      <a:pt x="392" y="214"/>
                    </a:lnTo>
                    <a:lnTo>
                      <a:pt x="373" y="249"/>
                    </a:lnTo>
                    <a:lnTo>
                      <a:pt x="361" y="271"/>
                    </a:lnTo>
                    <a:lnTo>
                      <a:pt x="342" y="285"/>
                    </a:lnTo>
                    <a:lnTo>
                      <a:pt x="321" y="308"/>
                    </a:lnTo>
                    <a:lnTo>
                      <a:pt x="301" y="334"/>
                    </a:lnTo>
                    <a:lnTo>
                      <a:pt x="283" y="348"/>
                    </a:lnTo>
                    <a:lnTo>
                      <a:pt x="270" y="346"/>
                    </a:lnTo>
                    <a:lnTo>
                      <a:pt x="213" y="309"/>
                    </a:lnTo>
                    <a:lnTo>
                      <a:pt x="209" y="296"/>
                    </a:lnTo>
                    <a:lnTo>
                      <a:pt x="266" y="195"/>
                    </a:lnTo>
                    <a:lnTo>
                      <a:pt x="186" y="220"/>
                    </a:lnTo>
                    <a:lnTo>
                      <a:pt x="166" y="235"/>
                    </a:lnTo>
                    <a:lnTo>
                      <a:pt x="148" y="241"/>
                    </a:lnTo>
                    <a:lnTo>
                      <a:pt x="131" y="233"/>
                    </a:lnTo>
                    <a:lnTo>
                      <a:pt x="126" y="209"/>
                    </a:lnTo>
                    <a:lnTo>
                      <a:pt x="135" y="184"/>
                    </a:lnTo>
                    <a:lnTo>
                      <a:pt x="148" y="146"/>
                    </a:lnTo>
                    <a:lnTo>
                      <a:pt x="204" y="22"/>
                    </a:lnTo>
                    <a:lnTo>
                      <a:pt x="202" y="1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3" name="Freeform 549"/>
              <p:cNvSpPr>
                <a:spLocks/>
              </p:cNvSpPr>
              <p:nvPr/>
            </p:nvSpPr>
            <p:spPr bwMode="auto">
              <a:xfrm>
                <a:off x="2272" y="2660"/>
                <a:ext cx="71" cy="24"/>
              </a:xfrm>
              <a:custGeom>
                <a:avLst/>
                <a:gdLst>
                  <a:gd name="T0" fmla="*/ 0 w 143"/>
                  <a:gd name="T1" fmla="*/ 1 h 47"/>
                  <a:gd name="T2" fmla="*/ 0 w 143"/>
                  <a:gd name="T3" fmla="*/ 1 h 47"/>
                  <a:gd name="T4" fmla="*/ 0 w 143"/>
                  <a:gd name="T5" fmla="*/ 1 h 47"/>
                  <a:gd name="T6" fmla="*/ 0 w 143"/>
                  <a:gd name="T7" fmla="*/ 0 h 47"/>
                  <a:gd name="T8" fmla="*/ 0 w 143"/>
                  <a:gd name="T9" fmla="*/ 1 h 47"/>
                  <a:gd name="T10" fmla="*/ 0 w 143"/>
                  <a:gd name="T11" fmla="*/ 1 h 47"/>
                  <a:gd name="T12" fmla="*/ 0 w 143"/>
                  <a:gd name="T13" fmla="*/ 1 h 47"/>
                  <a:gd name="T14" fmla="*/ 0 w 143"/>
                  <a:gd name="T15" fmla="*/ 1 h 47"/>
                  <a:gd name="T16" fmla="*/ 0 w 143"/>
                  <a:gd name="T17" fmla="*/ 1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3"/>
                  <a:gd name="T28" fmla="*/ 0 h 47"/>
                  <a:gd name="T29" fmla="*/ 143 w 143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3" h="47">
                    <a:moveTo>
                      <a:pt x="0" y="28"/>
                    </a:moveTo>
                    <a:lnTo>
                      <a:pt x="34" y="25"/>
                    </a:lnTo>
                    <a:lnTo>
                      <a:pt x="86" y="13"/>
                    </a:lnTo>
                    <a:lnTo>
                      <a:pt x="89" y="0"/>
                    </a:lnTo>
                    <a:lnTo>
                      <a:pt x="105" y="7"/>
                    </a:lnTo>
                    <a:lnTo>
                      <a:pt x="143" y="2"/>
                    </a:lnTo>
                    <a:lnTo>
                      <a:pt x="27" y="4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4" name="Freeform 550"/>
              <p:cNvSpPr>
                <a:spLocks/>
              </p:cNvSpPr>
              <p:nvPr/>
            </p:nvSpPr>
            <p:spPr bwMode="auto">
              <a:xfrm>
                <a:off x="2590" y="2570"/>
                <a:ext cx="35" cy="24"/>
              </a:xfrm>
              <a:custGeom>
                <a:avLst/>
                <a:gdLst>
                  <a:gd name="T0" fmla="*/ 0 w 68"/>
                  <a:gd name="T1" fmla="*/ 0 h 48"/>
                  <a:gd name="T2" fmla="*/ 1 w 68"/>
                  <a:gd name="T3" fmla="*/ 1 h 48"/>
                  <a:gd name="T4" fmla="*/ 1 w 68"/>
                  <a:gd name="T5" fmla="*/ 1 h 48"/>
                  <a:gd name="T6" fmla="*/ 1 w 68"/>
                  <a:gd name="T7" fmla="*/ 1 h 48"/>
                  <a:gd name="T8" fmla="*/ 0 w 68"/>
                  <a:gd name="T9" fmla="*/ 0 h 48"/>
                  <a:gd name="T10" fmla="*/ 0 w 6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8"/>
                  <a:gd name="T20" fmla="*/ 68 w 6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8">
                    <a:moveTo>
                      <a:pt x="0" y="0"/>
                    </a:moveTo>
                    <a:lnTo>
                      <a:pt x="68" y="48"/>
                    </a:lnTo>
                    <a:lnTo>
                      <a:pt x="34" y="42"/>
                    </a:lnTo>
                    <a:lnTo>
                      <a:pt x="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5" name="Freeform 551"/>
              <p:cNvSpPr>
                <a:spLocks/>
              </p:cNvSpPr>
              <p:nvPr/>
            </p:nvSpPr>
            <p:spPr bwMode="auto">
              <a:xfrm>
                <a:off x="2668" y="2795"/>
                <a:ext cx="75" cy="83"/>
              </a:xfrm>
              <a:custGeom>
                <a:avLst/>
                <a:gdLst>
                  <a:gd name="T0" fmla="*/ 0 w 148"/>
                  <a:gd name="T1" fmla="*/ 1 h 165"/>
                  <a:gd name="T2" fmla="*/ 1 w 148"/>
                  <a:gd name="T3" fmla="*/ 1 h 165"/>
                  <a:gd name="T4" fmla="*/ 1 w 148"/>
                  <a:gd name="T5" fmla="*/ 1 h 165"/>
                  <a:gd name="T6" fmla="*/ 1 w 148"/>
                  <a:gd name="T7" fmla="*/ 0 h 165"/>
                  <a:gd name="T8" fmla="*/ 0 w 148"/>
                  <a:gd name="T9" fmla="*/ 1 h 165"/>
                  <a:gd name="T10" fmla="*/ 0 w 148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165"/>
                  <a:gd name="T20" fmla="*/ 148 w 148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165">
                    <a:moveTo>
                      <a:pt x="0" y="47"/>
                    </a:moveTo>
                    <a:lnTo>
                      <a:pt x="42" y="165"/>
                    </a:lnTo>
                    <a:lnTo>
                      <a:pt x="148" y="116"/>
                    </a:lnTo>
                    <a:lnTo>
                      <a:pt x="106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6" name="Freeform 552"/>
              <p:cNvSpPr>
                <a:spLocks/>
              </p:cNvSpPr>
              <p:nvPr/>
            </p:nvSpPr>
            <p:spPr bwMode="auto">
              <a:xfrm>
                <a:off x="2368" y="1959"/>
                <a:ext cx="110" cy="297"/>
              </a:xfrm>
              <a:custGeom>
                <a:avLst/>
                <a:gdLst>
                  <a:gd name="T0" fmla="*/ 0 w 221"/>
                  <a:gd name="T1" fmla="*/ 0 h 595"/>
                  <a:gd name="T2" fmla="*/ 0 w 221"/>
                  <a:gd name="T3" fmla="*/ 0 h 595"/>
                  <a:gd name="T4" fmla="*/ 0 w 221"/>
                  <a:gd name="T5" fmla="*/ 0 h 595"/>
                  <a:gd name="T6" fmla="*/ 0 w 221"/>
                  <a:gd name="T7" fmla="*/ 0 h 595"/>
                  <a:gd name="T8" fmla="*/ 0 w 221"/>
                  <a:gd name="T9" fmla="*/ 0 h 595"/>
                  <a:gd name="T10" fmla="*/ 0 w 221"/>
                  <a:gd name="T11" fmla="*/ 0 h 595"/>
                  <a:gd name="T12" fmla="*/ 0 w 221"/>
                  <a:gd name="T13" fmla="*/ 0 h 5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1"/>
                  <a:gd name="T22" fmla="*/ 0 h 595"/>
                  <a:gd name="T23" fmla="*/ 221 w 221"/>
                  <a:gd name="T24" fmla="*/ 595 h 5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1" h="595">
                    <a:moveTo>
                      <a:pt x="203" y="0"/>
                    </a:moveTo>
                    <a:lnTo>
                      <a:pt x="55" y="441"/>
                    </a:lnTo>
                    <a:lnTo>
                      <a:pt x="0" y="595"/>
                    </a:lnTo>
                    <a:lnTo>
                      <a:pt x="27" y="572"/>
                    </a:lnTo>
                    <a:lnTo>
                      <a:pt x="221" y="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7" name="Freeform 553"/>
              <p:cNvSpPr>
                <a:spLocks/>
              </p:cNvSpPr>
              <p:nvPr/>
            </p:nvSpPr>
            <p:spPr bwMode="auto">
              <a:xfrm>
                <a:off x="2311" y="1997"/>
                <a:ext cx="110" cy="298"/>
              </a:xfrm>
              <a:custGeom>
                <a:avLst/>
                <a:gdLst>
                  <a:gd name="T0" fmla="*/ 0 w 220"/>
                  <a:gd name="T1" fmla="*/ 0 h 597"/>
                  <a:gd name="T2" fmla="*/ 1 w 220"/>
                  <a:gd name="T3" fmla="*/ 0 h 597"/>
                  <a:gd name="T4" fmla="*/ 1 w 220"/>
                  <a:gd name="T5" fmla="*/ 0 h 597"/>
                  <a:gd name="T6" fmla="*/ 1 w 220"/>
                  <a:gd name="T7" fmla="*/ 0 h 597"/>
                  <a:gd name="T8" fmla="*/ 0 w 220"/>
                  <a:gd name="T9" fmla="*/ 0 h 597"/>
                  <a:gd name="T10" fmla="*/ 0 w 220"/>
                  <a:gd name="T11" fmla="*/ 0 h 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597"/>
                  <a:gd name="T20" fmla="*/ 220 w 220"/>
                  <a:gd name="T21" fmla="*/ 597 h 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597">
                    <a:moveTo>
                      <a:pt x="0" y="597"/>
                    </a:moveTo>
                    <a:lnTo>
                      <a:pt x="182" y="30"/>
                    </a:lnTo>
                    <a:lnTo>
                      <a:pt x="220" y="0"/>
                    </a:lnTo>
                    <a:lnTo>
                      <a:pt x="44" y="527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8" name="Freeform 554"/>
              <p:cNvSpPr>
                <a:spLocks/>
              </p:cNvSpPr>
              <p:nvPr/>
            </p:nvSpPr>
            <p:spPr bwMode="auto">
              <a:xfrm>
                <a:off x="2292" y="2650"/>
                <a:ext cx="103" cy="89"/>
              </a:xfrm>
              <a:custGeom>
                <a:avLst/>
                <a:gdLst>
                  <a:gd name="T0" fmla="*/ 0 w 205"/>
                  <a:gd name="T1" fmla="*/ 0 h 179"/>
                  <a:gd name="T2" fmla="*/ 1 w 205"/>
                  <a:gd name="T3" fmla="*/ 0 h 179"/>
                  <a:gd name="T4" fmla="*/ 1 w 205"/>
                  <a:gd name="T5" fmla="*/ 0 h 179"/>
                  <a:gd name="T6" fmla="*/ 1 w 205"/>
                  <a:gd name="T7" fmla="*/ 0 h 179"/>
                  <a:gd name="T8" fmla="*/ 1 w 205"/>
                  <a:gd name="T9" fmla="*/ 0 h 179"/>
                  <a:gd name="T10" fmla="*/ 1 w 205"/>
                  <a:gd name="T11" fmla="*/ 0 h 179"/>
                  <a:gd name="T12" fmla="*/ 0 w 205"/>
                  <a:gd name="T13" fmla="*/ 0 h 179"/>
                  <a:gd name="T14" fmla="*/ 0 w 205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5"/>
                  <a:gd name="T25" fmla="*/ 0 h 179"/>
                  <a:gd name="T26" fmla="*/ 205 w 205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5" h="179">
                    <a:moveTo>
                      <a:pt x="0" y="76"/>
                    </a:moveTo>
                    <a:lnTo>
                      <a:pt x="171" y="0"/>
                    </a:lnTo>
                    <a:lnTo>
                      <a:pt x="205" y="25"/>
                    </a:lnTo>
                    <a:lnTo>
                      <a:pt x="150" y="101"/>
                    </a:lnTo>
                    <a:lnTo>
                      <a:pt x="129" y="144"/>
                    </a:lnTo>
                    <a:lnTo>
                      <a:pt x="118" y="17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59" name="Freeform 555"/>
              <p:cNvSpPr>
                <a:spLocks/>
              </p:cNvSpPr>
              <p:nvPr/>
            </p:nvSpPr>
            <p:spPr bwMode="auto">
              <a:xfrm>
                <a:off x="2397" y="2693"/>
                <a:ext cx="52" cy="29"/>
              </a:xfrm>
              <a:custGeom>
                <a:avLst/>
                <a:gdLst>
                  <a:gd name="T0" fmla="*/ 0 w 103"/>
                  <a:gd name="T1" fmla="*/ 0 h 59"/>
                  <a:gd name="T2" fmla="*/ 1 w 103"/>
                  <a:gd name="T3" fmla="*/ 0 h 59"/>
                  <a:gd name="T4" fmla="*/ 1 w 103"/>
                  <a:gd name="T5" fmla="*/ 0 h 59"/>
                  <a:gd name="T6" fmla="*/ 0 w 103"/>
                  <a:gd name="T7" fmla="*/ 0 h 59"/>
                  <a:gd name="T8" fmla="*/ 0 w 10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59"/>
                  <a:gd name="T17" fmla="*/ 103 w 10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59">
                    <a:moveTo>
                      <a:pt x="0" y="59"/>
                    </a:moveTo>
                    <a:lnTo>
                      <a:pt x="82" y="0"/>
                    </a:lnTo>
                    <a:lnTo>
                      <a:pt x="103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0" name="Freeform 556"/>
              <p:cNvSpPr>
                <a:spLocks/>
              </p:cNvSpPr>
              <p:nvPr/>
            </p:nvSpPr>
            <p:spPr bwMode="auto">
              <a:xfrm>
                <a:off x="3030" y="2514"/>
                <a:ext cx="194" cy="182"/>
              </a:xfrm>
              <a:custGeom>
                <a:avLst/>
                <a:gdLst>
                  <a:gd name="T0" fmla="*/ 0 w 390"/>
                  <a:gd name="T1" fmla="*/ 0 h 363"/>
                  <a:gd name="T2" fmla="*/ 0 w 390"/>
                  <a:gd name="T3" fmla="*/ 1 h 363"/>
                  <a:gd name="T4" fmla="*/ 0 w 390"/>
                  <a:gd name="T5" fmla="*/ 1 h 363"/>
                  <a:gd name="T6" fmla="*/ 0 w 390"/>
                  <a:gd name="T7" fmla="*/ 1 h 363"/>
                  <a:gd name="T8" fmla="*/ 0 w 390"/>
                  <a:gd name="T9" fmla="*/ 1 h 363"/>
                  <a:gd name="T10" fmla="*/ 0 w 390"/>
                  <a:gd name="T11" fmla="*/ 0 h 363"/>
                  <a:gd name="T12" fmla="*/ 0 w 390"/>
                  <a:gd name="T13" fmla="*/ 0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363"/>
                  <a:gd name="T23" fmla="*/ 390 w 390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363">
                    <a:moveTo>
                      <a:pt x="90" y="0"/>
                    </a:moveTo>
                    <a:lnTo>
                      <a:pt x="27" y="65"/>
                    </a:lnTo>
                    <a:lnTo>
                      <a:pt x="14" y="116"/>
                    </a:lnTo>
                    <a:lnTo>
                      <a:pt x="0" y="190"/>
                    </a:lnTo>
                    <a:lnTo>
                      <a:pt x="390" y="36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1" name="Freeform 557"/>
              <p:cNvSpPr>
                <a:spLocks/>
              </p:cNvSpPr>
              <p:nvPr/>
            </p:nvSpPr>
            <p:spPr bwMode="auto">
              <a:xfrm>
                <a:off x="3222" y="2688"/>
                <a:ext cx="147" cy="216"/>
              </a:xfrm>
              <a:custGeom>
                <a:avLst/>
                <a:gdLst>
                  <a:gd name="T0" fmla="*/ 0 w 295"/>
                  <a:gd name="T1" fmla="*/ 0 h 431"/>
                  <a:gd name="T2" fmla="*/ 0 w 295"/>
                  <a:gd name="T3" fmla="*/ 1 h 431"/>
                  <a:gd name="T4" fmla="*/ 0 w 295"/>
                  <a:gd name="T5" fmla="*/ 1 h 431"/>
                  <a:gd name="T6" fmla="*/ 0 w 295"/>
                  <a:gd name="T7" fmla="*/ 1 h 431"/>
                  <a:gd name="T8" fmla="*/ 0 w 295"/>
                  <a:gd name="T9" fmla="*/ 1 h 431"/>
                  <a:gd name="T10" fmla="*/ 0 w 295"/>
                  <a:gd name="T11" fmla="*/ 1 h 431"/>
                  <a:gd name="T12" fmla="*/ 0 w 295"/>
                  <a:gd name="T13" fmla="*/ 1 h 431"/>
                  <a:gd name="T14" fmla="*/ 0 w 295"/>
                  <a:gd name="T15" fmla="*/ 1 h 431"/>
                  <a:gd name="T16" fmla="*/ 0 w 295"/>
                  <a:gd name="T17" fmla="*/ 0 h 431"/>
                  <a:gd name="T18" fmla="*/ 0 w 295"/>
                  <a:gd name="T19" fmla="*/ 0 h 4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"/>
                  <a:gd name="T31" fmla="*/ 0 h 431"/>
                  <a:gd name="T32" fmla="*/ 295 w 295"/>
                  <a:gd name="T33" fmla="*/ 431 h 4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" h="431">
                    <a:moveTo>
                      <a:pt x="0" y="0"/>
                    </a:moveTo>
                    <a:lnTo>
                      <a:pt x="35" y="412"/>
                    </a:lnTo>
                    <a:lnTo>
                      <a:pt x="103" y="431"/>
                    </a:lnTo>
                    <a:lnTo>
                      <a:pt x="177" y="430"/>
                    </a:lnTo>
                    <a:lnTo>
                      <a:pt x="246" y="382"/>
                    </a:lnTo>
                    <a:lnTo>
                      <a:pt x="278" y="331"/>
                    </a:lnTo>
                    <a:lnTo>
                      <a:pt x="295" y="255"/>
                    </a:lnTo>
                    <a:lnTo>
                      <a:pt x="268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2" name="Freeform 558"/>
              <p:cNvSpPr>
                <a:spLocks/>
              </p:cNvSpPr>
              <p:nvPr/>
            </p:nvSpPr>
            <p:spPr bwMode="auto">
              <a:xfrm>
                <a:off x="2308" y="2018"/>
                <a:ext cx="294" cy="419"/>
              </a:xfrm>
              <a:custGeom>
                <a:avLst/>
                <a:gdLst>
                  <a:gd name="T0" fmla="*/ 1 w 588"/>
                  <a:gd name="T1" fmla="*/ 1 h 838"/>
                  <a:gd name="T2" fmla="*/ 1 w 588"/>
                  <a:gd name="T3" fmla="*/ 1 h 838"/>
                  <a:gd name="T4" fmla="*/ 1 w 588"/>
                  <a:gd name="T5" fmla="*/ 0 h 838"/>
                  <a:gd name="T6" fmla="*/ 0 w 588"/>
                  <a:gd name="T7" fmla="*/ 1 h 838"/>
                  <a:gd name="T8" fmla="*/ 1 w 588"/>
                  <a:gd name="T9" fmla="*/ 1 h 838"/>
                  <a:gd name="T10" fmla="*/ 1 w 588"/>
                  <a:gd name="T11" fmla="*/ 1 h 8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8"/>
                  <a:gd name="T19" fmla="*/ 0 h 838"/>
                  <a:gd name="T20" fmla="*/ 588 w 588"/>
                  <a:gd name="T21" fmla="*/ 838 h 8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8" h="838">
                    <a:moveTo>
                      <a:pt x="27" y="772"/>
                    </a:moveTo>
                    <a:lnTo>
                      <a:pt x="572" y="7"/>
                    </a:lnTo>
                    <a:lnTo>
                      <a:pt x="588" y="0"/>
                    </a:lnTo>
                    <a:lnTo>
                      <a:pt x="0" y="838"/>
                    </a:lnTo>
                    <a:lnTo>
                      <a:pt x="27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3" name="Freeform 559"/>
              <p:cNvSpPr>
                <a:spLocks/>
              </p:cNvSpPr>
              <p:nvPr/>
            </p:nvSpPr>
            <p:spPr bwMode="auto">
              <a:xfrm>
                <a:off x="2417" y="1958"/>
                <a:ext cx="34" cy="25"/>
              </a:xfrm>
              <a:custGeom>
                <a:avLst/>
                <a:gdLst>
                  <a:gd name="T0" fmla="*/ 1 w 66"/>
                  <a:gd name="T1" fmla="*/ 1 h 49"/>
                  <a:gd name="T2" fmla="*/ 0 w 66"/>
                  <a:gd name="T3" fmla="*/ 1 h 49"/>
                  <a:gd name="T4" fmla="*/ 1 w 66"/>
                  <a:gd name="T5" fmla="*/ 1 h 49"/>
                  <a:gd name="T6" fmla="*/ 1 w 66"/>
                  <a:gd name="T7" fmla="*/ 1 h 49"/>
                  <a:gd name="T8" fmla="*/ 1 w 66"/>
                  <a:gd name="T9" fmla="*/ 1 h 49"/>
                  <a:gd name="T10" fmla="*/ 1 w 66"/>
                  <a:gd name="T11" fmla="*/ 0 h 49"/>
                  <a:gd name="T12" fmla="*/ 1 w 66"/>
                  <a:gd name="T13" fmla="*/ 1 h 49"/>
                  <a:gd name="T14" fmla="*/ 1 w 66"/>
                  <a:gd name="T15" fmla="*/ 1 h 49"/>
                  <a:gd name="T16" fmla="*/ 1 w 66"/>
                  <a:gd name="T17" fmla="*/ 1 h 49"/>
                  <a:gd name="T18" fmla="*/ 1 w 66"/>
                  <a:gd name="T19" fmla="*/ 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49"/>
                  <a:gd name="T32" fmla="*/ 66 w 66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49">
                    <a:moveTo>
                      <a:pt x="21" y="44"/>
                    </a:moveTo>
                    <a:lnTo>
                      <a:pt x="0" y="21"/>
                    </a:lnTo>
                    <a:lnTo>
                      <a:pt x="21" y="4"/>
                    </a:lnTo>
                    <a:lnTo>
                      <a:pt x="38" y="21"/>
                    </a:lnTo>
                    <a:lnTo>
                      <a:pt x="51" y="15"/>
                    </a:lnTo>
                    <a:lnTo>
                      <a:pt x="51" y="0"/>
                    </a:lnTo>
                    <a:lnTo>
                      <a:pt x="66" y="4"/>
                    </a:lnTo>
                    <a:lnTo>
                      <a:pt x="61" y="49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4" name="Freeform 560"/>
              <p:cNvSpPr>
                <a:spLocks/>
              </p:cNvSpPr>
              <p:nvPr/>
            </p:nvSpPr>
            <p:spPr bwMode="auto">
              <a:xfrm>
                <a:off x="2417" y="1958"/>
                <a:ext cx="40" cy="51"/>
              </a:xfrm>
              <a:custGeom>
                <a:avLst/>
                <a:gdLst>
                  <a:gd name="T0" fmla="*/ 1 w 80"/>
                  <a:gd name="T1" fmla="*/ 0 h 103"/>
                  <a:gd name="T2" fmla="*/ 1 w 80"/>
                  <a:gd name="T3" fmla="*/ 0 h 103"/>
                  <a:gd name="T4" fmla="*/ 1 w 80"/>
                  <a:gd name="T5" fmla="*/ 0 h 103"/>
                  <a:gd name="T6" fmla="*/ 1 w 80"/>
                  <a:gd name="T7" fmla="*/ 0 h 103"/>
                  <a:gd name="T8" fmla="*/ 1 w 80"/>
                  <a:gd name="T9" fmla="*/ 0 h 103"/>
                  <a:gd name="T10" fmla="*/ 1 w 80"/>
                  <a:gd name="T11" fmla="*/ 0 h 103"/>
                  <a:gd name="T12" fmla="*/ 1 w 80"/>
                  <a:gd name="T13" fmla="*/ 0 h 103"/>
                  <a:gd name="T14" fmla="*/ 1 w 80"/>
                  <a:gd name="T15" fmla="*/ 0 h 103"/>
                  <a:gd name="T16" fmla="*/ 1 w 80"/>
                  <a:gd name="T17" fmla="*/ 0 h 103"/>
                  <a:gd name="T18" fmla="*/ 0 w 80"/>
                  <a:gd name="T19" fmla="*/ 0 h 103"/>
                  <a:gd name="T20" fmla="*/ 1 w 80"/>
                  <a:gd name="T21" fmla="*/ 0 h 103"/>
                  <a:gd name="T22" fmla="*/ 1 w 80"/>
                  <a:gd name="T23" fmla="*/ 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103"/>
                  <a:gd name="T38" fmla="*/ 80 w 80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103">
                    <a:moveTo>
                      <a:pt x="28" y="67"/>
                    </a:moveTo>
                    <a:lnTo>
                      <a:pt x="19" y="42"/>
                    </a:lnTo>
                    <a:lnTo>
                      <a:pt x="40" y="25"/>
                    </a:lnTo>
                    <a:lnTo>
                      <a:pt x="57" y="46"/>
                    </a:lnTo>
                    <a:lnTo>
                      <a:pt x="61" y="6"/>
                    </a:lnTo>
                    <a:lnTo>
                      <a:pt x="80" y="0"/>
                    </a:lnTo>
                    <a:lnTo>
                      <a:pt x="80" y="25"/>
                    </a:lnTo>
                    <a:lnTo>
                      <a:pt x="45" y="103"/>
                    </a:lnTo>
                    <a:lnTo>
                      <a:pt x="13" y="84"/>
                    </a:lnTo>
                    <a:lnTo>
                      <a:pt x="0" y="49"/>
                    </a:lnTo>
                    <a:lnTo>
                      <a:pt x="28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5" name="Freeform 561"/>
              <p:cNvSpPr>
                <a:spLocks/>
              </p:cNvSpPr>
              <p:nvPr/>
            </p:nvSpPr>
            <p:spPr bwMode="auto">
              <a:xfrm>
                <a:off x="3066" y="2464"/>
                <a:ext cx="26" cy="32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65"/>
                  <a:gd name="T29" fmla="*/ 54 w 5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65">
                    <a:moveTo>
                      <a:pt x="0" y="19"/>
                    </a:moveTo>
                    <a:lnTo>
                      <a:pt x="12" y="21"/>
                    </a:lnTo>
                    <a:lnTo>
                      <a:pt x="27" y="65"/>
                    </a:lnTo>
                    <a:lnTo>
                      <a:pt x="54" y="54"/>
                    </a:lnTo>
                    <a:lnTo>
                      <a:pt x="37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9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6" name="Freeform 562"/>
              <p:cNvSpPr>
                <a:spLocks/>
              </p:cNvSpPr>
              <p:nvPr/>
            </p:nvSpPr>
            <p:spPr bwMode="auto">
              <a:xfrm>
                <a:off x="3074" y="2458"/>
                <a:ext cx="24" cy="31"/>
              </a:xfrm>
              <a:custGeom>
                <a:avLst/>
                <a:gdLst>
                  <a:gd name="T0" fmla="*/ 0 w 47"/>
                  <a:gd name="T1" fmla="*/ 0 h 63"/>
                  <a:gd name="T2" fmla="*/ 1 w 47"/>
                  <a:gd name="T3" fmla="*/ 0 h 63"/>
                  <a:gd name="T4" fmla="*/ 1 w 47"/>
                  <a:gd name="T5" fmla="*/ 0 h 63"/>
                  <a:gd name="T6" fmla="*/ 1 w 47"/>
                  <a:gd name="T7" fmla="*/ 0 h 63"/>
                  <a:gd name="T8" fmla="*/ 1 w 47"/>
                  <a:gd name="T9" fmla="*/ 0 h 63"/>
                  <a:gd name="T10" fmla="*/ 1 w 47"/>
                  <a:gd name="T11" fmla="*/ 0 h 63"/>
                  <a:gd name="T12" fmla="*/ 1 w 47"/>
                  <a:gd name="T13" fmla="*/ 0 h 63"/>
                  <a:gd name="T14" fmla="*/ 1 w 47"/>
                  <a:gd name="T15" fmla="*/ 0 h 63"/>
                  <a:gd name="T16" fmla="*/ 0 w 47"/>
                  <a:gd name="T17" fmla="*/ 0 h 63"/>
                  <a:gd name="T18" fmla="*/ 0 w 47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63"/>
                  <a:gd name="T32" fmla="*/ 47 w 47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63">
                    <a:moveTo>
                      <a:pt x="0" y="9"/>
                    </a:moveTo>
                    <a:lnTo>
                      <a:pt x="3" y="19"/>
                    </a:lnTo>
                    <a:lnTo>
                      <a:pt x="19" y="19"/>
                    </a:lnTo>
                    <a:lnTo>
                      <a:pt x="34" y="63"/>
                    </a:lnTo>
                    <a:lnTo>
                      <a:pt x="47" y="63"/>
                    </a:lnTo>
                    <a:lnTo>
                      <a:pt x="28" y="17"/>
                    </a:lnTo>
                    <a:lnTo>
                      <a:pt x="13" y="11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7" name="Freeform 563"/>
              <p:cNvSpPr>
                <a:spLocks/>
              </p:cNvSpPr>
              <p:nvPr/>
            </p:nvSpPr>
            <p:spPr bwMode="auto">
              <a:xfrm>
                <a:off x="2536" y="2179"/>
                <a:ext cx="379" cy="453"/>
              </a:xfrm>
              <a:custGeom>
                <a:avLst/>
                <a:gdLst>
                  <a:gd name="T0" fmla="*/ 0 w 756"/>
                  <a:gd name="T1" fmla="*/ 1 h 905"/>
                  <a:gd name="T2" fmla="*/ 1 w 756"/>
                  <a:gd name="T3" fmla="*/ 1 h 905"/>
                  <a:gd name="T4" fmla="*/ 1 w 756"/>
                  <a:gd name="T5" fmla="*/ 1 h 905"/>
                  <a:gd name="T6" fmla="*/ 1 w 756"/>
                  <a:gd name="T7" fmla="*/ 1 h 905"/>
                  <a:gd name="T8" fmla="*/ 1 w 756"/>
                  <a:gd name="T9" fmla="*/ 1 h 905"/>
                  <a:gd name="T10" fmla="*/ 1 w 756"/>
                  <a:gd name="T11" fmla="*/ 1 h 905"/>
                  <a:gd name="T12" fmla="*/ 1 w 756"/>
                  <a:gd name="T13" fmla="*/ 1 h 905"/>
                  <a:gd name="T14" fmla="*/ 1 w 756"/>
                  <a:gd name="T15" fmla="*/ 1 h 905"/>
                  <a:gd name="T16" fmla="*/ 1 w 756"/>
                  <a:gd name="T17" fmla="*/ 1 h 905"/>
                  <a:gd name="T18" fmla="*/ 1 w 756"/>
                  <a:gd name="T19" fmla="*/ 1 h 905"/>
                  <a:gd name="T20" fmla="*/ 1 w 756"/>
                  <a:gd name="T21" fmla="*/ 0 h 905"/>
                  <a:gd name="T22" fmla="*/ 0 w 756"/>
                  <a:gd name="T23" fmla="*/ 1 h 905"/>
                  <a:gd name="T24" fmla="*/ 0 w 756"/>
                  <a:gd name="T25" fmla="*/ 1 h 9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6"/>
                  <a:gd name="T40" fmla="*/ 0 h 905"/>
                  <a:gd name="T41" fmla="*/ 756 w 756"/>
                  <a:gd name="T42" fmla="*/ 905 h 9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6" h="905">
                    <a:moveTo>
                      <a:pt x="0" y="671"/>
                    </a:moveTo>
                    <a:lnTo>
                      <a:pt x="308" y="905"/>
                    </a:lnTo>
                    <a:lnTo>
                      <a:pt x="678" y="333"/>
                    </a:lnTo>
                    <a:lnTo>
                      <a:pt x="631" y="340"/>
                    </a:lnTo>
                    <a:lnTo>
                      <a:pt x="482" y="439"/>
                    </a:lnTo>
                    <a:lnTo>
                      <a:pt x="433" y="412"/>
                    </a:lnTo>
                    <a:lnTo>
                      <a:pt x="448" y="365"/>
                    </a:lnTo>
                    <a:lnTo>
                      <a:pt x="513" y="355"/>
                    </a:lnTo>
                    <a:lnTo>
                      <a:pt x="712" y="272"/>
                    </a:lnTo>
                    <a:lnTo>
                      <a:pt x="756" y="207"/>
                    </a:lnTo>
                    <a:lnTo>
                      <a:pt x="452" y="0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004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8" name="Freeform 564"/>
              <p:cNvSpPr>
                <a:spLocks/>
              </p:cNvSpPr>
              <p:nvPr/>
            </p:nvSpPr>
            <p:spPr bwMode="auto">
              <a:xfrm>
                <a:off x="2686" y="2333"/>
                <a:ext cx="374" cy="482"/>
              </a:xfrm>
              <a:custGeom>
                <a:avLst/>
                <a:gdLst>
                  <a:gd name="T0" fmla="*/ 0 w 747"/>
                  <a:gd name="T1" fmla="*/ 0 h 966"/>
                  <a:gd name="T2" fmla="*/ 1 w 747"/>
                  <a:gd name="T3" fmla="*/ 0 h 966"/>
                  <a:gd name="T4" fmla="*/ 1 w 747"/>
                  <a:gd name="T5" fmla="*/ 0 h 966"/>
                  <a:gd name="T6" fmla="*/ 1 w 747"/>
                  <a:gd name="T7" fmla="*/ 0 h 966"/>
                  <a:gd name="T8" fmla="*/ 0 w 747"/>
                  <a:gd name="T9" fmla="*/ 0 h 966"/>
                  <a:gd name="T10" fmla="*/ 0 w 747"/>
                  <a:gd name="T11" fmla="*/ 0 h 9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7"/>
                  <a:gd name="T19" fmla="*/ 0 h 966"/>
                  <a:gd name="T20" fmla="*/ 747 w 747"/>
                  <a:gd name="T21" fmla="*/ 966 h 9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7" h="966">
                    <a:moveTo>
                      <a:pt x="0" y="724"/>
                    </a:moveTo>
                    <a:lnTo>
                      <a:pt x="450" y="0"/>
                    </a:lnTo>
                    <a:lnTo>
                      <a:pt x="747" y="230"/>
                    </a:lnTo>
                    <a:lnTo>
                      <a:pt x="300" y="966"/>
                    </a:ln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005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69" name="Freeform 565"/>
              <p:cNvSpPr>
                <a:spLocks/>
              </p:cNvSpPr>
              <p:nvPr/>
            </p:nvSpPr>
            <p:spPr bwMode="auto">
              <a:xfrm>
                <a:off x="2312" y="2045"/>
                <a:ext cx="432" cy="522"/>
              </a:xfrm>
              <a:custGeom>
                <a:avLst/>
                <a:gdLst>
                  <a:gd name="T0" fmla="*/ 0 w 865"/>
                  <a:gd name="T1" fmla="*/ 0 h 1046"/>
                  <a:gd name="T2" fmla="*/ 0 w 865"/>
                  <a:gd name="T3" fmla="*/ 0 h 1046"/>
                  <a:gd name="T4" fmla="*/ 0 w 865"/>
                  <a:gd name="T5" fmla="*/ 0 h 1046"/>
                  <a:gd name="T6" fmla="*/ 0 w 865"/>
                  <a:gd name="T7" fmla="*/ 0 h 1046"/>
                  <a:gd name="T8" fmla="*/ 0 w 865"/>
                  <a:gd name="T9" fmla="*/ 0 h 1046"/>
                  <a:gd name="T10" fmla="*/ 0 w 865"/>
                  <a:gd name="T11" fmla="*/ 0 h 10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5"/>
                  <a:gd name="T19" fmla="*/ 0 h 1046"/>
                  <a:gd name="T20" fmla="*/ 865 w 865"/>
                  <a:gd name="T21" fmla="*/ 1046 h 10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5" h="1046">
                    <a:moveTo>
                      <a:pt x="0" y="808"/>
                    </a:moveTo>
                    <a:lnTo>
                      <a:pt x="580" y="0"/>
                    </a:lnTo>
                    <a:lnTo>
                      <a:pt x="865" y="215"/>
                    </a:lnTo>
                    <a:lnTo>
                      <a:pt x="298" y="1046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00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0" name="Freeform 566"/>
              <p:cNvSpPr>
                <a:spLocks/>
              </p:cNvSpPr>
              <p:nvPr/>
            </p:nvSpPr>
            <p:spPr bwMode="auto">
              <a:xfrm>
                <a:off x="3073" y="2692"/>
                <a:ext cx="149" cy="183"/>
              </a:xfrm>
              <a:custGeom>
                <a:avLst/>
                <a:gdLst>
                  <a:gd name="T0" fmla="*/ 0 w 296"/>
                  <a:gd name="T1" fmla="*/ 1 h 366"/>
                  <a:gd name="T2" fmla="*/ 1 w 296"/>
                  <a:gd name="T3" fmla="*/ 1 h 366"/>
                  <a:gd name="T4" fmla="*/ 1 w 296"/>
                  <a:gd name="T5" fmla="*/ 1 h 366"/>
                  <a:gd name="T6" fmla="*/ 1 w 296"/>
                  <a:gd name="T7" fmla="*/ 1 h 366"/>
                  <a:gd name="T8" fmla="*/ 1 w 296"/>
                  <a:gd name="T9" fmla="*/ 1 h 366"/>
                  <a:gd name="T10" fmla="*/ 1 w 296"/>
                  <a:gd name="T11" fmla="*/ 0 h 366"/>
                  <a:gd name="T12" fmla="*/ 0 w 296"/>
                  <a:gd name="T13" fmla="*/ 1 h 366"/>
                  <a:gd name="T14" fmla="*/ 0 w 296"/>
                  <a:gd name="T15" fmla="*/ 1 h 3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6"/>
                  <a:gd name="T25" fmla="*/ 0 h 366"/>
                  <a:gd name="T26" fmla="*/ 296 w 296"/>
                  <a:gd name="T27" fmla="*/ 366 h 3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6" h="366">
                    <a:moveTo>
                      <a:pt x="0" y="117"/>
                    </a:moveTo>
                    <a:lnTo>
                      <a:pt x="51" y="197"/>
                    </a:lnTo>
                    <a:lnTo>
                      <a:pt x="106" y="256"/>
                    </a:lnTo>
                    <a:lnTo>
                      <a:pt x="175" y="317"/>
                    </a:lnTo>
                    <a:lnTo>
                      <a:pt x="235" y="366"/>
                    </a:lnTo>
                    <a:lnTo>
                      <a:pt x="296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1" name="Freeform 567"/>
              <p:cNvSpPr>
                <a:spLocks/>
              </p:cNvSpPr>
              <p:nvPr/>
            </p:nvSpPr>
            <p:spPr bwMode="auto">
              <a:xfrm>
                <a:off x="3030" y="2480"/>
                <a:ext cx="360" cy="437"/>
              </a:xfrm>
              <a:custGeom>
                <a:avLst/>
                <a:gdLst>
                  <a:gd name="T0" fmla="*/ 0 w 721"/>
                  <a:gd name="T1" fmla="*/ 1 h 874"/>
                  <a:gd name="T2" fmla="*/ 0 w 721"/>
                  <a:gd name="T3" fmla="*/ 1 h 874"/>
                  <a:gd name="T4" fmla="*/ 0 w 721"/>
                  <a:gd name="T5" fmla="*/ 1 h 874"/>
                  <a:gd name="T6" fmla="*/ 0 w 721"/>
                  <a:gd name="T7" fmla="*/ 1 h 874"/>
                  <a:gd name="T8" fmla="*/ 0 w 721"/>
                  <a:gd name="T9" fmla="*/ 1 h 874"/>
                  <a:gd name="T10" fmla="*/ 0 w 721"/>
                  <a:gd name="T11" fmla="*/ 1 h 874"/>
                  <a:gd name="T12" fmla="*/ 0 w 721"/>
                  <a:gd name="T13" fmla="*/ 1 h 874"/>
                  <a:gd name="T14" fmla="*/ 0 w 721"/>
                  <a:gd name="T15" fmla="*/ 1 h 874"/>
                  <a:gd name="T16" fmla="*/ 0 w 721"/>
                  <a:gd name="T17" fmla="*/ 1 h 874"/>
                  <a:gd name="T18" fmla="*/ 0 w 721"/>
                  <a:gd name="T19" fmla="*/ 1 h 874"/>
                  <a:gd name="T20" fmla="*/ 0 w 721"/>
                  <a:gd name="T21" fmla="*/ 1 h 874"/>
                  <a:gd name="T22" fmla="*/ 0 w 721"/>
                  <a:gd name="T23" fmla="*/ 1 h 874"/>
                  <a:gd name="T24" fmla="*/ 0 w 721"/>
                  <a:gd name="T25" fmla="*/ 1 h 874"/>
                  <a:gd name="T26" fmla="*/ 0 w 721"/>
                  <a:gd name="T27" fmla="*/ 1 h 874"/>
                  <a:gd name="T28" fmla="*/ 0 w 721"/>
                  <a:gd name="T29" fmla="*/ 1 h 874"/>
                  <a:gd name="T30" fmla="*/ 0 w 721"/>
                  <a:gd name="T31" fmla="*/ 1 h 874"/>
                  <a:gd name="T32" fmla="*/ 0 w 721"/>
                  <a:gd name="T33" fmla="*/ 1 h 874"/>
                  <a:gd name="T34" fmla="*/ 0 w 721"/>
                  <a:gd name="T35" fmla="*/ 1 h 874"/>
                  <a:gd name="T36" fmla="*/ 0 w 721"/>
                  <a:gd name="T37" fmla="*/ 1 h 874"/>
                  <a:gd name="T38" fmla="*/ 0 w 721"/>
                  <a:gd name="T39" fmla="*/ 1 h 874"/>
                  <a:gd name="T40" fmla="*/ 0 w 721"/>
                  <a:gd name="T41" fmla="*/ 1 h 874"/>
                  <a:gd name="T42" fmla="*/ 0 w 721"/>
                  <a:gd name="T43" fmla="*/ 1 h 874"/>
                  <a:gd name="T44" fmla="*/ 0 w 721"/>
                  <a:gd name="T45" fmla="*/ 1 h 874"/>
                  <a:gd name="T46" fmla="*/ 0 w 721"/>
                  <a:gd name="T47" fmla="*/ 1 h 874"/>
                  <a:gd name="T48" fmla="*/ 0 w 721"/>
                  <a:gd name="T49" fmla="*/ 1 h 874"/>
                  <a:gd name="T50" fmla="*/ 0 w 721"/>
                  <a:gd name="T51" fmla="*/ 1 h 874"/>
                  <a:gd name="T52" fmla="*/ 0 w 721"/>
                  <a:gd name="T53" fmla="*/ 1 h 874"/>
                  <a:gd name="T54" fmla="*/ 0 w 721"/>
                  <a:gd name="T55" fmla="*/ 1 h 874"/>
                  <a:gd name="T56" fmla="*/ 0 w 721"/>
                  <a:gd name="T57" fmla="*/ 1 h 874"/>
                  <a:gd name="T58" fmla="*/ 0 w 721"/>
                  <a:gd name="T59" fmla="*/ 1 h 874"/>
                  <a:gd name="T60" fmla="*/ 0 w 721"/>
                  <a:gd name="T61" fmla="*/ 1 h 874"/>
                  <a:gd name="T62" fmla="*/ 0 w 721"/>
                  <a:gd name="T63" fmla="*/ 1 h 874"/>
                  <a:gd name="T64" fmla="*/ 0 w 721"/>
                  <a:gd name="T65" fmla="*/ 1 h 874"/>
                  <a:gd name="T66" fmla="*/ 0 w 721"/>
                  <a:gd name="T67" fmla="*/ 1 h 874"/>
                  <a:gd name="T68" fmla="*/ 0 w 721"/>
                  <a:gd name="T69" fmla="*/ 1 h 874"/>
                  <a:gd name="T70" fmla="*/ 0 w 721"/>
                  <a:gd name="T71" fmla="*/ 1 h 874"/>
                  <a:gd name="T72" fmla="*/ 0 w 721"/>
                  <a:gd name="T73" fmla="*/ 1 h 874"/>
                  <a:gd name="T74" fmla="*/ 0 w 721"/>
                  <a:gd name="T75" fmla="*/ 1 h 874"/>
                  <a:gd name="T76" fmla="*/ 0 w 721"/>
                  <a:gd name="T77" fmla="*/ 1 h 874"/>
                  <a:gd name="T78" fmla="*/ 0 w 721"/>
                  <a:gd name="T79" fmla="*/ 1 h 874"/>
                  <a:gd name="T80" fmla="*/ 0 w 721"/>
                  <a:gd name="T81" fmla="*/ 1 h 874"/>
                  <a:gd name="T82" fmla="*/ 0 w 721"/>
                  <a:gd name="T83" fmla="*/ 1 h 874"/>
                  <a:gd name="T84" fmla="*/ 0 w 721"/>
                  <a:gd name="T85" fmla="*/ 1 h 874"/>
                  <a:gd name="T86" fmla="*/ 0 w 721"/>
                  <a:gd name="T87" fmla="*/ 1 h 874"/>
                  <a:gd name="T88" fmla="*/ 0 w 721"/>
                  <a:gd name="T89" fmla="*/ 1 h 874"/>
                  <a:gd name="T90" fmla="*/ 0 w 721"/>
                  <a:gd name="T91" fmla="*/ 1 h 874"/>
                  <a:gd name="T92" fmla="*/ 0 w 721"/>
                  <a:gd name="T93" fmla="*/ 0 h 874"/>
                  <a:gd name="T94" fmla="*/ 0 w 721"/>
                  <a:gd name="T95" fmla="*/ 1 h 874"/>
                  <a:gd name="T96" fmla="*/ 0 w 721"/>
                  <a:gd name="T97" fmla="*/ 1 h 874"/>
                  <a:gd name="T98" fmla="*/ 0 w 721"/>
                  <a:gd name="T99" fmla="*/ 1 h 874"/>
                  <a:gd name="T100" fmla="*/ 0 w 721"/>
                  <a:gd name="T101" fmla="*/ 1 h 874"/>
                  <a:gd name="T102" fmla="*/ 0 w 721"/>
                  <a:gd name="T103" fmla="*/ 1 h 874"/>
                  <a:gd name="T104" fmla="*/ 0 w 721"/>
                  <a:gd name="T105" fmla="*/ 1 h 874"/>
                  <a:gd name="T106" fmla="*/ 0 w 721"/>
                  <a:gd name="T107" fmla="*/ 1 h 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1"/>
                  <a:gd name="T163" fmla="*/ 0 h 874"/>
                  <a:gd name="T164" fmla="*/ 721 w 721"/>
                  <a:gd name="T165" fmla="*/ 874 h 8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1" h="874">
                    <a:moveTo>
                      <a:pt x="0" y="138"/>
                    </a:moveTo>
                    <a:lnTo>
                      <a:pt x="31" y="99"/>
                    </a:lnTo>
                    <a:lnTo>
                      <a:pt x="57" y="70"/>
                    </a:lnTo>
                    <a:lnTo>
                      <a:pt x="91" y="47"/>
                    </a:lnTo>
                    <a:lnTo>
                      <a:pt x="131" y="28"/>
                    </a:lnTo>
                    <a:lnTo>
                      <a:pt x="169" y="22"/>
                    </a:lnTo>
                    <a:lnTo>
                      <a:pt x="209" y="22"/>
                    </a:lnTo>
                    <a:lnTo>
                      <a:pt x="257" y="32"/>
                    </a:lnTo>
                    <a:lnTo>
                      <a:pt x="304" y="45"/>
                    </a:lnTo>
                    <a:lnTo>
                      <a:pt x="361" y="74"/>
                    </a:lnTo>
                    <a:lnTo>
                      <a:pt x="422" y="110"/>
                    </a:lnTo>
                    <a:lnTo>
                      <a:pt x="472" y="150"/>
                    </a:lnTo>
                    <a:lnTo>
                      <a:pt x="521" y="197"/>
                    </a:lnTo>
                    <a:lnTo>
                      <a:pt x="573" y="262"/>
                    </a:lnTo>
                    <a:lnTo>
                      <a:pt x="614" y="329"/>
                    </a:lnTo>
                    <a:lnTo>
                      <a:pt x="649" y="395"/>
                    </a:lnTo>
                    <a:lnTo>
                      <a:pt x="677" y="463"/>
                    </a:lnTo>
                    <a:lnTo>
                      <a:pt x="694" y="526"/>
                    </a:lnTo>
                    <a:lnTo>
                      <a:pt x="704" y="576"/>
                    </a:lnTo>
                    <a:lnTo>
                      <a:pt x="706" y="638"/>
                    </a:lnTo>
                    <a:lnTo>
                      <a:pt x="700" y="701"/>
                    </a:lnTo>
                    <a:lnTo>
                      <a:pt x="685" y="752"/>
                    </a:lnTo>
                    <a:lnTo>
                      <a:pt x="662" y="794"/>
                    </a:lnTo>
                    <a:lnTo>
                      <a:pt x="630" y="823"/>
                    </a:lnTo>
                    <a:lnTo>
                      <a:pt x="584" y="853"/>
                    </a:lnTo>
                    <a:lnTo>
                      <a:pt x="538" y="866"/>
                    </a:lnTo>
                    <a:lnTo>
                      <a:pt x="491" y="870"/>
                    </a:lnTo>
                    <a:lnTo>
                      <a:pt x="519" y="874"/>
                    </a:lnTo>
                    <a:lnTo>
                      <a:pt x="548" y="874"/>
                    </a:lnTo>
                    <a:lnTo>
                      <a:pt x="603" y="859"/>
                    </a:lnTo>
                    <a:lnTo>
                      <a:pt x="649" y="827"/>
                    </a:lnTo>
                    <a:lnTo>
                      <a:pt x="681" y="794"/>
                    </a:lnTo>
                    <a:lnTo>
                      <a:pt x="704" y="741"/>
                    </a:lnTo>
                    <a:lnTo>
                      <a:pt x="721" y="663"/>
                    </a:lnTo>
                    <a:lnTo>
                      <a:pt x="721" y="597"/>
                    </a:lnTo>
                    <a:lnTo>
                      <a:pt x="711" y="528"/>
                    </a:lnTo>
                    <a:lnTo>
                      <a:pt x="692" y="450"/>
                    </a:lnTo>
                    <a:lnTo>
                      <a:pt x="662" y="378"/>
                    </a:lnTo>
                    <a:lnTo>
                      <a:pt x="624" y="306"/>
                    </a:lnTo>
                    <a:lnTo>
                      <a:pt x="573" y="226"/>
                    </a:lnTo>
                    <a:lnTo>
                      <a:pt x="529" y="171"/>
                    </a:lnTo>
                    <a:lnTo>
                      <a:pt x="472" y="118"/>
                    </a:lnTo>
                    <a:lnTo>
                      <a:pt x="407" y="72"/>
                    </a:lnTo>
                    <a:lnTo>
                      <a:pt x="346" y="40"/>
                    </a:lnTo>
                    <a:lnTo>
                      <a:pt x="284" y="15"/>
                    </a:lnTo>
                    <a:lnTo>
                      <a:pt x="244" y="5"/>
                    </a:lnTo>
                    <a:lnTo>
                      <a:pt x="200" y="0"/>
                    </a:lnTo>
                    <a:lnTo>
                      <a:pt x="156" y="7"/>
                    </a:lnTo>
                    <a:lnTo>
                      <a:pt x="111" y="21"/>
                    </a:lnTo>
                    <a:lnTo>
                      <a:pt x="72" y="41"/>
                    </a:lnTo>
                    <a:lnTo>
                      <a:pt x="40" y="72"/>
                    </a:lnTo>
                    <a:lnTo>
                      <a:pt x="23" y="95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2" name="Freeform 568"/>
              <p:cNvSpPr>
                <a:spLocks/>
              </p:cNvSpPr>
              <p:nvPr/>
            </p:nvSpPr>
            <p:spPr bwMode="auto">
              <a:xfrm>
                <a:off x="1967" y="1753"/>
                <a:ext cx="462" cy="267"/>
              </a:xfrm>
              <a:custGeom>
                <a:avLst/>
                <a:gdLst>
                  <a:gd name="T0" fmla="*/ 0 w 924"/>
                  <a:gd name="T1" fmla="*/ 0 h 535"/>
                  <a:gd name="T2" fmla="*/ 1 w 924"/>
                  <a:gd name="T3" fmla="*/ 0 h 535"/>
                  <a:gd name="T4" fmla="*/ 1 w 924"/>
                  <a:gd name="T5" fmla="*/ 0 h 535"/>
                  <a:gd name="T6" fmla="*/ 1 w 924"/>
                  <a:gd name="T7" fmla="*/ 0 h 535"/>
                  <a:gd name="T8" fmla="*/ 1 w 924"/>
                  <a:gd name="T9" fmla="*/ 0 h 535"/>
                  <a:gd name="T10" fmla="*/ 1 w 924"/>
                  <a:gd name="T11" fmla="*/ 0 h 535"/>
                  <a:gd name="T12" fmla="*/ 1 w 924"/>
                  <a:gd name="T13" fmla="*/ 0 h 535"/>
                  <a:gd name="T14" fmla="*/ 1 w 924"/>
                  <a:gd name="T15" fmla="*/ 0 h 535"/>
                  <a:gd name="T16" fmla="*/ 1 w 924"/>
                  <a:gd name="T17" fmla="*/ 0 h 535"/>
                  <a:gd name="T18" fmla="*/ 1 w 924"/>
                  <a:gd name="T19" fmla="*/ 0 h 535"/>
                  <a:gd name="T20" fmla="*/ 1 w 924"/>
                  <a:gd name="T21" fmla="*/ 0 h 535"/>
                  <a:gd name="T22" fmla="*/ 1 w 924"/>
                  <a:gd name="T23" fmla="*/ 0 h 535"/>
                  <a:gd name="T24" fmla="*/ 1 w 924"/>
                  <a:gd name="T25" fmla="*/ 0 h 535"/>
                  <a:gd name="T26" fmla="*/ 1 w 924"/>
                  <a:gd name="T27" fmla="*/ 0 h 535"/>
                  <a:gd name="T28" fmla="*/ 1 w 924"/>
                  <a:gd name="T29" fmla="*/ 0 h 535"/>
                  <a:gd name="T30" fmla="*/ 1 w 924"/>
                  <a:gd name="T31" fmla="*/ 0 h 535"/>
                  <a:gd name="T32" fmla="*/ 1 w 924"/>
                  <a:gd name="T33" fmla="*/ 0 h 535"/>
                  <a:gd name="T34" fmla="*/ 1 w 924"/>
                  <a:gd name="T35" fmla="*/ 0 h 535"/>
                  <a:gd name="T36" fmla="*/ 1 w 924"/>
                  <a:gd name="T37" fmla="*/ 0 h 535"/>
                  <a:gd name="T38" fmla="*/ 1 w 924"/>
                  <a:gd name="T39" fmla="*/ 0 h 535"/>
                  <a:gd name="T40" fmla="*/ 1 w 924"/>
                  <a:gd name="T41" fmla="*/ 0 h 535"/>
                  <a:gd name="T42" fmla="*/ 1 w 924"/>
                  <a:gd name="T43" fmla="*/ 0 h 535"/>
                  <a:gd name="T44" fmla="*/ 1 w 924"/>
                  <a:gd name="T45" fmla="*/ 0 h 535"/>
                  <a:gd name="T46" fmla="*/ 1 w 924"/>
                  <a:gd name="T47" fmla="*/ 0 h 535"/>
                  <a:gd name="T48" fmla="*/ 1 w 924"/>
                  <a:gd name="T49" fmla="*/ 0 h 535"/>
                  <a:gd name="T50" fmla="*/ 1 w 924"/>
                  <a:gd name="T51" fmla="*/ 0 h 535"/>
                  <a:gd name="T52" fmla="*/ 1 w 924"/>
                  <a:gd name="T53" fmla="*/ 0 h 535"/>
                  <a:gd name="T54" fmla="*/ 1 w 924"/>
                  <a:gd name="T55" fmla="*/ 0 h 535"/>
                  <a:gd name="T56" fmla="*/ 1 w 924"/>
                  <a:gd name="T57" fmla="*/ 0 h 535"/>
                  <a:gd name="T58" fmla="*/ 1 w 924"/>
                  <a:gd name="T59" fmla="*/ 0 h 535"/>
                  <a:gd name="T60" fmla="*/ 1 w 924"/>
                  <a:gd name="T61" fmla="*/ 0 h 535"/>
                  <a:gd name="T62" fmla="*/ 1 w 924"/>
                  <a:gd name="T63" fmla="*/ 0 h 535"/>
                  <a:gd name="T64" fmla="*/ 1 w 924"/>
                  <a:gd name="T65" fmla="*/ 0 h 535"/>
                  <a:gd name="T66" fmla="*/ 1 w 924"/>
                  <a:gd name="T67" fmla="*/ 0 h 535"/>
                  <a:gd name="T68" fmla="*/ 1 w 924"/>
                  <a:gd name="T69" fmla="*/ 0 h 535"/>
                  <a:gd name="T70" fmla="*/ 1 w 924"/>
                  <a:gd name="T71" fmla="*/ 0 h 535"/>
                  <a:gd name="T72" fmla="*/ 1 w 924"/>
                  <a:gd name="T73" fmla="*/ 0 h 535"/>
                  <a:gd name="T74" fmla="*/ 1 w 924"/>
                  <a:gd name="T75" fmla="*/ 0 h 535"/>
                  <a:gd name="T76" fmla="*/ 1 w 924"/>
                  <a:gd name="T77" fmla="*/ 0 h 535"/>
                  <a:gd name="T78" fmla="*/ 1 w 924"/>
                  <a:gd name="T79" fmla="*/ 0 h 535"/>
                  <a:gd name="T80" fmla="*/ 1 w 924"/>
                  <a:gd name="T81" fmla="*/ 0 h 535"/>
                  <a:gd name="T82" fmla="*/ 1 w 924"/>
                  <a:gd name="T83" fmla="*/ 0 h 535"/>
                  <a:gd name="T84" fmla="*/ 1 w 924"/>
                  <a:gd name="T85" fmla="*/ 0 h 535"/>
                  <a:gd name="T86" fmla="*/ 1 w 924"/>
                  <a:gd name="T87" fmla="*/ 0 h 535"/>
                  <a:gd name="T88" fmla="*/ 1 w 924"/>
                  <a:gd name="T89" fmla="*/ 0 h 535"/>
                  <a:gd name="T90" fmla="*/ 1 w 924"/>
                  <a:gd name="T91" fmla="*/ 0 h 535"/>
                  <a:gd name="T92" fmla="*/ 1 w 924"/>
                  <a:gd name="T93" fmla="*/ 0 h 535"/>
                  <a:gd name="T94" fmla="*/ 1 w 924"/>
                  <a:gd name="T95" fmla="*/ 0 h 535"/>
                  <a:gd name="T96" fmla="*/ 0 w 924"/>
                  <a:gd name="T97" fmla="*/ 0 h 535"/>
                  <a:gd name="T98" fmla="*/ 0 w 924"/>
                  <a:gd name="T99" fmla="*/ 0 h 5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24"/>
                  <a:gd name="T151" fmla="*/ 0 h 535"/>
                  <a:gd name="T152" fmla="*/ 924 w 924"/>
                  <a:gd name="T153" fmla="*/ 535 h 5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24" h="535">
                    <a:moveTo>
                      <a:pt x="0" y="168"/>
                    </a:moveTo>
                    <a:lnTo>
                      <a:pt x="19" y="130"/>
                    </a:lnTo>
                    <a:lnTo>
                      <a:pt x="53" y="92"/>
                    </a:lnTo>
                    <a:lnTo>
                      <a:pt x="91" y="69"/>
                    </a:lnTo>
                    <a:lnTo>
                      <a:pt x="150" y="44"/>
                    </a:lnTo>
                    <a:lnTo>
                      <a:pt x="224" y="27"/>
                    </a:lnTo>
                    <a:lnTo>
                      <a:pt x="289" y="23"/>
                    </a:lnTo>
                    <a:lnTo>
                      <a:pt x="376" y="27"/>
                    </a:lnTo>
                    <a:lnTo>
                      <a:pt x="452" y="38"/>
                    </a:lnTo>
                    <a:lnTo>
                      <a:pt x="549" y="61"/>
                    </a:lnTo>
                    <a:lnTo>
                      <a:pt x="635" y="92"/>
                    </a:lnTo>
                    <a:lnTo>
                      <a:pt x="699" y="124"/>
                    </a:lnTo>
                    <a:lnTo>
                      <a:pt x="745" y="151"/>
                    </a:lnTo>
                    <a:lnTo>
                      <a:pt x="798" y="189"/>
                    </a:lnTo>
                    <a:lnTo>
                      <a:pt x="842" y="230"/>
                    </a:lnTo>
                    <a:lnTo>
                      <a:pt x="872" y="267"/>
                    </a:lnTo>
                    <a:lnTo>
                      <a:pt x="891" y="305"/>
                    </a:lnTo>
                    <a:lnTo>
                      <a:pt x="907" y="348"/>
                    </a:lnTo>
                    <a:lnTo>
                      <a:pt x="908" y="384"/>
                    </a:lnTo>
                    <a:lnTo>
                      <a:pt x="901" y="417"/>
                    </a:lnTo>
                    <a:lnTo>
                      <a:pt x="884" y="451"/>
                    </a:lnTo>
                    <a:lnTo>
                      <a:pt x="853" y="481"/>
                    </a:lnTo>
                    <a:lnTo>
                      <a:pt x="819" y="502"/>
                    </a:lnTo>
                    <a:lnTo>
                      <a:pt x="779" y="521"/>
                    </a:lnTo>
                    <a:lnTo>
                      <a:pt x="735" y="535"/>
                    </a:lnTo>
                    <a:lnTo>
                      <a:pt x="783" y="527"/>
                    </a:lnTo>
                    <a:lnTo>
                      <a:pt x="829" y="508"/>
                    </a:lnTo>
                    <a:lnTo>
                      <a:pt x="889" y="459"/>
                    </a:lnTo>
                    <a:lnTo>
                      <a:pt x="916" y="413"/>
                    </a:lnTo>
                    <a:lnTo>
                      <a:pt x="924" y="367"/>
                    </a:lnTo>
                    <a:lnTo>
                      <a:pt x="916" y="324"/>
                    </a:lnTo>
                    <a:lnTo>
                      <a:pt x="891" y="272"/>
                    </a:lnTo>
                    <a:lnTo>
                      <a:pt x="857" y="227"/>
                    </a:lnTo>
                    <a:lnTo>
                      <a:pt x="815" y="177"/>
                    </a:lnTo>
                    <a:lnTo>
                      <a:pt x="766" y="139"/>
                    </a:lnTo>
                    <a:lnTo>
                      <a:pt x="703" y="97"/>
                    </a:lnTo>
                    <a:lnTo>
                      <a:pt x="625" y="56"/>
                    </a:lnTo>
                    <a:lnTo>
                      <a:pt x="566" y="37"/>
                    </a:lnTo>
                    <a:lnTo>
                      <a:pt x="458" y="10"/>
                    </a:lnTo>
                    <a:lnTo>
                      <a:pt x="376" y="0"/>
                    </a:lnTo>
                    <a:lnTo>
                      <a:pt x="292" y="4"/>
                    </a:lnTo>
                    <a:lnTo>
                      <a:pt x="234" y="10"/>
                    </a:lnTo>
                    <a:lnTo>
                      <a:pt x="167" y="25"/>
                    </a:lnTo>
                    <a:lnTo>
                      <a:pt x="112" y="44"/>
                    </a:lnTo>
                    <a:lnTo>
                      <a:pt x="72" y="67"/>
                    </a:lnTo>
                    <a:lnTo>
                      <a:pt x="43" y="86"/>
                    </a:lnTo>
                    <a:lnTo>
                      <a:pt x="21" y="115"/>
                    </a:lnTo>
                    <a:lnTo>
                      <a:pt x="7" y="139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3" name="Freeform 569"/>
              <p:cNvSpPr>
                <a:spLocks/>
              </p:cNvSpPr>
              <p:nvPr/>
            </p:nvSpPr>
            <p:spPr bwMode="auto">
              <a:xfrm>
                <a:off x="2308" y="2034"/>
                <a:ext cx="448" cy="545"/>
              </a:xfrm>
              <a:custGeom>
                <a:avLst/>
                <a:gdLst>
                  <a:gd name="T0" fmla="*/ 0 w 896"/>
                  <a:gd name="T1" fmla="*/ 1 h 1089"/>
                  <a:gd name="T2" fmla="*/ 1 w 896"/>
                  <a:gd name="T3" fmla="*/ 1 h 1089"/>
                  <a:gd name="T4" fmla="*/ 1 w 896"/>
                  <a:gd name="T5" fmla="*/ 1 h 1089"/>
                  <a:gd name="T6" fmla="*/ 1 w 896"/>
                  <a:gd name="T7" fmla="*/ 0 h 1089"/>
                  <a:gd name="T8" fmla="*/ 1 w 896"/>
                  <a:gd name="T9" fmla="*/ 1 h 1089"/>
                  <a:gd name="T10" fmla="*/ 1 w 896"/>
                  <a:gd name="T11" fmla="*/ 1 h 1089"/>
                  <a:gd name="T12" fmla="*/ 1 w 896"/>
                  <a:gd name="T13" fmla="*/ 1 h 1089"/>
                  <a:gd name="T14" fmla="*/ 1 w 896"/>
                  <a:gd name="T15" fmla="*/ 1 h 1089"/>
                  <a:gd name="T16" fmla="*/ 1 w 896"/>
                  <a:gd name="T17" fmla="*/ 1 h 1089"/>
                  <a:gd name="T18" fmla="*/ 0 w 896"/>
                  <a:gd name="T19" fmla="*/ 1 h 1089"/>
                  <a:gd name="T20" fmla="*/ 0 w 896"/>
                  <a:gd name="T21" fmla="*/ 1 h 10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6"/>
                  <a:gd name="T34" fmla="*/ 0 h 1089"/>
                  <a:gd name="T35" fmla="*/ 896 w 896"/>
                  <a:gd name="T36" fmla="*/ 1089 h 10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6" h="1089">
                    <a:moveTo>
                      <a:pt x="0" y="840"/>
                    </a:moveTo>
                    <a:lnTo>
                      <a:pt x="304" y="1089"/>
                    </a:lnTo>
                    <a:lnTo>
                      <a:pt x="896" y="242"/>
                    </a:lnTo>
                    <a:lnTo>
                      <a:pt x="590" y="0"/>
                    </a:lnTo>
                    <a:lnTo>
                      <a:pt x="34" y="791"/>
                    </a:lnTo>
                    <a:lnTo>
                      <a:pt x="599" y="31"/>
                    </a:lnTo>
                    <a:lnTo>
                      <a:pt x="863" y="236"/>
                    </a:lnTo>
                    <a:lnTo>
                      <a:pt x="301" y="1061"/>
                    </a:lnTo>
                    <a:lnTo>
                      <a:pt x="14" y="825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4" name="Freeform 570"/>
              <p:cNvSpPr>
                <a:spLocks/>
              </p:cNvSpPr>
              <p:nvPr/>
            </p:nvSpPr>
            <p:spPr bwMode="auto">
              <a:xfrm>
                <a:off x="1681" y="2494"/>
                <a:ext cx="669" cy="395"/>
              </a:xfrm>
              <a:custGeom>
                <a:avLst/>
                <a:gdLst>
                  <a:gd name="T0" fmla="*/ 0 w 1339"/>
                  <a:gd name="T1" fmla="*/ 0 h 791"/>
                  <a:gd name="T2" fmla="*/ 0 w 1339"/>
                  <a:gd name="T3" fmla="*/ 0 h 791"/>
                  <a:gd name="T4" fmla="*/ 0 w 1339"/>
                  <a:gd name="T5" fmla="*/ 0 h 791"/>
                  <a:gd name="T6" fmla="*/ 0 w 1339"/>
                  <a:gd name="T7" fmla="*/ 0 h 791"/>
                  <a:gd name="T8" fmla="*/ 0 w 1339"/>
                  <a:gd name="T9" fmla="*/ 0 h 791"/>
                  <a:gd name="T10" fmla="*/ 0 w 1339"/>
                  <a:gd name="T11" fmla="*/ 0 h 791"/>
                  <a:gd name="T12" fmla="*/ 0 w 1339"/>
                  <a:gd name="T13" fmla="*/ 0 h 791"/>
                  <a:gd name="T14" fmla="*/ 0 w 1339"/>
                  <a:gd name="T15" fmla="*/ 0 h 791"/>
                  <a:gd name="T16" fmla="*/ 0 w 1339"/>
                  <a:gd name="T17" fmla="*/ 0 h 791"/>
                  <a:gd name="T18" fmla="*/ 0 w 1339"/>
                  <a:gd name="T19" fmla="*/ 0 h 791"/>
                  <a:gd name="T20" fmla="*/ 0 w 1339"/>
                  <a:gd name="T21" fmla="*/ 0 h 791"/>
                  <a:gd name="T22" fmla="*/ 0 w 1339"/>
                  <a:gd name="T23" fmla="*/ 0 h 791"/>
                  <a:gd name="T24" fmla="*/ 0 w 1339"/>
                  <a:gd name="T25" fmla="*/ 0 h 791"/>
                  <a:gd name="T26" fmla="*/ 0 w 1339"/>
                  <a:gd name="T27" fmla="*/ 0 h 791"/>
                  <a:gd name="T28" fmla="*/ 0 w 1339"/>
                  <a:gd name="T29" fmla="*/ 0 h 791"/>
                  <a:gd name="T30" fmla="*/ 0 w 1339"/>
                  <a:gd name="T31" fmla="*/ 0 h 791"/>
                  <a:gd name="T32" fmla="*/ 0 w 1339"/>
                  <a:gd name="T33" fmla="*/ 0 h 7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39"/>
                  <a:gd name="T52" fmla="*/ 0 h 791"/>
                  <a:gd name="T53" fmla="*/ 1339 w 1339"/>
                  <a:gd name="T54" fmla="*/ 791 h 7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39" h="791">
                    <a:moveTo>
                      <a:pt x="864" y="0"/>
                    </a:moveTo>
                    <a:lnTo>
                      <a:pt x="770" y="6"/>
                    </a:lnTo>
                    <a:lnTo>
                      <a:pt x="554" y="114"/>
                    </a:lnTo>
                    <a:lnTo>
                      <a:pt x="575" y="131"/>
                    </a:lnTo>
                    <a:lnTo>
                      <a:pt x="778" y="29"/>
                    </a:lnTo>
                    <a:lnTo>
                      <a:pt x="831" y="19"/>
                    </a:lnTo>
                    <a:lnTo>
                      <a:pt x="0" y="472"/>
                    </a:lnTo>
                    <a:lnTo>
                      <a:pt x="698" y="791"/>
                    </a:lnTo>
                    <a:lnTo>
                      <a:pt x="1339" y="496"/>
                    </a:lnTo>
                    <a:lnTo>
                      <a:pt x="1339" y="460"/>
                    </a:lnTo>
                    <a:lnTo>
                      <a:pt x="702" y="759"/>
                    </a:lnTo>
                    <a:lnTo>
                      <a:pt x="67" y="462"/>
                    </a:lnTo>
                    <a:lnTo>
                      <a:pt x="864" y="34"/>
                    </a:lnTo>
                    <a:lnTo>
                      <a:pt x="883" y="51"/>
                    </a:lnTo>
                    <a:lnTo>
                      <a:pt x="907" y="32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5" name="Freeform 571"/>
              <p:cNvSpPr>
                <a:spLocks/>
              </p:cNvSpPr>
              <p:nvPr/>
            </p:nvSpPr>
            <p:spPr bwMode="auto">
              <a:xfrm>
                <a:off x="1947" y="2690"/>
                <a:ext cx="328" cy="163"/>
              </a:xfrm>
              <a:custGeom>
                <a:avLst/>
                <a:gdLst>
                  <a:gd name="T0" fmla="*/ 0 w 656"/>
                  <a:gd name="T1" fmla="*/ 0 h 327"/>
                  <a:gd name="T2" fmla="*/ 1 w 656"/>
                  <a:gd name="T3" fmla="*/ 0 h 327"/>
                  <a:gd name="T4" fmla="*/ 1 w 656"/>
                  <a:gd name="T5" fmla="*/ 0 h 327"/>
                  <a:gd name="T6" fmla="*/ 1 w 656"/>
                  <a:gd name="T7" fmla="*/ 0 h 327"/>
                  <a:gd name="T8" fmla="*/ 0 w 656"/>
                  <a:gd name="T9" fmla="*/ 0 h 327"/>
                  <a:gd name="T10" fmla="*/ 0 w 656"/>
                  <a:gd name="T11" fmla="*/ 0 h 3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6"/>
                  <a:gd name="T19" fmla="*/ 0 h 327"/>
                  <a:gd name="T20" fmla="*/ 656 w 656"/>
                  <a:gd name="T21" fmla="*/ 327 h 3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6" h="327">
                    <a:moveTo>
                      <a:pt x="0" y="312"/>
                    </a:moveTo>
                    <a:lnTo>
                      <a:pt x="633" y="0"/>
                    </a:lnTo>
                    <a:lnTo>
                      <a:pt x="656" y="15"/>
                    </a:lnTo>
                    <a:lnTo>
                      <a:pt x="24" y="32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6" name="Freeform 572"/>
              <p:cNvSpPr>
                <a:spLocks/>
              </p:cNvSpPr>
              <p:nvPr/>
            </p:nvSpPr>
            <p:spPr bwMode="auto">
              <a:xfrm>
                <a:off x="1773" y="2573"/>
                <a:ext cx="376" cy="188"/>
              </a:xfrm>
              <a:custGeom>
                <a:avLst/>
                <a:gdLst>
                  <a:gd name="T0" fmla="*/ 0 w 753"/>
                  <a:gd name="T1" fmla="*/ 1 h 376"/>
                  <a:gd name="T2" fmla="*/ 0 w 753"/>
                  <a:gd name="T3" fmla="*/ 0 h 376"/>
                  <a:gd name="T4" fmla="*/ 0 w 753"/>
                  <a:gd name="T5" fmla="*/ 1 h 376"/>
                  <a:gd name="T6" fmla="*/ 0 w 753"/>
                  <a:gd name="T7" fmla="*/ 1 h 376"/>
                  <a:gd name="T8" fmla="*/ 0 w 753"/>
                  <a:gd name="T9" fmla="*/ 1 h 376"/>
                  <a:gd name="T10" fmla="*/ 0 w 753"/>
                  <a:gd name="T11" fmla="*/ 1 h 3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3"/>
                  <a:gd name="T19" fmla="*/ 0 h 376"/>
                  <a:gd name="T20" fmla="*/ 753 w 753"/>
                  <a:gd name="T21" fmla="*/ 376 h 3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3" h="376">
                    <a:moveTo>
                      <a:pt x="0" y="367"/>
                    </a:moveTo>
                    <a:lnTo>
                      <a:pt x="736" y="0"/>
                    </a:lnTo>
                    <a:lnTo>
                      <a:pt x="753" y="13"/>
                    </a:lnTo>
                    <a:lnTo>
                      <a:pt x="38" y="376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7" name="Freeform 573"/>
              <p:cNvSpPr>
                <a:spLocks/>
              </p:cNvSpPr>
              <p:nvPr/>
            </p:nvSpPr>
            <p:spPr bwMode="auto">
              <a:xfrm>
                <a:off x="1784" y="2675"/>
                <a:ext cx="98" cy="38"/>
              </a:xfrm>
              <a:custGeom>
                <a:avLst/>
                <a:gdLst>
                  <a:gd name="T0" fmla="*/ 0 w 195"/>
                  <a:gd name="T1" fmla="*/ 1 h 76"/>
                  <a:gd name="T2" fmla="*/ 1 w 195"/>
                  <a:gd name="T3" fmla="*/ 1 h 76"/>
                  <a:gd name="T4" fmla="*/ 1 w 195"/>
                  <a:gd name="T5" fmla="*/ 1 h 76"/>
                  <a:gd name="T6" fmla="*/ 1 w 195"/>
                  <a:gd name="T7" fmla="*/ 0 h 76"/>
                  <a:gd name="T8" fmla="*/ 0 w 195"/>
                  <a:gd name="T9" fmla="*/ 1 h 76"/>
                  <a:gd name="T10" fmla="*/ 0 w 195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76"/>
                  <a:gd name="T20" fmla="*/ 195 w 195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76">
                    <a:moveTo>
                      <a:pt x="0" y="10"/>
                    </a:moveTo>
                    <a:lnTo>
                      <a:pt x="178" y="76"/>
                    </a:lnTo>
                    <a:lnTo>
                      <a:pt x="195" y="67"/>
                    </a:lnTo>
                    <a:lnTo>
                      <a:pt x="2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8" name="Freeform 574"/>
              <p:cNvSpPr>
                <a:spLocks/>
              </p:cNvSpPr>
              <p:nvPr/>
            </p:nvSpPr>
            <p:spPr bwMode="auto">
              <a:xfrm>
                <a:off x="1880" y="2624"/>
                <a:ext cx="98" cy="38"/>
              </a:xfrm>
              <a:custGeom>
                <a:avLst/>
                <a:gdLst>
                  <a:gd name="T0" fmla="*/ 0 w 195"/>
                  <a:gd name="T1" fmla="*/ 1 h 76"/>
                  <a:gd name="T2" fmla="*/ 1 w 195"/>
                  <a:gd name="T3" fmla="*/ 1 h 76"/>
                  <a:gd name="T4" fmla="*/ 1 w 195"/>
                  <a:gd name="T5" fmla="*/ 1 h 76"/>
                  <a:gd name="T6" fmla="*/ 1 w 195"/>
                  <a:gd name="T7" fmla="*/ 0 h 76"/>
                  <a:gd name="T8" fmla="*/ 0 w 195"/>
                  <a:gd name="T9" fmla="*/ 1 h 76"/>
                  <a:gd name="T10" fmla="*/ 0 w 195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76"/>
                  <a:gd name="T20" fmla="*/ 195 w 195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76">
                    <a:moveTo>
                      <a:pt x="0" y="9"/>
                    </a:moveTo>
                    <a:lnTo>
                      <a:pt x="178" y="76"/>
                    </a:lnTo>
                    <a:lnTo>
                      <a:pt x="195" y="66"/>
                    </a:lnTo>
                    <a:lnTo>
                      <a:pt x="2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79" name="Freeform 575"/>
              <p:cNvSpPr>
                <a:spLocks/>
              </p:cNvSpPr>
              <p:nvPr/>
            </p:nvSpPr>
            <p:spPr bwMode="auto">
              <a:xfrm>
                <a:off x="1985" y="2570"/>
                <a:ext cx="98" cy="38"/>
              </a:xfrm>
              <a:custGeom>
                <a:avLst/>
                <a:gdLst>
                  <a:gd name="T0" fmla="*/ 0 w 196"/>
                  <a:gd name="T1" fmla="*/ 1 h 76"/>
                  <a:gd name="T2" fmla="*/ 1 w 196"/>
                  <a:gd name="T3" fmla="*/ 1 h 76"/>
                  <a:gd name="T4" fmla="*/ 1 w 196"/>
                  <a:gd name="T5" fmla="*/ 1 h 76"/>
                  <a:gd name="T6" fmla="*/ 1 w 196"/>
                  <a:gd name="T7" fmla="*/ 0 h 76"/>
                  <a:gd name="T8" fmla="*/ 0 w 196"/>
                  <a:gd name="T9" fmla="*/ 1 h 76"/>
                  <a:gd name="T10" fmla="*/ 0 w 196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76"/>
                  <a:gd name="T20" fmla="*/ 196 w 196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76">
                    <a:moveTo>
                      <a:pt x="0" y="8"/>
                    </a:moveTo>
                    <a:lnTo>
                      <a:pt x="179" y="76"/>
                    </a:lnTo>
                    <a:lnTo>
                      <a:pt x="196" y="65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0" name="Freeform 576"/>
              <p:cNvSpPr>
                <a:spLocks/>
              </p:cNvSpPr>
              <p:nvPr/>
            </p:nvSpPr>
            <p:spPr bwMode="auto">
              <a:xfrm>
                <a:off x="1825" y="2735"/>
                <a:ext cx="179" cy="76"/>
              </a:xfrm>
              <a:custGeom>
                <a:avLst/>
                <a:gdLst>
                  <a:gd name="T0" fmla="*/ 0 w 358"/>
                  <a:gd name="T1" fmla="*/ 1 h 152"/>
                  <a:gd name="T2" fmla="*/ 1 w 358"/>
                  <a:gd name="T3" fmla="*/ 1 h 152"/>
                  <a:gd name="T4" fmla="*/ 1 w 358"/>
                  <a:gd name="T5" fmla="*/ 1 h 152"/>
                  <a:gd name="T6" fmla="*/ 1 w 358"/>
                  <a:gd name="T7" fmla="*/ 0 h 152"/>
                  <a:gd name="T8" fmla="*/ 0 w 358"/>
                  <a:gd name="T9" fmla="*/ 1 h 152"/>
                  <a:gd name="T10" fmla="*/ 0 w 358"/>
                  <a:gd name="T11" fmla="*/ 1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152"/>
                  <a:gd name="T20" fmla="*/ 358 w 358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152">
                    <a:moveTo>
                      <a:pt x="0" y="2"/>
                    </a:moveTo>
                    <a:lnTo>
                      <a:pt x="339" y="152"/>
                    </a:lnTo>
                    <a:lnTo>
                      <a:pt x="358" y="145"/>
                    </a:lnTo>
                    <a:lnTo>
                      <a:pt x="2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1" name="Freeform 577"/>
              <p:cNvSpPr>
                <a:spLocks/>
              </p:cNvSpPr>
              <p:nvPr/>
            </p:nvSpPr>
            <p:spPr bwMode="auto">
              <a:xfrm>
                <a:off x="1925" y="2686"/>
                <a:ext cx="180" cy="77"/>
              </a:xfrm>
              <a:custGeom>
                <a:avLst/>
                <a:gdLst>
                  <a:gd name="T0" fmla="*/ 0 w 359"/>
                  <a:gd name="T1" fmla="*/ 1 h 154"/>
                  <a:gd name="T2" fmla="*/ 1 w 359"/>
                  <a:gd name="T3" fmla="*/ 1 h 154"/>
                  <a:gd name="T4" fmla="*/ 1 w 359"/>
                  <a:gd name="T5" fmla="*/ 1 h 154"/>
                  <a:gd name="T6" fmla="*/ 1 w 359"/>
                  <a:gd name="T7" fmla="*/ 0 h 154"/>
                  <a:gd name="T8" fmla="*/ 0 w 359"/>
                  <a:gd name="T9" fmla="*/ 1 h 154"/>
                  <a:gd name="T10" fmla="*/ 0 w 359"/>
                  <a:gd name="T11" fmla="*/ 1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9"/>
                  <a:gd name="T19" fmla="*/ 0 h 154"/>
                  <a:gd name="T20" fmla="*/ 359 w 359"/>
                  <a:gd name="T21" fmla="*/ 154 h 1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9" h="154">
                    <a:moveTo>
                      <a:pt x="0" y="4"/>
                    </a:moveTo>
                    <a:lnTo>
                      <a:pt x="340" y="154"/>
                    </a:lnTo>
                    <a:lnTo>
                      <a:pt x="359" y="147"/>
                    </a:lnTo>
                    <a:lnTo>
                      <a:pt x="2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2" name="Freeform 578"/>
              <p:cNvSpPr>
                <a:spLocks/>
              </p:cNvSpPr>
              <p:nvPr/>
            </p:nvSpPr>
            <p:spPr bwMode="auto">
              <a:xfrm>
                <a:off x="2022" y="2634"/>
                <a:ext cx="190" cy="82"/>
              </a:xfrm>
              <a:custGeom>
                <a:avLst/>
                <a:gdLst>
                  <a:gd name="T0" fmla="*/ 0 w 380"/>
                  <a:gd name="T1" fmla="*/ 1 h 163"/>
                  <a:gd name="T2" fmla="*/ 1 w 380"/>
                  <a:gd name="T3" fmla="*/ 1 h 163"/>
                  <a:gd name="T4" fmla="*/ 1 w 380"/>
                  <a:gd name="T5" fmla="*/ 1 h 163"/>
                  <a:gd name="T6" fmla="*/ 1 w 380"/>
                  <a:gd name="T7" fmla="*/ 0 h 163"/>
                  <a:gd name="T8" fmla="*/ 0 w 380"/>
                  <a:gd name="T9" fmla="*/ 1 h 163"/>
                  <a:gd name="T10" fmla="*/ 0 w 380"/>
                  <a:gd name="T11" fmla="*/ 1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0"/>
                  <a:gd name="T19" fmla="*/ 0 h 163"/>
                  <a:gd name="T20" fmla="*/ 380 w 380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0" h="163">
                    <a:moveTo>
                      <a:pt x="0" y="5"/>
                    </a:moveTo>
                    <a:lnTo>
                      <a:pt x="361" y="163"/>
                    </a:lnTo>
                    <a:lnTo>
                      <a:pt x="380" y="155"/>
                    </a:lnTo>
                    <a:lnTo>
                      <a:pt x="1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3" name="Freeform 579"/>
              <p:cNvSpPr>
                <a:spLocks/>
              </p:cNvSpPr>
              <p:nvPr/>
            </p:nvSpPr>
            <p:spPr bwMode="auto">
              <a:xfrm>
                <a:off x="2752" y="2279"/>
                <a:ext cx="255" cy="126"/>
              </a:xfrm>
              <a:custGeom>
                <a:avLst/>
                <a:gdLst>
                  <a:gd name="T0" fmla="*/ 1 w 510"/>
                  <a:gd name="T1" fmla="*/ 1 h 250"/>
                  <a:gd name="T2" fmla="*/ 1 w 510"/>
                  <a:gd name="T3" fmla="*/ 1 h 250"/>
                  <a:gd name="T4" fmla="*/ 1 w 510"/>
                  <a:gd name="T5" fmla="*/ 1 h 250"/>
                  <a:gd name="T6" fmla="*/ 1 w 510"/>
                  <a:gd name="T7" fmla="*/ 0 h 250"/>
                  <a:gd name="T8" fmla="*/ 1 w 510"/>
                  <a:gd name="T9" fmla="*/ 1 h 250"/>
                  <a:gd name="T10" fmla="*/ 1 w 510"/>
                  <a:gd name="T11" fmla="*/ 1 h 250"/>
                  <a:gd name="T12" fmla="*/ 1 w 510"/>
                  <a:gd name="T13" fmla="*/ 1 h 250"/>
                  <a:gd name="T14" fmla="*/ 1 w 510"/>
                  <a:gd name="T15" fmla="*/ 1 h 250"/>
                  <a:gd name="T16" fmla="*/ 0 w 510"/>
                  <a:gd name="T17" fmla="*/ 1 h 250"/>
                  <a:gd name="T18" fmla="*/ 1 w 510"/>
                  <a:gd name="T19" fmla="*/ 1 h 250"/>
                  <a:gd name="T20" fmla="*/ 1 w 510"/>
                  <a:gd name="T21" fmla="*/ 1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0"/>
                  <a:gd name="T34" fmla="*/ 0 h 250"/>
                  <a:gd name="T35" fmla="*/ 510 w 5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0" h="250">
                    <a:moveTo>
                      <a:pt x="34" y="209"/>
                    </a:moveTo>
                    <a:lnTo>
                      <a:pt x="65" y="214"/>
                    </a:lnTo>
                    <a:lnTo>
                      <a:pt x="173" y="144"/>
                    </a:lnTo>
                    <a:lnTo>
                      <a:pt x="479" y="0"/>
                    </a:lnTo>
                    <a:lnTo>
                      <a:pt x="510" y="13"/>
                    </a:lnTo>
                    <a:lnTo>
                      <a:pt x="171" y="167"/>
                    </a:lnTo>
                    <a:lnTo>
                      <a:pt x="65" y="250"/>
                    </a:lnTo>
                    <a:lnTo>
                      <a:pt x="2" y="250"/>
                    </a:lnTo>
                    <a:lnTo>
                      <a:pt x="0" y="212"/>
                    </a:lnTo>
                    <a:lnTo>
                      <a:pt x="34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4" name="Freeform 580"/>
              <p:cNvSpPr>
                <a:spLocks/>
              </p:cNvSpPr>
              <p:nvPr/>
            </p:nvSpPr>
            <p:spPr bwMode="auto">
              <a:xfrm>
                <a:off x="2728" y="1433"/>
                <a:ext cx="1809" cy="974"/>
              </a:xfrm>
              <a:custGeom>
                <a:avLst/>
                <a:gdLst>
                  <a:gd name="T0" fmla="*/ 0 w 3618"/>
                  <a:gd name="T1" fmla="*/ 1 h 1946"/>
                  <a:gd name="T2" fmla="*/ 1 w 3618"/>
                  <a:gd name="T3" fmla="*/ 0 h 1946"/>
                  <a:gd name="T4" fmla="*/ 1 w 3618"/>
                  <a:gd name="T5" fmla="*/ 1 h 1946"/>
                  <a:gd name="T6" fmla="*/ 1 w 3618"/>
                  <a:gd name="T7" fmla="*/ 1 h 1946"/>
                  <a:gd name="T8" fmla="*/ 1 w 3618"/>
                  <a:gd name="T9" fmla="*/ 1 h 1946"/>
                  <a:gd name="T10" fmla="*/ 1 w 3618"/>
                  <a:gd name="T11" fmla="*/ 1 h 1946"/>
                  <a:gd name="T12" fmla="*/ 1 w 3618"/>
                  <a:gd name="T13" fmla="*/ 1 h 1946"/>
                  <a:gd name="T14" fmla="*/ 1 w 3618"/>
                  <a:gd name="T15" fmla="*/ 1 h 1946"/>
                  <a:gd name="T16" fmla="*/ 1 w 3618"/>
                  <a:gd name="T17" fmla="*/ 1 h 1946"/>
                  <a:gd name="T18" fmla="*/ 0 w 3618"/>
                  <a:gd name="T19" fmla="*/ 1 h 1946"/>
                  <a:gd name="T20" fmla="*/ 0 w 3618"/>
                  <a:gd name="T21" fmla="*/ 1 h 19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18"/>
                  <a:gd name="T34" fmla="*/ 0 h 1946"/>
                  <a:gd name="T35" fmla="*/ 3618 w 3618"/>
                  <a:gd name="T36" fmla="*/ 1946 h 19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18" h="1946">
                    <a:moveTo>
                      <a:pt x="0" y="1473"/>
                    </a:moveTo>
                    <a:lnTo>
                      <a:pt x="2427" y="0"/>
                    </a:lnTo>
                    <a:lnTo>
                      <a:pt x="3612" y="669"/>
                    </a:lnTo>
                    <a:lnTo>
                      <a:pt x="3618" y="714"/>
                    </a:lnTo>
                    <a:lnTo>
                      <a:pt x="1043" y="1946"/>
                    </a:lnTo>
                    <a:lnTo>
                      <a:pt x="1034" y="1937"/>
                    </a:lnTo>
                    <a:lnTo>
                      <a:pt x="3597" y="697"/>
                    </a:lnTo>
                    <a:lnTo>
                      <a:pt x="2416" y="34"/>
                    </a:lnTo>
                    <a:lnTo>
                      <a:pt x="32" y="1486"/>
                    </a:lnTo>
                    <a:lnTo>
                      <a:pt x="0" y="14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5" name="Freeform 581"/>
              <p:cNvSpPr>
                <a:spLocks/>
              </p:cNvSpPr>
              <p:nvPr/>
            </p:nvSpPr>
            <p:spPr bwMode="auto">
              <a:xfrm>
                <a:off x="2733" y="2160"/>
                <a:ext cx="527" cy="246"/>
              </a:xfrm>
              <a:custGeom>
                <a:avLst/>
                <a:gdLst>
                  <a:gd name="T0" fmla="*/ 0 w 1053"/>
                  <a:gd name="T1" fmla="*/ 1 h 490"/>
                  <a:gd name="T2" fmla="*/ 1 w 1053"/>
                  <a:gd name="T3" fmla="*/ 1 h 490"/>
                  <a:gd name="T4" fmla="*/ 1 w 1053"/>
                  <a:gd name="T5" fmla="*/ 1 h 490"/>
                  <a:gd name="T6" fmla="*/ 1 w 1053"/>
                  <a:gd name="T7" fmla="*/ 0 h 490"/>
                  <a:gd name="T8" fmla="*/ 0 w 1053"/>
                  <a:gd name="T9" fmla="*/ 1 h 490"/>
                  <a:gd name="T10" fmla="*/ 0 w 1053"/>
                  <a:gd name="T11" fmla="*/ 1 h 4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3"/>
                  <a:gd name="T19" fmla="*/ 0 h 490"/>
                  <a:gd name="T20" fmla="*/ 1053 w 1053"/>
                  <a:gd name="T21" fmla="*/ 490 h 4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3" h="490">
                    <a:moveTo>
                      <a:pt x="0" y="21"/>
                    </a:moveTo>
                    <a:lnTo>
                      <a:pt x="1038" y="490"/>
                    </a:lnTo>
                    <a:lnTo>
                      <a:pt x="1053" y="473"/>
                    </a:lnTo>
                    <a:lnTo>
                      <a:pt x="25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6" name="Freeform 582"/>
              <p:cNvSpPr>
                <a:spLocks/>
              </p:cNvSpPr>
              <p:nvPr/>
            </p:nvSpPr>
            <p:spPr bwMode="auto">
              <a:xfrm>
                <a:off x="2928" y="2040"/>
                <a:ext cx="565" cy="254"/>
              </a:xfrm>
              <a:custGeom>
                <a:avLst/>
                <a:gdLst>
                  <a:gd name="T0" fmla="*/ 0 w 1129"/>
                  <a:gd name="T1" fmla="*/ 1 h 507"/>
                  <a:gd name="T2" fmla="*/ 1 w 1129"/>
                  <a:gd name="T3" fmla="*/ 1 h 507"/>
                  <a:gd name="T4" fmla="*/ 1 w 1129"/>
                  <a:gd name="T5" fmla="*/ 1 h 507"/>
                  <a:gd name="T6" fmla="*/ 1 w 1129"/>
                  <a:gd name="T7" fmla="*/ 0 h 507"/>
                  <a:gd name="T8" fmla="*/ 0 w 1129"/>
                  <a:gd name="T9" fmla="*/ 1 h 507"/>
                  <a:gd name="T10" fmla="*/ 0 w 1129"/>
                  <a:gd name="T11" fmla="*/ 1 h 5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9"/>
                  <a:gd name="T19" fmla="*/ 0 h 507"/>
                  <a:gd name="T20" fmla="*/ 1129 w 1129"/>
                  <a:gd name="T21" fmla="*/ 507 h 5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9" h="507">
                    <a:moveTo>
                      <a:pt x="0" y="13"/>
                    </a:moveTo>
                    <a:lnTo>
                      <a:pt x="1101" y="507"/>
                    </a:lnTo>
                    <a:lnTo>
                      <a:pt x="1129" y="490"/>
                    </a:lnTo>
                    <a:lnTo>
                      <a:pt x="5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7" name="Freeform 583"/>
              <p:cNvSpPr>
                <a:spLocks/>
              </p:cNvSpPr>
              <p:nvPr/>
            </p:nvSpPr>
            <p:spPr bwMode="auto">
              <a:xfrm>
                <a:off x="3216" y="1874"/>
                <a:ext cx="588" cy="270"/>
              </a:xfrm>
              <a:custGeom>
                <a:avLst/>
                <a:gdLst>
                  <a:gd name="T0" fmla="*/ 0 w 1177"/>
                  <a:gd name="T1" fmla="*/ 1 h 540"/>
                  <a:gd name="T2" fmla="*/ 0 w 1177"/>
                  <a:gd name="T3" fmla="*/ 1 h 540"/>
                  <a:gd name="T4" fmla="*/ 0 w 1177"/>
                  <a:gd name="T5" fmla="*/ 1 h 540"/>
                  <a:gd name="T6" fmla="*/ 0 w 1177"/>
                  <a:gd name="T7" fmla="*/ 0 h 540"/>
                  <a:gd name="T8" fmla="*/ 0 w 1177"/>
                  <a:gd name="T9" fmla="*/ 1 h 540"/>
                  <a:gd name="T10" fmla="*/ 0 w 1177"/>
                  <a:gd name="T11" fmla="*/ 1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7"/>
                  <a:gd name="T19" fmla="*/ 0 h 540"/>
                  <a:gd name="T20" fmla="*/ 1177 w 1177"/>
                  <a:gd name="T21" fmla="*/ 540 h 5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7" h="540">
                    <a:moveTo>
                      <a:pt x="0" y="15"/>
                    </a:moveTo>
                    <a:lnTo>
                      <a:pt x="1146" y="540"/>
                    </a:lnTo>
                    <a:lnTo>
                      <a:pt x="1177" y="521"/>
                    </a:lnTo>
                    <a:lnTo>
                      <a:pt x="3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8" name="Freeform 584"/>
              <p:cNvSpPr>
                <a:spLocks/>
              </p:cNvSpPr>
              <p:nvPr/>
            </p:nvSpPr>
            <p:spPr bwMode="auto">
              <a:xfrm>
                <a:off x="3693" y="1749"/>
                <a:ext cx="469" cy="219"/>
              </a:xfrm>
              <a:custGeom>
                <a:avLst/>
                <a:gdLst>
                  <a:gd name="T0" fmla="*/ 0 w 938"/>
                  <a:gd name="T1" fmla="*/ 1 h 437"/>
                  <a:gd name="T2" fmla="*/ 1 w 938"/>
                  <a:gd name="T3" fmla="*/ 1 h 437"/>
                  <a:gd name="T4" fmla="*/ 1 w 938"/>
                  <a:gd name="T5" fmla="*/ 1 h 437"/>
                  <a:gd name="T6" fmla="*/ 1 w 938"/>
                  <a:gd name="T7" fmla="*/ 0 h 437"/>
                  <a:gd name="T8" fmla="*/ 0 w 938"/>
                  <a:gd name="T9" fmla="*/ 1 h 437"/>
                  <a:gd name="T10" fmla="*/ 0 w 938"/>
                  <a:gd name="T11" fmla="*/ 1 h 4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8"/>
                  <a:gd name="T19" fmla="*/ 0 h 437"/>
                  <a:gd name="T20" fmla="*/ 938 w 938"/>
                  <a:gd name="T21" fmla="*/ 437 h 4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8" h="437">
                    <a:moveTo>
                      <a:pt x="0" y="13"/>
                    </a:moveTo>
                    <a:lnTo>
                      <a:pt x="915" y="437"/>
                    </a:lnTo>
                    <a:lnTo>
                      <a:pt x="938" y="422"/>
                    </a:lnTo>
                    <a:lnTo>
                      <a:pt x="2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89" name="Freeform 585"/>
              <p:cNvSpPr>
                <a:spLocks/>
              </p:cNvSpPr>
              <p:nvPr/>
            </p:nvSpPr>
            <p:spPr bwMode="auto">
              <a:xfrm>
                <a:off x="2860" y="1521"/>
                <a:ext cx="1236" cy="706"/>
              </a:xfrm>
              <a:custGeom>
                <a:avLst/>
                <a:gdLst>
                  <a:gd name="T0" fmla="*/ 0 w 2471"/>
                  <a:gd name="T1" fmla="*/ 1 h 1412"/>
                  <a:gd name="T2" fmla="*/ 1 w 2471"/>
                  <a:gd name="T3" fmla="*/ 0 h 1412"/>
                  <a:gd name="T4" fmla="*/ 1 w 2471"/>
                  <a:gd name="T5" fmla="*/ 1 h 1412"/>
                  <a:gd name="T6" fmla="*/ 1 w 2471"/>
                  <a:gd name="T7" fmla="*/ 1 h 1412"/>
                  <a:gd name="T8" fmla="*/ 0 w 2471"/>
                  <a:gd name="T9" fmla="*/ 1 h 1412"/>
                  <a:gd name="T10" fmla="*/ 0 w 2471"/>
                  <a:gd name="T11" fmla="*/ 1 h 14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71"/>
                  <a:gd name="T19" fmla="*/ 0 h 1412"/>
                  <a:gd name="T20" fmla="*/ 2471 w 2471"/>
                  <a:gd name="T21" fmla="*/ 1412 h 14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71" h="1412">
                    <a:moveTo>
                      <a:pt x="0" y="1406"/>
                    </a:moveTo>
                    <a:lnTo>
                      <a:pt x="2460" y="0"/>
                    </a:lnTo>
                    <a:lnTo>
                      <a:pt x="2471" y="17"/>
                    </a:lnTo>
                    <a:lnTo>
                      <a:pt x="36" y="1412"/>
                    </a:lnTo>
                    <a:lnTo>
                      <a:pt x="0" y="14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0" name="Freeform 586"/>
              <p:cNvSpPr>
                <a:spLocks/>
              </p:cNvSpPr>
              <p:nvPr/>
            </p:nvSpPr>
            <p:spPr bwMode="auto">
              <a:xfrm>
                <a:off x="3105" y="1690"/>
                <a:ext cx="1297" cy="650"/>
              </a:xfrm>
              <a:custGeom>
                <a:avLst/>
                <a:gdLst>
                  <a:gd name="T0" fmla="*/ 0 w 2596"/>
                  <a:gd name="T1" fmla="*/ 1 h 1300"/>
                  <a:gd name="T2" fmla="*/ 0 w 2596"/>
                  <a:gd name="T3" fmla="*/ 0 h 1300"/>
                  <a:gd name="T4" fmla="*/ 0 w 2596"/>
                  <a:gd name="T5" fmla="*/ 1 h 1300"/>
                  <a:gd name="T6" fmla="*/ 0 w 2596"/>
                  <a:gd name="T7" fmla="*/ 1 h 1300"/>
                  <a:gd name="T8" fmla="*/ 0 w 2596"/>
                  <a:gd name="T9" fmla="*/ 1 h 1300"/>
                  <a:gd name="T10" fmla="*/ 0 w 2596"/>
                  <a:gd name="T11" fmla="*/ 1 h 1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96"/>
                  <a:gd name="T19" fmla="*/ 0 h 1300"/>
                  <a:gd name="T20" fmla="*/ 2596 w 2596"/>
                  <a:gd name="T21" fmla="*/ 1300 h 1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96" h="1300">
                    <a:moveTo>
                      <a:pt x="0" y="1293"/>
                    </a:moveTo>
                    <a:lnTo>
                      <a:pt x="2596" y="0"/>
                    </a:lnTo>
                    <a:lnTo>
                      <a:pt x="2592" y="36"/>
                    </a:lnTo>
                    <a:lnTo>
                      <a:pt x="42" y="1300"/>
                    </a:lnTo>
                    <a:lnTo>
                      <a:pt x="0" y="12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1" name="Freeform 587"/>
              <p:cNvSpPr>
                <a:spLocks/>
              </p:cNvSpPr>
              <p:nvPr/>
            </p:nvSpPr>
            <p:spPr bwMode="auto">
              <a:xfrm>
                <a:off x="2957" y="2164"/>
                <a:ext cx="267" cy="127"/>
              </a:xfrm>
              <a:custGeom>
                <a:avLst/>
                <a:gdLst>
                  <a:gd name="T0" fmla="*/ 0 w 532"/>
                  <a:gd name="T1" fmla="*/ 1 h 252"/>
                  <a:gd name="T2" fmla="*/ 1 w 532"/>
                  <a:gd name="T3" fmla="*/ 1 h 252"/>
                  <a:gd name="T4" fmla="*/ 1 w 532"/>
                  <a:gd name="T5" fmla="*/ 1 h 252"/>
                  <a:gd name="T6" fmla="*/ 1 w 532"/>
                  <a:gd name="T7" fmla="*/ 0 h 252"/>
                  <a:gd name="T8" fmla="*/ 0 w 532"/>
                  <a:gd name="T9" fmla="*/ 1 h 252"/>
                  <a:gd name="T10" fmla="*/ 0 w 532"/>
                  <a:gd name="T11" fmla="*/ 1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2"/>
                  <a:gd name="T19" fmla="*/ 0 h 252"/>
                  <a:gd name="T20" fmla="*/ 532 w 532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2" h="252">
                    <a:moveTo>
                      <a:pt x="0" y="20"/>
                    </a:moveTo>
                    <a:lnTo>
                      <a:pt x="507" y="252"/>
                    </a:lnTo>
                    <a:lnTo>
                      <a:pt x="532" y="237"/>
                    </a:lnTo>
                    <a:lnTo>
                      <a:pt x="1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2" name="Freeform 588"/>
              <p:cNvSpPr>
                <a:spLocks/>
              </p:cNvSpPr>
              <p:nvPr/>
            </p:nvSpPr>
            <p:spPr bwMode="auto">
              <a:xfrm>
                <a:off x="3223" y="2016"/>
                <a:ext cx="277" cy="139"/>
              </a:xfrm>
              <a:custGeom>
                <a:avLst/>
                <a:gdLst>
                  <a:gd name="T0" fmla="*/ 0 w 555"/>
                  <a:gd name="T1" fmla="*/ 1 h 278"/>
                  <a:gd name="T2" fmla="*/ 0 w 555"/>
                  <a:gd name="T3" fmla="*/ 1 h 278"/>
                  <a:gd name="T4" fmla="*/ 0 w 555"/>
                  <a:gd name="T5" fmla="*/ 1 h 278"/>
                  <a:gd name="T6" fmla="*/ 0 w 555"/>
                  <a:gd name="T7" fmla="*/ 0 h 278"/>
                  <a:gd name="T8" fmla="*/ 0 w 555"/>
                  <a:gd name="T9" fmla="*/ 1 h 278"/>
                  <a:gd name="T10" fmla="*/ 0 w 555"/>
                  <a:gd name="T11" fmla="*/ 1 h 2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278"/>
                  <a:gd name="T20" fmla="*/ 555 w 555"/>
                  <a:gd name="T21" fmla="*/ 278 h 2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278">
                    <a:moveTo>
                      <a:pt x="0" y="23"/>
                    </a:moveTo>
                    <a:lnTo>
                      <a:pt x="512" y="278"/>
                    </a:lnTo>
                    <a:lnTo>
                      <a:pt x="555" y="260"/>
                    </a:lnTo>
                    <a:lnTo>
                      <a:pt x="1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3" name="Freeform 589"/>
              <p:cNvSpPr>
                <a:spLocks/>
              </p:cNvSpPr>
              <p:nvPr/>
            </p:nvSpPr>
            <p:spPr bwMode="auto">
              <a:xfrm>
                <a:off x="3509" y="1845"/>
                <a:ext cx="318" cy="157"/>
              </a:xfrm>
              <a:custGeom>
                <a:avLst/>
                <a:gdLst>
                  <a:gd name="T0" fmla="*/ 0 w 637"/>
                  <a:gd name="T1" fmla="*/ 1 h 313"/>
                  <a:gd name="T2" fmla="*/ 0 w 637"/>
                  <a:gd name="T3" fmla="*/ 1 h 313"/>
                  <a:gd name="T4" fmla="*/ 0 w 637"/>
                  <a:gd name="T5" fmla="*/ 1 h 313"/>
                  <a:gd name="T6" fmla="*/ 0 w 637"/>
                  <a:gd name="T7" fmla="*/ 0 h 313"/>
                  <a:gd name="T8" fmla="*/ 0 w 637"/>
                  <a:gd name="T9" fmla="*/ 1 h 313"/>
                  <a:gd name="T10" fmla="*/ 0 w 637"/>
                  <a:gd name="T11" fmla="*/ 1 h 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7"/>
                  <a:gd name="T19" fmla="*/ 0 h 313"/>
                  <a:gd name="T20" fmla="*/ 637 w 637"/>
                  <a:gd name="T21" fmla="*/ 313 h 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7" h="313">
                    <a:moveTo>
                      <a:pt x="0" y="13"/>
                    </a:moveTo>
                    <a:lnTo>
                      <a:pt x="599" y="313"/>
                    </a:lnTo>
                    <a:lnTo>
                      <a:pt x="637" y="289"/>
                    </a:lnTo>
                    <a:lnTo>
                      <a:pt x="5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4" name="Freeform 590"/>
              <p:cNvSpPr>
                <a:spLocks/>
              </p:cNvSpPr>
              <p:nvPr/>
            </p:nvSpPr>
            <p:spPr bwMode="auto">
              <a:xfrm>
                <a:off x="3863" y="1640"/>
                <a:ext cx="354" cy="170"/>
              </a:xfrm>
              <a:custGeom>
                <a:avLst/>
                <a:gdLst>
                  <a:gd name="T0" fmla="*/ 0 w 707"/>
                  <a:gd name="T1" fmla="*/ 0 h 341"/>
                  <a:gd name="T2" fmla="*/ 1 w 707"/>
                  <a:gd name="T3" fmla="*/ 0 h 341"/>
                  <a:gd name="T4" fmla="*/ 1 w 707"/>
                  <a:gd name="T5" fmla="*/ 0 h 341"/>
                  <a:gd name="T6" fmla="*/ 1 w 707"/>
                  <a:gd name="T7" fmla="*/ 0 h 341"/>
                  <a:gd name="T8" fmla="*/ 0 w 707"/>
                  <a:gd name="T9" fmla="*/ 0 h 341"/>
                  <a:gd name="T10" fmla="*/ 0 w 707"/>
                  <a:gd name="T11" fmla="*/ 0 h 3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7"/>
                  <a:gd name="T19" fmla="*/ 0 h 341"/>
                  <a:gd name="T20" fmla="*/ 707 w 707"/>
                  <a:gd name="T21" fmla="*/ 341 h 3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7" h="341">
                    <a:moveTo>
                      <a:pt x="0" y="21"/>
                    </a:moveTo>
                    <a:lnTo>
                      <a:pt x="661" y="341"/>
                    </a:lnTo>
                    <a:lnTo>
                      <a:pt x="707" y="318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5" name="Freeform 591"/>
              <p:cNvSpPr>
                <a:spLocks/>
              </p:cNvSpPr>
              <p:nvPr/>
            </p:nvSpPr>
            <p:spPr bwMode="auto">
              <a:xfrm>
                <a:off x="2536" y="2178"/>
                <a:ext cx="374" cy="454"/>
              </a:xfrm>
              <a:custGeom>
                <a:avLst/>
                <a:gdLst>
                  <a:gd name="T0" fmla="*/ 0 w 747"/>
                  <a:gd name="T1" fmla="*/ 0 h 909"/>
                  <a:gd name="T2" fmla="*/ 1 w 747"/>
                  <a:gd name="T3" fmla="*/ 0 h 909"/>
                  <a:gd name="T4" fmla="*/ 1 w 747"/>
                  <a:gd name="T5" fmla="*/ 0 h 909"/>
                  <a:gd name="T6" fmla="*/ 1 w 747"/>
                  <a:gd name="T7" fmla="*/ 0 h 909"/>
                  <a:gd name="T8" fmla="*/ 1 w 747"/>
                  <a:gd name="T9" fmla="*/ 0 h 909"/>
                  <a:gd name="T10" fmla="*/ 1 w 747"/>
                  <a:gd name="T11" fmla="*/ 0 h 909"/>
                  <a:gd name="T12" fmla="*/ 1 w 747"/>
                  <a:gd name="T13" fmla="*/ 0 h 909"/>
                  <a:gd name="T14" fmla="*/ 1 w 747"/>
                  <a:gd name="T15" fmla="*/ 0 h 909"/>
                  <a:gd name="T16" fmla="*/ 1 w 747"/>
                  <a:gd name="T17" fmla="*/ 0 h 909"/>
                  <a:gd name="T18" fmla="*/ 1 w 747"/>
                  <a:gd name="T19" fmla="*/ 0 h 909"/>
                  <a:gd name="T20" fmla="*/ 1 w 747"/>
                  <a:gd name="T21" fmla="*/ 0 h 909"/>
                  <a:gd name="T22" fmla="*/ 1 w 747"/>
                  <a:gd name="T23" fmla="*/ 0 h 909"/>
                  <a:gd name="T24" fmla="*/ 0 w 747"/>
                  <a:gd name="T25" fmla="*/ 0 h 909"/>
                  <a:gd name="T26" fmla="*/ 0 w 747"/>
                  <a:gd name="T27" fmla="*/ 0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7"/>
                  <a:gd name="T43" fmla="*/ 0 h 909"/>
                  <a:gd name="T44" fmla="*/ 747 w 747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7" h="909">
                    <a:moveTo>
                      <a:pt x="0" y="679"/>
                    </a:moveTo>
                    <a:lnTo>
                      <a:pt x="454" y="0"/>
                    </a:lnTo>
                    <a:lnTo>
                      <a:pt x="747" y="207"/>
                    </a:lnTo>
                    <a:lnTo>
                      <a:pt x="709" y="276"/>
                    </a:lnTo>
                    <a:lnTo>
                      <a:pt x="686" y="282"/>
                    </a:lnTo>
                    <a:lnTo>
                      <a:pt x="724" y="221"/>
                    </a:lnTo>
                    <a:lnTo>
                      <a:pt x="460" y="25"/>
                    </a:lnTo>
                    <a:lnTo>
                      <a:pt x="22" y="673"/>
                    </a:lnTo>
                    <a:lnTo>
                      <a:pt x="306" y="886"/>
                    </a:lnTo>
                    <a:lnTo>
                      <a:pt x="657" y="331"/>
                    </a:lnTo>
                    <a:lnTo>
                      <a:pt x="678" y="323"/>
                    </a:lnTo>
                    <a:lnTo>
                      <a:pt x="309" y="90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6" name="Freeform 592"/>
              <p:cNvSpPr>
                <a:spLocks/>
              </p:cNvSpPr>
              <p:nvPr/>
            </p:nvSpPr>
            <p:spPr bwMode="auto">
              <a:xfrm>
                <a:off x="2680" y="2330"/>
                <a:ext cx="386" cy="491"/>
              </a:xfrm>
              <a:custGeom>
                <a:avLst/>
                <a:gdLst>
                  <a:gd name="T0" fmla="*/ 0 w 771"/>
                  <a:gd name="T1" fmla="*/ 0 h 983"/>
                  <a:gd name="T2" fmla="*/ 1 w 771"/>
                  <a:gd name="T3" fmla="*/ 0 h 983"/>
                  <a:gd name="T4" fmla="*/ 1 w 771"/>
                  <a:gd name="T5" fmla="*/ 0 h 983"/>
                  <a:gd name="T6" fmla="*/ 1 w 771"/>
                  <a:gd name="T7" fmla="*/ 0 h 983"/>
                  <a:gd name="T8" fmla="*/ 1 w 771"/>
                  <a:gd name="T9" fmla="*/ 0 h 983"/>
                  <a:gd name="T10" fmla="*/ 1 w 771"/>
                  <a:gd name="T11" fmla="*/ 0 h 983"/>
                  <a:gd name="T12" fmla="*/ 1 w 771"/>
                  <a:gd name="T13" fmla="*/ 0 h 983"/>
                  <a:gd name="T14" fmla="*/ 1 w 771"/>
                  <a:gd name="T15" fmla="*/ 0 h 983"/>
                  <a:gd name="T16" fmla="*/ 1 w 771"/>
                  <a:gd name="T17" fmla="*/ 0 h 983"/>
                  <a:gd name="T18" fmla="*/ 0 w 771"/>
                  <a:gd name="T19" fmla="*/ 0 h 983"/>
                  <a:gd name="T20" fmla="*/ 0 w 771"/>
                  <a:gd name="T21" fmla="*/ 0 h 9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1"/>
                  <a:gd name="T34" fmla="*/ 0 h 983"/>
                  <a:gd name="T35" fmla="*/ 771 w 771"/>
                  <a:gd name="T36" fmla="*/ 983 h 9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1" h="983">
                    <a:moveTo>
                      <a:pt x="0" y="732"/>
                    </a:moveTo>
                    <a:lnTo>
                      <a:pt x="315" y="983"/>
                    </a:lnTo>
                    <a:lnTo>
                      <a:pt x="771" y="228"/>
                    </a:lnTo>
                    <a:lnTo>
                      <a:pt x="463" y="0"/>
                    </a:lnTo>
                    <a:lnTo>
                      <a:pt x="452" y="16"/>
                    </a:lnTo>
                    <a:lnTo>
                      <a:pt x="741" y="230"/>
                    </a:lnTo>
                    <a:lnTo>
                      <a:pt x="313" y="955"/>
                    </a:lnTo>
                    <a:lnTo>
                      <a:pt x="24" y="725"/>
                    </a:lnTo>
                    <a:lnTo>
                      <a:pt x="433" y="55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7" name="Freeform 593"/>
              <p:cNvSpPr>
                <a:spLocks/>
              </p:cNvSpPr>
              <p:nvPr/>
            </p:nvSpPr>
            <p:spPr bwMode="auto">
              <a:xfrm>
                <a:off x="2838" y="2318"/>
                <a:ext cx="252" cy="524"/>
              </a:xfrm>
              <a:custGeom>
                <a:avLst/>
                <a:gdLst>
                  <a:gd name="T0" fmla="*/ 0 w 504"/>
                  <a:gd name="T1" fmla="*/ 1 h 1047"/>
                  <a:gd name="T2" fmla="*/ 1 w 504"/>
                  <a:gd name="T3" fmla="*/ 1 h 1047"/>
                  <a:gd name="T4" fmla="*/ 1 w 504"/>
                  <a:gd name="T5" fmla="*/ 1 h 1047"/>
                  <a:gd name="T6" fmla="*/ 1 w 504"/>
                  <a:gd name="T7" fmla="*/ 0 h 1047"/>
                  <a:gd name="T8" fmla="*/ 1 w 504"/>
                  <a:gd name="T9" fmla="*/ 1 h 1047"/>
                  <a:gd name="T10" fmla="*/ 1 w 504"/>
                  <a:gd name="T11" fmla="*/ 1 h 1047"/>
                  <a:gd name="T12" fmla="*/ 0 w 504"/>
                  <a:gd name="T13" fmla="*/ 1 h 1047"/>
                  <a:gd name="T14" fmla="*/ 0 w 504"/>
                  <a:gd name="T15" fmla="*/ 1 h 10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4"/>
                  <a:gd name="T25" fmla="*/ 0 h 1047"/>
                  <a:gd name="T26" fmla="*/ 504 w 504"/>
                  <a:gd name="T27" fmla="*/ 1047 h 10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4" h="1047">
                    <a:moveTo>
                      <a:pt x="0" y="1047"/>
                    </a:moveTo>
                    <a:lnTo>
                      <a:pt x="483" y="243"/>
                    </a:lnTo>
                    <a:lnTo>
                      <a:pt x="158" y="3"/>
                    </a:lnTo>
                    <a:lnTo>
                      <a:pt x="181" y="0"/>
                    </a:lnTo>
                    <a:lnTo>
                      <a:pt x="504" y="235"/>
                    </a:lnTo>
                    <a:lnTo>
                      <a:pt x="31" y="1034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8" name="Freeform 594"/>
              <p:cNvSpPr>
                <a:spLocks/>
              </p:cNvSpPr>
              <p:nvPr/>
            </p:nvSpPr>
            <p:spPr bwMode="auto">
              <a:xfrm>
                <a:off x="2867" y="2230"/>
                <a:ext cx="85" cy="69"/>
              </a:xfrm>
              <a:custGeom>
                <a:avLst/>
                <a:gdLst>
                  <a:gd name="T0" fmla="*/ 1 w 169"/>
                  <a:gd name="T1" fmla="*/ 1 h 138"/>
                  <a:gd name="T2" fmla="*/ 1 w 169"/>
                  <a:gd name="T3" fmla="*/ 1 h 138"/>
                  <a:gd name="T4" fmla="*/ 0 w 169"/>
                  <a:gd name="T5" fmla="*/ 0 h 138"/>
                  <a:gd name="T6" fmla="*/ 1 w 169"/>
                  <a:gd name="T7" fmla="*/ 1 h 138"/>
                  <a:gd name="T8" fmla="*/ 1 w 169"/>
                  <a:gd name="T9" fmla="*/ 1 h 138"/>
                  <a:gd name="T10" fmla="*/ 1 w 169"/>
                  <a:gd name="T11" fmla="*/ 1 h 138"/>
                  <a:gd name="T12" fmla="*/ 1 w 169"/>
                  <a:gd name="T13" fmla="*/ 1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138"/>
                  <a:gd name="T23" fmla="*/ 169 w 169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138">
                    <a:moveTo>
                      <a:pt x="118" y="138"/>
                    </a:moveTo>
                    <a:lnTo>
                      <a:pt x="145" y="102"/>
                    </a:lnTo>
                    <a:lnTo>
                      <a:pt x="0" y="0"/>
                    </a:lnTo>
                    <a:lnTo>
                      <a:pt x="169" y="97"/>
                    </a:lnTo>
                    <a:lnTo>
                      <a:pt x="150" y="121"/>
                    </a:lnTo>
                    <a:lnTo>
                      <a:pt x="118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99" name="Freeform 595"/>
              <p:cNvSpPr>
                <a:spLocks/>
              </p:cNvSpPr>
              <p:nvPr/>
            </p:nvSpPr>
            <p:spPr bwMode="auto">
              <a:xfrm>
                <a:off x="2244" y="2007"/>
                <a:ext cx="148" cy="338"/>
              </a:xfrm>
              <a:custGeom>
                <a:avLst/>
                <a:gdLst>
                  <a:gd name="T0" fmla="*/ 1 w 295"/>
                  <a:gd name="T1" fmla="*/ 1 h 675"/>
                  <a:gd name="T2" fmla="*/ 1 w 295"/>
                  <a:gd name="T3" fmla="*/ 1 h 675"/>
                  <a:gd name="T4" fmla="*/ 1 w 295"/>
                  <a:gd name="T5" fmla="*/ 1 h 675"/>
                  <a:gd name="T6" fmla="*/ 1 w 295"/>
                  <a:gd name="T7" fmla="*/ 0 h 675"/>
                  <a:gd name="T8" fmla="*/ 1 w 295"/>
                  <a:gd name="T9" fmla="*/ 1 h 675"/>
                  <a:gd name="T10" fmla="*/ 1 w 295"/>
                  <a:gd name="T11" fmla="*/ 1 h 675"/>
                  <a:gd name="T12" fmla="*/ 0 w 295"/>
                  <a:gd name="T13" fmla="*/ 1 h 675"/>
                  <a:gd name="T14" fmla="*/ 1 w 295"/>
                  <a:gd name="T15" fmla="*/ 1 h 675"/>
                  <a:gd name="T16" fmla="*/ 1 w 295"/>
                  <a:gd name="T17" fmla="*/ 1 h 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5"/>
                  <a:gd name="T28" fmla="*/ 0 h 675"/>
                  <a:gd name="T29" fmla="*/ 295 w 295"/>
                  <a:gd name="T30" fmla="*/ 675 h 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5" h="675">
                    <a:moveTo>
                      <a:pt x="13" y="675"/>
                    </a:moveTo>
                    <a:lnTo>
                      <a:pt x="102" y="563"/>
                    </a:lnTo>
                    <a:lnTo>
                      <a:pt x="95" y="606"/>
                    </a:lnTo>
                    <a:lnTo>
                      <a:pt x="295" y="0"/>
                    </a:lnTo>
                    <a:lnTo>
                      <a:pt x="279" y="11"/>
                    </a:lnTo>
                    <a:lnTo>
                      <a:pt x="101" y="544"/>
                    </a:lnTo>
                    <a:lnTo>
                      <a:pt x="0" y="671"/>
                    </a:lnTo>
                    <a:lnTo>
                      <a:pt x="13" y="6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0" name="Freeform 596"/>
              <p:cNvSpPr>
                <a:spLocks/>
              </p:cNvSpPr>
              <p:nvPr/>
            </p:nvSpPr>
            <p:spPr bwMode="auto">
              <a:xfrm>
                <a:off x="2331" y="1968"/>
                <a:ext cx="128" cy="280"/>
              </a:xfrm>
              <a:custGeom>
                <a:avLst/>
                <a:gdLst>
                  <a:gd name="T0" fmla="*/ 0 w 257"/>
                  <a:gd name="T1" fmla="*/ 1 h 559"/>
                  <a:gd name="T2" fmla="*/ 0 w 257"/>
                  <a:gd name="T3" fmla="*/ 1 h 559"/>
                  <a:gd name="T4" fmla="*/ 0 w 257"/>
                  <a:gd name="T5" fmla="*/ 1 h 559"/>
                  <a:gd name="T6" fmla="*/ 0 w 257"/>
                  <a:gd name="T7" fmla="*/ 1 h 559"/>
                  <a:gd name="T8" fmla="*/ 0 w 257"/>
                  <a:gd name="T9" fmla="*/ 1 h 559"/>
                  <a:gd name="T10" fmla="*/ 0 w 257"/>
                  <a:gd name="T11" fmla="*/ 1 h 559"/>
                  <a:gd name="T12" fmla="*/ 0 w 257"/>
                  <a:gd name="T13" fmla="*/ 1 h 559"/>
                  <a:gd name="T14" fmla="*/ 0 w 257"/>
                  <a:gd name="T15" fmla="*/ 0 h 559"/>
                  <a:gd name="T16" fmla="*/ 0 w 257"/>
                  <a:gd name="T17" fmla="*/ 1 h 559"/>
                  <a:gd name="T18" fmla="*/ 0 w 257"/>
                  <a:gd name="T19" fmla="*/ 1 h 5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7"/>
                  <a:gd name="T31" fmla="*/ 0 h 559"/>
                  <a:gd name="T32" fmla="*/ 257 w 257"/>
                  <a:gd name="T33" fmla="*/ 559 h 5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7" h="559">
                    <a:moveTo>
                      <a:pt x="215" y="66"/>
                    </a:moveTo>
                    <a:lnTo>
                      <a:pt x="108" y="401"/>
                    </a:lnTo>
                    <a:lnTo>
                      <a:pt x="9" y="525"/>
                    </a:lnTo>
                    <a:lnTo>
                      <a:pt x="0" y="559"/>
                    </a:lnTo>
                    <a:lnTo>
                      <a:pt x="91" y="447"/>
                    </a:lnTo>
                    <a:lnTo>
                      <a:pt x="57" y="549"/>
                    </a:lnTo>
                    <a:lnTo>
                      <a:pt x="112" y="431"/>
                    </a:lnTo>
                    <a:lnTo>
                      <a:pt x="257" y="0"/>
                    </a:lnTo>
                    <a:lnTo>
                      <a:pt x="215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1" name="Freeform 597"/>
              <p:cNvSpPr>
                <a:spLocks/>
              </p:cNvSpPr>
              <p:nvPr/>
            </p:nvSpPr>
            <p:spPr bwMode="auto">
              <a:xfrm>
                <a:off x="2409" y="2011"/>
                <a:ext cx="362" cy="136"/>
              </a:xfrm>
              <a:custGeom>
                <a:avLst/>
                <a:gdLst>
                  <a:gd name="T0" fmla="*/ 1 w 724"/>
                  <a:gd name="T1" fmla="*/ 1 h 271"/>
                  <a:gd name="T2" fmla="*/ 1 w 724"/>
                  <a:gd name="T3" fmla="*/ 1 h 271"/>
                  <a:gd name="T4" fmla="*/ 1 w 724"/>
                  <a:gd name="T5" fmla="*/ 0 h 271"/>
                  <a:gd name="T6" fmla="*/ 1 w 724"/>
                  <a:gd name="T7" fmla="*/ 1 h 271"/>
                  <a:gd name="T8" fmla="*/ 1 w 724"/>
                  <a:gd name="T9" fmla="*/ 1 h 271"/>
                  <a:gd name="T10" fmla="*/ 1 w 724"/>
                  <a:gd name="T11" fmla="*/ 1 h 271"/>
                  <a:gd name="T12" fmla="*/ 1 w 724"/>
                  <a:gd name="T13" fmla="*/ 1 h 271"/>
                  <a:gd name="T14" fmla="*/ 0 w 724"/>
                  <a:gd name="T15" fmla="*/ 1 h 271"/>
                  <a:gd name="T16" fmla="*/ 1 w 724"/>
                  <a:gd name="T17" fmla="*/ 1 h 271"/>
                  <a:gd name="T18" fmla="*/ 1 w 72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4"/>
                  <a:gd name="T31" fmla="*/ 0 h 271"/>
                  <a:gd name="T32" fmla="*/ 724 w 72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4" h="271">
                    <a:moveTo>
                      <a:pt x="17" y="224"/>
                    </a:moveTo>
                    <a:lnTo>
                      <a:pt x="78" y="133"/>
                    </a:lnTo>
                    <a:lnTo>
                      <a:pt x="388" y="0"/>
                    </a:lnTo>
                    <a:lnTo>
                      <a:pt x="724" y="258"/>
                    </a:lnTo>
                    <a:lnTo>
                      <a:pt x="713" y="266"/>
                    </a:lnTo>
                    <a:lnTo>
                      <a:pt x="382" y="19"/>
                    </a:lnTo>
                    <a:lnTo>
                      <a:pt x="85" y="142"/>
                    </a:lnTo>
                    <a:lnTo>
                      <a:pt x="0" y="271"/>
                    </a:lnTo>
                    <a:lnTo>
                      <a:pt x="17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2" name="Freeform 598"/>
              <p:cNvSpPr>
                <a:spLocks/>
              </p:cNvSpPr>
              <p:nvPr/>
            </p:nvSpPr>
            <p:spPr bwMode="auto">
              <a:xfrm>
                <a:off x="2679" y="2030"/>
                <a:ext cx="277" cy="136"/>
              </a:xfrm>
              <a:custGeom>
                <a:avLst/>
                <a:gdLst>
                  <a:gd name="T0" fmla="*/ 0 w 555"/>
                  <a:gd name="T1" fmla="*/ 1 h 271"/>
                  <a:gd name="T2" fmla="*/ 0 w 555"/>
                  <a:gd name="T3" fmla="*/ 1 h 271"/>
                  <a:gd name="T4" fmla="*/ 0 w 555"/>
                  <a:gd name="T5" fmla="*/ 0 h 271"/>
                  <a:gd name="T6" fmla="*/ 0 w 555"/>
                  <a:gd name="T7" fmla="*/ 1 h 271"/>
                  <a:gd name="T8" fmla="*/ 0 w 555"/>
                  <a:gd name="T9" fmla="*/ 1 h 271"/>
                  <a:gd name="T10" fmla="*/ 0 w 555"/>
                  <a:gd name="T11" fmla="*/ 1 h 271"/>
                  <a:gd name="T12" fmla="*/ 0 w 555"/>
                  <a:gd name="T13" fmla="*/ 1 h 271"/>
                  <a:gd name="T14" fmla="*/ 0 w 555"/>
                  <a:gd name="T15" fmla="*/ 1 h 2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5"/>
                  <a:gd name="T25" fmla="*/ 0 h 271"/>
                  <a:gd name="T26" fmla="*/ 555 w 555"/>
                  <a:gd name="T27" fmla="*/ 271 h 2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5" h="271">
                    <a:moveTo>
                      <a:pt x="0" y="250"/>
                    </a:moveTo>
                    <a:lnTo>
                      <a:pt x="370" y="15"/>
                    </a:lnTo>
                    <a:lnTo>
                      <a:pt x="555" y="0"/>
                    </a:lnTo>
                    <a:lnTo>
                      <a:pt x="515" y="34"/>
                    </a:lnTo>
                    <a:lnTo>
                      <a:pt x="359" y="51"/>
                    </a:lnTo>
                    <a:lnTo>
                      <a:pt x="26" y="271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3" name="Freeform 599"/>
              <p:cNvSpPr>
                <a:spLocks/>
              </p:cNvSpPr>
              <p:nvPr/>
            </p:nvSpPr>
            <p:spPr bwMode="auto">
              <a:xfrm>
                <a:off x="2170" y="2475"/>
                <a:ext cx="281" cy="185"/>
              </a:xfrm>
              <a:custGeom>
                <a:avLst/>
                <a:gdLst>
                  <a:gd name="T0" fmla="*/ 1 w 560"/>
                  <a:gd name="T1" fmla="*/ 0 h 371"/>
                  <a:gd name="T2" fmla="*/ 1 w 560"/>
                  <a:gd name="T3" fmla="*/ 0 h 371"/>
                  <a:gd name="T4" fmla="*/ 1 w 560"/>
                  <a:gd name="T5" fmla="*/ 0 h 371"/>
                  <a:gd name="T6" fmla="*/ 1 w 560"/>
                  <a:gd name="T7" fmla="*/ 0 h 371"/>
                  <a:gd name="T8" fmla="*/ 1 w 560"/>
                  <a:gd name="T9" fmla="*/ 0 h 371"/>
                  <a:gd name="T10" fmla="*/ 1 w 560"/>
                  <a:gd name="T11" fmla="*/ 0 h 371"/>
                  <a:gd name="T12" fmla="*/ 1 w 560"/>
                  <a:gd name="T13" fmla="*/ 0 h 371"/>
                  <a:gd name="T14" fmla="*/ 1 w 560"/>
                  <a:gd name="T15" fmla="*/ 0 h 371"/>
                  <a:gd name="T16" fmla="*/ 1 w 560"/>
                  <a:gd name="T17" fmla="*/ 0 h 371"/>
                  <a:gd name="T18" fmla="*/ 1 w 560"/>
                  <a:gd name="T19" fmla="*/ 0 h 371"/>
                  <a:gd name="T20" fmla="*/ 1 w 560"/>
                  <a:gd name="T21" fmla="*/ 0 h 371"/>
                  <a:gd name="T22" fmla="*/ 1 w 560"/>
                  <a:gd name="T23" fmla="*/ 0 h 371"/>
                  <a:gd name="T24" fmla="*/ 1 w 560"/>
                  <a:gd name="T25" fmla="*/ 0 h 371"/>
                  <a:gd name="T26" fmla="*/ 1 w 560"/>
                  <a:gd name="T27" fmla="*/ 0 h 371"/>
                  <a:gd name="T28" fmla="*/ 1 w 560"/>
                  <a:gd name="T29" fmla="*/ 0 h 371"/>
                  <a:gd name="T30" fmla="*/ 1 w 560"/>
                  <a:gd name="T31" fmla="*/ 0 h 371"/>
                  <a:gd name="T32" fmla="*/ 1 w 560"/>
                  <a:gd name="T33" fmla="*/ 0 h 371"/>
                  <a:gd name="T34" fmla="*/ 1 w 560"/>
                  <a:gd name="T35" fmla="*/ 0 h 371"/>
                  <a:gd name="T36" fmla="*/ 1 w 560"/>
                  <a:gd name="T37" fmla="*/ 0 h 371"/>
                  <a:gd name="T38" fmla="*/ 1 w 560"/>
                  <a:gd name="T39" fmla="*/ 0 h 371"/>
                  <a:gd name="T40" fmla="*/ 1 w 560"/>
                  <a:gd name="T41" fmla="*/ 0 h 371"/>
                  <a:gd name="T42" fmla="*/ 1 w 560"/>
                  <a:gd name="T43" fmla="*/ 0 h 371"/>
                  <a:gd name="T44" fmla="*/ 1 w 560"/>
                  <a:gd name="T45" fmla="*/ 0 h 371"/>
                  <a:gd name="T46" fmla="*/ 1 w 560"/>
                  <a:gd name="T47" fmla="*/ 0 h 371"/>
                  <a:gd name="T48" fmla="*/ 1 w 560"/>
                  <a:gd name="T49" fmla="*/ 0 h 371"/>
                  <a:gd name="T50" fmla="*/ 1 w 560"/>
                  <a:gd name="T51" fmla="*/ 0 h 371"/>
                  <a:gd name="T52" fmla="*/ 1 w 560"/>
                  <a:gd name="T53" fmla="*/ 0 h 371"/>
                  <a:gd name="T54" fmla="*/ 1 w 560"/>
                  <a:gd name="T55" fmla="*/ 0 h 371"/>
                  <a:gd name="T56" fmla="*/ 1 w 560"/>
                  <a:gd name="T57" fmla="*/ 0 h 371"/>
                  <a:gd name="T58" fmla="*/ 1 w 560"/>
                  <a:gd name="T59" fmla="*/ 0 h 371"/>
                  <a:gd name="T60" fmla="*/ 1 w 560"/>
                  <a:gd name="T61" fmla="*/ 0 h 371"/>
                  <a:gd name="T62" fmla="*/ 1 w 560"/>
                  <a:gd name="T63" fmla="*/ 0 h 371"/>
                  <a:gd name="T64" fmla="*/ 1 w 560"/>
                  <a:gd name="T65" fmla="*/ 0 h 371"/>
                  <a:gd name="T66" fmla="*/ 1 w 560"/>
                  <a:gd name="T67" fmla="*/ 0 h 371"/>
                  <a:gd name="T68" fmla="*/ 1 w 560"/>
                  <a:gd name="T69" fmla="*/ 0 h 371"/>
                  <a:gd name="T70" fmla="*/ 1 w 560"/>
                  <a:gd name="T71" fmla="*/ 0 h 371"/>
                  <a:gd name="T72" fmla="*/ 1 w 560"/>
                  <a:gd name="T73" fmla="*/ 0 h 371"/>
                  <a:gd name="T74" fmla="*/ 1 w 560"/>
                  <a:gd name="T75" fmla="*/ 0 h 371"/>
                  <a:gd name="T76" fmla="*/ 1 w 560"/>
                  <a:gd name="T77" fmla="*/ 0 h 371"/>
                  <a:gd name="T78" fmla="*/ 1 w 560"/>
                  <a:gd name="T79" fmla="*/ 0 h 371"/>
                  <a:gd name="T80" fmla="*/ 1 w 560"/>
                  <a:gd name="T81" fmla="*/ 0 h 371"/>
                  <a:gd name="T82" fmla="*/ 1 w 560"/>
                  <a:gd name="T83" fmla="*/ 0 h 371"/>
                  <a:gd name="T84" fmla="*/ 1 w 560"/>
                  <a:gd name="T85" fmla="*/ 0 h 371"/>
                  <a:gd name="T86" fmla="*/ 1 w 560"/>
                  <a:gd name="T87" fmla="*/ 0 h 371"/>
                  <a:gd name="T88" fmla="*/ 1 w 560"/>
                  <a:gd name="T89" fmla="*/ 0 h 371"/>
                  <a:gd name="T90" fmla="*/ 1 w 560"/>
                  <a:gd name="T91" fmla="*/ 0 h 371"/>
                  <a:gd name="T92" fmla="*/ 1 w 560"/>
                  <a:gd name="T93" fmla="*/ 0 h 371"/>
                  <a:gd name="T94" fmla="*/ 1 w 560"/>
                  <a:gd name="T95" fmla="*/ 0 h 371"/>
                  <a:gd name="T96" fmla="*/ 1 w 560"/>
                  <a:gd name="T97" fmla="*/ 0 h 371"/>
                  <a:gd name="T98" fmla="*/ 0 w 560"/>
                  <a:gd name="T99" fmla="*/ 0 h 371"/>
                  <a:gd name="T100" fmla="*/ 1 w 560"/>
                  <a:gd name="T101" fmla="*/ 0 h 371"/>
                  <a:gd name="T102" fmla="*/ 1 w 560"/>
                  <a:gd name="T103" fmla="*/ 0 h 371"/>
                  <a:gd name="T104" fmla="*/ 1 w 560"/>
                  <a:gd name="T105" fmla="*/ 0 h 371"/>
                  <a:gd name="T106" fmla="*/ 1 w 560"/>
                  <a:gd name="T107" fmla="*/ 0 h 371"/>
                  <a:gd name="T108" fmla="*/ 1 w 560"/>
                  <a:gd name="T109" fmla="*/ 0 h 371"/>
                  <a:gd name="T110" fmla="*/ 1 w 560"/>
                  <a:gd name="T111" fmla="*/ 0 h 371"/>
                  <a:gd name="T112" fmla="*/ 1 w 560"/>
                  <a:gd name="T113" fmla="*/ 0 h 371"/>
                  <a:gd name="T114" fmla="*/ 1 w 560"/>
                  <a:gd name="T115" fmla="*/ 0 h 371"/>
                  <a:gd name="T116" fmla="*/ 1 w 560"/>
                  <a:gd name="T117" fmla="*/ 0 h 371"/>
                  <a:gd name="T118" fmla="*/ 1 w 560"/>
                  <a:gd name="T119" fmla="*/ 0 h 371"/>
                  <a:gd name="T120" fmla="*/ 1 w 560"/>
                  <a:gd name="T121" fmla="*/ 0 h 371"/>
                  <a:gd name="T122" fmla="*/ 1 w 560"/>
                  <a:gd name="T123" fmla="*/ 0 h 3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"/>
                  <a:gd name="T187" fmla="*/ 0 h 371"/>
                  <a:gd name="T188" fmla="*/ 560 w 560"/>
                  <a:gd name="T189" fmla="*/ 371 h 3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" h="371">
                    <a:moveTo>
                      <a:pt x="148" y="0"/>
                    </a:moveTo>
                    <a:lnTo>
                      <a:pt x="110" y="25"/>
                    </a:lnTo>
                    <a:lnTo>
                      <a:pt x="79" y="57"/>
                    </a:lnTo>
                    <a:lnTo>
                      <a:pt x="64" y="86"/>
                    </a:lnTo>
                    <a:lnTo>
                      <a:pt x="58" y="116"/>
                    </a:lnTo>
                    <a:lnTo>
                      <a:pt x="60" y="160"/>
                    </a:lnTo>
                    <a:lnTo>
                      <a:pt x="74" y="204"/>
                    </a:lnTo>
                    <a:lnTo>
                      <a:pt x="96" y="240"/>
                    </a:lnTo>
                    <a:lnTo>
                      <a:pt x="133" y="283"/>
                    </a:lnTo>
                    <a:lnTo>
                      <a:pt x="188" y="321"/>
                    </a:lnTo>
                    <a:lnTo>
                      <a:pt x="239" y="340"/>
                    </a:lnTo>
                    <a:lnTo>
                      <a:pt x="289" y="352"/>
                    </a:lnTo>
                    <a:lnTo>
                      <a:pt x="346" y="354"/>
                    </a:lnTo>
                    <a:lnTo>
                      <a:pt x="403" y="335"/>
                    </a:lnTo>
                    <a:lnTo>
                      <a:pt x="443" y="320"/>
                    </a:lnTo>
                    <a:lnTo>
                      <a:pt x="492" y="281"/>
                    </a:lnTo>
                    <a:lnTo>
                      <a:pt x="520" y="238"/>
                    </a:lnTo>
                    <a:lnTo>
                      <a:pt x="530" y="202"/>
                    </a:lnTo>
                    <a:lnTo>
                      <a:pt x="560" y="221"/>
                    </a:lnTo>
                    <a:lnTo>
                      <a:pt x="528" y="253"/>
                    </a:lnTo>
                    <a:lnTo>
                      <a:pt x="513" y="289"/>
                    </a:lnTo>
                    <a:lnTo>
                      <a:pt x="484" y="304"/>
                    </a:lnTo>
                    <a:lnTo>
                      <a:pt x="490" y="325"/>
                    </a:lnTo>
                    <a:lnTo>
                      <a:pt x="471" y="340"/>
                    </a:lnTo>
                    <a:lnTo>
                      <a:pt x="456" y="329"/>
                    </a:lnTo>
                    <a:lnTo>
                      <a:pt x="420" y="344"/>
                    </a:lnTo>
                    <a:lnTo>
                      <a:pt x="408" y="342"/>
                    </a:lnTo>
                    <a:lnTo>
                      <a:pt x="397" y="354"/>
                    </a:lnTo>
                    <a:lnTo>
                      <a:pt x="338" y="369"/>
                    </a:lnTo>
                    <a:lnTo>
                      <a:pt x="323" y="361"/>
                    </a:lnTo>
                    <a:lnTo>
                      <a:pt x="304" y="371"/>
                    </a:lnTo>
                    <a:lnTo>
                      <a:pt x="262" y="363"/>
                    </a:lnTo>
                    <a:lnTo>
                      <a:pt x="243" y="365"/>
                    </a:lnTo>
                    <a:lnTo>
                      <a:pt x="231" y="346"/>
                    </a:lnTo>
                    <a:lnTo>
                      <a:pt x="197" y="344"/>
                    </a:lnTo>
                    <a:lnTo>
                      <a:pt x="188" y="329"/>
                    </a:lnTo>
                    <a:lnTo>
                      <a:pt x="163" y="320"/>
                    </a:lnTo>
                    <a:lnTo>
                      <a:pt x="142" y="340"/>
                    </a:lnTo>
                    <a:lnTo>
                      <a:pt x="129" y="304"/>
                    </a:lnTo>
                    <a:lnTo>
                      <a:pt x="104" y="306"/>
                    </a:lnTo>
                    <a:lnTo>
                      <a:pt x="68" y="285"/>
                    </a:lnTo>
                    <a:lnTo>
                      <a:pt x="106" y="283"/>
                    </a:lnTo>
                    <a:lnTo>
                      <a:pt x="91" y="261"/>
                    </a:lnTo>
                    <a:lnTo>
                      <a:pt x="72" y="253"/>
                    </a:lnTo>
                    <a:lnTo>
                      <a:pt x="55" y="236"/>
                    </a:lnTo>
                    <a:lnTo>
                      <a:pt x="77" y="240"/>
                    </a:lnTo>
                    <a:lnTo>
                      <a:pt x="60" y="204"/>
                    </a:lnTo>
                    <a:lnTo>
                      <a:pt x="39" y="226"/>
                    </a:lnTo>
                    <a:lnTo>
                      <a:pt x="9" y="221"/>
                    </a:lnTo>
                    <a:lnTo>
                      <a:pt x="0" y="196"/>
                    </a:lnTo>
                    <a:lnTo>
                      <a:pt x="9" y="175"/>
                    </a:lnTo>
                    <a:lnTo>
                      <a:pt x="20" y="196"/>
                    </a:lnTo>
                    <a:lnTo>
                      <a:pt x="47" y="173"/>
                    </a:lnTo>
                    <a:lnTo>
                      <a:pt x="34" y="154"/>
                    </a:lnTo>
                    <a:lnTo>
                      <a:pt x="45" y="129"/>
                    </a:lnTo>
                    <a:lnTo>
                      <a:pt x="47" y="101"/>
                    </a:lnTo>
                    <a:lnTo>
                      <a:pt x="55" y="97"/>
                    </a:lnTo>
                    <a:lnTo>
                      <a:pt x="53" y="69"/>
                    </a:lnTo>
                    <a:lnTo>
                      <a:pt x="68" y="65"/>
                    </a:lnTo>
                    <a:lnTo>
                      <a:pt x="85" y="2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4" name="Freeform 600"/>
              <p:cNvSpPr>
                <a:spLocks/>
              </p:cNvSpPr>
              <p:nvPr/>
            </p:nvSpPr>
            <p:spPr bwMode="auto">
              <a:xfrm>
                <a:off x="2691" y="2826"/>
                <a:ext cx="157" cy="83"/>
              </a:xfrm>
              <a:custGeom>
                <a:avLst/>
                <a:gdLst>
                  <a:gd name="T0" fmla="*/ 0 w 314"/>
                  <a:gd name="T1" fmla="*/ 0 h 167"/>
                  <a:gd name="T2" fmla="*/ 1 w 314"/>
                  <a:gd name="T3" fmla="*/ 0 h 167"/>
                  <a:gd name="T4" fmla="*/ 1 w 314"/>
                  <a:gd name="T5" fmla="*/ 0 h 167"/>
                  <a:gd name="T6" fmla="*/ 1 w 314"/>
                  <a:gd name="T7" fmla="*/ 0 h 167"/>
                  <a:gd name="T8" fmla="*/ 1 w 314"/>
                  <a:gd name="T9" fmla="*/ 0 h 167"/>
                  <a:gd name="T10" fmla="*/ 1 w 314"/>
                  <a:gd name="T11" fmla="*/ 0 h 167"/>
                  <a:gd name="T12" fmla="*/ 1 w 314"/>
                  <a:gd name="T13" fmla="*/ 0 h 167"/>
                  <a:gd name="T14" fmla="*/ 1 w 314"/>
                  <a:gd name="T15" fmla="*/ 0 h 167"/>
                  <a:gd name="T16" fmla="*/ 1 w 314"/>
                  <a:gd name="T17" fmla="*/ 0 h 167"/>
                  <a:gd name="T18" fmla="*/ 1 w 314"/>
                  <a:gd name="T19" fmla="*/ 0 h 167"/>
                  <a:gd name="T20" fmla="*/ 1 w 314"/>
                  <a:gd name="T21" fmla="*/ 0 h 167"/>
                  <a:gd name="T22" fmla="*/ 1 w 314"/>
                  <a:gd name="T23" fmla="*/ 0 h 167"/>
                  <a:gd name="T24" fmla="*/ 1 w 314"/>
                  <a:gd name="T25" fmla="*/ 0 h 167"/>
                  <a:gd name="T26" fmla="*/ 1 w 314"/>
                  <a:gd name="T27" fmla="*/ 0 h 167"/>
                  <a:gd name="T28" fmla="*/ 0 w 314"/>
                  <a:gd name="T29" fmla="*/ 0 h 167"/>
                  <a:gd name="T30" fmla="*/ 0 w 314"/>
                  <a:gd name="T31" fmla="*/ 0 h 1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4"/>
                  <a:gd name="T49" fmla="*/ 0 h 167"/>
                  <a:gd name="T50" fmla="*/ 314 w 314"/>
                  <a:gd name="T51" fmla="*/ 167 h 1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4" h="167">
                    <a:moveTo>
                      <a:pt x="0" y="167"/>
                    </a:moveTo>
                    <a:lnTo>
                      <a:pt x="6" y="146"/>
                    </a:lnTo>
                    <a:lnTo>
                      <a:pt x="40" y="133"/>
                    </a:lnTo>
                    <a:lnTo>
                      <a:pt x="61" y="112"/>
                    </a:lnTo>
                    <a:lnTo>
                      <a:pt x="113" y="91"/>
                    </a:lnTo>
                    <a:lnTo>
                      <a:pt x="162" y="49"/>
                    </a:lnTo>
                    <a:lnTo>
                      <a:pt x="191" y="53"/>
                    </a:lnTo>
                    <a:lnTo>
                      <a:pt x="204" y="17"/>
                    </a:lnTo>
                    <a:lnTo>
                      <a:pt x="249" y="17"/>
                    </a:lnTo>
                    <a:lnTo>
                      <a:pt x="272" y="0"/>
                    </a:lnTo>
                    <a:lnTo>
                      <a:pt x="314" y="0"/>
                    </a:lnTo>
                    <a:lnTo>
                      <a:pt x="293" y="34"/>
                    </a:lnTo>
                    <a:lnTo>
                      <a:pt x="215" y="72"/>
                    </a:lnTo>
                    <a:lnTo>
                      <a:pt x="160" y="8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5" name="Freeform 601"/>
              <p:cNvSpPr>
                <a:spLocks/>
              </p:cNvSpPr>
              <p:nvPr/>
            </p:nvSpPr>
            <p:spPr bwMode="auto">
              <a:xfrm>
                <a:off x="2573" y="2826"/>
                <a:ext cx="81" cy="62"/>
              </a:xfrm>
              <a:custGeom>
                <a:avLst/>
                <a:gdLst>
                  <a:gd name="T0" fmla="*/ 1 w 161"/>
                  <a:gd name="T1" fmla="*/ 1 h 123"/>
                  <a:gd name="T2" fmla="*/ 1 w 161"/>
                  <a:gd name="T3" fmla="*/ 1 h 123"/>
                  <a:gd name="T4" fmla="*/ 1 w 161"/>
                  <a:gd name="T5" fmla="*/ 1 h 123"/>
                  <a:gd name="T6" fmla="*/ 1 w 161"/>
                  <a:gd name="T7" fmla="*/ 0 h 123"/>
                  <a:gd name="T8" fmla="*/ 1 w 161"/>
                  <a:gd name="T9" fmla="*/ 1 h 123"/>
                  <a:gd name="T10" fmla="*/ 1 w 161"/>
                  <a:gd name="T11" fmla="*/ 1 h 123"/>
                  <a:gd name="T12" fmla="*/ 0 w 161"/>
                  <a:gd name="T13" fmla="*/ 1 h 123"/>
                  <a:gd name="T14" fmla="*/ 1 w 161"/>
                  <a:gd name="T15" fmla="*/ 1 h 123"/>
                  <a:gd name="T16" fmla="*/ 1 w 161"/>
                  <a:gd name="T17" fmla="*/ 1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23"/>
                  <a:gd name="T29" fmla="*/ 161 w 161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23">
                    <a:moveTo>
                      <a:pt x="9" y="108"/>
                    </a:moveTo>
                    <a:lnTo>
                      <a:pt x="83" y="53"/>
                    </a:lnTo>
                    <a:lnTo>
                      <a:pt x="123" y="15"/>
                    </a:lnTo>
                    <a:lnTo>
                      <a:pt x="161" y="0"/>
                    </a:lnTo>
                    <a:lnTo>
                      <a:pt x="161" y="32"/>
                    </a:lnTo>
                    <a:lnTo>
                      <a:pt x="97" y="66"/>
                    </a:lnTo>
                    <a:lnTo>
                      <a:pt x="0" y="123"/>
                    </a:lnTo>
                    <a:lnTo>
                      <a:pt x="9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6" name="Freeform 602"/>
              <p:cNvSpPr>
                <a:spLocks/>
              </p:cNvSpPr>
              <p:nvPr/>
            </p:nvSpPr>
            <p:spPr bwMode="auto">
              <a:xfrm>
                <a:off x="2581" y="2640"/>
                <a:ext cx="232" cy="198"/>
              </a:xfrm>
              <a:custGeom>
                <a:avLst/>
                <a:gdLst>
                  <a:gd name="T0" fmla="*/ 1 w 464"/>
                  <a:gd name="T1" fmla="*/ 0 h 397"/>
                  <a:gd name="T2" fmla="*/ 1 w 464"/>
                  <a:gd name="T3" fmla="*/ 0 h 397"/>
                  <a:gd name="T4" fmla="*/ 1 w 464"/>
                  <a:gd name="T5" fmla="*/ 0 h 397"/>
                  <a:gd name="T6" fmla="*/ 1 w 464"/>
                  <a:gd name="T7" fmla="*/ 0 h 397"/>
                  <a:gd name="T8" fmla="*/ 1 w 464"/>
                  <a:gd name="T9" fmla="*/ 0 h 397"/>
                  <a:gd name="T10" fmla="*/ 1 w 464"/>
                  <a:gd name="T11" fmla="*/ 0 h 397"/>
                  <a:gd name="T12" fmla="*/ 1 w 464"/>
                  <a:gd name="T13" fmla="*/ 0 h 397"/>
                  <a:gd name="T14" fmla="*/ 1 w 464"/>
                  <a:gd name="T15" fmla="*/ 0 h 397"/>
                  <a:gd name="T16" fmla="*/ 1 w 464"/>
                  <a:gd name="T17" fmla="*/ 0 h 397"/>
                  <a:gd name="T18" fmla="*/ 1 w 464"/>
                  <a:gd name="T19" fmla="*/ 0 h 397"/>
                  <a:gd name="T20" fmla="*/ 1 w 464"/>
                  <a:gd name="T21" fmla="*/ 0 h 397"/>
                  <a:gd name="T22" fmla="*/ 1 w 464"/>
                  <a:gd name="T23" fmla="*/ 0 h 397"/>
                  <a:gd name="T24" fmla="*/ 1 w 464"/>
                  <a:gd name="T25" fmla="*/ 0 h 397"/>
                  <a:gd name="T26" fmla="*/ 1 w 464"/>
                  <a:gd name="T27" fmla="*/ 0 h 397"/>
                  <a:gd name="T28" fmla="*/ 1 w 464"/>
                  <a:gd name="T29" fmla="*/ 0 h 397"/>
                  <a:gd name="T30" fmla="*/ 1 w 464"/>
                  <a:gd name="T31" fmla="*/ 0 h 397"/>
                  <a:gd name="T32" fmla="*/ 1 w 464"/>
                  <a:gd name="T33" fmla="*/ 0 h 397"/>
                  <a:gd name="T34" fmla="*/ 1 w 464"/>
                  <a:gd name="T35" fmla="*/ 0 h 397"/>
                  <a:gd name="T36" fmla="*/ 1 w 464"/>
                  <a:gd name="T37" fmla="*/ 0 h 397"/>
                  <a:gd name="T38" fmla="*/ 1 w 464"/>
                  <a:gd name="T39" fmla="*/ 0 h 397"/>
                  <a:gd name="T40" fmla="*/ 1 w 464"/>
                  <a:gd name="T41" fmla="*/ 0 h 397"/>
                  <a:gd name="T42" fmla="*/ 1 w 464"/>
                  <a:gd name="T43" fmla="*/ 0 h 397"/>
                  <a:gd name="T44" fmla="*/ 1 w 464"/>
                  <a:gd name="T45" fmla="*/ 0 h 397"/>
                  <a:gd name="T46" fmla="*/ 1 w 464"/>
                  <a:gd name="T47" fmla="*/ 0 h 397"/>
                  <a:gd name="T48" fmla="*/ 1 w 464"/>
                  <a:gd name="T49" fmla="*/ 0 h 397"/>
                  <a:gd name="T50" fmla="*/ 1 w 464"/>
                  <a:gd name="T51" fmla="*/ 0 h 397"/>
                  <a:gd name="T52" fmla="*/ 0 w 464"/>
                  <a:gd name="T53" fmla="*/ 0 h 397"/>
                  <a:gd name="T54" fmla="*/ 1 w 464"/>
                  <a:gd name="T55" fmla="*/ 0 h 397"/>
                  <a:gd name="T56" fmla="*/ 1 w 464"/>
                  <a:gd name="T57" fmla="*/ 0 h 397"/>
                  <a:gd name="T58" fmla="*/ 1 w 464"/>
                  <a:gd name="T59" fmla="*/ 0 h 397"/>
                  <a:gd name="T60" fmla="*/ 1 w 464"/>
                  <a:gd name="T61" fmla="*/ 0 h 397"/>
                  <a:gd name="T62" fmla="*/ 1 w 464"/>
                  <a:gd name="T63" fmla="*/ 0 h 397"/>
                  <a:gd name="T64" fmla="*/ 1 w 464"/>
                  <a:gd name="T65" fmla="*/ 0 h 397"/>
                  <a:gd name="T66" fmla="*/ 1 w 464"/>
                  <a:gd name="T67" fmla="*/ 0 h 397"/>
                  <a:gd name="T68" fmla="*/ 1 w 464"/>
                  <a:gd name="T69" fmla="*/ 0 h 397"/>
                  <a:gd name="T70" fmla="*/ 1 w 464"/>
                  <a:gd name="T71" fmla="*/ 0 h 397"/>
                  <a:gd name="T72" fmla="*/ 1 w 464"/>
                  <a:gd name="T73" fmla="*/ 0 h 397"/>
                  <a:gd name="T74" fmla="*/ 1 w 464"/>
                  <a:gd name="T75" fmla="*/ 0 h 397"/>
                  <a:gd name="T76" fmla="*/ 1 w 464"/>
                  <a:gd name="T77" fmla="*/ 0 h 397"/>
                  <a:gd name="T78" fmla="*/ 1 w 464"/>
                  <a:gd name="T79" fmla="*/ 0 h 397"/>
                  <a:gd name="T80" fmla="*/ 1 w 464"/>
                  <a:gd name="T81" fmla="*/ 0 h 397"/>
                  <a:gd name="T82" fmla="*/ 1 w 464"/>
                  <a:gd name="T83" fmla="*/ 0 h 397"/>
                  <a:gd name="T84" fmla="*/ 1 w 464"/>
                  <a:gd name="T85" fmla="*/ 0 h 3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64"/>
                  <a:gd name="T130" fmla="*/ 0 h 397"/>
                  <a:gd name="T131" fmla="*/ 464 w 464"/>
                  <a:gd name="T132" fmla="*/ 397 h 3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64" h="397">
                    <a:moveTo>
                      <a:pt x="169" y="122"/>
                    </a:moveTo>
                    <a:lnTo>
                      <a:pt x="298" y="222"/>
                    </a:lnTo>
                    <a:lnTo>
                      <a:pt x="464" y="350"/>
                    </a:lnTo>
                    <a:lnTo>
                      <a:pt x="399" y="369"/>
                    </a:lnTo>
                    <a:lnTo>
                      <a:pt x="369" y="397"/>
                    </a:lnTo>
                    <a:lnTo>
                      <a:pt x="319" y="302"/>
                    </a:lnTo>
                    <a:lnTo>
                      <a:pt x="367" y="354"/>
                    </a:lnTo>
                    <a:lnTo>
                      <a:pt x="342" y="308"/>
                    </a:lnTo>
                    <a:lnTo>
                      <a:pt x="390" y="333"/>
                    </a:lnTo>
                    <a:lnTo>
                      <a:pt x="321" y="260"/>
                    </a:lnTo>
                    <a:lnTo>
                      <a:pt x="270" y="226"/>
                    </a:lnTo>
                    <a:lnTo>
                      <a:pt x="234" y="245"/>
                    </a:lnTo>
                    <a:lnTo>
                      <a:pt x="245" y="285"/>
                    </a:lnTo>
                    <a:lnTo>
                      <a:pt x="224" y="298"/>
                    </a:lnTo>
                    <a:lnTo>
                      <a:pt x="207" y="259"/>
                    </a:lnTo>
                    <a:lnTo>
                      <a:pt x="180" y="312"/>
                    </a:lnTo>
                    <a:lnTo>
                      <a:pt x="156" y="310"/>
                    </a:lnTo>
                    <a:lnTo>
                      <a:pt x="127" y="331"/>
                    </a:lnTo>
                    <a:lnTo>
                      <a:pt x="116" y="350"/>
                    </a:lnTo>
                    <a:lnTo>
                      <a:pt x="99" y="344"/>
                    </a:lnTo>
                    <a:lnTo>
                      <a:pt x="110" y="310"/>
                    </a:lnTo>
                    <a:lnTo>
                      <a:pt x="93" y="279"/>
                    </a:lnTo>
                    <a:lnTo>
                      <a:pt x="65" y="266"/>
                    </a:lnTo>
                    <a:lnTo>
                      <a:pt x="42" y="287"/>
                    </a:lnTo>
                    <a:lnTo>
                      <a:pt x="28" y="272"/>
                    </a:lnTo>
                    <a:lnTo>
                      <a:pt x="25" y="184"/>
                    </a:lnTo>
                    <a:lnTo>
                      <a:pt x="0" y="156"/>
                    </a:lnTo>
                    <a:lnTo>
                      <a:pt x="34" y="118"/>
                    </a:lnTo>
                    <a:lnTo>
                      <a:pt x="42" y="156"/>
                    </a:lnTo>
                    <a:lnTo>
                      <a:pt x="70" y="171"/>
                    </a:lnTo>
                    <a:lnTo>
                      <a:pt x="57" y="211"/>
                    </a:lnTo>
                    <a:lnTo>
                      <a:pt x="99" y="219"/>
                    </a:lnTo>
                    <a:lnTo>
                      <a:pt x="142" y="260"/>
                    </a:lnTo>
                    <a:lnTo>
                      <a:pt x="144" y="179"/>
                    </a:lnTo>
                    <a:lnTo>
                      <a:pt x="192" y="169"/>
                    </a:lnTo>
                    <a:lnTo>
                      <a:pt x="152" y="127"/>
                    </a:lnTo>
                    <a:lnTo>
                      <a:pt x="175" y="70"/>
                    </a:lnTo>
                    <a:lnTo>
                      <a:pt x="154" y="70"/>
                    </a:lnTo>
                    <a:lnTo>
                      <a:pt x="160" y="6"/>
                    </a:lnTo>
                    <a:lnTo>
                      <a:pt x="217" y="0"/>
                    </a:lnTo>
                    <a:lnTo>
                      <a:pt x="234" y="17"/>
                    </a:lnTo>
                    <a:lnTo>
                      <a:pt x="16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7" name="Freeform 603"/>
              <p:cNvSpPr>
                <a:spLocks/>
              </p:cNvSpPr>
              <p:nvPr/>
            </p:nvSpPr>
            <p:spPr bwMode="auto">
              <a:xfrm>
                <a:off x="2548" y="2741"/>
                <a:ext cx="76" cy="147"/>
              </a:xfrm>
              <a:custGeom>
                <a:avLst/>
                <a:gdLst>
                  <a:gd name="T0" fmla="*/ 1 w 152"/>
                  <a:gd name="T1" fmla="*/ 0 h 293"/>
                  <a:gd name="T2" fmla="*/ 0 w 152"/>
                  <a:gd name="T3" fmla="*/ 1 h 293"/>
                  <a:gd name="T4" fmla="*/ 1 w 152"/>
                  <a:gd name="T5" fmla="*/ 1 h 293"/>
                  <a:gd name="T6" fmla="*/ 1 w 152"/>
                  <a:gd name="T7" fmla="*/ 1 h 293"/>
                  <a:gd name="T8" fmla="*/ 1 w 152"/>
                  <a:gd name="T9" fmla="*/ 1 h 293"/>
                  <a:gd name="T10" fmla="*/ 1 w 152"/>
                  <a:gd name="T11" fmla="*/ 1 h 293"/>
                  <a:gd name="T12" fmla="*/ 1 w 152"/>
                  <a:gd name="T13" fmla="*/ 1 h 293"/>
                  <a:gd name="T14" fmla="*/ 1 w 152"/>
                  <a:gd name="T15" fmla="*/ 1 h 293"/>
                  <a:gd name="T16" fmla="*/ 1 w 152"/>
                  <a:gd name="T17" fmla="*/ 1 h 293"/>
                  <a:gd name="T18" fmla="*/ 1 w 152"/>
                  <a:gd name="T19" fmla="*/ 1 h 293"/>
                  <a:gd name="T20" fmla="*/ 1 w 152"/>
                  <a:gd name="T21" fmla="*/ 1 h 293"/>
                  <a:gd name="T22" fmla="*/ 1 w 152"/>
                  <a:gd name="T23" fmla="*/ 1 h 293"/>
                  <a:gd name="T24" fmla="*/ 1 w 152"/>
                  <a:gd name="T25" fmla="*/ 1 h 293"/>
                  <a:gd name="T26" fmla="*/ 1 w 152"/>
                  <a:gd name="T27" fmla="*/ 1 h 293"/>
                  <a:gd name="T28" fmla="*/ 1 w 152"/>
                  <a:gd name="T29" fmla="*/ 1 h 293"/>
                  <a:gd name="T30" fmla="*/ 1 w 152"/>
                  <a:gd name="T31" fmla="*/ 1 h 293"/>
                  <a:gd name="T32" fmla="*/ 1 w 152"/>
                  <a:gd name="T33" fmla="*/ 1 h 293"/>
                  <a:gd name="T34" fmla="*/ 1 w 152"/>
                  <a:gd name="T35" fmla="*/ 1 h 293"/>
                  <a:gd name="T36" fmla="*/ 1 w 152"/>
                  <a:gd name="T37" fmla="*/ 1 h 293"/>
                  <a:gd name="T38" fmla="*/ 1 w 152"/>
                  <a:gd name="T39" fmla="*/ 1 h 293"/>
                  <a:gd name="T40" fmla="*/ 1 w 152"/>
                  <a:gd name="T41" fmla="*/ 1 h 293"/>
                  <a:gd name="T42" fmla="*/ 1 w 152"/>
                  <a:gd name="T43" fmla="*/ 0 h 293"/>
                  <a:gd name="T44" fmla="*/ 1 w 152"/>
                  <a:gd name="T45" fmla="*/ 0 h 2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2"/>
                  <a:gd name="T70" fmla="*/ 0 h 293"/>
                  <a:gd name="T71" fmla="*/ 152 w 152"/>
                  <a:gd name="T72" fmla="*/ 293 h 2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2" h="293">
                    <a:moveTo>
                      <a:pt x="23" y="0"/>
                    </a:moveTo>
                    <a:lnTo>
                      <a:pt x="0" y="21"/>
                    </a:lnTo>
                    <a:lnTo>
                      <a:pt x="21" y="99"/>
                    </a:lnTo>
                    <a:lnTo>
                      <a:pt x="31" y="187"/>
                    </a:lnTo>
                    <a:lnTo>
                      <a:pt x="17" y="227"/>
                    </a:lnTo>
                    <a:lnTo>
                      <a:pt x="35" y="278"/>
                    </a:lnTo>
                    <a:lnTo>
                      <a:pt x="48" y="293"/>
                    </a:lnTo>
                    <a:lnTo>
                      <a:pt x="73" y="278"/>
                    </a:lnTo>
                    <a:lnTo>
                      <a:pt x="73" y="253"/>
                    </a:lnTo>
                    <a:lnTo>
                      <a:pt x="48" y="240"/>
                    </a:lnTo>
                    <a:lnTo>
                      <a:pt x="38" y="213"/>
                    </a:lnTo>
                    <a:lnTo>
                      <a:pt x="97" y="223"/>
                    </a:lnTo>
                    <a:lnTo>
                      <a:pt x="55" y="179"/>
                    </a:lnTo>
                    <a:lnTo>
                      <a:pt x="114" y="183"/>
                    </a:lnTo>
                    <a:lnTo>
                      <a:pt x="135" y="168"/>
                    </a:lnTo>
                    <a:lnTo>
                      <a:pt x="124" y="149"/>
                    </a:lnTo>
                    <a:lnTo>
                      <a:pt x="152" y="133"/>
                    </a:lnTo>
                    <a:lnTo>
                      <a:pt x="149" y="99"/>
                    </a:lnTo>
                    <a:lnTo>
                      <a:pt x="76" y="120"/>
                    </a:lnTo>
                    <a:lnTo>
                      <a:pt x="76" y="73"/>
                    </a:lnTo>
                    <a:lnTo>
                      <a:pt x="35" y="5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8" name="Freeform 604"/>
              <p:cNvSpPr>
                <a:spLocks/>
              </p:cNvSpPr>
              <p:nvPr/>
            </p:nvSpPr>
            <p:spPr bwMode="auto">
              <a:xfrm>
                <a:off x="2604" y="2650"/>
                <a:ext cx="51" cy="74"/>
              </a:xfrm>
              <a:custGeom>
                <a:avLst/>
                <a:gdLst>
                  <a:gd name="T0" fmla="*/ 0 w 103"/>
                  <a:gd name="T1" fmla="*/ 1 h 148"/>
                  <a:gd name="T2" fmla="*/ 0 w 103"/>
                  <a:gd name="T3" fmla="*/ 1 h 148"/>
                  <a:gd name="T4" fmla="*/ 0 w 103"/>
                  <a:gd name="T5" fmla="*/ 1 h 148"/>
                  <a:gd name="T6" fmla="*/ 0 w 103"/>
                  <a:gd name="T7" fmla="*/ 1 h 148"/>
                  <a:gd name="T8" fmla="*/ 0 w 103"/>
                  <a:gd name="T9" fmla="*/ 1 h 148"/>
                  <a:gd name="T10" fmla="*/ 0 w 103"/>
                  <a:gd name="T11" fmla="*/ 1 h 148"/>
                  <a:gd name="T12" fmla="*/ 0 w 103"/>
                  <a:gd name="T13" fmla="*/ 0 h 148"/>
                  <a:gd name="T14" fmla="*/ 0 w 103"/>
                  <a:gd name="T15" fmla="*/ 1 h 148"/>
                  <a:gd name="T16" fmla="*/ 0 w 103"/>
                  <a:gd name="T17" fmla="*/ 1 h 148"/>
                  <a:gd name="T18" fmla="*/ 0 w 103"/>
                  <a:gd name="T19" fmla="*/ 1 h 148"/>
                  <a:gd name="T20" fmla="*/ 0 w 103"/>
                  <a:gd name="T21" fmla="*/ 1 h 148"/>
                  <a:gd name="T22" fmla="*/ 0 w 103"/>
                  <a:gd name="T23" fmla="*/ 1 h 148"/>
                  <a:gd name="T24" fmla="*/ 0 w 103"/>
                  <a:gd name="T25" fmla="*/ 1 h 148"/>
                  <a:gd name="T26" fmla="*/ 0 w 103"/>
                  <a:gd name="T27" fmla="*/ 1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148"/>
                  <a:gd name="T44" fmla="*/ 103 w 103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148">
                    <a:moveTo>
                      <a:pt x="46" y="148"/>
                    </a:moveTo>
                    <a:lnTo>
                      <a:pt x="56" y="106"/>
                    </a:lnTo>
                    <a:lnTo>
                      <a:pt x="4" y="101"/>
                    </a:lnTo>
                    <a:lnTo>
                      <a:pt x="0" y="68"/>
                    </a:lnTo>
                    <a:lnTo>
                      <a:pt x="44" y="55"/>
                    </a:lnTo>
                    <a:lnTo>
                      <a:pt x="61" y="21"/>
                    </a:lnTo>
                    <a:lnTo>
                      <a:pt x="103" y="0"/>
                    </a:lnTo>
                    <a:lnTo>
                      <a:pt x="90" y="65"/>
                    </a:lnTo>
                    <a:lnTo>
                      <a:pt x="58" y="76"/>
                    </a:lnTo>
                    <a:lnTo>
                      <a:pt x="90" y="91"/>
                    </a:lnTo>
                    <a:lnTo>
                      <a:pt x="73" y="118"/>
                    </a:lnTo>
                    <a:lnTo>
                      <a:pt x="92" y="146"/>
                    </a:lnTo>
                    <a:lnTo>
                      <a:pt x="46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09" name="Freeform 605"/>
              <p:cNvSpPr>
                <a:spLocks/>
              </p:cNvSpPr>
              <p:nvPr/>
            </p:nvSpPr>
            <p:spPr bwMode="auto">
              <a:xfrm>
                <a:off x="2533" y="2807"/>
                <a:ext cx="19" cy="16"/>
              </a:xfrm>
              <a:custGeom>
                <a:avLst/>
                <a:gdLst>
                  <a:gd name="T0" fmla="*/ 0 w 38"/>
                  <a:gd name="T1" fmla="*/ 1 h 32"/>
                  <a:gd name="T2" fmla="*/ 1 w 38"/>
                  <a:gd name="T3" fmla="*/ 1 h 32"/>
                  <a:gd name="T4" fmla="*/ 1 w 38"/>
                  <a:gd name="T5" fmla="*/ 0 h 32"/>
                  <a:gd name="T6" fmla="*/ 1 w 38"/>
                  <a:gd name="T7" fmla="*/ 1 h 32"/>
                  <a:gd name="T8" fmla="*/ 1 w 38"/>
                  <a:gd name="T9" fmla="*/ 1 h 32"/>
                  <a:gd name="T10" fmla="*/ 0 w 38"/>
                  <a:gd name="T11" fmla="*/ 1 h 32"/>
                  <a:gd name="T12" fmla="*/ 0 w 38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2"/>
                  <a:gd name="T23" fmla="*/ 38 w 3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2">
                    <a:moveTo>
                      <a:pt x="0" y="32"/>
                    </a:moveTo>
                    <a:lnTo>
                      <a:pt x="11" y="5"/>
                    </a:lnTo>
                    <a:lnTo>
                      <a:pt x="30" y="0"/>
                    </a:lnTo>
                    <a:lnTo>
                      <a:pt x="38" y="26"/>
                    </a:lnTo>
                    <a:lnTo>
                      <a:pt x="23" y="2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0" name="Freeform 606"/>
              <p:cNvSpPr>
                <a:spLocks/>
              </p:cNvSpPr>
              <p:nvPr/>
            </p:nvSpPr>
            <p:spPr bwMode="auto">
              <a:xfrm>
                <a:off x="2463" y="2710"/>
                <a:ext cx="89" cy="87"/>
              </a:xfrm>
              <a:custGeom>
                <a:avLst/>
                <a:gdLst>
                  <a:gd name="T0" fmla="*/ 0 w 179"/>
                  <a:gd name="T1" fmla="*/ 0 h 175"/>
                  <a:gd name="T2" fmla="*/ 0 w 179"/>
                  <a:gd name="T3" fmla="*/ 0 h 175"/>
                  <a:gd name="T4" fmla="*/ 0 w 179"/>
                  <a:gd name="T5" fmla="*/ 0 h 175"/>
                  <a:gd name="T6" fmla="*/ 0 w 179"/>
                  <a:gd name="T7" fmla="*/ 0 h 175"/>
                  <a:gd name="T8" fmla="*/ 0 w 179"/>
                  <a:gd name="T9" fmla="*/ 0 h 175"/>
                  <a:gd name="T10" fmla="*/ 0 w 179"/>
                  <a:gd name="T11" fmla="*/ 0 h 175"/>
                  <a:gd name="T12" fmla="*/ 0 w 179"/>
                  <a:gd name="T13" fmla="*/ 0 h 175"/>
                  <a:gd name="T14" fmla="*/ 0 w 179"/>
                  <a:gd name="T15" fmla="*/ 0 h 175"/>
                  <a:gd name="T16" fmla="*/ 0 w 179"/>
                  <a:gd name="T17" fmla="*/ 0 h 175"/>
                  <a:gd name="T18" fmla="*/ 0 w 179"/>
                  <a:gd name="T19" fmla="*/ 0 h 175"/>
                  <a:gd name="T20" fmla="*/ 0 w 179"/>
                  <a:gd name="T21" fmla="*/ 0 h 175"/>
                  <a:gd name="T22" fmla="*/ 0 w 179"/>
                  <a:gd name="T23" fmla="*/ 0 h 175"/>
                  <a:gd name="T24" fmla="*/ 0 w 179"/>
                  <a:gd name="T25" fmla="*/ 0 h 175"/>
                  <a:gd name="T26" fmla="*/ 0 w 179"/>
                  <a:gd name="T27" fmla="*/ 0 h 175"/>
                  <a:gd name="T28" fmla="*/ 0 w 179"/>
                  <a:gd name="T29" fmla="*/ 0 h 175"/>
                  <a:gd name="T30" fmla="*/ 0 w 179"/>
                  <a:gd name="T31" fmla="*/ 0 h 175"/>
                  <a:gd name="T32" fmla="*/ 0 w 179"/>
                  <a:gd name="T33" fmla="*/ 0 h 175"/>
                  <a:gd name="T34" fmla="*/ 0 w 179"/>
                  <a:gd name="T35" fmla="*/ 0 h 175"/>
                  <a:gd name="T36" fmla="*/ 0 w 179"/>
                  <a:gd name="T37" fmla="*/ 0 h 175"/>
                  <a:gd name="T38" fmla="*/ 0 w 179"/>
                  <a:gd name="T39" fmla="*/ 0 h 175"/>
                  <a:gd name="T40" fmla="*/ 0 w 179"/>
                  <a:gd name="T41" fmla="*/ 0 h 175"/>
                  <a:gd name="T42" fmla="*/ 0 w 179"/>
                  <a:gd name="T43" fmla="*/ 0 h 175"/>
                  <a:gd name="T44" fmla="*/ 0 w 179"/>
                  <a:gd name="T45" fmla="*/ 0 h 175"/>
                  <a:gd name="T46" fmla="*/ 0 w 179"/>
                  <a:gd name="T47" fmla="*/ 0 h 175"/>
                  <a:gd name="T48" fmla="*/ 0 w 179"/>
                  <a:gd name="T49" fmla="*/ 0 h 175"/>
                  <a:gd name="T50" fmla="*/ 0 w 179"/>
                  <a:gd name="T51" fmla="*/ 0 h 175"/>
                  <a:gd name="T52" fmla="*/ 0 w 179"/>
                  <a:gd name="T53" fmla="*/ 0 h 175"/>
                  <a:gd name="T54" fmla="*/ 0 w 179"/>
                  <a:gd name="T55" fmla="*/ 0 h 175"/>
                  <a:gd name="T56" fmla="*/ 0 w 179"/>
                  <a:gd name="T57" fmla="*/ 0 h 1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9"/>
                  <a:gd name="T88" fmla="*/ 0 h 175"/>
                  <a:gd name="T89" fmla="*/ 179 w 179"/>
                  <a:gd name="T90" fmla="*/ 175 h 1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9" h="175">
                    <a:moveTo>
                      <a:pt x="169" y="175"/>
                    </a:moveTo>
                    <a:lnTo>
                      <a:pt x="145" y="131"/>
                    </a:lnTo>
                    <a:lnTo>
                      <a:pt x="126" y="133"/>
                    </a:lnTo>
                    <a:lnTo>
                      <a:pt x="133" y="110"/>
                    </a:lnTo>
                    <a:lnTo>
                      <a:pt x="107" y="83"/>
                    </a:lnTo>
                    <a:lnTo>
                      <a:pt x="74" y="106"/>
                    </a:lnTo>
                    <a:lnTo>
                      <a:pt x="59" y="100"/>
                    </a:lnTo>
                    <a:lnTo>
                      <a:pt x="36" y="121"/>
                    </a:lnTo>
                    <a:lnTo>
                      <a:pt x="32" y="102"/>
                    </a:lnTo>
                    <a:lnTo>
                      <a:pt x="0" y="118"/>
                    </a:lnTo>
                    <a:lnTo>
                      <a:pt x="31" y="76"/>
                    </a:lnTo>
                    <a:lnTo>
                      <a:pt x="38" y="43"/>
                    </a:lnTo>
                    <a:lnTo>
                      <a:pt x="69" y="34"/>
                    </a:lnTo>
                    <a:lnTo>
                      <a:pt x="42" y="7"/>
                    </a:lnTo>
                    <a:lnTo>
                      <a:pt x="78" y="5"/>
                    </a:lnTo>
                    <a:lnTo>
                      <a:pt x="88" y="30"/>
                    </a:lnTo>
                    <a:lnTo>
                      <a:pt x="61" y="57"/>
                    </a:lnTo>
                    <a:lnTo>
                      <a:pt x="84" y="66"/>
                    </a:lnTo>
                    <a:lnTo>
                      <a:pt x="145" y="0"/>
                    </a:lnTo>
                    <a:lnTo>
                      <a:pt x="160" y="0"/>
                    </a:lnTo>
                    <a:lnTo>
                      <a:pt x="124" y="53"/>
                    </a:lnTo>
                    <a:lnTo>
                      <a:pt x="127" y="72"/>
                    </a:lnTo>
                    <a:lnTo>
                      <a:pt x="162" y="51"/>
                    </a:lnTo>
                    <a:lnTo>
                      <a:pt x="179" y="19"/>
                    </a:lnTo>
                    <a:lnTo>
                      <a:pt x="166" y="78"/>
                    </a:lnTo>
                    <a:lnTo>
                      <a:pt x="143" y="116"/>
                    </a:lnTo>
                    <a:lnTo>
                      <a:pt x="162" y="121"/>
                    </a:lnTo>
                    <a:lnTo>
                      <a:pt x="169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1" name="Freeform 607"/>
              <p:cNvSpPr>
                <a:spLocks/>
              </p:cNvSpPr>
              <p:nvPr/>
            </p:nvSpPr>
            <p:spPr bwMode="auto">
              <a:xfrm>
                <a:off x="2503" y="2789"/>
                <a:ext cx="28" cy="18"/>
              </a:xfrm>
              <a:custGeom>
                <a:avLst/>
                <a:gdLst>
                  <a:gd name="T0" fmla="*/ 0 w 57"/>
                  <a:gd name="T1" fmla="*/ 0 h 37"/>
                  <a:gd name="T2" fmla="*/ 0 w 57"/>
                  <a:gd name="T3" fmla="*/ 0 h 37"/>
                  <a:gd name="T4" fmla="*/ 0 w 57"/>
                  <a:gd name="T5" fmla="*/ 0 h 37"/>
                  <a:gd name="T6" fmla="*/ 0 w 57"/>
                  <a:gd name="T7" fmla="*/ 0 h 37"/>
                  <a:gd name="T8" fmla="*/ 0 w 57"/>
                  <a:gd name="T9" fmla="*/ 0 h 37"/>
                  <a:gd name="T10" fmla="*/ 0 w 57"/>
                  <a:gd name="T11" fmla="*/ 0 h 37"/>
                  <a:gd name="T12" fmla="*/ 0 w 5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7"/>
                  <a:gd name="T23" fmla="*/ 57 w 5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7">
                    <a:moveTo>
                      <a:pt x="0" y="12"/>
                    </a:moveTo>
                    <a:lnTo>
                      <a:pt x="32" y="16"/>
                    </a:lnTo>
                    <a:lnTo>
                      <a:pt x="47" y="37"/>
                    </a:lnTo>
                    <a:lnTo>
                      <a:pt x="57" y="21"/>
                    </a:lnTo>
                    <a:lnTo>
                      <a:pt x="4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2" name="Freeform 608"/>
              <p:cNvSpPr>
                <a:spLocks/>
              </p:cNvSpPr>
              <p:nvPr/>
            </p:nvSpPr>
            <p:spPr bwMode="auto">
              <a:xfrm>
                <a:off x="2498" y="2663"/>
                <a:ext cx="35" cy="57"/>
              </a:xfrm>
              <a:custGeom>
                <a:avLst/>
                <a:gdLst>
                  <a:gd name="T0" fmla="*/ 0 w 71"/>
                  <a:gd name="T1" fmla="*/ 1 h 114"/>
                  <a:gd name="T2" fmla="*/ 0 w 71"/>
                  <a:gd name="T3" fmla="*/ 1 h 114"/>
                  <a:gd name="T4" fmla="*/ 0 w 71"/>
                  <a:gd name="T5" fmla="*/ 0 h 114"/>
                  <a:gd name="T6" fmla="*/ 0 w 71"/>
                  <a:gd name="T7" fmla="*/ 1 h 114"/>
                  <a:gd name="T8" fmla="*/ 0 w 71"/>
                  <a:gd name="T9" fmla="*/ 1 h 114"/>
                  <a:gd name="T10" fmla="*/ 0 w 71"/>
                  <a:gd name="T11" fmla="*/ 1 h 114"/>
                  <a:gd name="T12" fmla="*/ 0 w 71"/>
                  <a:gd name="T13" fmla="*/ 1 h 114"/>
                  <a:gd name="T14" fmla="*/ 0 w 71"/>
                  <a:gd name="T15" fmla="*/ 1 h 114"/>
                  <a:gd name="T16" fmla="*/ 0 w 71"/>
                  <a:gd name="T17" fmla="*/ 1 h 114"/>
                  <a:gd name="T18" fmla="*/ 0 w 71"/>
                  <a:gd name="T19" fmla="*/ 1 h 114"/>
                  <a:gd name="T20" fmla="*/ 0 w 71"/>
                  <a:gd name="T21" fmla="*/ 1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114"/>
                  <a:gd name="T35" fmla="*/ 71 w 71"/>
                  <a:gd name="T36" fmla="*/ 114 h 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114">
                    <a:moveTo>
                      <a:pt x="0" y="104"/>
                    </a:moveTo>
                    <a:lnTo>
                      <a:pt x="6" y="79"/>
                    </a:lnTo>
                    <a:lnTo>
                      <a:pt x="54" y="0"/>
                    </a:lnTo>
                    <a:lnTo>
                      <a:pt x="59" y="43"/>
                    </a:lnTo>
                    <a:lnTo>
                      <a:pt x="42" y="53"/>
                    </a:lnTo>
                    <a:lnTo>
                      <a:pt x="48" y="70"/>
                    </a:lnTo>
                    <a:lnTo>
                      <a:pt x="71" y="60"/>
                    </a:lnTo>
                    <a:lnTo>
                      <a:pt x="31" y="114"/>
                    </a:lnTo>
                    <a:lnTo>
                      <a:pt x="19" y="9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3" name="Freeform 609"/>
              <p:cNvSpPr>
                <a:spLocks/>
              </p:cNvSpPr>
              <p:nvPr/>
            </p:nvSpPr>
            <p:spPr bwMode="auto">
              <a:xfrm>
                <a:off x="2547" y="2646"/>
                <a:ext cx="66" cy="114"/>
              </a:xfrm>
              <a:custGeom>
                <a:avLst/>
                <a:gdLst>
                  <a:gd name="T0" fmla="*/ 0 w 134"/>
                  <a:gd name="T1" fmla="*/ 1 h 228"/>
                  <a:gd name="T2" fmla="*/ 0 w 134"/>
                  <a:gd name="T3" fmla="*/ 1 h 228"/>
                  <a:gd name="T4" fmla="*/ 0 w 134"/>
                  <a:gd name="T5" fmla="*/ 1 h 228"/>
                  <a:gd name="T6" fmla="*/ 0 w 134"/>
                  <a:gd name="T7" fmla="*/ 1 h 228"/>
                  <a:gd name="T8" fmla="*/ 0 w 134"/>
                  <a:gd name="T9" fmla="*/ 1 h 228"/>
                  <a:gd name="T10" fmla="*/ 0 w 134"/>
                  <a:gd name="T11" fmla="*/ 1 h 228"/>
                  <a:gd name="T12" fmla="*/ 0 w 134"/>
                  <a:gd name="T13" fmla="*/ 1 h 228"/>
                  <a:gd name="T14" fmla="*/ 0 w 134"/>
                  <a:gd name="T15" fmla="*/ 1 h 228"/>
                  <a:gd name="T16" fmla="*/ 0 w 134"/>
                  <a:gd name="T17" fmla="*/ 1 h 228"/>
                  <a:gd name="T18" fmla="*/ 0 w 134"/>
                  <a:gd name="T19" fmla="*/ 1 h 228"/>
                  <a:gd name="T20" fmla="*/ 0 w 134"/>
                  <a:gd name="T21" fmla="*/ 1 h 228"/>
                  <a:gd name="T22" fmla="*/ 0 w 134"/>
                  <a:gd name="T23" fmla="*/ 1 h 228"/>
                  <a:gd name="T24" fmla="*/ 0 w 134"/>
                  <a:gd name="T25" fmla="*/ 1 h 228"/>
                  <a:gd name="T26" fmla="*/ 0 w 134"/>
                  <a:gd name="T27" fmla="*/ 1 h 228"/>
                  <a:gd name="T28" fmla="*/ 0 w 134"/>
                  <a:gd name="T29" fmla="*/ 0 h 228"/>
                  <a:gd name="T30" fmla="*/ 0 w 134"/>
                  <a:gd name="T31" fmla="*/ 1 h 228"/>
                  <a:gd name="T32" fmla="*/ 0 w 134"/>
                  <a:gd name="T33" fmla="*/ 1 h 228"/>
                  <a:gd name="T34" fmla="*/ 0 w 134"/>
                  <a:gd name="T35" fmla="*/ 1 h 228"/>
                  <a:gd name="T36" fmla="*/ 0 w 134"/>
                  <a:gd name="T37" fmla="*/ 1 h 228"/>
                  <a:gd name="T38" fmla="*/ 0 w 134"/>
                  <a:gd name="T39" fmla="*/ 1 h 228"/>
                  <a:gd name="T40" fmla="*/ 0 w 134"/>
                  <a:gd name="T41" fmla="*/ 1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4"/>
                  <a:gd name="T64" fmla="*/ 0 h 228"/>
                  <a:gd name="T65" fmla="*/ 134 w 134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4" h="228">
                    <a:moveTo>
                      <a:pt x="10" y="103"/>
                    </a:moveTo>
                    <a:lnTo>
                      <a:pt x="0" y="160"/>
                    </a:lnTo>
                    <a:lnTo>
                      <a:pt x="18" y="145"/>
                    </a:lnTo>
                    <a:lnTo>
                      <a:pt x="25" y="168"/>
                    </a:lnTo>
                    <a:lnTo>
                      <a:pt x="23" y="225"/>
                    </a:lnTo>
                    <a:lnTo>
                      <a:pt x="37" y="183"/>
                    </a:lnTo>
                    <a:lnTo>
                      <a:pt x="59" y="228"/>
                    </a:lnTo>
                    <a:lnTo>
                      <a:pt x="56" y="168"/>
                    </a:lnTo>
                    <a:lnTo>
                      <a:pt x="42" y="147"/>
                    </a:lnTo>
                    <a:lnTo>
                      <a:pt x="59" y="109"/>
                    </a:lnTo>
                    <a:lnTo>
                      <a:pt x="46" y="76"/>
                    </a:lnTo>
                    <a:lnTo>
                      <a:pt x="69" y="55"/>
                    </a:lnTo>
                    <a:lnTo>
                      <a:pt x="88" y="93"/>
                    </a:lnTo>
                    <a:lnTo>
                      <a:pt x="134" y="27"/>
                    </a:lnTo>
                    <a:lnTo>
                      <a:pt x="99" y="0"/>
                    </a:lnTo>
                    <a:lnTo>
                      <a:pt x="57" y="4"/>
                    </a:lnTo>
                    <a:lnTo>
                      <a:pt x="25" y="61"/>
                    </a:lnTo>
                    <a:lnTo>
                      <a:pt x="0" y="76"/>
                    </a:lnTo>
                    <a:lnTo>
                      <a:pt x="37" y="10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4" name="Freeform 610"/>
              <p:cNvSpPr>
                <a:spLocks/>
              </p:cNvSpPr>
              <p:nvPr/>
            </p:nvSpPr>
            <p:spPr bwMode="auto">
              <a:xfrm>
                <a:off x="2456" y="2525"/>
                <a:ext cx="104" cy="76"/>
              </a:xfrm>
              <a:custGeom>
                <a:avLst/>
                <a:gdLst>
                  <a:gd name="T0" fmla="*/ 0 w 207"/>
                  <a:gd name="T1" fmla="*/ 1 h 152"/>
                  <a:gd name="T2" fmla="*/ 1 w 207"/>
                  <a:gd name="T3" fmla="*/ 1 h 152"/>
                  <a:gd name="T4" fmla="*/ 1 w 207"/>
                  <a:gd name="T5" fmla="*/ 1 h 152"/>
                  <a:gd name="T6" fmla="*/ 1 w 207"/>
                  <a:gd name="T7" fmla="*/ 1 h 152"/>
                  <a:gd name="T8" fmla="*/ 1 w 207"/>
                  <a:gd name="T9" fmla="*/ 1 h 152"/>
                  <a:gd name="T10" fmla="*/ 1 w 207"/>
                  <a:gd name="T11" fmla="*/ 1 h 152"/>
                  <a:gd name="T12" fmla="*/ 1 w 207"/>
                  <a:gd name="T13" fmla="*/ 1 h 152"/>
                  <a:gd name="T14" fmla="*/ 1 w 207"/>
                  <a:gd name="T15" fmla="*/ 1 h 152"/>
                  <a:gd name="T16" fmla="*/ 1 w 207"/>
                  <a:gd name="T17" fmla="*/ 1 h 152"/>
                  <a:gd name="T18" fmla="*/ 1 w 207"/>
                  <a:gd name="T19" fmla="*/ 1 h 152"/>
                  <a:gd name="T20" fmla="*/ 1 w 207"/>
                  <a:gd name="T21" fmla="*/ 1 h 152"/>
                  <a:gd name="T22" fmla="*/ 1 w 207"/>
                  <a:gd name="T23" fmla="*/ 0 h 152"/>
                  <a:gd name="T24" fmla="*/ 1 w 207"/>
                  <a:gd name="T25" fmla="*/ 1 h 152"/>
                  <a:gd name="T26" fmla="*/ 1 w 207"/>
                  <a:gd name="T27" fmla="*/ 1 h 152"/>
                  <a:gd name="T28" fmla="*/ 1 w 207"/>
                  <a:gd name="T29" fmla="*/ 1 h 152"/>
                  <a:gd name="T30" fmla="*/ 1 w 207"/>
                  <a:gd name="T31" fmla="*/ 1 h 152"/>
                  <a:gd name="T32" fmla="*/ 0 w 207"/>
                  <a:gd name="T33" fmla="*/ 1 h 152"/>
                  <a:gd name="T34" fmla="*/ 0 w 207"/>
                  <a:gd name="T35" fmla="*/ 1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"/>
                  <a:gd name="T55" fmla="*/ 0 h 152"/>
                  <a:gd name="T56" fmla="*/ 207 w 207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" h="152">
                    <a:moveTo>
                      <a:pt x="0" y="127"/>
                    </a:moveTo>
                    <a:lnTo>
                      <a:pt x="6" y="152"/>
                    </a:lnTo>
                    <a:lnTo>
                      <a:pt x="34" y="144"/>
                    </a:lnTo>
                    <a:lnTo>
                      <a:pt x="99" y="123"/>
                    </a:lnTo>
                    <a:lnTo>
                      <a:pt x="150" y="101"/>
                    </a:lnTo>
                    <a:lnTo>
                      <a:pt x="207" y="72"/>
                    </a:lnTo>
                    <a:lnTo>
                      <a:pt x="131" y="78"/>
                    </a:lnTo>
                    <a:lnTo>
                      <a:pt x="135" y="44"/>
                    </a:lnTo>
                    <a:lnTo>
                      <a:pt x="169" y="32"/>
                    </a:lnTo>
                    <a:lnTo>
                      <a:pt x="194" y="55"/>
                    </a:lnTo>
                    <a:lnTo>
                      <a:pt x="192" y="42"/>
                    </a:lnTo>
                    <a:lnTo>
                      <a:pt x="148" y="0"/>
                    </a:lnTo>
                    <a:lnTo>
                      <a:pt x="123" y="15"/>
                    </a:lnTo>
                    <a:lnTo>
                      <a:pt x="102" y="59"/>
                    </a:lnTo>
                    <a:lnTo>
                      <a:pt x="93" y="95"/>
                    </a:lnTo>
                    <a:lnTo>
                      <a:pt x="32" y="133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5" name="Freeform 611"/>
              <p:cNvSpPr>
                <a:spLocks/>
              </p:cNvSpPr>
              <p:nvPr/>
            </p:nvSpPr>
            <p:spPr bwMode="auto">
              <a:xfrm>
                <a:off x="2449" y="2582"/>
                <a:ext cx="101" cy="153"/>
              </a:xfrm>
              <a:custGeom>
                <a:avLst/>
                <a:gdLst>
                  <a:gd name="T0" fmla="*/ 1 w 201"/>
                  <a:gd name="T1" fmla="*/ 1 h 306"/>
                  <a:gd name="T2" fmla="*/ 1 w 201"/>
                  <a:gd name="T3" fmla="*/ 1 h 306"/>
                  <a:gd name="T4" fmla="*/ 0 w 201"/>
                  <a:gd name="T5" fmla="*/ 1 h 306"/>
                  <a:gd name="T6" fmla="*/ 1 w 201"/>
                  <a:gd name="T7" fmla="*/ 1 h 306"/>
                  <a:gd name="T8" fmla="*/ 1 w 201"/>
                  <a:gd name="T9" fmla="*/ 1 h 306"/>
                  <a:gd name="T10" fmla="*/ 1 w 201"/>
                  <a:gd name="T11" fmla="*/ 1 h 306"/>
                  <a:gd name="T12" fmla="*/ 1 w 201"/>
                  <a:gd name="T13" fmla="*/ 1 h 306"/>
                  <a:gd name="T14" fmla="*/ 1 w 201"/>
                  <a:gd name="T15" fmla="*/ 1 h 306"/>
                  <a:gd name="T16" fmla="*/ 1 w 201"/>
                  <a:gd name="T17" fmla="*/ 1 h 306"/>
                  <a:gd name="T18" fmla="*/ 1 w 201"/>
                  <a:gd name="T19" fmla="*/ 1 h 306"/>
                  <a:gd name="T20" fmla="*/ 1 w 201"/>
                  <a:gd name="T21" fmla="*/ 1 h 306"/>
                  <a:gd name="T22" fmla="*/ 1 w 201"/>
                  <a:gd name="T23" fmla="*/ 1 h 306"/>
                  <a:gd name="T24" fmla="*/ 1 w 201"/>
                  <a:gd name="T25" fmla="*/ 1 h 306"/>
                  <a:gd name="T26" fmla="*/ 1 w 201"/>
                  <a:gd name="T27" fmla="*/ 1 h 306"/>
                  <a:gd name="T28" fmla="*/ 1 w 201"/>
                  <a:gd name="T29" fmla="*/ 1 h 306"/>
                  <a:gd name="T30" fmla="*/ 1 w 201"/>
                  <a:gd name="T31" fmla="*/ 1 h 306"/>
                  <a:gd name="T32" fmla="*/ 1 w 201"/>
                  <a:gd name="T33" fmla="*/ 1 h 306"/>
                  <a:gd name="T34" fmla="*/ 1 w 201"/>
                  <a:gd name="T35" fmla="*/ 1 h 306"/>
                  <a:gd name="T36" fmla="*/ 1 w 201"/>
                  <a:gd name="T37" fmla="*/ 1 h 306"/>
                  <a:gd name="T38" fmla="*/ 1 w 201"/>
                  <a:gd name="T39" fmla="*/ 1 h 306"/>
                  <a:gd name="T40" fmla="*/ 1 w 201"/>
                  <a:gd name="T41" fmla="*/ 1 h 306"/>
                  <a:gd name="T42" fmla="*/ 1 w 201"/>
                  <a:gd name="T43" fmla="*/ 1 h 306"/>
                  <a:gd name="T44" fmla="*/ 1 w 201"/>
                  <a:gd name="T45" fmla="*/ 1 h 306"/>
                  <a:gd name="T46" fmla="*/ 1 w 201"/>
                  <a:gd name="T47" fmla="*/ 1 h 306"/>
                  <a:gd name="T48" fmla="*/ 1 w 201"/>
                  <a:gd name="T49" fmla="*/ 1 h 306"/>
                  <a:gd name="T50" fmla="*/ 1 w 201"/>
                  <a:gd name="T51" fmla="*/ 1 h 306"/>
                  <a:gd name="T52" fmla="*/ 1 w 201"/>
                  <a:gd name="T53" fmla="*/ 0 h 306"/>
                  <a:gd name="T54" fmla="*/ 1 w 201"/>
                  <a:gd name="T55" fmla="*/ 1 h 306"/>
                  <a:gd name="T56" fmla="*/ 1 w 201"/>
                  <a:gd name="T57" fmla="*/ 1 h 306"/>
                  <a:gd name="T58" fmla="*/ 1 w 201"/>
                  <a:gd name="T59" fmla="*/ 1 h 306"/>
                  <a:gd name="T60" fmla="*/ 1 w 201"/>
                  <a:gd name="T61" fmla="*/ 1 h 3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1"/>
                  <a:gd name="T94" fmla="*/ 0 h 306"/>
                  <a:gd name="T95" fmla="*/ 201 w 201"/>
                  <a:gd name="T96" fmla="*/ 306 h 3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1" h="306">
                    <a:moveTo>
                      <a:pt x="55" y="68"/>
                    </a:moveTo>
                    <a:lnTo>
                      <a:pt x="106" y="129"/>
                    </a:lnTo>
                    <a:lnTo>
                      <a:pt x="0" y="213"/>
                    </a:lnTo>
                    <a:lnTo>
                      <a:pt x="91" y="306"/>
                    </a:lnTo>
                    <a:lnTo>
                      <a:pt x="104" y="293"/>
                    </a:lnTo>
                    <a:lnTo>
                      <a:pt x="70" y="257"/>
                    </a:lnTo>
                    <a:lnTo>
                      <a:pt x="114" y="184"/>
                    </a:lnTo>
                    <a:lnTo>
                      <a:pt x="135" y="154"/>
                    </a:lnTo>
                    <a:lnTo>
                      <a:pt x="144" y="86"/>
                    </a:lnTo>
                    <a:lnTo>
                      <a:pt x="165" y="67"/>
                    </a:lnTo>
                    <a:lnTo>
                      <a:pt x="171" y="108"/>
                    </a:lnTo>
                    <a:lnTo>
                      <a:pt x="150" y="122"/>
                    </a:lnTo>
                    <a:lnTo>
                      <a:pt x="155" y="145"/>
                    </a:lnTo>
                    <a:lnTo>
                      <a:pt x="173" y="133"/>
                    </a:lnTo>
                    <a:lnTo>
                      <a:pt x="171" y="154"/>
                    </a:lnTo>
                    <a:lnTo>
                      <a:pt x="167" y="175"/>
                    </a:lnTo>
                    <a:lnTo>
                      <a:pt x="178" y="175"/>
                    </a:lnTo>
                    <a:lnTo>
                      <a:pt x="201" y="145"/>
                    </a:lnTo>
                    <a:lnTo>
                      <a:pt x="182" y="103"/>
                    </a:lnTo>
                    <a:lnTo>
                      <a:pt x="192" y="57"/>
                    </a:lnTo>
                    <a:lnTo>
                      <a:pt x="176" y="38"/>
                    </a:lnTo>
                    <a:lnTo>
                      <a:pt x="154" y="48"/>
                    </a:lnTo>
                    <a:lnTo>
                      <a:pt x="117" y="105"/>
                    </a:lnTo>
                    <a:lnTo>
                      <a:pt x="110" y="80"/>
                    </a:lnTo>
                    <a:lnTo>
                      <a:pt x="133" y="42"/>
                    </a:lnTo>
                    <a:lnTo>
                      <a:pt x="163" y="15"/>
                    </a:lnTo>
                    <a:lnTo>
                      <a:pt x="161" y="0"/>
                    </a:lnTo>
                    <a:lnTo>
                      <a:pt x="110" y="38"/>
                    </a:lnTo>
                    <a:lnTo>
                      <a:pt x="78" y="44"/>
                    </a:lnTo>
                    <a:lnTo>
                      <a:pt x="5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6" name="Freeform 612"/>
              <p:cNvSpPr>
                <a:spLocks/>
              </p:cNvSpPr>
              <p:nvPr/>
            </p:nvSpPr>
            <p:spPr bwMode="auto">
              <a:xfrm>
                <a:off x="2547" y="2565"/>
                <a:ext cx="60" cy="86"/>
              </a:xfrm>
              <a:custGeom>
                <a:avLst/>
                <a:gdLst>
                  <a:gd name="T0" fmla="*/ 0 w 120"/>
                  <a:gd name="T1" fmla="*/ 1 h 171"/>
                  <a:gd name="T2" fmla="*/ 0 w 120"/>
                  <a:gd name="T3" fmla="*/ 1 h 171"/>
                  <a:gd name="T4" fmla="*/ 1 w 120"/>
                  <a:gd name="T5" fmla="*/ 1 h 171"/>
                  <a:gd name="T6" fmla="*/ 1 w 120"/>
                  <a:gd name="T7" fmla="*/ 1 h 171"/>
                  <a:gd name="T8" fmla="*/ 1 w 120"/>
                  <a:gd name="T9" fmla="*/ 1 h 171"/>
                  <a:gd name="T10" fmla="*/ 1 w 120"/>
                  <a:gd name="T11" fmla="*/ 1 h 171"/>
                  <a:gd name="T12" fmla="*/ 1 w 120"/>
                  <a:gd name="T13" fmla="*/ 1 h 171"/>
                  <a:gd name="T14" fmla="*/ 1 w 120"/>
                  <a:gd name="T15" fmla="*/ 1 h 171"/>
                  <a:gd name="T16" fmla="*/ 1 w 120"/>
                  <a:gd name="T17" fmla="*/ 1 h 171"/>
                  <a:gd name="T18" fmla="*/ 1 w 120"/>
                  <a:gd name="T19" fmla="*/ 1 h 171"/>
                  <a:gd name="T20" fmla="*/ 1 w 120"/>
                  <a:gd name="T21" fmla="*/ 1 h 171"/>
                  <a:gd name="T22" fmla="*/ 1 w 120"/>
                  <a:gd name="T23" fmla="*/ 1 h 171"/>
                  <a:gd name="T24" fmla="*/ 1 w 120"/>
                  <a:gd name="T25" fmla="*/ 1 h 171"/>
                  <a:gd name="T26" fmla="*/ 1 w 120"/>
                  <a:gd name="T27" fmla="*/ 1 h 171"/>
                  <a:gd name="T28" fmla="*/ 1 w 120"/>
                  <a:gd name="T29" fmla="*/ 1 h 171"/>
                  <a:gd name="T30" fmla="*/ 1 w 120"/>
                  <a:gd name="T31" fmla="*/ 1 h 171"/>
                  <a:gd name="T32" fmla="*/ 1 w 120"/>
                  <a:gd name="T33" fmla="*/ 1 h 171"/>
                  <a:gd name="T34" fmla="*/ 1 w 120"/>
                  <a:gd name="T35" fmla="*/ 1 h 171"/>
                  <a:gd name="T36" fmla="*/ 1 w 120"/>
                  <a:gd name="T37" fmla="*/ 1 h 171"/>
                  <a:gd name="T38" fmla="*/ 1 w 120"/>
                  <a:gd name="T39" fmla="*/ 0 h 171"/>
                  <a:gd name="T40" fmla="*/ 1 w 120"/>
                  <a:gd name="T41" fmla="*/ 1 h 171"/>
                  <a:gd name="T42" fmla="*/ 1 w 120"/>
                  <a:gd name="T43" fmla="*/ 1 h 171"/>
                  <a:gd name="T44" fmla="*/ 0 w 120"/>
                  <a:gd name="T45" fmla="*/ 1 h 171"/>
                  <a:gd name="T46" fmla="*/ 0 w 120"/>
                  <a:gd name="T47" fmla="*/ 1 h 1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0"/>
                  <a:gd name="T73" fmla="*/ 0 h 171"/>
                  <a:gd name="T74" fmla="*/ 120 w 120"/>
                  <a:gd name="T75" fmla="*/ 171 h 17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0" h="171">
                    <a:moveTo>
                      <a:pt x="0" y="23"/>
                    </a:moveTo>
                    <a:lnTo>
                      <a:pt x="0" y="43"/>
                    </a:lnTo>
                    <a:lnTo>
                      <a:pt x="27" y="53"/>
                    </a:lnTo>
                    <a:lnTo>
                      <a:pt x="10" y="127"/>
                    </a:lnTo>
                    <a:lnTo>
                      <a:pt x="31" y="131"/>
                    </a:lnTo>
                    <a:lnTo>
                      <a:pt x="23" y="171"/>
                    </a:lnTo>
                    <a:lnTo>
                      <a:pt x="88" y="123"/>
                    </a:lnTo>
                    <a:lnTo>
                      <a:pt x="92" y="106"/>
                    </a:lnTo>
                    <a:lnTo>
                      <a:pt x="56" y="123"/>
                    </a:lnTo>
                    <a:lnTo>
                      <a:pt x="86" y="83"/>
                    </a:lnTo>
                    <a:lnTo>
                      <a:pt x="107" y="93"/>
                    </a:lnTo>
                    <a:lnTo>
                      <a:pt x="120" y="61"/>
                    </a:lnTo>
                    <a:lnTo>
                      <a:pt x="88" y="61"/>
                    </a:lnTo>
                    <a:lnTo>
                      <a:pt x="56" y="95"/>
                    </a:lnTo>
                    <a:lnTo>
                      <a:pt x="38" y="85"/>
                    </a:lnTo>
                    <a:lnTo>
                      <a:pt x="40" y="47"/>
                    </a:lnTo>
                    <a:lnTo>
                      <a:pt x="50" y="66"/>
                    </a:lnTo>
                    <a:lnTo>
                      <a:pt x="69" y="55"/>
                    </a:lnTo>
                    <a:lnTo>
                      <a:pt x="75" y="13"/>
                    </a:lnTo>
                    <a:lnTo>
                      <a:pt x="54" y="0"/>
                    </a:lnTo>
                    <a:lnTo>
                      <a:pt x="46" y="26"/>
                    </a:lnTo>
                    <a:lnTo>
                      <a:pt x="35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7" name="Freeform 613"/>
              <p:cNvSpPr>
                <a:spLocks/>
              </p:cNvSpPr>
              <p:nvPr/>
            </p:nvSpPr>
            <p:spPr bwMode="auto">
              <a:xfrm>
                <a:off x="2309" y="2536"/>
                <a:ext cx="107" cy="71"/>
              </a:xfrm>
              <a:custGeom>
                <a:avLst/>
                <a:gdLst>
                  <a:gd name="T0" fmla="*/ 0 w 215"/>
                  <a:gd name="T1" fmla="*/ 1 h 142"/>
                  <a:gd name="T2" fmla="*/ 0 w 215"/>
                  <a:gd name="T3" fmla="*/ 1 h 142"/>
                  <a:gd name="T4" fmla="*/ 0 w 215"/>
                  <a:gd name="T5" fmla="*/ 0 h 142"/>
                  <a:gd name="T6" fmla="*/ 0 w 215"/>
                  <a:gd name="T7" fmla="*/ 1 h 142"/>
                  <a:gd name="T8" fmla="*/ 0 w 215"/>
                  <a:gd name="T9" fmla="*/ 1 h 142"/>
                  <a:gd name="T10" fmla="*/ 0 w 215"/>
                  <a:gd name="T11" fmla="*/ 1 h 142"/>
                  <a:gd name="T12" fmla="*/ 0 w 215"/>
                  <a:gd name="T13" fmla="*/ 1 h 142"/>
                  <a:gd name="T14" fmla="*/ 0 w 215"/>
                  <a:gd name="T15" fmla="*/ 1 h 142"/>
                  <a:gd name="T16" fmla="*/ 0 w 215"/>
                  <a:gd name="T17" fmla="*/ 1 h 142"/>
                  <a:gd name="T18" fmla="*/ 0 w 215"/>
                  <a:gd name="T19" fmla="*/ 1 h 142"/>
                  <a:gd name="T20" fmla="*/ 0 w 215"/>
                  <a:gd name="T21" fmla="*/ 1 h 142"/>
                  <a:gd name="T22" fmla="*/ 0 w 215"/>
                  <a:gd name="T23" fmla="*/ 1 h 142"/>
                  <a:gd name="T24" fmla="*/ 0 w 215"/>
                  <a:gd name="T25" fmla="*/ 1 h 142"/>
                  <a:gd name="T26" fmla="*/ 0 w 215"/>
                  <a:gd name="T27" fmla="*/ 1 h 142"/>
                  <a:gd name="T28" fmla="*/ 0 w 215"/>
                  <a:gd name="T29" fmla="*/ 1 h 142"/>
                  <a:gd name="T30" fmla="*/ 0 w 215"/>
                  <a:gd name="T31" fmla="*/ 1 h 142"/>
                  <a:gd name="T32" fmla="*/ 0 w 215"/>
                  <a:gd name="T33" fmla="*/ 1 h 142"/>
                  <a:gd name="T34" fmla="*/ 0 w 215"/>
                  <a:gd name="T35" fmla="*/ 1 h 142"/>
                  <a:gd name="T36" fmla="*/ 0 w 215"/>
                  <a:gd name="T37" fmla="*/ 1 h 142"/>
                  <a:gd name="T38" fmla="*/ 0 w 215"/>
                  <a:gd name="T39" fmla="*/ 1 h 142"/>
                  <a:gd name="T40" fmla="*/ 0 w 215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142"/>
                  <a:gd name="T65" fmla="*/ 215 w 215"/>
                  <a:gd name="T66" fmla="*/ 142 h 1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142">
                    <a:moveTo>
                      <a:pt x="0" y="142"/>
                    </a:moveTo>
                    <a:lnTo>
                      <a:pt x="53" y="53"/>
                    </a:lnTo>
                    <a:lnTo>
                      <a:pt x="158" y="0"/>
                    </a:lnTo>
                    <a:lnTo>
                      <a:pt x="190" y="23"/>
                    </a:lnTo>
                    <a:lnTo>
                      <a:pt x="215" y="51"/>
                    </a:lnTo>
                    <a:lnTo>
                      <a:pt x="183" y="57"/>
                    </a:lnTo>
                    <a:lnTo>
                      <a:pt x="173" y="80"/>
                    </a:lnTo>
                    <a:lnTo>
                      <a:pt x="158" y="38"/>
                    </a:lnTo>
                    <a:lnTo>
                      <a:pt x="127" y="28"/>
                    </a:lnTo>
                    <a:lnTo>
                      <a:pt x="143" y="61"/>
                    </a:lnTo>
                    <a:lnTo>
                      <a:pt x="139" y="91"/>
                    </a:lnTo>
                    <a:lnTo>
                      <a:pt x="124" y="45"/>
                    </a:lnTo>
                    <a:lnTo>
                      <a:pt x="93" y="45"/>
                    </a:lnTo>
                    <a:lnTo>
                      <a:pt x="88" y="72"/>
                    </a:lnTo>
                    <a:lnTo>
                      <a:pt x="122" y="91"/>
                    </a:lnTo>
                    <a:lnTo>
                      <a:pt x="103" y="114"/>
                    </a:lnTo>
                    <a:lnTo>
                      <a:pt x="76" y="80"/>
                    </a:lnTo>
                    <a:lnTo>
                      <a:pt x="67" y="59"/>
                    </a:lnTo>
                    <a:lnTo>
                      <a:pt x="40" y="10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8" name="Freeform 614"/>
              <p:cNvSpPr>
                <a:spLocks/>
              </p:cNvSpPr>
              <p:nvPr/>
            </p:nvSpPr>
            <p:spPr bwMode="auto">
              <a:xfrm>
                <a:off x="2317" y="2602"/>
                <a:ext cx="51" cy="18"/>
              </a:xfrm>
              <a:custGeom>
                <a:avLst/>
                <a:gdLst>
                  <a:gd name="T0" fmla="*/ 0 w 103"/>
                  <a:gd name="T1" fmla="*/ 1 h 36"/>
                  <a:gd name="T2" fmla="*/ 0 w 103"/>
                  <a:gd name="T3" fmla="*/ 1 h 36"/>
                  <a:gd name="T4" fmla="*/ 0 w 103"/>
                  <a:gd name="T5" fmla="*/ 1 h 36"/>
                  <a:gd name="T6" fmla="*/ 0 w 103"/>
                  <a:gd name="T7" fmla="*/ 0 h 36"/>
                  <a:gd name="T8" fmla="*/ 0 w 103"/>
                  <a:gd name="T9" fmla="*/ 1 h 36"/>
                  <a:gd name="T10" fmla="*/ 0 w 103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36"/>
                  <a:gd name="T20" fmla="*/ 103 w 103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36">
                    <a:moveTo>
                      <a:pt x="0" y="17"/>
                    </a:moveTo>
                    <a:lnTo>
                      <a:pt x="40" y="36"/>
                    </a:lnTo>
                    <a:lnTo>
                      <a:pt x="103" y="17"/>
                    </a:lnTo>
                    <a:lnTo>
                      <a:pt x="6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19" name="Freeform 615"/>
              <p:cNvSpPr>
                <a:spLocks/>
              </p:cNvSpPr>
              <p:nvPr/>
            </p:nvSpPr>
            <p:spPr bwMode="auto">
              <a:xfrm>
                <a:off x="2365" y="2582"/>
                <a:ext cx="44" cy="31"/>
              </a:xfrm>
              <a:custGeom>
                <a:avLst/>
                <a:gdLst>
                  <a:gd name="T0" fmla="*/ 1 w 88"/>
                  <a:gd name="T1" fmla="*/ 0 h 63"/>
                  <a:gd name="T2" fmla="*/ 0 w 88"/>
                  <a:gd name="T3" fmla="*/ 0 h 63"/>
                  <a:gd name="T4" fmla="*/ 1 w 88"/>
                  <a:gd name="T5" fmla="*/ 0 h 63"/>
                  <a:gd name="T6" fmla="*/ 1 w 88"/>
                  <a:gd name="T7" fmla="*/ 0 h 63"/>
                  <a:gd name="T8" fmla="*/ 1 w 88"/>
                  <a:gd name="T9" fmla="*/ 0 h 63"/>
                  <a:gd name="T10" fmla="*/ 1 w 88"/>
                  <a:gd name="T11" fmla="*/ 0 h 63"/>
                  <a:gd name="T12" fmla="*/ 1 w 88"/>
                  <a:gd name="T13" fmla="*/ 0 h 63"/>
                  <a:gd name="T14" fmla="*/ 1 w 88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"/>
                  <a:gd name="T25" fmla="*/ 0 h 63"/>
                  <a:gd name="T26" fmla="*/ 88 w 88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" h="63">
                    <a:moveTo>
                      <a:pt x="36" y="10"/>
                    </a:moveTo>
                    <a:lnTo>
                      <a:pt x="0" y="48"/>
                    </a:lnTo>
                    <a:lnTo>
                      <a:pt x="44" y="63"/>
                    </a:lnTo>
                    <a:lnTo>
                      <a:pt x="88" y="27"/>
                    </a:lnTo>
                    <a:lnTo>
                      <a:pt x="48" y="30"/>
                    </a:lnTo>
                    <a:lnTo>
                      <a:pt x="71" y="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0" name="Freeform 616"/>
              <p:cNvSpPr>
                <a:spLocks/>
              </p:cNvSpPr>
              <p:nvPr/>
            </p:nvSpPr>
            <p:spPr bwMode="auto">
              <a:xfrm>
                <a:off x="2126" y="2533"/>
                <a:ext cx="162" cy="147"/>
              </a:xfrm>
              <a:custGeom>
                <a:avLst/>
                <a:gdLst>
                  <a:gd name="T0" fmla="*/ 0 w 325"/>
                  <a:gd name="T1" fmla="*/ 0 h 295"/>
                  <a:gd name="T2" fmla="*/ 0 w 325"/>
                  <a:gd name="T3" fmla="*/ 0 h 295"/>
                  <a:gd name="T4" fmla="*/ 0 w 325"/>
                  <a:gd name="T5" fmla="*/ 0 h 295"/>
                  <a:gd name="T6" fmla="*/ 0 w 325"/>
                  <a:gd name="T7" fmla="*/ 0 h 295"/>
                  <a:gd name="T8" fmla="*/ 0 w 325"/>
                  <a:gd name="T9" fmla="*/ 0 h 295"/>
                  <a:gd name="T10" fmla="*/ 0 w 325"/>
                  <a:gd name="T11" fmla="*/ 0 h 295"/>
                  <a:gd name="T12" fmla="*/ 0 w 325"/>
                  <a:gd name="T13" fmla="*/ 0 h 295"/>
                  <a:gd name="T14" fmla="*/ 0 w 325"/>
                  <a:gd name="T15" fmla="*/ 0 h 295"/>
                  <a:gd name="T16" fmla="*/ 0 w 325"/>
                  <a:gd name="T17" fmla="*/ 0 h 295"/>
                  <a:gd name="T18" fmla="*/ 0 w 325"/>
                  <a:gd name="T19" fmla="*/ 0 h 295"/>
                  <a:gd name="T20" fmla="*/ 0 w 325"/>
                  <a:gd name="T21" fmla="*/ 0 h 295"/>
                  <a:gd name="T22" fmla="*/ 0 w 325"/>
                  <a:gd name="T23" fmla="*/ 0 h 295"/>
                  <a:gd name="T24" fmla="*/ 0 w 325"/>
                  <a:gd name="T25" fmla="*/ 0 h 295"/>
                  <a:gd name="T26" fmla="*/ 0 w 325"/>
                  <a:gd name="T27" fmla="*/ 0 h 295"/>
                  <a:gd name="T28" fmla="*/ 0 w 325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5"/>
                  <a:gd name="T46" fmla="*/ 0 h 295"/>
                  <a:gd name="T47" fmla="*/ 325 w 325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5" h="295">
                    <a:moveTo>
                      <a:pt x="0" y="13"/>
                    </a:moveTo>
                    <a:lnTo>
                      <a:pt x="29" y="50"/>
                    </a:lnTo>
                    <a:lnTo>
                      <a:pt x="179" y="186"/>
                    </a:lnTo>
                    <a:lnTo>
                      <a:pt x="255" y="253"/>
                    </a:lnTo>
                    <a:lnTo>
                      <a:pt x="304" y="295"/>
                    </a:lnTo>
                    <a:lnTo>
                      <a:pt x="325" y="295"/>
                    </a:lnTo>
                    <a:lnTo>
                      <a:pt x="255" y="236"/>
                    </a:lnTo>
                    <a:lnTo>
                      <a:pt x="173" y="167"/>
                    </a:lnTo>
                    <a:lnTo>
                      <a:pt x="147" y="137"/>
                    </a:lnTo>
                    <a:lnTo>
                      <a:pt x="95" y="101"/>
                    </a:lnTo>
                    <a:lnTo>
                      <a:pt x="50" y="44"/>
                    </a:lnTo>
                    <a:lnTo>
                      <a:pt x="25" y="25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1" name="Freeform 617"/>
              <p:cNvSpPr>
                <a:spLocks/>
              </p:cNvSpPr>
              <p:nvPr/>
            </p:nvSpPr>
            <p:spPr bwMode="auto">
              <a:xfrm>
                <a:off x="2365" y="2703"/>
                <a:ext cx="109" cy="54"/>
              </a:xfrm>
              <a:custGeom>
                <a:avLst/>
                <a:gdLst>
                  <a:gd name="T0" fmla="*/ 0 w 219"/>
                  <a:gd name="T1" fmla="*/ 0 h 109"/>
                  <a:gd name="T2" fmla="*/ 0 w 219"/>
                  <a:gd name="T3" fmla="*/ 0 h 109"/>
                  <a:gd name="T4" fmla="*/ 0 w 219"/>
                  <a:gd name="T5" fmla="*/ 0 h 109"/>
                  <a:gd name="T6" fmla="*/ 0 w 219"/>
                  <a:gd name="T7" fmla="*/ 0 h 109"/>
                  <a:gd name="T8" fmla="*/ 0 w 219"/>
                  <a:gd name="T9" fmla="*/ 0 h 109"/>
                  <a:gd name="T10" fmla="*/ 0 w 219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109"/>
                  <a:gd name="T20" fmla="*/ 219 w 219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109">
                    <a:moveTo>
                      <a:pt x="10" y="69"/>
                    </a:moveTo>
                    <a:lnTo>
                      <a:pt x="209" y="0"/>
                    </a:lnTo>
                    <a:lnTo>
                      <a:pt x="219" y="31"/>
                    </a:lnTo>
                    <a:lnTo>
                      <a:pt x="0" y="109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2" name="Freeform 618"/>
              <p:cNvSpPr>
                <a:spLocks/>
              </p:cNvSpPr>
              <p:nvPr/>
            </p:nvSpPr>
            <p:spPr bwMode="auto">
              <a:xfrm>
                <a:off x="2353" y="2599"/>
                <a:ext cx="114" cy="162"/>
              </a:xfrm>
              <a:custGeom>
                <a:avLst/>
                <a:gdLst>
                  <a:gd name="T0" fmla="*/ 0 w 228"/>
                  <a:gd name="T1" fmla="*/ 0 h 325"/>
                  <a:gd name="T2" fmla="*/ 1 w 228"/>
                  <a:gd name="T3" fmla="*/ 0 h 325"/>
                  <a:gd name="T4" fmla="*/ 1 w 228"/>
                  <a:gd name="T5" fmla="*/ 0 h 325"/>
                  <a:gd name="T6" fmla="*/ 1 w 228"/>
                  <a:gd name="T7" fmla="*/ 0 h 325"/>
                  <a:gd name="T8" fmla="*/ 1 w 228"/>
                  <a:gd name="T9" fmla="*/ 0 h 325"/>
                  <a:gd name="T10" fmla="*/ 1 w 228"/>
                  <a:gd name="T11" fmla="*/ 0 h 325"/>
                  <a:gd name="T12" fmla="*/ 1 w 228"/>
                  <a:gd name="T13" fmla="*/ 0 h 325"/>
                  <a:gd name="T14" fmla="*/ 1 w 228"/>
                  <a:gd name="T15" fmla="*/ 0 h 325"/>
                  <a:gd name="T16" fmla="*/ 1 w 228"/>
                  <a:gd name="T17" fmla="*/ 0 h 325"/>
                  <a:gd name="T18" fmla="*/ 1 w 228"/>
                  <a:gd name="T19" fmla="*/ 0 h 325"/>
                  <a:gd name="T20" fmla="*/ 0 w 228"/>
                  <a:gd name="T21" fmla="*/ 0 h 325"/>
                  <a:gd name="T22" fmla="*/ 0 w 228"/>
                  <a:gd name="T23" fmla="*/ 0 h 3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325"/>
                  <a:gd name="T38" fmla="*/ 228 w 228"/>
                  <a:gd name="T39" fmla="*/ 325 h 3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325">
                    <a:moveTo>
                      <a:pt x="0" y="325"/>
                    </a:moveTo>
                    <a:lnTo>
                      <a:pt x="43" y="314"/>
                    </a:lnTo>
                    <a:lnTo>
                      <a:pt x="59" y="255"/>
                    </a:lnTo>
                    <a:lnTo>
                      <a:pt x="131" y="156"/>
                    </a:lnTo>
                    <a:lnTo>
                      <a:pt x="159" y="162"/>
                    </a:lnTo>
                    <a:lnTo>
                      <a:pt x="228" y="107"/>
                    </a:lnTo>
                    <a:lnTo>
                      <a:pt x="207" y="40"/>
                    </a:lnTo>
                    <a:lnTo>
                      <a:pt x="197" y="0"/>
                    </a:lnTo>
                    <a:lnTo>
                      <a:pt x="121" y="99"/>
                    </a:lnTo>
                    <a:lnTo>
                      <a:pt x="17" y="265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3" name="Freeform 619"/>
              <p:cNvSpPr>
                <a:spLocks/>
              </p:cNvSpPr>
              <p:nvPr/>
            </p:nvSpPr>
            <p:spPr bwMode="auto">
              <a:xfrm>
                <a:off x="2260" y="2453"/>
                <a:ext cx="45" cy="14"/>
              </a:xfrm>
              <a:custGeom>
                <a:avLst/>
                <a:gdLst>
                  <a:gd name="T0" fmla="*/ 0 w 92"/>
                  <a:gd name="T1" fmla="*/ 0 h 29"/>
                  <a:gd name="T2" fmla="*/ 0 w 92"/>
                  <a:gd name="T3" fmla="*/ 0 h 29"/>
                  <a:gd name="T4" fmla="*/ 0 w 92"/>
                  <a:gd name="T5" fmla="*/ 0 h 29"/>
                  <a:gd name="T6" fmla="*/ 0 w 92"/>
                  <a:gd name="T7" fmla="*/ 0 h 29"/>
                  <a:gd name="T8" fmla="*/ 0 w 92"/>
                  <a:gd name="T9" fmla="*/ 0 h 29"/>
                  <a:gd name="T10" fmla="*/ 0 w 92"/>
                  <a:gd name="T11" fmla="*/ 0 h 29"/>
                  <a:gd name="T12" fmla="*/ 0 w 92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"/>
                  <a:gd name="T23" fmla="*/ 92 w 9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">
                    <a:moveTo>
                      <a:pt x="0" y="29"/>
                    </a:moveTo>
                    <a:lnTo>
                      <a:pt x="40" y="21"/>
                    </a:lnTo>
                    <a:lnTo>
                      <a:pt x="92" y="23"/>
                    </a:lnTo>
                    <a:lnTo>
                      <a:pt x="76" y="0"/>
                    </a:lnTo>
                    <a:lnTo>
                      <a:pt x="31" y="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4" name="Freeform 620"/>
              <p:cNvSpPr>
                <a:spLocks/>
              </p:cNvSpPr>
              <p:nvPr/>
            </p:nvSpPr>
            <p:spPr bwMode="auto">
              <a:xfrm>
                <a:off x="2227" y="2584"/>
                <a:ext cx="151" cy="62"/>
              </a:xfrm>
              <a:custGeom>
                <a:avLst/>
                <a:gdLst>
                  <a:gd name="T0" fmla="*/ 1 w 302"/>
                  <a:gd name="T1" fmla="*/ 1 h 123"/>
                  <a:gd name="T2" fmla="*/ 1 w 302"/>
                  <a:gd name="T3" fmla="*/ 1 h 123"/>
                  <a:gd name="T4" fmla="*/ 1 w 302"/>
                  <a:gd name="T5" fmla="*/ 1 h 123"/>
                  <a:gd name="T6" fmla="*/ 1 w 302"/>
                  <a:gd name="T7" fmla="*/ 1 h 123"/>
                  <a:gd name="T8" fmla="*/ 1 w 302"/>
                  <a:gd name="T9" fmla="*/ 1 h 123"/>
                  <a:gd name="T10" fmla="*/ 1 w 302"/>
                  <a:gd name="T11" fmla="*/ 1 h 123"/>
                  <a:gd name="T12" fmla="*/ 1 w 302"/>
                  <a:gd name="T13" fmla="*/ 1 h 123"/>
                  <a:gd name="T14" fmla="*/ 1 w 302"/>
                  <a:gd name="T15" fmla="*/ 1 h 123"/>
                  <a:gd name="T16" fmla="*/ 1 w 302"/>
                  <a:gd name="T17" fmla="*/ 1 h 123"/>
                  <a:gd name="T18" fmla="*/ 1 w 302"/>
                  <a:gd name="T19" fmla="*/ 1 h 123"/>
                  <a:gd name="T20" fmla="*/ 1 w 302"/>
                  <a:gd name="T21" fmla="*/ 1 h 123"/>
                  <a:gd name="T22" fmla="*/ 1 w 302"/>
                  <a:gd name="T23" fmla="*/ 1 h 123"/>
                  <a:gd name="T24" fmla="*/ 0 w 302"/>
                  <a:gd name="T25" fmla="*/ 0 h 123"/>
                  <a:gd name="T26" fmla="*/ 1 w 302"/>
                  <a:gd name="T27" fmla="*/ 1 h 123"/>
                  <a:gd name="T28" fmla="*/ 1 w 302"/>
                  <a:gd name="T29" fmla="*/ 1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2"/>
                  <a:gd name="T46" fmla="*/ 0 h 123"/>
                  <a:gd name="T47" fmla="*/ 302 w 302"/>
                  <a:gd name="T48" fmla="*/ 123 h 1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2" h="123">
                    <a:moveTo>
                      <a:pt x="24" y="40"/>
                    </a:moveTo>
                    <a:lnTo>
                      <a:pt x="66" y="80"/>
                    </a:lnTo>
                    <a:lnTo>
                      <a:pt x="106" y="101"/>
                    </a:lnTo>
                    <a:lnTo>
                      <a:pt x="152" y="114"/>
                    </a:lnTo>
                    <a:lnTo>
                      <a:pt x="199" y="123"/>
                    </a:lnTo>
                    <a:lnTo>
                      <a:pt x="245" y="116"/>
                    </a:lnTo>
                    <a:lnTo>
                      <a:pt x="302" y="95"/>
                    </a:lnTo>
                    <a:lnTo>
                      <a:pt x="273" y="76"/>
                    </a:lnTo>
                    <a:lnTo>
                      <a:pt x="207" y="91"/>
                    </a:lnTo>
                    <a:lnTo>
                      <a:pt x="150" y="80"/>
                    </a:lnTo>
                    <a:lnTo>
                      <a:pt x="102" y="64"/>
                    </a:lnTo>
                    <a:lnTo>
                      <a:pt x="53" y="40"/>
                    </a:lnTo>
                    <a:lnTo>
                      <a:pt x="0" y="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5" name="Freeform 621"/>
              <p:cNvSpPr>
                <a:spLocks/>
              </p:cNvSpPr>
              <p:nvPr/>
            </p:nvSpPr>
            <p:spPr bwMode="auto">
              <a:xfrm>
                <a:off x="1973" y="1774"/>
                <a:ext cx="431" cy="137"/>
              </a:xfrm>
              <a:custGeom>
                <a:avLst/>
                <a:gdLst>
                  <a:gd name="T0" fmla="*/ 0 w 861"/>
                  <a:gd name="T1" fmla="*/ 0 h 276"/>
                  <a:gd name="T2" fmla="*/ 1 w 861"/>
                  <a:gd name="T3" fmla="*/ 0 h 276"/>
                  <a:gd name="T4" fmla="*/ 1 w 861"/>
                  <a:gd name="T5" fmla="*/ 0 h 276"/>
                  <a:gd name="T6" fmla="*/ 1 w 861"/>
                  <a:gd name="T7" fmla="*/ 0 h 276"/>
                  <a:gd name="T8" fmla="*/ 1 w 861"/>
                  <a:gd name="T9" fmla="*/ 0 h 276"/>
                  <a:gd name="T10" fmla="*/ 1 w 861"/>
                  <a:gd name="T11" fmla="*/ 0 h 276"/>
                  <a:gd name="T12" fmla="*/ 1 w 861"/>
                  <a:gd name="T13" fmla="*/ 0 h 276"/>
                  <a:gd name="T14" fmla="*/ 1 w 861"/>
                  <a:gd name="T15" fmla="*/ 0 h 276"/>
                  <a:gd name="T16" fmla="*/ 1 w 861"/>
                  <a:gd name="T17" fmla="*/ 0 h 276"/>
                  <a:gd name="T18" fmla="*/ 1 w 861"/>
                  <a:gd name="T19" fmla="*/ 0 h 276"/>
                  <a:gd name="T20" fmla="*/ 1 w 861"/>
                  <a:gd name="T21" fmla="*/ 0 h 276"/>
                  <a:gd name="T22" fmla="*/ 1 w 861"/>
                  <a:gd name="T23" fmla="*/ 0 h 276"/>
                  <a:gd name="T24" fmla="*/ 1 w 861"/>
                  <a:gd name="T25" fmla="*/ 0 h 276"/>
                  <a:gd name="T26" fmla="*/ 1 w 861"/>
                  <a:gd name="T27" fmla="*/ 0 h 276"/>
                  <a:gd name="T28" fmla="*/ 1 w 861"/>
                  <a:gd name="T29" fmla="*/ 0 h 276"/>
                  <a:gd name="T30" fmla="*/ 0 w 861"/>
                  <a:gd name="T31" fmla="*/ 0 h 276"/>
                  <a:gd name="T32" fmla="*/ 0 w 861"/>
                  <a:gd name="T33" fmla="*/ 0 h 2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1"/>
                  <a:gd name="T52" fmla="*/ 0 h 276"/>
                  <a:gd name="T53" fmla="*/ 861 w 861"/>
                  <a:gd name="T54" fmla="*/ 276 h 2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1" h="276">
                    <a:moveTo>
                      <a:pt x="0" y="135"/>
                    </a:moveTo>
                    <a:lnTo>
                      <a:pt x="19" y="101"/>
                    </a:lnTo>
                    <a:lnTo>
                      <a:pt x="44" y="67"/>
                    </a:lnTo>
                    <a:lnTo>
                      <a:pt x="95" y="34"/>
                    </a:lnTo>
                    <a:lnTo>
                      <a:pt x="160" y="14"/>
                    </a:lnTo>
                    <a:lnTo>
                      <a:pt x="257" y="0"/>
                    </a:lnTo>
                    <a:lnTo>
                      <a:pt x="365" y="6"/>
                    </a:lnTo>
                    <a:lnTo>
                      <a:pt x="500" y="29"/>
                    </a:lnTo>
                    <a:lnTo>
                      <a:pt x="597" y="59"/>
                    </a:lnTo>
                    <a:lnTo>
                      <a:pt x="688" y="107"/>
                    </a:lnTo>
                    <a:lnTo>
                      <a:pt x="760" y="147"/>
                    </a:lnTo>
                    <a:lnTo>
                      <a:pt x="823" y="209"/>
                    </a:lnTo>
                    <a:lnTo>
                      <a:pt x="861" y="276"/>
                    </a:lnTo>
                    <a:lnTo>
                      <a:pt x="768" y="230"/>
                    </a:lnTo>
                    <a:lnTo>
                      <a:pt x="445" y="202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6" name="Freeform 622"/>
              <p:cNvSpPr>
                <a:spLocks/>
              </p:cNvSpPr>
              <p:nvPr/>
            </p:nvSpPr>
            <p:spPr bwMode="auto">
              <a:xfrm>
                <a:off x="2098" y="1876"/>
                <a:ext cx="166" cy="145"/>
              </a:xfrm>
              <a:custGeom>
                <a:avLst/>
                <a:gdLst>
                  <a:gd name="T0" fmla="*/ 0 w 333"/>
                  <a:gd name="T1" fmla="*/ 1 h 289"/>
                  <a:gd name="T2" fmla="*/ 0 w 333"/>
                  <a:gd name="T3" fmla="*/ 1 h 289"/>
                  <a:gd name="T4" fmla="*/ 0 w 333"/>
                  <a:gd name="T5" fmla="*/ 1 h 289"/>
                  <a:gd name="T6" fmla="*/ 0 w 333"/>
                  <a:gd name="T7" fmla="*/ 1 h 289"/>
                  <a:gd name="T8" fmla="*/ 0 w 333"/>
                  <a:gd name="T9" fmla="*/ 1 h 289"/>
                  <a:gd name="T10" fmla="*/ 0 w 333"/>
                  <a:gd name="T11" fmla="*/ 0 h 289"/>
                  <a:gd name="T12" fmla="*/ 0 w 333"/>
                  <a:gd name="T13" fmla="*/ 1 h 289"/>
                  <a:gd name="T14" fmla="*/ 0 w 333"/>
                  <a:gd name="T15" fmla="*/ 1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3"/>
                  <a:gd name="T25" fmla="*/ 0 h 289"/>
                  <a:gd name="T26" fmla="*/ 333 w 333"/>
                  <a:gd name="T27" fmla="*/ 289 h 2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3" h="289">
                    <a:moveTo>
                      <a:pt x="0" y="207"/>
                    </a:moveTo>
                    <a:lnTo>
                      <a:pt x="70" y="239"/>
                    </a:lnTo>
                    <a:lnTo>
                      <a:pt x="145" y="264"/>
                    </a:lnTo>
                    <a:lnTo>
                      <a:pt x="230" y="281"/>
                    </a:lnTo>
                    <a:lnTo>
                      <a:pt x="333" y="289"/>
                    </a:lnTo>
                    <a:lnTo>
                      <a:pt x="222" y="0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7" name="Freeform 623"/>
              <p:cNvSpPr>
                <a:spLocks/>
              </p:cNvSpPr>
              <p:nvPr/>
            </p:nvSpPr>
            <p:spPr bwMode="auto">
              <a:xfrm>
                <a:off x="2190" y="2332"/>
                <a:ext cx="137" cy="140"/>
              </a:xfrm>
              <a:custGeom>
                <a:avLst/>
                <a:gdLst>
                  <a:gd name="T0" fmla="*/ 1 w 274"/>
                  <a:gd name="T1" fmla="*/ 0 h 281"/>
                  <a:gd name="T2" fmla="*/ 1 w 274"/>
                  <a:gd name="T3" fmla="*/ 0 h 281"/>
                  <a:gd name="T4" fmla="*/ 1 w 274"/>
                  <a:gd name="T5" fmla="*/ 0 h 281"/>
                  <a:gd name="T6" fmla="*/ 1 w 274"/>
                  <a:gd name="T7" fmla="*/ 0 h 281"/>
                  <a:gd name="T8" fmla="*/ 1 w 274"/>
                  <a:gd name="T9" fmla="*/ 0 h 281"/>
                  <a:gd name="T10" fmla="*/ 1 w 274"/>
                  <a:gd name="T11" fmla="*/ 0 h 281"/>
                  <a:gd name="T12" fmla="*/ 1 w 274"/>
                  <a:gd name="T13" fmla="*/ 0 h 281"/>
                  <a:gd name="T14" fmla="*/ 0 w 274"/>
                  <a:gd name="T15" fmla="*/ 0 h 281"/>
                  <a:gd name="T16" fmla="*/ 1 w 274"/>
                  <a:gd name="T17" fmla="*/ 0 h 281"/>
                  <a:gd name="T18" fmla="*/ 1 w 274"/>
                  <a:gd name="T19" fmla="*/ 0 h 281"/>
                  <a:gd name="T20" fmla="*/ 1 w 274"/>
                  <a:gd name="T21" fmla="*/ 0 h 281"/>
                  <a:gd name="T22" fmla="*/ 1 w 274"/>
                  <a:gd name="T23" fmla="*/ 0 h 281"/>
                  <a:gd name="T24" fmla="*/ 1 w 274"/>
                  <a:gd name="T25" fmla="*/ 0 h 281"/>
                  <a:gd name="T26" fmla="*/ 1 w 274"/>
                  <a:gd name="T27" fmla="*/ 0 h 281"/>
                  <a:gd name="T28" fmla="*/ 1 w 274"/>
                  <a:gd name="T29" fmla="*/ 0 h 281"/>
                  <a:gd name="T30" fmla="*/ 1 w 274"/>
                  <a:gd name="T31" fmla="*/ 0 h 281"/>
                  <a:gd name="T32" fmla="*/ 1 w 274"/>
                  <a:gd name="T33" fmla="*/ 0 h 281"/>
                  <a:gd name="T34" fmla="*/ 1 w 274"/>
                  <a:gd name="T35" fmla="*/ 0 h 281"/>
                  <a:gd name="T36" fmla="*/ 1 w 274"/>
                  <a:gd name="T37" fmla="*/ 0 h 281"/>
                  <a:gd name="T38" fmla="*/ 1 w 274"/>
                  <a:gd name="T39" fmla="*/ 0 h 281"/>
                  <a:gd name="T40" fmla="*/ 1 w 274"/>
                  <a:gd name="T41" fmla="*/ 0 h 281"/>
                  <a:gd name="T42" fmla="*/ 1 w 274"/>
                  <a:gd name="T43" fmla="*/ 0 h 281"/>
                  <a:gd name="T44" fmla="*/ 1 w 274"/>
                  <a:gd name="T45" fmla="*/ 0 h 281"/>
                  <a:gd name="T46" fmla="*/ 1 w 274"/>
                  <a:gd name="T47" fmla="*/ 0 h 281"/>
                  <a:gd name="T48" fmla="*/ 1 w 274"/>
                  <a:gd name="T49" fmla="*/ 0 h 281"/>
                  <a:gd name="T50" fmla="*/ 1 w 274"/>
                  <a:gd name="T51" fmla="*/ 0 h 281"/>
                  <a:gd name="T52" fmla="*/ 1 w 274"/>
                  <a:gd name="T53" fmla="*/ 0 h 2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4"/>
                  <a:gd name="T82" fmla="*/ 0 h 281"/>
                  <a:gd name="T83" fmla="*/ 274 w 274"/>
                  <a:gd name="T84" fmla="*/ 281 h 28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4" h="281">
                    <a:moveTo>
                      <a:pt x="179" y="23"/>
                    </a:moveTo>
                    <a:lnTo>
                      <a:pt x="118" y="48"/>
                    </a:lnTo>
                    <a:lnTo>
                      <a:pt x="88" y="126"/>
                    </a:lnTo>
                    <a:lnTo>
                      <a:pt x="57" y="154"/>
                    </a:lnTo>
                    <a:lnTo>
                      <a:pt x="71" y="72"/>
                    </a:lnTo>
                    <a:lnTo>
                      <a:pt x="46" y="46"/>
                    </a:lnTo>
                    <a:lnTo>
                      <a:pt x="21" y="103"/>
                    </a:lnTo>
                    <a:lnTo>
                      <a:pt x="0" y="186"/>
                    </a:lnTo>
                    <a:lnTo>
                      <a:pt x="31" y="238"/>
                    </a:lnTo>
                    <a:lnTo>
                      <a:pt x="23" y="281"/>
                    </a:lnTo>
                    <a:lnTo>
                      <a:pt x="69" y="223"/>
                    </a:lnTo>
                    <a:lnTo>
                      <a:pt x="111" y="150"/>
                    </a:lnTo>
                    <a:lnTo>
                      <a:pt x="149" y="124"/>
                    </a:lnTo>
                    <a:lnTo>
                      <a:pt x="196" y="131"/>
                    </a:lnTo>
                    <a:lnTo>
                      <a:pt x="191" y="177"/>
                    </a:lnTo>
                    <a:lnTo>
                      <a:pt x="107" y="240"/>
                    </a:lnTo>
                    <a:lnTo>
                      <a:pt x="166" y="249"/>
                    </a:lnTo>
                    <a:lnTo>
                      <a:pt x="213" y="247"/>
                    </a:lnTo>
                    <a:lnTo>
                      <a:pt x="211" y="211"/>
                    </a:lnTo>
                    <a:lnTo>
                      <a:pt x="253" y="181"/>
                    </a:lnTo>
                    <a:lnTo>
                      <a:pt x="274" y="135"/>
                    </a:lnTo>
                    <a:lnTo>
                      <a:pt x="232" y="99"/>
                    </a:lnTo>
                    <a:lnTo>
                      <a:pt x="267" y="0"/>
                    </a:lnTo>
                    <a:lnTo>
                      <a:pt x="232" y="21"/>
                    </a:lnTo>
                    <a:lnTo>
                      <a:pt x="196" y="82"/>
                    </a:lnTo>
                    <a:lnTo>
                      <a:pt x="17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8" name="Freeform 624"/>
              <p:cNvSpPr>
                <a:spLocks/>
              </p:cNvSpPr>
              <p:nvPr/>
            </p:nvSpPr>
            <p:spPr bwMode="auto">
              <a:xfrm>
                <a:off x="2141" y="2479"/>
                <a:ext cx="70" cy="74"/>
              </a:xfrm>
              <a:custGeom>
                <a:avLst/>
                <a:gdLst>
                  <a:gd name="T0" fmla="*/ 1 w 140"/>
                  <a:gd name="T1" fmla="*/ 1 h 148"/>
                  <a:gd name="T2" fmla="*/ 1 w 140"/>
                  <a:gd name="T3" fmla="*/ 1 h 148"/>
                  <a:gd name="T4" fmla="*/ 1 w 140"/>
                  <a:gd name="T5" fmla="*/ 0 h 148"/>
                  <a:gd name="T6" fmla="*/ 1 w 140"/>
                  <a:gd name="T7" fmla="*/ 1 h 148"/>
                  <a:gd name="T8" fmla="*/ 1 w 140"/>
                  <a:gd name="T9" fmla="*/ 1 h 148"/>
                  <a:gd name="T10" fmla="*/ 1 w 140"/>
                  <a:gd name="T11" fmla="*/ 1 h 148"/>
                  <a:gd name="T12" fmla="*/ 0 w 140"/>
                  <a:gd name="T13" fmla="*/ 1 h 148"/>
                  <a:gd name="T14" fmla="*/ 1 w 140"/>
                  <a:gd name="T15" fmla="*/ 1 h 148"/>
                  <a:gd name="T16" fmla="*/ 1 w 140"/>
                  <a:gd name="T17" fmla="*/ 1 h 148"/>
                  <a:gd name="T18" fmla="*/ 1 w 140"/>
                  <a:gd name="T19" fmla="*/ 1 h 148"/>
                  <a:gd name="T20" fmla="*/ 1 w 140"/>
                  <a:gd name="T21" fmla="*/ 1 h 148"/>
                  <a:gd name="T22" fmla="*/ 1 w 140"/>
                  <a:gd name="T23" fmla="*/ 1 h 148"/>
                  <a:gd name="T24" fmla="*/ 1 w 140"/>
                  <a:gd name="T25" fmla="*/ 1 h 148"/>
                  <a:gd name="T26" fmla="*/ 1 w 140"/>
                  <a:gd name="T27" fmla="*/ 1 h 148"/>
                  <a:gd name="T28" fmla="*/ 1 w 140"/>
                  <a:gd name="T29" fmla="*/ 1 h 148"/>
                  <a:gd name="T30" fmla="*/ 1 w 140"/>
                  <a:gd name="T31" fmla="*/ 1 h 148"/>
                  <a:gd name="T32" fmla="*/ 1 w 140"/>
                  <a:gd name="T33" fmla="*/ 1 h 1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0"/>
                  <a:gd name="T52" fmla="*/ 0 h 148"/>
                  <a:gd name="T53" fmla="*/ 140 w 140"/>
                  <a:gd name="T54" fmla="*/ 148 h 1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0" h="148">
                    <a:moveTo>
                      <a:pt x="140" y="7"/>
                    </a:moveTo>
                    <a:lnTo>
                      <a:pt x="89" y="15"/>
                    </a:lnTo>
                    <a:lnTo>
                      <a:pt x="53" y="0"/>
                    </a:lnTo>
                    <a:lnTo>
                      <a:pt x="30" y="24"/>
                    </a:lnTo>
                    <a:lnTo>
                      <a:pt x="62" y="38"/>
                    </a:lnTo>
                    <a:lnTo>
                      <a:pt x="9" y="47"/>
                    </a:lnTo>
                    <a:lnTo>
                      <a:pt x="0" y="68"/>
                    </a:lnTo>
                    <a:lnTo>
                      <a:pt x="32" y="87"/>
                    </a:lnTo>
                    <a:lnTo>
                      <a:pt x="19" y="112"/>
                    </a:lnTo>
                    <a:lnTo>
                      <a:pt x="38" y="148"/>
                    </a:lnTo>
                    <a:lnTo>
                      <a:pt x="51" y="101"/>
                    </a:lnTo>
                    <a:lnTo>
                      <a:pt x="72" y="76"/>
                    </a:lnTo>
                    <a:lnTo>
                      <a:pt x="55" y="61"/>
                    </a:lnTo>
                    <a:lnTo>
                      <a:pt x="91" y="49"/>
                    </a:lnTo>
                    <a:lnTo>
                      <a:pt x="119" y="40"/>
                    </a:lnTo>
                    <a:lnTo>
                      <a:pt x="14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29" name="Freeform 625"/>
              <p:cNvSpPr>
                <a:spLocks/>
              </p:cNvSpPr>
              <p:nvPr/>
            </p:nvSpPr>
            <p:spPr bwMode="auto">
              <a:xfrm>
                <a:off x="2205" y="2406"/>
                <a:ext cx="76" cy="72"/>
              </a:xfrm>
              <a:custGeom>
                <a:avLst/>
                <a:gdLst>
                  <a:gd name="T0" fmla="*/ 0 w 150"/>
                  <a:gd name="T1" fmla="*/ 0 h 145"/>
                  <a:gd name="T2" fmla="*/ 1 w 150"/>
                  <a:gd name="T3" fmla="*/ 0 h 145"/>
                  <a:gd name="T4" fmla="*/ 1 w 150"/>
                  <a:gd name="T5" fmla="*/ 0 h 145"/>
                  <a:gd name="T6" fmla="*/ 1 w 150"/>
                  <a:gd name="T7" fmla="*/ 0 h 145"/>
                  <a:gd name="T8" fmla="*/ 1 w 150"/>
                  <a:gd name="T9" fmla="*/ 0 h 145"/>
                  <a:gd name="T10" fmla="*/ 1 w 150"/>
                  <a:gd name="T11" fmla="*/ 0 h 145"/>
                  <a:gd name="T12" fmla="*/ 1 w 150"/>
                  <a:gd name="T13" fmla="*/ 0 h 145"/>
                  <a:gd name="T14" fmla="*/ 1 w 150"/>
                  <a:gd name="T15" fmla="*/ 0 h 145"/>
                  <a:gd name="T16" fmla="*/ 1 w 150"/>
                  <a:gd name="T17" fmla="*/ 0 h 145"/>
                  <a:gd name="T18" fmla="*/ 1 w 150"/>
                  <a:gd name="T19" fmla="*/ 0 h 145"/>
                  <a:gd name="T20" fmla="*/ 0 w 150"/>
                  <a:gd name="T21" fmla="*/ 0 h 145"/>
                  <a:gd name="T22" fmla="*/ 0 w 150"/>
                  <a:gd name="T23" fmla="*/ 0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0"/>
                  <a:gd name="T37" fmla="*/ 0 h 145"/>
                  <a:gd name="T38" fmla="*/ 150 w 150"/>
                  <a:gd name="T39" fmla="*/ 145 h 1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0" h="145">
                    <a:moveTo>
                      <a:pt x="0" y="145"/>
                    </a:moveTo>
                    <a:lnTo>
                      <a:pt x="6" y="130"/>
                    </a:lnTo>
                    <a:lnTo>
                      <a:pt x="61" y="56"/>
                    </a:lnTo>
                    <a:lnTo>
                      <a:pt x="82" y="16"/>
                    </a:lnTo>
                    <a:lnTo>
                      <a:pt x="116" y="0"/>
                    </a:lnTo>
                    <a:lnTo>
                      <a:pt x="150" y="10"/>
                    </a:lnTo>
                    <a:lnTo>
                      <a:pt x="59" y="82"/>
                    </a:lnTo>
                    <a:lnTo>
                      <a:pt x="46" y="109"/>
                    </a:lnTo>
                    <a:lnTo>
                      <a:pt x="104" y="111"/>
                    </a:lnTo>
                    <a:lnTo>
                      <a:pt x="51" y="141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0" name="Freeform 626"/>
              <p:cNvSpPr>
                <a:spLocks/>
              </p:cNvSpPr>
              <p:nvPr/>
            </p:nvSpPr>
            <p:spPr bwMode="auto">
              <a:xfrm>
                <a:off x="2166" y="2511"/>
                <a:ext cx="23" cy="58"/>
              </a:xfrm>
              <a:custGeom>
                <a:avLst/>
                <a:gdLst>
                  <a:gd name="T0" fmla="*/ 1 w 46"/>
                  <a:gd name="T1" fmla="*/ 0 h 116"/>
                  <a:gd name="T2" fmla="*/ 1 w 46"/>
                  <a:gd name="T3" fmla="*/ 1 h 116"/>
                  <a:gd name="T4" fmla="*/ 1 w 46"/>
                  <a:gd name="T5" fmla="*/ 1 h 116"/>
                  <a:gd name="T6" fmla="*/ 1 w 46"/>
                  <a:gd name="T7" fmla="*/ 1 h 116"/>
                  <a:gd name="T8" fmla="*/ 1 w 46"/>
                  <a:gd name="T9" fmla="*/ 1 h 116"/>
                  <a:gd name="T10" fmla="*/ 0 w 46"/>
                  <a:gd name="T11" fmla="*/ 1 h 116"/>
                  <a:gd name="T12" fmla="*/ 0 w 46"/>
                  <a:gd name="T13" fmla="*/ 1 h 116"/>
                  <a:gd name="T14" fmla="*/ 1 w 46"/>
                  <a:gd name="T15" fmla="*/ 1 h 116"/>
                  <a:gd name="T16" fmla="*/ 1 w 46"/>
                  <a:gd name="T17" fmla="*/ 1 h 116"/>
                  <a:gd name="T18" fmla="*/ 1 w 46"/>
                  <a:gd name="T19" fmla="*/ 0 h 116"/>
                  <a:gd name="T20" fmla="*/ 1 w 46"/>
                  <a:gd name="T21" fmla="*/ 0 h 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116"/>
                  <a:gd name="T35" fmla="*/ 46 w 46"/>
                  <a:gd name="T36" fmla="*/ 116 h 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116">
                    <a:moveTo>
                      <a:pt x="44" y="0"/>
                    </a:moveTo>
                    <a:lnTo>
                      <a:pt x="46" y="44"/>
                    </a:lnTo>
                    <a:lnTo>
                      <a:pt x="28" y="78"/>
                    </a:lnTo>
                    <a:lnTo>
                      <a:pt x="42" y="99"/>
                    </a:lnTo>
                    <a:lnTo>
                      <a:pt x="13" y="95"/>
                    </a:lnTo>
                    <a:lnTo>
                      <a:pt x="0" y="116"/>
                    </a:lnTo>
                    <a:lnTo>
                      <a:pt x="0" y="75"/>
                    </a:lnTo>
                    <a:lnTo>
                      <a:pt x="11" y="37"/>
                    </a:lnTo>
                    <a:lnTo>
                      <a:pt x="28" y="3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1" name="Freeform 627"/>
              <p:cNvSpPr>
                <a:spLocks/>
              </p:cNvSpPr>
              <p:nvPr/>
            </p:nvSpPr>
            <p:spPr bwMode="auto">
              <a:xfrm>
                <a:off x="2132" y="2523"/>
                <a:ext cx="28" cy="38"/>
              </a:xfrm>
              <a:custGeom>
                <a:avLst/>
                <a:gdLst>
                  <a:gd name="T0" fmla="*/ 0 w 56"/>
                  <a:gd name="T1" fmla="*/ 1 h 76"/>
                  <a:gd name="T2" fmla="*/ 1 w 56"/>
                  <a:gd name="T3" fmla="*/ 1 h 76"/>
                  <a:gd name="T4" fmla="*/ 1 w 56"/>
                  <a:gd name="T5" fmla="*/ 1 h 76"/>
                  <a:gd name="T6" fmla="*/ 1 w 56"/>
                  <a:gd name="T7" fmla="*/ 1 h 76"/>
                  <a:gd name="T8" fmla="*/ 1 w 56"/>
                  <a:gd name="T9" fmla="*/ 1 h 76"/>
                  <a:gd name="T10" fmla="*/ 1 w 56"/>
                  <a:gd name="T11" fmla="*/ 1 h 76"/>
                  <a:gd name="T12" fmla="*/ 1 w 56"/>
                  <a:gd name="T13" fmla="*/ 0 h 76"/>
                  <a:gd name="T14" fmla="*/ 0 w 56"/>
                  <a:gd name="T15" fmla="*/ 1 h 76"/>
                  <a:gd name="T16" fmla="*/ 0 w 56"/>
                  <a:gd name="T17" fmla="*/ 1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76"/>
                  <a:gd name="T29" fmla="*/ 56 w 5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76">
                    <a:moveTo>
                      <a:pt x="0" y="12"/>
                    </a:moveTo>
                    <a:lnTo>
                      <a:pt x="14" y="38"/>
                    </a:lnTo>
                    <a:lnTo>
                      <a:pt x="35" y="55"/>
                    </a:lnTo>
                    <a:lnTo>
                      <a:pt x="56" y="76"/>
                    </a:lnTo>
                    <a:lnTo>
                      <a:pt x="31" y="27"/>
                    </a:lnTo>
                    <a:lnTo>
                      <a:pt x="35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2" name="Freeform 628"/>
              <p:cNvSpPr>
                <a:spLocks/>
              </p:cNvSpPr>
              <p:nvPr/>
            </p:nvSpPr>
            <p:spPr bwMode="auto">
              <a:xfrm>
                <a:off x="2177" y="2432"/>
                <a:ext cx="24" cy="49"/>
              </a:xfrm>
              <a:custGeom>
                <a:avLst/>
                <a:gdLst>
                  <a:gd name="T0" fmla="*/ 1 w 47"/>
                  <a:gd name="T1" fmla="*/ 0 h 97"/>
                  <a:gd name="T2" fmla="*/ 1 w 47"/>
                  <a:gd name="T3" fmla="*/ 1 h 97"/>
                  <a:gd name="T4" fmla="*/ 0 w 47"/>
                  <a:gd name="T5" fmla="*/ 1 h 97"/>
                  <a:gd name="T6" fmla="*/ 1 w 47"/>
                  <a:gd name="T7" fmla="*/ 1 h 97"/>
                  <a:gd name="T8" fmla="*/ 1 w 47"/>
                  <a:gd name="T9" fmla="*/ 1 h 97"/>
                  <a:gd name="T10" fmla="*/ 1 w 47"/>
                  <a:gd name="T11" fmla="*/ 1 h 97"/>
                  <a:gd name="T12" fmla="*/ 1 w 47"/>
                  <a:gd name="T13" fmla="*/ 0 h 97"/>
                  <a:gd name="T14" fmla="*/ 1 w 47"/>
                  <a:gd name="T15" fmla="*/ 0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97"/>
                  <a:gd name="T26" fmla="*/ 47 w 47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97">
                    <a:moveTo>
                      <a:pt x="4" y="0"/>
                    </a:moveTo>
                    <a:lnTo>
                      <a:pt x="25" y="60"/>
                    </a:lnTo>
                    <a:lnTo>
                      <a:pt x="0" y="87"/>
                    </a:lnTo>
                    <a:lnTo>
                      <a:pt x="25" y="89"/>
                    </a:lnTo>
                    <a:lnTo>
                      <a:pt x="38" y="97"/>
                    </a:lnTo>
                    <a:lnTo>
                      <a:pt x="47" y="4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3" name="Freeform 629"/>
              <p:cNvSpPr>
                <a:spLocks/>
              </p:cNvSpPr>
              <p:nvPr/>
            </p:nvSpPr>
            <p:spPr bwMode="auto">
              <a:xfrm>
                <a:off x="2225" y="2352"/>
                <a:ext cx="20" cy="39"/>
              </a:xfrm>
              <a:custGeom>
                <a:avLst/>
                <a:gdLst>
                  <a:gd name="T0" fmla="*/ 1 w 40"/>
                  <a:gd name="T1" fmla="*/ 0 h 80"/>
                  <a:gd name="T2" fmla="*/ 0 w 40"/>
                  <a:gd name="T3" fmla="*/ 0 h 80"/>
                  <a:gd name="T4" fmla="*/ 1 w 40"/>
                  <a:gd name="T5" fmla="*/ 0 h 80"/>
                  <a:gd name="T6" fmla="*/ 1 w 40"/>
                  <a:gd name="T7" fmla="*/ 0 h 80"/>
                  <a:gd name="T8" fmla="*/ 1 w 40"/>
                  <a:gd name="T9" fmla="*/ 0 h 80"/>
                  <a:gd name="T10" fmla="*/ 1 w 40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80"/>
                  <a:gd name="T20" fmla="*/ 40 w 40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80">
                    <a:moveTo>
                      <a:pt x="17" y="0"/>
                    </a:moveTo>
                    <a:lnTo>
                      <a:pt x="0" y="80"/>
                    </a:lnTo>
                    <a:lnTo>
                      <a:pt x="19" y="61"/>
                    </a:lnTo>
                    <a:lnTo>
                      <a:pt x="4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4" name="Freeform 630"/>
              <p:cNvSpPr>
                <a:spLocks/>
              </p:cNvSpPr>
              <p:nvPr/>
            </p:nvSpPr>
            <p:spPr bwMode="auto">
              <a:xfrm>
                <a:off x="2249" y="2642"/>
                <a:ext cx="62" cy="28"/>
              </a:xfrm>
              <a:custGeom>
                <a:avLst/>
                <a:gdLst>
                  <a:gd name="T0" fmla="*/ 0 w 124"/>
                  <a:gd name="T1" fmla="*/ 1 h 55"/>
                  <a:gd name="T2" fmla="*/ 1 w 124"/>
                  <a:gd name="T3" fmla="*/ 1 h 55"/>
                  <a:gd name="T4" fmla="*/ 1 w 124"/>
                  <a:gd name="T5" fmla="*/ 1 h 55"/>
                  <a:gd name="T6" fmla="*/ 1 w 124"/>
                  <a:gd name="T7" fmla="*/ 1 h 55"/>
                  <a:gd name="T8" fmla="*/ 1 w 124"/>
                  <a:gd name="T9" fmla="*/ 1 h 55"/>
                  <a:gd name="T10" fmla="*/ 1 w 124"/>
                  <a:gd name="T11" fmla="*/ 1 h 55"/>
                  <a:gd name="T12" fmla="*/ 1 w 124"/>
                  <a:gd name="T13" fmla="*/ 1 h 55"/>
                  <a:gd name="T14" fmla="*/ 1 w 124"/>
                  <a:gd name="T15" fmla="*/ 0 h 55"/>
                  <a:gd name="T16" fmla="*/ 0 w 124"/>
                  <a:gd name="T17" fmla="*/ 1 h 55"/>
                  <a:gd name="T18" fmla="*/ 0 w 124"/>
                  <a:gd name="T19" fmla="*/ 1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"/>
                  <a:gd name="T31" fmla="*/ 0 h 55"/>
                  <a:gd name="T32" fmla="*/ 124 w 124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" h="55">
                    <a:moveTo>
                      <a:pt x="0" y="5"/>
                    </a:moveTo>
                    <a:lnTo>
                      <a:pt x="65" y="55"/>
                    </a:lnTo>
                    <a:lnTo>
                      <a:pt x="124" y="45"/>
                    </a:lnTo>
                    <a:lnTo>
                      <a:pt x="99" y="36"/>
                    </a:lnTo>
                    <a:lnTo>
                      <a:pt x="74" y="40"/>
                    </a:lnTo>
                    <a:lnTo>
                      <a:pt x="67" y="17"/>
                    </a:lnTo>
                    <a:lnTo>
                      <a:pt x="38" y="21"/>
                    </a:lnTo>
                    <a:lnTo>
                      <a:pt x="2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5" name="Freeform 631"/>
              <p:cNvSpPr>
                <a:spLocks/>
              </p:cNvSpPr>
              <p:nvPr/>
            </p:nvSpPr>
            <p:spPr bwMode="auto">
              <a:xfrm>
                <a:off x="2393" y="2615"/>
                <a:ext cx="101" cy="105"/>
              </a:xfrm>
              <a:custGeom>
                <a:avLst/>
                <a:gdLst>
                  <a:gd name="T0" fmla="*/ 0 w 204"/>
                  <a:gd name="T1" fmla="*/ 0 h 211"/>
                  <a:gd name="T2" fmla="*/ 0 w 204"/>
                  <a:gd name="T3" fmla="*/ 0 h 211"/>
                  <a:gd name="T4" fmla="*/ 0 w 204"/>
                  <a:gd name="T5" fmla="*/ 0 h 211"/>
                  <a:gd name="T6" fmla="*/ 0 w 204"/>
                  <a:gd name="T7" fmla="*/ 0 h 211"/>
                  <a:gd name="T8" fmla="*/ 0 w 204"/>
                  <a:gd name="T9" fmla="*/ 0 h 211"/>
                  <a:gd name="T10" fmla="*/ 0 w 204"/>
                  <a:gd name="T11" fmla="*/ 0 h 211"/>
                  <a:gd name="T12" fmla="*/ 0 w 204"/>
                  <a:gd name="T13" fmla="*/ 0 h 211"/>
                  <a:gd name="T14" fmla="*/ 0 w 204"/>
                  <a:gd name="T15" fmla="*/ 0 h 211"/>
                  <a:gd name="T16" fmla="*/ 0 w 204"/>
                  <a:gd name="T17" fmla="*/ 0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4"/>
                  <a:gd name="T28" fmla="*/ 0 h 211"/>
                  <a:gd name="T29" fmla="*/ 204 w 204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4" h="211">
                    <a:moveTo>
                      <a:pt x="0" y="211"/>
                    </a:moveTo>
                    <a:lnTo>
                      <a:pt x="50" y="142"/>
                    </a:lnTo>
                    <a:lnTo>
                      <a:pt x="80" y="138"/>
                    </a:lnTo>
                    <a:lnTo>
                      <a:pt x="164" y="70"/>
                    </a:lnTo>
                    <a:lnTo>
                      <a:pt x="141" y="0"/>
                    </a:lnTo>
                    <a:lnTo>
                      <a:pt x="204" y="57"/>
                    </a:lnTo>
                    <a:lnTo>
                      <a:pt x="185" y="7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6" name="Freeform 632"/>
              <p:cNvSpPr>
                <a:spLocks/>
              </p:cNvSpPr>
              <p:nvPr/>
            </p:nvSpPr>
            <p:spPr bwMode="auto">
              <a:xfrm>
                <a:off x="2383" y="2644"/>
                <a:ext cx="21" cy="15"/>
              </a:xfrm>
              <a:custGeom>
                <a:avLst/>
                <a:gdLst>
                  <a:gd name="T0" fmla="*/ 0 w 42"/>
                  <a:gd name="T1" fmla="*/ 1 h 28"/>
                  <a:gd name="T2" fmla="*/ 1 w 42"/>
                  <a:gd name="T3" fmla="*/ 1 h 28"/>
                  <a:gd name="T4" fmla="*/ 1 w 42"/>
                  <a:gd name="T5" fmla="*/ 1 h 28"/>
                  <a:gd name="T6" fmla="*/ 1 w 42"/>
                  <a:gd name="T7" fmla="*/ 0 h 28"/>
                  <a:gd name="T8" fmla="*/ 0 w 42"/>
                  <a:gd name="T9" fmla="*/ 1 h 28"/>
                  <a:gd name="T10" fmla="*/ 0 w 42"/>
                  <a:gd name="T11" fmla="*/ 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28"/>
                  <a:gd name="T20" fmla="*/ 42 w 4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28">
                    <a:moveTo>
                      <a:pt x="0" y="9"/>
                    </a:moveTo>
                    <a:lnTo>
                      <a:pt x="31" y="28"/>
                    </a:lnTo>
                    <a:lnTo>
                      <a:pt x="42" y="13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7" name="Freeform 633"/>
              <p:cNvSpPr>
                <a:spLocks/>
              </p:cNvSpPr>
              <p:nvPr/>
            </p:nvSpPr>
            <p:spPr bwMode="auto">
              <a:xfrm>
                <a:off x="2416" y="2624"/>
                <a:ext cx="13" cy="11"/>
              </a:xfrm>
              <a:custGeom>
                <a:avLst/>
                <a:gdLst>
                  <a:gd name="T0" fmla="*/ 0 w 25"/>
                  <a:gd name="T1" fmla="*/ 1 h 21"/>
                  <a:gd name="T2" fmla="*/ 1 w 25"/>
                  <a:gd name="T3" fmla="*/ 1 h 21"/>
                  <a:gd name="T4" fmla="*/ 1 w 25"/>
                  <a:gd name="T5" fmla="*/ 0 h 21"/>
                  <a:gd name="T6" fmla="*/ 0 w 25"/>
                  <a:gd name="T7" fmla="*/ 1 h 21"/>
                  <a:gd name="T8" fmla="*/ 0 w 25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1"/>
                  <a:gd name="T17" fmla="*/ 25 w 2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1">
                    <a:moveTo>
                      <a:pt x="0" y="7"/>
                    </a:moveTo>
                    <a:lnTo>
                      <a:pt x="2" y="21"/>
                    </a:lnTo>
                    <a:lnTo>
                      <a:pt x="2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8" name="Freeform 634"/>
              <p:cNvSpPr>
                <a:spLocks/>
              </p:cNvSpPr>
              <p:nvPr/>
            </p:nvSpPr>
            <p:spPr bwMode="auto">
              <a:xfrm>
                <a:off x="2321" y="2031"/>
                <a:ext cx="263" cy="360"/>
              </a:xfrm>
              <a:custGeom>
                <a:avLst/>
                <a:gdLst>
                  <a:gd name="T0" fmla="*/ 0 w 525"/>
                  <a:gd name="T1" fmla="*/ 0 h 721"/>
                  <a:gd name="T2" fmla="*/ 1 w 525"/>
                  <a:gd name="T3" fmla="*/ 0 h 721"/>
                  <a:gd name="T4" fmla="*/ 1 w 525"/>
                  <a:gd name="T5" fmla="*/ 0 h 721"/>
                  <a:gd name="T6" fmla="*/ 1 w 525"/>
                  <a:gd name="T7" fmla="*/ 0 h 721"/>
                  <a:gd name="T8" fmla="*/ 0 w 525"/>
                  <a:gd name="T9" fmla="*/ 0 h 721"/>
                  <a:gd name="T10" fmla="*/ 0 w 525"/>
                  <a:gd name="T11" fmla="*/ 0 h 7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5"/>
                  <a:gd name="T19" fmla="*/ 0 h 721"/>
                  <a:gd name="T20" fmla="*/ 525 w 525"/>
                  <a:gd name="T21" fmla="*/ 721 h 7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5" h="721">
                    <a:moveTo>
                      <a:pt x="0" y="715"/>
                    </a:moveTo>
                    <a:lnTo>
                      <a:pt x="507" y="8"/>
                    </a:lnTo>
                    <a:lnTo>
                      <a:pt x="525" y="0"/>
                    </a:lnTo>
                    <a:lnTo>
                      <a:pt x="7" y="721"/>
                    </a:lnTo>
                    <a:lnTo>
                      <a:pt x="0" y="71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39" name="Freeform 635"/>
              <p:cNvSpPr>
                <a:spLocks/>
              </p:cNvSpPr>
              <p:nvPr/>
            </p:nvSpPr>
            <p:spPr bwMode="auto">
              <a:xfrm>
                <a:off x="2302" y="2017"/>
                <a:ext cx="93" cy="276"/>
              </a:xfrm>
              <a:custGeom>
                <a:avLst/>
                <a:gdLst>
                  <a:gd name="T0" fmla="*/ 0 w 184"/>
                  <a:gd name="T1" fmla="*/ 1 h 551"/>
                  <a:gd name="T2" fmla="*/ 1 w 184"/>
                  <a:gd name="T3" fmla="*/ 0 h 551"/>
                  <a:gd name="T4" fmla="*/ 1 w 184"/>
                  <a:gd name="T5" fmla="*/ 1 h 551"/>
                  <a:gd name="T6" fmla="*/ 1 w 184"/>
                  <a:gd name="T7" fmla="*/ 1 h 551"/>
                  <a:gd name="T8" fmla="*/ 0 w 184"/>
                  <a:gd name="T9" fmla="*/ 1 h 551"/>
                  <a:gd name="T10" fmla="*/ 0 w 184"/>
                  <a:gd name="T11" fmla="*/ 1 h 5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551"/>
                  <a:gd name="T20" fmla="*/ 184 w 184"/>
                  <a:gd name="T21" fmla="*/ 551 h 5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551">
                    <a:moveTo>
                      <a:pt x="0" y="551"/>
                    </a:moveTo>
                    <a:lnTo>
                      <a:pt x="177" y="0"/>
                    </a:lnTo>
                    <a:lnTo>
                      <a:pt x="184" y="11"/>
                    </a:lnTo>
                    <a:lnTo>
                      <a:pt x="13" y="547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0" name="Freeform 636"/>
              <p:cNvSpPr>
                <a:spLocks/>
              </p:cNvSpPr>
              <p:nvPr/>
            </p:nvSpPr>
            <p:spPr bwMode="auto">
              <a:xfrm>
                <a:off x="2525" y="2653"/>
                <a:ext cx="41" cy="54"/>
              </a:xfrm>
              <a:custGeom>
                <a:avLst/>
                <a:gdLst>
                  <a:gd name="T0" fmla="*/ 1 w 81"/>
                  <a:gd name="T1" fmla="*/ 1 h 108"/>
                  <a:gd name="T2" fmla="*/ 1 w 81"/>
                  <a:gd name="T3" fmla="*/ 1 h 108"/>
                  <a:gd name="T4" fmla="*/ 0 w 81"/>
                  <a:gd name="T5" fmla="*/ 1 h 108"/>
                  <a:gd name="T6" fmla="*/ 1 w 81"/>
                  <a:gd name="T7" fmla="*/ 1 h 108"/>
                  <a:gd name="T8" fmla="*/ 1 w 81"/>
                  <a:gd name="T9" fmla="*/ 1 h 108"/>
                  <a:gd name="T10" fmla="*/ 1 w 81"/>
                  <a:gd name="T11" fmla="*/ 1 h 108"/>
                  <a:gd name="T12" fmla="*/ 1 w 81"/>
                  <a:gd name="T13" fmla="*/ 1 h 108"/>
                  <a:gd name="T14" fmla="*/ 1 w 81"/>
                  <a:gd name="T15" fmla="*/ 1 h 108"/>
                  <a:gd name="T16" fmla="*/ 1 w 81"/>
                  <a:gd name="T17" fmla="*/ 1 h 108"/>
                  <a:gd name="T18" fmla="*/ 1 w 81"/>
                  <a:gd name="T19" fmla="*/ 1 h 108"/>
                  <a:gd name="T20" fmla="*/ 1 w 81"/>
                  <a:gd name="T21" fmla="*/ 0 h 108"/>
                  <a:gd name="T22" fmla="*/ 1 w 81"/>
                  <a:gd name="T23" fmla="*/ 1 h 108"/>
                  <a:gd name="T24" fmla="*/ 1 w 81"/>
                  <a:gd name="T25" fmla="*/ 1 h 108"/>
                  <a:gd name="T26" fmla="*/ 1 w 81"/>
                  <a:gd name="T27" fmla="*/ 1 h 108"/>
                  <a:gd name="T28" fmla="*/ 1 w 81"/>
                  <a:gd name="T29" fmla="*/ 1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108"/>
                  <a:gd name="T47" fmla="*/ 81 w 81"/>
                  <a:gd name="T48" fmla="*/ 108 h 1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108">
                    <a:moveTo>
                      <a:pt x="7" y="40"/>
                    </a:moveTo>
                    <a:lnTo>
                      <a:pt x="17" y="68"/>
                    </a:lnTo>
                    <a:lnTo>
                      <a:pt x="0" y="76"/>
                    </a:lnTo>
                    <a:lnTo>
                      <a:pt x="26" y="79"/>
                    </a:lnTo>
                    <a:lnTo>
                      <a:pt x="13" y="102"/>
                    </a:lnTo>
                    <a:lnTo>
                      <a:pt x="40" y="108"/>
                    </a:lnTo>
                    <a:lnTo>
                      <a:pt x="43" y="79"/>
                    </a:lnTo>
                    <a:lnTo>
                      <a:pt x="64" y="81"/>
                    </a:lnTo>
                    <a:lnTo>
                      <a:pt x="30" y="62"/>
                    </a:lnTo>
                    <a:lnTo>
                      <a:pt x="55" y="47"/>
                    </a:lnTo>
                    <a:lnTo>
                      <a:pt x="81" y="0"/>
                    </a:lnTo>
                    <a:lnTo>
                      <a:pt x="53" y="13"/>
                    </a:lnTo>
                    <a:lnTo>
                      <a:pt x="34" y="41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1" name="Freeform 637"/>
              <p:cNvSpPr>
                <a:spLocks/>
              </p:cNvSpPr>
              <p:nvPr/>
            </p:nvSpPr>
            <p:spPr bwMode="auto">
              <a:xfrm>
                <a:off x="2569" y="2719"/>
                <a:ext cx="36" cy="77"/>
              </a:xfrm>
              <a:custGeom>
                <a:avLst/>
                <a:gdLst>
                  <a:gd name="T0" fmla="*/ 1 w 72"/>
                  <a:gd name="T1" fmla="*/ 0 h 154"/>
                  <a:gd name="T2" fmla="*/ 1 w 72"/>
                  <a:gd name="T3" fmla="*/ 1 h 154"/>
                  <a:gd name="T4" fmla="*/ 1 w 72"/>
                  <a:gd name="T5" fmla="*/ 1 h 154"/>
                  <a:gd name="T6" fmla="*/ 0 w 72"/>
                  <a:gd name="T7" fmla="*/ 1 h 154"/>
                  <a:gd name="T8" fmla="*/ 1 w 72"/>
                  <a:gd name="T9" fmla="*/ 1 h 154"/>
                  <a:gd name="T10" fmla="*/ 1 w 72"/>
                  <a:gd name="T11" fmla="*/ 1 h 154"/>
                  <a:gd name="T12" fmla="*/ 1 w 72"/>
                  <a:gd name="T13" fmla="*/ 1 h 154"/>
                  <a:gd name="T14" fmla="*/ 1 w 72"/>
                  <a:gd name="T15" fmla="*/ 1 h 154"/>
                  <a:gd name="T16" fmla="*/ 1 w 72"/>
                  <a:gd name="T17" fmla="*/ 1 h 154"/>
                  <a:gd name="T18" fmla="*/ 1 w 72"/>
                  <a:gd name="T19" fmla="*/ 1 h 154"/>
                  <a:gd name="T20" fmla="*/ 1 w 72"/>
                  <a:gd name="T21" fmla="*/ 0 h 154"/>
                  <a:gd name="T22" fmla="*/ 1 w 72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154"/>
                  <a:gd name="T38" fmla="*/ 72 w 72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154">
                    <a:moveTo>
                      <a:pt x="4" y="0"/>
                    </a:moveTo>
                    <a:lnTo>
                      <a:pt x="19" y="21"/>
                    </a:lnTo>
                    <a:lnTo>
                      <a:pt x="27" y="93"/>
                    </a:lnTo>
                    <a:lnTo>
                      <a:pt x="0" y="91"/>
                    </a:lnTo>
                    <a:lnTo>
                      <a:pt x="36" y="110"/>
                    </a:lnTo>
                    <a:lnTo>
                      <a:pt x="40" y="154"/>
                    </a:lnTo>
                    <a:lnTo>
                      <a:pt x="72" y="152"/>
                    </a:lnTo>
                    <a:lnTo>
                      <a:pt x="38" y="99"/>
                    </a:lnTo>
                    <a:lnTo>
                      <a:pt x="44" y="30"/>
                    </a:lnTo>
                    <a:lnTo>
                      <a:pt x="21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2" name="Freeform 638"/>
              <p:cNvSpPr>
                <a:spLocks/>
              </p:cNvSpPr>
              <p:nvPr/>
            </p:nvSpPr>
            <p:spPr bwMode="auto">
              <a:xfrm>
                <a:off x="2617" y="2603"/>
                <a:ext cx="56" cy="71"/>
              </a:xfrm>
              <a:custGeom>
                <a:avLst/>
                <a:gdLst>
                  <a:gd name="T0" fmla="*/ 0 w 112"/>
                  <a:gd name="T1" fmla="*/ 1 h 140"/>
                  <a:gd name="T2" fmla="*/ 1 w 112"/>
                  <a:gd name="T3" fmla="*/ 1 h 140"/>
                  <a:gd name="T4" fmla="*/ 1 w 112"/>
                  <a:gd name="T5" fmla="*/ 1 h 140"/>
                  <a:gd name="T6" fmla="*/ 1 w 112"/>
                  <a:gd name="T7" fmla="*/ 1 h 140"/>
                  <a:gd name="T8" fmla="*/ 1 w 112"/>
                  <a:gd name="T9" fmla="*/ 0 h 140"/>
                  <a:gd name="T10" fmla="*/ 1 w 112"/>
                  <a:gd name="T11" fmla="*/ 1 h 140"/>
                  <a:gd name="T12" fmla="*/ 1 w 112"/>
                  <a:gd name="T13" fmla="*/ 1 h 140"/>
                  <a:gd name="T14" fmla="*/ 1 w 112"/>
                  <a:gd name="T15" fmla="*/ 1 h 140"/>
                  <a:gd name="T16" fmla="*/ 1 w 112"/>
                  <a:gd name="T17" fmla="*/ 1 h 140"/>
                  <a:gd name="T18" fmla="*/ 1 w 112"/>
                  <a:gd name="T19" fmla="*/ 1 h 140"/>
                  <a:gd name="T20" fmla="*/ 0 w 112"/>
                  <a:gd name="T21" fmla="*/ 1 h 140"/>
                  <a:gd name="T22" fmla="*/ 0 w 112"/>
                  <a:gd name="T23" fmla="*/ 1 h 1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140"/>
                  <a:gd name="T38" fmla="*/ 112 w 112"/>
                  <a:gd name="T39" fmla="*/ 140 h 1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140">
                    <a:moveTo>
                      <a:pt x="0" y="140"/>
                    </a:moveTo>
                    <a:lnTo>
                      <a:pt x="2" y="95"/>
                    </a:lnTo>
                    <a:lnTo>
                      <a:pt x="36" y="85"/>
                    </a:lnTo>
                    <a:lnTo>
                      <a:pt x="53" y="63"/>
                    </a:lnTo>
                    <a:lnTo>
                      <a:pt x="10" y="0"/>
                    </a:lnTo>
                    <a:lnTo>
                      <a:pt x="55" y="19"/>
                    </a:lnTo>
                    <a:lnTo>
                      <a:pt x="112" y="64"/>
                    </a:lnTo>
                    <a:lnTo>
                      <a:pt x="72" y="74"/>
                    </a:lnTo>
                    <a:lnTo>
                      <a:pt x="63" y="93"/>
                    </a:lnTo>
                    <a:lnTo>
                      <a:pt x="21" y="10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3" name="Freeform 639"/>
              <p:cNvSpPr>
                <a:spLocks/>
              </p:cNvSpPr>
              <p:nvPr/>
            </p:nvSpPr>
            <p:spPr bwMode="auto">
              <a:xfrm>
                <a:off x="2594" y="2617"/>
                <a:ext cx="34" cy="23"/>
              </a:xfrm>
              <a:custGeom>
                <a:avLst/>
                <a:gdLst>
                  <a:gd name="T0" fmla="*/ 0 w 69"/>
                  <a:gd name="T1" fmla="*/ 0 h 48"/>
                  <a:gd name="T2" fmla="*/ 0 w 69"/>
                  <a:gd name="T3" fmla="*/ 0 h 48"/>
                  <a:gd name="T4" fmla="*/ 0 w 69"/>
                  <a:gd name="T5" fmla="*/ 0 h 48"/>
                  <a:gd name="T6" fmla="*/ 0 w 69"/>
                  <a:gd name="T7" fmla="*/ 0 h 48"/>
                  <a:gd name="T8" fmla="*/ 0 w 69"/>
                  <a:gd name="T9" fmla="*/ 0 h 48"/>
                  <a:gd name="T10" fmla="*/ 0 w 69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48"/>
                  <a:gd name="T20" fmla="*/ 69 w 69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48">
                    <a:moveTo>
                      <a:pt x="4" y="0"/>
                    </a:moveTo>
                    <a:lnTo>
                      <a:pt x="0" y="33"/>
                    </a:lnTo>
                    <a:lnTo>
                      <a:pt x="50" y="48"/>
                    </a:lnTo>
                    <a:lnTo>
                      <a:pt x="69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4" name="Freeform 640"/>
              <p:cNvSpPr>
                <a:spLocks/>
              </p:cNvSpPr>
              <p:nvPr/>
            </p:nvSpPr>
            <p:spPr bwMode="auto">
              <a:xfrm>
                <a:off x="2536" y="2591"/>
                <a:ext cx="22" cy="16"/>
              </a:xfrm>
              <a:custGeom>
                <a:avLst/>
                <a:gdLst>
                  <a:gd name="T0" fmla="*/ 0 w 43"/>
                  <a:gd name="T1" fmla="*/ 1 h 32"/>
                  <a:gd name="T2" fmla="*/ 1 w 43"/>
                  <a:gd name="T3" fmla="*/ 1 h 32"/>
                  <a:gd name="T4" fmla="*/ 1 w 43"/>
                  <a:gd name="T5" fmla="*/ 1 h 32"/>
                  <a:gd name="T6" fmla="*/ 1 w 43"/>
                  <a:gd name="T7" fmla="*/ 0 h 32"/>
                  <a:gd name="T8" fmla="*/ 0 w 43"/>
                  <a:gd name="T9" fmla="*/ 1 h 32"/>
                  <a:gd name="T10" fmla="*/ 0 w 43"/>
                  <a:gd name="T11" fmla="*/ 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2"/>
                  <a:gd name="T20" fmla="*/ 43 w 4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2">
                    <a:moveTo>
                      <a:pt x="0" y="10"/>
                    </a:moveTo>
                    <a:lnTo>
                      <a:pt x="19" y="32"/>
                    </a:lnTo>
                    <a:lnTo>
                      <a:pt x="43" y="8"/>
                    </a:lnTo>
                    <a:lnTo>
                      <a:pt x="1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5" name="Freeform 641"/>
              <p:cNvSpPr>
                <a:spLocks/>
              </p:cNvSpPr>
              <p:nvPr/>
            </p:nvSpPr>
            <p:spPr bwMode="auto">
              <a:xfrm>
                <a:off x="2544" y="2634"/>
                <a:ext cx="12" cy="17"/>
              </a:xfrm>
              <a:custGeom>
                <a:avLst/>
                <a:gdLst>
                  <a:gd name="T0" fmla="*/ 0 w 24"/>
                  <a:gd name="T1" fmla="*/ 0 h 34"/>
                  <a:gd name="T2" fmla="*/ 1 w 24"/>
                  <a:gd name="T3" fmla="*/ 1 h 34"/>
                  <a:gd name="T4" fmla="*/ 1 w 24"/>
                  <a:gd name="T5" fmla="*/ 1 h 34"/>
                  <a:gd name="T6" fmla="*/ 0 w 24"/>
                  <a:gd name="T7" fmla="*/ 0 h 34"/>
                  <a:gd name="T8" fmla="*/ 0 w 2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4"/>
                  <a:gd name="T17" fmla="*/ 24 w 2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4">
                    <a:moveTo>
                      <a:pt x="0" y="0"/>
                    </a:moveTo>
                    <a:lnTo>
                      <a:pt x="15" y="34"/>
                    </a:lnTo>
                    <a:lnTo>
                      <a:pt x="2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6" name="Freeform 642"/>
              <p:cNvSpPr>
                <a:spLocks/>
              </p:cNvSpPr>
              <p:nvPr/>
            </p:nvSpPr>
            <p:spPr bwMode="auto">
              <a:xfrm>
                <a:off x="2474" y="2758"/>
                <a:ext cx="50" cy="31"/>
              </a:xfrm>
              <a:custGeom>
                <a:avLst/>
                <a:gdLst>
                  <a:gd name="T0" fmla="*/ 0 w 99"/>
                  <a:gd name="T1" fmla="*/ 1 h 60"/>
                  <a:gd name="T2" fmla="*/ 1 w 99"/>
                  <a:gd name="T3" fmla="*/ 1 h 60"/>
                  <a:gd name="T4" fmla="*/ 1 w 99"/>
                  <a:gd name="T5" fmla="*/ 1 h 60"/>
                  <a:gd name="T6" fmla="*/ 1 w 99"/>
                  <a:gd name="T7" fmla="*/ 1 h 60"/>
                  <a:gd name="T8" fmla="*/ 1 w 99"/>
                  <a:gd name="T9" fmla="*/ 0 h 60"/>
                  <a:gd name="T10" fmla="*/ 1 w 99"/>
                  <a:gd name="T11" fmla="*/ 1 h 60"/>
                  <a:gd name="T12" fmla="*/ 1 w 99"/>
                  <a:gd name="T13" fmla="*/ 1 h 60"/>
                  <a:gd name="T14" fmla="*/ 1 w 99"/>
                  <a:gd name="T15" fmla="*/ 1 h 60"/>
                  <a:gd name="T16" fmla="*/ 0 w 99"/>
                  <a:gd name="T17" fmla="*/ 1 h 60"/>
                  <a:gd name="T18" fmla="*/ 0 w 99"/>
                  <a:gd name="T19" fmla="*/ 1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"/>
                  <a:gd name="T31" fmla="*/ 0 h 60"/>
                  <a:gd name="T32" fmla="*/ 99 w 9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" h="60">
                    <a:moveTo>
                      <a:pt x="0" y="30"/>
                    </a:moveTo>
                    <a:lnTo>
                      <a:pt x="46" y="60"/>
                    </a:lnTo>
                    <a:lnTo>
                      <a:pt x="87" y="49"/>
                    </a:lnTo>
                    <a:lnTo>
                      <a:pt x="99" y="15"/>
                    </a:lnTo>
                    <a:lnTo>
                      <a:pt x="82" y="0"/>
                    </a:lnTo>
                    <a:lnTo>
                      <a:pt x="61" y="30"/>
                    </a:lnTo>
                    <a:lnTo>
                      <a:pt x="44" y="21"/>
                    </a:lnTo>
                    <a:lnTo>
                      <a:pt x="44" y="3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7" name="Freeform 643"/>
              <p:cNvSpPr>
                <a:spLocks/>
              </p:cNvSpPr>
              <p:nvPr/>
            </p:nvSpPr>
            <p:spPr bwMode="auto">
              <a:xfrm>
                <a:off x="2613" y="2729"/>
                <a:ext cx="34" cy="29"/>
              </a:xfrm>
              <a:custGeom>
                <a:avLst/>
                <a:gdLst>
                  <a:gd name="T0" fmla="*/ 1 w 66"/>
                  <a:gd name="T1" fmla="*/ 0 h 59"/>
                  <a:gd name="T2" fmla="*/ 0 w 66"/>
                  <a:gd name="T3" fmla="*/ 0 h 59"/>
                  <a:gd name="T4" fmla="*/ 1 w 66"/>
                  <a:gd name="T5" fmla="*/ 0 h 59"/>
                  <a:gd name="T6" fmla="*/ 1 w 66"/>
                  <a:gd name="T7" fmla="*/ 0 h 59"/>
                  <a:gd name="T8" fmla="*/ 1 w 66"/>
                  <a:gd name="T9" fmla="*/ 0 h 59"/>
                  <a:gd name="T10" fmla="*/ 1 w 66"/>
                  <a:gd name="T11" fmla="*/ 0 h 59"/>
                  <a:gd name="T12" fmla="*/ 1 w 66"/>
                  <a:gd name="T13" fmla="*/ 0 h 59"/>
                  <a:gd name="T14" fmla="*/ 1 w 66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59"/>
                  <a:gd name="T26" fmla="*/ 66 w 66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59">
                    <a:moveTo>
                      <a:pt x="20" y="0"/>
                    </a:moveTo>
                    <a:lnTo>
                      <a:pt x="0" y="26"/>
                    </a:lnTo>
                    <a:lnTo>
                      <a:pt x="36" y="28"/>
                    </a:lnTo>
                    <a:lnTo>
                      <a:pt x="66" y="59"/>
                    </a:lnTo>
                    <a:lnTo>
                      <a:pt x="64" y="5"/>
                    </a:lnTo>
                    <a:lnTo>
                      <a:pt x="43" y="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8" name="Freeform 644"/>
              <p:cNvSpPr>
                <a:spLocks/>
              </p:cNvSpPr>
              <p:nvPr/>
            </p:nvSpPr>
            <p:spPr bwMode="auto">
              <a:xfrm>
                <a:off x="2606" y="2707"/>
                <a:ext cx="17" cy="11"/>
              </a:xfrm>
              <a:custGeom>
                <a:avLst/>
                <a:gdLst>
                  <a:gd name="T0" fmla="*/ 0 w 35"/>
                  <a:gd name="T1" fmla="*/ 0 h 23"/>
                  <a:gd name="T2" fmla="*/ 0 w 35"/>
                  <a:gd name="T3" fmla="*/ 0 h 23"/>
                  <a:gd name="T4" fmla="*/ 0 w 35"/>
                  <a:gd name="T5" fmla="*/ 0 h 23"/>
                  <a:gd name="T6" fmla="*/ 0 w 35"/>
                  <a:gd name="T7" fmla="*/ 0 h 23"/>
                  <a:gd name="T8" fmla="*/ 0 w 3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3"/>
                  <a:gd name="T17" fmla="*/ 35 w 3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3">
                    <a:moveTo>
                      <a:pt x="0" y="0"/>
                    </a:moveTo>
                    <a:lnTo>
                      <a:pt x="35" y="0"/>
                    </a:lnTo>
                    <a:lnTo>
                      <a:pt x="2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49" name="Freeform 645"/>
              <p:cNvSpPr>
                <a:spLocks/>
              </p:cNvSpPr>
              <p:nvPr/>
            </p:nvSpPr>
            <p:spPr bwMode="auto">
              <a:xfrm>
                <a:off x="2645" y="2705"/>
                <a:ext cx="23" cy="17"/>
              </a:xfrm>
              <a:custGeom>
                <a:avLst/>
                <a:gdLst>
                  <a:gd name="T0" fmla="*/ 0 w 48"/>
                  <a:gd name="T1" fmla="*/ 1 h 34"/>
                  <a:gd name="T2" fmla="*/ 0 w 48"/>
                  <a:gd name="T3" fmla="*/ 1 h 34"/>
                  <a:gd name="T4" fmla="*/ 0 w 48"/>
                  <a:gd name="T5" fmla="*/ 1 h 34"/>
                  <a:gd name="T6" fmla="*/ 0 w 48"/>
                  <a:gd name="T7" fmla="*/ 0 h 34"/>
                  <a:gd name="T8" fmla="*/ 0 w 48"/>
                  <a:gd name="T9" fmla="*/ 1 h 34"/>
                  <a:gd name="T10" fmla="*/ 0 w 48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4"/>
                  <a:gd name="T20" fmla="*/ 48 w 48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4">
                    <a:moveTo>
                      <a:pt x="0" y="6"/>
                    </a:moveTo>
                    <a:lnTo>
                      <a:pt x="19" y="34"/>
                    </a:lnTo>
                    <a:lnTo>
                      <a:pt x="48" y="31"/>
                    </a:lnTo>
                    <a:lnTo>
                      <a:pt x="2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0" name="Freeform 646"/>
              <p:cNvSpPr>
                <a:spLocks/>
              </p:cNvSpPr>
              <p:nvPr/>
            </p:nvSpPr>
            <p:spPr bwMode="auto">
              <a:xfrm>
                <a:off x="2590" y="2819"/>
                <a:ext cx="53" cy="43"/>
              </a:xfrm>
              <a:custGeom>
                <a:avLst/>
                <a:gdLst>
                  <a:gd name="T0" fmla="*/ 0 w 104"/>
                  <a:gd name="T1" fmla="*/ 1 h 86"/>
                  <a:gd name="T2" fmla="*/ 1 w 104"/>
                  <a:gd name="T3" fmla="*/ 1 h 86"/>
                  <a:gd name="T4" fmla="*/ 1 w 104"/>
                  <a:gd name="T5" fmla="*/ 0 h 86"/>
                  <a:gd name="T6" fmla="*/ 1 w 104"/>
                  <a:gd name="T7" fmla="*/ 1 h 86"/>
                  <a:gd name="T8" fmla="*/ 1 w 104"/>
                  <a:gd name="T9" fmla="*/ 1 h 86"/>
                  <a:gd name="T10" fmla="*/ 1 w 104"/>
                  <a:gd name="T11" fmla="*/ 1 h 86"/>
                  <a:gd name="T12" fmla="*/ 0 w 104"/>
                  <a:gd name="T13" fmla="*/ 1 h 86"/>
                  <a:gd name="T14" fmla="*/ 0 w 104"/>
                  <a:gd name="T15" fmla="*/ 1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86"/>
                  <a:gd name="T26" fmla="*/ 104 w 104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86">
                    <a:moveTo>
                      <a:pt x="0" y="86"/>
                    </a:moveTo>
                    <a:lnTo>
                      <a:pt x="30" y="52"/>
                    </a:lnTo>
                    <a:lnTo>
                      <a:pt x="66" y="0"/>
                    </a:lnTo>
                    <a:lnTo>
                      <a:pt x="104" y="10"/>
                    </a:lnTo>
                    <a:lnTo>
                      <a:pt x="66" y="35"/>
                    </a:lnTo>
                    <a:lnTo>
                      <a:pt x="47" y="5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1" name="Freeform 647"/>
              <p:cNvSpPr>
                <a:spLocks/>
              </p:cNvSpPr>
              <p:nvPr/>
            </p:nvSpPr>
            <p:spPr bwMode="auto">
              <a:xfrm>
                <a:off x="2618" y="2822"/>
                <a:ext cx="125" cy="78"/>
              </a:xfrm>
              <a:custGeom>
                <a:avLst/>
                <a:gdLst>
                  <a:gd name="T0" fmla="*/ 0 w 251"/>
                  <a:gd name="T1" fmla="*/ 1 h 156"/>
                  <a:gd name="T2" fmla="*/ 0 w 251"/>
                  <a:gd name="T3" fmla="*/ 1 h 156"/>
                  <a:gd name="T4" fmla="*/ 0 w 251"/>
                  <a:gd name="T5" fmla="*/ 1 h 156"/>
                  <a:gd name="T6" fmla="*/ 0 w 251"/>
                  <a:gd name="T7" fmla="*/ 1 h 156"/>
                  <a:gd name="T8" fmla="*/ 0 w 251"/>
                  <a:gd name="T9" fmla="*/ 1 h 156"/>
                  <a:gd name="T10" fmla="*/ 0 w 251"/>
                  <a:gd name="T11" fmla="*/ 1 h 156"/>
                  <a:gd name="T12" fmla="*/ 0 w 251"/>
                  <a:gd name="T13" fmla="*/ 0 h 156"/>
                  <a:gd name="T14" fmla="*/ 0 w 251"/>
                  <a:gd name="T15" fmla="*/ 1 h 156"/>
                  <a:gd name="T16" fmla="*/ 0 w 251"/>
                  <a:gd name="T17" fmla="*/ 1 h 156"/>
                  <a:gd name="T18" fmla="*/ 0 w 251"/>
                  <a:gd name="T19" fmla="*/ 1 h 156"/>
                  <a:gd name="T20" fmla="*/ 0 w 251"/>
                  <a:gd name="T21" fmla="*/ 1 h 156"/>
                  <a:gd name="T22" fmla="*/ 0 w 251"/>
                  <a:gd name="T23" fmla="*/ 1 h 156"/>
                  <a:gd name="T24" fmla="*/ 0 w 251"/>
                  <a:gd name="T25" fmla="*/ 1 h 156"/>
                  <a:gd name="T26" fmla="*/ 0 w 251"/>
                  <a:gd name="T27" fmla="*/ 1 h 156"/>
                  <a:gd name="T28" fmla="*/ 0 w 251"/>
                  <a:gd name="T29" fmla="*/ 1 h 156"/>
                  <a:gd name="T30" fmla="*/ 0 w 251"/>
                  <a:gd name="T31" fmla="*/ 1 h 156"/>
                  <a:gd name="T32" fmla="*/ 0 w 251"/>
                  <a:gd name="T33" fmla="*/ 1 h 156"/>
                  <a:gd name="T34" fmla="*/ 0 w 251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1"/>
                  <a:gd name="T55" fmla="*/ 0 h 156"/>
                  <a:gd name="T56" fmla="*/ 251 w 251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1" h="156">
                    <a:moveTo>
                      <a:pt x="0" y="97"/>
                    </a:moveTo>
                    <a:lnTo>
                      <a:pt x="46" y="68"/>
                    </a:lnTo>
                    <a:lnTo>
                      <a:pt x="76" y="84"/>
                    </a:lnTo>
                    <a:lnTo>
                      <a:pt x="99" y="120"/>
                    </a:lnTo>
                    <a:lnTo>
                      <a:pt x="120" y="116"/>
                    </a:lnTo>
                    <a:lnTo>
                      <a:pt x="93" y="57"/>
                    </a:lnTo>
                    <a:lnTo>
                      <a:pt x="93" y="0"/>
                    </a:lnTo>
                    <a:lnTo>
                      <a:pt x="141" y="122"/>
                    </a:lnTo>
                    <a:lnTo>
                      <a:pt x="162" y="122"/>
                    </a:lnTo>
                    <a:lnTo>
                      <a:pt x="251" y="72"/>
                    </a:lnTo>
                    <a:lnTo>
                      <a:pt x="243" y="93"/>
                    </a:lnTo>
                    <a:lnTo>
                      <a:pt x="196" y="120"/>
                    </a:lnTo>
                    <a:lnTo>
                      <a:pt x="160" y="139"/>
                    </a:lnTo>
                    <a:lnTo>
                      <a:pt x="127" y="156"/>
                    </a:lnTo>
                    <a:lnTo>
                      <a:pt x="72" y="139"/>
                    </a:lnTo>
                    <a:lnTo>
                      <a:pt x="48" y="112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2" name="Freeform 648"/>
              <p:cNvSpPr>
                <a:spLocks/>
              </p:cNvSpPr>
              <p:nvPr/>
            </p:nvSpPr>
            <p:spPr bwMode="auto">
              <a:xfrm>
                <a:off x="2668" y="2774"/>
                <a:ext cx="89" cy="73"/>
              </a:xfrm>
              <a:custGeom>
                <a:avLst/>
                <a:gdLst>
                  <a:gd name="T0" fmla="*/ 0 w 177"/>
                  <a:gd name="T1" fmla="*/ 1 h 144"/>
                  <a:gd name="T2" fmla="*/ 1 w 177"/>
                  <a:gd name="T3" fmla="*/ 1 h 144"/>
                  <a:gd name="T4" fmla="*/ 1 w 177"/>
                  <a:gd name="T5" fmla="*/ 1 h 144"/>
                  <a:gd name="T6" fmla="*/ 1 w 177"/>
                  <a:gd name="T7" fmla="*/ 1 h 144"/>
                  <a:gd name="T8" fmla="*/ 1 w 177"/>
                  <a:gd name="T9" fmla="*/ 0 h 144"/>
                  <a:gd name="T10" fmla="*/ 1 w 177"/>
                  <a:gd name="T11" fmla="*/ 1 h 144"/>
                  <a:gd name="T12" fmla="*/ 1 w 177"/>
                  <a:gd name="T13" fmla="*/ 1 h 144"/>
                  <a:gd name="T14" fmla="*/ 1 w 177"/>
                  <a:gd name="T15" fmla="*/ 1 h 144"/>
                  <a:gd name="T16" fmla="*/ 1 w 177"/>
                  <a:gd name="T17" fmla="*/ 1 h 144"/>
                  <a:gd name="T18" fmla="*/ 1 w 177"/>
                  <a:gd name="T19" fmla="*/ 1 h 144"/>
                  <a:gd name="T20" fmla="*/ 1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7"/>
                  <a:gd name="T40" fmla="*/ 0 h 144"/>
                  <a:gd name="T41" fmla="*/ 177 w 177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7" h="144">
                    <a:moveTo>
                      <a:pt x="0" y="72"/>
                    </a:moveTo>
                    <a:lnTo>
                      <a:pt x="26" y="25"/>
                    </a:lnTo>
                    <a:lnTo>
                      <a:pt x="34" y="44"/>
                    </a:lnTo>
                    <a:lnTo>
                      <a:pt x="85" y="21"/>
                    </a:lnTo>
                    <a:lnTo>
                      <a:pt x="102" y="0"/>
                    </a:lnTo>
                    <a:lnTo>
                      <a:pt x="129" y="15"/>
                    </a:lnTo>
                    <a:lnTo>
                      <a:pt x="146" y="68"/>
                    </a:lnTo>
                    <a:lnTo>
                      <a:pt x="177" y="144"/>
                    </a:lnTo>
                    <a:lnTo>
                      <a:pt x="152" y="133"/>
                    </a:lnTo>
                    <a:lnTo>
                      <a:pt x="108" y="25"/>
                    </a:lnTo>
                    <a:lnTo>
                      <a:pt x="68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3" name="Freeform 649"/>
              <p:cNvSpPr>
                <a:spLocks/>
              </p:cNvSpPr>
              <p:nvPr/>
            </p:nvSpPr>
            <p:spPr bwMode="auto">
              <a:xfrm>
                <a:off x="2773" y="2819"/>
                <a:ext cx="45" cy="28"/>
              </a:xfrm>
              <a:custGeom>
                <a:avLst/>
                <a:gdLst>
                  <a:gd name="T0" fmla="*/ 0 w 89"/>
                  <a:gd name="T1" fmla="*/ 1 h 55"/>
                  <a:gd name="T2" fmla="*/ 1 w 89"/>
                  <a:gd name="T3" fmla="*/ 1 h 55"/>
                  <a:gd name="T4" fmla="*/ 1 w 89"/>
                  <a:gd name="T5" fmla="*/ 0 h 55"/>
                  <a:gd name="T6" fmla="*/ 1 w 89"/>
                  <a:gd name="T7" fmla="*/ 1 h 55"/>
                  <a:gd name="T8" fmla="*/ 1 w 89"/>
                  <a:gd name="T9" fmla="*/ 1 h 55"/>
                  <a:gd name="T10" fmla="*/ 1 w 89"/>
                  <a:gd name="T11" fmla="*/ 1 h 55"/>
                  <a:gd name="T12" fmla="*/ 1 w 89"/>
                  <a:gd name="T13" fmla="*/ 1 h 55"/>
                  <a:gd name="T14" fmla="*/ 0 w 89"/>
                  <a:gd name="T15" fmla="*/ 1 h 55"/>
                  <a:gd name="T16" fmla="*/ 0 w 89"/>
                  <a:gd name="T17" fmla="*/ 1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55"/>
                  <a:gd name="T29" fmla="*/ 89 w 8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55">
                    <a:moveTo>
                      <a:pt x="0" y="50"/>
                    </a:moveTo>
                    <a:lnTo>
                      <a:pt x="17" y="17"/>
                    </a:lnTo>
                    <a:lnTo>
                      <a:pt x="78" y="0"/>
                    </a:lnTo>
                    <a:lnTo>
                      <a:pt x="89" y="10"/>
                    </a:lnTo>
                    <a:lnTo>
                      <a:pt x="72" y="21"/>
                    </a:lnTo>
                    <a:lnTo>
                      <a:pt x="30" y="23"/>
                    </a:lnTo>
                    <a:lnTo>
                      <a:pt x="23" y="5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4" name="Freeform 650"/>
              <p:cNvSpPr>
                <a:spLocks/>
              </p:cNvSpPr>
              <p:nvPr/>
            </p:nvSpPr>
            <p:spPr bwMode="auto">
              <a:xfrm>
                <a:off x="2721" y="2761"/>
                <a:ext cx="33" cy="28"/>
              </a:xfrm>
              <a:custGeom>
                <a:avLst/>
                <a:gdLst>
                  <a:gd name="T0" fmla="*/ 0 w 67"/>
                  <a:gd name="T1" fmla="*/ 0 h 55"/>
                  <a:gd name="T2" fmla="*/ 0 w 67"/>
                  <a:gd name="T3" fmla="*/ 1 h 55"/>
                  <a:gd name="T4" fmla="*/ 0 w 67"/>
                  <a:gd name="T5" fmla="*/ 1 h 55"/>
                  <a:gd name="T6" fmla="*/ 0 w 67"/>
                  <a:gd name="T7" fmla="*/ 1 h 55"/>
                  <a:gd name="T8" fmla="*/ 0 w 67"/>
                  <a:gd name="T9" fmla="*/ 0 h 55"/>
                  <a:gd name="T10" fmla="*/ 0 w 67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55"/>
                  <a:gd name="T20" fmla="*/ 67 w 67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55">
                    <a:moveTo>
                      <a:pt x="0" y="0"/>
                    </a:moveTo>
                    <a:lnTo>
                      <a:pt x="29" y="33"/>
                    </a:lnTo>
                    <a:lnTo>
                      <a:pt x="67" y="55"/>
                    </a:lnTo>
                    <a:lnTo>
                      <a:pt x="4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5" name="Freeform 651"/>
              <p:cNvSpPr>
                <a:spLocks/>
              </p:cNvSpPr>
              <p:nvPr/>
            </p:nvSpPr>
            <p:spPr bwMode="auto">
              <a:xfrm>
                <a:off x="2550" y="2791"/>
                <a:ext cx="7" cy="52"/>
              </a:xfrm>
              <a:custGeom>
                <a:avLst/>
                <a:gdLst>
                  <a:gd name="T0" fmla="*/ 0 w 15"/>
                  <a:gd name="T1" fmla="*/ 0 h 105"/>
                  <a:gd name="T2" fmla="*/ 0 w 15"/>
                  <a:gd name="T3" fmla="*/ 0 h 105"/>
                  <a:gd name="T4" fmla="*/ 0 w 15"/>
                  <a:gd name="T5" fmla="*/ 0 h 105"/>
                  <a:gd name="T6" fmla="*/ 0 w 15"/>
                  <a:gd name="T7" fmla="*/ 0 h 105"/>
                  <a:gd name="T8" fmla="*/ 0 w 15"/>
                  <a:gd name="T9" fmla="*/ 0 h 105"/>
                  <a:gd name="T10" fmla="*/ 0 w 15"/>
                  <a:gd name="T11" fmla="*/ 0 h 105"/>
                  <a:gd name="T12" fmla="*/ 0 w 15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05"/>
                  <a:gd name="T23" fmla="*/ 15 w 15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05">
                    <a:moveTo>
                      <a:pt x="2" y="0"/>
                    </a:moveTo>
                    <a:lnTo>
                      <a:pt x="10" y="74"/>
                    </a:lnTo>
                    <a:lnTo>
                      <a:pt x="0" y="105"/>
                    </a:lnTo>
                    <a:lnTo>
                      <a:pt x="15" y="86"/>
                    </a:lnTo>
                    <a:lnTo>
                      <a:pt x="15" y="4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6" name="Freeform 652"/>
              <p:cNvSpPr>
                <a:spLocks/>
              </p:cNvSpPr>
              <p:nvPr/>
            </p:nvSpPr>
            <p:spPr bwMode="auto">
              <a:xfrm>
                <a:off x="3055" y="2506"/>
                <a:ext cx="315" cy="308"/>
              </a:xfrm>
              <a:custGeom>
                <a:avLst/>
                <a:gdLst>
                  <a:gd name="T0" fmla="*/ 0 w 629"/>
                  <a:gd name="T1" fmla="*/ 1 h 616"/>
                  <a:gd name="T2" fmla="*/ 1 w 629"/>
                  <a:gd name="T3" fmla="*/ 1 h 616"/>
                  <a:gd name="T4" fmla="*/ 1 w 629"/>
                  <a:gd name="T5" fmla="*/ 0 h 616"/>
                  <a:gd name="T6" fmla="*/ 1 w 629"/>
                  <a:gd name="T7" fmla="*/ 1 h 616"/>
                  <a:gd name="T8" fmla="*/ 1 w 629"/>
                  <a:gd name="T9" fmla="*/ 1 h 616"/>
                  <a:gd name="T10" fmla="*/ 1 w 629"/>
                  <a:gd name="T11" fmla="*/ 1 h 616"/>
                  <a:gd name="T12" fmla="*/ 1 w 629"/>
                  <a:gd name="T13" fmla="*/ 1 h 616"/>
                  <a:gd name="T14" fmla="*/ 1 w 629"/>
                  <a:gd name="T15" fmla="*/ 1 h 616"/>
                  <a:gd name="T16" fmla="*/ 1 w 629"/>
                  <a:gd name="T17" fmla="*/ 1 h 616"/>
                  <a:gd name="T18" fmla="*/ 1 w 629"/>
                  <a:gd name="T19" fmla="*/ 1 h 616"/>
                  <a:gd name="T20" fmla="*/ 1 w 629"/>
                  <a:gd name="T21" fmla="*/ 1 h 616"/>
                  <a:gd name="T22" fmla="*/ 1 w 629"/>
                  <a:gd name="T23" fmla="*/ 1 h 616"/>
                  <a:gd name="T24" fmla="*/ 1 w 629"/>
                  <a:gd name="T25" fmla="*/ 1 h 616"/>
                  <a:gd name="T26" fmla="*/ 0 w 629"/>
                  <a:gd name="T27" fmla="*/ 1 h 616"/>
                  <a:gd name="T28" fmla="*/ 0 w 629"/>
                  <a:gd name="T29" fmla="*/ 1 h 6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9"/>
                  <a:gd name="T46" fmla="*/ 0 h 616"/>
                  <a:gd name="T47" fmla="*/ 629 w 629"/>
                  <a:gd name="T48" fmla="*/ 616 h 6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9" h="616">
                    <a:moveTo>
                      <a:pt x="0" y="61"/>
                    </a:moveTo>
                    <a:lnTo>
                      <a:pt x="38" y="21"/>
                    </a:lnTo>
                    <a:lnTo>
                      <a:pt x="102" y="0"/>
                    </a:lnTo>
                    <a:lnTo>
                      <a:pt x="195" y="2"/>
                    </a:lnTo>
                    <a:lnTo>
                      <a:pt x="287" y="32"/>
                    </a:lnTo>
                    <a:lnTo>
                      <a:pt x="357" y="76"/>
                    </a:lnTo>
                    <a:lnTo>
                      <a:pt x="443" y="152"/>
                    </a:lnTo>
                    <a:lnTo>
                      <a:pt x="515" y="253"/>
                    </a:lnTo>
                    <a:lnTo>
                      <a:pt x="581" y="386"/>
                    </a:lnTo>
                    <a:lnTo>
                      <a:pt x="621" y="496"/>
                    </a:lnTo>
                    <a:lnTo>
                      <a:pt x="629" y="616"/>
                    </a:lnTo>
                    <a:lnTo>
                      <a:pt x="553" y="521"/>
                    </a:lnTo>
                    <a:lnTo>
                      <a:pt x="315" y="36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7" name="Freeform 653"/>
              <p:cNvSpPr>
                <a:spLocks/>
              </p:cNvSpPr>
              <p:nvPr/>
            </p:nvSpPr>
            <p:spPr bwMode="auto">
              <a:xfrm>
                <a:off x="2207" y="2495"/>
                <a:ext cx="80" cy="58"/>
              </a:xfrm>
              <a:custGeom>
                <a:avLst/>
                <a:gdLst>
                  <a:gd name="T0" fmla="*/ 1 w 159"/>
                  <a:gd name="T1" fmla="*/ 1 h 116"/>
                  <a:gd name="T2" fmla="*/ 1 w 159"/>
                  <a:gd name="T3" fmla="*/ 1 h 116"/>
                  <a:gd name="T4" fmla="*/ 0 w 159"/>
                  <a:gd name="T5" fmla="*/ 1 h 116"/>
                  <a:gd name="T6" fmla="*/ 1 w 159"/>
                  <a:gd name="T7" fmla="*/ 1 h 116"/>
                  <a:gd name="T8" fmla="*/ 1 w 159"/>
                  <a:gd name="T9" fmla="*/ 1 h 116"/>
                  <a:gd name="T10" fmla="*/ 1 w 159"/>
                  <a:gd name="T11" fmla="*/ 1 h 116"/>
                  <a:gd name="T12" fmla="*/ 1 w 159"/>
                  <a:gd name="T13" fmla="*/ 1 h 116"/>
                  <a:gd name="T14" fmla="*/ 1 w 159"/>
                  <a:gd name="T15" fmla="*/ 0 h 116"/>
                  <a:gd name="T16" fmla="*/ 1 w 159"/>
                  <a:gd name="T17" fmla="*/ 1 h 116"/>
                  <a:gd name="T18" fmla="*/ 1 w 159"/>
                  <a:gd name="T19" fmla="*/ 1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9"/>
                  <a:gd name="T31" fmla="*/ 0 h 116"/>
                  <a:gd name="T32" fmla="*/ 159 w 159"/>
                  <a:gd name="T33" fmla="*/ 116 h 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9" h="116">
                    <a:moveTo>
                      <a:pt x="43" y="4"/>
                    </a:moveTo>
                    <a:lnTo>
                      <a:pt x="9" y="61"/>
                    </a:lnTo>
                    <a:lnTo>
                      <a:pt x="0" y="116"/>
                    </a:lnTo>
                    <a:lnTo>
                      <a:pt x="30" y="82"/>
                    </a:lnTo>
                    <a:lnTo>
                      <a:pt x="74" y="55"/>
                    </a:lnTo>
                    <a:lnTo>
                      <a:pt x="106" y="44"/>
                    </a:lnTo>
                    <a:lnTo>
                      <a:pt x="142" y="48"/>
                    </a:lnTo>
                    <a:lnTo>
                      <a:pt x="159" y="0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8" name="Freeform 654"/>
              <p:cNvSpPr>
                <a:spLocks/>
              </p:cNvSpPr>
              <p:nvPr/>
            </p:nvSpPr>
            <p:spPr bwMode="auto">
              <a:xfrm>
                <a:off x="2289" y="2488"/>
                <a:ext cx="27" cy="37"/>
              </a:xfrm>
              <a:custGeom>
                <a:avLst/>
                <a:gdLst>
                  <a:gd name="T0" fmla="*/ 1 w 53"/>
                  <a:gd name="T1" fmla="*/ 1 h 74"/>
                  <a:gd name="T2" fmla="*/ 0 w 53"/>
                  <a:gd name="T3" fmla="*/ 1 h 74"/>
                  <a:gd name="T4" fmla="*/ 1 w 53"/>
                  <a:gd name="T5" fmla="*/ 1 h 74"/>
                  <a:gd name="T6" fmla="*/ 1 w 53"/>
                  <a:gd name="T7" fmla="*/ 0 h 74"/>
                  <a:gd name="T8" fmla="*/ 1 w 53"/>
                  <a:gd name="T9" fmla="*/ 1 h 74"/>
                  <a:gd name="T10" fmla="*/ 1 w 53"/>
                  <a:gd name="T11" fmla="*/ 1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4"/>
                  <a:gd name="T20" fmla="*/ 53 w 53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4">
                    <a:moveTo>
                      <a:pt x="27" y="2"/>
                    </a:moveTo>
                    <a:lnTo>
                      <a:pt x="0" y="74"/>
                    </a:lnTo>
                    <a:lnTo>
                      <a:pt x="36" y="49"/>
                    </a:lnTo>
                    <a:lnTo>
                      <a:pt x="53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59" name="Freeform 655"/>
              <p:cNvSpPr>
                <a:spLocks/>
              </p:cNvSpPr>
              <p:nvPr/>
            </p:nvSpPr>
            <p:spPr bwMode="auto">
              <a:xfrm>
                <a:off x="2207" y="2472"/>
                <a:ext cx="93" cy="73"/>
              </a:xfrm>
              <a:custGeom>
                <a:avLst/>
                <a:gdLst>
                  <a:gd name="T0" fmla="*/ 1 w 184"/>
                  <a:gd name="T1" fmla="*/ 0 h 147"/>
                  <a:gd name="T2" fmla="*/ 0 w 184"/>
                  <a:gd name="T3" fmla="*/ 0 h 147"/>
                  <a:gd name="T4" fmla="*/ 1 w 184"/>
                  <a:gd name="T5" fmla="*/ 0 h 147"/>
                  <a:gd name="T6" fmla="*/ 1 w 184"/>
                  <a:gd name="T7" fmla="*/ 0 h 147"/>
                  <a:gd name="T8" fmla="*/ 1 w 184"/>
                  <a:gd name="T9" fmla="*/ 0 h 147"/>
                  <a:gd name="T10" fmla="*/ 1 w 184"/>
                  <a:gd name="T11" fmla="*/ 0 h 147"/>
                  <a:gd name="T12" fmla="*/ 1 w 184"/>
                  <a:gd name="T13" fmla="*/ 0 h 147"/>
                  <a:gd name="T14" fmla="*/ 1 w 184"/>
                  <a:gd name="T15" fmla="*/ 0 h 147"/>
                  <a:gd name="T16" fmla="*/ 1 w 184"/>
                  <a:gd name="T17" fmla="*/ 0 h 147"/>
                  <a:gd name="T18" fmla="*/ 1 w 184"/>
                  <a:gd name="T19" fmla="*/ 0 h 147"/>
                  <a:gd name="T20" fmla="*/ 1 w 184"/>
                  <a:gd name="T21" fmla="*/ 0 h 147"/>
                  <a:gd name="T22" fmla="*/ 1 w 184"/>
                  <a:gd name="T23" fmla="*/ 0 h 147"/>
                  <a:gd name="T24" fmla="*/ 1 w 18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4"/>
                  <a:gd name="T40" fmla="*/ 0 h 147"/>
                  <a:gd name="T41" fmla="*/ 184 w 184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4" h="147">
                    <a:moveTo>
                      <a:pt x="2" y="147"/>
                    </a:moveTo>
                    <a:lnTo>
                      <a:pt x="0" y="109"/>
                    </a:lnTo>
                    <a:lnTo>
                      <a:pt x="24" y="63"/>
                    </a:lnTo>
                    <a:lnTo>
                      <a:pt x="66" y="27"/>
                    </a:lnTo>
                    <a:lnTo>
                      <a:pt x="110" y="8"/>
                    </a:lnTo>
                    <a:lnTo>
                      <a:pt x="150" y="0"/>
                    </a:lnTo>
                    <a:lnTo>
                      <a:pt x="184" y="2"/>
                    </a:lnTo>
                    <a:lnTo>
                      <a:pt x="154" y="63"/>
                    </a:lnTo>
                    <a:lnTo>
                      <a:pt x="100" y="63"/>
                    </a:lnTo>
                    <a:lnTo>
                      <a:pt x="55" y="84"/>
                    </a:lnTo>
                    <a:lnTo>
                      <a:pt x="15" y="124"/>
                    </a:lnTo>
                    <a:lnTo>
                      <a:pt x="2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0" name="Freeform 656"/>
              <p:cNvSpPr>
                <a:spLocks/>
              </p:cNvSpPr>
              <p:nvPr/>
            </p:nvSpPr>
            <p:spPr bwMode="auto">
              <a:xfrm>
                <a:off x="2272" y="2473"/>
                <a:ext cx="113" cy="105"/>
              </a:xfrm>
              <a:custGeom>
                <a:avLst/>
                <a:gdLst>
                  <a:gd name="T0" fmla="*/ 1 w 226"/>
                  <a:gd name="T1" fmla="*/ 0 h 209"/>
                  <a:gd name="T2" fmla="*/ 0 w 226"/>
                  <a:gd name="T3" fmla="*/ 1 h 209"/>
                  <a:gd name="T4" fmla="*/ 1 w 226"/>
                  <a:gd name="T5" fmla="*/ 1 h 209"/>
                  <a:gd name="T6" fmla="*/ 1 w 226"/>
                  <a:gd name="T7" fmla="*/ 1 h 209"/>
                  <a:gd name="T8" fmla="*/ 1 w 226"/>
                  <a:gd name="T9" fmla="*/ 1 h 209"/>
                  <a:gd name="T10" fmla="*/ 1 w 226"/>
                  <a:gd name="T11" fmla="*/ 1 h 209"/>
                  <a:gd name="T12" fmla="*/ 1 w 226"/>
                  <a:gd name="T13" fmla="*/ 1 h 209"/>
                  <a:gd name="T14" fmla="*/ 1 w 226"/>
                  <a:gd name="T15" fmla="*/ 1 h 209"/>
                  <a:gd name="T16" fmla="*/ 1 w 226"/>
                  <a:gd name="T17" fmla="*/ 1 h 209"/>
                  <a:gd name="T18" fmla="*/ 1 w 226"/>
                  <a:gd name="T19" fmla="*/ 1 h 209"/>
                  <a:gd name="T20" fmla="*/ 1 w 226"/>
                  <a:gd name="T21" fmla="*/ 1 h 209"/>
                  <a:gd name="T22" fmla="*/ 1 w 226"/>
                  <a:gd name="T23" fmla="*/ 1 h 209"/>
                  <a:gd name="T24" fmla="*/ 1 w 226"/>
                  <a:gd name="T25" fmla="*/ 1 h 209"/>
                  <a:gd name="T26" fmla="*/ 1 w 226"/>
                  <a:gd name="T27" fmla="*/ 1 h 209"/>
                  <a:gd name="T28" fmla="*/ 1 w 226"/>
                  <a:gd name="T29" fmla="*/ 0 h 209"/>
                  <a:gd name="T30" fmla="*/ 1 w 226"/>
                  <a:gd name="T31" fmla="*/ 0 h 20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6"/>
                  <a:gd name="T49" fmla="*/ 0 h 209"/>
                  <a:gd name="T50" fmla="*/ 226 w 226"/>
                  <a:gd name="T51" fmla="*/ 209 h 20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6" h="209">
                    <a:moveTo>
                      <a:pt x="68" y="0"/>
                    </a:moveTo>
                    <a:lnTo>
                      <a:pt x="0" y="185"/>
                    </a:lnTo>
                    <a:lnTo>
                      <a:pt x="13" y="192"/>
                    </a:lnTo>
                    <a:lnTo>
                      <a:pt x="17" y="209"/>
                    </a:lnTo>
                    <a:lnTo>
                      <a:pt x="40" y="194"/>
                    </a:lnTo>
                    <a:lnTo>
                      <a:pt x="226" y="116"/>
                    </a:lnTo>
                    <a:lnTo>
                      <a:pt x="169" y="67"/>
                    </a:lnTo>
                    <a:lnTo>
                      <a:pt x="144" y="113"/>
                    </a:lnTo>
                    <a:lnTo>
                      <a:pt x="28" y="175"/>
                    </a:lnTo>
                    <a:lnTo>
                      <a:pt x="17" y="160"/>
                    </a:lnTo>
                    <a:lnTo>
                      <a:pt x="51" y="101"/>
                    </a:lnTo>
                    <a:lnTo>
                      <a:pt x="53" y="61"/>
                    </a:lnTo>
                    <a:lnTo>
                      <a:pt x="78" y="59"/>
                    </a:lnTo>
                    <a:lnTo>
                      <a:pt x="9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1" name="Freeform 657"/>
              <p:cNvSpPr>
                <a:spLocks/>
              </p:cNvSpPr>
              <p:nvPr/>
            </p:nvSpPr>
            <p:spPr bwMode="auto">
              <a:xfrm>
                <a:off x="2751" y="1402"/>
                <a:ext cx="1786" cy="737"/>
              </a:xfrm>
              <a:custGeom>
                <a:avLst/>
                <a:gdLst>
                  <a:gd name="T0" fmla="*/ 0 w 3573"/>
                  <a:gd name="T1" fmla="*/ 1 h 1473"/>
                  <a:gd name="T2" fmla="*/ 0 w 3573"/>
                  <a:gd name="T3" fmla="*/ 1 h 1473"/>
                  <a:gd name="T4" fmla="*/ 0 w 3573"/>
                  <a:gd name="T5" fmla="*/ 1 h 1473"/>
                  <a:gd name="T6" fmla="*/ 0 w 3573"/>
                  <a:gd name="T7" fmla="*/ 0 h 1473"/>
                  <a:gd name="T8" fmla="*/ 0 w 3573"/>
                  <a:gd name="T9" fmla="*/ 1 h 1473"/>
                  <a:gd name="T10" fmla="*/ 0 w 3573"/>
                  <a:gd name="T11" fmla="*/ 1 h 1473"/>
                  <a:gd name="T12" fmla="*/ 0 w 3573"/>
                  <a:gd name="T13" fmla="*/ 1 h 14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3"/>
                  <a:gd name="T22" fmla="*/ 0 h 1473"/>
                  <a:gd name="T23" fmla="*/ 3573 w 3573"/>
                  <a:gd name="T24" fmla="*/ 1473 h 14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3" h="1473">
                    <a:moveTo>
                      <a:pt x="17" y="1473"/>
                    </a:moveTo>
                    <a:lnTo>
                      <a:pt x="2400" y="32"/>
                    </a:lnTo>
                    <a:lnTo>
                      <a:pt x="3573" y="671"/>
                    </a:lnTo>
                    <a:lnTo>
                      <a:pt x="2405" y="0"/>
                    </a:lnTo>
                    <a:lnTo>
                      <a:pt x="0" y="1464"/>
                    </a:lnTo>
                    <a:lnTo>
                      <a:pt x="17" y="14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2" name="Freeform 658"/>
              <p:cNvSpPr>
                <a:spLocks/>
              </p:cNvSpPr>
              <p:nvPr/>
            </p:nvSpPr>
            <p:spPr bwMode="auto">
              <a:xfrm>
                <a:off x="1675" y="2570"/>
                <a:ext cx="277" cy="150"/>
              </a:xfrm>
              <a:custGeom>
                <a:avLst/>
                <a:gdLst>
                  <a:gd name="T0" fmla="*/ 0 w 553"/>
                  <a:gd name="T1" fmla="*/ 0 h 301"/>
                  <a:gd name="T2" fmla="*/ 1 w 553"/>
                  <a:gd name="T3" fmla="*/ 0 h 301"/>
                  <a:gd name="T4" fmla="*/ 1 w 553"/>
                  <a:gd name="T5" fmla="*/ 0 h 301"/>
                  <a:gd name="T6" fmla="*/ 1 w 553"/>
                  <a:gd name="T7" fmla="*/ 0 h 301"/>
                  <a:gd name="T8" fmla="*/ 0 w 553"/>
                  <a:gd name="T9" fmla="*/ 0 h 301"/>
                  <a:gd name="T10" fmla="*/ 0 w 553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3"/>
                  <a:gd name="T19" fmla="*/ 0 h 301"/>
                  <a:gd name="T20" fmla="*/ 553 w 553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3" h="301">
                    <a:moveTo>
                      <a:pt x="0" y="301"/>
                    </a:moveTo>
                    <a:lnTo>
                      <a:pt x="553" y="0"/>
                    </a:lnTo>
                    <a:lnTo>
                      <a:pt x="510" y="0"/>
                    </a:lnTo>
                    <a:lnTo>
                      <a:pt x="17" y="27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3" name="Freeform 659"/>
              <p:cNvSpPr>
                <a:spLocks/>
              </p:cNvSpPr>
              <p:nvPr/>
            </p:nvSpPr>
            <p:spPr bwMode="auto">
              <a:xfrm>
                <a:off x="1959" y="1817"/>
                <a:ext cx="400" cy="214"/>
              </a:xfrm>
              <a:custGeom>
                <a:avLst/>
                <a:gdLst>
                  <a:gd name="T0" fmla="*/ 0 w 801"/>
                  <a:gd name="T1" fmla="*/ 0 h 427"/>
                  <a:gd name="T2" fmla="*/ 0 w 801"/>
                  <a:gd name="T3" fmla="*/ 1 h 427"/>
                  <a:gd name="T4" fmla="*/ 0 w 801"/>
                  <a:gd name="T5" fmla="*/ 1 h 427"/>
                  <a:gd name="T6" fmla="*/ 0 w 801"/>
                  <a:gd name="T7" fmla="*/ 1 h 427"/>
                  <a:gd name="T8" fmla="*/ 0 w 801"/>
                  <a:gd name="T9" fmla="*/ 1 h 427"/>
                  <a:gd name="T10" fmla="*/ 0 w 801"/>
                  <a:gd name="T11" fmla="*/ 1 h 427"/>
                  <a:gd name="T12" fmla="*/ 0 w 801"/>
                  <a:gd name="T13" fmla="*/ 1 h 427"/>
                  <a:gd name="T14" fmla="*/ 0 w 801"/>
                  <a:gd name="T15" fmla="*/ 1 h 427"/>
                  <a:gd name="T16" fmla="*/ 0 w 801"/>
                  <a:gd name="T17" fmla="*/ 1 h 427"/>
                  <a:gd name="T18" fmla="*/ 0 w 801"/>
                  <a:gd name="T19" fmla="*/ 1 h 427"/>
                  <a:gd name="T20" fmla="*/ 0 w 801"/>
                  <a:gd name="T21" fmla="*/ 1 h 427"/>
                  <a:gd name="T22" fmla="*/ 0 w 801"/>
                  <a:gd name="T23" fmla="*/ 1 h 427"/>
                  <a:gd name="T24" fmla="*/ 0 w 801"/>
                  <a:gd name="T25" fmla="*/ 1 h 427"/>
                  <a:gd name="T26" fmla="*/ 0 w 801"/>
                  <a:gd name="T27" fmla="*/ 1 h 427"/>
                  <a:gd name="T28" fmla="*/ 0 w 801"/>
                  <a:gd name="T29" fmla="*/ 1 h 427"/>
                  <a:gd name="T30" fmla="*/ 0 w 801"/>
                  <a:gd name="T31" fmla="*/ 1 h 427"/>
                  <a:gd name="T32" fmla="*/ 0 w 801"/>
                  <a:gd name="T33" fmla="*/ 1 h 427"/>
                  <a:gd name="T34" fmla="*/ 0 w 801"/>
                  <a:gd name="T35" fmla="*/ 1 h 427"/>
                  <a:gd name="T36" fmla="*/ 0 w 801"/>
                  <a:gd name="T37" fmla="*/ 1 h 427"/>
                  <a:gd name="T38" fmla="*/ 0 w 801"/>
                  <a:gd name="T39" fmla="*/ 1 h 427"/>
                  <a:gd name="T40" fmla="*/ 0 w 801"/>
                  <a:gd name="T41" fmla="*/ 1 h 427"/>
                  <a:gd name="T42" fmla="*/ 0 w 801"/>
                  <a:gd name="T43" fmla="*/ 1 h 427"/>
                  <a:gd name="T44" fmla="*/ 0 w 801"/>
                  <a:gd name="T45" fmla="*/ 1 h 427"/>
                  <a:gd name="T46" fmla="*/ 0 w 801"/>
                  <a:gd name="T47" fmla="*/ 1 h 427"/>
                  <a:gd name="T48" fmla="*/ 0 w 801"/>
                  <a:gd name="T49" fmla="*/ 1 h 427"/>
                  <a:gd name="T50" fmla="*/ 0 w 801"/>
                  <a:gd name="T51" fmla="*/ 1 h 427"/>
                  <a:gd name="T52" fmla="*/ 0 w 801"/>
                  <a:gd name="T53" fmla="*/ 1 h 427"/>
                  <a:gd name="T54" fmla="*/ 0 w 801"/>
                  <a:gd name="T55" fmla="*/ 1 h 427"/>
                  <a:gd name="T56" fmla="*/ 0 w 801"/>
                  <a:gd name="T57" fmla="*/ 1 h 427"/>
                  <a:gd name="T58" fmla="*/ 0 w 801"/>
                  <a:gd name="T59" fmla="*/ 1 h 427"/>
                  <a:gd name="T60" fmla="*/ 0 w 801"/>
                  <a:gd name="T61" fmla="*/ 1 h 427"/>
                  <a:gd name="T62" fmla="*/ 0 w 801"/>
                  <a:gd name="T63" fmla="*/ 1 h 427"/>
                  <a:gd name="T64" fmla="*/ 0 w 801"/>
                  <a:gd name="T65" fmla="*/ 0 h 427"/>
                  <a:gd name="T66" fmla="*/ 0 w 801"/>
                  <a:gd name="T67" fmla="*/ 0 h 4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1"/>
                  <a:gd name="T103" fmla="*/ 0 h 427"/>
                  <a:gd name="T104" fmla="*/ 801 w 801"/>
                  <a:gd name="T105" fmla="*/ 427 h 4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1" h="427">
                    <a:moveTo>
                      <a:pt x="25" y="0"/>
                    </a:moveTo>
                    <a:lnTo>
                      <a:pt x="6" y="38"/>
                    </a:lnTo>
                    <a:lnTo>
                      <a:pt x="0" y="74"/>
                    </a:lnTo>
                    <a:lnTo>
                      <a:pt x="6" y="112"/>
                    </a:lnTo>
                    <a:lnTo>
                      <a:pt x="25" y="165"/>
                    </a:lnTo>
                    <a:lnTo>
                      <a:pt x="54" y="207"/>
                    </a:lnTo>
                    <a:lnTo>
                      <a:pt x="96" y="251"/>
                    </a:lnTo>
                    <a:lnTo>
                      <a:pt x="166" y="304"/>
                    </a:lnTo>
                    <a:lnTo>
                      <a:pt x="259" y="353"/>
                    </a:lnTo>
                    <a:lnTo>
                      <a:pt x="322" y="378"/>
                    </a:lnTo>
                    <a:lnTo>
                      <a:pt x="400" y="401"/>
                    </a:lnTo>
                    <a:lnTo>
                      <a:pt x="466" y="416"/>
                    </a:lnTo>
                    <a:lnTo>
                      <a:pt x="539" y="426"/>
                    </a:lnTo>
                    <a:lnTo>
                      <a:pt x="615" y="427"/>
                    </a:lnTo>
                    <a:lnTo>
                      <a:pt x="710" y="420"/>
                    </a:lnTo>
                    <a:lnTo>
                      <a:pt x="801" y="397"/>
                    </a:lnTo>
                    <a:lnTo>
                      <a:pt x="715" y="408"/>
                    </a:lnTo>
                    <a:lnTo>
                      <a:pt x="620" y="416"/>
                    </a:lnTo>
                    <a:lnTo>
                      <a:pt x="558" y="416"/>
                    </a:lnTo>
                    <a:lnTo>
                      <a:pt x="495" y="408"/>
                    </a:lnTo>
                    <a:lnTo>
                      <a:pt x="434" y="397"/>
                    </a:lnTo>
                    <a:lnTo>
                      <a:pt x="345" y="372"/>
                    </a:lnTo>
                    <a:lnTo>
                      <a:pt x="263" y="338"/>
                    </a:lnTo>
                    <a:lnTo>
                      <a:pt x="208" y="311"/>
                    </a:lnTo>
                    <a:lnTo>
                      <a:pt x="147" y="273"/>
                    </a:lnTo>
                    <a:lnTo>
                      <a:pt x="99" y="234"/>
                    </a:lnTo>
                    <a:lnTo>
                      <a:pt x="52" y="188"/>
                    </a:lnTo>
                    <a:lnTo>
                      <a:pt x="33" y="152"/>
                    </a:lnTo>
                    <a:lnTo>
                      <a:pt x="16" y="116"/>
                    </a:lnTo>
                    <a:lnTo>
                      <a:pt x="10" y="85"/>
                    </a:lnTo>
                    <a:lnTo>
                      <a:pt x="10" y="57"/>
                    </a:lnTo>
                    <a:lnTo>
                      <a:pt x="23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4" name="Freeform 660"/>
              <p:cNvSpPr>
                <a:spLocks/>
              </p:cNvSpPr>
              <p:nvPr/>
            </p:nvSpPr>
            <p:spPr bwMode="auto">
              <a:xfrm>
                <a:off x="1988" y="1775"/>
                <a:ext cx="398" cy="107"/>
              </a:xfrm>
              <a:custGeom>
                <a:avLst/>
                <a:gdLst>
                  <a:gd name="T0" fmla="*/ 0 w 796"/>
                  <a:gd name="T1" fmla="*/ 0 h 215"/>
                  <a:gd name="T2" fmla="*/ 1 w 796"/>
                  <a:gd name="T3" fmla="*/ 0 h 215"/>
                  <a:gd name="T4" fmla="*/ 1 w 796"/>
                  <a:gd name="T5" fmla="*/ 0 h 215"/>
                  <a:gd name="T6" fmla="*/ 1 w 796"/>
                  <a:gd name="T7" fmla="*/ 0 h 215"/>
                  <a:gd name="T8" fmla="*/ 1 w 796"/>
                  <a:gd name="T9" fmla="*/ 0 h 215"/>
                  <a:gd name="T10" fmla="*/ 1 w 796"/>
                  <a:gd name="T11" fmla="*/ 0 h 215"/>
                  <a:gd name="T12" fmla="*/ 1 w 796"/>
                  <a:gd name="T13" fmla="*/ 0 h 215"/>
                  <a:gd name="T14" fmla="*/ 1 w 796"/>
                  <a:gd name="T15" fmla="*/ 0 h 215"/>
                  <a:gd name="T16" fmla="*/ 1 w 796"/>
                  <a:gd name="T17" fmla="*/ 0 h 215"/>
                  <a:gd name="T18" fmla="*/ 1 w 796"/>
                  <a:gd name="T19" fmla="*/ 0 h 215"/>
                  <a:gd name="T20" fmla="*/ 1 w 796"/>
                  <a:gd name="T21" fmla="*/ 0 h 215"/>
                  <a:gd name="T22" fmla="*/ 1 w 796"/>
                  <a:gd name="T23" fmla="*/ 0 h 215"/>
                  <a:gd name="T24" fmla="*/ 1 w 796"/>
                  <a:gd name="T25" fmla="*/ 0 h 215"/>
                  <a:gd name="T26" fmla="*/ 1 w 796"/>
                  <a:gd name="T27" fmla="*/ 0 h 215"/>
                  <a:gd name="T28" fmla="*/ 1 w 796"/>
                  <a:gd name="T29" fmla="*/ 0 h 215"/>
                  <a:gd name="T30" fmla="*/ 1 w 796"/>
                  <a:gd name="T31" fmla="*/ 0 h 215"/>
                  <a:gd name="T32" fmla="*/ 1 w 796"/>
                  <a:gd name="T33" fmla="*/ 0 h 215"/>
                  <a:gd name="T34" fmla="*/ 1 w 796"/>
                  <a:gd name="T35" fmla="*/ 0 h 215"/>
                  <a:gd name="T36" fmla="*/ 1 w 796"/>
                  <a:gd name="T37" fmla="*/ 0 h 215"/>
                  <a:gd name="T38" fmla="*/ 1 w 796"/>
                  <a:gd name="T39" fmla="*/ 0 h 215"/>
                  <a:gd name="T40" fmla="*/ 1 w 796"/>
                  <a:gd name="T41" fmla="*/ 0 h 215"/>
                  <a:gd name="T42" fmla="*/ 0 w 796"/>
                  <a:gd name="T43" fmla="*/ 0 h 215"/>
                  <a:gd name="T44" fmla="*/ 0 w 796"/>
                  <a:gd name="T45" fmla="*/ 0 h 2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6"/>
                  <a:gd name="T70" fmla="*/ 0 h 215"/>
                  <a:gd name="T71" fmla="*/ 796 w 796"/>
                  <a:gd name="T72" fmla="*/ 215 h 2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6" h="215">
                    <a:moveTo>
                      <a:pt x="0" y="88"/>
                    </a:moveTo>
                    <a:lnTo>
                      <a:pt x="32" y="57"/>
                    </a:lnTo>
                    <a:lnTo>
                      <a:pt x="79" y="34"/>
                    </a:lnTo>
                    <a:lnTo>
                      <a:pt x="144" y="10"/>
                    </a:lnTo>
                    <a:lnTo>
                      <a:pt x="226" y="0"/>
                    </a:lnTo>
                    <a:lnTo>
                      <a:pt x="323" y="2"/>
                    </a:lnTo>
                    <a:lnTo>
                      <a:pt x="425" y="21"/>
                    </a:lnTo>
                    <a:lnTo>
                      <a:pt x="522" y="48"/>
                    </a:lnTo>
                    <a:lnTo>
                      <a:pt x="608" y="82"/>
                    </a:lnTo>
                    <a:lnTo>
                      <a:pt x="676" y="116"/>
                    </a:lnTo>
                    <a:lnTo>
                      <a:pt x="750" y="169"/>
                    </a:lnTo>
                    <a:lnTo>
                      <a:pt x="796" y="215"/>
                    </a:lnTo>
                    <a:lnTo>
                      <a:pt x="720" y="158"/>
                    </a:lnTo>
                    <a:lnTo>
                      <a:pt x="667" y="128"/>
                    </a:lnTo>
                    <a:lnTo>
                      <a:pt x="583" y="88"/>
                    </a:lnTo>
                    <a:lnTo>
                      <a:pt x="505" y="61"/>
                    </a:lnTo>
                    <a:lnTo>
                      <a:pt x="427" y="44"/>
                    </a:lnTo>
                    <a:lnTo>
                      <a:pt x="311" y="25"/>
                    </a:lnTo>
                    <a:lnTo>
                      <a:pt x="212" y="25"/>
                    </a:lnTo>
                    <a:lnTo>
                      <a:pt x="146" y="32"/>
                    </a:lnTo>
                    <a:lnTo>
                      <a:pt x="77" y="4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5" name="Freeform 661"/>
              <p:cNvSpPr>
                <a:spLocks/>
              </p:cNvSpPr>
              <p:nvPr/>
            </p:nvSpPr>
            <p:spPr bwMode="auto">
              <a:xfrm>
                <a:off x="2457" y="2717"/>
                <a:ext cx="105" cy="170"/>
              </a:xfrm>
              <a:custGeom>
                <a:avLst/>
                <a:gdLst>
                  <a:gd name="T0" fmla="*/ 1 w 209"/>
                  <a:gd name="T1" fmla="*/ 1 h 338"/>
                  <a:gd name="T2" fmla="*/ 1 w 209"/>
                  <a:gd name="T3" fmla="*/ 1 h 338"/>
                  <a:gd name="T4" fmla="*/ 0 w 209"/>
                  <a:gd name="T5" fmla="*/ 1 h 338"/>
                  <a:gd name="T6" fmla="*/ 1 w 209"/>
                  <a:gd name="T7" fmla="*/ 1 h 338"/>
                  <a:gd name="T8" fmla="*/ 1 w 209"/>
                  <a:gd name="T9" fmla="*/ 1 h 338"/>
                  <a:gd name="T10" fmla="*/ 1 w 209"/>
                  <a:gd name="T11" fmla="*/ 1 h 338"/>
                  <a:gd name="T12" fmla="*/ 1 w 209"/>
                  <a:gd name="T13" fmla="*/ 1 h 338"/>
                  <a:gd name="T14" fmla="*/ 1 w 209"/>
                  <a:gd name="T15" fmla="*/ 1 h 338"/>
                  <a:gd name="T16" fmla="*/ 1 w 209"/>
                  <a:gd name="T17" fmla="*/ 1 h 338"/>
                  <a:gd name="T18" fmla="*/ 1 w 209"/>
                  <a:gd name="T19" fmla="*/ 1 h 338"/>
                  <a:gd name="T20" fmla="*/ 1 w 209"/>
                  <a:gd name="T21" fmla="*/ 1 h 338"/>
                  <a:gd name="T22" fmla="*/ 1 w 209"/>
                  <a:gd name="T23" fmla="*/ 1 h 338"/>
                  <a:gd name="T24" fmla="*/ 1 w 209"/>
                  <a:gd name="T25" fmla="*/ 0 h 338"/>
                  <a:gd name="T26" fmla="*/ 1 w 209"/>
                  <a:gd name="T27" fmla="*/ 1 h 338"/>
                  <a:gd name="T28" fmla="*/ 1 w 209"/>
                  <a:gd name="T29" fmla="*/ 1 h 3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9"/>
                  <a:gd name="T46" fmla="*/ 0 h 338"/>
                  <a:gd name="T47" fmla="*/ 209 w 209"/>
                  <a:gd name="T48" fmla="*/ 338 h 3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9" h="338">
                    <a:moveTo>
                      <a:pt x="21" y="4"/>
                    </a:moveTo>
                    <a:lnTo>
                      <a:pt x="19" y="51"/>
                    </a:lnTo>
                    <a:lnTo>
                      <a:pt x="0" y="106"/>
                    </a:lnTo>
                    <a:lnTo>
                      <a:pt x="169" y="232"/>
                    </a:lnTo>
                    <a:lnTo>
                      <a:pt x="165" y="266"/>
                    </a:lnTo>
                    <a:lnTo>
                      <a:pt x="190" y="331"/>
                    </a:lnTo>
                    <a:lnTo>
                      <a:pt x="209" y="338"/>
                    </a:lnTo>
                    <a:lnTo>
                      <a:pt x="194" y="315"/>
                    </a:lnTo>
                    <a:lnTo>
                      <a:pt x="180" y="264"/>
                    </a:lnTo>
                    <a:lnTo>
                      <a:pt x="184" y="228"/>
                    </a:lnTo>
                    <a:lnTo>
                      <a:pt x="15" y="99"/>
                    </a:lnTo>
                    <a:lnTo>
                      <a:pt x="28" y="49"/>
                    </a:lnTo>
                    <a:lnTo>
                      <a:pt x="28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6" name="Freeform 662"/>
              <p:cNvSpPr>
                <a:spLocks/>
              </p:cNvSpPr>
              <p:nvPr/>
            </p:nvSpPr>
            <p:spPr bwMode="auto">
              <a:xfrm>
                <a:off x="2594" y="2870"/>
                <a:ext cx="98" cy="40"/>
              </a:xfrm>
              <a:custGeom>
                <a:avLst/>
                <a:gdLst>
                  <a:gd name="T0" fmla="*/ 0 w 196"/>
                  <a:gd name="T1" fmla="*/ 0 h 82"/>
                  <a:gd name="T2" fmla="*/ 1 w 196"/>
                  <a:gd name="T3" fmla="*/ 0 h 82"/>
                  <a:gd name="T4" fmla="*/ 1 w 196"/>
                  <a:gd name="T5" fmla="*/ 0 h 82"/>
                  <a:gd name="T6" fmla="*/ 1 w 196"/>
                  <a:gd name="T7" fmla="*/ 0 h 82"/>
                  <a:gd name="T8" fmla="*/ 1 w 196"/>
                  <a:gd name="T9" fmla="*/ 0 h 82"/>
                  <a:gd name="T10" fmla="*/ 0 w 196"/>
                  <a:gd name="T11" fmla="*/ 0 h 82"/>
                  <a:gd name="T12" fmla="*/ 0 w 196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82"/>
                  <a:gd name="T23" fmla="*/ 196 w 196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82">
                    <a:moveTo>
                      <a:pt x="0" y="8"/>
                    </a:moveTo>
                    <a:lnTo>
                      <a:pt x="58" y="49"/>
                    </a:lnTo>
                    <a:lnTo>
                      <a:pt x="196" y="82"/>
                    </a:lnTo>
                    <a:lnTo>
                      <a:pt x="63" y="38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7" name="Freeform 663"/>
              <p:cNvSpPr>
                <a:spLocks/>
              </p:cNvSpPr>
              <p:nvPr/>
            </p:nvSpPr>
            <p:spPr bwMode="auto">
              <a:xfrm>
                <a:off x="3015" y="2526"/>
                <a:ext cx="285" cy="392"/>
              </a:xfrm>
              <a:custGeom>
                <a:avLst/>
                <a:gdLst>
                  <a:gd name="T0" fmla="*/ 1 w 568"/>
                  <a:gd name="T1" fmla="*/ 1 h 783"/>
                  <a:gd name="T2" fmla="*/ 1 w 568"/>
                  <a:gd name="T3" fmla="*/ 1 h 783"/>
                  <a:gd name="T4" fmla="*/ 1 w 568"/>
                  <a:gd name="T5" fmla="*/ 1 h 783"/>
                  <a:gd name="T6" fmla="*/ 0 w 568"/>
                  <a:gd name="T7" fmla="*/ 1 h 783"/>
                  <a:gd name="T8" fmla="*/ 1 w 568"/>
                  <a:gd name="T9" fmla="*/ 1 h 783"/>
                  <a:gd name="T10" fmla="*/ 1 w 568"/>
                  <a:gd name="T11" fmla="*/ 1 h 783"/>
                  <a:gd name="T12" fmla="*/ 1 w 568"/>
                  <a:gd name="T13" fmla="*/ 1 h 783"/>
                  <a:gd name="T14" fmla="*/ 1 w 568"/>
                  <a:gd name="T15" fmla="*/ 1 h 783"/>
                  <a:gd name="T16" fmla="*/ 1 w 568"/>
                  <a:gd name="T17" fmla="*/ 1 h 783"/>
                  <a:gd name="T18" fmla="*/ 1 w 568"/>
                  <a:gd name="T19" fmla="*/ 1 h 783"/>
                  <a:gd name="T20" fmla="*/ 1 w 568"/>
                  <a:gd name="T21" fmla="*/ 1 h 783"/>
                  <a:gd name="T22" fmla="*/ 1 w 568"/>
                  <a:gd name="T23" fmla="*/ 1 h 783"/>
                  <a:gd name="T24" fmla="*/ 1 w 568"/>
                  <a:gd name="T25" fmla="*/ 1 h 783"/>
                  <a:gd name="T26" fmla="*/ 1 w 568"/>
                  <a:gd name="T27" fmla="*/ 1 h 783"/>
                  <a:gd name="T28" fmla="*/ 1 w 568"/>
                  <a:gd name="T29" fmla="*/ 1 h 783"/>
                  <a:gd name="T30" fmla="*/ 1 w 568"/>
                  <a:gd name="T31" fmla="*/ 1 h 783"/>
                  <a:gd name="T32" fmla="*/ 1 w 568"/>
                  <a:gd name="T33" fmla="*/ 1 h 783"/>
                  <a:gd name="T34" fmla="*/ 1 w 568"/>
                  <a:gd name="T35" fmla="*/ 1 h 783"/>
                  <a:gd name="T36" fmla="*/ 1 w 568"/>
                  <a:gd name="T37" fmla="*/ 1 h 783"/>
                  <a:gd name="T38" fmla="*/ 1 w 568"/>
                  <a:gd name="T39" fmla="*/ 1 h 783"/>
                  <a:gd name="T40" fmla="*/ 1 w 568"/>
                  <a:gd name="T41" fmla="*/ 1 h 783"/>
                  <a:gd name="T42" fmla="*/ 1 w 568"/>
                  <a:gd name="T43" fmla="*/ 1 h 783"/>
                  <a:gd name="T44" fmla="*/ 1 w 568"/>
                  <a:gd name="T45" fmla="*/ 1 h 783"/>
                  <a:gd name="T46" fmla="*/ 1 w 568"/>
                  <a:gd name="T47" fmla="*/ 1 h 783"/>
                  <a:gd name="T48" fmla="*/ 1 w 568"/>
                  <a:gd name="T49" fmla="*/ 1 h 783"/>
                  <a:gd name="T50" fmla="*/ 1 w 568"/>
                  <a:gd name="T51" fmla="*/ 1 h 783"/>
                  <a:gd name="T52" fmla="*/ 1 w 568"/>
                  <a:gd name="T53" fmla="*/ 1 h 783"/>
                  <a:gd name="T54" fmla="*/ 1 w 568"/>
                  <a:gd name="T55" fmla="*/ 1 h 783"/>
                  <a:gd name="T56" fmla="*/ 1 w 568"/>
                  <a:gd name="T57" fmla="*/ 1 h 783"/>
                  <a:gd name="T58" fmla="*/ 1 w 568"/>
                  <a:gd name="T59" fmla="*/ 1 h 783"/>
                  <a:gd name="T60" fmla="*/ 1 w 568"/>
                  <a:gd name="T61" fmla="*/ 1 h 783"/>
                  <a:gd name="T62" fmla="*/ 1 w 568"/>
                  <a:gd name="T63" fmla="*/ 0 h 783"/>
                  <a:gd name="T64" fmla="*/ 1 w 568"/>
                  <a:gd name="T65" fmla="*/ 1 h 783"/>
                  <a:gd name="T66" fmla="*/ 1 w 568"/>
                  <a:gd name="T67" fmla="*/ 1 h 7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8"/>
                  <a:gd name="T103" fmla="*/ 0 h 783"/>
                  <a:gd name="T104" fmla="*/ 568 w 568"/>
                  <a:gd name="T105" fmla="*/ 783 h 7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8" h="783">
                    <a:moveTo>
                      <a:pt x="45" y="6"/>
                    </a:moveTo>
                    <a:lnTo>
                      <a:pt x="23" y="57"/>
                    </a:lnTo>
                    <a:lnTo>
                      <a:pt x="5" y="112"/>
                    </a:lnTo>
                    <a:lnTo>
                      <a:pt x="0" y="173"/>
                    </a:lnTo>
                    <a:lnTo>
                      <a:pt x="4" y="237"/>
                    </a:lnTo>
                    <a:lnTo>
                      <a:pt x="21" y="304"/>
                    </a:lnTo>
                    <a:lnTo>
                      <a:pt x="53" y="395"/>
                    </a:lnTo>
                    <a:lnTo>
                      <a:pt x="97" y="479"/>
                    </a:lnTo>
                    <a:lnTo>
                      <a:pt x="142" y="547"/>
                    </a:lnTo>
                    <a:lnTo>
                      <a:pt x="196" y="612"/>
                    </a:lnTo>
                    <a:lnTo>
                      <a:pt x="262" y="675"/>
                    </a:lnTo>
                    <a:lnTo>
                      <a:pt x="340" y="728"/>
                    </a:lnTo>
                    <a:lnTo>
                      <a:pt x="414" y="758"/>
                    </a:lnTo>
                    <a:lnTo>
                      <a:pt x="490" y="777"/>
                    </a:lnTo>
                    <a:lnTo>
                      <a:pt x="545" y="783"/>
                    </a:lnTo>
                    <a:lnTo>
                      <a:pt x="568" y="775"/>
                    </a:lnTo>
                    <a:lnTo>
                      <a:pt x="505" y="772"/>
                    </a:lnTo>
                    <a:lnTo>
                      <a:pt x="454" y="756"/>
                    </a:lnTo>
                    <a:lnTo>
                      <a:pt x="416" y="749"/>
                    </a:lnTo>
                    <a:lnTo>
                      <a:pt x="363" y="724"/>
                    </a:lnTo>
                    <a:lnTo>
                      <a:pt x="302" y="684"/>
                    </a:lnTo>
                    <a:lnTo>
                      <a:pt x="237" y="633"/>
                    </a:lnTo>
                    <a:lnTo>
                      <a:pt x="180" y="572"/>
                    </a:lnTo>
                    <a:lnTo>
                      <a:pt x="135" y="513"/>
                    </a:lnTo>
                    <a:lnTo>
                      <a:pt x="93" y="447"/>
                    </a:lnTo>
                    <a:lnTo>
                      <a:pt x="57" y="361"/>
                    </a:lnTo>
                    <a:lnTo>
                      <a:pt x="28" y="289"/>
                    </a:lnTo>
                    <a:lnTo>
                      <a:pt x="13" y="209"/>
                    </a:lnTo>
                    <a:lnTo>
                      <a:pt x="13" y="135"/>
                    </a:lnTo>
                    <a:lnTo>
                      <a:pt x="21" y="83"/>
                    </a:lnTo>
                    <a:lnTo>
                      <a:pt x="38" y="42"/>
                    </a:lnTo>
                    <a:lnTo>
                      <a:pt x="62" y="0"/>
                    </a:lnTo>
                    <a:lnTo>
                      <a:pt x="4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8" name="Freeform 664"/>
              <p:cNvSpPr>
                <a:spLocks/>
              </p:cNvSpPr>
              <p:nvPr/>
            </p:nvSpPr>
            <p:spPr bwMode="auto">
              <a:xfrm>
                <a:off x="3065" y="2505"/>
                <a:ext cx="299" cy="253"/>
              </a:xfrm>
              <a:custGeom>
                <a:avLst/>
                <a:gdLst>
                  <a:gd name="T0" fmla="*/ 0 w 598"/>
                  <a:gd name="T1" fmla="*/ 0 h 508"/>
                  <a:gd name="T2" fmla="*/ 1 w 598"/>
                  <a:gd name="T3" fmla="*/ 0 h 508"/>
                  <a:gd name="T4" fmla="*/ 1 w 598"/>
                  <a:gd name="T5" fmla="*/ 0 h 508"/>
                  <a:gd name="T6" fmla="*/ 1 w 598"/>
                  <a:gd name="T7" fmla="*/ 0 h 508"/>
                  <a:gd name="T8" fmla="*/ 1 w 598"/>
                  <a:gd name="T9" fmla="*/ 0 h 508"/>
                  <a:gd name="T10" fmla="*/ 1 w 598"/>
                  <a:gd name="T11" fmla="*/ 0 h 508"/>
                  <a:gd name="T12" fmla="*/ 1 w 598"/>
                  <a:gd name="T13" fmla="*/ 0 h 508"/>
                  <a:gd name="T14" fmla="*/ 1 w 598"/>
                  <a:gd name="T15" fmla="*/ 0 h 508"/>
                  <a:gd name="T16" fmla="*/ 1 w 598"/>
                  <a:gd name="T17" fmla="*/ 0 h 508"/>
                  <a:gd name="T18" fmla="*/ 1 w 598"/>
                  <a:gd name="T19" fmla="*/ 0 h 508"/>
                  <a:gd name="T20" fmla="*/ 1 w 598"/>
                  <a:gd name="T21" fmla="*/ 0 h 508"/>
                  <a:gd name="T22" fmla="*/ 1 w 598"/>
                  <a:gd name="T23" fmla="*/ 0 h 508"/>
                  <a:gd name="T24" fmla="*/ 1 w 598"/>
                  <a:gd name="T25" fmla="*/ 0 h 508"/>
                  <a:gd name="T26" fmla="*/ 1 w 598"/>
                  <a:gd name="T27" fmla="*/ 0 h 508"/>
                  <a:gd name="T28" fmla="*/ 1 w 598"/>
                  <a:gd name="T29" fmla="*/ 0 h 508"/>
                  <a:gd name="T30" fmla="*/ 1 w 598"/>
                  <a:gd name="T31" fmla="*/ 0 h 508"/>
                  <a:gd name="T32" fmla="*/ 1 w 598"/>
                  <a:gd name="T33" fmla="*/ 0 h 508"/>
                  <a:gd name="T34" fmla="*/ 1 w 598"/>
                  <a:gd name="T35" fmla="*/ 0 h 508"/>
                  <a:gd name="T36" fmla="*/ 1 w 598"/>
                  <a:gd name="T37" fmla="*/ 0 h 508"/>
                  <a:gd name="T38" fmla="*/ 1 w 598"/>
                  <a:gd name="T39" fmla="*/ 0 h 508"/>
                  <a:gd name="T40" fmla="*/ 1 w 598"/>
                  <a:gd name="T41" fmla="*/ 0 h 508"/>
                  <a:gd name="T42" fmla="*/ 0 w 598"/>
                  <a:gd name="T43" fmla="*/ 0 h 508"/>
                  <a:gd name="T44" fmla="*/ 0 w 598"/>
                  <a:gd name="T45" fmla="*/ 0 h 5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8"/>
                  <a:gd name="T70" fmla="*/ 0 h 508"/>
                  <a:gd name="T71" fmla="*/ 598 w 598"/>
                  <a:gd name="T72" fmla="*/ 508 h 5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8" h="508">
                    <a:moveTo>
                      <a:pt x="0" y="42"/>
                    </a:moveTo>
                    <a:lnTo>
                      <a:pt x="28" y="15"/>
                    </a:lnTo>
                    <a:lnTo>
                      <a:pt x="81" y="0"/>
                    </a:lnTo>
                    <a:lnTo>
                      <a:pt x="155" y="0"/>
                    </a:lnTo>
                    <a:lnTo>
                      <a:pt x="237" y="21"/>
                    </a:lnTo>
                    <a:lnTo>
                      <a:pt x="313" y="67"/>
                    </a:lnTo>
                    <a:lnTo>
                      <a:pt x="391" y="133"/>
                    </a:lnTo>
                    <a:lnTo>
                      <a:pt x="450" y="190"/>
                    </a:lnTo>
                    <a:lnTo>
                      <a:pt x="505" y="274"/>
                    </a:lnTo>
                    <a:lnTo>
                      <a:pt x="541" y="342"/>
                    </a:lnTo>
                    <a:lnTo>
                      <a:pt x="574" y="414"/>
                    </a:lnTo>
                    <a:lnTo>
                      <a:pt x="598" y="508"/>
                    </a:lnTo>
                    <a:lnTo>
                      <a:pt x="540" y="380"/>
                    </a:lnTo>
                    <a:lnTo>
                      <a:pt x="490" y="283"/>
                    </a:lnTo>
                    <a:lnTo>
                      <a:pt x="431" y="198"/>
                    </a:lnTo>
                    <a:lnTo>
                      <a:pt x="363" y="127"/>
                    </a:lnTo>
                    <a:lnTo>
                      <a:pt x="296" y="76"/>
                    </a:lnTo>
                    <a:lnTo>
                      <a:pt x="216" y="32"/>
                    </a:lnTo>
                    <a:lnTo>
                      <a:pt x="148" y="19"/>
                    </a:lnTo>
                    <a:lnTo>
                      <a:pt x="85" y="19"/>
                    </a:lnTo>
                    <a:lnTo>
                      <a:pt x="36" y="3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69" name="Freeform 665"/>
              <p:cNvSpPr>
                <a:spLocks/>
              </p:cNvSpPr>
              <p:nvPr/>
            </p:nvSpPr>
            <p:spPr bwMode="auto">
              <a:xfrm>
                <a:off x="2168" y="2333"/>
                <a:ext cx="85" cy="130"/>
              </a:xfrm>
              <a:custGeom>
                <a:avLst/>
                <a:gdLst>
                  <a:gd name="T0" fmla="*/ 1 w 169"/>
                  <a:gd name="T1" fmla="*/ 1 h 258"/>
                  <a:gd name="T2" fmla="*/ 1 w 169"/>
                  <a:gd name="T3" fmla="*/ 1 h 258"/>
                  <a:gd name="T4" fmla="*/ 1 w 169"/>
                  <a:gd name="T5" fmla="*/ 1 h 258"/>
                  <a:gd name="T6" fmla="*/ 1 w 169"/>
                  <a:gd name="T7" fmla="*/ 1 h 258"/>
                  <a:gd name="T8" fmla="*/ 1 w 169"/>
                  <a:gd name="T9" fmla="*/ 1 h 258"/>
                  <a:gd name="T10" fmla="*/ 0 w 169"/>
                  <a:gd name="T11" fmla="*/ 1 h 258"/>
                  <a:gd name="T12" fmla="*/ 1 w 169"/>
                  <a:gd name="T13" fmla="*/ 1 h 258"/>
                  <a:gd name="T14" fmla="*/ 1 w 169"/>
                  <a:gd name="T15" fmla="*/ 0 h 258"/>
                  <a:gd name="T16" fmla="*/ 1 w 169"/>
                  <a:gd name="T17" fmla="*/ 1 h 258"/>
                  <a:gd name="T18" fmla="*/ 1 w 169"/>
                  <a:gd name="T19" fmla="*/ 1 h 258"/>
                  <a:gd name="T20" fmla="*/ 1 w 169"/>
                  <a:gd name="T21" fmla="*/ 1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9"/>
                  <a:gd name="T34" fmla="*/ 0 h 258"/>
                  <a:gd name="T35" fmla="*/ 169 w 169"/>
                  <a:gd name="T36" fmla="*/ 258 h 2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9" h="258">
                    <a:moveTo>
                      <a:pt x="159" y="25"/>
                    </a:moveTo>
                    <a:lnTo>
                      <a:pt x="121" y="13"/>
                    </a:lnTo>
                    <a:lnTo>
                      <a:pt x="74" y="36"/>
                    </a:lnTo>
                    <a:lnTo>
                      <a:pt x="13" y="196"/>
                    </a:lnTo>
                    <a:lnTo>
                      <a:pt x="24" y="258"/>
                    </a:lnTo>
                    <a:lnTo>
                      <a:pt x="0" y="194"/>
                    </a:lnTo>
                    <a:lnTo>
                      <a:pt x="59" y="28"/>
                    </a:lnTo>
                    <a:lnTo>
                      <a:pt x="121" y="0"/>
                    </a:lnTo>
                    <a:lnTo>
                      <a:pt x="169" y="11"/>
                    </a:lnTo>
                    <a:lnTo>
                      <a:pt x="15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933" name="Text Box 666"/>
            <p:cNvSpPr txBox="1">
              <a:spLocks noChangeArrowheads="1"/>
            </p:cNvSpPr>
            <p:nvPr/>
          </p:nvSpPr>
          <p:spPr bwMode="auto">
            <a:xfrm>
              <a:off x="3833" y="877"/>
              <a:ext cx="11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altLang="en-US" sz="1200"/>
                <a:t>GPS and GLONASS satellite constellation</a:t>
              </a:r>
            </a:p>
          </p:txBody>
        </p:sp>
        <p:sp>
          <p:nvSpPr>
            <p:cNvPr id="28934" name="Oval 667"/>
            <p:cNvSpPr>
              <a:spLocks noChangeArrowheads="1"/>
            </p:cNvSpPr>
            <p:nvPr/>
          </p:nvSpPr>
          <p:spPr bwMode="auto">
            <a:xfrm>
              <a:off x="4940" y="851"/>
              <a:ext cx="316" cy="316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3200" dirty="0">
                  <a:solidFill>
                    <a:srgbClr val="F6BC2A"/>
                  </a:solidFill>
                </a:rPr>
                <a:t>1</a:t>
              </a:r>
            </a:p>
          </p:txBody>
        </p:sp>
        <p:sp>
          <p:nvSpPr>
            <p:cNvPr id="28935" name="Oval 668"/>
            <p:cNvSpPr>
              <a:spLocks noChangeArrowheads="1"/>
            </p:cNvSpPr>
            <p:nvPr/>
          </p:nvSpPr>
          <p:spPr bwMode="auto">
            <a:xfrm>
              <a:off x="2597" y="2790"/>
              <a:ext cx="1058" cy="4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rIns="45720" anchor="ctr"/>
            <a:lstStyle/>
            <a:p>
              <a:pPr algn="ctr"/>
              <a:endParaRPr lang="fr-FR" altLang="en-US"/>
            </a:p>
          </p:txBody>
        </p:sp>
        <p:pic>
          <p:nvPicPr>
            <p:cNvPr id="28936" name="Picture 669" descr="IN00562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764"/>
              <a:ext cx="1622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4942" name="Group 670"/>
          <p:cNvGrpSpPr>
            <a:grpSpLocks/>
          </p:cNvGrpSpPr>
          <p:nvPr/>
        </p:nvGrpSpPr>
        <p:grpSpPr bwMode="auto">
          <a:xfrm>
            <a:off x="2714625" y="1147763"/>
            <a:ext cx="2709863" cy="3652837"/>
            <a:chOff x="1710" y="723"/>
            <a:chExt cx="1707" cy="2301"/>
          </a:xfrm>
        </p:grpSpPr>
        <p:sp>
          <p:nvSpPr>
            <p:cNvPr id="28766" name="AutoShape 671"/>
            <p:cNvSpPr>
              <a:spLocks noChangeArrowheads="1"/>
            </p:cNvSpPr>
            <p:nvPr/>
          </p:nvSpPr>
          <p:spPr bwMode="auto">
            <a:xfrm rot="1929008">
              <a:off x="1932" y="1060"/>
              <a:ext cx="154" cy="196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/>
            <a:lstStyle/>
            <a:p>
              <a:pPr algn="ctr"/>
              <a:endParaRPr lang="fr-FR" altLang="en-US"/>
            </a:p>
          </p:txBody>
        </p:sp>
        <p:sp>
          <p:nvSpPr>
            <p:cNvPr id="28767" name="Text Box 672"/>
            <p:cNvSpPr txBox="1">
              <a:spLocks noChangeArrowheads="1"/>
            </p:cNvSpPr>
            <p:nvPr/>
          </p:nvSpPr>
          <p:spPr bwMode="auto">
            <a:xfrm>
              <a:off x="1710" y="723"/>
              <a:ext cx="17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altLang="en-US" sz="1200"/>
                <a:t>3 geostationary EGNOS satellites:</a:t>
              </a:r>
              <a:r>
                <a:rPr lang="en-GB" altLang="en-US" sz="1200" b="0"/>
                <a:t> relay error corrections to users</a:t>
              </a:r>
            </a:p>
          </p:txBody>
        </p:sp>
        <p:grpSp>
          <p:nvGrpSpPr>
            <p:cNvPr id="28768" name="Group 673"/>
            <p:cNvGrpSpPr>
              <a:grpSpLocks/>
            </p:cNvGrpSpPr>
            <p:nvPr/>
          </p:nvGrpSpPr>
          <p:grpSpPr bwMode="auto">
            <a:xfrm flipH="1" flipV="1">
              <a:off x="2103" y="982"/>
              <a:ext cx="807" cy="342"/>
              <a:chOff x="1242" y="917"/>
              <a:chExt cx="957" cy="382"/>
            </a:xfrm>
          </p:grpSpPr>
          <p:sp>
            <p:nvSpPr>
              <p:cNvPr id="28771" name="Freeform 674"/>
              <p:cNvSpPr>
                <a:spLocks/>
              </p:cNvSpPr>
              <p:nvPr/>
            </p:nvSpPr>
            <p:spPr bwMode="auto">
              <a:xfrm>
                <a:off x="1731" y="919"/>
                <a:ext cx="96" cy="164"/>
              </a:xfrm>
              <a:custGeom>
                <a:avLst/>
                <a:gdLst>
                  <a:gd name="T0" fmla="*/ 74 w 96"/>
                  <a:gd name="T1" fmla="*/ 0 h 164"/>
                  <a:gd name="T2" fmla="*/ 37 w 96"/>
                  <a:gd name="T3" fmla="*/ 9 h 164"/>
                  <a:gd name="T4" fmla="*/ 8 w 96"/>
                  <a:gd name="T5" fmla="*/ 61 h 164"/>
                  <a:gd name="T6" fmla="*/ 0 w 96"/>
                  <a:gd name="T7" fmla="*/ 125 h 164"/>
                  <a:gd name="T8" fmla="*/ 22 w 96"/>
                  <a:gd name="T9" fmla="*/ 164 h 164"/>
                  <a:gd name="T10" fmla="*/ 58 w 96"/>
                  <a:gd name="T11" fmla="*/ 154 h 164"/>
                  <a:gd name="T12" fmla="*/ 90 w 96"/>
                  <a:gd name="T13" fmla="*/ 102 h 164"/>
                  <a:gd name="T14" fmla="*/ 96 w 96"/>
                  <a:gd name="T15" fmla="*/ 39 h 164"/>
                  <a:gd name="T16" fmla="*/ 74 w 96"/>
                  <a:gd name="T17" fmla="*/ 0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164"/>
                  <a:gd name="T29" fmla="*/ 96 w 96"/>
                  <a:gd name="T30" fmla="*/ 164 h 1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164">
                    <a:moveTo>
                      <a:pt x="74" y="0"/>
                    </a:moveTo>
                    <a:lnTo>
                      <a:pt x="37" y="9"/>
                    </a:lnTo>
                    <a:lnTo>
                      <a:pt x="8" y="61"/>
                    </a:lnTo>
                    <a:lnTo>
                      <a:pt x="0" y="125"/>
                    </a:lnTo>
                    <a:lnTo>
                      <a:pt x="22" y="164"/>
                    </a:lnTo>
                    <a:lnTo>
                      <a:pt x="58" y="154"/>
                    </a:lnTo>
                    <a:lnTo>
                      <a:pt x="90" y="102"/>
                    </a:lnTo>
                    <a:lnTo>
                      <a:pt x="96" y="39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72" name="Freeform 675"/>
              <p:cNvSpPr>
                <a:spLocks/>
              </p:cNvSpPr>
              <p:nvPr/>
            </p:nvSpPr>
            <p:spPr bwMode="auto">
              <a:xfrm>
                <a:off x="1730" y="917"/>
                <a:ext cx="96" cy="165"/>
              </a:xfrm>
              <a:custGeom>
                <a:avLst/>
                <a:gdLst>
                  <a:gd name="T0" fmla="*/ 73 w 96"/>
                  <a:gd name="T1" fmla="*/ 0 h 165"/>
                  <a:gd name="T2" fmla="*/ 36 w 96"/>
                  <a:gd name="T3" fmla="*/ 10 h 165"/>
                  <a:gd name="T4" fmla="*/ 6 w 96"/>
                  <a:gd name="T5" fmla="*/ 63 h 165"/>
                  <a:gd name="T6" fmla="*/ 0 w 96"/>
                  <a:gd name="T7" fmla="*/ 126 h 165"/>
                  <a:gd name="T8" fmla="*/ 21 w 96"/>
                  <a:gd name="T9" fmla="*/ 165 h 165"/>
                  <a:gd name="T10" fmla="*/ 58 w 96"/>
                  <a:gd name="T11" fmla="*/ 155 h 165"/>
                  <a:gd name="T12" fmla="*/ 88 w 96"/>
                  <a:gd name="T13" fmla="*/ 102 h 165"/>
                  <a:gd name="T14" fmla="*/ 96 w 96"/>
                  <a:gd name="T15" fmla="*/ 39 h 165"/>
                  <a:gd name="T16" fmla="*/ 73 w 96"/>
                  <a:gd name="T17" fmla="*/ 0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165"/>
                  <a:gd name="T29" fmla="*/ 96 w 96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165">
                    <a:moveTo>
                      <a:pt x="73" y="0"/>
                    </a:moveTo>
                    <a:lnTo>
                      <a:pt x="36" y="10"/>
                    </a:lnTo>
                    <a:lnTo>
                      <a:pt x="6" y="63"/>
                    </a:lnTo>
                    <a:lnTo>
                      <a:pt x="0" y="126"/>
                    </a:lnTo>
                    <a:lnTo>
                      <a:pt x="21" y="165"/>
                    </a:lnTo>
                    <a:lnTo>
                      <a:pt x="58" y="155"/>
                    </a:lnTo>
                    <a:lnTo>
                      <a:pt x="88" y="102"/>
                    </a:lnTo>
                    <a:lnTo>
                      <a:pt x="96" y="3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73" name="Freeform 676"/>
              <p:cNvSpPr>
                <a:spLocks/>
              </p:cNvSpPr>
              <p:nvPr/>
            </p:nvSpPr>
            <p:spPr bwMode="auto">
              <a:xfrm>
                <a:off x="1731" y="924"/>
                <a:ext cx="92" cy="155"/>
              </a:xfrm>
              <a:custGeom>
                <a:avLst/>
                <a:gdLst>
                  <a:gd name="T0" fmla="*/ 70 w 92"/>
                  <a:gd name="T1" fmla="*/ 0 h 155"/>
                  <a:gd name="T2" fmla="*/ 37 w 92"/>
                  <a:gd name="T3" fmla="*/ 9 h 155"/>
                  <a:gd name="T4" fmla="*/ 8 w 92"/>
                  <a:gd name="T5" fmla="*/ 58 h 155"/>
                  <a:gd name="T6" fmla="*/ 0 w 92"/>
                  <a:gd name="T7" fmla="*/ 117 h 155"/>
                  <a:gd name="T8" fmla="*/ 20 w 92"/>
                  <a:gd name="T9" fmla="*/ 155 h 155"/>
                  <a:gd name="T10" fmla="*/ 54 w 92"/>
                  <a:gd name="T11" fmla="*/ 146 h 155"/>
                  <a:gd name="T12" fmla="*/ 84 w 92"/>
                  <a:gd name="T13" fmla="*/ 99 h 155"/>
                  <a:gd name="T14" fmla="*/ 92 w 92"/>
                  <a:gd name="T15" fmla="*/ 39 h 155"/>
                  <a:gd name="T16" fmla="*/ 70 w 92"/>
                  <a:gd name="T17" fmla="*/ 0 h 1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155"/>
                  <a:gd name="T29" fmla="*/ 92 w 92"/>
                  <a:gd name="T30" fmla="*/ 155 h 1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155">
                    <a:moveTo>
                      <a:pt x="70" y="0"/>
                    </a:moveTo>
                    <a:lnTo>
                      <a:pt x="37" y="9"/>
                    </a:lnTo>
                    <a:lnTo>
                      <a:pt x="8" y="58"/>
                    </a:lnTo>
                    <a:lnTo>
                      <a:pt x="0" y="117"/>
                    </a:lnTo>
                    <a:lnTo>
                      <a:pt x="20" y="155"/>
                    </a:lnTo>
                    <a:lnTo>
                      <a:pt x="54" y="146"/>
                    </a:lnTo>
                    <a:lnTo>
                      <a:pt x="84" y="99"/>
                    </a:lnTo>
                    <a:lnTo>
                      <a:pt x="92" y="39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74" name="Freeform 677"/>
              <p:cNvSpPr>
                <a:spLocks/>
              </p:cNvSpPr>
              <p:nvPr/>
            </p:nvSpPr>
            <p:spPr bwMode="auto">
              <a:xfrm>
                <a:off x="1733" y="932"/>
                <a:ext cx="87" cy="144"/>
              </a:xfrm>
              <a:custGeom>
                <a:avLst/>
                <a:gdLst>
                  <a:gd name="T0" fmla="*/ 67 w 87"/>
                  <a:gd name="T1" fmla="*/ 0 h 144"/>
                  <a:gd name="T2" fmla="*/ 35 w 87"/>
                  <a:gd name="T3" fmla="*/ 8 h 144"/>
                  <a:gd name="T4" fmla="*/ 8 w 87"/>
                  <a:gd name="T5" fmla="*/ 55 h 144"/>
                  <a:gd name="T6" fmla="*/ 0 w 87"/>
                  <a:gd name="T7" fmla="*/ 111 h 144"/>
                  <a:gd name="T8" fmla="*/ 18 w 87"/>
                  <a:gd name="T9" fmla="*/ 144 h 144"/>
                  <a:gd name="T10" fmla="*/ 50 w 87"/>
                  <a:gd name="T11" fmla="*/ 138 h 144"/>
                  <a:gd name="T12" fmla="*/ 79 w 87"/>
                  <a:gd name="T13" fmla="*/ 91 h 144"/>
                  <a:gd name="T14" fmla="*/ 87 w 87"/>
                  <a:gd name="T15" fmla="*/ 36 h 144"/>
                  <a:gd name="T16" fmla="*/ 67 w 87"/>
                  <a:gd name="T17" fmla="*/ 0 h 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144"/>
                  <a:gd name="T29" fmla="*/ 87 w 87"/>
                  <a:gd name="T30" fmla="*/ 144 h 1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144">
                    <a:moveTo>
                      <a:pt x="67" y="0"/>
                    </a:moveTo>
                    <a:lnTo>
                      <a:pt x="35" y="8"/>
                    </a:lnTo>
                    <a:lnTo>
                      <a:pt x="8" y="55"/>
                    </a:lnTo>
                    <a:lnTo>
                      <a:pt x="0" y="111"/>
                    </a:lnTo>
                    <a:lnTo>
                      <a:pt x="18" y="144"/>
                    </a:lnTo>
                    <a:lnTo>
                      <a:pt x="50" y="138"/>
                    </a:lnTo>
                    <a:lnTo>
                      <a:pt x="79" y="91"/>
                    </a:lnTo>
                    <a:lnTo>
                      <a:pt x="87" y="36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75" name="Freeform 678"/>
              <p:cNvSpPr>
                <a:spLocks/>
              </p:cNvSpPr>
              <p:nvPr/>
            </p:nvSpPr>
            <p:spPr bwMode="auto">
              <a:xfrm>
                <a:off x="1734" y="941"/>
                <a:ext cx="83" cy="134"/>
              </a:xfrm>
              <a:custGeom>
                <a:avLst/>
                <a:gdLst>
                  <a:gd name="T0" fmla="*/ 64 w 83"/>
                  <a:gd name="T1" fmla="*/ 0 h 134"/>
                  <a:gd name="T2" fmla="*/ 8 w 83"/>
                  <a:gd name="T3" fmla="*/ 49 h 134"/>
                  <a:gd name="T4" fmla="*/ 0 w 83"/>
                  <a:gd name="T5" fmla="*/ 100 h 134"/>
                  <a:gd name="T6" fmla="*/ 17 w 83"/>
                  <a:gd name="T7" fmla="*/ 134 h 134"/>
                  <a:gd name="T8" fmla="*/ 48 w 83"/>
                  <a:gd name="T9" fmla="*/ 127 h 134"/>
                  <a:gd name="T10" fmla="*/ 75 w 83"/>
                  <a:gd name="T11" fmla="*/ 85 h 134"/>
                  <a:gd name="T12" fmla="*/ 83 w 83"/>
                  <a:gd name="T13" fmla="*/ 34 h 134"/>
                  <a:gd name="T14" fmla="*/ 64 w 83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34"/>
                  <a:gd name="T26" fmla="*/ 83 w 83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34">
                    <a:moveTo>
                      <a:pt x="64" y="0"/>
                    </a:moveTo>
                    <a:lnTo>
                      <a:pt x="8" y="49"/>
                    </a:lnTo>
                    <a:lnTo>
                      <a:pt x="0" y="100"/>
                    </a:lnTo>
                    <a:lnTo>
                      <a:pt x="17" y="134"/>
                    </a:lnTo>
                    <a:lnTo>
                      <a:pt x="48" y="127"/>
                    </a:lnTo>
                    <a:lnTo>
                      <a:pt x="75" y="85"/>
                    </a:lnTo>
                    <a:lnTo>
                      <a:pt x="83" y="3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76" name="Freeform 679"/>
              <p:cNvSpPr>
                <a:spLocks/>
              </p:cNvSpPr>
              <p:nvPr/>
            </p:nvSpPr>
            <p:spPr bwMode="auto">
              <a:xfrm>
                <a:off x="1736" y="949"/>
                <a:ext cx="78" cy="124"/>
              </a:xfrm>
              <a:custGeom>
                <a:avLst/>
                <a:gdLst>
                  <a:gd name="T0" fmla="*/ 61 w 78"/>
                  <a:gd name="T1" fmla="*/ 0 h 124"/>
                  <a:gd name="T2" fmla="*/ 8 w 78"/>
                  <a:gd name="T3" fmla="*/ 45 h 124"/>
                  <a:gd name="T4" fmla="*/ 0 w 78"/>
                  <a:gd name="T5" fmla="*/ 94 h 124"/>
                  <a:gd name="T6" fmla="*/ 17 w 78"/>
                  <a:gd name="T7" fmla="*/ 124 h 124"/>
                  <a:gd name="T8" fmla="*/ 70 w 78"/>
                  <a:gd name="T9" fmla="*/ 79 h 124"/>
                  <a:gd name="T10" fmla="*/ 78 w 78"/>
                  <a:gd name="T11" fmla="*/ 30 h 124"/>
                  <a:gd name="T12" fmla="*/ 61 w 78"/>
                  <a:gd name="T13" fmla="*/ 0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124"/>
                  <a:gd name="T23" fmla="*/ 78 w 78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124">
                    <a:moveTo>
                      <a:pt x="61" y="0"/>
                    </a:moveTo>
                    <a:lnTo>
                      <a:pt x="8" y="45"/>
                    </a:lnTo>
                    <a:lnTo>
                      <a:pt x="0" y="94"/>
                    </a:lnTo>
                    <a:lnTo>
                      <a:pt x="17" y="124"/>
                    </a:lnTo>
                    <a:lnTo>
                      <a:pt x="70" y="79"/>
                    </a:lnTo>
                    <a:lnTo>
                      <a:pt x="78" y="3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77" name="Freeform 680"/>
              <p:cNvSpPr>
                <a:spLocks/>
              </p:cNvSpPr>
              <p:nvPr/>
            </p:nvSpPr>
            <p:spPr bwMode="auto">
              <a:xfrm>
                <a:off x="1739" y="957"/>
                <a:ext cx="72" cy="113"/>
              </a:xfrm>
              <a:custGeom>
                <a:avLst/>
                <a:gdLst>
                  <a:gd name="T0" fmla="*/ 58 w 72"/>
                  <a:gd name="T1" fmla="*/ 0 h 113"/>
                  <a:gd name="T2" fmla="*/ 8 w 72"/>
                  <a:gd name="T3" fmla="*/ 41 h 113"/>
                  <a:gd name="T4" fmla="*/ 0 w 72"/>
                  <a:gd name="T5" fmla="*/ 86 h 113"/>
                  <a:gd name="T6" fmla="*/ 14 w 72"/>
                  <a:gd name="T7" fmla="*/ 113 h 113"/>
                  <a:gd name="T8" fmla="*/ 64 w 72"/>
                  <a:gd name="T9" fmla="*/ 72 h 113"/>
                  <a:gd name="T10" fmla="*/ 72 w 72"/>
                  <a:gd name="T11" fmla="*/ 29 h 113"/>
                  <a:gd name="T12" fmla="*/ 58 w 72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113"/>
                  <a:gd name="T23" fmla="*/ 72 w 72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113">
                    <a:moveTo>
                      <a:pt x="58" y="0"/>
                    </a:moveTo>
                    <a:lnTo>
                      <a:pt x="8" y="41"/>
                    </a:lnTo>
                    <a:lnTo>
                      <a:pt x="0" y="86"/>
                    </a:lnTo>
                    <a:lnTo>
                      <a:pt x="14" y="113"/>
                    </a:lnTo>
                    <a:lnTo>
                      <a:pt x="64" y="72"/>
                    </a:lnTo>
                    <a:lnTo>
                      <a:pt x="72" y="2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78" name="Freeform 681"/>
              <p:cNvSpPr>
                <a:spLocks/>
              </p:cNvSpPr>
              <p:nvPr/>
            </p:nvSpPr>
            <p:spPr bwMode="auto">
              <a:xfrm>
                <a:off x="1741" y="966"/>
                <a:ext cx="67" cy="103"/>
              </a:xfrm>
              <a:custGeom>
                <a:avLst/>
                <a:gdLst>
                  <a:gd name="T0" fmla="*/ 53 w 67"/>
                  <a:gd name="T1" fmla="*/ 0 h 103"/>
                  <a:gd name="T2" fmla="*/ 7 w 67"/>
                  <a:gd name="T3" fmla="*/ 36 h 103"/>
                  <a:gd name="T4" fmla="*/ 0 w 67"/>
                  <a:gd name="T5" fmla="*/ 77 h 103"/>
                  <a:gd name="T6" fmla="*/ 15 w 67"/>
                  <a:gd name="T7" fmla="*/ 103 h 103"/>
                  <a:gd name="T8" fmla="*/ 60 w 67"/>
                  <a:gd name="T9" fmla="*/ 65 h 103"/>
                  <a:gd name="T10" fmla="*/ 67 w 67"/>
                  <a:gd name="T11" fmla="*/ 25 h 103"/>
                  <a:gd name="T12" fmla="*/ 53 w 67"/>
                  <a:gd name="T13" fmla="*/ 0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03"/>
                  <a:gd name="T23" fmla="*/ 67 w 67"/>
                  <a:gd name="T24" fmla="*/ 103 h 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03">
                    <a:moveTo>
                      <a:pt x="53" y="0"/>
                    </a:moveTo>
                    <a:lnTo>
                      <a:pt x="7" y="36"/>
                    </a:lnTo>
                    <a:lnTo>
                      <a:pt x="0" y="77"/>
                    </a:lnTo>
                    <a:lnTo>
                      <a:pt x="15" y="103"/>
                    </a:lnTo>
                    <a:lnTo>
                      <a:pt x="60" y="65"/>
                    </a:lnTo>
                    <a:lnTo>
                      <a:pt x="67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79" name="Freeform 682"/>
              <p:cNvSpPr>
                <a:spLocks/>
              </p:cNvSpPr>
              <p:nvPr/>
            </p:nvSpPr>
            <p:spPr bwMode="auto">
              <a:xfrm>
                <a:off x="1744" y="972"/>
                <a:ext cx="61" cy="95"/>
              </a:xfrm>
              <a:custGeom>
                <a:avLst/>
                <a:gdLst>
                  <a:gd name="T0" fmla="*/ 48 w 61"/>
                  <a:gd name="T1" fmla="*/ 0 h 95"/>
                  <a:gd name="T2" fmla="*/ 6 w 61"/>
                  <a:gd name="T3" fmla="*/ 34 h 95"/>
                  <a:gd name="T4" fmla="*/ 0 w 61"/>
                  <a:gd name="T5" fmla="*/ 71 h 95"/>
                  <a:gd name="T6" fmla="*/ 12 w 61"/>
                  <a:gd name="T7" fmla="*/ 95 h 95"/>
                  <a:gd name="T8" fmla="*/ 53 w 61"/>
                  <a:gd name="T9" fmla="*/ 62 h 95"/>
                  <a:gd name="T10" fmla="*/ 61 w 61"/>
                  <a:gd name="T11" fmla="*/ 25 h 95"/>
                  <a:gd name="T12" fmla="*/ 48 w 61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95"/>
                  <a:gd name="T23" fmla="*/ 61 w 61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95">
                    <a:moveTo>
                      <a:pt x="48" y="0"/>
                    </a:moveTo>
                    <a:lnTo>
                      <a:pt x="6" y="34"/>
                    </a:lnTo>
                    <a:lnTo>
                      <a:pt x="0" y="71"/>
                    </a:lnTo>
                    <a:lnTo>
                      <a:pt x="12" y="95"/>
                    </a:lnTo>
                    <a:lnTo>
                      <a:pt x="53" y="62"/>
                    </a:lnTo>
                    <a:lnTo>
                      <a:pt x="61" y="2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0" name="Freeform 683"/>
              <p:cNvSpPr>
                <a:spLocks/>
              </p:cNvSpPr>
              <p:nvPr/>
            </p:nvSpPr>
            <p:spPr bwMode="auto">
              <a:xfrm>
                <a:off x="1745" y="980"/>
                <a:ext cx="56" cy="85"/>
              </a:xfrm>
              <a:custGeom>
                <a:avLst/>
                <a:gdLst>
                  <a:gd name="T0" fmla="*/ 44 w 56"/>
                  <a:gd name="T1" fmla="*/ 0 h 85"/>
                  <a:gd name="T2" fmla="*/ 6 w 56"/>
                  <a:gd name="T3" fmla="*/ 30 h 85"/>
                  <a:gd name="T4" fmla="*/ 0 w 56"/>
                  <a:gd name="T5" fmla="*/ 64 h 85"/>
                  <a:gd name="T6" fmla="*/ 11 w 56"/>
                  <a:gd name="T7" fmla="*/ 85 h 85"/>
                  <a:gd name="T8" fmla="*/ 50 w 56"/>
                  <a:gd name="T9" fmla="*/ 55 h 85"/>
                  <a:gd name="T10" fmla="*/ 56 w 56"/>
                  <a:gd name="T11" fmla="*/ 21 h 85"/>
                  <a:gd name="T12" fmla="*/ 44 w 56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85"/>
                  <a:gd name="T23" fmla="*/ 56 w 56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85">
                    <a:moveTo>
                      <a:pt x="44" y="0"/>
                    </a:moveTo>
                    <a:lnTo>
                      <a:pt x="6" y="30"/>
                    </a:lnTo>
                    <a:lnTo>
                      <a:pt x="0" y="64"/>
                    </a:lnTo>
                    <a:lnTo>
                      <a:pt x="11" y="85"/>
                    </a:lnTo>
                    <a:lnTo>
                      <a:pt x="50" y="55"/>
                    </a:lnTo>
                    <a:lnTo>
                      <a:pt x="56" y="2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1" name="Freeform 684"/>
              <p:cNvSpPr>
                <a:spLocks/>
              </p:cNvSpPr>
              <p:nvPr/>
            </p:nvSpPr>
            <p:spPr bwMode="auto">
              <a:xfrm>
                <a:off x="1754" y="988"/>
                <a:ext cx="38" cy="76"/>
              </a:xfrm>
              <a:custGeom>
                <a:avLst/>
                <a:gdLst>
                  <a:gd name="T0" fmla="*/ 34 w 38"/>
                  <a:gd name="T1" fmla="*/ 0 h 76"/>
                  <a:gd name="T2" fmla="*/ 0 w 38"/>
                  <a:gd name="T3" fmla="*/ 28 h 76"/>
                  <a:gd name="T4" fmla="*/ 3 w 38"/>
                  <a:gd name="T5" fmla="*/ 76 h 76"/>
                  <a:gd name="T6" fmla="*/ 38 w 38"/>
                  <a:gd name="T7" fmla="*/ 48 h 76"/>
                  <a:gd name="T8" fmla="*/ 34 w 38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6"/>
                  <a:gd name="T17" fmla="*/ 38 w 38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6">
                    <a:moveTo>
                      <a:pt x="34" y="0"/>
                    </a:moveTo>
                    <a:lnTo>
                      <a:pt x="0" y="28"/>
                    </a:lnTo>
                    <a:lnTo>
                      <a:pt x="3" y="76"/>
                    </a:lnTo>
                    <a:lnTo>
                      <a:pt x="38" y="4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2" name="Freeform 685"/>
              <p:cNvSpPr>
                <a:spLocks/>
              </p:cNvSpPr>
              <p:nvPr/>
            </p:nvSpPr>
            <p:spPr bwMode="auto">
              <a:xfrm>
                <a:off x="1756" y="995"/>
                <a:ext cx="33" cy="68"/>
              </a:xfrm>
              <a:custGeom>
                <a:avLst/>
                <a:gdLst>
                  <a:gd name="T0" fmla="*/ 30 w 33"/>
                  <a:gd name="T1" fmla="*/ 0 h 68"/>
                  <a:gd name="T2" fmla="*/ 0 w 33"/>
                  <a:gd name="T3" fmla="*/ 23 h 68"/>
                  <a:gd name="T4" fmla="*/ 3 w 33"/>
                  <a:gd name="T5" fmla="*/ 68 h 68"/>
                  <a:gd name="T6" fmla="*/ 33 w 33"/>
                  <a:gd name="T7" fmla="*/ 43 h 68"/>
                  <a:gd name="T8" fmla="*/ 30 w 33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8"/>
                  <a:gd name="T17" fmla="*/ 33 w 3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8">
                    <a:moveTo>
                      <a:pt x="30" y="0"/>
                    </a:moveTo>
                    <a:lnTo>
                      <a:pt x="0" y="23"/>
                    </a:lnTo>
                    <a:lnTo>
                      <a:pt x="3" y="68"/>
                    </a:lnTo>
                    <a:lnTo>
                      <a:pt x="33" y="4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3" name="Freeform 686"/>
              <p:cNvSpPr>
                <a:spLocks/>
              </p:cNvSpPr>
              <p:nvPr/>
            </p:nvSpPr>
            <p:spPr bwMode="auto">
              <a:xfrm>
                <a:off x="1317" y="1046"/>
                <a:ext cx="317" cy="51"/>
              </a:xfrm>
              <a:custGeom>
                <a:avLst/>
                <a:gdLst>
                  <a:gd name="T0" fmla="*/ 0 w 317"/>
                  <a:gd name="T1" fmla="*/ 33 h 51"/>
                  <a:gd name="T2" fmla="*/ 300 w 317"/>
                  <a:gd name="T3" fmla="*/ 51 h 51"/>
                  <a:gd name="T4" fmla="*/ 309 w 317"/>
                  <a:gd name="T5" fmla="*/ 48 h 51"/>
                  <a:gd name="T6" fmla="*/ 317 w 317"/>
                  <a:gd name="T7" fmla="*/ 12 h 51"/>
                  <a:gd name="T8" fmla="*/ 17 w 317"/>
                  <a:gd name="T9" fmla="*/ 0 h 51"/>
                  <a:gd name="T10" fmla="*/ 18 w 317"/>
                  <a:gd name="T11" fmla="*/ 1 h 51"/>
                  <a:gd name="T12" fmla="*/ 311 w 317"/>
                  <a:gd name="T13" fmla="*/ 13 h 51"/>
                  <a:gd name="T14" fmla="*/ 309 w 317"/>
                  <a:gd name="T15" fmla="*/ 45 h 51"/>
                  <a:gd name="T16" fmla="*/ 299 w 317"/>
                  <a:gd name="T17" fmla="*/ 48 h 51"/>
                  <a:gd name="T18" fmla="*/ 2 w 317"/>
                  <a:gd name="T19" fmla="*/ 32 h 51"/>
                  <a:gd name="T20" fmla="*/ 0 w 317"/>
                  <a:gd name="T21" fmla="*/ 33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7"/>
                  <a:gd name="T34" fmla="*/ 0 h 51"/>
                  <a:gd name="T35" fmla="*/ 317 w 317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7" h="51">
                    <a:moveTo>
                      <a:pt x="0" y="33"/>
                    </a:moveTo>
                    <a:lnTo>
                      <a:pt x="300" y="51"/>
                    </a:lnTo>
                    <a:lnTo>
                      <a:pt x="309" y="48"/>
                    </a:lnTo>
                    <a:lnTo>
                      <a:pt x="317" y="12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311" y="13"/>
                    </a:lnTo>
                    <a:lnTo>
                      <a:pt x="309" y="45"/>
                    </a:lnTo>
                    <a:lnTo>
                      <a:pt x="299" y="48"/>
                    </a:lnTo>
                    <a:lnTo>
                      <a:pt x="2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4" name="Freeform 687"/>
              <p:cNvSpPr>
                <a:spLocks/>
              </p:cNvSpPr>
              <p:nvPr/>
            </p:nvSpPr>
            <p:spPr bwMode="auto">
              <a:xfrm>
                <a:off x="1517" y="1052"/>
                <a:ext cx="123" cy="52"/>
              </a:xfrm>
              <a:custGeom>
                <a:avLst/>
                <a:gdLst>
                  <a:gd name="T0" fmla="*/ 1 w 123"/>
                  <a:gd name="T1" fmla="*/ 49 h 52"/>
                  <a:gd name="T2" fmla="*/ 97 w 123"/>
                  <a:gd name="T3" fmla="*/ 52 h 52"/>
                  <a:gd name="T4" fmla="*/ 123 w 123"/>
                  <a:gd name="T5" fmla="*/ 0 h 52"/>
                  <a:gd name="T6" fmla="*/ 0 w 123"/>
                  <a:gd name="T7" fmla="*/ 47 h 52"/>
                  <a:gd name="T8" fmla="*/ 1 w 123"/>
                  <a:gd name="T9" fmla="*/ 49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52"/>
                  <a:gd name="T17" fmla="*/ 123 w 12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52">
                    <a:moveTo>
                      <a:pt x="1" y="49"/>
                    </a:moveTo>
                    <a:lnTo>
                      <a:pt x="97" y="52"/>
                    </a:lnTo>
                    <a:lnTo>
                      <a:pt x="123" y="0"/>
                    </a:lnTo>
                    <a:lnTo>
                      <a:pt x="0" y="47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5" name="Freeform 688"/>
              <p:cNvSpPr>
                <a:spLocks/>
              </p:cNvSpPr>
              <p:nvPr/>
            </p:nvSpPr>
            <p:spPr bwMode="auto">
              <a:xfrm>
                <a:off x="1422" y="1046"/>
                <a:ext cx="118" cy="52"/>
              </a:xfrm>
              <a:custGeom>
                <a:avLst/>
                <a:gdLst>
                  <a:gd name="T0" fmla="*/ 0 w 118"/>
                  <a:gd name="T1" fmla="*/ 48 h 52"/>
                  <a:gd name="T2" fmla="*/ 93 w 118"/>
                  <a:gd name="T3" fmla="*/ 52 h 52"/>
                  <a:gd name="T4" fmla="*/ 118 w 118"/>
                  <a:gd name="T5" fmla="*/ 0 h 52"/>
                  <a:gd name="T6" fmla="*/ 0 w 118"/>
                  <a:gd name="T7" fmla="*/ 48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52"/>
                  <a:gd name="T14" fmla="*/ 118 w 118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52">
                    <a:moveTo>
                      <a:pt x="0" y="48"/>
                    </a:moveTo>
                    <a:lnTo>
                      <a:pt x="93" y="52"/>
                    </a:lnTo>
                    <a:lnTo>
                      <a:pt x="11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6" name="Freeform 689"/>
              <p:cNvSpPr>
                <a:spLocks/>
              </p:cNvSpPr>
              <p:nvPr/>
            </p:nvSpPr>
            <p:spPr bwMode="auto">
              <a:xfrm>
                <a:off x="1329" y="1043"/>
                <a:ext cx="116" cy="51"/>
              </a:xfrm>
              <a:custGeom>
                <a:avLst/>
                <a:gdLst>
                  <a:gd name="T0" fmla="*/ 0 w 116"/>
                  <a:gd name="T1" fmla="*/ 45 h 51"/>
                  <a:gd name="T2" fmla="*/ 2 w 116"/>
                  <a:gd name="T3" fmla="*/ 46 h 51"/>
                  <a:gd name="T4" fmla="*/ 90 w 116"/>
                  <a:gd name="T5" fmla="*/ 51 h 51"/>
                  <a:gd name="T6" fmla="*/ 116 w 116"/>
                  <a:gd name="T7" fmla="*/ 1 h 51"/>
                  <a:gd name="T8" fmla="*/ 116 w 116"/>
                  <a:gd name="T9" fmla="*/ 0 h 51"/>
                  <a:gd name="T10" fmla="*/ 0 w 116"/>
                  <a:gd name="T11" fmla="*/ 45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1"/>
                  <a:gd name="T20" fmla="*/ 116 w 11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1">
                    <a:moveTo>
                      <a:pt x="0" y="45"/>
                    </a:moveTo>
                    <a:lnTo>
                      <a:pt x="2" y="46"/>
                    </a:lnTo>
                    <a:lnTo>
                      <a:pt x="90" y="51"/>
                    </a:lnTo>
                    <a:lnTo>
                      <a:pt x="116" y="1"/>
                    </a:lnTo>
                    <a:lnTo>
                      <a:pt x="11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7" name="Freeform 690"/>
              <p:cNvSpPr>
                <a:spLocks/>
              </p:cNvSpPr>
              <p:nvPr/>
            </p:nvSpPr>
            <p:spPr bwMode="auto">
              <a:xfrm>
                <a:off x="1242" y="1038"/>
                <a:ext cx="110" cy="50"/>
              </a:xfrm>
              <a:custGeom>
                <a:avLst/>
                <a:gdLst>
                  <a:gd name="T0" fmla="*/ 0 w 110"/>
                  <a:gd name="T1" fmla="*/ 45 h 50"/>
                  <a:gd name="T2" fmla="*/ 0 w 110"/>
                  <a:gd name="T3" fmla="*/ 47 h 50"/>
                  <a:gd name="T4" fmla="*/ 87 w 110"/>
                  <a:gd name="T5" fmla="*/ 50 h 50"/>
                  <a:gd name="T6" fmla="*/ 110 w 110"/>
                  <a:gd name="T7" fmla="*/ 2 h 50"/>
                  <a:gd name="T8" fmla="*/ 107 w 110"/>
                  <a:gd name="T9" fmla="*/ 0 h 50"/>
                  <a:gd name="T10" fmla="*/ 0 w 110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50"/>
                  <a:gd name="T20" fmla="*/ 110 w 11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50">
                    <a:moveTo>
                      <a:pt x="0" y="45"/>
                    </a:moveTo>
                    <a:lnTo>
                      <a:pt x="0" y="47"/>
                    </a:lnTo>
                    <a:lnTo>
                      <a:pt x="87" y="50"/>
                    </a:lnTo>
                    <a:lnTo>
                      <a:pt x="110" y="2"/>
                    </a:lnTo>
                    <a:lnTo>
                      <a:pt x="10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8" name="Freeform 691"/>
              <p:cNvSpPr>
                <a:spLocks/>
              </p:cNvSpPr>
              <p:nvPr/>
            </p:nvSpPr>
            <p:spPr bwMode="auto">
              <a:xfrm>
                <a:off x="1517" y="1045"/>
                <a:ext cx="123" cy="58"/>
              </a:xfrm>
              <a:custGeom>
                <a:avLst/>
                <a:gdLst>
                  <a:gd name="T0" fmla="*/ 0 w 123"/>
                  <a:gd name="T1" fmla="*/ 54 h 58"/>
                  <a:gd name="T2" fmla="*/ 96 w 123"/>
                  <a:gd name="T3" fmla="*/ 58 h 58"/>
                  <a:gd name="T4" fmla="*/ 123 w 123"/>
                  <a:gd name="T5" fmla="*/ 4 h 58"/>
                  <a:gd name="T6" fmla="*/ 26 w 123"/>
                  <a:gd name="T7" fmla="*/ 0 h 58"/>
                  <a:gd name="T8" fmla="*/ 0 w 123"/>
                  <a:gd name="T9" fmla="*/ 5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58"/>
                  <a:gd name="T17" fmla="*/ 123 w 123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58">
                    <a:moveTo>
                      <a:pt x="0" y="54"/>
                    </a:moveTo>
                    <a:lnTo>
                      <a:pt x="96" y="58"/>
                    </a:lnTo>
                    <a:lnTo>
                      <a:pt x="123" y="4"/>
                    </a:lnTo>
                    <a:lnTo>
                      <a:pt x="26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89" name="Freeform 692"/>
              <p:cNvSpPr>
                <a:spLocks/>
              </p:cNvSpPr>
              <p:nvPr/>
            </p:nvSpPr>
            <p:spPr bwMode="auto">
              <a:xfrm>
                <a:off x="1422" y="1043"/>
                <a:ext cx="118" cy="54"/>
              </a:xfrm>
              <a:custGeom>
                <a:avLst/>
                <a:gdLst>
                  <a:gd name="T0" fmla="*/ 0 w 118"/>
                  <a:gd name="T1" fmla="*/ 51 h 54"/>
                  <a:gd name="T2" fmla="*/ 92 w 118"/>
                  <a:gd name="T3" fmla="*/ 54 h 54"/>
                  <a:gd name="T4" fmla="*/ 118 w 118"/>
                  <a:gd name="T5" fmla="*/ 3 h 54"/>
                  <a:gd name="T6" fmla="*/ 25 w 118"/>
                  <a:gd name="T7" fmla="*/ 0 h 54"/>
                  <a:gd name="T8" fmla="*/ 0 w 118"/>
                  <a:gd name="T9" fmla="*/ 5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54"/>
                  <a:gd name="T17" fmla="*/ 118 w 11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54">
                    <a:moveTo>
                      <a:pt x="0" y="51"/>
                    </a:moveTo>
                    <a:lnTo>
                      <a:pt x="92" y="54"/>
                    </a:lnTo>
                    <a:lnTo>
                      <a:pt x="118" y="3"/>
                    </a:lnTo>
                    <a:lnTo>
                      <a:pt x="25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0" name="Freeform 693"/>
              <p:cNvSpPr>
                <a:spLocks/>
              </p:cNvSpPr>
              <p:nvPr/>
            </p:nvSpPr>
            <p:spPr bwMode="auto">
              <a:xfrm>
                <a:off x="1329" y="1039"/>
                <a:ext cx="116" cy="55"/>
              </a:xfrm>
              <a:custGeom>
                <a:avLst/>
                <a:gdLst>
                  <a:gd name="T0" fmla="*/ 0 w 116"/>
                  <a:gd name="T1" fmla="*/ 49 h 55"/>
                  <a:gd name="T2" fmla="*/ 90 w 116"/>
                  <a:gd name="T3" fmla="*/ 55 h 55"/>
                  <a:gd name="T4" fmla="*/ 116 w 116"/>
                  <a:gd name="T5" fmla="*/ 4 h 55"/>
                  <a:gd name="T6" fmla="*/ 25 w 116"/>
                  <a:gd name="T7" fmla="*/ 0 h 55"/>
                  <a:gd name="T8" fmla="*/ 0 w 116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55"/>
                  <a:gd name="T17" fmla="*/ 116 w 11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55">
                    <a:moveTo>
                      <a:pt x="0" y="49"/>
                    </a:moveTo>
                    <a:lnTo>
                      <a:pt x="90" y="55"/>
                    </a:lnTo>
                    <a:lnTo>
                      <a:pt x="116" y="4"/>
                    </a:lnTo>
                    <a:lnTo>
                      <a:pt x="2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1" name="Freeform 694"/>
              <p:cNvSpPr>
                <a:spLocks/>
              </p:cNvSpPr>
              <p:nvPr/>
            </p:nvSpPr>
            <p:spPr bwMode="auto">
              <a:xfrm>
                <a:off x="1242" y="1036"/>
                <a:ext cx="109" cy="52"/>
              </a:xfrm>
              <a:custGeom>
                <a:avLst/>
                <a:gdLst>
                  <a:gd name="T0" fmla="*/ 0 w 109"/>
                  <a:gd name="T1" fmla="*/ 48 h 52"/>
                  <a:gd name="T2" fmla="*/ 84 w 109"/>
                  <a:gd name="T3" fmla="*/ 52 h 52"/>
                  <a:gd name="T4" fmla="*/ 109 w 109"/>
                  <a:gd name="T5" fmla="*/ 2 h 52"/>
                  <a:gd name="T6" fmla="*/ 20 w 109"/>
                  <a:gd name="T7" fmla="*/ 0 h 52"/>
                  <a:gd name="T8" fmla="*/ 0 w 109"/>
                  <a:gd name="T9" fmla="*/ 48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52"/>
                  <a:gd name="T17" fmla="*/ 109 w 10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52">
                    <a:moveTo>
                      <a:pt x="0" y="48"/>
                    </a:moveTo>
                    <a:lnTo>
                      <a:pt x="84" y="52"/>
                    </a:lnTo>
                    <a:lnTo>
                      <a:pt x="109" y="2"/>
                    </a:lnTo>
                    <a:lnTo>
                      <a:pt x="2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2" name="Freeform 695"/>
              <p:cNvSpPr>
                <a:spLocks/>
              </p:cNvSpPr>
              <p:nvPr/>
            </p:nvSpPr>
            <p:spPr bwMode="auto">
              <a:xfrm>
                <a:off x="1591" y="995"/>
                <a:ext cx="75" cy="168"/>
              </a:xfrm>
              <a:custGeom>
                <a:avLst/>
                <a:gdLst>
                  <a:gd name="T0" fmla="*/ 73 w 75"/>
                  <a:gd name="T1" fmla="*/ 168 h 168"/>
                  <a:gd name="T2" fmla="*/ 0 w 75"/>
                  <a:gd name="T3" fmla="*/ 57 h 168"/>
                  <a:gd name="T4" fmla="*/ 28 w 75"/>
                  <a:gd name="T5" fmla="*/ 1 h 168"/>
                  <a:gd name="T6" fmla="*/ 29 w 75"/>
                  <a:gd name="T7" fmla="*/ 0 h 168"/>
                  <a:gd name="T8" fmla="*/ 75 w 75"/>
                  <a:gd name="T9" fmla="*/ 168 h 168"/>
                  <a:gd name="T10" fmla="*/ 73 w 75"/>
                  <a:gd name="T11" fmla="*/ 168 h 1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168"/>
                  <a:gd name="T20" fmla="*/ 75 w 75"/>
                  <a:gd name="T21" fmla="*/ 168 h 1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168">
                    <a:moveTo>
                      <a:pt x="73" y="168"/>
                    </a:moveTo>
                    <a:lnTo>
                      <a:pt x="0" y="5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75" y="168"/>
                    </a:lnTo>
                    <a:lnTo>
                      <a:pt x="73" y="168"/>
                    </a:lnTo>
                    <a:close/>
                  </a:path>
                </a:pathLst>
              </a:custGeom>
              <a:solidFill>
                <a:srgbClr val="60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3" name="Freeform 696"/>
              <p:cNvSpPr>
                <a:spLocks/>
              </p:cNvSpPr>
              <p:nvPr/>
            </p:nvSpPr>
            <p:spPr bwMode="auto">
              <a:xfrm>
                <a:off x="1594" y="995"/>
                <a:ext cx="75" cy="168"/>
              </a:xfrm>
              <a:custGeom>
                <a:avLst/>
                <a:gdLst>
                  <a:gd name="T0" fmla="*/ 72 w 75"/>
                  <a:gd name="T1" fmla="*/ 168 h 168"/>
                  <a:gd name="T2" fmla="*/ 0 w 75"/>
                  <a:gd name="T3" fmla="*/ 57 h 168"/>
                  <a:gd name="T4" fmla="*/ 26 w 75"/>
                  <a:gd name="T5" fmla="*/ 0 h 168"/>
                  <a:gd name="T6" fmla="*/ 75 w 75"/>
                  <a:gd name="T7" fmla="*/ 67 h 168"/>
                  <a:gd name="T8" fmla="*/ 72 w 75"/>
                  <a:gd name="T9" fmla="*/ 168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68"/>
                  <a:gd name="T17" fmla="*/ 75 w 75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68">
                    <a:moveTo>
                      <a:pt x="72" y="168"/>
                    </a:moveTo>
                    <a:lnTo>
                      <a:pt x="0" y="57"/>
                    </a:lnTo>
                    <a:lnTo>
                      <a:pt x="26" y="0"/>
                    </a:lnTo>
                    <a:lnTo>
                      <a:pt x="75" y="67"/>
                    </a:lnTo>
                    <a:lnTo>
                      <a:pt x="72" y="168"/>
                    </a:lnTo>
                    <a:close/>
                  </a:path>
                </a:pathLst>
              </a:custGeom>
              <a:solidFill>
                <a:srgbClr val="E26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4" name="Freeform 697"/>
              <p:cNvSpPr>
                <a:spLocks/>
              </p:cNvSpPr>
              <p:nvPr/>
            </p:nvSpPr>
            <p:spPr bwMode="auto">
              <a:xfrm>
                <a:off x="1607" y="1073"/>
                <a:ext cx="134" cy="93"/>
              </a:xfrm>
              <a:custGeom>
                <a:avLst/>
                <a:gdLst>
                  <a:gd name="T0" fmla="*/ 134 w 134"/>
                  <a:gd name="T1" fmla="*/ 93 h 93"/>
                  <a:gd name="T2" fmla="*/ 59 w 134"/>
                  <a:gd name="T3" fmla="*/ 90 h 93"/>
                  <a:gd name="T4" fmla="*/ 0 w 134"/>
                  <a:gd name="T5" fmla="*/ 0 h 93"/>
                  <a:gd name="T6" fmla="*/ 76 w 134"/>
                  <a:gd name="T7" fmla="*/ 4 h 93"/>
                  <a:gd name="T8" fmla="*/ 134 w 134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93"/>
                  <a:gd name="T17" fmla="*/ 134 w 13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93">
                    <a:moveTo>
                      <a:pt x="134" y="93"/>
                    </a:moveTo>
                    <a:lnTo>
                      <a:pt x="59" y="90"/>
                    </a:lnTo>
                    <a:lnTo>
                      <a:pt x="0" y="0"/>
                    </a:lnTo>
                    <a:lnTo>
                      <a:pt x="76" y="4"/>
                    </a:lnTo>
                    <a:lnTo>
                      <a:pt x="134" y="93"/>
                    </a:lnTo>
                    <a:close/>
                  </a:path>
                </a:pathLst>
              </a:custGeom>
              <a:solidFill>
                <a:srgbClr val="A11F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5" name="Freeform 698"/>
              <p:cNvSpPr>
                <a:spLocks/>
              </p:cNvSpPr>
              <p:nvPr/>
            </p:nvSpPr>
            <p:spPr bwMode="auto">
              <a:xfrm>
                <a:off x="1607" y="1070"/>
                <a:ext cx="76" cy="7"/>
              </a:xfrm>
              <a:custGeom>
                <a:avLst/>
                <a:gdLst>
                  <a:gd name="T0" fmla="*/ 76 w 76"/>
                  <a:gd name="T1" fmla="*/ 7 h 7"/>
                  <a:gd name="T2" fmla="*/ 0 w 76"/>
                  <a:gd name="T3" fmla="*/ 3 h 7"/>
                  <a:gd name="T4" fmla="*/ 0 w 76"/>
                  <a:gd name="T5" fmla="*/ 0 h 7"/>
                  <a:gd name="T6" fmla="*/ 74 w 76"/>
                  <a:gd name="T7" fmla="*/ 5 h 7"/>
                  <a:gd name="T8" fmla="*/ 76 w 76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7"/>
                  <a:gd name="T17" fmla="*/ 76 w 7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7">
                    <a:moveTo>
                      <a:pt x="76" y="7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74" y="5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6" name="Freeform 699"/>
              <p:cNvSpPr>
                <a:spLocks/>
              </p:cNvSpPr>
              <p:nvPr/>
            </p:nvSpPr>
            <p:spPr bwMode="auto">
              <a:xfrm>
                <a:off x="1607" y="1014"/>
                <a:ext cx="108" cy="61"/>
              </a:xfrm>
              <a:custGeom>
                <a:avLst/>
                <a:gdLst>
                  <a:gd name="T0" fmla="*/ 74 w 108"/>
                  <a:gd name="T1" fmla="*/ 61 h 61"/>
                  <a:gd name="T2" fmla="*/ 0 w 108"/>
                  <a:gd name="T3" fmla="*/ 56 h 61"/>
                  <a:gd name="T4" fmla="*/ 28 w 108"/>
                  <a:gd name="T5" fmla="*/ 0 h 61"/>
                  <a:gd name="T6" fmla="*/ 108 w 108"/>
                  <a:gd name="T7" fmla="*/ 2 h 61"/>
                  <a:gd name="T8" fmla="*/ 74 w 108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61"/>
                  <a:gd name="T17" fmla="*/ 108 w 10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61">
                    <a:moveTo>
                      <a:pt x="74" y="61"/>
                    </a:moveTo>
                    <a:lnTo>
                      <a:pt x="0" y="56"/>
                    </a:lnTo>
                    <a:lnTo>
                      <a:pt x="28" y="0"/>
                    </a:lnTo>
                    <a:lnTo>
                      <a:pt x="108" y="2"/>
                    </a:lnTo>
                    <a:lnTo>
                      <a:pt x="74" y="61"/>
                    </a:lnTo>
                    <a:close/>
                  </a:path>
                </a:pathLst>
              </a:custGeom>
              <a:solidFill>
                <a:srgbClr val="E1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7" name="Freeform 700"/>
              <p:cNvSpPr>
                <a:spLocks/>
              </p:cNvSpPr>
              <p:nvPr/>
            </p:nvSpPr>
            <p:spPr bwMode="auto">
              <a:xfrm>
                <a:off x="1666" y="1076"/>
                <a:ext cx="53" cy="60"/>
              </a:xfrm>
              <a:custGeom>
                <a:avLst/>
                <a:gdLst>
                  <a:gd name="T0" fmla="*/ 53 w 53"/>
                  <a:gd name="T1" fmla="*/ 60 h 60"/>
                  <a:gd name="T2" fmla="*/ 38 w 53"/>
                  <a:gd name="T3" fmla="*/ 60 h 60"/>
                  <a:gd name="T4" fmla="*/ 0 w 53"/>
                  <a:gd name="T5" fmla="*/ 0 h 60"/>
                  <a:gd name="T6" fmla="*/ 15 w 53"/>
                  <a:gd name="T7" fmla="*/ 2 h 60"/>
                  <a:gd name="T8" fmla="*/ 53 w 53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0"/>
                  <a:gd name="T17" fmla="*/ 53 w 5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0">
                    <a:moveTo>
                      <a:pt x="53" y="60"/>
                    </a:moveTo>
                    <a:lnTo>
                      <a:pt x="38" y="60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C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8" name="Freeform 701"/>
              <p:cNvSpPr>
                <a:spLocks/>
              </p:cNvSpPr>
              <p:nvPr/>
            </p:nvSpPr>
            <p:spPr bwMode="auto">
              <a:xfrm>
                <a:off x="1608" y="1073"/>
                <a:ext cx="55" cy="61"/>
              </a:xfrm>
              <a:custGeom>
                <a:avLst/>
                <a:gdLst>
                  <a:gd name="T0" fmla="*/ 0 w 55"/>
                  <a:gd name="T1" fmla="*/ 0 h 61"/>
                  <a:gd name="T2" fmla="*/ 17 w 55"/>
                  <a:gd name="T3" fmla="*/ 1 h 61"/>
                  <a:gd name="T4" fmla="*/ 55 w 55"/>
                  <a:gd name="T5" fmla="*/ 61 h 61"/>
                  <a:gd name="T6" fmla="*/ 37 w 55"/>
                  <a:gd name="T7" fmla="*/ 59 h 61"/>
                  <a:gd name="T8" fmla="*/ 0 w 55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1"/>
                  <a:gd name="T17" fmla="*/ 55 w 5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1">
                    <a:moveTo>
                      <a:pt x="0" y="0"/>
                    </a:moveTo>
                    <a:lnTo>
                      <a:pt x="17" y="1"/>
                    </a:lnTo>
                    <a:lnTo>
                      <a:pt x="55" y="61"/>
                    </a:lnTo>
                    <a:lnTo>
                      <a:pt x="37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99" name="Freeform 702"/>
              <p:cNvSpPr>
                <a:spLocks/>
              </p:cNvSpPr>
              <p:nvPr/>
            </p:nvSpPr>
            <p:spPr bwMode="auto">
              <a:xfrm>
                <a:off x="1634" y="1037"/>
                <a:ext cx="17" cy="12"/>
              </a:xfrm>
              <a:custGeom>
                <a:avLst/>
                <a:gdLst>
                  <a:gd name="T0" fmla="*/ 15 w 17"/>
                  <a:gd name="T1" fmla="*/ 12 h 12"/>
                  <a:gd name="T2" fmla="*/ 17 w 17"/>
                  <a:gd name="T3" fmla="*/ 10 h 12"/>
                  <a:gd name="T4" fmla="*/ 9 w 17"/>
                  <a:gd name="T5" fmla="*/ 0 h 12"/>
                  <a:gd name="T6" fmla="*/ 0 w 17"/>
                  <a:gd name="T7" fmla="*/ 0 h 12"/>
                  <a:gd name="T8" fmla="*/ 15 w 17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15" y="12"/>
                    </a:moveTo>
                    <a:lnTo>
                      <a:pt x="17" y="1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0" name="Freeform 703"/>
              <p:cNvSpPr>
                <a:spLocks/>
              </p:cNvSpPr>
              <p:nvPr/>
            </p:nvSpPr>
            <p:spPr bwMode="auto">
              <a:xfrm>
                <a:off x="1616" y="1036"/>
                <a:ext cx="33" cy="13"/>
              </a:xfrm>
              <a:custGeom>
                <a:avLst/>
                <a:gdLst>
                  <a:gd name="T0" fmla="*/ 33 w 33"/>
                  <a:gd name="T1" fmla="*/ 13 h 13"/>
                  <a:gd name="T2" fmla="*/ 27 w 33"/>
                  <a:gd name="T3" fmla="*/ 3 h 13"/>
                  <a:gd name="T4" fmla="*/ 0 w 33"/>
                  <a:gd name="T5" fmla="*/ 0 h 13"/>
                  <a:gd name="T6" fmla="*/ 7 w 33"/>
                  <a:gd name="T7" fmla="*/ 11 h 13"/>
                  <a:gd name="T8" fmla="*/ 33 w 3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3"/>
                  <a:gd name="T17" fmla="*/ 33 w 3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3">
                    <a:moveTo>
                      <a:pt x="33" y="13"/>
                    </a:moveTo>
                    <a:lnTo>
                      <a:pt x="27" y="3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1" name="Freeform 704"/>
              <p:cNvSpPr>
                <a:spLocks/>
              </p:cNvSpPr>
              <p:nvPr/>
            </p:nvSpPr>
            <p:spPr bwMode="auto">
              <a:xfrm>
                <a:off x="1667" y="1005"/>
                <a:ext cx="42" cy="31"/>
              </a:xfrm>
              <a:custGeom>
                <a:avLst/>
                <a:gdLst>
                  <a:gd name="T0" fmla="*/ 34 w 42"/>
                  <a:gd name="T1" fmla="*/ 0 h 31"/>
                  <a:gd name="T2" fmla="*/ 42 w 42"/>
                  <a:gd name="T3" fmla="*/ 11 h 31"/>
                  <a:gd name="T4" fmla="*/ 31 w 42"/>
                  <a:gd name="T5" fmla="*/ 31 h 31"/>
                  <a:gd name="T6" fmla="*/ 10 w 42"/>
                  <a:gd name="T7" fmla="*/ 29 h 31"/>
                  <a:gd name="T8" fmla="*/ 0 w 42"/>
                  <a:gd name="T9" fmla="*/ 18 h 31"/>
                  <a:gd name="T10" fmla="*/ 34 w 42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31"/>
                  <a:gd name="T20" fmla="*/ 42 w 4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31">
                    <a:moveTo>
                      <a:pt x="34" y="0"/>
                    </a:moveTo>
                    <a:lnTo>
                      <a:pt x="42" y="11"/>
                    </a:lnTo>
                    <a:lnTo>
                      <a:pt x="31" y="31"/>
                    </a:lnTo>
                    <a:lnTo>
                      <a:pt x="10" y="29"/>
                    </a:lnTo>
                    <a:lnTo>
                      <a:pt x="0" y="1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2" name="Freeform 705"/>
              <p:cNvSpPr>
                <a:spLocks/>
              </p:cNvSpPr>
              <p:nvPr/>
            </p:nvSpPr>
            <p:spPr bwMode="auto">
              <a:xfrm>
                <a:off x="1654" y="1005"/>
                <a:ext cx="38" cy="21"/>
              </a:xfrm>
              <a:custGeom>
                <a:avLst/>
                <a:gdLst>
                  <a:gd name="T0" fmla="*/ 38 w 38"/>
                  <a:gd name="T1" fmla="*/ 21 h 21"/>
                  <a:gd name="T2" fmla="*/ 12 w 38"/>
                  <a:gd name="T3" fmla="*/ 19 h 21"/>
                  <a:gd name="T4" fmla="*/ 0 w 38"/>
                  <a:gd name="T5" fmla="*/ 0 h 21"/>
                  <a:gd name="T6" fmla="*/ 26 w 38"/>
                  <a:gd name="T7" fmla="*/ 1 h 21"/>
                  <a:gd name="T8" fmla="*/ 38 w 38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21"/>
                  <a:gd name="T17" fmla="*/ 38 w 3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21">
                    <a:moveTo>
                      <a:pt x="38" y="21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26" y="1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3" name="Freeform 706"/>
              <p:cNvSpPr>
                <a:spLocks/>
              </p:cNvSpPr>
              <p:nvPr/>
            </p:nvSpPr>
            <p:spPr bwMode="auto">
              <a:xfrm>
                <a:off x="1654" y="980"/>
                <a:ext cx="39" cy="26"/>
              </a:xfrm>
              <a:custGeom>
                <a:avLst/>
                <a:gdLst>
                  <a:gd name="T0" fmla="*/ 0 w 39"/>
                  <a:gd name="T1" fmla="*/ 25 h 26"/>
                  <a:gd name="T2" fmla="*/ 12 w 39"/>
                  <a:gd name="T3" fmla="*/ 0 h 26"/>
                  <a:gd name="T4" fmla="*/ 39 w 39"/>
                  <a:gd name="T5" fmla="*/ 0 h 26"/>
                  <a:gd name="T6" fmla="*/ 26 w 39"/>
                  <a:gd name="T7" fmla="*/ 26 h 26"/>
                  <a:gd name="T8" fmla="*/ 0 w 39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6"/>
                  <a:gd name="T17" fmla="*/ 39 w 3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6">
                    <a:moveTo>
                      <a:pt x="0" y="25"/>
                    </a:moveTo>
                    <a:lnTo>
                      <a:pt x="12" y="0"/>
                    </a:lnTo>
                    <a:lnTo>
                      <a:pt x="39" y="0"/>
                    </a:lnTo>
                    <a:lnTo>
                      <a:pt x="26" y="2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4" name="Freeform 707"/>
              <p:cNvSpPr>
                <a:spLocks/>
              </p:cNvSpPr>
              <p:nvPr/>
            </p:nvSpPr>
            <p:spPr bwMode="auto">
              <a:xfrm>
                <a:off x="1680" y="980"/>
                <a:ext cx="26" cy="46"/>
              </a:xfrm>
              <a:custGeom>
                <a:avLst/>
                <a:gdLst>
                  <a:gd name="T0" fmla="*/ 0 w 26"/>
                  <a:gd name="T1" fmla="*/ 26 h 46"/>
                  <a:gd name="T2" fmla="*/ 13 w 26"/>
                  <a:gd name="T3" fmla="*/ 0 h 46"/>
                  <a:gd name="T4" fmla="*/ 26 w 26"/>
                  <a:gd name="T5" fmla="*/ 19 h 46"/>
                  <a:gd name="T6" fmla="*/ 12 w 26"/>
                  <a:gd name="T7" fmla="*/ 46 h 46"/>
                  <a:gd name="T8" fmla="*/ 0 w 26"/>
                  <a:gd name="T9" fmla="*/ 2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6"/>
                  <a:gd name="T17" fmla="*/ 26 w 2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6">
                    <a:moveTo>
                      <a:pt x="0" y="26"/>
                    </a:moveTo>
                    <a:lnTo>
                      <a:pt x="13" y="0"/>
                    </a:lnTo>
                    <a:lnTo>
                      <a:pt x="26" y="19"/>
                    </a:lnTo>
                    <a:lnTo>
                      <a:pt x="12" y="4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5" name="Freeform 708"/>
              <p:cNvSpPr>
                <a:spLocks/>
              </p:cNvSpPr>
              <p:nvPr/>
            </p:nvSpPr>
            <p:spPr bwMode="auto">
              <a:xfrm>
                <a:off x="1674" y="1016"/>
                <a:ext cx="9" cy="13"/>
              </a:xfrm>
              <a:custGeom>
                <a:avLst/>
                <a:gdLst>
                  <a:gd name="T0" fmla="*/ 0 w 9"/>
                  <a:gd name="T1" fmla="*/ 7 h 13"/>
                  <a:gd name="T2" fmla="*/ 3 w 9"/>
                  <a:gd name="T3" fmla="*/ 0 h 13"/>
                  <a:gd name="T4" fmla="*/ 9 w 9"/>
                  <a:gd name="T5" fmla="*/ 8 h 13"/>
                  <a:gd name="T6" fmla="*/ 6 w 9"/>
                  <a:gd name="T7" fmla="*/ 13 h 13"/>
                  <a:gd name="T8" fmla="*/ 0 w 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3"/>
                  <a:gd name="T17" fmla="*/ 9 w 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3">
                    <a:moveTo>
                      <a:pt x="0" y="7"/>
                    </a:moveTo>
                    <a:lnTo>
                      <a:pt x="3" y="0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6" name="Freeform 709"/>
              <p:cNvSpPr>
                <a:spLocks/>
              </p:cNvSpPr>
              <p:nvPr/>
            </p:nvSpPr>
            <p:spPr bwMode="auto">
              <a:xfrm>
                <a:off x="1649" y="1008"/>
                <a:ext cx="28" cy="15"/>
              </a:xfrm>
              <a:custGeom>
                <a:avLst/>
                <a:gdLst>
                  <a:gd name="T0" fmla="*/ 28 w 28"/>
                  <a:gd name="T1" fmla="*/ 8 h 15"/>
                  <a:gd name="T2" fmla="*/ 9 w 28"/>
                  <a:gd name="T3" fmla="*/ 8 h 15"/>
                  <a:gd name="T4" fmla="*/ 11 w 28"/>
                  <a:gd name="T5" fmla="*/ 6 h 15"/>
                  <a:gd name="T6" fmla="*/ 6 w 28"/>
                  <a:gd name="T7" fmla="*/ 0 h 15"/>
                  <a:gd name="T8" fmla="*/ 0 w 28"/>
                  <a:gd name="T9" fmla="*/ 12 h 15"/>
                  <a:gd name="T10" fmla="*/ 25 w 28"/>
                  <a:gd name="T11" fmla="*/ 15 h 15"/>
                  <a:gd name="T12" fmla="*/ 28 w 28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"/>
                  <a:gd name="T23" fmla="*/ 28 w 2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">
                    <a:moveTo>
                      <a:pt x="28" y="8"/>
                    </a:moveTo>
                    <a:lnTo>
                      <a:pt x="9" y="8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5" y="15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7" name="Freeform 710"/>
              <p:cNvSpPr>
                <a:spLocks/>
              </p:cNvSpPr>
              <p:nvPr/>
            </p:nvSpPr>
            <p:spPr bwMode="auto">
              <a:xfrm>
                <a:off x="1649" y="1020"/>
                <a:ext cx="31" cy="9"/>
              </a:xfrm>
              <a:custGeom>
                <a:avLst/>
                <a:gdLst>
                  <a:gd name="T0" fmla="*/ 0 w 31"/>
                  <a:gd name="T1" fmla="*/ 0 h 9"/>
                  <a:gd name="T2" fmla="*/ 5 w 31"/>
                  <a:gd name="T3" fmla="*/ 9 h 9"/>
                  <a:gd name="T4" fmla="*/ 31 w 31"/>
                  <a:gd name="T5" fmla="*/ 9 h 9"/>
                  <a:gd name="T6" fmla="*/ 25 w 31"/>
                  <a:gd name="T7" fmla="*/ 3 h 9"/>
                  <a:gd name="T8" fmla="*/ 0 w 3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9"/>
                  <a:gd name="T17" fmla="*/ 31 w 3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9">
                    <a:moveTo>
                      <a:pt x="0" y="0"/>
                    </a:moveTo>
                    <a:lnTo>
                      <a:pt x="5" y="9"/>
                    </a:lnTo>
                    <a:lnTo>
                      <a:pt x="31" y="9"/>
                    </a:lnTo>
                    <a:lnTo>
                      <a:pt x="2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8" name="Freeform 711"/>
              <p:cNvSpPr>
                <a:spLocks/>
              </p:cNvSpPr>
              <p:nvPr/>
            </p:nvSpPr>
            <p:spPr bwMode="auto">
              <a:xfrm>
                <a:off x="1658" y="101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09" name="Freeform 712"/>
              <p:cNvSpPr>
                <a:spLocks/>
              </p:cNvSpPr>
              <p:nvPr/>
            </p:nvSpPr>
            <p:spPr bwMode="auto">
              <a:xfrm>
                <a:off x="1666" y="1023"/>
                <a:ext cx="12" cy="6"/>
              </a:xfrm>
              <a:custGeom>
                <a:avLst/>
                <a:gdLst>
                  <a:gd name="T0" fmla="*/ 8 w 12"/>
                  <a:gd name="T1" fmla="*/ 0 h 6"/>
                  <a:gd name="T2" fmla="*/ 0 w 12"/>
                  <a:gd name="T3" fmla="*/ 0 h 6"/>
                  <a:gd name="T4" fmla="*/ 5 w 12"/>
                  <a:gd name="T5" fmla="*/ 6 h 6"/>
                  <a:gd name="T6" fmla="*/ 12 w 12"/>
                  <a:gd name="T7" fmla="*/ 6 h 6"/>
                  <a:gd name="T8" fmla="*/ 8 w 1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8" y="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2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0" name="Freeform 713"/>
              <p:cNvSpPr>
                <a:spLocks/>
              </p:cNvSpPr>
              <p:nvPr/>
            </p:nvSpPr>
            <p:spPr bwMode="auto">
              <a:xfrm>
                <a:off x="1666" y="1023"/>
                <a:ext cx="21" cy="17"/>
              </a:xfrm>
              <a:custGeom>
                <a:avLst/>
                <a:gdLst>
                  <a:gd name="T0" fmla="*/ 20 w 21"/>
                  <a:gd name="T1" fmla="*/ 17 h 17"/>
                  <a:gd name="T2" fmla="*/ 0 w 21"/>
                  <a:gd name="T3" fmla="*/ 2 h 17"/>
                  <a:gd name="T4" fmla="*/ 0 w 21"/>
                  <a:gd name="T5" fmla="*/ 0 h 17"/>
                  <a:gd name="T6" fmla="*/ 6 w 21"/>
                  <a:gd name="T7" fmla="*/ 0 h 17"/>
                  <a:gd name="T8" fmla="*/ 11 w 21"/>
                  <a:gd name="T9" fmla="*/ 2 h 17"/>
                  <a:gd name="T10" fmla="*/ 21 w 21"/>
                  <a:gd name="T11" fmla="*/ 15 h 17"/>
                  <a:gd name="T12" fmla="*/ 20 w 2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7"/>
                  <a:gd name="T23" fmla="*/ 21 w 2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7">
                    <a:moveTo>
                      <a:pt x="20" y="17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2"/>
                    </a:lnTo>
                    <a:lnTo>
                      <a:pt x="21" y="15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6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1" name="Freeform 714"/>
              <p:cNvSpPr>
                <a:spLocks/>
              </p:cNvSpPr>
              <p:nvPr/>
            </p:nvSpPr>
            <p:spPr bwMode="auto">
              <a:xfrm>
                <a:off x="1666" y="1024"/>
                <a:ext cx="12" cy="7"/>
              </a:xfrm>
              <a:custGeom>
                <a:avLst/>
                <a:gdLst>
                  <a:gd name="T0" fmla="*/ 6 w 12"/>
                  <a:gd name="T1" fmla="*/ 0 h 7"/>
                  <a:gd name="T2" fmla="*/ 0 w 12"/>
                  <a:gd name="T3" fmla="*/ 0 h 7"/>
                  <a:gd name="T4" fmla="*/ 3 w 12"/>
                  <a:gd name="T5" fmla="*/ 7 h 7"/>
                  <a:gd name="T6" fmla="*/ 12 w 12"/>
                  <a:gd name="T7" fmla="*/ 6 h 7"/>
                  <a:gd name="T8" fmla="*/ 6 w 12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7"/>
                  <a:gd name="T17" fmla="*/ 12 w 1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7">
                    <a:moveTo>
                      <a:pt x="6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1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2" name="Freeform 715"/>
              <p:cNvSpPr>
                <a:spLocks/>
              </p:cNvSpPr>
              <p:nvPr/>
            </p:nvSpPr>
            <p:spPr bwMode="auto">
              <a:xfrm>
                <a:off x="1667" y="1026"/>
                <a:ext cx="8" cy="3"/>
              </a:xfrm>
              <a:custGeom>
                <a:avLst/>
                <a:gdLst>
                  <a:gd name="T0" fmla="*/ 5 w 8"/>
                  <a:gd name="T1" fmla="*/ 0 h 3"/>
                  <a:gd name="T2" fmla="*/ 0 w 8"/>
                  <a:gd name="T3" fmla="*/ 0 h 3"/>
                  <a:gd name="T4" fmla="*/ 4 w 8"/>
                  <a:gd name="T5" fmla="*/ 3 h 3"/>
                  <a:gd name="T6" fmla="*/ 8 w 8"/>
                  <a:gd name="T7" fmla="*/ 3 h 3"/>
                  <a:gd name="T8" fmla="*/ 5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5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3" name="Freeform 716"/>
              <p:cNvSpPr>
                <a:spLocks/>
              </p:cNvSpPr>
              <p:nvPr/>
            </p:nvSpPr>
            <p:spPr bwMode="auto">
              <a:xfrm>
                <a:off x="1669" y="1025"/>
                <a:ext cx="8" cy="4"/>
              </a:xfrm>
              <a:custGeom>
                <a:avLst/>
                <a:gdLst>
                  <a:gd name="T0" fmla="*/ 3 w 8"/>
                  <a:gd name="T1" fmla="*/ 2 h 4"/>
                  <a:gd name="T2" fmla="*/ 0 w 8"/>
                  <a:gd name="T3" fmla="*/ 0 h 4"/>
                  <a:gd name="T4" fmla="*/ 3 w 8"/>
                  <a:gd name="T5" fmla="*/ 4 h 4"/>
                  <a:gd name="T6" fmla="*/ 8 w 8"/>
                  <a:gd name="T7" fmla="*/ 4 h 4"/>
                  <a:gd name="T8" fmla="*/ 3 w 8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3" y="2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8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4" name="Freeform 717"/>
              <p:cNvSpPr>
                <a:spLocks/>
              </p:cNvSpPr>
              <p:nvPr/>
            </p:nvSpPr>
            <p:spPr bwMode="auto">
              <a:xfrm>
                <a:off x="1669" y="1025"/>
                <a:ext cx="8" cy="4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3 w 8"/>
                  <a:gd name="T5" fmla="*/ 1 h 4"/>
                  <a:gd name="T6" fmla="*/ 0 w 8"/>
                  <a:gd name="T7" fmla="*/ 0 h 4"/>
                  <a:gd name="T8" fmla="*/ 3 w 8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3" y="3"/>
                    </a:moveTo>
                    <a:lnTo>
                      <a:pt x="8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5" name="Freeform 718"/>
              <p:cNvSpPr>
                <a:spLocks/>
              </p:cNvSpPr>
              <p:nvPr/>
            </p:nvSpPr>
            <p:spPr bwMode="auto">
              <a:xfrm>
                <a:off x="1666" y="1028"/>
                <a:ext cx="20" cy="12"/>
              </a:xfrm>
              <a:custGeom>
                <a:avLst/>
                <a:gdLst>
                  <a:gd name="T0" fmla="*/ 6 w 20"/>
                  <a:gd name="T1" fmla="*/ 10 h 12"/>
                  <a:gd name="T2" fmla="*/ 0 w 20"/>
                  <a:gd name="T3" fmla="*/ 0 h 12"/>
                  <a:gd name="T4" fmla="*/ 6 w 20"/>
                  <a:gd name="T5" fmla="*/ 3 h 12"/>
                  <a:gd name="T6" fmla="*/ 11 w 20"/>
                  <a:gd name="T7" fmla="*/ 5 h 12"/>
                  <a:gd name="T8" fmla="*/ 11 w 20"/>
                  <a:gd name="T9" fmla="*/ 0 h 12"/>
                  <a:gd name="T10" fmla="*/ 20 w 20"/>
                  <a:gd name="T11" fmla="*/ 12 h 12"/>
                  <a:gd name="T12" fmla="*/ 6 w 20"/>
                  <a:gd name="T13" fmla="*/ 1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6" y="1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20" y="12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6" name="Freeform 719"/>
              <p:cNvSpPr>
                <a:spLocks/>
              </p:cNvSpPr>
              <p:nvPr/>
            </p:nvSpPr>
            <p:spPr bwMode="auto">
              <a:xfrm>
                <a:off x="1654" y="980"/>
                <a:ext cx="39" cy="26"/>
              </a:xfrm>
              <a:custGeom>
                <a:avLst/>
                <a:gdLst>
                  <a:gd name="T0" fmla="*/ 0 w 39"/>
                  <a:gd name="T1" fmla="*/ 25 h 26"/>
                  <a:gd name="T2" fmla="*/ 12 w 39"/>
                  <a:gd name="T3" fmla="*/ 0 h 26"/>
                  <a:gd name="T4" fmla="*/ 39 w 39"/>
                  <a:gd name="T5" fmla="*/ 0 h 26"/>
                  <a:gd name="T6" fmla="*/ 26 w 39"/>
                  <a:gd name="T7" fmla="*/ 26 h 26"/>
                  <a:gd name="T8" fmla="*/ 0 w 39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6"/>
                  <a:gd name="T17" fmla="*/ 39 w 3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6">
                    <a:moveTo>
                      <a:pt x="0" y="25"/>
                    </a:moveTo>
                    <a:lnTo>
                      <a:pt x="12" y="0"/>
                    </a:lnTo>
                    <a:lnTo>
                      <a:pt x="39" y="0"/>
                    </a:lnTo>
                    <a:lnTo>
                      <a:pt x="26" y="26"/>
                    </a:lnTo>
                    <a:lnTo>
                      <a:pt x="0" y="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7" name="Freeform 720"/>
              <p:cNvSpPr>
                <a:spLocks/>
              </p:cNvSpPr>
              <p:nvPr/>
            </p:nvSpPr>
            <p:spPr bwMode="auto">
              <a:xfrm>
                <a:off x="1664" y="989"/>
                <a:ext cx="14" cy="9"/>
              </a:xfrm>
              <a:custGeom>
                <a:avLst/>
                <a:gdLst>
                  <a:gd name="T0" fmla="*/ 14 w 14"/>
                  <a:gd name="T1" fmla="*/ 0 h 9"/>
                  <a:gd name="T2" fmla="*/ 3 w 14"/>
                  <a:gd name="T3" fmla="*/ 0 h 9"/>
                  <a:gd name="T4" fmla="*/ 0 w 14"/>
                  <a:gd name="T5" fmla="*/ 9 h 9"/>
                  <a:gd name="T6" fmla="*/ 10 w 14"/>
                  <a:gd name="T7" fmla="*/ 9 h 9"/>
                  <a:gd name="T8" fmla="*/ 14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9"/>
                  <a:gd name="T17" fmla="*/ 14 w 1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9">
                    <a:moveTo>
                      <a:pt x="14" y="0"/>
                    </a:moveTo>
                    <a:lnTo>
                      <a:pt x="3" y="0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8" name="Freeform 721"/>
              <p:cNvSpPr>
                <a:spLocks/>
              </p:cNvSpPr>
              <p:nvPr/>
            </p:nvSpPr>
            <p:spPr bwMode="auto">
              <a:xfrm>
                <a:off x="1660" y="985"/>
                <a:ext cx="18" cy="13"/>
              </a:xfrm>
              <a:custGeom>
                <a:avLst/>
                <a:gdLst>
                  <a:gd name="T0" fmla="*/ 4 w 18"/>
                  <a:gd name="T1" fmla="*/ 13 h 13"/>
                  <a:gd name="T2" fmla="*/ 0 w 18"/>
                  <a:gd name="T3" fmla="*/ 9 h 13"/>
                  <a:gd name="T4" fmla="*/ 15 w 18"/>
                  <a:gd name="T5" fmla="*/ 0 h 13"/>
                  <a:gd name="T6" fmla="*/ 18 w 18"/>
                  <a:gd name="T7" fmla="*/ 4 h 13"/>
                  <a:gd name="T8" fmla="*/ 4 w 18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13"/>
                    </a:moveTo>
                    <a:lnTo>
                      <a:pt x="0" y="9"/>
                    </a:lnTo>
                    <a:lnTo>
                      <a:pt x="15" y="0"/>
                    </a:lnTo>
                    <a:lnTo>
                      <a:pt x="18" y="4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19" name="Freeform 722"/>
              <p:cNvSpPr>
                <a:spLocks/>
              </p:cNvSpPr>
              <p:nvPr/>
            </p:nvSpPr>
            <p:spPr bwMode="auto">
              <a:xfrm>
                <a:off x="1660" y="985"/>
                <a:ext cx="15" cy="9"/>
              </a:xfrm>
              <a:custGeom>
                <a:avLst/>
                <a:gdLst>
                  <a:gd name="T0" fmla="*/ 15 w 15"/>
                  <a:gd name="T1" fmla="*/ 0 h 9"/>
                  <a:gd name="T2" fmla="*/ 4 w 15"/>
                  <a:gd name="T3" fmla="*/ 0 h 9"/>
                  <a:gd name="T4" fmla="*/ 0 w 15"/>
                  <a:gd name="T5" fmla="*/ 9 h 9"/>
                  <a:gd name="T6" fmla="*/ 11 w 15"/>
                  <a:gd name="T7" fmla="*/ 9 h 9"/>
                  <a:gd name="T8" fmla="*/ 15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5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0" name="Line 723"/>
              <p:cNvSpPr>
                <a:spLocks noChangeShapeType="1"/>
              </p:cNvSpPr>
              <p:nvPr/>
            </p:nvSpPr>
            <p:spPr bwMode="auto">
              <a:xfrm>
                <a:off x="1664" y="99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1" name="Line 724"/>
              <p:cNvSpPr>
                <a:spLocks noChangeShapeType="1"/>
              </p:cNvSpPr>
              <p:nvPr/>
            </p:nvSpPr>
            <p:spPr bwMode="auto">
              <a:xfrm flipV="1">
                <a:off x="1674" y="990"/>
                <a:ext cx="4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2" name="Line 725"/>
              <p:cNvSpPr>
                <a:spLocks noChangeShapeType="1"/>
              </p:cNvSpPr>
              <p:nvPr/>
            </p:nvSpPr>
            <p:spPr bwMode="auto">
              <a:xfrm flipH="1">
                <a:off x="1664" y="985"/>
                <a:ext cx="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3" name="Line 726"/>
              <p:cNvSpPr>
                <a:spLocks noChangeShapeType="1"/>
              </p:cNvSpPr>
              <p:nvPr/>
            </p:nvSpPr>
            <p:spPr bwMode="auto">
              <a:xfrm flipH="1">
                <a:off x="1660" y="985"/>
                <a:ext cx="4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4" name="Line 727"/>
              <p:cNvSpPr>
                <a:spLocks noChangeShapeType="1"/>
              </p:cNvSpPr>
              <p:nvPr/>
            </p:nvSpPr>
            <p:spPr bwMode="auto">
              <a:xfrm>
                <a:off x="1660" y="994"/>
                <a:ext cx="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5" name="Line 728"/>
              <p:cNvSpPr>
                <a:spLocks noChangeShapeType="1"/>
              </p:cNvSpPr>
              <p:nvPr/>
            </p:nvSpPr>
            <p:spPr bwMode="auto">
              <a:xfrm flipV="1">
                <a:off x="1671" y="985"/>
                <a:ext cx="4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6" name="Freeform 729"/>
              <p:cNvSpPr>
                <a:spLocks/>
              </p:cNvSpPr>
              <p:nvPr/>
            </p:nvSpPr>
            <p:spPr bwMode="auto">
              <a:xfrm>
                <a:off x="1608" y="1048"/>
                <a:ext cx="11" cy="8"/>
              </a:xfrm>
              <a:custGeom>
                <a:avLst/>
                <a:gdLst>
                  <a:gd name="T0" fmla="*/ 0 w 11"/>
                  <a:gd name="T1" fmla="*/ 8 h 8"/>
                  <a:gd name="T2" fmla="*/ 5 w 11"/>
                  <a:gd name="T3" fmla="*/ 1 h 8"/>
                  <a:gd name="T4" fmla="*/ 11 w 11"/>
                  <a:gd name="T5" fmla="*/ 0 h 8"/>
                  <a:gd name="T6" fmla="*/ 6 w 11"/>
                  <a:gd name="T7" fmla="*/ 8 h 8"/>
                  <a:gd name="T8" fmla="*/ 0 w 1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0" y="8"/>
                    </a:moveTo>
                    <a:lnTo>
                      <a:pt x="5" y="1"/>
                    </a:lnTo>
                    <a:lnTo>
                      <a:pt x="11" y="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0E0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7" name="Freeform 730"/>
              <p:cNvSpPr>
                <a:spLocks/>
              </p:cNvSpPr>
              <p:nvPr/>
            </p:nvSpPr>
            <p:spPr bwMode="auto">
              <a:xfrm>
                <a:off x="1608" y="1056"/>
                <a:ext cx="11" cy="4"/>
              </a:xfrm>
              <a:custGeom>
                <a:avLst/>
                <a:gdLst>
                  <a:gd name="T0" fmla="*/ 0 w 11"/>
                  <a:gd name="T1" fmla="*/ 0 h 4"/>
                  <a:gd name="T2" fmla="*/ 3 w 11"/>
                  <a:gd name="T3" fmla="*/ 3 h 4"/>
                  <a:gd name="T4" fmla="*/ 11 w 11"/>
                  <a:gd name="T5" fmla="*/ 4 h 4"/>
                  <a:gd name="T6" fmla="*/ 6 w 11"/>
                  <a:gd name="T7" fmla="*/ 0 h 4"/>
                  <a:gd name="T8" fmla="*/ 0 w 1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"/>
                  <a:gd name="T17" fmla="*/ 11 w 1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">
                    <a:moveTo>
                      <a:pt x="0" y="0"/>
                    </a:moveTo>
                    <a:lnTo>
                      <a:pt x="3" y="3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8" name="Freeform 731"/>
              <p:cNvSpPr>
                <a:spLocks/>
              </p:cNvSpPr>
              <p:nvPr/>
            </p:nvSpPr>
            <p:spPr bwMode="auto">
              <a:xfrm>
                <a:off x="1614" y="1048"/>
                <a:ext cx="9" cy="12"/>
              </a:xfrm>
              <a:custGeom>
                <a:avLst/>
                <a:gdLst>
                  <a:gd name="T0" fmla="*/ 0 w 9"/>
                  <a:gd name="T1" fmla="*/ 8 h 12"/>
                  <a:gd name="T2" fmla="*/ 5 w 9"/>
                  <a:gd name="T3" fmla="*/ 0 h 12"/>
                  <a:gd name="T4" fmla="*/ 9 w 9"/>
                  <a:gd name="T5" fmla="*/ 5 h 12"/>
                  <a:gd name="T6" fmla="*/ 5 w 9"/>
                  <a:gd name="T7" fmla="*/ 12 h 12"/>
                  <a:gd name="T8" fmla="*/ 0 w 9"/>
                  <a:gd name="T9" fmla="*/ 8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0" y="8"/>
                    </a:moveTo>
                    <a:lnTo>
                      <a:pt x="5" y="0"/>
                    </a:lnTo>
                    <a:lnTo>
                      <a:pt x="9" y="5"/>
                    </a:lnTo>
                    <a:lnTo>
                      <a:pt x="5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F6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29" name="Freeform 732"/>
              <p:cNvSpPr>
                <a:spLocks/>
              </p:cNvSpPr>
              <p:nvPr/>
            </p:nvSpPr>
            <p:spPr bwMode="auto">
              <a:xfrm>
                <a:off x="1603" y="1058"/>
                <a:ext cx="11" cy="7"/>
              </a:xfrm>
              <a:custGeom>
                <a:avLst/>
                <a:gdLst>
                  <a:gd name="T0" fmla="*/ 0 w 11"/>
                  <a:gd name="T1" fmla="*/ 7 h 7"/>
                  <a:gd name="T2" fmla="*/ 5 w 11"/>
                  <a:gd name="T3" fmla="*/ 0 h 7"/>
                  <a:gd name="T4" fmla="*/ 11 w 11"/>
                  <a:gd name="T5" fmla="*/ 0 h 7"/>
                  <a:gd name="T6" fmla="*/ 8 w 11"/>
                  <a:gd name="T7" fmla="*/ 6 h 7"/>
                  <a:gd name="T8" fmla="*/ 0 w 1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"/>
                  <a:gd name="T17" fmla="*/ 11 w 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">
                    <a:moveTo>
                      <a:pt x="0" y="7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8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0E0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0" name="Freeform 733"/>
              <p:cNvSpPr>
                <a:spLocks/>
              </p:cNvSpPr>
              <p:nvPr/>
            </p:nvSpPr>
            <p:spPr bwMode="auto">
              <a:xfrm>
                <a:off x="1603" y="1064"/>
                <a:ext cx="11" cy="5"/>
              </a:xfrm>
              <a:custGeom>
                <a:avLst/>
                <a:gdLst>
                  <a:gd name="T0" fmla="*/ 0 w 11"/>
                  <a:gd name="T1" fmla="*/ 1 h 5"/>
                  <a:gd name="T2" fmla="*/ 4 w 11"/>
                  <a:gd name="T3" fmla="*/ 5 h 5"/>
                  <a:gd name="T4" fmla="*/ 11 w 11"/>
                  <a:gd name="T5" fmla="*/ 5 h 5"/>
                  <a:gd name="T6" fmla="*/ 8 w 11"/>
                  <a:gd name="T7" fmla="*/ 0 h 5"/>
                  <a:gd name="T8" fmla="*/ 0 w 11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0" y="1"/>
                    </a:moveTo>
                    <a:lnTo>
                      <a:pt x="4" y="5"/>
                    </a:lnTo>
                    <a:lnTo>
                      <a:pt x="11" y="5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FF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1" name="Freeform 734"/>
              <p:cNvSpPr>
                <a:spLocks/>
              </p:cNvSpPr>
              <p:nvPr/>
            </p:nvSpPr>
            <p:spPr bwMode="auto">
              <a:xfrm>
                <a:off x="1611" y="1058"/>
                <a:ext cx="8" cy="11"/>
              </a:xfrm>
              <a:custGeom>
                <a:avLst/>
                <a:gdLst>
                  <a:gd name="T0" fmla="*/ 0 w 8"/>
                  <a:gd name="T1" fmla="*/ 6 h 11"/>
                  <a:gd name="T2" fmla="*/ 3 w 8"/>
                  <a:gd name="T3" fmla="*/ 0 h 11"/>
                  <a:gd name="T4" fmla="*/ 8 w 8"/>
                  <a:gd name="T5" fmla="*/ 5 h 11"/>
                  <a:gd name="T6" fmla="*/ 3 w 8"/>
                  <a:gd name="T7" fmla="*/ 11 h 11"/>
                  <a:gd name="T8" fmla="*/ 0 w 8"/>
                  <a:gd name="T9" fmla="*/ 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6"/>
                    </a:moveTo>
                    <a:lnTo>
                      <a:pt x="3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F6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2" name="Freeform 735"/>
              <p:cNvSpPr>
                <a:spLocks/>
              </p:cNvSpPr>
              <p:nvPr/>
            </p:nvSpPr>
            <p:spPr bwMode="auto">
              <a:xfrm>
                <a:off x="1666" y="1055"/>
                <a:ext cx="14" cy="15"/>
              </a:xfrm>
              <a:custGeom>
                <a:avLst/>
                <a:gdLst>
                  <a:gd name="T0" fmla="*/ 0 w 14"/>
                  <a:gd name="T1" fmla="*/ 5 h 15"/>
                  <a:gd name="T2" fmla="*/ 8 w 14"/>
                  <a:gd name="T3" fmla="*/ 0 h 15"/>
                  <a:gd name="T4" fmla="*/ 14 w 14"/>
                  <a:gd name="T5" fmla="*/ 13 h 15"/>
                  <a:gd name="T6" fmla="*/ 6 w 14"/>
                  <a:gd name="T7" fmla="*/ 15 h 15"/>
                  <a:gd name="T8" fmla="*/ 0 w 14"/>
                  <a:gd name="T9" fmla="*/ 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5"/>
                    </a:moveTo>
                    <a:lnTo>
                      <a:pt x="8" y="0"/>
                    </a:lnTo>
                    <a:lnTo>
                      <a:pt x="14" y="13"/>
                    </a:lnTo>
                    <a:lnTo>
                      <a:pt x="6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3" name="Freeform 736"/>
              <p:cNvSpPr>
                <a:spLocks/>
              </p:cNvSpPr>
              <p:nvPr/>
            </p:nvSpPr>
            <p:spPr bwMode="auto">
              <a:xfrm>
                <a:off x="1672" y="1010"/>
                <a:ext cx="72" cy="156"/>
              </a:xfrm>
              <a:custGeom>
                <a:avLst/>
                <a:gdLst>
                  <a:gd name="T0" fmla="*/ 15 w 72"/>
                  <a:gd name="T1" fmla="*/ 18 h 156"/>
                  <a:gd name="T2" fmla="*/ 0 w 72"/>
                  <a:gd name="T3" fmla="*/ 50 h 156"/>
                  <a:gd name="T4" fmla="*/ 69 w 72"/>
                  <a:gd name="T5" fmla="*/ 156 h 156"/>
                  <a:gd name="T6" fmla="*/ 72 w 72"/>
                  <a:gd name="T7" fmla="*/ 156 h 156"/>
                  <a:gd name="T8" fmla="*/ 43 w 72"/>
                  <a:gd name="T9" fmla="*/ 0 h 156"/>
                  <a:gd name="T10" fmla="*/ 40 w 72"/>
                  <a:gd name="T11" fmla="*/ 0 h 156"/>
                  <a:gd name="T12" fmla="*/ 23 w 72"/>
                  <a:gd name="T13" fmla="*/ 30 h 156"/>
                  <a:gd name="T14" fmla="*/ 17 w 72"/>
                  <a:gd name="T15" fmla="*/ 18 h 156"/>
                  <a:gd name="T16" fmla="*/ 15 w 72"/>
                  <a:gd name="T17" fmla="*/ 18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156"/>
                  <a:gd name="T29" fmla="*/ 72 w 72"/>
                  <a:gd name="T30" fmla="*/ 156 h 1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156">
                    <a:moveTo>
                      <a:pt x="15" y="18"/>
                    </a:moveTo>
                    <a:lnTo>
                      <a:pt x="0" y="50"/>
                    </a:lnTo>
                    <a:lnTo>
                      <a:pt x="69" y="156"/>
                    </a:lnTo>
                    <a:lnTo>
                      <a:pt x="72" y="156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23" y="30"/>
                    </a:lnTo>
                    <a:lnTo>
                      <a:pt x="17" y="18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60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4" name="Freeform 737"/>
              <p:cNvSpPr>
                <a:spLocks/>
              </p:cNvSpPr>
              <p:nvPr/>
            </p:nvSpPr>
            <p:spPr bwMode="auto">
              <a:xfrm>
                <a:off x="1674" y="1010"/>
                <a:ext cx="100" cy="156"/>
              </a:xfrm>
              <a:custGeom>
                <a:avLst/>
                <a:gdLst>
                  <a:gd name="T0" fmla="*/ 0 w 100"/>
                  <a:gd name="T1" fmla="*/ 50 h 156"/>
                  <a:gd name="T2" fmla="*/ 70 w 100"/>
                  <a:gd name="T3" fmla="*/ 156 h 156"/>
                  <a:gd name="T4" fmla="*/ 100 w 100"/>
                  <a:gd name="T5" fmla="*/ 92 h 156"/>
                  <a:gd name="T6" fmla="*/ 41 w 100"/>
                  <a:gd name="T7" fmla="*/ 0 h 156"/>
                  <a:gd name="T8" fmla="*/ 24 w 100"/>
                  <a:gd name="T9" fmla="*/ 31 h 156"/>
                  <a:gd name="T10" fmla="*/ 15 w 100"/>
                  <a:gd name="T11" fmla="*/ 18 h 156"/>
                  <a:gd name="T12" fmla="*/ 0 w 100"/>
                  <a:gd name="T13" fmla="*/ 5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156"/>
                  <a:gd name="T23" fmla="*/ 100 w 100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156">
                    <a:moveTo>
                      <a:pt x="0" y="50"/>
                    </a:moveTo>
                    <a:lnTo>
                      <a:pt x="70" y="156"/>
                    </a:lnTo>
                    <a:lnTo>
                      <a:pt x="100" y="92"/>
                    </a:lnTo>
                    <a:lnTo>
                      <a:pt x="41" y="0"/>
                    </a:lnTo>
                    <a:lnTo>
                      <a:pt x="24" y="31"/>
                    </a:lnTo>
                    <a:lnTo>
                      <a:pt x="15" y="1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E26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5" name="Freeform 738"/>
              <p:cNvSpPr>
                <a:spLocks/>
              </p:cNvSpPr>
              <p:nvPr/>
            </p:nvSpPr>
            <p:spPr bwMode="auto">
              <a:xfrm>
                <a:off x="1616" y="1040"/>
                <a:ext cx="4" cy="7"/>
              </a:xfrm>
              <a:custGeom>
                <a:avLst/>
                <a:gdLst>
                  <a:gd name="T0" fmla="*/ 0 w 4"/>
                  <a:gd name="T1" fmla="*/ 4 h 7"/>
                  <a:gd name="T2" fmla="*/ 1 w 4"/>
                  <a:gd name="T3" fmla="*/ 7 h 7"/>
                  <a:gd name="T4" fmla="*/ 3 w 4"/>
                  <a:gd name="T5" fmla="*/ 7 h 7"/>
                  <a:gd name="T6" fmla="*/ 4 w 4"/>
                  <a:gd name="T7" fmla="*/ 5 h 7"/>
                  <a:gd name="T8" fmla="*/ 3 w 4"/>
                  <a:gd name="T9" fmla="*/ 0 h 7"/>
                  <a:gd name="T10" fmla="*/ 0 w 4"/>
                  <a:gd name="T11" fmla="*/ 1 h 7"/>
                  <a:gd name="T12" fmla="*/ 0 w 4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4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6" name="Freeform 739"/>
              <p:cNvSpPr>
                <a:spLocks/>
              </p:cNvSpPr>
              <p:nvPr/>
            </p:nvSpPr>
            <p:spPr bwMode="auto">
              <a:xfrm>
                <a:off x="1620" y="1036"/>
                <a:ext cx="15" cy="22"/>
              </a:xfrm>
              <a:custGeom>
                <a:avLst/>
                <a:gdLst>
                  <a:gd name="T0" fmla="*/ 15 w 15"/>
                  <a:gd name="T1" fmla="*/ 22 h 22"/>
                  <a:gd name="T2" fmla="*/ 12 w 15"/>
                  <a:gd name="T3" fmla="*/ 22 h 22"/>
                  <a:gd name="T4" fmla="*/ 0 w 15"/>
                  <a:gd name="T5" fmla="*/ 2 h 22"/>
                  <a:gd name="T6" fmla="*/ 0 w 15"/>
                  <a:gd name="T7" fmla="*/ 0 h 22"/>
                  <a:gd name="T8" fmla="*/ 12 w 15"/>
                  <a:gd name="T9" fmla="*/ 20 h 22"/>
                  <a:gd name="T10" fmla="*/ 15 w 15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2"/>
                  <a:gd name="T20" fmla="*/ 15 w 1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2">
                    <a:moveTo>
                      <a:pt x="15" y="22"/>
                    </a:moveTo>
                    <a:lnTo>
                      <a:pt x="12" y="2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20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A1A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7" name="Freeform 740"/>
              <p:cNvSpPr>
                <a:spLocks/>
              </p:cNvSpPr>
              <p:nvPr/>
            </p:nvSpPr>
            <p:spPr bwMode="auto">
              <a:xfrm>
                <a:off x="1616" y="1034"/>
                <a:ext cx="23" cy="24"/>
              </a:xfrm>
              <a:custGeom>
                <a:avLst/>
                <a:gdLst>
                  <a:gd name="T0" fmla="*/ 19 w 23"/>
                  <a:gd name="T1" fmla="*/ 24 h 24"/>
                  <a:gd name="T2" fmla="*/ 16 w 23"/>
                  <a:gd name="T3" fmla="*/ 22 h 24"/>
                  <a:gd name="T4" fmla="*/ 4 w 23"/>
                  <a:gd name="T5" fmla="*/ 3 h 24"/>
                  <a:gd name="T6" fmla="*/ 3 w 23"/>
                  <a:gd name="T7" fmla="*/ 7 h 24"/>
                  <a:gd name="T8" fmla="*/ 0 w 23"/>
                  <a:gd name="T9" fmla="*/ 6 h 24"/>
                  <a:gd name="T10" fmla="*/ 6 w 23"/>
                  <a:gd name="T11" fmla="*/ 0 h 24"/>
                  <a:gd name="T12" fmla="*/ 19 w 23"/>
                  <a:gd name="T13" fmla="*/ 20 h 24"/>
                  <a:gd name="T14" fmla="*/ 23 w 23"/>
                  <a:gd name="T15" fmla="*/ 22 h 24"/>
                  <a:gd name="T16" fmla="*/ 19 w 23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4"/>
                  <a:gd name="T29" fmla="*/ 23 w 2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4">
                    <a:moveTo>
                      <a:pt x="19" y="24"/>
                    </a:moveTo>
                    <a:lnTo>
                      <a:pt x="16" y="22"/>
                    </a:lnTo>
                    <a:lnTo>
                      <a:pt x="4" y="3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9" y="20"/>
                    </a:lnTo>
                    <a:lnTo>
                      <a:pt x="23" y="22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60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8" name="Freeform 741"/>
              <p:cNvSpPr>
                <a:spLocks/>
              </p:cNvSpPr>
              <p:nvPr/>
            </p:nvSpPr>
            <p:spPr bwMode="auto">
              <a:xfrm>
                <a:off x="1614" y="1034"/>
                <a:ext cx="8" cy="7"/>
              </a:xfrm>
              <a:custGeom>
                <a:avLst/>
                <a:gdLst>
                  <a:gd name="T0" fmla="*/ 2 w 8"/>
                  <a:gd name="T1" fmla="*/ 6 h 7"/>
                  <a:gd name="T2" fmla="*/ 8 w 8"/>
                  <a:gd name="T3" fmla="*/ 0 h 7"/>
                  <a:gd name="T4" fmla="*/ 6 w 8"/>
                  <a:gd name="T5" fmla="*/ 0 h 7"/>
                  <a:gd name="T6" fmla="*/ 0 w 8"/>
                  <a:gd name="T7" fmla="*/ 6 h 7"/>
                  <a:gd name="T8" fmla="*/ 2 w 8"/>
                  <a:gd name="T9" fmla="*/ 7 h 7"/>
                  <a:gd name="T10" fmla="*/ 3 w 8"/>
                  <a:gd name="T11" fmla="*/ 7 h 7"/>
                  <a:gd name="T12" fmla="*/ 2 w 8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2" y="6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39" name="Freeform 742"/>
              <p:cNvSpPr>
                <a:spLocks/>
              </p:cNvSpPr>
              <p:nvPr/>
            </p:nvSpPr>
            <p:spPr bwMode="auto">
              <a:xfrm>
                <a:off x="1617" y="1060"/>
                <a:ext cx="23" cy="10"/>
              </a:xfrm>
              <a:custGeom>
                <a:avLst/>
                <a:gdLst>
                  <a:gd name="T0" fmla="*/ 20 w 23"/>
                  <a:gd name="T1" fmla="*/ 8 h 10"/>
                  <a:gd name="T2" fmla="*/ 23 w 23"/>
                  <a:gd name="T3" fmla="*/ 0 h 10"/>
                  <a:gd name="T4" fmla="*/ 0 w 23"/>
                  <a:gd name="T5" fmla="*/ 4 h 10"/>
                  <a:gd name="T6" fmla="*/ 9 w 23"/>
                  <a:gd name="T7" fmla="*/ 10 h 10"/>
                  <a:gd name="T8" fmla="*/ 20 w 23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0"/>
                  <a:gd name="T17" fmla="*/ 23 w 2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0">
                    <a:moveTo>
                      <a:pt x="20" y="8"/>
                    </a:moveTo>
                    <a:lnTo>
                      <a:pt x="23" y="0"/>
                    </a:lnTo>
                    <a:lnTo>
                      <a:pt x="0" y="4"/>
                    </a:lnTo>
                    <a:lnTo>
                      <a:pt x="9" y="10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0" name="Freeform 743"/>
              <p:cNvSpPr>
                <a:spLocks/>
              </p:cNvSpPr>
              <p:nvPr/>
            </p:nvSpPr>
            <p:spPr bwMode="auto">
              <a:xfrm>
                <a:off x="1616" y="1054"/>
                <a:ext cx="23" cy="15"/>
              </a:xfrm>
              <a:custGeom>
                <a:avLst/>
                <a:gdLst>
                  <a:gd name="T0" fmla="*/ 21 w 23"/>
                  <a:gd name="T1" fmla="*/ 13 h 15"/>
                  <a:gd name="T2" fmla="*/ 23 w 23"/>
                  <a:gd name="T3" fmla="*/ 5 h 15"/>
                  <a:gd name="T4" fmla="*/ 15 w 23"/>
                  <a:gd name="T5" fmla="*/ 1 h 15"/>
                  <a:gd name="T6" fmla="*/ 3 w 23"/>
                  <a:gd name="T7" fmla="*/ 0 h 15"/>
                  <a:gd name="T8" fmla="*/ 0 w 23"/>
                  <a:gd name="T9" fmla="*/ 9 h 15"/>
                  <a:gd name="T10" fmla="*/ 10 w 23"/>
                  <a:gd name="T11" fmla="*/ 15 h 15"/>
                  <a:gd name="T12" fmla="*/ 21 w 23"/>
                  <a:gd name="T13" fmla="*/ 1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5"/>
                  <a:gd name="T23" fmla="*/ 23 w 2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5">
                    <a:moveTo>
                      <a:pt x="21" y="13"/>
                    </a:moveTo>
                    <a:lnTo>
                      <a:pt x="23" y="5"/>
                    </a:lnTo>
                    <a:lnTo>
                      <a:pt x="15" y="1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10" y="15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1" name="Freeform 744"/>
              <p:cNvSpPr>
                <a:spLocks/>
              </p:cNvSpPr>
              <p:nvPr/>
            </p:nvSpPr>
            <p:spPr bwMode="auto">
              <a:xfrm>
                <a:off x="1614" y="1010"/>
                <a:ext cx="9" cy="8"/>
              </a:xfrm>
              <a:custGeom>
                <a:avLst/>
                <a:gdLst>
                  <a:gd name="T0" fmla="*/ 0 w 9"/>
                  <a:gd name="T1" fmla="*/ 4 h 8"/>
                  <a:gd name="T2" fmla="*/ 3 w 9"/>
                  <a:gd name="T3" fmla="*/ 8 h 8"/>
                  <a:gd name="T4" fmla="*/ 9 w 9"/>
                  <a:gd name="T5" fmla="*/ 6 h 8"/>
                  <a:gd name="T6" fmla="*/ 5 w 9"/>
                  <a:gd name="T7" fmla="*/ 0 h 8"/>
                  <a:gd name="T8" fmla="*/ 0 w 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4"/>
                    </a:moveTo>
                    <a:lnTo>
                      <a:pt x="3" y="8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2" name="Freeform 745"/>
              <p:cNvSpPr>
                <a:spLocks/>
              </p:cNvSpPr>
              <p:nvPr/>
            </p:nvSpPr>
            <p:spPr bwMode="auto">
              <a:xfrm>
                <a:off x="1617" y="1016"/>
                <a:ext cx="23" cy="42"/>
              </a:xfrm>
              <a:custGeom>
                <a:avLst/>
                <a:gdLst>
                  <a:gd name="T0" fmla="*/ 20 w 23"/>
                  <a:gd name="T1" fmla="*/ 42 h 42"/>
                  <a:gd name="T2" fmla="*/ 0 w 23"/>
                  <a:gd name="T3" fmla="*/ 1 h 42"/>
                  <a:gd name="T4" fmla="*/ 2 w 23"/>
                  <a:gd name="T5" fmla="*/ 0 h 42"/>
                  <a:gd name="T6" fmla="*/ 23 w 23"/>
                  <a:gd name="T7" fmla="*/ 42 h 42"/>
                  <a:gd name="T8" fmla="*/ 20 w 2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20" y="4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3" y="42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3" name="Freeform 746"/>
              <p:cNvSpPr>
                <a:spLocks/>
              </p:cNvSpPr>
              <p:nvPr/>
            </p:nvSpPr>
            <p:spPr bwMode="auto">
              <a:xfrm>
                <a:off x="1616" y="1015"/>
                <a:ext cx="33" cy="57"/>
              </a:xfrm>
              <a:custGeom>
                <a:avLst/>
                <a:gdLst>
                  <a:gd name="T0" fmla="*/ 33 w 33"/>
                  <a:gd name="T1" fmla="*/ 57 h 57"/>
                  <a:gd name="T2" fmla="*/ 32 w 33"/>
                  <a:gd name="T3" fmla="*/ 55 h 57"/>
                  <a:gd name="T4" fmla="*/ 0 w 33"/>
                  <a:gd name="T5" fmla="*/ 0 h 57"/>
                  <a:gd name="T6" fmla="*/ 3 w 33"/>
                  <a:gd name="T7" fmla="*/ 0 h 57"/>
                  <a:gd name="T8" fmla="*/ 33 w 33"/>
                  <a:gd name="T9" fmla="*/ 54 h 57"/>
                  <a:gd name="T10" fmla="*/ 33 w 33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57"/>
                  <a:gd name="T20" fmla="*/ 33 w 33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57">
                    <a:moveTo>
                      <a:pt x="33" y="57"/>
                    </a:moveTo>
                    <a:lnTo>
                      <a:pt x="32" y="5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3" y="54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4" name="Freeform 747"/>
              <p:cNvSpPr>
                <a:spLocks/>
              </p:cNvSpPr>
              <p:nvPr/>
            </p:nvSpPr>
            <p:spPr bwMode="auto">
              <a:xfrm>
                <a:off x="1619" y="1010"/>
                <a:ext cx="39" cy="43"/>
              </a:xfrm>
              <a:custGeom>
                <a:avLst/>
                <a:gdLst>
                  <a:gd name="T0" fmla="*/ 36 w 39"/>
                  <a:gd name="T1" fmla="*/ 43 h 43"/>
                  <a:gd name="T2" fmla="*/ 0 w 39"/>
                  <a:gd name="T3" fmla="*/ 4 h 43"/>
                  <a:gd name="T4" fmla="*/ 1 w 39"/>
                  <a:gd name="T5" fmla="*/ 0 h 43"/>
                  <a:gd name="T6" fmla="*/ 39 w 39"/>
                  <a:gd name="T7" fmla="*/ 42 h 43"/>
                  <a:gd name="T8" fmla="*/ 36 w 3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36" y="4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39" y="42"/>
                    </a:lnTo>
                    <a:lnTo>
                      <a:pt x="36" y="43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5" name="Freeform 748"/>
              <p:cNvSpPr>
                <a:spLocks/>
              </p:cNvSpPr>
              <p:nvPr/>
            </p:nvSpPr>
            <p:spPr bwMode="auto">
              <a:xfrm>
                <a:off x="1626" y="1025"/>
                <a:ext cx="17" cy="19"/>
              </a:xfrm>
              <a:custGeom>
                <a:avLst/>
                <a:gdLst>
                  <a:gd name="T0" fmla="*/ 0 w 17"/>
                  <a:gd name="T1" fmla="*/ 9 h 19"/>
                  <a:gd name="T2" fmla="*/ 8 w 17"/>
                  <a:gd name="T3" fmla="*/ 19 h 19"/>
                  <a:gd name="T4" fmla="*/ 17 w 17"/>
                  <a:gd name="T5" fmla="*/ 8 h 19"/>
                  <a:gd name="T6" fmla="*/ 9 w 17"/>
                  <a:gd name="T7" fmla="*/ 0 h 19"/>
                  <a:gd name="T8" fmla="*/ 0 w 17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8" y="19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6" name="Freeform 749"/>
              <p:cNvSpPr>
                <a:spLocks/>
              </p:cNvSpPr>
              <p:nvPr/>
            </p:nvSpPr>
            <p:spPr bwMode="auto">
              <a:xfrm>
                <a:off x="1614" y="1009"/>
                <a:ext cx="6" cy="7"/>
              </a:xfrm>
              <a:custGeom>
                <a:avLst/>
                <a:gdLst>
                  <a:gd name="T0" fmla="*/ 6 w 6"/>
                  <a:gd name="T1" fmla="*/ 1 h 7"/>
                  <a:gd name="T2" fmla="*/ 2 w 6"/>
                  <a:gd name="T3" fmla="*/ 0 h 7"/>
                  <a:gd name="T4" fmla="*/ 0 w 6"/>
                  <a:gd name="T5" fmla="*/ 5 h 7"/>
                  <a:gd name="T6" fmla="*/ 5 w 6"/>
                  <a:gd name="T7" fmla="*/ 7 h 7"/>
                  <a:gd name="T8" fmla="*/ 6 w 6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6" y="1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5" y="7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7" name="Freeform 750"/>
              <p:cNvSpPr>
                <a:spLocks/>
              </p:cNvSpPr>
              <p:nvPr/>
            </p:nvSpPr>
            <p:spPr bwMode="auto">
              <a:xfrm>
                <a:off x="1613" y="1008"/>
                <a:ext cx="6" cy="6"/>
              </a:xfrm>
              <a:custGeom>
                <a:avLst/>
                <a:gdLst>
                  <a:gd name="T0" fmla="*/ 6 w 6"/>
                  <a:gd name="T1" fmla="*/ 1 h 6"/>
                  <a:gd name="T2" fmla="*/ 1 w 6"/>
                  <a:gd name="T3" fmla="*/ 0 h 6"/>
                  <a:gd name="T4" fmla="*/ 0 w 6"/>
                  <a:gd name="T5" fmla="*/ 4 h 6"/>
                  <a:gd name="T6" fmla="*/ 6 w 6"/>
                  <a:gd name="T7" fmla="*/ 6 h 6"/>
                  <a:gd name="T8" fmla="*/ 6 w 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1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8" name="Freeform 751"/>
              <p:cNvSpPr>
                <a:spLocks/>
              </p:cNvSpPr>
              <p:nvPr/>
            </p:nvSpPr>
            <p:spPr bwMode="auto">
              <a:xfrm>
                <a:off x="1611" y="1005"/>
                <a:ext cx="9" cy="9"/>
              </a:xfrm>
              <a:custGeom>
                <a:avLst/>
                <a:gdLst>
                  <a:gd name="T0" fmla="*/ 3 w 9"/>
                  <a:gd name="T1" fmla="*/ 9 h 9"/>
                  <a:gd name="T2" fmla="*/ 0 w 9"/>
                  <a:gd name="T3" fmla="*/ 5 h 9"/>
                  <a:gd name="T4" fmla="*/ 6 w 9"/>
                  <a:gd name="T5" fmla="*/ 0 h 9"/>
                  <a:gd name="T6" fmla="*/ 9 w 9"/>
                  <a:gd name="T7" fmla="*/ 4 h 9"/>
                  <a:gd name="T8" fmla="*/ 3 w 9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3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9" y="4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49" name="Freeform 752"/>
              <p:cNvSpPr>
                <a:spLocks/>
              </p:cNvSpPr>
              <p:nvPr/>
            </p:nvSpPr>
            <p:spPr bwMode="auto">
              <a:xfrm>
                <a:off x="1610" y="1002"/>
                <a:ext cx="9" cy="8"/>
              </a:xfrm>
              <a:custGeom>
                <a:avLst/>
                <a:gdLst>
                  <a:gd name="T0" fmla="*/ 9 w 9"/>
                  <a:gd name="T1" fmla="*/ 2 h 8"/>
                  <a:gd name="T2" fmla="*/ 1 w 9"/>
                  <a:gd name="T3" fmla="*/ 0 h 8"/>
                  <a:gd name="T4" fmla="*/ 0 w 9"/>
                  <a:gd name="T5" fmla="*/ 7 h 8"/>
                  <a:gd name="T6" fmla="*/ 6 w 9"/>
                  <a:gd name="T7" fmla="*/ 8 h 8"/>
                  <a:gd name="T8" fmla="*/ 9 w 9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9" y="2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6" y="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0" name="Freeform 753"/>
              <p:cNvSpPr>
                <a:spLocks/>
              </p:cNvSpPr>
              <p:nvPr/>
            </p:nvSpPr>
            <p:spPr bwMode="auto">
              <a:xfrm>
                <a:off x="1611" y="1004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1" name="Freeform 754"/>
              <p:cNvSpPr>
                <a:spLocks/>
              </p:cNvSpPr>
              <p:nvPr/>
            </p:nvSpPr>
            <p:spPr bwMode="auto">
              <a:xfrm>
                <a:off x="1607" y="999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4 w 7"/>
                  <a:gd name="T3" fmla="*/ 7 h 7"/>
                  <a:gd name="T4" fmla="*/ 7 w 7"/>
                  <a:gd name="T5" fmla="*/ 5 h 7"/>
                  <a:gd name="T6" fmla="*/ 4 w 7"/>
                  <a:gd name="T7" fmla="*/ 0 h 7"/>
                  <a:gd name="T8" fmla="*/ 0 w 7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3"/>
                    </a:moveTo>
                    <a:lnTo>
                      <a:pt x="4" y="7"/>
                    </a:lnTo>
                    <a:lnTo>
                      <a:pt x="7" y="5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2" name="Freeform 755"/>
              <p:cNvSpPr>
                <a:spLocks/>
              </p:cNvSpPr>
              <p:nvPr/>
            </p:nvSpPr>
            <p:spPr bwMode="auto">
              <a:xfrm>
                <a:off x="1607" y="999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3" name="Freeform 756"/>
              <p:cNvSpPr>
                <a:spLocks/>
              </p:cNvSpPr>
              <p:nvPr/>
            </p:nvSpPr>
            <p:spPr bwMode="auto">
              <a:xfrm>
                <a:off x="1649" y="1034"/>
                <a:ext cx="34" cy="31"/>
              </a:xfrm>
              <a:custGeom>
                <a:avLst/>
                <a:gdLst>
                  <a:gd name="T0" fmla="*/ 34 w 34"/>
                  <a:gd name="T1" fmla="*/ 0 h 31"/>
                  <a:gd name="T2" fmla="*/ 11 w 34"/>
                  <a:gd name="T3" fmla="*/ 9 h 31"/>
                  <a:gd name="T4" fmla="*/ 0 w 34"/>
                  <a:gd name="T5" fmla="*/ 31 h 31"/>
                  <a:gd name="T6" fmla="*/ 23 w 34"/>
                  <a:gd name="T7" fmla="*/ 24 h 31"/>
                  <a:gd name="T8" fmla="*/ 34 w 3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1"/>
                  <a:gd name="T17" fmla="*/ 34 w 3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1">
                    <a:moveTo>
                      <a:pt x="34" y="0"/>
                    </a:moveTo>
                    <a:lnTo>
                      <a:pt x="11" y="9"/>
                    </a:lnTo>
                    <a:lnTo>
                      <a:pt x="0" y="31"/>
                    </a:lnTo>
                    <a:lnTo>
                      <a:pt x="23" y="2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4" name="Freeform 757"/>
              <p:cNvSpPr>
                <a:spLocks/>
              </p:cNvSpPr>
              <p:nvPr/>
            </p:nvSpPr>
            <p:spPr bwMode="auto">
              <a:xfrm>
                <a:off x="1649" y="1033"/>
                <a:ext cx="32" cy="32"/>
              </a:xfrm>
              <a:custGeom>
                <a:avLst/>
                <a:gdLst>
                  <a:gd name="T0" fmla="*/ 32 w 32"/>
                  <a:gd name="T1" fmla="*/ 0 h 32"/>
                  <a:gd name="T2" fmla="*/ 9 w 32"/>
                  <a:gd name="T3" fmla="*/ 8 h 32"/>
                  <a:gd name="T4" fmla="*/ 0 w 32"/>
                  <a:gd name="T5" fmla="*/ 32 h 32"/>
                  <a:gd name="T6" fmla="*/ 23 w 32"/>
                  <a:gd name="T7" fmla="*/ 24 h 32"/>
                  <a:gd name="T8" fmla="*/ 32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32" y="0"/>
                    </a:moveTo>
                    <a:lnTo>
                      <a:pt x="9" y="8"/>
                    </a:lnTo>
                    <a:lnTo>
                      <a:pt x="0" y="32"/>
                    </a:lnTo>
                    <a:lnTo>
                      <a:pt x="23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5" name="Freeform 758"/>
              <p:cNvSpPr>
                <a:spLocks/>
              </p:cNvSpPr>
              <p:nvPr/>
            </p:nvSpPr>
            <p:spPr bwMode="auto">
              <a:xfrm>
                <a:off x="1722" y="1062"/>
                <a:ext cx="41" cy="44"/>
              </a:xfrm>
              <a:custGeom>
                <a:avLst/>
                <a:gdLst>
                  <a:gd name="T0" fmla="*/ 0 w 41"/>
                  <a:gd name="T1" fmla="*/ 17 h 44"/>
                  <a:gd name="T2" fmla="*/ 5 w 41"/>
                  <a:gd name="T3" fmla="*/ 23 h 44"/>
                  <a:gd name="T4" fmla="*/ 8 w 41"/>
                  <a:gd name="T5" fmla="*/ 23 h 44"/>
                  <a:gd name="T6" fmla="*/ 19 w 41"/>
                  <a:gd name="T7" fmla="*/ 43 h 44"/>
                  <a:gd name="T8" fmla="*/ 22 w 41"/>
                  <a:gd name="T9" fmla="*/ 44 h 44"/>
                  <a:gd name="T10" fmla="*/ 22 w 41"/>
                  <a:gd name="T11" fmla="*/ 39 h 44"/>
                  <a:gd name="T12" fmla="*/ 9 w 41"/>
                  <a:gd name="T13" fmla="*/ 17 h 44"/>
                  <a:gd name="T14" fmla="*/ 37 w 41"/>
                  <a:gd name="T15" fmla="*/ 4 h 44"/>
                  <a:gd name="T16" fmla="*/ 41 w 41"/>
                  <a:gd name="T17" fmla="*/ 6 h 44"/>
                  <a:gd name="T18" fmla="*/ 40 w 41"/>
                  <a:gd name="T19" fmla="*/ 0 h 44"/>
                  <a:gd name="T20" fmla="*/ 5 w 41"/>
                  <a:gd name="T21" fmla="*/ 14 h 44"/>
                  <a:gd name="T22" fmla="*/ 0 w 41"/>
                  <a:gd name="T23" fmla="*/ 17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4"/>
                  <a:gd name="T38" fmla="*/ 41 w 4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4">
                    <a:moveTo>
                      <a:pt x="0" y="17"/>
                    </a:moveTo>
                    <a:lnTo>
                      <a:pt x="5" y="23"/>
                    </a:lnTo>
                    <a:lnTo>
                      <a:pt x="8" y="23"/>
                    </a:lnTo>
                    <a:lnTo>
                      <a:pt x="19" y="43"/>
                    </a:lnTo>
                    <a:lnTo>
                      <a:pt x="22" y="44"/>
                    </a:lnTo>
                    <a:lnTo>
                      <a:pt x="22" y="39"/>
                    </a:lnTo>
                    <a:lnTo>
                      <a:pt x="9" y="17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0" y="0"/>
                    </a:lnTo>
                    <a:lnTo>
                      <a:pt x="5" y="1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6" name="Freeform 759"/>
              <p:cNvSpPr>
                <a:spLocks/>
              </p:cNvSpPr>
              <p:nvPr/>
            </p:nvSpPr>
            <p:spPr bwMode="auto">
              <a:xfrm>
                <a:off x="1722" y="1060"/>
                <a:ext cx="369" cy="56"/>
              </a:xfrm>
              <a:custGeom>
                <a:avLst/>
                <a:gdLst>
                  <a:gd name="T0" fmla="*/ 0 w 369"/>
                  <a:gd name="T1" fmla="*/ 19 h 56"/>
                  <a:gd name="T2" fmla="*/ 6 w 369"/>
                  <a:gd name="T3" fmla="*/ 19 h 56"/>
                  <a:gd name="T4" fmla="*/ 17 w 369"/>
                  <a:gd name="T5" fmla="*/ 42 h 56"/>
                  <a:gd name="T6" fmla="*/ 351 w 369"/>
                  <a:gd name="T7" fmla="*/ 56 h 56"/>
                  <a:gd name="T8" fmla="*/ 352 w 369"/>
                  <a:gd name="T9" fmla="*/ 54 h 56"/>
                  <a:gd name="T10" fmla="*/ 20 w 369"/>
                  <a:gd name="T11" fmla="*/ 38 h 56"/>
                  <a:gd name="T12" fmla="*/ 8 w 369"/>
                  <a:gd name="T13" fmla="*/ 16 h 56"/>
                  <a:gd name="T14" fmla="*/ 37 w 369"/>
                  <a:gd name="T15" fmla="*/ 4 h 56"/>
                  <a:gd name="T16" fmla="*/ 367 w 369"/>
                  <a:gd name="T17" fmla="*/ 18 h 56"/>
                  <a:gd name="T18" fmla="*/ 369 w 369"/>
                  <a:gd name="T19" fmla="*/ 15 h 56"/>
                  <a:gd name="T20" fmla="*/ 38 w 369"/>
                  <a:gd name="T21" fmla="*/ 0 h 56"/>
                  <a:gd name="T22" fmla="*/ 9 w 369"/>
                  <a:gd name="T23" fmla="*/ 12 h 56"/>
                  <a:gd name="T24" fmla="*/ 5 w 369"/>
                  <a:gd name="T25" fmla="*/ 13 h 56"/>
                  <a:gd name="T26" fmla="*/ 0 w 369"/>
                  <a:gd name="T27" fmla="*/ 19 h 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9"/>
                  <a:gd name="T43" fmla="*/ 0 h 56"/>
                  <a:gd name="T44" fmla="*/ 369 w 369"/>
                  <a:gd name="T45" fmla="*/ 56 h 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9" h="56">
                    <a:moveTo>
                      <a:pt x="0" y="19"/>
                    </a:moveTo>
                    <a:lnTo>
                      <a:pt x="6" y="19"/>
                    </a:lnTo>
                    <a:lnTo>
                      <a:pt x="17" y="42"/>
                    </a:lnTo>
                    <a:lnTo>
                      <a:pt x="351" y="56"/>
                    </a:lnTo>
                    <a:lnTo>
                      <a:pt x="352" y="54"/>
                    </a:lnTo>
                    <a:lnTo>
                      <a:pt x="20" y="38"/>
                    </a:lnTo>
                    <a:lnTo>
                      <a:pt x="8" y="16"/>
                    </a:lnTo>
                    <a:lnTo>
                      <a:pt x="37" y="4"/>
                    </a:lnTo>
                    <a:lnTo>
                      <a:pt x="367" y="18"/>
                    </a:lnTo>
                    <a:lnTo>
                      <a:pt x="369" y="15"/>
                    </a:lnTo>
                    <a:lnTo>
                      <a:pt x="38" y="0"/>
                    </a:lnTo>
                    <a:lnTo>
                      <a:pt x="9" y="12"/>
                    </a:lnTo>
                    <a:lnTo>
                      <a:pt x="5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7" name="Freeform 760"/>
              <p:cNvSpPr>
                <a:spLocks/>
              </p:cNvSpPr>
              <p:nvPr/>
            </p:nvSpPr>
            <p:spPr bwMode="auto">
              <a:xfrm>
                <a:off x="1739" y="1058"/>
                <a:ext cx="130" cy="57"/>
              </a:xfrm>
              <a:custGeom>
                <a:avLst/>
                <a:gdLst>
                  <a:gd name="T0" fmla="*/ 0 w 130"/>
                  <a:gd name="T1" fmla="*/ 50 h 57"/>
                  <a:gd name="T2" fmla="*/ 2 w 130"/>
                  <a:gd name="T3" fmla="*/ 53 h 57"/>
                  <a:gd name="T4" fmla="*/ 104 w 130"/>
                  <a:gd name="T5" fmla="*/ 57 h 57"/>
                  <a:gd name="T6" fmla="*/ 130 w 130"/>
                  <a:gd name="T7" fmla="*/ 0 h 57"/>
                  <a:gd name="T8" fmla="*/ 0 w 130"/>
                  <a:gd name="T9" fmla="*/ 5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57"/>
                  <a:gd name="T17" fmla="*/ 130 w 13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57">
                    <a:moveTo>
                      <a:pt x="0" y="50"/>
                    </a:moveTo>
                    <a:lnTo>
                      <a:pt x="2" y="53"/>
                    </a:lnTo>
                    <a:lnTo>
                      <a:pt x="104" y="57"/>
                    </a:lnTo>
                    <a:lnTo>
                      <a:pt x="1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8" name="Freeform 761"/>
              <p:cNvSpPr>
                <a:spLocks/>
              </p:cNvSpPr>
              <p:nvPr/>
            </p:nvSpPr>
            <p:spPr bwMode="auto">
              <a:xfrm>
                <a:off x="1843" y="1062"/>
                <a:ext cx="132" cy="60"/>
              </a:xfrm>
              <a:custGeom>
                <a:avLst/>
                <a:gdLst>
                  <a:gd name="T0" fmla="*/ 0 w 132"/>
                  <a:gd name="T1" fmla="*/ 52 h 60"/>
                  <a:gd name="T2" fmla="*/ 3 w 132"/>
                  <a:gd name="T3" fmla="*/ 54 h 60"/>
                  <a:gd name="T4" fmla="*/ 103 w 132"/>
                  <a:gd name="T5" fmla="*/ 60 h 60"/>
                  <a:gd name="T6" fmla="*/ 132 w 132"/>
                  <a:gd name="T7" fmla="*/ 2 h 60"/>
                  <a:gd name="T8" fmla="*/ 132 w 132"/>
                  <a:gd name="T9" fmla="*/ 0 h 60"/>
                  <a:gd name="T10" fmla="*/ 0 w 132"/>
                  <a:gd name="T11" fmla="*/ 52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60"/>
                  <a:gd name="T20" fmla="*/ 132 w 132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60">
                    <a:moveTo>
                      <a:pt x="0" y="52"/>
                    </a:moveTo>
                    <a:lnTo>
                      <a:pt x="3" y="54"/>
                    </a:lnTo>
                    <a:lnTo>
                      <a:pt x="103" y="60"/>
                    </a:lnTo>
                    <a:lnTo>
                      <a:pt x="132" y="2"/>
                    </a:lnTo>
                    <a:lnTo>
                      <a:pt x="132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59" name="Freeform 762"/>
              <p:cNvSpPr>
                <a:spLocks/>
              </p:cNvSpPr>
              <p:nvPr/>
            </p:nvSpPr>
            <p:spPr bwMode="auto">
              <a:xfrm>
                <a:off x="1949" y="1065"/>
                <a:ext cx="137" cy="63"/>
              </a:xfrm>
              <a:custGeom>
                <a:avLst/>
                <a:gdLst>
                  <a:gd name="T0" fmla="*/ 0 w 137"/>
                  <a:gd name="T1" fmla="*/ 53 h 63"/>
                  <a:gd name="T2" fmla="*/ 2 w 137"/>
                  <a:gd name="T3" fmla="*/ 57 h 63"/>
                  <a:gd name="T4" fmla="*/ 108 w 137"/>
                  <a:gd name="T5" fmla="*/ 63 h 63"/>
                  <a:gd name="T6" fmla="*/ 137 w 137"/>
                  <a:gd name="T7" fmla="*/ 2 h 63"/>
                  <a:gd name="T8" fmla="*/ 134 w 137"/>
                  <a:gd name="T9" fmla="*/ 0 h 63"/>
                  <a:gd name="T10" fmla="*/ 0 w 137"/>
                  <a:gd name="T11" fmla="*/ 5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63"/>
                  <a:gd name="T20" fmla="*/ 137 w 137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63">
                    <a:moveTo>
                      <a:pt x="0" y="53"/>
                    </a:moveTo>
                    <a:lnTo>
                      <a:pt x="2" y="57"/>
                    </a:lnTo>
                    <a:lnTo>
                      <a:pt x="108" y="63"/>
                    </a:lnTo>
                    <a:lnTo>
                      <a:pt x="137" y="2"/>
                    </a:lnTo>
                    <a:lnTo>
                      <a:pt x="13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0" name="Freeform 763"/>
              <p:cNvSpPr>
                <a:spLocks/>
              </p:cNvSpPr>
              <p:nvPr/>
            </p:nvSpPr>
            <p:spPr bwMode="auto">
              <a:xfrm>
                <a:off x="2060" y="1070"/>
                <a:ext cx="139" cy="64"/>
              </a:xfrm>
              <a:custGeom>
                <a:avLst/>
                <a:gdLst>
                  <a:gd name="T0" fmla="*/ 138 w 139"/>
                  <a:gd name="T1" fmla="*/ 0 h 64"/>
                  <a:gd name="T2" fmla="*/ 0 w 139"/>
                  <a:gd name="T3" fmla="*/ 55 h 64"/>
                  <a:gd name="T4" fmla="*/ 2 w 139"/>
                  <a:gd name="T5" fmla="*/ 60 h 64"/>
                  <a:gd name="T6" fmla="*/ 110 w 139"/>
                  <a:gd name="T7" fmla="*/ 64 h 64"/>
                  <a:gd name="T8" fmla="*/ 139 w 139"/>
                  <a:gd name="T9" fmla="*/ 2 h 64"/>
                  <a:gd name="T10" fmla="*/ 138 w 139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64"/>
                  <a:gd name="T20" fmla="*/ 139 w 139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64">
                    <a:moveTo>
                      <a:pt x="138" y="0"/>
                    </a:moveTo>
                    <a:lnTo>
                      <a:pt x="0" y="55"/>
                    </a:lnTo>
                    <a:lnTo>
                      <a:pt x="2" y="60"/>
                    </a:lnTo>
                    <a:lnTo>
                      <a:pt x="110" y="64"/>
                    </a:lnTo>
                    <a:lnTo>
                      <a:pt x="139" y="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1" name="Freeform 764"/>
              <p:cNvSpPr>
                <a:spLocks/>
              </p:cNvSpPr>
              <p:nvPr/>
            </p:nvSpPr>
            <p:spPr bwMode="auto">
              <a:xfrm>
                <a:off x="1739" y="1054"/>
                <a:ext cx="130" cy="61"/>
              </a:xfrm>
              <a:custGeom>
                <a:avLst/>
                <a:gdLst>
                  <a:gd name="T0" fmla="*/ 0 w 130"/>
                  <a:gd name="T1" fmla="*/ 54 h 61"/>
                  <a:gd name="T2" fmla="*/ 101 w 130"/>
                  <a:gd name="T3" fmla="*/ 61 h 61"/>
                  <a:gd name="T4" fmla="*/ 130 w 130"/>
                  <a:gd name="T5" fmla="*/ 4 h 61"/>
                  <a:gd name="T6" fmla="*/ 27 w 130"/>
                  <a:gd name="T7" fmla="*/ 0 h 61"/>
                  <a:gd name="T8" fmla="*/ 0 w 130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61"/>
                  <a:gd name="T17" fmla="*/ 130 w 130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61">
                    <a:moveTo>
                      <a:pt x="0" y="54"/>
                    </a:moveTo>
                    <a:lnTo>
                      <a:pt x="101" y="61"/>
                    </a:lnTo>
                    <a:lnTo>
                      <a:pt x="130" y="4"/>
                    </a:lnTo>
                    <a:lnTo>
                      <a:pt x="27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2" name="Freeform 765"/>
              <p:cNvSpPr>
                <a:spLocks/>
              </p:cNvSpPr>
              <p:nvPr/>
            </p:nvSpPr>
            <p:spPr bwMode="auto">
              <a:xfrm>
                <a:off x="1843" y="1058"/>
                <a:ext cx="132" cy="62"/>
              </a:xfrm>
              <a:custGeom>
                <a:avLst/>
                <a:gdLst>
                  <a:gd name="T0" fmla="*/ 0 w 132"/>
                  <a:gd name="T1" fmla="*/ 57 h 62"/>
                  <a:gd name="T2" fmla="*/ 103 w 132"/>
                  <a:gd name="T3" fmla="*/ 62 h 62"/>
                  <a:gd name="T4" fmla="*/ 132 w 132"/>
                  <a:gd name="T5" fmla="*/ 4 h 62"/>
                  <a:gd name="T6" fmla="*/ 29 w 132"/>
                  <a:gd name="T7" fmla="*/ 0 h 62"/>
                  <a:gd name="T8" fmla="*/ 0 w 132"/>
                  <a:gd name="T9" fmla="*/ 5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62"/>
                  <a:gd name="T17" fmla="*/ 132 w 1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62">
                    <a:moveTo>
                      <a:pt x="0" y="57"/>
                    </a:moveTo>
                    <a:lnTo>
                      <a:pt x="103" y="62"/>
                    </a:lnTo>
                    <a:lnTo>
                      <a:pt x="132" y="4"/>
                    </a:lnTo>
                    <a:lnTo>
                      <a:pt x="29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3" name="Freeform 766"/>
              <p:cNvSpPr>
                <a:spLocks/>
              </p:cNvSpPr>
              <p:nvPr/>
            </p:nvSpPr>
            <p:spPr bwMode="auto">
              <a:xfrm>
                <a:off x="1949" y="1062"/>
                <a:ext cx="136" cy="63"/>
              </a:xfrm>
              <a:custGeom>
                <a:avLst/>
                <a:gdLst>
                  <a:gd name="T0" fmla="*/ 0 w 136"/>
                  <a:gd name="T1" fmla="*/ 59 h 63"/>
                  <a:gd name="T2" fmla="*/ 107 w 136"/>
                  <a:gd name="T3" fmla="*/ 63 h 63"/>
                  <a:gd name="T4" fmla="*/ 136 w 136"/>
                  <a:gd name="T5" fmla="*/ 3 h 63"/>
                  <a:gd name="T6" fmla="*/ 29 w 136"/>
                  <a:gd name="T7" fmla="*/ 0 h 63"/>
                  <a:gd name="T8" fmla="*/ 0 w 136"/>
                  <a:gd name="T9" fmla="*/ 5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63"/>
                  <a:gd name="T17" fmla="*/ 136 w 136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63">
                    <a:moveTo>
                      <a:pt x="0" y="59"/>
                    </a:moveTo>
                    <a:lnTo>
                      <a:pt x="107" y="63"/>
                    </a:lnTo>
                    <a:lnTo>
                      <a:pt x="136" y="3"/>
                    </a:lnTo>
                    <a:lnTo>
                      <a:pt x="2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4" name="Freeform 767"/>
              <p:cNvSpPr>
                <a:spLocks/>
              </p:cNvSpPr>
              <p:nvPr/>
            </p:nvSpPr>
            <p:spPr bwMode="auto">
              <a:xfrm>
                <a:off x="2060" y="1065"/>
                <a:ext cx="138" cy="66"/>
              </a:xfrm>
              <a:custGeom>
                <a:avLst/>
                <a:gdLst>
                  <a:gd name="T0" fmla="*/ 0 w 138"/>
                  <a:gd name="T1" fmla="*/ 61 h 66"/>
                  <a:gd name="T2" fmla="*/ 109 w 138"/>
                  <a:gd name="T3" fmla="*/ 66 h 66"/>
                  <a:gd name="T4" fmla="*/ 138 w 138"/>
                  <a:gd name="T5" fmla="*/ 5 h 66"/>
                  <a:gd name="T6" fmla="*/ 29 w 138"/>
                  <a:gd name="T7" fmla="*/ 0 h 66"/>
                  <a:gd name="T8" fmla="*/ 0 w 138"/>
                  <a:gd name="T9" fmla="*/ 6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66"/>
                  <a:gd name="T17" fmla="*/ 138 w 13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66">
                    <a:moveTo>
                      <a:pt x="0" y="61"/>
                    </a:moveTo>
                    <a:lnTo>
                      <a:pt x="109" y="66"/>
                    </a:lnTo>
                    <a:lnTo>
                      <a:pt x="138" y="5"/>
                    </a:lnTo>
                    <a:lnTo>
                      <a:pt x="29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5" name="Freeform 768"/>
              <p:cNvSpPr>
                <a:spLocks/>
              </p:cNvSpPr>
              <p:nvPr/>
            </p:nvSpPr>
            <p:spPr bwMode="auto">
              <a:xfrm>
                <a:off x="1724" y="1110"/>
                <a:ext cx="23" cy="41"/>
              </a:xfrm>
              <a:custGeom>
                <a:avLst/>
                <a:gdLst>
                  <a:gd name="T0" fmla="*/ 0 w 23"/>
                  <a:gd name="T1" fmla="*/ 20 h 41"/>
                  <a:gd name="T2" fmla="*/ 15 w 23"/>
                  <a:gd name="T3" fmla="*/ 41 h 41"/>
                  <a:gd name="T4" fmla="*/ 23 w 23"/>
                  <a:gd name="T5" fmla="*/ 22 h 41"/>
                  <a:gd name="T6" fmla="*/ 9 w 23"/>
                  <a:gd name="T7" fmla="*/ 0 h 41"/>
                  <a:gd name="T8" fmla="*/ 0 w 23"/>
                  <a:gd name="T9" fmla="*/ 2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1"/>
                  <a:gd name="T17" fmla="*/ 23 w 2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1">
                    <a:moveTo>
                      <a:pt x="0" y="20"/>
                    </a:moveTo>
                    <a:lnTo>
                      <a:pt x="15" y="41"/>
                    </a:lnTo>
                    <a:lnTo>
                      <a:pt x="23" y="22"/>
                    </a:lnTo>
                    <a:lnTo>
                      <a:pt x="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1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6" name="Freeform 769"/>
              <p:cNvSpPr>
                <a:spLocks/>
              </p:cNvSpPr>
              <p:nvPr/>
            </p:nvSpPr>
            <p:spPr bwMode="auto">
              <a:xfrm>
                <a:off x="1690" y="1058"/>
                <a:ext cx="25" cy="43"/>
              </a:xfrm>
              <a:custGeom>
                <a:avLst/>
                <a:gdLst>
                  <a:gd name="T0" fmla="*/ 0 w 25"/>
                  <a:gd name="T1" fmla="*/ 18 h 43"/>
                  <a:gd name="T2" fmla="*/ 16 w 25"/>
                  <a:gd name="T3" fmla="*/ 43 h 43"/>
                  <a:gd name="T4" fmla="*/ 25 w 25"/>
                  <a:gd name="T5" fmla="*/ 23 h 43"/>
                  <a:gd name="T6" fmla="*/ 11 w 25"/>
                  <a:gd name="T7" fmla="*/ 0 h 43"/>
                  <a:gd name="T8" fmla="*/ 0 w 25"/>
                  <a:gd name="T9" fmla="*/ 1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3"/>
                  <a:gd name="T17" fmla="*/ 25 w 2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3">
                    <a:moveTo>
                      <a:pt x="0" y="18"/>
                    </a:moveTo>
                    <a:lnTo>
                      <a:pt x="16" y="43"/>
                    </a:lnTo>
                    <a:lnTo>
                      <a:pt x="25" y="23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7" name="Freeform 770"/>
              <p:cNvSpPr>
                <a:spLocks/>
              </p:cNvSpPr>
              <p:nvPr/>
            </p:nvSpPr>
            <p:spPr bwMode="auto">
              <a:xfrm>
                <a:off x="1707" y="1024"/>
                <a:ext cx="24" cy="40"/>
              </a:xfrm>
              <a:custGeom>
                <a:avLst/>
                <a:gdLst>
                  <a:gd name="T0" fmla="*/ 0 w 24"/>
                  <a:gd name="T1" fmla="*/ 17 h 40"/>
                  <a:gd name="T2" fmla="*/ 15 w 24"/>
                  <a:gd name="T3" fmla="*/ 40 h 40"/>
                  <a:gd name="T4" fmla="*/ 24 w 24"/>
                  <a:gd name="T5" fmla="*/ 22 h 40"/>
                  <a:gd name="T6" fmla="*/ 11 w 24"/>
                  <a:gd name="T7" fmla="*/ 0 h 40"/>
                  <a:gd name="T8" fmla="*/ 0 w 24"/>
                  <a:gd name="T9" fmla="*/ 1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0" y="17"/>
                    </a:moveTo>
                    <a:lnTo>
                      <a:pt x="15" y="40"/>
                    </a:lnTo>
                    <a:lnTo>
                      <a:pt x="24" y="22"/>
                    </a:lnTo>
                    <a:lnTo>
                      <a:pt x="1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8" name="Freeform 771"/>
              <p:cNvSpPr>
                <a:spLocks/>
              </p:cNvSpPr>
              <p:nvPr/>
            </p:nvSpPr>
            <p:spPr bwMode="auto">
              <a:xfrm>
                <a:off x="1751" y="1125"/>
                <a:ext cx="11" cy="14"/>
              </a:xfrm>
              <a:custGeom>
                <a:avLst/>
                <a:gdLst>
                  <a:gd name="T0" fmla="*/ 5 w 11"/>
                  <a:gd name="T1" fmla="*/ 0 h 14"/>
                  <a:gd name="T2" fmla="*/ 0 w 11"/>
                  <a:gd name="T3" fmla="*/ 6 h 14"/>
                  <a:gd name="T4" fmla="*/ 6 w 11"/>
                  <a:gd name="T5" fmla="*/ 14 h 14"/>
                  <a:gd name="T6" fmla="*/ 11 w 11"/>
                  <a:gd name="T7" fmla="*/ 8 h 14"/>
                  <a:gd name="T8" fmla="*/ 5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4"/>
                  <a:gd name="T17" fmla="*/ 11 w 1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4">
                    <a:moveTo>
                      <a:pt x="5" y="0"/>
                    </a:moveTo>
                    <a:lnTo>
                      <a:pt x="0" y="6"/>
                    </a:lnTo>
                    <a:lnTo>
                      <a:pt x="6" y="14"/>
                    </a:lnTo>
                    <a:lnTo>
                      <a:pt x="11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1A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69" name="Freeform 772"/>
              <p:cNvSpPr>
                <a:spLocks/>
              </p:cNvSpPr>
              <p:nvPr/>
            </p:nvSpPr>
            <p:spPr bwMode="auto">
              <a:xfrm>
                <a:off x="1756" y="1125"/>
                <a:ext cx="15" cy="19"/>
              </a:xfrm>
              <a:custGeom>
                <a:avLst/>
                <a:gdLst>
                  <a:gd name="T0" fmla="*/ 0 w 15"/>
                  <a:gd name="T1" fmla="*/ 15 h 19"/>
                  <a:gd name="T2" fmla="*/ 12 w 15"/>
                  <a:gd name="T3" fmla="*/ 19 h 19"/>
                  <a:gd name="T4" fmla="*/ 15 w 15"/>
                  <a:gd name="T5" fmla="*/ 8 h 19"/>
                  <a:gd name="T6" fmla="*/ 0 w 15"/>
                  <a:gd name="T7" fmla="*/ 0 h 19"/>
                  <a:gd name="T8" fmla="*/ 0 w 15"/>
                  <a:gd name="T9" fmla="*/ 1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9"/>
                  <a:gd name="T17" fmla="*/ 15 w 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9">
                    <a:moveTo>
                      <a:pt x="0" y="15"/>
                    </a:moveTo>
                    <a:lnTo>
                      <a:pt x="12" y="19"/>
                    </a:lnTo>
                    <a:lnTo>
                      <a:pt x="15" y="8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A1A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0" name="Freeform 773"/>
              <p:cNvSpPr>
                <a:spLocks/>
              </p:cNvSpPr>
              <p:nvPr/>
            </p:nvSpPr>
            <p:spPr bwMode="auto">
              <a:xfrm>
                <a:off x="1768" y="1133"/>
                <a:ext cx="5" cy="11"/>
              </a:xfrm>
              <a:custGeom>
                <a:avLst/>
                <a:gdLst>
                  <a:gd name="T0" fmla="*/ 3 w 5"/>
                  <a:gd name="T1" fmla="*/ 0 h 11"/>
                  <a:gd name="T2" fmla="*/ 0 w 5"/>
                  <a:gd name="T3" fmla="*/ 4 h 11"/>
                  <a:gd name="T4" fmla="*/ 0 w 5"/>
                  <a:gd name="T5" fmla="*/ 11 h 11"/>
                  <a:gd name="T6" fmla="*/ 5 w 5"/>
                  <a:gd name="T7" fmla="*/ 7 h 11"/>
                  <a:gd name="T8" fmla="*/ 3 w 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3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5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F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1" name="Freeform 774"/>
              <p:cNvSpPr>
                <a:spLocks/>
              </p:cNvSpPr>
              <p:nvPr/>
            </p:nvSpPr>
            <p:spPr bwMode="auto">
              <a:xfrm>
                <a:off x="1757" y="1115"/>
                <a:ext cx="8" cy="12"/>
              </a:xfrm>
              <a:custGeom>
                <a:avLst/>
                <a:gdLst>
                  <a:gd name="T0" fmla="*/ 3 w 8"/>
                  <a:gd name="T1" fmla="*/ 0 h 12"/>
                  <a:gd name="T2" fmla="*/ 0 w 8"/>
                  <a:gd name="T3" fmla="*/ 6 h 12"/>
                  <a:gd name="T4" fmla="*/ 5 w 8"/>
                  <a:gd name="T5" fmla="*/ 12 h 12"/>
                  <a:gd name="T6" fmla="*/ 8 w 8"/>
                  <a:gd name="T7" fmla="*/ 7 h 12"/>
                  <a:gd name="T8" fmla="*/ 3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3" y="0"/>
                    </a:moveTo>
                    <a:lnTo>
                      <a:pt x="0" y="6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1A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2" name="Freeform 775"/>
              <p:cNvSpPr>
                <a:spLocks/>
              </p:cNvSpPr>
              <p:nvPr/>
            </p:nvSpPr>
            <p:spPr bwMode="auto">
              <a:xfrm>
                <a:off x="1762" y="1115"/>
                <a:ext cx="14" cy="17"/>
              </a:xfrm>
              <a:custGeom>
                <a:avLst/>
                <a:gdLst>
                  <a:gd name="T0" fmla="*/ 0 w 14"/>
                  <a:gd name="T1" fmla="*/ 12 h 17"/>
                  <a:gd name="T2" fmla="*/ 11 w 14"/>
                  <a:gd name="T3" fmla="*/ 17 h 17"/>
                  <a:gd name="T4" fmla="*/ 14 w 14"/>
                  <a:gd name="T5" fmla="*/ 7 h 17"/>
                  <a:gd name="T6" fmla="*/ 0 w 14"/>
                  <a:gd name="T7" fmla="*/ 0 h 17"/>
                  <a:gd name="T8" fmla="*/ 0 w 14"/>
                  <a:gd name="T9" fmla="*/ 1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7"/>
                  <a:gd name="T17" fmla="*/ 14 w 1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1A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3" name="Freeform 776"/>
              <p:cNvSpPr>
                <a:spLocks/>
              </p:cNvSpPr>
              <p:nvPr/>
            </p:nvSpPr>
            <p:spPr bwMode="auto">
              <a:xfrm>
                <a:off x="1771" y="1122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0 w 5"/>
                  <a:gd name="T3" fmla="*/ 3 h 10"/>
                  <a:gd name="T4" fmla="*/ 2 w 5"/>
                  <a:gd name="T5" fmla="*/ 10 h 10"/>
                  <a:gd name="T6" fmla="*/ 5 w 5"/>
                  <a:gd name="T7" fmla="*/ 6 h 10"/>
                  <a:gd name="T8" fmla="*/ 5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0"/>
                  <a:gd name="T17" fmla="*/ 5 w 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0">
                    <a:moveTo>
                      <a:pt x="5" y="0"/>
                    </a:moveTo>
                    <a:lnTo>
                      <a:pt x="0" y="3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F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4" name="Line 777"/>
              <p:cNvSpPr>
                <a:spLocks noChangeShapeType="1"/>
              </p:cNvSpPr>
              <p:nvPr/>
            </p:nvSpPr>
            <p:spPr bwMode="auto">
              <a:xfrm flipH="1">
                <a:off x="1768" y="1133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5" name="Line 778"/>
              <p:cNvSpPr>
                <a:spLocks noChangeShapeType="1"/>
              </p:cNvSpPr>
              <p:nvPr/>
            </p:nvSpPr>
            <p:spPr bwMode="auto">
              <a:xfrm>
                <a:off x="1768" y="1137"/>
                <a:ext cx="1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6" name="Line 779"/>
              <p:cNvSpPr>
                <a:spLocks noChangeShapeType="1"/>
              </p:cNvSpPr>
              <p:nvPr/>
            </p:nvSpPr>
            <p:spPr bwMode="auto">
              <a:xfrm flipV="1">
                <a:off x="1768" y="1140"/>
                <a:ext cx="5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7" name="Line 780"/>
              <p:cNvSpPr>
                <a:spLocks noChangeShapeType="1"/>
              </p:cNvSpPr>
              <p:nvPr/>
            </p:nvSpPr>
            <p:spPr bwMode="auto">
              <a:xfrm flipH="1" flipV="1">
                <a:off x="1771" y="1133"/>
                <a:ext cx="2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8" name="Line 781"/>
              <p:cNvSpPr>
                <a:spLocks noChangeShapeType="1"/>
              </p:cNvSpPr>
              <p:nvPr/>
            </p:nvSpPr>
            <p:spPr bwMode="auto">
              <a:xfrm flipH="1">
                <a:off x="1771" y="1122"/>
                <a:ext cx="5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79" name="Line 782"/>
              <p:cNvSpPr>
                <a:spLocks noChangeShapeType="1"/>
              </p:cNvSpPr>
              <p:nvPr/>
            </p:nvSpPr>
            <p:spPr bwMode="auto">
              <a:xfrm>
                <a:off x="1771" y="1125"/>
                <a:ext cx="2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0" name="Line 783"/>
              <p:cNvSpPr>
                <a:spLocks noChangeShapeType="1"/>
              </p:cNvSpPr>
              <p:nvPr/>
            </p:nvSpPr>
            <p:spPr bwMode="auto">
              <a:xfrm flipV="1">
                <a:off x="1773" y="1128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1" name="Line 784"/>
              <p:cNvSpPr>
                <a:spLocks noChangeShapeType="1"/>
              </p:cNvSpPr>
              <p:nvPr/>
            </p:nvSpPr>
            <p:spPr bwMode="auto">
              <a:xfrm flipV="1">
                <a:off x="1776" y="1122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2" name="Freeform 785"/>
              <p:cNvSpPr>
                <a:spLocks/>
              </p:cNvSpPr>
              <p:nvPr/>
            </p:nvSpPr>
            <p:spPr bwMode="auto">
              <a:xfrm>
                <a:off x="1722" y="1073"/>
                <a:ext cx="5" cy="12"/>
              </a:xfrm>
              <a:custGeom>
                <a:avLst/>
                <a:gdLst>
                  <a:gd name="T0" fmla="*/ 5 w 5"/>
                  <a:gd name="T1" fmla="*/ 12 h 12"/>
                  <a:gd name="T2" fmla="*/ 0 w 5"/>
                  <a:gd name="T3" fmla="*/ 6 h 12"/>
                  <a:gd name="T4" fmla="*/ 5 w 5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3" name="Line 786"/>
              <p:cNvSpPr>
                <a:spLocks noChangeShapeType="1"/>
              </p:cNvSpPr>
              <p:nvPr/>
            </p:nvSpPr>
            <p:spPr bwMode="auto">
              <a:xfrm flipH="1">
                <a:off x="1751" y="1125"/>
                <a:ext cx="5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4" name="Line 787"/>
              <p:cNvSpPr>
                <a:spLocks noChangeShapeType="1"/>
              </p:cNvSpPr>
              <p:nvPr/>
            </p:nvSpPr>
            <p:spPr bwMode="auto">
              <a:xfrm>
                <a:off x="1751" y="1131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5" name="Line 788"/>
              <p:cNvSpPr>
                <a:spLocks noChangeShapeType="1"/>
              </p:cNvSpPr>
              <p:nvPr/>
            </p:nvSpPr>
            <p:spPr bwMode="auto">
              <a:xfrm flipH="1">
                <a:off x="1760" y="1115"/>
                <a:ext cx="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6" name="Line 789"/>
              <p:cNvSpPr>
                <a:spLocks noChangeShapeType="1"/>
              </p:cNvSpPr>
              <p:nvPr/>
            </p:nvSpPr>
            <p:spPr bwMode="auto">
              <a:xfrm flipH="1">
                <a:off x="1757" y="1115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7" name="Line 790"/>
              <p:cNvSpPr>
                <a:spLocks noChangeShapeType="1"/>
              </p:cNvSpPr>
              <p:nvPr/>
            </p:nvSpPr>
            <p:spPr bwMode="auto">
              <a:xfrm>
                <a:off x="1757" y="1121"/>
                <a:ext cx="3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8" name="Freeform 791"/>
              <p:cNvSpPr>
                <a:spLocks/>
              </p:cNvSpPr>
              <p:nvPr/>
            </p:nvSpPr>
            <p:spPr bwMode="auto">
              <a:xfrm>
                <a:off x="1684" y="1149"/>
                <a:ext cx="23" cy="20"/>
              </a:xfrm>
              <a:custGeom>
                <a:avLst/>
                <a:gdLst>
                  <a:gd name="T0" fmla="*/ 23 w 23"/>
                  <a:gd name="T1" fmla="*/ 14 h 20"/>
                  <a:gd name="T2" fmla="*/ 14 w 23"/>
                  <a:gd name="T3" fmla="*/ 0 h 20"/>
                  <a:gd name="T4" fmla="*/ 5 w 23"/>
                  <a:gd name="T5" fmla="*/ 2 h 20"/>
                  <a:gd name="T6" fmla="*/ 0 w 23"/>
                  <a:gd name="T7" fmla="*/ 7 h 20"/>
                  <a:gd name="T8" fmla="*/ 9 w 23"/>
                  <a:gd name="T9" fmla="*/ 20 h 20"/>
                  <a:gd name="T10" fmla="*/ 14 w 23"/>
                  <a:gd name="T11" fmla="*/ 15 h 20"/>
                  <a:gd name="T12" fmla="*/ 23 w 23"/>
                  <a:gd name="T13" fmla="*/ 14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0"/>
                  <a:gd name="T23" fmla="*/ 23 w 23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0">
                    <a:moveTo>
                      <a:pt x="23" y="14"/>
                    </a:moveTo>
                    <a:lnTo>
                      <a:pt x="14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9" y="20"/>
                    </a:lnTo>
                    <a:lnTo>
                      <a:pt x="14" y="15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89" name="Line 792"/>
              <p:cNvSpPr>
                <a:spLocks noChangeShapeType="1"/>
              </p:cNvSpPr>
              <p:nvPr/>
            </p:nvSpPr>
            <p:spPr bwMode="auto">
              <a:xfrm flipH="1" flipV="1">
                <a:off x="1698" y="1159"/>
                <a:ext cx="8" cy="5"/>
              </a:xfrm>
              <a:prstGeom prst="line">
                <a:avLst/>
              </a:prstGeom>
              <a:noFill/>
              <a:ln w="3175">
                <a:solidFill>
                  <a:srgbClr val="D2D2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0" name="Line 793"/>
              <p:cNvSpPr>
                <a:spLocks noChangeShapeType="1"/>
              </p:cNvSpPr>
              <p:nvPr/>
            </p:nvSpPr>
            <p:spPr bwMode="auto">
              <a:xfrm flipV="1">
                <a:off x="1681" y="1156"/>
                <a:ext cx="6" cy="7"/>
              </a:xfrm>
              <a:prstGeom prst="line">
                <a:avLst/>
              </a:prstGeom>
              <a:noFill/>
              <a:ln w="31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1" name="Line 794"/>
              <p:cNvSpPr>
                <a:spLocks noChangeShapeType="1"/>
              </p:cNvSpPr>
              <p:nvPr/>
            </p:nvSpPr>
            <p:spPr bwMode="auto">
              <a:xfrm>
                <a:off x="1681" y="1163"/>
                <a:ext cx="12" cy="5"/>
              </a:xfrm>
              <a:prstGeom prst="line">
                <a:avLst/>
              </a:prstGeom>
              <a:noFill/>
              <a:ln w="31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2" name="Line 795"/>
              <p:cNvSpPr>
                <a:spLocks noChangeShapeType="1"/>
              </p:cNvSpPr>
              <p:nvPr/>
            </p:nvSpPr>
            <p:spPr bwMode="auto">
              <a:xfrm flipH="1" flipV="1">
                <a:off x="1681" y="1163"/>
                <a:ext cx="25" cy="1"/>
              </a:xfrm>
              <a:prstGeom prst="line">
                <a:avLst/>
              </a:prstGeom>
              <a:noFill/>
              <a:ln w="3175">
                <a:solidFill>
                  <a:srgbClr val="D2D2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3" name="Freeform 796"/>
              <p:cNvSpPr>
                <a:spLocks/>
              </p:cNvSpPr>
              <p:nvPr/>
            </p:nvSpPr>
            <p:spPr bwMode="auto">
              <a:xfrm>
                <a:off x="1693" y="1202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1 h 6"/>
                  <a:gd name="T4" fmla="*/ 0 w 5"/>
                  <a:gd name="T5" fmla="*/ 6 h 6"/>
                  <a:gd name="T6" fmla="*/ 5 w 5"/>
                  <a:gd name="T7" fmla="*/ 6 h 6"/>
                  <a:gd name="T8" fmla="*/ 5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0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4" name="Freeform 797"/>
              <p:cNvSpPr>
                <a:spLocks/>
              </p:cNvSpPr>
              <p:nvPr/>
            </p:nvSpPr>
            <p:spPr bwMode="auto">
              <a:xfrm>
                <a:off x="1695" y="120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1 h 1"/>
                  <a:gd name="T4" fmla="*/ 7 w 9"/>
                  <a:gd name="T5" fmla="*/ 1 h 1"/>
                  <a:gd name="T6" fmla="*/ 9 w 9"/>
                  <a:gd name="T7" fmla="*/ 0 h 1"/>
                  <a:gd name="T8" fmla="*/ 0 w 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"/>
                  <a:gd name="T17" fmla="*/ 9 w 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">
                    <a:moveTo>
                      <a:pt x="0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5" name="Freeform 798"/>
              <p:cNvSpPr>
                <a:spLocks/>
              </p:cNvSpPr>
              <p:nvPr/>
            </p:nvSpPr>
            <p:spPr bwMode="auto">
              <a:xfrm>
                <a:off x="1533" y="1210"/>
                <a:ext cx="191" cy="89"/>
              </a:xfrm>
              <a:custGeom>
                <a:avLst/>
                <a:gdLst>
                  <a:gd name="T0" fmla="*/ 191 w 191"/>
                  <a:gd name="T1" fmla="*/ 10 h 89"/>
                  <a:gd name="T2" fmla="*/ 154 w 191"/>
                  <a:gd name="T3" fmla="*/ 0 h 89"/>
                  <a:gd name="T4" fmla="*/ 81 w 191"/>
                  <a:gd name="T5" fmla="*/ 17 h 89"/>
                  <a:gd name="T6" fmla="*/ 0 w 191"/>
                  <a:gd name="T7" fmla="*/ 80 h 89"/>
                  <a:gd name="T8" fmla="*/ 37 w 191"/>
                  <a:gd name="T9" fmla="*/ 89 h 89"/>
                  <a:gd name="T10" fmla="*/ 110 w 191"/>
                  <a:gd name="T11" fmla="*/ 72 h 89"/>
                  <a:gd name="T12" fmla="*/ 191 w 191"/>
                  <a:gd name="T13" fmla="*/ 10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89"/>
                  <a:gd name="T23" fmla="*/ 191 w 191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89">
                    <a:moveTo>
                      <a:pt x="191" y="10"/>
                    </a:moveTo>
                    <a:lnTo>
                      <a:pt x="154" y="0"/>
                    </a:lnTo>
                    <a:lnTo>
                      <a:pt x="81" y="17"/>
                    </a:lnTo>
                    <a:lnTo>
                      <a:pt x="0" y="80"/>
                    </a:lnTo>
                    <a:lnTo>
                      <a:pt x="37" y="89"/>
                    </a:lnTo>
                    <a:lnTo>
                      <a:pt x="110" y="72"/>
                    </a:lnTo>
                    <a:lnTo>
                      <a:pt x="191" y="1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6" name="Freeform 799"/>
              <p:cNvSpPr>
                <a:spLocks/>
              </p:cNvSpPr>
              <p:nvPr/>
            </p:nvSpPr>
            <p:spPr bwMode="auto">
              <a:xfrm>
                <a:off x="1657" y="1136"/>
                <a:ext cx="45" cy="67"/>
              </a:xfrm>
              <a:custGeom>
                <a:avLst/>
                <a:gdLst>
                  <a:gd name="T0" fmla="*/ 0 w 45"/>
                  <a:gd name="T1" fmla="*/ 0 h 67"/>
                  <a:gd name="T2" fmla="*/ 7 w 45"/>
                  <a:gd name="T3" fmla="*/ 9 h 67"/>
                  <a:gd name="T4" fmla="*/ 38 w 45"/>
                  <a:gd name="T5" fmla="*/ 67 h 67"/>
                  <a:gd name="T6" fmla="*/ 45 w 45"/>
                  <a:gd name="T7" fmla="*/ 65 h 67"/>
                  <a:gd name="T8" fmla="*/ 12 w 45"/>
                  <a:gd name="T9" fmla="*/ 7 h 67"/>
                  <a:gd name="T10" fmla="*/ 4 w 45"/>
                  <a:gd name="T11" fmla="*/ 0 h 67"/>
                  <a:gd name="T12" fmla="*/ 0 w 45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67"/>
                  <a:gd name="T23" fmla="*/ 45 w 45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67">
                    <a:moveTo>
                      <a:pt x="0" y="0"/>
                    </a:moveTo>
                    <a:lnTo>
                      <a:pt x="7" y="9"/>
                    </a:lnTo>
                    <a:lnTo>
                      <a:pt x="38" y="67"/>
                    </a:lnTo>
                    <a:lnTo>
                      <a:pt x="45" y="65"/>
                    </a:lnTo>
                    <a:lnTo>
                      <a:pt x="12" y="7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7" name="Freeform 800"/>
              <p:cNvSpPr>
                <a:spLocks/>
              </p:cNvSpPr>
              <p:nvPr/>
            </p:nvSpPr>
            <p:spPr bwMode="auto">
              <a:xfrm>
                <a:off x="1660" y="1136"/>
                <a:ext cx="42" cy="68"/>
              </a:xfrm>
              <a:custGeom>
                <a:avLst/>
                <a:gdLst>
                  <a:gd name="T0" fmla="*/ 1 w 42"/>
                  <a:gd name="T1" fmla="*/ 0 h 68"/>
                  <a:gd name="T2" fmla="*/ 9 w 42"/>
                  <a:gd name="T3" fmla="*/ 7 h 68"/>
                  <a:gd name="T4" fmla="*/ 42 w 42"/>
                  <a:gd name="T5" fmla="*/ 67 h 68"/>
                  <a:gd name="T6" fmla="*/ 41 w 42"/>
                  <a:gd name="T7" fmla="*/ 68 h 68"/>
                  <a:gd name="T8" fmla="*/ 7 w 42"/>
                  <a:gd name="T9" fmla="*/ 9 h 68"/>
                  <a:gd name="T10" fmla="*/ 0 w 42"/>
                  <a:gd name="T11" fmla="*/ 0 h 68"/>
                  <a:gd name="T12" fmla="*/ 1 w 42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8"/>
                  <a:gd name="T23" fmla="*/ 42 w 42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8">
                    <a:moveTo>
                      <a:pt x="1" y="0"/>
                    </a:moveTo>
                    <a:lnTo>
                      <a:pt x="9" y="7"/>
                    </a:lnTo>
                    <a:lnTo>
                      <a:pt x="42" y="67"/>
                    </a:lnTo>
                    <a:lnTo>
                      <a:pt x="41" y="68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8" name="Freeform 801"/>
              <p:cNvSpPr>
                <a:spLocks/>
              </p:cNvSpPr>
              <p:nvPr/>
            </p:nvSpPr>
            <p:spPr bwMode="auto">
              <a:xfrm>
                <a:off x="1661" y="1104"/>
                <a:ext cx="11" cy="11"/>
              </a:xfrm>
              <a:custGeom>
                <a:avLst/>
                <a:gdLst>
                  <a:gd name="T0" fmla="*/ 10 w 11"/>
                  <a:gd name="T1" fmla="*/ 3 h 11"/>
                  <a:gd name="T2" fmla="*/ 0 w 11"/>
                  <a:gd name="T3" fmla="*/ 0 h 11"/>
                  <a:gd name="T4" fmla="*/ 3 w 11"/>
                  <a:gd name="T5" fmla="*/ 9 h 11"/>
                  <a:gd name="T6" fmla="*/ 11 w 11"/>
                  <a:gd name="T7" fmla="*/ 11 h 11"/>
                  <a:gd name="T8" fmla="*/ 10 w 11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10" y="3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99" name="Freeform 802"/>
              <p:cNvSpPr>
                <a:spLocks/>
              </p:cNvSpPr>
              <p:nvPr/>
            </p:nvSpPr>
            <p:spPr bwMode="auto">
              <a:xfrm>
                <a:off x="1660" y="1103"/>
                <a:ext cx="12" cy="14"/>
              </a:xfrm>
              <a:custGeom>
                <a:avLst/>
                <a:gdLst>
                  <a:gd name="T0" fmla="*/ 3 w 12"/>
                  <a:gd name="T1" fmla="*/ 0 h 14"/>
                  <a:gd name="T2" fmla="*/ 0 w 12"/>
                  <a:gd name="T3" fmla="*/ 1 h 14"/>
                  <a:gd name="T4" fmla="*/ 9 w 12"/>
                  <a:gd name="T5" fmla="*/ 14 h 14"/>
                  <a:gd name="T6" fmla="*/ 12 w 12"/>
                  <a:gd name="T7" fmla="*/ 12 h 14"/>
                  <a:gd name="T8" fmla="*/ 3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3" y="0"/>
                    </a:moveTo>
                    <a:lnTo>
                      <a:pt x="0" y="1"/>
                    </a:lnTo>
                    <a:lnTo>
                      <a:pt x="9" y="14"/>
                    </a:lnTo>
                    <a:lnTo>
                      <a:pt x="12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0" name="Freeform 803"/>
              <p:cNvSpPr>
                <a:spLocks/>
              </p:cNvSpPr>
              <p:nvPr/>
            </p:nvSpPr>
            <p:spPr bwMode="auto">
              <a:xfrm>
                <a:off x="1660" y="1105"/>
                <a:ext cx="9" cy="12"/>
              </a:xfrm>
              <a:custGeom>
                <a:avLst/>
                <a:gdLst>
                  <a:gd name="T0" fmla="*/ 9 w 9"/>
                  <a:gd name="T1" fmla="*/ 3 h 12"/>
                  <a:gd name="T2" fmla="*/ 0 w 9"/>
                  <a:gd name="T3" fmla="*/ 0 h 12"/>
                  <a:gd name="T4" fmla="*/ 1 w 9"/>
                  <a:gd name="T5" fmla="*/ 9 h 12"/>
                  <a:gd name="T6" fmla="*/ 9 w 9"/>
                  <a:gd name="T7" fmla="*/ 12 h 12"/>
                  <a:gd name="T8" fmla="*/ 9 w 9"/>
                  <a:gd name="T9" fmla="*/ 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9" y="3"/>
                    </a:moveTo>
                    <a:lnTo>
                      <a:pt x="0" y="0"/>
                    </a:lnTo>
                    <a:lnTo>
                      <a:pt x="1" y="9"/>
                    </a:lnTo>
                    <a:lnTo>
                      <a:pt x="9" y="1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1" name="Freeform 804"/>
              <p:cNvSpPr>
                <a:spLocks/>
              </p:cNvSpPr>
              <p:nvPr/>
            </p:nvSpPr>
            <p:spPr bwMode="auto">
              <a:xfrm>
                <a:off x="1654" y="1107"/>
                <a:ext cx="13" cy="11"/>
              </a:xfrm>
              <a:custGeom>
                <a:avLst/>
                <a:gdLst>
                  <a:gd name="T0" fmla="*/ 0 w 13"/>
                  <a:gd name="T1" fmla="*/ 8 h 11"/>
                  <a:gd name="T2" fmla="*/ 7 w 13"/>
                  <a:gd name="T3" fmla="*/ 0 h 11"/>
                  <a:gd name="T4" fmla="*/ 12 w 13"/>
                  <a:gd name="T5" fmla="*/ 3 h 11"/>
                  <a:gd name="T6" fmla="*/ 13 w 13"/>
                  <a:gd name="T7" fmla="*/ 8 h 11"/>
                  <a:gd name="T8" fmla="*/ 10 w 13"/>
                  <a:gd name="T9" fmla="*/ 11 h 11"/>
                  <a:gd name="T10" fmla="*/ 0 w 13"/>
                  <a:gd name="T11" fmla="*/ 8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1"/>
                  <a:gd name="T20" fmla="*/ 13 w 1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1">
                    <a:moveTo>
                      <a:pt x="0" y="8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13" y="8"/>
                    </a:lnTo>
                    <a:lnTo>
                      <a:pt x="10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2" name="Freeform 805"/>
              <p:cNvSpPr>
                <a:spLocks/>
              </p:cNvSpPr>
              <p:nvPr/>
            </p:nvSpPr>
            <p:spPr bwMode="auto">
              <a:xfrm>
                <a:off x="1649" y="1115"/>
                <a:ext cx="14" cy="1"/>
              </a:xfrm>
              <a:custGeom>
                <a:avLst/>
                <a:gdLst>
                  <a:gd name="T0" fmla="*/ 2 w 14"/>
                  <a:gd name="T1" fmla="*/ 0 h 1"/>
                  <a:gd name="T2" fmla="*/ 14 w 14"/>
                  <a:gd name="T3" fmla="*/ 0 h 1"/>
                  <a:gd name="T4" fmla="*/ 12 w 14"/>
                  <a:gd name="T5" fmla="*/ 1 h 1"/>
                  <a:gd name="T6" fmla="*/ 0 w 14"/>
                  <a:gd name="T7" fmla="*/ 1 h 1"/>
                  <a:gd name="T8" fmla="*/ 2 w 1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"/>
                  <a:gd name="T17" fmla="*/ 14 w 1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">
                    <a:moveTo>
                      <a:pt x="2" y="0"/>
                    </a:moveTo>
                    <a:lnTo>
                      <a:pt x="14" y="0"/>
                    </a:lnTo>
                    <a:lnTo>
                      <a:pt x="12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3" name="Freeform 806"/>
              <p:cNvSpPr>
                <a:spLocks/>
              </p:cNvSpPr>
              <p:nvPr/>
            </p:nvSpPr>
            <p:spPr bwMode="auto">
              <a:xfrm>
                <a:off x="1648" y="1116"/>
                <a:ext cx="16" cy="7"/>
              </a:xfrm>
              <a:custGeom>
                <a:avLst/>
                <a:gdLst>
                  <a:gd name="T0" fmla="*/ 1 w 16"/>
                  <a:gd name="T1" fmla="*/ 0 h 7"/>
                  <a:gd name="T2" fmla="*/ 13 w 16"/>
                  <a:gd name="T3" fmla="*/ 0 h 7"/>
                  <a:gd name="T4" fmla="*/ 16 w 16"/>
                  <a:gd name="T5" fmla="*/ 7 h 7"/>
                  <a:gd name="T6" fmla="*/ 0 w 16"/>
                  <a:gd name="T7" fmla="*/ 7 h 7"/>
                  <a:gd name="T8" fmla="*/ 1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1" y="0"/>
                    </a:moveTo>
                    <a:lnTo>
                      <a:pt x="13" y="0"/>
                    </a:lnTo>
                    <a:lnTo>
                      <a:pt x="16" y="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4" name="Freeform 807"/>
              <p:cNvSpPr>
                <a:spLocks/>
              </p:cNvSpPr>
              <p:nvPr/>
            </p:nvSpPr>
            <p:spPr bwMode="auto">
              <a:xfrm>
                <a:off x="1635" y="1122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5 w 8"/>
                  <a:gd name="T3" fmla="*/ 0 h 10"/>
                  <a:gd name="T4" fmla="*/ 0 w 8"/>
                  <a:gd name="T5" fmla="*/ 5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0"/>
                  <a:gd name="T14" fmla="*/ 8 w 8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0">
                    <a:moveTo>
                      <a:pt x="8" y="1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5" name="Freeform 808"/>
              <p:cNvSpPr>
                <a:spLocks/>
              </p:cNvSpPr>
              <p:nvPr/>
            </p:nvSpPr>
            <p:spPr bwMode="auto">
              <a:xfrm>
                <a:off x="1637" y="1113"/>
                <a:ext cx="27" cy="30"/>
              </a:xfrm>
              <a:custGeom>
                <a:avLst/>
                <a:gdLst>
                  <a:gd name="T0" fmla="*/ 12 w 27"/>
                  <a:gd name="T1" fmla="*/ 0 h 30"/>
                  <a:gd name="T2" fmla="*/ 0 w 27"/>
                  <a:gd name="T3" fmla="*/ 2 h 30"/>
                  <a:gd name="T4" fmla="*/ 3 w 27"/>
                  <a:gd name="T5" fmla="*/ 30 h 30"/>
                  <a:gd name="T6" fmla="*/ 15 w 27"/>
                  <a:gd name="T7" fmla="*/ 29 h 30"/>
                  <a:gd name="T8" fmla="*/ 27 w 27"/>
                  <a:gd name="T9" fmla="*/ 23 h 30"/>
                  <a:gd name="T10" fmla="*/ 12 w 27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0"/>
                  <a:gd name="T20" fmla="*/ 27 w 27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0">
                    <a:moveTo>
                      <a:pt x="12" y="0"/>
                    </a:moveTo>
                    <a:lnTo>
                      <a:pt x="0" y="2"/>
                    </a:lnTo>
                    <a:lnTo>
                      <a:pt x="3" y="30"/>
                    </a:lnTo>
                    <a:lnTo>
                      <a:pt x="15" y="29"/>
                    </a:lnTo>
                    <a:lnTo>
                      <a:pt x="27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6" name="Freeform 809"/>
              <p:cNvSpPr>
                <a:spLocks/>
              </p:cNvSpPr>
              <p:nvPr/>
            </p:nvSpPr>
            <p:spPr bwMode="auto">
              <a:xfrm>
                <a:off x="1637" y="1113"/>
                <a:ext cx="12" cy="2"/>
              </a:xfrm>
              <a:custGeom>
                <a:avLst/>
                <a:gdLst>
                  <a:gd name="T0" fmla="*/ 6 w 12"/>
                  <a:gd name="T1" fmla="*/ 2 h 2"/>
                  <a:gd name="T2" fmla="*/ 12 w 12"/>
                  <a:gd name="T3" fmla="*/ 0 h 2"/>
                  <a:gd name="T4" fmla="*/ 6 w 12"/>
                  <a:gd name="T5" fmla="*/ 0 h 2"/>
                  <a:gd name="T6" fmla="*/ 0 w 12"/>
                  <a:gd name="T7" fmla="*/ 2 h 2"/>
                  <a:gd name="T8" fmla="*/ 6 w 1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6" y="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7" name="Freeform 810"/>
              <p:cNvSpPr>
                <a:spLocks/>
              </p:cNvSpPr>
              <p:nvPr/>
            </p:nvSpPr>
            <p:spPr bwMode="auto">
              <a:xfrm>
                <a:off x="1648" y="1113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15 w 15"/>
                  <a:gd name="T3" fmla="*/ 23 h 26"/>
                  <a:gd name="T4" fmla="*/ 10 w 15"/>
                  <a:gd name="T5" fmla="*/ 26 h 26"/>
                  <a:gd name="T6" fmla="*/ 0 w 1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6"/>
                  <a:gd name="T14" fmla="*/ 15 w 1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6">
                    <a:moveTo>
                      <a:pt x="0" y="0"/>
                    </a:moveTo>
                    <a:lnTo>
                      <a:pt x="15" y="23"/>
                    </a:lnTo>
                    <a:lnTo>
                      <a:pt x="1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8" name="Freeform 811"/>
              <p:cNvSpPr>
                <a:spLocks/>
              </p:cNvSpPr>
              <p:nvPr/>
            </p:nvSpPr>
            <p:spPr bwMode="auto">
              <a:xfrm>
                <a:off x="1640" y="1115"/>
                <a:ext cx="8" cy="28"/>
              </a:xfrm>
              <a:custGeom>
                <a:avLst/>
                <a:gdLst>
                  <a:gd name="T0" fmla="*/ 3 w 8"/>
                  <a:gd name="T1" fmla="*/ 28 h 28"/>
                  <a:gd name="T2" fmla="*/ 0 w 8"/>
                  <a:gd name="T3" fmla="*/ 0 h 28"/>
                  <a:gd name="T4" fmla="*/ 8 w 8"/>
                  <a:gd name="T5" fmla="*/ 28 h 28"/>
                  <a:gd name="T6" fmla="*/ 3 w 8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8"/>
                  <a:gd name="T14" fmla="*/ 8 w 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8">
                    <a:moveTo>
                      <a:pt x="3" y="28"/>
                    </a:moveTo>
                    <a:lnTo>
                      <a:pt x="0" y="0"/>
                    </a:lnTo>
                    <a:lnTo>
                      <a:pt x="8" y="28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09" name="Freeform 812"/>
              <p:cNvSpPr>
                <a:spLocks/>
              </p:cNvSpPr>
              <p:nvPr/>
            </p:nvSpPr>
            <p:spPr bwMode="auto">
              <a:xfrm>
                <a:off x="1652" y="1116"/>
                <a:ext cx="14" cy="14"/>
              </a:xfrm>
              <a:custGeom>
                <a:avLst/>
                <a:gdLst>
                  <a:gd name="T0" fmla="*/ 14 w 14"/>
                  <a:gd name="T1" fmla="*/ 8 h 14"/>
                  <a:gd name="T2" fmla="*/ 8 w 14"/>
                  <a:gd name="T3" fmla="*/ 0 h 14"/>
                  <a:gd name="T4" fmla="*/ 2 w 14"/>
                  <a:gd name="T5" fmla="*/ 6 h 14"/>
                  <a:gd name="T6" fmla="*/ 0 w 14"/>
                  <a:gd name="T7" fmla="*/ 14 h 14"/>
                  <a:gd name="T8" fmla="*/ 6 w 14"/>
                  <a:gd name="T9" fmla="*/ 14 h 14"/>
                  <a:gd name="T10" fmla="*/ 14 w 14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14" y="8"/>
                    </a:moveTo>
                    <a:lnTo>
                      <a:pt x="8" y="0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0" name="Freeform 813"/>
              <p:cNvSpPr>
                <a:spLocks/>
              </p:cNvSpPr>
              <p:nvPr/>
            </p:nvSpPr>
            <p:spPr bwMode="auto">
              <a:xfrm>
                <a:off x="1654" y="1115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9 w 15"/>
                  <a:gd name="T3" fmla="*/ 0 h 15"/>
                  <a:gd name="T4" fmla="*/ 1 w 15"/>
                  <a:gd name="T5" fmla="*/ 7 h 15"/>
                  <a:gd name="T6" fmla="*/ 0 w 15"/>
                  <a:gd name="T7" fmla="*/ 15 h 15"/>
                  <a:gd name="T8" fmla="*/ 6 w 15"/>
                  <a:gd name="T9" fmla="*/ 15 h 15"/>
                  <a:gd name="T10" fmla="*/ 15 w 15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8"/>
                    </a:moveTo>
                    <a:lnTo>
                      <a:pt x="9" y="0"/>
                    </a:lnTo>
                    <a:lnTo>
                      <a:pt x="1" y="7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1" name="Freeform 814"/>
              <p:cNvSpPr>
                <a:spLocks/>
              </p:cNvSpPr>
              <p:nvPr/>
            </p:nvSpPr>
            <p:spPr bwMode="auto">
              <a:xfrm>
                <a:off x="1655" y="1125"/>
                <a:ext cx="3" cy="5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3 h 5"/>
                  <a:gd name="T8" fmla="*/ 2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2" name="Freeform 815"/>
              <p:cNvSpPr>
                <a:spLocks/>
              </p:cNvSpPr>
              <p:nvPr/>
            </p:nvSpPr>
            <p:spPr bwMode="auto">
              <a:xfrm>
                <a:off x="1695" y="1201"/>
                <a:ext cx="7" cy="7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7 h 7"/>
                  <a:gd name="T4" fmla="*/ 6 w 7"/>
                  <a:gd name="T5" fmla="*/ 7 h 7"/>
                  <a:gd name="T6" fmla="*/ 7 w 7"/>
                  <a:gd name="T7" fmla="*/ 0 h 7"/>
                  <a:gd name="T8" fmla="*/ 0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1"/>
                    </a:moveTo>
                    <a:lnTo>
                      <a:pt x="0" y="7"/>
                    </a:lnTo>
                    <a:lnTo>
                      <a:pt x="6" y="7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3" name="Freeform 816"/>
              <p:cNvSpPr>
                <a:spLocks/>
              </p:cNvSpPr>
              <p:nvPr/>
            </p:nvSpPr>
            <p:spPr bwMode="auto">
              <a:xfrm>
                <a:off x="1701" y="1202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1 h 6"/>
                  <a:gd name="T4" fmla="*/ 0 w 5"/>
                  <a:gd name="T5" fmla="*/ 6 h 6"/>
                  <a:gd name="T6" fmla="*/ 5 w 5"/>
                  <a:gd name="T7" fmla="*/ 6 h 6"/>
                  <a:gd name="T8" fmla="*/ 5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0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4" name="Line 817"/>
              <p:cNvSpPr>
                <a:spLocks noChangeShapeType="1"/>
              </p:cNvSpPr>
              <p:nvPr/>
            </p:nvSpPr>
            <p:spPr bwMode="auto">
              <a:xfrm flipV="1">
                <a:off x="1681" y="1156"/>
                <a:ext cx="12" cy="7"/>
              </a:xfrm>
              <a:prstGeom prst="line">
                <a:avLst/>
              </a:prstGeom>
              <a:noFill/>
              <a:ln w="3175">
                <a:solidFill>
                  <a:srgbClr val="D2D2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5" name="Freeform 818"/>
              <p:cNvSpPr>
                <a:spLocks/>
              </p:cNvSpPr>
              <p:nvPr/>
            </p:nvSpPr>
            <p:spPr bwMode="auto">
              <a:xfrm>
                <a:off x="1693" y="1150"/>
                <a:ext cx="14" cy="16"/>
              </a:xfrm>
              <a:custGeom>
                <a:avLst/>
                <a:gdLst>
                  <a:gd name="T0" fmla="*/ 5 w 14"/>
                  <a:gd name="T1" fmla="*/ 0 h 16"/>
                  <a:gd name="T2" fmla="*/ 0 w 14"/>
                  <a:gd name="T3" fmla="*/ 5 h 16"/>
                  <a:gd name="T4" fmla="*/ 5 w 14"/>
                  <a:gd name="T5" fmla="*/ 11 h 16"/>
                  <a:gd name="T6" fmla="*/ 6 w 14"/>
                  <a:gd name="T7" fmla="*/ 7 h 16"/>
                  <a:gd name="T8" fmla="*/ 13 w 14"/>
                  <a:gd name="T9" fmla="*/ 16 h 16"/>
                  <a:gd name="T10" fmla="*/ 14 w 14"/>
                  <a:gd name="T11" fmla="*/ 15 h 16"/>
                  <a:gd name="T12" fmla="*/ 5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5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6" y="7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6" name="Freeform 819"/>
              <p:cNvSpPr>
                <a:spLocks/>
              </p:cNvSpPr>
              <p:nvPr/>
            </p:nvSpPr>
            <p:spPr bwMode="auto">
              <a:xfrm>
                <a:off x="1532" y="1208"/>
                <a:ext cx="192" cy="89"/>
              </a:xfrm>
              <a:custGeom>
                <a:avLst/>
                <a:gdLst>
                  <a:gd name="T0" fmla="*/ 192 w 192"/>
                  <a:gd name="T1" fmla="*/ 10 h 89"/>
                  <a:gd name="T2" fmla="*/ 155 w 192"/>
                  <a:gd name="T3" fmla="*/ 0 h 89"/>
                  <a:gd name="T4" fmla="*/ 82 w 192"/>
                  <a:gd name="T5" fmla="*/ 16 h 89"/>
                  <a:gd name="T6" fmla="*/ 0 w 192"/>
                  <a:gd name="T7" fmla="*/ 80 h 89"/>
                  <a:gd name="T8" fmla="*/ 36 w 192"/>
                  <a:gd name="T9" fmla="*/ 89 h 89"/>
                  <a:gd name="T10" fmla="*/ 110 w 192"/>
                  <a:gd name="T11" fmla="*/ 73 h 89"/>
                  <a:gd name="T12" fmla="*/ 192 w 192"/>
                  <a:gd name="T13" fmla="*/ 10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89"/>
                  <a:gd name="T23" fmla="*/ 192 w 192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89">
                    <a:moveTo>
                      <a:pt x="192" y="10"/>
                    </a:moveTo>
                    <a:lnTo>
                      <a:pt x="155" y="0"/>
                    </a:lnTo>
                    <a:lnTo>
                      <a:pt x="82" y="16"/>
                    </a:lnTo>
                    <a:lnTo>
                      <a:pt x="0" y="80"/>
                    </a:lnTo>
                    <a:lnTo>
                      <a:pt x="36" y="89"/>
                    </a:lnTo>
                    <a:lnTo>
                      <a:pt x="110" y="73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7" name="Freeform 820"/>
              <p:cNvSpPr>
                <a:spLocks/>
              </p:cNvSpPr>
              <p:nvPr/>
            </p:nvSpPr>
            <p:spPr bwMode="auto">
              <a:xfrm>
                <a:off x="1540" y="1210"/>
                <a:ext cx="181" cy="85"/>
              </a:xfrm>
              <a:custGeom>
                <a:avLst/>
                <a:gdLst>
                  <a:gd name="T0" fmla="*/ 181 w 181"/>
                  <a:gd name="T1" fmla="*/ 9 h 85"/>
                  <a:gd name="T2" fmla="*/ 147 w 181"/>
                  <a:gd name="T3" fmla="*/ 0 h 85"/>
                  <a:gd name="T4" fmla="*/ 79 w 181"/>
                  <a:gd name="T5" fmla="*/ 16 h 85"/>
                  <a:gd name="T6" fmla="*/ 0 w 181"/>
                  <a:gd name="T7" fmla="*/ 76 h 85"/>
                  <a:gd name="T8" fmla="*/ 36 w 181"/>
                  <a:gd name="T9" fmla="*/ 85 h 85"/>
                  <a:gd name="T10" fmla="*/ 103 w 181"/>
                  <a:gd name="T11" fmla="*/ 68 h 85"/>
                  <a:gd name="T12" fmla="*/ 181 w 181"/>
                  <a:gd name="T13" fmla="*/ 9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1"/>
                  <a:gd name="T22" fmla="*/ 0 h 85"/>
                  <a:gd name="T23" fmla="*/ 181 w 181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1" h="85">
                    <a:moveTo>
                      <a:pt x="181" y="9"/>
                    </a:moveTo>
                    <a:lnTo>
                      <a:pt x="147" y="0"/>
                    </a:lnTo>
                    <a:lnTo>
                      <a:pt x="79" y="16"/>
                    </a:lnTo>
                    <a:lnTo>
                      <a:pt x="0" y="76"/>
                    </a:lnTo>
                    <a:lnTo>
                      <a:pt x="36" y="85"/>
                    </a:lnTo>
                    <a:lnTo>
                      <a:pt x="103" y="68"/>
                    </a:lnTo>
                    <a:lnTo>
                      <a:pt x="181" y="9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8" name="Freeform 821"/>
              <p:cNvSpPr>
                <a:spLocks/>
              </p:cNvSpPr>
              <p:nvPr/>
            </p:nvSpPr>
            <p:spPr bwMode="auto">
              <a:xfrm>
                <a:off x="1549" y="1211"/>
                <a:ext cx="169" cy="80"/>
              </a:xfrm>
              <a:custGeom>
                <a:avLst/>
                <a:gdLst>
                  <a:gd name="T0" fmla="*/ 169 w 169"/>
                  <a:gd name="T1" fmla="*/ 9 h 80"/>
                  <a:gd name="T2" fmla="*/ 137 w 169"/>
                  <a:gd name="T3" fmla="*/ 0 h 80"/>
                  <a:gd name="T4" fmla="*/ 73 w 169"/>
                  <a:gd name="T5" fmla="*/ 16 h 80"/>
                  <a:gd name="T6" fmla="*/ 0 w 169"/>
                  <a:gd name="T7" fmla="*/ 71 h 80"/>
                  <a:gd name="T8" fmla="*/ 32 w 169"/>
                  <a:gd name="T9" fmla="*/ 80 h 80"/>
                  <a:gd name="T10" fmla="*/ 97 w 169"/>
                  <a:gd name="T11" fmla="*/ 65 h 80"/>
                  <a:gd name="T12" fmla="*/ 169 w 169"/>
                  <a:gd name="T13" fmla="*/ 9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80"/>
                  <a:gd name="T23" fmla="*/ 169 w 169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80">
                    <a:moveTo>
                      <a:pt x="169" y="9"/>
                    </a:moveTo>
                    <a:lnTo>
                      <a:pt x="137" y="0"/>
                    </a:lnTo>
                    <a:lnTo>
                      <a:pt x="73" y="16"/>
                    </a:lnTo>
                    <a:lnTo>
                      <a:pt x="0" y="71"/>
                    </a:lnTo>
                    <a:lnTo>
                      <a:pt x="32" y="80"/>
                    </a:lnTo>
                    <a:lnTo>
                      <a:pt x="97" y="65"/>
                    </a:lnTo>
                    <a:lnTo>
                      <a:pt x="169" y="9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19" name="Freeform 822"/>
              <p:cNvSpPr>
                <a:spLocks/>
              </p:cNvSpPr>
              <p:nvPr/>
            </p:nvSpPr>
            <p:spPr bwMode="auto">
              <a:xfrm>
                <a:off x="1556" y="1212"/>
                <a:ext cx="160" cy="76"/>
              </a:xfrm>
              <a:custGeom>
                <a:avLst/>
                <a:gdLst>
                  <a:gd name="T0" fmla="*/ 160 w 160"/>
                  <a:gd name="T1" fmla="*/ 9 h 76"/>
                  <a:gd name="T2" fmla="*/ 130 w 160"/>
                  <a:gd name="T3" fmla="*/ 0 h 76"/>
                  <a:gd name="T4" fmla="*/ 69 w 160"/>
                  <a:gd name="T5" fmla="*/ 15 h 76"/>
                  <a:gd name="T6" fmla="*/ 0 w 160"/>
                  <a:gd name="T7" fmla="*/ 67 h 76"/>
                  <a:gd name="T8" fmla="*/ 31 w 160"/>
                  <a:gd name="T9" fmla="*/ 76 h 76"/>
                  <a:gd name="T10" fmla="*/ 92 w 160"/>
                  <a:gd name="T11" fmla="*/ 61 h 76"/>
                  <a:gd name="T12" fmla="*/ 160 w 160"/>
                  <a:gd name="T13" fmla="*/ 9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76"/>
                  <a:gd name="T23" fmla="*/ 160 w 160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76">
                    <a:moveTo>
                      <a:pt x="160" y="9"/>
                    </a:moveTo>
                    <a:lnTo>
                      <a:pt x="130" y="0"/>
                    </a:lnTo>
                    <a:lnTo>
                      <a:pt x="69" y="15"/>
                    </a:lnTo>
                    <a:lnTo>
                      <a:pt x="0" y="67"/>
                    </a:lnTo>
                    <a:lnTo>
                      <a:pt x="31" y="76"/>
                    </a:lnTo>
                    <a:lnTo>
                      <a:pt x="92" y="61"/>
                    </a:lnTo>
                    <a:lnTo>
                      <a:pt x="160" y="9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20" name="Freeform 823"/>
              <p:cNvSpPr>
                <a:spLocks/>
              </p:cNvSpPr>
              <p:nvPr/>
            </p:nvSpPr>
            <p:spPr bwMode="auto">
              <a:xfrm>
                <a:off x="1565" y="1213"/>
                <a:ext cx="150" cy="71"/>
              </a:xfrm>
              <a:custGeom>
                <a:avLst/>
                <a:gdLst>
                  <a:gd name="T0" fmla="*/ 150 w 150"/>
                  <a:gd name="T1" fmla="*/ 8 h 71"/>
                  <a:gd name="T2" fmla="*/ 121 w 150"/>
                  <a:gd name="T3" fmla="*/ 0 h 71"/>
                  <a:gd name="T4" fmla="*/ 64 w 150"/>
                  <a:gd name="T5" fmla="*/ 14 h 71"/>
                  <a:gd name="T6" fmla="*/ 0 w 150"/>
                  <a:gd name="T7" fmla="*/ 63 h 71"/>
                  <a:gd name="T8" fmla="*/ 28 w 150"/>
                  <a:gd name="T9" fmla="*/ 71 h 71"/>
                  <a:gd name="T10" fmla="*/ 84 w 150"/>
                  <a:gd name="T11" fmla="*/ 57 h 71"/>
                  <a:gd name="T12" fmla="*/ 150 w 150"/>
                  <a:gd name="T13" fmla="*/ 8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71"/>
                  <a:gd name="T23" fmla="*/ 150 w 150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71">
                    <a:moveTo>
                      <a:pt x="150" y="8"/>
                    </a:moveTo>
                    <a:lnTo>
                      <a:pt x="121" y="0"/>
                    </a:lnTo>
                    <a:lnTo>
                      <a:pt x="64" y="14"/>
                    </a:lnTo>
                    <a:lnTo>
                      <a:pt x="0" y="63"/>
                    </a:lnTo>
                    <a:lnTo>
                      <a:pt x="28" y="71"/>
                    </a:lnTo>
                    <a:lnTo>
                      <a:pt x="84" y="57"/>
                    </a:lnTo>
                    <a:lnTo>
                      <a:pt x="150" y="8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21" name="Freeform 824"/>
              <p:cNvSpPr>
                <a:spLocks/>
              </p:cNvSpPr>
              <p:nvPr/>
            </p:nvSpPr>
            <p:spPr bwMode="auto">
              <a:xfrm>
                <a:off x="1573" y="1214"/>
                <a:ext cx="139" cy="67"/>
              </a:xfrm>
              <a:custGeom>
                <a:avLst/>
                <a:gdLst>
                  <a:gd name="T0" fmla="*/ 139 w 139"/>
                  <a:gd name="T1" fmla="*/ 7 h 67"/>
                  <a:gd name="T2" fmla="*/ 113 w 139"/>
                  <a:gd name="T3" fmla="*/ 0 h 67"/>
                  <a:gd name="T4" fmla="*/ 59 w 139"/>
                  <a:gd name="T5" fmla="*/ 14 h 67"/>
                  <a:gd name="T6" fmla="*/ 0 w 139"/>
                  <a:gd name="T7" fmla="*/ 61 h 67"/>
                  <a:gd name="T8" fmla="*/ 26 w 139"/>
                  <a:gd name="T9" fmla="*/ 67 h 67"/>
                  <a:gd name="T10" fmla="*/ 79 w 139"/>
                  <a:gd name="T11" fmla="*/ 54 h 67"/>
                  <a:gd name="T12" fmla="*/ 139 w 139"/>
                  <a:gd name="T13" fmla="*/ 7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9"/>
                  <a:gd name="T22" fmla="*/ 0 h 67"/>
                  <a:gd name="T23" fmla="*/ 139 w 139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9" h="67">
                    <a:moveTo>
                      <a:pt x="139" y="7"/>
                    </a:moveTo>
                    <a:lnTo>
                      <a:pt x="113" y="0"/>
                    </a:lnTo>
                    <a:lnTo>
                      <a:pt x="59" y="14"/>
                    </a:lnTo>
                    <a:lnTo>
                      <a:pt x="0" y="61"/>
                    </a:lnTo>
                    <a:lnTo>
                      <a:pt x="26" y="67"/>
                    </a:lnTo>
                    <a:lnTo>
                      <a:pt x="79" y="54"/>
                    </a:lnTo>
                    <a:lnTo>
                      <a:pt x="139" y="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22" name="Freeform 825"/>
              <p:cNvSpPr>
                <a:spLocks/>
              </p:cNvSpPr>
              <p:nvPr/>
            </p:nvSpPr>
            <p:spPr bwMode="auto">
              <a:xfrm>
                <a:off x="1581" y="1215"/>
                <a:ext cx="129" cy="63"/>
              </a:xfrm>
              <a:custGeom>
                <a:avLst/>
                <a:gdLst>
                  <a:gd name="T0" fmla="*/ 129 w 129"/>
                  <a:gd name="T1" fmla="*/ 6 h 63"/>
                  <a:gd name="T2" fmla="*/ 105 w 129"/>
                  <a:gd name="T3" fmla="*/ 0 h 63"/>
                  <a:gd name="T4" fmla="*/ 54 w 129"/>
                  <a:gd name="T5" fmla="*/ 13 h 63"/>
                  <a:gd name="T6" fmla="*/ 0 w 129"/>
                  <a:gd name="T7" fmla="*/ 56 h 63"/>
                  <a:gd name="T8" fmla="*/ 26 w 129"/>
                  <a:gd name="T9" fmla="*/ 63 h 63"/>
                  <a:gd name="T10" fmla="*/ 74 w 129"/>
                  <a:gd name="T11" fmla="*/ 50 h 63"/>
                  <a:gd name="T12" fmla="*/ 129 w 129"/>
                  <a:gd name="T13" fmla="*/ 6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63"/>
                  <a:gd name="T23" fmla="*/ 129 w 129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63">
                    <a:moveTo>
                      <a:pt x="129" y="6"/>
                    </a:moveTo>
                    <a:lnTo>
                      <a:pt x="105" y="0"/>
                    </a:lnTo>
                    <a:lnTo>
                      <a:pt x="54" y="13"/>
                    </a:lnTo>
                    <a:lnTo>
                      <a:pt x="0" y="56"/>
                    </a:lnTo>
                    <a:lnTo>
                      <a:pt x="26" y="63"/>
                    </a:lnTo>
                    <a:lnTo>
                      <a:pt x="74" y="50"/>
                    </a:lnTo>
                    <a:lnTo>
                      <a:pt x="129" y="6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23" name="Freeform 826"/>
              <p:cNvSpPr>
                <a:spLocks/>
              </p:cNvSpPr>
              <p:nvPr/>
            </p:nvSpPr>
            <p:spPr bwMode="auto">
              <a:xfrm>
                <a:off x="1590" y="1217"/>
                <a:ext cx="117" cy="58"/>
              </a:xfrm>
              <a:custGeom>
                <a:avLst/>
                <a:gdLst>
                  <a:gd name="T0" fmla="*/ 117 w 117"/>
                  <a:gd name="T1" fmla="*/ 5 h 58"/>
                  <a:gd name="T2" fmla="*/ 94 w 117"/>
                  <a:gd name="T3" fmla="*/ 0 h 58"/>
                  <a:gd name="T4" fmla="*/ 50 w 117"/>
                  <a:gd name="T5" fmla="*/ 11 h 58"/>
                  <a:gd name="T6" fmla="*/ 0 w 117"/>
                  <a:gd name="T7" fmla="*/ 52 h 58"/>
                  <a:gd name="T8" fmla="*/ 23 w 117"/>
                  <a:gd name="T9" fmla="*/ 58 h 58"/>
                  <a:gd name="T10" fmla="*/ 67 w 117"/>
                  <a:gd name="T11" fmla="*/ 46 h 58"/>
                  <a:gd name="T12" fmla="*/ 117 w 117"/>
                  <a:gd name="T13" fmla="*/ 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58"/>
                  <a:gd name="T23" fmla="*/ 117 w 117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58">
                    <a:moveTo>
                      <a:pt x="117" y="5"/>
                    </a:moveTo>
                    <a:lnTo>
                      <a:pt x="94" y="0"/>
                    </a:lnTo>
                    <a:lnTo>
                      <a:pt x="50" y="11"/>
                    </a:lnTo>
                    <a:lnTo>
                      <a:pt x="0" y="52"/>
                    </a:lnTo>
                    <a:lnTo>
                      <a:pt x="23" y="58"/>
                    </a:lnTo>
                    <a:lnTo>
                      <a:pt x="67" y="46"/>
                    </a:lnTo>
                    <a:lnTo>
                      <a:pt x="117" y="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24" name="Freeform 827"/>
              <p:cNvSpPr>
                <a:spLocks/>
              </p:cNvSpPr>
              <p:nvPr/>
            </p:nvSpPr>
            <p:spPr bwMode="auto">
              <a:xfrm>
                <a:off x="1597" y="1223"/>
                <a:ext cx="109" cy="42"/>
              </a:xfrm>
              <a:custGeom>
                <a:avLst/>
                <a:gdLst>
                  <a:gd name="T0" fmla="*/ 109 w 109"/>
                  <a:gd name="T1" fmla="*/ 0 h 42"/>
                  <a:gd name="T2" fmla="*/ 46 w 109"/>
                  <a:gd name="T3" fmla="*/ 5 h 42"/>
                  <a:gd name="T4" fmla="*/ 0 w 109"/>
                  <a:gd name="T5" fmla="*/ 42 h 42"/>
                  <a:gd name="T6" fmla="*/ 63 w 109"/>
                  <a:gd name="T7" fmla="*/ 37 h 42"/>
                  <a:gd name="T8" fmla="*/ 109 w 109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2"/>
                  <a:gd name="T17" fmla="*/ 109 w 109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2">
                    <a:moveTo>
                      <a:pt x="109" y="0"/>
                    </a:moveTo>
                    <a:lnTo>
                      <a:pt x="46" y="5"/>
                    </a:lnTo>
                    <a:lnTo>
                      <a:pt x="0" y="42"/>
                    </a:lnTo>
                    <a:lnTo>
                      <a:pt x="63" y="3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25" name="Freeform 828"/>
              <p:cNvSpPr>
                <a:spLocks/>
              </p:cNvSpPr>
              <p:nvPr/>
            </p:nvSpPr>
            <p:spPr bwMode="auto">
              <a:xfrm>
                <a:off x="1607" y="1224"/>
                <a:ext cx="94" cy="38"/>
              </a:xfrm>
              <a:custGeom>
                <a:avLst/>
                <a:gdLst>
                  <a:gd name="T0" fmla="*/ 94 w 94"/>
                  <a:gd name="T1" fmla="*/ 0 h 38"/>
                  <a:gd name="T2" fmla="*/ 41 w 94"/>
                  <a:gd name="T3" fmla="*/ 5 h 38"/>
                  <a:gd name="T4" fmla="*/ 0 w 94"/>
                  <a:gd name="T5" fmla="*/ 38 h 38"/>
                  <a:gd name="T6" fmla="*/ 54 w 94"/>
                  <a:gd name="T7" fmla="*/ 33 h 38"/>
                  <a:gd name="T8" fmla="*/ 94 w 9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8"/>
                  <a:gd name="T17" fmla="*/ 94 w 9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8">
                    <a:moveTo>
                      <a:pt x="94" y="0"/>
                    </a:moveTo>
                    <a:lnTo>
                      <a:pt x="41" y="5"/>
                    </a:lnTo>
                    <a:lnTo>
                      <a:pt x="0" y="38"/>
                    </a:lnTo>
                    <a:lnTo>
                      <a:pt x="54" y="3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26" name="Freeform 829"/>
              <p:cNvSpPr>
                <a:spLocks/>
              </p:cNvSpPr>
              <p:nvPr/>
            </p:nvSpPr>
            <p:spPr bwMode="auto">
              <a:xfrm>
                <a:off x="1616" y="1226"/>
                <a:ext cx="83" cy="34"/>
              </a:xfrm>
              <a:custGeom>
                <a:avLst/>
                <a:gdLst>
                  <a:gd name="T0" fmla="*/ 83 w 83"/>
                  <a:gd name="T1" fmla="*/ 0 h 34"/>
                  <a:gd name="T2" fmla="*/ 36 w 83"/>
                  <a:gd name="T3" fmla="*/ 4 h 34"/>
                  <a:gd name="T4" fmla="*/ 0 w 83"/>
                  <a:gd name="T5" fmla="*/ 34 h 34"/>
                  <a:gd name="T6" fmla="*/ 48 w 83"/>
                  <a:gd name="T7" fmla="*/ 30 h 34"/>
                  <a:gd name="T8" fmla="*/ 83 w 83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34"/>
                  <a:gd name="T17" fmla="*/ 83 w 8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34">
                    <a:moveTo>
                      <a:pt x="83" y="0"/>
                    </a:moveTo>
                    <a:lnTo>
                      <a:pt x="36" y="4"/>
                    </a:lnTo>
                    <a:lnTo>
                      <a:pt x="0" y="34"/>
                    </a:lnTo>
                    <a:lnTo>
                      <a:pt x="48" y="3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769" name="Oval 830"/>
            <p:cNvSpPr>
              <a:spLocks noChangeArrowheads="1"/>
            </p:cNvSpPr>
            <p:nvPr/>
          </p:nvSpPr>
          <p:spPr bwMode="auto">
            <a:xfrm>
              <a:off x="2716" y="1291"/>
              <a:ext cx="316" cy="316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3200" dirty="0">
                  <a:solidFill>
                    <a:srgbClr val="F6BC2A"/>
                  </a:solidFill>
                </a:rPr>
                <a:t>5</a:t>
              </a:r>
            </a:p>
          </p:txBody>
        </p:sp>
        <p:sp>
          <p:nvSpPr>
            <p:cNvPr id="28770" name="AutoShape 831"/>
            <p:cNvSpPr>
              <a:spLocks noChangeArrowheads="1"/>
            </p:cNvSpPr>
            <p:nvPr/>
          </p:nvSpPr>
          <p:spPr bwMode="auto">
            <a:xfrm rot="-990059">
              <a:off x="2769" y="1116"/>
              <a:ext cx="313" cy="1841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/>
            <a:lstStyle/>
            <a:p>
              <a:pPr algn="ctr"/>
              <a:endParaRPr lang="fr-FR" altLang="en-US"/>
            </a:p>
          </p:txBody>
        </p:sp>
      </p:grpSp>
      <p:grpSp>
        <p:nvGrpSpPr>
          <p:cNvPr id="695104" name="Group 832"/>
          <p:cNvGrpSpPr>
            <a:grpSpLocks/>
          </p:cNvGrpSpPr>
          <p:nvPr/>
        </p:nvGrpSpPr>
        <p:grpSpPr bwMode="auto">
          <a:xfrm>
            <a:off x="4703763" y="3565525"/>
            <a:ext cx="1433512" cy="890588"/>
            <a:chOff x="2963" y="2246"/>
            <a:chExt cx="903" cy="561"/>
          </a:xfrm>
        </p:grpSpPr>
        <p:sp>
          <p:nvSpPr>
            <p:cNvPr id="28762" name="Line 833"/>
            <p:cNvSpPr>
              <a:spLocks noChangeShapeType="1"/>
            </p:cNvSpPr>
            <p:nvPr/>
          </p:nvSpPr>
          <p:spPr bwMode="auto">
            <a:xfrm flipV="1">
              <a:off x="3254" y="2375"/>
              <a:ext cx="0" cy="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/>
            <a:lstStyle/>
            <a:p>
              <a:endParaRPr lang="en-GB"/>
            </a:p>
          </p:txBody>
        </p:sp>
        <p:sp>
          <p:nvSpPr>
            <p:cNvPr id="28763" name="Line 834"/>
            <p:cNvSpPr>
              <a:spLocks noChangeShapeType="1"/>
            </p:cNvSpPr>
            <p:nvPr/>
          </p:nvSpPr>
          <p:spPr bwMode="auto">
            <a:xfrm flipV="1">
              <a:off x="2963" y="2368"/>
              <a:ext cx="0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/>
            <a:lstStyle/>
            <a:p>
              <a:endParaRPr lang="en-GB"/>
            </a:p>
          </p:txBody>
        </p:sp>
        <p:sp>
          <p:nvSpPr>
            <p:cNvPr id="28764" name="Text Box 835"/>
            <p:cNvSpPr txBox="1">
              <a:spLocks noChangeArrowheads="1"/>
            </p:cNvSpPr>
            <p:nvPr/>
          </p:nvSpPr>
          <p:spPr bwMode="auto">
            <a:xfrm>
              <a:off x="2972" y="2246"/>
              <a:ext cx="8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900" b="0">
                  <a:solidFill>
                    <a:srgbClr val="000000"/>
                  </a:solidFill>
                </a:rPr>
                <a:t>EGNOS position accuracy</a:t>
              </a:r>
            </a:p>
          </p:txBody>
        </p:sp>
        <p:sp>
          <p:nvSpPr>
            <p:cNvPr id="28765" name="Line 836"/>
            <p:cNvSpPr>
              <a:spLocks noChangeShapeType="1"/>
            </p:cNvSpPr>
            <p:nvPr/>
          </p:nvSpPr>
          <p:spPr bwMode="auto">
            <a:xfrm>
              <a:off x="2968" y="244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/>
            <a:lstStyle/>
            <a:p>
              <a:endParaRPr lang="en-GB"/>
            </a:p>
          </p:txBody>
        </p:sp>
      </p:grpSp>
      <p:grpSp>
        <p:nvGrpSpPr>
          <p:cNvPr id="695109" name="Group 837"/>
          <p:cNvGrpSpPr>
            <a:grpSpLocks/>
          </p:cNvGrpSpPr>
          <p:nvPr/>
        </p:nvGrpSpPr>
        <p:grpSpPr bwMode="auto">
          <a:xfrm>
            <a:off x="4114800" y="3998913"/>
            <a:ext cx="1698625" cy="569912"/>
            <a:chOff x="2592" y="2519"/>
            <a:chExt cx="1070" cy="359"/>
          </a:xfrm>
        </p:grpSpPr>
        <p:sp>
          <p:nvSpPr>
            <p:cNvPr id="28758" name="Line 838"/>
            <p:cNvSpPr>
              <a:spLocks noChangeShapeType="1"/>
            </p:cNvSpPr>
            <p:nvPr/>
          </p:nvSpPr>
          <p:spPr bwMode="auto">
            <a:xfrm flipV="1">
              <a:off x="3660" y="2519"/>
              <a:ext cx="0" cy="2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/>
            <a:lstStyle/>
            <a:p>
              <a:endParaRPr lang="en-GB"/>
            </a:p>
          </p:txBody>
        </p:sp>
        <p:sp>
          <p:nvSpPr>
            <p:cNvPr id="28759" name="Line 839"/>
            <p:cNvSpPr>
              <a:spLocks noChangeShapeType="1"/>
            </p:cNvSpPr>
            <p:nvPr/>
          </p:nvSpPr>
          <p:spPr bwMode="auto">
            <a:xfrm flipV="1">
              <a:off x="2592" y="2523"/>
              <a:ext cx="1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/>
            <a:lstStyle/>
            <a:p>
              <a:endParaRPr lang="en-GB"/>
            </a:p>
          </p:txBody>
        </p:sp>
        <p:sp>
          <p:nvSpPr>
            <p:cNvPr id="28760" name="Line 840"/>
            <p:cNvSpPr>
              <a:spLocks noChangeShapeType="1"/>
            </p:cNvSpPr>
            <p:nvPr/>
          </p:nvSpPr>
          <p:spPr bwMode="auto">
            <a:xfrm>
              <a:off x="2597" y="2703"/>
              <a:ext cx="10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/>
            <a:lstStyle/>
            <a:p>
              <a:endParaRPr lang="en-GB"/>
            </a:p>
          </p:txBody>
        </p:sp>
        <p:sp>
          <p:nvSpPr>
            <p:cNvPr id="28761" name="Text Box 841"/>
            <p:cNvSpPr txBox="1">
              <a:spLocks noChangeArrowheads="1"/>
            </p:cNvSpPr>
            <p:nvPr/>
          </p:nvSpPr>
          <p:spPr bwMode="auto">
            <a:xfrm>
              <a:off x="2876" y="2542"/>
              <a:ext cx="7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en-US" sz="900" b="0">
                  <a:solidFill>
                    <a:srgbClr val="000000"/>
                  </a:solidFill>
                </a:rPr>
                <a:t>GPS position accuracy</a:t>
              </a:r>
            </a:p>
          </p:txBody>
        </p:sp>
      </p:grpSp>
      <p:grpSp>
        <p:nvGrpSpPr>
          <p:cNvPr id="695114" name="Group 842"/>
          <p:cNvGrpSpPr>
            <a:grpSpLocks/>
          </p:cNvGrpSpPr>
          <p:nvPr/>
        </p:nvGrpSpPr>
        <p:grpSpPr bwMode="auto">
          <a:xfrm>
            <a:off x="420688" y="3706813"/>
            <a:ext cx="3532187" cy="2027237"/>
            <a:chOff x="265" y="2335"/>
            <a:chExt cx="2225" cy="1277"/>
          </a:xfrm>
        </p:grpSpPr>
        <p:grpSp>
          <p:nvGrpSpPr>
            <p:cNvPr id="28685" name="Group 843"/>
            <p:cNvGrpSpPr>
              <a:grpSpLocks/>
            </p:cNvGrpSpPr>
            <p:nvPr/>
          </p:nvGrpSpPr>
          <p:grpSpPr bwMode="auto">
            <a:xfrm>
              <a:off x="1268" y="2664"/>
              <a:ext cx="359" cy="461"/>
              <a:chOff x="990" y="2786"/>
              <a:chExt cx="307" cy="428"/>
            </a:xfrm>
          </p:grpSpPr>
          <p:sp>
            <p:nvSpPr>
              <p:cNvPr id="28691" name="Freeform 844"/>
              <p:cNvSpPr>
                <a:spLocks/>
              </p:cNvSpPr>
              <p:nvPr/>
            </p:nvSpPr>
            <p:spPr bwMode="auto">
              <a:xfrm>
                <a:off x="1147" y="3078"/>
                <a:ext cx="150" cy="57"/>
              </a:xfrm>
              <a:custGeom>
                <a:avLst/>
                <a:gdLst>
                  <a:gd name="T0" fmla="*/ 149 w 150"/>
                  <a:gd name="T1" fmla="*/ 54 h 57"/>
                  <a:gd name="T2" fmla="*/ 145 w 150"/>
                  <a:gd name="T3" fmla="*/ 54 h 57"/>
                  <a:gd name="T4" fmla="*/ 140 w 150"/>
                  <a:gd name="T5" fmla="*/ 54 h 57"/>
                  <a:gd name="T6" fmla="*/ 132 w 150"/>
                  <a:gd name="T7" fmla="*/ 56 h 57"/>
                  <a:gd name="T8" fmla="*/ 120 w 150"/>
                  <a:gd name="T9" fmla="*/ 56 h 57"/>
                  <a:gd name="T10" fmla="*/ 111 w 150"/>
                  <a:gd name="T11" fmla="*/ 56 h 57"/>
                  <a:gd name="T12" fmla="*/ 101 w 150"/>
                  <a:gd name="T13" fmla="*/ 54 h 57"/>
                  <a:gd name="T14" fmla="*/ 87 w 150"/>
                  <a:gd name="T15" fmla="*/ 52 h 57"/>
                  <a:gd name="T16" fmla="*/ 78 w 150"/>
                  <a:gd name="T17" fmla="*/ 49 h 57"/>
                  <a:gd name="T18" fmla="*/ 68 w 150"/>
                  <a:gd name="T19" fmla="*/ 45 h 57"/>
                  <a:gd name="T20" fmla="*/ 56 w 150"/>
                  <a:gd name="T21" fmla="*/ 41 h 57"/>
                  <a:gd name="T22" fmla="*/ 44 w 150"/>
                  <a:gd name="T23" fmla="*/ 34 h 57"/>
                  <a:gd name="T24" fmla="*/ 35 w 150"/>
                  <a:gd name="T25" fmla="*/ 27 h 57"/>
                  <a:gd name="T26" fmla="*/ 28 w 150"/>
                  <a:gd name="T27" fmla="*/ 22 h 57"/>
                  <a:gd name="T28" fmla="*/ 19 w 150"/>
                  <a:gd name="T29" fmla="*/ 16 h 57"/>
                  <a:gd name="T30" fmla="*/ 9 w 150"/>
                  <a:gd name="T31" fmla="*/ 8 h 57"/>
                  <a:gd name="T32" fmla="*/ 0 w 15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0"/>
                  <a:gd name="T52" fmla="*/ 0 h 57"/>
                  <a:gd name="T53" fmla="*/ 150 w 150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0" h="57">
                    <a:moveTo>
                      <a:pt x="149" y="54"/>
                    </a:moveTo>
                    <a:lnTo>
                      <a:pt x="145" y="54"/>
                    </a:lnTo>
                    <a:lnTo>
                      <a:pt x="140" y="54"/>
                    </a:lnTo>
                    <a:lnTo>
                      <a:pt x="132" y="56"/>
                    </a:lnTo>
                    <a:lnTo>
                      <a:pt x="120" y="56"/>
                    </a:lnTo>
                    <a:lnTo>
                      <a:pt x="111" y="56"/>
                    </a:lnTo>
                    <a:lnTo>
                      <a:pt x="101" y="54"/>
                    </a:lnTo>
                    <a:lnTo>
                      <a:pt x="87" y="52"/>
                    </a:lnTo>
                    <a:lnTo>
                      <a:pt x="78" y="49"/>
                    </a:lnTo>
                    <a:lnTo>
                      <a:pt x="68" y="45"/>
                    </a:lnTo>
                    <a:lnTo>
                      <a:pt x="56" y="41"/>
                    </a:lnTo>
                    <a:lnTo>
                      <a:pt x="44" y="34"/>
                    </a:lnTo>
                    <a:lnTo>
                      <a:pt x="35" y="27"/>
                    </a:lnTo>
                    <a:lnTo>
                      <a:pt x="28" y="22"/>
                    </a:lnTo>
                    <a:lnTo>
                      <a:pt x="19" y="16"/>
                    </a:lnTo>
                    <a:lnTo>
                      <a:pt x="9" y="8"/>
                    </a:lnTo>
                    <a:lnTo>
                      <a:pt x="0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2" name="Freeform 845"/>
              <p:cNvSpPr>
                <a:spLocks/>
              </p:cNvSpPr>
              <p:nvPr/>
            </p:nvSpPr>
            <p:spPr bwMode="auto">
              <a:xfrm>
                <a:off x="1173" y="3082"/>
                <a:ext cx="109" cy="53"/>
              </a:xfrm>
              <a:custGeom>
                <a:avLst/>
                <a:gdLst>
                  <a:gd name="T0" fmla="*/ 108 w 109"/>
                  <a:gd name="T1" fmla="*/ 45 h 53"/>
                  <a:gd name="T2" fmla="*/ 85 w 109"/>
                  <a:gd name="T3" fmla="*/ 52 h 53"/>
                  <a:gd name="T4" fmla="*/ 79 w 109"/>
                  <a:gd name="T5" fmla="*/ 30 h 53"/>
                  <a:gd name="T6" fmla="*/ 42 w 109"/>
                  <a:gd name="T7" fmla="*/ 41 h 53"/>
                  <a:gd name="T8" fmla="*/ 42 w 109"/>
                  <a:gd name="T9" fmla="*/ 6 h 53"/>
                  <a:gd name="T10" fmla="*/ 2 w 109"/>
                  <a:gd name="T11" fmla="*/ 18 h 53"/>
                  <a:gd name="T12" fmla="*/ 0 w 109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53"/>
                  <a:gd name="T23" fmla="*/ 109 w 109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53">
                    <a:moveTo>
                      <a:pt x="108" y="45"/>
                    </a:moveTo>
                    <a:lnTo>
                      <a:pt x="85" y="52"/>
                    </a:lnTo>
                    <a:lnTo>
                      <a:pt x="79" y="30"/>
                    </a:lnTo>
                    <a:lnTo>
                      <a:pt x="42" y="41"/>
                    </a:lnTo>
                    <a:lnTo>
                      <a:pt x="42" y="6"/>
                    </a:lnTo>
                    <a:lnTo>
                      <a:pt x="2" y="18"/>
                    </a:lnTo>
                    <a:lnTo>
                      <a:pt x="0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3" name="Freeform 846"/>
              <p:cNvSpPr>
                <a:spLocks/>
              </p:cNvSpPr>
              <p:nvPr/>
            </p:nvSpPr>
            <p:spPr bwMode="auto">
              <a:xfrm>
                <a:off x="1258" y="3113"/>
                <a:ext cx="16" cy="22"/>
              </a:xfrm>
              <a:custGeom>
                <a:avLst/>
                <a:gdLst>
                  <a:gd name="T0" fmla="*/ 15 w 16"/>
                  <a:gd name="T1" fmla="*/ 10 h 22"/>
                  <a:gd name="T2" fmla="*/ 0 w 16"/>
                  <a:gd name="T3" fmla="*/ 21 h 22"/>
                  <a:gd name="T4" fmla="*/ 5 w 16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22"/>
                  <a:gd name="T11" fmla="*/ 16 w 16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22">
                    <a:moveTo>
                      <a:pt x="15" y="10"/>
                    </a:moveTo>
                    <a:lnTo>
                      <a:pt x="0" y="21"/>
                    </a:lnTo>
                    <a:lnTo>
                      <a:pt x="5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4" name="Freeform 847"/>
              <p:cNvSpPr>
                <a:spLocks/>
              </p:cNvSpPr>
              <p:nvPr/>
            </p:nvSpPr>
            <p:spPr bwMode="auto">
              <a:xfrm>
                <a:off x="1234" y="3112"/>
                <a:ext cx="19" cy="21"/>
              </a:xfrm>
              <a:custGeom>
                <a:avLst/>
                <a:gdLst>
                  <a:gd name="T0" fmla="*/ 14 w 19"/>
                  <a:gd name="T1" fmla="*/ 20 h 21"/>
                  <a:gd name="T2" fmla="*/ 18 w 19"/>
                  <a:gd name="T3" fmla="*/ 0 h 21"/>
                  <a:gd name="T4" fmla="*/ 0 w 19"/>
                  <a:gd name="T5" fmla="*/ 18 h 2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1"/>
                  <a:gd name="T11" fmla="*/ 19 w 19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1">
                    <a:moveTo>
                      <a:pt x="14" y="20"/>
                    </a:moveTo>
                    <a:lnTo>
                      <a:pt x="18" y="0"/>
                    </a:lnTo>
                    <a:lnTo>
                      <a:pt x="0" y="18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5" name="Freeform 848"/>
              <p:cNvSpPr>
                <a:spLocks/>
              </p:cNvSpPr>
              <p:nvPr/>
            </p:nvSpPr>
            <p:spPr bwMode="auto">
              <a:xfrm>
                <a:off x="1215" y="3095"/>
                <a:ext cx="25" cy="29"/>
              </a:xfrm>
              <a:custGeom>
                <a:avLst/>
                <a:gdLst>
                  <a:gd name="T0" fmla="*/ 24 w 25"/>
                  <a:gd name="T1" fmla="*/ 8 h 29"/>
                  <a:gd name="T2" fmla="*/ 0 w 25"/>
                  <a:gd name="T3" fmla="*/ 28 h 29"/>
                  <a:gd name="T4" fmla="*/ 12 w 2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9"/>
                  <a:gd name="T11" fmla="*/ 25 w 2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9">
                    <a:moveTo>
                      <a:pt x="24" y="8"/>
                    </a:moveTo>
                    <a:lnTo>
                      <a:pt x="0" y="28"/>
                    </a:lnTo>
                    <a:lnTo>
                      <a:pt x="12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6" name="Freeform 849"/>
              <p:cNvSpPr>
                <a:spLocks/>
              </p:cNvSpPr>
              <p:nvPr/>
            </p:nvSpPr>
            <p:spPr bwMode="auto">
              <a:xfrm>
                <a:off x="1190" y="3087"/>
                <a:ext cx="26" cy="32"/>
              </a:xfrm>
              <a:custGeom>
                <a:avLst/>
                <a:gdLst>
                  <a:gd name="T0" fmla="*/ 13 w 26"/>
                  <a:gd name="T1" fmla="*/ 31 h 32"/>
                  <a:gd name="T2" fmla="*/ 25 w 26"/>
                  <a:gd name="T3" fmla="*/ 0 h 32"/>
                  <a:gd name="T4" fmla="*/ 0 w 26"/>
                  <a:gd name="T5" fmla="*/ 24 h 32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2"/>
                  <a:gd name="T11" fmla="*/ 26 w 26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2">
                    <a:moveTo>
                      <a:pt x="13" y="31"/>
                    </a:moveTo>
                    <a:lnTo>
                      <a:pt x="25" y="0"/>
                    </a:lnTo>
                    <a:lnTo>
                      <a:pt x="0" y="24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7" name="Freeform 850"/>
              <p:cNvSpPr>
                <a:spLocks/>
              </p:cNvSpPr>
              <p:nvPr/>
            </p:nvSpPr>
            <p:spPr bwMode="auto">
              <a:xfrm>
                <a:off x="1200" y="3102"/>
                <a:ext cx="80" cy="33"/>
              </a:xfrm>
              <a:custGeom>
                <a:avLst/>
                <a:gdLst>
                  <a:gd name="T0" fmla="*/ 79 w 80"/>
                  <a:gd name="T1" fmla="*/ 32 h 33"/>
                  <a:gd name="T2" fmla="*/ 60 w 80"/>
                  <a:gd name="T3" fmla="*/ 21 h 33"/>
                  <a:gd name="T4" fmla="*/ 40 w 80"/>
                  <a:gd name="T5" fmla="*/ 22 h 33"/>
                  <a:gd name="T6" fmla="*/ 22 w 80"/>
                  <a:gd name="T7" fmla="*/ 3 h 33"/>
                  <a:gd name="T8" fmla="*/ 0 w 80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3"/>
                  <a:gd name="T17" fmla="*/ 80 w 80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3">
                    <a:moveTo>
                      <a:pt x="79" y="32"/>
                    </a:moveTo>
                    <a:lnTo>
                      <a:pt x="60" y="21"/>
                    </a:lnTo>
                    <a:lnTo>
                      <a:pt x="40" y="22"/>
                    </a:lnTo>
                    <a:lnTo>
                      <a:pt x="22" y="3"/>
                    </a:lnTo>
                    <a:lnTo>
                      <a:pt x="0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8" name="Freeform 851"/>
              <p:cNvSpPr>
                <a:spLocks/>
              </p:cNvSpPr>
              <p:nvPr/>
            </p:nvSpPr>
            <p:spPr bwMode="auto">
              <a:xfrm>
                <a:off x="1197" y="3067"/>
                <a:ext cx="19" cy="57"/>
              </a:xfrm>
              <a:custGeom>
                <a:avLst/>
                <a:gdLst>
                  <a:gd name="T0" fmla="*/ 0 w 19"/>
                  <a:gd name="T1" fmla="*/ 0 h 57"/>
                  <a:gd name="T2" fmla="*/ 3 w 19"/>
                  <a:gd name="T3" fmla="*/ 35 h 57"/>
                  <a:gd name="T4" fmla="*/ 18 w 19"/>
                  <a:gd name="T5" fmla="*/ 56 h 5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57"/>
                  <a:gd name="T11" fmla="*/ 19 w 19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57">
                    <a:moveTo>
                      <a:pt x="0" y="0"/>
                    </a:moveTo>
                    <a:lnTo>
                      <a:pt x="3" y="35"/>
                    </a:lnTo>
                    <a:lnTo>
                      <a:pt x="18" y="56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9" name="Freeform 852"/>
              <p:cNvSpPr>
                <a:spLocks/>
              </p:cNvSpPr>
              <p:nvPr/>
            </p:nvSpPr>
            <p:spPr bwMode="auto">
              <a:xfrm>
                <a:off x="1175" y="3074"/>
                <a:ext cx="32" cy="29"/>
              </a:xfrm>
              <a:custGeom>
                <a:avLst/>
                <a:gdLst>
                  <a:gd name="T0" fmla="*/ 31 w 32"/>
                  <a:gd name="T1" fmla="*/ 0 h 29"/>
                  <a:gd name="T2" fmla="*/ 0 w 32"/>
                  <a:gd name="T3" fmla="*/ 26 h 29"/>
                  <a:gd name="T4" fmla="*/ 25 w 32"/>
                  <a:gd name="T5" fmla="*/ 28 h 29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29"/>
                  <a:gd name="T11" fmla="*/ 32 w 32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29">
                    <a:moveTo>
                      <a:pt x="31" y="0"/>
                    </a:moveTo>
                    <a:lnTo>
                      <a:pt x="0" y="26"/>
                    </a:lnTo>
                    <a:lnTo>
                      <a:pt x="25" y="28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0" name="Freeform 853"/>
              <p:cNvSpPr>
                <a:spLocks/>
              </p:cNvSpPr>
              <p:nvPr/>
            </p:nvSpPr>
            <p:spPr bwMode="auto">
              <a:xfrm>
                <a:off x="1171" y="3083"/>
                <a:ext cx="69" cy="42"/>
              </a:xfrm>
              <a:custGeom>
                <a:avLst/>
                <a:gdLst>
                  <a:gd name="T0" fmla="*/ 68 w 69"/>
                  <a:gd name="T1" fmla="*/ 41 h 42"/>
                  <a:gd name="T2" fmla="*/ 68 w 69"/>
                  <a:gd name="T3" fmla="*/ 20 h 42"/>
                  <a:gd name="T4" fmla="*/ 51 w 69"/>
                  <a:gd name="T5" fmla="*/ 21 h 42"/>
                  <a:gd name="T6" fmla="*/ 28 w 69"/>
                  <a:gd name="T7" fmla="*/ 9 h 42"/>
                  <a:gd name="T8" fmla="*/ 0 w 69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2"/>
                  <a:gd name="T17" fmla="*/ 69 w 69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2">
                    <a:moveTo>
                      <a:pt x="68" y="41"/>
                    </a:moveTo>
                    <a:lnTo>
                      <a:pt x="68" y="20"/>
                    </a:lnTo>
                    <a:lnTo>
                      <a:pt x="51" y="21"/>
                    </a:lnTo>
                    <a:lnTo>
                      <a:pt x="28" y="9"/>
                    </a:lnTo>
                    <a:lnTo>
                      <a:pt x="0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1" name="Freeform 854"/>
              <p:cNvSpPr>
                <a:spLocks/>
              </p:cNvSpPr>
              <p:nvPr/>
            </p:nvSpPr>
            <p:spPr bwMode="auto">
              <a:xfrm>
                <a:off x="1191" y="3105"/>
                <a:ext cx="94" cy="26"/>
              </a:xfrm>
              <a:custGeom>
                <a:avLst/>
                <a:gdLst>
                  <a:gd name="T0" fmla="*/ 0 w 94"/>
                  <a:gd name="T1" fmla="*/ 6 h 26"/>
                  <a:gd name="T2" fmla="*/ 31 w 94"/>
                  <a:gd name="T3" fmla="*/ 0 h 26"/>
                  <a:gd name="T4" fmla="*/ 43 w 94"/>
                  <a:gd name="T5" fmla="*/ 25 h 26"/>
                  <a:gd name="T6" fmla="*/ 69 w 94"/>
                  <a:gd name="T7" fmla="*/ 18 h 26"/>
                  <a:gd name="T8" fmla="*/ 93 w 94"/>
                  <a:gd name="T9" fmla="*/ 2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26"/>
                  <a:gd name="T17" fmla="*/ 94 w 9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26">
                    <a:moveTo>
                      <a:pt x="0" y="6"/>
                    </a:moveTo>
                    <a:lnTo>
                      <a:pt x="31" y="0"/>
                    </a:lnTo>
                    <a:lnTo>
                      <a:pt x="43" y="25"/>
                    </a:lnTo>
                    <a:lnTo>
                      <a:pt x="69" y="18"/>
                    </a:lnTo>
                    <a:lnTo>
                      <a:pt x="93" y="21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2" name="Freeform 855"/>
              <p:cNvSpPr>
                <a:spLocks/>
              </p:cNvSpPr>
              <p:nvPr/>
            </p:nvSpPr>
            <p:spPr bwMode="auto">
              <a:xfrm>
                <a:off x="1191" y="3105"/>
                <a:ext cx="94" cy="26"/>
              </a:xfrm>
              <a:custGeom>
                <a:avLst/>
                <a:gdLst>
                  <a:gd name="T0" fmla="*/ 0 w 94"/>
                  <a:gd name="T1" fmla="*/ 6 h 26"/>
                  <a:gd name="T2" fmla="*/ 31 w 94"/>
                  <a:gd name="T3" fmla="*/ 0 h 26"/>
                  <a:gd name="T4" fmla="*/ 43 w 94"/>
                  <a:gd name="T5" fmla="*/ 25 h 26"/>
                  <a:gd name="T6" fmla="*/ 69 w 94"/>
                  <a:gd name="T7" fmla="*/ 18 h 26"/>
                  <a:gd name="T8" fmla="*/ 93 w 94"/>
                  <a:gd name="T9" fmla="*/ 2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26"/>
                  <a:gd name="T17" fmla="*/ 94 w 9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26">
                    <a:moveTo>
                      <a:pt x="0" y="6"/>
                    </a:moveTo>
                    <a:lnTo>
                      <a:pt x="31" y="0"/>
                    </a:lnTo>
                    <a:lnTo>
                      <a:pt x="43" y="25"/>
                    </a:lnTo>
                    <a:lnTo>
                      <a:pt x="69" y="18"/>
                    </a:lnTo>
                    <a:lnTo>
                      <a:pt x="93" y="21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3" name="Freeform 856"/>
              <p:cNvSpPr>
                <a:spLocks/>
              </p:cNvSpPr>
              <p:nvPr/>
            </p:nvSpPr>
            <p:spPr bwMode="auto">
              <a:xfrm>
                <a:off x="1158" y="3088"/>
                <a:ext cx="34" cy="23"/>
              </a:xfrm>
              <a:custGeom>
                <a:avLst/>
                <a:gdLst>
                  <a:gd name="T0" fmla="*/ 33 w 34"/>
                  <a:gd name="T1" fmla="*/ 22 h 23"/>
                  <a:gd name="T2" fmla="*/ 33 w 34"/>
                  <a:gd name="T3" fmla="*/ 22 h 23"/>
                  <a:gd name="T4" fmla="*/ 30 w 34"/>
                  <a:gd name="T5" fmla="*/ 1 h 23"/>
                  <a:gd name="T6" fmla="*/ 0 w 3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3"/>
                  <a:gd name="T14" fmla="*/ 34 w 3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3">
                    <a:moveTo>
                      <a:pt x="33" y="22"/>
                    </a:moveTo>
                    <a:lnTo>
                      <a:pt x="33" y="22"/>
                    </a:lnTo>
                    <a:lnTo>
                      <a:pt x="30" y="1"/>
                    </a:lnTo>
                    <a:lnTo>
                      <a:pt x="0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4" name="Freeform 857"/>
              <p:cNvSpPr>
                <a:spLocks/>
              </p:cNvSpPr>
              <p:nvPr/>
            </p:nvSpPr>
            <p:spPr bwMode="auto">
              <a:xfrm>
                <a:off x="1186" y="3063"/>
                <a:ext cx="75" cy="61"/>
              </a:xfrm>
              <a:custGeom>
                <a:avLst/>
                <a:gdLst>
                  <a:gd name="T0" fmla="*/ 74 w 75"/>
                  <a:gd name="T1" fmla="*/ 60 h 61"/>
                  <a:gd name="T2" fmla="*/ 53 w 75"/>
                  <a:gd name="T3" fmla="*/ 40 h 61"/>
                  <a:gd name="T4" fmla="*/ 13 w 75"/>
                  <a:gd name="T5" fmla="*/ 29 h 61"/>
                  <a:gd name="T6" fmla="*/ 0 w 75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61"/>
                  <a:gd name="T14" fmla="*/ 75 w 75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61">
                    <a:moveTo>
                      <a:pt x="74" y="60"/>
                    </a:moveTo>
                    <a:lnTo>
                      <a:pt x="53" y="40"/>
                    </a:lnTo>
                    <a:lnTo>
                      <a:pt x="13" y="29"/>
                    </a:lnTo>
                    <a:lnTo>
                      <a:pt x="0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5" name="Line 858"/>
              <p:cNvSpPr>
                <a:spLocks noChangeShapeType="1"/>
              </p:cNvSpPr>
              <p:nvPr/>
            </p:nvSpPr>
            <p:spPr bwMode="auto">
              <a:xfrm flipH="1" flipV="1">
                <a:off x="1186" y="3059"/>
                <a:ext cx="2" cy="29"/>
              </a:xfrm>
              <a:prstGeom prst="line">
                <a:avLst/>
              </a:prstGeom>
              <a:noFill/>
              <a:ln w="920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06" name="Freeform 859"/>
              <p:cNvSpPr>
                <a:spLocks/>
              </p:cNvSpPr>
              <p:nvPr/>
            </p:nvSpPr>
            <p:spPr bwMode="auto">
              <a:xfrm>
                <a:off x="1058" y="2819"/>
                <a:ext cx="26" cy="175"/>
              </a:xfrm>
              <a:custGeom>
                <a:avLst/>
                <a:gdLst>
                  <a:gd name="T0" fmla="*/ 25 w 26"/>
                  <a:gd name="T1" fmla="*/ 0 h 175"/>
                  <a:gd name="T2" fmla="*/ 22 w 26"/>
                  <a:gd name="T3" fmla="*/ 3 h 175"/>
                  <a:gd name="T4" fmla="*/ 20 w 26"/>
                  <a:gd name="T5" fmla="*/ 6 h 175"/>
                  <a:gd name="T6" fmla="*/ 18 w 26"/>
                  <a:gd name="T7" fmla="*/ 8 h 175"/>
                  <a:gd name="T8" fmla="*/ 16 w 26"/>
                  <a:gd name="T9" fmla="*/ 11 h 175"/>
                  <a:gd name="T10" fmla="*/ 14 w 26"/>
                  <a:gd name="T11" fmla="*/ 15 h 175"/>
                  <a:gd name="T12" fmla="*/ 13 w 26"/>
                  <a:gd name="T13" fmla="*/ 18 h 175"/>
                  <a:gd name="T14" fmla="*/ 10 w 26"/>
                  <a:gd name="T15" fmla="*/ 25 h 175"/>
                  <a:gd name="T16" fmla="*/ 8 w 26"/>
                  <a:gd name="T17" fmla="*/ 31 h 175"/>
                  <a:gd name="T18" fmla="*/ 6 w 26"/>
                  <a:gd name="T19" fmla="*/ 38 h 175"/>
                  <a:gd name="T20" fmla="*/ 4 w 26"/>
                  <a:gd name="T21" fmla="*/ 49 h 175"/>
                  <a:gd name="T22" fmla="*/ 2 w 26"/>
                  <a:gd name="T23" fmla="*/ 62 h 175"/>
                  <a:gd name="T24" fmla="*/ 0 w 26"/>
                  <a:gd name="T25" fmla="*/ 82 h 175"/>
                  <a:gd name="T26" fmla="*/ 1 w 26"/>
                  <a:gd name="T27" fmla="*/ 94 h 175"/>
                  <a:gd name="T28" fmla="*/ 2 w 26"/>
                  <a:gd name="T29" fmla="*/ 109 h 175"/>
                  <a:gd name="T30" fmla="*/ 4 w 26"/>
                  <a:gd name="T31" fmla="*/ 121 h 175"/>
                  <a:gd name="T32" fmla="*/ 6 w 26"/>
                  <a:gd name="T33" fmla="*/ 128 h 175"/>
                  <a:gd name="T34" fmla="*/ 9 w 26"/>
                  <a:gd name="T35" fmla="*/ 138 h 175"/>
                  <a:gd name="T36" fmla="*/ 13 w 26"/>
                  <a:gd name="T37" fmla="*/ 153 h 175"/>
                  <a:gd name="T38" fmla="*/ 17 w 26"/>
                  <a:gd name="T39" fmla="*/ 162 h 175"/>
                  <a:gd name="T40" fmla="*/ 23 w 26"/>
                  <a:gd name="T41" fmla="*/ 174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175"/>
                  <a:gd name="T65" fmla="*/ 26 w 26"/>
                  <a:gd name="T66" fmla="*/ 175 h 1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175">
                    <a:moveTo>
                      <a:pt x="25" y="0"/>
                    </a:moveTo>
                    <a:lnTo>
                      <a:pt x="22" y="3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1"/>
                    </a:lnTo>
                    <a:lnTo>
                      <a:pt x="14" y="15"/>
                    </a:lnTo>
                    <a:lnTo>
                      <a:pt x="13" y="18"/>
                    </a:lnTo>
                    <a:lnTo>
                      <a:pt x="10" y="25"/>
                    </a:lnTo>
                    <a:lnTo>
                      <a:pt x="8" y="31"/>
                    </a:lnTo>
                    <a:lnTo>
                      <a:pt x="6" y="38"/>
                    </a:lnTo>
                    <a:lnTo>
                      <a:pt x="4" y="49"/>
                    </a:lnTo>
                    <a:lnTo>
                      <a:pt x="2" y="62"/>
                    </a:lnTo>
                    <a:lnTo>
                      <a:pt x="0" y="82"/>
                    </a:lnTo>
                    <a:lnTo>
                      <a:pt x="1" y="94"/>
                    </a:lnTo>
                    <a:lnTo>
                      <a:pt x="2" y="109"/>
                    </a:lnTo>
                    <a:lnTo>
                      <a:pt x="4" y="121"/>
                    </a:lnTo>
                    <a:lnTo>
                      <a:pt x="6" y="128"/>
                    </a:lnTo>
                    <a:lnTo>
                      <a:pt x="9" y="138"/>
                    </a:lnTo>
                    <a:lnTo>
                      <a:pt x="13" y="153"/>
                    </a:lnTo>
                    <a:lnTo>
                      <a:pt x="17" y="162"/>
                    </a:lnTo>
                    <a:lnTo>
                      <a:pt x="23" y="174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7" name="Freeform 860"/>
              <p:cNvSpPr>
                <a:spLocks/>
              </p:cNvSpPr>
              <p:nvPr/>
            </p:nvSpPr>
            <p:spPr bwMode="auto">
              <a:xfrm>
                <a:off x="1058" y="2837"/>
                <a:ext cx="44" cy="126"/>
              </a:xfrm>
              <a:custGeom>
                <a:avLst/>
                <a:gdLst>
                  <a:gd name="T0" fmla="*/ 22 w 44"/>
                  <a:gd name="T1" fmla="*/ 0 h 126"/>
                  <a:gd name="T2" fmla="*/ 6 w 44"/>
                  <a:gd name="T3" fmla="*/ 20 h 126"/>
                  <a:gd name="T4" fmla="*/ 26 w 44"/>
                  <a:gd name="T5" fmla="*/ 34 h 126"/>
                  <a:gd name="T6" fmla="*/ 0 w 44"/>
                  <a:gd name="T7" fmla="*/ 64 h 126"/>
                  <a:gd name="T8" fmla="*/ 36 w 44"/>
                  <a:gd name="T9" fmla="*/ 76 h 126"/>
                  <a:gd name="T10" fmla="*/ 6 w 44"/>
                  <a:gd name="T11" fmla="*/ 110 h 126"/>
                  <a:gd name="T12" fmla="*/ 43 w 44"/>
                  <a:gd name="T13" fmla="*/ 125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26"/>
                  <a:gd name="T23" fmla="*/ 44 w 44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26">
                    <a:moveTo>
                      <a:pt x="22" y="0"/>
                    </a:moveTo>
                    <a:lnTo>
                      <a:pt x="6" y="20"/>
                    </a:lnTo>
                    <a:lnTo>
                      <a:pt x="26" y="34"/>
                    </a:lnTo>
                    <a:lnTo>
                      <a:pt x="0" y="64"/>
                    </a:lnTo>
                    <a:lnTo>
                      <a:pt x="36" y="76"/>
                    </a:lnTo>
                    <a:lnTo>
                      <a:pt x="6" y="110"/>
                    </a:lnTo>
                    <a:lnTo>
                      <a:pt x="43" y="125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8" name="Freeform 861"/>
              <p:cNvSpPr>
                <a:spLocks/>
              </p:cNvSpPr>
              <p:nvPr/>
            </p:nvSpPr>
            <p:spPr bwMode="auto">
              <a:xfrm>
                <a:off x="1064" y="2847"/>
                <a:ext cx="23" cy="14"/>
              </a:xfrm>
              <a:custGeom>
                <a:avLst/>
                <a:gdLst>
                  <a:gd name="T0" fmla="*/ 18 w 23"/>
                  <a:gd name="T1" fmla="*/ 0 h 14"/>
                  <a:gd name="T2" fmla="*/ 0 w 23"/>
                  <a:gd name="T3" fmla="*/ 10 h 14"/>
                  <a:gd name="T4" fmla="*/ 22 w 23"/>
                  <a:gd name="T5" fmla="*/ 13 h 14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4"/>
                  <a:gd name="T11" fmla="*/ 23 w 2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4">
                    <a:moveTo>
                      <a:pt x="18" y="0"/>
                    </a:moveTo>
                    <a:lnTo>
                      <a:pt x="0" y="10"/>
                    </a:lnTo>
                    <a:lnTo>
                      <a:pt x="22" y="13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09" name="Freeform 862"/>
              <p:cNvSpPr>
                <a:spLocks/>
              </p:cNvSpPr>
              <p:nvPr/>
            </p:nvSpPr>
            <p:spPr bwMode="auto">
              <a:xfrm>
                <a:off x="1060" y="2868"/>
                <a:ext cx="25" cy="14"/>
              </a:xfrm>
              <a:custGeom>
                <a:avLst/>
                <a:gdLst>
                  <a:gd name="T0" fmla="*/ 2 w 25"/>
                  <a:gd name="T1" fmla="*/ 0 h 14"/>
                  <a:gd name="T2" fmla="*/ 24 w 25"/>
                  <a:gd name="T3" fmla="*/ 3 h 14"/>
                  <a:gd name="T4" fmla="*/ 0 w 25"/>
                  <a:gd name="T5" fmla="*/ 13 h 14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"/>
                  <a:gd name="T11" fmla="*/ 25 w 2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">
                    <a:moveTo>
                      <a:pt x="2" y="0"/>
                    </a:moveTo>
                    <a:lnTo>
                      <a:pt x="24" y="3"/>
                    </a:lnTo>
                    <a:lnTo>
                      <a:pt x="0" y="13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0" name="Freeform 863"/>
              <p:cNvSpPr>
                <a:spLocks/>
              </p:cNvSpPr>
              <p:nvPr/>
            </p:nvSpPr>
            <p:spPr bwMode="auto">
              <a:xfrm>
                <a:off x="1058" y="2887"/>
                <a:ext cx="34" cy="15"/>
              </a:xfrm>
              <a:custGeom>
                <a:avLst/>
                <a:gdLst>
                  <a:gd name="T0" fmla="*/ 28 w 34"/>
                  <a:gd name="T1" fmla="*/ 0 h 15"/>
                  <a:gd name="T2" fmla="*/ 0 w 34"/>
                  <a:gd name="T3" fmla="*/ 14 h 15"/>
                  <a:gd name="T4" fmla="*/ 33 w 34"/>
                  <a:gd name="T5" fmla="*/ 12 h 15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5"/>
                  <a:gd name="T11" fmla="*/ 34 w 3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5">
                    <a:moveTo>
                      <a:pt x="28" y="0"/>
                    </a:moveTo>
                    <a:lnTo>
                      <a:pt x="0" y="14"/>
                    </a:lnTo>
                    <a:lnTo>
                      <a:pt x="33" y="12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1" name="Freeform 864"/>
              <p:cNvSpPr>
                <a:spLocks/>
              </p:cNvSpPr>
              <p:nvPr/>
            </p:nvSpPr>
            <p:spPr bwMode="auto">
              <a:xfrm>
                <a:off x="1059" y="2913"/>
                <a:ext cx="36" cy="16"/>
              </a:xfrm>
              <a:custGeom>
                <a:avLst/>
                <a:gdLst>
                  <a:gd name="T0" fmla="*/ 0 w 36"/>
                  <a:gd name="T1" fmla="*/ 0 h 16"/>
                  <a:gd name="T2" fmla="*/ 35 w 36"/>
                  <a:gd name="T3" fmla="*/ 1 h 16"/>
                  <a:gd name="T4" fmla="*/ 1 w 36"/>
                  <a:gd name="T5" fmla="*/ 15 h 16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6"/>
                  <a:gd name="T11" fmla="*/ 36 w 3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6">
                    <a:moveTo>
                      <a:pt x="0" y="0"/>
                    </a:moveTo>
                    <a:lnTo>
                      <a:pt x="35" y="1"/>
                    </a:lnTo>
                    <a:lnTo>
                      <a:pt x="1" y="15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2" name="Freeform 865"/>
              <p:cNvSpPr>
                <a:spLocks/>
              </p:cNvSpPr>
              <p:nvPr/>
            </p:nvSpPr>
            <p:spPr bwMode="auto">
              <a:xfrm>
                <a:off x="1068" y="2837"/>
                <a:ext cx="13" cy="86"/>
              </a:xfrm>
              <a:custGeom>
                <a:avLst/>
                <a:gdLst>
                  <a:gd name="T0" fmla="*/ 3 w 13"/>
                  <a:gd name="T1" fmla="*/ 0 h 86"/>
                  <a:gd name="T2" fmla="*/ 8 w 13"/>
                  <a:gd name="T3" fmla="*/ 22 h 86"/>
                  <a:gd name="T4" fmla="*/ 0 w 13"/>
                  <a:gd name="T5" fmla="*/ 41 h 86"/>
                  <a:gd name="T6" fmla="*/ 12 w 13"/>
                  <a:gd name="T7" fmla="*/ 63 h 86"/>
                  <a:gd name="T8" fmla="*/ 7 w 13"/>
                  <a:gd name="T9" fmla="*/ 8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6"/>
                  <a:gd name="T17" fmla="*/ 13 w 13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6">
                    <a:moveTo>
                      <a:pt x="3" y="0"/>
                    </a:moveTo>
                    <a:lnTo>
                      <a:pt x="8" y="22"/>
                    </a:lnTo>
                    <a:lnTo>
                      <a:pt x="0" y="41"/>
                    </a:lnTo>
                    <a:lnTo>
                      <a:pt x="12" y="63"/>
                    </a:lnTo>
                    <a:lnTo>
                      <a:pt x="7" y="85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3" name="Freeform 866"/>
              <p:cNvSpPr>
                <a:spLocks/>
              </p:cNvSpPr>
              <p:nvPr/>
            </p:nvSpPr>
            <p:spPr bwMode="auto">
              <a:xfrm>
                <a:off x="1058" y="2901"/>
                <a:ext cx="50" cy="34"/>
              </a:xfrm>
              <a:custGeom>
                <a:avLst/>
                <a:gdLst>
                  <a:gd name="T0" fmla="*/ 49 w 50"/>
                  <a:gd name="T1" fmla="*/ 33 h 34"/>
                  <a:gd name="T2" fmla="*/ 17 w 50"/>
                  <a:gd name="T3" fmla="*/ 21 h 34"/>
                  <a:gd name="T4" fmla="*/ 0 w 50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34"/>
                  <a:gd name="T11" fmla="*/ 50 w 50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34">
                    <a:moveTo>
                      <a:pt x="49" y="33"/>
                    </a:moveTo>
                    <a:lnTo>
                      <a:pt x="17" y="21"/>
                    </a:lnTo>
                    <a:lnTo>
                      <a:pt x="0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4" name="Freeform 867"/>
              <p:cNvSpPr>
                <a:spLocks/>
              </p:cNvSpPr>
              <p:nvPr/>
            </p:nvSpPr>
            <p:spPr bwMode="auto">
              <a:xfrm>
                <a:off x="1064" y="2922"/>
                <a:ext cx="39" cy="26"/>
              </a:xfrm>
              <a:custGeom>
                <a:avLst/>
                <a:gdLst>
                  <a:gd name="T0" fmla="*/ 38 w 39"/>
                  <a:gd name="T1" fmla="*/ 4 h 26"/>
                  <a:gd name="T2" fmla="*/ 0 w 39"/>
                  <a:gd name="T3" fmla="*/ 25 h 26"/>
                  <a:gd name="T4" fmla="*/ 11 w 3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26"/>
                  <a:gd name="T11" fmla="*/ 39 w 3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26">
                    <a:moveTo>
                      <a:pt x="38" y="4"/>
                    </a:moveTo>
                    <a:lnTo>
                      <a:pt x="0" y="25"/>
                    </a:lnTo>
                    <a:lnTo>
                      <a:pt x="11" y="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5" name="Freeform 868"/>
              <p:cNvSpPr>
                <a:spLocks/>
              </p:cNvSpPr>
              <p:nvPr/>
            </p:nvSpPr>
            <p:spPr bwMode="auto">
              <a:xfrm>
                <a:off x="1068" y="2878"/>
                <a:ext cx="19" cy="90"/>
              </a:xfrm>
              <a:custGeom>
                <a:avLst/>
                <a:gdLst>
                  <a:gd name="T0" fmla="*/ 0 w 19"/>
                  <a:gd name="T1" fmla="*/ 0 h 90"/>
                  <a:gd name="T2" fmla="*/ 18 w 19"/>
                  <a:gd name="T3" fmla="*/ 9 h 90"/>
                  <a:gd name="T4" fmla="*/ 11 w 19"/>
                  <a:gd name="T5" fmla="*/ 22 h 90"/>
                  <a:gd name="T6" fmla="*/ 16 w 19"/>
                  <a:gd name="T7" fmla="*/ 48 h 90"/>
                  <a:gd name="T8" fmla="*/ 14 w 19"/>
                  <a:gd name="T9" fmla="*/ 8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90"/>
                  <a:gd name="T17" fmla="*/ 19 w 19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90">
                    <a:moveTo>
                      <a:pt x="0" y="0"/>
                    </a:moveTo>
                    <a:lnTo>
                      <a:pt x="18" y="9"/>
                    </a:lnTo>
                    <a:lnTo>
                      <a:pt x="11" y="22"/>
                    </a:lnTo>
                    <a:lnTo>
                      <a:pt x="16" y="48"/>
                    </a:lnTo>
                    <a:lnTo>
                      <a:pt x="14" y="89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6" name="Freeform 869"/>
              <p:cNvSpPr>
                <a:spLocks/>
              </p:cNvSpPr>
              <p:nvPr/>
            </p:nvSpPr>
            <p:spPr bwMode="auto">
              <a:xfrm>
                <a:off x="1060" y="2827"/>
                <a:ext cx="21" cy="102"/>
              </a:xfrm>
              <a:custGeom>
                <a:avLst/>
                <a:gdLst>
                  <a:gd name="T0" fmla="*/ 0 w 21"/>
                  <a:gd name="T1" fmla="*/ 101 h 102"/>
                  <a:gd name="T2" fmla="*/ 20 w 21"/>
                  <a:gd name="T3" fmla="*/ 73 h 102"/>
                  <a:gd name="T4" fmla="*/ 0 w 21"/>
                  <a:gd name="T5" fmla="*/ 54 h 102"/>
                  <a:gd name="T6" fmla="*/ 16 w 21"/>
                  <a:gd name="T7" fmla="*/ 32 h 102"/>
                  <a:gd name="T8" fmla="*/ 16 w 21"/>
                  <a:gd name="T9" fmla="*/ 0 h 102"/>
                  <a:gd name="T10" fmla="*/ 20 w 21"/>
                  <a:gd name="T11" fmla="*/ 10 h 102"/>
                  <a:gd name="T12" fmla="*/ 11 w 21"/>
                  <a:gd name="T13" fmla="*/ 1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02"/>
                  <a:gd name="T23" fmla="*/ 21 w 21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02">
                    <a:moveTo>
                      <a:pt x="0" y="101"/>
                    </a:moveTo>
                    <a:lnTo>
                      <a:pt x="20" y="73"/>
                    </a:lnTo>
                    <a:lnTo>
                      <a:pt x="0" y="54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20" y="10"/>
                    </a:lnTo>
                    <a:lnTo>
                      <a:pt x="11" y="10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7" name="Freeform 870"/>
              <p:cNvSpPr>
                <a:spLocks/>
              </p:cNvSpPr>
              <p:nvPr/>
            </p:nvSpPr>
            <p:spPr bwMode="auto">
              <a:xfrm>
                <a:off x="1058" y="2857"/>
                <a:ext cx="11" cy="45"/>
              </a:xfrm>
              <a:custGeom>
                <a:avLst/>
                <a:gdLst>
                  <a:gd name="T0" fmla="*/ 6 w 11"/>
                  <a:gd name="T1" fmla="*/ 0 h 45"/>
                  <a:gd name="T2" fmla="*/ 10 w 11"/>
                  <a:gd name="T3" fmla="*/ 21 h 45"/>
                  <a:gd name="T4" fmla="*/ 0 w 11"/>
                  <a:gd name="T5" fmla="*/ 44 h 4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5"/>
                  <a:gd name="T11" fmla="*/ 11 w 1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5">
                    <a:moveTo>
                      <a:pt x="6" y="0"/>
                    </a:moveTo>
                    <a:lnTo>
                      <a:pt x="10" y="21"/>
                    </a:lnTo>
                    <a:lnTo>
                      <a:pt x="0" y="44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8" name="Freeform 871"/>
              <p:cNvSpPr>
                <a:spLocks/>
              </p:cNvSpPr>
              <p:nvPr/>
            </p:nvSpPr>
            <p:spPr bwMode="auto">
              <a:xfrm>
                <a:off x="1060" y="2928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23 w 24"/>
                  <a:gd name="T3" fmla="*/ 10 h 45"/>
                  <a:gd name="T4" fmla="*/ 11 w 24"/>
                  <a:gd name="T5" fmla="*/ 44 h 45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45"/>
                  <a:gd name="T11" fmla="*/ 24 w 24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45">
                    <a:moveTo>
                      <a:pt x="0" y="0"/>
                    </a:moveTo>
                    <a:lnTo>
                      <a:pt x="23" y="10"/>
                    </a:lnTo>
                    <a:lnTo>
                      <a:pt x="11" y="44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19" name="Freeform 872"/>
              <p:cNvSpPr>
                <a:spLocks/>
              </p:cNvSpPr>
              <p:nvPr/>
            </p:nvSpPr>
            <p:spPr bwMode="auto">
              <a:xfrm>
                <a:off x="1076" y="2859"/>
                <a:ext cx="19" cy="105"/>
              </a:xfrm>
              <a:custGeom>
                <a:avLst/>
                <a:gdLst>
                  <a:gd name="T0" fmla="*/ 0 w 19"/>
                  <a:gd name="T1" fmla="*/ 0 h 105"/>
                  <a:gd name="T2" fmla="*/ 10 w 19"/>
                  <a:gd name="T3" fmla="*/ 28 h 105"/>
                  <a:gd name="T4" fmla="*/ 8 w 19"/>
                  <a:gd name="T5" fmla="*/ 67 h 105"/>
                  <a:gd name="T6" fmla="*/ 18 w 19"/>
                  <a:gd name="T7" fmla="*/ 104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05"/>
                  <a:gd name="T14" fmla="*/ 19 w 19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05">
                    <a:moveTo>
                      <a:pt x="0" y="0"/>
                    </a:moveTo>
                    <a:lnTo>
                      <a:pt x="10" y="28"/>
                    </a:lnTo>
                    <a:lnTo>
                      <a:pt x="8" y="67"/>
                    </a:lnTo>
                    <a:lnTo>
                      <a:pt x="18" y="104"/>
                    </a:lnTo>
                  </a:path>
                </a:pathLst>
              </a:custGeom>
              <a:noFill/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20" name="Line 873"/>
              <p:cNvSpPr>
                <a:spLocks noChangeShapeType="1"/>
              </p:cNvSpPr>
              <p:nvPr/>
            </p:nvSpPr>
            <p:spPr bwMode="auto">
              <a:xfrm>
                <a:off x="1083" y="2938"/>
                <a:ext cx="27" cy="13"/>
              </a:xfrm>
              <a:prstGeom prst="line">
                <a:avLst/>
              </a:prstGeom>
              <a:noFill/>
              <a:ln w="920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21" name="Freeform 874"/>
              <p:cNvSpPr>
                <a:spLocks/>
              </p:cNvSpPr>
              <p:nvPr/>
            </p:nvSpPr>
            <p:spPr bwMode="auto">
              <a:xfrm>
                <a:off x="990" y="2821"/>
                <a:ext cx="306" cy="393"/>
              </a:xfrm>
              <a:custGeom>
                <a:avLst/>
                <a:gdLst>
                  <a:gd name="T0" fmla="*/ 301 w 306"/>
                  <a:gd name="T1" fmla="*/ 311 h 393"/>
                  <a:gd name="T2" fmla="*/ 287 w 306"/>
                  <a:gd name="T3" fmla="*/ 305 h 393"/>
                  <a:gd name="T4" fmla="*/ 265 w 306"/>
                  <a:gd name="T5" fmla="*/ 294 h 393"/>
                  <a:gd name="T6" fmla="*/ 246 w 306"/>
                  <a:gd name="T7" fmla="*/ 283 h 393"/>
                  <a:gd name="T8" fmla="*/ 209 w 306"/>
                  <a:gd name="T9" fmla="*/ 257 h 393"/>
                  <a:gd name="T10" fmla="*/ 184 w 306"/>
                  <a:gd name="T11" fmla="*/ 263 h 393"/>
                  <a:gd name="T12" fmla="*/ 158 w 306"/>
                  <a:gd name="T13" fmla="*/ 258 h 393"/>
                  <a:gd name="T14" fmla="*/ 138 w 306"/>
                  <a:gd name="T15" fmla="*/ 241 h 393"/>
                  <a:gd name="T16" fmla="*/ 124 w 306"/>
                  <a:gd name="T17" fmla="*/ 227 h 393"/>
                  <a:gd name="T18" fmla="*/ 102 w 306"/>
                  <a:gd name="T19" fmla="*/ 216 h 393"/>
                  <a:gd name="T20" fmla="*/ 133 w 306"/>
                  <a:gd name="T21" fmla="*/ 236 h 393"/>
                  <a:gd name="T22" fmla="*/ 104 w 306"/>
                  <a:gd name="T23" fmla="*/ 254 h 393"/>
                  <a:gd name="T24" fmla="*/ 105 w 306"/>
                  <a:gd name="T25" fmla="*/ 257 h 393"/>
                  <a:gd name="T26" fmla="*/ 108 w 306"/>
                  <a:gd name="T27" fmla="*/ 262 h 393"/>
                  <a:gd name="T28" fmla="*/ 113 w 306"/>
                  <a:gd name="T29" fmla="*/ 265 h 393"/>
                  <a:gd name="T30" fmla="*/ 118 w 306"/>
                  <a:gd name="T31" fmla="*/ 265 h 393"/>
                  <a:gd name="T32" fmla="*/ 155 w 306"/>
                  <a:gd name="T33" fmla="*/ 301 h 393"/>
                  <a:gd name="T34" fmla="*/ 149 w 306"/>
                  <a:gd name="T35" fmla="*/ 320 h 393"/>
                  <a:gd name="T36" fmla="*/ 196 w 306"/>
                  <a:gd name="T37" fmla="*/ 373 h 393"/>
                  <a:gd name="T38" fmla="*/ 197 w 306"/>
                  <a:gd name="T39" fmla="*/ 376 h 393"/>
                  <a:gd name="T40" fmla="*/ 203 w 306"/>
                  <a:gd name="T41" fmla="*/ 392 h 393"/>
                  <a:gd name="T42" fmla="*/ 190 w 306"/>
                  <a:gd name="T43" fmla="*/ 376 h 393"/>
                  <a:gd name="T44" fmla="*/ 138 w 306"/>
                  <a:gd name="T45" fmla="*/ 324 h 393"/>
                  <a:gd name="T46" fmla="*/ 148 w 306"/>
                  <a:gd name="T47" fmla="*/ 352 h 393"/>
                  <a:gd name="T48" fmla="*/ 187 w 306"/>
                  <a:gd name="T49" fmla="*/ 372 h 393"/>
                  <a:gd name="T50" fmla="*/ 155 w 306"/>
                  <a:gd name="T51" fmla="*/ 380 h 393"/>
                  <a:gd name="T52" fmla="*/ 26 w 306"/>
                  <a:gd name="T53" fmla="*/ 392 h 393"/>
                  <a:gd name="T54" fmla="*/ 12 w 306"/>
                  <a:gd name="T55" fmla="*/ 377 h 393"/>
                  <a:gd name="T56" fmla="*/ 26 w 306"/>
                  <a:gd name="T57" fmla="*/ 371 h 393"/>
                  <a:gd name="T58" fmla="*/ 77 w 306"/>
                  <a:gd name="T59" fmla="*/ 324 h 393"/>
                  <a:gd name="T60" fmla="*/ 33 w 306"/>
                  <a:gd name="T61" fmla="*/ 371 h 393"/>
                  <a:gd name="T62" fmla="*/ 63 w 306"/>
                  <a:gd name="T63" fmla="*/ 357 h 393"/>
                  <a:gd name="T64" fmla="*/ 69 w 306"/>
                  <a:gd name="T65" fmla="*/ 359 h 393"/>
                  <a:gd name="T66" fmla="*/ 83 w 306"/>
                  <a:gd name="T67" fmla="*/ 304 h 393"/>
                  <a:gd name="T68" fmla="*/ 68 w 306"/>
                  <a:gd name="T69" fmla="*/ 284 h 393"/>
                  <a:gd name="T70" fmla="*/ 24 w 306"/>
                  <a:gd name="T71" fmla="*/ 277 h 393"/>
                  <a:gd name="T72" fmla="*/ 41 w 306"/>
                  <a:gd name="T73" fmla="*/ 258 h 393"/>
                  <a:gd name="T74" fmla="*/ 69 w 306"/>
                  <a:gd name="T75" fmla="*/ 272 h 393"/>
                  <a:gd name="T76" fmla="*/ 65 w 306"/>
                  <a:gd name="T77" fmla="*/ 224 h 393"/>
                  <a:gd name="T78" fmla="*/ 66 w 306"/>
                  <a:gd name="T79" fmla="*/ 205 h 393"/>
                  <a:gd name="T80" fmla="*/ 74 w 306"/>
                  <a:gd name="T81" fmla="*/ 197 h 393"/>
                  <a:gd name="T82" fmla="*/ 81 w 306"/>
                  <a:gd name="T83" fmla="*/ 197 h 393"/>
                  <a:gd name="T84" fmla="*/ 81 w 306"/>
                  <a:gd name="T85" fmla="*/ 194 h 393"/>
                  <a:gd name="T86" fmla="*/ 92 w 306"/>
                  <a:gd name="T87" fmla="*/ 161 h 393"/>
                  <a:gd name="T88" fmla="*/ 92 w 306"/>
                  <a:gd name="T89" fmla="*/ 144 h 393"/>
                  <a:gd name="T90" fmla="*/ 107 w 306"/>
                  <a:gd name="T91" fmla="*/ 110 h 393"/>
                  <a:gd name="T92" fmla="*/ 100 w 306"/>
                  <a:gd name="T93" fmla="*/ 87 h 393"/>
                  <a:gd name="T94" fmla="*/ 97 w 306"/>
                  <a:gd name="T95" fmla="*/ 69 h 393"/>
                  <a:gd name="T96" fmla="*/ 93 w 306"/>
                  <a:gd name="T97" fmla="*/ 42 h 393"/>
                  <a:gd name="T98" fmla="*/ 90 w 306"/>
                  <a:gd name="T99" fmla="*/ 16 h 393"/>
                  <a:gd name="T100" fmla="*/ 91 w 306"/>
                  <a:gd name="T101" fmla="*/ 0 h 393"/>
                  <a:gd name="T102" fmla="*/ 192 w 306"/>
                  <a:gd name="T103" fmla="*/ 174 h 393"/>
                  <a:gd name="T104" fmla="*/ 305 w 306"/>
                  <a:gd name="T105" fmla="*/ 311 h 39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6"/>
                  <a:gd name="T160" fmla="*/ 0 h 393"/>
                  <a:gd name="T161" fmla="*/ 306 w 306"/>
                  <a:gd name="T162" fmla="*/ 393 h 39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6" h="393">
                    <a:moveTo>
                      <a:pt x="305" y="311"/>
                    </a:moveTo>
                    <a:lnTo>
                      <a:pt x="303" y="311"/>
                    </a:lnTo>
                    <a:lnTo>
                      <a:pt x="301" y="311"/>
                    </a:lnTo>
                    <a:lnTo>
                      <a:pt x="298" y="310"/>
                    </a:lnTo>
                    <a:lnTo>
                      <a:pt x="293" y="307"/>
                    </a:lnTo>
                    <a:lnTo>
                      <a:pt x="287" y="305"/>
                    </a:lnTo>
                    <a:lnTo>
                      <a:pt x="278" y="301"/>
                    </a:lnTo>
                    <a:lnTo>
                      <a:pt x="270" y="296"/>
                    </a:lnTo>
                    <a:lnTo>
                      <a:pt x="265" y="294"/>
                    </a:lnTo>
                    <a:lnTo>
                      <a:pt x="259" y="291"/>
                    </a:lnTo>
                    <a:lnTo>
                      <a:pt x="252" y="287"/>
                    </a:lnTo>
                    <a:lnTo>
                      <a:pt x="246" y="283"/>
                    </a:lnTo>
                    <a:lnTo>
                      <a:pt x="234" y="276"/>
                    </a:lnTo>
                    <a:lnTo>
                      <a:pt x="222" y="267"/>
                    </a:lnTo>
                    <a:lnTo>
                      <a:pt x="209" y="257"/>
                    </a:lnTo>
                    <a:lnTo>
                      <a:pt x="194" y="245"/>
                    </a:lnTo>
                    <a:lnTo>
                      <a:pt x="187" y="259"/>
                    </a:lnTo>
                    <a:lnTo>
                      <a:pt x="184" y="263"/>
                    </a:lnTo>
                    <a:lnTo>
                      <a:pt x="172" y="262"/>
                    </a:lnTo>
                    <a:lnTo>
                      <a:pt x="165" y="261"/>
                    </a:lnTo>
                    <a:lnTo>
                      <a:pt x="158" y="258"/>
                    </a:lnTo>
                    <a:lnTo>
                      <a:pt x="148" y="250"/>
                    </a:lnTo>
                    <a:lnTo>
                      <a:pt x="141" y="243"/>
                    </a:lnTo>
                    <a:lnTo>
                      <a:pt x="138" y="241"/>
                    </a:lnTo>
                    <a:lnTo>
                      <a:pt x="135" y="239"/>
                    </a:lnTo>
                    <a:lnTo>
                      <a:pt x="133" y="236"/>
                    </a:lnTo>
                    <a:lnTo>
                      <a:pt x="124" y="227"/>
                    </a:lnTo>
                    <a:lnTo>
                      <a:pt x="119" y="223"/>
                    </a:lnTo>
                    <a:lnTo>
                      <a:pt x="113" y="216"/>
                    </a:lnTo>
                    <a:lnTo>
                      <a:pt x="102" y="216"/>
                    </a:lnTo>
                    <a:lnTo>
                      <a:pt x="95" y="216"/>
                    </a:lnTo>
                    <a:lnTo>
                      <a:pt x="100" y="236"/>
                    </a:lnTo>
                    <a:lnTo>
                      <a:pt x="133" y="236"/>
                    </a:lnTo>
                    <a:lnTo>
                      <a:pt x="135" y="239"/>
                    </a:lnTo>
                    <a:lnTo>
                      <a:pt x="102" y="242"/>
                    </a:lnTo>
                    <a:lnTo>
                      <a:pt x="104" y="254"/>
                    </a:lnTo>
                    <a:lnTo>
                      <a:pt x="117" y="254"/>
                    </a:lnTo>
                    <a:lnTo>
                      <a:pt x="117" y="257"/>
                    </a:lnTo>
                    <a:lnTo>
                      <a:pt x="105" y="257"/>
                    </a:lnTo>
                    <a:lnTo>
                      <a:pt x="106" y="259"/>
                    </a:lnTo>
                    <a:lnTo>
                      <a:pt x="107" y="261"/>
                    </a:lnTo>
                    <a:lnTo>
                      <a:pt x="108" y="262"/>
                    </a:lnTo>
                    <a:lnTo>
                      <a:pt x="109" y="262"/>
                    </a:lnTo>
                    <a:lnTo>
                      <a:pt x="112" y="264"/>
                    </a:lnTo>
                    <a:lnTo>
                      <a:pt x="113" y="265"/>
                    </a:lnTo>
                    <a:lnTo>
                      <a:pt x="138" y="241"/>
                    </a:lnTo>
                    <a:lnTo>
                      <a:pt x="141" y="243"/>
                    </a:lnTo>
                    <a:lnTo>
                      <a:pt x="118" y="265"/>
                    </a:lnTo>
                    <a:lnTo>
                      <a:pt x="140" y="261"/>
                    </a:lnTo>
                    <a:lnTo>
                      <a:pt x="158" y="258"/>
                    </a:lnTo>
                    <a:lnTo>
                      <a:pt x="155" y="301"/>
                    </a:lnTo>
                    <a:lnTo>
                      <a:pt x="134" y="302"/>
                    </a:lnTo>
                    <a:lnTo>
                      <a:pt x="135" y="316"/>
                    </a:lnTo>
                    <a:lnTo>
                      <a:pt x="149" y="320"/>
                    </a:lnTo>
                    <a:lnTo>
                      <a:pt x="149" y="323"/>
                    </a:lnTo>
                    <a:lnTo>
                      <a:pt x="144" y="323"/>
                    </a:lnTo>
                    <a:lnTo>
                      <a:pt x="196" y="373"/>
                    </a:lnTo>
                    <a:lnTo>
                      <a:pt x="205" y="373"/>
                    </a:lnTo>
                    <a:lnTo>
                      <a:pt x="205" y="375"/>
                    </a:lnTo>
                    <a:lnTo>
                      <a:pt x="197" y="376"/>
                    </a:lnTo>
                    <a:lnTo>
                      <a:pt x="200" y="383"/>
                    </a:lnTo>
                    <a:lnTo>
                      <a:pt x="200" y="387"/>
                    </a:lnTo>
                    <a:lnTo>
                      <a:pt x="203" y="392"/>
                    </a:lnTo>
                    <a:lnTo>
                      <a:pt x="180" y="392"/>
                    </a:lnTo>
                    <a:lnTo>
                      <a:pt x="181" y="386"/>
                    </a:lnTo>
                    <a:lnTo>
                      <a:pt x="190" y="376"/>
                    </a:lnTo>
                    <a:lnTo>
                      <a:pt x="189" y="374"/>
                    </a:lnTo>
                    <a:lnTo>
                      <a:pt x="187" y="372"/>
                    </a:lnTo>
                    <a:lnTo>
                      <a:pt x="138" y="324"/>
                    </a:lnTo>
                    <a:lnTo>
                      <a:pt x="140" y="345"/>
                    </a:lnTo>
                    <a:lnTo>
                      <a:pt x="152" y="345"/>
                    </a:lnTo>
                    <a:lnTo>
                      <a:pt x="148" y="352"/>
                    </a:lnTo>
                    <a:lnTo>
                      <a:pt x="141" y="352"/>
                    </a:lnTo>
                    <a:lnTo>
                      <a:pt x="143" y="369"/>
                    </a:lnTo>
                    <a:lnTo>
                      <a:pt x="187" y="372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55" y="380"/>
                    </a:lnTo>
                    <a:lnTo>
                      <a:pt x="23" y="380"/>
                    </a:lnTo>
                    <a:lnTo>
                      <a:pt x="23" y="386"/>
                    </a:lnTo>
                    <a:lnTo>
                      <a:pt x="26" y="392"/>
                    </a:lnTo>
                    <a:lnTo>
                      <a:pt x="0" y="392"/>
                    </a:lnTo>
                    <a:lnTo>
                      <a:pt x="3" y="386"/>
                    </a:lnTo>
                    <a:lnTo>
                      <a:pt x="12" y="377"/>
                    </a:lnTo>
                    <a:lnTo>
                      <a:pt x="19" y="373"/>
                    </a:lnTo>
                    <a:lnTo>
                      <a:pt x="19" y="371"/>
                    </a:lnTo>
                    <a:lnTo>
                      <a:pt x="26" y="371"/>
                    </a:lnTo>
                    <a:lnTo>
                      <a:pt x="77" y="327"/>
                    </a:lnTo>
                    <a:lnTo>
                      <a:pt x="77" y="324"/>
                    </a:lnTo>
                    <a:lnTo>
                      <a:pt x="83" y="323"/>
                    </a:lnTo>
                    <a:lnTo>
                      <a:pt x="83" y="328"/>
                    </a:lnTo>
                    <a:lnTo>
                      <a:pt x="33" y="371"/>
                    </a:lnTo>
                    <a:lnTo>
                      <a:pt x="31" y="378"/>
                    </a:lnTo>
                    <a:lnTo>
                      <a:pt x="63" y="376"/>
                    </a:lnTo>
                    <a:lnTo>
                      <a:pt x="63" y="357"/>
                    </a:lnTo>
                    <a:lnTo>
                      <a:pt x="83" y="331"/>
                    </a:lnTo>
                    <a:lnTo>
                      <a:pt x="83" y="337"/>
                    </a:lnTo>
                    <a:lnTo>
                      <a:pt x="69" y="359"/>
                    </a:lnTo>
                    <a:lnTo>
                      <a:pt x="75" y="359"/>
                    </a:lnTo>
                    <a:lnTo>
                      <a:pt x="83" y="340"/>
                    </a:lnTo>
                    <a:lnTo>
                      <a:pt x="83" y="304"/>
                    </a:lnTo>
                    <a:lnTo>
                      <a:pt x="88" y="303"/>
                    </a:lnTo>
                    <a:lnTo>
                      <a:pt x="68" y="291"/>
                    </a:lnTo>
                    <a:lnTo>
                      <a:pt x="68" y="284"/>
                    </a:lnTo>
                    <a:lnTo>
                      <a:pt x="60" y="284"/>
                    </a:lnTo>
                    <a:lnTo>
                      <a:pt x="50" y="289"/>
                    </a:lnTo>
                    <a:lnTo>
                      <a:pt x="24" y="277"/>
                    </a:lnTo>
                    <a:lnTo>
                      <a:pt x="24" y="275"/>
                    </a:lnTo>
                    <a:lnTo>
                      <a:pt x="37" y="275"/>
                    </a:lnTo>
                    <a:lnTo>
                      <a:pt x="41" y="258"/>
                    </a:lnTo>
                    <a:lnTo>
                      <a:pt x="57" y="258"/>
                    </a:lnTo>
                    <a:lnTo>
                      <a:pt x="57" y="272"/>
                    </a:lnTo>
                    <a:lnTo>
                      <a:pt x="69" y="272"/>
                    </a:lnTo>
                    <a:lnTo>
                      <a:pt x="74" y="245"/>
                    </a:lnTo>
                    <a:lnTo>
                      <a:pt x="73" y="239"/>
                    </a:lnTo>
                    <a:lnTo>
                      <a:pt x="65" y="224"/>
                    </a:lnTo>
                    <a:lnTo>
                      <a:pt x="50" y="222"/>
                    </a:lnTo>
                    <a:lnTo>
                      <a:pt x="54" y="205"/>
                    </a:lnTo>
                    <a:lnTo>
                      <a:pt x="66" y="205"/>
                    </a:lnTo>
                    <a:lnTo>
                      <a:pt x="65" y="216"/>
                    </a:lnTo>
                    <a:lnTo>
                      <a:pt x="79" y="209"/>
                    </a:lnTo>
                    <a:lnTo>
                      <a:pt x="74" y="197"/>
                    </a:lnTo>
                    <a:lnTo>
                      <a:pt x="75" y="194"/>
                    </a:lnTo>
                    <a:lnTo>
                      <a:pt x="81" y="194"/>
                    </a:lnTo>
                    <a:lnTo>
                      <a:pt x="81" y="197"/>
                    </a:lnTo>
                    <a:lnTo>
                      <a:pt x="88" y="197"/>
                    </a:lnTo>
                    <a:lnTo>
                      <a:pt x="94" y="170"/>
                    </a:lnTo>
                    <a:lnTo>
                      <a:pt x="81" y="194"/>
                    </a:lnTo>
                    <a:lnTo>
                      <a:pt x="75" y="194"/>
                    </a:lnTo>
                    <a:lnTo>
                      <a:pt x="94" y="168"/>
                    </a:lnTo>
                    <a:lnTo>
                      <a:pt x="92" y="161"/>
                    </a:lnTo>
                    <a:lnTo>
                      <a:pt x="90" y="157"/>
                    </a:lnTo>
                    <a:lnTo>
                      <a:pt x="90" y="149"/>
                    </a:lnTo>
                    <a:lnTo>
                      <a:pt x="92" y="144"/>
                    </a:lnTo>
                    <a:lnTo>
                      <a:pt x="116" y="132"/>
                    </a:lnTo>
                    <a:lnTo>
                      <a:pt x="112" y="122"/>
                    </a:lnTo>
                    <a:lnTo>
                      <a:pt x="107" y="110"/>
                    </a:lnTo>
                    <a:lnTo>
                      <a:pt x="104" y="100"/>
                    </a:lnTo>
                    <a:lnTo>
                      <a:pt x="102" y="91"/>
                    </a:lnTo>
                    <a:lnTo>
                      <a:pt x="100" y="87"/>
                    </a:lnTo>
                    <a:lnTo>
                      <a:pt x="99" y="82"/>
                    </a:lnTo>
                    <a:lnTo>
                      <a:pt x="97" y="75"/>
                    </a:lnTo>
                    <a:lnTo>
                      <a:pt x="97" y="69"/>
                    </a:lnTo>
                    <a:lnTo>
                      <a:pt x="95" y="59"/>
                    </a:lnTo>
                    <a:lnTo>
                      <a:pt x="94" y="49"/>
                    </a:lnTo>
                    <a:lnTo>
                      <a:pt x="93" y="42"/>
                    </a:lnTo>
                    <a:lnTo>
                      <a:pt x="92" y="36"/>
                    </a:lnTo>
                    <a:lnTo>
                      <a:pt x="90" y="26"/>
                    </a:lnTo>
                    <a:lnTo>
                      <a:pt x="90" y="16"/>
                    </a:lnTo>
                    <a:lnTo>
                      <a:pt x="90" y="7"/>
                    </a:lnTo>
                    <a:lnTo>
                      <a:pt x="90" y="1"/>
                    </a:lnTo>
                    <a:lnTo>
                      <a:pt x="91" y="0"/>
                    </a:lnTo>
                    <a:lnTo>
                      <a:pt x="113" y="46"/>
                    </a:lnTo>
                    <a:lnTo>
                      <a:pt x="145" y="104"/>
                    </a:lnTo>
                    <a:lnTo>
                      <a:pt x="192" y="174"/>
                    </a:lnTo>
                    <a:lnTo>
                      <a:pt x="227" y="228"/>
                    </a:lnTo>
                    <a:lnTo>
                      <a:pt x="282" y="289"/>
                    </a:lnTo>
                    <a:lnTo>
                      <a:pt x="305" y="3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22" name="Freeform 875"/>
              <p:cNvSpPr>
                <a:spLocks/>
              </p:cNvSpPr>
              <p:nvPr/>
            </p:nvSpPr>
            <p:spPr bwMode="auto">
              <a:xfrm>
                <a:off x="1065" y="2991"/>
                <a:ext cx="20" cy="30"/>
              </a:xfrm>
              <a:custGeom>
                <a:avLst/>
                <a:gdLst>
                  <a:gd name="T0" fmla="*/ 19 w 20"/>
                  <a:gd name="T1" fmla="*/ 3 h 30"/>
                  <a:gd name="T2" fmla="*/ 19 w 20"/>
                  <a:gd name="T3" fmla="*/ 2 h 30"/>
                  <a:gd name="T4" fmla="*/ 12 w 20"/>
                  <a:gd name="T5" fmla="*/ 0 h 30"/>
                  <a:gd name="T6" fmla="*/ 11 w 20"/>
                  <a:gd name="T7" fmla="*/ 1 h 30"/>
                  <a:gd name="T8" fmla="*/ 19 w 20"/>
                  <a:gd name="T9" fmla="*/ 5 h 30"/>
                  <a:gd name="T10" fmla="*/ 18 w 20"/>
                  <a:gd name="T11" fmla="*/ 8 h 30"/>
                  <a:gd name="T12" fmla="*/ 9 w 20"/>
                  <a:gd name="T13" fmla="*/ 4 h 30"/>
                  <a:gd name="T14" fmla="*/ 8 w 20"/>
                  <a:gd name="T15" fmla="*/ 7 h 30"/>
                  <a:gd name="T16" fmla="*/ 18 w 20"/>
                  <a:gd name="T17" fmla="*/ 10 h 30"/>
                  <a:gd name="T18" fmla="*/ 17 w 20"/>
                  <a:gd name="T19" fmla="*/ 14 h 30"/>
                  <a:gd name="T20" fmla="*/ 7 w 20"/>
                  <a:gd name="T21" fmla="*/ 9 h 30"/>
                  <a:gd name="T22" fmla="*/ 6 w 20"/>
                  <a:gd name="T23" fmla="*/ 10 h 30"/>
                  <a:gd name="T24" fmla="*/ 16 w 20"/>
                  <a:gd name="T25" fmla="*/ 16 h 30"/>
                  <a:gd name="T26" fmla="*/ 15 w 20"/>
                  <a:gd name="T27" fmla="*/ 19 h 30"/>
                  <a:gd name="T28" fmla="*/ 5 w 20"/>
                  <a:gd name="T29" fmla="*/ 13 h 30"/>
                  <a:gd name="T30" fmla="*/ 4 w 20"/>
                  <a:gd name="T31" fmla="*/ 15 h 30"/>
                  <a:gd name="T32" fmla="*/ 15 w 20"/>
                  <a:gd name="T33" fmla="*/ 21 h 30"/>
                  <a:gd name="T34" fmla="*/ 15 w 20"/>
                  <a:gd name="T35" fmla="*/ 24 h 30"/>
                  <a:gd name="T36" fmla="*/ 2 w 20"/>
                  <a:gd name="T37" fmla="*/ 17 h 30"/>
                  <a:gd name="T38" fmla="*/ 1 w 20"/>
                  <a:gd name="T39" fmla="*/ 20 h 30"/>
                  <a:gd name="T40" fmla="*/ 14 w 20"/>
                  <a:gd name="T41" fmla="*/ 26 h 30"/>
                  <a:gd name="T42" fmla="*/ 13 w 20"/>
                  <a:gd name="T43" fmla="*/ 29 h 30"/>
                  <a:gd name="T44" fmla="*/ 0 w 20"/>
                  <a:gd name="T45" fmla="*/ 22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3"/>
                    </a:moveTo>
                    <a:lnTo>
                      <a:pt x="19" y="2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9" y="5"/>
                    </a:lnTo>
                    <a:lnTo>
                      <a:pt x="18" y="8"/>
                    </a:lnTo>
                    <a:lnTo>
                      <a:pt x="9" y="4"/>
                    </a:lnTo>
                    <a:lnTo>
                      <a:pt x="8" y="7"/>
                    </a:lnTo>
                    <a:lnTo>
                      <a:pt x="18" y="10"/>
                    </a:lnTo>
                    <a:lnTo>
                      <a:pt x="17" y="14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16" y="16"/>
                    </a:lnTo>
                    <a:lnTo>
                      <a:pt x="15" y="19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14" y="26"/>
                    </a:lnTo>
                    <a:lnTo>
                      <a:pt x="13" y="29"/>
                    </a:lnTo>
                    <a:lnTo>
                      <a:pt x="0" y="22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23" name="Freeform 876"/>
              <p:cNvSpPr>
                <a:spLocks/>
              </p:cNvSpPr>
              <p:nvPr/>
            </p:nvSpPr>
            <p:spPr bwMode="auto">
              <a:xfrm>
                <a:off x="1063" y="2989"/>
                <a:ext cx="16" cy="26"/>
              </a:xfrm>
              <a:custGeom>
                <a:avLst/>
                <a:gdLst>
                  <a:gd name="T0" fmla="*/ 15 w 16"/>
                  <a:gd name="T1" fmla="*/ 1 h 26"/>
                  <a:gd name="T2" fmla="*/ 2 w 16"/>
                  <a:gd name="T3" fmla="*/ 25 h 26"/>
                  <a:gd name="T4" fmla="*/ 0 w 16"/>
                  <a:gd name="T5" fmla="*/ 24 h 26"/>
                  <a:gd name="T6" fmla="*/ 13 w 16"/>
                  <a:gd name="T7" fmla="*/ 0 h 26"/>
                  <a:gd name="T8" fmla="*/ 15 w 16"/>
                  <a:gd name="T9" fmla="*/ 1 h 26"/>
                  <a:gd name="T10" fmla="*/ 15 w 16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6"/>
                  <a:gd name="T20" fmla="*/ 16 w 16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6">
                    <a:moveTo>
                      <a:pt x="15" y="1"/>
                    </a:moveTo>
                    <a:lnTo>
                      <a:pt x="2" y="25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15" y="1"/>
                    </a:lnTo>
                  </a:path>
                </a:pathLst>
              </a:custGeom>
              <a:solidFill>
                <a:srgbClr val="000000"/>
              </a:solidFill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24" name="Freeform 877"/>
              <p:cNvSpPr>
                <a:spLocks/>
              </p:cNvSpPr>
              <p:nvPr/>
            </p:nvSpPr>
            <p:spPr bwMode="auto">
              <a:xfrm>
                <a:off x="1055" y="3020"/>
                <a:ext cx="15" cy="12"/>
              </a:xfrm>
              <a:custGeom>
                <a:avLst/>
                <a:gdLst>
                  <a:gd name="T0" fmla="*/ 14 w 15"/>
                  <a:gd name="T1" fmla="*/ 11 h 12"/>
                  <a:gd name="T2" fmla="*/ 1 w 15"/>
                  <a:gd name="T3" fmla="*/ 6 h 12"/>
                  <a:gd name="T4" fmla="*/ 0 w 15"/>
                  <a:gd name="T5" fmla="*/ 0 h 12"/>
                  <a:gd name="T6" fmla="*/ 4 w 15"/>
                  <a:gd name="T7" fmla="*/ 0 h 12"/>
                  <a:gd name="T8" fmla="*/ 5 w 15"/>
                  <a:gd name="T9" fmla="*/ 5 h 12"/>
                  <a:gd name="T10" fmla="*/ 14 w 15"/>
                  <a:gd name="T11" fmla="*/ 11 h 12"/>
                  <a:gd name="T12" fmla="*/ 14 w 15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14" y="11"/>
                    </a:moveTo>
                    <a:lnTo>
                      <a:pt x="1" y="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5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000000"/>
              </a:solidFill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25" name="Freeform 878"/>
              <p:cNvSpPr>
                <a:spLocks/>
              </p:cNvSpPr>
              <p:nvPr/>
            </p:nvSpPr>
            <p:spPr bwMode="auto">
              <a:xfrm>
                <a:off x="1032" y="3043"/>
                <a:ext cx="24" cy="37"/>
              </a:xfrm>
              <a:custGeom>
                <a:avLst/>
                <a:gdLst>
                  <a:gd name="T0" fmla="*/ 23 w 24"/>
                  <a:gd name="T1" fmla="*/ 2 h 37"/>
                  <a:gd name="T2" fmla="*/ 14 w 24"/>
                  <a:gd name="T3" fmla="*/ 36 h 37"/>
                  <a:gd name="T4" fmla="*/ 0 w 24"/>
                  <a:gd name="T5" fmla="*/ 36 h 37"/>
                  <a:gd name="T6" fmla="*/ 9 w 24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7"/>
                  <a:gd name="T14" fmla="*/ 24 w 24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7">
                    <a:moveTo>
                      <a:pt x="23" y="2"/>
                    </a:moveTo>
                    <a:lnTo>
                      <a:pt x="14" y="36"/>
                    </a:lnTo>
                    <a:lnTo>
                      <a:pt x="0" y="36"/>
                    </a:lnTo>
                    <a:lnTo>
                      <a:pt x="9" y="0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26" name="Line 879"/>
              <p:cNvSpPr>
                <a:spLocks noChangeShapeType="1"/>
              </p:cNvSpPr>
              <p:nvPr/>
            </p:nvSpPr>
            <p:spPr bwMode="auto">
              <a:xfrm flipH="1">
                <a:off x="1033" y="3075"/>
                <a:ext cx="15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27" name="Line 880"/>
              <p:cNvSpPr>
                <a:spLocks noChangeShapeType="1"/>
              </p:cNvSpPr>
              <p:nvPr/>
            </p:nvSpPr>
            <p:spPr bwMode="auto">
              <a:xfrm flipH="1">
                <a:off x="1034" y="3069"/>
                <a:ext cx="15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28" name="Line 881"/>
              <p:cNvSpPr>
                <a:spLocks noChangeShapeType="1"/>
              </p:cNvSpPr>
              <p:nvPr/>
            </p:nvSpPr>
            <p:spPr bwMode="auto">
              <a:xfrm flipH="1">
                <a:off x="1036" y="3064"/>
                <a:ext cx="14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29" name="Line 882"/>
              <p:cNvSpPr>
                <a:spLocks noChangeShapeType="1"/>
              </p:cNvSpPr>
              <p:nvPr/>
            </p:nvSpPr>
            <p:spPr bwMode="auto">
              <a:xfrm flipH="1">
                <a:off x="1037" y="3060"/>
                <a:ext cx="13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0" name="Line 883"/>
              <p:cNvSpPr>
                <a:spLocks noChangeShapeType="1"/>
              </p:cNvSpPr>
              <p:nvPr/>
            </p:nvSpPr>
            <p:spPr bwMode="auto">
              <a:xfrm flipH="1">
                <a:off x="1038" y="3054"/>
                <a:ext cx="14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1" name="Line 884"/>
              <p:cNvSpPr>
                <a:spLocks noChangeShapeType="1"/>
              </p:cNvSpPr>
              <p:nvPr/>
            </p:nvSpPr>
            <p:spPr bwMode="auto">
              <a:xfrm flipH="1">
                <a:off x="1040" y="3050"/>
                <a:ext cx="13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2" name="Line 885"/>
              <p:cNvSpPr>
                <a:spLocks noChangeShapeType="1"/>
              </p:cNvSpPr>
              <p:nvPr/>
            </p:nvSpPr>
            <p:spPr bwMode="auto">
              <a:xfrm flipH="1">
                <a:off x="1040" y="3045"/>
                <a:ext cx="15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3" name="Line 886"/>
              <p:cNvSpPr>
                <a:spLocks noChangeShapeType="1"/>
              </p:cNvSpPr>
              <p:nvPr/>
            </p:nvSpPr>
            <p:spPr bwMode="auto">
              <a:xfrm>
                <a:off x="1040" y="3050"/>
                <a:ext cx="22" cy="31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4" name="Freeform 887"/>
              <p:cNvSpPr>
                <a:spLocks/>
              </p:cNvSpPr>
              <p:nvPr/>
            </p:nvSpPr>
            <p:spPr bwMode="auto">
              <a:xfrm>
                <a:off x="1016" y="3076"/>
                <a:ext cx="47" cy="15"/>
              </a:xfrm>
              <a:custGeom>
                <a:avLst/>
                <a:gdLst>
                  <a:gd name="T0" fmla="*/ 46 w 47"/>
                  <a:gd name="T1" fmla="*/ 6 h 15"/>
                  <a:gd name="T2" fmla="*/ 22 w 47"/>
                  <a:gd name="T3" fmla="*/ 0 h 15"/>
                  <a:gd name="T4" fmla="*/ 0 w 47"/>
                  <a:gd name="T5" fmla="*/ 10 h 15"/>
                  <a:gd name="T6" fmla="*/ 13 w 47"/>
                  <a:gd name="T7" fmla="*/ 14 h 15"/>
                  <a:gd name="T8" fmla="*/ 46 w 47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5"/>
                  <a:gd name="T17" fmla="*/ 47 w 4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5">
                    <a:moveTo>
                      <a:pt x="46" y="6"/>
                    </a:moveTo>
                    <a:lnTo>
                      <a:pt x="22" y="0"/>
                    </a:lnTo>
                    <a:lnTo>
                      <a:pt x="0" y="10"/>
                    </a:lnTo>
                    <a:lnTo>
                      <a:pt x="13" y="14"/>
                    </a:lnTo>
                    <a:lnTo>
                      <a:pt x="46" y="12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35" name="Line 888"/>
              <p:cNvSpPr>
                <a:spLocks noChangeShapeType="1"/>
              </p:cNvSpPr>
              <p:nvPr/>
            </p:nvSpPr>
            <p:spPr bwMode="auto">
              <a:xfrm>
                <a:off x="1014" y="3087"/>
                <a:ext cx="0" cy="8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6" name="Line 889"/>
              <p:cNvSpPr>
                <a:spLocks noChangeShapeType="1"/>
              </p:cNvSpPr>
              <p:nvPr/>
            </p:nvSpPr>
            <p:spPr bwMode="auto">
              <a:xfrm flipV="1">
                <a:off x="1024" y="3089"/>
                <a:ext cx="0" cy="6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7" name="Line 890"/>
              <p:cNvSpPr>
                <a:spLocks noChangeShapeType="1"/>
              </p:cNvSpPr>
              <p:nvPr/>
            </p:nvSpPr>
            <p:spPr bwMode="auto">
              <a:xfrm>
                <a:off x="1019" y="3088"/>
                <a:ext cx="0" cy="7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8" name="Line 891"/>
              <p:cNvSpPr>
                <a:spLocks noChangeShapeType="1"/>
              </p:cNvSpPr>
              <p:nvPr/>
            </p:nvSpPr>
            <p:spPr bwMode="auto">
              <a:xfrm>
                <a:off x="1038" y="3078"/>
                <a:ext cx="0" cy="12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39" name="Line 892"/>
              <p:cNvSpPr>
                <a:spLocks noChangeShapeType="1"/>
              </p:cNvSpPr>
              <p:nvPr/>
            </p:nvSpPr>
            <p:spPr bwMode="auto">
              <a:xfrm>
                <a:off x="1056" y="3081"/>
                <a:ext cx="0" cy="13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40" name="Line 893"/>
              <p:cNvSpPr>
                <a:spLocks noChangeShapeType="1"/>
              </p:cNvSpPr>
              <p:nvPr/>
            </p:nvSpPr>
            <p:spPr bwMode="auto">
              <a:xfrm>
                <a:off x="1050" y="3081"/>
                <a:ext cx="0" cy="12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41" name="Line 894"/>
              <p:cNvSpPr>
                <a:spLocks noChangeShapeType="1"/>
              </p:cNvSpPr>
              <p:nvPr/>
            </p:nvSpPr>
            <p:spPr bwMode="auto">
              <a:xfrm>
                <a:off x="1053" y="3088"/>
                <a:ext cx="0" cy="6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42" name="Line 895"/>
              <p:cNvSpPr>
                <a:spLocks noChangeShapeType="1"/>
              </p:cNvSpPr>
              <p:nvPr/>
            </p:nvSpPr>
            <p:spPr bwMode="auto">
              <a:xfrm>
                <a:off x="1049" y="3089"/>
                <a:ext cx="0" cy="5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43" name="Line 896"/>
              <p:cNvSpPr>
                <a:spLocks noChangeShapeType="1"/>
              </p:cNvSpPr>
              <p:nvPr/>
            </p:nvSpPr>
            <p:spPr bwMode="auto">
              <a:xfrm>
                <a:off x="1026" y="3083"/>
                <a:ext cx="0" cy="12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44" name="Line 897"/>
              <p:cNvSpPr>
                <a:spLocks noChangeShapeType="1"/>
              </p:cNvSpPr>
              <p:nvPr/>
            </p:nvSpPr>
            <p:spPr bwMode="auto">
              <a:xfrm>
                <a:off x="1021" y="3084"/>
                <a:ext cx="0" cy="11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45" name="Line 898"/>
              <p:cNvSpPr>
                <a:spLocks noChangeShapeType="1"/>
              </p:cNvSpPr>
              <p:nvPr/>
            </p:nvSpPr>
            <p:spPr bwMode="auto">
              <a:xfrm>
                <a:off x="1017" y="3086"/>
                <a:ext cx="0" cy="1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46" name="Freeform 899"/>
              <p:cNvSpPr>
                <a:spLocks/>
              </p:cNvSpPr>
              <p:nvPr/>
            </p:nvSpPr>
            <p:spPr bwMode="auto">
              <a:xfrm>
                <a:off x="1085" y="3036"/>
                <a:ext cx="25" cy="22"/>
              </a:xfrm>
              <a:custGeom>
                <a:avLst/>
                <a:gdLst>
                  <a:gd name="T0" fmla="*/ 0 w 25"/>
                  <a:gd name="T1" fmla="*/ 14 h 22"/>
                  <a:gd name="T2" fmla="*/ 16 w 25"/>
                  <a:gd name="T3" fmla="*/ 11 h 22"/>
                  <a:gd name="T4" fmla="*/ 24 w 25"/>
                  <a:gd name="T5" fmla="*/ 15 h 22"/>
                  <a:gd name="T6" fmla="*/ 17 w 25"/>
                  <a:gd name="T7" fmla="*/ 21 h 22"/>
                  <a:gd name="T8" fmla="*/ 6 w 25"/>
                  <a:gd name="T9" fmla="*/ 13 h 22"/>
                  <a:gd name="T10" fmla="*/ 0 w 25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2"/>
                  <a:gd name="T20" fmla="*/ 25 w 2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2">
                    <a:moveTo>
                      <a:pt x="0" y="14"/>
                    </a:moveTo>
                    <a:lnTo>
                      <a:pt x="16" y="11"/>
                    </a:lnTo>
                    <a:lnTo>
                      <a:pt x="24" y="15"/>
                    </a:lnTo>
                    <a:lnTo>
                      <a:pt x="17" y="2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47" name="Freeform 900"/>
              <p:cNvSpPr>
                <a:spLocks/>
              </p:cNvSpPr>
              <p:nvPr/>
            </p:nvSpPr>
            <p:spPr bwMode="auto">
              <a:xfrm>
                <a:off x="1090" y="3049"/>
                <a:ext cx="17" cy="9"/>
              </a:xfrm>
              <a:custGeom>
                <a:avLst/>
                <a:gdLst>
                  <a:gd name="T0" fmla="*/ 7 w 17"/>
                  <a:gd name="T1" fmla="*/ 8 h 9"/>
                  <a:gd name="T2" fmla="*/ 16 w 17"/>
                  <a:gd name="T3" fmla="*/ 1 h 9"/>
                  <a:gd name="T4" fmla="*/ 14 w 17"/>
                  <a:gd name="T5" fmla="*/ 0 h 9"/>
                  <a:gd name="T6" fmla="*/ 0 w 17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9"/>
                  <a:gd name="T14" fmla="*/ 17 w 17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9">
                    <a:moveTo>
                      <a:pt x="7" y="8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0" y="8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48" name="Freeform 901"/>
              <p:cNvSpPr>
                <a:spLocks/>
              </p:cNvSpPr>
              <p:nvPr/>
            </p:nvSpPr>
            <p:spPr bwMode="auto">
              <a:xfrm>
                <a:off x="1090" y="3036"/>
                <a:ext cx="20" cy="22"/>
              </a:xfrm>
              <a:custGeom>
                <a:avLst/>
                <a:gdLst>
                  <a:gd name="T0" fmla="*/ 0 w 20"/>
                  <a:gd name="T1" fmla="*/ 0 h 22"/>
                  <a:gd name="T2" fmla="*/ 7 w 20"/>
                  <a:gd name="T3" fmla="*/ 12 h 22"/>
                  <a:gd name="T4" fmla="*/ 19 w 20"/>
                  <a:gd name="T5" fmla="*/ 21 h 22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22"/>
                  <a:gd name="T11" fmla="*/ 20 w 20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22">
                    <a:moveTo>
                      <a:pt x="0" y="0"/>
                    </a:moveTo>
                    <a:lnTo>
                      <a:pt x="7" y="12"/>
                    </a:lnTo>
                    <a:lnTo>
                      <a:pt x="19" y="21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49" name="Freeform 902"/>
              <p:cNvSpPr>
                <a:spLocks/>
              </p:cNvSpPr>
              <p:nvPr/>
            </p:nvSpPr>
            <p:spPr bwMode="auto">
              <a:xfrm>
                <a:off x="1136" y="3178"/>
                <a:ext cx="59" cy="17"/>
              </a:xfrm>
              <a:custGeom>
                <a:avLst/>
                <a:gdLst>
                  <a:gd name="T0" fmla="*/ 58 w 59"/>
                  <a:gd name="T1" fmla="*/ 16 h 17"/>
                  <a:gd name="T2" fmla="*/ 58 w 59"/>
                  <a:gd name="T3" fmla="*/ 0 h 17"/>
                  <a:gd name="T4" fmla="*/ 0 w 59"/>
                  <a:gd name="T5" fmla="*/ 0 h 17"/>
                  <a:gd name="T6" fmla="*/ 0 w 59"/>
                  <a:gd name="T7" fmla="*/ 16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17"/>
                  <a:gd name="T14" fmla="*/ 59 w 5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17">
                    <a:moveTo>
                      <a:pt x="58" y="16"/>
                    </a:moveTo>
                    <a:lnTo>
                      <a:pt x="58" y="0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0" name="Freeform 903"/>
              <p:cNvSpPr>
                <a:spLocks/>
              </p:cNvSpPr>
              <p:nvPr/>
            </p:nvSpPr>
            <p:spPr bwMode="auto">
              <a:xfrm>
                <a:off x="1136" y="3178"/>
                <a:ext cx="59" cy="17"/>
              </a:xfrm>
              <a:custGeom>
                <a:avLst/>
                <a:gdLst>
                  <a:gd name="T0" fmla="*/ 7 w 59"/>
                  <a:gd name="T1" fmla="*/ 0 h 17"/>
                  <a:gd name="T2" fmla="*/ 7 w 59"/>
                  <a:gd name="T3" fmla="*/ 16 h 17"/>
                  <a:gd name="T4" fmla="*/ 14 w 59"/>
                  <a:gd name="T5" fmla="*/ 16 h 17"/>
                  <a:gd name="T6" fmla="*/ 15 w 59"/>
                  <a:gd name="T7" fmla="*/ 0 h 17"/>
                  <a:gd name="T8" fmla="*/ 22 w 59"/>
                  <a:gd name="T9" fmla="*/ 0 h 17"/>
                  <a:gd name="T10" fmla="*/ 22 w 59"/>
                  <a:gd name="T11" fmla="*/ 16 h 17"/>
                  <a:gd name="T12" fmla="*/ 29 w 59"/>
                  <a:gd name="T13" fmla="*/ 16 h 17"/>
                  <a:gd name="T14" fmla="*/ 29 w 59"/>
                  <a:gd name="T15" fmla="*/ 0 h 17"/>
                  <a:gd name="T16" fmla="*/ 36 w 59"/>
                  <a:gd name="T17" fmla="*/ 0 h 17"/>
                  <a:gd name="T18" fmla="*/ 36 w 59"/>
                  <a:gd name="T19" fmla="*/ 16 h 17"/>
                  <a:gd name="T20" fmla="*/ 43 w 59"/>
                  <a:gd name="T21" fmla="*/ 16 h 17"/>
                  <a:gd name="T22" fmla="*/ 43 w 59"/>
                  <a:gd name="T23" fmla="*/ 0 h 17"/>
                  <a:gd name="T24" fmla="*/ 51 w 59"/>
                  <a:gd name="T25" fmla="*/ 0 h 17"/>
                  <a:gd name="T26" fmla="*/ 51 w 59"/>
                  <a:gd name="T27" fmla="*/ 16 h 17"/>
                  <a:gd name="T28" fmla="*/ 58 w 59"/>
                  <a:gd name="T29" fmla="*/ 16 h 17"/>
                  <a:gd name="T30" fmla="*/ 58 w 59"/>
                  <a:gd name="T31" fmla="*/ 7 h 17"/>
                  <a:gd name="T32" fmla="*/ 0 w 59"/>
                  <a:gd name="T33" fmla="*/ 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7"/>
                  <a:gd name="T53" fmla="*/ 59 w 5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7">
                    <a:moveTo>
                      <a:pt x="7" y="0"/>
                    </a:moveTo>
                    <a:lnTo>
                      <a:pt x="7" y="16"/>
                    </a:lnTo>
                    <a:lnTo>
                      <a:pt x="14" y="16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2" y="16"/>
                    </a:lnTo>
                    <a:lnTo>
                      <a:pt x="29" y="16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36" y="16"/>
                    </a:lnTo>
                    <a:lnTo>
                      <a:pt x="43" y="16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1" y="16"/>
                    </a:lnTo>
                    <a:lnTo>
                      <a:pt x="58" y="16"/>
                    </a:lnTo>
                    <a:lnTo>
                      <a:pt x="58" y="7"/>
                    </a:lnTo>
                    <a:lnTo>
                      <a:pt x="0" y="7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1" name="Freeform 904"/>
              <p:cNvSpPr>
                <a:spLocks/>
              </p:cNvSpPr>
              <p:nvPr/>
            </p:nvSpPr>
            <p:spPr bwMode="auto">
              <a:xfrm>
                <a:off x="1145" y="3122"/>
                <a:ext cx="5" cy="40"/>
              </a:xfrm>
              <a:custGeom>
                <a:avLst/>
                <a:gdLst>
                  <a:gd name="T0" fmla="*/ 0 w 5"/>
                  <a:gd name="T1" fmla="*/ 0 h 40"/>
                  <a:gd name="T2" fmla="*/ 0 w 5"/>
                  <a:gd name="T3" fmla="*/ 35 h 40"/>
                  <a:gd name="T4" fmla="*/ 4 w 5"/>
                  <a:gd name="T5" fmla="*/ 39 h 40"/>
                  <a:gd name="T6" fmla="*/ 4 w 5"/>
                  <a:gd name="T7" fmla="*/ 1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0"/>
                  <a:gd name="T14" fmla="*/ 5 w 5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0">
                    <a:moveTo>
                      <a:pt x="0" y="0"/>
                    </a:moveTo>
                    <a:lnTo>
                      <a:pt x="0" y="35"/>
                    </a:lnTo>
                    <a:lnTo>
                      <a:pt x="4" y="39"/>
                    </a:lnTo>
                    <a:lnTo>
                      <a:pt x="4" y="10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2" name="Freeform 905"/>
              <p:cNvSpPr>
                <a:spLocks/>
              </p:cNvSpPr>
              <p:nvPr/>
            </p:nvSpPr>
            <p:spPr bwMode="auto">
              <a:xfrm>
                <a:off x="1122" y="3123"/>
                <a:ext cx="59" cy="56"/>
              </a:xfrm>
              <a:custGeom>
                <a:avLst/>
                <a:gdLst>
                  <a:gd name="T0" fmla="*/ 14 w 59"/>
                  <a:gd name="T1" fmla="*/ 21 h 56"/>
                  <a:gd name="T2" fmla="*/ 51 w 59"/>
                  <a:gd name="T3" fmla="*/ 55 h 56"/>
                  <a:gd name="T4" fmla="*/ 58 w 59"/>
                  <a:gd name="T5" fmla="*/ 55 h 56"/>
                  <a:gd name="T6" fmla="*/ 0 w 59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56"/>
                  <a:gd name="T14" fmla="*/ 59 w 59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56">
                    <a:moveTo>
                      <a:pt x="14" y="21"/>
                    </a:moveTo>
                    <a:lnTo>
                      <a:pt x="51" y="55"/>
                    </a:lnTo>
                    <a:lnTo>
                      <a:pt x="58" y="55"/>
                    </a:lnTo>
                    <a:lnTo>
                      <a:pt x="0" y="0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3" name="Freeform 906"/>
              <p:cNvSpPr>
                <a:spLocks/>
              </p:cNvSpPr>
              <p:nvPr/>
            </p:nvSpPr>
            <p:spPr bwMode="auto">
              <a:xfrm>
                <a:off x="1145" y="3122"/>
                <a:ext cx="20" cy="57"/>
              </a:xfrm>
              <a:custGeom>
                <a:avLst/>
                <a:gdLst>
                  <a:gd name="T0" fmla="*/ 0 w 20"/>
                  <a:gd name="T1" fmla="*/ 0 h 57"/>
                  <a:gd name="T2" fmla="*/ 16 w 20"/>
                  <a:gd name="T3" fmla="*/ 34 h 57"/>
                  <a:gd name="T4" fmla="*/ 16 w 20"/>
                  <a:gd name="T5" fmla="*/ 56 h 57"/>
                  <a:gd name="T6" fmla="*/ 19 w 20"/>
                  <a:gd name="T7" fmla="*/ 56 h 57"/>
                  <a:gd name="T8" fmla="*/ 19 w 20"/>
                  <a:gd name="T9" fmla="*/ 41 h 57"/>
                  <a:gd name="T10" fmla="*/ 16 w 20"/>
                  <a:gd name="T11" fmla="*/ 34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7"/>
                  <a:gd name="T20" fmla="*/ 20 w 20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7">
                    <a:moveTo>
                      <a:pt x="0" y="0"/>
                    </a:moveTo>
                    <a:lnTo>
                      <a:pt x="16" y="34"/>
                    </a:lnTo>
                    <a:lnTo>
                      <a:pt x="16" y="56"/>
                    </a:lnTo>
                    <a:lnTo>
                      <a:pt x="19" y="56"/>
                    </a:lnTo>
                    <a:lnTo>
                      <a:pt x="19" y="41"/>
                    </a:lnTo>
                    <a:lnTo>
                      <a:pt x="16" y="34"/>
                    </a:lnTo>
                  </a:path>
                </a:pathLst>
              </a:custGeom>
              <a:noFill/>
              <a:ln w="1841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4" name="Oval 907"/>
              <p:cNvSpPr>
                <a:spLocks noChangeArrowheads="1"/>
              </p:cNvSpPr>
              <p:nvPr/>
            </p:nvSpPr>
            <p:spPr bwMode="auto">
              <a:xfrm rot="8460000">
                <a:off x="1148" y="2786"/>
                <a:ext cx="84" cy="378"/>
              </a:xfrm>
              <a:prstGeom prst="ellipse">
                <a:avLst/>
              </a:prstGeom>
              <a:gradFill rotWithShape="0">
                <a:gsLst>
                  <a:gs pos="0">
                    <a:srgbClr val="E1E1E1"/>
                  </a:gs>
                  <a:gs pos="100000">
                    <a:srgbClr val="4F4F4F"/>
                  </a:gs>
                </a:gsLst>
                <a:lin ang="18900000" scaled="1"/>
              </a:gradFill>
              <a:ln w="9207">
                <a:solidFill>
                  <a:srgbClr val="72727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altLang="en-US"/>
              </a:p>
            </p:txBody>
          </p:sp>
          <p:sp>
            <p:nvSpPr>
              <p:cNvPr id="28755" name="Freeform 908"/>
              <p:cNvSpPr>
                <a:spLocks/>
              </p:cNvSpPr>
              <p:nvPr/>
            </p:nvSpPr>
            <p:spPr bwMode="auto">
              <a:xfrm>
                <a:off x="1117" y="2913"/>
                <a:ext cx="174" cy="139"/>
              </a:xfrm>
              <a:custGeom>
                <a:avLst/>
                <a:gdLst>
                  <a:gd name="T0" fmla="*/ 173 w 174"/>
                  <a:gd name="T1" fmla="*/ 10 h 139"/>
                  <a:gd name="T2" fmla="*/ 170 w 174"/>
                  <a:gd name="T3" fmla="*/ 12 h 139"/>
                  <a:gd name="T4" fmla="*/ 168 w 174"/>
                  <a:gd name="T5" fmla="*/ 12 h 139"/>
                  <a:gd name="T6" fmla="*/ 167 w 174"/>
                  <a:gd name="T7" fmla="*/ 12 h 139"/>
                  <a:gd name="T8" fmla="*/ 169 w 174"/>
                  <a:gd name="T9" fmla="*/ 13 h 139"/>
                  <a:gd name="T10" fmla="*/ 168 w 174"/>
                  <a:gd name="T11" fmla="*/ 14 h 139"/>
                  <a:gd name="T12" fmla="*/ 166 w 174"/>
                  <a:gd name="T13" fmla="*/ 13 h 139"/>
                  <a:gd name="T14" fmla="*/ 166 w 174"/>
                  <a:gd name="T15" fmla="*/ 14 h 139"/>
                  <a:gd name="T16" fmla="*/ 169 w 174"/>
                  <a:gd name="T17" fmla="*/ 17 h 139"/>
                  <a:gd name="T18" fmla="*/ 120 w 174"/>
                  <a:gd name="T19" fmla="*/ 132 h 139"/>
                  <a:gd name="T20" fmla="*/ 120 w 174"/>
                  <a:gd name="T21" fmla="*/ 130 h 139"/>
                  <a:gd name="T22" fmla="*/ 119 w 174"/>
                  <a:gd name="T23" fmla="*/ 128 h 139"/>
                  <a:gd name="T24" fmla="*/ 118 w 174"/>
                  <a:gd name="T25" fmla="*/ 126 h 139"/>
                  <a:gd name="T26" fmla="*/ 117 w 174"/>
                  <a:gd name="T27" fmla="*/ 125 h 139"/>
                  <a:gd name="T28" fmla="*/ 151 w 174"/>
                  <a:gd name="T29" fmla="*/ 44 h 139"/>
                  <a:gd name="T30" fmla="*/ 155 w 174"/>
                  <a:gd name="T31" fmla="*/ 40 h 139"/>
                  <a:gd name="T32" fmla="*/ 151 w 174"/>
                  <a:gd name="T33" fmla="*/ 36 h 139"/>
                  <a:gd name="T34" fmla="*/ 157 w 174"/>
                  <a:gd name="T35" fmla="*/ 31 h 139"/>
                  <a:gd name="T36" fmla="*/ 160 w 174"/>
                  <a:gd name="T37" fmla="*/ 34 h 139"/>
                  <a:gd name="T38" fmla="*/ 155 w 174"/>
                  <a:gd name="T39" fmla="*/ 40 h 139"/>
                  <a:gd name="T40" fmla="*/ 151 w 174"/>
                  <a:gd name="T41" fmla="*/ 44 h 139"/>
                  <a:gd name="T42" fmla="*/ 92 w 174"/>
                  <a:gd name="T43" fmla="*/ 138 h 139"/>
                  <a:gd name="T44" fmla="*/ 89 w 174"/>
                  <a:gd name="T45" fmla="*/ 136 h 139"/>
                  <a:gd name="T46" fmla="*/ 86 w 174"/>
                  <a:gd name="T47" fmla="*/ 131 h 139"/>
                  <a:gd name="T48" fmla="*/ 148 w 174"/>
                  <a:gd name="T49" fmla="*/ 39 h 139"/>
                  <a:gd name="T50" fmla="*/ 150 w 174"/>
                  <a:gd name="T51" fmla="*/ 40 h 139"/>
                  <a:gd name="T52" fmla="*/ 155 w 174"/>
                  <a:gd name="T53" fmla="*/ 40 h 139"/>
                  <a:gd name="T54" fmla="*/ 150 w 174"/>
                  <a:gd name="T55" fmla="*/ 40 h 139"/>
                  <a:gd name="T56" fmla="*/ 148 w 174"/>
                  <a:gd name="T57" fmla="*/ 39 h 139"/>
                  <a:gd name="T58" fmla="*/ 146 w 174"/>
                  <a:gd name="T59" fmla="*/ 38 h 139"/>
                  <a:gd name="T60" fmla="*/ 143 w 174"/>
                  <a:gd name="T61" fmla="*/ 35 h 139"/>
                  <a:gd name="T62" fmla="*/ 142 w 174"/>
                  <a:gd name="T63" fmla="*/ 34 h 139"/>
                  <a:gd name="T64" fmla="*/ 140 w 174"/>
                  <a:gd name="T65" fmla="*/ 32 h 139"/>
                  <a:gd name="T66" fmla="*/ 139 w 174"/>
                  <a:gd name="T67" fmla="*/ 30 h 139"/>
                  <a:gd name="T68" fmla="*/ 137 w 174"/>
                  <a:gd name="T69" fmla="*/ 28 h 139"/>
                  <a:gd name="T70" fmla="*/ 137 w 174"/>
                  <a:gd name="T71" fmla="*/ 25 h 139"/>
                  <a:gd name="T72" fmla="*/ 136 w 174"/>
                  <a:gd name="T73" fmla="*/ 20 h 139"/>
                  <a:gd name="T74" fmla="*/ 141 w 174"/>
                  <a:gd name="T75" fmla="*/ 24 h 139"/>
                  <a:gd name="T76" fmla="*/ 150 w 174"/>
                  <a:gd name="T77" fmla="*/ 17 h 139"/>
                  <a:gd name="T78" fmla="*/ 148 w 174"/>
                  <a:gd name="T79" fmla="*/ 14 h 139"/>
                  <a:gd name="T80" fmla="*/ 136 w 174"/>
                  <a:gd name="T81" fmla="*/ 20 h 139"/>
                  <a:gd name="T82" fmla="*/ 47 w 174"/>
                  <a:gd name="T83" fmla="*/ 33 h 139"/>
                  <a:gd name="T84" fmla="*/ 46 w 174"/>
                  <a:gd name="T85" fmla="*/ 30 h 139"/>
                  <a:gd name="T86" fmla="*/ 45 w 174"/>
                  <a:gd name="T87" fmla="*/ 28 h 139"/>
                  <a:gd name="T88" fmla="*/ 44 w 174"/>
                  <a:gd name="T89" fmla="*/ 27 h 139"/>
                  <a:gd name="T90" fmla="*/ 125 w 174"/>
                  <a:gd name="T91" fmla="*/ 15 h 139"/>
                  <a:gd name="T92" fmla="*/ 120 w 174"/>
                  <a:gd name="T93" fmla="*/ 12 h 139"/>
                  <a:gd name="T94" fmla="*/ 6 w 174"/>
                  <a:gd name="T95" fmla="*/ 13 h 139"/>
                  <a:gd name="T96" fmla="*/ 4 w 174"/>
                  <a:gd name="T97" fmla="*/ 11 h 139"/>
                  <a:gd name="T98" fmla="*/ 2 w 174"/>
                  <a:gd name="T99" fmla="*/ 6 h 139"/>
                  <a:gd name="T100" fmla="*/ 0 w 174"/>
                  <a:gd name="T101" fmla="*/ 3 h 139"/>
                  <a:gd name="T102" fmla="*/ 155 w 174"/>
                  <a:gd name="T103" fmla="*/ 6 h 139"/>
                  <a:gd name="T104" fmla="*/ 158 w 174"/>
                  <a:gd name="T105" fmla="*/ 5 h 139"/>
                  <a:gd name="T106" fmla="*/ 162 w 174"/>
                  <a:gd name="T107" fmla="*/ 5 h 139"/>
                  <a:gd name="T108" fmla="*/ 161 w 174"/>
                  <a:gd name="T109" fmla="*/ 3 h 139"/>
                  <a:gd name="T110" fmla="*/ 164 w 174"/>
                  <a:gd name="T111" fmla="*/ 0 h 139"/>
                  <a:gd name="T112" fmla="*/ 173 w 174"/>
                  <a:gd name="T113" fmla="*/ 10 h 139"/>
                  <a:gd name="T114" fmla="*/ 173 w 174"/>
                  <a:gd name="T115" fmla="*/ 10 h 1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4"/>
                  <a:gd name="T175" fmla="*/ 0 h 139"/>
                  <a:gd name="T176" fmla="*/ 174 w 174"/>
                  <a:gd name="T177" fmla="*/ 139 h 1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4" h="139">
                    <a:moveTo>
                      <a:pt x="173" y="10"/>
                    </a:moveTo>
                    <a:lnTo>
                      <a:pt x="170" y="12"/>
                    </a:lnTo>
                    <a:lnTo>
                      <a:pt x="168" y="12"/>
                    </a:lnTo>
                    <a:lnTo>
                      <a:pt x="167" y="12"/>
                    </a:lnTo>
                    <a:lnTo>
                      <a:pt x="169" y="13"/>
                    </a:lnTo>
                    <a:lnTo>
                      <a:pt x="168" y="14"/>
                    </a:lnTo>
                    <a:lnTo>
                      <a:pt x="166" y="13"/>
                    </a:lnTo>
                    <a:lnTo>
                      <a:pt x="166" y="14"/>
                    </a:lnTo>
                    <a:lnTo>
                      <a:pt x="169" y="17"/>
                    </a:lnTo>
                    <a:lnTo>
                      <a:pt x="120" y="132"/>
                    </a:lnTo>
                    <a:lnTo>
                      <a:pt x="120" y="130"/>
                    </a:lnTo>
                    <a:lnTo>
                      <a:pt x="119" y="128"/>
                    </a:lnTo>
                    <a:lnTo>
                      <a:pt x="118" y="126"/>
                    </a:lnTo>
                    <a:lnTo>
                      <a:pt x="117" y="125"/>
                    </a:lnTo>
                    <a:lnTo>
                      <a:pt x="151" y="44"/>
                    </a:lnTo>
                    <a:lnTo>
                      <a:pt x="155" y="40"/>
                    </a:lnTo>
                    <a:lnTo>
                      <a:pt x="151" y="36"/>
                    </a:lnTo>
                    <a:lnTo>
                      <a:pt x="157" y="31"/>
                    </a:lnTo>
                    <a:lnTo>
                      <a:pt x="160" y="34"/>
                    </a:lnTo>
                    <a:lnTo>
                      <a:pt x="155" y="40"/>
                    </a:lnTo>
                    <a:lnTo>
                      <a:pt x="151" y="44"/>
                    </a:lnTo>
                    <a:lnTo>
                      <a:pt x="92" y="138"/>
                    </a:lnTo>
                    <a:lnTo>
                      <a:pt x="89" y="136"/>
                    </a:lnTo>
                    <a:lnTo>
                      <a:pt x="86" y="131"/>
                    </a:lnTo>
                    <a:lnTo>
                      <a:pt x="148" y="39"/>
                    </a:lnTo>
                    <a:lnTo>
                      <a:pt x="150" y="40"/>
                    </a:lnTo>
                    <a:lnTo>
                      <a:pt x="155" y="40"/>
                    </a:lnTo>
                    <a:lnTo>
                      <a:pt x="150" y="40"/>
                    </a:lnTo>
                    <a:lnTo>
                      <a:pt x="148" y="39"/>
                    </a:lnTo>
                    <a:lnTo>
                      <a:pt x="146" y="38"/>
                    </a:lnTo>
                    <a:lnTo>
                      <a:pt x="143" y="35"/>
                    </a:lnTo>
                    <a:lnTo>
                      <a:pt x="142" y="34"/>
                    </a:lnTo>
                    <a:lnTo>
                      <a:pt x="140" y="32"/>
                    </a:lnTo>
                    <a:lnTo>
                      <a:pt x="139" y="30"/>
                    </a:lnTo>
                    <a:lnTo>
                      <a:pt x="137" y="28"/>
                    </a:lnTo>
                    <a:lnTo>
                      <a:pt x="137" y="25"/>
                    </a:lnTo>
                    <a:lnTo>
                      <a:pt x="136" y="20"/>
                    </a:lnTo>
                    <a:lnTo>
                      <a:pt x="141" y="24"/>
                    </a:lnTo>
                    <a:lnTo>
                      <a:pt x="150" y="17"/>
                    </a:lnTo>
                    <a:lnTo>
                      <a:pt x="148" y="14"/>
                    </a:lnTo>
                    <a:lnTo>
                      <a:pt x="136" y="20"/>
                    </a:lnTo>
                    <a:lnTo>
                      <a:pt x="47" y="33"/>
                    </a:lnTo>
                    <a:lnTo>
                      <a:pt x="46" y="30"/>
                    </a:lnTo>
                    <a:lnTo>
                      <a:pt x="45" y="28"/>
                    </a:lnTo>
                    <a:lnTo>
                      <a:pt x="44" y="27"/>
                    </a:lnTo>
                    <a:lnTo>
                      <a:pt x="125" y="15"/>
                    </a:lnTo>
                    <a:lnTo>
                      <a:pt x="120" y="12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55" y="6"/>
                    </a:lnTo>
                    <a:lnTo>
                      <a:pt x="158" y="5"/>
                    </a:lnTo>
                    <a:lnTo>
                      <a:pt x="162" y="5"/>
                    </a:lnTo>
                    <a:lnTo>
                      <a:pt x="161" y="3"/>
                    </a:lnTo>
                    <a:lnTo>
                      <a:pt x="164" y="0"/>
                    </a:lnTo>
                    <a:lnTo>
                      <a:pt x="173" y="10"/>
                    </a:lnTo>
                  </a:path>
                </a:pathLst>
              </a:custGeom>
              <a:solidFill>
                <a:srgbClr val="000000"/>
              </a:solidFill>
              <a:ln w="920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6" name="Line 909"/>
              <p:cNvSpPr>
                <a:spLocks noChangeShapeType="1"/>
              </p:cNvSpPr>
              <p:nvPr/>
            </p:nvSpPr>
            <p:spPr bwMode="auto">
              <a:xfrm flipH="1" flipV="1">
                <a:off x="1204" y="2940"/>
                <a:ext cx="56" cy="8"/>
              </a:xfrm>
              <a:prstGeom prst="line">
                <a:avLst/>
              </a:prstGeom>
              <a:noFill/>
              <a:ln w="920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57" name="Line 910"/>
              <p:cNvSpPr>
                <a:spLocks noChangeShapeType="1"/>
              </p:cNvSpPr>
              <p:nvPr/>
            </p:nvSpPr>
            <p:spPr bwMode="auto">
              <a:xfrm flipH="1">
                <a:off x="1239" y="2943"/>
                <a:ext cx="17" cy="48"/>
              </a:xfrm>
              <a:prstGeom prst="line">
                <a:avLst/>
              </a:prstGeom>
              <a:noFill/>
              <a:ln w="920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8686" name="Line 911"/>
            <p:cNvSpPr>
              <a:spLocks noChangeShapeType="1"/>
            </p:cNvSpPr>
            <p:nvPr/>
          </p:nvSpPr>
          <p:spPr bwMode="auto">
            <a:xfrm flipH="1">
              <a:off x="1405" y="3105"/>
              <a:ext cx="1" cy="466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/>
            <a:lstStyle/>
            <a:p>
              <a:endParaRPr lang="en-GB"/>
            </a:p>
          </p:txBody>
        </p:sp>
        <p:sp>
          <p:nvSpPr>
            <p:cNvPr id="28687" name="Line 912"/>
            <p:cNvSpPr>
              <a:spLocks noChangeShapeType="1"/>
            </p:cNvSpPr>
            <p:nvPr/>
          </p:nvSpPr>
          <p:spPr bwMode="auto">
            <a:xfrm flipV="1">
              <a:off x="1406" y="3552"/>
              <a:ext cx="1084" cy="2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/>
            <a:lstStyle/>
            <a:p>
              <a:endParaRPr lang="en-GB"/>
            </a:p>
          </p:txBody>
        </p:sp>
        <p:sp>
          <p:nvSpPr>
            <p:cNvPr id="28688" name="Text Box 913"/>
            <p:cNvSpPr txBox="1">
              <a:spLocks noChangeArrowheads="1"/>
            </p:cNvSpPr>
            <p:nvPr/>
          </p:nvSpPr>
          <p:spPr bwMode="auto">
            <a:xfrm>
              <a:off x="265" y="2672"/>
              <a:ext cx="116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altLang="en-US" sz="1200"/>
                <a:t>Navigation Land Earth Stations (NLES):</a:t>
              </a:r>
            </a:p>
            <a:p>
              <a:pPr algn="l"/>
              <a:r>
                <a:rPr lang="en-GB" altLang="en-US" sz="1200" b="0"/>
                <a:t>uplink error corrections to EGNOS satellites</a:t>
              </a:r>
              <a:endParaRPr lang="en-GB" alt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28689" name="AutoShape 914"/>
            <p:cNvSpPr>
              <a:spLocks noChangeArrowheads="1"/>
            </p:cNvSpPr>
            <p:nvPr/>
          </p:nvSpPr>
          <p:spPr bwMode="auto">
            <a:xfrm rot="-5400000">
              <a:off x="1792" y="3523"/>
              <a:ext cx="107" cy="72"/>
            </a:xfrm>
            <a:prstGeom prst="triangle">
              <a:avLst>
                <a:gd name="adj" fmla="val 50000"/>
              </a:avLst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/>
              <a:endParaRPr lang="fr-FR" altLang="en-US"/>
            </a:p>
          </p:txBody>
        </p:sp>
        <p:sp>
          <p:nvSpPr>
            <p:cNvPr id="28690" name="Oval 915"/>
            <p:cNvSpPr>
              <a:spLocks noChangeArrowheads="1"/>
            </p:cNvSpPr>
            <p:nvPr/>
          </p:nvSpPr>
          <p:spPr bwMode="auto">
            <a:xfrm>
              <a:off x="275" y="2335"/>
              <a:ext cx="316" cy="316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3200" dirty="0">
                  <a:solidFill>
                    <a:srgbClr val="F6BC2A"/>
                  </a:solidFill>
                </a:rPr>
                <a:t>4</a:t>
              </a:r>
            </a:p>
          </p:txBody>
        </p:sp>
      </p:grpSp>
      <p:sp>
        <p:nvSpPr>
          <p:cNvPr id="28684" name="Rectangle 6"/>
          <p:cNvSpPr>
            <a:spLocks/>
          </p:cNvSpPr>
          <p:nvPr/>
        </p:nvSpPr>
        <p:spPr bwMode="white">
          <a:xfrm>
            <a:off x="436563" y="138113"/>
            <a:ext cx="63277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3000"/>
              </a:lnSpc>
              <a:tabLst>
                <a:tab pos="6629400" algn="r"/>
              </a:tabLst>
            </a:pPr>
            <a:r>
              <a:rPr lang="en-GB" altLang="en-US" sz="2400" dirty="0">
                <a:solidFill>
                  <a:srgbClr val="0F5494"/>
                </a:solidFill>
                <a:latin typeface="+mj-lt"/>
                <a:ea typeface="+mj-ea"/>
                <a:cs typeface="Times New Roman" pitchFamily="18" charset="0"/>
              </a:rPr>
              <a:t>EGNOS: the technical principles</a:t>
            </a:r>
          </a:p>
        </p:txBody>
      </p:sp>
    </p:spTree>
    <p:extLst>
      <p:ext uri="{BB962C8B-B14F-4D97-AF65-F5344CB8AC3E}">
        <p14:creationId xmlns:p14="http://schemas.microsoft.com/office/powerpoint/2010/main" val="97737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SF_av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7" y="1135200"/>
            <a:ext cx="5352012" cy="401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gray">
          <a:xfrm>
            <a:off x="2361731" y="4958844"/>
            <a:ext cx="1277914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BE" sz="700" b="0" dirty="0">
                <a:solidFill>
                  <a:schemeClr val="tx1"/>
                </a:solidFill>
              </a:rPr>
              <a:t>Source: </a:t>
            </a:r>
            <a:r>
              <a:rPr lang="fr-BE" sz="700" b="0" dirty="0" err="1">
                <a:solidFill>
                  <a:schemeClr val="tx1"/>
                </a:solidFill>
              </a:rPr>
              <a:t>Stanford</a:t>
            </a:r>
            <a:r>
              <a:rPr lang="fr-BE" sz="700" b="0" dirty="0">
                <a:solidFill>
                  <a:schemeClr val="tx1"/>
                </a:solidFill>
              </a:rPr>
              <a:t> </a:t>
            </a:r>
            <a:r>
              <a:rPr lang="fr-BE" sz="700" b="0" dirty="0" err="1">
                <a:solidFill>
                  <a:schemeClr val="tx1"/>
                </a:solidFill>
              </a:rPr>
              <a:t>University</a:t>
            </a:r>
            <a:endParaRPr lang="en-GB" sz="700" b="0" dirty="0">
              <a:solidFill>
                <a:schemeClr val="tx1"/>
              </a:solidFill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gray">
          <a:xfrm>
            <a:off x="1174467" y="1362910"/>
            <a:ext cx="70859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BE" sz="1400" b="0" dirty="0"/>
              <a:t>WAAS</a:t>
            </a:r>
            <a:endParaRPr lang="en-GB" sz="1400" b="0" dirty="0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gray">
          <a:xfrm>
            <a:off x="2510481" y="1362910"/>
            <a:ext cx="83388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BE" sz="1400" b="0" dirty="0"/>
              <a:t>EGNOS</a:t>
            </a:r>
            <a:endParaRPr lang="en-GB" sz="2000" b="0" dirty="0"/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gray">
          <a:xfrm>
            <a:off x="4098582" y="2070759"/>
            <a:ext cx="69442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68C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BE" sz="1400" b="0" dirty="0"/>
              <a:t>MSAS</a:t>
            </a:r>
            <a:endParaRPr lang="en-GB" sz="1400" b="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793292" y="1557339"/>
            <a:ext cx="1924211" cy="1301750"/>
            <a:chOff x="3015" y="935"/>
            <a:chExt cx="1271" cy="998"/>
          </a:xfrm>
        </p:grpSpPr>
        <p:sp>
          <p:nvSpPr>
            <p:cNvPr id="9225" name="Oval 7"/>
            <p:cNvSpPr>
              <a:spLocks noChangeArrowheads="1"/>
            </p:cNvSpPr>
            <p:nvPr/>
          </p:nvSpPr>
          <p:spPr bwMode="gray">
            <a:xfrm>
              <a:off x="3015" y="935"/>
              <a:ext cx="1271" cy="499"/>
            </a:xfrm>
            <a:prstGeom prst="ellipse">
              <a:avLst/>
            </a:prstGeom>
            <a:solidFill>
              <a:srgbClr val="660066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endParaRPr lang="fr-BE" sz="3600"/>
            </a:p>
          </p:txBody>
        </p:sp>
        <p:sp>
          <p:nvSpPr>
            <p:cNvPr id="9226" name="Text Box 12"/>
            <p:cNvSpPr txBox="1">
              <a:spLocks noChangeArrowheads="1"/>
            </p:cNvSpPr>
            <p:nvPr/>
          </p:nvSpPr>
          <p:spPr bwMode="gray">
            <a:xfrm>
              <a:off x="3412" y="1063"/>
              <a:ext cx="42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BE" sz="1200" b="0" dirty="0"/>
                <a:t>SDCM</a:t>
              </a:r>
              <a:endParaRPr lang="en-GB" sz="2000" b="0" dirty="0"/>
            </a:p>
          </p:txBody>
        </p:sp>
        <p:sp>
          <p:nvSpPr>
            <p:cNvPr id="9227" name="Oval 13"/>
            <p:cNvSpPr>
              <a:spLocks noChangeArrowheads="1"/>
            </p:cNvSpPr>
            <p:nvPr/>
          </p:nvSpPr>
          <p:spPr bwMode="gray">
            <a:xfrm>
              <a:off x="3470" y="1434"/>
              <a:ext cx="363" cy="499"/>
            </a:xfrm>
            <a:prstGeom prst="ellipse">
              <a:avLst/>
            </a:prstGeom>
            <a:solidFill>
              <a:srgbClr val="660066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endParaRPr lang="fr-BE" sz="3600"/>
            </a:p>
          </p:txBody>
        </p:sp>
        <p:sp>
          <p:nvSpPr>
            <p:cNvPr id="9228" name="Text Box 14"/>
            <p:cNvSpPr txBox="1">
              <a:spLocks noChangeArrowheads="1"/>
            </p:cNvSpPr>
            <p:nvPr/>
          </p:nvSpPr>
          <p:spPr bwMode="gray">
            <a:xfrm>
              <a:off x="3363" y="1584"/>
              <a:ext cx="48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fr-BE" sz="1200" b="0" dirty="0"/>
                <a:t>GAGAN</a:t>
              </a:r>
              <a:endParaRPr lang="en-GB" sz="1200" b="0" dirty="0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315353" y="1616440"/>
            <a:ext cx="1224136" cy="1968565"/>
            <a:chOff x="2290" y="845"/>
            <a:chExt cx="1134" cy="2081"/>
          </a:xfrm>
        </p:grpSpPr>
        <p:sp>
          <p:nvSpPr>
            <p:cNvPr id="9230" name="AutoShape 3"/>
            <p:cNvSpPr>
              <a:spLocks noChangeArrowheads="1"/>
            </p:cNvSpPr>
            <p:nvPr/>
          </p:nvSpPr>
          <p:spPr bwMode="auto">
            <a:xfrm>
              <a:off x="2290" y="845"/>
              <a:ext cx="1134" cy="2041"/>
            </a:xfrm>
            <a:prstGeom prst="roundRect">
              <a:avLst>
                <a:gd name="adj" fmla="val 32907"/>
              </a:avLst>
            </a:prstGeom>
            <a:solidFill>
              <a:srgbClr val="FFFFFF">
                <a:alpha val="20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BE" sz="2400" b="0"/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2370" y="2568"/>
              <a:ext cx="102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BE" sz="800" b="0" dirty="0">
                  <a:solidFill>
                    <a:schemeClr val="tx1"/>
                  </a:solidFill>
                </a:rPr>
                <a:t>Satellite </a:t>
              </a:r>
              <a:r>
                <a:rPr lang="fr-BE" sz="800" b="0" dirty="0" err="1">
                  <a:solidFill>
                    <a:schemeClr val="tx1"/>
                  </a:solidFill>
                </a:rPr>
                <a:t>coverage</a:t>
              </a:r>
              <a:r>
                <a:rPr lang="fr-BE" sz="800" b="0" dirty="0">
                  <a:solidFill>
                    <a:schemeClr val="tx1"/>
                  </a:solidFill>
                </a:rPr>
                <a:t/>
              </a:r>
              <a:br>
                <a:rPr lang="fr-BE" sz="800" b="0" dirty="0">
                  <a:solidFill>
                    <a:schemeClr val="tx1"/>
                  </a:solidFill>
                </a:rPr>
              </a:br>
              <a:r>
                <a:rPr lang="fr-BE" sz="800" b="0" dirty="0">
                  <a:solidFill>
                    <a:schemeClr val="tx1"/>
                  </a:solidFill>
                </a:rPr>
                <a:t>area</a:t>
              </a:r>
              <a:endParaRPr lang="en-GB" sz="8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233" name="Rectangle 8"/>
          <p:cNvSpPr>
            <a:spLocks noChangeArrowheads="1"/>
          </p:cNvSpPr>
          <p:nvPr/>
        </p:nvSpPr>
        <p:spPr bwMode="auto">
          <a:xfrm>
            <a:off x="2407032" y="1626629"/>
            <a:ext cx="1040780" cy="843234"/>
          </a:xfrm>
          <a:prstGeom prst="rect">
            <a:avLst/>
          </a:prstGeom>
          <a:solidFill>
            <a:srgbClr val="FFFFFF">
              <a:alpha val="30196"/>
            </a:srgb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400">
                <a:solidFill>
                  <a:schemeClr val="tx1"/>
                </a:solidFill>
                <a:latin typeface="Helvetica" pitchFamily="34" charset="0"/>
              </a:rPr>
              <a:t>EGNOS</a:t>
            </a:r>
            <a:br>
              <a:rPr lang="en-GB" sz="1400">
                <a:solidFill>
                  <a:schemeClr val="tx1"/>
                </a:solidFill>
                <a:latin typeface="Helvetica" pitchFamily="34" charset="0"/>
              </a:rPr>
            </a:br>
            <a:r>
              <a:rPr lang="en-GB" sz="1400">
                <a:solidFill>
                  <a:schemeClr val="tx1"/>
                </a:solidFill>
                <a:latin typeface="Helvetica" pitchFamily="34" charset="0"/>
              </a:rPr>
              <a:t>Service Area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-252413" y="116632"/>
            <a:ext cx="93964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sz="2400" dirty="0" smtClean="0">
                <a:cs typeface="Times New Roman" pitchFamily="18" charset="0"/>
              </a:rPr>
              <a:t>The </a:t>
            </a:r>
            <a:r>
              <a:rPr lang="fr-BE" sz="2400" dirty="0" err="1" smtClean="0">
                <a:cs typeface="Times New Roman" pitchFamily="18" charset="0"/>
              </a:rPr>
              <a:t>potential</a:t>
            </a:r>
            <a:r>
              <a:rPr lang="fr-BE" sz="2400" dirty="0" smtClean="0">
                <a:cs typeface="Times New Roman" pitchFamily="18" charset="0"/>
              </a:rPr>
              <a:t> </a:t>
            </a:r>
            <a:r>
              <a:rPr lang="fr-BE" sz="2400" dirty="0" err="1" smtClean="0">
                <a:cs typeface="Times New Roman" pitchFamily="18" charset="0"/>
              </a:rPr>
              <a:t>coverage</a:t>
            </a:r>
            <a:r>
              <a:rPr lang="fr-BE" sz="2400" dirty="0" smtClean="0">
                <a:cs typeface="Times New Roman" pitchFamily="18" charset="0"/>
              </a:rPr>
              <a:t> of </a:t>
            </a:r>
            <a:r>
              <a:rPr lang="fr-BE" sz="2400" dirty="0" err="1" smtClean="0">
                <a:cs typeface="Times New Roman" pitchFamily="18" charset="0"/>
              </a:rPr>
              <a:t>Africa</a:t>
            </a:r>
            <a:endParaRPr lang="en-GB" sz="2400" dirty="0" smtClean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9299" y="1299532"/>
            <a:ext cx="3351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0" dirty="0" err="1" smtClean="0">
                <a:solidFill>
                  <a:srgbClr val="0F5494"/>
                </a:solidFill>
              </a:rPr>
              <a:t>Already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b="0" dirty="0" err="1" smtClean="0">
                <a:solidFill>
                  <a:srgbClr val="0F5494"/>
                </a:solidFill>
              </a:rPr>
              <a:t>available</a:t>
            </a:r>
            <a:r>
              <a:rPr lang="fr-BE" sz="2400" b="0" dirty="0" smtClean="0">
                <a:solidFill>
                  <a:srgbClr val="0F5494"/>
                </a:solidFill>
              </a:rPr>
              <a:t> and </a:t>
            </a:r>
            <a:r>
              <a:rPr lang="fr-BE" sz="2400" b="0" dirty="0" err="1" smtClean="0">
                <a:solidFill>
                  <a:srgbClr val="0F5494"/>
                </a:solidFill>
              </a:rPr>
              <a:t>operational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b="0" dirty="0" err="1" smtClean="0">
                <a:solidFill>
                  <a:srgbClr val="0F5494"/>
                </a:solidFill>
              </a:rPr>
              <a:t>today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dirty="0" smtClean="0">
                <a:solidFill>
                  <a:srgbClr val="0F5494"/>
                </a:solidFill>
              </a:rPr>
              <a:t>in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b="0" dirty="0" smtClean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0" dirty="0" smtClean="0">
                <a:solidFill>
                  <a:srgbClr val="0F5494"/>
                </a:solidFill>
              </a:rPr>
              <a:t>Possible extension </a:t>
            </a:r>
            <a:r>
              <a:rPr lang="fr-BE" sz="2400" b="0" dirty="0" err="1" smtClean="0">
                <a:solidFill>
                  <a:srgbClr val="0F5494"/>
                </a:solidFill>
              </a:rPr>
              <a:t>with</a:t>
            </a:r>
            <a:r>
              <a:rPr lang="fr-BE" sz="2400" b="0" dirty="0" smtClean="0">
                <a:solidFill>
                  <a:srgbClr val="0F5494"/>
                </a:solidFill>
              </a:rPr>
              <a:t> </a:t>
            </a:r>
            <a:r>
              <a:rPr lang="fr-BE" sz="2400" b="0" dirty="0" err="1" smtClean="0">
                <a:solidFill>
                  <a:srgbClr val="0F5494"/>
                </a:solidFill>
              </a:rPr>
              <a:t>deployment</a:t>
            </a:r>
            <a:r>
              <a:rPr lang="fr-BE" sz="2400" b="0" dirty="0" smtClean="0">
                <a:solidFill>
                  <a:srgbClr val="0F5494"/>
                </a:solidFill>
              </a:rPr>
              <a:t> of </a:t>
            </a:r>
            <a:r>
              <a:rPr lang="fr-BE" sz="2400" b="0" dirty="0" err="1" smtClean="0">
                <a:solidFill>
                  <a:srgbClr val="0F5494"/>
                </a:solidFill>
              </a:rPr>
              <a:t>ground</a:t>
            </a:r>
            <a:r>
              <a:rPr lang="fr-BE" sz="2400" b="0" dirty="0" smtClean="0">
                <a:solidFill>
                  <a:srgbClr val="0F5494"/>
                </a:solidFill>
              </a:rPr>
              <a:t> infrastructure (</a:t>
            </a:r>
            <a:r>
              <a:rPr lang="fr-BE" sz="2400" b="0" dirty="0">
                <a:solidFill>
                  <a:srgbClr val="0F5494"/>
                </a:solidFill>
              </a:rPr>
              <a:t>stations</a:t>
            </a:r>
            <a:r>
              <a:rPr lang="fr-BE" sz="2400" b="0" dirty="0" smtClean="0">
                <a:solidFill>
                  <a:srgbClr val="0F5494"/>
                </a:solidFill>
              </a:rPr>
              <a:t>) </a:t>
            </a:r>
            <a:r>
              <a:rPr lang="fr-BE" sz="2400" dirty="0" smtClean="0">
                <a:solidFill>
                  <a:srgbClr val="0F5494"/>
                </a:solidFill>
              </a:rPr>
              <a:t>in </a:t>
            </a:r>
            <a:r>
              <a:rPr lang="fr-BE" sz="2400" dirty="0" err="1" smtClean="0">
                <a:solidFill>
                  <a:srgbClr val="0F5494"/>
                </a:solidFill>
              </a:rPr>
              <a:t>Africa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48064" y="764704"/>
            <a:ext cx="3779912" cy="55446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Rounded Rectangle 6"/>
          <p:cNvSpPr/>
          <p:nvPr/>
        </p:nvSpPr>
        <p:spPr>
          <a:xfrm>
            <a:off x="323528" y="3596974"/>
            <a:ext cx="4464496" cy="3072386"/>
          </a:xfrm>
          <a:prstGeom prst="roundRect">
            <a:avLst/>
          </a:prstGeom>
          <a:solidFill>
            <a:srgbClr val="99CC00">
              <a:alpha val="27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2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Date Placeholder 3"/>
          <p:cNvSpPr txBox="1">
            <a:spLocks/>
          </p:cNvSpPr>
          <p:nvPr/>
        </p:nvSpPr>
        <p:spPr bwMode="auto">
          <a:xfrm>
            <a:off x="642243" y="6644705"/>
            <a:ext cx="1928812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fld id="{E15F8518-223B-4E81-A912-A9ACF565E813}" type="datetime3">
              <a:rPr lang="en-GB" sz="900" b="0">
                <a:solidFill>
                  <a:schemeClr val="bg1"/>
                </a:solidFill>
              </a:rPr>
              <a:pPr algn="l" eaLnBrk="1" hangingPunct="1"/>
              <a:t>7 October, 2013</a:t>
            </a:fld>
            <a:endParaRPr lang="en-GB" sz="900" b="0">
              <a:solidFill>
                <a:schemeClr val="bg1"/>
              </a:solidFill>
            </a:endParaRPr>
          </a:p>
        </p:txBody>
      </p:sp>
      <p:sp>
        <p:nvSpPr>
          <p:cNvPr id="4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068" y="6643117"/>
            <a:ext cx="252412" cy="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9BF76E1-FD5E-4F5D-B5E5-EBC489454128}" type="slidenum">
              <a:rPr lang="en-GB" sz="900" b="0">
                <a:solidFill>
                  <a:schemeClr val="bg1"/>
                </a:solidFill>
              </a:rPr>
              <a:pPr eaLnBrk="1" hangingPunct="1"/>
              <a:t>5</a:t>
            </a:fld>
            <a:endParaRPr lang="en-GB" sz="900" b="0">
              <a:solidFill>
                <a:schemeClr val="bg1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22378" y="3596974"/>
            <a:ext cx="4065646" cy="3072386"/>
            <a:chOff x="722378" y="3596974"/>
            <a:chExt cx="4065646" cy="3072386"/>
          </a:xfrm>
        </p:grpSpPr>
        <p:sp>
          <p:nvSpPr>
            <p:cNvPr id="4105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57957" y="5013176"/>
              <a:ext cx="3430067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0" rIns="108000" bIns="0"/>
            <a:lstStyle/>
            <a:p>
              <a:pPr marL="266700" indent="-287338">
                <a:spcAft>
                  <a:spcPct val="20000"/>
                </a:spcAft>
                <a:buClr>
                  <a:srgbClr val="5F6682"/>
                </a:buClr>
                <a:buSzPct val="80000"/>
                <a:buFont typeface="Arial" pitchFamily="34" charset="0"/>
                <a:buChar char="•"/>
              </a:pPr>
              <a:r>
                <a:rPr lang="en-US" sz="1200" b="0" dirty="0" smtClean="0">
                  <a:solidFill>
                    <a:srgbClr val="0F5494"/>
                  </a:solidFill>
                  <a:latin typeface="+mn-lt"/>
                </a:rPr>
                <a:t>Satellite-based replaces </a:t>
              </a:r>
              <a:r>
                <a:rPr lang="en-US" sz="1200" b="0" dirty="0" err="1" smtClean="0">
                  <a:solidFill>
                    <a:srgbClr val="0F5494"/>
                  </a:solidFill>
                  <a:latin typeface="+mn-lt"/>
                </a:rPr>
                <a:t>balises</a:t>
              </a:r>
              <a:endParaRPr lang="en-US" sz="1200" b="0" dirty="0" smtClean="0">
                <a:solidFill>
                  <a:srgbClr val="0F5494"/>
                </a:solidFill>
                <a:latin typeface="+mn-lt"/>
              </a:endParaRPr>
            </a:p>
            <a:p>
              <a:pPr marL="266700" indent="-287338">
                <a:spcAft>
                  <a:spcPct val="20000"/>
                </a:spcAft>
                <a:buClr>
                  <a:srgbClr val="5F6682"/>
                </a:buClr>
                <a:buSzPct val="80000"/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F5494"/>
                  </a:solidFill>
                  <a:latin typeface="+mn-lt"/>
                </a:rPr>
                <a:t>Costs </a:t>
              </a:r>
              <a:r>
                <a:rPr lang="en-US" sz="1200" dirty="0">
                  <a:solidFill>
                    <a:srgbClr val="0F5494"/>
                  </a:solidFill>
                  <a:latin typeface="+mn-lt"/>
                </a:rPr>
                <a:t>savings </a:t>
              </a:r>
              <a:r>
                <a:rPr lang="en-US" sz="1200" b="0" dirty="0" smtClean="0">
                  <a:solidFill>
                    <a:srgbClr val="0F5494"/>
                  </a:solidFill>
                  <a:latin typeface="+mn-lt"/>
                </a:rPr>
                <a:t>on </a:t>
              </a:r>
              <a:r>
                <a:rPr lang="en-GB" sz="1200" b="0" dirty="0" smtClean="0">
                  <a:solidFill>
                    <a:srgbClr val="0F5494"/>
                  </a:solidFill>
                  <a:latin typeface="+mn-lt"/>
                </a:rPr>
                <a:t>track control, </a:t>
              </a:r>
              <a:r>
                <a:rPr lang="en-US" sz="1200" b="0" dirty="0" err="1" smtClean="0">
                  <a:solidFill>
                    <a:srgbClr val="0F5494"/>
                  </a:solidFill>
                  <a:latin typeface="+mn-lt"/>
                </a:rPr>
                <a:t>signalling</a:t>
              </a:r>
              <a:r>
                <a:rPr lang="en-US" sz="1200" b="0" dirty="0" smtClean="0">
                  <a:solidFill>
                    <a:srgbClr val="0F5494"/>
                  </a:solidFill>
                  <a:latin typeface="+mn-lt"/>
                </a:rPr>
                <a:t> equipment, </a:t>
              </a:r>
              <a:r>
                <a:rPr lang="en-GB" sz="1200" b="0" dirty="0" smtClean="0">
                  <a:solidFill>
                    <a:srgbClr val="0F5494"/>
                  </a:solidFill>
                  <a:latin typeface="+mn-lt"/>
                </a:rPr>
                <a:t>maintenance, investments</a:t>
              </a:r>
            </a:p>
            <a:p>
              <a:pPr marL="266700" lvl="1" indent="-287338">
                <a:spcAft>
                  <a:spcPct val="20000"/>
                </a:spcAft>
                <a:buClr>
                  <a:srgbClr val="5F6682"/>
                </a:buClr>
                <a:buSzPct val="80000"/>
                <a:buFont typeface="Arial" pitchFamily="34" charset="0"/>
                <a:buChar char="•"/>
              </a:pPr>
              <a:r>
                <a:rPr lang="en-GB" sz="1200" dirty="0" smtClean="0">
                  <a:solidFill>
                    <a:srgbClr val="0F5494"/>
                  </a:solidFill>
                  <a:latin typeface="+mn-lt"/>
                </a:rPr>
                <a:t>Socio-economic benefits: </a:t>
              </a:r>
              <a:r>
                <a:rPr lang="en-GB" sz="1200" b="0" dirty="0" smtClean="0">
                  <a:solidFill>
                    <a:srgbClr val="0F5494"/>
                  </a:solidFill>
                  <a:latin typeface="+mn-lt"/>
                </a:rPr>
                <a:t>potential </a:t>
              </a:r>
              <a:r>
                <a:rPr lang="en-GB" sz="1200" dirty="0">
                  <a:solidFill>
                    <a:srgbClr val="0F5494"/>
                  </a:solidFill>
                  <a:latin typeface="+mn-lt"/>
                </a:rPr>
                <a:t>expansion</a:t>
              </a:r>
              <a:r>
                <a:rPr lang="en-GB" sz="1200" b="0" dirty="0">
                  <a:solidFill>
                    <a:srgbClr val="0F5494"/>
                  </a:solidFill>
                  <a:latin typeface="+mn-lt"/>
                </a:rPr>
                <a:t> of the rail </a:t>
              </a:r>
              <a:r>
                <a:rPr lang="en-GB" sz="1200" b="0" dirty="0" smtClean="0">
                  <a:solidFill>
                    <a:srgbClr val="0F5494"/>
                  </a:solidFill>
                  <a:latin typeface="+mn-lt"/>
                </a:rPr>
                <a:t>network, s</a:t>
              </a:r>
              <a:r>
                <a:rPr lang="en-GB" sz="1200" dirty="0" smtClean="0">
                  <a:solidFill>
                    <a:srgbClr val="0F5494"/>
                  </a:solidFill>
                  <a:latin typeface="+mn-lt"/>
                </a:rPr>
                <a:t>afety,</a:t>
              </a:r>
              <a:r>
                <a:rPr lang="en-GB" sz="1200" b="0" dirty="0" smtClean="0">
                  <a:solidFill>
                    <a:srgbClr val="0F5494"/>
                  </a:solidFill>
                  <a:latin typeface="+mn-lt"/>
                </a:rPr>
                <a:t> </a:t>
              </a:r>
              <a:r>
                <a:rPr lang="en-GB" sz="1200" dirty="0">
                  <a:solidFill>
                    <a:srgbClr val="0F5494"/>
                  </a:solidFill>
                  <a:latin typeface="+mn-lt"/>
                </a:rPr>
                <a:t>capacity</a:t>
              </a:r>
              <a:r>
                <a:rPr lang="en-GB" sz="1200" b="0" dirty="0">
                  <a:solidFill>
                    <a:srgbClr val="0F5494"/>
                  </a:solidFill>
                  <a:latin typeface="+mn-lt"/>
                </a:rPr>
                <a:t> and </a:t>
              </a:r>
              <a:r>
                <a:rPr lang="en-GB" sz="1200" dirty="0" smtClean="0">
                  <a:solidFill>
                    <a:srgbClr val="0F5494"/>
                  </a:solidFill>
                  <a:latin typeface="+mn-lt"/>
                </a:rPr>
                <a:t>reliability</a:t>
              </a:r>
              <a:endParaRPr lang="en-GB" sz="1200" dirty="0">
                <a:solidFill>
                  <a:srgbClr val="0F5494"/>
                </a:solidFill>
                <a:latin typeface="+mn-lt"/>
              </a:endParaRPr>
            </a:p>
          </p:txBody>
        </p:sp>
        <p:pic>
          <p:nvPicPr>
            <p:cNvPr id="4106" name="Picture 11" descr="Two_head_color_position_signal_on_CSXT_mainline_at_Savage_Marylan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78" y="4072872"/>
              <a:ext cx="861723" cy="227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Rectangle 6"/>
            <p:cNvSpPr>
              <a:spLocks/>
            </p:cNvSpPr>
            <p:nvPr/>
          </p:nvSpPr>
          <p:spPr bwMode="white">
            <a:xfrm>
              <a:off x="980597" y="3596974"/>
              <a:ext cx="3180915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358775" indent="-358775" algn="ctr" eaLnBrk="0" hangingPunct="0"/>
              <a:r>
                <a:rPr lang="en-US" sz="2000" dirty="0">
                  <a:solidFill>
                    <a:srgbClr val="0F5494"/>
                  </a:solidFill>
                  <a:latin typeface="+mn-lt"/>
                  <a:ea typeface="+mj-ea"/>
                  <a:cs typeface="+mj-cs"/>
                </a:rPr>
                <a:t>Rail</a:t>
              </a:r>
              <a:endParaRPr lang="en-GB" sz="2000" dirty="0">
                <a:solidFill>
                  <a:srgbClr val="0F5494"/>
                </a:solidFill>
                <a:latin typeface="+mn-lt"/>
                <a:ea typeface="+mj-ea"/>
                <a:cs typeface="+mj-cs"/>
              </a:endParaRP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2112317" y="4176686"/>
              <a:ext cx="1451572" cy="772749"/>
              <a:chOff x="4972050" y="2593975"/>
              <a:chExt cx="1094642" cy="730250"/>
            </a:xfrm>
          </p:grpSpPr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4972050" y="2593975"/>
                <a:ext cx="1094642" cy="730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pic>
            <p:nvPicPr>
              <p:cNvPr id="22" name="Picture 1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1621" y="2657475"/>
                <a:ext cx="1052146" cy="62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5310554" y="2835101"/>
                <a:ext cx="124558" cy="211138"/>
              </a:xfrm>
              <a:prstGeom prst="line">
                <a:avLst/>
              </a:prstGeom>
              <a:noFill/>
              <a:ln w="6350">
                <a:noFill/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40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8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5308663" y="1027200"/>
            <a:ext cx="3444285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 smtClean="0">
                <a:latin typeface="+mn-lt"/>
              </a:rPr>
              <a:t>Rivers and inland waterways</a:t>
            </a:r>
            <a:r>
              <a:rPr lang="en-GB" sz="1600" dirty="0" smtClean="0">
                <a:latin typeface="+mn-lt"/>
              </a:rPr>
              <a:t> </a:t>
            </a:r>
            <a:endParaRPr lang="en-GB" sz="1600" b="0" dirty="0" smtClean="0">
              <a:latin typeface="+mn-l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339127" y="3431718"/>
            <a:ext cx="3481345" cy="1851487"/>
            <a:chOff x="5555151" y="3359710"/>
            <a:chExt cx="3481345" cy="1851487"/>
          </a:xfrm>
        </p:grpSpPr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51" y="3359710"/>
              <a:ext cx="3481345" cy="185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845527" y="4498264"/>
              <a:ext cx="207443" cy="13788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fr-BE" sz="300" dirty="0" smtClean="0">
                  <a:solidFill>
                    <a:schemeClr val="bg1"/>
                  </a:solidFill>
                </a:rPr>
                <a:t>W</a:t>
              </a:r>
              <a:endParaRPr lang="en-GB" sz="300" dirty="0" err="1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64" y="1631518"/>
            <a:ext cx="344428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10626" y="5283205"/>
            <a:ext cx="32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F5494"/>
                </a:solidFill>
                <a:ea typeface="ＭＳ Ｐゴシック" pitchFamily="34" charset="-128"/>
              </a:rPr>
              <a:t>EGNOS</a:t>
            </a:r>
            <a:r>
              <a:rPr lang="en-US" sz="1200" b="0" dirty="0">
                <a:solidFill>
                  <a:srgbClr val="0F5494"/>
                </a:solidFill>
                <a:ea typeface="ＭＳ Ｐゴシック" pitchFamily="34" charset="-128"/>
              </a:rPr>
              <a:t> can support </a:t>
            </a:r>
            <a:r>
              <a:rPr lang="en-US" sz="1200" dirty="0">
                <a:solidFill>
                  <a:srgbClr val="0F5494"/>
                </a:solidFill>
                <a:ea typeface="ＭＳ Ｐゴシック" pitchFamily="34" charset="-128"/>
              </a:rPr>
              <a:t>navigation</a:t>
            </a:r>
            <a:r>
              <a:rPr lang="en-US" sz="1200" b="0" dirty="0">
                <a:solidFill>
                  <a:srgbClr val="0F5494"/>
                </a:solidFill>
                <a:ea typeface="ＭＳ Ｐゴシック" pitchFamily="34" charset="-128"/>
              </a:rPr>
              <a:t> and </a:t>
            </a:r>
            <a:r>
              <a:rPr lang="en-US" sz="1200" dirty="0">
                <a:solidFill>
                  <a:srgbClr val="0F5494"/>
                </a:solidFill>
                <a:ea typeface="ＭＳ Ｐゴシック" pitchFamily="34" charset="-128"/>
              </a:rPr>
              <a:t>dredging</a:t>
            </a:r>
            <a:r>
              <a:rPr lang="en-US" sz="1200" b="0" dirty="0">
                <a:solidFill>
                  <a:srgbClr val="0F5494"/>
                </a:solidFill>
                <a:ea typeface="ＭＳ Ｐゴシック" pitchFamily="34" charset="-128"/>
              </a:rPr>
              <a:t> vessels operations through the ‘shallow’ areas, allowing </a:t>
            </a:r>
            <a:r>
              <a:rPr lang="en-US" sz="1200" dirty="0">
                <a:solidFill>
                  <a:srgbClr val="0F5494"/>
                </a:solidFill>
                <a:ea typeface="ＭＳ Ｐゴシック" pitchFamily="34" charset="-128"/>
              </a:rPr>
              <a:t>all season navigation</a:t>
            </a:r>
            <a:endParaRPr lang="en-GB" sz="1200" b="0" dirty="0" err="1" smtClean="0">
              <a:solidFill>
                <a:srgbClr val="0F5494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323528" y="151230"/>
            <a:ext cx="4464496" cy="3208480"/>
            <a:chOff x="323528" y="151230"/>
            <a:chExt cx="4464496" cy="3208480"/>
          </a:xfrm>
        </p:grpSpPr>
        <p:sp>
          <p:nvSpPr>
            <p:cNvPr id="6" name="Rounded Rectangle 5"/>
            <p:cNvSpPr/>
            <p:nvPr/>
          </p:nvSpPr>
          <p:spPr>
            <a:xfrm>
              <a:off x="323528" y="151230"/>
              <a:ext cx="4464496" cy="320848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grpSp>
          <p:nvGrpSpPr>
            <p:cNvPr id="8" name="Group 1"/>
            <p:cNvGrpSpPr/>
            <p:nvPr/>
          </p:nvGrpSpPr>
          <p:grpSpPr>
            <a:xfrm>
              <a:off x="374602" y="151230"/>
              <a:ext cx="4116429" cy="2989738"/>
              <a:chOff x="374602" y="151230"/>
              <a:chExt cx="4116429" cy="2989738"/>
            </a:xfrm>
          </p:grpSpPr>
          <p:pic>
            <p:nvPicPr>
              <p:cNvPr id="28" name="Picture 27"/>
              <p:cNvPicPr>
                <a:picLocks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5" y="551340"/>
                <a:ext cx="1215175" cy="779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5537" y="620688"/>
                <a:ext cx="2869648" cy="709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8000" tIns="0" rIns="108000" bIns="0" anchor="ctr"/>
              <a:lstStyle/>
              <a:p>
                <a:pPr marL="0" lvl="1">
                  <a:buClr>
                    <a:srgbClr val="4F81BD"/>
                  </a:buClr>
                  <a:defRPr/>
                </a:pPr>
                <a:r>
                  <a:rPr lang="en-US" sz="1200" b="0" kern="0" dirty="0">
                    <a:solidFill>
                      <a:srgbClr val="0F5494"/>
                    </a:solidFill>
                    <a:cs typeface="Arial" charset="0"/>
                  </a:rPr>
                  <a:t>Instrumental vertical guidance, reduces accident probability (Safer landing, fewer accidents)</a:t>
                </a: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95536" y="1330631"/>
                <a:ext cx="2902790" cy="70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0" rIns="108000" bIns="0" anchor="ctr"/>
              <a:lstStyle/>
              <a:p>
                <a:pPr>
                  <a:defRPr/>
                </a:pPr>
                <a:r>
                  <a:rPr lang="en-US" sz="1200" b="0" kern="0" dirty="0">
                    <a:solidFill>
                      <a:srgbClr val="0F5494"/>
                    </a:solidFill>
                    <a:cs typeface="Arial" charset="0"/>
                  </a:rPr>
                  <a:t>Route </a:t>
                </a:r>
                <a:r>
                  <a:rPr lang="en-US" sz="1200" b="0" kern="0" dirty="0" err="1">
                    <a:solidFill>
                      <a:srgbClr val="0F5494"/>
                    </a:solidFill>
                    <a:cs typeface="Arial" charset="0"/>
                  </a:rPr>
                  <a:t>optimisation</a:t>
                </a:r>
                <a:r>
                  <a:rPr lang="en-US" sz="1200" b="0" kern="0" dirty="0">
                    <a:solidFill>
                      <a:srgbClr val="0F5494"/>
                    </a:solidFill>
                    <a:cs typeface="Arial" charset="0"/>
                  </a:rPr>
                  <a:t> (Fuels savings, </a:t>
                </a:r>
                <a:r>
                  <a:rPr lang="en-US" sz="1200" b="0" kern="0" dirty="0" smtClean="0">
                    <a:solidFill>
                      <a:srgbClr val="0F5494"/>
                    </a:solidFill>
                    <a:cs typeface="Arial" charset="0"/>
                  </a:rPr>
                  <a:t>CO2 </a:t>
                </a:r>
                <a:r>
                  <a:rPr lang="en-US" sz="1200" b="0" kern="0" dirty="0">
                    <a:solidFill>
                      <a:srgbClr val="0F5494"/>
                    </a:solidFill>
                    <a:cs typeface="Arial" charset="0"/>
                  </a:rPr>
                  <a:t>emissions reduction</a:t>
                </a:r>
                <a:r>
                  <a:rPr lang="en-US" sz="1100" b="0" dirty="0">
                    <a:solidFill>
                      <a:srgbClr val="0F5494"/>
                    </a:solidFill>
                    <a:latin typeface="+mn-lt"/>
                    <a:cs typeface="Arial" charset="0"/>
                  </a:rPr>
                  <a:t>)</a:t>
                </a:r>
                <a:endParaRPr lang="en-GB" sz="1200" b="0" kern="0" dirty="0">
                  <a:solidFill>
                    <a:srgbClr val="0F5494"/>
                  </a:solidFill>
                  <a:cs typeface="Arial" charset="0"/>
                </a:endParaRP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74602" y="1857607"/>
                <a:ext cx="2923723" cy="85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0" rIns="108000" bIns="0" anchor="ctr"/>
              <a:lstStyle/>
              <a:p>
                <a:pPr marL="0" lvl="1">
                  <a:buClr>
                    <a:srgbClr val="4F81BD"/>
                  </a:buClr>
                  <a:defRPr/>
                </a:pPr>
                <a:r>
                  <a:rPr lang="en-US" sz="1200" b="0" kern="0" dirty="0">
                    <a:solidFill>
                      <a:srgbClr val="0F5494"/>
                    </a:solidFill>
                    <a:cs typeface="Arial" charset="0"/>
                  </a:rPr>
                  <a:t>Phasing out of current ground-based equipment for aid to </a:t>
                </a:r>
                <a:r>
                  <a:rPr lang="en-US" sz="1200" b="0" kern="0" dirty="0" err="1" smtClean="0">
                    <a:solidFill>
                      <a:srgbClr val="0F5494"/>
                    </a:solidFill>
                    <a:cs typeface="Arial" charset="0"/>
                  </a:rPr>
                  <a:t>nav</a:t>
                </a:r>
                <a:r>
                  <a:rPr lang="en-US" sz="1200" b="0" kern="0" dirty="0" smtClean="0">
                    <a:solidFill>
                      <a:srgbClr val="0F5494"/>
                    </a:solidFill>
                    <a:cs typeface="Arial" charset="0"/>
                  </a:rPr>
                  <a:t> </a:t>
                </a:r>
                <a:r>
                  <a:rPr lang="en-US" sz="1200" b="0" kern="0" dirty="0">
                    <a:solidFill>
                      <a:srgbClr val="0F5494"/>
                    </a:solidFill>
                    <a:cs typeface="Arial" charset="0"/>
                  </a:rPr>
                  <a:t>(Costs reduction for airports)</a:t>
                </a:r>
                <a:endParaRPr lang="en-GB" sz="1200" b="0" kern="0" dirty="0">
                  <a:solidFill>
                    <a:srgbClr val="0F5494"/>
                  </a:solidFill>
                  <a:cs typeface="Arial" charset="0"/>
                </a:endParaRPr>
              </a:p>
            </p:txBody>
          </p:sp>
          <p:sp>
            <p:nvSpPr>
              <p:cNvPr id="32" name="Rectangle 2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95536" y="2779018"/>
                <a:ext cx="2869649" cy="3619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lvl="1">
                  <a:buClr>
                    <a:srgbClr val="4F81BD"/>
                  </a:buClr>
                  <a:defRPr/>
                </a:pPr>
                <a:r>
                  <a:rPr lang="fr-BE" sz="1200" b="0" kern="0" dirty="0">
                    <a:solidFill>
                      <a:srgbClr val="0F5494"/>
                    </a:solidFill>
                    <a:cs typeface="Arial" charset="0"/>
                  </a:rPr>
                  <a:t>All-</a:t>
                </a:r>
                <a:r>
                  <a:rPr lang="fr-BE" sz="1200" b="0" kern="0" dirty="0" err="1">
                    <a:solidFill>
                      <a:srgbClr val="0F5494"/>
                    </a:solidFill>
                    <a:cs typeface="Arial" charset="0"/>
                  </a:rPr>
                  <a:t>weather</a:t>
                </a:r>
                <a:r>
                  <a:rPr lang="en-US" sz="1200" b="0" kern="0" dirty="0">
                    <a:solidFill>
                      <a:srgbClr val="0F5494"/>
                    </a:solidFill>
                    <a:cs typeface="Arial" charset="0"/>
                  </a:rPr>
                  <a:t> landing (Less delays, diversions and cancellations</a:t>
                </a:r>
                <a:r>
                  <a:rPr lang="fr-BE" sz="1200" b="0" kern="0" dirty="0">
                    <a:solidFill>
                      <a:srgbClr val="0F5494"/>
                    </a:solidFill>
                    <a:cs typeface="Arial" charset="0"/>
                  </a:rPr>
                  <a:t>)</a:t>
                </a:r>
                <a:endParaRPr lang="en-GB" sz="1200" b="0" kern="0" dirty="0">
                  <a:solidFill>
                    <a:srgbClr val="0F5494"/>
                  </a:solidFill>
                  <a:cs typeface="Arial" charset="0"/>
                </a:endParaRPr>
              </a:p>
            </p:txBody>
          </p:sp>
          <p:pic>
            <p:nvPicPr>
              <p:cNvPr id="33" name="Picture 13"/>
              <p:cNvPicPr>
                <a:picLocks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429271"/>
                <a:ext cx="1215175" cy="775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4" descr="DVOR Lux - VHF Doppler omnidirectionnel radio beacon"/>
              <p:cNvPicPr>
                <a:picLocks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339" y="2318279"/>
                <a:ext cx="1192207" cy="822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1697582" y="151230"/>
                <a:ext cx="137409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358775" indent="-358775" algn="ctr" eaLnBrk="0" hangingPunct="0"/>
                <a:r>
                  <a:rPr lang="en-GB" sz="2000" dirty="0">
                    <a:solidFill>
                      <a:srgbClr val="0F5494"/>
                    </a:solidFill>
                    <a:latin typeface="+mn-lt"/>
                    <a:ea typeface="+mj-ea"/>
                    <a:cs typeface="+mj-cs"/>
                  </a:rPr>
                  <a:t>Aviation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9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4108" grpId="0"/>
      <p:bldP spid="4110" grpId="0"/>
      <p:bldP spid="18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721835" y="4045826"/>
            <a:ext cx="3198463" cy="23355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0" name="Rounded Rectangle 19"/>
          <p:cNvSpPr/>
          <p:nvPr/>
        </p:nvSpPr>
        <p:spPr>
          <a:xfrm>
            <a:off x="6056350" y="260648"/>
            <a:ext cx="2754897" cy="356915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9" name="Rounded Rectangle 18"/>
          <p:cNvSpPr/>
          <p:nvPr/>
        </p:nvSpPr>
        <p:spPr>
          <a:xfrm>
            <a:off x="445903" y="3068960"/>
            <a:ext cx="4486137" cy="2952328"/>
          </a:xfrm>
          <a:prstGeom prst="roundRect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8" name="Rounded Rectangle 17"/>
          <p:cNvSpPr/>
          <p:nvPr/>
        </p:nvSpPr>
        <p:spPr>
          <a:xfrm>
            <a:off x="323528" y="476672"/>
            <a:ext cx="5328592" cy="2297274"/>
          </a:xfrm>
          <a:prstGeom prst="roundRect">
            <a:avLst/>
          </a:prstGeom>
          <a:solidFill>
            <a:srgbClr val="A3ED9D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1967" y="620688"/>
            <a:ext cx="3888432" cy="432048"/>
          </a:xfrm>
        </p:spPr>
        <p:txBody>
          <a:bodyPr/>
          <a:lstStyle/>
          <a:p>
            <a:pPr algn="ctr"/>
            <a:r>
              <a:rPr lang="en-GB" sz="2000" kern="1200" dirty="0">
                <a:latin typeface="+mn-lt"/>
              </a:rPr>
              <a:t>Land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903" y="1052737"/>
            <a:ext cx="3178429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GB" sz="1400" dirty="0">
                <a:solidFill>
                  <a:srgbClr val="0F5494"/>
                </a:solidFill>
              </a:rPr>
              <a:t>Cadastre</a:t>
            </a:r>
            <a:r>
              <a:rPr lang="en-GB" sz="1400" b="0" dirty="0">
                <a:solidFill>
                  <a:srgbClr val="0F5494"/>
                </a:solidFill>
              </a:rPr>
              <a:t> (</a:t>
            </a:r>
            <a:r>
              <a:rPr lang="en-US" sz="1400" b="0" dirty="0">
                <a:solidFill>
                  <a:srgbClr val="0F5494"/>
                </a:solidFill>
              </a:rPr>
              <a:t>High accuracy, free of charge, for rural parcels measurements)</a:t>
            </a:r>
          </a:p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GB" sz="1400" dirty="0">
                <a:solidFill>
                  <a:srgbClr val="0F5494"/>
                </a:solidFill>
              </a:rPr>
              <a:t>Cartography</a:t>
            </a:r>
            <a:r>
              <a:rPr lang="en-GB" sz="1400" b="0" dirty="0">
                <a:solidFill>
                  <a:srgbClr val="0F5494"/>
                </a:solidFill>
              </a:rPr>
              <a:t> (</a:t>
            </a:r>
            <a:r>
              <a:rPr lang="en-US" sz="1400" b="0" dirty="0">
                <a:solidFill>
                  <a:srgbClr val="0F5494"/>
                </a:solidFill>
              </a:rPr>
              <a:t>High accuracy, low-cost service, for h</a:t>
            </a:r>
            <a:r>
              <a:rPr lang="en-GB" sz="1400" b="0" dirty="0" err="1">
                <a:solidFill>
                  <a:srgbClr val="0F5494"/>
                </a:solidFill>
              </a:rPr>
              <a:t>ydrographical</a:t>
            </a:r>
            <a:r>
              <a:rPr lang="en-GB" sz="1400" b="0" dirty="0">
                <a:solidFill>
                  <a:srgbClr val="0F5494"/>
                </a:solidFill>
              </a:rPr>
              <a:t> survey and geographic data </a:t>
            </a:r>
            <a:r>
              <a:rPr lang="en-GB" sz="1400" b="0" dirty="0" smtClean="0">
                <a:solidFill>
                  <a:srgbClr val="0F5494"/>
                </a:solidFill>
              </a:rPr>
              <a:t>collection)</a:t>
            </a:r>
            <a:endParaRPr lang="en-GB" sz="1400" b="0" dirty="0">
              <a:solidFill>
                <a:srgbClr val="0F5494"/>
              </a:solidFill>
            </a:endParaRPr>
          </a:p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4255" y="1124744"/>
            <a:ext cx="1821841" cy="1368152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899592" y="3068960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algn="ctr" eaLnBrk="0" hangingPunct="0"/>
            <a:r>
              <a:rPr lang="fr-BE" sz="2000" dirty="0" err="1">
                <a:solidFill>
                  <a:srgbClr val="0F5494"/>
                </a:solidFill>
                <a:latin typeface="+mn-lt"/>
                <a:ea typeface="+mj-ea"/>
                <a:cs typeface="+mj-cs"/>
              </a:rPr>
              <a:t>Precision</a:t>
            </a:r>
            <a:r>
              <a:rPr lang="fr-BE" sz="2000" dirty="0">
                <a:solidFill>
                  <a:srgbClr val="0F5494"/>
                </a:solidFill>
                <a:latin typeface="+mn-lt"/>
                <a:ea typeface="+mj-ea"/>
                <a:cs typeface="+mj-cs"/>
              </a:rPr>
              <a:t> Agriculture</a:t>
            </a:r>
            <a:endParaRPr lang="en-GB" sz="2000" dirty="0">
              <a:solidFill>
                <a:srgbClr val="0F5494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621198"/>
            <a:ext cx="4392488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fr-BE" sz="1400" b="0" dirty="0">
                <a:solidFill>
                  <a:srgbClr val="0F5494"/>
                </a:solidFill>
              </a:rPr>
              <a:t>Efficient </a:t>
            </a:r>
            <a:r>
              <a:rPr lang="fr-BE" sz="1400" dirty="0">
                <a:solidFill>
                  <a:srgbClr val="0F5494"/>
                </a:solidFill>
              </a:rPr>
              <a:t>irrigation</a:t>
            </a:r>
            <a:r>
              <a:rPr lang="fr-BE" sz="1400" b="0" dirty="0">
                <a:solidFill>
                  <a:srgbClr val="0F5494"/>
                </a:solidFill>
              </a:rPr>
              <a:t> and </a:t>
            </a:r>
            <a:r>
              <a:rPr lang="fr-BE" sz="1400" dirty="0">
                <a:solidFill>
                  <a:srgbClr val="0F5494"/>
                </a:solidFill>
              </a:rPr>
              <a:t>water management</a:t>
            </a:r>
            <a:endParaRPr lang="en-GB" sz="1400" dirty="0">
              <a:solidFill>
                <a:srgbClr val="0F5494"/>
              </a:solidFill>
            </a:endParaRP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fr-BE" sz="1400" dirty="0" err="1">
                <a:solidFill>
                  <a:srgbClr val="0F5494"/>
                </a:solidFill>
              </a:rPr>
              <a:t>Precise</a:t>
            </a:r>
            <a:r>
              <a:rPr lang="fr-BE" sz="1400" b="0" dirty="0">
                <a:solidFill>
                  <a:srgbClr val="0F5494"/>
                </a:solidFill>
              </a:rPr>
              <a:t> </a:t>
            </a:r>
            <a:r>
              <a:rPr lang="fr-BE" sz="1400" dirty="0" err="1">
                <a:solidFill>
                  <a:srgbClr val="0F5494"/>
                </a:solidFill>
              </a:rPr>
              <a:t>spraying</a:t>
            </a:r>
            <a:r>
              <a:rPr lang="fr-BE" sz="1400" b="0" dirty="0">
                <a:solidFill>
                  <a:srgbClr val="0F5494"/>
                </a:solidFill>
              </a:rPr>
              <a:t> for </a:t>
            </a:r>
            <a:r>
              <a:rPr lang="fr-BE" sz="1400" b="0" dirty="0" err="1">
                <a:solidFill>
                  <a:srgbClr val="0F5494"/>
                </a:solidFill>
              </a:rPr>
              <a:t>better</a:t>
            </a:r>
            <a:r>
              <a:rPr lang="fr-BE" sz="1400" b="0" dirty="0">
                <a:solidFill>
                  <a:srgbClr val="0F5494"/>
                </a:solidFill>
              </a:rPr>
              <a:t> use of pesticides and </a:t>
            </a:r>
            <a:r>
              <a:rPr lang="fr-BE" sz="1400" b="0" dirty="0" err="1" smtClean="0">
                <a:solidFill>
                  <a:srgbClr val="0F5494"/>
                </a:solidFill>
              </a:rPr>
              <a:t>fertilizers</a:t>
            </a:r>
            <a:endParaRPr lang="fr-BE" sz="1400" b="0" dirty="0" smtClean="0">
              <a:solidFill>
                <a:srgbClr val="0F5494"/>
              </a:solidFill>
            </a:endParaRP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en-GB" sz="1400" b="0" dirty="0">
                <a:solidFill>
                  <a:srgbClr val="0F5494"/>
                </a:solidFill>
              </a:rPr>
              <a:t>Reduces </a:t>
            </a:r>
            <a:r>
              <a:rPr lang="en-GB" sz="1400" dirty="0">
                <a:solidFill>
                  <a:srgbClr val="0F5494"/>
                </a:solidFill>
              </a:rPr>
              <a:t>environmental</a:t>
            </a:r>
            <a:r>
              <a:rPr lang="en-GB" sz="1400" b="0" dirty="0">
                <a:solidFill>
                  <a:srgbClr val="0F5494"/>
                </a:solidFill>
              </a:rPr>
              <a:t> impact </a:t>
            </a:r>
            <a:r>
              <a:rPr lang="en-GB" sz="1400" b="0" dirty="0" smtClean="0">
                <a:solidFill>
                  <a:srgbClr val="0F5494"/>
                </a:solidFill>
              </a:rPr>
              <a:t>, increases </a:t>
            </a:r>
            <a:r>
              <a:rPr lang="en-GB" sz="1400" b="0" dirty="0">
                <a:solidFill>
                  <a:srgbClr val="0F5494"/>
                </a:solidFill>
              </a:rPr>
              <a:t>agriculture </a:t>
            </a:r>
            <a:r>
              <a:rPr lang="en-GB" sz="1400" dirty="0">
                <a:solidFill>
                  <a:srgbClr val="0F5494"/>
                </a:solidFill>
              </a:rPr>
              <a:t>productivity</a:t>
            </a:r>
            <a:r>
              <a:rPr lang="en-GB" sz="1400" b="0" dirty="0">
                <a:solidFill>
                  <a:srgbClr val="0F5494"/>
                </a:solidFill>
              </a:rPr>
              <a:t> and cost </a:t>
            </a:r>
            <a:r>
              <a:rPr lang="en-GB" sz="1400" dirty="0">
                <a:solidFill>
                  <a:srgbClr val="0F5494"/>
                </a:solidFill>
              </a:rPr>
              <a:t>savings</a:t>
            </a:r>
            <a:r>
              <a:rPr lang="en-GB" sz="1400" b="0" dirty="0">
                <a:solidFill>
                  <a:srgbClr val="0F5494"/>
                </a:solidFill>
              </a:rPr>
              <a:t> to the </a:t>
            </a:r>
            <a:r>
              <a:rPr lang="en-GB" sz="1400" b="0" dirty="0" smtClean="0">
                <a:solidFill>
                  <a:srgbClr val="0F5494"/>
                </a:solidFill>
              </a:rPr>
              <a:t>farmers, contributes </a:t>
            </a:r>
            <a:r>
              <a:rPr lang="en-GB" sz="1400" b="0" dirty="0">
                <a:solidFill>
                  <a:srgbClr val="0F5494"/>
                </a:solidFill>
              </a:rPr>
              <a:t>to food </a:t>
            </a:r>
            <a:r>
              <a:rPr lang="en-GB" sz="1400" dirty="0" smtClean="0">
                <a:solidFill>
                  <a:srgbClr val="0F5494"/>
                </a:solidFill>
              </a:rPr>
              <a:t>security</a:t>
            </a:r>
            <a:endParaRPr lang="en-GB" sz="1400" dirty="0">
              <a:solidFill>
                <a:srgbClr val="0F5494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20" y="3588224"/>
            <a:ext cx="1371317" cy="91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46" y="3542464"/>
            <a:ext cx="1564022" cy="100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56350" y="332656"/>
            <a:ext cx="2754897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algn="ctr" eaLnBrk="0" hangingPunct="0"/>
            <a:r>
              <a:rPr lang="en-GB" sz="2000" dirty="0">
                <a:solidFill>
                  <a:srgbClr val="0F5494"/>
                </a:solidFill>
                <a:latin typeface="+mn-lt"/>
                <a:ea typeface="+mj-ea"/>
                <a:cs typeface="+mj-cs"/>
              </a:rPr>
              <a:t>Tracking and tracing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59817" y="2557922"/>
            <a:ext cx="29766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srgbClr val="0F5494"/>
                </a:solidFill>
              </a:rPr>
              <a:t>Multimodal and container </a:t>
            </a:r>
            <a:r>
              <a:rPr lang="en-GB" sz="1400" dirty="0" smtClean="0">
                <a:solidFill>
                  <a:srgbClr val="0F5494"/>
                </a:solidFill>
              </a:rPr>
              <a:t>transport </a:t>
            </a:r>
            <a:r>
              <a:rPr lang="en-GB" sz="1400" b="0" dirty="0">
                <a:solidFill>
                  <a:srgbClr val="0F5494"/>
                </a:solidFill>
              </a:rPr>
              <a:t>(low cost services for freight applications, Container tracking in Inland Container </a:t>
            </a:r>
            <a:r>
              <a:rPr lang="en-GB" sz="1400" b="0" dirty="0" smtClean="0">
                <a:solidFill>
                  <a:srgbClr val="0F5494"/>
                </a:solidFill>
              </a:rPr>
              <a:t>Depot)</a:t>
            </a:r>
            <a:endParaRPr lang="en-GB" sz="1400" b="0" dirty="0">
              <a:solidFill>
                <a:srgbClr val="0F5494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0" y="944778"/>
            <a:ext cx="1948536" cy="15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21835" y="4181018"/>
            <a:ext cx="319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algn="ctr" eaLnBrk="0" hangingPunct="0"/>
            <a:r>
              <a:rPr lang="en-GB" sz="2000" dirty="0">
                <a:solidFill>
                  <a:srgbClr val="0F5494"/>
                </a:solidFill>
                <a:latin typeface="+mn-lt"/>
                <a:ea typeface="+mj-ea"/>
                <a:cs typeface="+mj-cs"/>
              </a:rPr>
              <a:t>Energy and mining industry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6136" y="6021288"/>
            <a:ext cx="324035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</a:pPr>
            <a:r>
              <a:rPr lang="en-US" sz="1400" b="0" dirty="0">
                <a:solidFill>
                  <a:srgbClr val="0F5494"/>
                </a:solidFill>
              </a:rPr>
              <a:t>Routine </a:t>
            </a:r>
            <a:r>
              <a:rPr lang="en-US" sz="1400" b="0" dirty="0" smtClean="0">
                <a:solidFill>
                  <a:srgbClr val="0F5494"/>
                </a:solidFill>
              </a:rPr>
              <a:t>surveying, maintenance </a:t>
            </a: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47066" y="4675680"/>
            <a:ext cx="2070309" cy="132216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49" t="-1195" r="-649" b="-2889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686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8" grpId="0" animBg="1"/>
      <p:bldP spid="4" grpId="0"/>
      <p:bldP spid="5" grpId="0"/>
      <p:bldP spid="7" grpId="0"/>
      <p:bldP spid="8" grpId="0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Object 8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4695643"/>
              </p:ext>
            </p:extLst>
          </p:nvPr>
        </p:nvGraphicFramePr>
        <p:xfrm>
          <a:off x="902461" y="2608835"/>
          <a:ext cx="3746078" cy="277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6" r:id="rId10" imgW="6084335" imgH="4340728" progId="Excel.Sheet.8">
                  <p:embed/>
                </p:oleObj>
              </mc:Choice>
              <mc:Fallback>
                <p:oleObj r:id="rId10" imgW="6084335" imgH="4340728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61" y="2608835"/>
                        <a:ext cx="3746078" cy="2775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Rectangle 26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025524" y="2190306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ctr"/>
          <a:lstStyle/>
          <a:p>
            <a:pPr algn="ctr">
              <a:buClr>
                <a:srgbClr val="BBE0E3"/>
              </a:buClr>
              <a:buFont typeface="Wingdings" pitchFamily="2" charset="2"/>
              <a:buNone/>
            </a:pPr>
            <a:endParaRPr lang="en-GB" sz="1200" dirty="0">
              <a:solidFill>
                <a:srgbClr val="0F5494"/>
              </a:solidFill>
              <a:latin typeface="Arial" charset="0"/>
            </a:endParaRPr>
          </a:p>
        </p:txBody>
      </p:sp>
      <p:sp>
        <p:nvSpPr>
          <p:cNvPr id="109574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378014" y="3784829"/>
            <a:ext cx="73501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>
              <a:buClr>
                <a:srgbClr val="BBE0E3"/>
              </a:buClr>
              <a:buFont typeface="Wingdings" pitchFamily="2" charset="2"/>
              <a:buNone/>
            </a:pPr>
            <a:r>
              <a:rPr lang="en-GB" sz="1100" b="0" dirty="0">
                <a:solidFill>
                  <a:srgbClr val="000000"/>
                </a:solidFill>
                <a:latin typeface="Arial" charset="0"/>
              </a:rPr>
              <a:t>Millions of Euro</a:t>
            </a:r>
          </a:p>
        </p:txBody>
      </p:sp>
      <p:sp>
        <p:nvSpPr>
          <p:cNvPr id="109575" name="AutoShap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943113" y="3852161"/>
            <a:ext cx="2337889" cy="360040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vert="eaVert" wrap="none" lIns="90000" tIns="46800" rIns="90000" bIns="46800" anchor="ctr"/>
          <a:lstStyle/>
          <a:p>
            <a:endParaRPr lang="it-IT" sz="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8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8103" y="3284918"/>
            <a:ext cx="2413001" cy="14945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en-GB" sz="1800" b="0" dirty="0" smtClean="0">
              <a:solidFill>
                <a:srgbClr val="0F5494"/>
              </a:solidFill>
            </a:endParaRPr>
          </a:p>
          <a:p>
            <a:pPr algn="ctr"/>
            <a:r>
              <a:rPr lang="en-GB" sz="1800" b="0" dirty="0" smtClean="0">
                <a:solidFill>
                  <a:srgbClr val="0F5494"/>
                </a:solidFill>
              </a:rPr>
              <a:t>Total Net Present </a:t>
            </a:r>
          </a:p>
          <a:p>
            <a:pPr algn="ctr"/>
            <a:r>
              <a:rPr lang="en-GB" sz="1800" b="0" dirty="0" smtClean="0">
                <a:solidFill>
                  <a:srgbClr val="0F5494"/>
                </a:solidFill>
              </a:rPr>
              <a:t>Value (NPV)*</a:t>
            </a:r>
          </a:p>
          <a:p>
            <a:pPr algn="ctr"/>
            <a:r>
              <a:rPr lang="en-GB" sz="1800" b="0" dirty="0" smtClean="0">
                <a:solidFill>
                  <a:srgbClr val="0F5494"/>
                </a:solidFill>
              </a:rPr>
              <a:t>~520 €m</a:t>
            </a:r>
          </a:p>
          <a:p>
            <a:pPr algn="ctr"/>
            <a:endParaRPr lang="en-GB" sz="1800" b="0" dirty="0">
              <a:solidFill>
                <a:srgbClr val="0F5494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12583" y="5672281"/>
            <a:ext cx="2328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200" b="0" dirty="0" smtClean="0">
                <a:solidFill>
                  <a:schemeClr val="tx1"/>
                </a:solidFill>
                <a:cs typeface="+mn-cs"/>
              </a:rPr>
              <a:t>* </a:t>
            </a: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With a 8% discount 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5521" y="143998"/>
            <a:ext cx="7580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 smtClean="0">
                <a:solidFill>
                  <a:srgbClr val="0F5494"/>
                </a:solidFill>
              </a:rPr>
              <a:t>A largely positive </a:t>
            </a:r>
            <a:r>
              <a:rPr lang="en-US" sz="2800" kern="0" dirty="0">
                <a:solidFill>
                  <a:srgbClr val="0F5494"/>
                </a:solidFill>
              </a:rPr>
              <a:t>Net Present Value </a:t>
            </a:r>
            <a:endParaRPr lang="en-GB" sz="2800" b="0" dirty="0">
              <a:solidFill>
                <a:srgbClr val="0F5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910" y="908720"/>
            <a:ext cx="7860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400" b="0" dirty="0">
                <a:solidFill>
                  <a:srgbClr val="0F5494"/>
                </a:solidFill>
              </a:rPr>
              <a:t>EGNOS in Africa cumulative undiscounted net benefits on a 30 </a:t>
            </a:r>
            <a:r>
              <a:rPr lang="en-GB" sz="1400" b="0" dirty="0" err="1">
                <a:solidFill>
                  <a:srgbClr val="0F5494"/>
                </a:solidFill>
              </a:rPr>
              <a:t>years</a:t>
            </a:r>
            <a:r>
              <a:rPr lang="en-GB" sz="1400" b="0" dirty="0">
                <a:solidFill>
                  <a:srgbClr val="0F5494"/>
                </a:solidFill>
              </a:rPr>
              <a:t> timeframe </a:t>
            </a:r>
            <a:r>
              <a:rPr lang="en-GB" sz="1400" b="0" dirty="0" smtClean="0">
                <a:solidFill>
                  <a:srgbClr val="0F5494"/>
                </a:solidFill>
              </a:rPr>
              <a:t>will </a:t>
            </a:r>
            <a:r>
              <a:rPr lang="en-GB" sz="1400" b="0" dirty="0">
                <a:solidFill>
                  <a:srgbClr val="0F5494"/>
                </a:solidFill>
              </a:rPr>
              <a:t>amount to c. €1.7b </a:t>
            </a:r>
            <a:r>
              <a:rPr lang="en-GB" sz="1400" b="0" dirty="0" smtClean="0">
                <a:solidFill>
                  <a:srgbClr val="0F5494"/>
                </a:solidFill>
              </a:rPr>
              <a:t>versus </a:t>
            </a:r>
            <a:r>
              <a:rPr lang="en-GB" sz="1400" b="0" dirty="0">
                <a:solidFill>
                  <a:srgbClr val="0F5494"/>
                </a:solidFill>
              </a:rPr>
              <a:t>investments of c. €</a:t>
            </a:r>
            <a:r>
              <a:rPr lang="en-GB" sz="1400" b="0" dirty="0" smtClean="0">
                <a:solidFill>
                  <a:srgbClr val="0F5494"/>
                </a:solidFill>
              </a:rPr>
              <a:t>360m </a:t>
            </a:r>
            <a:r>
              <a:rPr lang="en-GB" sz="1400" b="0" dirty="0">
                <a:solidFill>
                  <a:srgbClr val="0F5494"/>
                </a:solidFill>
              </a:rPr>
              <a:t>for the aviation sector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910" y="1569053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0F5494"/>
                </a:solidFill>
              </a:rPr>
              <a:t>Total</a:t>
            </a:r>
            <a:r>
              <a:rPr lang="en-GB" sz="1600" b="0" dirty="0">
                <a:solidFill>
                  <a:srgbClr val="0F5494"/>
                </a:solidFill>
              </a:rPr>
              <a:t> Net </a:t>
            </a:r>
            <a:r>
              <a:rPr lang="en-GB" sz="1600" b="0" u="sng" dirty="0">
                <a:solidFill>
                  <a:srgbClr val="0F5494"/>
                </a:solidFill>
              </a:rPr>
              <a:t>Present</a:t>
            </a:r>
            <a:r>
              <a:rPr lang="en-GB" sz="1600" b="0" dirty="0">
                <a:solidFill>
                  <a:srgbClr val="0F5494"/>
                </a:solidFill>
              </a:rPr>
              <a:t> Value (NPV) surpass 500€</a:t>
            </a:r>
            <a:r>
              <a:rPr lang="en-GB" sz="1600" b="0" dirty="0" smtClean="0">
                <a:solidFill>
                  <a:srgbClr val="0F5494"/>
                </a:solidFill>
              </a:rPr>
              <a:t>m on </a:t>
            </a:r>
            <a:r>
              <a:rPr lang="en-GB" sz="1600" b="0" dirty="0">
                <a:solidFill>
                  <a:srgbClr val="0F5494"/>
                </a:solidFill>
              </a:rPr>
              <a:t>a 30 </a:t>
            </a:r>
            <a:r>
              <a:rPr lang="en-GB" sz="1600" b="0" dirty="0" err="1">
                <a:solidFill>
                  <a:srgbClr val="0F5494"/>
                </a:solidFill>
              </a:rPr>
              <a:t>years</a:t>
            </a:r>
            <a:r>
              <a:rPr lang="en-GB" sz="1600" b="0" dirty="0">
                <a:solidFill>
                  <a:srgbClr val="0F5494"/>
                </a:solidFill>
              </a:rPr>
              <a:t> timeframe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6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africa_egnos_projected_AA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981075"/>
            <a:ext cx="594042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6853158" cy="523220"/>
          </a:xfrm>
        </p:spPr>
        <p:txBody>
          <a:bodyPr wrap="none">
            <a:spAutoFit/>
          </a:bodyPr>
          <a:lstStyle/>
          <a:p>
            <a:r>
              <a:rPr lang="fr-BE" sz="2800" dirty="0" err="1">
                <a:latin typeface="Verdana" pitchFamily="34" charset="0"/>
                <a:ea typeface="+mn-ea"/>
                <a:cs typeface="+mn-cs"/>
              </a:rPr>
              <a:t>Potential</a:t>
            </a:r>
            <a:r>
              <a:rPr lang="fr-BE" sz="2800" dirty="0">
                <a:latin typeface="Verdana" pitchFamily="34" charset="0"/>
                <a:ea typeface="+mn-ea"/>
                <a:cs typeface="+mn-cs"/>
              </a:rPr>
              <a:t> for </a:t>
            </a:r>
            <a:r>
              <a:rPr lang="fr-BE" sz="2800" dirty="0" err="1">
                <a:latin typeface="Verdana" pitchFamily="34" charset="0"/>
                <a:ea typeface="+mn-ea"/>
                <a:cs typeface="+mn-cs"/>
              </a:rPr>
              <a:t>regional</a:t>
            </a:r>
            <a:r>
              <a:rPr lang="fr-BE" sz="2800" dirty="0">
                <a:latin typeface="Verdana" pitchFamily="34" charset="0"/>
                <a:ea typeface="+mn-ea"/>
                <a:cs typeface="+mn-cs"/>
              </a:rPr>
              <a:t> </a:t>
            </a:r>
            <a:r>
              <a:rPr lang="fr-BE" sz="2800" dirty="0" err="1">
                <a:latin typeface="Verdana" pitchFamily="34" charset="0"/>
                <a:ea typeface="+mn-ea"/>
                <a:cs typeface="+mn-cs"/>
              </a:rPr>
              <a:t>integration</a:t>
            </a:r>
            <a:endParaRPr lang="en-GB" sz="2800" dirty="0"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17549" y="981075"/>
            <a:ext cx="8318501" cy="5629275"/>
            <a:chOff x="452" y="618"/>
            <a:chExt cx="5240" cy="3546"/>
          </a:xfrm>
        </p:grpSpPr>
        <p:pic>
          <p:nvPicPr>
            <p:cNvPr id="13328" name="Picture 22" descr="africa_egnos_projected_AAEA_250km_I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618"/>
              <a:ext cx="3743" cy="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 Box 23"/>
            <p:cNvSpPr txBox="1">
              <a:spLocks noChangeArrowheads="1"/>
            </p:cNvSpPr>
            <p:nvPr/>
          </p:nvSpPr>
          <p:spPr bwMode="auto">
            <a:xfrm>
              <a:off x="4210" y="730"/>
              <a:ext cx="1482" cy="815"/>
            </a:xfrm>
            <a:prstGeom prst="roundRect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fr-BE" sz="1400" dirty="0">
                  <a:solidFill>
                    <a:srgbClr val="0F5494"/>
                  </a:solidFill>
                  <a:latin typeface="+mn-lt"/>
                </a:rPr>
                <a:t>37 % </a:t>
              </a: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of </a:t>
              </a:r>
              <a:r>
                <a:rPr lang="fr-BE" sz="1400" dirty="0" err="1" smtClean="0">
                  <a:solidFill>
                    <a:srgbClr val="0F5494"/>
                  </a:solidFill>
                  <a:latin typeface="+mn-lt"/>
                </a:rPr>
                <a:t>Africa</a:t>
              </a: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 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fr-BE" sz="1400" dirty="0" err="1" smtClean="0">
                  <a:solidFill>
                    <a:srgbClr val="0F5494"/>
                  </a:solidFill>
                  <a:latin typeface="+mn-lt"/>
                </a:rPr>
                <a:t>is</a:t>
              </a: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 </a:t>
              </a:r>
              <a:r>
                <a:rPr lang="fr-BE" sz="1400" dirty="0">
                  <a:solidFill>
                    <a:srgbClr val="0F5494"/>
                  </a:solidFill>
                  <a:latin typeface="+mn-lt"/>
                </a:rPr>
                <a:t>250km </a:t>
              </a:r>
              <a:r>
                <a:rPr lang="fr-BE" sz="1400" dirty="0" err="1">
                  <a:solidFill>
                    <a:srgbClr val="0F5494"/>
                  </a:solidFill>
                  <a:latin typeface="+mn-lt"/>
                </a:rPr>
                <a:t>from</a:t>
              </a:r>
              <a:r>
                <a:rPr lang="fr-BE" sz="1400" dirty="0">
                  <a:solidFill>
                    <a:srgbClr val="0F5494"/>
                  </a:solidFill>
                  <a:latin typeface="+mn-lt"/>
                </a:rPr>
                <a:t> </a:t>
              </a:r>
              <a:endParaRPr lang="fr-BE" sz="1400" dirty="0" smtClean="0">
                <a:solidFill>
                  <a:srgbClr val="0F5494"/>
                </a:solidFill>
                <a:latin typeface="+mn-lt"/>
              </a:endParaRPr>
            </a:p>
            <a:p>
              <a:pPr algn="ctr" eaLnBrk="1" hangingPunct="1">
                <a:lnSpc>
                  <a:spcPct val="100000"/>
                </a:lnSpc>
              </a:pP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An instrumental landing-</a:t>
              </a:r>
              <a:r>
                <a:rPr lang="fr-BE" sz="1400" dirty="0" err="1" smtClean="0">
                  <a:solidFill>
                    <a:srgbClr val="0F5494"/>
                  </a:solidFill>
                  <a:latin typeface="+mn-lt"/>
                </a:rPr>
                <a:t>equipped</a:t>
              </a: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 </a:t>
              </a:r>
              <a:r>
                <a:rPr lang="fr-BE" sz="1400" dirty="0" err="1">
                  <a:solidFill>
                    <a:srgbClr val="0F5494"/>
                  </a:solidFill>
                  <a:latin typeface="+mn-lt"/>
                </a:rPr>
                <a:t>airport</a:t>
              </a:r>
              <a:endParaRPr lang="fr-FR" sz="1400" dirty="0">
                <a:solidFill>
                  <a:srgbClr val="0F5494"/>
                </a:solidFill>
                <a:latin typeface="+mn-lt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83568" y="981075"/>
            <a:ext cx="8320088" cy="5629275"/>
            <a:chOff x="451" y="618"/>
            <a:chExt cx="5241" cy="3546"/>
          </a:xfrm>
        </p:grpSpPr>
        <p:pic>
          <p:nvPicPr>
            <p:cNvPr id="13322" name="Picture 8" descr="africa_egnos_projected_AAEA_250km_ILS_ma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618"/>
              <a:ext cx="3743" cy="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4241" y="1570"/>
              <a:ext cx="1451" cy="665"/>
            </a:xfrm>
            <a:prstGeom prst="roundRect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lnSpc>
                  <a:spcPct val="90000"/>
                </a:lnSpc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468C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fr-BE" sz="1400" dirty="0">
                  <a:solidFill>
                    <a:srgbClr val="0F5494"/>
                  </a:solidFill>
                  <a:latin typeface="+mn-lt"/>
                </a:rPr>
                <a:t>87 % </a:t>
              </a: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of </a:t>
              </a:r>
              <a:r>
                <a:rPr lang="fr-BE" sz="1400" dirty="0" err="1" smtClean="0">
                  <a:solidFill>
                    <a:srgbClr val="0F5494"/>
                  </a:solidFill>
                  <a:latin typeface="+mn-lt"/>
                </a:rPr>
                <a:t>Africa</a:t>
              </a: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 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fr-BE" sz="1400" dirty="0" err="1" smtClean="0">
                  <a:solidFill>
                    <a:srgbClr val="0F5494"/>
                  </a:solidFill>
                  <a:latin typeface="+mn-lt"/>
                </a:rPr>
                <a:t>is</a:t>
              </a: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 </a:t>
              </a:r>
              <a:r>
                <a:rPr lang="fr-BE" sz="1400" dirty="0">
                  <a:solidFill>
                    <a:srgbClr val="0F5494"/>
                  </a:solidFill>
                  <a:latin typeface="+mn-lt"/>
                </a:rPr>
                <a:t>250km </a:t>
              </a:r>
              <a:r>
                <a:rPr lang="fr-BE" sz="1400" dirty="0" err="1">
                  <a:solidFill>
                    <a:srgbClr val="0F5494"/>
                  </a:solidFill>
                  <a:latin typeface="+mn-lt"/>
                </a:rPr>
                <a:t>from</a:t>
              </a:r>
              <a:r>
                <a:rPr lang="fr-BE" sz="1400" dirty="0">
                  <a:solidFill>
                    <a:srgbClr val="0F5494"/>
                  </a:solidFill>
                  <a:latin typeface="+mn-lt"/>
                </a:rPr>
                <a:t> </a:t>
              </a:r>
              <a:endParaRPr lang="fr-BE" sz="1400" dirty="0" smtClean="0">
                <a:solidFill>
                  <a:srgbClr val="0F5494"/>
                </a:solidFill>
                <a:latin typeface="+mn-lt"/>
              </a:endParaRPr>
            </a:p>
            <a:p>
              <a:pPr algn="ctr" eaLnBrk="1" hangingPunct="1">
                <a:lnSpc>
                  <a:spcPct val="100000"/>
                </a:lnSpc>
              </a:pPr>
              <a:r>
                <a:rPr lang="fr-BE" sz="1400" dirty="0" err="1" smtClean="0">
                  <a:solidFill>
                    <a:srgbClr val="0F5494"/>
                  </a:solidFill>
                  <a:latin typeface="+mn-lt"/>
                </a:rPr>
                <a:t>a</a:t>
              </a:r>
              <a:r>
                <a:rPr lang="fr-BE" sz="1400" dirty="0" smtClean="0">
                  <a:solidFill>
                    <a:srgbClr val="0F5494"/>
                  </a:solidFill>
                  <a:latin typeface="+mn-lt"/>
                </a:rPr>
                <a:t> </a:t>
              </a:r>
              <a:r>
                <a:rPr lang="fr-BE" sz="1400" dirty="0">
                  <a:solidFill>
                    <a:srgbClr val="0F5494"/>
                  </a:solidFill>
                  <a:latin typeface="+mn-lt"/>
                </a:rPr>
                <a:t>main or </a:t>
              </a:r>
              <a:r>
                <a:rPr lang="fr-BE" sz="1400" dirty="0" err="1">
                  <a:solidFill>
                    <a:srgbClr val="0F5494"/>
                  </a:solidFill>
                  <a:latin typeface="+mn-lt"/>
                </a:rPr>
                <a:t>regional</a:t>
              </a:r>
              <a:r>
                <a:rPr lang="fr-BE" sz="1400" dirty="0">
                  <a:solidFill>
                    <a:srgbClr val="0F5494"/>
                  </a:solidFill>
                  <a:latin typeface="+mn-lt"/>
                </a:rPr>
                <a:t> </a:t>
              </a:r>
              <a:r>
                <a:rPr lang="fr-BE" sz="1400" dirty="0" err="1">
                  <a:solidFill>
                    <a:srgbClr val="0F5494"/>
                  </a:solidFill>
                  <a:latin typeface="+mn-lt"/>
                </a:rPr>
                <a:t>airport</a:t>
              </a:r>
              <a:endParaRPr lang="fr-FR" sz="1400" dirty="0">
                <a:solidFill>
                  <a:srgbClr val="0F5494"/>
                </a:solidFill>
                <a:latin typeface="+mn-lt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732589" y="3848778"/>
            <a:ext cx="2303462" cy="153233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0F5494"/>
              </a:buClr>
              <a:defRPr/>
            </a:pPr>
            <a:r>
              <a:rPr lang="en-GB" sz="1400" kern="0" dirty="0" smtClean="0">
                <a:solidFill>
                  <a:srgbClr val="0F5494"/>
                </a:solidFill>
                <a:latin typeface="Verdana"/>
              </a:rPr>
              <a:t>MDGs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0F5494"/>
              </a:buClr>
              <a:defRPr/>
            </a:pPr>
            <a:r>
              <a:rPr lang="en-GB" sz="1400" kern="0" dirty="0">
                <a:solidFill>
                  <a:srgbClr val="0F5494"/>
                </a:solidFill>
                <a:latin typeface="Verdana"/>
              </a:rPr>
              <a:t>g</a:t>
            </a:r>
            <a:r>
              <a:rPr lang="en-GB" sz="1400" kern="0" dirty="0" smtClean="0">
                <a:solidFill>
                  <a:srgbClr val="0F5494"/>
                </a:solidFill>
                <a:latin typeface="Verdana"/>
              </a:rPr>
              <a:t>oal 8.C</a:t>
            </a:r>
            <a:endParaRPr lang="en-GB" sz="1400" kern="0" dirty="0">
              <a:solidFill>
                <a:srgbClr val="0F5494"/>
              </a:solidFill>
              <a:latin typeface="Verdana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0F5494"/>
              </a:buClr>
              <a:defRPr/>
            </a:pPr>
            <a:r>
              <a:rPr lang="en-GB" sz="1400" b="0" kern="0" dirty="0" smtClean="0">
                <a:solidFill>
                  <a:srgbClr val="0F5494"/>
                </a:solidFill>
                <a:latin typeface="Verdana"/>
              </a:rPr>
              <a:t>Address the </a:t>
            </a:r>
            <a:r>
              <a:rPr lang="en-GB" sz="1400" b="0" kern="0" dirty="0">
                <a:solidFill>
                  <a:srgbClr val="0F5494"/>
                </a:solidFill>
                <a:latin typeface="Verdana"/>
              </a:rPr>
              <a:t>special needs of landlocked developing countries and small islands developing states</a:t>
            </a:r>
          </a:p>
        </p:txBody>
      </p:sp>
    </p:spTree>
    <p:extLst>
      <p:ext uri="{BB962C8B-B14F-4D97-AF65-F5344CB8AC3E}">
        <p14:creationId xmlns:p14="http://schemas.microsoft.com/office/powerpoint/2010/main" val="2244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3211" y="889785"/>
            <a:ext cx="7427141" cy="4411423"/>
          </a:xfrm>
          <a:prstGeom prst="round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9569" tIns="39314" rIns="39314" bIns="39315" spcCol="1270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400" dirty="0">
                <a:solidFill>
                  <a:srgbClr val="0F5494"/>
                </a:solidFill>
              </a:rPr>
              <a:t>Partnership between the European Union and Africa. Connecting Africa and Europe: working towards strengthening transport cooperation </a:t>
            </a:r>
            <a:r>
              <a:rPr lang="en-GB" sz="1400" b="0" dirty="0">
                <a:solidFill>
                  <a:srgbClr val="0F5494"/>
                </a:solidFill>
              </a:rPr>
              <a:t>	         </a:t>
            </a:r>
            <a:r>
              <a:rPr lang="en-GB" sz="1400" b="0" i="1" dirty="0">
                <a:solidFill>
                  <a:srgbClr val="0F5494"/>
                </a:solidFill>
              </a:rPr>
              <a:t>COM</a:t>
            </a:r>
            <a:r>
              <a:rPr lang="en-GB" sz="1400" b="0" dirty="0">
                <a:solidFill>
                  <a:srgbClr val="0F5494"/>
                </a:solidFill>
              </a:rPr>
              <a:t>(2009)301, June </a:t>
            </a:r>
            <a:r>
              <a:rPr lang="en-GB" sz="1400" b="0" dirty="0" smtClean="0">
                <a:solidFill>
                  <a:srgbClr val="0F5494"/>
                </a:solidFill>
              </a:rPr>
              <a:t>2009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400" dirty="0" smtClean="0">
                <a:solidFill>
                  <a:srgbClr val="0F5494"/>
                </a:solidFill>
              </a:rPr>
              <a:t>Action </a:t>
            </a:r>
            <a:r>
              <a:rPr lang="en-GB" sz="1400" dirty="0">
                <a:solidFill>
                  <a:srgbClr val="0F5494"/>
                </a:solidFill>
              </a:rPr>
              <a:t>Plan on Global Navigation Satellite Systems (GNSS) Applications   </a:t>
            </a:r>
            <a:r>
              <a:rPr lang="en-GB" sz="1400" b="0" dirty="0">
                <a:solidFill>
                  <a:srgbClr val="0F5494"/>
                </a:solidFill>
              </a:rPr>
              <a:t>     </a:t>
            </a:r>
            <a:r>
              <a:rPr lang="en-GB" sz="1400" b="0" i="1" dirty="0">
                <a:solidFill>
                  <a:srgbClr val="0F5494"/>
                </a:solidFill>
              </a:rPr>
              <a:t>COM</a:t>
            </a:r>
            <a:r>
              <a:rPr lang="en-GB" sz="1400" b="0" dirty="0">
                <a:solidFill>
                  <a:srgbClr val="0F5494"/>
                </a:solidFill>
              </a:rPr>
              <a:t>(2010)308, June </a:t>
            </a:r>
            <a:r>
              <a:rPr lang="en-GB" sz="1400" b="0" dirty="0" smtClean="0">
                <a:solidFill>
                  <a:srgbClr val="0F5494"/>
                </a:solidFill>
              </a:rPr>
              <a:t>2010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400" dirty="0" smtClean="0">
                <a:solidFill>
                  <a:srgbClr val="0F5494"/>
                </a:solidFill>
              </a:rPr>
              <a:t>Space </a:t>
            </a:r>
            <a:r>
              <a:rPr lang="en-GB" sz="1400" dirty="0">
                <a:solidFill>
                  <a:srgbClr val="0F5494"/>
                </a:solidFill>
              </a:rPr>
              <a:t>for the African citizens</a:t>
            </a:r>
            <a:r>
              <a:rPr lang="en-GB" sz="1400" b="0" dirty="0">
                <a:solidFill>
                  <a:srgbClr val="0F5494"/>
                </a:solidFill>
              </a:rPr>
              <a:t>, High-level Meeting under the Belgian EU Presidency, September </a:t>
            </a:r>
            <a:r>
              <a:rPr lang="en-GB" sz="1400" b="0" dirty="0" smtClean="0">
                <a:solidFill>
                  <a:srgbClr val="0F5494"/>
                </a:solidFill>
              </a:rPr>
              <a:t>2010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400" dirty="0" smtClean="0">
                <a:solidFill>
                  <a:srgbClr val="0F5494"/>
                </a:solidFill>
              </a:rPr>
              <a:t>7</a:t>
            </a:r>
            <a:r>
              <a:rPr lang="en-GB" sz="1400" baseline="30000" dirty="0" smtClean="0">
                <a:solidFill>
                  <a:srgbClr val="0F5494"/>
                </a:solidFill>
              </a:rPr>
              <a:t>th</a:t>
            </a:r>
            <a:r>
              <a:rPr lang="en-GB" sz="1400" dirty="0" smtClean="0">
                <a:solidFill>
                  <a:srgbClr val="0F5494"/>
                </a:solidFill>
              </a:rPr>
              <a:t> </a:t>
            </a:r>
            <a:r>
              <a:rPr lang="en-GB" sz="1400" dirty="0">
                <a:solidFill>
                  <a:srgbClr val="0F5494"/>
                </a:solidFill>
              </a:rPr>
              <a:t>Space Council, </a:t>
            </a:r>
            <a:r>
              <a:rPr lang="en-GB" sz="1400" b="0" dirty="0">
                <a:solidFill>
                  <a:srgbClr val="0F5494"/>
                </a:solidFill>
              </a:rPr>
              <a:t>Resolution on "Global challenges: taking full benefit of European space systems", Brussels, November </a:t>
            </a:r>
            <a:r>
              <a:rPr lang="en-GB" sz="1400" b="0" dirty="0" smtClean="0">
                <a:solidFill>
                  <a:srgbClr val="0F5494"/>
                </a:solidFill>
              </a:rPr>
              <a:t>2010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400" b="0" dirty="0" smtClean="0">
                <a:solidFill>
                  <a:srgbClr val="0F5494"/>
                </a:solidFill>
              </a:rPr>
              <a:t>Declaration </a:t>
            </a:r>
            <a:r>
              <a:rPr lang="en-GB" sz="1400" b="0" dirty="0">
                <a:solidFill>
                  <a:srgbClr val="0F5494"/>
                </a:solidFill>
              </a:rPr>
              <a:t>of the </a:t>
            </a:r>
            <a:r>
              <a:rPr lang="en-GB" sz="1400" dirty="0">
                <a:solidFill>
                  <a:srgbClr val="0F5494"/>
                </a:solidFill>
              </a:rPr>
              <a:t>4</a:t>
            </a:r>
            <a:r>
              <a:rPr lang="en-GB" sz="1400" baseline="30000" dirty="0">
                <a:solidFill>
                  <a:srgbClr val="0F5494"/>
                </a:solidFill>
              </a:rPr>
              <a:t>th</a:t>
            </a:r>
            <a:r>
              <a:rPr lang="en-GB" sz="1400" dirty="0">
                <a:solidFill>
                  <a:srgbClr val="0F5494"/>
                </a:solidFill>
              </a:rPr>
              <a:t> EU-Africa Business Forum, </a:t>
            </a:r>
            <a:r>
              <a:rPr lang="en-GB" sz="1400" b="0" dirty="0">
                <a:solidFill>
                  <a:srgbClr val="0F5494"/>
                </a:solidFill>
              </a:rPr>
              <a:t>Tripoli, 27-28 November </a:t>
            </a:r>
            <a:r>
              <a:rPr lang="en-GB" sz="1400" b="0" dirty="0" smtClean="0">
                <a:solidFill>
                  <a:srgbClr val="0F5494"/>
                </a:solidFill>
              </a:rPr>
              <a:t>2010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fr-BE" sz="1400" b="0" dirty="0">
              <a:solidFill>
                <a:srgbClr val="0F5494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400" b="0" dirty="0" smtClean="0">
              <a:solidFill>
                <a:srgbClr val="0F5494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400" dirty="0" smtClean="0">
                <a:solidFill>
                  <a:srgbClr val="0F5494"/>
                </a:solidFill>
              </a:rPr>
              <a:t>3</a:t>
            </a:r>
            <a:r>
              <a:rPr lang="en-GB" sz="1400" baseline="30000" dirty="0" smtClean="0">
                <a:solidFill>
                  <a:srgbClr val="0F5494"/>
                </a:solidFill>
              </a:rPr>
              <a:t>rd</a:t>
            </a:r>
            <a:r>
              <a:rPr lang="en-GB" sz="1400" dirty="0" smtClean="0">
                <a:solidFill>
                  <a:srgbClr val="0F5494"/>
                </a:solidFill>
              </a:rPr>
              <a:t> </a:t>
            </a:r>
            <a:r>
              <a:rPr lang="en-GB" sz="1400" dirty="0">
                <a:solidFill>
                  <a:srgbClr val="0F5494"/>
                </a:solidFill>
              </a:rPr>
              <a:t>Partnership: Regional Economic Integration, Trade and </a:t>
            </a:r>
            <a:r>
              <a:rPr lang="en-GB" sz="1400" dirty="0" smtClean="0">
                <a:solidFill>
                  <a:srgbClr val="0F5494"/>
                </a:solidFill>
              </a:rPr>
              <a:t>Infrastructure - Second </a:t>
            </a:r>
            <a:r>
              <a:rPr lang="en-GB" sz="1400" dirty="0">
                <a:solidFill>
                  <a:srgbClr val="0F5494"/>
                </a:solidFill>
              </a:rPr>
              <a:t>Action Plan </a:t>
            </a:r>
            <a:r>
              <a:rPr lang="en-GB" sz="1400" dirty="0" smtClean="0">
                <a:solidFill>
                  <a:srgbClr val="0F5494"/>
                </a:solidFill>
              </a:rPr>
              <a:t>adopted </a:t>
            </a:r>
            <a:r>
              <a:rPr lang="en-GB" sz="1400" dirty="0">
                <a:solidFill>
                  <a:srgbClr val="0F5494"/>
                </a:solidFill>
              </a:rPr>
              <a:t>at the Africa-EU Summit </a:t>
            </a:r>
            <a:r>
              <a:rPr lang="en-GB" sz="1400" dirty="0" smtClean="0">
                <a:solidFill>
                  <a:srgbClr val="0F5494"/>
                </a:solidFill>
              </a:rPr>
              <a:t>(November </a:t>
            </a:r>
            <a:r>
              <a:rPr lang="en-GB" sz="1400" dirty="0">
                <a:solidFill>
                  <a:srgbClr val="0F5494"/>
                </a:solidFill>
              </a:rPr>
              <a:t>2010</a:t>
            </a:r>
            <a:r>
              <a:rPr lang="en-GB" sz="1400" dirty="0" smtClean="0">
                <a:solidFill>
                  <a:srgbClr val="0F5494"/>
                </a:solidFill>
              </a:rPr>
              <a:t>) - </a:t>
            </a:r>
            <a:r>
              <a:rPr lang="en-US" sz="1400" b="0" i="1" dirty="0" smtClean="0">
                <a:solidFill>
                  <a:srgbClr val="0F5494"/>
                </a:solidFill>
              </a:rPr>
              <a:t>Priority </a:t>
            </a:r>
            <a:r>
              <a:rPr lang="en-US" sz="1400" b="0" i="1" dirty="0">
                <a:solidFill>
                  <a:srgbClr val="0F5494"/>
                </a:solidFill>
              </a:rPr>
              <a:t>No 2: Support to Air Transport Sector and Satellite Navigation</a:t>
            </a:r>
            <a:endParaRPr lang="en-GB" sz="1400" dirty="0">
              <a:solidFill>
                <a:srgbClr val="0F5494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400" dirty="0">
              <a:solidFill>
                <a:srgbClr val="0F5494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400" dirty="0">
              <a:solidFill>
                <a:srgbClr val="0F5494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400" dirty="0">
              <a:solidFill>
                <a:srgbClr val="0F5494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400" dirty="0">
              <a:solidFill>
                <a:srgbClr val="0F5494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415" y="201643"/>
            <a:ext cx="886618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lvl="0">
              <a:defRPr sz="2800" kern="0">
                <a:solidFill>
                  <a:srgbClr val="0F5494"/>
                </a:solidFill>
              </a:defRPr>
            </a:lvl1pPr>
          </a:lstStyle>
          <a:p>
            <a:r>
              <a:rPr lang="en-GB" sz="2000" dirty="0"/>
              <a:t>Widespread political support </a:t>
            </a:r>
            <a:r>
              <a:rPr lang="en-GB" sz="2000" dirty="0" smtClean="0"/>
              <a:t>to </a:t>
            </a:r>
            <a:r>
              <a:rPr lang="en-GB" sz="2000" dirty="0"/>
              <a:t>satellite navigation in Africa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58" y="2420888"/>
            <a:ext cx="87459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UE Drapeau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906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70" y="1603804"/>
            <a:ext cx="88582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2334793"/>
            <a:ext cx="2286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40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693" y="4581128"/>
            <a:ext cx="6775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F5494"/>
                </a:solidFill>
              </a:rPr>
              <a:t>ICAO </a:t>
            </a:r>
            <a:r>
              <a:rPr lang="en-GB" sz="1400" b="0" dirty="0">
                <a:solidFill>
                  <a:srgbClr val="0F5494"/>
                </a:solidFill>
              </a:rPr>
              <a:t>12th Navigation Conference </a:t>
            </a:r>
            <a:r>
              <a:rPr lang="en-GB" sz="1400" b="0" dirty="0" smtClean="0">
                <a:solidFill>
                  <a:srgbClr val="0F5494"/>
                </a:solidFill>
              </a:rPr>
              <a:t>(Montreal, </a:t>
            </a:r>
            <a:r>
              <a:rPr lang="en-GB" sz="1400" b="0" dirty="0">
                <a:solidFill>
                  <a:srgbClr val="0F5494"/>
                </a:solidFill>
              </a:rPr>
              <a:t>November </a:t>
            </a:r>
            <a:r>
              <a:rPr lang="en-GB" sz="1400" b="0" dirty="0" smtClean="0">
                <a:solidFill>
                  <a:srgbClr val="0F5494"/>
                </a:solidFill>
              </a:rPr>
              <a:t>2012),</a:t>
            </a:r>
            <a:r>
              <a:rPr lang="en-GB" sz="1400" dirty="0" smtClean="0">
                <a:solidFill>
                  <a:srgbClr val="0F5494"/>
                </a:solidFill>
              </a:rPr>
              <a:t> </a:t>
            </a:r>
            <a:r>
              <a:rPr lang="en-GB" sz="1400" b="0" dirty="0" smtClean="0">
                <a:solidFill>
                  <a:srgbClr val="0F5494"/>
                </a:solidFill>
              </a:rPr>
              <a:t>AU </a:t>
            </a:r>
            <a:r>
              <a:rPr lang="en-GB" sz="1400" b="0" dirty="0">
                <a:solidFill>
                  <a:srgbClr val="0F5494"/>
                </a:solidFill>
              </a:rPr>
              <a:t>Member States resolved to embrace </a:t>
            </a:r>
            <a:r>
              <a:rPr lang="en-GB" sz="1400" b="0" dirty="0" smtClean="0">
                <a:solidFill>
                  <a:srgbClr val="0F5494"/>
                </a:solidFill>
              </a:rPr>
              <a:t>GNSS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400" b="0" dirty="0" err="1" smtClean="0">
                <a:solidFill>
                  <a:srgbClr val="0F5494"/>
                </a:solidFill>
              </a:rPr>
              <a:t>Resolution</a:t>
            </a:r>
            <a:r>
              <a:rPr lang="fr-BE" sz="1400" b="0" dirty="0" smtClean="0">
                <a:solidFill>
                  <a:srgbClr val="0F5494"/>
                </a:solidFill>
              </a:rPr>
              <a:t> of the </a:t>
            </a:r>
            <a:r>
              <a:rPr lang="fr-BE" sz="1400" dirty="0" smtClean="0">
                <a:solidFill>
                  <a:srgbClr val="0F5494"/>
                </a:solidFill>
              </a:rPr>
              <a:t>ASECNA* </a:t>
            </a:r>
            <a:r>
              <a:rPr lang="fr-BE" sz="1400" b="0" dirty="0" err="1" smtClean="0">
                <a:solidFill>
                  <a:srgbClr val="0F5494"/>
                </a:solidFill>
              </a:rPr>
              <a:t>Admin</a:t>
            </a:r>
            <a:r>
              <a:rPr lang="fr-BE" sz="1400" b="0" dirty="0">
                <a:solidFill>
                  <a:srgbClr val="0F5494"/>
                </a:solidFill>
              </a:rPr>
              <a:t> </a:t>
            </a:r>
            <a:r>
              <a:rPr lang="fr-BE" sz="1400" b="0" dirty="0" smtClean="0">
                <a:solidFill>
                  <a:srgbClr val="0F5494"/>
                </a:solidFill>
              </a:rPr>
              <a:t>Council (</a:t>
            </a:r>
            <a:r>
              <a:rPr lang="fr-BE" sz="1400" b="0" dirty="0">
                <a:solidFill>
                  <a:srgbClr val="0F5494"/>
                </a:solidFill>
              </a:rPr>
              <a:t>July 2011</a:t>
            </a:r>
            <a:r>
              <a:rPr lang="fr-BE" sz="1400" b="0" dirty="0" smtClean="0">
                <a:solidFill>
                  <a:srgbClr val="0F5494"/>
                </a:solidFill>
              </a:rPr>
              <a:t>): encourage EGNOS </a:t>
            </a:r>
            <a:r>
              <a:rPr lang="fr-BE" sz="1400" b="0" dirty="0" err="1" smtClean="0">
                <a:solidFill>
                  <a:srgbClr val="0F5494"/>
                </a:solidFill>
              </a:rPr>
              <a:t>implementation</a:t>
            </a:r>
            <a:r>
              <a:rPr lang="fr-BE" sz="1400" b="0" dirty="0" smtClean="0">
                <a:solidFill>
                  <a:srgbClr val="0F5494"/>
                </a:solidFill>
              </a:rPr>
              <a:t> and mandate the DG to </a:t>
            </a:r>
            <a:r>
              <a:rPr lang="fr-BE" sz="1400" b="0" dirty="0" err="1" smtClean="0">
                <a:solidFill>
                  <a:srgbClr val="0F5494"/>
                </a:solidFill>
              </a:rPr>
              <a:t>cooperate</a:t>
            </a:r>
            <a:r>
              <a:rPr lang="fr-BE" sz="1400" b="0" dirty="0" smtClean="0">
                <a:solidFill>
                  <a:srgbClr val="0F5494"/>
                </a:solidFill>
              </a:rPr>
              <a:t> </a:t>
            </a:r>
            <a:r>
              <a:rPr lang="fr-BE" sz="1400" b="0" dirty="0" err="1" smtClean="0">
                <a:solidFill>
                  <a:srgbClr val="0F5494"/>
                </a:solidFill>
              </a:rPr>
              <a:t>with</a:t>
            </a:r>
            <a:r>
              <a:rPr lang="fr-BE" sz="1400" b="0" dirty="0" smtClean="0">
                <a:solidFill>
                  <a:srgbClr val="0F5494"/>
                </a:solidFill>
              </a:rPr>
              <a:t>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400" dirty="0" smtClean="0">
                <a:solidFill>
                  <a:srgbClr val="0F5494"/>
                </a:solidFill>
              </a:rPr>
              <a:t>ACAC</a:t>
            </a:r>
            <a:r>
              <a:rPr lang="fr-BE" sz="1400" b="0" dirty="0" smtClean="0">
                <a:solidFill>
                  <a:srgbClr val="0F5494"/>
                </a:solidFill>
              </a:rPr>
              <a:t> (</a:t>
            </a:r>
            <a:r>
              <a:rPr lang="fr-BE" sz="1400" b="0" dirty="0" err="1" smtClean="0">
                <a:solidFill>
                  <a:srgbClr val="0F5494"/>
                </a:solidFill>
              </a:rPr>
              <a:t>Arab</a:t>
            </a:r>
            <a:r>
              <a:rPr lang="fr-BE" sz="1400" b="0" dirty="0" smtClean="0">
                <a:solidFill>
                  <a:srgbClr val="0F5494"/>
                </a:solidFill>
              </a:rPr>
              <a:t> Civil Aviation Commission) </a:t>
            </a:r>
            <a:r>
              <a:rPr lang="fr-BE" sz="1400" b="0" dirty="0" err="1" smtClean="0">
                <a:solidFill>
                  <a:srgbClr val="0F5494"/>
                </a:solidFill>
              </a:rPr>
              <a:t>formally</a:t>
            </a:r>
            <a:r>
              <a:rPr lang="fr-BE" sz="1400" b="0" dirty="0" smtClean="0">
                <a:solidFill>
                  <a:srgbClr val="0F5494"/>
                </a:solidFill>
              </a:rPr>
              <a:t> </a:t>
            </a:r>
            <a:r>
              <a:rPr lang="fr-BE" sz="1400" b="0" dirty="0" err="1" smtClean="0">
                <a:solidFill>
                  <a:srgbClr val="0F5494"/>
                </a:solidFill>
              </a:rPr>
              <a:t>expressed</a:t>
            </a:r>
            <a:r>
              <a:rPr lang="fr-BE" sz="1400" b="0" dirty="0" smtClean="0">
                <a:solidFill>
                  <a:srgbClr val="0F5494"/>
                </a:solidFill>
              </a:rPr>
              <a:t> (May 2013) the intention to </a:t>
            </a:r>
            <a:r>
              <a:rPr lang="fr-BE" sz="1400" b="0" dirty="0" err="1" smtClean="0">
                <a:solidFill>
                  <a:srgbClr val="0F5494"/>
                </a:solidFill>
              </a:rPr>
              <a:t>discuss</a:t>
            </a:r>
            <a:r>
              <a:rPr lang="fr-BE" sz="1400" b="0" dirty="0" smtClean="0">
                <a:solidFill>
                  <a:srgbClr val="0F5494"/>
                </a:solidFill>
              </a:rPr>
              <a:t> </a:t>
            </a:r>
            <a:r>
              <a:rPr lang="fr-BE" sz="1400" b="0" dirty="0" err="1" smtClean="0">
                <a:solidFill>
                  <a:srgbClr val="0F5494"/>
                </a:solidFill>
              </a:rPr>
              <a:t>institutional</a:t>
            </a:r>
            <a:r>
              <a:rPr lang="fr-BE" sz="1400" b="0" dirty="0" smtClean="0">
                <a:solidFill>
                  <a:srgbClr val="0F5494"/>
                </a:solidFill>
              </a:rPr>
              <a:t>, </a:t>
            </a:r>
            <a:r>
              <a:rPr lang="fr-BE" sz="1400" b="0" dirty="0" err="1" smtClean="0">
                <a:solidFill>
                  <a:srgbClr val="0F5494"/>
                </a:solidFill>
              </a:rPr>
              <a:t>financing</a:t>
            </a:r>
            <a:r>
              <a:rPr lang="fr-BE" sz="1400" b="0" dirty="0" smtClean="0">
                <a:solidFill>
                  <a:srgbClr val="0F5494"/>
                </a:solidFill>
              </a:rPr>
              <a:t> and </a:t>
            </a:r>
            <a:r>
              <a:rPr lang="fr-BE" sz="1400" b="0" dirty="0" err="1" smtClean="0">
                <a:solidFill>
                  <a:srgbClr val="0F5494"/>
                </a:solidFill>
              </a:rPr>
              <a:t>technical</a:t>
            </a:r>
            <a:r>
              <a:rPr lang="fr-BE" sz="1400" b="0" dirty="0" smtClean="0">
                <a:solidFill>
                  <a:srgbClr val="0F5494"/>
                </a:solidFill>
              </a:rPr>
              <a:t> aspects.</a:t>
            </a:r>
            <a:endParaRPr lang="en-GB" sz="1400" b="0" dirty="0" smtClean="0">
              <a:solidFill>
                <a:srgbClr val="0F5494"/>
              </a:solidFill>
            </a:endParaRPr>
          </a:p>
        </p:txBody>
      </p:sp>
      <p:sp>
        <p:nvSpPr>
          <p:cNvPr id="5" name="AutoShape 2" descr="data:image/jpeg;base64,/9j/4AAQSkZJRgABAQAAAQABAAD/2wCEAAkGBxISEhQUExQWFhUXFhgZGRgYGBweHhwdIB0cHBodGx0aHDQjICAlIB0bIzIhJSkrLi4uHSAzODMsNygtLisBCgoKDg0OGxAQGzcmICUsLC0vLCwsNCwsLy0sNCwsLDAsLCwsLCwsLSwsLCwsLCwsLCwsLCw0NCwsLCw0LCwsLP/AABEIAMsA+AMBIgACEQEDEQH/xAAcAAEAAgMBAQEAAAAAAAAAAAAABQYDBAcCAQj/xABPEAACAQMCAwQDCwgHBgUFAAABAgMABBESIQUGMRNBUWEiMnEHFBUWI1JTgZGT00JUYpSV0dLUM2RykqGiwSQ0Q0SCsRdjc3TxNVWz4fD/xAAYAQADAQEAAAAAAAAAAAAAAAAAAQIDBP/EACkRAAICAQQBAwQDAQEAAAAAAAABAhEhAxIxUUFxsfAiYZGhweHxMhP/2gAMAwEAAhEDEQA/AO40pSgBSlKAFKUoAUpSgBSlKAFaXGuKR2sEk8pwka5PifADzJwB5msEnMFus3YFzryFOEYqGIyqM4GgOQQQpOdxtuKi/dIs5JLFzGuto3jlKfOVGDMPPYHaqjHKTE3jBrw3XGZlEqR2kKndYpTIXx1Gpl2U47u6pPlbmH30JEkTsriFgk0RIOkkZBBHVW3wfI1t8M47bXEImjlQoRkksBp8m32I8DVc5YnE9/fXkf8Au+iOFXHSRkyXZfEDYZ76urTtVRPRE82X85vpbiAsU4asRkQE4fXlpR4HEZHsq4cw8wpb2Ml4uHURh08GLYCfUSw+qqryzygt3C9zdNco9xJI7RCR4xpLEKHTYn0R39xAra4Xy9LJY3fDZ1YIjMsEp3DITriPtQ4yPqq5bcLr4xK/yZ7LkdZkEt9LPLcMAxIlZBGTvpjVCAAKmuW+HXNuHjmn7eMEdk7Z7QL3rIcYbHc3WoSy5vmt0EV5aXPboApaGIyJJjYMjDbfrg4xW9Lx64WwubmeAW5RHaNC+psY9Ev6ICknHo71MlN4fz0Gtpm5M4tNdJPJJp0C5lSHAwezQ6QWOdznP2VYageROHe9+H20Z69mGb+0+Xb/ABY1Hw8wzG60Foxm4eH3tpPahFzifVq9UgBvVxg4znrMo3J0NPGS3Ur47AAknAG5JqC5T4696s0vZhYO0KwNneRRszEdw1Zx/wDreKdWOyepXwGvtIYpSlAClKUAKUpQApSlAClKUAKUpQApSlACo7mLi6WdtLcOMiNc46aj0VQfMkD66x8Y5itbRo1uJVjMmdOrONsZJOMAbjc+NanOfCzfWEscLAsyh4yCMFlIdd+mCRjPnVRWVfAm8YIyHgfE517Wa/a3kYZWKGNdEfeA2rdz47it3lXjFw0s1pdhe3hCsJFGFljbIVwO47YIrX4d7oNmU/2mQW8y7SRSgqwYdcDG48MV55X1XV7NxDQyQtCkEGoYLqGLtJpPQEkY8q0adPciVV4JOXltTKzdq4jeZJ3i9HDSIFwdRGoL6CEqD1XzIM7SlZNtllfu+SuHSydo9rGXJyTggE+YBwfrFTkECooVFCqowFUAADyArJShyb5FSFKUpDFY7iBJFKOqsp6qwBB9oNZKUAfFUAYGwFNIznG/jX2lAFB91HjulY7JC+q4/pDGpZhF0IQd7MdvZnOMite/nvEtCz44bZxIAI0Ia4cDYKG9WMtsOhOSa6IUGQcDI6H/AL1X+P8AApLq5ti7L71hzI0fe8oxo1DGNIGT18fq1jNYRDi+SP8Ac94SbO0ee4Yq82ZpNbk6F6qCT+Vp3Y9cnHcKsPAOMJdwiaNXVGLBda4JAJAYDwPUVz3nrjb3cc7RAGxtSvaE5xcS6gAgI3KKTvgjP2GrFFwXisgUPexWyAABLaAbAdADJnGPADFOUbzJ5YJ+EXGleUBAAJycbnx869ViWKUpQApSlAClKUAKUpQApSlACvMjhRkkADvJwK9VQ+D8Jj4o8l1d5kjWZ44IckIqxsV1MAfSZiM7/wDxUVeWJsk/dB4cZbUTRgNJbt2yDAYOAPTQjvDLnbv2qrcu8HnneS54azWNuQOzRssszbamMZOFTquRv4VfuYeMpaRq7qSGljiAHdrYLk+QGT9WK1uU+BtZJLFrDRGZ3hXH9Gjb6Se/fNaRm1Alq2bPCIZnjU3kcPbAn+jywx3EFhkE9cVKV5dwBkkAeJqC5p5ttrBR2pLSMPRjXdj5/ojzP+J2rOnJ4K4J+lVjk6/u7se+pwIoW/oYV3JX57sdznuAAGN98irPSkqdAnYpVfueaFZzFaRNdSA4JQgRIe/XMfRBHzV1N5V5HDb+bee6EKn/AIdsoyPLtZASfaFWnt7CyxV51jpkZ9tV9eSrPJMglmJ69rNK+fqL4/wqIflGw+EFi96w6Dau+nQMahIgDe3BIzTSi/P6/sVsvNKq8nKViHVUEkTYJHYzSoBjG3otgHfofA+FZjwu+h3guxKo/wCHcqDny7WMBh7SrUqXY7ZYqVXoOaAjCO8ia1cnAZjqhY92mYeiCfB9J8qsANJpodn2lVrnC8u7VffNuBKif00DDqvz0YDII7xuMb423ycqc4W1+vyZ0yAZaJvWHmO5h5jyzinsdWK1dHjnXgTT2MsFuqAsytp2UH5QO/QYy2536k7mtPjfuh20ParEslw8We0ESnSmDg9o+MLjv61bkcEZBBHiPsry0agN6Iwclhjr45HfTUlwxNdHN7/i/E55LRFmhhNwwZI4MSkRDd5JJCMYHQAbEnrXSxXNuSY7a0in4lL8jC5ZYFYklIdWQqjrl2GdI8Kmfj2QO0ewvEg+lMY2HzmQHUF781pONuorgmLrkuNKwWV2k0ayRsGRwCrDoQaz1gaClKUAKUpQApSlAClKUAR1xxy2Sdbd5UWZl1KjHGRkgYJ2zsdutVlLe94dLL2EHvq0ldpQiMqyROxy4AbZlJ3GP/mz8Y4Lb3SaLiJZB3ZG49hG4+o1W/i9f2W9hc9rEP8Al7o5A8kkG48gdvHNaxr/AEl2Db3fEZoTPb+9rWFxLodg0krrnSCFOFUHffc/9rpXmMnA1YBwM46Z78VTObuZiDdwQneC0lkkYdzldMSDz9LWfYvnU5m6QcEDxHnL3zdSt/yVkrSkdO2kUhYtR8O0KlR+iCfKtcI4PLeyvfX5KWwOuSRsjX4RxDqR0G3dsMmsvJ95bWlnNNcxiXtJUWGL55i9LUc7aVZxuc7gbE4qd5WiueLXC3V3gWsDao4wMRlx0wD109Sx79htkDqf0J1x2ZcnSTepFbiWXEKLGGYEjCDHQ48Om31VAx28/EfSm1wWZ9WEZWWYeMxG6IfoxuR6xHSsUFoOKsZZhmyUkQRdBKehnfG+OoQf9XeMZrS/ewcQXb6rc7QXLnp4Rzt01fNf8oDffrz1XHJr7FktLVIkVI0VEUYCqAAB5AVo8W5htrYhZZAHb1Y1Bdz7EQFvrxUULq5vz8gzW1pn+mx8rMP/ACgwwiH55BJHQDrUxwjglvbAiGMKT6zHJdj4u7ekx9pqaS5H6EcOPXT/ANDw+XT3NNJHFn/pyzD61B8qrHHYuI3F1oEUcMhtjjsrtgQolQk6+w65wNONwTuKufEOZrOBtElxGH+YGy/91cn/AAquPzRb/CCyYm0+9XXPvebOTIhzjRnTt62MVcL5Ufcl12anA+E+82WWbhbyTD1p45FlOrGC4WR9QJyc6Rnc1buF8x21wSscmJB1jcFHHtRwG+vFREnG7CWbtVnDuqr8kpYSei2QVQsDgBm1KFOoeOAK88/cJS/sC8RRio7WNwAdQAJKhu4Ef9hQ/qf1BxwWOeaCRjA5RyyFjGcHKZ0kkHqM7VAyWU/D/SttU1qPXtycvGPG3JO6j6I9w9E9x4vynxxrK5jnX1R6LjGcoSNQHntkeYFdoueLPfHsbJ9MeFM1yPyARns4u4ykdSdkB8cCqlpuDrwJSsnra/SaHtYSJVZSVxtq26b9D3b9K4pxzgsltIt/w8lrctrRkBJib8pJF6gA5HhjY+fR7mwHCiJ7cEWmwuIuukdPfCZ31DbWO8b9RvXObYbnhk7X1kQbechpUxlNR7yB3NnIYYIOd8ECjSw8eflBLKyY7PnT3vcQz/8AJ3qB3XuimB0TFPAavSYd+SevXq4NcO5qv7a9sVmgQRPFMTNF3DtRuy/osyjw3JyMmrvyZzKQLGCU5E9qvZMevaR5SRSfMAMPPPiKNSFq0vn+BGWaNjnKNTe8LWQD3v20mR+T2uj5HP16sVcHxg56Y3z4Vp8Z4VDdRNDMupG+0HuKnuI8arsnI7uvZy8QvJIdgYyyDUPms4TJB6Gs8NK3wVlM++5oV7C47PHYe/LjsMdOz1DGny1asVb6wWVokMaxxqFRAAqjoBWepk7djSpClKVIxSlKAFK0/ha33+Wi2JB+UXYjYjr1FPha3+mi+8X99OmBuUrT+Frf6aL7xf30+Frf6aL7xf30UwNylafwtb/TRfeL++nwtb/TRfeL++imBlvrpYo3kfZUVmPsAya4nyxcNNbcamk3d4A7HzJkYj2f6AV03nS5SaxuIoZImkdNKr2qDOSM7lgOmepqjcg8GMK3qXYQRzQhNInhJf1sqNMmxwepI69a30qUG/QzlloiOXuXkMAvb9ilnGvyaZOqUkk4XyZienXyAzXQJZXuYbSyC9l26drMqDHZW43Eew2LZWPzAc91VS7s7riF7CboRQ2kbDEfbwlVQb6cK+7NgKTjofAVc+V7+B5Lq6eWMGWUxpl1GIosqmBnoW7RvPV7KrUfkUS2RxhQFUAAAAAdAB0Aqpzwjikro29jCxUgEj3xKvXcb9nGdtjuwPza2+ZuMgw9lbSqZ52EMZVgShbOXwD0RQzfUKmOH2cdtCkaYWONABnuAG5JP2knzNYL6Vfk05wVteKtwz5K6LyQHa3mClmJxtA4UbvjZW/K79xvnThlze+lds8EJ6WsTaWI7u2kX0s/oIQPEtWHhvD04iWurlNULKyW0TdBGdjKR8+Qbg9VXGOprXl43Lw1hbS5uA/+6sXUO24Xs5Sx205Hyp2I29brfpyT68Fq4bwqC3XTDEka+CqB7SfE+ZqMf/6on/s3/wDypWFOX57j0r24c53ENu7RRr5FlIdz5kgeQqKflKy+EFj7BdJtXfq2dQkQBtWc5wSM5qVWbY8lv4hw2GdSk0SSKe51B9nXofOqlxLle6tAX4ZMwUZJtZTrjbqToL7qSSdsjPiKlG5dlg9KyuJFPUxTs0sbeWXJdPap+o1HR8fmv3NpEDbyJn30+tSYxnGmEg+kzfPGyjr6WBTja4eBOvJyvjlmjxRzW9u6dmui6AV9KTajnJYnGR3DZdgdzU17mXN5tZRbyn5CRsAn/hue/wDsk4z3Dr41ZI5IIhLdWkRFvC/ve4Q7pPEoAaUBusiNqHeWAPXIqL5g5EiulS44XpMUjaXjzpC+lgsofoB3p4YwO6ujdFrbLgzpp2jrzKCCCMg9RVMtS9qt1YqocJGZrVH3DxflwnPXS3oeSulb/K3FQkTQXMqia3cxMzsAXAAKSekc+kpH15rBzZxCFTb3SSxloJV1YdSTE+ElGM7jdWx+gK5oqnRq+zm3G+ARtAb7h+WtnUiWI7tCdiRjrpBw2/TAO69PXMbtFw/hEiHDoJHU+B1Kw/xxUn7yurG/mksuylt5G1FDPCFZW3KEM4wVJIBx0x4kVl594V28NkloqBIkcGMzQgx50aVOZMHGCNiRt1rpUsrOP68mVYZ1DhV8s8MUy+rIiuPrGcVt1VeRblYLGCKeSJJEDAr2qHA1HTurEdMd9T3wtb/TRfeL++uSUabo2TwblK0/ha3+mi+8X99Pha3+mi+8X99KmM3KVp/C1v8ATRfeL++nwtb/AE0X3i/vopgblK0jxe3+ni6gf0i9TsB18aUUwOTc5cGueGktCqPaFiVZoYnMZJzpcshbGc4J27uvWq/GW48IP1eH8Ov0dIgYEEAgjBB3BHeCK5xzpyTY28MlwkDEhkygkZUUFgGY4UkKAcnANdOnqp4ksmUotZRzj4y3HhB+rw/h0+Mtx4Qfq8P4dTnwZw/xtP2jL/J0+DOH+Nr+0ZP5Ot7j0Rnsg/jLceEH6vD+HT4y3HhB+rw/h1OfBlh42v7Rk/k6fBlh42v7Rk/k6Lj0GeyD+Mtx4Qfq8P4dPjLceEH6vD+HU58GWHja/tGT+Tp8GWHja/tGT+TouPQU+yD+Mtx4Qfq8P4dPjLceEP6vD+HU58GWHja/tGT+TrNZ8Bs5XWOJbZ3Y4VV4hKSTjO3+x+AJouPXsFPsj+X+YWeZUk7JGYjsZVijTs5c+gWKKCUJ9Fl8G8q6dxvipurJI1BSS5mW1kToyEti4X2hFkwe8YPfVZ4dwkCSVOExRGWLCy3MsmrQx6pBlCMjB9MrjyPdtCwvILm1/wBniMrSSyanu3YyuIimp27ABSFY40rju2xWM6btFq0XTjXHbWwjTtm7NT6KKFJ9UdAFHQDHluK4vec7TSTTyNFDIs3ossiFvkh6sY9L0R1bI31HPcKkObZLm/M1zJEqRQKY0Im9AuCS3Zlo8ynY7ALsvXaqPmr0tJJZ5JnJsv8Ab+6bLFA8Mas56QySkF1Ujo+Mh2U7KdsjGRkb++Iycaijh4g5bUA4f0BlY9QYCRB+QcZ2AIHUg709y/hWi498Hs5EQyRMQciM9kkok1Yxj1k7sHO5rp3LfH4L+ASRHIIAdD1QkZKsP/4GonJQeF6lRTfLONcf5/vLl1ZWMAC40xO2D5n7TUUePyCO2WMCN7YyaZF9Y6yDvnw326HPStXjNp2NxNFt6Err6PTZiNvKtOuhRjWEZts6ty5x+34rEnD54Ch7MsWQhV1L0ZVHfvqwRjOetffc+4qtpBfrraZYZwsQUf0hb0ECE7ZdgBjOB16b1Xfc44U0pleO3inZML8rO0egMDuumJjk4I1ah37d9TfDuAXCz3EMdrErKYpgEu3TsnbtArRsId9sjSVwAMb5NYSUVcS1eGVzmXmB0mZF7J5AT28hiR9Up9ZULqSI0wEUbdCd81FfGW48IP1eH8Or3xPhfpRLxeKPVI2iK6ikwxYAlUuCEUEH54Xu6Coe+4BZwu0cq2yOuMq3EJQRkZH/ACfgQauMo1VCaZXPjLceEH6vD+HT4y3HhB+rw/h1OfBvD/6p+0ZP5Onwbw/+qftGT+Tqrj0LPZB/GW48IP1eH8OnxluPCD9Xh/Dqc+DeH/1T9oyfydPg3h/9U/aMn8nRcegz2QfxluPCD9Xh/Dp8Zbjwg/V4fw6nPg3h/wDVP2jJ/J0+DeH/ANU/aMn8nRcegz2QfxluPCD9Xh/Dp8Zbjwg/V4fw6nPgzh/9U/aMn8nVo5K5KsbmFbh4WHyjgL2rNG4ViAwJVSVPmBnHTFKU4xVtDSb8kDyfwi64mflVjS1BGt1hiQvgg6EKpnwyRsBnv2pXZ4olVQqgKoGAAMAAdAAKVyS1ZN4waqC8nuvMiBgQQCCMEHcEHqCK9UrIo4/zp7mbxlprIF4+ph/KX+x84fo9R591H+Arv82uPuX/AIa/TFc990jh9xG/v2Je2URiOSMmT0ACW1r2bg43wfYD7OrS15PDMpQXJyr4Bu/zW4+5f+GnwDd/mtx9y/8ADUl8b3+hj+8uPx6+/G9/oY/vLj8eui59GdIjPgG7/Nbj7l/4afAN3+a3H3L/AMNSfxvf6GP7y4/Hp8b3+hj+8uPx6Ln0FIjPgG7/ADW4+5f+GrRyZwi4hS4lMbxTN2VvAXRlIaZ9LuoYdVXBz7fOor43v9DH95cfj1P8K45PPZStCiLPDdW7KAXYHXmNf6Vzvq88dKmblQ1Vl64FaJaX8lvGMRtZwMg/9NpEb2nBQk+dUj3TObJ1vljhbR726MACSzoNWcjppbTj2nwxVLzmO/E5kkmlWYKYzn0SoONShcDTkqCcAbjNRFxcPIxeRmd23LMSSfaTvUw0aluY3PFI6ZZ8U+FbFomtlaW3aMKkbsoCuDH2qrncopY6Tnp51OR8r2vFLWKSVOyuFGiRo9mDqcSqwxg5IO7AnfI61S/cfv8As77s9IPbRsue8aRrGD4HByPZ4Va+OSS++bg2PamE6RemEDIcYBNvk7zaNn052C/lVE01KljyUnatkLxLgTRrNbcOaZ7YaFvGADnUDk9njGtgpw6L3BR1zWafjNtw6yEHDpibiVwXd19NemoujL6Ow0hdPidzknofL1xae9l96lOwQHZe7GdWodQ2c5zvnOd65BzTeJe3YKL7zVlIMk+tDLlhpYgLkjcYG4A64ApQe50/HzISVFQubhpHZ3Op3JZicbknJO23WvKIWIVQSSQAB1JOwA9pq28W4DDbwNC9zbidSZNIwxc4AC9pp9AAB8KfWYioOxs7lHhdVeLLromZSqgkjB1kacDr9tdKkmsGbR1PkHkKeym7eScepjs4+jZAJD5+aemPDOR0qwcsN2k99OOjTiFfZCoRv85f7Kzcc46sdsrwsssk2Et9JBEjt6pBG2kesT0ABrc4BwwWtvHCDqKL6Td7Od3c+bMSx9tcMpNq2bpJYRD8w2yXN9bW0ihkEFzI4PgQsK/brf7K53zlwaeWKBwjyzQPLazFFLMwQ6oWbSO9DuT84V0jlv5e4urv8ksLeI+McROph5NIW+pRVR5z4v73jnZVVu1v20hmcbJBHG5HZsD66kdcVem2pUiZLFnOvgG7/Nbj7l/4afAN3+a3H3L/AMNSfxvf6GP7y4/Hp8b3+hj+8uPx66rn0ZUiM+Abv81uPuX/AIafAN3+a3H3L/w1J/G9/oY/vLj8enxvf6GP7y4/HoufQUiM+Abv81uPuX/hr58A3f5tcfcv/DUp8b3+hj+8uPx6vvub2NxNIL2VexjCMkaq0nymoglm7Rz6Ixt0yd/A1MpyirY1FMguTPc0kmKy3gMcXURdHf8AtfMHl1PlXYYYlRQqgKqgAAbAAdAK90rinqObybRikKUpUFClKUAKUpQBR+Pe5laXD9pGWgJ9YRgaT56SNj7Ki/8Awfh/OZf7q10p3CgkkAAZJOwHtrBw/iEU6a4ZFkTJGpSCMjYjIrVas0uSdsTm957lNtEjSSXcioilmYquABuSdqqnHuBWVnMYZ2vR0IcRwlGU/lqdeSPqzt0rvFzAsiMjjKspVge8EYIrktk0MgfhHEWw8LFba4PUD8gEnxUrgHYjbqATrp6knyyJRS4I/gvJ9nc3M1sst0jwhizOkWkgMBkFWJ3yCNulTy8nrYsqJMXivFMWsgDRKMSWzAr3alYe0r41sckcDubWe998jLLbxokg9V1AYAg+ICqCDuMD2mL9zXiQvbWThtwx2QNC2fSABHTzRtLD2+Apyk3dPCoSSLhf8Kh4tZhnRUm0soYj0oZAcOpI3wHGCO/7K4zzDy/NZzmCRST1VlBw6/OX/Ud2K6nwrikltLK82AV0i9QDYHACXkfeY3UAP4af0Tna4+p4nIIbVtHYklrxfyGK47OIg+mSDht8AeJ6KE3B14HJJ+pxWwv5YGLxOUYqy5HXB2Iz3e0b13zkbi9pPbRrbaU0IA0I6oe/IO5BOfS7/Gq/wjgXDjMsN3Zxw3QXSFyximAHrxZOHOBkgjUO/PWrVecsWsixgR9mYhiJ4vQeMeCsvd5HIPhS1pxlgIRaKh7rkCQRJcQqI55JQjyplXK6WOCykZ6D1s1x+u98Q4HemJomkgvIj+RcoY38R8pFkbdx0A+dU1OUXW5EPvC2JMDtpN3MV9dRr19lqyM4C4785q9LUSjXz9ilFtnNQK+g4yBsD18/bUpzJwSWznMMoUHAYaWLDSc4wxUE4wRuB0qLrpTvJmdB4dxSXh1vBdSILhSipbMGBWJSxM0TdCshA9bB3XSem/ROZOJO6pa2+RcXC9foY/y5W8CBkL4sR3A1VOCCH4NgslgW6uJF7UxZ9BNTFlkmceoMEbD0j0A61K8Bhbhcmi6IdZtCi732ZVwIpdROlR0Q5wc4O+54503fn3+fs2iWO5kisLT0V+ThRVRB1Y7KiDxZmIHtNUVuUvf7mGSUotmul3XB13Ep7a467YXKfb5VJcY4u9xLE8I1DUVs4z0llwQ1y/8A5Eak4PeTn5lQ3uh8QFhaR8PhYl5FZ5pCRqIYnUT5yNq+oEUoJp45YSaInjvJ1nazQQmW5kafGgxpEV3YKMlmHiDt3VH8H4HY3VwIIHvHJYjWEh0BQcdoTryF7+mdwMZOKuHNPCLm5HC/ew9P3uwMh6ICkYJJ7ticd+elR180Vsq8K4c2u4nYRz3AxkdzAEHbA1ZA9UZ6sc1rGba5yQ1k3LP3KraVFkju5GRtwwVcEeIrN/4Pw/nMv91a6LY2iQxpEgwiKFUeAAwKz1zvWn2abEUXgfuX2kEmuRmnx0VwNI8yoHpfXt5VeqUqJScuSkkuBSlKkYpSlAClKUAKi+Zb+eC3eWCETOoJ0FtOwBJI23O3qjc1KUprkDknEOMwvGs17cdue0QdiuEjWN01LLFDk9tjIOJCejDAIqV5F4o0c4WQFBceg6ldGi5jXOdHRRPFhwBtlCBmo+Xl6QXckEFt2qRl1UuSkQjlxJ2cjA6nCOSQq5BViDUnc8MjtXha5d7u7JBgtofQTKDCkLncIP8AiSsf9K6XtqjJXZ0Ouae67yq8oF3CuooumVQMkr1DeencHyPlV+4PxOO5iWWM+i3UHqrDZlYdzA5BFbjjIIzjzGNvPfasIycJWaNJo4jyV7oUlvphuSZbc7aju8YPgerL5dQOnTBx8F4cbLjFsqMGid8xONw8ThlU57zvj2ipTmThvD+2aK8VrOfGVmhUmGUZ9fQAdJ8Rtg/lHY1Hx8v3IRBZzwXqxSCWLs5FWSNsgsArNsrYGVz1AO2+eu48rFmOS1fCq3dzJCXWDiFtLKkDsPRlj1bI4/KVhjKddtS94GbgHEntS8aRMFUlpbPrJBk5aS32+WhJydI3GdvmCp+6lwR0lS+RWVJghbqGjlwMZ71yAP8AqB8RVq5OuY+LWoE5YXVudPbIdMgz6rqw6agMMOhIORis2ltvx7FJ5otskVrfwb6Joj3g7gjwI3RgfYQajl4dfW3+7zLcxDpFcEhwPBZ1BJx+mpP6VQ17w65t3MrhyepurRQHb/3Ntusvd6Sgnc4C1v8AB+aZZB6IivAPWa3cI6/24JmBU/8AUfZWW1pYyvnzwyrN08zPHtcWdzGfFE7ZT7DESftUVDvzTB8ILJouMC1dce9ptWTIh9XRnG3XpU23OFqpxKZYT4Swyp/mK6T9RNQr82WHwgsnvqHQLV01axjUZEIX24BOPKnGP2Bv7kTztw1OJ6Xt7a67dRpDtH2aFeuH7Ug7ZOCozv31o8u+5O7hXu5NA69km7exn6D2AH21fl5wtGOImkmPhFDK/wDiqY+01ocY5pljXLLFaKfVe5cMx/sQRMWY+WoVSnNLasCcY8smbW1tOHwYUJDEvUk9T4kndmP1mqtzBxVrrRG8b9lJgx2uMTXODkGUH+hgBAJLbnvx6p+Wlhc3LiRA5OcrdXi+r521rsEOOjuAcDfVXrmqePhFqzxFnu5zo7aQ6pGPUsx8FHRRhQSBilFZ7Y28fY1LniwspkQss3Ebh4o20D0IIywGhB3KvcDux9I7YFVbmjh7XvGbiPVpRSutydo4kRNbEnpjJ+s1k9y7gjzXJvJA7Rwam1bsZJcdPFiMlj350+NfZ+B3TCY3c0Fks8hklMsimR9yUTSp9Vc+rnruc7Y2VRlzmjN20OcvdAeUG3syY7dRo1jZnAGNj1Vf8T5dKm/ch5WZCbyVcZXTCCN8H1n+sbDyz4io7l/hvDhMkVorX1yckySqRBEB1cqQNQHcN8nG4zmuwRKQACckAAk4389tvsrPUmox2xRUVbtnqozhPH7e5eVIZAzQuUcd4I2yPFc5GR4GpOqfzJylgrdcPCw3UWogKAqygnUyOBscnvP7iMIpPDNHZcKVA8o8zx30Z20TRnTNEfWRhkH6sg4PkQdwanqTTTpgnYpSlIYpSlAClKUAKUpQBH8ca5EeLVUMrMF1OfRQHq5A3bHzR1rmkcMbtKHmXUBP2srszpOyj0DO0eFjhQBh2TMPSOADjfrdUnmnleZxNKJZbjfVBbtpCJIxA1nprCesFPTB61rpySwRJGpyrxbJiltI/wDZ30RT2qKM28mPRlQADMbAjJ7xhvEDoNV/iTW1iPfcuTL2Swlh68uPVUKNmYnONtsnuqG5c5ymZRJeLGkUkjKroT8g+cCG4BGUbwY7dxxtkknLKQ06wye5t5biv4TG+zDeNwN0b9x6Ed4+o1xDjfJl7bMQ8DuoO0kal1PgfRGV+sCv0VWtxC17WNk1uhI2dGwynuIP+h2PfT09Zwx4FKCZwbhnO91ADDMRcQsNLQz75HeAx9IfXkeVTnL6yRTC54baXgDbPDKo7JlO+ElLA7dQSD/pUvxe05hgJ7OYXCA7Mixa8eJVlG/kC1U3i/FeMNtO12o8OzZB/kUA10KpcV+f4M+OTtzcchSJZLhltiwyUmdFYHw2bB+omq7xnjXA7ggzvbyMOjaSWHsdRkfbXH7Pl+8nPoW8zk95RgP7zYH2mrhwb3J7h97mRIV+avpv9f5I9uWrP/yhDLkVub8FssxYOQttxSVCeiC6DfYs+o/UKl/i9P8A/cbrHsg/79jVAXl+xkkNtYQG6kXaS4mkbsY/7hAc/ojr47HFlX3MIOw7Pt59XXUHIXP/AKXq48uvnUypefyhq2ZL1LGMlbnikznvQ3IT7RAFNfeD8Y4FbsTA9vG56vpIY+12GT9tVWXl6ygkFvxCD3uzbR3ULv2T/wBoOSEbyOQPEDc+eM+5POvpWsqSqd8P6LfUR6Lf5arbHht/wK34R1CLjkEkbPbutwVBOiJ0ZifAelgH2kVy/mQSzze+OI2l5oXaOGFFKKuc/KShjudskAe2qde8u3kB+UtplI7whI/vJkfYakuEcU4um0DXZA7tDuP8ykCrjpKOYsTlfJ64nzzczKIbfFtCo0rFBsceBYel9mK0+Dcn3ty40W7qGO8kilF8ySwyfqyavfCLfmGfGuUQKTuzpFqx4hVUnPkdNdH4ZZmGNUMjyEdXkOWY95PcPYNhSlq7FUaBQvkiuTuV4rCHQvpSNgySY3Y+HkoycD/Ump+lRltek3c0WfVihcDw1NKCf8orlbcm2zXjBJ1Tl4teWtzrvdAtrh9CaTn3u2cIHONw43LdA3gK8cW587OcrBbyXEETabiWME6CegXAwxHfvUHf8Th4jd9tK4Thtmw9J8gSynGBgjfHTHXH9utIQflYJcl4OjQcOiSWSZUUSSBQ7gbtpzpz7M/9vCtqoXlua7ftmuexKGQmAxHOYj6pP1Y39vlU1WT5KQpSlIYpSlAClKUAKUpQApSlAHPrrl+7uLx5L9FeAKwiaGYqIAMsHC41GXZRq7j5YxBcDtLmZdZkKXF9GGR3USQzRlANEiKoVJVA1ZPXJ6gkDrrLkYPQ1VeGRDhFqwuLkyxqQsK9mAwXGEiQLu7n/HyFbx1HRDibacRtuHR21tNOxYqqIXyzPuq9wPew+r2GrBXFb6GWVp/fjyYwvbHbtEjDAwwABdLSO+ArDbPaEg+iauHJ/ELlpiXM08ZAg1EaDCyamIniO2shgDIhIOF2FKWni7BSL1SvLSAEAkAnoM9e/bx2r1WJYqk84WPEb2ZbWIdhaEZkm1KS/wCiFByB5bZ79hg3alVGW12JqzQ4JweG0iWGFdKj7Se8se81v0pUt2M0uMcKhuomimQMjd3eD3EHuI8aqnKfDuIWM5tmHviy6xyllDR+AIJyfAqNuhGPVq8UqlJpUJrNilKVIxSlKAFc+5h4LxCbiUnYEwwTQJE8+QcKCSdIzkPkkD2mug1QuZOaZbmU2PDfSlORLOPViHRsMO8fO+oZPTTTu8Eyo0uKS5K8I4WNAA/2iYb9mvRsnvY53Oc/kjrlbnbctWqWq2hiVoQB6LDOTnOo+ed8145U5bisIezj3Y7ySHq7eJ8vAd3tyTNUTn4QJdnmOMKAqgAAAADYADoAK9UpWZQpSlAClKUAKUpQApSlAClKUAK8SRq2MgHByMjofEeB8690oA57xjlJ7WKWaFpbhkYSQxv6ZWQ4UzOfWmeNclAc4xgZO9Wjl6OK2skIDqgjMjmRSJCSNTtIvXUTkmpqtTidl2yae0kjIIIaNsMCPaCCPEEb1bm5KmTtrg5jBxKVzLxBTHcRpIRbyTL8oS2ywQxK2EJYgdoQHI7iMVPcscauO3gt+3NzqjZp+2iMckJUAHOw2ZjgBlzgZ1Go3jHD5YZh76WRbdWaQXduimQuABE0yxRgjQNf5LAlhU/7nUDPE95JJ2kly2dR057NMpGCF2BwNRA6Fj4VtOttkK7LDccUiSeKAk9pKrsoAJ2TGotj1RuNztnbritmGdXGVYMM4yCDv3jauXWpla5umHv9Fy0oSSF9czx6nRFkVMJECBhNfpdMbnOTlrh0DScOWKNo7hNUl0xikiZtCb69SjVmR133zg71D0kkVuOo0pWt8IRdp2Wsa/m+eNWPDON8dcb9KxLNmlK1bniUMbpHJLGjv6iswBb2AnJoA0uC8x291JPHC+poX0t5/pL4rnK58VPlmXqjc68Fkt3XiNkoEsQ+VjUYEkf5WQO8AdwzjzUVJJz7Ye90nadVDLnRnMgPepRcnIO2cY7843rRwvMSb7LPUfxrjVvaJ2k8iou+M9WPXCgbk+Qqmyc5Xt6dHDbVgh/5iYYUeajoftY/o1ucI9z9O07e/ka7n2PpZ0L5Be8eR28hRsUf+vx5DdfBGScRvuM5S2DWtkdmmb15B0IXB6ddgceJ7qunLnL8FlEIoFwNtTH1nOMZY/6dB3AVKKoAAAwB0Ar7SlO1SwgS8ilKVBQpSlAClKUAKUpQApSlAClKUAKUpQApSlAClKUAK15LKMxtFpCowYEL6PrZ1Y09Ccncb1sUoAq13yYpKCO4uY4xqEq9tKxkUgYUM7nRuNyBnGRkVv8AC+HzxXVwS+q2kWNo1Z2ZkcAq4GfySAp69c7VNUqt7fIqQrQ+Ck7XtNT+tr0ZGnXp0asYznT3Zx34zvW/SpsYrmvNPLdxc3F4TZiTtBGILhp1QRKqDooy3rlydhn/ABrpVc8564lN7+trUSMIJgBIinTqBJBGpfSG3ga10rvBM+Cx8h8Se5sLeWT1ipUk9+limr69OfrrxY8jcPikaQW6szMW9P0guTnCqdgPYNqnrW3SNFjjUKigKqgYAA6AVlqHLLoddnxQBsNhX2lKkYpSlAClKUAKUpQApSlAClK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eg;base64,/9j/4AAQSkZJRgABAQAAAQABAAD/2wCEAAkGBxISEhQUExQWFhUXFhgZGRgYGBweHhwdIB0cHBodGx0aHDQjICAlIB0bIzIhJSkrLi4uHSAzODMsNygtLisBCgoKDg0OGxAQGzcmICUsLC0vLCwsNCwsLy0sNCwsLDAsLCwsLCwsLSwsLCwsLCwsLCwsLCw0NCwsLCw0LCwsLP/AABEIAMsA+AMBIgACEQEDEQH/xAAcAAEAAgMBAQEAAAAAAAAAAAAABQYDBAcCAQj/xABPEAACAQMCAwQDCwgHBgUFAAABAgMABBESIQUGMRNBUWEiMnEHFBUWI1JTgZGT00JUYpSV0dLUM2RykqGiwSQ0Q0SCsRdjc3TxNVWz4fD/xAAYAQADAQEAAAAAAAAAAAAAAAAAAQIDBP/EACkRAAICAQQBAwQDAQEAAAAAAAABAhEhAxIxUUFxsfAiYZGhweHxMhP/2gAMAwEAAhEDEQA/AO40pSgBSlKAFKUoAUpSgBSlKAFaXGuKR2sEk8pwka5PifADzJwB5msEnMFus3YFzryFOEYqGIyqM4GgOQQQpOdxtuKi/dIs5JLFzGuto3jlKfOVGDMPPYHaqjHKTE3jBrw3XGZlEqR2kKndYpTIXx1Gpl2U47u6pPlbmH30JEkTsriFgk0RIOkkZBBHVW3wfI1t8M47bXEImjlQoRkksBp8m32I8DVc5YnE9/fXkf8Au+iOFXHSRkyXZfEDYZ76urTtVRPRE82X85vpbiAsU4asRkQE4fXlpR4HEZHsq4cw8wpb2Ml4uHURh08GLYCfUSw+qqryzygt3C9zdNco9xJI7RCR4xpLEKHTYn0R39xAra4Xy9LJY3fDZ1YIjMsEp3DITriPtQ4yPqq5bcLr4xK/yZ7LkdZkEt9LPLcMAxIlZBGTvpjVCAAKmuW+HXNuHjmn7eMEdk7Z7QL3rIcYbHc3WoSy5vmt0EV5aXPboApaGIyJJjYMjDbfrg4xW9Lx64WwubmeAW5RHaNC+psY9Ev6ICknHo71MlN4fz0Gtpm5M4tNdJPJJp0C5lSHAwezQ6QWOdznP2VYageROHe9+H20Z69mGb+0+Xb/ABY1Hw8wzG60Foxm4eH3tpPahFzifVq9UgBvVxg4znrMo3J0NPGS3Ur47AAknAG5JqC5T4696s0vZhYO0KwNneRRszEdw1Zx/wDreKdWOyepXwGvtIYpSlAClKUAKUpQApSlAClKUAKUpQApSlACo7mLi6WdtLcOMiNc46aj0VQfMkD66x8Y5itbRo1uJVjMmdOrONsZJOMAbjc+NanOfCzfWEscLAsyh4yCMFlIdd+mCRjPnVRWVfAm8YIyHgfE517Wa/a3kYZWKGNdEfeA2rdz47it3lXjFw0s1pdhe3hCsJFGFljbIVwO47YIrX4d7oNmU/2mQW8y7SRSgqwYdcDG48MV55X1XV7NxDQyQtCkEGoYLqGLtJpPQEkY8q0adPciVV4JOXltTKzdq4jeZJ3i9HDSIFwdRGoL6CEqD1XzIM7SlZNtllfu+SuHSydo9rGXJyTggE+YBwfrFTkECooVFCqowFUAADyArJShyb5FSFKUpDFY7iBJFKOqsp6qwBB9oNZKUAfFUAYGwFNIznG/jX2lAFB91HjulY7JC+q4/pDGpZhF0IQd7MdvZnOMite/nvEtCz44bZxIAI0Ia4cDYKG9WMtsOhOSa6IUGQcDI6H/AL1X+P8AApLq5ti7L71hzI0fe8oxo1DGNIGT18fq1jNYRDi+SP8Ac94SbO0ee4Yq82ZpNbk6F6qCT+Vp3Y9cnHcKsPAOMJdwiaNXVGLBda4JAJAYDwPUVz3nrjb3cc7RAGxtSvaE5xcS6gAgI3KKTvgjP2GrFFwXisgUPexWyAABLaAbAdADJnGPADFOUbzJ5YJ+EXGleUBAAJycbnx869ViWKUpQApSlAClKUAKUpQApSlACvMjhRkkADvJwK9VQ+D8Jj4o8l1d5kjWZ44IckIqxsV1MAfSZiM7/wDxUVeWJsk/dB4cZbUTRgNJbt2yDAYOAPTQjvDLnbv2qrcu8HnneS54azWNuQOzRssszbamMZOFTquRv4VfuYeMpaRq7qSGljiAHdrYLk+QGT9WK1uU+BtZJLFrDRGZ3hXH9Gjb6Se/fNaRm1Alq2bPCIZnjU3kcPbAn+jywx3EFhkE9cVKV5dwBkkAeJqC5p5ttrBR2pLSMPRjXdj5/ojzP+J2rOnJ4K4J+lVjk6/u7se+pwIoW/oYV3JX57sdznuAAGN98irPSkqdAnYpVfueaFZzFaRNdSA4JQgRIe/XMfRBHzV1N5V5HDb+bee6EKn/AIdsoyPLtZASfaFWnt7CyxV51jpkZ9tV9eSrPJMglmJ69rNK+fqL4/wqIflGw+EFi96w6Dau+nQMahIgDe3BIzTSi/P6/sVsvNKq8nKViHVUEkTYJHYzSoBjG3otgHfofA+FZjwu+h3guxKo/wCHcqDny7WMBh7SrUqXY7ZYqVXoOaAjCO8ia1cnAZjqhY92mYeiCfB9J8qsANJpodn2lVrnC8u7VffNuBKif00DDqvz0YDII7xuMb423ycqc4W1+vyZ0yAZaJvWHmO5h5jyzinsdWK1dHjnXgTT2MsFuqAsytp2UH5QO/QYy2536k7mtPjfuh20ParEslw8We0ESnSmDg9o+MLjv61bkcEZBBHiPsry0agN6Iwclhjr45HfTUlwxNdHN7/i/E55LRFmhhNwwZI4MSkRDd5JJCMYHQAbEnrXSxXNuSY7a0in4lL8jC5ZYFYklIdWQqjrl2GdI8Kmfj2QO0ewvEg+lMY2HzmQHUF781pONuorgmLrkuNKwWV2k0ayRsGRwCrDoQaz1gaClKUAKUpQApSlAClKUAR1xxy2Sdbd5UWZl1KjHGRkgYJ2zsdutVlLe94dLL2EHvq0ldpQiMqyROxy4AbZlJ3GP/mz8Y4Lb3SaLiJZB3ZG49hG4+o1W/i9f2W9hc9rEP8Al7o5A8kkG48gdvHNaxr/AEl2Db3fEZoTPb+9rWFxLodg0krrnSCFOFUHffc/9rpXmMnA1YBwM46Z78VTObuZiDdwQneC0lkkYdzldMSDz9LWfYvnU5m6QcEDxHnL3zdSt/yVkrSkdO2kUhYtR8O0KlR+iCfKtcI4PLeyvfX5KWwOuSRsjX4RxDqR0G3dsMmsvJ95bWlnNNcxiXtJUWGL55i9LUc7aVZxuc7gbE4qd5WiueLXC3V3gWsDao4wMRlx0wD109Sx79htkDqf0J1x2ZcnSTepFbiWXEKLGGYEjCDHQ48Om31VAx28/EfSm1wWZ9WEZWWYeMxG6IfoxuR6xHSsUFoOKsZZhmyUkQRdBKehnfG+OoQf9XeMZrS/ewcQXb6rc7QXLnp4Rzt01fNf8oDffrz1XHJr7FktLVIkVI0VEUYCqAAB5AVo8W5htrYhZZAHb1Y1Bdz7EQFvrxUULq5vz8gzW1pn+mx8rMP/ACgwwiH55BJHQDrUxwjglvbAiGMKT6zHJdj4u7ekx9pqaS5H6EcOPXT/ANDw+XT3NNJHFn/pyzD61B8qrHHYuI3F1oEUcMhtjjsrtgQolQk6+w65wNONwTuKufEOZrOBtElxGH+YGy/91cn/AAquPzRb/CCyYm0+9XXPvebOTIhzjRnTt62MVcL5Ufcl12anA+E+82WWbhbyTD1p45FlOrGC4WR9QJyc6Rnc1buF8x21wSscmJB1jcFHHtRwG+vFREnG7CWbtVnDuqr8kpYSei2QVQsDgBm1KFOoeOAK88/cJS/sC8RRio7WNwAdQAJKhu4Ef9hQ/qf1BxwWOeaCRjA5RyyFjGcHKZ0kkHqM7VAyWU/D/SttU1qPXtycvGPG3JO6j6I9w9E9x4vynxxrK5jnX1R6LjGcoSNQHntkeYFdoueLPfHsbJ9MeFM1yPyARns4u4ykdSdkB8cCqlpuDrwJSsnra/SaHtYSJVZSVxtq26b9D3b9K4pxzgsltIt/w8lrctrRkBJib8pJF6gA5HhjY+fR7mwHCiJ7cEWmwuIuukdPfCZ31DbWO8b9RvXObYbnhk7X1kQbechpUxlNR7yB3NnIYYIOd8ECjSw8eflBLKyY7PnT3vcQz/8AJ3qB3XuimB0TFPAavSYd+SevXq4NcO5qv7a9sVmgQRPFMTNF3DtRuy/osyjw3JyMmrvyZzKQLGCU5E9qvZMevaR5SRSfMAMPPPiKNSFq0vn+BGWaNjnKNTe8LWQD3v20mR+T2uj5HP16sVcHxg56Y3z4Vp8Z4VDdRNDMupG+0HuKnuI8arsnI7uvZy8QvJIdgYyyDUPms4TJB6Gs8NK3wVlM++5oV7C47PHYe/LjsMdOz1DGny1asVb6wWVokMaxxqFRAAqjoBWepk7djSpClKVIxSlKAFK0/ha33+Wi2JB+UXYjYjr1FPha3+mi+8X99OmBuUrT+Frf6aL7xf30+Frf6aL7xf30UwNylafwtb/TRfeL++nwtb/TRfeL++imBlvrpYo3kfZUVmPsAya4nyxcNNbcamk3d4A7HzJkYj2f6AV03nS5SaxuIoZImkdNKr2qDOSM7lgOmepqjcg8GMK3qXYQRzQhNInhJf1sqNMmxwepI69a30qUG/QzlloiOXuXkMAvb9ilnGvyaZOqUkk4XyZienXyAzXQJZXuYbSyC9l26drMqDHZW43Eew2LZWPzAc91VS7s7riF7CboRQ2kbDEfbwlVQb6cK+7NgKTjofAVc+V7+B5Lq6eWMGWUxpl1GIosqmBnoW7RvPV7KrUfkUS2RxhQFUAAAAAdAB0Aqpzwjikro29jCxUgEj3xKvXcb9nGdtjuwPza2+ZuMgw9lbSqZ52EMZVgShbOXwD0RQzfUKmOH2cdtCkaYWONABnuAG5JP2knzNYL6Vfk05wVteKtwz5K6LyQHa3mClmJxtA4UbvjZW/K79xvnThlze+lds8EJ6WsTaWI7u2kX0s/oIQPEtWHhvD04iWurlNULKyW0TdBGdjKR8+Qbg9VXGOprXl43Lw1hbS5uA/+6sXUO24Xs5Sx205Hyp2I29brfpyT68Fq4bwqC3XTDEka+CqB7SfE+ZqMf/6on/s3/wDypWFOX57j0r24c53ENu7RRr5FlIdz5kgeQqKflKy+EFj7BdJtXfq2dQkQBtWc5wSM5qVWbY8lv4hw2GdSk0SSKe51B9nXofOqlxLle6tAX4ZMwUZJtZTrjbqToL7qSSdsjPiKlG5dlg9KyuJFPUxTs0sbeWXJdPap+o1HR8fmv3NpEDbyJn30+tSYxnGmEg+kzfPGyjr6WBTja4eBOvJyvjlmjxRzW9u6dmui6AV9KTajnJYnGR3DZdgdzU17mXN5tZRbyn5CRsAn/hue/wDsk4z3Dr41ZI5IIhLdWkRFvC/ve4Q7pPEoAaUBusiNqHeWAPXIqL5g5EiulS44XpMUjaXjzpC+lgsofoB3p4YwO6ujdFrbLgzpp2jrzKCCCMg9RVMtS9qt1YqocJGZrVH3DxflwnPXS3oeSulb/K3FQkTQXMqia3cxMzsAXAAKSekc+kpH15rBzZxCFTb3SSxloJV1YdSTE+ElGM7jdWx+gK5oqnRq+zm3G+ARtAb7h+WtnUiWI7tCdiRjrpBw2/TAO69PXMbtFw/hEiHDoJHU+B1Kw/xxUn7yurG/mksuylt5G1FDPCFZW3KEM4wVJIBx0x4kVl594V28NkloqBIkcGMzQgx50aVOZMHGCNiRt1rpUsrOP68mVYZ1DhV8s8MUy+rIiuPrGcVt1VeRblYLGCKeSJJEDAr2qHA1HTurEdMd9T3wtb/TRfeL++uSUabo2TwblK0/ha3+mi+8X99Pha3+mi+8X99KmM3KVp/C1v8ATRfeL++nwtb/AE0X3i/vopgblK0jxe3+ni6gf0i9TsB18aUUwOTc5cGueGktCqPaFiVZoYnMZJzpcshbGc4J27uvWq/GW48IP1eH8Ov0dIgYEEAgjBB3BHeCK5xzpyTY28MlwkDEhkygkZUUFgGY4UkKAcnANdOnqp4ksmUotZRzj4y3HhB+rw/h0+Mtx4Qfq8P4dTnwZw/xtP2jL/J0+DOH+Nr+0ZP5Ot7j0Rnsg/jLceEH6vD+HT4y3HhB+rw/h1OfBlh42v7Rk/k6fBlh42v7Rk/k6Lj0GeyD+Mtx4Qfq8P4dPjLceEH6vD+HU58GWHja/tGT+Tp8GWHja/tGT+TouPQU+yD+Mtx4Qfq8P4dPjLceEP6vD+HU58GWHja/tGT+TrNZ8Bs5XWOJbZ3Y4VV4hKSTjO3+x+AJouPXsFPsj+X+YWeZUk7JGYjsZVijTs5c+gWKKCUJ9Fl8G8q6dxvipurJI1BSS5mW1kToyEti4X2hFkwe8YPfVZ4dwkCSVOExRGWLCy3MsmrQx6pBlCMjB9MrjyPdtCwvILm1/wBniMrSSyanu3YyuIimp27ABSFY40rju2xWM6btFq0XTjXHbWwjTtm7NT6KKFJ9UdAFHQDHluK4vec7TSTTyNFDIs3ossiFvkh6sY9L0R1bI31HPcKkObZLm/M1zJEqRQKY0Im9AuCS3Zlo8ynY7ALsvXaqPmr0tJJZ5JnJsv8Ab+6bLFA8Mas56QySkF1Ujo+Mh2U7KdsjGRkb++Iycaijh4g5bUA4f0BlY9QYCRB+QcZ2AIHUg709y/hWi498Hs5EQyRMQciM9kkok1Yxj1k7sHO5rp3LfH4L+ASRHIIAdD1QkZKsP/4GonJQeF6lRTfLONcf5/vLl1ZWMAC40xO2D5n7TUUePyCO2WMCN7YyaZF9Y6yDvnw326HPStXjNp2NxNFt6Err6PTZiNvKtOuhRjWEZts6ty5x+34rEnD54Ch7MsWQhV1L0ZVHfvqwRjOetffc+4qtpBfrraZYZwsQUf0hb0ECE7ZdgBjOB16b1Xfc44U0pleO3inZML8rO0egMDuumJjk4I1ah37d9TfDuAXCz3EMdrErKYpgEu3TsnbtArRsId9sjSVwAMb5NYSUVcS1eGVzmXmB0mZF7J5AT28hiR9Up9ZULqSI0wEUbdCd81FfGW48IP1eH8Or3xPhfpRLxeKPVI2iK6ikwxYAlUuCEUEH54Xu6Coe+4BZwu0cq2yOuMq3EJQRkZH/ACfgQauMo1VCaZXPjLceEH6vD+HT4y3HhB+rw/h1OfBvD/6p+0ZP5Onwbw/+qftGT+Tqrj0LPZB/GW48IP1eH8OnxluPCD9Xh/Dqc+DeH/1T9oyfydPg3h/9U/aMn8nRcegz2QfxluPCD9Xh/Dp8Zbjwg/V4fw6nPg3h/wDVP2jJ/J0+DeH/ANU/aMn8nRcegz2QfxluPCD9Xh/Dp8Zbjwg/V4fw6nPgzh/9U/aMn8nVo5K5KsbmFbh4WHyjgL2rNG4ViAwJVSVPmBnHTFKU4xVtDSb8kDyfwi64mflVjS1BGt1hiQvgg6EKpnwyRsBnv2pXZ4olVQqgKoGAAMAAdAAKVyS1ZN4waqC8nuvMiBgQQCCMEHcEHqCK9UrIo4/zp7mbxlprIF4+ph/KX+x84fo9R591H+Arv82uPuX/AIa/TFc990jh9xG/v2Je2URiOSMmT0ACW1r2bg43wfYD7OrS15PDMpQXJyr4Bu/zW4+5f+GnwDd/mtx9y/8ADUl8b3+hj+8uPx6+/G9/oY/vLj8eui59GdIjPgG7/Nbj7l/4afAN3+a3H3L/AMNSfxvf6GP7y4/Hp8b3+hj+8uPx6Ln0FIjPgG7/ADW4+5f+GrRyZwi4hS4lMbxTN2VvAXRlIaZ9LuoYdVXBz7fOor43v9DH95cfj1P8K45PPZStCiLPDdW7KAXYHXmNf6Vzvq88dKmblQ1Vl64FaJaX8lvGMRtZwMg/9NpEb2nBQk+dUj3TObJ1vljhbR726MACSzoNWcjppbTj2nwxVLzmO/E5kkmlWYKYzn0SoONShcDTkqCcAbjNRFxcPIxeRmd23LMSSfaTvUw0aluY3PFI6ZZ8U+FbFomtlaW3aMKkbsoCuDH2qrncopY6Tnp51OR8r2vFLWKSVOyuFGiRo9mDqcSqwxg5IO7AnfI61S/cfv8As77s9IPbRsue8aRrGD4HByPZ4Va+OSS++bg2PamE6RemEDIcYBNvk7zaNn052C/lVE01KljyUnatkLxLgTRrNbcOaZ7YaFvGADnUDk9njGtgpw6L3BR1zWafjNtw6yEHDpibiVwXd19NemoujL6Ow0hdPidzknofL1xae9l96lOwQHZe7GdWodQ2c5zvnOd65BzTeJe3YKL7zVlIMk+tDLlhpYgLkjcYG4A64ApQe50/HzISVFQubhpHZ3Op3JZicbknJO23WvKIWIVQSSQAB1JOwA9pq28W4DDbwNC9zbidSZNIwxc4AC9pp9AAB8KfWYioOxs7lHhdVeLLromZSqgkjB1kacDr9tdKkmsGbR1PkHkKeym7eScepjs4+jZAJD5+aemPDOR0qwcsN2k99OOjTiFfZCoRv85f7Kzcc46sdsrwsssk2Et9JBEjt6pBG2kesT0ABrc4BwwWtvHCDqKL6Td7Od3c+bMSx9tcMpNq2bpJYRD8w2yXN9bW0ihkEFzI4PgQsK/brf7K53zlwaeWKBwjyzQPLazFFLMwQ6oWbSO9DuT84V0jlv5e4urv8ksLeI+McROph5NIW+pRVR5z4v73jnZVVu1v20hmcbJBHG5HZsD66kdcVem2pUiZLFnOvgG7/Nbj7l/4afAN3+a3H3L/AMNSfxvf6GP7y4/Hp8b3+hj+8uPx66rn0ZUiM+Abv81uPuX/AIafAN3+a3H3L/w1J/G9/oY/vLj8enxvf6GP7y4/HoufQUiM+Abv81uPuX/hr58A3f5tcfcv/DUp8b3+hj+8uPx6vvub2NxNIL2VexjCMkaq0nymoglm7Rz6Ixt0yd/A1MpyirY1FMguTPc0kmKy3gMcXURdHf8AtfMHl1PlXYYYlRQqgKqgAAbAAdAK90rinqObybRikKUpUFClKUAKUpQBR+Pe5laXD9pGWgJ9YRgaT56SNj7Ki/8Awfh/OZf7q10p3CgkkAAZJOwHtrBw/iEU6a4ZFkTJGpSCMjYjIrVas0uSdsTm957lNtEjSSXcioilmYquABuSdqqnHuBWVnMYZ2vR0IcRwlGU/lqdeSPqzt0rvFzAsiMjjKspVge8EYIrktk0MgfhHEWw8LFba4PUD8gEnxUrgHYjbqATrp6knyyJRS4I/gvJ9nc3M1sst0jwhizOkWkgMBkFWJ3yCNulTy8nrYsqJMXivFMWsgDRKMSWzAr3alYe0r41sckcDubWe998jLLbxokg9V1AYAg+ICqCDuMD2mL9zXiQvbWThtwx2QNC2fSABHTzRtLD2+Apyk3dPCoSSLhf8Kh4tZhnRUm0soYj0oZAcOpI3wHGCO/7K4zzDy/NZzmCRST1VlBw6/OX/Ud2K6nwrikltLK82AV0i9QDYHACXkfeY3UAP4af0Tna4+p4nIIbVtHYklrxfyGK47OIg+mSDht8AeJ6KE3B14HJJ+pxWwv5YGLxOUYqy5HXB2Iz3e0b13zkbi9pPbRrbaU0IA0I6oe/IO5BOfS7/Gq/wjgXDjMsN3Zxw3QXSFyximAHrxZOHOBkgjUO/PWrVecsWsixgR9mYhiJ4vQeMeCsvd5HIPhS1pxlgIRaKh7rkCQRJcQqI55JQjyplXK6WOCykZ6D1s1x+u98Q4HemJomkgvIj+RcoY38R8pFkbdx0A+dU1OUXW5EPvC2JMDtpN3MV9dRr19lqyM4C4785q9LUSjXz9ilFtnNQK+g4yBsD18/bUpzJwSWznMMoUHAYaWLDSc4wxUE4wRuB0qLrpTvJmdB4dxSXh1vBdSILhSipbMGBWJSxM0TdCshA9bB3XSem/ROZOJO6pa2+RcXC9foY/y5W8CBkL4sR3A1VOCCH4NgslgW6uJF7UxZ9BNTFlkmceoMEbD0j0A61K8Bhbhcmi6IdZtCi732ZVwIpdROlR0Q5wc4O+54503fn3+fs2iWO5kisLT0V+ThRVRB1Y7KiDxZmIHtNUVuUvf7mGSUotmul3XB13Ep7a467YXKfb5VJcY4u9xLE8I1DUVs4z0llwQ1y/8A5Eak4PeTn5lQ3uh8QFhaR8PhYl5FZ5pCRqIYnUT5yNq+oEUoJp45YSaInjvJ1nazQQmW5kafGgxpEV3YKMlmHiDt3VH8H4HY3VwIIHvHJYjWEh0BQcdoTryF7+mdwMZOKuHNPCLm5HC/ew9P3uwMh6ICkYJJ7ticd+elR180Vsq8K4c2u4nYRz3AxkdzAEHbA1ZA9UZ6sc1rGba5yQ1k3LP3KraVFkju5GRtwwVcEeIrN/4Pw/nMv91a6LY2iQxpEgwiKFUeAAwKz1zvWn2abEUXgfuX2kEmuRmnx0VwNI8yoHpfXt5VeqUqJScuSkkuBSlKkYpSlAClKUAKi+Zb+eC3eWCETOoJ0FtOwBJI23O3qjc1KUprkDknEOMwvGs17cdue0QdiuEjWN01LLFDk9tjIOJCejDAIqV5F4o0c4WQFBceg6ldGi5jXOdHRRPFhwBtlCBmo+Xl6QXckEFt2qRl1UuSkQjlxJ2cjA6nCOSQq5BViDUnc8MjtXha5d7u7JBgtofQTKDCkLncIP8AiSsf9K6XtqjJXZ0Ouae67yq8oF3CuooumVQMkr1DeencHyPlV+4PxOO5iWWM+i3UHqrDZlYdzA5BFbjjIIzjzGNvPfasIycJWaNJo4jyV7oUlvphuSZbc7aju8YPgerL5dQOnTBx8F4cbLjFsqMGid8xONw8ThlU57zvj2ipTmThvD+2aK8VrOfGVmhUmGUZ9fQAdJ8Rtg/lHY1Hx8v3IRBZzwXqxSCWLs5FWSNsgsArNsrYGVz1AO2+eu48rFmOS1fCq3dzJCXWDiFtLKkDsPRlj1bI4/KVhjKddtS94GbgHEntS8aRMFUlpbPrJBk5aS32+WhJydI3GdvmCp+6lwR0lS+RWVJghbqGjlwMZ71yAP8AqB8RVq5OuY+LWoE5YXVudPbIdMgz6rqw6agMMOhIORis2ltvx7FJ5otskVrfwb6Joj3g7gjwI3RgfYQajl4dfW3+7zLcxDpFcEhwPBZ1BJx+mpP6VQ17w65t3MrhyepurRQHb/3Ntusvd6Sgnc4C1v8AB+aZZB6IivAPWa3cI6/24JmBU/8AUfZWW1pYyvnzwyrN08zPHtcWdzGfFE7ZT7DESftUVDvzTB8ILJouMC1dce9ptWTIh9XRnG3XpU23OFqpxKZYT4Swyp/mK6T9RNQr82WHwgsnvqHQLV01axjUZEIX24BOPKnGP2Bv7kTztw1OJ6Xt7a67dRpDtH2aFeuH7Ug7ZOCozv31o8u+5O7hXu5NA69km7exn6D2AH21fl5wtGOImkmPhFDK/wDiqY+01ocY5pljXLLFaKfVe5cMx/sQRMWY+WoVSnNLasCcY8smbW1tOHwYUJDEvUk9T4kndmP1mqtzBxVrrRG8b9lJgx2uMTXODkGUH+hgBAJLbnvx6p+Wlhc3LiRA5OcrdXi+r521rsEOOjuAcDfVXrmqePhFqzxFnu5zo7aQ6pGPUsx8FHRRhQSBilFZ7Y28fY1LniwspkQss3Ebh4o20D0IIywGhB3KvcDux9I7YFVbmjh7XvGbiPVpRSutydo4kRNbEnpjJ+s1k9y7gjzXJvJA7Rwam1bsZJcdPFiMlj350+NfZ+B3TCY3c0Fks8hklMsimR9yUTSp9Vc+rnruc7Y2VRlzmjN20OcvdAeUG3syY7dRo1jZnAGNj1Vf8T5dKm/ch5WZCbyVcZXTCCN8H1n+sbDyz4io7l/hvDhMkVorX1yckySqRBEB1cqQNQHcN8nG4zmuwRKQACckAAk4389tvsrPUmox2xRUVbtnqozhPH7e5eVIZAzQuUcd4I2yPFc5GR4GpOqfzJylgrdcPCw3UWogKAqygnUyOBscnvP7iMIpPDNHZcKVA8o8zx30Z20TRnTNEfWRhkH6sg4PkQdwanqTTTpgnYpSlIYpSlAClKUAKUpQBH8ca5EeLVUMrMF1OfRQHq5A3bHzR1rmkcMbtKHmXUBP2srszpOyj0DO0eFjhQBh2TMPSOADjfrdUnmnleZxNKJZbjfVBbtpCJIxA1nprCesFPTB61rpySwRJGpyrxbJiltI/wDZ30RT2qKM28mPRlQADMbAjJ7xhvEDoNV/iTW1iPfcuTL2Swlh68uPVUKNmYnONtsnuqG5c5ymZRJeLGkUkjKroT8g+cCG4BGUbwY7dxxtkknLKQ06wye5t5biv4TG+zDeNwN0b9x6Ed4+o1xDjfJl7bMQ8DuoO0kal1PgfRGV+sCv0VWtxC17WNk1uhI2dGwynuIP+h2PfT09Zwx4FKCZwbhnO91ADDMRcQsNLQz75HeAx9IfXkeVTnL6yRTC54baXgDbPDKo7JlO+ElLA7dQSD/pUvxe05hgJ7OYXCA7Mixa8eJVlG/kC1U3i/FeMNtO12o8OzZB/kUA10KpcV+f4M+OTtzcchSJZLhltiwyUmdFYHw2bB+omq7xnjXA7ggzvbyMOjaSWHsdRkfbXH7Pl+8nPoW8zk95RgP7zYH2mrhwb3J7h97mRIV+avpv9f5I9uWrP/yhDLkVub8FssxYOQttxSVCeiC6DfYs+o/UKl/i9P8A/cbrHsg/79jVAXl+xkkNtYQG6kXaS4mkbsY/7hAc/ojr47HFlX3MIOw7Pt59XXUHIXP/AKXq48uvnUypefyhq2ZL1LGMlbnikznvQ3IT7RAFNfeD8Y4FbsTA9vG56vpIY+12GT9tVWXl6ygkFvxCD3uzbR3ULv2T/wBoOSEbyOQPEDc+eM+5POvpWsqSqd8P6LfUR6Lf5arbHht/wK34R1CLjkEkbPbutwVBOiJ0ZifAelgH2kVy/mQSzze+OI2l5oXaOGFFKKuc/KShjudskAe2qde8u3kB+UtplI7whI/vJkfYakuEcU4um0DXZA7tDuP8ykCrjpKOYsTlfJ64nzzczKIbfFtCo0rFBsceBYel9mK0+Dcn3ty40W7qGO8kilF8ySwyfqyavfCLfmGfGuUQKTuzpFqx4hVUnPkdNdH4ZZmGNUMjyEdXkOWY95PcPYNhSlq7FUaBQvkiuTuV4rCHQvpSNgySY3Y+HkoycD/Ump+lRltek3c0WfVihcDw1NKCf8orlbcm2zXjBJ1Tl4teWtzrvdAtrh9CaTn3u2cIHONw43LdA3gK8cW587OcrBbyXEETabiWME6CegXAwxHfvUHf8Th4jd9tK4Thtmw9J8gSynGBgjfHTHXH9utIQflYJcl4OjQcOiSWSZUUSSBQ7gbtpzpz7M/9vCtqoXlua7ftmuexKGQmAxHOYj6pP1Y39vlU1WT5KQpSlIYpSlAClKUAKUpQApSlAHPrrl+7uLx5L9FeAKwiaGYqIAMsHC41GXZRq7j5YxBcDtLmZdZkKXF9GGR3USQzRlANEiKoVJVA1ZPXJ6gkDrrLkYPQ1VeGRDhFqwuLkyxqQsK9mAwXGEiQLu7n/HyFbx1HRDibacRtuHR21tNOxYqqIXyzPuq9wPew+r2GrBXFb6GWVp/fjyYwvbHbtEjDAwwABdLSO+ArDbPaEg+iauHJ/ELlpiXM08ZAg1EaDCyamIniO2shgDIhIOF2FKWni7BSL1SvLSAEAkAnoM9e/bx2r1WJYqk84WPEb2ZbWIdhaEZkm1KS/wCiFByB5bZ79hg3alVGW12JqzQ4JweG0iWGFdKj7Se8se81v0pUt2M0uMcKhuomimQMjd3eD3EHuI8aqnKfDuIWM5tmHviy6xyllDR+AIJyfAqNuhGPVq8UqlJpUJrNilKVIxSlKAFc+5h4LxCbiUnYEwwTQJE8+QcKCSdIzkPkkD2mug1QuZOaZbmU2PDfSlORLOPViHRsMO8fO+oZPTTTu8Eyo0uKS5K8I4WNAA/2iYb9mvRsnvY53Oc/kjrlbnbctWqWq2hiVoQB6LDOTnOo+ed8145U5bisIezj3Y7ySHq7eJ8vAd3tyTNUTn4QJdnmOMKAqgAAAADYADoAK9UpWZQpSlAClKUAKUpQApSlAClKUAK8SRq2MgHByMjofEeB8690oA57xjlJ7WKWaFpbhkYSQxv6ZWQ4UzOfWmeNclAc4xgZO9Wjl6OK2skIDqgjMjmRSJCSNTtIvXUTkmpqtTidl2yae0kjIIIaNsMCPaCCPEEb1bm5KmTtrg5jBxKVzLxBTHcRpIRbyTL8oS2ywQxK2EJYgdoQHI7iMVPcscauO3gt+3NzqjZp+2iMckJUAHOw2ZjgBlzgZ1Go3jHD5YZh76WRbdWaQXduimQuABE0yxRgjQNf5LAlhU/7nUDPE95JJ2kly2dR057NMpGCF2BwNRA6Fj4VtOttkK7LDccUiSeKAk9pKrsoAJ2TGotj1RuNztnbritmGdXGVYMM4yCDv3jauXWpla5umHv9Fy0oSSF9czx6nRFkVMJECBhNfpdMbnOTlrh0DScOWKNo7hNUl0xikiZtCb69SjVmR133zg71D0kkVuOo0pWt8IRdp2Wsa/m+eNWPDON8dcb9KxLNmlK1bniUMbpHJLGjv6iswBb2AnJoA0uC8x291JPHC+poX0t5/pL4rnK58VPlmXqjc68Fkt3XiNkoEsQ+VjUYEkf5WQO8AdwzjzUVJJz7Ye90nadVDLnRnMgPepRcnIO2cY7843rRwvMSb7LPUfxrjVvaJ2k8iou+M9WPXCgbk+Qqmyc5Xt6dHDbVgh/5iYYUeajoftY/o1ucI9z9O07e/ka7n2PpZ0L5Be8eR28hRsUf+vx5DdfBGScRvuM5S2DWtkdmmb15B0IXB6ddgceJ7qunLnL8FlEIoFwNtTH1nOMZY/6dB3AVKKoAAAwB0Ar7SlO1SwgS8ilKVBQpSlAClKUAKUpQApSlAClKUAKUpQApSlAClKUAK15LKMxtFpCowYEL6PrZ1Y09Ccncb1sUoAq13yYpKCO4uY4xqEq9tKxkUgYUM7nRuNyBnGRkVv8AC+HzxXVwS+q2kWNo1Z2ZkcAq4GfySAp69c7VNUqt7fIqQrQ+Ck7XtNT+tr0ZGnXp0asYznT3Zx34zvW/SpsYrmvNPLdxc3F4TZiTtBGILhp1QRKqDooy3rlydhn/ABrpVc8564lN7+trUSMIJgBIinTqBJBGpfSG3ga10rvBM+Cx8h8Se5sLeWT1ipUk9+limr69OfrrxY8jcPikaQW6szMW9P0guTnCqdgPYNqnrW3SNFjjUKigKqgYAA6AVlqHLLoddnxQBsNhX2lKkYpSlAClKUAKUpQApSlAClKU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ISEhQUExQWFhUXFhgZGRgYGBweHhwdIB0cHBodGx0aHDQjICAlIB0bIzIhJSkrLi4uHSAzODMsNygtLisBCgoKDg0OGxAQGzcmICUsLC0vLCwsNCwsLy0sNCwsLDAsLCwsLCwsLSwsLCwsLCwsLCwsLCw0NCwsLCw0LCwsLP/AABEIAMsA+AMBIgACEQEDEQH/xAAcAAEAAgMBAQEAAAAAAAAAAAAABQYDBAcCAQj/xABPEAACAQMCAwQDCwgHBgUFAAABAgMABBESIQUGMRNBUWEiMnEHFBUWI1JTgZGT00JUYpSV0dLUM2RykqGiwSQ0Q0SCsRdjc3TxNVWz4fD/xAAYAQADAQEAAAAAAAAAAAAAAAAAAQIDBP/EACkRAAICAQQBAwQDAQEAAAAAAAABAhEhAxIxUUFxsfAiYZGhweHxMhP/2gAMAwEAAhEDEQA/AO40pSgBSlKAFKUoAUpSgBSlKAFaXGuKR2sEk8pwka5PifADzJwB5msEnMFus3YFzryFOEYqGIyqM4GgOQQQpOdxtuKi/dIs5JLFzGuto3jlKfOVGDMPPYHaqjHKTE3jBrw3XGZlEqR2kKndYpTIXx1Gpl2U47u6pPlbmH30JEkTsriFgk0RIOkkZBBHVW3wfI1t8M47bXEImjlQoRkksBp8m32I8DVc5YnE9/fXkf8Au+iOFXHSRkyXZfEDYZ76urTtVRPRE82X85vpbiAsU4asRkQE4fXlpR4HEZHsq4cw8wpb2Ml4uHURh08GLYCfUSw+qqryzygt3C9zdNco9xJI7RCR4xpLEKHTYn0R39xAra4Xy9LJY3fDZ1YIjMsEp3DITriPtQ4yPqq5bcLr4xK/yZ7LkdZkEt9LPLcMAxIlZBGTvpjVCAAKmuW+HXNuHjmn7eMEdk7Z7QL3rIcYbHc3WoSy5vmt0EV5aXPboApaGIyJJjYMjDbfrg4xW9Lx64WwubmeAW5RHaNC+psY9Ev6ICknHo71MlN4fz0Gtpm5M4tNdJPJJp0C5lSHAwezQ6QWOdznP2VYageROHe9+H20Z69mGb+0+Xb/ABY1Hw8wzG60Foxm4eH3tpPahFzifVq9UgBvVxg4znrMo3J0NPGS3Ur47AAknAG5JqC5T4696s0vZhYO0KwNneRRszEdw1Zx/wDreKdWOyepXwGvtIYpSlAClKUAKUpQApSlAClKUAKUpQApSlACo7mLi6WdtLcOMiNc46aj0VQfMkD66x8Y5itbRo1uJVjMmdOrONsZJOMAbjc+NanOfCzfWEscLAsyh4yCMFlIdd+mCRjPnVRWVfAm8YIyHgfE517Wa/a3kYZWKGNdEfeA2rdz47it3lXjFw0s1pdhe3hCsJFGFljbIVwO47YIrX4d7oNmU/2mQW8y7SRSgqwYdcDG48MV55X1XV7NxDQyQtCkEGoYLqGLtJpPQEkY8q0adPciVV4JOXltTKzdq4jeZJ3i9HDSIFwdRGoL6CEqD1XzIM7SlZNtllfu+SuHSydo9rGXJyTggE+YBwfrFTkECooVFCqowFUAADyArJShyb5FSFKUpDFY7iBJFKOqsp6qwBB9oNZKUAfFUAYGwFNIznG/jX2lAFB91HjulY7JC+q4/pDGpZhF0IQd7MdvZnOMite/nvEtCz44bZxIAI0Ia4cDYKG9WMtsOhOSa6IUGQcDI6H/AL1X+P8AApLq5ti7L71hzI0fe8oxo1DGNIGT18fq1jNYRDi+SP8Ac94SbO0ee4Yq82ZpNbk6F6qCT+Vp3Y9cnHcKsPAOMJdwiaNXVGLBda4JAJAYDwPUVz3nrjb3cc7RAGxtSvaE5xcS6gAgI3KKTvgjP2GrFFwXisgUPexWyAABLaAbAdADJnGPADFOUbzJ5YJ+EXGleUBAAJycbnx869ViWKUpQApSlAClKUAKUpQApSlACvMjhRkkADvJwK9VQ+D8Jj4o8l1d5kjWZ44IckIqxsV1MAfSZiM7/wDxUVeWJsk/dB4cZbUTRgNJbt2yDAYOAPTQjvDLnbv2qrcu8HnneS54azWNuQOzRssszbamMZOFTquRv4VfuYeMpaRq7qSGljiAHdrYLk+QGT9WK1uU+BtZJLFrDRGZ3hXH9Gjb6Se/fNaRm1Alq2bPCIZnjU3kcPbAn+jywx3EFhkE9cVKV5dwBkkAeJqC5p5ttrBR2pLSMPRjXdj5/ojzP+J2rOnJ4K4J+lVjk6/u7se+pwIoW/oYV3JX57sdznuAAGN98irPSkqdAnYpVfueaFZzFaRNdSA4JQgRIe/XMfRBHzV1N5V5HDb+bee6EKn/AIdsoyPLtZASfaFWnt7CyxV51jpkZ9tV9eSrPJMglmJ69rNK+fqL4/wqIflGw+EFi96w6Dau+nQMahIgDe3BIzTSi/P6/sVsvNKq8nKViHVUEkTYJHYzSoBjG3otgHfofA+FZjwu+h3guxKo/wCHcqDny7WMBh7SrUqXY7ZYqVXoOaAjCO8ia1cnAZjqhY92mYeiCfB9J8qsANJpodn2lVrnC8u7VffNuBKif00DDqvz0YDII7xuMb423ycqc4W1+vyZ0yAZaJvWHmO5h5jyzinsdWK1dHjnXgTT2MsFuqAsytp2UH5QO/QYy2536k7mtPjfuh20ParEslw8We0ESnSmDg9o+MLjv61bkcEZBBHiPsry0agN6Iwclhjr45HfTUlwxNdHN7/i/E55LRFmhhNwwZI4MSkRDd5JJCMYHQAbEnrXSxXNuSY7a0in4lL8jC5ZYFYklIdWQqjrl2GdI8Kmfj2QO0ewvEg+lMY2HzmQHUF781pONuorgmLrkuNKwWV2k0ayRsGRwCrDoQaz1gaClKUAKUpQApSlAClKUAR1xxy2Sdbd5UWZl1KjHGRkgYJ2zsdutVlLe94dLL2EHvq0ldpQiMqyROxy4AbZlJ3GP/mz8Y4Lb3SaLiJZB3ZG49hG4+o1W/i9f2W9hc9rEP8Al7o5A8kkG48gdvHNaxr/AEl2Db3fEZoTPb+9rWFxLodg0krrnSCFOFUHffc/9rpXmMnA1YBwM46Z78VTObuZiDdwQneC0lkkYdzldMSDz9LWfYvnU5m6QcEDxHnL3zdSt/yVkrSkdO2kUhYtR8O0KlR+iCfKtcI4PLeyvfX5KWwOuSRsjX4RxDqR0G3dsMmsvJ95bWlnNNcxiXtJUWGL55i9LUc7aVZxuc7gbE4qd5WiueLXC3V3gWsDao4wMRlx0wD109Sx79htkDqf0J1x2ZcnSTepFbiWXEKLGGYEjCDHQ48Om31VAx28/EfSm1wWZ9WEZWWYeMxG6IfoxuR6xHSsUFoOKsZZhmyUkQRdBKehnfG+OoQf9XeMZrS/ewcQXb6rc7QXLnp4Rzt01fNf8oDffrz1XHJr7FktLVIkVI0VEUYCqAAB5AVo8W5htrYhZZAHb1Y1Bdz7EQFvrxUULq5vz8gzW1pn+mx8rMP/ACgwwiH55BJHQDrUxwjglvbAiGMKT6zHJdj4u7ekx9pqaS5H6EcOPXT/ANDw+XT3NNJHFn/pyzD61B8qrHHYuI3F1oEUcMhtjjsrtgQolQk6+w65wNONwTuKufEOZrOBtElxGH+YGy/91cn/AAquPzRb/CCyYm0+9XXPvebOTIhzjRnTt62MVcL5Ufcl12anA+E+82WWbhbyTD1p45FlOrGC4WR9QJyc6Rnc1buF8x21wSscmJB1jcFHHtRwG+vFREnG7CWbtVnDuqr8kpYSei2QVQsDgBm1KFOoeOAK88/cJS/sC8RRio7WNwAdQAJKhu4Ef9hQ/qf1BxwWOeaCRjA5RyyFjGcHKZ0kkHqM7VAyWU/D/SttU1qPXtycvGPG3JO6j6I9w9E9x4vynxxrK5jnX1R6LjGcoSNQHntkeYFdoueLPfHsbJ9MeFM1yPyARns4u4ykdSdkB8cCqlpuDrwJSsnra/SaHtYSJVZSVxtq26b9D3b9K4pxzgsltIt/w8lrctrRkBJib8pJF6gA5HhjY+fR7mwHCiJ7cEWmwuIuukdPfCZ31DbWO8b9RvXObYbnhk7X1kQbechpUxlNR7yB3NnIYYIOd8ECjSw8eflBLKyY7PnT3vcQz/8AJ3qB3XuimB0TFPAavSYd+SevXq4NcO5qv7a9sVmgQRPFMTNF3DtRuy/osyjw3JyMmrvyZzKQLGCU5E9qvZMevaR5SRSfMAMPPPiKNSFq0vn+BGWaNjnKNTe8LWQD3v20mR+T2uj5HP16sVcHxg56Y3z4Vp8Z4VDdRNDMupG+0HuKnuI8arsnI7uvZy8QvJIdgYyyDUPms4TJB6Gs8NK3wVlM++5oV7C47PHYe/LjsMdOz1DGny1asVb6wWVokMaxxqFRAAqjoBWepk7djSpClKVIxSlKAFK0/ha33+Wi2JB+UXYjYjr1FPha3+mi+8X99OmBuUrT+Frf6aL7xf30+Frf6aL7xf30UwNylafwtb/TRfeL++nwtb/TRfeL++imBlvrpYo3kfZUVmPsAya4nyxcNNbcamk3d4A7HzJkYj2f6AV03nS5SaxuIoZImkdNKr2qDOSM7lgOmepqjcg8GMK3qXYQRzQhNInhJf1sqNMmxwepI69a30qUG/QzlloiOXuXkMAvb9ilnGvyaZOqUkk4XyZienXyAzXQJZXuYbSyC9l26drMqDHZW43Eew2LZWPzAc91VS7s7riF7CboRQ2kbDEfbwlVQb6cK+7NgKTjofAVc+V7+B5Lq6eWMGWUxpl1GIosqmBnoW7RvPV7KrUfkUS2RxhQFUAAAAAdAB0Aqpzwjikro29jCxUgEj3xKvXcb9nGdtjuwPza2+ZuMgw9lbSqZ52EMZVgShbOXwD0RQzfUKmOH2cdtCkaYWONABnuAG5JP2knzNYL6Vfk05wVteKtwz5K6LyQHa3mClmJxtA4UbvjZW/K79xvnThlze+lds8EJ6WsTaWI7u2kX0s/oIQPEtWHhvD04iWurlNULKyW0TdBGdjKR8+Qbg9VXGOprXl43Lw1hbS5uA/+6sXUO24Xs5Sx205Hyp2I29brfpyT68Fq4bwqC3XTDEka+CqB7SfE+ZqMf/6on/s3/wDypWFOX57j0r24c53ENu7RRr5FlIdz5kgeQqKflKy+EFj7BdJtXfq2dQkQBtWc5wSM5qVWbY8lv4hw2GdSk0SSKe51B9nXofOqlxLle6tAX4ZMwUZJtZTrjbqToL7qSSdsjPiKlG5dlg9KyuJFPUxTs0sbeWXJdPap+o1HR8fmv3NpEDbyJn30+tSYxnGmEg+kzfPGyjr6WBTja4eBOvJyvjlmjxRzW9u6dmui6AV9KTajnJYnGR3DZdgdzU17mXN5tZRbyn5CRsAn/hue/wDsk4z3Dr41ZI5IIhLdWkRFvC/ve4Q7pPEoAaUBusiNqHeWAPXIqL5g5EiulS44XpMUjaXjzpC+lgsofoB3p4YwO6ujdFrbLgzpp2jrzKCCCMg9RVMtS9qt1YqocJGZrVH3DxflwnPXS3oeSulb/K3FQkTQXMqia3cxMzsAXAAKSekc+kpH15rBzZxCFTb3SSxloJV1YdSTE+ElGM7jdWx+gK5oqnRq+zm3G+ARtAb7h+WtnUiWI7tCdiRjrpBw2/TAO69PXMbtFw/hEiHDoJHU+B1Kw/xxUn7yurG/mksuylt5G1FDPCFZW3KEM4wVJIBx0x4kVl594V28NkloqBIkcGMzQgx50aVOZMHGCNiRt1rpUsrOP68mVYZ1DhV8s8MUy+rIiuPrGcVt1VeRblYLGCKeSJJEDAr2qHA1HTurEdMd9T3wtb/TRfeL++uSUabo2TwblK0/ha3+mi+8X99Pha3+mi+8X99KmM3KVp/C1v8ATRfeL++nwtb/AE0X3i/vopgblK0jxe3+ni6gf0i9TsB18aUUwOTc5cGueGktCqPaFiVZoYnMZJzpcshbGc4J27uvWq/GW48IP1eH8Ov0dIgYEEAgjBB3BHeCK5xzpyTY28MlwkDEhkygkZUUFgGY4UkKAcnANdOnqp4ksmUotZRzj4y3HhB+rw/h0+Mtx4Qfq8P4dTnwZw/xtP2jL/J0+DOH+Nr+0ZP5Ot7j0Rnsg/jLceEH6vD+HT4y3HhB+rw/h1OfBlh42v7Rk/k6fBlh42v7Rk/k6Lj0GeyD+Mtx4Qfq8P4dPjLceEH6vD+HU58GWHja/tGT+Tp8GWHja/tGT+TouPQU+yD+Mtx4Qfq8P4dPjLceEP6vD+HU58GWHja/tGT+TrNZ8Bs5XWOJbZ3Y4VV4hKSTjO3+x+AJouPXsFPsj+X+YWeZUk7JGYjsZVijTs5c+gWKKCUJ9Fl8G8q6dxvipurJI1BSS5mW1kToyEti4X2hFkwe8YPfVZ4dwkCSVOExRGWLCy3MsmrQx6pBlCMjB9MrjyPdtCwvILm1/wBniMrSSyanu3YyuIimp27ABSFY40rju2xWM6btFq0XTjXHbWwjTtm7NT6KKFJ9UdAFHQDHluK4vec7TSTTyNFDIs3ossiFvkh6sY9L0R1bI31HPcKkObZLm/M1zJEqRQKY0Im9AuCS3Zlo8ynY7ALsvXaqPmr0tJJZ5JnJsv8Ab+6bLFA8Mas56QySkF1Ujo+Mh2U7KdsjGRkb++Iycaijh4g5bUA4f0BlY9QYCRB+QcZ2AIHUg709y/hWi498Hs5EQyRMQciM9kkok1Yxj1k7sHO5rp3LfH4L+ASRHIIAdD1QkZKsP/4GonJQeF6lRTfLONcf5/vLl1ZWMAC40xO2D5n7TUUePyCO2WMCN7YyaZF9Y6yDvnw326HPStXjNp2NxNFt6Err6PTZiNvKtOuhRjWEZts6ty5x+34rEnD54Ch7MsWQhV1L0ZVHfvqwRjOetffc+4qtpBfrraZYZwsQUf0hb0ECE7ZdgBjOB16b1Xfc44U0pleO3inZML8rO0egMDuumJjk4I1ah37d9TfDuAXCz3EMdrErKYpgEu3TsnbtArRsId9sjSVwAMb5NYSUVcS1eGVzmXmB0mZF7J5AT28hiR9Up9ZULqSI0wEUbdCd81FfGW48IP1eH8Or3xPhfpRLxeKPVI2iK6ikwxYAlUuCEUEH54Xu6Coe+4BZwu0cq2yOuMq3EJQRkZH/ACfgQauMo1VCaZXPjLceEH6vD+HT4y3HhB+rw/h1OfBvD/6p+0ZP5Onwbw/+qftGT+Tqrj0LPZB/GW48IP1eH8OnxluPCD9Xh/Dqc+DeH/1T9oyfydPg3h/9U/aMn8nRcegz2QfxluPCD9Xh/Dp8Zbjwg/V4fw6nPg3h/wDVP2jJ/J0+DeH/ANU/aMn8nRcegz2QfxluPCD9Xh/Dp8Zbjwg/V4fw6nPgzh/9U/aMn8nVo5K5KsbmFbh4WHyjgL2rNG4ViAwJVSVPmBnHTFKU4xVtDSb8kDyfwi64mflVjS1BGt1hiQvgg6EKpnwyRsBnv2pXZ4olVQqgKoGAAMAAdAAKVyS1ZN4waqC8nuvMiBgQQCCMEHcEHqCK9UrIo4/zp7mbxlprIF4+ph/KX+x84fo9R591H+Arv82uPuX/AIa/TFc990jh9xG/v2Je2URiOSMmT0ACW1r2bg43wfYD7OrS15PDMpQXJyr4Bu/zW4+5f+GnwDd/mtx9y/8ADUl8b3+hj+8uPx6+/G9/oY/vLj8eui59GdIjPgG7/Nbj7l/4afAN3+a3H3L/AMNSfxvf6GP7y4/Hp8b3+hj+8uPx6Ln0FIjPgG7/ADW4+5f+GrRyZwi4hS4lMbxTN2VvAXRlIaZ9LuoYdVXBz7fOor43v9DH95cfj1P8K45PPZStCiLPDdW7KAXYHXmNf6Vzvq88dKmblQ1Vl64FaJaX8lvGMRtZwMg/9NpEb2nBQk+dUj3TObJ1vljhbR726MACSzoNWcjppbTj2nwxVLzmO/E5kkmlWYKYzn0SoONShcDTkqCcAbjNRFxcPIxeRmd23LMSSfaTvUw0aluY3PFI6ZZ8U+FbFomtlaW3aMKkbsoCuDH2qrncopY6Tnp51OR8r2vFLWKSVOyuFGiRo9mDqcSqwxg5IO7AnfI61S/cfv8As77s9IPbRsue8aRrGD4HByPZ4Va+OSS++bg2PamE6RemEDIcYBNvk7zaNn052C/lVE01KljyUnatkLxLgTRrNbcOaZ7YaFvGADnUDk9njGtgpw6L3BR1zWafjNtw6yEHDpibiVwXd19NemoujL6Ow0hdPidzknofL1xae9l96lOwQHZe7GdWodQ2c5zvnOd65BzTeJe3YKL7zVlIMk+tDLlhpYgLkjcYG4A64ApQe50/HzISVFQubhpHZ3Op3JZicbknJO23WvKIWIVQSSQAB1JOwA9pq28W4DDbwNC9zbidSZNIwxc4AC9pp9AAB8KfWYioOxs7lHhdVeLLromZSqgkjB1kacDr9tdKkmsGbR1PkHkKeym7eScepjs4+jZAJD5+aemPDOR0qwcsN2k99OOjTiFfZCoRv85f7Kzcc46sdsrwsssk2Et9JBEjt6pBG2kesT0ABrc4BwwWtvHCDqKL6Td7Od3c+bMSx9tcMpNq2bpJYRD8w2yXN9bW0ihkEFzI4PgQsK/brf7K53zlwaeWKBwjyzQPLazFFLMwQ6oWbSO9DuT84V0jlv5e4urv8ksLeI+McROph5NIW+pRVR5z4v73jnZVVu1v20hmcbJBHG5HZsD66kdcVem2pUiZLFnOvgG7/Nbj7l/4afAN3+a3H3L/AMNSfxvf6GP7y4/Hp8b3+hj+8uPx66rn0ZUiM+Abv81uPuX/AIafAN3+a3H3L/w1J/G9/oY/vLj8enxvf6GP7y4/HoufQUiM+Abv81uPuX/hr58A3f5tcfcv/DUp8b3+hj+8uPx6vvub2NxNIL2VexjCMkaq0nymoglm7Rz6Ixt0yd/A1MpyirY1FMguTPc0kmKy3gMcXURdHf8AtfMHl1PlXYYYlRQqgKqgAAbAAdAK90rinqObybRikKUpUFClKUAKUpQBR+Pe5laXD9pGWgJ9YRgaT56SNj7Ki/8Awfh/OZf7q10p3CgkkAAZJOwHtrBw/iEU6a4ZFkTJGpSCMjYjIrVas0uSdsTm957lNtEjSSXcioilmYquABuSdqqnHuBWVnMYZ2vR0IcRwlGU/lqdeSPqzt0rvFzAsiMjjKspVge8EYIrktk0MgfhHEWw8LFba4PUD8gEnxUrgHYjbqATrp6knyyJRS4I/gvJ9nc3M1sst0jwhizOkWkgMBkFWJ3yCNulTy8nrYsqJMXivFMWsgDRKMSWzAr3alYe0r41sckcDubWe998jLLbxokg9V1AYAg+ICqCDuMD2mL9zXiQvbWThtwx2QNC2fSABHTzRtLD2+Apyk3dPCoSSLhf8Kh4tZhnRUm0soYj0oZAcOpI3wHGCO/7K4zzDy/NZzmCRST1VlBw6/OX/Ud2K6nwrikltLK82AV0i9QDYHACXkfeY3UAP4af0Tna4+p4nIIbVtHYklrxfyGK47OIg+mSDht8AeJ6KE3B14HJJ+pxWwv5YGLxOUYqy5HXB2Iz3e0b13zkbi9pPbRrbaU0IA0I6oe/IO5BOfS7/Gq/wjgXDjMsN3Zxw3QXSFyximAHrxZOHOBkgjUO/PWrVecsWsixgR9mYhiJ4vQeMeCsvd5HIPhS1pxlgIRaKh7rkCQRJcQqI55JQjyplXK6WOCykZ6D1s1x+u98Q4HemJomkgvIj+RcoY38R8pFkbdx0A+dU1OUXW5EPvC2JMDtpN3MV9dRr19lqyM4C4785q9LUSjXz9ilFtnNQK+g4yBsD18/bUpzJwSWznMMoUHAYaWLDSc4wxUE4wRuB0qLrpTvJmdB4dxSXh1vBdSILhSipbMGBWJSxM0TdCshA9bB3XSem/ROZOJO6pa2+RcXC9foY/y5W8CBkL4sR3A1VOCCH4NgslgW6uJF7UxZ9BNTFlkmceoMEbD0j0A61K8Bhbhcmi6IdZtCi732ZVwIpdROlR0Q5wc4O+54503fn3+fs2iWO5kisLT0V+ThRVRB1Y7KiDxZmIHtNUVuUvf7mGSUotmul3XB13Ep7a467YXKfb5VJcY4u9xLE8I1DUVs4z0llwQ1y/8A5Eak4PeTn5lQ3uh8QFhaR8PhYl5FZ5pCRqIYnUT5yNq+oEUoJp45YSaInjvJ1nazQQmW5kafGgxpEV3YKMlmHiDt3VH8H4HY3VwIIHvHJYjWEh0BQcdoTryF7+mdwMZOKuHNPCLm5HC/ew9P3uwMh6ICkYJJ7ticd+elR180Vsq8K4c2u4nYRz3AxkdzAEHbA1ZA9UZ6sc1rGba5yQ1k3LP3KraVFkju5GRtwwVcEeIrN/4Pw/nMv91a6LY2iQxpEgwiKFUeAAwKz1zvWn2abEUXgfuX2kEmuRmnx0VwNI8yoHpfXt5VeqUqJScuSkkuBSlKkYpSlAClKUAKi+Zb+eC3eWCETOoJ0FtOwBJI23O3qjc1KUprkDknEOMwvGs17cdue0QdiuEjWN01LLFDk9tjIOJCejDAIqV5F4o0c4WQFBceg6ldGi5jXOdHRRPFhwBtlCBmo+Xl6QXckEFt2qRl1UuSkQjlxJ2cjA6nCOSQq5BViDUnc8MjtXha5d7u7JBgtofQTKDCkLncIP8AiSsf9K6XtqjJXZ0Ouae67yq8oF3CuooumVQMkr1DeencHyPlV+4PxOO5iWWM+i3UHqrDZlYdzA5BFbjjIIzjzGNvPfasIycJWaNJo4jyV7oUlvphuSZbc7aju8YPgerL5dQOnTBx8F4cbLjFsqMGid8xONw8ThlU57zvj2ipTmThvD+2aK8VrOfGVmhUmGUZ9fQAdJ8Rtg/lHY1Hx8v3IRBZzwXqxSCWLs5FWSNsgsArNsrYGVz1AO2+eu48rFmOS1fCq3dzJCXWDiFtLKkDsPRlj1bI4/KVhjKddtS94GbgHEntS8aRMFUlpbPrJBk5aS32+WhJydI3GdvmCp+6lwR0lS+RWVJghbqGjlwMZ71yAP8AqB8RVq5OuY+LWoE5YXVudPbIdMgz6rqw6agMMOhIORis2ltvx7FJ5otskVrfwb6Joj3g7gjwI3RgfYQajl4dfW3+7zLcxDpFcEhwPBZ1BJx+mpP6VQ17w65t3MrhyepurRQHb/3Ntusvd6Sgnc4C1v8AB+aZZB6IivAPWa3cI6/24JmBU/8AUfZWW1pYyvnzwyrN08zPHtcWdzGfFE7ZT7DESftUVDvzTB8ILJouMC1dce9ptWTIh9XRnG3XpU23OFqpxKZYT4Swyp/mK6T9RNQr82WHwgsnvqHQLV01axjUZEIX24BOPKnGP2Bv7kTztw1OJ6Xt7a67dRpDtH2aFeuH7Ug7ZOCozv31o8u+5O7hXu5NA69km7exn6D2AH21fl5wtGOImkmPhFDK/wDiqY+01ocY5pljXLLFaKfVe5cMx/sQRMWY+WoVSnNLasCcY8smbW1tOHwYUJDEvUk9T4kndmP1mqtzBxVrrRG8b9lJgx2uMTXODkGUH+hgBAJLbnvx6p+Wlhc3LiRA5OcrdXi+r521rsEOOjuAcDfVXrmqePhFqzxFnu5zo7aQ6pGPUsx8FHRRhQSBilFZ7Y28fY1LniwspkQss3Ebh4o20D0IIywGhB3KvcDux9I7YFVbmjh7XvGbiPVpRSutydo4kRNbEnpjJ+s1k9y7gjzXJvJA7Rwam1bsZJcdPFiMlj350+NfZ+B3TCY3c0Fks8hklMsimR9yUTSp9Vc+rnruc7Y2VRlzmjN20OcvdAeUG3syY7dRo1jZnAGNj1Vf8T5dKm/ch5WZCbyVcZXTCCN8H1n+sbDyz4io7l/hvDhMkVorX1yckySqRBEB1cqQNQHcN8nG4zmuwRKQACckAAk4389tvsrPUmox2xRUVbtnqozhPH7e5eVIZAzQuUcd4I2yPFc5GR4GpOqfzJylgrdcPCw3UWogKAqygnUyOBscnvP7iMIpPDNHZcKVA8o8zx30Z20TRnTNEfWRhkH6sg4PkQdwanqTTTpgnYpSlIYpSlAClKUAKUpQBH8ca5EeLVUMrMF1OfRQHq5A3bHzR1rmkcMbtKHmXUBP2srszpOyj0DO0eFjhQBh2TMPSOADjfrdUnmnleZxNKJZbjfVBbtpCJIxA1nprCesFPTB61rpySwRJGpyrxbJiltI/wDZ30RT2qKM28mPRlQADMbAjJ7xhvEDoNV/iTW1iPfcuTL2Swlh68uPVUKNmYnONtsnuqG5c5ymZRJeLGkUkjKroT8g+cCG4BGUbwY7dxxtkknLKQ06wye5t5biv4TG+zDeNwN0b9x6Ed4+o1xDjfJl7bMQ8DuoO0kal1PgfRGV+sCv0VWtxC17WNk1uhI2dGwynuIP+h2PfT09Zwx4FKCZwbhnO91ADDMRcQsNLQz75HeAx9IfXkeVTnL6yRTC54baXgDbPDKo7JlO+ElLA7dQSD/pUvxe05hgJ7OYXCA7Mixa8eJVlG/kC1U3i/FeMNtO12o8OzZB/kUA10KpcV+f4M+OTtzcchSJZLhltiwyUmdFYHw2bB+omq7xnjXA7ggzvbyMOjaSWHsdRkfbXH7Pl+8nPoW8zk95RgP7zYH2mrhwb3J7h97mRIV+avpv9f5I9uWrP/yhDLkVub8FssxYOQttxSVCeiC6DfYs+o/UKl/i9P8A/cbrHsg/79jVAXl+xkkNtYQG6kXaS4mkbsY/7hAc/ojr47HFlX3MIOw7Pt59XXUHIXP/AKXq48uvnUypefyhq2ZL1LGMlbnikznvQ3IT7RAFNfeD8Y4FbsTA9vG56vpIY+12GT9tVWXl6ygkFvxCD3uzbR3ULv2T/wBoOSEbyOQPEDc+eM+5POvpWsqSqd8P6LfUR6Lf5arbHht/wK34R1CLjkEkbPbutwVBOiJ0ZifAelgH2kVy/mQSzze+OI2l5oXaOGFFKKuc/KShjudskAe2qde8u3kB+UtplI7whI/vJkfYakuEcU4um0DXZA7tDuP8ykCrjpKOYsTlfJ64nzzczKIbfFtCo0rFBsceBYel9mK0+Dcn3ty40W7qGO8kilF8ySwyfqyavfCLfmGfGuUQKTuzpFqx4hVUnPkdNdH4ZZmGNUMjyEdXkOWY95PcPYNhSlq7FUaBQvkiuTuV4rCHQvpSNgySY3Y+HkoycD/Ump+lRltek3c0WfVihcDw1NKCf8orlbcm2zXjBJ1Tl4teWtzrvdAtrh9CaTn3u2cIHONw43LdA3gK8cW587OcrBbyXEETabiWME6CegXAwxHfvUHf8Th4jd9tK4Thtmw9J8gSynGBgjfHTHXH9utIQflYJcl4OjQcOiSWSZUUSSBQ7gbtpzpz7M/9vCtqoXlua7ftmuexKGQmAxHOYj6pP1Y39vlU1WT5KQpSlIYpSlAClKUAKUpQApSlAHPrrl+7uLx5L9FeAKwiaGYqIAMsHC41GXZRq7j5YxBcDtLmZdZkKXF9GGR3USQzRlANEiKoVJVA1ZPXJ6gkDrrLkYPQ1VeGRDhFqwuLkyxqQsK9mAwXGEiQLu7n/HyFbx1HRDibacRtuHR21tNOxYqqIXyzPuq9wPew+r2GrBXFb6GWVp/fjyYwvbHbtEjDAwwABdLSO+ArDbPaEg+iauHJ/ELlpiXM08ZAg1EaDCyamIniO2shgDIhIOF2FKWni7BSL1SvLSAEAkAnoM9e/bx2r1WJYqk84WPEb2ZbWIdhaEZkm1KS/wCiFByB5bZ79hg3alVGW12JqzQ4JweG0iWGFdKj7Se8se81v0pUt2M0uMcKhuomimQMjd3eD3EHuI8aqnKfDuIWM5tmHviy6xyllDR+AIJyfAqNuhGPVq8UqlJpUJrNilKVIxSlKAFc+5h4LxCbiUnYEwwTQJE8+QcKCSdIzkPkkD2mug1QuZOaZbmU2PDfSlORLOPViHRsMO8fO+oZPTTTu8Eyo0uKS5K8I4WNAA/2iYb9mvRsnvY53Oc/kjrlbnbctWqWq2hiVoQB6LDOTnOo+ed8145U5bisIezj3Y7ySHq7eJ8vAd3tyTNUTn4QJdnmOMKAqgAAAADYADoAK9UpWZQpSlAClKUAKUpQApSlAClKUAK8SRq2MgHByMjofEeB8690oA57xjlJ7WKWaFpbhkYSQxv6ZWQ4UzOfWmeNclAc4xgZO9Wjl6OK2skIDqgjMjmRSJCSNTtIvXUTkmpqtTidl2yae0kjIIIaNsMCPaCCPEEb1bm5KmTtrg5jBxKVzLxBTHcRpIRbyTL8oS2ywQxK2EJYgdoQHI7iMVPcscauO3gt+3NzqjZp+2iMckJUAHOw2ZjgBlzgZ1Go3jHD5YZh76WRbdWaQXduimQuABE0yxRgjQNf5LAlhU/7nUDPE95JJ2kly2dR057NMpGCF2BwNRA6Fj4VtOttkK7LDccUiSeKAk9pKrsoAJ2TGotj1RuNztnbritmGdXGVYMM4yCDv3jauXWpla5umHv9Fy0oSSF9czx6nRFkVMJECBhNfpdMbnOTlrh0DScOWKNo7hNUl0xikiZtCb69SjVmR133zg71D0kkVuOo0pWt8IRdp2Wsa/m+eNWPDON8dcb9KxLNmlK1bniUMbpHJLGjv6iswBb2AnJoA0uC8x291JPHC+poX0t5/pL4rnK58VPlmXqjc68Fkt3XiNkoEsQ+VjUYEkf5WQO8AdwzjzUVJJz7Ye90nadVDLnRnMgPepRcnIO2cY7843rRwvMSb7LPUfxrjVvaJ2k8iou+M9WPXCgbk+Qqmyc5Xt6dHDbVgh/5iYYUeajoftY/o1ucI9z9O07e/ka7n2PpZ0L5Be8eR28hRsUf+vx5DdfBGScRvuM5S2DWtkdmmb15B0IXB6ddgceJ7qunLnL8FlEIoFwNtTH1nOMZY/6dB3AVKKoAAAwB0Ar7SlO1SwgS8ilKVBQpSlAClKUAKUpQApSlAClKUAKUpQApSlAClKUAK15LKMxtFpCowYEL6PrZ1Y09Ccncb1sUoAq13yYpKCO4uY4xqEq9tKxkUgYUM7nRuNyBnGRkVv8AC+HzxXVwS+q2kWNo1Z2ZkcAq4GfySAp69c7VNUqt7fIqQrQ+Ck7XtNT+tr0ZGnXp0asYznT3Zx34zvW/SpsYrmvNPLdxc3F4TZiTtBGILhp1QRKqDooy3rlydhn/ABrpVc8564lN7+trUSMIJgBIinTqBJBGpfSG3ga10rvBM+Cx8h8Se5sLeWT1ipUk9+limr69OfrrxY8jcPikaQW6szMW9P0guTnCqdgPYNqnrW3SNFjjUKigKqgYAA6AVlqHLLoddnxQBsNhX2lKkYpSlAClKUAKUpQApSlAClKU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31" y="3573016"/>
            <a:ext cx="1011659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http://www.anacgabon.org/fr/images/asecna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65" y="4575817"/>
            <a:ext cx="725391" cy="7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http://www.icao.int/secretariat/PostalHistory/civil_aviation_commissions_fichiers/image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25613"/>
            <a:ext cx="1238345" cy="7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6472" y="6163700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chemeClr val="tx1"/>
                </a:solidFill>
              </a:rPr>
              <a:t>(*) </a:t>
            </a:r>
            <a:r>
              <a:rPr lang="en-GB" sz="1000" b="0" dirty="0" err="1" smtClean="0">
                <a:solidFill>
                  <a:schemeClr val="tx1"/>
                </a:solidFill>
              </a:rPr>
              <a:t>Agence</a:t>
            </a:r>
            <a:r>
              <a:rPr lang="en-GB" sz="1000" b="0" dirty="0" smtClean="0">
                <a:solidFill>
                  <a:schemeClr val="tx1"/>
                </a:solidFill>
              </a:rPr>
              <a:t> </a:t>
            </a:r>
            <a:r>
              <a:rPr lang="en-GB" sz="1000" b="0" dirty="0">
                <a:solidFill>
                  <a:schemeClr val="tx1"/>
                </a:solidFill>
              </a:rPr>
              <a:t>pour la </a:t>
            </a:r>
            <a:r>
              <a:rPr lang="en-GB" sz="1000" b="0" dirty="0" err="1">
                <a:solidFill>
                  <a:schemeClr val="tx1"/>
                </a:solidFill>
              </a:rPr>
              <a:t>Sécurité</a:t>
            </a:r>
            <a:r>
              <a:rPr lang="en-GB" sz="1000" b="0" dirty="0">
                <a:solidFill>
                  <a:schemeClr val="tx1"/>
                </a:solidFill>
              </a:rPr>
              <a:t> de la Navigation </a:t>
            </a:r>
            <a:r>
              <a:rPr lang="en-GB" sz="1000" b="0" dirty="0" err="1">
                <a:solidFill>
                  <a:schemeClr val="tx1"/>
                </a:solidFill>
              </a:rPr>
              <a:t>aérienne</a:t>
            </a:r>
            <a:r>
              <a:rPr lang="en-GB" sz="1000" b="0" dirty="0">
                <a:solidFill>
                  <a:schemeClr val="tx1"/>
                </a:solidFill>
              </a:rPr>
              <a:t> en </a:t>
            </a:r>
            <a:r>
              <a:rPr lang="en-GB" sz="1000" b="0" dirty="0" err="1">
                <a:solidFill>
                  <a:schemeClr val="tx1"/>
                </a:solidFill>
              </a:rPr>
              <a:t>Afrique</a:t>
            </a:r>
            <a:r>
              <a:rPr lang="en-GB" sz="1000" b="0" dirty="0">
                <a:solidFill>
                  <a:schemeClr val="tx1"/>
                </a:solidFill>
              </a:rPr>
              <a:t> et à Madagascar (Benin, Congo, Madagascar, Chad, Burkina Faso, Ivory Coast, Mali, Togo, Cameroun, Gabon, Mauritania, Central Africa, Guinea Bissau, Niger, Comoros Islands, Equatorial Guinea, Senegal)</a:t>
            </a:r>
            <a:endParaRPr lang="en-GB" sz="1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5Y5FoRc1UyhkHDUPN9R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mh2V67EefJOuudZEm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WrAKWEo0axaEznnTdv4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1xDpUeUkK5mIIrvtrB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MxtVh0hEyMNILZVSJT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W4lxitd0C1QriCvu4Q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161OaRJUizV9Y42Mbm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161OaRJUizV9Y42Mbm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161OaRJUizV9Y42Mbm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LiFZP_ZEyAqH_UgVDH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161OaRJUizV9Y42Mbm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HI_.jnVUKdaYXBPpxIP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2000</Words>
  <Application>Microsoft Office PowerPoint</Application>
  <PresentationFormat>On-screen Show (4:3)</PresentationFormat>
  <Paragraphs>314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Default Design</vt:lpstr>
      <vt:lpstr>New Powerpoint Template</vt:lpstr>
      <vt:lpstr>2_New Powerpoint Template</vt:lpstr>
      <vt:lpstr>Photo Editor Photo</vt:lpstr>
      <vt:lpstr>think-cell Slide</vt:lpstr>
      <vt:lpstr>Microsoft Excel 97-2003 Worksheet</vt:lpstr>
      <vt:lpstr>Satellite navigation in Africa</vt:lpstr>
      <vt:lpstr>PowerPoint Presentation</vt:lpstr>
      <vt:lpstr>PowerPoint Presentation</vt:lpstr>
      <vt:lpstr>PowerPoint Presentation</vt:lpstr>
      <vt:lpstr>Rivers and inland waterways </vt:lpstr>
      <vt:lpstr>Land management</vt:lpstr>
      <vt:lpstr>PowerPoint Presentation</vt:lpstr>
      <vt:lpstr>Potential for regional integration</vt:lpstr>
      <vt:lpstr>PowerPoint Presentation</vt:lpstr>
      <vt:lpstr>PowerPoint Presentation</vt:lpstr>
      <vt:lpstr>PowerPoint Presentation</vt:lpstr>
      <vt:lpstr>Preliminary activities already funded: Capacity Building</vt:lpstr>
      <vt:lpstr>EGNOS in Africa: a turning point</vt:lpstr>
      <vt:lpstr>Funds needed for a full pan-African service provision</vt:lpstr>
      <vt:lpstr>PowerPoint Presentation</vt:lpstr>
      <vt:lpstr>Need for public investments</vt:lpstr>
      <vt:lpstr>PowerPoint Presentation</vt:lpstr>
      <vt:lpstr>Setting-up the appropriate financing scheme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2013-09-19T09:40:50Z</dcterms:created>
  <dcterms:modified xsi:type="dcterms:W3CDTF">2013-10-07T13:57:34Z</dcterms:modified>
</cp:coreProperties>
</file>