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78" r:id="rId3"/>
    <p:sldId id="279" r:id="rId4"/>
    <p:sldId id="262" r:id="rId5"/>
    <p:sldId id="276" r:id="rId6"/>
    <p:sldId id="280" r:id="rId7"/>
    <p:sldId id="277" r:id="rId8"/>
    <p:sldId id="274" r:id="rId9"/>
    <p:sldId id="270" r:id="rId10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F5493"/>
    <a:srgbClr val="0F5494"/>
    <a:srgbClr val="FFD624"/>
    <a:srgbClr val="3166CF"/>
    <a:srgbClr val="3E6FD2"/>
    <a:srgbClr val="2D5EC1"/>
    <a:srgbClr val="BDDE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A372D04-E59E-4558-8EE0-3B4C69770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6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D7187AE-B5DA-4584-80FD-B9F8E10FC4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242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5D480CF3-F403-40F2-AD76-90F90B9E7358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93D4C0-9B11-4C35-9C65-4023C6E811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9B56-F8C2-42C3-91CC-4957FBCCEC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30BD-731D-482D-8BE6-F4AC341DA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07" y="228697"/>
            <a:ext cx="6035983" cy="867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908" y="1373603"/>
            <a:ext cx="3816788" cy="411508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9877" y="1373603"/>
            <a:ext cx="3818216" cy="4115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6601" y="6216224"/>
            <a:ext cx="2896529" cy="455961"/>
          </a:xfr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C039-0726-4823-B85E-D35BB13B8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2E66-DD19-4A4D-ABB4-204476145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5A2E-2F11-4E51-95A7-4821FB2B5F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604E-0A15-4325-9217-19453696F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7A5A-5647-4D0F-93A3-3488DCCE22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03F8-9B6E-49B3-B642-F164F7804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603D-2051-4F20-B551-D5B3D5606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30C9-A5A4-4BC1-9664-45F0DC4A57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B530-2437-4089-92E0-FDF9F462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82F35F9-FE2E-4F61-9461-0CB8529CBF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84213" y="1641475"/>
            <a:ext cx="7775575" cy="2089150"/>
          </a:xfrm>
        </p:spPr>
        <p:txBody>
          <a:bodyPr/>
          <a:lstStyle/>
          <a:p>
            <a:pPr algn="ctr"/>
            <a:r>
              <a:rPr lang="en-US" sz="2400" dirty="0" smtClean="0"/>
              <a:t>EU-Africa cooperation on ICT</a:t>
            </a:r>
            <a:br>
              <a:rPr lang="en-US" sz="2400" dirty="0" smtClean="0"/>
            </a:br>
            <a:r>
              <a:rPr lang="en-US" sz="2400" dirty="0" smtClean="0"/>
              <a:t>in MFF 2014-2020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 smtClean="0"/>
              <a:t>Joint Africa-EU Strategy</a:t>
            </a:r>
            <a:br>
              <a:rPr lang="en-US" sz="1800" dirty="0" smtClean="0"/>
            </a:br>
            <a:r>
              <a:rPr lang="en-US" sz="1800" dirty="0" smtClean="0"/>
              <a:t>P3-Continental Seminar 2013</a:t>
            </a:r>
            <a:br>
              <a:rPr lang="en-US" sz="1800" dirty="0" smtClean="0"/>
            </a:br>
            <a:r>
              <a:rPr lang="en-US" sz="1800" dirty="0" smtClean="0"/>
              <a:t>Addis Ababa, 30 September 2013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50825" y="3933825"/>
            <a:ext cx="8642350" cy="1871663"/>
          </a:xfrm>
        </p:spPr>
        <p:txBody>
          <a:bodyPr/>
          <a:lstStyle/>
          <a:p>
            <a:pPr algn="ctr" eaLnBrk="1" hangingPunct="1"/>
            <a:endParaRPr lang="en-GB" sz="1600" b="0" i="1" dirty="0" smtClean="0">
              <a:solidFill>
                <a:schemeClr val="tx1"/>
              </a:solidFill>
            </a:endParaRPr>
          </a:p>
          <a:p>
            <a:pPr algn="ctr" eaLnBrk="1" hangingPunct="1"/>
            <a:endParaRPr lang="en-GB" sz="1600" b="0" i="1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GB" sz="1600" b="0" i="1" dirty="0" smtClean="0">
                <a:solidFill>
                  <a:srgbClr val="FFD624"/>
                </a:solidFill>
              </a:rPr>
              <a:t>Vlassios Venner</a:t>
            </a:r>
          </a:p>
          <a:p>
            <a:pPr algn="ctr" eaLnBrk="1" hangingPunct="1"/>
            <a:r>
              <a:rPr lang="en-GB" sz="1600" b="0" i="1" dirty="0" smtClean="0">
                <a:solidFill>
                  <a:srgbClr val="FFD624"/>
                </a:solidFill>
              </a:rPr>
              <a:t>European Commission</a:t>
            </a:r>
          </a:p>
          <a:p>
            <a:pPr algn="ctr" eaLnBrk="1" hangingPunct="1"/>
            <a:r>
              <a:rPr lang="en-GB" sz="1600" b="0" i="1" dirty="0" smtClean="0">
                <a:solidFill>
                  <a:srgbClr val="FFD624"/>
                </a:solidFill>
              </a:rPr>
              <a:t>DG Communications Networks, Content &amp; Technology</a:t>
            </a:r>
          </a:p>
          <a:p>
            <a:pPr algn="ctr" eaLnBrk="1" hangingPunct="1"/>
            <a:r>
              <a:rPr lang="en-GB" sz="1600" b="0" i="1" dirty="0" smtClean="0">
                <a:solidFill>
                  <a:srgbClr val="FFD624"/>
                </a:solidFill>
              </a:rPr>
              <a:t>International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936625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0F5493"/>
                </a:solidFill>
              </a:rPr>
              <a:t>MFF 2014-2020: </a:t>
            </a:r>
            <a:r>
              <a:rPr lang="en-GB" sz="2400" i="1" dirty="0" smtClean="0">
                <a:solidFill>
                  <a:srgbClr val="0F5493"/>
                </a:solidFill>
              </a:rPr>
              <a:t>Why</a:t>
            </a:r>
            <a:r>
              <a:rPr lang="en-GB" sz="2400" dirty="0" smtClean="0">
                <a:solidFill>
                  <a:srgbClr val="0F5493"/>
                </a:solidFill>
              </a:rPr>
              <a:t> ICT for Africa?</a:t>
            </a:r>
            <a:endParaRPr lang="en-US" sz="2400" dirty="0" smtClean="0">
              <a:solidFill>
                <a:srgbClr val="0F5493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888532"/>
          </a:xfrm>
        </p:spPr>
        <p:txBody>
          <a:bodyPr/>
          <a:lstStyle/>
          <a:p>
            <a:pPr marL="0" indent="0">
              <a:buClr>
                <a:srgbClr val="009900"/>
              </a:buClr>
              <a:buNone/>
            </a:pPr>
            <a:r>
              <a:rPr lang="en-GB" sz="1600" b="0" u="sng" dirty="0" smtClean="0">
                <a:solidFill>
                  <a:srgbClr val="0F5493"/>
                </a:solidFill>
              </a:rPr>
              <a:t>Africa's "mobile decade"</a:t>
            </a:r>
            <a:r>
              <a:rPr lang="en-GB" sz="1600" b="0" dirty="0" smtClean="0">
                <a:solidFill>
                  <a:srgbClr val="0F5493"/>
                </a:solidFill>
              </a:rPr>
              <a:t>: From less than 10 million fixed-line phones in 2000 to around 650 million mobile subscriptions by 2012</a:t>
            </a:r>
          </a:p>
          <a:p>
            <a:pPr marL="0" indent="0">
              <a:buClr>
                <a:srgbClr val="009900"/>
              </a:buClr>
              <a:buNone/>
            </a:pPr>
            <a:endParaRPr lang="en-GB" sz="1400" dirty="0" smtClean="0">
              <a:solidFill>
                <a:srgbClr val="0F5493"/>
              </a:solidFill>
            </a:endParaRPr>
          </a:p>
          <a:p>
            <a:pPr marL="0" indent="0">
              <a:buClr>
                <a:srgbClr val="009900"/>
              </a:buClr>
              <a:buNone/>
            </a:pPr>
            <a:r>
              <a:rPr lang="en-GB" sz="1600" b="0" u="sng" dirty="0" smtClean="0">
                <a:solidFill>
                  <a:srgbClr val="0F5493"/>
                </a:solidFill>
              </a:rPr>
              <a:t>Impact on growth (2011)</a:t>
            </a:r>
            <a:r>
              <a:rPr lang="en-GB" sz="1600" b="0" dirty="0" smtClean="0">
                <a:solidFill>
                  <a:srgbClr val="0F5493"/>
                </a:solidFill>
              </a:rPr>
              <a:t>: &gt; 5 million jobs; around €11 billion direct government revenues (sales and import taxes, regulatory fees)</a:t>
            </a:r>
          </a:p>
          <a:p>
            <a:pPr marL="0" indent="0">
              <a:buClr>
                <a:srgbClr val="009900"/>
              </a:buClr>
              <a:buNone/>
            </a:pPr>
            <a:endParaRPr lang="en-GB" sz="1400" dirty="0" smtClean="0">
              <a:solidFill>
                <a:srgbClr val="0F5493"/>
              </a:solidFill>
            </a:endParaRPr>
          </a:p>
          <a:p>
            <a:pPr marL="0" indent="0">
              <a:buClr>
                <a:srgbClr val="009900"/>
              </a:buClr>
              <a:buNone/>
            </a:pPr>
            <a:r>
              <a:rPr lang="en-GB" sz="1600" u="sng" dirty="0" smtClean="0">
                <a:solidFill>
                  <a:srgbClr val="0F5493"/>
                </a:solidFill>
              </a:rPr>
              <a:t>Africa's GDP</a:t>
            </a:r>
            <a:r>
              <a:rPr lang="en-GB" sz="1600" dirty="0" smtClean="0">
                <a:solidFill>
                  <a:srgbClr val="0F5493"/>
                </a:solidFill>
              </a:rPr>
              <a:t>: 7% by ICT</a:t>
            </a:r>
          </a:p>
          <a:p>
            <a:pPr marL="0" indent="0">
              <a:buClr>
                <a:srgbClr val="009900"/>
              </a:buClr>
              <a:buNone/>
            </a:pPr>
            <a:endParaRPr lang="en-GB" sz="1400" b="0" dirty="0" smtClean="0">
              <a:solidFill>
                <a:srgbClr val="0F5493"/>
              </a:solidFill>
            </a:endParaRPr>
          </a:p>
          <a:p>
            <a:pPr marL="0" indent="0">
              <a:buClr>
                <a:srgbClr val="009900"/>
              </a:buClr>
              <a:buNone/>
            </a:pPr>
            <a:r>
              <a:rPr lang="en-GB" sz="1600" u="sng" dirty="0" smtClean="0">
                <a:solidFill>
                  <a:srgbClr val="0F5493"/>
                </a:solidFill>
              </a:rPr>
              <a:t>Solutions/Challenges</a:t>
            </a:r>
            <a:r>
              <a:rPr lang="en-GB" sz="1600" dirty="0" smtClean="0">
                <a:solidFill>
                  <a:srgbClr val="0F5493"/>
                </a:solidFill>
              </a:rPr>
              <a:t>: education (e-learning vs. illiteracy/innumeracy); health (e-health vs. infectious diseases like HIV/AIDS); </a:t>
            </a:r>
            <a:r>
              <a:rPr lang="en-GB" sz="1600" dirty="0">
                <a:solidFill>
                  <a:srgbClr val="0F5493"/>
                </a:solidFill>
              </a:rPr>
              <a:t>agriculture (e.g. </a:t>
            </a:r>
            <a:r>
              <a:rPr lang="en-GB" sz="1600" i="1" dirty="0" err="1">
                <a:solidFill>
                  <a:srgbClr val="0F5493"/>
                </a:solidFill>
              </a:rPr>
              <a:t>Esoko</a:t>
            </a:r>
            <a:r>
              <a:rPr lang="en-GB" sz="1600" dirty="0">
                <a:solidFill>
                  <a:srgbClr val="0F5493"/>
                </a:solidFill>
              </a:rPr>
              <a:t> in Ghana</a:t>
            </a:r>
            <a:r>
              <a:rPr lang="en-GB" sz="1600" dirty="0" smtClean="0">
                <a:solidFill>
                  <a:srgbClr val="0F5493"/>
                </a:solidFill>
              </a:rPr>
              <a:t>); services (e.g. online financial services like </a:t>
            </a:r>
            <a:r>
              <a:rPr lang="en-GB" sz="1600" i="1" dirty="0" smtClean="0">
                <a:solidFill>
                  <a:srgbClr val="0F5493"/>
                </a:solidFill>
              </a:rPr>
              <a:t>M-PESA</a:t>
            </a:r>
            <a:r>
              <a:rPr lang="en-GB" sz="1600" dirty="0" smtClean="0">
                <a:solidFill>
                  <a:srgbClr val="0F5493"/>
                </a:solidFill>
              </a:rPr>
              <a:t> in Kenya); government (transparent and open, e.g.</a:t>
            </a:r>
            <a:r>
              <a:rPr lang="en-GB" sz="1600" dirty="0">
                <a:solidFill>
                  <a:srgbClr val="0F5493"/>
                </a:solidFill>
              </a:rPr>
              <a:t> </a:t>
            </a:r>
            <a:r>
              <a:rPr lang="en-GB" sz="1600" dirty="0" smtClean="0">
                <a:solidFill>
                  <a:srgbClr val="0F5493"/>
                </a:solidFill>
              </a:rPr>
              <a:t>Kenya's </a:t>
            </a:r>
            <a:r>
              <a:rPr lang="en-GB" sz="1600" i="1" dirty="0" smtClean="0">
                <a:solidFill>
                  <a:srgbClr val="0F5493"/>
                </a:solidFill>
              </a:rPr>
              <a:t>Open Data Initiative</a:t>
            </a:r>
            <a:r>
              <a:rPr lang="en-GB" sz="1600" dirty="0" smtClean="0">
                <a:solidFill>
                  <a:srgbClr val="0F5493"/>
                </a:solidFill>
              </a:rPr>
              <a:t>)</a:t>
            </a:r>
          </a:p>
          <a:p>
            <a:pPr marL="0" indent="0">
              <a:buClr>
                <a:srgbClr val="009900"/>
              </a:buClr>
              <a:buNone/>
            </a:pPr>
            <a:endParaRPr lang="en-GB" sz="1600" b="0" dirty="0" smtClean="0">
              <a:solidFill>
                <a:srgbClr val="0F5493"/>
              </a:solidFill>
            </a:endParaRPr>
          </a:p>
          <a:p>
            <a:pPr marL="0" indent="0">
              <a:buClr>
                <a:srgbClr val="009900"/>
              </a:buClr>
              <a:buNone/>
            </a:pPr>
            <a:r>
              <a:rPr lang="en-GB" sz="1600" b="0" dirty="0" smtClean="0">
                <a:solidFill>
                  <a:srgbClr val="0F5493"/>
                </a:solidFill>
                <a:sym typeface="Wingdings"/>
              </a:rPr>
              <a:t></a:t>
            </a:r>
            <a:r>
              <a:rPr lang="en-GB" sz="1600" b="1" i="1" dirty="0" smtClean="0">
                <a:solidFill>
                  <a:srgbClr val="0F5493"/>
                </a:solidFill>
              </a:rPr>
              <a:t>ICTs can empower the lives of Africans and drive entrepreneurship, innovation and income growth</a:t>
            </a:r>
            <a:r>
              <a:rPr lang="en-GB" sz="1600" dirty="0" smtClean="0">
                <a:solidFill>
                  <a:srgbClr val="0F5493"/>
                </a:solidFill>
                <a:sym typeface="Wingdings"/>
              </a:rPr>
              <a:t></a:t>
            </a:r>
            <a:endParaRPr lang="en-GB" sz="1600" dirty="0" smtClean="0">
              <a:solidFill>
                <a:srgbClr val="0F5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936625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0F5493"/>
                </a:solidFill>
              </a:rPr>
              <a:t>MFF 2014-2020: </a:t>
            </a:r>
            <a:r>
              <a:rPr lang="en-GB" sz="2400" u="sng" dirty="0" smtClean="0">
                <a:solidFill>
                  <a:srgbClr val="0F5493"/>
                </a:solidFill>
              </a:rPr>
              <a:t>EU</a:t>
            </a:r>
            <a:r>
              <a:rPr lang="en-GB" sz="2400" dirty="0" smtClean="0">
                <a:solidFill>
                  <a:srgbClr val="0F5493"/>
                </a:solidFill>
              </a:rPr>
              <a:t> ICT Priorities for Africa</a:t>
            </a:r>
            <a:endParaRPr lang="en-US" sz="2400" dirty="0" smtClean="0">
              <a:solidFill>
                <a:srgbClr val="0F5493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387600"/>
            <a:ext cx="8229600" cy="3633788"/>
          </a:xfrm>
        </p:spPr>
        <p:txBody>
          <a:bodyPr/>
          <a:lstStyle/>
          <a:p>
            <a:pPr marL="0" indent="0">
              <a:buClr>
                <a:srgbClr val="009900"/>
              </a:buClr>
              <a:buNone/>
            </a:pPr>
            <a:r>
              <a:rPr lang="en-GB" sz="1500" b="1" i="1" u="sng" dirty="0" smtClean="0">
                <a:solidFill>
                  <a:srgbClr val="0F5493"/>
                </a:solidFill>
              </a:rPr>
              <a:t>Priority 1</a:t>
            </a:r>
            <a:r>
              <a:rPr lang="en-GB" sz="1500" b="1" i="1" dirty="0" smtClean="0">
                <a:solidFill>
                  <a:srgbClr val="0F5493"/>
                </a:solidFill>
              </a:rPr>
              <a:t>: Approximation of the e-communications and media policies and regulatory environments</a:t>
            </a:r>
            <a:endParaRPr lang="en-GB" sz="1500" i="1" dirty="0" smtClean="0">
              <a:solidFill>
                <a:srgbClr val="0F5493"/>
              </a:solidFill>
            </a:endParaRPr>
          </a:p>
          <a:p>
            <a:pPr marL="0" indent="0">
              <a:buClr>
                <a:srgbClr val="009900"/>
              </a:buClr>
              <a:buNone/>
            </a:pPr>
            <a:endParaRPr lang="en-GB" sz="1200" dirty="0" smtClean="0">
              <a:solidFill>
                <a:srgbClr val="0F5493"/>
              </a:solidFill>
            </a:endParaRPr>
          </a:p>
          <a:p>
            <a:pPr>
              <a:buClr>
                <a:srgbClr val="009900"/>
              </a:buClr>
              <a:buSzPct val="120000"/>
              <a:buFont typeface="Wingdings" pitchFamily="2" charset="2"/>
              <a:buChar char="Ø"/>
            </a:pPr>
            <a:r>
              <a:rPr lang="en-GB" sz="1500" dirty="0" smtClean="0">
                <a:solidFill>
                  <a:srgbClr val="0F5493"/>
                </a:solidFill>
              </a:rPr>
              <a:t>Objective: an improved global regulatory system, fair and transparent</a:t>
            </a:r>
          </a:p>
          <a:p>
            <a:pPr marL="0" indent="0">
              <a:buClr>
                <a:srgbClr val="009900"/>
              </a:buClr>
              <a:buSzPct val="120000"/>
              <a:buNone/>
            </a:pPr>
            <a:endParaRPr lang="en-GB" sz="1200" dirty="0" smtClean="0">
              <a:solidFill>
                <a:srgbClr val="0F5493"/>
              </a:solidFill>
            </a:endParaRPr>
          </a:p>
          <a:p>
            <a:pPr marL="0" lvl="0" indent="0">
              <a:buClr>
                <a:srgbClr val="009900"/>
              </a:buClr>
              <a:buNone/>
            </a:pPr>
            <a:r>
              <a:rPr lang="en-GB" sz="1500" b="1" i="1" u="sng" dirty="0" smtClean="0">
                <a:solidFill>
                  <a:srgbClr val="0F5493"/>
                </a:solidFill>
              </a:rPr>
              <a:t>Priority 2</a:t>
            </a:r>
            <a:r>
              <a:rPr lang="en-GB" sz="1500" b="1" i="1" dirty="0" smtClean="0">
                <a:solidFill>
                  <a:srgbClr val="0F5493"/>
                </a:solidFill>
              </a:rPr>
              <a:t>: Interconnection of the research and education network infrastructures – e-infrastructures</a:t>
            </a:r>
            <a:endParaRPr lang="en-GB" sz="1500" i="1" dirty="0" smtClean="0">
              <a:solidFill>
                <a:srgbClr val="0F5493"/>
              </a:solidFill>
            </a:endParaRPr>
          </a:p>
          <a:p>
            <a:pPr marL="0" lvl="0" indent="0">
              <a:buClr>
                <a:srgbClr val="009900"/>
              </a:buClr>
              <a:buNone/>
            </a:pPr>
            <a:endParaRPr lang="en-GB" sz="1200" dirty="0" smtClean="0">
              <a:solidFill>
                <a:srgbClr val="0F5493"/>
              </a:solidFill>
            </a:endParaRPr>
          </a:p>
          <a:p>
            <a:pPr lvl="0">
              <a:buClr>
                <a:srgbClr val="009900"/>
              </a:buClr>
              <a:buSzPct val="120000"/>
              <a:buFont typeface="Wingdings" pitchFamily="2" charset="2"/>
              <a:buChar char="Ø"/>
            </a:pPr>
            <a:r>
              <a:rPr lang="en-GB" sz="1500" dirty="0" smtClean="0">
                <a:solidFill>
                  <a:srgbClr val="0F5493"/>
                </a:solidFill>
              </a:rPr>
              <a:t>Objective: increased R&amp;D cooperation, generating scientific excellence, fighting 'brain drain' and contributing to economic and social well-being</a:t>
            </a:r>
          </a:p>
          <a:p>
            <a:pPr marL="0" lvl="0" indent="0">
              <a:buClr>
                <a:srgbClr val="009900"/>
              </a:buClr>
              <a:buSzPct val="120000"/>
              <a:buNone/>
            </a:pPr>
            <a:endParaRPr lang="en-GB" sz="1200" dirty="0" smtClean="0">
              <a:solidFill>
                <a:srgbClr val="0F5493"/>
              </a:solidFill>
            </a:endParaRPr>
          </a:p>
          <a:p>
            <a:pPr marL="0" lvl="0" indent="0">
              <a:buClr>
                <a:srgbClr val="009900"/>
              </a:buClr>
              <a:buNone/>
            </a:pPr>
            <a:r>
              <a:rPr lang="en-GB" sz="1500" b="1" i="1" u="sng" dirty="0" smtClean="0">
                <a:solidFill>
                  <a:srgbClr val="0F5493"/>
                </a:solidFill>
              </a:rPr>
              <a:t>Priority 3</a:t>
            </a:r>
            <a:r>
              <a:rPr lang="en-GB" sz="1500" b="1" i="1" dirty="0" smtClean="0">
                <a:solidFill>
                  <a:srgbClr val="0F5493"/>
                </a:solidFill>
              </a:rPr>
              <a:t>: ICT capacity building – ICT uptake, broadband, resilient systems, free and open access to the Internet</a:t>
            </a:r>
            <a:endParaRPr lang="en-GB" sz="1500" i="1" dirty="0" smtClean="0">
              <a:solidFill>
                <a:srgbClr val="0F5493"/>
              </a:solidFill>
            </a:endParaRPr>
          </a:p>
          <a:p>
            <a:pPr marL="0" lvl="0" indent="0">
              <a:buClr>
                <a:srgbClr val="009900"/>
              </a:buClr>
              <a:buNone/>
            </a:pPr>
            <a:endParaRPr lang="en-GB" sz="1200" dirty="0" smtClean="0">
              <a:solidFill>
                <a:srgbClr val="0F5493"/>
              </a:solidFill>
            </a:endParaRPr>
          </a:p>
          <a:p>
            <a:pPr lvl="0">
              <a:buClr>
                <a:srgbClr val="009900"/>
              </a:buClr>
              <a:buSzPct val="120000"/>
              <a:buFont typeface="Wingdings" pitchFamily="2" charset="2"/>
              <a:buChar char="Ø"/>
            </a:pPr>
            <a:r>
              <a:rPr lang="en-GB" sz="1500" dirty="0" smtClean="0">
                <a:solidFill>
                  <a:srgbClr val="0F5493"/>
                </a:solidFill>
              </a:rPr>
              <a:t>Objective: solutions adapted to local needs and environment</a:t>
            </a:r>
            <a:endParaRPr lang="fr-BE" sz="1500" dirty="0">
              <a:solidFill>
                <a:srgbClr val="0F5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936625"/>
          </a:xfrm>
        </p:spPr>
        <p:txBody>
          <a:bodyPr/>
          <a:lstStyle/>
          <a:p>
            <a:pPr marL="0" lvl="0" indent="0">
              <a:spcBef>
                <a:spcPct val="20000"/>
              </a:spcBef>
            </a:pPr>
            <a:r>
              <a:rPr lang="en-GB" sz="2400" u="sng" dirty="0">
                <a:solidFill>
                  <a:srgbClr val="0F5493"/>
                </a:solidFill>
                <a:ea typeface="+mn-ea"/>
                <a:cs typeface="+mn-cs"/>
              </a:rPr>
              <a:t>Priority 1</a:t>
            </a:r>
            <a:r>
              <a:rPr lang="en-GB" sz="2400" dirty="0">
                <a:solidFill>
                  <a:srgbClr val="0F5493"/>
                </a:solidFill>
                <a:ea typeface="+mn-ea"/>
                <a:cs typeface="+mn-cs"/>
              </a:rPr>
              <a:t>: Approximation of the </a:t>
            </a:r>
            <a:r>
              <a:rPr lang="en-GB" sz="2400" dirty="0" smtClean="0">
                <a:solidFill>
                  <a:srgbClr val="0F5493"/>
                </a:solidFill>
                <a:ea typeface="+mn-ea"/>
                <a:cs typeface="+mn-cs"/>
              </a:rPr>
              <a:t>enabling regulatory environments</a:t>
            </a:r>
            <a:endParaRPr lang="en-US" sz="2400" dirty="0" smtClean="0">
              <a:solidFill>
                <a:srgbClr val="0F5493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387600"/>
            <a:ext cx="8229600" cy="3633788"/>
          </a:xfrm>
        </p:spPr>
        <p:txBody>
          <a:bodyPr/>
          <a:lstStyle/>
          <a:p>
            <a:pPr marL="0" indent="0">
              <a:buClr>
                <a:srgbClr val="009900"/>
              </a:buClr>
              <a:buNone/>
            </a:pPr>
            <a:r>
              <a:rPr lang="en-GB" sz="1800" b="1" i="1" u="sng" dirty="0" smtClean="0">
                <a:solidFill>
                  <a:srgbClr val="0F5493"/>
                </a:solidFill>
              </a:rPr>
              <a:t>EU regulation</a:t>
            </a:r>
            <a:r>
              <a:rPr lang="en-GB" sz="1800" b="1" i="1" dirty="0" smtClean="0">
                <a:solidFill>
                  <a:srgbClr val="0F5493"/>
                </a:solidFill>
              </a:rPr>
              <a:t>: Framework directive, authorisation, access, universal service, competition, </a:t>
            </a:r>
            <a:r>
              <a:rPr lang="en-GB" sz="1800" b="1" i="1" dirty="0" err="1" smtClean="0">
                <a:solidFill>
                  <a:srgbClr val="0F5493"/>
                </a:solidFill>
              </a:rPr>
              <a:t>ePrivacy</a:t>
            </a:r>
            <a:r>
              <a:rPr lang="en-GB" sz="1800" b="1" i="1" dirty="0" smtClean="0">
                <a:solidFill>
                  <a:srgbClr val="0F5493"/>
                </a:solidFill>
              </a:rPr>
              <a:t>, radio spectrum (</a:t>
            </a:r>
            <a:r>
              <a:rPr lang="en-GB" sz="1800" b="1" i="1" dirty="0" err="1" smtClean="0">
                <a:solidFill>
                  <a:srgbClr val="0F5493"/>
                </a:solidFill>
              </a:rPr>
              <a:t>dec.</a:t>
            </a:r>
            <a:r>
              <a:rPr lang="en-GB" sz="1800" b="1" i="1" dirty="0" smtClean="0">
                <a:solidFill>
                  <a:srgbClr val="0F5493"/>
                </a:solidFill>
              </a:rPr>
              <a:t>), e-commerce, re-use of public sector info, e-signatures </a:t>
            </a:r>
            <a:endParaRPr lang="en-GB" sz="1800" i="1" dirty="0" smtClean="0">
              <a:solidFill>
                <a:srgbClr val="0F5493"/>
              </a:solidFill>
            </a:endParaRPr>
          </a:p>
          <a:p>
            <a:pPr marL="0" indent="0">
              <a:buClr>
                <a:srgbClr val="009900"/>
              </a:buClr>
              <a:buNone/>
            </a:pPr>
            <a:endParaRPr lang="en-GB" sz="1600" dirty="0" smtClean="0">
              <a:solidFill>
                <a:srgbClr val="0F5493"/>
              </a:solidFill>
            </a:endParaRPr>
          </a:p>
          <a:p>
            <a:pPr>
              <a:buClr>
                <a:srgbClr val="009900"/>
              </a:buClr>
              <a:buSzPct val="120000"/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F5493"/>
                </a:solidFill>
              </a:rPr>
              <a:t>Objective: an improved global regulatory system, fair and transparent </a:t>
            </a:r>
          </a:p>
          <a:p>
            <a:pPr>
              <a:buClr>
                <a:srgbClr val="009900"/>
              </a:buClr>
              <a:buFont typeface="Wingdings" pitchFamily="2" charset="2"/>
              <a:buChar char="Ø"/>
            </a:pPr>
            <a:endParaRPr lang="en-GB" sz="1600" dirty="0" smtClean="0">
              <a:solidFill>
                <a:srgbClr val="0F5493"/>
              </a:solidFill>
            </a:endParaRPr>
          </a:p>
          <a:p>
            <a:pPr lvl="1">
              <a:buClr>
                <a:srgbClr val="009900"/>
              </a:buClr>
              <a:buSzPct val="120000"/>
              <a:buFont typeface="Wingdings" pitchFamily="2" charset="2"/>
              <a:buChar char="ü"/>
            </a:pPr>
            <a:r>
              <a:rPr lang="en-GB" sz="1600" b="0" dirty="0" smtClean="0">
                <a:solidFill>
                  <a:srgbClr val="0F5493"/>
                </a:solidFill>
              </a:rPr>
              <a:t>Example: - </a:t>
            </a:r>
            <a:r>
              <a:rPr lang="en-GB" sz="1600" dirty="0" smtClean="0">
                <a:solidFill>
                  <a:srgbClr val="0F5493"/>
                </a:solidFill>
              </a:rPr>
              <a:t>HIPSSA</a:t>
            </a:r>
            <a:r>
              <a:rPr lang="en-GB" sz="1600" b="0" dirty="0" smtClean="0">
                <a:solidFill>
                  <a:srgbClr val="0F5493"/>
                </a:solidFill>
              </a:rPr>
              <a:t>-</a:t>
            </a:r>
            <a:r>
              <a:rPr lang="en-GB" sz="1600" dirty="0" smtClean="0">
                <a:solidFill>
                  <a:srgbClr val="0F5493"/>
                </a:solidFill>
              </a:rPr>
              <a:t>H</a:t>
            </a:r>
            <a:r>
              <a:rPr lang="en-GB" sz="1600" b="0" dirty="0" smtClean="0">
                <a:solidFill>
                  <a:srgbClr val="0F5493"/>
                </a:solidFill>
              </a:rPr>
              <a:t>armonised </a:t>
            </a:r>
            <a:r>
              <a:rPr lang="en-GB" sz="1600" dirty="0" smtClean="0">
                <a:solidFill>
                  <a:srgbClr val="0F5493"/>
                </a:solidFill>
              </a:rPr>
              <a:t>p</a:t>
            </a:r>
            <a:r>
              <a:rPr lang="en-GB" sz="1600" b="0" dirty="0" smtClean="0">
                <a:solidFill>
                  <a:srgbClr val="0F5493"/>
                </a:solidFill>
              </a:rPr>
              <a:t>olicies for the </a:t>
            </a:r>
            <a:r>
              <a:rPr lang="en-GB" sz="1600" dirty="0" smtClean="0">
                <a:solidFill>
                  <a:srgbClr val="0F5493"/>
                </a:solidFill>
              </a:rPr>
              <a:t>I</a:t>
            </a:r>
            <a:r>
              <a:rPr lang="en-GB" sz="1600" b="0" dirty="0" smtClean="0">
                <a:solidFill>
                  <a:srgbClr val="0F5493"/>
                </a:solidFill>
              </a:rPr>
              <a:t>CT market in </a:t>
            </a:r>
            <a:r>
              <a:rPr lang="en-GB" sz="1600" dirty="0" smtClean="0">
                <a:solidFill>
                  <a:srgbClr val="0F5493"/>
                </a:solidFill>
              </a:rPr>
              <a:t>S</a:t>
            </a:r>
            <a:r>
              <a:rPr lang="en-GB" sz="1600" b="0" dirty="0" smtClean="0">
                <a:solidFill>
                  <a:srgbClr val="0F5493"/>
                </a:solidFill>
              </a:rPr>
              <a:t>ub-		</a:t>
            </a:r>
            <a:r>
              <a:rPr lang="en-GB" sz="1600" dirty="0" smtClean="0">
                <a:solidFill>
                  <a:srgbClr val="0F5493"/>
                </a:solidFill>
              </a:rPr>
              <a:t>S</a:t>
            </a:r>
            <a:r>
              <a:rPr lang="en-GB" sz="1600" b="0" dirty="0" smtClean="0">
                <a:solidFill>
                  <a:srgbClr val="0F5493"/>
                </a:solidFill>
              </a:rPr>
              <a:t>aharan </a:t>
            </a:r>
            <a:r>
              <a:rPr lang="en-GB" sz="1600" dirty="0" smtClean="0">
                <a:solidFill>
                  <a:srgbClr val="0F5493"/>
                </a:solidFill>
              </a:rPr>
              <a:t>A</a:t>
            </a:r>
            <a:r>
              <a:rPr lang="en-GB" sz="1600" b="0" dirty="0" smtClean="0">
                <a:solidFill>
                  <a:srgbClr val="0F5493"/>
                </a:solidFill>
              </a:rPr>
              <a:t>frica (</a:t>
            </a:r>
            <a:r>
              <a:rPr lang="en-GB" sz="1600" b="0" i="1" dirty="0" smtClean="0">
                <a:solidFill>
                  <a:srgbClr val="0F5493"/>
                </a:solidFill>
              </a:rPr>
              <a:t>ending Sep-13</a:t>
            </a:r>
            <a:r>
              <a:rPr lang="en-GB" sz="1600" b="0" dirty="0" smtClean="0">
                <a:solidFill>
                  <a:srgbClr val="0F5493"/>
                </a:solidFill>
              </a:rPr>
              <a:t>)</a:t>
            </a:r>
            <a:br>
              <a:rPr lang="en-GB" sz="1600" b="0" dirty="0" smtClean="0">
                <a:solidFill>
                  <a:srgbClr val="0F5493"/>
                </a:solidFill>
              </a:rPr>
            </a:br>
            <a:r>
              <a:rPr lang="en-GB" sz="1600" b="0" dirty="0" smtClean="0">
                <a:solidFill>
                  <a:srgbClr val="0F5493"/>
                </a:solidFill>
              </a:rPr>
              <a:t/>
            </a:r>
            <a:br>
              <a:rPr lang="en-GB" sz="1600" b="0" dirty="0" smtClean="0">
                <a:solidFill>
                  <a:srgbClr val="0F5493"/>
                </a:solidFill>
              </a:rPr>
            </a:br>
            <a:r>
              <a:rPr lang="en-GB" sz="1600" b="0" dirty="0" smtClean="0">
                <a:solidFill>
                  <a:srgbClr val="0F5493"/>
                </a:solidFill>
              </a:rPr>
              <a:t>		</a:t>
            </a:r>
            <a:r>
              <a:rPr lang="en-GB" sz="1800" b="0" i="1" dirty="0" smtClean="0">
                <a:solidFill>
                  <a:srgbClr val="009900"/>
                </a:solidFill>
              </a:rPr>
              <a:t>?</a:t>
            </a:r>
            <a:r>
              <a:rPr lang="en-GB" sz="1600" b="0" dirty="0">
                <a:solidFill>
                  <a:srgbClr val="0F5493"/>
                </a:solidFill>
              </a:rPr>
              <a:t> </a:t>
            </a:r>
            <a:r>
              <a:rPr lang="en-GB" sz="1600" b="0" i="1" dirty="0" smtClean="0">
                <a:solidFill>
                  <a:srgbClr val="0F5493"/>
                </a:solidFill>
              </a:rPr>
              <a:t>HIPSSA</a:t>
            </a:r>
            <a:r>
              <a:rPr lang="en-GB" sz="1600" b="0" dirty="0" smtClean="0">
                <a:solidFill>
                  <a:srgbClr val="0F5493"/>
                </a:solidFill>
              </a:rPr>
              <a:t>-type project; Transition from analogue to digital 		broadcasting and related spectrum policy issues, e.g. </a:t>
            </a:r>
            <a:r>
              <a:rPr lang="en-GB" sz="1600" b="0" i="1" u="sng" dirty="0" smtClean="0">
                <a:solidFill>
                  <a:srgbClr val="0F5493"/>
                </a:solidFill>
              </a:rPr>
              <a:t>Digital </a:t>
            </a:r>
            <a:r>
              <a:rPr lang="en-GB" sz="1600" b="0" i="1" dirty="0" smtClean="0">
                <a:solidFill>
                  <a:srgbClr val="0F5493"/>
                </a:solidFill>
              </a:rPr>
              <a:t>		</a:t>
            </a:r>
            <a:r>
              <a:rPr lang="en-GB" sz="1600" b="0" i="1" u="sng" dirty="0" smtClean="0">
                <a:solidFill>
                  <a:srgbClr val="0F5493"/>
                </a:solidFill>
              </a:rPr>
              <a:t>Dividend</a:t>
            </a:r>
            <a:r>
              <a:rPr lang="en-GB" sz="1600" b="0" dirty="0" smtClean="0">
                <a:solidFill>
                  <a:srgbClr val="0F5493"/>
                </a:solidFill>
              </a:rPr>
              <a:t>; </a:t>
            </a:r>
            <a:r>
              <a:rPr lang="en-GB" sz="1600" b="0" i="1" dirty="0" smtClean="0">
                <a:solidFill>
                  <a:srgbClr val="0F5493"/>
                </a:solidFill>
              </a:rPr>
              <a:t>Cyber-Security Convention for Africa</a:t>
            </a:r>
            <a:r>
              <a:rPr lang="en-GB" sz="1600" b="0" dirty="0" smtClean="0">
                <a:solidFill>
                  <a:srgbClr val="0F5493"/>
                </a:solidFill>
              </a:rPr>
              <a:t> </a:t>
            </a:r>
            <a:r>
              <a:rPr lang="en-GB" sz="1800" b="0" i="1" dirty="0" smtClean="0">
                <a:solidFill>
                  <a:srgbClr val="009900"/>
                </a:solidFill>
              </a:rPr>
              <a:t>?</a:t>
            </a:r>
            <a:endParaRPr lang="en-GB" sz="1600" b="0" dirty="0" smtClean="0">
              <a:solidFill>
                <a:srgbClr val="0F54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936625"/>
          </a:xfrm>
        </p:spPr>
        <p:txBody>
          <a:bodyPr/>
          <a:lstStyle/>
          <a:p>
            <a:pPr marL="0" lvl="0" indent="0">
              <a:spcBef>
                <a:spcPct val="20000"/>
              </a:spcBef>
            </a:pPr>
            <a:r>
              <a:rPr lang="en-GB" sz="2400" u="sng" dirty="0">
                <a:solidFill>
                  <a:srgbClr val="0F5493"/>
                </a:solidFill>
                <a:ea typeface="+mn-ea"/>
                <a:cs typeface="+mn-cs"/>
              </a:rPr>
              <a:t>Priority 2</a:t>
            </a:r>
            <a:r>
              <a:rPr lang="en-GB" sz="2400" dirty="0">
                <a:solidFill>
                  <a:srgbClr val="0F5493"/>
                </a:solidFill>
                <a:ea typeface="+mn-ea"/>
                <a:cs typeface="+mn-cs"/>
              </a:rPr>
              <a:t>: Interconnection of </a:t>
            </a:r>
            <a:r>
              <a:rPr lang="en-GB" sz="2400" dirty="0" smtClean="0">
                <a:solidFill>
                  <a:srgbClr val="0F5493"/>
                </a:solidFill>
                <a:ea typeface="+mn-ea"/>
                <a:cs typeface="+mn-cs"/>
              </a:rPr>
              <a:t>e-infrastructures</a:t>
            </a:r>
            <a:endParaRPr lang="en-US" sz="2400" dirty="0" smtClean="0">
              <a:solidFill>
                <a:srgbClr val="0F5493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387600"/>
            <a:ext cx="8229600" cy="3633788"/>
          </a:xfrm>
        </p:spPr>
        <p:txBody>
          <a:bodyPr/>
          <a:lstStyle/>
          <a:p>
            <a:pPr marL="0" indent="0">
              <a:buClr>
                <a:srgbClr val="009900"/>
              </a:buClr>
              <a:buNone/>
            </a:pPr>
            <a:r>
              <a:rPr lang="en-GB" sz="1800" b="1" i="1" u="sng" dirty="0" smtClean="0">
                <a:solidFill>
                  <a:srgbClr val="0F5493"/>
                </a:solidFill>
              </a:rPr>
              <a:t>GÉANT</a:t>
            </a:r>
            <a:r>
              <a:rPr lang="en-GB" sz="1800" b="1" i="1" dirty="0" smtClean="0">
                <a:solidFill>
                  <a:srgbClr val="0F5493"/>
                </a:solidFill>
              </a:rPr>
              <a:t>: the pan-European Research and Education </a:t>
            </a:r>
            <a:r>
              <a:rPr lang="en-GB" sz="1800" b="1" i="1" dirty="0">
                <a:solidFill>
                  <a:srgbClr val="0F5493"/>
                </a:solidFill>
              </a:rPr>
              <a:t>N</a:t>
            </a:r>
            <a:r>
              <a:rPr lang="en-GB" sz="1800" b="1" i="1" dirty="0" smtClean="0">
                <a:solidFill>
                  <a:srgbClr val="0F5493"/>
                </a:solidFill>
              </a:rPr>
              <a:t>etwork (speeds at 100Gbps; up to 500Gbps)</a:t>
            </a:r>
            <a:endParaRPr lang="en-GB" sz="1800" i="1" dirty="0" smtClean="0">
              <a:solidFill>
                <a:srgbClr val="0F5493"/>
              </a:solidFill>
            </a:endParaRPr>
          </a:p>
          <a:p>
            <a:pPr>
              <a:buClr>
                <a:srgbClr val="009900"/>
              </a:buClr>
              <a:buFont typeface="Wingdings" pitchFamily="2" charset="2"/>
              <a:buChar char="Ø"/>
            </a:pPr>
            <a:endParaRPr lang="en-GB" sz="1600" dirty="0" smtClean="0">
              <a:solidFill>
                <a:srgbClr val="0F5493"/>
              </a:solidFill>
            </a:endParaRPr>
          </a:p>
          <a:p>
            <a:pPr>
              <a:buClr>
                <a:srgbClr val="009900"/>
              </a:buClr>
              <a:buSzPct val="120000"/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F5493"/>
                </a:solidFill>
              </a:rPr>
              <a:t>Objective: increased R&amp;D cooperation and sharing of scientific knowledge, generating scientific excellence, fighting 'brain drain' and contributing to </a:t>
            </a:r>
            <a:r>
              <a:rPr lang="en-GB" sz="1600" dirty="0">
                <a:solidFill>
                  <a:srgbClr val="0F5493"/>
                </a:solidFill>
              </a:rPr>
              <a:t>economic and social </a:t>
            </a:r>
            <a:r>
              <a:rPr lang="en-GB" sz="1600" dirty="0" smtClean="0">
                <a:solidFill>
                  <a:srgbClr val="0F5493"/>
                </a:solidFill>
              </a:rPr>
              <a:t>well-being</a:t>
            </a:r>
          </a:p>
          <a:p>
            <a:pPr>
              <a:buClr>
                <a:srgbClr val="009900"/>
              </a:buClr>
              <a:buFont typeface="Wingdings" pitchFamily="2" charset="2"/>
              <a:buChar char="Ø"/>
            </a:pPr>
            <a:endParaRPr lang="en-GB" sz="1600" dirty="0" smtClean="0">
              <a:solidFill>
                <a:srgbClr val="0F5493"/>
              </a:solidFill>
            </a:endParaRPr>
          </a:p>
          <a:p>
            <a:pPr lvl="1">
              <a:buClr>
                <a:srgbClr val="009900"/>
              </a:buClr>
              <a:buSzPct val="120000"/>
              <a:buFont typeface="Wingdings" pitchFamily="2" charset="2"/>
              <a:buChar char="ü"/>
            </a:pPr>
            <a:r>
              <a:rPr lang="en-GB" sz="1600" b="0" dirty="0" smtClean="0">
                <a:solidFill>
                  <a:srgbClr val="0F5493"/>
                </a:solidFill>
              </a:rPr>
              <a:t>Example: - </a:t>
            </a:r>
            <a:r>
              <a:rPr lang="en-GB" sz="1600" dirty="0" smtClean="0">
                <a:solidFill>
                  <a:srgbClr val="0F5493"/>
                </a:solidFill>
              </a:rPr>
              <a:t>AfricaConnect</a:t>
            </a:r>
            <a:r>
              <a:rPr lang="en-GB" sz="1600" b="0" dirty="0" smtClean="0">
                <a:solidFill>
                  <a:srgbClr val="0F5493"/>
                </a:solidFill>
              </a:rPr>
              <a:t>, interconnecting the Southern and Eastern 		</a:t>
            </a:r>
            <a:r>
              <a:rPr lang="en-GB" sz="1600" b="0" dirty="0">
                <a:solidFill>
                  <a:srgbClr val="0F5493"/>
                </a:solidFill>
              </a:rPr>
              <a:t>Africa with </a:t>
            </a:r>
            <a:r>
              <a:rPr lang="en-GB" sz="1600" b="0" dirty="0" smtClean="0">
                <a:solidFill>
                  <a:srgbClr val="0F5493"/>
                </a:solidFill>
              </a:rPr>
              <a:t>GÉANT (155Mbps-1.4Gbps)</a:t>
            </a:r>
            <a:br>
              <a:rPr lang="en-GB" sz="1600" b="0" dirty="0" smtClean="0">
                <a:solidFill>
                  <a:srgbClr val="0F5493"/>
                </a:solidFill>
              </a:rPr>
            </a:br>
            <a:r>
              <a:rPr lang="en-GB" sz="1600" b="0" dirty="0" smtClean="0">
                <a:solidFill>
                  <a:srgbClr val="0F5493"/>
                </a:solidFill>
              </a:rPr>
              <a:t/>
            </a:r>
            <a:br>
              <a:rPr lang="en-GB" sz="1600" b="0" dirty="0" smtClean="0">
                <a:solidFill>
                  <a:srgbClr val="0F5493"/>
                </a:solidFill>
              </a:rPr>
            </a:br>
            <a:r>
              <a:rPr lang="en-GB" sz="1600" b="0" dirty="0" smtClean="0">
                <a:solidFill>
                  <a:srgbClr val="0F5493"/>
                </a:solidFill>
              </a:rPr>
              <a:t>		</a:t>
            </a:r>
            <a:r>
              <a:rPr lang="en-GB" sz="1800" b="0" i="1" dirty="0" smtClean="0">
                <a:solidFill>
                  <a:srgbClr val="009900"/>
                </a:solidFill>
              </a:rPr>
              <a:t>?</a:t>
            </a:r>
            <a:r>
              <a:rPr lang="en-GB" sz="1800" b="0" i="1" dirty="0" smtClean="0">
                <a:solidFill>
                  <a:srgbClr val="0F5493"/>
                </a:solidFill>
              </a:rPr>
              <a:t> </a:t>
            </a:r>
            <a:r>
              <a:rPr lang="en-GB" sz="1600" b="0" dirty="0" smtClean="0">
                <a:solidFill>
                  <a:srgbClr val="0F5493"/>
                </a:solidFill>
              </a:rPr>
              <a:t>Expansion to the </a:t>
            </a:r>
            <a:r>
              <a:rPr lang="en-GB" sz="1600" b="0" i="1" dirty="0" smtClean="0">
                <a:solidFill>
                  <a:srgbClr val="0F5493"/>
                </a:solidFill>
              </a:rPr>
              <a:t>Central and Western Africa</a:t>
            </a:r>
            <a:r>
              <a:rPr lang="en-GB" sz="1600" b="0" dirty="0" smtClean="0">
                <a:solidFill>
                  <a:srgbClr val="0F5493"/>
                </a:solidFill>
              </a:rPr>
              <a:t> (</a:t>
            </a:r>
            <a:r>
              <a:rPr lang="en-GB" sz="1600" b="0" i="1" dirty="0" err="1" smtClean="0">
                <a:solidFill>
                  <a:srgbClr val="0F5493"/>
                </a:solidFill>
              </a:rPr>
              <a:t>ongoing</a:t>
            </a:r>
            <a:r>
              <a:rPr lang="en-GB" sz="1600" b="0" i="1" dirty="0" smtClean="0">
                <a:solidFill>
                  <a:srgbClr val="0F5493"/>
                </a:solidFill>
              </a:rPr>
              <a:t> 		feasibility study</a:t>
            </a:r>
            <a:r>
              <a:rPr lang="en-GB" sz="1600" b="0" dirty="0" smtClean="0">
                <a:solidFill>
                  <a:srgbClr val="0F5493"/>
                </a:solidFill>
              </a:rPr>
              <a:t>); to the </a:t>
            </a:r>
            <a:r>
              <a:rPr lang="en-GB" sz="1600" b="0" i="1" dirty="0" smtClean="0">
                <a:solidFill>
                  <a:srgbClr val="0F5493"/>
                </a:solidFill>
              </a:rPr>
              <a:t>whole</a:t>
            </a:r>
            <a:r>
              <a:rPr lang="en-GB" sz="1600" b="0" dirty="0" smtClean="0">
                <a:solidFill>
                  <a:srgbClr val="0F5493"/>
                </a:solidFill>
              </a:rPr>
              <a:t> of the Sub-Saharan Africa in 		the longer </a:t>
            </a:r>
            <a:r>
              <a:rPr lang="en-GB" sz="1600" b="0" smtClean="0">
                <a:solidFill>
                  <a:srgbClr val="0F5493"/>
                </a:solidFill>
              </a:rPr>
              <a:t>term </a:t>
            </a:r>
            <a:r>
              <a:rPr lang="en-GB" sz="1800" b="0" i="1" smtClean="0">
                <a:solidFill>
                  <a:srgbClr val="009900"/>
                </a:solidFill>
              </a:rPr>
              <a:t>?</a:t>
            </a:r>
            <a:endParaRPr lang="en-GB" sz="1600" b="0" dirty="0" smtClean="0">
              <a:solidFill>
                <a:srgbClr val="0F5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73" y="122925"/>
            <a:ext cx="6611859" cy="1029129"/>
          </a:xfrm>
        </p:spPr>
        <p:txBody>
          <a:bodyPr/>
          <a:lstStyle/>
          <a:p>
            <a:pPr eaLnBrk="1" hangingPunct="1"/>
            <a:r>
              <a:rPr lang="en-GB" sz="2400" dirty="0" smtClean="0"/>
              <a:t>	GÉANT: At the heart of the Global R&amp;E Village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1" y="1174922"/>
            <a:ext cx="7519257" cy="533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53411" y="2488813"/>
            <a:ext cx="1772038" cy="2938792"/>
            <a:chOff x="7383462" y="1675365"/>
            <a:chExt cx="1968624" cy="3263964"/>
          </a:xfrm>
        </p:grpSpPr>
        <p:pic>
          <p:nvPicPr>
            <p:cNvPr id="52226" name="Picture 2" descr="C:\Users\cathrin\AppData\Local\Microsoft\Windows\Temporary Internet Files\Content.Outlook\5PH29C47\AfricaConnect Topology Map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462" y="2152228"/>
              <a:ext cx="1968624" cy="278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83462" y="1675365"/>
              <a:ext cx="1968624" cy="8545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100" dirty="0"/>
                <a:t>Future configuration of the South-East African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936625"/>
          </a:xfrm>
        </p:spPr>
        <p:txBody>
          <a:bodyPr/>
          <a:lstStyle/>
          <a:p>
            <a:r>
              <a:rPr lang="en-GB" sz="2400" u="sng" dirty="0" smtClean="0">
                <a:solidFill>
                  <a:srgbClr val="0F5493"/>
                </a:solidFill>
              </a:rPr>
              <a:t>Priority 3</a:t>
            </a:r>
            <a:r>
              <a:rPr lang="en-GB" sz="2400" dirty="0" smtClean="0">
                <a:solidFill>
                  <a:srgbClr val="0F5493"/>
                </a:solidFill>
              </a:rPr>
              <a:t>: ICT capacity building</a:t>
            </a:r>
            <a:endParaRPr lang="en-US" sz="2400" dirty="0" smtClean="0">
              <a:solidFill>
                <a:srgbClr val="0F5493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387600"/>
            <a:ext cx="8229600" cy="3633788"/>
          </a:xfrm>
        </p:spPr>
        <p:txBody>
          <a:bodyPr/>
          <a:lstStyle/>
          <a:p>
            <a:pPr marL="0" indent="0">
              <a:buClr>
                <a:srgbClr val="009900"/>
              </a:buClr>
              <a:buNone/>
            </a:pPr>
            <a:r>
              <a:rPr lang="en-GB" sz="1800" b="1" i="1" u="sng" dirty="0" smtClean="0">
                <a:solidFill>
                  <a:srgbClr val="0F5493"/>
                </a:solidFill>
              </a:rPr>
              <a:t>Means</a:t>
            </a:r>
            <a:r>
              <a:rPr lang="en-GB" sz="1800" b="1" i="1" dirty="0" smtClean="0">
                <a:solidFill>
                  <a:srgbClr val="0F5493"/>
                </a:solidFill>
              </a:rPr>
              <a:t>: ICT uptake, broadband, resilient systems, free and open access to the Internet</a:t>
            </a:r>
            <a:endParaRPr lang="en-GB" sz="1800" i="1" dirty="0" smtClean="0">
              <a:solidFill>
                <a:srgbClr val="0F5493"/>
              </a:solidFill>
            </a:endParaRPr>
          </a:p>
          <a:p>
            <a:pPr>
              <a:buClr>
                <a:srgbClr val="009900"/>
              </a:buClr>
              <a:buFont typeface="Wingdings" pitchFamily="2" charset="2"/>
              <a:buChar char="Ø"/>
            </a:pPr>
            <a:endParaRPr lang="en-GB" sz="1600" dirty="0" smtClean="0">
              <a:solidFill>
                <a:srgbClr val="0F5493"/>
              </a:solidFill>
            </a:endParaRPr>
          </a:p>
          <a:p>
            <a:pPr>
              <a:buClr>
                <a:srgbClr val="009900"/>
              </a:buClr>
              <a:buSzPct val="120000"/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F5493"/>
                </a:solidFill>
              </a:rPr>
              <a:t>Objective</a:t>
            </a:r>
            <a:r>
              <a:rPr lang="en-GB" sz="1600" dirty="0">
                <a:solidFill>
                  <a:srgbClr val="0F5493"/>
                </a:solidFill>
              </a:rPr>
              <a:t>: </a:t>
            </a:r>
            <a:r>
              <a:rPr lang="en-GB" sz="1600" dirty="0" smtClean="0">
                <a:solidFill>
                  <a:srgbClr val="0F5493"/>
                </a:solidFill>
                <a:latin typeface="Vrinda"/>
                <a:cs typeface="Vrinda"/>
              </a:rPr>
              <a:t>‘</a:t>
            </a:r>
            <a:r>
              <a:rPr lang="en-GB" sz="1600" dirty="0" smtClean="0">
                <a:solidFill>
                  <a:srgbClr val="0F5493"/>
                </a:solidFill>
              </a:rPr>
              <a:t>ICT research and innovation</a:t>
            </a:r>
            <a:r>
              <a:rPr lang="en-GB" sz="1600" dirty="0" smtClean="0">
                <a:solidFill>
                  <a:srgbClr val="0F5493"/>
                </a:solidFill>
                <a:latin typeface="Vrinda"/>
                <a:cs typeface="Vrinda"/>
              </a:rPr>
              <a:t>’</a:t>
            </a:r>
            <a:r>
              <a:rPr lang="en-GB" sz="1600" dirty="0" smtClean="0">
                <a:solidFill>
                  <a:srgbClr val="0F5493"/>
                </a:solidFill>
              </a:rPr>
              <a:t>-based solutions adapted to local needs and environment (e.g. in e-health</a:t>
            </a:r>
            <a:r>
              <a:rPr lang="en-GB" sz="1600" dirty="0">
                <a:solidFill>
                  <a:srgbClr val="0F5493"/>
                </a:solidFill>
              </a:rPr>
              <a:t>, e-learning, e-government, cyber-security, civil </a:t>
            </a:r>
            <a:r>
              <a:rPr lang="en-GB" sz="1600" dirty="0" smtClean="0">
                <a:solidFill>
                  <a:srgbClr val="0F5493"/>
                </a:solidFill>
              </a:rPr>
              <a:t>protection, Living Labs)</a:t>
            </a:r>
          </a:p>
          <a:p>
            <a:pPr>
              <a:buClr>
                <a:srgbClr val="009900"/>
              </a:buClr>
              <a:buFont typeface="Wingdings" pitchFamily="2" charset="2"/>
              <a:buChar char="Ø"/>
            </a:pPr>
            <a:endParaRPr lang="en-GB" sz="1600" dirty="0" smtClean="0">
              <a:solidFill>
                <a:srgbClr val="0F5493"/>
              </a:solidFill>
            </a:endParaRPr>
          </a:p>
          <a:p>
            <a:pPr lvl="1">
              <a:buClr>
                <a:srgbClr val="009900"/>
              </a:buClr>
              <a:buSzPct val="120000"/>
              <a:buFont typeface="Wingdings" pitchFamily="2" charset="2"/>
              <a:buChar char="ü"/>
            </a:pPr>
            <a:r>
              <a:rPr lang="en-GB" sz="1600" b="0" dirty="0" smtClean="0">
                <a:solidFill>
                  <a:srgbClr val="0F5493"/>
                </a:solidFill>
              </a:rPr>
              <a:t>Example: - FP7-ICT projects </a:t>
            </a:r>
            <a:r>
              <a:rPr lang="en-GB" sz="1600" dirty="0" smtClean="0">
                <a:solidFill>
                  <a:srgbClr val="0F5493"/>
                </a:solidFill>
              </a:rPr>
              <a:t>IST-Africa 2012-13</a:t>
            </a:r>
            <a:r>
              <a:rPr lang="en-GB" sz="1600" b="0" dirty="0" smtClean="0">
                <a:solidFill>
                  <a:srgbClr val="0F5493"/>
                </a:solidFill>
              </a:rPr>
              <a:t>, </a:t>
            </a:r>
            <a:r>
              <a:rPr lang="en-GB" sz="1600" dirty="0" smtClean="0">
                <a:solidFill>
                  <a:srgbClr val="0F5493"/>
                </a:solidFill>
              </a:rPr>
              <a:t>EuroAfrica-P8</a:t>
            </a:r>
            <a:r>
              <a:rPr lang="en-GB" sz="1600" b="0" dirty="0" smtClean="0">
                <a:solidFill>
                  <a:srgbClr val="0F5493"/>
                </a:solidFill>
              </a:rPr>
              <a:t> </a:t>
            </a:r>
            <a:br>
              <a:rPr lang="en-GB" sz="1600" b="0" dirty="0" smtClean="0">
                <a:solidFill>
                  <a:srgbClr val="0F5493"/>
                </a:solidFill>
              </a:rPr>
            </a:br>
            <a:r>
              <a:rPr lang="en-GB" sz="1600" b="0" dirty="0" smtClean="0">
                <a:solidFill>
                  <a:srgbClr val="0F5493"/>
                </a:solidFill>
              </a:rPr>
              <a:t/>
            </a:r>
            <a:br>
              <a:rPr lang="en-GB" sz="1600" b="0" dirty="0" smtClean="0">
                <a:solidFill>
                  <a:srgbClr val="0F5493"/>
                </a:solidFill>
              </a:rPr>
            </a:br>
            <a:r>
              <a:rPr lang="en-GB" sz="1600" b="0" dirty="0" smtClean="0">
                <a:solidFill>
                  <a:srgbClr val="0F5493"/>
                </a:solidFill>
              </a:rPr>
              <a:t>		</a:t>
            </a:r>
            <a:r>
              <a:rPr lang="en-GB" sz="1800" b="0" i="1" dirty="0" smtClean="0">
                <a:solidFill>
                  <a:srgbClr val="009900"/>
                </a:solidFill>
              </a:rPr>
              <a:t>?</a:t>
            </a:r>
            <a:r>
              <a:rPr lang="en-GB" sz="1600" b="0" dirty="0" smtClean="0">
                <a:solidFill>
                  <a:srgbClr val="0F5493"/>
                </a:solidFill>
              </a:rPr>
              <a:t> </a:t>
            </a:r>
            <a:r>
              <a:rPr lang="en-GB" sz="1600" b="0" i="1" dirty="0" smtClean="0">
                <a:solidFill>
                  <a:srgbClr val="0F5493"/>
                </a:solidFill>
              </a:rPr>
              <a:t>IST-Africa 2014-15</a:t>
            </a:r>
            <a:r>
              <a:rPr lang="en-GB" sz="1600" b="0" dirty="0" smtClean="0">
                <a:solidFill>
                  <a:srgbClr val="0F5493"/>
                </a:solidFill>
              </a:rPr>
              <a:t>; specific objectives in </a:t>
            </a:r>
            <a:r>
              <a:rPr lang="en-GB" sz="1600" i="1" dirty="0" smtClean="0">
                <a:solidFill>
                  <a:srgbClr val="0F5493"/>
                </a:solidFill>
              </a:rPr>
              <a:t>H2020</a:t>
            </a:r>
            <a:r>
              <a:rPr lang="en-GB" sz="1600" b="0" dirty="0" smtClean="0">
                <a:solidFill>
                  <a:srgbClr val="0F5493"/>
                </a:solidFill>
              </a:rPr>
              <a:t> ICT 		Work Programmes; more University graduates in telecom  		engineering and computational sciences; training on 			broadband network</a:t>
            </a:r>
            <a:r>
              <a:rPr lang="en-GB" sz="1600" b="0" dirty="0">
                <a:solidFill>
                  <a:srgbClr val="0F5493"/>
                </a:solidFill>
              </a:rPr>
              <a:t> </a:t>
            </a:r>
            <a:r>
              <a:rPr lang="en-GB" sz="1600" b="0" dirty="0" smtClean="0">
                <a:solidFill>
                  <a:srgbClr val="0F5493"/>
                </a:solidFill>
              </a:rPr>
              <a:t>management; training of women; 		African Network of LL (</a:t>
            </a:r>
            <a:r>
              <a:rPr lang="en-GB" sz="1600" b="0" dirty="0" err="1" smtClean="0">
                <a:solidFill>
                  <a:srgbClr val="0F5493"/>
                </a:solidFill>
              </a:rPr>
              <a:t>ANoLL</a:t>
            </a:r>
            <a:r>
              <a:rPr lang="en-GB" sz="1600" b="0" dirty="0" smtClean="0">
                <a:solidFill>
                  <a:srgbClr val="0F5493"/>
                </a:solidFill>
              </a:rPr>
              <a:t>); targeted </a:t>
            </a:r>
            <a:r>
              <a:rPr lang="en-GB" sz="1600" b="0" dirty="0">
                <a:solidFill>
                  <a:srgbClr val="0F5493"/>
                </a:solidFill>
              </a:rPr>
              <a:t>actions </a:t>
            </a:r>
            <a:r>
              <a:rPr lang="en-GB" sz="1600" b="0" dirty="0" smtClean="0">
                <a:solidFill>
                  <a:srgbClr val="0F5493"/>
                </a:solidFill>
              </a:rPr>
              <a:t>in the 		African </a:t>
            </a:r>
            <a:r>
              <a:rPr lang="en-GB" sz="1600" i="1" dirty="0" smtClean="0">
                <a:solidFill>
                  <a:srgbClr val="0F5493"/>
                </a:solidFill>
              </a:rPr>
              <a:t>CSPs</a:t>
            </a:r>
            <a:r>
              <a:rPr lang="en-GB" sz="1600" b="0" i="1" dirty="0">
                <a:solidFill>
                  <a:srgbClr val="0F5493"/>
                </a:solidFill>
              </a:rPr>
              <a:t>, </a:t>
            </a:r>
            <a:r>
              <a:rPr lang="en-GB" sz="1600" i="1" dirty="0" smtClean="0">
                <a:solidFill>
                  <a:srgbClr val="0F5493"/>
                </a:solidFill>
              </a:rPr>
              <a:t>RSPs</a:t>
            </a:r>
            <a:r>
              <a:rPr lang="en-GB" sz="1600" b="0" dirty="0" smtClean="0">
                <a:solidFill>
                  <a:srgbClr val="0F5493"/>
                </a:solidFill>
              </a:rPr>
              <a:t> </a:t>
            </a:r>
            <a:r>
              <a:rPr lang="en-GB" sz="1800" b="0" i="1" dirty="0" smtClean="0">
                <a:solidFill>
                  <a:srgbClr val="009900"/>
                </a:solidFill>
              </a:rPr>
              <a:t>?</a:t>
            </a:r>
            <a:endParaRPr lang="en-GB" sz="1600" b="0" dirty="0" smtClean="0">
              <a:solidFill>
                <a:srgbClr val="0F5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209550" y="155575"/>
            <a:ext cx="87899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77" tIns="40039" rIns="80077" bIns="40039"/>
          <a:lstStyle/>
          <a:p>
            <a:pPr marL="704850" indent="-704850" algn="ctr" defTabSz="512763" eaLnBrk="0" hangingPunct="0">
              <a:spcBef>
                <a:spcPct val="20000"/>
              </a:spcBef>
              <a:buClr>
                <a:schemeClr val="bg1"/>
              </a:buClr>
            </a:pPr>
            <a:endParaRPr lang="fr-FR" sz="2100" i="1">
              <a:solidFill>
                <a:srgbClr val="004386"/>
              </a:solidFill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618413" y="5224463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77" tIns="40039" rIns="80077" bIns="40039">
            <a:spAutoFit/>
          </a:bodyPr>
          <a:lstStyle/>
          <a:p>
            <a:pPr defTabSz="449263" eaLnBrk="0" hangingPunct="0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4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07" name="AutoShape 4"/>
          <p:cNvSpPr>
            <a:spLocks noChangeAspect="1" noChangeArrowheads="1"/>
          </p:cNvSpPr>
          <p:nvPr/>
        </p:nvSpPr>
        <p:spPr bwMode="auto">
          <a:xfrm>
            <a:off x="652463" y="1268413"/>
            <a:ext cx="727868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52463" y="1300163"/>
            <a:ext cx="7278687" cy="451485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66667"/>
                  <a:invGamma/>
                </a:srgbClr>
              </a:gs>
              <a:gs pos="50000">
                <a:srgbClr val="99CCFF">
                  <a:alpha val="10001"/>
                </a:srgbClr>
              </a:gs>
              <a:gs pos="100000">
                <a:srgbClr val="99CCFF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0147" tIns="40074" rIns="80147" bIns="40074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400" b="0">
                <a:solidFill>
                  <a:schemeClr val="bg1"/>
                </a:solidFill>
                <a:latin typeface="Calibri" pitchFamily="34" charset="0"/>
              </a:rPr>
              <a:t>"innovation action" means an action consisting primarily of actions such as prototyping, testing, demonstrating, piloting,  experimental development, market replication activities, service innovation and/or non-technological innovation.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z="24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1203325" y="2174875"/>
            <a:ext cx="3019425" cy="1892300"/>
          </a:xfrm>
          <a:prstGeom prst="roundRect">
            <a:avLst>
              <a:gd name="adj" fmla="val 16667"/>
            </a:avLst>
          </a:prstGeom>
          <a:solidFill>
            <a:srgbClr val="00FF00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4222750" y="2174875"/>
            <a:ext cx="3141663" cy="1892300"/>
          </a:xfrm>
          <a:prstGeom prst="roundRect">
            <a:avLst>
              <a:gd name="adj" fmla="val 16667"/>
            </a:avLst>
          </a:prstGeom>
          <a:solidFill>
            <a:srgbClr val="CC99FF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3" name="AutoShape 8"/>
          <p:cNvSpPr>
            <a:spLocks noChangeArrowheads="1"/>
          </p:cNvSpPr>
          <p:nvPr/>
        </p:nvSpPr>
        <p:spPr bwMode="auto">
          <a:xfrm>
            <a:off x="2027238" y="4067175"/>
            <a:ext cx="4394200" cy="1165225"/>
          </a:xfrm>
          <a:prstGeom prst="roundRect">
            <a:avLst>
              <a:gd name="adj" fmla="val 16667"/>
            </a:avLst>
          </a:prstGeom>
          <a:solidFill>
            <a:srgbClr val="FF99CC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208463" y="2178050"/>
            <a:ext cx="3214687" cy="1728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77" tIns="40039" rIns="80077" bIns="40039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>
                <a:solidFill>
                  <a:srgbClr val="000000"/>
                </a:solidFill>
                <a:latin typeface="Times New Roman" pitchFamily="18" charset="0"/>
              </a:rPr>
              <a:t>Creating Industrial Leadership and Competitive Frameworks</a:t>
            </a:r>
            <a:endParaRPr lang="en-GB" sz="1100" b="0">
              <a:solidFill>
                <a:srgbClr val="000000"/>
              </a:solidFill>
              <a:latin typeface="Times New Roman" pitchFamily="18" charset="0"/>
            </a:endParaRPr>
          </a:p>
          <a:p>
            <a:pPr marL="158750" indent="-158750" defTabSz="839788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fr-BE" sz="1100" b="0">
                <a:solidFill>
                  <a:srgbClr val="000000"/>
                </a:solidFill>
                <a:latin typeface="Times New Roman" pitchFamily="18" charset="0"/>
              </a:rPr>
              <a:t>Leadership in enabling and industrial technologies</a:t>
            </a:r>
          </a:p>
          <a:p>
            <a:pPr marL="400050" lvl="1" indent="-84138" defTabSz="839788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200">
                <a:solidFill>
                  <a:srgbClr val="000000"/>
                </a:solidFill>
                <a:latin typeface="Times New Roman" pitchFamily="18" charset="0"/>
              </a:rPr>
              <a:t>Information and Communication Technologies (ICT)</a:t>
            </a:r>
          </a:p>
          <a:p>
            <a:pPr marL="400050" lvl="1" indent="-84138" defTabSz="839788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>
                <a:solidFill>
                  <a:srgbClr val="000000"/>
                </a:solidFill>
                <a:latin typeface="Times New Roman" pitchFamily="18" charset="0"/>
              </a:rPr>
              <a:t>Nanotechnology, Materials, Manufacturing and Processing </a:t>
            </a:r>
          </a:p>
          <a:p>
            <a:pPr marL="400050" lvl="1" indent="-84138" defTabSz="839788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>
                <a:solidFill>
                  <a:srgbClr val="000000"/>
                </a:solidFill>
                <a:latin typeface="Times New Roman" pitchFamily="18" charset="0"/>
              </a:rPr>
              <a:t>Biotechnology</a:t>
            </a:r>
          </a:p>
          <a:p>
            <a:pPr marL="400050" lvl="1" indent="-84138" defTabSz="839788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>
                <a:solidFill>
                  <a:srgbClr val="000000"/>
                </a:solidFill>
                <a:latin typeface="Times New Roman" pitchFamily="18" charset="0"/>
              </a:rPr>
              <a:t>Space</a:t>
            </a:r>
          </a:p>
          <a:p>
            <a:pPr marL="158750" indent="-158750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>
                <a:solidFill>
                  <a:srgbClr val="000000"/>
                </a:solidFill>
                <a:latin typeface="Times New Roman" pitchFamily="18" charset="0"/>
              </a:rPr>
              <a:t>Access to risk finance </a:t>
            </a:r>
          </a:p>
          <a:p>
            <a:pPr marL="158750" indent="-158750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>
                <a:solidFill>
                  <a:srgbClr val="000000"/>
                </a:solidFill>
                <a:latin typeface="Times New Roman" pitchFamily="18" charset="0"/>
              </a:rPr>
              <a:t>Innovation in SMEs</a:t>
            </a:r>
            <a:endParaRPr lang="en-GB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2163763" y="4213225"/>
            <a:ext cx="4119562" cy="101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77" tIns="40039" rIns="80077" bIns="40039"/>
          <a:lstStyle/>
          <a:p>
            <a:pPr marL="158750" indent="-158750" algn="ctr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>
                <a:solidFill>
                  <a:srgbClr val="000000"/>
                </a:solidFill>
                <a:latin typeface="Times New Roman" pitchFamily="18" charset="0"/>
              </a:rPr>
              <a:t>Excellence in the Science Base</a:t>
            </a:r>
          </a:p>
          <a:p>
            <a:pPr marL="158750" indent="-158750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>
                <a:solidFill>
                  <a:srgbClr val="000000"/>
                </a:solidFill>
                <a:latin typeface="Times New Roman" pitchFamily="18" charset="0"/>
              </a:rPr>
              <a:t>Frontier research (ERC)</a:t>
            </a:r>
          </a:p>
          <a:p>
            <a:pPr marL="158750" indent="-158750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fr-BE" sz="1100" b="0">
                <a:solidFill>
                  <a:srgbClr val="000000"/>
                </a:solidFill>
                <a:latin typeface="Times New Roman" pitchFamily="18" charset="0"/>
              </a:rPr>
              <a:t>Future and Emerging Technologies (FET)</a:t>
            </a:r>
            <a:endParaRPr lang="en-GB" sz="1100" b="0">
              <a:solidFill>
                <a:srgbClr val="000000"/>
              </a:solidFill>
              <a:latin typeface="Times New Roman" pitchFamily="18" charset="0"/>
            </a:endParaRPr>
          </a:p>
          <a:p>
            <a:pPr marL="158750" indent="-158750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>
                <a:solidFill>
                  <a:srgbClr val="000000"/>
                </a:solidFill>
                <a:latin typeface="Times New Roman" pitchFamily="18" charset="0"/>
              </a:rPr>
              <a:t>Skills and career development (Marie Curie)</a:t>
            </a:r>
          </a:p>
          <a:p>
            <a:pPr marL="158750" indent="-158750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>
                <a:solidFill>
                  <a:srgbClr val="000000"/>
                </a:solidFill>
                <a:latin typeface="Times New Roman" pitchFamily="18" charset="0"/>
              </a:rPr>
              <a:t>Research infrastructures</a:t>
            </a:r>
            <a:endParaRPr lang="en-GB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2163763" y="1736725"/>
            <a:ext cx="3983037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77" tIns="40039" rIns="80077" bIns="40039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H2020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– ICT R&amp;D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GB" sz="1200" i="1" dirty="0">
                <a:solidFill>
                  <a:srgbClr val="000000"/>
                </a:solidFill>
                <a:latin typeface="Times New Roman" pitchFamily="18" charset="0"/>
              </a:rPr>
              <a:t>Shared objectives and principles </a:t>
            </a:r>
          </a:p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2190750" y="5465763"/>
            <a:ext cx="3983038" cy="19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77" tIns="40039" rIns="80077" bIns="40039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 i="1">
                <a:solidFill>
                  <a:srgbClr val="000000"/>
                </a:solidFill>
                <a:latin typeface="Times New Roman" pitchFamily="18" charset="0"/>
              </a:rPr>
              <a:t>Common rules, toolkit of funding schemes</a:t>
            </a:r>
            <a:endParaRPr lang="en-GB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3124200" y="862013"/>
            <a:ext cx="2473325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77" tIns="40039" rIns="80077" bIns="40039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5734050" y="1300163"/>
            <a:ext cx="2197100" cy="43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77" tIns="40039" rIns="80077" bIns="40039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i="1">
                <a:solidFill>
                  <a:srgbClr val="0000FF"/>
                </a:solidFill>
                <a:latin typeface="Times New Roman" pitchFamily="18" charset="0"/>
              </a:rPr>
              <a:t>European Research Area</a:t>
            </a:r>
            <a:endParaRPr lang="en-GB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341313" y="5367338"/>
            <a:ext cx="2197100" cy="30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77" tIns="40039" rIns="80077" bIns="40039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i="1">
                <a:solidFill>
                  <a:srgbClr val="0000FF"/>
                </a:solidFill>
                <a:latin typeface="Times New Roman" pitchFamily="18" charset="0"/>
              </a:rPr>
              <a:t>Simplified access</a:t>
            </a:r>
            <a:endParaRPr lang="en-GB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717550" y="1427163"/>
            <a:ext cx="2198688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77" tIns="40039" rIns="80077" bIns="40039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i="1">
                <a:solidFill>
                  <a:srgbClr val="0000FF"/>
                </a:solidFill>
                <a:latin typeface="Times New Roman" pitchFamily="18" charset="0"/>
              </a:rPr>
              <a:t>International cooperation</a:t>
            </a:r>
            <a:endParaRPr lang="en-GB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5900738" y="5348288"/>
            <a:ext cx="247173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77" tIns="40039" rIns="80077" bIns="40039"/>
          <a:lstStyle/>
          <a:p>
            <a:pPr marL="158750" indent="-158750" algn="ctr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i="1">
                <a:solidFill>
                  <a:srgbClr val="0000FF"/>
                </a:solidFill>
                <a:latin typeface="Times New Roman" pitchFamily="18" charset="0"/>
              </a:rPr>
              <a:t>Coherent with other EU and MS actions</a:t>
            </a:r>
            <a:endParaRPr lang="en-GB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3" name="AutoShape 18"/>
          <p:cNvSpPr>
            <a:spLocks noChangeArrowheads="1"/>
          </p:cNvSpPr>
          <p:nvPr/>
        </p:nvSpPr>
        <p:spPr bwMode="auto">
          <a:xfrm>
            <a:off x="1493838" y="1736725"/>
            <a:ext cx="687387" cy="290513"/>
          </a:xfrm>
          <a:prstGeom prst="leftRightArrow">
            <a:avLst>
              <a:gd name="adj1" fmla="val 50000"/>
              <a:gd name="adj2" fmla="val 47322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4" name="AutoShape 19"/>
          <p:cNvSpPr>
            <a:spLocks noChangeArrowheads="1"/>
          </p:cNvSpPr>
          <p:nvPr/>
        </p:nvSpPr>
        <p:spPr bwMode="auto">
          <a:xfrm>
            <a:off x="6421438" y="1736725"/>
            <a:ext cx="685800" cy="290513"/>
          </a:xfrm>
          <a:prstGeom prst="leftRightArrow">
            <a:avLst>
              <a:gd name="adj1" fmla="val 50000"/>
              <a:gd name="adj2" fmla="val 4721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5" name="AutoShape 20"/>
          <p:cNvSpPr>
            <a:spLocks noChangeArrowheads="1"/>
          </p:cNvSpPr>
          <p:nvPr/>
        </p:nvSpPr>
        <p:spPr bwMode="auto">
          <a:xfrm>
            <a:off x="6621463" y="4930775"/>
            <a:ext cx="687387" cy="292100"/>
          </a:xfrm>
          <a:prstGeom prst="leftRightArrow">
            <a:avLst>
              <a:gd name="adj1" fmla="val 50000"/>
              <a:gd name="adj2" fmla="val 47065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6" name="AutoShape 21"/>
          <p:cNvSpPr>
            <a:spLocks noChangeArrowheads="1"/>
          </p:cNvSpPr>
          <p:nvPr/>
        </p:nvSpPr>
        <p:spPr bwMode="auto">
          <a:xfrm>
            <a:off x="1065213" y="4941888"/>
            <a:ext cx="685800" cy="290512"/>
          </a:xfrm>
          <a:prstGeom prst="leftRightArrow">
            <a:avLst>
              <a:gd name="adj1" fmla="val 50000"/>
              <a:gd name="adj2" fmla="val 4721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7" name="AutoShape 22"/>
          <p:cNvSpPr>
            <a:spLocks noChangeArrowheads="1"/>
          </p:cNvSpPr>
          <p:nvPr/>
        </p:nvSpPr>
        <p:spPr bwMode="auto">
          <a:xfrm>
            <a:off x="4086225" y="1154113"/>
            <a:ext cx="412750" cy="582612"/>
          </a:xfrm>
          <a:prstGeom prst="upDownArrow">
            <a:avLst>
              <a:gd name="adj1" fmla="val 50000"/>
              <a:gd name="adj2" fmla="val 28231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8" name="Text Box 23"/>
          <p:cNvSpPr txBox="1">
            <a:spLocks noChangeArrowheads="1"/>
          </p:cNvSpPr>
          <p:nvPr/>
        </p:nvSpPr>
        <p:spPr bwMode="auto">
          <a:xfrm>
            <a:off x="1204913" y="2209800"/>
            <a:ext cx="3021012" cy="189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77" tIns="40039" rIns="80077" bIns="40039"/>
          <a:lstStyle/>
          <a:p>
            <a:pPr algn="ctr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Tackling Societal Challenges</a:t>
            </a:r>
            <a:endParaRPr lang="en-GB" sz="11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96875" lvl="1" indent="-236538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nl-NL" sz="1100" b="0" dirty="0">
                <a:solidFill>
                  <a:srgbClr val="000000"/>
                </a:solidFill>
                <a:latin typeface="Times New Roman" pitchFamily="18" charset="0"/>
              </a:rPr>
              <a:t>Health, </a:t>
            </a:r>
            <a:r>
              <a:rPr lang="nl-NL" sz="1100" b="0" dirty="0" err="1">
                <a:solidFill>
                  <a:srgbClr val="000000"/>
                </a:solidFill>
                <a:latin typeface="Times New Roman" pitchFamily="18" charset="0"/>
              </a:rPr>
              <a:t>demographic</a:t>
            </a:r>
            <a:r>
              <a:rPr lang="nl-NL" sz="1100" b="0" dirty="0">
                <a:solidFill>
                  <a:srgbClr val="000000"/>
                </a:solidFill>
                <a:latin typeface="Times New Roman" pitchFamily="18" charset="0"/>
              </a:rPr>
              <a:t> change </a:t>
            </a:r>
            <a:r>
              <a:rPr lang="nl-NL" sz="1100" b="0" dirty="0" err="1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nl-NL" sz="11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l-NL" sz="1100" b="0" dirty="0" err="1">
                <a:solidFill>
                  <a:srgbClr val="000000"/>
                </a:solidFill>
                <a:latin typeface="Times New Roman" pitchFamily="18" charset="0"/>
              </a:rPr>
              <a:t>wellbeing</a:t>
            </a:r>
            <a:endParaRPr lang="en-GB" sz="11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96875" lvl="1" indent="-236538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Food security and the bio-based economy</a:t>
            </a:r>
          </a:p>
          <a:p>
            <a:pPr marL="396875" lvl="1" indent="-236538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Secure, clean and efficient energy</a:t>
            </a:r>
          </a:p>
          <a:p>
            <a:pPr marL="396875" lvl="1" indent="-236538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Smart, green and integrated transport</a:t>
            </a:r>
          </a:p>
          <a:p>
            <a:pPr marL="396875" lvl="1" indent="-236538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Climate action, resource efficiency, including </a:t>
            </a:r>
            <a:r>
              <a:rPr lang="nl-NL" sz="1100" b="0" dirty="0" err="1">
                <a:solidFill>
                  <a:srgbClr val="000000"/>
                </a:solidFill>
                <a:latin typeface="Times New Roman" pitchFamily="18" charset="0"/>
              </a:rPr>
              <a:t>raw</a:t>
            </a:r>
            <a:r>
              <a:rPr lang="nl-NL" sz="11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l-NL" sz="1100" b="0" dirty="0" err="1">
                <a:solidFill>
                  <a:srgbClr val="000000"/>
                </a:solidFill>
                <a:latin typeface="Times New Roman" pitchFamily="18" charset="0"/>
              </a:rPr>
              <a:t>materials</a:t>
            </a:r>
            <a:endParaRPr lang="en-GB" sz="11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96875" lvl="1" indent="-236538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Inclusive, innovative and secure societies</a:t>
            </a:r>
            <a:endParaRPr lang="fr-BE" sz="200" b="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96875" lvl="1" indent="-236538" algn="ctr" defTabSz="839788" eaLnBrk="0" hangingPunct="0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fr-BE" sz="1100" b="0" i="1" dirty="0">
                <a:solidFill>
                  <a:srgbClr val="000000"/>
                </a:solidFill>
                <a:latin typeface="Times New Roman" pitchFamily="18" charset="0"/>
              </a:rPr>
              <a:t>EIT and JRC </a:t>
            </a:r>
            <a:r>
              <a:rPr lang="fr-BE" sz="1100" b="0" i="1" dirty="0" err="1">
                <a:solidFill>
                  <a:srgbClr val="000000"/>
                </a:solidFill>
                <a:latin typeface="Times New Roman" pitchFamily="18" charset="0"/>
              </a:rPr>
              <a:t>will</a:t>
            </a:r>
            <a:r>
              <a:rPr lang="fr-BE" sz="1100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fr-BE" sz="1100" b="0" i="1" dirty="0" err="1">
                <a:solidFill>
                  <a:srgbClr val="000000"/>
                </a:solidFill>
                <a:latin typeface="Times New Roman" pitchFamily="18" charset="0"/>
              </a:rPr>
              <a:t>contribute</a:t>
            </a:r>
            <a:r>
              <a:rPr lang="fr-BE" sz="1100" b="0" i="1" dirty="0">
                <a:solidFill>
                  <a:srgbClr val="000000"/>
                </a:solidFill>
                <a:latin typeface="Times New Roman" pitchFamily="18" charset="0"/>
              </a:rPr>
              <a:t> to </a:t>
            </a:r>
            <a:r>
              <a:rPr lang="fr-BE" sz="1100" b="0" i="1" dirty="0" err="1">
                <a:solidFill>
                  <a:srgbClr val="000000"/>
                </a:solidFill>
                <a:latin typeface="Times New Roman" pitchFamily="18" charset="0"/>
              </a:rPr>
              <a:t>addressing</a:t>
            </a:r>
            <a:r>
              <a:rPr lang="fr-BE" sz="1100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fr-BE" sz="1100" b="0" i="1" dirty="0" err="1">
                <a:solidFill>
                  <a:srgbClr val="000000"/>
                </a:solidFill>
                <a:latin typeface="Times New Roman" pitchFamily="18" charset="0"/>
              </a:rPr>
              <a:t>these</a:t>
            </a:r>
            <a:r>
              <a:rPr lang="fr-BE" sz="1100" b="0" i="1" dirty="0">
                <a:solidFill>
                  <a:srgbClr val="000000"/>
                </a:solidFill>
                <a:latin typeface="Times New Roman" pitchFamily="18" charset="0"/>
              </a:rPr>
              <a:t> challenges</a:t>
            </a:r>
            <a:endParaRPr lang="en-GB" sz="1100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29" name="AutoShape 24"/>
          <p:cNvSpPr>
            <a:spLocks noChangeArrowheads="1"/>
          </p:cNvSpPr>
          <p:nvPr/>
        </p:nvSpPr>
        <p:spPr bwMode="auto">
          <a:xfrm rot="10800000">
            <a:off x="3125788" y="4010025"/>
            <a:ext cx="2335212" cy="249238"/>
          </a:xfrm>
          <a:custGeom>
            <a:avLst/>
            <a:gdLst>
              <a:gd name="T0" fmla="*/ 1167606 w 21600"/>
              <a:gd name="T1" fmla="*/ 0 h 21600"/>
              <a:gd name="T2" fmla="*/ 0 w 21600"/>
              <a:gd name="T3" fmla="*/ 183328 h 21600"/>
              <a:gd name="T4" fmla="*/ 1167606 w 21600"/>
              <a:gd name="T5" fmla="*/ 219987 h 21600"/>
              <a:gd name="T6" fmla="*/ 2335212 w 21600"/>
              <a:gd name="T7" fmla="*/ 1833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8640 w 21600"/>
              <a:gd name="T13" fmla="*/ 4245 h 21600"/>
              <a:gd name="T14" fmla="*/ 12960 w 21600"/>
              <a:gd name="T15" fmla="*/ 190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917" y="7631"/>
                </a:lnTo>
                <a:lnTo>
                  <a:pt x="8640" y="7631"/>
                </a:lnTo>
                <a:lnTo>
                  <a:pt x="8640" y="12710"/>
                </a:lnTo>
                <a:lnTo>
                  <a:pt x="5187" y="12710"/>
                </a:lnTo>
                <a:lnTo>
                  <a:pt x="5187" y="10176"/>
                </a:lnTo>
                <a:lnTo>
                  <a:pt x="0" y="15888"/>
                </a:lnTo>
                <a:lnTo>
                  <a:pt x="5187" y="21600"/>
                </a:lnTo>
                <a:lnTo>
                  <a:pt x="5187" y="19065"/>
                </a:lnTo>
                <a:lnTo>
                  <a:pt x="16413" y="19065"/>
                </a:lnTo>
                <a:lnTo>
                  <a:pt x="16413" y="21600"/>
                </a:lnTo>
                <a:lnTo>
                  <a:pt x="21600" y="15888"/>
                </a:lnTo>
                <a:lnTo>
                  <a:pt x="16413" y="10176"/>
                </a:lnTo>
                <a:lnTo>
                  <a:pt x="16413" y="12710"/>
                </a:lnTo>
                <a:lnTo>
                  <a:pt x="12960" y="12710"/>
                </a:lnTo>
                <a:lnTo>
                  <a:pt x="12960" y="7631"/>
                </a:lnTo>
                <a:lnTo>
                  <a:pt x="14683" y="7631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lIns="80077" tIns="40039" rIns="80077" bIns="40039"/>
          <a:lstStyle/>
          <a:p>
            <a:pPr marL="158750" indent="-158750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30" name="Oval 25"/>
          <p:cNvSpPr>
            <a:spLocks noChangeArrowheads="1"/>
          </p:cNvSpPr>
          <p:nvPr/>
        </p:nvSpPr>
        <p:spPr bwMode="auto">
          <a:xfrm>
            <a:off x="781050" y="2397125"/>
            <a:ext cx="492125" cy="1619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531" name="Oval 26"/>
          <p:cNvSpPr>
            <a:spLocks noChangeArrowheads="1"/>
          </p:cNvSpPr>
          <p:nvPr/>
        </p:nvSpPr>
        <p:spPr bwMode="auto">
          <a:xfrm>
            <a:off x="912813" y="2754313"/>
            <a:ext cx="493712" cy="1619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532" name="Oval 27"/>
          <p:cNvSpPr>
            <a:spLocks noChangeArrowheads="1"/>
          </p:cNvSpPr>
          <p:nvPr/>
        </p:nvSpPr>
        <p:spPr bwMode="auto">
          <a:xfrm>
            <a:off x="896938" y="2954338"/>
            <a:ext cx="493712" cy="1619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533" name="Oval 28"/>
          <p:cNvSpPr>
            <a:spLocks noChangeArrowheads="1"/>
          </p:cNvSpPr>
          <p:nvPr/>
        </p:nvSpPr>
        <p:spPr bwMode="auto">
          <a:xfrm>
            <a:off x="912813" y="3151188"/>
            <a:ext cx="493712" cy="1619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534" name="Oval 29"/>
          <p:cNvSpPr>
            <a:spLocks noChangeArrowheads="1"/>
          </p:cNvSpPr>
          <p:nvPr/>
        </p:nvSpPr>
        <p:spPr bwMode="auto">
          <a:xfrm>
            <a:off x="863600" y="3476625"/>
            <a:ext cx="492125" cy="1619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535" name="Oval 30"/>
          <p:cNvSpPr>
            <a:spLocks noChangeArrowheads="1"/>
          </p:cNvSpPr>
          <p:nvPr/>
        </p:nvSpPr>
        <p:spPr bwMode="auto">
          <a:xfrm>
            <a:off x="1560513" y="4575175"/>
            <a:ext cx="492125" cy="1619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536" name="Oval 31"/>
          <p:cNvSpPr>
            <a:spLocks noChangeArrowheads="1"/>
          </p:cNvSpPr>
          <p:nvPr/>
        </p:nvSpPr>
        <p:spPr bwMode="auto">
          <a:xfrm>
            <a:off x="1679575" y="4992688"/>
            <a:ext cx="492125" cy="1603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537" name="Oval 32"/>
          <p:cNvSpPr>
            <a:spLocks noChangeArrowheads="1"/>
          </p:cNvSpPr>
          <p:nvPr/>
        </p:nvSpPr>
        <p:spPr bwMode="auto">
          <a:xfrm>
            <a:off x="4194175" y="2754313"/>
            <a:ext cx="493713" cy="1619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/>
              <a:t>EU-Africa cooperation on ICT: 'Win-Win'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87600"/>
            <a:ext cx="8229600" cy="3633788"/>
          </a:xfrm>
        </p:spPr>
        <p:txBody>
          <a:bodyPr/>
          <a:lstStyle/>
          <a:p>
            <a:pPr marL="0" indent="0" algn="just">
              <a:buNone/>
            </a:pPr>
            <a:r>
              <a:rPr lang="en-GB" i="0" dirty="0" smtClean="0"/>
              <a:t>2014 Africa-EU Summit: </a:t>
            </a:r>
            <a:r>
              <a:rPr lang="en-GB" dirty="0" smtClean="0">
                <a:solidFill>
                  <a:srgbClr val="0F5493"/>
                </a:solidFill>
                <a:sym typeface="Wingdings"/>
              </a:rPr>
              <a:t> </a:t>
            </a:r>
            <a:r>
              <a:rPr lang="en-GB" b="1" dirty="0" smtClean="0"/>
              <a:t>Connected Africa</a:t>
            </a:r>
            <a:r>
              <a:rPr lang="en-GB" dirty="0" smtClean="0">
                <a:solidFill>
                  <a:srgbClr val="0F5493"/>
                </a:solidFill>
                <a:sym typeface="Wingdings"/>
              </a:rPr>
              <a:t></a:t>
            </a:r>
            <a:endParaRPr lang="en-GB" i="0" dirty="0" smtClean="0"/>
          </a:p>
          <a:p>
            <a:pPr marL="0" indent="0" algn="just">
              <a:buNone/>
            </a:pPr>
            <a:endParaRPr lang="fr-BE" dirty="0" smtClean="0"/>
          </a:p>
          <a:p>
            <a:pPr algn="ctr"/>
            <a:r>
              <a:rPr lang="en-GB" sz="3200" dirty="0" smtClean="0"/>
              <a:t>Thank you</a:t>
            </a:r>
          </a:p>
          <a:p>
            <a:pPr marL="0" indent="0" algn="just">
              <a:buNone/>
            </a:pPr>
            <a:endParaRPr lang="en-GB" dirty="0" smtClean="0"/>
          </a:p>
          <a:p>
            <a:pPr algn="ctr"/>
            <a:r>
              <a:rPr lang="en-GB" dirty="0" smtClean="0"/>
              <a:t>vlassios.venner@ec.europa.eu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5871</TotalTime>
  <Words>640</Words>
  <Application>Microsoft Office PowerPoint</Application>
  <PresentationFormat>On-screen Show (4:3)</PresentationFormat>
  <Paragraphs>93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EU-Africa cooperation on ICT in MFF 2014-2020  Joint Africa-EU Strategy P3-Continental Seminar 2013 Addis Ababa, 30 September 2013</vt:lpstr>
      <vt:lpstr>MFF 2014-2020: Why ICT for Africa?</vt:lpstr>
      <vt:lpstr>MFF 2014-2020: EU ICT Priorities for Africa</vt:lpstr>
      <vt:lpstr>Priority 1: Approximation of the enabling regulatory environments</vt:lpstr>
      <vt:lpstr>Priority 2: Interconnection of e-infrastructures</vt:lpstr>
      <vt:lpstr> GÉANT: At the heart of the Global R&amp;E Village</vt:lpstr>
      <vt:lpstr>Priority 3: ICT capacity building</vt:lpstr>
      <vt:lpstr>PowerPoint Presentation</vt:lpstr>
      <vt:lpstr>EU-Africa cooperation on ICT: 'Win-Win'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VENNER Vlassios (CNECT)</cp:lastModifiedBy>
  <cp:revision>266</cp:revision>
  <dcterms:created xsi:type="dcterms:W3CDTF">2011-10-28T10:25:18Z</dcterms:created>
  <dcterms:modified xsi:type="dcterms:W3CDTF">2013-09-26T14:13:06Z</dcterms:modified>
</cp:coreProperties>
</file>