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0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314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21" r:id="rId22"/>
    <p:sldId id="315" r:id="rId23"/>
    <p:sldId id="302" r:id="rId24"/>
    <p:sldId id="318" r:id="rId25"/>
    <p:sldId id="317" r:id="rId26"/>
    <p:sldId id="316" r:id="rId27"/>
    <p:sldId id="307" r:id="rId28"/>
    <p:sldId id="308" r:id="rId29"/>
    <p:sldId id="309" r:id="rId30"/>
    <p:sldId id="310" r:id="rId31"/>
    <p:sldId id="311" r:id="rId32"/>
    <p:sldId id="319" r:id="rId33"/>
    <p:sldId id="320" r:id="rId34"/>
    <p:sldId id="282" r:id="rId35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OS" initials="OOS" lastIdx="0" clrIdx="0">
    <p:extLst>
      <p:ext uri="{19B8F6BF-5375-455C-9EA6-DF929625EA0E}">
        <p15:presenceInfo xmlns:p15="http://schemas.microsoft.com/office/powerpoint/2012/main" userId="O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57" autoAdjust="0"/>
  </p:normalViewPr>
  <p:slideViewPr>
    <p:cSldViewPr>
      <p:cViewPr varScale="1">
        <p:scale>
          <a:sx n="59" d="100"/>
          <a:sy n="59" d="100"/>
        </p:scale>
        <p:origin x="1295" y="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B787-65F7-45DC-B397-0D6AB91DFF91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4DA9A-0A3E-4AF1-A601-16690F930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78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DE8D4-DA08-4802-8BFA-11830FB6CEFC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47EE2-A379-4DDE-97A8-F50DE882F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65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1E463-15BA-4B1F-B622-E1FD76A4D08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9219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820E9-6E91-47C2-AD21-4D722063EFFB}" type="slidenum">
              <a:rPr lang="en-US"/>
              <a:pPr/>
              <a:t>18</a:t>
            </a:fld>
            <a:endParaRPr lang="en-US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777607" y="9428726"/>
            <a:ext cx="2889938" cy="49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8" tIns="47379" rIns="94758" bIns="47379" anchor="b"/>
          <a:lstStyle/>
          <a:p>
            <a:pPr algn="r" defTabSz="946150" eaLnBrk="0" hangingPunct="0"/>
            <a:fld id="{28E9B7C9-23EE-430E-A60F-FB691FDF56EB}" type="slidenum">
              <a:rPr lang="en-US" sz="1200"/>
              <a:pPr algn="r" defTabSz="946150" eaLnBrk="0" hangingPunct="0"/>
              <a:t>18</a:t>
            </a:fld>
            <a:endParaRPr lang="en-US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3549"/>
            <a:ext cx="5335270" cy="4469490"/>
          </a:xfrm>
          <a:noFill/>
          <a:ln/>
        </p:spPr>
        <p:txBody>
          <a:bodyPr lIns="94758" tIns="47379" rIns="94758" bIns="47379"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33041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1E463-15BA-4B1F-B622-E1FD76A4D08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5358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B500-3C24-49CA-A5F1-B26AFB47B8D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2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B500-3C24-49CA-A5F1-B26AFB47B8D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56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B500-3C24-49CA-A5F1-B26AFB47B8D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0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1E463-15BA-4B1F-B622-E1FD76A4D08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908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1E463-15BA-4B1F-B622-E1FD76A4D08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3339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1E463-15BA-4B1F-B622-E1FD76A4D08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483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1E463-15BA-4B1F-B622-E1FD76A4D08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415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1E463-15BA-4B1F-B622-E1FD76A4D08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001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1E463-15BA-4B1F-B622-E1FD76A4D08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6380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1E463-15BA-4B1F-B622-E1FD76A4D08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1328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1E463-15BA-4B1F-B622-E1FD76A4D08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404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35C3-794F-4C9F-9644-18F4E065241B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AB90-CB4F-45EB-9B85-AF84A4CEB08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44624"/>
            <a:ext cx="91440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990600" y="44624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247676"/>
            <a:ext cx="9144000" cy="0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1319114"/>
            <a:ext cx="91440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" y="116632"/>
            <a:ext cx="1080120" cy="946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35C3-794F-4C9F-9644-18F4E065241B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AB90-CB4F-45EB-9B85-AF84A4CEB08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44624"/>
            <a:ext cx="91440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sz="quarter"/>
          </p:nvPr>
        </p:nvSpPr>
        <p:spPr>
          <a:xfrm>
            <a:off x="990600" y="44624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247676"/>
            <a:ext cx="9144000" cy="0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1319114"/>
            <a:ext cx="91440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" y="116632"/>
            <a:ext cx="1080120" cy="946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35C3-794F-4C9F-9644-18F4E065241B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AB90-CB4F-45EB-9B85-AF84A4CEB08F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0" y="44624"/>
            <a:ext cx="91440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990600" y="44624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247676"/>
            <a:ext cx="9144000" cy="0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1319114"/>
            <a:ext cx="91440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" y="116632"/>
            <a:ext cx="1080120" cy="946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0" y="44624"/>
            <a:ext cx="91440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90600" y="44624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828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828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3962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3962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5E331-0335-419B-A441-4559E912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247676"/>
            <a:ext cx="9144000" cy="0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319114"/>
            <a:ext cx="91440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" y="116632"/>
            <a:ext cx="1080120" cy="9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5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F5491-9AAD-425D-A8A9-F501623EBA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1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135C3-794F-4C9F-9644-18F4E065241B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0AB90-CB4F-45EB-9B85-AF84A4CEB08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2.gif"/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12" Type="http://schemas.openxmlformats.org/officeDocument/2006/relationships/image" Target="../media/image41.gif"/><Relationship Id="rId2" Type="http://schemas.openxmlformats.org/officeDocument/2006/relationships/image" Target="../media/image31.gif"/><Relationship Id="rId16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11" Type="http://schemas.openxmlformats.org/officeDocument/2006/relationships/image" Target="../media/image40.gif"/><Relationship Id="rId5" Type="http://schemas.openxmlformats.org/officeDocument/2006/relationships/image" Target="../media/image34.gif"/><Relationship Id="rId15" Type="http://schemas.openxmlformats.org/officeDocument/2006/relationships/image" Target="../media/image44.gif"/><Relationship Id="rId10" Type="http://schemas.openxmlformats.org/officeDocument/2006/relationships/image" Target="../media/image39.gif"/><Relationship Id="rId4" Type="http://schemas.openxmlformats.org/officeDocument/2006/relationships/image" Target="../media/image33.gif"/><Relationship Id="rId9" Type="http://schemas.openxmlformats.org/officeDocument/2006/relationships/image" Target="../media/image38.gif"/><Relationship Id="rId14" Type="http://schemas.openxmlformats.org/officeDocument/2006/relationships/image" Target="../media/image4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1187624" y="44624"/>
            <a:ext cx="7848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ECOWAS Regional </a:t>
            </a:r>
            <a:r>
              <a:rPr lang="en-GB" sz="3200" b="1" dirty="0"/>
              <a:t>Networks and Sector Governance </a:t>
            </a:r>
            <a:r>
              <a:rPr lang="en-GB" sz="3200" b="1" dirty="0" smtClean="0"/>
              <a:t>Challenges</a:t>
            </a:r>
            <a:endParaRPr lang="en-GB" sz="4300" i="1" dirty="0"/>
          </a:p>
        </p:txBody>
      </p:sp>
      <p:sp>
        <p:nvSpPr>
          <p:cNvPr id="16" name="Title 3"/>
          <p:cNvSpPr txBox="1">
            <a:spLocks/>
          </p:cNvSpPr>
          <p:nvPr/>
        </p:nvSpPr>
        <p:spPr bwMode="auto">
          <a:xfrm>
            <a:off x="7961" y="6021288"/>
            <a:ext cx="9145564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 fontScale="9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3100" dirty="0" smtClean="0">
                <a:solidFill>
                  <a:srgbClr val="FF0000"/>
                </a:solidFill>
                <a:effectLst/>
              </a:rPr>
              <a:t>David </a:t>
            </a:r>
            <a:r>
              <a:rPr lang="en-US" sz="3100" dirty="0" err="1" smtClean="0">
                <a:solidFill>
                  <a:srgbClr val="FF0000"/>
                </a:solidFill>
                <a:effectLst/>
              </a:rPr>
              <a:t>Kamara</a:t>
            </a:r>
            <a:endParaRPr lang="en-US" sz="3100" dirty="0">
              <a:solidFill>
                <a:srgbClr val="FF0000"/>
              </a:solidFill>
              <a:effectLst/>
            </a:endParaRPr>
          </a:p>
          <a:p>
            <a:pPr>
              <a:spcBef>
                <a:spcPts val="600"/>
              </a:spcBef>
            </a:pPr>
            <a:r>
              <a:rPr lang="en-US" sz="3100" dirty="0" smtClean="0">
                <a:solidFill>
                  <a:srgbClr val="FF0000"/>
                </a:solidFill>
                <a:effectLst/>
              </a:rPr>
              <a:t>Director, Transport &amp; Telecoms</a:t>
            </a:r>
            <a:endParaRPr lang="en-US" sz="31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4" name="Picture 2" descr="west map with infrastru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5943600" cy="42255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062" y="1524000"/>
            <a:ext cx="349081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0070C0"/>
                </a:solidFill>
                <a:latin typeface="Berlin Sans FB Demi" panose="020E0802020502020306" pitchFamily="34" charset="0"/>
                <a:ea typeface="Tahoma" pitchFamily="34" charset="0"/>
                <a:cs typeface="Simplified Arabic Fixed" panose="02070309020205020404" pitchFamily="49" charset="-78"/>
              </a:rPr>
              <a:t>EC Continental Seminar on Infrastructure In Africa,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0070C0"/>
                </a:solidFill>
                <a:latin typeface="Berlin Sans FB Demi" panose="020E0802020502020306" pitchFamily="34" charset="0"/>
                <a:ea typeface="Tahoma" pitchFamily="34" charset="0"/>
                <a:cs typeface="Simplified Arabic Fixed" panose="02070309020205020404" pitchFamily="49" charset="-78"/>
              </a:rPr>
              <a:t>Oct 1-4, Addis-Ababa, Ethiopia</a:t>
            </a:r>
          </a:p>
        </p:txBody>
      </p:sp>
    </p:spTree>
    <p:extLst>
      <p:ext uri="{BB962C8B-B14F-4D97-AF65-F5344CB8AC3E}">
        <p14:creationId xmlns:p14="http://schemas.microsoft.com/office/powerpoint/2010/main" val="328191762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762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5-year ECOWAS Strategic </a:t>
            </a:r>
            <a:r>
              <a:rPr lang="en-US" sz="4000" dirty="0" smtClean="0"/>
              <a:t>Plan: </a:t>
            </a:r>
            <a:r>
              <a:rPr lang="en-US" sz="4000" dirty="0" smtClean="0">
                <a:solidFill>
                  <a:srgbClr val="FF0000"/>
                </a:solidFill>
              </a:rPr>
              <a:t>Infrastructure Development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409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5029200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Reduce cost and enhance provision of infrastructure services </a:t>
            </a:r>
          </a:p>
          <a:p>
            <a:pPr lvl="0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Increase involvement of the private sector and public-private-partnerships in infrastructure development</a:t>
            </a: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Secure adequate funding for infrastructure projects - facilitate member states access to funds, secure foreign capital and expertise</a:t>
            </a:r>
          </a:p>
          <a:p>
            <a:pPr lvl="0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Improve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rural access to energy and energy services</a:t>
            </a:r>
          </a:p>
          <a:p>
            <a:pPr lvl="0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Focus on multimodal transportation systems to improve connectivity between member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states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505200"/>
            <a:ext cx="1295400" cy="193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314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76200"/>
            <a:ext cx="7772400" cy="1066800"/>
          </a:xfrm>
        </p:spPr>
        <p:txBody>
          <a:bodyPr/>
          <a:lstStyle/>
          <a:p>
            <a:r>
              <a:rPr lang="en-US" sz="4000" dirty="0" smtClean="0"/>
              <a:t>1. Finance </a:t>
            </a:r>
            <a:r>
              <a:rPr lang="en-US" sz="4000" dirty="0"/>
              <a:t>&amp; Resource Mobilization</a:t>
            </a:r>
            <a:endParaRPr lang="en-US" sz="4000" b="1" dirty="0" smtClean="0"/>
          </a:p>
        </p:txBody>
      </p:sp>
      <p:sp>
        <p:nvSpPr>
          <p:cNvPr id="409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FODETE</a:t>
            </a:r>
          </a:p>
          <a:p>
            <a:pPr lvl="1"/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Fund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for the development and financing of regional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Transport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and Energy projects  which is expected to be fed from a levy on the key export resources within the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region.</a:t>
            </a:r>
          </a:p>
          <a:p>
            <a:pPr lvl="1"/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Feasibility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study for the establishment of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fund underway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(project prioritization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criteria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fund mechanism and Management, sustainability etc).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Donor Engagements &amp; Meetings </a:t>
            </a:r>
          </a:p>
          <a:p>
            <a:pPr lvl="1"/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Coordinated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donor inflows and interventions</a:t>
            </a:r>
          </a:p>
          <a:p>
            <a:pPr lvl="1"/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Harmonized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project and programme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intervention/ selection 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7579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76200"/>
            <a:ext cx="7772400" cy="1066800"/>
          </a:xfrm>
        </p:spPr>
        <p:txBody>
          <a:bodyPr>
            <a:noAutofit/>
          </a:bodyPr>
          <a:lstStyle/>
          <a:p>
            <a:r>
              <a:rPr lang="en-US" sz="3600" dirty="0"/>
              <a:t>2. Project Preparation &amp; Development</a:t>
            </a:r>
          </a:p>
        </p:txBody>
      </p:sp>
      <p:sp>
        <p:nvSpPr>
          <p:cNvPr id="409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5029200"/>
          </a:xfrm>
        </p:spPr>
        <p:txBody>
          <a:bodyPr>
            <a:normAutofit fontScale="92500" lnSpcReduction="10000"/>
          </a:bodyPr>
          <a:lstStyle/>
          <a:p>
            <a:pPr marL="438912" lvl="1" indent="-32004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Preparation of ECOWAS Regional Infrastructure Development Master Plan</a:t>
            </a:r>
          </a:p>
          <a:p>
            <a:pPr marL="704088" lvl="2" indent="-320040">
              <a:spcBef>
                <a:spcPts val="600"/>
              </a:spcBef>
              <a:buClr>
                <a:srgbClr val="00B0F0"/>
              </a:buClr>
              <a:buSzPct val="80000"/>
              <a:buFont typeface="Wingdings 2"/>
              <a:buChar char=""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Provide a development framework for infrastructure to meet requirements and targets for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30-year (2015 – 2045) period</a:t>
            </a:r>
          </a:p>
          <a:p>
            <a:pPr marL="704088" lvl="2" indent="-320040">
              <a:spcBef>
                <a:spcPts val="600"/>
              </a:spcBef>
              <a:buClr>
                <a:srgbClr val="00B0F0"/>
              </a:buClr>
              <a:buSzPct val="80000"/>
              <a:buFont typeface="Wingdings 2"/>
              <a:buChar char=""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Define </a:t>
            </a: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benchmarks, minimum and ultimate regional requirements and development targets in the area of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Transport, ICT, Energy &amp;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Water Resources?</a:t>
            </a:r>
          </a:p>
          <a:p>
            <a:pPr marL="438912" lvl="1" indent="-32004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Establish the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Preparation and Development Unit (PPDU)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Staff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recruitment underway</a:t>
            </a:r>
          </a:p>
          <a:p>
            <a:pPr marL="704088" lvl="2" indent="-320040">
              <a:spcBef>
                <a:spcPts val="600"/>
              </a:spcBef>
              <a:buClr>
                <a:srgbClr val="00B0F0"/>
              </a:buClr>
              <a:buSzPct val="80000"/>
              <a:buFont typeface="Wingdings 2"/>
              <a:buChar char=""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Prepare </a:t>
            </a: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and develop bankable regional infrastructure projects </a:t>
            </a:r>
            <a:endParaRPr lang="en-GB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04088" lvl="2" indent="-320040">
              <a:spcBef>
                <a:spcPts val="600"/>
              </a:spcBef>
              <a:buClr>
                <a:srgbClr val="00B0F0"/>
              </a:buClr>
              <a:buSzPct val="80000"/>
              <a:buFont typeface="Wingdings 2"/>
              <a:buChar char=""/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Increase </a:t>
            </a: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and promote private sector participation in the implementation of infrastructure projects within the ECOWAS region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38912" lvl="1" indent="-320040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for Infrastructure Development for Africa (PIDA)</a:t>
            </a:r>
          </a:p>
          <a:p>
            <a:pPr marL="704088" lvl="2" indent="-320040">
              <a:spcBef>
                <a:spcPts val="600"/>
              </a:spcBef>
              <a:buClr>
                <a:srgbClr val="00B0F0"/>
              </a:buClr>
              <a:buSzPct val="80000"/>
              <a:buFont typeface="Wingdings 2"/>
              <a:buChar char="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AUC/NPCA/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AfDB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project preparation, development &amp; implementation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73995528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15616" y="76200"/>
            <a:ext cx="7418784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2. Project Preparation &amp; </a:t>
            </a:r>
            <a:r>
              <a:rPr lang="en-US" sz="3600" dirty="0" smtClean="0"/>
              <a:t>Development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200" dirty="0" smtClean="0">
                <a:solidFill>
                  <a:srgbClr val="FF0000"/>
                </a:solidFill>
              </a:rPr>
              <a:t>Priority </a:t>
            </a:r>
            <a:r>
              <a:rPr lang="en-US" sz="3200" dirty="0">
                <a:solidFill>
                  <a:srgbClr val="FF0000"/>
                </a:solidFill>
              </a:rPr>
              <a:t>Studies for </a:t>
            </a:r>
            <a:r>
              <a:rPr lang="en-US" sz="3200" dirty="0" smtClean="0">
                <a:solidFill>
                  <a:srgbClr val="FF0000"/>
                </a:solidFill>
              </a:rPr>
              <a:t>2013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099" name="Content Placeholder 8"/>
          <p:cNvSpPr>
            <a:spLocks noGrp="1"/>
          </p:cNvSpPr>
          <p:nvPr>
            <p:ph sz="quarter" idx="1"/>
          </p:nvPr>
        </p:nvSpPr>
        <p:spPr>
          <a:xfrm>
            <a:off x="258761" y="1524000"/>
            <a:ext cx="8626475" cy="5105400"/>
          </a:xfrm>
        </p:spPr>
        <p:txBody>
          <a:bodyPr>
            <a:noAutofit/>
          </a:bodyPr>
          <a:lstStyle/>
          <a:p>
            <a:pPr marL="118872" lvl="1" indent="0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Procurement process ongoing 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ECOWAN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Study on market analysis and business model</a:t>
            </a: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ECOWAS Regional Infrastructure Development Master Plan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Lagos-Dakar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Corridor missing links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Development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of airport infrastructure in West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Africa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Development of rural and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peri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-urban electrification in West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Africa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Development of a postal service Master Plan in West Africa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Feasibility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Studies for Railways new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links</a:t>
            </a:r>
          </a:p>
          <a:p>
            <a:pPr marL="118872" lvl="1" indent="0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US" sz="2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be launched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Procurement of Construction Works: Joint Border Posts between Ghana and Cote d’Ivoire 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Study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for Extension of gas pipeline project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Study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for ECOWAS Energy Policy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Feasibility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Study for new Joint border posts construction 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Feasibility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study for the construction of the regional broadband infrastructure including right of way for landlocked countries to submarine cables</a:t>
            </a:r>
          </a:p>
        </p:txBody>
      </p:sp>
    </p:spTree>
    <p:extLst>
      <p:ext uri="{BB962C8B-B14F-4D97-AF65-F5344CB8AC3E}">
        <p14:creationId xmlns:p14="http://schemas.microsoft.com/office/powerpoint/2010/main" val="428757199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59632" y="76200"/>
            <a:ext cx="7274768" cy="1066800"/>
          </a:xfrm>
        </p:spPr>
        <p:txBody>
          <a:bodyPr>
            <a:normAutofit/>
          </a:bodyPr>
          <a:lstStyle/>
          <a:p>
            <a:pPr marL="118872" marR="0" lvl="1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3. </a:t>
            </a:r>
            <a:r>
              <a:rPr lang="en-US" sz="36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Infrastructure 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Development….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"/>
          </p:nvPr>
        </p:nvSpPr>
        <p:spPr>
          <a:xfrm>
            <a:off x="784920" y="3276600"/>
            <a:ext cx="7597080" cy="1371600"/>
          </a:xfrm>
        </p:spPr>
        <p:txBody>
          <a:bodyPr>
            <a:normAutofit fontScale="92500"/>
          </a:bodyPr>
          <a:lstStyle/>
          <a:p>
            <a:pPr marL="118872" lvl="1" indent="0" algn="ctr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en-GB" sz="2600" i="1" dirty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  <a:ea typeface="Tahoma" pitchFamily="34" charset="0"/>
                <a:cs typeface="Tahoma" pitchFamily="34" charset="0"/>
              </a:rPr>
              <a:t>“With regional spending needs of $1.5 billion a year, catching-up on infrastructure could boost economic growth by five percentage points” – AICD study</a:t>
            </a:r>
            <a:endParaRPr lang="en-US" sz="2600" i="1" dirty="0">
              <a:solidFill>
                <a:schemeClr val="accent3">
                  <a:lumMod val="50000"/>
                </a:schemeClr>
              </a:solidFill>
              <a:latin typeface="Rockwell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4800600"/>
            <a:ext cx="3062217" cy="2041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" y="1498428"/>
            <a:ext cx="3062217" cy="1701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78" y="1498429"/>
            <a:ext cx="2873422" cy="1701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800600"/>
            <a:ext cx="3146378" cy="20414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8" y="4800600"/>
            <a:ext cx="2997815" cy="205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93" y="1498430"/>
            <a:ext cx="3083407" cy="170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9946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124200"/>
            <a:ext cx="7162800" cy="1362075"/>
          </a:xfrm>
        </p:spPr>
        <p:txBody>
          <a:bodyPr/>
          <a:lstStyle/>
          <a:p>
            <a:pPr algn="ctr"/>
            <a:r>
              <a:rPr lang="en-GB" sz="5400" dirty="0" smtClean="0"/>
              <a:t>ENERGY</a:t>
            </a:r>
            <a:endParaRPr lang="en-GB" sz="5400" dirty="0"/>
          </a:p>
        </p:txBody>
      </p:sp>
      <p:pic>
        <p:nvPicPr>
          <p:cNvPr id="4" name="Object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5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9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334000"/>
          </a:xfrm>
        </p:spPr>
        <p:txBody>
          <a:bodyPr numCol="2">
            <a:normAutofit fontScale="92500" lnSpcReduction="10000"/>
          </a:bodyPr>
          <a:lstStyle/>
          <a:p>
            <a:pPr algn="just"/>
            <a:r>
              <a:rPr lang="en-GB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integrate the national power systems of ECOWAS Member States into a unified regional electricity market, with the objective 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provide citizens with a stable and reliable electricity supply at affordable cost. </a:t>
            </a:r>
          </a:p>
          <a:p>
            <a:pPr algn="just"/>
            <a:r>
              <a:rPr lang="en-GB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WAPP comprises the development of generation and transmission capacities</a:t>
            </a:r>
          </a:p>
          <a:p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Construction of 6,700 km of transmission lines</a:t>
            </a:r>
            <a:r>
              <a:rPr lang="en-GB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  <a:r>
              <a:rPr lang="en-GB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 US$6.5Billion:</a:t>
            </a:r>
          </a:p>
          <a:p>
            <a:pPr lvl="1" algn="just"/>
            <a:r>
              <a:rPr lang="en-GB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Sub-</a:t>
            </a:r>
            <a:r>
              <a:rPr lang="en-CA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r>
              <a:rPr lang="en-GB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1: coastal trans backbone 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(Cote d’Ivoire-Ghana-Benin/Togo-Nigeria)</a:t>
            </a:r>
          </a:p>
          <a:p>
            <a:pPr lvl="1" algn="just"/>
            <a:r>
              <a:rPr lang="fr-FR" sz="19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Sub</a:t>
            </a:r>
            <a:r>
              <a:rPr lang="fr-FR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-programme 2: </a:t>
            </a:r>
            <a:r>
              <a:rPr lang="fr-FR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Inter-zonale</a:t>
            </a:r>
            <a:r>
              <a:rPr lang="fr-FR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trans</a:t>
            </a:r>
            <a:r>
              <a:rPr lang="fr-FR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hub </a:t>
            </a:r>
            <a:r>
              <a:rPr lang="fr-FR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(Burkina Faso, OMVS via Mali, Mali via Cote d’Ivoire, LSG via Cote d’Ivoire)</a:t>
            </a:r>
            <a:endParaRPr lang="en-GB" sz="1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/>
            <a:r>
              <a:rPr lang="en-GB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Sub-programme 3: </a:t>
            </a:r>
            <a:r>
              <a:rPr lang="en-CA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Northcore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trans (Nigeria, Niger, Burkina Faso, Benin)</a:t>
            </a:r>
          </a:p>
          <a:p>
            <a:pPr lvl="1" algn="just"/>
            <a:r>
              <a:rPr lang="en-GB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Sub-programme 4: 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OMVS/</a:t>
            </a:r>
            <a:r>
              <a:rPr lang="en-CA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OMVG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electric networks development 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(Gambia, </a:t>
            </a:r>
            <a:r>
              <a:rPr lang="en-GB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Guinee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Guinee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Bissau, Mali, Senegal)</a:t>
            </a:r>
          </a:p>
          <a:p>
            <a:pPr lvl="1" algn="just"/>
            <a:r>
              <a:rPr lang="en-GB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Sub-programme 5: 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Cote </a:t>
            </a:r>
            <a:r>
              <a:rPr lang="en-CA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d’Ivoire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-Liberia - Sierra Leone - </a:t>
            </a:r>
            <a:r>
              <a:rPr lang="en-GB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Guinee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(CLSG) system </a:t>
            </a:r>
            <a:r>
              <a:rPr lang="en-GB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(funding obtained from World Bank)</a:t>
            </a:r>
          </a:p>
          <a:p>
            <a:pPr algn="just"/>
            <a:r>
              <a:rPr lang="en-GB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33 power plant projects for a total of 11,000 MW  </a:t>
            </a:r>
            <a:r>
              <a:rPr lang="en-GB" sz="1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(Cost – US$20.6 </a:t>
            </a:r>
            <a:r>
              <a:rPr lang="en-GB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Billion)</a:t>
            </a:r>
          </a:p>
          <a:p>
            <a:pPr lvl="1" algn="just"/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OMVG </a:t>
            </a:r>
            <a:r>
              <a:rPr lang="en-US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Project: Hydroelectric sites at </a:t>
            </a:r>
            <a:r>
              <a:rPr lang="en-US" sz="19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Kaleta</a:t>
            </a:r>
            <a:r>
              <a:rPr lang="en-US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(240MW) and </a:t>
            </a:r>
            <a:r>
              <a:rPr lang="en-US" sz="19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Sambagalou</a:t>
            </a:r>
            <a:r>
              <a:rPr lang="en-US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(128 MW)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sz="3200" b="1" dirty="0" smtClean="0"/>
              <a:t>Infrastructure project under the</a:t>
            </a:r>
            <a:br>
              <a:rPr lang="en-GB" sz="3200" b="1" dirty="0" smtClean="0"/>
            </a:br>
            <a:r>
              <a:rPr lang="en-GB" sz="3200" b="1" dirty="0" smtClean="0"/>
              <a:t> West African Power Pool (WAPP)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6090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334000"/>
          </a:xfrm>
        </p:spPr>
        <p:txBody>
          <a:bodyPr numCol="2">
            <a:normAutofit fontScale="85000" lnSpcReduction="10000"/>
          </a:bodyPr>
          <a:lstStyle/>
          <a:p>
            <a:pPr algn="just"/>
            <a:r>
              <a:rPr lang="en-GB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330kV Volta 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(Ghana) – </a:t>
            </a:r>
            <a:r>
              <a:rPr lang="en-GB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Lome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“C” (Togo), US$149m. </a:t>
            </a:r>
            <a:r>
              <a:rPr lang="en-GB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Completion 2014, </a:t>
            </a:r>
            <a:r>
              <a:rPr lang="en-GB" sz="19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AfDB</a:t>
            </a:r>
            <a:r>
              <a:rPr lang="en-GB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9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KfW</a:t>
            </a:r>
            <a:r>
              <a:rPr lang="en-GB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WB</a:t>
            </a:r>
          </a:p>
          <a:p>
            <a:pPr algn="just"/>
            <a:r>
              <a:rPr lang="en-GB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225kV </a:t>
            </a:r>
            <a:r>
              <a:rPr lang="en-GB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Bolgatanga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(Ghana) – Ouagadougou (BF), </a:t>
            </a:r>
            <a:r>
              <a:rPr lang="en-GB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US$111m </a:t>
            </a:r>
            <a:r>
              <a:rPr lang="en-GB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AFD, EIB, </a:t>
            </a:r>
            <a:r>
              <a:rPr lang="en-GB" sz="1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WB</a:t>
            </a:r>
            <a:endParaRPr lang="en-GB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60MW </a:t>
            </a:r>
            <a:r>
              <a:rPr lang="en-GB" sz="19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Felou</a:t>
            </a:r>
            <a:r>
              <a:rPr lang="en-GB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Hydropower Facility (OMVS-SOGEM) 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Implementation level, </a:t>
            </a:r>
            <a:r>
              <a:rPr lang="en-GB" sz="1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US$236m, WB &amp; EIB </a:t>
            </a:r>
            <a:endParaRPr lang="en-GB" sz="19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225kV </a:t>
            </a:r>
            <a:r>
              <a:rPr lang="en-GB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Cote d’Ivoire-Liberia-Sierra </a:t>
            </a:r>
            <a:r>
              <a:rPr lang="en-GB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Leone-Guinea Interconnection </a:t>
            </a:r>
            <a:r>
              <a:rPr lang="en-GB" sz="1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Project</a:t>
            </a:r>
            <a:r>
              <a:rPr lang="en-GB" sz="1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:WB</a:t>
            </a:r>
            <a:r>
              <a:rPr lang="en-GB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EU, EIB, 7.62</a:t>
            </a:r>
          </a:p>
          <a:p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450 MW WAPP Maria 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Gleta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(Benin)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Regional Power Generation Facility –us$564m. </a:t>
            </a:r>
            <a:r>
              <a:rPr lang="en-US" sz="1900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the Implementation level  - </a:t>
            </a:r>
            <a:r>
              <a:rPr lang="en-US" sz="19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completion 2017</a:t>
            </a:r>
            <a:r>
              <a:rPr lang="en-GB" sz="19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MV Cross Border Projects:</a:t>
            </a:r>
          </a:p>
          <a:p>
            <a:pPr lvl="1"/>
            <a:r>
              <a:rPr lang="en-GB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Cote d’Ivoire-Liberia (1st ACP-Energy Facility): Electrification of 18 Communities in Liberia from Cote d’Ivoire, €9.6m</a:t>
            </a:r>
            <a:r>
              <a:rPr lang="en-GB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15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completion </a:t>
            </a:r>
            <a:r>
              <a:rPr lang="en-US" sz="15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r>
              <a:rPr lang="en-GB" sz="15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Ghana-Southern Togo (2</a:t>
            </a:r>
            <a:r>
              <a:rPr lang="en-GB" sz="19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nd</a:t>
            </a:r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ACP-EU Energy Facility), </a:t>
            </a:r>
            <a:r>
              <a:rPr lang="en-GB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Electrification of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en-GB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Communities in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Southern Togo from Ghana €2.3m</a:t>
            </a:r>
            <a:r>
              <a:rPr lang="en-GB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0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completion </a:t>
            </a:r>
            <a:r>
              <a:rPr lang="en-US" sz="20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2014</a:t>
            </a:r>
            <a:r>
              <a:rPr lang="en-GB" sz="20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20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GB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Benin-Northern </a:t>
            </a:r>
            <a:r>
              <a:rPr lang="en-GB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Togo (2</a:t>
            </a:r>
            <a:r>
              <a:rPr lang="en-GB" sz="1900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nd</a:t>
            </a:r>
            <a:r>
              <a:rPr lang="en-GB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ACP-EU Energy Facility), </a:t>
            </a:r>
            <a:r>
              <a:rPr lang="en-GB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Electrification of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en-GB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Communities in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Northern Togo </a:t>
            </a:r>
            <a:r>
              <a:rPr lang="en-GB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from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Benin €</a:t>
            </a:r>
            <a:r>
              <a:rPr lang="en-GB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2.3m</a:t>
            </a:r>
            <a:r>
              <a:rPr lang="en-GB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0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completion 2014</a:t>
            </a:r>
            <a:endParaRPr lang="en-GB" sz="1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/>
            <a:r>
              <a:rPr lang="en-US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450 MW WAPP </a:t>
            </a:r>
            <a:r>
              <a:rPr lang="en-US" sz="19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Aboadze</a:t>
            </a:r>
            <a:r>
              <a:rPr lang="en-US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19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Domunli</a:t>
            </a:r>
            <a:r>
              <a:rPr lang="en-US" sz="1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(Ghana) Regional Power Generation Facility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us$564m, land Secured and commissioning expected in 2018 </a:t>
            </a:r>
          </a:p>
          <a:p>
            <a:pPr lvl="1" algn="just"/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330kV 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Aboadze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Prestea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-Kumasi-</a:t>
            </a:r>
            <a:r>
              <a:rPr lang="en-US" sz="1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Bolga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(Ghana) Transmission Line Project, </a:t>
            </a:r>
            <a:r>
              <a:rPr lang="en-US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US$174.8m secured from </a:t>
            </a:r>
            <a:r>
              <a:rPr lang="en-US" sz="19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AfD</a:t>
            </a:r>
            <a:r>
              <a:rPr lang="en-US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commissioning expected in </a:t>
            </a:r>
            <a:r>
              <a:rPr lang="en-US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endParaRPr lang="en-GB" sz="1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sz="3200" b="1" dirty="0" smtClean="0"/>
              <a:t>Infrastructure project (WAPP)…Cont’d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17180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ChangeAspect="1" noChangeArrowheads="1"/>
          </p:cNvSpPr>
          <p:nvPr/>
        </p:nvSpPr>
        <p:spPr bwMode="auto">
          <a:xfrm>
            <a:off x="708025" y="836613"/>
            <a:ext cx="8472488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30888" y="1593850"/>
            <a:ext cx="3313112" cy="4335463"/>
            <a:chOff x="3570" y="960"/>
            <a:chExt cx="2190" cy="2731"/>
          </a:xfrm>
        </p:grpSpPr>
        <p:sp>
          <p:nvSpPr>
            <p:cNvPr id="30781" name="Freeform 4"/>
            <p:cNvSpPr>
              <a:spLocks/>
            </p:cNvSpPr>
            <p:nvPr/>
          </p:nvSpPr>
          <p:spPr bwMode="auto">
            <a:xfrm>
              <a:off x="3570" y="960"/>
              <a:ext cx="2190" cy="1718"/>
            </a:xfrm>
            <a:custGeom>
              <a:avLst/>
              <a:gdLst>
                <a:gd name="T0" fmla="*/ 259 w 2190"/>
                <a:gd name="T1" fmla="*/ 1592 h 1718"/>
                <a:gd name="T2" fmla="*/ 201 w 2190"/>
                <a:gd name="T3" fmla="*/ 1593 h 1718"/>
                <a:gd name="T4" fmla="*/ 108 w 2190"/>
                <a:gd name="T5" fmla="*/ 1532 h 1718"/>
                <a:gd name="T6" fmla="*/ 122 w 2190"/>
                <a:gd name="T7" fmla="*/ 1490 h 1718"/>
                <a:gd name="T8" fmla="*/ 110 w 2190"/>
                <a:gd name="T9" fmla="*/ 1459 h 1718"/>
                <a:gd name="T10" fmla="*/ 54 w 2190"/>
                <a:gd name="T11" fmla="*/ 1415 h 1718"/>
                <a:gd name="T12" fmla="*/ 1 w 2190"/>
                <a:gd name="T13" fmla="*/ 1323 h 1718"/>
                <a:gd name="T14" fmla="*/ 10 w 2190"/>
                <a:gd name="T15" fmla="*/ 1255 h 1718"/>
                <a:gd name="T16" fmla="*/ 89 w 2190"/>
                <a:gd name="T17" fmla="*/ 1263 h 1718"/>
                <a:gd name="T18" fmla="*/ 160 w 2190"/>
                <a:gd name="T19" fmla="*/ 1218 h 1718"/>
                <a:gd name="T20" fmla="*/ 287 w 2190"/>
                <a:gd name="T21" fmla="*/ 1206 h 1718"/>
                <a:gd name="T22" fmla="*/ 463 w 2190"/>
                <a:gd name="T23" fmla="*/ 1191 h 1718"/>
                <a:gd name="T24" fmla="*/ 522 w 2190"/>
                <a:gd name="T25" fmla="*/ 1122 h 1718"/>
                <a:gd name="T26" fmla="*/ 557 w 2190"/>
                <a:gd name="T27" fmla="*/ 981 h 1718"/>
                <a:gd name="T28" fmla="*/ 562 w 2190"/>
                <a:gd name="T29" fmla="*/ 860 h 1718"/>
                <a:gd name="T30" fmla="*/ 556 w 2190"/>
                <a:gd name="T31" fmla="*/ 648 h 1718"/>
                <a:gd name="T32" fmla="*/ 775 w 2190"/>
                <a:gd name="T33" fmla="*/ 603 h 1718"/>
                <a:gd name="T34" fmla="*/ 1019 w 2190"/>
                <a:gd name="T35" fmla="*/ 384 h 1718"/>
                <a:gd name="T36" fmla="*/ 1265 w 2190"/>
                <a:gd name="T37" fmla="*/ 222 h 1718"/>
                <a:gd name="T38" fmla="*/ 1617 w 2190"/>
                <a:gd name="T39" fmla="*/ 14 h 1718"/>
                <a:gd name="T40" fmla="*/ 1685 w 2190"/>
                <a:gd name="T41" fmla="*/ 10 h 1718"/>
                <a:gd name="T42" fmla="*/ 1851 w 2190"/>
                <a:gd name="T43" fmla="*/ 63 h 1718"/>
                <a:gd name="T44" fmla="*/ 1942 w 2190"/>
                <a:gd name="T45" fmla="*/ 137 h 1718"/>
                <a:gd name="T46" fmla="*/ 2052 w 2190"/>
                <a:gd name="T47" fmla="*/ 77 h 1718"/>
                <a:gd name="T48" fmla="*/ 2085 w 2190"/>
                <a:gd name="T49" fmla="*/ 309 h 1718"/>
                <a:gd name="T50" fmla="*/ 2145 w 2190"/>
                <a:gd name="T51" fmla="*/ 433 h 1718"/>
                <a:gd name="T52" fmla="*/ 2165 w 2190"/>
                <a:gd name="T53" fmla="*/ 521 h 1718"/>
                <a:gd name="T54" fmla="*/ 2138 w 2190"/>
                <a:gd name="T55" fmla="*/ 659 h 1718"/>
                <a:gd name="T56" fmla="*/ 2135 w 2190"/>
                <a:gd name="T57" fmla="*/ 759 h 1718"/>
                <a:gd name="T58" fmla="*/ 2130 w 2190"/>
                <a:gd name="T59" fmla="*/ 874 h 1718"/>
                <a:gd name="T60" fmla="*/ 2123 w 2190"/>
                <a:gd name="T61" fmla="*/ 976 h 1718"/>
                <a:gd name="T62" fmla="*/ 1935 w 2190"/>
                <a:gd name="T63" fmla="*/ 1198 h 1718"/>
                <a:gd name="T64" fmla="*/ 1845 w 2190"/>
                <a:gd name="T65" fmla="*/ 1334 h 1718"/>
                <a:gd name="T66" fmla="*/ 1852 w 2190"/>
                <a:gd name="T67" fmla="*/ 1425 h 1718"/>
                <a:gd name="T68" fmla="*/ 1794 w 2190"/>
                <a:gd name="T69" fmla="*/ 1444 h 1718"/>
                <a:gd name="T70" fmla="*/ 1738 w 2190"/>
                <a:gd name="T71" fmla="*/ 1476 h 1718"/>
                <a:gd name="T72" fmla="*/ 1674 w 2190"/>
                <a:gd name="T73" fmla="*/ 1525 h 1718"/>
                <a:gd name="T74" fmla="*/ 1591 w 2190"/>
                <a:gd name="T75" fmla="*/ 1499 h 1718"/>
                <a:gd name="T76" fmla="*/ 1503 w 2190"/>
                <a:gd name="T77" fmla="*/ 1483 h 1718"/>
                <a:gd name="T78" fmla="*/ 1419 w 2190"/>
                <a:gd name="T79" fmla="*/ 1492 h 1718"/>
                <a:gd name="T80" fmla="*/ 1345 w 2190"/>
                <a:gd name="T81" fmla="*/ 1531 h 1718"/>
                <a:gd name="T82" fmla="*/ 1289 w 2190"/>
                <a:gd name="T83" fmla="*/ 1561 h 1718"/>
                <a:gd name="T84" fmla="*/ 1170 w 2190"/>
                <a:gd name="T85" fmla="*/ 1544 h 1718"/>
                <a:gd name="T86" fmla="*/ 1075 w 2190"/>
                <a:gd name="T87" fmla="*/ 1491 h 1718"/>
                <a:gd name="T88" fmla="*/ 962 w 2190"/>
                <a:gd name="T89" fmla="*/ 1533 h 1718"/>
                <a:gd name="T90" fmla="*/ 926 w 2190"/>
                <a:gd name="T91" fmla="*/ 1527 h 1718"/>
                <a:gd name="T92" fmla="*/ 806 w 2190"/>
                <a:gd name="T93" fmla="*/ 1431 h 1718"/>
                <a:gd name="T94" fmla="*/ 663 w 2190"/>
                <a:gd name="T95" fmla="*/ 1430 h 1718"/>
                <a:gd name="T96" fmla="*/ 554 w 2190"/>
                <a:gd name="T97" fmla="*/ 1467 h 1718"/>
                <a:gd name="T98" fmla="*/ 490 w 2190"/>
                <a:gd name="T99" fmla="*/ 1602 h 1718"/>
                <a:gd name="T100" fmla="*/ 474 w 2190"/>
                <a:gd name="T101" fmla="*/ 1718 h 1718"/>
                <a:gd name="T102" fmla="*/ 372 w 2190"/>
                <a:gd name="T103" fmla="*/ 1649 h 1718"/>
                <a:gd name="T104" fmla="*/ 331 w 2190"/>
                <a:gd name="T105" fmla="*/ 1635 h 17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0"/>
                <a:gd name="T160" fmla="*/ 0 h 1718"/>
                <a:gd name="T161" fmla="*/ 2190 w 2190"/>
                <a:gd name="T162" fmla="*/ 1718 h 17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0" h="1718">
                  <a:moveTo>
                    <a:pt x="295" y="1654"/>
                  </a:moveTo>
                  <a:lnTo>
                    <a:pt x="259" y="1592"/>
                  </a:lnTo>
                  <a:lnTo>
                    <a:pt x="224" y="1590"/>
                  </a:lnTo>
                  <a:lnTo>
                    <a:pt x="201" y="1593"/>
                  </a:lnTo>
                  <a:lnTo>
                    <a:pt x="169" y="1581"/>
                  </a:lnTo>
                  <a:lnTo>
                    <a:pt x="108" y="1532"/>
                  </a:lnTo>
                  <a:lnTo>
                    <a:pt x="101" y="1518"/>
                  </a:lnTo>
                  <a:lnTo>
                    <a:pt x="122" y="1490"/>
                  </a:lnTo>
                  <a:lnTo>
                    <a:pt x="121" y="1476"/>
                  </a:lnTo>
                  <a:lnTo>
                    <a:pt x="110" y="1459"/>
                  </a:lnTo>
                  <a:lnTo>
                    <a:pt x="79" y="1432"/>
                  </a:lnTo>
                  <a:lnTo>
                    <a:pt x="54" y="1415"/>
                  </a:lnTo>
                  <a:lnTo>
                    <a:pt x="28" y="1383"/>
                  </a:lnTo>
                  <a:lnTo>
                    <a:pt x="1" y="1323"/>
                  </a:lnTo>
                  <a:lnTo>
                    <a:pt x="0" y="1298"/>
                  </a:lnTo>
                  <a:lnTo>
                    <a:pt x="10" y="1255"/>
                  </a:lnTo>
                  <a:lnTo>
                    <a:pt x="47" y="1260"/>
                  </a:lnTo>
                  <a:lnTo>
                    <a:pt x="89" y="1263"/>
                  </a:lnTo>
                  <a:lnTo>
                    <a:pt x="125" y="1246"/>
                  </a:lnTo>
                  <a:lnTo>
                    <a:pt x="160" y="1218"/>
                  </a:lnTo>
                  <a:lnTo>
                    <a:pt x="174" y="1213"/>
                  </a:lnTo>
                  <a:lnTo>
                    <a:pt x="287" y="1206"/>
                  </a:lnTo>
                  <a:lnTo>
                    <a:pt x="445" y="1200"/>
                  </a:lnTo>
                  <a:lnTo>
                    <a:pt x="463" y="1191"/>
                  </a:lnTo>
                  <a:lnTo>
                    <a:pt x="485" y="1174"/>
                  </a:lnTo>
                  <a:lnTo>
                    <a:pt x="522" y="1122"/>
                  </a:lnTo>
                  <a:lnTo>
                    <a:pt x="549" y="1041"/>
                  </a:lnTo>
                  <a:lnTo>
                    <a:pt x="557" y="981"/>
                  </a:lnTo>
                  <a:lnTo>
                    <a:pt x="562" y="923"/>
                  </a:lnTo>
                  <a:lnTo>
                    <a:pt x="562" y="860"/>
                  </a:lnTo>
                  <a:lnTo>
                    <a:pt x="560" y="715"/>
                  </a:lnTo>
                  <a:lnTo>
                    <a:pt x="556" y="648"/>
                  </a:lnTo>
                  <a:lnTo>
                    <a:pt x="661" y="626"/>
                  </a:lnTo>
                  <a:lnTo>
                    <a:pt x="775" y="603"/>
                  </a:lnTo>
                  <a:lnTo>
                    <a:pt x="967" y="429"/>
                  </a:lnTo>
                  <a:lnTo>
                    <a:pt x="1019" y="384"/>
                  </a:lnTo>
                  <a:lnTo>
                    <a:pt x="1164" y="287"/>
                  </a:lnTo>
                  <a:lnTo>
                    <a:pt x="1265" y="222"/>
                  </a:lnTo>
                  <a:lnTo>
                    <a:pt x="1515" y="71"/>
                  </a:lnTo>
                  <a:lnTo>
                    <a:pt x="1617" y="14"/>
                  </a:lnTo>
                  <a:lnTo>
                    <a:pt x="1633" y="0"/>
                  </a:lnTo>
                  <a:lnTo>
                    <a:pt x="1685" y="10"/>
                  </a:lnTo>
                  <a:lnTo>
                    <a:pt x="1789" y="40"/>
                  </a:lnTo>
                  <a:lnTo>
                    <a:pt x="1851" y="63"/>
                  </a:lnTo>
                  <a:lnTo>
                    <a:pt x="1868" y="75"/>
                  </a:lnTo>
                  <a:lnTo>
                    <a:pt x="1942" y="137"/>
                  </a:lnTo>
                  <a:lnTo>
                    <a:pt x="1957" y="127"/>
                  </a:lnTo>
                  <a:lnTo>
                    <a:pt x="2052" y="77"/>
                  </a:lnTo>
                  <a:lnTo>
                    <a:pt x="2075" y="222"/>
                  </a:lnTo>
                  <a:lnTo>
                    <a:pt x="2085" y="309"/>
                  </a:lnTo>
                  <a:lnTo>
                    <a:pt x="2111" y="379"/>
                  </a:lnTo>
                  <a:lnTo>
                    <a:pt x="2145" y="433"/>
                  </a:lnTo>
                  <a:lnTo>
                    <a:pt x="2190" y="472"/>
                  </a:lnTo>
                  <a:lnTo>
                    <a:pt x="2165" y="521"/>
                  </a:lnTo>
                  <a:lnTo>
                    <a:pt x="2149" y="586"/>
                  </a:lnTo>
                  <a:lnTo>
                    <a:pt x="2138" y="659"/>
                  </a:lnTo>
                  <a:lnTo>
                    <a:pt x="2133" y="724"/>
                  </a:lnTo>
                  <a:lnTo>
                    <a:pt x="2135" y="759"/>
                  </a:lnTo>
                  <a:lnTo>
                    <a:pt x="2131" y="806"/>
                  </a:lnTo>
                  <a:lnTo>
                    <a:pt x="2130" y="874"/>
                  </a:lnTo>
                  <a:lnTo>
                    <a:pt x="2128" y="946"/>
                  </a:lnTo>
                  <a:lnTo>
                    <a:pt x="2123" y="976"/>
                  </a:lnTo>
                  <a:lnTo>
                    <a:pt x="1972" y="1147"/>
                  </a:lnTo>
                  <a:lnTo>
                    <a:pt x="1935" y="1198"/>
                  </a:lnTo>
                  <a:lnTo>
                    <a:pt x="1881" y="1284"/>
                  </a:lnTo>
                  <a:lnTo>
                    <a:pt x="1845" y="1334"/>
                  </a:lnTo>
                  <a:lnTo>
                    <a:pt x="1845" y="1379"/>
                  </a:lnTo>
                  <a:lnTo>
                    <a:pt x="1852" y="1425"/>
                  </a:lnTo>
                  <a:lnTo>
                    <a:pt x="1853" y="1442"/>
                  </a:lnTo>
                  <a:lnTo>
                    <a:pt x="1794" y="1444"/>
                  </a:lnTo>
                  <a:lnTo>
                    <a:pt x="1766" y="1458"/>
                  </a:lnTo>
                  <a:lnTo>
                    <a:pt x="1738" y="1476"/>
                  </a:lnTo>
                  <a:lnTo>
                    <a:pt x="1690" y="1521"/>
                  </a:lnTo>
                  <a:lnTo>
                    <a:pt x="1674" y="1525"/>
                  </a:lnTo>
                  <a:lnTo>
                    <a:pt x="1637" y="1512"/>
                  </a:lnTo>
                  <a:lnTo>
                    <a:pt x="1591" y="1499"/>
                  </a:lnTo>
                  <a:lnTo>
                    <a:pt x="1536" y="1485"/>
                  </a:lnTo>
                  <a:lnTo>
                    <a:pt x="1503" y="1483"/>
                  </a:lnTo>
                  <a:lnTo>
                    <a:pt x="1458" y="1486"/>
                  </a:lnTo>
                  <a:lnTo>
                    <a:pt x="1419" y="1492"/>
                  </a:lnTo>
                  <a:lnTo>
                    <a:pt x="1370" y="1511"/>
                  </a:lnTo>
                  <a:lnTo>
                    <a:pt x="1345" y="1531"/>
                  </a:lnTo>
                  <a:lnTo>
                    <a:pt x="1306" y="1557"/>
                  </a:lnTo>
                  <a:lnTo>
                    <a:pt x="1289" y="1561"/>
                  </a:lnTo>
                  <a:lnTo>
                    <a:pt x="1231" y="1561"/>
                  </a:lnTo>
                  <a:lnTo>
                    <a:pt x="1170" y="1544"/>
                  </a:lnTo>
                  <a:lnTo>
                    <a:pt x="1097" y="1496"/>
                  </a:lnTo>
                  <a:lnTo>
                    <a:pt x="1075" y="1491"/>
                  </a:lnTo>
                  <a:lnTo>
                    <a:pt x="1046" y="1498"/>
                  </a:lnTo>
                  <a:lnTo>
                    <a:pt x="962" y="1533"/>
                  </a:lnTo>
                  <a:lnTo>
                    <a:pt x="939" y="1533"/>
                  </a:lnTo>
                  <a:lnTo>
                    <a:pt x="926" y="1527"/>
                  </a:lnTo>
                  <a:lnTo>
                    <a:pt x="858" y="1448"/>
                  </a:lnTo>
                  <a:lnTo>
                    <a:pt x="806" y="1431"/>
                  </a:lnTo>
                  <a:lnTo>
                    <a:pt x="736" y="1423"/>
                  </a:lnTo>
                  <a:lnTo>
                    <a:pt x="663" y="1430"/>
                  </a:lnTo>
                  <a:lnTo>
                    <a:pt x="597" y="1442"/>
                  </a:lnTo>
                  <a:lnTo>
                    <a:pt x="554" y="1467"/>
                  </a:lnTo>
                  <a:lnTo>
                    <a:pt x="512" y="1571"/>
                  </a:lnTo>
                  <a:lnTo>
                    <a:pt x="490" y="1602"/>
                  </a:lnTo>
                  <a:lnTo>
                    <a:pt x="480" y="1657"/>
                  </a:lnTo>
                  <a:lnTo>
                    <a:pt x="474" y="1718"/>
                  </a:lnTo>
                  <a:lnTo>
                    <a:pt x="417" y="1686"/>
                  </a:lnTo>
                  <a:lnTo>
                    <a:pt x="372" y="1649"/>
                  </a:lnTo>
                  <a:lnTo>
                    <a:pt x="351" y="1630"/>
                  </a:lnTo>
                  <a:lnTo>
                    <a:pt x="331" y="1635"/>
                  </a:lnTo>
                  <a:lnTo>
                    <a:pt x="295" y="1654"/>
                  </a:lnTo>
                  <a:close/>
                </a:path>
              </a:pathLst>
            </a:custGeom>
            <a:solidFill>
              <a:srgbClr val="FFCC00"/>
            </a:solidFill>
            <a:ln w="1651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82" name="Freeform 5"/>
            <p:cNvSpPr>
              <a:spLocks/>
            </p:cNvSpPr>
            <p:nvPr/>
          </p:nvSpPr>
          <p:spPr bwMode="auto">
            <a:xfrm>
              <a:off x="3936" y="2352"/>
              <a:ext cx="1643" cy="1339"/>
            </a:xfrm>
            <a:custGeom>
              <a:avLst/>
              <a:gdLst>
                <a:gd name="T0" fmla="*/ 1573 w 1643"/>
                <a:gd name="T1" fmla="*/ 173 h 1339"/>
                <a:gd name="T2" fmla="*/ 1629 w 1643"/>
                <a:gd name="T3" fmla="*/ 223 h 1339"/>
                <a:gd name="T4" fmla="*/ 1638 w 1643"/>
                <a:gd name="T5" fmla="*/ 329 h 1339"/>
                <a:gd name="T6" fmla="*/ 1556 w 1643"/>
                <a:gd name="T7" fmla="*/ 369 h 1339"/>
                <a:gd name="T8" fmla="*/ 1465 w 1643"/>
                <a:gd name="T9" fmla="*/ 543 h 1339"/>
                <a:gd name="T10" fmla="*/ 1405 w 1643"/>
                <a:gd name="T11" fmla="*/ 616 h 1339"/>
                <a:gd name="T12" fmla="*/ 1375 w 1643"/>
                <a:gd name="T13" fmla="*/ 737 h 1339"/>
                <a:gd name="T14" fmla="*/ 1309 w 1643"/>
                <a:gd name="T15" fmla="*/ 810 h 1339"/>
                <a:gd name="T16" fmla="*/ 1209 w 1643"/>
                <a:gd name="T17" fmla="*/ 1021 h 1339"/>
                <a:gd name="T18" fmla="*/ 1162 w 1643"/>
                <a:gd name="T19" fmla="*/ 1046 h 1339"/>
                <a:gd name="T20" fmla="*/ 1039 w 1643"/>
                <a:gd name="T21" fmla="*/ 974 h 1339"/>
                <a:gd name="T22" fmla="*/ 881 w 1643"/>
                <a:gd name="T23" fmla="*/ 1108 h 1339"/>
                <a:gd name="T24" fmla="*/ 839 w 1643"/>
                <a:gd name="T25" fmla="*/ 1237 h 1339"/>
                <a:gd name="T26" fmla="*/ 790 w 1643"/>
                <a:gd name="T27" fmla="*/ 1269 h 1339"/>
                <a:gd name="T28" fmla="*/ 779 w 1643"/>
                <a:gd name="T29" fmla="*/ 1294 h 1339"/>
                <a:gd name="T30" fmla="*/ 718 w 1643"/>
                <a:gd name="T31" fmla="*/ 1316 h 1339"/>
                <a:gd name="T32" fmla="*/ 601 w 1643"/>
                <a:gd name="T33" fmla="*/ 1309 h 1339"/>
                <a:gd name="T34" fmla="*/ 546 w 1643"/>
                <a:gd name="T35" fmla="*/ 1334 h 1339"/>
                <a:gd name="T36" fmla="*/ 401 w 1643"/>
                <a:gd name="T37" fmla="*/ 1291 h 1339"/>
                <a:gd name="T38" fmla="*/ 367 w 1643"/>
                <a:gd name="T39" fmla="*/ 1189 h 1339"/>
                <a:gd name="T40" fmla="*/ 339 w 1643"/>
                <a:gd name="T41" fmla="*/ 1150 h 1339"/>
                <a:gd name="T42" fmla="*/ 266 w 1643"/>
                <a:gd name="T43" fmla="*/ 1070 h 1339"/>
                <a:gd name="T44" fmla="*/ 171 w 1643"/>
                <a:gd name="T45" fmla="*/ 1019 h 1339"/>
                <a:gd name="T46" fmla="*/ 104 w 1643"/>
                <a:gd name="T47" fmla="*/ 1046 h 1339"/>
                <a:gd name="T48" fmla="*/ 6 w 1643"/>
                <a:gd name="T49" fmla="*/ 1037 h 1339"/>
                <a:gd name="T50" fmla="*/ 6 w 1643"/>
                <a:gd name="T51" fmla="*/ 809 h 1339"/>
                <a:gd name="T52" fmla="*/ 6 w 1643"/>
                <a:gd name="T53" fmla="*/ 699 h 1339"/>
                <a:gd name="T54" fmla="*/ 64 w 1643"/>
                <a:gd name="T55" fmla="*/ 664 h 1339"/>
                <a:gd name="T56" fmla="*/ 68 w 1643"/>
                <a:gd name="T57" fmla="*/ 581 h 1339"/>
                <a:gd name="T58" fmla="*/ 135 w 1643"/>
                <a:gd name="T59" fmla="*/ 500 h 1339"/>
                <a:gd name="T60" fmla="*/ 120 w 1643"/>
                <a:gd name="T61" fmla="*/ 345 h 1339"/>
                <a:gd name="T62" fmla="*/ 140 w 1643"/>
                <a:gd name="T63" fmla="*/ 179 h 1339"/>
                <a:gd name="T64" fmla="*/ 247 w 1643"/>
                <a:gd name="T65" fmla="*/ 19 h 1339"/>
                <a:gd name="T66" fmla="*/ 456 w 1643"/>
                <a:gd name="T67" fmla="*/ 8 h 1339"/>
                <a:gd name="T68" fmla="*/ 589 w 1643"/>
                <a:gd name="T69" fmla="*/ 110 h 1339"/>
                <a:gd name="T70" fmla="*/ 725 w 1643"/>
                <a:gd name="T71" fmla="*/ 68 h 1339"/>
                <a:gd name="T72" fmla="*/ 881 w 1643"/>
                <a:gd name="T73" fmla="*/ 138 h 1339"/>
                <a:gd name="T74" fmla="*/ 995 w 1643"/>
                <a:gd name="T75" fmla="*/ 108 h 1339"/>
                <a:gd name="T76" fmla="*/ 1108 w 1643"/>
                <a:gd name="T77" fmla="*/ 63 h 1339"/>
                <a:gd name="T78" fmla="*/ 1241 w 1643"/>
                <a:gd name="T79" fmla="*/ 76 h 1339"/>
                <a:gd name="T80" fmla="*/ 1340 w 1643"/>
                <a:gd name="T81" fmla="*/ 98 h 1339"/>
                <a:gd name="T82" fmla="*/ 1444 w 1643"/>
                <a:gd name="T83" fmla="*/ 21 h 1339"/>
                <a:gd name="T84" fmla="*/ 1550 w 1643"/>
                <a:gd name="T85" fmla="*/ 78 h 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3"/>
                <a:gd name="T130" fmla="*/ 0 h 1339"/>
                <a:gd name="T131" fmla="*/ 1643 w 1643"/>
                <a:gd name="T132" fmla="*/ 1339 h 13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3" h="1339">
                  <a:moveTo>
                    <a:pt x="1571" y="104"/>
                  </a:moveTo>
                  <a:lnTo>
                    <a:pt x="1567" y="127"/>
                  </a:lnTo>
                  <a:lnTo>
                    <a:pt x="1573" y="173"/>
                  </a:lnTo>
                  <a:lnTo>
                    <a:pt x="1580" y="206"/>
                  </a:lnTo>
                  <a:lnTo>
                    <a:pt x="1594" y="216"/>
                  </a:lnTo>
                  <a:lnTo>
                    <a:pt x="1629" y="223"/>
                  </a:lnTo>
                  <a:lnTo>
                    <a:pt x="1638" y="235"/>
                  </a:lnTo>
                  <a:lnTo>
                    <a:pt x="1643" y="258"/>
                  </a:lnTo>
                  <a:lnTo>
                    <a:pt x="1638" y="329"/>
                  </a:lnTo>
                  <a:lnTo>
                    <a:pt x="1628" y="344"/>
                  </a:lnTo>
                  <a:lnTo>
                    <a:pt x="1611" y="354"/>
                  </a:lnTo>
                  <a:lnTo>
                    <a:pt x="1556" y="369"/>
                  </a:lnTo>
                  <a:lnTo>
                    <a:pt x="1537" y="384"/>
                  </a:lnTo>
                  <a:lnTo>
                    <a:pt x="1496" y="466"/>
                  </a:lnTo>
                  <a:lnTo>
                    <a:pt x="1465" y="543"/>
                  </a:lnTo>
                  <a:lnTo>
                    <a:pt x="1449" y="606"/>
                  </a:lnTo>
                  <a:lnTo>
                    <a:pt x="1427" y="614"/>
                  </a:lnTo>
                  <a:lnTo>
                    <a:pt x="1405" y="616"/>
                  </a:lnTo>
                  <a:lnTo>
                    <a:pt x="1396" y="638"/>
                  </a:lnTo>
                  <a:lnTo>
                    <a:pt x="1387" y="717"/>
                  </a:lnTo>
                  <a:lnTo>
                    <a:pt x="1375" y="737"/>
                  </a:lnTo>
                  <a:lnTo>
                    <a:pt x="1351" y="739"/>
                  </a:lnTo>
                  <a:lnTo>
                    <a:pt x="1335" y="757"/>
                  </a:lnTo>
                  <a:lnTo>
                    <a:pt x="1309" y="810"/>
                  </a:lnTo>
                  <a:lnTo>
                    <a:pt x="1250" y="950"/>
                  </a:lnTo>
                  <a:lnTo>
                    <a:pt x="1231" y="989"/>
                  </a:lnTo>
                  <a:lnTo>
                    <a:pt x="1209" y="1021"/>
                  </a:lnTo>
                  <a:lnTo>
                    <a:pt x="1186" y="1043"/>
                  </a:lnTo>
                  <a:lnTo>
                    <a:pt x="1171" y="1051"/>
                  </a:lnTo>
                  <a:lnTo>
                    <a:pt x="1162" y="1046"/>
                  </a:lnTo>
                  <a:lnTo>
                    <a:pt x="1117" y="985"/>
                  </a:lnTo>
                  <a:lnTo>
                    <a:pt x="1107" y="977"/>
                  </a:lnTo>
                  <a:lnTo>
                    <a:pt x="1039" y="974"/>
                  </a:lnTo>
                  <a:lnTo>
                    <a:pt x="1021" y="975"/>
                  </a:lnTo>
                  <a:lnTo>
                    <a:pt x="940" y="1055"/>
                  </a:lnTo>
                  <a:lnTo>
                    <a:pt x="881" y="1108"/>
                  </a:lnTo>
                  <a:lnTo>
                    <a:pt x="850" y="1141"/>
                  </a:lnTo>
                  <a:lnTo>
                    <a:pt x="852" y="1202"/>
                  </a:lnTo>
                  <a:lnTo>
                    <a:pt x="839" y="1237"/>
                  </a:lnTo>
                  <a:lnTo>
                    <a:pt x="816" y="1280"/>
                  </a:lnTo>
                  <a:lnTo>
                    <a:pt x="804" y="1272"/>
                  </a:lnTo>
                  <a:lnTo>
                    <a:pt x="790" y="1269"/>
                  </a:lnTo>
                  <a:lnTo>
                    <a:pt x="779" y="1262"/>
                  </a:lnTo>
                  <a:lnTo>
                    <a:pt x="771" y="1276"/>
                  </a:lnTo>
                  <a:lnTo>
                    <a:pt x="779" y="1294"/>
                  </a:lnTo>
                  <a:lnTo>
                    <a:pt x="775" y="1301"/>
                  </a:lnTo>
                  <a:lnTo>
                    <a:pt x="753" y="1314"/>
                  </a:lnTo>
                  <a:lnTo>
                    <a:pt x="718" y="1316"/>
                  </a:lnTo>
                  <a:lnTo>
                    <a:pt x="657" y="1322"/>
                  </a:lnTo>
                  <a:lnTo>
                    <a:pt x="619" y="1306"/>
                  </a:lnTo>
                  <a:lnTo>
                    <a:pt x="601" y="1309"/>
                  </a:lnTo>
                  <a:lnTo>
                    <a:pt x="584" y="1331"/>
                  </a:lnTo>
                  <a:lnTo>
                    <a:pt x="573" y="1339"/>
                  </a:lnTo>
                  <a:lnTo>
                    <a:pt x="546" y="1334"/>
                  </a:lnTo>
                  <a:lnTo>
                    <a:pt x="468" y="1334"/>
                  </a:lnTo>
                  <a:lnTo>
                    <a:pt x="435" y="1319"/>
                  </a:lnTo>
                  <a:lnTo>
                    <a:pt x="401" y="1291"/>
                  </a:lnTo>
                  <a:lnTo>
                    <a:pt x="375" y="1245"/>
                  </a:lnTo>
                  <a:lnTo>
                    <a:pt x="364" y="1205"/>
                  </a:lnTo>
                  <a:lnTo>
                    <a:pt x="367" y="1189"/>
                  </a:lnTo>
                  <a:lnTo>
                    <a:pt x="379" y="1173"/>
                  </a:lnTo>
                  <a:lnTo>
                    <a:pt x="370" y="1154"/>
                  </a:lnTo>
                  <a:lnTo>
                    <a:pt x="339" y="1150"/>
                  </a:lnTo>
                  <a:lnTo>
                    <a:pt x="330" y="1135"/>
                  </a:lnTo>
                  <a:lnTo>
                    <a:pt x="301" y="1099"/>
                  </a:lnTo>
                  <a:lnTo>
                    <a:pt x="266" y="1070"/>
                  </a:lnTo>
                  <a:lnTo>
                    <a:pt x="228" y="1055"/>
                  </a:lnTo>
                  <a:lnTo>
                    <a:pt x="189" y="1038"/>
                  </a:lnTo>
                  <a:lnTo>
                    <a:pt x="171" y="1019"/>
                  </a:lnTo>
                  <a:lnTo>
                    <a:pt x="139" y="1024"/>
                  </a:lnTo>
                  <a:lnTo>
                    <a:pt x="124" y="1042"/>
                  </a:lnTo>
                  <a:lnTo>
                    <a:pt x="104" y="1046"/>
                  </a:lnTo>
                  <a:lnTo>
                    <a:pt x="48" y="1050"/>
                  </a:lnTo>
                  <a:lnTo>
                    <a:pt x="7" y="1052"/>
                  </a:lnTo>
                  <a:lnTo>
                    <a:pt x="6" y="1037"/>
                  </a:lnTo>
                  <a:lnTo>
                    <a:pt x="15" y="961"/>
                  </a:lnTo>
                  <a:lnTo>
                    <a:pt x="0" y="871"/>
                  </a:lnTo>
                  <a:lnTo>
                    <a:pt x="6" y="809"/>
                  </a:lnTo>
                  <a:lnTo>
                    <a:pt x="7" y="753"/>
                  </a:lnTo>
                  <a:lnTo>
                    <a:pt x="6" y="723"/>
                  </a:lnTo>
                  <a:lnTo>
                    <a:pt x="6" y="699"/>
                  </a:lnTo>
                  <a:lnTo>
                    <a:pt x="22" y="673"/>
                  </a:lnTo>
                  <a:lnTo>
                    <a:pt x="37" y="671"/>
                  </a:lnTo>
                  <a:lnTo>
                    <a:pt x="64" y="664"/>
                  </a:lnTo>
                  <a:lnTo>
                    <a:pt x="69" y="640"/>
                  </a:lnTo>
                  <a:lnTo>
                    <a:pt x="62" y="603"/>
                  </a:lnTo>
                  <a:lnTo>
                    <a:pt x="68" y="581"/>
                  </a:lnTo>
                  <a:lnTo>
                    <a:pt x="109" y="555"/>
                  </a:lnTo>
                  <a:lnTo>
                    <a:pt x="123" y="535"/>
                  </a:lnTo>
                  <a:lnTo>
                    <a:pt x="135" y="500"/>
                  </a:lnTo>
                  <a:lnTo>
                    <a:pt x="154" y="439"/>
                  </a:lnTo>
                  <a:lnTo>
                    <a:pt x="131" y="393"/>
                  </a:lnTo>
                  <a:lnTo>
                    <a:pt x="120" y="345"/>
                  </a:lnTo>
                  <a:lnTo>
                    <a:pt x="124" y="295"/>
                  </a:lnTo>
                  <a:lnTo>
                    <a:pt x="130" y="234"/>
                  </a:lnTo>
                  <a:lnTo>
                    <a:pt x="140" y="179"/>
                  </a:lnTo>
                  <a:lnTo>
                    <a:pt x="162" y="148"/>
                  </a:lnTo>
                  <a:lnTo>
                    <a:pt x="204" y="44"/>
                  </a:lnTo>
                  <a:lnTo>
                    <a:pt x="247" y="19"/>
                  </a:lnTo>
                  <a:lnTo>
                    <a:pt x="313" y="7"/>
                  </a:lnTo>
                  <a:lnTo>
                    <a:pt x="386" y="0"/>
                  </a:lnTo>
                  <a:lnTo>
                    <a:pt x="456" y="8"/>
                  </a:lnTo>
                  <a:lnTo>
                    <a:pt x="508" y="25"/>
                  </a:lnTo>
                  <a:lnTo>
                    <a:pt x="576" y="104"/>
                  </a:lnTo>
                  <a:lnTo>
                    <a:pt x="589" y="110"/>
                  </a:lnTo>
                  <a:lnTo>
                    <a:pt x="612" y="110"/>
                  </a:lnTo>
                  <a:lnTo>
                    <a:pt x="696" y="75"/>
                  </a:lnTo>
                  <a:lnTo>
                    <a:pt x="725" y="68"/>
                  </a:lnTo>
                  <a:lnTo>
                    <a:pt x="747" y="73"/>
                  </a:lnTo>
                  <a:lnTo>
                    <a:pt x="820" y="121"/>
                  </a:lnTo>
                  <a:lnTo>
                    <a:pt x="881" y="138"/>
                  </a:lnTo>
                  <a:lnTo>
                    <a:pt x="939" y="138"/>
                  </a:lnTo>
                  <a:lnTo>
                    <a:pt x="956" y="134"/>
                  </a:lnTo>
                  <a:lnTo>
                    <a:pt x="995" y="108"/>
                  </a:lnTo>
                  <a:lnTo>
                    <a:pt x="1020" y="88"/>
                  </a:lnTo>
                  <a:lnTo>
                    <a:pt x="1069" y="69"/>
                  </a:lnTo>
                  <a:lnTo>
                    <a:pt x="1108" y="63"/>
                  </a:lnTo>
                  <a:lnTo>
                    <a:pt x="1153" y="60"/>
                  </a:lnTo>
                  <a:lnTo>
                    <a:pt x="1186" y="62"/>
                  </a:lnTo>
                  <a:lnTo>
                    <a:pt x="1241" y="76"/>
                  </a:lnTo>
                  <a:lnTo>
                    <a:pt x="1287" y="89"/>
                  </a:lnTo>
                  <a:lnTo>
                    <a:pt x="1324" y="102"/>
                  </a:lnTo>
                  <a:lnTo>
                    <a:pt x="1340" y="98"/>
                  </a:lnTo>
                  <a:lnTo>
                    <a:pt x="1388" y="53"/>
                  </a:lnTo>
                  <a:lnTo>
                    <a:pt x="1416" y="35"/>
                  </a:lnTo>
                  <a:lnTo>
                    <a:pt x="1444" y="21"/>
                  </a:lnTo>
                  <a:lnTo>
                    <a:pt x="1503" y="19"/>
                  </a:lnTo>
                  <a:lnTo>
                    <a:pt x="1513" y="45"/>
                  </a:lnTo>
                  <a:lnTo>
                    <a:pt x="1550" y="78"/>
                  </a:lnTo>
                  <a:lnTo>
                    <a:pt x="1571" y="104"/>
                  </a:lnTo>
                  <a:close/>
                </a:path>
              </a:pathLst>
            </a:custGeom>
            <a:solidFill>
              <a:srgbClr val="FFCC00"/>
            </a:solidFill>
            <a:ln w="1651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83" name="Text Box 6"/>
            <p:cNvSpPr txBox="1">
              <a:spLocks noChangeAspect="1" noChangeArrowheads="1"/>
            </p:cNvSpPr>
            <p:nvPr/>
          </p:nvSpPr>
          <p:spPr bwMode="auto">
            <a:xfrm>
              <a:off x="4224" y="2640"/>
              <a:ext cx="864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lvl="1">
                <a:spcBef>
                  <a:spcPct val="50000"/>
                </a:spcBef>
              </a:pPr>
              <a:r>
                <a:rPr lang="en-GB" sz="1400" b="1" i="1">
                  <a:latin typeface="Times New Roman" pitchFamily="18" charset="0"/>
                  <a:cs typeface="Times New Roman" pitchFamily="18" charset="0"/>
                </a:rPr>
                <a:t>NIGERIA</a:t>
              </a:r>
            </a:p>
          </p:txBody>
        </p:sp>
        <p:sp>
          <p:nvSpPr>
            <p:cNvPr id="30784" name="Text Box 7"/>
            <p:cNvSpPr txBox="1">
              <a:spLocks noChangeAspect="1" noChangeArrowheads="1"/>
            </p:cNvSpPr>
            <p:nvPr/>
          </p:nvSpPr>
          <p:spPr bwMode="auto">
            <a:xfrm>
              <a:off x="4272" y="1872"/>
              <a:ext cx="801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i="1">
                  <a:latin typeface="Times New Roman" pitchFamily="18" charset="0"/>
                  <a:cs typeface="Times New Roman" pitchFamily="18" charset="0"/>
                </a:rPr>
                <a:t>NIGER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5775" y="908050"/>
            <a:ext cx="5595938" cy="4129088"/>
            <a:chOff x="137" y="315"/>
            <a:chExt cx="3525" cy="2601"/>
          </a:xfrm>
        </p:grpSpPr>
        <p:sp>
          <p:nvSpPr>
            <p:cNvPr id="30771" name="Freeform 9" descr="50%"/>
            <p:cNvSpPr>
              <a:spLocks/>
            </p:cNvSpPr>
            <p:nvPr/>
          </p:nvSpPr>
          <p:spPr bwMode="auto">
            <a:xfrm>
              <a:off x="761" y="1995"/>
              <a:ext cx="386" cy="96"/>
            </a:xfrm>
            <a:custGeom>
              <a:avLst/>
              <a:gdLst>
                <a:gd name="T0" fmla="*/ 45 w 386"/>
                <a:gd name="T1" fmla="*/ 35 h 96"/>
                <a:gd name="T2" fmla="*/ 150 w 386"/>
                <a:gd name="T3" fmla="*/ 35 h 96"/>
                <a:gd name="T4" fmla="*/ 155 w 386"/>
                <a:gd name="T5" fmla="*/ 15 h 96"/>
                <a:gd name="T6" fmla="*/ 167 w 386"/>
                <a:gd name="T7" fmla="*/ 8 h 96"/>
                <a:gd name="T8" fmla="*/ 178 w 386"/>
                <a:gd name="T9" fmla="*/ 5 h 96"/>
                <a:gd name="T10" fmla="*/ 184 w 386"/>
                <a:gd name="T11" fmla="*/ 12 h 96"/>
                <a:gd name="T12" fmla="*/ 209 w 386"/>
                <a:gd name="T13" fmla="*/ 0 h 96"/>
                <a:gd name="T14" fmla="*/ 219 w 386"/>
                <a:gd name="T15" fmla="*/ 5 h 96"/>
                <a:gd name="T16" fmla="*/ 231 w 386"/>
                <a:gd name="T17" fmla="*/ 3 h 96"/>
                <a:gd name="T18" fmla="*/ 241 w 386"/>
                <a:gd name="T19" fmla="*/ 10 h 96"/>
                <a:gd name="T20" fmla="*/ 248 w 386"/>
                <a:gd name="T21" fmla="*/ 23 h 96"/>
                <a:gd name="T22" fmla="*/ 256 w 386"/>
                <a:gd name="T23" fmla="*/ 31 h 96"/>
                <a:gd name="T24" fmla="*/ 269 w 386"/>
                <a:gd name="T25" fmla="*/ 22 h 96"/>
                <a:gd name="T26" fmla="*/ 279 w 386"/>
                <a:gd name="T27" fmla="*/ 23 h 96"/>
                <a:gd name="T28" fmla="*/ 290 w 386"/>
                <a:gd name="T29" fmla="*/ 31 h 96"/>
                <a:gd name="T30" fmla="*/ 293 w 386"/>
                <a:gd name="T31" fmla="*/ 42 h 96"/>
                <a:gd name="T32" fmla="*/ 310 w 386"/>
                <a:gd name="T33" fmla="*/ 54 h 96"/>
                <a:gd name="T34" fmla="*/ 326 w 386"/>
                <a:gd name="T35" fmla="*/ 50 h 96"/>
                <a:gd name="T36" fmla="*/ 332 w 386"/>
                <a:gd name="T37" fmla="*/ 44 h 96"/>
                <a:gd name="T38" fmla="*/ 351 w 386"/>
                <a:gd name="T39" fmla="*/ 39 h 96"/>
                <a:gd name="T40" fmla="*/ 363 w 386"/>
                <a:gd name="T41" fmla="*/ 37 h 96"/>
                <a:gd name="T42" fmla="*/ 375 w 386"/>
                <a:gd name="T43" fmla="*/ 41 h 96"/>
                <a:gd name="T44" fmla="*/ 386 w 386"/>
                <a:gd name="T45" fmla="*/ 55 h 96"/>
                <a:gd name="T46" fmla="*/ 385 w 386"/>
                <a:gd name="T47" fmla="*/ 64 h 96"/>
                <a:gd name="T48" fmla="*/ 377 w 386"/>
                <a:gd name="T49" fmla="*/ 71 h 96"/>
                <a:gd name="T50" fmla="*/ 360 w 386"/>
                <a:gd name="T51" fmla="*/ 71 h 96"/>
                <a:gd name="T52" fmla="*/ 344 w 386"/>
                <a:gd name="T53" fmla="*/ 78 h 96"/>
                <a:gd name="T54" fmla="*/ 332 w 386"/>
                <a:gd name="T55" fmla="*/ 85 h 96"/>
                <a:gd name="T56" fmla="*/ 305 w 386"/>
                <a:gd name="T57" fmla="*/ 85 h 96"/>
                <a:gd name="T58" fmla="*/ 294 w 386"/>
                <a:gd name="T59" fmla="*/ 74 h 96"/>
                <a:gd name="T60" fmla="*/ 277 w 386"/>
                <a:gd name="T61" fmla="*/ 67 h 96"/>
                <a:gd name="T62" fmla="*/ 264 w 386"/>
                <a:gd name="T63" fmla="*/ 69 h 96"/>
                <a:gd name="T64" fmla="*/ 255 w 386"/>
                <a:gd name="T65" fmla="*/ 66 h 96"/>
                <a:gd name="T66" fmla="*/ 252 w 386"/>
                <a:gd name="T67" fmla="*/ 60 h 96"/>
                <a:gd name="T68" fmla="*/ 229 w 386"/>
                <a:gd name="T69" fmla="*/ 52 h 96"/>
                <a:gd name="T70" fmla="*/ 215 w 386"/>
                <a:gd name="T71" fmla="*/ 44 h 96"/>
                <a:gd name="T72" fmla="*/ 205 w 386"/>
                <a:gd name="T73" fmla="*/ 35 h 96"/>
                <a:gd name="T74" fmla="*/ 196 w 386"/>
                <a:gd name="T75" fmla="*/ 36 h 96"/>
                <a:gd name="T76" fmla="*/ 192 w 386"/>
                <a:gd name="T77" fmla="*/ 40 h 96"/>
                <a:gd name="T78" fmla="*/ 191 w 386"/>
                <a:gd name="T79" fmla="*/ 57 h 96"/>
                <a:gd name="T80" fmla="*/ 183 w 386"/>
                <a:gd name="T81" fmla="*/ 64 h 96"/>
                <a:gd name="T82" fmla="*/ 165 w 386"/>
                <a:gd name="T83" fmla="*/ 66 h 96"/>
                <a:gd name="T84" fmla="*/ 150 w 386"/>
                <a:gd name="T85" fmla="*/ 63 h 96"/>
                <a:gd name="T86" fmla="*/ 137 w 386"/>
                <a:gd name="T87" fmla="*/ 67 h 96"/>
                <a:gd name="T88" fmla="*/ 116 w 386"/>
                <a:gd name="T89" fmla="*/ 68 h 96"/>
                <a:gd name="T90" fmla="*/ 107 w 386"/>
                <a:gd name="T91" fmla="*/ 68 h 96"/>
                <a:gd name="T92" fmla="*/ 107 w 386"/>
                <a:gd name="T93" fmla="*/ 96 h 96"/>
                <a:gd name="T94" fmla="*/ 0 w 386"/>
                <a:gd name="T95" fmla="*/ 95 h 96"/>
                <a:gd name="T96" fmla="*/ 1 w 386"/>
                <a:gd name="T97" fmla="*/ 65 h 96"/>
                <a:gd name="T98" fmla="*/ 13 w 386"/>
                <a:gd name="T99" fmla="*/ 52 h 96"/>
                <a:gd name="T100" fmla="*/ 40 w 386"/>
                <a:gd name="T101" fmla="*/ 48 h 96"/>
                <a:gd name="T102" fmla="*/ 46 w 386"/>
                <a:gd name="T103" fmla="*/ 38 h 96"/>
                <a:gd name="T104" fmla="*/ 45 w 386"/>
                <a:gd name="T105" fmla="*/ 35 h 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6"/>
                <a:gd name="T160" fmla="*/ 0 h 96"/>
                <a:gd name="T161" fmla="*/ 386 w 386"/>
                <a:gd name="T162" fmla="*/ 96 h 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6" h="96">
                  <a:moveTo>
                    <a:pt x="45" y="35"/>
                  </a:moveTo>
                  <a:lnTo>
                    <a:pt x="150" y="35"/>
                  </a:lnTo>
                  <a:lnTo>
                    <a:pt x="155" y="15"/>
                  </a:lnTo>
                  <a:lnTo>
                    <a:pt x="167" y="8"/>
                  </a:lnTo>
                  <a:lnTo>
                    <a:pt x="178" y="5"/>
                  </a:lnTo>
                  <a:lnTo>
                    <a:pt x="184" y="12"/>
                  </a:lnTo>
                  <a:lnTo>
                    <a:pt x="209" y="0"/>
                  </a:lnTo>
                  <a:lnTo>
                    <a:pt x="219" y="5"/>
                  </a:lnTo>
                  <a:lnTo>
                    <a:pt x="231" y="3"/>
                  </a:lnTo>
                  <a:lnTo>
                    <a:pt x="241" y="10"/>
                  </a:lnTo>
                  <a:lnTo>
                    <a:pt x="248" y="23"/>
                  </a:lnTo>
                  <a:lnTo>
                    <a:pt x="256" y="31"/>
                  </a:lnTo>
                  <a:lnTo>
                    <a:pt x="269" y="22"/>
                  </a:lnTo>
                  <a:lnTo>
                    <a:pt x="279" y="23"/>
                  </a:lnTo>
                  <a:lnTo>
                    <a:pt x="290" y="31"/>
                  </a:lnTo>
                  <a:lnTo>
                    <a:pt x="293" y="42"/>
                  </a:lnTo>
                  <a:lnTo>
                    <a:pt x="310" y="54"/>
                  </a:lnTo>
                  <a:lnTo>
                    <a:pt x="326" y="50"/>
                  </a:lnTo>
                  <a:lnTo>
                    <a:pt x="332" y="44"/>
                  </a:lnTo>
                  <a:lnTo>
                    <a:pt x="351" y="39"/>
                  </a:lnTo>
                  <a:lnTo>
                    <a:pt x="363" y="37"/>
                  </a:lnTo>
                  <a:lnTo>
                    <a:pt x="375" y="41"/>
                  </a:lnTo>
                  <a:lnTo>
                    <a:pt x="386" y="55"/>
                  </a:lnTo>
                  <a:lnTo>
                    <a:pt x="385" y="64"/>
                  </a:lnTo>
                  <a:lnTo>
                    <a:pt x="377" y="71"/>
                  </a:lnTo>
                  <a:lnTo>
                    <a:pt x="360" y="71"/>
                  </a:lnTo>
                  <a:lnTo>
                    <a:pt x="344" y="78"/>
                  </a:lnTo>
                  <a:lnTo>
                    <a:pt x="332" y="85"/>
                  </a:lnTo>
                  <a:lnTo>
                    <a:pt x="305" y="85"/>
                  </a:lnTo>
                  <a:lnTo>
                    <a:pt x="294" y="74"/>
                  </a:lnTo>
                  <a:lnTo>
                    <a:pt x="277" y="67"/>
                  </a:lnTo>
                  <a:lnTo>
                    <a:pt x="264" y="69"/>
                  </a:lnTo>
                  <a:lnTo>
                    <a:pt x="255" y="66"/>
                  </a:lnTo>
                  <a:lnTo>
                    <a:pt x="252" y="60"/>
                  </a:lnTo>
                  <a:lnTo>
                    <a:pt x="229" y="52"/>
                  </a:lnTo>
                  <a:lnTo>
                    <a:pt x="215" y="44"/>
                  </a:lnTo>
                  <a:lnTo>
                    <a:pt x="205" y="35"/>
                  </a:lnTo>
                  <a:lnTo>
                    <a:pt x="196" y="36"/>
                  </a:lnTo>
                  <a:lnTo>
                    <a:pt x="192" y="40"/>
                  </a:lnTo>
                  <a:lnTo>
                    <a:pt x="191" y="57"/>
                  </a:lnTo>
                  <a:lnTo>
                    <a:pt x="183" y="64"/>
                  </a:lnTo>
                  <a:lnTo>
                    <a:pt x="165" y="66"/>
                  </a:lnTo>
                  <a:lnTo>
                    <a:pt x="150" y="63"/>
                  </a:lnTo>
                  <a:lnTo>
                    <a:pt x="137" y="67"/>
                  </a:lnTo>
                  <a:lnTo>
                    <a:pt x="116" y="68"/>
                  </a:lnTo>
                  <a:lnTo>
                    <a:pt x="107" y="68"/>
                  </a:lnTo>
                  <a:lnTo>
                    <a:pt x="107" y="96"/>
                  </a:lnTo>
                  <a:lnTo>
                    <a:pt x="0" y="95"/>
                  </a:lnTo>
                  <a:lnTo>
                    <a:pt x="1" y="65"/>
                  </a:lnTo>
                  <a:lnTo>
                    <a:pt x="13" y="52"/>
                  </a:lnTo>
                  <a:lnTo>
                    <a:pt x="40" y="48"/>
                  </a:lnTo>
                  <a:lnTo>
                    <a:pt x="46" y="38"/>
                  </a:lnTo>
                  <a:lnTo>
                    <a:pt x="45" y="35"/>
                  </a:lnTo>
                  <a:close/>
                </a:path>
              </a:pathLst>
            </a:custGeom>
            <a:pattFill prst="pct50">
              <a:fgClr>
                <a:srgbClr val="CC0000"/>
              </a:fgClr>
              <a:bgClr>
                <a:srgbClr val="FFFFFF"/>
              </a:bgClr>
            </a:pattFill>
            <a:ln w="1651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72" name="Freeform 10" descr="50%"/>
            <p:cNvSpPr>
              <a:spLocks/>
            </p:cNvSpPr>
            <p:nvPr/>
          </p:nvSpPr>
          <p:spPr bwMode="auto">
            <a:xfrm>
              <a:off x="1001" y="2139"/>
              <a:ext cx="1051" cy="777"/>
            </a:xfrm>
            <a:custGeom>
              <a:avLst/>
              <a:gdLst>
                <a:gd name="T0" fmla="*/ 963 w 1051"/>
                <a:gd name="T1" fmla="*/ 381 h 777"/>
                <a:gd name="T2" fmla="*/ 960 w 1051"/>
                <a:gd name="T3" fmla="*/ 446 h 777"/>
                <a:gd name="T4" fmla="*/ 1016 w 1051"/>
                <a:gd name="T5" fmla="*/ 492 h 777"/>
                <a:gd name="T6" fmla="*/ 988 w 1051"/>
                <a:gd name="T7" fmla="*/ 533 h 777"/>
                <a:gd name="T8" fmla="*/ 1048 w 1051"/>
                <a:gd name="T9" fmla="*/ 590 h 777"/>
                <a:gd name="T10" fmla="*/ 1039 w 1051"/>
                <a:gd name="T11" fmla="*/ 614 h 777"/>
                <a:gd name="T12" fmla="*/ 986 w 1051"/>
                <a:gd name="T13" fmla="*/ 599 h 777"/>
                <a:gd name="T14" fmla="*/ 957 w 1051"/>
                <a:gd name="T15" fmla="*/ 613 h 777"/>
                <a:gd name="T16" fmla="*/ 974 w 1051"/>
                <a:gd name="T17" fmla="*/ 657 h 777"/>
                <a:gd name="T18" fmla="*/ 972 w 1051"/>
                <a:gd name="T19" fmla="*/ 692 h 777"/>
                <a:gd name="T20" fmla="*/ 932 w 1051"/>
                <a:gd name="T21" fmla="*/ 733 h 777"/>
                <a:gd name="T22" fmla="*/ 890 w 1051"/>
                <a:gd name="T23" fmla="*/ 713 h 777"/>
                <a:gd name="T24" fmla="*/ 834 w 1051"/>
                <a:gd name="T25" fmla="*/ 777 h 777"/>
                <a:gd name="T26" fmla="*/ 788 w 1051"/>
                <a:gd name="T27" fmla="*/ 754 h 777"/>
                <a:gd name="T28" fmla="*/ 774 w 1051"/>
                <a:gd name="T29" fmla="*/ 716 h 777"/>
                <a:gd name="T30" fmla="*/ 759 w 1051"/>
                <a:gd name="T31" fmla="*/ 621 h 777"/>
                <a:gd name="T32" fmla="*/ 728 w 1051"/>
                <a:gd name="T33" fmla="*/ 592 h 777"/>
                <a:gd name="T34" fmla="*/ 672 w 1051"/>
                <a:gd name="T35" fmla="*/ 605 h 777"/>
                <a:gd name="T36" fmla="*/ 644 w 1051"/>
                <a:gd name="T37" fmla="*/ 643 h 777"/>
                <a:gd name="T38" fmla="*/ 618 w 1051"/>
                <a:gd name="T39" fmla="*/ 516 h 777"/>
                <a:gd name="T40" fmla="*/ 573 w 1051"/>
                <a:gd name="T41" fmla="*/ 427 h 777"/>
                <a:gd name="T42" fmla="*/ 518 w 1051"/>
                <a:gd name="T43" fmla="*/ 387 h 777"/>
                <a:gd name="T44" fmla="*/ 417 w 1051"/>
                <a:gd name="T45" fmla="*/ 393 h 777"/>
                <a:gd name="T46" fmla="*/ 366 w 1051"/>
                <a:gd name="T47" fmla="*/ 402 h 777"/>
                <a:gd name="T48" fmla="*/ 257 w 1051"/>
                <a:gd name="T49" fmla="*/ 534 h 777"/>
                <a:gd name="T50" fmla="*/ 241 w 1051"/>
                <a:gd name="T51" fmla="*/ 475 h 777"/>
                <a:gd name="T52" fmla="*/ 185 w 1051"/>
                <a:gd name="T53" fmla="*/ 384 h 777"/>
                <a:gd name="T54" fmla="*/ 77 w 1051"/>
                <a:gd name="T55" fmla="*/ 326 h 777"/>
                <a:gd name="T56" fmla="*/ 65 w 1051"/>
                <a:gd name="T57" fmla="*/ 281 h 777"/>
                <a:gd name="T58" fmla="*/ 27 w 1051"/>
                <a:gd name="T59" fmla="*/ 259 h 777"/>
                <a:gd name="T60" fmla="*/ 0 w 1051"/>
                <a:gd name="T61" fmla="*/ 243 h 777"/>
                <a:gd name="T62" fmla="*/ 1 w 1051"/>
                <a:gd name="T63" fmla="*/ 217 h 777"/>
                <a:gd name="T64" fmla="*/ 70 w 1051"/>
                <a:gd name="T65" fmla="*/ 152 h 777"/>
                <a:gd name="T66" fmla="*/ 119 w 1051"/>
                <a:gd name="T67" fmla="*/ 139 h 777"/>
                <a:gd name="T68" fmla="*/ 173 w 1051"/>
                <a:gd name="T69" fmla="*/ 126 h 777"/>
                <a:gd name="T70" fmla="*/ 177 w 1051"/>
                <a:gd name="T71" fmla="*/ 51 h 777"/>
                <a:gd name="T72" fmla="*/ 262 w 1051"/>
                <a:gd name="T73" fmla="*/ 1 h 777"/>
                <a:gd name="T74" fmla="*/ 344 w 1051"/>
                <a:gd name="T75" fmla="*/ 36 h 777"/>
                <a:gd name="T76" fmla="*/ 430 w 1051"/>
                <a:gd name="T77" fmla="*/ 36 h 777"/>
                <a:gd name="T78" fmla="*/ 499 w 1051"/>
                <a:gd name="T79" fmla="*/ 33 h 777"/>
                <a:gd name="T80" fmla="*/ 518 w 1051"/>
                <a:gd name="T81" fmla="*/ 46 h 777"/>
                <a:gd name="T82" fmla="*/ 606 w 1051"/>
                <a:gd name="T83" fmla="*/ 109 h 777"/>
                <a:gd name="T84" fmla="*/ 651 w 1051"/>
                <a:gd name="T85" fmla="*/ 67 h 777"/>
                <a:gd name="T86" fmla="*/ 695 w 1051"/>
                <a:gd name="T87" fmla="*/ 78 h 777"/>
                <a:gd name="T88" fmla="*/ 757 w 1051"/>
                <a:gd name="T89" fmla="*/ 72 h 777"/>
                <a:gd name="T90" fmla="*/ 818 w 1051"/>
                <a:gd name="T91" fmla="*/ 24 h 777"/>
                <a:gd name="T92" fmla="*/ 854 w 1051"/>
                <a:gd name="T93" fmla="*/ 45 h 777"/>
                <a:gd name="T94" fmla="*/ 872 w 1051"/>
                <a:gd name="T95" fmla="*/ 121 h 777"/>
                <a:gd name="T96" fmla="*/ 919 w 1051"/>
                <a:gd name="T97" fmla="*/ 180 h 777"/>
                <a:gd name="T98" fmla="*/ 953 w 1051"/>
                <a:gd name="T99" fmla="*/ 298 h 7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1"/>
                <a:gd name="T151" fmla="*/ 0 h 777"/>
                <a:gd name="T152" fmla="*/ 1051 w 1051"/>
                <a:gd name="T153" fmla="*/ 777 h 7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1" h="777">
                  <a:moveTo>
                    <a:pt x="987" y="355"/>
                  </a:moveTo>
                  <a:lnTo>
                    <a:pt x="963" y="381"/>
                  </a:lnTo>
                  <a:lnTo>
                    <a:pt x="948" y="420"/>
                  </a:lnTo>
                  <a:lnTo>
                    <a:pt x="960" y="446"/>
                  </a:lnTo>
                  <a:lnTo>
                    <a:pt x="1004" y="472"/>
                  </a:lnTo>
                  <a:lnTo>
                    <a:pt x="1016" y="492"/>
                  </a:lnTo>
                  <a:lnTo>
                    <a:pt x="1009" y="509"/>
                  </a:lnTo>
                  <a:lnTo>
                    <a:pt x="988" y="533"/>
                  </a:lnTo>
                  <a:lnTo>
                    <a:pt x="1007" y="555"/>
                  </a:lnTo>
                  <a:lnTo>
                    <a:pt x="1048" y="590"/>
                  </a:lnTo>
                  <a:lnTo>
                    <a:pt x="1051" y="605"/>
                  </a:lnTo>
                  <a:lnTo>
                    <a:pt x="1039" y="614"/>
                  </a:lnTo>
                  <a:lnTo>
                    <a:pt x="1020" y="613"/>
                  </a:lnTo>
                  <a:lnTo>
                    <a:pt x="986" y="599"/>
                  </a:lnTo>
                  <a:lnTo>
                    <a:pt x="966" y="601"/>
                  </a:lnTo>
                  <a:lnTo>
                    <a:pt x="957" y="613"/>
                  </a:lnTo>
                  <a:lnTo>
                    <a:pt x="955" y="621"/>
                  </a:lnTo>
                  <a:lnTo>
                    <a:pt x="974" y="657"/>
                  </a:lnTo>
                  <a:lnTo>
                    <a:pt x="985" y="669"/>
                  </a:lnTo>
                  <a:lnTo>
                    <a:pt x="972" y="692"/>
                  </a:lnTo>
                  <a:lnTo>
                    <a:pt x="935" y="727"/>
                  </a:lnTo>
                  <a:lnTo>
                    <a:pt x="932" y="733"/>
                  </a:lnTo>
                  <a:lnTo>
                    <a:pt x="911" y="719"/>
                  </a:lnTo>
                  <a:lnTo>
                    <a:pt x="890" y="713"/>
                  </a:lnTo>
                  <a:lnTo>
                    <a:pt x="881" y="718"/>
                  </a:lnTo>
                  <a:lnTo>
                    <a:pt x="834" y="777"/>
                  </a:lnTo>
                  <a:lnTo>
                    <a:pt x="814" y="775"/>
                  </a:lnTo>
                  <a:lnTo>
                    <a:pt x="788" y="754"/>
                  </a:lnTo>
                  <a:lnTo>
                    <a:pt x="772" y="734"/>
                  </a:lnTo>
                  <a:lnTo>
                    <a:pt x="774" y="716"/>
                  </a:lnTo>
                  <a:lnTo>
                    <a:pt x="774" y="675"/>
                  </a:lnTo>
                  <a:lnTo>
                    <a:pt x="759" y="621"/>
                  </a:lnTo>
                  <a:lnTo>
                    <a:pt x="749" y="599"/>
                  </a:lnTo>
                  <a:lnTo>
                    <a:pt x="728" y="592"/>
                  </a:lnTo>
                  <a:lnTo>
                    <a:pt x="695" y="595"/>
                  </a:lnTo>
                  <a:lnTo>
                    <a:pt x="672" y="605"/>
                  </a:lnTo>
                  <a:lnTo>
                    <a:pt x="657" y="619"/>
                  </a:lnTo>
                  <a:lnTo>
                    <a:pt x="644" y="643"/>
                  </a:lnTo>
                  <a:lnTo>
                    <a:pt x="629" y="602"/>
                  </a:lnTo>
                  <a:lnTo>
                    <a:pt x="618" y="516"/>
                  </a:lnTo>
                  <a:lnTo>
                    <a:pt x="602" y="467"/>
                  </a:lnTo>
                  <a:lnTo>
                    <a:pt x="573" y="427"/>
                  </a:lnTo>
                  <a:lnTo>
                    <a:pt x="544" y="402"/>
                  </a:lnTo>
                  <a:lnTo>
                    <a:pt x="518" y="387"/>
                  </a:lnTo>
                  <a:lnTo>
                    <a:pt x="489" y="384"/>
                  </a:lnTo>
                  <a:lnTo>
                    <a:pt x="417" y="393"/>
                  </a:lnTo>
                  <a:lnTo>
                    <a:pt x="380" y="391"/>
                  </a:lnTo>
                  <a:lnTo>
                    <a:pt x="366" y="402"/>
                  </a:lnTo>
                  <a:lnTo>
                    <a:pt x="325" y="457"/>
                  </a:lnTo>
                  <a:lnTo>
                    <a:pt x="257" y="534"/>
                  </a:lnTo>
                  <a:lnTo>
                    <a:pt x="261" y="509"/>
                  </a:lnTo>
                  <a:lnTo>
                    <a:pt x="241" y="475"/>
                  </a:lnTo>
                  <a:lnTo>
                    <a:pt x="194" y="425"/>
                  </a:lnTo>
                  <a:lnTo>
                    <a:pt x="185" y="384"/>
                  </a:lnTo>
                  <a:lnTo>
                    <a:pt x="133" y="361"/>
                  </a:lnTo>
                  <a:lnTo>
                    <a:pt x="77" y="326"/>
                  </a:lnTo>
                  <a:lnTo>
                    <a:pt x="59" y="306"/>
                  </a:lnTo>
                  <a:lnTo>
                    <a:pt x="65" y="281"/>
                  </a:lnTo>
                  <a:lnTo>
                    <a:pt x="61" y="262"/>
                  </a:lnTo>
                  <a:lnTo>
                    <a:pt x="27" y="259"/>
                  </a:lnTo>
                  <a:lnTo>
                    <a:pt x="7" y="252"/>
                  </a:lnTo>
                  <a:lnTo>
                    <a:pt x="0" y="243"/>
                  </a:lnTo>
                  <a:lnTo>
                    <a:pt x="3" y="223"/>
                  </a:lnTo>
                  <a:lnTo>
                    <a:pt x="1" y="217"/>
                  </a:lnTo>
                  <a:lnTo>
                    <a:pt x="22" y="193"/>
                  </a:lnTo>
                  <a:lnTo>
                    <a:pt x="70" y="152"/>
                  </a:lnTo>
                  <a:lnTo>
                    <a:pt x="94" y="140"/>
                  </a:lnTo>
                  <a:lnTo>
                    <a:pt x="119" y="139"/>
                  </a:lnTo>
                  <a:lnTo>
                    <a:pt x="151" y="137"/>
                  </a:lnTo>
                  <a:lnTo>
                    <a:pt x="173" y="126"/>
                  </a:lnTo>
                  <a:lnTo>
                    <a:pt x="184" y="105"/>
                  </a:lnTo>
                  <a:lnTo>
                    <a:pt x="177" y="51"/>
                  </a:lnTo>
                  <a:lnTo>
                    <a:pt x="183" y="0"/>
                  </a:lnTo>
                  <a:lnTo>
                    <a:pt x="262" y="1"/>
                  </a:lnTo>
                  <a:lnTo>
                    <a:pt x="312" y="22"/>
                  </a:lnTo>
                  <a:lnTo>
                    <a:pt x="344" y="36"/>
                  </a:lnTo>
                  <a:lnTo>
                    <a:pt x="388" y="41"/>
                  </a:lnTo>
                  <a:lnTo>
                    <a:pt x="430" y="36"/>
                  </a:lnTo>
                  <a:lnTo>
                    <a:pt x="490" y="30"/>
                  </a:lnTo>
                  <a:lnTo>
                    <a:pt x="499" y="33"/>
                  </a:lnTo>
                  <a:lnTo>
                    <a:pt x="506" y="35"/>
                  </a:lnTo>
                  <a:lnTo>
                    <a:pt x="518" y="46"/>
                  </a:lnTo>
                  <a:lnTo>
                    <a:pt x="573" y="93"/>
                  </a:lnTo>
                  <a:lnTo>
                    <a:pt x="606" y="109"/>
                  </a:lnTo>
                  <a:lnTo>
                    <a:pt x="621" y="93"/>
                  </a:lnTo>
                  <a:lnTo>
                    <a:pt x="651" y="67"/>
                  </a:lnTo>
                  <a:lnTo>
                    <a:pt x="672" y="68"/>
                  </a:lnTo>
                  <a:lnTo>
                    <a:pt x="695" y="78"/>
                  </a:lnTo>
                  <a:lnTo>
                    <a:pt x="730" y="88"/>
                  </a:lnTo>
                  <a:lnTo>
                    <a:pt x="757" y="72"/>
                  </a:lnTo>
                  <a:lnTo>
                    <a:pt x="776" y="51"/>
                  </a:lnTo>
                  <a:lnTo>
                    <a:pt x="818" y="24"/>
                  </a:lnTo>
                  <a:lnTo>
                    <a:pt x="839" y="27"/>
                  </a:lnTo>
                  <a:lnTo>
                    <a:pt x="854" y="45"/>
                  </a:lnTo>
                  <a:lnTo>
                    <a:pt x="855" y="67"/>
                  </a:lnTo>
                  <a:lnTo>
                    <a:pt x="872" y="121"/>
                  </a:lnTo>
                  <a:lnTo>
                    <a:pt x="889" y="149"/>
                  </a:lnTo>
                  <a:lnTo>
                    <a:pt x="919" y="180"/>
                  </a:lnTo>
                  <a:lnTo>
                    <a:pt x="940" y="225"/>
                  </a:lnTo>
                  <a:lnTo>
                    <a:pt x="953" y="298"/>
                  </a:lnTo>
                  <a:lnTo>
                    <a:pt x="987" y="355"/>
                  </a:lnTo>
                  <a:close/>
                </a:path>
              </a:pathLst>
            </a:custGeom>
            <a:pattFill prst="pct50">
              <a:fgClr>
                <a:srgbClr val="CC0000"/>
              </a:fgClr>
              <a:bgClr>
                <a:srgbClr val="FFFFCC"/>
              </a:bgClr>
            </a:pattFill>
            <a:ln w="1651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73" name="Freeform 11" descr="50%"/>
            <p:cNvSpPr>
              <a:spLocks/>
            </p:cNvSpPr>
            <p:nvPr/>
          </p:nvSpPr>
          <p:spPr bwMode="auto">
            <a:xfrm>
              <a:off x="761" y="2139"/>
              <a:ext cx="400" cy="220"/>
            </a:xfrm>
            <a:custGeom>
              <a:avLst/>
              <a:gdLst>
                <a:gd name="T0" fmla="*/ 0 w 400"/>
                <a:gd name="T1" fmla="*/ 48 h 220"/>
                <a:gd name="T2" fmla="*/ 29 w 400"/>
                <a:gd name="T3" fmla="*/ 40 h 220"/>
                <a:gd name="T4" fmla="*/ 81 w 400"/>
                <a:gd name="T5" fmla="*/ 37 h 220"/>
                <a:gd name="T6" fmla="*/ 127 w 400"/>
                <a:gd name="T7" fmla="*/ 38 h 220"/>
                <a:gd name="T8" fmla="*/ 159 w 400"/>
                <a:gd name="T9" fmla="*/ 26 h 220"/>
                <a:gd name="T10" fmla="*/ 191 w 400"/>
                <a:gd name="T11" fmla="*/ 1 h 220"/>
                <a:gd name="T12" fmla="*/ 256 w 400"/>
                <a:gd name="T13" fmla="*/ 0 h 220"/>
                <a:gd name="T14" fmla="*/ 399 w 400"/>
                <a:gd name="T15" fmla="*/ 3 h 220"/>
                <a:gd name="T16" fmla="*/ 393 w 400"/>
                <a:gd name="T17" fmla="*/ 54 h 220"/>
                <a:gd name="T18" fmla="*/ 400 w 400"/>
                <a:gd name="T19" fmla="*/ 108 h 220"/>
                <a:gd name="T20" fmla="*/ 389 w 400"/>
                <a:gd name="T21" fmla="*/ 129 h 220"/>
                <a:gd name="T22" fmla="*/ 367 w 400"/>
                <a:gd name="T23" fmla="*/ 140 h 220"/>
                <a:gd name="T24" fmla="*/ 335 w 400"/>
                <a:gd name="T25" fmla="*/ 142 h 220"/>
                <a:gd name="T26" fmla="*/ 310 w 400"/>
                <a:gd name="T27" fmla="*/ 143 h 220"/>
                <a:gd name="T28" fmla="*/ 286 w 400"/>
                <a:gd name="T29" fmla="*/ 155 h 220"/>
                <a:gd name="T30" fmla="*/ 238 w 400"/>
                <a:gd name="T31" fmla="*/ 196 h 220"/>
                <a:gd name="T32" fmla="*/ 217 w 400"/>
                <a:gd name="T33" fmla="*/ 220 h 220"/>
                <a:gd name="T34" fmla="*/ 214 w 400"/>
                <a:gd name="T35" fmla="*/ 212 h 220"/>
                <a:gd name="T36" fmla="*/ 202 w 400"/>
                <a:gd name="T37" fmla="*/ 212 h 220"/>
                <a:gd name="T38" fmla="*/ 171 w 400"/>
                <a:gd name="T39" fmla="*/ 202 h 220"/>
                <a:gd name="T40" fmla="*/ 161 w 400"/>
                <a:gd name="T41" fmla="*/ 187 h 220"/>
                <a:gd name="T42" fmla="*/ 168 w 400"/>
                <a:gd name="T43" fmla="*/ 160 h 220"/>
                <a:gd name="T44" fmla="*/ 189 w 400"/>
                <a:gd name="T45" fmla="*/ 132 h 220"/>
                <a:gd name="T46" fmla="*/ 204 w 400"/>
                <a:gd name="T47" fmla="*/ 118 h 220"/>
                <a:gd name="T48" fmla="*/ 196 w 400"/>
                <a:gd name="T49" fmla="*/ 110 h 220"/>
                <a:gd name="T50" fmla="*/ 173 w 400"/>
                <a:gd name="T51" fmla="*/ 103 h 220"/>
                <a:gd name="T52" fmla="*/ 142 w 400"/>
                <a:gd name="T53" fmla="*/ 104 h 220"/>
                <a:gd name="T54" fmla="*/ 116 w 400"/>
                <a:gd name="T55" fmla="*/ 114 h 220"/>
                <a:gd name="T56" fmla="*/ 106 w 400"/>
                <a:gd name="T57" fmla="*/ 114 h 220"/>
                <a:gd name="T58" fmla="*/ 68 w 400"/>
                <a:gd name="T59" fmla="*/ 97 h 220"/>
                <a:gd name="T60" fmla="*/ 45 w 400"/>
                <a:gd name="T61" fmla="*/ 78 h 220"/>
                <a:gd name="T62" fmla="*/ 41 w 400"/>
                <a:gd name="T63" fmla="*/ 63 h 220"/>
                <a:gd name="T64" fmla="*/ 20 w 400"/>
                <a:gd name="T65" fmla="*/ 57 h 220"/>
                <a:gd name="T66" fmla="*/ 0 w 400"/>
                <a:gd name="T67" fmla="*/ 48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0"/>
                <a:gd name="T103" fmla="*/ 0 h 220"/>
                <a:gd name="T104" fmla="*/ 400 w 400"/>
                <a:gd name="T105" fmla="*/ 220 h 2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0" h="220">
                  <a:moveTo>
                    <a:pt x="0" y="48"/>
                  </a:moveTo>
                  <a:lnTo>
                    <a:pt x="29" y="40"/>
                  </a:lnTo>
                  <a:lnTo>
                    <a:pt x="81" y="37"/>
                  </a:lnTo>
                  <a:lnTo>
                    <a:pt x="127" y="38"/>
                  </a:lnTo>
                  <a:lnTo>
                    <a:pt x="159" y="26"/>
                  </a:lnTo>
                  <a:lnTo>
                    <a:pt x="191" y="1"/>
                  </a:lnTo>
                  <a:lnTo>
                    <a:pt x="256" y="0"/>
                  </a:lnTo>
                  <a:lnTo>
                    <a:pt x="399" y="3"/>
                  </a:lnTo>
                  <a:lnTo>
                    <a:pt x="393" y="54"/>
                  </a:lnTo>
                  <a:lnTo>
                    <a:pt x="400" y="108"/>
                  </a:lnTo>
                  <a:lnTo>
                    <a:pt x="389" y="129"/>
                  </a:lnTo>
                  <a:lnTo>
                    <a:pt x="367" y="140"/>
                  </a:lnTo>
                  <a:lnTo>
                    <a:pt x="335" y="142"/>
                  </a:lnTo>
                  <a:lnTo>
                    <a:pt x="310" y="143"/>
                  </a:lnTo>
                  <a:lnTo>
                    <a:pt x="286" y="155"/>
                  </a:lnTo>
                  <a:lnTo>
                    <a:pt x="238" y="196"/>
                  </a:lnTo>
                  <a:lnTo>
                    <a:pt x="217" y="220"/>
                  </a:lnTo>
                  <a:lnTo>
                    <a:pt x="214" y="212"/>
                  </a:lnTo>
                  <a:lnTo>
                    <a:pt x="202" y="212"/>
                  </a:lnTo>
                  <a:lnTo>
                    <a:pt x="171" y="202"/>
                  </a:lnTo>
                  <a:lnTo>
                    <a:pt x="161" y="187"/>
                  </a:lnTo>
                  <a:lnTo>
                    <a:pt x="168" y="160"/>
                  </a:lnTo>
                  <a:lnTo>
                    <a:pt x="189" y="132"/>
                  </a:lnTo>
                  <a:lnTo>
                    <a:pt x="204" y="118"/>
                  </a:lnTo>
                  <a:lnTo>
                    <a:pt x="196" y="110"/>
                  </a:lnTo>
                  <a:lnTo>
                    <a:pt x="173" y="103"/>
                  </a:lnTo>
                  <a:lnTo>
                    <a:pt x="142" y="104"/>
                  </a:lnTo>
                  <a:lnTo>
                    <a:pt x="116" y="114"/>
                  </a:lnTo>
                  <a:lnTo>
                    <a:pt x="106" y="114"/>
                  </a:lnTo>
                  <a:lnTo>
                    <a:pt x="68" y="97"/>
                  </a:lnTo>
                  <a:lnTo>
                    <a:pt x="45" y="78"/>
                  </a:lnTo>
                  <a:lnTo>
                    <a:pt x="41" y="63"/>
                  </a:lnTo>
                  <a:lnTo>
                    <a:pt x="20" y="57"/>
                  </a:lnTo>
                  <a:lnTo>
                    <a:pt x="0" y="48"/>
                  </a:lnTo>
                  <a:close/>
                </a:path>
              </a:pathLst>
            </a:custGeom>
            <a:pattFill prst="pct50">
              <a:fgClr>
                <a:srgbClr val="CC0000"/>
              </a:fgClr>
              <a:bgClr>
                <a:srgbClr val="FFFFFF"/>
              </a:bgClr>
            </a:pattFill>
            <a:ln w="1651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74" name="Freeform 12" descr="40%"/>
            <p:cNvSpPr>
              <a:spLocks/>
            </p:cNvSpPr>
            <p:nvPr/>
          </p:nvSpPr>
          <p:spPr bwMode="auto">
            <a:xfrm>
              <a:off x="1385" y="315"/>
              <a:ext cx="2277" cy="2186"/>
            </a:xfrm>
            <a:custGeom>
              <a:avLst/>
              <a:gdLst>
                <a:gd name="T0" fmla="*/ 1074 w 2277"/>
                <a:gd name="T1" fmla="*/ 43 h 2186"/>
                <a:gd name="T2" fmla="*/ 1458 w 2277"/>
                <a:gd name="T3" fmla="*/ 328 h 2186"/>
                <a:gd name="T4" fmla="*/ 1684 w 2277"/>
                <a:gd name="T5" fmla="*/ 485 h 2186"/>
                <a:gd name="T6" fmla="*/ 1844 w 2277"/>
                <a:gd name="T7" fmla="*/ 627 h 2186"/>
                <a:gd name="T8" fmla="*/ 1943 w 2277"/>
                <a:gd name="T9" fmla="*/ 728 h 2186"/>
                <a:gd name="T10" fmla="*/ 2024 w 2277"/>
                <a:gd name="T11" fmla="*/ 747 h 2186"/>
                <a:gd name="T12" fmla="*/ 2113 w 2277"/>
                <a:gd name="T13" fmla="*/ 766 h 2186"/>
                <a:gd name="T14" fmla="*/ 2126 w 2277"/>
                <a:gd name="T15" fmla="*/ 870 h 2186"/>
                <a:gd name="T16" fmla="*/ 2275 w 2277"/>
                <a:gd name="T17" fmla="*/ 947 h 2186"/>
                <a:gd name="T18" fmla="*/ 2272 w 2277"/>
                <a:gd name="T19" fmla="*/ 1213 h 2186"/>
                <a:gd name="T20" fmla="*/ 2200 w 2277"/>
                <a:gd name="T21" fmla="*/ 1406 h 2186"/>
                <a:gd name="T22" fmla="*/ 2002 w 2277"/>
                <a:gd name="T23" fmla="*/ 1438 h 2186"/>
                <a:gd name="T24" fmla="*/ 1840 w 2277"/>
                <a:gd name="T25" fmla="*/ 1478 h 2186"/>
                <a:gd name="T26" fmla="*/ 1725 w 2277"/>
                <a:gd name="T27" fmla="*/ 1487 h 2186"/>
                <a:gd name="T28" fmla="*/ 1614 w 2277"/>
                <a:gd name="T29" fmla="*/ 1464 h 2186"/>
                <a:gd name="T30" fmla="*/ 1456 w 2277"/>
                <a:gd name="T31" fmla="*/ 1544 h 2186"/>
                <a:gd name="T32" fmla="*/ 1400 w 2277"/>
                <a:gd name="T33" fmla="*/ 1608 h 2186"/>
                <a:gd name="T34" fmla="*/ 1331 w 2277"/>
                <a:gd name="T35" fmla="*/ 1589 h 2186"/>
                <a:gd name="T36" fmla="*/ 1235 w 2277"/>
                <a:gd name="T37" fmla="*/ 1726 h 2186"/>
                <a:gd name="T38" fmla="*/ 1162 w 2277"/>
                <a:gd name="T39" fmla="*/ 1723 h 2186"/>
                <a:gd name="T40" fmla="*/ 1102 w 2277"/>
                <a:gd name="T41" fmla="*/ 1733 h 2186"/>
                <a:gd name="T42" fmla="*/ 1042 w 2277"/>
                <a:gd name="T43" fmla="*/ 1902 h 2186"/>
                <a:gd name="T44" fmla="*/ 963 w 2277"/>
                <a:gd name="T45" fmla="*/ 1931 h 2186"/>
                <a:gd name="T46" fmla="*/ 949 w 2277"/>
                <a:gd name="T47" fmla="*/ 2052 h 2186"/>
                <a:gd name="T48" fmla="*/ 919 w 2277"/>
                <a:gd name="T49" fmla="*/ 2141 h 2186"/>
                <a:gd name="T50" fmla="*/ 868 w 2277"/>
                <a:gd name="T51" fmla="*/ 2175 h 2186"/>
                <a:gd name="T52" fmla="*/ 828 w 2277"/>
                <a:gd name="T53" fmla="*/ 2139 h 2186"/>
                <a:gd name="T54" fmla="*/ 803 w 2277"/>
                <a:gd name="T55" fmla="*/ 2104 h 2186"/>
                <a:gd name="T56" fmla="*/ 730 w 2277"/>
                <a:gd name="T57" fmla="*/ 2172 h 2186"/>
                <a:gd name="T58" fmla="*/ 644 w 2277"/>
                <a:gd name="T59" fmla="*/ 2139 h 2186"/>
                <a:gd name="T60" fmla="*/ 555 w 2277"/>
                <a:gd name="T61" fmla="*/ 2119 h 2186"/>
                <a:gd name="T62" fmla="*/ 491 w 2277"/>
                <a:gd name="T63" fmla="*/ 1970 h 2186"/>
                <a:gd name="T64" fmla="*/ 456 w 2277"/>
                <a:gd name="T65" fmla="*/ 1866 h 2186"/>
                <a:gd name="T66" fmla="*/ 378 w 2277"/>
                <a:gd name="T67" fmla="*/ 1872 h 2186"/>
                <a:gd name="T68" fmla="*/ 297 w 2277"/>
                <a:gd name="T69" fmla="*/ 1899 h 2186"/>
                <a:gd name="T70" fmla="*/ 223 w 2277"/>
                <a:gd name="T71" fmla="*/ 1914 h 2186"/>
                <a:gd name="T72" fmla="*/ 120 w 2277"/>
                <a:gd name="T73" fmla="*/ 1867 h 2186"/>
                <a:gd name="T74" fmla="*/ 105 w 2277"/>
                <a:gd name="T75" fmla="*/ 1845 h 2186"/>
                <a:gd name="T76" fmla="*/ 84 w 2277"/>
                <a:gd name="T77" fmla="*/ 1733 h 2186"/>
                <a:gd name="T78" fmla="*/ 23 w 2277"/>
                <a:gd name="T79" fmla="*/ 1669 h 2186"/>
                <a:gd name="T80" fmla="*/ 3 w 2277"/>
                <a:gd name="T81" fmla="*/ 1534 h 2186"/>
                <a:gd name="T82" fmla="*/ 57 w 2277"/>
                <a:gd name="T83" fmla="*/ 1450 h 2186"/>
                <a:gd name="T84" fmla="*/ 108 w 2277"/>
                <a:gd name="T85" fmla="*/ 1393 h 2186"/>
                <a:gd name="T86" fmla="*/ 174 w 2277"/>
                <a:gd name="T87" fmla="*/ 1465 h 2186"/>
                <a:gd name="T88" fmla="*/ 205 w 2277"/>
                <a:gd name="T89" fmla="*/ 1434 h 2186"/>
                <a:gd name="T90" fmla="*/ 287 w 2277"/>
                <a:gd name="T91" fmla="*/ 1437 h 2186"/>
                <a:gd name="T92" fmla="*/ 400 w 2277"/>
                <a:gd name="T93" fmla="*/ 1416 h 2186"/>
                <a:gd name="T94" fmla="*/ 949 w 2277"/>
                <a:gd name="T95" fmla="*/ 1309 h 2186"/>
                <a:gd name="T96" fmla="*/ 880 w 2277"/>
                <a:gd name="T97" fmla="*/ 1005 h 2186"/>
                <a:gd name="T98" fmla="*/ 837 w 2277"/>
                <a:gd name="T99" fmla="*/ 610 h 2186"/>
                <a:gd name="T100" fmla="*/ 980 w 2277"/>
                <a:gd name="T101" fmla="*/ 10 h 21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77"/>
                <a:gd name="T154" fmla="*/ 0 h 2186"/>
                <a:gd name="T155" fmla="*/ 2277 w 2277"/>
                <a:gd name="T156" fmla="*/ 2186 h 21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77" h="2186">
                  <a:moveTo>
                    <a:pt x="1012" y="0"/>
                  </a:moveTo>
                  <a:lnTo>
                    <a:pt x="1018" y="6"/>
                  </a:lnTo>
                  <a:lnTo>
                    <a:pt x="1074" y="43"/>
                  </a:lnTo>
                  <a:lnTo>
                    <a:pt x="1202" y="135"/>
                  </a:lnTo>
                  <a:lnTo>
                    <a:pt x="1253" y="174"/>
                  </a:lnTo>
                  <a:lnTo>
                    <a:pt x="1458" y="328"/>
                  </a:lnTo>
                  <a:lnTo>
                    <a:pt x="1578" y="413"/>
                  </a:lnTo>
                  <a:lnTo>
                    <a:pt x="1659" y="469"/>
                  </a:lnTo>
                  <a:lnTo>
                    <a:pt x="1684" y="485"/>
                  </a:lnTo>
                  <a:lnTo>
                    <a:pt x="1838" y="584"/>
                  </a:lnTo>
                  <a:lnTo>
                    <a:pt x="1850" y="601"/>
                  </a:lnTo>
                  <a:lnTo>
                    <a:pt x="1844" y="627"/>
                  </a:lnTo>
                  <a:lnTo>
                    <a:pt x="1850" y="640"/>
                  </a:lnTo>
                  <a:lnTo>
                    <a:pt x="1873" y="658"/>
                  </a:lnTo>
                  <a:lnTo>
                    <a:pt x="1943" y="728"/>
                  </a:lnTo>
                  <a:lnTo>
                    <a:pt x="1957" y="730"/>
                  </a:lnTo>
                  <a:lnTo>
                    <a:pt x="1986" y="709"/>
                  </a:lnTo>
                  <a:lnTo>
                    <a:pt x="2024" y="747"/>
                  </a:lnTo>
                  <a:lnTo>
                    <a:pt x="2046" y="758"/>
                  </a:lnTo>
                  <a:lnTo>
                    <a:pt x="2094" y="759"/>
                  </a:lnTo>
                  <a:lnTo>
                    <a:pt x="2113" y="766"/>
                  </a:lnTo>
                  <a:lnTo>
                    <a:pt x="2130" y="790"/>
                  </a:lnTo>
                  <a:lnTo>
                    <a:pt x="2137" y="824"/>
                  </a:lnTo>
                  <a:lnTo>
                    <a:pt x="2126" y="870"/>
                  </a:lnTo>
                  <a:lnTo>
                    <a:pt x="2135" y="907"/>
                  </a:lnTo>
                  <a:lnTo>
                    <a:pt x="2271" y="880"/>
                  </a:lnTo>
                  <a:lnTo>
                    <a:pt x="2275" y="947"/>
                  </a:lnTo>
                  <a:lnTo>
                    <a:pt x="2277" y="1092"/>
                  </a:lnTo>
                  <a:lnTo>
                    <a:pt x="2277" y="1155"/>
                  </a:lnTo>
                  <a:lnTo>
                    <a:pt x="2272" y="1213"/>
                  </a:lnTo>
                  <a:lnTo>
                    <a:pt x="2264" y="1273"/>
                  </a:lnTo>
                  <a:lnTo>
                    <a:pt x="2237" y="1354"/>
                  </a:lnTo>
                  <a:lnTo>
                    <a:pt x="2200" y="1406"/>
                  </a:lnTo>
                  <a:lnTo>
                    <a:pt x="2178" y="1423"/>
                  </a:lnTo>
                  <a:lnTo>
                    <a:pt x="2160" y="1432"/>
                  </a:lnTo>
                  <a:lnTo>
                    <a:pt x="2002" y="1438"/>
                  </a:lnTo>
                  <a:lnTo>
                    <a:pt x="1889" y="1445"/>
                  </a:lnTo>
                  <a:lnTo>
                    <a:pt x="1875" y="1450"/>
                  </a:lnTo>
                  <a:lnTo>
                    <a:pt x="1840" y="1478"/>
                  </a:lnTo>
                  <a:lnTo>
                    <a:pt x="1804" y="1495"/>
                  </a:lnTo>
                  <a:lnTo>
                    <a:pt x="1762" y="1492"/>
                  </a:lnTo>
                  <a:lnTo>
                    <a:pt x="1725" y="1487"/>
                  </a:lnTo>
                  <a:lnTo>
                    <a:pt x="1659" y="1475"/>
                  </a:lnTo>
                  <a:lnTo>
                    <a:pt x="1637" y="1472"/>
                  </a:lnTo>
                  <a:lnTo>
                    <a:pt x="1614" y="1464"/>
                  </a:lnTo>
                  <a:lnTo>
                    <a:pt x="1592" y="1468"/>
                  </a:lnTo>
                  <a:lnTo>
                    <a:pt x="1515" y="1515"/>
                  </a:lnTo>
                  <a:lnTo>
                    <a:pt x="1456" y="1544"/>
                  </a:lnTo>
                  <a:lnTo>
                    <a:pt x="1437" y="1559"/>
                  </a:lnTo>
                  <a:lnTo>
                    <a:pt x="1418" y="1610"/>
                  </a:lnTo>
                  <a:lnTo>
                    <a:pt x="1400" y="1608"/>
                  </a:lnTo>
                  <a:lnTo>
                    <a:pt x="1380" y="1597"/>
                  </a:lnTo>
                  <a:lnTo>
                    <a:pt x="1347" y="1583"/>
                  </a:lnTo>
                  <a:lnTo>
                    <a:pt x="1331" y="1589"/>
                  </a:lnTo>
                  <a:lnTo>
                    <a:pt x="1290" y="1630"/>
                  </a:lnTo>
                  <a:lnTo>
                    <a:pt x="1260" y="1673"/>
                  </a:lnTo>
                  <a:lnTo>
                    <a:pt x="1235" y="1726"/>
                  </a:lnTo>
                  <a:lnTo>
                    <a:pt x="1224" y="1741"/>
                  </a:lnTo>
                  <a:lnTo>
                    <a:pt x="1196" y="1747"/>
                  </a:lnTo>
                  <a:lnTo>
                    <a:pt x="1162" y="1723"/>
                  </a:lnTo>
                  <a:lnTo>
                    <a:pt x="1143" y="1705"/>
                  </a:lnTo>
                  <a:lnTo>
                    <a:pt x="1127" y="1709"/>
                  </a:lnTo>
                  <a:lnTo>
                    <a:pt x="1102" y="1733"/>
                  </a:lnTo>
                  <a:lnTo>
                    <a:pt x="1079" y="1812"/>
                  </a:lnTo>
                  <a:lnTo>
                    <a:pt x="1061" y="1879"/>
                  </a:lnTo>
                  <a:lnTo>
                    <a:pt x="1042" y="1902"/>
                  </a:lnTo>
                  <a:lnTo>
                    <a:pt x="1007" y="1920"/>
                  </a:lnTo>
                  <a:lnTo>
                    <a:pt x="980" y="1930"/>
                  </a:lnTo>
                  <a:lnTo>
                    <a:pt x="963" y="1931"/>
                  </a:lnTo>
                  <a:lnTo>
                    <a:pt x="955" y="1947"/>
                  </a:lnTo>
                  <a:lnTo>
                    <a:pt x="958" y="1996"/>
                  </a:lnTo>
                  <a:lnTo>
                    <a:pt x="949" y="2052"/>
                  </a:lnTo>
                  <a:lnTo>
                    <a:pt x="934" y="2110"/>
                  </a:lnTo>
                  <a:lnTo>
                    <a:pt x="923" y="2130"/>
                  </a:lnTo>
                  <a:lnTo>
                    <a:pt x="919" y="2141"/>
                  </a:lnTo>
                  <a:lnTo>
                    <a:pt x="915" y="2143"/>
                  </a:lnTo>
                  <a:lnTo>
                    <a:pt x="905" y="2149"/>
                  </a:lnTo>
                  <a:lnTo>
                    <a:pt x="868" y="2175"/>
                  </a:lnTo>
                  <a:lnTo>
                    <a:pt x="845" y="2178"/>
                  </a:lnTo>
                  <a:lnTo>
                    <a:pt x="836" y="2163"/>
                  </a:lnTo>
                  <a:lnTo>
                    <a:pt x="828" y="2139"/>
                  </a:lnTo>
                  <a:lnTo>
                    <a:pt x="828" y="2120"/>
                  </a:lnTo>
                  <a:lnTo>
                    <a:pt x="819" y="2106"/>
                  </a:lnTo>
                  <a:lnTo>
                    <a:pt x="803" y="2104"/>
                  </a:lnTo>
                  <a:lnTo>
                    <a:pt x="788" y="2112"/>
                  </a:lnTo>
                  <a:lnTo>
                    <a:pt x="753" y="2142"/>
                  </a:lnTo>
                  <a:lnTo>
                    <a:pt x="730" y="2172"/>
                  </a:lnTo>
                  <a:lnTo>
                    <a:pt x="708" y="2186"/>
                  </a:lnTo>
                  <a:lnTo>
                    <a:pt x="679" y="2158"/>
                  </a:lnTo>
                  <a:lnTo>
                    <a:pt x="644" y="2139"/>
                  </a:lnTo>
                  <a:lnTo>
                    <a:pt x="622" y="2142"/>
                  </a:lnTo>
                  <a:lnTo>
                    <a:pt x="589" y="2176"/>
                  </a:lnTo>
                  <a:lnTo>
                    <a:pt x="555" y="2119"/>
                  </a:lnTo>
                  <a:lnTo>
                    <a:pt x="542" y="2046"/>
                  </a:lnTo>
                  <a:lnTo>
                    <a:pt x="521" y="2001"/>
                  </a:lnTo>
                  <a:lnTo>
                    <a:pt x="491" y="1970"/>
                  </a:lnTo>
                  <a:lnTo>
                    <a:pt x="474" y="1942"/>
                  </a:lnTo>
                  <a:lnTo>
                    <a:pt x="457" y="1888"/>
                  </a:lnTo>
                  <a:lnTo>
                    <a:pt x="456" y="1866"/>
                  </a:lnTo>
                  <a:lnTo>
                    <a:pt x="441" y="1848"/>
                  </a:lnTo>
                  <a:lnTo>
                    <a:pt x="420" y="1845"/>
                  </a:lnTo>
                  <a:lnTo>
                    <a:pt x="378" y="1872"/>
                  </a:lnTo>
                  <a:lnTo>
                    <a:pt x="359" y="1893"/>
                  </a:lnTo>
                  <a:lnTo>
                    <a:pt x="332" y="1909"/>
                  </a:lnTo>
                  <a:lnTo>
                    <a:pt x="297" y="1899"/>
                  </a:lnTo>
                  <a:lnTo>
                    <a:pt x="274" y="1889"/>
                  </a:lnTo>
                  <a:lnTo>
                    <a:pt x="253" y="1888"/>
                  </a:lnTo>
                  <a:lnTo>
                    <a:pt x="223" y="1914"/>
                  </a:lnTo>
                  <a:lnTo>
                    <a:pt x="208" y="1930"/>
                  </a:lnTo>
                  <a:lnTo>
                    <a:pt x="175" y="1914"/>
                  </a:lnTo>
                  <a:lnTo>
                    <a:pt x="120" y="1867"/>
                  </a:lnTo>
                  <a:lnTo>
                    <a:pt x="108" y="1856"/>
                  </a:lnTo>
                  <a:lnTo>
                    <a:pt x="101" y="1854"/>
                  </a:lnTo>
                  <a:lnTo>
                    <a:pt x="105" y="1845"/>
                  </a:lnTo>
                  <a:lnTo>
                    <a:pt x="105" y="1809"/>
                  </a:lnTo>
                  <a:lnTo>
                    <a:pt x="100" y="1755"/>
                  </a:lnTo>
                  <a:lnTo>
                    <a:pt x="84" y="1733"/>
                  </a:lnTo>
                  <a:lnTo>
                    <a:pt x="49" y="1713"/>
                  </a:lnTo>
                  <a:lnTo>
                    <a:pt x="38" y="1700"/>
                  </a:lnTo>
                  <a:lnTo>
                    <a:pt x="23" y="1669"/>
                  </a:lnTo>
                  <a:lnTo>
                    <a:pt x="15" y="1627"/>
                  </a:lnTo>
                  <a:lnTo>
                    <a:pt x="0" y="1556"/>
                  </a:lnTo>
                  <a:lnTo>
                    <a:pt x="3" y="1534"/>
                  </a:lnTo>
                  <a:lnTo>
                    <a:pt x="34" y="1508"/>
                  </a:lnTo>
                  <a:lnTo>
                    <a:pt x="56" y="1490"/>
                  </a:lnTo>
                  <a:lnTo>
                    <a:pt x="57" y="1450"/>
                  </a:lnTo>
                  <a:lnTo>
                    <a:pt x="68" y="1414"/>
                  </a:lnTo>
                  <a:lnTo>
                    <a:pt x="84" y="1397"/>
                  </a:lnTo>
                  <a:lnTo>
                    <a:pt x="108" y="1393"/>
                  </a:lnTo>
                  <a:lnTo>
                    <a:pt x="125" y="1401"/>
                  </a:lnTo>
                  <a:lnTo>
                    <a:pt x="160" y="1455"/>
                  </a:lnTo>
                  <a:lnTo>
                    <a:pt x="174" y="1465"/>
                  </a:lnTo>
                  <a:lnTo>
                    <a:pt x="202" y="1470"/>
                  </a:lnTo>
                  <a:lnTo>
                    <a:pt x="209" y="1453"/>
                  </a:lnTo>
                  <a:lnTo>
                    <a:pt x="205" y="1434"/>
                  </a:lnTo>
                  <a:lnTo>
                    <a:pt x="209" y="1420"/>
                  </a:lnTo>
                  <a:lnTo>
                    <a:pt x="242" y="1429"/>
                  </a:lnTo>
                  <a:lnTo>
                    <a:pt x="287" y="1437"/>
                  </a:lnTo>
                  <a:lnTo>
                    <a:pt x="318" y="1440"/>
                  </a:lnTo>
                  <a:lnTo>
                    <a:pt x="341" y="1439"/>
                  </a:lnTo>
                  <a:lnTo>
                    <a:pt x="400" y="1416"/>
                  </a:lnTo>
                  <a:lnTo>
                    <a:pt x="523" y="1414"/>
                  </a:lnTo>
                  <a:lnTo>
                    <a:pt x="926" y="1414"/>
                  </a:lnTo>
                  <a:lnTo>
                    <a:pt x="949" y="1309"/>
                  </a:lnTo>
                  <a:lnTo>
                    <a:pt x="905" y="1258"/>
                  </a:lnTo>
                  <a:lnTo>
                    <a:pt x="892" y="1162"/>
                  </a:lnTo>
                  <a:lnTo>
                    <a:pt x="880" y="1005"/>
                  </a:lnTo>
                  <a:lnTo>
                    <a:pt x="860" y="823"/>
                  </a:lnTo>
                  <a:lnTo>
                    <a:pt x="849" y="707"/>
                  </a:lnTo>
                  <a:lnTo>
                    <a:pt x="837" y="610"/>
                  </a:lnTo>
                  <a:lnTo>
                    <a:pt x="781" y="70"/>
                  </a:lnTo>
                  <a:lnTo>
                    <a:pt x="778" y="16"/>
                  </a:lnTo>
                  <a:lnTo>
                    <a:pt x="980" y="10"/>
                  </a:lnTo>
                  <a:lnTo>
                    <a:pt x="1012" y="0"/>
                  </a:lnTo>
                  <a:close/>
                </a:path>
              </a:pathLst>
            </a:custGeom>
            <a:pattFill prst="pct40">
              <a:fgClr>
                <a:srgbClr val="CC0000"/>
              </a:fgClr>
              <a:bgClr>
                <a:srgbClr val="FFFFFF"/>
              </a:bgClr>
            </a:patt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75" name="Freeform 13" descr="40%"/>
            <p:cNvSpPr>
              <a:spLocks/>
            </p:cNvSpPr>
            <p:nvPr/>
          </p:nvSpPr>
          <p:spPr bwMode="auto">
            <a:xfrm>
              <a:off x="665" y="1563"/>
              <a:ext cx="839" cy="648"/>
            </a:xfrm>
            <a:custGeom>
              <a:avLst/>
              <a:gdLst>
                <a:gd name="T0" fmla="*/ 376 w 839"/>
                <a:gd name="T1" fmla="*/ 600 h 648"/>
                <a:gd name="T2" fmla="*/ 279 w 839"/>
                <a:gd name="T3" fmla="*/ 626 h 648"/>
                <a:gd name="T4" fmla="*/ 201 w 839"/>
                <a:gd name="T5" fmla="*/ 637 h 648"/>
                <a:gd name="T6" fmla="*/ 120 w 839"/>
                <a:gd name="T7" fmla="*/ 648 h 648"/>
                <a:gd name="T8" fmla="*/ 103 w 839"/>
                <a:gd name="T9" fmla="*/ 633 h 648"/>
                <a:gd name="T10" fmla="*/ 99 w 839"/>
                <a:gd name="T11" fmla="*/ 581 h 648"/>
                <a:gd name="T12" fmla="*/ 91 w 839"/>
                <a:gd name="T13" fmla="*/ 532 h 648"/>
                <a:gd name="T14" fmla="*/ 198 w 839"/>
                <a:gd name="T15" fmla="*/ 530 h 648"/>
                <a:gd name="T16" fmla="*/ 207 w 839"/>
                <a:gd name="T17" fmla="*/ 502 h 648"/>
                <a:gd name="T18" fmla="*/ 241 w 839"/>
                <a:gd name="T19" fmla="*/ 497 h 648"/>
                <a:gd name="T20" fmla="*/ 274 w 839"/>
                <a:gd name="T21" fmla="*/ 498 h 648"/>
                <a:gd name="T22" fmla="*/ 283 w 839"/>
                <a:gd name="T23" fmla="*/ 474 h 648"/>
                <a:gd name="T24" fmla="*/ 296 w 839"/>
                <a:gd name="T25" fmla="*/ 469 h 648"/>
                <a:gd name="T26" fmla="*/ 320 w 839"/>
                <a:gd name="T27" fmla="*/ 486 h 648"/>
                <a:gd name="T28" fmla="*/ 346 w 839"/>
                <a:gd name="T29" fmla="*/ 500 h 648"/>
                <a:gd name="T30" fmla="*/ 368 w 839"/>
                <a:gd name="T31" fmla="*/ 501 h 648"/>
                <a:gd name="T32" fmla="*/ 396 w 839"/>
                <a:gd name="T33" fmla="*/ 519 h 648"/>
                <a:gd name="T34" fmla="*/ 435 w 839"/>
                <a:gd name="T35" fmla="*/ 512 h 648"/>
                <a:gd name="T36" fmla="*/ 468 w 839"/>
                <a:gd name="T37" fmla="*/ 505 h 648"/>
                <a:gd name="T38" fmla="*/ 477 w 839"/>
                <a:gd name="T39" fmla="*/ 489 h 648"/>
                <a:gd name="T40" fmla="*/ 454 w 839"/>
                <a:gd name="T41" fmla="*/ 471 h 648"/>
                <a:gd name="T42" fmla="*/ 423 w 839"/>
                <a:gd name="T43" fmla="*/ 478 h 648"/>
                <a:gd name="T44" fmla="*/ 401 w 839"/>
                <a:gd name="T45" fmla="*/ 488 h 648"/>
                <a:gd name="T46" fmla="*/ 381 w 839"/>
                <a:gd name="T47" fmla="*/ 465 h 648"/>
                <a:gd name="T48" fmla="*/ 360 w 839"/>
                <a:gd name="T49" fmla="*/ 456 h 648"/>
                <a:gd name="T50" fmla="*/ 339 w 839"/>
                <a:gd name="T51" fmla="*/ 457 h 648"/>
                <a:gd name="T52" fmla="*/ 322 w 839"/>
                <a:gd name="T53" fmla="*/ 437 h 648"/>
                <a:gd name="T54" fmla="*/ 300 w 839"/>
                <a:gd name="T55" fmla="*/ 434 h 648"/>
                <a:gd name="T56" fmla="*/ 269 w 839"/>
                <a:gd name="T57" fmla="*/ 439 h 648"/>
                <a:gd name="T58" fmla="*/ 246 w 839"/>
                <a:gd name="T59" fmla="*/ 449 h 648"/>
                <a:gd name="T60" fmla="*/ 136 w 839"/>
                <a:gd name="T61" fmla="*/ 469 h 648"/>
                <a:gd name="T62" fmla="*/ 134 w 839"/>
                <a:gd name="T63" fmla="*/ 447 h 648"/>
                <a:gd name="T64" fmla="*/ 106 w 839"/>
                <a:gd name="T65" fmla="*/ 419 h 648"/>
                <a:gd name="T66" fmla="*/ 79 w 839"/>
                <a:gd name="T67" fmla="*/ 355 h 648"/>
                <a:gd name="T68" fmla="*/ 30 w 839"/>
                <a:gd name="T69" fmla="*/ 303 h 648"/>
                <a:gd name="T70" fmla="*/ 34 w 839"/>
                <a:gd name="T71" fmla="*/ 269 h 648"/>
                <a:gd name="T72" fmla="*/ 116 w 839"/>
                <a:gd name="T73" fmla="*/ 156 h 648"/>
                <a:gd name="T74" fmla="*/ 143 w 839"/>
                <a:gd name="T75" fmla="*/ 48 h 648"/>
                <a:gd name="T76" fmla="*/ 289 w 839"/>
                <a:gd name="T77" fmla="*/ 8 h 648"/>
                <a:gd name="T78" fmla="*/ 401 w 839"/>
                <a:gd name="T79" fmla="*/ 2 h 648"/>
                <a:gd name="T80" fmla="*/ 482 w 839"/>
                <a:gd name="T81" fmla="*/ 51 h 648"/>
                <a:gd name="T82" fmla="*/ 559 w 839"/>
                <a:gd name="T83" fmla="*/ 75 h 648"/>
                <a:gd name="T84" fmla="*/ 588 w 839"/>
                <a:gd name="T85" fmla="*/ 97 h 648"/>
                <a:gd name="T86" fmla="*/ 639 w 839"/>
                <a:gd name="T87" fmla="*/ 191 h 648"/>
                <a:gd name="T88" fmla="*/ 768 w 839"/>
                <a:gd name="T89" fmla="*/ 290 h 648"/>
                <a:gd name="T90" fmla="*/ 734 w 839"/>
                <a:gd name="T91" fmla="*/ 338 h 648"/>
                <a:gd name="T92" fmla="*/ 757 w 839"/>
                <a:gd name="T93" fmla="*/ 451 h 648"/>
                <a:gd name="T94" fmla="*/ 783 w 839"/>
                <a:gd name="T95" fmla="*/ 495 h 648"/>
                <a:gd name="T96" fmla="*/ 834 w 839"/>
                <a:gd name="T97" fmla="*/ 537 h 648"/>
                <a:gd name="T98" fmla="*/ 839 w 839"/>
                <a:gd name="T99" fmla="*/ 627 h 648"/>
                <a:gd name="T100" fmla="*/ 826 w 839"/>
                <a:gd name="T101" fmla="*/ 633 h 648"/>
                <a:gd name="T102" fmla="*/ 724 w 839"/>
                <a:gd name="T103" fmla="*/ 644 h 648"/>
                <a:gd name="T104" fmla="*/ 648 w 839"/>
                <a:gd name="T105" fmla="*/ 625 h 648"/>
                <a:gd name="T106" fmla="*/ 519 w 839"/>
                <a:gd name="T107" fmla="*/ 603 h 6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9"/>
                <a:gd name="T163" fmla="*/ 0 h 648"/>
                <a:gd name="T164" fmla="*/ 839 w 839"/>
                <a:gd name="T165" fmla="*/ 648 h 6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9" h="648">
                  <a:moveTo>
                    <a:pt x="519" y="603"/>
                  </a:moveTo>
                  <a:lnTo>
                    <a:pt x="376" y="600"/>
                  </a:lnTo>
                  <a:lnTo>
                    <a:pt x="311" y="601"/>
                  </a:lnTo>
                  <a:lnTo>
                    <a:pt x="279" y="626"/>
                  </a:lnTo>
                  <a:lnTo>
                    <a:pt x="247" y="638"/>
                  </a:lnTo>
                  <a:lnTo>
                    <a:pt x="201" y="637"/>
                  </a:lnTo>
                  <a:lnTo>
                    <a:pt x="149" y="640"/>
                  </a:lnTo>
                  <a:lnTo>
                    <a:pt x="120" y="648"/>
                  </a:lnTo>
                  <a:lnTo>
                    <a:pt x="103" y="633"/>
                  </a:lnTo>
                  <a:lnTo>
                    <a:pt x="92" y="608"/>
                  </a:lnTo>
                  <a:lnTo>
                    <a:pt x="99" y="581"/>
                  </a:lnTo>
                  <a:lnTo>
                    <a:pt x="92" y="544"/>
                  </a:lnTo>
                  <a:lnTo>
                    <a:pt x="91" y="532"/>
                  </a:lnTo>
                  <a:lnTo>
                    <a:pt x="91" y="529"/>
                  </a:lnTo>
                  <a:lnTo>
                    <a:pt x="198" y="530"/>
                  </a:lnTo>
                  <a:lnTo>
                    <a:pt x="198" y="502"/>
                  </a:lnTo>
                  <a:lnTo>
                    <a:pt x="207" y="502"/>
                  </a:lnTo>
                  <a:lnTo>
                    <a:pt x="228" y="501"/>
                  </a:lnTo>
                  <a:lnTo>
                    <a:pt x="241" y="497"/>
                  </a:lnTo>
                  <a:lnTo>
                    <a:pt x="256" y="500"/>
                  </a:lnTo>
                  <a:lnTo>
                    <a:pt x="274" y="498"/>
                  </a:lnTo>
                  <a:lnTo>
                    <a:pt x="282" y="491"/>
                  </a:lnTo>
                  <a:lnTo>
                    <a:pt x="283" y="474"/>
                  </a:lnTo>
                  <a:lnTo>
                    <a:pt x="287" y="470"/>
                  </a:lnTo>
                  <a:lnTo>
                    <a:pt x="296" y="469"/>
                  </a:lnTo>
                  <a:lnTo>
                    <a:pt x="306" y="478"/>
                  </a:lnTo>
                  <a:lnTo>
                    <a:pt x="320" y="486"/>
                  </a:lnTo>
                  <a:lnTo>
                    <a:pt x="343" y="494"/>
                  </a:lnTo>
                  <a:lnTo>
                    <a:pt x="346" y="500"/>
                  </a:lnTo>
                  <a:lnTo>
                    <a:pt x="355" y="503"/>
                  </a:lnTo>
                  <a:lnTo>
                    <a:pt x="368" y="501"/>
                  </a:lnTo>
                  <a:lnTo>
                    <a:pt x="385" y="508"/>
                  </a:lnTo>
                  <a:lnTo>
                    <a:pt x="396" y="519"/>
                  </a:lnTo>
                  <a:lnTo>
                    <a:pt x="423" y="519"/>
                  </a:lnTo>
                  <a:lnTo>
                    <a:pt x="435" y="512"/>
                  </a:lnTo>
                  <a:lnTo>
                    <a:pt x="451" y="505"/>
                  </a:lnTo>
                  <a:lnTo>
                    <a:pt x="468" y="505"/>
                  </a:lnTo>
                  <a:lnTo>
                    <a:pt x="476" y="498"/>
                  </a:lnTo>
                  <a:lnTo>
                    <a:pt x="477" y="489"/>
                  </a:lnTo>
                  <a:lnTo>
                    <a:pt x="466" y="475"/>
                  </a:lnTo>
                  <a:lnTo>
                    <a:pt x="454" y="471"/>
                  </a:lnTo>
                  <a:lnTo>
                    <a:pt x="442" y="473"/>
                  </a:lnTo>
                  <a:lnTo>
                    <a:pt x="423" y="478"/>
                  </a:lnTo>
                  <a:lnTo>
                    <a:pt x="417" y="484"/>
                  </a:lnTo>
                  <a:lnTo>
                    <a:pt x="401" y="488"/>
                  </a:lnTo>
                  <a:lnTo>
                    <a:pt x="384" y="476"/>
                  </a:lnTo>
                  <a:lnTo>
                    <a:pt x="381" y="465"/>
                  </a:lnTo>
                  <a:lnTo>
                    <a:pt x="370" y="457"/>
                  </a:lnTo>
                  <a:lnTo>
                    <a:pt x="360" y="456"/>
                  </a:lnTo>
                  <a:lnTo>
                    <a:pt x="347" y="465"/>
                  </a:lnTo>
                  <a:lnTo>
                    <a:pt x="339" y="457"/>
                  </a:lnTo>
                  <a:lnTo>
                    <a:pt x="332" y="444"/>
                  </a:lnTo>
                  <a:lnTo>
                    <a:pt x="322" y="437"/>
                  </a:lnTo>
                  <a:lnTo>
                    <a:pt x="310" y="439"/>
                  </a:lnTo>
                  <a:lnTo>
                    <a:pt x="300" y="434"/>
                  </a:lnTo>
                  <a:lnTo>
                    <a:pt x="275" y="446"/>
                  </a:lnTo>
                  <a:lnTo>
                    <a:pt x="269" y="439"/>
                  </a:lnTo>
                  <a:lnTo>
                    <a:pt x="258" y="442"/>
                  </a:lnTo>
                  <a:lnTo>
                    <a:pt x="246" y="449"/>
                  </a:lnTo>
                  <a:lnTo>
                    <a:pt x="241" y="469"/>
                  </a:lnTo>
                  <a:lnTo>
                    <a:pt x="136" y="469"/>
                  </a:lnTo>
                  <a:lnTo>
                    <a:pt x="136" y="464"/>
                  </a:lnTo>
                  <a:lnTo>
                    <a:pt x="134" y="447"/>
                  </a:lnTo>
                  <a:lnTo>
                    <a:pt x="110" y="429"/>
                  </a:lnTo>
                  <a:lnTo>
                    <a:pt x="106" y="419"/>
                  </a:lnTo>
                  <a:lnTo>
                    <a:pt x="103" y="396"/>
                  </a:lnTo>
                  <a:lnTo>
                    <a:pt x="79" y="355"/>
                  </a:lnTo>
                  <a:lnTo>
                    <a:pt x="53" y="323"/>
                  </a:lnTo>
                  <a:lnTo>
                    <a:pt x="30" y="303"/>
                  </a:lnTo>
                  <a:lnTo>
                    <a:pt x="0" y="291"/>
                  </a:lnTo>
                  <a:lnTo>
                    <a:pt x="34" y="269"/>
                  </a:lnTo>
                  <a:lnTo>
                    <a:pt x="79" y="221"/>
                  </a:lnTo>
                  <a:lnTo>
                    <a:pt x="116" y="156"/>
                  </a:lnTo>
                  <a:lnTo>
                    <a:pt x="137" y="102"/>
                  </a:lnTo>
                  <a:lnTo>
                    <a:pt x="143" y="48"/>
                  </a:lnTo>
                  <a:lnTo>
                    <a:pt x="175" y="21"/>
                  </a:lnTo>
                  <a:lnTo>
                    <a:pt x="289" y="8"/>
                  </a:lnTo>
                  <a:lnTo>
                    <a:pt x="365" y="0"/>
                  </a:lnTo>
                  <a:lnTo>
                    <a:pt x="401" y="2"/>
                  </a:lnTo>
                  <a:lnTo>
                    <a:pt x="438" y="15"/>
                  </a:lnTo>
                  <a:lnTo>
                    <a:pt x="482" y="51"/>
                  </a:lnTo>
                  <a:lnTo>
                    <a:pt x="522" y="72"/>
                  </a:lnTo>
                  <a:lnTo>
                    <a:pt x="559" y="75"/>
                  </a:lnTo>
                  <a:lnTo>
                    <a:pt x="577" y="85"/>
                  </a:lnTo>
                  <a:lnTo>
                    <a:pt x="588" y="97"/>
                  </a:lnTo>
                  <a:lnTo>
                    <a:pt x="605" y="140"/>
                  </a:lnTo>
                  <a:lnTo>
                    <a:pt x="639" y="191"/>
                  </a:lnTo>
                  <a:lnTo>
                    <a:pt x="680" y="230"/>
                  </a:lnTo>
                  <a:lnTo>
                    <a:pt x="768" y="290"/>
                  </a:lnTo>
                  <a:lnTo>
                    <a:pt x="737" y="316"/>
                  </a:lnTo>
                  <a:lnTo>
                    <a:pt x="734" y="338"/>
                  </a:lnTo>
                  <a:lnTo>
                    <a:pt x="749" y="409"/>
                  </a:lnTo>
                  <a:lnTo>
                    <a:pt x="757" y="451"/>
                  </a:lnTo>
                  <a:lnTo>
                    <a:pt x="772" y="482"/>
                  </a:lnTo>
                  <a:lnTo>
                    <a:pt x="783" y="495"/>
                  </a:lnTo>
                  <a:lnTo>
                    <a:pt x="818" y="515"/>
                  </a:lnTo>
                  <a:lnTo>
                    <a:pt x="834" y="537"/>
                  </a:lnTo>
                  <a:lnTo>
                    <a:pt x="839" y="591"/>
                  </a:lnTo>
                  <a:lnTo>
                    <a:pt x="839" y="627"/>
                  </a:lnTo>
                  <a:lnTo>
                    <a:pt x="835" y="636"/>
                  </a:lnTo>
                  <a:lnTo>
                    <a:pt x="826" y="633"/>
                  </a:lnTo>
                  <a:lnTo>
                    <a:pt x="766" y="639"/>
                  </a:lnTo>
                  <a:lnTo>
                    <a:pt x="724" y="644"/>
                  </a:lnTo>
                  <a:lnTo>
                    <a:pt x="680" y="639"/>
                  </a:lnTo>
                  <a:lnTo>
                    <a:pt x="648" y="625"/>
                  </a:lnTo>
                  <a:lnTo>
                    <a:pt x="598" y="604"/>
                  </a:lnTo>
                  <a:lnTo>
                    <a:pt x="519" y="603"/>
                  </a:lnTo>
                  <a:close/>
                </a:path>
              </a:pathLst>
            </a:custGeom>
            <a:pattFill prst="pct40">
              <a:fgClr>
                <a:srgbClr val="CC0000"/>
              </a:fgClr>
              <a:bgClr>
                <a:srgbClr val="FFFFCC"/>
              </a:bgClr>
            </a:pattFill>
            <a:ln w="1651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76" name="Text Box 14"/>
            <p:cNvSpPr txBox="1">
              <a:spLocks noChangeAspect="1" noChangeArrowheads="1"/>
            </p:cNvSpPr>
            <p:nvPr/>
          </p:nvSpPr>
          <p:spPr bwMode="auto">
            <a:xfrm>
              <a:off x="137" y="1659"/>
              <a:ext cx="7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i="1">
                  <a:latin typeface="Times New Roman" pitchFamily="18" charset="0"/>
                  <a:cs typeface="Times New Roman" pitchFamily="18" charset="0"/>
                </a:rPr>
                <a:t>SENEGAL</a:t>
              </a:r>
            </a:p>
          </p:txBody>
        </p:sp>
        <p:sp>
          <p:nvSpPr>
            <p:cNvPr id="30777" name="Text Box 15"/>
            <p:cNvSpPr txBox="1">
              <a:spLocks noChangeAspect="1" noChangeArrowheads="1"/>
            </p:cNvSpPr>
            <p:nvPr/>
          </p:nvSpPr>
          <p:spPr bwMode="auto">
            <a:xfrm>
              <a:off x="137" y="1947"/>
              <a:ext cx="6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400" b="1" i="1">
                  <a:latin typeface="Times New Roman" pitchFamily="18" charset="0"/>
                  <a:cs typeface="Times New Roman" pitchFamily="18" charset="0"/>
                </a:rPr>
                <a:t>GAMBIE</a:t>
              </a:r>
            </a:p>
          </p:txBody>
        </p:sp>
        <p:sp>
          <p:nvSpPr>
            <p:cNvPr id="30778" name="Text Box 16"/>
            <p:cNvSpPr txBox="1">
              <a:spLocks noChangeAspect="1" noChangeArrowheads="1"/>
            </p:cNvSpPr>
            <p:nvPr/>
          </p:nvSpPr>
          <p:spPr bwMode="auto">
            <a:xfrm>
              <a:off x="185" y="2139"/>
              <a:ext cx="8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i="1">
                  <a:latin typeface="Times New Roman" pitchFamily="18" charset="0"/>
                  <a:cs typeface="Times New Roman" pitchFamily="18" charset="0"/>
                </a:rPr>
                <a:t>GUINEE</a:t>
              </a:r>
              <a:br>
                <a:rPr lang="en-GB" sz="1400" b="1" i="1">
                  <a:latin typeface="Times New Roman" pitchFamily="18" charset="0"/>
                  <a:cs typeface="Times New Roman" pitchFamily="18" charset="0"/>
                </a:rPr>
              </a:br>
              <a:r>
                <a:rPr lang="en-GB" sz="1400" b="1" i="1">
                  <a:latin typeface="Times New Roman" pitchFamily="18" charset="0"/>
                  <a:cs typeface="Times New Roman" pitchFamily="18" charset="0"/>
                </a:rPr>
                <a:t>BISSAU</a:t>
              </a:r>
            </a:p>
          </p:txBody>
        </p:sp>
        <p:sp>
          <p:nvSpPr>
            <p:cNvPr id="30779" name="Text Box 17"/>
            <p:cNvSpPr txBox="1">
              <a:spLocks noChangeAspect="1" noChangeArrowheads="1"/>
            </p:cNvSpPr>
            <p:nvPr/>
          </p:nvSpPr>
          <p:spPr bwMode="auto">
            <a:xfrm>
              <a:off x="665" y="2475"/>
              <a:ext cx="55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i="1">
                  <a:latin typeface="Times New Roman" pitchFamily="18" charset="0"/>
                  <a:cs typeface="Times New Roman" pitchFamily="18" charset="0"/>
                </a:rPr>
                <a:t>GUINEE</a:t>
              </a:r>
            </a:p>
          </p:txBody>
        </p:sp>
        <p:sp>
          <p:nvSpPr>
            <p:cNvPr id="30780" name="Text Box 18"/>
            <p:cNvSpPr txBox="1">
              <a:spLocks noChangeAspect="1" noChangeArrowheads="1"/>
            </p:cNvSpPr>
            <p:nvPr/>
          </p:nvSpPr>
          <p:spPr bwMode="auto">
            <a:xfrm>
              <a:off x="1728" y="1296"/>
              <a:ext cx="6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i="1">
                  <a:latin typeface="Times New Roman" pitchFamily="18" charset="0"/>
                  <a:cs typeface="Times New Roman" pitchFamily="18" charset="0"/>
                </a:rPr>
                <a:t>MALI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476375" y="4718050"/>
            <a:ext cx="2049463" cy="1246188"/>
            <a:chOff x="624" y="3120"/>
            <a:chExt cx="1291" cy="785"/>
          </a:xfrm>
        </p:grpSpPr>
        <p:sp>
          <p:nvSpPr>
            <p:cNvPr id="30767" name="Freeform 20" descr="50%"/>
            <p:cNvSpPr>
              <a:spLocks/>
            </p:cNvSpPr>
            <p:nvPr/>
          </p:nvSpPr>
          <p:spPr bwMode="auto">
            <a:xfrm>
              <a:off x="1109" y="3120"/>
              <a:ext cx="393" cy="432"/>
            </a:xfrm>
            <a:custGeom>
              <a:avLst/>
              <a:gdLst>
                <a:gd name="T0" fmla="*/ 6 w 393"/>
                <a:gd name="T1" fmla="*/ 150 h 432"/>
                <a:gd name="T2" fmla="*/ 74 w 393"/>
                <a:gd name="T3" fmla="*/ 73 h 432"/>
                <a:gd name="T4" fmla="*/ 115 w 393"/>
                <a:gd name="T5" fmla="*/ 18 h 432"/>
                <a:gd name="T6" fmla="*/ 129 w 393"/>
                <a:gd name="T7" fmla="*/ 7 h 432"/>
                <a:gd name="T8" fmla="*/ 166 w 393"/>
                <a:gd name="T9" fmla="*/ 9 h 432"/>
                <a:gd name="T10" fmla="*/ 238 w 393"/>
                <a:gd name="T11" fmla="*/ 0 h 432"/>
                <a:gd name="T12" fmla="*/ 267 w 393"/>
                <a:gd name="T13" fmla="*/ 3 h 432"/>
                <a:gd name="T14" fmla="*/ 293 w 393"/>
                <a:gd name="T15" fmla="*/ 18 h 432"/>
                <a:gd name="T16" fmla="*/ 322 w 393"/>
                <a:gd name="T17" fmla="*/ 43 h 432"/>
                <a:gd name="T18" fmla="*/ 351 w 393"/>
                <a:gd name="T19" fmla="*/ 83 h 432"/>
                <a:gd name="T20" fmla="*/ 367 w 393"/>
                <a:gd name="T21" fmla="*/ 132 h 432"/>
                <a:gd name="T22" fmla="*/ 378 w 393"/>
                <a:gd name="T23" fmla="*/ 218 h 432"/>
                <a:gd name="T24" fmla="*/ 393 w 393"/>
                <a:gd name="T25" fmla="*/ 259 h 432"/>
                <a:gd name="T26" fmla="*/ 378 w 393"/>
                <a:gd name="T27" fmla="*/ 291 h 432"/>
                <a:gd name="T28" fmla="*/ 303 w 393"/>
                <a:gd name="T29" fmla="*/ 364 h 432"/>
                <a:gd name="T30" fmla="*/ 264 w 393"/>
                <a:gd name="T31" fmla="*/ 409 h 432"/>
                <a:gd name="T32" fmla="*/ 246 w 393"/>
                <a:gd name="T33" fmla="*/ 426 h 432"/>
                <a:gd name="T34" fmla="*/ 242 w 393"/>
                <a:gd name="T35" fmla="*/ 432 h 432"/>
                <a:gd name="T36" fmla="*/ 203 w 393"/>
                <a:gd name="T37" fmla="*/ 399 h 432"/>
                <a:gd name="T38" fmla="*/ 161 w 393"/>
                <a:gd name="T39" fmla="*/ 373 h 432"/>
                <a:gd name="T40" fmla="*/ 131 w 393"/>
                <a:gd name="T41" fmla="*/ 361 h 432"/>
                <a:gd name="T42" fmla="*/ 129 w 393"/>
                <a:gd name="T43" fmla="*/ 352 h 432"/>
                <a:gd name="T44" fmla="*/ 133 w 393"/>
                <a:gd name="T45" fmla="*/ 334 h 432"/>
                <a:gd name="T46" fmla="*/ 130 w 393"/>
                <a:gd name="T47" fmla="*/ 321 h 432"/>
                <a:gd name="T48" fmla="*/ 97 w 393"/>
                <a:gd name="T49" fmla="*/ 309 h 432"/>
                <a:gd name="T50" fmla="*/ 47 w 393"/>
                <a:gd name="T51" fmla="*/ 274 h 432"/>
                <a:gd name="T52" fmla="*/ 23 w 393"/>
                <a:gd name="T53" fmla="*/ 251 h 432"/>
                <a:gd name="T54" fmla="*/ 0 w 393"/>
                <a:gd name="T55" fmla="*/ 221 h 432"/>
                <a:gd name="T56" fmla="*/ 31 w 393"/>
                <a:gd name="T57" fmla="*/ 206 h 432"/>
                <a:gd name="T58" fmla="*/ 41 w 393"/>
                <a:gd name="T59" fmla="*/ 192 h 432"/>
                <a:gd name="T60" fmla="*/ 39 w 393"/>
                <a:gd name="T61" fmla="*/ 181 h 432"/>
                <a:gd name="T62" fmla="*/ 9 w 393"/>
                <a:gd name="T63" fmla="*/ 169 h 432"/>
                <a:gd name="T64" fmla="*/ 5 w 393"/>
                <a:gd name="T65" fmla="*/ 162 h 432"/>
                <a:gd name="T66" fmla="*/ 6 w 393"/>
                <a:gd name="T67" fmla="*/ 150 h 4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3"/>
                <a:gd name="T103" fmla="*/ 0 h 432"/>
                <a:gd name="T104" fmla="*/ 393 w 393"/>
                <a:gd name="T105" fmla="*/ 432 h 4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3" h="432">
                  <a:moveTo>
                    <a:pt x="6" y="150"/>
                  </a:moveTo>
                  <a:lnTo>
                    <a:pt x="74" y="73"/>
                  </a:lnTo>
                  <a:lnTo>
                    <a:pt x="115" y="18"/>
                  </a:lnTo>
                  <a:lnTo>
                    <a:pt x="129" y="7"/>
                  </a:lnTo>
                  <a:lnTo>
                    <a:pt x="166" y="9"/>
                  </a:lnTo>
                  <a:lnTo>
                    <a:pt x="238" y="0"/>
                  </a:lnTo>
                  <a:lnTo>
                    <a:pt x="267" y="3"/>
                  </a:lnTo>
                  <a:lnTo>
                    <a:pt x="293" y="18"/>
                  </a:lnTo>
                  <a:lnTo>
                    <a:pt x="322" y="43"/>
                  </a:lnTo>
                  <a:lnTo>
                    <a:pt x="351" y="83"/>
                  </a:lnTo>
                  <a:lnTo>
                    <a:pt x="367" y="132"/>
                  </a:lnTo>
                  <a:lnTo>
                    <a:pt x="378" y="218"/>
                  </a:lnTo>
                  <a:lnTo>
                    <a:pt x="393" y="259"/>
                  </a:lnTo>
                  <a:lnTo>
                    <a:pt x="378" y="291"/>
                  </a:lnTo>
                  <a:lnTo>
                    <a:pt x="303" y="364"/>
                  </a:lnTo>
                  <a:lnTo>
                    <a:pt x="264" y="409"/>
                  </a:lnTo>
                  <a:lnTo>
                    <a:pt x="246" y="426"/>
                  </a:lnTo>
                  <a:lnTo>
                    <a:pt x="242" y="432"/>
                  </a:lnTo>
                  <a:lnTo>
                    <a:pt x="203" y="399"/>
                  </a:lnTo>
                  <a:lnTo>
                    <a:pt x="161" y="373"/>
                  </a:lnTo>
                  <a:lnTo>
                    <a:pt x="131" y="361"/>
                  </a:lnTo>
                  <a:lnTo>
                    <a:pt x="129" y="352"/>
                  </a:lnTo>
                  <a:lnTo>
                    <a:pt x="133" y="334"/>
                  </a:lnTo>
                  <a:lnTo>
                    <a:pt x="130" y="321"/>
                  </a:lnTo>
                  <a:lnTo>
                    <a:pt x="97" y="309"/>
                  </a:lnTo>
                  <a:lnTo>
                    <a:pt x="47" y="274"/>
                  </a:lnTo>
                  <a:lnTo>
                    <a:pt x="23" y="251"/>
                  </a:lnTo>
                  <a:lnTo>
                    <a:pt x="0" y="221"/>
                  </a:lnTo>
                  <a:lnTo>
                    <a:pt x="31" y="206"/>
                  </a:lnTo>
                  <a:lnTo>
                    <a:pt x="41" y="192"/>
                  </a:lnTo>
                  <a:lnTo>
                    <a:pt x="39" y="181"/>
                  </a:lnTo>
                  <a:lnTo>
                    <a:pt x="9" y="169"/>
                  </a:lnTo>
                  <a:lnTo>
                    <a:pt x="5" y="162"/>
                  </a:lnTo>
                  <a:lnTo>
                    <a:pt x="6" y="150"/>
                  </a:lnTo>
                  <a:close/>
                </a:path>
              </a:pathLst>
            </a:custGeom>
            <a:pattFill prst="pct50">
              <a:fgClr>
                <a:srgbClr val="008000"/>
              </a:fgClr>
              <a:bgClr>
                <a:srgbClr val="FFFFFF"/>
              </a:bgClr>
            </a:patt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68" name="Freeform 21" descr="50%"/>
            <p:cNvSpPr>
              <a:spLocks/>
            </p:cNvSpPr>
            <p:nvPr/>
          </p:nvSpPr>
          <p:spPr bwMode="auto">
            <a:xfrm>
              <a:off x="1344" y="3329"/>
              <a:ext cx="571" cy="572"/>
            </a:xfrm>
            <a:custGeom>
              <a:avLst/>
              <a:gdLst>
                <a:gd name="T0" fmla="*/ 151 w 571"/>
                <a:gd name="T1" fmla="*/ 51 h 572"/>
                <a:gd name="T2" fmla="*/ 164 w 571"/>
                <a:gd name="T3" fmla="*/ 27 h 572"/>
                <a:gd name="T4" fmla="*/ 179 w 571"/>
                <a:gd name="T5" fmla="*/ 13 h 572"/>
                <a:gd name="T6" fmla="*/ 202 w 571"/>
                <a:gd name="T7" fmla="*/ 3 h 572"/>
                <a:gd name="T8" fmla="*/ 235 w 571"/>
                <a:gd name="T9" fmla="*/ 0 h 572"/>
                <a:gd name="T10" fmla="*/ 256 w 571"/>
                <a:gd name="T11" fmla="*/ 7 h 572"/>
                <a:gd name="T12" fmla="*/ 266 w 571"/>
                <a:gd name="T13" fmla="*/ 29 h 572"/>
                <a:gd name="T14" fmla="*/ 281 w 571"/>
                <a:gd name="T15" fmla="*/ 83 h 572"/>
                <a:gd name="T16" fmla="*/ 281 w 571"/>
                <a:gd name="T17" fmla="*/ 124 h 572"/>
                <a:gd name="T18" fmla="*/ 279 w 571"/>
                <a:gd name="T19" fmla="*/ 142 h 572"/>
                <a:gd name="T20" fmla="*/ 295 w 571"/>
                <a:gd name="T21" fmla="*/ 162 h 572"/>
                <a:gd name="T22" fmla="*/ 321 w 571"/>
                <a:gd name="T23" fmla="*/ 183 h 572"/>
                <a:gd name="T24" fmla="*/ 341 w 571"/>
                <a:gd name="T25" fmla="*/ 185 h 572"/>
                <a:gd name="T26" fmla="*/ 388 w 571"/>
                <a:gd name="T27" fmla="*/ 126 h 572"/>
                <a:gd name="T28" fmla="*/ 397 w 571"/>
                <a:gd name="T29" fmla="*/ 121 h 572"/>
                <a:gd name="T30" fmla="*/ 418 w 571"/>
                <a:gd name="T31" fmla="*/ 127 h 572"/>
                <a:gd name="T32" fmla="*/ 439 w 571"/>
                <a:gd name="T33" fmla="*/ 141 h 572"/>
                <a:gd name="T34" fmla="*/ 435 w 571"/>
                <a:gd name="T35" fmla="*/ 152 h 572"/>
                <a:gd name="T36" fmla="*/ 443 w 571"/>
                <a:gd name="T37" fmla="*/ 187 h 572"/>
                <a:gd name="T38" fmla="*/ 439 w 571"/>
                <a:gd name="T39" fmla="*/ 214 h 572"/>
                <a:gd name="T40" fmla="*/ 408 w 571"/>
                <a:gd name="T41" fmla="*/ 269 h 572"/>
                <a:gd name="T42" fmla="*/ 411 w 571"/>
                <a:gd name="T43" fmla="*/ 280 h 572"/>
                <a:gd name="T44" fmla="*/ 424 w 571"/>
                <a:gd name="T45" fmla="*/ 292 h 572"/>
                <a:gd name="T46" fmla="*/ 446 w 571"/>
                <a:gd name="T47" fmla="*/ 298 h 572"/>
                <a:gd name="T48" fmla="*/ 484 w 571"/>
                <a:gd name="T49" fmla="*/ 296 h 572"/>
                <a:gd name="T50" fmla="*/ 562 w 571"/>
                <a:gd name="T51" fmla="*/ 380 h 572"/>
                <a:gd name="T52" fmla="*/ 571 w 571"/>
                <a:gd name="T53" fmla="*/ 397 h 572"/>
                <a:gd name="T54" fmla="*/ 567 w 571"/>
                <a:gd name="T55" fmla="*/ 425 h 572"/>
                <a:gd name="T56" fmla="*/ 551 w 571"/>
                <a:gd name="T57" fmla="*/ 479 h 572"/>
                <a:gd name="T58" fmla="*/ 545 w 571"/>
                <a:gd name="T59" fmla="*/ 514 h 572"/>
                <a:gd name="T60" fmla="*/ 543 w 571"/>
                <a:gd name="T61" fmla="*/ 572 h 572"/>
                <a:gd name="T62" fmla="*/ 447 w 571"/>
                <a:gd name="T63" fmla="*/ 532 h 572"/>
                <a:gd name="T64" fmla="*/ 372 w 571"/>
                <a:gd name="T65" fmla="*/ 493 h 572"/>
                <a:gd name="T66" fmla="*/ 309 w 571"/>
                <a:gd name="T67" fmla="*/ 457 h 572"/>
                <a:gd name="T68" fmla="*/ 283 w 571"/>
                <a:gd name="T69" fmla="*/ 431 h 572"/>
                <a:gd name="T70" fmla="*/ 212 w 571"/>
                <a:gd name="T71" fmla="*/ 361 h 572"/>
                <a:gd name="T72" fmla="*/ 143 w 571"/>
                <a:gd name="T73" fmla="*/ 313 h 572"/>
                <a:gd name="T74" fmla="*/ 98 w 571"/>
                <a:gd name="T75" fmla="*/ 293 h 572"/>
                <a:gd name="T76" fmla="*/ 41 w 571"/>
                <a:gd name="T77" fmla="*/ 258 h 572"/>
                <a:gd name="T78" fmla="*/ 0 w 571"/>
                <a:gd name="T79" fmla="*/ 224 h 572"/>
                <a:gd name="T80" fmla="*/ 4 w 571"/>
                <a:gd name="T81" fmla="*/ 218 h 572"/>
                <a:gd name="T82" fmla="*/ 22 w 571"/>
                <a:gd name="T83" fmla="*/ 201 h 572"/>
                <a:gd name="T84" fmla="*/ 61 w 571"/>
                <a:gd name="T85" fmla="*/ 156 h 572"/>
                <a:gd name="T86" fmla="*/ 136 w 571"/>
                <a:gd name="T87" fmla="*/ 83 h 572"/>
                <a:gd name="T88" fmla="*/ 151 w 571"/>
                <a:gd name="T89" fmla="*/ 51 h 5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71"/>
                <a:gd name="T136" fmla="*/ 0 h 572"/>
                <a:gd name="T137" fmla="*/ 571 w 571"/>
                <a:gd name="T138" fmla="*/ 572 h 5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71" h="572">
                  <a:moveTo>
                    <a:pt x="151" y="51"/>
                  </a:moveTo>
                  <a:lnTo>
                    <a:pt x="164" y="27"/>
                  </a:lnTo>
                  <a:lnTo>
                    <a:pt x="179" y="13"/>
                  </a:lnTo>
                  <a:lnTo>
                    <a:pt x="202" y="3"/>
                  </a:lnTo>
                  <a:lnTo>
                    <a:pt x="235" y="0"/>
                  </a:lnTo>
                  <a:lnTo>
                    <a:pt x="256" y="7"/>
                  </a:lnTo>
                  <a:lnTo>
                    <a:pt x="266" y="29"/>
                  </a:lnTo>
                  <a:lnTo>
                    <a:pt x="281" y="83"/>
                  </a:lnTo>
                  <a:lnTo>
                    <a:pt x="281" y="124"/>
                  </a:lnTo>
                  <a:lnTo>
                    <a:pt x="279" y="142"/>
                  </a:lnTo>
                  <a:lnTo>
                    <a:pt x="295" y="162"/>
                  </a:lnTo>
                  <a:lnTo>
                    <a:pt x="321" y="183"/>
                  </a:lnTo>
                  <a:lnTo>
                    <a:pt x="341" y="185"/>
                  </a:lnTo>
                  <a:lnTo>
                    <a:pt x="388" y="126"/>
                  </a:lnTo>
                  <a:lnTo>
                    <a:pt x="397" y="121"/>
                  </a:lnTo>
                  <a:lnTo>
                    <a:pt x="418" y="127"/>
                  </a:lnTo>
                  <a:lnTo>
                    <a:pt x="439" y="141"/>
                  </a:lnTo>
                  <a:lnTo>
                    <a:pt x="435" y="152"/>
                  </a:lnTo>
                  <a:lnTo>
                    <a:pt x="443" y="187"/>
                  </a:lnTo>
                  <a:lnTo>
                    <a:pt x="439" y="214"/>
                  </a:lnTo>
                  <a:lnTo>
                    <a:pt x="408" y="269"/>
                  </a:lnTo>
                  <a:lnTo>
                    <a:pt x="411" y="280"/>
                  </a:lnTo>
                  <a:lnTo>
                    <a:pt x="424" y="292"/>
                  </a:lnTo>
                  <a:lnTo>
                    <a:pt x="446" y="298"/>
                  </a:lnTo>
                  <a:lnTo>
                    <a:pt x="484" y="296"/>
                  </a:lnTo>
                  <a:lnTo>
                    <a:pt x="562" y="380"/>
                  </a:lnTo>
                  <a:lnTo>
                    <a:pt x="571" y="397"/>
                  </a:lnTo>
                  <a:lnTo>
                    <a:pt x="567" y="425"/>
                  </a:lnTo>
                  <a:lnTo>
                    <a:pt x="551" y="479"/>
                  </a:lnTo>
                  <a:lnTo>
                    <a:pt x="545" y="514"/>
                  </a:lnTo>
                  <a:lnTo>
                    <a:pt x="543" y="572"/>
                  </a:lnTo>
                  <a:lnTo>
                    <a:pt x="447" y="532"/>
                  </a:lnTo>
                  <a:lnTo>
                    <a:pt x="372" y="493"/>
                  </a:lnTo>
                  <a:lnTo>
                    <a:pt x="309" y="457"/>
                  </a:lnTo>
                  <a:lnTo>
                    <a:pt x="283" y="431"/>
                  </a:lnTo>
                  <a:lnTo>
                    <a:pt x="212" y="361"/>
                  </a:lnTo>
                  <a:lnTo>
                    <a:pt x="143" y="313"/>
                  </a:lnTo>
                  <a:lnTo>
                    <a:pt x="98" y="293"/>
                  </a:lnTo>
                  <a:lnTo>
                    <a:pt x="41" y="258"/>
                  </a:lnTo>
                  <a:lnTo>
                    <a:pt x="0" y="224"/>
                  </a:lnTo>
                  <a:lnTo>
                    <a:pt x="4" y="218"/>
                  </a:lnTo>
                  <a:lnTo>
                    <a:pt x="22" y="201"/>
                  </a:lnTo>
                  <a:lnTo>
                    <a:pt x="61" y="156"/>
                  </a:lnTo>
                  <a:lnTo>
                    <a:pt x="136" y="83"/>
                  </a:lnTo>
                  <a:lnTo>
                    <a:pt x="151" y="51"/>
                  </a:lnTo>
                  <a:close/>
                </a:path>
              </a:pathLst>
            </a:custGeom>
            <a:pattFill prst="pct50">
              <a:fgClr>
                <a:srgbClr val="008000"/>
              </a:fgClr>
              <a:bgClr>
                <a:srgbClr val="FFFFFF"/>
              </a:bgClr>
            </a:patt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69" name="Text Box 22"/>
            <p:cNvSpPr txBox="1">
              <a:spLocks noChangeAspect="1" noChangeArrowheads="1"/>
            </p:cNvSpPr>
            <p:nvPr/>
          </p:nvSpPr>
          <p:spPr bwMode="auto">
            <a:xfrm>
              <a:off x="624" y="3185"/>
              <a:ext cx="71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i="1">
                  <a:latin typeface="Times New Roman" pitchFamily="18" charset="0"/>
                  <a:cs typeface="Times New Roman" pitchFamily="18" charset="0"/>
                </a:rPr>
                <a:t>SIERRA</a:t>
              </a:r>
              <a:br>
                <a:rPr lang="en-GB" sz="1400" b="1" i="1">
                  <a:latin typeface="Times New Roman" pitchFamily="18" charset="0"/>
                  <a:cs typeface="Times New Roman" pitchFamily="18" charset="0"/>
                </a:rPr>
              </a:br>
              <a:r>
                <a:rPr lang="en-GB" sz="1400" b="1" i="1">
                  <a:latin typeface="Times New Roman" pitchFamily="18" charset="0"/>
                  <a:cs typeface="Times New Roman" pitchFamily="18" charset="0"/>
                </a:rPr>
                <a:t>LEONE</a:t>
              </a:r>
            </a:p>
          </p:txBody>
        </p:sp>
        <p:sp>
          <p:nvSpPr>
            <p:cNvPr id="30770" name="Text Box 23"/>
            <p:cNvSpPr txBox="1">
              <a:spLocks noChangeAspect="1" noChangeArrowheads="1"/>
            </p:cNvSpPr>
            <p:nvPr/>
          </p:nvSpPr>
          <p:spPr bwMode="auto">
            <a:xfrm>
              <a:off x="1104" y="3713"/>
              <a:ext cx="8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i="1">
                  <a:latin typeface="Times New Roman" pitchFamily="18" charset="0"/>
                  <a:cs typeface="Times New Roman" pitchFamily="18" charset="0"/>
                </a:rPr>
                <a:t>LIBERIA</a:t>
              </a:r>
            </a:p>
          </p:txBody>
        </p:sp>
      </p:grpSp>
      <p:sp>
        <p:nvSpPr>
          <p:cNvPr id="30726" name="Rectangle 24"/>
          <p:cNvSpPr>
            <a:spLocks noChangeArrowheads="1"/>
          </p:cNvSpPr>
          <p:nvPr/>
        </p:nvSpPr>
        <p:spPr bwMode="auto">
          <a:xfrm>
            <a:off x="1067352" y="6324600"/>
            <a:ext cx="5333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2400" b="1" dirty="0" smtClean="0">
                <a:latin typeface="Calibri" pitchFamily="34" charset="0"/>
                <a:cs typeface="Times New Roman" pitchFamily="18" charset="0"/>
              </a:rPr>
              <a:t>WAPP </a:t>
            </a:r>
            <a:r>
              <a:rPr lang="fr-BE" sz="2400" b="1" dirty="0" err="1" smtClean="0">
                <a:latin typeface="Calibri" pitchFamily="34" charset="0"/>
                <a:cs typeface="Times New Roman" pitchFamily="18" charset="0"/>
              </a:rPr>
              <a:t>implementation</a:t>
            </a:r>
            <a:r>
              <a:rPr lang="fr-BE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fr-BE" sz="2400" b="1" dirty="0" err="1" smtClean="0">
                <a:latin typeface="Calibri" pitchFamily="34" charset="0"/>
                <a:cs typeface="Times New Roman" pitchFamily="18" charset="0"/>
              </a:rPr>
              <a:t>sub</a:t>
            </a:r>
            <a:r>
              <a:rPr lang="fr-BE" sz="2400" b="1" dirty="0" smtClean="0">
                <a:latin typeface="Calibri" pitchFamily="34" charset="0"/>
                <a:cs typeface="Times New Roman" pitchFamily="18" charset="0"/>
              </a:rPr>
              <a:t> programme</a:t>
            </a:r>
            <a:endParaRPr lang="fr-BE" sz="2400" b="1" dirty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611563" y="3581400"/>
            <a:ext cx="2895600" cy="2393950"/>
            <a:chOff x="1968" y="2400"/>
            <a:chExt cx="1824" cy="1508"/>
          </a:xfrm>
        </p:grpSpPr>
        <p:sp>
          <p:nvSpPr>
            <p:cNvPr id="30757" name="Freeform 26" descr="40%"/>
            <p:cNvSpPr>
              <a:spLocks/>
            </p:cNvSpPr>
            <p:nvPr/>
          </p:nvSpPr>
          <p:spPr bwMode="auto">
            <a:xfrm>
              <a:off x="3216" y="2784"/>
              <a:ext cx="415" cy="858"/>
            </a:xfrm>
            <a:custGeom>
              <a:avLst/>
              <a:gdLst>
                <a:gd name="T0" fmla="*/ 385 w 415"/>
                <a:gd name="T1" fmla="*/ 88 h 858"/>
                <a:gd name="T2" fmla="*/ 381 w 415"/>
                <a:gd name="T3" fmla="*/ 138 h 858"/>
                <a:gd name="T4" fmla="*/ 392 w 415"/>
                <a:gd name="T5" fmla="*/ 186 h 858"/>
                <a:gd name="T6" fmla="*/ 415 w 415"/>
                <a:gd name="T7" fmla="*/ 232 h 858"/>
                <a:gd name="T8" fmla="*/ 396 w 415"/>
                <a:gd name="T9" fmla="*/ 293 h 858"/>
                <a:gd name="T10" fmla="*/ 384 w 415"/>
                <a:gd name="T11" fmla="*/ 328 h 858"/>
                <a:gd name="T12" fmla="*/ 370 w 415"/>
                <a:gd name="T13" fmla="*/ 348 h 858"/>
                <a:gd name="T14" fmla="*/ 329 w 415"/>
                <a:gd name="T15" fmla="*/ 374 h 858"/>
                <a:gd name="T16" fmla="*/ 323 w 415"/>
                <a:gd name="T17" fmla="*/ 396 h 858"/>
                <a:gd name="T18" fmla="*/ 330 w 415"/>
                <a:gd name="T19" fmla="*/ 433 h 858"/>
                <a:gd name="T20" fmla="*/ 325 w 415"/>
                <a:gd name="T21" fmla="*/ 457 h 858"/>
                <a:gd name="T22" fmla="*/ 298 w 415"/>
                <a:gd name="T23" fmla="*/ 464 h 858"/>
                <a:gd name="T24" fmla="*/ 283 w 415"/>
                <a:gd name="T25" fmla="*/ 466 h 858"/>
                <a:gd name="T26" fmla="*/ 267 w 415"/>
                <a:gd name="T27" fmla="*/ 492 h 858"/>
                <a:gd name="T28" fmla="*/ 267 w 415"/>
                <a:gd name="T29" fmla="*/ 516 h 858"/>
                <a:gd name="T30" fmla="*/ 268 w 415"/>
                <a:gd name="T31" fmla="*/ 546 h 858"/>
                <a:gd name="T32" fmla="*/ 267 w 415"/>
                <a:gd name="T33" fmla="*/ 602 h 858"/>
                <a:gd name="T34" fmla="*/ 261 w 415"/>
                <a:gd name="T35" fmla="*/ 664 h 858"/>
                <a:gd name="T36" fmla="*/ 276 w 415"/>
                <a:gd name="T37" fmla="*/ 754 h 858"/>
                <a:gd name="T38" fmla="*/ 267 w 415"/>
                <a:gd name="T39" fmla="*/ 830 h 858"/>
                <a:gd name="T40" fmla="*/ 268 w 415"/>
                <a:gd name="T41" fmla="*/ 845 h 858"/>
                <a:gd name="T42" fmla="*/ 247 w 415"/>
                <a:gd name="T43" fmla="*/ 846 h 858"/>
                <a:gd name="T44" fmla="*/ 170 w 415"/>
                <a:gd name="T45" fmla="*/ 854 h 858"/>
                <a:gd name="T46" fmla="*/ 128 w 415"/>
                <a:gd name="T47" fmla="*/ 858 h 858"/>
                <a:gd name="T48" fmla="*/ 121 w 415"/>
                <a:gd name="T49" fmla="*/ 845 h 858"/>
                <a:gd name="T50" fmla="*/ 104 w 415"/>
                <a:gd name="T51" fmla="*/ 777 h 858"/>
                <a:gd name="T52" fmla="*/ 115 w 415"/>
                <a:gd name="T53" fmla="*/ 733 h 858"/>
                <a:gd name="T54" fmla="*/ 116 w 415"/>
                <a:gd name="T55" fmla="*/ 680 h 858"/>
                <a:gd name="T56" fmla="*/ 114 w 415"/>
                <a:gd name="T57" fmla="*/ 647 h 858"/>
                <a:gd name="T58" fmla="*/ 106 w 415"/>
                <a:gd name="T59" fmla="*/ 584 h 858"/>
                <a:gd name="T60" fmla="*/ 106 w 415"/>
                <a:gd name="T61" fmla="*/ 531 h 858"/>
                <a:gd name="T62" fmla="*/ 104 w 415"/>
                <a:gd name="T63" fmla="*/ 497 h 858"/>
                <a:gd name="T64" fmla="*/ 104 w 415"/>
                <a:gd name="T65" fmla="*/ 460 h 858"/>
                <a:gd name="T66" fmla="*/ 77 w 415"/>
                <a:gd name="T67" fmla="*/ 377 h 858"/>
                <a:gd name="T68" fmla="*/ 66 w 415"/>
                <a:gd name="T69" fmla="*/ 334 h 858"/>
                <a:gd name="T70" fmla="*/ 40 w 415"/>
                <a:gd name="T71" fmla="*/ 313 h 858"/>
                <a:gd name="T72" fmla="*/ 11 w 415"/>
                <a:gd name="T73" fmla="*/ 294 h 858"/>
                <a:gd name="T74" fmla="*/ 0 w 415"/>
                <a:gd name="T75" fmla="*/ 269 h 858"/>
                <a:gd name="T76" fmla="*/ 9 w 415"/>
                <a:gd name="T77" fmla="*/ 231 h 858"/>
                <a:gd name="T78" fmla="*/ 12 w 415"/>
                <a:gd name="T79" fmla="*/ 204 h 858"/>
                <a:gd name="T80" fmla="*/ 16 w 415"/>
                <a:gd name="T81" fmla="*/ 196 h 858"/>
                <a:gd name="T82" fmla="*/ 31 w 415"/>
                <a:gd name="T83" fmla="*/ 185 h 858"/>
                <a:gd name="T84" fmla="*/ 54 w 415"/>
                <a:gd name="T85" fmla="*/ 150 h 858"/>
                <a:gd name="T86" fmla="*/ 80 w 415"/>
                <a:gd name="T87" fmla="*/ 133 h 858"/>
                <a:gd name="T88" fmla="*/ 106 w 415"/>
                <a:gd name="T89" fmla="*/ 130 h 858"/>
                <a:gd name="T90" fmla="*/ 152 w 415"/>
                <a:gd name="T91" fmla="*/ 136 h 858"/>
                <a:gd name="T92" fmla="*/ 173 w 415"/>
                <a:gd name="T93" fmla="*/ 126 h 858"/>
                <a:gd name="T94" fmla="*/ 199 w 415"/>
                <a:gd name="T95" fmla="*/ 96 h 858"/>
                <a:gd name="T96" fmla="*/ 214 w 415"/>
                <a:gd name="T97" fmla="*/ 48 h 858"/>
                <a:gd name="T98" fmla="*/ 206 w 415"/>
                <a:gd name="T99" fmla="*/ 24 h 858"/>
                <a:gd name="T100" fmla="*/ 242 w 415"/>
                <a:gd name="T101" fmla="*/ 5 h 858"/>
                <a:gd name="T102" fmla="*/ 262 w 415"/>
                <a:gd name="T103" fmla="*/ 0 h 858"/>
                <a:gd name="T104" fmla="*/ 283 w 415"/>
                <a:gd name="T105" fmla="*/ 17 h 858"/>
                <a:gd name="T106" fmla="*/ 328 w 415"/>
                <a:gd name="T107" fmla="*/ 56 h 858"/>
                <a:gd name="T108" fmla="*/ 385 w 415"/>
                <a:gd name="T109" fmla="*/ 88 h 8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15"/>
                <a:gd name="T166" fmla="*/ 0 h 858"/>
                <a:gd name="T167" fmla="*/ 415 w 415"/>
                <a:gd name="T168" fmla="*/ 858 h 8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15" h="858">
                  <a:moveTo>
                    <a:pt x="385" y="88"/>
                  </a:moveTo>
                  <a:lnTo>
                    <a:pt x="381" y="138"/>
                  </a:lnTo>
                  <a:lnTo>
                    <a:pt x="392" y="186"/>
                  </a:lnTo>
                  <a:lnTo>
                    <a:pt x="415" y="232"/>
                  </a:lnTo>
                  <a:lnTo>
                    <a:pt x="396" y="293"/>
                  </a:lnTo>
                  <a:lnTo>
                    <a:pt x="384" y="328"/>
                  </a:lnTo>
                  <a:lnTo>
                    <a:pt x="370" y="348"/>
                  </a:lnTo>
                  <a:lnTo>
                    <a:pt x="329" y="374"/>
                  </a:lnTo>
                  <a:lnTo>
                    <a:pt x="323" y="396"/>
                  </a:lnTo>
                  <a:lnTo>
                    <a:pt x="330" y="433"/>
                  </a:lnTo>
                  <a:lnTo>
                    <a:pt x="325" y="457"/>
                  </a:lnTo>
                  <a:lnTo>
                    <a:pt x="298" y="464"/>
                  </a:lnTo>
                  <a:lnTo>
                    <a:pt x="283" y="466"/>
                  </a:lnTo>
                  <a:lnTo>
                    <a:pt x="267" y="492"/>
                  </a:lnTo>
                  <a:lnTo>
                    <a:pt x="267" y="516"/>
                  </a:lnTo>
                  <a:lnTo>
                    <a:pt x="268" y="546"/>
                  </a:lnTo>
                  <a:lnTo>
                    <a:pt x="267" y="602"/>
                  </a:lnTo>
                  <a:lnTo>
                    <a:pt x="261" y="664"/>
                  </a:lnTo>
                  <a:lnTo>
                    <a:pt x="276" y="754"/>
                  </a:lnTo>
                  <a:lnTo>
                    <a:pt x="267" y="830"/>
                  </a:lnTo>
                  <a:lnTo>
                    <a:pt x="268" y="845"/>
                  </a:lnTo>
                  <a:lnTo>
                    <a:pt x="247" y="846"/>
                  </a:lnTo>
                  <a:lnTo>
                    <a:pt x="170" y="854"/>
                  </a:lnTo>
                  <a:lnTo>
                    <a:pt x="128" y="858"/>
                  </a:lnTo>
                  <a:lnTo>
                    <a:pt x="121" y="845"/>
                  </a:lnTo>
                  <a:lnTo>
                    <a:pt x="104" y="777"/>
                  </a:lnTo>
                  <a:lnTo>
                    <a:pt x="115" y="733"/>
                  </a:lnTo>
                  <a:lnTo>
                    <a:pt x="116" y="680"/>
                  </a:lnTo>
                  <a:lnTo>
                    <a:pt x="114" y="647"/>
                  </a:lnTo>
                  <a:lnTo>
                    <a:pt x="106" y="584"/>
                  </a:lnTo>
                  <a:lnTo>
                    <a:pt x="106" y="531"/>
                  </a:lnTo>
                  <a:lnTo>
                    <a:pt x="104" y="497"/>
                  </a:lnTo>
                  <a:lnTo>
                    <a:pt x="104" y="460"/>
                  </a:lnTo>
                  <a:lnTo>
                    <a:pt x="77" y="377"/>
                  </a:lnTo>
                  <a:lnTo>
                    <a:pt x="66" y="334"/>
                  </a:lnTo>
                  <a:lnTo>
                    <a:pt x="40" y="313"/>
                  </a:lnTo>
                  <a:lnTo>
                    <a:pt x="11" y="294"/>
                  </a:lnTo>
                  <a:lnTo>
                    <a:pt x="0" y="269"/>
                  </a:lnTo>
                  <a:lnTo>
                    <a:pt x="9" y="231"/>
                  </a:lnTo>
                  <a:lnTo>
                    <a:pt x="12" y="204"/>
                  </a:lnTo>
                  <a:lnTo>
                    <a:pt x="16" y="196"/>
                  </a:lnTo>
                  <a:lnTo>
                    <a:pt x="31" y="185"/>
                  </a:lnTo>
                  <a:lnTo>
                    <a:pt x="54" y="150"/>
                  </a:lnTo>
                  <a:lnTo>
                    <a:pt x="80" y="133"/>
                  </a:lnTo>
                  <a:lnTo>
                    <a:pt x="106" y="130"/>
                  </a:lnTo>
                  <a:lnTo>
                    <a:pt x="152" y="136"/>
                  </a:lnTo>
                  <a:lnTo>
                    <a:pt x="173" y="126"/>
                  </a:lnTo>
                  <a:lnTo>
                    <a:pt x="199" y="96"/>
                  </a:lnTo>
                  <a:lnTo>
                    <a:pt x="214" y="48"/>
                  </a:lnTo>
                  <a:lnTo>
                    <a:pt x="206" y="24"/>
                  </a:lnTo>
                  <a:lnTo>
                    <a:pt x="242" y="5"/>
                  </a:lnTo>
                  <a:lnTo>
                    <a:pt x="262" y="0"/>
                  </a:lnTo>
                  <a:lnTo>
                    <a:pt x="283" y="17"/>
                  </a:lnTo>
                  <a:lnTo>
                    <a:pt x="328" y="56"/>
                  </a:lnTo>
                  <a:lnTo>
                    <a:pt x="385" y="88"/>
                  </a:lnTo>
                  <a:close/>
                </a:path>
              </a:pathLst>
            </a:custGeom>
            <a:pattFill prst="pct40">
              <a:fgClr>
                <a:srgbClr val="FFCC00"/>
              </a:fgClr>
              <a:bgClr>
                <a:srgbClr val="FFFFFF"/>
              </a:bgClr>
            </a:pattFill>
            <a:ln w="1651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8" name="Freeform 27"/>
            <p:cNvSpPr>
              <a:spLocks/>
            </p:cNvSpPr>
            <p:nvPr/>
          </p:nvSpPr>
          <p:spPr bwMode="auto">
            <a:xfrm>
              <a:off x="2400" y="2400"/>
              <a:ext cx="1103" cy="790"/>
            </a:xfrm>
            <a:custGeom>
              <a:avLst/>
              <a:gdLst>
                <a:gd name="T0" fmla="*/ 744 w 1103"/>
                <a:gd name="T1" fmla="*/ 571 h 790"/>
                <a:gd name="T2" fmla="*/ 674 w 1103"/>
                <a:gd name="T3" fmla="*/ 599 h 790"/>
                <a:gd name="T4" fmla="*/ 530 w 1103"/>
                <a:gd name="T5" fmla="*/ 596 h 790"/>
                <a:gd name="T6" fmla="*/ 380 w 1103"/>
                <a:gd name="T7" fmla="*/ 608 h 790"/>
                <a:gd name="T8" fmla="*/ 389 w 1103"/>
                <a:gd name="T9" fmla="*/ 753 h 790"/>
                <a:gd name="T10" fmla="*/ 378 w 1103"/>
                <a:gd name="T11" fmla="*/ 790 h 790"/>
                <a:gd name="T12" fmla="*/ 299 w 1103"/>
                <a:gd name="T13" fmla="*/ 751 h 790"/>
                <a:gd name="T14" fmla="*/ 213 w 1103"/>
                <a:gd name="T15" fmla="*/ 767 h 790"/>
                <a:gd name="T16" fmla="*/ 162 w 1103"/>
                <a:gd name="T17" fmla="*/ 790 h 790"/>
                <a:gd name="T18" fmla="*/ 111 w 1103"/>
                <a:gd name="T19" fmla="*/ 771 h 790"/>
                <a:gd name="T20" fmla="*/ 70 w 1103"/>
                <a:gd name="T21" fmla="*/ 706 h 790"/>
                <a:gd name="T22" fmla="*/ 16 w 1103"/>
                <a:gd name="T23" fmla="*/ 689 h 790"/>
                <a:gd name="T24" fmla="*/ 4 w 1103"/>
                <a:gd name="T25" fmla="*/ 677 h 790"/>
                <a:gd name="T26" fmla="*/ 19 w 1103"/>
                <a:gd name="T27" fmla="*/ 646 h 790"/>
                <a:gd name="T28" fmla="*/ 43 w 1103"/>
                <a:gd name="T29" fmla="*/ 532 h 790"/>
                <a:gd name="T30" fmla="*/ 48 w 1103"/>
                <a:gd name="T31" fmla="*/ 467 h 790"/>
                <a:gd name="T32" fmla="*/ 92 w 1103"/>
                <a:gd name="T33" fmla="*/ 456 h 790"/>
                <a:gd name="T34" fmla="*/ 146 w 1103"/>
                <a:gd name="T35" fmla="*/ 415 h 790"/>
                <a:gd name="T36" fmla="*/ 187 w 1103"/>
                <a:gd name="T37" fmla="*/ 269 h 790"/>
                <a:gd name="T38" fmla="*/ 228 w 1103"/>
                <a:gd name="T39" fmla="*/ 241 h 790"/>
                <a:gd name="T40" fmla="*/ 281 w 1103"/>
                <a:gd name="T41" fmla="*/ 283 h 790"/>
                <a:gd name="T42" fmla="*/ 320 w 1103"/>
                <a:gd name="T43" fmla="*/ 262 h 790"/>
                <a:gd name="T44" fmla="*/ 375 w 1103"/>
                <a:gd name="T45" fmla="*/ 166 h 790"/>
                <a:gd name="T46" fmla="*/ 432 w 1103"/>
                <a:gd name="T47" fmla="*/ 119 h 790"/>
                <a:gd name="T48" fmla="*/ 485 w 1103"/>
                <a:gd name="T49" fmla="*/ 144 h 790"/>
                <a:gd name="T50" fmla="*/ 522 w 1103"/>
                <a:gd name="T51" fmla="*/ 95 h 790"/>
                <a:gd name="T52" fmla="*/ 600 w 1103"/>
                <a:gd name="T53" fmla="*/ 51 h 790"/>
                <a:gd name="T54" fmla="*/ 699 w 1103"/>
                <a:gd name="T55" fmla="*/ 0 h 790"/>
                <a:gd name="T56" fmla="*/ 744 w 1103"/>
                <a:gd name="T57" fmla="*/ 11 h 790"/>
                <a:gd name="T58" fmla="*/ 800 w 1103"/>
                <a:gd name="T59" fmla="*/ 66 h 790"/>
                <a:gd name="T60" fmla="*/ 828 w 1103"/>
                <a:gd name="T61" fmla="*/ 151 h 790"/>
                <a:gd name="T62" fmla="*/ 879 w 1103"/>
                <a:gd name="T63" fmla="*/ 200 h 790"/>
                <a:gd name="T64" fmla="*/ 921 w 1103"/>
                <a:gd name="T65" fmla="*/ 244 h 790"/>
                <a:gd name="T66" fmla="*/ 901 w 1103"/>
                <a:gd name="T67" fmla="*/ 286 h 790"/>
                <a:gd name="T68" fmla="*/ 969 w 1103"/>
                <a:gd name="T69" fmla="*/ 349 h 790"/>
                <a:gd name="T70" fmla="*/ 1024 w 1103"/>
                <a:gd name="T71" fmla="*/ 358 h 790"/>
                <a:gd name="T72" fmla="*/ 1095 w 1103"/>
                <a:gd name="T73" fmla="*/ 422 h 790"/>
                <a:gd name="T74" fmla="*/ 1088 w 1103"/>
                <a:gd name="T75" fmla="*/ 494 h 790"/>
                <a:gd name="T76" fmla="*/ 1041 w 1103"/>
                <a:gd name="T77" fmla="*/ 534 h 790"/>
                <a:gd name="T78" fmla="*/ 969 w 1103"/>
                <a:gd name="T79" fmla="*/ 531 h 790"/>
                <a:gd name="T80" fmla="*/ 920 w 1103"/>
                <a:gd name="T81" fmla="*/ 583 h 790"/>
                <a:gd name="T82" fmla="*/ 901 w 1103"/>
                <a:gd name="T83" fmla="*/ 602 h 790"/>
                <a:gd name="T84" fmla="*/ 844 w 1103"/>
                <a:gd name="T85" fmla="*/ 590 h 7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3"/>
                <a:gd name="T130" fmla="*/ 0 h 790"/>
                <a:gd name="T131" fmla="*/ 1103 w 1103"/>
                <a:gd name="T132" fmla="*/ 790 h 7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3" h="790">
                  <a:moveTo>
                    <a:pt x="781" y="579"/>
                  </a:moveTo>
                  <a:lnTo>
                    <a:pt x="744" y="571"/>
                  </a:lnTo>
                  <a:lnTo>
                    <a:pt x="735" y="569"/>
                  </a:lnTo>
                  <a:lnTo>
                    <a:pt x="674" y="599"/>
                  </a:lnTo>
                  <a:lnTo>
                    <a:pt x="583" y="598"/>
                  </a:lnTo>
                  <a:lnTo>
                    <a:pt x="530" y="596"/>
                  </a:lnTo>
                  <a:lnTo>
                    <a:pt x="397" y="598"/>
                  </a:lnTo>
                  <a:lnTo>
                    <a:pt x="380" y="608"/>
                  </a:lnTo>
                  <a:lnTo>
                    <a:pt x="372" y="630"/>
                  </a:lnTo>
                  <a:lnTo>
                    <a:pt x="389" y="753"/>
                  </a:lnTo>
                  <a:lnTo>
                    <a:pt x="390" y="779"/>
                  </a:lnTo>
                  <a:lnTo>
                    <a:pt x="378" y="790"/>
                  </a:lnTo>
                  <a:lnTo>
                    <a:pt x="339" y="762"/>
                  </a:lnTo>
                  <a:lnTo>
                    <a:pt x="299" y="751"/>
                  </a:lnTo>
                  <a:lnTo>
                    <a:pt x="251" y="756"/>
                  </a:lnTo>
                  <a:lnTo>
                    <a:pt x="213" y="767"/>
                  </a:lnTo>
                  <a:lnTo>
                    <a:pt x="185" y="782"/>
                  </a:lnTo>
                  <a:lnTo>
                    <a:pt x="162" y="790"/>
                  </a:lnTo>
                  <a:lnTo>
                    <a:pt x="139" y="784"/>
                  </a:lnTo>
                  <a:lnTo>
                    <a:pt x="111" y="771"/>
                  </a:lnTo>
                  <a:lnTo>
                    <a:pt x="79" y="735"/>
                  </a:lnTo>
                  <a:lnTo>
                    <a:pt x="70" y="706"/>
                  </a:lnTo>
                  <a:lnTo>
                    <a:pt x="50" y="689"/>
                  </a:lnTo>
                  <a:lnTo>
                    <a:pt x="16" y="689"/>
                  </a:lnTo>
                  <a:lnTo>
                    <a:pt x="0" y="679"/>
                  </a:lnTo>
                  <a:lnTo>
                    <a:pt x="4" y="677"/>
                  </a:lnTo>
                  <a:lnTo>
                    <a:pt x="8" y="666"/>
                  </a:lnTo>
                  <a:lnTo>
                    <a:pt x="19" y="646"/>
                  </a:lnTo>
                  <a:lnTo>
                    <a:pt x="34" y="588"/>
                  </a:lnTo>
                  <a:lnTo>
                    <a:pt x="43" y="532"/>
                  </a:lnTo>
                  <a:lnTo>
                    <a:pt x="40" y="483"/>
                  </a:lnTo>
                  <a:lnTo>
                    <a:pt x="48" y="467"/>
                  </a:lnTo>
                  <a:lnTo>
                    <a:pt x="65" y="466"/>
                  </a:lnTo>
                  <a:lnTo>
                    <a:pt x="92" y="456"/>
                  </a:lnTo>
                  <a:lnTo>
                    <a:pt x="127" y="438"/>
                  </a:lnTo>
                  <a:lnTo>
                    <a:pt x="146" y="415"/>
                  </a:lnTo>
                  <a:lnTo>
                    <a:pt x="164" y="348"/>
                  </a:lnTo>
                  <a:lnTo>
                    <a:pt x="187" y="269"/>
                  </a:lnTo>
                  <a:lnTo>
                    <a:pt x="212" y="245"/>
                  </a:lnTo>
                  <a:lnTo>
                    <a:pt x="228" y="241"/>
                  </a:lnTo>
                  <a:lnTo>
                    <a:pt x="247" y="259"/>
                  </a:lnTo>
                  <a:lnTo>
                    <a:pt x="281" y="283"/>
                  </a:lnTo>
                  <a:lnTo>
                    <a:pt x="309" y="277"/>
                  </a:lnTo>
                  <a:lnTo>
                    <a:pt x="320" y="262"/>
                  </a:lnTo>
                  <a:lnTo>
                    <a:pt x="345" y="209"/>
                  </a:lnTo>
                  <a:lnTo>
                    <a:pt x="375" y="166"/>
                  </a:lnTo>
                  <a:lnTo>
                    <a:pt x="416" y="125"/>
                  </a:lnTo>
                  <a:lnTo>
                    <a:pt x="432" y="119"/>
                  </a:lnTo>
                  <a:lnTo>
                    <a:pt x="465" y="133"/>
                  </a:lnTo>
                  <a:lnTo>
                    <a:pt x="485" y="144"/>
                  </a:lnTo>
                  <a:lnTo>
                    <a:pt x="503" y="146"/>
                  </a:lnTo>
                  <a:lnTo>
                    <a:pt x="522" y="95"/>
                  </a:lnTo>
                  <a:lnTo>
                    <a:pt x="541" y="80"/>
                  </a:lnTo>
                  <a:lnTo>
                    <a:pt x="600" y="51"/>
                  </a:lnTo>
                  <a:lnTo>
                    <a:pt x="677" y="4"/>
                  </a:lnTo>
                  <a:lnTo>
                    <a:pt x="699" y="0"/>
                  </a:lnTo>
                  <a:lnTo>
                    <a:pt x="722" y="8"/>
                  </a:lnTo>
                  <a:lnTo>
                    <a:pt x="744" y="11"/>
                  </a:lnTo>
                  <a:lnTo>
                    <a:pt x="810" y="23"/>
                  </a:lnTo>
                  <a:lnTo>
                    <a:pt x="800" y="66"/>
                  </a:lnTo>
                  <a:lnTo>
                    <a:pt x="801" y="91"/>
                  </a:lnTo>
                  <a:lnTo>
                    <a:pt x="828" y="151"/>
                  </a:lnTo>
                  <a:lnTo>
                    <a:pt x="854" y="183"/>
                  </a:lnTo>
                  <a:lnTo>
                    <a:pt x="879" y="200"/>
                  </a:lnTo>
                  <a:lnTo>
                    <a:pt x="910" y="227"/>
                  </a:lnTo>
                  <a:lnTo>
                    <a:pt x="921" y="244"/>
                  </a:lnTo>
                  <a:lnTo>
                    <a:pt x="922" y="258"/>
                  </a:lnTo>
                  <a:lnTo>
                    <a:pt x="901" y="286"/>
                  </a:lnTo>
                  <a:lnTo>
                    <a:pt x="908" y="300"/>
                  </a:lnTo>
                  <a:lnTo>
                    <a:pt x="969" y="349"/>
                  </a:lnTo>
                  <a:lnTo>
                    <a:pt x="1001" y="361"/>
                  </a:lnTo>
                  <a:lnTo>
                    <a:pt x="1024" y="358"/>
                  </a:lnTo>
                  <a:lnTo>
                    <a:pt x="1059" y="360"/>
                  </a:lnTo>
                  <a:lnTo>
                    <a:pt x="1095" y="422"/>
                  </a:lnTo>
                  <a:lnTo>
                    <a:pt x="1103" y="446"/>
                  </a:lnTo>
                  <a:lnTo>
                    <a:pt x="1088" y="494"/>
                  </a:lnTo>
                  <a:lnTo>
                    <a:pt x="1062" y="524"/>
                  </a:lnTo>
                  <a:lnTo>
                    <a:pt x="1041" y="534"/>
                  </a:lnTo>
                  <a:lnTo>
                    <a:pt x="995" y="528"/>
                  </a:lnTo>
                  <a:lnTo>
                    <a:pt x="969" y="531"/>
                  </a:lnTo>
                  <a:lnTo>
                    <a:pt x="943" y="548"/>
                  </a:lnTo>
                  <a:lnTo>
                    <a:pt x="920" y="583"/>
                  </a:lnTo>
                  <a:lnTo>
                    <a:pt x="905" y="594"/>
                  </a:lnTo>
                  <a:lnTo>
                    <a:pt x="901" y="602"/>
                  </a:lnTo>
                  <a:lnTo>
                    <a:pt x="883" y="600"/>
                  </a:lnTo>
                  <a:lnTo>
                    <a:pt x="844" y="590"/>
                  </a:lnTo>
                  <a:lnTo>
                    <a:pt x="781" y="579"/>
                  </a:lnTo>
                  <a:close/>
                </a:path>
              </a:pathLst>
            </a:custGeom>
            <a:solidFill>
              <a:srgbClr val="FFFF99"/>
            </a:solidFill>
            <a:ln w="1651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9" name="Freeform 28"/>
            <p:cNvSpPr>
              <a:spLocks/>
            </p:cNvSpPr>
            <p:nvPr/>
          </p:nvSpPr>
          <p:spPr bwMode="auto">
            <a:xfrm>
              <a:off x="2688" y="2928"/>
              <a:ext cx="606" cy="904"/>
            </a:xfrm>
            <a:custGeom>
              <a:avLst/>
              <a:gdLst>
                <a:gd name="T0" fmla="*/ 49 w 606"/>
                <a:gd name="T1" fmla="*/ 221 h 904"/>
                <a:gd name="T2" fmla="*/ 61 w 606"/>
                <a:gd name="T3" fmla="*/ 210 h 904"/>
                <a:gd name="T4" fmla="*/ 60 w 606"/>
                <a:gd name="T5" fmla="*/ 184 h 904"/>
                <a:gd name="T6" fmla="*/ 43 w 606"/>
                <a:gd name="T7" fmla="*/ 61 h 904"/>
                <a:gd name="T8" fmla="*/ 51 w 606"/>
                <a:gd name="T9" fmla="*/ 39 h 904"/>
                <a:gd name="T10" fmla="*/ 68 w 606"/>
                <a:gd name="T11" fmla="*/ 29 h 904"/>
                <a:gd name="T12" fmla="*/ 201 w 606"/>
                <a:gd name="T13" fmla="*/ 27 h 904"/>
                <a:gd name="T14" fmla="*/ 254 w 606"/>
                <a:gd name="T15" fmla="*/ 29 h 904"/>
                <a:gd name="T16" fmla="*/ 345 w 606"/>
                <a:gd name="T17" fmla="*/ 30 h 904"/>
                <a:gd name="T18" fmla="*/ 406 w 606"/>
                <a:gd name="T19" fmla="*/ 0 h 904"/>
                <a:gd name="T20" fmla="*/ 415 w 606"/>
                <a:gd name="T21" fmla="*/ 2 h 904"/>
                <a:gd name="T22" fmla="*/ 452 w 606"/>
                <a:gd name="T23" fmla="*/ 10 h 904"/>
                <a:gd name="T24" fmla="*/ 437 w 606"/>
                <a:gd name="T25" fmla="*/ 64 h 904"/>
                <a:gd name="T26" fmla="*/ 440 w 606"/>
                <a:gd name="T27" fmla="*/ 80 h 904"/>
                <a:gd name="T28" fmla="*/ 479 w 606"/>
                <a:gd name="T29" fmla="*/ 139 h 904"/>
                <a:gd name="T30" fmla="*/ 495 w 606"/>
                <a:gd name="T31" fmla="*/ 167 h 904"/>
                <a:gd name="T32" fmla="*/ 483 w 606"/>
                <a:gd name="T33" fmla="*/ 212 h 904"/>
                <a:gd name="T34" fmla="*/ 484 w 606"/>
                <a:gd name="T35" fmla="*/ 238 h 904"/>
                <a:gd name="T36" fmla="*/ 501 w 606"/>
                <a:gd name="T37" fmla="*/ 309 h 904"/>
                <a:gd name="T38" fmla="*/ 512 w 606"/>
                <a:gd name="T39" fmla="*/ 346 h 904"/>
                <a:gd name="T40" fmla="*/ 543 w 606"/>
                <a:gd name="T41" fmla="*/ 396 h 904"/>
                <a:gd name="T42" fmla="*/ 546 w 606"/>
                <a:gd name="T43" fmla="*/ 405 h 904"/>
                <a:gd name="T44" fmla="*/ 528 w 606"/>
                <a:gd name="T45" fmla="*/ 421 h 904"/>
                <a:gd name="T46" fmla="*/ 517 w 606"/>
                <a:gd name="T47" fmla="*/ 445 h 904"/>
                <a:gd name="T48" fmla="*/ 518 w 606"/>
                <a:gd name="T49" fmla="*/ 527 h 904"/>
                <a:gd name="T50" fmla="*/ 517 w 606"/>
                <a:gd name="T51" fmla="*/ 573 h 904"/>
                <a:gd name="T52" fmla="*/ 518 w 606"/>
                <a:gd name="T53" fmla="*/ 608 h 904"/>
                <a:gd name="T54" fmla="*/ 529 w 606"/>
                <a:gd name="T55" fmla="*/ 638 h 904"/>
                <a:gd name="T56" fmla="*/ 559 w 606"/>
                <a:gd name="T57" fmla="*/ 675 h 904"/>
                <a:gd name="T58" fmla="*/ 606 w 606"/>
                <a:gd name="T59" fmla="*/ 713 h 904"/>
                <a:gd name="T60" fmla="*/ 575 w 606"/>
                <a:gd name="T61" fmla="*/ 756 h 904"/>
                <a:gd name="T62" fmla="*/ 555 w 606"/>
                <a:gd name="T63" fmla="*/ 762 h 904"/>
                <a:gd name="T64" fmla="*/ 519 w 606"/>
                <a:gd name="T65" fmla="*/ 761 h 904"/>
                <a:gd name="T66" fmla="*/ 456 w 606"/>
                <a:gd name="T67" fmla="*/ 770 h 904"/>
                <a:gd name="T68" fmla="*/ 427 w 606"/>
                <a:gd name="T69" fmla="*/ 781 h 904"/>
                <a:gd name="T70" fmla="*/ 415 w 606"/>
                <a:gd name="T71" fmla="*/ 788 h 904"/>
                <a:gd name="T72" fmla="*/ 359 w 606"/>
                <a:gd name="T73" fmla="*/ 818 h 904"/>
                <a:gd name="T74" fmla="*/ 280 w 606"/>
                <a:gd name="T75" fmla="*/ 843 h 904"/>
                <a:gd name="T76" fmla="*/ 221 w 606"/>
                <a:gd name="T77" fmla="*/ 868 h 904"/>
                <a:gd name="T78" fmla="*/ 161 w 606"/>
                <a:gd name="T79" fmla="*/ 904 h 904"/>
                <a:gd name="T80" fmla="*/ 125 w 606"/>
                <a:gd name="T81" fmla="*/ 883 h 904"/>
                <a:gd name="T82" fmla="*/ 66 w 606"/>
                <a:gd name="T83" fmla="*/ 856 h 904"/>
                <a:gd name="T84" fmla="*/ 62 w 606"/>
                <a:gd name="T85" fmla="*/ 849 h 904"/>
                <a:gd name="T86" fmla="*/ 58 w 606"/>
                <a:gd name="T87" fmla="*/ 802 h 904"/>
                <a:gd name="T88" fmla="*/ 22 w 606"/>
                <a:gd name="T89" fmla="*/ 730 h 904"/>
                <a:gd name="T90" fmla="*/ 7 w 606"/>
                <a:gd name="T91" fmla="*/ 682 h 904"/>
                <a:gd name="T92" fmla="*/ 0 w 606"/>
                <a:gd name="T93" fmla="*/ 637 h 904"/>
                <a:gd name="T94" fmla="*/ 20 w 606"/>
                <a:gd name="T95" fmla="*/ 574 h 904"/>
                <a:gd name="T96" fmla="*/ 47 w 606"/>
                <a:gd name="T97" fmla="*/ 494 h 904"/>
                <a:gd name="T98" fmla="*/ 80 w 606"/>
                <a:gd name="T99" fmla="*/ 440 h 904"/>
                <a:gd name="T100" fmla="*/ 93 w 606"/>
                <a:gd name="T101" fmla="*/ 403 h 904"/>
                <a:gd name="T102" fmla="*/ 72 w 606"/>
                <a:gd name="T103" fmla="*/ 312 h 904"/>
                <a:gd name="T104" fmla="*/ 60 w 606"/>
                <a:gd name="T105" fmla="*/ 230 h 904"/>
                <a:gd name="T106" fmla="*/ 49 w 606"/>
                <a:gd name="T107" fmla="*/ 221 h 9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6"/>
                <a:gd name="T163" fmla="*/ 0 h 904"/>
                <a:gd name="T164" fmla="*/ 606 w 606"/>
                <a:gd name="T165" fmla="*/ 904 h 9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6" h="904">
                  <a:moveTo>
                    <a:pt x="49" y="221"/>
                  </a:moveTo>
                  <a:lnTo>
                    <a:pt x="61" y="210"/>
                  </a:lnTo>
                  <a:lnTo>
                    <a:pt x="60" y="184"/>
                  </a:lnTo>
                  <a:lnTo>
                    <a:pt x="43" y="61"/>
                  </a:lnTo>
                  <a:lnTo>
                    <a:pt x="51" y="39"/>
                  </a:lnTo>
                  <a:lnTo>
                    <a:pt x="68" y="29"/>
                  </a:lnTo>
                  <a:lnTo>
                    <a:pt x="201" y="27"/>
                  </a:lnTo>
                  <a:lnTo>
                    <a:pt x="254" y="29"/>
                  </a:lnTo>
                  <a:lnTo>
                    <a:pt x="345" y="30"/>
                  </a:lnTo>
                  <a:lnTo>
                    <a:pt x="406" y="0"/>
                  </a:lnTo>
                  <a:lnTo>
                    <a:pt x="415" y="2"/>
                  </a:lnTo>
                  <a:lnTo>
                    <a:pt x="452" y="10"/>
                  </a:lnTo>
                  <a:lnTo>
                    <a:pt x="437" y="64"/>
                  </a:lnTo>
                  <a:lnTo>
                    <a:pt x="440" y="80"/>
                  </a:lnTo>
                  <a:lnTo>
                    <a:pt x="479" y="139"/>
                  </a:lnTo>
                  <a:lnTo>
                    <a:pt x="495" y="167"/>
                  </a:lnTo>
                  <a:lnTo>
                    <a:pt x="483" y="212"/>
                  </a:lnTo>
                  <a:lnTo>
                    <a:pt x="484" y="238"/>
                  </a:lnTo>
                  <a:lnTo>
                    <a:pt x="501" y="309"/>
                  </a:lnTo>
                  <a:lnTo>
                    <a:pt x="512" y="346"/>
                  </a:lnTo>
                  <a:lnTo>
                    <a:pt x="543" y="396"/>
                  </a:lnTo>
                  <a:lnTo>
                    <a:pt x="546" y="405"/>
                  </a:lnTo>
                  <a:lnTo>
                    <a:pt x="528" y="421"/>
                  </a:lnTo>
                  <a:lnTo>
                    <a:pt x="517" y="445"/>
                  </a:lnTo>
                  <a:lnTo>
                    <a:pt x="518" y="527"/>
                  </a:lnTo>
                  <a:lnTo>
                    <a:pt x="517" y="573"/>
                  </a:lnTo>
                  <a:lnTo>
                    <a:pt x="518" y="608"/>
                  </a:lnTo>
                  <a:lnTo>
                    <a:pt x="529" y="638"/>
                  </a:lnTo>
                  <a:lnTo>
                    <a:pt x="559" y="675"/>
                  </a:lnTo>
                  <a:lnTo>
                    <a:pt x="606" y="713"/>
                  </a:lnTo>
                  <a:lnTo>
                    <a:pt x="575" y="756"/>
                  </a:lnTo>
                  <a:lnTo>
                    <a:pt x="555" y="762"/>
                  </a:lnTo>
                  <a:lnTo>
                    <a:pt x="519" y="761"/>
                  </a:lnTo>
                  <a:lnTo>
                    <a:pt x="456" y="770"/>
                  </a:lnTo>
                  <a:lnTo>
                    <a:pt x="427" y="781"/>
                  </a:lnTo>
                  <a:lnTo>
                    <a:pt x="415" y="788"/>
                  </a:lnTo>
                  <a:lnTo>
                    <a:pt x="359" y="818"/>
                  </a:lnTo>
                  <a:lnTo>
                    <a:pt x="280" y="843"/>
                  </a:lnTo>
                  <a:lnTo>
                    <a:pt x="221" y="868"/>
                  </a:lnTo>
                  <a:lnTo>
                    <a:pt x="161" y="904"/>
                  </a:lnTo>
                  <a:lnTo>
                    <a:pt x="125" y="883"/>
                  </a:lnTo>
                  <a:lnTo>
                    <a:pt x="66" y="856"/>
                  </a:lnTo>
                  <a:lnTo>
                    <a:pt x="62" y="849"/>
                  </a:lnTo>
                  <a:lnTo>
                    <a:pt x="58" y="802"/>
                  </a:lnTo>
                  <a:lnTo>
                    <a:pt x="22" y="730"/>
                  </a:lnTo>
                  <a:lnTo>
                    <a:pt x="7" y="682"/>
                  </a:lnTo>
                  <a:lnTo>
                    <a:pt x="0" y="637"/>
                  </a:lnTo>
                  <a:lnTo>
                    <a:pt x="20" y="574"/>
                  </a:lnTo>
                  <a:lnTo>
                    <a:pt x="47" y="494"/>
                  </a:lnTo>
                  <a:lnTo>
                    <a:pt x="80" y="440"/>
                  </a:lnTo>
                  <a:lnTo>
                    <a:pt x="93" y="403"/>
                  </a:lnTo>
                  <a:lnTo>
                    <a:pt x="72" y="312"/>
                  </a:lnTo>
                  <a:lnTo>
                    <a:pt x="60" y="230"/>
                  </a:lnTo>
                  <a:lnTo>
                    <a:pt x="49" y="221"/>
                  </a:lnTo>
                  <a:close/>
                </a:path>
              </a:pathLst>
            </a:custGeom>
            <a:solidFill>
              <a:srgbClr val="FFFF99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60" name="Freeform 29"/>
            <p:cNvSpPr>
              <a:spLocks/>
            </p:cNvSpPr>
            <p:nvPr/>
          </p:nvSpPr>
          <p:spPr bwMode="auto">
            <a:xfrm>
              <a:off x="1968" y="3024"/>
              <a:ext cx="834" cy="884"/>
            </a:xfrm>
            <a:custGeom>
              <a:avLst/>
              <a:gdLst>
                <a:gd name="T0" fmla="*/ 137 w 834"/>
                <a:gd name="T1" fmla="*/ 823 h 884"/>
                <a:gd name="T2" fmla="*/ 159 w 834"/>
                <a:gd name="T3" fmla="*/ 734 h 884"/>
                <a:gd name="T4" fmla="*/ 154 w 834"/>
                <a:gd name="T5" fmla="*/ 689 h 884"/>
                <a:gd name="T6" fmla="*/ 38 w 834"/>
                <a:gd name="T7" fmla="*/ 607 h 884"/>
                <a:gd name="T8" fmla="*/ 3 w 834"/>
                <a:gd name="T9" fmla="*/ 589 h 884"/>
                <a:gd name="T10" fmla="*/ 31 w 834"/>
                <a:gd name="T11" fmla="*/ 523 h 884"/>
                <a:gd name="T12" fmla="*/ 27 w 834"/>
                <a:gd name="T13" fmla="*/ 461 h 884"/>
                <a:gd name="T14" fmla="*/ 34 w 834"/>
                <a:gd name="T15" fmla="*/ 444 h 884"/>
                <a:gd name="T16" fmla="*/ 84 w 834"/>
                <a:gd name="T17" fmla="*/ 386 h 884"/>
                <a:gd name="T18" fmla="*/ 54 w 834"/>
                <a:gd name="T19" fmla="*/ 338 h 884"/>
                <a:gd name="T20" fmla="*/ 65 w 834"/>
                <a:gd name="T21" fmla="*/ 318 h 884"/>
                <a:gd name="T22" fmla="*/ 119 w 834"/>
                <a:gd name="T23" fmla="*/ 330 h 884"/>
                <a:gd name="T24" fmla="*/ 150 w 834"/>
                <a:gd name="T25" fmla="*/ 322 h 884"/>
                <a:gd name="T26" fmla="*/ 106 w 834"/>
                <a:gd name="T27" fmla="*/ 272 h 884"/>
                <a:gd name="T28" fmla="*/ 108 w 834"/>
                <a:gd name="T29" fmla="*/ 226 h 884"/>
                <a:gd name="T30" fmla="*/ 103 w 834"/>
                <a:gd name="T31" fmla="*/ 189 h 884"/>
                <a:gd name="T32" fmla="*/ 47 w 834"/>
                <a:gd name="T33" fmla="*/ 137 h 884"/>
                <a:gd name="T34" fmla="*/ 86 w 834"/>
                <a:gd name="T35" fmla="*/ 72 h 884"/>
                <a:gd name="T36" fmla="*/ 141 w 834"/>
                <a:gd name="T37" fmla="*/ 35 h 884"/>
                <a:gd name="T38" fmla="*/ 205 w 834"/>
                <a:gd name="T39" fmla="*/ 82 h 884"/>
                <a:gd name="T40" fmla="*/ 250 w 834"/>
                <a:gd name="T41" fmla="*/ 38 h 884"/>
                <a:gd name="T42" fmla="*/ 300 w 834"/>
                <a:gd name="T43" fmla="*/ 0 h 884"/>
                <a:gd name="T44" fmla="*/ 325 w 834"/>
                <a:gd name="T45" fmla="*/ 16 h 884"/>
                <a:gd name="T46" fmla="*/ 333 w 834"/>
                <a:gd name="T47" fmla="*/ 59 h 884"/>
                <a:gd name="T48" fmla="*/ 365 w 834"/>
                <a:gd name="T49" fmla="*/ 71 h 884"/>
                <a:gd name="T50" fmla="*/ 412 w 834"/>
                <a:gd name="T51" fmla="*/ 39 h 884"/>
                <a:gd name="T52" fmla="*/ 462 w 834"/>
                <a:gd name="T53" fmla="*/ 49 h 884"/>
                <a:gd name="T54" fmla="*/ 491 w 834"/>
                <a:gd name="T55" fmla="*/ 95 h 884"/>
                <a:gd name="T56" fmla="*/ 551 w 834"/>
                <a:gd name="T57" fmla="*/ 144 h 884"/>
                <a:gd name="T58" fmla="*/ 597 w 834"/>
                <a:gd name="T59" fmla="*/ 142 h 884"/>
                <a:gd name="T60" fmla="*/ 663 w 834"/>
                <a:gd name="T61" fmla="*/ 116 h 884"/>
                <a:gd name="T62" fmla="*/ 751 w 834"/>
                <a:gd name="T63" fmla="*/ 122 h 884"/>
                <a:gd name="T64" fmla="*/ 801 w 834"/>
                <a:gd name="T65" fmla="*/ 159 h 884"/>
                <a:gd name="T66" fmla="*/ 834 w 834"/>
                <a:gd name="T67" fmla="*/ 332 h 884"/>
                <a:gd name="T68" fmla="*/ 788 w 834"/>
                <a:gd name="T69" fmla="*/ 423 h 884"/>
                <a:gd name="T70" fmla="*/ 741 w 834"/>
                <a:gd name="T71" fmla="*/ 566 h 884"/>
                <a:gd name="T72" fmla="*/ 763 w 834"/>
                <a:gd name="T73" fmla="*/ 659 h 884"/>
                <a:gd name="T74" fmla="*/ 803 w 834"/>
                <a:gd name="T75" fmla="*/ 778 h 884"/>
                <a:gd name="T76" fmla="*/ 777 w 834"/>
                <a:gd name="T77" fmla="*/ 752 h 884"/>
                <a:gd name="T78" fmla="*/ 755 w 834"/>
                <a:gd name="T79" fmla="*/ 768 h 884"/>
                <a:gd name="T80" fmla="*/ 719 w 834"/>
                <a:gd name="T81" fmla="*/ 770 h 884"/>
                <a:gd name="T82" fmla="*/ 637 w 834"/>
                <a:gd name="T83" fmla="*/ 754 h 884"/>
                <a:gd name="T84" fmla="*/ 410 w 834"/>
                <a:gd name="T85" fmla="*/ 773 h 884"/>
                <a:gd name="T86" fmla="*/ 308 w 834"/>
                <a:gd name="T87" fmla="*/ 808 h 884"/>
                <a:gd name="T88" fmla="*/ 155 w 834"/>
                <a:gd name="T89" fmla="*/ 884 h 884"/>
                <a:gd name="T90" fmla="*/ 135 w 834"/>
                <a:gd name="T91" fmla="*/ 881 h 8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4"/>
                <a:gd name="T139" fmla="*/ 0 h 884"/>
                <a:gd name="T140" fmla="*/ 834 w 834"/>
                <a:gd name="T141" fmla="*/ 884 h 8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4" h="884">
                  <a:moveTo>
                    <a:pt x="135" y="881"/>
                  </a:moveTo>
                  <a:lnTo>
                    <a:pt x="137" y="823"/>
                  </a:lnTo>
                  <a:lnTo>
                    <a:pt x="143" y="788"/>
                  </a:lnTo>
                  <a:lnTo>
                    <a:pt x="159" y="734"/>
                  </a:lnTo>
                  <a:lnTo>
                    <a:pt x="163" y="706"/>
                  </a:lnTo>
                  <a:lnTo>
                    <a:pt x="154" y="689"/>
                  </a:lnTo>
                  <a:lnTo>
                    <a:pt x="76" y="605"/>
                  </a:lnTo>
                  <a:lnTo>
                    <a:pt x="38" y="607"/>
                  </a:lnTo>
                  <a:lnTo>
                    <a:pt x="16" y="601"/>
                  </a:lnTo>
                  <a:lnTo>
                    <a:pt x="3" y="589"/>
                  </a:lnTo>
                  <a:lnTo>
                    <a:pt x="0" y="578"/>
                  </a:lnTo>
                  <a:lnTo>
                    <a:pt x="31" y="523"/>
                  </a:lnTo>
                  <a:lnTo>
                    <a:pt x="35" y="496"/>
                  </a:lnTo>
                  <a:lnTo>
                    <a:pt x="27" y="461"/>
                  </a:lnTo>
                  <a:lnTo>
                    <a:pt x="31" y="450"/>
                  </a:lnTo>
                  <a:lnTo>
                    <a:pt x="34" y="444"/>
                  </a:lnTo>
                  <a:lnTo>
                    <a:pt x="71" y="409"/>
                  </a:lnTo>
                  <a:lnTo>
                    <a:pt x="84" y="386"/>
                  </a:lnTo>
                  <a:lnTo>
                    <a:pt x="73" y="374"/>
                  </a:lnTo>
                  <a:lnTo>
                    <a:pt x="54" y="338"/>
                  </a:lnTo>
                  <a:lnTo>
                    <a:pt x="56" y="330"/>
                  </a:lnTo>
                  <a:lnTo>
                    <a:pt x="65" y="318"/>
                  </a:lnTo>
                  <a:lnTo>
                    <a:pt x="85" y="316"/>
                  </a:lnTo>
                  <a:lnTo>
                    <a:pt x="119" y="330"/>
                  </a:lnTo>
                  <a:lnTo>
                    <a:pt x="138" y="331"/>
                  </a:lnTo>
                  <a:lnTo>
                    <a:pt x="150" y="322"/>
                  </a:lnTo>
                  <a:lnTo>
                    <a:pt x="147" y="307"/>
                  </a:lnTo>
                  <a:lnTo>
                    <a:pt x="106" y="272"/>
                  </a:lnTo>
                  <a:lnTo>
                    <a:pt x="87" y="250"/>
                  </a:lnTo>
                  <a:lnTo>
                    <a:pt x="108" y="226"/>
                  </a:lnTo>
                  <a:lnTo>
                    <a:pt x="115" y="209"/>
                  </a:lnTo>
                  <a:lnTo>
                    <a:pt x="103" y="189"/>
                  </a:lnTo>
                  <a:lnTo>
                    <a:pt x="59" y="163"/>
                  </a:lnTo>
                  <a:lnTo>
                    <a:pt x="47" y="137"/>
                  </a:lnTo>
                  <a:lnTo>
                    <a:pt x="62" y="98"/>
                  </a:lnTo>
                  <a:lnTo>
                    <a:pt x="86" y="72"/>
                  </a:lnTo>
                  <a:lnTo>
                    <a:pt x="119" y="38"/>
                  </a:lnTo>
                  <a:lnTo>
                    <a:pt x="141" y="35"/>
                  </a:lnTo>
                  <a:lnTo>
                    <a:pt x="176" y="54"/>
                  </a:lnTo>
                  <a:lnTo>
                    <a:pt x="205" y="82"/>
                  </a:lnTo>
                  <a:lnTo>
                    <a:pt x="227" y="68"/>
                  </a:lnTo>
                  <a:lnTo>
                    <a:pt x="250" y="38"/>
                  </a:lnTo>
                  <a:lnTo>
                    <a:pt x="285" y="8"/>
                  </a:lnTo>
                  <a:lnTo>
                    <a:pt x="300" y="0"/>
                  </a:lnTo>
                  <a:lnTo>
                    <a:pt x="316" y="2"/>
                  </a:lnTo>
                  <a:lnTo>
                    <a:pt x="325" y="16"/>
                  </a:lnTo>
                  <a:lnTo>
                    <a:pt x="325" y="35"/>
                  </a:lnTo>
                  <a:lnTo>
                    <a:pt x="333" y="59"/>
                  </a:lnTo>
                  <a:lnTo>
                    <a:pt x="342" y="74"/>
                  </a:lnTo>
                  <a:lnTo>
                    <a:pt x="365" y="71"/>
                  </a:lnTo>
                  <a:lnTo>
                    <a:pt x="402" y="45"/>
                  </a:lnTo>
                  <a:lnTo>
                    <a:pt x="412" y="39"/>
                  </a:lnTo>
                  <a:lnTo>
                    <a:pt x="428" y="49"/>
                  </a:lnTo>
                  <a:lnTo>
                    <a:pt x="462" y="49"/>
                  </a:lnTo>
                  <a:lnTo>
                    <a:pt x="482" y="66"/>
                  </a:lnTo>
                  <a:lnTo>
                    <a:pt x="491" y="95"/>
                  </a:lnTo>
                  <a:lnTo>
                    <a:pt x="523" y="131"/>
                  </a:lnTo>
                  <a:lnTo>
                    <a:pt x="551" y="144"/>
                  </a:lnTo>
                  <a:lnTo>
                    <a:pt x="574" y="150"/>
                  </a:lnTo>
                  <a:lnTo>
                    <a:pt x="597" y="142"/>
                  </a:lnTo>
                  <a:lnTo>
                    <a:pt x="625" y="127"/>
                  </a:lnTo>
                  <a:lnTo>
                    <a:pt x="663" y="116"/>
                  </a:lnTo>
                  <a:lnTo>
                    <a:pt x="711" y="111"/>
                  </a:lnTo>
                  <a:lnTo>
                    <a:pt x="751" y="122"/>
                  </a:lnTo>
                  <a:lnTo>
                    <a:pt x="790" y="150"/>
                  </a:lnTo>
                  <a:lnTo>
                    <a:pt x="801" y="159"/>
                  </a:lnTo>
                  <a:lnTo>
                    <a:pt x="813" y="241"/>
                  </a:lnTo>
                  <a:lnTo>
                    <a:pt x="834" y="332"/>
                  </a:lnTo>
                  <a:lnTo>
                    <a:pt x="821" y="369"/>
                  </a:lnTo>
                  <a:lnTo>
                    <a:pt x="788" y="423"/>
                  </a:lnTo>
                  <a:lnTo>
                    <a:pt x="761" y="503"/>
                  </a:lnTo>
                  <a:lnTo>
                    <a:pt x="741" y="566"/>
                  </a:lnTo>
                  <a:lnTo>
                    <a:pt x="748" y="611"/>
                  </a:lnTo>
                  <a:lnTo>
                    <a:pt x="763" y="659"/>
                  </a:lnTo>
                  <a:lnTo>
                    <a:pt x="799" y="731"/>
                  </a:lnTo>
                  <a:lnTo>
                    <a:pt x="803" y="778"/>
                  </a:lnTo>
                  <a:lnTo>
                    <a:pt x="796" y="764"/>
                  </a:lnTo>
                  <a:lnTo>
                    <a:pt x="777" y="752"/>
                  </a:lnTo>
                  <a:lnTo>
                    <a:pt x="764" y="753"/>
                  </a:lnTo>
                  <a:lnTo>
                    <a:pt x="755" y="768"/>
                  </a:lnTo>
                  <a:lnTo>
                    <a:pt x="749" y="771"/>
                  </a:lnTo>
                  <a:lnTo>
                    <a:pt x="719" y="770"/>
                  </a:lnTo>
                  <a:lnTo>
                    <a:pt x="675" y="759"/>
                  </a:lnTo>
                  <a:lnTo>
                    <a:pt x="637" y="754"/>
                  </a:lnTo>
                  <a:lnTo>
                    <a:pt x="490" y="757"/>
                  </a:lnTo>
                  <a:lnTo>
                    <a:pt x="410" y="773"/>
                  </a:lnTo>
                  <a:lnTo>
                    <a:pt x="374" y="785"/>
                  </a:lnTo>
                  <a:lnTo>
                    <a:pt x="308" y="808"/>
                  </a:lnTo>
                  <a:lnTo>
                    <a:pt x="199" y="858"/>
                  </a:lnTo>
                  <a:lnTo>
                    <a:pt x="155" y="884"/>
                  </a:lnTo>
                  <a:lnTo>
                    <a:pt x="139" y="884"/>
                  </a:lnTo>
                  <a:lnTo>
                    <a:pt x="135" y="881"/>
                  </a:lnTo>
                  <a:close/>
                </a:path>
              </a:pathLst>
            </a:custGeom>
            <a:solidFill>
              <a:srgbClr val="FFFF99"/>
            </a:solidFill>
            <a:ln w="1651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61" name="Freeform 30" descr="40%"/>
            <p:cNvSpPr>
              <a:spLocks/>
            </p:cNvSpPr>
            <p:nvPr/>
          </p:nvSpPr>
          <p:spPr bwMode="auto">
            <a:xfrm>
              <a:off x="3120" y="2976"/>
              <a:ext cx="251" cy="703"/>
            </a:xfrm>
            <a:custGeom>
              <a:avLst/>
              <a:gdLst>
                <a:gd name="T0" fmla="*/ 15 w 251"/>
                <a:gd name="T1" fmla="*/ 0 h 703"/>
                <a:gd name="T2" fmla="*/ 78 w 251"/>
                <a:gd name="T3" fmla="*/ 11 h 703"/>
                <a:gd name="T4" fmla="*/ 117 w 251"/>
                <a:gd name="T5" fmla="*/ 21 h 703"/>
                <a:gd name="T6" fmla="*/ 135 w 251"/>
                <a:gd name="T7" fmla="*/ 23 h 703"/>
                <a:gd name="T8" fmla="*/ 132 w 251"/>
                <a:gd name="T9" fmla="*/ 50 h 703"/>
                <a:gd name="T10" fmla="*/ 123 w 251"/>
                <a:gd name="T11" fmla="*/ 88 h 703"/>
                <a:gd name="T12" fmla="*/ 134 w 251"/>
                <a:gd name="T13" fmla="*/ 113 h 703"/>
                <a:gd name="T14" fmla="*/ 163 w 251"/>
                <a:gd name="T15" fmla="*/ 132 h 703"/>
                <a:gd name="T16" fmla="*/ 189 w 251"/>
                <a:gd name="T17" fmla="*/ 153 h 703"/>
                <a:gd name="T18" fmla="*/ 200 w 251"/>
                <a:gd name="T19" fmla="*/ 196 h 703"/>
                <a:gd name="T20" fmla="*/ 227 w 251"/>
                <a:gd name="T21" fmla="*/ 279 h 703"/>
                <a:gd name="T22" fmla="*/ 227 w 251"/>
                <a:gd name="T23" fmla="*/ 316 h 703"/>
                <a:gd name="T24" fmla="*/ 229 w 251"/>
                <a:gd name="T25" fmla="*/ 350 h 703"/>
                <a:gd name="T26" fmla="*/ 229 w 251"/>
                <a:gd name="T27" fmla="*/ 403 h 703"/>
                <a:gd name="T28" fmla="*/ 237 w 251"/>
                <a:gd name="T29" fmla="*/ 466 h 703"/>
                <a:gd name="T30" fmla="*/ 239 w 251"/>
                <a:gd name="T31" fmla="*/ 499 h 703"/>
                <a:gd name="T32" fmla="*/ 238 w 251"/>
                <a:gd name="T33" fmla="*/ 552 h 703"/>
                <a:gd name="T34" fmla="*/ 227 w 251"/>
                <a:gd name="T35" fmla="*/ 596 h 703"/>
                <a:gd name="T36" fmla="*/ 244 w 251"/>
                <a:gd name="T37" fmla="*/ 664 h 703"/>
                <a:gd name="T38" fmla="*/ 251 w 251"/>
                <a:gd name="T39" fmla="*/ 677 h 703"/>
                <a:gd name="T40" fmla="*/ 223 w 251"/>
                <a:gd name="T41" fmla="*/ 679 h 703"/>
                <a:gd name="T42" fmla="*/ 193 w 251"/>
                <a:gd name="T43" fmla="*/ 686 h 703"/>
                <a:gd name="T44" fmla="*/ 170 w 251"/>
                <a:gd name="T45" fmla="*/ 700 h 703"/>
                <a:gd name="T46" fmla="*/ 169 w 251"/>
                <a:gd name="T47" fmla="*/ 703 h 703"/>
                <a:gd name="T48" fmla="*/ 122 w 251"/>
                <a:gd name="T49" fmla="*/ 665 h 703"/>
                <a:gd name="T50" fmla="*/ 92 w 251"/>
                <a:gd name="T51" fmla="*/ 628 h 703"/>
                <a:gd name="T52" fmla="*/ 81 w 251"/>
                <a:gd name="T53" fmla="*/ 598 h 703"/>
                <a:gd name="T54" fmla="*/ 80 w 251"/>
                <a:gd name="T55" fmla="*/ 563 h 703"/>
                <a:gd name="T56" fmla="*/ 81 w 251"/>
                <a:gd name="T57" fmla="*/ 517 h 703"/>
                <a:gd name="T58" fmla="*/ 80 w 251"/>
                <a:gd name="T59" fmla="*/ 435 h 703"/>
                <a:gd name="T60" fmla="*/ 91 w 251"/>
                <a:gd name="T61" fmla="*/ 411 h 703"/>
                <a:gd name="T62" fmla="*/ 109 w 251"/>
                <a:gd name="T63" fmla="*/ 395 h 703"/>
                <a:gd name="T64" fmla="*/ 106 w 251"/>
                <a:gd name="T65" fmla="*/ 386 h 703"/>
                <a:gd name="T66" fmla="*/ 75 w 251"/>
                <a:gd name="T67" fmla="*/ 336 h 703"/>
                <a:gd name="T68" fmla="*/ 64 w 251"/>
                <a:gd name="T69" fmla="*/ 299 h 703"/>
                <a:gd name="T70" fmla="*/ 47 w 251"/>
                <a:gd name="T71" fmla="*/ 228 h 703"/>
                <a:gd name="T72" fmla="*/ 46 w 251"/>
                <a:gd name="T73" fmla="*/ 202 h 703"/>
                <a:gd name="T74" fmla="*/ 58 w 251"/>
                <a:gd name="T75" fmla="*/ 157 h 703"/>
                <a:gd name="T76" fmla="*/ 42 w 251"/>
                <a:gd name="T77" fmla="*/ 129 h 703"/>
                <a:gd name="T78" fmla="*/ 3 w 251"/>
                <a:gd name="T79" fmla="*/ 70 h 703"/>
                <a:gd name="T80" fmla="*/ 0 w 251"/>
                <a:gd name="T81" fmla="*/ 54 h 703"/>
                <a:gd name="T82" fmla="*/ 15 w 251"/>
                <a:gd name="T83" fmla="*/ 0 h 7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1"/>
                <a:gd name="T127" fmla="*/ 0 h 703"/>
                <a:gd name="T128" fmla="*/ 251 w 251"/>
                <a:gd name="T129" fmla="*/ 703 h 7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1" h="703">
                  <a:moveTo>
                    <a:pt x="15" y="0"/>
                  </a:moveTo>
                  <a:lnTo>
                    <a:pt x="78" y="11"/>
                  </a:lnTo>
                  <a:lnTo>
                    <a:pt x="117" y="21"/>
                  </a:lnTo>
                  <a:lnTo>
                    <a:pt x="135" y="23"/>
                  </a:lnTo>
                  <a:lnTo>
                    <a:pt x="132" y="50"/>
                  </a:lnTo>
                  <a:lnTo>
                    <a:pt x="123" y="88"/>
                  </a:lnTo>
                  <a:lnTo>
                    <a:pt x="134" y="113"/>
                  </a:lnTo>
                  <a:lnTo>
                    <a:pt x="163" y="132"/>
                  </a:lnTo>
                  <a:lnTo>
                    <a:pt x="189" y="153"/>
                  </a:lnTo>
                  <a:lnTo>
                    <a:pt x="200" y="196"/>
                  </a:lnTo>
                  <a:lnTo>
                    <a:pt x="227" y="279"/>
                  </a:lnTo>
                  <a:lnTo>
                    <a:pt x="227" y="316"/>
                  </a:lnTo>
                  <a:lnTo>
                    <a:pt x="229" y="350"/>
                  </a:lnTo>
                  <a:lnTo>
                    <a:pt x="229" y="403"/>
                  </a:lnTo>
                  <a:lnTo>
                    <a:pt x="237" y="466"/>
                  </a:lnTo>
                  <a:lnTo>
                    <a:pt x="239" y="499"/>
                  </a:lnTo>
                  <a:lnTo>
                    <a:pt x="238" y="552"/>
                  </a:lnTo>
                  <a:lnTo>
                    <a:pt x="227" y="596"/>
                  </a:lnTo>
                  <a:lnTo>
                    <a:pt x="244" y="664"/>
                  </a:lnTo>
                  <a:lnTo>
                    <a:pt x="251" y="677"/>
                  </a:lnTo>
                  <a:lnTo>
                    <a:pt x="223" y="679"/>
                  </a:lnTo>
                  <a:lnTo>
                    <a:pt x="193" y="686"/>
                  </a:lnTo>
                  <a:lnTo>
                    <a:pt x="170" y="700"/>
                  </a:lnTo>
                  <a:lnTo>
                    <a:pt x="169" y="703"/>
                  </a:lnTo>
                  <a:lnTo>
                    <a:pt x="122" y="665"/>
                  </a:lnTo>
                  <a:lnTo>
                    <a:pt x="92" y="628"/>
                  </a:lnTo>
                  <a:lnTo>
                    <a:pt x="81" y="598"/>
                  </a:lnTo>
                  <a:lnTo>
                    <a:pt x="80" y="563"/>
                  </a:lnTo>
                  <a:lnTo>
                    <a:pt x="81" y="517"/>
                  </a:lnTo>
                  <a:lnTo>
                    <a:pt x="80" y="435"/>
                  </a:lnTo>
                  <a:lnTo>
                    <a:pt x="91" y="411"/>
                  </a:lnTo>
                  <a:lnTo>
                    <a:pt x="109" y="395"/>
                  </a:lnTo>
                  <a:lnTo>
                    <a:pt x="106" y="386"/>
                  </a:lnTo>
                  <a:lnTo>
                    <a:pt x="75" y="336"/>
                  </a:lnTo>
                  <a:lnTo>
                    <a:pt x="64" y="299"/>
                  </a:lnTo>
                  <a:lnTo>
                    <a:pt x="47" y="228"/>
                  </a:lnTo>
                  <a:lnTo>
                    <a:pt x="46" y="202"/>
                  </a:lnTo>
                  <a:lnTo>
                    <a:pt x="58" y="157"/>
                  </a:lnTo>
                  <a:lnTo>
                    <a:pt x="42" y="129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15" y="0"/>
                  </a:lnTo>
                  <a:close/>
                </a:path>
              </a:pathLst>
            </a:custGeom>
            <a:pattFill prst="pct40">
              <a:fgClr>
                <a:srgbClr val="FFCC00"/>
              </a:fgClr>
              <a:bgClr>
                <a:srgbClr val="FFFFFF"/>
              </a:bgClr>
            </a:pattFill>
            <a:ln w="1651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05" name="Text Box 31"/>
            <p:cNvSpPr txBox="1">
              <a:spLocks noChangeAspect="1" noChangeArrowheads="1"/>
            </p:cNvSpPr>
            <p:nvPr/>
          </p:nvSpPr>
          <p:spPr bwMode="auto">
            <a:xfrm>
              <a:off x="3120" y="3216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400" b="1" i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TOGO</a:t>
              </a:r>
            </a:p>
          </p:txBody>
        </p:sp>
        <p:sp>
          <p:nvSpPr>
            <p:cNvPr id="30763" name="Text Box 32"/>
            <p:cNvSpPr txBox="1">
              <a:spLocks noChangeAspect="1" noChangeArrowheads="1"/>
            </p:cNvSpPr>
            <p:nvPr/>
          </p:nvSpPr>
          <p:spPr bwMode="auto">
            <a:xfrm>
              <a:off x="2688" y="3408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GHANA</a:t>
              </a:r>
            </a:p>
          </p:txBody>
        </p:sp>
        <p:sp>
          <p:nvSpPr>
            <p:cNvPr id="62507" name="Text Box 33"/>
            <p:cNvSpPr txBox="1">
              <a:spLocks noChangeAspect="1" noChangeArrowheads="1"/>
            </p:cNvSpPr>
            <p:nvPr/>
          </p:nvSpPr>
          <p:spPr bwMode="auto">
            <a:xfrm>
              <a:off x="1968" y="3216"/>
              <a:ext cx="84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400" b="1" i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CÔTE</a:t>
              </a:r>
              <a:br>
                <a:rPr lang="en-GB" sz="1400" b="1" i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GB" sz="1400" b="1" i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D’IVOIRE</a:t>
              </a:r>
            </a:p>
          </p:txBody>
        </p:sp>
        <p:sp>
          <p:nvSpPr>
            <p:cNvPr id="62508" name="Rectangle 34"/>
            <p:cNvSpPr>
              <a:spLocks noChangeAspect="1" noChangeArrowheads="1"/>
            </p:cNvSpPr>
            <p:nvPr/>
          </p:nvSpPr>
          <p:spPr bwMode="auto">
            <a:xfrm>
              <a:off x="2400" y="2736"/>
              <a:ext cx="93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400" b="1" i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BURKINA FASO</a:t>
              </a:r>
            </a:p>
          </p:txBody>
        </p:sp>
        <p:sp>
          <p:nvSpPr>
            <p:cNvPr id="62509" name="Text Box 35"/>
            <p:cNvSpPr txBox="1">
              <a:spLocks noChangeAspect="1" noChangeArrowheads="1"/>
            </p:cNvSpPr>
            <p:nvPr/>
          </p:nvSpPr>
          <p:spPr bwMode="auto">
            <a:xfrm>
              <a:off x="3168" y="3024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400" b="1" i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BENIN</a:t>
              </a:r>
            </a:p>
          </p:txBody>
        </p:sp>
      </p:grpSp>
      <p:sp>
        <p:nvSpPr>
          <p:cNvPr id="30728" name="Line 36"/>
          <p:cNvSpPr>
            <a:spLocks noChangeShapeType="1"/>
          </p:cNvSpPr>
          <p:nvPr/>
        </p:nvSpPr>
        <p:spPr bwMode="auto">
          <a:xfrm flipH="1">
            <a:off x="5972175" y="5403850"/>
            <a:ext cx="457200" cy="762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lgDash"/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64933" name="Freeform 37"/>
          <p:cNvSpPr>
            <a:spLocks/>
          </p:cNvSpPr>
          <p:nvPr/>
        </p:nvSpPr>
        <p:spPr bwMode="auto">
          <a:xfrm>
            <a:off x="4214813" y="5397500"/>
            <a:ext cx="2381250" cy="606425"/>
          </a:xfrm>
          <a:custGeom>
            <a:avLst/>
            <a:gdLst>
              <a:gd name="T0" fmla="*/ 2147483647 w 1545"/>
              <a:gd name="T1" fmla="*/ 0 h 382"/>
              <a:gd name="T2" fmla="*/ 2147483647 w 1545"/>
              <a:gd name="T3" fmla="*/ 2147483647 h 382"/>
              <a:gd name="T4" fmla="*/ 2147483647 w 1545"/>
              <a:gd name="T5" fmla="*/ 2147483647 h 382"/>
              <a:gd name="T6" fmla="*/ 2147483647 w 1545"/>
              <a:gd name="T7" fmla="*/ 2147483647 h 382"/>
              <a:gd name="T8" fmla="*/ 2147483647 w 1545"/>
              <a:gd name="T9" fmla="*/ 2147483647 h 382"/>
              <a:gd name="T10" fmla="*/ 2147483647 w 1545"/>
              <a:gd name="T11" fmla="*/ 2147483647 h 382"/>
              <a:gd name="T12" fmla="*/ 0 w 1545"/>
              <a:gd name="T13" fmla="*/ 2147483647 h 3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45"/>
              <a:gd name="T22" fmla="*/ 0 h 382"/>
              <a:gd name="T23" fmla="*/ 1545 w 1545"/>
              <a:gd name="T24" fmla="*/ 382 h 3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45" h="382">
                <a:moveTo>
                  <a:pt x="1545" y="0"/>
                </a:moveTo>
                <a:cubicBezTo>
                  <a:pt x="1433" y="19"/>
                  <a:pt x="949" y="50"/>
                  <a:pt x="872" y="113"/>
                </a:cubicBezTo>
                <a:cubicBezTo>
                  <a:pt x="795" y="176"/>
                  <a:pt x="1081" y="372"/>
                  <a:pt x="1080" y="377"/>
                </a:cubicBezTo>
                <a:cubicBezTo>
                  <a:pt x="1079" y="382"/>
                  <a:pt x="982" y="171"/>
                  <a:pt x="863" y="141"/>
                </a:cubicBezTo>
                <a:cubicBezTo>
                  <a:pt x="744" y="111"/>
                  <a:pt x="482" y="184"/>
                  <a:pt x="363" y="195"/>
                </a:cubicBezTo>
                <a:cubicBezTo>
                  <a:pt x="244" y="206"/>
                  <a:pt x="206" y="217"/>
                  <a:pt x="146" y="209"/>
                </a:cubicBezTo>
                <a:cubicBezTo>
                  <a:pt x="86" y="200"/>
                  <a:pt x="30" y="161"/>
                  <a:pt x="0" y="147"/>
                </a:cubicBezTo>
              </a:path>
            </a:pathLst>
          </a:custGeom>
          <a:noFill/>
          <a:ln w="82550">
            <a:solidFill>
              <a:srgbClr val="993366"/>
            </a:solidFill>
            <a:round/>
            <a:headEnd type="triangle" w="med" len="med"/>
            <a:tailEnd type="triangle" w="med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64936" name="Freeform 40"/>
          <p:cNvSpPr>
            <a:spLocks/>
          </p:cNvSpPr>
          <p:nvPr/>
        </p:nvSpPr>
        <p:spPr bwMode="auto">
          <a:xfrm>
            <a:off x="1323975" y="4330700"/>
            <a:ext cx="2784475" cy="1430338"/>
          </a:xfrm>
          <a:custGeom>
            <a:avLst/>
            <a:gdLst>
              <a:gd name="T0" fmla="*/ 2147483647 w 1807"/>
              <a:gd name="T1" fmla="*/ 2147483647 h 901"/>
              <a:gd name="T2" fmla="*/ 2147483647 w 1807"/>
              <a:gd name="T3" fmla="*/ 2147483647 h 901"/>
              <a:gd name="T4" fmla="*/ 0 w 1807"/>
              <a:gd name="T5" fmla="*/ 2147483647 h 901"/>
              <a:gd name="T6" fmla="*/ 2147483647 w 1807"/>
              <a:gd name="T7" fmla="*/ 2147483647 h 901"/>
              <a:gd name="T8" fmla="*/ 2147483647 w 1807"/>
              <a:gd name="T9" fmla="*/ 2147483647 h 901"/>
              <a:gd name="T10" fmla="*/ 2147483647 w 1807"/>
              <a:gd name="T11" fmla="*/ 2147483647 h 901"/>
              <a:gd name="T12" fmla="*/ 2147483647 w 1807"/>
              <a:gd name="T13" fmla="*/ 2147483647 h 901"/>
              <a:gd name="T14" fmla="*/ 2147483647 w 1807"/>
              <a:gd name="T15" fmla="*/ 2147483647 h 901"/>
              <a:gd name="T16" fmla="*/ 2147483647 w 1807"/>
              <a:gd name="T17" fmla="*/ 0 h 9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07"/>
              <a:gd name="T28" fmla="*/ 0 h 901"/>
              <a:gd name="T29" fmla="*/ 1807 w 1807"/>
              <a:gd name="T30" fmla="*/ 901 h 9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07" h="901">
                <a:moveTo>
                  <a:pt x="1807" y="880"/>
                </a:moveTo>
                <a:cubicBezTo>
                  <a:pt x="1679" y="864"/>
                  <a:pt x="1340" y="782"/>
                  <a:pt x="1039" y="785"/>
                </a:cubicBezTo>
                <a:cubicBezTo>
                  <a:pt x="738" y="788"/>
                  <a:pt x="0" y="895"/>
                  <a:pt x="0" y="898"/>
                </a:cubicBezTo>
                <a:cubicBezTo>
                  <a:pt x="0" y="901"/>
                  <a:pt x="914" y="849"/>
                  <a:pt x="1039" y="766"/>
                </a:cubicBezTo>
                <a:cubicBezTo>
                  <a:pt x="1164" y="683"/>
                  <a:pt x="799" y="486"/>
                  <a:pt x="751" y="399"/>
                </a:cubicBezTo>
                <a:cubicBezTo>
                  <a:pt x="703" y="312"/>
                  <a:pt x="758" y="296"/>
                  <a:pt x="751" y="247"/>
                </a:cubicBezTo>
                <a:cubicBezTo>
                  <a:pt x="744" y="198"/>
                  <a:pt x="711" y="135"/>
                  <a:pt x="711" y="103"/>
                </a:cubicBezTo>
                <a:cubicBezTo>
                  <a:pt x="711" y="71"/>
                  <a:pt x="742" y="72"/>
                  <a:pt x="751" y="55"/>
                </a:cubicBezTo>
                <a:cubicBezTo>
                  <a:pt x="760" y="38"/>
                  <a:pt x="762" y="11"/>
                  <a:pt x="765" y="0"/>
                </a:cubicBezTo>
              </a:path>
            </a:pathLst>
          </a:custGeom>
          <a:noFill/>
          <a:ln w="82550">
            <a:solidFill>
              <a:srgbClr val="0000FF"/>
            </a:solidFill>
            <a:round/>
            <a:headEnd type="triangle" w="med" len="med"/>
            <a:tailEnd type="triangle" w="med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64937" name="Freeform 41"/>
          <p:cNvSpPr>
            <a:spLocks/>
          </p:cNvSpPr>
          <p:nvPr/>
        </p:nvSpPr>
        <p:spPr bwMode="auto">
          <a:xfrm>
            <a:off x="893763" y="3365500"/>
            <a:ext cx="2636837" cy="1169988"/>
          </a:xfrm>
          <a:custGeom>
            <a:avLst/>
            <a:gdLst>
              <a:gd name="T0" fmla="*/ 2147483647 w 1711"/>
              <a:gd name="T1" fmla="*/ 2147483647 h 737"/>
              <a:gd name="T2" fmla="*/ 2147483647 w 1711"/>
              <a:gd name="T3" fmla="*/ 2147483647 h 737"/>
              <a:gd name="T4" fmla="*/ 2147483647 w 1711"/>
              <a:gd name="T5" fmla="*/ 2147483647 h 737"/>
              <a:gd name="T6" fmla="*/ 2147483647 w 1711"/>
              <a:gd name="T7" fmla="*/ 2147483647 h 737"/>
              <a:gd name="T8" fmla="*/ 2147483647 w 1711"/>
              <a:gd name="T9" fmla="*/ 2147483647 h 737"/>
              <a:gd name="T10" fmla="*/ 2147483647 w 1711"/>
              <a:gd name="T11" fmla="*/ 2147483647 h 737"/>
              <a:gd name="T12" fmla="*/ 2147483647 w 1711"/>
              <a:gd name="T13" fmla="*/ 2147483647 h 737"/>
              <a:gd name="T14" fmla="*/ 2147483647 w 1711"/>
              <a:gd name="T15" fmla="*/ 2147483647 h 737"/>
              <a:gd name="T16" fmla="*/ 2147483647 w 1711"/>
              <a:gd name="T17" fmla="*/ 2147483647 h 737"/>
              <a:gd name="T18" fmla="*/ 2147483647 w 1711"/>
              <a:gd name="T19" fmla="*/ 2147483647 h 737"/>
              <a:gd name="T20" fmla="*/ 2147483647 w 1711"/>
              <a:gd name="T21" fmla="*/ 0 h 737"/>
              <a:gd name="T22" fmla="*/ 2147483647 w 1711"/>
              <a:gd name="T23" fmla="*/ 2147483647 h 7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11"/>
              <a:gd name="T37" fmla="*/ 0 h 737"/>
              <a:gd name="T38" fmla="*/ 1711 w 1711"/>
              <a:gd name="T39" fmla="*/ 737 h 73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11" h="737">
                <a:moveTo>
                  <a:pt x="1524" y="96"/>
                </a:moveTo>
                <a:cubicBezTo>
                  <a:pt x="1540" y="163"/>
                  <a:pt x="1711" y="425"/>
                  <a:pt x="1628" y="501"/>
                </a:cubicBezTo>
                <a:cubicBezTo>
                  <a:pt x="1545" y="577"/>
                  <a:pt x="1163" y="550"/>
                  <a:pt x="1025" y="552"/>
                </a:cubicBezTo>
                <a:cubicBezTo>
                  <a:pt x="887" y="554"/>
                  <a:pt x="969" y="484"/>
                  <a:pt x="799" y="514"/>
                </a:cubicBezTo>
                <a:cubicBezTo>
                  <a:pt x="629" y="544"/>
                  <a:pt x="10" y="737"/>
                  <a:pt x="5" y="732"/>
                </a:cubicBezTo>
                <a:cubicBezTo>
                  <a:pt x="0" y="727"/>
                  <a:pt x="672" y="567"/>
                  <a:pt x="770" y="486"/>
                </a:cubicBezTo>
                <a:cubicBezTo>
                  <a:pt x="868" y="405"/>
                  <a:pt x="628" y="298"/>
                  <a:pt x="596" y="248"/>
                </a:cubicBezTo>
                <a:cubicBezTo>
                  <a:pt x="564" y="198"/>
                  <a:pt x="588" y="212"/>
                  <a:pt x="580" y="184"/>
                </a:cubicBezTo>
                <a:cubicBezTo>
                  <a:pt x="572" y="156"/>
                  <a:pt x="551" y="99"/>
                  <a:pt x="548" y="80"/>
                </a:cubicBezTo>
                <a:cubicBezTo>
                  <a:pt x="545" y="61"/>
                  <a:pt x="571" y="85"/>
                  <a:pt x="564" y="72"/>
                </a:cubicBezTo>
                <a:cubicBezTo>
                  <a:pt x="557" y="59"/>
                  <a:pt x="349" y="0"/>
                  <a:pt x="508" y="0"/>
                </a:cubicBezTo>
                <a:cubicBezTo>
                  <a:pt x="667" y="0"/>
                  <a:pt x="1306" y="57"/>
                  <a:pt x="1516" y="72"/>
                </a:cubicBezTo>
              </a:path>
            </a:pathLst>
          </a:custGeom>
          <a:noFill/>
          <a:ln w="82550">
            <a:solidFill>
              <a:srgbClr val="FF6600"/>
            </a:solidFill>
            <a:round/>
            <a:headEnd type="triangle" w="med" len="med"/>
            <a:tailEnd type="triangle" w="med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3" name="Rectangle 48"/>
          <p:cNvSpPr>
            <a:spLocks noChangeArrowheads="1"/>
          </p:cNvSpPr>
          <p:nvPr/>
        </p:nvSpPr>
        <p:spPr bwMode="auto">
          <a:xfrm>
            <a:off x="0" y="838200"/>
            <a:ext cx="36576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1000" dirty="0"/>
              <a:t>                      </a:t>
            </a:r>
          </a:p>
          <a:p>
            <a:r>
              <a:rPr lang="en-US" sz="1000" b="1" dirty="0"/>
              <a:t> </a:t>
            </a:r>
            <a:r>
              <a:rPr lang="en-GB" sz="1050" b="1" dirty="0" smtClean="0"/>
              <a:t>coastal trans backbone</a:t>
            </a:r>
            <a:endParaRPr lang="en-US" sz="1050" b="1" dirty="0"/>
          </a:p>
          <a:p>
            <a:r>
              <a:rPr lang="en-US" sz="1050" b="1" dirty="0">
                <a:solidFill>
                  <a:srgbClr val="FFFF00"/>
                </a:solidFill>
                <a:latin typeface="Calibri" pitchFamily="34" charset="0"/>
              </a:rPr>
              <a:t>	</a:t>
            </a:r>
            <a:endParaRPr lang="en-US" sz="1050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sz="105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FR" sz="1050" b="1" dirty="0" err="1" smtClean="0"/>
              <a:t>Inter-zonale</a:t>
            </a:r>
            <a:r>
              <a:rPr lang="fr-FR" sz="1050" b="1" dirty="0" smtClean="0"/>
              <a:t> </a:t>
            </a:r>
            <a:r>
              <a:rPr lang="fr-FR" sz="1050" b="1" dirty="0" err="1" smtClean="0"/>
              <a:t>trans</a:t>
            </a:r>
            <a:endParaRPr lang="en-US" sz="1050" b="1" dirty="0"/>
          </a:p>
          <a:p>
            <a:r>
              <a:rPr lang="en-US" sz="1050" dirty="0"/>
              <a:t>	</a:t>
            </a:r>
          </a:p>
          <a:p>
            <a:r>
              <a:rPr lang="en-US" sz="1050" dirty="0"/>
              <a:t> </a:t>
            </a:r>
            <a:r>
              <a:rPr lang="en-CA" sz="1050" b="1" dirty="0" err="1" smtClean="0"/>
              <a:t>Northcore</a:t>
            </a:r>
            <a:r>
              <a:rPr lang="en-GB" sz="1050" b="1" dirty="0" smtClean="0"/>
              <a:t> trans</a:t>
            </a:r>
            <a:endParaRPr lang="en-US" sz="1050" dirty="0"/>
          </a:p>
          <a:p>
            <a:endParaRPr lang="en-US" sz="1050" dirty="0"/>
          </a:p>
          <a:p>
            <a:r>
              <a:rPr lang="en-US" sz="1050" b="1" dirty="0" smtClean="0"/>
              <a:t>OMVG/OMVS </a:t>
            </a:r>
            <a:endParaRPr lang="en-US" sz="1050" b="1" dirty="0"/>
          </a:p>
          <a:p>
            <a:endParaRPr lang="en-US" sz="1050" dirty="0"/>
          </a:p>
          <a:p>
            <a:r>
              <a:rPr lang="en-US" sz="1050" b="1" dirty="0" smtClean="0"/>
              <a:t>CLSG</a:t>
            </a:r>
            <a:endParaRPr lang="en-US" sz="1000" b="1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r>
              <a:rPr lang="en-US" sz="1000" dirty="0"/>
              <a:t>	</a:t>
            </a:r>
          </a:p>
          <a:p>
            <a:endParaRPr lang="en-US" sz="1000" dirty="0"/>
          </a:p>
          <a:p>
            <a:r>
              <a:rPr lang="en-US" sz="1000" dirty="0"/>
              <a:t>	</a:t>
            </a:r>
          </a:p>
        </p:txBody>
      </p:sp>
      <p:sp>
        <p:nvSpPr>
          <p:cNvPr id="30734" name="Line 49"/>
          <p:cNvSpPr>
            <a:spLocks noChangeShapeType="1"/>
          </p:cNvSpPr>
          <p:nvPr/>
        </p:nvSpPr>
        <p:spPr bwMode="auto">
          <a:xfrm>
            <a:off x="228600" y="1143000"/>
            <a:ext cx="517525" cy="0"/>
          </a:xfrm>
          <a:prstGeom prst="line">
            <a:avLst/>
          </a:prstGeom>
          <a:noFill/>
          <a:ln w="69850">
            <a:solidFill>
              <a:srgbClr val="993366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35" name="Line 50"/>
          <p:cNvSpPr>
            <a:spLocks noChangeShapeType="1"/>
          </p:cNvSpPr>
          <p:nvPr/>
        </p:nvSpPr>
        <p:spPr bwMode="auto">
          <a:xfrm>
            <a:off x="228600" y="1447800"/>
            <a:ext cx="517525" cy="0"/>
          </a:xfrm>
          <a:prstGeom prst="line">
            <a:avLst/>
          </a:prstGeom>
          <a:noFill/>
          <a:ln w="69850">
            <a:solidFill>
              <a:srgbClr val="969696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36" name="Line 51"/>
          <p:cNvSpPr>
            <a:spLocks noChangeShapeType="1"/>
          </p:cNvSpPr>
          <p:nvPr/>
        </p:nvSpPr>
        <p:spPr bwMode="auto">
          <a:xfrm>
            <a:off x="228600" y="1676400"/>
            <a:ext cx="517525" cy="0"/>
          </a:xfrm>
          <a:prstGeom prst="line">
            <a:avLst/>
          </a:prstGeom>
          <a:noFill/>
          <a:ln w="69850">
            <a:solidFill>
              <a:schemeClr val="folHlink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37" name="Line 52"/>
          <p:cNvSpPr>
            <a:spLocks noChangeShapeType="1"/>
          </p:cNvSpPr>
          <p:nvPr/>
        </p:nvSpPr>
        <p:spPr bwMode="auto">
          <a:xfrm>
            <a:off x="228600" y="1981200"/>
            <a:ext cx="517525" cy="0"/>
          </a:xfrm>
          <a:prstGeom prst="line">
            <a:avLst/>
          </a:prstGeom>
          <a:noFill/>
          <a:ln w="69850">
            <a:solidFill>
              <a:srgbClr val="FF6600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38" name="Line 53"/>
          <p:cNvSpPr>
            <a:spLocks noChangeShapeType="1"/>
          </p:cNvSpPr>
          <p:nvPr/>
        </p:nvSpPr>
        <p:spPr bwMode="auto">
          <a:xfrm>
            <a:off x="228600" y="2286000"/>
            <a:ext cx="517525" cy="0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64950" name="Text Box 54"/>
          <p:cNvSpPr txBox="1">
            <a:spLocks noChangeArrowheads="1"/>
          </p:cNvSpPr>
          <p:nvPr/>
        </p:nvSpPr>
        <p:spPr bwMode="auto">
          <a:xfrm>
            <a:off x="5903913" y="6019800"/>
            <a:ext cx="1479550" cy="430887"/>
          </a:xfrm>
          <a:prstGeom prst="rect">
            <a:avLst/>
          </a:prstGeom>
          <a:solidFill>
            <a:srgbClr val="00FFFF"/>
          </a:solidFill>
          <a:ln w="22225" algn="ctr">
            <a:solidFill>
              <a:schemeClr val="tx1"/>
            </a:solidFill>
            <a:miter lim="800000"/>
            <a:headEnd/>
            <a:tailEnd type="none" w="med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/>
              <a:t>Coastal transmission line</a:t>
            </a:r>
            <a:endParaRPr lang="en-US" sz="1100" b="1" dirty="0"/>
          </a:p>
        </p:txBody>
      </p:sp>
      <p:sp>
        <p:nvSpPr>
          <p:cNvPr id="464957" name="Text Box 61"/>
          <p:cNvSpPr txBox="1">
            <a:spLocks noChangeArrowheads="1"/>
          </p:cNvSpPr>
          <p:nvPr/>
        </p:nvSpPr>
        <p:spPr bwMode="auto">
          <a:xfrm>
            <a:off x="6421438" y="914400"/>
            <a:ext cx="1258887" cy="261938"/>
          </a:xfrm>
          <a:prstGeom prst="rect">
            <a:avLst/>
          </a:prstGeom>
          <a:solidFill>
            <a:srgbClr val="00FFFF"/>
          </a:solidFill>
          <a:ln w="22225" algn="ctr">
            <a:solidFill>
              <a:schemeClr val="tx1"/>
            </a:solidFill>
            <a:miter lim="800000"/>
            <a:headEnd/>
            <a:tailEnd type="none" w="med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/>
              <a:t>North Corridor</a:t>
            </a:r>
            <a:endParaRPr lang="en-US" sz="1100" b="1" dirty="0"/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5311775" y="1544638"/>
            <a:ext cx="1939925" cy="3065462"/>
            <a:chOff x="3447" y="973"/>
            <a:chExt cx="1258" cy="1931"/>
          </a:xfrm>
        </p:grpSpPr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3447" y="2304"/>
              <a:ext cx="1151" cy="600"/>
              <a:chOff x="3447" y="2304"/>
              <a:chExt cx="1151" cy="600"/>
            </a:xfrm>
          </p:grpSpPr>
          <p:sp>
            <p:nvSpPr>
              <p:cNvPr id="30755" name="Freeform 59"/>
              <p:cNvSpPr>
                <a:spLocks/>
              </p:cNvSpPr>
              <p:nvPr/>
            </p:nvSpPr>
            <p:spPr bwMode="auto">
              <a:xfrm>
                <a:off x="3447" y="2304"/>
                <a:ext cx="1151" cy="488"/>
              </a:xfrm>
              <a:custGeom>
                <a:avLst/>
                <a:gdLst>
                  <a:gd name="T0" fmla="*/ 545 w 1304"/>
                  <a:gd name="T1" fmla="*/ 99 h 637"/>
                  <a:gd name="T2" fmla="*/ 508 w 1304"/>
                  <a:gd name="T3" fmla="*/ 41 h 637"/>
                  <a:gd name="T4" fmla="*/ 331 w 1304"/>
                  <a:gd name="T5" fmla="*/ 2 h 637"/>
                  <a:gd name="T6" fmla="*/ 170 w 1304"/>
                  <a:gd name="T7" fmla="*/ 36 h 637"/>
                  <a:gd name="T8" fmla="*/ 110 w 1304"/>
                  <a:gd name="T9" fmla="*/ 54 h 637"/>
                  <a:gd name="T10" fmla="*/ 56 w 1304"/>
                  <a:gd name="T11" fmla="*/ 74 h 637"/>
                  <a:gd name="T12" fmla="*/ 0 w 1304"/>
                  <a:gd name="T13" fmla="*/ 87 h 6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4"/>
                  <a:gd name="T22" fmla="*/ 0 h 637"/>
                  <a:gd name="T23" fmla="*/ 1304 w 1304"/>
                  <a:gd name="T24" fmla="*/ 637 h 6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4" h="637">
                    <a:moveTo>
                      <a:pt x="1304" y="637"/>
                    </a:moveTo>
                    <a:cubicBezTo>
                      <a:pt x="1288" y="575"/>
                      <a:pt x="1300" y="371"/>
                      <a:pt x="1215" y="266"/>
                    </a:cubicBezTo>
                    <a:cubicBezTo>
                      <a:pt x="1130" y="161"/>
                      <a:pt x="926" y="10"/>
                      <a:pt x="792" y="5"/>
                    </a:cubicBezTo>
                    <a:cubicBezTo>
                      <a:pt x="658" y="0"/>
                      <a:pt x="496" y="180"/>
                      <a:pt x="408" y="237"/>
                    </a:cubicBezTo>
                    <a:cubicBezTo>
                      <a:pt x="320" y="294"/>
                      <a:pt x="309" y="309"/>
                      <a:pt x="264" y="349"/>
                    </a:cubicBezTo>
                    <a:cubicBezTo>
                      <a:pt x="219" y="389"/>
                      <a:pt x="180" y="439"/>
                      <a:pt x="136" y="475"/>
                    </a:cubicBezTo>
                    <a:cubicBezTo>
                      <a:pt x="92" y="511"/>
                      <a:pt x="28" y="546"/>
                      <a:pt x="0" y="565"/>
                    </a:cubicBezTo>
                  </a:path>
                </a:pathLst>
              </a:custGeom>
              <a:noFill/>
              <a:ln w="82550">
                <a:solidFill>
                  <a:schemeClr val="folHlink"/>
                </a:solidFill>
                <a:round/>
                <a:headEnd type="triangle" w="med" len="med"/>
                <a:tailEnd type="triangle" w="med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56" name="Freeform 60"/>
              <p:cNvSpPr>
                <a:spLocks/>
              </p:cNvSpPr>
              <p:nvPr/>
            </p:nvSpPr>
            <p:spPr bwMode="auto">
              <a:xfrm>
                <a:off x="3895" y="2352"/>
                <a:ext cx="415" cy="552"/>
              </a:xfrm>
              <a:custGeom>
                <a:avLst/>
                <a:gdLst>
                  <a:gd name="T0" fmla="*/ 75 w 552"/>
                  <a:gd name="T1" fmla="*/ 0 h 656"/>
                  <a:gd name="T2" fmla="*/ 50 w 552"/>
                  <a:gd name="T3" fmla="*/ 31 h 656"/>
                  <a:gd name="T4" fmla="*/ 32 w 552"/>
                  <a:gd name="T5" fmla="*/ 81 h 656"/>
                  <a:gd name="T6" fmla="*/ 22 w 552"/>
                  <a:gd name="T7" fmla="*/ 114 h 656"/>
                  <a:gd name="T8" fmla="*/ 17 w 552"/>
                  <a:gd name="T9" fmla="*/ 144 h 656"/>
                  <a:gd name="T10" fmla="*/ 14 w 552"/>
                  <a:gd name="T11" fmla="*/ 163 h 656"/>
                  <a:gd name="T12" fmla="*/ 0 w 552"/>
                  <a:gd name="T13" fmla="*/ 195 h 6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2"/>
                  <a:gd name="T22" fmla="*/ 0 h 656"/>
                  <a:gd name="T23" fmla="*/ 552 w 552"/>
                  <a:gd name="T24" fmla="*/ 656 h 6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2" h="656">
                    <a:moveTo>
                      <a:pt x="552" y="0"/>
                    </a:moveTo>
                    <a:cubicBezTo>
                      <a:pt x="521" y="17"/>
                      <a:pt x="420" y="59"/>
                      <a:pt x="368" y="104"/>
                    </a:cubicBezTo>
                    <a:cubicBezTo>
                      <a:pt x="316" y="149"/>
                      <a:pt x="275" y="225"/>
                      <a:pt x="240" y="272"/>
                    </a:cubicBezTo>
                    <a:cubicBezTo>
                      <a:pt x="205" y="319"/>
                      <a:pt x="180" y="349"/>
                      <a:pt x="160" y="384"/>
                    </a:cubicBezTo>
                    <a:cubicBezTo>
                      <a:pt x="140" y="419"/>
                      <a:pt x="130" y="453"/>
                      <a:pt x="120" y="480"/>
                    </a:cubicBezTo>
                    <a:cubicBezTo>
                      <a:pt x="110" y="507"/>
                      <a:pt x="119" y="516"/>
                      <a:pt x="99" y="545"/>
                    </a:cubicBezTo>
                    <a:cubicBezTo>
                      <a:pt x="79" y="574"/>
                      <a:pt x="21" y="633"/>
                      <a:pt x="0" y="656"/>
                    </a:cubicBezTo>
                  </a:path>
                </a:pathLst>
              </a:custGeom>
              <a:noFill/>
              <a:ln w="82550">
                <a:solidFill>
                  <a:schemeClr val="folHlink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754" name="Freeform 62"/>
            <p:cNvSpPr>
              <a:spLocks/>
            </p:cNvSpPr>
            <p:nvPr/>
          </p:nvSpPr>
          <p:spPr bwMode="auto">
            <a:xfrm rot="8808692">
              <a:off x="3694" y="973"/>
              <a:ext cx="1011" cy="1156"/>
            </a:xfrm>
            <a:custGeom>
              <a:avLst/>
              <a:gdLst>
                <a:gd name="T0" fmla="*/ 38171 w 552"/>
                <a:gd name="T1" fmla="*/ 0 h 656"/>
                <a:gd name="T2" fmla="*/ 25431 w 552"/>
                <a:gd name="T3" fmla="*/ 5465 h 656"/>
                <a:gd name="T4" fmla="*/ 16608 w 552"/>
                <a:gd name="T5" fmla="*/ 14337 h 656"/>
                <a:gd name="T6" fmla="*/ 11070 w 552"/>
                <a:gd name="T7" fmla="*/ 20269 h 656"/>
                <a:gd name="T8" fmla="*/ 8306 w 552"/>
                <a:gd name="T9" fmla="*/ 25330 h 656"/>
                <a:gd name="T10" fmla="*/ 6843 w 552"/>
                <a:gd name="T11" fmla="*/ 28755 h 656"/>
                <a:gd name="T12" fmla="*/ 0 w 552"/>
                <a:gd name="T13" fmla="*/ 34618 h 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2"/>
                <a:gd name="T22" fmla="*/ 0 h 656"/>
                <a:gd name="T23" fmla="*/ 552 w 552"/>
                <a:gd name="T24" fmla="*/ 656 h 6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2" h="656">
                  <a:moveTo>
                    <a:pt x="552" y="0"/>
                  </a:moveTo>
                  <a:cubicBezTo>
                    <a:pt x="521" y="17"/>
                    <a:pt x="420" y="59"/>
                    <a:pt x="368" y="104"/>
                  </a:cubicBezTo>
                  <a:cubicBezTo>
                    <a:pt x="316" y="149"/>
                    <a:pt x="275" y="225"/>
                    <a:pt x="240" y="272"/>
                  </a:cubicBezTo>
                  <a:cubicBezTo>
                    <a:pt x="205" y="319"/>
                    <a:pt x="180" y="349"/>
                    <a:pt x="160" y="384"/>
                  </a:cubicBezTo>
                  <a:cubicBezTo>
                    <a:pt x="140" y="419"/>
                    <a:pt x="130" y="453"/>
                    <a:pt x="120" y="480"/>
                  </a:cubicBezTo>
                  <a:cubicBezTo>
                    <a:pt x="110" y="507"/>
                    <a:pt x="119" y="516"/>
                    <a:pt x="99" y="545"/>
                  </a:cubicBezTo>
                  <a:cubicBezTo>
                    <a:pt x="79" y="574"/>
                    <a:pt x="21" y="633"/>
                    <a:pt x="0" y="656"/>
                  </a:cubicBezTo>
                </a:path>
              </a:pathLst>
            </a:custGeom>
            <a:noFill/>
            <a:ln w="82550">
              <a:solidFill>
                <a:schemeClr val="folHlink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3241675" y="762000"/>
            <a:ext cx="2144713" cy="4902200"/>
            <a:chOff x="2103" y="480"/>
            <a:chExt cx="1392" cy="3088"/>
          </a:xfrm>
        </p:grpSpPr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2103" y="2160"/>
              <a:ext cx="1392" cy="1408"/>
              <a:chOff x="2103" y="2160"/>
              <a:chExt cx="1392" cy="1408"/>
            </a:xfrm>
          </p:grpSpPr>
          <p:sp>
            <p:nvSpPr>
              <p:cNvPr id="30748" name="Freeform 43"/>
              <p:cNvSpPr>
                <a:spLocks/>
              </p:cNvSpPr>
              <p:nvPr/>
            </p:nvSpPr>
            <p:spPr bwMode="auto">
              <a:xfrm>
                <a:off x="3220" y="2736"/>
                <a:ext cx="275" cy="240"/>
              </a:xfrm>
              <a:custGeom>
                <a:avLst/>
                <a:gdLst>
                  <a:gd name="T0" fmla="*/ 0 w 275"/>
                  <a:gd name="T1" fmla="*/ 240 h 240"/>
                  <a:gd name="T2" fmla="*/ 43 w 275"/>
                  <a:gd name="T3" fmla="*/ 214 h 240"/>
                  <a:gd name="T4" fmla="*/ 185 w 275"/>
                  <a:gd name="T5" fmla="*/ 212 h 240"/>
                  <a:gd name="T6" fmla="*/ 234 w 275"/>
                  <a:gd name="T7" fmla="*/ 168 h 240"/>
                  <a:gd name="T8" fmla="*/ 225 w 275"/>
                  <a:gd name="T9" fmla="*/ 148 h 240"/>
                  <a:gd name="T10" fmla="*/ 274 w 275"/>
                  <a:gd name="T11" fmla="*/ 96 h 240"/>
                  <a:gd name="T12" fmla="*/ 218 w 275"/>
                  <a:gd name="T13" fmla="*/ 80 h 240"/>
                  <a:gd name="T14" fmla="*/ 178 w 275"/>
                  <a:gd name="T15" fmla="*/ 0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5"/>
                  <a:gd name="T25" fmla="*/ 0 h 240"/>
                  <a:gd name="T26" fmla="*/ 275 w 275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5" h="240">
                    <a:moveTo>
                      <a:pt x="0" y="240"/>
                    </a:moveTo>
                    <a:cubicBezTo>
                      <a:pt x="7" y="236"/>
                      <a:pt x="12" y="219"/>
                      <a:pt x="43" y="214"/>
                    </a:cubicBezTo>
                    <a:cubicBezTo>
                      <a:pt x="74" y="209"/>
                      <a:pt x="153" y="220"/>
                      <a:pt x="185" y="212"/>
                    </a:cubicBezTo>
                    <a:cubicBezTo>
                      <a:pt x="217" y="204"/>
                      <a:pt x="227" y="179"/>
                      <a:pt x="234" y="168"/>
                    </a:cubicBezTo>
                    <a:cubicBezTo>
                      <a:pt x="241" y="157"/>
                      <a:pt x="218" y="160"/>
                      <a:pt x="225" y="148"/>
                    </a:cubicBezTo>
                    <a:cubicBezTo>
                      <a:pt x="232" y="136"/>
                      <a:pt x="275" y="107"/>
                      <a:pt x="274" y="96"/>
                    </a:cubicBezTo>
                    <a:cubicBezTo>
                      <a:pt x="273" y="85"/>
                      <a:pt x="234" y="96"/>
                      <a:pt x="218" y="80"/>
                    </a:cubicBezTo>
                    <a:cubicBezTo>
                      <a:pt x="202" y="64"/>
                      <a:pt x="186" y="17"/>
                      <a:pt x="178" y="0"/>
                    </a:cubicBezTo>
                  </a:path>
                </a:pathLst>
              </a:custGeom>
              <a:noFill/>
              <a:ln w="82550">
                <a:solidFill>
                  <a:srgbClr val="969696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0" name="Group 64"/>
              <p:cNvGrpSpPr>
                <a:grpSpLocks/>
              </p:cNvGrpSpPr>
              <p:nvPr/>
            </p:nvGrpSpPr>
            <p:grpSpPr bwMode="auto">
              <a:xfrm>
                <a:off x="2103" y="2160"/>
                <a:ext cx="1296" cy="1408"/>
                <a:chOff x="2103" y="2160"/>
                <a:chExt cx="1296" cy="1408"/>
              </a:xfrm>
            </p:grpSpPr>
            <p:sp>
              <p:nvSpPr>
                <p:cNvPr id="30751" name="Freeform 42"/>
                <p:cNvSpPr>
                  <a:spLocks/>
                </p:cNvSpPr>
                <p:nvPr/>
              </p:nvSpPr>
              <p:spPr bwMode="auto">
                <a:xfrm>
                  <a:off x="2103" y="2160"/>
                  <a:ext cx="1201" cy="1408"/>
                </a:xfrm>
                <a:custGeom>
                  <a:avLst/>
                  <a:gdLst>
                    <a:gd name="T0" fmla="*/ 2185 w 1087"/>
                    <a:gd name="T1" fmla="*/ 2102 h 1317"/>
                    <a:gd name="T2" fmla="*/ 1980 w 1087"/>
                    <a:gd name="T3" fmla="*/ 1147 h 1317"/>
                    <a:gd name="T4" fmla="*/ 1208 w 1087"/>
                    <a:gd name="T5" fmla="*/ 759 h 1317"/>
                    <a:gd name="T6" fmla="*/ 735 w 1087"/>
                    <a:gd name="T7" fmla="*/ 533 h 1317"/>
                    <a:gd name="T8" fmla="*/ 538 w 1087"/>
                    <a:gd name="T9" fmla="*/ 390 h 1317"/>
                    <a:gd name="T10" fmla="*/ 193 w 1087"/>
                    <a:gd name="T11" fmla="*/ 181 h 1317"/>
                    <a:gd name="T12" fmla="*/ 0 w 1087"/>
                    <a:gd name="T13" fmla="*/ 0 h 13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7"/>
                    <a:gd name="T22" fmla="*/ 0 h 1317"/>
                    <a:gd name="T23" fmla="*/ 1087 w 1087"/>
                    <a:gd name="T24" fmla="*/ 1317 h 13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7" h="1317">
                      <a:moveTo>
                        <a:pt x="1087" y="1317"/>
                      </a:moveTo>
                      <a:cubicBezTo>
                        <a:pt x="1070" y="1219"/>
                        <a:pt x="1067" y="858"/>
                        <a:pt x="986" y="718"/>
                      </a:cubicBezTo>
                      <a:cubicBezTo>
                        <a:pt x="905" y="578"/>
                        <a:pt x="703" y="539"/>
                        <a:pt x="600" y="475"/>
                      </a:cubicBezTo>
                      <a:cubicBezTo>
                        <a:pt x="496" y="411"/>
                        <a:pt x="421" y="375"/>
                        <a:pt x="366" y="335"/>
                      </a:cubicBezTo>
                      <a:cubicBezTo>
                        <a:pt x="310" y="296"/>
                        <a:pt x="313" y="280"/>
                        <a:pt x="268" y="244"/>
                      </a:cubicBezTo>
                      <a:cubicBezTo>
                        <a:pt x="223" y="207"/>
                        <a:pt x="141" y="153"/>
                        <a:pt x="96" y="113"/>
                      </a:cubicBezTo>
                      <a:cubicBezTo>
                        <a:pt x="52" y="72"/>
                        <a:pt x="20" y="24"/>
                        <a:pt x="0" y="0"/>
                      </a:cubicBezTo>
                    </a:path>
                  </a:pathLst>
                </a:custGeom>
                <a:noFill/>
                <a:ln w="82550">
                  <a:solidFill>
                    <a:srgbClr val="969696"/>
                  </a:solidFill>
                  <a:round/>
                  <a:headEnd type="triangle" w="med" len="med"/>
                  <a:tailEnd type="triangle" w="med" len="sm"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52" name="Freeform 44"/>
                <p:cNvSpPr>
                  <a:spLocks/>
                </p:cNvSpPr>
                <p:nvPr/>
              </p:nvSpPr>
              <p:spPr bwMode="auto">
                <a:xfrm>
                  <a:off x="2439" y="2664"/>
                  <a:ext cx="960" cy="744"/>
                </a:xfrm>
                <a:custGeom>
                  <a:avLst/>
                  <a:gdLst>
                    <a:gd name="T0" fmla="*/ 960 w 960"/>
                    <a:gd name="T1" fmla="*/ 18 h 744"/>
                    <a:gd name="T2" fmla="*/ 823 w 960"/>
                    <a:gd name="T3" fmla="*/ 18 h 744"/>
                    <a:gd name="T4" fmla="*/ 633 w 960"/>
                    <a:gd name="T5" fmla="*/ 128 h 744"/>
                    <a:gd name="T6" fmla="*/ 505 w 960"/>
                    <a:gd name="T7" fmla="*/ 256 h 744"/>
                    <a:gd name="T8" fmla="*/ 417 w 960"/>
                    <a:gd name="T9" fmla="*/ 448 h 744"/>
                    <a:gd name="T10" fmla="*/ 401 w 960"/>
                    <a:gd name="T11" fmla="*/ 464 h 744"/>
                    <a:gd name="T12" fmla="*/ 0 w 960"/>
                    <a:gd name="T13" fmla="*/ 744 h 7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0"/>
                    <a:gd name="T22" fmla="*/ 0 h 744"/>
                    <a:gd name="T23" fmla="*/ 960 w 960"/>
                    <a:gd name="T24" fmla="*/ 744 h 7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0" h="744">
                      <a:moveTo>
                        <a:pt x="960" y="18"/>
                      </a:moveTo>
                      <a:cubicBezTo>
                        <a:pt x="937" y="16"/>
                        <a:pt x="877" y="0"/>
                        <a:pt x="823" y="18"/>
                      </a:cubicBezTo>
                      <a:cubicBezTo>
                        <a:pt x="769" y="36"/>
                        <a:pt x="686" y="88"/>
                        <a:pt x="633" y="128"/>
                      </a:cubicBezTo>
                      <a:cubicBezTo>
                        <a:pt x="580" y="168"/>
                        <a:pt x="541" y="203"/>
                        <a:pt x="505" y="256"/>
                      </a:cubicBezTo>
                      <a:cubicBezTo>
                        <a:pt x="469" y="309"/>
                        <a:pt x="434" y="413"/>
                        <a:pt x="417" y="448"/>
                      </a:cubicBezTo>
                      <a:cubicBezTo>
                        <a:pt x="400" y="483"/>
                        <a:pt x="470" y="415"/>
                        <a:pt x="401" y="464"/>
                      </a:cubicBezTo>
                      <a:cubicBezTo>
                        <a:pt x="332" y="513"/>
                        <a:pt x="84" y="686"/>
                        <a:pt x="0" y="744"/>
                      </a:cubicBezTo>
                    </a:path>
                  </a:pathLst>
                </a:custGeom>
                <a:noFill/>
                <a:ln w="82550">
                  <a:solidFill>
                    <a:srgbClr val="969696"/>
                  </a:solidFill>
                  <a:round/>
                  <a:headEnd type="triangle" w="med" len="med"/>
                  <a:tailEnd type="triangle" w="med" len="sm"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750" name="Freeform 46"/>
              <p:cNvSpPr>
                <a:spLocks/>
              </p:cNvSpPr>
              <p:nvPr/>
            </p:nvSpPr>
            <p:spPr bwMode="auto">
              <a:xfrm>
                <a:off x="2136" y="2176"/>
                <a:ext cx="735" cy="944"/>
              </a:xfrm>
              <a:custGeom>
                <a:avLst/>
                <a:gdLst>
                  <a:gd name="T0" fmla="*/ 735 w 735"/>
                  <a:gd name="T1" fmla="*/ 944 h 944"/>
                  <a:gd name="T2" fmla="*/ 456 w 735"/>
                  <a:gd name="T3" fmla="*/ 680 h 944"/>
                  <a:gd name="T4" fmla="*/ 304 w 735"/>
                  <a:gd name="T5" fmla="*/ 496 h 944"/>
                  <a:gd name="T6" fmla="*/ 224 w 735"/>
                  <a:gd name="T7" fmla="*/ 440 h 944"/>
                  <a:gd name="T8" fmla="*/ 152 w 735"/>
                  <a:gd name="T9" fmla="*/ 352 h 944"/>
                  <a:gd name="T10" fmla="*/ 122 w 735"/>
                  <a:gd name="T11" fmla="*/ 242 h 944"/>
                  <a:gd name="T12" fmla="*/ 0 w 735"/>
                  <a:gd name="T13" fmla="*/ 0 h 9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5"/>
                  <a:gd name="T22" fmla="*/ 0 h 944"/>
                  <a:gd name="T23" fmla="*/ 735 w 735"/>
                  <a:gd name="T24" fmla="*/ 944 h 9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5" h="944">
                    <a:moveTo>
                      <a:pt x="735" y="944"/>
                    </a:moveTo>
                    <a:cubicBezTo>
                      <a:pt x="689" y="900"/>
                      <a:pt x="528" y="755"/>
                      <a:pt x="456" y="680"/>
                    </a:cubicBezTo>
                    <a:cubicBezTo>
                      <a:pt x="384" y="605"/>
                      <a:pt x="343" y="536"/>
                      <a:pt x="304" y="496"/>
                    </a:cubicBezTo>
                    <a:cubicBezTo>
                      <a:pt x="265" y="456"/>
                      <a:pt x="249" y="464"/>
                      <a:pt x="224" y="440"/>
                    </a:cubicBezTo>
                    <a:cubicBezTo>
                      <a:pt x="199" y="416"/>
                      <a:pt x="169" y="385"/>
                      <a:pt x="152" y="352"/>
                    </a:cubicBezTo>
                    <a:cubicBezTo>
                      <a:pt x="135" y="319"/>
                      <a:pt x="147" y="301"/>
                      <a:pt x="122" y="242"/>
                    </a:cubicBezTo>
                    <a:cubicBezTo>
                      <a:pt x="97" y="183"/>
                      <a:pt x="26" y="50"/>
                      <a:pt x="0" y="0"/>
                    </a:cubicBezTo>
                  </a:path>
                </a:pathLst>
              </a:custGeom>
              <a:noFill/>
              <a:ln w="82550">
                <a:solidFill>
                  <a:srgbClr val="969696"/>
                </a:solidFill>
                <a:round/>
                <a:headEnd/>
                <a:tailEnd type="triangle" w="med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747" name="Freeform 67"/>
            <p:cNvSpPr>
              <a:spLocks/>
            </p:cNvSpPr>
            <p:nvPr/>
          </p:nvSpPr>
          <p:spPr bwMode="auto">
            <a:xfrm>
              <a:off x="2727" y="480"/>
              <a:ext cx="48" cy="2160"/>
            </a:xfrm>
            <a:custGeom>
              <a:avLst/>
              <a:gdLst>
                <a:gd name="T0" fmla="*/ 0 w 275"/>
                <a:gd name="T1" fmla="*/ 1147912124 h 240"/>
                <a:gd name="T2" fmla="*/ 0 w 275"/>
                <a:gd name="T3" fmla="*/ 1023554908 h 240"/>
                <a:gd name="T4" fmla="*/ 0 w 275"/>
                <a:gd name="T5" fmla="*/ 1013988702 h 240"/>
                <a:gd name="T6" fmla="*/ 0 w 275"/>
                <a:gd name="T7" fmla="*/ 803538516 h 240"/>
                <a:gd name="T8" fmla="*/ 0 w 275"/>
                <a:gd name="T9" fmla="*/ 707879340 h 240"/>
                <a:gd name="T10" fmla="*/ 0 w 275"/>
                <a:gd name="T11" fmla="*/ 459165051 h 240"/>
                <a:gd name="T12" fmla="*/ 0 w 275"/>
                <a:gd name="T13" fmla="*/ 382637423 h 240"/>
                <a:gd name="T14" fmla="*/ 0 w 275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240"/>
                <a:gd name="T26" fmla="*/ 275 w 275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240">
                  <a:moveTo>
                    <a:pt x="0" y="240"/>
                  </a:moveTo>
                  <a:cubicBezTo>
                    <a:pt x="7" y="236"/>
                    <a:pt x="12" y="219"/>
                    <a:pt x="43" y="214"/>
                  </a:cubicBezTo>
                  <a:cubicBezTo>
                    <a:pt x="74" y="209"/>
                    <a:pt x="153" y="220"/>
                    <a:pt x="185" y="212"/>
                  </a:cubicBezTo>
                  <a:cubicBezTo>
                    <a:pt x="217" y="204"/>
                    <a:pt x="227" y="179"/>
                    <a:pt x="234" y="168"/>
                  </a:cubicBezTo>
                  <a:cubicBezTo>
                    <a:pt x="241" y="157"/>
                    <a:pt x="218" y="160"/>
                    <a:pt x="225" y="148"/>
                  </a:cubicBezTo>
                  <a:cubicBezTo>
                    <a:pt x="232" y="136"/>
                    <a:pt x="275" y="107"/>
                    <a:pt x="274" y="96"/>
                  </a:cubicBezTo>
                  <a:cubicBezTo>
                    <a:pt x="273" y="85"/>
                    <a:pt x="234" y="96"/>
                    <a:pt x="218" y="80"/>
                  </a:cubicBezTo>
                  <a:cubicBezTo>
                    <a:pt x="202" y="64"/>
                    <a:pt x="186" y="17"/>
                    <a:pt x="178" y="0"/>
                  </a:cubicBezTo>
                </a:path>
              </a:pathLst>
            </a:custGeom>
            <a:noFill/>
            <a:ln w="82550">
              <a:solidFill>
                <a:srgbClr val="969696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64965" name="Text Box 69"/>
          <p:cNvSpPr txBox="1">
            <a:spLocks noChangeArrowheads="1"/>
          </p:cNvSpPr>
          <p:nvPr/>
        </p:nvSpPr>
        <p:spPr bwMode="auto">
          <a:xfrm>
            <a:off x="4276725" y="457200"/>
            <a:ext cx="1743075" cy="261938"/>
          </a:xfrm>
          <a:prstGeom prst="rect">
            <a:avLst/>
          </a:prstGeom>
          <a:solidFill>
            <a:srgbClr val="00FFFF"/>
          </a:solidFill>
          <a:ln w="22225" algn="ctr">
            <a:solidFill>
              <a:schemeClr val="tx1"/>
            </a:solidFill>
            <a:miter lim="800000"/>
            <a:headEnd/>
            <a:tailEnd type="none" w="med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/>
              <a:t>Inter Zonal</a:t>
            </a:r>
            <a:endParaRPr lang="en-US" sz="1100" b="1" dirty="0"/>
          </a:p>
        </p:txBody>
      </p:sp>
      <p:sp>
        <p:nvSpPr>
          <p:cNvPr id="464966" name="Text Box 70"/>
          <p:cNvSpPr txBox="1">
            <a:spLocks noChangeArrowheads="1"/>
          </p:cNvSpPr>
          <p:nvPr/>
        </p:nvSpPr>
        <p:spPr bwMode="auto">
          <a:xfrm>
            <a:off x="430213" y="4572000"/>
            <a:ext cx="1479550" cy="261938"/>
          </a:xfrm>
          <a:prstGeom prst="rect">
            <a:avLst/>
          </a:prstGeom>
          <a:solidFill>
            <a:srgbClr val="00FFFF"/>
          </a:solidFill>
          <a:ln w="22225" algn="ctr">
            <a:solidFill>
              <a:schemeClr val="tx1"/>
            </a:solidFill>
            <a:miter lim="800000"/>
            <a:headEnd/>
            <a:tailEnd type="none" w="med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/>
              <a:t>OMVG-OMVS</a:t>
            </a:r>
          </a:p>
        </p:txBody>
      </p:sp>
      <p:sp>
        <p:nvSpPr>
          <p:cNvPr id="464967" name="Text Box 71"/>
          <p:cNvSpPr txBox="1">
            <a:spLocks noChangeArrowheads="1"/>
          </p:cNvSpPr>
          <p:nvPr/>
        </p:nvSpPr>
        <p:spPr bwMode="auto">
          <a:xfrm>
            <a:off x="577850" y="5791200"/>
            <a:ext cx="1035050" cy="261938"/>
          </a:xfrm>
          <a:prstGeom prst="rect">
            <a:avLst/>
          </a:prstGeom>
          <a:solidFill>
            <a:srgbClr val="00FFFF"/>
          </a:solidFill>
          <a:ln w="22225" algn="ctr">
            <a:solidFill>
              <a:schemeClr val="tx1"/>
            </a:solidFill>
            <a:miter lim="800000"/>
            <a:headEnd/>
            <a:tailEnd type="none" w="med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/>
              <a:t>CLSG</a:t>
            </a:r>
          </a:p>
        </p:txBody>
      </p:sp>
    </p:spTree>
    <p:extLst>
      <p:ext uri="{BB962C8B-B14F-4D97-AF65-F5344CB8AC3E}">
        <p14:creationId xmlns:p14="http://schemas.microsoft.com/office/powerpoint/2010/main" val="305964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933E-6 1.96532E-6 L -0.03879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6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6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64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64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64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64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6492E-7 -2.36994E-6 L 0.04401 0.0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6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6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6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6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64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6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6E-6 -3.46821E-6 L 0.04857 -0.000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64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64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6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6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33" grpId="0" animBg="1"/>
      <p:bldP spid="464936" grpId="0" animBg="1"/>
      <p:bldP spid="464937" grpId="0" animBg="1"/>
      <p:bldP spid="464950" grpId="0" animBg="1"/>
      <p:bldP spid="464957" grpId="0" animBg="1"/>
      <p:bldP spid="464965" grpId="0" animBg="1"/>
      <p:bldP spid="464966" grpId="0" animBg="1"/>
      <p:bldP spid="4649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10600" cy="5181600"/>
          </a:xfrm>
        </p:spPr>
        <p:txBody>
          <a:bodyPr numCol="1" spcCol="72000">
            <a:normAutofit lnSpcReduction="10000"/>
          </a:bodyPr>
          <a:lstStyle/>
          <a:p>
            <a:pPr algn="just"/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Construction </a:t>
            </a:r>
            <a:r>
              <a:rPr lang="en-GB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of 40 small hydro dams – </a:t>
            </a:r>
            <a:r>
              <a:rPr lang="en-GB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UNIDO/ECREEE</a:t>
            </a:r>
          </a:p>
          <a:p>
            <a:pPr algn="just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Extension of the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West African Gas Pipeline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to supply gas to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Côte d’Ivoire, Liberia, Sierra Leone, Guinea, Guinea Bissau, Gambia, Senegal, Niger, Burkina Faso and Mali </a:t>
            </a:r>
          </a:p>
          <a:p>
            <a:pPr algn="just"/>
            <a:r>
              <a:rPr lang="en-GB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Emergency Energy supply</a:t>
            </a:r>
            <a:r>
              <a:rPr lang="en-GB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programe</a:t>
            </a:r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(2008 </a:t>
            </a:r>
            <a:r>
              <a:rPr lang="en-GB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OHoSG</a:t>
            </a:r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 Summit)</a:t>
            </a:r>
            <a:endParaRPr lang="en-GB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en-US" sz="2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for energy supply and generation </a:t>
            </a:r>
            <a:r>
              <a:rPr lang="en-GB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Guinea</a:t>
            </a:r>
            <a:r>
              <a:rPr lang="en-GB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Guinea Bissau, Sierra Leone, The Gambia </a:t>
            </a:r>
            <a:endParaRPr lang="en-GB" sz="11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Regional </a:t>
            </a: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for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Power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Regulation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capacity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building</a:t>
            </a:r>
          </a:p>
          <a:p>
            <a:pPr lvl="1" algn="just">
              <a:spcBef>
                <a:spcPts val="0"/>
              </a:spcBef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Assistance </a:t>
            </a:r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for the creation and installation of national bodies in charge of electricity sector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regulation</a:t>
            </a:r>
            <a:r>
              <a:rPr lang="en-US" sz="1600" dirty="0"/>
              <a:t>	</a:t>
            </a:r>
            <a:endParaRPr lang="en-GB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Specific Regional Energy Intervention Projects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753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Introduction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Challenges</a:t>
            </a:r>
          </a:p>
          <a:p>
            <a:pPr lvl="1"/>
            <a:r>
              <a:rPr lang="en-US" b="1" dirty="0" smtClean="0"/>
              <a:t>Finance and resource mobilization</a:t>
            </a:r>
          </a:p>
          <a:p>
            <a:pPr lvl="1"/>
            <a:r>
              <a:rPr lang="en-US" b="1" dirty="0" smtClean="0"/>
              <a:t>Institutional and capacity</a:t>
            </a:r>
          </a:p>
          <a:p>
            <a:pPr lvl="1"/>
            <a:r>
              <a:rPr lang="en-US" b="1" dirty="0" smtClean="0"/>
              <a:t>Infrastructures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Responses: Priority Interventions</a:t>
            </a:r>
          </a:p>
          <a:p>
            <a:pPr lvl="1"/>
            <a:r>
              <a:rPr lang="en-US" b="1" dirty="0" smtClean="0"/>
              <a:t>ECOWAS 5  - year strategic plan</a:t>
            </a:r>
          </a:p>
          <a:p>
            <a:pPr lvl="1"/>
            <a:r>
              <a:rPr lang="en-US" b="1" dirty="0" smtClean="0"/>
              <a:t>Finance </a:t>
            </a:r>
            <a:r>
              <a:rPr lang="en-US" b="1" dirty="0"/>
              <a:t>and resource mobilization</a:t>
            </a:r>
          </a:p>
          <a:p>
            <a:pPr lvl="1"/>
            <a:r>
              <a:rPr lang="en-US" b="1" dirty="0" smtClean="0"/>
              <a:t>Project Preparation and Development</a:t>
            </a:r>
          </a:p>
          <a:p>
            <a:pPr lvl="1"/>
            <a:r>
              <a:rPr lang="en-US" b="1" dirty="0" smtClean="0"/>
              <a:t>Infrastructure </a:t>
            </a:r>
            <a:r>
              <a:rPr lang="en-US" b="1" dirty="0"/>
              <a:t>projects </a:t>
            </a:r>
            <a:r>
              <a:rPr lang="en-US" b="1" dirty="0" smtClean="0"/>
              <a:t>(Energy, ICT, Transport)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Critical Success factors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360" y="1531960"/>
            <a:ext cx="5867400" cy="5257800"/>
          </a:xfrm>
        </p:spPr>
        <p:txBody>
          <a:bodyPr numCol="2" spcCol="72000">
            <a:normAutofit lnSpcReduction="10000"/>
          </a:bodyPr>
          <a:lstStyle/>
          <a:p>
            <a:pPr marL="0">
              <a:buNone/>
            </a:pP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Rural and </a:t>
            </a:r>
            <a:r>
              <a:rPr lang="en-GB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peri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-urban electrification in West Africa (Phase 1) </a:t>
            </a:r>
          </a:p>
          <a:p>
            <a:pPr>
              <a:buNone/>
            </a:pP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Objective</a:t>
            </a:r>
          </a:p>
          <a:p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Increase access to electricity by about 200 million people in the ECOWAS region by providing electricity supply to 5,000 villages.</a:t>
            </a:r>
          </a:p>
          <a:p>
            <a:pPr>
              <a:buNone/>
            </a:pP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Cost: </a:t>
            </a:r>
            <a:r>
              <a:rPr lang="en-GB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US$2.5 Billion</a:t>
            </a:r>
          </a:p>
          <a:p>
            <a:pPr lvl="0">
              <a:buNone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Steps</a:t>
            </a:r>
          </a:p>
          <a:p>
            <a:pPr lvl="0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Detail studies to be undertaken for the whole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lvl="0"/>
            <a:r>
              <a:rPr lang="en-C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Fund mobilization </a:t>
            </a:r>
          </a:p>
          <a:p>
            <a:pPr lvl="0"/>
            <a:r>
              <a:rPr lang="en-C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Follow-up the projects implementation. </a:t>
            </a:r>
          </a:p>
          <a:p>
            <a:pPr>
              <a:buNone/>
            </a:pPr>
            <a:endParaRPr lang="en-GB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>
              <a:buNone/>
            </a:pP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ECOWAS/UEMOA White Paper for Access to Energy Services </a:t>
            </a: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Objective</a:t>
            </a: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Increase by four fold, access of energy services to 36 million households and 49,000 localities by 2015</a:t>
            </a:r>
          </a:p>
          <a:p>
            <a:pPr>
              <a:buNone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Cost: 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US$12.7 Million</a:t>
            </a:r>
          </a:p>
          <a:p>
            <a:pPr>
              <a:buNone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Key components</a:t>
            </a:r>
          </a:p>
          <a:p>
            <a:pPr lvl="0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Creation of an energy access unit, </a:t>
            </a: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Creation of a data base, </a:t>
            </a: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Final evaluation of energy investments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programmes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energy fund mobilization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81472" y="116632"/>
            <a:ext cx="7494984" cy="953183"/>
          </a:xfrm>
        </p:spPr>
        <p:txBody>
          <a:bodyPr>
            <a:noAutofit/>
          </a:bodyPr>
          <a:lstStyle/>
          <a:p>
            <a:r>
              <a:rPr lang="en-US" sz="3200" b="1" i="1" cap="all" dirty="0" smtClean="0"/>
              <a:t>Energy access/ rural electrification</a:t>
            </a:r>
            <a:endParaRPr lang="en-GB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1682088"/>
            <a:ext cx="1752600" cy="1847655"/>
            <a:chOff x="6324600" y="1676400"/>
            <a:chExt cx="2370138" cy="2257192"/>
          </a:xfrm>
        </p:grpSpPr>
        <p:pic>
          <p:nvPicPr>
            <p:cNvPr id="4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 r="6667" b="14285"/>
            <a:stretch>
              <a:fillRect/>
            </a:stretch>
          </p:blipFill>
          <p:spPr bwMode="auto">
            <a:xfrm>
              <a:off x="6324600" y="1676400"/>
              <a:ext cx="23701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27"/>
            <p:cNvSpPr txBox="1">
              <a:spLocks noChangeArrowheads="1"/>
            </p:cNvSpPr>
            <p:nvPr/>
          </p:nvSpPr>
          <p:spPr bwMode="auto">
            <a:xfrm>
              <a:off x="6400800" y="3200400"/>
              <a:ext cx="2209800" cy="733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1100" b="1" dirty="0">
                  <a:latin typeface="Calibri" pitchFamily="34" charset="0"/>
                </a:rPr>
                <a:t>  </a:t>
              </a:r>
              <a:r>
                <a:rPr lang="en-US" sz="1100" b="1" dirty="0" err="1">
                  <a:latin typeface="Calibri" pitchFamily="34" charset="0"/>
                </a:rPr>
                <a:t>Waya</a:t>
              </a:r>
              <a:r>
                <a:rPr lang="en-US" sz="1100" b="1" dirty="0">
                  <a:latin typeface="Calibri" pitchFamily="34" charset="0"/>
                </a:rPr>
                <a:t> </a:t>
              </a:r>
              <a:r>
                <a:rPr lang="en-US" sz="1100" b="1" dirty="0" smtClean="0">
                  <a:latin typeface="Calibri" pitchFamily="34" charset="0"/>
                </a:rPr>
                <a:t>(Nigeria) Small hydro power </a:t>
              </a:r>
              <a:r>
                <a:rPr lang="en-US" sz="1100" b="1" dirty="0">
                  <a:latin typeface="Calibri" pitchFamily="34" charset="0"/>
                </a:rPr>
                <a:t>reservoir and   intake structure </a:t>
              </a:r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533400" y="3587088"/>
            <a:ext cx="1828800" cy="1726287"/>
            <a:chOff x="838200" y="3505200"/>
            <a:chExt cx="1828800" cy="1726287"/>
          </a:xfrm>
        </p:grpSpPr>
        <p:pic>
          <p:nvPicPr>
            <p:cNvPr id="8" name="Imagem 6" descr="K:\DCIM1\100PHOTO\SAM_084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1" y="3505200"/>
              <a:ext cx="1524000" cy="132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838200" y="4800600"/>
              <a:ext cx="1828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latin typeface="Calibri" pitchFamily="34" charset="0"/>
                </a:rPr>
                <a:t> Setting up a PV system</a:t>
              </a:r>
            </a:p>
            <a:p>
              <a:r>
                <a:rPr lang="en-US" sz="1100" b="1" dirty="0" smtClean="0">
                  <a:latin typeface="Calibri" pitchFamily="34" charset="0"/>
                </a:rPr>
                <a:t>Guinea Bissau </a:t>
              </a:r>
              <a:endParaRPr lang="en-GB" sz="1100" b="1" dirty="0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46109" y="5339688"/>
            <a:ext cx="1844691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29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81472" y="116632"/>
            <a:ext cx="7494984" cy="953183"/>
          </a:xfrm>
        </p:spPr>
        <p:txBody>
          <a:bodyPr>
            <a:noAutofit/>
          </a:bodyPr>
          <a:lstStyle/>
          <a:p>
            <a:r>
              <a:rPr lang="en-GB" sz="3200" b="1" cap="all" dirty="0"/>
              <a:t>FEASIBILITY STUDY FOR THE EXTENSION OF THE WEST AFRICA GAS PIPELINE</a:t>
            </a:r>
            <a:endParaRPr lang="en-GB" sz="3200" dirty="0"/>
          </a:p>
        </p:txBody>
      </p:sp>
      <p:sp>
        <p:nvSpPr>
          <p:cNvPr id="13" name="Content Placeholder 13"/>
          <p:cNvSpPr>
            <a:spLocks noGrp="1"/>
          </p:cNvSpPr>
          <p:nvPr>
            <p:ph sz="half" idx="1"/>
          </p:nvPr>
        </p:nvSpPr>
        <p:spPr>
          <a:xfrm>
            <a:off x="316345" y="3859415"/>
            <a:ext cx="8610600" cy="3048000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pt-PT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Study Objective: </a:t>
            </a:r>
          </a:p>
          <a:p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analyze the possibilities of extension of the West African Gas-Pipeline to Dakar through Abidjan, Monrovia, Free Town, Conakry, Bissau and Banjul </a:t>
            </a:r>
            <a:r>
              <a:rPr lang="pt-PT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also to feed the inland countries without proven Gas reserves</a:t>
            </a:r>
          </a:p>
          <a:p>
            <a:pPr>
              <a:buNone/>
            </a:pPr>
            <a:r>
              <a:rPr lang="pt-PT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Study Cost : US$2million</a:t>
            </a:r>
          </a:p>
          <a:p>
            <a:pPr>
              <a:buNone/>
            </a:pPr>
            <a:r>
              <a:rPr lang="pt-PT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2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Current WAGP Description 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620 km of 20-inch pipeline extending from Lagos to </a:t>
            </a: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Takoradi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Ghana;  Capacity: 474 </a:t>
            </a: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MMBtu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/ day  with a potential to generate 2,500 to 3,000 MW 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Financed by a consortium </a:t>
            </a: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ie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WAPCo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(Chevron / Texaco, Shell, NNPC, VRA, </a:t>
            </a: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Sobegaz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Sotogaz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– US$2billion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Free flow since May 2009</a:t>
            </a:r>
          </a:p>
        </p:txBody>
      </p:sp>
      <p:pic>
        <p:nvPicPr>
          <p:cNvPr id="14" name="Content Placeholder 20" descr="WAGP zo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" y="1368049"/>
            <a:ext cx="8458200" cy="249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24200"/>
            <a:ext cx="7162800" cy="1362075"/>
          </a:xfrm>
        </p:spPr>
        <p:txBody>
          <a:bodyPr/>
          <a:lstStyle/>
          <a:p>
            <a:pPr algn="ctr"/>
            <a:r>
              <a:rPr lang="en-GB" sz="5400" dirty="0" smtClean="0"/>
              <a:t>TRANSPORT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2607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76201" y="4648200"/>
            <a:ext cx="8991599" cy="2209800"/>
          </a:xfrm>
          <a:prstGeom prst="rect">
            <a:avLst/>
          </a:prstGeom>
        </p:spPr>
        <p:txBody>
          <a:bodyPr numCol="2">
            <a:normAutofit fontScale="92500" lnSpcReduction="20000"/>
          </a:bodyPr>
          <a:lstStyle/>
          <a:p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 Coastal, Dakar-Lagos corridor missing links (PIDA)	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Nigeria ; Benin ;Togo ;Ghana; Cote d’Ivoire; Liberia; Sierra Leone; Guinea Bissau; Guinea; The Gambia; Senegal</a:t>
            </a:r>
          </a:p>
          <a:p>
            <a:pPr lvl="1"/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Improvement of existing roads Boke(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Guinee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–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Quebo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Guinee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Bissau), 112 km </a:t>
            </a:r>
            <a:endParaRPr lang="en-GB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GB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 </a:t>
            </a:r>
            <a:r>
              <a:rPr lang="en-GB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Sahelian</a:t>
            </a:r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Dakar – Niamey-N’Djamena multimodal corridor (PIDA)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Senegal	315 km</a:t>
            </a:r>
          </a:p>
          <a:p>
            <a:pPr lvl="1"/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Mali	</a:t>
            </a: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375 km</a:t>
            </a:r>
          </a:p>
          <a:p>
            <a:pPr lvl="1"/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Burkina Faso </a:t>
            </a: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109 km</a:t>
            </a:r>
          </a:p>
          <a:p>
            <a:pPr lvl="1"/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Niger	</a:t>
            </a: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598 km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b="1" dirty="0"/>
              <a:t>TRANS-</a:t>
            </a:r>
            <a:r>
              <a:rPr lang="en-GB" b="1" dirty="0">
                <a:solidFill>
                  <a:srgbClr val="FF0000"/>
                </a:solidFill>
              </a:rPr>
              <a:t>West African</a:t>
            </a:r>
            <a:r>
              <a:rPr lang="en-GB" b="1" dirty="0"/>
              <a:t> HIGHWAY</a:t>
            </a:r>
            <a:endParaRPr lang="en-GB" dirty="0"/>
          </a:p>
        </p:txBody>
      </p:sp>
      <p:pic>
        <p:nvPicPr>
          <p:cNvPr id="8" name="Picture 7" descr="C:\Users\Chris\Documents\DOCUMENTS\2011\Library\MAPS\TAH_ECOWAS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1447800"/>
            <a:ext cx="83819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12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 txBox="1">
            <a:spLocks/>
          </p:cNvSpPr>
          <p:nvPr/>
        </p:nvSpPr>
        <p:spPr>
          <a:xfrm>
            <a:off x="35496" y="1412776"/>
            <a:ext cx="8915400" cy="5445224"/>
          </a:xfrm>
          <a:prstGeom prst="rect">
            <a:avLst/>
          </a:prstGeom>
        </p:spPr>
        <p:txBody>
          <a:bodyPr numCol="1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Construction of bad sections on the Abidjan-Lagos Section – </a:t>
            </a:r>
            <a:r>
              <a:rPr lang="en-GB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World Bank</a:t>
            </a: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04088" lvl="2" indent="-320040">
              <a:spcBef>
                <a:spcPts val="3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Phase I - Ghana 110km; Benin 17km; Togo 8km. Supervision, Technical Assistance &amp; Road Safety</a:t>
            </a: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912" lvl="1" indent="-320040">
              <a:spcBef>
                <a:spcPts val="3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Rehabilitation of the </a:t>
            </a:r>
            <a:r>
              <a:rPr lang="en-GB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Cotonou-Lome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road – </a:t>
            </a:r>
            <a:r>
              <a:rPr lang="en-GB" sz="1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AfDB</a:t>
            </a:r>
            <a:endParaRPr lang="en-GB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912" lvl="1" indent="-320040">
              <a:spcBef>
                <a:spcPts val="3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Construction of the Trans-Gambia Bridge – </a:t>
            </a:r>
            <a:r>
              <a:rPr lang="en-GB" sz="1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AfDB</a:t>
            </a:r>
            <a:r>
              <a:rPr lang="en-GB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704088" lvl="2" indent="-320040">
              <a:spcBef>
                <a:spcPts val="3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Construction of two roads in Senegal</a:t>
            </a:r>
          </a:p>
          <a:p>
            <a:pPr marL="704088" lvl="2" indent="-320040">
              <a:spcBef>
                <a:spcPts val="3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Construction of two Joint Border Posts (Senegal &amp; Gambia) </a:t>
            </a:r>
          </a:p>
          <a:p>
            <a:pPr marL="438912" lvl="1" indent="-320040">
              <a:spcBef>
                <a:spcPts val="3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GB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European Union </a:t>
            </a: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10th EDF Regional Indicative programme </a:t>
            </a:r>
          </a:p>
          <a:p>
            <a:pPr marL="704088" lvl="2" indent="-320040">
              <a:spcBef>
                <a:spcPts val="3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Construction of the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Bandajuma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to the Moa river bridge (45,2 km) – </a:t>
            </a:r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S. Leone-Liberia</a:t>
            </a:r>
          </a:p>
          <a:p>
            <a:pPr marL="704088" lvl="2" indent="-320040">
              <a:spcBef>
                <a:spcPts val="3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Improvement/Construction of 3 bridges located over the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Sewa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Waanje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Moa rivers in </a:t>
            </a:r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Sierra Leone</a:t>
            </a:r>
          </a:p>
          <a:p>
            <a:pPr marL="704088" lvl="2" indent="-320040">
              <a:spcBef>
                <a:spcPts val="3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Construction of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Zinder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Nigeria  Border Road </a:t>
            </a:r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(Niger-Nigeria)</a:t>
            </a:r>
          </a:p>
          <a:p>
            <a:pPr marL="704088" lvl="2" indent="-320040">
              <a:spcBef>
                <a:spcPts val="3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Koupela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Piega-Fada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Gourma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-Niger Border </a:t>
            </a:r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(Burkina Faso-Niger)</a:t>
            </a:r>
          </a:p>
          <a:p>
            <a:pPr marL="438912" lvl="1" indent="-320040">
              <a:spcBef>
                <a:spcPts val="3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ECOWAS-AUC-</a:t>
            </a:r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AfDB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Champion Infrastructure Program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Dakar-Lagos missing links - Road</a:t>
            </a:r>
          </a:p>
          <a:p>
            <a:pPr lvl="1">
              <a:spcBef>
                <a:spcPts val="300"/>
              </a:spcBef>
            </a:pP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Cotonou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-Niamey-Ouagadougou-Abidjan railway links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Dakar-Bamako-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Ouangolodougou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Dosso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(Niger)-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Northen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Nigeria railway links</a:t>
            </a:r>
          </a:p>
          <a:p>
            <a:pPr lvl="1">
              <a:spcBef>
                <a:spcPts val="300"/>
              </a:spcBef>
            </a:pP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Sambagalou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dam and interconnection lines –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OMVG</a:t>
            </a:r>
          </a:p>
          <a:p>
            <a:pPr lvl="1">
              <a:spcBef>
                <a:spcPts val="300"/>
              </a:spcBef>
            </a:pP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Fomi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multipurpose dam –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Guinea </a:t>
            </a:r>
          </a:p>
          <a:p>
            <a:pPr marL="704088" lvl="2" indent="-320040">
              <a:spcBef>
                <a:spcPts val="30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1400" b="1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/>
              <a:t>Missing </a:t>
            </a:r>
            <a:r>
              <a:rPr lang="en-GB" dirty="0" smtClean="0"/>
              <a:t>Links </a:t>
            </a:r>
            <a:r>
              <a:rPr lang="en-GB" dirty="0"/>
              <a:t>Improvement</a:t>
            </a:r>
          </a:p>
        </p:txBody>
      </p:sp>
    </p:spTree>
    <p:extLst>
      <p:ext uri="{BB962C8B-B14F-4D97-AF65-F5344CB8AC3E}">
        <p14:creationId xmlns:p14="http://schemas.microsoft.com/office/powerpoint/2010/main" val="26598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1"/>
          <p:cNvSpPr>
            <a:spLocks noGrp="1"/>
          </p:cNvSpPr>
          <p:nvPr>
            <p:ph idx="1"/>
          </p:nvPr>
        </p:nvSpPr>
        <p:spPr>
          <a:xfrm>
            <a:off x="4724400" y="1412776"/>
            <a:ext cx="4267200" cy="53285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3050" indent="-273050">
              <a:buSzPct val="85000"/>
              <a:buNone/>
              <a:defRPr/>
            </a:pPr>
            <a:r>
              <a:rPr lang="en-US" sz="1600" b="1" u="sng" smtClean="0">
                <a:latin typeface="Tahoma" pitchFamily="34" charset="0"/>
                <a:ea typeface="Tahoma" pitchFamily="34" charset="0"/>
                <a:cs typeface="Tahoma" pitchFamily="34" charset="0"/>
              </a:rPr>
              <a:t>OBJECTIVES</a:t>
            </a:r>
          </a:p>
          <a:p>
            <a:pPr marL="273050" indent="-273050">
              <a:buSzPct val="85000"/>
              <a:defRPr/>
            </a:pPr>
            <a:r>
              <a:rPr lang="en-US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To enhance movement of persons, vehicles and goods within the Community joint controls in a single location</a:t>
            </a:r>
          </a:p>
          <a:p>
            <a:pPr marL="273050" indent="-273050">
              <a:buSzPct val="85000"/>
              <a:defRPr/>
            </a:pPr>
            <a:r>
              <a:rPr lang="en-US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To enhance the effectiveness of border controls </a:t>
            </a:r>
          </a:p>
          <a:p>
            <a:pPr marL="273050" indent="-273050">
              <a:buSzPct val="85000"/>
              <a:defRPr/>
            </a:pPr>
            <a:endParaRPr lang="en-US" sz="1800" b="1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b="1" u="sng" smtClean="0">
                <a:latin typeface="Tahoma" pitchFamily="34" charset="0"/>
                <a:ea typeface="Tahoma" pitchFamily="34" charset="0"/>
                <a:cs typeface="Tahoma" pitchFamily="34" charset="0"/>
              </a:rPr>
              <a:t>BENEFITS  </a:t>
            </a:r>
          </a:p>
          <a:p>
            <a:r>
              <a:rPr lang="en-US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Average border crossing time reduced to 3 hours</a:t>
            </a:r>
          </a:p>
          <a:p>
            <a:r>
              <a:rPr lang="en-US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Clearances for buses and passenger cars halved</a:t>
            </a:r>
          </a:p>
          <a:p>
            <a:r>
              <a:rPr lang="en-US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Freight times reduced quite dramatically.</a:t>
            </a:r>
          </a:p>
          <a:p>
            <a:r>
              <a:rPr lang="en-US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Pre-clearance possible through information &amp; equipment sharing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sz="quarter"/>
          </p:nvPr>
        </p:nvSpPr>
        <p:spPr>
          <a:xfrm>
            <a:off x="1259632" y="44624"/>
            <a:ext cx="7503368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Construction of Joint Border Posts (JBPs)</a:t>
            </a:r>
            <a:endParaRPr lang="en-GB" sz="32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787900" y="1125538"/>
            <a:ext cx="4114800" cy="5330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19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" name="Picture 5" descr="C:\Documents and Settings\user\Desktop\Drawings\STANFORD\GOPA-BORDER POST\Main Admin 3D Concepts\Building 1 view 3.jp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68375" y="2209800"/>
            <a:ext cx="3624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eme site view-Layout1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7" y="1700808"/>
            <a:ext cx="4651109" cy="447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833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228600" y="1503220"/>
            <a:ext cx="8763000" cy="4038600"/>
          </a:xfrm>
        </p:spPr>
        <p:txBody>
          <a:bodyPr numCol="2" spcCol="144000">
            <a:normAutofit lnSpcReduction="10000"/>
          </a:bodyPr>
          <a:lstStyle/>
          <a:p>
            <a:pPr algn="just" eaLnBrk="1" hangingPunct="1">
              <a:buNone/>
            </a:pPr>
            <a:r>
              <a:rPr lang="en-GB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Project Update</a:t>
            </a:r>
          </a:p>
          <a:p>
            <a:pPr algn="just" eaLnBrk="1" hangingPunct="1"/>
            <a:r>
              <a:rPr lang="en-GB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Architectural and engineering designs completed</a:t>
            </a:r>
            <a:endParaRPr lang="en-US" sz="17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n-GB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Construction ongoing on three (3) sites: </a:t>
            </a:r>
            <a:r>
              <a:rPr lang="en-GB" sz="17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Nigeria/Benin border, Togo – Ghana and Benin – Niger border</a:t>
            </a:r>
            <a:r>
              <a:rPr lang="en-GB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 eaLnBrk="1" hangingPunct="1">
              <a:buNone/>
            </a:pPr>
            <a:endParaRPr lang="en-GB" sz="1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buNone/>
            </a:pPr>
            <a:r>
              <a:rPr lang="en-GB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Next Steps</a:t>
            </a:r>
          </a:p>
          <a:p>
            <a:r>
              <a:rPr lang="en-GB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Secure </a:t>
            </a:r>
            <a:r>
              <a:rPr lang="en-GB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funding for remaining JBPs </a:t>
            </a:r>
            <a:endParaRPr lang="en-GB" sz="1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Bénin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-Togo              €16.00m</a:t>
            </a:r>
          </a:p>
          <a:p>
            <a:pPr lvl="1"/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Ghana-Côte d’Ivoire €20.00m</a:t>
            </a:r>
          </a:p>
          <a:p>
            <a:pPr lvl="1"/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Guinée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-Mali	€16.00m</a:t>
            </a:r>
          </a:p>
          <a:p>
            <a:pPr lvl="1"/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Ghana-Burkina Faso €16.00m</a:t>
            </a:r>
          </a:p>
          <a:p>
            <a:pPr algn="just"/>
            <a:endParaRPr lang="en-GB" sz="1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GB" sz="1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GB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ECOWAS Regional Supplementary Act for JBPs submitted to ECOWAS Parliament</a:t>
            </a:r>
          </a:p>
          <a:p>
            <a:pPr algn="just"/>
            <a:r>
              <a:rPr lang="en-GB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Undertake study on detailed JBP operational procedures manuals customized for specific JBPs</a:t>
            </a:r>
          </a:p>
          <a:p>
            <a:pPr algn="just"/>
            <a:r>
              <a:rPr lang="en-GB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Undertake detailed baseline studies of existing borders controls to inform the development of modified manuals</a:t>
            </a:r>
          </a:p>
          <a:p>
            <a:pPr algn="just"/>
            <a:r>
              <a:rPr lang="en-GB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Undertake detailed training programmes for border control officials on the JBP scheme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8917" y="116632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Update on the construction of the JBPs</a:t>
            </a:r>
            <a:endParaRPr lang="en-GB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27710" y="5562600"/>
            <a:ext cx="9116290" cy="1230211"/>
            <a:chOff x="27710" y="5562600"/>
            <a:chExt cx="9116290" cy="1230211"/>
          </a:xfrm>
        </p:grpSpPr>
        <p:pic>
          <p:nvPicPr>
            <p:cNvPr id="8" name="Picture 3" descr="C:\Users\OOS\Documents\PPDU\Preparatory Documents\SAM_480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53197" y="5562600"/>
              <a:ext cx="2637503" cy="1225863"/>
            </a:xfrm>
            <a:prstGeom prst="rect">
              <a:avLst/>
            </a:prstGeom>
            <a:noFill/>
          </p:spPr>
        </p:pic>
        <p:pic>
          <p:nvPicPr>
            <p:cNvPr id="9" name="Picture 2" descr="C:\Users\OOS\Documents\PPDU\Preparatory Documents\SAM_116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9417" y="5592661"/>
              <a:ext cx="2133893" cy="1200150"/>
            </a:xfrm>
            <a:prstGeom prst="rect">
              <a:avLst/>
            </a:prstGeom>
            <a:noFill/>
          </p:spPr>
        </p:pic>
        <p:pic>
          <p:nvPicPr>
            <p:cNvPr id="10" name="Picture 2" descr="C:\OFFICE DOCUMENTS 2009\ECOWAS\EU JBP ROC 14\JBP-NOEPE\Site Pictures\DSC_006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0" y="5576455"/>
              <a:ext cx="1926069" cy="1209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C:\OFFICE DOCUMENTS 2009\ECOWAS\EU JBP ROC 14\JBP-NOEPE\Site Pictures\DSC_016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43700" y="5562600"/>
              <a:ext cx="2400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981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0" y="381000"/>
            <a:ext cx="5562600" cy="1066800"/>
          </a:xfrm>
        </p:spPr>
        <p:txBody>
          <a:bodyPr>
            <a:normAutofit/>
          </a:bodyPr>
          <a:lstStyle/>
          <a:p>
            <a:r>
              <a:rPr lang="en-GB" sz="3600" dirty="0"/>
              <a:t>AIR TRANSPORT- Projects</a:t>
            </a:r>
            <a:endParaRPr lang="en-US" sz="4000" b="1" dirty="0" smtClean="0"/>
          </a:p>
        </p:txBody>
      </p:sp>
      <p:sp>
        <p:nvSpPr>
          <p:cNvPr id="409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5029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Establishment of an Air Transport Legal  Framework for ECOWAS region</a:t>
            </a:r>
          </a:p>
          <a:p>
            <a:pPr lvl="1">
              <a:buSzPct val="100000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Publish, awareness campaign and follow up of the implementation of the Air Transport Supplementary Acts to sustain a Community Air Transport Market</a:t>
            </a:r>
            <a:endParaRPr lang="fr-F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Enhancement of Aviation Safety and Security</a:t>
            </a:r>
          </a:p>
          <a:p>
            <a:pPr lvl="1">
              <a:buSzPct val="100000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Pooling 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of resources for Civil Aviation Authorities (CAA) capacity building through an Unique Regional Aviation Safety Oversight Organization (RSOO) and a Regional Pool of Experts for Aviation Security Regional in ECOWAS region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Facilitating</a:t>
            </a:r>
            <a:r>
              <a:rPr lang="fr-F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of a Viable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Airline Industry in the region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04088" lvl="2" indent="-320040">
              <a:spcBef>
                <a:spcPts val="0"/>
              </a:spcBef>
              <a:buClr>
                <a:srgbClr val="00B0F0"/>
              </a:buClr>
              <a:buSzPct val="80000"/>
              <a:buFont typeface="Wingdings 2"/>
              <a:buChar char=""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Projects for the viability of the airline industry such 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as 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Aircraft Leasing Company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Aircraft Maintenance Facility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 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Regional Air Transport Data 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Base, enhance airport infrastructure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the 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creation of ECOWAS 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irlines cooperation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(joint ventures, mergers, alliances,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etc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fr-F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Aeronautical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Cooperation</a:t>
            </a:r>
          </a:p>
          <a:p>
            <a:pPr marL="704088" lvl="2" indent="-320040">
              <a:spcBef>
                <a:spcPts val="0"/>
              </a:spcBef>
              <a:buClr>
                <a:srgbClr val="00B0F0"/>
              </a:buClr>
              <a:buSzPct val="80000"/>
              <a:buFont typeface="Wingdings 2"/>
              <a:buChar char=""/>
            </a:pP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Implementation of the </a:t>
            </a:r>
            <a:r>
              <a:rPr lang="en-US" sz="1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MoU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July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2012 with ECAC, the Technical Agreement signed on 17 October 2012 with WFP and Finalize draft Air Services Agreements with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EU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Brazil.</a:t>
            </a:r>
          </a:p>
        </p:txBody>
      </p:sp>
      <p:pic>
        <p:nvPicPr>
          <p:cNvPr id="5" name="Object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5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3047999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jaguda.com/wp-content/uploads/2009/06/k64149_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312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16092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6255" y="4170064"/>
            <a:ext cx="8749145" cy="2687936"/>
          </a:xfrm>
        </p:spPr>
        <p:txBody>
          <a:bodyPr numCol="1" spcCol="72000">
            <a:normAutofit fontScale="85000" lnSpcReduction="20000"/>
          </a:bodyPr>
          <a:lstStyle/>
          <a:p>
            <a:pPr>
              <a:buNone/>
            </a:pPr>
            <a:r>
              <a:rPr lang="en-GB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OBJECTIVE</a:t>
            </a:r>
          </a:p>
          <a:p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enhance competitiveness of economy in the region by providing affordable transport costs for agriculture and mining products and goods.</a:t>
            </a:r>
          </a:p>
          <a:p>
            <a:pPr>
              <a:buNone/>
            </a:pPr>
            <a:r>
              <a:rPr lang="en-GB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Master plan details</a:t>
            </a:r>
          </a:p>
          <a:p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ECOWAS Railway Master Plan developed in 2009, identifying 17 priority links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Rehabilitation of 3,300 km existing railways  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Construction of 6,700 KM of new lines  </a:t>
            </a:r>
          </a:p>
          <a:p>
            <a:pPr marL="118872" indent="0">
              <a:buNone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8872" indent="0">
              <a:buNone/>
            </a:pPr>
            <a:r>
              <a:rPr lang="en-GB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Update</a:t>
            </a:r>
            <a:endParaRPr lang="en-GB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Railway Route (</a:t>
            </a: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Cotonou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-Niamey-Ouagadougou-Abidjan Railway- 2,681 km) </a:t>
            </a:r>
            <a:endParaRPr lang="en-GB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sz="quarter"/>
          </p:nvPr>
        </p:nvSpPr>
        <p:spPr>
          <a:xfrm>
            <a:off x="1187624" y="0"/>
            <a:ext cx="7920880" cy="1143000"/>
          </a:xfrm>
        </p:spPr>
        <p:txBody>
          <a:bodyPr>
            <a:normAutofit/>
          </a:bodyPr>
          <a:lstStyle/>
          <a:p>
            <a:pPr lvl="0" algn="ctr"/>
            <a:r>
              <a:rPr lang="en-GB" b="1" i="1" dirty="0" smtClean="0"/>
              <a:t>ECOWAS RAILWAY MASTER PLAN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6255" y="1447800"/>
            <a:ext cx="8686800" cy="2653145"/>
            <a:chOff x="228600" y="1143000"/>
            <a:chExt cx="8839200" cy="5054630"/>
          </a:xfrm>
        </p:grpSpPr>
        <p:pic>
          <p:nvPicPr>
            <p:cNvPr id="4098" name="Picture 2" descr="C:\Users\OOS\Pictures\Railway master plan 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3020" y="1143000"/>
              <a:ext cx="8814780" cy="47244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  <p:pic>
          <p:nvPicPr>
            <p:cNvPr id="4101" name="Picture 5" descr="C:\Users\OOS\Pictures\railway legend 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5271655"/>
              <a:ext cx="2729345" cy="92597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481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81600"/>
          </a:xfrm>
        </p:spPr>
        <p:txBody>
          <a:bodyPr numCol="2" spcCol="72000">
            <a:normAutofit/>
          </a:bodyPr>
          <a:lstStyle/>
          <a:p>
            <a:pPr>
              <a:buNone/>
            </a:pPr>
            <a:r>
              <a:rPr lang="en-GB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 Coastal New Links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    </a:t>
            </a:r>
          </a:p>
          <a:p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Ilaro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Pobé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23 km;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Segbohoue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Aného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49 km;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Lomé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Téma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147 km;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Prestea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Abidjan 222 km </a:t>
            </a:r>
          </a:p>
          <a:p>
            <a:pPr>
              <a:buNone/>
            </a:pPr>
            <a:r>
              <a:rPr lang="en-GB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Rehabilitation link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Cotonou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Segbohoue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50 km   </a:t>
            </a:r>
          </a:p>
          <a:p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Aného-Lomé-Blitta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334 km   </a:t>
            </a:r>
          </a:p>
          <a:p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Dakar - Bamako 1,150 km </a:t>
            </a:r>
          </a:p>
          <a:p>
            <a:pPr>
              <a:buNone/>
            </a:pPr>
            <a:r>
              <a:rPr lang="en-GB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Interconnection  New links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    </a:t>
            </a:r>
          </a:p>
          <a:p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Blitta-Pama-Fada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Ngourma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-Ouagadougou </a:t>
            </a:r>
            <a:r>
              <a:rPr lang="en-GB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783 km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Blitta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Sokodé-Fada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Gourma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Niamey </a:t>
            </a:r>
            <a:r>
              <a:rPr lang="en-GB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839 km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Bougouni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Mandiana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-Kankan </a:t>
            </a:r>
            <a:r>
              <a:rPr lang="en-GB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261 km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Tambacounda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Dabola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646 km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Man -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Mandiana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Kankan </a:t>
            </a:r>
            <a:r>
              <a:rPr lang="en-GB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576 km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Dimbokro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Diléya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-Man-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Sanniquellie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535 km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Ansongo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Dori-Kaya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363 km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Man -</a:t>
            </a:r>
            <a:r>
              <a:rPr lang="en-GB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Diléya</a:t>
            </a:r>
            <a:r>
              <a:rPr lang="en-GB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San Pedro </a:t>
            </a:r>
            <a:r>
              <a:rPr lang="en-GB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399 km</a:t>
            </a:r>
          </a:p>
          <a:p>
            <a:pPr>
              <a:buNone/>
            </a:pPr>
            <a:r>
              <a:rPr lang="en-GB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Next Steps</a:t>
            </a:r>
          </a:p>
          <a:p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Feasibility and detailed studies to be undertaken  </a:t>
            </a:r>
            <a:endParaRPr lang="en-GB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Funds Mobilization</a:t>
            </a:r>
            <a:endParaRPr lang="en-GB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15616" y="-11008"/>
            <a:ext cx="8028384" cy="1143000"/>
          </a:xfrm>
        </p:spPr>
        <p:txBody>
          <a:bodyPr>
            <a:normAutofit/>
          </a:bodyPr>
          <a:lstStyle/>
          <a:p>
            <a:pPr lvl="0" algn="ctr"/>
            <a:r>
              <a:rPr lang="en-GB" b="1" i="1" dirty="0" smtClean="0"/>
              <a:t>ECOWAS RAILWAY MASTER PLAN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76200"/>
            <a:ext cx="7772400" cy="838200"/>
          </a:xfrm>
        </p:spPr>
        <p:txBody>
          <a:bodyPr/>
          <a:lstStyle/>
          <a:p>
            <a:r>
              <a:rPr lang="en-US" sz="4000" b="1" dirty="0" smtClean="0"/>
              <a:t>Introduction</a:t>
            </a:r>
          </a:p>
        </p:txBody>
      </p:sp>
      <p:sp>
        <p:nvSpPr>
          <p:cNvPr id="409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556792"/>
            <a:ext cx="8382000" cy="525780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600"/>
              </a:spcBef>
            </a:pPr>
            <a:r>
              <a:rPr lang="en-US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Infrastructure development agenda is </a:t>
            </a:r>
            <a:r>
              <a:rPr lang="en-US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guided by Goal 2 of the </a:t>
            </a:r>
            <a:r>
              <a:rPr lang="en-US" sz="28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ECOWAS regional </a:t>
            </a:r>
            <a:r>
              <a:rPr lang="en-US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strategic </a:t>
            </a:r>
            <a:r>
              <a:rPr lang="en-US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plan,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“To facilitate the development of infrastructure for the attainment of a Competitive Business Environment and Investment Capacities”</a:t>
            </a:r>
          </a:p>
          <a:p>
            <a:pPr algn="just">
              <a:spcBef>
                <a:spcPts val="600"/>
              </a:spcBef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Programmes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projects and activities are tailored towards achieving this goal to promote integration and support growth in regional trade and free movement.</a:t>
            </a:r>
          </a:p>
          <a:p>
            <a:pPr algn="just">
              <a:spcBef>
                <a:spcPts val="600"/>
              </a:spcBef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These projects are in tandem with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continental infrastructure development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agenda such as the African Union (AU), PIDA (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 Infrastructure Development in Africa) for which ECOWAS is the designated coordinator of projects in West Africa</a:t>
            </a:r>
          </a:p>
        </p:txBody>
      </p:sp>
    </p:spTree>
    <p:extLst>
      <p:ext uri="{BB962C8B-B14F-4D97-AF65-F5344CB8AC3E}">
        <p14:creationId xmlns:p14="http://schemas.microsoft.com/office/powerpoint/2010/main" val="316269011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08920"/>
            <a:ext cx="71628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>Information &amp; Communication </a:t>
            </a:r>
            <a:r>
              <a:rPr lang="en-GB" sz="5400" dirty="0"/>
              <a:t>Technology </a:t>
            </a:r>
            <a:r>
              <a:rPr lang="en-GB" sz="5400" dirty="0" smtClean="0"/>
              <a:t>(ICT)</a:t>
            </a:r>
            <a:endParaRPr lang="en-GB" sz="5400" dirty="0"/>
          </a:p>
        </p:txBody>
      </p:sp>
      <p:pic>
        <p:nvPicPr>
          <p:cNvPr id="4" name="Object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5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6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4000"/>
          </a:xfrm>
        </p:spPr>
        <p:txBody>
          <a:bodyPr numCol="2" spcCol="72000">
            <a:normAutofit fontScale="92500" lnSpcReduction="20000"/>
          </a:bodyPr>
          <a:lstStyle/>
          <a:p>
            <a:pPr algn="just"/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ECOWAS WIDE AREA NETWORK (ECOWAN)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public sector e-governance computer network, connecting all ECOWAS institutions, Governments and affiliated organizations.  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Cost -  US$130m</a:t>
            </a:r>
          </a:p>
          <a:p>
            <a:pPr algn="just">
              <a:buNone/>
            </a:pPr>
            <a:endParaRPr lang="en-US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Benefits 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ECOWAS</a:t>
            </a:r>
          </a:p>
          <a:p>
            <a:pPr algn="just"/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Enhance knowledge sharing and regional integration</a:t>
            </a:r>
          </a:p>
          <a:p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Secure communication, administration and financial transactions portal.</a:t>
            </a:r>
          </a:p>
          <a:p>
            <a:pPr algn="just"/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8872" indent="0" algn="just">
              <a:buNone/>
            </a:pP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Project comprises:</a:t>
            </a:r>
            <a:endParaRPr lang="en-GB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Fibre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-optic connectivity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within a country (Middle Mile connectivity)</a:t>
            </a:r>
          </a:p>
          <a:p>
            <a:pPr lvl="1"/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Cross-border connectivity</a:t>
            </a:r>
          </a:p>
          <a:p>
            <a:pPr lvl="1"/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Last Mile (end-user) connectivity</a:t>
            </a:r>
            <a:endParaRPr lang="en-GB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Capacity building </a:t>
            </a:r>
          </a:p>
          <a:p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Core Applications to be deployed</a:t>
            </a:r>
          </a:p>
          <a:p>
            <a:pPr lvl="1" algn="just"/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REGIONAL CONTROL, COMMAND AND COMMUNICATION (R3C)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 The connectivity of the Heads of State and Government, Foreign Affairs ministries, ECOWAS Institutions</a:t>
            </a:r>
          </a:p>
          <a:p>
            <a:pPr algn="just">
              <a:buNone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and fee paying applications</a:t>
            </a:r>
          </a:p>
          <a:p>
            <a:pPr lvl="1"/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ALISA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Customs connectivity and transaction support</a:t>
            </a:r>
          </a:p>
          <a:p>
            <a:pPr lvl="1"/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RVAIS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Regional Vehicle Administration Information system</a:t>
            </a:r>
          </a:p>
          <a:p>
            <a:pPr lvl="1"/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WAMI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connectivity for national central banks enabling real-time financial transaction support </a:t>
            </a:r>
          </a:p>
          <a:p>
            <a:pPr algn="just">
              <a:buNone/>
            </a:pPr>
            <a:endParaRPr lang="en-GB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en-GB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Update</a:t>
            </a:r>
          </a:p>
          <a:p>
            <a:pPr algn="just"/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Gambia and Sierra Leone have both signed loan agreements with the Islamic Development Bank (</a:t>
            </a:r>
            <a:r>
              <a:rPr lang="en-GB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IsDB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for the implementation of the project .</a:t>
            </a:r>
          </a:p>
          <a:p>
            <a:pPr lvl="1" algn="just"/>
            <a:r>
              <a:rPr lang="en-GB" sz="1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IsDB</a:t>
            </a:r>
            <a:r>
              <a:rPr lang="en-GB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has also indicated interest to  finance the implementation project in other </a:t>
            </a:r>
            <a:r>
              <a:rPr lang="en-GB" sz="18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IsDB</a:t>
            </a:r>
            <a:r>
              <a:rPr lang="en-GB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member countries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43608" y="260648"/>
            <a:ext cx="7901880" cy="685800"/>
          </a:xfrm>
        </p:spPr>
        <p:txBody>
          <a:bodyPr>
            <a:noAutofit/>
          </a:bodyPr>
          <a:lstStyle/>
          <a:p>
            <a:r>
              <a:rPr lang="en-GB" dirty="0" smtClean="0"/>
              <a:t>ICT - ECOWAN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37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99438" y="260648"/>
            <a:ext cx="7746049" cy="685800"/>
          </a:xfrm>
        </p:spPr>
        <p:txBody>
          <a:bodyPr>
            <a:noAutofit/>
          </a:bodyPr>
          <a:lstStyle/>
          <a:p>
            <a:r>
              <a:rPr lang="en-GB" dirty="0"/>
              <a:t>ECOWAN </a:t>
            </a:r>
            <a:r>
              <a:rPr lang="en-GB" dirty="0" smtClean="0"/>
              <a:t>Implementation </a:t>
            </a:r>
            <a:r>
              <a:rPr lang="en-GB" dirty="0"/>
              <a:t>plan </a:t>
            </a:r>
            <a:endParaRPr lang="en-GB" dirty="0"/>
          </a:p>
        </p:txBody>
      </p:sp>
      <p:pic>
        <p:nvPicPr>
          <p:cNvPr id="32" name="Picture 2" descr="C:\Users\OOS\Pictures\Westafri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7616696" cy="3960440"/>
          </a:xfrm>
          <a:prstGeom prst="rect">
            <a:avLst/>
          </a:prstGeom>
          <a:noFill/>
        </p:spPr>
      </p:pic>
      <p:sp>
        <p:nvSpPr>
          <p:cNvPr id="33" name="Freeform 32"/>
          <p:cNvSpPr/>
          <p:nvPr/>
        </p:nvSpPr>
        <p:spPr>
          <a:xfrm>
            <a:off x="1215718" y="2486639"/>
            <a:ext cx="5640904" cy="2577798"/>
          </a:xfrm>
          <a:custGeom>
            <a:avLst/>
            <a:gdLst>
              <a:gd name="connsiteX0" fmla="*/ 0 w 6600825"/>
              <a:gd name="connsiteY0" fmla="*/ 0 h 2952750"/>
              <a:gd name="connsiteX1" fmla="*/ 0 w 6600825"/>
              <a:gd name="connsiteY1" fmla="*/ 0 h 2952750"/>
              <a:gd name="connsiteX2" fmla="*/ 47625 w 6600825"/>
              <a:gd name="connsiteY2" fmla="*/ 76200 h 2952750"/>
              <a:gd name="connsiteX3" fmla="*/ 76200 w 6600825"/>
              <a:gd name="connsiteY3" fmla="*/ 95250 h 2952750"/>
              <a:gd name="connsiteX4" fmla="*/ 85725 w 6600825"/>
              <a:gd name="connsiteY4" fmla="*/ 123825 h 2952750"/>
              <a:gd name="connsiteX5" fmla="*/ 104775 w 6600825"/>
              <a:gd name="connsiteY5" fmla="*/ 152400 h 2952750"/>
              <a:gd name="connsiteX6" fmla="*/ 123825 w 6600825"/>
              <a:gd name="connsiteY6" fmla="*/ 228600 h 2952750"/>
              <a:gd name="connsiteX7" fmla="*/ 142875 w 6600825"/>
              <a:gd name="connsiteY7" fmla="*/ 257175 h 2952750"/>
              <a:gd name="connsiteX8" fmla="*/ 171450 w 6600825"/>
              <a:gd name="connsiteY8" fmla="*/ 352425 h 2952750"/>
              <a:gd name="connsiteX9" fmla="*/ 152400 w 6600825"/>
              <a:gd name="connsiteY9" fmla="*/ 419100 h 2952750"/>
              <a:gd name="connsiteX10" fmla="*/ 428625 w 6600825"/>
              <a:gd name="connsiteY10" fmla="*/ 819150 h 2952750"/>
              <a:gd name="connsiteX11" fmla="*/ 971550 w 6600825"/>
              <a:gd name="connsiteY11" fmla="*/ 1457325 h 2952750"/>
              <a:gd name="connsiteX12" fmla="*/ 1057275 w 6600825"/>
              <a:gd name="connsiteY12" fmla="*/ 1800225 h 2952750"/>
              <a:gd name="connsiteX13" fmla="*/ 1733550 w 6600825"/>
              <a:gd name="connsiteY13" fmla="*/ 2362200 h 2952750"/>
              <a:gd name="connsiteX14" fmla="*/ 2562225 w 6600825"/>
              <a:gd name="connsiteY14" fmla="*/ 2952750 h 2952750"/>
              <a:gd name="connsiteX15" fmla="*/ 3524250 w 6600825"/>
              <a:gd name="connsiteY15" fmla="*/ 2638425 h 2952750"/>
              <a:gd name="connsiteX16" fmla="*/ 4086225 w 6600825"/>
              <a:gd name="connsiteY16" fmla="*/ 2790825 h 2952750"/>
              <a:gd name="connsiteX17" fmla="*/ 4610100 w 6600825"/>
              <a:gd name="connsiteY17" fmla="*/ 2543175 h 2952750"/>
              <a:gd name="connsiteX18" fmla="*/ 4981575 w 6600825"/>
              <a:gd name="connsiteY18" fmla="*/ 2381250 h 2952750"/>
              <a:gd name="connsiteX19" fmla="*/ 5343525 w 6600825"/>
              <a:gd name="connsiteY19" fmla="*/ 2295525 h 2952750"/>
              <a:gd name="connsiteX20" fmla="*/ 5610225 w 6600825"/>
              <a:gd name="connsiteY20" fmla="*/ 2295525 h 2952750"/>
              <a:gd name="connsiteX21" fmla="*/ 6600825 w 6600825"/>
              <a:gd name="connsiteY21" fmla="*/ 156210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600825" h="2952750">
                <a:moveTo>
                  <a:pt x="0" y="0"/>
                </a:moveTo>
                <a:lnTo>
                  <a:pt x="0" y="0"/>
                </a:lnTo>
                <a:cubicBezTo>
                  <a:pt x="15875" y="25400"/>
                  <a:pt x="28914" y="52811"/>
                  <a:pt x="47625" y="76200"/>
                </a:cubicBezTo>
                <a:cubicBezTo>
                  <a:pt x="54776" y="85139"/>
                  <a:pt x="69049" y="86311"/>
                  <a:pt x="76200" y="95250"/>
                </a:cubicBezTo>
                <a:cubicBezTo>
                  <a:pt x="82472" y="103090"/>
                  <a:pt x="81235" y="114845"/>
                  <a:pt x="85725" y="123825"/>
                </a:cubicBezTo>
                <a:cubicBezTo>
                  <a:pt x="90845" y="134064"/>
                  <a:pt x="99655" y="142161"/>
                  <a:pt x="104775" y="152400"/>
                </a:cubicBezTo>
                <a:cubicBezTo>
                  <a:pt x="122402" y="187654"/>
                  <a:pt x="107522" y="185126"/>
                  <a:pt x="123825" y="228600"/>
                </a:cubicBezTo>
                <a:cubicBezTo>
                  <a:pt x="127845" y="239319"/>
                  <a:pt x="138226" y="246714"/>
                  <a:pt x="142875" y="257175"/>
                </a:cubicBezTo>
                <a:cubicBezTo>
                  <a:pt x="156126" y="286990"/>
                  <a:pt x="163534" y="320760"/>
                  <a:pt x="171450" y="352425"/>
                </a:cubicBezTo>
                <a:cubicBezTo>
                  <a:pt x="161476" y="422243"/>
                  <a:pt x="184376" y="419100"/>
                  <a:pt x="152400" y="419100"/>
                </a:cubicBezTo>
                <a:lnTo>
                  <a:pt x="428625" y="819150"/>
                </a:lnTo>
                <a:lnTo>
                  <a:pt x="971550" y="1457325"/>
                </a:lnTo>
                <a:lnTo>
                  <a:pt x="1057275" y="1800225"/>
                </a:lnTo>
                <a:lnTo>
                  <a:pt x="1733550" y="2362200"/>
                </a:lnTo>
                <a:lnTo>
                  <a:pt x="2562225" y="2952750"/>
                </a:lnTo>
                <a:lnTo>
                  <a:pt x="3524250" y="2638425"/>
                </a:lnTo>
                <a:lnTo>
                  <a:pt x="4086225" y="2790825"/>
                </a:lnTo>
                <a:lnTo>
                  <a:pt x="4610100" y="2543175"/>
                </a:lnTo>
                <a:lnTo>
                  <a:pt x="4981575" y="2381250"/>
                </a:lnTo>
                <a:lnTo>
                  <a:pt x="5343525" y="2295525"/>
                </a:lnTo>
                <a:lnTo>
                  <a:pt x="5610225" y="2295525"/>
                </a:lnTo>
                <a:lnTo>
                  <a:pt x="6600825" y="1562100"/>
                </a:lnTo>
              </a:path>
            </a:pathLst>
          </a:custGeom>
          <a:ln w="50800" cap="rnd" cmpd="sng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1207578" y="2511585"/>
            <a:ext cx="4265273" cy="2045607"/>
          </a:xfrm>
          <a:custGeom>
            <a:avLst/>
            <a:gdLst>
              <a:gd name="connsiteX0" fmla="*/ 0 w 4991100"/>
              <a:gd name="connsiteY0" fmla="*/ 0 h 2343150"/>
              <a:gd name="connsiteX1" fmla="*/ 2476500 w 4991100"/>
              <a:gd name="connsiteY1" fmla="*/ 600075 h 2343150"/>
              <a:gd name="connsiteX2" fmla="*/ 3124200 w 4991100"/>
              <a:gd name="connsiteY2" fmla="*/ 1000125 h 2343150"/>
              <a:gd name="connsiteX3" fmla="*/ 3486150 w 4991100"/>
              <a:gd name="connsiteY3" fmla="*/ 1009650 h 2343150"/>
              <a:gd name="connsiteX4" fmla="*/ 4229100 w 4991100"/>
              <a:gd name="connsiteY4" fmla="*/ 666750 h 2343150"/>
              <a:gd name="connsiteX5" fmla="*/ 4762500 w 4991100"/>
              <a:gd name="connsiteY5" fmla="*/ 1028700 h 2343150"/>
              <a:gd name="connsiteX6" fmla="*/ 4972050 w 4991100"/>
              <a:gd name="connsiteY6" fmla="*/ 1619250 h 2343150"/>
              <a:gd name="connsiteX7" fmla="*/ 4991100 w 4991100"/>
              <a:gd name="connsiteY7" fmla="*/ 2343150 h 2343150"/>
              <a:gd name="connsiteX8" fmla="*/ 4991100 w 4991100"/>
              <a:gd name="connsiteY8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1100" h="2343150">
                <a:moveTo>
                  <a:pt x="0" y="0"/>
                </a:moveTo>
                <a:lnTo>
                  <a:pt x="2476500" y="600075"/>
                </a:lnTo>
                <a:lnTo>
                  <a:pt x="3124200" y="1000125"/>
                </a:lnTo>
                <a:lnTo>
                  <a:pt x="3486150" y="1009650"/>
                </a:lnTo>
                <a:lnTo>
                  <a:pt x="4229100" y="666750"/>
                </a:lnTo>
                <a:lnTo>
                  <a:pt x="4762500" y="1028700"/>
                </a:lnTo>
                <a:lnTo>
                  <a:pt x="4972050" y="1619250"/>
                </a:lnTo>
                <a:lnTo>
                  <a:pt x="4991100" y="2343150"/>
                </a:lnTo>
                <a:lnTo>
                  <a:pt x="4991100" y="2343150"/>
                </a:lnTo>
              </a:path>
            </a:pathLst>
          </a:custGeom>
          <a:ln w="53975" cap="rnd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1199439" y="2519901"/>
            <a:ext cx="3036158" cy="2286756"/>
          </a:xfrm>
          <a:custGeom>
            <a:avLst/>
            <a:gdLst>
              <a:gd name="connsiteX0" fmla="*/ 0 w 3552825"/>
              <a:gd name="connsiteY0" fmla="*/ 0 h 2619375"/>
              <a:gd name="connsiteX1" fmla="*/ 2438400 w 3552825"/>
              <a:gd name="connsiteY1" fmla="*/ 619125 h 2619375"/>
              <a:gd name="connsiteX2" fmla="*/ 3076575 w 3552825"/>
              <a:gd name="connsiteY2" fmla="*/ 1228725 h 2619375"/>
              <a:gd name="connsiteX3" fmla="*/ 3219450 w 3552825"/>
              <a:gd name="connsiteY3" fmla="*/ 1752600 h 2619375"/>
              <a:gd name="connsiteX4" fmla="*/ 3219450 w 3552825"/>
              <a:gd name="connsiteY4" fmla="*/ 2200275 h 2619375"/>
              <a:gd name="connsiteX5" fmla="*/ 3552825 w 3552825"/>
              <a:gd name="connsiteY5" fmla="*/ 2619375 h 2619375"/>
              <a:gd name="connsiteX6" fmla="*/ 3552825 w 3552825"/>
              <a:gd name="connsiteY6" fmla="*/ 2619375 h 261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2825" h="2619375">
                <a:moveTo>
                  <a:pt x="0" y="0"/>
                </a:moveTo>
                <a:lnTo>
                  <a:pt x="2438400" y="619125"/>
                </a:lnTo>
                <a:lnTo>
                  <a:pt x="3076575" y="1228725"/>
                </a:lnTo>
                <a:lnTo>
                  <a:pt x="3219450" y="1752600"/>
                </a:lnTo>
                <a:lnTo>
                  <a:pt x="3219450" y="2200275"/>
                </a:lnTo>
                <a:lnTo>
                  <a:pt x="3552825" y="2619375"/>
                </a:lnTo>
                <a:lnTo>
                  <a:pt x="3552825" y="2619375"/>
                </a:lnTo>
              </a:path>
            </a:pathLst>
          </a:custGeom>
          <a:ln w="508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5635648" y="2785996"/>
            <a:ext cx="130237" cy="1721304"/>
          </a:xfrm>
          <a:custGeom>
            <a:avLst/>
            <a:gdLst>
              <a:gd name="connsiteX0" fmla="*/ 0 w 152400"/>
              <a:gd name="connsiteY0" fmla="*/ 0 h 1971675"/>
              <a:gd name="connsiteX1" fmla="*/ 123825 w 152400"/>
              <a:gd name="connsiteY1" fmla="*/ 1123950 h 1971675"/>
              <a:gd name="connsiteX2" fmla="*/ 152400 w 152400"/>
              <a:gd name="connsiteY2" fmla="*/ 1971675 h 1971675"/>
              <a:gd name="connsiteX3" fmla="*/ 152400 w 152400"/>
              <a:gd name="connsiteY3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1971675">
                <a:moveTo>
                  <a:pt x="0" y="0"/>
                </a:moveTo>
                <a:lnTo>
                  <a:pt x="123825" y="1123950"/>
                </a:lnTo>
                <a:lnTo>
                  <a:pt x="152400" y="1971675"/>
                </a:lnTo>
                <a:lnTo>
                  <a:pt x="152400" y="1971675"/>
                </a:lnTo>
              </a:path>
            </a:pathLst>
          </a:custGeom>
          <a:ln w="38100" cmpd="sng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331351" y="2745090"/>
            <a:ext cx="123073" cy="125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2623613" y="4442422"/>
            <a:ext cx="123073" cy="125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2131323" y="3939509"/>
            <a:ext cx="123073" cy="125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1997397" y="3636275"/>
            <a:ext cx="123073" cy="125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523230" y="3133362"/>
            <a:ext cx="123073" cy="125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1295400" y="5742801"/>
            <a:ext cx="2196480" cy="276999"/>
            <a:chOff x="1295400" y="5742801"/>
            <a:chExt cx="2196480" cy="276999"/>
          </a:xfrm>
        </p:grpSpPr>
        <p:sp>
          <p:nvSpPr>
            <p:cNvPr id="44" name="Oval 43"/>
            <p:cNvSpPr/>
            <p:nvPr/>
          </p:nvSpPr>
          <p:spPr>
            <a:xfrm>
              <a:off x="1295400" y="5817872"/>
              <a:ext cx="123073" cy="125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10680" y="5742801"/>
              <a:ext cx="1981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Individual country</a:t>
              </a:r>
              <a:endParaRPr lang="en-GB" sz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54578" y="6032321"/>
            <a:ext cx="2409310" cy="276999"/>
            <a:chOff x="1154578" y="6032321"/>
            <a:chExt cx="2409310" cy="276999"/>
          </a:xfrm>
        </p:grpSpPr>
        <p:cxnSp>
          <p:nvCxnSpPr>
            <p:cNvPr id="47" name="Straight Connector 46"/>
            <p:cNvCxnSpPr/>
            <p:nvPr/>
          </p:nvCxnSpPr>
          <p:spPr bwMode="auto">
            <a:xfrm>
              <a:off x="1154578" y="6165304"/>
              <a:ext cx="3048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1582688" y="6032321"/>
              <a:ext cx="1981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Coastal corridor </a:t>
              </a:r>
              <a:endParaRPr lang="en-GB" sz="1200" dirty="0"/>
            </a:p>
          </p:txBody>
        </p:sp>
      </p:grpSp>
      <p:grpSp>
        <p:nvGrpSpPr>
          <p:cNvPr id="49" name="Group 28"/>
          <p:cNvGrpSpPr/>
          <p:nvPr/>
        </p:nvGrpSpPr>
        <p:grpSpPr>
          <a:xfrm>
            <a:off x="1205344" y="6324691"/>
            <a:ext cx="2833256" cy="276999"/>
            <a:chOff x="1205344" y="6324691"/>
            <a:chExt cx="2833256" cy="276999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1219200" y="6477000"/>
              <a:ext cx="304800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FFFF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1205344" y="6324691"/>
              <a:ext cx="2833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        CV-Senegal-Mali-Cote d’Ivoire link</a:t>
              </a:r>
              <a:endParaRPr lang="en-GB" sz="12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334000" y="5791200"/>
            <a:ext cx="3331486" cy="276999"/>
            <a:chOff x="5334000" y="5791200"/>
            <a:chExt cx="3331486" cy="276999"/>
          </a:xfrm>
        </p:grpSpPr>
        <p:cxnSp>
          <p:nvCxnSpPr>
            <p:cNvPr id="53" name="Straight Connector 52"/>
            <p:cNvCxnSpPr/>
            <p:nvPr/>
          </p:nvCxnSpPr>
          <p:spPr bwMode="auto">
            <a:xfrm>
              <a:off x="5334000" y="5943600"/>
              <a:ext cx="304800" cy="0"/>
            </a:xfrm>
            <a:prstGeom prst="line">
              <a:avLst/>
            </a:prstGeom>
            <a:solidFill>
              <a:schemeClr val="accent1"/>
            </a:solidFill>
            <a:ln w="50800" cap="flat" cmpd="thickThin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5652120" y="5791200"/>
              <a:ext cx="30133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Senegal-Mali-B/Faso-Togo link</a:t>
              </a:r>
              <a:endParaRPr lang="en-GB" sz="12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334000" y="6096091"/>
            <a:ext cx="2299320" cy="276999"/>
            <a:chOff x="5334000" y="6096091"/>
            <a:chExt cx="2299320" cy="276999"/>
          </a:xfrm>
        </p:grpSpPr>
        <p:cxnSp>
          <p:nvCxnSpPr>
            <p:cNvPr id="56" name="Straight Connector 55"/>
            <p:cNvCxnSpPr/>
            <p:nvPr/>
          </p:nvCxnSpPr>
          <p:spPr bwMode="auto">
            <a:xfrm>
              <a:off x="5334000" y="6248400"/>
              <a:ext cx="304800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7030A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5652120" y="6096091"/>
              <a:ext cx="1981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Niger-Benin link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864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/>
              <a:t>Critical Success Factors</a:t>
            </a:r>
            <a:endParaRPr lang="en-GB" dirty="0"/>
          </a:p>
        </p:txBody>
      </p:sp>
      <p:sp>
        <p:nvSpPr>
          <p:cNvPr id="5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305800" cy="5181600"/>
          </a:xfrm>
        </p:spPr>
        <p:txBody>
          <a:bodyPr numCol="1">
            <a:normAutofit fontScale="92500"/>
          </a:bodyPr>
          <a:lstStyle/>
          <a:p>
            <a:pPr marL="576072" lvl="1" indent="-457200"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Need to respect the Regional mandate accorded ECOWAS by the 15 Member States</a:t>
            </a:r>
            <a:endParaRPr lang="en-US" sz="2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26948" lvl="2" indent="-342900">
              <a:spcBef>
                <a:spcPts val="0"/>
              </a:spcBef>
              <a:buClr>
                <a:srgbClr val="00B0F0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ECOWAS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procurement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rocess</a:t>
            </a:r>
          </a:p>
          <a:p>
            <a:pPr marL="726948" lvl="2" indent="-342900">
              <a:spcBef>
                <a:spcPts val="0"/>
              </a:spcBef>
              <a:buClr>
                <a:srgbClr val="00B0F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Active participation needed even in national level implementation</a:t>
            </a:r>
          </a:p>
          <a:p>
            <a:pPr marL="576072" lvl="1" indent="-457200"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Requisite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Capacity Needs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Departments,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Agencies, technical Assistance,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etc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)  </a:t>
            </a:r>
          </a:p>
          <a:p>
            <a:pPr marL="726948" lvl="2" indent="-342900">
              <a:spcBef>
                <a:spcPts val="0"/>
              </a:spcBef>
              <a:buClr>
                <a:srgbClr val="00B0F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Staffing requirements and resources </a:t>
            </a:r>
          </a:p>
          <a:p>
            <a:pPr marL="726948" lvl="2" indent="-342900">
              <a:spcBef>
                <a:spcPts val="0"/>
              </a:spcBef>
              <a:buClr>
                <a:srgbClr val="00B0F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Training </a:t>
            </a:r>
          </a:p>
          <a:p>
            <a:pPr marL="576072" lvl="1" indent="-457200"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Member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States </a:t>
            </a:r>
          </a:p>
          <a:p>
            <a:pPr marL="726948" lvl="2" indent="-342900">
              <a:spcBef>
                <a:spcPts val="0"/>
              </a:spcBef>
              <a:buClr>
                <a:srgbClr val="00B0F0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Capacity building</a:t>
            </a:r>
          </a:p>
          <a:p>
            <a:pPr marL="726948" lvl="2" indent="-342900">
              <a:spcBef>
                <a:spcPts val="0"/>
              </a:spcBef>
              <a:buClr>
                <a:srgbClr val="00B0F0"/>
              </a:buClr>
              <a:buSzPct val="80000"/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Commitment (preparation, implementation, operations,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etc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26948" lvl="2" indent="-342900">
              <a:spcBef>
                <a:spcPts val="0"/>
              </a:spcBef>
              <a:buClr>
                <a:srgbClr val="00B0F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Sensitization </a:t>
            </a:r>
          </a:p>
          <a:p>
            <a:pPr marL="633222" lvl="1" indent="-514350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80000"/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Funding </a:t>
            </a:r>
            <a:r>
              <a:rPr lang="en-US" sz="28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Funding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Funding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38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Thank </a:t>
            </a:r>
            <a:r>
              <a:rPr lang="en-US" sz="3600" b="1" dirty="0">
                <a:solidFill>
                  <a:srgbClr val="FF0000"/>
                </a:solidFill>
              </a:rPr>
              <a:t>you for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your kind </a:t>
            </a:r>
            <a:r>
              <a:rPr lang="en-US" sz="3600" b="1" dirty="0">
                <a:solidFill>
                  <a:srgbClr val="FF0000"/>
                </a:solidFill>
              </a:rPr>
              <a:t>attention</a:t>
            </a:r>
          </a:p>
          <a:p>
            <a:pPr marL="0" indent="0" algn="ctr">
              <a:buNone/>
            </a:pPr>
            <a:r>
              <a:rPr lang="en-US" b="1" dirty="0"/>
              <a:t>-----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87549" y="5096115"/>
            <a:ext cx="8776939" cy="421117"/>
            <a:chOff x="127233" y="6351079"/>
            <a:chExt cx="8776939" cy="421117"/>
          </a:xfrm>
        </p:grpSpPr>
        <p:pic>
          <p:nvPicPr>
            <p:cNvPr id="8" name="Picture 2" descr="Liberia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501" y="6370847"/>
              <a:ext cx="575277" cy="40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Benin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33" y="6370033"/>
              <a:ext cx="575277" cy="40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Burkina Faso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2" y="6366721"/>
              <a:ext cx="575277" cy="40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ape Verde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821" y="6366720"/>
              <a:ext cx="575277" cy="40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Cote d'ivoir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098" y="6370033"/>
              <a:ext cx="575277" cy="40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The Gambia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375" y="6366232"/>
              <a:ext cx="575277" cy="40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Ghana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120" y="6366231"/>
              <a:ext cx="575277" cy="40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6" descr="Guinea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397" y="6366230"/>
              <a:ext cx="575277" cy="40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8" descr="Guinea bissau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674" y="6366229"/>
              <a:ext cx="575277" cy="40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0" descr="Mali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398" y="6364980"/>
              <a:ext cx="575277" cy="40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2" descr="Niger"/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675" y="6361209"/>
              <a:ext cx="647187" cy="40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4" descr="Nigeria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862" y="6360958"/>
              <a:ext cx="647187" cy="40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6" descr="Senegal"/>
            <p:cNvPicPr>
              <a:picLocks noChangeAspect="1" noChangeArrowheads="1" noCrop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049" y="6351079"/>
              <a:ext cx="575277" cy="40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8" descr="Sierra Leone"/>
            <p:cNvPicPr>
              <a:picLocks noChangeAspect="1" noChangeArrowheads="1" noCrop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618" y="6359709"/>
              <a:ext cx="575277" cy="40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0" descr="Togo"/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895" y="6370975"/>
              <a:ext cx="575277" cy="401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25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0" y="1676400"/>
            <a:ext cx="396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lvl="1">
              <a:spcBef>
                <a:spcPts val="0"/>
              </a:spcBef>
              <a:buClr>
                <a:schemeClr val="accent1"/>
              </a:buClr>
              <a:buSzPct val="80000"/>
            </a:pPr>
            <a:endParaRPr lang="en-US" i="1" dirty="0" smtClean="0">
              <a:solidFill>
                <a:schemeClr val="accent3">
                  <a:lumMod val="50000"/>
                </a:schemeClr>
              </a:solidFill>
              <a:latin typeface="Rockwell" pitchFamily="18" charset="0"/>
              <a:ea typeface="Tahoma" pitchFamily="34" charset="0"/>
              <a:cs typeface="Tahoma" pitchFamily="34" charset="0"/>
            </a:endParaRPr>
          </a:p>
          <a:p>
            <a:pPr marL="118872" lvl="1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  <a:ea typeface="Tahoma" pitchFamily="34" charset="0"/>
                <a:cs typeface="Tahoma" pitchFamily="34" charset="0"/>
              </a:rPr>
              <a:t>Infrastructure challenges affect competitiveness of the region and presents </a:t>
            </a:r>
            <a:r>
              <a:rPr lang="en-GB" sz="2400" i="1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  <a:ea typeface="Tahoma" pitchFamily="34" charset="0"/>
                <a:cs typeface="Tahoma" pitchFamily="34" charset="0"/>
              </a:rPr>
              <a:t>major impediments to economic growth </a:t>
            </a:r>
            <a:r>
              <a:rPr lang="en-US" sz="2400" i="1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  <a:ea typeface="Tahoma" pitchFamily="34" charset="0"/>
                <a:cs typeface="Tahoma" pitchFamily="34" charset="0"/>
              </a:rPr>
              <a:t>due to high production cost </a:t>
            </a:r>
          </a:p>
          <a:p>
            <a:pPr marL="118872" lvl="1">
              <a:spcBef>
                <a:spcPts val="0"/>
              </a:spcBef>
              <a:buClr>
                <a:schemeClr val="accent1"/>
              </a:buClr>
              <a:buSzPct val="80000"/>
            </a:pPr>
            <a:endParaRPr lang="en-US" sz="2400" i="1" dirty="0" smtClean="0">
              <a:solidFill>
                <a:schemeClr val="accent3">
                  <a:lumMod val="50000"/>
                </a:schemeClr>
              </a:solidFill>
              <a:latin typeface="Rockwell" pitchFamily="18" charset="0"/>
              <a:ea typeface="Tahoma" pitchFamily="34" charset="0"/>
              <a:cs typeface="Tahoma" pitchFamily="34" charset="0"/>
            </a:endParaRPr>
          </a:p>
          <a:p>
            <a:pPr marL="118872" lvl="1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  <a:ea typeface="Tahoma" pitchFamily="34" charset="0"/>
                <a:cs typeface="Tahoma" pitchFamily="34" charset="0"/>
              </a:rPr>
              <a:t>–  </a:t>
            </a:r>
            <a:r>
              <a:rPr lang="en-US" sz="1800" i="1" dirty="0" smtClean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  <a:ea typeface="Tahoma" pitchFamily="34" charset="0"/>
                <a:cs typeface="Tahoma" pitchFamily="34" charset="0"/>
              </a:rPr>
              <a:t>ECOWAS Strategic Plan 2011-2015</a:t>
            </a:r>
          </a:p>
          <a:p>
            <a:pPr marL="118872" lvl="1">
              <a:spcBef>
                <a:spcPts val="0"/>
              </a:spcBef>
              <a:buClr>
                <a:schemeClr val="accent1"/>
              </a:buClr>
              <a:buSzPct val="80000"/>
            </a:pPr>
            <a:endParaRPr lang="en-US" sz="1800" i="1" dirty="0" smtClean="0">
              <a:solidFill>
                <a:schemeClr val="accent3">
                  <a:lumMod val="50000"/>
                </a:schemeClr>
              </a:solidFill>
              <a:latin typeface="Rockwell" pitchFamily="18" charset="0"/>
              <a:ea typeface="Tahoma" pitchFamily="34" charset="0"/>
              <a:cs typeface="Tahoma" pitchFamily="34" charset="0"/>
            </a:endParaRPr>
          </a:p>
          <a:p>
            <a:pPr marL="118872" lvl="1">
              <a:spcBef>
                <a:spcPts val="0"/>
              </a:spcBef>
              <a:buClr>
                <a:schemeClr val="accent1"/>
              </a:buClr>
              <a:buSzPct val="80000"/>
            </a:pPr>
            <a:endParaRPr lang="en-US" i="1" dirty="0">
              <a:solidFill>
                <a:schemeClr val="accent3">
                  <a:lumMod val="50000"/>
                </a:schemeClr>
              </a:solidFill>
              <a:latin typeface="Rockwell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overcome-obstac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1752600"/>
            <a:ext cx="4495800" cy="389636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76200"/>
            <a:ext cx="7772400" cy="1219200"/>
          </a:xfrm>
        </p:spPr>
        <p:txBody>
          <a:bodyPr/>
          <a:lstStyle/>
          <a:p>
            <a:pPr algn="ctr"/>
            <a:r>
              <a:rPr lang="en-US" sz="4000" dirty="0" smtClean="0"/>
              <a:t>Challenges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6440087" cy="46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6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Inadequate </a:t>
            </a:r>
            <a:r>
              <a:rPr lang="en-GB" sz="2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investment finance for infrastructure development </a:t>
            </a:r>
            <a:r>
              <a:rPr lang="en-US" sz="2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especially transport and energy sub-sectors</a:t>
            </a:r>
            <a:r>
              <a:rPr lang="en-GB" sz="2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caused by:</a:t>
            </a:r>
            <a:endParaRPr lang="en-US" sz="2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GB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Inadequate Government budgets and prioritisation;</a:t>
            </a:r>
            <a:endParaRPr lang="en-US" sz="2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GB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Weakness in projects development, packaging and marketing;</a:t>
            </a:r>
            <a:endParaRPr lang="en-US" sz="2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GB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Poor policy, institutional, legal and regulatory frameworks to attract large regional and international private sector finance (through PPPs)</a:t>
            </a:r>
            <a:endParaRPr lang="en-US" sz="2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Limited mobilization of potential investment financing from the </a:t>
            </a:r>
            <a:r>
              <a:rPr lang="en-US" sz="2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vast </a:t>
            </a:r>
            <a:r>
              <a:rPr lang="en-US" sz="2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regional natural </a:t>
            </a:r>
            <a:r>
              <a:rPr lang="en-US" sz="2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resource base</a:t>
            </a:r>
          </a:p>
          <a:p>
            <a:pPr lvl="1"/>
            <a:r>
              <a:rPr lang="en-US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ragmented resource mobilization </a:t>
            </a:r>
          </a:p>
          <a:p>
            <a:pPr lvl="1"/>
            <a:r>
              <a:rPr lang="en-US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Lack of value addition </a:t>
            </a:r>
          </a:p>
          <a:p>
            <a:pPr lvl="1"/>
            <a:r>
              <a:rPr lang="en-US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Inadequate knowledge base of the true resource base</a:t>
            </a:r>
            <a:endParaRPr lang="en-US" sz="2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Challenges:</a:t>
            </a:r>
            <a:r>
              <a:rPr lang="en-US" sz="3200" dirty="0" smtClean="0"/>
              <a:t> 1. </a:t>
            </a:r>
            <a:r>
              <a:rPr lang="en-US" sz="2800" dirty="0" smtClean="0"/>
              <a:t>Finance </a:t>
            </a:r>
            <a:r>
              <a:rPr lang="en-US" sz="2800" dirty="0"/>
              <a:t>&amp; Resource Mobilization</a:t>
            </a:r>
          </a:p>
        </p:txBody>
      </p:sp>
    </p:spTree>
    <p:extLst>
      <p:ext uri="{BB962C8B-B14F-4D97-AF65-F5344CB8AC3E}">
        <p14:creationId xmlns:p14="http://schemas.microsoft.com/office/powerpoint/2010/main" val="1235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Inefficient Management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Structures and Discordant Frameworks</a:t>
            </a:r>
          </a:p>
          <a:p>
            <a:pPr lvl="1"/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Policy, legal and regulatory frameworks and processes.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Institutional structure and functioning;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Resources management and operational inefficiency;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Lack of requisite technical human resources for infrastructure development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Limited 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regional dimensions to national infrastructure development strategies 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Low national interest in regional infrastructure projects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Inadequate technical capacity for regional infrastructure development and management  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Project preparation and development  </a:t>
            </a:r>
          </a:p>
          <a:p>
            <a:pPr lvl="1">
              <a:spcBef>
                <a:spcPts val="600"/>
              </a:spcBef>
            </a:pPr>
            <a:endParaRPr lang="en-US" sz="2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Challenges:</a:t>
            </a:r>
            <a:r>
              <a:rPr lang="en-US" sz="3200" dirty="0" smtClean="0"/>
              <a:t> 2.</a:t>
            </a:r>
            <a:r>
              <a:rPr lang="en-US" sz="4000" dirty="0" smtClean="0"/>
              <a:t>Institutional </a:t>
            </a:r>
            <a:r>
              <a:rPr lang="en-US" sz="4000" dirty="0"/>
              <a:t>&amp; Capacity </a:t>
            </a:r>
          </a:p>
        </p:txBody>
      </p:sp>
    </p:spTree>
    <p:extLst>
      <p:ext uri="{BB962C8B-B14F-4D97-AF65-F5344CB8AC3E}">
        <p14:creationId xmlns:p14="http://schemas.microsoft.com/office/powerpoint/2010/main" val="1449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76200"/>
            <a:ext cx="7772400" cy="1066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Challenges: </a:t>
            </a:r>
            <a:r>
              <a:rPr lang="en-US" sz="4000" dirty="0" smtClean="0"/>
              <a:t>3.Infrastructure </a:t>
            </a:r>
            <a:endParaRPr lang="en-US" sz="4000" b="1" dirty="0" smtClean="0"/>
          </a:p>
        </p:txBody>
      </p:sp>
      <p:sp>
        <p:nvSpPr>
          <p:cNvPr id="409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3820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Gaps in infrastructure </a:t>
            </a:r>
            <a:r>
              <a:rPr lang="en-GB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development: 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Missing or undeveloped links along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major </a:t>
            </a: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regional (and national) infrastructure networks; 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Infrastructure needed to make investment possible in hitherto “locked up” or underexploited resources or economic potential, for example in minerals, agriculture, tourism, manufacturing and processing industries; and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Insufficient intra </a:t>
            </a: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and inter-regional transport access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Poor utilisation of existing infrastructure, in respect of:</a:t>
            </a:r>
          </a:p>
          <a:p>
            <a:pPr lvl="1">
              <a:spcBef>
                <a:spcPts val="600"/>
              </a:spcBef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Standards and quality of infrastructure (harmonisation, establishing and application of requisite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common standards </a:t>
            </a: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specifications);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Backlog maintenance resulting from:</a:t>
            </a:r>
          </a:p>
          <a:p>
            <a:pPr lvl="1"/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Inefficient maintenance management systems;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Inadequate and unreliable financing;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Inadequate capacity to carry out maintenance works.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ts val="600"/>
              </a:spcBef>
            </a:pPr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7239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76200"/>
            <a:ext cx="7772400" cy="1066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Challenges: </a:t>
            </a:r>
            <a:r>
              <a:rPr lang="en-US" sz="4000" dirty="0"/>
              <a:t>Infrastructure </a:t>
            </a:r>
            <a:r>
              <a:rPr lang="en-US" sz="4000" dirty="0" smtClean="0"/>
              <a:t>cont’d</a:t>
            </a:r>
            <a:r>
              <a:rPr lang="en-US" sz="4000" dirty="0"/>
              <a:t>…</a:t>
            </a:r>
            <a:endParaRPr lang="en-US" sz="4000" b="1" dirty="0" smtClean="0"/>
          </a:p>
        </p:txBody>
      </p:sp>
      <p:sp>
        <p:nvSpPr>
          <p:cNvPr id="409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382000" cy="5257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Energy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infrastructure and services are unevenly distributed and resources highly under exploited, with very low access rates and highly fragmented markets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WAPP demand forecast is 8.9%, requiring additional 90GW 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Per capita consumption projected to 67% due to access increase 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Road </a:t>
            </a:r>
            <a:r>
              <a:rPr lang="en-US" sz="2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transport haulage cost relatively high compared to other regions with inadequate multi-modalism; 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Non-existence of cheaper alternatives like railways and regional maritime and coastal services. 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Slow and sporadic implementation of the Yamoussoukro Decision on </a:t>
            </a:r>
            <a:r>
              <a:rPr lang="en-US" sz="2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Air Transport liberalization</a:t>
            </a:r>
            <a:r>
              <a:rPr lang="en-US" sz="2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lvl="1">
              <a:spcBef>
                <a:spcPts val="600"/>
              </a:spcBef>
            </a:pPr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Poor Air connectivity between major capitals,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Non-viable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airlines &amp; High cost of air tickets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Inadequate airport infrastructure with periodic safety concerns </a:t>
            </a:r>
          </a:p>
          <a:p>
            <a:pPr>
              <a:spcBef>
                <a:spcPts val="600"/>
              </a:spcBef>
            </a:pPr>
            <a:r>
              <a:rPr lang="en-GB" sz="2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 </a:t>
            </a:r>
            <a:r>
              <a:rPr lang="en-GB" sz="2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international connectivity and high costs to telecommunication consumers.</a:t>
            </a:r>
          </a:p>
          <a:p>
            <a:pPr lvl="1">
              <a:spcBef>
                <a:spcPts val="600"/>
              </a:spcBef>
            </a:pPr>
            <a:r>
              <a:rPr lang="en-US" sz="2100" dirty="0">
                <a:latin typeface="Tahoma" pitchFamily="34" charset="0"/>
                <a:ea typeface="Tahoma" pitchFamily="34" charset="0"/>
                <a:cs typeface="Tahoma" pitchFamily="34" charset="0"/>
              </a:rPr>
              <a:t>Continental ICT demand projected to grow 20 times before 2020 due to broadband growth.</a:t>
            </a:r>
          </a:p>
          <a:p>
            <a:pPr lvl="1">
              <a:spcBef>
                <a:spcPts val="600"/>
              </a:spcBef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8194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25" y="421480"/>
            <a:ext cx="983775" cy="873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9272"/>
            <a:ext cx="4038599" cy="2338989"/>
          </a:xfrm>
          <a:prstGeom prst="rect">
            <a:avLst/>
          </a:prstGeom>
        </p:spPr>
      </p:pic>
      <p:pic>
        <p:nvPicPr>
          <p:cNvPr id="6" name="Picture 5" descr="priorities-sig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95400"/>
            <a:ext cx="4267200" cy="5562600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52400"/>
            <a:ext cx="7772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Responses!!!</a:t>
            </a:r>
            <a:br>
              <a:rPr lang="en-US" sz="4000" dirty="0" smtClean="0"/>
            </a:br>
            <a:r>
              <a:rPr lang="en-US" sz="4000" dirty="0" smtClean="0"/>
              <a:t>Priority Interventions 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4176464" cy="3456384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Regional Strategy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Finance &amp; Resource Mobilization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Project Preparation &amp;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Dev’t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Infrastructure Development</a:t>
            </a:r>
          </a:p>
          <a:p>
            <a:pPr lvl="1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Energy</a:t>
            </a:r>
          </a:p>
          <a:p>
            <a:pPr lvl="1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Transport</a:t>
            </a:r>
          </a:p>
          <a:p>
            <a:pPr lvl="1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ICT</a:t>
            </a:r>
          </a:p>
          <a:p>
            <a:pPr lvl="0"/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4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</TotalTime>
  <Words>2510</Words>
  <Application>Microsoft Office PowerPoint</Application>
  <PresentationFormat>On-screen Show (4:3)</PresentationFormat>
  <Paragraphs>361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Berlin Sans FB Demi</vt:lpstr>
      <vt:lpstr>Calibri</vt:lpstr>
      <vt:lpstr>Corbel</vt:lpstr>
      <vt:lpstr>Rockwell</vt:lpstr>
      <vt:lpstr>Simplified Arabic Fixed</vt:lpstr>
      <vt:lpstr>Tahoma</vt:lpstr>
      <vt:lpstr>Times New Roman</vt:lpstr>
      <vt:lpstr>Wingdings</vt:lpstr>
      <vt:lpstr>Wingdings 2</vt:lpstr>
      <vt:lpstr>Wingdings 3</vt:lpstr>
      <vt:lpstr>Office Theme</vt:lpstr>
      <vt:lpstr>PowerPoint Presentation</vt:lpstr>
      <vt:lpstr>OUTLINE</vt:lpstr>
      <vt:lpstr>Introduction</vt:lpstr>
      <vt:lpstr>Challenges</vt:lpstr>
      <vt:lpstr>Challenges: 1. Finance &amp; Resource Mobilization</vt:lpstr>
      <vt:lpstr>Challenges: 2.Institutional &amp; Capacity </vt:lpstr>
      <vt:lpstr>Challenges: 3.Infrastructure </vt:lpstr>
      <vt:lpstr>Challenges: Infrastructure cont’d…</vt:lpstr>
      <vt:lpstr>Responses!!! Priority Interventions </vt:lpstr>
      <vt:lpstr>5-year ECOWAS Strategic Plan: Infrastructure Development</vt:lpstr>
      <vt:lpstr>1. Finance &amp; Resource Mobilization</vt:lpstr>
      <vt:lpstr>2. Project Preparation &amp; Development</vt:lpstr>
      <vt:lpstr>2. Project Preparation &amp; Development: Priority Studies for 2013</vt:lpstr>
      <vt:lpstr>3. Infrastructure Development….</vt:lpstr>
      <vt:lpstr>ENERGY</vt:lpstr>
      <vt:lpstr>Infrastructure project under the  West African Power Pool (WAPP)</vt:lpstr>
      <vt:lpstr>Infrastructure project (WAPP)…Cont’d</vt:lpstr>
      <vt:lpstr>PowerPoint Presentation</vt:lpstr>
      <vt:lpstr>Specific Regional Energy Intervention Projects</vt:lpstr>
      <vt:lpstr>Energy access/ rural electrification</vt:lpstr>
      <vt:lpstr>FEASIBILITY STUDY FOR THE EXTENSION OF THE WEST AFRICA GAS PIPELINE</vt:lpstr>
      <vt:lpstr>TRANSPORT</vt:lpstr>
      <vt:lpstr>TRANS-West African HIGHWAY</vt:lpstr>
      <vt:lpstr>Missing Links Improvement</vt:lpstr>
      <vt:lpstr>Construction of Joint Border Posts (JBPs)</vt:lpstr>
      <vt:lpstr>Update on the construction of the JBPs</vt:lpstr>
      <vt:lpstr>AIR TRANSPORT- Projects</vt:lpstr>
      <vt:lpstr>ECOWAS RAILWAY MASTER PLAN</vt:lpstr>
      <vt:lpstr>ECOWAS RAILWAY MASTER PLAN</vt:lpstr>
      <vt:lpstr>Information &amp; Communication Technology (ICT)</vt:lpstr>
      <vt:lpstr>ICT - ECOWAN Project</vt:lpstr>
      <vt:lpstr>ECOWAN Implementation plan </vt:lpstr>
      <vt:lpstr>Critical Success Factors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OOS</dc:creator>
  <cp:lastModifiedBy>OOS</cp:lastModifiedBy>
  <cp:revision>50</cp:revision>
  <cp:lastPrinted>2013-08-20T15:56:58Z</cp:lastPrinted>
  <dcterms:created xsi:type="dcterms:W3CDTF">2012-06-08T17:23:59Z</dcterms:created>
  <dcterms:modified xsi:type="dcterms:W3CDTF">2013-09-28T11:26:56Z</dcterms:modified>
</cp:coreProperties>
</file>