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63" r:id="rId9"/>
    <p:sldId id="264" r:id="rId10"/>
    <p:sldId id="269" r:id="rId11"/>
    <p:sldId id="270" r:id="rId12"/>
    <p:sldId id="271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037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336C-89BE-4E47-AACD-B718491BFA3D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4B08-B756-4A55-BE5F-8D6EFD46A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336C-89BE-4E47-AACD-B718491BFA3D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4B08-B756-4A55-BE5F-8D6EFD46A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336C-89BE-4E47-AACD-B718491BFA3D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4B08-B756-4A55-BE5F-8D6EFD46A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336C-89BE-4E47-AACD-B718491BFA3D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4B08-B756-4A55-BE5F-8D6EFD46A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336C-89BE-4E47-AACD-B718491BFA3D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4B08-B756-4A55-BE5F-8D6EFD46A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336C-89BE-4E47-AACD-B718491BFA3D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4B08-B756-4A55-BE5F-8D6EFD46A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336C-89BE-4E47-AACD-B718491BFA3D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4B08-B756-4A55-BE5F-8D6EFD46A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336C-89BE-4E47-AACD-B718491BFA3D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4B08-B756-4A55-BE5F-8D6EFD46A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336C-89BE-4E47-AACD-B718491BFA3D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4B08-B756-4A55-BE5F-8D6EFD46A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336C-89BE-4E47-AACD-B718491BFA3D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4B08-B756-4A55-BE5F-8D6EFD46A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336C-89BE-4E47-AACD-B718491BFA3D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4B08-B756-4A55-BE5F-8D6EFD46A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F336C-89BE-4E47-AACD-B718491BFA3D}" type="datetimeFigureOut">
              <a:rPr lang="en-US" smtClean="0"/>
              <a:pPr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04B08-B756-4A55-BE5F-8D6EFD46A1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regions4greengrowth.eu/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0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8.png"/><Relationship Id="rId7" Type="http://schemas.openxmlformats.org/officeDocument/2006/relationships/slide" Target="slide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://www.regions4greengrowth.eu/" TargetMode="External"/><Relationship Id="rId4" Type="http://schemas.openxmlformats.org/officeDocument/2006/relationships/image" Target="../media/image19.jpe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2571736" y="4714884"/>
            <a:ext cx="632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Department</a:t>
            </a:r>
            <a:r>
              <a:rPr lang="es-E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of </a:t>
            </a:r>
            <a:r>
              <a:rPr lang="es-ES" sz="24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Education</a:t>
            </a:r>
            <a:r>
              <a:rPr lang="es-E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, </a:t>
            </a:r>
            <a:r>
              <a:rPr lang="es-ES" sz="24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Culture</a:t>
            </a:r>
            <a:r>
              <a:rPr lang="es-E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and Sport</a:t>
            </a: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5214942" y="5243468"/>
            <a:ext cx="38576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Brussels</a:t>
            </a:r>
            <a:r>
              <a:rPr lang="es-ES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8th </a:t>
            </a:r>
            <a:r>
              <a:rPr lang="es-ES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October</a:t>
            </a:r>
            <a:r>
              <a:rPr lang="es-ES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</a:t>
            </a:r>
            <a:r>
              <a:rPr lang="es-E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</a:t>
            </a:r>
          </a:p>
        </p:txBody>
      </p:sp>
      <p:pic>
        <p:nvPicPr>
          <p:cNvPr id="1026" name="Picture 2" descr="E:\logos GVA y imágenes\logoGeneralit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3143248"/>
            <a:ext cx="3142127" cy="1456677"/>
          </a:xfrm>
          <a:prstGeom prst="rect">
            <a:avLst/>
          </a:prstGeom>
          <a:noFill/>
        </p:spPr>
      </p:pic>
      <p:pic>
        <p:nvPicPr>
          <p:cNvPr id="1027" name="Picture 3" descr="E:\logos GVA y imágenes\Copia de cac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80" y="0"/>
            <a:ext cx="9163080" cy="29887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4" descr="E:\Europa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30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6400800"/>
            <a:ext cx="1223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1" descr="EU_fund_flag_lo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6500813"/>
            <a:ext cx="1728787" cy="3571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2053" name="Text Box 9"/>
          <p:cNvSpPr txBox="1">
            <a:spLocks noChangeArrowheads="1"/>
          </p:cNvSpPr>
          <p:nvPr/>
        </p:nvSpPr>
        <p:spPr bwMode="auto">
          <a:xfrm>
            <a:off x="3384550" y="1000125"/>
            <a:ext cx="57594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i="1">
                <a:solidFill>
                  <a:srgbClr val="003399"/>
                </a:solidFill>
                <a:latin typeface="Century Gothic" pitchFamily="34" charset="0"/>
              </a:rPr>
              <a:t>Regional policy instruments and approaches for improving access  to finance and speeding up investments in sustainable energy.</a:t>
            </a:r>
            <a:endParaRPr lang="es-ES" sz="1400" b="1">
              <a:solidFill>
                <a:srgbClr val="003399"/>
              </a:solidFill>
              <a:latin typeface="Century Gothic" pitchFamily="34" charset="0"/>
            </a:endParaRPr>
          </a:p>
        </p:txBody>
      </p:sp>
      <p:pic>
        <p:nvPicPr>
          <p:cNvPr id="2054" name="Picture 13" descr="INTERREG_IVC_LOGO_slog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1118" y="428604"/>
            <a:ext cx="1570038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11"/>
          <p:cNvSpPr>
            <a:spLocks noChangeArrowheads="1"/>
          </p:cNvSpPr>
          <p:nvPr/>
        </p:nvSpPr>
        <p:spPr bwMode="auto">
          <a:xfrm>
            <a:off x="0" y="3159125"/>
            <a:ext cx="3286125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 b="1">
                <a:solidFill>
                  <a:srgbClr val="99CC00"/>
                </a:solidFill>
                <a:latin typeface="Century Gothic" pitchFamily="34" charset="0"/>
              </a:rPr>
              <a:t>Total budget</a:t>
            </a:r>
            <a:r>
              <a:rPr lang="es-ES" sz="1100" b="1">
                <a:solidFill>
                  <a:schemeClr val="bg1"/>
                </a:solidFill>
                <a:latin typeface="Century Gothic" pitchFamily="34" charset="0"/>
              </a:rPr>
              <a:t>: 2.090.576,58 €</a:t>
            </a:r>
          </a:p>
          <a:p>
            <a:r>
              <a:rPr lang="es-ES" sz="1100" b="1">
                <a:solidFill>
                  <a:srgbClr val="99CC00"/>
                </a:solidFill>
                <a:latin typeface="Century Gothic" pitchFamily="34" charset="0"/>
              </a:rPr>
              <a:t>ERDF funding (75%): </a:t>
            </a:r>
            <a:r>
              <a:rPr lang="es-ES" sz="1100" b="1">
                <a:solidFill>
                  <a:schemeClr val="bg1"/>
                </a:solidFill>
                <a:latin typeface="Century Gothic" pitchFamily="34" charset="0"/>
              </a:rPr>
              <a:t>1.621.841,26 €</a:t>
            </a:r>
          </a:p>
          <a:p>
            <a:r>
              <a:rPr lang="es-ES" sz="1100" b="1">
                <a:solidFill>
                  <a:srgbClr val="99CC00"/>
                </a:solidFill>
                <a:latin typeface="Century Gothic" pitchFamily="34" charset="0"/>
              </a:rPr>
              <a:t>Duration of the project</a:t>
            </a:r>
            <a:r>
              <a:rPr lang="es-ES" sz="1100" b="1">
                <a:solidFill>
                  <a:schemeClr val="bg1"/>
                </a:solidFill>
                <a:latin typeface="Century Gothic" pitchFamily="34" charset="0"/>
              </a:rPr>
              <a:t>: Jan 2012-Dec 2014</a:t>
            </a:r>
          </a:p>
          <a:p>
            <a:r>
              <a:rPr lang="es-ES" sz="1100" b="1">
                <a:solidFill>
                  <a:srgbClr val="99CC00"/>
                </a:solidFill>
                <a:latin typeface="Century Gothic" pitchFamily="34" charset="0"/>
              </a:rPr>
              <a:t>Nº total partners</a:t>
            </a:r>
            <a:r>
              <a:rPr lang="es-ES" sz="1100" b="1">
                <a:solidFill>
                  <a:schemeClr val="bg1"/>
                </a:solidFill>
                <a:latin typeface="Century Gothic" pitchFamily="34" charset="0"/>
              </a:rPr>
              <a:t>: 15 (10 countries)</a:t>
            </a:r>
          </a:p>
          <a:p>
            <a:r>
              <a:rPr lang="es-ES" sz="1100" b="1">
                <a:solidFill>
                  <a:schemeClr val="bg1"/>
                </a:solidFill>
                <a:latin typeface="Century Gothic" pitchFamily="34" charset="0"/>
              </a:rPr>
              <a:t> + 2 collaborators (EURISY+FCVRE)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29000" y="1714500"/>
            <a:ext cx="57150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100" b="1" u="sng" dirty="0" err="1">
                <a:solidFill>
                  <a:srgbClr val="99CC00"/>
                </a:solidFill>
                <a:latin typeface="Century Gothic" pitchFamily="34" charset="0"/>
              </a:rPr>
              <a:t>Overall</a:t>
            </a:r>
            <a:r>
              <a:rPr lang="es-ES" sz="1100" b="1" u="sng" dirty="0">
                <a:solidFill>
                  <a:srgbClr val="99CC00"/>
                </a:solidFill>
                <a:latin typeface="Century Gothic" pitchFamily="34" charset="0"/>
              </a:rPr>
              <a:t> </a:t>
            </a:r>
            <a:r>
              <a:rPr lang="es-ES" sz="1100" b="1" u="sng" dirty="0" err="1">
                <a:solidFill>
                  <a:srgbClr val="99CC00"/>
                </a:solidFill>
                <a:latin typeface="Century Gothic" pitchFamily="34" charset="0"/>
              </a:rPr>
              <a:t>objective</a:t>
            </a:r>
            <a:r>
              <a:rPr lang="es-ES" sz="1100" b="1" dirty="0">
                <a:solidFill>
                  <a:srgbClr val="99CC00"/>
                </a:solidFill>
                <a:latin typeface="Century Gothic" pitchFamily="34" charset="0"/>
              </a:rPr>
              <a:t>: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to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equipe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these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regions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with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regional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policy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instruments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,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mechanisms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and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approaches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to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improve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access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to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finace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for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and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speed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up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investments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in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sustainable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energy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projects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in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their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territories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.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It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will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be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a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significant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contribution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to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sustainable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economic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growth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and </a:t>
            </a:r>
            <a:r>
              <a:rPr lang="es-ES" sz="11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employment</a:t>
            </a:r>
            <a:r>
              <a:rPr lang="es-ES" sz="11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generation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.</a:t>
            </a:r>
            <a:endParaRPr lang="en-US" sz="1100" b="1" dirty="0">
              <a:solidFill>
                <a:srgbClr val="003399"/>
              </a:solidFill>
              <a:latin typeface="Century Gothic" pitchFamily="34" charset="0"/>
            </a:endParaRPr>
          </a:p>
        </p:txBody>
      </p:sp>
      <p:sp>
        <p:nvSpPr>
          <p:cNvPr id="2057" name="Text Box 15"/>
          <p:cNvSpPr txBox="1">
            <a:spLocks noChangeArrowheads="1"/>
          </p:cNvSpPr>
          <p:nvPr/>
        </p:nvSpPr>
        <p:spPr bwMode="auto">
          <a:xfrm>
            <a:off x="3284538" y="6027738"/>
            <a:ext cx="22161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200" b="1">
                <a:solidFill>
                  <a:srgbClr val="003399"/>
                </a:solidFill>
                <a:latin typeface="Century Gothic" pitchFamily="34" charset="0"/>
              </a:rPr>
              <a:t>Contact: Marta Esteve</a:t>
            </a:r>
          </a:p>
          <a:p>
            <a:r>
              <a:rPr lang="es-ES_tradnl" sz="1200" b="1">
                <a:solidFill>
                  <a:srgbClr val="003399"/>
                </a:solidFill>
                <a:latin typeface="Century Gothic" pitchFamily="34" charset="0"/>
              </a:rPr>
              <a:t>esteve_marnav@gva.es</a:t>
            </a:r>
          </a:p>
          <a:p>
            <a:r>
              <a:rPr lang="es-ES_tradnl" sz="1200" b="1">
                <a:solidFill>
                  <a:srgbClr val="003399"/>
                </a:solidFill>
                <a:latin typeface="Century Gothic" pitchFamily="34" charset="0"/>
              </a:rPr>
              <a:t>+34 963 13 10 80</a:t>
            </a:r>
          </a:p>
          <a:p>
            <a:r>
              <a:rPr lang="es-ES_tradnl" sz="1200" b="1">
                <a:solidFill>
                  <a:srgbClr val="003399"/>
                </a:solidFill>
                <a:latin typeface="Century Gothic" pitchFamily="34" charset="0"/>
              </a:rPr>
              <a:t>Valencia (Spain)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747963" y="2370138"/>
            <a:ext cx="6110287" cy="1312862"/>
            <a:chOff x="2747944" y="2370329"/>
            <a:chExt cx="6110336" cy="1313138"/>
          </a:xfrm>
        </p:grpSpPr>
        <p:sp>
          <p:nvSpPr>
            <p:cNvPr id="16" name="TextBox 15"/>
            <p:cNvSpPr txBox="1"/>
            <p:nvPr/>
          </p:nvSpPr>
          <p:spPr>
            <a:xfrm rot="21087995">
              <a:off x="2747944" y="2370329"/>
              <a:ext cx="2441595" cy="5239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1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How</a:t>
              </a:r>
              <a:r>
                <a:rPr lang="es-ES" sz="1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 </a:t>
              </a:r>
              <a:r>
                <a:rPr lang="es-ES" sz="1400" b="1" dirty="0" err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to</a:t>
              </a:r>
              <a:r>
                <a:rPr lang="es-ES" sz="1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 </a:t>
              </a:r>
              <a:r>
                <a:rPr lang="es-ES" sz="1400" b="1" dirty="0" err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boost</a:t>
              </a:r>
              <a:r>
                <a:rPr lang="es-ES" sz="1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 </a:t>
              </a:r>
              <a:r>
                <a:rPr lang="es-ES" sz="1400" b="1" dirty="0" err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investments</a:t>
              </a:r>
              <a:r>
                <a:rPr lang="es-ES" sz="1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 </a:t>
              </a:r>
            </a:p>
            <a:p>
              <a:pPr>
                <a:defRPr/>
              </a:pPr>
              <a:r>
                <a:rPr lang="es-E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in</a:t>
              </a:r>
              <a:r>
                <a:rPr lang="es-ES" sz="1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 </a:t>
              </a:r>
              <a:r>
                <a:rPr lang="es-ES" sz="1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su</a:t>
              </a:r>
              <a:r>
                <a:rPr lang="es-ES" sz="1400" b="1" dirty="0" err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stainable</a:t>
              </a:r>
              <a:r>
                <a:rPr lang="es-ES" sz="1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 </a:t>
              </a:r>
              <a:r>
                <a:rPr lang="es-ES" sz="1400" b="1" dirty="0" err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energy</a:t>
              </a:r>
              <a:r>
                <a:rPr lang="es-ES" sz="1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?</a:t>
              </a:r>
              <a:endParaRPr lang="en-US" sz="1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endParaRPr>
            </a:p>
          </p:txBody>
        </p:sp>
        <p:sp>
          <p:nvSpPr>
            <p:cNvPr id="2065" name="Rectangle 19"/>
            <p:cNvSpPr>
              <a:spLocks noChangeArrowheads="1"/>
            </p:cNvSpPr>
            <p:nvPr/>
          </p:nvSpPr>
          <p:spPr bwMode="auto">
            <a:xfrm>
              <a:off x="4572000" y="2643182"/>
              <a:ext cx="4286280" cy="1040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GB" sz="1100" b="1">
                  <a:latin typeface="Century Gothic" pitchFamily="34" charset="0"/>
                </a:rPr>
                <a:t>By collecting and exchanging </a:t>
              </a:r>
              <a:r>
                <a:rPr lang="en-GB" sz="1100" b="1" i="1">
                  <a:solidFill>
                    <a:schemeClr val="accent2"/>
                  </a:solidFill>
                  <a:latin typeface="Century Gothic" pitchFamily="34" charset="0"/>
                </a:rPr>
                <a:t>good practices</a:t>
              </a:r>
              <a:r>
                <a:rPr lang="en-GB" sz="1100" b="1">
                  <a:latin typeface="Century Gothic" pitchFamily="34" charset="0"/>
                </a:rPr>
                <a:t> </a:t>
              </a:r>
            </a:p>
            <a:p>
              <a:pPr>
                <a:lnSpc>
                  <a:spcPct val="80000"/>
                </a:lnSpc>
              </a:pPr>
              <a:endParaRPr lang="en-GB" sz="1100" b="1">
                <a:latin typeface="Century Gothic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n-GB" sz="1100" b="1">
                  <a:latin typeface="Century Gothic" pitchFamily="34" charset="0"/>
                </a:rPr>
                <a:t>By </a:t>
              </a:r>
              <a:r>
                <a:rPr lang="en-GB" sz="1100" b="1" i="1">
                  <a:solidFill>
                    <a:schemeClr val="accent2"/>
                  </a:solidFill>
                  <a:latin typeface="Century Gothic" pitchFamily="34" charset="0"/>
                </a:rPr>
                <a:t>analysing the specific challenges</a:t>
              </a:r>
              <a:r>
                <a:rPr lang="en-GB" sz="1100" b="1">
                  <a:latin typeface="Century Gothic" pitchFamily="34" charset="0"/>
                </a:rPr>
                <a:t> related to financing </a:t>
              </a:r>
            </a:p>
            <a:p>
              <a:pPr>
                <a:lnSpc>
                  <a:spcPct val="80000"/>
                </a:lnSpc>
              </a:pPr>
              <a:r>
                <a:rPr lang="en-GB" sz="1100" b="1">
                  <a:latin typeface="Century Gothic" pitchFamily="34" charset="0"/>
                </a:rPr>
                <a:t>sustainable energy projects in each region</a:t>
              </a:r>
            </a:p>
            <a:p>
              <a:pPr>
                <a:lnSpc>
                  <a:spcPct val="80000"/>
                </a:lnSpc>
              </a:pPr>
              <a:endParaRPr lang="en-GB" sz="1100" b="1">
                <a:latin typeface="Century Gothic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n-GB" sz="1100" b="1">
                  <a:latin typeface="Century Gothic" pitchFamily="34" charset="0"/>
                </a:rPr>
                <a:t>By </a:t>
              </a:r>
              <a:r>
                <a:rPr lang="en-GB" sz="1100" b="1" i="1">
                  <a:solidFill>
                    <a:schemeClr val="accent2"/>
                  </a:solidFill>
                  <a:latin typeface="Century Gothic" pitchFamily="34" charset="0"/>
                </a:rPr>
                <a:t>developing policy instruments and approaches</a:t>
              </a:r>
              <a:r>
                <a:rPr lang="en-GB" sz="1100" b="1">
                  <a:latin typeface="Century Gothic" pitchFamily="34" charset="0"/>
                </a:rPr>
                <a:t> to boost </a:t>
              </a:r>
            </a:p>
            <a:p>
              <a:pPr>
                <a:lnSpc>
                  <a:spcPct val="80000"/>
                </a:lnSpc>
              </a:pPr>
              <a:r>
                <a:rPr lang="en-GB" sz="1100" b="1">
                  <a:latin typeface="Century Gothic" pitchFamily="34" charset="0"/>
                </a:rPr>
                <a:t>investments in sustainable energy projects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214688" y="3714750"/>
            <a:ext cx="6357937" cy="2581275"/>
            <a:chOff x="3214688" y="3714750"/>
            <a:chExt cx="6357937" cy="2581275"/>
          </a:xfrm>
        </p:grpSpPr>
        <p:sp>
          <p:nvSpPr>
            <p:cNvPr id="2060" name="TextBox 16"/>
            <p:cNvSpPr txBox="1">
              <a:spLocks noChangeArrowheads="1"/>
            </p:cNvSpPr>
            <p:nvPr/>
          </p:nvSpPr>
          <p:spPr bwMode="auto">
            <a:xfrm>
              <a:off x="4857750" y="3714750"/>
              <a:ext cx="328612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sz="1200" b="1" u="sng">
                  <a:solidFill>
                    <a:srgbClr val="99CC00"/>
                  </a:solidFill>
                  <a:latin typeface="Century Gothic" pitchFamily="34" charset="0"/>
                </a:rPr>
                <a:t>Activities and methodology</a:t>
              </a:r>
              <a:endParaRPr lang="en-US" sz="1200" b="1" u="sng">
                <a:solidFill>
                  <a:srgbClr val="99CC00"/>
                </a:solidFill>
                <a:latin typeface="Century Gothic" pitchFamily="34" charset="0"/>
              </a:endParaRPr>
            </a:p>
          </p:txBody>
        </p:sp>
        <p:grpSp>
          <p:nvGrpSpPr>
            <p:cNvPr id="4" name="Group 22"/>
            <p:cNvGrpSpPr>
              <a:grpSpLocks/>
            </p:cNvGrpSpPr>
            <p:nvPr/>
          </p:nvGrpSpPr>
          <p:grpSpPr bwMode="auto">
            <a:xfrm>
              <a:off x="3214688" y="4000500"/>
              <a:ext cx="6357937" cy="2295525"/>
              <a:chOff x="3214678" y="4000504"/>
              <a:chExt cx="6357982" cy="2295538"/>
            </a:xfrm>
          </p:grpSpPr>
          <p:sp>
            <p:nvSpPr>
              <p:cNvPr id="19" name="Text Box 14"/>
              <p:cNvSpPr txBox="1">
                <a:spLocks noChangeArrowheads="1"/>
              </p:cNvSpPr>
              <p:nvPr/>
            </p:nvSpPr>
            <p:spPr bwMode="auto">
              <a:xfrm>
                <a:off x="5632457" y="5929328"/>
                <a:ext cx="3511575" cy="366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s-ES" b="1" dirty="0">
                    <a:solidFill>
                      <a:srgbClr val="33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hlinkClick r:id="rId6"/>
                  </a:rPr>
                  <a:t>www.regions4greengrowth.eu</a:t>
                </a:r>
                <a:r>
                  <a:rPr lang="es-ES" b="1" dirty="0">
                    <a:solidFill>
                      <a:srgbClr val="33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</a:t>
                </a:r>
              </a:p>
            </p:txBody>
          </p:sp>
          <p:sp>
            <p:nvSpPr>
              <p:cNvPr id="2063" name="TextBox 20"/>
              <p:cNvSpPr txBox="1">
                <a:spLocks noChangeArrowheads="1"/>
              </p:cNvSpPr>
              <p:nvPr/>
            </p:nvSpPr>
            <p:spPr bwMode="auto">
              <a:xfrm>
                <a:off x="3214678" y="4000504"/>
                <a:ext cx="6357982" cy="2231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buFontTx/>
                  <a:buBlip>
                    <a:blip r:embed="rId7"/>
                  </a:buBlip>
                </a:pPr>
                <a:r>
                  <a:rPr lang="en-GB" sz="1100">
                    <a:solidFill>
                      <a:srgbClr val="003399"/>
                    </a:solidFill>
                    <a:latin typeface="Century Gothic" pitchFamily="34" charset="0"/>
                  </a:rPr>
                  <a:t>Collection of </a:t>
                </a:r>
                <a:r>
                  <a:rPr lang="en-GB" sz="1100" b="1">
                    <a:solidFill>
                      <a:srgbClr val="003399"/>
                    </a:solidFill>
                    <a:latin typeface="Century Gothic" pitchFamily="34" charset="0"/>
                  </a:rPr>
                  <a:t>good practices</a:t>
                </a:r>
              </a:p>
              <a:p>
                <a:endParaRPr lang="en-GB" sz="1100">
                  <a:solidFill>
                    <a:srgbClr val="003399"/>
                  </a:solidFill>
                  <a:latin typeface="Century Gothic" pitchFamily="34" charset="0"/>
                </a:endParaRPr>
              </a:p>
              <a:p>
                <a:pPr>
                  <a:buFontTx/>
                  <a:buBlip>
                    <a:blip r:embed="rId7"/>
                  </a:buBlip>
                </a:pPr>
                <a:r>
                  <a:rPr lang="en-GB" sz="1100">
                    <a:solidFill>
                      <a:srgbClr val="003399"/>
                    </a:solidFill>
                    <a:latin typeface="Century Gothic" pitchFamily="34" charset="0"/>
                  </a:rPr>
                  <a:t>Organisation of 13 </a:t>
                </a:r>
                <a:r>
                  <a:rPr lang="en-GB" sz="1100" b="1">
                    <a:solidFill>
                      <a:srgbClr val="003399"/>
                    </a:solidFill>
                    <a:latin typeface="Century Gothic" pitchFamily="34" charset="0"/>
                    <a:hlinkClick r:id="rId8" action="ppaction://hlinksldjump"/>
                  </a:rPr>
                  <a:t>peer reviews</a:t>
                </a:r>
                <a:r>
                  <a:rPr lang="en-GB" sz="1100">
                    <a:solidFill>
                      <a:srgbClr val="003399"/>
                    </a:solidFill>
                    <a:latin typeface="Century Gothic" pitchFamily="34" charset="0"/>
                    <a:hlinkClick r:id="rId8" action="ppaction://hlinksldjump"/>
                  </a:rPr>
                  <a:t>,</a:t>
                </a:r>
                <a:r>
                  <a:rPr lang="en-GB" sz="1100">
                    <a:solidFill>
                      <a:srgbClr val="003399"/>
                    </a:solidFill>
                    <a:latin typeface="Century Gothic" pitchFamily="34" charset="0"/>
                  </a:rPr>
                  <a:t> leading to 13 actions plans to improve investments </a:t>
                </a:r>
              </a:p>
              <a:p>
                <a:r>
                  <a:rPr lang="en-GB" sz="1100">
                    <a:solidFill>
                      <a:srgbClr val="003399"/>
                    </a:solidFill>
                    <a:latin typeface="Century Gothic" pitchFamily="34" charset="0"/>
                  </a:rPr>
                  <a:t>   in sustainable energy</a:t>
                </a:r>
              </a:p>
              <a:p>
                <a:endParaRPr lang="en-GB" sz="1100">
                  <a:solidFill>
                    <a:srgbClr val="003399"/>
                  </a:solidFill>
                  <a:latin typeface="Century Gothic" pitchFamily="34" charset="0"/>
                </a:endParaRPr>
              </a:p>
              <a:p>
                <a:pPr>
                  <a:buFontTx/>
                  <a:buBlip>
                    <a:blip r:embed="rId7"/>
                  </a:buBlip>
                </a:pPr>
                <a:r>
                  <a:rPr lang="en-GB" sz="1100" b="1">
                    <a:solidFill>
                      <a:srgbClr val="003399"/>
                    </a:solidFill>
                    <a:latin typeface="Century Gothic" pitchFamily="34" charset="0"/>
                  </a:rPr>
                  <a:t>Improvement </a:t>
                </a:r>
                <a:r>
                  <a:rPr lang="en-GB" sz="1100">
                    <a:solidFill>
                      <a:srgbClr val="003399"/>
                    </a:solidFill>
                    <a:latin typeface="Century Gothic" pitchFamily="34" charset="0"/>
                  </a:rPr>
                  <a:t>of at least 7 local/regional </a:t>
                </a:r>
                <a:r>
                  <a:rPr lang="en-GB" sz="1100" b="1">
                    <a:solidFill>
                      <a:srgbClr val="003399"/>
                    </a:solidFill>
                    <a:latin typeface="Century Gothic" pitchFamily="34" charset="0"/>
                  </a:rPr>
                  <a:t>policies</a:t>
                </a:r>
              </a:p>
              <a:p>
                <a:endParaRPr lang="en-GB" sz="1100">
                  <a:solidFill>
                    <a:srgbClr val="003399"/>
                  </a:solidFill>
                  <a:latin typeface="Century Gothic" pitchFamily="34" charset="0"/>
                </a:endParaRPr>
              </a:p>
              <a:p>
                <a:pPr>
                  <a:buFontTx/>
                  <a:buBlip>
                    <a:blip r:embed="rId7"/>
                  </a:buBlip>
                </a:pPr>
                <a:r>
                  <a:rPr lang="en-GB" sz="1100">
                    <a:solidFill>
                      <a:srgbClr val="003399"/>
                    </a:solidFill>
                    <a:latin typeface="Century Gothic" pitchFamily="34" charset="0"/>
                  </a:rPr>
                  <a:t>3 DE-on </a:t>
                </a:r>
                <a:r>
                  <a:rPr lang="en-GB" sz="1100" b="1">
                    <a:solidFill>
                      <a:srgbClr val="003399"/>
                    </a:solidFill>
                    <a:latin typeface="Century Gothic" pitchFamily="34" charset="0"/>
                  </a:rPr>
                  <a:t>Master classes</a:t>
                </a:r>
                <a:r>
                  <a:rPr lang="en-GB" sz="1100">
                    <a:solidFill>
                      <a:srgbClr val="003399"/>
                    </a:solidFill>
                    <a:latin typeface="Century Gothic" pitchFamily="34" charset="0"/>
                  </a:rPr>
                  <a:t>, developing 3 DE-on blueprints </a:t>
                </a:r>
              </a:p>
              <a:p>
                <a:endParaRPr lang="en-GB" sz="1100">
                  <a:solidFill>
                    <a:srgbClr val="003399"/>
                  </a:solidFill>
                  <a:latin typeface="Century Gothic" pitchFamily="34" charset="0"/>
                </a:endParaRPr>
              </a:p>
              <a:p>
                <a:pPr>
                  <a:buFontTx/>
                  <a:buBlip>
                    <a:blip r:embed="rId7"/>
                  </a:buBlip>
                </a:pPr>
                <a:r>
                  <a:rPr lang="en-GB" sz="1100">
                    <a:solidFill>
                      <a:srgbClr val="003399"/>
                    </a:solidFill>
                    <a:latin typeface="Century Gothic" pitchFamily="34" charset="0"/>
                  </a:rPr>
                  <a:t>Communication activities to share the results with a larger public ( website, </a:t>
                </a:r>
              </a:p>
              <a:p>
                <a:r>
                  <a:rPr lang="en-GB" sz="1100">
                    <a:solidFill>
                      <a:srgbClr val="003399"/>
                    </a:solidFill>
                    <a:latin typeface="Century Gothic" pitchFamily="34" charset="0"/>
                  </a:rPr>
                  <a:t>   newsletters, conferences, brochures)</a:t>
                </a:r>
              </a:p>
              <a:p>
                <a:endParaRPr lang="en-US"/>
              </a:p>
            </p:txBody>
          </p:sp>
        </p:grpSp>
      </p:grpSp>
      <p:pic>
        <p:nvPicPr>
          <p:cNvPr id="18" name="Picture 2" descr="Regions4GreenGrowth High Qualit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79" y="1"/>
            <a:ext cx="4143403" cy="90538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285752" y="2192246"/>
            <a:ext cx="900115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en-GB" dirty="0">
                <a:solidFill>
                  <a:srgbClr val="002060"/>
                </a:solidFill>
              </a:rPr>
              <a:t>A peer review is a mentoring visit to a host region, undertaken by a group of international experts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pPr>
              <a:buFontTx/>
              <a:buBlip>
                <a:blip r:embed="rId2"/>
              </a:buBlip>
            </a:pPr>
            <a:r>
              <a:rPr lang="en-GB" dirty="0">
                <a:solidFill>
                  <a:srgbClr val="002060"/>
                </a:solidFill>
              </a:rPr>
              <a:t>To asses the region’s strategy, policy and actions in the field of investments in sustainable energy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pPr>
              <a:buFontTx/>
              <a:buBlip>
                <a:blip r:embed="rId2"/>
              </a:buBlip>
            </a:pPr>
            <a:r>
              <a:rPr lang="en-GB" dirty="0">
                <a:solidFill>
                  <a:srgbClr val="002060"/>
                </a:solidFill>
              </a:rPr>
              <a:t>Peer reviews help regions to understand how well their policies and practices are working and support them in making improvements, proposed by the group of experts</a:t>
            </a:r>
            <a:r>
              <a:rPr lang="en-US" dirty="0">
                <a:solidFill>
                  <a:srgbClr val="002060"/>
                </a:solidFill>
              </a:rPr>
              <a:t> 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71406" y="1352540"/>
            <a:ext cx="4968875" cy="647700"/>
          </a:xfrm>
          <a:prstGeom prst="rect">
            <a:avLst/>
          </a:prstGeom>
          <a:solidFill>
            <a:srgbClr val="92D050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What are Regions4GreenGrowth </a:t>
            </a:r>
          </a:p>
          <a:p>
            <a:pPr algn="ctr"/>
            <a:r>
              <a:rPr lang="en-GB" b="1">
                <a:solidFill>
                  <a:schemeClr val="bg1"/>
                </a:solidFill>
              </a:rPr>
              <a:t>peer reviews about?</a:t>
            </a:r>
          </a:p>
        </p:txBody>
      </p:sp>
      <p:pic>
        <p:nvPicPr>
          <p:cNvPr id="3076" name="Picture 2" descr="C:\Documents and Settings\herrero_pau\Escritorio\R4GG\gallery\R4GG Manchester Peer Review 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4619647"/>
            <a:ext cx="3049587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3" descr="C:\Documents and Settings\herrero_pau\Escritorio\R4GG\gallery\R4GG Manchester Peer Review 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39" y="4619647"/>
            <a:ext cx="29400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14974" y="1743006"/>
            <a:ext cx="3643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002060"/>
                </a:solidFill>
              </a:rPr>
              <a:t>www.regions4greengrowth.eu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7" name="Picture 13" descr="INTERREG_IVC_LOGO_slog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3928" y="1071546"/>
            <a:ext cx="1570038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Regions4GreenGrowth High Qualit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8566" y="0"/>
            <a:ext cx="5205434" cy="113745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" descr="E:\Europa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30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6400800"/>
            <a:ext cx="1223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11" descr="EU_fund_flag_lo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6500813"/>
            <a:ext cx="1728787" cy="3571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3384550" y="1000125"/>
            <a:ext cx="57594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i="1">
                <a:solidFill>
                  <a:srgbClr val="003399"/>
                </a:solidFill>
                <a:latin typeface="Century Gothic" pitchFamily="34" charset="0"/>
              </a:rPr>
              <a:t>Regional policy instruments and approaches for improving access  to finance and speeding up investments in sustainable energy.</a:t>
            </a:r>
            <a:endParaRPr lang="es-ES" sz="1400" b="1">
              <a:solidFill>
                <a:srgbClr val="003399"/>
              </a:solidFill>
              <a:latin typeface="Century Gothic" pitchFamily="34" charset="0"/>
            </a:endParaRPr>
          </a:p>
        </p:txBody>
      </p:sp>
      <p:sp>
        <p:nvSpPr>
          <p:cNvPr id="4103" name="Rectangle 11"/>
          <p:cNvSpPr>
            <a:spLocks noChangeArrowheads="1"/>
          </p:cNvSpPr>
          <p:nvPr/>
        </p:nvSpPr>
        <p:spPr bwMode="auto">
          <a:xfrm>
            <a:off x="0" y="3159125"/>
            <a:ext cx="3286125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100" b="1">
                <a:solidFill>
                  <a:srgbClr val="99CC00"/>
                </a:solidFill>
                <a:latin typeface="Century Gothic" pitchFamily="34" charset="0"/>
              </a:rPr>
              <a:t>Total budget</a:t>
            </a:r>
            <a:r>
              <a:rPr lang="es-ES" sz="1100" b="1">
                <a:solidFill>
                  <a:schemeClr val="bg1"/>
                </a:solidFill>
                <a:latin typeface="Century Gothic" pitchFamily="34" charset="0"/>
              </a:rPr>
              <a:t>: 2.090.576,58 €</a:t>
            </a:r>
          </a:p>
          <a:p>
            <a:r>
              <a:rPr lang="es-ES" sz="1100" b="1">
                <a:solidFill>
                  <a:srgbClr val="99CC00"/>
                </a:solidFill>
                <a:latin typeface="Century Gothic" pitchFamily="34" charset="0"/>
              </a:rPr>
              <a:t>ERDF funding (75%): </a:t>
            </a:r>
            <a:r>
              <a:rPr lang="es-ES" sz="1100" b="1">
                <a:solidFill>
                  <a:schemeClr val="bg1"/>
                </a:solidFill>
                <a:latin typeface="Century Gothic" pitchFamily="34" charset="0"/>
              </a:rPr>
              <a:t>1.621.841,26 €</a:t>
            </a:r>
          </a:p>
          <a:p>
            <a:r>
              <a:rPr lang="es-ES" sz="1100" b="1">
                <a:solidFill>
                  <a:srgbClr val="99CC00"/>
                </a:solidFill>
                <a:latin typeface="Century Gothic" pitchFamily="34" charset="0"/>
              </a:rPr>
              <a:t>Duration of the project</a:t>
            </a:r>
            <a:r>
              <a:rPr lang="es-ES" sz="1100" b="1">
                <a:solidFill>
                  <a:schemeClr val="bg1"/>
                </a:solidFill>
                <a:latin typeface="Century Gothic" pitchFamily="34" charset="0"/>
              </a:rPr>
              <a:t>: Jan 2012-Dec 2014</a:t>
            </a:r>
          </a:p>
          <a:p>
            <a:r>
              <a:rPr lang="es-ES" sz="1100" b="1">
                <a:solidFill>
                  <a:srgbClr val="99CC00"/>
                </a:solidFill>
                <a:latin typeface="Century Gothic" pitchFamily="34" charset="0"/>
              </a:rPr>
              <a:t>Nº total partners</a:t>
            </a:r>
            <a:r>
              <a:rPr lang="es-ES" sz="1100" b="1">
                <a:solidFill>
                  <a:schemeClr val="bg1"/>
                </a:solidFill>
                <a:latin typeface="Century Gothic" pitchFamily="34" charset="0"/>
              </a:rPr>
              <a:t>: 15 (10 countries)</a:t>
            </a:r>
          </a:p>
          <a:p>
            <a:r>
              <a:rPr lang="es-ES" sz="1100" b="1">
                <a:solidFill>
                  <a:schemeClr val="bg1"/>
                </a:solidFill>
                <a:latin typeface="Century Gothic" pitchFamily="34" charset="0"/>
              </a:rPr>
              <a:t> + 2 collaborators (EURISY+FCVRE)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29000" y="1714500"/>
            <a:ext cx="57150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1100" b="1" u="sng" dirty="0" err="1">
                <a:solidFill>
                  <a:srgbClr val="99CC00"/>
                </a:solidFill>
                <a:latin typeface="Century Gothic" pitchFamily="34" charset="0"/>
              </a:rPr>
              <a:t>Overall</a:t>
            </a:r>
            <a:r>
              <a:rPr lang="es-ES" sz="1100" b="1" u="sng" dirty="0">
                <a:solidFill>
                  <a:srgbClr val="99CC00"/>
                </a:solidFill>
                <a:latin typeface="Century Gothic" pitchFamily="34" charset="0"/>
              </a:rPr>
              <a:t> </a:t>
            </a:r>
            <a:r>
              <a:rPr lang="es-ES" sz="1100" b="1" u="sng" dirty="0" err="1">
                <a:solidFill>
                  <a:srgbClr val="99CC00"/>
                </a:solidFill>
                <a:latin typeface="Century Gothic" pitchFamily="34" charset="0"/>
              </a:rPr>
              <a:t>objective</a:t>
            </a:r>
            <a:r>
              <a:rPr lang="es-ES" sz="1100" b="1" dirty="0">
                <a:solidFill>
                  <a:srgbClr val="99CC00"/>
                </a:solidFill>
                <a:latin typeface="Century Gothic" pitchFamily="34" charset="0"/>
              </a:rPr>
              <a:t>: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to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equipe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these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regions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with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regional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policy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instruments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,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mechanisms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and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approaches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to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improve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access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to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finace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for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and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speed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up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investments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in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sustainable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energy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projects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in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their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territories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.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It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will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be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a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significant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contribution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to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sustainable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economic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latin typeface="Century Gothic" pitchFamily="34" charset="0"/>
              </a:rPr>
              <a:t>growth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 and </a:t>
            </a:r>
            <a:r>
              <a:rPr lang="es-ES" sz="11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employment</a:t>
            </a:r>
            <a:r>
              <a:rPr lang="es-ES" sz="11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s-ES" sz="11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generation</a:t>
            </a:r>
            <a:r>
              <a:rPr lang="es-ES" sz="1100" b="1" dirty="0">
                <a:solidFill>
                  <a:srgbClr val="003399"/>
                </a:solidFill>
                <a:latin typeface="Century Gothic" pitchFamily="34" charset="0"/>
              </a:rPr>
              <a:t>.</a:t>
            </a:r>
            <a:endParaRPr lang="en-US" sz="1100" b="1" dirty="0">
              <a:solidFill>
                <a:srgbClr val="003399"/>
              </a:solidFill>
              <a:latin typeface="Century Gothic" pitchFamily="34" charset="0"/>
            </a:endParaRPr>
          </a:p>
        </p:txBody>
      </p:sp>
      <p:sp>
        <p:nvSpPr>
          <p:cNvPr id="4105" name="TextBox 16"/>
          <p:cNvSpPr txBox="1">
            <a:spLocks noChangeArrowheads="1"/>
          </p:cNvSpPr>
          <p:nvPr/>
        </p:nvSpPr>
        <p:spPr bwMode="auto">
          <a:xfrm>
            <a:off x="4857750" y="3714750"/>
            <a:ext cx="3286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200" b="1" u="sng">
                <a:solidFill>
                  <a:srgbClr val="99CC00"/>
                </a:solidFill>
                <a:latin typeface="Century Gothic" pitchFamily="34" charset="0"/>
              </a:rPr>
              <a:t>Activities and methodology</a:t>
            </a:r>
            <a:endParaRPr lang="en-US" sz="1200" b="1" u="sng">
              <a:solidFill>
                <a:srgbClr val="99CC00"/>
              </a:solidFill>
              <a:latin typeface="Century Gothic" pitchFamily="34" charset="0"/>
            </a:endParaRPr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3284538" y="6027738"/>
            <a:ext cx="22161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200" b="1">
                <a:solidFill>
                  <a:srgbClr val="003399"/>
                </a:solidFill>
                <a:latin typeface="Century Gothic" pitchFamily="34" charset="0"/>
              </a:rPr>
              <a:t>Contact: Marta Esteve</a:t>
            </a:r>
          </a:p>
          <a:p>
            <a:r>
              <a:rPr lang="es-ES_tradnl" sz="1200" b="1">
                <a:solidFill>
                  <a:srgbClr val="003399"/>
                </a:solidFill>
                <a:latin typeface="Century Gothic" pitchFamily="34" charset="0"/>
              </a:rPr>
              <a:t>esteve_marnav@gva.es</a:t>
            </a:r>
          </a:p>
          <a:p>
            <a:r>
              <a:rPr lang="es-ES_tradnl" sz="1200" b="1">
                <a:solidFill>
                  <a:srgbClr val="003399"/>
                </a:solidFill>
                <a:latin typeface="Century Gothic" pitchFamily="34" charset="0"/>
              </a:rPr>
              <a:t>+34 963 13 10 80</a:t>
            </a:r>
          </a:p>
          <a:p>
            <a:r>
              <a:rPr lang="es-ES_tradnl" sz="1200" b="1">
                <a:solidFill>
                  <a:srgbClr val="003399"/>
                </a:solidFill>
                <a:latin typeface="Century Gothic" pitchFamily="34" charset="0"/>
              </a:rPr>
              <a:t>Valencia (Spain)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747963" y="2370138"/>
            <a:ext cx="6110287" cy="1312862"/>
            <a:chOff x="2747944" y="2370329"/>
            <a:chExt cx="6110336" cy="1313138"/>
          </a:xfrm>
        </p:grpSpPr>
        <p:sp>
          <p:nvSpPr>
            <p:cNvPr id="16" name="TextBox 15"/>
            <p:cNvSpPr txBox="1"/>
            <p:nvPr/>
          </p:nvSpPr>
          <p:spPr>
            <a:xfrm rot="21087995">
              <a:off x="2747944" y="2370329"/>
              <a:ext cx="2441595" cy="5239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1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How</a:t>
              </a:r>
              <a:r>
                <a:rPr lang="es-ES" sz="1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 </a:t>
              </a:r>
              <a:r>
                <a:rPr lang="es-ES" sz="1400" b="1" dirty="0" err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to</a:t>
              </a:r>
              <a:r>
                <a:rPr lang="es-ES" sz="1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 </a:t>
              </a:r>
              <a:r>
                <a:rPr lang="es-ES" sz="1400" b="1" dirty="0" err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boost</a:t>
              </a:r>
              <a:r>
                <a:rPr lang="es-ES" sz="1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 </a:t>
              </a:r>
              <a:r>
                <a:rPr lang="es-ES" sz="1400" b="1" dirty="0" err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investments</a:t>
              </a:r>
              <a:r>
                <a:rPr lang="es-ES" sz="1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 </a:t>
              </a:r>
            </a:p>
            <a:p>
              <a:pPr>
                <a:defRPr/>
              </a:pPr>
              <a:r>
                <a:rPr lang="es-E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in</a:t>
              </a:r>
              <a:r>
                <a:rPr lang="es-ES" sz="1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 </a:t>
              </a:r>
              <a:r>
                <a:rPr lang="es-ES" sz="1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su</a:t>
              </a:r>
              <a:r>
                <a:rPr lang="es-ES" sz="1400" b="1" dirty="0" err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stainable</a:t>
              </a:r>
              <a:r>
                <a:rPr lang="es-ES" sz="1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 </a:t>
              </a:r>
              <a:r>
                <a:rPr lang="es-ES" sz="1400" b="1" dirty="0" err="1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energy</a:t>
              </a:r>
              <a:r>
                <a:rPr lang="es-ES" sz="1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rPr>
                <a:t>?</a:t>
              </a:r>
              <a:endParaRPr lang="en-US" sz="1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endParaRPr>
            </a:p>
          </p:txBody>
        </p:sp>
        <p:sp>
          <p:nvSpPr>
            <p:cNvPr id="4112" name="Rectangle 19"/>
            <p:cNvSpPr>
              <a:spLocks noChangeArrowheads="1"/>
            </p:cNvSpPr>
            <p:nvPr/>
          </p:nvSpPr>
          <p:spPr bwMode="auto">
            <a:xfrm>
              <a:off x="4572000" y="2643182"/>
              <a:ext cx="4286280" cy="1040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GB" sz="1100" b="1">
                  <a:latin typeface="Century Gothic" pitchFamily="34" charset="0"/>
                </a:rPr>
                <a:t>By collecting and exchanging </a:t>
              </a:r>
              <a:r>
                <a:rPr lang="en-GB" sz="1100" b="1" i="1">
                  <a:solidFill>
                    <a:schemeClr val="accent2"/>
                  </a:solidFill>
                  <a:latin typeface="Century Gothic" pitchFamily="34" charset="0"/>
                </a:rPr>
                <a:t>good practices</a:t>
              </a:r>
              <a:r>
                <a:rPr lang="en-GB" sz="1100" b="1">
                  <a:latin typeface="Century Gothic" pitchFamily="34" charset="0"/>
                </a:rPr>
                <a:t> </a:t>
              </a:r>
            </a:p>
            <a:p>
              <a:pPr>
                <a:lnSpc>
                  <a:spcPct val="80000"/>
                </a:lnSpc>
              </a:pPr>
              <a:endParaRPr lang="en-GB" sz="1100" b="1">
                <a:latin typeface="Century Gothic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n-GB" sz="1100" b="1">
                  <a:latin typeface="Century Gothic" pitchFamily="34" charset="0"/>
                </a:rPr>
                <a:t>By </a:t>
              </a:r>
              <a:r>
                <a:rPr lang="en-GB" sz="1100" b="1" i="1">
                  <a:solidFill>
                    <a:schemeClr val="accent2"/>
                  </a:solidFill>
                  <a:latin typeface="Century Gothic" pitchFamily="34" charset="0"/>
                </a:rPr>
                <a:t>analysing the specific challenges</a:t>
              </a:r>
              <a:r>
                <a:rPr lang="en-GB" sz="1100" b="1">
                  <a:latin typeface="Century Gothic" pitchFamily="34" charset="0"/>
                </a:rPr>
                <a:t> related to financing </a:t>
              </a:r>
            </a:p>
            <a:p>
              <a:pPr>
                <a:lnSpc>
                  <a:spcPct val="80000"/>
                </a:lnSpc>
              </a:pPr>
              <a:r>
                <a:rPr lang="en-GB" sz="1100" b="1">
                  <a:latin typeface="Century Gothic" pitchFamily="34" charset="0"/>
                </a:rPr>
                <a:t>sustainable energy projects in each region</a:t>
              </a:r>
            </a:p>
            <a:p>
              <a:pPr>
                <a:lnSpc>
                  <a:spcPct val="80000"/>
                </a:lnSpc>
              </a:pPr>
              <a:endParaRPr lang="en-GB" sz="1100" b="1">
                <a:latin typeface="Century Gothic" pitchFamily="34" charset="0"/>
              </a:endParaRPr>
            </a:p>
            <a:p>
              <a:pPr>
                <a:lnSpc>
                  <a:spcPct val="80000"/>
                </a:lnSpc>
              </a:pPr>
              <a:r>
                <a:rPr lang="en-GB" sz="1100" b="1">
                  <a:latin typeface="Century Gothic" pitchFamily="34" charset="0"/>
                </a:rPr>
                <a:t>By </a:t>
              </a:r>
              <a:r>
                <a:rPr lang="en-GB" sz="1100" b="1" i="1">
                  <a:solidFill>
                    <a:schemeClr val="accent2"/>
                  </a:solidFill>
                  <a:latin typeface="Century Gothic" pitchFamily="34" charset="0"/>
                </a:rPr>
                <a:t>developing policy instruments and approaches</a:t>
              </a:r>
              <a:r>
                <a:rPr lang="en-GB" sz="1100" b="1">
                  <a:latin typeface="Century Gothic" pitchFamily="34" charset="0"/>
                </a:rPr>
                <a:t> to boost </a:t>
              </a:r>
            </a:p>
            <a:p>
              <a:pPr>
                <a:lnSpc>
                  <a:spcPct val="80000"/>
                </a:lnSpc>
              </a:pPr>
              <a:r>
                <a:rPr lang="en-GB" sz="1100" b="1">
                  <a:latin typeface="Century Gothic" pitchFamily="34" charset="0"/>
                </a:rPr>
                <a:t>investments in sustainable energy projects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214688" y="4000500"/>
            <a:ext cx="6357937" cy="2295525"/>
            <a:chOff x="3214678" y="4000504"/>
            <a:chExt cx="6357982" cy="2295538"/>
          </a:xfrm>
        </p:grpSpPr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5632457" y="5929328"/>
              <a:ext cx="3511575" cy="366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b="1" dirty="0">
                  <a:solidFill>
                    <a:srgbClr val="33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hlinkClick r:id="rId5"/>
                </a:rPr>
                <a:t>www.regions4greengrowth.eu</a:t>
              </a:r>
              <a:r>
                <a:rPr lang="es-ES" b="1" dirty="0">
                  <a:solidFill>
                    <a:srgbClr val="33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</a:p>
          </p:txBody>
        </p:sp>
        <p:sp>
          <p:nvSpPr>
            <p:cNvPr id="4110" name="TextBox 20"/>
            <p:cNvSpPr txBox="1">
              <a:spLocks noChangeArrowheads="1"/>
            </p:cNvSpPr>
            <p:nvPr/>
          </p:nvSpPr>
          <p:spPr bwMode="auto">
            <a:xfrm>
              <a:off x="3214678" y="4000504"/>
              <a:ext cx="6357982" cy="2231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Blip>
                  <a:blip r:embed="rId6"/>
                </a:buBlip>
              </a:pPr>
              <a:r>
                <a:rPr lang="en-GB" sz="1100">
                  <a:solidFill>
                    <a:srgbClr val="003399"/>
                  </a:solidFill>
                  <a:latin typeface="Century Gothic" pitchFamily="34" charset="0"/>
                </a:rPr>
                <a:t>Collection of </a:t>
              </a:r>
              <a:r>
                <a:rPr lang="en-GB" sz="1100" b="1">
                  <a:solidFill>
                    <a:srgbClr val="003399"/>
                  </a:solidFill>
                  <a:latin typeface="Century Gothic" pitchFamily="34" charset="0"/>
                </a:rPr>
                <a:t>good practices</a:t>
              </a:r>
            </a:p>
            <a:p>
              <a:endParaRPr lang="en-GB" sz="1100">
                <a:solidFill>
                  <a:srgbClr val="003399"/>
                </a:solidFill>
                <a:latin typeface="Century Gothic" pitchFamily="34" charset="0"/>
              </a:endParaRPr>
            </a:p>
            <a:p>
              <a:pPr>
                <a:buFontTx/>
                <a:buBlip>
                  <a:blip r:embed="rId6"/>
                </a:buBlip>
              </a:pPr>
              <a:r>
                <a:rPr lang="en-GB" sz="1100">
                  <a:solidFill>
                    <a:srgbClr val="003399"/>
                  </a:solidFill>
                  <a:latin typeface="Century Gothic" pitchFamily="34" charset="0"/>
                </a:rPr>
                <a:t>Organisation of 13 </a:t>
              </a:r>
              <a:r>
                <a:rPr lang="en-GB" sz="1100" b="1">
                  <a:solidFill>
                    <a:srgbClr val="003399"/>
                  </a:solidFill>
                  <a:latin typeface="Century Gothic" pitchFamily="34" charset="0"/>
                  <a:hlinkClick r:id="rId7" action="ppaction://hlinksldjump"/>
                </a:rPr>
                <a:t>peer reviews</a:t>
              </a:r>
              <a:r>
                <a:rPr lang="en-GB" sz="1100">
                  <a:solidFill>
                    <a:srgbClr val="003399"/>
                  </a:solidFill>
                  <a:latin typeface="Century Gothic" pitchFamily="34" charset="0"/>
                  <a:hlinkClick r:id="rId7" action="ppaction://hlinksldjump"/>
                </a:rPr>
                <a:t>,</a:t>
              </a:r>
              <a:r>
                <a:rPr lang="en-GB" sz="1100">
                  <a:solidFill>
                    <a:srgbClr val="003399"/>
                  </a:solidFill>
                  <a:latin typeface="Century Gothic" pitchFamily="34" charset="0"/>
                </a:rPr>
                <a:t> leading to 13 actions plans to improve investments </a:t>
              </a:r>
            </a:p>
            <a:p>
              <a:r>
                <a:rPr lang="en-GB" sz="1100">
                  <a:solidFill>
                    <a:srgbClr val="003399"/>
                  </a:solidFill>
                  <a:latin typeface="Century Gothic" pitchFamily="34" charset="0"/>
                </a:rPr>
                <a:t>   in sustainable energy</a:t>
              </a:r>
            </a:p>
            <a:p>
              <a:endParaRPr lang="en-GB" sz="1100">
                <a:solidFill>
                  <a:srgbClr val="003399"/>
                </a:solidFill>
                <a:latin typeface="Century Gothic" pitchFamily="34" charset="0"/>
              </a:endParaRPr>
            </a:p>
            <a:p>
              <a:pPr>
                <a:buFontTx/>
                <a:buBlip>
                  <a:blip r:embed="rId6"/>
                </a:buBlip>
              </a:pPr>
              <a:r>
                <a:rPr lang="en-GB" sz="1100" b="1">
                  <a:solidFill>
                    <a:srgbClr val="003399"/>
                  </a:solidFill>
                  <a:latin typeface="Century Gothic" pitchFamily="34" charset="0"/>
                </a:rPr>
                <a:t>Improvement </a:t>
              </a:r>
              <a:r>
                <a:rPr lang="en-GB" sz="1100">
                  <a:solidFill>
                    <a:srgbClr val="003399"/>
                  </a:solidFill>
                  <a:latin typeface="Century Gothic" pitchFamily="34" charset="0"/>
                </a:rPr>
                <a:t>of at least 7 local/regional </a:t>
              </a:r>
              <a:r>
                <a:rPr lang="en-GB" sz="1100" b="1">
                  <a:solidFill>
                    <a:srgbClr val="003399"/>
                  </a:solidFill>
                  <a:latin typeface="Century Gothic" pitchFamily="34" charset="0"/>
                </a:rPr>
                <a:t>policies</a:t>
              </a:r>
            </a:p>
            <a:p>
              <a:endParaRPr lang="en-GB" sz="1100">
                <a:solidFill>
                  <a:srgbClr val="003399"/>
                </a:solidFill>
                <a:latin typeface="Century Gothic" pitchFamily="34" charset="0"/>
              </a:endParaRPr>
            </a:p>
            <a:p>
              <a:pPr>
                <a:buFontTx/>
                <a:buBlip>
                  <a:blip r:embed="rId6"/>
                </a:buBlip>
              </a:pPr>
              <a:r>
                <a:rPr lang="en-GB" sz="1100">
                  <a:solidFill>
                    <a:srgbClr val="003399"/>
                  </a:solidFill>
                  <a:latin typeface="Century Gothic" pitchFamily="34" charset="0"/>
                </a:rPr>
                <a:t>3 DE-on </a:t>
              </a:r>
              <a:r>
                <a:rPr lang="en-GB" sz="1100" b="1">
                  <a:solidFill>
                    <a:srgbClr val="003399"/>
                  </a:solidFill>
                  <a:latin typeface="Century Gothic" pitchFamily="34" charset="0"/>
                </a:rPr>
                <a:t>Master classes</a:t>
              </a:r>
              <a:r>
                <a:rPr lang="en-GB" sz="1100">
                  <a:solidFill>
                    <a:srgbClr val="003399"/>
                  </a:solidFill>
                  <a:latin typeface="Century Gothic" pitchFamily="34" charset="0"/>
                </a:rPr>
                <a:t>, developing 3 DE-on blueprints </a:t>
              </a:r>
            </a:p>
            <a:p>
              <a:endParaRPr lang="en-GB" sz="1100">
                <a:solidFill>
                  <a:srgbClr val="003399"/>
                </a:solidFill>
                <a:latin typeface="Century Gothic" pitchFamily="34" charset="0"/>
              </a:endParaRPr>
            </a:p>
            <a:p>
              <a:pPr>
                <a:buFontTx/>
                <a:buBlip>
                  <a:blip r:embed="rId6"/>
                </a:buBlip>
              </a:pPr>
              <a:r>
                <a:rPr lang="en-GB" sz="1100">
                  <a:solidFill>
                    <a:srgbClr val="003399"/>
                  </a:solidFill>
                  <a:latin typeface="Century Gothic" pitchFamily="34" charset="0"/>
                </a:rPr>
                <a:t>Communication activities to share the results with a larger public ( website, </a:t>
              </a:r>
            </a:p>
            <a:p>
              <a:r>
                <a:rPr lang="en-GB" sz="1100">
                  <a:solidFill>
                    <a:srgbClr val="003399"/>
                  </a:solidFill>
                  <a:latin typeface="Century Gothic" pitchFamily="34" charset="0"/>
                </a:rPr>
                <a:t>   newsletters, conferences, brochures)</a:t>
              </a:r>
            </a:p>
            <a:p>
              <a:endParaRPr lang="en-US"/>
            </a:p>
          </p:txBody>
        </p:sp>
      </p:grpSp>
      <p:pic>
        <p:nvPicPr>
          <p:cNvPr id="17" name="Picture 13" descr="INTERREG_IVC_LOGO_sloga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31118" y="428604"/>
            <a:ext cx="1570038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Regions4GreenGrowth High Qualit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79" y="1"/>
            <a:ext cx="4143403" cy="90538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logos GVA y imágenes\logoGeneralit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4214818"/>
            <a:ext cx="3796289" cy="175994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00166" y="1928802"/>
            <a:ext cx="678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 smtClean="0">
                <a:solidFill>
                  <a:srgbClr val="FF0000"/>
                </a:solidFill>
                <a:latin typeface="Eras Demi ITC" pitchFamily="34" charset="0"/>
              </a:rPr>
              <a:t>Thank</a:t>
            </a:r>
            <a:r>
              <a:rPr lang="es-ES" sz="3200" dirty="0" smtClean="0">
                <a:solidFill>
                  <a:srgbClr val="FF0000"/>
                </a:solidFill>
                <a:latin typeface="Eras Demi ITC" pitchFamily="34" charset="0"/>
              </a:rPr>
              <a:t> </a:t>
            </a:r>
            <a:r>
              <a:rPr lang="es-ES" sz="3200" dirty="0" err="1" smtClean="0">
                <a:solidFill>
                  <a:srgbClr val="FF0000"/>
                </a:solidFill>
                <a:latin typeface="Eras Demi ITC" pitchFamily="34" charset="0"/>
              </a:rPr>
              <a:t>you</a:t>
            </a:r>
            <a:r>
              <a:rPr lang="es-ES" sz="3200" dirty="0" smtClean="0">
                <a:solidFill>
                  <a:srgbClr val="FF0000"/>
                </a:solidFill>
                <a:latin typeface="Eras Demi ITC" pitchFamily="34" charset="0"/>
              </a:rPr>
              <a:t> </a:t>
            </a:r>
            <a:r>
              <a:rPr lang="es-ES" sz="3200" dirty="0" err="1" smtClean="0">
                <a:solidFill>
                  <a:srgbClr val="FF0000"/>
                </a:solidFill>
                <a:latin typeface="Eras Demi ITC" pitchFamily="34" charset="0"/>
              </a:rPr>
              <a:t>for</a:t>
            </a:r>
            <a:r>
              <a:rPr lang="es-ES" sz="3200" dirty="0" smtClean="0">
                <a:solidFill>
                  <a:srgbClr val="FF0000"/>
                </a:solidFill>
                <a:latin typeface="Eras Demi ITC" pitchFamily="34" charset="0"/>
              </a:rPr>
              <a:t> </a:t>
            </a:r>
            <a:r>
              <a:rPr lang="es-ES" sz="3200" dirty="0" err="1" smtClean="0">
                <a:solidFill>
                  <a:srgbClr val="FF0000"/>
                </a:solidFill>
                <a:latin typeface="Eras Demi ITC" pitchFamily="34" charset="0"/>
              </a:rPr>
              <a:t>your</a:t>
            </a:r>
            <a:r>
              <a:rPr lang="es-ES" sz="3200" dirty="0" smtClean="0">
                <a:solidFill>
                  <a:srgbClr val="FF0000"/>
                </a:solidFill>
                <a:latin typeface="Eras Demi ITC" pitchFamily="34" charset="0"/>
              </a:rPr>
              <a:t> </a:t>
            </a:r>
            <a:r>
              <a:rPr lang="es-ES" sz="3200" dirty="0" err="1" smtClean="0">
                <a:solidFill>
                  <a:srgbClr val="FF0000"/>
                </a:solidFill>
                <a:latin typeface="Eras Demi ITC" pitchFamily="34" charset="0"/>
              </a:rPr>
              <a:t>attention</a:t>
            </a:r>
            <a:r>
              <a:rPr lang="es-ES" sz="3200" dirty="0" smtClean="0">
                <a:solidFill>
                  <a:srgbClr val="FF0000"/>
                </a:solidFill>
                <a:latin typeface="Eras Demi ITC" pitchFamily="34" charset="0"/>
              </a:rPr>
              <a:t>!</a:t>
            </a:r>
            <a:endParaRPr lang="en-US" sz="3200" dirty="0">
              <a:solidFill>
                <a:srgbClr val="FF0000"/>
              </a:solidFill>
              <a:latin typeface="Eras Demi IT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3406" y="3214686"/>
            <a:ext cx="4500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Victoria </a:t>
            </a:r>
            <a:r>
              <a:rPr lang="es-ES" b="1" dirty="0" err="1" smtClean="0"/>
              <a:t>Palau</a:t>
            </a:r>
            <a:r>
              <a:rPr lang="es-ES" b="1" dirty="0" smtClean="0"/>
              <a:t> (DG </a:t>
            </a:r>
            <a:r>
              <a:rPr lang="es-ES" b="1" dirty="0" err="1" smtClean="0"/>
              <a:t>European</a:t>
            </a:r>
            <a:r>
              <a:rPr lang="es-ES" b="1" dirty="0" smtClean="0"/>
              <a:t> </a:t>
            </a:r>
            <a:r>
              <a:rPr lang="es-ES" b="1" dirty="0" err="1" smtClean="0"/>
              <a:t>Affairs</a:t>
            </a:r>
            <a:r>
              <a:rPr lang="es-ES" b="1" dirty="0" smtClean="0"/>
              <a:t>)</a:t>
            </a:r>
          </a:p>
          <a:p>
            <a:r>
              <a:rPr lang="es-ES" b="1" dirty="0" smtClean="0"/>
              <a:t>dgrue@gva.es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logos GVA y imágenes\logoGeneralit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5786454"/>
            <a:ext cx="2217555" cy="1028049"/>
          </a:xfrm>
          <a:prstGeom prst="rect">
            <a:avLst/>
          </a:prstGeom>
          <a:noFill/>
        </p:spPr>
      </p:pic>
      <p:pic>
        <p:nvPicPr>
          <p:cNvPr id="4" name="Picture 3" descr="\\Valencianas1\Common\Area COMUNICACION E INFSO\MATERIAL GRÁFICO\Varios_por clasificar\Imágenes, Ilustraciones  y Fonts por organizar\Mapas\mapas.ector\EUROPA_BLANCO\Euro_bco_GM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8342" t="50151" r="57141"/>
          <a:stretch>
            <a:fillRect/>
          </a:stretch>
        </p:blipFill>
        <p:spPr bwMode="auto">
          <a:xfrm>
            <a:off x="0" y="0"/>
            <a:ext cx="2423380" cy="247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www.upv.es/dit/Itinerarios/Imagenes/Mapa_cv_trans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500306"/>
            <a:ext cx="2143140" cy="4040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6 Elipse"/>
          <p:cNvSpPr/>
          <p:nvPr/>
        </p:nvSpPr>
        <p:spPr bwMode="auto">
          <a:xfrm>
            <a:off x="1423266" y="4286763"/>
            <a:ext cx="112253" cy="112299"/>
          </a:xfrm>
          <a:prstGeom prst="ellipse">
            <a:avLst/>
          </a:prstGeom>
          <a:solidFill>
            <a:schemeClr val="accent6"/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7 Elipse"/>
          <p:cNvSpPr/>
          <p:nvPr/>
        </p:nvSpPr>
        <p:spPr bwMode="auto">
          <a:xfrm>
            <a:off x="1571604" y="5500702"/>
            <a:ext cx="112254" cy="112299"/>
          </a:xfrm>
          <a:prstGeom prst="ellipse">
            <a:avLst/>
          </a:prstGeom>
          <a:solidFill>
            <a:schemeClr val="accent6"/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8 Elipse"/>
          <p:cNvSpPr/>
          <p:nvPr/>
        </p:nvSpPr>
        <p:spPr bwMode="auto">
          <a:xfrm>
            <a:off x="1761317" y="3611679"/>
            <a:ext cx="112253" cy="112299"/>
          </a:xfrm>
          <a:prstGeom prst="ellipse">
            <a:avLst/>
          </a:prstGeom>
          <a:solidFill>
            <a:schemeClr val="accent6"/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285721" y="4174414"/>
            <a:ext cx="1081650" cy="3693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latin typeface="Calibri" pitchFamily="34" charset="0"/>
              </a:rPr>
              <a:t>Valencia</a:t>
            </a:r>
          </a:p>
        </p:txBody>
      </p:sp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357158" y="5357826"/>
            <a:ext cx="1168302" cy="3693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latin typeface="Calibri" pitchFamily="34" charset="0"/>
              </a:rPr>
              <a:t>Alicante</a:t>
            </a:r>
          </a:p>
        </p:txBody>
      </p: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571473" y="3499423"/>
            <a:ext cx="1133242" cy="3693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Calibri" pitchFamily="34" charset="0"/>
              </a:rPr>
              <a:t>Castellón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3" name="Curved Down Arrow 12"/>
          <p:cNvSpPr/>
          <p:nvPr/>
        </p:nvSpPr>
        <p:spPr>
          <a:xfrm rot="2755991">
            <a:off x="1174273" y="1748048"/>
            <a:ext cx="1143008" cy="57150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5918" y="4014621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PRACTICE IN YOUTH TRAINING FOR THE GREEN JOBS</a:t>
            </a:r>
            <a:endParaRPr lang="en-US" sz="3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E:\Fotos energia mediamb libres\Skissebilder\1158743_450177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6252" y="-24"/>
            <a:ext cx="2489218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logos GVA y imágenes\logoGeneralit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5786454"/>
            <a:ext cx="2217555" cy="1028049"/>
          </a:xfrm>
          <a:prstGeom prst="rect">
            <a:avLst/>
          </a:prstGeom>
          <a:noFill/>
        </p:spPr>
      </p:pic>
      <p:sp>
        <p:nvSpPr>
          <p:cNvPr id="15" name="5 CuadroTexto"/>
          <p:cNvSpPr txBox="1"/>
          <p:nvPr/>
        </p:nvSpPr>
        <p:spPr>
          <a:xfrm>
            <a:off x="3181369" y="1561446"/>
            <a:ext cx="59626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 err="1" smtClean="0">
                <a:solidFill>
                  <a:srgbClr val="0033CC"/>
                </a:solidFill>
                <a:latin typeface="Eras Demi ITC" pitchFamily="34" charset="0"/>
              </a:rPr>
              <a:t>Our</a:t>
            </a:r>
            <a:r>
              <a:rPr lang="es-ES" sz="2400" dirty="0" smtClean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33CC"/>
                </a:solidFill>
                <a:latin typeface="Eras Demi ITC" pitchFamily="34" charset="0"/>
              </a:rPr>
              <a:t>approach</a:t>
            </a:r>
            <a:r>
              <a:rPr lang="es-ES" sz="2400" dirty="0" smtClean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33CC"/>
                </a:solidFill>
                <a:latin typeface="Eras Demi ITC" pitchFamily="34" charset="0"/>
              </a:rPr>
              <a:t>to</a:t>
            </a:r>
            <a:r>
              <a:rPr lang="es-ES" sz="2400" dirty="0" smtClean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33CC"/>
                </a:solidFill>
                <a:latin typeface="Eras Demi ITC" pitchFamily="34" charset="0"/>
              </a:rPr>
              <a:t>Best</a:t>
            </a:r>
            <a:r>
              <a:rPr lang="es-ES" sz="2400" dirty="0" smtClean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33CC"/>
                </a:solidFill>
                <a:latin typeface="Eras Demi ITC" pitchFamily="34" charset="0"/>
              </a:rPr>
              <a:t>Practice</a:t>
            </a:r>
            <a:r>
              <a:rPr lang="es-ES" sz="2400" dirty="0" smtClean="0">
                <a:solidFill>
                  <a:srgbClr val="0033CC"/>
                </a:solidFill>
                <a:latin typeface="Eras Demi ITC" pitchFamily="34" charset="0"/>
              </a:rPr>
              <a:t> in </a:t>
            </a:r>
            <a:r>
              <a:rPr lang="es-ES" sz="2400" dirty="0">
                <a:solidFill>
                  <a:srgbClr val="0033CC"/>
                </a:solidFill>
                <a:latin typeface="Eras Demi ITC" pitchFamily="34" charset="0"/>
              </a:rPr>
              <a:t>Valencia </a:t>
            </a:r>
            <a:r>
              <a:rPr lang="es-ES" sz="2400" dirty="0" err="1" smtClean="0">
                <a:solidFill>
                  <a:srgbClr val="0033CC"/>
                </a:solidFill>
                <a:latin typeface="Eras Demi ITC" pitchFamily="34" charset="0"/>
              </a:rPr>
              <a:t>involves</a:t>
            </a:r>
            <a:r>
              <a:rPr lang="es-ES" sz="2400" dirty="0" smtClean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33CC"/>
                </a:solidFill>
                <a:latin typeface="Eras Demi ITC" pitchFamily="34" charset="0"/>
              </a:rPr>
              <a:t>vocational</a:t>
            </a:r>
            <a:r>
              <a:rPr lang="es-ES" sz="2400" dirty="0" smtClean="0">
                <a:solidFill>
                  <a:srgbClr val="0033CC"/>
                </a:solidFill>
                <a:latin typeface="Eras Demi ITC" pitchFamily="34" charset="0"/>
              </a:rPr>
              <a:t> training in: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400" dirty="0">
              <a:solidFill>
                <a:srgbClr val="0033CC"/>
              </a:solidFill>
              <a:latin typeface="Eras Demi ITC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400" dirty="0">
              <a:solidFill>
                <a:srgbClr val="0033CC"/>
              </a:solidFill>
              <a:latin typeface="Eras Demi ITC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400" dirty="0">
              <a:solidFill>
                <a:srgbClr val="0033CC"/>
              </a:solidFill>
              <a:latin typeface="Eras Demi ITC" pitchFamily="34" charset="0"/>
            </a:endParaRPr>
          </a:p>
        </p:txBody>
      </p:sp>
      <p:sp>
        <p:nvSpPr>
          <p:cNvPr id="16" name="8 CuadroTexto"/>
          <p:cNvSpPr txBox="1">
            <a:spLocks noChangeArrowheads="1"/>
          </p:cNvSpPr>
          <p:nvPr/>
        </p:nvSpPr>
        <p:spPr bwMode="auto">
          <a:xfrm>
            <a:off x="1449410" y="2928934"/>
            <a:ext cx="64087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es-ES" sz="22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200" dirty="0" err="1">
                <a:solidFill>
                  <a:srgbClr val="009900"/>
                </a:solidFill>
                <a:latin typeface="Eras Demi ITC" pitchFamily="34" charset="0"/>
              </a:rPr>
              <a:t>S</a:t>
            </a:r>
            <a:r>
              <a:rPr lang="es-ES" sz="2200" dirty="0" err="1" smtClean="0">
                <a:solidFill>
                  <a:srgbClr val="009900"/>
                </a:solidFill>
                <a:latin typeface="Eras Demi ITC" pitchFamily="34" charset="0"/>
              </a:rPr>
              <a:t>kills</a:t>
            </a:r>
            <a:r>
              <a:rPr lang="es-ES" sz="22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200" dirty="0" err="1">
                <a:solidFill>
                  <a:srgbClr val="009900"/>
                </a:solidFill>
                <a:latin typeface="Eras Demi ITC" pitchFamily="34" charset="0"/>
              </a:rPr>
              <a:t>associated</a:t>
            </a:r>
            <a:r>
              <a:rPr lang="es-ES" sz="22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200" dirty="0" err="1">
                <a:solidFill>
                  <a:srgbClr val="009900"/>
                </a:solidFill>
                <a:latin typeface="Eras Demi ITC" pitchFamily="34" charset="0"/>
              </a:rPr>
              <a:t>with</a:t>
            </a:r>
            <a:r>
              <a:rPr lang="es-ES" sz="22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200" dirty="0" err="1">
                <a:solidFill>
                  <a:srgbClr val="009900"/>
                </a:solidFill>
                <a:latin typeface="Eras Demi ITC" pitchFamily="34" charset="0"/>
              </a:rPr>
              <a:t>renewable</a:t>
            </a:r>
            <a:r>
              <a:rPr lang="es-ES" sz="22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200" dirty="0" err="1" smtClean="0">
                <a:solidFill>
                  <a:srgbClr val="009900"/>
                </a:solidFill>
                <a:latin typeface="Eras Demi ITC" pitchFamily="34" charset="0"/>
              </a:rPr>
              <a:t>energy</a:t>
            </a:r>
            <a:endParaRPr lang="es-ES" sz="2200" dirty="0">
              <a:solidFill>
                <a:srgbClr val="009900"/>
              </a:solidFill>
              <a:latin typeface="Eras Demi ITC" pitchFamily="34" charset="0"/>
            </a:endParaRPr>
          </a:p>
        </p:txBody>
      </p:sp>
      <p:sp>
        <p:nvSpPr>
          <p:cNvPr id="17" name="9 CuadroTexto"/>
          <p:cNvSpPr txBox="1">
            <a:spLocks noChangeArrowheads="1"/>
          </p:cNvSpPr>
          <p:nvPr/>
        </p:nvSpPr>
        <p:spPr bwMode="auto">
          <a:xfrm>
            <a:off x="1689103" y="3643314"/>
            <a:ext cx="738349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es-ES" sz="22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2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200" dirty="0" err="1" smtClean="0">
                <a:solidFill>
                  <a:srgbClr val="009900"/>
                </a:solidFill>
                <a:latin typeface="Eras Demi ITC" pitchFamily="34" charset="0"/>
              </a:rPr>
              <a:t>Employability</a:t>
            </a:r>
            <a:r>
              <a:rPr lang="es-ES" sz="2200" dirty="0" smtClean="0">
                <a:solidFill>
                  <a:srgbClr val="009900"/>
                </a:solidFill>
                <a:latin typeface="Eras Demi ITC" pitchFamily="34" charset="0"/>
              </a:rPr>
              <a:t> + </a:t>
            </a:r>
            <a:r>
              <a:rPr lang="es-ES" sz="2200" dirty="0" err="1" smtClean="0">
                <a:solidFill>
                  <a:srgbClr val="009900"/>
                </a:solidFill>
                <a:latin typeface="Eras Demi ITC" pitchFamily="34" charset="0"/>
              </a:rPr>
              <a:t>productivity</a:t>
            </a:r>
            <a:r>
              <a:rPr lang="es-ES" sz="2200" dirty="0" smtClean="0">
                <a:solidFill>
                  <a:srgbClr val="009900"/>
                </a:solidFill>
                <a:latin typeface="Eras Demi ITC" pitchFamily="34" charset="0"/>
              </a:rPr>
              <a:t> in </a:t>
            </a:r>
            <a:r>
              <a:rPr lang="es-ES" sz="2200" dirty="0" err="1" smtClean="0">
                <a:solidFill>
                  <a:srgbClr val="009900"/>
                </a:solidFill>
                <a:latin typeface="Eras Demi ITC" pitchFamily="34" charset="0"/>
              </a:rPr>
              <a:t>the</a:t>
            </a:r>
            <a:r>
              <a:rPr lang="es-ES" sz="22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200" dirty="0" err="1">
                <a:solidFill>
                  <a:srgbClr val="009900"/>
                </a:solidFill>
                <a:latin typeface="Eras Demi ITC" pitchFamily="34" charset="0"/>
              </a:rPr>
              <a:t>green</a:t>
            </a:r>
            <a:r>
              <a:rPr lang="es-ES" sz="22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200" dirty="0" err="1" smtClean="0">
                <a:solidFill>
                  <a:srgbClr val="009900"/>
                </a:solidFill>
                <a:latin typeface="Eras Demi ITC" pitchFamily="34" charset="0"/>
              </a:rPr>
              <a:t>economy</a:t>
            </a:r>
            <a:endParaRPr lang="es-ES" sz="2200" dirty="0">
              <a:solidFill>
                <a:srgbClr val="009900"/>
              </a:solidFill>
              <a:latin typeface="Eras Demi ITC" pitchFamily="34" charset="0"/>
            </a:endParaRPr>
          </a:p>
        </p:txBody>
      </p:sp>
      <p:pic>
        <p:nvPicPr>
          <p:cNvPr id="3074" name="Picture 2" descr="E:\Fotos energia mediamb libres\Skissebilder\nuevo\876606_680138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57488" cy="2580656"/>
          </a:xfrm>
          <a:prstGeom prst="rect">
            <a:avLst/>
          </a:prstGeom>
          <a:noFill/>
        </p:spPr>
      </p:pic>
      <p:pic>
        <p:nvPicPr>
          <p:cNvPr id="3075" name="Picture 3" descr="E:\Fotos energia mediamb libres\Skissebilder\nuevo\664263_61253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478298"/>
            <a:ext cx="4071934" cy="2379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logos GVA y imágenes\logoGeneralit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5786454"/>
            <a:ext cx="2217555" cy="1028049"/>
          </a:xfrm>
          <a:prstGeom prst="rect">
            <a:avLst/>
          </a:prstGeom>
          <a:noFill/>
        </p:spPr>
      </p:pic>
      <p:sp>
        <p:nvSpPr>
          <p:cNvPr id="4" name="4 CuadroTexto"/>
          <p:cNvSpPr txBox="1">
            <a:spLocks noChangeArrowheads="1"/>
          </p:cNvSpPr>
          <p:nvPr/>
        </p:nvSpPr>
        <p:spPr bwMode="auto">
          <a:xfrm>
            <a:off x="428596" y="2500306"/>
            <a:ext cx="9818931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s-ES" sz="2400" dirty="0">
                <a:solidFill>
                  <a:srgbClr val="009900"/>
                </a:solidFill>
                <a:latin typeface="Eras Demi ITC" pitchFamily="34" charset="0"/>
              </a:rPr>
              <a:t>  </a:t>
            </a:r>
            <a:r>
              <a:rPr lang="es-ES" sz="2400" dirty="0" err="1">
                <a:solidFill>
                  <a:srgbClr val="009900"/>
                </a:solidFill>
                <a:latin typeface="Eras Demi ITC" pitchFamily="34" charset="0"/>
              </a:rPr>
              <a:t>Expert</a:t>
            </a:r>
            <a:r>
              <a:rPr lang="es-ES" sz="2400" dirty="0">
                <a:solidFill>
                  <a:srgbClr val="009900"/>
                </a:solidFill>
                <a:latin typeface="Eras Demi ITC" pitchFamily="34" charset="0"/>
              </a:rPr>
              <a:t> in </a:t>
            </a:r>
            <a:r>
              <a:rPr lang="es-ES" sz="2400" dirty="0" err="1">
                <a:solidFill>
                  <a:srgbClr val="009900"/>
                </a:solidFill>
                <a:latin typeface="Eras Demi ITC" pitchFamily="34" charset="0"/>
              </a:rPr>
              <a:t>Power</a:t>
            </a:r>
            <a:r>
              <a:rPr lang="es-ES" sz="24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err="1">
                <a:solidFill>
                  <a:srgbClr val="009900"/>
                </a:solidFill>
                <a:latin typeface="Eras Demi ITC" pitchFamily="34" charset="0"/>
              </a:rPr>
              <a:t>Plants</a:t>
            </a:r>
            <a:r>
              <a:rPr lang="es-ES" sz="2400" dirty="0">
                <a:solidFill>
                  <a:srgbClr val="009900"/>
                </a:solidFill>
                <a:latin typeface="Eras Demi ITC" pitchFamily="34" charset="0"/>
              </a:rPr>
              <a:t>.</a:t>
            </a:r>
          </a:p>
        </p:txBody>
      </p:sp>
      <p:sp>
        <p:nvSpPr>
          <p:cNvPr id="5" name="5 CuadroTexto"/>
          <p:cNvSpPr txBox="1">
            <a:spLocks noChangeArrowheads="1"/>
          </p:cNvSpPr>
          <p:nvPr/>
        </p:nvSpPr>
        <p:spPr bwMode="auto">
          <a:xfrm>
            <a:off x="428596" y="3435343"/>
            <a:ext cx="9001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s-ES" sz="2400" dirty="0">
                <a:solidFill>
                  <a:srgbClr val="009900"/>
                </a:solidFill>
                <a:latin typeface="Eras Demi ITC" pitchFamily="34" charset="0"/>
              </a:rPr>
              <a:t>  </a:t>
            </a:r>
            <a:r>
              <a:rPr lang="es-ES" sz="2400" dirty="0" err="1">
                <a:solidFill>
                  <a:srgbClr val="009900"/>
                </a:solidFill>
                <a:latin typeface="Eras Demi ITC" pitchFamily="34" charset="0"/>
              </a:rPr>
              <a:t>Senior</a:t>
            </a:r>
            <a:r>
              <a:rPr lang="es-ES" sz="2400" dirty="0">
                <a:solidFill>
                  <a:srgbClr val="009900"/>
                </a:solidFill>
                <a:latin typeface="Eras Demi ITC" pitchFamily="34" charset="0"/>
              </a:rPr>
              <a:t> in </a:t>
            </a:r>
            <a:r>
              <a:rPr lang="es-ES" sz="2400" dirty="0" err="1">
                <a:solidFill>
                  <a:srgbClr val="009900"/>
                </a:solidFill>
                <a:latin typeface="Eras Demi ITC" pitchFamily="34" charset="0"/>
              </a:rPr>
              <a:t>Technical</a:t>
            </a:r>
            <a:r>
              <a:rPr lang="es-ES" sz="24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err="1">
                <a:solidFill>
                  <a:srgbClr val="009900"/>
                </a:solidFill>
                <a:latin typeface="Eras Demi ITC" pitchFamily="34" charset="0"/>
              </a:rPr>
              <a:t>Efficiency</a:t>
            </a:r>
            <a:r>
              <a:rPr lang="es-ES" sz="2400" dirty="0">
                <a:solidFill>
                  <a:srgbClr val="009900"/>
                </a:solidFill>
                <a:latin typeface="Eras Demi ITC" pitchFamily="34" charset="0"/>
              </a:rPr>
              <a:t> and Solar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Thermal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Energy</a:t>
            </a:r>
            <a:r>
              <a:rPr lang="es-ES" sz="2400" dirty="0">
                <a:solidFill>
                  <a:srgbClr val="009900"/>
                </a:solidFill>
                <a:latin typeface="Eras Demi ITC" pitchFamily="34" charset="0"/>
              </a:rPr>
              <a:t>.</a:t>
            </a:r>
          </a:p>
        </p:txBody>
      </p:sp>
      <p:sp>
        <p:nvSpPr>
          <p:cNvPr id="6" name="6 CuadroTexto"/>
          <p:cNvSpPr txBox="1">
            <a:spLocks noChangeArrowheads="1"/>
          </p:cNvSpPr>
          <p:nvPr/>
        </p:nvSpPr>
        <p:spPr bwMode="auto">
          <a:xfrm>
            <a:off x="428596" y="4587868"/>
            <a:ext cx="7000924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s-ES" sz="2400" dirty="0">
                <a:solidFill>
                  <a:srgbClr val="009900"/>
                </a:solidFill>
                <a:latin typeface="Eras Demi ITC" pitchFamily="34" charset="0"/>
              </a:rPr>
              <a:t>  </a:t>
            </a:r>
            <a:r>
              <a:rPr lang="es-ES" sz="2400" dirty="0" err="1">
                <a:solidFill>
                  <a:srgbClr val="009900"/>
                </a:solidFill>
                <a:latin typeface="Eras Demi ITC" pitchFamily="34" charset="0"/>
              </a:rPr>
              <a:t>Renewable</a:t>
            </a:r>
            <a:r>
              <a:rPr lang="es-ES" sz="24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err="1">
                <a:solidFill>
                  <a:srgbClr val="009900"/>
                </a:solidFill>
                <a:latin typeface="Eras Demi ITC" pitchFamily="34" charset="0"/>
              </a:rPr>
              <a:t>Energy</a:t>
            </a:r>
            <a:r>
              <a:rPr lang="es-ES" sz="24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err="1">
                <a:solidFill>
                  <a:srgbClr val="009900"/>
                </a:solidFill>
                <a:latin typeface="Eras Demi ITC" pitchFamily="34" charset="0"/>
              </a:rPr>
              <a:t>Technician</a:t>
            </a:r>
            <a:r>
              <a:rPr lang="es-ES" sz="2400" dirty="0">
                <a:solidFill>
                  <a:srgbClr val="009900"/>
                </a:solidFill>
                <a:latin typeface="Eras Demi ITC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1538" y="1071546"/>
            <a:ext cx="664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solidFill>
                  <a:srgbClr val="0033CC"/>
                </a:solidFill>
                <a:latin typeface="Eras Demi ITC" pitchFamily="34" charset="0"/>
              </a:rPr>
              <a:t>We</a:t>
            </a:r>
            <a:r>
              <a:rPr lang="es-ES" sz="2400" dirty="0" smtClean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33CC"/>
                </a:solidFill>
                <a:latin typeface="Eras Demi ITC" pitchFamily="34" charset="0"/>
              </a:rPr>
              <a:t>focus</a:t>
            </a:r>
            <a:r>
              <a:rPr lang="es-ES" sz="2400" dirty="0" smtClean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33CC"/>
                </a:solidFill>
                <a:latin typeface="Eras Demi ITC" pitchFamily="34" charset="0"/>
              </a:rPr>
              <a:t>on</a:t>
            </a:r>
            <a:r>
              <a:rPr lang="es-ES" sz="2400" dirty="0" smtClean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33CC"/>
                </a:solidFill>
                <a:latin typeface="Eras Demi ITC" pitchFamily="34" charset="0"/>
              </a:rPr>
              <a:t>these</a:t>
            </a:r>
            <a:r>
              <a:rPr lang="es-ES" sz="2400" dirty="0" smtClean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33CC"/>
                </a:solidFill>
                <a:latin typeface="Eras Demi ITC" pitchFamily="34" charset="0"/>
              </a:rPr>
              <a:t>areas</a:t>
            </a:r>
            <a:endParaRPr lang="en-US" sz="2400" dirty="0">
              <a:solidFill>
                <a:srgbClr val="0033CC"/>
              </a:solidFill>
              <a:latin typeface="Eras Demi ITC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41795" y="3736330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endParaRPr lang="en-US" dirty="0">
              <a:solidFill>
                <a:srgbClr val="009900"/>
              </a:solidFill>
            </a:endParaRPr>
          </a:p>
        </p:txBody>
      </p:sp>
      <p:pic>
        <p:nvPicPr>
          <p:cNvPr id="4098" name="Picture 2" descr="E:\Fotos energia mediamb libres\Skissebilder\990288_259409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2536" y="0"/>
            <a:ext cx="3881464" cy="2911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logos GVA y imágenes\logoGeneralit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5786454"/>
            <a:ext cx="2217555" cy="1028049"/>
          </a:xfrm>
          <a:prstGeom prst="rect">
            <a:avLst/>
          </a:prstGeom>
          <a:noFill/>
        </p:spPr>
      </p:pic>
      <p:pic>
        <p:nvPicPr>
          <p:cNvPr id="3" name="Picture 3" descr="E:\Fotos energia mediamb libres\Skissebilder\1000969_390037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-1"/>
            <a:ext cx="2214546" cy="2953437"/>
          </a:xfrm>
          <a:prstGeom prst="rect">
            <a:avLst/>
          </a:prstGeom>
          <a:noFill/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-428660" y="10715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ras Demi ITC" pitchFamily="34" charset="0"/>
                <a:ea typeface="+mj-ea"/>
                <a:cs typeface="+mj-cs"/>
              </a:rPr>
              <a:t>Relevant</a:t>
            </a: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ras Demi ITC" pitchFamily="34" charset="0"/>
                <a:ea typeface="+mj-ea"/>
                <a:cs typeface="+mj-cs"/>
              </a:rPr>
              <a:t> </a:t>
            </a:r>
            <a:r>
              <a:rPr kumimoji="0" lang="es-E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ras Demi ITC" pitchFamily="34" charset="0"/>
                <a:ea typeface="+mj-ea"/>
                <a:cs typeface="+mj-cs"/>
              </a:rPr>
              <a:t>aspects</a:t>
            </a: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ras Demi ITC" pitchFamily="34" charset="0"/>
                <a:ea typeface="+mj-ea"/>
                <a:cs typeface="+mj-cs"/>
              </a:rPr>
              <a:t> of </a:t>
            </a:r>
            <a:r>
              <a:rPr kumimoji="0" lang="es-E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ras Demi ITC" pitchFamily="34" charset="0"/>
                <a:ea typeface="+mj-ea"/>
                <a:cs typeface="+mj-cs"/>
              </a:rPr>
              <a:t>professional</a:t>
            </a: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ras Demi ITC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ras Demi ITC" pitchFamily="34" charset="0"/>
                <a:ea typeface="+mj-ea"/>
                <a:cs typeface="+mj-cs"/>
              </a:rPr>
              <a:t>profiles</a:t>
            </a: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ras Demi ITC" pitchFamily="34" charset="0"/>
                <a:ea typeface="+mj-ea"/>
                <a:cs typeface="+mj-cs"/>
              </a:rPr>
              <a:t> and </a:t>
            </a:r>
            <a:r>
              <a:rPr kumimoji="0" lang="es-E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ras Demi ITC" pitchFamily="34" charset="0"/>
                <a:ea typeface="+mj-ea"/>
                <a:cs typeface="+mj-cs"/>
              </a:rPr>
              <a:t>curriculum</a:t>
            </a: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ras Demi ITC" pitchFamily="34" charset="0"/>
                <a:ea typeface="+mj-ea"/>
                <a:cs typeface="+mj-cs"/>
              </a:rPr>
              <a:t> </a:t>
            </a:r>
            <a:r>
              <a:rPr kumimoji="0" lang="es-E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ras Demi ITC" pitchFamily="34" charset="0"/>
                <a:ea typeface="+mj-ea"/>
                <a:cs typeface="+mj-cs"/>
              </a:rPr>
              <a:t>development</a:t>
            </a: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ras Demi ITC" pitchFamily="34" charset="0"/>
                <a:ea typeface="+mj-ea"/>
                <a:cs typeface="+mj-cs"/>
              </a:rPr>
              <a:t>: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ras Demi ITC" pitchFamily="34" charset="0"/>
              <a:ea typeface="+mj-ea"/>
              <a:cs typeface="+mj-cs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357158" y="2679701"/>
            <a:ext cx="9001188" cy="963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The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European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framework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on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energy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policy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 and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sustainability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,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with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the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implementation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 of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content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 and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learning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that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take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into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account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efficiency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 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measures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Eras Demi ITC" pitchFamily="34" charset="0"/>
              </a:rPr>
              <a:t>.</a:t>
            </a:r>
          </a:p>
        </p:txBody>
      </p:sp>
      <p:sp>
        <p:nvSpPr>
          <p:cNvPr id="6" name="4 CuadroTexto"/>
          <p:cNvSpPr txBox="1">
            <a:spLocks noChangeArrowheads="1"/>
          </p:cNvSpPr>
          <p:nvPr/>
        </p:nvSpPr>
        <p:spPr bwMode="auto">
          <a:xfrm>
            <a:off x="357158" y="3913535"/>
            <a:ext cx="87544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The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use of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renewable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energy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.</a:t>
            </a:r>
          </a:p>
        </p:txBody>
      </p:sp>
      <p:sp>
        <p:nvSpPr>
          <p:cNvPr id="7" name="5 CuadroTexto"/>
          <p:cNvSpPr txBox="1">
            <a:spLocks noChangeArrowheads="1"/>
          </p:cNvSpPr>
          <p:nvPr/>
        </p:nvSpPr>
        <p:spPr bwMode="auto">
          <a:xfrm>
            <a:off x="357158" y="4485039"/>
            <a:ext cx="80019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Reducing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thermal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losses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.</a:t>
            </a:r>
          </a:p>
        </p:txBody>
      </p:sp>
      <p:sp>
        <p:nvSpPr>
          <p:cNvPr id="8" name="6 CuadroTexto"/>
          <p:cNvSpPr txBox="1">
            <a:spLocks noChangeArrowheads="1"/>
          </p:cNvSpPr>
          <p:nvPr/>
        </p:nvSpPr>
        <p:spPr bwMode="auto">
          <a:xfrm>
            <a:off x="369910" y="5056543"/>
            <a:ext cx="101314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Other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awareness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campaigns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that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connect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 smtClean="0">
                <a:solidFill>
                  <a:srgbClr val="009900"/>
                </a:solidFill>
                <a:latin typeface="Eras Demi ITC" pitchFamily="34" charset="0"/>
              </a:rPr>
              <a:t>with</a:t>
            </a:r>
            <a:r>
              <a:rPr lang="es-ES" sz="20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some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of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the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areas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endParaRPr lang="es-ES" sz="2000" dirty="0" smtClean="0">
              <a:solidFill>
                <a:srgbClr val="009900"/>
              </a:solidFill>
              <a:latin typeface="Eras Demi ITC" pitchFamily="34" charset="0"/>
            </a:endParaRPr>
          </a:p>
          <a:p>
            <a:r>
              <a:rPr lang="es-ES" sz="2000" dirty="0" err="1" smtClean="0">
                <a:solidFill>
                  <a:srgbClr val="009900"/>
                </a:solidFill>
                <a:latin typeface="Eras Demi ITC" pitchFamily="34" charset="0"/>
              </a:rPr>
              <a:t>listed</a:t>
            </a:r>
            <a:r>
              <a:rPr lang="es-ES" sz="20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in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the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 “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Action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Plan </a:t>
            </a:r>
            <a:r>
              <a:rPr lang="es-ES" sz="2000" dirty="0" err="1" smtClean="0">
                <a:solidFill>
                  <a:srgbClr val="009900"/>
                </a:solidFill>
                <a:latin typeface="Eras Demi ITC" pitchFamily="34" charset="0"/>
              </a:rPr>
              <a:t>for</a:t>
            </a:r>
            <a:r>
              <a:rPr lang="es-ES" sz="20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Energy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Efficiency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”, </a:t>
            </a:r>
            <a:r>
              <a:rPr lang="es-ES" sz="2000" dirty="0" smtClean="0">
                <a:solidFill>
                  <a:srgbClr val="009900"/>
                </a:solidFill>
                <a:latin typeface="Eras Demi ITC" pitchFamily="34" charset="0"/>
              </a:rPr>
              <a:t>of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the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 smtClean="0">
                <a:solidFill>
                  <a:srgbClr val="009900"/>
                </a:solidFill>
                <a:latin typeface="Eras Demi ITC" pitchFamily="34" charset="0"/>
              </a:rPr>
              <a:t>European</a:t>
            </a:r>
            <a:r>
              <a:rPr lang="es-ES" sz="20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</a:p>
          <a:p>
            <a:r>
              <a:rPr lang="es-ES" sz="2000" dirty="0" err="1" smtClean="0">
                <a:solidFill>
                  <a:srgbClr val="009900"/>
                </a:solidFill>
                <a:latin typeface="Eras Demi ITC" pitchFamily="34" charset="0"/>
              </a:rPr>
              <a:t>Commision</a:t>
            </a:r>
            <a:r>
              <a:rPr lang="es-ES" sz="2000" dirty="0" smtClean="0">
                <a:solidFill>
                  <a:srgbClr val="009900"/>
                </a:solidFill>
                <a:latin typeface="Eras Demi ITC" pitchFamily="34" charset="0"/>
              </a:rPr>
              <a:t>.</a:t>
            </a:r>
            <a:endParaRPr lang="es-ES" sz="2000" dirty="0">
              <a:solidFill>
                <a:srgbClr val="009900"/>
              </a:solidFill>
              <a:latin typeface="Eras Demi IT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logos GVA y imágenes\logoGeneralit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5786454"/>
            <a:ext cx="2217555" cy="1028049"/>
          </a:xfrm>
          <a:prstGeom prst="rect">
            <a:avLst/>
          </a:prstGeom>
          <a:noFill/>
        </p:spPr>
      </p:pic>
      <p:pic>
        <p:nvPicPr>
          <p:cNvPr id="6146" name="Picture 2" descr="E:\Fotos energia mediamb libres\Skissebilder\nuevo\792648_16805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143240" cy="2095493"/>
          </a:xfrm>
          <a:prstGeom prst="rect">
            <a:avLst/>
          </a:prstGeom>
          <a:noFill/>
        </p:spPr>
      </p:pic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571472" y="3429000"/>
            <a:ext cx="82438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Three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projects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designed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by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students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of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higher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level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training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cycle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“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Renewable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Energy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” as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the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end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of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there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training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activity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during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the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year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2012-2013.</a:t>
            </a:r>
          </a:p>
        </p:txBody>
      </p:sp>
      <p:sp>
        <p:nvSpPr>
          <p:cNvPr id="5" name="8 CuadroTexto"/>
          <p:cNvSpPr txBox="1"/>
          <p:nvPr/>
        </p:nvSpPr>
        <p:spPr>
          <a:xfrm>
            <a:off x="3929058" y="1357298"/>
            <a:ext cx="6697663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u="sng" dirty="0">
                <a:solidFill>
                  <a:srgbClr val="0070C0"/>
                </a:solidFill>
                <a:latin typeface="Eras Demi ITC" pitchFamily="34" charset="0"/>
              </a:rPr>
              <a:t>First educational experience</a:t>
            </a:r>
          </a:p>
        </p:txBody>
      </p:sp>
      <p:sp>
        <p:nvSpPr>
          <p:cNvPr id="6" name="9 CuadroTexto"/>
          <p:cNvSpPr txBox="1"/>
          <p:nvPr/>
        </p:nvSpPr>
        <p:spPr>
          <a:xfrm>
            <a:off x="323850" y="2565400"/>
            <a:ext cx="928846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 err="1">
                <a:solidFill>
                  <a:srgbClr val="009900"/>
                </a:solidFill>
                <a:latin typeface="Eras Demi ITC" pitchFamily="34" charset="0"/>
              </a:rPr>
              <a:t>Vocational</a:t>
            </a:r>
            <a:r>
              <a:rPr lang="es-ES" sz="2400" dirty="0">
                <a:solidFill>
                  <a:srgbClr val="009900"/>
                </a:solidFill>
                <a:latin typeface="Eras Demi ITC" pitchFamily="34" charset="0"/>
              </a:rPr>
              <a:t> Training Centre “ Cotes Baixes” (Alcoy. Alicante)</a:t>
            </a:r>
          </a:p>
        </p:txBody>
      </p:sp>
      <p:pic>
        <p:nvPicPr>
          <p:cNvPr id="7" name="Picture 2" descr="C:\Documents and Settings\herrero_pau\Escritorio\R4GG\Manchester R4GG Peer Review pictures\Manchester R4GG Peer Review pictures\Manchester R4GG Peer Review pictures\Copia de DSC00569.JPG"/>
          <p:cNvPicPr>
            <a:picLocks noChangeAspect="1" noChangeArrowheads="1"/>
          </p:cNvPicPr>
          <p:nvPr/>
        </p:nvPicPr>
        <p:blipFill>
          <a:blip r:embed="rId4" cstate="print"/>
          <a:srcRect t="30907"/>
          <a:stretch>
            <a:fillRect/>
          </a:stretch>
        </p:blipFill>
        <p:spPr bwMode="auto">
          <a:xfrm>
            <a:off x="0" y="4500546"/>
            <a:ext cx="2316123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logos GVA y imágenes\logoGeneralit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5786454"/>
            <a:ext cx="2217555" cy="1028049"/>
          </a:xfrm>
          <a:prstGeom prst="rect">
            <a:avLst/>
          </a:prstGeom>
          <a:noFill/>
        </p:spPr>
      </p:pic>
      <p:pic>
        <p:nvPicPr>
          <p:cNvPr id="5122" name="Picture 2" descr="E:\Fotos energia mediamb libres\Skissebilder\1045052_34584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08" y="0"/>
            <a:ext cx="2428892" cy="3642899"/>
          </a:xfrm>
          <a:prstGeom prst="rect">
            <a:avLst/>
          </a:prstGeom>
          <a:noFill/>
        </p:spPr>
      </p:pic>
      <p:sp>
        <p:nvSpPr>
          <p:cNvPr id="4" name="4 Rectángulo"/>
          <p:cNvSpPr>
            <a:spLocks noChangeArrowheads="1"/>
          </p:cNvSpPr>
          <p:nvPr/>
        </p:nvSpPr>
        <p:spPr bwMode="auto">
          <a:xfrm>
            <a:off x="214282" y="765175"/>
            <a:ext cx="845978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1-  “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Wind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Installation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”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to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design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,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measure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and test </a:t>
            </a:r>
            <a:r>
              <a:rPr lang="es-ES" dirty="0" err="1" smtClean="0">
                <a:solidFill>
                  <a:srgbClr val="0033CC"/>
                </a:solidFill>
                <a:latin typeface="Eras Demi ITC" pitchFamily="34" charset="0"/>
              </a:rPr>
              <a:t>the</a:t>
            </a:r>
            <a:r>
              <a:rPr lang="es-ES" dirty="0" smtClean="0">
                <a:solidFill>
                  <a:srgbClr val="0033CC"/>
                </a:solidFill>
                <a:latin typeface="Eras Demi ITC" pitchFamily="34" charset="0"/>
              </a:rPr>
              <a:t> </a:t>
            </a:r>
          </a:p>
          <a:p>
            <a:r>
              <a:rPr lang="es-ES" dirty="0" err="1" smtClean="0">
                <a:solidFill>
                  <a:srgbClr val="0033CC"/>
                </a:solidFill>
                <a:latin typeface="Eras Demi ITC" pitchFamily="34" charset="0"/>
              </a:rPr>
              <a:t>feasibility</a:t>
            </a:r>
            <a:r>
              <a:rPr lang="es-ES" dirty="0" smtClean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of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installing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a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wind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turbine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to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supply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energy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 </a:t>
            </a:r>
            <a:endParaRPr lang="es-ES" dirty="0" smtClean="0">
              <a:solidFill>
                <a:srgbClr val="0033CC"/>
              </a:solidFill>
              <a:latin typeface="Eras Demi ITC" pitchFamily="34" charset="0"/>
            </a:endParaRPr>
          </a:p>
          <a:p>
            <a:r>
              <a:rPr lang="es-ES" dirty="0" err="1" smtClean="0">
                <a:solidFill>
                  <a:srgbClr val="0033CC"/>
                </a:solidFill>
                <a:latin typeface="Eras Demi ITC" pitchFamily="34" charset="0"/>
              </a:rPr>
              <a:t>demands</a:t>
            </a:r>
            <a:r>
              <a:rPr lang="es-ES" dirty="0" smtClean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for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basic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electrification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of a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house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situated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in </a:t>
            </a:r>
            <a:endParaRPr lang="es-ES" dirty="0" smtClean="0">
              <a:solidFill>
                <a:srgbClr val="0033CC"/>
              </a:solidFill>
              <a:latin typeface="Eras Demi ITC" pitchFamily="34" charset="0"/>
            </a:endParaRPr>
          </a:p>
          <a:p>
            <a:r>
              <a:rPr lang="es-ES" dirty="0" err="1" smtClean="0">
                <a:solidFill>
                  <a:srgbClr val="0033CC"/>
                </a:solidFill>
                <a:latin typeface="Eras Demi ITC" pitchFamily="34" charset="0"/>
              </a:rPr>
              <a:t>the</a:t>
            </a:r>
            <a:r>
              <a:rPr lang="es-ES" dirty="0" smtClean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Secondary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School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“Cotes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Baixes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” (Alcoy),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through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endParaRPr lang="es-ES" dirty="0" smtClean="0">
              <a:solidFill>
                <a:srgbClr val="0033CC"/>
              </a:solidFill>
              <a:latin typeface="Eras Demi ITC" pitchFamily="34" charset="0"/>
            </a:endParaRPr>
          </a:p>
          <a:p>
            <a:r>
              <a:rPr lang="es-ES" dirty="0" err="1" smtClean="0">
                <a:solidFill>
                  <a:srgbClr val="0033CC"/>
                </a:solidFill>
                <a:latin typeface="Eras Demi ITC" pitchFamily="34" charset="0"/>
              </a:rPr>
              <a:t>the</a:t>
            </a:r>
            <a:r>
              <a:rPr lang="es-ES" dirty="0" smtClean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use of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wind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energy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.</a:t>
            </a:r>
          </a:p>
        </p:txBody>
      </p:sp>
      <p:sp>
        <p:nvSpPr>
          <p:cNvPr id="5" name="8 Rectángulo"/>
          <p:cNvSpPr>
            <a:spLocks noChangeArrowheads="1"/>
          </p:cNvSpPr>
          <p:nvPr/>
        </p:nvSpPr>
        <p:spPr bwMode="auto">
          <a:xfrm>
            <a:off x="285720" y="2781300"/>
            <a:ext cx="86042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2- “</a:t>
            </a:r>
            <a:r>
              <a:rPr lang="es-ES" dirty="0" err="1" smtClean="0">
                <a:solidFill>
                  <a:srgbClr val="0033CC"/>
                </a:solidFill>
                <a:latin typeface="Eras Demi ITC" pitchFamily="34" charset="0"/>
              </a:rPr>
              <a:t>Isolated</a:t>
            </a:r>
            <a:r>
              <a:rPr lang="es-ES" dirty="0" smtClean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photovoltaic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solar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installation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network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” 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to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endParaRPr lang="es-ES" dirty="0" smtClean="0">
              <a:solidFill>
                <a:srgbClr val="0033CC"/>
              </a:solidFill>
              <a:latin typeface="Eras Demi ITC" pitchFamily="34" charset="0"/>
            </a:endParaRPr>
          </a:p>
          <a:p>
            <a:r>
              <a:rPr lang="es-ES" dirty="0" err="1" smtClean="0">
                <a:solidFill>
                  <a:srgbClr val="0033CC"/>
                </a:solidFill>
                <a:latin typeface="Eras Demi ITC" pitchFamily="34" charset="0"/>
              </a:rPr>
              <a:t>analyze</a:t>
            </a:r>
            <a:r>
              <a:rPr lang="es-ES" dirty="0" smtClean="0">
                <a:solidFill>
                  <a:srgbClr val="0033CC"/>
                </a:solidFill>
                <a:latin typeface="Eras Demi ITC" pitchFamily="34" charset="0"/>
              </a:rPr>
              <a:t>  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and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calculate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the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consumption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of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an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installation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endParaRPr lang="es-ES" dirty="0" smtClean="0">
              <a:solidFill>
                <a:srgbClr val="0033CC"/>
              </a:solidFill>
              <a:latin typeface="Eras Demi ITC" pitchFamily="34" charset="0"/>
            </a:endParaRPr>
          </a:p>
          <a:p>
            <a:r>
              <a:rPr lang="es-ES" dirty="0" smtClean="0">
                <a:solidFill>
                  <a:srgbClr val="0033CC"/>
                </a:solidFill>
                <a:latin typeface="Eras Demi ITC" pitchFamily="34" charset="0"/>
              </a:rPr>
              <a:t>of 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a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mains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isolated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house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basic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electrification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,  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for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endParaRPr lang="es-ES" dirty="0" smtClean="0">
              <a:solidFill>
                <a:srgbClr val="0033CC"/>
              </a:solidFill>
              <a:latin typeface="Eras Demi ITC" pitchFamily="34" charset="0"/>
            </a:endParaRPr>
          </a:p>
          <a:p>
            <a:r>
              <a:rPr lang="es-ES" dirty="0" err="1" smtClean="0">
                <a:solidFill>
                  <a:srgbClr val="0033CC"/>
                </a:solidFill>
                <a:latin typeface="Eras Demi ITC" pitchFamily="34" charset="0"/>
              </a:rPr>
              <a:t>specifying</a:t>
            </a:r>
            <a:r>
              <a:rPr lang="es-ES" dirty="0" smtClean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of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the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electrical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system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by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using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renewable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energy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sources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.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Mainly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photovoltaics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.</a:t>
            </a:r>
          </a:p>
        </p:txBody>
      </p:sp>
      <p:sp>
        <p:nvSpPr>
          <p:cNvPr id="6" name="9 CuadroTexto"/>
          <p:cNvSpPr txBox="1">
            <a:spLocks noChangeArrowheads="1"/>
          </p:cNvSpPr>
          <p:nvPr/>
        </p:nvSpPr>
        <p:spPr bwMode="auto">
          <a:xfrm>
            <a:off x="285720" y="4429132"/>
            <a:ext cx="8135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3- “Solar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thermal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installation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” 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to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perform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installation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and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sizing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a DHW (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Domestic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Hot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Water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)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for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the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Secondary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School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sports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 </a:t>
            </a:r>
            <a:r>
              <a:rPr lang="es-ES" dirty="0" err="1">
                <a:solidFill>
                  <a:srgbClr val="0033CC"/>
                </a:solidFill>
                <a:latin typeface="Eras Demi ITC" pitchFamily="34" charset="0"/>
              </a:rPr>
              <a:t>facilities</a:t>
            </a:r>
            <a:r>
              <a:rPr lang="es-ES" dirty="0">
                <a:solidFill>
                  <a:srgbClr val="0033CC"/>
                </a:solidFill>
                <a:latin typeface="Eras Demi ITC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158" y="142852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009900"/>
                </a:solidFill>
                <a:latin typeface="Eras Demi ITC" pitchFamily="34" charset="0"/>
              </a:rPr>
              <a:t>Projects</a:t>
            </a:r>
            <a:endParaRPr lang="en-US" dirty="0">
              <a:solidFill>
                <a:srgbClr val="009900"/>
              </a:solidFill>
              <a:latin typeface="Eras Demi ITC" pitchFamily="34" charset="0"/>
            </a:endParaRPr>
          </a:p>
        </p:txBody>
      </p:sp>
      <p:pic>
        <p:nvPicPr>
          <p:cNvPr id="9" name="Picture 2" descr="E:\Fotos energia mediamb libres\Skissebilder\nuevo\301147_78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81622"/>
            <a:ext cx="2786050" cy="1576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logos GVA y imágenes\logoGeneralit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5786454"/>
            <a:ext cx="2217555" cy="1028049"/>
          </a:xfrm>
          <a:prstGeom prst="rect">
            <a:avLst/>
          </a:prstGeom>
          <a:noFill/>
        </p:spPr>
      </p:pic>
      <p:pic>
        <p:nvPicPr>
          <p:cNvPr id="7170" name="Picture 2" descr="E:\Fotos energia mediamb libres\Skissebilder\nuevo\1196948_780586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2500330"/>
            <a:ext cx="2089544" cy="2786058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619283" y="500042"/>
            <a:ext cx="7667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0033CC"/>
                </a:solidFill>
                <a:latin typeface="Eras Demi ITC" pitchFamily="34" charset="0"/>
              </a:rPr>
              <a:t>  </a:t>
            </a:r>
            <a:r>
              <a:rPr lang="es-ES" sz="2800" u="sng" dirty="0" err="1">
                <a:solidFill>
                  <a:srgbClr val="0033CC"/>
                </a:solidFill>
                <a:latin typeface="Eras Demi ITC" pitchFamily="34" charset="0"/>
              </a:rPr>
              <a:t>Second</a:t>
            </a:r>
            <a:r>
              <a:rPr lang="es-ES" sz="2800" u="sng" dirty="0">
                <a:solidFill>
                  <a:srgbClr val="0033CC"/>
                </a:solidFill>
                <a:latin typeface="Eras Demi ITC" pitchFamily="34" charset="0"/>
              </a:rPr>
              <a:t> educational experience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71472" y="1214422"/>
            <a:ext cx="81158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 err="1">
                <a:solidFill>
                  <a:srgbClr val="009900"/>
                </a:solidFill>
                <a:latin typeface="Eras Demi ITC" pitchFamily="34" charset="0"/>
              </a:rPr>
              <a:t>Integrated</a:t>
            </a:r>
            <a:r>
              <a:rPr lang="es-ES" sz="2400" dirty="0">
                <a:solidFill>
                  <a:srgbClr val="009900"/>
                </a:solidFill>
                <a:latin typeface="Eras Demi ITC" pitchFamily="34" charset="0"/>
              </a:rPr>
              <a:t>  </a:t>
            </a:r>
            <a:r>
              <a:rPr lang="es-ES" sz="2400" dirty="0" err="1">
                <a:solidFill>
                  <a:srgbClr val="009900"/>
                </a:solidFill>
                <a:latin typeface="Eras Demi ITC" pitchFamily="34" charset="0"/>
              </a:rPr>
              <a:t>public</a:t>
            </a:r>
            <a:r>
              <a:rPr lang="es-ES" sz="2400" dirty="0">
                <a:solidFill>
                  <a:srgbClr val="009900"/>
                </a:solidFill>
                <a:latin typeface="Eras Demi ITC" pitchFamily="34" charset="0"/>
              </a:rPr>
              <a:t> training Centre “</a:t>
            </a:r>
            <a:r>
              <a:rPr lang="es-ES" sz="2400" dirty="0" err="1">
                <a:solidFill>
                  <a:srgbClr val="009900"/>
                </a:solidFill>
                <a:latin typeface="Eras Demi ITC" pitchFamily="34" charset="0"/>
              </a:rPr>
              <a:t>Canastell</a:t>
            </a:r>
            <a:r>
              <a:rPr lang="es-ES" sz="2400" dirty="0">
                <a:solidFill>
                  <a:srgbClr val="009900"/>
                </a:solidFill>
                <a:latin typeface="Eras Demi ITC" pitchFamily="34" charset="0"/>
              </a:rPr>
              <a:t>”. </a:t>
            </a:r>
            <a:endParaRPr lang="es-ES" sz="2400" dirty="0" smtClean="0">
              <a:solidFill>
                <a:srgbClr val="009900"/>
              </a:solidFill>
              <a:latin typeface="Eras Demi ITC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San </a:t>
            </a:r>
            <a:r>
              <a:rPr lang="es-ES" sz="2400" dirty="0">
                <a:solidFill>
                  <a:srgbClr val="009900"/>
                </a:solidFill>
                <a:latin typeface="Eras Demi ITC" pitchFamily="34" charset="0"/>
              </a:rPr>
              <a:t>Vicente del </a:t>
            </a:r>
            <a:r>
              <a:rPr lang="es-ES" sz="2400" dirty="0" err="1">
                <a:solidFill>
                  <a:srgbClr val="009900"/>
                </a:solidFill>
                <a:latin typeface="Eras Demi ITC" pitchFamily="34" charset="0"/>
              </a:rPr>
              <a:t>Raspeig</a:t>
            </a:r>
            <a:r>
              <a:rPr lang="es-ES" sz="2400" dirty="0">
                <a:solidFill>
                  <a:srgbClr val="009900"/>
                </a:solidFill>
                <a:latin typeface="Eras Demi ITC" pitchFamily="34" charset="0"/>
              </a:rPr>
              <a:t> (Alicante).</a:t>
            </a:r>
          </a:p>
        </p:txBody>
      </p: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2214546" y="2643182"/>
            <a:ext cx="792961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0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 smtClean="0">
                <a:solidFill>
                  <a:srgbClr val="009900"/>
                </a:solidFill>
                <a:latin typeface="Eras Demi ITC" pitchFamily="34" charset="0"/>
              </a:rPr>
              <a:t>Study</a:t>
            </a:r>
            <a:r>
              <a:rPr lang="es-ES" sz="20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and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creation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of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an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“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ecodomotica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”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house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endParaRPr lang="es-ES" sz="2000" dirty="0" smtClean="0">
              <a:solidFill>
                <a:srgbClr val="009900"/>
              </a:solidFill>
              <a:latin typeface="Eras Demi ITC" pitchFamily="34" charset="0"/>
            </a:endParaRPr>
          </a:p>
          <a:p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 smtClean="0">
                <a:solidFill>
                  <a:srgbClr val="009900"/>
                </a:solidFill>
                <a:latin typeface="Eras Demi ITC" pitchFamily="34" charset="0"/>
              </a:rPr>
              <a:t>with</a:t>
            </a:r>
            <a:r>
              <a:rPr lang="es-ES" sz="20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solar air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conditioning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system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by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absorption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endParaRPr lang="es-ES" sz="2000" dirty="0">
              <a:solidFill>
                <a:srgbClr val="009900"/>
              </a:solidFill>
              <a:latin typeface="Eras Demi ITC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sz="20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 smtClean="0">
                <a:solidFill>
                  <a:srgbClr val="009900"/>
                </a:solidFill>
                <a:latin typeface="Eras Demi ITC" pitchFamily="34" charset="0"/>
              </a:rPr>
              <a:t>Performed</a:t>
            </a:r>
            <a:r>
              <a:rPr lang="es-ES" sz="20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by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students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of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various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smtClean="0">
                <a:solidFill>
                  <a:srgbClr val="009900"/>
                </a:solidFill>
                <a:latin typeface="Eras Demi ITC" pitchFamily="34" charset="0"/>
              </a:rPr>
              <a:t>Inicial Professional     </a:t>
            </a:r>
            <a:r>
              <a:rPr lang="es-ES" sz="2000" dirty="0" err="1" smtClean="0">
                <a:solidFill>
                  <a:srgbClr val="009900"/>
                </a:solidFill>
                <a:latin typeface="Eras Demi ITC" pitchFamily="34" charset="0"/>
              </a:rPr>
              <a:t>Qualification</a:t>
            </a:r>
            <a:r>
              <a:rPr lang="es-ES" sz="20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Programmes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.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It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is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carried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out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in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the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school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endParaRPr lang="es-ES" sz="2000" dirty="0" smtClean="0">
              <a:solidFill>
                <a:srgbClr val="009900"/>
              </a:solidFill>
              <a:latin typeface="Eras Demi ITC" pitchFamily="34" charset="0"/>
            </a:endParaRPr>
          </a:p>
          <a:p>
            <a:r>
              <a:rPr lang="es-ES" sz="2000" dirty="0" smtClean="0">
                <a:solidFill>
                  <a:srgbClr val="009900"/>
                </a:solidFill>
                <a:latin typeface="Eras Demi ITC" pitchFamily="34" charset="0"/>
              </a:rPr>
              <a:t>and  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with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the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support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of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students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from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middle-level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endParaRPr lang="es-ES" sz="2000" dirty="0" smtClean="0">
              <a:solidFill>
                <a:srgbClr val="009900"/>
              </a:solidFill>
              <a:latin typeface="Eras Demi ITC" pitchFamily="34" charset="0"/>
            </a:endParaRPr>
          </a:p>
          <a:p>
            <a:r>
              <a:rPr lang="es-ES" sz="2000" dirty="0" err="1" smtClean="0">
                <a:solidFill>
                  <a:srgbClr val="009900"/>
                </a:solidFill>
                <a:latin typeface="Eras Demi ITC" pitchFamily="34" charset="0"/>
              </a:rPr>
              <a:t>vocational</a:t>
            </a:r>
            <a:r>
              <a:rPr lang="es-ES" sz="20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training and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higher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professional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 err="1" smtClean="0">
                <a:solidFill>
                  <a:srgbClr val="009900"/>
                </a:solidFill>
                <a:latin typeface="Eras Demi ITC" pitchFamily="34" charset="0"/>
              </a:rPr>
              <a:t>from</a:t>
            </a:r>
            <a:r>
              <a:rPr lang="es-ES" sz="20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</a:p>
          <a:p>
            <a:r>
              <a:rPr lang="es-ES" sz="2000" dirty="0" err="1" smtClean="0">
                <a:solidFill>
                  <a:srgbClr val="009900"/>
                </a:solidFill>
                <a:latin typeface="Eras Demi ITC" pitchFamily="34" charset="0"/>
              </a:rPr>
              <a:t>Installation</a:t>
            </a:r>
            <a:r>
              <a:rPr lang="es-ES" sz="20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and </a:t>
            </a:r>
            <a:r>
              <a:rPr lang="es-ES" sz="2000" dirty="0" err="1">
                <a:solidFill>
                  <a:srgbClr val="009900"/>
                </a:solidFill>
                <a:latin typeface="Eras Demi ITC" pitchFamily="34" charset="0"/>
              </a:rPr>
              <a:t>Maintenance</a:t>
            </a:r>
            <a:r>
              <a:rPr lang="es-ES" sz="2000" dirty="0">
                <a:solidFill>
                  <a:srgbClr val="009900"/>
                </a:solidFill>
                <a:latin typeface="Eras Demi ITC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logos GVA y imágenes\logoGeneralit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5786454"/>
            <a:ext cx="2217555" cy="1028049"/>
          </a:xfrm>
          <a:prstGeom prst="rect">
            <a:avLst/>
          </a:prstGeom>
          <a:noFill/>
        </p:spPr>
      </p:pic>
      <p:pic>
        <p:nvPicPr>
          <p:cNvPr id="8194" name="Picture 2" descr="E:\Fotos energia mediamb libres\Skissebilder\nuevo\826475_798492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5710" y="0"/>
            <a:ext cx="2758289" cy="178592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8660" y="2928934"/>
            <a:ext cx="9001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We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rank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2</a:t>
            </a:r>
            <a:r>
              <a:rPr lang="es-ES" dirty="0" smtClean="0">
                <a:solidFill>
                  <a:srgbClr val="009900"/>
                </a:solidFill>
                <a:latin typeface="Eras Demi ITC" pitchFamily="34" charset="0"/>
              </a:rPr>
              <a:t>nd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out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of 40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most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innovative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centres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for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youth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</a:p>
          <a:p>
            <a:r>
              <a:rPr lang="es-ES" sz="24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  training in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Spain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,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such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“Mercados 21”</a:t>
            </a:r>
            <a:endParaRPr lang="en-US" sz="2400" dirty="0">
              <a:solidFill>
                <a:srgbClr val="009900"/>
              </a:solidFill>
              <a:latin typeface="Eras Demi IT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90" y="2071678"/>
            <a:ext cx="84930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Example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of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an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interconnection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between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economy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and </a:t>
            </a:r>
          </a:p>
          <a:p>
            <a:r>
              <a:rPr lang="es-ES" sz="2400" dirty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 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environment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.</a:t>
            </a:r>
          </a:p>
          <a:p>
            <a:endParaRPr lang="en-US" sz="2400" dirty="0">
              <a:solidFill>
                <a:srgbClr val="009900"/>
              </a:solidFill>
              <a:latin typeface="Eras Demi IT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628" y="3845486"/>
            <a:ext cx="9001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Renewable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energy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is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one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of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the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sector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with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increasing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investments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and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employment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 </a:t>
            </a:r>
            <a:r>
              <a:rPr lang="es-ES" sz="2400" dirty="0" err="1" smtClean="0">
                <a:solidFill>
                  <a:srgbClr val="009900"/>
                </a:solidFill>
                <a:latin typeface="Eras Demi ITC" pitchFamily="34" charset="0"/>
              </a:rPr>
              <a:t>generation</a:t>
            </a:r>
            <a:r>
              <a:rPr lang="es-ES" sz="2400" dirty="0" smtClean="0">
                <a:solidFill>
                  <a:srgbClr val="009900"/>
                </a:solidFill>
                <a:latin typeface="Eras Demi ITC" pitchFamily="34" charset="0"/>
              </a:rPr>
              <a:t>.</a:t>
            </a:r>
          </a:p>
          <a:p>
            <a:endParaRPr lang="en-US" sz="2400" dirty="0">
              <a:solidFill>
                <a:srgbClr val="009900"/>
              </a:solidFill>
              <a:latin typeface="Eras Demi ITC" pitchFamily="34" charset="0"/>
            </a:endParaRPr>
          </a:p>
        </p:txBody>
      </p:sp>
      <p:pic>
        <p:nvPicPr>
          <p:cNvPr id="7" name="Picture 2" descr="E:\Fotos energia mediamb libres\Skissebilder\1103730_591274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982777"/>
            <a:ext cx="2500298" cy="18752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946</Words>
  <Application>Microsoft Office PowerPoint</Application>
  <PresentationFormat>On-screen Show (4:3)</PresentationFormat>
  <Paragraphs>131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herrero_pau</dc:creator>
  <cp:lastModifiedBy>Cleo Verkuijl</cp:lastModifiedBy>
  <cp:revision>24</cp:revision>
  <dcterms:created xsi:type="dcterms:W3CDTF">2013-10-04T07:23:24Z</dcterms:created>
  <dcterms:modified xsi:type="dcterms:W3CDTF">2013-10-04T14:42:43Z</dcterms:modified>
</cp:coreProperties>
</file>