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6" r:id="rId2"/>
    <p:sldId id="368" r:id="rId3"/>
    <p:sldId id="371" r:id="rId4"/>
    <p:sldId id="369" r:id="rId5"/>
    <p:sldId id="370" r:id="rId6"/>
    <p:sldId id="343" r:id="rId7"/>
    <p:sldId id="345" r:id="rId8"/>
    <p:sldId id="346" r:id="rId9"/>
    <p:sldId id="347" r:id="rId10"/>
    <p:sldId id="348" r:id="rId11"/>
    <p:sldId id="372" r:id="rId12"/>
    <p:sldId id="349" r:id="rId13"/>
    <p:sldId id="350" r:id="rId14"/>
    <p:sldId id="351" r:id="rId15"/>
    <p:sldId id="352" r:id="rId16"/>
    <p:sldId id="353" r:id="rId17"/>
    <p:sldId id="354" r:id="rId18"/>
    <p:sldId id="366" r:id="rId19"/>
    <p:sldId id="367" r:id="rId20"/>
    <p:sldId id="336" r:id="rId21"/>
    <p:sldId id="337" r:id="rId22"/>
    <p:sldId id="341" r:id="rId23"/>
    <p:sldId id="339" r:id="rId24"/>
    <p:sldId id="373" r:id="rId25"/>
    <p:sldId id="324" r:id="rId26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G Jiri" initials="LJ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0D9FE"/>
    <a:srgbClr val="A4D3FE"/>
    <a:srgbClr val="4CA9FE"/>
    <a:srgbClr val="017DED"/>
    <a:srgbClr val="015CAB"/>
    <a:srgbClr val="954ECA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0842" autoAdjust="0"/>
  </p:normalViewPr>
  <p:slideViewPr>
    <p:cSldViewPr>
      <p:cViewPr>
        <p:scale>
          <a:sx n="71" d="100"/>
          <a:sy n="71" d="100"/>
        </p:scale>
        <p:origin x="-28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Energy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 w="19050"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Sheet1!$C$6:$C$11</c:f>
              <c:numCache>
                <c:formatCode>#,##0</c:formatCode>
                <c:ptCount val="6"/>
                <c:pt idx="0">
                  <c:v>369.25</c:v>
                </c:pt>
                <c:pt idx="1">
                  <c:v>737.31200000000001</c:v>
                </c:pt>
                <c:pt idx="2">
                  <c:v>182.99</c:v>
                </c:pt>
                <c:pt idx="4">
                  <c:v>358</c:v>
                </c:pt>
                <c:pt idx="5">
                  <c:v>4583.3119999999999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Water, sewerage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Sheet1!$D$6:$D$11</c:f>
              <c:numCache>
                <c:formatCode>#,##0</c:formatCode>
                <c:ptCount val="6"/>
                <c:pt idx="0">
                  <c:v>66.5</c:v>
                </c:pt>
                <c:pt idx="1">
                  <c:v>131.5</c:v>
                </c:pt>
                <c:pt idx="2">
                  <c:v>251.29000000000002</c:v>
                </c:pt>
                <c:pt idx="4">
                  <c:v>350</c:v>
                </c:pt>
                <c:pt idx="5">
                  <c:v>378.5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Transports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 w="15875">
                <a:solidFill>
                  <a:schemeClr val="accent3">
                    <a:lumMod val="75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Sheet1!$E$6:$E$11</c:f>
              <c:numCache>
                <c:formatCode>#,##0</c:formatCode>
                <c:ptCount val="6"/>
                <c:pt idx="0">
                  <c:v>61</c:v>
                </c:pt>
                <c:pt idx="1">
                  <c:v>197.87362637000001</c:v>
                </c:pt>
                <c:pt idx="2">
                  <c:v>159</c:v>
                </c:pt>
                <c:pt idx="3">
                  <c:v>40</c:v>
                </c:pt>
                <c:pt idx="4">
                  <c:v>120</c:v>
                </c:pt>
                <c:pt idx="5">
                  <c:v>2890</c:v>
                </c:pt>
              </c:numCache>
            </c:numRef>
          </c:val>
        </c:ser>
        <c:ser>
          <c:idx val="3"/>
          <c:order val="3"/>
          <c:tx>
            <c:strRef>
              <c:f>Sheet1!$F$5</c:f>
              <c:strCache>
                <c:ptCount val="1"/>
                <c:pt idx="0">
                  <c:v>Telecommunications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906082039038209E-2"/>
                  <c:y val="-6.5117992928132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119519115983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5875">
                <a:solidFill>
                  <a:schemeClr val="accent4">
                    <a:lumMod val="75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Sheet1!$F$6:$F$11</c:f>
              <c:numCache>
                <c:formatCode>General</c:formatCode>
                <c:ptCount val="6"/>
                <c:pt idx="0" formatCode="#,##0">
                  <c:v>7.32</c:v>
                </c:pt>
                <c:pt idx="2" formatCode="#,##0">
                  <c:v>23</c:v>
                </c:pt>
              </c:numCache>
            </c:numRef>
          </c:val>
        </c:ser>
        <c:ser>
          <c:idx val="4"/>
          <c:order val="4"/>
          <c:tx>
            <c:strRef>
              <c:f>Sheet1!$G$5</c:f>
              <c:strCache>
                <c:ptCount val="1"/>
                <c:pt idx="0">
                  <c:v>Urban/ Composite infrastructure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7929561529278656E-2"/>
                  <c:y val="-4.3410855892878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0852713973219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Sheet1!$G$6:$G$11</c:f>
              <c:numCache>
                <c:formatCode>General</c:formatCode>
                <c:ptCount val="6"/>
                <c:pt idx="3" formatCode="#,##0">
                  <c:v>15</c:v>
                </c:pt>
                <c:pt idx="4" formatCode="#,##0">
                  <c:v>260</c:v>
                </c:pt>
                <c:pt idx="5" formatCode="#,##0">
                  <c:v>515.52</c:v>
                </c:pt>
              </c:numCache>
            </c:numRef>
          </c:val>
        </c:ser>
        <c:ser>
          <c:idx val="5"/>
          <c:order val="5"/>
          <c:tx>
            <c:strRef>
              <c:f>Sheet1!$H$5</c:f>
              <c:strCache>
                <c:ptCount val="1"/>
                <c:pt idx="0">
                  <c:v>Financial services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04589108920792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435431401838767E-2"/>
                  <c:y val="-2.1705427946439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5875">
                <a:solidFill>
                  <a:schemeClr val="accent6">
                    <a:lumMod val="75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Sheet1!$H$6:$H$11</c:f>
              <c:numCache>
                <c:formatCode>#,##0</c:formatCode>
                <c:ptCount val="6"/>
                <c:pt idx="0">
                  <c:v>493.41999999999996</c:v>
                </c:pt>
                <c:pt idx="1">
                  <c:v>146.57793371999998</c:v>
                </c:pt>
                <c:pt idx="2">
                  <c:v>20.810000000000002</c:v>
                </c:pt>
                <c:pt idx="3">
                  <c:v>476.48664858000001</c:v>
                </c:pt>
                <c:pt idx="5">
                  <c:v>267</c:v>
                </c:pt>
              </c:numCache>
            </c:numRef>
          </c:val>
        </c:ser>
        <c:ser>
          <c:idx val="6"/>
          <c:order val="6"/>
          <c:tx>
            <c:strRef>
              <c:f>Sheet1!$I$5</c:f>
              <c:strCache>
                <c:ptCount val="1"/>
                <c:pt idx="0">
                  <c:v>Credit lines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7.4706506371994405E-3"/>
                  <c:y val="-6.5116283839317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58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Sheet1!$I$6:$I$11</c:f>
              <c:numCache>
                <c:formatCode>#,##0</c:formatCode>
                <c:ptCount val="6"/>
                <c:pt idx="0">
                  <c:v>334</c:v>
                </c:pt>
                <c:pt idx="1">
                  <c:v>417</c:v>
                </c:pt>
                <c:pt idx="2">
                  <c:v>99</c:v>
                </c:pt>
                <c:pt idx="3">
                  <c:v>450</c:v>
                </c:pt>
                <c:pt idx="4">
                  <c:v>330</c:v>
                </c:pt>
                <c:pt idx="5">
                  <c:v>862</c:v>
                </c:pt>
              </c:numCache>
            </c:numRef>
          </c:val>
        </c:ser>
        <c:ser>
          <c:idx val="7"/>
          <c:order val="7"/>
          <c:tx>
            <c:strRef>
              <c:f>Sheet1!$J$5</c:f>
              <c:strCache>
                <c:ptCount val="1"/>
                <c:pt idx="0">
                  <c:v>Industry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 w="15875"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Sheet1!$J$6:$J$11</c:f>
              <c:numCache>
                <c:formatCode>#,##0</c:formatCode>
                <c:ptCount val="6"/>
                <c:pt idx="0">
                  <c:v>208.97</c:v>
                </c:pt>
                <c:pt idx="1">
                  <c:v>75.800000000000011</c:v>
                </c:pt>
                <c:pt idx="2">
                  <c:v>635.86</c:v>
                </c:pt>
                <c:pt idx="3">
                  <c:v>16.12</c:v>
                </c:pt>
                <c:pt idx="4">
                  <c:v>77.55</c:v>
                </c:pt>
                <c:pt idx="5">
                  <c:v>1491.85</c:v>
                </c:pt>
              </c:numCache>
            </c:numRef>
          </c:val>
        </c:ser>
        <c:ser>
          <c:idx val="8"/>
          <c:order val="8"/>
          <c:tx>
            <c:strRef>
              <c:f>Sheet1!$K$5</c:f>
              <c:strCache>
                <c:ptCount val="1"/>
                <c:pt idx="0">
                  <c:v>Agriculture, fisheries, forestry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9423691656718544E-2"/>
                  <c:y val="-2.1705427946439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11951911598321E-2"/>
                  <c:y val="9.9482062195908076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5875"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Sheet1!$K$6:$K$11</c:f>
              <c:numCache>
                <c:formatCode>#,##0</c:formatCode>
                <c:ptCount val="6"/>
                <c:pt idx="1">
                  <c:v>9.1</c:v>
                </c:pt>
                <c:pt idx="2">
                  <c:v>7</c:v>
                </c:pt>
              </c:numCache>
            </c:numRef>
          </c:val>
        </c:ser>
        <c:ser>
          <c:idx val="9"/>
          <c:order val="9"/>
          <c:tx>
            <c:strRef>
              <c:f>Sheet1!$L$5</c:f>
              <c:strCache>
                <c:ptCount val="1"/>
                <c:pt idx="0">
                  <c:v>Services, incl. tourism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5.9765205097595522E-3"/>
                  <c:y val="-2.1705427946439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906082039038209E-2"/>
                  <c:y val="9.9482062195908076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Sheet1!$L$6:$L$11</c:f>
              <c:numCache>
                <c:formatCode>General</c:formatCode>
                <c:ptCount val="6"/>
                <c:pt idx="2" formatCode="#,##0">
                  <c:v>39.200000000000003</c:v>
                </c:pt>
                <c:pt idx="5" formatCode="#,##0">
                  <c:v>13.68</c:v>
                </c:pt>
              </c:numCache>
            </c:numRef>
          </c:val>
        </c:ser>
        <c:ser>
          <c:idx val="10"/>
          <c:order val="10"/>
          <c:tx>
            <c:strRef>
              <c:f>Sheet1!$M$5</c:f>
              <c:strCache>
                <c:ptCount val="1"/>
                <c:pt idx="0">
                  <c:v>Health, education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5.9765205097595522E-3"/>
                  <c:y val="-1.0852713973219604E-2"/>
                </c:manualLayout>
              </c:layout>
              <c:spPr>
                <a:solidFill>
                  <a:schemeClr val="bg1"/>
                </a:solidFill>
                <a:ln w="1587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Sheet1!$B$6:$B$11</c:f>
              <c:strCache>
                <c:ptCount val="6"/>
                <c:pt idx="0">
                  <c:v>West Africa and Sahel</c:v>
                </c:pt>
                <c:pt idx="1">
                  <c:v>Central and Eastern Africa</c:v>
                </c:pt>
                <c:pt idx="2">
                  <c:v>Southern Africa and Indian Ocean</c:v>
                </c:pt>
                <c:pt idx="3">
                  <c:v>Regional Africa and ACP States</c:v>
                </c:pt>
                <c:pt idx="4">
                  <c:v>Republic of South Africa</c:v>
                </c:pt>
                <c:pt idx="5">
                  <c:v>North Africa</c:v>
                </c:pt>
              </c:strCache>
            </c:strRef>
          </c:cat>
          <c:val>
            <c:numRef>
              <c:f>Sheet1!$M$6:$M$11</c:f>
              <c:numCache>
                <c:formatCode>General</c:formatCode>
                <c:ptCount val="6"/>
                <c:pt idx="5" formatCode="#,##0">
                  <c:v>410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0315648"/>
        <c:axId val="50317184"/>
        <c:axId val="0"/>
      </c:bar3DChart>
      <c:catAx>
        <c:axId val="5031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0317184"/>
        <c:crosses val="autoZero"/>
        <c:auto val="1"/>
        <c:lblAlgn val="ctr"/>
        <c:lblOffset val="100"/>
        <c:noMultiLvlLbl val="0"/>
      </c:catAx>
      <c:valAx>
        <c:axId val="50317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0315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7565123949327238"/>
          <c:y val="6.413428810940198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486140410322552E-2"/>
          <c:y val="0.19439651005588124"/>
          <c:w val="0.95051385958967749"/>
          <c:h val="0.50188687548425359"/>
        </c:manualLayout>
      </c:layout>
      <c:doughnutChart>
        <c:varyColors val="1"/>
        <c:ser>
          <c:idx val="0"/>
          <c:order val="0"/>
          <c:tx>
            <c:strRef>
              <c:f>'[Chart in Microsoft PowerPoint]Sheet1'!$B$13</c:f>
              <c:strCache>
                <c:ptCount val="1"/>
                <c:pt idx="0">
                  <c:v>Breakdown by sector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'[Chart in Microsoft PowerPoint]Sheet1'!$A$14:$A$17</c:f>
              <c:strCache>
                <c:ptCount val="4"/>
                <c:pt idx="0">
                  <c:v>Energy</c:v>
                </c:pt>
                <c:pt idx="1">
                  <c:v>Transport</c:v>
                </c:pt>
                <c:pt idx="2">
                  <c:v>Water</c:v>
                </c:pt>
                <c:pt idx="3">
                  <c:v>Ict</c:v>
                </c:pt>
              </c:strCache>
            </c:strRef>
          </c:cat>
          <c:val>
            <c:numRef>
              <c:f>'[Chart in Microsoft PowerPoint]Sheet1'!$B$14:$B$17</c:f>
              <c:numCache>
                <c:formatCode>General</c:formatCode>
                <c:ptCount val="4"/>
                <c:pt idx="0">
                  <c:v>51</c:v>
                </c:pt>
                <c:pt idx="1">
                  <c:v>33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1412133008941205"/>
          <c:y val="0.28868079828736976"/>
          <c:w val="0.16090985007177516"/>
          <c:h val="0.41090546563202379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6950-F9FA-4CF1-9976-A07B4ED4A0BF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599A-309A-43A9-8C5A-BBA479582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71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76120-F1BB-46BC-802C-C8E321B44B43}" type="datetimeFigureOut">
              <a:rPr lang="en-GB" smtClean="0"/>
              <a:t>07/10/2013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F2F9-DF17-4432-A91A-75BD716D9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B547FD4-E3BA-4AAF-A7DE-B8F63EF1B72F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19113"/>
            <a:ext cx="3398838" cy="254793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327" y="3232538"/>
            <a:ext cx="7303575" cy="3045584"/>
          </a:xfrm>
          <a:noFill/>
        </p:spPr>
        <p:txBody>
          <a:bodyPr lIns="89776" tIns="44880" rIns="89776" bIns="44880"/>
          <a:lstStyle/>
          <a:p>
            <a:pPr eaLnBrk="1" hangingPunct="1"/>
            <a:endParaRPr lang="en-GB" sz="1400" smtClean="0"/>
          </a:p>
        </p:txBody>
      </p:sp>
    </p:spTree>
    <p:extLst>
      <p:ext uri="{BB962C8B-B14F-4D97-AF65-F5344CB8AC3E}">
        <p14:creationId xmlns:p14="http://schemas.microsoft.com/office/powerpoint/2010/main" val="400380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3167177-AA88-4A11-90BF-D21315D92B88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CAEF0C0-BCF2-4609-A36C-4DB1CC27248D}" type="slidenum">
              <a:rPr lang="en-US" sz="12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CAEF0C0-BCF2-4609-A36C-4DB1CC27248D}" type="slidenum">
              <a:rPr lang="en-US" sz="120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18846A0-C466-46B1-A4C1-6D28FDA4E291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6438" y="520700"/>
            <a:ext cx="3403600" cy="25527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2902" y="3229276"/>
            <a:ext cx="7224610" cy="3073845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CF84E94-A2A3-4871-86F7-86A00ED36A14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4133A4D9-7E60-45AC-8F42-0A1B98EE7CF1}" type="slidenum">
              <a:rPr lang="en-US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13E8597-4EFC-4DEA-8939-CF66FA802122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B285368-A92F-4384-BE18-CB09986ED3BE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5EA984B-3882-4D6F-A892-9FB2626CC01B}" type="slidenum">
              <a:rPr lang="en-US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1E67ACE-3499-48A0-AE6B-CFB6A1A9026C}" type="slidenum">
              <a:rPr lang="en-US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1175"/>
            <a:ext cx="3397250" cy="2547938"/>
          </a:xfrm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19" y="3228189"/>
            <a:ext cx="7280389" cy="3058628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2D0D5F16-2240-477F-A1B2-87FFA49689B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D118499-7452-4304-B309-4083D7A13482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9D5C-1702-4899-BE8F-5BBFA8A5949A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03AC-7F79-438E-836F-A238EE2108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287999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43FAE-B22F-4035-ABF6-078D2CBC14B6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9F6DF-7DAA-4495-B513-7962A9915C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206437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88913"/>
            <a:ext cx="1835150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88913"/>
            <a:ext cx="5354637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80CC-B732-44E4-898F-9157972CD8D7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461E-948F-4B65-8B0E-2EC5B1EAEC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235782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200900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6013" y="1341438"/>
            <a:ext cx="35941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341438"/>
            <a:ext cx="3595687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22DB-739F-4D5C-85C1-3EC422E5AAD1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8DAC-53B1-4F97-BC3A-D90EAFDD80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429325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6013" y="188913"/>
            <a:ext cx="7342187" cy="590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2C82-7DDC-4411-A2DF-1D9C80B41646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1E78-9FF6-4D22-807A-08ECCE22BC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372031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200900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6013" y="1341438"/>
            <a:ext cx="7342187" cy="47545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2768-4374-4D36-8F56-061220461E24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1DF1-B1A4-422C-827E-D8D1E9B9D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390288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200900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16013" y="1341438"/>
            <a:ext cx="7342187" cy="47545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E206-7CFC-448B-93CA-1193A7965F70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EA2DA-A337-47E1-AED3-3B5854D1BA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307170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200900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6013" y="1341438"/>
            <a:ext cx="35941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2513" y="1341438"/>
            <a:ext cx="3595687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2513" y="3794125"/>
            <a:ext cx="359568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FC8C-30E1-4E90-9AE9-62F7A67E1213}" type="datetime1">
              <a:rPr lang="en-GB"/>
              <a:pPr>
                <a:defRPr/>
              </a:pPr>
              <a:t>07/10/2013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EC255-8A71-41F0-B03B-3A0703551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155399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E954-E879-4F89-A282-3BC26E47FBDA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CF46-F291-416B-B73B-737FC537B7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63" y="332656"/>
            <a:ext cx="409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8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776C-A18F-4493-A2B1-AF03FC60F62D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8756-C5DB-46D8-8C5A-15D89A1691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324023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341438"/>
            <a:ext cx="35941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341438"/>
            <a:ext cx="3595687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2AF3-BE3B-4850-81BA-7D48734E7033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A47E-0179-4550-B063-F2F7F734CA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302045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CB4B-7B90-4745-A5BE-163929EA7F8C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36092-BFF0-411A-B578-306BFF4BA1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26230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13402-BD10-4FC6-936D-0622DDBF2076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CB57-B55D-4B33-99B1-A218D56CF2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380277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0E5F3-EE92-4BBD-9184-22FCB78BF3BB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4AD5-CDBA-46C0-BE22-418775A35D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229359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26CB-4E21-438D-9B2E-E086A2F6194C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A9AC-A99B-4E45-8F79-209BB37F20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128173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3BB21-6C33-4899-852E-56BAE6C3D849}" type="datetime1">
              <a:rPr lang="en-GB">
                <a:solidFill>
                  <a:srgbClr val="FFFFFF"/>
                </a:solidFill>
              </a:rPr>
              <a:pPr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D2A4-1017-44FA-938A-22AFCF0FA7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99947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72009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341438"/>
            <a:ext cx="7342187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F17A633-A859-4D96-B65C-BAA279D463F0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07/10/2013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8598C09-24C1-4A10-BAD8-B99B72A69265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European Investment Bank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63" y="332656"/>
            <a:ext cx="409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3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www.eib.org/ac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5B80E1E-7509-4F23-941D-CB26454935C7}" type="slidenum">
              <a:rPr lang="en-US" sz="1000" smtClean="0">
                <a:solidFill>
                  <a:srgbClr val="FFFFFF"/>
                </a:solidFill>
              </a:rPr>
              <a:pPr eaLnBrk="1" hangingPunct="1"/>
              <a:t>1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FFFFFF"/>
                </a:solidFill>
              </a:rPr>
              <a:t>European Investment Bank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79512" y="4303539"/>
            <a:ext cx="8784976" cy="20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GB" sz="2800" b="1" dirty="0" smtClean="0">
              <a:solidFill>
                <a:srgbClr val="9933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3300"/>
                </a:solidFill>
              </a:rPr>
              <a:t>Continental Infrastructure Seminar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993300"/>
                </a:solidFill>
              </a:rPr>
              <a:t>Addis Ababa, 1-3 October 2013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GB" sz="1400" dirty="0" smtClean="0">
              <a:solidFill>
                <a:srgbClr val="993300"/>
              </a:solidFill>
            </a:endParaRP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n-GB" sz="1400" dirty="0" smtClean="0">
              <a:solidFill>
                <a:srgbClr val="993300"/>
              </a:solidFill>
            </a:endParaRP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993300"/>
                </a:solidFill>
              </a:rPr>
              <a:t>Heike </a:t>
            </a:r>
            <a:r>
              <a:rPr lang="en-GB" sz="1400" dirty="0" err="1" smtClean="0">
                <a:solidFill>
                  <a:srgbClr val="993300"/>
                </a:solidFill>
              </a:rPr>
              <a:t>Ruettgers</a:t>
            </a:r>
            <a:r>
              <a:rPr lang="en-GB" sz="1400" dirty="0" smtClean="0">
                <a:solidFill>
                  <a:srgbClr val="993300"/>
                </a:solidFill>
              </a:rPr>
              <a:t>, ACP-IF Department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127759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9933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993300"/>
                </a:solidFill>
              </a:rPr>
              <a:t>Project Cycle and Bankability </a:t>
            </a:r>
          </a:p>
          <a:p>
            <a:pPr algn="ctr"/>
            <a:r>
              <a:rPr lang="en-US" sz="2800" b="1" dirty="0" smtClean="0">
                <a:solidFill>
                  <a:srgbClr val="993300"/>
                </a:solidFill>
              </a:rPr>
              <a:t>of Infrastructure Projects</a:t>
            </a:r>
            <a:endParaRPr lang="en-US" sz="2800" b="1" dirty="0">
              <a:solidFill>
                <a:srgbClr val="993300"/>
              </a:solidFill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69"/>
            <a:ext cx="3456384" cy="859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1"/>
            <a:ext cx="2952328" cy="7121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564904"/>
            <a:ext cx="9144000" cy="1761331"/>
            <a:chOff x="107504" y="2747789"/>
            <a:chExt cx="9036496" cy="1665668"/>
          </a:xfrm>
        </p:grpSpPr>
        <p:pic>
          <p:nvPicPr>
            <p:cNvPr id="10" name="Picture 4" descr="http://www.eib.org/photos/download.do?documentId=41310&amp;binaryType=largeprv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747790"/>
              <a:ext cx="2095880" cy="1637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www.eib.org/photos/download.do?documentId=41531&amp;binaryType=largeprv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726" y="2747789"/>
              <a:ext cx="2176274" cy="1665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www.eib.org/photos/download.do?documentId=40810&amp;binaryType=largeprv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010" y="2747789"/>
              <a:ext cx="2347716" cy="1637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747790"/>
              <a:ext cx="1609086" cy="1637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560" y="2747790"/>
              <a:ext cx="832450" cy="1637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3328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19D4D0D-45DB-4C6A-8568-3DD57265FE16}" type="slidenum">
              <a:rPr lang="en-US" sz="1000">
                <a:solidFill>
                  <a:schemeClr val="bg1"/>
                </a:solidFill>
              </a:rPr>
              <a:pPr eaLnBrk="1" hangingPunct="1"/>
              <a:t>10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10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200900" cy="719137"/>
          </a:xfrm>
        </p:spPr>
        <p:txBody>
          <a:bodyPr/>
          <a:lstStyle/>
          <a:p>
            <a:pPr eaLnBrk="1" hangingPunct="1"/>
            <a:r>
              <a:rPr lang="en-US" dirty="0" smtClean="0"/>
              <a:t>EU blending mechanisms for the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CP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052513"/>
            <a:ext cx="8568952" cy="4967287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fr-BE" sz="2200" i="1" dirty="0" smtClean="0">
                <a:solidFill>
                  <a:srgbClr val="FF0000"/>
                </a:solidFill>
              </a:rPr>
              <a:t>ACP </a:t>
            </a:r>
            <a:r>
              <a:rPr lang="fr-BE" sz="2200" i="1" dirty="0" err="1" smtClean="0">
                <a:solidFill>
                  <a:srgbClr val="FF0000"/>
                </a:solidFill>
              </a:rPr>
              <a:t>Investment</a:t>
            </a:r>
            <a:r>
              <a:rPr lang="fr-BE" sz="2200" i="1" dirty="0" smtClean="0">
                <a:solidFill>
                  <a:srgbClr val="FF0000"/>
                </a:solidFill>
              </a:rPr>
              <a:t> </a:t>
            </a:r>
            <a:r>
              <a:rPr lang="fr-BE" sz="2200" i="1" dirty="0" err="1" smtClean="0">
                <a:solidFill>
                  <a:srgbClr val="FF0000"/>
                </a:solidFill>
              </a:rPr>
              <a:t>Facility</a:t>
            </a:r>
            <a:r>
              <a:rPr lang="fr-BE" sz="2200" i="1" dirty="0" smtClean="0">
                <a:solidFill>
                  <a:srgbClr val="FF0000"/>
                </a:solidFill>
              </a:rPr>
              <a:t> (IF) – a </a:t>
            </a:r>
            <a:r>
              <a:rPr lang="fr-BE" sz="2200" i="1" dirty="0" err="1" smtClean="0">
                <a:solidFill>
                  <a:srgbClr val="FF0000"/>
                </a:solidFill>
              </a:rPr>
              <a:t>risk-bearing</a:t>
            </a:r>
            <a:r>
              <a:rPr lang="fr-BE" sz="2200" i="1" dirty="0" smtClean="0">
                <a:solidFill>
                  <a:srgbClr val="FF0000"/>
                </a:solidFill>
              </a:rPr>
              <a:t> revolving </a:t>
            </a:r>
            <a:r>
              <a:rPr lang="fr-BE" sz="2200" i="1" dirty="0" err="1" smtClean="0">
                <a:solidFill>
                  <a:srgbClr val="FF0000"/>
                </a:solidFill>
              </a:rPr>
              <a:t>fund</a:t>
            </a:r>
            <a:r>
              <a:rPr lang="fr-BE" sz="2200" i="1" dirty="0" smtClean="0">
                <a:solidFill>
                  <a:srgbClr val="FF0000"/>
                </a:solidFill>
              </a:rPr>
              <a:t> for </a:t>
            </a:r>
            <a:r>
              <a:rPr lang="fr-BE" sz="2200" i="1" dirty="0" err="1" smtClean="0">
                <a:solidFill>
                  <a:srgbClr val="FF0000"/>
                </a:solidFill>
              </a:rPr>
              <a:t>private</a:t>
            </a:r>
            <a:r>
              <a:rPr lang="fr-BE" sz="2200" i="1" dirty="0" smtClean="0">
                <a:solidFill>
                  <a:srgbClr val="FF0000"/>
                </a:solidFill>
              </a:rPr>
              <a:t> </a:t>
            </a:r>
            <a:r>
              <a:rPr lang="fr-BE" sz="2200" i="1" dirty="0" err="1" smtClean="0">
                <a:solidFill>
                  <a:srgbClr val="FF0000"/>
                </a:solidFill>
              </a:rPr>
              <a:t>sector</a:t>
            </a:r>
            <a:r>
              <a:rPr lang="fr-BE" sz="2200" i="1" dirty="0" smtClean="0">
                <a:solidFill>
                  <a:srgbClr val="FF0000"/>
                </a:solidFill>
              </a:rPr>
              <a:t> </a:t>
            </a:r>
            <a:r>
              <a:rPr lang="fr-BE" sz="2200" i="1" dirty="0" err="1" smtClean="0">
                <a:solidFill>
                  <a:srgbClr val="FF0000"/>
                </a:solidFill>
              </a:rPr>
              <a:t>development</a:t>
            </a:r>
            <a:r>
              <a:rPr lang="fr-BE" sz="2200" i="1" dirty="0" smtClean="0">
                <a:solidFill>
                  <a:srgbClr val="FF0000"/>
                </a:solidFill>
              </a:rPr>
              <a:t> </a:t>
            </a:r>
            <a:r>
              <a:rPr lang="fr-BE" sz="2200" i="1" dirty="0" err="1" smtClean="0">
                <a:solidFill>
                  <a:srgbClr val="FF0000"/>
                </a:solidFill>
              </a:rPr>
              <a:t>managed</a:t>
            </a:r>
            <a:r>
              <a:rPr lang="fr-BE" sz="2200" i="1" dirty="0" smtClean="0">
                <a:solidFill>
                  <a:srgbClr val="FF0000"/>
                </a:solidFill>
              </a:rPr>
              <a:t> and </a:t>
            </a:r>
            <a:r>
              <a:rPr lang="fr-BE" sz="2200" i="1" dirty="0" err="1" smtClean="0">
                <a:solidFill>
                  <a:srgbClr val="FF0000"/>
                </a:solidFill>
              </a:rPr>
              <a:t>operated</a:t>
            </a:r>
            <a:r>
              <a:rPr lang="fr-BE" sz="2200" i="1" dirty="0" smtClean="0">
                <a:solidFill>
                  <a:srgbClr val="FF0000"/>
                </a:solidFill>
              </a:rPr>
              <a:t> by  EIB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r-BE" sz="2200" dirty="0" smtClean="0">
                <a:solidFill>
                  <a:srgbClr val="FF0000"/>
                </a:solidFill>
              </a:rPr>
              <a:t>EIB Cotonou </a:t>
            </a:r>
            <a:r>
              <a:rPr lang="fr-BE" sz="2200" dirty="0" err="1" smtClean="0">
                <a:solidFill>
                  <a:srgbClr val="FF0000"/>
                </a:solidFill>
              </a:rPr>
              <a:t>subsidy</a:t>
            </a:r>
            <a:r>
              <a:rPr lang="fr-BE" sz="2200" dirty="0" smtClean="0">
                <a:solidFill>
                  <a:srgbClr val="FF0000"/>
                </a:solidFill>
              </a:rPr>
              <a:t> </a:t>
            </a:r>
            <a:r>
              <a:rPr lang="fr-BE" sz="2200" dirty="0" err="1" smtClean="0">
                <a:solidFill>
                  <a:srgbClr val="FF0000"/>
                </a:solidFill>
              </a:rPr>
              <a:t>envelope</a:t>
            </a:r>
            <a:r>
              <a:rPr lang="fr-BE" sz="2200" dirty="0" smtClean="0">
                <a:solidFill>
                  <a:srgbClr val="FF0000"/>
                </a:solidFill>
              </a:rPr>
              <a:t> (11th EDF € 634m for IRS and TA)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FF0000"/>
                </a:solidFill>
              </a:rPr>
              <a:t>Global Energy Efficiency and Renewable Energy Fund (GEEREF)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r-BE" sz="2200" dirty="0" smtClean="0">
                <a:solidFill>
                  <a:srgbClr val="FF0000"/>
                </a:solidFill>
              </a:rPr>
              <a:t>EU-</a:t>
            </a:r>
            <a:r>
              <a:rPr lang="fr-BE" sz="2200" dirty="0" err="1" smtClean="0">
                <a:solidFill>
                  <a:srgbClr val="FF0000"/>
                </a:solidFill>
              </a:rPr>
              <a:t>Africa</a:t>
            </a:r>
            <a:r>
              <a:rPr lang="fr-BE" sz="2200" dirty="0" smtClean="0">
                <a:solidFill>
                  <a:srgbClr val="FF0000"/>
                </a:solidFill>
              </a:rPr>
              <a:t> </a:t>
            </a:r>
            <a:r>
              <a:rPr lang="fr-BE" sz="2200" dirty="0">
                <a:solidFill>
                  <a:srgbClr val="FF0000"/>
                </a:solidFill>
              </a:rPr>
              <a:t>Infrastructure Trust </a:t>
            </a:r>
            <a:r>
              <a:rPr lang="fr-BE" sz="2200" dirty="0" err="1">
                <a:solidFill>
                  <a:srgbClr val="FF0000"/>
                </a:solidFill>
              </a:rPr>
              <a:t>Fund</a:t>
            </a:r>
            <a:r>
              <a:rPr lang="fr-BE" sz="2200" dirty="0">
                <a:solidFill>
                  <a:srgbClr val="FF0000"/>
                </a:solidFill>
              </a:rPr>
              <a:t> (ITF</a:t>
            </a:r>
            <a:r>
              <a:rPr lang="fr-BE" sz="2200" dirty="0" smtClean="0">
                <a:solidFill>
                  <a:srgbClr val="FF0000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fr-BE" sz="2200" dirty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accent6"/>
                </a:solidFill>
              </a:rPr>
              <a:t>Infrastructure Investment Programme for South Africa (IIPSA)</a:t>
            </a:r>
            <a:br>
              <a:rPr lang="en-GB" sz="2200" dirty="0" smtClean="0">
                <a:solidFill>
                  <a:schemeClr val="accent6"/>
                </a:solidFill>
              </a:rPr>
            </a:br>
            <a:r>
              <a:rPr lang="en-GB" sz="1800" i="1" dirty="0" smtClean="0">
                <a:solidFill>
                  <a:schemeClr val="accent6"/>
                </a:solidFill>
              </a:rPr>
              <a:t>(under Development and Cooperation Instrument – DCI)</a:t>
            </a:r>
          </a:p>
          <a:p>
            <a:pPr marL="0" indent="0" eaLnBrk="1" hangingPunct="1">
              <a:buNone/>
            </a:pPr>
            <a:endParaRPr lang="en-GB" sz="2200" dirty="0">
              <a:solidFill>
                <a:schemeClr val="accent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accent6"/>
                </a:solidFill>
              </a:rPr>
              <a:t>Caribbean Investment Facility (CIF)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accent6"/>
                </a:solidFill>
              </a:rPr>
              <a:t>Investment Facility for the Pacific (IFP)</a:t>
            </a:r>
            <a:br>
              <a:rPr lang="en-GB" sz="2200" dirty="0" smtClean="0">
                <a:solidFill>
                  <a:schemeClr val="accent6"/>
                </a:solidFill>
              </a:rPr>
            </a:br>
            <a:endParaRPr lang="en-GB" sz="1800" i="1" dirty="0">
              <a:solidFill>
                <a:schemeClr val="accent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endParaRPr lang="en-GB" sz="2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7B75B62-5C4B-415D-968D-CE97DDD849B0}" type="slidenum">
              <a:rPr lang="en-US" sz="1000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167939" name="Footer Placeholder 7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FFFFFF"/>
                </a:solidFill>
              </a:rPr>
              <a:t>European Investment Bank</a:t>
            </a:r>
          </a:p>
        </p:txBody>
      </p:sp>
      <p:sp>
        <p:nvSpPr>
          <p:cNvPr id="13393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404813"/>
            <a:ext cx="8388350" cy="5762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kern="1200" dirty="0">
                <a:solidFill>
                  <a:srgbClr val="015CAB"/>
                </a:solidFill>
                <a:ea typeface="+mj-ea"/>
              </a:rPr>
              <a:t>EU-Africa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2400" kern="1200" dirty="0">
                <a:solidFill>
                  <a:srgbClr val="015CAB"/>
                </a:solidFill>
                <a:ea typeface="+mj-ea"/>
              </a:rPr>
              <a:t>Infrastructure Trust </a:t>
            </a:r>
            <a:r>
              <a:rPr lang="en-US" sz="2400" kern="1200" dirty="0" smtClean="0">
                <a:solidFill>
                  <a:srgbClr val="015CAB"/>
                </a:solidFill>
                <a:ea typeface="+mj-ea"/>
              </a:rPr>
              <a:t>Fund (ITF)</a:t>
            </a:r>
            <a:endParaRPr lang="en-GB" sz="2400" kern="1200" dirty="0">
              <a:solidFill>
                <a:srgbClr val="015CAB"/>
              </a:solidFill>
              <a:ea typeface="+mj-ea"/>
            </a:endParaRPr>
          </a:p>
        </p:txBody>
      </p:sp>
      <p:pic>
        <p:nvPicPr>
          <p:cNvPr id="167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8318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179388" y="836613"/>
            <a:ext cx="8964612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defRPr/>
            </a:pPr>
            <a:endParaRPr lang="en-US" sz="1600" dirty="0" smtClean="0">
              <a:solidFill>
                <a:srgbClr val="015CAB"/>
              </a:solidFill>
              <a:latin typeface="Arial" pitchFamily="34" charset="0"/>
            </a:endParaRPr>
          </a:p>
          <a:p>
            <a:pPr marL="285750" indent="-285750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15CAB"/>
                </a:solidFill>
                <a:latin typeface="Arial" pitchFamily="34" charset="0"/>
              </a:rPr>
              <a:t>EU </a:t>
            </a: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initiative in partnership with the African Union launched in 2007</a:t>
            </a:r>
          </a:p>
          <a:p>
            <a:pPr marL="285750" indent="-285750">
              <a:spcBef>
                <a:spcPct val="50000"/>
              </a:spcBef>
              <a:defRPr/>
            </a:pP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Main objective: promotion of regional infrastructure projects in </a:t>
            </a:r>
            <a:r>
              <a:rPr lang="en-US" sz="1600" dirty="0" smtClean="0">
                <a:solidFill>
                  <a:srgbClr val="015CAB"/>
                </a:solidFill>
                <a:latin typeface="Arial" pitchFamily="34" charset="0"/>
              </a:rPr>
              <a:t>sub-Saharan </a:t>
            </a: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Africa</a:t>
            </a:r>
          </a:p>
          <a:p>
            <a:pPr marL="285750" indent="-285750">
              <a:spcBef>
                <a:spcPct val="50000"/>
              </a:spcBef>
              <a:defRPr/>
            </a:pP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Blending loans with grants to leverage EU </a:t>
            </a:r>
            <a:r>
              <a:rPr lang="en-US" sz="1600" dirty="0" smtClean="0">
                <a:solidFill>
                  <a:srgbClr val="015CAB"/>
                </a:solidFill>
                <a:latin typeface="Arial" pitchFamily="34" charset="0"/>
              </a:rPr>
              <a:t>donors</a:t>
            </a: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’ funding</a:t>
            </a:r>
          </a:p>
          <a:p>
            <a:pPr marL="285750" indent="-285750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15CAB"/>
                </a:solidFill>
                <a:latin typeface="Arial" pitchFamily="34" charset="0"/>
              </a:rPr>
              <a:t>Budget of </a:t>
            </a: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EUR 747 million (incl. EUR 329 million  pledged by </a:t>
            </a:r>
            <a:r>
              <a:rPr lang="en-US" sz="1600" dirty="0" smtClean="0">
                <a:solidFill>
                  <a:srgbClr val="015CAB"/>
                </a:solidFill>
                <a:latin typeface="Arial" pitchFamily="34" charset="0"/>
              </a:rPr>
              <a:t>European Commission </a:t>
            </a: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for SE4All* initiative)	</a:t>
            </a:r>
            <a:r>
              <a:rPr lang="en-US" dirty="0">
                <a:solidFill>
                  <a:srgbClr val="015CAB"/>
                </a:solidFill>
                <a:latin typeface="Arial" pitchFamily="34" charset="0"/>
              </a:rPr>
              <a:t>		</a:t>
            </a:r>
            <a:endParaRPr lang="en-US" dirty="0" smtClean="0">
              <a:solidFill>
                <a:srgbClr val="015CAB"/>
              </a:solidFill>
              <a:latin typeface="Arial" pitchFamily="34" charset="0"/>
            </a:endParaRPr>
          </a:p>
          <a:p>
            <a:pPr marL="285750" indent="-285750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rgbClr val="015CAB"/>
                </a:solidFill>
                <a:latin typeface="Arial" pitchFamily="34" charset="0"/>
              </a:rPr>
              <a:t>Donors</a:t>
            </a:r>
            <a:r>
              <a:rPr lang="en-US" sz="1600" b="1" dirty="0">
                <a:solidFill>
                  <a:srgbClr val="015CAB"/>
                </a:solidFill>
                <a:latin typeface="Arial" pitchFamily="34" charset="0"/>
              </a:rPr>
              <a:t>: </a:t>
            </a: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European Commission + 12 EU Member States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b="1" u="sng" dirty="0">
                <a:solidFill>
                  <a:srgbClr val="015CAB"/>
                </a:solidFill>
                <a:latin typeface="Arial" pitchFamily="34" charset="0"/>
              </a:rPr>
              <a:t>Instruments</a:t>
            </a:r>
            <a:r>
              <a:rPr lang="en-US" sz="1600" b="1" dirty="0">
                <a:solidFill>
                  <a:srgbClr val="015CAB"/>
                </a:solidFill>
                <a:latin typeface="Arial" pitchFamily="34" charset="0"/>
              </a:rPr>
              <a:t>:</a:t>
            </a: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 interest rate subsidies, technical assistance, direct grants, Insurance </a:t>
            </a:r>
            <a:r>
              <a:rPr lang="en-US" sz="1600" dirty="0" err="1">
                <a:solidFill>
                  <a:srgbClr val="015CAB"/>
                </a:solidFill>
                <a:latin typeface="Arial" pitchFamily="34" charset="0"/>
              </a:rPr>
              <a:t>Premia</a:t>
            </a:r>
            <a:endParaRPr lang="en-US" sz="1600" dirty="0">
              <a:solidFill>
                <a:srgbClr val="015CAB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b="1" u="sng" dirty="0">
                <a:solidFill>
                  <a:srgbClr val="015CAB"/>
                </a:solidFill>
                <a:latin typeface="Arial" pitchFamily="34" charset="0"/>
              </a:rPr>
              <a:t>To date</a:t>
            </a: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: EUR </a:t>
            </a:r>
            <a:r>
              <a:rPr lang="en-US" sz="1600" dirty="0" smtClean="0">
                <a:solidFill>
                  <a:srgbClr val="015CAB"/>
                </a:solidFill>
                <a:latin typeface="Arial" pitchFamily="34" charset="0"/>
              </a:rPr>
              <a:t>385m </a:t>
            </a:r>
            <a:r>
              <a:rPr lang="en-US" sz="1600" dirty="0">
                <a:solidFill>
                  <a:srgbClr val="015CAB"/>
                </a:solidFill>
                <a:latin typeface="Arial" pitchFamily="34" charset="0"/>
              </a:rPr>
              <a:t>approved for </a:t>
            </a:r>
            <a:r>
              <a:rPr lang="en-US" sz="1600" dirty="0" smtClean="0">
                <a:solidFill>
                  <a:srgbClr val="015CAB"/>
                </a:solidFill>
                <a:latin typeface="Arial" pitchFamily="34" charset="0"/>
              </a:rPr>
              <a:t>77 operations </a:t>
            </a:r>
            <a:endParaRPr lang="en-US" sz="1600" dirty="0">
              <a:solidFill>
                <a:srgbClr val="015CAB"/>
              </a:solidFill>
              <a:latin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11332663"/>
              </p:ext>
            </p:extLst>
          </p:nvPr>
        </p:nvGraphicFramePr>
        <p:xfrm>
          <a:off x="5220072" y="3501008"/>
          <a:ext cx="489654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58134" y="4077072"/>
            <a:ext cx="28626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50000"/>
              </a:spcBef>
              <a:defRPr/>
            </a:pPr>
            <a:r>
              <a:rPr lang="en-US" sz="1100" dirty="0">
                <a:solidFill>
                  <a:srgbClr val="015CAB"/>
                </a:solidFill>
                <a:latin typeface="Arial" pitchFamily="34" charset="0"/>
              </a:rPr>
              <a:t>*SE4All = Sustainable Energy for 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88" y="4581128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/>
                </a:solidFill>
              </a:rPr>
              <a:t>Eligibility criteria</a:t>
            </a:r>
          </a:p>
          <a:p>
            <a:endParaRPr lang="en-GB" sz="1600" dirty="0">
              <a:solidFill>
                <a:schemeClr val="accent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A contribution to poverty reduction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A contribution to economic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Provisions for sustainable operation and maintenance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African ownership </a:t>
            </a:r>
            <a:endParaRPr lang="en-GB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28108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AF08059-B049-4FDA-BC98-10BC19E7106F}" type="slidenum">
              <a:rPr lang="en-US" sz="1000">
                <a:solidFill>
                  <a:schemeClr val="bg1"/>
                </a:solidFill>
              </a:rPr>
              <a:pPr eaLnBrk="1" hangingPunct="1"/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07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Why blending?</a:t>
            </a:r>
            <a:endParaRPr lang="en-GB" sz="2800" dirty="0" smtClean="0">
              <a:solidFill>
                <a:schemeClr val="tx2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641" y="1414041"/>
            <a:ext cx="8424863" cy="49672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kern="1200" dirty="0" smtClean="0">
                <a:solidFill>
                  <a:srgbClr val="0158A7"/>
                </a:solidFill>
              </a:rPr>
              <a:t>Achieving EU policy goals more effectively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000" kern="1200" dirty="0" smtClean="0">
                <a:solidFill>
                  <a:srgbClr val="0158A7"/>
                </a:solidFill>
                <a:ea typeface="+mn-ea"/>
              </a:rPr>
              <a:t>« Aid effectiveness » and « aid coherence »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000" kern="1200" dirty="0" smtClean="0">
                <a:solidFill>
                  <a:srgbClr val="0158A7"/>
                </a:solidFill>
                <a:ea typeface="+mn-ea"/>
              </a:rPr>
              <a:t>Efficiency and best use of resources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000" kern="1200" dirty="0" smtClean="0">
                <a:solidFill>
                  <a:srgbClr val="015CAB"/>
                </a:solidFill>
              </a:rPr>
              <a:t>Bridging </a:t>
            </a:r>
            <a:r>
              <a:rPr lang="en-GB" sz="2000" kern="1200" dirty="0">
                <a:solidFill>
                  <a:srgbClr val="015CAB"/>
                </a:solidFill>
              </a:rPr>
              <a:t>a financial gap when resources are scarce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000" kern="1200" dirty="0" smtClean="0">
                <a:solidFill>
                  <a:srgbClr val="0158A7"/>
                </a:solidFill>
                <a:ea typeface="+mn-ea"/>
              </a:rPr>
              <a:t>Project quality and impact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kern="1200" dirty="0" smtClean="0">
                <a:solidFill>
                  <a:srgbClr val="0158A7"/>
                </a:solidFill>
              </a:rPr>
              <a:t>Optimising service to beneficiaries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kern="1200" dirty="0" smtClean="0">
                <a:solidFill>
                  <a:srgbClr val="0158A7"/>
                </a:solidFill>
              </a:rPr>
              <a:t>Promoting donor cooperation in particular between European aid actors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4128" y="5867980"/>
            <a:ext cx="3223959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Grants: “Adding further value”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24C403A6-4E3A-4613-94D4-CC8A936A89ED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871788"/>
            <a:ext cx="8064500" cy="3240087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fr-BE" sz="1800" dirty="0" smtClean="0">
                <a:solidFill>
                  <a:schemeClr val="accent6"/>
                </a:solidFill>
                <a:sym typeface="Symbol"/>
              </a:rPr>
              <a:t>Instruments:</a:t>
            </a:r>
            <a:endParaRPr lang="en-GB" sz="1800" dirty="0" smtClean="0">
              <a:solidFill>
                <a:schemeClr val="accent6"/>
              </a:solidFill>
              <a:sym typeface="Symbol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GB" sz="1800" dirty="0" smtClean="0">
                <a:solidFill>
                  <a:schemeClr val="accent6"/>
                </a:solidFill>
                <a:sym typeface="Symbol"/>
              </a:rPr>
              <a:t>Investment </a:t>
            </a:r>
            <a:r>
              <a:rPr lang="en-GB" sz="1800" dirty="0">
                <a:solidFill>
                  <a:schemeClr val="accent6"/>
                </a:solidFill>
                <a:sym typeface="Symbol"/>
              </a:rPr>
              <a:t>grants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GB" sz="1800" dirty="0">
                <a:solidFill>
                  <a:schemeClr val="accent6"/>
                </a:solidFill>
                <a:sym typeface="Symbol"/>
              </a:rPr>
              <a:t>Interest rate subsidies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GB" sz="1800" dirty="0">
                <a:solidFill>
                  <a:schemeClr val="accent6"/>
                </a:solidFill>
                <a:sym typeface="Symbol"/>
              </a:rPr>
              <a:t>Technical assistance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GB" sz="1800" dirty="0">
                <a:solidFill>
                  <a:schemeClr val="accent6"/>
                </a:solidFill>
                <a:sym typeface="Symbol"/>
              </a:rPr>
              <a:t>Risk Capital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GB" sz="1800" dirty="0">
                <a:solidFill>
                  <a:schemeClr val="accent6"/>
                </a:solidFill>
                <a:sym typeface="Symbol"/>
              </a:rPr>
              <a:t>Guarantees</a:t>
            </a:r>
            <a:endParaRPr lang="en-GB" sz="1800" dirty="0">
              <a:solidFill>
                <a:schemeClr val="accent6"/>
              </a:solidFill>
            </a:endParaRPr>
          </a:p>
          <a:p>
            <a:pPr marL="361950" indent="0" algn="just" eaLnBrk="1" hangingPunct="1">
              <a:spcAft>
                <a:spcPct val="50000"/>
              </a:spcAft>
              <a:buFontTx/>
              <a:buNone/>
            </a:pPr>
            <a:endParaRPr lang="en-GB" sz="1800" dirty="0" smtClean="0">
              <a:solidFill>
                <a:srgbClr val="015CAB"/>
              </a:solidFill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971550" y="1196975"/>
            <a:ext cx="7272338" cy="1511300"/>
          </a:xfrm>
          <a:prstGeom prst="ellipse">
            <a:avLst/>
          </a:prstGeom>
          <a:noFill/>
          <a:ln w="12700" algn="ctr">
            <a:solidFill>
              <a:srgbClr val="015CA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476375" y="1484313"/>
            <a:ext cx="2159000" cy="868362"/>
          </a:xfrm>
          <a:prstGeom prst="ellipse">
            <a:avLst/>
          </a:prstGeom>
          <a:solidFill>
            <a:srgbClr val="0052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r>
              <a:rPr lang="fr-BE" b="1" dirty="0">
                <a:solidFill>
                  <a:schemeClr val="bg1"/>
                </a:solidFill>
                <a:ea typeface="ＭＳ Ｐゴシック" pitchFamily="34" charset="-128"/>
              </a:rPr>
              <a:t>EU </a:t>
            </a:r>
          </a:p>
          <a:p>
            <a:pPr algn="ctr" eaLnBrk="1" hangingPunct="1"/>
            <a:r>
              <a:rPr lang="fr-BE" b="1" dirty="0" err="1">
                <a:solidFill>
                  <a:schemeClr val="bg1"/>
                </a:solidFill>
                <a:ea typeface="ＭＳ Ｐゴシック" pitchFamily="34" charset="-128"/>
              </a:rPr>
              <a:t>resources</a:t>
            </a:r>
            <a:r>
              <a:rPr lang="fr-BE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endParaRPr lang="en-GB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668192" y="1286028"/>
            <a:ext cx="2094954" cy="1301444"/>
          </a:xfrm>
          <a:prstGeom prst="ellipse">
            <a:avLst/>
          </a:prstGeom>
          <a:solidFill>
            <a:srgbClr val="0052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lang="fr-BE" b="1" dirty="0">
                <a:solidFill>
                  <a:schemeClr val="bg1"/>
                </a:solidFill>
                <a:ea typeface="ＭＳ Ｐゴシック" pitchFamily="34" charset="-128"/>
              </a:rPr>
              <a:t>Finance </a:t>
            </a:r>
          </a:p>
          <a:p>
            <a:pPr algn="ctr" eaLnBrk="1" hangingPunct="1"/>
            <a:r>
              <a:rPr lang="fr-BE" b="1" dirty="0" smtClean="0">
                <a:solidFill>
                  <a:schemeClr val="bg1"/>
                </a:solidFill>
                <a:ea typeface="ＭＳ Ｐゴシック" pitchFamily="34" charset="-128"/>
              </a:rPr>
              <a:t>Institutions’</a:t>
            </a:r>
            <a:endParaRPr lang="fr-BE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 eaLnBrk="1" hangingPunct="1"/>
            <a:r>
              <a:rPr lang="fr-BE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fr-BE" b="1" dirty="0" err="1">
                <a:solidFill>
                  <a:schemeClr val="bg1"/>
                </a:solidFill>
                <a:ea typeface="ＭＳ Ｐゴシック" pitchFamily="34" charset="-128"/>
              </a:rPr>
              <a:t>resources</a:t>
            </a:r>
            <a:endParaRPr lang="en-GB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795963" y="1481138"/>
            <a:ext cx="2159000" cy="868362"/>
          </a:xfrm>
          <a:prstGeom prst="ellipse">
            <a:avLst/>
          </a:prstGeom>
          <a:solidFill>
            <a:srgbClr val="0052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r>
              <a:rPr lang="fr-BE" b="1">
                <a:solidFill>
                  <a:schemeClr val="bg1"/>
                </a:solidFill>
                <a:ea typeface="ＭＳ Ｐゴシック" pitchFamily="34" charset="-128"/>
              </a:rPr>
              <a:t>other resources</a:t>
            </a:r>
            <a:endParaRPr lang="en-GB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56437" cy="574675"/>
          </a:xfrm>
        </p:spPr>
        <p:txBody>
          <a:bodyPr/>
          <a:lstStyle/>
          <a:p>
            <a:pPr eaLnBrk="1" hangingPunct="1"/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blending</a:t>
            </a:r>
            <a:r>
              <a:rPr lang="fr-BE" dirty="0" smtClean="0"/>
              <a:t>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35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314254C-B053-48CF-83DD-B6EDB011798C}" type="slidenum">
              <a:rPr lang="en-US" sz="10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147459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147460" name="Rectangle 2"/>
          <p:cNvSpPr>
            <a:spLocks noChangeArrowheads="1"/>
          </p:cNvSpPr>
          <p:nvPr/>
        </p:nvSpPr>
        <p:spPr bwMode="auto">
          <a:xfrm>
            <a:off x="754062" y="188913"/>
            <a:ext cx="79216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15CAB"/>
                </a:solidFill>
                <a:latin typeface="+mj-lt"/>
                <a:ea typeface="+mj-ea"/>
                <a:cs typeface="+mj-cs"/>
              </a:rPr>
              <a:t>Interest rate subsidies</a:t>
            </a:r>
          </a:p>
        </p:txBody>
      </p:sp>
      <p:sp>
        <p:nvSpPr>
          <p:cNvPr id="147461" name="Rectangle 3"/>
          <p:cNvSpPr>
            <a:spLocks noChangeArrowheads="1"/>
          </p:cNvSpPr>
          <p:nvPr/>
        </p:nvSpPr>
        <p:spPr bwMode="auto">
          <a:xfrm>
            <a:off x="395288" y="1116013"/>
            <a:ext cx="7777162" cy="294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05000"/>
              </a:lnSpc>
              <a:spcAft>
                <a:spcPct val="50000"/>
              </a:spcAft>
              <a:buClr>
                <a:schemeClr val="tx2"/>
              </a:buClr>
              <a:buSzPct val="150000"/>
              <a:buFont typeface="Wingdings" pitchFamily="2" charset="2"/>
              <a:buNone/>
            </a:pPr>
            <a:r>
              <a:rPr lang="en-GB" sz="2000" dirty="0">
                <a:solidFill>
                  <a:schemeClr val="tx2"/>
                </a:solidFill>
              </a:rPr>
              <a:t>	</a:t>
            </a:r>
            <a:r>
              <a:rPr lang="en-GB" sz="2000" dirty="0">
                <a:solidFill>
                  <a:srgbClr val="0158A7"/>
                </a:solidFill>
              </a:rPr>
              <a:t>Available to increase </a:t>
            </a:r>
            <a:r>
              <a:rPr lang="en-GB" sz="2000" dirty="0" err="1">
                <a:solidFill>
                  <a:srgbClr val="0158A7"/>
                </a:solidFill>
              </a:rPr>
              <a:t>concessionality</a:t>
            </a:r>
            <a:r>
              <a:rPr lang="en-GB" sz="2000" dirty="0">
                <a:solidFill>
                  <a:srgbClr val="0158A7"/>
                </a:solidFill>
              </a:rPr>
              <a:t> for:</a:t>
            </a:r>
          </a:p>
          <a:p>
            <a:pPr marL="342900" indent="-342900" algn="just">
              <a:lnSpc>
                <a:spcPct val="105000"/>
              </a:lnSpc>
              <a:spcAft>
                <a:spcPct val="5000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en-GB" sz="2000" dirty="0">
                <a:solidFill>
                  <a:srgbClr val="0158A7"/>
                </a:solidFill>
              </a:rPr>
              <a:t>Infrastructure projects in Least Developed Countries, post-conflict and post-natural disaster countries, HIPC countries</a:t>
            </a:r>
          </a:p>
          <a:p>
            <a:pPr marL="342900" indent="-342900" algn="just">
              <a:lnSpc>
                <a:spcPct val="105000"/>
              </a:lnSpc>
              <a:spcAft>
                <a:spcPct val="5000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en-GB" sz="2000" dirty="0">
                <a:solidFill>
                  <a:srgbClr val="0158A7"/>
                </a:solidFill>
              </a:rPr>
              <a:t>projects with substantial and clearly demonstrable environmental or social benefits</a:t>
            </a:r>
          </a:p>
          <a:p>
            <a:pPr marL="342900" indent="-342900" algn="just">
              <a:lnSpc>
                <a:spcPct val="105000"/>
              </a:lnSpc>
              <a:spcAft>
                <a:spcPct val="5000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fr-CH" sz="2000" dirty="0" err="1">
                <a:solidFill>
                  <a:srgbClr val="0158A7"/>
                </a:solidFill>
              </a:rPr>
              <a:t>restructuring</a:t>
            </a:r>
            <a:r>
              <a:rPr lang="fr-CH" sz="2000" dirty="0">
                <a:solidFill>
                  <a:srgbClr val="0158A7"/>
                </a:solidFill>
              </a:rPr>
              <a:t> </a:t>
            </a:r>
            <a:r>
              <a:rPr lang="fr-CH" sz="2000" dirty="0" err="1">
                <a:solidFill>
                  <a:srgbClr val="0158A7"/>
                </a:solidFill>
              </a:rPr>
              <a:t>operations</a:t>
            </a:r>
            <a:r>
              <a:rPr lang="fr-CH" sz="2000" dirty="0">
                <a:solidFill>
                  <a:srgbClr val="0158A7"/>
                </a:solidFill>
              </a:rPr>
              <a:t> in the </a:t>
            </a:r>
            <a:r>
              <a:rPr lang="fr-CH" sz="2000" dirty="0" err="1">
                <a:solidFill>
                  <a:srgbClr val="0158A7"/>
                </a:solidFill>
              </a:rPr>
              <a:t>framework</a:t>
            </a:r>
            <a:r>
              <a:rPr lang="fr-CH" sz="2000" dirty="0">
                <a:solidFill>
                  <a:srgbClr val="0158A7"/>
                </a:solidFill>
              </a:rPr>
              <a:t> of privatisations</a:t>
            </a:r>
            <a:endParaRPr lang="en-GB" sz="2000" dirty="0">
              <a:solidFill>
                <a:srgbClr val="0158A7"/>
              </a:solidFill>
            </a:endParaRPr>
          </a:p>
          <a:p>
            <a:pPr marL="342900" indent="-342900" algn="just">
              <a:lnSpc>
                <a:spcPct val="105000"/>
              </a:lnSpc>
              <a:spcAft>
                <a:spcPct val="50000"/>
              </a:spcAft>
              <a:buClr>
                <a:srgbClr val="F41036"/>
              </a:buClr>
              <a:buSzPct val="150000"/>
              <a:buFont typeface="Wingdings" pitchFamily="2" charset="2"/>
              <a:buChar char="§"/>
            </a:pPr>
            <a:endParaRPr lang="en-GB" sz="2000" b="1" dirty="0">
              <a:solidFill>
                <a:srgbClr val="0158A7"/>
              </a:solidFill>
            </a:endParaRPr>
          </a:p>
        </p:txBody>
      </p:sp>
      <p:sp>
        <p:nvSpPr>
          <p:cNvPr id="147462" name="Text Box 4"/>
          <p:cNvSpPr txBox="1">
            <a:spLocks noChangeArrowheads="1"/>
          </p:cNvSpPr>
          <p:nvPr/>
        </p:nvSpPr>
        <p:spPr bwMode="auto">
          <a:xfrm>
            <a:off x="395288" y="4006850"/>
            <a:ext cx="8137525" cy="1641475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fr-BE" sz="1800" i="1">
                <a:solidFill>
                  <a:srgbClr val="993300"/>
                </a:solidFill>
              </a:rPr>
              <a:t>	General rule applied :</a:t>
            </a:r>
          </a:p>
          <a:p>
            <a:pPr eaLnBrk="1" hangingPunct="1">
              <a:buFontTx/>
              <a:buChar char="-"/>
            </a:pPr>
            <a:r>
              <a:rPr lang="fr-BE" sz="1800" i="1">
                <a:solidFill>
                  <a:srgbClr val="993300"/>
                </a:solidFill>
              </a:rPr>
              <a:t>Interest rate subsidy: maximum 3 %</a:t>
            </a:r>
          </a:p>
          <a:p>
            <a:pPr eaLnBrk="1" hangingPunct="1">
              <a:buFontTx/>
              <a:buChar char="-"/>
            </a:pPr>
            <a:r>
              <a:rPr lang="fr-BE" sz="1800" i="1">
                <a:solidFill>
                  <a:srgbClr val="993300"/>
                </a:solidFill>
              </a:rPr>
              <a:t>Final rate of loan: cannot be less than 50% of the  reference rate	</a:t>
            </a:r>
          </a:p>
          <a:p>
            <a:pPr eaLnBrk="1" hangingPunct="1">
              <a:buFontTx/>
              <a:buChar char="-"/>
            </a:pPr>
            <a:r>
              <a:rPr lang="fr-BE" sz="1800" i="1">
                <a:solidFill>
                  <a:srgbClr val="993300"/>
                </a:solidFill>
              </a:rPr>
              <a:t>In the case of HIPC countries, the interest rate may be reduced by such amount as required to comply with the level arising from the HIPC initiative</a:t>
            </a:r>
          </a:p>
        </p:txBody>
      </p:sp>
      <p:sp>
        <p:nvSpPr>
          <p:cNvPr id="147463" name="Rectangle 5"/>
          <p:cNvSpPr>
            <a:spLocks noChangeArrowheads="1"/>
          </p:cNvSpPr>
          <p:nvPr/>
        </p:nvSpPr>
        <p:spPr bwMode="auto">
          <a:xfrm>
            <a:off x="323850" y="5734050"/>
            <a:ext cx="8208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600" i="1" dirty="0">
                <a:solidFill>
                  <a:schemeClr val="accent6"/>
                </a:solidFill>
              </a:rPr>
              <a:t>Between 2003 and 2012, </a:t>
            </a:r>
            <a:r>
              <a:rPr lang="en-GB" sz="1600" i="1" dirty="0" smtClean="0">
                <a:solidFill>
                  <a:schemeClr val="accent6"/>
                </a:solidFill>
              </a:rPr>
              <a:t>40 </a:t>
            </a:r>
            <a:r>
              <a:rPr lang="en-GB" sz="1600" i="1" dirty="0">
                <a:solidFill>
                  <a:schemeClr val="accent6"/>
                </a:solidFill>
              </a:rPr>
              <a:t>projects benefited from over EUR 330m in interest rate subsidies in the </a:t>
            </a:r>
            <a:r>
              <a:rPr lang="en-GB" sz="1600" i="1" dirty="0" smtClean="0">
                <a:solidFill>
                  <a:schemeClr val="accent6"/>
                </a:solidFill>
              </a:rPr>
              <a:t>ACPs</a:t>
            </a:r>
            <a:endParaRPr lang="en-GB" sz="16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F3B2FFC-19CA-4BC8-818B-4A9A4E298236}" type="slidenum">
              <a:rPr lang="en-US" sz="10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148483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dirty="0" smtClean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1938"/>
            <a:ext cx="7200900" cy="719137"/>
          </a:xfrm>
        </p:spPr>
        <p:txBody>
          <a:bodyPr/>
          <a:lstStyle/>
          <a:p>
            <a:pPr eaLnBrk="1" hangingPunct="1"/>
            <a:r>
              <a:rPr lang="fr-BE" sz="2800" kern="1200" dirty="0" err="1"/>
              <a:t>Technical</a:t>
            </a:r>
            <a:r>
              <a:rPr lang="fr-BE" sz="2800" kern="1200" dirty="0"/>
              <a:t> assistance</a:t>
            </a:r>
            <a:endParaRPr lang="en-GB" sz="2800" kern="1200" dirty="0"/>
          </a:p>
        </p:txBody>
      </p:sp>
      <p:sp>
        <p:nvSpPr>
          <p:cNvPr id="148485" name="Rectangle 3"/>
          <p:cNvSpPr>
            <a:spLocks noChangeArrowheads="1"/>
          </p:cNvSpPr>
          <p:nvPr/>
        </p:nvSpPr>
        <p:spPr bwMode="auto">
          <a:xfrm>
            <a:off x="-53975" y="1340768"/>
            <a:ext cx="9324976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r>
              <a:rPr lang="fr-BE" sz="2200" dirty="0" smtClean="0">
                <a:solidFill>
                  <a:schemeClr val="tx2"/>
                </a:solidFill>
              </a:rPr>
              <a:t>TA </a:t>
            </a:r>
            <a:r>
              <a:rPr lang="fr-BE" sz="2200" dirty="0" err="1">
                <a:solidFill>
                  <a:schemeClr val="tx2"/>
                </a:solidFill>
              </a:rPr>
              <a:t>grant</a:t>
            </a:r>
            <a:r>
              <a:rPr lang="fr-BE" sz="2200" dirty="0">
                <a:solidFill>
                  <a:schemeClr val="tx2"/>
                </a:solidFill>
              </a:rPr>
              <a:t> </a:t>
            </a:r>
            <a:r>
              <a:rPr lang="fr-BE" sz="2200" dirty="0" err="1">
                <a:solidFill>
                  <a:schemeClr val="tx2"/>
                </a:solidFill>
              </a:rPr>
              <a:t>funding</a:t>
            </a:r>
            <a:r>
              <a:rPr lang="fr-BE" sz="2200" dirty="0">
                <a:solidFill>
                  <a:schemeClr val="tx2"/>
                </a:solidFill>
              </a:rPr>
              <a:t> </a:t>
            </a:r>
            <a:r>
              <a:rPr lang="fr-BE" sz="2200" dirty="0" err="1">
                <a:solidFill>
                  <a:schemeClr val="tx2"/>
                </a:solidFill>
              </a:rPr>
              <a:t>covering</a:t>
            </a:r>
            <a:r>
              <a:rPr lang="fr-BE" sz="2200" dirty="0">
                <a:solidFill>
                  <a:schemeClr val="tx2"/>
                </a:solidFill>
              </a:rPr>
              <a:t> the </a:t>
            </a:r>
            <a:r>
              <a:rPr lang="fr-BE" sz="2200" dirty="0" err="1">
                <a:solidFill>
                  <a:schemeClr val="tx2"/>
                </a:solidFill>
              </a:rPr>
              <a:t>whole</a:t>
            </a:r>
            <a:r>
              <a:rPr lang="fr-BE" sz="2200" dirty="0">
                <a:solidFill>
                  <a:schemeClr val="tx2"/>
                </a:solidFill>
              </a:rPr>
              <a:t> </a:t>
            </a:r>
            <a:r>
              <a:rPr lang="fr-BE" sz="2200" dirty="0" err="1">
                <a:solidFill>
                  <a:schemeClr val="tx2"/>
                </a:solidFill>
              </a:rPr>
              <a:t>project</a:t>
            </a:r>
            <a:r>
              <a:rPr lang="fr-BE" sz="2200" dirty="0">
                <a:solidFill>
                  <a:schemeClr val="tx2"/>
                </a:solidFill>
              </a:rPr>
              <a:t> cycle</a:t>
            </a:r>
          </a:p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endParaRPr lang="fr-BE" sz="2200" dirty="0">
              <a:solidFill>
                <a:schemeClr val="tx2"/>
              </a:solidFill>
            </a:endParaRPr>
          </a:p>
        </p:txBody>
      </p:sp>
      <p:sp>
        <p:nvSpPr>
          <p:cNvPr id="148489" name="Text Box 7"/>
          <p:cNvSpPr txBox="1">
            <a:spLocks noChangeArrowheads="1"/>
          </p:cNvSpPr>
          <p:nvPr/>
        </p:nvSpPr>
        <p:spPr bwMode="auto">
          <a:xfrm>
            <a:off x="1116013" y="4221163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GB" sz="2800">
              <a:solidFill>
                <a:schemeClr val="tx2"/>
              </a:solidFill>
            </a:endParaRPr>
          </a:p>
        </p:txBody>
      </p:sp>
      <p:sp>
        <p:nvSpPr>
          <p:cNvPr id="148490" name="Rectangle 8"/>
          <p:cNvSpPr>
            <a:spLocks noChangeArrowheads="1"/>
          </p:cNvSpPr>
          <p:nvPr/>
        </p:nvSpPr>
        <p:spPr bwMode="auto">
          <a:xfrm>
            <a:off x="827584" y="5200675"/>
            <a:ext cx="7272337" cy="1036637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1800" i="1" dirty="0" err="1">
                <a:solidFill>
                  <a:srgbClr val="993300"/>
                </a:solidFill>
              </a:rPr>
              <a:t>enhancing</a:t>
            </a:r>
            <a:r>
              <a:rPr lang="fr-BE" sz="1800" i="1" dirty="0">
                <a:solidFill>
                  <a:srgbClr val="993300"/>
                </a:solidFill>
              </a:rPr>
              <a:t> </a:t>
            </a:r>
            <a:r>
              <a:rPr lang="fr-BE" sz="1800" i="1" dirty="0" err="1">
                <a:solidFill>
                  <a:srgbClr val="993300"/>
                </a:solidFill>
              </a:rPr>
              <a:t>project</a:t>
            </a:r>
            <a:r>
              <a:rPr lang="fr-BE" sz="1800" i="1" dirty="0">
                <a:solidFill>
                  <a:srgbClr val="993300"/>
                </a:solidFill>
              </a:rPr>
              <a:t> </a:t>
            </a:r>
            <a:r>
              <a:rPr lang="fr-BE" sz="1800" i="1" dirty="0" err="1">
                <a:solidFill>
                  <a:srgbClr val="993300"/>
                </a:solidFill>
              </a:rPr>
              <a:t>quality</a:t>
            </a:r>
            <a:r>
              <a:rPr lang="fr-BE" sz="1800" i="1" dirty="0">
                <a:solidFill>
                  <a:srgbClr val="993300"/>
                </a:solidFill>
              </a:rPr>
              <a:t> and </a:t>
            </a:r>
            <a:r>
              <a:rPr lang="fr-BE" sz="1800" i="1" dirty="0" err="1">
                <a:solidFill>
                  <a:srgbClr val="993300"/>
                </a:solidFill>
              </a:rPr>
              <a:t>success</a:t>
            </a:r>
            <a:r>
              <a:rPr lang="fr-BE" sz="1800" i="1" dirty="0">
                <a:solidFill>
                  <a:srgbClr val="993300"/>
                </a:solidFill>
              </a:rPr>
              <a:t> rate</a:t>
            </a:r>
          </a:p>
          <a:p>
            <a:pPr marL="342900" indent="-342900">
              <a:buFontTx/>
              <a:buChar char="-"/>
            </a:pPr>
            <a:r>
              <a:rPr lang="fr-BE" sz="1800" i="1" dirty="0" err="1">
                <a:solidFill>
                  <a:srgbClr val="993300"/>
                </a:solidFill>
              </a:rPr>
              <a:t>increasing</a:t>
            </a:r>
            <a:r>
              <a:rPr lang="fr-BE" sz="1800" i="1" dirty="0">
                <a:solidFill>
                  <a:srgbClr val="993300"/>
                </a:solidFill>
              </a:rPr>
              <a:t> the </a:t>
            </a:r>
            <a:r>
              <a:rPr lang="fr-BE" sz="1800" i="1" dirty="0" err="1">
                <a:solidFill>
                  <a:srgbClr val="993300"/>
                </a:solidFill>
              </a:rPr>
              <a:t>efficiency</a:t>
            </a:r>
            <a:r>
              <a:rPr lang="fr-BE" sz="1800" i="1" dirty="0">
                <a:solidFill>
                  <a:srgbClr val="993300"/>
                </a:solidFill>
              </a:rPr>
              <a:t> of </a:t>
            </a:r>
            <a:r>
              <a:rPr lang="fr-BE" sz="1800" i="1" dirty="0" err="1">
                <a:solidFill>
                  <a:srgbClr val="993300"/>
                </a:solidFill>
              </a:rPr>
              <a:t>EIB’s</a:t>
            </a:r>
            <a:r>
              <a:rPr lang="fr-BE" sz="1800" i="1" dirty="0">
                <a:solidFill>
                  <a:srgbClr val="993300"/>
                </a:solidFill>
              </a:rPr>
              <a:t> </a:t>
            </a:r>
            <a:r>
              <a:rPr lang="fr-BE" sz="1800" i="1" dirty="0" err="1">
                <a:solidFill>
                  <a:srgbClr val="993300"/>
                </a:solidFill>
              </a:rPr>
              <a:t>investment</a:t>
            </a:r>
            <a:r>
              <a:rPr lang="fr-BE" sz="1800" i="1" dirty="0">
                <a:solidFill>
                  <a:srgbClr val="993300"/>
                </a:solidFill>
              </a:rPr>
              <a:t> </a:t>
            </a:r>
            <a:r>
              <a:rPr lang="fr-BE" sz="1800" i="1" dirty="0" err="1">
                <a:solidFill>
                  <a:srgbClr val="993300"/>
                </a:solidFill>
              </a:rPr>
              <a:t>activities</a:t>
            </a:r>
            <a:endParaRPr lang="fr-BE" sz="1800" i="1" dirty="0">
              <a:solidFill>
                <a:srgbClr val="993300"/>
              </a:solidFill>
            </a:endParaRPr>
          </a:p>
          <a:p>
            <a:pPr marL="342900" indent="-342900">
              <a:buFontTx/>
              <a:buChar char="-"/>
            </a:pPr>
            <a:r>
              <a:rPr lang="fr-BE" sz="1800" i="1" dirty="0" err="1">
                <a:solidFill>
                  <a:srgbClr val="993300"/>
                </a:solidFill>
              </a:rPr>
              <a:t>complementing</a:t>
            </a:r>
            <a:r>
              <a:rPr lang="fr-BE" sz="1800" i="1" dirty="0">
                <a:solidFill>
                  <a:srgbClr val="993300"/>
                </a:solidFill>
              </a:rPr>
              <a:t> </a:t>
            </a:r>
            <a:r>
              <a:rPr lang="fr-BE" sz="1800" i="1" dirty="0" err="1">
                <a:solidFill>
                  <a:srgbClr val="993300"/>
                </a:solidFill>
              </a:rPr>
              <a:t>other</a:t>
            </a:r>
            <a:r>
              <a:rPr lang="fr-BE" sz="1800" i="1" dirty="0">
                <a:solidFill>
                  <a:srgbClr val="993300"/>
                </a:solidFill>
              </a:rPr>
              <a:t> EIB </a:t>
            </a:r>
            <a:r>
              <a:rPr lang="fr-BE" sz="1800" i="1" dirty="0" err="1">
                <a:solidFill>
                  <a:srgbClr val="993300"/>
                </a:solidFill>
              </a:rPr>
              <a:t>products</a:t>
            </a:r>
            <a:endParaRPr lang="en-GB" sz="1800" i="1" dirty="0">
              <a:solidFill>
                <a:srgbClr val="99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204" y="2871754"/>
            <a:ext cx="7560840" cy="19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ct val="50000"/>
              </a:spcAft>
              <a:buClr>
                <a:schemeClr val="tx2"/>
              </a:buClr>
              <a:buSzPct val="150000"/>
            </a:pPr>
            <a:r>
              <a:rPr lang="en-GB" sz="2200" b="1" dirty="0" smtClean="0">
                <a:solidFill>
                  <a:srgbClr val="0158A7"/>
                </a:solidFill>
              </a:rPr>
              <a:t>Capacity building</a:t>
            </a:r>
            <a:r>
              <a:rPr lang="en-GB" sz="2200" dirty="0" smtClean="0">
                <a:solidFill>
                  <a:srgbClr val="0158A7"/>
                </a:solidFill>
              </a:rPr>
              <a:t>:</a:t>
            </a:r>
          </a:p>
          <a:p>
            <a:pPr marL="342900" indent="-342900" algn="just">
              <a:lnSpc>
                <a:spcPct val="105000"/>
              </a:lnSpc>
              <a:spcAft>
                <a:spcPct val="5000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en-GB" sz="2200" dirty="0" smtClean="0">
                <a:solidFill>
                  <a:srgbClr val="0158A7"/>
                </a:solidFill>
              </a:rPr>
              <a:t>Infrastructure </a:t>
            </a:r>
            <a:r>
              <a:rPr lang="en-GB" sz="2200" dirty="0">
                <a:solidFill>
                  <a:srgbClr val="0158A7"/>
                </a:solidFill>
              </a:rPr>
              <a:t>projects</a:t>
            </a:r>
          </a:p>
          <a:p>
            <a:pPr marL="342900" indent="-342900" algn="just">
              <a:lnSpc>
                <a:spcPct val="105000"/>
              </a:lnSpc>
              <a:spcAft>
                <a:spcPct val="5000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en-GB" sz="2200" dirty="0" smtClean="0">
                <a:solidFill>
                  <a:srgbClr val="0158A7"/>
                </a:solidFill>
              </a:rPr>
              <a:t>Microfinance undertakings</a:t>
            </a:r>
          </a:p>
          <a:p>
            <a:pPr marL="342900" indent="-342900" algn="just">
              <a:lnSpc>
                <a:spcPct val="105000"/>
              </a:lnSpc>
              <a:spcAft>
                <a:spcPct val="5000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fr-CH" sz="2200" dirty="0" smtClean="0">
                <a:solidFill>
                  <a:srgbClr val="0158A7"/>
                </a:solidFill>
              </a:rPr>
              <a:t>Focus on </a:t>
            </a:r>
            <a:r>
              <a:rPr lang="fr-CH" sz="2200" dirty="0" err="1" smtClean="0">
                <a:solidFill>
                  <a:srgbClr val="0158A7"/>
                </a:solidFill>
              </a:rPr>
              <a:t>project</a:t>
            </a:r>
            <a:r>
              <a:rPr lang="fr-CH" sz="2200" dirty="0" smtClean="0">
                <a:solidFill>
                  <a:srgbClr val="0158A7"/>
                </a:solidFill>
              </a:rPr>
              <a:t> </a:t>
            </a:r>
            <a:r>
              <a:rPr lang="fr-CH" sz="2200" dirty="0" err="1" smtClean="0">
                <a:solidFill>
                  <a:srgbClr val="0158A7"/>
                </a:solidFill>
              </a:rPr>
              <a:t>preparation</a:t>
            </a:r>
            <a:r>
              <a:rPr lang="fr-CH" sz="2200" dirty="0" smtClean="0">
                <a:solidFill>
                  <a:srgbClr val="0158A7"/>
                </a:solidFill>
              </a:rPr>
              <a:t> and </a:t>
            </a:r>
            <a:r>
              <a:rPr lang="fr-CH" sz="2200" dirty="0" err="1" smtClean="0">
                <a:solidFill>
                  <a:srgbClr val="0158A7"/>
                </a:solidFill>
              </a:rPr>
              <a:t>implementation</a:t>
            </a:r>
            <a:endParaRPr lang="en-GB" sz="2200" dirty="0">
              <a:solidFill>
                <a:srgbClr val="0158A7"/>
              </a:solidFill>
            </a:endParaRPr>
          </a:p>
        </p:txBody>
      </p:sp>
      <p:sp>
        <p:nvSpPr>
          <p:cNvPr id="148487" name="AutoShape 5"/>
          <p:cNvSpPr>
            <a:spLocks noChangeArrowheads="1"/>
          </p:cNvSpPr>
          <p:nvPr/>
        </p:nvSpPr>
        <p:spPr bwMode="auto">
          <a:xfrm>
            <a:off x="4284663" y="2061146"/>
            <a:ext cx="1943100" cy="503237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356100" y="2260675"/>
            <a:ext cx="2289175" cy="376237"/>
          </a:xfrm>
          <a:prstGeom prst="rect">
            <a:avLst/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  <a:defRPr/>
            </a:pPr>
            <a:r>
              <a:rPr lang="en-US" sz="18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Strategic initiatives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39975" y="2260675"/>
            <a:ext cx="1793875" cy="376237"/>
          </a:xfrm>
          <a:prstGeom prst="rect">
            <a:avLst/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  <a:defRPr/>
            </a:pPr>
            <a:r>
              <a:rPr lang="en-US" sz="1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Project-related</a:t>
            </a: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H="1">
            <a:off x="3563614" y="1763640"/>
            <a:ext cx="721047" cy="513231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4284662" y="1763640"/>
            <a:ext cx="647377" cy="513231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F187406-0419-4789-A625-41C66A4DDCCC}" type="datetime1">
              <a:rPr lang="en-GB" altLang="en-US" sz="1000" smtClean="0">
                <a:solidFill>
                  <a:schemeClr val="bg1"/>
                </a:solidFill>
              </a:rPr>
              <a:pPr eaLnBrk="1" hangingPunct="1"/>
              <a:t>07/10/2013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C496F25-A254-46F1-B1ED-70C362B3CDE0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smtClean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dirty="0" err="1" smtClean="0"/>
              <a:t>Procurement</a:t>
            </a:r>
            <a:r>
              <a:rPr lang="es-ES_tradnl" altLang="en-US" dirty="0" smtClean="0"/>
              <a:t>: </a:t>
            </a:r>
            <a:r>
              <a:rPr lang="es-ES_tradnl" altLang="en-US" dirty="0" err="1" smtClean="0"/>
              <a:t>what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is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it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for</a:t>
            </a:r>
            <a:r>
              <a:rPr lang="es-ES_tradnl" altLang="en-US" dirty="0" smtClean="0"/>
              <a:t>?</a:t>
            </a:r>
            <a:endParaRPr lang="en-GB" altLang="en-US" sz="2800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135937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n-US" sz="2400" dirty="0" err="1" smtClean="0"/>
              <a:t>The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DFIs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will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ensure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that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there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funds</a:t>
            </a:r>
            <a:r>
              <a:rPr lang="es-ES_tradnl" altLang="en-US" sz="2400" dirty="0" smtClean="0"/>
              <a:t> are </a:t>
            </a:r>
            <a:r>
              <a:rPr lang="es-ES_tradnl" altLang="en-US" sz="2400" dirty="0" err="1" smtClean="0"/>
              <a:t>employed</a:t>
            </a:r>
            <a:r>
              <a:rPr lang="es-ES_tradnl" altLang="en-US" sz="2400" dirty="0" smtClean="0"/>
              <a:t> as </a:t>
            </a:r>
            <a:r>
              <a:rPr lang="es-ES_tradnl" altLang="en-US" sz="2400" dirty="0" err="1" smtClean="0"/>
              <a:t>rationally</a:t>
            </a:r>
            <a:r>
              <a:rPr lang="es-ES_tradnl" altLang="en-US" sz="2400" dirty="0" smtClean="0"/>
              <a:t> as </a:t>
            </a:r>
            <a:r>
              <a:rPr lang="es-ES_tradnl" altLang="en-US" sz="2400" dirty="0" err="1" smtClean="0"/>
              <a:t>possible</a:t>
            </a:r>
            <a:r>
              <a:rPr lang="es-ES_tradnl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n-US" sz="2400" dirty="0" err="1" smtClean="0"/>
              <a:t>The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objective</a:t>
            </a:r>
            <a:r>
              <a:rPr lang="es-ES_tradnl" altLang="en-US" sz="2400" dirty="0" smtClean="0"/>
              <a:t> of </a:t>
            </a:r>
            <a:r>
              <a:rPr lang="es-ES_tradnl" altLang="en-US" sz="2400" dirty="0" err="1" smtClean="0"/>
              <a:t>procurement</a:t>
            </a:r>
            <a:r>
              <a:rPr lang="es-ES_tradnl" altLang="en-US" sz="2400" dirty="0" smtClean="0"/>
              <a:t>: procure in </a:t>
            </a:r>
            <a:r>
              <a:rPr lang="es-ES_tradnl" altLang="en-US" sz="2400" dirty="0" err="1" smtClean="0"/>
              <a:t>the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economically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most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advantageous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way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works</a:t>
            </a:r>
            <a:r>
              <a:rPr lang="es-ES_tradnl" altLang="en-US" sz="2400" dirty="0" smtClean="0"/>
              <a:t>, </a:t>
            </a:r>
            <a:r>
              <a:rPr lang="es-ES_tradnl" altLang="en-US" sz="2400" dirty="0" err="1" smtClean="0"/>
              <a:t>goods</a:t>
            </a:r>
            <a:r>
              <a:rPr lang="es-ES_tradnl" altLang="en-US" sz="2400" dirty="0" smtClean="0"/>
              <a:t> and </a:t>
            </a:r>
            <a:r>
              <a:rPr lang="es-ES_tradnl" altLang="en-US" sz="2400" dirty="0" err="1" smtClean="0"/>
              <a:t>services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to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implement</a:t>
            </a:r>
            <a:r>
              <a:rPr lang="es-ES_tradnl" altLang="en-US" sz="2400" dirty="0" smtClean="0"/>
              <a:t> a </a:t>
            </a:r>
            <a:r>
              <a:rPr lang="es-ES_tradnl" altLang="en-US" sz="2400" dirty="0" err="1" smtClean="0"/>
              <a:t>project</a:t>
            </a:r>
            <a:r>
              <a:rPr lang="es-ES_tradnl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n-US" sz="2400" dirty="0" smtClean="0"/>
              <a:t>6 pillar </a:t>
            </a:r>
            <a:r>
              <a:rPr lang="es-ES_tradnl" altLang="en-US" sz="2400" dirty="0" err="1" smtClean="0"/>
              <a:t>assessment</a:t>
            </a:r>
            <a:r>
              <a:rPr lang="es-ES_tradnl" altLang="en-US" sz="2400" dirty="0" smtClean="0"/>
              <a:t>: </a:t>
            </a:r>
            <a:r>
              <a:rPr lang="es-ES_tradnl" altLang="en-US" sz="2400" dirty="0" err="1" smtClean="0"/>
              <a:t>compliance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with</a:t>
            </a:r>
            <a:r>
              <a:rPr lang="es-ES_tradnl" altLang="en-US" sz="2400" dirty="0" smtClean="0"/>
              <a:t> EU </a:t>
            </a:r>
            <a:r>
              <a:rPr lang="es-ES_tradnl" altLang="en-US" sz="2400" dirty="0" err="1" smtClean="0"/>
              <a:t>procurement</a:t>
            </a:r>
            <a:endParaRPr lang="es-ES_tradnl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altLang="en-US" sz="2400" dirty="0" err="1" smtClean="0"/>
              <a:t>Why</a:t>
            </a:r>
            <a:r>
              <a:rPr lang="es-ES_tradnl" altLang="en-US" sz="2400" dirty="0" smtClean="0"/>
              <a:t> are </a:t>
            </a:r>
            <a:r>
              <a:rPr lang="es-ES_tradnl" altLang="en-US" sz="2400" dirty="0" err="1" smtClean="0"/>
              <a:t>there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strict</a:t>
            </a:r>
            <a:r>
              <a:rPr lang="es-ES_tradnl" altLang="en-US" sz="2400" dirty="0" smtClean="0"/>
              <a:t> and formal rules </a:t>
            </a:r>
            <a:r>
              <a:rPr lang="es-ES_tradnl" altLang="en-US" sz="2400" dirty="0" err="1" smtClean="0"/>
              <a:t>for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public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procurement</a:t>
            </a:r>
            <a:r>
              <a:rPr lang="es-ES_tradnl" altLang="en-US" sz="24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n-US" dirty="0" err="1" smtClean="0"/>
              <a:t>The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promoter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is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using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public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money</a:t>
            </a:r>
            <a:r>
              <a:rPr lang="es-ES_tradnl" altLang="en-US" dirty="0" smtClean="0"/>
              <a:t>. </a:t>
            </a:r>
            <a:r>
              <a:rPr lang="es-ES_tradnl" altLang="en-US" dirty="0" err="1" smtClean="0"/>
              <a:t>Therefore</a:t>
            </a:r>
            <a:r>
              <a:rPr lang="es-ES_tradnl" altLang="en-US" dirty="0" smtClean="0"/>
              <a:t>, </a:t>
            </a:r>
            <a:r>
              <a:rPr lang="es-ES_tradnl" altLang="en-US" dirty="0" err="1" smtClean="0"/>
              <a:t>the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proccess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must</a:t>
            </a:r>
            <a:r>
              <a:rPr lang="es-ES_tradnl" altLang="en-US" dirty="0" smtClean="0"/>
              <a:t> be: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altLang="en-US" dirty="0" err="1" smtClean="0"/>
              <a:t>Transparent</a:t>
            </a:r>
            <a:endParaRPr lang="es-ES_tradnl" alt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s-ES_tradnl" altLang="en-US" dirty="0" err="1" smtClean="0"/>
              <a:t>Fair</a:t>
            </a:r>
            <a:r>
              <a:rPr lang="es-ES_tradnl" altLang="en-US" dirty="0" smtClean="0"/>
              <a:t> and non-</a:t>
            </a:r>
            <a:r>
              <a:rPr lang="es-ES_tradnl" altLang="en-US" dirty="0" err="1" smtClean="0"/>
              <a:t>discriminatory</a:t>
            </a:r>
            <a:endParaRPr lang="es-ES_tradnl" alt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s-ES_tradnl" altLang="en-US" dirty="0" err="1" smtClean="0"/>
              <a:t>Traceable</a:t>
            </a:r>
            <a:endParaRPr lang="es-ES_tradnl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s-ES_tradnl" altLang="en-US" sz="2400" dirty="0" smtClean="0"/>
              <a:t>Full </a:t>
            </a:r>
            <a:r>
              <a:rPr lang="es-ES_tradnl" altLang="en-US" sz="2400" dirty="0" err="1" smtClean="0"/>
              <a:t>access</a:t>
            </a:r>
            <a:r>
              <a:rPr lang="es-ES_tradnl" altLang="en-US" sz="2400" dirty="0" smtClean="0"/>
              <a:t> of </a:t>
            </a:r>
            <a:r>
              <a:rPr lang="es-ES_tradnl" altLang="en-US" sz="2400" dirty="0" err="1" smtClean="0"/>
              <a:t>international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firms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to</a:t>
            </a:r>
            <a:r>
              <a:rPr lang="es-ES_tradnl" altLang="en-US" sz="2400" dirty="0" smtClean="0"/>
              <a:t> </a:t>
            </a:r>
            <a:r>
              <a:rPr lang="es-ES_tradnl" altLang="en-US" sz="2400" dirty="0" err="1" smtClean="0"/>
              <a:t>procurement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1004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7657B6F-085C-4835-9216-9B6962AC54EA}" type="datetime1">
              <a:rPr lang="en-GB" altLang="en-US" sz="1000" smtClean="0">
                <a:solidFill>
                  <a:schemeClr val="bg1"/>
                </a:solidFill>
              </a:rPr>
              <a:pPr eaLnBrk="1" hangingPunct="1"/>
              <a:t>07/10/2013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CD78311-D4A8-4677-BE1A-43304E0F25ED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smtClean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dirty="0" smtClean="0"/>
              <a:t>DFI and </a:t>
            </a:r>
            <a:r>
              <a:rPr lang="es-ES_tradnl" altLang="en-US" dirty="0" err="1" smtClean="0"/>
              <a:t>Promoter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respective</a:t>
            </a:r>
            <a:r>
              <a:rPr lang="es-ES_tradnl" altLang="en-US" dirty="0" smtClean="0"/>
              <a:t> roles</a:t>
            </a:r>
            <a:endParaRPr lang="en-GB" altLang="en-US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n-US" sz="2800" dirty="0" err="1" smtClean="0"/>
              <a:t>Promoters</a:t>
            </a:r>
            <a:r>
              <a:rPr lang="es-ES_tradnl" altLang="en-US" sz="2800" dirty="0" smtClean="0"/>
              <a:t> are </a:t>
            </a:r>
            <a:r>
              <a:rPr lang="es-ES_tradnl" altLang="en-US" sz="2800" dirty="0" err="1" smtClean="0"/>
              <a:t>fully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responsible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for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all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aspects</a:t>
            </a:r>
            <a:r>
              <a:rPr lang="es-ES_tradnl" altLang="en-US" sz="2800" dirty="0" smtClean="0"/>
              <a:t> of </a:t>
            </a:r>
            <a:r>
              <a:rPr lang="es-ES_tradnl" altLang="en-US" sz="2800" dirty="0" err="1" smtClean="0"/>
              <a:t>the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procurement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process</a:t>
            </a:r>
            <a:r>
              <a:rPr lang="es-ES_tradnl" altLang="en-US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n-US" sz="2800" dirty="0" err="1" smtClean="0"/>
              <a:t>The</a:t>
            </a:r>
            <a:r>
              <a:rPr lang="es-ES_tradnl" altLang="en-US" sz="2800" dirty="0" smtClean="0"/>
              <a:t> </a:t>
            </a:r>
            <a:r>
              <a:rPr lang="es-ES_tradnl" altLang="en-US" dirty="0" err="1" smtClean="0"/>
              <a:t>DFI</a:t>
            </a:r>
            <a:r>
              <a:rPr lang="es-ES_tradnl" altLang="en-US" sz="2800" dirty="0" err="1" smtClean="0"/>
              <a:t>’s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involvement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is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confined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solely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to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verifying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whether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or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not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the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conditions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attached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to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its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financing</a:t>
            </a:r>
            <a:r>
              <a:rPr lang="es-ES_tradnl" altLang="en-US" sz="2800" dirty="0" smtClean="0"/>
              <a:t> are </a:t>
            </a:r>
            <a:r>
              <a:rPr lang="es-ES_tradnl" altLang="en-US" sz="2800" dirty="0" err="1" smtClean="0"/>
              <a:t>met</a:t>
            </a:r>
            <a:r>
              <a:rPr lang="es-ES_tradnl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n-US" sz="2800" dirty="0" err="1" smtClean="0"/>
              <a:t>The</a:t>
            </a:r>
            <a:r>
              <a:rPr lang="es-ES_tradnl" altLang="en-US" sz="2800" dirty="0" smtClean="0"/>
              <a:t> </a:t>
            </a:r>
            <a:r>
              <a:rPr lang="es-ES_tradnl" altLang="en-US" dirty="0" smtClean="0"/>
              <a:t>DFI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may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advise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or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assist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promoters</a:t>
            </a:r>
            <a:r>
              <a:rPr lang="es-ES_tradnl" altLang="en-US" sz="2800" dirty="0" smtClean="0"/>
              <a:t>, </a:t>
            </a:r>
            <a:r>
              <a:rPr lang="es-ES_tradnl" altLang="en-US" sz="2800" dirty="0" err="1" smtClean="0"/>
              <a:t>but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is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not</a:t>
            </a:r>
            <a:r>
              <a:rPr lang="es-ES_tradnl" altLang="en-US" sz="2800" dirty="0" smtClean="0"/>
              <a:t> a </a:t>
            </a:r>
            <a:r>
              <a:rPr lang="es-ES_tradnl" altLang="en-US" sz="2800" dirty="0" err="1" smtClean="0"/>
              <a:t>party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to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the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resulting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contracts</a:t>
            </a:r>
            <a:r>
              <a:rPr lang="es-ES_tradnl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n-US" sz="2800" dirty="0" err="1" smtClean="0"/>
              <a:t>For</a:t>
            </a:r>
            <a:r>
              <a:rPr lang="es-ES_tradnl" altLang="en-US" sz="2800" dirty="0" smtClean="0"/>
              <a:t> EIB: </a:t>
            </a:r>
            <a:r>
              <a:rPr lang="es-ES_tradnl" altLang="en-US" sz="2800" dirty="0" err="1" smtClean="0"/>
              <a:t>the</a:t>
            </a:r>
            <a:r>
              <a:rPr lang="es-ES_tradnl" altLang="en-US" sz="2800" dirty="0" smtClean="0"/>
              <a:t> EIB Guide </a:t>
            </a:r>
            <a:r>
              <a:rPr lang="es-ES_tradnl" altLang="en-US" sz="2800" dirty="0" err="1" smtClean="0"/>
              <a:t>to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Procurement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is</a:t>
            </a:r>
            <a:r>
              <a:rPr lang="es-ES_tradnl" altLang="en-US" sz="2800" dirty="0" smtClean="0"/>
              <a:t> NOT a legal </a:t>
            </a:r>
            <a:r>
              <a:rPr lang="es-ES_tradnl" altLang="en-US" sz="2800" dirty="0" err="1" smtClean="0"/>
              <a:t>framework</a:t>
            </a:r>
            <a:r>
              <a:rPr lang="es-ES_tradnl" altLang="en-US" sz="2800" dirty="0" smtClean="0"/>
              <a:t>, and </a:t>
            </a:r>
            <a:r>
              <a:rPr lang="es-ES_tradnl" altLang="en-US" sz="2800" dirty="0" err="1" smtClean="0"/>
              <a:t>therefore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the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national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legislation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is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the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framework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governing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procurement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procedures</a:t>
            </a:r>
            <a:r>
              <a:rPr lang="es-ES_tradnl" altLang="en-US" sz="2800" dirty="0" smtClean="0"/>
              <a:t>.</a:t>
            </a: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6553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17D8BE7-AEAB-4F5C-B548-D370A7D00E15}" type="datetime1">
              <a:rPr lang="en-GB" altLang="en-US" sz="1000" smtClean="0">
                <a:solidFill>
                  <a:schemeClr val="bg1"/>
                </a:solidFill>
              </a:rPr>
              <a:pPr eaLnBrk="1" hangingPunct="1"/>
              <a:t>07/10/2013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8B57115-8F39-45F2-928D-A63AB4945D4C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smtClean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Joint Co-financing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/>
              <a:t>Various degrees of reliance possible:</a:t>
            </a:r>
          </a:p>
          <a:p>
            <a:pPr lvl="1" eaLnBrk="1" hangingPunct="1"/>
            <a:r>
              <a:rPr lang="en-GB" altLang="en-US" dirty="0" smtClean="0"/>
              <a:t>Use the procurement procedures of the co-financing institution</a:t>
            </a:r>
          </a:p>
          <a:p>
            <a:pPr lvl="1" eaLnBrk="1" hangingPunct="1"/>
            <a:r>
              <a:rPr lang="en-GB" altLang="en-US" dirty="0" smtClean="0"/>
              <a:t>Entrust the co-financing institution with the supervision of procurement</a:t>
            </a:r>
          </a:p>
          <a:p>
            <a:pPr lvl="1" eaLnBrk="1" hangingPunct="1"/>
            <a:r>
              <a:rPr lang="en-GB" altLang="en-US" dirty="0" smtClean="0"/>
              <a:t>Entrust the co-financing institution to appraise and/or monitor the project on its behalf: “Mutual Reliance”</a:t>
            </a:r>
          </a:p>
        </p:txBody>
      </p:sp>
    </p:spTree>
    <p:extLst>
      <p:ext uri="{BB962C8B-B14F-4D97-AF65-F5344CB8AC3E}">
        <p14:creationId xmlns:p14="http://schemas.microsoft.com/office/powerpoint/2010/main" val="62907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87D2978-89BD-4DF9-913F-5C4B9DB38055}" type="datetime1">
              <a:rPr lang="en-GB" altLang="en-US" sz="1000" smtClean="0">
                <a:solidFill>
                  <a:schemeClr val="bg1"/>
                </a:solidFill>
              </a:rPr>
              <a:pPr eaLnBrk="1" hangingPunct="1"/>
              <a:t>07/10/2013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D40FE71-5B36-48C1-A9E3-8EC38082B6F3}" type="slidenum">
              <a:rPr lang="en-US" altLang="en-US" sz="1000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  <p:sp>
        <p:nvSpPr>
          <p:cNvPr id="3072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smtClean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Mutual Reliance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The Lead Institution is fully in charge of procurement and applies its own rules and procedures, as long as they meet the Bank’s minimum requirements.</a:t>
            </a:r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eaLnBrk="1" hangingPunct="1"/>
            <a:r>
              <a:rPr lang="es-ES_tradnl" altLang="en-US" i="1" dirty="0" smtClean="0"/>
              <a:t>Mutual </a:t>
            </a:r>
            <a:r>
              <a:rPr lang="es-ES_tradnl" altLang="en-US" i="1" dirty="0" err="1" smtClean="0"/>
              <a:t>Reliance</a:t>
            </a:r>
            <a:r>
              <a:rPr lang="es-ES_tradnl" altLang="en-US" i="1" dirty="0" smtClean="0"/>
              <a:t> </a:t>
            </a:r>
            <a:r>
              <a:rPr lang="es-ES_tradnl" altLang="en-US" i="1" dirty="0" err="1" smtClean="0"/>
              <a:t>Initiative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with</a:t>
            </a:r>
            <a:r>
              <a:rPr lang="es-ES_tradnl" altLang="en-US" dirty="0" smtClean="0"/>
              <a:t> AFD and </a:t>
            </a:r>
            <a:r>
              <a:rPr lang="es-ES_tradnl" altLang="en-US" dirty="0" err="1" smtClean="0"/>
              <a:t>KfW</a:t>
            </a:r>
            <a:r>
              <a:rPr lang="es-ES_tradnl" altLang="en-US" dirty="0" smtClean="0"/>
              <a:t>: </a:t>
            </a:r>
            <a:r>
              <a:rPr lang="es-ES_tradnl" altLang="en-US" dirty="0" err="1" smtClean="0"/>
              <a:t>one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counterpart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for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project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promoter</a:t>
            </a:r>
            <a:r>
              <a:rPr lang="es-ES_tradnl" altLang="en-US" dirty="0" smtClean="0"/>
              <a:t>; </a:t>
            </a:r>
            <a:r>
              <a:rPr lang="es-ES_tradnl" altLang="en-US" dirty="0" err="1" smtClean="0"/>
              <a:t>reliance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on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project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appraisal</a:t>
            </a:r>
            <a:r>
              <a:rPr lang="es-ES_tradnl" altLang="en-US" dirty="0" smtClean="0"/>
              <a:t>, </a:t>
            </a:r>
            <a:r>
              <a:rPr lang="es-ES_tradnl" altLang="en-US" dirty="0" err="1" smtClean="0"/>
              <a:t>procurement</a:t>
            </a:r>
            <a:r>
              <a:rPr lang="es-ES_tradnl" altLang="en-US" dirty="0" smtClean="0"/>
              <a:t> rules, </a:t>
            </a:r>
            <a:r>
              <a:rPr lang="es-ES_tradnl" altLang="en-US" dirty="0" err="1" smtClean="0"/>
              <a:t>monitoring</a:t>
            </a:r>
            <a:r>
              <a:rPr lang="es-ES_tradnl" altLang="en-US" dirty="0" smtClean="0"/>
              <a:t> </a:t>
            </a:r>
            <a:r>
              <a:rPr lang="es-ES_tradnl" altLang="en-US" dirty="0" err="1" smtClean="0"/>
              <a:t>by</a:t>
            </a:r>
            <a:r>
              <a:rPr lang="es-ES_tradnl" altLang="en-US" dirty="0" smtClean="0"/>
              <a:t> Lead </a:t>
            </a:r>
            <a:r>
              <a:rPr lang="es-ES_tradnl" altLang="en-US" dirty="0" err="1" smtClean="0"/>
              <a:t>Institution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345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931416510"/>
              </p:ext>
            </p:extLst>
          </p:nvPr>
        </p:nvGraphicFramePr>
        <p:xfrm>
          <a:off x="-108520" y="1040542"/>
          <a:ext cx="9217024" cy="515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97C0A4-CD28-4E5B-A09C-586EF20BF15B}" type="slidenum">
              <a:rPr lang="en-GB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pPr eaLnBrk="1" hangingPunct="1"/>
              <a:t>2</a:t>
            </a:fld>
            <a:endParaRPr lang="en-GB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6321" y="5930116"/>
            <a:ext cx="3002183" cy="52322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accent6"/>
                </a:solidFill>
              </a:rPr>
              <a:t>Infrastructure sectors </a:t>
            </a:r>
            <a:r>
              <a:rPr lang="en-GB" sz="1400" dirty="0" smtClean="0">
                <a:solidFill>
                  <a:schemeClr val="accent6"/>
                </a:solidFill>
              </a:rPr>
              <a:t>represent 63% of the total signed portfolio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895904" y="2301957"/>
            <a:ext cx="1368152" cy="194186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33265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>
                <a:solidFill>
                  <a:schemeClr val="accent2"/>
                </a:solidFill>
              </a:rPr>
              <a:t>EIB signatures by section by region 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 smtClean="0">
                <a:solidFill>
                  <a:schemeClr val="accent2"/>
                </a:solidFill>
              </a:rPr>
              <a:t>Africa </a:t>
            </a:r>
            <a:r>
              <a:rPr lang="en-GB" sz="2000" dirty="0">
                <a:solidFill>
                  <a:schemeClr val="accent2"/>
                </a:solidFill>
              </a:rPr>
              <a:t>- </a:t>
            </a:r>
            <a:r>
              <a:rPr lang="en-GB" sz="2000" dirty="0" smtClean="0">
                <a:solidFill>
                  <a:schemeClr val="accent2"/>
                </a:solidFill>
              </a:rPr>
              <a:t>2003-2013* </a:t>
            </a:r>
            <a:r>
              <a:rPr lang="en-GB" sz="2000" dirty="0">
                <a:solidFill>
                  <a:schemeClr val="accent2"/>
                </a:solidFill>
              </a:rPr>
              <a:t>(EUR m)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876256" y="3717032"/>
            <a:ext cx="2232248" cy="266194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76256" y="3979318"/>
            <a:ext cx="1512168" cy="194186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76256" y="4242926"/>
            <a:ext cx="1368152" cy="266194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76256" y="4494579"/>
            <a:ext cx="1368152" cy="194186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876256" y="4695488"/>
            <a:ext cx="1368152" cy="317687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191726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accent2"/>
                </a:solidFill>
              </a:rPr>
              <a:t>* to end June 2013</a:t>
            </a:r>
          </a:p>
        </p:txBody>
      </p:sp>
    </p:spTree>
    <p:extLst>
      <p:ext uri="{BB962C8B-B14F-4D97-AF65-F5344CB8AC3E}">
        <p14:creationId xmlns:p14="http://schemas.microsoft.com/office/powerpoint/2010/main" val="591094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C4760C8-ECA3-4F56-812E-B45896AFD02B}" type="slidenum">
              <a:rPr lang="en-US" sz="1000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16691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dirty="0" smtClean="0">
                <a:solidFill>
                  <a:srgbClr val="FFFFFF"/>
                </a:solidFill>
              </a:rPr>
              <a:t>European Investment Bank</a:t>
            </a:r>
          </a:p>
        </p:txBody>
      </p:sp>
      <p:sp>
        <p:nvSpPr>
          <p:cNvPr id="166917" name="Text Box 9"/>
          <p:cNvSpPr txBox="1">
            <a:spLocks noChangeArrowheads="1"/>
          </p:cNvSpPr>
          <p:nvPr/>
        </p:nvSpPr>
        <p:spPr bwMode="auto">
          <a:xfrm>
            <a:off x="1258888" y="608330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6918" name="Rectangle 2"/>
          <p:cNvSpPr txBox="1">
            <a:spLocks noChangeArrowheads="1"/>
          </p:cNvSpPr>
          <p:nvPr/>
        </p:nvSpPr>
        <p:spPr bwMode="auto">
          <a:xfrm>
            <a:off x="827088" y="260648"/>
            <a:ext cx="74882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ea typeface="+mj-ea"/>
                <a:cs typeface="+mn-cs"/>
              </a:rPr>
              <a:t>Case study: Southern Africa</a:t>
            </a:r>
            <a:br>
              <a:rPr lang="en-US" sz="2200" dirty="0" smtClean="0">
                <a:solidFill>
                  <a:schemeClr val="accent6"/>
                </a:solidFill>
                <a:latin typeface="+mn-lt"/>
                <a:ea typeface="+mj-ea"/>
                <a:cs typeface="+mn-cs"/>
              </a:rPr>
            </a:br>
            <a:r>
              <a:rPr lang="en-US" sz="2200" dirty="0" smtClean="0">
                <a:solidFill>
                  <a:schemeClr val="accent6"/>
                </a:solidFill>
                <a:latin typeface="+mn-lt"/>
                <a:ea typeface="+mj-ea"/>
                <a:cs typeface="+mn-cs"/>
              </a:rPr>
              <a:t>Caprivi Interconnector</a:t>
            </a:r>
            <a:r>
              <a:rPr lang="en-US" sz="2200" dirty="0">
                <a:solidFill>
                  <a:schemeClr val="accent6"/>
                </a:solidFill>
              </a:rPr>
              <a:t/>
            </a:r>
            <a:br>
              <a:rPr lang="en-US" sz="2200" dirty="0">
                <a:solidFill>
                  <a:schemeClr val="accent6"/>
                </a:solidFill>
              </a:rPr>
            </a:br>
            <a:r>
              <a:rPr lang="en-US" sz="2200" dirty="0">
                <a:solidFill>
                  <a:schemeClr val="accent6"/>
                </a:solidFill>
              </a:rPr>
              <a:t/>
            </a:r>
            <a:br>
              <a:rPr lang="en-US" sz="2200" dirty="0">
                <a:solidFill>
                  <a:schemeClr val="accent6"/>
                </a:solidFill>
              </a:rPr>
            </a:br>
            <a:endParaRPr lang="en-GB" sz="2200" dirty="0">
              <a:solidFill>
                <a:schemeClr val="accent6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072877"/>
            <a:ext cx="7896522" cy="3724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Connects the Namibian, Zambian and Zimbabwean transmission networks, and thus creates the first western backbone of the SAPP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The </a:t>
            </a:r>
            <a:r>
              <a:rPr lang="en-GB" sz="2000" b="1" dirty="0" smtClean="0">
                <a:solidFill>
                  <a:schemeClr val="accent6"/>
                </a:solidFill>
              </a:rPr>
              <a:t>first stage</a:t>
            </a:r>
            <a:r>
              <a:rPr lang="en-GB" sz="2000" dirty="0" smtClean="0">
                <a:solidFill>
                  <a:schemeClr val="accent6"/>
                </a:solidFill>
              </a:rPr>
              <a:t> of the project comprises a ±970km 350kV (200 MW) HVDC transmission line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</a:rPr>
              <a:t>The </a:t>
            </a:r>
            <a:r>
              <a:rPr lang="en-GB" sz="2000" b="1" dirty="0" smtClean="0">
                <a:solidFill>
                  <a:schemeClr val="accent6"/>
                </a:solidFill>
              </a:rPr>
              <a:t>second stage</a:t>
            </a:r>
            <a:r>
              <a:rPr lang="en-GB" sz="2000" dirty="0" smtClean="0">
                <a:solidFill>
                  <a:schemeClr val="accent6"/>
                </a:solidFill>
              </a:rPr>
              <a:t> (not included) entails upgrading and adding a 280km 400kV AC transmission line and associated substation extensions (600 MW). </a:t>
            </a:r>
            <a:endParaRPr lang="en-GB" sz="2000" dirty="0">
              <a:solidFill>
                <a:schemeClr val="accent6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789040"/>
            <a:ext cx="7693025" cy="2689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C4760C8-ECA3-4F56-812E-B45896AFD02B}" type="slidenum">
              <a:rPr lang="en-US" sz="1000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16691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dirty="0" smtClean="0">
                <a:solidFill>
                  <a:srgbClr val="FFFFFF"/>
                </a:solidFill>
              </a:rPr>
              <a:t>European Investment Bank</a:t>
            </a:r>
          </a:p>
        </p:txBody>
      </p:sp>
      <p:sp>
        <p:nvSpPr>
          <p:cNvPr id="166917" name="Text Box 9"/>
          <p:cNvSpPr txBox="1">
            <a:spLocks noChangeArrowheads="1"/>
          </p:cNvSpPr>
          <p:nvPr/>
        </p:nvSpPr>
        <p:spPr bwMode="auto">
          <a:xfrm>
            <a:off x="1258888" y="608330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9388" y="1447728"/>
            <a:ext cx="8208962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defTabSz="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50838" defTabSz="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defTabSz="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defTabSz="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defTabSz="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defTabSz="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defTabSz="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defTabSz="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defTabSz="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693738" lvl="1" indent="-342900" algn="just" eaLnBrk="0" hangingPunct="0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GB" sz="1900" b="1" dirty="0" smtClean="0">
                <a:solidFill>
                  <a:schemeClr val="accent6"/>
                </a:solidFill>
                <a:latin typeface="Arial" pitchFamily="34" charset="0"/>
              </a:rPr>
              <a:t> </a:t>
            </a:r>
            <a:r>
              <a:rPr lang="en-GB" sz="1900" dirty="0" smtClean="0">
                <a:solidFill>
                  <a:schemeClr val="accent6"/>
                </a:solidFill>
                <a:latin typeface="Arial" pitchFamily="34" charset="0"/>
              </a:rPr>
              <a:t>EUR 35 m OR loan, co-financed with matching amounts from AFD and </a:t>
            </a:r>
            <a:r>
              <a:rPr lang="en-GB" sz="1900" dirty="0" err="1" smtClean="0">
                <a:solidFill>
                  <a:schemeClr val="accent6"/>
                </a:solidFill>
                <a:latin typeface="Arial" pitchFamily="34" charset="0"/>
              </a:rPr>
              <a:t>KfW</a:t>
            </a:r>
            <a:r>
              <a:rPr lang="en-GB" sz="1900" dirty="0" smtClean="0">
                <a:solidFill>
                  <a:schemeClr val="accent6"/>
                </a:solidFill>
                <a:latin typeface="Arial" pitchFamily="34" charset="0"/>
              </a:rPr>
              <a:t> </a:t>
            </a:r>
          </a:p>
          <a:p>
            <a:pPr marL="693738" lvl="1" indent="-342900" algn="just" eaLnBrk="0" hangingPunct="0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accent6"/>
                </a:solidFill>
                <a:latin typeface="Arial" pitchFamily="34" charset="0"/>
              </a:rPr>
              <a:t> one of the first operations to benefit from an EU-Africa Infrastructure Trust Fund interest rate </a:t>
            </a: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subsidy - EUR 15 m to enhance financial viability of project</a:t>
            </a:r>
          </a:p>
          <a:p>
            <a:pPr marL="693738" lvl="1" indent="-342900" algn="just" eaLnBrk="0" hangingPunct="0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accent6"/>
                </a:solidFill>
                <a:latin typeface="Arial" pitchFamily="34" charset="0"/>
              </a:rPr>
              <a:t> close cooperation with local power companies and renewable energy firms</a:t>
            </a:r>
          </a:p>
          <a:p>
            <a:pPr marL="693738" lvl="1" indent="-342900" algn="just" eaLnBrk="0" hangingPunct="0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accent6"/>
                </a:solidFill>
                <a:latin typeface="Arial" pitchFamily="34" charset="0"/>
              </a:rPr>
              <a:t>first application of HVDC Light technology on transmission lines, providing industrial scale reference project for this application</a:t>
            </a:r>
          </a:p>
          <a:p>
            <a:pPr marL="693738" lvl="1" indent="-342900" algn="just" eaLnBrk="0" hangingPunct="0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 stabilising supply across southern Africa and boosting regional energy trading</a:t>
            </a:r>
          </a:p>
          <a:p>
            <a:pPr lvl="1" algn="just" eaLnBrk="0" hangingPunct="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Ø"/>
            </a:pPr>
            <a:endParaRPr lang="en-GB" sz="2000" b="1" dirty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27088" y="260648"/>
            <a:ext cx="74882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ea typeface="+mj-ea"/>
                <a:cs typeface="+mn-cs"/>
              </a:rPr>
              <a:t>Case study: Southern Africa</a:t>
            </a:r>
            <a:br>
              <a:rPr lang="en-US" sz="2200" dirty="0" smtClean="0">
                <a:solidFill>
                  <a:schemeClr val="accent6"/>
                </a:solidFill>
                <a:latin typeface="+mn-lt"/>
                <a:ea typeface="+mj-ea"/>
                <a:cs typeface="+mn-cs"/>
              </a:rPr>
            </a:br>
            <a:r>
              <a:rPr lang="en-US" sz="2200" dirty="0" smtClean="0">
                <a:solidFill>
                  <a:schemeClr val="accent6"/>
                </a:solidFill>
                <a:latin typeface="+mn-lt"/>
                <a:ea typeface="+mj-ea"/>
                <a:cs typeface="+mn-cs"/>
              </a:rPr>
              <a:t>Caprivi Interconnector (2)</a:t>
            </a:r>
            <a:r>
              <a:rPr lang="en-US" sz="2200" dirty="0">
                <a:solidFill>
                  <a:schemeClr val="accent6"/>
                </a:solidFill>
              </a:rPr>
              <a:t/>
            </a:r>
            <a:br>
              <a:rPr lang="en-US" sz="2200" dirty="0">
                <a:solidFill>
                  <a:schemeClr val="accent6"/>
                </a:solidFill>
              </a:rPr>
            </a:br>
            <a:r>
              <a:rPr lang="en-US" sz="2200" dirty="0">
                <a:solidFill>
                  <a:schemeClr val="accent6"/>
                </a:solidFill>
              </a:rPr>
              <a:t/>
            </a:r>
            <a:br>
              <a:rPr lang="en-US" sz="2200" dirty="0">
                <a:solidFill>
                  <a:schemeClr val="accent6"/>
                </a:solidFill>
              </a:rPr>
            </a:br>
            <a:endParaRPr lang="en-GB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EF4AD5-CDBA-46C0-BE22-418775A35D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European Investment Bank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1354234"/>
            <a:ext cx="8208963" cy="29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defTabSz="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50838" defTabSz="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defTabSz="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defTabSz="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defTabSz="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defTabSz="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defTabSz="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defTabSz="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defTabSz="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522288" lvl="1" indent="-342900" algn="just" eaLnBrk="0" hangingPunct="0">
              <a:lnSpc>
                <a:spcPct val="120000"/>
              </a:lnSpc>
              <a:spcAft>
                <a:spcPct val="3000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15CAB"/>
                </a:solidFill>
                <a:latin typeface="+mn-lt"/>
                <a:cs typeface="+mn-cs"/>
              </a:rPr>
              <a:t>EUR 8 m EIB loan for the installation </a:t>
            </a:r>
            <a:r>
              <a:rPr lang="en-GB" sz="1800" dirty="0">
                <a:solidFill>
                  <a:srgbClr val="015CAB"/>
                </a:solidFill>
                <a:latin typeface="+mn-lt"/>
                <a:cs typeface="+mn-cs"/>
              </a:rPr>
              <a:t>and operation of the first submarine fibre optic cable for international connections to the Seychelles </a:t>
            </a:r>
          </a:p>
          <a:p>
            <a:pPr marL="514350" indent="-342900" algn="just" eaLnBrk="0" hangingPunct="0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fr-CH" sz="1800" dirty="0">
                <a:solidFill>
                  <a:srgbClr val="015CAB"/>
                </a:solidFill>
                <a:latin typeface="+mn-lt"/>
                <a:cs typeface="+mn-cs"/>
              </a:rPr>
              <a:t> </a:t>
            </a:r>
            <a:r>
              <a:rPr lang="en-GB" sz="1800" dirty="0" smtClean="0">
                <a:solidFill>
                  <a:srgbClr val="015CAB"/>
                </a:solidFill>
                <a:latin typeface="+mn-lt"/>
                <a:cs typeface="+mn-cs"/>
              </a:rPr>
              <a:t>dramatically improving telecommunications and internet access, reducing the emigration of skilled workers</a:t>
            </a:r>
          </a:p>
          <a:p>
            <a:pPr marL="514350" indent="-342900" algn="just" eaLnBrk="0" hangingPunct="0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15CAB"/>
                </a:solidFill>
                <a:latin typeface="+mn-lt"/>
                <a:cs typeface="+mn-cs"/>
              </a:rPr>
              <a:t>Fostering modern e-services in healthcare and education, for the benefit of the whole region</a:t>
            </a:r>
          </a:p>
          <a:p>
            <a:pPr marL="514350" indent="-342900" algn="just" eaLnBrk="0" hangingPunct="0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15CAB"/>
                </a:solidFill>
                <a:latin typeface="+mn-lt"/>
                <a:cs typeface="+mn-cs"/>
              </a:rPr>
              <a:t> international transmission capacity estimated at being </a:t>
            </a:r>
            <a:br>
              <a:rPr lang="en-GB" sz="1800" dirty="0" smtClean="0">
                <a:solidFill>
                  <a:srgbClr val="015CAB"/>
                </a:solidFill>
                <a:latin typeface="+mn-lt"/>
                <a:cs typeface="+mn-cs"/>
              </a:rPr>
            </a:br>
            <a:r>
              <a:rPr lang="en-GB" sz="1800" dirty="0" smtClean="0">
                <a:solidFill>
                  <a:srgbClr val="015CAB"/>
                </a:solidFill>
                <a:latin typeface="+mn-lt"/>
                <a:cs typeface="+mn-cs"/>
              </a:rPr>
              <a:t>7 times cheaper than current prices for satellite-based links</a:t>
            </a:r>
            <a:endParaRPr lang="en-GB" sz="1800" dirty="0">
              <a:solidFill>
                <a:srgbClr val="015CAB"/>
              </a:solidFill>
              <a:latin typeface="+mn-lt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20" y="4437112"/>
            <a:ext cx="312221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333375"/>
            <a:ext cx="756032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5C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Enhancing communications for regional benefit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Case study: Seychelles Submarine Cable</a:t>
            </a:r>
            <a:endParaRPr lang="en-GB" sz="220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437112"/>
            <a:ext cx="5761335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342900" algn="just" eaLnBrk="0" hangingPunct="0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GB" dirty="0">
                <a:solidFill>
                  <a:srgbClr val="015CAB"/>
                </a:solidFill>
              </a:rPr>
              <a:t> EUR 4m EU-Africa Infrastructure Trust Fund grant to support shareholding by the Seychelles </a:t>
            </a:r>
            <a:r>
              <a:rPr lang="en-GB" dirty="0" smtClean="0">
                <a:solidFill>
                  <a:srgbClr val="015CAB"/>
                </a:solidFill>
              </a:rPr>
              <a:t>government in a public-partnership partnership</a:t>
            </a:r>
            <a:endParaRPr lang="en-GB" dirty="0">
              <a:solidFill>
                <a:srgbClr val="015CAB"/>
              </a:solidFill>
            </a:endParaRPr>
          </a:p>
          <a:p>
            <a:pPr marL="514350" indent="-342900" algn="just" eaLnBrk="0" hangingPunct="0"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GB">
                <a:solidFill>
                  <a:srgbClr val="015CAB"/>
                </a:solidFill>
              </a:rPr>
              <a:t> </a:t>
            </a:r>
            <a:r>
              <a:rPr lang="en-GB" smtClean="0">
                <a:solidFill>
                  <a:srgbClr val="015CAB"/>
                </a:solidFill>
              </a:rPr>
              <a:t>mandatory equity </a:t>
            </a:r>
            <a:r>
              <a:rPr lang="en-GB" dirty="0">
                <a:solidFill>
                  <a:srgbClr val="015CAB"/>
                </a:solidFill>
              </a:rPr>
              <a:t>dividend to be used for social development e.g. free internet access for schools, libraries, hospitals</a:t>
            </a:r>
          </a:p>
        </p:txBody>
      </p:sp>
    </p:spTree>
    <p:extLst>
      <p:ext uri="{BB962C8B-B14F-4D97-AF65-F5344CB8AC3E}">
        <p14:creationId xmlns:p14="http://schemas.microsoft.com/office/powerpoint/2010/main" val="346210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37CF46-F291-416B-B73B-737FC537B7C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European Investment Bank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274025"/>
            <a:ext cx="820891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accent2"/>
                </a:solidFill>
                <a:sym typeface="Symbol"/>
              </a:rPr>
              <a:t>Example</a:t>
            </a:r>
            <a:r>
              <a:rPr lang="en-US" sz="1600" b="1" dirty="0">
                <a:solidFill>
                  <a:schemeClr val="accent2"/>
                </a:solidFill>
                <a:sym typeface="Symbol"/>
              </a:rPr>
              <a:t>: </a:t>
            </a:r>
            <a:r>
              <a:rPr lang="en-US" sz="1600" b="1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Great </a:t>
            </a:r>
            <a:r>
              <a:rPr lang="en-US" sz="1600" b="1" dirty="0">
                <a:solidFill>
                  <a:schemeClr val="accent2"/>
                </a:solidFill>
              </a:rPr>
              <a:t>East Road Rehabilitation </a:t>
            </a:r>
            <a:r>
              <a:rPr lang="en-US" sz="1600" dirty="0" smtClean="0">
                <a:solidFill>
                  <a:schemeClr val="accent2"/>
                </a:solidFill>
              </a:rPr>
              <a:t>(EUR 38 m)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US" dirty="0" smtClean="0">
                <a:solidFill>
                  <a:schemeClr val="accent2"/>
                </a:solidFill>
              </a:rPr>
              <a:t>part </a:t>
            </a:r>
            <a:r>
              <a:rPr lang="en-US" dirty="0">
                <a:solidFill>
                  <a:schemeClr val="accent2"/>
                </a:solidFill>
              </a:rPr>
              <a:t>of </a:t>
            </a:r>
            <a:r>
              <a:rPr lang="en-US" dirty="0" smtClean="0">
                <a:solidFill>
                  <a:schemeClr val="accent2"/>
                </a:solidFill>
              </a:rPr>
              <a:t>the regional </a:t>
            </a:r>
            <a:r>
              <a:rPr lang="en-US" dirty="0">
                <a:solidFill>
                  <a:schemeClr val="accent2"/>
                </a:solidFill>
              </a:rPr>
              <a:t>integration </a:t>
            </a:r>
            <a:r>
              <a:rPr lang="en-US" dirty="0" smtClean="0">
                <a:solidFill>
                  <a:schemeClr val="accent2"/>
                </a:solidFill>
              </a:rPr>
              <a:t>agenda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US" dirty="0" smtClean="0">
                <a:solidFill>
                  <a:schemeClr val="accent2"/>
                </a:solidFill>
              </a:rPr>
              <a:t>supports </a:t>
            </a:r>
            <a:r>
              <a:rPr lang="en-US" dirty="0">
                <a:solidFill>
                  <a:schemeClr val="accent2"/>
                </a:solidFill>
              </a:rPr>
              <a:t>the rehabilitation of the Great East </a:t>
            </a:r>
            <a:r>
              <a:rPr lang="en-US" dirty="0" smtClean="0">
                <a:solidFill>
                  <a:schemeClr val="accent2"/>
                </a:solidFill>
              </a:rPr>
              <a:t>Road linking </a:t>
            </a:r>
            <a:r>
              <a:rPr lang="en-US" dirty="0">
                <a:solidFill>
                  <a:schemeClr val="accent2"/>
                </a:solidFill>
              </a:rPr>
              <a:t>Zambia to Malawi, and further to </a:t>
            </a:r>
            <a:r>
              <a:rPr lang="en-US" dirty="0" smtClean="0">
                <a:solidFill>
                  <a:schemeClr val="accent2"/>
                </a:solidFill>
              </a:rPr>
              <a:t>the deep </a:t>
            </a:r>
            <a:r>
              <a:rPr lang="en-US" dirty="0">
                <a:solidFill>
                  <a:schemeClr val="accent2"/>
                </a:solidFill>
              </a:rPr>
              <a:t>sea port of </a:t>
            </a:r>
            <a:r>
              <a:rPr lang="en-US" dirty="0" err="1">
                <a:solidFill>
                  <a:schemeClr val="accent2"/>
                </a:solidFill>
              </a:rPr>
              <a:t>Nacala</a:t>
            </a:r>
            <a:r>
              <a:rPr lang="en-US" dirty="0">
                <a:solidFill>
                  <a:schemeClr val="accent2"/>
                </a:solidFill>
              </a:rPr>
              <a:t> in </a:t>
            </a:r>
            <a:r>
              <a:rPr lang="en-US" dirty="0" smtClean="0">
                <a:solidFill>
                  <a:schemeClr val="accent2"/>
                </a:solidFill>
              </a:rPr>
              <a:t>Mozambique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US" dirty="0" smtClean="0">
                <a:solidFill>
                  <a:schemeClr val="accent2"/>
                </a:solidFill>
              </a:rPr>
              <a:t>developing </a:t>
            </a:r>
            <a:r>
              <a:rPr lang="en-US" dirty="0">
                <a:solidFill>
                  <a:schemeClr val="accent2"/>
                </a:solidFill>
              </a:rPr>
              <a:t>trade axis for the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movement of services</a:t>
            </a:r>
            <a:r>
              <a:rPr lang="en-US" dirty="0">
                <a:solidFill>
                  <a:schemeClr val="accent2"/>
                </a:solidFill>
              </a:rPr>
              <a:t>, goods and </a:t>
            </a:r>
            <a:r>
              <a:rPr lang="en-US" dirty="0" smtClean="0">
                <a:solidFill>
                  <a:schemeClr val="accent2"/>
                </a:solidFill>
              </a:rPr>
              <a:t>people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US" dirty="0" smtClean="0">
                <a:solidFill>
                  <a:schemeClr val="accent2"/>
                </a:solidFill>
              </a:rPr>
              <a:t>contributing </a:t>
            </a:r>
            <a:r>
              <a:rPr lang="en-US" dirty="0">
                <a:solidFill>
                  <a:schemeClr val="accent2"/>
                </a:solidFill>
              </a:rPr>
              <a:t>to a safe </a:t>
            </a:r>
            <a:r>
              <a:rPr lang="en-US" dirty="0" smtClean="0">
                <a:solidFill>
                  <a:schemeClr val="accent2"/>
                </a:solidFill>
              </a:rPr>
              <a:t>and reliable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road </a:t>
            </a:r>
            <a:r>
              <a:rPr lang="en-US" dirty="0">
                <a:solidFill>
                  <a:schemeClr val="accent2"/>
                </a:solidFill>
              </a:rPr>
              <a:t>network in </a:t>
            </a:r>
            <a:r>
              <a:rPr lang="en-US" dirty="0" smtClean="0">
                <a:solidFill>
                  <a:schemeClr val="accent2"/>
                </a:solidFill>
              </a:rPr>
              <a:t>Zambia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US" dirty="0" smtClean="0">
                <a:solidFill>
                  <a:schemeClr val="accent2"/>
                </a:solidFill>
              </a:rPr>
              <a:t>EUR 1 m ITF grant to enhance Zambian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Road Development Authority’s capacity to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 implement and monitor the project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6" y="1052736"/>
            <a:ext cx="7905811" cy="11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88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accent6"/>
                </a:solidFill>
              </a:rPr>
              <a:t>Developing regional trade and integration through road </a:t>
            </a:r>
            <a:r>
              <a:rPr lang="en-US" sz="2200" dirty="0">
                <a:solidFill>
                  <a:schemeClr val="accent6"/>
                </a:solidFill>
              </a:rPr>
              <a:t>and railway networks, ports, maritime and river routes, air transport, etc</a:t>
            </a:r>
            <a:r>
              <a:rPr lang="en-US" sz="2200" dirty="0" smtClean="0">
                <a:solidFill>
                  <a:schemeClr val="accent6"/>
                </a:solidFill>
              </a:rPr>
              <a:t>.</a:t>
            </a:r>
            <a:endParaRPr lang="en-GB" sz="2200" dirty="0">
              <a:solidFill>
                <a:schemeClr val="accent6"/>
              </a:solidFill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66" y="4395589"/>
            <a:ext cx="3855977" cy="20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118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Stages </a:t>
            </a:r>
            <a:r>
              <a:rPr lang="en-GB" dirty="0"/>
              <a:t>of an </a:t>
            </a:r>
            <a:r>
              <a:rPr lang="en-GB" dirty="0" smtClean="0"/>
              <a:t>Infrastructure Project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						Months</a:t>
            </a:r>
            <a:endParaRPr lang="en-GB" sz="2000" dirty="0"/>
          </a:p>
          <a:p>
            <a:pPr lvl="0"/>
            <a:r>
              <a:rPr lang="en-GB" sz="1600" dirty="0"/>
              <a:t>Project Development		</a:t>
            </a:r>
            <a:r>
              <a:rPr lang="en-GB" sz="1600"/>
              <a:t>	</a:t>
            </a:r>
            <a:r>
              <a:rPr lang="en-GB" sz="1600" smtClean="0"/>
              <a:t>     0</a:t>
            </a:r>
            <a:endParaRPr lang="en-GB" sz="1600" dirty="0"/>
          </a:p>
          <a:p>
            <a:pPr lvl="0"/>
            <a:r>
              <a:rPr lang="en-GB" sz="1600" dirty="0"/>
              <a:t>Early management Review</a:t>
            </a:r>
          </a:p>
          <a:p>
            <a:pPr lvl="0"/>
            <a:r>
              <a:rPr lang="en-GB" sz="1600" dirty="0"/>
              <a:t>Appraisal</a:t>
            </a:r>
          </a:p>
          <a:p>
            <a:pPr lvl="0"/>
            <a:r>
              <a:rPr lang="en-GB" sz="1600" dirty="0"/>
              <a:t>Board Approval				</a:t>
            </a:r>
            <a:r>
              <a:rPr lang="en-GB" sz="1600" dirty="0" smtClean="0"/>
              <a:t>   +</a:t>
            </a:r>
            <a:r>
              <a:rPr lang="en-GB" sz="1600" dirty="0"/>
              <a:t>12 </a:t>
            </a:r>
            <a:r>
              <a:rPr lang="en-GB" sz="1600" dirty="0" smtClean="0"/>
              <a:t>months(average</a:t>
            </a:r>
            <a:r>
              <a:rPr lang="en-GB" sz="1600" dirty="0"/>
              <a:t>)</a:t>
            </a:r>
          </a:p>
          <a:p>
            <a:pPr lvl="0"/>
            <a:r>
              <a:rPr lang="en-GB" sz="1600" dirty="0"/>
              <a:t>Negotiations</a:t>
            </a:r>
          </a:p>
          <a:p>
            <a:pPr lvl="0"/>
            <a:r>
              <a:rPr lang="en-GB" sz="1600" dirty="0"/>
              <a:t>Signature Finance contract</a:t>
            </a:r>
          </a:p>
          <a:p>
            <a:pPr lvl="0"/>
            <a:r>
              <a:rPr lang="en-GB" sz="1600" dirty="0"/>
              <a:t>Implementation of Conditions Precedent</a:t>
            </a:r>
          </a:p>
          <a:p>
            <a:pPr lvl="0"/>
            <a:r>
              <a:rPr lang="en-GB" sz="1600" dirty="0"/>
              <a:t>First Disbursement			</a:t>
            </a:r>
            <a:r>
              <a:rPr lang="en-GB" sz="1600" dirty="0" smtClean="0"/>
              <a:t>   + </a:t>
            </a:r>
            <a:r>
              <a:rPr lang="en-GB" sz="1600" dirty="0"/>
              <a:t>21 ( average)</a:t>
            </a:r>
          </a:p>
          <a:p>
            <a:pPr lvl="0"/>
            <a:r>
              <a:rPr lang="en-GB" sz="1600" dirty="0"/>
              <a:t>Last Disbursement (approx. Physical </a:t>
            </a:r>
            <a:r>
              <a:rPr lang="en-GB" sz="1600" dirty="0" smtClean="0"/>
              <a:t>Completion)+ </a:t>
            </a:r>
            <a:r>
              <a:rPr lang="en-GB" sz="1600" dirty="0"/>
              <a:t>30 (average)</a:t>
            </a:r>
          </a:p>
          <a:p>
            <a:pPr lvl="0"/>
            <a:r>
              <a:rPr lang="en-GB" sz="1600" dirty="0" err="1"/>
              <a:t>PCReport</a:t>
            </a:r>
            <a:r>
              <a:rPr lang="en-GB" sz="1600" dirty="0"/>
              <a:t> 				</a:t>
            </a:r>
            <a:r>
              <a:rPr lang="en-GB" sz="1600" dirty="0" smtClean="0"/>
              <a:t>    + </a:t>
            </a:r>
            <a:r>
              <a:rPr lang="en-GB" sz="1600" dirty="0"/>
              <a:t>15 </a:t>
            </a:r>
            <a:r>
              <a:rPr lang="en-GB" sz="1600" dirty="0" smtClean="0"/>
              <a:t>(average</a:t>
            </a:r>
            <a:r>
              <a:rPr lang="en-GB" sz="1600" dirty="0"/>
              <a:t>)</a:t>
            </a:r>
          </a:p>
          <a:p>
            <a:pPr lvl="0"/>
            <a:r>
              <a:rPr lang="en-GB" sz="1600" dirty="0"/>
              <a:t>Supervision</a:t>
            </a:r>
          </a:p>
          <a:p>
            <a:pPr lvl="0"/>
            <a:r>
              <a:rPr lang="en-GB" sz="1600" dirty="0"/>
              <a:t>Closing (last reimbursement)		</a:t>
            </a:r>
            <a:r>
              <a:rPr lang="en-GB" sz="1600" dirty="0" smtClean="0"/>
              <a:t>+</a:t>
            </a:r>
            <a:r>
              <a:rPr lang="en-GB" sz="1600" dirty="0"/>
              <a:t>14.5 years </a:t>
            </a:r>
            <a:r>
              <a:rPr lang="en-GB" sz="1600" dirty="0" smtClean="0"/>
              <a:t>after </a:t>
            </a:r>
            <a:r>
              <a:rPr lang="en-GB" sz="1600" dirty="0"/>
              <a:t>first disbursement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37CF46-F291-416B-B73B-737FC537B7C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European Investment Bank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4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D49F012-8FCD-4488-A73B-5579652EDA4E}" type="slidenum">
              <a:rPr lang="en-US" sz="1000">
                <a:solidFill>
                  <a:schemeClr val="bg1"/>
                </a:solidFill>
              </a:rPr>
              <a:pPr eaLnBrk="1" hangingPunct="1"/>
              <a:t>25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9459" name="Espace réservé du pied de page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1005570" name="Rectangle 2"/>
          <p:cNvSpPr>
            <a:spLocks noChangeArrowheads="1"/>
          </p:cNvSpPr>
          <p:nvPr/>
        </p:nvSpPr>
        <p:spPr bwMode="auto">
          <a:xfrm>
            <a:off x="914400" y="304800"/>
            <a:ext cx="3868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GB" sz="280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250950" y="293688"/>
            <a:ext cx="2968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sz="2800" b="1">
              <a:solidFill>
                <a:srgbClr val="800019"/>
              </a:solidFill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17500" y="5229225"/>
            <a:ext cx="16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2000">
              <a:solidFill>
                <a:srgbClr val="663300"/>
              </a:solidFill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0" y="4292600"/>
            <a:ext cx="8574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b="1">
                <a:solidFill>
                  <a:schemeClr val="accent2"/>
                </a:solidFill>
              </a:rPr>
              <a:t> </a:t>
            </a:r>
            <a:endParaRPr lang="en-GB" sz="2000">
              <a:solidFill>
                <a:srgbClr val="800019"/>
              </a:solidFill>
            </a:endParaRPr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715963" y="5589588"/>
            <a:ext cx="16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19465" name="Text Box 7"/>
          <p:cNvSpPr txBox="1">
            <a:spLocks noChangeArrowheads="1"/>
          </p:cNvSpPr>
          <p:nvPr/>
        </p:nvSpPr>
        <p:spPr bwMode="auto">
          <a:xfrm>
            <a:off x="1514475" y="333375"/>
            <a:ext cx="169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3200" b="1">
              <a:solidFill>
                <a:srgbClr val="993300"/>
              </a:solidFill>
            </a:endParaRPr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582613" y="1412875"/>
            <a:ext cx="169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3200" b="1">
              <a:solidFill>
                <a:srgbClr val="800019"/>
              </a:solidFill>
            </a:endParaRPr>
          </a:p>
        </p:txBody>
      </p:sp>
      <p:sp>
        <p:nvSpPr>
          <p:cNvPr id="19467" name="Text Box 9"/>
          <p:cNvSpPr txBox="1">
            <a:spLocks noChangeArrowheads="1"/>
          </p:cNvSpPr>
          <p:nvPr/>
        </p:nvSpPr>
        <p:spPr bwMode="auto">
          <a:xfrm>
            <a:off x="565150" y="1403350"/>
            <a:ext cx="169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3200" b="1">
              <a:solidFill>
                <a:srgbClr val="80001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921"/>
            <a:ext cx="5355459" cy="643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9465" y="3205425"/>
            <a:ext cx="46136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20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sz="2000" dirty="0" smtClean="0">
                <a:solidFill>
                  <a:schemeClr val="bg2"/>
                </a:solidFill>
                <a:hlinkClick r:id="rId4"/>
              </a:rPr>
              <a:t>http://www.eib.org/acp</a:t>
            </a:r>
            <a:r>
              <a:rPr lang="en-GB" sz="2000" dirty="0" smtClean="0">
                <a:solidFill>
                  <a:schemeClr val="bg2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sz="2000" dirty="0">
              <a:solidFill>
                <a:schemeClr val="bg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2" y="2356826"/>
            <a:ext cx="2952328" cy="7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5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DCB77BB-FB22-4ADC-A97C-DFC5009EAFB4}" type="slidenum">
              <a:rPr lang="en-US" sz="1000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136195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bg1"/>
                </a:solidFill>
              </a:rPr>
              <a:t>European Investment Bank</a:t>
            </a:r>
          </a:p>
        </p:txBody>
      </p:sp>
      <p:pic>
        <p:nvPicPr>
          <p:cNvPr id="136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13325"/>
            <a:ext cx="1295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013325"/>
            <a:ext cx="11541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13325"/>
            <a:ext cx="12969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Text Box 9"/>
          <p:cNvSpPr txBox="1">
            <a:spLocks noChangeArrowheads="1"/>
          </p:cNvSpPr>
          <p:nvPr/>
        </p:nvSpPr>
        <p:spPr bwMode="auto">
          <a:xfrm>
            <a:off x="827484" y="260648"/>
            <a:ext cx="72009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dirty="0" smtClean="0">
                <a:solidFill>
                  <a:srgbClr val="015CAB"/>
                </a:solidFill>
              </a:rPr>
              <a:t>Resources and amounts</a:t>
            </a:r>
            <a:endParaRPr lang="en-GB" dirty="0">
              <a:solidFill>
                <a:srgbClr val="015CAB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970617"/>
              </p:ext>
            </p:extLst>
          </p:nvPr>
        </p:nvGraphicFramePr>
        <p:xfrm>
          <a:off x="467542" y="1556794"/>
          <a:ext cx="8352929" cy="4320477"/>
        </p:xfrm>
        <a:graphic>
          <a:graphicData uri="http://schemas.openxmlformats.org/drawingml/2006/table">
            <a:tbl>
              <a:tblPr/>
              <a:tblGrid>
                <a:gridCol w="1900421"/>
                <a:gridCol w="188695"/>
                <a:gridCol w="256086"/>
                <a:gridCol w="1900421"/>
                <a:gridCol w="256086"/>
                <a:gridCol w="1644335"/>
                <a:gridCol w="256086"/>
                <a:gridCol w="150115"/>
                <a:gridCol w="1544598"/>
                <a:gridCol w="256086"/>
              </a:tblGrid>
              <a:tr h="179756"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European Development Fund</a:t>
                      </a:r>
                      <a:r>
                        <a:rPr lang="en-GB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9756"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(EU Member States’ budgetary funds)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377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European Union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                                                                                                      European Investment Bank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100">
                <a:tc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69181">
                <a:tc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►</a:t>
                      </a:r>
                      <a:r>
                        <a:rPr lang="en-GB" sz="900" b="1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Grants ►Tenders</a:t>
                      </a:r>
                      <a:endParaRPr lang="en-GB" sz="900" b="0" i="0" u="none" strike="noStrike">
                        <a:solidFill>
                          <a:srgbClr val="9933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Investment Facility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Subsidies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Own resources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79756">
                <a:tc rowSpan="3"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 </a:t>
                      </a:r>
                      <a:r>
                        <a:rPr lang="en-GB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National and regional indicative programmes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►Loans*</a:t>
                      </a:r>
                    </a:p>
                  </a:txBody>
                  <a:tcPr marL="21316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►Interest rate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►Senior loans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797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►Equity</a:t>
                      </a:r>
                    </a:p>
                  </a:txBody>
                  <a:tcPr marL="21316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►Technical assistance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97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►Guarantees</a:t>
                      </a:r>
                    </a:p>
                  </a:txBody>
                  <a:tcPr marL="21316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100">
                <a:tc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0658">
                <a:tc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 </a:t>
                      </a:r>
                      <a:r>
                        <a:rPr lang="en-GB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Intra-ACP and inter-regional cooperation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Revolving fund</a:t>
                      </a:r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2199">
                <a:tc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Total capital endowment under 9th,10th and 11th EDFs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Amounts available under the 11th EDF 2014-2020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86100">
                <a:tc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9510">
                <a:tc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 </a:t>
                      </a:r>
                      <a:r>
                        <a:rPr lang="en-GB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ACPs EUR 3 </a:t>
                      </a:r>
                      <a:r>
                        <a:rPr lang="en-GB" sz="9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637m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42632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·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 </a:t>
                      </a:r>
                      <a:r>
                        <a:rPr lang="en-GB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ACPs EUR 634m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   </a:t>
                      </a:r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ACPs up to EUR 2 500m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106580" marR="0" marT="0" marB="0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38364">
                <a:tc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 </a:t>
                      </a:r>
                      <a:r>
                        <a:rPr lang="en-GB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OCTs EUR 48.5m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42632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·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 </a:t>
                      </a:r>
                      <a:r>
                        <a:rPr lang="en-GB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OCTs EUR 1.5m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   </a:t>
                      </a:r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OCTs up to EUR 100m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106580" marR="0" marT="0" marB="0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86100">
                <a:tc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86100">
                <a:tc>
                  <a:txBody>
                    <a:bodyPr/>
                    <a:lstStyle/>
                    <a:p>
                      <a:pPr algn="just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9936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147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* Senior, junior, subordinated and intermediated loans, as well as quasi-equity operations.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Line 1"/>
          <p:cNvSpPr>
            <a:spLocks noChangeShapeType="1"/>
          </p:cNvSpPr>
          <p:nvPr/>
        </p:nvSpPr>
        <p:spPr bwMode="auto">
          <a:xfrm flipH="1">
            <a:off x="3923928" y="4136231"/>
            <a:ext cx="0" cy="198438"/>
          </a:xfrm>
          <a:prstGeom prst="line">
            <a:avLst/>
          </a:prstGeom>
          <a:noFill/>
          <a:ln w="28575" cap="rnd">
            <a:solidFill>
              <a:srgbClr val="6666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779838" y="1916832"/>
            <a:ext cx="0" cy="250825"/>
          </a:xfrm>
          <a:prstGeom prst="line">
            <a:avLst/>
          </a:prstGeom>
          <a:noFill/>
          <a:ln w="28575">
            <a:solidFill>
              <a:srgbClr xmlns:mc="http://schemas.openxmlformats.org/markup-compatibility/2006" xmlns:a14="http://schemas.microsoft.com/office/drawing/2010/main" val="969696" mc:Ignorable="a14" a14:legacySpreadsheetColorIndex="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724128" y="1916832"/>
            <a:ext cx="0" cy="250825"/>
          </a:xfrm>
          <a:prstGeom prst="line">
            <a:avLst/>
          </a:prstGeom>
          <a:noFill/>
          <a:ln w="28575">
            <a:solidFill>
              <a:srgbClr xmlns:mc="http://schemas.openxmlformats.org/markup-compatibility/2006" xmlns:a14="http://schemas.microsoft.com/office/drawing/2010/main" val="969696" mc:Ignorable="a14" a14:legacySpreadsheetColorIndex="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403648" y="1916832"/>
            <a:ext cx="0" cy="250825"/>
          </a:xfrm>
          <a:prstGeom prst="line">
            <a:avLst/>
          </a:prstGeom>
          <a:noFill/>
          <a:ln w="28575">
            <a:solidFill>
              <a:srgbClr xmlns:mc="http://schemas.openxmlformats.org/markup-compatibility/2006" xmlns:a14="http://schemas.microsoft.com/office/drawing/2010/main" val="969696" mc:Ignorable="a14" a14:legacySpreadsheetColorIndex="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81925" y="6634163"/>
            <a:ext cx="990600" cy="33337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280A468-010B-47FD-9C22-9EE052F7853C}" type="slidenum">
              <a:rPr lang="en-US" sz="1000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145411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412875" y="6634163"/>
            <a:ext cx="6337300" cy="33337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dirty="0" smtClean="0">
                <a:solidFill>
                  <a:srgbClr val="FFFFFF"/>
                </a:solidFill>
              </a:rPr>
              <a:t>European Investment Bank</a:t>
            </a: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25538" y="1450975"/>
            <a:ext cx="7342187" cy="4754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  </a:t>
            </a:r>
          </a:p>
        </p:txBody>
      </p:sp>
      <p:sp>
        <p:nvSpPr>
          <p:cNvPr id="145413" name="Rectangle 3"/>
          <p:cNvSpPr>
            <a:spLocks noChangeArrowheads="1"/>
          </p:cNvSpPr>
          <p:nvPr/>
        </p:nvSpPr>
        <p:spPr bwMode="auto">
          <a:xfrm>
            <a:off x="646113" y="-98425"/>
            <a:ext cx="5937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fr-BE" sz="2400" dirty="0">
                <a:solidFill>
                  <a:schemeClr val="accent2"/>
                </a:solidFill>
              </a:rPr>
              <a:t>Financial Instruments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45414" name="Rectangle 7"/>
          <p:cNvSpPr>
            <a:spLocks noChangeArrowheads="1"/>
          </p:cNvSpPr>
          <p:nvPr/>
        </p:nvSpPr>
        <p:spPr bwMode="auto">
          <a:xfrm>
            <a:off x="2546350" y="877888"/>
            <a:ext cx="72326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buFontTx/>
              <a:buNone/>
            </a:pPr>
            <a:endParaRPr lang="en-GB" sz="3600">
              <a:solidFill>
                <a:srgbClr val="015CAB"/>
              </a:solidFill>
            </a:endParaRPr>
          </a:p>
        </p:txBody>
      </p:sp>
      <p:sp>
        <p:nvSpPr>
          <p:cNvPr id="145415" name="Rectangle 1"/>
          <p:cNvSpPr>
            <a:spLocks noChangeArrowheads="1"/>
          </p:cNvSpPr>
          <p:nvPr/>
        </p:nvSpPr>
        <p:spPr bwMode="auto">
          <a:xfrm>
            <a:off x="765175" y="1593850"/>
            <a:ext cx="35274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Blip>
                <a:blip r:embed="rId3"/>
              </a:buBlip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5416" name="Rounded Rectangle 2"/>
          <p:cNvSpPr>
            <a:spLocks noChangeArrowheads="1"/>
          </p:cNvSpPr>
          <p:nvPr/>
        </p:nvSpPr>
        <p:spPr bwMode="auto">
          <a:xfrm>
            <a:off x="1125538" y="1738313"/>
            <a:ext cx="3167062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Blip>
                <a:blip r:embed="rId3"/>
              </a:buBlip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5400" y="2197100"/>
            <a:ext cx="5305425" cy="3895725"/>
          </a:xfrm>
          <a:prstGeom prst="roundRect">
            <a:avLst/>
          </a:prstGeom>
          <a:gradFill>
            <a:gsLst>
              <a:gs pos="0">
                <a:srgbClr val="8488C4"/>
              </a:gs>
              <a:gs pos="68750">
                <a:srgbClr val="C6D4F9"/>
              </a:gs>
              <a:gs pos="35000">
                <a:srgbClr val="D4DEFF"/>
              </a:gs>
              <a:gs pos="100000">
                <a:srgbClr val="D4DEFF"/>
              </a:gs>
              <a:gs pos="99500">
                <a:srgbClr val="B7CAF2"/>
              </a:gs>
              <a:gs pos="100000">
                <a:srgbClr val="9AB5E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45418" name="Text Box 2"/>
          <p:cNvSpPr txBox="1">
            <a:spLocks noChangeArrowheads="1"/>
          </p:cNvSpPr>
          <p:nvPr/>
        </p:nvSpPr>
        <p:spPr bwMode="auto">
          <a:xfrm>
            <a:off x="1847850" y="2244725"/>
            <a:ext cx="29051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>
                <a:solidFill>
                  <a:srgbClr val="000000"/>
                </a:solidFill>
                <a:cs typeface="Calibri" pitchFamily="34" charset="0"/>
              </a:rPr>
              <a:t>Senior loans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>
                <a:solidFill>
                  <a:srgbClr val="000000"/>
                </a:solidFill>
                <a:cs typeface="Calibri" pitchFamily="34" charset="0"/>
              </a:rPr>
              <a:t>Intermediated loans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>
                <a:solidFill>
                  <a:srgbClr val="000000"/>
                </a:solidFill>
                <a:cs typeface="Calibri" pitchFamily="34" charset="0"/>
              </a:rPr>
              <a:t>Interest rate subsidies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>
                <a:solidFill>
                  <a:srgbClr val="000000"/>
                </a:solidFill>
                <a:cs typeface="Calibri" pitchFamily="34" charset="0"/>
              </a:rPr>
              <a:t>Technical assistance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 i="1">
                <a:solidFill>
                  <a:srgbClr val="000000"/>
                </a:solidFill>
                <a:cs typeface="Calibri" pitchFamily="34" charset="0"/>
              </a:rPr>
              <a:t>Widely traded currencies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>
                <a:solidFill>
                  <a:srgbClr val="000000"/>
                </a:solidFill>
                <a:cs typeface="Calibri" pitchFamily="34" charset="0"/>
              </a:rPr>
              <a:t>Junior or subordinated loans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>
                <a:solidFill>
                  <a:srgbClr val="000000"/>
                </a:solidFill>
                <a:cs typeface="Calibri" pitchFamily="34" charset="0"/>
              </a:rPr>
              <a:t>Quasi-equity funding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>
                <a:solidFill>
                  <a:srgbClr val="000000"/>
                </a:solidFill>
                <a:cs typeface="Calibri" pitchFamily="34" charset="0"/>
              </a:rPr>
              <a:t>Equity funding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>
                <a:solidFill>
                  <a:srgbClr val="000000"/>
                </a:solidFill>
                <a:cs typeface="Calibri" pitchFamily="34" charset="0"/>
              </a:rPr>
              <a:t>Guarantees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 i="1">
                <a:solidFill>
                  <a:srgbClr val="000000"/>
                </a:solidFill>
                <a:cs typeface="Calibri" pitchFamily="34" charset="0"/>
              </a:rPr>
              <a:t>Local currencies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000">
                <a:solidFill>
                  <a:srgbClr val="000000"/>
                </a:solidFill>
                <a:cs typeface="Calibri" pitchFamily="34" charset="0"/>
              </a:rPr>
              <a:t> 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000">
                <a:solidFill>
                  <a:srgbClr val="000000"/>
                </a:solidFill>
                <a:cs typeface="Calibri" pitchFamily="34" charset="0"/>
              </a:rPr>
              <a:t> 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03350" y="1006475"/>
            <a:ext cx="3349625" cy="3119438"/>
          </a:xfrm>
          <a:prstGeom prst="roundRect">
            <a:avLst/>
          </a:prstGeom>
          <a:noFill/>
          <a:ln>
            <a:solidFill>
              <a:srgbClr val="9A5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45420" name="Text Box 2"/>
          <p:cNvSpPr txBox="1">
            <a:spLocks noChangeArrowheads="1"/>
          </p:cNvSpPr>
          <p:nvPr/>
        </p:nvSpPr>
        <p:spPr bwMode="auto">
          <a:xfrm>
            <a:off x="4752975" y="3368675"/>
            <a:ext cx="1676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BE" sz="2200" b="1" dirty="0" err="1">
                <a:solidFill>
                  <a:srgbClr val="000000"/>
                </a:solidFill>
                <a:cs typeface="Calibri" pitchFamily="34" charset="0"/>
              </a:rPr>
              <a:t>Investment</a:t>
            </a:r>
            <a:r>
              <a:rPr lang="fr-BE" sz="2200" b="1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cs typeface="Calibri" pitchFamily="34" charset="0"/>
              </a:rPr>
              <a:t>Facility</a:t>
            </a:r>
            <a:endParaRPr lang="en-GB" sz="10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45421" name="Text Box 2"/>
          <p:cNvSpPr txBox="1">
            <a:spLocks noChangeArrowheads="1"/>
          </p:cNvSpPr>
          <p:nvPr/>
        </p:nvSpPr>
        <p:spPr bwMode="auto">
          <a:xfrm>
            <a:off x="1547813" y="1090613"/>
            <a:ext cx="3286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2200" b="1">
                <a:solidFill>
                  <a:srgbClr val="000000"/>
                </a:solidFill>
                <a:cs typeface="Calibri" pitchFamily="34" charset="0"/>
              </a:rPr>
              <a:t>EIB Own Resources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sz="1400" b="1">
                <a:solidFill>
                  <a:srgbClr val="000000"/>
                </a:solidFill>
                <a:cs typeface="Calibri" pitchFamily="34" charset="0"/>
              </a:rPr>
              <a:t>Funds raised on the capital markets (EU Member States guarantee)</a:t>
            </a:r>
            <a:endParaRPr lang="en-GB" sz="100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45422" name="Rectangle 17"/>
          <p:cNvSpPr>
            <a:spLocks noChangeArrowheads="1"/>
          </p:cNvSpPr>
          <p:nvPr/>
        </p:nvSpPr>
        <p:spPr bwMode="auto">
          <a:xfrm>
            <a:off x="161925" y="26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145423" name="Rectangle 19"/>
          <p:cNvSpPr>
            <a:spLocks noChangeArrowheads="1"/>
          </p:cNvSpPr>
          <p:nvPr/>
        </p:nvSpPr>
        <p:spPr bwMode="auto">
          <a:xfrm>
            <a:off x="161925" y="719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900">
                <a:solidFill>
                  <a:srgbClr val="000000"/>
                </a:solidFill>
              </a:rPr>
              <a:t/>
            </a:r>
            <a:br>
              <a:rPr lang="en-GB" sz="900">
                <a:solidFill>
                  <a:srgbClr val="000000"/>
                </a:solidFill>
              </a:rPr>
            </a:br>
            <a:endParaRPr lang="en-GB" sz="180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145424" name="Rectangle 20"/>
          <p:cNvSpPr>
            <a:spLocks noChangeArrowheads="1"/>
          </p:cNvSpPr>
          <p:nvPr/>
        </p:nvSpPr>
        <p:spPr bwMode="auto">
          <a:xfrm>
            <a:off x="161925" y="719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GB" sz="180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145425" name="Rectangle 21"/>
          <p:cNvSpPr>
            <a:spLocks noChangeArrowheads="1"/>
          </p:cNvSpPr>
          <p:nvPr/>
        </p:nvSpPr>
        <p:spPr bwMode="auto">
          <a:xfrm>
            <a:off x="161925" y="719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8729AC8-2289-42BC-8FC5-80E916C719C6}" type="slidenum">
              <a:rPr lang="en-US" sz="1000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146435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dirty="0" smtClean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21625" cy="719138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chemeClr val="accent2"/>
                </a:solidFill>
              </a:rPr>
              <a:t>Own Resources versus Investment Facility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  </a:t>
            </a:r>
          </a:p>
        </p:txBody>
      </p:sp>
      <p:sp>
        <p:nvSpPr>
          <p:cNvPr id="146438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864235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8572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EIB </a:t>
            </a:r>
            <a:r>
              <a:rPr lang="en-US" sz="2000" b="1" dirty="0">
                <a:solidFill>
                  <a:schemeClr val="accent6"/>
                </a:solidFill>
              </a:rPr>
              <a:t>own resources: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hlink"/>
                </a:solidFill>
              </a:rPr>
              <a:t> Public </a:t>
            </a:r>
            <a:r>
              <a:rPr lang="en-GB" sz="2000" dirty="0">
                <a:solidFill>
                  <a:schemeClr val="hlink"/>
                </a:solidFill>
              </a:rPr>
              <a:t>sector investments: sovereign/sub-sovereign borrowers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hlink"/>
                </a:solidFill>
              </a:rPr>
              <a:t> Private </a:t>
            </a:r>
            <a:r>
              <a:rPr lang="en-GB" sz="2000" dirty="0">
                <a:solidFill>
                  <a:schemeClr val="hlink"/>
                </a:solidFill>
              </a:rPr>
              <a:t>sector projects covered by a third party guarantee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fr-CH" sz="2000" dirty="0">
              <a:solidFill>
                <a:srgbClr val="015CAB"/>
              </a:solidFill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fr-CH" sz="2000" b="1" dirty="0">
                <a:solidFill>
                  <a:schemeClr val="accent6"/>
                </a:solidFill>
              </a:rPr>
              <a:t>IF </a:t>
            </a:r>
            <a:r>
              <a:rPr lang="en-US" sz="2000" b="1" dirty="0">
                <a:solidFill>
                  <a:schemeClr val="accent6"/>
                </a:solidFill>
              </a:rPr>
              <a:t>resources: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hlink"/>
                </a:solidFill>
              </a:rPr>
              <a:t> Private </a:t>
            </a:r>
            <a:r>
              <a:rPr lang="en-GB" sz="2000" dirty="0">
                <a:solidFill>
                  <a:schemeClr val="hlink"/>
                </a:solidFill>
              </a:rPr>
              <a:t>sector investments requiring risk-bearing instruments 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GB" sz="2000" dirty="0">
                <a:solidFill>
                  <a:schemeClr val="hlink"/>
                </a:solidFill>
              </a:rPr>
              <a:t>  e.g.: conditional loans/ subordinated loans/guarantees/equity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1800" dirty="0">
                <a:solidFill>
                  <a:schemeClr val="hlink"/>
                </a:solidFill>
              </a:rPr>
              <a:t>June 2013: new EUR 500m envelope for the IF approved by the ACP-EU Joint Council of Ministers </a:t>
            </a:r>
          </a:p>
          <a:p>
            <a:pPr lvl="2" eaLnBrk="1" hangingPunct="1">
              <a:spcAft>
                <a:spcPts val="600"/>
              </a:spcAft>
              <a:buFontTx/>
              <a:buNone/>
            </a:pPr>
            <a:r>
              <a:rPr lang="en-GB" sz="1800" dirty="0">
                <a:solidFill>
                  <a:schemeClr val="hlink"/>
                </a:solidFill>
              </a:rPr>
              <a:t>=&gt; ‘impact investing’ = more risk for more development</a:t>
            </a:r>
          </a:p>
        </p:txBody>
      </p:sp>
      <p:sp>
        <p:nvSpPr>
          <p:cNvPr id="146439" name="Text Box 6"/>
          <p:cNvSpPr txBox="1">
            <a:spLocks noChangeArrowheads="1"/>
          </p:cNvSpPr>
          <p:nvPr/>
        </p:nvSpPr>
        <p:spPr bwMode="auto">
          <a:xfrm>
            <a:off x="1258888" y="1340768"/>
            <a:ext cx="6192837" cy="427037"/>
          </a:xfrm>
          <a:prstGeom prst="rect">
            <a:avLst/>
          </a:prstGeom>
          <a:solidFill>
            <a:schemeClr val="folHlink">
              <a:alpha val="49019"/>
            </a:schemeClr>
          </a:solidFill>
          <a:ln w="952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40000"/>
              </a:spcAft>
              <a:buFontTx/>
              <a:buNone/>
            </a:pPr>
            <a:r>
              <a:rPr lang="lb-LU" sz="2200" b="1" dirty="0">
                <a:solidFill>
                  <a:srgbClr val="993300"/>
                </a:solidFill>
              </a:rPr>
              <a:t>OR &amp; IF resources complement each other</a:t>
            </a:r>
            <a:endParaRPr lang="en-GB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3E6353C-8767-4B30-A4AC-507C4817B5B7}" type="slidenum">
              <a:rPr lang="en-US" sz="1000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151555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1938"/>
            <a:ext cx="7200900" cy="719137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The EIB project cycle</a:t>
            </a:r>
          </a:p>
        </p:txBody>
      </p:sp>
      <p:pic>
        <p:nvPicPr>
          <p:cNvPr id="151557" name="Picture 3" descr="EN_EIB_PROJECT_CY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713"/>
            <a:ext cx="8064896" cy="424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029" y="4768411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2"/>
                </a:solidFill>
              </a:rPr>
              <a:t>- </a:t>
            </a:r>
            <a:r>
              <a:rPr lang="fr-BE" b="1" dirty="0" err="1" smtClean="0">
                <a:solidFill>
                  <a:schemeClr val="accent2"/>
                </a:solidFill>
              </a:rPr>
              <a:t>Strong</a:t>
            </a:r>
            <a:r>
              <a:rPr lang="fr-BE" b="1" dirty="0" smtClean="0">
                <a:solidFill>
                  <a:schemeClr val="accent2"/>
                </a:solidFill>
              </a:rPr>
              <a:t> </a:t>
            </a:r>
            <a:r>
              <a:rPr lang="fr-BE" b="1" dirty="0" err="1" smtClean="0">
                <a:solidFill>
                  <a:schemeClr val="accent2"/>
                </a:solidFill>
              </a:rPr>
              <a:t>ownership</a:t>
            </a:r>
            <a:r>
              <a:rPr lang="fr-BE" b="1" dirty="0" smtClean="0">
                <a:solidFill>
                  <a:schemeClr val="accent2"/>
                </a:solidFill>
              </a:rPr>
              <a:t> of </a:t>
            </a:r>
            <a:r>
              <a:rPr lang="fr-BE" b="1" dirty="0" err="1" smtClean="0">
                <a:solidFill>
                  <a:schemeClr val="accent2"/>
                </a:solidFill>
              </a:rPr>
              <a:t>project</a:t>
            </a:r>
            <a:r>
              <a:rPr lang="fr-BE" b="1" dirty="0" smtClean="0">
                <a:solidFill>
                  <a:schemeClr val="accent2"/>
                </a:solidFill>
              </a:rPr>
              <a:t> </a:t>
            </a:r>
            <a:r>
              <a:rPr lang="fr-BE" b="1" dirty="0" err="1" smtClean="0">
                <a:solidFill>
                  <a:schemeClr val="accent2"/>
                </a:solidFill>
              </a:rPr>
              <a:t>promoters</a:t>
            </a:r>
            <a:r>
              <a:rPr lang="fr-BE" dirty="0" smtClean="0">
                <a:solidFill>
                  <a:schemeClr val="accent2"/>
                </a:solidFill>
              </a:rPr>
              <a:t>, support </a:t>
            </a:r>
            <a:r>
              <a:rPr lang="fr-BE" dirty="0" err="1" smtClean="0">
                <a:solidFill>
                  <a:schemeClr val="accent2"/>
                </a:solidFill>
              </a:rPr>
              <a:t>provided</a:t>
            </a:r>
            <a:r>
              <a:rPr lang="fr-BE" dirty="0" smtClean="0">
                <a:solidFill>
                  <a:schemeClr val="accent2"/>
                </a:solidFill>
              </a:rPr>
              <a:t> if </a:t>
            </a:r>
            <a:r>
              <a:rPr lang="fr-BE" dirty="0" err="1" smtClean="0">
                <a:solidFill>
                  <a:schemeClr val="accent2"/>
                </a:solidFill>
              </a:rPr>
              <a:t>required</a:t>
            </a:r>
            <a:endParaRPr lang="fr-BE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endParaRPr lang="fr-BE" dirty="0" smtClean="0">
              <a:solidFill>
                <a:schemeClr val="accent2"/>
              </a:solidFill>
            </a:endParaRPr>
          </a:p>
          <a:p>
            <a:r>
              <a:rPr lang="fr-BE" dirty="0" smtClean="0">
                <a:solidFill>
                  <a:schemeClr val="accent2"/>
                </a:solidFill>
              </a:rPr>
              <a:t>- </a:t>
            </a:r>
            <a:r>
              <a:rPr lang="fr-BE" b="1" dirty="0" smtClean="0">
                <a:solidFill>
                  <a:schemeClr val="accent2"/>
                </a:solidFill>
              </a:rPr>
              <a:t>Opinion </a:t>
            </a:r>
            <a:r>
              <a:rPr lang="fr-BE" b="1" dirty="0" err="1" smtClean="0">
                <a:solidFill>
                  <a:schemeClr val="accent2"/>
                </a:solidFill>
              </a:rPr>
              <a:t>from</a:t>
            </a:r>
            <a:r>
              <a:rPr lang="fr-BE" b="1" dirty="0" smtClean="0">
                <a:solidFill>
                  <a:schemeClr val="accent2"/>
                </a:solidFill>
              </a:rPr>
              <a:t> Partner Country </a:t>
            </a:r>
            <a:r>
              <a:rPr lang="fr-BE" dirty="0" smtClean="0">
                <a:solidFill>
                  <a:schemeClr val="accent2"/>
                </a:solidFill>
              </a:rPr>
              <a:t>and Commission </a:t>
            </a:r>
            <a:r>
              <a:rPr lang="fr-BE" dirty="0" err="1" smtClean="0">
                <a:solidFill>
                  <a:schemeClr val="accent2"/>
                </a:solidFill>
              </a:rPr>
              <a:t>sought</a:t>
            </a:r>
            <a:r>
              <a:rPr lang="fr-BE" dirty="0" smtClean="0">
                <a:solidFill>
                  <a:schemeClr val="accent2"/>
                </a:solidFill>
              </a:rPr>
              <a:t> </a:t>
            </a:r>
            <a:r>
              <a:rPr lang="fr-BE" b="1" dirty="0" err="1" smtClean="0">
                <a:solidFill>
                  <a:schemeClr val="accent2"/>
                </a:solidFill>
              </a:rPr>
              <a:t>before</a:t>
            </a:r>
            <a:r>
              <a:rPr lang="fr-BE" b="1" dirty="0" smtClean="0">
                <a:solidFill>
                  <a:schemeClr val="accent2"/>
                </a:solidFill>
              </a:rPr>
              <a:t> </a:t>
            </a:r>
            <a:r>
              <a:rPr lang="fr-BE" b="1" dirty="0" err="1" smtClean="0">
                <a:solidFill>
                  <a:schemeClr val="accent2"/>
                </a:solidFill>
              </a:rPr>
              <a:t>appraisal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05A92E-CC56-4609-813B-7DC244C50CAF}" type="slidenum">
              <a:rPr lang="en-GB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pPr eaLnBrk="1" hangingPunct="1"/>
              <a:t>7</a:t>
            </a:fld>
            <a:endParaRPr lang="en-GB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an eligible project?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4718"/>
            <a:ext cx="8208912" cy="475456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GB" sz="2200" kern="1200" dirty="0" smtClean="0">
                <a:solidFill>
                  <a:srgbClr val="0158A7"/>
                </a:solidFill>
              </a:rPr>
              <a:t>Must contribute to EU development policy objectives and should be: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5000"/>
              <a:buFont typeface="Wingdings" pitchFamily="2" charset="2"/>
              <a:buChar char="ü"/>
            </a:pPr>
            <a:r>
              <a:rPr lang="en-GB" sz="1800" dirty="0" smtClean="0">
                <a:solidFill>
                  <a:srgbClr val="0158A7"/>
                </a:solidFill>
              </a:rPr>
              <a:t>Technically sound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5000"/>
              <a:buFont typeface="Wingdings" pitchFamily="2" charset="2"/>
              <a:buChar char="ü"/>
            </a:pPr>
            <a:r>
              <a:rPr lang="en-GB" sz="1800" dirty="0" smtClean="0">
                <a:solidFill>
                  <a:srgbClr val="0158A7"/>
                </a:solidFill>
              </a:rPr>
              <a:t>Financially viable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5000"/>
              <a:buFont typeface="Wingdings" pitchFamily="2" charset="2"/>
              <a:buChar char="ü"/>
            </a:pPr>
            <a:r>
              <a:rPr lang="en-GB" sz="1800" dirty="0" smtClean="0">
                <a:solidFill>
                  <a:srgbClr val="0158A7"/>
                </a:solidFill>
              </a:rPr>
              <a:t>Produce measurable development results: </a:t>
            </a:r>
          </a:p>
          <a:p>
            <a:pPr marL="400050" lvl="1" indent="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5000"/>
              <a:buNone/>
            </a:pPr>
            <a:r>
              <a:rPr lang="en-GB" sz="1800" dirty="0" smtClean="0">
                <a:solidFill>
                  <a:srgbClr val="0158A7"/>
                </a:solidFill>
              </a:rPr>
              <a:t>   	</a:t>
            </a:r>
            <a:r>
              <a:rPr lang="en-GB" sz="1800" dirty="0" smtClean="0">
                <a:solidFill>
                  <a:srgbClr val="0158A7"/>
                </a:solidFill>
                <a:sym typeface="Symbol"/>
              </a:rPr>
              <a:t></a:t>
            </a:r>
            <a:r>
              <a:rPr lang="en-GB" sz="1800" dirty="0" smtClean="0">
                <a:solidFill>
                  <a:srgbClr val="0158A7"/>
                </a:solidFill>
              </a:rPr>
              <a:t> </a:t>
            </a:r>
            <a:r>
              <a:rPr lang="en-GB" sz="1800" i="1" dirty="0" smtClean="0">
                <a:solidFill>
                  <a:srgbClr val="0158A7"/>
                </a:solidFill>
              </a:rPr>
              <a:t>Results Measurement framework (</a:t>
            </a:r>
            <a:r>
              <a:rPr lang="en-GB" sz="1800" i="1" dirty="0" err="1" smtClean="0">
                <a:solidFill>
                  <a:srgbClr val="0158A7"/>
                </a:solidFill>
              </a:rPr>
              <a:t>ReM</a:t>
            </a:r>
            <a:r>
              <a:rPr lang="en-GB" sz="1800" i="1" dirty="0" smtClean="0">
                <a:solidFill>
                  <a:srgbClr val="0158A7"/>
                </a:solidFill>
              </a:rPr>
              <a:t>)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5000"/>
              <a:buFont typeface="Wingdings" pitchFamily="2" charset="2"/>
              <a:buChar char="ü"/>
            </a:pPr>
            <a:r>
              <a:rPr lang="en-GB" sz="1800" dirty="0" smtClean="0">
                <a:solidFill>
                  <a:srgbClr val="0158A7"/>
                </a:solidFill>
              </a:rPr>
              <a:t>Comply with environmental protection and procurement regulations:</a:t>
            </a:r>
          </a:p>
          <a:p>
            <a:pPr marL="400050" lvl="1" indent="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5000"/>
              <a:buNone/>
            </a:pPr>
            <a:r>
              <a:rPr lang="en-GB" sz="1800" dirty="0" smtClean="0">
                <a:solidFill>
                  <a:srgbClr val="0158A7"/>
                </a:solidFill>
              </a:rPr>
              <a:t>	</a:t>
            </a:r>
            <a:r>
              <a:rPr lang="en-GB" sz="1800" dirty="0" smtClean="0">
                <a:solidFill>
                  <a:srgbClr val="0158A7"/>
                </a:solidFill>
                <a:sym typeface="Symbol"/>
              </a:rPr>
              <a:t> </a:t>
            </a:r>
            <a:r>
              <a:rPr lang="en-GB" sz="1800" i="1" dirty="0" smtClean="0">
                <a:solidFill>
                  <a:srgbClr val="0158A7"/>
                </a:solidFill>
              </a:rPr>
              <a:t>“EIB environmental and social guidelines” 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GB" sz="2200" kern="1200" dirty="0" smtClean="0">
              <a:solidFill>
                <a:srgbClr val="0158A7"/>
              </a:solidFill>
              <a:ea typeface="+mn-ea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200" kern="1200" dirty="0" smtClean="0">
                <a:solidFill>
                  <a:srgbClr val="0158A7"/>
                </a:solidFill>
              </a:rPr>
              <a:t>Significant financial contribution from promoter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GB" sz="2200" kern="1200" dirty="0" smtClean="0">
              <a:solidFill>
                <a:srgbClr val="0158A7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200" kern="1200" dirty="0" smtClean="0">
                <a:solidFill>
                  <a:srgbClr val="0158A7"/>
                </a:solidFill>
              </a:rPr>
              <a:t>Co-financiers (EIB maximum 50% of project cost)</a:t>
            </a:r>
            <a:endParaRPr lang="en-GB" sz="2200" kern="1200" dirty="0">
              <a:solidFill>
                <a:srgbClr val="0158A7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403350" y="6524625"/>
            <a:ext cx="6337300" cy="33337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chemeClr val="bg1"/>
                </a:solidFill>
              </a:rPr>
              <a:t>European Investment Bank</a:t>
            </a:r>
          </a:p>
        </p:txBody>
      </p:sp>
    </p:spTree>
    <p:extLst>
      <p:ext uri="{BB962C8B-B14F-4D97-AF65-F5344CB8AC3E}">
        <p14:creationId xmlns:p14="http://schemas.microsoft.com/office/powerpoint/2010/main" val="24664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05A92E-CC56-4609-813B-7DC244C50CAF}" type="slidenum">
              <a:rPr lang="en-GB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pPr eaLnBrk="1" hangingPunct="1"/>
              <a:t>8</a:t>
            </a:fld>
            <a:endParaRPr lang="en-GB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913"/>
            <a:ext cx="7200900" cy="719137"/>
          </a:xfrm>
        </p:spPr>
        <p:txBody>
          <a:bodyPr/>
          <a:lstStyle/>
          <a:p>
            <a:pPr eaLnBrk="1" hangingPunct="1"/>
            <a:r>
              <a:rPr lang="en-GB" dirty="0" smtClean="0"/>
              <a:t>How is project quality assessed?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08912" cy="47545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kern="1200" dirty="0" smtClean="0">
                <a:solidFill>
                  <a:srgbClr val="0158A7"/>
                </a:solidFill>
              </a:rPr>
              <a:t>Technical soundness, risks and mitigation measures, capacity for products/services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kern="1200" dirty="0" smtClean="0">
                <a:solidFill>
                  <a:srgbClr val="0158A7"/>
                </a:solidFill>
              </a:rPr>
              <a:t>Promoter capability to implement, operate and maintain project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kern="1200" dirty="0" smtClean="0">
                <a:solidFill>
                  <a:srgbClr val="0158A7"/>
                </a:solidFill>
              </a:rPr>
              <a:t>Timing, employment, operating and maintenance costs, comparison with costs of similar projects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kern="1200" dirty="0" smtClean="0">
                <a:solidFill>
                  <a:srgbClr val="0158A7"/>
                </a:solidFill>
              </a:rPr>
              <a:t>Compliance with applicable legislation and EIB guidelines on procurement and environmental impact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kern="1200" dirty="0" smtClean="0">
                <a:solidFill>
                  <a:srgbClr val="0158A7"/>
                </a:solidFill>
              </a:rPr>
              <a:t>Analysis and market and demand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kern="1200" dirty="0" smtClean="0">
                <a:solidFill>
                  <a:srgbClr val="0158A7"/>
                </a:solidFill>
              </a:rPr>
              <a:t>Economic and financial profitability</a:t>
            </a:r>
            <a:br>
              <a:rPr lang="en-GB" sz="2000" kern="1200" dirty="0" smtClean="0">
                <a:solidFill>
                  <a:srgbClr val="0158A7"/>
                </a:solidFill>
              </a:rPr>
            </a:br>
            <a:r>
              <a:rPr lang="en-GB" sz="2000" kern="1200" dirty="0" smtClean="0">
                <a:solidFill>
                  <a:srgbClr val="0158A7"/>
                </a:solidFill>
              </a:rPr>
              <a:t>(e.g. rate of return)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403350" y="6524625"/>
            <a:ext cx="6337300" cy="33337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chemeClr val="bg1"/>
                </a:solidFill>
              </a:rPr>
              <a:t>European Investment Bank</a:t>
            </a:r>
          </a:p>
        </p:txBody>
      </p:sp>
      <p:pic>
        <p:nvPicPr>
          <p:cNvPr id="5122" name="Picture 2" descr="K:\ACPIF7\As of 2011\Photos\Africa Business Week poster images\2012 Ethekwini Municipal Infrastructure South Af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6108848-5102-4214-A292-B0D981F4E406}" type="slidenum">
              <a:rPr lang="en-US" sz="1000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181251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dirty="0" smtClean="0">
                <a:solidFill>
                  <a:srgbClr val="FFFFFF"/>
                </a:solidFill>
              </a:rPr>
              <a:t>European Investment Bank</a:t>
            </a:r>
          </a:p>
        </p:txBody>
      </p:sp>
      <p:pic>
        <p:nvPicPr>
          <p:cNvPr id="181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13325"/>
            <a:ext cx="1295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013325"/>
            <a:ext cx="11541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13325"/>
            <a:ext cx="12969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5" name="Text Box 9"/>
          <p:cNvSpPr txBox="1">
            <a:spLocks noChangeArrowheads="1"/>
          </p:cNvSpPr>
          <p:nvPr/>
        </p:nvSpPr>
        <p:spPr bwMode="auto">
          <a:xfrm>
            <a:off x="755476" y="260350"/>
            <a:ext cx="72009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15CAB"/>
                </a:solidFill>
              </a:rPr>
              <a:t>Measuring project impact</a:t>
            </a:r>
            <a:endParaRPr lang="en-US" dirty="0">
              <a:solidFill>
                <a:srgbClr val="015CAB"/>
              </a:solidFill>
            </a:endParaRPr>
          </a:p>
        </p:txBody>
      </p:sp>
      <p:sp>
        <p:nvSpPr>
          <p:cNvPr id="181256" name="TextBox 7"/>
          <p:cNvSpPr txBox="1">
            <a:spLocks noChangeArrowheads="1"/>
          </p:cNvSpPr>
          <p:nvPr/>
        </p:nvSpPr>
        <p:spPr bwMode="auto">
          <a:xfrm>
            <a:off x="468312" y="1052513"/>
            <a:ext cx="835215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dirty="0">
                <a:solidFill>
                  <a:srgbClr val="015CAB"/>
                </a:solidFill>
              </a:rPr>
              <a:t>January 2012: Introduction of a </a:t>
            </a:r>
            <a:r>
              <a:rPr lang="en-GB" sz="2000" b="1" dirty="0">
                <a:solidFill>
                  <a:srgbClr val="015CAB"/>
                </a:solidFill>
              </a:rPr>
              <a:t>Results Measurement </a:t>
            </a:r>
            <a:r>
              <a:rPr lang="en-GB" sz="2000" b="1" dirty="0" smtClean="0">
                <a:solidFill>
                  <a:srgbClr val="015CAB"/>
                </a:solidFill>
              </a:rPr>
              <a:t>Framework (</a:t>
            </a:r>
            <a:r>
              <a:rPr lang="en-GB" sz="2000" b="1" dirty="0" err="1" smtClean="0">
                <a:solidFill>
                  <a:srgbClr val="015CAB"/>
                </a:solidFill>
              </a:rPr>
              <a:t>ReM</a:t>
            </a:r>
            <a:r>
              <a:rPr lang="en-GB" sz="2000" b="1" dirty="0" smtClean="0">
                <a:solidFill>
                  <a:srgbClr val="015CAB"/>
                </a:solidFill>
              </a:rPr>
              <a:t>) </a:t>
            </a:r>
            <a:r>
              <a:rPr lang="en-GB" sz="2000" dirty="0" smtClean="0">
                <a:solidFill>
                  <a:srgbClr val="015CAB"/>
                </a:solidFill>
              </a:rPr>
              <a:t>enabling </a:t>
            </a:r>
            <a:r>
              <a:rPr lang="en-GB" sz="2000" dirty="0">
                <a:solidFill>
                  <a:srgbClr val="015CAB"/>
                </a:solidFill>
              </a:rPr>
              <a:t>an analysis of aggregate results as data build up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dirty="0">
                <a:solidFill>
                  <a:srgbClr val="015CAB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800" dirty="0">
              <a:solidFill>
                <a:srgbClr val="015CA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800" dirty="0">
              <a:solidFill>
                <a:srgbClr val="015CA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600" dirty="0">
              <a:solidFill>
                <a:srgbClr val="015CA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600" dirty="0">
                <a:solidFill>
                  <a:srgbClr val="015CAB"/>
                </a:solidFill>
              </a:rPr>
              <a:t/>
            </a:r>
            <a:br>
              <a:rPr lang="en-GB" sz="1600" dirty="0">
                <a:solidFill>
                  <a:srgbClr val="015CAB"/>
                </a:solidFill>
              </a:rPr>
            </a:br>
            <a:endParaRPr lang="en-GB" sz="1600" dirty="0">
              <a:solidFill>
                <a:srgbClr val="015CA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600" dirty="0">
              <a:solidFill>
                <a:srgbClr val="015CA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800" b="1" dirty="0">
              <a:solidFill>
                <a:srgbClr val="015CA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600" dirty="0">
                <a:solidFill>
                  <a:srgbClr val="0000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95288" y="2060575"/>
          <a:ext cx="8353425" cy="3690938"/>
        </p:xfrm>
        <a:graphic>
          <a:graphicData uri="http://schemas.openxmlformats.org/drawingml/2006/table">
            <a:tbl>
              <a:tblPr firstRow="1" firstCol="1" bandRow="1"/>
              <a:tblGrid>
                <a:gridCol w="941811"/>
                <a:gridCol w="3476103"/>
                <a:gridCol w="3935511"/>
              </a:tblGrid>
              <a:tr h="117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Pillar 1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Expected contribution to lending objectives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 assessment of a project’s consistency with EIB mandate objectives and its contribution </a:t>
                      </a:r>
                      <a:r>
                        <a:rPr lang="en-GB" sz="13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to EU</a:t>
                      </a:r>
                      <a:r>
                        <a:rPr lang="en-GB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priorities and country development objectives, going beyond a focus on eligibility alone.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</a:tr>
              <a:tr h="134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Pillar 2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Quality and soundness of the operation, based on expected results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 series of sector-specific standardised indicators to capture a project’s economic, social, environmental and institutional outcomes. It continues to measure project quality and its ability to achieve the expected results.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</a:tr>
              <a:tr h="117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Pillar 3</a:t>
                      </a:r>
                      <a:endParaRPr lang="en-GB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Expected financial 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and non-financial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additionality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 assessment of the EIB </a:t>
                      </a:r>
                      <a:r>
                        <a:rPr lang="en-GB" sz="13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additionality</a:t>
                      </a:r>
                      <a:r>
                        <a:rPr lang="en-GB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over market alternatives in terms of financial product, technical, structuring and sector contribution and standards and assurance.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2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EIB PPT Templat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1481</Words>
  <Application>Microsoft Office PowerPoint</Application>
  <PresentationFormat>On-screen Show (4:3)</PresentationFormat>
  <Paragraphs>395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1_EIB PPT Template</vt:lpstr>
      <vt:lpstr>PowerPoint Presentation</vt:lpstr>
      <vt:lpstr>PowerPoint Presentation</vt:lpstr>
      <vt:lpstr>PowerPoint Presentation</vt:lpstr>
      <vt:lpstr>PowerPoint Presentation</vt:lpstr>
      <vt:lpstr>Own Resources versus Investment Facility</vt:lpstr>
      <vt:lpstr>The EIB project cycle</vt:lpstr>
      <vt:lpstr>What is an eligible project?</vt:lpstr>
      <vt:lpstr>How is project quality assessed?</vt:lpstr>
      <vt:lpstr>PowerPoint Presentation</vt:lpstr>
      <vt:lpstr>EU blending mechanisms for the ACP</vt:lpstr>
      <vt:lpstr>PowerPoint Presentation</vt:lpstr>
      <vt:lpstr>Why blending?</vt:lpstr>
      <vt:lpstr>What is blending?</vt:lpstr>
      <vt:lpstr>PowerPoint Presentation</vt:lpstr>
      <vt:lpstr>Technical assistance</vt:lpstr>
      <vt:lpstr>Procurement: what is it for?</vt:lpstr>
      <vt:lpstr>DFI and Promoter respective roles</vt:lpstr>
      <vt:lpstr>Joint Co-financing</vt:lpstr>
      <vt:lpstr>Mutual Reliance</vt:lpstr>
      <vt:lpstr>PowerPoint Presentation</vt:lpstr>
      <vt:lpstr>PowerPoint Presentation</vt:lpstr>
      <vt:lpstr>PowerPoint Presentation</vt:lpstr>
      <vt:lpstr>Transport</vt:lpstr>
      <vt:lpstr>Major Stages of an Infrastructure Project </vt:lpstr>
      <vt:lpstr>PowerPoint Presentation</vt:lpstr>
    </vt:vector>
  </TitlesOfParts>
  <Company>European Investment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Investment Bank (EIB)</dc:title>
  <dc:creator>LANG Jiri</dc:creator>
  <cp:lastModifiedBy>KETTNER Juergen (DEVCO)</cp:lastModifiedBy>
  <cp:revision>206</cp:revision>
  <cp:lastPrinted>2013-09-12T16:53:48Z</cp:lastPrinted>
  <dcterms:created xsi:type="dcterms:W3CDTF">2013-05-28T07:42:29Z</dcterms:created>
  <dcterms:modified xsi:type="dcterms:W3CDTF">2013-10-07T13:32:55Z</dcterms:modified>
</cp:coreProperties>
</file>