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1"/>
  </p:notesMasterIdLst>
  <p:sldIdLst>
    <p:sldId id="256" r:id="rId2"/>
    <p:sldId id="293" r:id="rId3"/>
    <p:sldId id="305" r:id="rId4"/>
    <p:sldId id="295" r:id="rId5"/>
    <p:sldId id="275" r:id="rId6"/>
    <p:sldId id="277" r:id="rId7"/>
    <p:sldId id="278" r:id="rId8"/>
    <p:sldId id="279" r:id="rId9"/>
    <p:sldId id="281" r:id="rId10"/>
    <p:sldId id="280" r:id="rId11"/>
    <p:sldId id="302" r:id="rId12"/>
    <p:sldId id="303" r:id="rId13"/>
    <p:sldId id="291" r:id="rId14"/>
    <p:sldId id="292" r:id="rId15"/>
    <p:sldId id="287" r:id="rId16"/>
    <p:sldId id="289" r:id="rId17"/>
    <p:sldId id="290" r:id="rId18"/>
    <p:sldId id="304" r:id="rId19"/>
    <p:sldId id="301" r:id="rId20"/>
  </p:sldIdLst>
  <p:sldSz cx="9144000" cy="6858000" type="screen4x3"/>
  <p:notesSz cx="6846888" cy="9980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3721" autoAdjust="0"/>
  </p:normalViewPr>
  <p:slideViewPr>
    <p:cSldViewPr>
      <p:cViewPr>
        <p:scale>
          <a:sx n="65" d="100"/>
          <a:sy n="65" d="100"/>
        </p:scale>
        <p:origin x="-4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A4DC7-279E-4608-B775-344FE392F74E}"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GB"/>
        </a:p>
      </dgm:t>
    </dgm:pt>
    <dgm:pt modelId="{C65A83F5-38D1-428B-9305-10F1EDD9B96D}">
      <dgm:prSet/>
      <dgm:spPr>
        <a:xfrm>
          <a:off x="0" y="0"/>
          <a:ext cx="8466153" cy="716040"/>
        </a:xfrm>
      </dgm:spPr>
      <dgm:t>
        <a:bodyPr/>
        <a:lstStyle/>
        <a:p>
          <a:pPr rtl="0"/>
          <a:r>
            <a:rPr lang="en-US" dirty="0" smtClean="0"/>
            <a:t>2001 – Heads of State request the Bank </a:t>
          </a:r>
          <a:r>
            <a:rPr lang="en-GB" dirty="0" smtClean="0"/>
            <a:t>to provide technical assistance &amp; advisory services to support implementation of NEPAD Initiative</a:t>
          </a:r>
          <a:endParaRPr lang="en-GB" dirty="0"/>
        </a:p>
      </dgm:t>
    </dgm:pt>
    <dgm:pt modelId="{0AE2D3A8-6F28-4893-972D-A10D89B3FC63}" type="parTrans" cxnId="{D3AB1E9C-75E2-41B4-B071-52A82B4FB258}">
      <dgm:prSet/>
      <dgm:spPr/>
      <dgm:t>
        <a:bodyPr/>
        <a:lstStyle/>
        <a:p>
          <a:endParaRPr lang="en-GB"/>
        </a:p>
      </dgm:t>
    </dgm:pt>
    <dgm:pt modelId="{C9FE1B16-F0F5-403C-B298-781256CFAEF4}" type="sibTrans" cxnId="{D3AB1E9C-75E2-41B4-B071-52A82B4FB258}">
      <dgm:prSet/>
      <dgm:spPr/>
      <dgm:t>
        <a:bodyPr/>
        <a:lstStyle/>
        <a:p>
          <a:endParaRPr lang="en-GB"/>
        </a:p>
      </dgm:t>
    </dgm:pt>
    <dgm:pt modelId="{D1B48E53-4240-4B62-9EA8-C2091F2CE1F3}">
      <dgm:prSet/>
      <dgm:spPr>
        <a:xfrm>
          <a:off x="0" y="3189588"/>
          <a:ext cx="8466153" cy="716040"/>
        </a:xfrm>
      </dgm:spPr>
      <dgm:t>
        <a:bodyPr/>
        <a:lstStyle/>
        <a:p>
          <a:pPr rtl="0"/>
          <a:r>
            <a:rPr lang="en-GB" smtClean="0">
              <a:latin typeface="Calibri" pitchFamily="34" charset="0"/>
              <a:cs typeface="Calibri" pitchFamily="34" charset="0"/>
            </a:rPr>
            <a:t>2005 – G8  Gleneagles Summit, renewed commitment to Africa &amp; launched ICA which  African stakeholders delegated the Bank to host</a:t>
          </a:r>
          <a:r>
            <a:rPr lang="en-US" smtClean="0"/>
            <a:t>to ensure consensus on priorities &amp; one voice </a:t>
          </a:r>
          <a:endParaRPr lang="en-GB" dirty="0"/>
        </a:p>
      </dgm:t>
    </dgm:pt>
    <dgm:pt modelId="{5B3E3F7D-15D4-488C-A291-A91BC14E43B7}" type="parTrans" cxnId="{C0838994-905A-446B-B11F-88122A743E2D}">
      <dgm:prSet/>
      <dgm:spPr/>
      <dgm:t>
        <a:bodyPr/>
        <a:lstStyle/>
        <a:p>
          <a:endParaRPr lang="en-GB"/>
        </a:p>
      </dgm:t>
    </dgm:pt>
    <dgm:pt modelId="{5FC0761D-77B7-4F61-9DCD-BDCADE33643E}" type="sibTrans" cxnId="{C0838994-905A-446B-B11F-88122A743E2D}">
      <dgm:prSet/>
      <dgm:spPr/>
      <dgm:t>
        <a:bodyPr/>
        <a:lstStyle/>
        <a:p>
          <a:endParaRPr lang="en-GB"/>
        </a:p>
      </dgm:t>
    </dgm:pt>
    <dgm:pt modelId="{896BD4B4-F0DF-47F5-A077-252CC5AED757}">
      <dgm:prSet/>
      <dgm:spPr>
        <a:xfrm>
          <a:off x="0" y="769101"/>
          <a:ext cx="8466153" cy="716040"/>
        </a:xfrm>
      </dgm:spPr>
      <dgm:t>
        <a:bodyPr/>
        <a:lstStyle/>
        <a:p>
          <a:pPr rtl="0"/>
          <a:r>
            <a:rPr lang="en-US" dirty="0" smtClean="0"/>
            <a:t>2010 – AU Summit mandates Bank Group as Lead Agency for infrastructure development on the continent and Executing Agency for PIDA</a:t>
          </a:r>
          <a:endParaRPr lang="en-GB" dirty="0"/>
        </a:p>
      </dgm:t>
    </dgm:pt>
    <dgm:pt modelId="{FAF59A55-3B32-4E24-899E-D9FC9FE7FEEB}" type="sibTrans" cxnId="{E093F1A9-B576-4B30-87CE-913AB5A04959}">
      <dgm:prSet/>
      <dgm:spPr/>
      <dgm:t>
        <a:bodyPr/>
        <a:lstStyle/>
        <a:p>
          <a:endParaRPr lang="en-GB"/>
        </a:p>
      </dgm:t>
    </dgm:pt>
    <dgm:pt modelId="{FE2ED02D-B50B-4A23-8BB7-F3F9C03A69E2}" type="parTrans" cxnId="{E093F1A9-B576-4B30-87CE-913AB5A04959}">
      <dgm:prSet/>
      <dgm:spPr/>
      <dgm:t>
        <a:bodyPr/>
        <a:lstStyle/>
        <a:p>
          <a:endParaRPr lang="en-GB"/>
        </a:p>
      </dgm:t>
    </dgm:pt>
    <dgm:pt modelId="{59ACE9E4-3C1C-485A-9676-525F8729293E}" type="pres">
      <dgm:prSet presAssocID="{5A6A4DC7-279E-4608-B775-344FE392F74E}" presName="linear" presStyleCnt="0">
        <dgm:presLayoutVars>
          <dgm:animLvl val="lvl"/>
          <dgm:resizeHandles val="exact"/>
        </dgm:presLayoutVars>
      </dgm:prSet>
      <dgm:spPr/>
      <dgm:t>
        <a:bodyPr/>
        <a:lstStyle/>
        <a:p>
          <a:endParaRPr lang="en-GB"/>
        </a:p>
      </dgm:t>
    </dgm:pt>
    <dgm:pt modelId="{1465C343-7358-4F90-92E4-BADA36601491}" type="pres">
      <dgm:prSet presAssocID="{C65A83F5-38D1-428B-9305-10F1EDD9B96D}" presName="parentText" presStyleLbl="node1" presStyleIdx="0" presStyleCnt="3">
        <dgm:presLayoutVars>
          <dgm:chMax val="0"/>
          <dgm:bulletEnabled val="1"/>
        </dgm:presLayoutVars>
      </dgm:prSet>
      <dgm:spPr/>
      <dgm:t>
        <a:bodyPr/>
        <a:lstStyle/>
        <a:p>
          <a:endParaRPr lang="en-GB"/>
        </a:p>
      </dgm:t>
    </dgm:pt>
    <dgm:pt modelId="{F21E3F1A-5596-4827-81BD-7A0AEFA6BEA3}" type="pres">
      <dgm:prSet presAssocID="{C9FE1B16-F0F5-403C-B298-781256CFAEF4}" presName="spacer" presStyleCnt="0"/>
      <dgm:spPr/>
      <dgm:t>
        <a:bodyPr/>
        <a:lstStyle/>
        <a:p>
          <a:endParaRPr lang="fr-FR"/>
        </a:p>
      </dgm:t>
    </dgm:pt>
    <dgm:pt modelId="{095A873E-DAEC-4C88-BFA5-7DD8686A4005}" type="pres">
      <dgm:prSet presAssocID="{D1B48E53-4240-4B62-9EA8-C2091F2CE1F3}" presName="parentText" presStyleLbl="node1" presStyleIdx="1" presStyleCnt="3">
        <dgm:presLayoutVars>
          <dgm:chMax val="0"/>
          <dgm:bulletEnabled val="1"/>
        </dgm:presLayoutVars>
      </dgm:prSet>
      <dgm:spPr/>
      <dgm:t>
        <a:bodyPr/>
        <a:lstStyle/>
        <a:p>
          <a:endParaRPr lang="en-GB"/>
        </a:p>
      </dgm:t>
    </dgm:pt>
    <dgm:pt modelId="{4FF57231-6E95-48C9-A8BB-461D15290153}" type="pres">
      <dgm:prSet presAssocID="{5FC0761D-77B7-4F61-9DCD-BDCADE33643E}" presName="spacer" presStyleCnt="0"/>
      <dgm:spPr/>
      <dgm:t>
        <a:bodyPr/>
        <a:lstStyle/>
        <a:p>
          <a:endParaRPr lang="fr-FR"/>
        </a:p>
      </dgm:t>
    </dgm:pt>
    <dgm:pt modelId="{7BAFEB66-7497-40D5-96C6-089604E07440}" type="pres">
      <dgm:prSet presAssocID="{896BD4B4-F0DF-47F5-A077-252CC5AED757}" presName="parentText" presStyleLbl="node1" presStyleIdx="2" presStyleCnt="3">
        <dgm:presLayoutVars>
          <dgm:chMax val="0"/>
          <dgm:bulletEnabled val="1"/>
        </dgm:presLayoutVars>
      </dgm:prSet>
      <dgm:spPr/>
      <dgm:t>
        <a:bodyPr/>
        <a:lstStyle/>
        <a:p>
          <a:endParaRPr lang="en-GB"/>
        </a:p>
      </dgm:t>
    </dgm:pt>
  </dgm:ptLst>
  <dgm:cxnLst>
    <dgm:cxn modelId="{D3AB1E9C-75E2-41B4-B071-52A82B4FB258}" srcId="{5A6A4DC7-279E-4608-B775-344FE392F74E}" destId="{C65A83F5-38D1-428B-9305-10F1EDD9B96D}" srcOrd="0" destOrd="0" parTransId="{0AE2D3A8-6F28-4893-972D-A10D89B3FC63}" sibTransId="{C9FE1B16-F0F5-403C-B298-781256CFAEF4}"/>
    <dgm:cxn modelId="{E63CF045-5EA9-4E08-B500-45529CDC5754}" type="presOf" srcId="{D1B48E53-4240-4B62-9EA8-C2091F2CE1F3}" destId="{095A873E-DAEC-4C88-BFA5-7DD8686A4005}" srcOrd="0" destOrd="0" presId="urn:microsoft.com/office/officeart/2005/8/layout/vList2"/>
    <dgm:cxn modelId="{E093F1A9-B576-4B30-87CE-913AB5A04959}" srcId="{5A6A4DC7-279E-4608-B775-344FE392F74E}" destId="{896BD4B4-F0DF-47F5-A077-252CC5AED757}" srcOrd="2" destOrd="0" parTransId="{FE2ED02D-B50B-4A23-8BB7-F3F9C03A69E2}" sibTransId="{FAF59A55-3B32-4E24-899E-D9FC9FE7FEEB}"/>
    <dgm:cxn modelId="{8912EBCC-9B98-443C-A01F-4EF5FB90EEB1}" type="presOf" srcId="{5A6A4DC7-279E-4608-B775-344FE392F74E}" destId="{59ACE9E4-3C1C-485A-9676-525F8729293E}" srcOrd="0" destOrd="0" presId="urn:microsoft.com/office/officeart/2005/8/layout/vList2"/>
    <dgm:cxn modelId="{14D85B97-E799-4711-81C7-F8AA8C21D704}" type="presOf" srcId="{C65A83F5-38D1-428B-9305-10F1EDD9B96D}" destId="{1465C343-7358-4F90-92E4-BADA36601491}" srcOrd="0" destOrd="0" presId="urn:microsoft.com/office/officeart/2005/8/layout/vList2"/>
    <dgm:cxn modelId="{E2584AE0-F463-4E7E-A324-4DB903E73A38}" type="presOf" srcId="{896BD4B4-F0DF-47F5-A077-252CC5AED757}" destId="{7BAFEB66-7497-40D5-96C6-089604E07440}" srcOrd="0" destOrd="0" presId="urn:microsoft.com/office/officeart/2005/8/layout/vList2"/>
    <dgm:cxn modelId="{C0838994-905A-446B-B11F-88122A743E2D}" srcId="{5A6A4DC7-279E-4608-B775-344FE392F74E}" destId="{D1B48E53-4240-4B62-9EA8-C2091F2CE1F3}" srcOrd="1" destOrd="0" parTransId="{5B3E3F7D-15D4-488C-A291-A91BC14E43B7}" sibTransId="{5FC0761D-77B7-4F61-9DCD-BDCADE33643E}"/>
    <dgm:cxn modelId="{6BBB76C6-5804-4376-B7FB-07A8B4DD0406}" type="presParOf" srcId="{59ACE9E4-3C1C-485A-9676-525F8729293E}" destId="{1465C343-7358-4F90-92E4-BADA36601491}" srcOrd="0" destOrd="0" presId="urn:microsoft.com/office/officeart/2005/8/layout/vList2"/>
    <dgm:cxn modelId="{462E868E-6E07-4B85-8B24-642820C63FAF}" type="presParOf" srcId="{59ACE9E4-3C1C-485A-9676-525F8729293E}" destId="{F21E3F1A-5596-4827-81BD-7A0AEFA6BEA3}" srcOrd="1" destOrd="0" presId="urn:microsoft.com/office/officeart/2005/8/layout/vList2"/>
    <dgm:cxn modelId="{937E2F43-471F-4B46-8685-A7C777360358}" type="presParOf" srcId="{59ACE9E4-3C1C-485A-9676-525F8729293E}" destId="{095A873E-DAEC-4C88-BFA5-7DD8686A4005}" srcOrd="2" destOrd="0" presId="urn:microsoft.com/office/officeart/2005/8/layout/vList2"/>
    <dgm:cxn modelId="{8BB3F3EF-AC5F-40D4-BFC5-AABE3B730EF3}" type="presParOf" srcId="{59ACE9E4-3C1C-485A-9676-525F8729293E}" destId="{4FF57231-6E95-48C9-A8BB-461D15290153}" srcOrd="3" destOrd="0" presId="urn:microsoft.com/office/officeart/2005/8/layout/vList2"/>
    <dgm:cxn modelId="{BB9BD48E-069D-4426-9256-C4386C0B6E27}" type="presParOf" srcId="{59ACE9E4-3C1C-485A-9676-525F8729293E}" destId="{7BAFEB66-7497-40D5-96C6-089604E0744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8BFAF2-EBA6-453D-A715-3412A367C27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2264D9DB-9073-48F9-BBEE-6466D0EAC54E}">
      <dgm:prSet phldrT="[Text]"/>
      <dgm:spPr/>
      <dgm:t>
        <a:bodyPr/>
        <a:lstStyle/>
        <a:p>
          <a:r>
            <a:rPr lang="en-US" dirty="0" smtClean="0"/>
            <a:t>Low Income Countries</a:t>
          </a:r>
          <a:endParaRPr lang="fr-FR" dirty="0"/>
        </a:p>
      </dgm:t>
    </dgm:pt>
    <dgm:pt modelId="{7B70C479-D13B-4DA4-9C93-44BFA322FB98}" type="parTrans" cxnId="{3807B905-9DA7-4349-A3BE-8171D7857CED}">
      <dgm:prSet/>
      <dgm:spPr/>
      <dgm:t>
        <a:bodyPr/>
        <a:lstStyle/>
        <a:p>
          <a:endParaRPr lang="fr-FR"/>
        </a:p>
      </dgm:t>
    </dgm:pt>
    <dgm:pt modelId="{A6D194C2-055A-4ADF-9583-20FC1B3973DF}" type="sibTrans" cxnId="{3807B905-9DA7-4349-A3BE-8171D7857CED}">
      <dgm:prSet/>
      <dgm:spPr/>
      <dgm:t>
        <a:bodyPr/>
        <a:lstStyle/>
        <a:p>
          <a:endParaRPr lang="fr-FR"/>
        </a:p>
      </dgm:t>
    </dgm:pt>
    <dgm:pt modelId="{D97D9885-4BD4-4EA2-AFC0-38FB97FA74D2}">
      <dgm:prSet phldrT="[Text]"/>
      <dgm:spPr/>
      <dgm:t>
        <a:bodyPr/>
        <a:lstStyle/>
        <a:p>
          <a:r>
            <a:rPr lang="en-US" dirty="0" smtClean="0"/>
            <a:t>Private Sector</a:t>
          </a:r>
          <a:endParaRPr lang="fr-FR" dirty="0"/>
        </a:p>
      </dgm:t>
    </dgm:pt>
    <dgm:pt modelId="{BEA92E0A-763C-4344-A073-192D5F8D14CE}" type="parTrans" cxnId="{ABFD14C9-AD83-475C-8D20-CC9A0ACD9C4F}">
      <dgm:prSet/>
      <dgm:spPr/>
      <dgm:t>
        <a:bodyPr/>
        <a:lstStyle/>
        <a:p>
          <a:endParaRPr lang="fr-FR"/>
        </a:p>
      </dgm:t>
    </dgm:pt>
    <dgm:pt modelId="{096DC40B-4CB2-45A0-9D9E-86D132344CBB}" type="sibTrans" cxnId="{ABFD14C9-AD83-475C-8D20-CC9A0ACD9C4F}">
      <dgm:prSet/>
      <dgm:spPr/>
      <dgm:t>
        <a:bodyPr/>
        <a:lstStyle/>
        <a:p>
          <a:endParaRPr lang="fr-FR"/>
        </a:p>
      </dgm:t>
    </dgm:pt>
    <dgm:pt modelId="{08AAFF23-C702-43D3-B790-A396D76FFA64}">
      <dgm:prSet phldrT="[Text]"/>
      <dgm:spPr/>
      <dgm:t>
        <a:bodyPr/>
        <a:lstStyle/>
        <a:p>
          <a:r>
            <a:rPr lang="en-US" dirty="0" smtClean="0"/>
            <a:t>Middle Income Countries</a:t>
          </a:r>
          <a:endParaRPr lang="fr-FR" dirty="0"/>
        </a:p>
      </dgm:t>
    </dgm:pt>
    <dgm:pt modelId="{66C6054D-357B-4F85-B5C3-9829DA3DB9B4}" type="parTrans" cxnId="{08865538-8751-4935-9581-F80FED383C3D}">
      <dgm:prSet/>
      <dgm:spPr/>
      <dgm:t>
        <a:bodyPr/>
        <a:lstStyle/>
        <a:p>
          <a:endParaRPr lang="fr-FR"/>
        </a:p>
      </dgm:t>
    </dgm:pt>
    <dgm:pt modelId="{E8205373-0C73-46A0-A183-E1F33E431735}" type="sibTrans" cxnId="{08865538-8751-4935-9581-F80FED383C3D}">
      <dgm:prSet/>
      <dgm:spPr/>
      <dgm:t>
        <a:bodyPr/>
        <a:lstStyle/>
        <a:p>
          <a:endParaRPr lang="fr-FR"/>
        </a:p>
      </dgm:t>
    </dgm:pt>
    <dgm:pt modelId="{2D4DAE7A-71EB-4F47-9914-945FFFEF222E}">
      <dgm:prSet phldrT="[Text]"/>
      <dgm:spPr/>
      <dgm:t>
        <a:bodyPr/>
        <a:lstStyle/>
        <a:p>
          <a:r>
            <a:rPr lang="en-US" dirty="0" err="1" smtClean="0"/>
            <a:t>EURo</a:t>
          </a:r>
          <a:r>
            <a:rPr lang="en-US" dirty="0" smtClean="0"/>
            <a:t>, </a:t>
          </a:r>
          <a:r>
            <a:rPr lang="en-US" dirty="0" err="1" smtClean="0"/>
            <a:t>USDollar</a:t>
          </a:r>
          <a:r>
            <a:rPr lang="en-US" dirty="0" smtClean="0"/>
            <a:t>, </a:t>
          </a:r>
          <a:r>
            <a:rPr lang="en-US" dirty="0" err="1" smtClean="0"/>
            <a:t>JPYen</a:t>
          </a:r>
          <a:r>
            <a:rPr lang="en-US" dirty="0" smtClean="0"/>
            <a:t>, ZAR and</a:t>
          </a:r>
          <a:endParaRPr lang="fr-FR" dirty="0"/>
        </a:p>
      </dgm:t>
    </dgm:pt>
    <dgm:pt modelId="{0CA65FC5-56F5-40DE-B9EA-DB34EE42F85E}" type="parTrans" cxnId="{E5D03716-05A8-415E-B01F-EF3CF9714268}">
      <dgm:prSet/>
      <dgm:spPr/>
      <dgm:t>
        <a:bodyPr/>
        <a:lstStyle/>
        <a:p>
          <a:endParaRPr lang="fr-FR"/>
        </a:p>
      </dgm:t>
    </dgm:pt>
    <dgm:pt modelId="{20C41F46-A88A-4FEA-99C1-A1C28F9BB21F}" type="sibTrans" cxnId="{E5D03716-05A8-415E-B01F-EF3CF9714268}">
      <dgm:prSet/>
      <dgm:spPr/>
      <dgm:t>
        <a:bodyPr/>
        <a:lstStyle/>
        <a:p>
          <a:endParaRPr lang="fr-FR"/>
        </a:p>
      </dgm:t>
    </dgm:pt>
    <dgm:pt modelId="{817D7733-4144-4AC9-BE53-E1B198EBF67D}">
      <dgm:prSet phldrT="[Text]"/>
      <dgm:spPr/>
      <dgm:t>
        <a:bodyPr/>
        <a:lstStyle/>
        <a:p>
          <a:r>
            <a:rPr lang="en-US" dirty="0" smtClean="0"/>
            <a:t>Differentiated products by category</a:t>
          </a:r>
          <a:endParaRPr lang="fr-FR" dirty="0"/>
        </a:p>
      </dgm:t>
    </dgm:pt>
    <dgm:pt modelId="{E2F5DE88-2AA7-4C5C-9319-73EEA76D9B18}" type="parTrans" cxnId="{AE900917-637F-42EB-9A86-7FDFE75B1610}">
      <dgm:prSet/>
      <dgm:spPr/>
      <dgm:t>
        <a:bodyPr/>
        <a:lstStyle/>
        <a:p>
          <a:endParaRPr lang="fr-FR"/>
        </a:p>
      </dgm:t>
    </dgm:pt>
    <dgm:pt modelId="{A56AEF65-ACF1-44E3-B545-A8B6F76C3D7F}" type="sibTrans" cxnId="{AE900917-637F-42EB-9A86-7FDFE75B1610}">
      <dgm:prSet/>
      <dgm:spPr/>
      <dgm:t>
        <a:bodyPr/>
        <a:lstStyle/>
        <a:p>
          <a:endParaRPr lang="fr-FR"/>
        </a:p>
      </dgm:t>
    </dgm:pt>
    <dgm:pt modelId="{68AB0216-DC1D-41C6-A04B-589CFA64174D}">
      <dgm:prSet phldrT="[Text]"/>
      <dgm:spPr/>
      <dgm:t>
        <a:bodyPr/>
        <a:lstStyle/>
        <a:p>
          <a:r>
            <a:rPr lang="en-US" dirty="0" smtClean="0"/>
            <a:t>Currencies</a:t>
          </a:r>
          <a:endParaRPr lang="fr-FR" dirty="0"/>
        </a:p>
      </dgm:t>
    </dgm:pt>
    <dgm:pt modelId="{E33DE5DC-663A-4F32-970C-D8FE7467461B}" type="parTrans" cxnId="{B1AF0287-A148-4432-9FE9-F25EC0BFA7C6}">
      <dgm:prSet/>
      <dgm:spPr/>
      <dgm:t>
        <a:bodyPr/>
        <a:lstStyle/>
        <a:p>
          <a:endParaRPr lang="fr-FR"/>
        </a:p>
      </dgm:t>
    </dgm:pt>
    <dgm:pt modelId="{C60C8D90-AB29-45C2-AC0E-C8ADD504EFBA}" type="sibTrans" cxnId="{B1AF0287-A148-4432-9FE9-F25EC0BFA7C6}">
      <dgm:prSet/>
      <dgm:spPr/>
      <dgm:t>
        <a:bodyPr/>
        <a:lstStyle/>
        <a:p>
          <a:endParaRPr lang="fr-FR"/>
        </a:p>
      </dgm:t>
    </dgm:pt>
    <dgm:pt modelId="{A824F7FD-FE77-4829-94B6-AD072957328B}">
      <dgm:prSet phldrT="[Text]"/>
      <dgm:spPr/>
      <dgm:t>
        <a:bodyPr/>
        <a:lstStyle/>
        <a:p>
          <a:r>
            <a:rPr lang="en-US" dirty="0" smtClean="0"/>
            <a:t>Selected local currencies on case by case</a:t>
          </a:r>
          <a:endParaRPr lang="fr-FR" dirty="0"/>
        </a:p>
      </dgm:t>
    </dgm:pt>
    <dgm:pt modelId="{FE5A927F-B62B-4BEE-A826-B97C7EFD3C9F}" type="parTrans" cxnId="{09834DD6-188D-4ED4-A8AB-8F6191CB64CA}">
      <dgm:prSet/>
      <dgm:spPr/>
      <dgm:t>
        <a:bodyPr/>
        <a:lstStyle/>
        <a:p>
          <a:endParaRPr lang="fr-FR"/>
        </a:p>
      </dgm:t>
    </dgm:pt>
    <dgm:pt modelId="{AF98F70D-FE73-499B-9770-937223A8C0F4}" type="sibTrans" cxnId="{09834DD6-188D-4ED4-A8AB-8F6191CB64CA}">
      <dgm:prSet/>
      <dgm:spPr/>
      <dgm:t>
        <a:bodyPr/>
        <a:lstStyle/>
        <a:p>
          <a:endParaRPr lang="fr-FR"/>
        </a:p>
      </dgm:t>
    </dgm:pt>
    <dgm:pt modelId="{C42CB151-1F04-41C5-8358-932E0E29403B}">
      <dgm:prSet phldrT="[Text]"/>
      <dgm:spPr/>
      <dgm:t>
        <a:bodyPr/>
        <a:lstStyle/>
        <a:p>
          <a:r>
            <a:rPr lang="en-US" dirty="0" smtClean="0"/>
            <a:t>Grants, concessional loans, market loans and guarantees</a:t>
          </a:r>
          <a:endParaRPr lang="fr-FR" dirty="0"/>
        </a:p>
      </dgm:t>
    </dgm:pt>
    <dgm:pt modelId="{ED79D337-3EE9-41F7-847C-2CCFCD36BE44}" type="parTrans" cxnId="{3E1366F1-3923-4C2F-8240-C03210C18E59}">
      <dgm:prSet/>
      <dgm:spPr/>
      <dgm:t>
        <a:bodyPr/>
        <a:lstStyle/>
        <a:p>
          <a:endParaRPr lang="fr-FR"/>
        </a:p>
      </dgm:t>
    </dgm:pt>
    <dgm:pt modelId="{827D9DD2-6FE5-44FE-8540-70BBD7A50D2B}" type="sibTrans" cxnId="{3E1366F1-3923-4C2F-8240-C03210C18E59}">
      <dgm:prSet/>
      <dgm:spPr/>
      <dgm:t>
        <a:bodyPr/>
        <a:lstStyle/>
        <a:p>
          <a:endParaRPr lang="fr-FR"/>
        </a:p>
      </dgm:t>
    </dgm:pt>
    <dgm:pt modelId="{F51B0AAB-EF4E-4DD4-A1B1-B5BFA417C749}" type="pres">
      <dgm:prSet presAssocID="{A18BFAF2-EBA6-453D-A715-3412A367C27F}" presName="linear" presStyleCnt="0">
        <dgm:presLayoutVars>
          <dgm:dir/>
          <dgm:animLvl val="lvl"/>
          <dgm:resizeHandles val="exact"/>
        </dgm:presLayoutVars>
      </dgm:prSet>
      <dgm:spPr/>
      <dgm:t>
        <a:bodyPr/>
        <a:lstStyle/>
        <a:p>
          <a:endParaRPr lang="fr-FR"/>
        </a:p>
      </dgm:t>
    </dgm:pt>
    <dgm:pt modelId="{A5F69600-4C63-4832-BBD7-46D68AC05E71}" type="pres">
      <dgm:prSet presAssocID="{817D7733-4144-4AC9-BE53-E1B198EBF67D}" presName="parentLin" presStyleCnt="0"/>
      <dgm:spPr/>
    </dgm:pt>
    <dgm:pt modelId="{46EC1887-5125-4D93-BA5B-97353EB71F91}" type="pres">
      <dgm:prSet presAssocID="{817D7733-4144-4AC9-BE53-E1B198EBF67D}" presName="parentLeftMargin" presStyleLbl="node1" presStyleIdx="0" presStyleCnt="2"/>
      <dgm:spPr/>
      <dgm:t>
        <a:bodyPr/>
        <a:lstStyle/>
        <a:p>
          <a:endParaRPr lang="fr-FR"/>
        </a:p>
      </dgm:t>
    </dgm:pt>
    <dgm:pt modelId="{1D5B3240-BA07-44CC-BCE7-9568CDB8AC6B}" type="pres">
      <dgm:prSet presAssocID="{817D7733-4144-4AC9-BE53-E1B198EBF67D}" presName="parentText" presStyleLbl="node1" presStyleIdx="0" presStyleCnt="2">
        <dgm:presLayoutVars>
          <dgm:chMax val="0"/>
          <dgm:bulletEnabled val="1"/>
        </dgm:presLayoutVars>
      </dgm:prSet>
      <dgm:spPr/>
      <dgm:t>
        <a:bodyPr/>
        <a:lstStyle/>
        <a:p>
          <a:endParaRPr lang="fr-FR"/>
        </a:p>
      </dgm:t>
    </dgm:pt>
    <dgm:pt modelId="{E8170B6E-290D-4ABD-AEE6-6FAB1F426B36}" type="pres">
      <dgm:prSet presAssocID="{817D7733-4144-4AC9-BE53-E1B198EBF67D}" presName="negativeSpace" presStyleCnt="0"/>
      <dgm:spPr/>
    </dgm:pt>
    <dgm:pt modelId="{B3F27F4A-630A-4960-8236-D5FC221F7295}" type="pres">
      <dgm:prSet presAssocID="{817D7733-4144-4AC9-BE53-E1B198EBF67D}" presName="childText" presStyleLbl="conFgAcc1" presStyleIdx="0" presStyleCnt="2">
        <dgm:presLayoutVars>
          <dgm:bulletEnabled val="1"/>
        </dgm:presLayoutVars>
      </dgm:prSet>
      <dgm:spPr/>
      <dgm:t>
        <a:bodyPr/>
        <a:lstStyle/>
        <a:p>
          <a:endParaRPr lang="fr-FR"/>
        </a:p>
      </dgm:t>
    </dgm:pt>
    <dgm:pt modelId="{149DC9B9-5B60-493B-9484-C4C3039BEC19}" type="pres">
      <dgm:prSet presAssocID="{A56AEF65-ACF1-44E3-B545-A8B6F76C3D7F}" presName="spaceBetweenRectangles" presStyleCnt="0"/>
      <dgm:spPr/>
    </dgm:pt>
    <dgm:pt modelId="{BD8C05F8-AEA7-4ABE-AA8B-122A462D6117}" type="pres">
      <dgm:prSet presAssocID="{68AB0216-DC1D-41C6-A04B-589CFA64174D}" presName="parentLin" presStyleCnt="0"/>
      <dgm:spPr/>
    </dgm:pt>
    <dgm:pt modelId="{149C7B14-EB0C-4F70-B867-3B90A364FED6}" type="pres">
      <dgm:prSet presAssocID="{68AB0216-DC1D-41C6-A04B-589CFA64174D}" presName="parentLeftMargin" presStyleLbl="node1" presStyleIdx="0" presStyleCnt="2"/>
      <dgm:spPr/>
      <dgm:t>
        <a:bodyPr/>
        <a:lstStyle/>
        <a:p>
          <a:endParaRPr lang="fr-FR"/>
        </a:p>
      </dgm:t>
    </dgm:pt>
    <dgm:pt modelId="{D3A9C5F1-91D0-4F3F-88B5-5606FC694681}" type="pres">
      <dgm:prSet presAssocID="{68AB0216-DC1D-41C6-A04B-589CFA64174D}" presName="parentText" presStyleLbl="node1" presStyleIdx="1" presStyleCnt="2">
        <dgm:presLayoutVars>
          <dgm:chMax val="0"/>
          <dgm:bulletEnabled val="1"/>
        </dgm:presLayoutVars>
      </dgm:prSet>
      <dgm:spPr/>
      <dgm:t>
        <a:bodyPr/>
        <a:lstStyle/>
        <a:p>
          <a:endParaRPr lang="fr-FR"/>
        </a:p>
      </dgm:t>
    </dgm:pt>
    <dgm:pt modelId="{63755000-171B-49D8-9CBD-8EA530E9ED89}" type="pres">
      <dgm:prSet presAssocID="{68AB0216-DC1D-41C6-A04B-589CFA64174D}" presName="negativeSpace" presStyleCnt="0"/>
      <dgm:spPr/>
    </dgm:pt>
    <dgm:pt modelId="{66F0F397-E7E3-4746-A824-DF33638886E8}" type="pres">
      <dgm:prSet presAssocID="{68AB0216-DC1D-41C6-A04B-589CFA64174D}" presName="childText" presStyleLbl="conFgAcc1" presStyleIdx="1" presStyleCnt="2">
        <dgm:presLayoutVars>
          <dgm:bulletEnabled val="1"/>
        </dgm:presLayoutVars>
      </dgm:prSet>
      <dgm:spPr/>
      <dgm:t>
        <a:bodyPr/>
        <a:lstStyle/>
        <a:p>
          <a:endParaRPr lang="fr-FR"/>
        </a:p>
      </dgm:t>
    </dgm:pt>
  </dgm:ptLst>
  <dgm:cxnLst>
    <dgm:cxn modelId="{768E7C44-0AF3-4366-BB24-D764E463D41C}" type="presOf" srcId="{C42CB151-1F04-41C5-8358-932E0E29403B}" destId="{B3F27F4A-630A-4960-8236-D5FC221F7295}" srcOrd="0" destOrd="3" presId="urn:microsoft.com/office/officeart/2005/8/layout/list1"/>
    <dgm:cxn modelId="{AD3F8978-18D7-4727-B03E-A6404C286668}" type="presOf" srcId="{2D4DAE7A-71EB-4F47-9914-945FFFEF222E}" destId="{66F0F397-E7E3-4746-A824-DF33638886E8}" srcOrd="0" destOrd="0" presId="urn:microsoft.com/office/officeart/2005/8/layout/list1"/>
    <dgm:cxn modelId="{3E1366F1-3923-4C2F-8240-C03210C18E59}" srcId="{817D7733-4144-4AC9-BE53-E1B198EBF67D}" destId="{C42CB151-1F04-41C5-8358-932E0E29403B}" srcOrd="3" destOrd="0" parTransId="{ED79D337-3EE9-41F7-847C-2CCFCD36BE44}" sibTransId="{827D9DD2-6FE5-44FE-8540-70BBD7A50D2B}"/>
    <dgm:cxn modelId="{8A310C78-D5E1-44C9-BA68-9CE0187E6050}" type="presOf" srcId="{817D7733-4144-4AC9-BE53-E1B198EBF67D}" destId="{46EC1887-5125-4D93-BA5B-97353EB71F91}" srcOrd="0" destOrd="0" presId="urn:microsoft.com/office/officeart/2005/8/layout/list1"/>
    <dgm:cxn modelId="{AE900917-637F-42EB-9A86-7FDFE75B1610}" srcId="{A18BFAF2-EBA6-453D-A715-3412A367C27F}" destId="{817D7733-4144-4AC9-BE53-E1B198EBF67D}" srcOrd="0" destOrd="0" parTransId="{E2F5DE88-2AA7-4C5C-9319-73EEA76D9B18}" sibTransId="{A56AEF65-ACF1-44E3-B545-A8B6F76C3D7F}"/>
    <dgm:cxn modelId="{83A2A735-FBCD-466D-A05E-AE96E9F732C3}" type="presOf" srcId="{68AB0216-DC1D-41C6-A04B-589CFA64174D}" destId="{149C7B14-EB0C-4F70-B867-3B90A364FED6}" srcOrd="0" destOrd="0" presId="urn:microsoft.com/office/officeart/2005/8/layout/list1"/>
    <dgm:cxn modelId="{530F20F5-138F-4370-8717-BD8C2FB8DC86}" type="presOf" srcId="{D97D9885-4BD4-4EA2-AFC0-38FB97FA74D2}" destId="{B3F27F4A-630A-4960-8236-D5FC221F7295}" srcOrd="0" destOrd="0" presId="urn:microsoft.com/office/officeart/2005/8/layout/list1"/>
    <dgm:cxn modelId="{79E7E479-1428-411A-A088-CEB34A3F6BF5}" type="presOf" srcId="{08AAFF23-C702-43D3-B790-A396D76FFA64}" destId="{B3F27F4A-630A-4960-8236-D5FC221F7295}" srcOrd="0" destOrd="1" presId="urn:microsoft.com/office/officeart/2005/8/layout/list1"/>
    <dgm:cxn modelId="{CB24B027-81E8-4275-B9E5-CEAF06C5F5B5}" type="presOf" srcId="{817D7733-4144-4AC9-BE53-E1B198EBF67D}" destId="{1D5B3240-BA07-44CC-BCE7-9568CDB8AC6B}" srcOrd="1" destOrd="0" presId="urn:microsoft.com/office/officeart/2005/8/layout/list1"/>
    <dgm:cxn modelId="{08865538-8751-4935-9581-F80FED383C3D}" srcId="{817D7733-4144-4AC9-BE53-E1B198EBF67D}" destId="{08AAFF23-C702-43D3-B790-A396D76FFA64}" srcOrd="1" destOrd="0" parTransId="{66C6054D-357B-4F85-B5C3-9829DA3DB9B4}" sibTransId="{E8205373-0C73-46A0-A183-E1F33E431735}"/>
    <dgm:cxn modelId="{B1AF0287-A148-4432-9FE9-F25EC0BFA7C6}" srcId="{A18BFAF2-EBA6-453D-A715-3412A367C27F}" destId="{68AB0216-DC1D-41C6-A04B-589CFA64174D}" srcOrd="1" destOrd="0" parTransId="{E33DE5DC-663A-4F32-970C-D8FE7467461B}" sibTransId="{C60C8D90-AB29-45C2-AC0E-C8ADD504EFBA}"/>
    <dgm:cxn modelId="{ABFD14C9-AD83-475C-8D20-CC9A0ACD9C4F}" srcId="{817D7733-4144-4AC9-BE53-E1B198EBF67D}" destId="{D97D9885-4BD4-4EA2-AFC0-38FB97FA74D2}" srcOrd="0" destOrd="0" parTransId="{BEA92E0A-763C-4344-A073-192D5F8D14CE}" sibTransId="{096DC40B-4CB2-45A0-9D9E-86D132344CBB}"/>
    <dgm:cxn modelId="{711F0E8D-5372-4EBE-9F26-F35197F8A98B}" type="presOf" srcId="{68AB0216-DC1D-41C6-A04B-589CFA64174D}" destId="{D3A9C5F1-91D0-4F3F-88B5-5606FC694681}" srcOrd="1" destOrd="0" presId="urn:microsoft.com/office/officeart/2005/8/layout/list1"/>
    <dgm:cxn modelId="{2E70DCD9-D52B-4671-AEEF-2F6CA69873DD}" type="presOf" srcId="{2264D9DB-9073-48F9-BBEE-6466D0EAC54E}" destId="{B3F27F4A-630A-4960-8236-D5FC221F7295}" srcOrd="0" destOrd="2" presId="urn:microsoft.com/office/officeart/2005/8/layout/list1"/>
    <dgm:cxn modelId="{E5D03716-05A8-415E-B01F-EF3CF9714268}" srcId="{68AB0216-DC1D-41C6-A04B-589CFA64174D}" destId="{2D4DAE7A-71EB-4F47-9914-945FFFEF222E}" srcOrd="0" destOrd="0" parTransId="{0CA65FC5-56F5-40DE-B9EA-DB34EE42F85E}" sibTransId="{20C41F46-A88A-4FEA-99C1-A1C28F9BB21F}"/>
    <dgm:cxn modelId="{6F208BA5-C7D6-4E90-8519-7611EA8FC85D}" type="presOf" srcId="{A18BFAF2-EBA6-453D-A715-3412A367C27F}" destId="{F51B0AAB-EF4E-4DD4-A1B1-B5BFA417C749}" srcOrd="0" destOrd="0" presId="urn:microsoft.com/office/officeart/2005/8/layout/list1"/>
    <dgm:cxn modelId="{3807B905-9DA7-4349-A3BE-8171D7857CED}" srcId="{817D7733-4144-4AC9-BE53-E1B198EBF67D}" destId="{2264D9DB-9073-48F9-BBEE-6466D0EAC54E}" srcOrd="2" destOrd="0" parTransId="{7B70C479-D13B-4DA4-9C93-44BFA322FB98}" sibTransId="{A6D194C2-055A-4ADF-9583-20FC1B3973DF}"/>
    <dgm:cxn modelId="{F09C3263-2A08-4C60-A8E3-3AE694FE404B}" type="presOf" srcId="{A824F7FD-FE77-4829-94B6-AD072957328B}" destId="{66F0F397-E7E3-4746-A824-DF33638886E8}" srcOrd="0" destOrd="1" presId="urn:microsoft.com/office/officeart/2005/8/layout/list1"/>
    <dgm:cxn modelId="{09834DD6-188D-4ED4-A8AB-8F6191CB64CA}" srcId="{68AB0216-DC1D-41C6-A04B-589CFA64174D}" destId="{A824F7FD-FE77-4829-94B6-AD072957328B}" srcOrd="1" destOrd="0" parTransId="{FE5A927F-B62B-4BEE-A826-B97C7EFD3C9F}" sibTransId="{AF98F70D-FE73-499B-9770-937223A8C0F4}"/>
    <dgm:cxn modelId="{A2ACCF94-9AB4-4657-A64C-D85C3F2BA81D}" type="presParOf" srcId="{F51B0AAB-EF4E-4DD4-A1B1-B5BFA417C749}" destId="{A5F69600-4C63-4832-BBD7-46D68AC05E71}" srcOrd="0" destOrd="0" presId="urn:microsoft.com/office/officeart/2005/8/layout/list1"/>
    <dgm:cxn modelId="{0039963B-AA37-4CE2-B635-485C76443084}" type="presParOf" srcId="{A5F69600-4C63-4832-BBD7-46D68AC05E71}" destId="{46EC1887-5125-4D93-BA5B-97353EB71F91}" srcOrd="0" destOrd="0" presId="urn:microsoft.com/office/officeart/2005/8/layout/list1"/>
    <dgm:cxn modelId="{51656548-27E3-4668-B80F-B5F402A5D320}" type="presParOf" srcId="{A5F69600-4C63-4832-BBD7-46D68AC05E71}" destId="{1D5B3240-BA07-44CC-BCE7-9568CDB8AC6B}" srcOrd="1" destOrd="0" presId="urn:microsoft.com/office/officeart/2005/8/layout/list1"/>
    <dgm:cxn modelId="{99B66181-2093-4396-AB13-864703A88BA8}" type="presParOf" srcId="{F51B0AAB-EF4E-4DD4-A1B1-B5BFA417C749}" destId="{E8170B6E-290D-4ABD-AEE6-6FAB1F426B36}" srcOrd="1" destOrd="0" presId="urn:microsoft.com/office/officeart/2005/8/layout/list1"/>
    <dgm:cxn modelId="{9EB8F676-0550-4C5A-9299-9F36B349F301}" type="presParOf" srcId="{F51B0AAB-EF4E-4DD4-A1B1-B5BFA417C749}" destId="{B3F27F4A-630A-4960-8236-D5FC221F7295}" srcOrd="2" destOrd="0" presId="urn:microsoft.com/office/officeart/2005/8/layout/list1"/>
    <dgm:cxn modelId="{1746148A-B42B-4BFD-85EB-59861E868C8C}" type="presParOf" srcId="{F51B0AAB-EF4E-4DD4-A1B1-B5BFA417C749}" destId="{149DC9B9-5B60-493B-9484-C4C3039BEC19}" srcOrd="3" destOrd="0" presId="urn:microsoft.com/office/officeart/2005/8/layout/list1"/>
    <dgm:cxn modelId="{F35D7C06-5619-4C54-818F-10E64F232157}" type="presParOf" srcId="{F51B0AAB-EF4E-4DD4-A1B1-B5BFA417C749}" destId="{BD8C05F8-AEA7-4ABE-AA8B-122A462D6117}" srcOrd="4" destOrd="0" presId="urn:microsoft.com/office/officeart/2005/8/layout/list1"/>
    <dgm:cxn modelId="{B7523F33-BAB7-494D-861D-7ACC9C612B32}" type="presParOf" srcId="{BD8C05F8-AEA7-4ABE-AA8B-122A462D6117}" destId="{149C7B14-EB0C-4F70-B867-3B90A364FED6}" srcOrd="0" destOrd="0" presId="urn:microsoft.com/office/officeart/2005/8/layout/list1"/>
    <dgm:cxn modelId="{495C0DEB-E9DD-4391-9989-728C8C9D1B81}" type="presParOf" srcId="{BD8C05F8-AEA7-4ABE-AA8B-122A462D6117}" destId="{D3A9C5F1-91D0-4F3F-88B5-5606FC694681}" srcOrd="1" destOrd="0" presId="urn:microsoft.com/office/officeart/2005/8/layout/list1"/>
    <dgm:cxn modelId="{65A8E0B1-1E5A-47C3-9DE1-487618B8F449}" type="presParOf" srcId="{F51B0AAB-EF4E-4DD4-A1B1-B5BFA417C749}" destId="{63755000-171B-49D8-9CBD-8EA530E9ED89}" srcOrd="5" destOrd="0" presId="urn:microsoft.com/office/officeart/2005/8/layout/list1"/>
    <dgm:cxn modelId="{246C6852-7545-4D71-A577-D922A5DC3022}" type="presParOf" srcId="{F51B0AAB-EF4E-4DD4-A1B1-B5BFA417C749}" destId="{66F0F397-E7E3-4746-A824-DF33638886E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E8010A-8086-4D1E-BCC8-E2832D46D7C2}" type="doc">
      <dgm:prSet loTypeId="urn:microsoft.com/office/officeart/2005/8/layout/hList3" loCatId="list" qsTypeId="urn:microsoft.com/office/officeart/2005/8/quickstyle/simple1" qsCatId="simple" csTypeId="urn:microsoft.com/office/officeart/2005/8/colors/accent1_3" csCatId="accent1" phldr="1"/>
      <dgm:spPr/>
      <dgm:t>
        <a:bodyPr/>
        <a:lstStyle/>
        <a:p>
          <a:endParaRPr lang="fr-FR"/>
        </a:p>
      </dgm:t>
    </dgm:pt>
    <dgm:pt modelId="{31148DC8-11B3-4A92-9BD7-0BDAB70B3455}">
      <dgm:prSet/>
      <dgm:spPr/>
      <dgm:t>
        <a:bodyPr/>
        <a:lstStyle/>
        <a:p>
          <a:pPr rtl="0"/>
          <a:r>
            <a:rPr lang="en-US" dirty="0" smtClean="0"/>
            <a:t>Project preparation grants to bring RE/EE projects to bankability </a:t>
          </a:r>
          <a:endParaRPr lang="fr-FR" dirty="0"/>
        </a:p>
      </dgm:t>
    </dgm:pt>
    <dgm:pt modelId="{DAD8FDEA-FEAD-4A0A-BDFA-D66B479A03A0}" type="parTrans" cxnId="{1E3ADF05-E1B1-49E0-879C-2A1BA6ECFFBF}">
      <dgm:prSet/>
      <dgm:spPr/>
      <dgm:t>
        <a:bodyPr/>
        <a:lstStyle/>
        <a:p>
          <a:endParaRPr lang="fr-FR"/>
        </a:p>
      </dgm:t>
    </dgm:pt>
    <dgm:pt modelId="{F2D79F03-F8D2-4DFC-956A-F1B7CD00C889}" type="sibTrans" cxnId="{1E3ADF05-E1B1-49E0-879C-2A1BA6ECFFBF}">
      <dgm:prSet/>
      <dgm:spPr/>
      <dgm:t>
        <a:bodyPr/>
        <a:lstStyle/>
        <a:p>
          <a:endParaRPr lang="fr-FR"/>
        </a:p>
      </dgm:t>
    </dgm:pt>
    <dgm:pt modelId="{158A98CD-8D1C-44AB-8C71-B83A5DA6531F}">
      <dgm:prSet/>
      <dgm:spPr/>
      <dgm:t>
        <a:bodyPr/>
        <a:lstStyle/>
        <a:p>
          <a:pPr rtl="0"/>
          <a:r>
            <a:rPr lang="en-US" dirty="0" smtClean="0"/>
            <a:t>Equity Investments in RE through a Private Equity Fund</a:t>
          </a:r>
          <a:endParaRPr lang="fr-FR" dirty="0"/>
        </a:p>
      </dgm:t>
    </dgm:pt>
    <dgm:pt modelId="{591558BB-48D7-4B1B-A7C9-9647806F42BF}" type="parTrans" cxnId="{1F06C492-EECE-4183-A5DD-8C1BFAC6C161}">
      <dgm:prSet/>
      <dgm:spPr/>
      <dgm:t>
        <a:bodyPr/>
        <a:lstStyle/>
        <a:p>
          <a:endParaRPr lang="fr-FR"/>
        </a:p>
      </dgm:t>
    </dgm:pt>
    <dgm:pt modelId="{C650D6C4-A3F3-4A28-B6BD-D5C3ECB84F2C}" type="sibTrans" cxnId="{1F06C492-EECE-4183-A5DD-8C1BFAC6C161}">
      <dgm:prSet/>
      <dgm:spPr/>
      <dgm:t>
        <a:bodyPr/>
        <a:lstStyle/>
        <a:p>
          <a:endParaRPr lang="fr-FR"/>
        </a:p>
      </dgm:t>
    </dgm:pt>
    <dgm:pt modelId="{3C855DB2-5666-4826-9ACE-874C41D35236}">
      <dgm:prSet/>
      <dgm:spPr/>
      <dgm:t>
        <a:bodyPr/>
        <a:lstStyle/>
        <a:p>
          <a:pPr rtl="0"/>
          <a:r>
            <a:rPr lang="en-US" dirty="0" smtClean="0"/>
            <a:t>Grants for enabling environment activities in the energy sector</a:t>
          </a:r>
          <a:endParaRPr lang="fr-FR" dirty="0"/>
        </a:p>
      </dgm:t>
    </dgm:pt>
    <dgm:pt modelId="{F5CA82A7-6949-41CA-81D5-2E49F1D2EDAC}" type="parTrans" cxnId="{E90E1EDF-7418-486F-BE9E-39E5DE7C210C}">
      <dgm:prSet/>
      <dgm:spPr/>
      <dgm:t>
        <a:bodyPr/>
        <a:lstStyle/>
        <a:p>
          <a:endParaRPr lang="fr-FR"/>
        </a:p>
      </dgm:t>
    </dgm:pt>
    <dgm:pt modelId="{AFC83679-000A-411F-9A88-8F500989D7C4}" type="sibTrans" cxnId="{E90E1EDF-7418-486F-BE9E-39E5DE7C210C}">
      <dgm:prSet/>
      <dgm:spPr/>
      <dgm:t>
        <a:bodyPr/>
        <a:lstStyle/>
        <a:p>
          <a:endParaRPr lang="fr-FR"/>
        </a:p>
      </dgm:t>
    </dgm:pt>
    <dgm:pt modelId="{54C26125-F1CB-401B-A714-4980B6A11758}">
      <dgm:prSet/>
      <dgm:spPr/>
      <dgm:t>
        <a:bodyPr/>
        <a:lstStyle/>
        <a:p>
          <a:pPr rtl="0"/>
          <a:r>
            <a:rPr lang="fr-FR" dirty="0" smtClean="0"/>
            <a:t>SEFA</a:t>
          </a:r>
          <a:endParaRPr lang="fr-FR" dirty="0"/>
        </a:p>
      </dgm:t>
    </dgm:pt>
    <dgm:pt modelId="{AD82FAD9-0194-43FE-991A-0602EDE693C6}" type="parTrans" cxnId="{291383DB-BBAF-4FB0-8978-6527BBE1568E}">
      <dgm:prSet/>
      <dgm:spPr/>
      <dgm:t>
        <a:bodyPr/>
        <a:lstStyle/>
        <a:p>
          <a:endParaRPr lang="fr-FR"/>
        </a:p>
      </dgm:t>
    </dgm:pt>
    <dgm:pt modelId="{59922C87-E236-48ED-8192-2A4CC36435A5}" type="sibTrans" cxnId="{291383DB-BBAF-4FB0-8978-6527BBE1568E}">
      <dgm:prSet/>
      <dgm:spPr/>
      <dgm:t>
        <a:bodyPr/>
        <a:lstStyle/>
        <a:p>
          <a:endParaRPr lang="fr-FR"/>
        </a:p>
      </dgm:t>
    </dgm:pt>
    <dgm:pt modelId="{7737F37E-B9B6-4F25-B5AF-168A3B38F99D}" type="pres">
      <dgm:prSet presAssocID="{FCE8010A-8086-4D1E-BCC8-E2832D46D7C2}" presName="composite" presStyleCnt="0">
        <dgm:presLayoutVars>
          <dgm:chMax val="1"/>
          <dgm:dir/>
          <dgm:resizeHandles val="exact"/>
        </dgm:presLayoutVars>
      </dgm:prSet>
      <dgm:spPr/>
      <dgm:t>
        <a:bodyPr/>
        <a:lstStyle/>
        <a:p>
          <a:endParaRPr lang="fr-FR"/>
        </a:p>
      </dgm:t>
    </dgm:pt>
    <dgm:pt modelId="{7628B59F-DFAB-4318-8123-E3062A55842E}" type="pres">
      <dgm:prSet presAssocID="{54C26125-F1CB-401B-A714-4980B6A11758}" presName="roof" presStyleLbl="dkBgShp" presStyleIdx="0" presStyleCnt="2"/>
      <dgm:spPr/>
      <dgm:t>
        <a:bodyPr/>
        <a:lstStyle/>
        <a:p>
          <a:endParaRPr lang="fr-FR"/>
        </a:p>
      </dgm:t>
    </dgm:pt>
    <dgm:pt modelId="{ACC72D8F-545F-4647-A024-716192B9CCE4}" type="pres">
      <dgm:prSet presAssocID="{54C26125-F1CB-401B-A714-4980B6A11758}" presName="pillars" presStyleCnt="0"/>
      <dgm:spPr/>
    </dgm:pt>
    <dgm:pt modelId="{D34C0DEE-9E9F-4B11-B38A-DAE479AB5387}" type="pres">
      <dgm:prSet presAssocID="{54C26125-F1CB-401B-A714-4980B6A11758}" presName="pillar1" presStyleLbl="node1" presStyleIdx="0" presStyleCnt="3">
        <dgm:presLayoutVars>
          <dgm:bulletEnabled val="1"/>
        </dgm:presLayoutVars>
      </dgm:prSet>
      <dgm:spPr/>
      <dgm:t>
        <a:bodyPr/>
        <a:lstStyle/>
        <a:p>
          <a:endParaRPr lang="fr-FR"/>
        </a:p>
      </dgm:t>
    </dgm:pt>
    <dgm:pt modelId="{507AB5BA-0305-4299-8D70-C165BED8B025}" type="pres">
      <dgm:prSet presAssocID="{158A98CD-8D1C-44AB-8C71-B83A5DA6531F}" presName="pillarX" presStyleLbl="node1" presStyleIdx="1" presStyleCnt="3">
        <dgm:presLayoutVars>
          <dgm:bulletEnabled val="1"/>
        </dgm:presLayoutVars>
      </dgm:prSet>
      <dgm:spPr/>
      <dgm:t>
        <a:bodyPr/>
        <a:lstStyle/>
        <a:p>
          <a:endParaRPr lang="fr-FR"/>
        </a:p>
      </dgm:t>
    </dgm:pt>
    <dgm:pt modelId="{E6E1C123-F630-4411-A7DB-7C1E596D752C}" type="pres">
      <dgm:prSet presAssocID="{3C855DB2-5666-4826-9ACE-874C41D35236}" presName="pillarX" presStyleLbl="node1" presStyleIdx="2" presStyleCnt="3">
        <dgm:presLayoutVars>
          <dgm:bulletEnabled val="1"/>
        </dgm:presLayoutVars>
      </dgm:prSet>
      <dgm:spPr/>
      <dgm:t>
        <a:bodyPr/>
        <a:lstStyle/>
        <a:p>
          <a:endParaRPr lang="fr-FR"/>
        </a:p>
      </dgm:t>
    </dgm:pt>
    <dgm:pt modelId="{5388C267-17D9-4F8C-8661-0961F7EAAFBD}" type="pres">
      <dgm:prSet presAssocID="{54C26125-F1CB-401B-A714-4980B6A11758}" presName="base" presStyleLbl="dkBgShp" presStyleIdx="1" presStyleCnt="2"/>
      <dgm:spPr/>
    </dgm:pt>
  </dgm:ptLst>
  <dgm:cxnLst>
    <dgm:cxn modelId="{DA1FE04B-8D12-4C83-B778-28BD54A178DA}" type="presOf" srcId="{3C855DB2-5666-4826-9ACE-874C41D35236}" destId="{E6E1C123-F630-4411-A7DB-7C1E596D752C}" srcOrd="0" destOrd="0" presId="urn:microsoft.com/office/officeart/2005/8/layout/hList3"/>
    <dgm:cxn modelId="{BF125DE5-1640-490B-AE2B-40AC52BBED44}" type="presOf" srcId="{54C26125-F1CB-401B-A714-4980B6A11758}" destId="{7628B59F-DFAB-4318-8123-E3062A55842E}" srcOrd="0" destOrd="0" presId="urn:microsoft.com/office/officeart/2005/8/layout/hList3"/>
    <dgm:cxn modelId="{E90E1EDF-7418-486F-BE9E-39E5DE7C210C}" srcId="{54C26125-F1CB-401B-A714-4980B6A11758}" destId="{3C855DB2-5666-4826-9ACE-874C41D35236}" srcOrd="2" destOrd="0" parTransId="{F5CA82A7-6949-41CA-81D5-2E49F1D2EDAC}" sibTransId="{AFC83679-000A-411F-9A88-8F500989D7C4}"/>
    <dgm:cxn modelId="{1E3ADF05-E1B1-49E0-879C-2A1BA6ECFFBF}" srcId="{54C26125-F1CB-401B-A714-4980B6A11758}" destId="{31148DC8-11B3-4A92-9BD7-0BDAB70B3455}" srcOrd="0" destOrd="0" parTransId="{DAD8FDEA-FEAD-4A0A-BDFA-D66B479A03A0}" sibTransId="{F2D79F03-F8D2-4DFC-956A-F1B7CD00C889}"/>
    <dgm:cxn modelId="{F30CC18C-7EE3-4CAC-AF3C-CEEE4B64BAE1}" type="presOf" srcId="{FCE8010A-8086-4D1E-BCC8-E2832D46D7C2}" destId="{7737F37E-B9B6-4F25-B5AF-168A3B38F99D}" srcOrd="0" destOrd="0" presId="urn:microsoft.com/office/officeart/2005/8/layout/hList3"/>
    <dgm:cxn modelId="{291383DB-BBAF-4FB0-8978-6527BBE1568E}" srcId="{FCE8010A-8086-4D1E-BCC8-E2832D46D7C2}" destId="{54C26125-F1CB-401B-A714-4980B6A11758}" srcOrd="0" destOrd="0" parTransId="{AD82FAD9-0194-43FE-991A-0602EDE693C6}" sibTransId="{59922C87-E236-48ED-8192-2A4CC36435A5}"/>
    <dgm:cxn modelId="{1F06C492-EECE-4183-A5DD-8C1BFAC6C161}" srcId="{54C26125-F1CB-401B-A714-4980B6A11758}" destId="{158A98CD-8D1C-44AB-8C71-B83A5DA6531F}" srcOrd="1" destOrd="0" parTransId="{591558BB-48D7-4B1B-A7C9-9647806F42BF}" sibTransId="{C650D6C4-A3F3-4A28-B6BD-D5C3ECB84F2C}"/>
    <dgm:cxn modelId="{93731B3B-0419-4A54-9FE4-768062FDD86E}" type="presOf" srcId="{158A98CD-8D1C-44AB-8C71-B83A5DA6531F}" destId="{507AB5BA-0305-4299-8D70-C165BED8B025}" srcOrd="0" destOrd="0" presId="urn:microsoft.com/office/officeart/2005/8/layout/hList3"/>
    <dgm:cxn modelId="{B783626C-5294-4C56-AEEA-CB6BCE5B7B09}" type="presOf" srcId="{31148DC8-11B3-4A92-9BD7-0BDAB70B3455}" destId="{D34C0DEE-9E9F-4B11-B38A-DAE479AB5387}" srcOrd="0" destOrd="0" presId="urn:microsoft.com/office/officeart/2005/8/layout/hList3"/>
    <dgm:cxn modelId="{3B7BD8BC-A04B-44DC-ACAC-A6789E38E7EF}" type="presParOf" srcId="{7737F37E-B9B6-4F25-B5AF-168A3B38F99D}" destId="{7628B59F-DFAB-4318-8123-E3062A55842E}" srcOrd="0" destOrd="0" presId="urn:microsoft.com/office/officeart/2005/8/layout/hList3"/>
    <dgm:cxn modelId="{9E8B6B16-8F42-4728-AB26-87640B093125}" type="presParOf" srcId="{7737F37E-B9B6-4F25-B5AF-168A3B38F99D}" destId="{ACC72D8F-545F-4647-A024-716192B9CCE4}" srcOrd="1" destOrd="0" presId="urn:microsoft.com/office/officeart/2005/8/layout/hList3"/>
    <dgm:cxn modelId="{CFF5CB9F-50F3-48A5-829B-EE94B1C58CE5}" type="presParOf" srcId="{ACC72D8F-545F-4647-A024-716192B9CCE4}" destId="{D34C0DEE-9E9F-4B11-B38A-DAE479AB5387}" srcOrd="0" destOrd="0" presId="urn:microsoft.com/office/officeart/2005/8/layout/hList3"/>
    <dgm:cxn modelId="{629EDD87-ABFC-4F05-9C48-E570E7B6AD8B}" type="presParOf" srcId="{ACC72D8F-545F-4647-A024-716192B9CCE4}" destId="{507AB5BA-0305-4299-8D70-C165BED8B025}" srcOrd="1" destOrd="0" presId="urn:microsoft.com/office/officeart/2005/8/layout/hList3"/>
    <dgm:cxn modelId="{75027975-88F3-422B-8335-B0FD56A217B0}" type="presParOf" srcId="{ACC72D8F-545F-4647-A024-716192B9CCE4}" destId="{E6E1C123-F630-4411-A7DB-7C1E596D752C}" srcOrd="2" destOrd="0" presId="urn:microsoft.com/office/officeart/2005/8/layout/hList3"/>
    <dgm:cxn modelId="{297ABC30-48C6-4E63-BC65-597047EC19B6}" type="presParOf" srcId="{7737F37E-B9B6-4F25-B5AF-168A3B38F99D}" destId="{5388C267-17D9-4F8C-8661-0961F7EAAFB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732C47-E30D-4F90-9834-3F837395AAEC}" type="doc">
      <dgm:prSet loTypeId="urn:microsoft.com/office/officeart/2008/layout/AlternatingHexagons" loCatId="list" qsTypeId="urn:microsoft.com/office/officeart/2005/8/quickstyle/simple4" qsCatId="simple" csTypeId="urn:microsoft.com/office/officeart/2005/8/colors/accent1_3" csCatId="accent1" phldr="1"/>
      <dgm:spPr/>
      <dgm:t>
        <a:bodyPr/>
        <a:lstStyle/>
        <a:p>
          <a:endParaRPr lang="fr-FR"/>
        </a:p>
      </dgm:t>
    </dgm:pt>
    <dgm:pt modelId="{EA29B707-CB57-4571-94E8-88741AD68E65}">
      <dgm:prSet/>
      <dgm:spPr/>
      <dgm:t>
        <a:bodyPr/>
        <a:lstStyle/>
        <a:p>
          <a:pPr rtl="0"/>
          <a:r>
            <a:rPr lang="en-US" b="1" dirty="0" smtClean="0"/>
            <a:t>African owned</a:t>
          </a:r>
          <a:endParaRPr lang="fr-FR" b="1" dirty="0"/>
        </a:p>
      </dgm:t>
    </dgm:pt>
    <dgm:pt modelId="{158DC2B6-6EF2-4E9A-A6FD-57C03F7A7AF7}" type="parTrans" cxnId="{683F1278-FD80-4F79-ABD9-14E696962DFE}">
      <dgm:prSet/>
      <dgm:spPr/>
      <dgm:t>
        <a:bodyPr/>
        <a:lstStyle/>
        <a:p>
          <a:endParaRPr lang="fr-FR"/>
        </a:p>
      </dgm:t>
    </dgm:pt>
    <dgm:pt modelId="{5AD9382D-29DE-4751-9B41-9B50B9330025}" type="sibTrans" cxnId="{683F1278-FD80-4F79-ABD9-14E696962DFE}">
      <dgm:prSet/>
      <dgm:spPr/>
      <dgm:t>
        <a:bodyPr/>
        <a:lstStyle/>
        <a:p>
          <a:endParaRPr lang="fr-FR"/>
        </a:p>
      </dgm:t>
    </dgm:pt>
    <dgm:pt modelId="{E00E3477-2C22-467C-847B-92A2B915245A}">
      <dgm:prSet/>
      <dgm:spPr/>
      <dgm:t>
        <a:bodyPr/>
        <a:lstStyle/>
        <a:p>
          <a:pPr rtl="0"/>
          <a:r>
            <a:rPr lang="en-US" dirty="0" smtClean="0"/>
            <a:t>Credible and apolitical</a:t>
          </a:r>
          <a:endParaRPr lang="fr-FR" dirty="0"/>
        </a:p>
      </dgm:t>
    </dgm:pt>
    <dgm:pt modelId="{B8222907-9507-4999-8A2B-A6B6118A0FE2}" type="parTrans" cxnId="{99CC9DBE-1BBA-499B-9411-36E126ADF253}">
      <dgm:prSet/>
      <dgm:spPr/>
      <dgm:t>
        <a:bodyPr/>
        <a:lstStyle/>
        <a:p>
          <a:endParaRPr lang="fr-FR"/>
        </a:p>
      </dgm:t>
    </dgm:pt>
    <dgm:pt modelId="{AD1EE6D0-9CE8-41CD-B3A4-53266FC01103}" type="sibTrans" cxnId="{99CC9DBE-1BBA-499B-9411-36E126ADF253}">
      <dgm:prSet/>
      <dgm:spPr/>
      <dgm:t>
        <a:bodyPr/>
        <a:lstStyle/>
        <a:p>
          <a:endParaRPr lang="fr-FR"/>
        </a:p>
      </dgm:t>
    </dgm:pt>
    <dgm:pt modelId="{2A4B5633-9827-4C83-9C0C-58FFADC162F3}">
      <dgm:prSet/>
      <dgm:spPr/>
      <dgm:t>
        <a:bodyPr/>
        <a:lstStyle/>
        <a:p>
          <a:pPr rtl="0"/>
          <a:r>
            <a:rPr lang="en-US" dirty="0" smtClean="0"/>
            <a:t>Agile, efficient and commercially-run</a:t>
          </a:r>
          <a:endParaRPr lang="fr-FR" dirty="0"/>
        </a:p>
      </dgm:t>
    </dgm:pt>
    <dgm:pt modelId="{75F65942-41EF-49E4-A0A9-298BADC55470}" type="parTrans" cxnId="{90CF1DA5-C9FE-4EB1-AEB8-E42931EDB565}">
      <dgm:prSet/>
      <dgm:spPr/>
      <dgm:t>
        <a:bodyPr/>
        <a:lstStyle/>
        <a:p>
          <a:endParaRPr lang="fr-FR"/>
        </a:p>
      </dgm:t>
    </dgm:pt>
    <dgm:pt modelId="{D6F35A54-F55F-4396-987E-9B90201EC979}" type="sibTrans" cxnId="{90CF1DA5-C9FE-4EB1-AEB8-E42931EDB565}">
      <dgm:prSet/>
      <dgm:spPr/>
      <dgm:t>
        <a:bodyPr/>
        <a:lstStyle/>
        <a:p>
          <a:endParaRPr lang="fr-FR"/>
        </a:p>
      </dgm:t>
    </dgm:pt>
    <dgm:pt modelId="{C36A693C-2A2C-4AE1-9134-5747077AF07A}">
      <dgm:prSet/>
      <dgm:spPr/>
      <dgm:t>
        <a:bodyPr/>
        <a:lstStyle/>
        <a:p>
          <a:pPr rtl="0"/>
          <a:r>
            <a:rPr lang="en-US" b="1" dirty="0" smtClean="0"/>
            <a:t>Distinct DNA</a:t>
          </a:r>
          <a:endParaRPr lang="fr-FR" b="1" dirty="0"/>
        </a:p>
      </dgm:t>
    </dgm:pt>
    <dgm:pt modelId="{A77A4689-5B39-41B9-BD66-2A1E62F191C5}" type="parTrans" cxnId="{54D7948B-2CAB-4E02-B7A2-D88A30441873}">
      <dgm:prSet/>
      <dgm:spPr/>
      <dgm:t>
        <a:bodyPr/>
        <a:lstStyle/>
        <a:p>
          <a:endParaRPr lang="fr-FR"/>
        </a:p>
      </dgm:t>
    </dgm:pt>
    <dgm:pt modelId="{C750AD5F-73F7-4843-8431-151C226C4B4D}" type="sibTrans" cxnId="{54D7948B-2CAB-4E02-B7A2-D88A30441873}">
      <dgm:prSet/>
      <dgm:spPr/>
      <dgm:t>
        <a:bodyPr/>
        <a:lstStyle/>
        <a:p>
          <a:endParaRPr lang="fr-FR"/>
        </a:p>
      </dgm:t>
    </dgm:pt>
    <dgm:pt modelId="{2DF7D602-EACB-4308-980A-A27777234562}">
      <dgm:prSet/>
      <dgm:spPr/>
      <dgm:t>
        <a:bodyPr/>
        <a:lstStyle/>
        <a:p>
          <a:pPr rtl="0"/>
          <a:r>
            <a:rPr lang="fr-FR" dirty="0" smtClean="0"/>
            <a:t>A </a:t>
          </a:r>
          <a:r>
            <a:rPr lang="fr-FR" smtClean="0"/>
            <a:t>new vehicle incubated by AfDB</a:t>
          </a:r>
          <a:endParaRPr lang="fr-FR" dirty="0"/>
        </a:p>
      </dgm:t>
    </dgm:pt>
    <dgm:pt modelId="{29D0EB1C-172F-4715-9DD5-EAC366803763}" type="parTrans" cxnId="{421D3F15-F08E-4BA9-935C-6DB41E244D9C}">
      <dgm:prSet/>
      <dgm:spPr/>
      <dgm:t>
        <a:bodyPr/>
        <a:lstStyle/>
        <a:p>
          <a:endParaRPr lang="fr-FR"/>
        </a:p>
      </dgm:t>
    </dgm:pt>
    <dgm:pt modelId="{C175FBE9-86BA-4C13-96CB-4F49D6284E4B}" type="sibTrans" cxnId="{421D3F15-F08E-4BA9-935C-6DB41E244D9C}">
      <dgm:prSet/>
      <dgm:spPr/>
      <dgm:t>
        <a:bodyPr/>
        <a:lstStyle/>
        <a:p>
          <a:endParaRPr lang="fr-FR"/>
        </a:p>
      </dgm:t>
    </dgm:pt>
    <dgm:pt modelId="{BCBEF858-7E3A-43CB-B9F3-57C21B6DB912}">
      <dgm:prSet/>
      <dgm:spPr/>
      <dgm:t>
        <a:bodyPr/>
        <a:lstStyle/>
        <a:p>
          <a:pPr rtl="0"/>
          <a:r>
            <a:rPr lang="fr-FR" b="1" dirty="0" smtClean="0"/>
            <a:t>Structure</a:t>
          </a:r>
          <a:endParaRPr lang="fr-FR" b="1" dirty="0"/>
        </a:p>
      </dgm:t>
    </dgm:pt>
    <dgm:pt modelId="{F8B9F070-8F4F-447C-86D1-AB4341708F7D}" type="parTrans" cxnId="{E55E28BB-21A7-4DA3-965E-5CB206318CBB}">
      <dgm:prSet/>
      <dgm:spPr/>
      <dgm:t>
        <a:bodyPr/>
        <a:lstStyle/>
        <a:p>
          <a:endParaRPr lang="fr-FR"/>
        </a:p>
      </dgm:t>
    </dgm:pt>
    <dgm:pt modelId="{C471D91D-12BF-4442-9725-71A188C22018}" type="sibTrans" cxnId="{E55E28BB-21A7-4DA3-965E-5CB206318CBB}">
      <dgm:prSet/>
      <dgm:spPr/>
      <dgm:t>
        <a:bodyPr/>
        <a:lstStyle/>
        <a:p>
          <a:endParaRPr lang="fr-FR"/>
        </a:p>
      </dgm:t>
    </dgm:pt>
    <dgm:pt modelId="{B3564D8A-16D2-49F9-B3EF-9E47570C2EEF}" type="pres">
      <dgm:prSet presAssocID="{09732C47-E30D-4F90-9834-3F837395AAEC}" presName="Name0" presStyleCnt="0">
        <dgm:presLayoutVars>
          <dgm:chMax/>
          <dgm:chPref/>
          <dgm:dir/>
          <dgm:animLvl val="lvl"/>
        </dgm:presLayoutVars>
      </dgm:prSet>
      <dgm:spPr/>
      <dgm:t>
        <a:bodyPr/>
        <a:lstStyle/>
        <a:p>
          <a:endParaRPr lang="fr-FR"/>
        </a:p>
      </dgm:t>
    </dgm:pt>
    <dgm:pt modelId="{E39A9B1F-8615-4F99-89EF-8CAAAFCEEB75}" type="pres">
      <dgm:prSet presAssocID="{C36A693C-2A2C-4AE1-9134-5747077AF07A}" presName="composite" presStyleCnt="0"/>
      <dgm:spPr/>
    </dgm:pt>
    <dgm:pt modelId="{4178279C-EDED-4DB4-9F20-5741796E09F1}" type="pres">
      <dgm:prSet presAssocID="{C36A693C-2A2C-4AE1-9134-5747077AF07A}" presName="Parent1" presStyleLbl="node1" presStyleIdx="0" presStyleCnt="6">
        <dgm:presLayoutVars>
          <dgm:chMax val="1"/>
          <dgm:chPref val="1"/>
          <dgm:bulletEnabled val="1"/>
        </dgm:presLayoutVars>
      </dgm:prSet>
      <dgm:spPr/>
      <dgm:t>
        <a:bodyPr/>
        <a:lstStyle/>
        <a:p>
          <a:endParaRPr lang="fr-FR"/>
        </a:p>
      </dgm:t>
    </dgm:pt>
    <dgm:pt modelId="{40271822-0CCD-4F7F-B62A-BADE60392C17}" type="pres">
      <dgm:prSet presAssocID="{C36A693C-2A2C-4AE1-9134-5747077AF07A}" presName="Childtext1" presStyleLbl="revTx" presStyleIdx="0" presStyleCnt="3">
        <dgm:presLayoutVars>
          <dgm:chMax val="0"/>
          <dgm:chPref val="0"/>
          <dgm:bulletEnabled val="1"/>
        </dgm:presLayoutVars>
      </dgm:prSet>
      <dgm:spPr/>
      <dgm:t>
        <a:bodyPr/>
        <a:lstStyle/>
        <a:p>
          <a:endParaRPr lang="fr-FR"/>
        </a:p>
      </dgm:t>
    </dgm:pt>
    <dgm:pt modelId="{B4E2C95D-B624-4714-BF80-9EE75A93AE30}" type="pres">
      <dgm:prSet presAssocID="{C36A693C-2A2C-4AE1-9134-5747077AF07A}" presName="BalanceSpacing" presStyleCnt="0"/>
      <dgm:spPr/>
    </dgm:pt>
    <dgm:pt modelId="{A5A994E0-FABB-4D53-91EF-FFC103CDFF67}" type="pres">
      <dgm:prSet presAssocID="{C36A693C-2A2C-4AE1-9134-5747077AF07A}" presName="BalanceSpacing1" presStyleCnt="0"/>
      <dgm:spPr/>
    </dgm:pt>
    <dgm:pt modelId="{108341C6-7F1C-4844-9289-6F4B95E81F99}" type="pres">
      <dgm:prSet presAssocID="{C750AD5F-73F7-4843-8431-151C226C4B4D}" presName="Accent1Text" presStyleLbl="node1" presStyleIdx="1" presStyleCnt="6"/>
      <dgm:spPr/>
      <dgm:t>
        <a:bodyPr/>
        <a:lstStyle/>
        <a:p>
          <a:endParaRPr lang="fr-FR"/>
        </a:p>
      </dgm:t>
    </dgm:pt>
    <dgm:pt modelId="{EF8C62DF-EAB8-4A25-9986-B2E23361B277}" type="pres">
      <dgm:prSet presAssocID="{C750AD5F-73F7-4843-8431-151C226C4B4D}" presName="spaceBetweenRectangles" presStyleCnt="0"/>
      <dgm:spPr/>
    </dgm:pt>
    <dgm:pt modelId="{58A836D8-487F-4763-91D9-8AAB089C283A}" type="pres">
      <dgm:prSet presAssocID="{EA29B707-CB57-4571-94E8-88741AD68E65}" presName="composite" presStyleCnt="0"/>
      <dgm:spPr/>
    </dgm:pt>
    <dgm:pt modelId="{C81D69E3-0116-4EF8-8CB9-05B6751C165E}" type="pres">
      <dgm:prSet presAssocID="{EA29B707-CB57-4571-94E8-88741AD68E65}" presName="Parent1" presStyleLbl="node1" presStyleIdx="2" presStyleCnt="6">
        <dgm:presLayoutVars>
          <dgm:chMax val="1"/>
          <dgm:chPref val="1"/>
          <dgm:bulletEnabled val="1"/>
        </dgm:presLayoutVars>
      </dgm:prSet>
      <dgm:spPr/>
      <dgm:t>
        <a:bodyPr/>
        <a:lstStyle/>
        <a:p>
          <a:endParaRPr lang="fr-FR"/>
        </a:p>
      </dgm:t>
    </dgm:pt>
    <dgm:pt modelId="{D301272C-C138-4AEA-ACE6-7DAF1AFD51B0}" type="pres">
      <dgm:prSet presAssocID="{EA29B707-CB57-4571-94E8-88741AD68E65}" presName="Childtext1" presStyleLbl="revTx" presStyleIdx="1" presStyleCnt="3">
        <dgm:presLayoutVars>
          <dgm:chMax val="0"/>
          <dgm:chPref val="0"/>
          <dgm:bulletEnabled val="1"/>
        </dgm:presLayoutVars>
      </dgm:prSet>
      <dgm:spPr/>
      <dgm:t>
        <a:bodyPr/>
        <a:lstStyle/>
        <a:p>
          <a:endParaRPr lang="fr-FR"/>
        </a:p>
      </dgm:t>
    </dgm:pt>
    <dgm:pt modelId="{519526A4-B2AA-41D5-9802-D62DA52FDA8B}" type="pres">
      <dgm:prSet presAssocID="{EA29B707-CB57-4571-94E8-88741AD68E65}" presName="BalanceSpacing" presStyleCnt="0"/>
      <dgm:spPr/>
    </dgm:pt>
    <dgm:pt modelId="{2B4E9667-4687-4414-8276-BA51C9EA2DA5}" type="pres">
      <dgm:prSet presAssocID="{EA29B707-CB57-4571-94E8-88741AD68E65}" presName="BalanceSpacing1" presStyleCnt="0"/>
      <dgm:spPr/>
    </dgm:pt>
    <dgm:pt modelId="{A438AA0E-2E4A-4E92-8002-3066B20FA49C}" type="pres">
      <dgm:prSet presAssocID="{5AD9382D-29DE-4751-9B41-9B50B9330025}" presName="Accent1Text" presStyleLbl="node1" presStyleIdx="3" presStyleCnt="6"/>
      <dgm:spPr/>
      <dgm:t>
        <a:bodyPr/>
        <a:lstStyle/>
        <a:p>
          <a:endParaRPr lang="fr-FR"/>
        </a:p>
      </dgm:t>
    </dgm:pt>
    <dgm:pt modelId="{EB939252-5295-4CAC-8997-E268D71EDC93}" type="pres">
      <dgm:prSet presAssocID="{5AD9382D-29DE-4751-9B41-9B50B9330025}" presName="spaceBetweenRectangles" presStyleCnt="0"/>
      <dgm:spPr/>
    </dgm:pt>
    <dgm:pt modelId="{6EEC17B4-3CC0-4FD6-A730-164A8D70FD53}" type="pres">
      <dgm:prSet presAssocID="{BCBEF858-7E3A-43CB-B9F3-57C21B6DB912}" presName="composite" presStyleCnt="0"/>
      <dgm:spPr/>
    </dgm:pt>
    <dgm:pt modelId="{AE07AD7A-4EEB-4909-B1A4-CAC8D5528099}" type="pres">
      <dgm:prSet presAssocID="{BCBEF858-7E3A-43CB-B9F3-57C21B6DB912}" presName="Parent1" presStyleLbl="node1" presStyleIdx="4" presStyleCnt="6">
        <dgm:presLayoutVars>
          <dgm:chMax val="1"/>
          <dgm:chPref val="1"/>
          <dgm:bulletEnabled val="1"/>
        </dgm:presLayoutVars>
      </dgm:prSet>
      <dgm:spPr/>
      <dgm:t>
        <a:bodyPr/>
        <a:lstStyle/>
        <a:p>
          <a:endParaRPr lang="fr-FR"/>
        </a:p>
      </dgm:t>
    </dgm:pt>
    <dgm:pt modelId="{B839D743-1C97-49C1-9B3E-9C2CD7C6759F}" type="pres">
      <dgm:prSet presAssocID="{BCBEF858-7E3A-43CB-B9F3-57C21B6DB912}" presName="Childtext1" presStyleLbl="revTx" presStyleIdx="2" presStyleCnt="3">
        <dgm:presLayoutVars>
          <dgm:chMax val="0"/>
          <dgm:chPref val="0"/>
          <dgm:bulletEnabled val="1"/>
        </dgm:presLayoutVars>
      </dgm:prSet>
      <dgm:spPr/>
      <dgm:t>
        <a:bodyPr/>
        <a:lstStyle/>
        <a:p>
          <a:endParaRPr lang="fr-FR"/>
        </a:p>
      </dgm:t>
    </dgm:pt>
    <dgm:pt modelId="{A1E3A32E-5A5A-4DD7-8AB0-B141D99092F5}" type="pres">
      <dgm:prSet presAssocID="{BCBEF858-7E3A-43CB-B9F3-57C21B6DB912}" presName="BalanceSpacing" presStyleCnt="0"/>
      <dgm:spPr/>
    </dgm:pt>
    <dgm:pt modelId="{3729BC56-BA53-4D2F-9AC5-2681C9E2309B}" type="pres">
      <dgm:prSet presAssocID="{BCBEF858-7E3A-43CB-B9F3-57C21B6DB912}" presName="BalanceSpacing1" presStyleCnt="0"/>
      <dgm:spPr/>
    </dgm:pt>
    <dgm:pt modelId="{4C74275B-80AE-4741-850C-957DA352E71A}" type="pres">
      <dgm:prSet presAssocID="{C471D91D-12BF-4442-9725-71A188C22018}" presName="Accent1Text" presStyleLbl="node1" presStyleIdx="5" presStyleCnt="6"/>
      <dgm:spPr/>
      <dgm:t>
        <a:bodyPr/>
        <a:lstStyle/>
        <a:p>
          <a:endParaRPr lang="fr-FR"/>
        </a:p>
      </dgm:t>
    </dgm:pt>
  </dgm:ptLst>
  <dgm:cxnLst>
    <dgm:cxn modelId="{5B91F3F9-5916-4C1D-9B2B-DCC31D3055CB}" type="presOf" srcId="{E00E3477-2C22-467C-847B-92A2B915245A}" destId="{D301272C-C138-4AEA-ACE6-7DAF1AFD51B0}" srcOrd="0" destOrd="0" presId="urn:microsoft.com/office/officeart/2008/layout/AlternatingHexagons"/>
    <dgm:cxn modelId="{32BACCEE-DC4F-49D9-A42B-18349DD13A79}" type="presOf" srcId="{EA29B707-CB57-4571-94E8-88741AD68E65}" destId="{C81D69E3-0116-4EF8-8CB9-05B6751C165E}" srcOrd="0" destOrd="0" presId="urn:microsoft.com/office/officeart/2008/layout/AlternatingHexagons"/>
    <dgm:cxn modelId="{7FCE2FFB-80F6-40FF-BA23-A0F4E0D0BD68}" type="presOf" srcId="{C36A693C-2A2C-4AE1-9134-5747077AF07A}" destId="{4178279C-EDED-4DB4-9F20-5741796E09F1}" srcOrd="0" destOrd="0" presId="urn:microsoft.com/office/officeart/2008/layout/AlternatingHexagons"/>
    <dgm:cxn modelId="{2F904D30-8C15-40C7-8313-EAB1869401C8}" type="presOf" srcId="{2DF7D602-EACB-4308-980A-A27777234562}" destId="{40271822-0CCD-4F7F-B62A-BADE60392C17}" srcOrd="0" destOrd="0" presId="urn:microsoft.com/office/officeart/2008/layout/AlternatingHexagons"/>
    <dgm:cxn modelId="{CDA0C095-C998-4764-8A1C-67D7AA6195ED}" type="presOf" srcId="{C471D91D-12BF-4442-9725-71A188C22018}" destId="{4C74275B-80AE-4741-850C-957DA352E71A}" srcOrd="0" destOrd="0" presId="urn:microsoft.com/office/officeart/2008/layout/AlternatingHexagons"/>
    <dgm:cxn modelId="{9B0D5C65-D3CA-4F15-BD8F-BC732CBBCA09}" type="presOf" srcId="{09732C47-E30D-4F90-9834-3F837395AAEC}" destId="{B3564D8A-16D2-49F9-B3EF-9E47570C2EEF}" srcOrd="0" destOrd="0" presId="urn:microsoft.com/office/officeart/2008/layout/AlternatingHexagons"/>
    <dgm:cxn modelId="{683F1278-FD80-4F79-ABD9-14E696962DFE}" srcId="{09732C47-E30D-4F90-9834-3F837395AAEC}" destId="{EA29B707-CB57-4571-94E8-88741AD68E65}" srcOrd="1" destOrd="0" parTransId="{158DC2B6-6EF2-4E9A-A6FD-57C03F7A7AF7}" sibTransId="{5AD9382D-29DE-4751-9B41-9B50B9330025}"/>
    <dgm:cxn modelId="{F97D80B4-F2A4-485D-A02C-1CCB59AD9E14}" type="presOf" srcId="{2A4B5633-9827-4C83-9C0C-58FFADC162F3}" destId="{B839D743-1C97-49C1-9B3E-9C2CD7C6759F}" srcOrd="0" destOrd="0" presId="urn:microsoft.com/office/officeart/2008/layout/AlternatingHexagons"/>
    <dgm:cxn modelId="{F4C3DE31-FFA0-417C-B050-EF243B33C9B8}" type="presOf" srcId="{BCBEF858-7E3A-43CB-B9F3-57C21B6DB912}" destId="{AE07AD7A-4EEB-4909-B1A4-CAC8D5528099}" srcOrd="0" destOrd="0" presId="urn:microsoft.com/office/officeart/2008/layout/AlternatingHexagons"/>
    <dgm:cxn modelId="{C5316D20-513A-446D-B614-88374A048629}" type="presOf" srcId="{5AD9382D-29DE-4751-9B41-9B50B9330025}" destId="{A438AA0E-2E4A-4E92-8002-3066B20FA49C}" srcOrd="0" destOrd="0" presId="urn:microsoft.com/office/officeart/2008/layout/AlternatingHexagons"/>
    <dgm:cxn modelId="{E55E28BB-21A7-4DA3-965E-5CB206318CBB}" srcId="{09732C47-E30D-4F90-9834-3F837395AAEC}" destId="{BCBEF858-7E3A-43CB-B9F3-57C21B6DB912}" srcOrd="2" destOrd="0" parTransId="{F8B9F070-8F4F-447C-86D1-AB4341708F7D}" sibTransId="{C471D91D-12BF-4442-9725-71A188C22018}"/>
    <dgm:cxn modelId="{99CC9DBE-1BBA-499B-9411-36E126ADF253}" srcId="{EA29B707-CB57-4571-94E8-88741AD68E65}" destId="{E00E3477-2C22-467C-847B-92A2B915245A}" srcOrd="0" destOrd="0" parTransId="{B8222907-9507-4999-8A2B-A6B6118A0FE2}" sibTransId="{AD1EE6D0-9CE8-41CD-B3A4-53266FC01103}"/>
    <dgm:cxn modelId="{54D7948B-2CAB-4E02-B7A2-D88A30441873}" srcId="{09732C47-E30D-4F90-9834-3F837395AAEC}" destId="{C36A693C-2A2C-4AE1-9134-5747077AF07A}" srcOrd="0" destOrd="0" parTransId="{A77A4689-5B39-41B9-BD66-2A1E62F191C5}" sibTransId="{C750AD5F-73F7-4843-8431-151C226C4B4D}"/>
    <dgm:cxn modelId="{1FD6DF5B-F435-4F6D-9887-0E8A374004F3}" type="presOf" srcId="{C750AD5F-73F7-4843-8431-151C226C4B4D}" destId="{108341C6-7F1C-4844-9289-6F4B95E81F99}" srcOrd="0" destOrd="0" presId="urn:microsoft.com/office/officeart/2008/layout/AlternatingHexagons"/>
    <dgm:cxn modelId="{90CF1DA5-C9FE-4EB1-AEB8-E42931EDB565}" srcId="{BCBEF858-7E3A-43CB-B9F3-57C21B6DB912}" destId="{2A4B5633-9827-4C83-9C0C-58FFADC162F3}" srcOrd="0" destOrd="0" parTransId="{75F65942-41EF-49E4-A0A9-298BADC55470}" sibTransId="{D6F35A54-F55F-4396-987E-9B90201EC979}"/>
    <dgm:cxn modelId="{421D3F15-F08E-4BA9-935C-6DB41E244D9C}" srcId="{C36A693C-2A2C-4AE1-9134-5747077AF07A}" destId="{2DF7D602-EACB-4308-980A-A27777234562}" srcOrd="0" destOrd="0" parTransId="{29D0EB1C-172F-4715-9DD5-EAC366803763}" sibTransId="{C175FBE9-86BA-4C13-96CB-4F49D6284E4B}"/>
    <dgm:cxn modelId="{43E8AB42-8E3F-4B4D-8EC3-FA697B6F6D73}" type="presParOf" srcId="{B3564D8A-16D2-49F9-B3EF-9E47570C2EEF}" destId="{E39A9B1F-8615-4F99-89EF-8CAAAFCEEB75}" srcOrd="0" destOrd="0" presId="urn:microsoft.com/office/officeart/2008/layout/AlternatingHexagons"/>
    <dgm:cxn modelId="{57CE7C35-7547-4895-83FD-270F98A8C54C}" type="presParOf" srcId="{E39A9B1F-8615-4F99-89EF-8CAAAFCEEB75}" destId="{4178279C-EDED-4DB4-9F20-5741796E09F1}" srcOrd="0" destOrd="0" presId="urn:microsoft.com/office/officeart/2008/layout/AlternatingHexagons"/>
    <dgm:cxn modelId="{3AE5A8F1-8D75-4C20-B86E-16DE0EA1FD42}" type="presParOf" srcId="{E39A9B1F-8615-4F99-89EF-8CAAAFCEEB75}" destId="{40271822-0CCD-4F7F-B62A-BADE60392C17}" srcOrd="1" destOrd="0" presId="urn:microsoft.com/office/officeart/2008/layout/AlternatingHexagons"/>
    <dgm:cxn modelId="{9425680A-7B2C-466A-8A49-51FD8031F4B6}" type="presParOf" srcId="{E39A9B1F-8615-4F99-89EF-8CAAAFCEEB75}" destId="{B4E2C95D-B624-4714-BF80-9EE75A93AE30}" srcOrd="2" destOrd="0" presId="urn:microsoft.com/office/officeart/2008/layout/AlternatingHexagons"/>
    <dgm:cxn modelId="{4DAA7DCD-AD29-4EDE-B8DA-6413CD3E2858}" type="presParOf" srcId="{E39A9B1F-8615-4F99-89EF-8CAAAFCEEB75}" destId="{A5A994E0-FABB-4D53-91EF-FFC103CDFF67}" srcOrd="3" destOrd="0" presId="urn:microsoft.com/office/officeart/2008/layout/AlternatingHexagons"/>
    <dgm:cxn modelId="{0EFF4AA6-0FF1-40DB-85D8-CF15B17E5193}" type="presParOf" srcId="{E39A9B1F-8615-4F99-89EF-8CAAAFCEEB75}" destId="{108341C6-7F1C-4844-9289-6F4B95E81F99}" srcOrd="4" destOrd="0" presId="urn:microsoft.com/office/officeart/2008/layout/AlternatingHexagons"/>
    <dgm:cxn modelId="{A5A8D11B-6A11-444A-86BA-25694C6A1DB6}" type="presParOf" srcId="{B3564D8A-16D2-49F9-B3EF-9E47570C2EEF}" destId="{EF8C62DF-EAB8-4A25-9986-B2E23361B277}" srcOrd="1" destOrd="0" presId="urn:microsoft.com/office/officeart/2008/layout/AlternatingHexagons"/>
    <dgm:cxn modelId="{65E28E70-D6A7-4E71-AC32-E7F0595DEB34}" type="presParOf" srcId="{B3564D8A-16D2-49F9-B3EF-9E47570C2EEF}" destId="{58A836D8-487F-4763-91D9-8AAB089C283A}" srcOrd="2" destOrd="0" presId="urn:microsoft.com/office/officeart/2008/layout/AlternatingHexagons"/>
    <dgm:cxn modelId="{57F16596-0FB8-4C7A-B59E-5EE8358C4ADF}" type="presParOf" srcId="{58A836D8-487F-4763-91D9-8AAB089C283A}" destId="{C81D69E3-0116-4EF8-8CB9-05B6751C165E}" srcOrd="0" destOrd="0" presId="urn:microsoft.com/office/officeart/2008/layout/AlternatingHexagons"/>
    <dgm:cxn modelId="{32FF6933-76DD-4978-A138-09AE1505B00B}" type="presParOf" srcId="{58A836D8-487F-4763-91D9-8AAB089C283A}" destId="{D301272C-C138-4AEA-ACE6-7DAF1AFD51B0}" srcOrd="1" destOrd="0" presId="urn:microsoft.com/office/officeart/2008/layout/AlternatingHexagons"/>
    <dgm:cxn modelId="{E275A66F-D931-4E04-B0AA-21622D895F5C}" type="presParOf" srcId="{58A836D8-487F-4763-91D9-8AAB089C283A}" destId="{519526A4-B2AA-41D5-9802-D62DA52FDA8B}" srcOrd="2" destOrd="0" presId="urn:microsoft.com/office/officeart/2008/layout/AlternatingHexagons"/>
    <dgm:cxn modelId="{2F0B76F3-01F6-44F6-9CF2-D505954E1C86}" type="presParOf" srcId="{58A836D8-487F-4763-91D9-8AAB089C283A}" destId="{2B4E9667-4687-4414-8276-BA51C9EA2DA5}" srcOrd="3" destOrd="0" presId="urn:microsoft.com/office/officeart/2008/layout/AlternatingHexagons"/>
    <dgm:cxn modelId="{B18394AE-B8A5-4FAF-B515-A73E2C880395}" type="presParOf" srcId="{58A836D8-487F-4763-91D9-8AAB089C283A}" destId="{A438AA0E-2E4A-4E92-8002-3066B20FA49C}" srcOrd="4" destOrd="0" presId="urn:microsoft.com/office/officeart/2008/layout/AlternatingHexagons"/>
    <dgm:cxn modelId="{9F15CAA7-8BD1-4372-81E1-DB61BE65F541}" type="presParOf" srcId="{B3564D8A-16D2-49F9-B3EF-9E47570C2EEF}" destId="{EB939252-5295-4CAC-8997-E268D71EDC93}" srcOrd="3" destOrd="0" presId="urn:microsoft.com/office/officeart/2008/layout/AlternatingHexagons"/>
    <dgm:cxn modelId="{CAB9C728-9BA0-46BC-AAE5-6817DFA68494}" type="presParOf" srcId="{B3564D8A-16D2-49F9-B3EF-9E47570C2EEF}" destId="{6EEC17B4-3CC0-4FD6-A730-164A8D70FD53}" srcOrd="4" destOrd="0" presId="urn:microsoft.com/office/officeart/2008/layout/AlternatingHexagons"/>
    <dgm:cxn modelId="{CE8A0951-6A5A-409A-80C4-65CDA03A30EB}" type="presParOf" srcId="{6EEC17B4-3CC0-4FD6-A730-164A8D70FD53}" destId="{AE07AD7A-4EEB-4909-B1A4-CAC8D5528099}" srcOrd="0" destOrd="0" presId="urn:microsoft.com/office/officeart/2008/layout/AlternatingHexagons"/>
    <dgm:cxn modelId="{BCEF83F3-B84B-488E-8E91-35FAB00BEAE1}" type="presParOf" srcId="{6EEC17B4-3CC0-4FD6-A730-164A8D70FD53}" destId="{B839D743-1C97-49C1-9B3E-9C2CD7C6759F}" srcOrd="1" destOrd="0" presId="urn:microsoft.com/office/officeart/2008/layout/AlternatingHexagons"/>
    <dgm:cxn modelId="{A5FA3396-219A-45EE-A03B-879C9CCF9071}" type="presParOf" srcId="{6EEC17B4-3CC0-4FD6-A730-164A8D70FD53}" destId="{A1E3A32E-5A5A-4DD7-8AB0-B141D99092F5}" srcOrd="2" destOrd="0" presId="urn:microsoft.com/office/officeart/2008/layout/AlternatingHexagons"/>
    <dgm:cxn modelId="{CC973E3C-A970-4E05-9F98-68AB85173015}" type="presParOf" srcId="{6EEC17B4-3CC0-4FD6-A730-164A8D70FD53}" destId="{3729BC56-BA53-4D2F-9AC5-2681C9E2309B}" srcOrd="3" destOrd="0" presId="urn:microsoft.com/office/officeart/2008/layout/AlternatingHexagons"/>
    <dgm:cxn modelId="{6F3DFB94-6659-43C6-B81E-7272E9DD5CC2}" type="presParOf" srcId="{6EEC17B4-3CC0-4FD6-A730-164A8D70FD53}" destId="{4C74275B-80AE-4741-850C-957DA352E71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C0067C-35B3-4F1A-B3E8-0CAEB02CF6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47DD6DE0-4380-4CA0-9239-AEABE5E77430}">
      <dgm:prSet phldrT="[Texte]"/>
      <dgm:spPr/>
      <dgm:t>
        <a:bodyPr/>
        <a:lstStyle/>
        <a:p>
          <a:r>
            <a:rPr lang="fr-FR" dirty="0" smtClean="0"/>
            <a:t>Project </a:t>
          </a:r>
          <a:r>
            <a:rPr lang="fr-FR" dirty="0" err="1" smtClean="0"/>
            <a:t>Preparation</a:t>
          </a:r>
          <a:r>
            <a:rPr lang="fr-FR" dirty="0" smtClean="0"/>
            <a:t> for </a:t>
          </a:r>
          <a:r>
            <a:rPr lang="fr-FR" dirty="0" err="1" smtClean="0"/>
            <a:t>Bankability</a:t>
          </a:r>
          <a:endParaRPr lang="fr-FR" dirty="0"/>
        </a:p>
      </dgm:t>
    </dgm:pt>
    <dgm:pt modelId="{C235AD1B-DC1C-446B-BB70-DB135F35B1E0}" type="parTrans" cxnId="{36514631-0869-4B8C-AB81-4122BBF6A2E3}">
      <dgm:prSet/>
      <dgm:spPr/>
      <dgm:t>
        <a:bodyPr/>
        <a:lstStyle/>
        <a:p>
          <a:endParaRPr lang="fr-FR"/>
        </a:p>
      </dgm:t>
    </dgm:pt>
    <dgm:pt modelId="{0C6294F1-1B85-48BB-A0A3-F6A7C8157611}" type="sibTrans" cxnId="{36514631-0869-4B8C-AB81-4122BBF6A2E3}">
      <dgm:prSet/>
      <dgm:spPr/>
      <dgm:t>
        <a:bodyPr/>
        <a:lstStyle/>
        <a:p>
          <a:endParaRPr lang="fr-FR"/>
        </a:p>
      </dgm:t>
    </dgm:pt>
    <dgm:pt modelId="{0C9913DB-2597-473D-BB19-D33FC1A1ECAB}">
      <dgm:prSet phldrT="[Texte]"/>
      <dgm:spPr/>
      <dgm:t>
        <a:bodyPr/>
        <a:lstStyle/>
        <a:p>
          <a:r>
            <a:rPr lang="fr-FR" dirty="0" err="1" smtClean="0"/>
            <a:t>Capacity</a:t>
          </a:r>
          <a:r>
            <a:rPr lang="fr-FR" dirty="0" smtClean="0"/>
            <a:t> Building for </a:t>
          </a:r>
          <a:r>
            <a:rPr lang="fr-FR" dirty="0" err="1" smtClean="0"/>
            <a:t>Sustainability</a:t>
          </a:r>
          <a:endParaRPr lang="fr-FR" dirty="0"/>
        </a:p>
      </dgm:t>
    </dgm:pt>
    <dgm:pt modelId="{B2AC1DCE-86F2-4CC6-A82B-6C74F6BAB2A2}" type="parTrans" cxnId="{24BB0602-DDDC-40C7-8E98-2EEC8218B718}">
      <dgm:prSet/>
      <dgm:spPr/>
      <dgm:t>
        <a:bodyPr/>
        <a:lstStyle/>
        <a:p>
          <a:endParaRPr lang="fr-FR"/>
        </a:p>
      </dgm:t>
    </dgm:pt>
    <dgm:pt modelId="{3035C753-697B-41C0-8C9C-0E97D8389979}" type="sibTrans" cxnId="{24BB0602-DDDC-40C7-8E98-2EEC8218B718}">
      <dgm:prSet/>
      <dgm:spPr/>
      <dgm:t>
        <a:bodyPr/>
        <a:lstStyle/>
        <a:p>
          <a:endParaRPr lang="fr-FR"/>
        </a:p>
      </dgm:t>
    </dgm:pt>
    <dgm:pt modelId="{324BD7DF-9EE1-479C-8EA0-16C773983EB5}">
      <dgm:prSet phldrT="[Texte]"/>
      <dgm:spPr/>
      <dgm:t>
        <a:bodyPr/>
        <a:lstStyle/>
        <a:p>
          <a:r>
            <a:rPr lang="fr-FR" dirty="0" smtClean="0"/>
            <a:t>Collaboration </a:t>
          </a:r>
          <a:r>
            <a:rPr lang="fr-FR" dirty="0" err="1" smtClean="0"/>
            <a:t>leveraging</a:t>
          </a:r>
          <a:r>
            <a:rPr lang="fr-FR" dirty="0" smtClean="0"/>
            <a:t> on instruments of </a:t>
          </a:r>
          <a:r>
            <a:rPr lang="fr-FR" dirty="0" err="1" smtClean="0"/>
            <a:t>each</a:t>
          </a:r>
          <a:r>
            <a:rPr lang="fr-FR" dirty="0" smtClean="0"/>
            <a:t> institution</a:t>
          </a:r>
          <a:endParaRPr lang="fr-FR" dirty="0"/>
        </a:p>
      </dgm:t>
    </dgm:pt>
    <dgm:pt modelId="{83C9E9D6-5812-4B85-B1FF-4D3E711F6BB0}" type="parTrans" cxnId="{20FEF039-F9FB-42F5-ADC7-62889054C263}">
      <dgm:prSet/>
      <dgm:spPr/>
      <dgm:t>
        <a:bodyPr/>
        <a:lstStyle/>
        <a:p>
          <a:endParaRPr lang="fr-FR"/>
        </a:p>
      </dgm:t>
    </dgm:pt>
    <dgm:pt modelId="{B81C4062-79E1-4CD5-8E45-028F44AE9360}" type="sibTrans" cxnId="{20FEF039-F9FB-42F5-ADC7-62889054C263}">
      <dgm:prSet/>
      <dgm:spPr/>
      <dgm:t>
        <a:bodyPr/>
        <a:lstStyle/>
        <a:p>
          <a:endParaRPr lang="fr-FR"/>
        </a:p>
      </dgm:t>
    </dgm:pt>
    <dgm:pt modelId="{7453AF36-7996-4557-8F9B-3319A30A693E}">
      <dgm:prSet phldrT="[Texte]"/>
      <dgm:spPr/>
      <dgm:t>
        <a:bodyPr/>
        <a:lstStyle/>
        <a:p>
          <a:r>
            <a:rPr lang="fr-FR" dirty="0" smtClean="0"/>
            <a:t>Coordination of interventions </a:t>
          </a:r>
          <a:r>
            <a:rPr lang="fr-FR" dirty="0" err="1" smtClean="0"/>
            <a:t>throughout</a:t>
          </a:r>
          <a:r>
            <a:rPr lang="fr-FR" dirty="0" smtClean="0"/>
            <a:t> Tunnel of </a:t>
          </a:r>
          <a:r>
            <a:rPr lang="fr-FR" dirty="0" err="1" smtClean="0"/>
            <a:t>Funds</a:t>
          </a:r>
          <a:endParaRPr lang="fr-FR" dirty="0"/>
        </a:p>
      </dgm:t>
    </dgm:pt>
    <dgm:pt modelId="{880A1D02-D237-42F7-922F-3BCF47955517}" type="parTrans" cxnId="{DD7CB1C8-2C92-459D-9B1D-0F8E9EEB525C}">
      <dgm:prSet/>
      <dgm:spPr/>
      <dgm:t>
        <a:bodyPr/>
        <a:lstStyle/>
        <a:p>
          <a:endParaRPr lang="fr-FR"/>
        </a:p>
      </dgm:t>
    </dgm:pt>
    <dgm:pt modelId="{50592FCF-740B-41F3-9DC9-6EA8E6966D77}" type="sibTrans" cxnId="{DD7CB1C8-2C92-459D-9B1D-0F8E9EEB525C}">
      <dgm:prSet/>
      <dgm:spPr/>
      <dgm:t>
        <a:bodyPr/>
        <a:lstStyle/>
        <a:p>
          <a:endParaRPr lang="fr-FR"/>
        </a:p>
      </dgm:t>
    </dgm:pt>
    <dgm:pt modelId="{C39700B5-B00F-49C2-AAB3-92CC35358238}" type="pres">
      <dgm:prSet presAssocID="{CCC0067C-35B3-4F1A-B3E8-0CAEB02CF69D}" presName="linear" presStyleCnt="0">
        <dgm:presLayoutVars>
          <dgm:animLvl val="lvl"/>
          <dgm:resizeHandles val="exact"/>
        </dgm:presLayoutVars>
      </dgm:prSet>
      <dgm:spPr/>
      <dgm:t>
        <a:bodyPr/>
        <a:lstStyle/>
        <a:p>
          <a:endParaRPr lang="fr-FR"/>
        </a:p>
      </dgm:t>
    </dgm:pt>
    <dgm:pt modelId="{CC0DCEA8-4645-4366-A325-38D019213AC8}" type="pres">
      <dgm:prSet presAssocID="{47DD6DE0-4380-4CA0-9239-AEABE5E77430}" presName="parentText" presStyleLbl="node1" presStyleIdx="0" presStyleCnt="4">
        <dgm:presLayoutVars>
          <dgm:chMax val="0"/>
          <dgm:bulletEnabled val="1"/>
        </dgm:presLayoutVars>
      </dgm:prSet>
      <dgm:spPr/>
      <dgm:t>
        <a:bodyPr/>
        <a:lstStyle/>
        <a:p>
          <a:endParaRPr lang="fr-FR"/>
        </a:p>
      </dgm:t>
    </dgm:pt>
    <dgm:pt modelId="{41A1BE01-C931-4FF1-8763-4708B6D24DD9}" type="pres">
      <dgm:prSet presAssocID="{0C6294F1-1B85-48BB-A0A3-F6A7C8157611}" presName="spacer" presStyleCnt="0"/>
      <dgm:spPr/>
    </dgm:pt>
    <dgm:pt modelId="{354AE3C8-C7CF-4959-9D0A-EF5F65F72CE0}" type="pres">
      <dgm:prSet presAssocID="{0C9913DB-2597-473D-BB19-D33FC1A1ECAB}" presName="parentText" presStyleLbl="node1" presStyleIdx="1" presStyleCnt="4">
        <dgm:presLayoutVars>
          <dgm:chMax val="0"/>
          <dgm:bulletEnabled val="1"/>
        </dgm:presLayoutVars>
      </dgm:prSet>
      <dgm:spPr/>
      <dgm:t>
        <a:bodyPr/>
        <a:lstStyle/>
        <a:p>
          <a:endParaRPr lang="fr-FR"/>
        </a:p>
      </dgm:t>
    </dgm:pt>
    <dgm:pt modelId="{7C3BA076-83D5-49DF-A083-0F7CFB6690D1}" type="pres">
      <dgm:prSet presAssocID="{3035C753-697B-41C0-8C9C-0E97D8389979}" presName="spacer" presStyleCnt="0"/>
      <dgm:spPr/>
    </dgm:pt>
    <dgm:pt modelId="{B1EFE5BB-5980-4FAC-BFE2-5507229B2ED9}" type="pres">
      <dgm:prSet presAssocID="{324BD7DF-9EE1-479C-8EA0-16C773983EB5}" presName="parentText" presStyleLbl="node1" presStyleIdx="2" presStyleCnt="4">
        <dgm:presLayoutVars>
          <dgm:chMax val="0"/>
          <dgm:bulletEnabled val="1"/>
        </dgm:presLayoutVars>
      </dgm:prSet>
      <dgm:spPr/>
      <dgm:t>
        <a:bodyPr/>
        <a:lstStyle/>
        <a:p>
          <a:endParaRPr lang="fr-FR"/>
        </a:p>
      </dgm:t>
    </dgm:pt>
    <dgm:pt modelId="{EFA9DF0F-4D7B-4216-9720-E0FD4D942B5D}" type="pres">
      <dgm:prSet presAssocID="{B81C4062-79E1-4CD5-8E45-028F44AE9360}" presName="spacer" presStyleCnt="0"/>
      <dgm:spPr/>
    </dgm:pt>
    <dgm:pt modelId="{65BE4144-B94A-4CD6-900D-FCF912ABE5FB}" type="pres">
      <dgm:prSet presAssocID="{7453AF36-7996-4557-8F9B-3319A30A693E}" presName="parentText" presStyleLbl="node1" presStyleIdx="3" presStyleCnt="4">
        <dgm:presLayoutVars>
          <dgm:chMax val="0"/>
          <dgm:bulletEnabled val="1"/>
        </dgm:presLayoutVars>
      </dgm:prSet>
      <dgm:spPr/>
      <dgm:t>
        <a:bodyPr/>
        <a:lstStyle/>
        <a:p>
          <a:endParaRPr lang="fr-FR"/>
        </a:p>
      </dgm:t>
    </dgm:pt>
  </dgm:ptLst>
  <dgm:cxnLst>
    <dgm:cxn modelId="{1727BC1C-B0F6-4181-BFFE-626E58CFAF82}" type="presOf" srcId="{324BD7DF-9EE1-479C-8EA0-16C773983EB5}" destId="{B1EFE5BB-5980-4FAC-BFE2-5507229B2ED9}" srcOrd="0" destOrd="0" presId="urn:microsoft.com/office/officeart/2005/8/layout/vList2"/>
    <dgm:cxn modelId="{24BB0602-DDDC-40C7-8E98-2EEC8218B718}" srcId="{CCC0067C-35B3-4F1A-B3E8-0CAEB02CF69D}" destId="{0C9913DB-2597-473D-BB19-D33FC1A1ECAB}" srcOrd="1" destOrd="0" parTransId="{B2AC1DCE-86F2-4CC6-A82B-6C74F6BAB2A2}" sibTransId="{3035C753-697B-41C0-8C9C-0E97D8389979}"/>
    <dgm:cxn modelId="{803572AE-92CF-42D7-AC61-C9EF6CBE9FF1}" type="presOf" srcId="{47DD6DE0-4380-4CA0-9239-AEABE5E77430}" destId="{CC0DCEA8-4645-4366-A325-38D019213AC8}" srcOrd="0" destOrd="0" presId="urn:microsoft.com/office/officeart/2005/8/layout/vList2"/>
    <dgm:cxn modelId="{96E82E70-1048-47A1-875D-36B84C4DB313}" type="presOf" srcId="{CCC0067C-35B3-4F1A-B3E8-0CAEB02CF69D}" destId="{C39700B5-B00F-49C2-AAB3-92CC35358238}" srcOrd="0" destOrd="0" presId="urn:microsoft.com/office/officeart/2005/8/layout/vList2"/>
    <dgm:cxn modelId="{24BD3983-C3FB-472A-B647-E8B01F4C2A62}" type="presOf" srcId="{0C9913DB-2597-473D-BB19-D33FC1A1ECAB}" destId="{354AE3C8-C7CF-4959-9D0A-EF5F65F72CE0}" srcOrd="0" destOrd="0" presId="urn:microsoft.com/office/officeart/2005/8/layout/vList2"/>
    <dgm:cxn modelId="{20FEF039-F9FB-42F5-ADC7-62889054C263}" srcId="{CCC0067C-35B3-4F1A-B3E8-0CAEB02CF69D}" destId="{324BD7DF-9EE1-479C-8EA0-16C773983EB5}" srcOrd="2" destOrd="0" parTransId="{83C9E9D6-5812-4B85-B1FF-4D3E711F6BB0}" sibTransId="{B81C4062-79E1-4CD5-8E45-028F44AE9360}"/>
    <dgm:cxn modelId="{DD7CB1C8-2C92-459D-9B1D-0F8E9EEB525C}" srcId="{CCC0067C-35B3-4F1A-B3E8-0CAEB02CF69D}" destId="{7453AF36-7996-4557-8F9B-3319A30A693E}" srcOrd="3" destOrd="0" parTransId="{880A1D02-D237-42F7-922F-3BCF47955517}" sibTransId="{50592FCF-740B-41F3-9DC9-6EA8E6966D77}"/>
    <dgm:cxn modelId="{36514631-0869-4B8C-AB81-4122BBF6A2E3}" srcId="{CCC0067C-35B3-4F1A-B3E8-0CAEB02CF69D}" destId="{47DD6DE0-4380-4CA0-9239-AEABE5E77430}" srcOrd="0" destOrd="0" parTransId="{C235AD1B-DC1C-446B-BB70-DB135F35B1E0}" sibTransId="{0C6294F1-1B85-48BB-A0A3-F6A7C8157611}"/>
    <dgm:cxn modelId="{2D125F12-32A7-4EF7-9028-810820C6BD4E}" type="presOf" srcId="{7453AF36-7996-4557-8F9B-3319A30A693E}" destId="{65BE4144-B94A-4CD6-900D-FCF912ABE5FB}" srcOrd="0" destOrd="0" presId="urn:microsoft.com/office/officeart/2005/8/layout/vList2"/>
    <dgm:cxn modelId="{F26EE29C-8533-45A1-953A-C4302AC60265}" type="presParOf" srcId="{C39700B5-B00F-49C2-AAB3-92CC35358238}" destId="{CC0DCEA8-4645-4366-A325-38D019213AC8}" srcOrd="0" destOrd="0" presId="urn:microsoft.com/office/officeart/2005/8/layout/vList2"/>
    <dgm:cxn modelId="{298E3F8C-7D74-43C9-A66A-81155ECB0697}" type="presParOf" srcId="{C39700B5-B00F-49C2-AAB3-92CC35358238}" destId="{41A1BE01-C931-4FF1-8763-4708B6D24DD9}" srcOrd="1" destOrd="0" presId="urn:microsoft.com/office/officeart/2005/8/layout/vList2"/>
    <dgm:cxn modelId="{EDC08476-8F90-4D81-A6C0-26BB34224739}" type="presParOf" srcId="{C39700B5-B00F-49C2-AAB3-92CC35358238}" destId="{354AE3C8-C7CF-4959-9D0A-EF5F65F72CE0}" srcOrd="2" destOrd="0" presId="urn:microsoft.com/office/officeart/2005/8/layout/vList2"/>
    <dgm:cxn modelId="{AA4DE39C-20A8-48F7-9EEF-B1135E3BA1EA}" type="presParOf" srcId="{C39700B5-B00F-49C2-AAB3-92CC35358238}" destId="{7C3BA076-83D5-49DF-A083-0F7CFB6690D1}" srcOrd="3" destOrd="0" presId="urn:microsoft.com/office/officeart/2005/8/layout/vList2"/>
    <dgm:cxn modelId="{36EBF177-97C9-40B8-B634-A34689193172}" type="presParOf" srcId="{C39700B5-B00F-49C2-AAB3-92CC35358238}" destId="{B1EFE5BB-5980-4FAC-BFE2-5507229B2ED9}" srcOrd="4" destOrd="0" presId="urn:microsoft.com/office/officeart/2005/8/layout/vList2"/>
    <dgm:cxn modelId="{4A21AF75-DC7D-42E9-ACFA-D88AAC00F106}" type="presParOf" srcId="{C39700B5-B00F-49C2-AAB3-92CC35358238}" destId="{EFA9DF0F-4D7B-4216-9720-E0FD4D942B5D}" srcOrd="5" destOrd="0" presId="urn:microsoft.com/office/officeart/2005/8/layout/vList2"/>
    <dgm:cxn modelId="{83406F7D-1833-41A6-8E49-57D09DBBEB1D}" type="presParOf" srcId="{C39700B5-B00F-49C2-AAB3-92CC35358238}" destId="{65BE4144-B94A-4CD6-900D-FCF912ABE5F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5C343-7358-4F90-92E4-BADA36601491}">
      <dsp:nvSpPr>
        <dsp:cNvPr id="0" name=""/>
        <dsp:cNvSpPr/>
      </dsp:nvSpPr>
      <dsp:spPr>
        <a:xfrm>
          <a:off x="0" y="589744"/>
          <a:ext cx="6134100" cy="1550030"/>
        </a:xfrm>
        <a:prstGeom prst="roundRect">
          <a:avLst/>
        </a:prstGeom>
        <a:solidFill>
          <a:schemeClr val="accent1">
            <a:shade val="8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2001 – Heads of State request the Bank </a:t>
          </a:r>
          <a:r>
            <a:rPr lang="en-GB" sz="2200" kern="1200" dirty="0" smtClean="0"/>
            <a:t>to provide technical assistance &amp; advisory services to support implementation of NEPAD Initiative</a:t>
          </a:r>
          <a:endParaRPr lang="en-GB" sz="2200" kern="1200" dirty="0"/>
        </a:p>
      </dsp:txBody>
      <dsp:txXfrm>
        <a:off x="75666" y="665410"/>
        <a:ext cx="5982768" cy="1398698"/>
      </dsp:txXfrm>
    </dsp:sp>
    <dsp:sp modelId="{095A873E-DAEC-4C88-BFA5-7DD8686A4005}">
      <dsp:nvSpPr>
        <dsp:cNvPr id="0" name=""/>
        <dsp:cNvSpPr/>
      </dsp:nvSpPr>
      <dsp:spPr>
        <a:xfrm>
          <a:off x="0" y="2203134"/>
          <a:ext cx="6134100" cy="1550030"/>
        </a:xfrm>
        <a:prstGeom prst="roundRect">
          <a:avLst/>
        </a:prstGeom>
        <a:solidFill>
          <a:schemeClr val="accent1">
            <a:shade val="80000"/>
            <a:hueOff val="-418025"/>
            <a:satOff val="-39499"/>
            <a:lumOff val="20239"/>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smtClean="0">
              <a:latin typeface="Calibri" pitchFamily="34" charset="0"/>
              <a:cs typeface="Calibri" pitchFamily="34" charset="0"/>
            </a:rPr>
            <a:t>2005 – G8  Gleneagles Summit, renewed commitment to Africa &amp; launched ICA which  African stakeholders delegated the Bank to host</a:t>
          </a:r>
          <a:r>
            <a:rPr lang="en-US" sz="2200" kern="1200" smtClean="0"/>
            <a:t>to ensure consensus on priorities &amp; one voice </a:t>
          </a:r>
          <a:endParaRPr lang="en-GB" sz="2200" kern="1200" dirty="0"/>
        </a:p>
      </dsp:txBody>
      <dsp:txXfrm>
        <a:off x="75666" y="2278800"/>
        <a:ext cx="5982768" cy="1398698"/>
      </dsp:txXfrm>
    </dsp:sp>
    <dsp:sp modelId="{7BAFEB66-7497-40D5-96C6-089604E07440}">
      <dsp:nvSpPr>
        <dsp:cNvPr id="0" name=""/>
        <dsp:cNvSpPr/>
      </dsp:nvSpPr>
      <dsp:spPr>
        <a:xfrm>
          <a:off x="0" y="3816525"/>
          <a:ext cx="6134100" cy="1550030"/>
        </a:xfrm>
        <a:prstGeom prst="roundRect">
          <a:avLst/>
        </a:prstGeom>
        <a:solidFill>
          <a:schemeClr val="accent1">
            <a:shade val="80000"/>
            <a:hueOff val="-836049"/>
            <a:satOff val="-78998"/>
            <a:lumOff val="40479"/>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2010 – AU Summit mandates Bank Group as Lead Agency for infrastructure development on the continent and Executing Agency for PIDA</a:t>
          </a:r>
          <a:endParaRPr lang="en-GB" sz="2200" kern="1200" dirty="0"/>
        </a:p>
      </dsp:txBody>
      <dsp:txXfrm>
        <a:off x="75666" y="3892191"/>
        <a:ext cx="5982768" cy="1398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27F4A-630A-4960-8236-D5FC221F7295}">
      <dsp:nvSpPr>
        <dsp:cNvPr id="0" name=""/>
        <dsp:cNvSpPr/>
      </dsp:nvSpPr>
      <dsp:spPr>
        <a:xfrm>
          <a:off x="0" y="1530749"/>
          <a:ext cx="6096000" cy="2142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416560" rIns="47311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Private Sector</a:t>
          </a:r>
          <a:endParaRPr lang="fr-FR" sz="2000" kern="1200" dirty="0"/>
        </a:p>
        <a:p>
          <a:pPr marL="228600" lvl="1" indent="-228600" algn="l" defTabSz="889000">
            <a:lnSpc>
              <a:spcPct val="90000"/>
            </a:lnSpc>
            <a:spcBef>
              <a:spcPct val="0"/>
            </a:spcBef>
            <a:spcAft>
              <a:spcPct val="15000"/>
            </a:spcAft>
            <a:buChar char="••"/>
          </a:pPr>
          <a:r>
            <a:rPr lang="en-US" sz="2000" kern="1200" dirty="0" smtClean="0"/>
            <a:t>Middle Income Countries</a:t>
          </a:r>
          <a:endParaRPr lang="fr-FR" sz="2000" kern="1200" dirty="0"/>
        </a:p>
        <a:p>
          <a:pPr marL="228600" lvl="1" indent="-228600" algn="l" defTabSz="889000">
            <a:lnSpc>
              <a:spcPct val="90000"/>
            </a:lnSpc>
            <a:spcBef>
              <a:spcPct val="0"/>
            </a:spcBef>
            <a:spcAft>
              <a:spcPct val="15000"/>
            </a:spcAft>
            <a:buChar char="••"/>
          </a:pPr>
          <a:r>
            <a:rPr lang="en-US" sz="2000" kern="1200" dirty="0" smtClean="0"/>
            <a:t>Low Income Countries</a:t>
          </a:r>
          <a:endParaRPr lang="fr-FR" sz="2000" kern="1200" dirty="0"/>
        </a:p>
        <a:p>
          <a:pPr marL="228600" lvl="1" indent="-228600" algn="l" defTabSz="889000">
            <a:lnSpc>
              <a:spcPct val="90000"/>
            </a:lnSpc>
            <a:spcBef>
              <a:spcPct val="0"/>
            </a:spcBef>
            <a:spcAft>
              <a:spcPct val="15000"/>
            </a:spcAft>
            <a:buChar char="••"/>
          </a:pPr>
          <a:r>
            <a:rPr lang="en-US" sz="2000" kern="1200" dirty="0" smtClean="0"/>
            <a:t>Grants, concessional loans, market loans and guarantees</a:t>
          </a:r>
          <a:endParaRPr lang="fr-FR" sz="2000" kern="1200" dirty="0"/>
        </a:p>
      </dsp:txBody>
      <dsp:txXfrm>
        <a:off x="0" y="1530749"/>
        <a:ext cx="6096000" cy="2142000"/>
      </dsp:txXfrm>
    </dsp:sp>
    <dsp:sp modelId="{1D5B3240-BA07-44CC-BCE7-9568CDB8AC6B}">
      <dsp:nvSpPr>
        <dsp:cNvPr id="0" name=""/>
        <dsp:cNvSpPr/>
      </dsp:nvSpPr>
      <dsp:spPr>
        <a:xfrm>
          <a:off x="304800" y="1235549"/>
          <a:ext cx="4267200" cy="590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smtClean="0"/>
            <a:t>Differentiated products by category</a:t>
          </a:r>
          <a:endParaRPr lang="fr-FR" sz="2000" kern="1200" dirty="0"/>
        </a:p>
      </dsp:txBody>
      <dsp:txXfrm>
        <a:off x="333621" y="1264370"/>
        <a:ext cx="4209558" cy="532758"/>
      </dsp:txXfrm>
    </dsp:sp>
    <dsp:sp modelId="{66F0F397-E7E3-4746-A824-DF33638886E8}">
      <dsp:nvSpPr>
        <dsp:cNvPr id="0" name=""/>
        <dsp:cNvSpPr/>
      </dsp:nvSpPr>
      <dsp:spPr>
        <a:xfrm>
          <a:off x="0" y="4075950"/>
          <a:ext cx="6096000" cy="11655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416560" rIns="47311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t>EURo</a:t>
          </a:r>
          <a:r>
            <a:rPr lang="en-US" sz="2000" kern="1200" dirty="0" smtClean="0"/>
            <a:t>, </a:t>
          </a:r>
          <a:r>
            <a:rPr lang="en-US" sz="2000" kern="1200" dirty="0" err="1" smtClean="0"/>
            <a:t>USDollar</a:t>
          </a:r>
          <a:r>
            <a:rPr lang="en-US" sz="2000" kern="1200" dirty="0" smtClean="0"/>
            <a:t>, </a:t>
          </a:r>
          <a:r>
            <a:rPr lang="en-US" sz="2000" kern="1200" dirty="0" err="1" smtClean="0"/>
            <a:t>JPYen</a:t>
          </a:r>
          <a:r>
            <a:rPr lang="en-US" sz="2000" kern="1200" dirty="0" smtClean="0"/>
            <a:t>, ZAR and</a:t>
          </a:r>
          <a:endParaRPr lang="fr-FR" sz="2000" kern="1200" dirty="0"/>
        </a:p>
        <a:p>
          <a:pPr marL="228600" lvl="1" indent="-228600" algn="l" defTabSz="889000">
            <a:lnSpc>
              <a:spcPct val="90000"/>
            </a:lnSpc>
            <a:spcBef>
              <a:spcPct val="0"/>
            </a:spcBef>
            <a:spcAft>
              <a:spcPct val="15000"/>
            </a:spcAft>
            <a:buChar char="••"/>
          </a:pPr>
          <a:r>
            <a:rPr lang="en-US" sz="2000" kern="1200" dirty="0" smtClean="0"/>
            <a:t>Selected local currencies on case by case</a:t>
          </a:r>
          <a:endParaRPr lang="fr-FR" sz="2000" kern="1200" dirty="0"/>
        </a:p>
      </dsp:txBody>
      <dsp:txXfrm>
        <a:off x="0" y="4075950"/>
        <a:ext cx="6096000" cy="1165500"/>
      </dsp:txXfrm>
    </dsp:sp>
    <dsp:sp modelId="{D3A9C5F1-91D0-4F3F-88B5-5606FC694681}">
      <dsp:nvSpPr>
        <dsp:cNvPr id="0" name=""/>
        <dsp:cNvSpPr/>
      </dsp:nvSpPr>
      <dsp:spPr>
        <a:xfrm>
          <a:off x="304800" y="3780750"/>
          <a:ext cx="4267200" cy="590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smtClean="0"/>
            <a:t>Currencies</a:t>
          </a:r>
          <a:endParaRPr lang="fr-FR" sz="2000" kern="1200" dirty="0"/>
        </a:p>
      </dsp:txBody>
      <dsp:txXfrm>
        <a:off x="333621" y="3809571"/>
        <a:ext cx="420955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66985" cy="499031"/>
          </a:xfrm>
          <a:prstGeom prst="rect">
            <a:avLst/>
          </a:prstGeom>
        </p:spPr>
        <p:txBody>
          <a:bodyPr vert="horz" lIns="96152" tIns="48076" rIns="96152" bIns="48076" rtlCol="0"/>
          <a:lstStyle>
            <a:lvl1pPr algn="l">
              <a:defRPr sz="1300"/>
            </a:lvl1pPr>
          </a:lstStyle>
          <a:p>
            <a:endParaRPr lang="en-US"/>
          </a:p>
        </p:txBody>
      </p:sp>
      <p:sp>
        <p:nvSpPr>
          <p:cNvPr id="3" name="Date Placeholder 2"/>
          <p:cNvSpPr>
            <a:spLocks noGrp="1"/>
          </p:cNvSpPr>
          <p:nvPr>
            <p:ph type="dt" idx="1"/>
          </p:nvPr>
        </p:nvSpPr>
        <p:spPr>
          <a:xfrm>
            <a:off x="3878319" y="0"/>
            <a:ext cx="2966985" cy="499031"/>
          </a:xfrm>
          <a:prstGeom prst="rect">
            <a:avLst/>
          </a:prstGeom>
        </p:spPr>
        <p:txBody>
          <a:bodyPr vert="horz" lIns="96152" tIns="48076" rIns="96152" bIns="48076" rtlCol="0"/>
          <a:lstStyle>
            <a:lvl1pPr algn="r">
              <a:defRPr sz="1300"/>
            </a:lvl1pPr>
          </a:lstStyle>
          <a:p>
            <a:fld id="{38B1B5E2-B8E7-4C39-A3BD-97F447389758}" type="datetimeFigureOut">
              <a:rPr lang="en-US" smtClean="0"/>
              <a:t>10/7/2013</a:t>
            </a:fld>
            <a:endParaRPr lang="en-US"/>
          </a:p>
        </p:txBody>
      </p:sp>
      <p:sp>
        <p:nvSpPr>
          <p:cNvPr id="4" name="Slide Image Placeholder 3"/>
          <p:cNvSpPr>
            <a:spLocks noGrp="1" noRot="1" noChangeAspect="1"/>
          </p:cNvSpPr>
          <p:nvPr>
            <p:ph type="sldImg" idx="2"/>
          </p:nvPr>
        </p:nvSpPr>
        <p:spPr>
          <a:xfrm>
            <a:off x="928688" y="747713"/>
            <a:ext cx="4989512" cy="3743325"/>
          </a:xfrm>
          <a:prstGeom prst="rect">
            <a:avLst/>
          </a:prstGeom>
          <a:noFill/>
          <a:ln w="12700">
            <a:solidFill>
              <a:prstClr val="black"/>
            </a:solidFill>
          </a:ln>
        </p:spPr>
        <p:txBody>
          <a:bodyPr vert="horz" lIns="96152" tIns="48076" rIns="96152" bIns="48076" rtlCol="0" anchor="ctr"/>
          <a:lstStyle/>
          <a:p>
            <a:endParaRPr lang="en-US"/>
          </a:p>
        </p:txBody>
      </p:sp>
      <p:sp>
        <p:nvSpPr>
          <p:cNvPr id="5" name="Notes Placeholder 4"/>
          <p:cNvSpPr>
            <a:spLocks noGrp="1"/>
          </p:cNvSpPr>
          <p:nvPr>
            <p:ph type="body" sz="quarter" idx="3"/>
          </p:nvPr>
        </p:nvSpPr>
        <p:spPr>
          <a:xfrm>
            <a:off x="684689" y="4740792"/>
            <a:ext cx="5477510" cy="4491276"/>
          </a:xfrm>
          <a:prstGeom prst="rect">
            <a:avLst/>
          </a:prstGeom>
        </p:spPr>
        <p:txBody>
          <a:bodyPr vert="horz" lIns="96152" tIns="48076" rIns="96152" bIns="480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79851"/>
            <a:ext cx="2966985" cy="499031"/>
          </a:xfrm>
          <a:prstGeom prst="rect">
            <a:avLst/>
          </a:prstGeom>
        </p:spPr>
        <p:txBody>
          <a:bodyPr vert="horz" lIns="96152" tIns="48076" rIns="96152" bIns="48076" rtlCol="0" anchor="b"/>
          <a:lstStyle>
            <a:lvl1pPr algn="l">
              <a:defRPr sz="1300"/>
            </a:lvl1pPr>
          </a:lstStyle>
          <a:p>
            <a:endParaRPr lang="en-US"/>
          </a:p>
        </p:txBody>
      </p:sp>
      <p:sp>
        <p:nvSpPr>
          <p:cNvPr id="7" name="Slide Number Placeholder 6"/>
          <p:cNvSpPr>
            <a:spLocks noGrp="1"/>
          </p:cNvSpPr>
          <p:nvPr>
            <p:ph type="sldNum" sz="quarter" idx="5"/>
          </p:nvPr>
        </p:nvSpPr>
        <p:spPr>
          <a:xfrm>
            <a:off x="3878319" y="9479851"/>
            <a:ext cx="2966985" cy="499031"/>
          </a:xfrm>
          <a:prstGeom prst="rect">
            <a:avLst/>
          </a:prstGeom>
        </p:spPr>
        <p:txBody>
          <a:bodyPr vert="horz" lIns="96152" tIns="48076" rIns="96152" bIns="48076" rtlCol="0" anchor="b"/>
          <a:lstStyle>
            <a:lvl1pPr algn="r">
              <a:defRPr sz="1300"/>
            </a:lvl1pPr>
          </a:lstStyle>
          <a:p>
            <a:fld id="{B9578C3A-DB1F-4CA6-A469-5F2F2863833A}" type="slidenum">
              <a:rPr lang="en-US" smtClean="0"/>
              <a:t>‹#›</a:t>
            </a:fld>
            <a:endParaRPr lang="en-US"/>
          </a:p>
        </p:txBody>
      </p:sp>
    </p:spTree>
    <p:extLst>
      <p:ext uri="{BB962C8B-B14F-4D97-AF65-F5344CB8AC3E}">
        <p14:creationId xmlns:p14="http://schemas.microsoft.com/office/powerpoint/2010/main" val="338583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31686" indent="-231686" defTabSz="926744">
              <a:buFont typeface="+mj-lt"/>
              <a:buAutoNum type="arabicPeriod"/>
              <a:defRPr/>
            </a:pPr>
            <a:r>
              <a:rPr lang="en-GB" dirty="0"/>
              <a:t>The NEPAD initiative was adopted by the Summit of the African Heads of States and Governments in July 2001 as basis for global partnership for Africa’s economic development and integration into the global economy. Poor infrastructure base leads to slower economic growth and poverty reduction due to decrease in industrial  and commercial activities, and higher transactions costs compared to other developing regions.</a:t>
            </a:r>
          </a:p>
          <a:p>
            <a:pPr marL="231686" indent="-231686" defTabSz="926744">
              <a:buFont typeface="+mj-lt"/>
              <a:buAutoNum type="arabicPeriod"/>
              <a:defRPr/>
            </a:pPr>
            <a:endParaRPr lang="en-GB" dirty="0"/>
          </a:p>
          <a:p>
            <a:pPr marL="231686" indent="-231686">
              <a:buFont typeface="+mj-lt"/>
              <a:buAutoNum type="arabicPeriod"/>
            </a:pPr>
            <a:r>
              <a:rPr lang="en-GB" dirty="0"/>
              <a:t>In November 2001, the Heads of State and Government Implementation Committee (HSGIC) of NEPAD requested the Bank to provide technical assistance and advisory services to support implementation of the NEPAD Initiative. They specifically mandated the Bank Group to be the lead agency for infrastructure development.</a:t>
            </a:r>
          </a:p>
          <a:p>
            <a:pPr marL="231686" indent="-231686">
              <a:buFont typeface="+mj-lt"/>
              <a:buAutoNum type="arabicPeriod"/>
            </a:pPr>
            <a:endParaRPr lang="en-GB" dirty="0"/>
          </a:p>
          <a:p>
            <a:pPr marL="231686" indent="-231686">
              <a:buFont typeface="+mj-lt"/>
              <a:buAutoNum type="arabicPeriod"/>
            </a:pPr>
            <a:r>
              <a:rPr lang="en-GB" dirty="0"/>
              <a:t>The ICA was launched at the G8 Gleneagles Summit in 2005; with the mission of improving the livelihoods and economic well being of million of people across Africa through support to scaling up investment for infrastructure development from both public and private sources and the Bank was delegated to host its Secretariat by virtue of its unique position in facilitating the development of infrastructure on the continent and its role in supporting the NEPAD Initiative.</a:t>
            </a:r>
          </a:p>
          <a:p>
            <a:pPr marL="231686" indent="-231686">
              <a:buFont typeface="+mj-lt"/>
              <a:buAutoNum type="arabicPeriod"/>
            </a:pPr>
            <a:endParaRPr lang="en-GB" dirty="0"/>
          </a:p>
          <a:p>
            <a:pPr marL="231686" indent="-231686">
              <a:buFont typeface="+mj-lt"/>
              <a:buAutoNum type="arabicPeriod"/>
            </a:pPr>
            <a:r>
              <a:rPr lang="en-GB" dirty="0"/>
              <a:t>African Stakeholders, comprising AUC, RECs, Specialised Regional Infrastructure Institutions and representatives of Member Countries meet annually before the commencement of ICA Meetings in order to discuss priorities and reach consensus on issues to be brought to the attention of Development Partners.  These meetings are convened by the Bank, and ensure that all stakeholders speak with one voice on regional and continental infrastructure priorities.</a:t>
            </a:r>
          </a:p>
          <a:p>
            <a:pPr marL="231686" indent="-231686">
              <a:buFont typeface="+mj-lt"/>
              <a:buAutoNum type="arabicPeriod"/>
            </a:pPr>
            <a:endParaRPr lang="en-GB" dirty="0"/>
          </a:p>
          <a:p>
            <a:pPr marL="231686" indent="-231686">
              <a:buFont typeface="+mj-lt"/>
              <a:buAutoNum type="arabicPeriod"/>
            </a:pPr>
            <a:endParaRPr lang="en-GB" dirty="0"/>
          </a:p>
          <a:p>
            <a:endParaRPr lang="en-US" dirty="0" smtClean="0"/>
          </a:p>
        </p:txBody>
      </p:sp>
      <p:sp>
        <p:nvSpPr>
          <p:cNvPr id="4" name="Slide Number Placeholder 3"/>
          <p:cNvSpPr>
            <a:spLocks noGrp="1"/>
          </p:cNvSpPr>
          <p:nvPr>
            <p:ph type="sldNum" sz="quarter" idx="10"/>
          </p:nvPr>
        </p:nvSpPr>
        <p:spPr/>
        <p:txBody>
          <a:bodyPr/>
          <a:lstStyle/>
          <a:p>
            <a:pPr>
              <a:defRPr/>
            </a:pPr>
            <a:fld id="{FAA600F8-D88D-4E27-A0DF-168A0D0FAB50}"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59064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1000" y="531813"/>
            <a:ext cx="3546475" cy="2659062"/>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03B9482-4548-4F5F-AE57-7B129FDBA063}" type="slidenum">
              <a:rPr lang="fr-FR" smtClean="0">
                <a:solidFill>
                  <a:prstClr val="black"/>
                </a:solidFill>
              </a:rPr>
              <a:pPr>
                <a:defRPr/>
              </a:pPr>
              <a:t>4</a:t>
            </a:fld>
            <a:endParaRPr lang="fr-FR">
              <a:solidFill>
                <a:prstClr val="black"/>
              </a:solidFill>
            </a:endParaRPr>
          </a:p>
        </p:txBody>
      </p:sp>
    </p:spTree>
    <p:extLst>
      <p:ext uri="{BB962C8B-B14F-4D97-AF65-F5344CB8AC3E}">
        <p14:creationId xmlns:p14="http://schemas.microsoft.com/office/powerpoint/2010/main" val="409371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Eligible countries for Public </a:t>
            </a:r>
            <a:r>
              <a:rPr lang="fr-FR" sz="1200" b="0" i="0" kern="1200" dirty="0" err="1" smtClean="0">
                <a:solidFill>
                  <a:schemeClr val="tx1"/>
                </a:solidFill>
                <a:effectLst/>
                <a:latin typeface="+mn-lt"/>
                <a:ea typeface="+mn-ea"/>
                <a:cs typeface="+mn-cs"/>
              </a:rPr>
              <a:t>Sector</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Sovereign</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Guaranteed</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Loans</a:t>
            </a:r>
            <a:r>
              <a:rPr lang="fr-FR" sz="1200" b="0" i="0" kern="1200" dirty="0" smtClean="0">
                <a:solidFill>
                  <a:schemeClr val="tx1"/>
                </a:solidFill>
                <a:effectLst/>
                <a:latin typeface="+mn-lt"/>
                <a:ea typeface="+mn-ea"/>
                <a:cs typeface="+mn-cs"/>
              </a:rPr>
              <a:t> are </a:t>
            </a:r>
            <a:r>
              <a:rPr lang="fr-FR" sz="1200" b="0" i="0" kern="1200" dirty="0" err="1" smtClean="0">
                <a:solidFill>
                  <a:schemeClr val="tx1"/>
                </a:solidFill>
                <a:effectLst/>
                <a:latin typeface="+mn-lt"/>
                <a:ea typeface="+mn-ea"/>
                <a:cs typeface="+mn-cs"/>
              </a:rPr>
              <a:t>regional</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member</a:t>
            </a:r>
            <a:r>
              <a:rPr lang="fr-FR" sz="1200" b="0" i="0" kern="1200" dirty="0" smtClean="0">
                <a:solidFill>
                  <a:schemeClr val="tx1"/>
                </a:solidFill>
                <a:effectLst/>
                <a:latin typeface="+mn-lt"/>
                <a:ea typeface="+mn-ea"/>
                <a:cs typeface="+mn-cs"/>
              </a:rPr>
              <a:t> countries (RMC) </a:t>
            </a:r>
            <a:r>
              <a:rPr lang="fr-FR" sz="1200" b="0" i="0" kern="1200" dirty="0" err="1" smtClean="0">
                <a:solidFill>
                  <a:schemeClr val="tx1"/>
                </a:solidFill>
                <a:effectLst/>
                <a:latin typeface="+mn-lt"/>
                <a:ea typeface="+mn-ea"/>
                <a:cs typeface="+mn-cs"/>
              </a:rPr>
              <a:t>from</a:t>
            </a:r>
            <a:r>
              <a:rPr lang="fr-FR" sz="1200" b="0" i="0" kern="1200" dirty="0" smtClean="0">
                <a:solidFill>
                  <a:schemeClr val="tx1"/>
                </a:solidFill>
                <a:effectLst/>
                <a:latin typeface="+mn-lt"/>
                <a:ea typeface="+mn-ea"/>
                <a:cs typeface="+mn-cs"/>
              </a:rPr>
              <a:t> the </a:t>
            </a:r>
            <a:r>
              <a:rPr lang="fr-FR" sz="1200" b="0" i="0" kern="1200" dirty="0" err="1" smtClean="0">
                <a:solidFill>
                  <a:schemeClr val="tx1"/>
                </a:solidFill>
                <a:effectLst/>
                <a:latin typeface="+mn-lt"/>
                <a:ea typeface="+mn-ea"/>
                <a:cs typeface="+mn-cs"/>
              </a:rPr>
              <a:t>Bank’s</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Category</a:t>
            </a:r>
            <a:r>
              <a:rPr lang="fr-FR" sz="1200" b="0" i="0" kern="1200" dirty="0" smtClean="0">
                <a:solidFill>
                  <a:schemeClr val="tx1"/>
                </a:solidFill>
                <a:effectLst/>
                <a:latin typeface="+mn-lt"/>
                <a:ea typeface="+mn-ea"/>
                <a:cs typeface="+mn-cs"/>
              </a:rPr>
              <a:t> C and </a:t>
            </a:r>
            <a:r>
              <a:rPr lang="fr-FR" sz="1200" b="0" i="0" kern="1200" dirty="0" err="1" smtClean="0">
                <a:solidFill>
                  <a:schemeClr val="tx1"/>
                </a:solidFill>
                <a:effectLst/>
                <a:latin typeface="+mn-lt"/>
                <a:ea typeface="+mn-ea"/>
                <a:cs typeface="+mn-cs"/>
              </a:rPr>
              <a:t>Category</a:t>
            </a:r>
            <a:r>
              <a:rPr lang="fr-FR" sz="1200" b="0" i="0" kern="1200" dirty="0" smtClean="0">
                <a:solidFill>
                  <a:schemeClr val="tx1"/>
                </a:solidFill>
                <a:effectLst/>
                <a:latin typeface="+mn-lt"/>
                <a:ea typeface="+mn-ea"/>
                <a:cs typeface="+mn-cs"/>
              </a:rPr>
              <a:t> B or </a:t>
            </a:r>
            <a:r>
              <a:rPr lang="fr-FR" sz="1200" b="0" i="0" kern="1200" dirty="0" err="1" smtClean="0">
                <a:solidFill>
                  <a:schemeClr val="tx1"/>
                </a:solidFill>
                <a:effectLst/>
                <a:latin typeface="+mn-lt"/>
                <a:ea typeface="+mn-ea"/>
                <a:cs typeface="+mn-cs"/>
              </a:rPr>
              <a:t>blend</a:t>
            </a:r>
            <a:r>
              <a:rPr lang="fr-FR" sz="1200" b="0" i="0" kern="1200" dirty="0" smtClean="0">
                <a:solidFill>
                  <a:schemeClr val="tx1"/>
                </a:solidFill>
                <a:effectLst/>
                <a:latin typeface="+mn-lt"/>
                <a:ea typeface="+mn-ea"/>
                <a:cs typeface="+mn-cs"/>
              </a:rPr>
              <a:t> countries; </a:t>
            </a:r>
            <a:r>
              <a:rPr lang="fr-FR" sz="1200" b="0" i="0" kern="1200" dirty="0" err="1" smtClean="0">
                <a:solidFill>
                  <a:schemeClr val="tx1"/>
                </a:solidFill>
                <a:effectLst/>
                <a:latin typeface="+mn-lt"/>
                <a:ea typeface="+mn-ea"/>
                <a:cs typeface="+mn-cs"/>
              </a:rPr>
              <a:t>currently</a:t>
            </a:r>
            <a:r>
              <a:rPr lang="fr-FR" sz="1200" b="0" i="0" kern="1200" dirty="0" smtClean="0">
                <a:solidFill>
                  <a:schemeClr val="tx1"/>
                </a:solidFill>
                <a:effectLst/>
                <a:latin typeface="+mn-lt"/>
                <a:ea typeface="+mn-ea"/>
                <a:cs typeface="+mn-cs"/>
              </a:rPr>
              <a:t> Angola, </a:t>
            </a:r>
            <a:r>
              <a:rPr lang="fr-FR" sz="1200" b="0" i="0" kern="1200" dirty="0" err="1" smtClean="0">
                <a:solidFill>
                  <a:schemeClr val="tx1"/>
                </a:solidFill>
                <a:effectLst/>
                <a:latin typeface="+mn-lt"/>
                <a:ea typeface="+mn-ea"/>
                <a:cs typeface="+mn-cs"/>
              </a:rPr>
              <a:t>Algeria</a:t>
            </a:r>
            <a:r>
              <a:rPr lang="fr-FR" sz="1200" b="0" i="0" kern="1200" dirty="0" smtClean="0">
                <a:solidFill>
                  <a:schemeClr val="tx1"/>
                </a:solidFill>
                <a:effectLst/>
                <a:latin typeface="+mn-lt"/>
                <a:ea typeface="+mn-ea"/>
                <a:cs typeface="+mn-cs"/>
              </a:rPr>
              <a:t>, Botswana, Cape </a:t>
            </a:r>
            <a:r>
              <a:rPr lang="fr-FR" sz="1200" b="0" i="0" kern="1200" dirty="0" err="1" smtClean="0">
                <a:solidFill>
                  <a:schemeClr val="tx1"/>
                </a:solidFill>
                <a:effectLst/>
                <a:latin typeface="+mn-lt"/>
                <a:ea typeface="+mn-ea"/>
                <a:cs typeface="+mn-cs"/>
              </a:rPr>
              <a:t>Verde</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Egypt</a:t>
            </a:r>
            <a:r>
              <a:rPr lang="fr-FR" sz="1200" b="0" i="0" kern="1200" dirty="0" smtClean="0">
                <a:solidFill>
                  <a:schemeClr val="tx1"/>
                </a:solidFill>
                <a:effectLst/>
                <a:latin typeface="+mn-lt"/>
                <a:ea typeface="+mn-ea"/>
                <a:cs typeface="+mn-cs"/>
              </a:rPr>
              <a:t>, Equatorial </a:t>
            </a:r>
            <a:r>
              <a:rPr lang="fr-FR" sz="1200" b="0" i="0" kern="1200" dirty="0" err="1" smtClean="0">
                <a:solidFill>
                  <a:schemeClr val="tx1"/>
                </a:solidFill>
                <a:effectLst/>
                <a:latin typeface="+mn-lt"/>
                <a:ea typeface="+mn-ea"/>
                <a:cs typeface="+mn-cs"/>
              </a:rPr>
              <a:t>Guinea</a:t>
            </a:r>
            <a:r>
              <a:rPr lang="fr-FR" sz="1200" b="0" i="0" kern="1200" dirty="0" smtClean="0">
                <a:solidFill>
                  <a:schemeClr val="tx1"/>
                </a:solidFill>
                <a:effectLst/>
                <a:latin typeface="+mn-lt"/>
                <a:ea typeface="+mn-ea"/>
                <a:cs typeface="+mn-cs"/>
              </a:rPr>
              <a:t>, Gabon, </a:t>
            </a:r>
            <a:r>
              <a:rPr lang="fr-FR" sz="1200" b="0" i="0" kern="1200" dirty="0" err="1" smtClean="0">
                <a:solidFill>
                  <a:schemeClr val="tx1"/>
                </a:solidFill>
                <a:effectLst/>
                <a:latin typeface="+mn-lt"/>
                <a:ea typeface="+mn-ea"/>
                <a:cs typeface="+mn-cs"/>
              </a:rPr>
              <a:t>Libya</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Mauritius</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Morocco</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Namibia</a:t>
            </a:r>
            <a:r>
              <a:rPr lang="fr-FR" sz="1200" b="0" i="0" kern="1200" dirty="0" smtClean="0">
                <a:solidFill>
                  <a:schemeClr val="tx1"/>
                </a:solidFill>
                <a:effectLst/>
                <a:latin typeface="+mn-lt"/>
                <a:ea typeface="+mn-ea"/>
                <a:cs typeface="+mn-cs"/>
              </a:rPr>
              <a:t>, Nigeria, Seychelles, South </a:t>
            </a:r>
            <a:r>
              <a:rPr lang="fr-FR" sz="1200" b="0" i="0" kern="1200" dirty="0" err="1" smtClean="0">
                <a:solidFill>
                  <a:schemeClr val="tx1"/>
                </a:solidFill>
                <a:effectLst/>
                <a:latin typeface="+mn-lt"/>
                <a:ea typeface="+mn-ea"/>
                <a:cs typeface="+mn-cs"/>
              </a:rPr>
              <a:t>Africa</a:t>
            </a:r>
            <a:r>
              <a:rPr lang="fr-FR" sz="1200" b="0" i="0" kern="1200" dirty="0" smtClean="0">
                <a:solidFill>
                  <a:schemeClr val="tx1"/>
                </a:solidFill>
                <a:effectLst/>
                <a:latin typeface="+mn-lt"/>
                <a:ea typeface="+mn-ea"/>
                <a:cs typeface="+mn-cs"/>
              </a:rPr>
              <a:t>, Swaziland, </a:t>
            </a:r>
            <a:r>
              <a:rPr lang="fr-FR" sz="1200" b="0" i="0" kern="1200" dirty="0" err="1" smtClean="0">
                <a:solidFill>
                  <a:schemeClr val="tx1"/>
                </a:solidFill>
                <a:effectLst/>
                <a:latin typeface="+mn-lt"/>
                <a:ea typeface="+mn-ea"/>
                <a:cs typeface="+mn-cs"/>
              </a:rPr>
              <a:t>Tunisia</a:t>
            </a:r>
            <a:r>
              <a:rPr lang="fr-FR" sz="1200" b="0" i="0" kern="1200" dirty="0" smtClean="0">
                <a:solidFill>
                  <a:schemeClr val="tx1"/>
                </a:solidFill>
                <a:effectLst/>
                <a:latin typeface="+mn-lt"/>
                <a:ea typeface="+mn-ea"/>
                <a:cs typeface="+mn-cs"/>
              </a:rPr>
              <a:t> and Zimbabwe</a:t>
            </a:r>
            <a:endParaRPr lang="fr-FR" dirty="0"/>
          </a:p>
        </p:txBody>
      </p:sp>
      <p:sp>
        <p:nvSpPr>
          <p:cNvPr id="4" name="Slide Number Placeholder 3"/>
          <p:cNvSpPr>
            <a:spLocks noGrp="1"/>
          </p:cNvSpPr>
          <p:nvPr>
            <p:ph type="sldNum" sz="quarter" idx="10"/>
          </p:nvPr>
        </p:nvSpPr>
        <p:spPr/>
        <p:txBody>
          <a:bodyPr/>
          <a:lstStyle/>
          <a:p>
            <a:fld id="{B9578C3A-DB1F-4CA6-A469-5F2F2863833A}" type="slidenum">
              <a:rPr lang="en-US" smtClean="0"/>
              <a:t>7</a:t>
            </a:fld>
            <a:endParaRPr lang="en-US"/>
          </a:p>
        </p:txBody>
      </p:sp>
    </p:spTree>
    <p:extLst>
      <p:ext uri="{BB962C8B-B14F-4D97-AF65-F5344CB8AC3E}">
        <p14:creationId xmlns:p14="http://schemas.microsoft.com/office/powerpoint/2010/main" val="90320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Benin , Burkina Faso , Burundi , Cameroon , Central African Republic , Chad , Comoros , Congo Republic** , Congo, Democratic Republic , </a:t>
            </a:r>
            <a:r>
              <a:rPr lang="fr-FR" sz="1200" kern="1200" dirty="0" smtClean="0">
                <a:solidFill>
                  <a:schemeClr val="tx1"/>
                </a:solidFill>
                <a:effectLst/>
                <a:latin typeface="+mn-lt"/>
                <a:ea typeface="+mn-ea"/>
                <a:cs typeface="+mn-cs"/>
              </a:rPr>
              <a:t>Côte d’Ivoire , Djibouti , </a:t>
            </a:r>
            <a:r>
              <a:rPr lang="fr-FR" sz="1200" kern="1200" dirty="0" err="1" smtClean="0">
                <a:solidFill>
                  <a:schemeClr val="tx1"/>
                </a:solidFill>
                <a:effectLst/>
                <a:latin typeface="+mn-lt"/>
                <a:ea typeface="+mn-ea"/>
                <a:cs typeface="+mn-cs"/>
              </a:rPr>
              <a:t>Eritrea</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Ethiopia</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Gambia</a:t>
            </a:r>
            <a:r>
              <a:rPr lang="fr-FR"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Ghana , Guinea , Guinea-Bissau , Kenya , Lesotho , </a:t>
            </a:r>
            <a:r>
              <a:rPr lang="fr-FR" sz="1200" kern="1200" dirty="0" smtClean="0">
                <a:solidFill>
                  <a:schemeClr val="tx1"/>
                </a:solidFill>
                <a:effectLst/>
                <a:latin typeface="+mn-lt"/>
                <a:ea typeface="+mn-ea"/>
                <a:cs typeface="+mn-cs"/>
              </a:rPr>
              <a:t>Liberia , Madagascar , Malawi , Mali , </a:t>
            </a:r>
            <a:r>
              <a:rPr lang="fr-FR" sz="1200" kern="1200" dirty="0" err="1" smtClean="0">
                <a:solidFill>
                  <a:schemeClr val="tx1"/>
                </a:solidFill>
                <a:effectLst/>
                <a:latin typeface="+mn-lt"/>
                <a:ea typeface="+mn-ea"/>
                <a:cs typeface="+mn-cs"/>
              </a:rPr>
              <a:t>Mauritania</a:t>
            </a:r>
            <a:r>
              <a:rPr lang="fr-FR" sz="1200" kern="1200" dirty="0" smtClean="0">
                <a:solidFill>
                  <a:schemeClr val="tx1"/>
                </a:solidFill>
                <a:effectLst/>
                <a:latin typeface="+mn-lt"/>
                <a:ea typeface="+mn-ea"/>
                <a:cs typeface="+mn-cs"/>
              </a:rPr>
              <a:t> , Mozambique , </a:t>
            </a:r>
            <a:r>
              <a:rPr lang="en-US" sz="1200" kern="1200" dirty="0" smtClean="0">
                <a:solidFill>
                  <a:schemeClr val="tx1"/>
                </a:solidFill>
                <a:effectLst/>
                <a:latin typeface="+mn-lt"/>
                <a:ea typeface="+mn-ea"/>
                <a:cs typeface="+mn-cs"/>
              </a:rPr>
              <a:t>Niger , Rwanda , Sao Tomé and Principe , Senegal , </a:t>
            </a:r>
            <a:r>
              <a:rPr lang="fr-FR" sz="1200" kern="1200" dirty="0" smtClean="0">
                <a:solidFill>
                  <a:schemeClr val="tx1"/>
                </a:solidFill>
                <a:effectLst/>
                <a:latin typeface="+mn-lt"/>
                <a:ea typeface="+mn-ea"/>
                <a:cs typeface="+mn-cs"/>
              </a:rPr>
              <a:t>Sierra Leone , </a:t>
            </a:r>
            <a:r>
              <a:rPr lang="fr-FR" sz="1200" kern="1200" dirty="0" err="1" smtClean="0">
                <a:solidFill>
                  <a:schemeClr val="tx1"/>
                </a:solidFill>
                <a:effectLst/>
                <a:latin typeface="+mn-lt"/>
                <a:ea typeface="+mn-ea"/>
                <a:cs typeface="+mn-cs"/>
              </a:rPr>
              <a:t>Somalia</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Sudan</a:t>
            </a:r>
            <a:r>
              <a:rPr lang="fr-FR" sz="1200" kern="1200" dirty="0" smtClean="0">
                <a:solidFill>
                  <a:schemeClr val="tx1"/>
                </a:solidFill>
                <a:effectLst/>
                <a:latin typeface="+mn-lt"/>
                <a:ea typeface="+mn-ea"/>
                <a:cs typeface="+mn-cs"/>
              </a:rPr>
              <a:t> , </a:t>
            </a:r>
            <a:r>
              <a:rPr lang="fr-FR" sz="1200" kern="1200" dirty="0" err="1" smtClean="0">
                <a:solidFill>
                  <a:schemeClr val="tx1"/>
                </a:solidFill>
                <a:effectLst/>
                <a:latin typeface="+mn-lt"/>
                <a:ea typeface="+mn-ea"/>
                <a:cs typeface="+mn-cs"/>
              </a:rPr>
              <a:t>Tanzania</a:t>
            </a:r>
            <a:r>
              <a:rPr lang="fr-FR" sz="1200" kern="1200" dirty="0" smtClean="0">
                <a:solidFill>
                  <a:schemeClr val="tx1"/>
                </a:solidFill>
                <a:effectLst/>
                <a:latin typeface="+mn-lt"/>
                <a:ea typeface="+mn-ea"/>
                <a:cs typeface="+mn-cs"/>
              </a:rPr>
              <a:t> , Togo , Uganda , </a:t>
            </a:r>
            <a:r>
              <a:rPr lang="fr-FR" sz="1200" kern="1200" dirty="0" err="1" smtClean="0">
                <a:solidFill>
                  <a:schemeClr val="tx1"/>
                </a:solidFill>
                <a:effectLst/>
                <a:latin typeface="+mn-lt"/>
                <a:ea typeface="+mn-ea"/>
                <a:cs typeface="+mn-cs"/>
              </a:rPr>
              <a:t>Zambia</a:t>
            </a:r>
            <a:endParaRPr lang="fr-FR"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Blend</a:t>
            </a:r>
          </a:p>
          <a:p>
            <a:r>
              <a:rPr lang="fr-FR" sz="1200" b="0" i="0" u="none" strike="noStrike" kern="1200" baseline="0" dirty="0" smtClean="0">
                <a:solidFill>
                  <a:schemeClr val="tx1"/>
                </a:solidFill>
                <a:latin typeface="+mn-lt"/>
                <a:ea typeface="+mn-ea"/>
                <a:cs typeface="+mn-cs"/>
              </a:rPr>
              <a:t>Angola***, Cape </a:t>
            </a:r>
            <a:r>
              <a:rPr lang="fr-FR" sz="1200" b="0" i="0" u="none" strike="noStrike" kern="1200" baseline="0" dirty="0" err="1" smtClean="0">
                <a:solidFill>
                  <a:schemeClr val="tx1"/>
                </a:solidFill>
                <a:latin typeface="+mn-lt"/>
                <a:ea typeface="+mn-ea"/>
                <a:cs typeface="+mn-cs"/>
              </a:rPr>
              <a:t>Verde</a:t>
            </a:r>
            <a:r>
              <a:rPr lang="fr-FR" sz="1200" b="0" i="0" u="none" strike="noStrike" kern="1200" baseline="0" dirty="0" smtClean="0">
                <a:solidFill>
                  <a:schemeClr val="tx1"/>
                </a:solidFill>
                <a:latin typeface="+mn-lt"/>
                <a:ea typeface="+mn-ea"/>
                <a:cs typeface="+mn-cs"/>
              </a:rPr>
              <a:t>, Nigeria, Zimbabwe 	</a:t>
            </a:r>
          </a:p>
          <a:p>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578C3A-DB1F-4CA6-A469-5F2F2863833A}" type="slidenum">
              <a:rPr lang="en-US" smtClean="0"/>
              <a:t>8</a:t>
            </a:fld>
            <a:endParaRPr lang="en-US"/>
          </a:p>
        </p:txBody>
      </p:sp>
    </p:spTree>
    <p:extLst>
      <p:ext uri="{BB962C8B-B14F-4D97-AF65-F5344CB8AC3E}">
        <p14:creationId xmlns:p14="http://schemas.microsoft.com/office/powerpoint/2010/main" val="275990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fontAlgn="t">
              <a:spcBef>
                <a:spcPts val="0"/>
              </a:spcBef>
              <a:buNone/>
            </a:pPr>
            <a:r>
              <a:rPr lang="en-US" sz="1200" b="1" dirty="0" smtClean="0">
                <a:solidFill>
                  <a:srgbClr val="215968"/>
                </a:solidFill>
                <a:latin typeface="Estrangelo Edessa"/>
                <a:cs typeface="Estrangelo Edessa"/>
              </a:rPr>
              <a:t>Component I:</a:t>
            </a:r>
            <a:r>
              <a:rPr lang="en-US" sz="1200" dirty="0" smtClean="0">
                <a:latin typeface="Arial"/>
              </a:rPr>
              <a:t> </a:t>
            </a:r>
            <a:r>
              <a:rPr lang="en-US" sz="1200" dirty="0" smtClean="0">
                <a:solidFill>
                  <a:srgbClr val="215968"/>
                </a:solidFill>
                <a:latin typeface="Estrangelo Edessa"/>
                <a:cs typeface="Estrangelo Edessa"/>
              </a:rPr>
              <a:t>#3 Grants approved totaling USD 3.8 million / #4 Grants to be approved by the end of 2013 totaling USD 3.9 million / Significant Pipeline potential</a:t>
            </a:r>
            <a:endParaRPr lang="en-US" sz="1200" dirty="0" smtClean="0">
              <a:latin typeface="Arial"/>
            </a:endParaRPr>
          </a:p>
          <a:p>
            <a:pPr marL="0" indent="0" algn="just" fontAlgn="t">
              <a:spcBef>
                <a:spcPts val="0"/>
              </a:spcBef>
              <a:buNone/>
            </a:pPr>
            <a:endParaRPr lang="en-US" sz="1200" b="1" u="sng" dirty="0" smtClean="0">
              <a:solidFill>
                <a:srgbClr val="215968"/>
              </a:solidFill>
              <a:latin typeface="Estrangelo Edessa"/>
              <a:cs typeface="Estrangelo Edessa"/>
            </a:endParaRPr>
          </a:p>
          <a:p>
            <a:pPr marL="0" indent="0" algn="just" fontAlgn="t">
              <a:spcBef>
                <a:spcPts val="0"/>
              </a:spcBef>
              <a:buNone/>
            </a:pPr>
            <a:r>
              <a:rPr lang="en-US" sz="1200" b="1" dirty="0" smtClean="0">
                <a:solidFill>
                  <a:srgbClr val="215968"/>
                </a:solidFill>
                <a:latin typeface="Estrangelo Edessa"/>
                <a:cs typeface="Estrangelo Edessa"/>
              </a:rPr>
              <a:t>Component II:</a:t>
            </a:r>
            <a:r>
              <a:rPr lang="en-US" sz="1200" dirty="0" smtClean="0">
                <a:latin typeface="Arial"/>
              </a:rPr>
              <a:t> </a:t>
            </a:r>
            <a:r>
              <a:rPr lang="en-US" sz="1200" dirty="0" smtClean="0">
                <a:solidFill>
                  <a:srgbClr val="215968"/>
                </a:solidFill>
                <a:latin typeface="Estrangelo Edessa"/>
                <a:cs typeface="Estrangelo Edessa"/>
              </a:rPr>
              <a:t>SEFA and AfDB co-sponsors of the </a:t>
            </a:r>
            <a:r>
              <a:rPr lang="en-US" sz="1200" i="1" dirty="0" smtClean="0">
                <a:solidFill>
                  <a:srgbClr val="215968"/>
                </a:solidFill>
                <a:latin typeface="Estrangelo Edessa"/>
                <a:cs typeface="Estrangelo Edessa"/>
              </a:rPr>
              <a:t>“African Renewable Energy Fund”  </a:t>
            </a:r>
            <a:r>
              <a:rPr lang="en-US" sz="1200" dirty="0" smtClean="0">
                <a:solidFill>
                  <a:srgbClr val="215968"/>
                </a:solidFill>
                <a:latin typeface="Estrangelo Edessa"/>
                <a:cs typeface="Estrangelo Edessa"/>
              </a:rPr>
              <a:t>- a USD 150m Private Equity Fund - for a combined USD 50m anchor investment (USD 25m each) </a:t>
            </a:r>
            <a:r>
              <a:rPr lang="en-US" sz="1200" i="1" dirty="0" smtClean="0">
                <a:solidFill>
                  <a:srgbClr val="215968"/>
                </a:solidFill>
                <a:latin typeface="Estrangelo Edessa"/>
                <a:cs typeface="Estrangelo Edessa"/>
              </a:rPr>
              <a:t>/  </a:t>
            </a:r>
            <a:r>
              <a:rPr lang="en-US" sz="1200" dirty="0" smtClean="0">
                <a:solidFill>
                  <a:srgbClr val="215968"/>
                </a:solidFill>
                <a:latin typeface="Estrangelo Edessa"/>
                <a:cs typeface="Estrangelo Edessa"/>
              </a:rPr>
              <a:t>Fund manager identified and first fund close with other DFIs expected by Dec 2013 / SEFA to provide USD 10m in TA for project development</a:t>
            </a:r>
          </a:p>
          <a:p>
            <a:pPr marL="0" indent="0" algn="just" fontAlgn="t">
              <a:spcBef>
                <a:spcPts val="0"/>
              </a:spcBef>
              <a:buNone/>
            </a:pPr>
            <a:endParaRPr lang="en-US" sz="1200" b="1" u="sng" dirty="0" smtClean="0">
              <a:solidFill>
                <a:srgbClr val="215968"/>
              </a:solidFill>
              <a:latin typeface="Estrangelo Edessa"/>
              <a:cs typeface="Estrangelo Edessa"/>
            </a:endParaRPr>
          </a:p>
          <a:p>
            <a:pPr marL="0" indent="0" algn="just" fontAlgn="t">
              <a:spcBef>
                <a:spcPts val="0"/>
              </a:spcBef>
              <a:buNone/>
            </a:pPr>
            <a:r>
              <a:rPr lang="en-US" sz="1200" b="1" dirty="0" smtClean="0">
                <a:solidFill>
                  <a:srgbClr val="215968"/>
                </a:solidFill>
                <a:latin typeface="Estrangelo Edessa"/>
                <a:cs typeface="Estrangelo Edessa"/>
              </a:rPr>
              <a:t>Component III:</a:t>
            </a:r>
            <a:r>
              <a:rPr lang="en-US" sz="1200" dirty="0" smtClean="0">
                <a:latin typeface="Arial"/>
              </a:rPr>
              <a:t> </a:t>
            </a:r>
            <a:r>
              <a:rPr lang="en-US" sz="1200" dirty="0" smtClean="0">
                <a:solidFill>
                  <a:srgbClr val="215968"/>
                </a:solidFill>
                <a:latin typeface="Estrangelo Edessa"/>
                <a:cs typeface="Estrangelo Edessa"/>
              </a:rPr>
              <a:t>New component (as of Sept 2013) / ongoing pipeline origination and development of operational guidelines / SE4All engagement</a:t>
            </a:r>
            <a:endParaRPr lang="en-US" sz="1200" dirty="0" smtClean="0">
              <a:latin typeface="Arial"/>
            </a:endParaRPr>
          </a:p>
          <a:p>
            <a:endParaRPr lang="fr-FR" dirty="0"/>
          </a:p>
        </p:txBody>
      </p:sp>
      <p:sp>
        <p:nvSpPr>
          <p:cNvPr id="4" name="Slide Number Placeholder 3"/>
          <p:cNvSpPr>
            <a:spLocks noGrp="1"/>
          </p:cNvSpPr>
          <p:nvPr>
            <p:ph type="sldNum" sz="quarter" idx="10"/>
          </p:nvPr>
        </p:nvSpPr>
        <p:spPr/>
        <p:txBody>
          <a:bodyPr/>
          <a:lstStyle/>
          <a:p>
            <a:fld id="{B9578C3A-DB1F-4CA6-A469-5F2F2863833A}" type="slidenum">
              <a:rPr lang="en-US" smtClean="0"/>
              <a:t>14</a:t>
            </a:fld>
            <a:endParaRPr lang="en-US"/>
          </a:p>
        </p:txBody>
      </p:sp>
    </p:spTree>
    <p:extLst>
      <p:ext uri="{BB962C8B-B14F-4D97-AF65-F5344CB8AC3E}">
        <p14:creationId xmlns:p14="http://schemas.microsoft.com/office/powerpoint/2010/main" val="26813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8F5A9AB-63E0-43E2-B3D8-92A73B5B0FB7}" type="slidenum">
              <a:rPr lang="en-GB" smtClean="0"/>
              <a:pPr/>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fld id="{F8F5A9AB-63E0-43E2-B3D8-92A73B5B0FB7}" type="slidenum">
              <a:rPr lang="en-GB" smtClean="0"/>
              <a:pPr/>
              <a:t>17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88CDCED-E8AB-409C-81A5-77F0D62E986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08774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a:spLocks noChangeAspect="1"/>
          </p:cNvSpPr>
          <p:nvPr/>
        </p:nvSpPr>
        <p:spPr>
          <a:xfrm>
            <a:off x="2407726" y="185508"/>
            <a:ext cx="1925067"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prstClr val="white"/>
              </a:solidFill>
            </a:endParaRPr>
          </a:p>
        </p:txBody>
      </p:sp>
      <p:sp>
        <p:nvSpPr>
          <p:cNvPr id="8" name="Rectangle 7"/>
          <p:cNvSpPr/>
          <p:nvPr/>
        </p:nvSpPr>
        <p:spPr>
          <a:xfrm>
            <a:off x="6952697" y="762000"/>
            <a:ext cx="2193989" cy="5334001"/>
          </a:xfrm>
          <a:prstGeom prst="rect">
            <a:avLst/>
          </a:prstGeom>
          <a:gradFill flip="none" rotWithShape="1">
            <a:gsLst>
              <a:gs pos="0">
                <a:srgbClr val="C3C3C3">
                  <a:tint val="66000"/>
                  <a:satMod val="160000"/>
                </a:srgbClr>
              </a:gs>
              <a:gs pos="100000">
                <a:srgbClr val="C3C3C3">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1425754"/>
          </a:xfrm>
        </p:spPr>
        <p:txBody>
          <a:bodyPr anchor="t">
            <a:normAutofit/>
          </a:bodyPr>
          <a:lstStyle>
            <a:lvl1pPr marL="0" indent="0" algn="l">
              <a:buNone/>
              <a:defRPr sz="24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B2FA336-B76B-48AC-82DB-2400805FAB24}" type="slidenum">
              <a:rPr lang="en-US" smtClean="0">
                <a:solidFill>
                  <a:srgbClr val="008E4F">
                    <a:lumMod val="75000"/>
                  </a:srgbClr>
                </a:solidFill>
              </a:rPr>
              <a:pPr/>
              <a:t>‹#›</a:t>
            </a:fld>
            <a:endParaRPr lang="en-US">
              <a:solidFill>
                <a:srgbClr val="008E4F">
                  <a:lumMod val="75000"/>
                </a:srgbClr>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978780795"/>
              </p:ext>
            </p:extLst>
          </p:nvPr>
        </p:nvGraphicFramePr>
        <p:xfrm>
          <a:off x="2693544" y="379086"/>
          <a:ext cx="1353432" cy="692844"/>
        </p:xfrm>
        <a:graphic>
          <a:graphicData uri="http://schemas.openxmlformats.org/presentationml/2006/ole">
            <mc:AlternateContent xmlns:mc="http://schemas.openxmlformats.org/markup-compatibility/2006">
              <mc:Choice xmlns:v="urn:schemas-microsoft-com:vml" Requires="v">
                <p:oleObj spid="_x0000_s40965" name="Artwork" r:id="rId3" imgW="3470339" imgH="1776524" progId="">
                  <p:embed/>
                </p:oleObj>
              </mc:Choice>
              <mc:Fallback>
                <p:oleObj name="Artwork" r:id="rId3" imgW="3470339" imgH="177652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544" y="379086"/>
                        <a:ext cx="1353432" cy="692844"/>
                      </a:xfrm>
                      <a:prstGeom prst="rect">
                        <a:avLst/>
                      </a:prstGeom>
                      <a:noFill/>
                      <a:ln>
                        <a:noFill/>
                      </a:ln>
                      <a:extLst/>
                    </p:spPr>
                  </p:pic>
                </p:oleObj>
              </mc:Fallback>
            </mc:AlternateContent>
          </a:graphicData>
        </a:graphic>
      </p:graphicFrame>
      <p:sp>
        <p:nvSpPr>
          <p:cNvPr id="13" name="Text Placeholder 12"/>
          <p:cNvSpPr>
            <a:spLocks noGrp="1"/>
          </p:cNvSpPr>
          <p:nvPr>
            <p:ph type="body" sz="quarter" idx="13"/>
          </p:nvPr>
        </p:nvSpPr>
        <p:spPr>
          <a:xfrm>
            <a:off x="7043733" y="4670245"/>
            <a:ext cx="2011916" cy="1425755"/>
          </a:xfrm>
        </p:spPr>
        <p:txBody>
          <a:bodyPr anchor="t"/>
          <a:lstStyle>
            <a:lvl1pPr marL="0" indent="0" algn="ctr">
              <a:buNone/>
              <a:defRPr/>
            </a:lvl1pPr>
          </a:lstStyle>
          <a:p>
            <a:pPr lvl="0"/>
            <a:r>
              <a:rPr lang="en-US" smtClean="0"/>
              <a:t>Click to edit Master text styles</a:t>
            </a:r>
          </a:p>
        </p:txBody>
      </p:sp>
    </p:spTree>
    <p:extLst>
      <p:ext uri="{BB962C8B-B14F-4D97-AF65-F5344CB8AC3E}">
        <p14:creationId xmlns:p14="http://schemas.microsoft.com/office/powerpoint/2010/main" val="24295969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EE1965D1-674A-423D-A90D-59FC709C57DE}" type="slidenum">
              <a:rPr lang="en-US" smtClean="0">
                <a:solidFill>
                  <a:srgbClr val="008E4F">
                    <a:lumMod val="75000"/>
                  </a:srgbClr>
                </a:solidFill>
              </a:rPr>
              <a:pPr/>
              <a:t>‹#›</a:t>
            </a:fld>
            <a:endParaRPr lang="en-US">
              <a:solidFill>
                <a:srgbClr val="008E4F">
                  <a:lumMod val="75000"/>
                </a:srgbClr>
              </a:solidFill>
            </a:endParaRPr>
          </a:p>
        </p:txBody>
      </p:sp>
    </p:spTree>
    <p:extLst>
      <p:ext uri="{BB962C8B-B14F-4D97-AF65-F5344CB8AC3E}">
        <p14:creationId xmlns:p14="http://schemas.microsoft.com/office/powerpoint/2010/main" val="37272210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260648"/>
            <a:ext cx="5486400" cy="597666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FB08181-B808-4519-8D33-2EBC75E549E9}" type="slidenum">
              <a:rPr lang="en-US" smtClean="0">
                <a:solidFill>
                  <a:srgbClr val="008E4F">
                    <a:lumMod val="75000"/>
                  </a:srgbClr>
                </a:solidFill>
              </a:rPr>
              <a:pPr/>
              <a:t>‹#›</a:t>
            </a:fld>
            <a:endParaRPr lang="en-US">
              <a:solidFill>
                <a:srgbClr val="008E4F">
                  <a:lumMod val="75000"/>
                </a:srgbClr>
              </a:solidFill>
            </a:endParaRPr>
          </a:p>
        </p:txBody>
      </p:sp>
    </p:spTree>
    <p:extLst>
      <p:ext uri="{BB962C8B-B14F-4D97-AF65-F5344CB8AC3E}">
        <p14:creationId xmlns:p14="http://schemas.microsoft.com/office/powerpoint/2010/main" val="3201426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solidFill>
                <a:prstClr val="black">
                  <a:lumMod val="50000"/>
                  <a:lumOff val="50000"/>
                </a:prstClr>
              </a:solidFill>
            </a:endParaRPr>
          </a:p>
        </p:txBody>
      </p:sp>
      <p:sp>
        <p:nvSpPr>
          <p:cNvPr id="23557" name="Rectangle 5"/>
          <p:cNvSpPr>
            <a:spLocks noGrp="1" noChangeArrowheads="1"/>
          </p:cNvSpPr>
          <p:nvPr>
            <p:ph type="ftr" sz="quarter" idx="3"/>
          </p:nvPr>
        </p:nvSpPr>
        <p:spPr/>
        <p:txBody>
          <a:bodyPr/>
          <a:lstStyle>
            <a:lvl1pPr>
              <a:defRPr/>
            </a:lvl1pPr>
          </a:lstStyle>
          <a:p>
            <a:endParaRPr lang="en-US">
              <a:solidFill>
                <a:prstClr val="black">
                  <a:lumMod val="50000"/>
                  <a:lumOff val="50000"/>
                </a:prstClr>
              </a:solidFill>
            </a:endParaRPr>
          </a:p>
        </p:txBody>
      </p:sp>
      <p:sp>
        <p:nvSpPr>
          <p:cNvPr id="23558" name="Rectangle 6"/>
          <p:cNvSpPr>
            <a:spLocks noGrp="1" noChangeArrowheads="1"/>
          </p:cNvSpPr>
          <p:nvPr>
            <p:ph type="sldNum" sz="quarter" idx="4"/>
          </p:nvPr>
        </p:nvSpPr>
        <p:spPr/>
        <p:txBody>
          <a:bodyPr/>
          <a:lstStyle>
            <a:lvl1pPr>
              <a:defRPr/>
            </a:lvl1pPr>
          </a:lstStyle>
          <a:p>
            <a:fld id="{19AA499B-1529-4771-BCB8-4335C87753BE}" type="slidenum">
              <a:rPr lang="en-US">
                <a:solidFill>
                  <a:srgbClr val="008E4F">
                    <a:lumMod val="75000"/>
                  </a:srgbClr>
                </a:solidFill>
              </a:rPr>
              <a:pPr/>
              <a:t>‹#›</a:t>
            </a:fld>
            <a:endParaRPr lang="en-US">
              <a:solidFill>
                <a:srgbClr val="008E4F">
                  <a:lumMod val="75000"/>
                </a:srgbClr>
              </a:solidFill>
            </a:endParaRPr>
          </a:p>
        </p:txBody>
      </p:sp>
    </p:spTree>
    <p:extLst>
      <p:ext uri="{BB962C8B-B14F-4D97-AF65-F5344CB8AC3E}">
        <p14:creationId xmlns:p14="http://schemas.microsoft.com/office/powerpoint/2010/main" val="1102442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ithout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2"/>
          <p:cNvSpPr/>
          <p:nvPr userDrawn="1"/>
        </p:nvSpPr>
        <p:spPr>
          <a:xfrm>
            <a:off x="2457450" y="1343025"/>
            <a:ext cx="171450" cy="527685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de-DE">
              <a:solidFill>
                <a:prstClr val="white"/>
              </a:solidFill>
            </a:endParaRPr>
          </a:p>
        </p:txBody>
      </p:sp>
    </p:spTree>
    <p:extLst>
      <p:ext uri="{BB962C8B-B14F-4D97-AF65-F5344CB8AC3E}">
        <p14:creationId xmlns:p14="http://schemas.microsoft.com/office/powerpoint/2010/main" val="7215499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rgbClr val="235C29"/>
                </a:solidFill>
              </a:defRPr>
            </a:lvl1pPr>
          </a:lstStyle>
          <a:p>
            <a:pPr>
              <a:defRPr/>
            </a:pPr>
            <a:fld id="{6DAF27A6-26B1-4CB6-8D74-87B866CA8036}" type="slidenum">
              <a:rPr lang="fr-FR"/>
              <a:pPr>
                <a:defRPr/>
              </a:pPr>
              <a:t>‹#›</a:t>
            </a:fld>
            <a:endParaRPr lang="fr-FR"/>
          </a:p>
        </p:txBody>
      </p:sp>
    </p:spTree>
    <p:extLst>
      <p:ext uri="{BB962C8B-B14F-4D97-AF65-F5344CB8AC3E}">
        <p14:creationId xmlns:p14="http://schemas.microsoft.com/office/powerpoint/2010/main" val="882469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rgbClr val="235C29"/>
                </a:solidFill>
              </a:defRPr>
            </a:lvl1pPr>
          </a:lstStyle>
          <a:p>
            <a:pPr>
              <a:defRPr/>
            </a:pPr>
            <a:fld id="{6DAF27A6-26B1-4CB6-8D74-87B866CA8036}" type="slidenum">
              <a:rPr lang="fr-FR"/>
              <a:pPr>
                <a:defRPr/>
              </a:pPr>
              <a:t>‹#›</a:t>
            </a:fld>
            <a:endParaRPr lang="fr-FR"/>
          </a:p>
        </p:txBody>
      </p:sp>
    </p:spTree>
    <p:extLst>
      <p:ext uri="{BB962C8B-B14F-4D97-AF65-F5344CB8AC3E}">
        <p14:creationId xmlns:p14="http://schemas.microsoft.com/office/powerpoint/2010/main" val="7951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rgbClr val="235C29"/>
                </a:solidFill>
              </a:defRPr>
            </a:lvl1pPr>
          </a:lstStyle>
          <a:p>
            <a:pPr>
              <a:defRPr/>
            </a:pPr>
            <a:fld id="{6DAF27A6-26B1-4CB6-8D74-87B866CA8036}" type="slidenum">
              <a:rPr lang="fr-FR"/>
              <a:pPr>
                <a:defRPr/>
              </a:pPr>
              <a:t>‹#›</a:t>
            </a:fld>
            <a:endParaRPr lang="fr-FR"/>
          </a:p>
        </p:txBody>
      </p:sp>
    </p:spTree>
    <p:extLst>
      <p:ext uri="{BB962C8B-B14F-4D97-AF65-F5344CB8AC3E}">
        <p14:creationId xmlns:p14="http://schemas.microsoft.com/office/powerpoint/2010/main" val="2354738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rgbClr val="235C29"/>
                </a:solidFill>
              </a:defRPr>
            </a:lvl1pPr>
          </a:lstStyle>
          <a:p>
            <a:pPr>
              <a:defRPr/>
            </a:pPr>
            <a:fld id="{6DAF27A6-26B1-4CB6-8D74-87B866CA8036}" type="slidenum">
              <a:rPr lang="fr-FR"/>
              <a:pPr>
                <a:defRPr/>
              </a:pPr>
              <a:t>‹#›</a:t>
            </a:fld>
            <a:endParaRPr lang="fr-FR"/>
          </a:p>
        </p:txBody>
      </p:sp>
    </p:spTree>
    <p:extLst>
      <p:ext uri="{BB962C8B-B14F-4D97-AF65-F5344CB8AC3E}">
        <p14:creationId xmlns:p14="http://schemas.microsoft.com/office/powerpoint/2010/main" val="349382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254249" y="260647"/>
            <a:ext cx="6134102" cy="5956481"/>
          </a:xfrm>
        </p:spPr>
        <p:txBody>
          <a:bodyPr/>
          <a:lstStyle>
            <a:lvl1pPr marL="538163" indent="-538163">
              <a:buFontTx/>
              <a:buBlip>
                <a:blip r:embed="rId2"/>
              </a:buBlip>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AE944686-2317-4910-B9F9-323A06DD76C7}" type="slidenum">
              <a:rPr lang="en-US" smtClean="0">
                <a:solidFill>
                  <a:srgbClr val="008E4F">
                    <a:lumMod val="75000"/>
                  </a:srgbClr>
                </a:solidFill>
              </a:rPr>
              <a:pPr/>
              <a:t>‹#›</a:t>
            </a:fld>
            <a:endParaRPr lang="en-US">
              <a:solidFill>
                <a:srgbClr val="008E4F">
                  <a:lumMod val="75000"/>
                </a:srgbClr>
              </a:solidFill>
            </a:endParaRPr>
          </a:p>
        </p:txBody>
      </p:sp>
    </p:spTree>
    <p:extLst>
      <p:ext uri="{BB962C8B-B14F-4D97-AF65-F5344CB8AC3E}">
        <p14:creationId xmlns:p14="http://schemas.microsoft.com/office/powerpoint/2010/main" val="18974020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9FD7D2E-E614-4CBF-8CC6-0DB5322C410A}" type="slidenum">
              <a:rPr lang="en-US" smtClean="0">
                <a:solidFill>
                  <a:srgbClr val="008E4F">
                    <a:lumMod val="75000"/>
                  </a:srgbClr>
                </a:solidFill>
              </a:rPr>
              <a:pPr/>
              <a:t>‹#›</a:t>
            </a:fld>
            <a:endParaRPr lang="en-US">
              <a:solidFill>
                <a:srgbClr val="008E4F">
                  <a:lumMod val="75000"/>
                </a:srgbClr>
              </a:solidFill>
            </a:endParaRPr>
          </a:p>
        </p:txBody>
      </p:sp>
    </p:spTree>
    <p:extLst>
      <p:ext uri="{BB962C8B-B14F-4D97-AF65-F5344CB8AC3E}">
        <p14:creationId xmlns:p14="http://schemas.microsoft.com/office/powerpoint/2010/main" val="166400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260648"/>
            <a:ext cx="2606040" cy="5904656"/>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260648"/>
            <a:ext cx="2606040" cy="5904656"/>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endParaRPr lang="en-US">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4C7F9815-B252-42BF-9A31-1319356FAAFB}" type="slidenum">
              <a:rPr lang="en-US" smtClean="0">
                <a:solidFill>
                  <a:srgbClr val="008E4F">
                    <a:lumMod val="75000"/>
                  </a:srgbClr>
                </a:solidFill>
              </a:rPr>
              <a:pPr/>
              <a:t>‹#›</a:t>
            </a:fld>
            <a:endParaRPr lang="en-US">
              <a:solidFill>
                <a:srgbClr val="008E4F">
                  <a:lumMod val="75000"/>
                </a:srgbClr>
              </a:solidFill>
            </a:endParaRPr>
          </a:p>
        </p:txBody>
      </p:sp>
    </p:spTree>
    <p:extLst>
      <p:ext uri="{BB962C8B-B14F-4D97-AF65-F5344CB8AC3E}">
        <p14:creationId xmlns:p14="http://schemas.microsoft.com/office/powerpoint/2010/main" val="360936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33265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140376"/>
            <a:ext cx="2606040" cy="495292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33265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140376"/>
            <a:ext cx="2606040" cy="495292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endParaRPr lang="en-US">
              <a:solidFill>
                <a:prstClr val="black">
                  <a:lumMod val="50000"/>
                  <a:lumOff val="50000"/>
                </a:prstClr>
              </a:solidFill>
            </a:endParaRPr>
          </a:p>
        </p:txBody>
      </p:sp>
      <p:sp>
        <p:nvSpPr>
          <p:cNvPr id="11" name="Footer Placeholder 10"/>
          <p:cNvSpPr>
            <a:spLocks noGrp="1"/>
          </p:cNvSpPr>
          <p:nvPr>
            <p:ph type="ftr" sz="quarter" idx="11"/>
          </p:nvPr>
        </p:nvSpPr>
        <p:spPr/>
        <p:txBody>
          <a:bodyPr/>
          <a:lstStyle/>
          <a:p>
            <a:endParaRPr lang="en-US">
              <a:solidFill>
                <a:prstClr val="black">
                  <a:lumMod val="50000"/>
                  <a:lumOff val="50000"/>
                </a:prstClr>
              </a:solidFill>
            </a:endParaRPr>
          </a:p>
        </p:txBody>
      </p:sp>
      <p:sp>
        <p:nvSpPr>
          <p:cNvPr id="12" name="Slide Number Placeholder 11"/>
          <p:cNvSpPr>
            <a:spLocks noGrp="1"/>
          </p:cNvSpPr>
          <p:nvPr>
            <p:ph type="sldNum" sz="quarter" idx="12"/>
          </p:nvPr>
        </p:nvSpPr>
        <p:spPr/>
        <p:txBody>
          <a:bodyPr/>
          <a:lstStyle/>
          <a:p>
            <a:fld id="{048A729E-BEC2-4A5B-95D6-02BF3BD89F6C}" type="slidenum">
              <a:rPr lang="en-US" smtClean="0">
                <a:solidFill>
                  <a:srgbClr val="008E4F">
                    <a:lumMod val="75000"/>
                  </a:srgbClr>
                </a:solidFill>
              </a:rPr>
              <a:pPr/>
              <a:t>‹#›</a:t>
            </a:fld>
            <a:endParaRPr lang="en-US">
              <a:solidFill>
                <a:srgbClr val="008E4F">
                  <a:lumMod val="75000"/>
                </a:srgbClr>
              </a:solidFill>
            </a:endParaRPr>
          </a:p>
        </p:txBody>
      </p:sp>
    </p:spTree>
    <p:extLst>
      <p:ext uri="{BB962C8B-B14F-4D97-AF65-F5344CB8AC3E}">
        <p14:creationId xmlns:p14="http://schemas.microsoft.com/office/powerpoint/2010/main" val="134315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endParaRPr lang="en-US">
              <a:solidFill>
                <a:prstClr val="black">
                  <a:lumMod val="50000"/>
                  <a:lumOff val="50000"/>
                </a:prstClr>
              </a:solidFill>
            </a:endParaRPr>
          </a:p>
        </p:txBody>
      </p:sp>
      <p:sp>
        <p:nvSpPr>
          <p:cNvPr id="7" name="Footer Placeholder 6"/>
          <p:cNvSpPr>
            <a:spLocks noGrp="1"/>
          </p:cNvSpPr>
          <p:nvPr>
            <p:ph type="ftr" sz="quarter" idx="11"/>
          </p:nvPr>
        </p:nvSpPr>
        <p:spPr/>
        <p:txBody>
          <a:bodyPr/>
          <a:lstStyle/>
          <a:p>
            <a:endParaRPr lang="en-US">
              <a:solidFill>
                <a:prstClr val="black">
                  <a:lumMod val="50000"/>
                  <a:lumOff val="50000"/>
                </a:prstClr>
              </a:solidFill>
            </a:endParaRPr>
          </a:p>
        </p:txBody>
      </p:sp>
      <p:sp>
        <p:nvSpPr>
          <p:cNvPr id="8" name="Slide Number Placeholder 7"/>
          <p:cNvSpPr>
            <a:spLocks noGrp="1"/>
          </p:cNvSpPr>
          <p:nvPr>
            <p:ph type="sldNum" sz="quarter" idx="12"/>
          </p:nvPr>
        </p:nvSpPr>
        <p:spPr/>
        <p:txBody>
          <a:bodyPr/>
          <a:lstStyle/>
          <a:p>
            <a:fld id="{B08F8FB5-3B4E-4468-AFD8-427A6C74CCCD}" type="slidenum">
              <a:rPr lang="en-US" smtClean="0">
                <a:solidFill>
                  <a:srgbClr val="008E4F">
                    <a:lumMod val="75000"/>
                  </a:srgbClr>
                </a:solidFill>
              </a:rPr>
              <a:pPr/>
              <a:t>‹#›</a:t>
            </a:fld>
            <a:endParaRPr lang="en-US">
              <a:solidFill>
                <a:srgbClr val="008E4F">
                  <a:lumMod val="75000"/>
                </a:srgbClr>
              </a:solidFill>
            </a:endParaRPr>
          </a:p>
        </p:txBody>
      </p:sp>
    </p:spTree>
    <p:extLst>
      <p:ext uri="{BB962C8B-B14F-4D97-AF65-F5344CB8AC3E}">
        <p14:creationId xmlns:p14="http://schemas.microsoft.com/office/powerpoint/2010/main" val="35039708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0373902-5F14-4519-BFF0-B6BC154462CD}" type="slidenum">
              <a:rPr lang="en-US" smtClean="0">
                <a:solidFill>
                  <a:srgbClr val="008E4F">
                    <a:lumMod val="75000"/>
                  </a:srgbClr>
                </a:solidFill>
              </a:rPr>
              <a:pPr/>
              <a:t>‹#›</a:t>
            </a:fld>
            <a:endParaRPr lang="en-US">
              <a:solidFill>
                <a:srgbClr val="008E4F">
                  <a:lumMod val="75000"/>
                </a:srgbClr>
              </a:solidFill>
            </a:endParaRPr>
          </a:p>
        </p:txBody>
      </p:sp>
    </p:spTree>
    <p:extLst>
      <p:ext uri="{BB962C8B-B14F-4D97-AF65-F5344CB8AC3E}">
        <p14:creationId xmlns:p14="http://schemas.microsoft.com/office/powerpoint/2010/main" val="38255818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260648"/>
            <a:ext cx="5486400" cy="590465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a:solidFill>
                <a:prstClr val="black">
                  <a:lumMod val="50000"/>
                  <a:lumOff val="50000"/>
                </a:prstClr>
              </a:solidFill>
            </a:endParaRPr>
          </a:p>
        </p:txBody>
      </p:sp>
      <p:sp>
        <p:nvSpPr>
          <p:cNvPr id="9" name="Footer Placeholder 8"/>
          <p:cNvSpPr>
            <a:spLocks noGrp="1"/>
          </p:cNvSpPr>
          <p:nvPr>
            <p:ph type="ftr" sz="quarter" idx="11"/>
          </p:nvPr>
        </p:nvSpPr>
        <p:spPr/>
        <p:txBody>
          <a:bodyPr/>
          <a:lstStyle/>
          <a:p>
            <a:endParaRPr lang="en-US">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C30C0BFA-96E0-44D0-A18E-C30C6D7B3854}" type="slidenum">
              <a:rPr lang="en-US" smtClean="0">
                <a:solidFill>
                  <a:srgbClr val="008E4F">
                    <a:lumMod val="75000"/>
                  </a:srgbClr>
                </a:solidFill>
              </a:rPr>
              <a:pPr/>
              <a:t>‹#›</a:t>
            </a:fld>
            <a:endParaRPr lang="en-US">
              <a:solidFill>
                <a:srgbClr val="008E4F">
                  <a:lumMod val="75000"/>
                </a:srgbClr>
              </a:solidFill>
            </a:endParaRPr>
          </a:p>
        </p:txBody>
      </p:sp>
    </p:spTree>
    <p:extLst>
      <p:ext uri="{BB962C8B-B14F-4D97-AF65-F5344CB8AC3E}">
        <p14:creationId xmlns:p14="http://schemas.microsoft.com/office/powerpoint/2010/main" val="32977226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260648"/>
            <a:ext cx="6086423" cy="5976664"/>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a:solidFill>
                <a:prstClr val="black">
                  <a:lumMod val="50000"/>
                  <a:lumOff val="50000"/>
                </a:prstClr>
              </a:solidFill>
            </a:endParaRPr>
          </a:p>
        </p:txBody>
      </p:sp>
      <p:sp>
        <p:nvSpPr>
          <p:cNvPr id="9" name="Footer Placeholder 8"/>
          <p:cNvSpPr>
            <a:spLocks noGrp="1"/>
          </p:cNvSpPr>
          <p:nvPr>
            <p:ph type="ftr" sz="quarter" idx="11"/>
          </p:nvPr>
        </p:nvSpPr>
        <p:spPr>
          <a:xfrm>
            <a:off x="2624326" y="6356351"/>
            <a:ext cx="4433638" cy="365125"/>
          </a:xfrm>
        </p:spPr>
        <p:txBody>
          <a:bodyPr/>
          <a:lstStyle/>
          <a:p>
            <a:endParaRPr lang="en-US">
              <a:solidFill>
                <a:prstClr val="black">
                  <a:lumMod val="50000"/>
                  <a:lumOff val="50000"/>
                </a:prstClr>
              </a:solidFill>
            </a:endParaRPr>
          </a:p>
        </p:txBody>
      </p:sp>
      <p:sp>
        <p:nvSpPr>
          <p:cNvPr id="10" name="Slide Number Placeholder 9"/>
          <p:cNvSpPr>
            <a:spLocks noGrp="1"/>
          </p:cNvSpPr>
          <p:nvPr>
            <p:ph type="sldNum" sz="quarter" idx="12"/>
          </p:nvPr>
        </p:nvSpPr>
        <p:spPr/>
        <p:txBody>
          <a:bodyPr/>
          <a:lstStyle/>
          <a:p>
            <a:fld id="{0C67D6C6-9660-4C9D-BA06-A0597BED68D4}" type="slidenum">
              <a:rPr lang="en-US" smtClean="0">
                <a:solidFill>
                  <a:srgbClr val="008E4F">
                    <a:lumMod val="75000"/>
                  </a:srgbClr>
                </a:solidFill>
              </a:rPr>
              <a:pPr/>
              <a:t>‹#›</a:t>
            </a:fld>
            <a:endParaRPr lang="en-US">
              <a:solidFill>
                <a:srgbClr val="008E4F">
                  <a:lumMod val="75000"/>
                </a:srgbClr>
              </a:solidFill>
            </a:endParaRPr>
          </a:p>
        </p:txBody>
      </p:sp>
    </p:spTree>
    <p:extLst>
      <p:ext uri="{BB962C8B-B14F-4D97-AF65-F5344CB8AC3E}">
        <p14:creationId xmlns:p14="http://schemas.microsoft.com/office/powerpoint/2010/main" val="27165584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260647"/>
            <a:ext cx="2582693" cy="595648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707608" y="260647"/>
            <a:ext cx="442326" cy="5956481"/>
          </a:xfrm>
          <a:prstGeom prst="rect">
            <a:avLst/>
          </a:prstGeom>
          <a:gradFill flip="none" rotWithShape="1">
            <a:gsLst>
              <a:gs pos="0">
                <a:srgbClr val="C8C8C8">
                  <a:tint val="66000"/>
                  <a:satMod val="160000"/>
                </a:srgbClr>
              </a:gs>
              <a:gs pos="100000">
                <a:srgbClr val="C8C8C8">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254249" y="260647"/>
            <a:ext cx="6134102" cy="595648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fontAlgn="base">
              <a:spcBef>
                <a:spcPct val="0"/>
              </a:spcBef>
              <a:spcAft>
                <a:spcPct val="0"/>
              </a:spcAft>
            </a:pPr>
            <a:endParaRPr lang="en-US">
              <a:solidFill>
                <a:prstClr val="black">
                  <a:lumMod val="50000"/>
                  <a:lumOff val="50000"/>
                </a:prstClr>
              </a:solidFill>
              <a:latin typeface="Arial" charset="0"/>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fontAlgn="base">
              <a:spcBef>
                <a:spcPct val="0"/>
              </a:spcBef>
              <a:spcAft>
                <a:spcPct val="0"/>
              </a:spcAft>
            </a:pPr>
            <a:endParaRPr lang="en-US">
              <a:solidFill>
                <a:prstClr val="black">
                  <a:lumMod val="50000"/>
                  <a:lumOff val="50000"/>
                </a:prstClr>
              </a:solidFill>
              <a:latin typeface="Arial" charset="0"/>
            </a:endParaRPr>
          </a:p>
        </p:txBody>
      </p:sp>
      <p:sp>
        <p:nvSpPr>
          <p:cNvPr id="6" name="Slide Number Placeholder 5"/>
          <p:cNvSpPr>
            <a:spLocks noGrp="1"/>
          </p:cNvSpPr>
          <p:nvPr>
            <p:ph type="sldNum" sz="quarter" idx="4"/>
          </p:nvPr>
        </p:nvSpPr>
        <p:spPr>
          <a:xfrm>
            <a:off x="8707608" y="6356351"/>
            <a:ext cx="416189" cy="365125"/>
          </a:xfrm>
          <a:prstGeom prst="rect">
            <a:avLst/>
          </a:prstGeom>
        </p:spPr>
        <p:txBody>
          <a:bodyPr vert="horz" lIns="91440" tIns="45720" rIns="91440" bIns="45720" rtlCol="0" anchor="ctr"/>
          <a:lstStyle>
            <a:lvl1pPr algn="ctr">
              <a:defRPr sz="1100" b="1">
                <a:solidFill>
                  <a:schemeClr val="accent1">
                    <a:lumMod val="75000"/>
                  </a:schemeClr>
                </a:solidFill>
              </a:defRPr>
            </a:lvl1pPr>
          </a:lstStyle>
          <a:p>
            <a:pPr fontAlgn="base">
              <a:spcBef>
                <a:spcPct val="0"/>
              </a:spcBef>
              <a:spcAft>
                <a:spcPct val="0"/>
              </a:spcAft>
            </a:pPr>
            <a:fld id="{EB2FA336-B76B-48AC-82DB-2400805FAB24}" type="slidenum">
              <a:rPr lang="en-US" smtClean="0">
                <a:solidFill>
                  <a:srgbClr val="008E4F">
                    <a:lumMod val="75000"/>
                  </a:srgbClr>
                </a:solidFill>
                <a:latin typeface="Arial" charset="0"/>
              </a:rPr>
              <a:pPr fontAlgn="base">
                <a:spcBef>
                  <a:spcPct val="0"/>
                </a:spcBef>
                <a:spcAft>
                  <a:spcPct val="0"/>
                </a:spcAft>
              </a:pPr>
              <a:t>‹#›</a:t>
            </a:fld>
            <a:endParaRPr lang="en-US">
              <a:solidFill>
                <a:srgbClr val="008E4F">
                  <a:lumMod val="75000"/>
                </a:srgbClr>
              </a:solidFill>
              <a:latin typeface="Arial" charset="0"/>
            </a:endParaRPr>
          </a:p>
        </p:txBody>
      </p:sp>
      <p:sp>
        <p:nvSpPr>
          <p:cNvPr id="11" name="Oval 10"/>
          <p:cNvSpPr/>
          <p:nvPr/>
        </p:nvSpPr>
        <p:spPr>
          <a:xfrm>
            <a:off x="535263" y="-156108"/>
            <a:ext cx="1512168" cy="848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a:solidFill>
                <a:prstClr val="white"/>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517711023"/>
              </p:ext>
            </p:extLst>
          </p:nvPr>
        </p:nvGraphicFramePr>
        <p:xfrm>
          <a:off x="857554" y="46001"/>
          <a:ext cx="867585" cy="444131"/>
        </p:xfrm>
        <a:graphic>
          <a:graphicData uri="http://schemas.openxmlformats.org/presentationml/2006/ole">
            <mc:AlternateContent xmlns:mc="http://schemas.openxmlformats.org/markup-compatibility/2006">
              <mc:Choice xmlns:v="urn:schemas-microsoft-com:vml" Requires="v">
                <p:oleObj spid="_x0000_s39941" name="Artwork" r:id="rId20" imgW="3470339" imgH="1776524" progId="">
                  <p:embed/>
                </p:oleObj>
              </mc:Choice>
              <mc:Fallback>
                <p:oleObj name="Artwork" r:id="rId20" imgW="3470339" imgH="1776524"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7554" y="46001"/>
                        <a:ext cx="867585" cy="44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8931560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p:titleStyle>
    <p:bodyStyle>
      <a:lvl1pPr marL="538163" indent="-538163" algn="l" defTabSz="914400" rtl="0" eaLnBrk="1" latinLnBrk="0" hangingPunct="1">
        <a:lnSpc>
          <a:spcPct val="90000"/>
        </a:lnSpc>
        <a:spcBef>
          <a:spcPts val="1200"/>
        </a:spcBef>
        <a:buClr>
          <a:schemeClr val="accent1"/>
        </a:buClr>
        <a:buFontTx/>
        <a:buBlip>
          <a:blip r:embed="rId22"/>
        </a:buBlip>
        <a:defRPr sz="2400" kern="1200">
          <a:solidFill>
            <a:schemeClr val="accent3">
              <a:lumMod val="7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accent3">
              <a:lumMod val="7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accent3">
              <a:lumMod val="7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accent3">
              <a:lumMod val="7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accent3">
              <a:lumMod val="7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png"/><Relationship Id="rId4" Type="http://schemas.openxmlformats.org/officeDocument/2006/relationships/diagramData" Target="../diagrams/data1.xml"/><Relationship Id="rId9"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png"/><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smtClean="0"/>
              <a:t>Instruments to Finance Infrastructure Projects</a:t>
            </a:r>
            <a:endParaRPr lang="fr-FR" sz="6000" dirty="0"/>
          </a:p>
        </p:txBody>
      </p:sp>
      <p:sp>
        <p:nvSpPr>
          <p:cNvPr id="3" name="Subtitle 2"/>
          <p:cNvSpPr>
            <a:spLocks noGrp="1"/>
          </p:cNvSpPr>
          <p:nvPr>
            <p:ph type="subTitle" idx="1"/>
          </p:nvPr>
        </p:nvSpPr>
        <p:spPr/>
        <p:txBody>
          <a:bodyPr/>
          <a:lstStyle/>
          <a:p>
            <a:r>
              <a:rPr lang="en-US" b="1" dirty="0" smtClean="0"/>
              <a:t>The case of the African Development Bank</a:t>
            </a:r>
          </a:p>
          <a:p>
            <a:endParaRPr lang="en-US" dirty="0"/>
          </a:p>
        </p:txBody>
      </p:sp>
      <p:sp>
        <p:nvSpPr>
          <p:cNvPr id="4" name="Espace réservé du texte 3"/>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439249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Guarantees are also offered through all funding windows</a:t>
            </a:r>
            <a:endParaRPr lang="fr-FR" dirty="0"/>
          </a:p>
        </p:txBody>
      </p:sp>
      <p:sp>
        <p:nvSpPr>
          <p:cNvPr id="3" name="Content Placeholder 2"/>
          <p:cNvSpPr>
            <a:spLocks noGrp="1"/>
          </p:cNvSpPr>
          <p:nvPr>
            <p:ph idx="1"/>
          </p:nvPr>
        </p:nvSpPr>
        <p:spPr/>
        <p:txBody>
          <a:bodyPr/>
          <a:lstStyle/>
          <a:p>
            <a:r>
              <a:rPr lang="en-US" smtClean="0"/>
              <a:t>ADF guarantee is particularly attractive</a:t>
            </a:r>
          </a:p>
          <a:p>
            <a:r>
              <a:rPr lang="en-US" smtClean="0"/>
              <a:t>Guarantee offered to private banks lending to sponsors transacting with governments or parastatals</a:t>
            </a:r>
          </a:p>
          <a:p>
            <a:r>
              <a:rPr lang="en-US" smtClean="0"/>
              <a:t>Guarantees contractual obligations are met (payments under PPA, minimum toll revenue…)</a:t>
            </a:r>
          </a:p>
          <a:p>
            <a:r>
              <a:rPr lang="en-US" smtClean="0"/>
              <a:t>Leverage of 4 times, fees limited to service charges of 0.75%)</a:t>
            </a:r>
          </a:p>
          <a:p>
            <a:r>
              <a:rPr lang="en-US" smtClean="0"/>
              <a:t>With counter-guarantee from government</a:t>
            </a:r>
            <a:endParaRPr lang="fr-FR" dirty="0"/>
          </a:p>
        </p:txBody>
      </p:sp>
    </p:spTree>
    <p:extLst>
      <p:ext uri="{BB962C8B-B14F-4D97-AF65-F5344CB8AC3E}">
        <p14:creationId xmlns:p14="http://schemas.microsoft.com/office/powerpoint/2010/main" val="2309854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Grant based Project </a:t>
            </a:r>
            <a:r>
              <a:rPr lang="en-US" dirty="0"/>
              <a:t>preparation through a dedicated vehicle and collaboration, </a:t>
            </a:r>
            <a:r>
              <a:rPr lang="en-US" dirty="0" smtClean="0"/>
              <a:t>notably with </a:t>
            </a:r>
            <a:r>
              <a:rPr lang="en-US" dirty="0"/>
              <a:t>EU-ITF</a:t>
            </a:r>
            <a:endParaRPr lang="fr-FR" dirty="0"/>
          </a:p>
        </p:txBody>
      </p:sp>
      <p:sp>
        <p:nvSpPr>
          <p:cNvPr id="8" name="Content Placeholder 7"/>
          <p:cNvSpPr>
            <a:spLocks noGrp="1"/>
          </p:cNvSpPr>
          <p:nvPr>
            <p:ph idx="1"/>
          </p:nvPr>
        </p:nvSpPr>
        <p:spPr/>
        <p:txBody>
          <a:bodyPr>
            <a:normAutofit/>
          </a:bodyPr>
          <a:lstStyle/>
          <a:p>
            <a:r>
              <a:rPr lang="en-GB" dirty="0" smtClean="0"/>
              <a:t>Dedicated facility for preparation of regional infrastructure projects – public &amp; private</a:t>
            </a:r>
          </a:p>
          <a:p>
            <a:pPr lvl="1"/>
            <a:r>
              <a:rPr lang="en-GB" dirty="0" smtClean="0"/>
              <a:t>To date 13 project reached financial close</a:t>
            </a:r>
          </a:p>
          <a:p>
            <a:pPr lvl="1"/>
            <a:r>
              <a:rPr lang="en-GB" dirty="0" smtClean="0"/>
              <a:t>Leveraged US$5.5bn in investment</a:t>
            </a:r>
          </a:p>
          <a:p>
            <a:r>
              <a:rPr lang="en-GB" dirty="0" smtClean="0"/>
              <a:t>Critical role recognized in G20 Cannes Declaration November, 2011</a:t>
            </a:r>
          </a:p>
          <a:p>
            <a:r>
              <a:rPr lang="en-GB" dirty="0" smtClean="0"/>
              <a:t>NEPAD IPPF role recognized in the AU Head of States and Government Declaration on PIDA implementation</a:t>
            </a:r>
          </a:p>
          <a:p>
            <a:r>
              <a:rPr lang="en-GB" dirty="0" smtClean="0"/>
              <a:t>Scaling Up resources and delivery to meet PIDA PAP demand</a:t>
            </a:r>
          </a:p>
          <a:p>
            <a:pPr lvl="1"/>
            <a:r>
              <a:rPr lang="en-GB" dirty="0" smtClean="0"/>
              <a:t>Business Plan – US$200m over 4yrs</a:t>
            </a:r>
          </a:p>
        </p:txBody>
      </p:sp>
      <p:sp>
        <p:nvSpPr>
          <p:cNvPr id="2" name="Slide Number Placeholder 1"/>
          <p:cNvSpPr>
            <a:spLocks noGrp="1"/>
          </p:cNvSpPr>
          <p:nvPr>
            <p:ph type="sldNum" sz="quarter" idx="12"/>
          </p:nvPr>
        </p:nvSpPr>
        <p:spPr/>
        <p:txBody>
          <a:bodyPr/>
          <a:lstStyle/>
          <a:p>
            <a:fld id="{AE944686-2317-4910-B9F9-323A06DD76C7}" type="slidenum">
              <a:rPr lang="en-US" smtClean="0">
                <a:solidFill>
                  <a:srgbClr val="008E4F">
                    <a:lumMod val="75000"/>
                  </a:srgbClr>
                </a:solidFill>
              </a:rPr>
              <a:pPr/>
              <a:t>11</a:t>
            </a:fld>
            <a:endParaRPr lang="en-US">
              <a:solidFill>
                <a:srgbClr val="008E4F">
                  <a:lumMod val="75000"/>
                </a:srgbClr>
              </a:solidFill>
            </a:endParaRPr>
          </a:p>
        </p:txBody>
      </p:sp>
      <p:pic>
        <p:nvPicPr>
          <p:cNvPr id="7" name="Image 19"/>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2819399" cy="1143000"/>
          </a:xfrm>
          <a:prstGeom prst="rect">
            <a:avLst/>
          </a:prstGeom>
          <a:noFill/>
          <a:ln>
            <a:noFill/>
          </a:ln>
          <a:extLst/>
        </p:spPr>
      </p:pic>
      <p:sp>
        <p:nvSpPr>
          <p:cNvPr id="3" name="Rectangle à coins arrondis 2"/>
          <p:cNvSpPr/>
          <p:nvPr/>
        </p:nvSpPr>
        <p:spPr>
          <a:xfrm>
            <a:off x="4495800" y="5943600"/>
            <a:ext cx="3886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t>+AWF in water </a:t>
            </a:r>
            <a:r>
              <a:rPr lang="fr-FR" sz="3200" dirty="0" err="1" smtClean="0"/>
              <a:t>sector</a:t>
            </a:r>
            <a:endParaRPr lang="fr-FR" sz="3200" dirty="0"/>
          </a:p>
        </p:txBody>
      </p:sp>
    </p:spTree>
    <p:extLst>
      <p:ext uri="{BB962C8B-B14F-4D97-AF65-F5344CB8AC3E}">
        <p14:creationId xmlns:p14="http://schemas.microsoft.com/office/powerpoint/2010/main" val="77095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pt-BR" dirty="0"/>
              <a:t>ICA – Infrastructure Consortium for </a:t>
            </a:r>
            <a:r>
              <a:rPr lang="pt-BR" dirty="0" smtClean="0"/>
              <a:t>Africa</a:t>
            </a:r>
            <a:endParaRPr lang="fr-FR" dirty="0"/>
          </a:p>
        </p:txBody>
      </p:sp>
      <p:sp>
        <p:nvSpPr>
          <p:cNvPr id="10" name="Content Placeholder 9"/>
          <p:cNvSpPr>
            <a:spLocks noGrp="1"/>
          </p:cNvSpPr>
          <p:nvPr>
            <p:ph idx="1"/>
          </p:nvPr>
        </p:nvSpPr>
        <p:spPr/>
        <p:txBody>
          <a:bodyPr>
            <a:normAutofit/>
          </a:bodyPr>
          <a:lstStyle/>
          <a:p>
            <a:r>
              <a:rPr lang="en-US" dirty="0" smtClean="0"/>
              <a:t>The </a:t>
            </a:r>
            <a:r>
              <a:rPr lang="en-US" dirty="0"/>
              <a:t>ICA acts as a platform (not financing agency) to broker knowledge and financing of projects and programs in African infrastructure</a:t>
            </a:r>
          </a:p>
          <a:p>
            <a:r>
              <a:rPr lang="en-US" dirty="0" smtClean="0"/>
              <a:t>The </a:t>
            </a:r>
            <a:r>
              <a:rPr lang="en-US" dirty="0"/>
              <a:t>ICA aims to fill Africa’s infrastructure deficit in support of economic growth and development by increasing the amount of finance going to sustainable infrastructure in Africa, from both public and /or private sources</a:t>
            </a:r>
          </a:p>
          <a:p>
            <a:r>
              <a:rPr lang="en-US" dirty="0" smtClean="0"/>
              <a:t>Recognition </a:t>
            </a:r>
            <a:r>
              <a:rPr lang="en-US" dirty="0"/>
              <a:t>for the need to coordinate efforts of all stakeholders</a:t>
            </a:r>
          </a:p>
          <a:p>
            <a:r>
              <a:rPr lang="en-US" dirty="0" smtClean="0"/>
              <a:t>Membership is expanding from G8 to G20</a:t>
            </a:r>
            <a:endParaRPr lang="en-US" dirty="0"/>
          </a:p>
        </p:txBody>
      </p:sp>
      <p:sp>
        <p:nvSpPr>
          <p:cNvPr id="2" name="Slide Number Placeholder 1"/>
          <p:cNvSpPr>
            <a:spLocks noGrp="1"/>
          </p:cNvSpPr>
          <p:nvPr>
            <p:ph type="sldNum" sz="quarter" idx="12"/>
          </p:nvPr>
        </p:nvSpPr>
        <p:spPr/>
        <p:txBody>
          <a:bodyPr/>
          <a:lstStyle/>
          <a:p>
            <a:fld id="{AE944686-2317-4910-B9F9-323A06DD76C7}" type="slidenum">
              <a:rPr lang="en-US" smtClean="0">
                <a:solidFill>
                  <a:srgbClr val="008E4F">
                    <a:lumMod val="75000"/>
                  </a:srgbClr>
                </a:solidFill>
              </a:rPr>
              <a:pPr/>
              <a:t>12</a:t>
            </a:fld>
            <a:endParaRPr lang="en-US">
              <a:solidFill>
                <a:srgbClr val="008E4F">
                  <a:lumMod val="75000"/>
                </a:srgbClr>
              </a:solidFill>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07" y="-5751"/>
            <a:ext cx="2219325" cy="101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539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23838"/>
            <a:ext cx="2401111" cy="4601183"/>
          </a:xfrm>
        </p:spPr>
        <p:txBody>
          <a:bodyPr/>
          <a:lstStyle/>
          <a:p>
            <a:r>
              <a:rPr lang="en-US" dirty="0" smtClean="0"/>
              <a:t>Support to the Sustainable Energy for All (SE4All) Initiative</a:t>
            </a:r>
            <a:endParaRPr lang="fr-FR" dirty="0"/>
          </a:p>
        </p:txBody>
      </p:sp>
      <p:sp>
        <p:nvSpPr>
          <p:cNvPr id="3" name="Content Placeholder 2"/>
          <p:cNvSpPr>
            <a:spLocks noGrp="1"/>
          </p:cNvSpPr>
          <p:nvPr>
            <p:ph idx="1"/>
          </p:nvPr>
        </p:nvSpPr>
        <p:spPr>
          <a:xfrm>
            <a:off x="2254248" y="260647"/>
            <a:ext cx="6432551" cy="5956481"/>
          </a:xfrm>
        </p:spPr>
        <p:txBody>
          <a:bodyPr/>
          <a:lstStyle/>
          <a:p>
            <a:r>
              <a:rPr lang="en-US" dirty="0" smtClean="0"/>
              <a:t> </a:t>
            </a:r>
            <a:r>
              <a:rPr lang="en-US" b="1" dirty="0" smtClean="0"/>
              <a:t>SE4All Africa Hub</a:t>
            </a:r>
            <a:r>
              <a:rPr lang="en-US" dirty="0" smtClean="0"/>
              <a:t> hosted by AfDB in partnership with AUC, NPCA </a:t>
            </a:r>
            <a:r>
              <a:rPr lang="en-US" smtClean="0"/>
              <a:t>and UNDP with  </a:t>
            </a:r>
            <a:r>
              <a:rPr lang="en-US" dirty="0" smtClean="0"/>
              <a:t>mission to coordinate </a:t>
            </a:r>
            <a:r>
              <a:rPr lang="en-US" dirty="0"/>
              <a:t>and facilitate SE4All implementation in Africa (CEMA Nov. 2012</a:t>
            </a:r>
            <a:r>
              <a:rPr lang="en-US" dirty="0" smtClean="0"/>
              <a:t>)</a:t>
            </a:r>
          </a:p>
          <a:p>
            <a:pPr marL="0" indent="0">
              <a:buNone/>
            </a:pPr>
            <a:endParaRPr lang="en-US" dirty="0" smtClean="0"/>
          </a:p>
          <a:p>
            <a:r>
              <a:rPr lang="en-US" dirty="0"/>
              <a:t>The </a:t>
            </a:r>
            <a:r>
              <a:rPr lang="en-US" b="1" dirty="0"/>
              <a:t>Sustainable Energy Fund for Africa (SEFA) </a:t>
            </a:r>
            <a:r>
              <a:rPr lang="en-US" dirty="0"/>
              <a:t>is one of </a:t>
            </a:r>
            <a:r>
              <a:rPr lang="en-US" dirty="0" err="1"/>
              <a:t>AfDB's</a:t>
            </a:r>
            <a:r>
              <a:rPr lang="en-US" dirty="0"/>
              <a:t> </a:t>
            </a:r>
            <a:r>
              <a:rPr lang="en-US" dirty="0" smtClean="0"/>
              <a:t>instruments </a:t>
            </a:r>
            <a:r>
              <a:rPr lang="en-US" dirty="0"/>
              <a:t>for mobilizing resources towards the SE4All </a:t>
            </a:r>
            <a:r>
              <a:rPr lang="en-US" dirty="0" smtClean="0"/>
              <a:t>objectives</a:t>
            </a:r>
          </a:p>
          <a:p>
            <a:r>
              <a:rPr lang="en-US" dirty="0" smtClean="0"/>
              <a:t>SEFA </a:t>
            </a:r>
            <a:r>
              <a:rPr lang="en-US" dirty="0"/>
              <a:t>is an AfDB-managed Multi-donor </a:t>
            </a:r>
            <a:r>
              <a:rPr lang="en-US" dirty="0" smtClean="0"/>
              <a:t>Trust Fund seeded with </a:t>
            </a:r>
            <a:r>
              <a:rPr lang="en-US" dirty="0"/>
              <a:t>USD 60 million  from the Governments of Denmark and United States</a:t>
            </a:r>
            <a:r>
              <a:rPr lang="en-US" dirty="0" smtClean="0"/>
              <a:t>. </a:t>
            </a:r>
            <a:endParaRPr lang="en-US" dirty="0"/>
          </a:p>
        </p:txBody>
      </p:sp>
    </p:spTree>
    <p:extLst>
      <p:ext uri="{BB962C8B-B14F-4D97-AF65-F5344CB8AC3E}">
        <p14:creationId xmlns:p14="http://schemas.microsoft.com/office/powerpoint/2010/main" val="1188892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SEFA operates through three components / financing </a:t>
            </a:r>
            <a:r>
              <a:rPr lang="en-US" dirty="0" smtClean="0"/>
              <a:t>windows</a:t>
            </a:r>
            <a:endParaRPr lang="en-US"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176532704"/>
              </p:ext>
            </p:extLst>
          </p:nvPr>
        </p:nvGraphicFramePr>
        <p:xfrm>
          <a:off x="2628898" y="260647"/>
          <a:ext cx="6134102" cy="5956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5110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Capacity</a:t>
            </a:r>
            <a:r>
              <a:rPr lang="fr-FR" dirty="0" smtClean="0"/>
              <a:t> Building and </a:t>
            </a:r>
            <a:br>
              <a:rPr lang="fr-FR" dirty="0" smtClean="0"/>
            </a:br>
            <a:r>
              <a:rPr lang="fr-FR" dirty="0" smtClean="0"/>
              <a:t>Policy Dialogue</a:t>
            </a:r>
            <a:endParaRPr lang="fr-FR" dirty="0"/>
          </a:p>
        </p:txBody>
      </p:sp>
      <p:sp>
        <p:nvSpPr>
          <p:cNvPr id="3" name="Espace réservé du contenu 2"/>
          <p:cNvSpPr>
            <a:spLocks noGrp="1"/>
          </p:cNvSpPr>
          <p:nvPr>
            <p:ph idx="1"/>
          </p:nvPr>
        </p:nvSpPr>
        <p:spPr/>
        <p:txBody>
          <a:bodyPr/>
          <a:lstStyle/>
          <a:p>
            <a:r>
              <a:rPr lang="fr-FR" dirty="0" smtClean="0"/>
              <a:t>Grant </a:t>
            </a:r>
            <a:r>
              <a:rPr lang="fr-FR" dirty="0" err="1" smtClean="0"/>
              <a:t>funding</a:t>
            </a:r>
            <a:r>
              <a:rPr lang="fr-FR" dirty="0" smtClean="0"/>
              <a:t> </a:t>
            </a:r>
            <a:r>
              <a:rPr lang="fr-FR" dirty="0" err="1" smtClean="0"/>
              <a:t>is</a:t>
            </a:r>
            <a:r>
              <a:rPr lang="fr-FR" dirty="0" smtClean="0"/>
              <a:t> </a:t>
            </a:r>
            <a:r>
              <a:rPr lang="fr-FR" dirty="0" err="1" smtClean="0"/>
              <a:t>challenging</a:t>
            </a:r>
            <a:endParaRPr lang="fr-FR" dirty="0" smtClean="0"/>
          </a:p>
          <a:p>
            <a:r>
              <a:rPr lang="fr-FR" dirty="0" smtClean="0"/>
              <a:t>Countries do not </a:t>
            </a:r>
            <a:r>
              <a:rPr lang="fr-FR" dirty="0" err="1" smtClean="0"/>
              <a:t>want</a:t>
            </a:r>
            <a:r>
              <a:rPr lang="fr-FR" dirty="0" smtClean="0"/>
              <a:t> to </a:t>
            </a:r>
            <a:r>
              <a:rPr lang="fr-FR" dirty="0" err="1" smtClean="0"/>
              <a:t>borrow</a:t>
            </a:r>
            <a:r>
              <a:rPr lang="fr-FR" dirty="0" smtClean="0"/>
              <a:t> for </a:t>
            </a:r>
            <a:r>
              <a:rPr lang="fr-FR" dirty="0" err="1" smtClean="0"/>
              <a:t>such</a:t>
            </a:r>
            <a:r>
              <a:rPr lang="fr-FR" dirty="0" smtClean="0"/>
              <a:t> </a:t>
            </a:r>
            <a:r>
              <a:rPr lang="fr-FR" dirty="0" err="1" smtClean="0"/>
              <a:t>activities</a:t>
            </a:r>
            <a:r>
              <a:rPr lang="fr-FR" dirty="0" smtClean="0"/>
              <a:t> as stand </a:t>
            </a:r>
            <a:r>
              <a:rPr lang="fr-FR" dirty="0" err="1" smtClean="0"/>
              <a:t>alone</a:t>
            </a:r>
            <a:r>
              <a:rPr lang="fr-FR" dirty="0" smtClean="0"/>
              <a:t> </a:t>
            </a:r>
            <a:r>
              <a:rPr lang="fr-FR" dirty="0" err="1" smtClean="0"/>
              <a:t>projects</a:t>
            </a:r>
            <a:endParaRPr lang="fr-FR" dirty="0" smtClean="0"/>
          </a:p>
          <a:p>
            <a:pPr marL="0" indent="0">
              <a:buNone/>
            </a:pPr>
            <a:r>
              <a:rPr lang="fr-FR" b="1" dirty="0" smtClean="0">
                <a:sym typeface="Wingdings" panose="05000000000000000000" pitchFamily="2" charset="2"/>
              </a:rPr>
              <a:t></a:t>
            </a:r>
            <a:r>
              <a:rPr lang="fr-FR" b="1" dirty="0" err="1" smtClean="0">
                <a:sym typeface="Wingdings" panose="05000000000000000000" pitchFamily="2" charset="2"/>
              </a:rPr>
              <a:t>Blend</a:t>
            </a:r>
            <a:r>
              <a:rPr lang="fr-FR" b="1" dirty="0" smtClean="0">
                <a:sym typeface="Wingdings" panose="05000000000000000000" pitchFamily="2" charset="2"/>
              </a:rPr>
              <a:t> </a:t>
            </a:r>
            <a:r>
              <a:rPr lang="fr-FR" b="1" dirty="0" err="1" smtClean="0">
                <a:sym typeface="Wingdings" panose="05000000000000000000" pitchFamily="2" charset="2"/>
              </a:rPr>
              <a:t>with</a:t>
            </a:r>
            <a:r>
              <a:rPr lang="fr-FR" b="1" dirty="0" smtClean="0">
                <a:sym typeface="Wingdings" panose="05000000000000000000" pitchFamily="2" charset="2"/>
              </a:rPr>
              <a:t> </a:t>
            </a:r>
            <a:r>
              <a:rPr lang="fr-FR" b="1" dirty="0" err="1" smtClean="0">
                <a:sym typeface="Wingdings" panose="05000000000000000000" pitchFamily="2" charset="2"/>
              </a:rPr>
              <a:t>investment</a:t>
            </a:r>
            <a:r>
              <a:rPr lang="fr-FR" b="1" dirty="0" smtClean="0">
                <a:sym typeface="Wingdings" panose="05000000000000000000" pitchFamily="2" charset="2"/>
              </a:rPr>
              <a:t> </a:t>
            </a:r>
            <a:r>
              <a:rPr lang="fr-FR" b="1" dirty="0" err="1" smtClean="0">
                <a:sym typeface="Wingdings" panose="05000000000000000000" pitchFamily="2" charset="2"/>
              </a:rPr>
              <a:t>projects</a:t>
            </a:r>
            <a:endParaRPr lang="fr-FR" b="1" dirty="0">
              <a:sym typeface="Wingdings" panose="05000000000000000000" pitchFamily="2" charset="2"/>
            </a:endParaRPr>
          </a:p>
          <a:p>
            <a:pPr lvl="1"/>
            <a:r>
              <a:rPr lang="fr-FR" dirty="0" err="1" smtClean="0">
                <a:sym typeface="Wingdings" panose="05000000000000000000" pitchFamily="2" charset="2"/>
              </a:rPr>
              <a:t>Developed</a:t>
            </a:r>
            <a:r>
              <a:rPr lang="fr-FR" dirty="0" smtClean="0">
                <a:sym typeface="Wingdings" panose="05000000000000000000" pitchFamily="2" charset="2"/>
              </a:rPr>
              <a:t> in </a:t>
            </a:r>
            <a:r>
              <a:rPr lang="fr-FR" dirty="0" err="1" smtClean="0">
                <a:sym typeface="Wingdings" panose="05000000000000000000" pitchFamily="2" charset="2"/>
              </a:rPr>
              <a:t>partnership</a:t>
            </a:r>
            <a:r>
              <a:rPr lang="fr-FR" dirty="0" smtClean="0">
                <a:sym typeface="Wingdings" panose="05000000000000000000" pitchFamily="2" charset="2"/>
              </a:rPr>
              <a:t> </a:t>
            </a:r>
            <a:r>
              <a:rPr lang="fr-FR" dirty="0" err="1" smtClean="0">
                <a:sym typeface="Wingdings" panose="05000000000000000000" pitchFamily="2" charset="2"/>
              </a:rPr>
              <a:t>with</a:t>
            </a:r>
            <a:r>
              <a:rPr lang="fr-FR" dirty="0" smtClean="0">
                <a:sym typeface="Wingdings" panose="05000000000000000000" pitchFamily="2" charset="2"/>
              </a:rPr>
              <a:t> </a:t>
            </a:r>
            <a:r>
              <a:rPr lang="fr-FR" u="sng" dirty="0" err="1" smtClean="0">
                <a:sym typeface="Wingdings" panose="05000000000000000000" pitchFamily="2" charset="2"/>
              </a:rPr>
              <a:t>sector</a:t>
            </a:r>
            <a:r>
              <a:rPr lang="fr-FR" u="sng" dirty="0" smtClean="0">
                <a:sym typeface="Wingdings" panose="05000000000000000000" pitchFamily="2" charset="2"/>
              </a:rPr>
              <a:t> </a:t>
            </a:r>
            <a:r>
              <a:rPr lang="fr-FR" u="sng" dirty="0" err="1" smtClean="0">
                <a:sym typeface="Wingdings" panose="05000000000000000000" pitchFamily="2" charset="2"/>
              </a:rPr>
              <a:t>departments</a:t>
            </a:r>
            <a:r>
              <a:rPr lang="fr-FR" u="sng" dirty="0" smtClean="0">
                <a:sym typeface="Wingdings" panose="05000000000000000000" pitchFamily="2" charset="2"/>
              </a:rPr>
              <a:t> </a:t>
            </a:r>
          </a:p>
          <a:p>
            <a:pPr lvl="1"/>
            <a:r>
              <a:rPr lang="fr-FR" dirty="0" err="1" smtClean="0">
                <a:sym typeface="Wingdings" panose="05000000000000000000" pitchFamily="2" charset="2"/>
              </a:rPr>
              <a:t>Retrocession</a:t>
            </a:r>
            <a:r>
              <a:rPr lang="fr-FR" dirty="0" smtClean="0">
                <a:sym typeface="Wingdings" panose="05000000000000000000" pitchFamily="2" charset="2"/>
              </a:rPr>
              <a:t> to </a:t>
            </a:r>
            <a:r>
              <a:rPr lang="fr-FR" dirty="0" err="1" smtClean="0">
                <a:sym typeface="Wingdings" panose="05000000000000000000" pitchFamily="2" charset="2"/>
              </a:rPr>
              <a:t>regional</a:t>
            </a:r>
            <a:r>
              <a:rPr lang="fr-FR" dirty="0" smtClean="0">
                <a:sym typeface="Wingdings" panose="05000000000000000000" pitchFamily="2" charset="2"/>
              </a:rPr>
              <a:t> </a:t>
            </a:r>
            <a:r>
              <a:rPr lang="fr-FR" dirty="0" err="1" smtClean="0">
                <a:sym typeface="Wingdings" panose="05000000000000000000" pitchFamily="2" charset="2"/>
              </a:rPr>
              <a:t>entities</a:t>
            </a:r>
            <a:endParaRPr lang="fr-FR" dirty="0" smtClean="0">
              <a:sym typeface="Wingdings" panose="05000000000000000000" pitchFamily="2" charset="2"/>
            </a:endParaRPr>
          </a:p>
          <a:p>
            <a:pPr lvl="1"/>
            <a:r>
              <a:rPr lang="fr-FR" dirty="0" smtClean="0">
                <a:sym typeface="Wingdings" panose="05000000000000000000" pitchFamily="2" charset="2"/>
              </a:rPr>
              <a:t>Synergies </a:t>
            </a:r>
            <a:r>
              <a:rPr lang="fr-FR" dirty="0" err="1" smtClean="0">
                <a:sym typeface="Wingdings" panose="05000000000000000000" pitchFamily="2" charset="2"/>
              </a:rPr>
              <a:t>between</a:t>
            </a:r>
            <a:r>
              <a:rPr lang="fr-FR" dirty="0" smtClean="0">
                <a:sym typeface="Wingdings" panose="05000000000000000000" pitchFamily="2" charset="2"/>
              </a:rPr>
              <a:t> </a:t>
            </a:r>
            <a:r>
              <a:rPr lang="fr-FR" dirty="0" err="1" smtClean="0">
                <a:sym typeface="Wingdings" panose="05000000000000000000" pitchFamily="2" charset="2"/>
              </a:rPr>
              <a:t>investment</a:t>
            </a:r>
            <a:r>
              <a:rPr lang="fr-FR" dirty="0" smtClean="0">
                <a:sym typeface="Wingdings" panose="05000000000000000000" pitchFamily="2" charset="2"/>
              </a:rPr>
              <a:t> and </a:t>
            </a:r>
            <a:r>
              <a:rPr lang="fr-FR" dirty="0" err="1" smtClean="0">
                <a:sym typeface="Wingdings" panose="05000000000000000000" pitchFamily="2" charset="2"/>
              </a:rPr>
              <a:t>policy</a:t>
            </a:r>
            <a:r>
              <a:rPr lang="fr-FR" dirty="0" smtClean="0">
                <a:sym typeface="Wingdings" panose="05000000000000000000" pitchFamily="2" charset="2"/>
              </a:rPr>
              <a:t> </a:t>
            </a:r>
            <a:r>
              <a:rPr lang="fr-FR" dirty="0" err="1" smtClean="0">
                <a:sym typeface="Wingdings" panose="05000000000000000000" pitchFamily="2" charset="2"/>
              </a:rPr>
              <a:t>reforms</a:t>
            </a:r>
            <a:endParaRPr lang="fr-FR" dirty="0" smtClean="0">
              <a:sym typeface="Wingdings" panose="05000000000000000000" pitchFamily="2" charset="2"/>
            </a:endParaRPr>
          </a:p>
          <a:p>
            <a:pPr lvl="1"/>
            <a:r>
              <a:rPr lang="fr-FR" dirty="0" err="1" smtClean="0">
                <a:sym typeface="Wingdings" panose="05000000000000000000" pitchFamily="2" charset="2"/>
              </a:rPr>
              <a:t>Measurable</a:t>
            </a:r>
            <a:r>
              <a:rPr lang="fr-FR" dirty="0" smtClean="0">
                <a:sym typeface="Wingdings" panose="05000000000000000000" pitchFamily="2" charset="2"/>
              </a:rPr>
              <a:t> </a:t>
            </a:r>
            <a:r>
              <a:rPr lang="fr-FR" dirty="0" err="1" smtClean="0">
                <a:sym typeface="Wingdings" panose="05000000000000000000" pitchFamily="2" charset="2"/>
              </a:rPr>
              <a:t>results</a:t>
            </a:r>
            <a:r>
              <a:rPr lang="fr-FR" dirty="0" smtClean="0">
                <a:sym typeface="Wingdings" panose="05000000000000000000" pitchFamily="2" charset="2"/>
              </a:rPr>
              <a:t> </a:t>
            </a:r>
            <a:br>
              <a:rPr lang="fr-FR" dirty="0" smtClean="0">
                <a:sym typeface="Wingdings" panose="05000000000000000000" pitchFamily="2" charset="2"/>
              </a:rPr>
            </a:br>
            <a:r>
              <a:rPr lang="fr-FR" sz="1800" dirty="0" smtClean="0">
                <a:sym typeface="Wingdings" panose="05000000000000000000" pitchFamily="2" charset="2"/>
              </a:rPr>
              <a:t>(</a:t>
            </a:r>
            <a:r>
              <a:rPr lang="fr-FR" sz="1800" dirty="0" err="1" smtClean="0">
                <a:sym typeface="Wingdings" panose="05000000000000000000" pitchFamily="2" charset="2"/>
              </a:rPr>
              <a:t>that</a:t>
            </a:r>
            <a:r>
              <a:rPr lang="fr-FR" sz="1800" dirty="0" smtClean="0">
                <a:sym typeface="Wingdings" panose="05000000000000000000" pitchFamily="2" charset="2"/>
              </a:rPr>
              <a:t> </a:t>
            </a:r>
            <a:r>
              <a:rPr lang="fr-FR" sz="1800" dirty="0" err="1" smtClean="0">
                <a:sym typeface="Wingdings" panose="05000000000000000000" pitchFamily="2" charset="2"/>
              </a:rPr>
              <a:t>feed</a:t>
            </a:r>
            <a:r>
              <a:rPr lang="fr-FR" sz="1800" dirty="0" smtClean="0">
                <a:sym typeface="Wingdings" panose="05000000000000000000" pitchFamily="2" charset="2"/>
              </a:rPr>
              <a:t> </a:t>
            </a:r>
            <a:r>
              <a:rPr lang="fr-FR" sz="1800" dirty="0" err="1" smtClean="0">
                <a:sym typeface="Wingdings" panose="05000000000000000000" pitchFamily="2" charset="2"/>
              </a:rPr>
              <a:t>into</a:t>
            </a:r>
            <a:r>
              <a:rPr lang="fr-FR" sz="1800" dirty="0" smtClean="0">
                <a:sym typeface="Wingdings" panose="05000000000000000000" pitchFamily="2" charset="2"/>
              </a:rPr>
              <a:t> </a:t>
            </a:r>
            <a:r>
              <a:rPr lang="fr-FR" sz="1800" dirty="0" err="1" smtClean="0">
                <a:sym typeface="Wingdings" panose="05000000000000000000" pitchFamily="2" charset="2"/>
              </a:rPr>
              <a:t>resource</a:t>
            </a:r>
            <a:r>
              <a:rPr lang="fr-FR" sz="1800" dirty="0" smtClean="0">
                <a:sym typeface="Wingdings" panose="05000000000000000000" pitchFamily="2" charset="2"/>
              </a:rPr>
              <a:t> </a:t>
            </a:r>
            <a:r>
              <a:rPr lang="fr-FR" sz="1800" dirty="0" err="1" smtClean="0">
                <a:sym typeface="Wingdings" panose="05000000000000000000" pitchFamily="2" charset="2"/>
              </a:rPr>
              <a:t>mobilization</a:t>
            </a:r>
            <a:r>
              <a:rPr lang="fr-FR" sz="1800" dirty="0" smtClean="0">
                <a:sym typeface="Wingdings" panose="05000000000000000000" pitchFamily="2" charset="2"/>
              </a:rPr>
              <a:t> efforts)</a:t>
            </a:r>
          </a:p>
          <a:p>
            <a:pPr marL="0" indent="0">
              <a:buNone/>
            </a:pPr>
            <a:endParaRPr lang="fr-FR" dirty="0"/>
          </a:p>
        </p:txBody>
      </p:sp>
    </p:spTree>
    <p:extLst>
      <p:ext uri="{BB962C8B-B14F-4D97-AF65-F5344CB8AC3E}">
        <p14:creationId xmlns:p14="http://schemas.microsoft.com/office/powerpoint/2010/main" val="3283752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a:spLocks noGrp="1"/>
          </p:cNvSpPr>
          <p:nvPr>
            <p:ph type="title"/>
          </p:nvPr>
        </p:nvSpPr>
        <p:spPr>
          <a:xfrm>
            <a:off x="76200" y="1143000"/>
            <a:ext cx="2401111" cy="4601183"/>
          </a:xfrm>
        </p:spPr>
        <p:txBody>
          <a:bodyPr/>
          <a:lstStyle/>
          <a:p>
            <a:r>
              <a:rPr lang="fr-FR" dirty="0" smtClean="0"/>
              <a:t>A </a:t>
            </a:r>
            <a:r>
              <a:rPr lang="fr-FR" dirty="0" err="1" smtClean="0"/>
              <a:t>comprehensive</a:t>
            </a:r>
            <a:r>
              <a:rPr lang="fr-FR" dirty="0" smtClean="0"/>
              <a:t> </a:t>
            </a:r>
            <a:r>
              <a:rPr lang="fr-FR" dirty="0" err="1" smtClean="0"/>
              <a:t>approach</a:t>
            </a:r>
            <a:r>
              <a:rPr lang="fr-FR" dirty="0" smtClean="0"/>
              <a:t>, </a:t>
            </a:r>
            <a:r>
              <a:rPr lang="fr-FR" dirty="0" err="1" smtClean="0"/>
              <a:t>capitalizing</a:t>
            </a:r>
            <a:r>
              <a:rPr lang="fr-FR" dirty="0" smtClean="0"/>
              <a:t> on </a:t>
            </a:r>
            <a:r>
              <a:rPr lang="fr-FR" dirty="0" err="1" smtClean="0"/>
              <a:t>AfDB’s</a:t>
            </a:r>
            <a:r>
              <a:rPr lang="fr-FR" dirty="0" smtClean="0"/>
              <a:t> </a:t>
            </a:r>
            <a:r>
              <a:rPr lang="fr-FR" dirty="0" err="1" smtClean="0"/>
              <a:t>experience</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351095586"/>
              </p:ext>
            </p:extLst>
          </p:nvPr>
        </p:nvGraphicFramePr>
        <p:xfrm>
          <a:off x="1922167" y="647700"/>
          <a:ext cx="7144496"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Image 3" descr="Africa 50 vert.jpg"/>
          <p:cNvPicPr>
            <a:picLocks noChangeAspect="1"/>
          </p:cNvPicPr>
          <p:nvPr/>
        </p:nvPicPr>
        <p:blipFill rotWithShape="1">
          <a:blip r:embed="rId8" cstate="print"/>
          <a:srcRect b="25553"/>
          <a:stretch/>
        </p:blipFill>
        <p:spPr>
          <a:xfrm>
            <a:off x="11373" y="0"/>
            <a:ext cx="3821589" cy="1597708"/>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11865802"/>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p:cNvSpPr>
            <a:spLocks noGrp="1"/>
          </p:cNvSpPr>
          <p:nvPr>
            <p:ph type="title"/>
          </p:nvPr>
        </p:nvSpPr>
        <p:spPr>
          <a:xfrm>
            <a:off x="2667000" y="205821"/>
            <a:ext cx="6019799" cy="1546779"/>
          </a:xfrm>
        </p:spPr>
        <p:txBody>
          <a:bodyPr>
            <a:noAutofit/>
          </a:bodyPr>
          <a:lstStyle/>
          <a:p>
            <a:r>
              <a:rPr lang="en-US" sz="5400" b="1" dirty="0" smtClean="0">
                <a:solidFill>
                  <a:srgbClr val="008E4F"/>
                </a:solidFill>
              </a:rPr>
              <a:t>African capital working for Africa</a:t>
            </a:r>
            <a:endParaRPr lang="en-US" sz="5400" b="1" dirty="0">
              <a:solidFill>
                <a:srgbClr val="008E4F"/>
              </a:solidFill>
            </a:endParaRPr>
          </a:p>
        </p:txBody>
      </p:sp>
      <p:sp>
        <p:nvSpPr>
          <p:cNvPr id="4" name="Rectangle 3"/>
          <p:cNvSpPr/>
          <p:nvPr/>
        </p:nvSpPr>
        <p:spPr>
          <a:xfrm>
            <a:off x="5646002" y="1775379"/>
            <a:ext cx="2964598" cy="3068492"/>
          </a:xfrm>
          <a:prstGeom prst="rect">
            <a:avLst/>
          </a:prstGeom>
          <a:solidFill>
            <a:schemeClr val="accent4">
              <a:lumMod val="7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8E4F"/>
              </a:solidFill>
            </a:endParaRPr>
          </a:p>
        </p:txBody>
      </p:sp>
      <p:sp>
        <p:nvSpPr>
          <p:cNvPr id="15" name="TextBox 19"/>
          <p:cNvSpPr txBox="1">
            <a:spLocks noChangeArrowheads="1"/>
          </p:cNvSpPr>
          <p:nvPr/>
        </p:nvSpPr>
        <p:spPr bwMode="auto">
          <a:xfrm>
            <a:off x="5770512" y="1899899"/>
            <a:ext cx="2687688" cy="1350104"/>
          </a:xfrm>
          <a:prstGeom prst="rect">
            <a:avLst/>
          </a:prstGeom>
          <a:solidFill>
            <a:schemeClr val="accent2">
              <a:lumMod val="20000"/>
              <a:lumOff val="80000"/>
              <a:alpha val="86000"/>
            </a:schemeClr>
          </a:solidFill>
          <a:ln>
            <a:noFill/>
          </a:ln>
          <a:extLst/>
        </p:spPr>
        <p:txBody>
          <a:bodyPr wrap="square" lIns="144000" tIns="0" rIns="144000" anchor="ctr" anchorCtr="0">
            <a:noAutofit/>
          </a:bodyPr>
          <a:lstStyle>
            <a:defPPr>
              <a:defRPr lang="en-US"/>
            </a:defPPr>
            <a:lvl1pPr>
              <a:defRPr sz="2000" b="1">
                <a:solidFill>
                  <a:schemeClr val="tx2">
                    <a:lumMod val="75000"/>
                  </a:schemeClr>
                </a:solidFill>
                <a:latin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ctr"/>
            <a:r>
              <a:rPr lang="en-US" sz="3600" dirty="0" smtClean="0">
                <a:solidFill>
                  <a:srgbClr val="008E4F"/>
                </a:solidFill>
                <a:latin typeface="+mn-lt"/>
              </a:rPr>
              <a:t>EQUITY</a:t>
            </a:r>
          </a:p>
          <a:p>
            <a:pPr algn="ctr"/>
            <a:r>
              <a:rPr lang="en-US" dirty="0" smtClean="0">
                <a:solidFill>
                  <a:srgbClr val="008E4F"/>
                </a:solidFill>
                <a:latin typeface="+mn-lt"/>
              </a:rPr>
              <a:t>USD 3bn paid-in</a:t>
            </a:r>
          </a:p>
          <a:p>
            <a:pPr algn="ctr"/>
            <a:r>
              <a:rPr lang="en-US" dirty="0" smtClean="0">
                <a:solidFill>
                  <a:srgbClr val="008E4F"/>
                </a:solidFill>
                <a:latin typeface="+mn-lt"/>
              </a:rPr>
              <a:t>USD 7bn subscribed</a:t>
            </a:r>
            <a:endParaRPr lang="en-US" dirty="0">
              <a:solidFill>
                <a:srgbClr val="008E4F"/>
              </a:solidFill>
              <a:latin typeface="+mn-lt"/>
            </a:endParaRPr>
          </a:p>
        </p:txBody>
      </p:sp>
      <p:sp>
        <p:nvSpPr>
          <p:cNvPr id="22" name="TextBox 19"/>
          <p:cNvSpPr txBox="1">
            <a:spLocks noChangeArrowheads="1"/>
          </p:cNvSpPr>
          <p:nvPr/>
        </p:nvSpPr>
        <p:spPr bwMode="auto">
          <a:xfrm>
            <a:off x="5770512" y="3369247"/>
            <a:ext cx="2687688" cy="1350104"/>
          </a:xfrm>
          <a:prstGeom prst="rect">
            <a:avLst/>
          </a:prstGeom>
          <a:solidFill>
            <a:schemeClr val="accent2">
              <a:lumMod val="60000"/>
              <a:lumOff val="40000"/>
              <a:alpha val="86000"/>
            </a:schemeClr>
          </a:solidFill>
          <a:ln>
            <a:noFill/>
          </a:ln>
          <a:extLst/>
        </p:spPr>
        <p:txBody>
          <a:bodyPr wrap="square" lIns="144000" tIns="0" rIns="144000" anchor="ctr" anchorCtr="0">
            <a:noAutofit/>
          </a:bodyPr>
          <a:lstStyle>
            <a:defPPr>
              <a:defRPr lang="en-US"/>
            </a:defPPr>
            <a:lvl1pPr>
              <a:defRPr sz="2000" b="1">
                <a:solidFill>
                  <a:schemeClr val="tx2">
                    <a:lumMod val="75000"/>
                  </a:schemeClr>
                </a:solidFill>
                <a:latin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ctr"/>
            <a:r>
              <a:rPr lang="en-US" sz="3600" dirty="0" smtClean="0">
                <a:solidFill>
                  <a:srgbClr val="008E4F"/>
                </a:solidFill>
                <a:latin typeface="+mn-lt"/>
              </a:rPr>
              <a:t>BONDS</a:t>
            </a:r>
            <a:endParaRPr lang="en-US" sz="3600" dirty="0">
              <a:solidFill>
                <a:srgbClr val="008E4F"/>
              </a:solidFill>
              <a:latin typeface="+mn-lt"/>
            </a:endParaRPr>
          </a:p>
        </p:txBody>
      </p:sp>
      <p:sp>
        <p:nvSpPr>
          <p:cNvPr id="23" name="TextBox 19"/>
          <p:cNvSpPr txBox="1">
            <a:spLocks noChangeArrowheads="1"/>
          </p:cNvSpPr>
          <p:nvPr/>
        </p:nvSpPr>
        <p:spPr bwMode="auto">
          <a:xfrm>
            <a:off x="5646002" y="4980846"/>
            <a:ext cx="2964598" cy="1001443"/>
          </a:xfrm>
          <a:prstGeom prst="rect">
            <a:avLst/>
          </a:prstGeom>
          <a:solidFill>
            <a:schemeClr val="accent2">
              <a:lumMod val="75000"/>
              <a:alpha val="86000"/>
            </a:schemeClr>
          </a:solidFill>
          <a:ln>
            <a:noFill/>
          </a:ln>
          <a:extLst/>
        </p:spPr>
        <p:txBody>
          <a:bodyPr wrap="square" lIns="144000" tIns="0" rIns="144000" anchor="ctr" anchorCtr="0">
            <a:noAutofit/>
          </a:bodyPr>
          <a:lstStyle>
            <a:defPPr>
              <a:defRPr lang="en-US"/>
            </a:defPPr>
            <a:lvl1pPr>
              <a:defRPr sz="2000" b="1">
                <a:solidFill>
                  <a:schemeClr val="tx2">
                    <a:lumMod val="75000"/>
                  </a:schemeClr>
                </a:solidFill>
                <a:latin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ctr"/>
            <a:r>
              <a:rPr lang="en-US" sz="2400" dirty="0" smtClean="0">
                <a:solidFill>
                  <a:schemeClr val="bg1"/>
                </a:solidFill>
                <a:latin typeface="+mn-lt"/>
              </a:rPr>
              <a:t>Revolving Fund for Project Development</a:t>
            </a:r>
            <a:endParaRPr lang="en-US" sz="2400" dirty="0">
              <a:solidFill>
                <a:schemeClr val="bg1"/>
              </a:solidFill>
              <a:latin typeface="+mn-lt"/>
            </a:endParaRPr>
          </a:p>
        </p:txBody>
      </p:sp>
      <p:sp>
        <p:nvSpPr>
          <p:cNvPr id="24" name="TextBox 19"/>
          <p:cNvSpPr txBox="1">
            <a:spLocks noChangeArrowheads="1"/>
          </p:cNvSpPr>
          <p:nvPr/>
        </p:nvSpPr>
        <p:spPr bwMode="auto">
          <a:xfrm>
            <a:off x="381000" y="1899899"/>
            <a:ext cx="4258380" cy="1350104"/>
          </a:xfrm>
          <a:prstGeom prst="rect">
            <a:avLst/>
          </a:prstGeom>
          <a:solidFill>
            <a:schemeClr val="bg1">
              <a:alpha val="86000"/>
            </a:schemeClr>
          </a:solidFill>
          <a:ln>
            <a:noFill/>
          </a:ln>
          <a:extLst/>
        </p:spPr>
        <p:txBody>
          <a:bodyPr wrap="square" lIns="144000" tIns="0" rIns="144000" anchor="ctr" anchorCtr="0">
            <a:noAutofit/>
          </a:bodyPr>
          <a:lstStyle>
            <a:defPPr>
              <a:defRPr lang="fr-FR"/>
            </a:defPPr>
            <a:lvl1pPr algn="ctr">
              <a:defRPr b="1"/>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sz="2400" dirty="0">
                <a:solidFill>
                  <a:srgbClr val="008E4F"/>
                </a:solidFill>
              </a:rPr>
              <a:t>African Countries</a:t>
            </a:r>
          </a:p>
          <a:p>
            <a:r>
              <a:rPr lang="en-US" sz="2400" dirty="0" smtClean="0">
                <a:solidFill>
                  <a:srgbClr val="008E4F"/>
                </a:solidFill>
              </a:rPr>
              <a:t>African Development Bank</a:t>
            </a:r>
            <a:endParaRPr lang="en-US" sz="2400" dirty="0">
              <a:solidFill>
                <a:srgbClr val="008E4F"/>
              </a:solidFill>
            </a:endParaRPr>
          </a:p>
          <a:p>
            <a:r>
              <a:rPr lang="en-US" sz="2400" dirty="0" smtClean="0">
                <a:solidFill>
                  <a:srgbClr val="008E4F"/>
                </a:solidFill>
              </a:rPr>
              <a:t>African Institutional Investors</a:t>
            </a:r>
            <a:endParaRPr lang="en-US" sz="2400" dirty="0">
              <a:solidFill>
                <a:srgbClr val="008E4F"/>
              </a:solidFill>
            </a:endParaRPr>
          </a:p>
        </p:txBody>
      </p:sp>
      <p:sp>
        <p:nvSpPr>
          <p:cNvPr id="26" name="TextBox 19"/>
          <p:cNvSpPr txBox="1">
            <a:spLocks noChangeArrowheads="1"/>
          </p:cNvSpPr>
          <p:nvPr/>
        </p:nvSpPr>
        <p:spPr bwMode="auto">
          <a:xfrm>
            <a:off x="381000" y="3369247"/>
            <a:ext cx="4258380" cy="1350104"/>
          </a:xfrm>
          <a:prstGeom prst="rect">
            <a:avLst/>
          </a:prstGeom>
          <a:solidFill>
            <a:schemeClr val="bg1">
              <a:alpha val="86000"/>
            </a:schemeClr>
          </a:solidFill>
          <a:ln>
            <a:noFill/>
          </a:ln>
          <a:extLst/>
        </p:spPr>
        <p:txBody>
          <a:bodyPr wrap="square" lIns="144000" tIns="0" rIns="144000" anchor="ctr" anchorCtr="0">
            <a:noAutofit/>
          </a:bodyPr>
          <a:lstStyle>
            <a:defPPr>
              <a:defRPr lang="fr-FR"/>
            </a:defPPr>
            <a:lvl1pPr algn="ctr">
              <a:defRPr b="1"/>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sz="2400" dirty="0" smtClean="0">
                <a:solidFill>
                  <a:srgbClr val="008E4F"/>
                </a:solidFill>
              </a:rPr>
              <a:t>International Financial Markets</a:t>
            </a:r>
            <a:endParaRPr lang="en-US" sz="2400" dirty="0">
              <a:solidFill>
                <a:srgbClr val="008E4F"/>
              </a:solidFill>
            </a:endParaRPr>
          </a:p>
        </p:txBody>
      </p:sp>
      <p:sp>
        <p:nvSpPr>
          <p:cNvPr id="27" name="TextBox 19"/>
          <p:cNvSpPr txBox="1">
            <a:spLocks noChangeArrowheads="1"/>
          </p:cNvSpPr>
          <p:nvPr/>
        </p:nvSpPr>
        <p:spPr bwMode="auto">
          <a:xfrm>
            <a:off x="381000" y="4980846"/>
            <a:ext cx="4258380" cy="1001443"/>
          </a:xfrm>
          <a:prstGeom prst="rect">
            <a:avLst/>
          </a:prstGeom>
          <a:solidFill>
            <a:schemeClr val="bg1">
              <a:alpha val="86000"/>
            </a:schemeClr>
          </a:solidFill>
          <a:ln>
            <a:noFill/>
          </a:ln>
          <a:extLst/>
        </p:spPr>
        <p:txBody>
          <a:bodyPr wrap="square" lIns="144000" tIns="0" rIns="144000" anchor="ctr" anchorCtr="0">
            <a:noAutofit/>
          </a:bodyPr>
          <a:lstStyle>
            <a:defPPr>
              <a:defRPr lang="en-US"/>
            </a:defPPr>
            <a:lvl1pPr>
              <a:defRPr sz="2000" b="1">
                <a:solidFill>
                  <a:schemeClr val="tx2">
                    <a:lumMod val="75000"/>
                  </a:schemeClr>
                </a:solidFill>
                <a:latin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ctr"/>
            <a:r>
              <a:rPr lang="en-US" sz="2400" dirty="0" smtClean="0">
                <a:solidFill>
                  <a:srgbClr val="008E4F"/>
                </a:solidFill>
                <a:latin typeface="+mn-lt"/>
              </a:rPr>
              <a:t>Development Partners</a:t>
            </a:r>
            <a:endParaRPr lang="en-US" sz="2400" dirty="0">
              <a:solidFill>
                <a:srgbClr val="008E4F"/>
              </a:solidFill>
              <a:latin typeface="+mn-lt"/>
            </a:endParaRPr>
          </a:p>
          <a:p>
            <a:pPr algn="ctr"/>
            <a:r>
              <a:rPr lang="en-US" sz="2400" dirty="0" smtClean="0">
                <a:solidFill>
                  <a:srgbClr val="008E4F"/>
                </a:solidFill>
                <a:latin typeface="+mn-lt"/>
              </a:rPr>
              <a:t>Power investors</a:t>
            </a:r>
            <a:endParaRPr lang="en-US" sz="2400" dirty="0">
              <a:solidFill>
                <a:srgbClr val="008E4F"/>
              </a:solidFill>
              <a:latin typeface="+mn-lt"/>
            </a:endParaRPr>
          </a:p>
        </p:txBody>
      </p:sp>
      <p:cxnSp>
        <p:nvCxnSpPr>
          <p:cNvPr id="28" name="Connecteur droit avec flèche 27"/>
          <p:cNvCxnSpPr/>
          <p:nvPr/>
        </p:nvCxnSpPr>
        <p:spPr>
          <a:xfrm>
            <a:off x="4648200" y="2577589"/>
            <a:ext cx="914165" cy="12452"/>
          </a:xfrm>
          <a:prstGeom prst="straightConnector1">
            <a:avLst/>
          </a:prstGeom>
          <a:ln w="203200">
            <a:solidFill>
              <a:schemeClr val="accent5">
                <a:lumMod val="60000"/>
                <a:lumOff val="40000"/>
              </a:schemeClr>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9" name="Connecteur droit avec flèche 28"/>
          <p:cNvCxnSpPr/>
          <p:nvPr/>
        </p:nvCxnSpPr>
        <p:spPr>
          <a:xfrm>
            <a:off x="4648200" y="4034486"/>
            <a:ext cx="914165" cy="12452"/>
          </a:xfrm>
          <a:prstGeom prst="straightConnector1">
            <a:avLst/>
          </a:prstGeom>
          <a:ln w="203200">
            <a:solidFill>
              <a:schemeClr val="accent5">
                <a:lumMod val="60000"/>
                <a:lumOff val="40000"/>
              </a:schemeClr>
            </a:solidFill>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4648200" y="5466478"/>
            <a:ext cx="914165" cy="12452"/>
          </a:xfrm>
          <a:prstGeom prst="straightConnector1">
            <a:avLst/>
          </a:prstGeom>
          <a:ln w="203200">
            <a:solidFill>
              <a:schemeClr val="accent5">
                <a:lumMod val="60000"/>
                <a:lumOff val="40000"/>
              </a:schemeClr>
            </a:solidFill>
            <a:tailEnd type="triangle" w="med" len="sm"/>
          </a:ln>
          <a:effectLst/>
        </p:spPr>
        <p:style>
          <a:lnRef idx="2">
            <a:schemeClr val="accent1"/>
          </a:lnRef>
          <a:fillRef idx="0">
            <a:schemeClr val="accent1"/>
          </a:fillRef>
          <a:effectRef idx="1">
            <a:schemeClr val="accent1"/>
          </a:effectRef>
          <a:fontRef idx="minor">
            <a:schemeClr val="tx1"/>
          </a:fontRef>
        </p:style>
      </p:cxnSp>
      <p:sp>
        <p:nvSpPr>
          <p:cNvPr id="25" name="TextBox 19"/>
          <p:cNvSpPr txBox="1">
            <a:spLocks noChangeArrowheads="1"/>
          </p:cNvSpPr>
          <p:nvPr/>
        </p:nvSpPr>
        <p:spPr bwMode="auto">
          <a:xfrm>
            <a:off x="152400" y="6113914"/>
            <a:ext cx="8839200" cy="662096"/>
          </a:xfrm>
          <a:prstGeom prst="rect">
            <a:avLst/>
          </a:prstGeom>
          <a:noFill/>
          <a:ln>
            <a:noFill/>
          </a:ln>
          <a:extLst/>
        </p:spPr>
        <p:txBody>
          <a:bodyPr wrap="square" lIns="144000" tIns="0" rIns="144000" anchor="ctr" anchorCtr="0">
            <a:noAutofit/>
          </a:bodyPr>
          <a:lstStyle>
            <a:defPPr>
              <a:defRPr lang="en-US"/>
            </a:defPPr>
            <a:lvl1pPr>
              <a:defRPr sz="2000" b="1">
                <a:solidFill>
                  <a:schemeClr val="tx2">
                    <a:lumMod val="75000"/>
                  </a:schemeClr>
                </a:solidFill>
                <a:latin typeface="Calibri"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ctr"/>
            <a:r>
              <a:rPr lang="en-US" sz="3200" dirty="0" smtClean="0">
                <a:solidFill>
                  <a:srgbClr val="008E4F"/>
                </a:solidFill>
                <a:latin typeface="+mn-lt"/>
              </a:rPr>
              <a:t>TARGET : “A” rating and USD 100bn leveraged</a:t>
            </a:r>
            <a:endParaRPr lang="en-US" sz="3200" dirty="0">
              <a:solidFill>
                <a:srgbClr val="008E4F"/>
              </a:solidFill>
              <a:latin typeface="+mn-lt"/>
            </a:endParaRPr>
          </a:p>
        </p:txBody>
      </p:sp>
    </p:spTree>
    <p:extLst>
      <p:ext uri="{BB962C8B-B14F-4D97-AF65-F5344CB8AC3E}">
        <p14:creationId xmlns:p14="http://schemas.microsoft.com/office/powerpoint/2010/main" val="39539547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ppt_x</p:attrName>
                                        </p:attrNameLst>
                                      </p:cBhvr>
                                      <p:tavLst>
                                        <p:tav tm="0">
                                          <p:val>
                                            <p:strVal val="#ppt_x-#ppt_w*1.125000"/>
                                          </p:val>
                                        </p:tav>
                                        <p:tav tm="100000">
                                          <p:val>
                                            <p:strVal val="#ppt_x"/>
                                          </p:val>
                                        </p:tav>
                                      </p:tavLst>
                                    </p:anim>
                                    <p:animEffect transition="in" filter="wipe(right)">
                                      <p:cBhvr>
                                        <p:cTn id="17" dur="500"/>
                                        <p:tgtEl>
                                          <p:spTgt spid="28"/>
                                        </p:tgtEl>
                                      </p:cBhvr>
                                    </p:animEffect>
                                  </p:childTnLst>
                                </p:cTn>
                              </p:par>
                            </p:childTnLst>
                          </p:cTn>
                        </p:par>
                        <p:par>
                          <p:cTn id="18" fill="hold">
                            <p:stCondLst>
                              <p:cond delay="1500"/>
                            </p:stCondLst>
                            <p:childTnLst>
                              <p:par>
                                <p:cTn id="19" presetID="12" presetClass="entr" presetSubtype="2"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left)">
                                      <p:cBhvr>
                                        <p:cTn id="22" dur="500"/>
                                        <p:tgtEl>
                                          <p:spTgt spid="15"/>
                                        </p:tgtEl>
                                      </p:cBhvr>
                                    </p:animEffect>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p:tgtEl>
                                          <p:spTgt spid="26"/>
                                        </p:tgtEl>
                                        <p:attrNameLst>
                                          <p:attrName>ppt_x</p:attrName>
                                        </p:attrNameLst>
                                      </p:cBhvr>
                                      <p:tavLst>
                                        <p:tav tm="0">
                                          <p:val>
                                            <p:strVal val="#ppt_x-#ppt_w*1.125000"/>
                                          </p:val>
                                        </p:tav>
                                        <p:tav tm="100000">
                                          <p:val>
                                            <p:strVal val="#ppt_x"/>
                                          </p:val>
                                        </p:tav>
                                      </p:tavLst>
                                    </p:anim>
                                    <p:animEffect transition="in" filter="wipe(right)">
                                      <p:cBhvr>
                                        <p:cTn id="27" dur="500"/>
                                        <p:tgtEl>
                                          <p:spTgt spid="26"/>
                                        </p:tgtEl>
                                      </p:cBhvr>
                                    </p:animEffect>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p:tgtEl>
                                          <p:spTgt spid="29"/>
                                        </p:tgtEl>
                                        <p:attrNameLst>
                                          <p:attrName>ppt_x</p:attrName>
                                        </p:attrNameLst>
                                      </p:cBhvr>
                                      <p:tavLst>
                                        <p:tav tm="0">
                                          <p:val>
                                            <p:strVal val="#ppt_x-#ppt_w*1.125000"/>
                                          </p:val>
                                        </p:tav>
                                        <p:tav tm="100000">
                                          <p:val>
                                            <p:strVal val="#ppt_x"/>
                                          </p:val>
                                        </p:tav>
                                      </p:tavLst>
                                    </p:anim>
                                    <p:animEffect transition="in" filter="wipe(right)">
                                      <p:cBhvr>
                                        <p:cTn id="32" dur="500"/>
                                        <p:tgtEl>
                                          <p:spTgt spid="29"/>
                                        </p:tgtEl>
                                      </p:cBhvr>
                                    </p:animEffect>
                                  </p:childTnLst>
                                </p:cTn>
                              </p:par>
                            </p:childTnLst>
                          </p:cTn>
                        </p:par>
                        <p:par>
                          <p:cTn id="33" fill="hold">
                            <p:stCondLst>
                              <p:cond delay="3000"/>
                            </p:stCondLst>
                            <p:childTnLst>
                              <p:par>
                                <p:cTn id="34" presetID="12" presetClass="entr" presetSubtype="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left)">
                                      <p:cBhvr>
                                        <p:cTn id="37" dur="500"/>
                                        <p:tgtEl>
                                          <p:spTgt spid="22"/>
                                        </p:tgtEl>
                                      </p:cBhvr>
                                    </p:animEffect>
                                  </p:childTnLst>
                                </p:cTn>
                              </p:par>
                            </p:childTnLst>
                          </p:cTn>
                        </p:par>
                        <p:par>
                          <p:cTn id="38" fill="hold">
                            <p:stCondLst>
                              <p:cond delay="3500"/>
                            </p:stCondLst>
                            <p:childTnLst>
                              <p:par>
                                <p:cTn id="39" presetID="1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p:tgtEl>
                                          <p:spTgt spid="27"/>
                                        </p:tgtEl>
                                        <p:attrNameLst>
                                          <p:attrName>ppt_x</p:attrName>
                                        </p:attrNameLst>
                                      </p:cBhvr>
                                      <p:tavLst>
                                        <p:tav tm="0">
                                          <p:val>
                                            <p:strVal val="#ppt_x-#ppt_w*1.125000"/>
                                          </p:val>
                                        </p:tav>
                                        <p:tav tm="100000">
                                          <p:val>
                                            <p:strVal val="#ppt_x"/>
                                          </p:val>
                                        </p:tav>
                                      </p:tavLst>
                                    </p:anim>
                                    <p:animEffect transition="in" filter="wipe(right)">
                                      <p:cBhvr>
                                        <p:cTn id="42" dur="500"/>
                                        <p:tgtEl>
                                          <p:spTgt spid="27"/>
                                        </p:tgtEl>
                                      </p:cBhvr>
                                    </p:animEffect>
                                  </p:childTnLst>
                                </p:cTn>
                              </p:par>
                            </p:childTnLst>
                          </p:cTn>
                        </p:par>
                        <p:par>
                          <p:cTn id="43" fill="hold">
                            <p:stCondLst>
                              <p:cond delay="4000"/>
                            </p:stCondLst>
                            <p:childTnLst>
                              <p:par>
                                <p:cTn id="44" presetID="12" presetClass="entr" presetSubtype="8"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p:tgtEl>
                                          <p:spTgt spid="30"/>
                                        </p:tgtEl>
                                        <p:attrNameLst>
                                          <p:attrName>ppt_x</p:attrName>
                                        </p:attrNameLst>
                                      </p:cBhvr>
                                      <p:tavLst>
                                        <p:tav tm="0">
                                          <p:val>
                                            <p:strVal val="#ppt_x-#ppt_w*1.125000"/>
                                          </p:val>
                                        </p:tav>
                                        <p:tav tm="100000">
                                          <p:val>
                                            <p:strVal val="#ppt_x"/>
                                          </p:val>
                                        </p:tav>
                                      </p:tavLst>
                                    </p:anim>
                                    <p:animEffect transition="in" filter="wipe(right)">
                                      <p:cBhvr>
                                        <p:cTn id="47" dur="500"/>
                                        <p:tgtEl>
                                          <p:spTgt spid="30"/>
                                        </p:tgtEl>
                                      </p:cBhvr>
                                    </p:animEffect>
                                  </p:childTnLst>
                                </p:cTn>
                              </p:par>
                            </p:childTnLst>
                          </p:cTn>
                        </p:par>
                        <p:par>
                          <p:cTn id="48" fill="hold">
                            <p:stCondLst>
                              <p:cond delay="4500"/>
                            </p:stCondLst>
                            <p:childTnLst>
                              <p:par>
                                <p:cTn id="49" presetID="12" presetClass="entr" presetSubtype="2"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p:tgtEl>
                                          <p:spTgt spid="23"/>
                                        </p:tgtEl>
                                        <p:attrNameLst>
                                          <p:attrName>ppt_x</p:attrName>
                                        </p:attrNameLst>
                                      </p:cBhvr>
                                      <p:tavLst>
                                        <p:tav tm="0">
                                          <p:val>
                                            <p:strVal val="#ppt_x+#ppt_w*1.125000"/>
                                          </p:val>
                                        </p:tav>
                                        <p:tav tm="100000">
                                          <p:val>
                                            <p:strVal val="#ppt_x"/>
                                          </p:val>
                                        </p:tav>
                                      </p:tavLst>
                                    </p:anim>
                                    <p:animEffect transition="in" filter="wipe(left)">
                                      <p:cBhvr>
                                        <p:cTn id="52" dur="500"/>
                                        <p:tgtEl>
                                          <p:spTgt spid="23"/>
                                        </p:tgtEl>
                                      </p:cBhvr>
                                    </p:animEffect>
                                  </p:childTnLst>
                                </p:cTn>
                              </p:par>
                            </p:childTnLst>
                          </p:cTn>
                        </p:par>
                        <p:par>
                          <p:cTn id="53" fill="hold">
                            <p:stCondLst>
                              <p:cond delay="5000"/>
                            </p:stCondLst>
                            <p:childTnLst>
                              <p:par>
                                <p:cTn id="54" presetID="12" presetClass="entr" presetSubtype="8"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ppt_x</p:attrName>
                                        </p:attrNameLst>
                                      </p:cBhvr>
                                      <p:tavLst>
                                        <p:tav tm="0">
                                          <p:val>
                                            <p:strVal val="#ppt_x-#ppt_w*1.125000"/>
                                          </p:val>
                                        </p:tav>
                                        <p:tav tm="100000">
                                          <p:val>
                                            <p:strVal val="#ppt_x"/>
                                          </p:val>
                                        </p:tav>
                                      </p:tavLst>
                                    </p:anim>
                                    <p:animEffect transition="in" filter="wipe(right)">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22" grpId="0" animBg="1"/>
      <p:bldP spid="23" grpId="0" animBg="1"/>
      <p:bldP spid="24" grpId="0" animBg="1"/>
      <p:bldP spid="26" grpId="0" animBg="1"/>
      <p:bldP spid="27"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 y="1123838"/>
            <a:ext cx="2324101" cy="4601183"/>
          </a:xfrm>
        </p:spPr>
        <p:txBody>
          <a:bodyPr/>
          <a:lstStyle/>
          <a:p>
            <a:r>
              <a:rPr lang="fr-FR" dirty="0" smtClean="0"/>
              <a:t>CONCLUSION</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896589547"/>
              </p:ext>
            </p:extLst>
          </p:nvPr>
        </p:nvGraphicFramePr>
        <p:xfrm>
          <a:off x="2667000" y="260350"/>
          <a:ext cx="6019800" cy="595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AE944686-2317-4910-B9F9-323A06DD76C7}" type="slidenum">
              <a:rPr lang="en-US" smtClean="0">
                <a:solidFill>
                  <a:srgbClr val="008E4F">
                    <a:lumMod val="75000"/>
                  </a:srgbClr>
                </a:solidFill>
              </a:rPr>
              <a:pPr/>
              <a:t>18</a:t>
            </a:fld>
            <a:endParaRPr lang="en-US">
              <a:solidFill>
                <a:srgbClr val="008E4F">
                  <a:lumMod val="75000"/>
                </a:srgbClr>
              </a:solidFill>
            </a:endParaRPr>
          </a:p>
        </p:txBody>
      </p:sp>
    </p:spTree>
    <p:extLst>
      <p:ext uri="{BB962C8B-B14F-4D97-AF65-F5344CB8AC3E}">
        <p14:creationId xmlns:p14="http://schemas.microsoft.com/office/powerpoint/2010/main" val="738985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386" y="1143000"/>
            <a:ext cx="5486400" cy="4645152"/>
          </a:xfrm>
        </p:spPr>
        <p:txBody>
          <a:bodyPr anchor="ctr">
            <a:noAutofit/>
          </a:bodyPr>
          <a:lstStyle/>
          <a:p>
            <a:pPr marL="341313" indent="-341313" algn="ctr">
              <a:lnSpc>
                <a:spcPct val="150000"/>
              </a:lnSpc>
              <a:spcBef>
                <a:spcPts val="18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ar-SA" b="1" dirty="0">
                <a:effectLst>
                  <a:reflection blurRad="6350" stA="55000" endA="300" endPos="45500" dir="5400000" sy="-100000" algn="bl" rotWithShape="0"/>
                </a:effectLst>
                <a:latin typeface="Arial Narrow" pitchFamily="34" charset="0"/>
              </a:rPr>
              <a:t>شكرا</a:t>
            </a:r>
            <a:r>
              <a:rPr lang="en-GB" b="1" dirty="0">
                <a:effectLst>
                  <a:reflection blurRad="6350" stA="55000" endA="300" endPos="45500" dir="5400000" sy="-100000" algn="bl" rotWithShape="0"/>
                </a:effectLst>
                <a:latin typeface="Arial" pitchFamily="34" charset="0"/>
              </a:rPr>
              <a:t/>
            </a:r>
            <a:br>
              <a:rPr lang="en-GB" b="1" dirty="0">
                <a:effectLst>
                  <a:reflection blurRad="6350" stA="55000" endA="300" endPos="45500" dir="5400000" sy="-100000" algn="bl" rotWithShape="0"/>
                </a:effectLst>
                <a:latin typeface="Arial" pitchFamily="34" charset="0"/>
              </a:rPr>
            </a:br>
            <a:r>
              <a:rPr lang="en-GB" b="1" i="1" dirty="0">
                <a:effectLst>
                  <a:reflection blurRad="6350" stA="55000" endA="300" endPos="45500" dir="5400000" sy="-100000" algn="bl" rotWithShape="0"/>
                </a:effectLst>
                <a:cs typeface="Calibri" pitchFamily="34" charset="0"/>
              </a:rPr>
              <a:t>MERCI</a:t>
            </a:r>
            <a:br>
              <a:rPr lang="en-GB" b="1" i="1" dirty="0">
                <a:effectLst>
                  <a:reflection blurRad="6350" stA="55000" endA="300" endPos="45500" dir="5400000" sy="-100000" algn="bl" rotWithShape="0"/>
                </a:effectLst>
                <a:cs typeface="Calibri" pitchFamily="34" charset="0"/>
              </a:rPr>
            </a:br>
            <a:r>
              <a:rPr lang="en-GB" b="1" i="1" dirty="0">
                <a:effectLst>
                  <a:reflection blurRad="6350" stA="55000" endA="300" endPos="45500" dir="5400000" sy="-100000" algn="bl" rotWithShape="0"/>
                </a:effectLst>
                <a:cs typeface="Calibri" pitchFamily="34" charset="0"/>
              </a:rPr>
              <a:t>OBRIGADO</a:t>
            </a:r>
            <a:br>
              <a:rPr lang="en-GB" b="1" i="1" dirty="0">
                <a:effectLst>
                  <a:reflection blurRad="6350" stA="55000" endA="300" endPos="45500" dir="5400000" sy="-100000" algn="bl" rotWithShape="0"/>
                </a:effectLst>
                <a:cs typeface="Calibri" pitchFamily="34" charset="0"/>
              </a:rPr>
            </a:br>
            <a:r>
              <a:rPr lang="en-GB" b="1" i="1" dirty="0">
                <a:effectLst>
                  <a:reflection blurRad="6350" stA="55000" endA="300" endPos="45500" dir="5400000" sy="-100000" algn="bl" rotWithShape="0"/>
                </a:effectLst>
                <a:cs typeface="Calibri" pitchFamily="34" charset="0"/>
              </a:rPr>
              <a:t>THANK </a:t>
            </a:r>
            <a:r>
              <a:rPr lang="en-GB" b="1" i="1" dirty="0" smtClean="0">
                <a:effectLst>
                  <a:reflection blurRad="6350" stA="55000" endA="300" endPos="45500" dir="5400000" sy="-100000" algn="bl" rotWithShape="0"/>
                </a:effectLst>
                <a:cs typeface="Calibri" pitchFamily="34" charset="0"/>
              </a:rPr>
              <a:t>YOU</a:t>
            </a:r>
            <a:endParaRPr lang="fr-FR" dirty="0"/>
          </a:p>
        </p:txBody>
      </p:sp>
      <p:sp>
        <p:nvSpPr>
          <p:cNvPr id="4" name="Slide Number Placeholder 3"/>
          <p:cNvSpPr>
            <a:spLocks noGrp="1"/>
          </p:cNvSpPr>
          <p:nvPr>
            <p:ph type="sldNum" sz="quarter" idx="12"/>
          </p:nvPr>
        </p:nvSpPr>
        <p:spPr/>
        <p:txBody>
          <a:bodyPr/>
          <a:lstStyle/>
          <a:p>
            <a:fld id="{EB2FA336-B76B-48AC-82DB-2400805FAB24}" type="slidenum">
              <a:rPr lang="en-US" smtClean="0">
                <a:solidFill>
                  <a:srgbClr val="008E4F">
                    <a:lumMod val="75000"/>
                  </a:srgbClr>
                </a:solidFill>
              </a:rPr>
              <a:pPr/>
              <a:t>19</a:t>
            </a:fld>
            <a:endParaRPr lang="en-US">
              <a:solidFill>
                <a:srgbClr val="008E4F">
                  <a:lumMod val="75000"/>
                </a:srgbClr>
              </a:solidFill>
            </a:endParaRPr>
          </a:p>
        </p:txBody>
      </p:sp>
      <p:sp>
        <p:nvSpPr>
          <p:cNvPr id="3" name="Text Placeholder 2"/>
          <p:cNvSpPr>
            <a:spLocks noGrp="1"/>
          </p:cNvSpPr>
          <p:nvPr>
            <p:ph type="body" sz="quarter" idx="13"/>
          </p:nvPr>
        </p:nvSpPr>
        <p:spPr>
          <a:xfrm>
            <a:off x="6934200" y="914401"/>
            <a:ext cx="2121449" cy="5181600"/>
          </a:xfrm>
        </p:spPr>
        <p:txBody>
          <a:bodyPr anchor="ctr"/>
          <a:lstStyle/>
          <a:p>
            <a:r>
              <a:rPr lang="en-US" b="1" dirty="0" smtClean="0"/>
              <a:t>Ralph </a:t>
            </a:r>
            <a:br>
              <a:rPr lang="en-US" b="1" dirty="0" smtClean="0"/>
            </a:br>
            <a:r>
              <a:rPr lang="en-US" b="1" dirty="0" smtClean="0"/>
              <a:t>Olayé</a:t>
            </a:r>
          </a:p>
          <a:p>
            <a:r>
              <a:rPr lang="en-US" dirty="0" smtClean="0"/>
              <a:t>Manager NEPAD</a:t>
            </a:r>
          </a:p>
          <a:p>
            <a:endParaRPr lang="en-US" dirty="0"/>
          </a:p>
          <a:p>
            <a:r>
              <a:rPr lang="en-US" dirty="0" err="1" smtClean="0"/>
              <a:t>r.olaye</a:t>
            </a:r>
            <a:r>
              <a:rPr lang="en-US" dirty="0" smtClean="0"/>
              <a:t/>
            </a:r>
            <a:br>
              <a:rPr lang="en-US" dirty="0" smtClean="0"/>
            </a:br>
            <a:r>
              <a:rPr lang="en-US" dirty="0" smtClean="0"/>
              <a:t>@</a:t>
            </a:r>
            <a:br>
              <a:rPr lang="en-US" dirty="0" smtClean="0"/>
            </a:br>
            <a:r>
              <a:rPr lang="en-US" dirty="0" smtClean="0"/>
              <a:t>afdb.org</a:t>
            </a:r>
          </a:p>
        </p:txBody>
      </p:sp>
    </p:spTree>
    <p:extLst>
      <p:ext uri="{BB962C8B-B14F-4D97-AF65-F5344CB8AC3E}">
        <p14:creationId xmlns:p14="http://schemas.microsoft.com/office/powerpoint/2010/main" val="2990429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Bank's unique role in facilitating infrastructure development</a:t>
            </a:r>
            <a:endParaRPr lang="en-GB" dirty="0"/>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2545505828"/>
              </p:ext>
            </p:extLst>
          </p:nvPr>
        </p:nvGraphicFramePr>
        <p:xfrm>
          <a:off x="2705100" y="260350"/>
          <a:ext cx="6134100" cy="595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AE944686-2317-4910-B9F9-323A06DD76C7}" type="slidenum">
              <a:rPr lang="en-US" smtClean="0">
                <a:solidFill>
                  <a:srgbClr val="008E4F">
                    <a:lumMod val="75000"/>
                  </a:srgbClr>
                </a:solidFill>
              </a:rPr>
              <a:pPr/>
              <a:t>2</a:t>
            </a:fld>
            <a:endParaRPr lang="en-US">
              <a:solidFill>
                <a:srgbClr val="008E4F">
                  <a:lumMod val="75000"/>
                </a:srgb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410948871"/>
              </p:ext>
            </p:extLst>
          </p:nvPr>
        </p:nvGraphicFramePr>
        <p:xfrm>
          <a:off x="4639337" y="5648942"/>
          <a:ext cx="2066263" cy="1056658"/>
        </p:xfrm>
        <a:graphic>
          <a:graphicData uri="http://schemas.openxmlformats.org/presentationml/2006/ole">
            <mc:AlternateContent xmlns:mc="http://schemas.openxmlformats.org/markup-compatibility/2006">
              <mc:Choice xmlns:v="urn:schemas-microsoft-com:vml" Requires="v">
                <p:oleObj spid="_x0000_s41991" name="Artwork" r:id="rId9" imgW="3470339" imgH="1776524" progId="">
                  <p:embed/>
                </p:oleObj>
              </mc:Choice>
              <mc:Fallback>
                <p:oleObj name="Artwork" r:id="rId9" imgW="3470339" imgH="1776524"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9337" y="5648942"/>
                        <a:ext cx="2066263" cy="105665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6499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a:stretch/>
        </p:blipFill>
        <p:spPr>
          <a:xfrm>
            <a:off x="-88900" y="-31531"/>
            <a:ext cx="9232900" cy="6905297"/>
          </a:xfrm>
          <a:prstGeom prst="rect">
            <a:avLst/>
          </a:prstGeom>
        </p:spPr>
      </p:pic>
      <p:sp>
        <p:nvSpPr>
          <p:cNvPr id="6" name="Right Arrow 5"/>
          <p:cNvSpPr/>
          <p:nvPr/>
        </p:nvSpPr>
        <p:spPr>
          <a:xfrm>
            <a:off x="-88899" y="846138"/>
            <a:ext cx="9232900" cy="3631269"/>
          </a:xfrm>
          <a:prstGeom prst="rightArrow">
            <a:avLst/>
          </a:prstGeom>
          <a:solidFill>
            <a:schemeClr val="accent1">
              <a:alpha val="70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000" dirty="0" smtClean="0">
                <a:solidFill>
                  <a:schemeClr val="bg1"/>
                </a:solidFill>
              </a:rPr>
              <a:t>Catalytic funding for infrastructure:</a:t>
            </a:r>
            <a:br>
              <a:rPr lang="en-US" sz="4000" dirty="0" smtClean="0">
                <a:solidFill>
                  <a:schemeClr val="bg1"/>
                </a:solidFill>
              </a:rPr>
            </a:br>
            <a:r>
              <a:rPr lang="en-US" sz="4000" dirty="0" smtClean="0">
                <a:solidFill>
                  <a:schemeClr val="bg1"/>
                </a:solidFill>
              </a:rPr>
              <a:t> </a:t>
            </a:r>
            <a:r>
              <a:rPr lang="en-US" sz="5400" b="1" dirty="0" smtClean="0">
                <a:solidFill>
                  <a:schemeClr val="bg1"/>
                </a:solidFill>
              </a:rPr>
              <a:t>€27.5 billion from 2008-12</a:t>
            </a:r>
          </a:p>
          <a:p>
            <a:pPr algn="ctr">
              <a:lnSpc>
                <a:spcPct val="90000"/>
              </a:lnSpc>
            </a:pPr>
            <a:r>
              <a:rPr lang="en-US" sz="4000" dirty="0" smtClean="0">
                <a:solidFill>
                  <a:schemeClr val="bg1"/>
                </a:solidFill>
              </a:rPr>
              <a:t>53% directly in infrastructure</a:t>
            </a:r>
            <a:endParaRPr lang="en-US" sz="4000" b="1" dirty="0">
              <a:solidFill>
                <a:schemeClr val="bg1"/>
              </a:solidFill>
            </a:endParaRPr>
          </a:p>
        </p:txBody>
      </p:sp>
      <p:graphicFrame>
        <p:nvGraphicFramePr>
          <p:cNvPr id="5" name="Objet 4"/>
          <p:cNvGraphicFramePr>
            <a:graphicFrameLocks noChangeAspect="1"/>
          </p:cNvGraphicFramePr>
          <p:nvPr>
            <p:extLst>
              <p:ext uri="{D42A27DB-BD31-4B8C-83A1-F6EECF244321}">
                <p14:modId xmlns:p14="http://schemas.microsoft.com/office/powerpoint/2010/main" val="2963887610"/>
              </p:ext>
            </p:extLst>
          </p:nvPr>
        </p:nvGraphicFramePr>
        <p:xfrm>
          <a:off x="7010400" y="9525"/>
          <a:ext cx="2066925" cy="1057275"/>
        </p:xfrm>
        <a:graphic>
          <a:graphicData uri="http://schemas.openxmlformats.org/presentationml/2006/ole">
            <mc:AlternateContent xmlns:mc="http://schemas.openxmlformats.org/markup-compatibility/2006">
              <mc:Choice xmlns:v="urn:schemas-microsoft-com:vml" Requires="v">
                <p:oleObj spid="_x0000_s43014" name="Artwork" r:id="rId4" imgW="3470339" imgH="1776524" progId="">
                  <p:embed/>
                </p:oleObj>
              </mc:Choice>
              <mc:Fallback>
                <p:oleObj name="Artwork" r:id="rId4" imgW="3470339" imgH="1776524"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9525"/>
                        <a:ext cx="20669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00937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en-US" dirty="0" smtClean="0"/>
              <a:t>AfDB Group supports a variety of clients through tailored instruments</a:t>
            </a:r>
            <a:endParaRPr lang="en-US" dirty="0"/>
          </a:p>
        </p:txBody>
      </p:sp>
      <p:sp>
        <p:nvSpPr>
          <p:cNvPr id="2" name="Slide Number Placeholder 1"/>
          <p:cNvSpPr>
            <a:spLocks noGrp="1"/>
          </p:cNvSpPr>
          <p:nvPr>
            <p:ph type="sldNum" sz="quarter" idx="12"/>
          </p:nvPr>
        </p:nvSpPr>
        <p:spPr/>
        <p:txBody>
          <a:bodyPr/>
          <a:lstStyle/>
          <a:p>
            <a:fld id="{AE944686-2317-4910-B9F9-323A06DD76C7}" type="slidenum">
              <a:rPr lang="en-US" smtClean="0">
                <a:solidFill>
                  <a:srgbClr val="008E4F">
                    <a:lumMod val="75000"/>
                  </a:srgbClr>
                </a:solidFill>
              </a:rPr>
              <a:pPr/>
              <a:t>4</a:t>
            </a:fld>
            <a:endParaRPr lang="en-US">
              <a:solidFill>
                <a:srgbClr val="008E4F">
                  <a:lumMod val="75000"/>
                </a:srgbClr>
              </a:solidFill>
            </a:endParaRPr>
          </a:p>
        </p:txBody>
      </p:sp>
      <p:pic>
        <p:nvPicPr>
          <p:cNvPr id="8" name="Picture 7"/>
          <p:cNvPicPr>
            <a:picLocks noChangeAspect="1"/>
          </p:cNvPicPr>
          <p:nvPr/>
        </p:nvPicPr>
        <p:blipFill>
          <a:blip r:embed="rId3"/>
          <a:stretch>
            <a:fillRect/>
          </a:stretch>
        </p:blipFill>
        <p:spPr>
          <a:xfrm>
            <a:off x="2192571" y="1143000"/>
            <a:ext cx="6951430" cy="4267200"/>
          </a:xfrm>
          <a:prstGeom prst="rect">
            <a:avLst/>
          </a:prstGeom>
        </p:spPr>
      </p:pic>
    </p:spTree>
    <p:extLst>
      <p:ext uri="{BB962C8B-B14F-4D97-AF65-F5344CB8AC3E}">
        <p14:creationId xmlns:p14="http://schemas.microsoft.com/office/powerpoint/2010/main" val="127946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a:t>
            </a:r>
            <a:endParaRPr lang="fr-F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6213398"/>
              </p:ext>
            </p:extLst>
          </p:nvPr>
        </p:nvGraphicFramePr>
        <p:xfrm>
          <a:off x="2590800" y="228600"/>
          <a:ext cx="6096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51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for PRIVATE SECTOR</a:t>
            </a:r>
            <a:br>
              <a:rPr lang="en-US" dirty="0" smtClean="0"/>
            </a:br>
            <a:r>
              <a:rPr lang="en-US" dirty="0" smtClean="0"/>
              <a:t>without sovereign guarantee</a:t>
            </a:r>
            <a:endParaRPr lang="fr-FR" dirty="0"/>
          </a:p>
        </p:txBody>
      </p:sp>
      <p:sp>
        <p:nvSpPr>
          <p:cNvPr id="3" name="Content Placeholder 2"/>
          <p:cNvSpPr>
            <a:spLocks noGrp="1"/>
          </p:cNvSpPr>
          <p:nvPr>
            <p:ph idx="1"/>
          </p:nvPr>
        </p:nvSpPr>
        <p:spPr/>
        <p:txBody>
          <a:bodyPr/>
          <a:lstStyle/>
          <a:p>
            <a:r>
              <a:rPr lang="en-US" dirty="0"/>
              <a:t>Funding Window: African Development </a:t>
            </a:r>
            <a:r>
              <a:rPr lang="en-US" b="1" dirty="0"/>
              <a:t>Bank</a:t>
            </a:r>
          </a:p>
          <a:p>
            <a:pPr lvl="0"/>
            <a:endParaRPr lang="en-US" dirty="0" smtClean="0"/>
          </a:p>
          <a:p>
            <a:pPr lvl="0"/>
            <a:r>
              <a:rPr lang="en-US" dirty="0" smtClean="0"/>
              <a:t>Commercial </a:t>
            </a:r>
            <a:r>
              <a:rPr lang="en-US" dirty="0"/>
              <a:t>loans with </a:t>
            </a:r>
            <a:r>
              <a:rPr lang="en-US" dirty="0" smtClean="0"/>
              <a:t>fixed risk-based spread</a:t>
            </a:r>
          </a:p>
          <a:p>
            <a:pPr lvl="0"/>
            <a:endParaRPr lang="en-US" dirty="0" smtClean="0"/>
          </a:p>
          <a:p>
            <a:pPr lvl="0"/>
            <a:r>
              <a:rPr lang="en-US" dirty="0" smtClean="0"/>
              <a:t>Loan terms (interest and maturity) specific to each project</a:t>
            </a:r>
          </a:p>
          <a:p>
            <a:pPr lvl="0"/>
            <a:endParaRPr lang="en-US" dirty="0" smtClean="0"/>
          </a:p>
          <a:p>
            <a:pPr lvl="0"/>
            <a:r>
              <a:rPr lang="en-US" dirty="0" smtClean="0"/>
              <a:t>Volumes constrained by a Sustainable Lending Limit calculated annually for each country</a:t>
            </a:r>
          </a:p>
          <a:p>
            <a:pPr lvl="0"/>
            <a:endParaRPr lang="fr-FR" dirty="0"/>
          </a:p>
        </p:txBody>
      </p:sp>
    </p:spTree>
    <p:extLst>
      <p:ext uri="{BB962C8B-B14F-4D97-AF65-F5344CB8AC3E}">
        <p14:creationId xmlns:p14="http://schemas.microsoft.com/office/powerpoint/2010/main" val="22336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Products for MIDDLE INCOME COUNTRIES, with Sovereign Guarantee</a:t>
            </a:r>
            <a:endParaRPr lang="fr-FR" dirty="0"/>
          </a:p>
        </p:txBody>
      </p:sp>
      <p:sp>
        <p:nvSpPr>
          <p:cNvPr id="3" name="Content Placeholder 2"/>
          <p:cNvSpPr>
            <a:spLocks noGrp="1"/>
          </p:cNvSpPr>
          <p:nvPr>
            <p:ph idx="1"/>
          </p:nvPr>
        </p:nvSpPr>
        <p:spPr/>
        <p:txBody>
          <a:bodyPr/>
          <a:lstStyle/>
          <a:p>
            <a:r>
              <a:rPr lang="en-US" dirty="0" smtClean="0"/>
              <a:t>Funding Window: African Development Bank</a:t>
            </a:r>
          </a:p>
          <a:p>
            <a:r>
              <a:rPr lang="en-US" dirty="0" smtClean="0"/>
              <a:t>17 countries deemed creditworthy and with income levels above USD 1,350 per capita</a:t>
            </a:r>
          </a:p>
          <a:p>
            <a:pPr lvl="0"/>
            <a:r>
              <a:rPr lang="en-US" dirty="0" smtClean="0"/>
              <a:t>Cost of funds: (EURIBOR/LIBOR/JIBAR) + variable lending spread (currently 0.6%)</a:t>
            </a:r>
          </a:p>
          <a:p>
            <a:r>
              <a:rPr lang="en-US" dirty="0" smtClean="0"/>
              <a:t>Maturity up to 20 </a:t>
            </a:r>
            <a:r>
              <a:rPr lang="en-US" dirty="0" err="1" smtClean="0"/>
              <a:t>yrs</a:t>
            </a:r>
            <a:r>
              <a:rPr lang="en-US" dirty="0" smtClean="0"/>
              <a:t> &amp; Grace period up to 5 </a:t>
            </a:r>
            <a:r>
              <a:rPr lang="en-US" dirty="0" err="1" smtClean="0"/>
              <a:t>yrs</a:t>
            </a:r>
            <a:endParaRPr lang="en-US" dirty="0" smtClean="0"/>
          </a:p>
          <a:p>
            <a:pPr lvl="0"/>
            <a:r>
              <a:rPr lang="en-US" dirty="0" smtClean="0"/>
              <a:t>No incentive mechanism for Regional Projects but discussions initiated with Management</a:t>
            </a:r>
            <a:endParaRPr lang="fr-FR" dirty="0"/>
          </a:p>
        </p:txBody>
      </p:sp>
    </p:spTree>
    <p:extLst>
      <p:ext uri="{BB962C8B-B14F-4D97-AF65-F5344CB8AC3E}">
        <p14:creationId xmlns:p14="http://schemas.microsoft.com/office/powerpoint/2010/main" val="43547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Products for LOW INCOME </a:t>
            </a:r>
            <a:br>
              <a:rPr lang="en-US" smtClean="0"/>
            </a:br>
            <a:r>
              <a:rPr lang="en-US" smtClean="0"/>
              <a:t>COUNTRIES, with sovereign guarantee</a:t>
            </a:r>
            <a:endParaRPr lang="fr-FR" dirty="0"/>
          </a:p>
        </p:txBody>
      </p:sp>
      <p:sp>
        <p:nvSpPr>
          <p:cNvPr id="3" name="Content Placeholder 2"/>
          <p:cNvSpPr>
            <a:spLocks noGrp="1"/>
          </p:cNvSpPr>
          <p:nvPr>
            <p:ph idx="1"/>
          </p:nvPr>
        </p:nvSpPr>
        <p:spPr>
          <a:xfrm>
            <a:off x="2254248" y="228600"/>
            <a:ext cx="6508751" cy="5956481"/>
          </a:xfrm>
        </p:spPr>
        <p:txBody>
          <a:bodyPr/>
          <a:lstStyle/>
          <a:p>
            <a:r>
              <a:rPr lang="en-US" dirty="0" smtClean="0"/>
              <a:t>Funding Window: African Development Fund</a:t>
            </a:r>
          </a:p>
          <a:p>
            <a:r>
              <a:rPr lang="en-US" dirty="0" smtClean="0"/>
              <a:t>41 countries, </a:t>
            </a:r>
            <a:r>
              <a:rPr lang="en-US" dirty="0" err="1" smtClean="0"/>
              <a:t>inc.</a:t>
            </a:r>
            <a:r>
              <a:rPr lang="en-US" dirty="0" smtClean="0"/>
              <a:t> 4 that can also access ADB</a:t>
            </a:r>
          </a:p>
          <a:p>
            <a:r>
              <a:rPr lang="en-US" dirty="0" smtClean="0"/>
              <a:t>If debt unsustainable: grants</a:t>
            </a:r>
          </a:p>
          <a:p>
            <a:r>
              <a:rPr lang="en-US" dirty="0" smtClean="0"/>
              <a:t>Else: concessional loans (service charge of 0.75%, no interest, maturity 50 </a:t>
            </a:r>
            <a:r>
              <a:rPr lang="en-US" dirty="0" err="1" smtClean="0"/>
              <a:t>yrs</a:t>
            </a:r>
            <a:r>
              <a:rPr lang="en-US" dirty="0" smtClean="0"/>
              <a:t>, grace 10 </a:t>
            </a:r>
            <a:r>
              <a:rPr lang="en-US" dirty="0" err="1" smtClean="0"/>
              <a:t>yrs</a:t>
            </a:r>
            <a:r>
              <a:rPr lang="en-US" dirty="0" smtClean="0"/>
              <a:t>)</a:t>
            </a:r>
          </a:p>
          <a:p>
            <a:endParaRPr lang="en-US" dirty="0" smtClean="0"/>
          </a:p>
          <a:p>
            <a:r>
              <a:rPr lang="en-US" dirty="0" smtClean="0"/>
              <a:t>Can be used for equity participations in SPVs</a:t>
            </a:r>
          </a:p>
          <a:p>
            <a:r>
              <a:rPr lang="en-US" dirty="0" smtClean="0"/>
              <a:t>Incentive mechanism for Regional Projects</a:t>
            </a:r>
            <a:endParaRPr lang="fr-FR" dirty="0"/>
          </a:p>
        </p:txBody>
      </p:sp>
    </p:spTree>
    <p:extLst>
      <p:ext uri="{BB962C8B-B14F-4D97-AF65-F5344CB8AC3E}">
        <p14:creationId xmlns:p14="http://schemas.microsoft.com/office/powerpoint/2010/main" val="1253759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 innovative incentive mechanism to promote regional intervention</a:t>
            </a:r>
            <a:endParaRPr lang="fr-FR" dirty="0"/>
          </a:p>
        </p:txBody>
      </p:sp>
      <p:sp>
        <p:nvSpPr>
          <p:cNvPr id="3" name="Content Placeholder 2"/>
          <p:cNvSpPr>
            <a:spLocks noGrp="1"/>
          </p:cNvSpPr>
          <p:nvPr>
            <p:ph idx="1"/>
          </p:nvPr>
        </p:nvSpPr>
        <p:spPr/>
        <p:txBody>
          <a:bodyPr/>
          <a:lstStyle/>
          <a:p>
            <a:r>
              <a:rPr lang="en-US" dirty="0" smtClean="0"/>
              <a:t>Each country has a “Performance Based Allocation” based on governance indicators agreed with Donors and population size.</a:t>
            </a:r>
          </a:p>
          <a:p>
            <a:r>
              <a:rPr lang="en-US" dirty="0" smtClean="0"/>
              <a:t>For Regional projects:</a:t>
            </a:r>
          </a:p>
          <a:p>
            <a:pPr lvl="1"/>
            <a:r>
              <a:rPr lang="en-US" dirty="0" smtClean="0"/>
              <a:t>40% contributed from PBA (33% for fragile states)</a:t>
            </a:r>
          </a:p>
          <a:p>
            <a:pPr lvl="1"/>
            <a:r>
              <a:rPr lang="en-US" dirty="0" smtClean="0"/>
              <a:t>60% additional from a dedicated envelope</a:t>
            </a:r>
          </a:p>
          <a:p>
            <a:pPr lvl="1"/>
            <a:r>
              <a:rPr lang="en-US" dirty="0" smtClean="0"/>
              <a:t>Small countries can benefit from even larger leverage (contribute only 10% of PBA) to avoid bottlenecks in regional undertakings</a:t>
            </a:r>
          </a:p>
          <a:p>
            <a:r>
              <a:rPr lang="en-US" dirty="0" smtClean="0"/>
              <a:t>Regional Public Goods are special cases where countries do not have to contribute</a:t>
            </a:r>
            <a:endParaRPr lang="fr-FR" dirty="0"/>
          </a:p>
        </p:txBody>
      </p:sp>
    </p:spTree>
    <p:extLst>
      <p:ext uri="{BB962C8B-B14F-4D97-AF65-F5344CB8AC3E}">
        <p14:creationId xmlns:p14="http://schemas.microsoft.com/office/powerpoint/2010/main" val="25983359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ONRI 2013">
  <a:themeElements>
    <a:clrScheme name="ONRI">
      <a:dk1>
        <a:sysClr val="windowText" lastClr="000000"/>
      </a:dk1>
      <a:lt1>
        <a:sysClr val="window" lastClr="FFFFFF"/>
      </a:lt1>
      <a:dk2>
        <a:srgbClr val="1F497D"/>
      </a:dk2>
      <a:lt2>
        <a:srgbClr val="EEECE1"/>
      </a:lt2>
      <a:accent1>
        <a:srgbClr val="008E4F"/>
      </a:accent1>
      <a:accent2>
        <a:srgbClr val="669900"/>
      </a:accent2>
      <a:accent3>
        <a:srgbClr val="006600"/>
      </a:accent3>
      <a:accent4>
        <a:srgbClr val="8064A2"/>
      </a:accent4>
      <a:accent5>
        <a:srgbClr val="4BACC6"/>
      </a:accent5>
      <a:accent6>
        <a:srgbClr val="F79646"/>
      </a:accent6>
      <a:hlink>
        <a:srgbClr val="0000FF"/>
      </a:hlink>
      <a:folHlink>
        <a:srgbClr val="800080"/>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ONRI 2013" id="{D5ECE059-EDC7-4454-A8CB-FD75BE85E889}" vid="{2143616D-7E99-4619-9468-EC30BC045B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1323</TotalTime>
  <Words>1423</Words>
  <Application>Microsoft Office PowerPoint</Application>
  <PresentationFormat>On-screen Show (4:3)</PresentationFormat>
  <Paragraphs>147</Paragraphs>
  <Slides>19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ONRI 2013</vt:lpstr>
      <vt:lpstr>Artwork</vt:lpstr>
      <vt:lpstr>Instruments to Finance Infrastructure Projects</vt:lpstr>
      <vt:lpstr>The Bank's unique role in facilitating infrastructure development</vt:lpstr>
      <vt:lpstr>PowerPoint Presentation</vt:lpstr>
      <vt:lpstr>AfDB Group supports a variety of clients through tailored instruments</vt:lpstr>
      <vt:lpstr>General</vt:lpstr>
      <vt:lpstr>Products for PRIVATE SECTOR without sovereign guarantee</vt:lpstr>
      <vt:lpstr>Products for MIDDLE INCOME COUNTRIES, with Sovereign Guarantee</vt:lpstr>
      <vt:lpstr>Products for LOW INCOME  COUNTRIES, with sovereign guarantee</vt:lpstr>
      <vt:lpstr>An innovative incentive mechanism to promote regional intervention</vt:lpstr>
      <vt:lpstr>Guarantees are also offered through all funding windows</vt:lpstr>
      <vt:lpstr>Grant based Project preparation through a dedicated vehicle and collaboration, notably with EU-ITF</vt:lpstr>
      <vt:lpstr>ICA – Infrastructure Consortium for Africa</vt:lpstr>
      <vt:lpstr>Support to the Sustainable Energy for All (SE4All) Initiative</vt:lpstr>
      <vt:lpstr>SEFA operates through three components / financing windows</vt:lpstr>
      <vt:lpstr>Capacity Building and  Policy Dialogue</vt:lpstr>
      <vt:lpstr>A comprehensive approach, capitalizing on AfDB’s experience</vt:lpstr>
      <vt:lpstr>African capital working for Africa</vt:lpstr>
      <vt:lpstr>CONCLUSION</vt:lpstr>
      <vt:lpstr>شكرا MERCI OBRIGADO THANK YOU</vt:lpstr>
    </vt:vector>
  </TitlesOfParts>
  <Company>BAD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amr2708</dc:creator>
  <cp:lastModifiedBy>KETTNER Juergen (DEVCO)</cp:lastModifiedBy>
  <cp:revision>61</cp:revision>
  <cp:lastPrinted>2011-02-09T18:54:08Z</cp:lastPrinted>
  <dcterms:created xsi:type="dcterms:W3CDTF">2010-12-16T12:04:43Z</dcterms:created>
  <dcterms:modified xsi:type="dcterms:W3CDTF">2013-10-07T13:34:27Z</dcterms:modified>
</cp:coreProperties>
</file>