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4"/>
  </p:notesMasterIdLst>
  <p:sldIdLst>
    <p:sldId id="256" r:id="rId3"/>
    <p:sldId id="284" r:id="rId4"/>
    <p:sldId id="296" r:id="rId5"/>
    <p:sldId id="295" r:id="rId6"/>
    <p:sldId id="277" r:id="rId7"/>
    <p:sldId id="283" r:id="rId8"/>
    <p:sldId id="291" r:id="rId9"/>
    <p:sldId id="287" r:id="rId10"/>
    <p:sldId id="261" r:id="rId11"/>
    <p:sldId id="294" r:id="rId12"/>
    <p:sldId id="269" r:id="rId1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60"/>
  </p:normalViewPr>
  <p:slideViewPr>
    <p:cSldViewPr>
      <p:cViewPr>
        <p:scale>
          <a:sx n="73" d="100"/>
          <a:sy n="73" d="100"/>
        </p:scale>
        <p:origin x="-240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294695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9187184-0131-42AD-BF3D-049EC468C74D}" type="slidenum">
              <a:rPr lang="it-IT"/>
              <a:pPr/>
              <a:t>8</a:t>
            </a:fld>
            <a:endParaRPr lang="it-IT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112AB39-677E-44A2-8A9E-BD24723FB1C8}" type="slidenum">
              <a:rPr lang="it-IT"/>
              <a:pPr/>
              <a:t>10</a:t>
            </a:fld>
            <a:endParaRPr lang="it-IT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A1F39-316E-46AD-BEF1-BEFEA4AD6B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8FDC7-38F8-4AF2-8498-B9C5A60B35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1513" cy="574833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7483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9C490-069A-4393-8F53-16663B63C0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0813" cy="14319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22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22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398AA-E79D-4C3E-A302-8D4A7C053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7DC4E-3CFE-4ED5-B693-8E326CBA81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8B18A-BC4F-4594-873E-4340D14030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D1924-6F51-425F-AE65-8B7BD9CF2C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8B31B-AF80-4CC5-818E-6D7CA02019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2350F-F221-4A4E-A183-3C11733B71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C254-AD9E-4521-B799-6B05BE2523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AB6A4-E016-4DAC-9C99-5E768C4CF9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8C00A-F32D-43FE-A4DB-0F9F6BD08C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9541F-E8DE-456D-AE8A-9EF268F09E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5F0B6-CCDB-46B5-A908-508CD8384E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D641E-72FC-43FA-B9D9-2AB196F234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2A170-CFB3-4431-9164-5B6C46BAF5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141538"/>
            <a:ext cx="7389813" cy="14319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DD03-7A7E-4C73-866B-BDD1E642FC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F68C8-BF79-41D3-8D9B-C36F24E030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2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2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65CA4-EC93-4ABC-A7CA-6AE64A4AF2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86769-EFC8-48A1-9DE8-3EBC1C5055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C941B-A7ED-4854-8678-B6BB0C62D6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B169-DE86-440F-B09D-58EA52C8A0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BF43-064C-4E33-9D99-007C49A532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9A660-8033-45AC-8FB5-D4E0533954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CC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3E7D">
                  <a:alpha val="50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" y="1752600"/>
            <a:ext cx="4724400" cy="36513"/>
          </a:xfrm>
          <a:prstGeom prst="rect">
            <a:avLst/>
          </a:prstGeom>
          <a:solidFill>
            <a:srgbClr val="00CC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5800" y="6629400"/>
            <a:ext cx="3505200" cy="36513"/>
          </a:xfrm>
          <a:prstGeom prst="rect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rgbClr val="000F1F"/>
              </a:gs>
              <a:gs pos="100000">
                <a:srgbClr val="0066CC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0813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1722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1722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1722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4402FF29-B8F3-404E-B9FE-7A663B6554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CBCBCB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CBCBCB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CBCBCB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CBCBCB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CBCBCB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CBCBCB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CBCBCB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CBCBCB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CBCBCB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FFCC"/>
        </a:buClr>
        <a:buSzPct val="80000"/>
        <a:buFont typeface="Wingdings" pitchFamily="2" charset="2"/>
        <a:buChar char="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 b="1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FFCC"/>
        </a:buClr>
        <a:buSzPct val="100000"/>
        <a:buFont typeface="Arial" charset="0"/>
        <a:buChar char="•"/>
        <a:defRPr sz="2400" b="1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 b="1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 b="1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 b="1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 b="1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 b="1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 b="1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F5E"/>
            </a:gs>
            <a:gs pos="50000">
              <a:srgbClr val="0066CC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rgbClr val="003E7D">
                  <a:alpha val="50000"/>
                </a:srgbClr>
              </a:gs>
              <a:gs pos="50000">
                <a:srgbClr val="0066CC"/>
              </a:gs>
              <a:gs pos="100000">
                <a:srgbClr val="003E7D">
                  <a:alpha val="50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rgbClr val="000F1F"/>
              </a:gs>
              <a:gs pos="100000">
                <a:srgbClr val="0066CC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41538"/>
            <a:ext cx="7389813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1722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1722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1722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buFont typeface="Times New Roman" pitchFamily="18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27203832-2FF4-48EA-865A-3FC39F7A5B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3284538"/>
            <a:ext cx="4724400" cy="152400"/>
          </a:xfrm>
          <a:prstGeom prst="rect">
            <a:avLst/>
          </a:prstGeom>
          <a:solidFill>
            <a:srgbClr val="00CC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5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CBCBCB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CBCBCB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CBCBCB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CBCBCB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CBCBCB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CBCBCB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CBCBCB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CBCBCB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CBCBCB"/>
        </a:buClr>
        <a:buSzPct val="100000"/>
        <a:buFont typeface="Times New Roman" pitchFamily="18" charset="0"/>
        <a:defRPr sz="4400">
          <a:solidFill>
            <a:srgbClr val="CBCBC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Lucida Sans Unicode" pitchFamily="34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FFCC"/>
        </a:buClr>
        <a:buSzPct val="80000"/>
        <a:buFont typeface="Wingdings" pitchFamily="2" charset="2"/>
        <a:buChar char="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 b="1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FFCC"/>
        </a:buClr>
        <a:buSzPct val="100000"/>
        <a:buFont typeface="Arial" charset="0"/>
        <a:buChar char="•"/>
        <a:defRPr sz="2400" b="1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 b="1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 b="1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 b="1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 b="1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 b="1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000" b="1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inanzasovranazionale@simest.it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://www.simest.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38138"/>
            <a:ext cx="5976937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323850" y="2564904"/>
            <a:ext cx="8820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</a:rPr>
              <a:t>The EC Continental Infrastructure Seminar </a:t>
            </a:r>
            <a:endParaRPr lang="it-IT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91328" y="5157192"/>
            <a:ext cx="4868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</a:rPr>
              <a:t>Addis Ababa - 02 Oct 2013</a:t>
            </a:r>
            <a:endParaRPr lang="it-IT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779912" y="1772816"/>
            <a:ext cx="1871663" cy="3293209"/>
          </a:xfrm>
          <a:prstGeom prst="rect">
            <a:avLst/>
          </a:prstGeom>
          <a:noFill/>
          <a:ln w="4127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16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it-IT" sz="16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it-IT" sz="1600" b="1" dirty="0" smtClean="0">
                <a:solidFill>
                  <a:srgbClr val="FF0000"/>
                </a:solidFill>
              </a:rPr>
              <a:t>FINANCING </a:t>
            </a:r>
            <a:r>
              <a:rPr lang="it-IT" sz="1600" b="1" dirty="0">
                <a:solidFill>
                  <a:srgbClr val="FF0000"/>
                </a:solidFill>
              </a:rPr>
              <a:t>OF INVESTMENTS FOR SME’S </a:t>
            </a:r>
          </a:p>
          <a:p>
            <a:pPr algn="ctr">
              <a:defRPr/>
            </a:pPr>
            <a:r>
              <a:rPr lang="it-IT" sz="1600" b="1" dirty="0">
                <a:solidFill>
                  <a:srgbClr val="FF0000"/>
                </a:solidFill>
              </a:rPr>
              <a:t>*****</a:t>
            </a:r>
          </a:p>
          <a:p>
            <a:pPr algn="ctr">
              <a:defRPr/>
            </a:pPr>
            <a:r>
              <a:rPr lang="it-IT" sz="1600" b="1" dirty="0">
                <a:solidFill>
                  <a:srgbClr val="FF0000"/>
                </a:solidFill>
              </a:rPr>
              <a:t>PROMOTION OF THE PRIVATE SECTOR IN DEVELOPING </a:t>
            </a:r>
            <a:r>
              <a:rPr lang="it-IT" sz="1600" b="1" dirty="0" smtClean="0">
                <a:solidFill>
                  <a:srgbClr val="FF0000"/>
                </a:solidFill>
              </a:rPr>
              <a:t>COUNTRIES</a:t>
            </a:r>
          </a:p>
          <a:p>
            <a:pPr algn="ctr">
              <a:defRPr/>
            </a:pPr>
            <a:endParaRPr lang="it-IT" sz="1600" b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defRPr/>
            </a:pPr>
            <a:endParaRPr lang="it-IT" sz="16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flipH="1">
            <a:off x="3491781" y="5157192"/>
            <a:ext cx="2592387" cy="1485900"/>
          </a:xfrm>
          <a:prstGeom prst="upArrowCallout">
            <a:avLst/>
          </a:prstGeom>
          <a:solidFill>
            <a:schemeClr val="bg1"/>
          </a:solidFill>
          <a:ln w="349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0"/>
              </a:spcAft>
              <a:defRPr/>
            </a:pPr>
            <a:r>
              <a:rPr lang="en-GB" b="1" dirty="0">
                <a:solidFill>
                  <a:srgbClr val="002060"/>
                </a:solidFill>
              </a:rPr>
              <a:t>Private partners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443663" y="2278236"/>
            <a:ext cx="151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rgbClr val="006666"/>
                </a:solidFill>
                <a:latin typeface="+mn-lt"/>
              </a:rPr>
              <a:t> </a:t>
            </a: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179388" y="1916832"/>
            <a:ext cx="3132137" cy="792163"/>
          </a:xfrm>
          <a:prstGeom prst="rightArrowCallout">
            <a:avLst>
              <a:gd name="adj1" fmla="val 28823"/>
              <a:gd name="adj2" fmla="val 28823"/>
              <a:gd name="adj3" fmla="val 16667"/>
              <a:gd name="adj4" fmla="val 66667"/>
            </a:avLst>
          </a:prstGeom>
          <a:solidFill>
            <a:schemeClr val="bg1"/>
          </a:solidFill>
          <a:ln w="34925">
            <a:solidFill>
              <a:srgbClr val="C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tIns="0" anchor="ctr"/>
          <a:lstStyle/>
          <a:p>
            <a:pPr algn="ctr">
              <a:spcAft>
                <a:spcPts val="0"/>
              </a:spcAft>
              <a:defRPr/>
            </a:pPr>
            <a:r>
              <a:rPr lang="it-IT" sz="1200" b="1" dirty="0">
                <a:solidFill>
                  <a:srgbClr val="002060"/>
                </a:solidFill>
              </a:rPr>
              <a:t>ITALIAN DEVELOPMENT</a:t>
            </a:r>
          </a:p>
          <a:p>
            <a:pPr algn="ctr">
              <a:spcAft>
                <a:spcPts val="0"/>
              </a:spcAft>
              <a:defRPr/>
            </a:pPr>
            <a:r>
              <a:rPr lang="it-IT" sz="1200" b="1">
                <a:solidFill>
                  <a:srgbClr val="002060"/>
                </a:solidFill>
              </a:rPr>
              <a:t>COOPERATION art.7/49</a:t>
            </a:r>
            <a:endParaRPr lang="it-IT" sz="1200" b="1" dirty="0">
              <a:solidFill>
                <a:srgbClr val="002060"/>
              </a:solidFill>
            </a:endParaRPr>
          </a:p>
          <a:p>
            <a:pPr algn="ctr">
              <a:spcAft>
                <a:spcPts val="0"/>
              </a:spcAft>
              <a:defRPr/>
            </a:pPr>
            <a:r>
              <a:rPr lang="it-IT" sz="1200" b="1" dirty="0">
                <a:solidFill>
                  <a:srgbClr val="002060"/>
                </a:solidFill>
              </a:rPr>
              <a:t>(soft </a:t>
            </a:r>
            <a:r>
              <a:rPr lang="it-IT" sz="1200" b="1" dirty="0" err="1">
                <a:solidFill>
                  <a:srgbClr val="002060"/>
                </a:solidFill>
              </a:rPr>
              <a:t>loans</a:t>
            </a:r>
            <a:r>
              <a:rPr lang="it-IT" sz="12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5724525" y="2133774"/>
            <a:ext cx="3240088" cy="1295400"/>
          </a:xfrm>
          <a:prstGeom prst="leftArrowCallout">
            <a:avLst>
              <a:gd name="adj1" fmla="val 31977"/>
              <a:gd name="adj2" fmla="val 25000"/>
              <a:gd name="adj3" fmla="val 25000"/>
              <a:gd name="adj4" fmla="val 66530"/>
            </a:avLst>
          </a:prstGeom>
          <a:solidFill>
            <a:schemeClr val="bg1"/>
          </a:solidFill>
          <a:ln w="34925">
            <a:solidFill>
              <a:srgbClr val="C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tIns="0" anchor="ctr"/>
          <a:lstStyle/>
          <a:p>
            <a:pPr>
              <a:defRPr/>
            </a:pPr>
            <a:r>
              <a:rPr lang="it-IT" b="1" dirty="0">
                <a:solidFill>
                  <a:srgbClr val="002060"/>
                </a:solidFill>
              </a:rPr>
              <a:t>TRUST FUNDS UE</a:t>
            </a:r>
          </a:p>
          <a:p>
            <a:pPr>
              <a:defRPr/>
            </a:pPr>
            <a:r>
              <a:rPr lang="it-IT" sz="1200" b="1" dirty="0">
                <a:solidFill>
                  <a:srgbClr val="002060"/>
                </a:solidFill>
              </a:rPr>
              <a:t>Grant </a:t>
            </a:r>
            <a:r>
              <a:rPr lang="it-IT" sz="1200" b="1" dirty="0" err="1">
                <a:solidFill>
                  <a:srgbClr val="002060"/>
                </a:solidFill>
              </a:rPr>
              <a:t>funding</a:t>
            </a:r>
            <a:r>
              <a:rPr lang="it-IT" sz="1200" b="1" dirty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r>
              <a:rPr lang="it-IT" sz="1200" b="1" dirty="0" err="1">
                <a:solidFill>
                  <a:srgbClr val="002060"/>
                </a:solidFill>
              </a:rPr>
              <a:t>Technical</a:t>
            </a:r>
            <a:r>
              <a:rPr lang="it-IT" sz="1200" b="1" dirty="0">
                <a:solidFill>
                  <a:srgbClr val="002060"/>
                </a:solidFill>
              </a:rPr>
              <a:t> </a:t>
            </a:r>
            <a:r>
              <a:rPr lang="it-IT" sz="1200" b="1" dirty="0" err="1">
                <a:solidFill>
                  <a:srgbClr val="002060"/>
                </a:solidFill>
              </a:rPr>
              <a:t>assistance</a:t>
            </a:r>
            <a:endParaRPr lang="it-IT" sz="12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1200" b="1" dirty="0" err="1">
                <a:solidFill>
                  <a:srgbClr val="002060"/>
                </a:solidFill>
              </a:rPr>
              <a:t>Risk</a:t>
            </a:r>
            <a:r>
              <a:rPr lang="it-IT" sz="1200" b="1" dirty="0">
                <a:solidFill>
                  <a:srgbClr val="002060"/>
                </a:solidFill>
              </a:rPr>
              <a:t> capital </a:t>
            </a:r>
            <a:r>
              <a:rPr lang="it-IT" sz="1200" b="1" dirty="0" err="1">
                <a:solidFill>
                  <a:srgbClr val="002060"/>
                </a:solidFill>
              </a:rPr>
              <a:t>operations</a:t>
            </a:r>
            <a:endParaRPr lang="it-IT" sz="12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1200" b="1" dirty="0" err="1">
                <a:solidFill>
                  <a:srgbClr val="002060"/>
                </a:solidFill>
              </a:rPr>
              <a:t>Loan</a:t>
            </a:r>
            <a:r>
              <a:rPr lang="it-IT" sz="1200" b="1" dirty="0">
                <a:solidFill>
                  <a:srgbClr val="002060"/>
                </a:solidFill>
              </a:rPr>
              <a:t> </a:t>
            </a:r>
            <a:r>
              <a:rPr lang="it-IT" sz="1200" b="1" dirty="0" err="1">
                <a:solidFill>
                  <a:srgbClr val="002060"/>
                </a:solidFill>
              </a:rPr>
              <a:t>guarantees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34" name="Titolo 1"/>
          <p:cNvSpPr>
            <a:spLocks noGrp="1"/>
          </p:cNvSpPr>
          <p:nvPr>
            <p:ph type="title"/>
          </p:nvPr>
        </p:nvSpPr>
        <p:spPr>
          <a:xfrm>
            <a:off x="230188" y="53975"/>
            <a:ext cx="8662987" cy="998538"/>
          </a:xfrm>
          <a:ln w="50800">
            <a:solidFill>
              <a:srgbClr val="993366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3600" b="1" dirty="0" smtClean="0">
                <a:solidFill>
                  <a:schemeClr val="bg1"/>
                </a:solidFill>
              </a:rPr>
              <a:t>… </a:t>
            </a:r>
            <a:r>
              <a:rPr lang="en-GB" sz="3600" b="1" dirty="0" smtClean="0">
                <a:solidFill>
                  <a:srgbClr val="FFFFFF"/>
                </a:solidFill>
              </a:rPr>
              <a:t>a possible new financing scheme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79388" y="3861520"/>
            <a:ext cx="3132137" cy="1079500"/>
          </a:xfrm>
          <a:prstGeom prst="rightArrowCallout">
            <a:avLst>
              <a:gd name="adj1" fmla="val 28823"/>
              <a:gd name="adj2" fmla="val 28823"/>
              <a:gd name="adj3" fmla="val 16667"/>
              <a:gd name="adj4" fmla="val 66667"/>
            </a:avLst>
          </a:prstGeom>
          <a:solidFill>
            <a:schemeClr val="bg1"/>
          </a:solidFill>
          <a:ln w="34925">
            <a:solidFill>
              <a:srgbClr val="C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tIns="0" anchor="ctr"/>
          <a:lstStyle/>
          <a:p>
            <a:pPr algn="ctr">
              <a:spcAft>
                <a:spcPts val="0"/>
              </a:spcAft>
              <a:defRPr/>
            </a:pPr>
            <a:r>
              <a:rPr lang="it-IT" b="1" dirty="0">
                <a:solidFill>
                  <a:srgbClr val="002060"/>
                </a:solidFill>
              </a:rPr>
              <a:t>SIMEST</a:t>
            </a:r>
          </a:p>
          <a:p>
            <a:pPr algn="ctr">
              <a:spcAft>
                <a:spcPts val="0"/>
              </a:spcAft>
              <a:defRPr/>
            </a:pPr>
            <a:r>
              <a:rPr lang="it-IT" sz="1200" b="1" dirty="0">
                <a:solidFill>
                  <a:srgbClr val="002060"/>
                </a:solidFill>
              </a:rPr>
              <a:t>Corporate </a:t>
            </a:r>
            <a:r>
              <a:rPr lang="it-IT" sz="1200" b="1" dirty="0" err="1">
                <a:solidFill>
                  <a:srgbClr val="002060"/>
                </a:solidFill>
              </a:rPr>
              <a:t>Financing</a:t>
            </a:r>
            <a:r>
              <a:rPr lang="it-IT" sz="1200" b="1" dirty="0">
                <a:solidFill>
                  <a:srgbClr val="002060"/>
                </a:solidFill>
              </a:rPr>
              <a:t> </a:t>
            </a:r>
          </a:p>
          <a:p>
            <a:pPr algn="ctr">
              <a:spcAft>
                <a:spcPts val="0"/>
              </a:spcAft>
              <a:defRPr/>
            </a:pPr>
            <a:r>
              <a:rPr lang="it-IT" sz="1200" b="1" dirty="0">
                <a:solidFill>
                  <a:srgbClr val="002060"/>
                </a:solidFill>
              </a:rPr>
              <a:t>of private </a:t>
            </a:r>
            <a:r>
              <a:rPr lang="it-IT" sz="1200" b="1" dirty="0" err="1">
                <a:solidFill>
                  <a:srgbClr val="002060"/>
                </a:solidFill>
              </a:rPr>
              <a:t>sector</a:t>
            </a:r>
            <a:endParaRPr lang="it-IT" sz="1200" b="1" dirty="0">
              <a:solidFill>
                <a:srgbClr val="002060"/>
              </a:solidFill>
            </a:endParaRPr>
          </a:p>
          <a:p>
            <a:pPr algn="ctr">
              <a:spcAft>
                <a:spcPts val="0"/>
              </a:spcAft>
              <a:defRPr/>
            </a:pPr>
            <a:r>
              <a:rPr lang="it-IT" sz="1200" b="1" dirty="0">
                <a:solidFill>
                  <a:srgbClr val="002060"/>
                </a:solidFill>
              </a:rPr>
              <a:t>(</a:t>
            </a:r>
            <a:r>
              <a:rPr lang="it-IT" sz="1200" b="1" dirty="0" err="1">
                <a:solidFill>
                  <a:srgbClr val="002060"/>
                </a:solidFill>
              </a:rPr>
              <a:t>Risk</a:t>
            </a:r>
            <a:r>
              <a:rPr lang="it-IT" sz="1200" b="1" dirty="0">
                <a:solidFill>
                  <a:srgbClr val="002060"/>
                </a:solidFill>
              </a:rPr>
              <a:t> capital </a:t>
            </a:r>
            <a:r>
              <a:rPr lang="it-IT" sz="1200" b="1" dirty="0" err="1">
                <a:solidFill>
                  <a:srgbClr val="002060"/>
                </a:solidFill>
              </a:rPr>
              <a:t>operations</a:t>
            </a:r>
            <a:r>
              <a:rPr lang="it-IT" sz="12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79388" y="2924895"/>
            <a:ext cx="3132137" cy="792162"/>
          </a:xfrm>
          <a:prstGeom prst="rightArrowCallout">
            <a:avLst>
              <a:gd name="adj1" fmla="val 28823"/>
              <a:gd name="adj2" fmla="val 28823"/>
              <a:gd name="adj3" fmla="val 16667"/>
              <a:gd name="adj4" fmla="val 66667"/>
            </a:avLst>
          </a:prstGeom>
          <a:solidFill>
            <a:schemeClr val="bg1"/>
          </a:solidFill>
          <a:ln w="34925">
            <a:solidFill>
              <a:srgbClr val="C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tIns="0" anchor="ctr"/>
          <a:lstStyle/>
          <a:p>
            <a:pPr algn="ctr">
              <a:spcAft>
                <a:spcPts val="0"/>
              </a:spcAft>
              <a:defRPr/>
            </a:pPr>
            <a:r>
              <a:rPr lang="en-GB" b="1" dirty="0">
                <a:solidFill>
                  <a:srgbClr val="002060"/>
                </a:solidFill>
              </a:rPr>
              <a:t>CDP</a:t>
            </a:r>
          </a:p>
          <a:p>
            <a:pPr algn="ctr">
              <a:spcAft>
                <a:spcPts val="0"/>
              </a:spcAft>
              <a:defRPr/>
            </a:pPr>
            <a:r>
              <a:rPr lang="en-GB" sz="1200" b="1" dirty="0">
                <a:solidFill>
                  <a:srgbClr val="002060"/>
                </a:solidFill>
              </a:rPr>
              <a:t>Development Bank</a:t>
            </a:r>
          </a:p>
          <a:p>
            <a:pPr algn="ctr">
              <a:spcAft>
                <a:spcPts val="0"/>
              </a:spcAft>
              <a:defRPr/>
            </a:pPr>
            <a:r>
              <a:rPr lang="en-GB" sz="1200" b="1" dirty="0">
                <a:solidFill>
                  <a:srgbClr val="002060"/>
                </a:solidFill>
              </a:rPr>
              <a:t>(loans)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5724525" y="3645074"/>
            <a:ext cx="3240088" cy="1008062"/>
          </a:xfrm>
          <a:prstGeom prst="leftArrowCallout">
            <a:avLst>
              <a:gd name="adj1" fmla="val 31977"/>
              <a:gd name="adj2" fmla="val 25000"/>
              <a:gd name="adj3" fmla="val 25000"/>
              <a:gd name="adj4" fmla="val 66530"/>
            </a:avLst>
          </a:prstGeom>
          <a:solidFill>
            <a:schemeClr val="bg1"/>
          </a:solidFill>
          <a:ln w="34925">
            <a:solidFill>
              <a:srgbClr val="C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tIns="0" anchor="ctr"/>
          <a:lstStyle/>
          <a:p>
            <a:pPr>
              <a:defRPr/>
            </a:pPr>
            <a:r>
              <a:rPr lang="it-IT" b="1" dirty="0">
                <a:solidFill>
                  <a:srgbClr val="002060"/>
                </a:solidFill>
              </a:rPr>
              <a:t>IFI’S</a:t>
            </a:r>
          </a:p>
          <a:p>
            <a:pPr algn="ctr">
              <a:defRPr/>
            </a:pPr>
            <a:r>
              <a:rPr lang="it-IT" sz="1200" b="1" dirty="0">
                <a:solidFill>
                  <a:srgbClr val="002060"/>
                </a:solidFill>
              </a:rPr>
              <a:t>(</a:t>
            </a:r>
            <a:r>
              <a:rPr lang="it-IT" sz="1200" b="1" dirty="0" err="1" smtClean="0">
                <a:solidFill>
                  <a:srgbClr val="002060"/>
                </a:solidFill>
              </a:rPr>
              <a:t>blending</a:t>
            </a:r>
            <a:r>
              <a:rPr lang="it-IT" sz="1200" b="1" dirty="0" smtClean="0">
                <a:solidFill>
                  <a:srgbClr val="002060"/>
                </a:solidFill>
              </a:rPr>
              <a:t>  </a:t>
            </a:r>
            <a:r>
              <a:rPr lang="it-IT" sz="1200" b="1" dirty="0" err="1">
                <a:solidFill>
                  <a:srgbClr val="002060"/>
                </a:solidFill>
              </a:rPr>
              <a:t>mechanism</a:t>
            </a:r>
            <a:r>
              <a:rPr lang="it-IT" sz="1200" b="1" dirty="0">
                <a:solidFill>
                  <a:srgbClr val="002060"/>
                </a:solidFill>
              </a:rPr>
              <a:t> in </a:t>
            </a:r>
          </a:p>
          <a:p>
            <a:pPr algn="ctr">
              <a:defRPr/>
            </a:pPr>
            <a:r>
              <a:rPr lang="it-IT" sz="1200" b="1" dirty="0" err="1">
                <a:solidFill>
                  <a:srgbClr val="002060"/>
                </a:solidFill>
              </a:rPr>
              <a:t>co-financing</a:t>
            </a:r>
            <a:r>
              <a:rPr lang="it-IT" sz="1200" b="1" dirty="0">
                <a:solidFill>
                  <a:srgbClr val="002060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>
            <a:lum bright="60000" contrast="-80000"/>
          </a:blip>
          <a:srcRect/>
          <a:stretch>
            <a:fillRect/>
          </a:stretch>
        </p:blipFill>
        <p:spPr bwMode="auto">
          <a:xfrm>
            <a:off x="250825" y="2205038"/>
            <a:ext cx="3810000" cy="379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11188" y="333375"/>
            <a:ext cx="7775575" cy="232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>
              <a:solidFill>
                <a:srgbClr val="FFFFFF"/>
              </a:solidFill>
              <a:latin typeface="Times New Roman" pitchFamily="18" charset="0"/>
            </a:endParaRPr>
          </a:p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>
              <a:solidFill>
                <a:srgbClr val="FFFFFF"/>
              </a:solidFill>
              <a:latin typeface="Times New Roman" pitchFamily="18" charset="0"/>
            </a:endParaRPr>
          </a:p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>
              <a:solidFill>
                <a:srgbClr val="FFFFFF"/>
              </a:solidFill>
              <a:latin typeface="Times New Roman" pitchFamily="18" charset="0"/>
            </a:endParaRPr>
          </a:p>
          <a:p>
            <a:pPr algn="ctr">
              <a:spcBef>
                <a:spcPts val="20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357688" y="3573016"/>
            <a:ext cx="4535487" cy="2213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>
                <a:srgbClr val="FF33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Times New Roman" pitchFamily="18" charset="0"/>
              </a:rPr>
              <a:t>Tel. +39 06 68635.543 </a:t>
            </a:r>
          </a:p>
          <a:p>
            <a:pPr>
              <a:spcBef>
                <a:spcPts val="2000"/>
              </a:spcBef>
              <a:buClr>
                <a:srgbClr val="FF33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smtClean="0">
                <a:solidFill>
                  <a:srgbClr val="FF3300"/>
                </a:solidFill>
                <a:latin typeface="Times New Roman" pitchFamily="18" charset="0"/>
                <a:hlinkClick r:id="rId4"/>
              </a:rPr>
              <a:t>www.simest.it</a:t>
            </a:r>
            <a:endParaRPr lang="en-GB" sz="3200" dirty="0">
              <a:solidFill>
                <a:srgbClr val="FF3300"/>
              </a:solidFill>
              <a:latin typeface="Times New Roman" pitchFamily="18" charset="0"/>
              <a:hlinkClick r:id="rId4"/>
            </a:endParaRPr>
          </a:p>
          <a:p>
            <a:pPr>
              <a:spcBef>
                <a:spcPts val="15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solidFill>
                  <a:srgbClr val="FFFFFF"/>
                </a:solidFill>
                <a:latin typeface="Times New Roman" pitchFamily="18" charset="0"/>
              </a:rPr>
              <a:t>Corso</a:t>
            </a:r>
            <a:r>
              <a:rPr lang="en-GB" sz="20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Times New Roman" pitchFamily="18" charset="0"/>
              </a:rPr>
              <a:t>Vittorio</a:t>
            </a:r>
            <a:r>
              <a:rPr lang="en-GB" sz="2000" dirty="0">
                <a:solidFill>
                  <a:srgbClr val="FFFFFF"/>
                </a:solidFill>
                <a:latin typeface="Times New Roman" pitchFamily="18" charset="0"/>
              </a:rPr>
              <a:t> Emanuele II, </a:t>
            </a:r>
            <a:r>
              <a:rPr lang="en-GB" sz="2000" dirty="0" smtClean="0">
                <a:solidFill>
                  <a:srgbClr val="FFFFFF"/>
                </a:solidFill>
                <a:latin typeface="Times New Roman" pitchFamily="18" charset="0"/>
              </a:rPr>
              <a:t>323</a:t>
            </a:r>
          </a:p>
          <a:p>
            <a:pPr>
              <a:spcBef>
                <a:spcPts val="15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Times New Roman" pitchFamily="18" charset="0"/>
              </a:rPr>
              <a:t> 00186 </a:t>
            </a:r>
            <a:r>
              <a:rPr lang="en-GB" sz="2000" dirty="0">
                <a:solidFill>
                  <a:srgbClr val="FFFFFF"/>
                </a:solidFill>
                <a:latin typeface="Times New Roman" pitchFamily="18" charset="0"/>
              </a:rPr>
              <a:t>Roma 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34175"/>
            <a:ext cx="2016224" cy="48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8" name="Rettangolo 5"/>
          <p:cNvSpPr>
            <a:spLocks noChangeArrowheads="1"/>
          </p:cNvSpPr>
          <p:nvPr/>
        </p:nvSpPr>
        <p:spPr bwMode="auto">
          <a:xfrm>
            <a:off x="4355976" y="2204864"/>
            <a:ext cx="4572000" cy="162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FFFFFF"/>
                </a:solidFill>
                <a:latin typeface="Times New Roman" pitchFamily="18" charset="0"/>
              </a:rPr>
              <a:t>Our contacts: </a:t>
            </a:r>
          </a:p>
          <a:p>
            <a:pPr>
              <a:spcBef>
                <a:spcPts val="20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FFFFFF"/>
                </a:solidFill>
                <a:latin typeface="Times New Roman" pitchFamily="18" charset="0"/>
                <a:hlinkClick r:id="rId6"/>
              </a:rPr>
              <a:t>a.castronovo@simest.it</a:t>
            </a:r>
            <a:endParaRPr lang="en-GB" sz="2400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spcBef>
                <a:spcPts val="20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Rettangolo 5"/>
          <p:cNvSpPr>
            <a:spLocks noChangeArrowheads="1"/>
          </p:cNvSpPr>
          <p:nvPr/>
        </p:nvSpPr>
        <p:spPr bwMode="auto">
          <a:xfrm>
            <a:off x="35496" y="90872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FFFFFF"/>
                </a:solidFill>
                <a:latin typeface="Times New Roman" pitchFamily="18" charset="0"/>
              </a:rPr>
              <a:t>...thanks for your attention!</a:t>
            </a:r>
            <a:endParaRPr lang="en-GB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195513" y="2060575"/>
            <a:ext cx="41767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285720" y="2852738"/>
            <a:ext cx="8572560" cy="34185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FFFFFF"/>
                </a:solidFill>
                <a:latin typeface="Times New Roman" pitchFamily="18" charset="0"/>
              </a:rPr>
              <a:t>Owned (75%) by </a:t>
            </a:r>
            <a:r>
              <a:rPr lang="en-GB" sz="3600" dirty="0" err="1">
                <a:solidFill>
                  <a:srgbClr val="FFFFFF"/>
                </a:solidFill>
                <a:latin typeface="Times New Roman" pitchFamily="18" charset="0"/>
              </a:rPr>
              <a:t>Cassa</a:t>
            </a:r>
            <a:r>
              <a:rPr lang="en-GB" sz="36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GB" sz="3600" dirty="0" err="1">
                <a:solidFill>
                  <a:srgbClr val="FFFFFF"/>
                </a:solidFill>
                <a:latin typeface="Times New Roman" pitchFamily="18" charset="0"/>
              </a:rPr>
              <a:t>Depositi</a:t>
            </a:r>
            <a:r>
              <a:rPr lang="en-GB" sz="3600" dirty="0">
                <a:solidFill>
                  <a:srgbClr val="FFFFFF"/>
                </a:solidFill>
                <a:latin typeface="Times New Roman" pitchFamily="18" charset="0"/>
              </a:rPr>
              <a:t> e </a:t>
            </a:r>
            <a:r>
              <a:rPr lang="en-GB" sz="3600" dirty="0" err="1">
                <a:solidFill>
                  <a:srgbClr val="FFFFFF"/>
                </a:solidFill>
                <a:latin typeface="Times New Roman" pitchFamily="18" charset="0"/>
              </a:rPr>
              <a:t>Prestiti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</a:rPr>
              <a:t> (CDP, a joint-stock company under public control of the Italian government and a broad group of bank foundations) and </a:t>
            </a: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</a:rPr>
              <a:t>further stakes held by 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</a:rPr>
              <a:t>the main national banks and entrepreneurial associations</a:t>
            </a:r>
            <a:endParaRPr lang="en-GB" sz="36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619250" y="134143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>
                <a:latin typeface="Times New Roman" pitchFamily="18" charset="0"/>
              </a:rPr>
              <a:t>SIMEST S.p.A.</a:t>
            </a:r>
          </a:p>
        </p:txBody>
      </p:sp>
      <p:pic>
        <p:nvPicPr>
          <p:cNvPr id="410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92950" y="188913"/>
            <a:ext cx="1790700" cy="431800"/>
          </a:xfrm>
        </p:spPr>
      </p:pic>
      <p:pic>
        <p:nvPicPr>
          <p:cNvPr id="4105" name="Picture 2" descr="http://www.comune.rufina.fi.it/opencms/multimedia/images/upload/med/2/1257424722226_20081013145552_bandiera_itali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6371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51520" y="1844824"/>
            <a:ext cx="6913562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latin typeface="Times New Roman" pitchFamily="18" charset="0"/>
              </a:rPr>
              <a:t>-  risk </a:t>
            </a:r>
            <a:r>
              <a:rPr lang="en-GB" sz="2400" b="1" dirty="0">
                <a:latin typeface="Times New Roman" pitchFamily="18" charset="0"/>
              </a:rPr>
              <a:t>capital </a:t>
            </a:r>
            <a:r>
              <a:rPr lang="en-GB" sz="2400" b="1" dirty="0" smtClean="0">
                <a:latin typeface="Times New Roman" pitchFamily="18" charset="0"/>
              </a:rPr>
              <a:t>operations</a:t>
            </a:r>
            <a:r>
              <a:rPr lang="en-GB" sz="3200" b="1" dirty="0" smtClean="0">
                <a:latin typeface="Times New Roman" pitchFamily="18" charset="0"/>
              </a:rPr>
              <a:t> </a:t>
            </a:r>
            <a:endParaRPr lang="en-GB" sz="3200" b="1" dirty="0">
              <a:latin typeface="Times New Roman" pitchFamily="18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403350" y="2420888"/>
            <a:ext cx="7273106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FFC000"/>
                </a:solidFill>
                <a:latin typeface="Times New Roman" pitchFamily="18" charset="0"/>
              </a:rPr>
              <a:t>Equity stake and management of VC funds up to 49% in a foreign company;</a:t>
            </a:r>
            <a:endParaRPr lang="en-GB" sz="24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435600" y="2276475"/>
            <a:ext cx="33845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1402382" y="3356992"/>
            <a:ext cx="741809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ts val="15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FFC000"/>
                </a:solidFill>
                <a:latin typeface="Times New Roman" pitchFamily="18" charset="0"/>
              </a:rPr>
              <a:t>Interest rate support </a:t>
            </a:r>
            <a:r>
              <a:rPr lang="en-GB" sz="2400" dirty="0" smtClean="0">
                <a:solidFill>
                  <a:srgbClr val="FFC000"/>
                </a:solidFill>
                <a:latin typeface="Times New Roman" pitchFamily="18" charset="0"/>
              </a:rPr>
              <a:t>for </a:t>
            </a:r>
            <a:r>
              <a:rPr lang="en-GB" sz="2400" dirty="0">
                <a:solidFill>
                  <a:srgbClr val="FFC000"/>
                </a:solidFill>
                <a:latin typeface="Times New Roman" pitchFamily="18" charset="0"/>
              </a:rPr>
              <a:t>the acquisition of risk equity shares.</a:t>
            </a: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88913"/>
            <a:ext cx="17907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1763688" y="674693"/>
            <a:ext cx="7380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FFFF00"/>
                </a:solidFill>
                <a:latin typeface="Times New Roman" pitchFamily="18" charset="0"/>
              </a:rPr>
              <a:t>How do we support </a:t>
            </a:r>
            <a:r>
              <a:rPr lang="en-GB" sz="2800" dirty="0">
                <a:solidFill>
                  <a:srgbClr val="FFFF00"/>
                </a:solidFill>
                <a:latin typeface="Times New Roman" pitchFamily="18" charset="0"/>
              </a:rPr>
              <a:t>the development of </a:t>
            </a:r>
            <a:r>
              <a:rPr lang="en-GB" sz="2800" dirty="0" smtClean="0">
                <a:solidFill>
                  <a:srgbClr val="FFFF00"/>
                </a:solidFill>
                <a:latin typeface="Times New Roman" pitchFamily="18" charset="0"/>
              </a:rPr>
              <a:t> local investments </a:t>
            </a:r>
            <a:r>
              <a:rPr lang="en-GB" sz="2800" dirty="0">
                <a:solidFill>
                  <a:srgbClr val="FFFF00"/>
                </a:solidFill>
                <a:latin typeface="Times New Roman" pitchFamily="18" charset="0"/>
              </a:rPr>
              <a:t>through financial </a:t>
            </a:r>
            <a:r>
              <a:rPr lang="en-GB" sz="2800" dirty="0" smtClean="0">
                <a:solidFill>
                  <a:srgbClr val="FFFF00"/>
                </a:solidFill>
                <a:latin typeface="Times New Roman" pitchFamily="18" charset="0"/>
              </a:rPr>
              <a:t>instruments</a:t>
            </a:r>
            <a:r>
              <a:rPr lang="en-GB" sz="2800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  <a:endParaRPr lang="en-GB" sz="28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403920" y="4509120"/>
            <a:ext cx="496016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66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rgbClr val="FFFFFF"/>
                </a:solidFill>
                <a:latin typeface="Times New Roman" pitchFamily="18" charset="0"/>
              </a:rPr>
              <a:t>-  Subsidized loans for:</a:t>
            </a:r>
            <a:endParaRPr lang="en-GB" sz="2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932040" y="4725144"/>
            <a:ext cx="3563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0066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rgbClr val="FFC000"/>
                </a:solidFill>
                <a:latin typeface="Times New Roman" pitchFamily="18" charset="0"/>
              </a:rPr>
              <a:t>Market </a:t>
            </a:r>
            <a:r>
              <a:rPr lang="en-GB" sz="2400" b="1" dirty="0">
                <a:solidFill>
                  <a:srgbClr val="FFC000"/>
                </a:solidFill>
                <a:latin typeface="Times New Roman" pitchFamily="18" charset="0"/>
              </a:rPr>
              <a:t>penetration</a:t>
            </a:r>
          </a:p>
          <a:p>
            <a:pPr>
              <a:lnSpc>
                <a:spcPct val="100000"/>
              </a:lnSpc>
              <a:buClr>
                <a:srgbClr val="0066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rgbClr val="FFC000"/>
                </a:solidFill>
                <a:latin typeface="Times New Roman" pitchFamily="18" charset="0"/>
              </a:rPr>
              <a:t>Feasibility </a:t>
            </a:r>
            <a:r>
              <a:rPr lang="en-GB" sz="2400" b="1" dirty="0">
                <a:solidFill>
                  <a:srgbClr val="FFC000"/>
                </a:solidFill>
                <a:latin typeface="Times New Roman" pitchFamily="18" charset="0"/>
              </a:rPr>
              <a:t>studies</a:t>
            </a:r>
          </a:p>
          <a:p>
            <a:pPr>
              <a:lnSpc>
                <a:spcPct val="100000"/>
              </a:lnSpc>
              <a:buClr>
                <a:srgbClr val="0066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rgbClr val="FFC000"/>
                </a:solidFill>
                <a:latin typeface="Times New Roman" pitchFamily="18" charset="0"/>
              </a:rPr>
              <a:t>Technical </a:t>
            </a:r>
            <a:r>
              <a:rPr lang="en-GB" sz="2400" b="1" dirty="0">
                <a:solidFill>
                  <a:srgbClr val="FFC000"/>
                </a:solidFill>
                <a:latin typeface="Times New Roman" pitchFamily="18" charset="0"/>
              </a:rPr>
              <a:t>assistance</a:t>
            </a:r>
          </a:p>
          <a:p>
            <a:pPr>
              <a:lnSpc>
                <a:spcPct val="100000"/>
              </a:lnSpc>
              <a:buClr>
                <a:srgbClr val="006666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rgbClr val="FFC000"/>
                </a:solidFill>
                <a:latin typeface="Times New Roman" pitchFamily="18" charset="0"/>
              </a:rPr>
              <a:t>Export </a:t>
            </a:r>
            <a:r>
              <a:rPr lang="en-GB" sz="2400" b="1" dirty="0">
                <a:solidFill>
                  <a:srgbClr val="FFC000"/>
                </a:solidFill>
                <a:latin typeface="Times New Roman" pitchFamily="18" charset="0"/>
              </a:rPr>
              <a:t>credit</a:t>
            </a:r>
            <a:endParaRPr lang="it-IT" sz="24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683568" y="2708548"/>
            <a:ext cx="647998" cy="21639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00"/>
          </a:solidFill>
          <a:ln w="126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4212034" y="4869160"/>
            <a:ext cx="647998" cy="21639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00"/>
          </a:solidFill>
          <a:ln w="126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4212034" y="5229200"/>
            <a:ext cx="647998" cy="21639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00"/>
          </a:solidFill>
          <a:ln w="126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4212034" y="5589240"/>
            <a:ext cx="647998" cy="21639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00"/>
          </a:solidFill>
          <a:ln w="126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4211960" y="5949280"/>
            <a:ext cx="647998" cy="21639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00"/>
          </a:solidFill>
          <a:ln w="126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1" name="Picture 2" descr="http://www.comune.rufina.fi.it/opencms/multimedia/images/upload/med/2/1257424722226_20081013145552_bandiera_itali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6371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683568" y="3716660"/>
            <a:ext cx="647998" cy="21639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00"/>
          </a:solidFill>
          <a:ln w="126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195513" y="2060575"/>
            <a:ext cx="41767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47" name="AutoShape 4"/>
          <p:cNvSpPr>
            <a:spLocks noChangeArrowheads="1"/>
          </p:cNvSpPr>
          <p:nvPr/>
        </p:nvSpPr>
        <p:spPr bwMode="auto">
          <a:xfrm>
            <a:off x="539750" y="2852738"/>
            <a:ext cx="576263" cy="288925"/>
          </a:xfrm>
          <a:prstGeom prst="curvedRightArrow">
            <a:avLst>
              <a:gd name="adj1" fmla="val 19444"/>
              <a:gd name="adj2" fmla="val 39815"/>
              <a:gd name="adj3" fmla="val 66484"/>
            </a:avLst>
          </a:prstGeom>
          <a:solidFill>
            <a:srgbClr val="00CC00"/>
          </a:solidFill>
          <a:ln w="936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331913" y="5106810"/>
            <a:ext cx="7345362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FFFFFF"/>
                </a:solidFill>
                <a:latin typeface="Times New Roman" pitchFamily="18" charset="0"/>
              </a:rPr>
              <a:t>Lead Financial Institution for the management of </a:t>
            </a:r>
            <a:r>
              <a:rPr lang="en-GB" sz="2400" dirty="0" smtClean="0">
                <a:solidFill>
                  <a:srgbClr val="FFFFFF"/>
                </a:solidFill>
                <a:latin typeface="Times New Roman" pitchFamily="18" charset="0"/>
              </a:rPr>
              <a:t> EU Trust </a:t>
            </a:r>
            <a:r>
              <a:rPr lang="en-GB" sz="2400" dirty="0">
                <a:solidFill>
                  <a:srgbClr val="FFFFFF"/>
                </a:solidFill>
                <a:latin typeface="Times New Roman" pitchFamily="18" charset="0"/>
              </a:rPr>
              <a:t>Funds </a:t>
            </a:r>
            <a:r>
              <a:rPr lang="en-GB" sz="2400" dirty="0" smtClean="0">
                <a:solidFill>
                  <a:srgbClr val="FFFFFF"/>
                </a:solidFill>
                <a:latin typeface="Times New Roman" pitchFamily="18" charset="0"/>
              </a:rPr>
              <a:t>(completion of  EUROPEAID a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ssessment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in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the framework of indirect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</a:rPr>
              <a:t>centralised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management).</a:t>
            </a:r>
            <a:r>
              <a:rPr lang="en-GB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endParaRPr lang="en-GB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AutoShape 6"/>
          <p:cNvSpPr>
            <a:spLocks noChangeArrowheads="1"/>
          </p:cNvSpPr>
          <p:nvPr/>
        </p:nvSpPr>
        <p:spPr bwMode="auto">
          <a:xfrm>
            <a:off x="611188" y="4149774"/>
            <a:ext cx="576262" cy="287338"/>
          </a:xfrm>
          <a:prstGeom prst="curvedRightArrow">
            <a:avLst>
              <a:gd name="adj1" fmla="val 19444"/>
              <a:gd name="adj2" fmla="val 39815"/>
              <a:gd name="adj3" fmla="val 56907"/>
            </a:avLst>
          </a:prstGeom>
          <a:solidFill>
            <a:srgbClr val="00CC00"/>
          </a:solidFill>
          <a:ln w="936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1331913" y="2420938"/>
            <a:ext cx="6624637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FFFFFF"/>
                </a:solidFill>
                <a:latin typeface="Times New Roman" pitchFamily="18" charset="0"/>
              </a:rPr>
              <a:t>Member </a:t>
            </a:r>
            <a:r>
              <a:rPr lang="en-GB" sz="2400" dirty="0">
                <a:solidFill>
                  <a:srgbClr val="FFFFFF"/>
                </a:solidFill>
                <a:latin typeface="Times New Roman" pitchFamily="18" charset="0"/>
              </a:rPr>
              <a:t>of EDFI (European Development Finance Institutions)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1619250" y="765175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>
                <a:latin typeface="Times New Roman" pitchFamily="18" charset="0"/>
              </a:rPr>
              <a:t>SIMEST and the IFI’s</a:t>
            </a:r>
          </a:p>
        </p:txBody>
      </p:sp>
      <p:pic>
        <p:nvPicPr>
          <p:cNvPr id="6152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92950" y="188913"/>
            <a:ext cx="1790700" cy="431800"/>
          </a:xfrm>
        </p:spPr>
      </p:pic>
      <p:pic>
        <p:nvPicPr>
          <p:cNvPr id="6153" name="Picture 2" descr="http://www.comune.rufina.fi.it/opencms/multimedia/images/upload/med/2/1257424722226_20081013145552_bandiera_itali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6371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ttangolo 9"/>
          <p:cNvSpPr>
            <a:spLocks noChangeArrowheads="1"/>
          </p:cNvSpPr>
          <p:nvPr/>
        </p:nvSpPr>
        <p:spPr bwMode="auto">
          <a:xfrm>
            <a:off x="1331913" y="3444726"/>
            <a:ext cx="75612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Part of the G8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Development Financial Institution (DFI)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Group for the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creation of the Agriculture Fast Track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Facility and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for the promotion of greater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agricultural investment in Sub-Saharan Africa.</a:t>
            </a: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5" name="AutoShape 6"/>
          <p:cNvSpPr>
            <a:spLocks noChangeArrowheads="1"/>
          </p:cNvSpPr>
          <p:nvPr/>
        </p:nvSpPr>
        <p:spPr bwMode="auto">
          <a:xfrm>
            <a:off x="684213" y="5517927"/>
            <a:ext cx="576262" cy="287337"/>
          </a:xfrm>
          <a:prstGeom prst="curvedRightArrow">
            <a:avLst>
              <a:gd name="adj1" fmla="val 19444"/>
              <a:gd name="adj2" fmla="val 39815"/>
              <a:gd name="adj3" fmla="val 56907"/>
            </a:avLst>
          </a:prstGeom>
          <a:solidFill>
            <a:srgbClr val="00CC00"/>
          </a:solidFill>
          <a:ln w="936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333375"/>
            <a:ext cx="7772400" cy="1143000"/>
          </a:xfrm>
          <a:noFill/>
        </p:spPr>
        <p:txBody>
          <a:bodyPr/>
          <a:lstStyle/>
          <a:p>
            <a:pPr algn="ctr" eaLnBrk="1" hangingPunct="1">
              <a:spcBef>
                <a:spcPts val="275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FFFFFF"/>
                </a:solidFill>
                <a:effectLst/>
              </a:rPr>
              <a:t>EU trust funds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827088" y="1484313"/>
            <a:ext cx="7705725" cy="2249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it-IT" sz="2800" b="1" dirty="0">
                <a:solidFill>
                  <a:srgbClr val="33CC33"/>
                </a:solidFill>
                <a:latin typeface="Times New Roman" pitchFamily="18" charset="0"/>
              </a:rPr>
              <a:t>NIF</a:t>
            </a:r>
            <a:r>
              <a:rPr lang="it-IT" sz="28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it-IT" sz="2800" i="1" dirty="0">
                <a:solidFill>
                  <a:srgbClr val="33CC33"/>
                </a:solidFill>
                <a:latin typeface="Times New Roman" pitchFamily="18" charset="0"/>
              </a:rPr>
              <a:t>(</a:t>
            </a:r>
            <a:r>
              <a:rPr lang="it-IT" sz="2800" i="1" dirty="0" err="1">
                <a:solidFill>
                  <a:srgbClr val="33CC33"/>
                </a:solidFill>
                <a:latin typeface="Times New Roman" pitchFamily="18" charset="0"/>
              </a:rPr>
              <a:t>Neighbourhood</a:t>
            </a:r>
            <a:r>
              <a:rPr lang="it-IT" sz="2800" i="1" dirty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it-IT" sz="2800" i="1" dirty="0" err="1">
                <a:solidFill>
                  <a:srgbClr val="33CC33"/>
                </a:solidFill>
                <a:latin typeface="Times New Roman" pitchFamily="18" charset="0"/>
              </a:rPr>
              <a:t>Investment</a:t>
            </a:r>
            <a:r>
              <a:rPr lang="it-IT" sz="2800" i="1" dirty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it-IT" sz="2800" i="1" dirty="0" err="1">
                <a:solidFill>
                  <a:srgbClr val="33CC33"/>
                </a:solidFill>
                <a:latin typeface="Times New Roman" pitchFamily="18" charset="0"/>
              </a:rPr>
              <a:t>Facility</a:t>
            </a:r>
            <a:r>
              <a:rPr lang="it-IT" sz="2800" i="1" dirty="0">
                <a:solidFill>
                  <a:srgbClr val="33CC33"/>
                </a:solidFill>
                <a:latin typeface="Times New Roman" pitchFamily="18" charset="0"/>
              </a:rPr>
              <a:t>)</a:t>
            </a:r>
          </a:p>
          <a:p>
            <a:endParaRPr lang="it-IT" sz="2800" dirty="0">
              <a:solidFill>
                <a:srgbClr val="FFFFFF"/>
              </a:solidFill>
              <a:latin typeface="Times New Roman" pitchFamily="18" charset="0"/>
            </a:endParaRPr>
          </a:p>
          <a:p>
            <a:r>
              <a:rPr lang="es-ES_tradnl" sz="2800" b="1" dirty="0">
                <a:solidFill>
                  <a:srgbClr val="33CC33"/>
                </a:solidFill>
                <a:latin typeface="Times New Roman" pitchFamily="18" charset="0"/>
              </a:rPr>
              <a:t>LAIF</a:t>
            </a:r>
            <a:r>
              <a:rPr lang="es-ES_tradnl" sz="28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s-ES_tradnl" sz="2800" i="1" dirty="0">
                <a:solidFill>
                  <a:srgbClr val="33CC33"/>
                </a:solidFill>
                <a:latin typeface="Times New Roman" pitchFamily="18" charset="0"/>
              </a:rPr>
              <a:t>(Latin America Investment Facility)</a:t>
            </a:r>
          </a:p>
          <a:p>
            <a:endParaRPr lang="it-IT" sz="2800" b="1" dirty="0">
              <a:solidFill>
                <a:srgbClr val="33CC33"/>
              </a:solidFill>
              <a:latin typeface="Times New Roman" pitchFamily="18" charset="0"/>
            </a:endParaRPr>
          </a:p>
          <a:p>
            <a:r>
              <a:rPr lang="en-US" sz="2800" b="1" dirty="0">
                <a:solidFill>
                  <a:srgbClr val="33CC33"/>
                </a:solidFill>
                <a:latin typeface="Times New Roman" pitchFamily="18" charset="0"/>
              </a:rPr>
              <a:t>CIF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rgbClr val="33CC33"/>
                </a:solidFill>
                <a:latin typeface="Times New Roman" pitchFamily="18" charset="0"/>
              </a:rPr>
              <a:t>(Caribbean Investment Facility)</a:t>
            </a:r>
            <a:endParaRPr lang="it-IT" sz="28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88913"/>
            <a:ext cx="17907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3" name="Picture 2" descr="http://2.bp.blogspot.com/-0jYp3Jw0SfQ/TWQGPjBPzfI/AAAAAAAAADA/SA79JZXLKRI/s1600/logo_u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637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2"/>
          <p:cNvSpPr txBox="1">
            <a:spLocks noChangeArrowheads="1"/>
          </p:cNvSpPr>
          <p:nvPr/>
        </p:nvSpPr>
        <p:spPr bwMode="auto">
          <a:xfrm>
            <a:off x="827088" y="3860800"/>
            <a:ext cx="7705725" cy="95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/>
            <a:r>
              <a:rPr lang="en-US" sz="2800" b="1" dirty="0">
                <a:solidFill>
                  <a:srgbClr val="33CC33"/>
                </a:solidFill>
                <a:latin typeface="Times New Roman" pitchFamily="18" charset="0"/>
              </a:rPr>
              <a:t>Infrastructure Trust Fund Africa </a:t>
            </a:r>
            <a:r>
              <a:rPr lang="en-US" sz="2800" i="1" dirty="0">
                <a:solidFill>
                  <a:srgbClr val="33CC33"/>
                </a:solidFill>
                <a:latin typeface="Times New Roman" pitchFamily="18" charset="0"/>
              </a:rPr>
              <a:t>(Sub-Saharan African Countries) </a:t>
            </a:r>
            <a:endParaRPr lang="it-IT" sz="2800" i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5" name="Text Box 2"/>
          <p:cNvSpPr txBox="1">
            <a:spLocks noChangeArrowheads="1"/>
          </p:cNvSpPr>
          <p:nvPr/>
        </p:nvSpPr>
        <p:spPr bwMode="auto">
          <a:xfrm>
            <a:off x="827088" y="5013325"/>
            <a:ext cx="77057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800" b="1">
                <a:solidFill>
                  <a:srgbClr val="33CC33"/>
                </a:solidFill>
                <a:latin typeface="Times New Roman" pitchFamily="18" charset="0"/>
              </a:rPr>
              <a:t>IFCA</a:t>
            </a:r>
            <a:r>
              <a:rPr lang="en-US" sz="280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2800" i="1">
                <a:solidFill>
                  <a:srgbClr val="33CC33"/>
                </a:solidFill>
                <a:latin typeface="Times New Roman" pitchFamily="18" charset="0"/>
              </a:rPr>
              <a:t>(Investment Facility for Central Asia)</a:t>
            </a:r>
            <a:endParaRPr lang="en-US" sz="2800">
              <a:solidFill>
                <a:srgbClr val="FFFFFF"/>
              </a:solidFill>
              <a:latin typeface="Times New Roman" pitchFamily="18" charset="0"/>
            </a:endParaRPr>
          </a:p>
          <a:p>
            <a:endParaRPr lang="it-IT" sz="2800">
              <a:solidFill>
                <a:srgbClr val="FFFFFF"/>
              </a:solidFill>
              <a:latin typeface="Times New Roman" pitchFamily="18" charset="0"/>
            </a:endParaRPr>
          </a:p>
          <a:p>
            <a:pPr algn="just"/>
            <a:r>
              <a:rPr lang="en-US" sz="2800" b="1">
                <a:solidFill>
                  <a:srgbClr val="33CC33"/>
                </a:solidFill>
                <a:latin typeface="Times New Roman" pitchFamily="18" charset="0"/>
              </a:rPr>
              <a:t>AIF</a:t>
            </a:r>
            <a:r>
              <a:rPr lang="en-US" sz="280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2800" i="1">
                <a:solidFill>
                  <a:srgbClr val="33CC33"/>
                </a:solidFill>
                <a:latin typeface="Times New Roman" pitchFamily="18" charset="0"/>
              </a:rPr>
              <a:t>(Asian Investment Facility)</a:t>
            </a:r>
            <a:endParaRPr lang="it-IT" sz="28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it-IT" b="1" dirty="0" err="1" smtClean="0">
                <a:solidFill>
                  <a:srgbClr val="FFFFFF"/>
                </a:solidFill>
              </a:rPr>
              <a:t>Sectors</a:t>
            </a:r>
            <a:r>
              <a:rPr lang="it-IT" b="1" dirty="0" smtClean="0">
                <a:solidFill>
                  <a:srgbClr val="FFFFFF"/>
                </a:solidFill>
              </a:rPr>
              <a:t> </a:t>
            </a:r>
            <a:r>
              <a:rPr lang="it-IT" b="1" dirty="0" err="1" smtClean="0">
                <a:solidFill>
                  <a:srgbClr val="FFFFFF"/>
                </a:solidFill>
              </a:rPr>
              <a:t>covered</a:t>
            </a:r>
            <a:r>
              <a:rPr lang="it-IT" b="1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68313" y="1916113"/>
            <a:ext cx="8353425" cy="378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it-IT" sz="2400" b="1"/>
          </a:p>
          <a:p>
            <a:r>
              <a:rPr lang="it-IT" sz="2400"/>
              <a:t>		 		Transport</a:t>
            </a:r>
          </a:p>
          <a:p>
            <a:endParaRPr lang="it-IT" sz="2400"/>
          </a:p>
          <a:p>
            <a:r>
              <a:rPr lang="it-IT" sz="2400"/>
              <a:t>				 Energy</a:t>
            </a:r>
          </a:p>
          <a:p>
            <a:endParaRPr lang="it-IT" sz="2400"/>
          </a:p>
          <a:p>
            <a:r>
              <a:rPr lang="it-IT" sz="2400"/>
              <a:t>				 Environment</a:t>
            </a:r>
          </a:p>
          <a:p>
            <a:endParaRPr lang="it-IT" sz="2400"/>
          </a:p>
          <a:p>
            <a:r>
              <a:rPr lang="it-IT" sz="2400"/>
              <a:t>				Social</a:t>
            </a:r>
          </a:p>
          <a:p>
            <a:endParaRPr lang="en-US" sz="2400"/>
          </a:p>
          <a:p>
            <a:r>
              <a:rPr lang="en-US" sz="2400"/>
              <a:t>				Private sector (in particular SMEs).</a:t>
            </a:r>
            <a:endParaRPr lang="en-GB" sz="28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188913"/>
            <a:ext cx="17907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7" name="AutoShape 2"/>
          <p:cNvSpPr>
            <a:spLocks noChangeArrowheads="1"/>
          </p:cNvSpPr>
          <p:nvPr/>
        </p:nvSpPr>
        <p:spPr bwMode="auto">
          <a:xfrm>
            <a:off x="755650" y="2349500"/>
            <a:ext cx="1223963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00"/>
          </a:solidFill>
          <a:ln w="126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198" name="AutoShape 2"/>
          <p:cNvSpPr>
            <a:spLocks noChangeArrowheads="1"/>
          </p:cNvSpPr>
          <p:nvPr/>
        </p:nvSpPr>
        <p:spPr bwMode="auto">
          <a:xfrm>
            <a:off x="684213" y="3068638"/>
            <a:ext cx="1223962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00"/>
          </a:solidFill>
          <a:ln w="126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199" name="AutoShape 2"/>
          <p:cNvSpPr>
            <a:spLocks noChangeArrowheads="1"/>
          </p:cNvSpPr>
          <p:nvPr/>
        </p:nvSpPr>
        <p:spPr bwMode="auto">
          <a:xfrm>
            <a:off x="755650" y="3789363"/>
            <a:ext cx="1223963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00"/>
          </a:solidFill>
          <a:ln w="126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00" name="AutoShape 2"/>
          <p:cNvSpPr>
            <a:spLocks noChangeArrowheads="1"/>
          </p:cNvSpPr>
          <p:nvPr/>
        </p:nvSpPr>
        <p:spPr bwMode="auto">
          <a:xfrm>
            <a:off x="755650" y="4508500"/>
            <a:ext cx="1223963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00"/>
          </a:solidFill>
          <a:ln w="126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01" name="AutoShape 2"/>
          <p:cNvSpPr>
            <a:spLocks noChangeArrowheads="1"/>
          </p:cNvSpPr>
          <p:nvPr/>
        </p:nvSpPr>
        <p:spPr bwMode="auto">
          <a:xfrm>
            <a:off x="755650" y="5229225"/>
            <a:ext cx="1223963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CC00"/>
          </a:solidFill>
          <a:ln w="126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8202" name="Picture 2" descr="http://2.bp.blogspot.com/-0jYp3Jw0SfQ/TWQGPjBPzfI/AAAAAAAAADA/SA79JZXLKRI/s1600/logo_u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637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  <a:ln w="50800">
            <a:solidFill>
              <a:srgbClr val="993366"/>
            </a:solidFill>
          </a:ln>
        </p:spPr>
        <p:txBody>
          <a:bodyPr/>
          <a:lstStyle/>
          <a:p>
            <a:pPr algn="ctr">
              <a:defRPr/>
            </a:pPr>
            <a:r>
              <a:rPr lang="it-IT" sz="3600" dirty="0" smtClean="0">
                <a:solidFill>
                  <a:schemeClr val="bg1"/>
                </a:solidFill>
              </a:rPr>
              <a:t>Case study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765175"/>
            <a:ext cx="8447088" cy="947738"/>
          </a:xfrm>
        </p:spPr>
        <p:txBody>
          <a:bodyPr>
            <a:normAutofit fontScale="70000" lnSpcReduction="20000"/>
          </a:bodyPr>
          <a:lstStyle/>
          <a:p>
            <a:pPr marL="82550" indent="15875" algn="just">
              <a:buFont typeface="Wingdings" pitchFamily="2" charset="2"/>
              <a:buNone/>
              <a:defRPr/>
            </a:pPr>
            <a:r>
              <a:rPr lang="it-IT" kern="1200" dirty="0" smtClean="0">
                <a:solidFill>
                  <a:schemeClr val="bg1"/>
                </a:solidFill>
              </a:rPr>
              <a:t>Wind plant in Mexico with Installed capacity: 74 MW and </a:t>
            </a:r>
            <a:r>
              <a:rPr lang="en-US" kern="1200" dirty="0" smtClean="0">
                <a:solidFill>
                  <a:schemeClr val="bg1"/>
                </a:solidFill>
              </a:rPr>
              <a:t>energy net generation: 278 GWh/y (load factor: 42.88%). Second phase of a larger (314 MW) wind project.</a:t>
            </a:r>
            <a:endParaRPr lang="it-IT" kern="120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it-IT" dirty="0"/>
          </a:p>
        </p:txBody>
      </p:sp>
      <p:sp>
        <p:nvSpPr>
          <p:cNvPr id="10244" name="Rettangolo 7"/>
          <p:cNvSpPr>
            <a:spLocks noChangeArrowheads="1"/>
          </p:cNvSpPr>
          <p:nvPr/>
        </p:nvSpPr>
        <p:spPr bwMode="auto">
          <a:xfrm>
            <a:off x="323850" y="6021388"/>
            <a:ext cx="871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5875" algn="just">
              <a:spcBef>
                <a:spcPct val="20000"/>
              </a:spcBef>
            </a:pPr>
            <a:r>
              <a:rPr lang="it-IT"/>
              <a:t>Contribution to the transmission line from </a:t>
            </a:r>
            <a:r>
              <a:rPr lang="en-GB"/>
              <a:t>Isthmus of Tehuantepec to national grid: </a:t>
            </a:r>
            <a:r>
              <a:rPr lang="en-GB" i="1"/>
              <a:t>150 Km, 400 KV, 2000 MW line: built by CFE, with financial participation of the private sector: each wind plant owner in the area has contributed </a:t>
            </a:r>
            <a:r>
              <a:rPr lang="es-MX" i="1"/>
              <a:t>pro-quota per MW</a:t>
            </a:r>
            <a:r>
              <a:rPr lang="en-GB" i="1"/>
              <a:t>.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B7362-28FB-494D-87C3-4AFFD8DF9DBE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1024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73238"/>
            <a:ext cx="8640762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79388" y="4005263"/>
            <a:ext cx="3132137" cy="792162"/>
          </a:xfrm>
          <a:prstGeom prst="rightArrowCallout">
            <a:avLst>
              <a:gd name="adj1" fmla="val 28823"/>
              <a:gd name="adj2" fmla="val 28823"/>
              <a:gd name="adj3" fmla="val 16667"/>
              <a:gd name="adj4" fmla="val 66667"/>
            </a:avLst>
          </a:prstGeom>
          <a:solidFill>
            <a:schemeClr val="bg1"/>
          </a:solidFill>
          <a:ln w="34925">
            <a:solidFill>
              <a:srgbClr val="C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tIns="0" anchor="ctr"/>
          <a:lstStyle/>
          <a:p>
            <a:pPr>
              <a:defRPr/>
            </a:pPr>
            <a:endParaRPr lang="it-IT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9388" y="4076700"/>
            <a:ext cx="19796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GB" b="1" dirty="0">
                <a:solidFill>
                  <a:srgbClr val="002060"/>
                </a:solidFill>
                <a:latin typeface="+mn-lt"/>
              </a:rPr>
              <a:t>EGP GROUP</a:t>
            </a:r>
          </a:p>
          <a:p>
            <a:pPr algn="ctr">
              <a:spcAft>
                <a:spcPts val="0"/>
              </a:spcAft>
              <a:defRPr/>
            </a:pPr>
            <a:r>
              <a:rPr lang="en-GB" sz="1200" b="1" dirty="0">
                <a:solidFill>
                  <a:srgbClr val="002060"/>
                </a:solidFill>
              </a:rPr>
              <a:t>(78,4 €/ML)</a:t>
            </a:r>
            <a:endParaRPr lang="en-GB" sz="1200" b="1" dirty="0">
              <a:solidFill>
                <a:srgbClr val="002060"/>
              </a:solidFill>
              <a:latin typeface="+mn-lt"/>
            </a:endParaRPr>
          </a:p>
          <a:p>
            <a:pPr algn="ctr">
              <a:spcAft>
                <a:spcPts val="0"/>
              </a:spcAft>
              <a:defRPr/>
            </a:pPr>
            <a:endParaRPr lang="it-IT" b="1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44303" y="4869160"/>
            <a:ext cx="287337" cy="504825"/>
          </a:xfrm>
          <a:prstGeom prst="upArrow">
            <a:avLst>
              <a:gd name="adj1" fmla="val 50000"/>
              <a:gd name="adj2" fmla="val 42605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708400" y="2349500"/>
            <a:ext cx="1871663" cy="2584450"/>
          </a:xfrm>
          <a:prstGeom prst="rect">
            <a:avLst/>
          </a:prstGeom>
          <a:noFill/>
          <a:ln w="349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it-IT" b="1" dirty="0">
              <a:solidFill>
                <a:srgbClr val="00B0F0"/>
              </a:solidFill>
              <a:latin typeface="+mn-lt"/>
            </a:endParaRPr>
          </a:p>
          <a:p>
            <a:pPr algn="ctr">
              <a:defRPr/>
            </a:pPr>
            <a:endParaRPr lang="it-IT" b="1" dirty="0">
              <a:solidFill>
                <a:srgbClr val="00B0F0"/>
              </a:solidFill>
            </a:endParaRPr>
          </a:p>
          <a:p>
            <a:pPr algn="ctr">
              <a:defRPr/>
            </a:pPr>
            <a:endParaRPr lang="it-IT" b="1" dirty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it-IT" sz="3600" b="1" dirty="0">
                <a:solidFill>
                  <a:srgbClr val="002060"/>
                </a:solidFill>
                <a:latin typeface="+mn-lt"/>
              </a:rPr>
              <a:t>SPV</a:t>
            </a:r>
            <a:endParaRPr lang="it-IT" sz="36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it-IT" b="1" dirty="0">
              <a:solidFill>
                <a:srgbClr val="00B0F0"/>
              </a:solidFill>
              <a:latin typeface="+mn-lt"/>
            </a:endParaRPr>
          </a:p>
          <a:p>
            <a:pPr algn="ctr">
              <a:defRPr/>
            </a:pPr>
            <a:endParaRPr lang="it-IT" b="1" dirty="0">
              <a:solidFill>
                <a:srgbClr val="00B0F0"/>
              </a:solidFill>
            </a:endParaRPr>
          </a:p>
          <a:p>
            <a:pPr algn="ctr">
              <a:defRPr/>
            </a:pPr>
            <a:endParaRPr lang="it-IT" b="1" dirty="0">
              <a:solidFill>
                <a:srgbClr val="00B0F0"/>
              </a:solidFill>
              <a:latin typeface="+mn-lt"/>
            </a:endParaRPr>
          </a:p>
          <a:p>
            <a:pPr algn="ctr">
              <a:defRPr/>
            </a:pPr>
            <a:endParaRPr lang="it-IT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flipH="1">
            <a:off x="5795963" y="2133600"/>
            <a:ext cx="2305050" cy="2735263"/>
          </a:xfrm>
          <a:prstGeom prst="rightArrowCallout">
            <a:avLst>
              <a:gd name="adj1" fmla="val 28189"/>
              <a:gd name="adj2" fmla="val 28189"/>
              <a:gd name="adj3" fmla="val 16667"/>
              <a:gd name="adj4" fmla="val 66667"/>
            </a:avLst>
          </a:prstGeom>
          <a:solidFill>
            <a:schemeClr val="bg1"/>
          </a:solidFill>
          <a:ln w="34925">
            <a:solidFill>
              <a:srgbClr val="00B05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sz="2400" dirty="0">
              <a:solidFill>
                <a:srgbClr val="006600"/>
              </a:solidFill>
            </a:endParaRPr>
          </a:p>
          <a:p>
            <a:pPr>
              <a:defRPr/>
            </a:pPr>
            <a:endParaRPr lang="it-IT" sz="1600" dirty="0">
              <a:solidFill>
                <a:srgbClr val="006600"/>
              </a:solidFill>
            </a:endParaRPr>
          </a:p>
          <a:p>
            <a:pPr>
              <a:defRPr/>
            </a:pPr>
            <a:endParaRPr lang="it-IT" sz="1200" dirty="0">
              <a:solidFill>
                <a:srgbClr val="006666"/>
              </a:solidFill>
              <a:latin typeface="+mn-lt"/>
            </a:endParaRPr>
          </a:p>
          <a:p>
            <a:pPr>
              <a:defRPr/>
            </a:pPr>
            <a:endParaRPr lang="it-IT" sz="1400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443663" y="2349500"/>
            <a:ext cx="151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rgbClr val="006666"/>
                </a:solidFill>
                <a:latin typeface="+mn-lt"/>
              </a:rPr>
              <a:t> 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588125" y="3213100"/>
            <a:ext cx="14398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002060"/>
                </a:solidFill>
                <a:latin typeface="+mn-lt"/>
              </a:rPr>
              <a:t>LAIF GRANT</a:t>
            </a:r>
          </a:p>
          <a:p>
            <a:pPr algn="ctr">
              <a:defRPr/>
            </a:pPr>
            <a:r>
              <a:rPr lang="it-IT" sz="1200" b="1" dirty="0">
                <a:solidFill>
                  <a:srgbClr val="002060"/>
                </a:solidFill>
              </a:rPr>
              <a:t>(3,3 €/</a:t>
            </a:r>
            <a:r>
              <a:rPr lang="it-IT" sz="1200" b="1" dirty="0" err="1">
                <a:solidFill>
                  <a:srgbClr val="002060"/>
                </a:solidFill>
              </a:rPr>
              <a:t>ML</a:t>
            </a:r>
            <a:r>
              <a:rPr lang="it-IT" sz="1200" b="1" dirty="0">
                <a:solidFill>
                  <a:srgbClr val="002060"/>
                </a:solidFill>
              </a:rPr>
              <a:t>)</a:t>
            </a:r>
          </a:p>
          <a:p>
            <a:pPr algn="ctr">
              <a:defRPr/>
            </a:pPr>
            <a:r>
              <a:rPr lang="it-IT" sz="1200" b="1" dirty="0" err="1">
                <a:solidFill>
                  <a:srgbClr val="002060"/>
                </a:solidFill>
                <a:latin typeface="+mn-lt"/>
              </a:rPr>
              <a:t>Financing</a:t>
            </a:r>
            <a:r>
              <a:rPr lang="it-IT" sz="1200" b="1" dirty="0">
                <a:solidFill>
                  <a:srgbClr val="002060"/>
                </a:solidFill>
                <a:latin typeface="+mn-lt"/>
              </a:rPr>
              <a:t> part of the public </a:t>
            </a:r>
            <a:r>
              <a:rPr lang="it-IT" sz="1200" b="1" dirty="0" err="1">
                <a:solidFill>
                  <a:srgbClr val="002060"/>
                </a:solidFill>
                <a:latin typeface="+mn-lt"/>
              </a:rPr>
              <a:t>infrastructure</a:t>
            </a:r>
            <a:endParaRPr lang="it-IT" sz="1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179512" y="5445224"/>
            <a:ext cx="2160240" cy="1077218"/>
          </a:xfrm>
          <a:prstGeom prst="rect">
            <a:avLst/>
          </a:prstGeom>
          <a:noFill/>
          <a:ln w="44450" cmpd="sng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SIMEST Interest rate </a:t>
            </a:r>
            <a:r>
              <a:rPr lang="it-IT" sz="1600" dirty="0" err="1"/>
              <a:t>support</a:t>
            </a:r>
            <a:r>
              <a:rPr lang="it-IT" sz="1600" dirty="0"/>
              <a:t>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/>
              <a:t>the </a:t>
            </a:r>
            <a:r>
              <a:rPr lang="it-IT" sz="1600" dirty="0" err="1"/>
              <a:t>bank</a:t>
            </a:r>
            <a:r>
              <a:rPr lang="it-IT" sz="1600" dirty="0"/>
              <a:t> </a:t>
            </a:r>
            <a:r>
              <a:rPr lang="it-IT" sz="1600" dirty="0" err="1"/>
              <a:t>loan</a:t>
            </a:r>
            <a:r>
              <a:rPr lang="it-IT" sz="1600" dirty="0"/>
              <a:t> (7,3 €/</a:t>
            </a:r>
            <a:r>
              <a:rPr lang="it-IT" sz="1600" dirty="0" err="1"/>
              <a:t>ML</a:t>
            </a:r>
            <a:r>
              <a:rPr lang="it-IT" sz="1600" dirty="0" smtClean="0"/>
              <a:t>)</a:t>
            </a:r>
          </a:p>
          <a:p>
            <a:pPr algn="ctr"/>
            <a:endParaRPr lang="it-IT" sz="1600" dirty="0"/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 rot="18872545">
            <a:off x="2481049" y="4822858"/>
            <a:ext cx="288925" cy="517525"/>
          </a:xfrm>
          <a:prstGeom prst="upArrow">
            <a:avLst>
              <a:gd name="adj1" fmla="val 50000"/>
              <a:gd name="adj2" fmla="val 42605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 rot="16200000" flipH="1">
            <a:off x="3995738" y="476250"/>
            <a:ext cx="1223962" cy="2376488"/>
          </a:xfrm>
          <a:prstGeom prst="rightArrowCallout">
            <a:avLst>
              <a:gd name="adj1" fmla="val 56378"/>
              <a:gd name="adj2" fmla="val 28189"/>
              <a:gd name="adj3" fmla="val 16667"/>
              <a:gd name="adj4" fmla="val 66667"/>
            </a:avLst>
          </a:prstGeom>
          <a:solidFill>
            <a:schemeClr val="bg1"/>
          </a:solidFill>
          <a:ln w="349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it-IT" sz="2400" b="1" dirty="0">
              <a:solidFill>
                <a:srgbClr val="00B0F0"/>
              </a:solidFill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924300" y="1125538"/>
            <a:ext cx="13684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002060"/>
                </a:solidFill>
              </a:rPr>
              <a:t>IDB LOAN</a:t>
            </a:r>
          </a:p>
          <a:p>
            <a:pPr algn="ctr">
              <a:defRPr/>
            </a:pPr>
            <a:r>
              <a:rPr lang="it-IT" sz="1200" b="1" dirty="0">
                <a:solidFill>
                  <a:srgbClr val="002060"/>
                </a:solidFill>
                <a:latin typeface="+mn-lt"/>
              </a:rPr>
              <a:t>(25 €/</a:t>
            </a:r>
            <a:r>
              <a:rPr lang="it-IT" sz="1200" b="1" dirty="0" err="1">
                <a:solidFill>
                  <a:srgbClr val="002060"/>
                </a:solidFill>
                <a:latin typeface="+mn-lt"/>
              </a:rPr>
              <a:t>ML</a:t>
            </a:r>
            <a:r>
              <a:rPr lang="it-IT" sz="1200" b="1" dirty="0">
                <a:solidFill>
                  <a:srgbClr val="002060"/>
                </a:solidFill>
                <a:latin typeface="+mn-lt"/>
              </a:rPr>
              <a:t>)</a:t>
            </a: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179388" y="2276475"/>
            <a:ext cx="3132137" cy="792163"/>
          </a:xfrm>
          <a:prstGeom prst="rightArrowCallout">
            <a:avLst>
              <a:gd name="adj1" fmla="val 28823"/>
              <a:gd name="adj2" fmla="val 28823"/>
              <a:gd name="adj3" fmla="val 16667"/>
              <a:gd name="adj4" fmla="val 66667"/>
            </a:avLst>
          </a:prstGeom>
          <a:solidFill>
            <a:schemeClr val="bg1"/>
          </a:solidFill>
          <a:ln w="34925">
            <a:solidFill>
              <a:srgbClr val="C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tIns="0" anchor="ctr"/>
          <a:lstStyle/>
          <a:p>
            <a:pPr algn="ctr">
              <a:spcAft>
                <a:spcPts val="0"/>
              </a:spcAft>
              <a:defRPr/>
            </a:pPr>
            <a:r>
              <a:rPr lang="en-GB" b="1" dirty="0">
                <a:solidFill>
                  <a:srgbClr val="002060"/>
                </a:solidFill>
              </a:rPr>
              <a:t>Local energy users </a:t>
            </a:r>
          </a:p>
          <a:p>
            <a:pPr algn="ctr">
              <a:spcAft>
                <a:spcPts val="0"/>
              </a:spcAft>
              <a:defRPr/>
            </a:pPr>
            <a:r>
              <a:rPr lang="en-GB" sz="1200" b="1" dirty="0">
                <a:solidFill>
                  <a:srgbClr val="002060"/>
                </a:solidFill>
              </a:rPr>
              <a:t>(&lt; 0,1 €/ML)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179388" y="3213100"/>
            <a:ext cx="3132137" cy="647700"/>
          </a:xfrm>
          <a:prstGeom prst="rightArrowCallout">
            <a:avLst>
              <a:gd name="adj1" fmla="val 28823"/>
              <a:gd name="adj2" fmla="val 28823"/>
              <a:gd name="adj3" fmla="val 16667"/>
              <a:gd name="adj4" fmla="val 66667"/>
            </a:avLst>
          </a:prstGeom>
          <a:solidFill>
            <a:schemeClr val="bg1"/>
          </a:solidFill>
          <a:ln w="34925">
            <a:solidFill>
              <a:srgbClr val="C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tIns="0" anchor="ctr"/>
          <a:lstStyle/>
          <a:p>
            <a:pPr>
              <a:defRPr/>
            </a:pPr>
            <a:endParaRPr lang="it-IT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79388" y="3284538"/>
            <a:ext cx="19796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GB" b="1" dirty="0">
                <a:solidFill>
                  <a:srgbClr val="002060"/>
                </a:solidFill>
              </a:rPr>
              <a:t>SIMEST</a:t>
            </a:r>
          </a:p>
          <a:p>
            <a:pPr algn="ctr">
              <a:spcAft>
                <a:spcPts val="0"/>
              </a:spcAft>
              <a:defRPr/>
            </a:pPr>
            <a:r>
              <a:rPr lang="en-GB" sz="1200" b="1" dirty="0">
                <a:solidFill>
                  <a:srgbClr val="002060"/>
                </a:solidFill>
              </a:rPr>
              <a:t>(</a:t>
            </a:r>
            <a:r>
              <a:rPr lang="en-GB" sz="1200" b="1" dirty="0">
                <a:solidFill>
                  <a:srgbClr val="002060"/>
                </a:solidFill>
                <a:latin typeface="+mn-lt"/>
              </a:rPr>
              <a:t>5 €/ML)</a:t>
            </a:r>
            <a:endParaRPr lang="it-IT" sz="1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6588125" y="5229225"/>
            <a:ext cx="2087563" cy="369888"/>
          </a:xfrm>
          <a:prstGeom prst="rect">
            <a:avLst/>
          </a:prstGeom>
          <a:noFill/>
          <a:ln w="349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latin typeface="+mn-lt"/>
              </a:rPr>
              <a:t>EQUITY</a:t>
            </a:r>
            <a:r>
              <a:rPr lang="it-IT" dirty="0">
                <a:latin typeface="+mn-lt"/>
              </a:rPr>
              <a:t> 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6588125" y="5732463"/>
            <a:ext cx="2087563" cy="369887"/>
          </a:xfrm>
          <a:prstGeom prst="rect">
            <a:avLst/>
          </a:prstGeom>
          <a:noFill/>
          <a:ln w="349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latin typeface="+mn-lt"/>
              </a:rPr>
              <a:t>LOANS</a:t>
            </a:r>
            <a:r>
              <a:rPr lang="it-IT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6588125" y="6237288"/>
            <a:ext cx="2087563" cy="369887"/>
          </a:xfrm>
          <a:prstGeom prst="rect">
            <a:avLst/>
          </a:prstGeom>
          <a:noFill/>
          <a:ln w="349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002060"/>
                </a:solidFill>
                <a:latin typeface="+mn-lt"/>
              </a:rPr>
              <a:t>GRANT</a:t>
            </a:r>
          </a:p>
        </p:txBody>
      </p:sp>
      <p:sp>
        <p:nvSpPr>
          <p:cNvPr id="34" name="Titolo 1"/>
          <p:cNvSpPr>
            <a:spLocks noGrp="1"/>
          </p:cNvSpPr>
          <p:nvPr>
            <p:ph type="title"/>
          </p:nvPr>
        </p:nvSpPr>
        <p:spPr>
          <a:xfrm>
            <a:off x="230188" y="53975"/>
            <a:ext cx="8662987" cy="782638"/>
          </a:xfrm>
          <a:ln w="50800">
            <a:solidFill>
              <a:srgbClr val="993366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it-IT" sz="3600" b="1" dirty="0" smtClean="0">
                <a:solidFill>
                  <a:schemeClr val="bg1"/>
                </a:solidFill>
              </a:rPr>
              <a:t>                  FINANCIAL MODEL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9237" name="Text Box 3"/>
          <p:cNvSpPr txBox="1">
            <a:spLocks noChangeArrowheads="1"/>
          </p:cNvSpPr>
          <p:nvPr/>
        </p:nvSpPr>
        <p:spPr bwMode="auto">
          <a:xfrm>
            <a:off x="2485331" y="5445224"/>
            <a:ext cx="1798637" cy="1201737"/>
          </a:xfrm>
          <a:prstGeom prst="rect">
            <a:avLst/>
          </a:prstGeom>
          <a:noFill/>
          <a:ln w="349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>
              <a:solidFill>
                <a:srgbClr val="002060"/>
              </a:solidFill>
            </a:endParaRPr>
          </a:p>
          <a:p>
            <a:pPr algn="ctr"/>
            <a:r>
              <a:rPr lang="it-IT"/>
              <a:t>BANK LOAN</a:t>
            </a:r>
          </a:p>
          <a:p>
            <a:pPr algn="ctr"/>
            <a:r>
              <a:rPr lang="it-IT"/>
              <a:t> (32,3 €/ML)</a:t>
            </a:r>
          </a:p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6D564-02DA-4725-AA01-8327A6794CBA}" type="slidenum">
              <a:rPr lang="it-IT" smtClean="0">
                <a:solidFill>
                  <a:schemeClr val="accent6"/>
                </a:solidFill>
              </a:rPr>
              <a:pPr>
                <a:defRPr/>
              </a:pPr>
              <a:t>8</a:t>
            </a:fld>
            <a:endParaRPr lang="it-IT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 eaLnBrk="1" hangingPunct="1">
              <a:spcBef>
                <a:spcPts val="200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 err="1" smtClean="0">
                <a:solidFill>
                  <a:srgbClr val="FFFFFF"/>
                </a:solidFill>
              </a:rPr>
              <a:t>Our</a:t>
            </a:r>
            <a:r>
              <a:rPr lang="it-IT" b="1" dirty="0" smtClean="0">
                <a:solidFill>
                  <a:srgbClr val="FFFFFF"/>
                </a:solidFill>
              </a:rPr>
              <a:t> future </a:t>
            </a:r>
            <a:r>
              <a:rPr lang="it-IT" b="1" dirty="0" err="1" smtClean="0">
                <a:solidFill>
                  <a:srgbClr val="FFFFFF"/>
                </a:solidFill>
              </a:rPr>
              <a:t>objectives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GB" b="1" dirty="0" smtClean="0">
              <a:solidFill>
                <a:srgbClr val="FFFFFF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68313" y="1844675"/>
            <a:ext cx="8353425" cy="38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Establishing better energy and transport infrastructure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in the African countries also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in line with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EU Trust fund guidelines;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just">
              <a:defRPr/>
            </a:pPr>
            <a:endParaRPr lang="en-US" sz="2400" dirty="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400" dirty="0"/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</a:rPr>
              <a:t>Mobilise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 additional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funds for developing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countries </a:t>
            </a:r>
            <a:r>
              <a:rPr lang="it-IT" sz="2400" dirty="0">
                <a:solidFill>
                  <a:srgbClr val="FFFFFF"/>
                </a:solidFill>
                <a:latin typeface="Times New Roman" pitchFamily="18" charset="0"/>
              </a:rPr>
              <a:t>(</a:t>
            </a:r>
            <a:r>
              <a:rPr lang="it-IT" sz="2400" dirty="0" err="1">
                <a:solidFill>
                  <a:srgbClr val="FFFFFF"/>
                </a:solidFill>
                <a:latin typeface="Times New Roman" pitchFamily="18" charset="0"/>
              </a:rPr>
              <a:t>leverage</a:t>
            </a:r>
            <a:r>
              <a:rPr lang="it-IT" sz="24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it-IT" sz="2400" dirty="0" err="1">
                <a:solidFill>
                  <a:srgbClr val="FFFFFF"/>
                </a:solidFill>
                <a:latin typeface="Times New Roman" pitchFamily="18" charset="0"/>
              </a:rPr>
              <a:t>loans</a:t>
            </a:r>
            <a:r>
              <a:rPr lang="it-IT" sz="2400" dirty="0">
                <a:solidFill>
                  <a:srgbClr val="FFFFFF"/>
                </a:solidFill>
                <a:latin typeface="Times New Roman" pitchFamily="18" charset="0"/>
              </a:rPr>
              <a:t>)</a:t>
            </a:r>
            <a:r>
              <a:rPr lang="it-IT" sz="24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;</a:t>
            </a:r>
          </a:p>
          <a:p>
            <a:pPr algn="just">
              <a:defRPr/>
            </a:pPr>
            <a:endParaRPr lang="it-IT" sz="2400" dirty="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Promoting equitable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socio-economic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development and job creation through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support of local enterprises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and the social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sector.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just">
              <a:defRPr/>
            </a:pPr>
            <a:endParaRPr lang="en-US" sz="2400" dirty="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just">
              <a:defRPr/>
            </a:pPr>
            <a:endParaRPr lang="en-GB" sz="28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188913"/>
            <a:ext cx="17907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538</Words>
  <Application>Microsoft Office PowerPoint</Application>
  <PresentationFormat>On-screen Show (4:3)</PresentationFormat>
  <Paragraphs>114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Struttura predefinita</vt:lpstr>
      <vt:lpstr>1_Struttura predefinita</vt:lpstr>
      <vt:lpstr>PowerPoint Presentation</vt:lpstr>
      <vt:lpstr>PowerPoint Presentation</vt:lpstr>
      <vt:lpstr>PowerPoint Presentation</vt:lpstr>
      <vt:lpstr>PowerPoint Presentation</vt:lpstr>
      <vt:lpstr>EU trust funds</vt:lpstr>
      <vt:lpstr>Sectors covered </vt:lpstr>
      <vt:lpstr>Case study</vt:lpstr>
      <vt:lpstr>                  FINANCIAL MODEL</vt:lpstr>
      <vt:lpstr>Our future objectives </vt:lpstr>
      <vt:lpstr>… a possible new financing scheme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Neighbourhood Investment Facility</dc:title>
  <dc:creator>master_andreani</dc:creator>
  <cp:lastModifiedBy>KETTNER Juergen (DEVCO)</cp:lastModifiedBy>
  <cp:revision>164</cp:revision>
  <dcterms:modified xsi:type="dcterms:W3CDTF">2013-10-07T13:37:39Z</dcterms:modified>
</cp:coreProperties>
</file>