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18" r:id="rId2"/>
    <p:sldMasterId id="2147483703" r:id="rId3"/>
    <p:sldMasterId id="2147483689" r:id="rId4"/>
    <p:sldMasterId id="2147483675" r:id="rId5"/>
    <p:sldMasterId id="2147483663" r:id="rId6"/>
  </p:sldMasterIdLst>
  <p:notesMasterIdLst>
    <p:notesMasterId r:id="rId39"/>
  </p:notesMasterIdLst>
  <p:sldIdLst>
    <p:sldId id="257" r:id="rId7"/>
    <p:sldId id="413" r:id="rId8"/>
    <p:sldId id="376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8" r:id="rId19"/>
    <p:sldId id="389" r:id="rId20"/>
    <p:sldId id="390" r:id="rId21"/>
    <p:sldId id="396" r:id="rId22"/>
    <p:sldId id="397" r:id="rId23"/>
    <p:sldId id="398" r:id="rId24"/>
    <p:sldId id="399" r:id="rId25"/>
    <p:sldId id="400" r:id="rId26"/>
    <p:sldId id="401" r:id="rId27"/>
    <p:sldId id="402" r:id="rId28"/>
    <p:sldId id="403" r:id="rId29"/>
    <p:sldId id="404" r:id="rId30"/>
    <p:sldId id="405" r:id="rId31"/>
    <p:sldId id="406" r:id="rId32"/>
    <p:sldId id="407" r:id="rId33"/>
    <p:sldId id="408" r:id="rId34"/>
    <p:sldId id="409" r:id="rId35"/>
    <p:sldId id="410" r:id="rId36"/>
    <p:sldId id="411" r:id="rId37"/>
    <p:sldId id="412" r:id="rId38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99"/>
    <a:srgbClr val="003300"/>
    <a:srgbClr val="000066"/>
    <a:srgbClr val="3333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1" autoAdjust="0"/>
    <p:restoredTop sz="75500" autoAdjust="0"/>
  </p:normalViewPr>
  <p:slideViewPr>
    <p:cSldViewPr>
      <p:cViewPr>
        <p:scale>
          <a:sx n="76" d="100"/>
          <a:sy n="76" d="100"/>
        </p:scale>
        <p:origin x="-168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5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5D9DC5D-E63D-445C-A322-763458B2E7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9572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9F8EBA-F02F-470A-886C-160848D62684}" type="slidenum">
              <a:rPr lang="en-GB"/>
              <a:pPr/>
              <a:t>1</a:t>
            </a:fld>
            <a:endParaRPr lang="en-GB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54" tIns="41127" rIns="82254" bIns="41127" anchor="b"/>
          <a:lstStyle/>
          <a:p>
            <a:pPr algn="r" defTabSz="822325"/>
            <a:fld id="{518AB187-2EEB-4934-A469-03B79A929B71}" type="slidenum">
              <a:rPr lang="en-US" sz="900"/>
              <a:pPr algn="r" defTabSz="822325"/>
              <a:t>1</a:t>
            </a:fld>
            <a:endParaRPr lang="en-US" sz="9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lIns="82254" tIns="41127" rIns="82254" bIns="41127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Regional scores.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Benchmarking of service delivery pathways done </a:t>
            </a:r>
            <a:r>
              <a:rPr lang="en-US" b="1" dirty="0" smtClean="0"/>
              <a:t>in</a:t>
            </a:r>
            <a:r>
              <a:rPr lang="en-US" b="1" baseline="0" dirty="0" smtClean="0"/>
              <a:t> each subsector in each country 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Policy</a:t>
            </a:r>
            <a:r>
              <a:rPr lang="en-US" dirty="0" smtClean="0"/>
              <a:t> (Targets in PRSPs, subsector policies, defined institutional</a:t>
            </a:r>
            <a:r>
              <a:rPr lang="en-US" baseline="0" dirty="0" smtClean="0"/>
              <a:t> roles)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Expansion</a:t>
            </a:r>
            <a:r>
              <a:rPr lang="en-US" b="1" baseline="0" dirty="0" smtClean="0"/>
              <a:t> and uptake</a:t>
            </a:r>
            <a:r>
              <a:rPr lang="en-US" baseline="0" dirty="0" smtClean="0"/>
              <a:t>; </a:t>
            </a:r>
            <a:r>
              <a:rPr lang="en-US" b="1" baseline="0" dirty="0" smtClean="0"/>
              <a:t>Budget</a:t>
            </a:r>
            <a:r>
              <a:rPr lang="en-US" baseline="0" dirty="0" smtClean="0"/>
              <a:t> (sufficient, comprehensive, identifiable); </a:t>
            </a:r>
            <a:r>
              <a:rPr lang="en-US" b="1" baseline="0" dirty="0" smtClean="0"/>
              <a:t>Equity</a:t>
            </a:r>
            <a:r>
              <a:rPr lang="en-US" baseline="0" dirty="0" smtClean="0"/>
              <a:t> (criteria for matching need with resources, participation in planning, monitoring of equity)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Ingredients – that depend on each other </a:t>
            </a:r>
            <a:endParaRPr lang="en-US" dirty="0" smtClean="0"/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SzPct val="90000"/>
            </a:pPr>
            <a:fld id="{3E2BCDB0-8013-4905-A5C9-9AB5FEBF239B}" type="slidenum">
              <a:rPr lang="en-GB" smtClean="0">
                <a:solidFill>
                  <a:srgbClr val="EEECE1"/>
                </a:solidFill>
                <a:latin typeface="Arial" charset="0"/>
                <a:cs typeface="Arial" charset="0"/>
              </a:rPr>
              <a:pPr>
                <a:spcBef>
                  <a:spcPct val="20000"/>
                </a:spcBef>
                <a:spcAft>
                  <a:spcPct val="20000"/>
                </a:spcAft>
                <a:buSzPct val="90000"/>
              </a:pPr>
              <a:t>11</a:t>
            </a:fld>
            <a:endParaRPr lang="en-GB" smtClean="0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Regional scores.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Benchmarking of service delivery pathways done </a:t>
            </a:r>
            <a:r>
              <a:rPr lang="en-US" b="1" dirty="0" smtClean="0"/>
              <a:t>in</a:t>
            </a:r>
            <a:r>
              <a:rPr lang="en-US" b="1" baseline="0" dirty="0" smtClean="0"/>
              <a:t> each subsector in each country 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Policy</a:t>
            </a:r>
            <a:r>
              <a:rPr lang="en-US" dirty="0" smtClean="0"/>
              <a:t> (Targets in PRSPs, subsector policies, defined institutional</a:t>
            </a:r>
            <a:r>
              <a:rPr lang="en-US" baseline="0" dirty="0" smtClean="0"/>
              <a:t> roles)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Expansion</a:t>
            </a:r>
            <a:r>
              <a:rPr lang="en-US" b="1" baseline="0" dirty="0" smtClean="0"/>
              <a:t> and uptake</a:t>
            </a:r>
            <a:r>
              <a:rPr lang="en-US" baseline="0" dirty="0" smtClean="0"/>
              <a:t>; </a:t>
            </a:r>
            <a:r>
              <a:rPr lang="en-US" b="1" baseline="0" dirty="0" smtClean="0"/>
              <a:t>Budget</a:t>
            </a:r>
            <a:r>
              <a:rPr lang="en-US" baseline="0" dirty="0" smtClean="0"/>
              <a:t> (sufficient, comprehensive, identifiable); </a:t>
            </a:r>
            <a:r>
              <a:rPr lang="en-US" b="1" baseline="0" dirty="0" smtClean="0"/>
              <a:t>Equity</a:t>
            </a:r>
            <a:r>
              <a:rPr lang="en-US" baseline="0" dirty="0" smtClean="0"/>
              <a:t> (criteria for matching need with resources, participation in planning, monitoring of equity)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Ingredients – that depend on each other </a:t>
            </a:r>
            <a:endParaRPr lang="en-US" dirty="0" smtClean="0"/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SzPct val="90000"/>
            </a:pPr>
            <a:fld id="{3E2BCDB0-8013-4905-A5C9-9AB5FEBF239B}" type="slidenum">
              <a:rPr lang="en-GB" smtClean="0">
                <a:solidFill>
                  <a:srgbClr val="EEECE1"/>
                </a:solidFill>
                <a:latin typeface="Arial" charset="0"/>
                <a:cs typeface="Arial" charset="0"/>
              </a:rPr>
              <a:pPr>
                <a:spcBef>
                  <a:spcPct val="20000"/>
                </a:spcBef>
                <a:spcAft>
                  <a:spcPct val="20000"/>
                </a:spcAft>
                <a:buSzPct val="90000"/>
              </a:pPr>
              <a:t>12</a:t>
            </a:fld>
            <a:endParaRPr lang="en-GB" smtClean="0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Regional scores.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Benchmarking of service delivery pathways done </a:t>
            </a:r>
            <a:r>
              <a:rPr lang="en-US" b="1" dirty="0" smtClean="0"/>
              <a:t>in</a:t>
            </a:r>
            <a:r>
              <a:rPr lang="en-US" b="1" baseline="0" dirty="0" smtClean="0"/>
              <a:t> each subsector in each country 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Policy</a:t>
            </a:r>
            <a:r>
              <a:rPr lang="en-US" dirty="0" smtClean="0"/>
              <a:t> (Targets in PRSPs, subsector policies, defined institutional</a:t>
            </a:r>
            <a:r>
              <a:rPr lang="en-US" baseline="0" dirty="0" smtClean="0"/>
              <a:t> roles)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Expansion</a:t>
            </a:r>
            <a:r>
              <a:rPr lang="en-US" b="1" baseline="0" dirty="0" smtClean="0"/>
              <a:t> and uptake</a:t>
            </a:r>
            <a:r>
              <a:rPr lang="en-US" baseline="0" dirty="0" smtClean="0"/>
              <a:t>; </a:t>
            </a:r>
            <a:r>
              <a:rPr lang="en-US" b="1" baseline="0" dirty="0" smtClean="0"/>
              <a:t>Budget</a:t>
            </a:r>
            <a:r>
              <a:rPr lang="en-US" baseline="0" dirty="0" smtClean="0"/>
              <a:t> (sufficient, comprehensive, identifiable); </a:t>
            </a:r>
            <a:r>
              <a:rPr lang="en-US" b="1" baseline="0" dirty="0" smtClean="0"/>
              <a:t>Equity</a:t>
            </a:r>
            <a:r>
              <a:rPr lang="en-US" baseline="0" dirty="0" smtClean="0"/>
              <a:t> (criteria for matching need with resources, participation in planning, monitoring of equity)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Ingredients – that depend on each other </a:t>
            </a:r>
            <a:endParaRPr lang="en-US" dirty="0" smtClean="0"/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SzPct val="90000"/>
            </a:pPr>
            <a:fld id="{3E2BCDB0-8013-4905-A5C9-9AB5FEBF239B}" type="slidenum">
              <a:rPr lang="en-GB" smtClean="0">
                <a:solidFill>
                  <a:srgbClr val="EEECE1"/>
                </a:solidFill>
                <a:latin typeface="Arial" charset="0"/>
                <a:cs typeface="Arial" charset="0"/>
              </a:rPr>
              <a:pPr>
                <a:spcBef>
                  <a:spcPct val="20000"/>
                </a:spcBef>
                <a:spcAft>
                  <a:spcPct val="20000"/>
                </a:spcAft>
                <a:buSzPct val="90000"/>
              </a:pPr>
              <a:t>13</a:t>
            </a:fld>
            <a:endParaRPr lang="en-GB" smtClean="0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Regional scores.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Benchmarking of service delivery pathways done </a:t>
            </a:r>
            <a:r>
              <a:rPr lang="en-US" b="1" dirty="0" smtClean="0"/>
              <a:t>in</a:t>
            </a:r>
            <a:r>
              <a:rPr lang="en-US" b="1" baseline="0" dirty="0" smtClean="0"/>
              <a:t> each subsector in each country 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Policy</a:t>
            </a:r>
            <a:r>
              <a:rPr lang="en-US" dirty="0" smtClean="0"/>
              <a:t> (Targets in PRSPs, subsector policies, defined institutional</a:t>
            </a:r>
            <a:r>
              <a:rPr lang="en-US" baseline="0" dirty="0" smtClean="0"/>
              <a:t> roles)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Expansion</a:t>
            </a:r>
            <a:r>
              <a:rPr lang="en-US" b="1" baseline="0" dirty="0" smtClean="0"/>
              <a:t> and uptake</a:t>
            </a:r>
            <a:r>
              <a:rPr lang="en-US" baseline="0" dirty="0" smtClean="0"/>
              <a:t>; </a:t>
            </a:r>
            <a:r>
              <a:rPr lang="en-US" b="1" baseline="0" dirty="0" smtClean="0"/>
              <a:t>Budget</a:t>
            </a:r>
            <a:r>
              <a:rPr lang="en-US" baseline="0" dirty="0" smtClean="0"/>
              <a:t> (sufficient, comprehensive, identifiable); </a:t>
            </a:r>
            <a:r>
              <a:rPr lang="en-US" b="1" baseline="0" dirty="0" smtClean="0"/>
              <a:t>Equity</a:t>
            </a:r>
            <a:r>
              <a:rPr lang="en-US" baseline="0" dirty="0" smtClean="0"/>
              <a:t> (criteria for matching need with resources, participation in planning, monitoring of equity)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Ingredients – that depend on each other </a:t>
            </a:r>
            <a:endParaRPr lang="en-US" dirty="0" smtClean="0"/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SzPct val="90000"/>
            </a:pPr>
            <a:fld id="{3E2BCDB0-8013-4905-A5C9-9AB5FEBF239B}" type="slidenum">
              <a:rPr lang="en-GB" smtClean="0">
                <a:solidFill>
                  <a:srgbClr val="EEECE1"/>
                </a:solidFill>
                <a:latin typeface="Arial" charset="0"/>
                <a:cs typeface="Arial" charset="0"/>
              </a:rPr>
              <a:pPr>
                <a:spcBef>
                  <a:spcPct val="20000"/>
                </a:spcBef>
                <a:spcAft>
                  <a:spcPct val="20000"/>
                </a:spcAft>
                <a:buSzPct val="90000"/>
              </a:pPr>
              <a:t>14</a:t>
            </a:fld>
            <a:endParaRPr lang="en-GB" smtClean="0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Regional scores.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Benchmarking of service delivery pathways done </a:t>
            </a:r>
            <a:r>
              <a:rPr lang="en-US" b="1" dirty="0" smtClean="0"/>
              <a:t>in</a:t>
            </a:r>
            <a:r>
              <a:rPr lang="en-US" b="1" baseline="0" dirty="0" smtClean="0"/>
              <a:t> each subsector in each country 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Policy</a:t>
            </a:r>
            <a:r>
              <a:rPr lang="en-US" dirty="0" smtClean="0"/>
              <a:t> (Targets in PRSPs, subsector policies, defined institutional</a:t>
            </a:r>
            <a:r>
              <a:rPr lang="en-US" baseline="0" dirty="0" smtClean="0"/>
              <a:t> roles)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Expansion</a:t>
            </a:r>
            <a:r>
              <a:rPr lang="en-US" b="1" baseline="0" dirty="0" smtClean="0"/>
              <a:t> and uptake</a:t>
            </a:r>
            <a:r>
              <a:rPr lang="en-US" baseline="0" dirty="0" smtClean="0"/>
              <a:t>; </a:t>
            </a:r>
            <a:r>
              <a:rPr lang="en-US" b="1" baseline="0" dirty="0" smtClean="0"/>
              <a:t>Budget</a:t>
            </a:r>
            <a:r>
              <a:rPr lang="en-US" baseline="0" dirty="0" smtClean="0"/>
              <a:t> (sufficient, comprehensive, identifiable); </a:t>
            </a:r>
            <a:r>
              <a:rPr lang="en-US" b="1" baseline="0" dirty="0" smtClean="0"/>
              <a:t>Equity</a:t>
            </a:r>
            <a:r>
              <a:rPr lang="en-US" baseline="0" dirty="0" smtClean="0"/>
              <a:t> (criteria for matching need with resources, participation in planning, monitoring of equity)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Ingredients – that depend on each other </a:t>
            </a:r>
            <a:endParaRPr lang="en-US" dirty="0" smtClean="0"/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SzPct val="90000"/>
            </a:pPr>
            <a:fld id="{3E2BCDB0-8013-4905-A5C9-9AB5FEBF239B}" type="slidenum">
              <a:rPr lang="en-GB" smtClean="0">
                <a:solidFill>
                  <a:srgbClr val="EEECE1"/>
                </a:solidFill>
                <a:latin typeface="Arial" charset="0"/>
                <a:cs typeface="Arial" charset="0"/>
              </a:rPr>
              <a:pPr>
                <a:spcBef>
                  <a:spcPct val="20000"/>
                </a:spcBef>
                <a:spcAft>
                  <a:spcPct val="20000"/>
                </a:spcAft>
                <a:buSzPct val="90000"/>
              </a:pPr>
              <a:t>15</a:t>
            </a:fld>
            <a:endParaRPr lang="en-GB" smtClean="0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Regional scores.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Benchmarking of service delivery pathways done </a:t>
            </a:r>
            <a:r>
              <a:rPr lang="en-US" b="1" dirty="0" smtClean="0"/>
              <a:t>in</a:t>
            </a:r>
            <a:r>
              <a:rPr lang="en-US" b="1" baseline="0" dirty="0" smtClean="0"/>
              <a:t> each subsector in each country 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Policy</a:t>
            </a:r>
            <a:r>
              <a:rPr lang="en-US" dirty="0" smtClean="0"/>
              <a:t> (Targets in PRSPs, subsector policies, defined institutional</a:t>
            </a:r>
            <a:r>
              <a:rPr lang="en-US" baseline="0" dirty="0" smtClean="0"/>
              <a:t> roles)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Expansion</a:t>
            </a:r>
            <a:r>
              <a:rPr lang="en-US" b="1" baseline="0" dirty="0" smtClean="0"/>
              <a:t> and uptake</a:t>
            </a:r>
            <a:r>
              <a:rPr lang="en-US" baseline="0" dirty="0" smtClean="0"/>
              <a:t>; </a:t>
            </a:r>
            <a:r>
              <a:rPr lang="en-US" b="1" baseline="0" dirty="0" smtClean="0"/>
              <a:t>Budget</a:t>
            </a:r>
            <a:r>
              <a:rPr lang="en-US" baseline="0" dirty="0" smtClean="0"/>
              <a:t> (sufficient, comprehensive, identifiable); </a:t>
            </a:r>
            <a:r>
              <a:rPr lang="en-US" b="1" baseline="0" dirty="0" smtClean="0"/>
              <a:t>Equity</a:t>
            </a:r>
            <a:r>
              <a:rPr lang="en-US" baseline="0" dirty="0" smtClean="0"/>
              <a:t> (criteria for matching need with resources, participation in planning, monitoring of equity)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Ingredients – that depend on each other </a:t>
            </a:r>
            <a:endParaRPr lang="en-US" dirty="0" smtClean="0"/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SzPct val="90000"/>
            </a:pPr>
            <a:fld id="{3E2BCDB0-8013-4905-A5C9-9AB5FEBF239B}" type="slidenum">
              <a:rPr lang="en-GB" smtClean="0">
                <a:solidFill>
                  <a:srgbClr val="EEECE1"/>
                </a:solidFill>
                <a:latin typeface="Arial" charset="0"/>
                <a:cs typeface="Arial" charset="0"/>
              </a:rPr>
              <a:pPr>
                <a:spcBef>
                  <a:spcPct val="20000"/>
                </a:spcBef>
                <a:spcAft>
                  <a:spcPct val="20000"/>
                </a:spcAft>
                <a:buSzPct val="90000"/>
              </a:pPr>
              <a:t>3</a:t>
            </a:fld>
            <a:endParaRPr lang="en-GB" smtClean="0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Regional scores.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Benchmarking of service delivery pathways done </a:t>
            </a:r>
            <a:r>
              <a:rPr lang="en-US" b="1" dirty="0" smtClean="0"/>
              <a:t>in</a:t>
            </a:r>
            <a:r>
              <a:rPr lang="en-US" b="1" baseline="0" dirty="0" smtClean="0"/>
              <a:t> each subsector in each country 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Policy</a:t>
            </a:r>
            <a:r>
              <a:rPr lang="en-US" dirty="0" smtClean="0"/>
              <a:t> (Targets in PRSPs, subsector policies, defined institutional</a:t>
            </a:r>
            <a:r>
              <a:rPr lang="en-US" baseline="0" dirty="0" smtClean="0"/>
              <a:t> roles)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Expansion</a:t>
            </a:r>
            <a:r>
              <a:rPr lang="en-US" b="1" baseline="0" dirty="0" smtClean="0"/>
              <a:t> and uptake</a:t>
            </a:r>
            <a:r>
              <a:rPr lang="en-US" baseline="0" dirty="0" smtClean="0"/>
              <a:t>; </a:t>
            </a:r>
            <a:r>
              <a:rPr lang="en-US" b="1" baseline="0" dirty="0" smtClean="0"/>
              <a:t>Budget</a:t>
            </a:r>
            <a:r>
              <a:rPr lang="en-US" baseline="0" dirty="0" smtClean="0"/>
              <a:t> (sufficient, comprehensive, identifiable); </a:t>
            </a:r>
            <a:r>
              <a:rPr lang="en-US" b="1" baseline="0" dirty="0" smtClean="0"/>
              <a:t>Equity</a:t>
            </a:r>
            <a:r>
              <a:rPr lang="en-US" baseline="0" dirty="0" smtClean="0"/>
              <a:t> (criteria for matching need with resources, participation in planning, monitoring of equity)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Ingredients – that depend on each other </a:t>
            </a:r>
            <a:endParaRPr lang="en-US" dirty="0" smtClean="0"/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SzPct val="90000"/>
            </a:pPr>
            <a:fld id="{3E2BCDB0-8013-4905-A5C9-9AB5FEBF239B}" type="slidenum">
              <a:rPr lang="en-GB" smtClean="0">
                <a:solidFill>
                  <a:srgbClr val="EEECE1"/>
                </a:solidFill>
                <a:latin typeface="Arial" charset="0"/>
                <a:cs typeface="Arial" charset="0"/>
              </a:rPr>
              <a:pPr>
                <a:spcBef>
                  <a:spcPct val="20000"/>
                </a:spcBef>
                <a:spcAft>
                  <a:spcPct val="20000"/>
                </a:spcAft>
                <a:buSzPct val="90000"/>
              </a:pPr>
              <a:t>4</a:t>
            </a:fld>
            <a:endParaRPr lang="en-GB" smtClean="0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Regional scores.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Benchmarking of service delivery pathways done </a:t>
            </a:r>
            <a:r>
              <a:rPr lang="en-US" b="1" dirty="0" smtClean="0"/>
              <a:t>in</a:t>
            </a:r>
            <a:r>
              <a:rPr lang="en-US" b="1" baseline="0" dirty="0" smtClean="0"/>
              <a:t> each subsector in each country 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Policy</a:t>
            </a:r>
            <a:r>
              <a:rPr lang="en-US" dirty="0" smtClean="0"/>
              <a:t> (Targets in PRSPs, subsector policies, defined institutional</a:t>
            </a:r>
            <a:r>
              <a:rPr lang="en-US" baseline="0" dirty="0" smtClean="0"/>
              <a:t> roles)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Expansion</a:t>
            </a:r>
            <a:r>
              <a:rPr lang="en-US" b="1" baseline="0" dirty="0" smtClean="0"/>
              <a:t> and uptake</a:t>
            </a:r>
            <a:r>
              <a:rPr lang="en-US" baseline="0" dirty="0" smtClean="0"/>
              <a:t>; </a:t>
            </a:r>
            <a:r>
              <a:rPr lang="en-US" b="1" baseline="0" dirty="0" smtClean="0"/>
              <a:t>Budget</a:t>
            </a:r>
            <a:r>
              <a:rPr lang="en-US" baseline="0" dirty="0" smtClean="0"/>
              <a:t> (sufficient, comprehensive, identifiable); </a:t>
            </a:r>
            <a:r>
              <a:rPr lang="en-US" b="1" baseline="0" dirty="0" smtClean="0"/>
              <a:t>Equity</a:t>
            </a:r>
            <a:r>
              <a:rPr lang="en-US" baseline="0" dirty="0" smtClean="0"/>
              <a:t> (criteria for matching need with resources, participation in planning, monitoring of equity)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Ingredients – that depend on each other </a:t>
            </a:r>
            <a:endParaRPr lang="en-US" dirty="0" smtClean="0"/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SzPct val="90000"/>
            </a:pPr>
            <a:fld id="{3E2BCDB0-8013-4905-A5C9-9AB5FEBF239B}" type="slidenum">
              <a:rPr lang="en-GB" smtClean="0">
                <a:solidFill>
                  <a:srgbClr val="EEECE1"/>
                </a:solidFill>
                <a:latin typeface="Arial" charset="0"/>
                <a:cs typeface="Arial" charset="0"/>
              </a:rPr>
              <a:pPr>
                <a:spcBef>
                  <a:spcPct val="20000"/>
                </a:spcBef>
                <a:spcAft>
                  <a:spcPct val="20000"/>
                </a:spcAft>
                <a:buSzPct val="90000"/>
              </a:pPr>
              <a:t>5</a:t>
            </a:fld>
            <a:endParaRPr lang="en-GB" smtClean="0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Regional scores.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Benchmarking of service delivery pathways done </a:t>
            </a:r>
            <a:r>
              <a:rPr lang="en-US" b="1" dirty="0" smtClean="0"/>
              <a:t>in</a:t>
            </a:r>
            <a:r>
              <a:rPr lang="en-US" b="1" baseline="0" dirty="0" smtClean="0"/>
              <a:t> each subsector in each country 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Policy</a:t>
            </a:r>
            <a:r>
              <a:rPr lang="en-US" dirty="0" smtClean="0"/>
              <a:t> (Targets in PRSPs, subsector policies, defined institutional</a:t>
            </a:r>
            <a:r>
              <a:rPr lang="en-US" baseline="0" dirty="0" smtClean="0"/>
              <a:t> roles)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Expansion</a:t>
            </a:r>
            <a:r>
              <a:rPr lang="en-US" b="1" baseline="0" dirty="0" smtClean="0"/>
              <a:t> and uptake</a:t>
            </a:r>
            <a:r>
              <a:rPr lang="en-US" baseline="0" dirty="0" smtClean="0"/>
              <a:t>; </a:t>
            </a:r>
            <a:r>
              <a:rPr lang="en-US" b="1" baseline="0" dirty="0" smtClean="0"/>
              <a:t>Budget</a:t>
            </a:r>
            <a:r>
              <a:rPr lang="en-US" baseline="0" dirty="0" smtClean="0"/>
              <a:t> (sufficient, comprehensive, identifiable); </a:t>
            </a:r>
            <a:r>
              <a:rPr lang="en-US" b="1" baseline="0" dirty="0" smtClean="0"/>
              <a:t>Equity</a:t>
            </a:r>
            <a:r>
              <a:rPr lang="en-US" baseline="0" dirty="0" smtClean="0"/>
              <a:t> (criteria for matching need with resources, participation in planning, monitoring of equity)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Ingredients – that depend on each other </a:t>
            </a:r>
            <a:endParaRPr lang="en-US" dirty="0" smtClean="0"/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SzPct val="90000"/>
            </a:pPr>
            <a:fld id="{3E2BCDB0-8013-4905-A5C9-9AB5FEBF239B}" type="slidenum">
              <a:rPr lang="en-GB" smtClean="0">
                <a:solidFill>
                  <a:srgbClr val="EEECE1"/>
                </a:solidFill>
                <a:latin typeface="Arial" charset="0"/>
                <a:cs typeface="Arial" charset="0"/>
              </a:rPr>
              <a:pPr>
                <a:spcBef>
                  <a:spcPct val="20000"/>
                </a:spcBef>
                <a:spcAft>
                  <a:spcPct val="20000"/>
                </a:spcAft>
                <a:buSzPct val="90000"/>
              </a:pPr>
              <a:t>6</a:t>
            </a:fld>
            <a:endParaRPr lang="en-GB" smtClean="0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Regional scores.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Benchmarking of service delivery pathways done </a:t>
            </a:r>
            <a:r>
              <a:rPr lang="en-US" b="1" dirty="0" smtClean="0"/>
              <a:t>in</a:t>
            </a:r>
            <a:r>
              <a:rPr lang="en-US" b="1" baseline="0" dirty="0" smtClean="0"/>
              <a:t> each subsector in each country 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Policy</a:t>
            </a:r>
            <a:r>
              <a:rPr lang="en-US" dirty="0" smtClean="0"/>
              <a:t> (Targets in PRSPs, subsector policies, defined institutional</a:t>
            </a:r>
            <a:r>
              <a:rPr lang="en-US" baseline="0" dirty="0" smtClean="0"/>
              <a:t> roles)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Expansion</a:t>
            </a:r>
            <a:r>
              <a:rPr lang="en-US" b="1" baseline="0" dirty="0" smtClean="0"/>
              <a:t> and uptake</a:t>
            </a:r>
            <a:r>
              <a:rPr lang="en-US" baseline="0" dirty="0" smtClean="0"/>
              <a:t>; </a:t>
            </a:r>
            <a:r>
              <a:rPr lang="en-US" b="1" baseline="0" dirty="0" smtClean="0"/>
              <a:t>Budget</a:t>
            </a:r>
            <a:r>
              <a:rPr lang="en-US" baseline="0" dirty="0" smtClean="0"/>
              <a:t> (sufficient, comprehensive, identifiable); </a:t>
            </a:r>
            <a:r>
              <a:rPr lang="en-US" b="1" baseline="0" dirty="0" smtClean="0"/>
              <a:t>Equity</a:t>
            </a:r>
            <a:r>
              <a:rPr lang="en-US" baseline="0" dirty="0" smtClean="0"/>
              <a:t> (criteria for matching need with resources, participation in planning, monitoring of equity)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Ingredients – that depend on each other </a:t>
            </a:r>
            <a:endParaRPr lang="en-US" dirty="0" smtClean="0"/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SzPct val="90000"/>
            </a:pPr>
            <a:fld id="{3E2BCDB0-8013-4905-A5C9-9AB5FEBF239B}" type="slidenum">
              <a:rPr lang="en-GB" smtClean="0">
                <a:solidFill>
                  <a:srgbClr val="EEECE1"/>
                </a:solidFill>
                <a:latin typeface="Arial" charset="0"/>
                <a:cs typeface="Arial" charset="0"/>
              </a:rPr>
              <a:pPr>
                <a:spcBef>
                  <a:spcPct val="20000"/>
                </a:spcBef>
                <a:spcAft>
                  <a:spcPct val="20000"/>
                </a:spcAft>
                <a:buSzPct val="90000"/>
              </a:pPr>
              <a:t>7</a:t>
            </a:fld>
            <a:endParaRPr lang="en-GB" smtClean="0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Regional scores.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Benchmarking of service delivery pathways done </a:t>
            </a:r>
            <a:r>
              <a:rPr lang="en-US" b="1" dirty="0" smtClean="0"/>
              <a:t>in</a:t>
            </a:r>
            <a:r>
              <a:rPr lang="en-US" b="1" baseline="0" dirty="0" smtClean="0"/>
              <a:t> each subsector in each country 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Policy</a:t>
            </a:r>
            <a:r>
              <a:rPr lang="en-US" dirty="0" smtClean="0"/>
              <a:t> (Targets in PRSPs, subsector policies, defined institutional</a:t>
            </a:r>
            <a:r>
              <a:rPr lang="en-US" baseline="0" dirty="0" smtClean="0"/>
              <a:t> roles)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Expansion</a:t>
            </a:r>
            <a:r>
              <a:rPr lang="en-US" b="1" baseline="0" dirty="0" smtClean="0"/>
              <a:t> and uptake</a:t>
            </a:r>
            <a:r>
              <a:rPr lang="en-US" baseline="0" dirty="0" smtClean="0"/>
              <a:t>; </a:t>
            </a:r>
            <a:r>
              <a:rPr lang="en-US" b="1" baseline="0" dirty="0" smtClean="0"/>
              <a:t>Budget</a:t>
            </a:r>
            <a:r>
              <a:rPr lang="en-US" baseline="0" dirty="0" smtClean="0"/>
              <a:t> (sufficient, comprehensive, identifiable); </a:t>
            </a:r>
            <a:r>
              <a:rPr lang="en-US" b="1" baseline="0" dirty="0" smtClean="0"/>
              <a:t>Equity</a:t>
            </a:r>
            <a:r>
              <a:rPr lang="en-US" baseline="0" dirty="0" smtClean="0"/>
              <a:t> (criteria for matching need with resources, participation in planning, monitoring of equity)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Ingredients – that depend on each other </a:t>
            </a:r>
            <a:endParaRPr lang="en-US" dirty="0" smtClean="0"/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SzPct val="90000"/>
            </a:pPr>
            <a:fld id="{3E2BCDB0-8013-4905-A5C9-9AB5FEBF239B}" type="slidenum">
              <a:rPr lang="en-GB" smtClean="0">
                <a:solidFill>
                  <a:srgbClr val="EEECE1"/>
                </a:solidFill>
                <a:latin typeface="Arial" charset="0"/>
                <a:cs typeface="Arial" charset="0"/>
              </a:rPr>
              <a:pPr>
                <a:spcBef>
                  <a:spcPct val="20000"/>
                </a:spcBef>
                <a:spcAft>
                  <a:spcPct val="20000"/>
                </a:spcAft>
                <a:buSzPct val="90000"/>
              </a:pPr>
              <a:t>8</a:t>
            </a:fld>
            <a:endParaRPr lang="en-GB" smtClean="0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Regional scores.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Benchmarking of service delivery pathways done </a:t>
            </a:r>
            <a:r>
              <a:rPr lang="en-US" b="1" dirty="0" smtClean="0"/>
              <a:t>in</a:t>
            </a:r>
            <a:r>
              <a:rPr lang="en-US" b="1" baseline="0" dirty="0" smtClean="0"/>
              <a:t> each subsector in each country 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Policy</a:t>
            </a:r>
            <a:r>
              <a:rPr lang="en-US" dirty="0" smtClean="0"/>
              <a:t> (Targets in PRSPs, subsector policies, defined institutional</a:t>
            </a:r>
            <a:r>
              <a:rPr lang="en-US" baseline="0" dirty="0" smtClean="0"/>
              <a:t> roles)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Expansion</a:t>
            </a:r>
            <a:r>
              <a:rPr lang="en-US" b="1" baseline="0" dirty="0" smtClean="0"/>
              <a:t> and uptake</a:t>
            </a:r>
            <a:r>
              <a:rPr lang="en-US" baseline="0" dirty="0" smtClean="0"/>
              <a:t>; </a:t>
            </a:r>
            <a:r>
              <a:rPr lang="en-US" b="1" baseline="0" dirty="0" smtClean="0"/>
              <a:t>Budget</a:t>
            </a:r>
            <a:r>
              <a:rPr lang="en-US" baseline="0" dirty="0" smtClean="0"/>
              <a:t> (sufficient, comprehensive, identifiable); </a:t>
            </a:r>
            <a:r>
              <a:rPr lang="en-US" b="1" baseline="0" dirty="0" smtClean="0"/>
              <a:t>Equity</a:t>
            </a:r>
            <a:r>
              <a:rPr lang="en-US" baseline="0" dirty="0" smtClean="0"/>
              <a:t> (criteria for matching need with resources, participation in planning, monitoring of equity)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Ingredients – that depend on each other </a:t>
            </a:r>
            <a:endParaRPr lang="en-US" dirty="0" smtClean="0"/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SzPct val="90000"/>
            </a:pPr>
            <a:fld id="{3E2BCDB0-8013-4905-A5C9-9AB5FEBF239B}" type="slidenum">
              <a:rPr lang="en-GB" smtClean="0">
                <a:solidFill>
                  <a:srgbClr val="EEECE1"/>
                </a:solidFill>
                <a:latin typeface="Arial" charset="0"/>
                <a:cs typeface="Arial" charset="0"/>
              </a:rPr>
              <a:pPr>
                <a:spcBef>
                  <a:spcPct val="20000"/>
                </a:spcBef>
                <a:spcAft>
                  <a:spcPct val="20000"/>
                </a:spcAft>
                <a:buSzPct val="90000"/>
              </a:pPr>
              <a:t>9</a:t>
            </a:fld>
            <a:endParaRPr lang="en-GB" smtClean="0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Regional scores.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Benchmarking of service delivery pathways done </a:t>
            </a:r>
            <a:r>
              <a:rPr lang="en-US" b="1" dirty="0" smtClean="0"/>
              <a:t>in</a:t>
            </a:r>
            <a:r>
              <a:rPr lang="en-US" b="1" baseline="0" dirty="0" smtClean="0"/>
              <a:t> each subsector in each country 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Policy</a:t>
            </a:r>
            <a:r>
              <a:rPr lang="en-US" dirty="0" smtClean="0"/>
              <a:t> (Targets in PRSPs, subsector policies, defined institutional</a:t>
            </a:r>
            <a:r>
              <a:rPr lang="en-US" baseline="0" dirty="0" smtClean="0"/>
              <a:t> roles)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Expansion</a:t>
            </a:r>
            <a:r>
              <a:rPr lang="en-US" b="1" baseline="0" dirty="0" smtClean="0"/>
              <a:t> and uptake</a:t>
            </a:r>
            <a:r>
              <a:rPr lang="en-US" baseline="0" dirty="0" smtClean="0"/>
              <a:t>; </a:t>
            </a:r>
            <a:r>
              <a:rPr lang="en-US" b="1" baseline="0" dirty="0" smtClean="0"/>
              <a:t>Budget</a:t>
            </a:r>
            <a:r>
              <a:rPr lang="en-US" baseline="0" dirty="0" smtClean="0"/>
              <a:t> (sufficient, comprehensive, identifiable); </a:t>
            </a:r>
            <a:r>
              <a:rPr lang="en-US" b="1" baseline="0" dirty="0" smtClean="0"/>
              <a:t>Equity</a:t>
            </a:r>
            <a:r>
              <a:rPr lang="en-US" baseline="0" dirty="0" smtClean="0"/>
              <a:t> (criteria for matching need with resources, participation in planning, monitoring of equity)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Ingredients – that depend on each other </a:t>
            </a:r>
            <a:endParaRPr lang="en-US" dirty="0" smtClean="0"/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SzPct val="90000"/>
            </a:pPr>
            <a:fld id="{3E2BCDB0-8013-4905-A5C9-9AB5FEBF239B}" type="slidenum">
              <a:rPr lang="en-GB" smtClean="0">
                <a:solidFill>
                  <a:srgbClr val="EEECE1"/>
                </a:solidFill>
                <a:latin typeface="Arial" charset="0"/>
                <a:cs typeface="Arial" charset="0"/>
              </a:rPr>
              <a:pPr>
                <a:spcBef>
                  <a:spcPct val="20000"/>
                </a:spcBef>
                <a:spcAft>
                  <a:spcPct val="20000"/>
                </a:spcAft>
                <a:buSzPct val="90000"/>
              </a:pPr>
              <a:t>10</a:t>
            </a:fld>
            <a:endParaRPr lang="en-GB" smtClean="0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g-N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g-N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7239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ochure_AWWlogo_continent_transparent"/>
          <p:cNvPicPr/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2590800" y="1143000"/>
            <a:ext cx="487680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ochure_AWWlogo_continent_transparent"/>
          <p:cNvPicPr/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2819400" y="990600"/>
            <a:ext cx="487680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7239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7239000" cy="990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7239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3820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g-N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g-N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g-N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g-N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3820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g-N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133600"/>
            <a:ext cx="8382000" cy="3992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g-N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46"/>
          <a:stretch/>
        </p:blipFill>
        <p:spPr>
          <a:xfrm>
            <a:off x="-1509" y="0"/>
            <a:ext cx="2211309" cy="838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990600"/>
            <a:ext cx="2095500" cy="51355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g-N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990600"/>
            <a:ext cx="6134100" cy="513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g-NG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00DED-8EBF-4EFA-A0DC-9C394441BE26}" type="datetimeFigureOut">
              <a:rPr lang="de-DE" smtClean="0"/>
              <a:t>07.10.2013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A2F0A8-B7C1-4BC7-9456-A60A85CBCE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220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5EB0-E77D-43D7-8CFA-693B30F0CB9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5EB0-E77D-43D7-8CFA-693B30F0CB9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5EB0-E77D-43D7-8CFA-693B30F0CB9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5EB0-E77D-43D7-8CFA-693B30F0CB9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5EB0-E77D-43D7-8CFA-693B30F0CB9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5EB0-E77D-43D7-8CFA-693B30F0CB9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5EB0-E77D-43D7-8CFA-693B30F0CB9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5EB0-E77D-43D7-8CFA-693B30F0CB9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5EB0-E77D-43D7-8CFA-693B30F0CB9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5EB0-E77D-43D7-8CFA-693B30F0CB9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5EB0-E77D-43D7-8CFA-693B30F0CB9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8C1D-1E54-49B2-BB22-BC8FA6C795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8C1D-1E54-49B2-BB22-BC8FA6C795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8C1D-1E54-49B2-BB22-BC8FA6C795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8C1D-1E54-49B2-BB22-BC8FA6C795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8C1D-1E54-49B2-BB22-BC8FA6C795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8C1D-1E54-49B2-BB22-BC8FA6C795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8C1D-1E54-49B2-BB22-BC8FA6C795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g-N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8C1D-1E54-49B2-BB22-BC8FA6C795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8C1D-1E54-49B2-BB22-BC8FA6C795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8C1D-1E54-49B2-BB22-BC8FA6C795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8C1D-1E54-49B2-BB22-BC8FA6C795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8C1D-1E54-49B2-BB22-BC8FA6C795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475D-F412-4449-82B5-B696DC7384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475D-F412-4449-82B5-B696DC7384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475D-F412-4449-82B5-B696DC7384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475D-F412-4449-82B5-B696DC7384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475D-F412-4449-82B5-B696DC7384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7239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g-N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133600"/>
            <a:ext cx="4114800" cy="3992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g-N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133600"/>
            <a:ext cx="4114800" cy="3992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g-NG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475D-F412-4449-82B5-B696DC7384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475D-F412-4449-82B5-B696DC7384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475D-F412-4449-82B5-B696DC7384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475D-F412-4449-82B5-B696DC7384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475D-F412-4449-82B5-B696DC7384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475D-F412-4449-82B5-B696DC7384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475D-F412-4449-82B5-B696DC7384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475D-F412-4449-82B5-B696DC7384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F59E-7A98-4476-91EA-06251B4B42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F59E-7A98-4476-91EA-06251B4B42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7239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g-N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g-N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g-NG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F59E-7A98-4476-91EA-06251B4B42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F59E-7A98-4476-91EA-06251B4B42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F59E-7A98-4476-91EA-06251B4B42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F59E-7A98-4476-91EA-06251B4B42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F59E-7A98-4476-91EA-06251B4B42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F59E-7A98-4476-91EA-06251B4B42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F59E-7A98-4476-91EA-06251B4B42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F59E-7A98-4476-91EA-06251B4B42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F59E-7A98-4476-91EA-06251B4B42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8D14-D5AB-4F88-9DB0-2F4E7353D19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7239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g-NG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8D14-D5AB-4F88-9DB0-2F4E7353D19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8D14-D5AB-4F88-9DB0-2F4E7353D19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8D14-D5AB-4F88-9DB0-2F4E7353D19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8D14-D5AB-4F88-9DB0-2F4E7353D19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8D14-D5AB-4F88-9DB0-2F4E7353D19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8D14-D5AB-4F88-9DB0-2F4E7353D19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8D14-D5AB-4F88-9DB0-2F4E7353D19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8D14-D5AB-4F88-9DB0-2F4E7353D19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8D14-D5AB-4F88-9DB0-2F4E7353D19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8D14-D5AB-4F88-9DB0-2F4E7353D19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gi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5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Page bar large"/>
          <p:cNvPicPr>
            <a:picLocks noChangeAspect="1" noChangeArrowheads="1"/>
          </p:cNvPicPr>
          <p:nvPr userDrawn="1"/>
        </p:nvPicPr>
        <p:blipFill>
          <a:blip r:embed="rId24" cstate="print"/>
          <a:srcRect b="14580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6" name="Picture 10" descr="Picture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Brochure_AWWlogo_continent_transparent"/>
          <p:cNvPicPr/>
          <p:nvPr userDrawn="1"/>
        </p:nvPicPr>
        <p:blipFill>
          <a:blip r:embed="rId2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3048000" y="1219200"/>
            <a:ext cx="4876800" cy="5029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0"/>
            <a:ext cx="1905000" cy="990600"/>
            <a:chOff x="1115616" y="908720"/>
            <a:chExt cx="3096344" cy="153388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81" r="57227"/>
            <a:stretch/>
          </p:blipFill>
          <p:spPr>
            <a:xfrm>
              <a:off x="2868583" y="908720"/>
              <a:ext cx="1343377" cy="153388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16" r="82405" b="1699"/>
            <a:stretch/>
          </p:blipFill>
          <p:spPr>
            <a:xfrm>
              <a:off x="1115616" y="908720"/>
              <a:ext cx="1752967" cy="1533880"/>
            </a:xfrm>
            <a:prstGeom prst="rect">
              <a:avLst/>
            </a:prstGeom>
          </p:spPr>
        </p:pic>
      </p:grp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0" y="1219200"/>
            <a:ext cx="9144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1905000" y="0"/>
            <a:ext cx="7239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732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731" r:id="rId9"/>
    <p:sldLayoutId id="2147483730" r:id="rId10"/>
    <p:sldLayoutId id="2147483716" r:id="rId11"/>
    <p:sldLayoutId id="2147483717" r:id="rId12"/>
    <p:sldLayoutId id="2147483687" r:id="rId13"/>
    <p:sldLayoutId id="2147483688" r:id="rId14"/>
    <p:sldLayoutId id="2147483661" r:id="rId15"/>
    <p:sldLayoutId id="2147483662" r:id="rId16"/>
    <p:sldLayoutId id="2147483657" r:id="rId17"/>
    <p:sldLayoutId id="2147483658" r:id="rId18"/>
    <p:sldLayoutId id="2147483659" r:id="rId19"/>
    <p:sldLayoutId id="2147483660" r:id="rId20"/>
    <p:sldLayoutId id="2147483733" r:id="rId2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BankGothic Md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BankGothic Md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BankGothic Md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BankGothic Md BT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BankGothic Md B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BankGothic Md B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BankGothic Md B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BankGothic Md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None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g-N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95EB0-E77D-43D7-8CFA-693B30F0CB9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58C1D-1E54-49B2-BB22-BC8FA6C7954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3475D-F412-4449-82B5-B696DC73847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BF59E-7A98-4476-91EA-06251B4B423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58D14-D5AB-4F88-9DB0-2F4E7353D19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 r="5067"/>
          <a:stretch>
            <a:fillRect/>
          </a:stretch>
        </p:blipFill>
        <p:spPr bwMode="auto">
          <a:xfrm>
            <a:off x="0" y="3200400"/>
            <a:ext cx="2514599" cy="32484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051" name="Line 8"/>
          <p:cNvSpPr>
            <a:spLocks noChangeShapeType="1"/>
          </p:cNvSpPr>
          <p:nvPr/>
        </p:nvSpPr>
        <p:spPr bwMode="auto">
          <a:xfrm>
            <a:off x="2590800" y="4648200"/>
            <a:ext cx="6248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90800" y="48768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0066"/>
                </a:solidFill>
                <a:latin typeface="+mn-lt"/>
              </a:rPr>
              <a:t>By </a:t>
            </a:r>
          </a:p>
          <a:p>
            <a:r>
              <a:rPr lang="en-GB" sz="2000" b="1" dirty="0" smtClean="0">
                <a:solidFill>
                  <a:srgbClr val="000066"/>
                </a:solidFill>
                <a:latin typeface="+mn-lt"/>
              </a:rPr>
              <a:t>Bai-Mass Taal</a:t>
            </a:r>
          </a:p>
          <a:p>
            <a:r>
              <a:rPr lang="en-GB" sz="2000" b="1" dirty="0" smtClean="0">
                <a:solidFill>
                  <a:srgbClr val="000066"/>
                </a:solidFill>
                <a:latin typeface="+mn-lt"/>
              </a:rPr>
              <a:t>Executive Secretary, AMCOW</a:t>
            </a:r>
            <a:endParaRPr lang="en-GB" sz="2000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2057400"/>
            <a:ext cx="647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AMCOW’s Water and Sanitation Priorities at Regional and Continental Levels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338" name="Picture 2" descr="C:\Users\Guest\Documents\AMCOW LOGO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800"/>
            <a:ext cx="2514600" cy="2895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467600" y="5334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www.amcow-online.org</a:t>
            </a:r>
            <a:endParaRPr lang="en-GB" sz="900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1371600"/>
            <a:ext cx="8839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Achieving sustainable financing for investments in water supply, sanitation, irrigation, hydropower and other uses </a:t>
            </a:r>
            <a:br>
              <a:rPr lang="en-US" sz="3600" b="1" dirty="0" smtClean="0"/>
            </a:br>
            <a:endParaRPr lang="en-US" sz="1200" b="1" dirty="0" smtClean="0"/>
          </a:p>
          <a:p>
            <a:endParaRPr lang="en-US" sz="3400" b="1" dirty="0" smtClean="0">
              <a:solidFill>
                <a:srgbClr val="9E0000"/>
              </a:solidFill>
            </a:endParaRPr>
          </a:p>
        </p:txBody>
      </p:sp>
      <p:pic>
        <p:nvPicPr>
          <p:cNvPr id="8194" name="Picture 2" descr="C:\Users\USER\Desktop\885906not_enough_w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886200"/>
            <a:ext cx="6381750" cy="2476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Africa’s Water and Sanitation Challenges</a:t>
            </a:r>
            <a:endParaRPr lang="de-DE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1295400"/>
            <a:ext cx="88392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Mobilizing political will, creating awareness and securing commitment among all with regard to water issues</a:t>
            </a:r>
            <a:endParaRPr lang="en-US" sz="1200" b="1" dirty="0" smtClean="0"/>
          </a:p>
          <a:p>
            <a:endParaRPr lang="en-US" sz="3400" b="1" dirty="0" smtClean="0">
              <a:solidFill>
                <a:srgbClr val="9E0000"/>
              </a:solidFill>
            </a:endParaRPr>
          </a:p>
        </p:txBody>
      </p:sp>
      <p:pic>
        <p:nvPicPr>
          <p:cNvPr id="9218" name="Picture 2" descr="C:\Users\USER\AppData\Local\Temp\DSC01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569964"/>
            <a:ext cx="5562600" cy="311809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Africa’s Water and Sanitation Challenges</a:t>
            </a:r>
            <a:endParaRPr lang="de-DE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2192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l" defTabSz="695325" eaLnBrk="0" hangingPunct="0">
              <a:buSzPct val="90000"/>
              <a:buFont typeface="Wingdings" pitchFamily="2" charset="2"/>
              <a:buChar char="§"/>
            </a:pPr>
            <a:r>
              <a:rPr lang="en-GB" sz="2800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Outcome of AMCOW’s Vested Responsibility as STC of AU to Track and Report Implementation of </a:t>
            </a:r>
            <a:r>
              <a:rPr lang="en-GB" sz="2800" kern="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Sharm</a:t>
            </a:r>
            <a:r>
              <a:rPr lang="en-GB" sz="2800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-el-Sheikh Declarations, AWV2025, MDGs, and eThekwini Commitments.</a:t>
            </a:r>
          </a:p>
          <a:p>
            <a:pPr marL="342900" marR="0" lvl="0" indent="-342900" algn="l" defTabSz="6953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GB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Developed through a wide range consultative process</a:t>
            </a:r>
          </a:p>
          <a:p>
            <a:pPr marL="342900" marR="0" lvl="0" indent="-342900" algn="l" defTabSz="6953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tabLst/>
              <a:defRPr/>
            </a:pPr>
            <a:r>
              <a:rPr kumimoji="0" lang="en-GB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Outlines actions to be taken at continental, regional, trans-boundary, national level</a:t>
            </a:r>
          </a:p>
          <a:p>
            <a:pPr marL="342900" marR="0" lvl="0" indent="-342900" algn="l" defTabSz="6953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GB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Requirements to deliver AWV estimated at US$20 billion each year over 20-years (AWV, 2000)</a:t>
            </a:r>
          </a:p>
          <a:p>
            <a:pPr marL="342900" marR="0" lvl="0" indent="-342900" algn="l" defTabSz="6953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marL="342900" marR="0" lvl="0" indent="-342900" algn="l" defTabSz="6953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marL="342900" marR="0" lvl="0" indent="-342900" algn="l" defTabSz="6953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The AMCOW Work </a:t>
            </a:r>
            <a:r>
              <a:rPr lang="en-US" sz="3200" b="1" dirty="0" err="1" smtClean="0">
                <a:solidFill>
                  <a:schemeClr val="tx1"/>
                </a:solidFill>
              </a:rPr>
              <a:t>Programme</a:t>
            </a:r>
            <a:endParaRPr lang="de-DE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52400" y="1219200"/>
            <a:ext cx="8839200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361950" marR="0" lvl="1" indent="-361950" algn="l" defTabSz="695325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Arial" charset="0"/>
              </a:rPr>
              <a:t>Rural Water Supply and Sanitation Initiative (RWSSI) </a:t>
            </a:r>
          </a:p>
          <a:p>
            <a:pPr marL="859536" lvl="1" indent="-457200" algn="l" defTabSz="695325" fontAlgn="auto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US" sz="2400" kern="0" noProof="0" dirty="0" smtClean="0">
                <a:latin typeface="+mn-lt"/>
                <a:ea typeface="Arial" charset="0"/>
              </a:rPr>
              <a:t>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Arial" charset="0"/>
              </a:rPr>
              <a:t>o accelerate access to water supply and sanitation services in rural Africa. </a:t>
            </a:r>
          </a:p>
          <a:p>
            <a:pPr marL="859536" lvl="1" indent="-457200" algn="l" defTabSz="695325" fontAlgn="auto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US" sz="2400" kern="0" dirty="0" smtClean="0">
                <a:latin typeface="+mn-lt"/>
                <a:ea typeface="Arial" charset="0"/>
              </a:rPr>
              <a:t>To a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Arial" charset="0"/>
              </a:rPr>
              <a:t>ttain</a:t>
            </a:r>
            <a:r>
              <a:rPr lang="en-US" sz="2400" kern="0" dirty="0" smtClean="0">
                <a:latin typeface="+mn-lt"/>
                <a:ea typeface="Arial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Arial" charset="0"/>
              </a:rPr>
              <a:t>80% coverage </a:t>
            </a:r>
          </a:p>
          <a:p>
            <a:pPr marL="859536" lvl="1" indent="-457200" algn="l" defTabSz="695325" fontAlgn="auto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US" sz="2400" kern="0" dirty="0" smtClean="0">
                <a:latin typeface="+mn-lt"/>
                <a:ea typeface="Arial" charset="0"/>
              </a:rPr>
              <a:t>Requires I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Arial" charset="0"/>
              </a:rPr>
              <a:t>nvestment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Arial" charset="0"/>
              </a:rPr>
              <a:t> of US$14.2billion.</a:t>
            </a:r>
          </a:p>
          <a:p>
            <a:pPr marL="402336" indent="-457200" algn="l" defTabSz="695325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Arial" charset="0"/>
              </a:rPr>
              <a:t>The African Water Facility (AWF) </a:t>
            </a:r>
          </a:p>
          <a:p>
            <a:pPr marL="859536" marR="0" lvl="1" indent="-457200" algn="l" defTabSz="695325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lang="en-US" sz="2400" kern="0" dirty="0">
                <a:latin typeface="+mn-lt"/>
                <a:ea typeface="Arial" charset="0"/>
              </a:rPr>
              <a:t>Aims to facilitate the availability of financial resources</a:t>
            </a:r>
          </a:p>
          <a:p>
            <a:pPr marL="402336" lvl="1" indent="-457200" algn="l" defTabSz="695325" fontAlgn="auto">
              <a:spcAft>
                <a:spcPts val="0"/>
              </a:spcAft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800" kern="0" dirty="0" smtClean="0">
                <a:latin typeface="+mn-lt"/>
                <a:ea typeface="Arial" charset="0"/>
              </a:rPr>
              <a:t>African </a:t>
            </a:r>
            <a:r>
              <a:rPr lang="en-US" sz="2800" kern="0" dirty="0">
                <a:latin typeface="+mn-lt"/>
                <a:ea typeface="Arial" charset="0"/>
              </a:rPr>
              <a:t>Network of Basin </a:t>
            </a:r>
            <a:r>
              <a:rPr lang="en-US" sz="2800" kern="0" dirty="0" err="1">
                <a:latin typeface="+mn-lt"/>
                <a:ea typeface="Arial" charset="0"/>
              </a:rPr>
              <a:t>Organisations</a:t>
            </a:r>
            <a:r>
              <a:rPr lang="en-US" sz="2800" kern="0" dirty="0">
                <a:latin typeface="+mn-lt"/>
                <a:ea typeface="Arial" charset="0"/>
              </a:rPr>
              <a:t> (ANBO) </a:t>
            </a:r>
          </a:p>
          <a:p>
            <a:pPr marL="859536" lvl="1" indent="-457200" algn="l" defTabSz="695325" fontAlgn="auto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US" sz="2400" kern="0" dirty="0">
                <a:latin typeface="+mn-lt"/>
                <a:ea typeface="Arial" charset="0"/>
              </a:rPr>
              <a:t>To promote integrated water resources management at basin level</a:t>
            </a:r>
          </a:p>
          <a:p>
            <a:pPr marL="402336" lvl="1" indent="-457200" algn="l" defTabSz="695325" fontAlgn="auto">
              <a:spcAft>
                <a:spcPts val="0"/>
              </a:spcAft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latin typeface="+mn-lt"/>
                <a:ea typeface="Arial" charset="0"/>
              </a:rPr>
              <a:t>Africa Civil Society Network on Water (ANEW) to promote dialogue, learning and cooperation on water issues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Initiatives for Implementing the AMCOW Work </a:t>
            </a:r>
            <a:r>
              <a:rPr lang="en-US" sz="3200" b="1" dirty="0" err="1" smtClean="0">
                <a:solidFill>
                  <a:schemeClr val="tx1"/>
                </a:solidFill>
              </a:rPr>
              <a:t>Programme</a:t>
            </a:r>
            <a:endParaRPr lang="de-DE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152400" y="1143000"/>
            <a:ext cx="8839200" cy="552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61950" lvl="1" indent="-361950" algn="l" defTabSz="695325" fontAlgn="auto">
              <a:lnSpc>
                <a:spcPct val="120000"/>
              </a:lnSpc>
              <a:spcBef>
                <a:spcPts val="324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kern="0" dirty="0" smtClean="0">
                <a:latin typeface="+mn-lt"/>
                <a:ea typeface="Arial" charset="0"/>
              </a:rPr>
              <a:t>European </a:t>
            </a:r>
            <a:r>
              <a:rPr lang="en-US" sz="3000" kern="0" dirty="0">
                <a:latin typeface="+mn-lt"/>
                <a:ea typeface="Arial" charset="0"/>
              </a:rPr>
              <a:t>Union Water Initiative (EUWI)</a:t>
            </a:r>
          </a:p>
          <a:p>
            <a:pPr marL="859536" lvl="1" indent="-457200" algn="l" defTabSz="695325" fontAlgn="auto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US" sz="2600" kern="0" dirty="0">
                <a:latin typeface="+mn-lt"/>
                <a:ea typeface="Arial" charset="0"/>
              </a:rPr>
              <a:t>to help countries achieve water and sanitation targets</a:t>
            </a:r>
          </a:p>
          <a:p>
            <a:pPr marL="859536" lvl="1" indent="-457200" algn="l" defTabSz="695325" fontAlgn="auto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US" sz="2600" kern="0" dirty="0">
                <a:latin typeface="+mn-lt"/>
                <a:ea typeface="Arial" charset="0"/>
              </a:rPr>
              <a:t>supporting sustainable delivery of water and sanitation and improve water governance in ACP countries</a:t>
            </a:r>
          </a:p>
          <a:p>
            <a:pPr marL="859536" lvl="1" indent="-457200" algn="l" defTabSz="695325" fontAlgn="auto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US" sz="2600" kern="0" dirty="0">
                <a:latin typeface="+mn-lt"/>
                <a:ea typeface="Arial" charset="0"/>
              </a:rPr>
              <a:t>Estimated at €500 million.</a:t>
            </a:r>
          </a:p>
          <a:p>
            <a:pPr marL="859536" marR="0" lvl="2" indent="360363" algn="l" defTabSz="6953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Arial" charset="0"/>
              <a:cs typeface="+mn-cs"/>
            </a:endParaRPr>
          </a:p>
          <a:p>
            <a:pPr marL="361950" lvl="1" indent="-361950" algn="l" defTabSz="695325" fontAlgn="auto">
              <a:lnSpc>
                <a:spcPct val="120000"/>
              </a:lnSpc>
              <a:spcBef>
                <a:spcPts val="324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3000" kern="0" dirty="0">
                <a:latin typeface="+mn-lt"/>
                <a:ea typeface="Arial" charset="0"/>
              </a:rPr>
              <a:t>Water and Sanitation </a:t>
            </a:r>
            <a:r>
              <a:rPr lang="en-US" sz="3000" kern="0" dirty="0" err="1">
                <a:latin typeface="+mn-lt"/>
                <a:ea typeface="Arial" charset="0"/>
              </a:rPr>
              <a:t>Programme</a:t>
            </a:r>
            <a:r>
              <a:rPr lang="en-US" sz="3000" kern="0" dirty="0">
                <a:latin typeface="+mn-lt"/>
                <a:ea typeface="Arial" charset="0"/>
              </a:rPr>
              <a:t> (WSP) </a:t>
            </a:r>
          </a:p>
          <a:p>
            <a:pPr marL="859536" lvl="1" indent="-457200" algn="l" defTabSz="695325" fontAlgn="auto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US" sz="2600" kern="0" dirty="0" smtClean="0">
                <a:latin typeface="+mn-lt"/>
                <a:ea typeface="Arial" charset="0"/>
              </a:rPr>
              <a:t>World </a:t>
            </a:r>
            <a:r>
              <a:rPr lang="en-US" sz="2600" kern="0" dirty="0">
                <a:latin typeface="+mn-lt"/>
                <a:ea typeface="Arial" charset="0"/>
              </a:rPr>
              <a:t>Bank program focused on developing policies, finding innovative solutions, promoting best practices and developing capacity for sustained service access</a:t>
            </a:r>
            <a:r>
              <a:rPr lang="en-US" sz="2600" kern="0" dirty="0" smtClean="0">
                <a:latin typeface="+mn-lt"/>
                <a:ea typeface="Arial" charset="0"/>
              </a:rPr>
              <a:t>.</a:t>
            </a:r>
          </a:p>
          <a:p>
            <a:pPr marL="859536" lvl="1" indent="-457200" algn="l" defTabSz="695325" fontAlgn="auto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endParaRPr lang="en-US" sz="2600" kern="0" dirty="0">
              <a:latin typeface="+mn-lt"/>
              <a:ea typeface="Arial" charset="0"/>
            </a:endParaRPr>
          </a:p>
          <a:p>
            <a:pPr marL="361950" lvl="1" indent="-361950" algn="l" defTabSz="695325" fontAlgn="auto">
              <a:lnSpc>
                <a:spcPct val="120000"/>
              </a:lnSpc>
              <a:spcBef>
                <a:spcPts val="324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3000" kern="0" dirty="0" smtClean="0">
                <a:latin typeface="+mn-lt"/>
                <a:ea typeface="Arial" charset="0"/>
              </a:rPr>
              <a:t>Water </a:t>
            </a:r>
            <a:r>
              <a:rPr lang="en-US" sz="3000" kern="0" dirty="0">
                <a:latin typeface="+mn-lt"/>
                <a:ea typeface="Arial" charset="0"/>
              </a:rPr>
              <a:t>and Sanitation for African Cities </a:t>
            </a:r>
            <a:r>
              <a:rPr lang="en-US" sz="3000" kern="0" dirty="0" err="1">
                <a:latin typeface="+mn-lt"/>
                <a:ea typeface="Arial" charset="0"/>
              </a:rPr>
              <a:t>Programme</a:t>
            </a:r>
            <a:r>
              <a:rPr lang="en-US" sz="3000" kern="0" dirty="0">
                <a:latin typeface="+mn-lt"/>
                <a:ea typeface="Arial" charset="0"/>
              </a:rPr>
              <a:t> </a:t>
            </a:r>
          </a:p>
          <a:p>
            <a:pPr marL="859536" lvl="1" indent="-457200" algn="l" defTabSz="695325" fontAlgn="auto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US" sz="2600" kern="0" dirty="0" smtClean="0">
                <a:latin typeface="+mn-lt"/>
                <a:ea typeface="Arial" charset="0"/>
              </a:rPr>
              <a:t>the </a:t>
            </a:r>
            <a:r>
              <a:rPr lang="en-US" sz="2600" kern="0" dirty="0">
                <a:latin typeface="+mn-lt"/>
                <a:ea typeface="Arial" charset="0"/>
              </a:rPr>
              <a:t>objective of creating and enabling environment and capacity building for pro-poor investment in water and sanitation in urban areas.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Initiatives for Implementing the AMCOW Work </a:t>
            </a:r>
            <a:r>
              <a:rPr lang="en-US" sz="3200" b="1" dirty="0" err="1" smtClean="0">
                <a:solidFill>
                  <a:schemeClr val="tx1"/>
                </a:solidFill>
              </a:rPr>
              <a:t>Programme</a:t>
            </a:r>
            <a:endParaRPr lang="de-DE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1237595"/>
            <a:ext cx="8839200" cy="4544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 algn="l" defTabSz="695325" fontAlgn="auto">
              <a:lnSpc>
                <a:spcPct val="110000"/>
              </a:lnSpc>
              <a:spcBef>
                <a:spcPts val="324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kern="0" dirty="0">
                <a:latin typeface="+mn-lt"/>
                <a:ea typeface="Arial" charset="0"/>
              </a:rPr>
              <a:t>Works through both formal an informal partnerships. Some  partners are:</a:t>
            </a:r>
          </a:p>
          <a:p>
            <a:pPr marL="859536" lvl="1" indent="-457200" algn="l" defTabSz="695325" fontAlgn="auto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GB" sz="2400" kern="0" dirty="0">
                <a:latin typeface="+mn-lt"/>
                <a:ea typeface="Arial" charset="0"/>
              </a:rPr>
              <a:t>UN-Water Africa – water and sanitation, cross cutting themes</a:t>
            </a:r>
          </a:p>
          <a:p>
            <a:pPr marL="859536" lvl="1" indent="-457200" algn="l" defTabSz="695325" fontAlgn="auto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GB" sz="2400" kern="0" dirty="0" err="1">
                <a:latin typeface="+mn-lt"/>
                <a:ea typeface="Arial" charset="0"/>
              </a:rPr>
              <a:t>AfDB</a:t>
            </a:r>
            <a:r>
              <a:rPr lang="en-GB" sz="2400" kern="0" dirty="0">
                <a:latin typeface="+mn-lt"/>
                <a:ea typeface="Arial" charset="0"/>
              </a:rPr>
              <a:t> – financing water</a:t>
            </a:r>
          </a:p>
          <a:p>
            <a:pPr marL="859536" lvl="1" indent="-457200" algn="l" defTabSz="695325" fontAlgn="auto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GB" sz="2400" kern="0" dirty="0">
                <a:latin typeface="+mn-lt"/>
                <a:ea typeface="Arial" charset="0"/>
              </a:rPr>
              <a:t>GWP – climate change, youth, gender</a:t>
            </a:r>
          </a:p>
          <a:p>
            <a:pPr marL="859536" lvl="1" indent="-457200" algn="l" defTabSz="695325" fontAlgn="auto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GB" sz="2400" kern="0" dirty="0">
                <a:latin typeface="+mn-lt"/>
                <a:ea typeface="Arial" charset="0"/>
              </a:rPr>
              <a:t>ANEW – Youth, gender, civil society engagement</a:t>
            </a:r>
          </a:p>
          <a:p>
            <a:pPr marL="859536" lvl="1" indent="-457200" algn="l" defTabSz="695325" fontAlgn="auto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GB" sz="2400" kern="0" dirty="0" err="1">
                <a:latin typeface="+mn-lt"/>
                <a:ea typeface="Arial" charset="0"/>
              </a:rPr>
              <a:t>WaterAid</a:t>
            </a:r>
            <a:r>
              <a:rPr lang="en-GB" sz="2400" kern="0" dirty="0">
                <a:latin typeface="+mn-lt"/>
                <a:ea typeface="Arial" charset="0"/>
              </a:rPr>
              <a:t> – Water and sanitation</a:t>
            </a:r>
          </a:p>
          <a:p>
            <a:pPr marL="859536" lvl="1" indent="-457200" algn="l" defTabSz="695325" fontAlgn="auto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GB" sz="2400" kern="0" dirty="0">
                <a:latin typeface="+mn-lt"/>
                <a:ea typeface="Arial" charset="0"/>
              </a:rPr>
              <a:t>ANBO – cooperation with river and lake basin organisations</a:t>
            </a:r>
          </a:p>
          <a:p>
            <a:pPr marL="859536" lvl="1" indent="-457200" algn="l" defTabSz="695325" fontAlgn="auto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GB" sz="2400" kern="0" dirty="0">
                <a:latin typeface="+mn-lt"/>
                <a:ea typeface="Arial" charset="0"/>
              </a:rPr>
              <a:t>SWA – water and sanitation</a:t>
            </a:r>
          </a:p>
          <a:p>
            <a:pPr marL="361950" lvl="1" indent="-361950" algn="l" defTabSz="695325" fontAlgn="auto">
              <a:lnSpc>
                <a:spcPct val="110000"/>
              </a:lnSpc>
              <a:spcBef>
                <a:spcPts val="324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kern="0" dirty="0">
                <a:latin typeface="+mn-lt"/>
                <a:ea typeface="Arial" charset="0"/>
              </a:rPr>
              <a:t>Support from EU, GIZ, USAID, Gates Foundation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Initiatives for Implementing the AMCOW Work </a:t>
            </a:r>
            <a:r>
              <a:rPr lang="en-US" b="1" dirty="0" err="1">
                <a:solidFill>
                  <a:schemeClr val="tx1"/>
                </a:solidFill>
              </a:rPr>
              <a:t>Programme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</a:rPr>
              <a:t>The </a:t>
            </a:r>
            <a:r>
              <a:rPr lang="en-GB" sz="3600" b="1" dirty="0">
                <a:solidFill>
                  <a:schemeClr val="tx1"/>
                </a:solidFill>
              </a:rPr>
              <a:t>AMCOW Work </a:t>
            </a:r>
            <a:r>
              <a:rPr lang="en-GB" sz="3600" b="1" dirty="0" smtClean="0">
                <a:solidFill>
                  <a:schemeClr val="tx1"/>
                </a:solidFill>
              </a:rPr>
              <a:t>Programme </a:t>
            </a:r>
            <a:br>
              <a:rPr lang="en-GB" sz="3600" b="1" dirty="0" smtClean="0">
                <a:solidFill>
                  <a:schemeClr val="tx1"/>
                </a:solidFill>
              </a:rPr>
            </a:br>
            <a:r>
              <a:rPr lang="en-GB" sz="3600" b="1" dirty="0" smtClean="0">
                <a:solidFill>
                  <a:schemeClr val="tx1"/>
                </a:solidFill>
              </a:rPr>
              <a:t>2011 </a:t>
            </a:r>
            <a:r>
              <a:rPr lang="en-GB" sz="3600" b="1" dirty="0">
                <a:solidFill>
                  <a:schemeClr val="tx1"/>
                </a:solidFill>
              </a:rPr>
              <a:t>– 2013</a:t>
            </a:r>
            <a:r>
              <a:rPr lang="en-GB" sz="3600" b="1" dirty="0"/>
              <a:t/>
            </a:r>
            <a:br>
              <a:rPr lang="en-GB" sz="3600" b="1" dirty="0"/>
            </a:br>
            <a:endParaRPr lang="de-D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sz="quarter" idx="4294967295"/>
          </p:nvPr>
        </p:nvSpPr>
        <p:spPr>
          <a:xfrm>
            <a:off x="1" y="990600"/>
            <a:ext cx="9144000" cy="5867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It is the 2</a:t>
            </a:r>
            <a:r>
              <a:rPr lang="en-US" baseline="30000" dirty="0" smtClean="0"/>
              <a:t>nd</a:t>
            </a:r>
            <a:r>
              <a:rPr lang="en-US" dirty="0" smtClean="0"/>
              <a:t> AMCOW triennial </a:t>
            </a:r>
            <a:r>
              <a:rPr lang="en-US" dirty="0" err="1" smtClean="0"/>
              <a:t>workplan</a:t>
            </a:r>
            <a:r>
              <a:rPr lang="en-US" dirty="0" smtClean="0"/>
              <a:t> in on-going efforts to:</a:t>
            </a:r>
          </a:p>
          <a:p>
            <a:pPr lvl="1"/>
            <a:r>
              <a:rPr lang="en-US" dirty="0" smtClean="0"/>
              <a:t>Implement the </a:t>
            </a:r>
            <a:r>
              <a:rPr lang="en-US" dirty="0" err="1" smtClean="0"/>
              <a:t>Sharm</a:t>
            </a:r>
            <a:r>
              <a:rPr lang="en-US" dirty="0" smtClean="0"/>
              <a:t> el-Sheikh Declaration for accelerating the achievement of water and Sanitation goals in Africa; and,</a:t>
            </a:r>
          </a:p>
          <a:p>
            <a:pPr lvl="1"/>
            <a:r>
              <a:rPr lang="en-US" dirty="0" err="1" smtClean="0"/>
              <a:t>Actualise</a:t>
            </a:r>
            <a:r>
              <a:rPr lang="en-US" dirty="0" smtClean="0"/>
              <a:t> the Africa Water Vision 2025 of: </a:t>
            </a:r>
            <a:r>
              <a:rPr lang="en-GB" b="1" i="1" dirty="0"/>
              <a:t>An Africa where there is an equitable and sustainable use and management of water resources for poverty alleviation, socio-economic development, regional cooperation, and the </a:t>
            </a:r>
            <a:r>
              <a:rPr lang="en-GB" b="1" i="1" dirty="0" smtClean="0"/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192722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</a:rPr>
              <a:t>The </a:t>
            </a:r>
            <a:r>
              <a:rPr lang="en-GB" sz="3600" b="1" dirty="0">
                <a:solidFill>
                  <a:schemeClr val="tx1"/>
                </a:solidFill>
              </a:rPr>
              <a:t>AMCOW Work Programme </a:t>
            </a:r>
            <a:r>
              <a:rPr lang="en-GB" sz="3600" b="1" dirty="0" smtClean="0">
                <a:solidFill>
                  <a:schemeClr val="tx1"/>
                </a:solidFill>
              </a:rPr>
              <a:t/>
            </a:r>
            <a:br>
              <a:rPr lang="en-GB" sz="3600" b="1" dirty="0" smtClean="0">
                <a:solidFill>
                  <a:schemeClr val="tx1"/>
                </a:solidFill>
              </a:rPr>
            </a:br>
            <a:r>
              <a:rPr lang="en-GB" sz="3600" b="1" dirty="0" smtClean="0">
                <a:solidFill>
                  <a:schemeClr val="tx1"/>
                </a:solidFill>
              </a:rPr>
              <a:t>2011 </a:t>
            </a:r>
            <a:r>
              <a:rPr lang="en-GB" sz="3600" b="1" dirty="0">
                <a:solidFill>
                  <a:schemeClr val="tx1"/>
                </a:solidFill>
              </a:rPr>
              <a:t>– </a:t>
            </a:r>
            <a:r>
              <a:rPr lang="en-GB" sz="3600" b="1" dirty="0" smtClean="0">
                <a:solidFill>
                  <a:schemeClr val="tx1"/>
                </a:solidFill>
              </a:rPr>
              <a:t>2013</a:t>
            </a:r>
            <a:endParaRPr lang="de-DE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68413"/>
            <a:ext cx="9036050" cy="5184775"/>
          </a:xfrm>
        </p:spPr>
        <p:txBody>
          <a:bodyPr>
            <a:normAutofit/>
          </a:bodyPr>
          <a:lstStyle/>
          <a:p>
            <a:r>
              <a:rPr lang="en-GB" dirty="0" smtClean="0"/>
              <a:t>It provides an</a:t>
            </a:r>
            <a:r>
              <a:rPr lang="en-US" dirty="0" smtClean="0"/>
              <a:t> elaborate action </a:t>
            </a:r>
            <a:r>
              <a:rPr lang="en-US" dirty="0" err="1" smtClean="0"/>
              <a:t>programme</a:t>
            </a:r>
            <a:r>
              <a:rPr lang="en-US" dirty="0" smtClean="0"/>
              <a:t> at AMCOW (continental), regional, </a:t>
            </a:r>
            <a:r>
              <a:rPr lang="en-US" dirty="0" err="1" smtClean="0"/>
              <a:t>transboundary</a:t>
            </a:r>
            <a:r>
              <a:rPr lang="en-US" dirty="0" smtClean="0"/>
              <a:t> and national level. </a:t>
            </a:r>
          </a:p>
          <a:p>
            <a:r>
              <a:rPr lang="en-US" dirty="0" smtClean="0"/>
              <a:t>Interventions </a:t>
            </a:r>
            <a:r>
              <a:rPr lang="en-US" dirty="0" err="1" smtClean="0"/>
              <a:t>categorised</a:t>
            </a:r>
            <a:r>
              <a:rPr lang="en-US" dirty="0" smtClean="0"/>
              <a:t> into 7 themes namely: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Water Infrastructure for economic growth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Managing </a:t>
            </a:r>
            <a:r>
              <a:rPr lang="en-US" dirty="0" err="1" smtClean="0"/>
              <a:t>WR</a:t>
            </a:r>
            <a:r>
              <a:rPr lang="en-US" dirty="0" smtClean="0"/>
              <a:t> (</a:t>
            </a:r>
            <a:r>
              <a:rPr lang="en-US" dirty="0" err="1" smtClean="0"/>
              <a:t>transboundary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Meeting the Sanitation, Hygiene &amp; Water </a:t>
            </a:r>
            <a:r>
              <a:rPr lang="en-US" dirty="0" err="1" smtClean="0"/>
              <a:t>MDG</a:t>
            </a:r>
            <a:r>
              <a:rPr lang="en-US" dirty="0" smtClean="0"/>
              <a:t> targets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Global changes &amp; risk </a:t>
            </a:r>
            <a:r>
              <a:rPr lang="en-US" dirty="0" err="1" smtClean="0"/>
              <a:t>mgmt</a:t>
            </a:r>
            <a:r>
              <a:rPr lang="en-US" dirty="0" smtClean="0"/>
              <a:t>: Climate variability &amp; change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593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</a:rPr>
              <a:t>The </a:t>
            </a:r>
            <a:r>
              <a:rPr lang="en-GB" sz="3600" b="1" dirty="0">
                <a:solidFill>
                  <a:schemeClr val="tx1"/>
                </a:solidFill>
              </a:rPr>
              <a:t>AMCOW Work Programme </a:t>
            </a:r>
            <a:r>
              <a:rPr lang="en-GB" sz="3600" b="1" dirty="0" smtClean="0">
                <a:solidFill>
                  <a:schemeClr val="tx1"/>
                </a:solidFill>
              </a:rPr>
              <a:t/>
            </a:r>
            <a:br>
              <a:rPr lang="en-GB" sz="3600" b="1" dirty="0" smtClean="0">
                <a:solidFill>
                  <a:schemeClr val="tx1"/>
                </a:solidFill>
              </a:rPr>
            </a:br>
            <a:r>
              <a:rPr lang="en-GB" sz="3600" b="1" dirty="0" smtClean="0">
                <a:solidFill>
                  <a:schemeClr val="tx1"/>
                </a:solidFill>
              </a:rPr>
              <a:t>2011 </a:t>
            </a:r>
            <a:r>
              <a:rPr lang="en-GB" sz="3600" b="1" dirty="0">
                <a:solidFill>
                  <a:schemeClr val="tx1"/>
                </a:solidFill>
              </a:rPr>
              <a:t>– </a:t>
            </a:r>
            <a:r>
              <a:rPr lang="en-GB" sz="3600" b="1" dirty="0" smtClean="0">
                <a:solidFill>
                  <a:schemeClr val="tx1"/>
                </a:solidFill>
              </a:rPr>
              <a:t>2013</a:t>
            </a:r>
            <a:endParaRPr lang="de-DE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96975"/>
            <a:ext cx="9036050" cy="5256213"/>
          </a:xfrm>
        </p:spPr>
        <p:txBody>
          <a:bodyPr>
            <a:normAutofit/>
          </a:bodyPr>
          <a:lstStyle/>
          <a:p>
            <a:pPr marL="571500" indent="-514350"/>
            <a:r>
              <a:rPr lang="en-US" dirty="0" smtClean="0"/>
              <a:t>Themes cont’d</a:t>
            </a:r>
          </a:p>
          <a:p>
            <a:pPr marL="971550" lvl="1" indent="-514350">
              <a:buFont typeface="+mj-lt"/>
              <a:buAutoNum type="arabicPeriod" startAt="5"/>
            </a:pPr>
            <a:r>
              <a:rPr lang="en-US" dirty="0" smtClean="0"/>
              <a:t>Governance and </a:t>
            </a:r>
            <a:r>
              <a:rPr lang="en-US" dirty="0" err="1" smtClean="0"/>
              <a:t>Mgmt</a:t>
            </a:r>
            <a:endParaRPr lang="en-US" dirty="0" smtClean="0"/>
          </a:p>
          <a:p>
            <a:pPr marL="971550" lvl="1" indent="-514350">
              <a:buFont typeface="+mj-lt"/>
              <a:buAutoNum type="arabicPeriod" startAt="5"/>
            </a:pPr>
            <a:r>
              <a:rPr lang="en-US" dirty="0" smtClean="0"/>
              <a:t>Financing</a:t>
            </a:r>
          </a:p>
          <a:p>
            <a:pPr marL="971550" lvl="1" indent="-514350">
              <a:buFont typeface="+mj-lt"/>
              <a:buAutoNum type="arabicPeriod" startAt="5"/>
            </a:pPr>
            <a:r>
              <a:rPr lang="en-US" dirty="0" smtClean="0"/>
              <a:t>Education, knowledge and capacity development</a:t>
            </a:r>
          </a:p>
          <a:p>
            <a:pPr marL="571500" indent="-514350"/>
            <a:r>
              <a:rPr lang="en-US" dirty="0" smtClean="0"/>
              <a:t>Its execution currently under review as part of the process to develop the successor work </a:t>
            </a:r>
            <a:r>
              <a:rPr lang="en-US" dirty="0" err="1" smtClean="0"/>
              <a:t>programme</a:t>
            </a:r>
            <a:endParaRPr lang="en-US" dirty="0" smtClean="0"/>
          </a:p>
          <a:p>
            <a:pPr marL="5715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900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</a:rPr>
              <a:t>The </a:t>
            </a:r>
            <a:r>
              <a:rPr lang="en-GB" sz="3600" b="1" dirty="0">
                <a:solidFill>
                  <a:schemeClr val="tx1"/>
                </a:solidFill>
              </a:rPr>
              <a:t>AMCOW Work Programme </a:t>
            </a:r>
            <a:r>
              <a:rPr lang="en-GB" sz="3600" b="1" dirty="0" smtClean="0">
                <a:solidFill>
                  <a:schemeClr val="tx1"/>
                </a:solidFill>
              </a:rPr>
              <a:t/>
            </a:r>
            <a:br>
              <a:rPr lang="en-GB" sz="3600" b="1" dirty="0" smtClean="0">
                <a:solidFill>
                  <a:schemeClr val="tx1"/>
                </a:solidFill>
              </a:rPr>
            </a:br>
            <a:r>
              <a:rPr lang="en-GB" sz="3600" b="1" dirty="0" smtClean="0">
                <a:solidFill>
                  <a:schemeClr val="tx1"/>
                </a:solidFill>
              </a:rPr>
              <a:t>2011 </a:t>
            </a:r>
            <a:r>
              <a:rPr lang="en-GB" sz="3600" b="1" dirty="0">
                <a:solidFill>
                  <a:schemeClr val="tx1"/>
                </a:solidFill>
              </a:rPr>
              <a:t>– </a:t>
            </a:r>
            <a:r>
              <a:rPr lang="en-GB" sz="3600" b="1" dirty="0" smtClean="0">
                <a:solidFill>
                  <a:schemeClr val="tx1"/>
                </a:solidFill>
              </a:rPr>
              <a:t>2013</a:t>
            </a:r>
            <a:endParaRPr lang="de-DE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41438"/>
            <a:ext cx="9036050" cy="5516562"/>
          </a:xfrm>
        </p:spPr>
        <p:txBody>
          <a:bodyPr>
            <a:normAutofit/>
          </a:bodyPr>
          <a:lstStyle/>
          <a:p>
            <a:pPr marL="571500" indent="-514350"/>
            <a:r>
              <a:rPr lang="en-US" dirty="0" smtClean="0"/>
              <a:t>Observations from review process:</a:t>
            </a:r>
          </a:p>
          <a:p>
            <a:pPr marL="971550" lvl="1" indent="-514350"/>
            <a:r>
              <a:rPr lang="en-GB" dirty="0"/>
              <a:t>Advances have been made towards achieving water &amp; sanitation </a:t>
            </a:r>
            <a:r>
              <a:rPr lang="en-GB" dirty="0" smtClean="0"/>
              <a:t>goals as highlighted by</a:t>
            </a:r>
            <a:endParaRPr lang="en-GB" dirty="0"/>
          </a:p>
          <a:p>
            <a:pPr marL="1371600" lvl="2" indent="-514350"/>
            <a:r>
              <a:rPr lang="en-GB" dirty="0" smtClean="0"/>
              <a:t>increased funding to the sector</a:t>
            </a:r>
            <a:endParaRPr lang="en-GB" dirty="0"/>
          </a:p>
          <a:p>
            <a:pPr marL="1371600" lvl="2" indent="-514350"/>
            <a:r>
              <a:rPr lang="en-GB" dirty="0" smtClean="0"/>
              <a:t>creation of an enabling environment and institutions at all levels</a:t>
            </a:r>
          </a:p>
          <a:p>
            <a:pPr marL="1371600" lvl="2" indent="-514350"/>
            <a:r>
              <a:rPr lang="en-GB" dirty="0" smtClean="0"/>
              <a:t>improved governance systems, accountability &amp; transparency</a:t>
            </a:r>
            <a:endParaRPr lang="en-GB" dirty="0"/>
          </a:p>
          <a:p>
            <a:pPr marL="1371600" lvl="2" indent="-514350"/>
            <a:r>
              <a:rPr lang="en-GB" dirty="0"/>
              <a:t>improved water coverage &amp; access </a:t>
            </a:r>
            <a:r>
              <a:rPr lang="en-GB" dirty="0" smtClean="0"/>
              <a:t>statistics</a:t>
            </a:r>
          </a:p>
          <a:p>
            <a:pPr marL="971550" lvl="1" indent="-514350"/>
            <a:r>
              <a:rPr lang="en-GB" dirty="0" smtClean="0"/>
              <a:t>That said, major </a:t>
            </a:r>
            <a:r>
              <a:rPr lang="en-GB" dirty="0"/>
              <a:t>challenges still </a:t>
            </a:r>
            <a:r>
              <a:rPr lang="en-GB" dirty="0" smtClean="0"/>
              <a:t>abound </a:t>
            </a:r>
            <a:r>
              <a:rPr lang="en-GB" dirty="0"/>
              <a:t>particularly in mobilising the investment  required to meet the targets of the </a:t>
            </a:r>
            <a:r>
              <a:rPr lang="en-GB" dirty="0" smtClean="0"/>
              <a:t>AWV2025</a:t>
            </a:r>
            <a:endParaRPr lang="en-US" dirty="0" smtClean="0"/>
          </a:p>
          <a:p>
            <a:pPr marL="5715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761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Outline</a:t>
            </a:r>
            <a:endParaRPr lang="de-DE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Background: </a:t>
            </a:r>
          </a:p>
          <a:p>
            <a:pPr marL="857250" lvl="1" indent="-457200">
              <a:buFont typeface="Symbol" panose="05050102010706020507" pitchFamily="18" charset="2"/>
              <a:buChar char="-"/>
            </a:pPr>
            <a:r>
              <a:rPr lang="en-US" dirty="0" smtClean="0"/>
              <a:t>What is AMCOW</a:t>
            </a:r>
          </a:p>
          <a:p>
            <a:pPr marL="857250" lvl="1" indent="-457200">
              <a:buFont typeface="Symbol" panose="05050102010706020507" pitchFamily="18" charset="2"/>
              <a:buChar char="-"/>
            </a:pPr>
            <a:r>
              <a:rPr lang="en-US" dirty="0" smtClean="0"/>
              <a:t>Water and Sanitation </a:t>
            </a:r>
            <a:r>
              <a:rPr lang="en-US" dirty="0" err="1" smtClean="0"/>
              <a:t>Prioritisation</a:t>
            </a:r>
            <a:r>
              <a:rPr lang="en-US" dirty="0" smtClean="0"/>
              <a:t> in AMCOW</a:t>
            </a:r>
          </a:p>
          <a:p>
            <a:pPr marL="857250" lvl="1" indent="-457200">
              <a:buFont typeface="Symbol" panose="05050102010706020507" pitchFamily="18" charset="2"/>
              <a:buChar char="-"/>
            </a:pPr>
            <a:r>
              <a:rPr lang="en-US" dirty="0" smtClean="0"/>
              <a:t>Overview of Africa’s Water and Sanitation Challenges</a:t>
            </a:r>
          </a:p>
          <a:p>
            <a:pPr marL="857250" lvl="1" indent="-457200">
              <a:buFont typeface="Symbol" panose="05050102010706020507" pitchFamily="18" charset="2"/>
              <a:buChar char="-"/>
            </a:pPr>
            <a:r>
              <a:rPr lang="en-US" dirty="0" smtClean="0"/>
              <a:t>AMCOW Work </a:t>
            </a:r>
            <a:r>
              <a:rPr lang="en-US" dirty="0" err="1" smtClean="0"/>
              <a:t>Programme</a:t>
            </a:r>
            <a:r>
              <a:rPr lang="en-US" dirty="0" smtClean="0"/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Key Considerations underlying future Priorities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AMCOW Priorities for 2014 – 2016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018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</a:rPr>
              <a:t>The </a:t>
            </a:r>
            <a:r>
              <a:rPr lang="en-GB" sz="3600" b="1" dirty="0">
                <a:solidFill>
                  <a:schemeClr val="tx1"/>
                </a:solidFill>
              </a:rPr>
              <a:t>AMCOW Work Programme </a:t>
            </a:r>
            <a:r>
              <a:rPr lang="en-GB" sz="3600" b="1" dirty="0" smtClean="0">
                <a:solidFill>
                  <a:schemeClr val="tx1"/>
                </a:solidFill>
              </a:rPr>
              <a:t/>
            </a:r>
            <a:br>
              <a:rPr lang="en-GB" sz="3600" b="1" dirty="0" smtClean="0">
                <a:solidFill>
                  <a:schemeClr val="tx1"/>
                </a:solidFill>
              </a:rPr>
            </a:br>
            <a:r>
              <a:rPr lang="en-GB" sz="3600" b="1" dirty="0" smtClean="0">
                <a:solidFill>
                  <a:schemeClr val="tx1"/>
                </a:solidFill>
              </a:rPr>
              <a:t>2011 </a:t>
            </a:r>
            <a:r>
              <a:rPr lang="en-GB" sz="3600" b="1" dirty="0">
                <a:solidFill>
                  <a:schemeClr val="tx1"/>
                </a:solidFill>
              </a:rPr>
              <a:t>– </a:t>
            </a:r>
            <a:r>
              <a:rPr lang="en-GB" sz="3600" b="1" dirty="0" smtClean="0">
                <a:solidFill>
                  <a:schemeClr val="tx1"/>
                </a:solidFill>
              </a:rPr>
              <a:t>2013</a:t>
            </a:r>
            <a:endParaRPr lang="de-DE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41438"/>
            <a:ext cx="9036050" cy="5516562"/>
          </a:xfrm>
        </p:spPr>
        <p:txBody>
          <a:bodyPr>
            <a:normAutofit fontScale="92500" lnSpcReduction="10000"/>
          </a:bodyPr>
          <a:lstStyle/>
          <a:p>
            <a:pPr marL="571500" indent="-514350"/>
            <a:r>
              <a:rPr lang="en-US" dirty="0"/>
              <a:t>Observations from review process </a:t>
            </a:r>
            <a:r>
              <a:rPr lang="en-US" dirty="0" smtClean="0"/>
              <a:t>cont’d:</a:t>
            </a:r>
          </a:p>
          <a:p>
            <a:pPr marL="722313" lvl="1" indent="-541338"/>
            <a:r>
              <a:rPr lang="en-GB" dirty="0" smtClean="0"/>
              <a:t>Specifically, its imperative to develop/strengthen programmes for:</a:t>
            </a:r>
          </a:p>
          <a:p>
            <a:pPr marL="982663" lvl="2" indent="-350838"/>
            <a:r>
              <a:rPr lang="en-GB" dirty="0" smtClean="0"/>
              <a:t>improving basic sanitation in Africa</a:t>
            </a:r>
          </a:p>
          <a:p>
            <a:pPr marL="982663" lvl="2" indent="-350838"/>
            <a:r>
              <a:rPr lang="en-GB" dirty="0" smtClean="0"/>
              <a:t>enhancing water storage capacity &amp; water related disaster risk </a:t>
            </a:r>
            <a:r>
              <a:rPr lang="en-GB" dirty="0" err="1" smtClean="0"/>
              <a:t>mgmt</a:t>
            </a:r>
            <a:endParaRPr lang="en-GB" dirty="0" smtClean="0"/>
          </a:p>
          <a:p>
            <a:pPr marL="982663" lvl="2" indent="-350838"/>
            <a:r>
              <a:rPr lang="en-GB" dirty="0" smtClean="0"/>
              <a:t>assuring sustainable funding</a:t>
            </a:r>
          </a:p>
          <a:p>
            <a:pPr marL="982663" lvl="2" indent="-350838"/>
            <a:r>
              <a:rPr lang="en-GB" dirty="0" smtClean="0"/>
              <a:t>human &amp; institutional capacity </a:t>
            </a:r>
            <a:r>
              <a:rPr lang="en-GB" dirty="0" err="1" smtClean="0"/>
              <a:t>dev’t</a:t>
            </a:r>
            <a:r>
              <a:rPr lang="en-GB" dirty="0" smtClean="0"/>
              <a:t> for effective water </a:t>
            </a:r>
            <a:r>
              <a:rPr lang="en-GB" dirty="0" err="1" smtClean="0"/>
              <a:t>mgmt</a:t>
            </a:r>
            <a:endParaRPr lang="en-GB" dirty="0" smtClean="0"/>
          </a:p>
          <a:p>
            <a:pPr marL="982663" lvl="2" indent="-350838"/>
            <a:r>
              <a:rPr lang="en-GB" dirty="0" smtClean="0"/>
              <a:t>ascertaining </a:t>
            </a:r>
            <a:r>
              <a:rPr lang="en-GB" dirty="0"/>
              <a:t>trends and status of </a:t>
            </a:r>
            <a:r>
              <a:rPr lang="en-GB" dirty="0" err="1"/>
              <a:t>WR</a:t>
            </a:r>
            <a:r>
              <a:rPr lang="en-GB" dirty="0"/>
              <a:t> availability and use at national and regional </a:t>
            </a:r>
            <a:r>
              <a:rPr lang="en-GB" dirty="0" smtClean="0"/>
              <a:t>level</a:t>
            </a:r>
          </a:p>
          <a:p>
            <a:pPr marL="982663" lvl="2" indent="-350838"/>
            <a:r>
              <a:rPr lang="en-GB" dirty="0" smtClean="0"/>
              <a:t>defining water quality objectives &amp; resource conservation</a:t>
            </a:r>
          </a:p>
          <a:p>
            <a:pPr marL="982663" lvl="2" indent="-350838"/>
            <a:r>
              <a:rPr lang="en-GB" dirty="0" smtClean="0"/>
              <a:t>establishing a permanent reporting mechanism on the state of Africa’s </a:t>
            </a:r>
            <a:r>
              <a:rPr lang="en-GB" dirty="0" err="1" smtClean="0"/>
              <a:t>WR</a:t>
            </a:r>
            <a:r>
              <a:rPr lang="en-GB" dirty="0" smtClean="0"/>
              <a:t> as a basis for informed decision making in AMCOW</a:t>
            </a:r>
            <a:endParaRPr lang="en-GB" dirty="0"/>
          </a:p>
          <a:p>
            <a:pPr marL="971550" lvl="1" indent="-514350"/>
            <a:endParaRPr lang="en-GB" dirty="0"/>
          </a:p>
          <a:p>
            <a:pPr marL="971550" lvl="1" indent="-514350"/>
            <a:endParaRPr lang="en-US" dirty="0" smtClean="0"/>
          </a:p>
          <a:p>
            <a:pPr marL="5715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195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Additional Considerations</a:t>
            </a:r>
            <a:endParaRPr lang="de-DE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41438"/>
            <a:ext cx="9036050" cy="5516562"/>
          </a:xfrm>
        </p:spPr>
        <p:txBody>
          <a:bodyPr>
            <a:normAutofit/>
          </a:bodyPr>
          <a:lstStyle/>
          <a:p>
            <a:r>
              <a:rPr lang="en-US" dirty="0"/>
              <a:t>Formulation process </a:t>
            </a:r>
            <a:r>
              <a:rPr lang="en-US" dirty="0" smtClean="0"/>
              <a:t>of the </a:t>
            </a:r>
            <a:r>
              <a:rPr lang="en-US" dirty="0" err="1" smtClean="0"/>
              <a:t>programme</a:t>
            </a:r>
            <a:r>
              <a:rPr lang="en-US" dirty="0" smtClean="0"/>
              <a:t> for 2014 – 2016 also predicated </a:t>
            </a:r>
            <a:r>
              <a:rPr lang="en-US" dirty="0"/>
              <a:t>on </a:t>
            </a:r>
            <a:r>
              <a:rPr lang="en-US" dirty="0" smtClean="0"/>
              <a:t>the fact that freshwater resources  systems are critical to unleashing Africa’s </a:t>
            </a:r>
            <a:r>
              <a:rPr lang="en-US" dirty="0" err="1" smtClean="0"/>
              <a:t>dev’t</a:t>
            </a:r>
            <a:r>
              <a:rPr lang="en-US" dirty="0" smtClean="0"/>
              <a:t> potential, in particular:</a:t>
            </a:r>
          </a:p>
          <a:p>
            <a:pPr lvl="1"/>
            <a:r>
              <a:rPr lang="en-GB" dirty="0" smtClean="0"/>
              <a:t>productivity of the agricultural </a:t>
            </a:r>
            <a:r>
              <a:rPr lang="en-GB" dirty="0"/>
              <a:t>sector and the rural economy on which the majority of Africa’s populations depend for their livelihoods </a:t>
            </a:r>
            <a:endParaRPr lang="en-GB" dirty="0" smtClean="0"/>
          </a:p>
          <a:p>
            <a:pPr lvl="1"/>
            <a:r>
              <a:rPr lang="en-US" dirty="0" smtClean="0"/>
              <a:t>energy production </a:t>
            </a:r>
          </a:p>
          <a:p>
            <a:pPr lvl="1"/>
            <a:r>
              <a:rPr lang="en-US" dirty="0" smtClean="0"/>
              <a:t>sanitation </a:t>
            </a:r>
            <a:r>
              <a:rPr lang="en-US" dirty="0"/>
              <a:t>and hygiene delivery </a:t>
            </a:r>
            <a:r>
              <a:rPr lang="en-US" dirty="0" smtClean="0"/>
              <a:t>vital for the wellbeing &amp; productivity of the population</a:t>
            </a:r>
          </a:p>
          <a:p>
            <a:pPr lvl="1"/>
            <a:r>
              <a:rPr lang="en-US" dirty="0" smtClean="0"/>
              <a:t>regulating climatic conditions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825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Additional Considerations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68413"/>
            <a:ext cx="9144000" cy="55895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However</a:t>
            </a:r>
          </a:p>
          <a:p>
            <a:pPr lvl="1"/>
            <a:r>
              <a:rPr lang="en-GB" dirty="0"/>
              <a:t>Africa’s population is growing at a rate that is much higher than the global </a:t>
            </a:r>
            <a:r>
              <a:rPr lang="en-GB" dirty="0" smtClean="0"/>
              <a:t>average </a:t>
            </a:r>
          </a:p>
          <a:p>
            <a:pPr lvl="1"/>
            <a:r>
              <a:rPr lang="en-GB" dirty="0" smtClean="0"/>
              <a:t>rapid </a:t>
            </a:r>
            <a:r>
              <a:rPr lang="en-GB" dirty="0"/>
              <a:t>urbanisation is observed across the </a:t>
            </a:r>
            <a:r>
              <a:rPr lang="en-GB" dirty="0" smtClean="0"/>
              <a:t>continent</a:t>
            </a:r>
          </a:p>
          <a:p>
            <a:pPr lvl="1"/>
            <a:r>
              <a:rPr lang="en-GB" dirty="0"/>
              <a:t>Africa’s environmental and natural resources are faced with severe </a:t>
            </a:r>
            <a:r>
              <a:rPr lang="en-GB" dirty="0" smtClean="0"/>
              <a:t>degradation</a:t>
            </a:r>
          </a:p>
          <a:p>
            <a:pPr lvl="1"/>
            <a:r>
              <a:rPr lang="en-GB" dirty="0" smtClean="0"/>
              <a:t>many of the threats </a:t>
            </a:r>
            <a:r>
              <a:rPr lang="en-GB" dirty="0"/>
              <a:t>from </a:t>
            </a:r>
            <a:r>
              <a:rPr lang="en-GB" dirty="0" smtClean="0"/>
              <a:t>the negative </a:t>
            </a:r>
            <a:r>
              <a:rPr lang="en-GB" dirty="0"/>
              <a:t>impacts of climate change and increasing climate </a:t>
            </a:r>
            <a:r>
              <a:rPr lang="en-GB" dirty="0" smtClean="0"/>
              <a:t>variability</a:t>
            </a:r>
            <a:r>
              <a:rPr lang="en-GB" dirty="0"/>
              <a:t> </a:t>
            </a:r>
            <a:r>
              <a:rPr lang="en-GB" dirty="0" smtClean="0"/>
              <a:t>anticipated to operate thru </a:t>
            </a:r>
            <a:r>
              <a:rPr lang="en-GB" dirty="0" err="1" smtClean="0"/>
              <a:t>WR</a:t>
            </a:r>
            <a:r>
              <a:rPr lang="en-GB" dirty="0" smtClean="0"/>
              <a:t> systems, thus threatening the performance of the agricultural sector and rural economy on which the livelihoods of most of Africa’s population depend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497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Additional Considerations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81050" y="1600200"/>
            <a:ext cx="8362950" cy="47085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Thus, making fundamental changes to the way Africa’s water and </a:t>
            </a:r>
            <a:r>
              <a:rPr lang="en-GB" dirty="0" smtClean="0"/>
              <a:t>related </a:t>
            </a:r>
            <a:r>
              <a:rPr lang="en-GB" dirty="0"/>
              <a:t>resources </a:t>
            </a:r>
            <a:r>
              <a:rPr lang="en-GB" dirty="0" smtClean="0"/>
              <a:t>are </a:t>
            </a:r>
            <a:r>
              <a:rPr lang="en-GB" dirty="0"/>
              <a:t>utilised and managed is an important step towards climate change adaptability and mitigation; disaster risk reduction and management; and sustainable environment and natural resources </a:t>
            </a:r>
            <a:r>
              <a:rPr lang="en-GB" dirty="0" smtClean="0"/>
              <a:t>management – not to </a:t>
            </a:r>
            <a:r>
              <a:rPr lang="en-GB" dirty="0"/>
              <a:t>mention </a:t>
            </a:r>
            <a:r>
              <a:rPr lang="en-GB" b="1" u="sng" dirty="0" smtClean="0"/>
              <a:t>the attainment of the aspirations </a:t>
            </a:r>
            <a:r>
              <a:rPr lang="en-GB" b="1" u="sng" dirty="0"/>
              <a:t>for water, food and energy security.</a:t>
            </a:r>
            <a:r>
              <a:rPr lang="en-GB" dirty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42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Additional Considerations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7950" y="1268413"/>
            <a:ext cx="9036050" cy="55895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It should also be recalled that AMCOW led the Africa water </a:t>
            </a:r>
            <a:r>
              <a:rPr lang="en-US" dirty="0"/>
              <a:t>community thematic consultation </a:t>
            </a:r>
            <a:r>
              <a:rPr lang="en-US" dirty="0" smtClean="0"/>
              <a:t>process for the post-2015 </a:t>
            </a:r>
            <a:r>
              <a:rPr lang="en-US" dirty="0" err="1" smtClean="0"/>
              <a:t>dev’t</a:t>
            </a:r>
            <a:r>
              <a:rPr lang="en-US" dirty="0" smtClean="0"/>
              <a:t> agenda that resulted in: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a </a:t>
            </a:r>
            <a:r>
              <a:rPr lang="en-US" dirty="0"/>
              <a:t>clarion call for:</a:t>
            </a:r>
          </a:p>
          <a:p>
            <a:pPr lvl="1"/>
            <a:r>
              <a:rPr lang="en-US" dirty="0"/>
              <a:t>the inclusion of a distinct goal on ensuring a water secure world for all in the global post-2015 development framework; and, </a:t>
            </a:r>
            <a:endParaRPr lang="de-DE" sz="2400" dirty="0"/>
          </a:p>
          <a:p>
            <a:pPr lvl="1"/>
            <a:r>
              <a:rPr lang="en-US" dirty="0"/>
              <a:t> ensuring that the targets and indicators for the water goal focus on promoting all-inclusive and equitable socio-economic growth and transformation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27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Additional Considerations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68413"/>
            <a:ext cx="9144000" cy="558958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The process also resulted in a Decision of the Executive Committee of AMCOW (EXCO/11/2013/CAIRO/12), committing to </a:t>
            </a:r>
            <a:r>
              <a:rPr lang="en-US" dirty="0"/>
              <a:t>a target date of 2030 for:</a:t>
            </a:r>
            <a:endParaRPr lang="de-DE" sz="2800" dirty="0"/>
          </a:p>
          <a:p>
            <a:pPr lvl="1"/>
            <a:r>
              <a:rPr lang="en-US" dirty="0"/>
              <a:t> </a:t>
            </a:r>
            <a:r>
              <a:rPr lang="en-US" b="1" dirty="0"/>
              <a:t>ACHIEVING</a:t>
            </a:r>
            <a:r>
              <a:rPr lang="en-US" dirty="0"/>
              <a:t> universal access to safe water, improved sanitation and hygiene in Africa;</a:t>
            </a:r>
            <a:endParaRPr lang="de-DE" sz="2000" dirty="0"/>
          </a:p>
          <a:p>
            <a:pPr lvl="1"/>
            <a:r>
              <a:rPr lang="en-US" b="1" dirty="0"/>
              <a:t>INCREASING</a:t>
            </a:r>
            <a:r>
              <a:rPr lang="en-US" dirty="0"/>
              <a:t> to 40% of harvest potential, the productive use of Africa’s water resources under managed conditions; and,</a:t>
            </a:r>
            <a:endParaRPr lang="de-DE" sz="2400" dirty="0"/>
          </a:p>
          <a:p>
            <a:pPr lvl="1"/>
            <a:r>
              <a:rPr lang="en-US" b="1" dirty="0"/>
              <a:t>ASSURING AND SAFEGUARDING</a:t>
            </a:r>
            <a:r>
              <a:rPr lang="en-US" dirty="0"/>
              <a:t> water quality for all uses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539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AMCOW Priorities for 2014 - 2016</a:t>
            </a:r>
            <a:endParaRPr lang="de-DE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96975"/>
            <a:ext cx="9144000" cy="56610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Against the background of the foregoing, the AMCOW Work </a:t>
            </a:r>
            <a:r>
              <a:rPr lang="en-US" dirty="0" err="1" smtClean="0"/>
              <a:t>Programme</a:t>
            </a:r>
            <a:r>
              <a:rPr lang="en-US" dirty="0" smtClean="0"/>
              <a:t> 2014 – 2016 is themed: </a:t>
            </a:r>
            <a:r>
              <a:rPr lang="en-US" b="1" i="1" dirty="0" smtClean="0"/>
              <a:t>Water as a catalyst for Growth and Socio-economic Development in Africa</a:t>
            </a:r>
          </a:p>
          <a:p>
            <a:r>
              <a:rPr lang="en-US" dirty="0" smtClean="0"/>
              <a:t>It is aimed at placing water as the engine for growth, which if not made central to </a:t>
            </a:r>
            <a:r>
              <a:rPr lang="en-US" dirty="0" err="1" smtClean="0"/>
              <a:t>dev’t</a:t>
            </a:r>
            <a:r>
              <a:rPr lang="en-US" dirty="0" smtClean="0"/>
              <a:t> planning will undermine the desired outcomes of ongoing efforts for </a:t>
            </a:r>
            <a:r>
              <a:rPr lang="en-US" dirty="0" err="1" smtClean="0"/>
              <a:t>dev’t</a:t>
            </a:r>
            <a:r>
              <a:rPr lang="en-US" dirty="0" smtClean="0"/>
              <a:t> in Africa; and,</a:t>
            </a:r>
          </a:p>
          <a:p>
            <a:r>
              <a:rPr lang="en-US" dirty="0" err="1" smtClean="0"/>
              <a:t>emphasising</a:t>
            </a:r>
            <a:r>
              <a:rPr lang="en-US" dirty="0" smtClean="0"/>
              <a:t> the need for the </a:t>
            </a:r>
            <a:r>
              <a:rPr lang="en-US" dirty="0" err="1" smtClean="0"/>
              <a:t>dev’t</a:t>
            </a:r>
            <a:r>
              <a:rPr lang="en-US" dirty="0" smtClean="0"/>
              <a:t> of climate resilient water infrastructure; &amp; capacity </a:t>
            </a:r>
            <a:r>
              <a:rPr lang="en-US" dirty="0" err="1" smtClean="0"/>
              <a:t>dev’t</a:t>
            </a:r>
            <a:r>
              <a:rPr lang="en-US" dirty="0" smtClean="0"/>
              <a:t> </a:t>
            </a:r>
            <a:r>
              <a:rPr lang="en-US" dirty="0" err="1" smtClean="0"/>
              <a:t>programmes</a:t>
            </a:r>
            <a:r>
              <a:rPr lang="en-US" dirty="0" smtClean="0"/>
              <a:t> responsive to the multitude of challenges faced by the water sector in Africa</a:t>
            </a:r>
          </a:p>
        </p:txBody>
      </p:sp>
    </p:spTree>
    <p:extLst>
      <p:ext uri="{BB962C8B-B14F-4D97-AF65-F5344CB8AC3E}">
        <p14:creationId xmlns:p14="http://schemas.microsoft.com/office/powerpoint/2010/main" val="231167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AMCOW Priorities for 2014 - 2016</a:t>
            </a:r>
            <a:endParaRPr lang="de-DE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96975"/>
            <a:ext cx="9144000" cy="56610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Strategic focus for </a:t>
            </a:r>
            <a:r>
              <a:rPr lang="en-US" dirty="0" err="1" smtClean="0"/>
              <a:t>WRM</a:t>
            </a:r>
            <a:r>
              <a:rPr lang="en-US" dirty="0" smtClean="0"/>
              <a:t> will be on: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n-GB" dirty="0"/>
              <a:t>ascertaining </a:t>
            </a:r>
            <a:r>
              <a:rPr lang="en-US" dirty="0" smtClean="0"/>
              <a:t>trends </a:t>
            </a:r>
            <a:r>
              <a:rPr lang="en-US" dirty="0"/>
              <a:t>and status of </a:t>
            </a:r>
            <a:r>
              <a:rPr lang="en-US" dirty="0" err="1"/>
              <a:t>WR</a:t>
            </a:r>
            <a:r>
              <a:rPr lang="en-US" dirty="0"/>
              <a:t> availability and use at national and regional level</a:t>
            </a:r>
          </a:p>
          <a:p>
            <a:pPr lvl="1"/>
            <a:r>
              <a:rPr lang="en-US" dirty="0" smtClean="0"/>
              <a:t>increasing investment </a:t>
            </a:r>
            <a:r>
              <a:rPr lang="en-US" dirty="0"/>
              <a:t>in water management for socio-economic growth and </a:t>
            </a:r>
            <a:r>
              <a:rPr lang="en-US" dirty="0" smtClean="0"/>
              <a:t>transformation including:</a:t>
            </a:r>
          </a:p>
          <a:p>
            <a:pPr lvl="2"/>
            <a:r>
              <a:rPr lang="en-US" dirty="0" smtClean="0"/>
              <a:t>water for boosting production in </a:t>
            </a:r>
            <a:r>
              <a:rPr lang="en-US" dirty="0" err="1" smtClean="0"/>
              <a:t>agric</a:t>
            </a:r>
            <a:r>
              <a:rPr lang="en-US" dirty="0" smtClean="0"/>
              <a:t>; &amp; assuring food security</a:t>
            </a:r>
          </a:p>
          <a:p>
            <a:pPr lvl="2"/>
            <a:r>
              <a:rPr lang="en-US" dirty="0" smtClean="0"/>
              <a:t>increasing </a:t>
            </a:r>
            <a:r>
              <a:rPr lang="en-US" dirty="0" err="1" smtClean="0"/>
              <a:t>HEP</a:t>
            </a:r>
            <a:r>
              <a:rPr lang="en-US" dirty="0" smtClean="0"/>
              <a:t> production</a:t>
            </a:r>
            <a:endParaRPr lang="en-US" dirty="0"/>
          </a:p>
          <a:p>
            <a:pPr lvl="1"/>
            <a:r>
              <a:rPr lang="en-US" dirty="0" smtClean="0"/>
              <a:t>developing multi-purpose infrastructure for increasing </a:t>
            </a:r>
            <a:r>
              <a:rPr lang="en-US" dirty="0"/>
              <a:t>water storage </a:t>
            </a:r>
            <a:r>
              <a:rPr lang="en-US" dirty="0" smtClean="0"/>
              <a:t>capacity &amp; managing scarcity among others</a:t>
            </a:r>
            <a:endParaRPr lang="en-US" dirty="0"/>
          </a:p>
          <a:p>
            <a:pPr lvl="1"/>
            <a:r>
              <a:rPr lang="en-US" dirty="0" smtClean="0"/>
              <a:t>making improvements </a:t>
            </a:r>
            <a:r>
              <a:rPr lang="en-US" dirty="0"/>
              <a:t>in water use efficiency</a:t>
            </a:r>
          </a:p>
          <a:p>
            <a:pPr lvl="1"/>
            <a:r>
              <a:rPr lang="en-US" dirty="0" smtClean="0"/>
              <a:t>making improvements </a:t>
            </a:r>
            <a:r>
              <a:rPr lang="en-US" dirty="0"/>
              <a:t>in water related disaster risk management capability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13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AMCOW Priorities for 2014 - 2016</a:t>
            </a:r>
            <a:endParaRPr lang="de-DE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96975"/>
            <a:ext cx="9144000" cy="5661025"/>
          </a:xfrm>
        </p:spPr>
        <p:txBody>
          <a:bodyPr>
            <a:normAutofit/>
          </a:bodyPr>
          <a:lstStyle/>
          <a:p>
            <a:r>
              <a:rPr lang="en-US" dirty="0" smtClean="0"/>
              <a:t>Strategic focus for WASH will be on:</a:t>
            </a:r>
            <a:endParaRPr lang="en-US" dirty="0"/>
          </a:p>
          <a:p>
            <a:pPr lvl="1"/>
            <a:r>
              <a:rPr lang="en-US" dirty="0" smtClean="0"/>
              <a:t>assuring drinking </a:t>
            </a:r>
            <a:r>
              <a:rPr lang="en-US" dirty="0"/>
              <a:t>water safety</a:t>
            </a:r>
          </a:p>
          <a:p>
            <a:pPr lvl="1"/>
            <a:r>
              <a:rPr lang="en-US" dirty="0" smtClean="0"/>
              <a:t>consolidating gains and redressing </a:t>
            </a:r>
            <a:r>
              <a:rPr lang="en-US" dirty="0"/>
              <a:t>inequalities </a:t>
            </a:r>
            <a:r>
              <a:rPr lang="en-US" dirty="0" smtClean="0"/>
              <a:t>in access </a:t>
            </a:r>
            <a:r>
              <a:rPr lang="en-US" dirty="0"/>
              <a:t>to safe drinking water </a:t>
            </a:r>
            <a:endParaRPr lang="en-US" dirty="0" smtClean="0"/>
          </a:p>
          <a:p>
            <a:pPr lvl="1"/>
            <a:r>
              <a:rPr lang="en-US" dirty="0" smtClean="0"/>
              <a:t>assuring social</a:t>
            </a:r>
            <a:r>
              <a:rPr lang="en-US" dirty="0"/>
              <a:t>, financial and </a:t>
            </a:r>
            <a:r>
              <a:rPr lang="en-US" dirty="0" err="1"/>
              <a:t>env’t</a:t>
            </a:r>
            <a:r>
              <a:rPr lang="en-US" dirty="0"/>
              <a:t> sustainability of WASH services</a:t>
            </a:r>
          </a:p>
          <a:p>
            <a:pPr lvl="1"/>
            <a:r>
              <a:rPr lang="en-GB" dirty="0"/>
              <a:t>improving basic sanitation in </a:t>
            </a:r>
            <a:r>
              <a:rPr lang="en-GB" dirty="0" smtClean="0"/>
              <a:t>Africa particularly overcoming informal settlement and rural household sanitation deficiencies </a:t>
            </a:r>
            <a:endParaRPr lang="en-GB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98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AMCOW Priorities for 2014 - 2016</a:t>
            </a:r>
            <a:endParaRPr lang="de-DE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96975"/>
            <a:ext cx="9144000" cy="5661025"/>
          </a:xfrm>
        </p:spPr>
        <p:txBody>
          <a:bodyPr>
            <a:normAutofit/>
          </a:bodyPr>
          <a:lstStyle/>
          <a:p>
            <a:r>
              <a:rPr lang="en-US" dirty="0" smtClean="0"/>
              <a:t>Strategic focus for waste </a:t>
            </a:r>
            <a:r>
              <a:rPr lang="en-US" dirty="0"/>
              <a:t>water and </a:t>
            </a:r>
            <a:r>
              <a:rPr lang="en-US" dirty="0" smtClean="0"/>
              <a:t>water </a:t>
            </a:r>
            <a:r>
              <a:rPr lang="en-US" dirty="0"/>
              <a:t>quality </a:t>
            </a:r>
            <a:r>
              <a:rPr lang="en-US" dirty="0" err="1" smtClean="0"/>
              <a:t>mgmt</a:t>
            </a:r>
            <a:r>
              <a:rPr lang="en-US" dirty="0" smtClean="0"/>
              <a:t> will be on:</a:t>
            </a:r>
            <a:endParaRPr lang="en-US" dirty="0"/>
          </a:p>
          <a:p>
            <a:pPr lvl="1"/>
            <a:r>
              <a:rPr lang="en-US" dirty="0"/>
              <a:t>adoption of relevant policy, legal and institutional frameworks</a:t>
            </a:r>
          </a:p>
          <a:p>
            <a:pPr lvl="1"/>
            <a:r>
              <a:rPr lang="en-US" dirty="0" smtClean="0"/>
              <a:t>promulgation of </a:t>
            </a:r>
            <a:r>
              <a:rPr lang="en-US" dirty="0"/>
              <a:t>appropriate wastewater treatment technologies and measures for storm water collection and </a:t>
            </a:r>
            <a:r>
              <a:rPr lang="en-US" dirty="0" smtClean="0"/>
              <a:t>management including:</a:t>
            </a:r>
          </a:p>
          <a:p>
            <a:pPr lvl="2"/>
            <a:r>
              <a:rPr lang="en-US" dirty="0" smtClean="0"/>
              <a:t>resource recovery and re-use focusing on recovery of nutrients, water &amp; energy from domestic &amp; agro-industrial waste streams</a:t>
            </a:r>
          </a:p>
          <a:p>
            <a:pPr lvl="2"/>
            <a:r>
              <a:rPr lang="en-US" dirty="0" smtClean="0"/>
              <a:t>the sanitation-agriculture interface</a:t>
            </a:r>
            <a:endParaRPr lang="en-US" dirty="0"/>
          </a:p>
          <a:p>
            <a:pPr lvl="1"/>
            <a:r>
              <a:rPr lang="en-US" dirty="0" smtClean="0"/>
              <a:t>cost </a:t>
            </a:r>
            <a:r>
              <a:rPr lang="en-US" dirty="0"/>
              <a:t>recovery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112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sz="3200" b="1" dirty="0" smtClean="0">
                <a:solidFill>
                  <a:schemeClr val="tx1"/>
                </a:solidFill>
              </a:rPr>
              <a:t>What is AMCOW</a:t>
            </a:r>
            <a:endParaRPr lang="en-GB" sz="3200" b="1" dirty="0" smtClean="0">
              <a:solidFill>
                <a:schemeClr val="tx1"/>
              </a:solidFill>
            </a:endParaRPr>
          </a:p>
        </p:txBody>
      </p:sp>
      <p:sp>
        <p:nvSpPr>
          <p:cNvPr id="47107" name="TextBox 22"/>
          <p:cNvSpPr txBox="1">
            <a:spLocks noChangeArrowheads="1"/>
          </p:cNvSpPr>
          <p:nvPr/>
        </p:nvSpPr>
        <p:spPr bwMode="auto">
          <a:xfrm>
            <a:off x="6019800" y="3962400"/>
            <a:ext cx="15970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</a:pPr>
            <a:r>
              <a:rPr lang="en-US" sz="1800" b="1" dirty="0" smtClean="0">
                <a:solidFill>
                  <a:srgbClr val="00B050"/>
                </a:solidFill>
              </a:rPr>
              <a:t>LAUNCHED APRIL 2002</a:t>
            </a:r>
            <a:endParaRPr lang="en-US" sz="1800" b="1" dirty="0">
              <a:solidFill>
                <a:srgbClr val="00B050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939800" y="2098675"/>
            <a:ext cx="7205663" cy="4302125"/>
            <a:chOff x="1528792" y="3467100"/>
            <a:chExt cx="8072408" cy="2965069"/>
          </a:xfrm>
        </p:grpSpPr>
        <p:sp>
          <p:nvSpPr>
            <p:cNvPr id="28" name="Rounded Rectangle 27"/>
            <p:cNvSpPr/>
            <p:nvPr/>
          </p:nvSpPr>
          <p:spPr>
            <a:xfrm>
              <a:off x="1528792" y="3467100"/>
              <a:ext cx="2585874" cy="2965069"/>
            </a:xfrm>
            <a:prstGeom prst="roundRect">
              <a:avLst/>
            </a:prstGeom>
            <a:no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/>
            <a:lstStyle/>
            <a:p>
              <a:pPr fontAlgn="auto">
                <a:spcBef>
                  <a:spcPct val="20000"/>
                </a:spcBef>
                <a:spcAft>
                  <a:spcPct val="20000"/>
                </a:spcAft>
                <a:buSzPct val="90000"/>
                <a:defRPr/>
              </a:pPr>
              <a:r>
                <a:rPr lang="en-US" sz="1800" b="1" dirty="0" smtClean="0">
                  <a:solidFill>
                    <a:srgbClr val="0070C0"/>
                  </a:solidFill>
                </a:rPr>
                <a:t>NEED for AMCOW</a:t>
              </a:r>
              <a:endParaRPr lang="en-US" sz="1800" b="1" dirty="0">
                <a:solidFill>
                  <a:srgbClr val="0070C0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4267613" y="3467100"/>
              <a:ext cx="2585874" cy="2965069"/>
            </a:xfrm>
            <a:prstGeom prst="roundRect">
              <a:avLst/>
            </a:prstGeom>
            <a:no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/>
            <a:lstStyle/>
            <a:p>
              <a:pPr fontAlgn="auto">
                <a:spcBef>
                  <a:spcPct val="20000"/>
                </a:spcBef>
                <a:spcAft>
                  <a:spcPct val="20000"/>
                </a:spcAft>
                <a:buSzPct val="90000"/>
                <a:defRPr/>
              </a:pPr>
              <a:r>
                <a:rPr lang="en-US" sz="2000" b="1" dirty="0" smtClean="0">
                  <a:solidFill>
                    <a:srgbClr val="9E0000"/>
                  </a:solidFill>
                </a:rPr>
                <a:t>AIM and MISSION</a:t>
              </a:r>
              <a:endParaRPr lang="en-US" sz="2000" b="1" dirty="0">
                <a:solidFill>
                  <a:srgbClr val="9E0000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7015326" y="3467100"/>
              <a:ext cx="2585874" cy="2965069"/>
            </a:xfrm>
            <a:prstGeom prst="roundRect">
              <a:avLst/>
            </a:prstGeom>
            <a:no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/>
            <a:lstStyle/>
            <a:p>
              <a:pPr fontAlgn="auto">
                <a:spcBef>
                  <a:spcPct val="20000"/>
                </a:spcBef>
                <a:spcAft>
                  <a:spcPct val="20000"/>
                </a:spcAft>
                <a:buSzPct val="90000"/>
                <a:defRPr/>
              </a:pPr>
              <a:r>
                <a:rPr lang="en-US" sz="1800" b="1" dirty="0" smtClean="0">
                  <a:solidFill>
                    <a:srgbClr val="00B050"/>
                  </a:solidFill>
                </a:rPr>
                <a:t>STRUCTURE and FUNCTIONS</a:t>
              </a:r>
              <a:endParaRPr lang="en-US" sz="18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31" name="Right Arrow 30"/>
          <p:cNvSpPr/>
          <p:nvPr/>
        </p:nvSpPr>
        <p:spPr>
          <a:xfrm>
            <a:off x="673100" y="2636838"/>
            <a:ext cx="7734300" cy="1654175"/>
          </a:xfrm>
          <a:prstGeom prst="rightArrow">
            <a:avLst>
              <a:gd name="adj1" fmla="val 50000"/>
              <a:gd name="adj2" fmla="val 12051"/>
            </a:avLst>
          </a:prstGeom>
          <a:solidFill>
            <a:schemeClr val="accent3"/>
          </a:solidFill>
          <a:ln w="28575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90000"/>
              <a:defRPr/>
            </a:pPr>
            <a:r>
              <a:rPr lang="en-US" sz="2000">
                <a:solidFill>
                  <a:srgbClr val="000000"/>
                </a:solidFill>
              </a:rPr>
              <a:t>					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47112" name="TextBox 13"/>
          <p:cNvSpPr txBox="1">
            <a:spLocks noChangeArrowheads="1"/>
          </p:cNvSpPr>
          <p:nvPr/>
        </p:nvSpPr>
        <p:spPr bwMode="auto">
          <a:xfrm rot="-5400000">
            <a:off x="-608806" y="3123407"/>
            <a:ext cx="1801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</a:pPr>
            <a:r>
              <a:rPr lang="en-US" sz="3200" b="1" dirty="0" smtClean="0">
                <a:solidFill>
                  <a:srgbClr val="394C70"/>
                </a:solidFill>
              </a:rPr>
              <a:t>NEED</a:t>
            </a:r>
            <a:endParaRPr lang="en-US" sz="3200" b="1" dirty="0">
              <a:solidFill>
                <a:srgbClr val="394C70"/>
              </a:solidFill>
            </a:endParaRPr>
          </a:p>
        </p:txBody>
      </p:sp>
      <p:sp>
        <p:nvSpPr>
          <p:cNvPr id="47113" name="TextBox 15"/>
          <p:cNvSpPr txBox="1">
            <a:spLocks noChangeArrowheads="1"/>
          </p:cNvSpPr>
          <p:nvPr/>
        </p:nvSpPr>
        <p:spPr bwMode="auto">
          <a:xfrm rot="-5400000">
            <a:off x="7692083" y="3204517"/>
            <a:ext cx="214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</a:pPr>
            <a:r>
              <a:rPr lang="en-US" sz="2400" b="1" dirty="0" smtClean="0">
                <a:solidFill>
                  <a:srgbClr val="394C70"/>
                </a:solidFill>
              </a:rPr>
              <a:t>FORMATION</a:t>
            </a:r>
            <a:endParaRPr lang="en-US" sz="2400" b="1" dirty="0">
              <a:solidFill>
                <a:srgbClr val="394C7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4400" y="3962400"/>
            <a:ext cx="23500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 smtClean="0">
                <a:solidFill>
                  <a:srgbClr val="0070C0"/>
                </a:solidFill>
                <a:latin typeface="Times New Roman" pitchFamily="18" charset="0"/>
              </a:rPr>
              <a:t>ACHIEVE </a:t>
            </a:r>
            <a:r>
              <a:rPr lang="en-GB" sz="1800" b="1" dirty="0" err="1" smtClean="0">
                <a:solidFill>
                  <a:srgbClr val="0070C0"/>
                </a:solidFill>
                <a:latin typeface="Times New Roman" pitchFamily="18" charset="0"/>
              </a:rPr>
              <a:t>MDGs</a:t>
            </a:r>
            <a:r>
              <a:rPr lang="en-GB" sz="1800" b="1" dirty="0" smtClean="0">
                <a:solidFill>
                  <a:srgbClr val="0070C0"/>
                </a:solidFill>
                <a:latin typeface="Times New Roman" pitchFamily="18" charset="0"/>
              </a:rPr>
              <a:t> for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 smtClean="0">
                <a:solidFill>
                  <a:srgbClr val="0070C0"/>
                </a:solidFill>
                <a:latin typeface="Times New Roman" pitchFamily="18" charset="0"/>
              </a:rPr>
              <a:t> Water and Sanitation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 smtClean="0">
                <a:solidFill>
                  <a:srgbClr val="0070C0"/>
                </a:solidFill>
                <a:latin typeface="Times New Roman" pitchFamily="18" charset="0"/>
              </a:rPr>
              <a:t> and Beyond</a:t>
            </a:r>
            <a:endParaRPr lang="en-US" sz="1800" b="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29000" y="3810000"/>
            <a:ext cx="21336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 smtClean="0">
                <a:solidFill>
                  <a:srgbClr val="9E0000"/>
                </a:solidFill>
                <a:latin typeface="Times New Roman" pitchFamily="18" charset="0"/>
              </a:rPr>
              <a:t>PROVIDE:</a:t>
            </a:r>
            <a:endParaRPr lang="en-GB" sz="1800" dirty="0" smtClean="0">
              <a:solidFill>
                <a:srgbClr val="9E0000"/>
              </a:solidFill>
              <a:latin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9E0000"/>
                </a:solidFill>
                <a:latin typeface="Times New Roman" pitchFamily="18" charset="0"/>
              </a:rPr>
              <a:t> Political Leadership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 sz="2000" b="1" dirty="0" smtClean="0">
              <a:solidFill>
                <a:srgbClr val="9E0000"/>
              </a:solidFill>
              <a:latin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9E0000"/>
                </a:solidFill>
                <a:latin typeface="Times New Roman" pitchFamily="18" charset="0"/>
              </a:rPr>
              <a:t> Policy direction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 sz="2000" b="1" dirty="0" smtClean="0">
              <a:solidFill>
                <a:srgbClr val="9E0000"/>
              </a:solidFill>
              <a:latin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9E0000"/>
                </a:solidFill>
                <a:latin typeface="Times New Roman" pitchFamily="18" charset="0"/>
              </a:rPr>
              <a:t> Advocacy</a:t>
            </a:r>
            <a:endParaRPr lang="en-US" sz="2000" b="1" dirty="0">
              <a:solidFill>
                <a:srgbClr val="9E0000"/>
              </a:solidFill>
              <a:latin typeface="Arial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953000"/>
            <a:ext cx="2133600" cy="129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248400" y="464820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B050"/>
                </a:solidFill>
                <a:latin typeface="Arial"/>
              </a:rPr>
              <a:t>Secretariat</a:t>
            </a:r>
            <a:endParaRPr lang="en-US" sz="1800" b="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48400" y="5029200"/>
            <a:ext cx="1595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B050"/>
                </a:solidFill>
                <a:latin typeface="Arial"/>
              </a:rPr>
              <a:t>Regional Str</a:t>
            </a:r>
            <a:r>
              <a:rPr lang="en-US" sz="1800" b="1" dirty="0" smtClean="0">
                <a:solidFill>
                  <a:srgbClr val="3A4972"/>
                </a:solidFill>
                <a:latin typeface="Arial"/>
              </a:rPr>
              <a:t>.</a:t>
            </a:r>
            <a:endParaRPr lang="en-US" sz="1800" b="1" dirty="0">
              <a:solidFill>
                <a:srgbClr val="3A4972"/>
              </a:solidFill>
              <a:latin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00800" y="5943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B050"/>
                </a:solidFill>
                <a:latin typeface="Arial"/>
              </a:rPr>
              <a:t>EXCO</a:t>
            </a:r>
            <a:endParaRPr lang="en-US" sz="1800" b="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0800" y="5486400"/>
            <a:ext cx="642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B050"/>
                </a:solidFill>
                <a:latin typeface="Arial"/>
              </a:rPr>
              <a:t>TAC</a:t>
            </a:r>
            <a:endParaRPr lang="en-US" sz="1800" b="1" dirty="0">
              <a:solidFill>
                <a:srgbClr val="00B05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AMCOW Priorities for 2014 - 2016</a:t>
            </a:r>
            <a:endParaRPr lang="de-DE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96975"/>
            <a:ext cx="9144000" cy="56610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Strategic focus for water and environment </a:t>
            </a:r>
            <a:r>
              <a:rPr lang="en-US" dirty="0" err="1" smtClean="0"/>
              <a:t>mgmt</a:t>
            </a:r>
            <a:r>
              <a:rPr lang="en-US" dirty="0" smtClean="0"/>
              <a:t> will be on:</a:t>
            </a:r>
            <a:endParaRPr lang="en-US" dirty="0"/>
          </a:p>
          <a:p>
            <a:pPr lvl="1"/>
            <a:r>
              <a:rPr lang="en-US" dirty="0" smtClean="0"/>
              <a:t>promoting implementation of existing policy &amp; legislative frameworks as well as </a:t>
            </a:r>
            <a:r>
              <a:rPr lang="en-US" dirty="0" err="1" smtClean="0"/>
              <a:t>IWRM&amp;D</a:t>
            </a:r>
            <a:r>
              <a:rPr lang="en-US" dirty="0" smtClean="0"/>
              <a:t> plans</a:t>
            </a:r>
          </a:p>
          <a:p>
            <a:pPr lvl="1"/>
            <a:r>
              <a:rPr lang="en-US" dirty="0" smtClean="0"/>
              <a:t>fostering water security and climate resilient </a:t>
            </a:r>
            <a:r>
              <a:rPr lang="en-US" dirty="0" err="1" smtClean="0"/>
              <a:t>dev’t</a:t>
            </a:r>
            <a:endParaRPr lang="en-US" dirty="0" smtClean="0"/>
          </a:p>
          <a:p>
            <a:pPr lvl="1"/>
            <a:r>
              <a:rPr lang="en-US" dirty="0" err="1" smtClean="0"/>
              <a:t>optimising</a:t>
            </a:r>
            <a:r>
              <a:rPr lang="en-US" dirty="0" smtClean="0"/>
              <a:t> the use of </a:t>
            </a:r>
            <a:r>
              <a:rPr lang="en-US" dirty="0" err="1" smtClean="0"/>
              <a:t>WR</a:t>
            </a:r>
            <a:r>
              <a:rPr lang="en-US" dirty="0" smtClean="0"/>
              <a:t> for growth &amp; </a:t>
            </a:r>
            <a:r>
              <a:rPr lang="en-US" dirty="0" err="1" smtClean="0"/>
              <a:t>dev’t</a:t>
            </a:r>
            <a:r>
              <a:rPr lang="en-US" dirty="0" smtClean="0"/>
              <a:t> without undermining environmental integrity</a:t>
            </a:r>
          </a:p>
          <a:p>
            <a:pPr lvl="1"/>
            <a:r>
              <a:rPr lang="en-US" dirty="0" smtClean="0"/>
              <a:t>strengthening mechanisms of connectivity between regional processes &amp; national ownership, as well as cooperation between water agencies &amp; other </a:t>
            </a:r>
            <a:r>
              <a:rPr lang="en-US" dirty="0" err="1" smtClean="0"/>
              <a:t>sectoral</a:t>
            </a:r>
            <a:r>
              <a:rPr lang="en-US" dirty="0" smtClean="0"/>
              <a:t> agencies incl. economic planning, </a:t>
            </a:r>
            <a:r>
              <a:rPr lang="en-US" dirty="0" err="1" smtClean="0"/>
              <a:t>agric</a:t>
            </a:r>
            <a:r>
              <a:rPr lang="en-US" dirty="0" smtClean="0"/>
              <a:t>, health, education</a:t>
            </a:r>
            <a:endParaRPr lang="en-US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039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AMCOW Priorities for 2014 - 2016</a:t>
            </a:r>
            <a:endParaRPr lang="de-DE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96975"/>
            <a:ext cx="9144000" cy="56610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Other cross-cutting strategic areas:</a:t>
            </a:r>
            <a:endParaRPr lang="en-US" dirty="0"/>
          </a:p>
          <a:p>
            <a:pPr lvl="1"/>
            <a:r>
              <a:rPr lang="en-US" dirty="0" smtClean="0"/>
              <a:t>strengthening the water management function at sub-regional level through the </a:t>
            </a:r>
            <a:r>
              <a:rPr lang="en-US" dirty="0" err="1" smtClean="0"/>
              <a:t>operationalisation</a:t>
            </a:r>
            <a:r>
              <a:rPr lang="en-US" dirty="0" smtClean="0"/>
              <a:t> of AMCOW’s sub-regional structures</a:t>
            </a:r>
          </a:p>
          <a:p>
            <a:pPr lvl="1"/>
            <a:r>
              <a:rPr lang="en-GB" dirty="0" smtClean="0"/>
              <a:t>developing </a:t>
            </a:r>
            <a:r>
              <a:rPr lang="en-GB" dirty="0"/>
              <a:t>a Human Capacity Development Programme aimed at addressing junior professional and technician level capacity challenges in the water </a:t>
            </a:r>
            <a:r>
              <a:rPr lang="en-GB" dirty="0" smtClean="0"/>
              <a:t>sector</a:t>
            </a:r>
          </a:p>
          <a:p>
            <a:pPr lvl="1"/>
            <a:r>
              <a:rPr lang="en-GB" dirty="0" smtClean="0"/>
              <a:t>consolidating the establishment of a more regular, objective, evidence-based reporting system on the water sector in Africa in order to create a benchmark for measuring progress towards the attainment of Water and Sanitation Goals in Africa</a:t>
            </a:r>
            <a:endParaRPr lang="en-GB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081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4800" b="1" dirty="0" err="1" smtClean="0">
                <a:solidFill>
                  <a:schemeClr val="tx1"/>
                </a:solidFill>
              </a:rPr>
              <a:t>በጣም</a:t>
            </a:r>
            <a:r>
              <a:rPr lang="de-DE" sz="4800" b="1" dirty="0" smtClean="0">
                <a:solidFill>
                  <a:schemeClr val="tx1"/>
                </a:solidFill>
              </a:rPr>
              <a:t> </a:t>
            </a:r>
            <a:r>
              <a:rPr lang="de-DE" sz="4800" b="1" dirty="0" err="1" smtClean="0">
                <a:solidFill>
                  <a:schemeClr val="tx1"/>
                </a:solidFill>
              </a:rPr>
              <a:t>አመስግለሁ</a:t>
            </a:r>
            <a:endParaRPr lang="de-DE" sz="4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52600"/>
            <a:ext cx="8821738" cy="43354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 smtClean="0"/>
              <a:t>Thank You</a:t>
            </a:r>
          </a:p>
          <a:p>
            <a:pPr marL="0" indent="0" algn="ctr">
              <a:buNone/>
            </a:pPr>
            <a:r>
              <a:rPr lang="en-US" sz="4800" b="1" dirty="0" smtClean="0"/>
              <a:t>Merci!</a:t>
            </a:r>
          </a:p>
          <a:p>
            <a:pPr algn="ctr"/>
            <a:endParaRPr lang="de-DE" sz="4800" b="1" dirty="0"/>
          </a:p>
        </p:txBody>
      </p:sp>
    </p:spTree>
    <p:extLst>
      <p:ext uri="{BB962C8B-B14F-4D97-AF65-F5344CB8AC3E}">
        <p14:creationId xmlns:p14="http://schemas.microsoft.com/office/powerpoint/2010/main" val="130748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sz="3200" b="1" dirty="0" smtClean="0">
                <a:solidFill>
                  <a:schemeClr val="tx1"/>
                </a:solidFill>
              </a:rPr>
              <a:t>Cooperation Through AMCOW</a:t>
            </a:r>
            <a:r>
              <a:rPr lang="en-US" dirty="0" smtClean="0"/>
              <a:t>         </a:t>
            </a:r>
            <a:endParaRPr lang="en-GB" dirty="0" smtClean="0"/>
          </a:p>
        </p:txBody>
      </p:sp>
      <p:pic>
        <p:nvPicPr>
          <p:cNvPr id="25" name="Picture Placeholder 6" descr="slide15.jpg"/>
          <p:cNvPicPr>
            <a:picLocks noChangeAspect="1"/>
          </p:cNvPicPr>
          <p:nvPr/>
        </p:nvPicPr>
        <p:blipFill>
          <a:blip r:embed="rId3" cstate="print"/>
          <a:srcRect t="37" b="37"/>
          <a:stretch>
            <a:fillRect/>
          </a:stretch>
        </p:blipFill>
        <p:spPr bwMode="auto">
          <a:xfrm>
            <a:off x="152400" y="3276600"/>
            <a:ext cx="3581399" cy="284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itle 1"/>
          <p:cNvSpPr txBox="1">
            <a:spLocks/>
          </p:cNvSpPr>
          <p:nvPr/>
        </p:nvSpPr>
        <p:spPr bwMode="auto">
          <a:xfrm>
            <a:off x="0" y="5943600"/>
            <a:ext cx="548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/>
          </a:bodyPr>
          <a:lstStyle/>
          <a:p>
            <a:pPr algn="l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rgbClr val="3A4972"/>
                </a:solidFill>
                <a:latin typeface="Arial"/>
              </a:rPr>
              <a:t>UNICEF/Marvin Jones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3657600" y="1905000"/>
            <a:ext cx="3124200" cy="1524000"/>
          </a:xfrm>
          <a:prstGeom prst="round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500" tIns="0" rIns="64800" bIns="0" numCol="1" rtlCol="0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SzPct val="90000"/>
            </a:pPr>
            <a:r>
              <a:rPr lang="en-US" sz="2400" b="1" u="sng" dirty="0" smtClean="0">
                <a:solidFill>
                  <a:srgbClr val="2666A6"/>
                </a:solidFill>
              </a:rPr>
              <a:t>SECRETARIAT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57200" y="1905000"/>
            <a:ext cx="236220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500" tIns="0" rIns="64800" bIns="0" numCol="1" rtlCol="0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SzPct val="90000"/>
            </a:pPr>
            <a:r>
              <a:rPr lang="en-US" sz="1800" b="1" dirty="0" smtClean="0">
                <a:solidFill>
                  <a:srgbClr val="2666A6"/>
                </a:solidFill>
              </a:rPr>
              <a:t>Technical Advisory</a:t>
            </a:r>
          </a:p>
          <a:p>
            <a:pPr algn="l">
              <a:spcBef>
                <a:spcPct val="20000"/>
              </a:spcBef>
              <a:spcAft>
                <a:spcPct val="20000"/>
              </a:spcAft>
              <a:buSzPct val="90000"/>
            </a:pPr>
            <a:r>
              <a:rPr lang="en-US" sz="1800" b="1" dirty="0" smtClean="0">
                <a:solidFill>
                  <a:srgbClr val="2666A6"/>
                </a:solidFill>
              </a:rPr>
              <a:t>Committee (TAC)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5029200" y="1828800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500" tIns="0" rIns="64800" bIns="0" numCol="1" rtlCol="0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SzPct val="90000"/>
            </a:pPr>
            <a:endParaRPr lang="en-US" sz="2000" smtClean="0">
              <a:solidFill>
                <a:srgbClr val="2666A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6200" y="2362200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3A4972"/>
                </a:solidFill>
                <a:latin typeface="Arial"/>
              </a:rPr>
              <a:t>Secretary</a:t>
            </a:r>
            <a:endParaRPr lang="en-US" sz="2000" b="1" dirty="0">
              <a:solidFill>
                <a:srgbClr val="3A4972"/>
              </a:solidFill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86200" y="2667000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 smtClean="0">
                <a:solidFill>
                  <a:srgbClr val="3A4972"/>
                </a:solidFill>
                <a:latin typeface="Arial"/>
              </a:rPr>
              <a:t>Prog</a:t>
            </a:r>
            <a:r>
              <a:rPr lang="en-US" sz="1800" b="1" dirty="0" smtClean="0">
                <a:solidFill>
                  <a:srgbClr val="3A4972"/>
                </a:solidFill>
                <a:latin typeface="Arial"/>
              </a:rPr>
              <a:t>. Coordination</a:t>
            </a:r>
            <a:r>
              <a:rPr lang="en-US" sz="1800" dirty="0" smtClean="0">
                <a:solidFill>
                  <a:srgbClr val="3A4972"/>
                </a:solidFill>
                <a:latin typeface="Arial"/>
              </a:rPr>
              <a:t>.</a:t>
            </a:r>
            <a:endParaRPr lang="en-US" sz="1800" dirty="0">
              <a:solidFill>
                <a:srgbClr val="3A4972"/>
              </a:solidFill>
              <a:latin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86200" y="3048000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3A4972"/>
                </a:solidFill>
                <a:latin typeface="Arial"/>
              </a:rPr>
              <a:t>Regional </a:t>
            </a:r>
            <a:r>
              <a:rPr lang="en-US" sz="1800" b="1" dirty="0" err="1" smtClean="0">
                <a:solidFill>
                  <a:srgbClr val="3A4972"/>
                </a:solidFill>
                <a:latin typeface="Arial"/>
              </a:rPr>
              <a:t>Prog</a:t>
            </a:r>
            <a:r>
              <a:rPr lang="en-US" sz="1800" b="1" dirty="0" smtClean="0">
                <a:solidFill>
                  <a:srgbClr val="3A4972"/>
                </a:solidFill>
                <a:latin typeface="Arial"/>
              </a:rPr>
              <a:t>. Officers</a:t>
            </a:r>
            <a:endParaRPr lang="en-US" sz="1800" b="1" dirty="0">
              <a:solidFill>
                <a:srgbClr val="3A4972"/>
              </a:solidFill>
              <a:latin typeface="Arial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4572000" y="3886200"/>
            <a:ext cx="2057400" cy="914400"/>
          </a:xfrm>
          <a:prstGeom prst="round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500" tIns="0" rIns="64800" bIns="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SzPct val="90000"/>
            </a:pPr>
            <a:r>
              <a:rPr lang="en-US" sz="2400" b="1" u="sng" dirty="0" smtClean="0">
                <a:solidFill>
                  <a:srgbClr val="2666A6"/>
                </a:solidFill>
              </a:rPr>
              <a:t>EXCO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48200" y="4191000"/>
            <a:ext cx="1967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3A4972"/>
                </a:solidFill>
                <a:latin typeface="Arial"/>
              </a:rPr>
              <a:t>Ministers resp. for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3A4972"/>
                </a:solidFill>
                <a:latin typeface="Arial"/>
              </a:rPr>
              <a:t>Water</a:t>
            </a:r>
            <a:endParaRPr lang="en-US" sz="1600" b="1" dirty="0">
              <a:solidFill>
                <a:srgbClr val="3A4972"/>
              </a:solidFill>
              <a:latin typeface="Arial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4114800" y="5181600"/>
            <a:ext cx="2514600" cy="914400"/>
          </a:xfrm>
          <a:prstGeom prst="round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500" tIns="0" rIns="64800" bIns="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SzPct val="90000"/>
            </a:pPr>
            <a:endParaRPr lang="en-US" sz="2000" b="1" dirty="0" smtClean="0">
              <a:solidFill>
                <a:srgbClr val="2666A6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67200" y="5410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Arial"/>
              </a:rPr>
              <a:t>Decisions</a:t>
            </a:r>
            <a:endParaRPr lang="en-US" sz="24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3581400" y="6172200"/>
            <a:ext cx="4800600" cy="533400"/>
          </a:xfrm>
          <a:prstGeom prst="round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500" tIns="0" rIns="64800" bIns="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SzPct val="90000"/>
            </a:pPr>
            <a:r>
              <a:rPr lang="en-US" sz="2000" b="1" dirty="0" smtClean="0">
                <a:solidFill>
                  <a:srgbClr val="2666A6"/>
                </a:solidFill>
              </a:rPr>
              <a:t>IMPLIMENTATION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7086600" y="1905000"/>
            <a:ext cx="2057400" cy="4114800"/>
          </a:xfrm>
          <a:prstGeom prst="round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500" tIns="0" rIns="64800" bIns="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SzPct val="90000"/>
            </a:pPr>
            <a:r>
              <a:rPr lang="en-US" sz="2400" b="1" u="sng" dirty="0" smtClean="0">
                <a:solidFill>
                  <a:srgbClr val="2666A6"/>
                </a:solidFill>
              </a:rPr>
              <a:t>PARTNERS</a:t>
            </a:r>
          </a:p>
        </p:txBody>
      </p:sp>
      <p:sp>
        <p:nvSpPr>
          <p:cNvPr id="40" name="Right Arrow 39"/>
          <p:cNvSpPr/>
          <p:nvPr/>
        </p:nvSpPr>
        <p:spPr bwMode="auto">
          <a:xfrm rot="10800000">
            <a:off x="6781800" y="2590800"/>
            <a:ext cx="304800" cy="381000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500" tIns="0" rIns="64800" bIns="0" numCol="1" rtlCol="0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SzPct val="90000"/>
            </a:pPr>
            <a:endParaRPr lang="en-US" sz="2000" smtClean="0">
              <a:solidFill>
                <a:srgbClr val="2666A6"/>
              </a:solidFill>
            </a:endParaRPr>
          </a:p>
        </p:txBody>
      </p:sp>
      <p:sp>
        <p:nvSpPr>
          <p:cNvPr id="41" name="Right Arrow 40"/>
          <p:cNvSpPr/>
          <p:nvPr/>
        </p:nvSpPr>
        <p:spPr bwMode="auto">
          <a:xfrm rot="10800000">
            <a:off x="6629400" y="4114800"/>
            <a:ext cx="457200" cy="381000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500" tIns="0" rIns="64800" bIns="0" numCol="1" rtlCol="0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SzPct val="90000"/>
            </a:pPr>
            <a:endParaRPr lang="en-US" sz="2000" smtClean="0">
              <a:solidFill>
                <a:srgbClr val="2666A6"/>
              </a:solidFill>
            </a:endParaRPr>
          </a:p>
        </p:txBody>
      </p:sp>
      <p:sp>
        <p:nvSpPr>
          <p:cNvPr id="42" name="Right Arrow 41"/>
          <p:cNvSpPr/>
          <p:nvPr/>
        </p:nvSpPr>
        <p:spPr bwMode="auto">
          <a:xfrm>
            <a:off x="6629400" y="5410200"/>
            <a:ext cx="457200" cy="381000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500" tIns="0" rIns="64800" bIns="0" numCol="1" rtlCol="0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SzPct val="90000"/>
            </a:pPr>
            <a:endParaRPr lang="en-US" sz="2000" smtClean="0">
              <a:solidFill>
                <a:srgbClr val="2666A6"/>
              </a:solidFill>
            </a:endParaRPr>
          </a:p>
        </p:txBody>
      </p:sp>
      <p:sp>
        <p:nvSpPr>
          <p:cNvPr id="43" name="Right Arrow 42"/>
          <p:cNvSpPr/>
          <p:nvPr/>
        </p:nvSpPr>
        <p:spPr bwMode="auto">
          <a:xfrm rot="5400000">
            <a:off x="5372100" y="3467100"/>
            <a:ext cx="457200" cy="381000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500" tIns="0" rIns="64800" bIns="0" numCol="1" rtlCol="0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SzPct val="90000"/>
            </a:pPr>
            <a:endParaRPr lang="en-US" sz="2000" smtClean="0">
              <a:solidFill>
                <a:srgbClr val="2666A6"/>
              </a:solidFill>
            </a:endParaRPr>
          </a:p>
        </p:txBody>
      </p:sp>
      <p:sp>
        <p:nvSpPr>
          <p:cNvPr id="44" name="Right Arrow 43"/>
          <p:cNvSpPr/>
          <p:nvPr/>
        </p:nvSpPr>
        <p:spPr bwMode="auto">
          <a:xfrm rot="5400000">
            <a:off x="5410200" y="4800600"/>
            <a:ext cx="381000" cy="381000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500" tIns="0" rIns="64800" bIns="0" numCol="1" rtlCol="0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SzPct val="90000"/>
            </a:pPr>
            <a:endParaRPr lang="en-US" sz="2000" smtClean="0">
              <a:solidFill>
                <a:srgbClr val="2666A6"/>
              </a:solidFill>
            </a:endParaRPr>
          </a:p>
        </p:txBody>
      </p:sp>
      <p:sp>
        <p:nvSpPr>
          <p:cNvPr id="45" name="Up-Down Arrow 44"/>
          <p:cNvSpPr/>
          <p:nvPr/>
        </p:nvSpPr>
        <p:spPr bwMode="auto">
          <a:xfrm rot="16200000">
            <a:off x="2996184" y="1956816"/>
            <a:ext cx="484632" cy="838200"/>
          </a:xfrm>
          <a:prstGeom prst="upDown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500" tIns="0" rIns="64800" bIns="0" numCol="1" rtlCol="0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SzPct val="90000"/>
            </a:pPr>
            <a:endParaRPr lang="en-US" sz="2000" smtClean="0">
              <a:solidFill>
                <a:srgbClr val="2666A6"/>
              </a:solidFill>
            </a:endParaRPr>
          </a:p>
        </p:txBody>
      </p:sp>
      <p:sp>
        <p:nvSpPr>
          <p:cNvPr id="46" name="Right Arrow 45"/>
          <p:cNvSpPr/>
          <p:nvPr/>
        </p:nvSpPr>
        <p:spPr bwMode="auto">
          <a:xfrm rot="16200000">
            <a:off x="3505200" y="4114800"/>
            <a:ext cx="1752600" cy="381000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500" tIns="0" rIns="64800" bIns="0" numCol="1" rtlCol="0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SzPct val="90000"/>
            </a:pPr>
            <a:endParaRPr lang="en-US" sz="2000" smtClean="0">
              <a:solidFill>
                <a:srgbClr val="2666A6"/>
              </a:solidFill>
            </a:endParaRPr>
          </a:p>
        </p:txBody>
      </p:sp>
      <p:sp>
        <p:nvSpPr>
          <p:cNvPr id="47" name="Right Arrow 46"/>
          <p:cNvSpPr/>
          <p:nvPr/>
        </p:nvSpPr>
        <p:spPr bwMode="auto">
          <a:xfrm rot="5400000">
            <a:off x="2552700" y="4610100"/>
            <a:ext cx="2743200" cy="381000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500" tIns="0" rIns="64800" bIns="0" numCol="1" rtlCol="0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SzPct val="90000"/>
            </a:pPr>
            <a:endParaRPr lang="en-US" sz="2000" smtClean="0">
              <a:solidFill>
                <a:srgbClr val="2666A6"/>
              </a:solidFill>
            </a:endParaRPr>
          </a:p>
        </p:txBody>
      </p:sp>
      <p:sp>
        <p:nvSpPr>
          <p:cNvPr id="49" name="Up-Down Arrow 48"/>
          <p:cNvSpPr/>
          <p:nvPr/>
        </p:nvSpPr>
        <p:spPr bwMode="auto">
          <a:xfrm>
            <a:off x="7620000" y="5791200"/>
            <a:ext cx="484632" cy="585216"/>
          </a:xfrm>
          <a:prstGeom prst="upDown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500" tIns="0" rIns="64800" bIns="0" numCol="1" rtlCol="0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SzPct val="90000"/>
            </a:pPr>
            <a:endParaRPr lang="en-US" sz="2000" smtClean="0">
              <a:solidFill>
                <a:srgbClr val="2666A6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91400" y="2438400"/>
            <a:ext cx="1346779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3A4972"/>
                </a:solidFill>
                <a:latin typeface="Arial"/>
              </a:rPr>
              <a:t>AU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err="1" smtClean="0">
                <a:solidFill>
                  <a:srgbClr val="3A4972"/>
                </a:solidFill>
                <a:latin typeface="Arial"/>
              </a:rPr>
              <a:t>AfDB</a:t>
            </a:r>
            <a:endParaRPr lang="en-US" sz="1600" b="1" dirty="0" smtClean="0">
              <a:solidFill>
                <a:srgbClr val="3A4972"/>
              </a:solidFill>
              <a:latin typeface="Arial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3A4972"/>
                </a:solidFill>
                <a:latin typeface="Arial"/>
              </a:rPr>
              <a:t>UNEP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3A4972"/>
                </a:solidFill>
                <a:latin typeface="Arial"/>
              </a:rPr>
              <a:t>UNHABITAT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3A4972"/>
                </a:solidFill>
                <a:latin typeface="Arial"/>
              </a:rPr>
              <a:t>UNICEF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3A4972"/>
                </a:solidFill>
                <a:latin typeface="Arial"/>
              </a:rPr>
              <a:t>UNWATER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3A4972"/>
                </a:solidFill>
                <a:latin typeface="Arial"/>
              </a:rPr>
              <a:t>EU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3A4972"/>
                </a:solidFill>
                <a:latin typeface="Arial"/>
              </a:rPr>
              <a:t>EUWI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3A4972"/>
                </a:solidFill>
                <a:latin typeface="Arial"/>
              </a:rPr>
              <a:t>SIWI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3A4972"/>
                </a:solidFill>
                <a:latin typeface="Arial"/>
              </a:rPr>
              <a:t>GIZ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3A4972"/>
                </a:solidFill>
                <a:latin typeface="Arial"/>
              </a:rPr>
              <a:t>DFID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3A4972"/>
                </a:solidFill>
                <a:latin typeface="Arial"/>
              </a:rPr>
              <a:t>USAID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3A4972"/>
                </a:solidFill>
                <a:latin typeface="Arial"/>
              </a:rPr>
              <a:t>etc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3A4972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sz="3200" b="1" dirty="0" smtClean="0">
                <a:solidFill>
                  <a:schemeClr val="tx1"/>
                </a:solidFill>
              </a:rPr>
              <a:t>Overview of AMCOW Water and Sanitation </a:t>
            </a:r>
            <a:r>
              <a:rPr lang="en-US" sz="3200" b="1" dirty="0" err="1" smtClean="0">
                <a:solidFill>
                  <a:schemeClr val="tx1"/>
                </a:solidFill>
              </a:rPr>
              <a:t>Prioritisation</a:t>
            </a:r>
            <a:r>
              <a:rPr lang="en-US" dirty="0" smtClean="0"/>
              <a:t>                     </a:t>
            </a:r>
            <a:endParaRPr lang="en-GB" dirty="0" smtClean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4953000" y="1524000"/>
            <a:ext cx="3962400" cy="4036698"/>
          </a:xfrm>
          <a:prstGeom prst="round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500" tIns="0" rIns="64800" bIns="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SzPct val="90000"/>
            </a:pPr>
            <a:endParaRPr lang="en-US" sz="2400" b="1" u="sng" dirty="0" smtClean="0">
              <a:solidFill>
                <a:srgbClr val="2666A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2057400"/>
            <a:ext cx="3505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 smtClean="0">
                <a:solidFill>
                  <a:srgbClr val="00B050"/>
                </a:solidFill>
                <a:latin typeface="Arial"/>
              </a:rPr>
              <a:t>CONTINENTAL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1800" b="1" dirty="0" err="1" smtClean="0">
                <a:solidFill>
                  <a:srgbClr val="002060"/>
                </a:solidFill>
                <a:latin typeface="Arial"/>
              </a:rPr>
              <a:t>Sharam</a:t>
            </a:r>
            <a:r>
              <a:rPr lang="en-US" sz="1800" b="1" dirty="0" smtClean="0">
                <a:solidFill>
                  <a:srgbClr val="002060"/>
                </a:solidFill>
                <a:latin typeface="Arial"/>
              </a:rPr>
              <a:t>-el-Sheik Declarations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b="1" dirty="0" smtClean="0">
              <a:solidFill>
                <a:srgbClr val="002060"/>
              </a:solidFill>
              <a:latin typeface="Arial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1800" b="1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/>
              </a:rPr>
              <a:t>eThekweni</a:t>
            </a:r>
            <a:r>
              <a:rPr lang="en-US" sz="1800" b="1" dirty="0" smtClean="0">
                <a:solidFill>
                  <a:srgbClr val="002060"/>
                </a:solidFill>
                <a:latin typeface="Arial"/>
              </a:rPr>
              <a:t> Declarations on Sanitation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b="1" dirty="0" smtClean="0">
              <a:solidFill>
                <a:srgbClr val="002060"/>
              </a:solidFill>
              <a:latin typeface="Arial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1800" b="1" dirty="0" smtClean="0">
                <a:solidFill>
                  <a:srgbClr val="002060"/>
                </a:solidFill>
                <a:latin typeface="Arial"/>
              </a:rPr>
              <a:t> Africa Water Vision 2025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en-US" sz="1800" b="1" dirty="0" smtClean="0">
              <a:solidFill>
                <a:srgbClr val="002060"/>
              </a:solidFill>
              <a:latin typeface="Arial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 smtClean="0">
                <a:solidFill>
                  <a:srgbClr val="00B050"/>
                </a:solidFill>
                <a:latin typeface="Arial"/>
              </a:rPr>
              <a:t>GLOBAL</a:t>
            </a:r>
          </a:p>
          <a:p>
            <a:pPr lvl="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1800" b="1" u="sng" dirty="0" smtClean="0">
                <a:solidFill>
                  <a:srgbClr val="000099"/>
                </a:solidFill>
                <a:latin typeface="Arial"/>
              </a:rPr>
              <a:t> MDGs</a:t>
            </a:r>
          </a:p>
          <a:p>
            <a:pPr lvl="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1800" b="1" u="sng" dirty="0" smtClean="0">
                <a:solidFill>
                  <a:srgbClr val="000099"/>
                </a:solidFill>
                <a:latin typeface="Arial"/>
              </a:rPr>
              <a:t> Post 2015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en-US" sz="1800" b="1" dirty="0" smtClean="0">
              <a:solidFill>
                <a:srgbClr val="002060"/>
              </a:solidFill>
              <a:latin typeface="Arial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1" dirty="0" smtClean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0" y="1524000"/>
            <a:ext cx="4114800" cy="4953000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500" tIns="0" rIns="64800" bIns="0" numCol="1" rtlCol="0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SzPct val="90000"/>
            </a:pPr>
            <a:r>
              <a:rPr lang="en-US" sz="2400" b="1" dirty="0" smtClean="0">
                <a:solidFill>
                  <a:srgbClr val="2666A6"/>
                </a:solidFill>
              </a:rPr>
              <a:t> </a:t>
            </a:r>
          </a:p>
          <a:p>
            <a:pPr algn="l">
              <a:spcBef>
                <a:spcPct val="20000"/>
              </a:spcBef>
              <a:spcAft>
                <a:spcPct val="20000"/>
              </a:spcAft>
              <a:buSzPct val="90000"/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2666A6"/>
                </a:solidFill>
              </a:rPr>
              <a:t>Water and Sanitation</a:t>
            </a:r>
          </a:p>
          <a:p>
            <a:pPr algn="l">
              <a:spcBef>
                <a:spcPct val="20000"/>
              </a:spcBef>
              <a:spcAft>
                <a:spcPct val="20000"/>
              </a:spcAft>
              <a:buSzPct val="90000"/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2666A6"/>
                </a:solidFill>
              </a:rPr>
              <a:t> Food and Energy      Security</a:t>
            </a:r>
          </a:p>
          <a:p>
            <a:pPr algn="l">
              <a:spcBef>
                <a:spcPct val="20000"/>
              </a:spcBef>
              <a:spcAft>
                <a:spcPct val="20000"/>
              </a:spcAft>
              <a:buSzPct val="90000"/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2666A6"/>
                </a:solidFill>
              </a:rPr>
              <a:t> Infrastructure</a:t>
            </a:r>
          </a:p>
          <a:p>
            <a:pPr algn="l">
              <a:spcBef>
                <a:spcPct val="20000"/>
              </a:spcBef>
              <a:spcAft>
                <a:spcPct val="20000"/>
              </a:spcAft>
              <a:buSzPct val="90000"/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2666A6"/>
                </a:solidFill>
              </a:rPr>
              <a:t> Climate Change</a:t>
            </a:r>
          </a:p>
          <a:p>
            <a:pPr algn="l">
              <a:spcBef>
                <a:spcPct val="20000"/>
              </a:spcBef>
              <a:spcAft>
                <a:spcPct val="20000"/>
              </a:spcAft>
              <a:buSzPct val="90000"/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2666A6"/>
                </a:solidFill>
              </a:rPr>
              <a:t> Institutional Reform</a:t>
            </a:r>
          </a:p>
          <a:p>
            <a:pPr algn="l">
              <a:spcBef>
                <a:spcPct val="20000"/>
              </a:spcBef>
              <a:spcAft>
                <a:spcPct val="20000"/>
              </a:spcAft>
              <a:buSzPct val="90000"/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2666A6"/>
                </a:solidFill>
              </a:rPr>
              <a:t> Financing</a:t>
            </a:r>
          </a:p>
          <a:p>
            <a:pPr algn="l">
              <a:spcBef>
                <a:spcPct val="20000"/>
              </a:spcBef>
              <a:spcAft>
                <a:spcPct val="20000"/>
              </a:spcAft>
              <a:buSzPct val="90000"/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2666A6"/>
                </a:solidFill>
              </a:rPr>
              <a:t> Political Will and Commitments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5029200" y="5943600"/>
            <a:ext cx="3962400" cy="533400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500" tIns="0" rIns="64800" bIns="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SzPct val="90000"/>
            </a:pPr>
            <a:r>
              <a:rPr lang="en-US" sz="2800" b="1" dirty="0" smtClean="0">
                <a:solidFill>
                  <a:srgbClr val="2666A6"/>
                </a:solidFill>
              </a:rPr>
              <a:t>PRIORITIZATION</a:t>
            </a:r>
            <a:endParaRPr lang="en-US" sz="2400" b="1" dirty="0" smtClean="0">
              <a:solidFill>
                <a:srgbClr val="2666A6"/>
              </a:solidFill>
            </a:endParaRPr>
          </a:p>
        </p:txBody>
      </p:sp>
      <p:sp>
        <p:nvSpPr>
          <p:cNvPr id="17" name="Down Arrow 16"/>
          <p:cNvSpPr/>
          <p:nvPr/>
        </p:nvSpPr>
        <p:spPr bwMode="auto">
          <a:xfrm rot="16200000">
            <a:off x="4229100" y="3619501"/>
            <a:ext cx="609600" cy="838200"/>
          </a:xfrm>
          <a:prstGeom prst="downArrow">
            <a:avLst/>
          </a:prstGeom>
          <a:solidFill>
            <a:srgbClr val="CC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500" tIns="0" rIns="64800" bIns="0" numCol="1" rtlCol="0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SzPct val="90000"/>
            </a:pPr>
            <a:endParaRPr lang="en-US" sz="2000" smtClean="0">
              <a:solidFill>
                <a:srgbClr val="2666A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0200" y="1600200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SOURCE OF POLICY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" y="1676400"/>
            <a:ext cx="2305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CHALLENGES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21" name="Down Arrow 20"/>
          <p:cNvSpPr/>
          <p:nvPr/>
        </p:nvSpPr>
        <p:spPr bwMode="auto">
          <a:xfrm>
            <a:off x="6629400" y="5486400"/>
            <a:ext cx="609600" cy="495300"/>
          </a:xfrm>
          <a:prstGeom prst="downArrow">
            <a:avLst/>
          </a:prstGeom>
          <a:solidFill>
            <a:srgbClr val="CC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500" tIns="0" rIns="64800" bIns="0" numCol="1" rtlCol="0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SzPct val="90000"/>
            </a:pPr>
            <a:endParaRPr lang="en-US" sz="2000" smtClean="0">
              <a:solidFill>
                <a:srgbClr val="2666A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sz="3200" b="1" dirty="0" smtClean="0">
                <a:solidFill>
                  <a:schemeClr val="tx1"/>
                </a:solidFill>
              </a:rPr>
              <a:t>African Water and Sanitation Challenges</a:t>
            </a:r>
            <a:r>
              <a:rPr lang="en-US" dirty="0" smtClean="0"/>
              <a:t>                    </a:t>
            </a:r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" y="2514600"/>
            <a:ext cx="502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Water Supply and Sanitation</a:t>
            </a:r>
          </a:p>
          <a:p>
            <a:endParaRPr lang="en-US" sz="3200" dirty="0" smtClean="0"/>
          </a:p>
          <a:p>
            <a:r>
              <a:rPr lang="en-US" sz="3200" b="1" dirty="0" smtClean="0"/>
              <a:t>Ensuring all have sustainable access to safe and adequate water supply and sanitation</a:t>
            </a:r>
          </a:p>
        </p:txBody>
      </p:sp>
      <p:pic>
        <p:nvPicPr>
          <p:cNvPr id="8" name="Picture 5" descr="Woman fetching Wa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362200"/>
            <a:ext cx="3200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572000"/>
            <a:ext cx="3200401" cy="189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sz="3200" b="1" dirty="0" smtClean="0">
                <a:solidFill>
                  <a:schemeClr val="tx1"/>
                </a:solidFill>
              </a:rPr>
              <a:t>Africa’s Water and Sanitation Challenges</a:t>
            </a:r>
            <a:r>
              <a:rPr lang="en-US" dirty="0" smtClean="0"/>
              <a:t>                   </a:t>
            </a:r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52400" y="1676400"/>
            <a:ext cx="434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Manage water resources to achieve food and energy security</a:t>
            </a:r>
            <a:endParaRPr lang="en-US" sz="2400" b="1" dirty="0" smtClean="0"/>
          </a:p>
        </p:txBody>
      </p:sp>
      <p:pic>
        <p:nvPicPr>
          <p:cNvPr id="1026" name="Picture 2" descr="C:\Users\USER\Desktop\Sprinkl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600200"/>
            <a:ext cx="3124200" cy="2390282"/>
          </a:xfrm>
          <a:prstGeom prst="rect">
            <a:avLst/>
          </a:prstGeom>
          <a:noFill/>
        </p:spPr>
      </p:pic>
      <p:pic>
        <p:nvPicPr>
          <p:cNvPr id="1027" name="Picture 3" descr="C:\Users\USER\Desktop\212527The_Berg_water_projec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191000"/>
            <a:ext cx="6381750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1295401"/>
            <a:ext cx="4343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/>
              <a:t>Developing effective and reliable strategies for coping with climate variability and change, growing water scarcity, and the disappearance of water bodies</a:t>
            </a:r>
            <a:endParaRPr lang="en-US" sz="3400" b="1" dirty="0" smtClean="0">
              <a:solidFill>
                <a:srgbClr val="9E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999103"/>
            <a:ext cx="2713026" cy="247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295400"/>
            <a:ext cx="2743200" cy="248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400800" y="1752600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1972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4267200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Recent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6632676" y="2739923"/>
            <a:ext cx="35060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LAKE CHAD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Africa’s Water and Sanitation Challenges</a:t>
            </a:r>
            <a:endParaRPr lang="de-DE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sz="3200" b="1" dirty="0" smtClean="0">
                <a:solidFill>
                  <a:schemeClr val="tx1"/>
                </a:solidFill>
              </a:rPr>
              <a:t>Africa’s Water and Sanitation Challenges</a:t>
            </a:r>
            <a:r>
              <a:rPr lang="en-US" dirty="0" smtClean="0"/>
              <a:t>       </a:t>
            </a:r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52400" y="1371600"/>
            <a:ext cx="8991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smtClean="0"/>
              <a:t>Reforming water resources institutions for:</a:t>
            </a:r>
          </a:p>
          <a:p>
            <a:pPr algn="l">
              <a:buFont typeface="Wingdings" pitchFamily="2" charset="2"/>
              <a:buChar char="ü"/>
            </a:pPr>
            <a:r>
              <a:rPr lang="en-US" sz="3600" b="1" dirty="0" smtClean="0"/>
              <a:t> </a:t>
            </a:r>
            <a:r>
              <a:rPr lang="en-US" sz="2800" b="1" dirty="0" smtClean="0"/>
              <a:t>good governance </a:t>
            </a:r>
          </a:p>
          <a:p>
            <a:pPr algn="l">
              <a:buFont typeface="Wingdings" pitchFamily="2" charset="2"/>
              <a:buChar char="ü"/>
            </a:pPr>
            <a:r>
              <a:rPr lang="en-US" sz="2800" b="1" dirty="0" smtClean="0"/>
              <a:t> sustainable management of national and trans-boundary water basins </a:t>
            </a:r>
          </a:p>
          <a:p>
            <a:pPr algn="l">
              <a:buFont typeface="Wingdings" pitchFamily="2" charset="2"/>
              <a:buChar char="ü"/>
            </a:pPr>
            <a:r>
              <a:rPr lang="en-US" sz="2800" b="1" dirty="0" smtClean="0"/>
              <a:t> effective systems and capacity for research and development </a:t>
            </a:r>
          </a:p>
          <a:p>
            <a:pPr algn="l">
              <a:buFont typeface="Wingdings" pitchFamily="2" charset="2"/>
              <a:buChar char="ü"/>
            </a:pPr>
            <a:r>
              <a:rPr lang="en-US" sz="2800" b="1" dirty="0" smtClean="0"/>
              <a:t> Securing and retaining skilled and motivated water professionals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1200" b="1" dirty="0" smtClean="0"/>
          </a:p>
          <a:p>
            <a:endParaRPr lang="en-US" sz="3400" b="1" dirty="0" smtClean="0">
              <a:solidFill>
                <a:srgbClr val="9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PL">
  <a:themeElements>
    <a:clrScheme name="GP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PL">
      <a:majorFont>
        <a:latin typeface="BankGothic Md B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P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GPL</Template>
  <TotalTime>0</TotalTime>
  <Words>2611</Words>
  <Application>Microsoft Office PowerPoint</Application>
  <PresentationFormat>On-screen Show (4:3)</PresentationFormat>
  <Paragraphs>327</Paragraphs>
  <Slides>32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GPL</vt:lpstr>
      <vt:lpstr>4_Custom Design</vt:lpstr>
      <vt:lpstr>3_Custom Design</vt:lpstr>
      <vt:lpstr>2_Custom Design</vt:lpstr>
      <vt:lpstr>1_Custom Design</vt:lpstr>
      <vt:lpstr>Custom Design</vt:lpstr>
      <vt:lpstr>PowerPoint Presentation</vt:lpstr>
      <vt:lpstr>Outline</vt:lpstr>
      <vt:lpstr>What is AMCOW</vt:lpstr>
      <vt:lpstr>Cooperation Through AMCOW         </vt:lpstr>
      <vt:lpstr>Overview of AMCOW Water and Sanitation Prioritisation                     </vt:lpstr>
      <vt:lpstr>African Water and Sanitation Challenges                    </vt:lpstr>
      <vt:lpstr>Africa’s Water and Sanitation Challenges                   </vt:lpstr>
      <vt:lpstr>Africa’s Water and Sanitation Challenges</vt:lpstr>
      <vt:lpstr>Africa’s Water and Sanitation Challenges       </vt:lpstr>
      <vt:lpstr>Africa’s Water and Sanitation Challenges</vt:lpstr>
      <vt:lpstr>Africa’s Water and Sanitation Challenges</vt:lpstr>
      <vt:lpstr>The AMCOW Work Programme</vt:lpstr>
      <vt:lpstr>Initiatives for Implementing the AMCOW Work Programme</vt:lpstr>
      <vt:lpstr>Initiatives for Implementing the AMCOW Work Programme</vt:lpstr>
      <vt:lpstr>Initiatives for Implementing the AMCOW Work Programme</vt:lpstr>
      <vt:lpstr>The AMCOW Work Programme  2011 – 2013 </vt:lpstr>
      <vt:lpstr>The AMCOW Work Programme  2011 – 2013</vt:lpstr>
      <vt:lpstr>The AMCOW Work Programme  2011 – 2013</vt:lpstr>
      <vt:lpstr>The AMCOW Work Programme  2011 – 2013</vt:lpstr>
      <vt:lpstr>The AMCOW Work Programme  2011 – 2013</vt:lpstr>
      <vt:lpstr>Additional Considerations</vt:lpstr>
      <vt:lpstr>Additional Considerations</vt:lpstr>
      <vt:lpstr>Additional Considerations</vt:lpstr>
      <vt:lpstr>Additional Considerations</vt:lpstr>
      <vt:lpstr>Additional Considerations</vt:lpstr>
      <vt:lpstr>AMCOW Priorities for 2014 - 2016</vt:lpstr>
      <vt:lpstr>AMCOW Priorities for 2014 - 2016</vt:lpstr>
      <vt:lpstr>AMCOW Priorities for 2014 - 2016</vt:lpstr>
      <vt:lpstr>AMCOW Priorities for 2014 - 2016</vt:lpstr>
      <vt:lpstr>AMCOW Priorities for 2014 - 2016</vt:lpstr>
      <vt:lpstr>AMCOW Priorities for 2014 - 2016</vt:lpstr>
      <vt:lpstr>በጣም አመስግለሁ</vt:lpstr>
    </vt:vector>
  </TitlesOfParts>
  <Company>CSA Productions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GEOMETRIC POWER LIMITED Company Presentation, August 2007</dc:title>
  <dc:creator>Dr Rashid Mbaziira</dc:creator>
  <cp:lastModifiedBy>KETTNER Juergen (DEVCO)</cp:lastModifiedBy>
  <cp:revision>296</cp:revision>
  <dcterms:created xsi:type="dcterms:W3CDTF">2007-11-19T14:54:27Z</dcterms:created>
  <dcterms:modified xsi:type="dcterms:W3CDTF">2013-10-07T14:27:04Z</dcterms:modified>
</cp:coreProperties>
</file>