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60" r:id="rId3"/>
    <p:sldMasterId id="2147483684" r:id="rId4"/>
  </p:sldMasterIdLst>
  <p:notesMasterIdLst>
    <p:notesMasterId r:id="rId43"/>
  </p:notesMasterIdLst>
  <p:handoutMasterIdLst>
    <p:handoutMasterId r:id="rId44"/>
  </p:handoutMasterIdLst>
  <p:sldIdLst>
    <p:sldId id="275" r:id="rId5"/>
    <p:sldId id="343" r:id="rId6"/>
    <p:sldId id="345" r:id="rId7"/>
    <p:sldId id="367" r:id="rId8"/>
    <p:sldId id="432" r:id="rId9"/>
    <p:sldId id="444" r:id="rId10"/>
    <p:sldId id="443" r:id="rId11"/>
    <p:sldId id="445" r:id="rId12"/>
    <p:sldId id="446" r:id="rId13"/>
    <p:sldId id="447" r:id="rId14"/>
    <p:sldId id="448" r:id="rId15"/>
    <p:sldId id="439" r:id="rId16"/>
    <p:sldId id="440" r:id="rId17"/>
    <p:sldId id="441" r:id="rId18"/>
    <p:sldId id="442" r:id="rId19"/>
    <p:sldId id="438" r:id="rId20"/>
    <p:sldId id="435" r:id="rId21"/>
    <p:sldId id="436" r:id="rId22"/>
    <p:sldId id="437" r:id="rId23"/>
    <p:sldId id="413" r:id="rId24"/>
    <p:sldId id="377" r:id="rId25"/>
    <p:sldId id="378" r:id="rId26"/>
    <p:sldId id="425" r:id="rId27"/>
    <p:sldId id="415" r:id="rId28"/>
    <p:sldId id="416" r:id="rId29"/>
    <p:sldId id="392" r:id="rId30"/>
    <p:sldId id="417" r:id="rId31"/>
    <p:sldId id="418" r:id="rId32"/>
    <p:sldId id="419" r:id="rId33"/>
    <p:sldId id="420" r:id="rId34"/>
    <p:sldId id="422" r:id="rId35"/>
    <p:sldId id="423" r:id="rId36"/>
    <p:sldId id="452" r:id="rId37"/>
    <p:sldId id="453" r:id="rId38"/>
    <p:sldId id="455" r:id="rId39"/>
    <p:sldId id="454" r:id="rId40"/>
    <p:sldId id="424" r:id="rId41"/>
    <p:sldId id="451"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15" autoAdjust="0"/>
    <p:restoredTop sz="88277" autoAdjust="0"/>
  </p:normalViewPr>
  <p:slideViewPr>
    <p:cSldViewPr snapToGrid="0" snapToObjects="1">
      <p:cViewPr>
        <p:scale>
          <a:sx n="60" d="100"/>
          <a:sy n="60" d="100"/>
        </p:scale>
        <p:origin x="-594" y="-13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F6AF-560E-BA4E-86DB-DE6FCF4A69B2}" type="datetimeFigureOut">
              <a:rPr lang="en-US" smtClean="0"/>
              <a:pPr/>
              <a:t>10/10/2013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6EE9F0A-943B-9F44-BF6F-086391D75A2A}" type="slidenum">
              <a:rPr lang="en-US" smtClean="0"/>
              <a:pPr/>
              <a:t>‹#›</a:t>
            </a:fld>
            <a:endParaRPr lang="en-US"/>
          </a:p>
        </p:txBody>
      </p:sp>
    </p:spTree>
    <p:extLst>
      <p:ext uri="{BB962C8B-B14F-4D97-AF65-F5344CB8AC3E}">
        <p14:creationId xmlns:p14="http://schemas.microsoft.com/office/powerpoint/2010/main" val="33396383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BDFF3C-95ED-664F-98AA-68A732C67074}" type="datetimeFigureOut">
              <a:rPr lang="en-US" smtClean="0"/>
              <a:pPr/>
              <a:t>10/10/2013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2871D3-9EE0-9F49-B390-F73869997AA9}" type="slidenum">
              <a:rPr lang="en-US" smtClean="0"/>
              <a:pPr/>
              <a:t>‹#›</a:t>
            </a:fld>
            <a:endParaRPr lang="en-US"/>
          </a:p>
        </p:txBody>
      </p:sp>
    </p:spTree>
    <p:extLst>
      <p:ext uri="{BB962C8B-B14F-4D97-AF65-F5344CB8AC3E}">
        <p14:creationId xmlns:p14="http://schemas.microsoft.com/office/powerpoint/2010/main" val="18897297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endParaRPr lang="en-US" b="1" baseline="0" dirty="0" smtClean="0"/>
          </a:p>
        </p:txBody>
      </p:sp>
      <p:sp>
        <p:nvSpPr>
          <p:cNvPr id="4" name="Slide Number Placeholder 3"/>
          <p:cNvSpPr>
            <a:spLocks noGrp="1"/>
          </p:cNvSpPr>
          <p:nvPr>
            <p:ph type="sldNum" sz="quarter" idx="10"/>
          </p:nvPr>
        </p:nvSpPr>
        <p:spPr/>
        <p:txBody>
          <a:bodyPr/>
          <a:lstStyle/>
          <a:p>
            <a:fld id="{F05ABBA8-032F-0C44-8CC4-3F44B25802E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71D3-9EE0-9F49-B390-F73869997AA9}" type="slidenum">
              <a:rPr lang="en-US" smtClean="0"/>
              <a:pPr/>
              <a:t>11</a:t>
            </a:fld>
            <a:endParaRPr lang="en-US"/>
          </a:p>
        </p:txBody>
      </p:sp>
    </p:spTree>
    <p:extLst>
      <p:ext uri="{BB962C8B-B14F-4D97-AF65-F5344CB8AC3E}">
        <p14:creationId xmlns:p14="http://schemas.microsoft.com/office/powerpoint/2010/main" val="2075111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2871D3-9EE0-9F49-B390-F73869997AA9}" type="slidenum">
              <a:rPr lang="en-US" smtClean="0"/>
              <a:pPr/>
              <a:t>12</a:t>
            </a:fld>
            <a:endParaRPr lang="en-US"/>
          </a:p>
        </p:txBody>
      </p:sp>
    </p:spTree>
    <p:extLst>
      <p:ext uri="{BB962C8B-B14F-4D97-AF65-F5344CB8AC3E}">
        <p14:creationId xmlns:p14="http://schemas.microsoft.com/office/powerpoint/2010/main" val="1106237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mtClean="0"/>
              <a:t>Explains different stages of project preparation</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F95BEF03-4149-429C-A215-7E6F2459A0BA}" type="slidenum">
              <a:rPr lang="en-US" smtClean="0"/>
              <a:pPr eaLnBrk="1" hangingPunct="1"/>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sz="900" smtClean="0">
                <a:latin typeface="Arial Narrow" pitchFamily="34" charset="0"/>
              </a:rPr>
              <a:t>The PPIU’s on-going (1,295 km) and planned / identified (2,122.3 km) road projects currently span a distance of 3,417.3 km </a:t>
            </a:r>
            <a:r>
              <a:rPr lang="en-ZA" sz="1000" smtClean="0">
                <a:latin typeface="Arial Narrow" pitchFamily="34" charset="0"/>
              </a:rPr>
              <a:t>(nearly 40% of the 8,746.3 km NSC Aid-for-Trade road network, excluding South Africa).  These include </a:t>
            </a:r>
          </a:p>
          <a:p>
            <a:r>
              <a:rPr lang="en-ZA" sz="1000" smtClean="0">
                <a:latin typeface="Arial Narrow" pitchFamily="34" charset="0"/>
              </a:rPr>
              <a:t>•	The preparation of twenty-six projects of 2,122.3 km, which are in the “identification and feasibility” phase. Approximately £8.6 million would be required to prepare detailed designs and bidding documents for these projects by mid-2014 (assuming adequate capacity in PPIU, road agencies and other stakeholders).  Approximately £1.19 billion is required for subsequent construction (based on approximately £550,000 / km for construction and additional supervision costs). </a:t>
            </a:r>
          </a:p>
          <a:p>
            <a:r>
              <a:rPr lang="en-ZA" sz="1000" smtClean="0">
                <a:latin typeface="Arial Narrow" pitchFamily="34" charset="0"/>
              </a:rPr>
              <a:t>•	The preparation of seven projects which are in the “structure and transaction” phase (six road projects of 1,090 km and the rehabilitation of Sir Otto Beit Bridge). For the three Serenje-Nakonde road links, totalling 604 km, detailed design and bidding documents are being prepared. For three other road projects, totalling 486 km, together with the Sir Otto Beit Bridge project, the process to award the design contract is now underway. An amount of £4.4 million would be required to complete these seven projects up to an award-of-works-and-supervision contract stage (implementation phase). An estimated £609 million would be required for their construction and supervision.</a:t>
            </a:r>
          </a:p>
          <a:p>
            <a:endParaRPr lang="en-ZA" sz="1000" smtClean="0">
              <a:latin typeface="Arial Narrow" pitchFamily="34" charset="0"/>
            </a:endParaRPr>
          </a:p>
          <a:p>
            <a:r>
              <a:rPr lang="en-ZA" sz="1000" smtClean="0">
                <a:latin typeface="Arial Narrow" pitchFamily="34" charset="0"/>
              </a:rPr>
              <a:t>In addition, two projects in the implementation phase are financed by the TTA to an amount of approximately £19 million, i.e. the Kafue Weighbridge and the Lusaka-Chirundu Link 4 project of 25 km. TMSA / PPIU provided support in preparing these projects up to award-of-works-and-supervision-contract stage. Another project of 40 km between Francistown and Tonota in Botswana has been fully prepared and implementation is being funded by the Government of Botswana. For another fully prepared project, the Nata-Sebina Junction Road of 140 km, funding must be secured. Construction will cost about £78 million.  A small amount of less than £100 000 would be required for completion of a final stage PIM, contracting and other tasks in preparation for construction. </a:t>
            </a:r>
          </a:p>
          <a:p>
            <a:endParaRPr lang="en-ZA" sz="1000" smtClean="0"/>
          </a:p>
          <a:p>
            <a:r>
              <a:rPr lang="en-ZA" sz="1000" smtClean="0"/>
              <a:t>TMSA is also supporting a number of partners to rehabilitate the remaining 411 km of roads of the </a:t>
            </a:r>
            <a:r>
              <a:rPr lang="en-ZA" sz="1000" smtClean="0">
                <a:latin typeface="Arial Narrow" pitchFamily="34" charset="0"/>
              </a:rPr>
              <a:t>1,040 km so-called “red road” category. These projects are in the implementation phase. The World Bank is financing construction of 73.6 km of the road between Lusaka and Chirundu in Zambia. The tender process to award the works and supervision contracts is currently underway. DANIDA is financing the on-going construction of two road sections in Tanzania totalling 145 km. The Government of Tanzania is financing the rehabilitation of a short section along the same route (7.4 km). The Government of Botswana is financing construction of a 135 km road section between Pandamatenga and Nata, now underway. There is also a fully prepared project of 50 km between Kitwe and Chingola in Zambia for which funding has to be sought from partners. Other parties are also involved in the preparation and implementation of a number of “amber road” projects. </a:t>
            </a:r>
            <a:endParaRPr lang="en-GB" sz="1000" smtClean="0">
              <a:latin typeface="Arial Narrow" pitchFamily="34" charset="0"/>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37E11E06-77EB-4655-9C42-1B611E4ECBE2}" type="slidenum">
              <a:rPr lang="en-US" smtClean="0"/>
              <a:pPr eaLnBrk="1" hangingPunct="1"/>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endParaRPr lang="en-US" b="1" dirty="0" smtClean="0"/>
          </a:p>
        </p:txBody>
      </p:sp>
      <p:sp>
        <p:nvSpPr>
          <p:cNvPr id="4" name="Slide Number Placeholder 3"/>
          <p:cNvSpPr>
            <a:spLocks noGrp="1"/>
          </p:cNvSpPr>
          <p:nvPr>
            <p:ph type="sldNum" sz="quarter" idx="10"/>
          </p:nvPr>
        </p:nvSpPr>
        <p:spPr/>
        <p:txBody>
          <a:bodyPr/>
          <a:lstStyle/>
          <a:p>
            <a:fld id="{672871D3-9EE0-9F49-B390-F73869997AA9}"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endParaRPr lang="en-US" b="1" dirty="0" smtClean="0"/>
          </a:p>
        </p:txBody>
      </p:sp>
      <p:sp>
        <p:nvSpPr>
          <p:cNvPr id="4" name="Slide Number Placeholder 3"/>
          <p:cNvSpPr>
            <a:spLocks noGrp="1"/>
          </p:cNvSpPr>
          <p:nvPr>
            <p:ph type="sldNum" sz="quarter" idx="10"/>
          </p:nvPr>
        </p:nvSpPr>
        <p:spPr/>
        <p:txBody>
          <a:bodyPr/>
          <a:lstStyle/>
          <a:p>
            <a:fld id="{672871D3-9EE0-9F49-B390-F73869997AA9}"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endParaRPr lang="en-US" b="1" dirty="0" smtClean="0"/>
          </a:p>
        </p:txBody>
      </p:sp>
      <p:sp>
        <p:nvSpPr>
          <p:cNvPr id="4" name="Slide Number Placeholder 3"/>
          <p:cNvSpPr>
            <a:spLocks noGrp="1"/>
          </p:cNvSpPr>
          <p:nvPr>
            <p:ph type="sldNum" sz="quarter" idx="10"/>
          </p:nvPr>
        </p:nvSpPr>
        <p:spPr/>
        <p:txBody>
          <a:bodyPr/>
          <a:lstStyle/>
          <a:p>
            <a:fld id="{672871D3-9EE0-9F49-B390-F73869997AA9}"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000" b="1" dirty="0" smtClean="0">
                <a:solidFill>
                  <a:schemeClr val="accent6">
                    <a:lumMod val="75000"/>
                  </a:schemeClr>
                </a:solidFill>
              </a:rPr>
              <a:t>Who we are</a:t>
            </a:r>
          </a:p>
          <a:p>
            <a:pPr lvl="1"/>
            <a:r>
              <a:rPr lang="en-US" sz="2000" b="1" dirty="0" smtClean="0">
                <a:solidFill>
                  <a:schemeClr val="accent6">
                    <a:lumMod val="75000"/>
                  </a:schemeClr>
                </a:solidFill>
              </a:rPr>
              <a:t>Our partners</a:t>
            </a:r>
          </a:p>
          <a:p>
            <a:pPr lvl="1"/>
            <a:r>
              <a:rPr lang="en-US" sz="2000" b="1" dirty="0" smtClean="0">
                <a:solidFill>
                  <a:schemeClr val="accent6">
                    <a:lumMod val="75000"/>
                  </a:schemeClr>
                </a:solidFill>
              </a:rPr>
              <a:t>Broad Focus Areas</a:t>
            </a:r>
          </a:p>
          <a:p>
            <a:pPr lvl="1"/>
            <a:r>
              <a:rPr lang="en-US" sz="2000" b="1" dirty="0" smtClean="0">
                <a:solidFill>
                  <a:schemeClr val="accent6">
                    <a:lumMod val="75000"/>
                  </a:schemeClr>
                </a:solidFill>
              </a:rPr>
              <a:t>Where we work</a:t>
            </a:r>
          </a:p>
          <a:p>
            <a:endParaRPr lang="en-US" dirty="0"/>
          </a:p>
        </p:txBody>
      </p:sp>
      <p:sp>
        <p:nvSpPr>
          <p:cNvPr id="4" name="Slide Number Placeholder 3"/>
          <p:cNvSpPr>
            <a:spLocks noGrp="1"/>
          </p:cNvSpPr>
          <p:nvPr>
            <p:ph type="sldNum" sz="quarter" idx="10"/>
          </p:nvPr>
        </p:nvSpPr>
        <p:spPr/>
        <p:txBody>
          <a:bodyPr/>
          <a:lstStyle/>
          <a:p>
            <a:fld id="{672871D3-9EE0-9F49-B390-F73869997AA9}" type="slidenum">
              <a:rPr lang="en-US" smtClean="0"/>
              <a:pPr/>
              <a:t>2</a:t>
            </a:fld>
            <a:endParaRPr lang="en-US"/>
          </a:p>
        </p:txBody>
      </p:sp>
    </p:spTree>
    <p:extLst>
      <p:ext uri="{BB962C8B-B14F-4D97-AF65-F5344CB8AC3E}">
        <p14:creationId xmlns:p14="http://schemas.microsoft.com/office/powerpoint/2010/main" val="3908876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r>
              <a:rPr lang="en-US" sz="2000" dirty="0" smtClean="0">
                <a:solidFill>
                  <a:srgbClr val="000000"/>
                </a:solidFill>
              </a:rPr>
              <a:t>DFID funded (£100 million) over 5 years - ending October 2014. </a:t>
            </a:r>
          </a:p>
          <a:p>
            <a:pPr algn="just">
              <a:spcAft>
                <a:spcPts val="600"/>
              </a:spcAft>
            </a:pPr>
            <a:r>
              <a:rPr lang="en-US" sz="2000" dirty="0" smtClean="0">
                <a:solidFill>
                  <a:srgbClr val="000000"/>
                </a:solidFill>
              </a:rPr>
              <a:t>Two implementation mechanisms:</a:t>
            </a:r>
          </a:p>
          <a:p>
            <a:pPr lvl="1" algn="just">
              <a:spcAft>
                <a:spcPts val="600"/>
              </a:spcAft>
              <a:buFont typeface="Courier New" pitchFamily="49" charset="0"/>
              <a:buChar char="o"/>
            </a:pPr>
            <a:r>
              <a:rPr lang="en-US" sz="2000" dirty="0" smtClean="0">
                <a:solidFill>
                  <a:srgbClr val="000000"/>
                </a:solidFill>
              </a:rPr>
              <a:t>Technical Assistance - £33 million</a:t>
            </a:r>
          </a:p>
          <a:p>
            <a:pPr lvl="1" algn="just">
              <a:spcAft>
                <a:spcPts val="600"/>
              </a:spcAft>
              <a:buFont typeface="Courier New" pitchFamily="49" charset="0"/>
              <a:buChar char="o"/>
            </a:pPr>
            <a:r>
              <a:rPr lang="en-US" sz="2000" dirty="0" smtClean="0">
                <a:solidFill>
                  <a:srgbClr val="000000"/>
                </a:solidFill>
              </a:rPr>
              <a:t>Capital -  £67 </a:t>
            </a:r>
            <a:r>
              <a:rPr lang="en-US" sz="2000" dirty="0" err="1" smtClean="0">
                <a:solidFill>
                  <a:srgbClr val="000000"/>
                </a:solidFill>
              </a:rPr>
              <a:t>mllion</a:t>
            </a:r>
            <a:endParaRPr lang="en-US" sz="2000" dirty="0" smtClean="0">
              <a:solidFill>
                <a:srgbClr val="000000"/>
              </a:solidFill>
            </a:endParaRPr>
          </a:p>
          <a:p>
            <a:pPr algn="just">
              <a:spcAft>
                <a:spcPts val="600"/>
              </a:spcAft>
            </a:pPr>
            <a:r>
              <a:rPr lang="en-US" sz="2000" dirty="0" smtClean="0">
                <a:solidFill>
                  <a:srgbClr val="000000"/>
                </a:solidFill>
              </a:rPr>
              <a:t>Follow-on from Regional Trade Facilitation Programme which ended in October 2009</a:t>
            </a:r>
          </a:p>
          <a:p>
            <a:pPr algn="just">
              <a:spcAft>
                <a:spcPts val="600"/>
              </a:spcAft>
            </a:pPr>
            <a:r>
              <a:rPr lang="en-US" sz="2000" dirty="0" smtClean="0">
                <a:solidFill>
                  <a:srgbClr val="000000"/>
                </a:solidFill>
              </a:rPr>
              <a:t>DFID and DBSA Strategic Partnership to implement both mechanisms between November 2009 to April 2010 </a:t>
            </a:r>
          </a:p>
          <a:p>
            <a:pPr algn="just">
              <a:spcAft>
                <a:spcPts val="600"/>
              </a:spcAft>
            </a:pPr>
            <a:r>
              <a:rPr lang="en-US" sz="2000" dirty="0" smtClean="0">
                <a:solidFill>
                  <a:srgbClr val="000000"/>
                </a:solidFill>
              </a:rPr>
              <a:t>Technical Assistance mechanism moved to COMESA from April 2010 at the request of the COMESA-EAC-SADC Tripartite Task Force </a:t>
            </a:r>
          </a:p>
          <a:p>
            <a:pPr algn="just">
              <a:spcAft>
                <a:spcPts val="600"/>
              </a:spcAft>
            </a:pPr>
            <a:r>
              <a:rPr lang="en-US" sz="2000" dirty="0" smtClean="0">
                <a:solidFill>
                  <a:srgbClr val="000000"/>
                </a:solidFill>
              </a:rPr>
              <a:t>DBSA retained Fund Manager role of £67 million, managed through the Tripartite Trust Account</a:t>
            </a:r>
          </a:p>
          <a:p>
            <a:pPr algn="just">
              <a:spcAft>
                <a:spcPts val="600"/>
              </a:spcAft>
            </a:pPr>
            <a:r>
              <a:rPr lang="en-US" sz="2000" dirty="0" smtClean="0">
                <a:solidFill>
                  <a:srgbClr val="000000"/>
                </a:solidFill>
              </a:rPr>
              <a:t>COMESA has MoU with DFID to manage</a:t>
            </a:r>
            <a:r>
              <a:rPr lang="en-US" sz="2000" baseline="0" dirty="0" smtClean="0">
                <a:solidFill>
                  <a:srgbClr val="000000"/>
                </a:solidFill>
              </a:rPr>
              <a:t> GBP30.6m.  The balance of the GBP3m was retained by DFID to cover transitional costs and costs of evaluations</a:t>
            </a:r>
            <a:endParaRPr lang="en-US" sz="2000" dirty="0" smtClean="0">
              <a:solidFill>
                <a:srgbClr val="000000"/>
              </a:solidFill>
            </a:endParaRPr>
          </a:p>
          <a:p>
            <a:endParaRPr lang="en-ZA" dirty="0"/>
          </a:p>
        </p:txBody>
      </p:sp>
      <p:sp>
        <p:nvSpPr>
          <p:cNvPr id="4" name="Slide Number Placeholder 3"/>
          <p:cNvSpPr>
            <a:spLocks noGrp="1"/>
          </p:cNvSpPr>
          <p:nvPr>
            <p:ph type="sldNum" sz="quarter" idx="10"/>
          </p:nvPr>
        </p:nvSpPr>
        <p:spPr/>
        <p:txBody>
          <a:bodyPr/>
          <a:lstStyle/>
          <a:p>
            <a:fld id="{672871D3-9EE0-9F49-B390-F73869997AA9}" type="slidenum">
              <a:rPr lang="en-US" smtClean="0"/>
              <a:pPr/>
              <a:t>3</a:t>
            </a:fld>
            <a:endParaRPr lang="en-US"/>
          </a:p>
        </p:txBody>
      </p:sp>
    </p:spTree>
    <p:extLst>
      <p:ext uri="{BB962C8B-B14F-4D97-AF65-F5344CB8AC3E}">
        <p14:creationId xmlns:p14="http://schemas.microsoft.com/office/powerpoint/2010/main" val="32707924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72871D3-9EE0-9F49-B390-F73869997AA9}" type="slidenum">
              <a:rPr lang="en-US" smtClean="0"/>
              <a:pPr/>
              <a:t>38</a:t>
            </a:fld>
            <a:endParaRPr lang="en-US"/>
          </a:p>
        </p:txBody>
      </p:sp>
    </p:spTree>
    <p:extLst>
      <p:ext uri="{BB962C8B-B14F-4D97-AF65-F5344CB8AC3E}">
        <p14:creationId xmlns:p14="http://schemas.microsoft.com/office/powerpoint/2010/main" val="3499492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smtClean="0"/>
          </a:p>
        </p:txBody>
      </p:sp>
      <p:sp>
        <p:nvSpPr>
          <p:cNvPr id="4100" name="Slide Number Placeholder 3"/>
          <p:cNvSpPr>
            <a:spLocks noGrp="1"/>
          </p:cNvSpPr>
          <p:nvPr>
            <p:ph type="sldNum" sz="quarter" idx="5"/>
          </p:nvPr>
        </p:nvSpPr>
        <p:spPr/>
        <p:txBody>
          <a:bodyPr/>
          <a:lstStyle/>
          <a:p>
            <a:pPr>
              <a:defRPr/>
            </a:pPr>
            <a:fld id="{6D152864-23E7-4D7D-8CF4-E659F50D03A4}" type="slidenum">
              <a:rPr lang="en-GB"/>
              <a:pPr>
                <a:defRPr/>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ZA" dirty="0" smtClean="0">
                <a:ea typeface="ＭＳ Ｐゴシック" pitchFamily="34" charset="-128"/>
              </a:rPr>
              <a:t>RSZ</a:t>
            </a:r>
            <a:r>
              <a:rPr lang="en-ZA" baseline="0" dirty="0" smtClean="0">
                <a:ea typeface="ＭＳ Ｐゴシック" pitchFamily="34" charset="-128"/>
              </a:rPr>
              <a:t> – concession stopped. GRZ has announced plans to invest in the railways</a:t>
            </a:r>
          </a:p>
          <a:p>
            <a:pPr eaLnBrk="1" hangingPunct="1"/>
            <a:r>
              <a:rPr lang="en-ZA" baseline="0" dirty="0" smtClean="0">
                <a:ea typeface="ＭＳ Ｐゴシック" pitchFamily="34" charset="-128"/>
              </a:rPr>
              <a:t>TAZARA – investments to be made by GRZ and </a:t>
            </a:r>
            <a:r>
              <a:rPr lang="en-ZA" baseline="0" dirty="0" err="1" smtClean="0">
                <a:ea typeface="ＭＳ Ｐゴシック" pitchFamily="34" charset="-128"/>
              </a:rPr>
              <a:t>GoT</a:t>
            </a:r>
            <a:r>
              <a:rPr lang="en-ZA" baseline="0" dirty="0" smtClean="0">
                <a:ea typeface="ＭＳ Ｐゴシック" pitchFamily="34" charset="-128"/>
              </a:rPr>
              <a:t>; Chinese 14</a:t>
            </a:r>
            <a:r>
              <a:rPr lang="en-ZA" baseline="30000" dirty="0" smtClean="0">
                <a:ea typeface="ＭＳ Ｐゴシック" pitchFamily="34" charset="-128"/>
              </a:rPr>
              <a:t>th</a:t>
            </a:r>
            <a:r>
              <a:rPr lang="en-ZA" baseline="0" dirty="0" smtClean="0">
                <a:ea typeface="ＭＳ Ｐゴシック" pitchFamily="34" charset="-128"/>
              </a:rPr>
              <a:t> Protocol; TA to workshops; Considering access agreements; agreements with main customers; arranging for working capital; </a:t>
            </a:r>
          </a:p>
          <a:p>
            <a:pPr eaLnBrk="1" hangingPunct="1"/>
            <a:r>
              <a:rPr lang="en-ZA" baseline="0" dirty="0" smtClean="0">
                <a:ea typeface="ＭＳ Ｐゴシック" pitchFamily="34" charset="-128"/>
              </a:rPr>
              <a:t>NRZ – 12mt in 1992 – 1.7mt in 2011</a:t>
            </a:r>
          </a:p>
          <a:p>
            <a:pPr eaLnBrk="1" hangingPunct="1"/>
            <a:r>
              <a:rPr lang="en-ZA" baseline="0" dirty="0" smtClean="0">
                <a:ea typeface="ＭＳ Ｐゴシック" pitchFamily="34" charset="-128"/>
              </a:rPr>
              <a:t>DRC - $600m railway line renovation in SE of country (World Bank and China)</a:t>
            </a:r>
          </a:p>
          <a:p>
            <a:pPr eaLnBrk="1" hangingPunct="1"/>
            <a:r>
              <a:rPr lang="en-ZA" baseline="0" dirty="0" smtClean="0">
                <a:ea typeface="ＭＳ Ｐゴシック" pitchFamily="34" charset="-128"/>
              </a:rPr>
              <a:t>Angola - </a:t>
            </a:r>
            <a:r>
              <a:rPr lang="en-GB" dirty="0" err="1" smtClean="0">
                <a:effectLst/>
              </a:rPr>
              <a:t>Sinohydro</a:t>
            </a:r>
            <a:r>
              <a:rPr lang="en-GB" dirty="0" smtClean="0">
                <a:effectLst/>
              </a:rPr>
              <a:t> Corp. should finish restoring the 1,344-kilometer Benguela by end 2012</a:t>
            </a:r>
          </a:p>
          <a:p>
            <a:pPr eaLnBrk="1" hangingPunct="1"/>
            <a:r>
              <a:rPr lang="en-ZA" dirty="0" smtClean="0">
                <a:effectLst/>
                <a:ea typeface="ＭＳ Ｐゴシック" pitchFamily="34" charset="-128"/>
              </a:rPr>
              <a:t>Malawi – concession agreements for a</a:t>
            </a:r>
            <a:r>
              <a:rPr lang="en-ZA" baseline="0" dirty="0" smtClean="0">
                <a:effectLst/>
                <a:ea typeface="ＭＳ Ｐゴシック" pitchFamily="34" charset="-128"/>
              </a:rPr>
              <a:t> new line and restoration of the CEAR line signed with Vale</a:t>
            </a:r>
          </a:p>
          <a:p>
            <a:pPr eaLnBrk="1" hangingPunct="1"/>
            <a:r>
              <a:rPr lang="en-ZA" baseline="0" dirty="0" smtClean="0">
                <a:effectLst/>
                <a:ea typeface="ＭＳ Ｐゴシック" pitchFamily="34" charset="-128"/>
              </a:rPr>
              <a:t>Nacala – Vale intends to rehabilitate this line</a:t>
            </a:r>
          </a:p>
          <a:p>
            <a:pPr eaLnBrk="1" hangingPunct="1"/>
            <a:r>
              <a:rPr lang="en-ZA" baseline="0" dirty="0" smtClean="0">
                <a:effectLst/>
                <a:ea typeface="ＭＳ Ｐゴシック" pitchFamily="34" charset="-128"/>
              </a:rPr>
              <a:t>Sena – renovated to take 6mtpa</a:t>
            </a:r>
            <a:endParaRPr lang="en-GB" dirty="0" smtClean="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4169064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3567715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4101719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2236704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2246233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3387909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3404005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597353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1247036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1957935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423625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417638"/>
            <a:ext cx="8229600" cy="45259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1"/>
          </p:nvPr>
        </p:nvSpPr>
        <p:spPr>
          <a:xfrm>
            <a:off x="244677" y="6189862"/>
            <a:ext cx="5784334" cy="684213"/>
          </a:xfrm>
          <a:prstGeom prst="rect">
            <a:avLst/>
          </a:prstGeom>
        </p:spPr>
        <p:txBody>
          <a:bodyPr/>
          <a:lstStyle>
            <a:lvl1pPr>
              <a:defRPr sz="1800"/>
            </a:lvl1pPr>
          </a:lstStyle>
          <a:p>
            <a:r>
              <a:rPr lang="en-US" dirty="0" smtClean="0"/>
              <a:t>North-South Corridor Performance Monitoring</a:t>
            </a:r>
            <a:endParaRPr lang="en-US" dirty="0"/>
          </a:p>
        </p:txBody>
      </p:sp>
    </p:spTree>
    <p:extLst>
      <p:ext uri="{BB962C8B-B14F-4D97-AF65-F5344CB8AC3E}">
        <p14:creationId xmlns:p14="http://schemas.microsoft.com/office/powerpoint/2010/main" val="2387136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2384636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3798799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874757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2236704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2246233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3387909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3404005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597353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1247036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1957935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145674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42362520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2384636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3798799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874757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CC156C-9A07-46F7-B27A-6881AB6189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16603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07B555-5642-4365-992C-FAF5978861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4276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7632AE-C90F-42D5-BB10-C0FAA63A4E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60571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DB74DF-9D94-4FD9-9D13-295EE3C842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59896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173B736-8CF8-4EEF-938F-6506FD9167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7687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60B232-4DCA-488C-8B8F-7F2F7AEC01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9028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12140564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75987B-189D-45C5-9604-5224764F4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0529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56E6AE-EFCB-4E52-B5B6-B0954FA856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388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154D97-0B74-473D-83BB-89911A3FD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47863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11E0F3-36B6-4B19-86C0-4CD25CE381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07213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33EE28-BDD3-4158-9247-0FBB248A6B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583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699956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2633764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3203567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980244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67FBE5-22C1-C445-84DD-9572B78FFE33}" type="datetimeFigureOut">
              <a:rPr lang="en-US" smtClean="0"/>
              <a:pPr/>
              <a:t>10/10/2013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EF84F612-E461-F742-9F8F-B4CF921C7673}" type="slidenum">
              <a:rPr lang="en-US" smtClean="0"/>
              <a:pPr/>
              <a:t>‹#›</a:t>
            </a:fld>
            <a:endParaRPr lang="en-US"/>
          </a:p>
        </p:txBody>
      </p:sp>
    </p:spTree>
    <p:extLst>
      <p:ext uri="{BB962C8B-B14F-4D97-AF65-F5344CB8AC3E}">
        <p14:creationId xmlns:p14="http://schemas.microsoft.com/office/powerpoint/2010/main" val="1479030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7FBE5-22C1-C445-84DD-9572B78FFE33}" type="datetimeFigureOut">
              <a:rPr lang="en-US" smtClean="0"/>
              <a:pPr/>
              <a:t>10/10/2013</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4F612-E461-F742-9F8F-B4CF921C7673}" type="slidenum">
              <a:rPr lang="en-US" smtClean="0"/>
              <a:pPr/>
              <a:t>‹#›</a:t>
            </a:fld>
            <a:endParaRPr lang="en-US"/>
          </a:p>
        </p:txBody>
      </p:sp>
    </p:spTree>
    <p:extLst>
      <p:ext uri="{BB962C8B-B14F-4D97-AF65-F5344CB8AC3E}">
        <p14:creationId xmlns:p14="http://schemas.microsoft.com/office/powerpoint/2010/main" val="341535827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7FBE5-22C1-C445-84DD-9572B78FFE33}" type="datetimeFigureOut">
              <a:rPr lang="en-US" smtClean="0"/>
              <a:pPr/>
              <a:t>10/10/2013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4F612-E461-F742-9F8F-B4CF921C7673}" type="slidenum">
              <a:rPr lang="en-US" smtClean="0"/>
              <a:pPr/>
              <a:t>‹#›</a:t>
            </a:fld>
            <a:endParaRPr lang="en-US"/>
          </a:p>
        </p:txBody>
      </p:sp>
    </p:spTree>
    <p:extLst>
      <p:ext uri="{BB962C8B-B14F-4D97-AF65-F5344CB8AC3E}">
        <p14:creationId xmlns:p14="http://schemas.microsoft.com/office/powerpoint/2010/main" val="30705059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7FBE5-22C1-C445-84DD-9572B78FFE33}" type="datetimeFigureOut">
              <a:rPr lang="en-US" smtClean="0"/>
              <a:pPr/>
              <a:t>10/10/2013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4F612-E461-F742-9F8F-B4CF921C7673}" type="slidenum">
              <a:rPr lang="en-US" smtClean="0"/>
              <a:pPr/>
              <a:t>‹#›</a:t>
            </a:fld>
            <a:endParaRPr lang="en-US"/>
          </a:p>
        </p:txBody>
      </p:sp>
    </p:spTree>
    <p:extLst>
      <p:ext uri="{BB962C8B-B14F-4D97-AF65-F5344CB8AC3E}">
        <p14:creationId xmlns:p14="http://schemas.microsoft.com/office/powerpoint/2010/main" val="30705059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defTabSz="914400" fontAlgn="base">
              <a:spcBef>
                <a:spcPct val="0"/>
              </a:spcBef>
              <a:spcAft>
                <a:spcPct val="0"/>
              </a:spcAft>
              <a:defRPr/>
            </a:pPr>
            <a:fld id="{32C17B40-1C32-4A6B-BF2C-E29A5AAADDB9}" type="slidenum">
              <a:rPr lang="en-US">
                <a:solidFill>
                  <a:srgbClr val="000000"/>
                </a:solidFill>
                <a:ea typeface="ＭＳ Ｐゴシック" pitchFamily="34" charset="-128"/>
              </a:rPr>
              <a:pPr defTabSz="914400" fontAlgn="base">
                <a:spcBef>
                  <a:spcPct val="0"/>
                </a:spcBef>
                <a:spcAft>
                  <a:spcPct val="0"/>
                </a:spcAft>
                <a:defRPr/>
              </a:pPr>
              <a:t>‹#›</a:t>
            </a:fld>
            <a:endParaRPr lang="en-US">
              <a:solidFill>
                <a:srgbClr val="000000"/>
              </a:solidFill>
              <a:ea typeface="ＭＳ Ｐゴシック" pitchFamily="34" charset="-128"/>
            </a:endParaRPr>
          </a:p>
        </p:txBody>
      </p:sp>
    </p:spTree>
    <p:extLst>
      <p:ext uri="{BB962C8B-B14F-4D97-AF65-F5344CB8AC3E}">
        <p14:creationId xmlns:p14="http://schemas.microsoft.com/office/powerpoint/2010/main" val="9350223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mailto:mpearson@trademarksa.or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www.trademarksa.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569765" y="109357"/>
            <a:ext cx="5290456" cy="2064665"/>
          </a:xfrm>
        </p:spPr>
        <p:txBody>
          <a:bodyPr>
            <a:normAutofit/>
          </a:bodyPr>
          <a:lstStyle/>
          <a:p>
            <a:pPr algn="l"/>
            <a:r>
              <a:rPr lang="en-US" sz="3600" b="1" dirty="0" smtClean="0"/>
              <a:t>Infrastructure, Project Preparation and Trade Facilitation</a:t>
            </a:r>
            <a:endParaRPr lang="en-US" sz="3600" dirty="0">
              <a:solidFill>
                <a:schemeClr val="accent2"/>
              </a:solidFill>
            </a:endParaRPr>
          </a:p>
        </p:txBody>
      </p:sp>
      <p:pic>
        <p:nvPicPr>
          <p:cNvPr id="1027" name="Picture 3" descr="C:\Users\MPearson\AppData\Local\Microsoft\Windows\Temporary Internet Files\Content.Outlook\51V5BTL2\1-zimzam_pana 1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 y="0"/>
            <a:ext cx="3044508" cy="22833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5" y="2281373"/>
            <a:ext cx="3044510" cy="2293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C:\Users\MPearson\Pictures\DSC010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6" y="4590670"/>
            <a:ext cx="3044508" cy="228338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3706399" y="2158888"/>
            <a:ext cx="4854277" cy="1640602"/>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3600" b="1" dirty="0" smtClean="0">
                <a:solidFill>
                  <a:schemeClr val="bg2"/>
                </a:solidFill>
              </a:rPr>
              <a:t>Mark Pearson</a:t>
            </a:r>
          </a:p>
          <a:p>
            <a:pPr algn="l"/>
            <a:r>
              <a:rPr lang="en-US" sz="3600" b="1" dirty="0" err="1" smtClean="0">
                <a:solidFill>
                  <a:schemeClr val="bg2"/>
                </a:solidFill>
              </a:rPr>
              <a:t>Programme</a:t>
            </a:r>
            <a:r>
              <a:rPr lang="en-US" sz="3600" b="1" dirty="0" smtClean="0">
                <a:solidFill>
                  <a:schemeClr val="bg2"/>
                </a:solidFill>
              </a:rPr>
              <a:t> Director</a:t>
            </a:r>
          </a:p>
          <a:p>
            <a:pPr algn="l"/>
            <a:r>
              <a:rPr lang="en-US" sz="3600" b="1" dirty="0" err="1" smtClean="0">
                <a:solidFill>
                  <a:schemeClr val="bg2"/>
                </a:solidFill>
              </a:rPr>
              <a:t>TradeMark</a:t>
            </a:r>
            <a:r>
              <a:rPr lang="en-US" sz="3600" b="1" dirty="0" smtClean="0">
                <a:solidFill>
                  <a:schemeClr val="bg2"/>
                </a:solidFill>
              </a:rPr>
              <a:t> SA</a:t>
            </a:r>
            <a:endParaRPr lang="en-US" sz="3600" dirty="0">
              <a:solidFill>
                <a:schemeClr val="bg2"/>
              </a:solidFill>
            </a:endParaRPr>
          </a:p>
        </p:txBody>
      </p:sp>
      <p:sp>
        <p:nvSpPr>
          <p:cNvPr id="13" name="Title 1"/>
          <p:cNvSpPr txBox="1">
            <a:spLocks/>
          </p:cNvSpPr>
          <p:nvPr/>
        </p:nvSpPr>
        <p:spPr>
          <a:xfrm>
            <a:off x="3569765" y="3894313"/>
            <a:ext cx="5416580" cy="1859696"/>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smtClean="0">
                <a:solidFill>
                  <a:schemeClr val="bg1">
                    <a:lumMod val="50000"/>
                    <a:lumOff val="50000"/>
                  </a:schemeClr>
                </a:solidFill>
              </a:rPr>
              <a:t>Continental Infrastructure Seminar</a:t>
            </a:r>
          </a:p>
          <a:p>
            <a:endParaRPr lang="en-US" sz="3600" b="1" dirty="0" smtClean="0">
              <a:solidFill>
                <a:schemeClr val="bg1">
                  <a:lumMod val="50000"/>
                  <a:lumOff val="50000"/>
                </a:schemeClr>
              </a:solidFill>
            </a:endParaRPr>
          </a:p>
          <a:p>
            <a:r>
              <a:rPr lang="en-US" sz="3600" b="1" dirty="0" smtClean="0">
                <a:solidFill>
                  <a:schemeClr val="bg1">
                    <a:lumMod val="50000"/>
                    <a:lumOff val="50000"/>
                  </a:schemeClr>
                </a:solidFill>
              </a:rPr>
              <a:t>Addis Ababa</a:t>
            </a:r>
          </a:p>
          <a:p>
            <a:endParaRPr lang="en-US" sz="3600" b="1" dirty="0" smtClean="0">
              <a:solidFill>
                <a:schemeClr val="bg1">
                  <a:lumMod val="50000"/>
                  <a:lumOff val="50000"/>
                </a:schemeClr>
              </a:solidFill>
            </a:endParaRPr>
          </a:p>
          <a:p>
            <a:r>
              <a:rPr lang="en-US" sz="3600" dirty="0" smtClean="0">
                <a:solidFill>
                  <a:schemeClr val="bg1">
                    <a:lumMod val="50000"/>
                    <a:lumOff val="50000"/>
                  </a:schemeClr>
                </a:solidFill>
              </a:rPr>
              <a:t>1-4 October 2013</a:t>
            </a:r>
            <a:endParaRPr lang="en-US" sz="3600" dirty="0">
              <a:solidFill>
                <a:schemeClr val="bg1">
                  <a:lumMod val="50000"/>
                  <a:lumOff val="50000"/>
                </a:schemeClr>
              </a:solidFill>
            </a:endParaRPr>
          </a:p>
        </p:txBody>
      </p:sp>
    </p:spTree>
    <p:extLst>
      <p:ext uri="{BB962C8B-B14F-4D97-AF65-F5344CB8AC3E}">
        <p14:creationId xmlns:p14="http://schemas.microsoft.com/office/powerpoint/2010/main" val="599158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593"/>
            <a:ext cx="9144000" cy="5938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156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660" y="13381"/>
            <a:ext cx="4505998" cy="5851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487338" y="426555"/>
            <a:ext cx="4656662" cy="5447645"/>
          </a:xfrm>
          <a:prstGeom prst="rect">
            <a:avLst/>
          </a:prstGeom>
        </p:spPr>
        <p:txBody>
          <a:bodyPr wrap="square">
            <a:spAutoFit/>
          </a:bodyPr>
          <a:lstStyle/>
          <a:p>
            <a:pPr marL="342900" indent="-342900">
              <a:spcAft>
                <a:spcPts val="1200"/>
              </a:spcAft>
              <a:buFont typeface="Arial" pitchFamily="34" charset="0"/>
              <a:buChar char="•"/>
            </a:pPr>
            <a:r>
              <a:rPr lang="en-ZA" b="1" dirty="0" smtClean="0">
                <a:solidFill>
                  <a:schemeClr val="bg1"/>
                </a:solidFill>
                <a:cs typeface="Calibri" pitchFamily="34" charset="0"/>
              </a:rPr>
              <a:t>DRC-Zambia </a:t>
            </a:r>
            <a:r>
              <a:rPr lang="en-ZA" dirty="0" smtClean="0">
                <a:solidFill>
                  <a:schemeClr val="bg1"/>
                </a:solidFill>
                <a:cs typeface="Calibri" pitchFamily="34" charset="0"/>
              </a:rPr>
              <a:t>– links DRC to SAPP</a:t>
            </a:r>
            <a:endParaRPr lang="en-GB" dirty="0" smtClean="0">
              <a:solidFill>
                <a:schemeClr val="bg1"/>
              </a:solidFill>
              <a:cs typeface="Calibri" pitchFamily="34" charset="0"/>
            </a:endParaRPr>
          </a:p>
          <a:p>
            <a:pPr marL="342900" indent="-342900">
              <a:spcAft>
                <a:spcPts val="1200"/>
              </a:spcAft>
              <a:buFont typeface="Arial" pitchFamily="34" charset="0"/>
              <a:buChar char="•"/>
            </a:pPr>
            <a:r>
              <a:rPr lang="en-GB" b="1" dirty="0" smtClean="0">
                <a:solidFill>
                  <a:schemeClr val="bg1"/>
                </a:solidFill>
                <a:cs typeface="Calibri" pitchFamily="34" charset="0"/>
              </a:rPr>
              <a:t>Ethiopia-Kenya</a:t>
            </a:r>
            <a:r>
              <a:rPr lang="en-GB" dirty="0" smtClean="0">
                <a:solidFill>
                  <a:schemeClr val="bg1"/>
                </a:solidFill>
                <a:cs typeface="Calibri" pitchFamily="34" charset="0"/>
              </a:rPr>
              <a:t> - 1,068km </a:t>
            </a:r>
            <a:r>
              <a:rPr lang="en-GB" dirty="0">
                <a:solidFill>
                  <a:schemeClr val="bg1"/>
                </a:solidFill>
                <a:cs typeface="Calibri" pitchFamily="34" charset="0"/>
              </a:rPr>
              <a:t>DC 500 kV </a:t>
            </a:r>
            <a:r>
              <a:rPr lang="en-GB" dirty="0" smtClean="0">
                <a:solidFill>
                  <a:schemeClr val="bg1"/>
                </a:solidFill>
                <a:cs typeface="Calibri" pitchFamily="34" charset="0"/>
              </a:rPr>
              <a:t>to be commissioned late 2013. Power </a:t>
            </a:r>
            <a:r>
              <a:rPr lang="en-GB" dirty="0">
                <a:solidFill>
                  <a:schemeClr val="bg1"/>
                </a:solidFill>
                <a:cs typeface="Calibri" pitchFamily="34" charset="0"/>
              </a:rPr>
              <a:t>transfer capacity of up to 2,000 </a:t>
            </a:r>
            <a:r>
              <a:rPr lang="en-GB" dirty="0" smtClean="0">
                <a:solidFill>
                  <a:schemeClr val="bg1"/>
                </a:solidFill>
                <a:cs typeface="Calibri" pitchFamily="34" charset="0"/>
              </a:rPr>
              <a:t>MW. Finance from AfDB, WB, ADF and governments.</a:t>
            </a:r>
            <a:endParaRPr lang="en-GB" dirty="0">
              <a:solidFill>
                <a:schemeClr val="bg1"/>
              </a:solidFill>
              <a:cs typeface="Calibri" pitchFamily="34" charset="0"/>
            </a:endParaRPr>
          </a:p>
          <a:p>
            <a:pPr marL="342900" indent="-342900">
              <a:spcAft>
                <a:spcPts val="1200"/>
              </a:spcAft>
              <a:buFont typeface="Arial" pitchFamily="34" charset="0"/>
              <a:buChar char="•"/>
            </a:pPr>
            <a:r>
              <a:rPr lang="en-GB" b="1" dirty="0" smtClean="0">
                <a:solidFill>
                  <a:schemeClr val="bg1"/>
                </a:solidFill>
                <a:cs typeface="Calibri" pitchFamily="34" charset="0"/>
              </a:rPr>
              <a:t>Zambia-Tanzania-Kenya (ZTK) </a:t>
            </a:r>
            <a:r>
              <a:rPr lang="en-GB" dirty="0" smtClean="0">
                <a:solidFill>
                  <a:schemeClr val="bg1"/>
                </a:solidFill>
                <a:cs typeface="Calibri" pitchFamily="34" charset="0"/>
              </a:rPr>
              <a:t>– links EAPP to SAPP</a:t>
            </a:r>
            <a:r>
              <a:rPr lang="en-ZA" dirty="0" smtClean="0">
                <a:solidFill>
                  <a:schemeClr val="bg1"/>
                </a:solidFill>
                <a:cs typeface="Calibri" pitchFamily="34" charset="0"/>
              </a:rPr>
              <a:t> </a:t>
            </a:r>
          </a:p>
          <a:p>
            <a:pPr marL="342900" indent="-342900">
              <a:spcAft>
                <a:spcPts val="1200"/>
              </a:spcAft>
              <a:buFont typeface="Arial" pitchFamily="34" charset="0"/>
              <a:buChar char="•"/>
            </a:pPr>
            <a:r>
              <a:rPr lang="en-ZA" b="1" dirty="0" smtClean="0">
                <a:solidFill>
                  <a:schemeClr val="bg1"/>
                </a:solidFill>
                <a:cs typeface="Calibri" pitchFamily="34" charset="0"/>
              </a:rPr>
              <a:t>Malawi-Mozambique</a:t>
            </a:r>
            <a:r>
              <a:rPr lang="en-ZA" dirty="0" smtClean="0">
                <a:solidFill>
                  <a:schemeClr val="bg1"/>
                </a:solidFill>
                <a:cs typeface="Calibri" pitchFamily="34" charset="0"/>
              </a:rPr>
              <a:t> – links Malawi to SAPP</a:t>
            </a:r>
          </a:p>
          <a:p>
            <a:pPr marL="342900" indent="-342900">
              <a:spcAft>
                <a:spcPts val="1200"/>
              </a:spcAft>
              <a:buFont typeface="Arial" pitchFamily="34" charset="0"/>
              <a:buChar char="•"/>
            </a:pPr>
            <a:r>
              <a:rPr lang="en-ZA" b="1" dirty="0" smtClean="0">
                <a:solidFill>
                  <a:schemeClr val="bg1"/>
                </a:solidFill>
                <a:cs typeface="Calibri" pitchFamily="34" charset="0"/>
              </a:rPr>
              <a:t>Namibia-Angola</a:t>
            </a:r>
            <a:r>
              <a:rPr lang="en-ZA" dirty="0" smtClean="0">
                <a:solidFill>
                  <a:schemeClr val="bg1"/>
                </a:solidFill>
                <a:cs typeface="Calibri" pitchFamily="34" charset="0"/>
              </a:rPr>
              <a:t> – links Angola to SAPP</a:t>
            </a:r>
          </a:p>
          <a:p>
            <a:pPr marL="342900" indent="-342900">
              <a:spcAft>
                <a:spcPts val="1200"/>
              </a:spcAft>
              <a:buFont typeface="Arial" pitchFamily="34" charset="0"/>
              <a:buChar char="•"/>
            </a:pPr>
            <a:r>
              <a:rPr lang="en-ZA" b="1" dirty="0" smtClean="0">
                <a:solidFill>
                  <a:schemeClr val="bg1"/>
                </a:solidFill>
                <a:cs typeface="Calibri" pitchFamily="34" charset="0"/>
              </a:rPr>
              <a:t>ZIZABONA</a:t>
            </a:r>
            <a:r>
              <a:rPr lang="en-ZA" dirty="0" smtClean="0">
                <a:solidFill>
                  <a:schemeClr val="bg1"/>
                </a:solidFill>
                <a:cs typeface="Calibri" pitchFamily="34" charset="0"/>
              </a:rPr>
              <a:t> – upgrades the links between Zimbabwe, Zambia, Botswana and Namibia</a:t>
            </a:r>
          </a:p>
          <a:p>
            <a:endParaRPr lang="en-ZA" dirty="0">
              <a:solidFill>
                <a:schemeClr val="bg1"/>
              </a:solidFill>
              <a:cs typeface="Calibri" pitchFamily="34" charset="0"/>
            </a:endParaRPr>
          </a:p>
        </p:txBody>
      </p:sp>
      <p:sp>
        <p:nvSpPr>
          <p:cNvPr id="3" name="TextBox 2"/>
          <p:cNvSpPr txBox="1"/>
          <p:nvPr/>
        </p:nvSpPr>
        <p:spPr>
          <a:xfrm>
            <a:off x="235974" y="6253316"/>
            <a:ext cx="7344697" cy="523220"/>
          </a:xfrm>
          <a:prstGeom prst="rect">
            <a:avLst/>
          </a:prstGeom>
          <a:noFill/>
        </p:spPr>
        <p:txBody>
          <a:bodyPr wrap="square" rtlCol="0">
            <a:spAutoFit/>
          </a:bodyPr>
          <a:lstStyle/>
          <a:p>
            <a:r>
              <a:rPr lang="en-ZA" sz="2800" dirty="0">
                <a:solidFill>
                  <a:schemeClr val="bg2"/>
                </a:solidFill>
                <a:latin typeface="Arial" pitchFamily="34" charset="0"/>
                <a:ea typeface="+mj-ea"/>
                <a:cs typeface="Arial" pitchFamily="34" charset="0"/>
              </a:rPr>
              <a:t>Main New Regional Power  Interconnectors</a:t>
            </a:r>
            <a:r>
              <a:rPr lang="en-ZA" sz="2800" dirty="0">
                <a:solidFill>
                  <a:schemeClr val="bg2"/>
                </a:solidFill>
                <a:latin typeface="Calibri"/>
                <a:ea typeface="+mj-ea"/>
                <a:cs typeface="+mj-cs"/>
              </a:rPr>
              <a:t> </a:t>
            </a:r>
            <a:endParaRPr lang="en-US" sz="2800" dirty="0">
              <a:solidFill>
                <a:schemeClr val="bg2"/>
              </a:solidFill>
            </a:endParaRPr>
          </a:p>
        </p:txBody>
      </p:sp>
    </p:spTree>
    <p:extLst>
      <p:ext uri="{BB962C8B-B14F-4D97-AF65-F5344CB8AC3E}">
        <p14:creationId xmlns:p14="http://schemas.microsoft.com/office/powerpoint/2010/main" val="23518378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24358018"/>
              </p:ext>
            </p:extLst>
          </p:nvPr>
        </p:nvGraphicFramePr>
        <p:xfrm>
          <a:off x="110348" y="2848982"/>
          <a:ext cx="8875996" cy="2921198"/>
        </p:xfrm>
        <a:graphic>
          <a:graphicData uri="http://schemas.openxmlformats.org/drawingml/2006/table">
            <a:tbl>
              <a:tblPr firstRow="1" firstCol="1" bandRow="1">
                <a:tableStyleId>{5C22544A-7EE6-4342-B048-85BDC9FD1C3A}</a:tableStyleId>
              </a:tblPr>
              <a:tblGrid>
                <a:gridCol w="1462328"/>
                <a:gridCol w="3804206"/>
                <a:gridCol w="1837545"/>
                <a:gridCol w="1771917"/>
              </a:tblGrid>
              <a:tr h="597658">
                <a:tc>
                  <a:txBody>
                    <a:bodyPr/>
                    <a:lstStyle/>
                    <a:p>
                      <a:pPr>
                        <a:spcAft>
                          <a:spcPts val="0"/>
                        </a:spcAft>
                      </a:pPr>
                      <a:r>
                        <a:rPr lang="en-US" sz="1600" dirty="0">
                          <a:effectLst/>
                          <a:latin typeface="Arial Narrow" pitchFamily="34" charset="0"/>
                        </a:rPr>
                        <a:t>Funding </a:t>
                      </a:r>
                      <a:r>
                        <a:rPr lang="en-US" sz="1600" dirty="0" smtClean="0">
                          <a:effectLst/>
                          <a:latin typeface="Arial Narrow" pitchFamily="34" charset="0"/>
                        </a:rPr>
                        <a:t>Organization</a:t>
                      </a:r>
                      <a:endParaRPr lang="en-US" sz="1600" dirty="0">
                        <a:effectLst/>
                        <a:latin typeface="Arial Narrow" pitchFamily="34" charset="0"/>
                        <a:ea typeface="Calibri"/>
                        <a:cs typeface="Times New Roman"/>
                      </a:endParaRPr>
                    </a:p>
                  </a:txBody>
                  <a:tcPr marL="68580" marR="68580" marT="0" marB="0"/>
                </a:tc>
                <a:tc>
                  <a:txBody>
                    <a:bodyPr/>
                    <a:lstStyle/>
                    <a:p>
                      <a:pPr>
                        <a:spcAft>
                          <a:spcPts val="0"/>
                        </a:spcAft>
                      </a:pPr>
                      <a:r>
                        <a:rPr lang="en-US" sz="1600" dirty="0">
                          <a:effectLst/>
                          <a:latin typeface="Arial Narrow" pitchFamily="34" charset="0"/>
                        </a:rPr>
                        <a:t>Projects</a:t>
                      </a:r>
                      <a:endParaRPr lang="en-US" sz="1600" dirty="0">
                        <a:effectLst/>
                        <a:latin typeface="Arial Narrow" pitchFamily="34" charset="0"/>
                        <a:ea typeface="Calibri"/>
                        <a:cs typeface="Times New Roman"/>
                      </a:endParaRPr>
                    </a:p>
                  </a:txBody>
                  <a:tcPr marL="68580" marR="68580" marT="0" marB="0"/>
                </a:tc>
                <a:tc>
                  <a:txBody>
                    <a:bodyPr/>
                    <a:lstStyle/>
                    <a:p>
                      <a:pPr>
                        <a:spcAft>
                          <a:spcPts val="0"/>
                        </a:spcAft>
                      </a:pPr>
                      <a:r>
                        <a:rPr lang="en-US" sz="1600" dirty="0">
                          <a:effectLst/>
                          <a:latin typeface="Arial Narrow" pitchFamily="34" charset="0"/>
                        </a:rPr>
                        <a:t>Preparation Amount (US$ million)</a:t>
                      </a:r>
                      <a:endParaRPr lang="en-US" sz="1600" dirty="0">
                        <a:effectLst/>
                        <a:latin typeface="Arial Narrow" pitchFamily="34" charset="0"/>
                        <a:ea typeface="Calibri"/>
                        <a:cs typeface="Times New Roman"/>
                      </a:endParaRPr>
                    </a:p>
                  </a:txBody>
                  <a:tcPr marL="68580" marR="68580" marT="0" marB="0"/>
                </a:tc>
                <a:tc>
                  <a:txBody>
                    <a:bodyPr/>
                    <a:lstStyle/>
                    <a:p>
                      <a:pPr>
                        <a:spcAft>
                          <a:spcPts val="0"/>
                        </a:spcAft>
                      </a:pPr>
                      <a:r>
                        <a:rPr lang="en-US" sz="1600" dirty="0">
                          <a:effectLst/>
                          <a:latin typeface="Arial Narrow" pitchFamily="34" charset="0"/>
                        </a:rPr>
                        <a:t>Financing Amount</a:t>
                      </a:r>
                    </a:p>
                    <a:p>
                      <a:pPr>
                        <a:spcAft>
                          <a:spcPts val="0"/>
                        </a:spcAft>
                      </a:pPr>
                      <a:r>
                        <a:rPr lang="en-US" sz="1600" dirty="0">
                          <a:effectLst/>
                          <a:latin typeface="Arial Narrow" pitchFamily="34" charset="0"/>
                        </a:rPr>
                        <a:t>(US$ million)</a:t>
                      </a:r>
                      <a:endParaRPr lang="en-US" sz="1600" dirty="0">
                        <a:effectLst/>
                        <a:latin typeface="Arial Narrow" pitchFamily="34" charset="0"/>
                        <a:ea typeface="Calibri"/>
                        <a:cs typeface="Times New Roman"/>
                      </a:endParaRPr>
                    </a:p>
                  </a:txBody>
                  <a:tcPr marL="68580" marR="68580" marT="0" marB="0"/>
                </a:tc>
              </a:tr>
              <a:tr h="841581">
                <a:tc>
                  <a:txBody>
                    <a:bodyPr/>
                    <a:lstStyle/>
                    <a:p>
                      <a:pPr>
                        <a:spcAft>
                          <a:spcPts val="0"/>
                        </a:spcAft>
                      </a:pPr>
                      <a:r>
                        <a:rPr lang="en-US" sz="1600" dirty="0" smtClean="0">
                          <a:effectLst/>
                          <a:latin typeface="Arial Narrow" pitchFamily="34" charset="0"/>
                          <a:ea typeface="+mn-ea"/>
                          <a:cs typeface="+mn-cs"/>
                        </a:rPr>
                        <a:t>DFID</a:t>
                      </a:r>
                      <a:endParaRPr lang="en-US" sz="1600" dirty="0">
                        <a:effectLst/>
                        <a:latin typeface="Arial Narrow" pitchFamily="34" charset="0"/>
                        <a:ea typeface="Calibri"/>
                        <a:cs typeface="Times New Roman"/>
                      </a:endParaRPr>
                    </a:p>
                  </a:txBody>
                  <a:tcPr marL="68580" marR="68580" marT="0" marB="0"/>
                </a:tc>
                <a:tc>
                  <a:txBody>
                    <a:bodyPr/>
                    <a:lstStyle/>
                    <a:p>
                      <a:pPr>
                        <a:spcAft>
                          <a:spcPts val="0"/>
                        </a:spcAft>
                      </a:pPr>
                      <a:r>
                        <a:rPr lang="en-US" sz="1600" dirty="0">
                          <a:effectLst/>
                          <a:latin typeface="Arial Narrow" pitchFamily="34" charset="0"/>
                        </a:rPr>
                        <a:t>Kafue WB, Link 4, DRC-Zambia Interconnector, Sir Otto </a:t>
                      </a:r>
                      <a:r>
                        <a:rPr lang="en-US" sz="1600" dirty="0" err="1">
                          <a:effectLst/>
                          <a:latin typeface="Arial Narrow" pitchFamily="34" charset="0"/>
                        </a:rPr>
                        <a:t>Beit</a:t>
                      </a:r>
                      <a:r>
                        <a:rPr lang="en-US" sz="1600" dirty="0">
                          <a:effectLst/>
                          <a:latin typeface="Arial Narrow" pitchFamily="34" charset="0"/>
                        </a:rPr>
                        <a:t> Bridge, </a:t>
                      </a:r>
                      <a:r>
                        <a:rPr lang="en-US" sz="1600" dirty="0" err="1">
                          <a:effectLst/>
                          <a:latin typeface="Arial Narrow" pitchFamily="34" charset="0"/>
                        </a:rPr>
                        <a:t>Karonga-Songwe</a:t>
                      </a:r>
                      <a:r>
                        <a:rPr lang="en-US" sz="1600" dirty="0">
                          <a:effectLst/>
                          <a:latin typeface="Arial Narrow" pitchFamily="34" charset="0"/>
                        </a:rPr>
                        <a:t>, </a:t>
                      </a:r>
                      <a:r>
                        <a:rPr lang="en-US" sz="1600" dirty="0" err="1">
                          <a:effectLst/>
                          <a:latin typeface="Arial Narrow" pitchFamily="34" charset="0"/>
                        </a:rPr>
                        <a:t>VicFalls</a:t>
                      </a:r>
                      <a:r>
                        <a:rPr lang="en-US" sz="1600" dirty="0">
                          <a:effectLst/>
                          <a:latin typeface="Arial Narrow" pitchFamily="34" charset="0"/>
                        </a:rPr>
                        <a:t>-Bulawayo (link 1 and 2)</a:t>
                      </a:r>
                      <a:endParaRPr lang="en-US" sz="1600" dirty="0">
                        <a:effectLst/>
                        <a:latin typeface="Arial Narrow" pitchFamily="34" charset="0"/>
                        <a:ea typeface="Calibri"/>
                        <a:cs typeface="Times New Roman"/>
                      </a:endParaRPr>
                    </a:p>
                  </a:txBody>
                  <a:tcPr marL="68580" marR="68580" marT="0" marB="0"/>
                </a:tc>
                <a:tc>
                  <a:txBody>
                    <a:bodyPr/>
                    <a:lstStyle/>
                    <a:p>
                      <a:pPr>
                        <a:spcAft>
                          <a:spcPts val="0"/>
                        </a:spcAft>
                      </a:pPr>
                      <a:r>
                        <a:rPr lang="en-US" sz="1600" dirty="0">
                          <a:effectLst/>
                          <a:latin typeface="Arial Narrow" pitchFamily="34" charset="0"/>
                        </a:rPr>
                        <a:t>$ </a:t>
                      </a:r>
                      <a:r>
                        <a:rPr lang="en-US" sz="1600" dirty="0" smtClean="0">
                          <a:effectLst/>
                          <a:latin typeface="Arial Narrow" pitchFamily="34" charset="0"/>
                        </a:rPr>
                        <a:t>7.5</a:t>
                      </a:r>
                      <a:endParaRPr lang="en-US" sz="1600" dirty="0">
                        <a:effectLst/>
                        <a:latin typeface="Arial Narrow" pitchFamily="34" charset="0"/>
                        <a:ea typeface="Calibri"/>
                        <a:cs typeface="Times New Roman"/>
                      </a:endParaRPr>
                    </a:p>
                  </a:txBody>
                  <a:tcPr marL="68580" marR="68580" marT="0" marB="0"/>
                </a:tc>
                <a:tc>
                  <a:txBody>
                    <a:bodyPr/>
                    <a:lstStyle/>
                    <a:p>
                      <a:pPr>
                        <a:spcAft>
                          <a:spcPts val="0"/>
                        </a:spcAft>
                      </a:pPr>
                      <a:r>
                        <a:rPr lang="en-US" sz="1600" dirty="0">
                          <a:effectLst/>
                          <a:latin typeface="Arial Narrow" pitchFamily="34" charset="0"/>
                        </a:rPr>
                        <a:t>$  </a:t>
                      </a:r>
                      <a:r>
                        <a:rPr lang="en-US" sz="1600" dirty="0" smtClean="0">
                          <a:effectLst/>
                          <a:latin typeface="Arial Narrow" pitchFamily="34" charset="0"/>
                        </a:rPr>
                        <a:t>470</a:t>
                      </a:r>
                      <a:endParaRPr lang="en-US" sz="1600" dirty="0">
                        <a:effectLst/>
                        <a:latin typeface="Arial Narrow" pitchFamily="34" charset="0"/>
                        <a:ea typeface="Calibri"/>
                        <a:cs typeface="Times New Roman"/>
                      </a:endParaRPr>
                    </a:p>
                  </a:txBody>
                  <a:tcPr marL="68580" marR="68580" marT="0" marB="0"/>
                </a:tc>
              </a:tr>
              <a:tr h="394138">
                <a:tc>
                  <a:txBody>
                    <a:bodyPr/>
                    <a:lstStyle/>
                    <a:p>
                      <a:pPr>
                        <a:spcAft>
                          <a:spcPts val="0"/>
                        </a:spcAft>
                      </a:pPr>
                      <a:r>
                        <a:rPr lang="en-US" sz="1600">
                          <a:effectLst/>
                          <a:latin typeface="Arial Narrow" pitchFamily="34" charset="0"/>
                        </a:rPr>
                        <a:t>EDF</a:t>
                      </a:r>
                      <a:endParaRPr lang="en-US" sz="1600">
                        <a:effectLst/>
                        <a:latin typeface="Arial Narrow" pitchFamily="34" charset="0"/>
                        <a:ea typeface="Calibri"/>
                        <a:cs typeface="Times New Roman"/>
                      </a:endParaRPr>
                    </a:p>
                  </a:txBody>
                  <a:tcPr marL="68580" marR="68580" marT="0" marB="0"/>
                </a:tc>
                <a:tc>
                  <a:txBody>
                    <a:bodyPr/>
                    <a:lstStyle/>
                    <a:p>
                      <a:pPr>
                        <a:spcAft>
                          <a:spcPts val="0"/>
                        </a:spcAft>
                      </a:pPr>
                      <a:r>
                        <a:rPr lang="en-US" sz="1600" dirty="0" err="1">
                          <a:effectLst/>
                          <a:latin typeface="Arial Narrow" pitchFamily="34" charset="0"/>
                        </a:rPr>
                        <a:t>Serenje-Nakonde</a:t>
                      </a:r>
                      <a:r>
                        <a:rPr lang="en-US" sz="1600" dirty="0">
                          <a:effectLst/>
                          <a:latin typeface="Arial Narrow" pitchFamily="34" charset="0"/>
                        </a:rPr>
                        <a:t> Links 1,2,3</a:t>
                      </a:r>
                      <a:endParaRPr lang="en-US" sz="1600" dirty="0">
                        <a:effectLst/>
                        <a:latin typeface="Arial Narrow" pitchFamily="34" charset="0"/>
                        <a:ea typeface="Calibri"/>
                        <a:cs typeface="Times New Roman"/>
                      </a:endParaRPr>
                    </a:p>
                  </a:txBody>
                  <a:tcPr marL="68580" marR="68580" marT="0" marB="0"/>
                </a:tc>
                <a:tc>
                  <a:txBody>
                    <a:bodyPr/>
                    <a:lstStyle/>
                    <a:p>
                      <a:pPr>
                        <a:spcAft>
                          <a:spcPts val="0"/>
                        </a:spcAft>
                      </a:pPr>
                      <a:r>
                        <a:rPr lang="en-US" sz="1600" dirty="0" smtClean="0">
                          <a:effectLst/>
                          <a:latin typeface="Arial Narrow" pitchFamily="34" charset="0"/>
                        </a:rPr>
                        <a:t>$</a:t>
                      </a:r>
                      <a:r>
                        <a:rPr lang="en-US" sz="1600" dirty="0">
                          <a:effectLst/>
                          <a:latin typeface="Arial Narrow" pitchFamily="34" charset="0"/>
                        </a:rPr>
                        <a:t> </a:t>
                      </a:r>
                      <a:r>
                        <a:rPr lang="en-US" sz="1600" dirty="0" smtClean="0">
                          <a:effectLst/>
                          <a:latin typeface="Arial Narrow" pitchFamily="34" charset="0"/>
                        </a:rPr>
                        <a:t>6.5</a:t>
                      </a:r>
                      <a:endParaRPr lang="en-US" sz="1600" dirty="0">
                        <a:effectLst/>
                        <a:latin typeface="Arial Narrow" pitchFamily="34" charset="0"/>
                        <a:ea typeface="Calibri"/>
                        <a:cs typeface="Times New Roman"/>
                      </a:endParaRPr>
                    </a:p>
                  </a:txBody>
                  <a:tcPr marL="68580" marR="68580" marT="0" marB="0"/>
                </a:tc>
                <a:tc>
                  <a:txBody>
                    <a:bodyPr/>
                    <a:lstStyle/>
                    <a:p>
                      <a:pPr>
                        <a:spcAft>
                          <a:spcPts val="0"/>
                        </a:spcAft>
                      </a:pPr>
                      <a:r>
                        <a:rPr lang="en-US" sz="1600" dirty="0">
                          <a:effectLst/>
                          <a:latin typeface="Arial Narrow" pitchFamily="34" charset="0"/>
                        </a:rPr>
                        <a:t> </a:t>
                      </a:r>
                      <a:r>
                        <a:rPr lang="en-US" sz="1600" dirty="0" smtClean="0">
                          <a:effectLst/>
                          <a:latin typeface="Arial Narrow" pitchFamily="34" charset="0"/>
                        </a:rPr>
                        <a:t>$ 523</a:t>
                      </a:r>
                      <a:endParaRPr lang="en-US" sz="1600" dirty="0">
                        <a:effectLst/>
                        <a:latin typeface="Arial Narrow" pitchFamily="34" charset="0"/>
                        <a:ea typeface="Calibri"/>
                        <a:cs typeface="Times New Roman"/>
                      </a:endParaRPr>
                    </a:p>
                  </a:txBody>
                  <a:tcPr marL="68580" marR="68580" marT="0" marB="0"/>
                </a:tc>
              </a:tr>
              <a:tr h="346842">
                <a:tc>
                  <a:txBody>
                    <a:bodyPr/>
                    <a:lstStyle/>
                    <a:p>
                      <a:endParaRPr lang="en-US" sz="1600">
                        <a:effectLst/>
                        <a:latin typeface="Arial Narrow" pitchFamily="34" charset="0"/>
                      </a:endParaRPr>
                    </a:p>
                  </a:txBody>
                  <a:tcPr marL="68580" marR="68580" marT="0" marB="0"/>
                </a:tc>
                <a:tc>
                  <a:txBody>
                    <a:bodyPr/>
                    <a:lstStyle/>
                    <a:p>
                      <a:pPr>
                        <a:spcAft>
                          <a:spcPts val="0"/>
                        </a:spcAft>
                      </a:pPr>
                      <a:r>
                        <a:rPr lang="en-US" sz="1600" dirty="0">
                          <a:effectLst/>
                          <a:latin typeface="Arial Narrow" pitchFamily="34" charset="0"/>
                        </a:rPr>
                        <a:t>ZTK Interconnector</a:t>
                      </a:r>
                      <a:endParaRPr lang="en-US" sz="1600" dirty="0">
                        <a:effectLst/>
                        <a:latin typeface="Arial Narrow" pitchFamily="34" charset="0"/>
                        <a:ea typeface="Calibri"/>
                        <a:cs typeface="Times New Roman"/>
                      </a:endParaRPr>
                    </a:p>
                  </a:txBody>
                  <a:tcPr marL="68580" marR="68580" marT="0" marB="0"/>
                </a:tc>
                <a:tc>
                  <a:txBody>
                    <a:bodyPr/>
                    <a:lstStyle/>
                    <a:p>
                      <a:pPr>
                        <a:spcAft>
                          <a:spcPts val="0"/>
                        </a:spcAft>
                      </a:pPr>
                      <a:r>
                        <a:rPr lang="en-US" sz="1600" dirty="0" smtClean="0">
                          <a:effectLst/>
                          <a:latin typeface="Arial Narrow" pitchFamily="34" charset="0"/>
                        </a:rPr>
                        <a:t>$ 5.2</a:t>
                      </a:r>
                      <a:endParaRPr lang="en-US" sz="1600" dirty="0">
                        <a:effectLst/>
                        <a:latin typeface="Arial Narrow" pitchFamily="34" charset="0"/>
                        <a:ea typeface="Calibri"/>
                        <a:cs typeface="Times New Roman"/>
                      </a:endParaRPr>
                    </a:p>
                  </a:txBody>
                  <a:tcPr marL="68580" marR="68580" marT="0" marB="0"/>
                </a:tc>
                <a:tc>
                  <a:txBody>
                    <a:bodyPr/>
                    <a:lstStyle/>
                    <a:p>
                      <a:pPr>
                        <a:spcAft>
                          <a:spcPts val="0"/>
                        </a:spcAft>
                      </a:pPr>
                      <a:r>
                        <a:rPr lang="en-US" sz="1600" dirty="0">
                          <a:effectLst/>
                          <a:latin typeface="Arial Narrow" pitchFamily="34" charset="0"/>
                        </a:rPr>
                        <a:t> </a:t>
                      </a:r>
                      <a:r>
                        <a:rPr lang="en-US" sz="1600" dirty="0" smtClean="0">
                          <a:effectLst/>
                          <a:latin typeface="Arial Narrow" pitchFamily="34" charset="0"/>
                        </a:rPr>
                        <a:t>$ 1,236 </a:t>
                      </a:r>
                      <a:endParaRPr lang="en-US" sz="1600" dirty="0">
                        <a:effectLst/>
                        <a:latin typeface="Arial Narrow" pitchFamily="34" charset="0"/>
                        <a:ea typeface="Calibri"/>
                        <a:cs typeface="Times New Roman"/>
                      </a:endParaRPr>
                    </a:p>
                  </a:txBody>
                  <a:tcPr marL="68580" marR="68580" marT="0" marB="0"/>
                </a:tc>
              </a:tr>
              <a:tr h="409903">
                <a:tc>
                  <a:txBody>
                    <a:bodyPr/>
                    <a:lstStyle/>
                    <a:p>
                      <a:pPr>
                        <a:spcAft>
                          <a:spcPts val="0"/>
                        </a:spcAft>
                      </a:pPr>
                      <a:r>
                        <a:rPr lang="en-US" sz="1600">
                          <a:effectLst/>
                          <a:latin typeface="Arial Narrow" pitchFamily="34" charset="0"/>
                        </a:rPr>
                        <a:t>AfDB</a:t>
                      </a:r>
                      <a:endParaRPr lang="en-US" sz="1600">
                        <a:effectLst/>
                        <a:latin typeface="Arial Narrow" pitchFamily="34" charset="0"/>
                        <a:ea typeface="Calibri"/>
                        <a:cs typeface="Times New Roman"/>
                      </a:endParaRPr>
                    </a:p>
                  </a:txBody>
                  <a:tcPr marL="68580" marR="68580" marT="0" marB="0"/>
                </a:tc>
                <a:tc>
                  <a:txBody>
                    <a:bodyPr/>
                    <a:lstStyle/>
                    <a:p>
                      <a:pPr>
                        <a:spcAft>
                          <a:spcPts val="0"/>
                        </a:spcAft>
                      </a:pPr>
                      <a:r>
                        <a:rPr lang="en-US" sz="1600" dirty="0">
                          <a:effectLst/>
                          <a:latin typeface="Arial Narrow" pitchFamily="34" charset="0"/>
                        </a:rPr>
                        <a:t>18 roads projects on the NSC</a:t>
                      </a:r>
                      <a:endParaRPr lang="en-US" sz="1600" dirty="0">
                        <a:effectLst/>
                        <a:latin typeface="Arial Narrow" pitchFamily="34" charset="0"/>
                        <a:ea typeface="Calibri"/>
                        <a:cs typeface="Times New Roman"/>
                      </a:endParaRPr>
                    </a:p>
                  </a:txBody>
                  <a:tcPr marL="68580" marR="68580" marT="0" marB="0"/>
                </a:tc>
                <a:tc>
                  <a:txBody>
                    <a:bodyPr/>
                    <a:lstStyle/>
                    <a:p>
                      <a:pPr>
                        <a:spcAft>
                          <a:spcPts val="0"/>
                        </a:spcAft>
                      </a:pPr>
                      <a:r>
                        <a:rPr lang="en-US" sz="1600" dirty="0">
                          <a:effectLst/>
                          <a:latin typeface="Arial Narrow" pitchFamily="34" charset="0"/>
                        </a:rPr>
                        <a:t>$ </a:t>
                      </a:r>
                      <a:r>
                        <a:rPr lang="en-US" sz="1600" dirty="0" smtClean="0">
                          <a:effectLst/>
                          <a:latin typeface="Arial Narrow" pitchFamily="34" charset="0"/>
                        </a:rPr>
                        <a:t>7.7</a:t>
                      </a:r>
                      <a:endParaRPr lang="en-US" sz="1600" dirty="0">
                        <a:effectLst/>
                        <a:latin typeface="Arial Narrow" pitchFamily="34" charset="0"/>
                        <a:ea typeface="Calibri"/>
                        <a:cs typeface="Times New Roman"/>
                      </a:endParaRPr>
                    </a:p>
                  </a:txBody>
                  <a:tcPr marL="68580" marR="68580" marT="0" marB="0"/>
                </a:tc>
                <a:tc>
                  <a:txBody>
                    <a:bodyPr/>
                    <a:lstStyle/>
                    <a:p>
                      <a:pPr>
                        <a:spcAft>
                          <a:spcPts val="0"/>
                        </a:spcAft>
                      </a:pPr>
                      <a:r>
                        <a:rPr lang="en-US" sz="1600" dirty="0">
                          <a:effectLst/>
                          <a:latin typeface="Arial Narrow" pitchFamily="34" charset="0"/>
                        </a:rPr>
                        <a:t> $ </a:t>
                      </a:r>
                      <a:r>
                        <a:rPr lang="en-US" sz="1600" dirty="0" smtClean="0">
                          <a:effectLst/>
                          <a:latin typeface="Arial Narrow" pitchFamily="34" charset="0"/>
                        </a:rPr>
                        <a:t>1,058</a:t>
                      </a:r>
                      <a:endParaRPr lang="en-US" sz="1600" dirty="0">
                        <a:effectLst/>
                        <a:latin typeface="Arial Narrow" pitchFamily="34" charset="0"/>
                        <a:ea typeface="Calibri"/>
                        <a:cs typeface="Times New Roman"/>
                      </a:endParaRPr>
                    </a:p>
                  </a:txBody>
                  <a:tcPr marL="68580" marR="68580" marT="0" marB="0"/>
                </a:tc>
              </a:tr>
              <a:tr h="331076">
                <a:tc>
                  <a:txBody>
                    <a:bodyPr/>
                    <a:lstStyle/>
                    <a:p>
                      <a:pPr>
                        <a:spcAft>
                          <a:spcPts val="0"/>
                        </a:spcAft>
                      </a:pPr>
                      <a:r>
                        <a:rPr lang="en-US" sz="1600">
                          <a:effectLst/>
                          <a:latin typeface="Arial Narrow" pitchFamily="34" charset="0"/>
                        </a:rPr>
                        <a:t>TOTAL</a:t>
                      </a:r>
                      <a:endParaRPr lang="en-US" sz="1600">
                        <a:effectLst/>
                        <a:latin typeface="Arial Narrow" pitchFamily="34" charset="0"/>
                        <a:ea typeface="Calibri"/>
                        <a:cs typeface="Times New Roman"/>
                      </a:endParaRPr>
                    </a:p>
                  </a:txBody>
                  <a:tcPr marL="68580" marR="68580" marT="0" marB="0"/>
                </a:tc>
                <a:tc>
                  <a:txBody>
                    <a:bodyPr/>
                    <a:lstStyle/>
                    <a:p>
                      <a:pPr>
                        <a:spcAft>
                          <a:spcPts val="0"/>
                        </a:spcAft>
                      </a:pPr>
                      <a:r>
                        <a:rPr lang="en-US" sz="1600" dirty="0">
                          <a:effectLst/>
                          <a:latin typeface="Arial Narrow" pitchFamily="34" charset="0"/>
                        </a:rPr>
                        <a:t> </a:t>
                      </a:r>
                      <a:endParaRPr lang="en-US" sz="1600" dirty="0">
                        <a:effectLst/>
                        <a:latin typeface="Arial Narrow" pitchFamily="34" charset="0"/>
                        <a:ea typeface="Calibri"/>
                        <a:cs typeface="Times New Roman"/>
                      </a:endParaRPr>
                    </a:p>
                  </a:txBody>
                  <a:tcPr marL="68580" marR="68580" marT="0" marB="0"/>
                </a:tc>
                <a:tc>
                  <a:txBody>
                    <a:bodyPr/>
                    <a:lstStyle/>
                    <a:p>
                      <a:pPr>
                        <a:spcAft>
                          <a:spcPts val="0"/>
                        </a:spcAft>
                      </a:pPr>
                      <a:r>
                        <a:rPr lang="en-US" sz="1600">
                          <a:effectLst/>
                          <a:latin typeface="Arial Narrow" pitchFamily="34" charset="0"/>
                        </a:rPr>
                        <a:t>$ 27</a:t>
                      </a:r>
                      <a:endParaRPr lang="en-US" sz="1600">
                        <a:effectLst/>
                        <a:latin typeface="Arial Narrow" pitchFamily="34" charset="0"/>
                        <a:ea typeface="Calibri"/>
                        <a:cs typeface="Times New Roman"/>
                      </a:endParaRPr>
                    </a:p>
                  </a:txBody>
                  <a:tcPr marL="68580" marR="68580" marT="0" marB="0"/>
                </a:tc>
                <a:tc>
                  <a:txBody>
                    <a:bodyPr/>
                    <a:lstStyle/>
                    <a:p>
                      <a:pPr>
                        <a:spcAft>
                          <a:spcPts val="0"/>
                        </a:spcAft>
                      </a:pPr>
                      <a:r>
                        <a:rPr lang="en-US" sz="1600" dirty="0" smtClean="0">
                          <a:effectLst/>
                          <a:latin typeface="Arial Narrow" pitchFamily="34" charset="0"/>
                        </a:rPr>
                        <a:t> $ </a:t>
                      </a:r>
                      <a:r>
                        <a:rPr lang="en-US" sz="1600" dirty="0">
                          <a:effectLst/>
                          <a:latin typeface="Arial Narrow" pitchFamily="34" charset="0"/>
                        </a:rPr>
                        <a:t>3,300</a:t>
                      </a:r>
                      <a:endParaRPr lang="en-US" sz="1600" dirty="0">
                        <a:effectLst/>
                        <a:latin typeface="Arial Narrow" pitchFamily="34" charset="0"/>
                        <a:ea typeface="Calibri"/>
                        <a:cs typeface="Times New Roman"/>
                      </a:endParaRPr>
                    </a:p>
                  </a:txBody>
                  <a:tcPr marL="68580" marR="68580" marT="0" marB="0"/>
                </a:tc>
              </a:tr>
            </a:tbl>
          </a:graphicData>
        </a:graphic>
      </p:graphicFrame>
      <p:sp>
        <p:nvSpPr>
          <p:cNvPr id="6" name="TextBox 5"/>
          <p:cNvSpPr txBox="1"/>
          <p:nvPr/>
        </p:nvSpPr>
        <p:spPr>
          <a:xfrm>
            <a:off x="110349" y="126125"/>
            <a:ext cx="8875996" cy="2769989"/>
          </a:xfrm>
          <a:prstGeom prst="rect">
            <a:avLst/>
          </a:prstGeom>
          <a:noFill/>
        </p:spPr>
        <p:txBody>
          <a:bodyPr wrap="square" rtlCol="0">
            <a:spAutoFit/>
          </a:bodyPr>
          <a:lstStyle/>
          <a:p>
            <a:pPr>
              <a:spcAft>
                <a:spcPts val="600"/>
              </a:spcAft>
            </a:pPr>
            <a:r>
              <a:rPr lang="en-ZA" sz="2400" b="1" dirty="0" smtClean="0">
                <a:solidFill>
                  <a:schemeClr val="bg1"/>
                </a:solidFill>
              </a:rPr>
              <a:t>Project Preparation Activities:</a:t>
            </a:r>
          </a:p>
          <a:p>
            <a:pPr>
              <a:spcAft>
                <a:spcPts val="600"/>
              </a:spcAft>
            </a:pPr>
            <a:r>
              <a:rPr lang="en-ZA" sz="2000" dirty="0" smtClean="0">
                <a:solidFill>
                  <a:schemeClr val="bg1"/>
                </a:solidFill>
              </a:rPr>
              <a:t>TMSA, through COMESA, has established the COMESA-EAC-SADC Tripartite Project Preparation Unit, based in Lusaka. This was necessary as there was a need to prepare projects to a “bankable” stage. All funds for the operation of the PPIU are coming from DFID through TMSA but there is now a need to seek additional funding.</a:t>
            </a:r>
          </a:p>
          <a:p>
            <a:pPr>
              <a:spcAft>
                <a:spcPts val="600"/>
              </a:spcAft>
            </a:pPr>
            <a:r>
              <a:rPr lang="en-ZA" sz="2000" dirty="0" smtClean="0">
                <a:solidFill>
                  <a:schemeClr val="bg1"/>
                </a:solidFill>
              </a:rPr>
              <a:t>The PPIU has funds from EDF10 (€10m), DFID (£5m) and AfDB ($4.5m) for actual project preparation, being used as follows:</a:t>
            </a:r>
            <a:endParaRPr lang="en-GB" sz="2000" dirty="0">
              <a:solidFill>
                <a:schemeClr val="bg1"/>
              </a:solidFill>
            </a:endParaRPr>
          </a:p>
        </p:txBody>
      </p:sp>
    </p:spTree>
    <p:extLst>
      <p:ext uri="{BB962C8B-B14F-4D97-AF65-F5344CB8AC3E}">
        <p14:creationId xmlns:p14="http://schemas.microsoft.com/office/powerpoint/2010/main" val="20041803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84163" y="40778"/>
            <a:ext cx="8623300" cy="708025"/>
          </a:xfrm>
        </p:spPr>
        <p:txBody>
          <a:bodyPr/>
          <a:lstStyle/>
          <a:p>
            <a:r>
              <a:rPr lang="en-ZA" sz="3200" b="1" dirty="0" smtClean="0">
                <a:latin typeface="Calibri" pitchFamily="34" charset="0"/>
              </a:rPr>
              <a:t>Project Preparation Stages &amp; Activities</a:t>
            </a:r>
            <a:endParaRPr lang="en-GB" sz="3200" b="1" dirty="0" smtClean="0"/>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63" y="854863"/>
            <a:ext cx="8591550" cy="494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75622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798379"/>
            <a:ext cx="3440112" cy="47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350" y="739387"/>
            <a:ext cx="558165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284163" y="167875"/>
            <a:ext cx="8623300" cy="723900"/>
          </a:xfrm>
        </p:spPr>
        <p:txBody>
          <a:bodyPr>
            <a:normAutofit fontScale="90000"/>
          </a:bodyPr>
          <a:lstStyle/>
          <a:p>
            <a:pPr>
              <a:defRPr/>
            </a:pPr>
            <a:r>
              <a:rPr lang="en-ZA" sz="3000" b="1" dirty="0" smtClean="0">
                <a:latin typeface="Calibri"/>
                <a:ea typeface="ＭＳ Ｐゴシック" charset="0"/>
              </a:rPr>
              <a:t>North South Corridor Road Transport Priority Projects</a:t>
            </a:r>
            <a:endParaRPr lang="en-GB" sz="3000" b="1" dirty="0">
              <a:ea typeface="ＭＳ Ｐゴシック" charset="0"/>
            </a:endParaRPr>
          </a:p>
        </p:txBody>
      </p:sp>
    </p:spTree>
    <p:extLst>
      <p:ext uri="{BB962C8B-B14F-4D97-AF65-F5344CB8AC3E}">
        <p14:creationId xmlns:p14="http://schemas.microsoft.com/office/powerpoint/2010/main" val="2097558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0"/>
            <a:ext cx="9144000" cy="6860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2522483" y="2877209"/>
            <a:ext cx="1623848" cy="11035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ular Callout 2"/>
          <p:cNvSpPr/>
          <p:nvPr/>
        </p:nvSpPr>
        <p:spPr>
          <a:xfrm>
            <a:off x="4146331" y="1103586"/>
            <a:ext cx="4382814" cy="1411016"/>
          </a:xfrm>
          <a:prstGeom prst="wedgeRoundRectCallout">
            <a:avLst>
              <a:gd name="adj1" fmla="val -73786"/>
              <a:gd name="adj2" fmla="val 75471"/>
              <a:gd name="adj3" fmla="val 16667"/>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dirty="0" smtClean="0">
                <a:solidFill>
                  <a:srgbClr val="FF0000"/>
                </a:solidFill>
              </a:rPr>
              <a:t>“”The biggest challenge is to raise enough funds to do project preparation”  But it is not just preparation – it is the follow-up after preparation in terms of implementation of contracts. </a:t>
            </a:r>
            <a:endParaRPr lang="en-GB" dirty="0">
              <a:solidFill>
                <a:srgbClr val="FF0000"/>
              </a:solidFill>
            </a:endParaRPr>
          </a:p>
        </p:txBody>
      </p:sp>
    </p:spTree>
    <p:extLst>
      <p:ext uri="{BB962C8B-B14F-4D97-AF65-F5344CB8AC3E}">
        <p14:creationId xmlns:p14="http://schemas.microsoft.com/office/powerpoint/2010/main" val="175872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927834"/>
          </a:xfrm>
          <a:prstGeom prst="rect">
            <a:avLst/>
          </a:prstGeom>
          <a:solidFill>
            <a:schemeClr val="tx1"/>
          </a:solidFill>
        </p:spPr>
        <p:txBody>
          <a:bodyPr wrap="square" rtlCol="0">
            <a:spAutoFit/>
          </a:bodyPr>
          <a:lstStyle/>
          <a:p>
            <a:endParaRPr lang="en-GB" dirty="0"/>
          </a:p>
        </p:txBody>
      </p:sp>
      <p:sp>
        <p:nvSpPr>
          <p:cNvPr id="6" name="Text Box 4"/>
          <p:cNvSpPr txBox="1">
            <a:spLocks noChangeArrowheads="1"/>
          </p:cNvSpPr>
          <p:nvPr/>
        </p:nvSpPr>
        <p:spPr bwMode="auto">
          <a:xfrm>
            <a:off x="116681" y="55428"/>
            <a:ext cx="8910637"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GB" sz="2400" b="1" dirty="0" smtClean="0">
                <a:solidFill>
                  <a:schemeClr val="bg1">
                    <a:lumMod val="85000"/>
                    <a:lumOff val="15000"/>
                  </a:schemeClr>
                </a:solidFill>
                <a:ea typeface="ＭＳ Ｐゴシック" pitchFamily="34" charset="-128"/>
              </a:rPr>
              <a:t>Project Preparation:</a:t>
            </a:r>
          </a:p>
          <a:p>
            <a:pPr eaLnBrk="1" hangingPunct="1">
              <a:defRPr/>
            </a:pPr>
            <a:endParaRPr lang="en-GB" sz="1200" dirty="0" smtClean="0">
              <a:solidFill>
                <a:schemeClr val="bg1">
                  <a:lumMod val="85000"/>
                  <a:lumOff val="15000"/>
                </a:schemeClr>
              </a:solidFill>
              <a:ea typeface="ＭＳ Ｐゴシック" pitchFamily="34" charset="-128"/>
            </a:endParaRPr>
          </a:p>
          <a:p>
            <a:pPr marL="342900" indent="-342900" algn="just">
              <a:buFont typeface="Arial" panose="020B0604020202020204" pitchFamily="34" charset="0"/>
              <a:buChar char="•"/>
              <a:defRPr/>
            </a:pPr>
            <a:r>
              <a:rPr lang="en-ZA" sz="2000" dirty="0" smtClean="0">
                <a:solidFill>
                  <a:schemeClr val="bg1">
                    <a:lumMod val="85000"/>
                    <a:lumOff val="15000"/>
                  </a:schemeClr>
                </a:solidFill>
                <a:ea typeface="ＭＳ Ｐゴシック" pitchFamily="34" charset="-128"/>
              </a:rPr>
              <a:t>Preparation of the SADC Infrastructure </a:t>
            </a:r>
            <a:r>
              <a:rPr lang="en-ZA" sz="2000" dirty="0" err="1" smtClean="0">
                <a:solidFill>
                  <a:schemeClr val="bg1">
                    <a:lumMod val="85000"/>
                    <a:lumOff val="15000"/>
                  </a:schemeClr>
                </a:solidFill>
                <a:ea typeface="ＭＳ Ｐゴシック" pitchFamily="34" charset="-128"/>
              </a:rPr>
              <a:t>Masterplan</a:t>
            </a:r>
            <a:r>
              <a:rPr lang="en-ZA" sz="2000" dirty="0" smtClean="0">
                <a:solidFill>
                  <a:schemeClr val="bg1">
                    <a:lumMod val="85000"/>
                    <a:lumOff val="15000"/>
                  </a:schemeClr>
                </a:solidFill>
                <a:ea typeface="ＭＳ Ｐゴシック" pitchFamily="34" charset="-128"/>
              </a:rPr>
              <a:t> (after this was started using EDF funding).</a:t>
            </a:r>
          </a:p>
          <a:p>
            <a:pPr marL="342900" indent="-342900" algn="just">
              <a:buFont typeface="Arial" panose="020B0604020202020204" pitchFamily="34" charset="0"/>
              <a:buChar char="•"/>
              <a:defRPr/>
            </a:pPr>
            <a:r>
              <a:rPr lang="en-ZA" sz="2000" dirty="0" smtClean="0">
                <a:solidFill>
                  <a:schemeClr val="bg1">
                    <a:lumMod val="85000"/>
                    <a:lumOff val="15000"/>
                  </a:schemeClr>
                </a:solidFill>
                <a:ea typeface="ＭＳ Ｐゴシック" pitchFamily="34" charset="-128"/>
              </a:rPr>
              <a:t>The SADC Infrastructure </a:t>
            </a:r>
            <a:r>
              <a:rPr lang="en-ZA" sz="2000" dirty="0" err="1" smtClean="0">
                <a:solidFill>
                  <a:schemeClr val="bg1">
                    <a:lumMod val="85000"/>
                    <a:lumOff val="15000"/>
                  </a:schemeClr>
                </a:solidFill>
                <a:ea typeface="ＭＳ Ｐゴシック" pitchFamily="34" charset="-128"/>
              </a:rPr>
              <a:t>Masterplan</a:t>
            </a:r>
            <a:r>
              <a:rPr lang="en-ZA" sz="2000" dirty="0" smtClean="0">
                <a:solidFill>
                  <a:schemeClr val="bg1">
                    <a:lumMod val="85000"/>
                    <a:lumOff val="15000"/>
                  </a:schemeClr>
                </a:solidFill>
                <a:ea typeface="ＭＳ Ｐゴシック" pitchFamily="34" charset="-128"/>
              </a:rPr>
              <a:t> resulted in the establishment of an Infrastructure database which was used as the base for the Tripartite Infrastructure Database (TRIPDA).</a:t>
            </a:r>
          </a:p>
          <a:p>
            <a:pPr marL="342900" indent="-342900" algn="just">
              <a:buFont typeface="Arial" panose="020B0604020202020204" pitchFamily="34" charset="0"/>
              <a:buChar char="•"/>
              <a:defRPr/>
            </a:pPr>
            <a:r>
              <a:rPr lang="en-ZA" sz="2000" dirty="0" smtClean="0">
                <a:solidFill>
                  <a:schemeClr val="bg1">
                    <a:lumMod val="85000"/>
                    <a:lumOff val="15000"/>
                  </a:schemeClr>
                </a:solidFill>
                <a:ea typeface="ＭＳ Ｐゴシック" pitchFamily="34" charset="-128"/>
              </a:rPr>
              <a:t>The database generates project fiches to an agreed format and also has an on-line record of all other documents and information relevant to each project (Note that the project fiche is generated by TRIPDA from the database on demand so does not need to be updated individually – will be updated with the database update).</a:t>
            </a:r>
          </a:p>
          <a:p>
            <a:pPr marL="342900" indent="-342900" algn="just">
              <a:buFont typeface="Arial" panose="020B0604020202020204" pitchFamily="34" charset="0"/>
              <a:buChar char="•"/>
              <a:defRPr/>
            </a:pPr>
            <a:r>
              <a:rPr lang="en-ZA" sz="2000" dirty="0" smtClean="0">
                <a:solidFill>
                  <a:schemeClr val="bg1">
                    <a:lumMod val="85000"/>
                    <a:lumOff val="15000"/>
                  </a:schemeClr>
                </a:solidFill>
                <a:ea typeface="ＭＳ Ｐゴシック" pitchFamily="34" charset="-128"/>
              </a:rPr>
              <a:t>The front-end of TRIPDA is a GIS system that allows users to access project information from the GIS map.</a:t>
            </a:r>
          </a:p>
          <a:p>
            <a:pPr marL="342900" indent="-342900" algn="just">
              <a:buFont typeface="Arial" panose="020B0604020202020204" pitchFamily="34" charset="0"/>
              <a:buChar char="•"/>
              <a:defRPr/>
            </a:pPr>
            <a:r>
              <a:rPr lang="en-ZA" sz="2000" dirty="0" smtClean="0">
                <a:solidFill>
                  <a:schemeClr val="bg1">
                    <a:lumMod val="85000"/>
                    <a:lumOff val="15000"/>
                  </a:schemeClr>
                </a:solidFill>
                <a:ea typeface="ＭＳ Ｐゴシック" pitchFamily="34" charset="-128"/>
              </a:rPr>
              <a:t>TMSA has recently started to work closely with the NEPAD Planning and Coordination Agency (NPCA) to dove-tail TRIPDA into PIDA. PIDA is at a higher level than TRIPDA but there are already (obviously) many synergies – 2 of the 10+4 PIDA priority projects are TRIPDA priorities -ZTK and Serenje – Nakonde Road – both being prepared using EDF financing.</a:t>
            </a:r>
            <a:endParaRPr lang="en-GB" sz="2000" dirty="0" smtClean="0">
              <a:solidFill>
                <a:schemeClr val="bg1">
                  <a:lumMod val="85000"/>
                  <a:lumOff val="15000"/>
                </a:schemeClr>
              </a:solidFill>
              <a:ea typeface="ＭＳ Ｐゴシック" pitchFamily="34" charset="-128"/>
            </a:endParaRPr>
          </a:p>
        </p:txBody>
      </p:sp>
    </p:spTree>
    <p:extLst>
      <p:ext uri="{BB962C8B-B14F-4D97-AF65-F5344CB8AC3E}">
        <p14:creationId xmlns:p14="http://schemas.microsoft.com/office/powerpoint/2010/main" val="34321199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8078288" cy="59278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ooter Placeholder 4"/>
          <p:cNvSpPr>
            <a:spLocks noGrp="1"/>
          </p:cNvSpPr>
          <p:nvPr>
            <p:ph type="ftr" sz="quarter" idx="11"/>
          </p:nvPr>
        </p:nvSpPr>
        <p:spPr>
          <a:xfrm>
            <a:off x="244676" y="6095266"/>
            <a:ext cx="7511957" cy="684213"/>
          </a:xfrm>
          <a:prstGeom prst="rect">
            <a:avLst/>
          </a:prstGeom>
        </p:spPr>
        <p:txBody>
          <a:bodyPr/>
          <a:lstStyle>
            <a:lvl1pPr>
              <a:defRPr sz="1800"/>
            </a:lvl1pPr>
          </a:lstStyle>
          <a:p>
            <a:r>
              <a:rPr lang="en-US" dirty="0" smtClean="0"/>
              <a:t>Tripartite Regional Infrastructure Projects Database </a:t>
            </a:r>
            <a:r>
              <a:rPr lang="en-US" b="1" dirty="0" smtClean="0"/>
              <a:t>www.tripartitegis.org</a:t>
            </a:r>
            <a:endParaRPr lang="en-US" b="1"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14" y="157660"/>
            <a:ext cx="7943974" cy="5628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le 1"/>
          <p:cNvSpPr>
            <a:spLocks noGrp="1"/>
          </p:cNvSpPr>
          <p:nvPr>
            <p:ph type="title"/>
          </p:nvPr>
        </p:nvSpPr>
        <p:spPr>
          <a:xfrm>
            <a:off x="8008883" y="216963"/>
            <a:ext cx="1135117" cy="4692902"/>
          </a:xfrm>
        </p:spPr>
        <p:txBody>
          <a:bodyPr vert="vert">
            <a:normAutofit/>
          </a:bodyPr>
          <a:lstStyle/>
          <a:p>
            <a:pPr algn="l"/>
            <a:r>
              <a:rPr lang="en-US" sz="3600" b="1" dirty="0" smtClean="0"/>
              <a:t>Projects List</a:t>
            </a:r>
            <a:endParaRPr lang="en-US" sz="3600" b="1" dirty="0"/>
          </a:p>
        </p:txBody>
      </p:sp>
    </p:spTree>
    <p:extLst>
      <p:ext uri="{BB962C8B-B14F-4D97-AF65-F5344CB8AC3E}">
        <p14:creationId xmlns:p14="http://schemas.microsoft.com/office/powerpoint/2010/main" val="5326350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8078288" cy="59278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41880" y="5222"/>
            <a:ext cx="3692307" cy="1143000"/>
          </a:xfrm>
        </p:spPr>
        <p:txBody>
          <a:bodyPr>
            <a:normAutofit/>
          </a:bodyPr>
          <a:lstStyle/>
          <a:p>
            <a:pPr algn="l"/>
            <a:r>
              <a:rPr lang="en-US" sz="3600" b="1" dirty="0" smtClean="0"/>
              <a:t>Project Fiches</a:t>
            </a:r>
            <a:endParaRPr lang="en-US" sz="3600" b="1"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939" y="5222"/>
            <a:ext cx="3303471" cy="4607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Footer Placeholder 4"/>
          <p:cNvSpPr>
            <a:spLocks noGrp="1"/>
          </p:cNvSpPr>
          <p:nvPr>
            <p:ph type="ftr" sz="quarter" idx="11"/>
          </p:nvPr>
        </p:nvSpPr>
        <p:spPr>
          <a:xfrm>
            <a:off x="244676" y="6095266"/>
            <a:ext cx="7511957" cy="684213"/>
          </a:xfrm>
          <a:prstGeom prst="rect">
            <a:avLst/>
          </a:prstGeom>
        </p:spPr>
        <p:txBody>
          <a:bodyPr/>
          <a:lstStyle>
            <a:lvl1pPr>
              <a:defRPr sz="1800"/>
            </a:lvl1pPr>
          </a:lstStyle>
          <a:p>
            <a:r>
              <a:rPr lang="en-US" dirty="0" smtClean="0"/>
              <a:t>Tripartite Regional Infrastructure Projects Database </a:t>
            </a:r>
            <a:r>
              <a:rPr lang="en-US" b="1" dirty="0" smtClean="0"/>
              <a:t>www.tripartitegis.org</a:t>
            </a:r>
            <a:endParaRPr lang="en-US" b="1" dirty="0"/>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807" y="500630"/>
            <a:ext cx="3303471" cy="4607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3162" y="842967"/>
            <a:ext cx="3303471" cy="4607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5626" y="1218730"/>
            <a:ext cx="3303471" cy="4607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745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4"/>
          <p:cNvSpPr>
            <a:spLocks noGrp="1"/>
          </p:cNvSpPr>
          <p:nvPr>
            <p:ph type="ftr" sz="quarter" idx="11"/>
          </p:nvPr>
        </p:nvSpPr>
        <p:spPr>
          <a:xfrm>
            <a:off x="244676" y="6095266"/>
            <a:ext cx="7511957" cy="684213"/>
          </a:xfrm>
          <a:prstGeom prst="rect">
            <a:avLst/>
          </a:prstGeom>
        </p:spPr>
        <p:txBody>
          <a:bodyPr/>
          <a:lstStyle>
            <a:lvl1pPr>
              <a:defRPr sz="1800"/>
            </a:lvl1pPr>
          </a:lstStyle>
          <a:p>
            <a:r>
              <a:rPr lang="en-US" dirty="0" smtClean="0"/>
              <a:t>Tripartite Regional Infrastructure Projects Database </a:t>
            </a:r>
            <a:r>
              <a:rPr lang="en-US" b="1" dirty="0" smtClean="0">
                <a:solidFill>
                  <a:srgbClr val="FF0000"/>
                </a:solidFill>
              </a:rPr>
              <a:t>www.tripartitegis.org</a:t>
            </a:r>
            <a:endParaRPr lang="en-US" b="1" dirty="0">
              <a:solidFill>
                <a:srgbClr val="FF0000"/>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955"/>
            <a:ext cx="9144000" cy="616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42916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1362"/>
          </a:xfrm>
        </p:spPr>
        <p:txBody>
          <a:bodyPr>
            <a:normAutofit/>
          </a:bodyPr>
          <a:lstStyle/>
          <a:p>
            <a:r>
              <a:rPr lang="en-US" sz="3200" dirty="0" smtClean="0"/>
              <a:t>Content</a:t>
            </a:r>
            <a:endParaRPr lang="en-US" sz="3200" dirty="0"/>
          </a:p>
        </p:txBody>
      </p:sp>
      <p:sp>
        <p:nvSpPr>
          <p:cNvPr id="5" name="Content Placeholder 4"/>
          <p:cNvSpPr>
            <a:spLocks noGrp="1"/>
          </p:cNvSpPr>
          <p:nvPr>
            <p:ph idx="1"/>
          </p:nvPr>
        </p:nvSpPr>
        <p:spPr>
          <a:xfrm>
            <a:off x="325677" y="1165123"/>
            <a:ext cx="8361123" cy="4468761"/>
          </a:xfrm>
        </p:spPr>
        <p:txBody>
          <a:bodyPr>
            <a:normAutofit/>
          </a:bodyPr>
          <a:lstStyle/>
          <a:p>
            <a:pPr marL="0" indent="0">
              <a:buNone/>
            </a:pPr>
            <a:r>
              <a:rPr lang="en-US" sz="2400" b="1" dirty="0" smtClean="0">
                <a:solidFill>
                  <a:schemeClr val="accent6">
                    <a:lumMod val="75000"/>
                  </a:schemeClr>
                </a:solidFill>
              </a:rPr>
              <a:t>The Trademark Southern Africa Programme</a:t>
            </a:r>
          </a:p>
          <a:p>
            <a:pPr marL="0" indent="0">
              <a:buNone/>
            </a:pPr>
            <a:endParaRPr lang="en-US" sz="2400" b="1" dirty="0" smtClean="0">
              <a:solidFill>
                <a:schemeClr val="accent6">
                  <a:lumMod val="75000"/>
                </a:schemeClr>
              </a:solidFill>
            </a:endParaRPr>
          </a:p>
          <a:p>
            <a:pPr marL="0" indent="0">
              <a:buNone/>
            </a:pPr>
            <a:r>
              <a:rPr lang="en-US" sz="2400" b="1" dirty="0" smtClean="0">
                <a:solidFill>
                  <a:schemeClr val="accent6">
                    <a:lumMod val="75000"/>
                  </a:schemeClr>
                </a:solidFill>
              </a:rPr>
              <a:t>Infrastructure and Project Preparation Activities</a:t>
            </a:r>
          </a:p>
          <a:p>
            <a:pPr marL="0" indent="0">
              <a:buNone/>
            </a:pPr>
            <a:endParaRPr lang="en-US" sz="2400" b="1" dirty="0">
              <a:solidFill>
                <a:schemeClr val="accent6">
                  <a:lumMod val="75000"/>
                </a:schemeClr>
              </a:solidFill>
            </a:endParaRPr>
          </a:p>
          <a:p>
            <a:pPr marL="0" indent="0">
              <a:buNone/>
            </a:pPr>
            <a:r>
              <a:rPr lang="en-US" sz="2400" b="1" dirty="0" smtClean="0">
                <a:solidFill>
                  <a:schemeClr val="accent6">
                    <a:lumMod val="75000"/>
                  </a:schemeClr>
                </a:solidFill>
              </a:rPr>
              <a:t>Trade Facilitation</a:t>
            </a:r>
          </a:p>
          <a:p>
            <a:pPr marL="0" indent="0">
              <a:buNone/>
            </a:pPr>
            <a:endParaRPr lang="en-US" sz="2400" b="1" dirty="0">
              <a:solidFill>
                <a:schemeClr val="accent6">
                  <a:lumMod val="75000"/>
                </a:schemeClr>
              </a:solidFill>
            </a:endParaRPr>
          </a:p>
          <a:p>
            <a:pPr marL="0" indent="0">
              <a:buNone/>
            </a:pPr>
            <a:r>
              <a:rPr lang="en-US" sz="2400" b="1" dirty="0" smtClean="0">
                <a:solidFill>
                  <a:schemeClr val="accent6">
                    <a:lumMod val="75000"/>
                  </a:schemeClr>
                </a:solidFill>
              </a:rPr>
              <a:t>Conclusion and Lessons Learned</a:t>
            </a:r>
          </a:p>
        </p:txBody>
      </p:sp>
      <p:sp>
        <p:nvSpPr>
          <p:cNvPr id="6" name="Subtitle 2"/>
          <p:cNvSpPr txBox="1">
            <a:spLocks/>
          </p:cNvSpPr>
          <p:nvPr/>
        </p:nvSpPr>
        <p:spPr>
          <a:xfrm>
            <a:off x="591937" y="6211455"/>
            <a:ext cx="6944080" cy="519549"/>
          </a:xfrm>
          <a:prstGeom prst="rect">
            <a:avLst/>
          </a:prstGeom>
        </p:spPr>
        <p:txBody>
          <a:bodyPr vert="horz" lIns="91440" tIns="45720" rIns="91440" bIns="45720" rtlCol="0">
            <a:normAutofit/>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endParaRPr kumimoji="0" lang="en-US" sz="2000" b="0" i="1" u="none" strike="noStrike" kern="1200" cap="none" spc="0" normalizeH="0" baseline="0" noProof="0" dirty="0">
              <a:ln>
                <a:noFill/>
              </a:ln>
              <a:effectLst/>
              <a:uLnTx/>
              <a:uFillTx/>
              <a:latin typeface="+mn-lt"/>
              <a:ea typeface="+mn-ea"/>
              <a:cs typeface="+mn-cs"/>
            </a:endParaRPr>
          </a:p>
        </p:txBody>
      </p:sp>
    </p:spTree>
    <p:extLst>
      <p:ext uri="{BB962C8B-B14F-4D97-AF65-F5344CB8AC3E}">
        <p14:creationId xmlns:p14="http://schemas.microsoft.com/office/powerpoint/2010/main" val="249777985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909310"/>
          </a:xfrm>
          <a:prstGeom prst="rect">
            <a:avLst/>
          </a:prstGeom>
          <a:solidFill>
            <a:schemeClr val="tx1"/>
          </a:solidFill>
        </p:spPr>
        <p:txBody>
          <a:bodyPr wrap="square" rtlCol="0">
            <a:spAutoFit/>
          </a:bodyPr>
          <a:lstStyle/>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GB" dirty="0"/>
          </a:p>
        </p:txBody>
      </p:sp>
      <p:sp>
        <p:nvSpPr>
          <p:cNvPr id="6" name="Text Box 4"/>
          <p:cNvSpPr txBox="1">
            <a:spLocks noChangeArrowheads="1"/>
          </p:cNvSpPr>
          <p:nvPr/>
        </p:nvSpPr>
        <p:spPr bwMode="auto">
          <a:xfrm>
            <a:off x="230188" y="57743"/>
            <a:ext cx="8682037" cy="593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ZA" sz="2400" b="1" dirty="0">
                <a:solidFill>
                  <a:schemeClr val="bg1"/>
                </a:solidFill>
              </a:rPr>
              <a:t>Trade Facilitation:</a:t>
            </a:r>
          </a:p>
          <a:p>
            <a:endParaRPr lang="en-ZA" sz="1000" dirty="0">
              <a:solidFill>
                <a:schemeClr val="bg1"/>
              </a:solidFill>
            </a:endParaRPr>
          </a:p>
          <a:p>
            <a:pPr algn="just"/>
            <a:r>
              <a:rPr lang="en-ZA" sz="2400" dirty="0">
                <a:solidFill>
                  <a:schemeClr val="bg1"/>
                </a:solidFill>
              </a:rPr>
              <a:t>It is clear that one of the major constraints to the economic development, poverty alleviation and job creation in the region is the high cost of doing business across borders. COMESA, EAC and SADC all have programmes that aim to facilitate trade and many of these programmes are already harmonised between the RECs, but there are a number of programmes that are not harmonised across the region and some that do not cover the entire Tripartite region.</a:t>
            </a:r>
          </a:p>
          <a:p>
            <a:endParaRPr lang="en-ZA" sz="1000" dirty="0">
              <a:solidFill>
                <a:schemeClr val="bg1"/>
              </a:solidFill>
            </a:endParaRPr>
          </a:p>
          <a:p>
            <a:pPr algn="just"/>
            <a:r>
              <a:rPr lang="en-ZA" sz="2400" dirty="0">
                <a:solidFill>
                  <a:schemeClr val="bg1"/>
                </a:solidFill>
              </a:rPr>
              <a:t>Working with the Tripartite Task Force and the three Regional Organisations, TMSA is developing a Trade and Transit Facilitation programme that will be implemented as a common programme across the three RECs and along corridors. This common programme has customs harmonisation and transport harmonisation </a:t>
            </a:r>
            <a:r>
              <a:rPr lang="en-ZA" sz="2400" dirty="0" smtClean="0">
                <a:solidFill>
                  <a:schemeClr val="bg1"/>
                </a:solidFill>
              </a:rPr>
              <a:t>elements.</a:t>
            </a:r>
            <a:endParaRPr lang="en-ZA" sz="2400" dirty="0">
              <a:solidFill>
                <a:schemeClr val="bg1"/>
              </a:solidFill>
            </a:endParaRPr>
          </a:p>
        </p:txBody>
      </p:sp>
    </p:spTree>
    <p:extLst>
      <p:ext uri="{BB962C8B-B14F-4D97-AF65-F5344CB8AC3E}">
        <p14:creationId xmlns:p14="http://schemas.microsoft.com/office/powerpoint/2010/main" val="17112080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6"/>
          <p:cNvSpPr txBox="1">
            <a:spLocks noChangeArrowheads="1"/>
          </p:cNvSpPr>
          <p:nvPr/>
        </p:nvSpPr>
        <p:spPr bwMode="auto">
          <a:xfrm>
            <a:off x="250825" y="333375"/>
            <a:ext cx="8713788"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2300" indent="-622300" defTabSz="622300" eaLnBrk="0" hangingPunct="0">
              <a:defRPr>
                <a:solidFill>
                  <a:schemeClr val="tx1"/>
                </a:solidFill>
                <a:latin typeface="Arial" charset="0"/>
                <a:cs typeface="Arial" charset="0"/>
              </a:defRPr>
            </a:lvl1pPr>
            <a:lvl2pPr marL="742950" indent="-285750" defTabSz="622300" eaLnBrk="0" hangingPunct="0">
              <a:defRPr>
                <a:solidFill>
                  <a:schemeClr val="tx1"/>
                </a:solidFill>
                <a:latin typeface="Arial" charset="0"/>
                <a:cs typeface="Arial" charset="0"/>
              </a:defRPr>
            </a:lvl2pPr>
            <a:lvl3pPr marL="1143000" indent="-228600" defTabSz="622300" eaLnBrk="0" hangingPunct="0">
              <a:defRPr>
                <a:solidFill>
                  <a:schemeClr val="tx1"/>
                </a:solidFill>
                <a:latin typeface="Arial" charset="0"/>
                <a:cs typeface="Arial" charset="0"/>
              </a:defRPr>
            </a:lvl3pPr>
            <a:lvl4pPr marL="1600200" indent="-228600" defTabSz="622300" eaLnBrk="0" hangingPunct="0">
              <a:defRPr>
                <a:solidFill>
                  <a:schemeClr val="tx1"/>
                </a:solidFill>
                <a:latin typeface="Arial" charset="0"/>
                <a:cs typeface="Arial" charset="0"/>
              </a:defRPr>
            </a:lvl4pPr>
            <a:lvl5pPr marL="2057400" indent="-228600" defTabSz="622300" eaLnBrk="0" hangingPunct="0">
              <a:defRPr>
                <a:solidFill>
                  <a:schemeClr val="tx1"/>
                </a:solidFill>
                <a:latin typeface="Arial" charset="0"/>
                <a:cs typeface="Arial" charset="0"/>
              </a:defRPr>
            </a:lvl5pPr>
            <a:lvl6pPr marL="2514600" indent="-228600" defTabSz="622300" eaLnBrk="0" fontAlgn="base" hangingPunct="0">
              <a:spcBef>
                <a:spcPct val="0"/>
              </a:spcBef>
              <a:spcAft>
                <a:spcPct val="0"/>
              </a:spcAft>
              <a:defRPr>
                <a:solidFill>
                  <a:schemeClr val="tx1"/>
                </a:solidFill>
                <a:latin typeface="Arial" charset="0"/>
                <a:cs typeface="Arial" charset="0"/>
              </a:defRPr>
            </a:lvl6pPr>
            <a:lvl7pPr marL="2971800" indent="-228600" defTabSz="622300" eaLnBrk="0" fontAlgn="base" hangingPunct="0">
              <a:spcBef>
                <a:spcPct val="0"/>
              </a:spcBef>
              <a:spcAft>
                <a:spcPct val="0"/>
              </a:spcAft>
              <a:defRPr>
                <a:solidFill>
                  <a:schemeClr val="tx1"/>
                </a:solidFill>
                <a:latin typeface="Arial" charset="0"/>
                <a:cs typeface="Arial" charset="0"/>
              </a:defRPr>
            </a:lvl7pPr>
            <a:lvl8pPr marL="3429000" indent="-228600" defTabSz="622300" eaLnBrk="0" fontAlgn="base" hangingPunct="0">
              <a:spcBef>
                <a:spcPct val="0"/>
              </a:spcBef>
              <a:spcAft>
                <a:spcPct val="0"/>
              </a:spcAft>
              <a:defRPr>
                <a:solidFill>
                  <a:schemeClr val="tx1"/>
                </a:solidFill>
                <a:latin typeface="Arial" charset="0"/>
                <a:cs typeface="Arial" charset="0"/>
              </a:defRPr>
            </a:lvl8pPr>
            <a:lvl9pPr marL="3886200" indent="-228600" defTabSz="622300" eaLnBrk="0" fontAlgn="base" hangingPunct="0">
              <a:spcBef>
                <a:spcPct val="0"/>
              </a:spcBef>
              <a:spcAft>
                <a:spcPct val="0"/>
              </a:spcAft>
              <a:defRPr>
                <a:solidFill>
                  <a:schemeClr val="tx1"/>
                </a:solidFill>
                <a:latin typeface="Arial" charset="0"/>
                <a:cs typeface="Arial" charset="0"/>
              </a:defRPr>
            </a:lvl9pPr>
          </a:lstStyle>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1200" b="1">
              <a:solidFill>
                <a:prstClr val="black"/>
              </a:solidFill>
            </a:endParaRPr>
          </a:p>
        </p:txBody>
      </p:sp>
      <p:sp>
        <p:nvSpPr>
          <p:cNvPr id="13317" name="AutoShape 5"/>
          <p:cNvSpPr>
            <a:spLocks noChangeArrowheads="1"/>
          </p:cNvSpPr>
          <p:nvPr/>
        </p:nvSpPr>
        <p:spPr bwMode="auto">
          <a:xfrm>
            <a:off x="395288" y="2997200"/>
            <a:ext cx="457200"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9525">
            <a:solidFill>
              <a:srgbClr val="000000"/>
            </a:solidFill>
            <a:round/>
            <a:headEnd/>
            <a:tailEnd/>
          </a:ln>
        </p:spPr>
        <p:txBody>
          <a:bodyPr/>
          <a:lstStyle/>
          <a:p>
            <a:pPr defTabSz="457200"/>
            <a:endParaRPr lang="en-GB">
              <a:solidFill>
                <a:prstClr val="white"/>
              </a:solidFill>
            </a:endParaRPr>
          </a:p>
        </p:txBody>
      </p:sp>
      <p:sp>
        <p:nvSpPr>
          <p:cNvPr id="13318" name="AutoShape 6"/>
          <p:cNvSpPr>
            <a:spLocks noChangeArrowheads="1"/>
          </p:cNvSpPr>
          <p:nvPr/>
        </p:nvSpPr>
        <p:spPr bwMode="auto">
          <a:xfrm>
            <a:off x="468313" y="1773238"/>
            <a:ext cx="1087437" cy="609600"/>
          </a:xfrm>
          <a:prstGeom prst="wedgeRectCallout">
            <a:avLst>
              <a:gd name="adj1" fmla="val -31750"/>
              <a:gd name="adj2" fmla="val 152083"/>
            </a:avLst>
          </a:prstGeom>
          <a:solidFill>
            <a:srgbClr val="FFFFFF"/>
          </a:solidFill>
          <a:ln w="9525">
            <a:solidFill>
              <a:srgbClr val="000000"/>
            </a:solidFill>
            <a:miter lim="800000"/>
            <a:headEnd/>
            <a:tailEnd/>
          </a:ln>
        </p:spPr>
        <p:txBody>
          <a:bodyPr/>
          <a:lstStyle/>
          <a:p>
            <a:pPr defTabSz="457200"/>
            <a:r>
              <a:rPr lang="en-US" sz="1600">
                <a:solidFill>
                  <a:prstClr val="black"/>
                </a:solidFill>
              </a:rPr>
              <a:t>Start of journey</a:t>
            </a:r>
            <a:endParaRPr lang="en-GB" sz="1600">
              <a:solidFill>
                <a:prstClr val="black"/>
              </a:solidFill>
            </a:endParaRPr>
          </a:p>
        </p:txBody>
      </p:sp>
      <p:sp>
        <p:nvSpPr>
          <p:cNvPr id="232455" name="Line 7"/>
          <p:cNvSpPr>
            <a:spLocks noChangeShapeType="1"/>
          </p:cNvSpPr>
          <p:nvPr/>
        </p:nvSpPr>
        <p:spPr bwMode="auto">
          <a:xfrm>
            <a:off x="684213" y="3213100"/>
            <a:ext cx="1008062"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defTabSz="457200"/>
            <a:endParaRPr lang="en-GB">
              <a:solidFill>
                <a:prstClr val="white"/>
              </a:solidFill>
            </a:endParaRPr>
          </a:p>
        </p:txBody>
      </p:sp>
      <p:sp>
        <p:nvSpPr>
          <p:cNvPr id="232456" name="AutoShape 8"/>
          <p:cNvSpPr>
            <a:spLocks noChangeArrowheads="1"/>
          </p:cNvSpPr>
          <p:nvPr/>
        </p:nvSpPr>
        <p:spPr bwMode="auto">
          <a:xfrm>
            <a:off x="1692275" y="3068638"/>
            <a:ext cx="792163" cy="301625"/>
          </a:xfrm>
          <a:prstGeom prst="roundRect">
            <a:avLst>
              <a:gd name="adj" fmla="val 16667"/>
            </a:avLst>
          </a:prstGeom>
          <a:solidFill>
            <a:srgbClr val="0000FF"/>
          </a:solidFill>
          <a:ln w="63500">
            <a:solidFill>
              <a:srgbClr val="0000FF"/>
            </a:solidFill>
            <a:round/>
            <a:headEnd/>
            <a:tailEnd/>
          </a:ln>
        </p:spPr>
        <p:txBody>
          <a:bodyPr/>
          <a:lstStyle/>
          <a:p>
            <a:pPr defTabSz="457200"/>
            <a:endParaRPr lang="en-GB">
              <a:solidFill>
                <a:prstClr val="white"/>
              </a:solidFill>
            </a:endParaRPr>
          </a:p>
        </p:txBody>
      </p:sp>
      <p:sp>
        <p:nvSpPr>
          <p:cNvPr id="232457" name="AutoShape 9"/>
          <p:cNvSpPr>
            <a:spLocks noChangeArrowheads="1"/>
          </p:cNvSpPr>
          <p:nvPr/>
        </p:nvSpPr>
        <p:spPr bwMode="auto">
          <a:xfrm>
            <a:off x="468313" y="4005263"/>
            <a:ext cx="1944687" cy="1028700"/>
          </a:xfrm>
          <a:prstGeom prst="wedgeRectCallout">
            <a:avLst>
              <a:gd name="adj1" fmla="val -26000"/>
              <a:gd name="adj2" fmla="val -127778"/>
            </a:avLst>
          </a:prstGeom>
          <a:solidFill>
            <a:srgbClr val="FFFFFF"/>
          </a:solidFill>
          <a:ln w="9525">
            <a:solidFill>
              <a:srgbClr val="000000"/>
            </a:solidFill>
            <a:miter lim="800000"/>
            <a:headEnd/>
            <a:tailEnd/>
          </a:ln>
        </p:spPr>
        <p:txBody>
          <a:bodyPr/>
          <a:lstStyle/>
          <a:p>
            <a:pPr defTabSz="457200"/>
            <a:r>
              <a:rPr lang="en-US" sz="1600" dirty="0">
                <a:solidFill>
                  <a:prstClr val="black"/>
                </a:solidFill>
              </a:rPr>
              <a:t>Road rehabilitation – 50mm surface overlay – US$750,000/km</a:t>
            </a:r>
            <a:endParaRPr lang="en-GB" sz="1600" dirty="0">
              <a:solidFill>
                <a:prstClr val="black"/>
              </a:solidFill>
            </a:endParaRPr>
          </a:p>
        </p:txBody>
      </p:sp>
      <p:sp>
        <p:nvSpPr>
          <p:cNvPr id="232458" name="AutoShape 10"/>
          <p:cNvSpPr>
            <a:spLocks noChangeArrowheads="1"/>
          </p:cNvSpPr>
          <p:nvPr/>
        </p:nvSpPr>
        <p:spPr bwMode="auto">
          <a:xfrm>
            <a:off x="1908175" y="2060575"/>
            <a:ext cx="1223963" cy="609600"/>
          </a:xfrm>
          <a:prstGeom prst="wedgeRectCallout">
            <a:avLst>
              <a:gd name="adj1" fmla="val -53500"/>
              <a:gd name="adj2" fmla="val 107551"/>
            </a:avLst>
          </a:prstGeom>
          <a:solidFill>
            <a:srgbClr val="FFFFFF"/>
          </a:solidFill>
          <a:ln w="9525">
            <a:solidFill>
              <a:srgbClr val="000000"/>
            </a:solidFill>
            <a:miter lim="800000"/>
            <a:headEnd/>
            <a:tailEnd/>
          </a:ln>
        </p:spPr>
        <p:txBody>
          <a:bodyPr/>
          <a:lstStyle/>
          <a:p>
            <a:pPr defTabSz="457200"/>
            <a:r>
              <a:rPr lang="en-US" sz="1600" dirty="0">
                <a:solidFill>
                  <a:prstClr val="black"/>
                </a:solidFill>
              </a:rPr>
              <a:t>Toll Bridge</a:t>
            </a:r>
          </a:p>
          <a:p>
            <a:pPr defTabSz="457200"/>
            <a:r>
              <a:rPr lang="en-US" sz="1600" dirty="0">
                <a:solidFill>
                  <a:prstClr val="black"/>
                </a:solidFill>
              </a:rPr>
              <a:t>US$3m</a:t>
            </a:r>
            <a:endParaRPr lang="en-GB" sz="1600" dirty="0">
              <a:solidFill>
                <a:prstClr val="black"/>
              </a:solidFill>
            </a:endParaRPr>
          </a:p>
        </p:txBody>
      </p:sp>
      <p:sp>
        <p:nvSpPr>
          <p:cNvPr id="232459" name="Line 11"/>
          <p:cNvSpPr>
            <a:spLocks noChangeShapeType="1"/>
          </p:cNvSpPr>
          <p:nvPr/>
        </p:nvSpPr>
        <p:spPr bwMode="auto">
          <a:xfrm>
            <a:off x="2484438" y="3214688"/>
            <a:ext cx="1439862"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defTabSz="457200"/>
            <a:endParaRPr lang="en-GB">
              <a:solidFill>
                <a:prstClr val="white"/>
              </a:solidFill>
            </a:endParaRPr>
          </a:p>
        </p:txBody>
      </p:sp>
      <p:sp>
        <p:nvSpPr>
          <p:cNvPr id="232460" name="AutoShape 12"/>
          <p:cNvSpPr>
            <a:spLocks noChangeArrowheads="1"/>
          </p:cNvSpPr>
          <p:nvPr/>
        </p:nvSpPr>
        <p:spPr bwMode="auto">
          <a:xfrm>
            <a:off x="3419475" y="3933825"/>
            <a:ext cx="1800225" cy="503238"/>
          </a:xfrm>
          <a:prstGeom prst="wedgeRectCallout">
            <a:avLst>
              <a:gd name="adj1" fmla="val -66667"/>
              <a:gd name="adj2" fmla="val -185648"/>
            </a:avLst>
          </a:prstGeom>
          <a:solidFill>
            <a:srgbClr val="FFFFFF"/>
          </a:solidFill>
          <a:ln w="9525">
            <a:solidFill>
              <a:srgbClr val="000000"/>
            </a:solidFill>
            <a:miter lim="800000"/>
            <a:headEnd/>
            <a:tailEnd/>
          </a:ln>
        </p:spPr>
        <p:txBody>
          <a:bodyPr/>
          <a:lstStyle/>
          <a:p>
            <a:pPr defTabSz="457200"/>
            <a:r>
              <a:rPr lang="en-US" sz="1400" dirty="0">
                <a:solidFill>
                  <a:prstClr val="black"/>
                </a:solidFill>
              </a:rPr>
              <a:t>Road construction – US$1m/km</a:t>
            </a:r>
            <a:endParaRPr lang="en-GB" sz="1400" dirty="0">
              <a:solidFill>
                <a:prstClr val="black"/>
              </a:solidFill>
            </a:endParaRPr>
          </a:p>
        </p:txBody>
      </p:sp>
      <p:sp>
        <p:nvSpPr>
          <p:cNvPr id="232461" name="Rectangle 13"/>
          <p:cNvSpPr>
            <a:spLocks noChangeArrowheads="1"/>
          </p:cNvSpPr>
          <p:nvPr/>
        </p:nvSpPr>
        <p:spPr bwMode="auto">
          <a:xfrm>
            <a:off x="3924300" y="2997200"/>
            <a:ext cx="985838" cy="457200"/>
          </a:xfrm>
          <a:prstGeom prst="rect">
            <a:avLst/>
          </a:prstGeom>
          <a:solidFill>
            <a:srgbClr val="FFFFFF"/>
          </a:solidFill>
          <a:ln w="76200" cmpd="tri">
            <a:solidFill>
              <a:srgbClr val="000000"/>
            </a:solidFill>
            <a:miter lim="800000"/>
            <a:headEnd/>
            <a:tailEnd/>
          </a:ln>
        </p:spPr>
        <p:txBody>
          <a:bodyPr/>
          <a:lstStyle/>
          <a:p>
            <a:pPr algn="ctr" defTabSz="457200"/>
            <a:r>
              <a:rPr lang="en-GB">
                <a:solidFill>
                  <a:prstClr val="white"/>
                </a:solidFill>
              </a:rPr>
              <a:t>OSBP</a:t>
            </a:r>
          </a:p>
        </p:txBody>
      </p:sp>
      <p:sp>
        <p:nvSpPr>
          <p:cNvPr id="232462" name="AutoShape 14"/>
          <p:cNvSpPr>
            <a:spLocks noChangeArrowheads="1"/>
          </p:cNvSpPr>
          <p:nvPr/>
        </p:nvSpPr>
        <p:spPr bwMode="auto">
          <a:xfrm>
            <a:off x="3779838" y="1412875"/>
            <a:ext cx="1828800" cy="1008063"/>
          </a:xfrm>
          <a:prstGeom prst="wedgeRectCallout">
            <a:avLst>
              <a:gd name="adj1" fmla="val -17014"/>
              <a:gd name="adj2" fmla="val 105278"/>
            </a:avLst>
          </a:prstGeom>
          <a:solidFill>
            <a:srgbClr val="FFFFFF"/>
          </a:solidFill>
          <a:ln w="9525">
            <a:solidFill>
              <a:srgbClr val="000000"/>
            </a:solidFill>
            <a:miter lim="800000"/>
            <a:headEnd/>
            <a:tailEnd/>
          </a:ln>
        </p:spPr>
        <p:txBody>
          <a:bodyPr/>
          <a:lstStyle/>
          <a:p>
            <a:pPr defTabSz="457200"/>
            <a:r>
              <a:rPr lang="en-US" sz="1600">
                <a:solidFill>
                  <a:prstClr val="black"/>
                </a:solidFill>
              </a:rPr>
              <a:t>One-Stop Border Post – buildings, computers, etc US$10m</a:t>
            </a:r>
            <a:endParaRPr lang="en-GB" sz="1600">
              <a:solidFill>
                <a:prstClr val="black"/>
              </a:solidFill>
            </a:endParaRPr>
          </a:p>
        </p:txBody>
      </p:sp>
      <p:sp>
        <p:nvSpPr>
          <p:cNvPr id="13327" name="Text Box 16"/>
          <p:cNvSpPr txBox="1">
            <a:spLocks noChangeArrowheads="1"/>
          </p:cNvSpPr>
          <p:nvPr/>
        </p:nvSpPr>
        <p:spPr bwMode="auto">
          <a:xfrm>
            <a:off x="250825" y="123679"/>
            <a:ext cx="87137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defTabSz="457200" eaLnBrk="1" hangingPunct="1">
              <a:spcBef>
                <a:spcPct val="50000"/>
              </a:spcBef>
            </a:pPr>
            <a:r>
              <a:rPr lang="en-GB" sz="2400" dirty="0" smtClean="0">
                <a:solidFill>
                  <a:srgbClr val="0F243D"/>
                </a:solidFill>
              </a:rPr>
              <a:t>Transport and Transit Corridors - the absolute importance </a:t>
            </a:r>
            <a:r>
              <a:rPr lang="en-GB" sz="2400" dirty="0">
                <a:solidFill>
                  <a:srgbClr val="0F243D"/>
                </a:solidFill>
              </a:rPr>
              <a:t>of </a:t>
            </a:r>
            <a:r>
              <a:rPr lang="en-GB" sz="2400" dirty="0" smtClean="0">
                <a:solidFill>
                  <a:srgbClr val="0F243D"/>
                </a:solidFill>
              </a:rPr>
              <a:t>correct </a:t>
            </a:r>
            <a:r>
              <a:rPr lang="en-GB" sz="2400" dirty="0">
                <a:solidFill>
                  <a:srgbClr val="0F243D"/>
                </a:solidFill>
              </a:rPr>
              <a:t>s</a:t>
            </a:r>
            <a:r>
              <a:rPr lang="en-GB" sz="2400" dirty="0" smtClean="0">
                <a:solidFill>
                  <a:srgbClr val="0F243D"/>
                </a:solidFill>
              </a:rPr>
              <a:t>equencing – not enough to just build the infrastructure </a:t>
            </a:r>
            <a:endParaRPr lang="en-GB" sz="2400" dirty="0">
              <a:solidFill>
                <a:srgbClr val="0F243D"/>
              </a:solidFill>
            </a:endParaRPr>
          </a:p>
        </p:txBody>
      </p:sp>
      <p:sp>
        <p:nvSpPr>
          <p:cNvPr id="232465" name="Line 17"/>
          <p:cNvSpPr>
            <a:spLocks noChangeShapeType="1"/>
          </p:cNvSpPr>
          <p:nvPr/>
        </p:nvSpPr>
        <p:spPr bwMode="auto">
          <a:xfrm>
            <a:off x="4932363" y="3213100"/>
            <a:ext cx="1079500" cy="0"/>
          </a:xfrm>
          <a:prstGeom prst="line">
            <a:avLst/>
          </a:prstGeom>
          <a:noFill/>
          <a:ln w="76200">
            <a:solidFill>
              <a:srgbClr val="800080"/>
            </a:solidFill>
            <a:round/>
            <a:headEnd/>
            <a:tailEnd/>
          </a:ln>
          <a:extLst>
            <a:ext uri="{909E8E84-426E-40DD-AFC4-6F175D3DCCD1}">
              <a14:hiddenFill xmlns:a14="http://schemas.microsoft.com/office/drawing/2010/main">
                <a:noFill/>
              </a14:hiddenFill>
            </a:ext>
          </a:extLst>
        </p:spPr>
        <p:txBody>
          <a:bodyPr/>
          <a:lstStyle/>
          <a:p>
            <a:pPr defTabSz="457200"/>
            <a:endParaRPr lang="en-GB">
              <a:solidFill>
                <a:prstClr val="white"/>
              </a:solidFill>
            </a:endParaRPr>
          </a:p>
        </p:txBody>
      </p:sp>
      <p:sp>
        <p:nvSpPr>
          <p:cNvPr id="232466" name="AutoShape 18"/>
          <p:cNvSpPr>
            <a:spLocks noChangeArrowheads="1"/>
          </p:cNvSpPr>
          <p:nvPr/>
        </p:nvSpPr>
        <p:spPr bwMode="auto">
          <a:xfrm>
            <a:off x="6011863" y="2420938"/>
            <a:ext cx="1257300" cy="800100"/>
          </a:xfrm>
          <a:prstGeom prst="curvedDownArrow">
            <a:avLst>
              <a:gd name="adj1" fmla="val 31429"/>
              <a:gd name="adj2" fmla="val 62857"/>
              <a:gd name="adj3" fmla="val 33333"/>
            </a:avLst>
          </a:prstGeom>
          <a:solidFill>
            <a:srgbClr val="FFFFFF"/>
          </a:solidFill>
          <a:ln w="9525">
            <a:solidFill>
              <a:srgbClr val="FF9900"/>
            </a:solidFill>
            <a:miter lim="800000"/>
            <a:headEnd/>
            <a:tailEnd/>
          </a:ln>
        </p:spPr>
        <p:txBody>
          <a:bodyPr/>
          <a:lstStyle/>
          <a:p>
            <a:pPr defTabSz="457200"/>
            <a:endParaRPr lang="en-GB">
              <a:solidFill>
                <a:prstClr val="white"/>
              </a:solidFill>
            </a:endParaRPr>
          </a:p>
        </p:txBody>
      </p:sp>
      <p:sp>
        <p:nvSpPr>
          <p:cNvPr id="232467" name="AutoShape 19"/>
          <p:cNvSpPr>
            <a:spLocks noChangeArrowheads="1"/>
          </p:cNvSpPr>
          <p:nvPr/>
        </p:nvSpPr>
        <p:spPr bwMode="auto">
          <a:xfrm>
            <a:off x="6372225" y="2997200"/>
            <a:ext cx="457200"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9525">
            <a:solidFill>
              <a:srgbClr val="000000"/>
            </a:solidFill>
            <a:round/>
            <a:headEnd/>
            <a:tailEnd/>
          </a:ln>
        </p:spPr>
        <p:txBody>
          <a:bodyPr/>
          <a:lstStyle/>
          <a:p>
            <a:pPr defTabSz="457200"/>
            <a:endParaRPr lang="en-GB">
              <a:solidFill>
                <a:prstClr val="white"/>
              </a:solidFill>
            </a:endParaRPr>
          </a:p>
        </p:txBody>
      </p:sp>
      <p:sp>
        <p:nvSpPr>
          <p:cNvPr id="232468" name="Line 20"/>
          <p:cNvSpPr>
            <a:spLocks noChangeShapeType="1"/>
          </p:cNvSpPr>
          <p:nvPr/>
        </p:nvSpPr>
        <p:spPr bwMode="auto">
          <a:xfrm>
            <a:off x="7019925" y="3213100"/>
            <a:ext cx="865188" cy="0"/>
          </a:xfrm>
          <a:prstGeom prst="line">
            <a:avLst/>
          </a:prstGeom>
          <a:noFill/>
          <a:ln w="76200">
            <a:solidFill>
              <a:srgbClr val="800080"/>
            </a:solidFill>
            <a:round/>
            <a:headEnd/>
            <a:tailEnd/>
          </a:ln>
          <a:extLst>
            <a:ext uri="{909E8E84-426E-40DD-AFC4-6F175D3DCCD1}">
              <a14:hiddenFill xmlns:a14="http://schemas.microsoft.com/office/drawing/2010/main">
                <a:noFill/>
              </a14:hiddenFill>
            </a:ext>
          </a:extLst>
        </p:spPr>
        <p:txBody>
          <a:bodyPr/>
          <a:lstStyle/>
          <a:p>
            <a:pPr defTabSz="457200"/>
            <a:endParaRPr lang="en-GB">
              <a:solidFill>
                <a:prstClr val="white"/>
              </a:solidFill>
            </a:endParaRPr>
          </a:p>
        </p:txBody>
      </p:sp>
      <p:sp>
        <p:nvSpPr>
          <p:cNvPr id="232469" name="AutoShape 21"/>
          <p:cNvSpPr>
            <a:spLocks noChangeArrowheads="1"/>
          </p:cNvSpPr>
          <p:nvPr/>
        </p:nvSpPr>
        <p:spPr bwMode="auto">
          <a:xfrm>
            <a:off x="7885113" y="2997200"/>
            <a:ext cx="457200"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FFFF"/>
          </a:solidFill>
          <a:ln w="9525">
            <a:solidFill>
              <a:srgbClr val="000000"/>
            </a:solidFill>
            <a:miter lim="800000"/>
            <a:headEnd/>
            <a:tailEnd/>
          </a:ln>
        </p:spPr>
        <p:txBody>
          <a:bodyPr/>
          <a:lstStyle/>
          <a:p>
            <a:pPr defTabSz="457200"/>
            <a:endParaRPr lang="en-GB">
              <a:solidFill>
                <a:prstClr val="white"/>
              </a:solidFill>
            </a:endParaRPr>
          </a:p>
        </p:txBody>
      </p:sp>
      <p:sp>
        <p:nvSpPr>
          <p:cNvPr id="232470" name="AutoShape 22"/>
          <p:cNvSpPr>
            <a:spLocks noChangeArrowheads="1"/>
          </p:cNvSpPr>
          <p:nvPr/>
        </p:nvSpPr>
        <p:spPr bwMode="auto">
          <a:xfrm>
            <a:off x="6443663" y="1268413"/>
            <a:ext cx="1512887" cy="576262"/>
          </a:xfrm>
          <a:prstGeom prst="wedgeRectCallout">
            <a:avLst>
              <a:gd name="adj1" fmla="val -39718"/>
              <a:gd name="adj2" fmla="val 151931"/>
            </a:avLst>
          </a:prstGeom>
          <a:solidFill>
            <a:srgbClr val="FFFFFF"/>
          </a:solidFill>
          <a:ln w="9525">
            <a:solidFill>
              <a:srgbClr val="000000"/>
            </a:solidFill>
            <a:miter lim="800000"/>
            <a:headEnd/>
            <a:tailEnd/>
          </a:ln>
        </p:spPr>
        <p:txBody>
          <a:bodyPr/>
          <a:lstStyle/>
          <a:p>
            <a:pPr defTabSz="457200"/>
            <a:r>
              <a:rPr lang="en-US" sz="1600" dirty="0">
                <a:solidFill>
                  <a:prstClr val="black"/>
                </a:solidFill>
              </a:rPr>
              <a:t>Ring Road  – US$1m/km</a:t>
            </a:r>
            <a:endParaRPr lang="en-GB" sz="1600" dirty="0">
              <a:solidFill>
                <a:prstClr val="black"/>
              </a:solidFill>
            </a:endParaRPr>
          </a:p>
        </p:txBody>
      </p:sp>
      <p:sp>
        <p:nvSpPr>
          <p:cNvPr id="232471" name="AutoShape 23"/>
          <p:cNvSpPr>
            <a:spLocks noChangeArrowheads="1"/>
          </p:cNvSpPr>
          <p:nvPr/>
        </p:nvSpPr>
        <p:spPr bwMode="auto">
          <a:xfrm>
            <a:off x="6084888" y="3933825"/>
            <a:ext cx="2447925" cy="1028700"/>
          </a:xfrm>
          <a:prstGeom prst="wedgeRectCallout">
            <a:avLst>
              <a:gd name="adj1" fmla="val 30741"/>
              <a:gd name="adj2" fmla="val -117903"/>
            </a:avLst>
          </a:prstGeom>
          <a:solidFill>
            <a:srgbClr val="FFFFFF"/>
          </a:solidFill>
          <a:ln w="9525">
            <a:solidFill>
              <a:srgbClr val="000000"/>
            </a:solidFill>
            <a:miter lim="800000"/>
            <a:headEnd/>
            <a:tailEnd/>
          </a:ln>
        </p:spPr>
        <p:txBody>
          <a:bodyPr/>
          <a:lstStyle/>
          <a:p>
            <a:pPr defTabSz="457200"/>
            <a:r>
              <a:rPr lang="en-US" sz="1600" dirty="0">
                <a:solidFill>
                  <a:prstClr val="black"/>
                </a:solidFill>
              </a:rPr>
              <a:t>Port Upgrade –</a:t>
            </a:r>
          </a:p>
          <a:p>
            <a:pPr defTabSz="457200"/>
            <a:r>
              <a:rPr lang="en-US" sz="1600" dirty="0">
                <a:solidFill>
                  <a:prstClr val="black"/>
                </a:solidFill>
              </a:rPr>
              <a:t>Dredging, New container terminal, management system. – US$30m</a:t>
            </a:r>
            <a:endParaRPr lang="en-GB" sz="1600" dirty="0">
              <a:solidFill>
                <a:prstClr val="black"/>
              </a:solidFill>
            </a:endParaRPr>
          </a:p>
        </p:txBody>
      </p:sp>
    </p:spTree>
    <p:extLst>
      <p:ext uri="{BB962C8B-B14F-4D97-AF65-F5344CB8AC3E}">
        <p14:creationId xmlns:p14="http://schemas.microsoft.com/office/powerpoint/2010/main" val="31959979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6"/>
          <p:cNvSpPr txBox="1">
            <a:spLocks noChangeArrowheads="1"/>
          </p:cNvSpPr>
          <p:nvPr/>
        </p:nvSpPr>
        <p:spPr bwMode="auto">
          <a:xfrm>
            <a:off x="250825" y="333375"/>
            <a:ext cx="8713788"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22300" indent="-622300" defTabSz="622300" eaLnBrk="0" hangingPunct="0">
              <a:defRPr>
                <a:solidFill>
                  <a:schemeClr val="tx1"/>
                </a:solidFill>
                <a:latin typeface="Arial" charset="0"/>
                <a:cs typeface="Arial" charset="0"/>
              </a:defRPr>
            </a:lvl1pPr>
            <a:lvl2pPr marL="742950" indent="-285750" defTabSz="622300" eaLnBrk="0" hangingPunct="0">
              <a:defRPr>
                <a:solidFill>
                  <a:schemeClr val="tx1"/>
                </a:solidFill>
                <a:latin typeface="Arial" charset="0"/>
                <a:cs typeface="Arial" charset="0"/>
              </a:defRPr>
            </a:lvl2pPr>
            <a:lvl3pPr marL="1143000" indent="-228600" defTabSz="622300" eaLnBrk="0" hangingPunct="0">
              <a:defRPr>
                <a:solidFill>
                  <a:schemeClr val="tx1"/>
                </a:solidFill>
                <a:latin typeface="Arial" charset="0"/>
                <a:cs typeface="Arial" charset="0"/>
              </a:defRPr>
            </a:lvl3pPr>
            <a:lvl4pPr marL="1600200" indent="-228600" defTabSz="622300" eaLnBrk="0" hangingPunct="0">
              <a:defRPr>
                <a:solidFill>
                  <a:schemeClr val="tx1"/>
                </a:solidFill>
                <a:latin typeface="Arial" charset="0"/>
                <a:cs typeface="Arial" charset="0"/>
              </a:defRPr>
            </a:lvl4pPr>
            <a:lvl5pPr marL="2057400" indent="-228600" defTabSz="622300" eaLnBrk="0" hangingPunct="0">
              <a:defRPr>
                <a:solidFill>
                  <a:schemeClr val="tx1"/>
                </a:solidFill>
                <a:latin typeface="Arial" charset="0"/>
                <a:cs typeface="Arial" charset="0"/>
              </a:defRPr>
            </a:lvl5pPr>
            <a:lvl6pPr marL="2514600" indent="-228600" defTabSz="622300" eaLnBrk="0" fontAlgn="base" hangingPunct="0">
              <a:spcBef>
                <a:spcPct val="0"/>
              </a:spcBef>
              <a:spcAft>
                <a:spcPct val="0"/>
              </a:spcAft>
              <a:defRPr>
                <a:solidFill>
                  <a:schemeClr val="tx1"/>
                </a:solidFill>
                <a:latin typeface="Arial" charset="0"/>
                <a:cs typeface="Arial" charset="0"/>
              </a:defRPr>
            </a:lvl6pPr>
            <a:lvl7pPr marL="2971800" indent="-228600" defTabSz="622300" eaLnBrk="0" fontAlgn="base" hangingPunct="0">
              <a:spcBef>
                <a:spcPct val="0"/>
              </a:spcBef>
              <a:spcAft>
                <a:spcPct val="0"/>
              </a:spcAft>
              <a:defRPr>
                <a:solidFill>
                  <a:schemeClr val="tx1"/>
                </a:solidFill>
                <a:latin typeface="Arial" charset="0"/>
                <a:cs typeface="Arial" charset="0"/>
              </a:defRPr>
            </a:lvl7pPr>
            <a:lvl8pPr marL="3429000" indent="-228600" defTabSz="622300" eaLnBrk="0" fontAlgn="base" hangingPunct="0">
              <a:spcBef>
                <a:spcPct val="0"/>
              </a:spcBef>
              <a:spcAft>
                <a:spcPct val="0"/>
              </a:spcAft>
              <a:defRPr>
                <a:solidFill>
                  <a:schemeClr val="tx1"/>
                </a:solidFill>
                <a:latin typeface="Arial" charset="0"/>
                <a:cs typeface="Arial" charset="0"/>
              </a:defRPr>
            </a:lvl8pPr>
            <a:lvl9pPr marL="3886200" indent="-228600" defTabSz="622300" eaLnBrk="0" fontAlgn="base" hangingPunct="0">
              <a:spcBef>
                <a:spcPct val="0"/>
              </a:spcBef>
              <a:spcAft>
                <a:spcPct val="0"/>
              </a:spcAft>
              <a:defRPr>
                <a:solidFill>
                  <a:schemeClr val="tx1"/>
                </a:solidFill>
                <a:latin typeface="Arial" charset="0"/>
                <a:cs typeface="Arial" charset="0"/>
              </a:defRPr>
            </a:lvl9pPr>
          </a:lstStyle>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2800" b="1">
              <a:solidFill>
                <a:prstClr val="black"/>
              </a:solidFill>
            </a:endParaRPr>
          </a:p>
          <a:p>
            <a:pPr eaLnBrk="1" hangingPunct="1"/>
            <a:endParaRPr lang="en-GB" sz="1200" b="1">
              <a:solidFill>
                <a:prstClr val="black"/>
              </a:solidFill>
            </a:endParaRPr>
          </a:p>
        </p:txBody>
      </p:sp>
      <p:sp>
        <p:nvSpPr>
          <p:cNvPr id="13317" name="AutoShape 5"/>
          <p:cNvSpPr>
            <a:spLocks noChangeArrowheads="1"/>
          </p:cNvSpPr>
          <p:nvPr/>
        </p:nvSpPr>
        <p:spPr bwMode="auto">
          <a:xfrm>
            <a:off x="395288" y="2997200"/>
            <a:ext cx="457200"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9525">
            <a:solidFill>
              <a:srgbClr val="000000"/>
            </a:solidFill>
            <a:round/>
            <a:headEnd/>
            <a:tailEnd/>
          </a:ln>
        </p:spPr>
        <p:txBody>
          <a:bodyPr/>
          <a:lstStyle/>
          <a:p>
            <a:pPr defTabSz="457200"/>
            <a:endParaRPr lang="en-GB">
              <a:solidFill>
                <a:prstClr val="white"/>
              </a:solidFill>
            </a:endParaRPr>
          </a:p>
        </p:txBody>
      </p:sp>
      <p:sp>
        <p:nvSpPr>
          <p:cNvPr id="13318" name="AutoShape 6"/>
          <p:cNvSpPr>
            <a:spLocks noChangeArrowheads="1"/>
          </p:cNvSpPr>
          <p:nvPr/>
        </p:nvSpPr>
        <p:spPr bwMode="auto">
          <a:xfrm>
            <a:off x="468313" y="1773238"/>
            <a:ext cx="1087437" cy="609600"/>
          </a:xfrm>
          <a:prstGeom prst="wedgeRectCallout">
            <a:avLst>
              <a:gd name="adj1" fmla="val -31750"/>
              <a:gd name="adj2" fmla="val 152083"/>
            </a:avLst>
          </a:prstGeom>
          <a:solidFill>
            <a:srgbClr val="FFFFFF"/>
          </a:solidFill>
          <a:ln w="9525">
            <a:solidFill>
              <a:srgbClr val="000000"/>
            </a:solidFill>
            <a:miter lim="800000"/>
            <a:headEnd/>
            <a:tailEnd/>
          </a:ln>
        </p:spPr>
        <p:txBody>
          <a:bodyPr/>
          <a:lstStyle/>
          <a:p>
            <a:pPr defTabSz="457200"/>
            <a:r>
              <a:rPr lang="en-US" sz="1600">
                <a:solidFill>
                  <a:prstClr val="black"/>
                </a:solidFill>
              </a:rPr>
              <a:t>Start of journey</a:t>
            </a:r>
            <a:endParaRPr lang="en-GB" sz="1600">
              <a:solidFill>
                <a:prstClr val="black"/>
              </a:solidFill>
            </a:endParaRPr>
          </a:p>
        </p:txBody>
      </p:sp>
      <p:sp>
        <p:nvSpPr>
          <p:cNvPr id="232455" name="Line 7"/>
          <p:cNvSpPr>
            <a:spLocks noChangeShapeType="1"/>
          </p:cNvSpPr>
          <p:nvPr/>
        </p:nvSpPr>
        <p:spPr bwMode="auto">
          <a:xfrm>
            <a:off x="684213" y="3213100"/>
            <a:ext cx="1008062"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defTabSz="457200"/>
            <a:endParaRPr lang="en-GB">
              <a:solidFill>
                <a:prstClr val="white"/>
              </a:solidFill>
            </a:endParaRPr>
          </a:p>
        </p:txBody>
      </p:sp>
      <p:sp>
        <p:nvSpPr>
          <p:cNvPr id="232456" name="AutoShape 8"/>
          <p:cNvSpPr>
            <a:spLocks noChangeArrowheads="1"/>
          </p:cNvSpPr>
          <p:nvPr/>
        </p:nvSpPr>
        <p:spPr bwMode="auto">
          <a:xfrm>
            <a:off x="1692275" y="3068638"/>
            <a:ext cx="792163" cy="301625"/>
          </a:xfrm>
          <a:prstGeom prst="roundRect">
            <a:avLst>
              <a:gd name="adj" fmla="val 16667"/>
            </a:avLst>
          </a:prstGeom>
          <a:solidFill>
            <a:srgbClr val="0000FF"/>
          </a:solidFill>
          <a:ln w="63500">
            <a:solidFill>
              <a:srgbClr val="0000FF"/>
            </a:solidFill>
            <a:round/>
            <a:headEnd/>
            <a:tailEnd/>
          </a:ln>
        </p:spPr>
        <p:txBody>
          <a:bodyPr/>
          <a:lstStyle/>
          <a:p>
            <a:pPr defTabSz="457200"/>
            <a:endParaRPr lang="en-GB">
              <a:solidFill>
                <a:prstClr val="white"/>
              </a:solidFill>
            </a:endParaRPr>
          </a:p>
        </p:txBody>
      </p:sp>
      <p:sp>
        <p:nvSpPr>
          <p:cNvPr id="232457" name="AutoShape 9"/>
          <p:cNvSpPr>
            <a:spLocks noChangeArrowheads="1"/>
          </p:cNvSpPr>
          <p:nvPr/>
        </p:nvSpPr>
        <p:spPr bwMode="auto">
          <a:xfrm>
            <a:off x="468313" y="4005263"/>
            <a:ext cx="1944687" cy="1028700"/>
          </a:xfrm>
          <a:prstGeom prst="wedgeRectCallout">
            <a:avLst>
              <a:gd name="adj1" fmla="val -26000"/>
              <a:gd name="adj2" fmla="val -127778"/>
            </a:avLst>
          </a:prstGeom>
          <a:solidFill>
            <a:srgbClr val="FFFFFF"/>
          </a:solidFill>
          <a:ln w="9525">
            <a:solidFill>
              <a:srgbClr val="000000"/>
            </a:solidFill>
            <a:miter lim="800000"/>
            <a:headEnd/>
            <a:tailEnd/>
          </a:ln>
        </p:spPr>
        <p:txBody>
          <a:bodyPr/>
          <a:lstStyle/>
          <a:p>
            <a:pPr defTabSz="457200"/>
            <a:r>
              <a:rPr lang="en-US" sz="1600" dirty="0">
                <a:solidFill>
                  <a:prstClr val="black"/>
                </a:solidFill>
              </a:rPr>
              <a:t>Road rehabilitation – 50mm surface overlay – US$750,000/km</a:t>
            </a:r>
            <a:endParaRPr lang="en-GB" sz="1600" dirty="0">
              <a:solidFill>
                <a:prstClr val="black"/>
              </a:solidFill>
            </a:endParaRPr>
          </a:p>
        </p:txBody>
      </p:sp>
      <p:sp>
        <p:nvSpPr>
          <p:cNvPr id="232458" name="AutoShape 10"/>
          <p:cNvSpPr>
            <a:spLocks noChangeArrowheads="1"/>
          </p:cNvSpPr>
          <p:nvPr/>
        </p:nvSpPr>
        <p:spPr bwMode="auto">
          <a:xfrm>
            <a:off x="1908175" y="2060575"/>
            <a:ext cx="1223963" cy="609600"/>
          </a:xfrm>
          <a:prstGeom prst="wedgeRectCallout">
            <a:avLst>
              <a:gd name="adj1" fmla="val -53500"/>
              <a:gd name="adj2" fmla="val 107551"/>
            </a:avLst>
          </a:prstGeom>
          <a:solidFill>
            <a:srgbClr val="FFFFFF"/>
          </a:solidFill>
          <a:ln w="9525">
            <a:solidFill>
              <a:srgbClr val="000000"/>
            </a:solidFill>
            <a:miter lim="800000"/>
            <a:headEnd/>
            <a:tailEnd/>
          </a:ln>
        </p:spPr>
        <p:txBody>
          <a:bodyPr/>
          <a:lstStyle/>
          <a:p>
            <a:pPr defTabSz="457200"/>
            <a:r>
              <a:rPr lang="en-US" sz="1600" dirty="0">
                <a:solidFill>
                  <a:prstClr val="black"/>
                </a:solidFill>
              </a:rPr>
              <a:t>Toll Bridge</a:t>
            </a:r>
          </a:p>
          <a:p>
            <a:pPr defTabSz="457200"/>
            <a:r>
              <a:rPr lang="en-US" sz="1600" dirty="0">
                <a:solidFill>
                  <a:prstClr val="black"/>
                </a:solidFill>
              </a:rPr>
              <a:t>US$3m</a:t>
            </a:r>
            <a:endParaRPr lang="en-GB" sz="1600" dirty="0">
              <a:solidFill>
                <a:prstClr val="black"/>
              </a:solidFill>
            </a:endParaRPr>
          </a:p>
        </p:txBody>
      </p:sp>
      <p:sp>
        <p:nvSpPr>
          <p:cNvPr id="232459" name="Line 11"/>
          <p:cNvSpPr>
            <a:spLocks noChangeShapeType="1"/>
          </p:cNvSpPr>
          <p:nvPr/>
        </p:nvSpPr>
        <p:spPr bwMode="auto">
          <a:xfrm>
            <a:off x="2484438" y="3214688"/>
            <a:ext cx="1439862"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defTabSz="457200"/>
            <a:endParaRPr lang="en-GB">
              <a:solidFill>
                <a:prstClr val="white"/>
              </a:solidFill>
            </a:endParaRPr>
          </a:p>
        </p:txBody>
      </p:sp>
      <p:sp>
        <p:nvSpPr>
          <p:cNvPr id="232460" name="AutoShape 12"/>
          <p:cNvSpPr>
            <a:spLocks noChangeArrowheads="1"/>
          </p:cNvSpPr>
          <p:nvPr/>
        </p:nvSpPr>
        <p:spPr bwMode="auto">
          <a:xfrm>
            <a:off x="3419475" y="3933825"/>
            <a:ext cx="1800225" cy="503238"/>
          </a:xfrm>
          <a:prstGeom prst="wedgeRectCallout">
            <a:avLst>
              <a:gd name="adj1" fmla="val -66667"/>
              <a:gd name="adj2" fmla="val -185648"/>
            </a:avLst>
          </a:prstGeom>
          <a:solidFill>
            <a:srgbClr val="FFFFFF"/>
          </a:solidFill>
          <a:ln w="9525">
            <a:solidFill>
              <a:srgbClr val="000000"/>
            </a:solidFill>
            <a:miter lim="800000"/>
            <a:headEnd/>
            <a:tailEnd/>
          </a:ln>
        </p:spPr>
        <p:txBody>
          <a:bodyPr/>
          <a:lstStyle/>
          <a:p>
            <a:pPr defTabSz="457200"/>
            <a:r>
              <a:rPr lang="en-US" sz="1400" dirty="0">
                <a:solidFill>
                  <a:prstClr val="black"/>
                </a:solidFill>
              </a:rPr>
              <a:t>Road construction – US$1m/km</a:t>
            </a:r>
            <a:endParaRPr lang="en-GB" sz="1400" dirty="0">
              <a:solidFill>
                <a:prstClr val="black"/>
              </a:solidFill>
            </a:endParaRPr>
          </a:p>
        </p:txBody>
      </p:sp>
      <p:sp>
        <p:nvSpPr>
          <p:cNvPr id="232461" name="Rectangle 13"/>
          <p:cNvSpPr>
            <a:spLocks noChangeArrowheads="1"/>
          </p:cNvSpPr>
          <p:nvPr/>
        </p:nvSpPr>
        <p:spPr bwMode="auto">
          <a:xfrm>
            <a:off x="3924300" y="2997200"/>
            <a:ext cx="985838" cy="457200"/>
          </a:xfrm>
          <a:prstGeom prst="rect">
            <a:avLst/>
          </a:prstGeom>
          <a:solidFill>
            <a:srgbClr val="FFFFFF"/>
          </a:solidFill>
          <a:ln w="76200" cmpd="tri">
            <a:solidFill>
              <a:srgbClr val="000000"/>
            </a:solidFill>
            <a:miter lim="800000"/>
            <a:headEnd/>
            <a:tailEnd/>
          </a:ln>
        </p:spPr>
        <p:txBody>
          <a:bodyPr/>
          <a:lstStyle/>
          <a:p>
            <a:pPr algn="ctr" defTabSz="457200"/>
            <a:r>
              <a:rPr lang="en-GB">
                <a:solidFill>
                  <a:prstClr val="white"/>
                </a:solidFill>
              </a:rPr>
              <a:t>OSBP</a:t>
            </a:r>
          </a:p>
        </p:txBody>
      </p:sp>
      <p:sp>
        <p:nvSpPr>
          <p:cNvPr id="232462" name="AutoShape 14"/>
          <p:cNvSpPr>
            <a:spLocks noChangeArrowheads="1"/>
          </p:cNvSpPr>
          <p:nvPr/>
        </p:nvSpPr>
        <p:spPr bwMode="auto">
          <a:xfrm>
            <a:off x="3779838" y="1412875"/>
            <a:ext cx="1828800" cy="1008063"/>
          </a:xfrm>
          <a:prstGeom prst="wedgeRectCallout">
            <a:avLst>
              <a:gd name="adj1" fmla="val -17014"/>
              <a:gd name="adj2" fmla="val 105278"/>
            </a:avLst>
          </a:prstGeom>
          <a:solidFill>
            <a:srgbClr val="FFFFFF"/>
          </a:solidFill>
          <a:ln w="9525">
            <a:solidFill>
              <a:srgbClr val="000000"/>
            </a:solidFill>
            <a:miter lim="800000"/>
            <a:headEnd/>
            <a:tailEnd/>
          </a:ln>
        </p:spPr>
        <p:txBody>
          <a:bodyPr/>
          <a:lstStyle/>
          <a:p>
            <a:pPr defTabSz="457200"/>
            <a:r>
              <a:rPr lang="en-US" sz="1600">
                <a:solidFill>
                  <a:prstClr val="black"/>
                </a:solidFill>
              </a:rPr>
              <a:t>One-Stop Border Post – buildings, computers, etc US$10m</a:t>
            </a:r>
            <a:endParaRPr lang="en-GB" sz="1600">
              <a:solidFill>
                <a:prstClr val="black"/>
              </a:solidFill>
            </a:endParaRPr>
          </a:p>
        </p:txBody>
      </p:sp>
      <p:sp>
        <p:nvSpPr>
          <p:cNvPr id="232465" name="Line 17"/>
          <p:cNvSpPr>
            <a:spLocks noChangeShapeType="1"/>
          </p:cNvSpPr>
          <p:nvPr/>
        </p:nvSpPr>
        <p:spPr bwMode="auto">
          <a:xfrm>
            <a:off x="4932363" y="3213100"/>
            <a:ext cx="1079500" cy="0"/>
          </a:xfrm>
          <a:prstGeom prst="line">
            <a:avLst/>
          </a:prstGeom>
          <a:noFill/>
          <a:ln w="76200">
            <a:solidFill>
              <a:srgbClr val="800080"/>
            </a:solidFill>
            <a:round/>
            <a:headEnd/>
            <a:tailEnd/>
          </a:ln>
          <a:extLst>
            <a:ext uri="{909E8E84-426E-40DD-AFC4-6F175D3DCCD1}">
              <a14:hiddenFill xmlns:a14="http://schemas.microsoft.com/office/drawing/2010/main">
                <a:noFill/>
              </a14:hiddenFill>
            </a:ext>
          </a:extLst>
        </p:spPr>
        <p:txBody>
          <a:bodyPr/>
          <a:lstStyle/>
          <a:p>
            <a:pPr defTabSz="457200"/>
            <a:endParaRPr lang="en-GB">
              <a:solidFill>
                <a:prstClr val="white"/>
              </a:solidFill>
            </a:endParaRPr>
          </a:p>
        </p:txBody>
      </p:sp>
      <p:sp>
        <p:nvSpPr>
          <p:cNvPr id="232466" name="AutoShape 18"/>
          <p:cNvSpPr>
            <a:spLocks noChangeArrowheads="1"/>
          </p:cNvSpPr>
          <p:nvPr/>
        </p:nvSpPr>
        <p:spPr bwMode="auto">
          <a:xfrm>
            <a:off x="6011863" y="2420938"/>
            <a:ext cx="1257300" cy="800100"/>
          </a:xfrm>
          <a:prstGeom prst="curvedDownArrow">
            <a:avLst>
              <a:gd name="adj1" fmla="val 31429"/>
              <a:gd name="adj2" fmla="val 62857"/>
              <a:gd name="adj3" fmla="val 33333"/>
            </a:avLst>
          </a:prstGeom>
          <a:solidFill>
            <a:srgbClr val="FFFFFF"/>
          </a:solidFill>
          <a:ln w="9525">
            <a:solidFill>
              <a:srgbClr val="FF9900"/>
            </a:solidFill>
            <a:miter lim="800000"/>
            <a:headEnd/>
            <a:tailEnd/>
          </a:ln>
        </p:spPr>
        <p:txBody>
          <a:bodyPr/>
          <a:lstStyle/>
          <a:p>
            <a:pPr defTabSz="457200"/>
            <a:endParaRPr lang="en-GB">
              <a:solidFill>
                <a:prstClr val="white"/>
              </a:solidFill>
            </a:endParaRPr>
          </a:p>
        </p:txBody>
      </p:sp>
      <p:sp>
        <p:nvSpPr>
          <p:cNvPr id="232467" name="AutoShape 19"/>
          <p:cNvSpPr>
            <a:spLocks noChangeArrowheads="1"/>
          </p:cNvSpPr>
          <p:nvPr/>
        </p:nvSpPr>
        <p:spPr bwMode="auto">
          <a:xfrm>
            <a:off x="6372225" y="2997200"/>
            <a:ext cx="457200"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FF"/>
          </a:solidFill>
          <a:ln w="9525">
            <a:solidFill>
              <a:srgbClr val="000000"/>
            </a:solidFill>
            <a:round/>
            <a:headEnd/>
            <a:tailEnd/>
          </a:ln>
        </p:spPr>
        <p:txBody>
          <a:bodyPr/>
          <a:lstStyle/>
          <a:p>
            <a:pPr defTabSz="457200"/>
            <a:endParaRPr lang="en-GB">
              <a:solidFill>
                <a:prstClr val="white"/>
              </a:solidFill>
            </a:endParaRPr>
          </a:p>
        </p:txBody>
      </p:sp>
      <p:sp>
        <p:nvSpPr>
          <p:cNvPr id="232468" name="Line 20"/>
          <p:cNvSpPr>
            <a:spLocks noChangeShapeType="1"/>
          </p:cNvSpPr>
          <p:nvPr/>
        </p:nvSpPr>
        <p:spPr bwMode="auto">
          <a:xfrm>
            <a:off x="7019925" y="3213100"/>
            <a:ext cx="865188" cy="0"/>
          </a:xfrm>
          <a:prstGeom prst="line">
            <a:avLst/>
          </a:prstGeom>
          <a:noFill/>
          <a:ln w="76200">
            <a:solidFill>
              <a:srgbClr val="800080"/>
            </a:solidFill>
            <a:round/>
            <a:headEnd/>
            <a:tailEnd/>
          </a:ln>
          <a:extLst>
            <a:ext uri="{909E8E84-426E-40DD-AFC4-6F175D3DCCD1}">
              <a14:hiddenFill xmlns:a14="http://schemas.microsoft.com/office/drawing/2010/main">
                <a:noFill/>
              </a14:hiddenFill>
            </a:ext>
          </a:extLst>
        </p:spPr>
        <p:txBody>
          <a:bodyPr/>
          <a:lstStyle/>
          <a:p>
            <a:pPr defTabSz="457200"/>
            <a:endParaRPr lang="en-GB">
              <a:solidFill>
                <a:prstClr val="white"/>
              </a:solidFill>
            </a:endParaRPr>
          </a:p>
        </p:txBody>
      </p:sp>
      <p:sp>
        <p:nvSpPr>
          <p:cNvPr id="232469" name="AutoShape 21"/>
          <p:cNvSpPr>
            <a:spLocks noChangeArrowheads="1"/>
          </p:cNvSpPr>
          <p:nvPr/>
        </p:nvSpPr>
        <p:spPr bwMode="auto">
          <a:xfrm>
            <a:off x="7885113" y="2997200"/>
            <a:ext cx="457200"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FFFF"/>
          </a:solidFill>
          <a:ln w="9525">
            <a:solidFill>
              <a:srgbClr val="000000"/>
            </a:solidFill>
            <a:miter lim="800000"/>
            <a:headEnd/>
            <a:tailEnd/>
          </a:ln>
        </p:spPr>
        <p:txBody>
          <a:bodyPr/>
          <a:lstStyle/>
          <a:p>
            <a:pPr defTabSz="457200"/>
            <a:endParaRPr lang="en-GB">
              <a:solidFill>
                <a:prstClr val="white"/>
              </a:solidFill>
            </a:endParaRPr>
          </a:p>
        </p:txBody>
      </p:sp>
      <p:sp>
        <p:nvSpPr>
          <p:cNvPr id="232470" name="AutoShape 22"/>
          <p:cNvSpPr>
            <a:spLocks noChangeArrowheads="1"/>
          </p:cNvSpPr>
          <p:nvPr/>
        </p:nvSpPr>
        <p:spPr bwMode="auto">
          <a:xfrm>
            <a:off x="6443663" y="1268413"/>
            <a:ext cx="1512887" cy="576262"/>
          </a:xfrm>
          <a:prstGeom prst="wedgeRectCallout">
            <a:avLst>
              <a:gd name="adj1" fmla="val -39718"/>
              <a:gd name="adj2" fmla="val 151931"/>
            </a:avLst>
          </a:prstGeom>
          <a:solidFill>
            <a:srgbClr val="FFFFFF"/>
          </a:solidFill>
          <a:ln w="9525">
            <a:solidFill>
              <a:srgbClr val="000000"/>
            </a:solidFill>
            <a:miter lim="800000"/>
            <a:headEnd/>
            <a:tailEnd/>
          </a:ln>
        </p:spPr>
        <p:txBody>
          <a:bodyPr/>
          <a:lstStyle/>
          <a:p>
            <a:pPr defTabSz="457200"/>
            <a:r>
              <a:rPr lang="en-US" sz="1600" dirty="0">
                <a:solidFill>
                  <a:prstClr val="black"/>
                </a:solidFill>
              </a:rPr>
              <a:t>Ring Road  – US$1m/km</a:t>
            </a:r>
            <a:endParaRPr lang="en-GB" sz="1600" dirty="0">
              <a:solidFill>
                <a:prstClr val="black"/>
              </a:solidFill>
            </a:endParaRPr>
          </a:p>
        </p:txBody>
      </p:sp>
      <p:sp>
        <p:nvSpPr>
          <p:cNvPr id="232471" name="AutoShape 23"/>
          <p:cNvSpPr>
            <a:spLocks noChangeArrowheads="1"/>
          </p:cNvSpPr>
          <p:nvPr/>
        </p:nvSpPr>
        <p:spPr bwMode="auto">
          <a:xfrm>
            <a:off x="6084888" y="3933825"/>
            <a:ext cx="2447925" cy="1028700"/>
          </a:xfrm>
          <a:prstGeom prst="wedgeRectCallout">
            <a:avLst>
              <a:gd name="adj1" fmla="val 30741"/>
              <a:gd name="adj2" fmla="val -117903"/>
            </a:avLst>
          </a:prstGeom>
          <a:solidFill>
            <a:srgbClr val="FFFFFF"/>
          </a:solidFill>
          <a:ln w="9525">
            <a:solidFill>
              <a:srgbClr val="000000"/>
            </a:solidFill>
            <a:miter lim="800000"/>
            <a:headEnd/>
            <a:tailEnd/>
          </a:ln>
        </p:spPr>
        <p:txBody>
          <a:bodyPr/>
          <a:lstStyle/>
          <a:p>
            <a:pPr defTabSz="457200"/>
            <a:r>
              <a:rPr lang="en-US" sz="1600" dirty="0">
                <a:solidFill>
                  <a:prstClr val="black"/>
                </a:solidFill>
              </a:rPr>
              <a:t>Port Upgrade –</a:t>
            </a:r>
          </a:p>
          <a:p>
            <a:pPr defTabSz="457200"/>
            <a:r>
              <a:rPr lang="en-US" sz="1600" dirty="0">
                <a:solidFill>
                  <a:prstClr val="black"/>
                </a:solidFill>
              </a:rPr>
              <a:t>Dredging, New container terminal, management system. – US$30m</a:t>
            </a:r>
            <a:endParaRPr lang="en-GB" sz="1600" dirty="0">
              <a:solidFill>
                <a:prstClr val="black"/>
              </a:solidFill>
            </a:endParaRPr>
          </a:p>
        </p:txBody>
      </p:sp>
      <p:sp>
        <p:nvSpPr>
          <p:cNvPr id="228377" name="AutoShape 25"/>
          <p:cNvSpPr>
            <a:spLocks noChangeArrowheads="1"/>
          </p:cNvSpPr>
          <p:nvPr/>
        </p:nvSpPr>
        <p:spPr bwMode="auto">
          <a:xfrm>
            <a:off x="1692275" y="2997200"/>
            <a:ext cx="976313" cy="485775"/>
          </a:xfrm>
          <a:prstGeom prst="chevron">
            <a:avLst>
              <a:gd name="adj" fmla="val 50245"/>
            </a:avLst>
          </a:prstGeom>
          <a:solidFill>
            <a:schemeClr val="accent1"/>
          </a:solidFill>
          <a:ln w="9525">
            <a:solidFill>
              <a:schemeClr val="tx1"/>
            </a:solidFill>
            <a:miter lim="800000"/>
            <a:headEnd/>
            <a:tailEnd/>
          </a:ln>
        </p:spPr>
        <p:txBody>
          <a:bodyPr wrap="none" anchor="ctr"/>
          <a:lstStyle/>
          <a:p>
            <a:pPr defTabSz="457200"/>
            <a:endParaRPr lang="en-GB">
              <a:solidFill>
                <a:prstClr val="white"/>
              </a:solidFill>
            </a:endParaRPr>
          </a:p>
        </p:txBody>
      </p:sp>
      <p:sp>
        <p:nvSpPr>
          <p:cNvPr id="228378" name="AutoShape 26"/>
          <p:cNvSpPr>
            <a:spLocks noChangeArrowheads="1"/>
          </p:cNvSpPr>
          <p:nvPr/>
        </p:nvSpPr>
        <p:spPr bwMode="auto">
          <a:xfrm>
            <a:off x="2700338" y="2997200"/>
            <a:ext cx="976312" cy="485775"/>
          </a:xfrm>
          <a:prstGeom prst="chevron">
            <a:avLst>
              <a:gd name="adj" fmla="val 50245"/>
            </a:avLst>
          </a:prstGeom>
          <a:solidFill>
            <a:schemeClr val="accent1"/>
          </a:solidFill>
          <a:ln w="9525">
            <a:solidFill>
              <a:schemeClr val="tx1"/>
            </a:solidFill>
            <a:miter lim="800000"/>
            <a:headEnd/>
            <a:tailEnd/>
          </a:ln>
        </p:spPr>
        <p:txBody>
          <a:bodyPr wrap="none" anchor="ctr"/>
          <a:lstStyle/>
          <a:p>
            <a:pPr defTabSz="457200"/>
            <a:endParaRPr lang="en-GB">
              <a:solidFill>
                <a:prstClr val="white"/>
              </a:solidFill>
            </a:endParaRPr>
          </a:p>
        </p:txBody>
      </p:sp>
      <p:sp>
        <p:nvSpPr>
          <p:cNvPr id="228379" name="AutoShape 27"/>
          <p:cNvSpPr>
            <a:spLocks noChangeArrowheads="1"/>
          </p:cNvSpPr>
          <p:nvPr/>
        </p:nvSpPr>
        <p:spPr bwMode="auto">
          <a:xfrm>
            <a:off x="3924300" y="2997200"/>
            <a:ext cx="976313" cy="485775"/>
          </a:xfrm>
          <a:prstGeom prst="chevron">
            <a:avLst>
              <a:gd name="adj" fmla="val 50245"/>
            </a:avLst>
          </a:prstGeom>
          <a:solidFill>
            <a:schemeClr val="accent1"/>
          </a:solidFill>
          <a:ln w="9525">
            <a:solidFill>
              <a:schemeClr val="tx1"/>
            </a:solidFill>
            <a:miter lim="800000"/>
            <a:headEnd/>
            <a:tailEnd/>
          </a:ln>
        </p:spPr>
        <p:txBody>
          <a:bodyPr wrap="none" anchor="ctr"/>
          <a:lstStyle/>
          <a:p>
            <a:pPr defTabSz="457200"/>
            <a:endParaRPr lang="en-GB">
              <a:solidFill>
                <a:prstClr val="white"/>
              </a:solidFill>
            </a:endParaRPr>
          </a:p>
        </p:txBody>
      </p:sp>
      <p:sp>
        <p:nvSpPr>
          <p:cNvPr id="228380" name="AutoShape 28"/>
          <p:cNvSpPr>
            <a:spLocks noChangeArrowheads="1"/>
          </p:cNvSpPr>
          <p:nvPr/>
        </p:nvSpPr>
        <p:spPr bwMode="auto">
          <a:xfrm>
            <a:off x="5076825" y="2997200"/>
            <a:ext cx="976313" cy="485775"/>
          </a:xfrm>
          <a:prstGeom prst="chevron">
            <a:avLst>
              <a:gd name="adj" fmla="val 50245"/>
            </a:avLst>
          </a:prstGeom>
          <a:solidFill>
            <a:schemeClr val="accent1"/>
          </a:solidFill>
          <a:ln w="9525">
            <a:solidFill>
              <a:schemeClr val="tx1"/>
            </a:solidFill>
            <a:miter lim="800000"/>
            <a:headEnd/>
            <a:tailEnd/>
          </a:ln>
        </p:spPr>
        <p:txBody>
          <a:bodyPr wrap="none" anchor="ctr"/>
          <a:lstStyle/>
          <a:p>
            <a:pPr defTabSz="457200"/>
            <a:endParaRPr lang="en-GB">
              <a:solidFill>
                <a:prstClr val="white"/>
              </a:solidFill>
            </a:endParaRPr>
          </a:p>
        </p:txBody>
      </p:sp>
      <p:sp>
        <p:nvSpPr>
          <p:cNvPr id="228382" name="AutoShape 30"/>
          <p:cNvSpPr>
            <a:spLocks noChangeArrowheads="1"/>
          </p:cNvSpPr>
          <p:nvPr/>
        </p:nvSpPr>
        <p:spPr bwMode="auto">
          <a:xfrm>
            <a:off x="7092950" y="2997200"/>
            <a:ext cx="976313" cy="485775"/>
          </a:xfrm>
          <a:prstGeom prst="chevron">
            <a:avLst>
              <a:gd name="adj" fmla="val 50245"/>
            </a:avLst>
          </a:prstGeom>
          <a:solidFill>
            <a:schemeClr val="accent1"/>
          </a:solidFill>
          <a:ln w="9525">
            <a:solidFill>
              <a:schemeClr val="tx1"/>
            </a:solidFill>
            <a:miter lim="800000"/>
            <a:headEnd/>
            <a:tailEnd/>
          </a:ln>
        </p:spPr>
        <p:txBody>
          <a:bodyPr wrap="none" anchor="ctr"/>
          <a:lstStyle/>
          <a:p>
            <a:pPr defTabSz="457200"/>
            <a:endParaRPr lang="en-GB">
              <a:solidFill>
                <a:prstClr val="white"/>
              </a:solidFill>
            </a:endParaRPr>
          </a:p>
        </p:txBody>
      </p:sp>
      <p:sp>
        <p:nvSpPr>
          <p:cNvPr id="35871" name="AutoShape 31"/>
          <p:cNvSpPr>
            <a:spLocks noChangeArrowheads="1"/>
          </p:cNvSpPr>
          <p:nvPr/>
        </p:nvSpPr>
        <p:spPr bwMode="auto">
          <a:xfrm>
            <a:off x="468313" y="5157788"/>
            <a:ext cx="8207375" cy="1223962"/>
          </a:xfrm>
          <a:prstGeom prst="leftRightArrow">
            <a:avLst>
              <a:gd name="adj1" fmla="val 50000"/>
              <a:gd name="adj2" fmla="val 134112"/>
            </a:avLst>
          </a:prstGeom>
          <a:solidFill>
            <a:srgbClr val="FF9900"/>
          </a:solidFill>
          <a:ln w="9525">
            <a:solidFill>
              <a:schemeClr val="tx1"/>
            </a:solidFill>
            <a:miter lim="800000"/>
            <a:headEnd/>
            <a:tailEnd/>
          </a:ln>
        </p:spPr>
        <p:txBody>
          <a:bodyPr wrap="none" anchor="ctr"/>
          <a:lstStyle/>
          <a:p>
            <a:pPr defTabSz="457200"/>
            <a:endParaRPr lang="en-GB">
              <a:solidFill>
                <a:prstClr val="white"/>
              </a:solidFill>
            </a:endParaRPr>
          </a:p>
        </p:txBody>
      </p:sp>
      <p:sp>
        <p:nvSpPr>
          <p:cNvPr id="35872" name="Text Box 32"/>
          <p:cNvSpPr txBox="1">
            <a:spLocks noChangeArrowheads="1"/>
          </p:cNvSpPr>
          <p:nvPr/>
        </p:nvSpPr>
        <p:spPr bwMode="auto">
          <a:xfrm>
            <a:off x="1403350" y="5572125"/>
            <a:ext cx="6192838" cy="36671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200" eaLnBrk="1" hangingPunct="1">
              <a:spcBef>
                <a:spcPct val="50000"/>
              </a:spcBef>
            </a:pPr>
            <a:r>
              <a:rPr lang="en-GB" dirty="0">
                <a:solidFill>
                  <a:srgbClr val="000066"/>
                </a:solidFill>
              </a:rPr>
              <a:t>Trade Facilitation and Trade Regulation Measures</a:t>
            </a:r>
          </a:p>
        </p:txBody>
      </p:sp>
      <p:sp>
        <p:nvSpPr>
          <p:cNvPr id="2" name="AutoShape 25"/>
          <p:cNvSpPr>
            <a:spLocks noChangeArrowheads="1"/>
          </p:cNvSpPr>
          <p:nvPr/>
        </p:nvSpPr>
        <p:spPr bwMode="auto">
          <a:xfrm>
            <a:off x="642938" y="2997200"/>
            <a:ext cx="976312" cy="485775"/>
          </a:xfrm>
          <a:prstGeom prst="chevron">
            <a:avLst>
              <a:gd name="adj" fmla="val 50245"/>
            </a:avLst>
          </a:prstGeom>
          <a:solidFill>
            <a:schemeClr val="accent1"/>
          </a:solidFill>
          <a:ln w="9525">
            <a:solidFill>
              <a:schemeClr val="tx1"/>
            </a:solidFill>
            <a:miter lim="800000"/>
            <a:headEnd/>
            <a:tailEnd/>
          </a:ln>
        </p:spPr>
        <p:txBody>
          <a:bodyPr wrap="none" anchor="ctr"/>
          <a:lstStyle/>
          <a:p>
            <a:pPr defTabSz="457200"/>
            <a:endParaRPr lang="en-GB">
              <a:solidFill>
                <a:prstClr val="white"/>
              </a:solidFill>
            </a:endParaRPr>
          </a:p>
        </p:txBody>
      </p:sp>
      <p:sp>
        <p:nvSpPr>
          <p:cNvPr id="3" name="AutoShape 28"/>
          <p:cNvSpPr>
            <a:spLocks noChangeArrowheads="1"/>
          </p:cNvSpPr>
          <p:nvPr/>
        </p:nvSpPr>
        <p:spPr bwMode="auto">
          <a:xfrm>
            <a:off x="6156325" y="2997200"/>
            <a:ext cx="976313" cy="485775"/>
          </a:xfrm>
          <a:prstGeom prst="chevron">
            <a:avLst>
              <a:gd name="adj" fmla="val 50245"/>
            </a:avLst>
          </a:prstGeom>
          <a:solidFill>
            <a:schemeClr val="accent1"/>
          </a:solidFill>
          <a:ln w="9525">
            <a:solidFill>
              <a:schemeClr val="tx1"/>
            </a:solidFill>
            <a:miter lim="800000"/>
            <a:headEnd/>
            <a:tailEnd/>
          </a:ln>
        </p:spPr>
        <p:txBody>
          <a:bodyPr wrap="none" anchor="ctr"/>
          <a:lstStyle/>
          <a:p>
            <a:pPr defTabSz="457200"/>
            <a:endParaRPr lang="en-GB">
              <a:solidFill>
                <a:prstClr val="white"/>
              </a:solidFill>
            </a:endParaRPr>
          </a:p>
        </p:txBody>
      </p:sp>
      <p:sp>
        <p:nvSpPr>
          <p:cNvPr id="31" name="Text Box 16"/>
          <p:cNvSpPr txBox="1">
            <a:spLocks noChangeArrowheads="1"/>
          </p:cNvSpPr>
          <p:nvPr/>
        </p:nvSpPr>
        <p:spPr bwMode="auto">
          <a:xfrm>
            <a:off x="395289" y="123679"/>
            <a:ext cx="85693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defTabSz="457200" eaLnBrk="1" hangingPunct="1">
              <a:spcBef>
                <a:spcPct val="50000"/>
              </a:spcBef>
            </a:pPr>
            <a:r>
              <a:rPr lang="en-GB" sz="2400" dirty="0" smtClean="0">
                <a:solidFill>
                  <a:srgbClr val="0F243D"/>
                </a:solidFill>
              </a:rPr>
              <a:t>Transport and Transit Corridors – need to also put in trade facilitation measures and ensure transport is regulated and then goods will flow smoothly.</a:t>
            </a:r>
            <a:endParaRPr lang="en-GB" sz="2400" dirty="0">
              <a:solidFill>
                <a:srgbClr val="0F243D"/>
              </a:solidFill>
            </a:endParaRPr>
          </a:p>
        </p:txBody>
      </p:sp>
    </p:spTree>
    <p:extLst>
      <p:ext uri="{BB962C8B-B14F-4D97-AF65-F5344CB8AC3E}">
        <p14:creationId xmlns:p14="http://schemas.microsoft.com/office/powerpoint/2010/main" val="3049462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28377"/>
                                        </p:tgtEl>
                                        <p:attrNameLst>
                                          <p:attrName>style.visibility</p:attrName>
                                        </p:attrNameLst>
                                      </p:cBhvr>
                                      <p:to>
                                        <p:strVal val="visible"/>
                                      </p:to>
                                    </p:set>
                                    <p:anim calcmode="lin" valueType="num">
                                      <p:cBhvr additive="base">
                                        <p:cTn id="11" dur="500" fill="hold"/>
                                        <p:tgtEl>
                                          <p:spTgt spid="228377"/>
                                        </p:tgtEl>
                                        <p:attrNameLst>
                                          <p:attrName>ppt_x</p:attrName>
                                        </p:attrNameLst>
                                      </p:cBhvr>
                                      <p:tavLst>
                                        <p:tav tm="0">
                                          <p:val>
                                            <p:strVal val="0-#ppt_w/2"/>
                                          </p:val>
                                        </p:tav>
                                        <p:tav tm="100000">
                                          <p:val>
                                            <p:strVal val="#ppt_x"/>
                                          </p:val>
                                        </p:tav>
                                      </p:tavLst>
                                    </p:anim>
                                    <p:anim calcmode="lin" valueType="num">
                                      <p:cBhvr additive="base">
                                        <p:cTn id="12" dur="500" fill="hold"/>
                                        <p:tgtEl>
                                          <p:spTgt spid="22837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28378"/>
                                        </p:tgtEl>
                                        <p:attrNameLst>
                                          <p:attrName>style.visibility</p:attrName>
                                        </p:attrNameLst>
                                      </p:cBhvr>
                                      <p:to>
                                        <p:strVal val="visible"/>
                                      </p:to>
                                    </p:set>
                                    <p:anim calcmode="lin" valueType="num">
                                      <p:cBhvr additive="base">
                                        <p:cTn id="15" dur="500" fill="hold"/>
                                        <p:tgtEl>
                                          <p:spTgt spid="228378"/>
                                        </p:tgtEl>
                                        <p:attrNameLst>
                                          <p:attrName>ppt_x</p:attrName>
                                        </p:attrNameLst>
                                      </p:cBhvr>
                                      <p:tavLst>
                                        <p:tav tm="0">
                                          <p:val>
                                            <p:strVal val="0-#ppt_w/2"/>
                                          </p:val>
                                        </p:tav>
                                        <p:tav tm="100000">
                                          <p:val>
                                            <p:strVal val="#ppt_x"/>
                                          </p:val>
                                        </p:tav>
                                      </p:tavLst>
                                    </p:anim>
                                    <p:anim calcmode="lin" valueType="num">
                                      <p:cBhvr additive="base">
                                        <p:cTn id="16" dur="500" fill="hold"/>
                                        <p:tgtEl>
                                          <p:spTgt spid="22837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28379"/>
                                        </p:tgtEl>
                                        <p:attrNameLst>
                                          <p:attrName>style.visibility</p:attrName>
                                        </p:attrNameLst>
                                      </p:cBhvr>
                                      <p:to>
                                        <p:strVal val="visible"/>
                                      </p:to>
                                    </p:set>
                                    <p:anim calcmode="lin" valueType="num">
                                      <p:cBhvr additive="base">
                                        <p:cTn id="19" dur="500" fill="hold"/>
                                        <p:tgtEl>
                                          <p:spTgt spid="228379"/>
                                        </p:tgtEl>
                                        <p:attrNameLst>
                                          <p:attrName>ppt_x</p:attrName>
                                        </p:attrNameLst>
                                      </p:cBhvr>
                                      <p:tavLst>
                                        <p:tav tm="0">
                                          <p:val>
                                            <p:strVal val="0-#ppt_w/2"/>
                                          </p:val>
                                        </p:tav>
                                        <p:tav tm="100000">
                                          <p:val>
                                            <p:strVal val="#ppt_x"/>
                                          </p:val>
                                        </p:tav>
                                      </p:tavLst>
                                    </p:anim>
                                    <p:anim calcmode="lin" valueType="num">
                                      <p:cBhvr additive="base">
                                        <p:cTn id="20" dur="500" fill="hold"/>
                                        <p:tgtEl>
                                          <p:spTgt spid="22837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28380"/>
                                        </p:tgtEl>
                                        <p:attrNameLst>
                                          <p:attrName>style.visibility</p:attrName>
                                        </p:attrNameLst>
                                      </p:cBhvr>
                                      <p:to>
                                        <p:strVal val="visible"/>
                                      </p:to>
                                    </p:set>
                                    <p:anim calcmode="lin" valueType="num">
                                      <p:cBhvr additive="base">
                                        <p:cTn id="23" dur="500" fill="hold"/>
                                        <p:tgtEl>
                                          <p:spTgt spid="228380"/>
                                        </p:tgtEl>
                                        <p:attrNameLst>
                                          <p:attrName>ppt_x</p:attrName>
                                        </p:attrNameLst>
                                      </p:cBhvr>
                                      <p:tavLst>
                                        <p:tav tm="0">
                                          <p:val>
                                            <p:strVal val="0-#ppt_w/2"/>
                                          </p:val>
                                        </p:tav>
                                        <p:tav tm="100000">
                                          <p:val>
                                            <p:strVal val="#ppt_x"/>
                                          </p:val>
                                        </p:tav>
                                      </p:tavLst>
                                    </p:anim>
                                    <p:anim calcmode="lin" valueType="num">
                                      <p:cBhvr additive="base">
                                        <p:cTn id="24" dur="500" fill="hold"/>
                                        <p:tgtEl>
                                          <p:spTgt spid="22838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28382"/>
                                        </p:tgtEl>
                                        <p:attrNameLst>
                                          <p:attrName>style.visibility</p:attrName>
                                        </p:attrNameLst>
                                      </p:cBhvr>
                                      <p:to>
                                        <p:strVal val="visible"/>
                                      </p:to>
                                    </p:set>
                                    <p:anim calcmode="lin" valueType="num">
                                      <p:cBhvr additive="base">
                                        <p:cTn id="31" dur="500" fill="hold"/>
                                        <p:tgtEl>
                                          <p:spTgt spid="228382"/>
                                        </p:tgtEl>
                                        <p:attrNameLst>
                                          <p:attrName>ppt_x</p:attrName>
                                        </p:attrNameLst>
                                      </p:cBhvr>
                                      <p:tavLst>
                                        <p:tav tm="0">
                                          <p:val>
                                            <p:strVal val="0-#ppt_w/2"/>
                                          </p:val>
                                        </p:tav>
                                        <p:tav tm="100000">
                                          <p:val>
                                            <p:strVal val="#ppt_x"/>
                                          </p:val>
                                        </p:tav>
                                      </p:tavLst>
                                    </p:anim>
                                    <p:anim calcmode="lin" valueType="num">
                                      <p:cBhvr additive="base">
                                        <p:cTn id="32" dur="500" fill="hold"/>
                                        <p:tgtEl>
                                          <p:spTgt spid="2283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77" grpId="0" animBg="1"/>
      <p:bldP spid="228378" grpId="0" animBg="1"/>
      <p:bldP spid="228379" grpId="0" animBg="1"/>
      <p:bldP spid="228380" grpId="0" animBg="1"/>
      <p:bldP spid="228382" grpId="0" animBg="1"/>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909310"/>
          </a:xfrm>
          <a:prstGeom prst="rect">
            <a:avLst/>
          </a:prstGeom>
          <a:solidFill>
            <a:schemeClr val="tx1"/>
          </a:solidFill>
        </p:spPr>
        <p:txBody>
          <a:bodyPr wrap="square" rtlCol="0">
            <a:spAutoFit/>
          </a:bodyPr>
          <a:lstStyle/>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GB" dirty="0"/>
          </a:p>
        </p:txBody>
      </p:sp>
      <p:sp>
        <p:nvSpPr>
          <p:cNvPr id="5" name="Rectangle 1"/>
          <p:cNvSpPr>
            <a:spLocks noChangeArrowheads="1"/>
          </p:cNvSpPr>
          <p:nvPr/>
        </p:nvSpPr>
        <p:spPr bwMode="auto">
          <a:xfrm>
            <a:off x="0" y="76944"/>
            <a:ext cx="91440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600"/>
              </a:spcAft>
            </a:pPr>
            <a:r>
              <a:rPr lang="en-GB" sz="2400" b="1" dirty="0">
                <a:solidFill>
                  <a:schemeClr val="bg1"/>
                </a:solidFill>
              </a:rPr>
              <a:t>Integrated Border Management Systems:</a:t>
            </a:r>
          </a:p>
          <a:p>
            <a:pPr algn="just">
              <a:spcAft>
                <a:spcPts val="600"/>
              </a:spcAft>
            </a:pPr>
            <a:r>
              <a:rPr lang="en-GB" dirty="0" smtClean="0">
                <a:solidFill>
                  <a:schemeClr val="bg1"/>
                </a:solidFill>
              </a:rPr>
              <a:t>State </a:t>
            </a:r>
            <a:r>
              <a:rPr lang="en-GB" dirty="0">
                <a:solidFill>
                  <a:schemeClr val="bg1"/>
                </a:solidFill>
              </a:rPr>
              <a:t>interests at the border include protection of national security, enforcement of immigration requirements, enforcement of import and export restrictions and prohibitions, collection of revenue, recording cross-border statistics, and enforcement of International Health Regulations. The responsibility for protecting these interests is vested in several state agencies. They include Police, Security, Customs, Immigration, those responsible for Sanitary and </a:t>
            </a:r>
            <a:r>
              <a:rPr lang="en-GB" dirty="0" err="1">
                <a:solidFill>
                  <a:schemeClr val="bg1"/>
                </a:solidFill>
              </a:rPr>
              <a:t>Phyto</a:t>
            </a:r>
            <a:r>
              <a:rPr lang="en-GB" dirty="0">
                <a:solidFill>
                  <a:schemeClr val="bg1"/>
                </a:solidFill>
              </a:rPr>
              <a:t>-sanitary regulations, and the bureau for standards. </a:t>
            </a:r>
          </a:p>
          <a:p>
            <a:pPr algn="just">
              <a:spcAft>
                <a:spcPts val="600"/>
              </a:spcAft>
            </a:pPr>
            <a:r>
              <a:rPr lang="en-GB" dirty="0" smtClean="0">
                <a:solidFill>
                  <a:schemeClr val="bg1"/>
                </a:solidFill>
              </a:rPr>
              <a:t>Typically</a:t>
            </a:r>
            <a:r>
              <a:rPr lang="en-GB" dirty="0">
                <a:solidFill>
                  <a:schemeClr val="bg1"/>
                </a:solidFill>
              </a:rPr>
              <a:t>, the border management agencies in the Tripartite region that need to co-operation within an IBM framework include: Immigration; Customs; Bureau of Standards; Environment Management Agency; Health, Food Safety and International Health Regulations Enforcement </a:t>
            </a:r>
          </a:p>
          <a:p>
            <a:pPr algn="just">
              <a:spcAft>
                <a:spcPts val="600"/>
              </a:spcAft>
            </a:pPr>
            <a:r>
              <a:rPr lang="en-GB" dirty="0" smtClean="0">
                <a:solidFill>
                  <a:schemeClr val="bg1"/>
                </a:solidFill>
              </a:rPr>
              <a:t>To </a:t>
            </a:r>
            <a:r>
              <a:rPr lang="en-GB" dirty="0">
                <a:solidFill>
                  <a:schemeClr val="bg1"/>
                </a:solidFill>
              </a:rPr>
              <a:t>improve the efficiency of border crossings it is advisable to do as many clearance functions “behind the border” as possible. This reduces waiting times at the border and reduces the number of agencies that require a physical presence at the border.</a:t>
            </a:r>
          </a:p>
          <a:p>
            <a:pPr algn="just">
              <a:spcAft>
                <a:spcPts val="600"/>
              </a:spcAft>
            </a:pPr>
            <a:r>
              <a:rPr lang="en-GB" dirty="0" smtClean="0">
                <a:solidFill>
                  <a:schemeClr val="bg1"/>
                </a:solidFill>
              </a:rPr>
              <a:t>The </a:t>
            </a:r>
            <a:r>
              <a:rPr lang="en-GB" dirty="0">
                <a:solidFill>
                  <a:schemeClr val="bg1"/>
                </a:solidFill>
              </a:rPr>
              <a:t>trend in the Tripartite is to implement </a:t>
            </a:r>
            <a:r>
              <a:rPr lang="en-GB" dirty="0" smtClean="0">
                <a:solidFill>
                  <a:schemeClr val="bg1"/>
                </a:solidFill>
              </a:rPr>
              <a:t>Coordinated or Integrated </a:t>
            </a:r>
            <a:r>
              <a:rPr lang="en-GB" dirty="0">
                <a:solidFill>
                  <a:schemeClr val="bg1"/>
                </a:solidFill>
              </a:rPr>
              <a:t>Border Management </a:t>
            </a:r>
            <a:r>
              <a:rPr lang="en-GB" dirty="0" smtClean="0">
                <a:solidFill>
                  <a:schemeClr val="bg1"/>
                </a:solidFill>
              </a:rPr>
              <a:t>systems </a:t>
            </a:r>
            <a:r>
              <a:rPr lang="en-GB" dirty="0">
                <a:solidFill>
                  <a:schemeClr val="bg1"/>
                </a:solidFill>
              </a:rPr>
              <a:t>coupled with improved computerised systems. Good examples of the trends taking place can be found in Zimbabwe (based on ASYCUDA World), Kenya (based on SIMBA) and South Africa (based on TATIS).</a:t>
            </a:r>
          </a:p>
        </p:txBody>
      </p:sp>
    </p:spTree>
    <p:extLst>
      <p:ext uri="{BB962C8B-B14F-4D97-AF65-F5344CB8AC3E}">
        <p14:creationId xmlns:p14="http://schemas.microsoft.com/office/powerpoint/2010/main" val="33543487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909310"/>
          </a:xfrm>
          <a:prstGeom prst="rect">
            <a:avLst/>
          </a:prstGeom>
          <a:solidFill>
            <a:schemeClr val="tx1"/>
          </a:solidFill>
        </p:spPr>
        <p:txBody>
          <a:bodyPr wrap="square" rtlCol="0">
            <a:spAutoFit/>
          </a:bodyPr>
          <a:lstStyle/>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GB" dirty="0"/>
          </a:p>
        </p:txBody>
      </p:sp>
      <p:sp>
        <p:nvSpPr>
          <p:cNvPr id="5" name="TextBox 5"/>
          <p:cNvSpPr txBox="1">
            <a:spLocks noChangeArrowheads="1"/>
          </p:cNvSpPr>
          <p:nvPr/>
        </p:nvSpPr>
        <p:spPr bwMode="auto">
          <a:xfrm>
            <a:off x="0" y="50241"/>
            <a:ext cx="9143999" cy="6186309"/>
          </a:xfrm>
          <a:prstGeom prst="rect">
            <a:avLst/>
          </a:prstGeom>
          <a:noFill/>
          <a:ln w="9525">
            <a:noFill/>
            <a:miter lim="800000"/>
            <a:headEnd/>
            <a:tailEnd/>
          </a:ln>
        </p:spPr>
        <p:txBody>
          <a:bodyPr wrap="square">
            <a:spAutoFit/>
          </a:bodyPr>
          <a:lstStyle/>
          <a:p>
            <a:pPr>
              <a:defRPr/>
            </a:pPr>
            <a:r>
              <a:rPr lang="en-GB" sz="2400" b="1" dirty="0">
                <a:solidFill>
                  <a:schemeClr val="bg1"/>
                </a:solidFill>
              </a:rPr>
              <a:t>The Tripartite Programme on Customs:</a:t>
            </a:r>
          </a:p>
          <a:p>
            <a:pPr>
              <a:defRPr/>
            </a:pPr>
            <a:r>
              <a:rPr lang="en-GB" sz="2400" dirty="0" smtClean="0">
                <a:solidFill>
                  <a:schemeClr val="bg1"/>
                </a:solidFill>
              </a:rPr>
              <a:t>Programme </a:t>
            </a:r>
            <a:r>
              <a:rPr lang="en-GB" sz="2400" dirty="0">
                <a:solidFill>
                  <a:schemeClr val="bg1"/>
                </a:solidFill>
              </a:rPr>
              <a:t>activities are aimed at:</a:t>
            </a:r>
          </a:p>
          <a:p>
            <a:pPr marL="450850" indent="-273050">
              <a:buFontTx/>
              <a:buChar char="-"/>
              <a:defRPr/>
            </a:pPr>
            <a:r>
              <a:rPr lang="en-GB" sz="2400" dirty="0">
                <a:solidFill>
                  <a:schemeClr val="bg1"/>
                </a:solidFill>
              </a:rPr>
              <a:t>synchronising customs laws, procedures, documentation and practices - conform to international conventions and best practices; </a:t>
            </a:r>
          </a:p>
          <a:p>
            <a:pPr marL="450850" indent="-273050">
              <a:buFontTx/>
              <a:buChar char="-"/>
              <a:defRPr/>
            </a:pPr>
            <a:r>
              <a:rPr lang="en-GB" sz="2400" dirty="0">
                <a:solidFill>
                  <a:schemeClr val="bg1"/>
                </a:solidFill>
              </a:rPr>
              <a:t>systematic removal of  trade facilitation bottlenecks;</a:t>
            </a:r>
          </a:p>
          <a:p>
            <a:pPr marL="450850" indent="-273050">
              <a:buFontTx/>
              <a:buChar char="-"/>
              <a:defRPr/>
            </a:pPr>
            <a:r>
              <a:rPr lang="en-GB" sz="2400" dirty="0">
                <a:solidFill>
                  <a:schemeClr val="bg1"/>
                </a:solidFill>
              </a:rPr>
              <a:t>elevate trade facilitation as one of customs key functions;</a:t>
            </a:r>
          </a:p>
          <a:p>
            <a:pPr marL="450850" indent="-273050">
              <a:buFontTx/>
              <a:buChar char="-"/>
              <a:defRPr/>
            </a:pPr>
            <a:r>
              <a:rPr lang="en-GB" sz="2400" dirty="0">
                <a:solidFill>
                  <a:schemeClr val="bg1"/>
                </a:solidFill>
              </a:rPr>
              <a:t>share modernisation experiences and learn from others;</a:t>
            </a:r>
          </a:p>
          <a:p>
            <a:pPr marL="450850" indent="-273050">
              <a:buFontTx/>
              <a:buChar char="-"/>
              <a:defRPr/>
            </a:pPr>
            <a:r>
              <a:rPr lang="en-GB" sz="2400" dirty="0">
                <a:solidFill>
                  <a:schemeClr val="bg1"/>
                </a:solidFill>
              </a:rPr>
              <a:t>common risk management capabilities and strategies;</a:t>
            </a:r>
          </a:p>
          <a:p>
            <a:pPr marL="450850" indent="-273050">
              <a:buFontTx/>
              <a:buChar char="-"/>
              <a:defRPr/>
            </a:pPr>
            <a:r>
              <a:rPr lang="en-GB" sz="2400" dirty="0">
                <a:solidFill>
                  <a:schemeClr val="bg1"/>
                </a:solidFill>
              </a:rPr>
              <a:t>common guidelines for conducting post clearance audits;</a:t>
            </a:r>
          </a:p>
          <a:p>
            <a:pPr marL="450850" indent="-273050">
              <a:buFontTx/>
              <a:buChar char="-"/>
              <a:defRPr/>
            </a:pPr>
            <a:r>
              <a:rPr lang="en-GB" sz="2400" dirty="0">
                <a:solidFill>
                  <a:schemeClr val="bg1"/>
                </a:solidFill>
              </a:rPr>
              <a:t>regional toolkits e.g. management of border posts, risk management, establishment of  one-stop border posts, etc.;</a:t>
            </a:r>
          </a:p>
          <a:p>
            <a:pPr marL="450850" indent="-273050">
              <a:buFontTx/>
              <a:buChar char="-"/>
              <a:defRPr/>
            </a:pPr>
            <a:r>
              <a:rPr lang="en-GB" sz="2400" dirty="0">
                <a:solidFill>
                  <a:schemeClr val="bg1"/>
                </a:solidFill>
              </a:rPr>
              <a:t>joint training programmes and building capacity in pertinent customs and related areas; and</a:t>
            </a:r>
          </a:p>
          <a:p>
            <a:pPr marL="450850" indent="-273050">
              <a:buFontTx/>
              <a:buChar char="-"/>
              <a:defRPr/>
            </a:pPr>
            <a:r>
              <a:rPr lang="en-GB" sz="2400" dirty="0">
                <a:solidFill>
                  <a:schemeClr val="bg1"/>
                </a:solidFill>
              </a:rPr>
              <a:t>raising the levels of customs administrations’ integrity and adoption of a  pro-customer care culture</a:t>
            </a:r>
            <a:r>
              <a:rPr lang="en-GB" sz="2400" dirty="0" smtClean="0">
                <a:solidFill>
                  <a:schemeClr val="bg1"/>
                </a:solidFill>
              </a:rPr>
              <a:t>.</a:t>
            </a:r>
            <a:endParaRPr lang="en-AU" sz="2400" dirty="0">
              <a:solidFill>
                <a:schemeClr val="bg1"/>
              </a:solidFill>
            </a:endParaRPr>
          </a:p>
        </p:txBody>
      </p:sp>
    </p:spTree>
    <p:extLst>
      <p:ext uri="{BB962C8B-B14F-4D97-AF65-F5344CB8AC3E}">
        <p14:creationId xmlns:p14="http://schemas.microsoft.com/office/powerpoint/2010/main" val="30635151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909310"/>
          </a:xfrm>
          <a:prstGeom prst="rect">
            <a:avLst/>
          </a:prstGeom>
          <a:solidFill>
            <a:schemeClr val="tx1"/>
          </a:solidFill>
        </p:spPr>
        <p:txBody>
          <a:bodyPr wrap="square" rtlCol="0">
            <a:spAutoFit/>
          </a:bodyPr>
          <a:lstStyle/>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GB" dirty="0"/>
          </a:p>
        </p:txBody>
      </p:sp>
      <p:sp>
        <p:nvSpPr>
          <p:cNvPr id="3" name="TextBox 5"/>
          <p:cNvSpPr txBox="1">
            <a:spLocks noChangeArrowheads="1"/>
          </p:cNvSpPr>
          <p:nvPr/>
        </p:nvSpPr>
        <p:spPr bwMode="auto">
          <a:xfrm>
            <a:off x="190173" y="18709"/>
            <a:ext cx="8786813"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b="1" dirty="0">
                <a:solidFill>
                  <a:schemeClr val="bg1"/>
                </a:solidFill>
              </a:rPr>
              <a:t>One Stop Border Posts:</a:t>
            </a:r>
          </a:p>
          <a:p>
            <a:pPr eaLnBrk="1" hangingPunct="1"/>
            <a:endParaRPr lang="en-GB" sz="1200" dirty="0">
              <a:solidFill>
                <a:schemeClr val="bg1"/>
              </a:solidFill>
            </a:endParaRPr>
          </a:p>
          <a:p>
            <a:pPr eaLnBrk="1" hangingPunct="1"/>
            <a:r>
              <a:rPr lang="en-GB" sz="2400" dirty="0">
                <a:solidFill>
                  <a:schemeClr val="bg1"/>
                </a:solidFill>
              </a:rPr>
              <a:t>An OSBP allows people, vehicles and goods to exit one country and enter another country through a single facility staffed and operated jointly by adjoining countries. The main advantage is a quicker border clearance process and limit the duplication of border agency interventions. Transport time and costs are reduced, transit times become more predictable, logistical efficiency increases and countries’ trade competitiveness is enhanced. Economic benefits can be significant.</a:t>
            </a:r>
          </a:p>
          <a:p>
            <a:pPr eaLnBrk="1" hangingPunct="1"/>
            <a:endParaRPr lang="en-GB" sz="1200" dirty="0">
              <a:solidFill>
                <a:schemeClr val="bg1"/>
              </a:solidFill>
            </a:endParaRPr>
          </a:p>
          <a:p>
            <a:pPr eaLnBrk="1" hangingPunct="1"/>
            <a:r>
              <a:rPr lang="en-GB" sz="2400" dirty="0">
                <a:solidFill>
                  <a:schemeClr val="bg1"/>
                </a:solidFill>
              </a:rPr>
              <a:t>OSBP concept is tried and tested for over 40 years - between the USA and Canada; in developing regions of Asia; and South America.  There is no single OSBP model – usually straddling the border or, where traditional two stop facilities already exist in both states these can be converted to one stop use (“juxtaposed” OSBP). </a:t>
            </a:r>
            <a:endParaRPr lang="en-AU" sz="2400" dirty="0">
              <a:solidFill>
                <a:schemeClr val="bg1"/>
              </a:solidFill>
            </a:endParaRPr>
          </a:p>
        </p:txBody>
      </p:sp>
    </p:spTree>
    <p:extLst>
      <p:ext uri="{BB962C8B-B14F-4D97-AF65-F5344CB8AC3E}">
        <p14:creationId xmlns:p14="http://schemas.microsoft.com/office/powerpoint/2010/main" val="2086438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5" descr="Border Plus Approach Area of Interest Cli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2738"/>
            <a:ext cx="9144000" cy="5275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244" name="TextBox 1"/>
          <p:cNvSpPr txBox="1">
            <a:spLocks noChangeArrowheads="1"/>
          </p:cNvSpPr>
          <p:nvPr/>
        </p:nvSpPr>
        <p:spPr bwMode="auto">
          <a:xfrm>
            <a:off x="0" y="19981"/>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ZA" sz="2400">
                <a:solidFill>
                  <a:schemeClr val="bg1"/>
                </a:solidFill>
              </a:rPr>
              <a:t>Border Crossing Monitoring:</a:t>
            </a:r>
          </a:p>
          <a:p>
            <a:pPr eaLnBrk="1" hangingPunct="1"/>
            <a:endParaRPr lang="en-ZA" sz="1200">
              <a:solidFill>
                <a:schemeClr val="bg1"/>
              </a:solidFill>
            </a:endParaRPr>
          </a:p>
          <a:p>
            <a:pPr algn="just" eaLnBrk="1" hangingPunct="1"/>
            <a:r>
              <a:rPr lang="en-ZA">
                <a:solidFill>
                  <a:schemeClr val="bg1"/>
                </a:solidFill>
              </a:rPr>
              <a:t>Have relatively sophisticated border monitoring processes based on a GPS truck tracking system. The system tracks “queuing” times as well as border clearing times.</a:t>
            </a:r>
            <a:endParaRPr lang="en-GB">
              <a:solidFill>
                <a:schemeClr val="bg1"/>
              </a:solidFill>
            </a:endParaRPr>
          </a:p>
        </p:txBody>
      </p:sp>
      <p:sp>
        <p:nvSpPr>
          <p:cNvPr id="8" name="Freeform 7"/>
          <p:cNvSpPr/>
          <p:nvPr/>
        </p:nvSpPr>
        <p:spPr>
          <a:xfrm>
            <a:off x="5889625" y="4370388"/>
            <a:ext cx="3230563" cy="1025525"/>
          </a:xfrm>
          <a:custGeom>
            <a:avLst/>
            <a:gdLst>
              <a:gd name="connsiteX0" fmla="*/ 3230088 w 3230088"/>
              <a:gd name="connsiteY0" fmla="*/ 0 h 1025637"/>
              <a:gd name="connsiteX1" fmla="*/ 2826327 w 3230088"/>
              <a:gd name="connsiteY1" fmla="*/ 11876 h 1025637"/>
              <a:gd name="connsiteX2" fmla="*/ 2790701 w 3230088"/>
              <a:gd name="connsiteY2" fmla="*/ 23751 h 1025637"/>
              <a:gd name="connsiteX3" fmla="*/ 2731325 w 3230088"/>
              <a:gd name="connsiteY3" fmla="*/ 71252 h 1025637"/>
              <a:gd name="connsiteX4" fmla="*/ 2624447 w 3230088"/>
              <a:gd name="connsiteY4" fmla="*/ 142504 h 1025637"/>
              <a:gd name="connsiteX5" fmla="*/ 2588821 w 3230088"/>
              <a:gd name="connsiteY5" fmla="*/ 166255 h 1025637"/>
              <a:gd name="connsiteX6" fmla="*/ 2517569 w 3230088"/>
              <a:gd name="connsiteY6" fmla="*/ 190006 h 1025637"/>
              <a:gd name="connsiteX7" fmla="*/ 2458192 w 3230088"/>
              <a:gd name="connsiteY7" fmla="*/ 296884 h 1025637"/>
              <a:gd name="connsiteX8" fmla="*/ 2434442 w 3230088"/>
              <a:gd name="connsiteY8" fmla="*/ 332510 h 1025637"/>
              <a:gd name="connsiteX9" fmla="*/ 2422566 w 3230088"/>
              <a:gd name="connsiteY9" fmla="*/ 368136 h 1025637"/>
              <a:gd name="connsiteX10" fmla="*/ 2351314 w 3230088"/>
              <a:gd name="connsiteY10" fmla="*/ 427512 h 1025637"/>
              <a:gd name="connsiteX11" fmla="*/ 2280062 w 3230088"/>
              <a:gd name="connsiteY11" fmla="*/ 498764 h 1025637"/>
              <a:gd name="connsiteX12" fmla="*/ 2196935 w 3230088"/>
              <a:gd name="connsiteY12" fmla="*/ 593767 h 1025637"/>
              <a:gd name="connsiteX13" fmla="*/ 2173184 w 3230088"/>
              <a:gd name="connsiteY13" fmla="*/ 629393 h 1025637"/>
              <a:gd name="connsiteX14" fmla="*/ 2101933 w 3230088"/>
              <a:gd name="connsiteY14" fmla="*/ 676894 h 1025637"/>
              <a:gd name="connsiteX15" fmla="*/ 2030681 w 3230088"/>
              <a:gd name="connsiteY15" fmla="*/ 783772 h 1025637"/>
              <a:gd name="connsiteX16" fmla="*/ 2006930 w 3230088"/>
              <a:gd name="connsiteY16" fmla="*/ 819398 h 1025637"/>
              <a:gd name="connsiteX17" fmla="*/ 1900052 w 3230088"/>
              <a:gd name="connsiteY17" fmla="*/ 878775 h 1025637"/>
              <a:gd name="connsiteX18" fmla="*/ 1888177 w 3230088"/>
              <a:gd name="connsiteY18" fmla="*/ 938151 h 1025637"/>
              <a:gd name="connsiteX19" fmla="*/ 1852551 w 3230088"/>
              <a:gd name="connsiteY19" fmla="*/ 950026 h 1025637"/>
              <a:gd name="connsiteX20" fmla="*/ 1805049 w 3230088"/>
              <a:gd name="connsiteY20" fmla="*/ 961902 h 1025637"/>
              <a:gd name="connsiteX21" fmla="*/ 1626920 w 3230088"/>
              <a:gd name="connsiteY21" fmla="*/ 997528 h 1025637"/>
              <a:gd name="connsiteX22" fmla="*/ 1211283 w 3230088"/>
              <a:gd name="connsiteY22" fmla="*/ 997528 h 1025637"/>
              <a:gd name="connsiteX23" fmla="*/ 1175657 w 3230088"/>
              <a:gd name="connsiteY23" fmla="*/ 985652 h 1025637"/>
              <a:gd name="connsiteX24" fmla="*/ 1033153 w 3230088"/>
              <a:gd name="connsiteY24" fmla="*/ 973777 h 1025637"/>
              <a:gd name="connsiteX25" fmla="*/ 914400 w 3230088"/>
              <a:gd name="connsiteY25" fmla="*/ 961902 h 1025637"/>
              <a:gd name="connsiteX26" fmla="*/ 771896 w 3230088"/>
              <a:gd name="connsiteY26" fmla="*/ 926276 h 1025637"/>
              <a:gd name="connsiteX27" fmla="*/ 688769 w 3230088"/>
              <a:gd name="connsiteY27" fmla="*/ 902525 h 1025637"/>
              <a:gd name="connsiteX28" fmla="*/ 391886 w 3230088"/>
              <a:gd name="connsiteY28" fmla="*/ 890650 h 1025637"/>
              <a:gd name="connsiteX29" fmla="*/ 332509 w 3230088"/>
              <a:gd name="connsiteY29" fmla="*/ 878775 h 1025637"/>
              <a:gd name="connsiteX30" fmla="*/ 296883 w 3230088"/>
              <a:gd name="connsiteY30" fmla="*/ 866899 h 1025637"/>
              <a:gd name="connsiteX31" fmla="*/ 47501 w 3230088"/>
              <a:gd name="connsiteY31" fmla="*/ 843149 h 1025637"/>
              <a:gd name="connsiteX32" fmla="*/ 0 w 3230088"/>
              <a:gd name="connsiteY32" fmla="*/ 819398 h 102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30088" h="1025637">
                <a:moveTo>
                  <a:pt x="3230088" y="0"/>
                </a:moveTo>
                <a:cubicBezTo>
                  <a:pt x="3095501" y="3959"/>
                  <a:pt x="2960776" y="4608"/>
                  <a:pt x="2826327" y="11876"/>
                </a:cubicBezTo>
                <a:cubicBezTo>
                  <a:pt x="2813828" y="12552"/>
                  <a:pt x="2800476" y="15931"/>
                  <a:pt x="2790701" y="23751"/>
                </a:cubicBezTo>
                <a:cubicBezTo>
                  <a:pt x="2713966" y="85139"/>
                  <a:pt x="2820872" y="41404"/>
                  <a:pt x="2731325" y="71252"/>
                </a:cubicBezTo>
                <a:lnTo>
                  <a:pt x="2624447" y="142504"/>
                </a:lnTo>
                <a:cubicBezTo>
                  <a:pt x="2612572" y="150421"/>
                  <a:pt x="2602361" y="161742"/>
                  <a:pt x="2588821" y="166255"/>
                </a:cubicBezTo>
                <a:lnTo>
                  <a:pt x="2517569" y="190006"/>
                </a:lnTo>
                <a:cubicBezTo>
                  <a:pt x="2496667" y="252713"/>
                  <a:pt x="2512638" y="215214"/>
                  <a:pt x="2458192" y="296884"/>
                </a:cubicBezTo>
                <a:cubicBezTo>
                  <a:pt x="2450275" y="308759"/>
                  <a:pt x="2438956" y="318970"/>
                  <a:pt x="2434442" y="332510"/>
                </a:cubicBezTo>
                <a:cubicBezTo>
                  <a:pt x="2430483" y="344385"/>
                  <a:pt x="2429510" y="357721"/>
                  <a:pt x="2422566" y="368136"/>
                </a:cubicBezTo>
                <a:cubicBezTo>
                  <a:pt x="2393028" y="412443"/>
                  <a:pt x="2387164" y="395646"/>
                  <a:pt x="2351314" y="427512"/>
                </a:cubicBezTo>
                <a:cubicBezTo>
                  <a:pt x="2326210" y="449827"/>
                  <a:pt x="2298693" y="470817"/>
                  <a:pt x="2280062" y="498764"/>
                </a:cubicBezTo>
                <a:cubicBezTo>
                  <a:pt x="2224644" y="581891"/>
                  <a:pt x="2256312" y="554182"/>
                  <a:pt x="2196935" y="593767"/>
                </a:cubicBezTo>
                <a:cubicBezTo>
                  <a:pt x="2189018" y="605642"/>
                  <a:pt x="2183925" y="619995"/>
                  <a:pt x="2173184" y="629393"/>
                </a:cubicBezTo>
                <a:cubicBezTo>
                  <a:pt x="2151702" y="648190"/>
                  <a:pt x="2101933" y="676894"/>
                  <a:pt x="2101933" y="676894"/>
                </a:cubicBezTo>
                <a:lnTo>
                  <a:pt x="2030681" y="783772"/>
                </a:lnTo>
                <a:cubicBezTo>
                  <a:pt x="2022764" y="795647"/>
                  <a:pt x="2018805" y="811481"/>
                  <a:pt x="2006930" y="819398"/>
                </a:cubicBezTo>
                <a:cubicBezTo>
                  <a:pt x="1925263" y="873843"/>
                  <a:pt x="1962758" y="857872"/>
                  <a:pt x="1900052" y="878775"/>
                </a:cubicBezTo>
                <a:cubicBezTo>
                  <a:pt x="1896094" y="898567"/>
                  <a:pt x="1899373" y="921357"/>
                  <a:pt x="1888177" y="938151"/>
                </a:cubicBezTo>
                <a:cubicBezTo>
                  <a:pt x="1881233" y="948566"/>
                  <a:pt x="1864587" y="946587"/>
                  <a:pt x="1852551" y="950026"/>
                </a:cubicBezTo>
                <a:cubicBezTo>
                  <a:pt x="1836858" y="954510"/>
                  <a:pt x="1820682" y="957212"/>
                  <a:pt x="1805049" y="961902"/>
                </a:cubicBezTo>
                <a:cubicBezTo>
                  <a:pt x="1681220" y="999051"/>
                  <a:pt x="1785269" y="979932"/>
                  <a:pt x="1626920" y="997528"/>
                </a:cubicBezTo>
                <a:cubicBezTo>
                  <a:pt x="1473636" y="1048621"/>
                  <a:pt x="1577775" y="1018471"/>
                  <a:pt x="1211283" y="997528"/>
                </a:cubicBezTo>
                <a:cubicBezTo>
                  <a:pt x="1198786" y="996814"/>
                  <a:pt x="1188065" y="987306"/>
                  <a:pt x="1175657" y="985652"/>
                </a:cubicBezTo>
                <a:cubicBezTo>
                  <a:pt x="1128409" y="979352"/>
                  <a:pt x="1080623" y="978092"/>
                  <a:pt x="1033153" y="973777"/>
                </a:cubicBezTo>
                <a:lnTo>
                  <a:pt x="914400" y="961902"/>
                </a:lnTo>
                <a:cubicBezTo>
                  <a:pt x="820305" y="930537"/>
                  <a:pt x="867843" y="942267"/>
                  <a:pt x="771896" y="926276"/>
                </a:cubicBezTo>
                <a:cubicBezTo>
                  <a:pt x="752110" y="919680"/>
                  <a:pt x="707574" y="903822"/>
                  <a:pt x="688769" y="902525"/>
                </a:cubicBezTo>
                <a:cubicBezTo>
                  <a:pt x="589964" y="895711"/>
                  <a:pt x="490847" y="894608"/>
                  <a:pt x="391886" y="890650"/>
                </a:cubicBezTo>
                <a:cubicBezTo>
                  <a:pt x="372094" y="886692"/>
                  <a:pt x="352091" y="883670"/>
                  <a:pt x="332509" y="878775"/>
                </a:cubicBezTo>
                <a:cubicBezTo>
                  <a:pt x="320365" y="875739"/>
                  <a:pt x="309199" y="869138"/>
                  <a:pt x="296883" y="866899"/>
                </a:cubicBezTo>
                <a:cubicBezTo>
                  <a:pt x="229872" y="854715"/>
                  <a:pt x="105609" y="847619"/>
                  <a:pt x="47501" y="843149"/>
                </a:cubicBezTo>
                <a:cubicBezTo>
                  <a:pt x="8581" y="817202"/>
                  <a:pt x="26147" y="819398"/>
                  <a:pt x="0" y="819398"/>
                </a:cubicBezTo>
              </a:path>
            </a:pathLst>
          </a:custGeom>
          <a:noFill/>
          <a:ln w="76200">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Freeform 8"/>
          <p:cNvSpPr/>
          <p:nvPr/>
        </p:nvSpPr>
        <p:spPr>
          <a:xfrm>
            <a:off x="3965575" y="4168775"/>
            <a:ext cx="1924050" cy="1031875"/>
          </a:xfrm>
          <a:custGeom>
            <a:avLst/>
            <a:gdLst>
              <a:gd name="connsiteX0" fmla="*/ 1923803 w 1923803"/>
              <a:gd name="connsiteY0" fmla="*/ 1033153 h 1033153"/>
              <a:gd name="connsiteX1" fmla="*/ 1710047 w 1923803"/>
              <a:gd name="connsiteY1" fmla="*/ 1021278 h 1033153"/>
              <a:gd name="connsiteX2" fmla="*/ 1638795 w 1923803"/>
              <a:gd name="connsiteY2" fmla="*/ 997527 h 1033153"/>
              <a:gd name="connsiteX3" fmla="*/ 1567543 w 1923803"/>
              <a:gd name="connsiteY3" fmla="*/ 973777 h 1033153"/>
              <a:gd name="connsiteX4" fmla="*/ 1531917 w 1923803"/>
              <a:gd name="connsiteY4" fmla="*/ 961901 h 1033153"/>
              <a:gd name="connsiteX5" fmla="*/ 1258785 w 1923803"/>
              <a:gd name="connsiteY5" fmla="*/ 938151 h 1033153"/>
              <a:gd name="connsiteX6" fmla="*/ 1223159 w 1923803"/>
              <a:gd name="connsiteY6" fmla="*/ 926275 h 1033153"/>
              <a:gd name="connsiteX7" fmla="*/ 1151907 w 1923803"/>
              <a:gd name="connsiteY7" fmla="*/ 914400 h 1033153"/>
              <a:gd name="connsiteX8" fmla="*/ 1092530 w 1923803"/>
              <a:gd name="connsiteY8" fmla="*/ 902525 h 1033153"/>
              <a:gd name="connsiteX9" fmla="*/ 997528 w 1923803"/>
              <a:gd name="connsiteY9" fmla="*/ 914400 h 1033153"/>
              <a:gd name="connsiteX10" fmla="*/ 926276 w 1923803"/>
              <a:gd name="connsiteY10" fmla="*/ 950026 h 1033153"/>
              <a:gd name="connsiteX11" fmla="*/ 890650 w 1923803"/>
              <a:gd name="connsiteY11" fmla="*/ 961901 h 1033153"/>
              <a:gd name="connsiteX12" fmla="*/ 760021 w 1923803"/>
              <a:gd name="connsiteY12" fmla="*/ 950026 h 1033153"/>
              <a:gd name="connsiteX13" fmla="*/ 700645 w 1923803"/>
              <a:gd name="connsiteY13" fmla="*/ 926275 h 1033153"/>
              <a:gd name="connsiteX14" fmla="*/ 617517 w 1923803"/>
              <a:gd name="connsiteY14" fmla="*/ 831273 h 1033153"/>
              <a:gd name="connsiteX15" fmla="*/ 581891 w 1923803"/>
              <a:gd name="connsiteY15" fmla="*/ 760021 h 1033153"/>
              <a:gd name="connsiteX16" fmla="*/ 570016 w 1923803"/>
              <a:gd name="connsiteY16" fmla="*/ 724395 h 1033153"/>
              <a:gd name="connsiteX17" fmla="*/ 534390 w 1923803"/>
              <a:gd name="connsiteY17" fmla="*/ 700644 h 1033153"/>
              <a:gd name="connsiteX18" fmla="*/ 451263 w 1923803"/>
              <a:gd name="connsiteY18" fmla="*/ 593766 h 1033153"/>
              <a:gd name="connsiteX19" fmla="*/ 415637 w 1923803"/>
              <a:gd name="connsiteY19" fmla="*/ 522514 h 1033153"/>
              <a:gd name="connsiteX20" fmla="*/ 380011 w 1923803"/>
              <a:gd name="connsiteY20" fmla="*/ 498764 h 1033153"/>
              <a:gd name="connsiteX21" fmla="*/ 332510 w 1923803"/>
              <a:gd name="connsiteY21" fmla="*/ 427512 h 1033153"/>
              <a:gd name="connsiteX22" fmla="*/ 320634 w 1923803"/>
              <a:gd name="connsiteY22" fmla="*/ 391886 h 1033153"/>
              <a:gd name="connsiteX23" fmla="*/ 249382 w 1923803"/>
              <a:gd name="connsiteY23" fmla="*/ 356260 h 1033153"/>
              <a:gd name="connsiteX24" fmla="*/ 213756 w 1923803"/>
              <a:gd name="connsiteY24" fmla="*/ 332509 h 1033153"/>
              <a:gd name="connsiteX25" fmla="*/ 166255 w 1923803"/>
              <a:gd name="connsiteY25" fmla="*/ 261257 h 1033153"/>
              <a:gd name="connsiteX26" fmla="*/ 95003 w 1923803"/>
              <a:gd name="connsiteY26" fmla="*/ 213756 h 1033153"/>
              <a:gd name="connsiteX27" fmla="*/ 83128 w 1923803"/>
              <a:gd name="connsiteY27" fmla="*/ 178130 h 1033153"/>
              <a:gd name="connsiteX28" fmla="*/ 35626 w 1923803"/>
              <a:gd name="connsiteY28" fmla="*/ 106878 h 1033153"/>
              <a:gd name="connsiteX29" fmla="*/ 23751 w 1923803"/>
              <a:gd name="connsiteY29" fmla="*/ 71252 h 1033153"/>
              <a:gd name="connsiteX30" fmla="*/ 11876 w 1923803"/>
              <a:gd name="connsiteY30" fmla="*/ 23751 h 1033153"/>
              <a:gd name="connsiteX31" fmla="*/ 0 w 1923803"/>
              <a:gd name="connsiteY31" fmla="*/ 0 h 10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3803" h="1033153">
                <a:moveTo>
                  <a:pt x="1923803" y="1033153"/>
                </a:moveTo>
                <a:cubicBezTo>
                  <a:pt x="1852551" y="1029195"/>
                  <a:pt x="1780858" y="1030129"/>
                  <a:pt x="1710047" y="1021278"/>
                </a:cubicBezTo>
                <a:cubicBezTo>
                  <a:pt x="1685205" y="1018173"/>
                  <a:pt x="1662546" y="1005444"/>
                  <a:pt x="1638795" y="997527"/>
                </a:cubicBezTo>
                <a:lnTo>
                  <a:pt x="1567543" y="973777"/>
                </a:lnTo>
                <a:cubicBezTo>
                  <a:pt x="1555668" y="969818"/>
                  <a:pt x="1544388" y="962985"/>
                  <a:pt x="1531917" y="961901"/>
                </a:cubicBezTo>
                <a:lnTo>
                  <a:pt x="1258785" y="938151"/>
                </a:lnTo>
                <a:cubicBezTo>
                  <a:pt x="1246910" y="934192"/>
                  <a:pt x="1235379" y="928991"/>
                  <a:pt x="1223159" y="926275"/>
                </a:cubicBezTo>
                <a:cubicBezTo>
                  <a:pt x="1199654" y="921052"/>
                  <a:pt x="1175597" y="918707"/>
                  <a:pt x="1151907" y="914400"/>
                </a:cubicBezTo>
                <a:cubicBezTo>
                  <a:pt x="1132048" y="910789"/>
                  <a:pt x="1112322" y="906483"/>
                  <a:pt x="1092530" y="902525"/>
                </a:cubicBezTo>
                <a:cubicBezTo>
                  <a:pt x="1060863" y="906483"/>
                  <a:pt x="1028927" y="908691"/>
                  <a:pt x="997528" y="914400"/>
                </a:cubicBezTo>
                <a:cubicBezTo>
                  <a:pt x="950621" y="922928"/>
                  <a:pt x="969742" y="928293"/>
                  <a:pt x="926276" y="950026"/>
                </a:cubicBezTo>
                <a:cubicBezTo>
                  <a:pt x="915080" y="955624"/>
                  <a:pt x="902525" y="957943"/>
                  <a:pt x="890650" y="961901"/>
                </a:cubicBezTo>
                <a:cubicBezTo>
                  <a:pt x="847107" y="957943"/>
                  <a:pt x="801810" y="962884"/>
                  <a:pt x="760021" y="950026"/>
                </a:cubicBezTo>
                <a:cubicBezTo>
                  <a:pt x="672235" y="923015"/>
                  <a:pt x="799885" y="893196"/>
                  <a:pt x="700645" y="926275"/>
                </a:cubicBezTo>
                <a:cubicBezTo>
                  <a:pt x="645226" y="843148"/>
                  <a:pt x="676894" y="870857"/>
                  <a:pt x="617517" y="831273"/>
                </a:cubicBezTo>
                <a:cubicBezTo>
                  <a:pt x="587669" y="741726"/>
                  <a:pt x="627932" y="852104"/>
                  <a:pt x="581891" y="760021"/>
                </a:cubicBezTo>
                <a:cubicBezTo>
                  <a:pt x="576293" y="748825"/>
                  <a:pt x="577836" y="734170"/>
                  <a:pt x="570016" y="724395"/>
                </a:cubicBezTo>
                <a:cubicBezTo>
                  <a:pt x="561100" y="713250"/>
                  <a:pt x="546265" y="708561"/>
                  <a:pt x="534390" y="700644"/>
                </a:cubicBezTo>
                <a:cubicBezTo>
                  <a:pt x="477573" y="615418"/>
                  <a:pt x="507073" y="649576"/>
                  <a:pt x="451263" y="593766"/>
                </a:cubicBezTo>
                <a:cubicBezTo>
                  <a:pt x="441605" y="564793"/>
                  <a:pt x="438656" y="545533"/>
                  <a:pt x="415637" y="522514"/>
                </a:cubicBezTo>
                <a:cubicBezTo>
                  <a:pt x="405545" y="512422"/>
                  <a:pt x="391886" y="506681"/>
                  <a:pt x="380011" y="498764"/>
                </a:cubicBezTo>
                <a:cubicBezTo>
                  <a:pt x="364177" y="475013"/>
                  <a:pt x="341537" y="454592"/>
                  <a:pt x="332510" y="427512"/>
                </a:cubicBezTo>
                <a:cubicBezTo>
                  <a:pt x="328551" y="415637"/>
                  <a:pt x="328454" y="401661"/>
                  <a:pt x="320634" y="391886"/>
                </a:cubicBezTo>
                <a:cubicBezTo>
                  <a:pt x="303891" y="370957"/>
                  <a:pt x="272852" y="364083"/>
                  <a:pt x="249382" y="356260"/>
                </a:cubicBezTo>
                <a:cubicBezTo>
                  <a:pt x="237507" y="348343"/>
                  <a:pt x="223154" y="343250"/>
                  <a:pt x="213756" y="332509"/>
                </a:cubicBezTo>
                <a:cubicBezTo>
                  <a:pt x="194959" y="311027"/>
                  <a:pt x="190006" y="277091"/>
                  <a:pt x="166255" y="261257"/>
                </a:cubicBezTo>
                <a:lnTo>
                  <a:pt x="95003" y="213756"/>
                </a:lnTo>
                <a:cubicBezTo>
                  <a:pt x="91045" y="201881"/>
                  <a:pt x="89207" y="189072"/>
                  <a:pt x="83128" y="178130"/>
                </a:cubicBezTo>
                <a:cubicBezTo>
                  <a:pt x="69265" y="153177"/>
                  <a:pt x="35626" y="106878"/>
                  <a:pt x="35626" y="106878"/>
                </a:cubicBezTo>
                <a:cubicBezTo>
                  <a:pt x="31668" y="95003"/>
                  <a:pt x="27190" y="83288"/>
                  <a:pt x="23751" y="71252"/>
                </a:cubicBezTo>
                <a:cubicBezTo>
                  <a:pt x="19267" y="55559"/>
                  <a:pt x="17037" y="39234"/>
                  <a:pt x="11876" y="23751"/>
                </a:cubicBezTo>
                <a:cubicBezTo>
                  <a:pt x="9077" y="15354"/>
                  <a:pt x="3959" y="7917"/>
                  <a:pt x="0" y="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Freeform 10"/>
          <p:cNvSpPr/>
          <p:nvPr/>
        </p:nvSpPr>
        <p:spPr>
          <a:xfrm>
            <a:off x="3254375" y="3598863"/>
            <a:ext cx="711200" cy="569912"/>
          </a:xfrm>
          <a:custGeom>
            <a:avLst/>
            <a:gdLst>
              <a:gd name="connsiteX0" fmla="*/ 712519 w 712519"/>
              <a:gd name="connsiteY0" fmla="*/ 570016 h 570016"/>
              <a:gd name="connsiteX1" fmla="*/ 665018 w 712519"/>
              <a:gd name="connsiteY1" fmla="*/ 486889 h 570016"/>
              <a:gd name="connsiteX2" fmla="*/ 653143 w 712519"/>
              <a:gd name="connsiteY2" fmla="*/ 451263 h 570016"/>
              <a:gd name="connsiteX3" fmla="*/ 629392 w 712519"/>
              <a:gd name="connsiteY3" fmla="*/ 415637 h 570016"/>
              <a:gd name="connsiteX4" fmla="*/ 617517 w 712519"/>
              <a:gd name="connsiteY4" fmla="*/ 380011 h 570016"/>
              <a:gd name="connsiteX5" fmla="*/ 605642 w 712519"/>
              <a:gd name="connsiteY5" fmla="*/ 237507 h 570016"/>
              <a:gd name="connsiteX6" fmla="*/ 546265 w 712519"/>
              <a:gd name="connsiteY6" fmla="*/ 178130 h 570016"/>
              <a:gd name="connsiteX7" fmla="*/ 498764 w 712519"/>
              <a:gd name="connsiteY7" fmla="*/ 118754 h 570016"/>
              <a:gd name="connsiteX8" fmla="*/ 427512 w 712519"/>
              <a:gd name="connsiteY8" fmla="*/ 95003 h 570016"/>
              <a:gd name="connsiteX9" fmla="*/ 356260 w 712519"/>
              <a:gd name="connsiteY9" fmla="*/ 47502 h 570016"/>
              <a:gd name="connsiteX10" fmla="*/ 308758 w 712519"/>
              <a:gd name="connsiteY10" fmla="*/ 35626 h 570016"/>
              <a:gd name="connsiteX11" fmla="*/ 237506 w 712519"/>
              <a:gd name="connsiteY11" fmla="*/ 11876 h 570016"/>
              <a:gd name="connsiteX12" fmla="*/ 106878 w 712519"/>
              <a:gd name="connsiteY12" fmla="*/ 0 h 570016"/>
              <a:gd name="connsiteX13" fmla="*/ 0 w 712519"/>
              <a:gd name="connsiteY13" fmla="*/ 11876 h 57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519" h="570016">
                <a:moveTo>
                  <a:pt x="712519" y="570016"/>
                </a:moveTo>
                <a:cubicBezTo>
                  <a:pt x="686313" y="438983"/>
                  <a:pt x="725593" y="562607"/>
                  <a:pt x="665018" y="486889"/>
                </a:cubicBezTo>
                <a:cubicBezTo>
                  <a:pt x="657198" y="477114"/>
                  <a:pt x="658741" y="462459"/>
                  <a:pt x="653143" y="451263"/>
                </a:cubicBezTo>
                <a:cubicBezTo>
                  <a:pt x="646760" y="438497"/>
                  <a:pt x="637309" y="427512"/>
                  <a:pt x="629392" y="415637"/>
                </a:cubicBezTo>
                <a:cubicBezTo>
                  <a:pt x="625434" y="403762"/>
                  <a:pt x="619171" y="392419"/>
                  <a:pt x="617517" y="380011"/>
                </a:cubicBezTo>
                <a:cubicBezTo>
                  <a:pt x="611217" y="332763"/>
                  <a:pt x="614990" y="284247"/>
                  <a:pt x="605642" y="237507"/>
                </a:cubicBezTo>
                <a:cubicBezTo>
                  <a:pt x="599552" y="207058"/>
                  <a:pt x="568188" y="192746"/>
                  <a:pt x="546265" y="178130"/>
                </a:cubicBezTo>
                <a:cubicBezTo>
                  <a:pt x="533388" y="139498"/>
                  <a:pt x="540802" y="137438"/>
                  <a:pt x="498764" y="118754"/>
                </a:cubicBezTo>
                <a:cubicBezTo>
                  <a:pt x="475886" y="108586"/>
                  <a:pt x="427512" y="95003"/>
                  <a:pt x="427512" y="95003"/>
                </a:cubicBezTo>
                <a:cubicBezTo>
                  <a:pt x="403761" y="79169"/>
                  <a:pt x="383952" y="54425"/>
                  <a:pt x="356260" y="47502"/>
                </a:cubicBezTo>
                <a:cubicBezTo>
                  <a:pt x="340426" y="43543"/>
                  <a:pt x="324391" y="40316"/>
                  <a:pt x="308758" y="35626"/>
                </a:cubicBezTo>
                <a:cubicBezTo>
                  <a:pt x="284778" y="28432"/>
                  <a:pt x="262439" y="14143"/>
                  <a:pt x="237506" y="11876"/>
                </a:cubicBezTo>
                <a:lnTo>
                  <a:pt x="106878" y="0"/>
                </a:lnTo>
                <a:lnTo>
                  <a:pt x="0" y="11876"/>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Freeform 11"/>
          <p:cNvSpPr/>
          <p:nvPr/>
        </p:nvSpPr>
        <p:spPr>
          <a:xfrm>
            <a:off x="0" y="3633788"/>
            <a:ext cx="3265488" cy="238125"/>
          </a:xfrm>
          <a:custGeom>
            <a:avLst/>
            <a:gdLst>
              <a:gd name="connsiteX0" fmla="*/ 3265714 w 3265714"/>
              <a:gd name="connsiteY0" fmla="*/ 0 h 237507"/>
              <a:gd name="connsiteX1" fmla="*/ 3158836 w 3265714"/>
              <a:gd name="connsiteY1" fmla="*/ 23751 h 237507"/>
              <a:gd name="connsiteX2" fmla="*/ 3123210 w 3265714"/>
              <a:gd name="connsiteY2" fmla="*/ 47502 h 237507"/>
              <a:gd name="connsiteX3" fmla="*/ 3051958 w 3265714"/>
              <a:gd name="connsiteY3" fmla="*/ 71252 h 237507"/>
              <a:gd name="connsiteX4" fmla="*/ 3016332 w 3265714"/>
              <a:gd name="connsiteY4" fmla="*/ 83128 h 237507"/>
              <a:gd name="connsiteX5" fmla="*/ 2909455 w 3265714"/>
              <a:gd name="connsiteY5" fmla="*/ 95003 h 237507"/>
              <a:gd name="connsiteX6" fmla="*/ 2850078 w 3265714"/>
              <a:gd name="connsiteY6" fmla="*/ 142504 h 237507"/>
              <a:gd name="connsiteX7" fmla="*/ 2802577 w 3265714"/>
              <a:gd name="connsiteY7" fmla="*/ 154380 h 237507"/>
              <a:gd name="connsiteX8" fmla="*/ 2660073 w 3265714"/>
              <a:gd name="connsiteY8" fmla="*/ 178130 h 237507"/>
              <a:gd name="connsiteX9" fmla="*/ 2303813 w 3265714"/>
              <a:gd name="connsiteY9" fmla="*/ 166255 h 237507"/>
              <a:gd name="connsiteX10" fmla="*/ 2232561 w 3265714"/>
              <a:gd name="connsiteY10" fmla="*/ 130629 h 237507"/>
              <a:gd name="connsiteX11" fmla="*/ 2196935 w 3265714"/>
              <a:gd name="connsiteY11" fmla="*/ 118754 h 237507"/>
              <a:gd name="connsiteX12" fmla="*/ 2054431 w 3265714"/>
              <a:gd name="connsiteY12" fmla="*/ 106878 h 237507"/>
              <a:gd name="connsiteX13" fmla="*/ 1365662 w 3265714"/>
              <a:gd name="connsiteY13" fmla="*/ 118754 h 237507"/>
              <a:gd name="connsiteX14" fmla="*/ 1258784 w 3265714"/>
              <a:gd name="connsiteY14" fmla="*/ 154380 h 237507"/>
              <a:gd name="connsiteX15" fmla="*/ 1223158 w 3265714"/>
              <a:gd name="connsiteY15" fmla="*/ 166255 h 237507"/>
              <a:gd name="connsiteX16" fmla="*/ 1187532 w 3265714"/>
              <a:gd name="connsiteY16" fmla="*/ 178130 h 237507"/>
              <a:gd name="connsiteX17" fmla="*/ 1151906 w 3265714"/>
              <a:gd name="connsiteY17" fmla="*/ 201881 h 237507"/>
              <a:gd name="connsiteX18" fmla="*/ 1080655 w 3265714"/>
              <a:gd name="connsiteY18" fmla="*/ 213756 h 237507"/>
              <a:gd name="connsiteX19" fmla="*/ 938151 w 3265714"/>
              <a:gd name="connsiteY19" fmla="*/ 237507 h 237507"/>
              <a:gd name="connsiteX20" fmla="*/ 356260 w 3265714"/>
              <a:gd name="connsiteY20" fmla="*/ 225632 h 237507"/>
              <a:gd name="connsiteX21" fmla="*/ 142504 w 3265714"/>
              <a:gd name="connsiteY21" fmla="*/ 213756 h 237507"/>
              <a:gd name="connsiteX22" fmla="*/ 118753 w 3265714"/>
              <a:gd name="connsiteY22" fmla="*/ 178130 h 237507"/>
              <a:gd name="connsiteX23" fmla="*/ 0 w 3265714"/>
              <a:gd name="connsiteY23" fmla="*/ 166255 h 23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65714" h="237507">
                <a:moveTo>
                  <a:pt x="3265714" y="0"/>
                </a:moveTo>
                <a:cubicBezTo>
                  <a:pt x="3238353" y="4560"/>
                  <a:pt x="3188068" y="9135"/>
                  <a:pt x="3158836" y="23751"/>
                </a:cubicBezTo>
                <a:cubicBezTo>
                  <a:pt x="3146070" y="30134"/>
                  <a:pt x="3136252" y="41705"/>
                  <a:pt x="3123210" y="47502"/>
                </a:cubicBezTo>
                <a:cubicBezTo>
                  <a:pt x="3100332" y="57670"/>
                  <a:pt x="3075709" y="63335"/>
                  <a:pt x="3051958" y="71252"/>
                </a:cubicBezTo>
                <a:cubicBezTo>
                  <a:pt x="3040083" y="75210"/>
                  <a:pt x="3028773" y="81746"/>
                  <a:pt x="3016332" y="83128"/>
                </a:cubicBezTo>
                <a:lnTo>
                  <a:pt x="2909455" y="95003"/>
                </a:lnTo>
                <a:cubicBezTo>
                  <a:pt x="2792993" y="133822"/>
                  <a:pt x="2957502" y="70887"/>
                  <a:pt x="2850078" y="142504"/>
                </a:cubicBezTo>
                <a:cubicBezTo>
                  <a:pt x="2836498" y="151557"/>
                  <a:pt x="2818270" y="149896"/>
                  <a:pt x="2802577" y="154380"/>
                </a:cubicBezTo>
                <a:cubicBezTo>
                  <a:pt x="2713961" y="179699"/>
                  <a:pt x="2833754" y="158833"/>
                  <a:pt x="2660073" y="178130"/>
                </a:cubicBezTo>
                <a:cubicBezTo>
                  <a:pt x="2541320" y="174172"/>
                  <a:pt x="2422415" y="173443"/>
                  <a:pt x="2303813" y="166255"/>
                </a:cubicBezTo>
                <a:cubicBezTo>
                  <a:pt x="2269845" y="164196"/>
                  <a:pt x="2261273" y="144985"/>
                  <a:pt x="2232561" y="130629"/>
                </a:cubicBezTo>
                <a:cubicBezTo>
                  <a:pt x="2221365" y="125031"/>
                  <a:pt x="2209343" y="120408"/>
                  <a:pt x="2196935" y="118754"/>
                </a:cubicBezTo>
                <a:cubicBezTo>
                  <a:pt x="2149687" y="112454"/>
                  <a:pt x="2101932" y="110837"/>
                  <a:pt x="2054431" y="106878"/>
                </a:cubicBezTo>
                <a:cubicBezTo>
                  <a:pt x="1824841" y="110837"/>
                  <a:pt x="1595034" y="108002"/>
                  <a:pt x="1365662" y="118754"/>
                </a:cubicBezTo>
                <a:cubicBezTo>
                  <a:pt x="1365652" y="118754"/>
                  <a:pt x="1276601" y="148441"/>
                  <a:pt x="1258784" y="154380"/>
                </a:cubicBezTo>
                <a:lnTo>
                  <a:pt x="1223158" y="166255"/>
                </a:lnTo>
                <a:lnTo>
                  <a:pt x="1187532" y="178130"/>
                </a:lnTo>
                <a:cubicBezTo>
                  <a:pt x="1175657" y="186047"/>
                  <a:pt x="1165446" y="197368"/>
                  <a:pt x="1151906" y="201881"/>
                </a:cubicBezTo>
                <a:cubicBezTo>
                  <a:pt x="1129064" y="209495"/>
                  <a:pt x="1104345" y="209449"/>
                  <a:pt x="1080655" y="213756"/>
                </a:cubicBezTo>
                <a:cubicBezTo>
                  <a:pt x="953306" y="236911"/>
                  <a:pt x="1097457" y="214750"/>
                  <a:pt x="938151" y="237507"/>
                </a:cubicBezTo>
                <a:lnTo>
                  <a:pt x="356260" y="225632"/>
                </a:lnTo>
                <a:cubicBezTo>
                  <a:pt x="284930" y="223503"/>
                  <a:pt x="212480" y="227751"/>
                  <a:pt x="142504" y="213756"/>
                </a:cubicBezTo>
                <a:cubicBezTo>
                  <a:pt x="128509" y="210957"/>
                  <a:pt x="132166" y="183007"/>
                  <a:pt x="118753" y="178130"/>
                </a:cubicBezTo>
                <a:cubicBezTo>
                  <a:pt x="84894" y="165818"/>
                  <a:pt x="39222" y="166255"/>
                  <a:pt x="0" y="166255"/>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TextBox 12"/>
          <p:cNvSpPr txBox="1">
            <a:spLocks noChangeArrowheads="1"/>
          </p:cNvSpPr>
          <p:nvPr/>
        </p:nvSpPr>
        <p:spPr bwMode="auto">
          <a:xfrm>
            <a:off x="0" y="1700213"/>
            <a:ext cx="9155113" cy="147796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dirty="0"/>
              <a:t>Before the one stop border post was operational clearing times were between 3-5 days. Now with the OSBP in operation, clearance is done on the same day. An average of 480 trucks cross at Chirundu every day so a total of 960 to 1,920 travel days per day are being saved, which translates, as a conservative estimate, to between US$288,000 and US$576,000 in savings every day.</a:t>
            </a:r>
          </a:p>
        </p:txBody>
      </p:sp>
    </p:spTree>
    <p:extLst>
      <p:ext uri="{BB962C8B-B14F-4D97-AF65-F5344CB8AC3E}">
        <p14:creationId xmlns:p14="http://schemas.microsoft.com/office/powerpoint/2010/main" val="3845106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right)">
                                      <p:cBhvr>
                                        <p:cTn id="22" dur="500"/>
                                        <p:tgtEl>
                                          <p:spTgt spid="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909310"/>
          </a:xfrm>
          <a:prstGeom prst="rect">
            <a:avLst/>
          </a:prstGeom>
          <a:solidFill>
            <a:schemeClr val="tx1"/>
          </a:solidFill>
        </p:spPr>
        <p:txBody>
          <a:bodyPr wrap="square" rtlCol="0">
            <a:spAutoFit/>
          </a:bodyPr>
          <a:lstStyle/>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GB" dirty="0"/>
          </a:p>
        </p:txBody>
      </p:sp>
      <p:sp>
        <p:nvSpPr>
          <p:cNvPr id="3" name="Text Box 4"/>
          <p:cNvSpPr txBox="1">
            <a:spLocks noChangeArrowheads="1"/>
          </p:cNvSpPr>
          <p:nvPr/>
        </p:nvSpPr>
        <p:spPr bwMode="auto">
          <a:xfrm>
            <a:off x="230187" y="92392"/>
            <a:ext cx="8682037"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ZA" sz="2400" b="1" dirty="0">
                <a:solidFill>
                  <a:schemeClr val="bg1"/>
                </a:solidFill>
              </a:rPr>
              <a:t>Regional Customs Bond:</a:t>
            </a:r>
          </a:p>
          <a:p>
            <a:pPr algn="just"/>
            <a:r>
              <a:rPr lang="en-ZA" dirty="0">
                <a:solidFill>
                  <a:schemeClr val="bg1"/>
                </a:solidFill>
              </a:rPr>
              <a:t>The challenge is to take the best of the SADC and COMESA systems and merge them into one system for the benefit of the entire region. A study on how this can be done has been undertaken but implementation needs to take place.</a:t>
            </a:r>
          </a:p>
          <a:p>
            <a:pPr algn="just"/>
            <a:endParaRPr lang="en-ZA" sz="1200" dirty="0">
              <a:solidFill>
                <a:schemeClr val="bg1"/>
              </a:solidFill>
            </a:endParaRPr>
          </a:p>
          <a:p>
            <a:pPr algn="just"/>
            <a:r>
              <a:rPr lang="en-ZA" sz="2400" b="1" dirty="0">
                <a:solidFill>
                  <a:schemeClr val="bg1"/>
                </a:solidFill>
              </a:rPr>
              <a:t>Regional Transit Management System:</a:t>
            </a:r>
          </a:p>
          <a:p>
            <a:pPr algn="just"/>
            <a:r>
              <a:rPr lang="en-ZA" dirty="0">
                <a:solidFill>
                  <a:schemeClr val="bg1"/>
                </a:solidFill>
              </a:rPr>
              <a:t>Within the Tripartite region, and because many of the Tripartite countries are land-locked, management of goods in transit is an important trade facilitation instrument which, if not implemented appropriately, results in excessive delays for transporters and losses to governments as goods in transit get diverted to customers that are in countries which ostensibly the goods are supposed to be transiting through.</a:t>
            </a:r>
            <a:endParaRPr lang="en-GB" dirty="0">
              <a:solidFill>
                <a:schemeClr val="bg1"/>
              </a:solidFill>
            </a:endParaRPr>
          </a:p>
          <a:p>
            <a:pPr algn="just"/>
            <a:endParaRPr lang="en-ZA" sz="1200" u="sng" dirty="0">
              <a:solidFill>
                <a:schemeClr val="bg1"/>
              </a:solidFill>
            </a:endParaRPr>
          </a:p>
          <a:p>
            <a:pPr algn="just"/>
            <a:r>
              <a:rPr lang="en-ZA" sz="2400" b="1" dirty="0">
                <a:solidFill>
                  <a:schemeClr val="bg1"/>
                </a:solidFill>
              </a:rPr>
              <a:t>Computerised Immigration Systems:</a:t>
            </a:r>
          </a:p>
          <a:p>
            <a:pPr algn="just"/>
            <a:r>
              <a:rPr lang="en-ZA" dirty="0" smtClean="0">
                <a:solidFill>
                  <a:schemeClr val="bg1"/>
                </a:solidFill>
              </a:rPr>
              <a:t>TMSA </a:t>
            </a:r>
            <a:r>
              <a:rPr lang="en-ZA" dirty="0">
                <a:solidFill>
                  <a:schemeClr val="bg1"/>
                </a:solidFill>
              </a:rPr>
              <a:t>is currently working with one country on a computerised immigration system that could be used as a standard for other countries that require it.</a:t>
            </a:r>
          </a:p>
          <a:p>
            <a:pPr algn="just"/>
            <a:endParaRPr lang="en-ZA" sz="1200" dirty="0">
              <a:solidFill>
                <a:schemeClr val="bg1"/>
              </a:solidFill>
            </a:endParaRPr>
          </a:p>
          <a:p>
            <a:pPr algn="just"/>
            <a:r>
              <a:rPr lang="en-ZA" sz="2400" b="1" dirty="0">
                <a:solidFill>
                  <a:schemeClr val="bg1"/>
                </a:solidFill>
              </a:rPr>
              <a:t>Transport Procedures:</a:t>
            </a:r>
          </a:p>
          <a:p>
            <a:pPr algn="just"/>
            <a:r>
              <a:rPr lang="en-ZA" dirty="0">
                <a:solidFill>
                  <a:schemeClr val="bg1"/>
                </a:solidFill>
              </a:rPr>
              <a:t>The Tripartite is addressing market liberalisation of the transport sector by carrying out work on carriage of international road freight; introduction of international regulatory mechanisms; and regional harmonisation of road traffic legislation. </a:t>
            </a:r>
            <a:endParaRPr lang="en-GB" dirty="0">
              <a:solidFill>
                <a:schemeClr val="bg1"/>
              </a:solidFill>
            </a:endParaRPr>
          </a:p>
        </p:txBody>
      </p:sp>
    </p:spTree>
    <p:extLst>
      <p:ext uri="{BB962C8B-B14F-4D97-AF65-F5344CB8AC3E}">
        <p14:creationId xmlns:p14="http://schemas.microsoft.com/office/powerpoint/2010/main" val="214769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9" presetClass="emph" presetSubtype="0" nodeType="withEffect">
                                  <p:stCondLst>
                                    <p:cond delay="0"/>
                                  </p:stCondLst>
                                  <p:childTnLst>
                                    <p:set>
                                      <p:cBhvr rctx="PPT">
                                        <p:cTn id="10" dur="indefinite"/>
                                        <p:tgtEl>
                                          <p:spTgt spid="3">
                                            <p:txEl>
                                              <p:pRg st="0" end="0"/>
                                            </p:txEl>
                                          </p:spTgt>
                                        </p:tgtEl>
                                        <p:attrNameLst>
                                          <p:attrName>style.opacity</p:attrName>
                                        </p:attrNameLst>
                                      </p:cBhvr>
                                      <p:to>
                                        <p:strVal val="0.5"/>
                                      </p:to>
                                    </p:set>
                                    <p:animEffect filter="image" prLst="opacity: 0.5">
                                      <p:cBhvr rctx="IE">
                                        <p:cTn id="11" dur="indefinite"/>
                                        <p:tgtEl>
                                          <p:spTgt spid="3">
                                            <p:txEl>
                                              <p:pRg st="0" end="0"/>
                                            </p:txEl>
                                          </p:spTgt>
                                        </p:tgtEl>
                                      </p:cBhvr>
                                    </p:animEffect>
                                  </p:childTnLst>
                                </p:cTn>
                              </p:par>
                              <p:par>
                                <p:cTn id="12" presetID="9" presetClass="emph" presetSubtype="0" nodeType="withEffect">
                                  <p:stCondLst>
                                    <p:cond delay="0"/>
                                  </p:stCondLst>
                                  <p:childTnLst>
                                    <p:set>
                                      <p:cBhvr rctx="PPT">
                                        <p:cTn id="13" dur="indefinite"/>
                                        <p:tgtEl>
                                          <p:spTgt spid="3">
                                            <p:txEl>
                                              <p:pRg st="1" end="1"/>
                                            </p:txEl>
                                          </p:spTgt>
                                        </p:tgtEl>
                                        <p:attrNameLst>
                                          <p:attrName>style.opacity</p:attrName>
                                        </p:attrNameLst>
                                      </p:cBhvr>
                                      <p:to>
                                        <p:strVal val="0.5"/>
                                      </p:to>
                                    </p:set>
                                    <p:animEffect filter="image" prLst="opacity: 0.5">
                                      <p:cBhvr rctx="IE">
                                        <p:cTn id="14" dur="indefinite"/>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9" presetClass="emph" presetSubtype="0" nodeType="withEffect">
                                  <p:stCondLst>
                                    <p:cond delay="0"/>
                                  </p:stCondLst>
                                  <p:childTnLst>
                                    <p:set>
                                      <p:cBhvr rctx="PPT">
                                        <p:cTn id="22" dur="indefinite"/>
                                        <p:tgtEl>
                                          <p:spTgt spid="3">
                                            <p:txEl>
                                              <p:pRg st="3" end="3"/>
                                            </p:txEl>
                                          </p:spTgt>
                                        </p:tgtEl>
                                        <p:attrNameLst>
                                          <p:attrName>style.opacity</p:attrName>
                                        </p:attrNameLst>
                                      </p:cBhvr>
                                      <p:to>
                                        <p:strVal val="0.5"/>
                                      </p:to>
                                    </p:set>
                                    <p:animEffect filter="image" prLst="opacity: 0.5">
                                      <p:cBhvr rctx="IE">
                                        <p:cTn id="23" dur="indefinite"/>
                                        <p:tgtEl>
                                          <p:spTgt spid="3">
                                            <p:txEl>
                                              <p:pRg st="3" end="3"/>
                                            </p:txEl>
                                          </p:spTgt>
                                        </p:tgtEl>
                                      </p:cBhvr>
                                    </p:animEffect>
                                  </p:childTnLst>
                                </p:cTn>
                              </p:par>
                              <p:par>
                                <p:cTn id="24" presetID="9" presetClass="emph" presetSubtype="0" nodeType="withEffect">
                                  <p:stCondLst>
                                    <p:cond delay="0"/>
                                  </p:stCondLst>
                                  <p:childTnLst>
                                    <p:set>
                                      <p:cBhvr rctx="PPT">
                                        <p:cTn id="25" dur="indefinite"/>
                                        <p:tgtEl>
                                          <p:spTgt spid="3">
                                            <p:txEl>
                                              <p:pRg st="4" end="4"/>
                                            </p:txEl>
                                          </p:spTgt>
                                        </p:tgtEl>
                                        <p:attrNameLst>
                                          <p:attrName>style.opacity</p:attrName>
                                        </p:attrNameLst>
                                      </p:cBhvr>
                                      <p:to>
                                        <p:strVal val="0.5"/>
                                      </p:to>
                                    </p:set>
                                    <p:animEffect filter="image" prLst="opacity: 0.5">
                                      <p:cBhvr rctx="IE">
                                        <p:cTn id="26" dur="indefinite"/>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9" presetClass="emph" presetSubtype="0" nodeType="withEffect">
                                  <p:stCondLst>
                                    <p:cond delay="0"/>
                                  </p:stCondLst>
                                  <p:childTnLst>
                                    <p:set>
                                      <p:cBhvr rctx="PPT">
                                        <p:cTn id="34" dur="indefinite"/>
                                        <p:tgtEl>
                                          <p:spTgt spid="3">
                                            <p:txEl>
                                              <p:pRg st="6" end="6"/>
                                            </p:txEl>
                                          </p:spTgt>
                                        </p:tgtEl>
                                        <p:attrNameLst>
                                          <p:attrName>style.opacity</p:attrName>
                                        </p:attrNameLst>
                                      </p:cBhvr>
                                      <p:to>
                                        <p:strVal val="0.5"/>
                                      </p:to>
                                    </p:set>
                                    <p:animEffect filter="image" prLst="opacity: 0.5">
                                      <p:cBhvr rctx="IE">
                                        <p:cTn id="35" dur="indefinite"/>
                                        <p:tgtEl>
                                          <p:spTgt spid="3">
                                            <p:txEl>
                                              <p:pRg st="6" end="6"/>
                                            </p:txEl>
                                          </p:spTgt>
                                        </p:tgtEl>
                                      </p:cBhvr>
                                    </p:animEffect>
                                  </p:childTnLst>
                                </p:cTn>
                              </p:par>
                              <p:par>
                                <p:cTn id="36" presetID="9" presetClass="emph" presetSubtype="0" nodeType="withEffect">
                                  <p:stCondLst>
                                    <p:cond delay="0"/>
                                  </p:stCondLst>
                                  <p:childTnLst>
                                    <p:set>
                                      <p:cBhvr rctx="PPT">
                                        <p:cTn id="37" dur="indefinite"/>
                                        <p:tgtEl>
                                          <p:spTgt spid="3">
                                            <p:txEl>
                                              <p:pRg st="7" end="7"/>
                                            </p:txEl>
                                          </p:spTgt>
                                        </p:tgtEl>
                                        <p:attrNameLst>
                                          <p:attrName>style.opacity</p:attrName>
                                        </p:attrNameLst>
                                      </p:cBhvr>
                                      <p:to>
                                        <p:strVal val="0.5"/>
                                      </p:to>
                                    </p:set>
                                    <p:animEffect filter="image" prLst="opacity: 0.5">
                                      <p:cBhvr rctx="IE">
                                        <p:cTn id="38" dur="indefinite"/>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909310"/>
          </a:xfrm>
          <a:prstGeom prst="rect">
            <a:avLst/>
          </a:prstGeom>
          <a:solidFill>
            <a:schemeClr val="tx1"/>
          </a:solidFill>
        </p:spPr>
        <p:txBody>
          <a:bodyPr wrap="square" rtlCol="0">
            <a:spAutoFit/>
          </a:bodyPr>
          <a:lstStyle/>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GB" dirty="0"/>
          </a:p>
        </p:txBody>
      </p:sp>
      <p:sp>
        <p:nvSpPr>
          <p:cNvPr id="3" name="Text Box 4"/>
          <p:cNvSpPr txBox="1">
            <a:spLocks noChangeArrowheads="1"/>
          </p:cNvSpPr>
          <p:nvPr/>
        </p:nvSpPr>
        <p:spPr bwMode="auto">
          <a:xfrm>
            <a:off x="92184" y="68903"/>
            <a:ext cx="8928100"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r>
              <a:rPr lang="en-ZA" sz="2400" b="1" dirty="0" smtClean="0">
                <a:solidFill>
                  <a:schemeClr val="bg1"/>
                </a:solidFill>
              </a:rPr>
              <a:t>Legal and Regulatory Framework for Road Transport:</a:t>
            </a:r>
          </a:p>
          <a:p>
            <a:pPr>
              <a:defRPr/>
            </a:pPr>
            <a:endParaRPr lang="en-ZA" sz="1000" dirty="0" smtClean="0">
              <a:solidFill>
                <a:schemeClr val="bg1"/>
              </a:solidFill>
            </a:endParaRPr>
          </a:p>
          <a:p>
            <a:pPr algn="just">
              <a:defRPr/>
            </a:pPr>
            <a:r>
              <a:rPr lang="en-ZA" dirty="0" smtClean="0">
                <a:solidFill>
                  <a:schemeClr val="bg1"/>
                </a:solidFill>
              </a:rPr>
              <a:t>Road transport in the region is largely unregulated. No regulation does not equal deregulation. Regulation can assist in enforcement (such as withdrawing a carrier’s licence for overloaded vehicles). The current situation in the region could be characterised as benign neglect. A lack of regulation can:</a:t>
            </a:r>
          </a:p>
          <a:p>
            <a:pPr marL="271463" indent="-271463" algn="just">
              <a:buFontTx/>
              <a:buChar char="-"/>
              <a:defRPr/>
            </a:pPr>
            <a:r>
              <a:rPr lang="en-ZA" dirty="0" smtClean="0">
                <a:solidFill>
                  <a:schemeClr val="bg1"/>
                </a:solidFill>
              </a:rPr>
              <a:t>Improve competition - small and large operations competing but this also compromises service quality and safety as maintenance is deferred to lower costs;</a:t>
            </a:r>
          </a:p>
          <a:p>
            <a:pPr marL="271463" indent="-271463" algn="just">
              <a:buFontTx/>
              <a:buChar char="-"/>
              <a:defRPr/>
            </a:pPr>
            <a:r>
              <a:rPr lang="en-ZA" dirty="0" smtClean="0">
                <a:solidFill>
                  <a:schemeClr val="bg1"/>
                </a:solidFill>
              </a:rPr>
              <a:t>Allow other government agencies to dictate transport policy (revenue authorities licensing transit vehicles to reduce illegal imports but also restricting back loads);</a:t>
            </a:r>
          </a:p>
          <a:p>
            <a:pPr marL="271463" indent="-271463" algn="just">
              <a:buFontTx/>
              <a:buChar char="-"/>
              <a:defRPr/>
            </a:pPr>
            <a:r>
              <a:rPr lang="en-ZA" dirty="0" smtClean="0">
                <a:solidFill>
                  <a:schemeClr val="bg1"/>
                </a:solidFill>
              </a:rPr>
              <a:t>Allow countries to license foreign trucks as a protectionist measure and restrict commercial presence of foreign trucking companies.</a:t>
            </a:r>
          </a:p>
          <a:p>
            <a:pPr algn="just">
              <a:defRPr/>
            </a:pPr>
            <a:endParaRPr lang="en-ZA" sz="1200" dirty="0">
              <a:solidFill>
                <a:schemeClr val="bg1"/>
              </a:solidFill>
            </a:endParaRPr>
          </a:p>
          <a:p>
            <a:pPr algn="just">
              <a:defRPr/>
            </a:pPr>
            <a:r>
              <a:rPr lang="en-GB" dirty="0" smtClean="0">
                <a:solidFill>
                  <a:schemeClr val="bg1"/>
                </a:solidFill>
              </a:rPr>
              <a:t>In Southern Africa there is open </a:t>
            </a:r>
            <a:r>
              <a:rPr lang="en-GB" dirty="0">
                <a:solidFill>
                  <a:schemeClr val="bg1"/>
                </a:solidFill>
              </a:rPr>
              <a:t>competition in road transport but with some protection </a:t>
            </a:r>
            <a:r>
              <a:rPr lang="en-GB" dirty="0" smtClean="0">
                <a:solidFill>
                  <a:schemeClr val="bg1"/>
                </a:solidFill>
              </a:rPr>
              <a:t>such as </a:t>
            </a:r>
            <a:r>
              <a:rPr lang="en-GB" dirty="0" err="1" smtClean="0">
                <a:solidFill>
                  <a:schemeClr val="bg1"/>
                </a:solidFill>
              </a:rPr>
              <a:t>cabotage</a:t>
            </a:r>
            <a:r>
              <a:rPr lang="en-GB" dirty="0" smtClean="0">
                <a:solidFill>
                  <a:schemeClr val="bg1"/>
                </a:solidFill>
              </a:rPr>
              <a:t> </a:t>
            </a:r>
            <a:r>
              <a:rPr lang="en-GB" dirty="0">
                <a:solidFill>
                  <a:schemeClr val="bg1"/>
                </a:solidFill>
              </a:rPr>
              <a:t>rules (the transport of goods on the domestic market by foreign registered operators) and restrictions on third country operators </a:t>
            </a:r>
            <a:r>
              <a:rPr lang="en-GB" dirty="0" smtClean="0">
                <a:solidFill>
                  <a:schemeClr val="bg1"/>
                </a:solidFill>
              </a:rPr>
              <a:t>(transport along </a:t>
            </a:r>
            <a:r>
              <a:rPr lang="en-GB" dirty="0">
                <a:solidFill>
                  <a:schemeClr val="bg1"/>
                </a:solidFill>
              </a:rPr>
              <a:t>routes </a:t>
            </a:r>
            <a:r>
              <a:rPr lang="en-GB" dirty="0" smtClean="0">
                <a:solidFill>
                  <a:schemeClr val="bg1"/>
                </a:solidFill>
              </a:rPr>
              <a:t>not passing </a:t>
            </a:r>
            <a:r>
              <a:rPr lang="en-GB" dirty="0">
                <a:solidFill>
                  <a:schemeClr val="bg1"/>
                </a:solidFill>
              </a:rPr>
              <a:t>through the country of registration</a:t>
            </a:r>
            <a:r>
              <a:rPr lang="en-GB" dirty="0" smtClean="0">
                <a:solidFill>
                  <a:schemeClr val="bg1"/>
                </a:solidFill>
              </a:rPr>
              <a:t>).</a:t>
            </a:r>
          </a:p>
          <a:p>
            <a:pPr algn="just">
              <a:defRPr/>
            </a:pPr>
            <a:endParaRPr lang="en-GB" sz="1200" dirty="0">
              <a:solidFill>
                <a:schemeClr val="bg1"/>
              </a:solidFill>
            </a:endParaRPr>
          </a:p>
          <a:p>
            <a:pPr algn="just">
              <a:defRPr/>
            </a:pPr>
            <a:r>
              <a:rPr lang="en-GB" dirty="0" smtClean="0">
                <a:solidFill>
                  <a:schemeClr val="bg1"/>
                </a:solidFill>
              </a:rPr>
              <a:t>A lot of progress being made in harmonising vehicle regulations with obvious  </a:t>
            </a:r>
            <a:r>
              <a:rPr lang="en-GB" dirty="0">
                <a:solidFill>
                  <a:schemeClr val="bg1"/>
                </a:solidFill>
              </a:rPr>
              <a:t>advantages to uniform GVM </a:t>
            </a:r>
            <a:r>
              <a:rPr lang="en-GB" dirty="0" smtClean="0">
                <a:solidFill>
                  <a:schemeClr val="bg1"/>
                </a:solidFill>
              </a:rPr>
              <a:t>regulations and </a:t>
            </a:r>
            <a:r>
              <a:rPr lang="en-GB" dirty="0">
                <a:solidFill>
                  <a:schemeClr val="bg1"/>
                </a:solidFill>
              </a:rPr>
              <a:t>abnormal and dangerous loads legislation</a:t>
            </a:r>
            <a:r>
              <a:rPr lang="en-GB" dirty="0" smtClean="0">
                <a:solidFill>
                  <a:schemeClr val="bg1"/>
                </a:solidFill>
              </a:rPr>
              <a:t>.</a:t>
            </a:r>
            <a:endParaRPr lang="en-GB" sz="1200" dirty="0">
              <a:solidFill>
                <a:schemeClr val="bg1"/>
              </a:solidFill>
            </a:endParaRPr>
          </a:p>
        </p:txBody>
      </p:sp>
    </p:spTree>
    <p:extLst>
      <p:ext uri="{BB962C8B-B14F-4D97-AF65-F5344CB8AC3E}">
        <p14:creationId xmlns:p14="http://schemas.microsoft.com/office/powerpoint/2010/main" val="26254910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909310"/>
          </a:xfrm>
          <a:prstGeom prst="rect">
            <a:avLst/>
          </a:prstGeom>
          <a:solidFill>
            <a:schemeClr val="tx1"/>
          </a:solidFill>
        </p:spPr>
        <p:txBody>
          <a:bodyPr wrap="square" rtlCol="0">
            <a:spAutoFit/>
          </a:bodyPr>
          <a:lstStyle/>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GB" dirty="0"/>
          </a:p>
        </p:txBody>
      </p:sp>
      <p:sp>
        <p:nvSpPr>
          <p:cNvPr id="4" name="Text Box 4"/>
          <p:cNvSpPr txBox="1">
            <a:spLocks noChangeArrowheads="1"/>
          </p:cNvSpPr>
          <p:nvPr/>
        </p:nvSpPr>
        <p:spPr bwMode="auto">
          <a:xfrm>
            <a:off x="230187" y="46038"/>
            <a:ext cx="8682037"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ZA" sz="2400" b="1" dirty="0">
                <a:solidFill>
                  <a:schemeClr val="bg1"/>
                </a:solidFill>
              </a:rPr>
              <a:t>Third Party Vehicle Insurance:</a:t>
            </a:r>
          </a:p>
          <a:p>
            <a:pPr algn="just"/>
            <a:r>
              <a:rPr lang="en-ZA" dirty="0">
                <a:solidFill>
                  <a:schemeClr val="bg1"/>
                </a:solidFill>
              </a:rPr>
              <a:t>The Tripartite region has three different third party vehicle liability insurance schemes: Cash Payments; Fuel Levy System; and COMESA Yellow Card. Work is on-going to harmonise these systems.</a:t>
            </a:r>
          </a:p>
          <a:p>
            <a:pPr algn="just"/>
            <a:endParaRPr lang="en-ZA" sz="1200" dirty="0">
              <a:solidFill>
                <a:schemeClr val="bg1"/>
              </a:solidFill>
            </a:endParaRPr>
          </a:p>
          <a:p>
            <a:pPr algn="just"/>
            <a:r>
              <a:rPr lang="en-ZA" sz="2400" b="1" dirty="0">
                <a:solidFill>
                  <a:schemeClr val="bg1"/>
                </a:solidFill>
              </a:rPr>
              <a:t>Vehicles Standards and Regulations:</a:t>
            </a:r>
          </a:p>
          <a:p>
            <a:pPr algn="just"/>
            <a:r>
              <a:rPr lang="en-ZA" dirty="0">
                <a:solidFill>
                  <a:schemeClr val="bg1"/>
                </a:solidFill>
              </a:rPr>
              <a:t>Harmonised standards for fitness of vehicles, such as smoke emissions, vehicle registration standards, training of examiners, bus overloading, etc. are being developed.</a:t>
            </a:r>
          </a:p>
          <a:p>
            <a:pPr algn="just"/>
            <a:endParaRPr lang="en-ZA" sz="1200" u="sng" dirty="0">
              <a:solidFill>
                <a:schemeClr val="bg1"/>
              </a:solidFill>
            </a:endParaRPr>
          </a:p>
          <a:p>
            <a:pPr algn="just"/>
            <a:r>
              <a:rPr lang="en-ZA" sz="2400" b="1" dirty="0">
                <a:solidFill>
                  <a:schemeClr val="bg1"/>
                </a:solidFill>
              </a:rPr>
              <a:t>Self-Regulation of Transporters:</a:t>
            </a:r>
          </a:p>
          <a:p>
            <a:pPr algn="just"/>
            <a:r>
              <a:rPr lang="en-ZA" dirty="0">
                <a:solidFill>
                  <a:schemeClr val="bg1"/>
                </a:solidFill>
              </a:rPr>
              <a:t>Many of the region’s transport delays can be attributed to bureaucratic delays caused by the need to check on compliance (such as customs inspections, weighing trucks, document checks at police road blocks, etc.). These delays can be reduced through the introduction of a transporter accreditation system in which a transporter undertakes to comply with a specified package of regulations. In doing so the transporter will be exempt from the usual compliance checks. There would, however, be a system of spot checks which would also apply to accredited transporters and if an accredited transporter was caught contravening the regulations he would face severe penalties and lose his accredited status.</a:t>
            </a:r>
            <a:endParaRPr lang="en-GB" dirty="0">
              <a:solidFill>
                <a:schemeClr val="bg1"/>
              </a:solidFill>
            </a:endParaRPr>
          </a:p>
          <a:p>
            <a:r>
              <a:rPr lang="en-ZA" dirty="0">
                <a:solidFill>
                  <a:schemeClr val="bg1"/>
                </a:solidFill>
              </a:rPr>
              <a:t> </a:t>
            </a:r>
            <a:endParaRPr lang="en-GB" dirty="0">
              <a:solidFill>
                <a:schemeClr val="bg1"/>
              </a:solidFill>
            </a:endParaRPr>
          </a:p>
        </p:txBody>
      </p:sp>
    </p:spTree>
    <p:extLst>
      <p:ext uri="{BB962C8B-B14F-4D97-AF65-F5344CB8AC3E}">
        <p14:creationId xmlns:p14="http://schemas.microsoft.com/office/powerpoint/2010/main" val="50510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9" presetClass="emph" presetSubtype="0" nodeType="withEffect">
                                  <p:stCondLst>
                                    <p:cond delay="0"/>
                                  </p:stCondLst>
                                  <p:childTnLst>
                                    <p:set>
                                      <p:cBhvr rctx="PPT">
                                        <p:cTn id="10" dur="indefinite"/>
                                        <p:tgtEl>
                                          <p:spTgt spid="4">
                                            <p:txEl>
                                              <p:pRg st="0" end="0"/>
                                            </p:txEl>
                                          </p:spTgt>
                                        </p:tgtEl>
                                        <p:attrNameLst>
                                          <p:attrName>style.opacity</p:attrName>
                                        </p:attrNameLst>
                                      </p:cBhvr>
                                      <p:to>
                                        <p:strVal val="0.5"/>
                                      </p:to>
                                    </p:set>
                                    <p:animEffect filter="image" prLst="opacity: 0.5">
                                      <p:cBhvr rctx="IE">
                                        <p:cTn id="11" dur="indefinite"/>
                                        <p:tgtEl>
                                          <p:spTgt spid="4">
                                            <p:txEl>
                                              <p:pRg st="0" end="0"/>
                                            </p:txEl>
                                          </p:spTgt>
                                        </p:tgtEl>
                                      </p:cBhvr>
                                    </p:animEffect>
                                  </p:childTnLst>
                                </p:cTn>
                              </p:par>
                              <p:par>
                                <p:cTn id="12" presetID="9" presetClass="emph" presetSubtype="0" nodeType="withEffect">
                                  <p:stCondLst>
                                    <p:cond delay="0"/>
                                  </p:stCondLst>
                                  <p:childTnLst>
                                    <p:set>
                                      <p:cBhvr rctx="PPT">
                                        <p:cTn id="13" dur="indefinite"/>
                                        <p:tgtEl>
                                          <p:spTgt spid="4">
                                            <p:txEl>
                                              <p:pRg st="1" end="1"/>
                                            </p:txEl>
                                          </p:spTgt>
                                        </p:tgtEl>
                                        <p:attrNameLst>
                                          <p:attrName>style.opacity</p:attrName>
                                        </p:attrNameLst>
                                      </p:cBhvr>
                                      <p:to>
                                        <p:strVal val="0.5"/>
                                      </p:to>
                                    </p:set>
                                    <p:animEffect filter="image" prLst="opacity: 0.5">
                                      <p:cBhvr rctx="IE">
                                        <p:cTn id="14" dur="indefinite"/>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9" presetClass="emph" presetSubtype="0" nodeType="withEffect">
                                  <p:stCondLst>
                                    <p:cond delay="0"/>
                                  </p:stCondLst>
                                  <p:childTnLst>
                                    <p:set>
                                      <p:cBhvr rctx="PPT">
                                        <p:cTn id="22" dur="indefinite"/>
                                        <p:tgtEl>
                                          <p:spTgt spid="4">
                                            <p:txEl>
                                              <p:pRg st="3" end="3"/>
                                            </p:txEl>
                                          </p:spTgt>
                                        </p:tgtEl>
                                        <p:attrNameLst>
                                          <p:attrName>style.opacity</p:attrName>
                                        </p:attrNameLst>
                                      </p:cBhvr>
                                      <p:to>
                                        <p:strVal val="0.5"/>
                                      </p:to>
                                    </p:set>
                                    <p:animEffect filter="image" prLst="opacity: 0.5">
                                      <p:cBhvr rctx="IE">
                                        <p:cTn id="23" dur="indefinite"/>
                                        <p:tgtEl>
                                          <p:spTgt spid="4">
                                            <p:txEl>
                                              <p:pRg st="3" end="3"/>
                                            </p:txEl>
                                          </p:spTgt>
                                        </p:tgtEl>
                                      </p:cBhvr>
                                    </p:animEffect>
                                  </p:childTnLst>
                                </p:cTn>
                              </p:par>
                              <p:par>
                                <p:cTn id="24" presetID="9" presetClass="emph" presetSubtype="0" nodeType="withEffect">
                                  <p:stCondLst>
                                    <p:cond delay="0"/>
                                  </p:stCondLst>
                                  <p:childTnLst>
                                    <p:set>
                                      <p:cBhvr rctx="PPT">
                                        <p:cTn id="25" dur="indefinite"/>
                                        <p:tgtEl>
                                          <p:spTgt spid="4">
                                            <p:txEl>
                                              <p:pRg st="4" end="4"/>
                                            </p:txEl>
                                          </p:spTgt>
                                        </p:tgtEl>
                                        <p:attrNameLst>
                                          <p:attrName>style.opacity</p:attrName>
                                        </p:attrNameLst>
                                      </p:cBhvr>
                                      <p:to>
                                        <p:strVal val="0.5"/>
                                      </p:to>
                                    </p:set>
                                    <p:animEffect filter="image" prLst="opacity: 0.5">
                                      <p:cBhvr rctx="IE">
                                        <p:cTn id="26" dur="indefinite"/>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1" descr="Tri-log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377" y="2870869"/>
            <a:ext cx="3429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Users\John\AppData\Local\Microsoft\Windows\Temporary Internet Files\Content.Outlook\R3DWBLUV\JPEG 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068" y="530940"/>
            <a:ext cx="1881464" cy="1933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6981" y="3587"/>
            <a:ext cx="8804787" cy="919982"/>
          </a:xfrm>
        </p:spPr>
        <p:txBody>
          <a:bodyPr>
            <a:noAutofit/>
          </a:bodyPr>
          <a:lstStyle/>
          <a:p>
            <a:r>
              <a:rPr lang="en-US" sz="3200" dirty="0" smtClean="0"/>
              <a:t>The Trademark Southern Africa  Programme</a:t>
            </a:r>
            <a:endParaRPr lang="en-US" sz="3200" i="1" dirty="0"/>
          </a:p>
        </p:txBody>
      </p:sp>
      <p:sp>
        <p:nvSpPr>
          <p:cNvPr id="6" name="Rectangle 5"/>
          <p:cNvSpPr/>
          <p:nvPr/>
        </p:nvSpPr>
        <p:spPr>
          <a:xfrm>
            <a:off x="6055897" y="1729217"/>
            <a:ext cx="2853814" cy="273414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itchFamily="34" charset="0"/>
              <a:buChar char="•"/>
            </a:pPr>
            <a:r>
              <a:rPr lang="en-ZA" b="1" dirty="0" smtClean="0"/>
              <a:t>£30,6 million</a:t>
            </a:r>
          </a:p>
          <a:p>
            <a:pPr algn="ctr">
              <a:spcAft>
                <a:spcPts val="600"/>
              </a:spcAft>
            </a:pPr>
            <a:r>
              <a:rPr lang="en-ZA" b="1" dirty="0" smtClean="0"/>
              <a:t>  Technical Assistance</a:t>
            </a:r>
          </a:p>
          <a:p>
            <a:pPr marL="285750" indent="-285750">
              <a:spcAft>
                <a:spcPts val="600"/>
              </a:spcAft>
              <a:buFont typeface="Arial" pitchFamily="34" charset="0"/>
              <a:buChar char="•"/>
            </a:pPr>
            <a:r>
              <a:rPr lang="en-ZA" b="1" dirty="0" smtClean="0"/>
              <a:t>COMESA Fiduciary and Administrative Oversight (Zambia)</a:t>
            </a:r>
          </a:p>
          <a:p>
            <a:pPr marL="285750" indent="-285750">
              <a:spcAft>
                <a:spcPts val="600"/>
              </a:spcAft>
              <a:buFont typeface="Arial" pitchFamily="34" charset="0"/>
              <a:buChar char="•"/>
            </a:pPr>
            <a:r>
              <a:rPr lang="en-ZA" b="1" dirty="0" smtClean="0"/>
              <a:t>PMU implements projects (SA, Lusaka, Gaborone)</a:t>
            </a:r>
          </a:p>
        </p:txBody>
      </p:sp>
      <p:pic>
        <p:nvPicPr>
          <p:cNvPr id="102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90950" y="2096148"/>
            <a:ext cx="2449917" cy="227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John\Pictures\stock\Banner_toplef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603" y="876948"/>
            <a:ext cx="1228725" cy="1219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866556" y="724061"/>
            <a:ext cx="4067208" cy="769441"/>
          </a:xfrm>
          <a:prstGeom prst="rect">
            <a:avLst/>
          </a:prstGeom>
          <a:noFill/>
        </p:spPr>
        <p:txBody>
          <a:bodyPr wrap="square" rtlCol="0">
            <a:spAutoFit/>
          </a:bodyPr>
          <a:lstStyle/>
          <a:p>
            <a:r>
              <a:rPr lang="en-ZA" sz="2400" b="1" dirty="0" smtClean="0">
                <a:solidFill>
                  <a:schemeClr val="bg1"/>
                </a:solidFill>
              </a:rPr>
              <a:t>£100m , 5 years</a:t>
            </a:r>
          </a:p>
          <a:p>
            <a:r>
              <a:rPr lang="en-ZA" sz="2000" b="1" dirty="0" smtClean="0">
                <a:solidFill>
                  <a:schemeClr val="bg1"/>
                </a:solidFill>
              </a:rPr>
              <a:t>November 2009 to October 2014</a:t>
            </a:r>
            <a:endParaRPr lang="en-ZA" sz="2000" b="1" dirty="0">
              <a:solidFill>
                <a:schemeClr val="bg1"/>
              </a:solidFill>
            </a:endParaRPr>
          </a:p>
        </p:txBody>
      </p:sp>
      <p:sp>
        <p:nvSpPr>
          <p:cNvPr id="8" name="Left Arrow 7"/>
          <p:cNvSpPr/>
          <p:nvPr/>
        </p:nvSpPr>
        <p:spPr>
          <a:xfrm rot="18802591">
            <a:off x="2061360" y="1199855"/>
            <a:ext cx="1159015" cy="758927"/>
          </a:xfrm>
          <a:prstGeom prst="lef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TextBox 8"/>
          <p:cNvSpPr txBox="1"/>
          <p:nvPr/>
        </p:nvSpPr>
        <p:spPr>
          <a:xfrm>
            <a:off x="190950" y="2158127"/>
            <a:ext cx="2386731" cy="2092881"/>
          </a:xfrm>
          <a:prstGeom prst="rect">
            <a:avLst/>
          </a:prstGeom>
          <a:noFill/>
        </p:spPr>
        <p:txBody>
          <a:bodyPr wrap="square" rtlCol="0">
            <a:spAutoFit/>
          </a:bodyPr>
          <a:lstStyle/>
          <a:p>
            <a:pPr marL="285750" indent="-285750">
              <a:spcAft>
                <a:spcPts val="600"/>
              </a:spcAft>
              <a:buFont typeface="Arial" pitchFamily="34" charset="0"/>
              <a:buChar char="•"/>
            </a:pPr>
            <a:r>
              <a:rPr lang="en-ZA" sz="2000" b="1" dirty="0" smtClean="0"/>
              <a:t>£67 million Capital</a:t>
            </a:r>
          </a:p>
          <a:p>
            <a:pPr marL="285750" indent="-285750">
              <a:spcAft>
                <a:spcPts val="600"/>
              </a:spcAft>
              <a:buFont typeface="Arial" pitchFamily="34" charset="0"/>
              <a:buChar char="•"/>
            </a:pPr>
            <a:r>
              <a:rPr lang="en-ZA" sz="2000" b="1" dirty="0" smtClean="0"/>
              <a:t>Tripartite Trust Account</a:t>
            </a:r>
          </a:p>
          <a:p>
            <a:pPr marL="285750" indent="-285750">
              <a:spcAft>
                <a:spcPts val="600"/>
              </a:spcAft>
              <a:buFont typeface="Arial" pitchFamily="34" charset="0"/>
              <a:buChar char="•"/>
            </a:pPr>
            <a:r>
              <a:rPr lang="en-ZA" sz="2000" b="1" dirty="0" smtClean="0"/>
              <a:t>DBSA Fund Manager</a:t>
            </a:r>
            <a:endParaRPr lang="en-ZA" sz="2000" b="1" dirty="0"/>
          </a:p>
        </p:txBody>
      </p:sp>
      <p:sp>
        <p:nvSpPr>
          <p:cNvPr id="19" name="Left Arrow 18"/>
          <p:cNvSpPr/>
          <p:nvPr/>
        </p:nvSpPr>
        <p:spPr>
          <a:xfrm rot="14192366">
            <a:off x="4722193" y="1592719"/>
            <a:ext cx="1173217" cy="758927"/>
          </a:xfrm>
          <a:prstGeom prst="leftArrow">
            <a:avLst>
              <a:gd name="adj1" fmla="val 52171"/>
              <a:gd name="adj2" fmla="val 44106"/>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Rectangle 2"/>
          <p:cNvSpPr/>
          <p:nvPr/>
        </p:nvSpPr>
        <p:spPr>
          <a:xfrm>
            <a:off x="215003" y="4657384"/>
            <a:ext cx="8718761" cy="1200329"/>
          </a:xfrm>
          <a:prstGeom prst="rect">
            <a:avLst/>
          </a:prstGeom>
        </p:spPr>
        <p:txBody>
          <a:bodyPr wrap="square">
            <a:spAutoFit/>
          </a:bodyPr>
          <a:lstStyle/>
          <a:p>
            <a:pPr algn="just">
              <a:spcAft>
                <a:spcPts val="600"/>
              </a:spcAft>
            </a:pPr>
            <a:r>
              <a:rPr lang="en-ZA" dirty="0" smtClean="0">
                <a:solidFill>
                  <a:schemeClr val="bg1"/>
                </a:solidFill>
              </a:rPr>
              <a:t>TMSA supports </a:t>
            </a:r>
            <a:r>
              <a:rPr lang="en-ZA" dirty="0">
                <a:solidFill>
                  <a:schemeClr val="bg1"/>
                </a:solidFill>
              </a:rPr>
              <a:t>the COMESA-EAC-SADC Tripartite regional integration process (all TA funds presently coming from DFID but project preparation funds coming from DFID, AfDB and EDF10) – it’s work programme is directly derived from the Tripartite vision, strategy and programme.</a:t>
            </a:r>
          </a:p>
        </p:txBody>
      </p:sp>
    </p:spTree>
    <p:extLst>
      <p:ext uri="{BB962C8B-B14F-4D97-AF65-F5344CB8AC3E}">
        <p14:creationId xmlns:p14="http://schemas.microsoft.com/office/powerpoint/2010/main" val="15863104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909310"/>
          </a:xfrm>
          <a:prstGeom prst="rect">
            <a:avLst/>
          </a:prstGeom>
          <a:solidFill>
            <a:schemeClr val="tx1"/>
          </a:solidFill>
        </p:spPr>
        <p:txBody>
          <a:bodyPr wrap="square" rtlCol="0">
            <a:spAutoFit/>
          </a:bodyPr>
          <a:lstStyle/>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GB" dirty="0"/>
          </a:p>
        </p:txBody>
      </p:sp>
      <p:sp>
        <p:nvSpPr>
          <p:cNvPr id="3" name="Text Box 4"/>
          <p:cNvSpPr txBox="1">
            <a:spLocks noChangeArrowheads="1"/>
          </p:cNvSpPr>
          <p:nvPr/>
        </p:nvSpPr>
        <p:spPr bwMode="auto">
          <a:xfrm>
            <a:off x="230188" y="30269"/>
            <a:ext cx="8682037"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ZA" sz="2400" b="1" dirty="0">
                <a:solidFill>
                  <a:schemeClr val="bg1"/>
                </a:solidFill>
              </a:rPr>
              <a:t>Overload Controls:</a:t>
            </a:r>
          </a:p>
          <a:p>
            <a:pPr algn="just"/>
            <a:r>
              <a:rPr lang="en-ZA" dirty="0">
                <a:solidFill>
                  <a:schemeClr val="bg1"/>
                </a:solidFill>
              </a:rPr>
              <a:t>Given the high costs of transport in the Tripartite region it is not difficult to understand the economic attractiveness of overloading vehicles to reduce the unit cost of transport to an importer. However, vehicle overloading not only significantly accelerates the rate of deterioration of road pavements but, when coupled with inadequate funding for road maintenance, it contributes significantly to poor road conditions and high transport costs. </a:t>
            </a:r>
            <a:r>
              <a:rPr lang="en-GB" dirty="0">
                <a:solidFill>
                  <a:schemeClr val="bg1"/>
                </a:solidFill>
              </a:rPr>
              <a:t>The indicative cost of overloading in East and Southern Africa has been estimated at more than US$4 billion per annum (Mike </a:t>
            </a:r>
            <a:r>
              <a:rPr lang="en-GB" dirty="0" err="1">
                <a:solidFill>
                  <a:schemeClr val="bg1"/>
                </a:solidFill>
              </a:rPr>
              <a:t>Pinard</a:t>
            </a:r>
            <a:r>
              <a:rPr lang="en-GB" dirty="0">
                <a:solidFill>
                  <a:schemeClr val="bg1"/>
                </a:solidFill>
              </a:rPr>
              <a:t> 2010). This exceeds the amounts being spent on road rehabilitation. Therefore, unless the problem is tackled head on, it will negate the expected benefits from the huge amounts of resources that countries and donors are investing into improved road infrastructure across the continent. Significant progress has been made to standardise the axle load limits and Gross Vehicle Mass across the region, with the latter set at 56 tonnes for a 7-axle inter-link.</a:t>
            </a:r>
          </a:p>
          <a:p>
            <a:pPr algn="just"/>
            <a:endParaRPr lang="en-GB" sz="1200" b="1" dirty="0">
              <a:solidFill>
                <a:schemeClr val="bg1"/>
              </a:solidFill>
            </a:endParaRPr>
          </a:p>
          <a:p>
            <a:pPr algn="just"/>
            <a:r>
              <a:rPr lang="en-ZA" sz="2400" b="1" dirty="0">
                <a:solidFill>
                  <a:schemeClr val="bg1"/>
                </a:solidFill>
              </a:rPr>
              <a:t>Harmonised Road User Charges:</a:t>
            </a:r>
            <a:endParaRPr lang="en-GB" sz="2400" dirty="0">
              <a:solidFill>
                <a:schemeClr val="bg1"/>
              </a:solidFill>
            </a:endParaRPr>
          </a:p>
          <a:p>
            <a:pPr algn="just"/>
            <a:r>
              <a:rPr lang="en-ZA" dirty="0">
                <a:solidFill>
                  <a:schemeClr val="bg1"/>
                </a:solidFill>
              </a:rPr>
              <a:t>Efforts are underway to harmonise cross-border road user charges in the Eastern and Southern Africa region. COMESA and EAC are to review the 2007 SADC Road User Charges study findings and recommendations with a view to examining whether these recommendations could be extended to cover all Tripartite member States.</a:t>
            </a:r>
          </a:p>
        </p:txBody>
      </p:sp>
    </p:spTree>
    <p:extLst>
      <p:ext uri="{BB962C8B-B14F-4D97-AF65-F5344CB8AC3E}">
        <p14:creationId xmlns:p14="http://schemas.microsoft.com/office/powerpoint/2010/main" val="383023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9" presetClass="emph" presetSubtype="0" nodeType="withEffect">
                                  <p:stCondLst>
                                    <p:cond delay="0"/>
                                  </p:stCondLst>
                                  <p:childTnLst>
                                    <p:set>
                                      <p:cBhvr rctx="PPT">
                                        <p:cTn id="10" dur="indefinite"/>
                                        <p:tgtEl>
                                          <p:spTgt spid="3">
                                            <p:txEl>
                                              <p:pRg st="0" end="0"/>
                                            </p:txEl>
                                          </p:spTgt>
                                        </p:tgtEl>
                                        <p:attrNameLst>
                                          <p:attrName>style.opacity</p:attrName>
                                        </p:attrNameLst>
                                      </p:cBhvr>
                                      <p:to>
                                        <p:strVal val="0.5"/>
                                      </p:to>
                                    </p:set>
                                    <p:animEffect filter="image" prLst="opacity: 0.5">
                                      <p:cBhvr rctx="IE">
                                        <p:cTn id="11" dur="indefinite"/>
                                        <p:tgtEl>
                                          <p:spTgt spid="3">
                                            <p:txEl>
                                              <p:pRg st="0" end="0"/>
                                            </p:txEl>
                                          </p:spTgt>
                                        </p:tgtEl>
                                      </p:cBhvr>
                                    </p:animEffect>
                                  </p:childTnLst>
                                </p:cTn>
                              </p:par>
                              <p:par>
                                <p:cTn id="12" presetID="9" presetClass="emph" presetSubtype="0" nodeType="withEffect">
                                  <p:stCondLst>
                                    <p:cond delay="0"/>
                                  </p:stCondLst>
                                  <p:childTnLst>
                                    <p:set>
                                      <p:cBhvr rctx="PPT">
                                        <p:cTn id="13" dur="indefinite"/>
                                        <p:tgtEl>
                                          <p:spTgt spid="3">
                                            <p:txEl>
                                              <p:pRg st="1" end="1"/>
                                            </p:txEl>
                                          </p:spTgt>
                                        </p:tgtEl>
                                        <p:attrNameLst>
                                          <p:attrName>style.opacity</p:attrName>
                                        </p:attrNameLst>
                                      </p:cBhvr>
                                      <p:to>
                                        <p:strVal val="0.5"/>
                                      </p:to>
                                    </p:set>
                                    <p:animEffect filter="image" prLst="opacity: 0.5">
                                      <p:cBhvr rctx="IE">
                                        <p:cTn id="14" dur="indefinite"/>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909310"/>
          </a:xfrm>
          <a:prstGeom prst="rect">
            <a:avLst/>
          </a:prstGeom>
          <a:solidFill>
            <a:schemeClr val="tx1"/>
          </a:solidFill>
        </p:spPr>
        <p:txBody>
          <a:bodyPr wrap="square" rtlCol="0">
            <a:spAutoFit/>
          </a:bodyPr>
          <a:lstStyle/>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GB" dirty="0"/>
          </a:p>
        </p:txBody>
      </p:sp>
      <p:sp>
        <p:nvSpPr>
          <p:cNvPr id="4" name="TextBox 5"/>
          <p:cNvSpPr txBox="1">
            <a:spLocks noChangeArrowheads="1"/>
          </p:cNvSpPr>
          <p:nvPr/>
        </p:nvSpPr>
        <p:spPr bwMode="auto">
          <a:xfrm>
            <a:off x="142875" y="428625"/>
            <a:ext cx="8786813"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400" b="1" dirty="0">
                <a:solidFill>
                  <a:schemeClr val="bg1"/>
                </a:solidFill>
              </a:rPr>
              <a:t>Air Transport Liberalisation:</a:t>
            </a:r>
          </a:p>
          <a:p>
            <a:pPr eaLnBrk="1" hangingPunct="1"/>
            <a:endParaRPr lang="en-GB" sz="2400" b="1" dirty="0">
              <a:solidFill>
                <a:schemeClr val="bg1"/>
              </a:solidFill>
            </a:endParaRPr>
          </a:p>
          <a:p>
            <a:pPr eaLnBrk="1" hangingPunct="1"/>
            <a:r>
              <a:rPr lang="en-GB" sz="2400" i="1" dirty="0">
                <a:solidFill>
                  <a:schemeClr val="bg1"/>
                </a:solidFill>
              </a:rPr>
              <a:t>Yamoussoukro Decision:</a:t>
            </a:r>
            <a:r>
              <a:rPr lang="en-GB" sz="2400" b="1" dirty="0">
                <a:solidFill>
                  <a:schemeClr val="bg1"/>
                </a:solidFill>
              </a:rPr>
              <a:t> </a:t>
            </a:r>
            <a:r>
              <a:rPr lang="en-GB" sz="2400" dirty="0">
                <a:solidFill>
                  <a:schemeClr val="bg1"/>
                </a:solidFill>
              </a:rPr>
              <a:t>- e.g. implementation of 5</a:t>
            </a:r>
            <a:r>
              <a:rPr lang="en-GB" sz="2400" baseline="30000" dirty="0">
                <a:solidFill>
                  <a:schemeClr val="bg1"/>
                </a:solidFill>
              </a:rPr>
              <a:t>th</a:t>
            </a:r>
            <a:r>
              <a:rPr lang="en-GB" sz="2400" dirty="0">
                <a:solidFill>
                  <a:schemeClr val="bg1"/>
                </a:solidFill>
              </a:rPr>
              <a:t> freedom rights – pick up and drop off passengers in 3</a:t>
            </a:r>
            <a:r>
              <a:rPr lang="en-GB" sz="2400" baseline="30000" dirty="0">
                <a:solidFill>
                  <a:schemeClr val="bg1"/>
                </a:solidFill>
              </a:rPr>
              <a:t>rd</a:t>
            </a:r>
            <a:r>
              <a:rPr lang="en-GB" sz="2400" dirty="0">
                <a:solidFill>
                  <a:schemeClr val="bg1"/>
                </a:solidFill>
              </a:rPr>
              <a:t> countries – led to significant reduction in inter-regional travel and improved utilisation of aircraft.</a:t>
            </a:r>
          </a:p>
          <a:p>
            <a:pPr eaLnBrk="1" hangingPunct="1"/>
            <a:r>
              <a:rPr lang="en-GB" sz="2400" dirty="0">
                <a:solidFill>
                  <a:schemeClr val="bg1"/>
                </a:solidFill>
              </a:rPr>
              <a:t> </a:t>
            </a:r>
          </a:p>
          <a:p>
            <a:pPr eaLnBrk="1" hangingPunct="1"/>
            <a:r>
              <a:rPr lang="en-GB" sz="2400" i="1" dirty="0">
                <a:solidFill>
                  <a:schemeClr val="bg1"/>
                </a:solidFill>
              </a:rPr>
              <a:t>Communications Navigation System/Air Traffic Management (CNS/ATM) Systems and Projects. </a:t>
            </a:r>
            <a:r>
              <a:rPr lang="en-GB" sz="2400" dirty="0">
                <a:solidFill>
                  <a:schemeClr val="bg1"/>
                </a:solidFill>
              </a:rPr>
              <a:t>Seamless management of the region’s air traffic – both upper and lower air spaces.</a:t>
            </a:r>
          </a:p>
          <a:p>
            <a:pPr eaLnBrk="1" hangingPunct="1"/>
            <a:r>
              <a:rPr lang="en-GB" sz="2400" dirty="0">
                <a:solidFill>
                  <a:schemeClr val="bg1"/>
                </a:solidFill>
              </a:rPr>
              <a:t> </a:t>
            </a:r>
          </a:p>
          <a:p>
            <a:pPr eaLnBrk="1" hangingPunct="1"/>
            <a:r>
              <a:rPr lang="en-GB" sz="2400" i="1" dirty="0">
                <a:solidFill>
                  <a:schemeClr val="bg1"/>
                </a:solidFill>
              </a:rPr>
              <a:t>Co-operative Development of Safety and Continuing Airworthiness Programme (COSCAP) Project</a:t>
            </a:r>
            <a:r>
              <a:rPr lang="en-GB" sz="2400" dirty="0">
                <a:solidFill>
                  <a:schemeClr val="bg1"/>
                </a:solidFill>
              </a:rPr>
              <a:t> - harmonisation of safety, aviation security and aerodromes regulations.</a:t>
            </a:r>
          </a:p>
        </p:txBody>
      </p:sp>
    </p:spTree>
    <p:extLst>
      <p:ext uri="{BB962C8B-B14F-4D97-AF65-F5344CB8AC3E}">
        <p14:creationId xmlns:p14="http://schemas.microsoft.com/office/powerpoint/2010/main" val="33004086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909310"/>
          </a:xfrm>
          <a:prstGeom prst="rect">
            <a:avLst/>
          </a:prstGeom>
          <a:solidFill>
            <a:schemeClr val="tx1"/>
          </a:solidFill>
        </p:spPr>
        <p:txBody>
          <a:bodyPr wrap="square" rtlCol="0">
            <a:spAutoFit/>
          </a:bodyPr>
          <a:lstStyle/>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GB" dirty="0"/>
          </a:p>
        </p:txBody>
      </p:sp>
      <p:sp>
        <p:nvSpPr>
          <p:cNvPr id="5" name="Text Box 4"/>
          <p:cNvSpPr txBox="1">
            <a:spLocks noChangeArrowheads="1"/>
          </p:cNvSpPr>
          <p:nvPr/>
        </p:nvSpPr>
        <p:spPr bwMode="auto">
          <a:xfrm>
            <a:off x="141891" y="-5430"/>
            <a:ext cx="8844729" cy="5816977"/>
          </a:xfrm>
          <a:prstGeom prst="rect">
            <a:avLst/>
          </a:prstGeom>
          <a:noFill/>
          <a:ln w="9525">
            <a:noFill/>
            <a:miter lim="800000"/>
            <a:headEnd/>
            <a:tailEnd/>
          </a:ln>
        </p:spPr>
        <p:txBody>
          <a:bodyPr wrap="square">
            <a:spAutoFit/>
          </a:bodyPr>
          <a:lstStyle/>
          <a:p>
            <a:pPr>
              <a:defRPr/>
            </a:pPr>
            <a:r>
              <a:rPr lang="en-GB" sz="2400" b="1" dirty="0">
                <a:solidFill>
                  <a:srgbClr val="000000"/>
                </a:solidFill>
              </a:rPr>
              <a:t>A Few Trade Facilitation and TF-related Challenges</a:t>
            </a:r>
            <a:r>
              <a:rPr lang="en-GB" sz="2400" dirty="0">
                <a:solidFill>
                  <a:srgbClr val="000000"/>
                </a:solidFill>
              </a:rPr>
              <a:t>:</a:t>
            </a:r>
          </a:p>
          <a:p>
            <a:pPr>
              <a:defRPr/>
            </a:pPr>
            <a:endParaRPr lang="en-GB" sz="1200" dirty="0">
              <a:solidFill>
                <a:srgbClr val="000000"/>
              </a:solidFill>
            </a:endParaRPr>
          </a:p>
          <a:p>
            <a:pPr marL="457200" indent="-457200">
              <a:buFontTx/>
              <a:buAutoNum type="arabicParenR"/>
              <a:tabLst>
                <a:tab pos="449263" algn="l"/>
              </a:tabLst>
              <a:defRPr/>
            </a:pPr>
            <a:r>
              <a:rPr lang="en-GB" sz="2400" dirty="0">
                <a:solidFill>
                  <a:srgbClr val="000000"/>
                </a:solidFill>
              </a:rPr>
              <a:t>Legal issues – </a:t>
            </a:r>
            <a:r>
              <a:rPr lang="en-GB" sz="2400" dirty="0" err="1">
                <a:solidFill>
                  <a:srgbClr val="000000"/>
                </a:solidFill>
              </a:rPr>
              <a:t>MoUs</a:t>
            </a:r>
            <a:r>
              <a:rPr lang="en-GB" sz="2400" dirty="0">
                <a:solidFill>
                  <a:srgbClr val="000000"/>
                </a:solidFill>
              </a:rPr>
              <a:t> and Agreements for OSBPs and management structures for corridors.</a:t>
            </a:r>
          </a:p>
          <a:p>
            <a:pPr marL="457200" indent="-457200">
              <a:buFontTx/>
              <a:buAutoNum type="arabicParenR"/>
              <a:tabLst>
                <a:tab pos="449263" algn="l"/>
              </a:tabLst>
              <a:defRPr/>
            </a:pPr>
            <a:r>
              <a:rPr lang="en-ZA" sz="2400" dirty="0">
                <a:solidFill>
                  <a:srgbClr val="000000"/>
                </a:solidFill>
              </a:rPr>
              <a:t>Design and roll-out of OSBPs – essential to start with process and then move to infrastructure not </a:t>
            </a:r>
            <a:r>
              <a:rPr lang="en-ZA" sz="2400" i="1" dirty="0">
                <a:solidFill>
                  <a:srgbClr val="000000"/>
                </a:solidFill>
              </a:rPr>
              <a:t>vice versa</a:t>
            </a:r>
            <a:endParaRPr lang="en-GB" sz="1200" i="1" dirty="0">
              <a:solidFill>
                <a:srgbClr val="000000"/>
              </a:solidFill>
            </a:endParaRPr>
          </a:p>
          <a:p>
            <a:pPr marL="457200" indent="-457200">
              <a:buFontTx/>
              <a:buAutoNum type="arabicParenR"/>
              <a:tabLst>
                <a:tab pos="449263" algn="l"/>
              </a:tabLst>
              <a:defRPr/>
            </a:pPr>
            <a:r>
              <a:rPr lang="en-GB" sz="2400" dirty="0">
                <a:solidFill>
                  <a:srgbClr val="000000"/>
                </a:solidFill>
              </a:rPr>
              <a:t>Harmonisation of trade facilitation measures – Implementing the Comprehensive Trade Facilitation Programme and implementing it along pilot corridors as a harmonised, sequenced, multi-faceted programme.</a:t>
            </a:r>
          </a:p>
          <a:p>
            <a:pPr marL="457200" indent="-457200">
              <a:buFontTx/>
              <a:buAutoNum type="arabicParenR"/>
              <a:tabLst>
                <a:tab pos="449263" algn="l"/>
              </a:tabLst>
              <a:defRPr/>
            </a:pPr>
            <a:r>
              <a:rPr lang="en-GB" sz="2400" dirty="0">
                <a:solidFill>
                  <a:srgbClr val="000000"/>
                </a:solidFill>
              </a:rPr>
              <a:t>Single window or community platforms and computerisation.</a:t>
            </a:r>
            <a:endParaRPr lang="en-GB" sz="1200" dirty="0">
              <a:solidFill>
                <a:srgbClr val="000000"/>
              </a:solidFill>
            </a:endParaRPr>
          </a:p>
          <a:p>
            <a:pPr marL="457200" indent="-457200">
              <a:buFontTx/>
              <a:buAutoNum type="arabicParenR"/>
              <a:tabLst>
                <a:tab pos="449263" algn="l"/>
              </a:tabLst>
              <a:defRPr/>
            </a:pPr>
            <a:r>
              <a:rPr lang="en-GB" sz="2400" dirty="0">
                <a:solidFill>
                  <a:srgbClr val="000000"/>
                </a:solidFill>
              </a:rPr>
              <a:t>Harmonisation of border agencies – or single Border Agency.</a:t>
            </a:r>
          </a:p>
          <a:p>
            <a:pPr marL="457200" indent="-457200">
              <a:buFontTx/>
              <a:buAutoNum type="arabicParenR"/>
              <a:tabLst>
                <a:tab pos="449263" algn="l"/>
              </a:tabLst>
              <a:defRPr/>
            </a:pPr>
            <a:r>
              <a:rPr lang="en-ZA" sz="2400" dirty="0">
                <a:solidFill>
                  <a:srgbClr val="000000"/>
                </a:solidFill>
              </a:rPr>
              <a:t>The need to have effective monitoring mechanisms.</a:t>
            </a:r>
            <a:endParaRPr lang="en-GB" sz="1200" dirty="0">
              <a:solidFill>
                <a:srgbClr val="000000"/>
              </a:solidFill>
            </a:endParaRPr>
          </a:p>
          <a:p>
            <a:pPr marL="457200" indent="-457200">
              <a:buFontTx/>
              <a:buAutoNum type="arabicParenR"/>
              <a:tabLst>
                <a:tab pos="449263" algn="l"/>
              </a:tabLst>
              <a:defRPr/>
            </a:pPr>
            <a:r>
              <a:rPr lang="en-GB" sz="2400" dirty="0">
                <a:solidFill>
                  <a:srgbClr val="000000"/>
                </a:solidFill>
              </a:rPr>
              <a:t>Lack of viable railways, leading to congestion at road border posts and transport of dangerous good by road.</a:t>
            </a:r>
            <a:endParaRPr lang="en-GB" sz="1200" dirty="0">
              <a:solidFill>
                <a:srgbClr val="000000"/>
              </a:solidFill>
            </a:endParaRPr>
          </a:p>
        </p:txBody>
      </p:sp>
    </p:spTree>
    <p:extLst>
      <p:ext uri="{BB962C8B-B14F-4D97-AF65-F5344CB8AC3E}">
        <p14:creationId xmlns:p14="http://schemas.microsoft.com/office/powerpoint/2010/main" val="20382646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909310"/>
          </a:xfrm>
          <a:prstGeom prst="rect">
            <a:avLst/>
          </a:prstGeom>
          <a:solidFill>
            <a:schemeClr val="tx1"/>
          </a:solidFill>
        </p:spPr>
        <p:txBody>
          <a:bodyPr wrap="square" rtlCol="0">
            <a:spAutoFit/>
          </a:bodyPr>
          <a:lstStyle/>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GB" dirty="0"/>
          </a:p>
        </p:txBody>
      </p:sp>
      <p:sp>
        <p:nvSpPr>
          <p:cNvPr id="4" name="TextBox 6"/>
          <p:cNvSpPr txBox="1">
            <a:spLocks noChangeArrowheads="1"/>
          </p:cNvSpPr>
          <p:nvPr/>
        </p:nvSpPr>
        <p:spPr bwMode="auto">
          <a:xfrm>
            <a:off x="115888" y="36367"/>
            <a:ext cx="8926512"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Aft>
                <a:spcPts val="600"/>
              </a:spcAft>
              <a:defRPr/>
            </a:pPr>
            <a:r>
              <a:rPr lang="en-ZA" sz="2400" b="1" dirty="0" smtClean="0">
                <a:solidFill>
                  <a:schemeClr val="bg1"/>
                </a:solidFill>
              </a:rPr>
              <a:t>Planning into the Future: </a:t>
            </a:r>
          </a:p>
          <a:p>
            <a:pPr marL="354013" indent="-354013" algn="just" eaLnBrk="1" hangingPunct="1">
              <a:spcAft>
                <a:spcPts val="600"/>
              </a:spcAft>
              <a:buFontTx/>
              <a:buChar char="-"/>
              <a:defRPr/>
            </a:pPr>
            <a:r>
              <a:rPr lang="en-ZA" sz="2200" dirty="0" smtClean="0">
                <a:solidFill>
                  <a:schemeClr val="bg1"/>
                </a:solidFill>
              </a:rPr>
              <a:t>In Africa, as a general rule, we export everything we produce and import everything we consume – we are not part of a global value nor do we have regional value chains.</a:t>
            </a:r>
          </a:p>
          <a:p>
            <a:pPr marL="354013" indent="-354013" algn="just" eaLnBrk="1" hangingPunct="1">
              <a:spcAft>
                <a:spcPts val="600"/>
              </a:spcAft>
              <a:buFontTx/>
              <a:buChar char="-"/>
              <a:defRPr/>
            </a:pPr>
            <a:r>
              <a:rPr lang="en-ZA" sz="2200" dirty="0" smtClean="0">
                <a:solidFill>
                  <a:schemeClr val="bg1"/>
                </a:solidFill>
              </a:rPr>
              <a:t>Africa’s population will double in about 30 years and its GDP/capita is expected to go to US$10,000.</a:t>
            </a:r>
          </a:p>
          <a:p>
            <a:pPr marL="354013" indent="-354013" algn="just" eaLnBrk="1" hangingPunct="1">
              <a:spcAft>
                <a:spcPts val="600"/>
              </a:spcAft>
              <a:buFontTx/>
              <a:buChar char="-"/>
              <a:defRPr/>
            </a:pPr>
            <a:r>
              <a:rPr lang="en-ZA" sz="2200" dirty="0" smtClean="0">
                <a:solidFill>
                  <a:schemeClr val="bg1"/>
                </a:solidFill>
              </a:rPr>
              <a:t>Most policy analysts expect Africa to continue to export commodities – the Australian model, but in Australia they have a service industry to employ people and few people in the interior.</a:t>
            </a:r>
          </a:p>
          <a:p>
            <a:pPr marL="354013" indent="-354013" algn="just" eaLnBrk="1" hangingPunct="1">
              <a:spcAft>
                <a:spcPts val="600"/>
              </a:spcAft>
              <a:buFontTx/>
              <a:buChar char="-"/>
              <a:defRPr/>
            </a:pPr>
            <a:r>
              <a:rPr lang="en-ZA" sz="2200" dirty="0">
                <a:solidFill>
                  <a:schemeClr val="bg1"/>
                </a:solidFill>
              </a:rPr>
              <a:t>T</a:t>
            </a:r>
            <a:r>
              <a:rPr lang="en-ZA" sz="2200" dirty="0" smtClean="0">
                <a:solidFill>
                  <a:schemeClr val="bg1"/>
                </a:solidFill>
              </a:rPr>
              <a:t>he commodity export (no value addition) model may result in very high levels of unemployment, a few very rich and the majority poor.</a:t>
            </a:r>
          </a:p>
          <a:p>
            <a:pPr marL="354013" indent="-354013" algn="just" eaLnBrk="1" hangingPunct="1">
              <a:spcAft>
                <a:spcPts val="600"/>
              </a:spcAft>
              <a:buFontTx/>
              <a:buChar char="-"/>
              <a:defRPr/>
            </a:pPr>
            <a:r>
              <a:rPr lang="en-ZA" sz="2200" dirty="0" smtClean="0">
                <a:solidFill>
                  <a:schemeClr val="bg1"/>
                </a:solidFill>
              </a:rPr>
              <a:t>A more compelling economic model would be where African producers are part of the global value chain –where minerals are beneficiated and agricultural produce is processed in Africa.</a:t>
            </a:r>
          </a:p>
          <a:p>
            <a:pPr marL="354013" indent="-354013" algn="just" eaLnBrk="1" hangingPunct="1">
              <a:spcAft>
                <a:spcPts val="600"/>
              </a:spcAft>
              <a:buFontTx/>
              <a:buChar char="-"/>
              <a:defRPr/>
            </a:pPr>
            <a:r>
              <a:rPr lang="en-ZA" sz="2200" dirty="0" smtClean="0">
                <a:solidFill>
                  <a:schemeClr val="bg1"/>
                </a:solidFill>
              </a:rPr>
              <a:t>For this to happen we will need to start to build our regional markets and reduce the “thickness” of our borders.</a:t>
            </a:r>
          </a:p>
        </p:txBody>
      </p:sp>
    </p:spTree>
    <p:extLst>
      <p:ext uri="{BB962C8B-B14F-4D97-AF65-F5344CB8AC3E}">
        <p14:creationId xmlns:p14="http://schemas.microsoft.com/office/powerpoint/2010/main" val="88461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4">
                                            <p:txEl>
                                              <p:pRg st="1" end="1"/>
                                            </p:txEl>
                                          </p:spTgt>
                                        </p:tgtEl>
                                        <p:attrNameLst>
                                          <p:attrName>style.opacity</p:attrName>
                                        </p:attrNameLst>
                                      </p:cBhvr>
                                      <p:to>
                                        <p:strVal val="0.5"/>
                                      </p:to>
                                    </p:set>
                                    <p:animEffect filter="image" prLst="opacity: 0.5">
                                      <p:cBhvr rctx="IE">
                                        <p:cTn id="9" dur="indefinite"/>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childTnLst>
                                </p:cTn>
                              </p:par>
                              <p:par>
                                <p:cTn id="14" presetID="9" presetClass="emph" presetSubtype="0" nodeType="withEffect">
                                  <p:stCondLst>
                                    <p:cond delay="0"/>
                                  </p:stCondLst>
                                  <p:childTnLst>
                                    <p:set>
                                      <p:cBhvr rctx="PPT">
                                        <p:cTn id="15" dur="indefinite"/>
                                        <p:tgtEl>
                                          <p:spTgt spid="4">
                                            <p:txEl>
                                              <p:pRg st="2" end="2"/>
                                            </p:txEl>
                                          </p:spTgt>
                                        </p:tgtEl>
                                        <p:attrNameLst>
                                          <p:attrName>style.opacity</p:attrName>
                                        </p:attrNameLst>
                                      </p:cBhvr>
                                      <p:to>
                                        <p:strVal val="0.5"/>
                                      </p:to>
                                    </p:set>
                                    <p:animEffect filter="image" prLst="opacity: 0.5">
                                      <p:cBhvr rctx="IE">
                                        <p:cTn id="16" dur="indefinite"/>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9" presetClass="emph" presetSubtype="0" nodeType="withEffect">
                                  <p:stCondLst>
                                    <p:cond delay="0"/>
                                  </p:stCondLst>
                                  <p:childTnLst>
                                    <p:set>
                                      <p:cBhvr rctx="PPT">
                                        <p:cTn id="22" dur="indefinite"/>
                                        <p:tgtEl>
                                          <p:spTgt spid="4">
                                            <p:txEl>
                                              <p:pRg st="3" end="3"/>
                                            </p:txEl>
                                          </p:spTgt>
                                        </p:tgtEl>
                                        <p:attrNameLst>
                                          <p:attrName>style.opacity</p:attrName>
                                        </p:attrNameLst>
                                      </p:cBhvr>
                                      <p:to>
                                        <p:strVal val="0.5"/>
                                      </p:to>
                                    </p:set>
                                    <p:animEffect filter="image" prLst="opacity: 0.5">
                                      <p:cBhvr rctx="IE">
                                        <p:cTn id="23" dur="indefinite"/>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childTnLst>
                                </p:cTn>
                              </p:par>
                              <p:par>
                                <p:cTn id="28" presetID="9" presetClass="emph" presetSubtype="0" nodeType="withEffect">
                                  <p:stCondLst>
                                    <p:cond delay="0"/>
                                  </p:stCondLst>
                                  <p:childTnLst>
                                    <p:set>
                                      <p:cBhvr rctx="PPT">
                                        <p:cTn id="29" dur="indefinite"/>
                                        <p:tgtEl>
                                          <p:spTgt spid="4">
                                            <p:txEl>
                                              <p:pRg st="4" end="4"/>
                                            </p:txEl>
                                          </p:spTgt>
                                        </p:tgtEl>
                                        <p:attrNameLst>
                                          <p:attrName>style.opacity</p:attrName>
                                        </p:attrNameLst>
                                      </p:cBhvr>
                                      <p:to>
                                        <p:strVal val="0.5"/>
                                      </p:to>
                                    </p:set>
                                    <p:animEffect filter="image" prLst="opacity: 0.5">
                                      <p:cBhvr rctx="IE">
                                        <p:cTn id="30" dur="indefinite"/>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par>
                                <p:cTn id="35" presetID="9" presetClass="emph" presetSubtype="0" nodeType="withEffect">
                                  <p:stCondLst>
                                    <p:cond delay="0"/>
                                  </p:stCondLst>
                                  <p:childTnLst>
                                    <p:set>
                                      <p:cBhvr rctx="PPT">
                                        <p:cTn id="36" dur="indefinite"/>
                                        <p:tgtEl>
                                          <p:spTgt spid="4">
                                            <p:txEl>
                                              <p:pRg st="5" end="5"/>
                                            </p:txEl>
                                          </p:spTgt>
                                        </p:tgtEl>
                                        <p:attrNameLst>
                                          <p:attrName>style.opacity</p:attrName>
                                        </p:attrNameLst>
                                      </p:cBhvr>
                                      <p:to>
                                        <p:strVal val="0.5"/>
                                      </p:to>
                                    </p:set>
                                    <p:animEffect filter="image" prLst="opacity: 0.5">
                                      <p:cBhvr rctx="IE">
                                        <p:cTn id="37" dur="indefinite"/>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Value chain (iron and steel)</a:t>
            </a:r>
            <a:endParaRPr lang="en-GB" dirty="0"/>
          </a:p>
        </p:txBody>
      </p:sp>
      <p:sp>
        <p:nvSpPr>
          <p:cNvPr id="4" name="Text Box 3"/>
          <p:cNvSpPr txBox="1">
            <a:spLocks noChangeArrowheads="1"/>
          </p:cNvSpPr>
          <p:nvPr/>
        </p:nvSpPr>
        <p:spPr bwMode="auto">
          <a:xfrm>
            <a:off x="760320" y="1451676"/>
            <a:ext cx="1324800" cy="452973"/>
          </a:xfrm>
          <a:prstGeom prst="rect">
            <a:avLst/>
          </a:prstGeom>
          <a:gradFill rotWithShape="0">
            <a:gsLst>
              <a:gs pos="0">
                <a:srgbClr val="F7FD03"/>
              </a:gs>
              <a:gs pos="100000">
                <a:srgbClr val="FF9933"/>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832" tIns="41416" rIns="82832" bIns="41416">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en-ZA" b="0">
                <a:solidFill>
                  <a:srgbClr val="000000"/>
                </a:solidFill>
              </a:rPr>
              <a:t>Ore</a:t>
            </a:r>
            <a:endParaRPr lang="en-GB" b="0">
              <a:solidFill>
                <a:srgbClr val="000000"/>
              </a:solidFill>
            </a:endParaRPr>
          </a:p>
        </p:txBody>
      </p:sp>
      <p:sp>
        <p:nvSpPr>
          <p:cNvPr id="5" name="Text Box 4"/>
          <p:cNvSpPr txBox="1">
            <a:spLocks noChangeArrowheads="1"/>
          </p:cNvSpPr>
          <p:nvPr/>
        </p:nvSpPr>
        <p:spPr bwMode="auto">
          <a:xfrm>
            <a:off x="2469601" y="1451676"/>
            <a:ext cx="1677600" cy="452973"/>
          </a:xfrm>
          <a:prstGeom prst="rect">
            <a:avLst/>
          </a:prstGeom>
          <a:gradFill rotWithShape="0">
            <a:gsLst>
              <a:gs pos="0">
                <a:srgbClr val="F7FD03"/>
              </a:gs>
              <a:gs pos="100000">
                <a:srgbClr val="FF9933"/>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832" tIns="41416" rIns="82832" bIns="41416">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en-ZA" b="0">
                <a:solidFill>
                  <a:srgbClr val="000000"/>
                </a:solidFill>
              </a:rPr>
              <a:t>Pelletize</a:t>
            </a:r>
            <a:endParaRPr lang="en-GB" b="0">
              <a:solidFill>
                <a:srgbClr val="000000"/>
              </a:solidFill>
            </a:endParaRPr>
          </a:p>
        </p:txBody>
      </p:sp>
      <p:sp>
        <p:nvSpPr>
          <p:cNvPr id="6" name="Text Box 5"/>
          <p:cNvSpPr txBox="1">
            <a:spLocks noChangeArrowheads="1"/>
          </p:cNvSpPr>
          <p:nvPr/>
        </p:nvSpPr>
        <p:spPr bwMode="auto">
          <a:xfrm>
            <a:off x="4639680" y="1451676"/>
            <a:ext cx="1149120" cy="452973"/>
          </a:xfrm>
          <a:prstGeom prst="rect">
            <a:avLst/>
          </a:prstGeom>
          <a:gradFill rotWithShape="0">
            <a:gsLst>
              <a:gs pos="0">
                <a:srgbClr val="F7FD03"/>
              </a:gs>
              <a:gs pos="100000">
                <a:srgbClr val="FF9933"/>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832" tIns="41416" rIns="82832" bIns="41416">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en-ZA" b="0">
                <a:solidFill>
                  <a:srgbClr val="000000"/>
                </a:solidFill>
              </a:rPr>
              <a:t>Smelt</a:t>
            </a:r>
            <a:endParaRPr lang="en-GB" b="0">
              <a:solidFill>
                <a:srgbClr val="000000"/>
              </a:solidFill>
            </a:endParaRPr>
          </a:p>
        </p:txBody>
      </p:sp>
      <p:sp>
        <p:nvSpPr>
          <p:cNvPr id="7" name="Text Box 6"/>
          <p:cNvSpPr txBox="1">
            <a:spLocks noChangeArrowheads="1"/>
          </p:cNvSpPr>
          <p:nvPr/>
        </p:nvSpPr>
        <p:spPr bwMode="auto">
          <a:xfrm>
            <a:off x="6340321" y="1451676"/>
            <a:ext cx="1677600" cy="452973"/>
          </a:xfrm>
          <a:prstGeom prst="rect">
            <a:avLst/>
          </a:prstGeom>
          <a:gradFill rotWithShape="0">
            <a:gsLst>
              <a:gs pos="0">
                <a:srgbClr val="F7FD03"/>
              </a:gs>
              <a:gs pos="100000">
                <a:srgbClr val="FF9933"/>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832" tIns="41416" rIns="82832" bIns="41416">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en-ZA" b="0">
                <a:solidFill>
                  <a:srgbClr val="000000"/>
                </a:solidFill>
              </a:rPr>
              <a:t>Convert</a:t>
            </a:r>
            <a:endParaRPr lang="en-GB" b="0">
              <a:solidFill>
                <a:srgbClr val="000000"/>
              </a:solidFill>
            </a:endParaRPr>
          </a:p>
        </p:txBody>
      </p:sp>
      <p:sp>
        <p:nvSpPr>
          <p:cNvPr id="8" name="Text Box 7"/>
          <p:cNvSpPr txBox="1">
            <a:spLocks noChangeArrowheads="1"/>
          </p:cNvSpPr>
          <p:nvPr/>
        </p:nvSpPr>
        <p:spPr bwMode="auto">
          <a:xfrm>
            <a:off x="6419520" y="2972477"/>
            <a:ext cx="1500480" cy="452973"/>
          </a:xfrm>
          <a:prstGeom prst="rect">
            <a:avLst/>
          </a:prstGeom>
          <a:gradFill rotWithShape="0">
            <a:gsLst>
              <a:gs pos="0">
                <a:srgbClr val="F7FD03"/>
              </a:gs>
              <a:gs pos="100000">
                <a:srgbClr val="FF9933"/>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832" tIns="41416" rIns="82832" bIns="41416">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en-ZA" b="0">
                <a:solidFill>
                  <a:srgbClr val="000000"/>
                </a:solidFill>
              </a:rPr>
              <a:t>Cast</a:t>
            </a:r>
            <a:endParaRPr lang="en-GB" b="0">
              <a:solidFill>
                <a:srgbClr val="000000"/>
              </a:solidFill>
            </a:endParaRPr>
          </a:p>
        </p:txBody>
      </p:sp>
      <p:sp>
        <p:nvSpPr>
          <p:cNvPr id="9" name="Text Box 8"/>
          <p:cNvSpPr txBox="1">
            <a:spLocks noChangeArrowheads="1"/>
          </p:cNvSpPr>
          <p:nvPr/>
        </p:nvSpPr>
        <p:spPr bwMode="auto">
          <a:xfrm>
            <a:off x="4474081" y="2972477"/>
            <a:ext cx="1677600" cy="452973"/>
          </a:xfrm>
          <a:prstGeom prst="rect">
            <a:avLst/>
          </a:prstGeom>
          <a:gradFill rotWithShape="0">
            <a:gsLst>
              <a:gs pos="0">
                <a:srgbClr val="F7FD03"/>
              </a:gs>
              <a:gs pos="100000">
                <a:srgbClr val="FF9933"/>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832" tIns="41416" rIns="82832" bIns="41416">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en-ZA" b="0">
                <a:solidFill>
                  <a:srgbClr val="000000"/>
                </a:solidFill>
              </a:rPr>
              <a:t>Hot Roll</a:t>
            </a:r>
            <a:endParaRPr lang="en-GB" b="0">
              <a:solidFill>
                <a:srgbClr val="000000"/>
              </a:solidFill>
            </a:endParaRPr>
          </a:p>
        </p:txBody>
      </p:sp>
      <p:sp>
        <p:nvSpPr>
          <p:cNvPr id="10" name="Text Box 9"/>
          <p:cNvSpPr txBox="1">
            <a:spLocks noChangeArrowheads="1"/>
          </p:cNvSpPr>
          <p:nvPr/>
        </p:nvSpPr>
        <p:spPr bwMode="auto">
          <a:xfrm>
            <a:off x="2469601" y="2972477"/>
            <a:ext cx="1677600" cy="452973"/>
          </a:xfrm>
          <a:prstGeom prst="rect">
            <a:avLst/>
          </a:prstGeom>
          <a:gradFill rotWithShape="0">
            <a:gsLst>
              <a:gs pos="0">
                <a:srgbClr val="F7FD03"/>
              </a:gs>
              <a:gs pos="100000">
                <a:srgbClr val="FF9933"/>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832" tIns="41416" rIns="82832" bIns="41416">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en-ZA" b="0">
                <a:solidFill>
                  <a:srgbClr val="000000"/>
                </a:solidFill>
              </a:rPr>
              <a:t>Cold Roll</a:t>
            </a:r>
            <a:endParaRPr lang="en-GB" b="0">
              <a:solidFill>
                <a:srgbClr val="000000"/>
              </a:solidFill>
            </a:endParaRPr>
          </a:p>
        </p:txBody>
      </p:sp>
      <p:cxnSp>
        <p:nvCxnSpPr>
          <p:cNvPr id="11" name="AutoShape 10"/>
          <p:cNvCxnSpPr>
            <a:cxnSpLocks noChangeShapeType="1"/>
            <a:stCxn id="4" idx="3"/>
            <a:endCxn id="5" idx="1"/>
          </p:cNvCxnSpPr>
          <p:nvPr/>
        </p:nvCxnSpPr>
        <p:spPr bwMode="auto">
          <a:xfrm>
            <a:off x="2085120" y="1678163"/>
            <a:ext cx="384481"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AutoShape 11"/>
          <p:cNvCxnSpPr>
            <a:cxnSpLocks noChangeShapeType="1"/>
            <a:stCxn id="5" idx="3"/>
            <a:endCxn id="6" idx="1"/>
          </p:cNvCxnSpPr>
          <p:nvPr/>
        </p:nvCxnSpPr>
        <p:spPr bwMode="auto">
          <a:xfrm>
            <a:off x="4147201" y="1678163"/>
            <a:ext cx="492479"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AutoShape 12"/>
          <p:cNvCxnSpPr>
            <a:cxnSpLocks noChangeShapeType="1"/>
            <a:stCxn id="7" idx="3"/>
            <a:endCxn id="8" idx="3"/>
          </p:cNvCxnSpPr>
          <p:nvPr/>
        </p:nvCxnSpPr>
        <p:spPr bwMode="auto">
          <a:xfrm flipH="1">
            <a:off x="7920000" y="1678163"/>
            <a:ext cx="97921" cy="1520801"/>
          </a:xfrm>
          <a:prstGeom prst="bentConnector3">
            <a:avLst>
              <a:gd name="adj1" fmla="val -233453"/>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AutoShape 13"/>
          <p:cNvCxnSpPr>
            <a:cxnSpLocks noChangeShapeType="1"/>
            <a:stCxn id="8" idx="1"/>
            <a:endCxn id="9" idx="3"/>
          </p:cNvCxnSpPr>
          <p:nvPr/>
        </p:nvCxnSpPr>
        <p:spPr bwMode="auto">
          <a:xfrm flipH="1">
            <a:off x="6151681" y="3198964"/>
            <a:ext cx="267839"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AutoShape 14"/>
          <p:cNvCxnSpPr>
            <a:cxnSpLocks noChangeShapeType="1"/>
            <a:stCxn id="9" idx="1"/>
            <a:endCxn id="10" idx="3"/>
          </p:cNvCxnSpPr>
          <p:nvPr/>
        </p:nvCxnSpPr>
        <p:spPr bwMode="auto">
          <a:xfrm flipH="1">
            <a:off x="4147201" y="3198964"/>
            <a:ext cx="32688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AutoShape 15"/>
          <p:cNvCxnSpPr>
            <a:cxnSpLocks noChangeShapeType="1"/>
            <a:stCxn id="6" idx="3"/>
            <a:endCxn id="7" idx="1"/>
          </p:cNvCxnSpPr>
          <p:nvPr/>
        </p:nvCxnSpPr>
        <p:spPr bwMode="auto">
          <a:xfrm>
            <a:off x="5788800" y="1678163"/>
            <a:ext cx="551521"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16"/>
          <p:cNvSpPr txBox="1">
            <a:spLocks noChangeArrowheads="1"/>
          </p:cNvSpPr>
          <p:nvPr/>
        </p:nvSpPr>
        <p:spPr bwMode="auto">
          <a:xfrm>
            <a:off x="686881" y="2972477"/>
            <a:ext cx="1412640" cy="452973"/>
          </a:xfrm>
          <a:prstGeom prst="rect">
            <a:avLst/>
          </a:prstGeom>
          <a:gradFill rotWithShape="0">
            <a:gsLst>
              <a:gs pos="0">
                <a:srgbClr val="F7FD03"/>
              </a:gs>
              <a:gs pos="100000">
                <a:srgbClr val="FF9933"/>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832" tIns="41416" rIns="82832" bIns="41416">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en-ZA" b="0">
                <a:solidFill>
                  <a:srgbClr val="000000"/>
                </a:solidFill>
              </a:rPr>
              <a:t>Semis</a:t>
            </a:r>
            <a:endParaRPr lang="en-GB" b="0">
              <a:solidFill>
                <a:srgbClr val="000000"/>
              </a:solidFill>
            </a:endParaRPr>
          </a:p>
        </p:txBody>
      </p:sp>
      <p:cxnSp>
        <p:nvCxnSpPr>
          <p:cNvPr id="18" name="AutoShape 17"/>
          <p:cNvCxnSpPr>
            <a:cxnSpLocks noChangeShapeType="1"/>
            <a:stCxn id="10" idx="1"/>
            <a:endCxn id="17" idx="3"/>
          </p:cNvCxnSpPr>
          <p:nvPr/>
        </p:nvCxnSpPr>
        <p:spPr bwMode="auto">
          <a:xfrm flipH="1">
            <a:off x="2099521" y="3198964"/>
            <a:ext cx="37008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 Box 18"/>
          <p:cNvSpPr txBox="1">
            <a:spLocks noChangeArrowheads="1"/>
          </p:cNvSpPr>
          <p:nvPr/>
        </p:nvSpPr>
        <p:spPr bwMode="auto">
          <a:xfrm>
            <a:off x="2188800" y="4078513"/>
            <a:ext cx="4413600" cy="452973"/>
          </a:xfrm>
          <a:prstGeom prst="rect">
            <a:avLst/>
          </a:prstGeom>
          <a:gradFill rotWithShape="0">
            <a:gsLst>
              <a:gs pos="0">
                <a:srgbClr val="F7FD03"/>
              </a:gs>
              <a:gs pos="100000">
                <a:srgbClr val="FF9933"/>
              </a:gs>
            </a:gsLst>
            <a:path path="shape">
              <a:fillToRect l="50000" t="50000" r="50000" b="50000"/>
            </a:path>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2832" tIns="41416" rIns="82832" bIns="41416">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en-ZA" b="0">
                <a:solidFill>
                  <a:srgbClr val="000000"/>
                </a:solidFill>
              </a:rPr>
              <a:t>Manufactured products</a:t>
            </a:r>
            <a:endParaRPr lang="en-GB" b="0">
              <a:solidFill>
                <a:srgbClr val="000000"/>
              </a:solidFill>
            </a:endParaRPr>
          </a:p>
        </p:txBody>
      </p:sp>
      <p:cxnSp>
        <p:nvCxnSpPr>
          <p:cNvPr id="20" name="AutoShape 19"/>
          <p:cNvCxnSpPr>
            <a:cxnSpLocks noChangeShapeType="1"/>
            <a:stCxn id="17" idx="1"/>
            <a:endCxn id="19" idx="1"/>
          </p:cNvCxnSpPr>
          <p:nvPr/>
        </p:nvCxnSpPr>
        <p:spPr bwMode="auto">
          <a:xfrm rot="10800000" flipH="1" flipV="1">
            <a:off x="686880" y="3198964"/>
            <a:ext cx="1501919" cy="1106036"/>
          </a:xfrm>
          <a:prstGeom prst="bentConnector3">
            <a:avLst>
              <a:gd name="adj1" fmla="val -15221"/>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 Box 20"/>
          <p:cNvSpPr txBox="1">
            <a:spLocks noChangeArrowheads="1"/>
          </p:cNvSpPr>
          <p:nvPr/>
        </p:nvSpPr>
        <p:spPr bwMode="auto">
          <a:xfrm>
            <a:off x="760320" y="2056540"/>
            <a:ext cx="1324800" cy="452973"/>
          </a:xfrm>
          <a:prstGeom prst="rect">
            <a:avLst/>
          </a:prstGeom>
          <a:noFill/>
          <a:ln w="9525">
            <a:solidFill>
              <a:srgbClr val="0000FF"/>
            </a:solidFill>
            <a:miter lim="800000"/>
            <a:headEnd/>
            <a:tailEnd/>
          </a:ln>
          <a:effectLst/>
          <a:extLst>
            <a:ext uri="{909E8E84-426E-40DD-AFC4-6F175D3DCCD1}">
              <a14:hiddenFill xmlns:a14="http://schemas.microsoft.com/office/drawing/2010/main">
                <a:gradFill rotWithShape="0">
                  <a:gsLst>
                    <a:gs pos="0">
                      <a:srgbClr val="F7FD03"/>
                    </a:gs>
                    <a:gs pos="100000">
                      <a:srgbClr val="FF9933"/>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832" tIns="41416" rIns="82832" bIns="41416">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en-ZA" b="0">
                <a:solidFill>
                  <a:srgbClr val="000000"/>
                </a:solidFill>
              </a:rPr>
              <a:t>$140/t</a:t>
            </a:r>
            <a:endParaRPr lang="en-GB" b="0">
              <a:solidFill>
                <a:srgbClr val="000000"/>
              </a:solidFill>
            </a:endParaRPr>
          </a:p>
        </p:txBody>
      </p:sp>
      <p:sp>
        <p:nvSpPr>
          <p:cNvPr id="22" name="Text Box 21"/>
          <p:cNvSpPr txBox="1">
            <a:spLocks noChangeArrowheads="1"/>
          </p:cNvSpPr>
          <p:nvPr/>
        </p:nvSpPr>
        <p:spPr bwMode="auto">
          <a:xfrm>
            <a:off x="979200" y="4604167"/>
            <a:ext cx="7104960" cy="452973"/>
          </a:xfrm>
          <a:prstGeom prst="rect">
            <a:avLst/>
          </a:prstGeom>
          <a:noFill/>
          <a:ln w="9525">
            <a:solidFill>
              <a:srgbClr val="0000FF"/>
            </a:solidFill>
            <a:miter lim="800000"/>
            <a:headEnd/>
            <a:tailEnd/>
          </a:ln>
          <a:effectLst/>
          <a:extLst>
            <a:ext uri="{909E8E84-426E-40DD-AFC4-6F175D3DCCD1}">
              <a14:hiddenFill xmlns:a14="http://schemas.microsoft.com/office/drawing/2010/main">
                <a:gradFill rotWithShape="0">
                  <a:gsLst>
                    <a:gs pos="0">
                      <a:srgbClr val="F7FD03"/>
                    </a:gs>
                    <a:gs pos="100000">
                      <a:srgbClr val="FF9933"/>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832" tIns="41416" rIns="82832" bIns="41416">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en-ZA" b="0" dirty="0">
                <a:solidFill>
                  <a:srgbClr val="000000"/>
                </a:solidFill>
              </a:rPr>
              <a:t>White Goods $</a:t>
            </a:r>
            <a:r>
              <a:rPr lang="en-ZA" b="0" dirty="0" smtClean="0">
                <a:solidFill>
                  <a:srgbClr val="000000"/>
                </a:solidFill>
              </a:rPr>
              <a:t>6000/t, </a:t>
            </a:r>
            <a:r>
              <a:rPr lang="en-ZA" b="0" dirty="0">
                <a:solidFill>
                  <a:srgbClr val="000000"/>
                </a:solidFill>
              </a:rPr>
              <a:t>Mining equipment $</a:t>
            </a:r>
            <a:r>
              <a:rPr lang="en-ZA" b="0" dirty="0" smtClean="0">
                <a:solidFill>
                  <a:srgbClr val="000000"/>
                </a:solidFill>
              </a:rPr>
              <a:t>15,000/t</a:t>
            </a:r>
            <a:endParaRPr lang="en-GB" b="0" dirty="0">
              <a:solidFill>
                <a:srgbClr val="000000"/>
              </a:solidFill>
            </a:endParaRPr>
          </a:p>
        </p:txBody>
      </p:sp>
      <p:sp>
        <p:nvSpPr>
          <p:cNvPr id="23" name="Text Box 22"/>
          <p:cNvSpPr txBox="1">
            <a:spLocks noChangeArrowheads="1"/>
          </p:cNvSpPr>
          <p:nvPr/>
        </p:nvSpPr>
        <p:spPr bwMode="auto">
          <a:xfrm>
            <a:off x="718267" y="3494328"/>
            <a:ext cx="1324800" cy="452973"/>
          </a:xfrm>
          <a:prstGeom prst="rect">
            <a:avLst/>
          </a:prstGeom>
          <a:noFill/>
          <a:ln w="9525">
            <a:solidFill>
              <a:srgbClr val="0000FF"/>
            </a:solidFill>
            <a:miter lim="800000"/>
            <a:headEnd/>
            <a:tailEnd/>
          </a:ln>
          <a:effectLst/>
          <a:extLst>
            <a:ext uri="{909E8E84-426E-40DD-AFC4-6F175D3DCCD1}">
              <a14:hiddenFill xmlns:a14="http://schemas.microsoft.com/office/drawing/2010/main">
                <a:gradFill rotWithShape="0">
                  <a:gsLst>
                    <a:gs pos="0">
                      <a:srgbClr val="F7FD03"/>
                    </a:gs>
                    <a:gs pos="100000">
                      <a:srgbClr val="FF9933"/>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832" tIns="41416" rIns="82832" bIns="41416">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en-ZA" b="0" dirty="0">
                <a:solidFill>
                  <a:srgbClr val="000000"/>
                </a:solidFill>
              </a:rPr>
              <a:t>$</a:t>
            </a:r>
            <a:r>
              <a:rPr lang="en-ZA" b="0" dirty="0" smtClean="0">
                <a:solidFill>
                  <a:srgbClr val="000000"/>
                </a:solidFill>
              </a:rPr>
              <a:t>1000/t</a:t>
            </a:r>
            <a:endParaRPr lang="en-GB" b="0" dirty="0">
              <a:solidFill>
                <a:srgbClr val="000000"/>
              </a:solidFill>
            </a:endParaRPr>
          </a:p>
        </p:txBody>
      </p:sp>
      <p:sp>
        <p:nvSpPr>
          <p:cNvPr id="24" name="Text Box 23"/>
          <p:cNvSpPr txBox="1">
            <a:spLocks noChangeArrowheads="1"/>
          </p:cNvSpPr>
          <p:nvPr/>
        </p:nvSpPr>
        <p:spPr bwMode="auto">
          <a:xfrm>
            <a:off x="2646000" y="3494101"/>
            <a:ext cx="1324800" cy="452973"/>
          </a:xfrm>
          <a:prstGeom prst="rect">
            <a:avLst/>
          </a:prstGeom>
          <a:noFill/>
          <a:ln w="9525">
            <a:solidFill>
              <a:srgbClr val="0000FF"/>
            </a:solidFill>
            <a:miter lim="800000"/>
            <a:headEnd/>
            <a:tailEnd/>
          </a:ln>
          <a:effectLst/>
          <a:extLst>
            <a:ext uri="{909E8E84-426E-40DD-AFC4-6F175D3DCCD1}">
              <a14:hiddenFill xmlns:a14="http://schemas.microsoft.com/office/drawing/2010/main">
                <a:gradFill rotWithShape="0">
                  <a:gsLst>
                    <a:gs pos="0">
                      <a:srgbClr val="F7FD03"/>
                    </a:gs>
                    <a:gs pos="100000">
                      <a:srgbClr val="FF9933"/>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832" tIns="41416" rIns="82832" bIns="41416">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en-ZA" b="0" dirty="0" smtClean="0">
                <a:solidFill>
                  <a:srgbClr val="000000"/>
                </a:solidFill>
              </a:rPr>
              <a:t>$800/t</a:t>
            </a:r>
            <a:endParaRPr lang="en-GB" b="0" dirty="0">
              <a:solidFill>
                <a:srgbClr val="000000"/>
              </a:solidFill>
            </a:endParaRPr>
          </a:p>
        </p:txBody>
      </p:sp>
      <p:sp>
        <p:nvSpPr>
          <p:cNvPr id="25" name="Text Box 24"/>
          <p:cNvSpPr txBox="1">
            <a:spLocks noChangeArrowheads="1"/>
          </p:cNvSpPr>
          <p:nvPr/>
        </p:nvSpPr>
        <p:spPr bwMode="auto">
          <a:xfrm>
            <a:off x="6531840" y="3493810"/>
            <a:ext cx="1324800" cy="452973"/>
          </a:xfrm>
          <a:prstGeom prst="rect">
            <a:avLst/>
          </a:prstGeom>
          <a:noFill/>
          <a:ln w="9525">
            <a:solidFill>
              <a:srgbClr val="0000FF"/>
            </a:solidFill>
            <a:miter lim="800000"/>
            <a:headEnd/>
            <a:tailEnd/>
          </a:ln>
          <a:effectLst/>
          <a:extLst>
            <a:ext uri="{909E8E84-426E-40DD-AFC4-6F175D3DCCD1}">
              <a14:hiddenFill xmlns:a14="http://schemas.microsoft.com/office/drawing/2010/main">
                <a:gradFill rotWithShape="0">
                  <a:gsLst>
                    <a:gs pos="0">
                      <a:srgbClr val="F7FD03"/>
                    </a:gs>
                    <a:gs pos="100000">
                      <a:srgbClr val="FF9933"/>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832" tIns="41416" rIns="82832" bIns="41416">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en-ZA" b="0" dirty="0" smtClean="0">
                <a:solidFill>
                  <a:srgbClr val="000000"/>
                </a:solidFill>
              </a:rPr>
              <a:t>$500/t</a:t>
            </a:r>
            <a:endParaRPr lang="en-GB" b="0" dirty="0">
              <a:solidFill>
                <a:srgbClr val="000000"/>
              </a:solidFill>
            </a:endParaRPr>
          </a:p>
        </p:txBody>
      </p:sp>
      <p:sp>
        <p:nvSpPr>
          <p:cNvPr id="26" name="Text Box 25"/>
          <p:cNvSpPr txBox="1">
            <a:spLocks noChangeArrowheads="1"/>
          </p:cNvSpPr>
          <p:nvPr/>
        </p:nvSpPr>
        <p:spPr bwMode="auto">
          <a:xfrm>
            <a:off x="4636800" y="3493810"/>
            <a:ext cx="1324800" cy="452973"/>
          </a:xfrm>
          <a:prstGeom prst="rect">
            <a:avLst/>
          </a:prstGeom>
          <a:noFill/>
          <a:ln w="9525">
            <a:solidFill>
              <a:srgbClr val="0000FF"/>
            </a:solidFill>
            <a:miter lim="800000"/>
            <a:headEnd/>
            <a:tailEnd/>
          </a:ln>
          <a:effectLst/>
          <a:extLst>
            <a:ext uri="{909E8E84-426E-40DD-AFC4-6F175D3DCCD1}">
              <a14:hiddenFill xmlns:a14="http://schemas.microsoft.com/office/drawing/2010/main">
                <a:gradFill rotWithShape="0">
                  <a:gsLst>
                    <a:gs pos="0">
                      <a:srgbClr val="F7FD03"/>
                    </a:gs>
                    <a:gs pos="100000">
                      <a:srgbClr val="FF9933"/>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832" tIns="41416" rIns="82832" bIns="41416">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en-ZA" b="0" dirty="0" smtClean="0">
                <a:solidFill>
                  <a:srgbClr val="000000"/>
                </a:solidFill>
              </a:rPr>
              <a:t>$700/t</a:t>
            </a:r>
            <a:endParaRPr lang="en-GB" b="0" dirty="0">
              <a:solidFill>
                <a:srgbClr val="000000"/>
              </a:solidFill>
            </a:endParaRPr>
          </a:p>
        </p:txBody>
      </p:sp>
    </p:spTree>
    <p:extLst>
      <p:ext uri="{BB962C8B-B14F-4D97-AF65-F5344CB8AC3E}">
        <p14:creationId xmlns:p14="http://schemas.microsoft.com/office/powerpoint/2010/main" val="39829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0-#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0-#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0-#ppt_w/2"/>
                                          </p:val>
                                        </p:tav>
                                        <p:tav tm="100000">
                                          <p:val>
                                            <p:strVal val="#ppt_x"/>
                                          </p:val>
                                        </p:tav>
                                      </p:tavLst>
                                    </p:anim>
                                    <p:anim calcmode="lin" valueType="num">
                                      <p:cBhvr additive="base">
                                        <p:cTn id="3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autoUpdateAnimBg="0"/>
      <p:bldP spid="22" grpId="0" animBg="1" autoUpdateAnimBg="0"/>
      <p:bldP spid="23" grpId="0" animBg="1" autoUpdateAnimBg="0"/>
      <p:bldP spid="24" grpId="0" animBg="1" autoUpdateAnimBg="0"/>
      <p:bldP spid="25" grpId="0" animBg="1" autoUpdateAnimBg="0"/>
      <p:bldP spid="26"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909310"/>
          </a:xfrm>
          <a:prstGeom prst="rect">
            <a:avLst/>
          </a:prstGeom>
          <a:solidFill>
            <a:schemeClr val="tx1"/>
          </a:solidFill>
        </p:spPr>
        <p:txBody>
          <a:bodyPr wrap="square" rtlCol="0">
            <a:spAutoFit/>
          </a:bodyPr>
          <a:lstStyle/>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GB"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52" y="-23146"/>
            <a:ext cx="7793478" cy="6881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70262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312"/>
            <a:ext cx="9144000" cy="1287464"/>
          </a:xfrm>
        </p:spPr>
        <p:txBody>
          <a:bodyPr>
            <a:noAutofit/>
          </a:bodyPr>
          <a:lstStyle/>
          <a:p>
            <a:r>
              <a:rPr lang="en-ZA" sz="2800" dirty="0" smtClean="0">
                <a:solidFill>
                  <a:schemeClr val="tx1"/>
                </a:solidFill>
                <a:latin typeface="+mn-lt"/>
              </a:rPr>
              <a:t>Potential Growth Pole Based on Moatize Coal</a:t>
            </a:r>
            <a:endParaRPr lang="en-ZA" sz="2800" dirty="0">
              <a:solidFill>
                <a:schemeClr val="tx1"/>
              </a:solidFill>
              <a:latin typeface="+mn-lt"/>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65" y="1416427"/>
            <a:ext cx="8286214" cy="5049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2680919" y="2528991"/>
            <a:ext cx="2241177" cy="2187389"/>
          </a:xfrm>
          <a:prstGeom prst="ellipse">
            <a:avLst/>
          </a:prstGeom>
          <a:solidFill>
            <a:srgbClr val="FFFF00">
              <a:alpha val="50000"/>
            </a:srgb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prstClr val="white"/>
              </a:solidFill>
            </a:endParaRPr>
          </a:p>
        </p:txBody>
      </p:sp>
      <p:sp>
        <p:nvSpPr>
          <p:cNvPr id="5" name="TextBox 4"/>
          <p:cNvSpPr txBox="1"/>
          <p:nvPr/>
        </p:nvSpPr>
        <p:spPr>
          <a:xfrm>
            <a:off x="1" y="6481011"/>
            <a:ext cx="2510123" cy="338554"/>
          </a:xfrm>
          <a:prstGeom prst="rect">
            <a:avLst/>
          </a:prstGeom>
          <a:noFill/>
        </p:spPr>
        <p:txBody>
          <a:bodyPr wrap="square" rtlCol="0">
            <a:spAutoFit/>
          </a:bodyPr>
          <a:lstStyle/>
          <a:p>
            <a:r>
              <a:rPr lang="en-ZA" sz="1600" dirty="0" smtClean="0">
                <a:solidFill>
                  <a:prstClr val="black"/>
                </a:solidFill>
                <a:latin typeface="Calibri" pitchFamily="34" charset="0"/>
                <a:cs typeface="Calibri" pitchFamily="34" charset="0"/>
              </a:rPr>
              <a:t>Source: Hausberger (2013)</a:t>
            </a:r>
            <a:endParaRPr lang="en-ZA" sz="1600" dirty="0">
              <a:solidFill>
                <a:prstClr val="black"/>
              </a:solidFill>
              <a:latin typeface="Calibri" pitchFamily="34" charset="0"/>
              <a:cs typeface="Calibri" pitchFamily="34" charset="0"/>
            </a:endParaRPr>
          </a:p>
        </p:txBody>
      </p:sp>
    </p:spTree>
    <p:extLst>
      <p:ext uri="{BB962C8B-B14F-4D97-AF65-F5344CB8AC3E}">
        <p14:creationId xmlns:p14="http://schemas.microsoft.com/office/powerpoint/2010/main" val="28724511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909310"/>
          </a:xfrm>
          <a:prstGeom prst="rect">
            <a:avLst/>
          </a:prstGeom>
          <a:solidFill>
            <a:schemeClr val="tx1"/>
          </a:solidFill>
        </p:spPr>
        <p:txBody>
          <a:bodyPr wrap="square" rtlCol="0">
            <a:spAutoFit/>
          </a:bodyPr>
          <a:lstStyle/>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ZA" dirty="0" smtClean="0"/>
          </a:p>
          <a:p>
            <a:endParaRPr lang="en-ZA" dirty="0"/>
          </a:p>
          <a:p>
            <a:endParaRPr lang="en-GB" dirty="0"/>
          </a:p>
        </p:txBody>
      </p:sp>
      <p:sp>
        <p:nvSpPr>
          <p:cNvPr id="4" name="Text Box 4"/>
          <p:cNvSpPr txBox="1">
            <a:spLocks noChangeArrowheads="1"/>
          </p:cNvSpPr>
          <p:nvPr/>
        </p:nvSpPr>
        <p:spPr bwMode="auto">
          <a:xfrm>
            <a:off x="187325" y="65680"/>
            <a:ext cx="881380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Aft>
                <a:spcPts val="600"/>
              </a:spcAft>
              <a:defRPr/>
            </a:pPr>
            <a:r>
              <a:rPr lang="en-ZA" sz="2400" b="1" dirty="0" smtClean="0">
                <a:solidFill>
                  <a:schemeClr val="bg1"/>
                </a:solidFill>
              </a:rPr>
              <a:t>Conclusions:</a:t>
            </a:r>
            <a:endParaRPr lang="en-GB" sz="2400" b="1" dirty="0" smtClean="0">
              <a:solidFill>
                <a:schemeClr val="bg1"/>
              </a:solidFill>
            </a:endParaRPr>
          </a:p>
          <a:p>
            <a:pPr marL="342900" indent="-342900" algn="just" eaLnBrk="1" hangingPunct="1">
              <a:spcAft>
                <a:spcPts val="600"/>
              </a:spcAft>
              <a:buFont typeface="Arial" pitchFamily="34" charset="0"/>
              <a:buChar char="•"/>
              <a:defRPr/>
            </a:pPr>
            <a:r>
              <a:rPr lang="en-US" sz="2400" dirty="0" smtClean="0">
                <a:solidFill>
                  <a:schemeClr val="bg1"/>
                </a:solidFill>
              </a:rPr>
              <a:t>Infrastructure is important for Africa’s economic development but are we planning for the right infrastructure? </a:t>
            </a:r>
            <a:endParaRPr lang="en-US" sz="2400" dirty="0">
              <a:solidFill>
                <a:schemeClr val="bg1"/>
              </a:solidFill>
            </a:endParaRPr>
          </a:p>
          <a:p>
            <a:pPr marL="342900" indent="-342900" algn="just" eaLnBrk="1" hangingPunct="1">
              <a:spcAft>
                <a:spcPts val="600"/>
              </a:spcAft>
              <a:buFont typeface="Arial" pitchFamily="34" charset="0"/>
              <a:buChar char="•"/>
              <a:defRPr/>
            </a:pPr>
            <a:r>
              <a:rPr lang="en-US" sz="2400" dirty="0" smtClean="0">
                <a:solidFill>
                  <a:schemeClr val="bg1"/>
                </a:solidFill>
              </a:rPr>
              <a:t>The key to Africa’s growth is to improve competitiveness and to do this improved Infrastructure together with Trade Facilitation is key.</a:t>
            </a:r>
          </a:p>
          <a:p>
            <a:pPr marL="342900" indent="-342900" algn="just" eaLnBrk="1" hangingPunct="1">
              <a:buFont typeface="Arial" pitchFamily="34" charset="0"/>
              <a:buChar char="•"/>
              <a:defRPr/>
            </a:pPr>
            <a:r>
              <a:rPr lang="en-US" sz="2400" dirty="0" smtClean="0">
                <a:solidFill>
                  <a:schemeClr val="bg1"/>
                </a:solidFill>
              </a:rPr>
              <a:t>Paraphrasing GIZ on Day 1:</a:t>
            </a:r>
          </a:p>
          <a:p>
            <a:pPr marL="1085850" lvl="1" indent="-342900" algn="just" eaLnBrk="1" hangingPunct="1">
              <a:buFont typeface="Arial" pitchFamily="34" charset="0"/>
              <a:buChar char="•"/>
              <a:defRPr/>
            </a:pPr>
            <a:r>
              <a:rPr lang="en-ZA" sz="2400" dirty="0" smtClean="0">
                <a:solidFill>
                  <a:schemeClr val="bg1"/>
                </a:solidFill>
              </a:rPr>
              <a:t>Preparation </a:t>
            </a:r>
            <a:r>
              <a:rPr lang="en-ZA" sz="2400" dirty="0">
                <a:solidFill>
                  <a:schemeClr val="bg1"/>
                </a:solidFill>
              </a:rPr>
              <a:t>of </a:t>
            </a:r>
            <a:r>
              <a:rPr lang="en-ZA" sz="2400" dirty="0" smtClean="0">
                <a:solidFill>
                  <a:schemeClr val="bg1"/>
                </a:solidFill>
              </a:rPr>
              <a:t>trans-boundary </a:t>
            </a:r>
            <a:r>
              <a:rPr lang="en-ZA" sz="2400" dirty="0">
                <a:solidFill>
                  <a:schemeClr val="bg1"/>
                </a:solidFill>
              </a:rPr>
              <a:t>projects is the championship league of project </a:t>
            </a:r>
            <a:r>
              <a:rPr lang="en-ZA" sz="2400" dirty="0" smtClean="0">
                <a:solidFill>
                  <a:schemeClr val="bg1"/>
                </a:solidFill>
              </a:rPr>
              <a:t>preparation;</a:t>
            </a:r>
            <a:endParaRPr lang="en-GB" sz="2400" dirty="0">
              <a:solidFill>
                <a:schemeClr val="bg1"/>
              </a:solidFill>
            </a:endParaRPr>
          </a:p>
          <a:p>
            <a:pPr marL="1085850" lvl="1" indent="-342900" algn="just" eaLnBrk="1" hangingPunct="1">
              <a:buFont typeface="Arial" pitchFamily="34" charset="0"/>
              <a:buChar char="•"/>
              <a:defRPr/>
            </a:pPr>
            <a:r>
              <a:rPr lang="en-ZA" sz="2400" dirty="0" smtClean="0">
                <a:solidFill>
                  <a:schemeClr val="bg1"/>
                </a:solidFill>
              </a:rPr>
              <a:t>Need </a:t>
            </a:r>
            <a:r>
              <a:rPr lang="en-ZA" sz="2400" dirty="0">
                <a:solidFill>
                  <a:schemeClr val="bg1"/>
                </a:solidFill>
              </a:rPr>
              <a:t>dedicated units to do </a:t>
            </a:r>
            <a:r>
              <a:rPr lang="en-ZA" sz="2400" dirty="0" smtClean="0">
                <a:solidFill>
                  <a:schemeClr val="bg1"/>
                </a:solidFill>
              </a:rPr>
              <a:t>project preparation; and</a:t>
            </a:r>
            <a:endParaRPr lang="en-GB" sz="2400" dirty="0">
              <a:solidFill>
                <a:schemeClr val="bg1"/>
              </a:solidFill>
            </a:endParaRPr>
          </a:p>
          <a:p>
            <a:pPr marL="1085850" lvl="1" indent="-342900" algn="just" eaLnBrk="1" hangingPunct="1">
              <a:spcAft>
                <a:spcPts val="600"/>
              </a:spcAft>
              <a:buFont typeface="Arial" pitchFamily="34" charset="0"/>
              <a:buChar char="•"/>
              <a:defRPr/>
            </a:pPr>
            <a:r>
              <a:rPr lang="en-ZA" sz="2400" dirty="0" smtClean="0">
                <a:solidFill>
                  <a:schemeClr val="bg1"/>
                </a:solidFill>
              </a:rPr>
              <a:t>The </a:t>
            </a:r>
            <a:r>
              <a:rPr lang="en-ZA" sz="2400" dirty="0">
                <a:solidFill>
                  <a:schemeClr val="bg1"/>
                </a:solidFill>
              </a:rPr>
              <a:t>biggest challenge is to raise enough funds to do project </a:t>
            </a:r>
            <a:r>
              <a:rPr lang="en-ZA" sz="2400" dirty="0" smtClean="0">
                <a:solidFill>
                  <a:schemeClr val="bg1"/>
                </a:solidFill>
              </a:rPr>
              <a:t>preparation.</a:t>
            </a:r>
          </a:p>
          <a:p>
            <a:pPr marL="1588" lvl="1" indent="0" algn="just" eaLnBrk="1" hangingPunct="1">
              <a:spcAft>
                <a:spcPts val="600"/>
              </a:spcAft>
              <a:defRPr/>
            </a:pPr>
            <a:r>
              <a:rPr lang="en-ZA" sz="2400" dirty="0" smtClean="0">
                <a:solidFill>
                  <a:schemeClr val="bg1"/>
                </a:solidFill>
              </a:rPr>
              <a:t>The only way to address Africa’s infrastructure needs is through reducing risk (blending </a:t>
            </a:r>
            <a:r>
              <a:rPr lang="en-ZA" sz="2400" smtClean="0">
                <a:solidFill>
                  <a:schemeClr val="bg1"/>
                </a:solidFill>
              </a:rPr>
              <a:t>and leveraging) </a:t>
            </a:r>
            <a:r>
              <a:rPr lang="en-ZA" sz="2400" dirty="0" smtClean="0">
                <a:solidFill>
                  <a:schemeClr val="bg1"/>
                </a:solidFill>
              </a:rPr>
              <a:t>so that the private sector and concessionary financiers can play their role.</a:t>
            </a:r>
            <a:endParaRPr lang="en-GB" sz="2400" dirty="0">
              <a:solidFill>
                <a:schemeClr val="bg1"/>
              </a:solidFill>
            </a:endParaRPr>
          </a:p>
        </p:txBody>
      </p:sp>
    </p:spTree>
    <p:extLst>
      <p:ext uri="{BB962C8B-B14F-4D97-AF65-F5344CB8AC3E}">
        <p14:creationId xmlns:p14="http://schemas.microsoft.com/office/powerpoint/2010/main" val="6166863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2510" y="883903"/>
            <a:ext cx="7709338" cy="4832092"/>
          </a:xfrm>
          <a:prstGeom prst="rect">
            <a:avLst/>
          </a:prstGeom>
          <a:noFill/>
        </p:spPr>
        <p:txBody>
          <a:bodyPr wrap="square" rtlCol="0">
            <a:spAutoFit/>
          </a:bodyPr>
          <a:lstStyle/>
          <a:p>
            <a:pPr algn="ctr"/>
            <a:r>
              <a:rPr lang="en-ZA" sz="4400" dirty="0" smtClean="0">
                <a:solidFill>
                  <a:schemeClr val="bg1">
                    <a:lumMod val="65000"/>
                    <a:lumOff val="35000"/>
                  </a:schemeClr>
                </a:solidFill>
                <a:latin typeface="Calibri" pitchFamily="34" charset="0"/>
                <a:cs typeface="Calibri" pitchFamily="34" charset="0"/>
              </a:rPr>
              <a:t>Thank You</a:t>
            </a:r>
          </a:p>
          <a:p>
            <a:pPr algn="ctr"/>
            <a:endParaRPr lang="en-ZA" sz="4400" b="1" i="1" dirty="0" smtClean="0">
              <a:solidFill>
                <a:schemeClr val="bg1">
                  <a:lumMod val="65000"/>
                  <a:lumOff val="35000"/>
                </a:schemeClr>
              </a:solidFill>
            </a:endParaRPr>
          </a:p>
          <a:p>
            <a:pPr algn="ctr"/>
            <a:r>
              <a:rPr lang="en-ZA" sz="4400" dirty="0" smtClean="0">
                <a:solidFill>
                  <a:schemeClr val="bg1">
                    <a:lumMod val="65000"/>
                    <a:lumOff val="35000"/>
                  </a:schemeClr>
                </a:solidFill>
                <a:latin typeface="Calibri" pitchFamily="34" charset="0"/>
                <a:cs typeface="Calibri" pitchFamily="34" charset="0"/>
              </a:rPr>
              <a:t>Mark Pearson</a:t>
            </a:r>
          </a:p>
          <a:p>
            <a:pPr algn="ctr"/>
            <a:r>
              <a:rPr lang="en-ZA" sz="4400" dirty="0" smtClean="0">
                <a:solidFill>
                  <a:schemeClr val="bg1">
                    <a:lumMod val="65000"/>
                    <a:lumOff val="35000"/>
                  </a:schemeClr>
                </a:solidFill>
                <a:latin typeface="Calibri" pitchFamily="34" charset="0"/>
                <a:cs typeface="Calibri" pitchFamily="34" charset="0"/>
              </a:rPr>
              <a:t>Programme Director</a:t>
            </a:r>
          </a:p>
          <a:p>
            <a:pPr algn="ctr"/>
            <a:endParaRPr lang="en-ZA" sz="4400" dirty="0">
              <a:solidFill>
                <a:schemeClr val="bg1">
                  <a:lumMod val="65000"/>
                  <a:lumOff val="35000"/>
                </a:schemeClr>
              </a:solidFill>
              <a:latin typeface="Calibri" pitchFamily="34" charset="0"/>
              <a:cs typeface="Calibri" pitchFamily="34" charset="0"/>
            </a:endParaRPr>
          </a:p>
          <a:p>
            <a:pPr algn="ctr"/>
            <a:r>
              <a:rPr lang="en-ZA" sz="4400" dirty="0" smtClean="0">
                <a:solidFill>
                  <a:schemeClr val="accent2">
                    <a:lumMod val="75000"/>
                  </a:schemeClr>
                </a:solidFill>
                <a:latin typeface="Calibri" pitchFamily="34" charset="0"/>
                <a:cs typeface="Calibri" pitchFamily="34" charset="0"/>
                <a:hlinkClick r:id="rId3"/>
              </a:rPr>
              <a:t>mpearson@trademarksa.org</a:t>
            </a:r>
            <a:endParaRPr lang="en-ZA" sz="4400" dirty="0" smtClean="0">
              <a:solidFill>
                <a:schemeClr val="accent2">
                  <a:lumMod val="75000"/>
                </a:schemeClr>
              </a:solidFill>
              <a:latin typeface="Calibri" pitchFamily="34" charset="0"/>
              <a:cs typeface="Calibri" pitchFamily="34" charset="0"/>
            </a:endParaRPr>
          </a:p>
          <a:p>
            <a:pPr algn="ctr"/>
            <a:r>
              <a:rPr lang="en-ZA" sz="4400" dirty="0" smtClean="0">
                <a:solidFill>
                  <a:schemeClr val="accent2">
                    <a:lumMod val="75000"/>
                  </a:schemeClr>
                </a:solidFill>
                <a:latin typeface="Calibri" pitchFamily="34" charset="0"/>
                <a:cs typeface="Calibri" pitchFamily="34" charset="0"/>
                <a:hlinkClick r:id="rId4"/>
              </a:rPr>
              <a:t>www.trademarksa.org</a:t>
            </a:r>
            <a:endParaRPr lang="en-ZA" sz="4400" dirty="0" smtClean="0">
              <a:solidFill>
                <a:schemeClr val="accent2">
                  <a:lumMod val="75000"/>
                </a:schemeClr>
              </a:solidFill>
              <a:latin typeface="Calibri" pitchFamily="34" charset="0"/>
              <a:cs typeface="Calibri" pitchFamily="34" charset="0"/>
            </a:endParaRPr>
          </a:p>
        </p:txBody>
      </p:sp>
    </p:spTree>
    <p:extLst>
      <p:ext uri="{BB962C8B-B14F-4D97-AF65-F5344CB8AC3E}">
        <p14:creationId xmlns:p14="http://schemas.microsoft.com/office/powerpoint/2010/main" val="31944830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927834"/>
          </a:xfrm>
          <a:prstGeom prst="rect">
            <a:avLst/>
          </a:prstGeom>
          <a:solidFill>
            <a:schemeClr val="tx1"/>
          </a:solidFill>
        </p:spPr>
        <p:txBody>
          <a:bodyPr wrap="square" rtlCol="0">
            <a:spAutoFit/>
          </a:bodyPr>
          <a:lstStyle/>
          <a:p>
            <a:endParaRPr lang="en-GB" dirty="0"/>
          </a:p>
        </p:txBody>
      </p:sp>
      <p:sp>
        <p:nvSpPr>
          <p:cNvPr id="6" name="Text Box 4"/>
          <p:cNvSpPr txBox="1">
            <a:spLocks noChangeArrowheads="1"/>
          </p:cNvSpPr>
          <p:nvPr/>
        </p:nvSpPr>
        <p:spPr bwMode="auto">
          <a:xfrm>
            <a:off x="116681" y="55428"/>
            <a:ext cx="8910637"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Aft>
                <a:spcPts val="600"/>
              </a:spcAft>
              <a:defRPr/>
            </a:pPr>
            <a:r>
              <a:rPr lang="en-GB" sz="2400" b="1" dirty="0" smtClean="0">
                <a:solidFill>
                  <a:schemeClr val="bg1">
                    <a:lumMod val="85000"/>
                    <a:lumOff val="15000"/>
                  </a:schemeClr>
                </a:solidFill>
                <a:ea typeface="ＭＳ Ｐゴシック" pitchFamily="34" charset="-128"/>
              </a:rPr>
              <a:t>Tripartite Strategy:</a:t>
            </a:r>
          </a:p>
          <a:p>
            <a:pPr marL="457200" indent="-457200" algn="just">
              <a:spcAft>
                <a:spcPts val="600"/>
              </a:spcAft>
              <a:buFont typeface="+mj-lt"/>
              <a:buAutoNum type="arabicPeriod"/>
              <a:defRPr/>
            </a:pPr>
            <a:r>
              <a:rPr lang="en-ZA" sz="2400" dirty="0" smtClean="0">
                <a:solidFill>
                  <a:schemeClr val="bg1">
                    <a:lumMod val="85000"/>
                    <a:lumOff val="15000"/>
                  </a:schemeClr>
                </a:solidFill>
                <a:ea typeface="ＭＳ Ｐゴシック" pitchFamily="34" charset="-128"/>
              </a:rPr>
              <a:t>Design and implementation of the Tripartite FTA that involves the preparation of a draft Tripartite Agreement and the negotiation of the implementation modalities of the TFTA.</a:t>
            </a:r>
          </a:p>
          <a:p>
            <a:pPr marL="457200" indent="-457200" algn="just">
              <a:spcAft>
                <a:spcPts val="600"/>
              </a:spcAft>
              <a:buFont typeface="+mj-lt"/>
              <a:buAutoNum type="arabicPeriod"/>
              <a:defRPr/>
            </a:pPr>
            <a:r>
              <a:rPr lang="en-ZA" sz="2400" dirty="0" smtClean="0">
                <a:solidFill>
                  <a:schemeClr val="bg1">
                    <a:lumMod val="85000"/>
                    <a:lumOff val="15000"/>
                  </a:schemeClr>
                </a:solidFill>
                <a:ea typeface="ＭＳ Ｐゴシック" pitchFamily="34" charset="-128"/>
              </a:rPr>
              <a:t>The preparation of a Trade and Transport Facilitation Programme and the implementation of this Programme along transport corridors.</a:t>
            </a:r>
          </a:p>
          <a:p>
            <a:pPr marL="457200" indent="-457200" algn="just">
              <a:spcAft>
                <a:spcPts val="600"/>
              </a:spcAft>
              <a:buFont typeface="+mj-lt"/>
              <a:buAutoNum type="arabicPeriod"/>
              <a:defRPr/>
            </a:pPr>
            <a:r>
              <a:rPr lang="en-ZA" sz="2400" dirty="0" smtClean="0">
                <a:solidFill>
                  <a:schemeClr val="bg1">
                    <a:lumMod val="85000"/>
                    <a:lumOff val="15000"/>
                  </a:schemeClr>
                </a:solidFill>
                <a:ea typeface="ＭＳ Ｐゴシック" pitchFamily="34" charset="-128"/>
              </a:rPr>
              <a:t>A regional industrialisation programme.</a:t>
            </a:r>
          </a:p>
          <a:p>
            <a:pPr marL="457200" indent="-457200" algn="just">
              <a:spcAft>
                <a:spcPts val="600"/>
              </a:spcAft>
              <a:buFont typeface="+mj-lt"/>
              <a:buAutoNum type="arabicPeriod"/>
              <a:defRPr/>
            </a:pPr>
            <a:r>
              <a:rPr lang="en-ZA" sz="2400" dirty="0" smtClean="0">
                <a:solidFill>
                  <a:schemeClr val="bg1">
                    <a:lumMod val="85000"/>
                    <a:lumOff val="15000"/>
                  </a:schemeClr>
                </a:solidFill>
                <a:ea typeface="ＭＳ Ｐゴシック" pitchFamily="34" charset="-128"/>
              </a:rPr>
              <a:t>The design and implementation of trade and transport infrastructure projects along corridors.</a:t>
            </a:r>
          </a:p>
          <a:p>
            <a:pPr marL="457200" indent="-457200" algn="just">
              <a:spcAft>
                <a:spcPts val="600"/>
              </a:spcAft>
              <a:buFont typeface="+mj-lt"/>
              <a:buAutoNum type="arabicPeriod"/>
              <a:defRPr/>
            </a:pPr>
            <a:r>
              <a:rPr lang="en-GB" sz="2400" dirty="0" smtClean="0">
                <a:solidFill>
                  <a:schemeClr val="bg1">
                    <a:lumMod val="85000"/>
                    <a:lumOff val="15000"/>
                  </a:schemeClr>
                </a:solidFill>
                <a:ea typeface="ＭＳ Ｐゴシック" pitchFamily="34" charset="-128"/>
              </a:rPr>
              <a:t>Free movement </a:t>
            </a:r>
            <a:r>
              <a:rPr lang="en-GB" sz="2400" dirty="0">
                <a:solidFill>
                  <a:schemeClr val="bg1">
                    <a:lumMod val="85000"/>
                    <a:lumOff val="15000"/>
                  </a:schemeClr>
                </a:solidFill>
                <a:ea typeface="ＭＳ Ｐゴシック" pitchFamily="34" charset="-128"/>
              </a:rPr>
              <a:t>of business persons across the RECs</a:t>
            </a:r>
            <a:r>
              <a:rPr lang="en-GB" sz="2400" dirty="0" smtClean="0">
                <a:solidFill>
                  <a:schemeClr val="bg1">
                    <a:lumMod val="85000"/>
                    <a:lumOff val="15000"/>
                  </a:schemeClr>
                </a:solidFill>
                <a:ea typeface="ＭＳ Ｐゴシック" pitchFamily="34" charset="-128"/>
              </a:rPr>
              <a:t>.</a:t>
            </a:r>
            <a:endParaRPr lang="en-ZA" sz="2400" dirty="0" smtClean="0">
              <a:solidFill>
                <a:schemeClr val="bg1">
                  <a:lumMod val="85000"/>
                  <a:lumOff val="15000"/>
                </a:schemeClr>
              </a:solidFill>
              <a:ea typeface="ＭＳ Ｐゴシック" pitchFamily="34" charset="-128"/>
            </a:endParaRPr>
          </a:p>
          <a:p>
            <a:pPr algn="just">
              <a:spcAft>
                <a:spcPts val="600"/>
              </a:spcAft>
              <a:defRPr/>
            </a:pPr>
            <a:r>
              <a:rPr lang="en-ZA" sz="2400" dirty="0" smtClean="0">
                <a:solidFill>
                  <a:schemeClr val="bg1">
                    <a:lumMod val="85000"/>
                    <a:lumOff val="15000"/>
                  </a:schemeClr>
                </a:solidFill>
                <a:ea typeface="ＭＳ Ｐゴシック" pitchFamily="34" charset="-128"/>
              </a:rPr>
              <a:t>All of these programmes, implemented in sequence, should reduce the costs of cross-border trade, leading to higher economic growth, job creation and poverty alleviation.</a:t>
            </a:r>
            <a:endParaRPr lang="en-GB" sz="2400" dirty="0" smtClean="0">
              <a:solidFill>
                <a:schemeClr val="bg1">
                  <a:lumMod val="85000"/>
                  <a:lumOff val="15000"/>
                </a:schemeClr>
              </a:solidFill>
              <a:ea typeface="ＭＳ Ｐゴシック" pitchFamily="34" charset="-128"/>
            </a:endParaRPr>
          </a:p>
        </p:txBody>
      </p:sp>
    </p:spTree>
    <p:extLst>
      <p:ext uri="{BB962C8B-B14F-4D97-AF65-F5344CB8AC3E}">
        <p14:creationId xmlns:p14="http://schemas.microsoft.com/office/powerpoint/2010/main" val="17749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2" end="2"/>
                                            </p:txEl>
                                          </p:spTgt>
                                        </p:tgtEl>
                                        <p:attrNameLst>
                                          <p:attrName>style.color</p:attrName>
                                        </p:attrNameLst>
                                      </p:cBhvr>
                                      <p:to>
                                        <a:schemeClr val="accent2"/>
                                      </p:to>
                                    </p:animClr>
                                    <p:animClr clrSpc="rgb" dir="cw">
                                      <p:cBhvr>
                                        <p:cTn id="7" dur="500" fill="hold"/>
                                        <p:tgtEl>
                                          <p:spTgt spid="6">
                                            <p:txEl>
                                              <p:pRg st="2" end="2"/>
                                            </p:txEl>
                                          </p:spTgt>
                                        </p:tgtEl>
                                        <p:attrNameLst>
                                          <p:attrName>fillcolor</p:attrName>
                                        </p:attrNameLst>
                                      </p:cBhvr>
                                      <p:to>
                                        <a:schemeClr val="accent2"/>
                                      </p:to>
                                    </p:animClr>
                                    <p:set>
                                      <p:cBhvr>
                                        <p:cTn id="8" dur="500" fill="hold"/>
                                        <p:tgtEl>
                                          <p:spTgt spid="6">
                                            <p:txEl>
                                              <p:pRg st="2" end="2"/>
                                            </p:txEl>
                                          </p:spTgt>
                                        </p:tgtEl>
                                        <p:attrNameLst>
                                          <p:attrName>fill.type</p:attrName>
                                        </p:attrNameLst>
                                      </p:cBhvr>
                                      <p:to>
                                        <p:strVal val="solid"/>
                                      </p:to>
                                    </p:set>
                                    <p:set>
                                      <p:cBhvr>
                                        <p:cTn id="9" dur="500" fill="hold"/>
                                        <p:tgtEl>
                                          <p:spTgt spid="6">
                                            <p:txEl>
                                              <p:pRg st="2" end="2"/>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6">
                                            <p:txEl>
                                              <p:pRg st="4" end="4"/>
                                            </p:txEl>
                                          </p:spTgt>
                                        </p:tgtEl>
                                        <p:attrNameLst>
                                          <p:attrName>style.color</p:attrName>
                                        </p:attrNameLst>
                                      </p:cBhvr>
                                      <p:to>
                                        <a:schemeClr val="accent2"/>
                                      </p:to>
                                    </p:animClr>
                                    <p:animClr clrSpc="rgb" dir="cw">
                                      <p:cBhvr>
                                        <p:cTn id="12" dur="500" fill="hold"/>
                                        <p:tgtEl>
                                          <p:spTgt spid="6">
                                            <p:txEl>
                                              <p:pRg st="4" end="4"/>
                                            </p:txEl>
                                          </p:spTgt>
                                        </p:tgtEl>
                                        <p:attrNameLst>
                                          <p:attrName>fillcolor</p:attrName>
                                        </p:attrNameLst>
                                      </p:cBhvr>
                                      <p:to>
                                        <a:schemeClr val="accent2"/>
                                      </p:to>
                                    </p:animClr>
                                    <p:set>
                                      <p:cBhvr>
                                        <p:cTn id="13" dur="500" fill="hold"/>
                                        <p:tgtEl>
                                          <p:spTgt spid="6">
                                            <p:txEl>
                                              <p:pRg st="4" end="4"/>
                                            </p:txEl>
                                          </p:spTgt>
                                        </p:tgtEl>
                                        <p:attrNameLst>
                                          <p:attrName>fill.type</p:attrName>
                                        </p:attrNameLst>
                                      </p:cBhvr>
                                      <p:to>
                                        <p:strVal val="solid"/>
                                      </p:to>
                                    </p:set>
                                    <p:set>
                                      <p:cBhvr>
                                        <p:cTn id="14" dur="500" fill="hold"/>
                                        <p:tgtEl>
                                          <p:spTgt spid="6">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31" descr="Backgroun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2413" cy="693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3" name="Group 98"/>
          <p:cNvGrpSpPr>
            <a:grpSpLocks/>
          </p:cNvGrpSpPr>
          <p:nvPr/>
        </p:nvGrpSpPr>
        <p:grpSpPr bwMode="auto">
          <a:xfrm>
            <a:off x="4875213" y="2827338"/>
            <a:ext cx="2125662" cy="3287712"/>
            <a:chOff x="2876" y="1420"/>
            <a:chExt cx="1521" cy="2344"/>
          </a:xfrm>
        </p:grpSpPr>
        <p:grpSp>
          <p:nvGrpSpPr>
            <p:cNvPr id="41045" name="Group 92"/>
            <p:cNvGrpSpPr>
              <a:grpSpLocks/>
            </p:cNvGrpSpPr>
            <p:nvPr/>
          </p:nvGrpSpPr>
          <p:grpSpPr bwMode="auto">
            <a:xfrm>
              <a:off x="2876" y="1420"/>
              <a:ext cx="1431" cy="2344"/>
              <a:chOff x="2943" y="1261"/>
              <a:chExt cx="1275" cy="2111"/>
            </a:xfrm>
          </p:grpSpPr>
          <p:grpSp>
            <p:nvGrpSpPr>
              <p:cNvPr id="41047" name="Group 83"/>
              <p:cNvGrpSpPr>
                <a:grpSpLocks/>
              </p:cNvGrpSpPr>
              <p:nvPr/>
            </p:nvGrpSpPr>
            <p:grpSpPr bwMode="auto">
              <a:xfrm>
                <a:off x="2943" y="1261"/>
                <a:ext cx="1275" cy="2111"/>
                <a:chOff x="2943" y="1261"/>
                <a:chExt cx="1275" cy="2111"/>
              </a:xfrm>
            </p:grpSpPr>
            <p:sp>
              <p:nvSpPr>
                <p:cNvPr id="41049" name="Freeform 56"/>
                <p:cNvSpPr>
                  <a:spLocks/>
                </p:cNvSpPr>
                <p:nvPr/>
              </p:nvSpPr>
              <p:spPr bwMode="auto">
                <a:xfrm>
                  <a:off x="3207" y="1902"/>
                  <a:ext cx="57" cy="147"/>
                </a:xfrm>
                <a:custGeom>
                  <a:avLst/>
                  <a:gdLst>
                    <a:gd name="T0" fmla="*/ 57 w 57"/>
                    <a:gd name="T1" fmla="*/ 0 h 147"/>
                    <a:gd name="T2" fmla="*/ 57 w 57"/>
                    <a:gd name="T3" fmla="*/ 27 h 147"/>
                    <a:gd name="T4" fmla="*/ 42 w 57"/>
                    <a:gd name="T5" fmla="*/ 51 h 147"/>
                    <a:gd name="T6" fmla="*/ 18 w 57"/>
                    <a:gd name="T7" fmla="*/ 90 h 147"/>
                    <a:gd name="T8" fmla="*/ 0 w 57"/>
                    <a:gd name="T9" fmla="*/ 105 h 147"/>
                    <a:gd name="T10" fmla="*/ 9 w 57"/>
                    <a:gd name="T11" fmla="*/ 129 h 147"/>
                    <a:gd name="T12" fmla="*/ 15 w 57"/>
                    <a:gd name="T13" fmla="*/ 147 h 147"/>
                    <a:gd name="T14" fmla="*/ 0 60000 65536"/>
                    <a:gd name="T15" fmla="*/ 0 60000 65536"/>
                    <a:gd name="T16" fmla="*/ 0 60000 65536"/>
                    <a:gd name="T17" fmla="*/ 0 60000 65536"/>
                    <a:gd name="T18" fmla="*/ 0 60000 65536"/>
                    <a:gd name="T19" fmla="*/ 0 60000 65536"/>
                    <a:gd name="T20" fmla="*/ 0 60000 65536"/>
                    <a:gd name="T21" fmla="*/ 0 w 57"/>
                    <a:gd name="T22" fmla="*/ 0 h 147"/>
                    <a:gd name="T23" fmla="*/ 57 w 57"/>
                    <a:gd name="T24" fmla="*/ 147 h 1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147">
                      <a:moveTo>
                        <a:pt x="57" y="0"/>
                      </a:moveTo>
                      <a:lnTo>
                        <a:pt x="57" y="27"/>
                      </a:lnTo>
                      <a:lnTo>
                        <a:pt x="42" y="51"/>
                      </a:lnTo>
                      <a:lnTo>
                        <a:pt x="18" y="90"/>
                      </a:lnTo>
                      <a:lnTo>
                        <a:pt x="0" y="105"/>
                      </a:lnTo>
                      <a:lnTo>
                        <a:pt x="9" y="129"/>
                      </a:lnTo>
                      <a:lnTo>
                        <a:pt x="15" y="147"/>
                      </a:ln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nvGrpSpPr>
                <p:cNvPr id="41050" name="Group 80"/>
                <p:cNvGrpSpPr>
                  <a:grpSpLocks/>
                </p:cNvGrpSpPr>
                <p:nvPr/>
              </p:nvGrpSpPr>
              <p:grpSpPr bwMode="auto">
                <a:xfrm>
                  <a:off x="2943" y="1261"/>
                  <a:ext cx="1275" cy="2111"/>
                  <a:chOff x="2943" y="1261"/>
                  <a:chExt cx="1275" cy="2111"/>
                </a:xfrm>
              </p:grpSpPr>
              <p:sp>
                <p:nvSpPr>
                  <p:cNvPr id="41051" name="Freeform 45"/>
                  <p:cNvSpPr>
                    <a:spLocks/>
                  </p:cNvSpPr>
                  <p:nvPr/>
                </p:nvSpPr>
                <p:spPr bwMode="auto">
                  <a:xfrm>
                    <a:off x="2943" y="2274"/>
                    <a:ext cx="69" cy="9"/>
                  </a:xfrm>
                  <a:custGeom>
                    <a:avLst/>
                    <a:gdLst>
                      <a:gd name="T0" fmla="*/ 0 w 69"/>
                      <a:gd name="T1" fmla="*/ 0 h 9"/>
                      <a:gd name="T2" fmla="*/ 21 w 69"/>
                      <a:gd name="T3" fmla="*/ 0 h 9"/>
                      <a:gd name="T4" fmla="*/ 45 w 69"/>
                      <a:gd name="T5" fmla="*/ 9 h 9"/>
                      <a:gd name="T6" fmla="*/ 69 w 69"/>
                      <a:gd name="T7" fmla="*/ 6 h 9"/>
                      <a:gd name="T8" fmla="*/ 0 60000 65536"/>
                      <a:gd name="T9" fmla="*/ 0 60000 65536"/>
                      <a:gd name="T10" fmla="*/ 0 60000 65536"/>
                      <a:gd name="T11" fmla="*/ 0 60000 65536"/>
                      <a:gd name="T12" fmla="*/ 0 w 69"/>
                      <a:gd name="T13" fmla="*/ 0 h 9"/>
                      <a:gd name="T14" fmla="*/ 69 w 69"/>
                      <a:gd name="T15" fmla="*/ 9 h 9"/>
                    </a:gdLst>
                    <a:ahLst/>
                    <a:cxnLst>
                      <a:cxn ang="T8">
                        <a:pos x="T0" y="T1"/>
                      </a:cxn>
                      <a:cxn ang="T9">
                        <a:pos x="T2" y="T3"/>
                      </a:cxn>
                      <a:cxn ang="T10">
                        <a:pos x="T4" y="T5"/>
                      </a:cxn>
                      <a:cxn ang="T11">
                        <a:pos x="T6" y="T7"/>
                      </a:cxn>
                    </a:cxnLst>
                    <a:rect l="T12" t="T13" r="T14" b="T15"/>
                    <a:pathLst>
                      <a:path w="69" h="9">
                        <a:moveTo>
                          <a:pt x="0" y="0"/>
                        </a:moveTo>
                        <a:lnTo>
                          <a:pt x="21" y="0"/>
                        </a:lnTo>
                        <a:lnTo>
                          <a:pt x="45" y="9"/>
                        </a:lnTo>
                        <a:lnTo>
                          <a:pt x="69" y="6"/>
                        </a:ln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nvGrpSpPr>
                  <p:cNvPr id="41052" name="Group 77"/>
                  <p:cNvGrpSpPr>
                    <a:grpSpLocks/>
                  </p:cNvGrpSpPr>
                  <p:nvPr/>
                </p:nvGrpSpPr>
                <p:grpSpPr bwMode="auto">
                  <a:xfrm>
                    <a:off x="2952" y="1261"/>
                    <a:ext cx="1266" cy="2111"/>
                    <a:chOff x="2952" y="1261"/>
                    <a:chExt cx="1266" cy="2111"/>
                  </a:xfrm>
                </p:grpSpPr>
                <p:grpSp>
                  <p:nvGrpSpPr>
                    <p:cNvPr id="41053" name="Group 75"/>
                    <p:cNvGrpSpPr>
                      <a:grpSpLocks/>
                    </p:cNvGrpSpPr>
                    <p:nvPr/>
                  </p:nvGrpSpPr>
                  <p:grpSpPr bwMode="auto">
                    <a:xfrm>
                      <a:off x="2952" y="1261"/>
                      <a:ext cx="1266" cy="2111"/>
                      <a:chOff x="2952" y="1261"/>
                      <a:chExt cx="1266" cy="2111"/>
                    </a:xfrm>
                  </p:grpSpPr>
                  <p:sp>
                    <p:nvSpPr>
                      <p:cNvPr id="41055" name="Freeform 54"/>
                      <p:cNvSpPr>
                        <a:spLocks/>
                      </p:cNvSpPr>
                      <p:nvPr/>
                    </p:nvSpPr>
                    <p:spPr bwMode="auto">
                      <a:xfrm>
                        <a:off x="2952" y="1629"/>
                        <a:ext cx="210" cy="87"/>
                      </a:xfrm>
                      <a:custGeom>
                        <a:avLst/>
                        <a:gdLst>
                          <a:gd name="T0" fmla="*/ 0 w 210"/>
                          <a:gd name="T1" fmla="*/ 0 h 87"/>
                          <a:gd name="T2" fmla="*/ 30 w 210"/>
                          <a:gd name="T3" fmla="*/ 9 h 87"/>
                          <a:gd name="T4" fmla="*/ 66 w 210"/>
                          <a:gd name="T5" fmla="*/ 3 h 87"/>
                          <a:gd name="T6" fmla="*/ 93 w 210"/>
                          <a:gd name="T7" fmla="*/ 3 h 87"/>
                          <a:gd name="T8" fmla="*/ 114 w 210"/>
                          <a:gd name="T9" fmla="*/ 6 h 87"/>
                          <a:gd name="T10" fmla="*/ 132 w 210"/>
                          <a:gd name="T11" fmla="*/ 24 h 87"/>
                          <a:gd name="T12" fmla="*/ 156 w 210"/>
                          <a:gd name="T13" fmla="*/ 48 h 87"/>
                          <a:gd name="T14" fmla="*/ 177 w 210"/>
                          <a:gd name="T15" fmla="*/ 57 h 87"/>
                          <a:gd name="T16" fmla="*/ 210 w 210"/>
                          <a:gd name="T17" fmla="*/ 87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0"/>
                          <a:gd name="T28" fmla="*/ 0 h 87"/>
                          <a:gd name="T29" fmla="*/ 210 w 210"/>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0" h="87">
                            <a:moveTo>
                              <a:pt x="0" y="0"/>
                            </a:moveTo>
                            <a:lnTo>
                              <a:pt x="30" y="9"/>
                            </a:lnTo>
                            <a:lnTo>
                              <a:pt x="66" y="3"/>
                            </a:lnTo>
                            <a:lnTo>
                              <a:pt x="93" y="3"/>
                            </a:lnTo>
                            <a:lnTo>
                              <a:pt x="114" y="6"/>
                            </a:lnTo>
                            <a:lnTo>
                              <a:pt x="132" y="24"/>
                            </a:lnTo>
                            <a:lnTo>
                              <a:pt x="156" y="48"/>
                            </a:lnTo>
                            <a:lnTo>
                              <a:pt x="177" y="57"/>
                            </a:lnTo>
                            <a:lnTo>
                              <a:pt x="210" y="87"/>
                            </a:ln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nvGrpSpPr>
                      <p:cNvPr id="41056" name="Group 73"/>
                      <p:cNvGrpSpPr>
                        <a:grpSpLocks/>
                      </p:cNvGrpSpPr>
                      <p:nvPr/>
                    </p:nvGrpSpPr>
                    <p:grpSpPr bwMode="auto">
                      <a:xfrm>
                        <a:off x="2955" y="1261"/>
                        <a:ext cx="1263" cy="2111"/>
                        <a:chOff x="2955" y="1261"/>
                        <a:chExt cx="1263" cy="2111"/>
                      </a:xfrm>
                    </p:grpSpPr>
                    <p:sp>
                      <p:nvSpPr>
                        <p:cNvPr id="41057" name="Freeform 32"/>
                        <p:cNvSpPr>
                          <a:spLocks/>
                        </p:cNvSpPr>
                        <p:nvPr/>
                      </p:nvSpPr>
                      <p:spPr bwMode="auto">
                        <a:xfrm>
                          <a:off x="3222" y="1914"/>
                          <a:ext cx="498" cy="141"/>
                        </a:xfrm>
                        <a:custGeom>
                          <a:avLst/>
                          <a:gdLst>
                            <a:gd name="T0" fmla="*/ 0 w 498"/>
                            <a:gd name="T1" fmla="*/ 141 h 141"/>
                            <a:gd name="T2" fmla="*/ 72 w 498"/>
                            <a:gd name="T3" fmla="*/ 135 h 141"/>
                            <a:gd name="T4" fmla="*/ 120 w 498"/>
                            <a:gd name="T5" fmla="*/ 117 h 141"/>
                            <a:gd name="T6" fmla="*/ 180 w 498"/>
                            <a:gd name="T7" fmla="*/ 108 h 141"/>
                            <a:gd name="T8" fmla="*/ 219 w 498"/>
                            <a:gd name="T9" fmla="*/ 87 h 141"/>
                            <a:gd name="T10" fmla="*/ 264 w 498"/>
                            <a:gd name="T11" fmla="*/ 60 h 141"/>
                            <a:gd name="T12" fmla="*/ 303 w 498"/>
                            <a:gd name="T13" fmla="*/ 51 h 141"/>
                            <a:gd name="T14" fmla="*/ 327 w 498"/>
                            <a:gd name="T15" fmla="*/ 33 h 141"/>
                            <a:gd name="T16" fmla="*/ 360 w 498"/>
                            <a:gd name="T17" fmla="*/ 21 h 141"/>
                            <a:gd name="T18" fmla="*/ 387 w 498"/>
                            <a:gd name="T19" fmla="*/ 0 h 141"/>
                            <a:gd name="T20" fmla="*/ 426 w 498"/>
                            <a:gd name="T21" fmla="*/ 6 h 141"/>
                            <a:gd name="T22" fmla="*/ 465 w 498"/>
                            <a:gd name="T23" fmla="*/ 21 h 141"/>
                            <a:gd name="T24" fmla="*/ 483 w 498"/>
                            <a:gd name="T25" fmla="*/ 21 h 141"/>
                            <a:gd name="T26" fmla="*/ 498 w 498"/>
                            <a:gd name="T27" fmla="*/ 9 h 1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98"/>
                            <a:gd name="T43" fmla="*/ 0 h 141"/>
                            <a:gd name="T44" fmla="*/ 498 w 498"/>
                            <a:gd name="T45" fmla="*/ 141 h 1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98" h="141">
                              <a:moveTo>
                                <a:pt x="0" y="141"/>
                              </a:moveTo>
                              <a:lnTo>
                                <a:pt x="72" y="135"/>
                              </a:lnTo>
                              <a:lnTo>
                                <a:pt x="120" y="117"/>
                              </a:lnTo>
                              <a:lnTo>
                                <a:pt x="180" y="108"/>
                              </a:lnTo>
                              <a:lnTo>
                                <a:pt x="219" y="87"/>
                              </a:lnTo>
                              <a:lnTo>
                                <a:pt x="264" y="60"/>
                              </a:lnTo>
                              <a:lnTo>
                                <a:pt x="303" y="51"/>
                              </a:lnTo>
                              <a:lnTo>
                                <a:pt x="327" y="33"/>
                              </a:lnTo>
                              <a:lnTo>
                                <a:pt x="360" y="21"/>
                              </a:lnTo>
                              <a:lnTo>
                                <a:pt x="387" y="0"/>
                              </a:lnTo>
                              <a:lnTo>
                                <a:pt x="426" y="6"/>
                              </a:lnTo>
                              <a:lnTo>
                                <a:pt x="465" y="21"/>
                              </a:lnTo>
                              <a:lnTo>
                                <a:pt x="483" y="21"/>
                              </a:lnTo>
                              <a:lnTo>
                                <a:pt x="498" y="9"/>
                              </a:ln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58" name="Freeform 35"/>
                        <p:cNvSpPr>
                          <a:spLocks/>
                        </p:cNvSpPr>
                        <p:nvPr/>
                      </p:nvSpPr>
                      <p:spPr bwMode="auto">
                        <a:xfrm>
                          <a:off x="3222" y="2046"/>
                          <a:ext cx="255" cy="237"/>
                        </a:xfrm>
                        <a:custGeom>
                          <a:avLst/>
                          <a:gdLst>
                            <a:gd name="T0" fmla="*/ 255 w 255"/>
                            <a:gd name="T1" fmla="*/ 237 h 237"/>
                            <a:gd name="T2" fmla="*/ 225 w 255"/>
                            <a:gd name="T3" fmla="*/ 213 h 237"/>
                            <a:gd name="T4" fmla="*/ 192 w 255"/>
                            <a:gd name="T5" fmla="*/ 198 h 237"/>
                            <a:gd name="T6" fmla="*/ 156 w 255"/>
                            <a:gd name="T7" fmla="*/ 180 h 237"/>
                            <a:gd name="T8" fmla="*/ 132 w 255"/>
                            <a:gd name="T9" fmla="*/ 150 h 237"/>
                            <a:gd name="T10" fmla="*/ 117 w 255"/>
                            <a:gd name="T11" fmla="*/ 123 h 237"/>
                            <a:gd name="T12" fmla="*/ 84 w 255"/>
                            <a:gd name="T13" fmla="*/ 84 h 237"/>
                            <a:gd name="T14" fmla="*/ 60 w 255"/>
                            <a:gd name="T15" fmla="*/ 78 h 237"/>
                            <a:gd name="T16" fmla="*/ 42 w 255"/>
                            <a:gd name="T17" fmla="*/ 78 h 237"/>
                            <a:gd name="T18" fmla="*/ 21 w 255"/>
                            <a:gd name="T19" fmla="*/ 69 h 237"/>
                            <a:gd name="T20" fmla="*/ 6 w 255"/>
                            <a:gd name="T21" fmla="*/ 54 h 237"/>
                            <a:gd name="T22" fmla="*/ 0 w 255"/>
                            <a:gd name="T23" fmla="*/ 30 h 237"/>
                            <a:gd name="T24" fmla="*/ 0 w 255"/>
                            <a:gd name="T25" fmla="*/ 0 h 2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5"/>
                            <a:gd name="T40" fmla="*/ 0 h 237"/>
                            <a:gd name="T41" fmla="*/ 255 w 255"/>
                            <a:gd name="T42" fmla="*/ 237 h 2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5" h="237">
                              <a:moveTo>
                                <a:pt x="255" y="237"/>
                              </a:moveTo>
                              <a:lnTo>
                                <a:pt x="225" y="213"/>
                              </a:lnTo>
                              <a:lnTo>
                                <a:pt x="192" y="198"/>
                              </a:lnTo>
                              <a:lnTo>
                                <a:pt x="156" y="180"/>
                              </a:lnTo>
                              <a:lnTo>
                                <a:pt x="132" y="150"/>
                              </a:lnTo>
                              <a:lnTo>
                                <a:pt x="117" y="123"/>
                              </a:lnTo>
                              <a:lnTo>
                                <a:pt x="84" y="84"/>
                              </a:lnTo>
                              <a:lnTo>
                                <a:pt x="60" y="78"/>
                              </a:lnTo>
                              <a:lnTo>
                                <a:pt x="42" y="78"/>
                              </a:lnTo>
                              <a:lnTo>
                                <a:pt x="21" y="69"/>
                              </a:lnTo>
                              <a:lnTo>
                                <a:pt x="6" y="54"/>
                              </a:lnTo>
                              <a:lnTo>
                                <a:pt x="0" y="30"/>
                              </a:lnTo>
                              <a:lnTo>
                                <a:pt x="0" y="0"/>
                              </a:ln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59" name="Freeform 39"/>
                        <p:cNvSpPr>
                          <a:spLocks/>
                        </p:cNvSpPr>
                        <p:nvPr/>
                      </p:nvSpPr>
                      <p:spPr bwMode="auto">
                        <a:xfrm>
                          <a:off x="3480" y="1455"/>
                          <a:ext cx="27" cy="285"/>
                        </a:xfrm>
                        <a:custGeom>
                          <a:avLst/>
                          <a:gdLst>
                            <a:gd name="T0" fmla="*/ 27 w 27"/>
                            <a:gd name="T1" fmla="*/ 285 h 285"/>
                            <a:gd name="T2" fmla="*/ 15 w 27"/>
                            <a:gd name="T3" fmla="*/ 255 h 285"/>
                            <a:gd name="T4" fmla="*/ 18 w 27"/>
                            <a:gd name="T5" fmla="*/ 225 h 285"/>
                            <a:gd name="T6" fmla="*/ 9 w 27"/>
                            <a:gd name="T7" fmla="*/ 207 h 285"/>
                            <a:gd name="T8" fmla="*/ 6 w 27"/>
                            <a:gd name="T9" fmla="*/ 165 h 285"/>
                            <a:gd name="T10" fmla="*/ 9 w 27"/>
                            <a:gd name="T11" fmla="*/ 135 h 285"/>
                            <a:gd name="T12" fmla="*/ 12 w 27"/>
                            <a:gd name="T13" fmla="*/ 111 h 285"/>
                            <a:gd name="T14" fmla="*/ 0 w 27"/>
                            <a:gd name="T15" fmla="*/ 81 h 285"/>
                            <a:gd name="T16" fmla="*/ 18 w 27"/>
                            <a:gd name="T17" fmla="*/ 48 h 285"/>
                            <a:gd name="T18" fmla="*/ 24 w 27"/>
                            <a:gd name="T19" fmla="*/ 30 h 285"/>
                            <a:gd name="T20" fmla="*/ 0 w 27"/>
                            <a:gd name="T21" fmla="*/ 0 h 2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285"/>
                            <a:gd name="T35" fmla="*/ 27 w 27"/>
                            <a:gd name="T36" fmla="*/ 285 h 2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285">
                              <a:moveTo>
                                <a:pt x="27" y="285"/>
                              </a:moveTo>
                              <a:lnTo>
                                <a:pt x="15" y="255"/>
                              </a:lnTo>
                              <a:lnTo>
                                <a:pt x="18" y="225"/>
                              </a:lnTo>
                              <a:lnTo>
                                <a:pt x="9" y="207"/>
                              </a:lnTo>
                              <a:lnTo>
                                <a:pt x="6" y="165"/>
                              </a:lnTo>
                              <a:lnTo>
                                <a:pt x="9" y="135"/>
                              </a:lnTo>
                              <a:lnTo>
                                <a:pt x="12" y="111"/>
                              </a:lnTo>
                              <a:lnTo>
                                <a:pt x="0" y="81"/>
                              </a:lnTo>
                              <a:lnTo>
                                <a:pt x="18" y="48"/>
                              </a:lnTo>
                              <a:lnTo>
                                <a:pt x="24" y="30"/>
                              </a:lnTo>
                              <a:lnTo>
                                <a:pt x="0" y="0"/>
                              </a:ln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60" name="Freeform 40"/>
                        <p:cNvSpPr>
                          <a:spLocks/>
                        </p:cNvSpPr>
                        <p:nvPr/>
                      </p:nvSpPr>
                      <p:spPr bwMode="auto">
                        <a:xfrm>
                          <a:off x="3696" y="1467"/>
                          <a:ext cx="75" cy="447"/>
                        </a:xfrm>
                        <a:custGeom>
                          <a:avLst/>
                          <a:gdLst>
                            <a:gd name="T0" fmla="*/ 12 w 75"/>
                            <a:gd name="T1" fmla="*/ 0 h 447"/>
                            <a:gd name="T2" fmla="*/ 18 w 75"/>
                            <a:gd name="T3" fmla="*/ 24 h 447"/>
                            <a:gd name="T4" fmla="*/ 27 w 75"/>
                            <a:gd name="T5" fmla="*/ 54 h 447"/>
                            <a:gd name="T6" fmla="*/ 48 w 75"/>
                            <a:gd name="T7" fmla="*/ 90 h 447"/>
                            <a:gd name="T8" fmla="*/ 60 w 75"/>
                            <a:gd name="T9" fmla="*/ 114 h 447"/>
                            <a:gd name="T10" fmla="*/ 75 w 75"/>
                            <a:gd name="T11" fmla="*/ 135 h 447"/>
                            <a:gd name="T12" fmla="*/ 63 w 75"/>
                            <a:gd name="T13" fmla="*/ 168 h 447"/>
                            <a:gd name="T14" fmla="*/ 51 w 75"/>
                            <a:gd name="T15" fmla="*/ 201 h 447"/>
                            <a:gd name="T16" fmla="*/ 51 w 75"/>
                            <a:gd name="T17" fmla="*/ 222 h 447"/>
                            <a:gd name="T18" fmla="*/ 33 w 75"/>
                            <a:gd name="T19" fmla="*/ 249 h 447"/>
                            <a:gd name="T20" fmla="*/ 39 w 75"/>
                            <a:gd name="T21" fmla="*/ 273 h 447"/>
                            <a:gd name="T22" fmla="*/ 15 w 75"/>
                            <a:gd name="T23" fmla="*/ 300 h 447"/>
                            <a:gd name="T24" fmla="*/ 6 w 75"/>
                            <a:gd name="T25" fmla="*/ 324 h 447"/>
                            <a:gd name="T26" fmla="*/ 6 w 75"/>
                            <a:gd name="T27" fmla="*/ 345 h 447"/>
                            <a:gd name="T28" fmla="*/ 0 w 75"/>
                            <a:gd name="T29" fmla="*/ 369 h 447"/>
                            <a:gd name="T30" fmla="*/ 3 w 75"/>
                            <a:gd name="T31" fmla="*/ 399 h 447"/>
                            <a:gd name="T32" fmla="*/ 18 w 75"/>
                            <a:gd name="T33" fmla="*/ 420 h 447"/>
                            <a:gd name="T34" fmla="*/ 27 w 75"/>
                            <a:gd name="T35" fmla="*/ 447 h 4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
                            <a:gd name="T55" fmla="*/ 0 h 447"/>
                            <a:gd name="T56" fmla="*/ 75 w 75"/>
                            <a:gd name="T57" fmla="*/ 447 h 4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 h="447">
                              <a:moveTo>
                                <a:pt x="12" y="0"/>
                              </a:moveTo>
                              <a:lnTo>
                                <a:pt x="18" y="24"/>
                              </a:lnTo>
                              <a:lnTo>
                                <a:pt x="27" y="54"/>
                              </a:lnTo>
                              <a:lnTo>
                                <a:pt x="48" y="90"/>
                              </a:lnTo>
                              <a:lnTo>
                                <a:pt x="60" y="114"/>
                              </a:lnTo>
                              <a:lnTo>
                                <a:pt x="75" y="135"/>
                              </a:lnTo>
                              <a:lnTo>
                                <a:pt x="63" y="168"/>
                              </a:lnTo>
                              <a:lnTo>
                                <a:pt x="51" y="201"/>
                              </a:lnTo>
                              <a:lnTo>
                                <a:pt x="51" y="222"/>
                              </a:lnTo>
                              <a:lnTo>
                                <a:pt x="33" y="249"/>
                              </a:lnTo>
                              <a:lnTo>
                                <a:pt x="39" y="273"/>
                              </a:lnTo>
                              <a:lnTo>
                                <a:pt x="15" y="300"/>
                              </a:lnTo>
                              <a:lnTo>
                                <a:pt x="6" y="324"/>
                              </a:lnTo>
                              <a:lnTo>
                                <a:pt x="6" y="345"/>
                              </a:lnTo>
                              <a:lnTo>
                                <a:pt x="0" y="369"/>
                              </a:lnTo>
                              <a:lnTo>
                                <a:pt x="3" y="399"/>
                              </a:lnTo>
                              <a:lnTo>
                                <a:pt x="18" y="420"/>
                              </a:lnTo>
                              <a:lnTo>
                                <a:pt x="27" y="447"/>
                              </a:ln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61" name="Freeform 41"/>
                        <p:cNvSpPr>
                          <a:spLocks/>
                        </p:cNvSpPr>
                        <p:nvPr/>
                      </p:nvSpPr>
                      <p:spPr bwMode="auto">
                        <a:xfrm>
                          <a:off x="3729" y="1932"/>
                          <a:ext cx="117" cy="153"/>
                        </a:xfrm>
                        <a:custGeom>
                          <a:avLst/>
                          <a:gdLst>
                            <a:gd name="T0" fmla="*/ 0 w 117"/>
                            <a:gd name="T1" fmla="*/ 0 h 153"/>
                            <a:gd name="T2" fmla="*/ 18 w 117"/>
                            <a:gd name="T3" fmla="*/ 18 h 153"/>
                            <a:gd name="T4" fmla="*/ 42 w 117"/>
                            <a:gd name="T5" fmla="*/ 48 h 153"/>
                            <a:gd name="T6" fmla="*/ 60 w 117"/>
                            <a:gd name="T7" fmla="*/ 57 h 153"/>
                            <a:gd name="T8" fmla="*/ 75 w 117"/>
                            <a:gd name="T9" fmla="*/ 81 h 153"/>
                            <a:gd name="T10" fmla="*/ 93 w 117"/>
                            <a:gd name="T11" fmla="*/ 87 h 153"/>
                            <a:gd name="T12" fmla="*/ 105 w 117"/>
                            <a:gd name="T13" fmla="*/ 102 h 153"/>
                            <a:gd name="T14" fmla="*/ 102 w 117"/>
                            <a:gd name="T15" fmla="*/ 120 h 153"/>
                            <a:gd name="T16" fmla="*/ 117 w 117"/>
                            <a:gd name="T17" fmla="*/ 153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53"/>
                            <a:gd name="T29" fmla="*/ 117 w 117"/>
                            <a:gd name="T30" fmla="*/ 153 h 1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53">
                              <a:moveTo>
                                <a:pt x="0" y="0"/>
                              </a:moveTo>
                              <a:lnTo>
                                <a:pt x="18" y="18"/>
                              </a:lnTo>
                              <a:lnTo>
                                <a:pt x="42" y="48"/>
                              </a:lnTo>
                              <a:lnTo>
                                <a:pt x="60" y="57"/>
                              </a:lnTo>
                              <a:lnTo>
                                <a:pt x="75" y="81"/>
                              </a:lnTo>
                              <a:lnTo>
                                <a:pt x="93" y="87"/>
                              </a:lnTo>
                              <a:lnTo>
                                <a:pt x="105" y="102"/>
                              </a:lnTo>
                              <a:lnTo>
                                <a:pt x="102" y="120"/>
                              </a:lnTo>
                              <a:lnTo>
                                <a:pt x="117" y="153"/>
                              </a:ln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62" name="Freeform 42"/>
                        <p:cNvSpPr>
                          <a:spLocks/>
                        </p:cNvSpPr>
                        <p:nvPr/>
                      </p:nvSpPr>
                      <p:spPr bwMode="auto">
                        <a:xfrm>
                          <a:off x="3774" y="1989"/>
                          <a:ext cx="12" cy="102"/>
                        </a:xfrm>
                        <a:custGeom>
                          <a:avLst/>
                          <a:gdLst>
                            <a:gd name="T0" fmla="*/ 12 w 12"/>
                            <a:gd name="T1" fmla="*/ 0 h 102"/>
                            <a:gd name="T2" fmla="*/ 0 w 12"/>
                            <a:gd name="T3" fmla="*/ 15 h 102"/>
                            <a:gd name="T4" fmla="*/ 0 w 12"/>
                            <a:gd name="T5" fmla="*/ 54 h 102"/>
                            <a:gd name="T6" fmla="*/ 0 w 12"/>
                            <a:gd name="T7" fmla="*/ 72 h 102"/>
                            <a:gd name="T8" fmla="*/ 0 w 12"/>
                            <a:gd name="T9" fmla="*/ 102 h 102"/>
                            <a:gd name="T10" fmla="*/ 0 60000 65536"/>
                            <a:gd name="T11" fmla="*/ 0 60000 65536"/>
                            <a:gd name="T12" fmla="*/ 0 60000 65536"/>
                            <a:gd name="T13" fmla="*/ 0 60000 65536"/>
                            <a:gd name="T14" fmla="*/ 0 60000 65536"/>
                            <a:gd name="T15" fmla="*/ 0 w 12"/>
                            <a:gd name="T16" fmla="*/ 0 h 102"/>
                            <a:gd name="T17" fmla="*/ 12 w 12"/>
                            <a:gd name="T18" fmla="*/ 102 h 102"/>
                          </a:gdLst>
                          <a:ahLst/>
                          <a:cxnLst>
                            <a:cxn ang="T10">
                              <a:pos x="T0" y="T1"/>
                            </a:cxn>
                            <a:cxn ang="T11">
                              <a:pos x="T2" y="T3"/>
                            </a:cxn>
                            <a:cxn ang="T12">
                              <a:pos x="T4" y="T5"/>
                            </a:cxn>
                            <a:cxn ang="T13">
                              <a:pos x="T6" y="T7"/>
                            </a:cxn>
                            <a:cxn ang="T14">
                              <a:pos x="T8" y="T9"/>
                            </a:cxn>
                          </a:cxnLst>
                          <a:rect l="T15" t="T16" r="T17" b="T18"/>
                          <a:pathLst>
                            <a:path w="12" h="102">
                              <a:moveTo>
                                <a:pt x="12" y="0"/>
                              </a:moveTo>
                              <a:lnTo>
                                <a:pt x="0" y="15"/>
                              </a:lnTo>
                              <a:lnTo>
                                <a:pt x="0" y="54"/>
                              </a:lnTo>
                              <a:lnTo>
                                <a:pt x="0" y="72"/>
                              </a:lnTo>
                              <a:lnTo>
                                <a:pt x="0" y="102"/>
                              </a:ln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63" name="Freeform 43"/>
                        <p:cNvSpPr>
                          <a:spLocks/>
                        </p:cNvSpPr>
                        <p:nvPr/>
                      </p:nvSpPr>
                      <p:spPr bwMode="auto">
                        <a:xfrm>
                          <a:off x="3474" y="2079"/>
                          <a:ext cx="366" cy="204"/>
                        </a:xfrm>
                        <a:custGeom>
                          <a:avLst/>
                          <a:gdLst>
                            <a:gd name="T0" fmla="*/ 366 w 366"/>
                            <a:gd name="T1" fmla="*/ 6 h 204"/>
                            <a:gd name="T2" fmla="*/ 321 w 366"/>
                            <a:gd name="T3" fmla="*/ 0 h 204"/>
                            <a:gd name="T4" fmla="*/ 303 w 366"/>
                            <a:gd name="T5" fmla="*/ 15 h 204"/>
                            <a:gd name="T6" fmla="*/ 276 w 366"/>
                            <a:gd name="T7" fmla="*/ 24 h 204"/>
                            <a:gd name="T8" fmla="*/ 252 w 366"/>
                            <a:gd name="T9" fmla="*/ 48 h 204"/>
                            <a:gd name="T10" fmla="*/ 222 w 366"/>
                            <a:gd name="T11" fmla="*/ 69 h 204"/>
                            <a:gd name="T12" fmla="*/ 213 w 366"/>
                            <a:gd name="T13" fmla="*/ 102 h 204"/>
                            <a:gd name="T14" fmla="*/ 198 w 366"/>
                            <a:gd name="T15" fmla="*/ 120 h 204"/>
                            <a:gd name="T16" fmla="*/ 174 w 366"/>
                            <a:gd name="T17" fmla="*/ 126 h 204"/>
                            <a:gd name="T18" fmla="*/ 153 w 366"/>
                            <a:gd name="T19" fmla="*/ 132 h 204"/>
                            <a:gd name="T20" fmla="*/ 135 w 366"/>
                            <a:gd name="T21" fmla="*/ 144 h 204"/>
                            <a:gd name="T22" fmla="*/ 120 w 366"/>
                            <a:gd name="T23" fmla="*/ 165 h 204"/>
                            <a:gd name="T24" fmla="*/ 75 w 366"/>
                            <a:gd name="T25" fmla="*/ 183 h 204"/>
                            <a:gd name="T26" fmla="*/ 45 w 366"/>
                            <a:gd name="T27" fmla="*/ 189 h 204"/>
                            <a:gd name="T28" fmla="*/ 27 w 366"/>
                            <a:gd name="T29" fmla="*/ 192 h 204"/>
                            <a:gd name="T30" fmla="*/ 0 w 366"/>
                            <a:gd name="T31" fmla="*/ 204 h 2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6"/>
                            <a:gd name="T49" fmla="*/ 0 h 204"/>
                            <a:gd name="T50" fmla="*/ 366 w 366"/>
                            <a:gd name="T51" fmla="*/ 204 h 2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6" h="204">
                              <a:moveTo>
                                <a:pt x="366" y="6"/>
                              </a:moveTo>
                              <a:lnTo>
                                <a:pt x="321" y="0"/>
                              </a:lnTo>
                              <a:lnTo>
                                <a:pt x="303" y="15"/>
                              </a:lnTo>
                              <a:lnTo>
                                <a:pt x="276" y="24"/>
                              </a:lnTo>
                              <a:lnTo>
                                <a:pt x="252" y="48"/>
                              </a:lnTo>
                              <a:lnTo>
                                <a:pt x="222" y="69"/>
                              </a:lnTo>
                              <a:lnTo>
                                <a:pt x="213" y="102"/>
                              </a:lnTo>
                              <a:lnTo>
                                <a:pt x="198" y="120"/>
                              </a:lnTo>
                              <a:lnTo>
                                <a:pt x="174" y="126"/>
                              </a:lnTo>
                              <a:lnTo>
                                <a:pt x="153" y="132"/>
                              </a:lnTo>
                              <a:lnTo>
                                <a:pt x="135" y="144"/>
                              </a:lnTo>
                              <a:lnTo>
                                <a:pt x="120" y="165"/>
                              </a:lnTo>
                              <a:lnTo>
                                <a:pt x="75" y="183"/>
                              </a:lnTo>
                              <a:lnTo>
                                <a:pt x="45" y="189"/>
                              </a:lnTo>
                              <a:lnTo>
                                <a:pt x="27" y="192"/>
                              </a:lnTo>
                              <a:lnTo>
                                <a:pt x="0" y="204"/>
                              </a:ln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64" name="Freeform 44"/>
                        <p:cNvSpPr>
                          <a:spLocks/>
                        </p:cNvSpPr>
                        <p:nvPr/>
                      </p:nvSpPr>
                      <p:spPr bwMode="auto">
                        <a:xfrm>
                          <a:off x="3390" y="2283"/>
                          <a:ext cx="87" cy="387"/>
                        </a:xfrm>
                        <a:custGeom>
                          <a:avLst/>
                          <a:gdLst>
                            <a:gd name="T0" fmla="*/ 87 w 87"/>
                            <a:gd name="T1" fmla="*/ 0 h 387"/>
                            <a:gd name="T2" fmla="*/ 75 w 87"/>
                            <a:gd name="T3" fmla="*/ 27 h 387"/>
                            <a:gd name="T4" fmla="*/ 75 w 87"/>
                            <a:gd name="T5" fmla="*/ 57 h 387"/>
                            <a:gd name="T6" fmla="*/ 75 w 87"/>
                            <a:gd name="T7" fmla="*/ 81 h 387"/>
                            <a:gd name="T8" fmla="*/ 75 w 87"/>
                            <a:gd name="T9" fmla="*/ 99 h 387"/>
                            <a:gd name="T10" fmla="*/ 48 w 87"/>
                            <a:gd name="T11" fmla="*/ 120 h 387"/>
                            <a:gd name="T12" fmla="*/ 45 w 87"/>
                            <a:gd name="T13" fmla="*/ 150 h 387"/>
                            <a:gd name="T14" fmla="*/ 57 w 87"/>
                            <a:gd name="T15" fmla="*/ 165 h 387"/>
                            <a:gd name="T16" fmla="*/ 63 w 87"/>
                            <a:gd name="T17" fmla="*/ 192 h 387"/>
                            <a:gd name="T18" fmla="*/ 60 w 87"/>
                            <a:gd name="T19" fmla="*/ 210 h 387"/>
                            <a:gd name="T20" fmla="*/ 54 w 87"/>
                            <a:gd name="T21" fmla="*/ 234 h 387"/>
                            <a:gd name="T22" fmla="*/ 57 w 87"/>
                            <a:gd name="T23" fmla="*/ 255 h 387"/>
                            <a:gd name="T24" fmla="*/ 69 w 87"/>
                            <a:gd name="T25" fmla="*/ 285 h 387"/>
                            <a:gd name="T26" fmla="*/ 60 w 87"/>
                            <a:gd name="T27" fmla="*/ 306 h 387"/>
                            <a:gd name="T28" fmla="*/ 54 w 87"/>
                            <a:gd name="T29" fmla="*/ 336 h 387"/>
                            <a:gd name="T30" fmla="*/ 39 w 87"/>
                            <a:gd name="T31" fmla="*/ 354 h 387"/>
                            <a:gd name="T32" fmla="*/ 21 w 87"/>
                            <a:gd name="T33" fmla="*/ 372 h 387"/>
                            <a:gd name="T34" fmla="*/ 0 w 87"/>
                            <a:gd name="T35" fmla="*/ 387 h 3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7"/>
                            <a:gd name="T55" fmla="*/ 0 h 387"/>
                            <a:gd name="T56" fmla="*/ 87 w 87"/>
                            <a:gd name="T57" fmla="*/ 387 h 3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7" h="387">
                              <a:moveTo>
                                <a:pt x="87" y="0"/>
                              </a:moveTo>
                              <a:lnTo>
                                <a:pt x="75" y="27"/>
                              </a:lnTo>
                              <a:lnTo>
                                <a:pt x="75" y="57"/>
                              </a:lnTo>
                              <a:lnTo>
                                <a:pt x="75" y="81"/>
                              </a:lnTo>
                              <a:lnTo>
                                <a:pt x="75" y="99"/>
                              </a:lnTo>
                              <a:lnTo>
                                <a:pt x="48" y="120"/>
                              </a:lnTo>
                              <a:lnTo>
                                <a:pt x="45" y="150"/>
                              </a:lnTo>
                              <a:lnTo>
                                <a:pt x="57" y="165"/>
                              </a:lnTo>
                              <a:lnTo>
                                <a:pt x="63" y="192"/>
                              </a:lnTo>
                              <a:lnTo>
                                <a:pt x="60" y="210"/>
                              </a:lnTo>
                              <a:lnTo>
                                <a:pt x="54" y="234"/>
                              </a:lnTo>
                              <a:lnTo>
                                <a:pt x="57" y="255"/>
                              </a:lnTo>
                              <a:lnTo>
                                <a:pt x="69" y="285"/>
                              </a:lnTo>
                              <a:lnTo>
                                <a:pt x="60" y="306"/>
                              </a:lnTo>
                              <a:lnTo>
                                <a:pt x="54" y="336"/>
                              </a:lnTo>
                              <a:lnTo>
                                <a:pt x="39" y="354"/>
                              </a:lnTo>
                              <a:lnTo>
                                <a:pt x="21" y="372"/>
                              </a:lnTo>
                              <a:lnTo>
                                <a:pt x="0" y="387"/>
                              </a:ln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65" name="Freeform 46"/>
                        <p:cNvSpPr>
                          <a:spLocks/>
                        </p:cNvSpPr>
                        <p:nvPr/>
                      </p:nvSpPr>
                      <p:spPr bwMode="auto">
                        <a:xfrm>
                          <a:off x="2955" y="2274"/>
                          <a:ext cx="198" cy="678"/>
                        </a:xfrm>
                        <a:custGeom>
                          <a:avLst/>
                          <a:gdLst>
                            <a:gd name="T0" fmla="*/ 0 w 198"/>
                            <a:gd name="T1" fmla="*/ 0 h 678"/>
                            <a:gd name="T2" fmla="*/ 0 w 198"/>
                            <a:gd name="T3" fmla="*/ 21 h 678"/>
                            <a:gd name="T4" fmla="*/ 6 w 198"/>
                            <a:gd name="T5" fmla="*/ 39 h 678"/>
                            <a:gd name="T6" fmla="*/ 12 w 198"/>
                            <a:gd name="T7" fmla="*/ 57 h 678"/>
                            <a:gd name="T8" fmla="*/ 27 w 198"/>
                            <a:gd name="T9" fmla="*/ 75 h 678"/>
                            <a:gd name="T10" fmla="*/ 27 w 198"/>
                            <a:gd name="T11" fmla="*/ 105 h 678"/>
                            <a:gd name="T12" fmla="*/ 54 w 198"/>
                            <a:gd name="T13" fmla="*/ 150 h 678"/>
                            <a:gd name="T14" fmla="*/ 66 w 198"/>
                            <a:gd name="T15" fmla="*/ 198 h 678"/>
                            <a:gd name="T16" fmla="*/ 90 w 198"/>
                            <a:gd name="T17" fmla="*/ 210 h 678"/>
                            <a:gd name="T18" fmla="*/ 93 w 198"/>
                            <a:gd name="T19" fmla="*/ 240 h 678"/>
                            <a:gd name="T20" fmla="*/ 117 w 198"/>
                            <a:gd name="T21" fmla="*/ 264 h 678"/>
                            <a:gd name="T22" fmla="*/ 165 w 198"/>
                            <a:gd name="T23" fmla="*/ 282 h 678"/>
                            <a:gd name="T24" fmla="*/ 195 w 198"/>
                            <a:gd name="T25" fmla="*/ 306 h 678"/>
                            <a:gd name="T26" fmla="*/ 198 w 198"/>
                            <a:gd name="T27" fmla="*/ 330 h 678"/>
                            <a:gd name="T28" fmla="*/ 192 w 198"/>
                            <a:gd name="T29" fmla="*/ 372 h 678"/>
                            <a:gd name="T30" fmla="*/ 165 w 198"/>
                            <a:gd name="T31" fmla="*/ 438 h 678"/>
                            <a:gd name="T32" fmla="*/ 141 w 198"/>
                            <a:gd name="T33" fmla="*/ 489 h 678"/>
                            <a:gd name="T34" fmla="*/ 111 w 198"/>
                            <a:gd name="T35" fmla="*/ 555 h 678"/>
                            <a:gd name="T36" fmla="*/ 93 w 198"/>
                            <a:gd name="T37" fmla="*/ 579 h 678"/>
                            <a:gd name="T38" fmla="*/ 72 w 198"/>
                            <a:gd name="T39" fmla="*/ 609 h 678"/>
                            <a:gd name="T40" fmla="*/ 48 w 198"/>
                            <a:gd name="T41" fmla="*/ 651 h 678"/>
                            <a:gd name="T42" fmla="*/ 36 w 198"/>
                            <a:gd name="T43" fmla="*/ 678 h 6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98"/>
                            <a:gd name="T67" fmla="*/ 0 h 678"/>
                            <a:gd name="T68" fmla="*/ 198 w 198"/>
                            <a:gd name="T69" fmla="*/ 678 h 67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98" h="678">
                              <a:moveTo>
                                <a:pt x="0" y="0"/>
                              </a:moveTo>
                              <a:lnTo>
                                <a:pt x="0" y="21"/>
                              </a:lnTo>
                              <a:lnTo>
                                <a:pt x="6" y="39"/>
                              </a:lnTo>
                              <a:lnTo>
                                <a:pt x="12" y="57"/>
                              </a:lnTo>
                              <a:lnTo>
                                <a:pt x="27" y="75"/>
                              </a:lnTo>
                              <a:lnTo>
                                <a:pt x="27" y="105"/>
                              </a:lnTo>
                              <a:lnTo>
                                <a:pt x="54" y="150"/>
                              </a:lnTo>
                              <a:lnTo>
                                <a:pt x="66" y="198"/>
                              </a:lnTo>
                              <a:lnTo>
                                <a:pt x="90" y="210"/>
                              </a:lnTo>
                              <a:lnTo>
                                <a:pt x="93" y="240"/>
                              </a:lnTo>
                              <a:lnTo>
                                <a:pt x="117" y="264"/>
                              </a:lnTo>
                              <a:lnTo>
                                <a:pt x="165" y="282"/>
                              </a:lnTo>
                              <a:lnTo>
                                <a:pt x="195" y="306"/>
                              </a:lnTo>
                              <a:lnTo>
                                <a:pt x="198" y="330"/>
                              </a:lnTo>
                              <a:lnTo>
                                <a:pt x="192" y="372"/>
                              </a:lnTo>
                              <a:lnTo>
                                <a:pt x="165" y="438"/>
                              </a:lnTo>
                              <a:lnTo>
                                <a:pt x="141" y="489"/>
                              </a:lnTo>
                              <a:lnTo>
                                <a:pt x="111" y="555"/>
                              </a:lnTo>
                              <a:lnTo>
                                <a:pt x="93" y="579"/>
                              </a:lnTo>
                              <a:lnTo>
                                <a:pt x="72" y="609"/>
                              </a:lnTo>
                              <a:lnTo>
                                <a:pt x="48" y="651"/>
                              </a:lnTo>
                              <a:lnTo>
                                <a:pt x="36" y="678"/>
                              </a:ln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66" name="Freeform 47"/>
                        <p:cNvSpPr>
                          <a:spLocks/>
                        </p:cNvSpPr>
                        <p:nvPr/>
                      </p:nvSpPr>
                      <p:spPr bwMode="auto">
                        <a:xfrm>
                          <a:off x="2991" y="2961"/>
                          <a:ext cx="234" cy="36"/>
                        </a:xfrm>
                        <a:custGeom>
                          <a:avLst/>
                          <a:gdLst>
                            <a:gd name="T0" fmla="*/ 0 w 234"/>
                            <a:gd name="T1" fmla="*/ 0 h 36"/>
                            <a:gd name="T2" fmla="*/ 24 w 234"/>
                            <a:gd name="T3" fmla="*/ 24 h 36"/>
                            <a:gd name="T4" fmla="*/ 54 w 234"/>
                            <a:gd name="T5" fmla="*/ 24 h 36"/>
                            <a:gd name="T6" fmla="*/ 84 w 234"/>
                            <a:gd name="T7" fmla="*/ 30 h 36"/>
                            <a:gd name="T8" fmla="*/ 117 w 234"/>
                            <a:gd name="T9" fmla="*/ 33 h 36"/>
                            <a:gd name="T10" fmla="*/ 141 w 234"/>
                            <a:gd name="T11" fmla="*/ 36 h 36"/>
                            <a:gd name="T12" fmla="*/ 165 w 234"/>
                            <a:gd name="T13" fmla="*/ 36 h 36"/>
                            <a:gd name="T14" fmla="*/ 192 w 234"/>
                            <a:gd name="T15" fmla="*/ 36 h 36"/>
                            <a:gd name="T16" fmla="*/ 213 w 234"/>
                            <a:gd name="T17" fmla="*/ 33 h 36"/>
                            <a:gd name="T18" fmla="*/ 234 w 234"/>
                            <a:gd name="T19" fmla="*/ 3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4"/>
                            <a:gd name="T31" fmla="*/ 0 h 36"/>
                            <a:gd name="T32" fmla="*/ 234 w 234"/>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4" h="36">
                              <a:moveTo>
                                <a:pt x="0" y="0"/>
                              </a:moveTo>
                              <a:lnTo>
                                <a:pt x="24" y="24"/>
                              </a:lnTo>
                              <a:lnTo>
                                <a:pt x="54" y="24"/>
                              </a:lnTo>
                              <a:lnTo>
                                <a:pt x="84" y="30"/>
                              </a:lnTo>
                              <a:lnTo>
                                <a:pt x="117" y="33"/>
                              </a:lnTo>
                              <a:lnTo>
                                <a:pt x="141" y="36"/>
                              </a:lnTo>
                              <a:lnTo>
                                <a:pt x="165" y="36"/>
                              </a:lnTo>
                              <a:lnTo>
                                <a:pt x="192" y="36"/>
                              </a:lnTo>
                              <a:lnTo>
                                <a:pt x="213" y="33"/>
                              </a:lnTo>
                              <a:lnTo>
                                <a:pt x="234" y="36"/>
                              </a:ln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67" name="Freeform 49"/>
                        <p:cNvSpPr>
                          <a:spLocks/>
                        </p:cNvSpPr>
                        <p:nvPr/>
                      </p:nvSpPr>
                      <p:spPr bwMode="auto">
                        <a:xfrm>
                          <a:off x="3213" y="3033"/>
                          <a:ext cx="141" cy="240"/>
                        </a:xfrm>
                        <a:custGeom>
                          <a:avLst/>
                          <a:gdLst>
                            <a:gd name="T0" fmla="*/ 0 w 138"/>
                            <a:gd name="T1" fmla="*/ 0 h 231"/>
                            <a:gd name="T2" fmla="*/ 15 w 138"/>
                            <a:gd name="T3" fmla="*/ 47 h 231"/>
                            <a:gd name="T4" fmla="*/ 49 w 138"/>
                            <a:gd name="T5" fmla="*/ 104 h 231"/>
                            <a:gd name="T6" fmla="*/ 55 w 138"/>
                            <a:gd name="T7" fmla="*/ 167 h 231"/>
                            <a:gd name="T8" fmla="*/ 89 w 138"/>
                            <a:gd name="T9" fmla="*/ 237 h 231"/>
                            <a:gd name="T10" fmla="*/ 95 w 138"/>
                            <a:gd name="T11" fmla="*/ 303 h 231"/>
                            <a:gd name="T12" fmla="*/ 110 w 138"/>
                            <a:gd name="T13" fmla="*/ 362 h 231"/>
                            <a:gd name="T14" fmla="*/ 139 w 138"/>
                            <a:gd name="T15" fmla="*/ 406 h 231"/>
                            <a:gd name="T16" fmla="*/ 182 w 138"/>
                            <a:gd name="T17" fmla="*/ 433 h 231"/>
                            <a:gd name="T18" fmla="*/ 206 w 138"/>
                            <a:gd name="T19" fmla="*/ 477 h 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8"/>
                            <a:gd name="T31" fmla="*/ 0 h 231"/>
                            <a:gd name="T32" fmla="*/ 138 w 138"/>
                            <a:gd name="T33" fmla="*/ 231 h 2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8" h="231">
                              <a:moveTo>
                                <a:pt x="0" y="0"/>
                              </a:moveTo>
                              <a:lnTo>
                                <a:pt x="15" y="24"/>
                              </a:lnTo>
                              <a:lnTo>
                                <a:pt x="30" y="51"/>
                              </a:lnTo>
                              <a:lnTo>
                                <a:pt x="36" y="81"/>
                              </a:lnTo>
                              <a:lnTo>
                                <a:pt x="60" y="114"/>
                              </a:lnTo>
                              <a:lnTo>
                                <a:pt x="63" y="147"/>
                              </a:lnTo>
                              <a:lnTo>
                                <a:pt x="72" y="174"/>
                              </a:lnTo>
                              <a:lnTo>
                                <a:pt x="93" y="195"/>
                              </a:lnTo>
                              <a:lnTo>
                                <a:pt x="120" y="210"/>
                              </a:lnTo>
                              <a:lnTo>
                                <a:pt x="138" y="231"/>
                              </a:ln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68" name="Freeform 50"/>
                        <p:cNvSpPr>
                          <a:spLocks/>
                        </p:cNvSpPr>
                        <p:nvPr/>
                      </p:nvSpPr>
                      <p:spPr bwMode="auto">
                        <a:xfrm>
                          <a:off x="3354" y="3270"/>
                          <a:ext cx="108" cy="102"/>
                        </a:xfrm>
                        <a:custGeom>
                          <a:avLst/>
                          <a:gdLst>
                            <a:gd name="T0" fmla="*/ 0 w 108"/>
                            <a:gd name="T1" fmla="*/ 0 h 102"/>
                            <a:gd name="T2" fmla="*/ 15 w 108"/>
                            <a:gd name="T3" fmla="*/ 27 h 102"/>
                            <a:gd name="T4" fmla="*/ 36 w 108"/>
                            <a:gd name="T5" fmla="*/ 57 h 102"/>
                            <a:gd name="T6" fmla="*/ 60 w 108"/>
                            <a:gd name="T7" fmla="*/ 69 h 102"/>
                            <a:gd name="T8" fmla="*/ 78 w 108"/>
                            <a:gd name="T9" fmla="*/ 93 h 102"/>
                            <a:gd name="T10" fmla="*/ 108 w 108"/>
                            <a:gd name="T11" fmla="*/ 102 h 102"/>
                            <a:gd name="T12" fmla="*/ 0 60000 65536"/>
                            <a:gd name="T13" fmla="*/ 0 60000 65536"/>
                            <a:gd name="T14" fmla="*/ 0 60000 65536"/>
                            <a:gd name="T15" fmla="*/ 0 60000 65536"/>
                            <a:gd name="T16" fmla="*/ 0 60000 65536"/>
                            <a:gd name="T17" fmla="*/ 0 60000 65536"/>
                            <a:gd name="T18" fmla="*/ 0 w 108"/>
                            <a:gd name="T19" fmla="*/ 0 h 102"/>
                            <a:gd name="T20" fmla="*/ 108 w 108"/>
                            <a:gd name="T21" fmla="*/ 102 h 102"/>
                          </a:gdLst>
                          <a:ahLst/>
                          <a:cxnLst>
                            <a:cxn ang="T12">
                              <a:pos x="T0" y="T1"/>
                            </a:cxn>
                            <a:cxn ang="T13">
                              <a:pos x="T2" y="T3"/>
                            </a:cxn>
                            <a:cxn ang="T14">
                              <a:pos x="T4" y="T5"/>
                            </a:cxn>
                            <a:cxn ang="T15">
                              <a:pos x="T6" y="T7"/>
                            </a:cxn>
                            <a:cxn ang="T16">
                              <a:pos x="T8" y="T9"/>
                            </a:cxn>
                            <a:cxn ang="T17">
                              <a:pos x="T10" y="T11"/>
                            </a:cxn>
                          </a:cxnLst>
                          <a:rect l="T18" t="T19" r="T20" b="T21"/>
                          <a:pathLst>
                            <a:path w="108" h="102">
                              <a:moveTo>
                                <a:pt x="0" y="0"/>
                              </a:moveTo>
                              <a:lnTo>
                                <a:pt x="15" y="27"/>
                              </a:lnTo>
                              <a:lnTo>
                                <a:pt x="36" y="57"/>
                              </a:lnTo>
                              <a:lnTo>
                                <a:pt x="60" y="69"/>
                              </a:lnTo>
                              <a:lnTo>
                                <a:pt x="78" y="93"/>
                              </a:lnTo>
                              <a:lnTo>
                                <a:pt x="108" y="102"/>
                              </a:ln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69" name="Freeform 52"/>
                        <p:cNvSpPr>
                          <a:spLocks/>
                        </p:cNvSpPr>
                        <p:nvPr/>
                      </p:nvSpPr>
                      <p:spPr bwMode="auto">
                        <a:xfrm>
                          <a:off x="3222" y="2682"/>
                          <a:ext cx="159" cy="312"/>
                        </a:xfrm>
                        <a:custGeom>
                          <a:avLst/>
                          <a:gdLst>
                            <a:gd name="T0" fmla="*/ 0 w 159"/>
                            <a:gd name="T1" fmla="*/ 312 h 312"/>
                            <a:gd name="T2" fmla="*/ 9 w 159"/>
                            <a:gd name="T3" fmla="*/ 285 h 312"/>
                            <a:gd name="T4" fmla="*/ 9 w 159"/>
                            <a:gd name="T5" fmla="*/ 252 h 312"/>
                            <a:gd name="T6" fmla="*/ 24 w 159"/>
                            <a:gd name="T7" fmla="*/ 225 h 312"/>
                            <a:gd name="T8" fmla="*/ 51 w 159"/>
                            <a:gd name="T9" fmla="*/ 201 h 312"/>
                            <a:gd name="T10" fmla="*/ 81 w 159"/>
                            <a:gd name="T11" fmla="*/ 180 h 312"/>
                            <a:gd name="T12" fmla="*/ 117 w 159"/>
                            <a:gd name="T13" fmla="*/ 153 h 312"/>
                            <a:gd name="T14" fmla="*/ 135 w 159"/>
                            <a:gd name="T15" fmla="*/ 114 h 312"/>
                            <a:gd name="T16" fmla="*/ 153 w 159"/>
                            <a:gd name="T17" fmla="*/ 90 h 312"/>
                            <a:gd name="T18" fmla="*/ 153 w 159"/>
                            <a:gd name="T19" fmla="*/ 60 h 312"/>
                            <a:gd name="T20" fmla="*/ 153 w 159"/>
                            <a:gd name="T21" fmla="*/ 27 h 312"/>
                            <a:gd name="T22" fmla="*/ 159 w 159"/>
                            <a:gd name="T23" fmla="*/ 0 h 3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9"/>
                            <a:gd name="T37" fmla="*/ 0 h 312"/>
                            <a:gd name="T38" fmla="*/ 159 w 159"/>
                            <a:gd name="T39" fmla="*/ 312 h 3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9" h="312">
                              <a:moveTo>
                                <a:pt x="0" y="312"/>
                              </a:moveTo>
                              <a:lnTo>
                                <a:pt x="9" y="285"/>
                              </a:lnTo>
                              <a:lnTo>
                                <a:pt x="9" y="252"/>
                              </a:lnTo>
                              <a:lnTo>
                                <a:pt x="24" y="225"/>
                              </a:lnTo>
                              <a:lnTo>
                                <a:pt x="51" y="201"/>
                              </a:lnTo>
                              <a:lnTo>
                                <a:pt x="81" y="180"/>
                              </a:lnTo>
                              <a:lnTo>
                                <a:pt x="117" y="153"/>
                              </a:lnTo>
                              <a:lnTo>
                                <a:pt x="135" y="114"/>
                              </a:lnTo>
                              <a:lnTo>
                                <a:pt x="153" y="90"/>
                              </a:lnTo>
                              <a:lnTo>
                                <a:pt x="153" y="60"/>
                              </a:lnTo>
                              <a:lnTo>
                                <a:pt x="153" y="27"/>
                              </a:lnTo>
                              <a:lnTo>
                                <a:pt x="159" y="0"/>
                              </a:ln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70" name="Freeform 53"/>
                        <p:cNvSpPr>
                          <a:spLocks/>
                        </p:cNvSpPr>
                        <p:nvPr/>
                      </p:nvSpPr>
                      <p:spPr bwMode="auto">
                        <a:xfrm>
                          <a:off x="3015" y="2109"/>
                          <a:ext cx="366" cy="570"/>
                        </a:xfrm>
                        <a:custGeom>
                          <a:avLst/>
                          <a:gdLst>
                            <a:gd name="T0" fmla="*/ 366 w 366"/>
                            <a:gd name="T1" fmla="*/ 570 h 570"/>
                            <a:gd name="T2" fmla="*/ 354 w 366"/>
                            <a:gd name="T3" fmla="*/ 537 h 570"/>
                            <a:gd name="T4" fmla="*/ 345 w 366"/>
                            <a:gd name="T5" fmla="*/ 510 h 570"/>
                            <a:gd name="T6" fmla="*/ 327 w 366"/>
                            <a:gd name="T7" fmla="*/ 486 h 570"/>
                            <a:gd name="T8" fmla="*/ 303 w 366"/>
                            <a:gd name="T9" fmla="*/ 471 h 570"/>
                            <a:gd name="T10" fmla="*/ 276 w 366"/>
                            <a:gd name="T11" fmla="*/ 456 h 570"/>
                            <a:gd name="T12" fmla="*/ 273 w 366"/>
                            <a:gd name="T13" fmla="*/ 432 h 570"/>
                            <a:gd name="T14" fmla="*/ 273 w 366"/>
                            <a:gd name="T15" fmla="*/ 414 h 570"/>
                            <a:gd name="T16" fmla="*/ 249 w 366"/>
                            <a:gd name="T17" fmla="*/ 390 h 570"/>
                            <a:gd name="T18" fmla="*/ 234 w 366"/>
                            <a:gd name="T19" fmla="*/ 375 h 570"/>
                            <a:gd name="T20" fmla="*/ 225 w 366"/>
                            <a:gd name="T21" fmla="*/ 348 h 570"/>
                            <a:gd name="T22" fmla="*/ 201 w 366"/>
                            <a:gd name="T23" fmla="*/ 315 h 570"/>
                            <a:gd name="T24" fmla="*/ 180 w 366"/>
                            <a:gd name="T25" fmla="*/ 288 h 570"/>
                            <a:gd name="T26" fmla="*/ 153 w 366"/>
                            <a:gd name="T27" fmla="*/ 267 h 570"/>
                            <a:gd name="T28" fmla="*/ 108 w 366"/>
                            <a:gd name="T29" fmla="*/ 246 h 570"/>
                            <a:gd name="T30" fmla="*/ 69 w 366"/>
                            <a:gd name="T31" fmla="*/ 225 h 570"/>
                            <a:gd name="T32" fmla="*/ 24 w 366"/>
                            <a:gd name="T33" fmla="*/ 213 h 570"/>
                            <a:gd name="T34" fmla="*/ 9 w 366"/>
                            <a:gd name="T35" fmla="*/ 195 h 570"/>
                            <a:gd name="T36" fmla="*/ 0 w 366"/>
                            <a:gd name="T37" fmla="*/ 165 h 570"/>
                            <a:gd name="T38" fmla="*/ 21 w 366"/>
                            <a:gd name="T39" fmla="*/ 129 h 570"/>
                            <a:gd name="T40" fmla="*/ 57 w 366"/>
                            <a:gd name="T41" fmla="*/ 102 h 570"/>
                            <a:gd name="T42" fmla="*/ 96 w 366"/>
                            <a:gd name="T43" fmla="*/ 81 h 570"/>
                            <a:gd name="T44" fmla="*/ 120 w 366"/>
                            <a:gd name="T45" fmla="*/ 78 h 570"/>
                            <a:gd name="T46" fmla="*/ 138 w 366"/>
                            <a:gd name="T47" fmla="*/ 57 h 570"/>
                            <a:gd name="T48" fmla="*/ 138 w 366"/>
                            <a:gd name="T49" fmla="*/ 39 h 570"/>
                            <a:gd name="T50" fmla="*/ 150 w 366"/>
                            <a:gd name="T51" fmla="*/ 6 h 570"/>
                            <a:gd name="T52" fmla="*/ 180 w 366"/>
                            <a:gd name="T53" fmla="*/ 6 h 570"/>
                            <a:gd name="T54" fmla="*/ 201 w 366"/>
                            <a:gd name="T55" fmla="*/ 0 h 5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6"/>
                            <a:gd name="T85" fmla="*/ 0 h 570"/>
                            <a:gd name="T86" fmla="*/ 366 w 366"/>
                            <a:gd name="T87" fmla="*/ 570 h 5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6" h="570">
                              <a:moveTo>
                                <a:pt x="366" y="570"/>
                              </a:moveTo>
                              <a:lnTo>
                                <a:pt x="354" y="537"/>
                              </a:lnTo>
                              <a:lnTo>
                                <a:pt x="345" y="510"/>
                              </a:lnTo>
                              <a:lnTo>
                                <a:pt x="327" y="486"/>
                              </a:lnTo>
                              <a:lnTo>
                                <a:pt x="303" y="471"/>
                              </a:lnTo>
                              <a:lnTo>
                                <a:pt x="276" y="456"/>
                              </a:lnTo>
                              <a:lnTo>
                                <a:pt x="273" y="432"/>
                              </a:lnTo>
                              <a:lnTo>
                                <a:pt x="273" y="414"/>
                              </a:lnTo>
                              <a:lnTo>
                                <a:pt x="249" y="390"/>
                              </a:lnTo>
                              <a:lnTo>
                                <a:pt x="234" y="375"/>
                              </a:lnTo>
                              <a:lnTo>
                                <a:pt x="225" y="348"/>
                              </a:lnTo>
                              <a:lnTo>
                                <a:pt x="201" y="315"/>
                              </a:lnTo>
                              <a:lnTo>
                                <a:pt x="180" y="288"/>
                              </a:lnTo>
                              <a:lnTo>
                                <a:pt x="153" y="267"/>
                              </a:lnTo>
                              <a:lnTo>
                                <a:pt x="108" y="246"/>
                              </a:lnTo>
                              <a:lnTo>
                                <a:pt x="69" y="225"/>
                              </a:lnTo>
                              <a:lnTo>
                                <a:pt x="24" y="213"/>
                              </a:lnTo>
                              <a:lnTo>
                                <a:pt x="9" y="195"/>
                              </a:lnTo>
                              <a:lnTo>
                                <a:pt x="0" y="165"/>
                              </a:lnTo>
                              <a:lnTo>
                                <a:pt x="21" y="129"/>
                              </a:lnTo>
                              <a:lnTo>
                                <a:pt x="57" y="102"/>
                              </a:lnTo>
                              <a:lnTo>
                                <a:pt x="96" y="81"/>
                              </a:lnTo>
                              <a:lnTo>
                                <a:pt x="120" y="78"/>
                              </a:lnTo>
                              <a:lnTo>
                                <a:pt x="138" y="57"/>
                              </a:lnTo>
                              <a:lnTo>
                                <a:pt x="138" y="39"/>
                              </a:lnTo>
                              <a:lnTo>
                                <a:pt x="150" y="6"/>
                              </a:lnTo>
                              <a:lnTo>
                                <a:pt x="180" y="6"/>
                              </a:lnTo>
                              <a:lnTo>
                                <a:pt x="201" y="0"/>
                              </a:ln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71" name="Freeform 55"/>
                        <p:cNvSpPr>
                          <a:spLocks/>
                        </p:cNvSpPr>
                        <p:nvPr/>
                      </p:nvSpPr>
                      <p:spPr bwMode="auto">
                        <a:xfrm>
                          <a:off x="3156" y="1716"/>
                          <a:ext cx="111" cy="192"/>
                        </a:xfrm>
                        <a:custGeom>
                          <a:avLst/>
                          <a:gdLst>
                            <a:gd name="T0" fmla="*/ 6 w 111"/>
                            <a:gd name="T1" fmla="*/ 0 h 192"/>
                            <a:gd name="T2" fmla="*/ 0 w 111"/>
                            <a:gd name="T3" fmla="*/ 27 h 192"/>
                            <a:gd name="T4" fmla="*/ 15 w 111"/>
                            <a:gd name="T5" fmla="*/ 48 h 192"/>
                            <a:gd name="T6" fmla="*/ 33 w 111"/>
                            <a:gd name="T7" fmla="*/ 72 h 192"/>
                            <a:gd name="T8" fmla="*/ 51 w 111"/>
                            <a:gd name="T9" fmla="*/ 102 h 192"/>
                            <a:gd name="T10" fmla="*/ 72 w 111"/>
                            <a:gd name="T11" fmla="*/ 120 h 192"/>
                            <a:gd name="T12" fmla="*/ 90 w 111"/>
                            <a:gd name="T13" fmla="*/ 129 h 192"/>
                            <a:gd name="T14" fmla="*/ 108 w 111"/>
                            <a:gd name="T15" fmla="*/ 126 h 192"/>
                            <a:gd name="T16" fmla="*/ 108 w 111"/>
                            <a:gd name="T17" fmla="*/ 165 h 192"/>
                            <a:gd name="T18" fmla="*/ 111 w 111"/>
                            <a:gd name="T19" fmla="*/ 192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1"/>
                            <a:gd name="T31" fmla="*/ 0 h 192"/>
                            <a:gd name="T32" fmla="*/ 111 w 111"/>
                            <a:gd name="T33" fmla="*/ 192 h 1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1" h="192">
                              <a:moveTo>
                                <a:pt x="6" y="0"/>
                              </a:moveTo>
                              <a:lnTo>
                                <a:pt x="0" y="27"/>
                              </a:lnTo>
                              <a:lnTo>
                                <a:pt x="15" y="48"/>
                              </a:lnTo>
                              <a:lnTo>
                                <a:pt x="33" y="72"/>
                              </a:lnTo>
                              <a:lnTo>
                                <a:pt x="51" y="102"/>
                              </a:lnTo>
                              <a:lnTo>
                                <a:pt x="72" y="120"/>
                              </a:lnTo>
                              <a:lnTo>
                                <a:pt x="90" y="129"/>
                              </a:lnTo>
                              <a:lnTo>
                                <a:pt x="108" y="126"/>
                              </a:lnTo>
                              <a:lnTo>
                                <a:pt x="108" y="165"/>
                              </a:lnTo>
                              <a:lnTo>
                                <a:pt x="111" y="192"/>
                              </a:ln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72" name="Freeform 57"/>
                        <p:cNvSpPr>
                          <a:spLocks/>
                        </p:cNvSpPr>
                        <p:nvPr/>
                      </p:nvSpPr>
                      <p:spPr bwMode="auto">
                        <a:xfrm>
                          <a:off x="3042" y="1773"/>
                          <a:ext cx="156" cy="36"/>
                        </a:xfrm>
                        <a:custGeom>
                          <a:avLst/>
                          <a:gdLst>
                            <a:gd name="T0" fmla="*/ 156 w 156"/>
                            <a:gd name="T1" fmla="*/ 36 h 36"/>
                            <a:gd name="T2" fmla="*/ 105 w 156"/>
                            <a:gd name="T3" fmla="*/ 24 h 36"/>
                            <a:gd name="T4" fmla="*/ 84 w 156"/>
                            <a:gd name="T5" fmla="*/ 18 h 36"/>
                            <a:gd name="T6" fmla="*/ 66 w 156"/>
                            <a:gd name="T7" fmla="*/ 15 h 36"/>
                            <a:gd name="T8" fmla="*/ 48 w 156"/>
                            <a:gd name="T9" fmla="*/ 9 h 36"/>
                            <a:gd name="T10" fmla="*/ 27 w 156"/>
                            <a:gd name="T11" fmla="*/ 9 h 36"/>
                            <a:gd name="T12" fmla="*/ 0 w 156"/>
                            <a:gd name="T13" fmla="*/ 0 h 36"/>
                            <a:gd name="T14" fmla="*/ 0 60000 65536"/>
                            <a:gd name="T15" fmla="*/ 0 60000 65536"/>
                            <a:gd name="T16" fmla="*/ 0 60000 65536"/>
                            <a:gd name="T17" fmla="*/ 0 60000 65536"/>
                            <a:gd name="T18" fmla="*/ 0 60000 65536"/>
                            <a:gd name="T19" fmla="*/ 0 60000 65536"/>
                            <a:gd name="T20" fmla="*/ 0 60000 65536"/>
                            <a:gd name="T21" fmla="*/ 0 w 156"/>
                            <a:gd name="T22" fmla="*/ 0 h 36"/>
                            <a:gd name="T23" fmla="*/ 156 w 156"/>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6" h="36">
                              <a:moveTo>
                                <a:pt x="156" y="36"/>
                              </a:moveTo>
                              <a:lnTo>
                                <a:pt x="105" y="24"/>
                              </a:lnTo>
                              <a:lnTo>
                                <a:pt x="84" y="18"/>
                              </a:lnTo>
                              <a:lnTo>
                                <a:pt x="66" y="15"/>
                              </a:lnTo>
                              <a:lnTo>
                                <a:pt x="48" y="9"/>
                              </a:lnTo>
                              <a:lnTo>
                                <a:pt x="27" y="9"/>
                              </a:lnTo>
                              <a:lnTo>
                                <a:pt x="0" y="0"/>
                              </a:ln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73" name="Freeform 58"/>
                        <p:cNvSpPr>
                          <a:spLocks/>
                        </p:cNvSpPr>
                        <p:nvPr/>
                      </p:nvSpPr>
                      <p:spPr bwMode="auto">
                        <a:xfrm>
                          <a:off x="3021" y="2880"/>
                          <a:ext cx="15" cy="105"/>
                        </a:xfrm>
                        <a:custGeom>
                          <a:avLst/>
                          <a:gdLst>
                            <a:gd name="T0" fmla="*/ 0 w 15"/>
                            <a:gd name="T1" fmla="*/ 0 h 105"/>
                            <a:gd name="T2" fmla="*/ 12 w 15"/>
                            <a:gd name="T3" fmla="*/ 21 h 105"/>
                            <a:gd name="T4" fmla="*/ 15 w 15"/>
                            <a:gd name="T5" fmla="*/ 57 h 105"/>
                            <a:gd name="T6" fmla="*/ 6 w 15"/>
                            <a:gd name="T7" fmla="*/ 78 h 105"/>
                            <a:gd name="T8" fmla="*/ 12 w 15"/>
                            <a:gd name="T9" fmla="*/ 105 h 105"/>
                            <a:gd name="T10" fmla="*/ 0 60000 65536"/>
                            <a:gd name="T11" fmla="*/ 0 60000 65536"/>
                            <a:gd name="T12" fmla="*/ 0 60000 65536"/>
                            <a:gd name="T13" fmla="*/ 0 60000 65536"/>
                            <a:gd name="T14" fmla="*/ 0 60000 65536"/>
                            <a:gd name="T15" fmla="*/ 0 w 15"/>
                            <a:gd name="T16" fmla="*/ 0 h 105"/>
                            <a:gd name="T17" fmla="*/ 15 w 15"/>
                            <a:gd name="T18" fmla="*/ 105 h 105"/>
                          </a:gdLst>
                          <a:ahLst/>
                          <a:cxnLst>
                            <a:cxn ang="T10">
                              <a:pos x="T0" y="T1"/>
                            </a:cxn>
                            <a:cxn ang="T11">
                              <a:pos x="T2" y="T3"/>
                            </a:cxn>
                            <a:cxn ang="T12">
                              <a:pos x="T4" y="T5"/>
                            </a:cxn>
                            <a:cxn ang="T13">
                              <a:pos x="T6" y="T7"/>
                            </a:cxn>
                            <a:cxn ang="T14">
                              <a:pos x="T8" y="T9"/>
                            </a:cxn>
                          </a:cxnLst>
                          <a:rect l="T15" t="T16" r="T17" b="T18"/>
                          <a:pathLst>
                            <a:path w="15" h="105">
                              <a:moveTo>
                                <a:pt x="0" y="0"/>
                              </a:moveTo>
                              <a:lnTo>
                                <a:pt x="12" y="21"/>
                              </a:lnTo>
                              <a:lnTo>
                                <a:pt x="15" y="57"/>
                              </a:lnTo>
                              <a:lnTo>
                                <a:pt x="6" y="78"/>
                              </a:lnTo>
                              <a:lnTo>
                                <a:pt x="12" y="105"/>
                              </a:ln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74" name="Freeform 63"/>
                        <p:cNvSpPr>
                          <a:spLocks/>
                        </p:cNvSpPr>
                        <p:nvPr/>
                      </p:nvSpPr>
                      <p:spPr bwMode="auto">
                        <a:xfrm>
                          <a:off x="3267" y="1278"/>
                          <a:ext cx="819" cy="645"/>
                        </a:xfrm>
                        <a:custGeom>
                          <a:avLst/>
                          <a:gdLst>
                            <a:gd name="T0" fmla="*/ 0 w 819"/>
                            <a:gd name="T1" fmla="*/ 645 h 645"/>
                            <a:gd name="T2" fmla="*/ 36 w 819"/>
                            <a:gd name="T3" fmla="*/ 630 h 645"/>
                            <a:gd name="T4" fmla="*/ 75 w 819"/>
                            <a:gd name="T5" fmla="*/ 624 h 645"/>
                            <a:gd name="T6" fmla="*/ 102 w 819"/>
                            <a:gd name="T7" fmla="*/ 609 h 645"/>
                            <a:gd name="T8" fmla="*/ 111 w 819"/>
                            <a:gd name="T9" fmla="*/ 603 h 645"/>
                            <a:gd name="T10" fmla="*/ 150 w 819"/>
                            <a:gd name="T11" fmla="*/ 588 h 645"/>
                            <a:gd name="T12" fmla="*/ 192 w 819"/>
                            <a:gd name="T13" fmla="*/ 552 h 645"/>
                            <a:gd name="T14" fmla="*/ 225 w 819"/>
                            <a:gd name="T15" fmla="*/ 489 h 645"/>
                            <a:gd name="T16" fmla="*/ 240 w 819"/>
                            <a:gd name="T17" fmla="*/ 462 h 645"/>
                            <a:gd name="T18" fmla="*/ 258 w 819"/>
                            <a:gd name="T19" fmla="*/ 450 h 645"/>
                            <a:gd name="T20" fmla="*/ 276 w 819"/>
                            <a:gd name="T21" fmla="*/ 423 h 645"/>
                            <a:gd name="T22" fmla="*/ 282 w 819"/>
                            <a:gd name="T23" fmla="*/ 414 h 645"/>
                            <a:gd name="T24" fmla="*/ 300 w 819"/>
                            <a:gd name="T25" fmla="*/ 366 h 645"/>
                            <a:gd name="T26" fmla="*/ 330 w 819"/>
                            <a:gd name="T27" fmla="*/ 351 h 645"/>
                            <a:gd name="T28" fmla="*/ 360 w 819"/>
                            <a:gd name="T29" fmla="*/ 300 h 645"/>
                            <a:gd name="T30" fmla="*/ 375 w 819"/>
                            <a:gd name="T31" fmla="*/ 228 h 645"/>
                            <a:gd name="T32" fmla="*/ 570 w 819"/>
                            <a:gd name="T33" fmla="*/ 183 h 645"/>
                            <a:gd name="T34" fmla="*/ 594 w 819"/>
                            <a:gd name="T35" fmla="*/ 156 h 645"/>
                            <a:gd name="T36" fmla="*/ 669 w 819"/>
                            <a:gd name="T37" fmla="*/ 78 h 645"/>
                            <a:gd name="T38" fmla="*/ 696 w 819"/>
                            <a:gd name="T39" fmla="*/ 69 h 645"/>
                            <a:gd name="T40" fmla="*/ 732 w 819"/>
                            <a:gd name="T41" fmla="*/ 63 h 645"/>
                            <a:gd name="T42" fmla="*/ 759 w 819"/>
                            <a:gd name="T43" fmla="*/ 45 h 645"/>
                            <a:gd name="T44" fmla="*/ 801 w 819"/>
                            <a:gd name="T45" fmla="*/ 12 h 645"/>
                            <a:gd name="T46" fmla="*/ 819 w 819"/>
                            <a:gd name="T47" fmla="*/ 0 h 6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19"/>
                            <a:gd name="T73" fmla="*/ 0 h 645"/>
                            <a:gd name="T74" fmla="*/ 819 w 819"/>
                            <a:gd name="T75" fmla="*/ 645 h 6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19" h="645">
                              <a:moveTo>
                                <a:pt x="0" y="645"/>
                              </a:moveTo>
                              <a:cubicBezTo>
                                <a:pt x="11" y="641"/>
                                <a:pt x="25" y="632"/>
                                <a:pt x="36" y="630"/>
                              </a:cubicBezTo>
                              <a:cubicBezTo>
                                <a:pt x="63" y="625"/>
                                <a:pt x="54" y="629"/>
                                <a:pt x="75" y="624"/>
                              </a:cubicBezTo>
                              <a:cubicBezTo>
                                <a:pt x="88" y="621"/>
                                <a:pt x="89" y="618"/>
                                <a:pt x="102" y="609"/>
                              </a:cubicBezTo>
                              <a:cubicBezTo>
                                <a:pt x="105" y="607"/>
                                <a:pt x="111" y="603"/>
                                <a:pt x="111" y="603"/>
                              </a:cubicBezTo>
                              <a:cubicBezTo>
                                <a:pt x="121" y="587"/>
                                <a:pt x="130" y="590"/>
                                <a:pt x="150" y="588"/>
                              </a:cubicBezTo>
                              <a:cubicBezTo>
                                <a:pt x="161" y="572"/>
                                <a:pt x="180" y="567"/>
                                <a:pt x="192" y="552"/>
                              </a:cubicBezTo>
                              <a:cubicBezTo>
                                <a:pt x="209" y="532"/>
                                <a:pt x="202" y="504"/>
                                <a:pt x="225" y="489"/>
                              </a:cubicBezTo>
                              <a:cubicBezTo>
                                <a:pt x="231" y="480"/>
                                <a:pt x="233" y="469"/>
                                <a:pt x="240" y="462"/>
                              </a:cubicBezTo>
                              <a:cubicBezTo>
                                <a:pt x="245" y="457"/>
                                <a:pt x="258" y="450"/>
                                <a:pt x="258" y="450"/>
                              </a:cubicBezTo>
                              <a:cubicBezTo>
                                <a:pt x="264" y="441"/>
                                <a:pt x="270" y="432"/>
                                <a:pt x="276" y="423"/>
                              </a:cubicBezTo>
                              <a:cubicBezTo>
                                <a:pt x="278" y="420"/>
                                <a:pt x="282" y="414"/>
                                <a:pt x="282" y="414"/>
                              </a:cubicBezTo>
                              <a:cubicBezTo>
                                <a:pt x="284" y="400"/>
                                <a:pt x="289" y="377"/>
                                <a:pt x="300" y="366"/>
                              </a:cubicBezTo>
                              <a:cubicBezTo>
                                <a:pt x="307" y="359"/>
                                <a:pt x="322" y="356"/>
                                <a:pt x="330" y="351"/>
                              </a:cubicBezTo>
                              <a:cubicBezTo>
                                <a:pt x="342" y="316"/>
                                <a:pt x="335" y="325"/>
                                <a:pt x="360" y="300"/>
                              </a:cubicBezTo>
                              <a:cubicBezTo>
                                <a:pt x="367" y="278"/>
                                <a:pt x="357" y="246"/>
                                <a:pt x="375" y="228"/>
                              </a:cubicBezTo>
                              <a:cubicBezTo>
                                <a:pt x="425" y="178"/>
                                <a:pt x="507" y="185"/>
                                <a:pt x="570" y="183"/>
                              </a:cubicBezTo>
                              <a:cubicBezTo>
                                <a:pt x="576" y="164"/>
                                <a:pt x="575" y="162"/>
                                <a:pt x="594" y="156"/>
                              </a:cubicBezTo>
                              <a:cubicBezTo>
                                <a:pt x="611" y="130"/>
                                <a:pt x="641" y="87"/>
                                <a:pt x="669" y="78"/>
                              </a:cubicBezTo>
                              <a:cubicBezTo>
                                <a:pt x="678" y="75"/>
                                <a:pt x="687" y="70"/>
                                <a:pt x="696" y="69"/>
                              </a:cubicBezTo>
                              <a:cubicBezTo>
                                <a:pt x="708" y="67"/>
                                <a:pt x="732" y="63"/>
                                <a:pt x="732" y="63"/>
                              </a:cubicBezTo>
                              <a:cubicBezTo>
                                <a:pt x="741" y="54"/>
                                <a:pt x="747" y="49"/>
                                <a:pt x="759" y="45"/>
                              </a:cubicBezTo>
                              <a:cubicBezTo>
                                <a:pt x="769" y="30"/>
                                <a:pt x="786" y="22"/>
                                <a:pt x="801" y="12"/>
                              </a:cubicBezTo>
                              <a:cubicBezTo>
                                <a:pt x="805" y="10"/>
                                <a:pt x="819" y="3"/>
                                <a:pt x="819" y="0"/>
                              </a:cubicBez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75" name="Freeform 64"/>
                        <p:cNvSpPr>
                          <a:spLocks/>
                        </p:cNvSpPr>
                        <p:nvPr/>
                      </p:nvSpPr>
                      <p:spPr bwMode="auto">
                        <a:xfrm>
                          <a:off x="4077" y="1261"/>
                          <a:ext cx="141" cy="26"/>
                        </a:xfrm>
                        <a:custGeom>
                          <a:avLst/>
                          <a:gdLst>
                            <a:gd name="T0" fmla="*/ 0 w 141"/>
                            <a:gd name="T1" fmla="*/ 26 h 26"/>
                            <a:gd name="T2" fmla="*/ 39 w 141"/>
                            <a:gd name="T3" fmla="*/ 2 h 26"/>
                            <a:gd name="T4" fmla="*/ 108 w 141"/>
                            <a:gd name="T5" fmla="*/ 8 h 26"/>
                            <a:gd name="T6" fmla="*/ 141 w 141"/>
                            <a:gd name="T7" fmla="*/ 17 h 26"/>
                            <a:gd name="T8" fmla="*/ 0 60000 65536"/>
                            <a:gd name="T9" fmla="*/ 0 60000 65536"/>
                            <a:gd name="T10" fmla="*/ 0 60000 65536"/>
                            <a:gd name="T11" fmla="*/ 0 60000 65536"/>
                            <a:gd name="T12" fmla="*/ 0 w 141"/>
                            <a:gd name="T13" fmla="*/ 0 h 26"/>
                            <a:gd name="T14" fmla="*/ 141 w 141"/>
                            <a:gd name="T15" fmla="*/ 26 h 26"/>
                          </a:gdLst>
                          <a:ahLst/>
                          <a:cxnLst>
                            <a:cxn ang="T8">
                              <a:pos x="T0" y="T1"/>
                            </a:cxn>
                            <a:cxn ang="T9">
                              <a:pos x="T2" y="T3"/>
                            </a:cxn>
                            <a:cxn ang="T10">
                              <a:pos x="T4" y="T5"/>
                            </a:cxn>
                            <a:cxn ang="T11">
                              <a:pos x="T6" y="T7"/>
                            </a:cxn>
                          </a:cxnLst>
                          <a:rect l="T12" t="T13" r="T14" b="T15"/>
                          <a:pathLst>
                            <a:path w="141" h="26">
                              <a:moveTo>
                                <a:pt x="0" y="26"/>
                              </a:moveTo>
                              <a:cubicBezTo>
                                <a:pt x="24" y="21"/>
                                <a:pt x="20" y="8"/>
                                <a:pt x="39" y="2"/>
                              </a:cubicBezTo>
                              <a:cubicBezTo>
                                <a:pt x="123" y="6"/>
                                <a:pt x="73" y="0"/>
                                <a:pt x="108" y="8"/>
                              </a:cubicBezTo>
                              <a:cubicBezTo>
                                <a:pt x="119" y="10"/>
                                <a:pt x="141" y="17"/>
                                <a:pt x="141" y="17"/>
                              </a:cubicBez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sp>
                  <p:nvSpPr>
                    <p:cNvPr id="41054" name="Freeform 76"/>
                    <p:cNvSpPr>
                      <a:spLocks/>
                    </p:cNvSpPr>
                    <p:nvPr/>
                  </p:nvSpPr>
                  <p:spPr bwMode="auto">
                    <a:xfrm>
                      <a:off x="3117" y="2721"/>
                      <a:ext cx="177" cy="147"/>
                    </a:xfrm>
                    <a:custGeom>
                      <a:avLst/>
                      <a:gdLst>
                        <a:gd name="T0" fmla="*/ 177 w 177"/>
                        <a:gd name="T1" fmla="*/ 147 h 147"/>
                        <a:gd name="T2" fmla="*/ 150 w 177"/>
                        <a:gd name="T3" fmla="*/ 75 h 147"/>
                        <a:gd name="T4" fmla="*/ 123 w 177"/>
                        <a:gd name="T5" fmla="*/ 63 h 147"/>
                        <a:gd name="T6" fmla="*/ 114 w 177"/>
                        <a:gd name="T7" fmla="*/ 60 h 147"/>
                        <a:gd name="T8" fmla="*/ 63 w 177"/>
                        <a:gd name="T9" fmla="*/ 18 h 147"/>
                        <a:gd name="T10" fmla="*/ 21 w 177"/>
                        <a:gd name="T11" fmla="*/ 15 h 147"/>
                        <a:gd name="T12" fmla="*/ 0 w 177"/>
                        <a:gd name="T13" fmla="*/ 0 h 147"/>
                        <a:gd name="T14" fmla="*/ 0 60000 65536"/>
                        <a:gd name="T15" fmla="*/ 0 60000 65536"/>
                        <a:gd name="T16" fmla="*/ 0 60000 65536"/>
                        <a:gd name="T17" fmla="*/ 0 60000 65536"/>
                        <a:gd name="T18" fmla="*/ 0 60000 65536"/>
                        <a:gd name="T19" fmla="*/ 0 60000 65536"/>
                        <a:gd name="T20" fmla="*/ 0 60000 65536"/>
                        <a:gd name="T21" fmla="*/ 0 w 177"/>
                        <a:gd name="T22" fmla="*/ 0 h 147"/>
                        <a:gd name="T23" fmla="*/ 177 w 177"/>
                        <a:gd name="T24" fmla="*/ 147 h 1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147">
                          <a:moveTo>
                            <a:pt x="177" y="147"/>
                          </a:moveTo>
                          <a:cubicBezTo>
                            <a:pt x="174" y="131"/>
                            <a:pt x="165" y="85"/>
                            <a:pt x="150" y="75"/>
                          </a:cubicBezTo>
                          <a:cubicBezTo>
                            <a:pt x="136" y="65"/>
                            <a:pt x="144" y="70"/>
                            <a:pt x="123" y="63"/>
                          </a:cubicBezTo>
                          <a:cubicBezTo>
                            <a:pt x="120" y="62"/>
                            <a:pt x="114" y="60"/>
                            <a:pt x="114" y="60"/>
                          </a:cubicBezTo>
                          <a:cubicBezTo>
                            <a:pt x="113" y="59"/>
                            <a:pt x="69" y="19"/>
                            <a:pt x="63" y="18"/>
                          </a:cubicBezTo>
                          <a:cubicBezTo>
                            <a:pt x="49" y="16"/>
                            <a:pt x="35" y="16"/>
                            <a:pt x="21" y="15"/>
                          </a:cubicBezTo>
                          <a:cubicBezTo>
                            <a:pt x="2" y="2"/>
                            <a:pt x="8" y="8"/>
                            <a:pt x="0" y="0"/>
                          </a:cubicBez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grpSp>
          <p:sp>
            <p:nvSpPr>
              <p:cNvPr id="41048" name="Freeform 91"/>
              <p:cNvSpPr>
                <a:spLocks/>
              </p:cNvSpPr>
              <p:nvPr/>
            </p:nvSpPr>
            <p:spPr bwMode="auto">
              <a:xfrm>
                <a:off x="3218" y="2988"/>
                <a:ext cx="6" cy="58"/>
              </a:xfrm>
              <a:custGeom>
                <a:avLst/>
                <a:gdLst>
                  <a:gd name="T0" fmla="*/ 6 w 6"/>
                  <a:gd name="T1" fmla="*/ 0 h 58"/>
                  <a:gd name="T2" fmla="*/ 0 w 6"/>
                  <a:gd name="T3" fmla="*/ 58 h 58"/>
                  <a:gd name="T4" fmla="*/ 0 60000 65536"/>
                  <a:gd name="T5" fmla="*/ 0 60000 65536"/>
                  <a:gd name="T6" fmla="*/ 0 w 6"/>
                  <a:gd name="T7" fmla="*/ 0 h 58"/>
                  <a:gd name="T8" fmla="*/ 6 w 6"/>
                  <a:gd name="T9" fmla="*/ 58 h 58"/>
                </a:gdLst>
                <a:ahLst/>
                <a:cxnLst>
                  <a:cxn ang="T4">
                    <a:pos x="T0" y="T1"/>
                  </a:cxn>
                  <a:cxn ang="T5">
                    <a:pos x="T2" y="T3"/>
                  </a:cxn>
                </a:cxnLst>
                <a:rect l="T6" t="T7" r="T8" b="T9"/>
                <a:pathLst>
                  <a:path w="6" h="58">
                    <a:moveTo>
                      <a:pt x="6" y="0"/>
                    </a:moveTo>
                    <a:cubicBezTo>
                      <a:pt x="5" y="24"/>
                      <a:pt x="0" y="37"/>
                      <a:pt x="0" y="58"/>
                    </a:cubicBezTo>
                  </a:path>
                </a:pathLst>
              </a:custGeom>
              <a:noFill/>
              <a:ln w="57150" cmpd="sng">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41046" name="Text Box 96"/>
            <p:cNvSpPr txBox="1">
              <a:spLocks noChangeArrowheads="1"/>
            </p:cNvSpPr>
            <p:nvPr/>
          </p:nvSpPr>
          <p:spPr bwMode="auto">
            <a:xfrm>
              <a:off x="3512" y="2904"/>
              <a:ext cx="885" cy="240"/>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solidFill>
                    <a:srgbClr val="FF3300"/>
                  </a:solidFill>
                  <a:latin typeface="Calibri" pitchFamily="34" charset="0"/>
                </a:rPr>
                <a:t>North-South</a:t>
              </a:r>
            </a:p>
          </p:txBody>
        </p:sp>
      </p:grpSp>
      <p:grpSp>
        <p:nvGrpSpPr>
          <p:cNvPr id="9" name="Group 112"/>
          <p:cNvGrpSpPr>
            <a:grpSpLocks/>
          </p:cNvGrpSpPr>
          <p:nvPr/>
        </p:nvGrpSpPr>
        <p:grpSpPr bwMode="auto">
          <a:xfrm>
            <a:off x="5446713" y="1757363"/>
            <a:ext cx="2335212" cy="682625"/>
            <a:chOff x="3300" y="686"/>
            <a:chExt cx="1578" cy="487"/>
          </a:xfrm>
        </p:grpSpPr>
        <p:sp>
          <p:nvSpPr>
            <p:cNvPr id="41043" name="Freeform 59"/>
            <p:cNvSpPr>
              <a:spLocks/>
            </p:cNvSpPr>
            <p:nvPr/>
          </p:nvSpPr>
          <p:spPr bwMode="auto">
            <a:xfrm>
              <a:off x="3300" y="686"/>
              <a:ext cx="1057" cy="487"/>
            </a:xfrm>
            <a:custGeom>
              <a:avLst/>
              <a:gdLst>
                <a:gd name="T0" fmla="*/ 8399 w 942"/>
                <a:gd name="T1" fmla="*/ 3281 h 438"/>
                <a:gd name="T2" fmla="*/ 8192 w 942"/>
                <a:gd name="T3" fmla="*/ 3082 h 438"/>
                <a:gd name="T4" fmla="*/ 7676 w 942"/>
                <a:gd name="T5" fmla="*/ 2932 h 438"/>
                <a:gd name="T6" fmla="*/ 7501 w 942"/>
                <a:gd name="T7" fmla="*/ 2754 h 438"/>
                <a:gd name="T8" fmla="*/ 7437 w 942"/>
                <a:gd name="T9" fmla="*/ 2564 h 438"/>
                <a:gd name="T10" fmla="*/ 6922 w 942"/>
                <a:gd name="T11" fmla="*/ 2115 h 438"/>
                <a:gd name="T12" fmla="*/ 6561 w 942"/>
                <a:gd name="T13" fmla="*/ 1886 h 438"/>
                <a:gd name="T14" fmla="*/ 6231 w 942"/>
                <a:gd name="T15" fmla="*/ 1462 h 438"/>
                <a:gd name="T16" fmla="*/ 5969 w 942"/>
                <a:gd name="T17" fmla="*/ 1233 h 438"/>
                <a:gd name="T18" fmla="*/ 5753 w 942"/>
                <a:gd name="T19" fmla="*/ 881 h 438"/>
                <a:gd name="T20" fmla="*/ 5134 w 942"/>
                <a:gd name="T21" fmla="*/ 587 h 438"/>
                <a:gd name="T22" fmla="*/ 4763 w 942"/>
                <a:gd name="T23" fmla="*/ 63 h 438"/>
                <a:gd name="T24" fmla="*/ 4180 w 942"/>
                <a:gd name="T25" fmla="*/ 0 h 438"/>
                <a:gd name="T26" fmla="*/ 3792 w 942"/>
                <a:gd name="T27" fmla="*/ 3 h 438"/>
                <a:gd name="T28" fmla="*/ 3645 w 942"/>
                <a:gd name="T29" fmla="*/ 63 h 438"/>
                <a:gd name="T30" fmla="*/ 3482 w 942"/>
                <a:gd name="T31" fmla="*/ 0 h 438"/>
                <a:gd name="T32" fmla="*/ 3320 w 942"/>
                <a:gd name="T33" fmla="*/ 46 h 438"/>
                <a:gd name="T34" fmla="*/ 2537 w 942"/>
                <a:gd name="T35" fmla="*/ 262 h 438"/>
                <a:gd name="T36" fmla="*/ 2196 w 942"/>
                <a:gd name="T37" fmla="*/ 556 h 438"/>
                <a:gd name="T38" fmla="*/ 1957 w 942"/>
                <a:gd name="T39" fmla="*/ 672 h 438"/>
                <a:gd name="T40" fmla="*/ 1415 w 942"/>
                <a:gd name="T41" fmla="*/ 697 h 438"/>
                <a:gd name="T42" fmla="*/ 880 w 942"/>
                <a:gd name="T43" fmla="*/ 944 h 438"/>
                <a:gd name="T44" fmla="*/ 570 w 942"/>
                <a:gd name="T45" fmla="*/ 1350 h 438"/>
                <a:gd name="T46" fmla="*/ 321 w 942"/>
                <a:gd name="T47" fmla="*/ 2005 h 438"/>
                <a:gd name="T48" fmla="*/ 158 w 942"/>
                <a:gd name="T49" fmla="*/ 2493 h 438"/>
                <a:gd name="T50" fmla="*/ 0 w 942"/>
                <a:gd name="T51" fmla="*/ 2837 h 4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42"/>
                <a:gd name="T79" fmla="*/ 0 h 438"/>
                <a:gd name="T80" fmla="*/ 942 w 942"/>
                <a:gd name="T81" fmla="*/ 438 h 4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42" h="438">
                  <a:moveTo>
                    <a:pt x="942" y="438"/>
                  </a:moveTo>
                  <a:cubicBezTo>
                    <a:pt x="933" y="429"/>
                    <a:pt x="928" y="417"/>
                    <a:pt x="918" y="411"/>
                  </a:cubicBezTo>
                  <a:cubicBezTo>
                    <a:pt x="901" y="400"/>
                    <a:pt x="878" y="402"/>
                    <a:pt x="861" y="390"/>
                  </a:cubicBezTo>
                  <a:cubicBezTo>
                    <a:pt x="855" y="380"/>
                    <a:pt x="845" y="376"/>
                    <a:pt x="840" y="366"/>
                  </a:cubicBezTo>
                  <a:cubicBezTo>
                    <a:pt x="834" y="355"/>
                    <a:pt x="839" y="356"/>
                    <a:pt x="834" y="342"/>
                  </a:cubicBezTo>
                  <a:cubicBezTo>
                    <a:pt x="830" y="332"/>
                    <a:pt x="790" y="291"/>
                    <a:pt x="777" y="282"/>
                  </a:cubicBezTo>
                  <a:cubicBezTo>
                    <a:pt x="770" y="262"/>
                    <a:pt x="754" y="257"/>
                    <a:pt x="735" y="252"/>
                  </a:cubicBezTo>
                  <a:cubicBezTo>
                    <a:pt x="715" y="232"/>
                    <a:pt x="720" y="202"/>
                    <a:pt x="699" y="195"/>
                  </a:cubicBezTo>
                  <a:cubicBezTo>
                    <a:pt x="692" y="184"/>
                    <a:pt x="680" y="172"/>
                    <a:pt x="669" y="165"/>
                  </a:cubicBezTo>
                  <a:cubicBezTo>
                    <a:pt x="665" y="140"/>
                    <a:pt x="659" y="138"/>
                    <a:pt x="645" y="117"/>
                  </a:cubicBezTo>
                  <a:cubicBezTo>
                    <a:pt x="627" y="90"/>
                    <a:pt x="605" y="88"/>
                    <a:pt x="576" y="78"/>
                  </a:cubicBezTo>
                  <a:cubicBezTo>
                    <a:pt x="572" y="65"/>
                    <a:pt x="547" y="14"/>
                    <a:pt x="534" y="9"/>
                  </a:cubicBezTo>
                  <a:cubicBezTo>
                    <a:pt x="514" y="2"/>
                    <a:pt x="487" y="1"/>
                    <a:pt x="468" y="0"/>
                  </a:cubicBezTo>
                  <a:cubicBezTo>
                    <a:pt x="454" y="1"/>
                    <a:pt x="440" y="1"/>
                    <a:pt x="426" y="3"/>
                  </a:cubicBezTo>
                  <a:cubicBezTo>
                    <a:pt x="420" y="4"/>
                    <a:pt x="408" y="9"/>
                    <a:pt x="408" y="9"/>
                  </a:cubicBezTo>
                  <a:cubicBezTo>
                    <a:pt x="402" y="7"/>
                    <a:pt x="397" y="0"/>
                    <a:pt x="390" y="0"/>
                  </a:cubicBezTo>
                  <a:cubicBezTo>
                    <a:pt x="384" y="0"/>
                    <a:pt x="372" y="6"/>
                    <a:pt x="372" y="6"/>
                  </a:cubicBezTo>
                  <a:cubicBezTo>
                    <a:pt x="354" y="32"/>
                    <a:pt x="313" y="33"/>
                    <a:pt x="285" y="36"/>
                  </a:cubicBezTo>
                  <a:cubicBezTo>
                    <a:pt x="267" y="42"/>
                    <a:pt x="260" y="64"/>
                    <a:pt x="246" y="75"/>
                  </a:cubicBezTo>
                  <a:cubicBezTo>
                    <a:pt x="238" y="81"/>
                    <a:pt x="228" y="84"/>
                    <a:pt x="219" y="90"/>
                  </a:cubicBezTo>
                  <a:cubicBezTo>
                    <a:pt x="202" y="101"/>
                    <a:pt x="179" y="92"/>
                    <a:pt x="159" y="93"/>
                  </a:cubicBezTo>
                  <a:cubicBezTo>
                    <a:pt x="138" y="107"/>
                    <a:pt x="125" y="121"/>
                    <a:pt x="99" y="126"/>
                  </a:cubicBezTo>
                  <a:cubicBezTo>
                    <a:pt x="88" y="143"/>
                    <a:pt x="69" y="161"/>
                    <a:pt x="63" y="180"/>
                  </a:cubicBezTo>
                  <a:cubicBezTo>
                    <a:pt x="59" y="262"/>
                    <a:pt x="66" y="222"/>
                    <a:pt x="36" y="267"/>
                  </a:cubicBezTo>
                  <a:cubicBezTo>
                    <a:pt x="32" y="316"/>
                    <a:pt x="29" y="299"/>
                    <a:pt x="18" y="333"/>
                  </a:cubicBezTo>
                  <a:cubicBezTo>
                    <a:pt x="15" y="364"/>
                    <a:pt x="18" y="360"/>
                    <a:pt x="0" y="378"/>
                  </a:cubicBezTo>
                </a:path>
              </a:pathLst>
            </a:custGeom>
            <a:noFill/>
            <a:ln w="38100" cmpd="sng">
              <a:solidFill>
                <a:srgbClr val="CC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44" name="Text Box 97"/>
            <p:cNvSpPr txBox="1">
              <a:spLocks noChangeArrowheads="1"/>
            </p:cNvSpPr>
            <p:nvPr/>
          </p:nvSpPr>
          <p:spPr bwMode="auto">
            <a:xfrm>
              <a:off x="4212" y="815"/>
              <a:ext cx="666" cy="229"/>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500" b="1">
                  <a:solidFill>
                    <a:srgbClr val="CC0066"/>
                  </a:solidFill>
                  <a:latin typeface="Calibri" pitchFamily="34" charset="0"/>
                </a:rPr>
                <a:t>Northern</a:t>
              </a:r>
            </a:p>
          </p:txBody>
        </p:sp>
      </p:grpSp>
      <p:grpSp>
        <p:nvGrpSpPr>
          <p:cNvPr id="10" name="Group 111"/>
          <p:cNvGrpSpPr>
            <a:grpSpLocks/>
          </p:cNvGrpSpPr>
          <p:nvPr/>
        </p:nvGrpSpPr>
        <p:grpSpPr bwMode="auto">
          <a:xfrm>
            <a:off x="5438775" y="2171700"/>
            <a:ext cx="1228725" cy="685800"/>
            <a:chOff x="3279" y="953"/>
            <a:chExt cx="880" cy="489"/>
          </a:xfrm>
        </p:grpSpPr>
        <p:grpSp>
          <p:nvGrpSpPr>
            <p:cNvPr id="41038" name="Group 95"/>
            <p:cNvGrpSpPr>
              <a:grpSpLocks/>
            </p:cNvGrpSpPr>
            <p:nvPr/>
          </p:nvGrpSpPr>
          <p:grpSpPr bwMode="auto">
            <a:xfrm>
              <a:off x="3279" y="953"/>
              <a:ext cx="880" cy="489"/>
              <a:chOff x="3279" y="953"/>
              <a:chExt cx="880" cy="489"/>
            </a:xfrm>
          </p:grpSpPr>
          <p:sp>
            <p:nvSpPr>
              <p:cNvPr id="41040" name="Freeform 60"/>
              <p:cNvSpPr>
                <a:spLocks/>
              </p:cNvSpPr>
              <p:nvPr/>
            </p:nvSpPr>
            <p:spPr bwMode="auto">
              <a:xfrm>
                <a:off x="3364" y="953"/>
                <a:ext cx="111" cy="293"/>
              </a:xfrm>
              <a:custGeom>
                <a:avLst/>
                <a:gdLst>
                  <a:gd name="T0" fmla="*/ 0 w 99"/>
                  <a:gd name="T1" fmla="*/ 0 h 264"/>
                  <a:gd name="T2" fmla="*/ 509 w 99"/>
                  <a:gd name="T3" fmla="*/ 63 h 264"/>
                  <a:gd name="T4" fmla="*/ 770 w 99"/>
                  <a:gd name="T5" fmla="*/ 377 h 264"/>
                  <a:gd name="T6" fmla="*/ 871 w 99"/>
                  <a:gd name="T7" fmla="*/ 593 h 264"/>
                  <a:gd name="T8" fmla="*/ 558 w 99"/>
                  <a:gd name="T9" fmla="*/ 1085 h 264"/>
                  <a:gd name="T10" fmla="*/ 454 w 99"/>
                  <a:gd name="T11" fmla="*/ 1344 h 264"/>
                  <a:gd name="T12" fmla="*/ 135 w 99"/>
                  <a:gd name="T13" fmla="*/ 1911 h 264"/>
                  <a:gd name="T14" fmla="*/ 0 60000 65536"/>
                  <a:gd name="T15" fmla="*/ 0 60000 65536"/>
                  <a:gd name="T16" fmla="*/ 0 60000 65536"/>
                  <a:gd name="T17" fmla="*/ 0 60000 65536"/>
                  <a:gd name="T18" fmla="*/ 0 60000 65536"/>
                  <a:gd name="T19" fmla="*/ 0 60000 65536"/>
                  <a:gd name="T20" fmla="*/ 0 60000 65536"/>
                  <a:gd name="T21" fmla="*/ 0 w 99"/>
                  <a:gd name="T22" fmla="*/ 0 h 264"/>
                  <a:gd name="T23" fmla="*/ 99 w 99"/>
                  <a:gd name="T24" fmla="*/ 264 h 2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9" h="264">
                    <a:moveTo>
                      <a:pt x="0" y="0"/>
                    </a:moveTo>
                    <a:cubicBezTo>
                      <a:pt x="16" y="11"/>
                      <a:pt x="37" y="2"/>
                      <a:pt x="57" y="9"/>
                    </a:cubicBezTo>
                    <a:cubicBezTo>
                      <a:pt x="62" y="45"/>
                      <a:pt x="62" y="35"/>
                      <a:pt x="87" y="51"/>
                    </a:cubicBezTo>
                    <a:cubicBezTo>
                      <a:pt x="91" y="62"/>
                      <a:pt x="92" y="71"/>
                      <a:pt x="99" y="81"/>
                    </a:cubicBezTo>
                    <a:cubicBezTo>
                      <a:pt x="95" y="129"/>
                      <a:pt x="92" y="121"/>
                      <a:pt x="63" y="150"/>
                    </a:cubicBezTo>
                    <a:cubicBezTo>
                      <a:pt x="59" y="162"/>
                      <a:pt x="55" y="174"/>
                      <a:pt x="51" y="186"/>
                    </a:cubicBezTo>
                    <a:cubicBezTo>
                      <a:pt x="42" y="214"/>
                      <a:pt x="15" y="231"/>
                      <a:pt x="15" y="264"/>
                    </a:cubicBezTo>
                  </a:path>
                </a:pathLst>
              </a:custGeom>
              <a:noFill/>
              <a:ln w="38100" cmpd="sng">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41" name="Freeform 61"/>
              <p:cNvSpPr>
                <a:spLocks/>
              </p:cNvSpPr>
              <p:nvPr/>
            </p:nvSpPr>
            <p:spPr bwMode="auto">
              <a:xfrm>
                <a:off x="3279" y="1103"/>
                <a:ext cx="839" cy="283"/>
              </a:xfrm>
              <a:custGeom>
                <a:avLst/>
                <a:gdLst>
                  <a:gd name="T0" fmla="*/ 169 w 748"/>
                  <a:gd name="T1" fmla="*/ 0 h 255"/>
                  <a:gd name="T2" fmla="*/ 223 w 748"/>
                  <a:gd name="T3" fmla="*/ 669 h 255"/>
                  <a:gd name="T4" fmla="*/ 863 w 748"/>
                  <a:gd name="T5" fmla="*/ 978 h 255"/>
                  <a:gd name="T6" fmla="*/ 1098 w 748"/>
                  <a:gd name="T7" fmla="*/ 1171 h 255"/>
                  <a:gd name="T8" fmla="*/ 2680 w 748"/>
                  <a:gd name="T9" fmla="*/ 1061 h 255"/>
                  <a:gd name="T10" fmla="*/ 3360 w 748"/>
                  <a:gd name="T11" fmla="*/ 1124 h 255"/>
                  <a:gd name="T12" fmla="*/ 4291 w 748"/>
                  <a:gd name="T13" fmla="*/ 1439 h 255"/>
                  <a:gd name="T14" fmla="*/ 4660 w 748"/>
                  <a:gd name="T15" fmla="*/ 1628 h 255"/>
                  <a:gd name="T16" fmla="*/ 5339 w 748"/>
                  <a:gd name="T17" fmla="*/ 1769 h 255"/>
                  <a:gd name="T18" fmla="*/ 5594 w 748"/>
                  <a:gd name="T19" fmla="*/ 1839 h 255"/>
                  <a:gd name="T20" fmla="*/ 6519 w 748"/>
                  <a:gd name="T21" fmla="*/ 1831 h 255"/>
                  <a:gd name="T22" fmla="*/ 6617 w 748"/>
                  <a:gd name="T23" fmla="*/ 1839 h 2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48"/>
                  <a:gd name="T37" fmla="*/ 0 h 255"/>
                  <a:gd name="T38" fmla="*/ 748 w 748"/>
                  <a:gd name="T39" fmla="*/ 255 h 25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48" h="255">
                    <a:moveTo>
                      <a:pt x="19" y="0"/>
                    </a:moveTo>
                    <a:cubicBezTo>
                      <a:pt x="0" y="28"/>
                      <a:pt x="15" y="63"/>
                      <a:pt x="25" y="93"/>
                    </a:cubicBezTo>
                    <a:cubicBezTo>
                      <a:pt x="31" y="136"/>
                      <a:pt x="61" y="132"/>
                      <a:pt x="97" y="135"/>
                    </a:cubicBezTo>
                    <a:cubicBezTo>
                      <a:pt x="110" y="139"/>
                      <a:pt x="111" y="154"/>
                      <a:pt x="124" y="162"/>
                    </a:cubicBezTo>
                    <a:cubicBezTo>
                      <a:pt x="185" y="157"/>
                      <a:pt x="245" y="162"/>
                      <a:pt x="304" y="147"/>
                    </a:cubicBezTo>
                    <a:cubicBezTo>
                      <a:pt x="308" y="147"/>
                      <a:pt x="363" y="145"/>
                      <a:pt x="379" y="156"/>
                    </a:cubicBezTo>
                    <a:cubicBezTo>
                      <a:pt x="406" y="174"/>
                      <a:pt x="452" y="194"/>
                      <a:pt x="484" y="198"/>
                    </a:cubicBezTo>
                    <a:cubicBezTo>
                      <a:pt x="501" y="204"/>
                      <a:pt x="510" y="217"/>
                      <a:pt x="526" y="225"/>
                    </a:cubicBezTo>
                    <a:cubicBezTo>
                      <a:pt x="547" y="235"/>
                      <a:pt x="583" y="241"/>
                      <a:pt x="604" y="243"/>
                    </a:cubicBezTo>
                    <a:cubicBezTo>
                      <a:pt x="614" y="246"/>
                      <a:pt x="621" y="252"/>
                      <a:pt x="631" y="255"/>
                    </a:cubicBezTo>
                    <a:cubicBezTo>
                      <a:pt x="677" y="248"/>
                      <a:pt x="668" y="249"/>
                      <a:pt x="736" y="252"/>
                    </a:cubicBezTo>
                    <a:cubicBezTo>
                      <a:pt x="746" y="255"/>
                      <a:pt x="742" y="255"/>
                      <a:pt x="748" y="255"/>
                    </a:cubicBezTo>
                  </a:path>
                </a:pathLst>
              </a:custGeom>
              <a:noFill/>
              <a:ln w="38100" cmpd="sng">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42" name="Freeform 62"/>
              <p:cNvSpPr>
                <a:spLocks/>
              </p:cNvSpPr>
              <p:nvPr/>
            </p:nvSpPr>
            <p:spPr bwMode="auto">
              <a:xfrm>
                <a:off x="4115" y="1382"/>
                <a:ext cx="44" cy="60"/>
              </a:xfrm>
              <a:custGeom>
                <a:avLst/>
                <a:gdLst>
                  <a:gd name="T0" fmla="*/ 0 w 39"/>
                  <a:gd name="T1" fmla="*/ 0 h 54"/>
                  <a:gd name="T2" fmla="*/ 261 w 39"/>
                  <a:gd name="T3" fmla="*/ 202 h 54"/>
                  <a:gd name="T4" fmla="*/ 386 w 39"/>
                  <a:gd name="T5" fmla="*/ 396 h 54"/>
                  <a:gd name="T6" fmla="*/ 0 60000 65536"/>
                  <a:gd name="T7" fmla="*/ 0 60000 65536"/>
                  <a:gd name="T8" fmla="*/ 0 60000 65536"/>
                  <a:gd name="T9" fmla="*/ 0 w 39"/>
                  <a:gd name="T10" fmla="*/ 0 h 54"/>
                  <a:gd name="T11" fmla="*/ 39 w 39"/>
                  <a:gd name="T12" fmla="*/ 54 h 54"/>
                </a:gdLst>
                <a:ahLst/>
                <a:cxnLst>
                  <a:cxn ang="T6">
                    <a:pos x="T0" y="T1"/>
                  </a:cxn>
                  <a:cxn ang="T7">
                    <a:pos x="T2" y="T3"/>
                  </a:cxn>
                  <a:cxn ang="T8">
                    <a:pos x="T4" y="T5"/>
                  </a:cxn>
                </a:cxnLst>
                <a:rect l="T9" t="T10" r="T11" b="T12"/>
                <a:pathLst>
                  <a:path w="39" h="54">
                    <a:moveTo>
                      <a:pt x="0" y="0"/>
                    </a:moveTo>
                    <a:cubicBezTo>
                      <a:pt x="12" y="8"/>
                      <a:pt x="15" y="18"/>
                      <a:pt x="27" y="27"/>
                    </a:cubicBezTo>
                    <a:cubicBezTo>
                      <a:pt x="28" y="33"/>
                      <a:pt x="28" y="54"/>
                      <a:pt x="39" y="54"/>
                    </a:cubicBezTo>
                  </a:path>
                </a:pathLst>
              </a:custGeom>
              <a:noFill/>
              <a:ln w="38100" cmpd="sng">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41039" name="Text Box 99"/>
            <p:cNvSpPr txBox="1">
              <a:spLocks noChangeArrowheads="1"/>
            </p:cNvSpPr>
            <p:nvPr/>
          </p:nvSpPr>
          <p:spPr bwMode="auto">
            <a:xfrm>
              <a:off x="3505" y="1071"/>
              <a:ext cx="570" cy="240"/>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solidFill>
                    <a:srgbClr val="339933"/>
                  </a:solidFill>
                  <a:latin typeface="Calibri" pitchFamily="34" charset="0"/>
                </a:rPr>
                <a:t>Central</a:t>
              </a:r>
            </a:p>
          </p:txBody>
        </p:sp>
      </p:grpSp>
      <p:grpSp>
        <p:nvGrpSpPr>
          <p:cNvPr id="12" name="Group 110"/>
          <p:cNvGrpSpPr>
            <a:grpSpLocks/>
          </p:cNvGrpSpPr>
          <p:nvPr/>
        </p:nvGrpSpPr>
        <p:grpSpPr bwMode="auto">
          <a:xfrm>
            <a:off x="5313363" y="3790950"/>
            <a:ext cx="2503487" cy="336550"/>
            <a:chOff x="3190" y="2107"/>
            <a:chExt cx="1792" cy="240"/>
          </a:xfrm>
        </p:grpSpPr>
        <p:grpSp>
          <p:nvGrpSpPr>
            <p:cNvPr id="41034" name="Group 85"/>
            <p:cNvGrpSpPr>
              <a:grpSpLocks/>
            </p:cNvGrpSpPr>
            <p:nvPr/>
          </p:nvGrpSpPr>
          <p:grpSpPr bwMode="auto">
            <a:xfrm>
              <a:off x="3190" y="2139"/>
              <a:ext cx="1272" cy="161"/>
              <a:chOff x="3223" y="1908"/>
              <a:chExt cx="1133" cy="145"/>
            </a:xfrm>
          </p:grpSpPr>
          <p:sp>
            <p:nvSpPr>
              <p:cNvPr id="41036" name="Freeform 31"/>
              <p:cNvSpPr>
                <a:spLocks/>
              </p:cNvSpPr>
              <p:nvPr/>
            </p:nvSpPr>
            <p:spPr bwMode="auto">
              <a:xfrm>
                <a:off x="3723" y="1908"/>
                <a:ext cx="633" cy="120"/>
              </a:xfrm>
              <a:custGeom>
                <a:avLst/>
                <a:gdLst>
                  <a:gd name="T0" fmla="*/ 0 w 633"/>
                  <a:gd name="T1" fmla="*/ 18 h 120"/>
                  <a:gd name="T2" fmla="*/ 27 w 633"/>
                  <a:gd name="T3" fmla="*/ 0 h 120"/>
                  <a:gd name="T4" fmla="*/ 54 w 633"/>
                  <a:gd name="T5" fmla="*/ 0 h 120"/>
                  <a:gd name="T6" fmla="*/ 75 w 633"/>
                  <a:gd name="T7" fmla="*/ 24 h 120"/>
                  <a:gd name="T8" fmla="*/ 78 w 633"/>
                  <a:gd name="T9" fmla="*/ 45 h 120"/>
                  <a:gd name="T10" fmla="*/ 99 w 633"/>
                  <a:gd name="T11" fmla="*/ 66 h 120"/>
                  <a:gd name="T12" fmla="*/ 120 w 633"/>
                  <a:gd name="T13" fmla="*/ 69 h 120"/>
                  <a:gd name="T14" fmla="*/ 147 w 633"/>
                  <a:gd name="T15" fmla="*/ 60 h 120"/>
                  <a:gd name="T16" fmla="*/ 186 w 633"/>
                  <a:gd name="T17" fmla="*/ 51 h 120"/>
                  <a:gd name="T18" fmla="*/ 204 w 633"/>
                  <a:gd name="T19" fmla="*/ 57 h 120"/>
                  <a:gd name="T20" fmla="*/ 222 w 633"/>
                  <a:gd name="T21" fmla="*/ 81 h 120"/>
                  <a:gd name="T22" fmla="*/ 258 w 633"/>
                  <a:gd name="T23" fmla="*/ 99 h 120"/>
                  <a:gd name="T24" fmla="*/ 294 w 633"/>
                  <a:gd name="T25" fmla="*/ 99 h 120"/>
                  <a:gd name="T26" fmla="*/ 324 w 633"/>
                  <a:gd name="T27" fmla="*/ 117 h 120"/>
                  <a:gd name="T28" fmla="*/ 354 w 633"/>
                  <a:gd name="T29" fmla="*/ 120 h 120"/>
                  <a:gd name="T30" fmla="*/ 387 w 633"/>
                  <a:gd name="T31" fmla="*/ 114 h 120"/>
                  <a:gd name="T32" fmla="*/ 414 w 633"/>
                  <a:gd name="T33" fmla="*/ 117 h 120"/>
                  <a:gd name="T34" fmla="*/ 456 w 633"/>
                  <a:gd name="T35" fmla="*/ 114 h 120"/>
                  <a:gd name="T36" fmla="*/ 477 w 633"/>
                  <a:gd name="T37" fmla="*/ 120 h 120"/>
                  <a:gd name="T38" fmla="*/ 510 w 633"/>
                  <a:gd name="T39" fmla="*/ 120 h 120"/>
                  <a:gd name="T40" fmla="*/ 549 w 633"/>
                  <a:gd name="T41" fmla="*/ 114 h 120"/>
                  <a:gd name="T42" fmla="*/ 573 w 633"/>
                  <a:gd name="T43" fmla="*/ 102 h 120"/>
                  <a:gd name="T44" fmla="*/ 597 w 633"/>
                  <a:gd name="T45" fmla="*/ 96 h 120"/>
                  <a:gd name="T46" fmla="*/ 633 w 633"/>
                  <a:gd name="T47" fmla="*/ 72 h 1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33"/>
                  <a:gd name="T73" fmla="*/ 0 h 120"/>
                  <a:gd name="T74" fmla="*/ 633 w 633"/>
                  <a:gd name="T75" fmla="*/ 120 h 1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33" h="120">
                    <a:moveTo>
                      <a:pt x="0" y="18"/>
                    </a:moveTo>
                    <a:lnTo>
                      <a:pt x="27" y="0"/>
                    </a:lnTo>
                    <a:lnTo>
                      <a:pt x="54" y="0"/>
                    </a:lnTo>
                    <a:lnTo>
                      <a:pt x="75" y="24"/>
                    </a:lnTo>
                    <a:lnTo>
                      <a:pt x="78" y="45"/>
                    </a:lnTo>
                    <a:lnTo>
                      <a:pt x="99" y="66"/>
                    </a:lnTo>
                    <a:lnTo>
                      <a:pt x="120" y="69"/>
                    </a:lnTo>
                    <a:lnTo>
                      <a:pt x="147" y="60"/>
                    </a:lnTo>
                    <a:lnTo>
                      <a:pt x="186" y="51"/>
                    </a:lnTo>
                    <a:lnTo>
                      <a:pt x="204" y="57"/>
                    </a:lnTo>
                    <a:lnTo>
                      <a:pt x="222" y="81"/>
                    </a:lnTo>
                    <a:lnTo>
                      <a:pt x="258" y="99"/>
                    </a:lnTo>
                    <a:lnTo>
                      <a:pt x="294" y="99"/>
                    </a:lnTo>
                    <a:lnTo>
                      <a:pt x="324" y="117"/>
                    </a:lnTo>
                    <a:lnTo>
                      <a:pt x="354" y="120"/>
                    </a:lnTo>
                    <a:lnTo>
                      <a:pt x="387" y="114"/>
                    </a:lnTo>
                    <a:lnTo>
                      <a:pt x="414" y="117"/>
                    </a:lnTo>
                    <a:lnTo>
                      <a:pt x="456" y="114"/>
                    </a:lnTo>
                    <a:lnTo>
                      <a:pt x="477" y="120"/>
                    </a:lnTo>
                    <a:lnTo>
                      <a:pt x="510" y="120"/>
                    </a:lnTo>
                    <a:lnTo>
                      <a:pt x="549" y="114"/>
                    </a:lnTo>
                    <a:lnTo>
                      <a:pt x="573" y="102"/>
                    </a:lnTo>
                    <a:lnTo>
                      <a:pt x="597" y="96"/>
                    </a:lnTo>
                    <a:lnTo>
                      <a:pt x="633" y="72"/>
                    </a:lnTo>
                  </a:path>
                </a:pathLst>
              </a:custGeom>
              <a:noFill/>
              <a:ln w="28575" cmpd="sng">
                <a:solidFill>
                  <a:srgbClr val="33CC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37" name="Freeform 67"/>
              <p:cNvSpPr>
                <a:spLocks/>
              </p:cNvSpPr>
              <p:nvPr/>
            </p:nvSpPr>
            <p:spPr bwMode="auto">
              <a:xfrm>
                <a:off x="3223" y="1912"/>
                <a:ext cx="498" cy="141"/>
              </a:xfrm>
              <a:custGeom>
                <a:avLst/>
                <a:gdLst>
                  <a:gd name="T0" fmla="*/ 0 w 498"/>
                  <a:gd name="T1" fmla="*/ 141 h 141"/>
                  <a:gd name="T2" fmla="*/ 72 w 498"/>
                  <a:gd name="T3" fmla="*/ 135 h 141"/>
                  <a:gd name="T4" fmla="*/ 120 w 498"/>
                  <a:gd name="T5" fmla="*/ 117 h 141"/>
                  <a:gd name="T6" fmla="*/ 180 w 498"/>
                  <a:gd name="T7" fmla="*/ 108 h 141"/>
                  <a:gd name="T8" fmla="*/ 219 w 498"/>
                  <a:gd name="T9" fmla="*/ 87 h 141"/>
                  <a:gd name="T10" fmla="*/ 264 w 498"/>
                  <a:gd name="T11" fmla="*/ 60 h 141"/>
                  <a:gd name="T12" fmla="*/ 303 w 498"/>
                  <a:gd name="T13" fmla="*/ 51 h 141"/>
                  <a:gd name="T14" fmla="*/ 327 w 498"/>
                  <a:gd name="T15" fmla="*/ 33 h 141"/>
                  <a:gd name="T16" fmla="*/ 360 w 498"/>
                  <a:gd name="T17" fmla="*/ 21 h 141"/>
                  <a:gd name="T18" fmla="*/ 387 w 498"/>
                  <a:gd name="T19" fmla="*/ 0 h 141"/>
                  <a:gd name="T20" fmla="*/ 426 w 498"/>
                  <a:gd name="T21" fmla="*/ 6 h 141"/>
                  <a:gd name="T22" fmla="*/ 465 w 498"/>
                  <a:gd name="T23" fmla="*/ 21 h 141"/>
                  <a:gd name="T24" fmla="*/ 483 w 498"/>
                  <a:gd name="T25" fmla="*/ 21 h 141"/>
                  <a:gd name="T26" fmla="*/ 498 w 498"/>
                  <a:gd name="T27" fmla="*/ 9 h 1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98"/>
                  <a:gd name="T43" fmla="*/ 0 h 141"/>
                  <a:gd name="T44" fmla="*/ 498 w 498"/>
                  <a:gd name="T45" fmla="*/ 141 h 1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98" h="141">
                    <a:moveTo>
                      <a:pt x="0" y="141"/>
                    </a:moveTo>
                    <a:lnTo>
                      <a:pt x="72" y="135"/>
                    </a:lnTo>
                    <a:lnTo>
                      <a:pt x="120" y="117"/>
                    </a:lnTo>
                    <a:lnTo>
                      <a:pt x="180" y="108"/>
                    </a:lnTo>
                    <a:lnTo>
                      <a:pt x="219" y="87"/>
                    </a:lnTo>
                    <a:lnTo>
                      <a:pt x="264" y="60"/>
                    </a:lnTo>
                    <a:lnTo>
                      <a:pt x="303" y="51"/>
                    </a:lnTo>
                    <a:lnTo>
                      <a:pt x="327" y="33"/>
                    </a:lnTo>
                    <a:lnTo>
                      <a:pt x="360" y="21"/>
                    </a:lnTo>
                    <a:lnTo>
                      <a:pt x="387" y="0"/>
                    </a:lnTo>
                    <a:lnTo>
                      <a:pt x="426" y="6"/>
                    </a:lnTo>
                    <a:lnTo>
                      <a:pt x="465" y="21"/>
                    </a:lnTo>
                    <a:lnTo>
                      <a:pt x="483" y="21"/>
                    </a:lnTo>
                    <a:lnTo>
                      <a:pt x="498" y="9"/>
                    </a:lnTo>
                  </a:path>
                </a:pathLst>
              </a:custGeom>
              <a:noFill/>
              <a:ln w="28575" cmpd="sng">
                <a:solidFill>
                  <a:srgbClr val="33CC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41035" name="Text Box 100"/>
            <p:cNvSpPr txBox="1">
              <a:spLocks noChangeArrowheads="1"/>
            </p:cNvSpPr>
            <p:nvPr/>
          </p:nvSpPr>
          <p:spPr bwMode="auto">
            <a:xfrm>
              <a:off x="4443" y="2107"/>
              <a:ext cx="539" cy="240"/>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solidFill>
                    <a:srgbClr val="339933"/>
                  </a:solidFill>
                  <a:latin typeface="Calibri" pitchFamily="34" charset="0"/>
                </a:rPr>
                <a:t>Nacala</a:t>
              </a:r>
            </a:p>
          </p:txBody>
        </p:sp>
      </p:grpSp>
      <p:grpSp>
        <p:nvGrpSpPr>
          <p:cNvPr id="14" name="Group 121"/>
          <p:cNvGrpSpPr>
            <a:grpSpLocks/>
          </p:cNvGrpSpPr>
          <p:nvPr/>
        </p:nvGrpSpPr>
        <p:grpSpPr bwMode="auto">
          <a:xfrm>
            <a:off x="5302250" y="5446713"/>
            <a:ext cx="1520825" cy="336550"/>
            <a:chOff x="3182" y="3288"/>
            <a:chExt cx="1089" cy="240"/>
          </a:xfrm>
        </p:grpSpPr>
        <p:grpSp>
          <p:nvGrpSpPr>
            <p:cNvPr id="41030" name="Group 90"/>
            <p:cNvGrpSpPr>
              <a:grpSpLocks/>
            </p:cNvGrpSpPr>
            <p:nvPr/>
          </p:nvGrpSpPr>
          <p:grpSpPr bwMode="auto">
            <a:xfrm>
              <a:off x="3182" y="3318"/>
              <a:ext cx="461" cy="80"/>
              <a:chOff x="3216" y="2970"/>
              <a:chExt cx="411" cy="72"/>
            </a:xfrm>
          </p:grpSpPr>
          <p:sp>
            <p:nvSpPr>
              <p:cNvPr id="41032" name="Freeform 37"/>
              <p:cNvSpPr>
                <a:spLocks/>
              </p:cNvSpPr>
              <p:nvPr/>
            </p:nvSpPr>
            <p:spPr bwMode="auto">
              <a:xfrm>
                <a:off x="3216" y="3015"/>
                <a:ext cx="111" cy="27"/>
              </a:xfrm>
              <a:custGeom>
                <a:avLst/>
                <a:gdLst>
                  <a:gd name="T0" fmla="*/ 2688 w 93"/>
                  <a:gd name="T1" fmla="*/ 0 h 21"/>
                  <a:gd name="T2" fmla="*/ 2080 w 93"/>
                  <a:gd name="T3" fmla="*/ 1724 h 21"/>
                  <a:gd name="T4" fmla="*/ 720 w 93"/>
                  <a:gd name="T5" fmla="*/ 2507 h 21"/>
                  <a:gd name="T6" fmla="*/ 0 w 93"/>
                  <a:gd name="T7" fmla="*/ 2507 h 21"/>
                  <a:gd name="T8" fmla="*/ 0 60000 65536"/>
                  <a:gd name="T9" fmla="*/ 0 60000 65536"/>
                  <a:gd name="T10" fmla="*/ 0 60000 65536"/>
                  <a:gd name="T11" fmla="*/ 0 60000 65536"/>
                  <a:gd name="T12" fmla="*/ 0 w 93"/>
                  <a:gd name="T13" fmla="*/ 0 h 21"/>
                  <a:gd name="T14" fmla="*/ 93 w 93"/>
                  <a:gd name="T15" fmla="*/ 21 h 21"/>
                </a:gdLst>
                <a:ahLst/>
                <a:cxnLst>
                  <a:cxn ang="T8">
                    <a:pos x="T0" y="T1"/>
                  </a:cxn>
                  <a:cxn ang="T9">
                    <a:pos x="T2" y="T3"/>
                  </a:cxn>
                  <a:cxn ang="T10">
                    <a:pos x="T4" y="T5"/>
                  </a:cxn>
                  <a:cxn ang="T11">
                    <a:pos x="T6" y="T7"/>
                  </a:cxn>
                </a:cxnLst>
                <a:rect l="T12" t="T13" r="T14" b="T15"/>
                <a:pathLst>
                  <a:path w="93" h="21">
                    <a:moveTo>
                      <a:pt x="93" y="0"/>
                    </a:moveTo>
                    <a:lnTo>
                      <a:pt x="72" y="15"/>
                    </a:lnTo>
                    <a:lnTo>
                      <a:pt x="24" y="21"/>
                    </a:lnTo>
                    <a:lnTo>
                      <a:pt x="0" y="21"/>
                    </a:lnTo>
                  </a:path>
                </a:pathLst>
              </a:custGeom>
              <a:noFill/>
              <a:ln w="38100" cmpd="sng">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33" name="Freeform 51"/>
              <p:cNvSpPr>
                <a:spLocks/>
              </p:cNvSpPr>
              <p:nvPr/>
            </p:nvSpPr>
            <p:spPr bwMode="auto">
              <a:xfrm>
                <a:off x="3225" y="2970"/>
                <a:ext cx="402" cy="57"/>
              </a:xfrm>
              <a:custGeom>
                <a:avLst/>
                <a:gdLst>
                  <a:gd name="T0" fmla="*/ 0 w 402"/>
                  <a:gd name="T1" fmla="*/ 24 h 57"/>
                  <a:gd name="T2" fmla="*/ 30 w 402"/>
                  <a:gd name="T3" fmla="*/ 39 h 57"/>
                  <a:gd name="T4" fmla="*/ 48 w 402"/>
                  <a:gd name="T5" fmla="*/ 39 h 57"/>
                  <a:gd name="T6" fmla="*/ 69 w 402"/>
                  <a:gd name="T7" fmla="*/ 45 h 57"/>
                  <a:gd name="T8" fmla="*/ 96 w 402"/>
                  <a:gd name="T9" fmla="*/ 45 h 57"/>
                  <a:gd name="T10" fmla="*/ 114 w 402"/>
                  <a:gd name="T11" fmla="*/ 45 h 57"/>
                  <a:gd name="T12" fmla="*/ 138 w 402"/>
                  <a:gd name="T13" fmla="*/ 45 h 57"/>
                  <a:gd name="T14" fmla="*/ 165 w 402"/>
                  <a:gd name="T15" fmla="*/ 39 h 57"/>
                  <a:gd name="T16" fmla="*/ 180 w 402"/>
                  <a:gd name="T17" fmla="*/ 27 h 57"/>
                  <a:gd name="T18" fmla="*/ 210 w 402"/>
                  <a:gd name="T19" fmla="*/ 21 h 57"/>
                  <a:gd name="T20" fmla="*/ 231 w 402"/>
                  <a:gd name="T21" fmla="*/ 3 h 57"/>
                  <a:gd name="T22" fmla="*/ 252 w 402"/>
                  <a:gd name="T23" fmla="*/ 6 h 57"/>
                  <a:gd name="T24" fmla="*/ 288 w 402"/>
                  <a:gd name="T25" fmla="*/ 15 h 57"/>
                  <a:gd name="T26" fmla="*/ 321 w 402"/>
                  <a:gd name="T27" fmla="*/ 0 h 57"/>
                  <a:gd name="T28" fmla="*/ 342 w 402"/>
                  <a:gd name="T29" fmla="*/ 12 h 57"/>
                  <a:gd name="T30" fmla="*/ 375 w 402"/>
                  <a:gd name="T31" fmla="*/ 33 h 57"/>
                  <a:gd name="T32" fmla="*/ 402 w 402"/>
                  <a:gd name="T33" fmla="*/ 57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2"/>
                  <a:gd name="T52" fmla="*/ 0 h 57"/>
                  <a:gd name="T53" fmla="*/ 402 w 402"/>
                  <a:gd name="T54" fmla="*/ 57 h 5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2" h="57">
                    <a:moveTo>
                      <a:pt x="0" y="24"/>
                    </a:moveTo>
                    <a:lnTo>
                      <a:pt x="30" y="39"/>
                    </a:lnTo>
                    <a:lnTo>
                      <a:pt x="48" y="39"/>
                    </a:lnTo>
                    <a:lnTo>
                      <a:pt x="69" y="45"/>
                    </a:lnTo>
                    <a:lnTo>
                      <a:pt x="96" y="45"/>
                    </a:lnTo>
                    <a:lnTo>
                      <a:pt x="114" y="45"/>
                    </a:lnTo>
                    <a:lnTo>
                      <a:pt x="138" y="45"/>
                    </a:lnTo>
                    <a:lnTo>
                      <a:pt x="165" y="39"/>
                    </a:lnTo>
                    <a:lnTo>
                      <a:pt x="180" y="27"/>
                    </a:lnTo>
                    <a:lnTo>
                      <a:pt x="210" y="21"/>
                    </a:lnTo>
                    <a:lnTo>
                      <a:pt x="231" y="3"/>
                    </a:lnTo>
                    <a:lnTo>
                      <a:pt x="252" y="6"/>
                    </a:lnTo>
                    <a:lnTo>
                      <a:pt x="288" y="15"/>
                    </a:lnTo>
                    <a:lnTo>
                      <a:pt x="321" y="0"/>
                    </a:lnTo>
                    <a:lnTo>
                      <a:pt x="342" y="12"/>
                    </a:lnTo>
                    <a:lnTo>
                      <a:pt x="375" y="33"/>
                    </a:lnTo>
                    <a:lnTo>
                      <a:pt x="402" y="57"/>
                    </a:lnTo>
                  </a:path>
                </a:pathLst>
              </a:custGeom>
              <a:noFill/>
              <a:ln w="38100" cmpd="sng">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41031" name="Text Box 101"/>
            <p:cNvSpPr txBox="1">
              <a:spLocks noChangeArrowheads="1"/>
            </p:cNvSpPr>
            <p:nvPr/>
          </p:nvSpPr>
          <p:spPr bwMode="auto">
            <a:xfrm>
              <a:off x="3655" y="3288"/>
              <a:ext cx="616" cy="240"/>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solidFill>
                    <a:srgbClr val="3399FF"/>
                  </a:solidFill>
                  <a:latin typeface="Calibri" pitchFamily="34" charset="0"/>
                </a:rPr>
                <a:t>Maputo</a:t>
              </a:r>
            </a:p>
          </p:txBody>
        </p:sp>
      </p:grpSp>
      <p:grpSp>
        <p:nvGrpSpPr>
          <p:cNvPr id="16" name="Group 109"/>
          <p:cNvGrpSpPr>
            <a:grpSpLocks/>
          </p:cNvGrpSpPr>
          <p:nvPr/>
        </p:nvGrpSpPr>
        <p:grpSpPr bwMode="auto">
          <a:xfrm>
            <a:off x="5313363" y="4051300"/>
            <a:ext cx="1581150" cy="852488"/>
            <a:chOff x="3190" y="2293"/>
            <a:chExt cx="1131" cy="607"/>
          </a:xfrm>
        </p:grpSpPr>
        <p:grpSp>
          <p:nvGrpSpPr>
            <p:cNvPr id="41024" name="Group 89"/>
            <p:cNvGrpSpPr>
              <a:grpSpLocks/>
            </p:cNvGrpSpPr>
            <p:nvPr/>
          </p:nvGrpSpPr>
          <p:grpSpPr bwMode="auto">
            <a:xfrm>
              <a:off x="3190" y="2293"/>
              <a:ext cx="726" cy="465"/>
              <a:chOff x="3223" y="2047"/>
              <a:chExt cx="647" cy="419"/>
            </a:xfrm>
          </p:grpSpPr>
          <p:sp>
            <p:nvSpPr>
              <p:cNvPr id="41026" name="Freeform 33"/>
              <p:cNvSpPr>
                <a:spLocks/>
              </p:cNvSpPr>
              <p:nvPr/>
            </p:nvSpPr>
            <p:spPr bwMode="auto">
              <a:xfrm>
                <a:off x="3810" y="2094"/>
                <a:ext cx="60" cy="372"/>
              </a:xfrm>
              <a:custGeom>
                <a:avLst/>
                <a:gdLst>
                  <a:gd name="T0" fmla="*/ 36 w 60"/>
                  <a:gd name="T1" fmla="*/ 0 h 372"/>
                  <a:gd name="T2" fmla="*/ 18 w 60"/>
                  <a:gd name="T3" fmla="*/ 21 h 372"/>
                  <a:gd name="T4" fmla="*/ 15 w 60"/>
                  <a:gd name="T5" fmla="*/ 54 h 372"/>
                  <a:gd name="T6" fmla="*/ 30 w 60"/>
                  <a:gd name="T7" fmla="*/ 66 h 372"/>
                  <a:gd name="T8" fmla="*/ 45 w 60"/>
                  <a:gd name="T9" fmla="*/ 81 h 372"/>
                  <a:gd name="T10" fmla="*/ 57 w 60"/>
                  <a:gd name="T11" fmla="*/ 96 h 372"/>
                  <a:gd name="T12" fmla="*/ 54 w 60"/>
                  <a:gd name="T13" fmla="*/ 114 h 372"/>
                  <a:gd name="T14" fmla="*/ 45 w 60"/>
                  <a:gd name="T15" fmla="*/ 138 h 372"/>
                  <a:gd name="T16" fmla="*/ 42 w 60"/>
                  <a:gd name="T17" fmla="*/ 156 h 372"/>
                  <a:gd name="T18" fmla="*/ 45 w 60"/>
                  <a:gd name="T19" fmla="*/ 186 h 372"/>
                  <a:gd name="T20" fmla="*/ 60 w 60"/>
                  <a:gd name="T21" fmla="*/ 201 h 372"/>
                  <a:gd name="T22" fmla="*/ 57 w 60"/>
                  <a:gd name="T23" fmla="*/ 225 h 372"/>
                  <a:gd name="T24" fmla="*/ 33 w 60"/>
                  <a:gd name="T25" fmla="*/ 246 h 372"/>
                  <a:gd name="T26" fmla="*/ 9 w 60"/>
                  <a:gd name="T27" fmla="*/ 279 h 372"/>
                  <a:gd name="T28" fmla="*/ 0 w 60"/>
                  <a:gd name="T29" fmla="*/ 315 h 372"/>
                  <a:gd name="T30" fmla="*/ 3 w 60"/>
                  <a:gd name="T31" fmla="*/ 345 h 372"/>
                  <a:gd name="T32" fmla="*/ 24 w 60"/>
                  <a:gd name="T33" fmla="*/ 372 h 3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372"/>
                  <a:gd name="T53" fmla="*/ 60 w 60"/>
                  <a:gd name="T54" fmla="*/ 372 h 3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372">
                    <a:moveTo>
                      <a:pt x="36" y="0"/>
                    </a:moveTo>
                    <a:lnTo>
                      <a:pt x="18" y="21"/>
                    </a:lnTo>
                    <a:lnTo>
                      <a:pt x="15" y="54"/>
                    </a:lnTo>
                    <a:lnTo>
                      <a:pt x="30" y="66"/>
                    </a:lnTo>
                    <a:lnTo>
                      <a:pt x="45" y="81"/>
                    </a:lnTo>
                    <a:lnTo>
                      <a:pt x="57" y="96"/>
                    </a:lnTo>
                    <a:lnTo>
                      <a:pt x="54" y="114"/>
                    </a:lnTo>
                    <a:lnTo>
                      <a:pt x="45" y="138"/>
                    </a:lnTo>
                    <a:lnTo>
                      <a:pt x="42" y="156"/>
                    </a:lnTo>
                    <a:lnTo>
                      <a:pt x="45" y="186"/>
                    </a:lnTo>
                    <a:lnTo>
                      <a:pt x="60" y="201"/>
                    </a:lnTo>
                    <a:lnTo>
                      <a:pt x="57" y="225"/>
                    </a:lnTo>
                    <a:lnTo>
                      <a:pt x="33" y="246"/>
                    </a:lnTo>
                    <a:lnTo>
                      <a:pt x="9" y="279"/>
                    </a:lnTo>
                    <a:lnTo>
                      <a:pt x="0" y="315"/>
                    </a:lnTo>
                    <a:lnTo>
                      <a:pt x="3" y="345"/>
                    </a:lnTo>
                    <a:lnTo>
                      <a:pt x="24" y="372"/>
                    </a:lnTo>
                  </a:path>
                </a:pathLst>
              </a:custGeom>
              <a:noFill/>
              <a:ln w="28575" cmpd="sng">
                <a:solidFill>
                  <a:srgbClr val="8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27" name="Freeform 34"/>
              <p:cNvSpPr>
                <a:spLocks/>
              </p:cNvSpPr>
              <p:nvPr/>
            </p:nvSpPr>
            <p:spPr bwMode="auto">
              <a:xfrm>
                <a:off x="3480" y="2283"/>
                <a:ext cx="330" cy="150"/>
              </a:xfrm>
              <a:custGeom>
                <a:avLst/>
                <a:gdLst>
                  <a:gd name="T0" fmla="*/ 330 w 330"/>
                  <a:gd name="T1" fmla="*/ 150 h 150"/>
                  <a:gd name="T2" fmla="*/ 297 w 330"/>
                  <a:gd name="T3" fmla="*/ 138 h 150"/>
                  <a:gd name="T4" fmla="*/ 264 w 330"/>
                  <a:gd name="T5" fmla="*/ 129 h 150"/>
                  <a:gd name="T6" fmla="*/ 237 w 330"/>
                  <a:gd name="T7" fmla="*/ 114 h 150"/>
                  <a:gd name="T8" fmla="*/ 213 w 330"/>
                  <a:gd name="T9" fmla="*/ 108 h 150"/>
                  <a:gd name="T10" fmla="*/ 171 w 330"/>
                  <a:gd name="T11" fmla="*/ 108 h 150"/>
                  <a:gd name="T12" fmla="*/ 138 w 330"/>
                  <a:gd name="T13" fmla="*/ 108 h 150"/>
                  <a:gd name="T14" fmla="*/ 111 w 330"/>
                  <a:gd name="T15" fmla="*/ 87 h 150"/>
                  <a:gd name="T16" fmla="*/ 105 w 330"/>
                  <a:gd name="T17" fmla="*/ 63 h 150"/>
                  <a:gd name="T18" fmla="*/ 96 w 330"/>
                  <a:gd name="T19" fmla="*/ 36 h 150"/>
                  <a:gd name="T20" fmla="*/ 75 w 330"/>
                  <a:gd name="T21" fmla="*/ 33 h 150"/>
                  <a:gd name="T22" fmla="*/ 45 w 330"/>
                  <a:gd name="T23" fmla="*/ 33 h 150"/>
                  <a:gd name="T24" fmla="*/ 21 w 330"/>
                  <a:gd name="T25" fmla="*/ 15 h 150"/>
                  <a:gd name="T26" fmla="*/ 0 w 330"/>
                  <a:gd name="T27" fmla="*/ 0 h 1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0"/>
                  <a:gd name="T43" fmla="*/ 0 h 150"/>
                  <a:gd name="T44" fmla="*/ 330 w 330"/>
                  <a:gd name="T45" fmla="*/ 150 h 1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0" h="150">
                    <a:moveTo>
                      <a:pt x="330" y="150"/>
                    </a:moveTo>
                    <a:lnTo>
                      <a:pt x="297" y="138"/>
                    </a:lnTo>
                    <a:lnTo>
                      <a:pt x="264" y="129"/>
                    </a:lnTo>
                    <a:lnTo>
                      <a:pt x="237" y="114"/>
                    </a:lnTo>
                    <a:lnTo>
                      <a:pt x="213" y="108"/>
                    </a:lnTo>
                    <a:lnTo>
                      <a:pt x="171" y="108"/>
                    </a:lnTo>
                    <a:lnTo>
                      <a:pt x="138" y="108"/>
                    </a:lnTo>
                    <a:lnTo>
                      <a:pt x="111" y="87"/>
                    </a:lnTo>
                    <a:lnTo>
                      <a:pt x="105" y="63"/>
                    </a:lnTo>
                    <a:lnTo>
                      <a:pt x="96" y="36"/>
                    </a:lnTo>
                    <a:lnTo>
                      <a:pt x="75" y="33"/>
                    </a:lnTo>
                    <a:lnTo>
                      <a:pt x="45" y="33"/>
                    </a:lnTo>
                    <a:lnTo>
                      <a:pt x="21" y="15"/>
                    </a:lnTo>
                    <a:lnTo>
                      <a:pt x="0" y="0"/>
                    </a:lnTo>
                  </a:path>
                </a:pathLst>
              </a:custGeom>
              <a:noFill/>
              <a:ln w="28575" cmpd="sng">
                <a:solidFill>
                  <a:srgbClr val="8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28" name="Freeform 68"/>
              <p:cNvSpPr>
                <a:spLocks/>
              </p:cNvSpPr>
              <p:nvPr/>
            </p:nvSpPr>
            <p:spPr bwMode="auto">
              <a:xfrm>
                <a:off x="3223" y="2047"/>
                <a:ext cx="255" cy="237"/>
              </a:xfrm>
              <a:custGeom>
                <a:avLst/>
                <a:gdLst>
                  <a:gd name="T0" fmla="*/ 255 w 255"/>
                  <a:gd name="T1" fmla="*/ 237 h 237"/>
                  <a:gd name="T2" fmla="*/ 225 w 255"/>
                  <a:gd name="T3" fmla="*/ 213 h 237"/>
                  <a:gd name="T4" fmla="*/ 192 w 255"/>
                  <a:gd name="T5" fmla="*/ 198 h 237"/>
                  <a:gd name="T6" fmla="*/ 156 w 255"/>
                  <a:gd name="T7" fmla="*/ 180 h 237"/>
                  <a:gd name="T8" fmla="*/ 132 w 255"/>
                  <a:gd name="T9" fmla="*/ 150 h 237"/>
                  <a:gd name="T10" fmla="*/ 117 w 255"/>
                  <a:gd name="T11" fmla="*/ 123 h 237"/>
                  <a:gd name="T12" fmla="*/ 84 w 255"/>
                  <a:gd name="T13" fmla="*/ 84 h 237"/>
                  <a:gd name="T14" fmla="*/ 60 w 255"/>
                  <a:gd name="T15" fmla="*/ 78 h 237"/>
                  <a:gd name="T16" fmla="*/ 42 w 255"/>
                  <a:gd name="T17" fmla="*/ 78 h 237"/>
                  <a:gd name="T18" fmla="*/ 21 w 255"/>
                  <a:gd name="T19" fmla="*/ 69 h 237"/>
                  <a:gd name="T20" fmla="*/ 6 w 255"/>
                  <a:gd name="T21" fmla="*/ 54 h 237"/>
                  <a:gd name="T22" fmla="*/ 0 w 255"/>
                  <a:gd name="T23" fmla="*/ 30 h 237"/>
                  <a:gd name="T24" fmla="*/ 0 w 255"/>
                  <a:gd name="T25" fmla="*/ 0 h 2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5"/>
                  <a:gd name="T40" fmla="*/ 0 h 237"/>
                  <a:gd name="T41" fmla="*/ 255 w 255"/>
                  <a:gd name="T42" fmla="*/ 237 h 2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5" h="237">
                    <a:moveTo>
                      <a:pt x="255" y="237"/>
                    </a:moveTo>
                    <a:lnTo>
                      <a:pt x="225" y="213"/>
                    </a:lnTo>
                    <a:lnTo>
                      <a:pt x="192" y="198"/>
                    </a:lnTo>
                    <a:lnTo>
                      <a:pt x="156" y="180"/>
                    </a:lnTo>
                    <a:lnTo>
                      <a:pt x="132" y="150"/>
                    </a:lnTo>
                    <a:lnTo>
                      <a:pt x="117" y="123"/>
                    </a:lnTo>
                    <a:lnTo>
                      <a:pt x="84" y="84"/>
                    </a:lnTo>
                    <a:lnTo>
                      <a:pt x="60" y="78"/>
                    </a:lnTo>
                    <a:lnTo>
                      <a:pt x="42" y="78"/>
                    </a:lnTo>
                    <a:lnTo>
                      <a:pt x="21" y="69"/>
                    </a:lnTo>
                    <a:lnTo>
                      <a:pt x="6" y="54"/>
                    </a:lnTo>
                    <a:lnTo>
                      <a:pt x="0" y="30"/>
                    </a:lnTo>
                    <a:lnTo>
                      <a:pt x="0" y="0"/>
                    </a:lnTo>
                  </a:path>
                </a:pathLst>
              </a:custGeom>
              <a:noFill/>
              <a:ln w="28575" cmpd="sng">
                <a:solidFill>
                  <a:srgbClr val="8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29" name="Freeform 70"/>
              <p:cNvSpPr>
                <a:spLocks/>
              </p:cNvSpPr>
              <p:nvPr/>
            </p:nvSpPr>
            <p:spPr bwMode="auto">
              <a:xfrm>
                <a:off x="3753" y="2109"/>
                <a:ext cx="96" cy="150"/>
              </a:xfrm>
              <a:custGeom>
                <a:avLst/>
                <a:gdLst>
                  <a:gd name="T0" fmla="*/ 96 w 96"/>
                  <a:gd name="T1" fmla="*/ 150 h 150"/>
                  <a:gd name="T2" fmla="*/ 75 w 96"/>
                  <a:gd name="T3" fmla="*/ 126 h 150"/>
                  <a:gd name="T4" fmla="*/ 51 w 96"/>
                  <a:gd name="T5" fmla="*/ 81 h 150"/>
                  <a:gd name="T6" fmla="*/ 24 w 96"/>
                  <a:gd name="T7" fmla="*/ 48 h 150"/>
                  <a:gd name="T8" fmla="*/ 0 w 96"/>
                  <a:gd name="T9" fmla="*/ 0 h 150"/>
                  <a:gd name="T10" fmla="*/ 0 60000 65536"/>
                  <a:gd name="T11" fmla="*/ 0 60000 65536"/>
                  <a:gd name="T12" fmla="*/ 0 60000 65536"/>
                  <a:gd name="T13" fmla="*/ 0 60000 65536"/>
                  <a:gd name="T14" fmla="*/ 0 60000 65536"/>
                  <a:gd name="T15" fmla="*/ 0 w 96"/>
                  <a:gd name="T16" fmla="*/ 0 h 150"/>
                  <a:gd name="T17" fmla="*/ 96 w 96"/>
                  <a:gd name="T18" fmla="*/ 150 h 150"/>
                </a:gdLst>
                <a:ahLst/>
                <a:cxnLst>
                  <a:cxn ang="T10">
                    <a:pos x="T0" y="T1"/>
                  </a:cxn>
                  <a:cxn ang="T11">
                    <a:pos x="T2" y="T3"/>
                  </a:cxn>
                  <a:cxn ang="T12">
                    <a:pos x="T4" y="T5"/>
                  </a:cxn>
                  <a:cxn ang="T13">
                    <a:pos x="T6" y="T7"/>
                  </a:cxn>
                  <a:cxn ang="T14">
                    <a:pos x="T8" y="T9"/>
                  </a:cxn>
                </a:cxnLst>
                <a:rect l="T15" t="T16" r="T17" b="T18"/>
                <a:pathLst>
                  <a:path w="96" h="150">
                    <a:moveTo>
                      <a:pt x="96" y="150"/>
                    </a:moveTo>
                    <a:cubicBezTo>
                      <a:pt x="90" y="140"/>
                      <a:pt x="80" y="136"/>
                      <a:pt x="75" y="126"/>
                    </a:cubicBezTo>
                    <a:cubicBezTo>
                      <a:pt x="66" y="108"/>
                      <a:pt x="70" y="93"/>
                      <a:pt x="51" y="81"/>
                    </a:cubicBezTo>
                    <a:cubicBezTo>
                      <a:pt x="47" y="68"/>
                      <a:pt x="36" y="56"/>
                      <a:pt x="24" y="48"/>
                    </a:cubicBezTo>
                    <a:cubicBezTo>
                      <a:pt x="18" y="30"/>
                      <a:pt x="14" y="14"/>
                      <a:pt x="0" y="0"/>
                    </a:cubicBezTo>
                  </a:path>
                </a:pathLst>
              </a:custGeom>
              <a:noFill/>
              <a:ln w="28575" cmpd="sng">
                <a:solidFill>
                  <a:srgbClr val="8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41025" name="Text Box 102"/>
            <p:cNvSpPr txBox="1">
              <a:spLocks noChangeArrowheads="1"/>
            </p:cNvSpPr>
            <p:nvPr/>
          </p:nvSpPr>
          <p:spPr bwMode="auto">
            <a:xfrm>
              <a:off x="3876" y="2661"/>
              <a:ext cx="445" cy="239"/>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solidFill>
                    <a:srgbClr val="800080"/>
                  </a:solidFill>
                  <a:latin typeface="Calibri" pitchFamily="34" charset="0"/>
                </a:rPr>
                <a:t>Beira</a:t>
              </a:r>
            </a:p>
          </p:txBody>
        </p:sp>
      </p:grpSp>
      <p:grpSp>
        <p:nvGrpSpPr>
          <p:cNvPr id="18" name="Group 114"/>
          <p:cNvGrpSpPr>
            <a:grpSpLocks/>
          </p:cNvGrpSpPr>
          <p:nvPr/>
        </p:nvGrpSpPr>
        <p:grpSpPr bwMode="auto">
          <a:xfrm>
            <a:off x="2106613" y="4011613"/>
            <a:ext cx="1690687" cy="1150937"/>
            <a:chOff x="895" y="2265"/>
            <a:chExt cx="1210" cy="820"/>
          </a:xfrm>
        </p:grpSpPr>
        <p:grpSp>
          <p:nvGrpSpPr>
            <p:cNvPr id="41019" name="Group 78"/>
            <p:cNvGrpSpPr>
              <a:grpSpLocks/>
            </p:cNvGrpSpPr>
            <p:nvPr/>
          </p:nvGrpSpPr>
          <p:grpSpPr bwMode="auto">
            <a:xfrm>
              <a:off x="1687" y="2265"/>
              <a:ext cx="418" cy="820"/>
              <a:chOff x="1884" y="2022"/>
              <a:chExt cx="372" cy="738"/>
            </a:xfrm>
          </p:grpSpPr>
          <p:sp>
            <p:nvSpPr>
              <p:cNvPr id="41021" name="Freeform 22"/>
              <p:cNvSpPr>
                <a:spLocks/>
              </p:cNvSpPr>
              <p:nvPr/>
            </p:nvSpPr>
            <p:spPr bwMode="auto">
              <a:xfrm>
                <a:off x="2172" y="2511"/>
                <a:ext cx="21" cy="147"/>
              </a:xfrm>
              <a:custGeom>
                <a:avLst/>
                <a:gdLst>
                  <a:gd name="T0" fmla="*/ 0 w 21"/>
                  <a:gd name="T1" fmla="*/ 0 h 147"/>
                  <a:gd name="T2" fmla="*/ 6 w 21"/>
                  <a:gd name="T3" fmla="*/ 39 h 147"/>
                  <a:gd name="T4" fmla="*/ 15 w 21"/>
                  <a:gd name="T5" fmla="*/ 63 h 147"/>
                  <a:gd name="T6" fmla="*/ 15 w 21"/>
                  <a:gd name="T7" fmla="*/ 96 h 147"/>
                  <a:gd name="T8" fmla="*/ 18 w 21"/>
                  <a:gd name="T9" fmla="*/ 120 h 147"/>
                  <a:gd name="T10" fmla="*/ 21 w 21"/>
                  <a:gd name="T11" fmla="*/ 147 h 147"/>
                  <a:gd name="T12" fmla="*/ 0 60000 65536"/>
                  <a:gd name="T13" fmla="*/ 0 60000 65536"/>
                  <a:gd name="T14" fmla="*/ 0 60000 65536"/>
                  <a:gd name="T15" fmla="*/ 0 60000 65536"/>
                  <a:gd name="T16" fmla="*/ 0 60000 65536"/>
                  <a:gd name="T17" fmla="*/ 0 60000 65536"/>
                  <a:gd name="T18" fmla="*/ 0 w 21"/>
                  <a:gd name="T19" fmla="*/ 0 h 147"/>
                  <a:gd name="T20" fmla="*/ 21 w 21"/>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21" h="147">
                    <a:moveTo>
                      <a:pt x="0" y="0"/>
                    </a:moveTo>
                    <a:lnTo>
                      <a:pt x="6" y="39"/>
                    </a:lnTo>
                    <a:lnTo>
                      <a:pt x="15" y="63"/>
                    </a:lnTo>
                    <a:lnTo>
                      <a:pt x="15" y="96"/>
                    </a:lnTo>
                    <a:lnTo>
                      <a:pt x="18" y="120"/>
                    </a:lnTo>
                    <a:lnTo>
                      <a:pt x="21" y="147"/>
                    </a:lnTo>
                  </a:path>
                </a:pathLst>
              </a:custGeom>
              <a:noFill/>
              <a:ln w="57150" cmpd="sng">
                <a:solidFill>
                  <a:srgbClr val="CC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22" name="Freeform 28"/>
              <p:cNvSpPr>
                <a:spLocks/>
              </p:cNvSpPr>
              <p:nvPr/>
            </p:nvSpPr>
            <p:spPr bwMode="auto">
              <a:xfrm>
                <a:off x="1971" y="2442"/>
                <a:ext cx="264" cy="318"/>
              </a:xfrm>
              <a:custGeom>
                <a:avLst/>
                <a:gdLst>
                  <a:gd name="T0" fmla="*/ 0 w 264"/>
                  <a:gd name="T1" fmla="*/ 318 h 318"/>
                  <a:gd name="T2" fmla="*/ 3 w 264"/>
                  <a:gd name="T3" fmla="*/ 297 h 318"/>
                  <a:gd name="T4" fmla="*/ 9 w 264"/>
                  <a:gd name="T5" fmla="*/ 276 h 318"/>
                  <a:gd name="T6" fmla="*/ 36 w 264"/>
                  <a:gd name="T7" fmla="*/ 273 h 318"/>
                  <a:gd name="T8" fmla="*/ 66 w 264"/>
                  <a:gd name="T9" fmla="*/ 234 h 318"/>
                  <a:gd name="T10" fmla="*/ 96 w 264"/>
                  <a:gd name="T11" fmla="*/ 219 h 318"/>
                  <a:gd name="T12" fmla="*/ 126 w 264"/>
                  <a:gd name="T13" fmla="*/ 207 h 318"/>
                  <a:gd name="T14" fmla="*/ 132 w 264"/>
                  <a:gd name="T15" fmla="*/ 186 h 318"/>
                  <a:gd name="T16" fmla="*/ 138 w 264"/>
                  <a:gd name="T17" fmla="*/ 129 h 318"/>
                  <a:gd name="T18" fmla="*/ 174 w 264"/>
                  <a:gd name="T19" fmla="*/ 90 h 318"/>
                  <a:gd name="T20" fmla="*/ 198 w 264"/>
                  <a:gd name="T21" fmla="*/ 72 h 318"/>
                  <a:gd name="T22" fmla="*/ 237 w 264"/>
                  <a:gd name="T23" fmla="*/ 39 h 318"/>
                  <a:gd name="T24" fmla="*/ 264 w 264"/>
                  <a:gd name="T25" fmla="*/ 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4"/>
                  <a:gd name="T40" fmla="*/ 0 h 318"/>
                  <a:gd name="T41" fmla="*/ 264 w 264"/>
                  <a:gd name="T42" fmla="*/ 318 h 3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4" h="318">
                    <a:moveTo>
                      <a:pt x="0" y="318"/>
                    </a:moveTo>
                    <a:lnTo>
                      <a:pt x="3" y="297"/>
                    </a:lnTo>
                    <a:lnTo>
                      <a:pt x="9" y="276"/>
                    </a:lnTo>
                    <a:lnTo>
                      <a:pt x="36" y="273"/>
                    </a:lnTo>
                    <a:lnTo>
                      <a:pt x="66" y="234"/>
                    </a:lnTo>
                    <a:lnTo>
                      <a:pt x="96" y="219"/>
                    </a:lnTo>
                    <a:lnTo>
                      <a:pt x="126" y="207"/>
                    </a:lnTo>
                    <a:lnTo>
                      <a:pt x="132" y="186"/>
                    </a:lnTo>
                    <a:lnTo>
                      <a:pt x="138" y="129"/>
                    </a:lnTo>
                    <a:lnTo>
                      <a:pt x="174" y="90"/>
                    </a:lnTo>
                    <a:lnTo>
                      <a:pt x="198" y="72"/>
                    </a:lnTo>
                    <a:lnTo>
                      <a:pt x="237" y="39"/>
                    </a:lnTo>
                    <a:lnTo>
                      <a:pt x="264" y="0"/>
                    </a:lnTo>
                  </a:path>
                </a:pathLst>
              </a:custGeom>
              <a:noFill/>
              <a:ln w="57150" cmpd="sng">
                <a:solidFill>
                  <a:srgbClr val="CC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23" name="Freeform 29"/>
              <p:cNvSpPr>
                <a:spLocks/>
              </p:cNvSpPr>
              <p:nvPr/>
            </p:nvSpPr>
            <p:spPr bwMode="auto">
              <a:xfrm>
                <a:off x="1884" y="2022"/>
                <a:ext cx="372" cy="420"/>
              </a:xfrm>
              <a:custGeom>
                <a:avLst/>
                <a:gdLst>
                  <a:gd name="T0" fmla="*/ 348 w 372"/>
                  <a:gd name="T1" fmla="*/ 420 h 420"/>
                  <a:gd name="T2" fmla="*/ 372 w 372"/>
                  <a:gd name="T3" fmla="*/ 396 h 420"/>
                  <a:gd name="T4" fmla="*/ 372 w 372"/>
                  <a:gd name="T5" fmla="*/ 378 h 420"/>
                  <a:gd name="T6" fmla="*/ 336 w 372"/>
                  <a:gd name="T7" fmla="*/ 339 h 420"/>
                  <a:gd name="T8" fmla="*/ 300 w 372"/>
                  <a:gd name="T9" fmla="*/ 318 h 420"/>
                  <a:gd name="T10" fmla="*/ 264 w 372"/>
                  <a:gd name="T11" fmla="*/ 300 h 420"/>
                  <a:gd name="T12" fmla="*/ 231 w 372"/>
                  <a:gd name="T13" fmla="*/ 273 h 420"/>
                  <a:gd name="T14" fmla="*/ 213 w 372"/>
                  <a:gd name="T15" fmla="*/ 249 h 420"/>
                  <a:gd name="T16" fmla="*/ 210 w 372"/>
                  <a:gd name="T17" fmla="*/ 207 h 420"/>
                  <a:gd name="T18" fmla="*/ 195 w 372"/>
                  <a:gd name="T19" fmla="*/ 192 h 420"/>
                  <a:gd name="T20" fmla="*/ 171 w 372"/>
                  <a:gd name="T21" fmla="*/ 171 h 420"/>
                  <a:gd name="T22" fmla="*/ 150 w 372"/>
                  <a:gd name="T23" fmla="*/ 159 h 420"/>
                  <a:gd name="T24" fmla="*/ 126 w 372"/>
                  <a:gd name="T25" fmla="*/ 159 h 420"/>
                  <a:gd name="T26" fmla="*/ 105 w 372"/>
                  <a:gd name="T27" fmla="*/ 138 h 420"/>
                  <a:gd name="T28" fmla="*/ 72 w 372"/>
                  <a:gd name="T29" fmla="*/ 111 h 420"/>
                  <a:gd name="T30" fmla="*/ 54 w 372"/>
                  <a:gd name="T31" fmla="*/ 96 h 420"/>
                  <a:gd name="T32" fmla="*/ 48 w 372"/>
                  <a:gd name="T33" fmla="*/ 63 h 420"/>
                  <a:gd name="T34" fmla="*/ 42 w 372"/>
                  <a:gd name="T35" fmla="*/ 39 h 420"/>
                  <a:gd name="T36" fmla="*/ 21 w 372"/>
                  <a:gd name="T37" fmla="*/ 18 h 420"/>
                  <a:gd name="T38" fmla="*/ 0 w 372"/>
                  <a:gd name="T39" fmla="*/ 0 h 4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72"/>
                  <a:gd name="T61" fmla="*/ 0 h 420"/>
                  <a:gd name="T62" fmla="*/ 372 w 372"/>
                  <a:gd name="T63" fmla="*/ 420 h 4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72" h="420">
                    <a:moveTo>
                      <a:pt x="348" y="420"/>
                    </a:moveTo>
                    <a:lnTo>
                      <a:pt x="372" y="396"/>
                    </a:lnTo>
                    <a:lnTo>
                      <a:pt x="372" y="378"/>
                    </a:lnTo>
                    <a:lnTo>
                      <a:pt x="336" y="339"/>
                    </a:lnTo>
                    <a:lnTo>
                      <a:pt x="300" y="318"/>
                    </a:lnTo>
                    <a:lnTo>
                      <a:pt x="264" y="300"/>
                    </a:lnTo>
                    <a:lnTo>
                      <a:pt x="231" y="273"/>
                    </a:lnTo>
                    <a:lnTo>
                      <a:pt x="213" y="249"/>
                    </a:lnTo>
                    <a:lnTo>
                      <a:pt x="210" y="207"/>
                    </a:lnTo>
                    <a:lnTo>
                      <a:pt x="195" y="192"/>
                    </a:lnTo>
                    <a:lnTo>
                      <a:pt x="171" y="171"/>
                    </a:lnTo>
                    <a:lnTo>
                      <a:pt x="150" y="159"/>
                    </a:lnTo>
                    <a:lnTo>
                      <a:pt x="126" y="159"/>
                    </a:lnTo>
                    <a:lnTo>
                      <a:pt x="105" y="138"/>
                    </a:lnTo>
                    <a:lnTo>
                      <a:pt x="72" y="111"/>
                    </a:lnTo>
                    <a:lnTo>
                      <a:pt x="54" y="96"/>
                    </a:lnTo>
                    <a:lnTo>
                      <a:pt x="48" y="63"/>
                    </a:lnTo>
                    <a:lnTo>
                      <a:pt x="42" y="39"/>
                    </a:lnTo>
                    <a:lnTo>
                      <a:pt x="21" y="18"/>
                    </a:lnTo>
                    <a:lnTo>
                      <a:pt x="0" y="0"/>
                    </a:lnTo>
                  </a:path>
                </a:pathLst>
              </a:custGeom>
              <a:noFill/>
              <a:ln w="57150" cmpd="sng">
                <a:solidFill>
                  <a:srgbClr val="CC33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41020" name="Text Box 105"/>
            <p:cNvSpPr txBox="1">
              <a:spLocks noChangeArrowheads="1"/>
            </p:cNvSpPr>
            <p:nvPr/>
          </p:nvSpPr>
          <p:spPr bwMode="auto">
            <a:xfrm>
              <a:off x="895" y="2540"/>
              <a:ext cx="966" cy="240"/>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solidFill>
                    <a:srgbClr val="CC0099"/>
                  </a:solidFill>
                  <a:latin typeface="Calibri" pitchFamily="34" charset="0"/>
                </a:rPr>
                <a:t>Trans-Cunene</a:t>
              </a:r>
            </a:p>
          </p:txBody>
        </p:sp>
      </p:grpSp>
      <p:grpSp>
        <p:nvGrpSpPr>
          <p:cNvPr id="20" name="Group 116"/>
          <p:cNvGrpSpPr>
            <a:grpSpLocks/>
          </p:cNvGrpSpPr>
          <p:nvPr/>
        </p:nvGrpSpPr>
        <p:grpSpPr bwMode="auto">
          <a:xfrm>
            <a:off x="2090738" y="3865563"/>
            <a:ext cx="1749425" cy="450850"/>
            <a:chOff x="883" y="2161"/>
            <a:chExt cx="1252" cy="321"/>
          </a:xfrm>
        </p:grpSpPr>
        <p:grpSp>
          <p:nvGrpSpPr>
            <p:cNvPr id="41015" name="Group 19"/>
            <p:cNvGrpSpPr>
              <a:grpSpLocks/>
            </p:cNvGrpSpPr>
            <p:nvPr/>
          </p:nvGrpSpPr>
          <p:grpSpPr bwMode="auto">
            <a:xfrm>
              <a:off x="1546" y="2215"/>
              <a:ext cx="589" cy="267"/>
              <a:chOff x="1758" y="1977"/>
              <a:chExt cx="525" cy="240"/>
            </a:xfrm>
          </p:grpSpPr>
          <p:sp>
            <p:nvSpPr>
              <p:cNvPr id="41017" name="Freeform 17"/>
              <p:cNvSpPr>
                <a:spLocks/>
              </p:cNvSpPr>
              <p:nvPr/>
            </p:nvSpPr>
            <p:spPr bwMode="auto">
              <a:xfrm>
                <a:off x="1758" y="1977"/>
                <a:ext cx="525" cy="63"/>
              </a:xfrm>
              <a:custGeom>
                <a:avLst/>
                <a:gdLst>
                  <a:gd name="T0" fmla="*/ 0 w 525"/>
                  <a:gd name="T1" fmla="*/ 63 h 63"/>
                  <a:gd name="T2" fmla="*/ 54 w 525"/>
                  <a:gd name="T3" fmla="*/ 54 h 63"/>
                  <a:gd name="T4" fmla="*/ 102 w 525"/>
                  <a:gd name="T5" fmla="*/ 60 h 63"/>
                  <a:gd name="T6" fmla="*/ 129 w 525"/>
                  <a:gd name="T7" fmla="*/ 45 h 63"/>
                  <a:gd name="T8" fmla="*/ 156 w 525"/>
                  <a:gd name="T9" fmla="*/ 48 h 63"/>
                  <a:gd name="T10" fmla="*/ 180 w 525"/>
                  <a:gd name="T11" fmla="*/ 45 h 63"/>
                  <a:gd name="T12" fmla="*/ 225 w 525"/>
                  <a:gd name="T13" fmla="*/ 39 h 63"/>
                  <a:gd name="T14" fmla="*/ 270 w 525"/>
                  <a:gd name="T15" fmla="*/ 24 h 63"/>
                  <a:gd name="T16" fmla="*/ 306 w 525"/>
                  <a:gd name="T17" fmla="*/ 15 h 63"/>
                  <a:gd name="T18" fmla="*/ 351 w 525"/>
                  <a:gd name="T19" fmla="*/ 12 h 63"/>
                  <a:gd name="T20" fmla="*/ 378 w 525"/>
                  <a:gd name="T21" fmla="*/ 0 h 63"/>
                  <a:gd name="T22" fmla="*/ 396 w 525"/>
                  <a:gd name="T23" fmla="*/ 0 h 63"/>
                  <a:gd name="T24" fmla="*/ 423 w 525"/>
                  <a:gd name="T25" fmla="*/ 24 h 63"/>
                  <a:gd name="T26" fmla="*/ 453 w 525"/>
                  <a:gd name="T27" fmla="*/ 24 h 63"/>
                  <a:gd name="T28" fmla="*/ 471 w 525"/>
                  <a:gd name="T29" fmla="*/ 24 h 63"/>
                  <a:gd name="T30" fmla="*/ 504 w 525"/>
                  <a:gd name="T31" fmla="*/ 21 h 63"/>
                  <a:gd name="T32" fmla="*/ 525 w 525"/>
                  <a:gd name="T33" fmla="*/ 27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5"/>
                  <a:gd name="T52" fmla="*/ 0 h 63"/>
                  <a:gd name="T53" fmla="*/ 525 w 525"/>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5" h="63">
                    <a:moveTo>
                      <a:pt x="0" y="63"/>
                    </a:moveTo>
                    <a:lnTo>
                      <a:pt x="54" y="54"/>
                    </a:lnTo>
                    <a:lnTo>
                      <a:pt x="102" y="60"/>
                    </a:lnTo>
                    <a:lnTo>
                      <a:pt x="129" y="45"/>
                    </a:lnTo>
                    <a:lnTo>
                      <a:pt x="156" y="48"/>
                    </a:lnTo>
                    <a:lnTo>
                      <a:pt x="180" y="45"/>
                    </a:lnTo>
                    <a:lnTo>
                      <a:pt x="225" y="39"/>
                    </a:lnTo>
                    <a:lnTo>
                      <a:pt x="270" y="24"/>
                    </a:lnTo>
                    <a:lnTo>
                      <a:pt x="306" y="15"/>
                    </a:lnTo>
                    <a:lnTo>
                      <a:pt x="351" y="12"/>
                    </a:lnTo>
                    <a:lnTo>
                      <a:pt x="378" y="0"/>
                    </a:lnTo>
                    <a:lnTo>
                      <a:pt x="396" y="0"/>
                    </a:lnTo>
                    <a:lnTo>
                      <a:pt x="423" y="24"/>
                    </a:lnTo>
                    <a:lnTo>
                      <a:pt x="453" y="24"/>
                    </a:lnTo>
                    <a:lnTo>
                      <a:pt x="471" y="24"/>
                    </a:lnTo>
                    <a:lnTo>
                      <a:pt x="504" y="21"/>
                    </a:lnTo>
                    <a:lnTo>
                      <a:pt x="525" y="27"/>
                    </a:lnTo>
                  </a:path>
                </a:pathLst>
              </a:custGeom>
              <a:noFill/>
              <a:ln w="38100" cmpd="sng">
                <a:solidFill>
                  <a:srgbClr val="FFCC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18" name="Freeform 18"/>
              <p:cNvSpPr>
                <a:spLocks/>
              </p:cNvSpPr>
              <p:nvPr/>
            </p:nvSpPr>
            <p:spPr bwMode="auto">
              <a:xfrm>
                <a:off x="2085" y="1986"/>
                <a:ext cx="33" cy="231"/>
              </a:xfrm>
              <a:custGeom>
                <a:avLst/>
                <a:gdLst>
                  <a:gd name="T0" fmla="*/ 0 w 33"/>
                  <a:gd name="T1" fmla="*/ 0 h 231"/>
                  <a:gd name="T2" fmla="*/ 15 w 33"/>
                  <a:gd name="T3" fmla="*/ 30 h 231"/>
                  <a:gd name="T4" fmla="*/ 33 w 33"/>
                  <a:gd name="T5" fmla="*/ 51 h 231"/>
                  <a:gd name="T6" fmla="*/ 18 w 33"/>
                  <a:gd name="T7" fmla="*/ 81 h 231"/>
                  <a:gd name="T8" fmla="*/ 9 w 33"/>
                  <a:gd name="T9" fmla="*/ 111 h 231"/>
                  <a:gd name="T10" fmla="*/ 6 w 33"/>
                  <a:gd name="T11" fmla="*/ 150 h 231"/>
                  <a:gd name="T12" fmla="*/ 9 w 33"/>
                  <a:gd name="T13" fmla="*/ 168 h 231"/>
                  <a:gd name="T14" fmla="*/ 15 w 33"/>
                  <a:gd name="T15" fmla="*/ 204 h 231"/>
                  <a:gd name="T16" fmla="*/ 0 w 33"/>
                  <a:gd name="T17" fmla="*/ 231 h 2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31"/>
                  <a:gd name="T29" fmla="*/ 33 w 33"/>
                  <a:gd name="T30" fmla="*/ 231 h 2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31">
                    <a:moveTo>
                      <a:pt x="0" y="0"/>
                    </a:moveTo>
                    <a:lnTo>
                      <a:pt x="15" y="30"/>
                    </a:lnTo>
                    <a:lnTo>
                      <a:pt x="33" y="51"/>
                    </a:lnTo>
                    <a:lnTo>
                      <a:pt x="18" y="81"/>
                    </a:lnTo>
                    <a:lnTo>
                      <a:pt x="9" y="111"/>
                    </a:lnTo>
                    <a:lnTo>
                      <a:pt x="6" y="150"/>
                    </a:lnTo>
                    <a:lnTo>
                      <a:pt x="9" y="168"/>
                    </a:lnTo>
                    <a:lnTo>
                      <a:pt x="15" y="204"/>
                    </a:lnTo>
                    <a:lnTo>
                      <a:pt x="0" y="231"/>
                    </a:lnTo>
                  </a:path>
                </a:pathLst>
              </a:custGeom>
              <a:noFill/>
              <a:ln w="38100" cmpd="sng">
                <a:solidFill>
                  <a:srgbClr val="FFCC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41016" name="Text Box 106"/>
            <p:cNvSpPr txBox="1">
              <a:spLocks noChangeArrowheads="1"/>
            </p:cNvSpPr>
            <p:nvPr/>
          </p:nvSpPr>
          <p:spPr bwMode="auto">
            <a:xfrm>
              <a:off x="883" y="2161"/>
              <a:ext cx="603" cy="240"/>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solidFill>
                    <a:srgbClr val="FFCC00"/>
                  </a:solidFill>
                  <a:latin typeface="Calibri" pitchFamily="34" charset="0"/>
                </a:rPr>
                <a:t>Namibe</a:t>
              </a:r>
            </a:p>
          </p:txBody>
        </p:sp>
      </p:grpSp>
      <p:grpSp>
        <p:nvGrpSpPr>
          <p:cNvPr id="22" name="Group 118"/>
          <p:cNvGrpSpPr>
            <a:grpSpLocks/>
          </p:cNvGrpSpPr>
          <p:nvPr/>
        </p:nvGrpSpPr>
        <p:grpSpPr bwMode="auto">
          <a:xfrm>
            <a:off x="2181225" y="2909888"/>
            <a:ext cx="2068513" cy="466725"/>
            <a:chOff x="948" y="1479"/>
            <a:chExt cx="1480" cy="333"/>
          </a:xfrm>
        </p:grpSpPr>
        <p:sp>
          <p:nvSpPr>
            <p:cNvPr id="41013" name="Freeform 15"/>
            <p:cNvSpPr>
              <a:spLocks/>
            </p:cNvSpPr>
            <p:nvPr/>
          </p:nvSpPr>
          <p:spPr bwMode="auto">
            <a:xfrm>
              <a:off x="1654" y="1479"/>
              <a:ext cx="774" cy="333"/>
            </a:xfrm>
            <a:custGeom>
              <a:avLst/>
              <a:gdLst>
                <a:gd name="T0" fmla="*/ 0 w 690"/>
                <a:gd name="T1" fmla="*/ 583 h 300"/>
                <a:gd name="T2" fmla="*/ 147 w 690"/>
                <a:gd name="T3" fmla="*/ 648 h 300"/>
                <a:gd name="T4" fmla="*/ 257 w 690"/>
                <a:gd name="T5" fmla="*/ 698 h 300"/>
                <a:gd name="T6" fmla="*/ 390 w 690"/>
                <a:gd name="T7" fmla="*/ 719 h 300"/>
                <a:gd name="T8" fmla="*/ 455 w 690"/>
                <a:gd name="T9" fmla="*/ 828 h 300"/>
                <a:gd name="T10" fmla="*/ 558 w 690"/>
                <a:gd name="T11" fmla="*/ 837 h 300"/>
                <a:gd name="T12" fmla="*/ 642 w 690"/>
                <a:gd name="T13" fmla="*/ 770 h 300"/>
                <a:gd name="T14" fmla="*/ 812 w 690"/>
                <a:gd name="T15" fmla="*/ 735 h 300"/>
                <a:gd name="T16" fmla="*/ 1042 w 690"/>
                <a:gd name="T17" fmla="*/ 804 h 300"/>
                <a:gd name="T18" fmla="*/ 1272 w 690"/>
                <a:gd name="T19" fmla="*/ 837 h 300"/>
                <a:gd name="T20" fmla="*/ 1443 w 690"/>
                <a:gd name="T21" fmla="*/ 885 h 300"/>
                <a:gd name="T22" fmla="*/ 1639 w 690"/>
                <a:gd name="T23" fmla="*/ 981 h 300"/>
                <a:gd name="T24" fmla="*/ 1780 w 690"/>
                <a:gd name="T25" fmla="*/ 999 h 300"/>
                <a:gd name="T26" fmla="*/ 1987 w 690"/>
                <a:gd name="T27" fmla="*/ 1071 h 300"/>
                <a:gd name="T28" fmla="*/ 2082 w 690"/>
                <a:gd name="T29" fmla="*/ 1154 h 300"/>
                <a:gd name="T30" fmla="*/ 2245 w 690"/>
                <a:gd name="T31" fmla="*/ 1168 h 300"/>
                <a:gd name="T32" fmla="*/ 2418 w 690"/>
                <a:gd name="T33" fmla="*/ 1091 h 300"/>
                <a:gd name="T34" fmla="*/ 2617 w 690"/>
                <a:gd name="T35" fmla="*/ 1038 h 300"/>
                <a:gd name="T36" fmla="*/ 2768 w 690"/>
                <a:gd name="T37" fmla="*/ 999 h 300"/>
                <a:gd name="T38" fmla="*/ 2875 w 690"/>
                <a:gd name="T39" fmla="*/ 908 h 300"/>
                <a:gd name="T40" fmla="*/ 2936 w 690"/>
                <a:gd name="T41" fmla="*/ 795 h 300"/>
                <a:gd name="T42" fmla="*/ 2936 w 690"/>
                <a:gd name="T43" fmla="*/ 664 h 300"/>
                <a:gd name="T44" fmla="*/ 3025 w 690"/>
                <a:gd name="T45" fmla="*/ 596 h 300"/>
                <a:gd name="T46" fmla="*/ 3030 w 690"/>
                <a:gd name="T47" fmla="*/ 525 h 300"/>
                <a:gd name="T48" fmla="*/ 3030 w 690"/>
                <a:gd name="T49" fmla="*/ 376 h 300"/>
                <a:gd name="T50" fmla="*/ 3030 w 690"/>
                <a:gd name="T51" fmla="*/ 249 h 300"/>
                <a:gd name="T52" fmla="*/ 3046 w 690"/>
                <a:gd name="T53" fmla="*/ 138 h 300"/>
                <a:gd name="T54" fmla="*/ 3072 w 690"/>
                <a:gd name="T55" fmla="*/ 0 h 3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90" h="300">
                  <a:moveTo>
                    <a:pt x="0" y="150"/>
                  </a:moveTo>
                  <a:lnTo>
                    <a:pt x="33" y="168"/>
                  </a:lnTo>
                  <a:lnTo>
                    <a:pt x="57" y="180"/>
                  </a:lnTo>
                  <a:lnTo>
                    <a:pt x="87" y="186"/>
                  </a:lnTo>
                  <a:lnTo>
                    <a:pt x="102" y="213"/>
                  </a:lnTo>
                  <a:lnTo>
                    <a:pt x="126" y="216"/>
                  </a:lnTo>
                  <a:lnTo>
                    <a:pt x="144" y="198"/>
                  </a:lnTo>
                  <a:lnTo>
                    <a:pt x="183" y="189"/>
                  </a:lnTo>
                  <a:lnTo>
                    <a:pt x="234" y="207"/>
                  </a:lnTo>
                  <a:lnTo>
                    <a:pt x="285" y="216"/>
                  </a:lnTo>
                  <a:lnTo>
                    <a:pt x="324" y="228"/>
                  </a:lnTo>
                  <a:lnTo>
                    <a:pt x="369" y="252"/>
                  </a:lnTo>
                  <a:lnTo>
                    <a:pt x="399" y="258"/>
                  </a:lnTo>
                  <a:lnTo>
                    <a:pt x="447" y="276"/>
                  </a:lnTo>
                  <a:lnTo>
                    <a:pt x="468" y="297"/>
                  </a:lnTo>
                  <a:lnTo>
                    <a:pt x="504" y="300"/>
                  </a:lnTo>
                  <a:lnTo>
                    <a:pt x="543" y="282"/>
                  </a:lnTo>
                  <a:lnTo>
                    <a:pt x="588" y="267"/>
                  </a:lnTo>
                  <a:lnTo>
                    <a:pt x="621" y="258"/>
                  </a:lnTo>
                  <a:lnTo>
                    <a:pt x="645" y="234"/>
                  </a:lnTo>
                  <a:lnTo>
                    <a:pt x="660" y="204"/>
                  </a:lnTo>
                  <a:lnTo>
                    <a:pt x="660" y="171"/>
                  </a:lnTo>
                  <a:lnTo>
                    <a:pt x="678" y="153"/>
                  </a:lnTo>
                  <a:lnTo>
                    <a:pt x="681" y="135"/>
                  </a:lnTo>
                  <a:lnTo>
                    <a:pt x="681" y="96"/>
                  </a:lnTo>
                  <a:lnTo>
                    <a:pt x="681" y="63"/>
                  </a:lnTo>
                  <a:lnTo>
                    <a:pt x="684" y="36"/>
                  </a:lnTo>
                  <a:lnTo>
                    <a:pt x="690" y="0"/>
                  </a:lnTo>
                </a:path>
              </a:pathLst>
            </a:custGeom>
            <a:noFill/>
            <a:ln w="38100" cmpd="sng">
              <a:solidFill>
                <a:srgbClr val="3399FF"/>
              </a:solidFill>
              <a:round/>
              <a:headEnd/>
              <a:tailEnd/>
            </a:ln>
            <a:effectLst>
              <a:outerShdw dist="45791" dir="2021404"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14" name="Text Box 108"/>
            <p:cNvSpPr txBox="1">
              <a:spLocks noChangeArrowheads="1"/>
            </p:cNvSpPr>
            <p:nvPr/>
          </p:nvSpPr>
          <p:spPr bwMode="auto">
            <a:xfrm>
              <a:off x="948" y="1521"/>
              <a:ext cx="626" cy="240"/>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solidFill>
                    <a:srgbClr val="3399FF"/>
                  </a:solidFill>
                  <a:latin typeface="Calibri" pitchFamily="34" charset="0"/>
                </a:rPr>
                <a:t>Malanje</a:t>
              </a:r>
            </a:p>
          </p:txBody>
        </p:sp>
      </p:grpSp>
      <p:grpSp>
        <p:nvGrpSpPr>
          <p:cNvPr id="23" name="Group 115"/>
          <p:cNvGrpSpPr>
            <a:grpSpLocks/>
          </p:cNvGrpSpPr>
          <p:nvPr/>
        </p:nvGrpSpPr>
        <p:grpSpPr bwMode="auto">
          <a:xfrm>
            <a:off x="3352800" y="4046538"/>
            <a:ext cx="1800225" cy="1112837"/>
            <a:chOff x="1786" y="2289"/>
            <a:chExt cx="1289" cy="794"/>
          </a:xfrm>
        </p:grpSpPr>
        <p:grpSp>
          <p:nvGrpSpPr>
            <p:cNvPr id="41007" name="Group 87"/>
            <p:cNvGrpSpPr>
              <a:grpSpLocks/>
            </p:cNvGrpSpPr>
            <p:nvPr/>
          </p:nvGrpSpPr>
          <p:grpSpPr bwMode="auto">
            <a:xfrm>
              <a:off x="1786" y="2512"/>
              <a:ext cx="1178" cy="571"/>
              <a:chOff x="1972" y="2244"/>
              <a:chExt cx="1050" cy="514"/>
            </a:xfrm>
          </p:grpSpPr>
          <p:sp>
            <p:nvSpPr>
              <p:cNvPr id="41009" name="Freeform 69"/>
              <p:cNvSpPr>
                <a:spLocks/>
              </p:cNvSpPr>
              <p:nvPr/>
            </p:nvSpPr>
            <p:spPr bwMode="auto">
              <a:xfrm>
                <a:off x="2953" y="2275"/>
                <a:ext cx="69" cy="9"/>
              </a:xfrm>
              <a:custGeom>
                <a:avLst/>
                <a:gdLst>
                  <a:gd name="T0" fmla="*/ 0 w 69"/>
                  <a:gd name="T1" fmla="*/ 0 h 9"/>
                  <a:gd name="T2" fmla="*/ 21 w 69"/>
                  <a:gd name="T3" fmla="*/ 0 h 9"/>
                  <a:gd name="T4" fmla="*/ 45 w 69"/>
                  <a:gd name="T5" fmla="*/ 9 h 9"/>
                  <a:gd name="T6" fmla="*/ 69 w 69"/>
                  <a:gd name="T7" fmla="*/ 6 h 9"/>
                  <a:gd name="T8" fmla="*/ 0 60000 65536"/>
                  <a:gd name="T9" fmla="*/ 0 60000 65536"/>
                  <a:gd name="T10" fmla="*/ 0 60000 65536"/>
                  <a:gd name="T11" fmla="*/ 0 60000 65536"/>
                  <a:gd name="T12" fmla="*/ 0 w 69"/>
                  <a:gd name="T13" fmla="*/ 0 h 9"/>
                  <a:gd name="T14" fmla="*/ 69 w 69"/>
                  <a:gd name="T15" fmla="*/ 9 h 9"/>
                </a:gdLst>
                <a:ahLst/>
                <a:cxnLst>
                  <a:cxn ang="T8">
                    <a:pos x="T0" y="T1"/>
                  </a:cxn>
                  <a:cxn ang="T9">
                    <a:pos x="T2" y="T3"/>
                  </a:cxn>
                  <a:cxn ang="T10">
                    <a:pos x="T4" y="T5"/>
                  </a:cxn>
                  <a:cxn ang="T11">
                    <a:pos x="T6" y="T7"/>
                  </a:cxn>
                </a:cxnLst>
                <a:rect l="T12" t="T13" r="T14" b="T15"/>
                <a:pathLst>
                  <a:path w="69" h="9">
                    <a:moveTo>
                      <a:pt x="0" y="0"/>
                    </a:moveTo>
                    <a:lnTo>
                      <a:pt x="21" y="0"/>
                    </a:lnTo>
                    <a:lnTo>
                      <a:pt x="45" y="9"/>
                    </a:lnTo>
                    <a:lnTo>
                      <a:pt x="69" y="6"/>
                    </a:lnTo>
                  </a:path>
                </a:pathLst>
              </a:custGeom>
              <a:noFill/>
              <a:ln w="28575" cmpd="sng">
                <a:solidFill>
                  <a:srgbClr val="0099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nvGrpSpPr>
              <p:cNvPr id="41010" name="Group 79"/>
              <p:cNvGrpSpPr>
                <a:grpSpLocks/>
              </p:cNvGrpSpPr>
              <p:nvPr/>
            </p:nvGrpSpPr>
            <p:grpSpPr bwMode="auto">
              <a:xfrm>
                <a:off x="1972" y="2244"/>
                <a:ext cx="974" cy="514"/>
                <a:chOff x="1972" y="2244"/>
                <a:chExt cx="974" cy="514"/>
              </a:xfrm>
            </p:grpSpPr>
            <p:sp>
              <p:nvSpPr>
                <p:cNvPr id="41011" name="Freeform 27"/>
                <p:cNvSpPr>
                  <a:spLocks/>
                </p:cNvSpPr>
                <p:nvPr/>
              </p:nvSpPr>
              <p:spPr bwMode="auto">
                <a:xfrm>
                  <a:off x="2235" y="2244"/>
                  <a:ext cx="711" cy="210"/>
                </a:xfrm>
                <a:custGeom>
                  <a:avLst/>
                  <a:gdLst>
                    <a:gd name="T0" fmla="*/ 0 w 711"/>
                    <a:gd name="T1" fmla="*/ 201 h 210"/>
                    <a:gd name="T2" fmla="*/ 39 w 711"/>
                    <a:gd name="T3" fmla="*/ 210 h 210"/>
                    <a:gd name="T4" fmla="*/ 57 w 711"/>
                    <a:gd name="T5" fmla="*/ 201 h 210"/>
                    <a:gd name="T6" fmla="*/ 102 w 711"/>
                    <a:gd name="T7" fmla="*/ 168 h 210"/>
                    <a:gd name="T8" fmla="*/ 153 w 711"/>
                    <a:gd name="T9" fmla="*/ 114 h 210"/>
                    <a:gd name="T10" fmla="*/ 207 w 711"/>
                    <a:gd name="T11" fmla="*/ 60 h 210"/>
                    <a:gd name="T12" fmla="*/ 234 w 711"/>
                    <a:gd name="T13" fmla="*/ 42 h 210"/>
                    <a:gd name="T14" fmla="*/ 282 w 711"/>
                    <a:gd name="T15" fmla="*/ 51 h 210"/>
                    <a:gd name="T16" fmla="*/ 309 w 711"/>
                    <a:gd name="T17" fmla="*/ 60 h 210"/>
                    <a:gd name="T18" fmla="*/ 330 w 711"/>
                    <a:gd name="T19" fmla="*/ 45 h 210"/>
                    <a:gd name="T20" fmla="*/ 354 w 711"/>
                    <a:gd name="T21" fmla="*/ 60 h 210"/>
                    <a:gd name="T22" fmla="*/ 384 w 711"/>
                    <a:gd name="T23" fmla="*/ 72 h 210"/>
                    <a:gd name="T24" fmla="*/ 420 w 711"/>
                    <a:gd name="T25" fmla="*/ 48 h 210"/>
                    <a:gd name="T26" fmla="*/ 459 w 711"/>
                    <a:gd name="T27" fmla="*/ 57 h 210"/>
                    <a:gd name="T28" fmla="*/ 507 w 711"/>
                    <a:gd name="T29" fmla="*/ 39 h 210"/>
                    <a:gd name="T30" fmla="*/ 549 w 711"/>
                    <a:gd name="T31" fmla="*/ 36 h 210"/>
                    <a:gd name="T32" fmla="*/ 582 w 711"/>
                    <a:gd name="T33" fmla="*/ 42 h 210"/>
                    <a:gd name="T34" fmla="*/ 600 w 711"/>
                    <a:gd name="T35" fmla="*/ 30 h 210"/>
                    <a:gd name="T36" fmla="*/ 621 w 711"/>
                    <a:gd name="T37" fmla="*/ 12 h 210"/>
                    <a:gd name="T38" fmla="*/ 639 w 711"/>
                    <a:gd name="T39" fmla="*/ 6 h 210"/>
                    <a:gd name="T40" fmla="*/ 657 w 711"/>
                    <a:gd name="T41" fmla="*/ 0 h 210"/>
                    <a:gd name="T42" fmla="*/ 687 w 711"/>
                    <a:gd name="T43" fmla="*/ 9 h 210"/>
                    <a:gd name="T44" fmla="*/ 711 w 711"/>
                    <a:gd name="T45" fmla="*/ 27 h 2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11"/>
                    <a:gd name="T70" fmla="*/ 0 h 210"/>
                    <a:gd name="T71" fmla="*/ 711 w 711"/>
                    <a:gd name="T72" fmla="*/ 210 h 2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11" h="210">
                      <a:moveTo>
                        <a:pt x="0" y="201"/>
                      </a:moveTo>
                      <a:lnTo>
                        <a:pt x="39" y="210"/>
                      </a:lnTo>
                      <a:lnTo>
                        <a:pt x="57" y="201"/>
                      </a:lnTo>
                      <a:lnTo>
                        <a:pt x="102" y="168"/>
                      </a:lnTo>
                      <a:lnTo>
                        <a:pt x="153" y="114"/>
                      </a:lnTo>
                      <a:lnTo>
                        <a:pt x="207" y="60"/>
                      </a:lnTo>
                      <a:lnTo>
                        <a:pt x="234" y="42"/>
                      </a:lnTo>
                      <a:lnTo>
                        <a:pt x="282" y="51"/>
                      </a:lnTo>
                      <a:lnTo>
                        <a:pt x="309" y="60"/>
                      </a:lnTo>
                      <a:lnTo>
                        <a:pt x="330" y="45"/>
                      </a:lnTo>
                      <a:lnTo>
                        <a:pt x="354" y="60"/>
                      </a:lnTo>
                      <a:lnTo>
                        <a:pt x="384" y="72"/>
                      </a:lnTo>
                      <a:lnTo>
                        <a:pt x="420" y="48"/>
                      </a:lnTo>
                      <a:lnTo>
                        <a:pt x="459" y="57"/>
                      </a:lnTo>
                      <a:lnTo>
                        <a:pt x="507" y="39"/>
                      </a:lnTo>
                      <a:lnTo>
                        <a:pt x="549" y="36"/>
                      </a:lnTo>
                      <a:lnTo>
                        <a:pt x="582" y="42"/>
                      </a:lnTo>
                      <a:lnTo>
                        <a:pt x="600" y="30"/>
                      </a:lnTo>
                      <a:lnTo>
                        <a:pt x="621" y="12"/>
                      </a:lnTo>
                      <a:lnTo>
                        <a:pt x="639" y="6"/>
                      </a:lnTo>
                      <a:lnTo>
                        <a:pt x="657" y="0"/>
                      </a:lnTo>
                      <a:lnTo>
                        <a:pt x="687" y="9"/>
                      </a:lnTo>
                      <a:lnTo>
                        <a:pt x="711" y="27"/>
                      </a:lnTo>
                    </a:path>
                  </a:pathLst>
                </a:custGeom>
                <a:noFill/>
                <a:ln w="28575" cmpd="sng">
                  <a:solidFill>
                    <a:srgbClr val="0099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12" name="Freeform 72"/>
                <p:cNvSpPr>
                  <a:spLocks/>
                </p:cNvSpPr>
                <p:nvPr/>
              </p:nvSpPr>
              <p:spPr bwMode="auto">
                <a:xfrm>
                  <a:off x="1972" y="2440"/>
                  <a:ext cx="264" cy="318"/>
                </a:xfrm>
                <a:custGeom>
                  <a:avLst/>
                  <a:gdLst>
                    <a:gd name="T0" fmla="*/ 0 w 264"/>
                    <a:gd name="T1" fmla="*/ 318 h 318"/>
                    <a:gd name="T2" fmla="*/ 3 w 264"/>
                    <a:gd name="T3" fmla="*/ 297 h 318"/>
                    <a:gd name="T4" fmla="*/ 9 w 264"/>
                    <a:gd name="T5" fmla="*/ 276 h 318"/>
                    <a:gd name="T6" fmla="*/ 36 w 264"/>
                    <a:gd name="T7" fmla="*/ 273 h 318"/>
                    <a:gd name="T8" fmla="*/ 66 w 264"/>
                    <a:gd name="T9" fmla="*/ 234 h 318"/>
                    <a:gd name="T10" fmla="*/ 96 w 264"/>
                    <a:gd name="T11" fmla="*/ 219 h 318"/>
                    <a:gd name="T12" fmla="*/ 126 w 264"/>
                    <a:gd name="T13" fmla="*/ 207 h 318"/>
                    <a:gd name="T14" fmla="*/ 132 w 264"/>
                    <a:gd name="T15" fmla="*/ 186 h 318"/>
                    <a:gd name="T16" fmla="*/ 138 w 264"/>
                    <a:gd name="T17" fmla="*/ 129 h 318"/>
                    <a:gd name="T18" fmla="*/ 174 w 264"/>
                    <a:gd name="T19" fmla="*/ 90 h 318"/>
                    <a:gd name="T20" fmla="*/ 198 w 264"/>
                    <a:gd name="T21" fmla="*/ 72 h 318"/>
                    <a:gd name="T22" fmla="*/ 237 w 264"/>
                    <a:gd name="T23" fmla="*/ 39 h 318"/>
                    <a:gd name="T24" fmla="*/ 264 w 264"/>
                    <a:gd name="T25" fmla="*/ 0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4"/>
                    <a:gd name="T40" fmla="*/ 0 h 318"/>
                    <a:gd name="T41" fmla="*/ 264 w 264"/>
                    <a:gd name="T42" fmla="*/ 318 h 3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4" h="318">
                      <a:moveTo>
                        <a:pt x="0" y="318"/>
                      </a:moveTo>
                      <a:lnTo>
                        <a:pt x="3" y="297"/>
                      </a:lnTo>
                      <a:lnTo>
                        <a:pt x="9" y="276"/>
                      </a:lnTo>
                      <a:lnTo>
                        <a:pt x="36" y="273"/>
                      </a:lnTo>
                      <a:lnTo>
                        <a:pt x="66" y="234"/>
                      </a:lnTo>
                      <a:lnTo>
                        <a:pt x="96" y="219"/>
                      </a:lnTo>
                      <a:lnTo>
                        <a:pt x="126" y="207"/>
                      </a:lnTo>
                      <a:lnTo>
                        <a:pt x="132" y="186"/>
                      </a:lnTo>
                      <a:lnTo>
                        <a:pt x="138" y="129"/>
                      </a:lnTo>
                      <a:lnTo>
                        <a:pt x="174" y="90"/>
                      </a:lnTo>
                      <a:lnTo>
                        <a:pt x="198" y="72"/>
                      </a:lnTo>
                      <a:lnTo>
                        <a:pt x="237" y="39"/>
                      </a:lnTo>
                      <a:lnTo>
                        <a:pt x="264" y="0"/>
                      </a:lnTo>
                    </a:path>
                  </a:pathLst>
                </a:custGeom>
                <a:noFill/>
                <a:ln w="28575" cmpd="sng">
                  <a:solidFill>
                    <a:srgbClr val="0099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sp>
          <p:nvSpPr>
            <p:cNvPr id="41008" name="Text Box 104"/>
            <p:cNvSpPr txBox="1">
              <a:spLocks noChangeArrowheads="1"/>
            </p:cNvSpPr>
            <p:nvPr/>
          </p:nvSpPr>
          <p:spPr bwMode="auto">
            <a:xfrm>
              <a:off x="2052" y="2289"/>
              <a:ext cx="1023" cy="262"/>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b="1">
                  <a:solidFill>
                    <a:srgbClr val="336699"/>
                  </a:solidFill>
                  <a:latin typeface="Calibri" pitchFamily="34" charset="0"/>
                </a:rPr>
                <a:t>Trans-Caprivi</a:t>
              </a:r>
            </a:p>
          </p:txBody>
        </p:sp>
      </p:grpSp>
      <p:grpSp>
        <p:nvGrpSpPr>
          <p:cNvPr id="26" name="Group 117"/>
          <p:cNvGrpSpPr>
            <a:grpSpLocks/>
          </p:cNvGrpSpPr>
          <p:nvPr/>
        </p:nvGrpSpPr>
        <p:grpSpPr bwMode="auto">
          <a:xfrm>
            <a:off x="1655763" y="3362325"/>
            <a:ext cx="3563937" cy="422275"/>
            <a:chOff x="572" y="1802"/>
            <a:chExt cx="2551" cy="300"/>
          </a:xfrm>
        </p:grpSpPr>
        <p:sp>
          <p:nvSpPr>
            <p:cNvPr id="41003" name="Text Box 107"/>
            <p:cNvSpPr txBox="1">
              <a:spLocks noChangeArrowheads="1"/>
            </p:cNvSpPr>
            <p:nvPr/>
          </p:nvSpPr>
          <p:spPr bwMode="auto">
            <a:xfrm>
              <a:off x="572" y="1863"/>
              <a:ext cx="1118" cy="239"/>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solidFill>
                    <a:srgbClr val="339933"/>
                  </a:solidFill>
                  <a:latin typeface="Calibri" pitchFamily="34" charset="0"/>
                </a:rPr>
                <a:t>Lobito-Benguela</a:t>
              </a:r>
            </a:p>
          </p:txBody>
        </p:sp>
        <p:grpSp>
          <p:nvGrpSpPr>
            <p:cNvPr id="41004" name="Group 93"/>
            <p:cNvGrpSpPr>
              <a:grpSpLocks/>
            </p:cNvGrpSpPr>
            <p:nvPr/>
          </p:nvGrpSpPr>
          <p:grpSpPr bwMode="auto">
            <a:xfrm>
              <a:off x="1667" y="1802"/>
              <a:ext cx="1456" cy="227"/>
              <a:chOff x="1866" y="1605"/>
              <a:chExt cx="1297" cy="204"/>
            </a:xfrm>
          </p:grpSpPr>
          <p:sp>
            <p:nvSpPr>
              <p:cNvPr id="41005" name="Freeform 16"/>
              <p:cNvSpPr>
                <a:spLocks/>
              </p:cNvSpPr>
              <p:nvPr/>
            </p:nvSpPr>
            <p:spPr bwMode="auto">
              <a:xfrm>
                <a:off x="1866" y="1605"/>
                <a:ext cx="1089" cy="204"/>
              </a:xfrm>
              <a:custGeom>
                <a:avLst/>
                <a:gdLst>
                  <a:gd name="T0" fmla="*/ 0 w 1089"/>
                  <a:gd name="T1" fmla="*/ 204 h 204"/>
                  <a:gd name="T2" fmla="*/ 24 w 1089"/>
                  <a:gd name="T3" fmla="*/ 177 h 204"/>
                  <a:gd name="T4" fmla="*/ 57 w 1089"/>
                  <a:gd name="T5" fmla="*/ 192 h 204"/>
                  <a:gd name="T6" fmla="*/ 87 w 1089"/>
                  <a:gd name="T7" fmla="*/ 192 h 204"/>
                  <a:gd name="T8" fmla="*/ 132 w 1089"/>
                  <a:gd name="T9" fmla="*/ 174 h 204"/>
                  <a:gd name="T10" fmla="*/ 168 w 1089"/>
                  <a:gd name="T11" fmla="*/ 177 h 204"/>
                  <a:gd name="T12" fmla="*/ 189 w 1089"/>
                  <a:gd name="T13" fmla="*/ 174 h 204"/>
                  <a:gd name="T14" fmla="*/ 210 w 1089"/>
                  <a:gd name="T15" fmla="*/ 165 h 204"/>
                  <a:gd name="T16" fmla="*/ 231 w 1089"/>
                  <a:gd name="T17" fmla="*/ 165 h 204"/>
                  <a:gd name="T18" fmla="*/ 255 w 1089"/>
                  <a:gd name="T19" fmla="*/ 195 h 204"/>
                  <a:gd name="T20" fmla="*/ 285 w 1089"/>
                  <a:gd name="T21" fmla="*/ 198 h 204"/>
                  <a:gd name="T22" fmla="*/ 306 w 1089"/>
                  <a:gd name="T23" fmla="*/ 195 h 204"/>
                  <a:gd name="T24" fmla="*/ 327 w 1089"/>
                  <a:gd name="T25" fmla="*/ 180 h 204"/>
                  <a:gd name="T26" fmla="*/ 360 w 1089"/>
                  <a:gd name="T27" fmla="*/ 159 h 204"/>
                  <a:gd name="T28" fmla="*/ 399 w 1089"/>
                  <a:gd name="T29" fmla="*/ 141 h 204"/>
                  <a:gd name="T30" fmla="*/ 426 w 1089"/>
                  <a:gd name="T31" fmla="*/ 150 h 204"/>
                  <a:gd name="T32" fmla="*/ 453 w 1089"/>
                  <a:gd name="T33" fmla="*/ 144 h 204"/>
                  <a:gd name="T34" fmla="*/ 471 w 1089"/>
                  <a:gd name="T35" fmla="*/ 159 h 204"/>
                  <a:gd name="T36" fmla="*/ 492 w 1089"/>
                  <a:gd name="T37" fmla="*/ 171 h 204"/>
                  <a:gd name="T38" fmla="*/ 519 w 1089"/>
                  <a:gd name="T39" fmla="*/ 156 h 204"/>
                  <a:gd name="T40" fmla="*/ 555 w 1089"/>
                  <a:gd name="T41" fmla="*/ 141 h 204"/>
                  <a:gd name="T42" fmla="*/ 591 w 1089"/>
                  <a:gd name="T43" fmla="*/ 135 h 204"/>
                  <a:gd name="T44" fmla="*/ 645 w 1089"/>
                  <a:gd name="T45" fmla="*/ 111 h 204"/>
                  <a:gd name="T46" fmla="*/ 693 w 1089"/>
                  <a:gd name="T47" fmla="*/ 108 h 204"/>
                  <a:gd name="T48" fmla="*/ 735 w 1089"/>
                  <a:gd name="T49" fmla="*/ 93 h 204"/>
                  <a:gd name="T50" fmla="*/ 762 w 1089"/>
                  <a:gd name="T51" fmla="*/ 75 h 204"/>
                  <a:gd name="T52" fmla="*/ 786 w 1089"/>
                  <a:gd name="T53" fmla="*/ 57 h 204"/>
                  <a:gd name="T54" fmla="*/ 828 w 1089"/>
                  <a:gd name="T55" fmla="*/ 21 h 204"/>
                  <a:gd name="T56" fmla="*/ 870 w 1089"/>
                  <a:gd name="T57" fmla="*/ 21 h 204"/>
                  <a:gd name="T58" fmla="*/ 903 w 1089"/>
                  <a:gd name="T59" fmla="*/ 0 h 204"/>
                  <a:gd name="T60" fmla="*/ 954 w 1089"/>
                  <a:gd name="T61" fmla="*/ 12 h 204"/>
                  <a:gd name="T62" fmla="*/ 990 w 1089"/>
                  <a:gd name="T63" fmla="*/ 12 h 204"/>
                  <a:gd name="T64" fmla="*/ 1029 w 1089"/>
                  <a:gd name="T65" fmla="*/ 21 h 204"/>
                  <a:gd name="T66" fmla="*/ 1059 w 1089"/>
                  <a:gd name="T67" fmla="*/ 24 h 204"/>
                  <a:gd name="T68" fmla="*/ 1089 w 1089"/>
                  <a:gd name="T69" fmla="*/ 27 h 20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89"/>
                  <a:gd name="T106" fmla="*/ 0 h 204"/>
                  <a:gd name="T107" fmla="*/ 1089 w 1089"/>
                  <a:gd name="T108" fmla="*/ 204 h 20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89" h="204">
                    <a:moveTo>
                      <a:pt x="0" y="204"/>
                    </a:moveTo>
                    <a:lnTo>
                      <a:pt x="24" y="177"/>
                    </a:lnTo>
                    <a:lnTo>
                      <a:pt x="57" y="192"/>
                    </a:lnTo>
                    <a:lnTo>
                      <a:pt x="87" y="192"/>
                    </a:lnTo>
                    <a:lnTo>
                      <a:pt x="132" y="174"/>
                    </a:lnTo>
                    <a:lnTo>
                      <a:pt x="168" y="177"/>
                    </a:lnTo>
                    <a:lnTo>
                      <a:pt x="189" y="174"/>
                    </a:lnTo>
                    <a:lnTo>
                      <a:pt x="210" y="165"/>
                    </a:lnTo>
                    <a:lnTo>
                      <a:pt x="231" y="165"/>
                    </a:lnTo>
                    <a:lnTo>
                      <a:pt x="255" y="195"/>
                    </a:lnTo>
                    <a:lnTo>
                      <a:pt x="285" y="198"/>
                    </a:lnTo>
                    <a:lnTo>
                      <a:pt x="306" y="195"/>
                    </a:lnTo>
                    <a:lnTo>
                      <a:pt x="327" y="180"/>
                    </a:lnTo>
                    <a:lnTo>
                      <a:pt x="360" y="159"/>
                    </a:lnTo>
                    <a:lnTo>
                      <a:pt x="399" y="141"/>
                    </a:lnTo>
                    <a:lnTo>
                      <a:pt x="426" y="150"/>
                    </a:lnTo>
                    <a:lnTo>
                      <a:pt x="453" y="144"/>
                    </a:lnTo>
                    <a:lnTo>
                      <a:pt x="471" y="159"/>
                    </a:lnTo>
                    <a:lnTo>
                      <a:pt x="492" y="171"/>
                    </a:lnTo>
                    <a:lnTo>
                      <a:pt x="519" y="156"/>
                    </a:lnTo>
                    <a:lnTo>
                      <a:pt x="555" y="141"/>
                    </a:lnTo>
                    <a:lnTo>
                      <a:pt x="591" y="135"/>
                    </a:lnTo>
                    <a:lnTo>
                      <a:pt x="645" y="111"/>
                    </a:lnTo>
                    <a:lnTo>
                      <a:pt x="693" y="108"/>
                    </a:lnTo>
                    <a:lnTo>
                      <a:pt x="735" y="93"/>
                    </a:lnTo>
                    <a:lnTo>
                      <a:pt x="762" y="75"/>
                    </a:lnTo>
                    <a:lnTo>
                      <a:pt x="786" y="57"/>
                    </a:lnTo>
                    <a:lnTo>
                      <a:pt x="828" y="21"/>
                    </a:lnTo>
                    <a:lnTo>
                      <a:pt x="870" y="21"/>
                    </a:lnTo>
                    <a:lnTo>
                      <a:pt x="903" y="0"/>
                    </a:lnTo>
                    <a:lnTo>
                      <a:pt x="954" y="12"/>
                    </a:lnTo>
                    <a:lnTo>
                      <a:pt x="990" y="12"/>
                    </a:lnTo>
                    <a:lnTo>
                      <a:pt x="1029" y="21"/>
                    </a:lnTo>
                    <a:lnTo>
                      <a:pt x="1059" y="24"/>
                    </a:lnTo>
                    <a:lnTo>
                      <a:pt x="1089" y="27"/>
                    </a:lnTo>
                  </a:path>
                </a:pathLst>
              </a:custGeom>
              <a:noFill/>
              <a:ln w="28575" cmpd="sng">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06" name="Freeform 74"/>
              <p:cNvSpPr>
                <a:spLocks/>
              </p:cNvSpPr>
              <p:nvPr/>
            </p:nvSpPr>
            <p:spPr bwMode="auto">
              <a:xfrm>
                <a:off x="2953" y="1630"/>
                <a:ext cx="210" cy="87"/>
              </a:xfrm>
              <a:custGeom>
                <a:avLst/>
                <a:gdLst>
                  <a:gd name="T0" fmla="*/ 0 w 210"/>
                  <a:gd name="T1" fmla="*/ 0 h 87"/>
                  <a:gd name="T2" fmla="*/ 30 w 210"/>
                  <a:gd name="T3" fmla="*/ 9 h 87"/>
                  <a:gd name="T4" fmla="*/ 66 w 210"/>
                  <a:gd name="T5" fmla="*/ 3 h 87"/>
                  <a:gd name="T6" fmla="*/ 93 w 210"/>
                  <a:gd name="T7" fmla="*/ 3 h 87"/>
                  <a:gd name="T8" fmla="*/ 114 w 210"/>
                  <a:gd name="T9" fmla="*/ 6 h 87"/>
                  <a:gd name="T10" fmla="*/ 132 w 210"/>
                  <a:gd name="T11" fmla="*/ 24 h 87"/>
                  <a:gd name="T12" fmla="*/ 156 w 210"/>
                  <a:gd name="T13" fmla="*/ 48 h 87"/>
                  <a:gd name="T14" fmla="*/ 177 w 210"/>
                  <a:gd name="T15" fmla="*/ 57 h 87"/>
                  <a:gd name="T16" fmla="*/ 210 w 210"/>
                  <a:gd name="T17" fmla="*/ 87 h 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0"/>
                  <a:gd name="T28" fmla="*/ 0 h 87"/>
                  <a:gd name="T29" fmla="*/ 210 w 210"/>
                  <a:gd name="T30" fmla="*/ 87 h 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0" h="87">
                    <a:moveTo>
                      <a:pt x="0" y="0"/>
                    </a:moveTo>
                    <a:lnTo>
                      <a:pt x="30" y="9"/>
                    </a:lnTo>
                    <a:lnTo>
                      <a:pt x="66" y="3"/>
                    </a:lnTo>
                    <a:lnTo>
                      <a:pt x="93" y="3"/>
                    </a:lnTo>
                    <a:lnTo>
                      <a:pt x="114" y="6"/>
                    </a:lnTo>
                    <a:lnTo>
                      <a:pt x="132" y="24"/>
                    </a:lnTo>
                    <a:lnTo>
                      <a:pt x="156" y="48"/>
                    </a:lnTo>
                    <a:lnTo>
                      <a:pt x="177" y="57"/>
                    </a:lnTo>
                    <a:lnTo>
                      <a:pt x="210" y="87"/>
                    </a:lnTo>
                  </a:path>
                </a:pathLst>
              </a:custGeom>
              <a:noFill/>
              <a:ln w="28575" cmpd="sng">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grpSp>
        <p:nvGrpSpPr>
          <p:cNvPr id="28" name="Group 120"/>
          <p:cNvGrpSpPr>
            <a:grpSpLocks/>
          </p:cNvGrpSpPr>
          <p:nvPr/>
        </p:nvGrpSpPr>
        <p:grpSpPr bwMode="auto">
          <a:xfrm>
            <a:off x="5384800" y="2768600"/>
            <a:ext cx="2938463" cy="1090613"/>
            <a:chOff x="3241" y="1379"/>
            <a:chExt cx="2103" cy="777"/>
          </a:xfrm>
        </p:grpSpPr>
        <p:grpSp>
          <p:nvGrpSpPr>
            <p:cNvPr id="40999" name="Group 84"/>
            <p:cNvGrpSpPr>
              <a:grpSpLocks/>
            </p:cNvGrpSpPr>
            <p:nvPr/>
          </p:nvGrpSpPr>
          <p:grpSpPr bwMode="auto">
            <a:xfrm>
              <a:off x="3241" y="1421"/>
              <a:ext cx="1067" cy="735"/>
              <a:chOff x="3268" y="1262"/>
              <a:chExt cx="951" cy="662"/>
            </a:xfrm>
          </p:grpSpPr>
          <p:sp>
            <p:nvSpPr>
              <p:cNvPr id="41001" name="Freeform 65"/>
              <p:cNvSpPr>
                <a:spLocks/>
              </p:cNvSpPr>
              <p:nvPr/>
            </p:nvSpPr>
            <p:spPr bwMode="auto">
              <a:xfrm>
                <a:off x="4078" y="1262"/>
                <a:ext cx="141" cy="26"/>
              </a:xfrm>
              <a:custGeom>
                <a:avLst/>
                <a:gdLst>
                  <a:gd name="T0" fmla="*/ 0 w 141"/>
                  <a:gd name="T1" fmla="*/ 26 h 26"/>
                  <a:gd name="T2" fmla="*/ 39 w 141"/>
                  <a:gd name="T3" fmla="*/ 2 h 26"/>
                  <a:gd name="T4" fmla="*/ 108 w 141"/>
                  <a:gd name="T5" fmla="*/ 8 h 26"/>
                  <a:gd name="T6" fmla="*/ 141 w 141"/>
                  <a:gd name="T7" fmla="*/ 17 h 26"/>
                  <a:gd name="T8" fmla="*/ 0 60000 65536"/>
                  <a:gd name="T9" fmla="*/ 0 60000 65536"/>
                  <a:gd name="T10" fmla="*/ 0 60000 65536"/>
                  <a:gd name="T11" fmla="*/ 0 60000 65536"/>
                  <a:gd name="T12" fmla="*/ 0 w 141"/>
                  <a:gd name="T13" fmla="*/ 0 h 26"/>
                  <a:gd name="T14" fmla="*/ 141 w 141"/>
                  <a:gd name="T15" fmla="*/ 26 h 26"/>
                </a:gdLst>
                <a:ahLst/>
                <a:cxnLst>
                  <a:cxn ang="T8">
                    <a:pos x="T0" y="T1"/>
                  </a:cxn>
                  <a:cxn ang="T9">
                    <a:pos x="T2" y="T3"/>
                  </a:cxn>
                  <a:cxn ang="T10">
                    <a:pos x="T4" y="T5"/>
                  </a:cxn>
                  <a:cxn ang="T11">
                    <a:pos x="T6" y="T7"/>
                  </a:cxn>
                </a:cxnLst>
                <a:rect l="T12" t="T13" r="T14" b="T15"/>
                <a:pathLst>
                  <a:path w="141" h="26">
                    <a:moveTo>
                      <a:pt x="0" y="26"/>
                    </a:moveTo>
                    <a:cubicBezTo>
                      <a:pt x="24" y="21"/>
                      <a:pt x="20" y="8"/>
                      <a:pt x="39" y="2"/>
                    </a:cubicBezTo>
                    <a:cubicBezTo>
                      <a:pt x="123" y="6"/>
                      <a:pt x="73" y="0"/>
                      <a:pt x="108" y="8"/>
                    </a:cubicBezTo>
                    <a:cubicBezTo>
                      <a:pt x="119" y="10"/>
                      <a:pt x="141" y="17"/>
                      <a:pt x="141" y="17"/>
                    </a:cubicBezTo>
                  </a:path>
                </a:pathLst>
              </a:custGeom>
              <a:noFill/>
              <a:ln w="28575" cmpd="sng">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1002" name="Freeform 66"/>
              <p:cNvSpPr>
                <a:spLocks/>
              </p:cNvSpPr>
              <p:nvPr/>
            </p:nvSpPr>
            <p:spPr bwMode="auto">
              <a:xfrm>
                <a:off x="3268" y="1279"/>
                <a:ext cx="819" cy="645"/>
              </a:xfrm>
              <a:custGeom>
                <a:avLst/>
                <a:gdLst>
                  <a:gd name="T0" fmla="*/ 0 w 819"/>
                  <a:gd name="T1" fmla="*/ 645 h 645"/>
                  <a:gd name="T2" fmla="*/ 36 w 819"/>
                  <a:gd name="T3" fmla="*/ 630 h 645"/>
                  <a:gd name="T4" fmla="*/ 75 w 819"/>
                  <a:gd name="T5" fmla="*/ 624 h 645"/>
                  <a:gd name="T6" fmla="*/ 102 w 819"/>
                  <a:gd name="T7" fmla="*/ 609 h 645"/>
                  <a:gd name="T8" fmla="*/ 111 w 819"/>
                  <a:gd name="T9" fmla="*/ 603 h 645"/>
                  <a:gd name="T10" fmla="*/ 150 w 819"/>
                  <a:gd name="T11" fmla="*/ 588 h 645"/>
                  <a:gd name="T12" fmla="*/ 192 w 819"/>
                  <a:gd name="T13" fmla="*/ 552 h 645"/>
                  <a:gd name="T14" fmla="*/ 225 w 819"/>
                  <a:gd name="T15" fmla="*/ 489 h 645"/>
                  <a:gd name="T16" fmla="*/ 240 w 819"/>
                  <a:gd name="T17" fmla="*/ 462 h 645"/>
                  <a:gd name="T18" fmla="*/ 258 w 819"/>
                  <a:gd name="T19" fmla="*/ 450 h 645"/>
                  <a:gd name="T20" fmla="*/ 276 w 819"/>
                  <a:gd name="T21" fmla="*/ 423 h 645"/>
                  <a:gd name="T22" fmla="*/ 282 w 819"/>
                  <a:gd name="T23" fmla="*/ 414 h 645"/>
                  <a:gd name="T24" fmla="*/ 300 w 819"/>
                  <a:gd name="T25" fmla="*/ 366 h 645"/>
                  <a:gd name="T26" fmla="*/ 330 w 819"/>
                  <a:gd name="T27" fmla="*/ 351 h 645"/>
                  <a:gd name="T28" fmla="*/ 360 w 819"/>
                  <a:gd name="T29" fmla="*/ 300 h 645"/>
                  <a:gd name="T30" fmla="*/ 375 w 819"/>
                  <a:gd name="T31" fmla="*/ 228 h 645"/>
                  <a:gd name="T32" fmla="*/ 570 w 819"/>
                  <a:gd name="T33" fmla="*/ 183 h 645"/>
                  <a:gd name="T34" fmla="*/ 594 w 819"/>
                  <a:gd name="T35" fmla="*/ 156 h 645"/>
                  <a:gd name="T36" fmla="*/ 669 w 819"/>
                  <a:gd name="T37" fmla="*/ 78 h 645"/>
                  <a:gd name="T38" fmla="*/ 696 w 819"/>
                  <a:gd name="T39" fmla="*/ 69 h 645"/>
                  <a:gd name="T40" fmla="*/ 732 w 819"/>
                  <a:gd name="T41" fmla="*/ 63 h 645"/>
                  <a:gd name="T42" fmla="*/ 759 w 819"/>
                  <a:gd name="T43" fmla="*/ 45 h 645"/>
                  <a:gd name="T44" fmla="*/ 801 w 819"/>
                  <a:gd name="T45" fmla="*/ 12 h 645"/>
                  <a:gd name="T46" fmla="*/ 819 w 819"/>
                  <a:gd name="T47" fmla="*/ 0 h 6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19"/>
                  <a:gd name="T73" fmla="*/ 0 h 645"/>
                  <a:gd name="T74" fmla="*/ 819 w 819"/>
                  <a:gd name="T75" fmla="*/ 645 h 6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19" h="645">
                    <a:moveTo>
                      <a:pt x="0" y="645"/>
                    </a:moveTo>
                    <a:cubicBezTo>
                      <a:pt x="11" y="641"/>
                      <a:pt x="25" y="632"/>
                      <a:pt x="36" y="630"/>
                    </a:cubicBezTo>
                    <a:cubicBezTo>
                      <a:pt x="63" y="625"/>
                      <a:pt x="54" y="629"/>
                      <a:pt x="75" y="624"/>
                    </a:cubicBezTo>
                    <a:cubicBezTo>
                      <a:pt x="88" y="621"/>
                      <a:pt x="89" y="618"/>
                      <a:pt x="102" y="609"/>
                    </a:cubicBezTo>
                    <a:cubicBezTo>
                      <a:pt x="105" y="607"/>
                      <a:pt x="111" y="603"/>
                      <a:pt x="111" y="603"/>
                    </a:cubicBezTo>
                    <a:cubicBezTo>
                      <a:pt x="121" y="587"/>
                      <a:pt x="130" y="590"/>
                      <a:pt x="150" y="588"/>
                    </a:cubicBezTo>
                    <a:cubicBezTo>
                      <a:pt x="161" y="572"/>
                      <a:pt x="180" y="567"/>
                      <a:pt x="192" y="552"/>
                    </a:cubicBezTo>
                    <a:cubicBezTo>
                      <a:pt x="209" y="532"/>
                      <a:pt x="202" y="504"/>
                      <a:pt x="225" y="489"/>
                    </a:cubicBezTo>
                    <a:cubicBezTo>
                      <a:pt x="231" y="480"/>
                      <a:pt x="233" y="469"/>
                      <a:pt x="240" y="462"/>
                    </a:cubicBezTo>
                    <a:cubicBezTo>
                      <a:pt x="245" y="457"/>
                      <a:pt x="258" y="450"/>
                      <a:pt x="258" y="450"/>
                    </a:cubicBezTo>
                    <a:cubicBezTo>
                      <a:pt x="264" y="441"/>
                      <a:pt x="270" y="432"/>
                      <a:pt x="276" y="423"/>
                    </a:cubicBezTo>
                    <a:cubicBezTo>
                      <a:pt x="278" y="420"/>
                      <a:pt x="282" y="414"/>
                      <a:pt x="282" y="414"/>
                    </a:cubicBezTo>
                    <a:cubicBezTo>
                      <a:pt x="284" y="400"/>
                      <a:pt x="289" y="377"/>
                      <a:pt x="300" y="366"/>
                    </a:cubicBezTo>
                    <a:cubicBezTo>
                      <a:pt x="307" y="359"/>
                      <a:pt x="322" y="356"/>
                      <a:pt x="330" y="351"/>
                    </a:cubicBezTo>
                    <a:cubicBezTo>
                      <a:pt x="342" y="316"/>
                      <a:pt x="335" y="325"/>
                      <a:pt x="360" y="300"/>
                    </a:cubicBezTo>
                    <a:cubicBezTo>
                      <a:pt x="367" y="278"/>
                      <a:pt x="357" y="246"/>
                      <a:pt x="375" y="228"/>
                    </a:cubicBezTo>
                    <a:cubicBezTo>
                      <a:pt x="425" y="178"/>
                      <a:pt x="507" y="185"/>
                      <a:pt x="570" y="183"/>
                    </a:cubicBezTo>
                    <a:cubicBezTo>
                      <a:pt x="576" y="164"/>
                      <a:pt x="575" y="162"/>
                      <a:pt x="594" y="156"/>
                    </a:cubicBezTo>
                    <a:cubicBezTo>
                      <a:pt x="611" y="130"/>
                      <a:pt x="641" y="87"/>
                      <a:pt x="669" y="78"/>
                    </a:cubicBezTo>
                    <a:cubicBezTo>
                      <a:pt x="678" y="75"/>
                      <a:pt x="687" y="70"/>
                      <a:pt x="696" y="69"/>
                    </a:cubicBezTo>
                    <a:cubicBezTo>
                      <a:pt x="708" y="67"/>
                      <a:pt x="732" y="63"/>
                      <a:pt x="732" y="63"/>
                    </a:cubicBezTo>
                    <a:cubicBezTo>
                      <a:pt x="741" y="54"/>
                      <a:pt x="747" y="49"/>
                      <a:pt x="759" y="45"/>
                    </a:cubicBezTo>
                    <a:cubicBezTo>
                      <a:pt x="769" y="30"/>
                      <a:pt x="786" y="22"/>
                      <a:pt x="801" y="12"/>
                    </a:cubicBezTo>
                    <a:cubicBezTo>
                      <a:pt x="805" y="10"/>
                      <a:pt x="819" y="3"/>
                      <a:pt x="819" y="0"/>
                    </a:cubicBezTo>
                  </a:path>
                </a:pathLst>
              </a:custGeom>
              <a:noFill/>
              <a:ln w="28575" cmpd="sng">
                <a:solidFill>
                  <a:srgbClr val="33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41000" name="Text Box 119"/>
            <p:cNvSpPr txBox="1">
              <a:spLocks noChangeArrowheads="1"/>
            </p:cNvSpPr>
            <p:nvPr/>
          </p:nvSpPr>
          <p:spPr bwMode="auto">
            <a:xfrm>
              <a:off x="4364" y="1379"/>
              <a:ext cx="980" cy="240"/>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solidFill>
                    <a:srgbClr val="3399FF"/>
                  </a:solidFill>
                  <a:latin typeface="Calibri" pitchFamily="34" charset="0"/>
                </a:rPr>
                <a:t>Dar es Salaam</a:t>
              </a:r>
            </a:p>
          </p:txBody>
        </p:sp>
      </p:grpSp>
      <p:grpSp>
        <p:nvGrpSpPr>
          <p:cNvPr id="30" name="Group 125"/>
          <p:cNvGrpSpPr>
            <a:grpSpLocks/>
          </p:cNvGrpSpPr>
          <p:nvPr/>
        </p:nvGrpSpPr>
        <p:grpSpPr bwMode="auto">
          <a:xfrm>
            <a:off x="3248025" y="4992688"/>
            <a:ext cx="2068513" cy="601662"/>
            <a:chOff x="1712" y="2964"/>
            <a:chExt cx="1480" cy="428"/>
          </a:xfrm>
        </p:grpSpPr>
        <p:sp>
          <p:nvSpPr>
            <p:cNvPr id="40989" name="Text Box 103"/>
            <p:cNvSpPr txBox="1">
              <a:spLocks noChangeArrowheads="1"/>
            </p:cNvSpPr>
            <p:nvPr/>
          </p:nvSpPr>
          <p:spPr bwMode="auto">
            <a:xfrm>
              <a:off x="1712" y="3153"/>
              <a:ext cx="1003" cy="239"/>
            </a:xfrm>
            <a:prstGeom prst="rect">
              <a:avLst/>
            </a:prstGeom>
            <a:noFill/>
            <a:ln>
              <a:noFill/>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solidFill>
                    <a:srgbClr val="339933"/>
                  </a:solidFill>
                  <a:latin typeface="Calibri" pitchFamily="34" charset="0"/>
                </a:rPr>
                <a:t>Trans-Kalahari</a:t>
              </a:r>
            </a:p>
          </p:txBody>
        </p:sp>
        <p:grpSp>
          <p:nvGrpSpPr>
            <p:cNvPr id="40990" name="Group 124"/>
            <p:cNvGrpSpPr>
              <a:grpSpLocks/>
            </p:cNvGrpSpPr>
            <p:nvPr/>
          </p:nvGrpSpPr>
          <p:grpSpPr bwMode="auto">
            <a:xfrm>
              <a:off x="1784" y="2964"/>
              <a:ext cx="1408" cy="424"/>
              <a:chOff x="1784" y="2964"/>
              <a:chExt cx="1408" cy="424"/>
            </a:xfrm>
          </p:grpSpPr>
          <p:grpSp>
            <p:nvGrpSpPr>
              <p:cNvPr id="40991" name="Group 88"/>
              <p:cNvGrpSpPr>
                <a:grpSpLocks/>
              </p:cNvGrpSpPr>
              <p:nvPr/>
            </p:nvGrpSpPr>
            <p:grpSpPr bwMode="auto">
              <a:xfrm>
                <a:off x="1920" y="2968"/>
                <a:ext cx="1272" cy="420"/>
                <a:chOff x="2091" y="2655"/>
                <a:chExt cx="1134" cy="378"/>
              </a:xfrm>
            </p:grpSpPr>
            <p:sp>
              <p:nvSpPr>
                <p:cNvPr id="40993" name="Freeform 48"/>
                <p:cNvSpPr>
                  <a:spLocks/>
                </p:cNvSpPr>
                <p:nvPr/>
              </p:nvSpPr>
              <p:spPr bwMode="auto">
                <a:xfrm>
                  <a:off x="3213" y="2994"/>
                  <a:ext cx="12" cy="39"/>
                </a:xfrm>
                <a:custGeom>
                  <a:avLst/>
                  <a:gdLst>
                    <a:gd name="T0" fmla="*/ 12 w 12"/>
                    <a:gd name="T1" fmla="*/ 0 h 39"/>
                    <a:gd name="T2" fmla="*/ 9 w 12"/>
                    <a:gd name="T3" fmla="*/ 21 h 39"/>
                    <a:gd name="T4" fmla="*/ 0 w 12"/>
                    <a:gd name="T5" fmla="*/ 39 h 39"/>
                    <a:gd name="T6" fmla="*/ 0 60000 65536"/>
                    <a:gd name="T7" fmla="*/ 0 60000 65536"/>
                    <a:gd name="T8" fmla="*/ 0 60000 65536"/>
                    <a:gd name="T9" fmla="*/ 0 w 12"/>
                    <a:gd name="T10" fmla="*/ 0 h 39"/>
                    <a:gd name="T11" fmla="*/ 12 w 12"/>
                    <a:gd name="T12" fmla="*/ 39 h 39"/>
                  </a:gdLst>
                  <a:ahLst/>
                  <a:cxnLst>
                    <a:cxn ang="T6">
                      <a:pos x="T0" y="T1"/>
                    </a:cxn>
                    <a:cxn ang="T7">
                      <a:pos x="T2" y="T3"/>
                    </a:cxn>
                    <a:cxn ang="T8">
                      <a:pos x="T4" y="T5"/>
                    </a:cxn>
                  </a:cxnLst>
                  <a:rect l="T9" t="T10" r="T11" b="T12"/>
                  <a:pathLst>
                    <a:path w="12" h="39">
                      <a:moveTo>
                        <a:pt x="12" y="0"/>
                      </a:moveTo>
                      <a:lnTo>
                        <a:pt x="9" y="21"/>
                      </a:lnTo>
                      <a:lnTo>
                        <a:pt x="0" y="39"/>
                      </a:lnTo>
                    </a:path>
                  </a:pathLst>
                </a:custGeom>
                <a:noFill/>
                <a:ln w="28575" cmpd="sng">
                  <a:solidFill>
                    <a:srgbClr val="3399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nvGrpSpPr>
                <p:cNvPr id="40994" name="Group 86"/>
                <p:cNvGrpSpPr>
                  <a:grpSpLocks/>
                </p:cNvGrpSpPr>
                <p:nvPr/>
              </p:nvGrpSpPr>
              <p:grpSpPr bwMode="auto">
                <a:xfrm>
                  <a:off x="2091" y="2655"/>
                  <a:ext cx="1132" cy="340"/>
                  <a:chOff x="2091" y="2655"/>
                  <a:chExt cx="1132" cy="340"/>
                </a:xfrm>
              </p:grpSpPr>
              <p:grpSp>
                <p:nvGrpSpPr>
                  <p:cNvPr id="40995" name="Group 26"/>
                  <p:cNvGrpSpPr>
                    <a:grpSpLocks/>
                  </p:cNvGrpSpPr>
                  <p:nvPr/>
                </p:nvGrpSpPr>
                <p:grpSpPr bwMode="auto">
                  <a:xfrm>
                    <a:off x="2091" y="2655"/>
                    <a:ext cx="921" cy="306"/>
                    <a:chOff x="2091" y="2655"/>
                    <a:chExt cx="921" cy="306"/>
                  </a:xfrm>
                </p:grpSpPr>
                <p:sp>
                  <p:nvSpPr>
                    <p:cNvPr id="40997" name="Freeform 24"/>
                    <p:cNvSpPr>
                      <a:spLocks/>
                    </p:cNvSpPr>
                    <p:nvPr/>
                  </p:nvSpPr>
                  <p:spPr bwMode="auto">
                    <a:xfrm>
                      <a:off x="2091" y="2655"/>
                      <a:ext cx="900" cy="306"/>
                    </a:xfrm>
                    <a:custGeom>
                      <a:avLst/>
                      <a:gdLst>
                        <a:gd name="T0" fmla="*/ 0 w 900"/>
                        <a:gd name="T1" fmla="*/ 0 h 306"/>
                        <a:gd name="T2" fmla="*/ 42 w 900"/>
                        <a:gd name="T3" fmla="*/ 3 h 306"/>
                        <a:gd name="T4" fmla="*/ 75 w 900"/>
                        <a:gd name="T5" fmla="*/ 3 h 306"/>
                        <a:gd name="T6" fmla="*/ 96 w 900"/>
                        <a:gd name="T7" fmla="*/ 3 h 306"/>
                        <a:gd name="T8" fmla="*/ 105 w 900"/>
                        <a:gd name="T9" fmla="*/ 30 h 306"/>
                        <a:gd name="T10" fmla="*/ 111 w 900"/>
                        <a:gd name="T11" fmla="*/ 57 h 306"/>
                        <a:gd name="T12" fmla="*/ 162 w 900"/>
                        <a:gd name="T13" fmla="*/ 48 h 306"/>
                        <a:gd name="T14" fmla="*/ 216 w 900"/>
                        <a:gd name="T15" fmla="*/ 45 h 306"/>
                        <a:gd name="T16" fmla="*/ 258 w 900"/>
                        <a:gd name="T17" fmla="*/ 45 h 306"/>
                        <a:gd name="T18" fmla="*/ 285 w 900"/>
                        <a:gd name="T19" fmla="*/ 51 h 306"/>
                        <a:gd name="T20" fmla="*/ 333 w 900"/>
                        <a:gd name="T21" fmla="*/ 48 h 306"/>
                        <a:gd name="T22" fmla="*/ 378 w 900"/>
                        <a:gd name="T23" fmla="*/ 39 h 306"/>
                        <a:gd name="T24" fmla="*/ 420 w 900"/>
                        <a:gd name="T25" fmla="*/ 24 h 306"/>
                        <a:gd name="T26" fmla="*/ 450 w 900"/>
                        <a:gd name="T27" fmla="*/ 21 h 306"/>
                        <a:gd name="T28" fmla="*/ 492 w 900"/>
                        <a:gd name="T29" fmla="*/ 21 h 306"/>
                        <a:gd name="T30" fmla="*/ 525 w 900"/>
                        <a:gd name="T31" fmla="*/ 18 h 306"/>
                        <a:gd name="T32" fmla="*/ 567 w 900"/>
                        <a:gd name="T33" fmla="*/ 81 h 306"/>
                        <a:gd name="T34" fmla="*/ 621 w 900"/>
                        <a:gd name="T35" fmla="*/ 150 h 306"/>
                        <a:gd name="T36" fmla="*/ 660 w 900"/>
                        <a:gd name="T37" fmla="*/ 189 h 306"/>
                        <a:gd name="T38" fmla="*/ 696 w 900"/>
                        <a:gd name="T39" fmla="*/ 225 h 306"/>
                        <a:gd name="T40" fmla="*/ 732 w 900"/>
                        <a:gd name="T41" fmla="*/ 234 h 306"/>
                        <a:gd name="T42" fmla="*/ 801 w 900"/>
                        <a:gd name="T43" fmla="*/ 267 h 306"/>
                        <a:gd name="T44" fmla="*/ 849 w 900"/>
                        <a:gd name="T45" fmla="*/ 276 h 306"/>
                        <a:gd name="T46" fmla="*/ 882 w 900"/>
                        <a:gd name="T47" fmla="*/ 297 h 306"/>
                        <a:gd name="T48" fmla="*/ 900 w 900"/>
                        <a:gd name="T49" fmla="*/ 306 h 3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0"/>
                        <a:gd name="T76" fmla="*/ 0 h 306"/>
                        <a:gd name="T77" fmla="*/ 900 w 900"/>
                        <a:gd name="T78" fmla="*/ 306 h 30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0" h="306">
                          <a:moveTo>
                            <a:pt x="0" y="0"/>
                          </a:moveTo>
                          <a:lnTo>
                            <a:pt x="42" y="3"/>
                          </a:lnTo>
                          <a:lnTo>
                            <a:pt x="75" y="3"/>
                          </a:lnTo>
                          <a:lnTo>
                            <a:pt x="96" y="3"/>
                          </a:lnTo>
                          <a:lnTo>
                            <a:pt x="105" y="30"/>
                          </a:lnTo>
                          <a:lnTo>
                            <a:pt x="111" y="57"/>
                          </a:lnTo>
                          <a:lnTo>
                            <a:pt x="162" y="48"/>
                          </a:lnTo>
                          <a:lnTo>
                            <a:pt x="216" y="45"/>
                          </a:lnTo>
                          <a:lnTo>
                            <a:pt x="258" y="45"/>
                          </a:lnTo>
                          <a:lnTo>
                            <a:pt x="285" y="51"/>
                          </a:lnTo>
                          <a:lnTo>
                            <a:pt x="333" y="48"/>
                          </a:lnTo>
                          <a:lnTo>
                            <a:pt x="378" y="39"/>
                          </a:lnTo>
                          <a:lnTo>
                            <a:pt x="420" y="24"/>
                          </a:lnTo>
                          <a:lnTo>
                            <a:pt x="450" y="21"/>
                          </a:lnTo>
                          <a:lnTo>
                            <a:pt x="492" y="21"/>
                          </a:lnTo>
                          <a:lnTo>
                            <a:pt x="525" y="18"/>
                          </a:lnTo>
                          <a:lnTo>
                            <a:pt x="567" y="81"/>
                          </a:lnTo>
                          <a:lnTo>
                            <a:pt x="621" y="150"/>
                          </a:lnTo>
                          <a:lnTo>
                            <a:pt x="660" y="189"/>
                          </a:lnTo>
                          <a:lnTo>
                            <a:pt x="696" y="225"/>
                          </a:lnTo>
                          <a:lnTo>
                            <a:pt x="732" y="234"/>
                          </a:lnTo>
                          <a:lnTo>
                            <a:pt x="801" y="267"/>
                          </a:lnTo>
                          <a:lnTo>
                            <a:pt x="849" y="276"/>
                          </a:lnTo>
                          <a:lnTo>
                            <a:pt x="882" y="297"/>
                          </a:lnTo>
                          <a:lnTo>
                            <a:pt x="900" y="306"/>
                          </a:lnTo>
                        </a:path>
                      </a:pathLst>
                    </a:custGeom>
                    <a:noFill/>
                    <a:ln w="28575" cmpd="sng">
                      <a:solidFill>
                        <a:srgbClr val="3399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998" name="Freeform 25"/>
                    <p:cNvSpPr>
                      <a:spLocks/>
                    </p:cNvSpPr>
                    <p:nvPr/>
                  </p:nvSpPr>
                  <p:spPr bwMode="auto">
                    <a:xfrm>
                      <a:off x="2955" y="2901"/>
                      <a:ext cx="57" cy="36"/>
                    </a:xfrm>
                    <a:custGeom>
                      <a:avLst/>
                      <a:gdLst>
                        <a:gd name="T0" fmla="*/ 0 w 57"/>
                        <a:gd name="T1" fmla="*/ 36 h 36"/>
                        <a:gd name="T2" fmla="*/ 15 w 57"/>
                        <a:gd name="T3" fmla="*/ 15 h 36"/>
                        <a:gd name="T4" fmla="*/ 33 w 57"/>
                        <a:gd name="T5" fmla="*/ 6 h 36"/>
                        <a:gd name="T6" fmla="*/ 57 w 57"/>
                        <a:gd name="T7" fmla="*/ 0 h 36"/>
                        <a:gd name="T8" fmla="*/ 0 60000 65536"/>
                        <a:gd name="T9" fmla="*/ 0 60000 65536"/>
                        <a:gd name="T10" fmla="*/ 0 60000 65536"/>
                        <a:gd name="T11" fmla="*/ 0 60000 65536"/>
                        <a:gd name="T12" fmla="*/ 0 w 57"/>
                        <a:gd name="T13" fmla="*/ 0 h 36"/>
                        <a:gd name="T14" fmla="*/ 57 w 57"/>
                        <a:gd name="T15" fmla="*/ 36 h 36"/>
                      </a:gdLst>
                      <a:ahLst/>
                      <a:cxnLst>
                        <a:cxn ang="T8">
                          <a:pos x="T0" y="T1"/>
                        </a:cxn>
                        <a:cxn ang="T9">
                          <a:pos x="T2" y="T3"/>
                        </a:cxn>
                        <a:cxn ang="T10">
                          <a:pos x="T4" y="T5"/>
                        </a:cxn>
                        <a:cxn ang="T11">
                          <a:pos x="T6" y="T7"/>
                        </a:cxn>
                      </a:cxnLst>
                      <a:rect l="T12" t="T13" r="T14" b="T15"/>
                      <a:pathLst>
                        <a:path w="57" h="36">
                          <a:moveTo>
                            <a:pt x="0" y="36"/>
                          </a:moveTo>
                          <a:lnTo>
                            <a:pt x="15" y="15"/>
                          </a:lnTo>
                          <a:lnTo>
                            <a:pt x="33" y="6"/>
                          </a:lnTo>
                          <a:lnTo>
                            <a:pt x="57" y="0"/>
                          </a:lnTo>
                        </a:path>
                      </a:pathLst>
                    </a:custGeom>
                    <a:noFill/>
                    <a:ln w="28575" cmpd="sng">
                      <a:solidFill>
                        <a:srgbClr val="3399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sp>
                <p:nvSpPr>
                  <p:cNvPr id="40996" name="Freeform 71"/>
                  <p:cNvSpPr>
                    <a:spLocks/>
                  </p:cNvSpPr>
                  <p:nvPr/>
                </p:nvSpPr>
                <p:spPr bwMode="auto">
                  <a:xfrm>
                    <a:off x="2989" y="2959"/>
                    <a:ext cx="234" cy="36"/>
                  </a:xfrm>
                  <a:custGeom>
                    <a:avLst/>
                    <a:gdLst>
                      <a:gd name="T0" fmla="*/ 0 w 234"/>
                      <a:gd name="T1" fmla="*/ 0 h 36"/>
                      <a:gd name="T2" fmla="*/ 24 w 234"/>
                      <a:gd name="T3" fmla="*/ 24 h 36"/>
                      <a:gd name="T4" fmla="*/ 54 w 234"/>
                      <a:gd name="T5" fmla="*/ 24 h 36"/>
                      <a:gd name="T6" fmla="*/ 84 w 234"/>
                      <a:gd name="T7" fmla="*/ 30 h 36"/>
                      <a:gd name="T8" fmla="*/ 117 w 234"/>
                      <a:gd name="T9" fmla="*/ 33 h 36"/>
                      <a:gd name="T10" fmla="*/ 141 w 234"/>
                      <a:gd name="T11" fmla="*/ 36 h 36"/>
                      <a:gd name="T12" fmla="*/ 165 w 234"/>
                      <a:gd name="T13" fmla="*/ 36 h 36"/>
                      <a:gd name="T14" fmla="*/ 192 w 234"/>
                      <a:gd name="T15" fmla="*/ 36 h 36"/>
                      <a:gd name="T16" fmla="*/ 213 w 234"/>
                      <a:gd name="T17" fmla="*/ 33 h 36"/>
                      <a:gd name="T18" fmla="*/ 234 w 234"/>
                      <a:gd name="T19" fmla="*/ 3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4"/>
                      <a:gd name="T31" fmla="*/ 0 h 36"/>
                      <a:gd name="T32" fmla="*/ 234 w 234"/>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4" h="36">
                        <a:moveTo>
                          <a:pt x="0" y="0"/>
                        </a:moveTo>
                        <a:lnTo>
                          <a:pt x="24" y="24"/>
                        </a:lnTo>
                        <a:lnTo>
                          <a:pt x="54" y="24"/>
                        </a:lnTo>
                        <a:lnTo>
                          <a:pt x="84" y="30"/>
                        </a:lnTo>
                        <a:lnTo>
                          <a:pt x="117" y="33"/>
                        </a:lnTo>
                        <a:lnTo>
                          <a:pt x="141" y="36"/>
                        </a:lnTo>
                        <a:lnTo>
                          <a:pt x="165" y="36"/>
                        </a:lnTo>
                        <a:lnTo>
                          <a:pt x="192" y="36"/>
                        </a:lnTo>
                        <a:lnTo>
                          <a:pt x="213" y="33"/>
                        </a:lnTo>
                        <a:lnTo>
                          <a:pt x="234" y="36"/>
                        </a:lnTo>
                      </a:path>
                    </a:pathLst>
                  </a:custGeom>
                  <a:noFill/>
                  <a:ln w="28575" cmpd="sng">
                    <a:solidFill>
                      <a:srgbClr val="3399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sp>
            <p:nvSpPr>
              <p:cNvPr id="40992" name="Freeform 122"/>
              <p:cNvSpPr>
                <a:spLocks/>
              </p:cNvSpPr>
              <p:nvPr/>
            </p:nvSpPr>
            <p:spPr bwMode="auto">
              <a:xfrm>
                <a:off x="1784" y="2964"/>
                <a:ext cx="158" cy="120"/>
              </a:xfrm>
              <a:custGeom>
                <a:avLst/>
                <a:gdLst>
                  <a:gd name="T0" fmla="*/ 158 w 158"/>
                  <a:gd name="T1" fmla="*/ 6 h 120"/>
                  <a:gd name="T2" fmla="*/ 134 w 158"/>
                  <a:gd name="T3" fmla="*/ 0 h 120"/>
                  <a:gd name="T4" fmla="*/ 120 w 158"/>
                  <a:gd name="T5" fmla="*/ 4 h 120"/>
                  <a:gd name="T6" fmla="*/ 108 w 158"/>
                  <a:gd name="T7" fmla="*/ 12 h 120"/>
                  <a:gd name="T8" fmla="*/ 86 w 158"/>
                  <a:gd name="T9" fmla="*/ 26 h 120"/>
                  <a:gd name="T10" fmla="*/ 74 w 158"/>
                  <a:gd name="T11" fmla="*/ 30 h 120"/>
                  <a:gd name="T12" fmla="*/ 58 w 158"/>
                  <a:gd name="T13" fmla="*/ 46 h 120"/>
                  <a:gd name="T14" fmla="*/ 16 w 158"/>
                  <a:gd name="T15" fmla="*/ 74 h 120"/>
                  <a:gd name="T16" fmla="*/ 0 w 158"/>
                  <a:gd name="T17" fmla="*/ 120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8"/>
                  <a:gd name="T28" fmla="*/ 0 h 120"/>
                  <a:gd name="T29" fmla="*/ 158 w 158"/>
                  <a:gd name="T30" fmla="*/ 120 h 1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8" h="120">
                    <a:moveTo>
                      <a:pt x="158" y="6"/>
                    </a:moveTo>
                    <a:cubicBezTo>
                      <a:pt x="150" y="4"/>
                      <a:pt x="142" y="3"/>
                      <a:pt x="134" y="0"/>
                    </a:cubicBezTo>
                    <a:cubicBezTo>
                      <a:pt x="132" y="0"/>
                      <a:pt x="122" y="3"/>
                      <a:pt x="120" y="4"/>
                    </a:cubicBezTo>
                    <a:cubicBezTo>
                      <a:pt x="116" y="6"/>
                      <a:pt x="108" y="12"/>
                      <a:pt x="108" y="12"/>
                    </a:cubicBezTo>
                    <a:cubicBezTo>
                      <a:pt x="103" y="19"/>
                      <a:pt x="94" y="22"/>
                      <a:pt x="86" y="26"/>
                    </a:cubicBezTo>
                    <a:cubicBezTo>
                      <a:pt x="82" y="28"/>
                      <a:pt x="74" y="30"/>
                      <a:pt x="74" y="30"/>
                    </a:cubicBezTo>
                    <a:cubicBezTo>
                      <a:pt x="68" y="36"/>
                      <a:pt x="65" y="41"/>
                      <a:pt x="58" y="46"/>
                    </a:cubicBezTo>
                    <a:cubicBezTo>
                      <a:pt x="45" y="65"/>
                      <a:pt x="39" y="71"/>
                      <a:pt x="16" y="74"/>
                    </a:cubicBezTo>
                    <a:cubicBezTo>
                      <a:pt x="7" y="88"/>
                      <a:pt x="0" y="103"/>
                      <a:pt x="0" y="120"/>
                    </a:cubicBezTo>
                  </a:path>
                </a:pathLst>
              </a:custGeom>
              <a:noFill/>
              <a:ln w="28575" cmpd="sng">
                <a:solidFill>
                  <a:srgbClr val="3399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grpSp>
      <p:sp>
        <p:nvSpPr>
          <p:cNvPr id="40976" name="Text Box 132"/>
          <p:cNvSpPr txBox="1">
            <a:spLocks noChangeArrowheads="1"/>
          </p:cNvSpPr>
          <p:nvPr/>
        </p:nvSpPr>
        <p:spPr bwMode="auto">
          <a:xfrm>
            <a:off x="7223125" y="5651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p>
        </p:txBody>
      </p:sp>
      <p:grpSp>
        <p:nvGrpSpPr>
          <p:cNvPr id="5159" name="Group 135"/>
          <p:cNvGrpSpPr>
            <a:grpSpLocks/>
          </p:cNvGrpSpPr>
          <p:nvPr/>
        </p:nvGrpSpPr>
        <p:grpSpPr bwMode="auto">
          <a:xfrm>
            <a:off x="6800850" y="250825"/>
            <a:ext cx="2224088" cy="682625"/>
            <a:chOff x="4284" y="158"/>
            <a:chExt cx="1401" cy="430"/>
          </a:xfrm>
        </p:grpSpPr>
        <p:sp>
          <p:nvSpPr>
            <p:cNvPr id="40987" name="Freeform 130"/>
            <p:cNvSpPr>
              <a:spLocks/>
            </p:cNvSpPr>
            <p:nvPr/>
          </p:nvSpPr>
          <p:spPr bwMode="auto">
            <a:xfrm>
              <a:off x="4284" y="158"/>
              <a:ext cx="396" cy="270"/>
            </a:xfrm>
            <a:custGeom>
              <a:avLst/>
              <a:gdLst>
                <a:gd name="T0" fmla="*/ 396 w 396"/>
                <a:gd name="T1" fmla="*/ 0 h 270"/>
                <a:gd name="T2" fmla="*/ 386 w 396"/>
                <a:gd name="T3" fmla="*/ 18 h 270"/>
                <a:gd name="T4" fmla="*/ 370 w 396"/>
                <a:gd name="T5" fmla="*/ 28 h 270"/>
                <a:gd name="T6" fmla="*/ 360 w 396"/>
                <a:gd name="T7" fmla="*/ 34 h 270"/>
                <a:gd name="T8" fmla="*/ 350 w 396"/>
                <a:gd name="T9" fmla="*/ 46 h 270"/>
                <a:gd name="T10" fmla="*/ 350 w 396"/>
                <a:gd name="T11" fmla="*/ 58 h 270"/>
                <a:gd name="T12" fmla="*/ 340 w 396"/>
                <a:gd name="T13" fmla="*/ 78 h 270"/>
                <a:gd name="T14" fmla="*/ 328 w 396"/>
                <a:gd name="T15" fmla="*/ 88 h 270"/>
                <a:gd name="T16" fmla="*/ 316 w 396"/>
                <a:gd name="T17" fmla="*/ 100 h 270"/>
                <a:gd name="T18" fmla="*/ 298 w 396"/>
                <a:gd name="T19" fmla="*/ 130 h 270"/>
                <a:gd name="T20" fmla="*/ 290 w 396"/>
                <a:gd name="T21" fmla="*/ 150 h 270"/>
                <a:gd name="T22" fmla="*/ 272 w 396"/>
                <a:gd name="T23" fmla="*/ 168 h 270"/>
                <a:gd name="T24" fmla="*/ 258 w 396"/>
                <a:gd name="T25" fmla="*/ 182 h 270"/>
                <a:gd name="T26" fmla="*/ 238 w 396"/>
                <a:gd name="T27" fmla="*/ 186 h 270"/>
                <a:gd name="T28" fmla="*/ 210 w 396"/>
                <a:gd name="T29" fmla="*/ 190 h 270"/>
                <a:gd name="T30" fmla="*/ 190 w 396"/>
                <a:gd name="T31" fmla="*/ 206 h 270"/>
                <a:gd name="T32" fmla="*/ 170 w 396"/>
                <a:gd name="T33" fmla="*/ 220 h 270"/>
                <a:gd name="T34" fmla="*/ 150 w 396"/>
                <a:gd name="T35" fmla="*/ 226 h 270"/>
                <a:gd name="T36" fmla="*/ 116 w 396"/>
                <a:gd name="T37" fmla="*/ 228 h 270"/>
                <a:gd name="T38" fmla="*/ 96 w 396"/>
                <a:gd name="T39" fmla="*/ 236 h 270"/>
                <a:gd name="T40" fmla="*/ 80 w 396"/>
                <a:gd name="T41" fmla="*/ 254 h 270"/>
                <a:gd name="T42" fmla="*/ 58 w 396"/>
                <a:gd name="T43" fmla="*/ 270 h 270"/>
                <a:gd name="T44" fmla="*/ 42 w 396"/>
                <a:gd name="T45" fmla="*/ 270 h 270"/>
                <a:gd name="T46" fmla="*/ 18 w 396"/>
                <a:gd name="T47" fmla="*/ 250 h 270"/>
                <a:gd name="T48" fmla="*/ 0 w 396"/>
                <a:gd name="T49" fmla="*/ 232 h 2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6"/>
                <a:gd name="T76" fmla="*/ 0 h 270"/>
                <a:gd name="T77" fmla="*/ 396 w 396"/>
                <a:gd name="T78" fmla="*/ 270 h 2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6" h="270">
                  <a:moveTo>
                    <a:pt x="396" y="0"/>
                  </a:moveTo>
                  <a:lnTo>
                    <a:pt x="386" y="18"/>
                  </a:lnTo>
                  <a:lnTo>
                    <a:pt x="370" y="28"/>
                  </a:lnTo>
                  <a:lnTo>
                    <a:pt x="360" y="34"/>
                  </a:lnTo>
                  <a:lnTo>
                    <a:pt x="350" y="46"/>
                  </a:lnTo>
                  <a:lnTo>
                    <a:pt x="350" y="58"/>
                  </a:lnTo>
                  <a:lnTo>
                    <a:pt x="340" y="78"/>
                  </a:lnTo>
                  <a:lnTo>
                    <a:pt x="328" y="88"/>
                  </a:lnTo>
                  <a:lnTo>
                    <a:pt x="316" y="100"/>
                  </a:lnTo>
                  <a:lnTo>
                    <a:pt x="298" y="130"/>
                  </a:lnTo>
                  <a:lnTo>
                    <a:pt x="290" y="150"/>
                  </a:lnTo>
                  <a:lnTo>
                    <a:pt x="272" y="168"/>
                  </a:lnTo>
                  <a:lnTo>
                    <a:pt x="258" y="182"/>
                  </a:lnTo>
                  <a:lnTo>
                    <a:pt x="238" y="186"/>
                  </a:lnTo>
                  <a:lnTo>
                    <a:pt x="210" y="190"/>
                  </a:lnTo>
                  <a:lnTo>
                    <a:pt x="190" y="206"/>
                  </a:lnTo>
                  <a:lnTo>
                    <a:pt x="170" y="220"/>
                  </a:lnTo>
                  <a:lnTo>
                    <a:pt x="150" y="226"/>
                  </a:lnTo>
                  <a:lnTo>
                    <a:pt x="116" y="228"/>
                  </a:lnTo>
                  <a:lnTo>
                    <a:pt x="96" y="236"/>
                  </a:lnTo>
                  <a:lnTo>
                    <a:pt x="80" y="254"/>
                  </a:lnTo>
                  <a:lnTo>
                    <a:pt x="58" y="270"/>
                  </a:lnTo>
                  <a:lnTo>
                    <a:pt x="42" y="270"/>
                  </a:lnTo>
                  <a:lnTo>
                    <a:pt x="18" y="250"/>
                  </a:lnTo>
                  <a:lnTo>
                    <a:pt x="0" y="232"/>
                  </a:lnTo>
                </a:path>
              </a:pathLst>
            </a:custGeom>
            <a:noFill/>
            <a:ln w="38100" cmpd="sng">
              <a:solidFill>
                <a:srgbClr val="0066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40988" name="Text Box 134"/>
            <p:cNvSpPr txBox="1">
              <a:spLocks noChangeArrowheads="1"/>
            </p:cNvSpPr>
            <p:nvPr/>
          </p:nvSpPr>
          <p:spPr bwMode="auto">
            <a:xfrm>
              <a:off x="4607" y="376"/>
              <a:ext cx="1078" cy="212"/>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solidFill>
                    <a:srgbClr val="0066CC"/>
                  </a:solidFill>
                  <a:latin typeface="Calibri" pitchFamily="34" charset="0"/>
                </a:rPr>
                <a:t>Ethiopia - Djibouti</a:t>
              </a:r>
            </a:p>
          </p:txBody>
        </p:sp>
      </p:grpSp>
      <p:sp>
        <p:nvSpPr>
          <p:cNvPr id="108" name="Rectangle 107"/>
          <p:cNvSpPr/>
          <p:nvPr/>
        </p:nvSpPr>
        <p:spPr>
          <a:xfrm>
            <a:off x="2670175" y="2757488"/>
            <a:ext cx="2265363" cy="3106737"/>
          </a:xfrm>
          <a:prstGeom prst="rect">
            <a:avLst/>
          </a:prstGeom>
          <a:solidFill>
            <a:schemeClr val="bg1">
              <a:lumMod val="95000"/>
              <a:alpha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9" name="TextBox 108"/>
          <p:cNvSpPr txBox="1"/>
          <p:nvPr/>
        </p:nvSpPr>
        <p:spPr>
          <a:xfrm>
            <a:off x="2684463" y="2336800"/>
            <a:ext cx="2235200" cy="369888"/>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GB" dirty="0"/>
              <a:t>Western Cluster</a:t>
            </a:r>
          </a:p>
        </p:txBody>
      </p:sp>
      <p:sp>
        <p:nvSpPr>
          <p:cNvPr id="110" name="Rectangle 109"/>
          <p:cNvSpPr/>
          <p:nvPr/>
        </p:nvSpPr>
        <p:spPr>
          <a:xfrm>
            <a:off x="6100763" y="3773488"/>
            <a:ext cx="1187450" cy="2184400"/>
          </a:xfrm>
          <a:prstGeom prst="rect">
            <a:avLst/>
          </a:prstGeom>
          <a:solidFill>
            <a:schemeClr val="bg1">
              <a:lumMod val="95000"/>
              <a:alpha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 name="TextBox 111"/>
          <p:cNvSpPr txBox="1"/>
          <p:nvPr/>
        </p:nvSpPr>
        <p:spPr>
          <a:xfrm>
            <a:off x="4848225" y="6399213"/>
            <a:ext cx="1458913" cy="3683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GB" dirty="0"/>
              <a:t>N-S Cluster</a:t>
            </a:r>
          </a:p>
        </p:txBody>
      </p:sp>
      <p:sp>
        <p:nvSpPr>
          <p:cNvPr id="113" name="TextBox 112"/>
          <p:cNvSpPr txBox="1"/>
          <p:nvPr/>
        </p:nvSpPr>
        <p:spPr>
          <a:xfrm>
            <a:off x="6734175" y="6008688"/>
            <a:ext cx="1771650" cy="36988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GB" dirty="0"/>
              <a:t>Eastern Cluster</a:t>
            </a:r>
          </a:p>
        </p:txBody>
      </p:sp>
      <p:sp>
        <p:nvSpPr>
          <p:cNvPr id="115" name="Rectangle 114"/>
          <p:cNvSpPr/>
          <p:nvPr/>
        </p:nvSpPr>
        <p:spPr>
          <a:xfrm>
            <a:off x="4949825" y="1681163"/>
            <a:ext cx="2184400" cy="1130300"/>
          </a:xfrm>
          <a:prstGeom prst="rect">
            <a:avLst/>
          </a:prstGeom>
          <a:solidFill>
            <a:schemeClr val="bg1">
              <a:lumMod val="95000"/>
              <a:alpha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6" name="TextBox 115"/>
          <p:cNvSpPr txBox="1"/>
          <p:nvPr/>
        </p:nvSpPr>
        <p:spPr>
          <a:xfrm>
            <a:off x="7134225" y="2125663"/>
            <a:ext cx="1516063" cy="36988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GB" dirty="0"/>
              <a:t>EAC Cluster</a:t>
            </a:r>
          </a:p>
        </p:txBody>
      </p:sp>
      <p:sp>
        <p:nvSpPr>
          <p:cNvPr id="117" name="L-Shape 116"/>
          <p:cNvSpPr/>
          <p:nvPr/>
        </p:nvSpPr>
        <p:spPr>
          <a:xfrm rot="5400000">
            <a:off x="4298950" y="3452813"/>
            <a:ext cx="3467100" cy="2184400"/>
          </a:xfrm>
          <a:prstGeom prst="corner">
            <a:avLst>
              <a:gd name="adj1" fmla="val 53149"/>
              <a:gd name="adj2" fmla="val 4448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TextBox 1"/>
          <p:cNvSpPr txBox="1"/>
          <p:nvPr/>
        </p:nvSpPr>
        <p:spPr>
          <a:xfrm>
            <a:off x="141886" y="124697"/>
            <a:ext cx="5678038" cy="1015663"/>
          </a:xfrm>
          <a:prstGeom prst="rect">
            <a:avLst/>
          </a:prstGeom>
          <a:solidFill>
            <a:schemeClr val="tx1"/>
          </a:solidFill>
        </p:spPr>
        <p:txBody>
          <a:bodyPr wrap="square" rtlCol="0">
            <a:spAutoFit/>
          </a:bodyPr>
          <a:lstStyle/>
          <a:p>
            <a:r>
              <a:rPr lang="en-ZA" sz="2000" dirty="0" smtClean="0">
                <a:solidFill>
                  <a:schemeClr val="bg1"/>
                </a:solidFill>
              </a:rPr>
              <a:t>Infrastructure – Planning and implementation is done on the basis of transport corridors which are then also clustered</a:t>
            </a:r>
            <a:endParaRPr lang="en-GB" sz="2000" dirty="0">
              <a:solidFill>
                <a:schemeClr val="bg1"/>
              </a:solidFill>
            </a:endParaRPr>
          </a:p>
        </p:txBody>
      </p:sp>
    </p:spTree>
    <p:extLst>
      <p:ext uri="{BB962C8B-B14F-4D97-AF65-F5344CB8AC3E}">
        <p14:creationId xmlns:p14="http://schemas.microsoft.com/office/powerpoint/2010/main" val="1899419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3"/>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9" grpId="0" animBg="1"/>
      <p:bldP spid="110" grpId="0" animBg="1"/>
      <p:bldP spid="112" grpId="0" animBg="1"/>
      <p:bldP spid="113" grpId="0" animBg="1"/>
      <p:bldP spid="115" grpId="0" animBg="1"/>
      <p:bldP spid="1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Users\Mark\AppData\Local\Microsoft\Windows\Temporary Internet Files\Content.Outlook\OK5LCNAH\Priority-NSC-Roa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8" y="582613"/>
            <a:ext cx="8702675" cy="621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1"/>
          <p:cNvSpPr txBox="1">
            <a:spLocks noChangeArrowheads="1"/>
          </p:cNvSpPr>
          <p:nvPr/>
        </p:nvSpPr>
        <p:spPr bwMode="auto">
          <a:xfrm>
            <a:off x="268288" y="52388"/>
            <a:ext cx="85919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ZA" b="1" dirty="0" smtClean="0">
                <a:solidFill>
                  <a:schemeClr val="bg1">
                    <a:lumMod val="85000"/>
                    <a:lumOff val="15000"/>
                  </a:schemeClr>
                </a:solidFill>
              </a:rPr>
              <a:t>Infrastructure Status - NSC </a:t>
            </a:r>
            <a:r>
              <a:rPr lang="en-ZA" b="1" dirty="0">
                <a:solidFill>
                  <a:schemeClr val="bg1">
                    <a:lumMod val="85000"/>
                    <a:lumOff val="15000"/>
                  </a:schemeClr>
                </a:solidFill>
              </a:rPr>
              <a:t>Roads </a:t>
            </a:r>
            <a:r>
              <a:rPr lang="en-ZA" b="1" dirty="0" smtClean="0">
                <a:solidFill>
                  <a:schemeClr val="bg1">
                    <a:lumMod val="85000"/>
                    <a:lumOff val="15000"/>
                  </a:schemeClr>
                </a:solidFill>
              </a:rPr>
              <a:t>being </a:t>
            </a:r>
            <a:r>
              <a:rPr lang="en-ZA" b="1" dirty="0">
                <a:solidFill>
                  <a:schemeClr val="bg1">
                    <a:lumMod val="85000"/>
                    <a:lumOff val="15000"/>
                  </a:schemeClr>
                </a:solidFill>
              </a:rPr>
              <a:t>funded or </a:t>
            </a:r>
            <a:r>
              <a:rPr lang="en-ZA" b="1" dirty="0" smtClean="0">
                <a:solidFill>
                  <a:schemeClr val="bg1">
                    <a:lumMod val="85000"/>
                    <a:lumOff val="15000"/>
                  </a:schemeClr>
                </a:solidFill>
              </a:rPr>
              <a:t>prepared </a:t>
            </a:r>
            <a:r>
              <a:rPr lang="en-ZA" b="1" dirty="0">
                <a:solidFill>
                  <a:schemeClr val="bg1">
                    <a:lumMod val="85000"/>
                    <a:lumOff val="15000"/>
                  </a:schemeClr>
                </a:solidFill>
              </a:rPr>
              <a:t>for funding</a:t>
            </a:r>
          </a:p>
        </p:txBody>
      </p:sp>
    </p:spTree>
    <p:extLst>
      <p:ext uri="{BB962C8B-B14F-4D97-AF65-F5344CB8AC3E}">
        <p14:creationId xmlns:p14="http://schemas.microsoft.com/office/powerpoint/2010/main" val="27850592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2012-04-29 North-South Corridor Networks Road Conditions (report versio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33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2"/>
          <p:cNvSpPr txBox="1">
            <a:spLocks noChangeArrowheads="1"/>
          </p:cNvSpPr>
          <p:nvPr/>
        </p:nvSpPr>
        <p:spPr bwMode="auto">
          <a:xfrm>
            <a:off x="5124450" y="-25533"/>
            <a:ext cx="4019550" cy="606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GB" dirty="0">
                <a:solidFill>
                  <a:schemeClr val="bg1">
                    <a:lumMod val="85000"/>
                    <a:lumOff val="15000"/>
                  </a:schemeClr>
                </a:solidFill>
              </a:rPr>
              <a:t>With current costs, tariffs and efficiencies, road transport is the most economical mode of transport in SSA and on the NSC. Despite this, except for a few sections, mainly in South Africa, the total costs of road maintenance and rehabilitation cannot be borne solely by the user. </a:t>
            </a:r>
          </a:p>
          <a:p>
            <a:pPr eaLnBrk="1" hangingPunct="1"/>
            <a:endParaRPr lang="en-GB" sz="1000" dirty="0">
              <a:solidFill>
                <a:schemeClr val="bg1">
                  <a:lumMod val="85000"/>
                  <a:lumOff val="15000"/>
                </a:schemeClr>
              </a:solidFill>
            </a:endParaRPr>
          </a:p>
          <a:p>
            <a:pPr eaLnBrk="1" hangingPunct="1"/>
            <a:r>
              <a:rPr lang="en-GB" dirty="0">
                <a:solidFill>
                  <a:schemeClr val="bg1">
                    <a:lumMod val="85000"/>
                    <a:lumOff val="15000"/>
                  </a:schemeClr>
                </a:solidFill>
              </a:rPr>
              <a:t>The HDM4 analysis has generated an economic rationale of upgrading and maintaining the entire NSC-AFT road network to a good condition. The costs of rehabilitating and then maintaining the entire NSC-AfT road network to a “good” standard was calculated as US$9.1b, of which US$5.9b was for capital investment and </a:t>
            </a:r>
            <a:r>
              <a:rPr lang="en-GB" dirty="0" smtClean="0">
                <a:solidFill>
                  <a:schemeClr val="bg1">
                    <a:lumMod val="85000"/>
                    <a:lumOff val="15000"/>
                  </a:schemeClr>
                </a:solidFill>
              </a:rPr>
              <a:t>US$3.2b </a:t>
            </a:r>
            <a:r>
              <a:rPr lang="en-GB" dirty="0">
                <a:solidFill>
                  <a:schemeClr val="bg1">
                    <a:lumMod val="85000"/>
                    <a:lumOff val="15000"/>
                  </a:schemeClr>
                </a:solidFill>
              </a:rPr>
              <a:t>was for recurrent costs. The economic rationale of upgrading and maintaining the NSC-AfT road network is, therefore, clear.</a:t>
            </a:r>
          </a:p>
        </p:txBody>
      </p:sp>
    </p:spTree>
    <p:extLst>
      <p:ext uri="{BB962C8B-B14F-4D97-AF65-F5344CB8AC3E}">
        <p14:creationId xmlns:p14="http://schemas.microsoft.com/office/powerpoint/2010/main" val="40509258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8"/>
          <p:cNvPicPr>
            <a:picLocks noChangeAspect="1" noChangeArrowheads="1"/>
          </p:cNvPicPr>
          <p:nvPr/>
        </p:nvPicPr>
        <p:blipFill>
          <a:blip r:embed="rId3"/>
          <a:srcRect/>
          <a:stretch>
            <a:fillRect/>
          </a:stretch>
        </p:blipFill>
        <p:spPr bwMode="auto">
          <a:xfrm>
            <a:off x="0" y="14384"/>
            <a:ext cx="9144000" cy="610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580" name="TextBox 1"/>
          <p:cNvSpPr txBox="1">
            <a:spLocks noChangeArrowheads="1"/>
          </p:cNvSpPr>
          <p:nvPr/>
        </p:nvSpPr>
        <p:spPr bwMode="auto">
          <a:xfrm>
            <a:off x="122238" y="355600"/>
            <a:ext cx="4970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ZA" b="1"/>
              <a:t>TMSA Rail Track Assessment</a:t>
            </a:r>
          </a:p>
        </p:txBody>
      </p:sp>
      <p:sp>
        <p:nvSpPr>
          <p:cNvPr id="3" name="TextBox 2"/>
          <p:cNvSpPr txBox="1"/>
          <p:nvPr/>
        </p:nvSpPr>
        <p:spPr>
          <a:xfrm>
            <a:off x="612775" y="512219"/>
            <a:ext cx="1781175" cy="707886"/>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ZA" sz="1000" dirty="0" smtClean="0">
                <a:solidFill>
                  <a:srgbClr val="000000"/>
                </a:solidFill>
              </a:rPr>
              <a:t>Lobito Railway –Being reconstructed by Chinese. Should link to DRC and to Solwezi in Zambia</a:t>
            </a:r>
          </a:p>
        </p:txBody>
      </p:sp>
      <p:cxnSp>
        <p:nvCxnSpPr>
          <p:cNvPr id="5" name="Straight Arrow Connector 4"/>
          <p:cNvCxnSpPr>
            <a:stCxn id="3" idx="2"/>
          </p:cNvCxnSpPr>
          <p:nvPr/>
        </p:nvCxnSpPr>
        <p:spPr>
          <a:xfrm>
            <a:off x="1503363" y="1220105"/>
            <a:ext cx="0" cy="490676"/>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2778342" y="220475"/>
            <a:ext cx="1781175" cy="55403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ZA" sz="1000" dirty="0"/>
              <a:t>The track between Kolwezi and </a:t>
            </a:r>
            <a:r>
              <a:rPr lang="en-ZA" sz="1000" dirty="0" err="1"/>
              <a:t>Dilolo</a:t>
            </a:r>
            <a:r>
              <a:rPr lang="en-ZA" sz="1000" dirty="0"/>
              <a:t> is believed to be overgrown and not in use.</a:t>
            </a:r>
          </a:p>
        </p:txBody>
      </p:sp>
      <p:cxnSp>
        <p:nvCxnSpPr>
          <p:cNvPr id="8" name="Straight Arrow Connector 7"/>
          <p:cNvCxnSpPr>
            <a:stCxn id="14" idx="2"/>
          </p:cNvCxnSpPr>
          <p:nvPr/>
        </p:nvCxnSpPr>
        <p:spPr>
          <a:xfrm>
            <a:off x="3668930" y="774513"/>
            <a:ext cx="0" cy="413845"/>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7112000" y="1018725"/>
            <a:ext cx="1781175" cy="1323439"/>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ZA" sz="1000" dirty="0"/>
              <a:t>The TAZARA </a:t>
            </a:r>
            <a:r>
              <a:rPr lang="en-ZA" sz="1000" dirty="0" err="1"/>
              <a:t>railtrack</a:t>
            </a:r>
            <a:r>
              <a:rPr lang="en-ZA" sz="1000" dirty="0"/>
              <a:t> is generally in </a:t>
            </a:r>
            <a:r>
              <a:rPr lang="en-ZA" sz="1000" dirty="0" smtClean="0"/>
              <a:t>fair </a:t>
            </a:r>
            <a:r>
              <a:rPr lang="en-ZA" sz="1000" dirty="0"/>
              <a:t>condition with some work needed to repair a section where there has been a </a:t>
            </a:r>
            <a:r>
              <a:rPr lang="en-ZA" sz="1000" dirty="0" smtClean="0"/>
              <a:t>landslide and sections where there are burns and dips between rails.</a:t>
            </a:r>
            <a:endParaRPr lang="en-ZA" sz="1000" dirty="0"/>
          </a:p>
        </p:txBody>
      </p:sp>
      <p:cxnSp>
        <p:nvCxnSpPr>
          <p:cNvPr id="15" name="Straight Arrow Connector 14"/>
          <p:cNvCxnSpPr>
            <a:stCxn id="13" idx="0"/>
          </p:cNvCxnSpPr>
          <p:nvPr/>
        </p:nvCxnSpPr>
        <p:spPr>
          <a:xfrm flipH="1" flipV="1">
            <a:off x="7231282" y="729035"/>
            <a:ext cx="771306" cy="28969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2552916" y="2008730"/>
            <a:ext cx="1781175" cy="70802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ZA" sz="1000" dirty="0"/>
              <a:t>The </a:t>
            </a:r>
            <a:r>
              <a:rPr lang="en-ZA" sz="1000" dirty="0" smtClean="0"/>
              <a:t>ZR </a:t>
            </a:r>
            <a:r>
              <a:rPr lang="en-ZA" sz="1000" dirty="0"/>
              <a:t>line is generally in a poor condition and there are speed restrictions on the entire </a:t>
            </a:r>
            <a:r>
              <a:rPr lang="en-ZA" sz="1000" dirty="0" smtClean="0"/>
              <a:t>ZR </a:t>
            </a:r>
            <a:r>
              <a:rPr lang="en-ZA" sz="1000" dirty="0"/>
              <a:t>network.</a:t>
            </a:r>
          </a:p>
        </p:txBody>
      </p:sp>
      <p:cxnSp>
        <p:nvCxnSpPr>
          <p:cNvPr id="18" name="Straight Arrow Connector 17"/>
          <p:cNvCxnSpPr>
            <a:stCxn id="17" idx="3"/>
          </p:cNvCxnSpPr>
          <p:nvPr/>
        </p:nvCxnSpPr>
        <p:spPr>
          <a:xfrm>
            <a:off x="4334091" y="2362743"/>
            <a:ext cx="541173" cy="532951"/>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7625587" y="2888085"/>
            <a:ext cx="1330325" cy="10160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ZA" sz="1000" dirty="0" err="1"/>
              <a:t>Nacala</a:t>
            </a:r>
            <a:r>
              <a:rPr lang="en-ZA" sz="1000" dirty="0"/>
              <a:t> to </a:t>
            </a:r>
            <a:r>
              <a:rPr lang="en-ZA" sz="1000" dirty="0" err="1"/>
              <a:t>Cuambo</a:t>
            </a:r>
            <a:r>
              <a:rPr lang="en-ZA" sz="1000" dirty="0"/>
              <a:t> is in good condition but the rest of the </a:t>
            </a:r>
            <a:r>
              <a:rPr lang="en-ZA" sz="1000" dirty="0" err="1"/>
              <a:t>Nacala</a:t>
            </a:r>
            <a:r>
              <a:rPr lang="en-ZA" sz="1000" dirty="0"/>
              <a:t> railway line is in very poor condition.</a:t>
            </a:r>
          </a:p>
        </p:txBody>
      </p:sp>
      <p:sp>
        <p:nvSpPr>
          <p:cNvPr id="22" name="TextBox 21"/>
          <p:cNvSpPr txBox="1"/>
          <p:nvPr/>
        </p:nvSpPr>
        <p:spPr>
          <a:xfrm>
            <a:off x="5323930" y="1919151"/>
            <a:ext cx="1166813" cy="147732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ZA" sz="1000" dirty="0"/>
              <a:t>Malawi network in </a:t>
            </a:r>
            <a:r>
              <a:rPr lang="en-ZA" sz="1000" dirty="0" smtClean="0"/>
              <a:t>poor to fair </a:t>
            </a:r>
            <a:r>
              <a:rPr lang="en-ZA" sz="1000" dirty="0"/>
              <a:t>condition apart from the section closed owing to a wash-away at </a:t>
            </a:r>
            <a:r>
              <a:rPr lang="en-ZA" sz="1000" dirty="0" err="1"/>
              <a:t>Bangula</a:t>
            </a:r>
            <a:r>
              <a:rPr lang="en-ZA" sz="1000" dirty="0"/>
              <a:t> and south to the border.</a:t>
            </a:r>
          </a:p>
        </p:txBody>
      </p:sp>
      <p:cxnSp>
        <p:nvCxnSpPr>
          <p:cNvPr id="23" name="Straight Arrow Connector 22"/>
          <p:cNvCxnSpPr>
            <a:stCxn id="21" idx="0"/>
          </p:cNvCxnSpPr>
          <p:nvPr/>
        </p:nvCxnSpPr>
        <p:spPr>
          <a:xfrm flipV="1">
            <a:off x="8290750" y="2545425"/>
            <a:ext cx="0" cy="34266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25" name="Straight Arrow Connector 24"/>
          <p:cNvCxnSpPr>
            <a:stCxn id="22" idx="3"/>
          </p:cNvCxnSpPr>
          <p:nvPr/>
        </p:nvCxnSpPr>
        <p:spPr>
          <a:xfrm flipV="1">
            <a:off x="6490743" y="2412125"/>
            <a:ext cx="621257" cy="245690"/>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7617541" y="3968893"/>
            <a:ext cx="1330325" cy="861774"/>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ZA" sz="1000" dirty="0"/>
              <a:t>Sena line from Moatize to </a:t>
            </a:r>
            <a:r>
              <a:rPr lang="en-ZA" sz="1000" dirty="0" smtClean="0"/>
              <a:t>Beira has recently been upgraded and in </a:t>
            </a:r>
            <a:r>
              <a:rPr lang="en-ZA" sz="1000" dirty="0"/>
              <a:t>good condition</a:t>
            </a:r>
          </a:p>
        </p:txBody>
      </p:sp>
      <p:cxnSp>
        <p:nvCxnSpPr>
          <p:cNvPr id="29" name="Straight Arrow Connector 28"/>
          <p:cNvCxnSpPr>
            <a:stCxn id="28" idx="1"/>
          </p:cNvCxnSpPr>
          <p:nvPr/>
        </p:nvCxnSpPr>
        <p:spPr>
          <a:xfrm flipH="1" flipV="1">
            <a:off x="7231283" y="3490914"/>
            <a:ext cx="386258" cy="908866"/>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35" name="TextBox 34"/>
          <p:cNvSpPr txBox="1"/>
          <p:nvPr/>
        </p:nvSpPr>
        <p:spPr>
          <a:xfrm>
            <a:off x="2778342" y="4424363"/>
            <a:ext cx="1330325" cy="707886"/>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n-ZA" sz="1000" dirty="0"/>
              <a:t>The Zimbabwe (NRZ and BBR) rail network is generally in a </a:t>
            </a:r>
            <a:r>
              <a:rPr lang="en-ZA" sz="1000" dirty="0" smtClean="0"/>
              <a:t> </a:t>
            </a:r>
            <a:r>
              <a:rPr lang="en-ZA" sz="1000" dirty="0"/>
              <a:t>fair condition.</a:t>
            </a:r>
          </a:p>
        </p:txBody>
      </p:sp>
      <p:cxnSp>
        <p:nvCxnSpPr>
          <p:cNvPr id="36" name="Straight Arrow Connector 35"/>
          <p:cNvCxnSpPr>
            <a:stCxn id="35" idx="3"/>
          </p:cNvCxnSpPr>
          <p:nvPr/>
        </p:nvCxnSpPr>
        <p:spPr>
          <a:xfrm flipV="1">
            <a:off x="4108667" y="4245912"/>
            <a:ext cx="1215263" cy="532394"/>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38" name="Straight Arrow Connector 37"/>
          <p:cNvCxnSpPr>
            <a:stCxn id="35" idx="3"/>
          </p:cNvCxnSpPr>
          <p:nvPr/>
        </p:nvCxnSpPr>
        <p:spPr>
          <a:xfrm flipV="1">
            <a:off x="4108667" y="4245912"/>
            <a:ext cx="1645747" cy="532394"/>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41" name="TextBox 40"/>
          <p:cNvSpPr txBox="1"/>
          <p:nvPr/>
        </p:nvSpPr>
        <p:spPr>
          <a:xfrm>
            <a:off x="6350545" y="4067209"/>
            <a:ext cx="1073866"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ZA" sz="1000" dirty="0"/>
              <a:t>The Beira-</a:t>
            </a:r>
            <a:r>
              <a:rPr lang="en-ZA" sz="1000" dirty="0" err="1"/>
              <a:t>Machipanda</a:t>
            </a:r>
            <a:r>
              <a:rPr lang="en-ZA" sz="1000" dirty="0"/>
              <a:t> section of the </a:t>
            </a:r>
            <a:r>
              <a:rPr lang="en-ZA" sz="1000" dirty="0" smtClean="0"/>
              <a:t>Beira Corridor </a:t>
            </a:r>
            <a:r>
              <a:rPr lang="en-ZA" sz="1000" dirty="0"/>
              <a:t>in poor condition.</a:t>
            </a:r>
          </a:p>
        </p:txBody>
      </p:sp>
      <p:cxnSp>
        <p:nvCxnSpPr>
          <p:cNvPr id="42" name="Straight Arrow Connector 41"/>
          <p:cNvCxnSpPr>
            <a:stCxn id="41" idx="0"/>
          </p:cNvCxnSpPr>
          <p:nvPr/>
        </p:nvCxnSpPr>
        <p:spPr>
          <a:xfrm flipH="1" flipV="1">
            <a:off x="6817270" y="3746425"/>
            <a:ext cx="70208" cy="320784"/>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175295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7" y="2"/>
            <a:ext cx="4917070" cy="3398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4934347" y="2459421"/>
            <a:ext cx="4209653" cy="3491003"/>
          </a:xfrm>
          <a:prstGeom prst="rect">
            <a:avLst/>
          </a:prstGeom>
          <a:noFill/>
          <a:ln>
            <a:noFill/>
          </a:ln>
          <a:extLst/>
        </p:spPr>
      </p:pic>
      <p:sp>
        <p:nvSpPr>
          <p:cNvPr id="3" name="TextBox 2"/>
          <p:cNvSpPr txBox="1"/>
          <p:nvPr/>
        </p:nvSpPr>
        <p:spPr>
          <a:xfrm>
            <a:off x="44573" y="3398289"/>
            <a:ext cx="4745791" cy="2585323"/>
          </a:xfrm>
          <a:prstGeom prst="rect">
            <a:avLst/>
          </a:prstGeom>
          <a:noFill/>
        </p:spPr>
        <p:txBody>
          <a:bodyPr wrap="square" rtlCol="0">
            <a:spAutoFit/>
          </a:bodyPr>
          <a:lstStyle/>
          <a:p>
            <a:r>
              <a:rPr lang="en-GB" dirty="0" smtClean="0">
                <a:solidFill>
                  <a:schemeClr val="bg1"/>
                </a:solidFill>
              </a:rPr>
              <a:t>The proposed new Standard gauge railway line in Kenya (which has not had financial closure as yet) will </a:t>
            </a:r>
            <a:r>
              <a:rPr lang="en-GB" dirty="0">
                <a:solidFill>
                  <a:schemeClr val="bg1"/>
                </a:solidFill>
              </a:rPr>
              <a:t>link the Kenyan border town of </a:t>
            </a:r>
            <a:r>
              <a:rPr lang="en-GB" dirty="0" err="1">
                <a:solidFill>
                  <a:schemeClr val="bg1"/>
                </a:solidFill>
              </a:rPr>
              <a:t>Malaba</a:t>
            </a:r>
            <a:r>
              <a:rPr lang="en-GB" dirty="0">
                <a:solidFill>
                  <a:schemeClr val="bg1"/>
                </a:solidFill>
              </a:rPr>
              <a:t> with the port of Mombasa, one of the busiest in Africa</a:t>
            </a:r>
            <a:r>
              <a:rPr lang="en-GB" dirty="0" smtClean="0">
                <a:solidFill>
                  <a:schemeClr val="bg1"/>
                </a:solidFill>
              </a:rPr>
              <a:t>. However, there is no standard gauge link on the other side of the border in Uganda. The standard gauge (1.435m or 4’ 8½ “) line is to be financed by the state with sovereign guarantees.</a:t>
            </a:r>
            <a:endParaRPr lang="en-GB" dirty="0">
              <a:solidFill>
                <a:schemeClr val="bg1"/>
              </a:solidFill>
            </a:endParaRPr>
          </a:p>
        </p:txBody>
      </p:sp>
      <p:sp>
        <p:nvSpPr>
          <p:cNvPr id="5" name="TextBox 4"/>
          <p:cNvSpPr txBox="1"/>
          <p:nvPr/>
        </p:nvSpPr>
        <p:spPr>
          <a:xfrm>
            <a:off x="4934347" y="2"/>
            <a:ext cx="4209653" cy="2585323"/>
          </a:xfrm>
          <a:prstGeom prst="rect">
            <a:avLst/>
          </a:prstGeom>
          <a:noFill/>
        </p:spPr>
        <p:txBody>
          <a:bodyPr wrap="square" rtlCol="0">
            <a:spAutoFit/>
          </a:bodyPr>
          <a:lstStyle/>
          <a:p>
            <a:r>
              <a:rPr lang="en-ZA" dirty="0" smtClean="0">
                <a:solidFill>
                  <a:schemeClr val="bg1"/>
                </a:solidFill>
              </a:rPr>
              <a:t>Ethiopia’s new rail is standard gauge, financed by China’s </a:t>
            </a:r>
            <a:r>
              <a:rPr lang="en-ZA" dirty="0" err="1" smtClean="0">
                <a:solidFill>
                  <a:schemeClr val="bg1"/>
                </a:solidFill>
              </a:rPr>
              <a:t>Eximbank</a:t>
            </a:r>
            <a:r>
              <a:rPr lang="en-ZA" dirty="0" smtClean="0">
                <a:solidFill>
                  <a:schemeClr val="bg1"/>
                </a:solidFill>
              </a:rPr>
              <a:t> - partly </a:t>
            </a:r>
            <a:r>
              <a:rPr lang="en-ZA" dirty="0">
                <a:solidFill>
                  <a:schemeClr val="bg1"/>
                </a:solidFill>
              </a:rPr>
              <a:t>dual track, and </a:t>
            </a:r>
            <a:r>
              <a:rPr lang="en-ZA" dirty="0" smtClean="0">
                <a:solidFill>
                  <a:schemeClr val="bg1"/>
                </a:solidFill>
              </a:rPr>
              <a:t>electrified. </a:t>
            </a:r>
            <a:r>
              <a:rPr lang="en-ZA" dirty="0">
                <a:solidFill>
                  <a:schemeClr val="bg1"/>
                </a:solidFill>
              </a:rPr>
              <a:t>The Ethiopian railway is wholly financed by government, US$ 4 billion, 15 % equity, 85% loan (state </a:t>
            </a:r>
            <a:r>
              <a:rPr lang="en-ZA" dirty="0" smtClean="0">
                <a:solidFill>
                  <a:schemeClr val="bg1"/>
                </a:solidFill>
              </a:rPr>
              <a:t>guarantee). ERC </a:t>
            </a:r>
            <a:r>
              <a:rPr lang="en-ZA" dirty="0">
                <a:solidFill>
                  <a:schemeClr val="bg1"/>
                </a:solidFill>
              </a:rPr>
              <a:t>has stated that 95% of the corridor freight will move from road to rail, to provide a rail a base of about 12 mtpa. </a:t>
            </a:r>
            <a:endParaRPr lang="en-GB" dirty="0">
              <a:solidFill>
                <a:schemeClr val="bg1"/>
              </a:solidFill>
            </a:endParaRPr>
          </a:p>
        </p:txBody>
      </p:sp>
    </p:spTree>
    <p:extLst>
      <p:ext uri="{BB962C8B-B14F-4D97-AF65-F5344CB8AC3E}">
        <p14:creationId xmlns:p14="http://schemas.microsoft.com/office/powerpoint/2010/main" val="198388428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owerpoint Template ">
  <a:themeElements>
    <a:clrScheme name="TMSA 1">
      <a:dk1>
        <a:sysClr val="windowText" lastClr="000000"/>
      </a:dk1>
      <a:lt1>
        <a:sysClr val="window" lastClr="FFFFFF"/>
      </a:lt1>
      <a:dk2>
        <a:srgbClr val="E27222"/>
      </a:dk2>
      <a:lt2>
        <a:srgbClr val="808080"/>
      </a:lt2>
      <a:accent1>
        <a:srgbClr val="809851"/>
      </a:accent1>
      <a:accent2>
        <a:srgbClr val="F0A751"/>
      </a:accent2>
      <a:accent3>
        <a:srgbClr val="BD6213"/>
      </a:accent3>
      <a:accent4>
        <a:srgbClr val="66763F"/>
      </a:accent4>
      <a:accent5>
        <a:srgbClr val="454648"/>
      </a:accent5>
      <a:accent6>
        <a:srgbClr val="626466"/>
      </a:accent6>
      <a:hlink>
        <a:srgbClr val="E27222"/>
      </a:hlink>
      <a:folHlink>
        <a:srgbClr val="80985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rospect">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2_Powerpoint Template ">
  <a:themeElements>
    <a:clrScheme name="TMSA 1">
      <a:dk1>
        <a:sysClr val="windowText" lastClr="000000"/>
      </a:dk1>
      <a:lt1>
        <a:sysClr val="window" lastClr="FFFFFF"/>
      </a:lt1>
      <a:dk2>
        <a:srgbClr val="E27222"/>
      </a:dk2>
      <a:lt2>
        <a:srgbClr val="808080"/>
      </a:lt2>
      <a:accent1>
        <a:srgbClr val="809851"/>
      </a:accent1>
      <a:accent2>
        <a:srgbClr val="F0A751"/>
      </a:accent2>
      <a:accent3>
        <a:srgbClr val="BD6213"/>
      </a:accent3>
      <a:accent4>
        <a:srgbClr val="66763F"/>
      </a:accent4>
      <a:accent5>
        <a:srgbClr val="454648"/>
      </a:accent5>
      <a:accent6>
        <a:srgbClr val="626466"/>
      </a:accent6>
      <a:hlink>
        <a:srgbClr val="E27222"/>
      </a:hlink>
      <a:folHlink>
        <a:srgbClr val="80985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rospect">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1_Powerpoint Template ">
  <a:themeElements>
    <a:clrScheme name="TMSA 1">
      <a:dk1>
        <a:sysClr val="windowText" lastClr="000000"/>
      </a:dk1>
      <a:lt1>
        <a:sysClr val="window" lastClr="FFFFFF"/>
      </a:lt1>
      <a:dk2>
        <a:srgbClr val="E27222"/>
      </a:dk2>
      <a:lt2>
        <a:srgbClr val="808080"/>
      </a:lt2>
      <a:accent1>
        <a:srgbClr val="809851"/>
      </a:accent1>
      <a:accent2>
        <a:srgbClr val="F0A751"/>
      </a:accent2>
      <a:accent3>
        <a:srgbClr val="BD6213"/>
      </a:accent3>
      <a:accent4>
        <a:srgbClr val="66763F"/>
      </a:accent4>
      <a:accent5>
        <a:srgbClr val="454648"/>
      </a:accent5>
      <a:accent6>
        <a:srgbClr val="626466"/>
      </a:accent6>
      <a:hlink>
        <a:srgbClr val="E27222"/>
      </a:hlink>
      <a:folHlink>
        <a:srgbClr val="80985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rospect">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Powerpoint Template .potx</Template>
  <TotalTime>5999</TotalTime>
  <Words>3722</Words>
  <Application>Microsoft Office PowerPoint</Application>
  <PresentationFormat>On-screen Show (4:3)</PresentationFormat>
  <Paragraphs>575</Paragraphs>
  <Slides>38</Slides>
  <Notes>35</Notes>
  <HiddenSlides>1</HiddenSlides>
  <MMClips>0</MMClips>
  <ScaleCrop>false</ScaleCrop>
  <HeadingPairs>
    <vt:vector size="4" baseType="variant">
      <vt:variant>
        <vt:lpstr>Theme</vt:lpstr>
      </vt:variant>
      <vt:variant>
        <vt:i4>4</vt:i4>
      </vt:variant>
      <vt:variant>
        <vt:lpstr>Slide Titles</vt:lpstr>
      </vt:variant>
      <vt:variant>
        <vt:i4>38</vt:i4>
      </vt:variant>
    </vt:vector>
  </HeadingPairs>
  <TitlesOfParts>
    <vt:vector size="42" baseType="lpstr">
      <vt:lpstr>Powerpoint Template </vt:lpstr>
      <vt:lpstr>2_Powerpoint Template </vt:lpstr>
      <vt:lpstr>1_Powerpoint Template </vt:lpstr>
      <vt:lpstr>Default Design</vt:lpstr>
      <vt:lpstr>Infrastructure, Project Preparation and Trade Facilitation</vt:lpstr>
      <vt:lpstr>Content</vt:lpstr>
      <vt:lpstr>The Trademark Southern Africa  Programme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Preparation Stages &amp; Activities</vt:lpstr>
      <vt:lpstr>North South Corridor Road Transport Priority Projects</vt:lpstr>
      <vt:lpstr>PowerPoint Presentation</vt:lpstr>
      <vt:lpstr>PowerPoint Presentation</vt:lpstr>
      <vt:lpstr>Projects List</vt:lpstr>
      <vt:lpstr>Project Fiches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Value chain (iron and steel)</vt:lpstr>
      <vt:lpstr>PowerPoint Presentation</vt:lpstr>
      <vt:lpstr>Potential Growth Pole Based on Moatize Coal</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Trademark</dc:creator>
  <cp:lastModifiedBy>KETTNER Juergen (DEVCO)</cp:lastModifiedBy>
  <cp:revision>733</cp:revision>
  <cp:lastPrinted>2011-08-17T10:01:36Z</cp:lastPrinted>
  <dcterms:created xsi:type="dcterms:W3CDTF">2012-03-14T03:54:13Z</dcterms:created>
  <dcterms:modified xsi:type="dcterms:W3CDTF">2013-10-10T09:07:13Z</dcterms:modified>
</cp:coreProperties>
</file>