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338" r:id="rId4"/>
    <p:sldId id="339" r:id="rId5"/>
    <p:sldId id="337" r:id="rId6"/>
    <p:sldId id="324" r:id="rId7"/>
    <p:sldId id="314" r:id="rId8"/>
    <p:sldId id="346" r:id="rId9"/>
    <p:sldId id="344" r:id="rId10"/>
    <p:sldId id="345" r:id="rId11"/>
    <p:sldId id="348" r:id="rId12"/>
    <p:sldId id="347" r:id="rId13"/>
    <p:sldId id="34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89" autoAdjust="0"/>
  </p:normalViewPr>
  <p:slideViewPr>
    <p:cSldViewPr snapToGrid="0" snapToObjects="1">
      <p:cViewPr varScale="1">
        <p:scale>
          <a:sx n="57" d="100"/>
          <a:sy n="57" d="100"/>
        </p:scale>
        <p:origin x="-1662" y="-84"/>
      </p:cViewPr>
      <p:guideLst>
        <p:guide orient="horz" pos="867"/>
        <p:guide pos="46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-197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E919-2E71-0A4C-82DF-63B25068D252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F6E7D-7BC7-FA42-A546-931AD92857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633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BDA9A-C1FC-1F4B-BC0B-FF9C8952DD63}" type="datetimeFigureOut">
              <a:rPr lang="en-US" smtClean="0"/>
              <a:pPr/>
              <a:t>10/9/2013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E5BF8-476A-2840-B38B-0C1F055EFB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7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EU</a:t>
            </a:r>
            <a:r>
              <a:rPr lang="en-US" baseline="0" dirty="0" smtClean="0"/>
              <a:t> FAO FLEGT Programme is a new mechanism funded by the European Commission and implemented by FAO.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dirty="0" smtClean="0"/>
          </a:p>
          <a:p>
            <a:r>
              <a:rPr lang="en-US" dirty="0" smtClean="0"/>
              <a:t>FAO work is to revise</a:t>
            </a:r>
            <a:r>
              <a:rPr lang="en-US" baseline="0" dirty="0" smtClean="0"/>
              <a:t> national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E5BF8-476A-2840-B38B-0C1F055EFB7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463208"/>
            <a:ext cx="7772400" cy="11372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2339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subtitle</a:t>
            </a:r>
            <a:r>
              <a:rPr lang="it-IT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3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EF2C-6ED5-A946-A977-83FCC11E9701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1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2BC4-5A9D-5F4B-BA00-A0CD4B11C4FE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10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3050"/>
            <a:ext cx="2700942" cy="1162050"/>
          </a:xfrm>
        </p:spPr>
        <p:txBody>
          <a:bodyPr anchor="b"/>
          <a:lstStyle>
            <a:lvl1pPr algn="l">
              <a:defRPr sz="2000" b="1"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210" y="273050"/>
            <a:ext cx="4286590" cy="5853113"/>
          </a:xfrm>
        </p:spPr>
        <p:txBody>
          <a:bodyPr/>
          <a:lstStyle>
            <a:lvl1pPr>
              <a:defRPr sz="3200">
                <a:solidFill>
                  <a:srgbClr val="7F7F7F"/>
                </a:solidFill>
              </a:defRPr>
            </a:lvl1pPr>
            <a:lvl2pPr>
              <a:defRPr sz="2800">
                <a:solidFill>
                  <a:srgbClr val="7F7F7F"/>
                </a:solidFill>
              </a:defRPr>
            </a:lvl2pPr>
            <a:lvl3pPr>
              <a:defRPr sz="24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0398" y="1435100"/>
            <a:ext cx="2700942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097B-A62D-D14A-8FAC-DFD90529C00E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0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3050"/>
            <a:ext cx="2700942" cy="1162050"/>
          </a:xfrm>
        </p:spPr>
        <p:txBody>
          <a:bodyPr anchor="b"/>
          <a:lstStyle>
            <a:lvl1pPr algn="l">
              <a:defRPr sz="2000" b="1"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210" y="273050"/>
            <a:ext cx="4286590" cy="5853113"/>
          </a:xfrm>
        </p:spPr>
        <p:txBody>
          <a:bodyPr/>
          <a:lstStyle>
            <a:lvl1pPr>
              <a:defRPr sz="3200">
                <a:solidFill>
                  <a:srgbClr val="7F7F7F"/>
                </a:solidFill>
              </a:defRPr>
            </a:lvl1pPr>
            <a:lvl2pPr>
              <a:defRPr sz="2800">
                <a:solidFill>
                  <a:srgbClr val="7F7F7F"/>
                </a:solidFill>
              </a:defRPr>
            </a:lvl2pPr>
            <a:lvl3pPr>
              <a:defRPr sz="2400">
                <a:solidFill>
                  <a:srgbClr val="7F7F7F"/>
                </a:solidFill>
              </a:defRPr>
            </a:lvl3pPr>
            <a:lvl4pPr>
              <a:defRPr sz="2000">
                <a:solidFill>
                  <a:srgbClr val="7F7F7F"/>
                </a:solidFill>
              </a:defRPr>
            </a:lvl4pPr>
            <a:lvl5pPr>
              <a:defRPr sz="2000">
                <a:solidFill>
                  <a:srgbClr val="7F7F7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0398" y="1435100"/>
            <a:ext cx="2700942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E07B-0B5E-574C-BDF5-83C626832AB3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95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59E-6F32-9041-AB56-3A1E05D150B6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7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4F68-49E0-2D45-A751-3E90C45743C6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2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0398" y="1600200"/>
            <a:ext cx="7166402" cy="4525963"/>
          </a:xfrm>
        </p:spPr>
        <p:txBody>
          <a:bodyPr vert="eaVert"/>
          <a:lstStyle>
            <a:lvl1pPr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3C2E-B900-DD48-A3AD-51FA6380ACE7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2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0398" y="1600200"/>
            <a:ext cx="7166402" cy="4525963"/>
          </a:xfrm>
        </p:spPr>
        <p:txBody>
          <a:bodyPr vert="eaVert"/>
          <a:lstStyle>
            <a:lvl1pPr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8261E-7253-F448-B5EC-593D529F03B0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1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0398" y="274638"/>
            <a:ext cx="4956602" cy="5851525"/>
          </a:xfrm>
        </p:spPr>
        <p:txBody>
          <a:bodyPr vert="eaVert"/>
          <a:lstStyle>
            <a:lvl1pPr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C9FCC-43D1-D441-AD3C-98C1E4884471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7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0398" y="274638"/>
            <a:ext cx="4956602" cy="5851525"/>
          </a:xfrm>
        </p:spPr>
        <p:txBody>
          <a:bodyPr vert="eaVert"/>
          <a:lstStyle>
            <a:lvl1pPr>
              <a:defRPr>
                <a:solidFill>
                  <a:srgbClr val="7F7F7F"/>
                </a:solidFill>
              </a:defRPr>
            </a:lvl1pPr>
            <a:lvl2pPr>
              <a:defRPr>
                <a:solidFill>
                  <a:srgbClr val="7F7F7F"/>
                </a:solidFill>
              </a:defRPr>
            </a:lvl2pPr>
            <a:lvl3pPr>
              <a:defRPr>
                <a:solidFill>
                  <a:srgbClr val="7F7F7F"/>
                </a:solidFill>
              </a:defRPr>
            </a:lvl3pPr>
            <a:lvl4pPr>
              <a:defRPr>
                <a:solidFill>
                  <a:srgbClr val="7F7F7F"/>
                </a:solidFill>
              </a:defRPr>
            </a:lvl4pPr>
            <a:lvl5pP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CE9F-F15B-DC48-9802-7EE5FC432A07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65" y="2748944"/>
            <a:ext cx="8208335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BF82F-6BDC-7B4F-978B-4B1E38468802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4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321C-CF15-2043-85AE-5528D4ECD3EF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8465" y="2748944"/>
            <a:ext cx="8208335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9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2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398" y="1600200"/>
            <a:ext cx="7166402" cy="452596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C8DE-D6FE-ED44-A88A-EB32D31717F6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2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398" y="1600200"/>
            <a:ext cx="7166402" cy="452596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EABC-59D4-8945-8296-285F1FEBAB50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7" y="4406900"/>
            <a:ext cx="6974315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0397" y="2906713"/>
            <a:ext cx="697431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DB18-3324-7C48-B6C0-A9DB655CA565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7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7" y="4406900"/>
            <a:ext cx="6974315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accent1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0397" y="2906713"/>
            <a:ext cx="697431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6E3-70D1-4C47-90E1-90CD4651321D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3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1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397" y="1600200"/>
            <a:ext cx="3273327" cy="4525963"/>
          </a:xfrm>
        </p:spPr>
        <p:txBody>
          <a:bodyPr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4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1800">
                <a:solidFill>
                  <a:srgbClr val="7F7F7F"/>
                </a:solidFill>
              </a:defRPr>
            </a:lvl4pPr>
            <a:lvl5pPr>
              <a:defRPr sz="1800">
                <a:solidFill>
                  <a:srgbClr val="7F7F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3202" y="1600200"/>
            <a:ext cx="3493598" cy="4525963"/>
          </a:xfrm>
        </p:spPr>
        <p:txBody>
          <a:bodyPr/>
          <a:lstStyle>
            <a:lvl1pPr>
              <a:defRPr sz="2800">
                <a:solidFill>
                  <a:srgbClr val="7F7F7F"/>
                </a:solidFill>
              </a:defRPr>
            </a:lvl1pPr>
            <a:lvl2pPr>
              <a:defRPr sz="2400">
                <a:solidFill>
                  <a:srgbClr val="7F7F7F"/>
                </a:solidFill>
              </a:defRPr>
            </a:lvl2pPr>
            <a:lvl3pPr>
              <a:defRPr sz="2000">
                <a:solidFill>
                  <a:srgbClr val="7F7F7F"/>
                </a:solidFill>
              </a:defRPr>
            </a:lvl3pPr>
            <a:lvl4pPr>
              <a:defRPr sz="1800">
                <a:solidFill>
                  <a:srgbClr val="7F7F7F"/>
                </a:solidFill>
              </a:defRPr>
            </a:lvl4pPr>
            <a:lvl5pPr>
              <a:defRPr sz="1800">
                <a:solidFill>
                  <a:srgbClr val="7F7F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33D9-8D76-804A-817A-98FCD5954459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5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98" y="274638"/>
            <a:ext cx="7166401" cy="1143000"/>
          </a:xfrm>
        </p:spPr>
        <p:txBody>
          <a:bodyPr/>
          <a:lstStyle>
            <a:lvl1pPr>
              <a:defRPr>
                <a:solidFill>
                  <a:srgbClr val="4F81BD"/>
                </a:solidFill>
              </a:defRPr>
            </a:lvl1pPr>
          </a:lstStyle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0397" y="1535113"/>
            <a:ext cx="341642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0397" y="2174875"/>
            <a:ext cx="3416423" cy="3951288"/>
          </a:xfrm>
        </p:spPr>
        <p:txBody>
          <a:bodyPr/>
          <a:lstStyle>
            <a:lvl1pPr>
              <a:defRPr sz="24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600">
                <a:solidFill>
                  <a:srgbClr val="7F7F7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7429" y="1535113"/>
            <a:ext cx="35293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F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7429" y="2174875"/>
            <a:ext cx="3529372" cy="3951288"/>
          </a:xfrm>
        </p:spPr>
        <p:txBody>
          <a:bodyPr/>
          <a:lstStyle>
            <a:lvl1pPr>
              <a:defRPr sz="24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600">
                <a:solidFill>
                  <a:srgbClr val="7F7F7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FCF42-B475-5440-B17C-3B9B51138C6F}" type="datetime1">
              <a:rPr lang="it-IT" smtClean="0"/>
              <a:pPr/>
              <a:t>09/10/2013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importance of lorem ipsum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7153" y="6356350"/>
            <a:ext cx="161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ollkorn Regular"/>
              </a:defRPr>
            </a:lvl1pPr>
          </a:lstStyle>
          <a:p>
            <a:fld id="{CB1A8067-85E3-8A40-8B8B-A32378223EC8}" type="datetime1">
              <a:rPr lang="it-IT" smtClean="0"/>
              <a:pPr/>
              <a:t>09/10/2013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ollkorn Regular"/>
              </a:defRPr>
            </a:lvl1pPr>
          </a:lstStyle>
          <a:p>
            <a:r>
              <a:rPr lang="en-US" smtClean="0"/>
              <a:t>The importance of lorem ipsum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8222" y="6356350"/>
            <a:ext cx="488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ollkorn Regular"/>
              </a:defRPr>
            </a:lvl1pPr>
          </a:lstStyle>
          <a:p>
            <a:fld id="{5D880002-3D36-704A-9D3B-7A7C3B46F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3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50" r:id="rId4"/>
    <p:sldLayoutId id="2147483661" r:id="rId5"/>
    <p:sldLayoutId id="2147483651" r:id="rId6"/>
    <p:sldLayoutId id="2147483662" r:id="rId7"/>
    <p:sldLayoutId id="2147483652" r:id="rId8"/>
    <p:sldLayoutId id="2147483653" r:id="rId9"/>
    <p:sldLayoutId id="2147483655" r:id="rId10"/>
    <p:sldLayoutId id="2147483663" r:id="rId11"/>
    <p:sldLayoutId id="2147483656" r:id="rId12"/>
    <p:sldLayoutId id="2147483664" r:id="rId13"/>
    <p:sldLayoutId id="2147483657" r:id="rId14"/>
    <p:sldLayoutId id="2147483665" r:id="rId15"/>
    <p:sldLayoutId id="2147483658" r:id="rId16"/>
    <p:sldLayoutId id="2147483666" r:id="rId17"/>
    <p:sldLayoutId id="2147483659" r:id="rId18"/>
    <p:sldLayoutId id="2147483667" r:id="rId1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Vollkorn Regular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Vollkorn Regula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Vollkorn Regular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Vollkorn Regular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ollkorn Regular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Vollkorn Regular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/>
              <a:t>EU FAO FLEGT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Experiences working with governments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Brussels, Belgium</a:t>
            </a:r>
          </a:p>
          <a:p>
            <a:endParaRPr lang="en-US" dirty="0" smtClean="0"/>
          </a:p>
          <a:p>
            <a:r>
              <a:rPr lang="en-US" dirty="0"/>
              <a:t>9</a:t>
            </a:r>
            <a:r>
              <a:rPr lang="en-US" dirty="0" smtClean="0"/>
              <a:t> October 2013</a:t>
            </a:r>
          </a:p>
          <a:p>
            <a:r>
              <a:rPr lang="en-US" dirty="0" smtClean="0"/>
              <a:t>Robert Simpson, FAO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Observations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1511" y="1377594"/>
            <a:ext cx="67805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err="1" smtClean="0"/>
              <a:t>Programme</a:t>
            </a:r>
            <a:r>
              <a:rPr lang="en-US" sz="2000" b="1" dirty="0" smtClean="0"/>
              <a:t> learning process:</a:t>
            </a:r>
          </a:p>
          <a:p>
            <a:pPr marL="457200" indent="-457200"/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Correlation between knowledge of FLEGT and quality of proposals</a:t>
            </a:r>
          </a:p>
          <a:p>
            <a:pPr marL="914400" lvl="1" indent="-457200">
              <a:buFont typeface="Calibri" pitchFamily="34" charset="0"/>
              <a:buChar char="→"/>
            </a:pPr>
            <a:r>
              <a:rPr lang="en-US" sz="2000" dirty="0" smtClean="0"/>
              <a:t>Knowledge gap between VPA and Non-VPA</a:t>
            </a:r>
          </a:p>
          <a:p>
            <a:pPr marL="914400" lvl="1" indent="-457200">
              <a:buFont typeface="Calibri" pitchFamily="34" charset="0"/>
              <a:buChar char="→"/>
            </a:pPr>
            <a:r>
              <a:rPr lang="en-US" sz="2000" dirty="0"/>
              <a:t>Non-VPA countries benefited from FLEGT learning </a:t>
            </a:r>
            <a:r>
              <a:rPr lang="en-US" sz="2000" dirty="0" smtClean="0"/>
              <a:t>sessions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Challenges identifying greatest VPA priorities</a:t>
            </a:r>
            <a:endParaRPr lang="en-US" sz="2000" dirty="0"/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Developed collaborative project identification process</a:t>
            </a:r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/>
              <a:t>More supportive to develop </a:t>
            </a:r>
            <a:r>
              <a:rPr lang="en-US" sz="2000" dirty="0" smtClean="0"/>
              <a:t>projects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548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Observations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1511" y="1377594"/>
            <a:ext cx="76099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smtClean="0"/>
              <a:t>Contribution to process:</a:t>
            </a:r>
          </a:p>
          <a:p>
            <a:pPr marL="457200" indent="-457200"/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Supporting government leadership</a:t>
            </a:r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Address projects in the VPA </a:t>
            </a:r>
            <a:r>
              <a:rPr lang="en-US" sz="2000" dirty="0" err="1" smtClean="0"/>
              <a:t>workplan</a:t>
            </a:r>
            <a:r>
              <a:rPr lang="en-US" sz="2000" dirty="0" smtClean="0"/>
              <a:t> per country</a:t>
            </a:r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Non-VPA countries – Building on bigger initiatives</a:t>
            </a:r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Fill gaps in  funding or where funds were not anticipated</a:t>
            </a:r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Provide support in areas of weakness in governments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Maintain or support momentum</a:t>
            </a:r>
          </a:p>
          <a:p>
            <a:pPr marL="914400" lvl="1" indent="-457200">
              <a:buFont typeface="Calibri" pitchFamily="34" charset="0"/>
              <a:buChar char="→"/>
            </a:pPr>
            <a:r>
              <a:rPr lang="en-US" sz="2000" dirty="0" smtClean="0"/>
              <a:t>Coordination meetings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Ownership of actions through project implementation</a:t>
            </a:r>
          </a:p>
          <a:p>
            <a:pPr marL="914400" lvl="1" indent="-457200">
              <a:buFont typeface="Calibri" pitchFamily="34" charset="0"/>
              <a:buChar char="→"/>
            </a:pPr>
            <a:r>
              <a:rPr lang="en-US" sz="2000" dirty="0" smtClean="0"/>
              <a:t>Changing behavior 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Consultation processes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Training for staff on new procedures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Dialogue on new technical processes – chain of custody</a:t>
            </a:r>
          </a:p>
        </p:txBody>
      </p:sp>
    </p:spTree>
    <p:extLst>
      <p:ext uri="{BB962C8B-B14F-4D97-AF65-F5344CB8AC3E}">
        <p14:creationId xmlns:p14="http://schemas.microsoft.com/office/powerpoint/2010/main" val="17667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Observations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17636" y="1377594"/>
            <a:ext cx="67805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smtClean="0"/>
              <a:t>Gaps – continued issues:</a:t>
            </a:r>
          </a:p>
          <a:p>
            <a:pPr marL="457200" indent="-457200"/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Projects identified support by EU Delegations or EFI – what other issues could be addressed?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Projects in only 6 of the 15 VPA countries</a:t>
            </a:r>
          </a:p>
          <a:p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Projects do not necessarily leverage any additional funding on the side of government?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Very prescriptive support vs. autonomous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7817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9710"/>
            <a:ext cx="7772400" cy="1470025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Content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37029" y="1229228"/>
            <a:ext cx="728093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Programme </a:t>
            </a:r>
            <a:r>
              <a:rPr lang="en-GB" sz="2400" dirty="0" smtClean="0">
                <a:latin typeface="Calibri" pitchFamily="34" charset="0"/>
              </a:rPr>
              <a:t>background and context </a:t>
            </a:r>
            <a:endParaRPr lang="en-GB" sz="2400" dirty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Types </a:t>
            </a:r>
            <a:r>
              <a:rPr lang="en-GB" sz="2400" dirty="0" smtClean="0">
                <a:latin typeface="Calibri" pitchFamily="34" charset="0"/>
              </a:rPr>
              <a:t>of interventions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 smtClean="0">
                <a:latin typeface="Calibri" pitchFamily="34" charset="0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9437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_all countries.jpg"/>
          <p:cNvPicPr>
            <a:picLocks noChangeAspect="1"/>
          </p:cNvPicPr>
          <p:nvPr/>
        </p:nvPicPr>
        <p:blipFill rotWithShape="1">
          <a:blip r:embed="rId3"/>
          <a:srcRect l="1404" t="-659" b="-1"/>
          <a:stretch/>
        </p:blipFill>
        <p:spPr>
          <a:xfrm>
            <a:off x="1307051" y="1596044"/>
            <a:ext cx="7730269" cy="484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ACP and EU FAO FLEGT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12483" y="1399234"/>
            <a:ext cx="4279762" cy="22467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b="1" dirty="0">
                <a:latin typeface="+mn-lt"/>
                <a:ea typeface="ＭＳ Ｐゴシック" pitchFamily="-96" charset="-128"/>
              </a:rPr>
              <a:t>EU FAO FLEGT </a:t>
            </a:r>
            <a:r>
              <a:rPr lang="en-US" sz="2400" b="1" dirty="0" err="1">
                <a:latin typeface="+mn-lt"/>
                <a:ea typeface="ＭＳ Ｐゴシック" pitchFamily="-96" charset="-128"/>
              </a:rPr>
              <a:t>Programme</a:t>
            </a:r>
            <a:endParaRPr lang="en-US" sz="2400" b="1" dirty="0">
              <a:latin typeface="+mn-lt"/>
              <a:ea typeface="ＭＳ Ｐゴシック" pitchFamily="-96" charset="-128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4 year </a:t>
            </a:r>
            <a:r>
              <a:rPr lang="en-US" sz="2400" dirty="0" err="1">
                <a:latin typeface="+mn-lt"/>
                <a:ea typeface="ＭＳ Ｐゴシック" pitchFamily="-96" charset="-128"/>
              </a:rPr>
              <a:t>programme</a:t>
            </a:r>
            <a:r>
              <a:rPr lang="en-US" sz="2400" dirty="0">
                <a:latin typeface="+mn-lt"/>
                <a:ea typeface="ＭＳ Ｐゴシック" pitchFamily="-96" charset="-128"/>
              </a:rPr>
              <a:t> – May </a:t>
            </a:r>
            <a:r>
              <a:rPr lang="en-US" sz="2400" dirty="0" smtClean="0">
                <a:latin typeface="+mn-lt"/>
                <a:ea typeface="ＭＳ Ｐゴシック" pitchFamily="-96" charset="-128"/>
              </a:rPr>
              <a:t> </a:t>
            </a:r>
            <a:r>
              <a:rPr lang="en-US" sz="2400" dirty="0">
                <a:latin typeface="+mn-lt"/>
                <a:ea typeface="ＭＳ Ｐゴシック" pitchFamily="-96" charset="-128"/>
              </a:rPr>
              <a:t>2012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10 million Euro – EC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Includes Latin America and Asia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3 Stakeholder groups</a:t>
            </a:r>
          </a:p>
        </p:txBody>
      </p:sp>
      <p:pic>
        <p:nvPicPr>
          <p:cNvPr id="7" name="Picture 15" descr="ACP GeneraleBlue"/>
          <p:cNvPicPr>
            <a:picLocks noGrp="1" noChangeAspect="1" noChangeArrowheads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15579" r="1003" b="12633"/>
          <a:stretch/>
        </p:blipFill>
        <p:spPr>
          <a:xfrm>
            <a:off x="1212732" y="1907194"/>
            <a:ext cx="7602215" cy="4449156"/>
          </a:xfr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12982" y="1376363"/>
            <a:ext cx="3600450" cy="22467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b="1" dirty="0" smtClean="0">
                <a:latin typeface="+mn-lt"/>
                <a:ea typeface="ＭＳ Ｐゴシック" pitchFamily="-96" charset="-128"/>
              </a:rPr>
              <a:t>ACP FLEGT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 smtClean="0">
                <a:latin typeface="+mn-lt"/>
                <a:ea typeface="ＭＳ Ｐゴシック" pitchFamily="-96" charset="-128"/>
              </a:rPr>
              <a:t>Four </a:t>
            </a:r>
            <a:r>
              <a:rPr lang="en-US" sz="2400" dirty="0">
                <a:latin typeface="+mn-lt"/>
                <a:ea typeface="ＭＳ Ｐゴシック" pitchFamily="-96" charset="-128"/>
              </a:rPr>
              <a:t>year </a:t>
            </a:r>
            <a:r>
              <a:rPr lang="en-US" sz="2400" dirty="0" err="1">
                <a:latin typeface="+mn-lt"/>
                <a:ea typeface="ＭＳ Ｐゴシック" pitchFamily="-96" charset="-128"/>
              </a:rPr>
              <a:t>programme</a:t>
            </a:r>
            <a:endParaRPr lang="en-US" sz="2400" dirty="0">
              <a:latin typeface="+mn-lt"/>
              <a:ea typeface="ＭＳ Ｐゴシック" pitchFamily="-96" charset="-128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</a:t>
            </a:r>
            <a:r>
              <a:rPr lang="en-US" sz="2400" dirty="0" smtClean="0">
                <a:latin typeface="+mn-lt"/>
                <a:ea typeface="ＭＳ Ｐゴシック" pitchFamily="-96" charset="-128"/>
              </a:rPr>
              <a:t>10 </a:t>
            </a:r>
            <a:r>
              <a:rPr lang="en-US" sz="2400" dirty="0">
                <a:latin typeface="+mn-lt"/>
                <a:ea typeface="ＭＳ Ｐゴシック" pitchFamily="-96" charset="-128"/>
              </a:rPr>
              <a:t>million Euro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79 ACP countries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400" dirty="0">
                <a:latin typeface="+mn-lt"/>
                <a:ea typeface="ＭＳ Ｐゴシック" pitchFamily="-96" charset="-128"/>
              </a:rPr>
              <a:t> 3 Stakeholder groups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68151" y="2361723"/>
            <a:ext cx="745281" cy="7955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996600"/>
                </a:solidFill>
              </a:rPr>
              <a:t>ACP and EU FAO FLEGT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17636" y="1377594"/>
            <a:ext cx="6780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smtClean="0"/>
              <a:t>Challenges facing governments in the VPA process (relative to othe</a:t>
            </a:r>
            <a:r>
              <a:rPr lang="en-US" sz="2000" b="1" dirty="0" smtClean="0"/>
              <a:t>r stakeholders)</a:t>
            </a:r>
            <a:r>
              <a:rPr lang="en-US" sz="2000" b="1" dirty="0" smtClean="0"/>
              <a:t>: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Slow to react or take on change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Strong hierarchy to make decisions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Sometimes antiquated methods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Mentality against consultation processes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Poorly </a:t>
            </a:r>
            <a:r>
              <a:rPr lang="en-US" sz="2000" dirty="0" smtClean="0"/>
              <a:t>equipped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Always champions for change / status quo/ </a:t>
            </a:r>
            <a:r>
              <a:rPr lang="en-US" sz="2000" dirty="0" smtClean="0"/>
              <a:t>corruption</a:t>
            </a: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17636" y="4006740"/>
            <a:ext cx="6780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However: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Governments are a </a:t>
            </a:r>
            <a:r>
              <a:rPr lang="en-US" b="1" dirty="0"/>
              <a:t>change agent</a:t>
            </a:r>
            <a:r>
              <a:rPr lang="en-US" dirty="0"/>
              <a:t>: they are empowered to formalize new </a:t>
            </a:r>
            <a:r>
              <a:rPr lang="en-US" dirty="0" smtClean="0"/>
              <a:t>structures and </a:t>
            </a:r>
            <a:r>
              <a:rPr lang="en-US" dirty="0"/>
              <a:t>systems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Legitimize the processes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They are sovereign </a:t>
            </a:r>
            <a:r>
              <a:rPr lang="en-US" dirty="0" smtClean="0"/>
              <a:t>bodies;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</a:t>
            </a:r>
            <a:r>
              <a:rPr lang="en-US" dirty="0" smtClean="0"/>
              <a:t> FAO member </a:t>
            </a:r>
            <a:r>
              <a:rPr lang="en-US" dirty="0"/>
              <a:t>body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96600"/>
                </a:solidFill>
              </a:rPr>
              <a:t>I</a:t>
            </a:r>
            <a:r>
              <a:rPr lang="en-GB" sz="3200" b="1" smtClean="0">
                <a:solidFill>
                  <a:srgbClr val="996600"/>
                </a:solidFill>
              </a:rPr>
              <a:t>nterventions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2175" y="1679171"/>
            <a:ext cx="59685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Projects with governments supported by FAO:</a:t>
            </a:r>
          </a:p>
          <a:p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32 projects under ACP out of 90 projects implemented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20 projects under EU FAO FLEGT out of 41 current projects</a:t>
            </a:r>
            <a:endParaRPr lang="en-US" sz="2000" dirty="0"/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 smtClean="0"/>
              <a:t>13 In VPA countries</a:t>
            </a:r>
            <a:endParaRPr lang="en-US" sz="2000" dirty="0"/>
          </a:p>
          <a:p>
            <a:pPr marL="800100" lvl="1" indent="-342900">
              <a:buFont typeface="Calibri" pitchFamily="34" charset="0"/>
              <a:buChar char="→"/>
            </a:pPr>
            <a:r>
              <a:rPr lang="en-US" sz="2000" dirty="0"/>
              <a:t>7</a:t>
            </a:r>
            <a:r>
              <a:rPr lang="en-US" sz="2000" dirty="0" smtClean="0"/>
              <a:t> In Non-VPA countries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22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79" y="1342987"/>
            <a:ext cx="3422635" cy="4844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Interventions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67762" y="2025969"/>
            <a:ext cx="39690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000" b="1" dirty="0" smtClean="0"/>
              <a:t>VPA country project support;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Development of manuals, guides, regulations, policy,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Information sharing, regional events, country exchanges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Chain of custody studies</a:t>
            </a:r>
          </a:p>
          <a:p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Support to VPA facilitation units</a:t>
            </a:r>
          </a:p>
        </p:txBody>
      </p:sp>
      <p:pic>
        <p:nvPicPr>
          <p:cNvPr id="11" name="Image 1" descr="C:\Users\CHEICK\Desktop\PROJET LEGALITE ET TRACABILITE DU BOIS\Mission au GHANA\PHOTO\IMG-20121119-00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r="9764"/>
          <a:stretch>
            <a:fillRect/>
          </a:stretch>
        </p:blipFill>
        <p:spPr bwMode="auto">
          <a:xfrm>
            <a:off x="5331756" y="2604343"/>
            <a:ext cx="3687292" cy="248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5463379" y="2826603"/>
            <a:ext cx="3417097" cy="2039587"/>
            <a:chOff x="4383400" y="1229895"/>
            <a:chExt cx="4760600" cy="3173733"/>
          </a:xfrm>
        </p:grpSpPr>
        <p:pic>
          <p:nvPicPr>
            <p:cNvPr id="13" name="Picture 6" descr="Commission technique APV RD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400" y="1229895"/>
              <a:ext cx="4760600" cy="317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DRC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1936" y="1252728"/>
              <a:ext cx="512064" cy="505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9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Interventions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2484" y="1327719"/>
            <a:ext cx="463384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/>
              <a:t>VPA Country Direct Assistance:</a:t>
            </a:r>
          </a:p>
          <a:p>
            <a:pPr marL="0" lvl="1"/>
            <a:endParaRPr lang="en-US" sz="2000" u="sng" dirty="0"/>
          </a:p>
          <a:p>
            <a:pPr marL="0" lvl="1"/>
            <a:r>
              <a:rPr lang="en-US" sz="2000" u="sng" dirty="0" smtClean="0"/>
              <a:t>Cote d’Ivoire </a:t>
            </a:r>
            <a:r>
              <a:rPr lang="en-US" sz="2000" dirty="0" smtClean="0"/>
              <a:t>– Support for </a:t>
            </a:r>
            <a:r>
              <a:rPr lang="en-US" sz="2000" u="sng" dirty="0" smtClean="0"/>
              <a:t>consultations</a:t>
            </a:r>
            <a:r>
              <a:rPr lang="en-US" sz="2000" dirty="0" smtClean="0"/>
              <a:t> and VPA policy consensus building</a:t>
            </a:r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u="sng" dirty="0" smtClean="0"/>
              <a:t>Guyana</a:t>
            </a:r>
            <a:r>
              <a:rPr lang="en-US" sz="2000" dirty="0" smtClean="0"/>
              <a:t> – </a:t>
            </a:r>
            <a:r>
              <a:rPr lang="en-US" sz="2000" u="sng" dirty="0" smtClean="0"/>
              <a:t>Consultation</a:t>
            </a:r>
            <a:r>
              <a:rPr lang="en-US" sz="2000" dirty="0" smtClean="0"/>
              <a:t> processes, impact assessment, support to attend the second negotiation session in Brussels</a:t>
            </a:r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u="sng" dirty="0" smtClean="0"/>
              <a:t>Honduras</a:t>
            </a:r>
            <a:r>
              <a:rPr lang="en-US" sz="2000" dirty="0" smtClean="0"/>
              <a:t> – </a:t>
            </a:r>
            <a:r>
              <a:rPr lang="en-US" sz="2000" u="sng" dirty="0" smtClean="0"/>
              <a:t>Consultation</a:t>
            </a:r>
            <a:r>
              <a:rPr lang="en-US" sz="2000" dirty="0" smtClean="0"/>
              <a:t> processes and support to participate in the second negotiation session in Brussels</a:t>
            </a:r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u="sng" dirty="0" smtClean="0"/>
              <a:t>Cameroon</a:t>
            </a:r>
            <a:r>
              <a:rPr lang="en-US" sz="2000" dirty="0" smtClean="0"/>
              <a:t> – TLAS support to ministries</a:t>
            </a:r>
          </a:p>
          <a:p>
            <a:pPr marL="0" lvl="1"/>
            <a:endParaRPr lang="en-US" sz="2000" dirty="0" smtClean="0"/>
          </a:p>
          <a:p>
            <a:pPr marL="0" lvl="1"/>
            <a:r>
              <a:rPr lang="en-US" sz="2000" u="sng" dirty="0" smtClean="0"/>
              <a:t>Vietnam</a:t>
            </a:r>
            <a:r>
              <a:rPr lang="en-US" sz="2000" dirty="0" smtClean="0"/>
              <a:t> – Bi-lateral </a:t>
            </a:r>
            <a:r>
              <a:rPr lang="en-US" sz="2000" u="sng" dirty="0" smtClean="0"/>
              <a:t>dialogue</a:t>
            </a:r>
            <a:r>
              <a:rPr lang="en-US" sz="2000" dirty="0" smtClean="0"/>
              <a:t> with Laos and TLAS annex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00" y="1351138"/>
            <a:ext cx="3051423" cy="2033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25" y="3857120"/>
            <a:ext cx="3051424" cy="20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Interventions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9358" y="1377594"/>
            <a:ext cx="36286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/>
              <a:t>C</a:t>
            </a:r>
            <a:r>
              <a:rPr lang="en-US" sz="2000" b="1" dirty="0" smtClean="0"/>
              <a:t>oordination meetings:</a:t>
            </a:r>
          </a:p>
          <a:p>
            <a:pPr marL="0" lvl="1"/>
            <a:endParaRPr lang="en-US" sz="2000" dirty="0"/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Where significant number of projects - </a:t>
            </a:r>
            <a:r>
              <a:rPr lang="en-GB" sz="2000" dirty="0"/>
              <a:t>Cameroon, CAR, Ghana and Liberia</a:t>
            </a:r>
            <a:endParaRPr lang="en-US" sz="2000" dirty="0" smtClean="0"/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Support government to take the lead – </a:t>
            </a:r>
            <a:r>
              <a:rPr lang="en-US" sz="2000" dirty="0" smtClean="0"/>
              <a:t>empower their role as leader</a:t>
            </a:r>
            <a:endParaRPr lang="en-US" sz="2000" dirty="0"/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/>
              <a:t>projects funded through </a:t>
            </a:r>
            <a:r>
              <a:rPr lang="en-US" sz="2000" dirty="0" smtClean="0"/>
              <a:t>EU, MS or FAO invited</a:t>
            </a:r>
            <a:endParaRPr lang="en-US" sz="2000" dirty="0"/>
          </a:p>
          <a:p>
            <a:pPr marL="3429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/>
              <a:t>Opportunity for exchange and future coordination</a:t>
            </a:r>
          </a:p>
          <a:p>
            <a:pPr marL="0"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1" y="1986740"/>
            <a:ext cx="4189614" cy="31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996600"/>
                </a:solidFill>
              </a:rPr>
              <a:t>Interventions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0002-3D36-704A-9D3B-7A7C3B46F52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5859" y="1377594"/>
            <a:ext cx="50755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 smtClean="0"/>
              <a:t>Non-VPA - Guatemala</a:t>
            </a:r>
          </a:p>
          <a:p>
            <a:pPr marL="0" lvl="1"/>
            <a:endParaRPr lang="en-US" sz="2000" dirty="0"/>
          </a:p>
          <a:p>
            <a:pPr marL="0" lvl="1"/>
            <a:r>
              <a:rPr lang="en-US" sz="2000" b="1" dirty="0" smtClean="0"/>
              <a:t>Context:</a:t>
            </a:r>
          </a:p>
          <a:p>
            <a:pPr marL="0" lvl="1"/>
            <a:r>
              <a:rPr lang="en-US" sz="2000" dirty="0" smtClean="0"/>
              <a:t>Developed and approved a multi-sector, national illegal logging strategy in 2010</a:t>
            </a:r>
          </a:p>
          <a:p>
            <a:pPr marL="0" lvl="1"/>
            <a:endParaRPr lang="en-US" sz="2000" dirty="0"/>
          </a:p>
          <a:p>
            <a:pPr marL="0" lvl="1"/>
            <a:r>
              <a:rPr lang="en-US" sz="2000" b="1" dirty="0" smtClean="0"/>
              <a:t>Objective: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dirty="0" smtClean="0"/>
              <a:t>Support to government to reinvigorate strategy dialogue - sensitize stakeholders about national strategy and international schemes to promote legal timber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dirty="0" smtClean="0"/>
              <a:t>Build consensus on next steps for legal timber program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dirty="0" smtClean="0"/>
              <a:t>Pilot test aspects of national online timber monitoring system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000" i="1" dirty="0" smtClean="0"/>
              <a:t>Stimulate momentum towards better governance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r="20382"/>
          <a:stretch/>
        </p:blipFill>
        <p:spPr>
          <a:xfrm>
            <a:off x="6351414" y="1911918"/>
            <a:ext cx="2642957" cy="39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2907</TotalTime>
  <Words>611</Words>
  <Application>Microsoft Office PowerPoint</Application>
  <PresentationFormat>On-screen Show (4:3)</PresentationFormat>
  <Paragraphs>146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EU FAO FLEGT Programme: Experiences working with governments</vt:lpstr>
      <vt:lpstr>Content</vt:lpstr>
      <vt:lpstr>ACP and EU FAO FLEGT</vt:lpstr>
      <vt:lpstr>ACP and EU FAO FLEGT</vt:lpstr>
      <vt:lpstr>Interventions</vt:lpstr>
      <vt:lpstr>Interventions</vt:lpstr>
      <vt:lpstr>Interventions</vt:lpstr>
      <vt:lpstr>Interventions</vt:lpstr>
      <vt:lpstr>Interventions</vt:lpstr>
      <vt:lpstr>Observations</vt:lpstr>
      <vt:lpstr>Observations</vt:lpstr>
      <vt:lpstr>Observations</vt:lpstr>
      <vt:lpstr>Thank you!</vt:lpstr>
    </vt:vector>
  </TitlesOfParts>
  <Company>concept srl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Robert Simpson (FOE)</cp:lastModifiedBy>
  <cp:revision>188</cp:revision>
  <dcterms:created xsi:type="dcterms:W3CDTF">2012-07-24T16:09:06Z</dcterms:created>
  <dcterms:modified xsi:type="dcterms:W3CDTF">2013-10-09T11:09:57Z</dcterms:modified>
</cp:coreProperties>
</file>