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7" r:id="rId4"/>
    <p:sldId id="275" r:id="rId5"/>
    <p:sldId id="269" r:id="rId6"/>
    <p:sldId id="271" r:id="rId7"/>
    <p:sldId id="272" r:id="rId8"/>
    <p:sldId id="274" r:id="rId9"/>
    <p:sldId id="265" r:id="rId10"/>
  </p:sldIdLst>
  <p:sldSz cx="9144000" cy="6858000" type="screen4x3"/>
  <p:notesSz cx="6858000" cy="9144000"/>
  <p:defaultTextStyle>
    <a:defPPr>
      <a:defRPr lang="af-Z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/>
            </a:pPr>
            <a:r>
              <a:rPr lang="en-US" dirty="0" smtClean="0">
                <a:solidFill>
                  <a:srgbClr val="00B0F0"/>
                </a:solidFill>
              </a:rPr>
              <a:t>Par</a:t>
            </a:r>
            <a:r>
              <a:rPr lang="en-US" baseline="0" dirty="0" smtClean="0">
                <a:solidFill>
                  <a:srgbClr val="00B0F0"/>
                </a:solidFill>
              </a:rPr>
              <a:t> zone </a:t>
            </a:r>
            <a:r>
              <a:rPr lang="en-US" baseline="0" dirty="0" err="1" smtClean="0">
                <a:solidFill>
                  <a:srgbClr val="00B0F0"/>
                </a:solidFill>
              </a:rPr>
              <a:t>d’intervention</a:t>
            </a:r>
            <a:r>
              <a:rPr lang="en-US" baseline="0" dirty="0" smtClean="0">
                <a:solidFill>
                  <a:srgbClr val="00B0F0"/>
                </a:solidFill>
              </a:rPr>
              <a:t> du </a:t>
            </a:r>
            <a:r>
              <a:rPr lang="en-US" baseline="0" dirty="0" err="1" smtClean="0">
                <a:solidFill>
                  <a:srgbClr val="00B0F0"/>
                </a:solidFill>
              </a:rPr>
              <a:t>projet</a:t>
            </a:r>
            <a:endParaRPr lang="en-US" dirty="0">
              <a:solidFill>
                <a:srgbClr val="00B0F0"/>
              </a:solidFill>
            </a:endParaRPr>
          </a:p>
        </c:rich>
      </c:tx>
      <c:layout/>
      <c:overlay val="0"/>
      <c:spPr>
        <a:ln>
          <a:solidFill>
            <a:schemeClr val="tx1"/>
          </a:solidFill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investigations et vérifications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Littoral</c:v>
                </c:pt>
                <c:pt idx="1">
                  <c:v>Sud</c:v>
                </c:pt>
                <c:pt idx="2">
                  <c:v>Est</c:v>
                </c:pt>
                <c:pt idx="3">
                  <c:v>Centre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6E412-487A-47F7-9DFF-6FEEED988DCA}" type="datetimeFigureOut">
              <a:rPr lang="af-ZA" smtClean="0"/>
              <a:pPr/>
              <a:t>2013/10/08</a:t>
            </a:fld>
            <a:endParaRPr lang="af-Z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f-Z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f-Z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97E80-8597-43BE-AA09-E2C8F8F5B786}" type="slidenum">
              <a:rPr lang="af-ZA" smtClean="0"/>
              <a:pPr/>
              <a:t>‹N°›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52414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9D4C8-1C24-4D9A-AE9A-129F22FFE11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af-Z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af-Z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76C2-E669-42B9-9C9B-BDB5F94D8B6D}" type="datetimeFigureOut">
              <a:rPr lang="af-ZA" smtClean="0"/>
              <a:pPr/>
              <a:t>2013/10/08</a:t>
            </a:fld>
            <a:endParaRPr lang="af-Z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D96F-F508-4CDD-8734-18C14A3E1739}" type="slidenum">
              <a:rPr lang="af-ZA" smtClean="0"/>
              <a:pPr/>
              <a:t>‹N°›</a:t>
            </a:fld>
            <a:endParaRPr lang="af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f-Z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f-Z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76C2-E669-42B9-9C9B-BDB5F94D8B6D}" type="datetimeFigureOut">
              <a:rPr lang="af-ZA" smtClean="0"/>
              <a:pPr/>
              <a:t>2013/10/08</a:t>
            </a:fld>
            <a:endParaRPr lang="af-Z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D96F-F508-4CDD-8734-18C14A3E1739}" type="slidenum">
              <a:rPr lang="af-ZA" smtClean="0"/>
              <a:pPr/>
              <a:t>‹N°›</a:t>
            </a:fld>
            <a:endParaRPr lang="af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af-Z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f-Z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76C2-E669-42B9-9C9B-BDB5F94D8B6D}" type="datetimeFigureOut">
              <a:rPr lang="af-ZA" smtClean="0"/>
              <a:pPr/>
              <a:t>2013/10/08</a:t>
            </a:fld>
            <a:endParaRPr lang="af-Z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D96F-F508-4CDD-8734-18C14A3E1739}" type="slidenum">
              <a:rPr lang="af-ZA" smtClean="0"/>
              <a:pPr/>
              <a:t>‹N°›</a:t>
            </a:fld>
            <a:endParaRPr lang="af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f-Z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f-Z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76C2-E669-42B9-9C9B-BDB5F94D8B6D}" type="datetimeFigureOut">
              <a:rPr lang="af-ZA" smtClean="0"/>
              <a:pPr/>
              <a:t>2013/10/08</a:t>
            </a:fld>
            <a:endParaRPr lang="af-Z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D96F-F508-4CDD-8734-18C14A3E1739}" type="slidenum">
              <a:rPr lang="af-ZA" smtClean="0"/>
              <a:pPr/>
              <a:t>‹N°›</a:t>
            </a:fld>
            <a:endParaRPr lang="af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af-Z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76C2-E669-42B9-9C9B-BDB5F94D8B6D}" type="datetimeFigureOut">
              <a:rPr lang="af-ZA" smtClean="0"/>
              <a:pPr/>
              <a:t>2013/10/08</a:t>
            </a:fld>
            <a:endParaRPr lang="af-Z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D96F-F508-4CDD-8734-18C14A3E1739}" type="slidenum">
              <a:rPr lang="af-ZA" smtClean="0"/>
              <a:pPr/>
              <a:t>‹N°›</a:t>
            </a:fld>
            <a:endParaRPr lang="af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f-Z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f-Z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f-Z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76C2-E669-42B9-9C9B-BDB5F94D8B6D}" type="datetimeFigureOut">
              <a:rPr lang="af-ZA" smtClean="0"/>
              <a:pPr/>
              <a:t>2013/10/08</a:t>
            </a:fld>
            <a:endParaRPr lang="af-Z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D96F-F508-4CDD-8734-18C14A3E1739}" type="slidenum">
              <a:rPr lang="af-ZA" smtClean="0"/>
              <a:pPr/>
              <a:t>‹N°›</a:t>
            </a:fld>
            <a:endParaRPr lang="af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af-Z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f-Z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f-Z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76C2-E669-42B9-9C9B-BDB5F94D8B6D}" type="datetimeFigureOut">
              <a:rPr lang="af-ZA" smtClean="0"/>
              <a:pPr/>
              <a:t>2013/10/08</a:t>
            </a:fld>
            <a:endParaRPr lang="af-Z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D96F-F508-4CDD-8734-18C14A3E1739}" type="slidenum">
              <a:rPr lang="af-ZA" smtClean="0"/>
              <a:pPr/>
              <a:t>‹N°›</a:t>
            </a:fld>
            <a:endParaRPr lang="af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f-Z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76C2-E669-42B9-9C9B-BDB5F94D8B6D}" type="datetimeFigureOut">
              <a:rPr lang="af-ZA" smtClean="0"/>
              <a:pPr/>
              <a:t>2013/10/08</a:t>
            </a:fld>
            <a:endParaRPr lang="af-Z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D96F-F508-4CDD-8734-18C14A3E1739}" type="slidenum">
              <a:rPr lang="af-ZA" smtClean="0"/>
              <a:pPr/>
              <a:t>‹N°›</a:t>
            </a:fld>
            <a:endParaRPr lang="af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76C2-E669-42B9-9C9B-BDB5F94D8B6D}" type="datetimeFigureOut">
              <a:rPr lang="af-ZA" smtClean="0"/>
              <a:pPr/>
              <a:t>2013/10/08</a:t>
            </a:fld>
            <a:endParaRPr lang="af-Z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D96F-F508-4CDD-8734-18C14A3E1739}" type="slidenum">
              <a:rPr lang="af-ZA" smtClean="0"/>
              <a:pPr/>
              <a:t>‹N°›</a:t>
            </a:fld>
            <a:endParaRPr lang="af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f-Z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f-Z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76C2-E669-42B9-9C9B-BDB5F94D8B6D}" type="datetimeFigureOut">
              <a:rPr lang="af-ZA" smtClean="0"/>
              <a:pPr/>
              <a:t>2013/10/08</a:t>
            </a:fld>
            <a:endParaRPr lang="af-Z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D96F-F508-4CDD-8734-18C14A3E1739}" type="slidenum">
              <a:rPr lang="af-ZA" smtClean="0"/>
              <a:pPr/>
              <a:t>‹N°›</a:t>
            </a:fld>
            <a:endParaRPr lang="af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f-Z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f-Z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76C2-E669-42B9-9C9B-BDB5F94D8B6D}" type="datetimeFigureOut">
              <a:rPr lang="af-ZA" smtClean="0"/>
              <a:pPr/>
              <a:t>2013/10/08</a:t>
            </a:fld>
            <a:endParaRPr lang="af-Z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D96F-F508-4CDD-8734-18C14A3E1739}" type="slidenum">
              <a:rPr lang="af-ZA" smtClean="0"/>
              <a:pPr/>
              <a:t>‹N°›</a:t>
            </a:fld>
            <a:endParaRPr lang="af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af-Z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f-Z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76C2-E669-42B9-9C9B-BDB5F94D8B6D}" type="datetimeFigureOut">
              <a:rPr lang="af-ZA" smtClean="0"/>
              <a:pPr/>
              <a:t>2013/10/08</a:t>
            </a:fld>
            <a:endParaRPr lang="af-Z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f-Z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2D96F-F508-4CDD-8734-18C14A3E1739}" type="slidenum">
              <a:rPr lang="af-ZA" smtClean="0"/>
              <a:pPr/>
              <a:t>‹N°›</a:t>
            </a:fld>
            <a:endParaRPr lang="af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f-Z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 txBox="1">
            <a:spLocks/>
          </p:cNvSpPr>
          <p:nvPr/>
        </p:nvSpPr>
        <p:spPr>
          <a:xfrm>
            <a:off x="0" y="2643182"/>
            <a:ext cx="9144000" cy="1714512"/>
          </a:xfrm>
          <a:prstGeom prst="rect">
            <a:avLst/>
          </a:prstGeom>
          <a:solidFill>
            <a:srgbClr val="339933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BE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ppui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à</a:t>
            </a:r>
            <a:r>
              <a:rPr kumimoji="0" lang="fr-BE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 société civile, </a:t>
            </a:r>
            <a:endParaRPr lang="fr-BE" sz="3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BE" sz="3200" dirty="0" smtClean="0">
                <a:solidFill>
                  <a:schemeClr val="bg1"/>
                </a:solidFill>
              </a:rPr>
              <a:t>Expérience du projet d’Observation Externe et communautaire (OE-FLEGT)</a:t>
            </a:r>
            <a:endParaRPr kumimoji="0" lang="af-ZA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-672590" y="3300383"/>
            <a:ext cx="171451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solidFill>
                  <a:schemeClr val="bg1"/>
                </a:solidFill>
              </a:rPr>
              <a:t>CAMEROUN</a:t>
            </a:r>
            <a:endParaRPr lang="af-ZA" sz="2000" b="1" dirty="0">
              <a:solidFill>
                <a:schemeClr val="bg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32" y="4714884"/>
            <a:ext cx="9144000" cy="2143116"/>
          </a:xfrm>
          <a:prstGeom prst="rect">
            <a:avLst/>
          </a:prstGeom>
          <a:gradFill rotWithShape="0">
            <a:gsLst>
              <a:gs pos="0">
                <a:srgbClr val="FFFFFF">
                  <a:alpha val="70000"/>
                </a:srgbClr>
              </a:gs>
              <a:gs pos="100000">
                <a:srgbClr val="00B050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f-ZA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1142960"/>
          </a:xfrm>
          <a:prstGeom prst="rect">
            <a:avLst/>
          </a:prstGeom>
          <a:gradFill rotWithShape="0">
            <a:gsLst>
              <a:gs pos="0">
                <a:srgbClr val="00B0F0">
                  <a:alpha val="50000"/>
                </a:srgbClr>
              </a:gs>
              <a:gs pos="100000">
                <a:srgbClr val="FFFFFF">
                  <a:alpha val="7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f-ZA"/>
          </a:p>
        </p:txBody>
      </p:sp>
      <p:pic>
        <p:nvPicPr>
          <p:cNvPr id="14" name="Image 13" descr="Foder_logo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000100" y="1000108"/>
            <a:ext cx="1701205" cy="1000132"/>
          </a:xfrm>
          <a:prstGeom prst="rect">
            <a:avLst/>
          </a:prstGeom>
        </p:spPr>
      </p:pic>
      <p:pic>
        <p:nvPicPr>
          <p:cNvPr id="15" name="Image 14" descr="EU_logo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1068707"/>
            <a:ext cx="1285884" cy="860095"/>
          </a:xfrm>
          <a:prstGeom prst="rect">
            <a:avLst/>
          </a:prstGeom>
        </p:spPr>
      </p:pic>
      <p:sp useBgFill="1">
        <p:nvSpPr>
          <p:cNvPr id="17" name="Ellipse 16"/>
          <p:cNvSpPr/>
          <p:nvPr/>
        </p:nvSpPr>
        <p:spPr>
          <a:xfrm>
            <a:off x="4643438" y="5786454"/>
            <a:ext cx="3357586" cy="1643074"/>
          </a:xfrm>
          <a:prstGeom prst="ellipse">
            <a:avLst/>
          </a:prstGeom>
          <a:ln>
            <a:noFill/>
          </a:ln>
          <a:effectLst>
            <a:outerShdw blurRad="279400" dist="50800" dir="5400000" sx="116000" sy="116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18" name="Sous-titre 2"/>
          <p:cNvSpPr>
            <a:spLocks noGrp="1"/>
          </p:cNvSpPr>
          <p:nvPr>
            <p:ph type="subTitle" idx="1"/>
          </p:nvPr>
        </p:nvSpPr>
        <p:spPr>
          <a:xfrm>
            <a:off x="4429156" y="6215106"/>
            <a:ext cx="3786182" cy="500042"/>
          </a:xfrm>
          <a:noFill/>
          <a:ln w="38100">
            <a:noFill/>
          </a:ln>
        </p:spPr>
        <p:txBody>
          <a:bodyPr>
            <a:normAutofit/>
          </a:bodyPr>
          <a:lstStyle/>
          <a:p>
            <a:r>
              <a:rPr lang="fr-BE" sz="2000" dirty="0" smtClean="0">
                <a:solidFill>
                  <a:schemeClr val="tx1"/>
                </a:solidFill>
              </a:rPr>
              <a:t>Laurence WETE SOH, FODER</a:t>
            </a:r>
            <a:endParaRPr lang="af-Z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ésentation_FODER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648"/>
            <a:ext cx="9144000" cy="687164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40132" y="2285992"/>
            <a:ext cx="7689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350" i="1" dirty="0" smtClean="0"/>
              <a:t>FODER œuvre pour une société plus juste, sans marginalisation ni discrimination, mettant ses ressources naturelles au service du développement durable.</a:t>
            </a:r>
            <a:endParaRPr lang="af-ZA" sz="2350" i="1" dirty="0"/>
          </a:p>
        </p:txBody>
      </p:sp>
      <p:sp>
        <p:nvSpPr>
          <p:cNvPr id="11" name="Rectangle 10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 smtClean="0"/>
              <a:t>…depuis 11 ans</a:t>
            </a:r>
            <a:endParaRPr lang="af-ZA" sz="24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-27710" y="5857892"/>
            <a:ext cx="1500166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750" b="1" dirty="0" smtClean="0"/>
              <a:t>Gouvernance</a:t>
            </a:r>
            <a:endParaRPr lang="af-ZA" sz="175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70293" y="5857892"/>
            <a:ext cx="2714644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750" b="1" dirty="0" smtClean="0"/>
              <a:t>Observation indépendante</a:t>
            </a:r>
            <a:endParaRPr lang="af-ZA" sz="175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187100" y="5857892"/>
            <a:ext cx="2143140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BE" sz="1750" b="1" dirty="0" smtClean="0"/>
              <a:t>Lutte anticorruption</a:t>
            </a:r>
            <a:endParaRPr lang="af-ZA" sz="175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328077" y="5857892"/>
            <a:ext cx="2857488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BE" sz="1750" b="1" dirty="0" smtClean="0"/>
              <a:t>Renforcement des capacités</a:t>
            </a:r>
            <a:endParaRPr lang="af-ZA" sz="175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928926" y="1285860"/>
            <a:ext cx="5829312" cy="2928958"/>
          </a:xfrm>
        </p:spPr>
        <p:txBody>
          <a:bodyPr>
            <a:normAutofit fontScale="92500"/>
          </a:bodyPr>
          <a:lstStyle/>
          <a:p>
            <a:pPr fontAlgn="base">
              <a:lnSpc>
                <a:spcPct val="110000"/>
              </a:lnSpc>
              <a:buBlip>
                <a:blip r:embed="rId2"/>
              </a:buBlip>
              <a:defRPr/>
            </a:pPr>
            <a:r>
              <a:rPr lang="fr-BE" sz="3000" dirty="0" smtClean="0">
                <a:solidFill>
                  <a:srgbClr val="008000"/>
                </a:solidFill>
                <a:ea typeface="Times New Roman"/>
                <a:cs typeface="Times New Roman"/>
              </a:rPr>
              <a:t>En quoi consistait le projet ?</a:t>
            </a:r>
            <a:endParaRPr lang="fr-BE" sz="3000" dirty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fontAlgn="base">
              <a:lnSpc>
                <a:spcPct val="110000"/>
              </a:lnSpc>
              <a:buBlip>
                <a:blip r:embed="rId2"/>
              </a:buBlip>
              <a:defRPr/>
            </a:pPr>
            <a:r>
              <a:rPr lang="fr-BE" sz="3000" dirty="0" smtClean="0">
                <a:solidFill>
                  <a:srgbClr val="0070C0"/>
                </a:solidFill>
                <a:ea typeface="Times New Roman"/>
                <a:cs typeface="Times New Roman"/>
              </a:rPr>
              <a:t>Eléments clés de notre expérience d’observation externe</a:t>
            </a:r>
          </a:p>
          <a:p>
            <a:pPr fontAlgn="base">
              <a:lnSpc>
                <a:spcPct val="110000"/>
              </a:lnSpc>
              <a:buBlip>
                <a:blip r:embed="rId2"/>
              </a:buBlip>
              <a:defRPr/>
            </a:pPr>
            <a:r>
              <a:rPr lang="fr-BE" sz="3000" dirty="0" smtClean="0">
                <a:solidFill>
                  <a:srgbClr val="008000"/>
                </a:solidFill>
                <a:ea typeface="Times New Roman"/>
                <a:cs typeface="Times New Roman"/>
              </a:rPr>
              <a:t>Quelles solutions pour la durabilité de l’observation externe ?</a:t>
            </a:r>
            <a:endParaRPr lang="af-ZA" sz="3000" dirty="0">
              <a:solidFill>
                <a:srgbClr val="008000"/>
              </a:solidFill>
              <a:ea typeface="Times New Roman"/>
              <a:cs typeface="Times New Roman"/>
            </a:endParaRPr>
          </a:p>
        </p:txBody>
      </p:sp>
      <p:pic>
        <p:nvPicPr>
          <p:cNvPr id="16" name="Image 15" descr="Ch_3.JPG"/>
          <p:cNvPicPr>
            <a:picLocks noChangeAspect="1"/>
          </p:cNvPicPr>
          <p:nvPr/>
        </p:nvPicPr>
        <p:blipFill>
          <a:blip r:embed="rId3"/>
          <a:srcRect t="6249" b="3473"/>
          <a:stretch>
            <a:fillRect/>
          </a:stretch>
        </p:blipFill>
        <p:spPr>
          <a:xfrm>
            <a:off x="0" y="5000636"/>
            <a:ext cx="9144000" cy="1857364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0" y="0"/>
            <a:ext cx="10472816" cy="8580153"/>
            <a:chOff x="0" y="0"/>
            <a:chExt cx="10472816" cy="8580153"/>
          </a:xfrm>
        </p:grpSpPr>
        <p:grpSp>
          <p:nvGrpSpPr>
            <p:cNvPr id="18" name="Groupe 14"/>
            <p:cNvGrpSpPr/>
            <p:nvPr/>
          </p:nvGrpSpPr>
          <p:grpSpPr>
            <a:xfrm>
              <a:off x="0" y="0"/>
              <a:ext cx="9144000" cy="285728"/>
              <a:chOff x="0" y="0"/>
              <a:chExt cx="9144000" cy="28572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0"/>
                <a:ext cx="9144000" cy="28572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af-ZA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274452" y="0"/>
                <a:ext cx="1857388" cy="28572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af-ZA"/>
              </a:p>
            </p:txBody>
          </p:sp>
        </p:grpSp>
        <p:grpSp>
          <p:nvGrpSpPr>
            <p:cNvPr id="19" name="Groupe 15"/>
            <p:cNvGrpSpPr/>
            <p:nvPr/>
          </p:nvGrpSpPr>
          <p:grpSpPr>
            <a:xfrm>
              <a:off x="7561690" y="5301208"/>
              <a:ext cx="2911126" cy="3278945"/>
              <a:chOff x="7561690" y="5301208"/>
              <a:chExt cx="2911126" cy="327894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7596246" y="5301208"/>
                <a:ext cx="2857520" cy="2714644"/>
              </a:xfrm>
              <a:prstGeom prst="ellipse">
                <a:avLst/>
              </a:prstGeom>
              <a:solidFill>
                <a:srgbClr val="00CC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af-ZA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7615296" y="5566738"/>
                <a:ext cx="2857520" cy="2714644"/>
              </a:xfrm>
              <a:prstGeom prst="ellipse">
                <a:avLst/>
              </a:prstGeom>
              <a:solidFill>
                <a:srgbClr val="0033CC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af-ZA"/>
              </a:p>
            </p:txBody>
          </p:sp>
          <p:sp>
            <p:nvSpPr>
              <p:cNvPr id="22" name="Ellipse 21"/>
              <p:cNvSpPr/>
              <p:nvPr/>
            </p:nvSpPr>
            <p:spPr>
              <a:xfrm rot="20221574">
                <a:off x="7561690" y="5865509"/>
                <a:ext cx="2857520" cy="27146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af-ZA"/>
              </a:p>
            </p:txBody>
          </p:sp>
          <p:pic>
            <p:nvPicPr>
              <p:cNvPr id="23" name="Image 22" descr="Foder_logo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100392" y="6195393"/>
                <a:ext cx="928694" cy="545975"/>
              </a:xfrm>
              <a:prstGeom prst="rect">
                <a:avLst/>
              </a:prstGeom>
            </p:spPr>
          </p:pic>
        </p:grpSp>
      </p:grpSp>
      <p:pic>
        <p:nvPicPr>
          <p:cNvPr id="28" name="Espace réservé du contenu 17" descr="measuring diametre.JP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19148" y="1500174"/>
            <a:ext cx="2009712" cy="2443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23844" y="462913"/>
            <a:ext cx="9048750" cy="6068143"/>
            <a:chOff x="0" y="0"/>
            <a:chExt cx="9163050" cy="5057775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8296275" y="1891030"/>
              <a:ext cx="866775" cy="7378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 b="1" dirty="0">
                  <a:effectLst/>
                  <a:ea typeface="Calibri"/>
                  <a:cs typeface="Times New Roman"/>
                </a:rPr>
                <a:t/>
              </a:r>
              <a:br>
                <a:rPr lang="en-US" sz="800" b="1" dirty="0">
                  <a:effectLst/>
                  <a:ea typeface="Calibri"/>
                  <a:cs typeface="Times New Roman"/>
                </a:rPr>
              </a:br>
              <a:r>
                <a:rPr lang="en-US" sz="1400" b="1" dirty="0">
                  <a:effectLst/>
                  <a:latin typeface="Candara"/>
                  <a:ea typeface="Calibri"/>
                  <a:cs typeface="Times New Roman"/>
                </a:rPr>
                <a:t>BNC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>
            <a:xfrm>
              <a:off x="1009650" y="704850"/>
              <a:ext cx="1753870" cy="2619375"/>
              <a:chOff x="476229" y="-401321"/>
              <a:chExt cx="1352550" cy="2006616"/>
            </a:xfrm>
          </p:grpSpPr>
          <p:sp>
            <p:nvSpPr>
              <p:cNvPr id="49" name="Text Box 14"/>
              <p:cNvSpPr txBox="1"/>
              <p:nvPr/>
            </p:nvSpPr>
            <p:spPr>
              <a:xfrm>
                <a:off x="476229" y="-401321"/>
                <a:ext cx="1352550" cy="20066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2"/>
              </a:lnRef>
              <a:fillRef idx="1002">
                <a:schemeClr val="lt1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fr-FR" sz="1200" b="1" dirty="0">
                    <a:effectLst/>
                    <a:ea typeface="Calibri"/>
                    <a:cs typeface="Times New Roman"/>
                  </a:rPr>
                  <a:t/>
                </a:r>
                <a:br>
                  <a:rPr lang="fr-FR" sz="1200" b="1" dirty="0">
                    <a:effectLst/>
                    <a:ea typeface="Calibri"/>
                    <a:cs typeface="Times New Roman"/>
                  </a:rPr>
                </a:br>
                <a:r>
                  <a:rPr lang="fr-FR" sz="1200" b="1" dirty="0">
                    <a:effectLst/>
                    <a:ea typeface="Calibri"/>
                    <a:cs typeface="Times New Roman"/>
                  </a:rPr>
                  <a:t/>
                </a:r>
                <a:br>
                  <a:rPr lang="fr-FR" sz="1200" b="1" dirty="0">
                    <a:effectLst/>
                    <a:ea typeface="Calibri"/>
                    <a:cs typeface="Times New Roman"/>
                  </a:rPr>
                </a:br>
                <a:r>
                  <a:rPr lang="fr-FR" sz="500" b="1" dirty="0">
                    <a:effectLst/>
                    <a:ea typeface="Calibri"/>
                    <a:cs typeface="Times New Roman"/>
                  </a:rPr>
                  <a:t/>
                </a:r>
                <a:br>
                  <a:rPr lang="fr-FR" sz="500" b="1" dirty="0">
                    <a:effectLst/>
                    <a:ea typeface="Calibri"/>
                    <a:cs typeface="Times New Roman"/>
                  </a:rPr>
                </a:br>
                <a:r>
                  <a:rPr lang="fr-FR" sz="1200" b="1" dirty="0">
                    <a:effectLst/>
                    <a:latin typeface="Candara"/>
                    <a:ea typeface="Calibri"/>
                    <a:cs typeface="Times New Roman"/>
                  </a:rPr>
                  <a:t>Communautés locales et autochtones (20)</a:t>
                </a:r>
                <a:endParaRPr lang="fr-FR" sz="1100" dirty="0">
                  <a:effectLst/>
                  <a:ea typeface="Calibri"/>
                  <a:cs typeface="Times New Roman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fr-FR" sz="1000" b="1" dirty="0">
                    <a:effectLst/>
                    <a:ea typeface="Calibri"/>
                    <a:cs typeface="Times New Roman"/>
                  </a:rPr>
                  <a:t> </a:t>
                </a:r>
                <a:endParaRPr lang="fr-FR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50" name="Text Box 16"/>
              <p:cNvSpPr txBox="1"/>
              <p:nvPr/>
            </p:nvSpPr>
            <p:spPr>
              <a:xfrm>
                <a:off x="609135" y="758869"/>
                <a:ext cx="1085850" cy="744271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fr-FR" sz="900" b="1">
                    <a:effectLst/>
                    <a:latin typeface="Candara"/>
                    <a:ea typeface="Calibri"/>
                    <a:cs typeface="Times New Roman"/>
                  </a:rPr>
                  <a:t/>
                </a:r>
                <a:br>
                  <a:rPr lang="fr-FR" sz="900" b="1">
                    <a:effectLst/>
                    <a:latin typeface="Candara"/>
                    <a:ea typeface="Calibri"/>
                    <a:cs typeface="Times New Roman"/>
                  </a:rPr>
                </a:br>
                <a:r>
                  <a:rPr lang="fr-FR" sz="1200" b="1">
                    <a:effectLst/>
                    <a:latin typeface="Candara"/>
                    <a:ea typeface="Calibri"/>
                    <a:cs typeface="Times New Roman"/>
                  </a:rPr>
                  <a:t>Surveillants forestiers (24)</a:t>
                </a:r>
                <a:endParaRPr lang="fr-FR" sz="110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>
            <a:xfrm>
              <a:off x="371475" y="1562100"/>
              <a:ext cx="349397" cy="1143000"/>
              <a:chOff x="0" y="0"/>
              <a:chExt cx="349397" cy="732740"/>
            </a:xfrm>
          </p:grpSpPr>
          <p:cxnSp>
            <p:nvCxnSpPr>
              <p:cNvPr id="46" name="Straight Connector 47"/>
              <p:cNvCxnSpPr/>
              <p:nvPr/>
            </p:nvCxnSpPr>
            <p:spPr>
              <a:xfrm>
                <a:off x="0" y="0"/>
                <a:ext cx="0" cy="73274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8"/>
              <p:cNvCxnSpPr/>
              <p:nvPr/>
            </p:nvCxnSpPr>
            <p:spPr>
              <a:xfrm>
                <a:off x="0" y="0"/>
                <a:ext cx="349397" cy="0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9"/>
              <p:cNvCxnSpPr/>
              <p:nvPr/>
            </p:nvCxnSpPr>
            <p:spPr>
              <a:xfrm flipH="1" flipV="1">
                <a:off x="1" y="732558"/>
                <a:ext cx="349143" cy="182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Curved Connector 9"/>
            <p:cNvCxnSpPr>
              <a:cxnSpLocks/>
            </p:cNvCxnSpPr>
            <p:nvPr/>
          </p:nvCxnSpPr>
          <p:spPr>
            <a:xfrm rot="10800000">
              <a:off x="2466975" y="2809875"/>
              <a:ext cx="2580640" cy="0"/>
            </a:xfrm>
            <a:prstGeom prst="curvedConnector3">
              <a:avLst/>
            </a:prstGeom>
            <a:ln w="38100">
              <a:solidFill>
                <a:srgbClr val="00B0F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847975" y="4152900"/>
              <a:ext cx="108585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900" b="1" dirty="0">
                  <a:effectLst/>
                  <a:latin typeface="Candara"/>
                  <a:ea typeface="Calibri"/>
                  <a:cs typeface="Times New Roman"/>
                </a:rPr>
                <a:t>Radios communautaires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71475" y="4105275"/>
              <a:ext cx="1057275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900" b="1" dirty="0">
                  <a:effectLst/>
                  <a:latin typeface="Candara"/>
                  <a:ea typeface="Calibri"/>
                  <a:cs typeface="Times New Roman"/>
                </a:rPr>
                <a:t>Autres parties prenantes locales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1" name="Curved Connector 12"/>
            <p:cNvCxnSpPr>
              <a:cxnSpLocks noChangeShapeType="1"/>
            </p:cNvCxnSpPr>
            <p:nvPr/>
          </p:nvCxnSpPr>
          <p:spPr bwMode="auto">
            <a:xfrm rot="10800000" flipV="1">
              <a:off x="3914775" y="2914650"/>
              <a:ext cx="1771650" cy="138811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accent5">
                  <a:lumMod val="95000"/>
                  <a:lumOff val="0"/>
                </a:schemeClr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5400000" algn="t" rotWithShape="0">
                      <a:srgbClr val="000000">
                        <a:alpha val="39999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3"/>
            <p:cNvCxnSpPr>
              <a:cxnSpLocks/>
            </p:cNvCxnSpPr>
            <p:nvPr/>
          </p:nvCxnSpPr>
          <p:spPr>
            <a:xfrm>
              <a:off x="2543175" y="2343150"/>
              <a:ext cx="2502535" cy="0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4048125" y="3581400"/>
              <a:ext cx="1238250" cy="3619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900" b="1">
                  <a:effectLst/>
                  <a:latin typeface="Candara"/>
                  <a:ea typeface="Calibri"/>
                  <a:cs typeface="Times New Roman"/>
                </a:rPr>
                <a:t>Formation</a:t>
              </a:r>
              <a:br>
                <a:rPr lang="fr-FR" sz="900" b="1">
                  <a:effectLst/>
                  <a:latin typeface="Candara"/>
                  <a:ea typeface="Calibri"/>
                  <a:cs typeface="Times New Roman"/>
                </a:rPr>
              </a:br>
              <a:r>
                <a:rPr lang="fr-FR" sz="900" b="1">
                  <a:effectLst/>
                  <a:latin typeface="Candara"/>
                  <a:ea typeface="Calibri"/>
                  <a:cs typeface="Times New Roman"/>
                </a:rPr>
                <a:t>Suivi des émissions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4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1485900" y="4314825"/>
              <a:ext cx="1362074" cy="0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75000"/>
                  <a:lumOff val="0"/>
                </a:schemeClr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2066925" y="3371850"/>
              <a:ext cx="0" cy="942340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75000"/>
                  <a:lumOff val="0"/>
                </a:schemeClr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algn="l" rotWithShape="0">
                      <a:srgbClr val="000000">
                        <a:alpha val="39999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504950" y="3733800"/>
              <a:ext cx="962025" cy="3708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900" b="1">
                  <a:effectLst/>
                  <a:latin typeface="Candara"/>
                  <a:ea typeface="Calibri"/>
                  <a:cs typeface="Times New Roman"/>
                </a:rPr>
                <a:t>Information sensibilisation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8172450" y="762000"/>
              <a:ext cx="990600" cy="5619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ONG </a:t>
              </a:r>
              <a:r>
                <a:rPr lang="en-US" sz="1200" b="1" dirty="0" err="1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nationales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8" name="Curved Connector 19"/>
            <p:cNvCxnSpPr>
              <a:cxnSpLocks noChangeShapeType="1"/>
            </p:cNvCxnSpPr>
            <p:nvPr/>
          </p:nvCxnSpPr>
          <p:spPr bwMode="auto">
            <a:xfrm rot="10800000">
              <a:off x="2533650" y="1143000"/>
              <a:ext cx="2504440" cy="101854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accent6">
                  <a:lumMod val="75000"/>
                  <a:lumOff val="0"/>
                </a:schemeClr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5400000" algn="t" rotWithShape="0">
                      <a:srgbClr val="000000">
                        <a:alpha val="39999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3147557" y="1381125"/>
              <a:ext cx="1653041" cy="3619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b="1" dirty="0" err="1">
                  <a:effectLst/>
                  <a:latin typeface="Candara"/>
                  <a:ea typeface="Calibri"/>
                  <a:cs typeface="Times New Roman"/>
                </a:rPr>
                <a:t>Sensibilisation</a:t>
              </a:r>
              <a:r>
                <a:rPr lang="en-US" sz="900" b="1" dirty="0">
                  <a:effectLst/>
                  <a:latin typeface="Candara"/>
                  <a:ea typeface="Calibri"/>
                  <a:cs typeface="Times New Roman"/>
                </a:rPr>
                <a:t>/information</a:t>
              </a:r>
              <a:br>
                <a:rPr lang="en-US" sz="900" b="1" dirty="0">
                  <a:effectLst/>
                  <a:latin typeface="Candara"/>
                  <a:ea typeface="Calibri"/>
                  <a:cs typeface="Times New Roman"/>
                </a:rPr>
              </a:br>
              <a:r>
                <a:rPr lang="en-US" sz="900" b="1" dirty="0" err="1">
                  <a:effectLst/>
                  <a:latin typeface="Candara"/>
                  <a:ea typeface="Calibri"/>
                  <a:cs typeface="Times New Roman"/>
                </a:rPr>
                <a:t>Lancement</a:t>
              </a:r>
              <a:r>
                <a:rPr lang="en-US" sz="900" b="1" dirty="0">
                  <a:effectLst/>
                  <a:latin typeface="Candara"/>
                  <a:ea typeface="Calibri"/>
                  <a:cs typeface="Times New Roman"/>
                </a:rPr>
                <a:t> du </a:t>
              </a:r>
              <a:r>
                <a:rPr lang="en-US" sz="900" b="1" dirty="0" err="1">
                  <a:effectLst/>
                  <a:latin typeface="Candara"/>
                  <a:ea typeface="Calibri"/>
                  <a:cs typeface="Times New Roman"/>
                </a:rPr>
                <a:t>projet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3209925" y="2171700"/>
              <a:ext cx="838200" cy="3619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b="1">
                  <a:effectLst/>
                  <a:latin typeface="Candara"/>
                  <a:ea typeface="Calibri"/>
                  <a:cs typeface="Times New Roman"/>
                </a:rPr>
                <a:t>Rapports de dénonciation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0" y="1990725"/>
              <a:ext cx="904875" cy="257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900" b="1">
                  <a:effectLst/>
                  <a:latin typeface="Candara"/>
                  <a:ea typeface="Calibri"/>
                  <a:cs typeface="Times New Roman"/>
                </a:rPr>
                <a:t>Sensibilisation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6172200" y="485775"/>
              <a:ext cx="1143000" cy="3333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1400" b="1" dirty="0">
                  <a:effectLst/>
                  <a:ea typeface="Calibri"/>
                  <a:cs typeface="Times New Roman"/>
                </a:rPr>
                <a:t>CNS FLEGT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23" name="Straight Connector 24"/>
            <p:cNvCxnSpPr>
              <a:cxnSpLocks/>
            </p:cNvCxnSpPr>
            <p:nvPr/>
          </p:nvCxnSpPr>
          <p:spPr>
            <a:xfrm flipH="1">
              <a:off x="7991475" y="3448050"/>
              <a:ext cx="27686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5"/>
            <p:cNvCxnSpPr>
              <a:cxnSpLocks/>
            </p:cNvCxnSpPr>
            <p:nvPr/>
          </p:nvCxnSpPr>
          <p:spPr>
            <a:xfrm flipH="1">
              <a:off x="7991475" y="2343150"/>
              <a:ext cx="27686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6"/>
            <p:cNvCxnSpPr>
              <a:cxnSpLocks/>
            </p:cNvCxnSpPr>
            <p:nvPr/>
          </p:nvCxnSpPr>
          <p:spPr>
            <a:xfrm>
              <a:off x="7991475" y="2343150"/>
              <a:ext cx="0" cy="110490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5686425" y="3124200"/>
              <a:ext cx="1838325" cy="3619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b="1">
                  <a:effectLst/>
                  <a:latin typeface="Candara"/>
                  <a:ea typeface="Calibri"/>
                  <a:cs typeface="Times New Roman"/>
                </a:rPr>
                <a:t>Missions conjointes de vérification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3114675" y="2628900"/>
              <a:ext cx="1390650" cy="3905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b="1">
                  <a:effectLst/>
                  <a:latin typeface="Candara"/>
                  <a:ea typeface="Calibri"/>
                  <a:cs typeface="Times New Roman"/>
                </a:rPr>
                <a:t>Formation/Equipement</a:t>
              </a:r>
              <a:br>
                <a:rPr lang="en-US" sz="900" b="1">
                  <a:effectLst/>
                  <a:latin typeface="Candara"/>
                  <a:ea typeface="Calibri"/>
                  <a:cs typeface="Times New Roman"/>
                </a:rPr>
              </a:br>
              <a:r>
                <a:rPr lang="en-US" sz="900" b="1">
                  <a:effectLst/>
                  <a:latin typeface="Candara"/>
                  <a:ea typeface="Calibri"/>
                  <a:cs typeface="Times New Roman"/>
                </a:rPr>
                <a:t>Suivi/verification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8296275" y="3228975"/>
              <a:ext cx="866775" cy="7143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ffectLst/>
                  <a:ea typeface="Calibri"/>
                  <a:cs typeface="Times New Roman"/>
                </a:rPr>
                <a:t/>
              </a:r>
              <a:br>
                <a:rPr lang="en-US" sz="1100" b="1">
                  <a:effectLst/>
                  <a:ea typeface="Calibri"/>
                  <a:cs typeface="Times New Roman"/>
                </a:rPr>
              </a:br>
              <a:r>
                <a:rPr lang="en-US" sz="1200" b="1">
                  <a:effectLst/>
                  <a:ea typeface="Calibri"/>
                  <a:cs typeface="Times New Roman"/>
                </a:rPr>
                <a:t>OI FLEGT</a:t>
              </a:r>
              <a:endParaRPr lang="fr-FR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29" name="Straight Connector 30"/>
            <p:cNvCxnSpPr>
              <a:cxnSpLocks/>
            </p:cNvCxnSpPr>
            <p:nvPr/>
          </p:nvCxnSpPr>
          <p:spPr>
            <a:xfrm>
              <a:off x="6029325" y="2914650"/>
              <a:ext cx="0" cy="180975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31"/>
            <p:cNvCxnSpPr>
              <a:cxnSpLocks noChangeShapeType="1"/>
            </p:cNvCxnSpPr>
            <p:nvPr/>
          </p:nvCxnSpPr>
          <p:spPr bwMode="auto">
            <a:xfrm flipV="1">
              <a:off x="6610350" y="1009650"/>
              <a:ext cx="1562100" cy="12192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accent4">
                  <a:lumMod val="95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2700000" algn="tl" rotWithShape="0">
                      <a:srgbClr val="000000">
                        <a:alpha val="39999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6896100" y="1543050"/>
              <a:ext cx="838200" cy="3619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b="1">
                  <a:effectLst/>
                  <a:latin typeface="Candara"/>
                  <a:ea typeface="Calibri"/>
                  <a:cs typeface="Times New Roman"/>
                </a:rPr>
                <a:t>Réunions de coordination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2" name="Rounded Rectangle 33"/>
            <p:cNvSpPr>
              <a:spLocks/>
            </p:cNvSpPr>
            <p:nvPr/>
          </p:nvSpPr>
          <p:spPr>
            <a:xfrm>
              <a:off x="1362075" y="0"/>
              <a:ext cx="3038475" cy="3143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1100" b="1">
                  <a:effectLst/>
                  <a:latin typeface="Candara"/>
                  <a:ea typeface="Calibri"/>
                  <a:cs typeface="Times New Roman"/>
                </a:rPr>
                <a:t>Dynamiques au niveau local</a:t>
              </a:r>
              <a:endParaRPr lang="fr-F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33" name="Rounded Rectangle 34"/>
            <p:cNvSpPr>
              <a:spLocks/>
            </p:cNvSpPr>
            <p:nvPr/>
          </p:nvSpPr>
          <p:spPr>
            <a:xfrm>
              <a:off x="6029325" y="0"/>
              <a:ext cx="2781300" cy="3143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1100" b="1">
                  <a:effectLst/>
                  <a:latin typeface="Candara"/>
                  <a:ea typeface="Calibri"/>
                  <a:cs typeface="Times New Roman"/>
                </a:rPr>
                <a:t>Dynamiques au niveau national</a:t>
              </a:r>
              <a:endParaRPr lang="fr-FR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34" name="Curved Connector 35"/>
            <p:cNvCxnSpPr>
              <a:cxnSpLocks noChangeShapeType="1"/>
            </p:cNvCxnSpPr>
            <p:nvPr/>
          </p:nvCxnSpPr>
          <p:spPr bwMode="auto">
            <a:xfrm flipV="1">
              <a:off x="2762250" y="638175"/>
              <a:ext cx="3409950" cy="40005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accent3">
                  <a:lumMod val="95000"/>
                  <a:lumOff val="0"/>
                </a:schemeClr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5400000" algn="t" rotWithShape="0">
                      <a:srgbClr val="000000">
                        <a:alpha val="39999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" name="Curved Connector 36"/>
            <p:cNvCxnSpPr>
              <a:cxnSpLocks noChangeShapeType="1"/>
            </p:cNvCxnSpPr>
            <p:nvPr/>
          </p:nvCxnSpPr>
          <p:spPr bwMode="auto">
            <a:xfrm rot="10800000">
              <a:off x="4048125" y="962025"/>
              <a:ext cx="1826895" cy="1114425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accent3">
                  <a:lumMod val="95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4219575" y="457200"/>
              <a:ext cx="1219200" cy="3619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b="1">
                  <a:effectLst/>
                  <a:latin typeface="Candara"/>
                  <a:ea typeface="Calibri"/>
                  <a:cs typeface="Times New Roman"/>
                </a:rPr>
                <a:t>Participation d’un repres. autochtone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4733925" y="1466850"/>
              <a:ext cx="838200" cy="3619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b="1">
                  <a:effectLst/>
                  <a:latin typeface="Candara"/>
                  <a:ea typeface="Calibri"/>
                  <a:cs typeface="Times New Roman"/>
                </a:rPr>
                <a:t>Rôle de facilitation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8" name="Rectangle 37"/>
            <p:cNvSpPr>
              <a:spLocks/>
            </p:cNvSpPr>
            <p:nvPr/>
          </p:nvSpPr>
          <p:spPr>
            <a:xfrm>
              <a:off x="5048250" y="2076450"/>
              <a:ext cx="1514475" cy="828675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1400" b="1" dirty="0">
                  <a:effectLst/>
                  <a:latin typeface="Candara"/>
                  <a:ea typeface="Calibri"/>
                  <a:cs typeface="Times New Roman"/>
                </a:rPr>
                <a:t>Forêt et Développement Rural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1428750" y="1638300"/>
              <a:ext cx="1114425" cy="4381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900" b="1">
                  <a:effectLst/>
                  <a:latin typeface="Candara"/>
                  <a:ea typeface="Calibri"/>
                  <a:cs typeface="Times New Roman"/>
                </a:rPr>
                <a:t>Partage d’information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40" name="Straight Arrow Connector 41"/>
            <p:cNvCxnSpPr>
              <a:cxnSpLocks/>
            </p:cNvCxnSpPr>
            <p:nvPr/>
          </p:nvCxnSpPr>
          <p:spPr>
            <a:xfrm>
              <a:off x="1581150" y="1638300"/>
              <a:ext cx="0" cy="581025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590550" y="4495800"/>
              <a:ext cx="1695450" cy="5429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900" b="1">
                  <a:effectLst/>
                  <a:latin typeface="Candara"/>
                  <a:ea typeface="Calibri"/>
                  <a:cs typeface="Times New Roman"/>
                </a:rPr>
                <a:t>Administration forestière locale, départementale et régionale</a:t>
              </a:r>
              <a:endParaRPr lang="fr-FR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42" name="Connecteur en arc 15"/>
            <p:cNvCxnSpPr>
              <a:cxnSpLocks noChangeShapeType="1"/>
            </p:cNvCxnSpPr>
            <p:nvPr/>
          </p:nvCxnSpPr>
          <p:spPr bwMode="auto">
            <a:xfrm flipH="1">
              <a:off x="2286000" y="2914650"/>
              <a:ext cx="3588385" cy="1971675"/>
            </a:xfrm>
            <a:prstGeom prst="curvedConnector3">
              <a:avLst>
                <a:gd name="adj1" fmla="val 0"/>
              </a:avLst>
            </a:prstGeom>
            <a:noFill/>
            <a:ln w="9525">
              <a:solidFill>
                <a:schemeClr val="accent3">
                  <a:lumMod val="50000"/>
                  <a:lumOff val="0"/>
                </a:schemeClr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8100000" algn="tr" rotWithShape="0">
                      <a:srgbClr val="000000">
                        <a:alpha val="39999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3" name="Text Box 2"/>
            <p:cNvSpPr txBox="1">
              <a:spLocks noChangeArrowheads="1"/>
            </p:cNvSpPr>
            <p:nvPr/>
          </p:nvSpPr>
          <p:spPr bwMode="auto">
            <a:xfrm>
              <a:off x="2847975" y="4695825"/>
              <a:ext cx="1371600" cy="3619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900" b="1">
                  <a:effectLst/>
                  <a:latin typeface="Candara"/>
                  <a:ea typeface="Calibri"/>
                  <a:cs typeface="Times New Roman"/>
                </a:rPr>
                <a:t>Partage d’information/</a:t>
              </a:r>
              <a:br>
                <a:rPr lang="fr-FR" sz="900" b="1">
                  <a:effectLst/>
                  <a:latin typeface="Candara"/>
                  <a:ea typeface="Calibri"/>
                  <a:cs typeface="Times New Roman"/>
                </a:rPr>
              </a:br>
              <a:r>
                <a:rPr lang="fr-FR" sz="900" b="1">
                  <a:effectLst/>
                  <a:latin typeface="Candara"/>
                  <a:ea typeface="Calibri"/>
                  <a:cs typeface="Times New Roman"/>
                </a:rPr>
                <a:t>cas de dénonciation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44" name="Straight Connector 45"/>
            <p:cNvCxnSpPr>
              <a:cxnSpLocks/>
            </p:cNvCxnSpPr>
            <p:nvPr/>
          </p:nvCxnSpPr>
          <p:spPr>
            <a:xfrm flipH="1">
              <a:off x="2590800" y="3105150"/>
              <a:ext cx="5401945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6"/>
            <p:cNvSpPr>
              <a:spLocks noChangeArrowheads="1"/>
            </p:cNvSpPr>
            <p:nvPr/>
          </p:nvSpPr>
          <p:spPr bwMode="auto">
            <a:xfrm>
              <a:off x="2886075" y="3228975"/>
              <a:ext cx="1333500" cy="714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900" b="1">
                  <a:effectLst/>
                  <a:latin typeface="Candara"/>
                  <a:ea typeface="Calibri"/>
                  <a:cs typeface="Times New Roman"/>
                </a:rPr>
                <a:t>Réunion coordination du projet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51" name="Groupe 20"/>
          <p:cNvGrpSpPr>
            <a:grpSpLocks/>
          </p:cNvGrpSpPr>
          <p:nvPr/>
        </p:nvGrpSpPr>
        <p:grpSpPr bwMode="auto">
          <a:xfrm>
            <a:off x="0" y="0"/>
            <a:ext cx="10472738" cy="8580438"/>
            <a:chOff x="0" y="0"/>
            <a:chExt cx="10472816" cy="8580153"/>
          </a:xfrm>
        </p:grpSpPr>
        <p:grpSp>
          <p:nvGrpSpPr>
            <p:cNvPr id="52" name="Groupe 12"/>
            <p:cNvGrpSpPr>
              <a:grpSpLocks/>
            </p:cNvGrpSpPr>
            <p:nvPr/>
          </p:nvGrpSpPr>
          <p:grpSpPr bwMode="auto">
            <a:xfrm>
              <a:off x="0" y="0"/>
              <a:ext cx="9144068" cy="285741"/>
              <a:chOff x="0" y="0"/>
              <a:chExt cx="9144068" cy="285741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0" y="0"/>
                <a:ext cx="9144068" cy="28574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274772" y="0"/>
                <a:ext cx="1857389" cy="28574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</p:grpSp>
        <p:grpSp>
          <p:nvGrpSpPr>
            <p:cNvPr id="53" name="Groupe 14"/>
            <p:cNvGrpSpPr>
              <a:grpSpLocks/>
            </p:cNvGrpSpPr>
            <p:nvPr/>
          </p:nvGrpSpPr>
          <p:grpSpPr bwMode="auto">
            <a:xfrm>
              <a:off x="7561319" y="5300487"/>
              <a:ext cx="2911497" cy="3279666"/>
              <a:chOff x="7561319" y="5300487"/>
              <a:chExt cx="2911497" cy="3279666"/>
            </a:xfrm>
          </p:grpSpPr>
          <p:sp>
            <p:nvSpPr>
              <p:cNvPr id="54" name="Ellipse 53"/>
              <p:cNvSpPr/>
              <p:nvPr/>
            </p:nvSpPr>
            <p:spPr>
              <a:xfrm>
                <a:off x="7596244" y="5300487"/>
                <a:ext cx="2857522" cy="2714535"/>
              </a:xfrm>
              <a:prstGeom prst="ellipse">
                <a:avLst/>
              </a:prstGeom>
              <a:solidFill>
                <a:srgbClr val="00CC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7615294" y="5565590"/>
                <a:ext cx="2857522" cy="2716123"/>
              </a:xfrm>
              <a:prstGeom prst="ellipse">
                <a:avLst/>
              </a:prstGeom>
              <a:solidFill>
                <a:srgbClr val="0033CC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sp>
            <p:nvSpPr>
              <p:cNvPr id="56" name="Ellipse 55"/>
              <p:cNvSpPr/>
              <p:nvPr/>
            </p:nvSpPr>
            <p:spPr>
              <a:xfrm rot="20221574">
                <a:off x="7561319" y="5865618"/>
                <a:ext cx="2857522" cy="2714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pic>
            <p:nvPicPr>
              <p:cNvPr id="57" name="Image 26" descr="Foder_logo.JP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00392" y="6195393"/>
                <a:ext cx="928694" cy="545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20"/>
          <p:cNvGrpSpPr>
            <a:grpSpLocks/>
          </p:cNvGrpSpPr>
          <p:nvPr/>
        </p:nvGrpSpPr>
        <p:grpSpPr bwMode="auto">
          <a:xfrm>
            <a:off x="0" y="0"/>
            <a:ext cx="10472738" cy="8580438"/>
            <a:chOff x="0" y="0"/>
            <a:chExt cx="10472816" cy="8580153"/>
          </a:xfrm>
        </p:grpSpPr>
        <p:grpSp>
          <p:nvGrpSpPr>
            <p:cNvPr id="5" name="Groupe 12"/>
            <p:cNvGrpSpPr>
              <a:grpSpLocks/>
            </p:cNvGrpSpPr>
            <p:nvPr/>
          </p:nvGrpSpPr>
          <p:grpSpPr bwMode="auto">
            <a:xfrm>
              <a:off x="0" y="0"/>
              <a:ext cx="9144068" cy="285741"/>
              <a:chOff x="0" y="0"/>
              <a:chExt cx="9144068" cy="28574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68" cy="28574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74772" y="0"/>
                <a:ext cx="1857389" cy="28574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</p:grpSp>
        <p:grpSp>
          <p:nvGrpSpPr>
            <p:cNvPr id="6" name="Groupe 14"/>
            <p:cNvGrpSpPr>
              <a:grpSpLocks/>
            </p:cNvGrpSpPr>
            <p:nvPr/>
          </p:nvGrpSpPr>
          <p:grpSpPr bwMode="auto">
            <a:xfrm>
              <a:off x="7561319" y="5300487"/>
              <a:ext cx="2911497" cy="3279666"/>
              <a:chOff x="7561319" y="5300487"/>
              <a:chExt cx="2911497" cy="3279666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7596244" y="5300487"/>
                <a:ext cx="2857522" cy="2714535"/>
              </a:xfrm>
              <a:prstGeom prst="ellipse">
                <a:avLst/>
              </a:prstGeom>
              <a:solidFill>
                <a:srgbClr val="00CC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7615294" y="5565590"/>
                <a:ext cx="2857522" cy="2716123"/>
              </a:xfrm>
              <a:prstGeom prst="ellipse">
                <a:avLst/>
              </a:prstGeom>
              <a:solidFill>
                <a:srgbClr val="0033CC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sp>
            <p:nvSpPr>
              <p:cNvPr id="9" name="Ellipse 8"/>
              <p:cNvSpPr/>
              <p:nvPr/>
            </p:nvSpPr>
            <p:spPr>
              <a:xfrm rot="20221574">
                <a:off x="7561319" y="5865618"/>
                <a:ext cx="2857522" cy="2714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pic>
            <p:nvPicPr>
              <p:cNvPr id="10" name="Image 26" descr="Foder_logo.JP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00392" y="6195393"/>
                <a:ext cx="928694" cy="545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214282" y="503223"/>
            <a:ext cx="8643998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Expérience </a:t>
            </a:r>
            <a:r>
              <a:rPr lang="en-GB" sz="3000" b="1" dirty="0" smtClean="0">
                <a:latin typeface="+mj-lt"/>
                <a:ea typeface="+mj-ea"/>
                <a:cs typeface="+mj-cs"/>
              </a:rPr>
              <a:t>dans l</a:t>
            </a:r>
            <a:r>
              <a:rPr kumimoji="0" lang="en-GB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’information et la formation</a:t>
            </a: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3058122" y="1164740"/>
            <a:ext cx="5871596" cy="4208476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Blip>
                <a:blip r:embed="rId3"/>
              </a:buBlip>
              <a:defRPr/>
            </a:pPr>
            <a:r>
              <a:rPr lang="fr-BE" sz="2200" b="1" dirty="0" smtClean="0">
                <a:solidFill>
                  <a:srgbClr val="008000"/>
                </a:solidFill>
                <a:ea typeface="Times New Roman"/>
                <a:cs typeface="Times New Roman"/>
              </a:rPr>
              <a:t>Dissémination de l’information  sur la politique et la législation forestière;</a:t>
            </a:r>
          </a:p>
          <a:p>
            <a:pPr marL="342900" lvl="1" indent="-342900">
              <a:buFont typeface="Arial" pitchFamily="34" charset="0"/>
              <a:buBlip>
                <a:blip r:embed="rId3"/>
              </a:buBlip>
              <a:defRPr/>
            </a:pPr>
            <a:r>
              <a:rPr lang="fr-BE" sz="22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Informations adaptées aux besoins des cibles;</a:t>
            </a:r>
          </a:p>
          <a:p>
            <a:pPr marL="342900" lvl="1" indent="-342900">
              <a:buBlip>
                <a:blip r:embed="rId3"/>
              </a:buBlip>
              <a:defRPr/>
            </a:pPr>
            <a:r>
              <a:rPr lang="fr-BE" sz="2200" b="1" dirty="0" smtClean="0">
                <a:solidFill>
                  <a:srgbClr val="008000"/>
                </a:solidFill>
                <a:ea typeface="Times New Roman"/>
                <a:cs typeface="Times New Roman"/>
              </a:rPr>
              <a:t>Formations adaptées aux communautés et aux OSC;</a:t>
            </a:r>
          </a:p>
          <a:p>
            <a:pPr marL="342900" lvl="1" indent="-342900">
              <a:buBlip>
                <a:blip r:embed="rId3"/>
              </a:buBlip>
              <a:defRPr/>
            </a:pPr>
            <a:r>
              <a:rPr lang="fr-BE" sz="22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Équipement des communautés pour une observation externe professionnelle et crédible;</a:t>
            </a:r>
          </a:p>
          <a:p>
            <a:pPr marL="342900" lvl="1" indent="-342900">
              <a:buBlip>
                <a:blip r:embed="rId3"/>
              </a:buBlip>
              <a:defRPr/>
            </a:pPr>
            <a:r>
              <a:rPr lang="fr-BE" sz="2200" b="1" dirty="0" smtClean="0">
                <a:solidFill>
                  <a:srgbClr val="008000"/>
                </a:solidFill>
                <a:ea typeface="Times New Roman"/>
                <a:cs typeface="Times New Roman"/>
              </a:rPr>
              <a:t>Contribution à l’amélioration du contrôle forestier via les dénonciations</a:t>
            </a:r>
          </a:p>
          <a:p>
            <a:pPr marL="342900" lvl="1" indent="-342900">
              <a:buBlip>
                <a:blip r:embed="rId3"/>
              </a:buBlip>
              <a:defRPr/>
            </a:pPr>
            <a:endParaRPr lang="fr-BE" sz="2200" dirty="0">
              <a:solidFill>
                <a:schemeClr val="accent5">
                  <a:lumMod val="25000"/>
                </a:schemeClr>
              </a:solidFill>
              <a:ea typeface="Times New Roman"/>
              <a:cs typeface="Times New Roman"/>
            </a:endParaRPr>
          </a:p>
          <a:p>
            <a:pPr marL="0" lvl="1" indent="0">
              <a:buNone/>
              <a:defRPr/>
            </a:pPr>
            <a:r>
              <a:rPr lang="fr-BE" sz="2200" b="1" dirty="0" smtClean="0">
                <a:ea typeface="Times New Roman"/>
                <a:cs typeface="Times New Roman"/>
              </a:rPr>
              <a:t>Rôle citoyen des communautés dans la lutte contre l’exploitation forestière illégale</a:t>
            </a:r>
          </a:p>
          <a:p>
            <a:pPr marL="0" lvl="1" indent="0">
              <a:buNone/>
              <a:defRPr/>
            </a:pPr>
            <a:endParaRPr lang="fr-BE" sz="2200" b="1" dirty="0">
              <a:solidFill>
                <a:schemeClr val="accent5">
                  <a:lumMod val="25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14" name="Image 13" descr="DSCF0732.JPG"/>
          <p:cNvPicPr>
            <a:picLocks noChangeAspect="1"/>
          </p:cNvPicPr>
          <p:nvPr/>
        </p:nvPicPr>
        <p:blipFill>
          <a:blip r:embed="rId4" cstate="print"/>
          <a:srcRect l="17948" b="39831"/>
          <a:stretch>
            <a:fillRect/>
          </a:stretch>
        </p:blipFill>
        <p:spPr bwMode="auto">
          <a:xfrm>
            <a:off x="214282" y="1282543"/>
            <a:ext cx="2500330" cy="159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Espace réservé du contenu 13" descr="1-Community forest monitor in action.JPG"/>
          <p:cNvPicPr>
            <a:picLocks noChangeAspect="1"/>
          </p:cNvPicPr>
          <p:nvPr/>
        </p:nvPicPr>
        <p:blipFill>
          <a:blip r:embed="rId5" cstate="print"/>
          <a:srcRect b="8602"/>
          <a:stretch>
            <a:fillRect/>
          </a:stretch>
        </p:blipFill>
        <p:spPr bwMode="auto">
          <a:xfrm>
            <a:off x="214282" y="2943857"/>
            <a:ext cx="2500298" cy="163860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7" name="Image 16" descr="P1000811.JPG"/>
          <p:cNvPicPr>
            <a:picLocks noChangeAspect="1"/>
          </p:cNvPicPr>
          <p:nvPr/>
        </p:nvPicPr>
        <p:blipFill>
          <a:blip r:embed="rId6"/>
          <a:srcRect l="13127" t="3088" b="49035"/>
          <a:stretch>
            <a:fillRect/>
          </a:stretch>
        </p:blipFill>
        <p:spPr>
          <a:xfrm>
            <a:off x="214282" y="4672049"/>
            <a:ext cx="2500330" cy="1614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20"/>
          <p:cNvGrpSpPr>
            <a:grpSpLocks/>
          </p:cNvGrpSpPr>
          <p:nvPr/>
        </p:nvGrpSpPr>
        <p:grpSpPr bwMode="auto">
          <a:xfrm>
            <a:off x="0" y="0"/>
            <a:ext cx="10472738" cy="8580438"/>
            <a:chOff x="0" y="0"/>
            <a:chExt cx="10472816" cy="8580153"/>
          </a:xfrm>
        </p:grpSpPr>
        <p:grpSp>
          <p:nvGrpSpPr>
            <p:cNvPr id="5" name="Groupe 12"/>
            <p:cNvGrpSpPr>
              <a:grpSpLocks/>
            </p:cNvGrpSpPr>
            <p:nvPr/>
          </p:nvGrpSpPr>
          <p:grpSpPr bwMode="auto">
            <a:xfrm>
              <a:off x="0" y="0"/>
              <a:ext cx="9144068" cy="285741"/>
              <a:chOff x="0" y="0"/>
              <a:chExt cx="9144068" cy="28574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68" cy="28574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74772" y="0"/>
                <a:ext cx="1857389" cy="28574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</p:grpSp>
        <p:grpSp>
          <p:nvGrpSpPr>
            <p:cNvPr id="6" name="Groupe 14"/>
            <p:cNvGrpSpPr>
              <a:grpSpLocks/>
            </p:cNvGrpSpPr>
            <p:nvPr/>
          </p:nvGrpSpPr>
          <p:grpSpPr bwMode="auto">
            <a:xfrm>
              <a:off x="7561319" y="5300487"/>
              <a:ext cx="2911497" cy="3279666"/>
              <a:chOff x="7561319" y="5300487"/>
              <a:chExt cx="2911497" cy="3279666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7596244" y="5300487"/>
                <a:ext cx="2857522" cy="2714535"/>
              </a:xfrm>
              <a:prstGeom prst="ellipse">
                <a:avLst/>
              </a:prstGeom>
              <a:solidFill>
                <a:srgbClr val="00CC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7615294" y="5565590"/>
                <a:ext cx="2857522" cy="2716123"/>
              </a:xfrm>
              <a:prstGeom prst="ellipse">
                <a:avLst/>
              </a:prstGeom>
              <a:solidFill>
                <a:srgbClr val="0033CC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sp>
            <p:nvSpPr>
              <p:cNvPr id="9" name="Ellipse 8"/>
              <p:cNvSpPr/>
              <p:nvPr/>
            </p:nvSpPr>
            <p:spPr>
              <a:xfrm rot="20221574">
                <a:off x="7561319" y="5865618"/>
                <a:ext cx="2857522" cy="2714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pic>
            <p:nvPicPr>
              <p:cNvPr id="10" name="Image 26" descr="Foder_logo.JP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00392" y="6195393"/>
                <a:ext cx="928694" cy="545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214282" y="503223"/>
            <a:ext cx="8643998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Expérience des investigations et de la vérification</a:t>
            </a: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Espace réservé du contenu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182848"/>
              </p:ext>
            </p:extLst>
          </p:nvPr>
        </p:nvGraphicFramePr>
        <p:xfrm>
          <a:off x="386589" y="1196752"/>
          <a:ext cx="4978896" cy="4208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5364088" y="1196752"/>
            <a:ext cx="306999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60" b="1" dirty="0" smtClean="0">
                <a:solidFill>
                  <a:srgbClr val="00B050"/>
                </a:solidFill>
              </a:rPr>
              <a:t>Types de faits dénoncés</a:t>
            </a:r>
            <a:endParaRPr lang="en-GB" sz="2160" b="1" dirty="0">
              <a:solidFill>
                <a:srgbClr val="00B05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580112" y="1702318"/>
            <a:ext cx="2520220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Nom marquage des souches</a:t>
            </a:r>
            <a:endParaRPr lang="en-GB" dirty="0"/>
          </a:p>
        </p:txBody>
      </p:sp>
      <p:sp>
        <p:nvSpPr>
          <p:cNvPr id="24" name="ZoneTexte 23"/>
          <p:cNvSpPr txBox="1"/>
          <p:nvPr/>
        </p:nvSpPr>
        <p:spPr>
          <a:xfrm>
            <a:off x="5796136" y="2492896"/>
            <a:ext cx="249393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Exploitation hors limite</a:t>
            </a:r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5940152" y="3059668"/>
            <a:ext cx="2624523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Exploitation sans titre</a:t>
            </a:r>
            <a:endParaRPr lang="en-GB" dirty="0"/>
          </a:p>
        </p:txBody>
      </p:sp>
      <p:sp>
        <p:nvSpPr>
          <p:cNvPr id="26" name="ZoneTexte 25"/>
          <p:cNvSpPr txBox="1"/>
          <p:nvPr/>
        </p:nvSpPr>
        <p:spPr>
          <a:xfrm>
            <a:off x="6084168" y="3646765"/>
            <a:ext cx="2480507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Dégradation de l’environnement</a:t>
            </a:r>
            <a:endParaRPr lang="en-GB" dirty="0"/>
          </a:p>
        </p:txBody>
      </p:sp>
      <p:sp>
        <p:nvSpPr>
          <p:cNvPr id="29" name="ZoneTexte 28"/>
          <p:cNvSpPr txBox="1"/>
          <p:nvPr/>
        </p:nvSpPr>
        <p:spPr>
          <a:xfrm>
            <a:off x="1043608" y="5264158"/>
            <a:ext cx="72728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60" b="1" dirty="0" smtClean="0"/>
              <a:t>Contraintes financières et logistiques limitant les missions de vérification </a:t>
            </a:r>
            <a:endParaRPr lang="en-GB" sz="216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6444208" y="4510861"/>
            <a:ext cx="22322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Abandon des bois abattus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530714" y="1928802"/>
            <a:ext cx="5256128" cy="3787015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Blip>
                <a:blip r:embed="rId2"/>
              </a:buBlip>
              <a:defRPr/>
            </a:pPr>
            <a:r>
              <a:rPr lang="fr-BE" sz="2200" b="1" dirty="0" smtClean="0">
                <a:solidFill>
                  <a:srgbClr val="008000"/>
                </a:solidFill>
                <a:ea typeface="Times New Roman"/>
                <a:cs typeface="Times New Roman"/>
              </a:rPr>
              <a:t>Contraintes dans la transmission des rapports d’observation par les  communautés;</a:t>
            </a:r>
          </a:p>
          <a:p>
            <a:pPr marL="342900" lvl="1" indent="-342900">
              <a:buBlip>
                <a:blip r:embed="rId2"/>
              </a:buBlip>
              <a:defRPr/>
            </a:pPr>
            <a:r>
              <a:rPr lang="fr-BE" sz="2200" b="1" dirty="0">
                <a:solidFill>
                  <a:srgbClr val="0070C0"/>
                </a:solidFill>
                <a:ea typeface="Times New Roman"/>
                <a:cs typeface="Times New Roman"/>
              </a:rPr>
              <a:t>Faible association aux missions de contrôle</a:t>
            </a:r>
            <a:r>
              <a:rPr lang="fr-BE" sz="22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;</a:t>
            </a:r>
          </a:p>
          <a:p>
            <a:pPr marL="342900" lvl="1" indent="-342900">
              <a:buBlip>
                <a:blip r:embed="rId2"/>
              </a:buBlip>
              <a:defRPr/>
            </a:pPr>
            <a:r>
              <a:rPr lang="fr-BE" sz="2200" b="1" dirty="0" smtClean="0">
                <a:solidFill>
                  <a:srgbClr val="008000"/>
                </a:solidFill>
                <a:ea typeface="Times New Roman"/>
                <a:cs typeface="Times New Roman"/>
              </a:rPr>
              <a:t>Faible vérification des faits dénoncés par le Ministère des forêts;</a:t>
            </a:r>
            <a:endParaRPr lang="fr-BE" sz="2200" b="1" dirty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marL="342900" lvl="1" indent="-342900">
              <a:buBlip>
                <a:blip r:embed="rId2"/>
              </a:buBlip>
              <a:defRPr/>
            </a:pPr>
            <a:r>
              <a:rPr lang="fr-BE" sz="2200" b="1" dirty="0">
                <a:solidFill>
                  <a:srgbClr val="0070C0"/>
                </a:solidFill>
                <a:ea typeface="Times New Roman"/>
                <a:cs typeface="Times New Roman"/>
              </a:rPr>
              <a:t>Absence d’information sur les suites des </a:t>
            </a:r>
            <a:r>
              <a:rPr lang="fr-BE" sz="22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dénonciations;</a:t>
            </a:r>
          </a:p>
          <a:p>
            <a:pPr marL="342900" lvl="1" indent="-342900">
              <a:buBlip>
                <a:blip r:embed="rId2"/>
              </a:buBlip>
              <a:defRPr/>
            </a:pPr>
            <a:r>
              <a:rPr lang="fr-BE" sz="2200" b="1" dirty="0" smtClean="0">
                <a:solidFill>
                  <a:srgbClr val="008000"/>
                </a:solidFill>
                <a:ea typeface="Times New Roman"/>
                <a:cs typeface="Times New Roman"/>
              </a:rPr>
              <a:t>Corruption prégnante dans le secteur forestier.</a:t>
            </a:r>
            <a:endParaRPr lang="fr-BE" sz="2200" b="1" dirty="0" smtClean="0">
              <a:solidFill>
                <a:srgbClr val="4BACC6">
                  <a:lumMod val="25000"/>
                </a:srgbClr>
              </a:solidFill>
              <a:ea typeface="Times New Roman"/>
              <a:cs typeface="Times New Roman"/>
            </a:endParaRPr>
          </a:p>
          <a:p>
            <a:pPr marL="342900" lvl="1" indent="-342900">
              <a:buBlip>
                <a:blip r:embed="rId2"/>
              </a:buBlip>
              <a:defRPr/>
            </a:pPr>
            <a:endParaRPr lang="fr-BE" sz="2200" b="1" dirty="0" smtClean="0">
              <a:solidFill>
                <a:srgbClr val="4BACC6">
                  <a:lumMod val="25000"/>
                </a:srgbClr>
              </a:solidFill>
              <a:ea typeface="Times New Roman"/>
              <a:cs typeface="Times New Roman"/>
            </a:endParaRPr>
          </a:p>
          <a:p>
            <a:pPr marL="342900" lvl="1" indent="-342900">
              <a:buBlip>
                <a:blip r:embed="rId2"/>
              </a:buBlip>
              <a:defRPr/>
            </a:pPr>
            <a:endParaRPr lang="fr-BE" sz="2200" b="1" dirty="0" smtClean="0">
              <a:solidFill>
                <a:schemeClr val="accent5">
                  <a:lumMod val="25000"/>
                </a:schemeClr>
              </a:solidFill>
              <a:ea typeface="Times New Roman"/>
              <a:cs typeface="Times New Roman"/>
            </a:endParaRPr>
          </a:p>
          <a:p>
            <a:pPr marL="342900" lvl="1" indent="-342900">
              <a:buFont typeface="Arial" pitchFamily="34" charset="0"/>
              <a:buBlip>
                <a:blip r:embed="rId2"/>
              </a:buBlip>
              <a:defRPr/>
            </a:pPr>
            <a:endParaRPr lang="fr-BE" sz="2200" b="1" dirty="0" smtClean="0">
              <a:solidFill>
                <a:schemeClr val="accent5">
                  <a:lumMod val="25000"/>
                </a:schemeClr>
              </a:solidFill>
              <a:ea typeface="Times New Roman"/>
              <a:cs typeface="Times New Roman"/>
            </a:endParaRPr>
          </a:p>
          <a:p>
            <a:pPr marL="342900" lvl="1" indent="-342900">
              <a:buFont typeface="Arial" pitchFamily="34" charset="0"/>
              <a:buBlip>
                <a:blip r:embed="rId2"/>
              </a:buBlip>
              <a:defRPr/>
            </a:pPr>
            <a:endParaRPr lang="fr-BE" sz="2200" dirty="0" smtClean="0">
              <a:solidFill>
                <a:schemeClr val="accent5">
                  <a:lumMod val="25000"/>
                </a:schemeClr>
              </a:solidFill>
              <a:ea typeface="Times New Roman"/>
              <a:cs typeface="Times New Roman"/>
            </a:endParaRPr>
          </a:p>
        </p:txBody>
      </p:sp>
      <p:grpSp>
        <p:nvGrpSpPr>
          <p:cNvPr id="5" name="Groupe 20"/>
          <p:cNvGrpSpPr>
            <a:grpSpLocks/>
          </p:cNvGrpSpPr>
          <p:nvPr/>
        </p:nvGrpSpPr>
        <p:grpSpPr bwMode="auto">
          <a:xfrm>
            <a:off x="0" y="0"/>
            <a:ext cx="10472738" cy="8580438"/>
            <a:chOff x="0" y="0"/>
            <a:chExt cx="10472816" cy="8580153"/>
          </a:xfrm>
        </p:grpSpPr>
        <p:grpSp>
          <p:nvGrpSpPr>
            <p:cNvPr id="6" name="Groupe 12"/>
            <p:cNvGrpSpPr>
              <a:grpSpLocks/>
            </p:cNvGrpSpPr>
            <p:nvPr/>
          </p:nvGrpSpPr>
          <p:grpSpPr bwMode="auto">
            <a:xfrm>
              <a:off x="0" y="0"/>
              <a:ext cx="9144068" cy="285741"/>
              <a:chOff x="0" y="0"/>
              <a:chExt cx="9144068" cy="28574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68" cy="28574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74772" y="0"/>
                <a:ext cx="1857389" cy="28574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</p:grpSp>
        <p:grpSp>
          <p:nvGrpSpPr>
            <p:cNvPr id="7" name="Groupe 14"/>
            <p:cNvGrpSpPr>
              <a:grpSpLocks/>
            </p:cNvGrpSpPr>
            <p:nvPr/>
          </p:nvGrpSpPr>
          <p:grpSpPr bwMode="auto">
            <a:xfrm>
              <a:off x="7561319" y="5300487"/>
              <a:ext cx="2911497" cy="3279666"/>
              <a:chOff x="7561319" y="5300487"/>
              <a:chExt cx="2911497" cy="3279666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7596244" y="5300487"/>
                <a:ext cx="2857522" cy="2714535"/>
              </a:xfrm>
              <a:prstGeom prst="ellipse">
                <a:avLst/>
              </a:prstGeom>
              <a:solidFill>
                <a:srgbClr val="00CC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7615294" y="5565590"/>
                <a:ext cx="2857522" cy="2716123"/>
              </a:xfrm>
              <a:prstGeom prst="ellipse">
                <a:avLst/>
              </a:prstGeom>
              <a:solidFill>
                <a:srgbClr val="0033CC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sp>
            <p:nvSpPr>
              <p:cNvPr id="10" name="Ellipse 9"/>
              <p:cNvSpPr/>
              <p:nvPr/>
            </p:nvSpPr>
            <p:spPr>
              <a:xfrm rot="20221574">
                <a:off x="7561319" y="5865618"/>
                <a:ext cx="2857522" cy="2714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pic>
            <p:nvPicPr>
              <p:cNvPr id="11" name="Image 26" descr="Foder_logo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100392" y="6195393"/>
                <a:ext cx="928694" cy="545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14282" y="503223"/>
            <a:ext cx="8643998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GB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Expérience de la </a:t>
            </a:r>
            <a:r>
              <a:rPr kumimoji="0" lang="en-GB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dénonciation</a:t>
            </a:r>
            <a:r>
              <a:rPr kumimoji="0" lang="en-GB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de la publication et de l</a:t>
            </a:r>
            <a:r>
              <a:rPr lang="en-GB" sz="3000" b="1" dirty="0" smtClean="0"/>
              <a:t>’</a:t>
            </a:r>
            <a:r>
              <a:rPr lang="en-GB" sz="3000" b="1" dirty="0" err="1" smtClean="0"/>
              <a:t>accompagnement</a:t>
            </a:r>
            <a:r>
              <a:rPr lang="en-GB" sz="3000" b="1" dirty="0" smtClean="0"/>
              <a:t> </a:t>
            </a:r>
            <a:r>
              <a:rPr lang="en-GB" sz="3000" b="1" dirty="0"/>
              <a:t>des missions de </a:t>
            </a:r>
            <a:r>
              <a:rPr lang="en-GB" sz="3000" b="1" dirty="0" err="1"/>
              <a:t>contrôle</a:t>
            </a: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Image 14" descr="102_0623.JPG"/>
          <p:cNvPicPr>
            <a:picLocks noChangeAspect="1"/>
          </p:cNvPicPr>
          <p:nvPr/>
        </p:nvPicPr>
        <p:blipFill>
          <a:blip r:embed="rId4" cstate="print"/>
          <a:srcRect b="12365"/>
          <a:stretch>
            <a:fillRect/>
          </a:stretch>
        </p:blipFill>
        <p:spPr bwMode="auto">
          <a:xfrm>
            <a:off x="107504" y="2000240"/>
            <a:ext cx="3280334" cy="34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20"/>
          <p:cNvGrpSpPr>
            <a:grpSpLocks/>
          </p:cNvGrpSpPr>
          <p:nvPr/>
        </p:nvGrpSpPr>
        <p:grpSpPr bwMode="auto">
          <a:xfrm>
            <a:off x="0" y="0"/>
            <a:ext cx="10472738" cy="8580438"/>
            <a:chOff x="0" y="0"/>
            <a:chExt cx="10472816" cy="8580153"/>
          </a:xfrm>
        </p:grpSpPr>
        <p:grpSp>
          <p:nvGrpSpPr>
            <p:cNvPr id="5" name="Groupe 12"/>
            <p:cNvGrpSpPr>
              <a:grpSpLocks/>
            </p:cNvGrpSpPr>
            <p:nvPr/>
          </p:nvGrpSpPr>
          <p:grpSpPr bwMode="auto">
            <a:xfrm>
              <a:off x="0" y="0"/>
              <a:ext cx="9144068" cy="285741"/>
              <a:chOff x="0" y="0"/>
              <a:chExt cx="9144068" cy="28574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68" cy="28574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74772" y="0"/>
                <a:ext cx="1857389" cy="28574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</p:grpSp>
        <p:grpSp>
          <p:nvGrpSpPr>
            <p:cNvPr id="6" name="Groupe 14"/>
            <p:cNvGrpSpPr>
              <a:grpSpLocks/>
            </p:cNvGrpSpPr>
            <p:nvPr/>
          </p:nvGrpSpPr>
          <p:grpSpPr bwMode="auto">
            <a:xfrm>
              <a:off x="7561319" y="5300487"/>
              <a:ext cx="2911497" cy="3279666"/>
              <a:chOff x="7561319" y="5300487"/>
              <a:chExt cx="2911497" cy="3279666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7596244" y="5300487"/>
                <a:ext cx="2857522" cy="2714535"/>
              </a:xfrm>
              <a:prstGeom prst="ellipse">
                <a:avLst/>
              </a:prstGeom>
              <a:solidFill>
                <a:srgbClr val="00CC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7615294" y="5565590"/>
                <a:ext cx="2857522" cy="2716123"/>
              </a:xfrm>
              <a:prstGeom prst="ellipse">
                <a:avLst/>
              </a:prstGeom>
              <a:solidFill>
                <a:srgbClr val="0033CC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sp>
            <p:nvSpPr>
              <p:cNvPr id="9" name="Ellipse 8"/>
              <p:cNvSpPr/>
              <p:nvPr/>
            </p:nvSpPr>
            <p:spPr>
              <a:xfrm rot="20221574">
                <a:off x="7561319" y="5865618"/>
                <a:ext cx="2857522" cy="2714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af-ZA"/>
              </a:p>
            </p:txBody>
          </p:sp>
          <p:pic>
            <p:nvPicPr>
              <p:cNvPr id="10" name="Image 26" descr="Foder_logo.JP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00392" y="6195393"/>
                <a:ext cx="928694" cy="545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214282" y="503223"/>
            <a:ext cx="8643998" cy="765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 err="1" smtClean="0">
                <a:latin typeface="+mj-lt"/>
                <a:ea typeface="+mj-ea"/>
                <a:cs typeface="+mj-cs"/>
              </a:rPr>
              <a:t>Quelles</a:t>
            </a:r>
            <a:r>
              <a:rPr lang="en-GB" sz="3000" b="1" dirty="0" smtClean="0">
                <a:latin typeface="+mj-lt"/>
                <a:ea typeface="+mj-ea"/>
                <a:cs typeface="+mj-cs"/>
              </a:rPr>
              <a:t> s</a:t>
            </a:r>
            <a:r>
              <a:rPr kumimoji="0" lang="en-GB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olutions</a:t>
            </a:r>
            <a:r>
              <a:rPr kumimoji="0" lang="en-GB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pour la </a:t>
            </a:r>
            <a:r>
              <a:rPr kumimoji="0" lang="en-GB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durabilité</a:t>
            </a:r>
            <a:r>
              <a:rPr kumimoji="0" lang="en-GB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GB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l’OE</a:t>
            </a:r>
            <a:r>
              <a:rPr kumimoji="0" lang="en-GB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2417764" y="1585061"/>
            <a:ext cx="5940450" cy="3915641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Blip>
                <a:blip r:embed="rId3"/>
              </a:buBlip>
              <a:defRPr/>
            </a:pPr>
            <a:r>
              <a:rPr lang="fr-BE" sz="2200" b="1" dirty="0" smtClean="0">
                <a:solidFill>
                  <a:srgbClr val="008000"/>
                </a:solidFill>
                <a:ea typeface="Times New Roman"/>
                <a:cs typeface="Times New Roman"/>
              </a:rPr>
              <a:t>Des financements conséquents s’inscrivant dans la durée permettant aux OSC et aux communautés de mieux travailler;</a:t>
            </a:r>
          </a:p>
          <a:p>
            <a:pPr marL="342900" lvl="1" indent="-342900">
              <a:buFont typeface="Arial" pitchFamily="34" charset="0"/>
              <a:buBlip>
                <a:blip r:embed="rId3"/>
              </a:buBlip>
              <a:defRPr/>
            </a:pPr>
            <a:r>
              <a:rPr lang="fr-BE" sz="22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Mise en place d’un système de de gestion de la qualité pour l’observation indépendante par la société civile et les communautés;</a:t>
            </a:r>
          </a:p>
          <a:p>
            <a:pPr marL="342900" lvl="1" indent="-342900">
              <a:buBlip>
                <a:blip r:embed="rId3"/>
              </a:buBlip>
              <a:defRPr/>
            </a:pPr>
            <a:r>
              <a:rPr lang="fr-BE" sz="2200" b="1" dirty="0" smtClean="0">
                <a:solidFill>
                  <a:srgbClr val="008000"/>
                </a:solidFill>
                <a:ea typeface="Times New Roman"/>
                <a:cs typeface="Times New Roman"/>
              </a:rPr>
              <a:t>Une meilleure implication du système judiciaire dans la lutte contre l’exploitation forestière illégale;</a:t>
            </a:r>
          </a:p>
          <a:p>
            <a:pPr marL="342900" lvl="1" indent="-342900">
              <a:buBlip>
                <a:blip r:embed="rId3"/>
              </a:buBlip>
              <a:defRPr/>
            </a:pPr>
            <a:r>
              <a:rPr lang="fr-BE" sz="22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L’établissement d’un réseau de dénonciation du niveau local au niveau régional.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1656184" cy="1944215"/>
          </a:xfrm>
          <a:prstGeom prst="round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s-ppt_5.JPG"/>
          <p:cNvPicPr>
            <a:picLocks noChangeAspect="1"/>
          </p:cNvPicPr>
          <p:nvPr/>
        </p:nvPicPr>
        <p:blipFill>
          <a:blip r:embed="rId2"/>
          <a:srcRect l="7865" r="5420"/>
          <a:stretch>
            <a:fillRect/>
          </a:stretch>
        </p:blipFill>
        <p:spPr>
          <a:xfrm>
            <a:off x="0" y="-24"/>
            <a:ext cx="9144000" cy="6572296"/>
          </a:xfrm>
          <a:prstGeom prst="rect">
            <a:avLst/>
          </a:prstGeom>
        </p:spPr>
      </p:pic>
      <p:pic>
        <p:nvPicPr>
          <p:cNvPr id="5" name="Image 4" descr="Foder_logo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5383766"/>
            <a:ext cx="2143140" cy="125994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286512" y="3071810"/>
            <a:ext cx="2643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Contacts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Tel : 22 00 52 48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Po Box : 11417, Yaoundé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foder_org@yahoo.fr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www.anti-cor.org</a:t>
            </a:r>
            <a:endParaRPr lang="af-ZA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86512" y="1988840"/>
            <a:ext cx="1741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solidFill>
                  <a:schemeClr val="bg1"/>
                </a:solidFill>
              </a:rPr>
              <a:t>MERCI</a:t>
            </a:r>
            <a:endParaRPr lang="af-ZA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395</Words>
  <Application>Microsoft Office PowerPoint</Application>
  <PresentationFormat>Affichage à l'écran (4:3)</PresentationFormat>
  <Paragraphs>76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FSC certification</dc:title>
  <dc:creator>Rodrigue NGONZO</dc:creator>
  <cp:lastModifiedBy>Administrator</cp:lastModifiedBy>
  <cp:revision>49</cp:revision>
  <dcterms:created xsi:type="dcterms:W3CDTF">2013-02-05T13:55:07Z</dcterms:created>
  <dcterms:modified xsi:type="dcterms:W3CDTF">2013-10-08T16:44:51Z</dcterms:modified>
</cp:coreProperties>
</file>