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45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79D306-7D4F-4575-8917-59A96F20E6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692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50CA282-C5A6-42E4-A0F5-49B1B03CF797}" type="slidenum">
              <a:rPr lang="en-GB" altLang="en-US" smtClean="0"/>
              <a:pPr eaLnBrk="1" hangingPunct="1"/>
              <a:t>1</a:t>
            </a:fld>
            <a:endParaRPr lang="en-GB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D5C302AE-D0C4-4A60-A8F4-ADB2BF11D0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33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C03AE080-7440-4027-B08D-4A2DFBF3FE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6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2900" y="1438275"/>
            <a:ext cx="2122488" cy="4429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1438275"/>
            <a:ext cx="6216650" cy="4429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EE692162-0F6F-4BC6-BBBC-95A132069D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11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9D545101-5D01-469F-AF2D-59D3F76F03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9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2673D3AD-3018-4991-84FE-D92C0CEDB3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6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2159000"/>
            <a:ext cx="4151313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563" y="2159000"/>
            <a:ext cx="4152900" cy="370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8C3D7DA5-0D9B-4C04-9746-C7F265274E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68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520F3999-2D24-4D74-A68F-CB77F31EAD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8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C3821D58-E24B-40C3-9490-71FE2915FF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9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59FB29DE-0479-408E-9C2F-AA19A3E103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83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8ED87BD1-9355-4AB8-B109-3AFED74C42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02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Slide </a:t>
            </a:r>
            <a:fld id="{302931A8-314A-4F60-B79B-F35B35773C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1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438275"/>
            <a:ext cx="8456613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2159000"/>
            <a:ext cx="8456613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GB"/>
              <a:t>Slide </a:t>
            </a:r>
            <a:fld id="{98B025E9-34E5-4B47-BFEE-AD9867DC4B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0" y="6323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0" y="989013"/>
            <a:ext cx="9144000" cy="1587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/>
          </a:p>
        </p:txBody>
      </p:sp>
      <p:grpSp>
        <p:nvGrpSpPr>
          <p:cNvPr id="1031" name="Group 12"/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3" name="Rectangle 7"/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1034" name="Picture 9" descr="DFID_280_SML_AW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10" descr="UK-AID-Standard-RGB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84" charset="0"/>
          <a:cs typeface="Arial" charset="0"/>
        </a:defRPr>
      </a:lvl9pPr>
    </p:titleStyle>
    <p:bodyStyle>
      <a:lvl1pPr marL="177800" indent="-1778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6213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87425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1344613" indent="-177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701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159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616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0734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530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vtracker.dfid.gov.uk/projects/GB-1-201724/" TargetMode="External"/><Relationship Id="rId2" Type="http://schemas.openxmlformats.org/officeDocument/2006/relationships/hyperlink" Target="mailto:H-speechly@dfid.gov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Forest Governance, Markets and Climate </a:t>
            </a:r>
            <a:r>
              <a:rPr lang="en-US" altLang="en-US" dirty="0" err="1"/>
              <a:t>P</a:t>
            </a:r>
            <a:r>
              <a:rPr lang="en-US" altLang="en-US" dirty="0" err="1" smtClean="0"/>
              <a:t>rogramme</a:t>
            </a:r>
            <a:endParaRPr lang="en-US" alt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UK Support for the </a:t>
            </a:r>
            <a:r>
              <a:rPr lang="en-US" altLang="en-US" dirty="0" err="1" smtClean="0"/>
              <a:t>FLEGT</a:t>
            </a:r>
            <a:r>
              <a:rPr lang="en-US" altLang="en-US" dirty="0" smtClean="0"/>
              <a:t> Action Plan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sz="2000" dirty="0" smtClean="0"/>
              <a:t>Hugh Speechly (DFID)</a:t>
            </a:r>
          </a:p>
        </p:txBody>
      </p:sp>
      <p:grpSp>
        <p:nvGrpSpPr>
          <p:cNvPr id="2052" name="Group 12"/>
          <p:cNvGrpSpPr>
            <a:grpSpLocks/>
          </p:cNvGrpSpPr>
          <p:nvPr/>
        </p:nvGrpSpPr>
        <p:grpSpPr bwMode="auto">
          <a:xfrm>
            <a:off x="179388" y="58738"/>
            <a:ext cx="8964612" cy="865187"/>
            <a:chOff x="113" y="37"/>
            <a:chExt cx="5647" cy="545"/>
          </a:xfrm>
        </p:grpSpPr>
        <p:sp>
          <p:nvSpPr>
            <p:cNvPr id="2053" name="Rectangle 8"/>
            <p:cNvSpPr>
              <a:spLocks noChangeArrowheads="1"/>
            </p:cNvSpPr>
            <p:nvPr/>
          </p:nvSpPr>
          <p:spPr bwMode="auto">
            <a:xfrm>
              <a:off x="4172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4" name="Rectangle 7"/>
            <p:cNvSpPr>
              <a:spLocks noChangeArrowheads="1"/>
            </p:cNvSpPr>
            <p:nvPr/>
          </p:nvSpPr>
          <p:spPr bwMode="auto">
            <a:xfrm>
              <a:off x="113" y="83"/>
              <a:ext cx="1588" cy="4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2055" name="Picture 9" descr="DFID_280_SML_A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94"/>
              <a:ext cx="59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10" descr="UK-AID-Standard-RGB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82" y="37"/>
              <a:ext cx="497" cy="5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58775" y="1340768"/>
            <a:ext cx="8456613" cy="5095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What is FGMC?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850" y="1916832"/>
            <a:ext cx="8456613" cy="4248472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£250-million 10-year </a:t>
            </a:r>
            <a:r>
              <a:rPr lang="en-US" altLang="en-US" sz="2000" dirty="0" err="1" smtClean="0"/>
              <a:t>programme</a:t>
            </a:r>
            <a:r>
              <a:rPr lang="en-US" altLang="en-US" sz="2000" dirty="0" smtClean="0"/>
              <a:t> - £79 </a:t>
            </a:r>
            <a:r>
              <a:rPr lang="en-US" altLang="en-US" sz="2000" dirty="0" smtClean="0"/>
              <a:t>million approved for period 2011-15</a:t>
            </a:r>
          </a:p>
          <a:p>
            <a:r>
              <a:rPr lang="en-US" altLang="en-US" sz="2000" dirty="0" smtClean="0"/>
              <a:t>Funded through £2.9 </a:t>
            </a:r>
            <a:r>
              <a:rPr lang="en-US" altLang="en-US" sz="2000" dirty="0" smtClean="0"/>
              <a:t>billion </a:t>
            </a:r>
            <a:r>
              <a:rPr lang="en-US" altLang="en-US" sz="2000" dirty="0" smtClean="0"/>
              <a:t>UK </a:t>
            </a:r>
            <a:r>
              <a:rPr lang="en-US" altLang="en-US" sz="2000" u="sng" dirty="0" smtClean="0"/>
              <a:t>International Climate Fund</a:t>
            </a:r>
          </a:p>
          <a:p>
            <a:r>
              <a:rPr lang="en-US" altLang="en-US" sz="2000" u="sng" dirty="0" smtClean="0"/>
              <a:t>Outcome</a:t>
            </a:r>
            <a:r>
              <a:rPr lang="en-US" altLang="en-US" sz="2000" dirty="0" smtClean="0"/>
              <a:t>: </a:t>
            </a:r>
            <a:r>
              <a:rPr lang="en-US" altLang="en-US" sz="2000" i="1" dirty="0" smtClean="0"/>
              <a:t>“</a:t>
            </a:r>
            <a:r>
              <a:rPr lang="en-GB" sz="2000" i="1" dirty="0"/>
              <a:t>Governance and market reforms that reduce the illegal use of forest resources and benefit poor </a:t>
            </a:r>
            <a:r>
              <a:rPr lang="en-GB" sz="2000" i="1" dirty="0" smtClean="0"/>
              <a:t>people”</a:t>
            </a:r>
          </a:p>
          <a:p>
            <a:r>
              <a:rPr lang="en-GB" altLang="en-US" sz="2000" i="1" u="sng" dirty="0" smtClean="0"/>
              <a:t>Outputs</a:t>
            </a:r>
          </a:p>
          <a:p>
            <a:pPr marL="814387" lvl="1" indent="-457200">
              <a:buAutoNum type="arabicParenR"/>
            </a:pPr>
            <a:r>
              <a:rPr lang="en-GB" sz="1800" i="1" dirty="0" smtClean="0"/>
              <a:t>Engagement </a:t>
            </a:r>
            <a:r>
              <a:rPr lang="en-GB" sz="1800" i="1" dirty="0"/>
              <a:t>by multiple stakeholders </a:t>
            </a:r>
            <a:r>
              <a:rPr lang="en-GB" sz="1800" i="1" dirty="0" smtClean="0"/>
              <a:t>increased and </a:t>
            </a:r>
            <a:r>
              <a:rPr lang="en-GB" sz="1800" i="1" dirty="0"/>
              <a:t>sustained in targeted producer and processing </a:t>
            </a:r>
            <a:r>
              <a:rPr lang="en-GB" sz="1800" i="1" dirty="0" smtClean="0"/>
              <a:t>countries</a:t>
            </a:r>
          </a:p>
          <a:p>
            <a:pPr marL="814387" lvl="1" indent="-457200">
              <a:buAutoNum type="arabicParenR"/>
            </a:pPr>
            <a:r>
              <a:rPr lang="en-GB" sz="1800" i="1" dirty="0"/>
              <a:t>Public policies and private business standards that tackle trade in timber and other commodities from illegal forest </a:t>
            </a:r>
            <a:r>
              <a:rPr lang="en-GB" sz="1800" i="1" dirty="0" smtClean="0"/>
              <a:t>practices</a:t>
            </a:r>
          </a:p>
          <a:p>
            <a:pPr marL="814387" lvl="1" indent="-457200">
              <a:buAutoNum type="arabicParenR"/>
            </a:pPr>
            <a:r>
              <a:rPr lang="en-GB" sz="1800" i="1" dirty="0"/>
              <a:t>Increased knowledge and momentum for </a:t>
            </a:r>
            <a:r>
              <a:rPr lang="en-GB" sz="1800" i="1" dirty="0" smtClean="0"/>
              <a:t>change</a:t>
            </a:r>
          </a:p>
          <a:p>
            <a:pPr marL="814387" lvl="1" indent="-457200">
              <a:buAutoNum type="arabicParenR"/>
            </a:pPr>
            <a:r>
              <a:rPr lang="en-GB" sz="1800" i="1" dirty="0"/>
              <a:t>Coherence between programmes on forests and deforestation at national and international levels</a:t>
            </a:r>
            <a:endParaRPr lang="en-GB" sz="1800" i="1" dirty="0" smtClean="0"/>
          </a:p>
          <a:p>
            <a:pPr marL="814387" lvl="1" indent="-457200">
              <a:buAutoNum type="arabicParenR"/>
            </a:pPr>
            <a:endParaRPr lang="en-US" altLang="en-US" sz="1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does FGMC do?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Supports </a:t>
            </a:r>
            <a:r>
              <a:rPr lang="en-US" altLang="en-US" dirty="0" err="1" smtClean="0"/>
              <a:t>VPA</a:t>
            </a:r>
            <a:r>
              <a:rPr lang="en-US" altLang="en-US" dirty="0" smtClean="0"/>
              <a:t> implementation</a:t>
            </a:r>
          </a:p>
          <a:p>
            <a:pPr lvl="1"/>
            <a:r>
              <a:rPr lang="en-US" altLang="en-US" dirty="0" smtClean="0"/>
              <a:t>Direct support via contracts and </a:t>
            </a:r>
            <a:r>
              <a:rPr lang="en-US" altLang="en-US" dirty="0" err="1" smtClean="0"/>
              <a:t>MoUs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Contribution to </a:t>
            </a:r>
            <a:r>
              <a:rPr lang="en-US" altLang="en-US" dirty="0" err="1" smtClean="0"/>
              <a:t>EFI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Additional funding (EU, NO, DFID </a:t>
            </a:r>
            <a:r>
              <a:rPr lang="en-US" altLang="en-US" dirty="0"/>
              <a:t>c</a:t>
            </a:r>
            <a:r>
              <a:rPr lang="en-US" altLang="en-US" dirty="0" smtClean="0"/>
              <a:t>ountry offices)</a:t>
            </a:r>
          </a:p>
          <a:p>
            <a:r>
              <a:rPr lang="en-US" altLang="en-US" dirty="0" smtClean="0"/>
              <a:t>Tackles underlying governance and market failures, through advocacy, capacity building, research</a:t>
            </a:r>
          </a:p>
          <a:p>
            <a:pPr lvl="1"/>
            <a:r>
              <a:rPr lang="en-US" altLang="en-US" dirty="0" smtClean="0"/>
              <a:t>Grants to </a:t>
            </a:r>
            <a:r>
              <a:rPr lang="en-US" altLang="en-US" dirty="0" err="1" smtClean="0"/>
              <a:t>CSOs</a:t>
            </a:r>
            <a:r>
              <a:rPr lang="en-US" altLang="en-US" dirty="0" smtClean="0"/>
              <a:t> (£36.2 m)</a:t>
            </a:r>
          </a:p>
          <a:p>
            <a:r>
              <a:rPr lang="en-US" altLang="en-US" dirty="0" err="1" smtClean="0"/>
              <a:t>Programme</a:t>
            </a:r>
            <a:r>
              <a:rPr lang="en-US" altLang="en-US" dirty="0" smtClean="0"/>
              <a:t> coordination and facilitation</a:t>
            </a:r>
          </a:p>
          <a:p>
            <a:r>
              <a:rPr lang="en-US" altLang="en-US" dirty="0" smtClean="0"/>
              <a:t>External Monitoring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FGMC country </a:t>
            </a:r>
            <a:r>
              <a:rPr lang="en-US" altLang="en-US" dirty="0" smtClean="0"/>
              <a:t>cooperation</a:t>
            </a:r>
            <a:r>
              <a:rPr lang="en-US" altLang="en-US" dirty="0" smtClean="0"/>
              <a:t>	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23850" y="1988840"/>
            <a:ext cx="8456613" cy="3708400"/>
          </a:xfrm>
        </p:spPr>
        <p:txBody>
          <a:bodyPr/>
          <a:lstStyle/>
          <a:p>
            <a:pPr eaLnBrk="1" hangingPunct="1"/>
            <a:r>
              <a:rPr lang="en-US" altLang="en-US" u="sng" dirty="0" smtClean="0"/>
              <a:t>Liberia: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VPA</a:t>
            </a:r>
            <a:r>
              <a:rPr lang="en-US" altLang="en-US" dirty="0" smtClean="0"/>
              <a:t> Support Unit (</a:t>
            </a:r>
            <a:r>
              <a:rPr lang="en-US" altLang="en-US" dirty="0" err="1" smtClean="0"/>
              <a:t>HTSPE</a:t>
            </a:r>
            <a:r>
              <a:rPr lang="en-US" altLang="en-US" dirty="0" smtClean="0"/>
              <a:t>)</a:t>
            </a:r>
          </a:p>
          <a:p>
            <a:pPr eaLnBrk="1" hangingPunct="1"/>
            <a:r>
              <a:rPr lang="en-US" altLang="en-US" u="sng" dirty="0" smtClean="0"/>
              <a:t>Liberia:</a:t>
            </a:r>
            <a:r>
              <a:rPr lang="en-US" altLang="en-US" dirty="0" smtClean="0"/>
              <a:t> Legality Verification Department (</a:t>
            </a:r>
            <a:r>
              <a:rPr lang="en-US" altLang="en-US" dirty="0" err="1" smtClean="0"/>
              <a:t>SGS</a:t>
            </a:r>
            <a:r>
              <a:rPr lang="en-US" altLang="en-US" dirty="0" smtClean="0"/>
              <a:t>)</a:t>
            </a:r>
          </a:p>
          <a:p>
            <a:pPr eaLnBrk="1" hangingPunct="1"/>
            <a:r>
              <a:rPr lang="en-US" altLang="en-US" u="sng" dirty="0" smtClean="0"/>
              <a:t>Ghana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VPA</a:t>
            </a:r>
            <a:r>
              <a:rPr lang="en-US" altLang="en-US" dirty="0" smtClean="0"/>
              <a:t> Implementation (direct support to </a:t>
            </a:r>
            <a:r>
              <a:rPr lang="en-US" altLang="en-US" dirty="0" err="1" smtClean="0"/>
              <a:t>Govt</a:t>
            </a:r>
            <a:r>
              <a:rPr lang="en-US" altLang="en-US" dirty="0" smtClean="0"/>
              <a:t>)</a:t>
            </a:r>
          </a:p>
          <a:p>
            <a:r>
              <a:rPr lang="en-US" altLang="en-US" u="sng" dirty="0" smtClean="0"/>
              <a:t>Congo (B)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VPA</a:t>
            </a:r>
            <a:r>
              <a:rPr lang="en-US" altLang="en-US" dirty="0" smtClean="0"/>
              <a:t> Implementation (</a:t>
            </a:r>
            <a:r>
              <a:rPr lang="en-US" altLang="en-US" dirty="0" err="1" smtClean="0"/>
              <a:t>MoU</a:t>
            </a:r>
            <a:r>
              <a:rPr lang="en-US" altLang="en-US" dirty="0" smtClean="0"/>
              <a:t> with </a:t>
            </a:r>
            <a:r>
              <a:rPr lang="en-US" altLang="en-US" dirty="0" err="1" smtClean="0"/>
              <a:t>AFD</a:t>
            </a:r>
            <a:r>
              <a:rPr lang="en-US" altLang="en-US" dirty="0" smtClean="0"/>
              <a:t>)</a:t>
            </a:r>
          </a:p>
          <a:p>
            <a:r>
              <a:rPr lang="en-US" altLang="en-US" u="sng" dirty="0"/>
              <a:t>West and Central Africa</a:t>
            </a:r>
            <a:r>
              <a:rPr lang="en-US" altLang="en-US" dirty="0"/>
              <a:t>: </a:t>
            </a:r>
            <a:r>
              <a:rPr lang="en-US" altLang="en-US" dirty="0" err="1"/>
              <a:t>VPA</a:t>
            </a:r>
            <a:r>
              <a:rPr lang="en-US" altLang="en-US" dirty="0"/>
              <a:t> Facilitation (Coffey/</a:t>
            </a:r>
            <a:r>
              <a:rPr lang="en-US" altLang="en-US" dirty="0" err="1"/>
              <a:t>IDL</a:t>
            </a:r>
            <a:r>
              <a:rPr lang="en-US" altLang="en-US" dirty="0"/>
              <a:t> Group)</a:t>
            </a:r>
          </a:p>
          <a:p>
            <a:pPr lvl="1"/>
            <a:r>
              <a:rPr lang="en-US" altLang="en-US" dirty="0"/>
              <a:t>Ghana, Liberia, Cote d’Ivoire, Congo, [CAR]</a:t>
            </a:r>
          </a:p>
          <a:p>
            <a:r>
              <a:rPr lang="en-US" altLang="en-US" u="sng" dirty="0" smtClean="0"/>
              <a:t>Guyana</a:t>
            </a:r>
            <a:r>
              <a:rPr lang="en-US" altLang="en-US" dirty="0" smtClean="0"/>
              <a:t>: </a:t>
            </a:r>
            <a:r>
              <a:rPr lang="en-US" altLang="en-US" dirty="0" smtClean="0"/>
              <a:t>Facilitation / </a:t>
            </a:r>
            <a:r>
              <a:rPr lang="en-US" altLang="en-US" dirty="0"/>
              <a:t>Negotiation </a:t>
            </a:r>
            <a:r>
              <a:rPr lang="en-US" altLang="en-US" dirty="0" smtClean="0"/>
              <a:t>support</a:t>
            </a:r>
            <a:endParaRPr lang="en-US" altLang="en-US" dirty="0" smtClean="0"/>
          </a:p>
          <a:p>
            <a:pPr eaLnBrk="1" hangingPunct="1"/>
            <a:r>
              <a:rPr lang="en-US" altLang="en-US" u="sng" dirty="0" smtClean="0"/>
              <a:t>Indonesia</a:t>
            </a:r>
            <a:r>
              <a:rPr lang="en-US" altLang="en-US" dirty="0" smtClean="0"/>
              <a:t>: Multi-stakeholder Forestry </a:t>
            </a:r>
            <a:r>
              <a:rPr lang="en-US" altLang="en-US" dirty="0" err="1" smtClean="0"/>
              <a:t>Programme</a:t>
            </a:r>
            <a:r>
              <a:rPr lang="en-US" altLang="en-US" dirty="0" smtClean="0"/>
              <a:t> </a:t>
            </a:r>
            <a:endParaRPr lang="en-US" altLang="en-US" dirty="0" smtClean="0"/>
          </a:p>
          <a:p>
            <a:pPr eaLnBrk="1" hangingPunct="1"/>
            <a:r>
              <a:rPr lang="en-US" altLang="en-US" u="sng" dirty="0" smtClean="0"/>
              <a:t>China</a:t>
            </a:r>
            <a:r>
              <a:rPr lang="en-US" altLang="en-US" dirty="0" smtClean="0"/>
              <a:t>: FGMC </a:t>
            </a:r>
            <a:r>
              <a:rPr lang="en-US" altLang="en-US" dirty="0" smtClean="0"/>
              <a:t>Cooperation</a:t>
            </a:r>
          </a:p>
          <a:p>
            <a:pPr eaLnBrk="1" hangingPunct="1"/>
            <a:r>
              <a:rPr lang="en-US" altLang="en-US" u="sng" dirty="0" err="1" smtClean="0"/>
              <a:t>EFI</a:t>
            </a:r>
            <a:r>
              <a:rPr lang="en-US" altLang="en-US" u="sng" dirty="0" smtClean="0"/>
              <a:t>:</a:t>
            </a:r>
            <a:r>
              <a:rPr lang="en-US" altLang="en-US" dirty="0" smtClean="0"/>
              <a:t> All </a:t>
            </a:r>
            <a:r>
              <a:rPr lang="en-US" altLang="en-US" dirty="0" err="1" smtClean="0"/>
              <a:t>VPA</a:t>
            </a:r>
            <a:r>
              <a:rPr lang="en-US" altLang="en-US" dirty="0" smtClean="0"/>
              <a:t> countries +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FGMC Grants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060848"/>
            <a:ext cx="8456613" cy="3708400"/>
          </a:xfrm>
        </p:spPr>
        <p:txBody>
          <a:bodyPr/>
          <a:lstStyle/>
          <a:p>
            <a:r>
              <a:rPr lang="en-GB" u="sng" dirty="0"/>
              <a:t>Research and </a:t>
            </a:r>
            <a:r>
              <a:rPr lang="en-GB" u="sng" dirty="0" smtClean="0"/>
              <a:t>communications</a:t>
            </a:r>
            <a:r>
              <a:rPr lang="en-GB" dirty="0" smtClean="0"/>
              <a:t>: </a:t>
            </a:r>
            <a:r>
              <a:rPr lang="en-GB" dirty="0" smtClean="0"/>
              <a:t>Chatham </a:t>
            </a:r>
            <a:r>
              <a:rPr lang="en-GB" dirty="0" smtClean="0"/>
              <a:t>House, Forest </a:t>
            </a:r>
            <a:r>
              <a:rPr lang="en-GB" dirty="0" smtClean="0"/>
              <a:t>Trends </a:t>
            </a:r>
          </a:p>
          <a:p>
            <a:r>
              <a:rPr lang="en-GB" u="sng" dirty="0" smtClean="0"/>
              <a:t>Advocacy - linking EU and southern NGOs</a:t>
            </a:r>
            <a:r>
              <a:rPr lang="en-GB" dirty="0" smtClean="0"/>
              <a:t>: </a:t>
            </a:r>
            <a:r>
              <a:rPr lang="en-GB" dirty="0" smtClean="0"/>
              <a:t>FERN</a:t>
            </a:r>
            <a:endParaRPr lang="en-GB" dirty="0" smtClean="0"/>
          </a:p>
          <a:p>
            <a:r>
              <a:rPr lang="en-GB" u="sng" dirty="0"/>
              <a:t>Capacity </a:t>
            </a:r>
            <a:r>
              <a:rPr lang="en-GB" u="sng" dirty="0" smtClean="0"/>
              <a:t>building</a:t>
            </a:r>
            <a:r>
              <a:rPr lang="en-GB" dirty="0" smtClean="0"/>
              <a:t>: </a:t>
            </a:r>
            <a:r>
              <a:rPr lang="en-GB" dirty="0" err="1" smtClean="0"/>
              <a:t>CIDT</a:t>
            </a:r>
            <a:r>
              <a:rPr lang="en-GB" dirty="0" smtClean="0"/>
              <a:t>, </a:t>
            </a:r>
            <a:r>
              <a:rPr lang="en-GB" dirty="0" err="1" smtClean="0"/>
              <a:t>Proforest</a:t>
            </a:r>
            <a:r>
              <a:rPr lang="en-GB" dirty="0" smtClean="0"/>
              <a:t>, Client </a:t>
            </a:r>
            <a:r>
              <a:rPr lang="en-GB" dirty="0" smtClean="0"/>
              <a:t>Earth</a:t>
            </a:r>
            <a:endParaRPr lang="en-GB" dirty="0" smtClean="0"/>
          </a:p>
          <a:p>
            <a:r>
              <a:rPr lang="en-GB" u="sng" dirty="0"/>
              <a:t>Grass roots capacity </a:t>
            </a:r>
            <a:r>
              <a:rPr lang="en-GB" u="sng" dirty="0" smtClean="0"/>
              <a:t>building</a:t>
            </a:r>
            <a:r>
              <a:rPr lang="en-GB" dirty="0" smtClean="0"/>
              <a:t>: </a:t>
            </a:r>
            <a:r>
              <a:rPr lang="en-GB" dirty="0" smtClean="0"/>
              <a:t>Well-Grounded</a:t>
            </a:r>
            <a:r>
              <a:rPr lang="en-GB" dirty="0" smtClean="0"/>
              <a:t>, Rainforest Foundation, </a:t>
            </a:r>
            <a:r>
              <a:rPr lang="en-GB" dirty="0" err="1" smtClean="0"/>
              <a:t>IUCN</a:t>
            </a:r>
            <a:endParaRPr lang="en-GB" dirty="0" smtClean="0"/>
          </a:p>
          <a:p>
            <a:r>
              <a:rPr lang="en-GB" u="sng" dirty="0" smtClean="0"/>
              <a:t>Monitoring</a:t>
            </a:r>
            <a:r>
              <a:rPr lang="en-GB" u="sng" dirty="0" smtClean="0"/>
              <a:t>, whistle-blowing, </a:t>
            </a:r>
            <a:r>
              <a:rPr lang="en-GB" u="sng" dirty="0" smtClean="0"/>
              <a:t>advocacy</a:t>
            </a:r>
            <a:r>
              <a:rPr lang="en-GB" dirty="0" smtClean="0"/>
              <a:t>: </a:t>
            </a:r>
            <a:r>
              <a:rPr lang="en-GB" dirty="0" err="1"/>
              <a:t>EIA</a:t>
            </a:r>
            <a:r>
              <a:rPr lang="en-GB" dirty="0"/>
              <a:t>, Global Witness: </a:t>
            </a:r>
            <a:endParaRPr lang="en-GB" dirty="0" smtClean="0"/>
          </a:p>
          <a:p>
            <a:r>
              <a:rPr lang="en-GB" u="sng" dirty="0" smtClean="0"/>
              <a:t>Tenure rights advocacy</a:t>
            </a:r>
            <a:r>
              <a:rPr lang="en-GB" dirty="0" smtClean="0"/>
              <a:t>: </a:t>
            </a:r>
            <a:r>
              <a:rPr lang="en-GB" dirty="0" err="1" smtClean="0"/>
              <a:t>RRI</a:t>
            </a:r>
            <a:endParaRPr lang="en-GB" dirty="0" smtClean="0"/>
          </a:p>
          <a:p>
            <a:r>
              <a:rPr lang="en-GB" u="sng" dirty="0"/>
              <a:t>Business-business trade </a:t>
            </a:r>
            <a:r>
              <a:rPr lang="en-GB" u="sng" dirty="0" smtClean="0"/>
              <a:t>links</a:t>
            </a:r>
            <a:r>
              <a:rPr lang="en-GB" dirty="0" smtClean="0"/>
              <a:t>: </a:t>
            </a:r>
            <a:r>
              <a:rPr lang="en-GB" dirty="0" err="1" smtClean="0"/>
              <a:t>ETTF</a:t>
            </a:r>
            <a:endParaRPr lang="en-GB" dirty="0" smtClean="0"/>
          </a:p>
          <a:p>
            <a:r>
              <a:rPr lang="en-GB" u="sng" dirty="0" smtClean="0"/>
              <a:t>Forest footprint disclosure</a:t>
            </a:r>
            <a:r>
              <a:rPr lang="en-GB" dirty="0" smtClean="0"/>
              <a:t>: Global Canopy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70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268760"/>
            <a:ext cx="8456613" cy="509588"/>
          </a:xfrm>
        </p:spPr>
        <p:txBody>
          <a:bodyPr/>
          <a:lstStyle/>
          <a:p>
            <a:r>
              <a:rPr lang="en-GB" dirty="0" smtClean="0"/>
              <a:t>Challenges and Lessons – Coordination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72816"/>
            <a:ext cx="8456613" cy="3708400"/>
          </a:xfrm>
        </p:spPr>
        <p:txBody>
          <a:bodyPr/>
          <a:lstStyle/>
          <a:p>
            <a:r>
              <a:rPr lang="en-GB" dirty="0" smtClean="0"/>
              <a:t>High-level </a:t>
            </a:r>
            <a:r>
              <a:rPr lang="en-GB" u="sng" dirty="0" smtClean="0"/>
              <a:t>political </a:t>
            </a:r>
            <a:r>
              <a:rPr lang="en-GB" u="sng" dirty="0" smtClean="0"/>
              <a:t>support</a:t>
            </a:r>
            <a:r>
              <a:rPr lang="en-GB" dirty="0" smtClean="0"/>
              <a:t> essential – how to maintain it in a changing </a:t>
            </a:r>
            <a:r>
              <a:rPr lang="en-GB" dirty="0" smtClean="0"/>
              <a:t>world?</a:t>
            </a:r>
          </a:p>
          <a:p>
            <a:pPr lvl="1"/>
            <a:r>
              <a:rPr lang="en-GB" dirty="0" smtClean="0"/>
              <a:t>Need to understand actors and their motivation</a:t>
            </a:r>
          </a:p>
          <a:p>
            <a:pPr lvl="1"/>
            <a:r>
              <a:rPr lang="en-GB" dirty="0" smtClean="0"/>
              <a:t>Need to package messages</a:t>
            </a:r>
          </a:p>
          <a:p>
            <a:pPr lvl="1"/>
            <a:r>
              <a:rPr lang="en-GB" dirty="0" smtClean="0"/>
              <a:t>Need to have stories to tell</a:t>
            </a:r>
          </a:p>
          <a:p>
            <a:pPr lvl="1"/>
            <a:r>
              <a:rPr lang="en-GB" dirty="0" smtClean="0"/>
              <a:t>“Bombs” can be useful, but don’t always have desired im</a:t>
            </a:r>
            <a:r>
              <a:rPr lang="en-GB" dirty="0" smtClean="0"/>
              <a:t>pact</a:t>
            </a:r>
            <a:endParaRPr lang="en-GB" dirty="0" smtClean="0"/>
          </a:p>
          <a:p>
            <a:r>
              <a:rPr lang="en-GB" dirty="0" smtClean="0"/>
              <a:t>Reporting </a:t>
            </a:r>
            <a:r>
              <a:rPr lang="en-GB" u="sng" dirty="0" smtClean="0"/>
              <a:t>results</a:t>
            </a:r>
            <a:r>
              <a:rPr lang="en-GB" dirty="0" smtClean="0"/>
              <a:t> </a:t>
            </a:r>
            <a:r>
              <a:rPr lang="en-GB" dirty="0" smtClean="0"/>
              <a:t>crucial 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ifficult </a:t>
            </a:r>
            <a:r>
              <a:rPr lang="en-GB" dirty="0" smtClean="0"/>
              <a:t>in relation to climate change </a:t>
            </a:r>
            <a:r>
              <a:rPr lang="en-GB" dirty="0" smtClean="0"/>
              <a:t>agenda</a:t>
            </a:r>
          </a:p>
          <a:p>
            <a:pPr lvl="1"/>
            <a:r>
              <a:rPr lang="en-GB" dirty="0" smtClean="0"/>
              <a:t>How to report “governance” results in a digestible form</a:t>
            </a:r>
            <a:endParaRPr lang="en-GB" dirty="0" smtClean="0"/>
          </a:p>
          <a:p>
            <a:r>
              <a:rPr lang="en-GB" dirty="0" smtClean="0"/>
              <a:t>Coordination </a:t>
            </a:r>
            <a:r>
              <a:rPr lang="en-GB" u="sng" dirty="0" smtClean="0"/>
              <a:t>between actors</a:t>
            </a:r>
            <a:r>
              <a:rPr lang="en-GB" dirty="0" smtClean="0"/>
              <a:t> – grantees and </a:t>
            </a:r>
            <a:r>
              <a:rPr lang="en-GB" dirty="0" smtClean="0"/>
              <a:t>contractors</a:t>
            </a:r>
          </a:p>
          <a:p>
            <a:pPr lvl="1"/>
            <a:r>
              <a:rPr lang="en-GB" dirty="0" smtClean="0"/>
              <a:t>Need to ensure coherence within countries and themes</a:t>
            </a:r>
          </a:p>
          <a:p>
            <a:pPr lvl="1"/>
            <a:r>
              <a:rPr lang="en-GB" dirty="0" smtClean="0"/>
              <a:t>In-country facilitation crucial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4000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348880"/>
            <a:ext cx="8456613" cy="3518520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Any questions…?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h</a:t>
            </a:r>
            <a:r>
              <a:rPr lang="en-GB" dirty="0" smtClean="0">
                <a:hlinkClick r:id="rId2"/>
              </a:rPr>
              <a:t>-speechly@dfid.gov.uk</a:t>
            </a: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>
                <a:hlinkClick r:id="rId3"/>
              </a:rPr>
              <a:t>http://devtracker.dfid.gov.uk/projects/GB-1-201724/</a:t>
            </a:r>
            <a:r>
              <a:rPr lang="en-GB" dirty="0" smtClean="0"/>
              <a:t> 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6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FID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3F71"/>
      </a:accent1>
      <a:accent2>
        <a:srgbClr val="2E7B5C"/>
      </a:accent2>
      <a:accent3>
        <a:srgbClr val="FFFFFF"/>
      </a:accent3>
      <a:accent4>
        <a:srgbClr val="000000"/>
      </a:accent4>
      <a:accent5>
        <a:srgbClr val="AAAFBB"/>
      </a:accent5>
      <a:accent6>
        <a:srgbClr val="296F53"/>
      </a:accent6>
      <a:hlink>
        <a:srgbClr val="B7153D"/>
      </a:hlink>
      <a:folHlink>
        <a:srgbClr val="DF5220"/>
      </a:folHlink>
    </a:clrScheme>
    <a:fontScheme name="presentation-gree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-gre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2E7B5C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296F53"/>
        </a:accent6>
        <a:hlink>
          <a:srgbClr val="B7153D"/>
        </a:hlink>
        <a:folHlink>
          <a:srgbClr val="DF522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gre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A81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005C5C"/>
        </a:accent6>
        <a:hlink>
          <a:srgbClr val="EE3224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DFID Presentation</Template>
  <TotalTime>136</TotalTime>
  <Words>417</Words>
  <Application>Microsoft Office PowerPoint</Application>
  <PresentationFormat>On-screen Show (4:3)</PresentationFormat>
  <Paragraphs>61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DFID Presentation</vt:lpstr>
      <vt:lpstr>Forest Governance, Markets and Climate Programme</vt:lpstr>
      <vt:lpstr>What is FGMC?</vt:lpstr>
      <vt:lpstr>What does FGMC do?</vt:lpstr>
      <vt:lpstr>FGMC country cooperation </vt:lpstr>
      <vt:lpstr>FGMC Grants</vt:lpstr>
      <vt:lpstr>Challenges and Lessons – Coordination </vt:lpstr>
      <vt:lpstr>PowerPoint Presentation</vt:lpstr>
    </vt:vector>
  </TitlesOfParts>
  <Company>DFID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 Governance, Markets and Climate Programme</dc:title>
  <dc:creator>Hugh Speechly</dc:creator>
  <cp:lastModifiedBy>Hugh Speechly</cp:lastModifiedBy>
  <cp:revision>16</cp:revision>
  <cp:lastPrinted>2012-07-17T12:05:28Z</cp:lastPrinted>
  <dcterms:created xsi:type="dcterms:W3CDTF">2013-10-07T20:19:15Z</dcterms:created>
  <dcterms:modified xsi:type="dcterms:W3CDTF">2013-10-09T13:35:49Z</dcterms:modified>
</cp:coreProperties>
</file>