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02" r:id="rId2"/>
    <p:sldId id="337" r:id="rId3"/>
    <p:sldId id="324" r:id="rId4"/>
    <p:sldId id="326" r:id="rId5"/>
    <p:sldId id="327" r:id="rId6"/>
    <p:sldId id="333" r:id="rId7"/>
    <p:sldId id="330" r:id="rId8"/>
    <p:sldId id="335" r:id="rId9"/>
    <p:sldId id="331" r:id="rId10"/>
    <p:sldId id="332" r:id="rId11"/>
    <p:sldId id="338" r:id="rId12"/>
  </p:sldIdLst>
  <p:sldSz cx="9144000" cy="6858000" type="screen4x3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353"/>
    <a:srgbClr val="323232"/>
    <a:srgbClr val="D12609"/>
    <a:srgbClr val="666666"/>
    <a:srgbClr val="B2B2B2"/>
    <a:srgbClr val="CDC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2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3133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0DD1BF-E7F7-4449-8DCB-D3AAF47B719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5E7BB16B-0A10-41CB-BFE2-EE27C5EC2316}">
      <dgm:prSet phldrT="[Texte]"/>
      <dgm:spPr/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Négociation et Ratification</a:t>
          </a:r>
          <a:endParaRPr lang="fr-FR" dirty="0">
            <a:solidFill>
              <a:schemeClr val="tx1"/>
            </a:solidFill>
          </a:endParaRPr>
        </a:p>
      </dgm:t>
    </dgm:pt>
    <dgm:pt modelId="{90C47634-CAC4-4D21-BF19-4AF2372D6CB8}" type="parTrans" cxnId="{A83957DB-DDB7-4EE0-929E-92E2982E5484}">
      <dgm:prSet/>
      <dgm:spPr/>
      <dgm:t>
        <a:bodyPr/>
        <a:lstStyle/>
        <a:p>
          <a:endParaRPr lang="fr-FR"/>
        </a:p>
      </dgm:t>
    </dgm:pt>
    <dgm:pt modelId="{E6E5C474-8213-4267-94CA-4A6CA5BB578B}" type="sibTrans" cxnId="{A83957DB-DDB7-4EE0-929E-92E2982E5484}">
      <dgm:prSet/>
      <dgm:spPr/>
      <dgm:t>
        <a:bodyPr/>
        <a:lstStyle/>
        <a:p>
          <a:endParaRPr lang="fr-FR"/>
        </a:p>
      </dgm:t>
    </dgm:pt>
    <dgm:pt modelId="{29E6A785-D1E4-4821-890F-D4255209AFB9}">
      <dgm:prSet phldrT="[Texte]"/>
      <dgm:spPr/>
      <dgm:t>
        <a:bodyPr/>
        <a:lstStyle/>
        <a:p>
          <a:r>
            <a:rPr lang="fr-FR" smtClean="0">
              <a:solidFill>
                <a:schemeClr val="tx1"/>
              </a:solidFill>
            </a:rPr>
            <a:t>Développement </a:t>
          </a:r>
          <a:r>
            <a:rPr lang="fr-FR" dirty="0" smtClean="0">
              <a:solidFill>
                <a:schemeClr val="tx1"/>
              </a:solidFill>
            </a:rPr>
            <a:t>des systèmes</a:t>
          </a:r>
          <a:endParaRPr lang="fr-FR" dirty="0">
            <a:solidFill>
              <a:schemeClr val="tx1"/>
            </a:solidFill>
          </a:endParaRPr>
        </a:p>
      </dgm:t>
    </dgm:pt>
    <dgm:pt modelId="{A7401CE5-907C-450C-8622-E2C5A9D78F80}" type="parTrans" cxnId="{8E053D37-D3EF-40EA-8D61-331B57B890D9}">
      <dgm:prSet/>
      <dgm:spPr/>
      <dgm:t>
        <a:bodyPr/>
        <a:lstStyle/>
        <a:p>
          <a:endParaRPr lang="fr-FR"/>
        </a:p>
      </dgm:t>
    </dgm:pt>
    <dgm:pt modelId="{5A452CFE-ACE4-4D4A-B201-E69DDF8E5C79}" type="sibTrans" cxnId="{8E053D37-D3EF-40EA-8D61-331B57B890D9}">
      <dgm:prSet/>
      <dgm:spPr/>
      <dgm:t>
        <a:bodyPr/>
        <a:lstStyle/>
        <a:p>
          <a:endParaRPr lang="fr-FR"/>
        </a:p>
      </dgm:t>
    </dgm:pt>
    <dgm:pt modelId="{57624922-EA40-4BD4-9885-EC3BE7C39C43}">
      <dgm:prSet phldrT="[Texte]"/>
      <dgm:spPr/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Mise en œuvre des systèmes </a:t>
          </a:r>
          <a:endParaRPr lang="fr-FR" dirty="0">
            <a:solidFill>
              <a:schemeClr val="tx1"/>
            </a:solidFill>
          </a:endParaRPr>
        </a:p>
      </dgm:t>
    </dgm:pt>
    <dgm:pt modelId="{F9A15DD2-388E-4C79-9234-3FCB93EF0AA5}" type="sibTrans" cxnId="{31891903-1592-44A8-B0FA-0FE167CD531A}">
      <dgm:prSet/>
      <dgm:spPr/>
      <dgm:t>
        <a:bodyPr/>
        <a:lstStyle/>
        <a:p>
          <a:endParaRPr lang="fr-FR"/>
        </a:p>
      </dgm:t>
    </dgm:pt>
    <dgm:pt modelId="{1B451E01-9CB5-430F-8CE6-EB71271BCEF0}" type="parTrans" cxnId="{31891903-1592-44A8-B0FA-0FE167CD531A}">
      <dgm:prSet/>
      <dgm:spPr/>
      <dgm:t>
        <a:bodyPr/>
        <a:lstStyle/>
        <a:p>
          <a:endParaRPr lang="fr-FR"/>
        </a:p>
      </dgm:t>
    </dgm:pt>
    <dgm:pt modelId="{919F5D85-4F77-49E6-8E76-6617BCBBD71C}" type="pres">
      <dgm:prSet presAssocID="{410DD1BF-E7F7-4449-8DCB-D3AAF47B7195}" presName="CompostProcess" presStyleCnt="0">
        <dgm:presLayoutVars>
          <dgm:dir/>
          <dgm:resizeHandles val="exact"/>
        </dgm:presLayoutVars>
      </dgm:prSet>
      <dgm:spPr/>
    </dgm:pt>
    <dgm:pt modelId="{E2B998E6-91B9-4289-9801-EF2491AD02C0}" type="pres">
      <dgm:prSet presAssocID="{410DD1BF-E7F7-4449-8DCB-D3AAF47B7195}" presName="arrow" presStyleLbl="bgShp" presStyleIdx="0" presStyleCnt="1" custLinFactNeighborX="3684" custLinFactNeighborY="5316"/>
      <dgm:spPr/>
    </dgm:pt>
    <dgm:pt modelId="{F3DABFAF-8C88-44F2-ABAE-188DACE2A64E}" type="pres">
      <dgm:prSet presAssocID="{410DD1BF-E7F7-4449-8DCB-D3AAF47B7195}" presName="linearProcess" presStyleCnt="0"/>
      <dgm:spPr/>
    </dgm:pt>
    <dgm:pt modelId="{8C529EF6-F24F-44A1-8653-5F9B93674A88}" type="pres">
      <dgm:prSet presAssocID="{5E7BB16B-0A10-41CB-BFE2-EE27C5EC2316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EC29C02-CB77-4991-9A0D-DBB74F929CA3}" type="pres">
      <dgm:prSet presAssocID="{E6E5C474-8213-4267-94CA-4A6CA5BB578B}" presName="sibTrans" presStyleCnt="0"/>
      <dgm:spPr/>
    </dgm:pt>
    <dgm:pt modelId="{E701A2A8-0552-42B4-810E-64F9AF1FCB7A}" type="pres">
      <dgm:prSet presAssocID="{29E6A785-D1E4-4821-890F-D4255209AFB9}" presName="textNode" presStyleLbl="node1" presStyleIdx="1" presStyleCnt="3" custLinFactNeighborX="21692" custLinFactNeighborY="30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2B3CA59-9F0F-40BE-8846-0E5E241D525A}" type="pres">
      <dgm:prSet presAssocID="{5A452CFE-ACE4-4D4A-B201-E69DDF8E5C79}" presName="sibTrans" presStyleCnt="0"/>
      <dgm:spPr/>
    </dgm:pt>
    <dgm:pt modelId="{C72BBAC5-6018-45B4-B18C-3BFCA8FA59E9}" type="pres">
      <dgm:prSet presAssocID="{57624922-EA40-4BD4-9885-EC3BE7C39C43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7429BA2-ED63-4393-A5C1-F4EA92690E46}" type="presOf" srcId="{410DD1BF-E7F7-4449-8DCB-D3AAF47B7195}" destId="{919F5D85-4F77-49E6-8E76-6617BCBBD71C}" srcOrd="0" destOrd="0" presId="urn:microsoft.com/office/officeart/2005/8/layout/hProcess9"/>
    <dgm:cxn modelId="{2DEC528D-D059-424F-A686-904E45074E4A}" type="presOf" srcId="{29E6A785-D1E4-4821-890F-D4255209AFB9}" destId="{E701A2A8-0552-42B4-810E-64F9AF1FCB7A}" srcOrd="0" destOrd="0" presId="urn:microsoft.com/office/officeart/2005/8/layout/hProcess9"/>
    <dgm:cxn modelId="{A83957DB-DDB7-4EE0-929E-92E2982E5484}" srcId="{410DD1BF-E7F7-4449-8DCB-D3AAF47B7195}" destId="{5E7BB16B-0A10-41CB-BFE2-EE27C5EC2316}" srcOrd="0" destOrd="0" parTransId="{90C47634-CAC4-4D21-BF19-4AF2372D6CB8}" sibTransId="{E6E5C474-8213-4267-94CA-4A6CA5BB578B}"/>
    <dgm:cxn modelId="{8E053D37-D3EF-40EA-8D61-331B57B890D9}" srcId="{410DD1BF-E7F7-4449-8DCB-D3AAF47B7195}" destId="{29E6A785-D1E4-4821-890F-D4255209AFB9}" srcOrd="1" destOrd="0" parTransId="{A7401CE5-907C-450C-8622-E2C5A9D78F80}" sibTransId="{5A452CFE-ACE4-4D4A-B201-E69DDF8E5C79}"/>
    <dgm:cxn modelId="{634F4B7A-813A-4010-9DD2-69AC2B3DBB30}" type="presOf" srcId="{5E7BB16B-0A10-41CB-BFE2-EE27C5EC2316}" destId="{8C529EF6-F24F-44A1-8653-5F9B93674A88}" srcOrd="0" destOrd="0" presId="urn:microsoft.com/office/officeart/2005/8/layout/hProcess9"/>
    <dgm:cxn modelId="{31891903-1592-44A8-B0FA-0FE167CD531A}" srcId="{410DD1BF-E7F7-4449-8DCB-D3AAF47B7195}" destId="{57624922-EA40-4BD4-9885-EC3BE7C39C43}" srcOrd="2" destOrd="0" parTransId="{1B451E01-9CB5-430F-8CE6-EB71271BCEF0}" sibTransId="{F9A15DD2-388E-4C79-9234-3FCB93EF0AA5}"/>
    <dgm:cxn modelId="{C9F46D69-5C08-42D4-8240-DB99038BBF15}" type="presOf" srcId="{57624922-EA40-4BD4-9885-EC3BE7C39C43}" destId="{C72BBAC5-6018-45B4-B18C-3BFCA8FA59E9}" srcOrd="0" destOrd="0" presId="urn:microsoft.com/office/officeart/2005/8/layout/hProcess9"/>
    <dgm:cxn modelId="{C5F17EDD-DEF0-48B3-82CA-784A47A310E7}" type="presParOf" srcId="{919F5D85-4F77-49E6-8E76-6617BCBBD71C}" destId="{E2B998E6-91B9-4289-9801-EF2491AD02C0}" srcOrd="0" destOrd="0" presId="urn:microsoft.com/office/officeart/2005/8/layout/hProcess9"/>
    <dgm:cxn modelId="{651DF8F0-7E05-4B84-AF7F-0424AF2D06EF}" type="presParOf" srcId="{919F5D85-4F77-49E6-8E76-6617BCBBD71C}" destId="{F3DABFAF-8C88-44F2-ABAE-188DACE2A64E}" srcOrd="1" destOrd="0" presId="urn:microsoft.com/office/officeart/2005/8/layout/hProcess9"/>
    <dgm:cxn modelId="{1876AB94-29CE-4449-B2AB-CB7466C6EA90}" type="presParOf" srcId="{F3DABFAF-8C88-44F2-ABAE-188DACE2A64E}" destId="{8C529EF6-F24F-44A1-8653-5F9B93674A88}" srcOrd="0" destOrd="0" presId="urn:microsoft.com/office/officeart/2005/8/layout/hProcess9"/>
    <dgm:cxn modelId="{D0C555A9-2C73-4340-9440-7734B0A11F5B}" type="presParOf" srcId="{F3DABFAF-8C88-44F2-ABAE-188DACE2A64E}" destId="{4EC29C02-CB77-4991-9A0D-DBB74F929CA3}" srcOrd="1" destOrd="0" presId="urn:microsoft.com/office/officeart/2005/8/layout/hProcess9"/>
    <dgm:cxn modelId="{D7D8AF67-1228-46F7-93B6-785DACEFF14B}" type="presParOf" srcId="{F3DABFAF-8C88-44F2-ABAE-188DACE2A64E}" destId="{E701A2A8-0552-42B4-810E-64F9AF1FCB7A}" srcOrd="2" destOrd="0" presId="urn:microsoft.com/office/officeart/2005/8/layout/hProcess9"/>
    <dgm:cxn modelId="{91A8F4B2-E09A-4F09-93F0-678DA578FEAC}" type="presParOf" srcId="{F3DABFAF-8C88-44F2-ABAE-188DACE2A64E}" destId="{C2B3CA59-9F0F-40BE-8846-0E5E241D525A}" srcOrd="3" destOrd="0" presId="urn:microsoft.com/office/officeart/2005/8/layout/hProcess9"/>
    <dgm:cxn modelId="{B65BE52E-D30E-467B-AFCB-67AF0F57E563}" type="presParOf" srcId="{F3DABFAF-8C88-44F2-ABAE-188DACE2A64E}" destId="{C72BBAC5-6018-45B4-B18C-3BFCA8FA59E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585B3A-CAB5-4160-98A6-643FF0CE99F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45F206A-88AF-47C3-9862-4DBE40B66255}">
      <dgm:prSet phldrT="[Texte]"/>
      <dgm:spPr>
        <a:solidFill>
          <a:srgbClr val="92D050"/>
        </a:solidFill>
      </dgm:spPr>
      <dgm:t>
        <a:bodyPr/>
        <a:lstStyle/>
        <a:p>
          <a:r>
            <a:rPr lang="fr-FR" b="1" dirty="0" smtClean="0">
              <a:solidFill>
                <a:schemeClr val="tx1"/>
              </a:solidFill>
            </a:rPr>
            <a:t>Coordination stratégique</a:t>
          </a:r>
          <a:endParaRPr lang="fr-FR" b="1" dirty="0">
            <a:solidFill>
              <a:schemeClr val="tx1"/>
            </a:solidFill>
          </a:endParaRPr>
        </a:p>
      </dgm:t>
    </dgm:pt>
    <dgm:pt modelId="{15D60EE2-4371-4EDD-BD2C-53B987C4C22D}" type="parTrans" cxnId="{4C3025AA-DBB0-4BDB-A9D1-AED5B9CC7D81}">
      <dgm:prSet/>
      <dgm:spPr/>
      <dgm:t>
        <a:bodyPr/>
        <a:lstStyle/>
        <a:p>
          <a:endParaRPr lang="fr-FR"/>
        </a:p>
      </dgm:t>
    </dgm:pt>
    <dgm:pt modelId="{1CE31CCA-5ECC-4DBC-87EF-B281B90D9E6E}" type="sibTrans" cxnId="{4C3025AA-DBB0-4BDB-A9D1-AED5B9CC7D81}">
      <dgm:prSet/>
      <dgm:spPr/>
      <dgm:t>
        <a:bodyPr/>
        <a:lstStyle/>
        <a:p>
          <a:endParaRPr lang="fr-FR"/>
        </a:p>
      </dgm:t>
    </dgm:pt>
    <dgm:pt modelId="{25A8ACAB-BB3D-4072-A55E-97595B65CCA1}">
      <dgm:prSet phldrT="[Texte]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fr-FR" dirty="0" smtClean="0"/>
            <a:t>Réformes juridiques</a:t>
          </a:r>
          <a:endParaRPr lang="fr-FR" dirty="0"/>
        </a:p>
      </dgm:t>
    </dgm:pt>
    <dgm:pt modelId="{0AEC8342-1C1C-4B73-9BF4-453EA0382272}" type="parTrans" cxnId="{DA1225CB-23B0-4913-B8E7-65EE9A987D4C}">
      <dgm:prSet/>
      <dgm:spPr/>
      <dgm:t>
        <a:bodyPr/>
        <a:lstStyle/>
        <a:p>
          <a:endParaRPr lang="fr-FR"/>
        </a:p>
      </dgm:t>
    </dgm:pt>
    <dgm:pt modelId="{A2411731-BB1A-492D-9F55-8A94635B1B54}" type="sibTrans" cxnId="{DA1225CB-23B0-4913-B8E7-65EE9A987D4C}">
      <dgm:prSet/>
      <dgm:spPr/>
      <dgm:t>
        <a:bodyPr/>
        <a:lstStyle/>
        <a:p>
          <a:endParaRPr lang="fr-FR"/>
        </a:p>
      </dgm:t>
    </dgm:pt>
    <dgm:pt modelId="{FC52DE57-5E37-40F1-9D61-0436153BDB14}">
      <dgm:prSet/>
      <dgm:spPr>
        <a:solidFill>
          <a:srgbClr val="00B0F0"/>
        </a:solidFill>
      </dgm:spPr>
      <dgm:t>
        <a:bodyPr/>
        <a:lstStyle/>
        <a:p>
          <a:r>
            <a:rPr lang="fr-FR" b="1" dirty="0" smtClean="0">
              <a:solidFill>
                <a:schemeClr val="tx1"/>
              </a:solidFill>
            </a:rPr>
            <a:t>Coordination opérationnelle</a:t>
          </a:r>
          <a:endParaRPr lang="fr-FR" b="1" dirty="0">
            <a:solidFill>
              <a:schemeClr val="tx1"/>
            </a:solidFill>
          </a:endParaRPr>
        </a:p>
      </dgm:t>
    </dgm:pt>
    <dgm:pt modelId="{8B4FC89A-0F38-45DA-816B-26092A965B74}" type="parTrans" cxnId="{DAB735D5-B2AE-4214-8E15-6B369B03B056}">
      <dgm:prSet/>
      <dgm:spPr/>
      <dgm:t>
        <a:bodyPr/>
        <a:lstStyle/>
        <a:p>
          <a:endParaRPr lang="fr-FR"/>
        </a:p>
      </dgm:t>
    </dgm:pt>
    <dgm:pt modelId="{687919AB-FA84-4523-9572-AE3985F4F82A}" type="sibTrans" cxnId="{DAB735D5-B2AE-4214-8E15-6B369B03B056}">
      <dgm:prSet/>
      <dgm:spPr/>
      <dgm:t>
        <a:bodyPr/>
        <a:lstStyle/>
        <a:p>
          <a:endParaRPr lang="fr-FR"/>
        </a:p>
      </dgm:t>
    </dgm:pt>
    <dgm:pt modelId="{E6858B37-175C-4DD3-BA41-D6E2ED8578A0}">
      <dgm:prSet phldrT="[Texte]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fr-FR" dirty="0" smtClean="0"/>
            <a:t>Politiques du Gouvernement</a:t>
          </a:r>
          <a:endParaRPr lang="fr-FR" dirty="0"/>
        </a:p>
      </dgm:t>
    </dgm:pt>
    <dgm:pt modelId="{9FF9D64B-0FBF-4391-8EBF-90A6CD7B45C6}" type="parTrans" cxnId="{09376920-2673-451C-8D55-F67A1BB81298}">
      <dgm:prSet/>
      <dgm:spPr/>
      <dgm:t>
        <a:bodyPr/>
        <a:lstStyle/>
        <a:p>
          <a:endParaRPr lang="fr-FR"/>
        </a:p>
      </dgm:t>
    </dgm:pt>
    <dgm:pt modelId="{ED9DE7A6-B171-4423-88FB-BBBD3139B5BB}" type="sibTrans" cxnId="{09376920-2673-451C-8D55-F67A1BB81298}">
      <dgm:prSet/>
      <dgm:spPr/>
      <dgm:t>
        <a:bodyPr/>
        <a:lstStyle/>
        <a:p>
          <a:endParaRPr lang="fr-FR"/>
        </a:p>
      </dgm:t>
    </dgm:pt>
    <dgm:pt modelId="{BB2A9C84-DA51-4268-8AC5-37E7FBA9A0E5}">
      <dgm:prSet phldrT="[Texte]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fr-FR" dirty="0" smtClean="0"/>
            <a:t>Interventions des Administrations</a:t>
          </a:r>
          <a:endParaRPr lang="fr-FR" dirty="0"/>
        </a:p>
      </dgm:t>
    </dgm:pt>
    <dgm:pt modelId="{4933BEFD-EF07-4D19-9F46-0DD381EB1EA1}" type="parTrans" cxnId="{1AB274F1-A450-409D-88D5-445E0088FACD}">
      <dgm:prSet/>
      <dgm:spPr/>
      <dgm:t>
        <a:bodyPr/>
        <a:lstStyle/>
        <a:p>
          <a:endParaRPr lang="fr-FR"/>
        </a:p>
      </dgm:t>
    </dgm:pt>
    <dgm:pt modelId="{14BAFA3B-7131-4E27-9F53-5645CD304F26}" type="sibTrans" cxnId="{1AB274F1-A450-409D-88D5-445E0088FACD}">
      <dgm:prSet/>
      <dgm:spPr/>
      <dgm:t>
        <a:bodyPr/>
        <a:lstStyle/>
        <a:p>
          <a:endParaRPr lang="fr-FR"/>
        </a:p>
      </dgm:t>
    </dgm:pt>
    <dgm:pt modelId="{9D95F041-FD94-4C16-A6CD-2A397D080F1A}">
      <dgm:prSet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fr-FR" dirty="0" smtClean="0"/>
            <a:t>Projets d’appui mise en œuvre du FLEGT</a:t>
          </a:r>
          <a:endParaRPr lang="fr-FR" dirty="0"/>
        </a:p>
      </dgm:t>
    </dgm:pt>
    <dgm:pt modelId="{911F4D7C-A2C2-48A6-BC4C-6950B541A3E8}" type="parTrans" cxnId="{C7DE2AFA-922C-4C3B-B22B-2EA229B2B254}">
      <dgm:prSet/>
      <dgm:spPr/>
      <dgm:t>
        <a:bodyPr/>
        <a:lstStyle/>
        <a:p>
          <a:endParaRPr lang="fr-FR"/>
        </a:p>
      </dgm:t>
    </dgm:pt>
    <dgm:pt modelId="{BDEC3DC8-CA92-421C-8F13-BB8D5108FE0A}" type="sibTrans" cxnId="{C7DE2AFA-922C-4C3B-B22B-2EA229B2B254}">
      <dgm:prSet/>
      <dgm:spPr/>
      <dgm:t>
        <a:bodyPr/>
        <a:lstStyle/>
        <a:p>
          <a:endParaRPr lang="fr-FR"/>
        </a:p>
      </dgm:t>
    </dgm:pt>
    <dgm:pt modelId="{B6C65726-A94E-453C-A965-BE849C5E8A99}">
      <dgm:prSet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fr-FR" dirty="0" smtClean="0"/>
            <a:t>Actions des acteurs sur le terrain</a:t>
          </a:r>
          <a:endParaRPr lang="fr-FR" dirty="0"/>
        </a:p>
      </dgm:t>
    </dgm:pt>
    <dgm:pt modelId="{9964C949-1BBC-4FA7-A16A-833CAD9D5277}" type="parTrans" cxnId="{53BB17EC-1727-411A-9E51-ACD7A88628EB}">
      <dgm:prSet/>
      <dgm:spPr/>
      <dgm:t>
        <a:bodyPr/>
        <a:lstStyle/>
        <a:p>
          <a:endParaRPr lang="fr-FR"/>
        </a:p>
      </dgm:t>
    </dgm:pt>
    <dgm:pt modelId="{4E63E115-04F8-41F8-9D1B-71096C1B7900}" type="sibTrans" cxnId="{53BB17EC-1727-411A-9E51-ACD7A88628EB}">
      <dgm:prSet/>
      <dgm:spPr/>
      <dgm:t>
        <a:bodyPr/>
        <a:lstStyle/>
        <a:p>
          <a:endParaRPr lang="fr-FR"/>
        </a:p>
      </dgm:t>
    </dgm:pt>
    <dgm:pt modelId="{42CC76BA-96E8-40F8-B2E7-AD39C2BB0A99}" type="pres">
      <dgm:prSet presAssocID="{F2585B3A-CAB5-4160-98A6-643FF0CE99F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91BC894-F24A-409D-BD8C-AC2466B45314}" type="pres">
      <dgm:prSet presAssocID="{645F206A-88AF-47C3-9862-4DBE40B66255}" presName="composite" presStyleCnt="0"/>
      <dgm:spPr/>
    </dgm:pt>
    <dgm:pt modelId="{F8436FB9-9D4E-4A33-BE22-8CA880111D99}" type="pres">
      <dgm:prSet presAssocID="{645F206A-88AF-47C3-9862-4DBE40B66255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11452D9-6AE3-4387-8F6F-613634E95C59}" type="pres">
      <dgm:prSet presAssocID="{645F206A-88AF-47C3-9862-4DBE40B66255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7E42A4F-73C9-49CC-8811-51ED9DF50E9F}" type="pres">
      <dgm:prSet presAssocID="{1CE31CCA-5ECC-4DBC-87EF-B281B90D9E6E}" presName="space" presStyleCnt="0"/>
      <dgm:spPr/>
    </dgm:pt>
    <dgm:pt modelId="{EB94ABCE-DB6C-4F06-AAF8-C0FF404BE124}" type="pres">
      <dgm:prSet presAssocID="{FC52DE57-5E37-40F1-9D61-0436153BDB14}" presName="composite" presStyleCnt="0"/>
      <dgm:spPr/>
    </dgm:pt>
    <dgm:pt modelId="{BAD57736-4B81-4EAF-9B97-8A7D520725F3}" type="pres">
      <dgm:prSet presAssocID="{FC52DE57-5E37-40F1-9D61-0436153BDB1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F693AA3-9C03-4EF8-BA55-081369FD1D49}" type="pres">
      <dgm:prSet presAssocID="{FC52DE57-5E37-40F1-9D61-0436153BDB14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A1225CB-23B0-4913-B8E7-65EE9A987D4C}" srcId="{645F206A-88AF-47C3-9862-4DBE40B66255}" destId="{25A8ACAB-BB3D-4072-A55E-97595B65CCA1}" srcOrd="0" destOrd="0" parTransId="{0AEC8342-1C1C-4B73-9BF4-453EA0382272}" sibTransId="{A2411731-BB1A-492D-9F55-8A94635B1B54}"/>
    <dgm:cxn modelId="{AD2A13BE-0D41-48F1-BDB8-32C5B6E039E9}" type="presOf" srcId="{645F206A-88AF-47C3-9862-4DBE40B66255}" destId="{F8436FB9-9D4E-4A33-BE22-8CA880111D99}" srcOrd="0" destOrd="0" presId="urn:microsoft.com/office/officeart/2005/8/layout/hList1"/>
    <dgm:cxn modelId="{09376920-2673-451C-8D55-F67A1BB81298}" srcId="{645F206A-88AF-47C3-9862-4DBE40B66255}" destId="{E6858B37-175C-4DD3-BA41-D6E2ED8578A0}" srcOrd="1" destOrd="0" parTransId="{9FF9D64B-0FBF-4391-8EBF-90A6CD7B45C6}" sibTransId="{ED9DE7A6-B171-4423-88FB-BBBD3139B5BB}"/>
    <dgm:cxn modelId="{504674DB-B958-430E-B7AE-1E10D9BDD64C}" type="presOf" srcId="{B6C65726-A94E-453C-A965-BE849C5E8A99}" destId="{7F693AA3-9C03-4EF8-BA55-081369FD1D49}" srcOrd="0" destOrd="1" presId="urn:microsoft.com/office/officeart/2005/8/layout/hList1"/>
    <dgm:cxn modelId="{53BB17EC-1727-411A-9E51-ACD7A88628EB}" srcId="{FC52DE57-5E37-40F1-9D61-0436153BDB14}" destId="{B6C65726-A94E-453C-A965-BE849C5E8A99}" srcOrd="1" destOrd="0" parTransId="{9964C949-1BBC-4FA7-A16A-833CAD9D5277}" sibTransId="{4E63E115-04F8-41F8-9D1B-71096C1B7900}"/>
    <dgm:cxn modelId="{AE16CE0C-7405-4EA8-9A8C-67139C586536}" type="presOf" srcId="{9D95F041-FD94-4C16-A6CD-2A397D080F1A}" destId="{7F693AA3-9C03-4EF8-BA55-081369FD1D49}" srcOrd="0" destOrd="0" presId="urn:microsoft.com/office/officeart/2005/8/layout/hList1"/>
    <dgm:cxn modelId="{C7DE2AFA-922C-4C3B-B22B-2EA229B2B254}" srcId="{FC52DE57-5E37-40F1-9D61-0436153BDB14}" destId="{9D95F041-FD94-4C16-A6CD-2A397D080F1A}" srcOrd="0" destOrd="0" parTransId="{911F4D7C-A2C2-48A6-BC4C-6950B541A3E8}" sibTransId="{BDEC3DC8-CA92-421C-8F13-BB8D5108FE0A}"/>
    <dgm:cxn modelId="{7DD5D5D0-0A88-4561-B610-F4C53F158776}" type="presOf" srcId="{BB2A9C84-DA51-4268-8AC5-37E7FBA9A0E5}" destId="{011452D9-6AE3-4387-8F6F-613634E95C59}" srcOrd="0" destOrd="2" presId="urn:microsoft.com/office/officeart/2005/8/layout/hList1"/>
    <dgm:cxn modelId="{4C3025AA-DBB0-4BDB-A9D1-AED5B9CC7D81}" srcId="{F2585B3A-CAB5-4160-98A6-643FF0CE99F2}" destId="{645F206A-88AF-47C3-9862-4DBE40B66255}" srcOrd="0" destOrd="0" parTransId="{15D60EE2-4371-4EDD-BD2C-53B987C4C22D}" sibTransId="{1CE31CCA-5ECC-4DBC-87EF-B281B90D9E6E}"/>
    <dgm:cxn modelId="{E11D5D2D-9E17-4ACE-9A4B-45F9B81D631A}" type="presOf" srcId="{F2585B3A-CAB5-4160-98A6-643FF0CE99F2}" destId="{42CC76BA-96E8-40F8-B2E7-AD39C2BB0A99}" srcOrd="0" destOrd="0" presId="urn:microsoft.com/office/officeart/2005/8/layout/hList1"/>
    <dgm:cxn modelId="{0A4B9C22-6848-4A09-99BC-D54FCB2C8162}" type="presOf" srcId="{FC52DE57-5E37-40F1-9D61-0436153BDB14}" destId="{BAD57736-4B81-4EAF-9B97-8A7D520725F3}" srcOrd="0" destOrd="0" presId="urn:microsoft.com/office/officeart/2005/8/layout/hList1"/>
    <dgm:cxn modelId="{1AB274F1-A450-409D-88D5-445E0088FACD}" srcId="{645F206A-88AF-47C3-9862-4DBE40B66255}" destId="{BB2A9C84-DA51-4268-8AC5-37E7FBA9A0E5}" srcOrd="2" destOrd="0" parTransId="{4933BEFD-EF07-4D19-9F46-0DD381EB1EA1}" sibTransId="{14BAFA3B-7131-4E27-9F53-5645CD304F26}"/>
    <dgm:cxn modelId="{DAB735D5-B2AE-4214-8E15-6B369B03B056}" srcId="{F2585B3A-CAB5-4160-98A6-643FF0CE99F2}" destId="{FC52DE57-5E37-40F1-9D61-0436153BDB14}" srcOrd="1" destOrd="0" parTransId="{8B4FC89A-0F38-45DA-816B-26092A965B74}" sibTransId="{687919AB-FA84-4523-9572-AE3985F4F82A}"/>
    <dgm:cxn modelId="{947ADC66-78A1-45BE-9B32-4F47E2ADB3A4}" type="presOf" srcId="{E6858B37-175C-4DD3-BA41-D6E2ED8578A0}" destId="{011452D9-6AE3-4387-8F6F-613634E95C59}" srcOrd="0" destOrd="1" presId="urn:microsoft.com/office/officeart/2005/8/layout/hList1"/>
    <dgm:cxn modelId="{3D86EC4F-0B72-407C-84AC-DC551FE2ECF1}" type="presOf" srcId="{25A8ACAB-BB3D-4072-A55E-97595B65CCA1}" destId="{011452D9-6AE3-4387-8F6F-613634E95C59}" srcOrd="0" destOrd="0" presId="urn:microsoft.com/office/officeart/2005/8/layout/hList1"/>
    <dgm:cxn modelId="{F89937C2-B2D2-4AE4-AD13-EF10D9AB74C7}" type="presParOf" srcId="{42CC76BA-96E8-40F8-B2E7-AD39C2BB0A99}" destId="{091BC894-F24A-409D-BD8C-AC2466B45314}" srcOrd="0" destOrd="0" presId="urn:microsoft.com/office/officeart/2005/8/layout/hList1"/>
    <dgm:cxn modelId="{9E901E22-26F7-4723-9345-BE856F99F1DC}" type="presParOf" srcId="{091BC894-F24A-409D-BD8C-AC2466B45314}" destId="{F8436FB9-9D4E-4A33-BE22-8CA880111D99}" srcOrd="0" destOrd="0" presId="urn:microsoft.com/office/officeart/2005/8/layout/hList1"/>
    <dgm:cxn modelId="{0EC361E0-93AA-45DB-99D3-5082F2AD882E}" type="presParOf" srcId="{091BC894-F24A-409D-BD8C-AC2466B45314}" destId="{011452D9-6AE3-4387-8F6F-613634E95C59}" srcOrd="1" destOrd="0" presId="urn:microsoft.com/office/officeart/2005/8/layout/hList1"/>
    <dgm:cxn modelId="{378A4AFA-9F8C-41F6-A1AD-F3D399B14DE4}" type="presParOf" srcId="{42CC76BA-96E8-40F8-B2E7-AD39C2BB0A99}" destId="{E7E42A4F-73C9-49CC-8811-51ED9DF50E9F}" srcOrd="1" destOrd="0" presId="urn:microsoft.com/office/officeart/2005/8/layout/hList1"/>
    <dgm:cxn modelId="{9AA09669-84B7-4B98-957A-B58D8D78FC9F}" type="presParOf" srcId="{42CC76BA-96E8-40F8-B2E7-AD39C2BB0A99}" destId="{EB94ABCE-DB6C-4F06-AAF8-C0FF404BE124}" srcOrd="2" destOrd="0" presId="urn:microsoft.com/office/officeart/2005/8/layout/hList1"/>
    <dgm:cxn modelId="{439A4732-675D-43AB-8755-F0AC8F494F1A}" type="presParOf" srcId="{EB94ABCE-DB6C-4F06-AAF8-C0FF404BE124}" destId="{BAD57736-4B81-4EAF-9B97-8A7D520725F3}" srcOrd="0" destOrd="0" presId="urn:microsoft.com/office/officeart/2005/8/layout/hList1"/>
    <dgm:cxn modelId="{73CEB7DF-F5FC-4EAB-B222-9FD7AA25CAAB}" type="presParOf" srcId="{EB94ABCE-DB6C-4F06-AAF8-C0FF404BE124}" destId="{7F693AA3-9C03-4EF8-BA55-081369FD1D4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B998E6-91B9-4289-9801-EF2491AD02C0}">
      <dsp:nvSpPr>
        <dsp:cNvPr id="0" name=""/>
        <dsp:cNvSpPr/>
      </dsp:nvSpPr>
      <dsp:spPr>
        <a:xfrm>
          <a:off x="742579" y="0"/>
          <a:ext cx="5937059" cy="4464496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529EF6-F24F-44A1-8653-5F9B93674A88}">
      <dsp:nvSpPr>
        <dsp:cNvPr id="0" name=""/>
        <dsp:cNvSpPr/>
      </dsp:nvSpPr>
      <dsp:spPr>
        <a:xfrm>
          <a:off x="7503" y="1339348"/>
          <a:ext cx="2248224" cy="17857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>
              <a:solidFill>
                <a:schemeClr val="tx1"/>
              </a:solidFill>
            </a:rPr>
            <a:t>Négociation et Ratification</a:t>
          </a:r>
          <a:endParaRPr lang="fr-FR" sz="2100" kern="1200" dirty="0">
            <a:solidFill>
              <a:schemeClr val="tx1"/>
            </a:solidFill>
          </a:endParaRPr>
        </a:p>
      </dsp:txBody>
      <dsp:txXfrm>
        <a:off x="94678" y="1426523"/>
        <a:ext cx="2073874" cy="1611448"/>
      </dsp:txXfrm>
    </dsp:sp>
    <dsp:sp modelId="{E701A2A8-0552-42B4-810E-64F9AF1FCB7A}">
      <dsp:nvSpPr>
        <dsp:cNvPr id="0" name=""/>
        <dsp:cNvSpPr/>
      </dsp:nvSpPr>
      <dsp:spPr>
        <a:xfrm>
          <a:off x="2392689" y="1344777"/>
          <a:ext cx="2248224" cy="17857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smtClean="0">
              <a:solidFill>
                <a:schemeClr val="tx1"/>
              </a:solidFill>
            </a:rPr>
            <a:t>Développement </a:t>
          </a:r>
          <a:r>
            <a:rPr lang="fr-FR" sz="2100" kern="1200" dirty="0" smtClean="0">
              <a:solidFill>
                <a:schemeClr val="tx1"/>
              </a:solidFill>
            </a:rPr>
            <a:t>des systèmes</a:t>
          </a:r>
          <a:endParaRPr lang="fr-FR" sz="2100" kern="1200" dirty="0">
            <a:solidFill>
              <a:schemeClr val="tx1"/>
            </a:solidFill>
          </a:endParaRPr>
        </a:p>
      </dsp:txBody>
      <dsp:txXfrm>
        <a:off x="2479864" y="1431952"/>
        <a:ext cx="2073874" cy="1611448"/>
      </dsp:txXfrm>
    </dsp:sp>
    <dsp:sp modelId="{C72BBAC5-6018-45B4-B18C-3BFCA8FA59E9}">
      <dsp:nvSpPr>
        <dsp:cNvPr id="0" name=""/>
        <dsp:cNvSpPr/>
      </dsp:nvSpPr>
      <dsp:spPr>
        <a:xfrm>
          <a:off x="4729048" y="1339348"/>
          <a:ext cx="2248224" cy="17857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>
              <a:solidFill>
                <a:schemeClr val="tx1"/>
              </a:solidFill>
            </a:rPr>
            <a:t>Mise en œuvre des systèmes </a:t>
          </a:r>
          <a:endParaRPr lang="fr-FR" sz="2100" kern="1200" dirty="0">
            <a:solidFill>
              <a:schemeClr val="tx1"/>
            </a:solidFill>
          </a:endParaRPr>
        </a:p>
      </dsp:txBody>
      <dsp:txXfrm>
        <a:off x="4816223" y="1426523"/>
        <a:ext cx="2073874" cy="16114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436FB9-9D4E-4A33-BE22-8CA880111D99}">
      <dsp:nvSpPr>
        <dsp:cNvPr id="0" name=""/>
        <dsp:cNvSpPr/>
      </dsp:nvSpPr>
      <dsp:spPr>
        <a:xfrm>
          <a:off x="29" y="156957"/>
          <a:ext cx="2848570" cy="895285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b="1" kern="1200" dirty="0" smtClean="0">
              <a:solidFill>
                <a:schemeClr val="tx1"/>
              </a:solidFill>
            </a:rPr>
            <a:t>Coordination stratégique</a:t>
          </a:r>
          <a:endParaRPr lang="fr-FR" sz="2600" b="1" kern="1200" dirty="0">
            <a:solidFill>
              <a:schemeClr val="tx1"/>
            </a:solidFill>
          </a:endParaRPr>
        </a:p>
      </dsp:txBody>
      <dsp:txXfrm>
        <a:off x="29" y="156957"/>
        <a:ext cx="2848570" cy="895285"/>
      </dsp:txXfrm>
    </dsp:sp>
    <dsp:sp modelId="{011452D9-6AE3-4387-8F6F-613634E95C59}">
      <dsp:nvSpPr>
        <dsp:cNvPr id="0" name=""/>
        <dsp:cNvSpPr/>
      </dsp:nvSpPr>
      <dsp:spPr>
        <a:xfrm>
          <a:off x="29" y="1052242"/>
          <a:ext cx="2848570" cy="2854800"/>
        </a:xfrm>
        <a:prstGeom prst="rect">
          <a:avLst/>
        </a:prstGeom>
        <a:solidFill>
          <a:srgbClr val="92D05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600" kern="1200" dirty="0" smtClean="0"/>
            <a:t>Réformes juridiques</a:t>
          </a:r>
          <a:endParaRPr lang="fr-FR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600" kern="1200" dirty="0" smtClean="0"/>
            <a:t>Politiques du Gouvernement</a:t>
          </a:r>
          <a:endParaRPr lang="fr-FR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600" kern="1200" dirty="0" smtClean="0"/>
            <a:t>Interventions des Administrations</a:t>
          </a:r>
          <a:endParaRPr lang="fr-FR" sz="2600" kern="1200" dirty="0"/>
        </a:p>
      </dsp:txBody>
      <dsp:txXfrm>
        <a:off x="29" y="1052242"/>
        <a:ext cx="2848570" cy="2854800"/>
      </dsp:txXfrm>
    </dsp:sp>
    <dsp:sp modelId="{BAD57736-4B81-4EAF-9B97-8A7D520725F3}">
      <dsp:nvSpPr>
        <dsp:cNvPr id="0" name=""/>
        <dsp:cNvSpPr/>
      </dsp:nvSpPr>
      <dsp:spPr>
        <a:xfrm>
          <a:off x="3247399" y="156957"/>
          <a:ext cx="2848570" cy="895285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b="1" kern="1200" dirty="0" smtClean="0">
              <a:solidFill>
                <a:schemeClr val="tx1"/>
              </a:solidFill>
            </a:rPr>
            <a:t>Coordination opérationnelle</a:t>
          </a:r>
          <a:endParaRPr lang="fr-FR" sz="2600" b="1" kern="1200" dirty="0">
            <a:solidFill>
              <a:schemeClr val="tx1"/>
            </a:solidFill>
          </a:endParaRPr>
        </a:p>
      </dsp:txBody>
      <dsp:txXfrm>
        <a:off x="3247399" y="156957"/>
        <a:ext cx="2848570" cy="895285"/>
      </dsp:txXfrm>
    </dsp:sp>
    <dsp:sp modelId="{7F693AA3-9C03-4EF8-BA55-081369FD1D49}">
      <dsp:nvSpPr>
        <dsp:cNvPr id="0" name=""/>
        <dsp:cNvSpPr/>
      </dsp:nvSpPr>
      <dsp:spPr>
        <a:xfrm>
          <a:off x="3247399" y="1052242"/>
          <a:ext cx="2848570" cy="2854800"/>
        </a:xfrm>
        <a:prstGeom prst="rect">
          <a:avLst/>
        </a:prstGeom>
        <a:solidFill>
          <a:srgbClr val="00B0F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600" kern="1200" dirty="0" smtClean="0"/>
            <a:t>Projets d’appui mise en œuvre du FLEGT</a:t>
          </a:r>
          <a:endParaRPr lang="fr-FR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600" kern="1200" dirty="0" smtClean="0"/>
            <a:t>Actions des acteurs sur le terrain</a:t>
          </a:r>
          <a:endParaRPr lang="fr-FR" sz="2600" kern="1200" dirty="0"/>
        </a:p>
      </dsp:txBody>
      <dsp:txXfrm>
        <a:off x="3247399" y="1052242"/>
        <a:ext cx="2848570" cy="285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8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49575" cy="498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6F8D750-301C-43EA-AD74-13E5A6BEBEDE}" type="datetimeFigureOut">
              <a:rPr lang="en-GB"/>
              <a:pPr>
                <a:defRPr/>
              </a:pPr>
              <a:t>09/10/2013</a:t>
            </a:fld>
            <a:endParaRPr lang="en-GB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2949575" cy="498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4038"/>
            <a:ext cx="2949575" cy="498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A190426-83C6-49D6-B5D1-F2F0479060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05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0463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2813"/>
            <a:ext cx="4989513" cy="447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625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5625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A9F0E0B-E46F-4708-A808-18B79B823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629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 txBox="1">
            <a:spLocks noGrp="1" noChangeArrowheads="1"/>
          </p:cNvSpPr>
          <p:nvPr/>
        </p:nvSpPr>
        <p:spPr bwMode="auto">
          <a:xfrm>
            <a:off x="3856038" y="9445625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77" tIns="45789" rIns="91577" bIns="45789" anchor="b"/>
          <a:lstStyle/>
          <a:p>
            <a:pPr algn="r" eaLnBrk="0" hangingPunct="0"/>
            <a:fld id="{6D323E26-895A-417E-BB72-03EDC07C24A7}" type="slidenum">
              <a:rPr lang="en-US" sz="1200"/>
              <a:pPr algn="r" eaLnBrk="0" hangingPunct="0"/>
              <a:t>1</a:t>
            </a:fld>
            <a:endParaRPr lang="en-US" sz="12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r-FR" dirty="0" smtClean="0">
                <a:ea typeface="ＭＳ Ｐゴシック" pitchFamily="34" charset="-128"/>
              </a:rPr>
              <a:t>Commentaires</a:t>
            </a:r>
            <a:r>
              <a:rPr lang="fr-FR" baseline="0" dirty="0" smtClean="0">
                <a:ea typeface="ＭＳ Ｐゴシック" pitchFamily="34" charset="-128"/>
              </a:rPr>
              <a:t> : Exposer brièvement le plan de la présentation (aperçu du processus au Cameroun, forces en présence, mécanisme de coordination, constats et défis à relever)</a:t>
            </a:r>
            <a:endParaRPr lang="fr-FR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>
              <a:ea typeface="ＭＳ Ｐゴシック" pitchFamily="34" charset="-128"/>
            </a:endParaRP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6B12B1-BB63-4ADB-B89A-906136B835E9}" type="slidenum">
              <a:rPr lang="en-US" smtClean="0">
                <a:latin typeface="Arial" charset="0"/>
              </a:rPr>
              <a:pPr/>
              <a:t>10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>
              <a:ea typeface="ＭＳ Ｐゴシック" pitchFamily="34" charset="-128"/>
            </a:endParaRP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6B12B1-BB63-4ADB-B89A-906136B835E9}" type="slidenum">
              <a:rPr lang="en-US" smtClean="0">
                <a:latin typeface="Arial" charset="0"/>
              </a:rPr>
              <a:pPr/>
              <a:t>11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0"/>
            <a:r>
              <a:rPr lang="fr-FR" u="sng" dirty="0" smtClean="0">
                <a:ea typeface="ＭＳ Ｐゴシック" pitchFamily="34" charset="-128"/>
              </a:rPr>
              <a:t>- Développement</a:t>
            </a:r>
            <a:r>
              <a:rPr lang="fr-FR" u="sng" baseline="0" dirty="0" smtClean="0">
                <a:ea typeface="ＭＳ Ｐゴシック" pitchFamily="34" charset="-128"/>
              </a:rPr>
              <a:t> des systèmes </a:t>
            </a:r>
            <a:r>
              <a:rPr lang="fr-FR" u="none" baseline="0" dirty="0" smtClean="0">
                <a:ea typeface="ＭＳ Ｐゴシック" pitchFamily="34" charset="-128"/>
              </a:rPr>
              <a:t>: Certificat de légalité, T</a:t>
            </a:r>
            <a:r>
              <a:rPr lang="fr-FR" sz="1200" u="none" dirty="0" smtClean="0"/>
              <a:t>raçabilité, Autorisation FLEGT, Sélection de l’Auditeur,</a:t>
            </a:r>
            <a:r>
              <a:rPr lang="fr-FR" sz="1200" u="none" baseline="0" dirty="0" smtClean="0"/>
              <a:t> </a:t>
            </a:r>
            <a:endParaRPr lang="fr-FR" sz="1200" u="none" dirty="0" smtClean="0"/>
          </a:p>
          <a:p>
            <a:pPr lvl="0"/>
            <a:r>
              <a:rPr lang="fr-FR" sz="1200" u="none" dirty="0" smtClean="0"/>
              <a:t>Réunions du CCS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u="sng" dirty="0" smtClean="0">
                <a:solidFill>
                  <a:schemeClr val="tx1"/>
                </a:solidFill>
              </a:rPr>
              <a:t>- Mise en œuvre des systèmes</a:t>
            </a:r>
            <a:r>
              <a:rPr lang="fr-FR" u="sng" baseline="0" dirty="0" smtClean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: Délivrance</a:t>
            </a:r>
            <a:r>
              <a:rPr lang="fr-FR" baseline="0" dirty="0" smtClean="0">
                <a:solidFill>
                  <a:schemeClr val="tx1"/>
                </a:solidFill>
              </a:rPr>
              <a:t> autorisations FLEGT, Audit indépendant</a:t>
            </a:r>
            <a:endParaRPr lang="fr-FR" dirty="0" smtClean="0">
              <a:solidFill>
                <a:schemeClr val="tx1"/>
              </a:solidFill>
            </a:endParaRPr>
          </a:p>
          <a:p>
            <a:pPr lvl="0"/>
            <a:endParaRPr lang="fr-FR" dirty="0" smtClean="0">
              <a:ea typeface="ＭＳ Ｐゴシック" pitchFamily="34" charset="-128"/>
            </a:endParaRPr>
          </a:p>
        </p:txBody>
      </p:sp>
      <p:sp>
        <p:nvSpPr>
          <p:cNvPr id="153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6ED4F8-F3CD-484D-A5CE-DA98CD7FAF64}" type="slidenum">
              <a:rPr lang="en-US" smtClean="0">
                <a:latin typeface="Arial" charset="0"/>
              </a:rPr>
              <a:pPr/>
              <a:t>2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>
              <a:ea typeface="ＭＳ Ｐゴシック" pitchFamily="34" charset="-128"/>
            </a:endParaRPr>
          </a:p>
        </p:txBody>
      </p:sp>
      <p:sp>
        <p:nvSpPr>
          <p:cNvPr id="153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6ED4F8-F3CD-484D-A5CE-DA98CD7FAF64}" type="slidenum">
              <a:rPr lang="en-US" smtClean="0">
                <a:latin typeface="Arial" charset="0"/>
              </a:rPr>
              <a:pPr/>
              <a:t>3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 smtClean="0"/>
              <a:t>- </a:t>
            </a:r>
            <a:r>
              <a:rPr lang="fr-FR" sz="1200" u="sng" dirty="0" smtClean="0"/>
              <a:t>Allemagne</a:t>
            </a:r>
            <a:r>
              <a:rPr lang="fr-FR" sz="1200" dirty="0" smtClean="0"/>
              <a:t> : </a:t>
            </a:r>
            <a:r>
              <a:rPr lang="fr-FR" sz="1200" dirty="0" smtClean="0">
                <a:solidFill>
                  <a:srgbClr val="00B050"/>
                </a:solidFill>
              </a:rPr>
              <a:t>Pro-PSFE, FC PSFE, AT au Ministère</a:t>
            </a:r>
            <a:endParaRPr lang="fr-FR" sz="1200" dirty="0" smtClean="0"/>
          </a:p>
          <a:p>
            <a:endParaRPr lang="fr-FR" dirty="0" smtClean="0">
              <a:ea typeface="ＭＳ Ｐゴシック" pitchFamily="34" charset="-128"/>
            </a:endParaRPr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EDE3F6-2AE5-4A1B-B027-3632A0FA9C65}" type="slidenum">
              <a:rPr lang="en-US" smtClean="0">
                <a:latin typeface="Arial" charset="0"/>
              </a:rPr>
              <a:pPr/>
              <a:t>4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Char char="-"/>
            </a:pPr>
            <a:r>
              <a:rPr lang="fr-FR" u="sng" dirty="0" smtClean="0">
                <a:ea typeface="ＭＳ Ｐゴシック" pitchFamily="34" charset="-128"/>
              </a:rPr>
              <a:t>FAO ACP FLEGT </a:t>
            </a:r>
            <a:r>
              <a:rPr lang="fr-FR" dirty="0" smtClean="0">
                <a:ea typeface="ＭＳ Ｐゴシック" pitchFamily="34" charset="-128"/>
              </a:rPr>
              <a:t>: 12 projets </a:t>
            </a:r>
          </a:p>
          <a:p>
            <a:pPr>
              <a:buFontTx/>
              <a:buChar char="-"/>
            </a:pPr>
            <a:r>
              <a:rPr lang="fr-FR" dirty="0" smtClean="0">
                <a:ea typeface="ＭＳ Ｐゴシック" pitchFamily="34" charset="-128"/>
              </a:rPr>
              <a:t> </a:t>
            </a:r>
            <a:r>
              <a:rPr lang="fr-FR" u="sng" dirty="0" smtClean="0">
                <a:ea typeface="ＭＳ Ｐゴシック" pitchFamily="34" charset="-128"/>
              </a:rPr>
              <a:t>ENRTP</a:t>
            </a:r>
            <a:r>
              <a:rPr lang="fr-FR" dirty="0" smtClean="0">
                <a:ea typeface="ＭＳ Ｐゴシック" pitchFamily="34" charset="-128"/>
              </a:rPr>
              <a:t> : 6 projets</a:t>
            </a:r>
          </a:p>
          <a:p>
            <a:pPr>
              <a:buFontTx/>
              <a:buChar char="-"/>
            </a:pPr>
            <a:r>
              <a:rPr lang="fr-FR" dirty="0" smtClean="0">
                <a:ea typeface="ＭＳ Ｐゴシック" pitchFamily="34" charset="-128"/>
              </a:rPr>
              <a:t> </a:t>
            </a:r>
            <a:r>
              <a:rPr lang="fr-FR" u="sng" dirty="0" smtClean="0">
                <a:ea typeface="ＭＳ Ｐゴシック" pitchFamily="34" charset="-128"/>
              </a:rPr>
              <a:t>FED </a:t>
            </a:r>
            <a:r>
              <a:rPr lang="fr-FR" dirty="0" smtClean="0">
                <a:ea typeface="ＭＳ Ｐゴシック" pitchFamily="34" charset="-128"/>
              </a:rPr>
              <a:t>: 3 projets</a:t>
            </a:r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3C42B0-B1F3-44C2-9083-AE61EF9E90EA}" type="slidenum">
              <a:rPr lang="en-US" smtClean="0">
                <a:latin typeface="Arial" charset="0"/>
              </a:rPr>
              <a:pPr/>
              <a:t>5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dirty="0" smtClean="0">
                <a:ea typeface="ＭＳ Ｐゴシック" pitchFamily="34" charset="-128"/>
              </a:rPr>
              <a:t>Parler expérience au Cameroun et appui EFI</a:t>
            </a:r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E5EA5F-4DA5-4645-88E5-49EBB619475E}" type="slidenum">
              <a:rPr lang="en-US" smtClean="0">
                <a:latin typeface="Arial" charset="0"/>
              </a:rPr>
              <a:pPr/>
              <a:t>6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>
              <a:ea typeface="ＭＳ Ｐゴシック" pitchFamily="34" charset="-128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F4B9B5-CDFA-479B-A143-6D6E12737499}" type="slidenum">
              <a:rPr lang="en-US" smtClean="0">
                <a:latin typeface="Arial" charset="0"/>
              </a:rPr>
              <a:pPr/>
              <a:t>7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>
              <a:ea typeface="ＭＳ Ｐゴシック" pitchFamily="34" charset="-128"/>
            </a:endParaRPr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EDE3F6-2AE5-4A1B-B027-3632A0FA9C65}" type="slidenum">
              <a:rPr lang="en-US" smtClean="0">
                <a:latin typeface="Arial" charset="0"/>
              </a:rPr>
              <a:pPr/>
              <a:t>8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  Trop grand nombre de projets</a:t>
            </a:r>
            <a:r>
              <a:rPr lang="fr-FR" sz="2800" baseline="0" dirty="0" smtClean="0"/>
              <a:t> : </a:t>
            </a:r>
            <a:r>
              <a:rPr lang="fr-FR" sz="2800" dirty="0" smtClean="0"/>
              <a:t>faible complémentarité des projets, manque de communication, procédures spécifiques en fonction des bailleurs</a:t>
            </a:r>
          </a:p>
          <a:p>
            <a:endParaRPr lang="fr-FR" dirty="0" smtClean="0">
              <a:ea typeface="ＭＳ Ｐゴシック" pitchFamily="34" charset="-128"/>
            </a:endParaRPr>
          </a:p>
        </p:txBody>
      </p:sp>
      <p:sp>
        <p:nvSpPr>
          <p:cNvPr id="1946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786AA6-17C6-44B3-9F06-4031551F3966}" type="slidenum">
              <a:rPr lang="en-US" smtClean="0">
                <a:latin typeface="Arial" charset="0"/>
              </a:rPr>
              <a:pPr/>
              <a:t>9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6" name="AutoShape 12"/>
          <p:cNvCxnSpPr>
            <a:cxnSpLocks noChangeShapeType="1"/>
          </p:cNvCxnSpPr>
          <p:nvPr userDrawn="1"/>
        </p:nvCxnSpPr>
        <p:spPr bwMode="auto">
          <a:xfrm>
            <a:off x="381000" y="6172200"/>
            <a:ext cx="8382000" cy="0"/>
          </a:xfrm>
          <a:prstGeom prst="straightConnector1">
            <a:avLst/>
          </a:prstGeom>
          <a:noFill/>
          <a:ln w="9525">
            <a:solidFill>
              <a:srgbClr val="B2B2B2"/>
            </a:solidFill>
            <a:round/>
            <a:headEnd/>
            <a:tailEnd/>
          </a:ln>
        </p:spPr>
      </p:cxnSp>
      <p:pic>
        <p:nvPicPr>
          <p:cNvPr id="1027" name="Picture 13" descr="2909_EFI_Powerpoint_back_base2b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66088" y="6248400"/>
            <a:ext cx="10779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1" descr="2909_EFI_Powerpoint_background2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4"/>
          <p:cNvSpPr>
            <a:spLocks noGrp="1" noChangeArrowheads="1"/>
          </p:cNvSpPr>
          <p:nvPr>
            <p:ph type="ctrTitle"/>
          </p:nvPr>
        </p:nvSpPr>
        <p:spPr bwMode="auto">
          <a:xfrm>
            <a:off x="684213" y="1773238"/>
            <a:ext cx="7772400" cy="18002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sz="4000" dirty="0" smtClean="0"/>
              <a:t>Coordination de projets d’appui au FLEGT : expérience de la DUE Cameroun</a:t>
            </a:r>
            <a:endParaRPr lang="en-GB" sz="4000" dirty="0" smtClean="0"/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87450" y="3500438"/>
            <a:ext cx="6905625" cy="25923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</a:pPr>
            <a:endParaRPr lang="fr-FR" sz="2400" b="1" smtClean="0"/>
          </a:p>
          <a:p>
            <a:pPr eaLnBrk="1" hangingPunct="1">
              <a:spcBef>
                <a:spcPct val="0"/>
              </a:spcBef>
            </a:pPr>
            <a:r>
              <a:rPr lang="fr-FR" sz="2000" b="1" smtClean="0"/>
              <a:t>Réunion de coordination des projets FLEGT</a:t>
            </a:r>
            <a:r>
              <a:rPr lang="fr-FR" sz="2000" smtClean="0"/>
              <a:t> </a:t>
            </a:r>
          </a:p>
          <a:p>
            <a:pPr eaLnBrk="1" hangingPunct="1">
              <a:spcBef>
                <a:spcPct val="0"/>
              </a:spcBef>
            </a:pPr>
            <a:endParaRPr lang="fr-FR" sz="2000" smtClean="0"/>
          </a:p>
          <a:p>
            <a:pPr>
              <a:spcBef>
                <a:spcPct val="0"/>
              </a:spcBef>
            </a:pPr>
            <a:r>
              <a:rPr lang="fr-FR" sz="1800" smtClean="0"/>
              <a:t>Bruxelles, 9 et 10 Octobre 2013</a:t>
            </a:r>
          </a:p>
          <a:p>
            <a:pPr eaLnBrk="1" hangingPunct="1">
              <a:lnSpc>
                <a:spcPct val="80000"/>
              </a:lnSpc>
            </a:pPr>
            <a:endParaRPr lang="fr-FR" sz="1200" smtClean="0"/>
          </a:p>
          <a:p>
            <a:pPr eaLnBrk="1" hangingPunct="1">
              <a:lnSpc>
                <a:spcPct val="80000"/>
              </a:lnSpc>
            </a:pPr>
            <a:r>
              <a:rPr lang="fr-FR" sz="2400" smtClean="0"/>
              <a:t>Carl Frosio</a:t>
            </a:r>
          </a:p>
          <a:p>
            <a:pPr eaLnBrk="1" hangingPunct="1">
              <a:lnSpc>
                <a:spcPct val="80000"/>
              </a:lnSpc>
            </a:pPr>
            <a:r>
              <a:rPr lang="fr-FR" sz="2400" smtClean="0"/>
              <a:t>Union Européenne Cameroun</a:t>
            </a:r>
          </a:p>
          <a:p>
            <a:pPr eaLnBrk="1" hangingPunct="1">
              <a:lnSpc>
                <a:spcPct val="80000"/>
              </a:lnSpc>
            </a:pPr>
            <a:endParaRPr lang="fr-FR" sz="2400" smtClean="0"/>
          </a:p>
          <a:p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323850" y="260350"/>
            <a:ext cx="7561263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fr-FR" sz="3200" b="1">
                <a:solidFill>
                  <a:srgbClr val="36A353"/>
                </a:solidFill>
              </a:rPr>
              <a:t>Quels sont les défis à relever ?</a:t>
            </a:r>
            <a:endParaRPr lang="fr-FR" sz="1600" b="1">
              <a:solidFill>
                <a:srgbClr val="36A353"/>
              </a:solidFill>
            </a:endParaRPr>
          </a:p>
        </p:txBody>
      </p:sp>
      <p:sp>
        <p:nvSpPr>
          <p:cNvPr id="4" name="Text Box 35"/>
          <p:cNvSpPr txBox="1">
            <a:spLocks noChangeArrowheads="1"/>
          </p:cNvSpPr>
          <p:nvPr/>
        </p:nvSpPr>
        <p:spPr bwMode="auto">
          <a:xfrm>
            <a:off x="323850" y="981075"/>
            <a:ext cx="8208963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buFontTx/>
              <a:buChar char="-"/>
              <a:defRPr/>
            </a:pPr>
            <a:endParaRPr lang="fr-FR" sz="2800" dirty="0" smtClean="0"/>
          </a:p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Comment assurer une bonne coordination dans le cadre d’un processus </a:t>
            </a:r>
            <a:r>
              <a:rPr lang="fr-FR" sz="2800" dirty="0" err="1" smtClean="0"/>
              <a:t>mutli</a:t>
            </a:r>
            <a:r>
              <a:rPr lang="fr-FR" sz="2800" dirty="0" smtClean="0"/>
              <a:t> acteurs ?</a:t>
            </a:r>
          </a:p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Sécurisation des fonds et programmation 11</a:t>
            </a:r>
            <a:r>
              <a:rPr lang="fr-FR" sz="2800" baseline="30000" dirty="0" smtClean="0"/>
              <a:t>ème</a:t>
            </a:r>
            <a:r>
              <a:rPr lang="fr-FR" sz="2800" dirty="0" smtClean="0"/>
              <a:t> FED</a:t>
            </a:r>
          </a:p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Complémentarités des Appels à propositions (ex entre </a:t>
            </a:r>
            <a:r>
              <a:rPr lang="fr-FR" sz="2800" dirty="0" err="1" smtClean="0"/>
              <a:t>AàP</a:t>
            </a:r>
            <a:r>
              <a:rPr lang="fr-FR" sz="2800" dirty="0" smtClean="0"/>
              <a:t> FLEGT et ANE) </a:t>
            </a:r>
          </a:p>
          <a:p>
            <a:pPr eaLnBrk="1" hangingPunct="1">
              <a:buFontTx/>
              <a:buChar char="-"/>
              <a:defRPr/>
            </a:pPr>
            <a:endParaRPr lang="fr-FR" sz="2800" dirty="0" smtClean="0"/>
          </a:p>
          <a:p>
            <a:pPr eaLnBrk="1" hangingPunct="1">
              <a:buFontTx/>
              <a:buChar char="-"/>
              <a:defRPr/>
            </a:pPr>
            <a:endParaRPr lang="fr-FR" sz="2800" dirty="0" smtClean="0">
              <a:solidFill>
                <a:srgbClr val="FF0000"/>
              </a:solidFill>
            </a:endParaRPr>
          </a:p>
          <a:p>
            <a:pPr marL="457200" lvl="2" indent="0" eaLnBrk="1" hangingPunct="1">
              <a:defRPr/>
            </a:pPr>
            <a:endParaRPr lang="fr-FR" sz="2800" dirty="0" smtClean="0"/>
          </a:p>
          <a:p>
            <a:pPr marL="457200" lvl="2" indent="-457200" eaLnBrk="1" hangingPunct="1">
              <a:buFont typeface="Wingdings" pitchFamily="2" charset="2"/>
              <a:buChar char="Ø"/>
              <a:defRPr/>
            </a:pPr>
            <a:endParaRPr lang="fr-BE" sz="2600" dirty="0" smtClean="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323850" y="260350"/>
            <a:ext cx="7561263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fr-FR" sz="3200" b="1" dirty="0" smtClean="0">
                <a:solidFill>
                  <a:srgbClr val="36A353"/>
                </a:solidFill>
              </a:rPr>
              <a:t>Liens utiles </a:t>
            </a:r>
            <a:endParaRPr lang="fr-FR" sz="1600" b="1" dirty="0">
              <a:solidFill>
                <a:srgbClr val="36A353"/>
              </a:solidFill>
            </a:endParaRPr>
          </a:p>
        </p:txBody>
      </p:sp>
      <p:sp>
        <p:nvSpPr>
          <p:cNvPr id="4" name="Text Box 35"/>
          <p:cNvSpPr txBox="1">
            <a:spLocks noChangeArrowheads="1"/>
          </p:cNvSpPr>
          <p:nvPr/>
        </p:nvSpPr>
        <p:spPr bwMode="auto">
          <a:xfrm>
            <a:off x="323850" y="981075"/>
            <a:ext cx="8208963" cy="5201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buFontTx/>
              <a:buChar char="-"/>
              <a:defRPr/>
            </a:pPr>
            <a:endParaRPr lang="fr-FR" sz="2800" dirty="0" smtClean="0"/>
          </a:p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Page web APV FLEGT DUE Cameroun</a:t>
            </a:r>
          </a:p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Page web APV du MINFOF</a:t>
            </a:r>
          </a:p>
          <a:p>
            <a:pPr eaLnBrk="1" hangingPunct="1">
              <a:buFontTx/>
              <a:buChar char="-"/>
              <a:defRPr/>
            </a:pPr>
            <a:endParaRPr lang="fr-FR" sz="2800" dirty="0" smtClean="0"/>
          </a:p>
          <a:p>
            <a:pPr eaLnBrk="1" hangingPunct="1">
              <a:buFontTx/>
              <a:buChar char="-"/>
              <a:defRPr/>
            </a:pPr>
            <a:endParaRPr lang="fr-FR" sz="2800" dirty="0" smtClean="0"/>
          </a:p>
          <a:p>
            <a:pPr eaLnBrk="1" hangingPunct="1">
              <a:buFontTx/>
              <a:buChar char="-"/>
              <a:defRPr/>
            </a:pPr>
            <a:endParaRPr lang="fr-FR" sz="2800" dirty="0" smtClean="0"/>
          </a:p>
          <a:p>
            <a:pPr eaLnBrk="1" hangingPunct="1">
              <a:buFontTx/>
              <a:buChar char="-"/>
              <a:defRPr/>
            </a:pPr>
            <a:endParaRPr lang="fr-FR" sz="2800" dirty="0" smtClean="0"/>
          </a:p>
          <a:p>
            <a:pPr eaLnBrk="1" hangingPunct="1">
              <a:defRPr/>
            </a:pPr>
            <a:r>
              <a:rPr lang="fr-FR" sz="2800" dirty="0" smtClean="0"/>
              <a:t>				</a:t>
            </a:r>
            <a:r>
              <a:rPr lang="fr-FR" sz="5400" b="1" dirty="0" smtClean="0"/>
              <a:t>MERCI !</a:t>
            </a:r>
          </a:p>
          <a:p>
            <a:pPr eaLnBrk="1" hangingPunct="1">
              <a:buFontTx/>
              <a:buChar char="-"/>
              <a:defRPr/>
            </a:pPr>
            <a:endParaRPr lang="fr-FR" sz="2800" dirty="0" smtClean="0">
              <a:solidFill>
                <a:srgbClr val="FF0000"/>
              </a:solidFill>
            </a:endParaRPr>
          </a:p>
          <a:p>
            <a:pPr marL="457200" lvl="2" indent="0" eaLnBrk="1" hangingPunct="1">
              <a:defRPr/>
            </a:pPr>
            <a:endParaRPr lang="fr-FR" sz="2800" dirty="0" smtClean="0"/>
          </a:p>
          <a:p>
            <a:pPr marL="457200" lvl="2" indent="-457200" eaLnBrk="1" hangingPunct="1">
              <a:buFont typeface="Wingdings" pitchFamily="2" charset="2"/>
              <a:buChar char="Ø"/>
              <a:defRPr/>
            </a:pPr>
            <a:endParaRPr lang="fr-BE" sz="2600" dirty="0" smtClean="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260350"/>
            <a:ext cx="5903913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fr-FR" sz="3200" b="1" dirty="0" smtClean="0">
                <a:solidFill>
                  <a:srgbClr val="36A353"/>
                </a:solidFill>
              </a:rPr>
              <a:t>1. APV </a:t>
            </a:r>
            <a:r>
              <a:rPr lang="fr-FR" sz="3200" b="1" dirty="0">
                <a:solidFill>
                  <a:srgbClr val="36A353"/>
                </a:solidFill>
              </a:rPr>
              <a:t>: Où en est-on ?</a:t>
            </a:r>
            <a:endParaRPr lang="fr-FR" sz="1600" b="1" dirty="0">
              <a:solidFill>
                <a:srgbClr val="36A353"/>
              </a:solidFill>
            </a:endParaRPr>
          </a:p>
        </p:txBody>
      </p:sp>
      <p:graphicFrame>
        <p:nvGraphicFramePr>
          <p:cNvPr id="6" name="Diagramme 5"/>
          <p:cNvGraphicFramePr/>
          <p:nvPr/>
        </p:nvGraphicFramePr>
        <p:xfrm>
          <a:off x="827584" y="764704"/>
          <a:ext cx="6984776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Flèche vers le haut 6"/>
          <p:cNvSpPr/>
          <p:nvPr/>
        </p:nvSpPr>
        <p:spPr>
          <a:xfrm>
            <a:off x="3923928" y="3573016"/>
            <a:ext cx="1080120" cy="2304256"/>
          </a:xfrm>
          <a:prstGeom prst="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995936" y="5301208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Cameroun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260350"/>
            <a:ext cx="820859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fr-FR" sz="3200" b="1" dirty="0" smtClean="0">
                <a:solidFill>
                  <a:srgbClr val="36A353"/>
                </a:solidFill>
              </a:rPr>
              <a:t>1. APV </a:t>
            </a:r>
            <a:r>
              <a:rPr lang="fr-FR" sz="3200" b="1" dirty="0">
                <a:solidFill>
                  <a:srgbClr val="36A353"/>
                </a:solidFill>
              </a:rPr>
              <a:t>: Où en est-on </a:t>
            </a:r>
            <a:r>
              <a:rPr lang="fr-FR" sz="3200" b="1" dirty="0" smtClean="0">
                <a:solidFill>
                  <a:srgbClr val="36A353"/>
                </a:solidFill>
              </a:rPr>
              <a:t>? </a:t>
            </a:r>
            <a:endParaRPr lang="fr-FR" sz="1600" b="1" dirty="0">
              <a:solidFill>
                <a:srgbClr val="36A353"/>
              </a:solidFill>
            </a:endParaRPr>
          </a:p>
        </p:txBody>
      </p:sp>
      <p:sp>
        <p:nvSpPr>
          <p:cNvPr id="4" name="Text Box 35"/>
          <p:cNvSpPr txBox="1">
            <a:spLocks noChangeArrowheads="1"/>
          </p:cNvSpPr>
          <p:nvPr/>
        </p:nvSpPr>
        <p:spPr bwMode="auto">
          <a:xfrm>
            <a:off x="323850" y="908050"/>
            <a:ext cx="8208963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Char char="-"/>
            </a:pPr>
            <a:r>
              <a:rPr lang="fr-BE" sz="2800" dirty="0" err="1" smtClean="0">
                <a:solidFill>
                  <a:schemeClr val="tx2"/>
                </a:solidFill>
                <a:ea typeface="Batang" pitchFamily="18" charset="-127"/>
                <a:sym typeface="Wingdings" pitchFamily="2" charset="2"/>
              </a:rPr>
              <a:t>Reporting</a:t>
            </a:r>
            <a:r>
              <a:rPr lang="fr-BE" sz="2800" dirty="0" smtClean="0">
                <a:solidFill>
                  <a:schemeClr val="tx2"/>
                </a:solidFill>
                <a:ea typeface="Batang" pitchFamily="18" charset="-127"/>
                <a:sym typeface="Wingdings" pitchFamily="2" charset="2"/>
              </a:rPr>
              <a:t> </a:t>
            </a:r>
            <a:r>
              <a:rPr lang="fr-BE" sz="2800" dirty="0">
                <a:solidFill>
                  <a:schemeClr val="tx2"/>
                </a:solidFill>
                <a:ea typeface="Batang" pitchFamily="18" charset="-127"/>
                <a:sym typeface="Wingdings" pitchFamily="2" charset="2"/>
              </a:rPr>
              <a:t>validé pour 2012 (Rapport annuel conjoint)</a:t>
            </a:r>
          </a:p>
          <a:p>
            <a:pPr marL="457200" indent="-457200">
              <a:buFontTx/>
              <a:buChar char="-"/>
            </a:pPr>
            <a:r>
              <a:rPr lang="fr-FR" sz="2800" dirty="0"/>
              <a:t>Réforme du cadre légal en voie </a:t>
            </a:r>
            <a:r>
              <a:rPr lang="fr-FR" sz="2800" dirty="0" smtClean="0"/>
              <a:t>de </a:t>
            </a:r>
            <a:r>
              <a:rPr lang="fr-FR" sz="2800" dirty="0"/>
              <a:t>finalisation (Révision de la Loi</a:t>
            </a:r>
            <a:r>
              <a:rPr lang="fr-FR" sz="2800" dirty="0" smtClean="0"/>
              <a:t>)</a:t>
            </a:r>
          </a:p>
          <a:p>
            <a:pPr marL="457200" indent="-457200">
              <a:buFontTx/>
              <a:buChar char="-"/>
            </a:pPr>
            <a:r>
              <a:rPr lang="fr-FR" sz="2800" dirty="0" smtClean="0"/>
              <a:t>Reconnaissance en cours des certificats privés</a:t>
            </a:r>
          </a:p>
          <a:p>
            <a:pPr marL="457200" indent="-457200">
              <a:buFontTx/>
              <a:buChar char="-"/>
            </a:pPr>
            <a:r>
              <a:rPr lang="fr-FR" sz="2800" dirty="0" smtClean="0"/>
              <a:t>Travail sur Transparence et Corruption</a:t>
            </a:r>
          </a:p>
          <a:p>
            <a:pPr marL="457200" indent="-457200">
              <a:buFontTx/>
              <a:buChar char="-"/>
            </a:pPr>
            <a:r>
              <a:rPr lang="fr-FR" sz="2800" dirty="0" smtClean="0"/>
              <a:t>Facilitation du processus FLEGT en préparation</a:t>
            </a:r>
          </a:p>
          <a:p>
            <a:pPr marL="457200" indent="-457200">
              <a:buFontTx/>
              <a:buChar char="-"/>
            </a:pP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7"/>
          <p:cNvSpPr txBox="1">
            <a:spLocks noChangeArrowheads="1"/>
          </p:cNvSpPr>
          <p:nvPr/>
        </p:nvSpPr>
        <p:spPr bwMode="auto">
          <a:xfrm>
            <a:off x="323850" y="260350"/>
            <a:ext cx="849662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fr-FR" sz="3200" b="1" dirty="0" smtClean="0">
                <a:solidFill>
                  <a:srgbClr val="36A353"/>
                </a:solidFill>
              </a:rPr>
              <a:t>2. Forces en présence : qui finance quoi ?</a:t>
            </a:r>
            <a:endParaRPr lang="fr-FR" sz="1600" b="1" dirty="0">
              <a:solidFill>
                <a:srgbClr val="36A353"/>
              </a:solidFill>
            </a:endParaRPr>
          </a:p>
        </p:txBody>
      </p:sp>
      <p:sp>
        <p:nvSpPr>
          <p:cNvPr id="4" name="Text Box 35"/>
          <p:cNvSpPr txBox="1">
            <a:spLocks noChangeArrowheads="1"/>
          </p:cNvSpPr>
          <p:nvPr/>
        </p:nvSpPr>
        <p:spPr bwMode="auto">
          <a:xfrm>
            <a:off x="323528" y="1196752"/>
            <a:ext cx="8208963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Gouvernement du Cameroun</a:t>
            </a:r>
          </a:p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UE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fr-FR" sz="2800" dirty="0" smtClean="0"/>
              <a:t>FED (Projets OI, Traçabilité, AIS)	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fr-FR" sz="2800" dirty="0" smtClean="0"/>
              <a:t>ENRTP : Lignes budgétaires de la Commission (projets d'appui à la SC et secteur privé)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fr-FR" sz="2800" dirty="0" smtClean="0"/>
              <a:t>Programme conjoint avec FAO 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fr-FR" sz="2800" dirty="0" smtClean="0"/>
              <a:t>Facilitation FLEGT EFI</a:t>
            </a:r>
          </a:p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Allemagne </a:t>
            </a:r>
          </a:p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DFID (multi-pays)</a:t>
            </a:r>
          </a:p>
          <a:p>
            <a:pPr marL="457200" lvl="2" indent="-457200" eaLnBrk="1" hangingPunct="1">
              <a:buFont typeface="Wingdings" pitchFamily="2" charset="2"/>
              <a:buChar char="Ø"/>
              <a:defRPr/>
            </a:pPr>
            <a:endParaRPr lang="fr-BE" sz="2600" dirty="0" smtClean="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/>
          <p:cNvSpPr txBox="1">
            <a:spLocks noChangeArrowheads="1"/>
          </p:cNvSpPr>
          <p:nvPr/>
        </p:nvSpPr>
        <p:spPr bwMode="auto">
          <a:xfrm>
            <a:off x="323850" y="260350"/>
            <a:ext cx="8208963" cy="97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fr-FR" sz="3200" b="1" dirty="0" smtClean="0">
                <a:solidFill>
                  <a:srgbClr val="36A353"/>
                </a:solidFill>
              </a:rPr>
              <a:t>2. Forces en présence : projets </a:t>
            </a:r>
            <a:r>
              <a:rPr lang="fr-FR" sz="3200" b="1" dirty="0">
                <a:solidFill>
                  <a:srgbClr val="36A353"/>
                </a:solidFill>
              </a:rPr>
              <a:t>d'appui au FLEGT financés par l'UE </a:t>
            </a:r>
            <a:endParaRPr lang="fr-FR" sz="1600" b="1" dirty="0">
              <a:solidFill>
                <a:srgbClr val="36A353"/>
              </a:solidFill>
            </a:endParaRPr>
          </a:p>
        </p:txBody>
      </p:sp>
      <p:sp>
        <p:nvSpPr>
          <p:cNvPr id="4" name="Text Box 35"/>
          <p:cNvSpPr txBox="1">
            <a:spLocks noChangeArrowheads="1"/>
          </p:cNvSpPr>
          <p:nvPr/>
        </p:nvSpPr>
        <p:spPr bwMode="auto">
          <a:xfrm>
            <a:off x="323850" y="981075"/>
            <a:ext cx="8208963" cy="489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lvl="2" indent="-457200">
              <a:buFont typeface="Wingdings" pitchFamily="2" charset="2"/>
              <a:buChar char="Ø"/>
            </a:pPr>
            <a:endParaRPr lang="fr-BE" sz="260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  <a:p>
            <a:pPr marL="457200" lvl="2" indent="-457200">
              <a:buFont typeface="Wingdings" pitchFamily="2" charset="2"/>
              <a:buChar char="Ø"/>
            </a:pPr>
            <a:endParaRPr lang="fr-BE" sz="260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  <a:p>
            <a:pPr marL="457200" lvl="2" indent="-457200">
              <a:buFont typeface="Wingdings" pitchFamily="2" charset="2"/>
              <a:buChar char="Ø"/>
            </a:pPr>
            <a:endParaRPr lang="fr-BE" sz="260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  <a:p>
            <a:pPr marL="457200" lvl="2" indent="-457200">
              <a:buFont typeface="Wingdings" pitchFamily="2" charset="2"/>
              <a:buChar char="Ø"/>
            </a:pPr>
            <a:endParaRPr lang="fr-BE" sz="260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  <a:p>
            <a:pPr marL="457200" lvl="2" indent="-457200">
              <a:buFont typeface="Wingdings" pitchFamily="2" charset="2"/>
              <a:buChar char="Ø"/>
            </a:pPr>
            <a:endParaRPr lang="fr-BE" sz="260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  <a:p>
            <a:pPr marL="457200" lvl="2" indent="-457200">
              <a:buFont typeface="Wingdings" pitchFamily="2" charset="2"/>
              <a:buChar char="Ø"/>
            </a:pPr>
            <a:endParaRPr lang="fr-BE" sz="260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  <a:p>
            <a:pPr marL="457200" lvl="2" indent="-457200">
              <a:buFont typeface="Wingdings" pitchFamily="2" charset="2"/>
              <a:buChar char="Ø"/>
            </a:pPr>
            <a:endParaRPr lang="fr-BE" sz="260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  <a:p>
            <a:pPr marL="457200" lvl="2" indent="-457200">
              <a:buFont typeface="Wingdings" pitchFamily="2" charset="2"/>
              <a:buChar char="Ø"/>
            </a:pPr>
            <a:endParaRPr lang="fr-BE" sz="260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  <a:p>
            <a:pPr marL="457200" lvl="2" indent="-457200">
              <a:buFont typeface="Wingdings" pitchFamily="2" charset="2"/>
              <a:buChar char="Ø"/>
            </a:pPr>
            <a:endParaRPr lang="fr-BE" sz="260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  <a:p>
            <a:pPr marL="457200" lvl="2" indent="-457200">
              <a:buFont typeface="Wingdings" pitchFamily="2" charset="2"/>
              <a:buChar char="Ø"/>
            </a:pPr>
            <a:endParaRPr lang="fr-BE" sz="260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  <a:p>
            <a:pPr marL="457200" lvl="2" indent="-457200">
              <a:buFont typeface="Wingdings" pitchFamily="2" charset="2"/>
              <a:buChar char="Ø"/>
            </a:pPr>
            <a:endParaRPr lang="fr-BE" sz="260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  <a:p>
            <a:pPr marL="457200" lvl="2" indent="-457200">
              <a:buFont typeface="Wingdings" pitchFamily="2" charset="2"/>
              <a:buChar char="Ø"/>
            </a:pPr>
            <a:endParaRPr lang="fr-BE" sz="260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11188" y="1700213"/>
          <a:ext cx="7056437" cy="33131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93306"/>
                <a:gridCol w="2017057"/>
                <a:gridCol w="2846074"/>
              </a:tblGrid>
              <a:tr h="663690">
                <a:tc>
                  <a:txBody>
                    <a:bodyPr/>
                    <a:lstStyle/>
                    <a:p>
                      <a:pPr algn="ctr" fontAlgn="t"/>
                      <a:r>
                        <a:rPr lang="fr-BE" sz="2000" b="1" u="none" strike="noStrike" noProof="0" dirty="0" smtClean="0">
                          <a:effectLst/>
                        </a:rPr>
                        <a:t>Financement</a:t>
                      </a:r>
                      <a:endParaRPr lang="fr-BE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BE" sz="2000" b="1" u="none" strike="noStrike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Type de groupes cibles</a:t>
                      </a:r>
                      <a:endParaRPr lang="fr-BE" sz="2000" b="1" u="none" strike="noStrike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BE" sz="2000" b="1" u="none" strike="noStrike" noProof="0" dirty="0" smtClean="0">
                          <a:effectLst/>
                        </a:rPr>
                        <a:t>Montant contribution (€)</a:t>
                      </a:r>
                      <a:endParaRPr lang="fr-BE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/>
                </a:tc>
              </a:tr>
              <a:tr h="662356">
                <a:tc>
                  <a:txBody>
                    <a:bodyPr/>
                    <a:lstStyle/>
                    <a:p>
                      <a:pPr algn="ctr" fontAlgn="t"/>
                      <a:r>
                        <a:rPr lang="fr-BE" sz="2000" b="0" u="none" strike="noStrike" noProof="0" dirty="0" smtClean="0">
                          <a:effectLst/>
                        </a:rPr>
                        <a:t>FAO ACP FLEGT</a:t>
                      </a:r>
                      <a:endParaRPr lang="fr-BE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BE" sz="2000" b="0" u="none" strike="noStrike" noProof="0" dirty="0" smtClean="0">
                          <a:solidFill>
                            <a:schemeClr val="tx1"/>
                          </a:solidFill>
                          <a:effectLst/>
                        </a:rPr>
                        <a:t>Multi acteurs</a:t>
                      </a:r>
                      <a:endParaRPr lang="fr-BE" sz="20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BE" sz="2000" b="0" u="none" strike="noStrike" noProof="0" dirty="0" smtClean="0">
                          <a:effectLst/>
                        </a:rPr>
                        <a:t>763.000</a:t>
                      </a:r>
                      <a:endParaRPr lang="fr-BE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/>
                </a:tc>
              </a:tr>
              <a:tr h="662356">
                <a:tc>
                  <a:txBody>
                    <a:bodyPr/>
                    <a:lstStyle/>
                    <a:p>
                      <a:pPr algn="ctr" fontAlgn="t"/>
                      <a:r>
                        <a:rPr lang="fr-BE" sz="2000" b="0" u="none" strike="noStrike" noProof="0" dirty="0" smtClean="0">
                          <a:effectLst/>
                        </a:rPr>
                        <a:t>ENRTP </a:t>
                      </a:r>
                      <a:endParaRPr lang="fr-BE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BE" sz="2000" b="0" u="none" strike="noStrike" noProof="0" dirty="0" smtClean="0">
                          <a:solidFill>
                            <a:schemeClr val="tx1"/>
                          </a:solidFill>
                          <a:effectLst/>
                        </a:rPr>
                        <a:t>Société civile et secteur</a:t>
                      </a:r>
                      <a:r>
                        <a:rPr lang="fr-BE" sz="2000" b="0" u="none" strike="noStrike" baseline="0" noProof="0" dirty="0" smtClean="0">
                          <a:solidFill>
                            <a:schemeClr val="tx1"/>
                          </a:solidFill>
                          <a:effectLst/>
                        </a:rPr>
                        <a:t> privé</a:t>
                      </a:r>
                      <a:endParaRPr lang="fr-BE" sz="20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BE" sz="2000" b="0" u="none" strike="noStrike" noProof="0" dirty="0" smtClean="0">
                          <a:effectLst/>
                        </a:rPr>
                        <a:t>5.250.000</a:t>
                      </a:r>
                      <a:endParaRPr lang="fr-BE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/>
                </a:tc>
              </a:tr>
              <a:tr h="662356">
                <a:tc>
                  <a:txBody>
                    <a:bodyPr/>
                    <a:lstStyle/>
                    <a:p>
                      <a:pPr algn="ctr" fontAlgn="t"/>
                      <a:r>
                        <a:rPr lang="fr-BE" sz="2000" b="0" u="none" strike="noStrike" noProof="0" dirty="0" smtClean="0">
                          <a:effectLst/>
                        </a:rPr>
                        <a:t>FED</a:t>
                      </a:r>
                      <a:endParaRPr lang="fr-BE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BE" sz="2000" b="0" u="none" strike="noStrike" noProof="0" dirty="0" smtClean="0">
                          <a:solidFill>
                            <a:schemeClr val="tx1"/>
                          </a:solidFill>
                          <a:effectLst/>
                        </a:rPr>
                        <a:t>Bureaux études via ON</a:t>
                      </a:r>
                      <a:endParaRPr lang="fr-BE" sz="20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BE" sz="2000" b="0" u="none" strike="noStrike" noProof="0" dirty="0" smtClean="0">
                          <a:effectLst/>
                        </a:rPr>
                        <a:t>8.500.000</a:t>
                      </a:r>
                      <a:endParaRPr lang="fr-BE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/>
                </a:tc>
              </a:tr>
              <a:tr h="662356">
                <a:tc>
                  <a:txBody>
                    <a:bodyPr/>
                    <a:lstStyle/>
                    <a:p>
                      <a:pPr algn="ctr" fontAlgn="t"/>
                      <a:r>
                        <a:rPr lang="fr-BE" sz="2000" b="1" u="none" strike="noStrike" noProof="0" dirty="0" smtClean="0">
                          <a:effectLst/>
                        </a:rPr>
                        <a:t>TOTAL</a:t>
                      </a:r>
                      <a:endParaRPr lang="fr-BE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BE" sz="2000" b="1" u="none" strike="noStrike" noProof="0" dirty="0" smtClean="0">
                          <a:effectLst/>
                        </a:rPr>
                        <a:t> </a:t>
                      </a:r>
                      <a:endParaRPr lang="fr-BE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BE" sz="2000" b="1" u="none" strike="noStrike" noProof="0" dirty="0" smtClean="0">
                          <a:effectLst/>
                        </a:rPr>
                        <a:t>14.513.000</a:t>
                      </a:r>
                      <a:endParaRPr lang="fr-BE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7"/>
          <p:cNvSpPr txBox="1">
            <a:spLocks noChangeArrowheads="1"/>
          </p:cNvSpPr>
          <p:nvPr/>
        </p:nvSpPr>
        <p:spPr bwMode="auto">
          <a:xfrm>
            <a:off x="323850" y="260350"/>
            <a:ext cx="3528069" cy="1421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fr-FR" sz="3200" b="1" dirty="0" smtClean="0">
                <a:solidFill>
                  <a:srgbClr val="36A353"/>
                </a:solidFill>
              </a:rPr>
              <a:t>3. Mécanismes de coordination : qui </a:t>
            </a:r>
            <a:r>
              <a:rPr lang="fr-FR" sz="3200" b="1" dirty="0">
                <a:solidFill>
                  <a:srgbClr val="36A353"/>
                </a:solidFill>
              </a:rPr>
              <a:t>pilote?</a:t>
            </a:r>
            <a:endParaRPr lang="fr-FR" sz="1600" b="1" dirty="0">
              <a:solidFill>
                <a:srgbClr val="36A353"/>
              </a:solidFill>
            </a:endParaRPr>
          </a:p>
        </p:txBody>
      </p:sp>
      <p:sp>
        <p:nvSpPr>
          <p:cNvPr id="4" name="Text Box 35"/>
          <p:cNvSpPr txBox="1">
            <a:spLocks noChangeArrowheads="1"/>
          </p:cNvSpPr>
          <p:nvPr/>
        </p:nvSpPr>
        <p:spPr bwMode="auto">
          <a:xfrm>
            <a:off x="323850" y="981075"/>
            <a:ext cx="8208963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457200" lvl="2" indent="0" eaLnBrk="1" hangingPunct="1">
              <a:defRPr/>
            </a:pPr>
            <a:endParaRPr lang="fr-FR" sz="2800" dirty="0" smtClean="0"/>
          </a:p>
          <a:p>
            <a:pPr marL="457200" lvl="2" indent="-457200" eaLnBrk="1" hangingPunct="1">
              <a:buFont typeface="Wingdings" pitchFamily="2" charset="2"/>
              <a:buChar char="Ø"/>
              <a:defRPr/>
            </a:pPr>
            <a:endParaRPr lang="fr-BE" sz="2600" dirty="0" smtClean="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</p:txBody>
      </p:sp>
      <p:pic>
        <p:nvPicPr>
          <p:cNvPr id="8196" name="Picture 4" descr="https://encrypted-tbn3.gstatic.com/images?q=tbn:ANd9GcSE2Ea4iZcPP5RFYVTVBAaQBqEPf3g1GMWkeSqtPSpcP4qnYRk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980728"/>
            <a:ext cx="4433887" cy="292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35"/>
          <p:cNvSpPr txBox="1">
            <a:spLocks noChangeArrowheads="1"/>
          </p:cNvSpPr>
          <p:nvPr/>
        </p:nvSpPr>
        <p:spPr bwMode="auto">
          <a:xfrm>
            <a:off x="395537" y="1988840"/>
            <a:ext cx="352839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fr-FR" sz="2800" u="sng" dirty="0"/>
              <a:t>Cameroun</a:t>
            </a:r>
            <a:r>
              <a:rPr lang="fr-FR" sz="2800" dirty="0"/>
              <a:t> : Administrations impliquées, SC, secteur </a:t>
            </a:r>
            <a:r>
              <a:rPr lang="fr-FR" sz="2800" dirty="0" smtClean="0"/>
              <a:t>privé</a:t>
            </a:r>
          </a:p>
          <a:p>
            <a:pPr marL="457200" indent="-457200">
              <a:buFontTx/>
              <a:buChar char="-"/>
            </a:pPr>
            <a:endParaRPr lang="fr-FR" sz="2800" dirty="0"/>
          </a:p>
          <a:p>
            <a:pPr marL="457200" indent="-457200">
              <a:buFontTx/>
              <a:buChar char="-"/>
            </a:pPr>
            <a:r>
              <a:rPr lang="fr-FR" sz="2800" u="sng" dirty="0"/>
              <a:t>UE</a:t>
            </a:r>
            <a:r>
              <a:rPr lang="fr-FR" sz="2800" dirty="0"/>
              <a:t> :  Commission (Siège + Délégation) + Etats membres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7"/>
          <p:cNvSpPr txBox="1">
            <a:spLocks noChangeArrowheads="1"/>
          </p:cNvSpPr>
          <p:nvPr/>
        </p:nvSpPr>
        <p:spPr bwMode="auto">
          <a:xfrm>
            <a:off x="323850" y="260350"/>
            <a:ext cx="7561263" cy="97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fr-FR" sz="3200" b="1" dirty="0" smtClean="0">
                <a:solidFill>
                  <a:srgbClr val="36A353"/>
                </a:solidFill>
              </a:rPr>
              <a:t>3. Mécanismes de coordination : comment </a:t>
            </a:r>
            <a:r>
              <a:rPr lang="fr-FR" sz="3200" b="1" dirty="0">
                <a:solidFill>
                  <a:srgbClr val="36A353"/>
                </a:solidFill>
              </a:rPr>
              <a:t>assurer la coordination?</a:t>
            </a:r>
            <a:endParaRPr lang="fr-FR" sz="1600" b="1" dirty="0">
              <a:solidFill>
                <a:srgbClr val="36A353"/>
              </a:solidFill>
            </a:endParaRPr>
          </a:p>
        </p:txBody>
      </p:sp>
      <p:sp>
        <p:nvSpPr>
          <p:cNvPr id="4" name="Text Box 35"/>
          <p:cNvSpPr txBox="1">
            <a:spLocks noChangeArrowheads="1"/>
          </p:cNvSpPr>
          <p:nvPr/>
        </p:nvSpPr>
        <p:spPr bwMode="auto">
          <a:xfrm>
            <a:off x="323528" y="1196752"/>
            <a:ext cx="8208963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Instances de suivi et concertation :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fr-FR" sz="2800" dirty="0" smtClean="0"/>
              <a:t>Comités suivi APV 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fr-FR" sz="2800" dirty="0" smtClean="0"/>
              <a:t>Réunions de coordination des projets d'appui au FLEGT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fr-FR" sz="2800" dirty="0" smtClean="0"/>
              <a:t>Concertation des partenaires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fr-FR" sz="2800" dirty="0" smtClean="0"/>
              <a:t>Concertation de la SC </a:t>
            </a:r>
          </a:p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Appui au processus (institutionnel)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fr-FR" sz="2800" dirty="0" smtClean="0"/>
              <a:t>EFI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fr-FR" sz="2800" dirty="0" smtClean="0"/>
              <a:t>GIZ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fr-FR" sz="2800" dirty="0" smtClean="0"/>
              <a:t>Facilitation FLEGT à venir </a:t>
            </a:r>
          </a:p>
          <a:p>
            <a:pPr marL="457200" lvl="2" indent="-457200" eaLnBrk="1" hangingPunct="1">
              <a:buFont typeface="Wingdings" pitchFamily="2" charset="2"/>
              <a:buChar char="Ø"/>
              <a:defRPr/>
            </a:pPr>
            <a:endParaRPr lang="fr-BE" sz="2600" dirty="0" smtClean="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</p:txBody>
      </p:sp>
      <p:pic>
        <p:nvPicPr>
          <p:cNvPr id="9220" name="Picture 6" descr="http://pfbc-cbfp.org/docs/news/Avril-Juin%202010/APV_Cam_presidium%20P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293096"/>
            <a:ext cx="2208212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7"/>
          <p:cNvSpPr txBox="1">
            <a:spLocks noChangeArrowheads="1"/>
          </p:cNvSpPr>
          <p:nvPr/>
        </p:nvSpPr>
        <p:spPr bwMode="auto">
          <a:xfrm>
            <a:off x="323850" y="260350"/>
            <a:ext cx="8352606" cy="97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fr-FR" sz="3200" b="1" dirty="0" smtClean="0">
                <a:solidFill>
                  <a:srgbClr val="36A353"/>
                </a:solidFill>
              </a:rPr>
              <a:t>3. Mécanismes de coordination : qu’est ce qu’il faut coordonner ?</a:t>
            </a:r>
            <a:endParaRPr lang="fr-FR" sz="3200" b="1" dirty="0">
              <a:solidFill>
                <a:srgbClr val="36A353"/>
              </a:solidFill>
            </a:endParaRPr>
          </a:p>
        </p:txBody>
      </p:sp>
      <p:graphicFrame>
        <p:nvGraphicFramePr>
          <p:cNvPr id="5" name="Diagramme 4"/>
          <p:cNvGraphicFramePr/>
          <p:nvPr/>
        </p:nvGraphicFramePr>
        <p:xfrm>
          <a:off x="1331640" y="148478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7"/>
          <p:cNvSpPr txBox="1">
            <a:spLocks noChangeArrowheads="1"/>
          </p:cNvSpPr>
          <p:nvPr/>
        </p:nvSpPr>
        <p:spPr bwMode="auto">
          <a:xfrm>
            <a:off x="323850" y="260350"/>
            <a:ext cx="7561263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fr-FR" sz="3200" b="1" dirty="0" smtClean="0">
                <a:solidFill>
                  <a:srgbClr val="36A353"/>
                </a:solidFill>
              </a:rPr>
              <a:t>4. Quel est le constat ?</a:t>
            </a:r>
            <a:endParaRPr lang="fr-FR" sz="1600" b="1" dirty="0">
              <a:solidFill>
                <a:srgbClr val="36A353"/>
              </a:solidFill>
            </a:endParaRPr>
          </a:p>
        </p:txBody>
      </p:sp>
      <p:sp>
        <p:nvSpPr>
          <p:cNvPr id="4" name="Text Box 35"/>
          <p:cNvSpPr txBox="1">
            <a:spLocks noChangeArrowheads="1"/>
          </p:cNvSpPr>
          <p:nvPr/>
        </p:nvSpPr>
        <p:spPr bwMode="auto">
          <a:xfrm>
            <a:off x="323850" y="981075"/>
            <a:ext cx="8208963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Grand nombre de projets et d'acteurs différents</a:t>
            </a:r>
          </a:p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Beaucoup d’activités à mettre en œuvre n’entrant pas dans le cadre de suivi classique d’un projet</a:t>
            </a:r>
          </a:p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Difficultés dans l’appropriation du processus par le Gouvernement </a:t>
            </a:r>
          </a:p>
          <a:p>
            <a:pPr eaLnBrk="1" hangingPunct="1">
              <a:buFontTx/>
              <a:buChar char="-"/>
              <a:defRPr/>
            </a:pPr>
            <a:r>
              <a:rPr lang="fr-FR" sz="2800" dirty="0" smtClean="0"/>
              <a:t>Pression pour avancer alors que le système est en phase de développement</a:t>
            </a:r>
          </a:p>
          <a:p>
            <a:pPr eaLnBrk="1" hangingPunct="1">
              <a:buFontTx/>
              <a:buChar char="-"/>
              <a:defRPr/>
            </a:pPr>
            <a:endParaRPr lang="fr-FR" sz="2800" dirty="0" smtClean="0"/>
          </a:p>
          <a:p>
            <a:pPr marL="457200" lvl="2" indent="0" eaLnBrk="1" hangingPunct="1">
              <a:defRPr/>
            </a:pPr>
            <a:endParaRPr lang="fr-FR" sz="2800" dirty="0" smtClean="0"/>
          </a:p>
          <a:p>
            <a:pPr marL="457200" lvl="2" indent="-457200" eaLnBrk="1" hangingPunct="1">
              <a:buFont typeface="Wingdings" pitchFamily="2" charset="2"/>
              <a:buChar char="Ø"/>
              <a:defRPr/>
            </a:pPr>
            <a:endParaRPr lang="fr-BE" sz="2600" dirty="0" smtClean="0">
              <a:solidFill>
                <a:schemeClr val="tx2"/>
              </a:solidFill>
              <a:ea typeface="Batang" pitchFamily="18" charset="-127"/>
              <a:cs typeface="Arial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666666"/>
      </a:hlink>
      <a:folHlink>
        <a:srgbClr val="999999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5110</TotalTime>
  <Words>500</Words>
  <Application>Microsoft Office PowerPoint</Application>
  <PresentationFormat>On-screen Show (4:3)</PresentationFormat>
  <Paragraphs>120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Blank Presentation</vt:lpstr>
      <vt:lpstr>Coordination de projets d’appui au FLEGT : expérience de la DUE Cameroun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1977 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BRUNEVAL John (DEVCO)</dc:creator>
  <cp:lastModifiedBy>avp</cp:lastModifiedBy>
  <cp:revision>303</cp:revision>
  <cp:lastPrinted>2013-02-04T16:22:29Z</cp:lastPrinted>
  <dcterms:modified xsi:type="dcterms:W3CDTF">2013-10-09T14:15:23Z</dcterms:modified>
</cp:coreProperties>
</file>