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1"/>
    <p:sldMasterId id="2147483683" r:id="rId2"/>
    <p:sldMasterId id="2147483695" r:id="rId3"/>
    <p:sldMasterId id="2147483708" r:id="rId4"/>
  </p:sldMasterIdLst>
  <p:notesMasterIdLst>
    <p:notesMasterId r:id="rId23"/>
  </p:notesMasterIdLst>
  <p:handoutMasterIdLst>
    <p:handoutMasterId r:id="rId24"/>
  </p:handoutMasterIdLst>
  <p:sldIdLst>
    <p:sldId id="607" r:id="rId5"/>
    <p:sldId id="611" r:id="rId6"/>
    <p:sldId id="616" r:id="rId7"/>
    <p:sldId id="622" r:id="rId8"/>
    <p:sldId id="626" r:id="rId9"/>
    <p:sldId id="627" r:id="rId10"/>
    <p:sldId id="629" r:id="rId11"/>
    <p:sldId id="630" r:id="rId12"/>
    <p:sldId id="631" r:id="rId13"/>
    <p:sldId id="623" r:id="rId14"/>
    <p:sldId id="632" r:id="rId15"/>
    <p:sldId id="601" r:id="rId16"/>
    <p:sldId id="610" r:id="rId17"/>
    <p:sldId id="620" r:id="rId18"/>
    <p:sldId id="636" r:id="rId19"/>
    <p:sldId id="633" r:id="rId20"/>
    <p:sldId id="634" r:id="rId21"/>
    <p:sldId id="511" r:id="rId22"/>
  </p:sldIdLst>
  <p:sldSz cx="9144000" cy="6858000" type="screen4x3"/>
  <p:notesSz cx="6858000" cy="9686925"/>
  <p:custDataLst>
    <p:tags r:id="rId25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fi" initials="efi" lastIdx="4" clrIdx="0"/>
  <p:cmAuthor id="1" name="European Forest Institute (EFI)" initials="EFI" lastIdx="16" clrIdx="1"/>
  <p:cmAuthor id="2" name="leturune" initials="LT" lastIdx="1" clrIdx="2"/>
  <p:cmAuthor id="3" name="Julia Falconer" initials="JF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7"/>
    <a:srgbClr val="06C245"/>
    <a:srgbClr val="60903C"/>
    <a:srgbClr val="D2A374"/>
    <a:srgbClr val="F0F0F0"/>
    <a:srgbClr val="707070"/>
    <a:srgbClr val="339933"/>
    <a:srgbClr val="FF0000"/>
    <a:srgbClr val="FFFA06"/>
    <a:srgbClr val="8458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9" autoAdjust="0"/>
    <p:restoredTop sz="97312" autoAdjust="0"/>
  </p:normalViewPr>
  <p:slideViewPr>
    <p:cSldViewPr snapToGrid="0" showGuides="1">
      <p:cViewPr>
        <p:scale>
          <a:sx n="100" d="100"/>
          <a:sy n="100" d="100"/>
        </p:scale>
        <p:origin x="-594" y="54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610" y="-108"/>
      </p:cViewPr>
      <p:guideLst>
        <p:guide orient="horz" pos="305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FF5D0-D9F6-470E-ABB9-14B3232E752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7F8768-6F8D-4879-B9F1-ECD07BBE8DB7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sz="1400" dirty="0" smtClean="0"/>
            <a:t>Country </a:t>
          </a:r>
          <a:r>
            <a:rPr lang="en-GB" sz="1400" dirty="0"/>
            <a:t>consensus building</a:t>
          </a:r>
        </a:p>
      </dgm:t>
    </dgm:pt>
    <dgm:pt modelId="{B6659245-602C-452A-9E5D-92E10489E830}" type="parTrans" cxnId="{FC18A2C5-ADBC-43B3-9B80-DBB2B962C983}">
      <dgm:prSet/>
      <dgm:spPr/>
      <dgm:t>
        <a:bodyPr/>
        <a:lstStyle/>
        <a:p>
          <a:endParaRPr lang="en-GB"/>
        </a:p>
      </dgm:t>
    </dgm:pt>
    <dgm:pt modelId="{AF587568-6EE1-46B1-8731-2AFC707C5B99}" type="sibTrans" cxnId="{FC18A2C5-ADBC-43B3-9B80-DBB2B962C983}">
      <dgm:prSet/>
      <dgm:spPr/>
      <dgm:t>
        <a:bodyPr/>
        <a:lstStyle/>
        <a:p>
          <a:endParaRPr lang="en-GB"/>
        </a:p>
      </dgm:t>
    </dgm:pt>
    <dgm:pt modelId="{417AF389-165C-46E4-934E-C1258C9075E6}">
      <dgm:prSet phldrT="[Text]" custT="1"/>
      <dgm:spPr/>
      <dgm:t>
        <a:bodyPr/>
        <a:lstStyle/>
        <a:p>
          <a:r>
            <a:rPr lang="en-GB" sz="1100" dirty="0"/>
            <a:t>Information </a:t>
          </a:r>
        </a:p>
      </dgm:t>
    </dgm:pt>
    <dgm:pt modelId="{BF932458-7CAB-456D-9098-97DE7A699457}" type="parTrans" cxnId="{73F6DB22-8ADD-449D-B991-4B23344205D2}">
      <dgm:prSet/>
      <dgm:spPr/>
      <dgm:t>
        <a:bodyPr/>
        <a:lstStyle/>
        <a:p>
          <a:endParaRPr lang="en-GB"/>
        </a:p>
      </dgm:t>
    </dgm:pt>
    <dgm:pt modelId="{2A5FB92C-2DC7-4DFC-9BAA-81487C91140B}" type="sibTrans" cxnId="{73F6DB22-8ADD-449D-B991-4B23344205D2}">
      <dgm:prSet/>
      <dgm:spPr/>
      <dgm:t>
        <a:bodyPr/>
        <a:lstStyle/>
        <a:p>
          <a:endParaRPr lang="en-GB"/>
        </a:p>
      </dgm:t>
    </dgm:pt>
    <dgm:pt modelId="{9A8B1E45-12BC-4497-B084-101A4F4D5B25}">
      <dgm:prSet phldrT="[Tex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sz="1400" dirty="0"/>
            <a:t>Bilateral </a:t>
          </a:r>
          <a:r>
            <a:rPr lang="en-GB" sz="1400" dirty="0" smtClean="0"/>
            <a:t>Negotiation</a:t>
          </a:r>
          <a:endParaRPr lang="en-GB" sz="1400" dirty="0"/>
        </a:p>
      </dgm:t>
    </dgm:pt>
    <dgm:pt modelId="{F1F7211A-64D9-424C-8C55-E2586EAA9D90}" type="parTrans" cxnId="{CDD71169-2091-4082-A463-6015E59B7DE6}">
      <dgm:prSet/>
      <dgm:spPr/>
      <dgm:t>
        <a:bodyPr/>
        <a:lstStyle/>
        <a:p>
          <a:endParaRPr lang="en-GB"/>
        </a:p>
      </dgm:t>
    </dgm:pt>
    <dgm:pt modelId="{694AB328-7E7F-4C4B-9EA6-9E7079DDC2AA}" type="sibTrans" cxnId="{CDD71169-2091-4082-A463-6015E59B7DE6}">
      <dgm:prSet/>
      <dgm:spPr/>
      <dgm:t>
        <a:bodyPr/>
        <a:lstStyle/>
        <a:p>
          <a:endParaRPr lang="en-GB"/>
        </a:p>
      </dgm:t>
    </dgm:pt>
    <dgm:pt modelId="{025A7759-79DF-4B76-8C70-2F5F612D26F8}">
      <dgm:prSet phldrT="[Text]" custT="1"/>
      <dgm:spPr/>
      <dgm:t>
        <a:bodyPr/>
        <a:lstStyle/>
        <a:p>
          <a:r>
            <a:rPr lang="en-GB" sz="1100" dirty="0"/>
            <a:t>Negotiations with </a:t>
          </a:r>
          <a:r>
            <a:rPr lang="en-GB" sz="1100" dirty="0" smtClean="0"/>
            <a:t>EC </a:t>
          </a:r>
          <a:endParaRPr lang="en-GB" sz="1100" dirty="0"/>
        </a:p>
      </dgm:t>
    </dgm:pt>
    <dgm:pt modelId="{131EFBBE-26D6-40AF-823D-B7C45099FD43}" type="parTrans" cxnId="{3206BFE6-0D79-4E45-A0F1-BA237CDE2C39}">
      <dgm:prSet/>
      <dgm:spPr/>
      <dgm:t>
        <a:bodyPr/>
        <a:lstStyle/>
        <a:p>
          <a:endParaRPr lang="en-GB"/>
        </a:p>
      </dgm:t>
    </dgm:pt>
    <dgm:pt modelId="{7BD57718-5EAC-401E-A766-C094A50FD29A}" type="sibTrans" cxnId="{3206BFE6-0D79-4E45-A0F1-BA237CDE2C39}">
      <dgm:prSet/>
      <dgm:spPr/>
      <dgm:t>
        <a:bodyPr/>
        <a:lstStyle/>
        <a:p>
          <a:endParaRPr lang="en-GB"/>
        </a:p>
      </dgm:t>
    </dgm:pt>
    <dgm:pt modelId="{3EC077E9-D0B4-433E-81D4-83969BFFFDE2}">
      <dgm:prSet phldrT="[Text]" custT="1"/>
      <dgm:spPr/>
      <dgm:t>
        <a:bodyPr/>
        <a:lstStyle/>
        <a:p>
          <a:r>
            <a:rPr lang="en-GB" sz="1100" dirty="0"/>
            <a:t>Negotiations AMONG stakeholder </a:t>
          </a:r>
          <a:r>
            <a:rPr lang="en-GB" sz="1100" dirty="0" smtClean="0"/>
            <a:t>groups in VPA producer country</a:t>
          </a:r>
          <a:endParaRPr lang="en-GB" sz="1100" dirty="0"/>
        </a:p>
      </dgm:t>
    </dgm:pt>
    <dgm:pt modelId="{EB356AB4-52B8-45AA-BBBE-BA261418C12A}" type="parTrans" cxnId="{BC4B9EC0-D9A0-4636-A834-16975CF95649}">
      <dgm:prSet/>
      <dgm:spPr/>
      <dgm:t>
        <a:bodyPr/>
        <a:lstStyle/>
        <a:p>
          <a:endParaRPr lang="en-GB"/>
        </a:p>
      </dgm:t>
    </dgm:pt>
    <dgm:pt modelId="{6AD8F7F7-730E-4F38-9EF5-4513E385CEEE}" type="sibTrans" cxnId="{BC4B9EC0-D9A0-4636-A834-16975CF95649}">
      <dgm:prSet/>
      <dgm:spPr/>
      <dgm:t>
        <a:bodyPr/>
        <a:lstStyle/>
        <a:p>
          <a:endParaRPr lang="en-GB"/>
        </a:p>
      </dgm:t>
    </dgm:pt>
    <dgm:pt modelId="{A4E24FE9-B650-4A9F-BECE-FD76ED5E55F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200" dirty="0" smtClean="0"/>
            <a:t>Agreement Ratification</a:t>
          </a:r>
          <a:endParaRPr lang="en-GB" sz="1200" dirty="0"/>
        </a:p>
      </dgm:t>
    </dgm:pt>
    <dgm:pt modelId="{7B85731A-A4A0-4E96-89CC-2C9E4F758D3F}" type="parTrans" cxnId="{33A9DFDF-EB9D-407E-AEED-68A0B7D6C01D}">
      <dgm:prSet/>
      <dgm:spPr/>
      <dgm:t>
        <a:bodyPr/>
        <a:lstStyle/>
        <a:p>
          <a:endParaRPr lang="en-GB"/>
        </a:p>
      </dgm:t>
    </dgm:pt>
    <dgm:pt modelId="{36EA9DAD-1028-4D88-80EF-81DD5A5770D5}" type="sibTrans" cxnId="{33A9DFDF-EB9D-407E-AEED-68A0B7D6C01D}">
      <dgm:prSet/>
      <dgm:spPr/>
      <dgm:t>
        <a:bodyPr/>
        <a:lstStyle/>
        <a:p>
          <a:endParaRPr lang="en-GB" sz="1500" baseline="0"/>
        </a:p>
      </dgm:t>
    </dgm:pt>
    <dgm:pt modelId="{892A2403-3647-44EE-8693-21E4C5D1DF31}">
      <dgm:prSet phldrT="[Text]" custT="1"/>
      <dgm:spPr/>
      <dgm:t>
        <a:bodyPr/>
        <a:lstStyle/>
        <a:p>
          <a:r>
            <a:rPr lang="en-GB" sz="1100" dirty="0"/>
            <a:t>VPA </a:t>
          </a:r>
          <a:r>
            <a:rPr lang="en-GB" sz="1100" dirty="0" smtClean="0"/>
            <a:t>initialled</a:t>
          </a:r>
          <a:endParaRPr lang="en-GB" sz="1100" dirty="0"/>
        </a:p>
      </dgm:t>
    </dgm:pt>
    <dgm:pt modelId="{424D6570-1789-4B68-96A7-57622B15A207}" type="parTrans" cxnId="{4E46431E-0965-49FE-B3E3-A6C0A71B55E7}">
      <dgm:prSet/>
      <dgm:spPr/>
      <dgm:t>
        <a:bodyPr/>
        <a:lstStyle/>
        <a:p>
          <a:endParaRPr lang="en-GB"/>
        </a:p>
      </dgm:t>
    </dgm:pt>
    <dgm:pt modelId="{06E3A1BA-0B70-405C-8018-66149CA06662}" type="sibTrans" cxnId="{4E46431E-0965-49FE-B3E3-A6C0A71B55E7}">
      <dgm:prSet/>
      <dgm:spPr/>
      <dgm:t>
        <a:bodyPr/>
        <a:lstStyle/>
        <a:p>
          <a:endParaRPr lang="en-GB"/>
        </a:p>
      </dgm:t>
    </dgm:pt>
    <dgm:pt modelId="{E89D951D-6859-4AD6-9020-4C6E88398EEF}">
      <dgm:prSet phldrT="[Text]" custT="1"/>
      <dgm:spPr/>
      <dgm:t>
        <a:bodyPr/>
        <a:lstStyle/>
        <a:p>
          <a:r>
            <a:rPr lang="en-GB" sz="1100" dirty="0"/>
            <a:t>Negotiations </a:t>
          </a:r>
          <a:r>
            <a:rPr lang="en-GB" sz="1100" dirty="0" smtClean="0"/>
            <a:t>WITHIN stakeholder groups</a:t>
          </a:r>
          <a:endParaRPr lang="en-GB" sz="1100" dirty="0"/>
        </a:p>
      </dgm:t>
    </dgm:pt>
    <dgm:pt modelId="{625E2E76-9A63-4481-9BF7-BC111FB70175}" type="parTrans" cxnId="{9B209EB9-CB69-4A32-8FD2-41030B6FC859}">
      <dgm:prSet/>
      <dgm:spPr/>
      <dgm:t>
        <a:bodyPr/>
        <a:lstStyle/>
        <a:p>
          <a:endParaRPr lang="en-GB"/>
        </a:p>
      </dgm:t>
    </dgm:pt>
    <dgm:pt modelId="{796FDC13-A57A-4B2C-BB80-13C1DD7CA651}" type="sibTrans" cxnId="{9B209EB9-CB69-4A32-8FD2-41030B6FC859}">
      <dgm:prSet/>
      <dgm:spPr/>
      <dgm:t>
        <a:bodyPr/>
        <a:lstStyle/>
        <a:p>
          <a:endParaRPr lang="en-GB"/>
        </a:p>
      </dgm:t>
    </dgm:pt>
    <dgm:pt modelId="{F1FA7F6E-69FD-4973-A4BD-494037A69818}">
      <dgm:prSet phldrT="[Text]" custT="1"/>
      <dgm:spPr/>
      <dgm:t>
        <a:bodyPr/>
        <a:lstStyle/>
        <a:p>
          <a:r>
            <a:rPr lang="en-GB" sz="1100" dirty="0"/>
            <a:t>Stakeholders </a:t>
          </a:r>
          <a:r>
            <a:rPr lang="en-GB" sz="1100" dirty="0" smtClean="0"/>
            <a:t>discussion</a:t>
          </a:r>
          <a:endParaRPr lang="en-GB" sz="1100" dirty="0"/>
        </a:p>
      </dgm:t>
    </dgm:pt>
    <dgm:pt modelId="{86D57D8C-2E0C-4BDC-876C-176959083552}" type="parTrans" cxnId="{AD381F89-F860-491C-BEE6-018AA4F3619F}">
      <dgm:prSet/>
      <dgm:spPr/>
      <dgm:t>
        <a:bodyPr/>
        <a:lstStyle/>
        <a:p>
          <a:endParaRPr lang="en-GB"/>
        </a:p>
      </dgm:t>
    </dgm:pt>
    <dgm:pt modelId="{BAADBB4C-359B-45D8-B54C-702C86BD20AA}" type="sibTrans" cxnId="{AD381F89-F860-491C-BEE6-018AA4F3619F}">
      <dgm:prSet/>
      <dgm:spPr/>
      <dgm:t>
        <a:bodyPr/>
        <a:lstStyle/>
        <a:p>
          <a:endParaRPr lang="en-GB"/>
        </a:p>
      </dgm:t>
    </dgm:pt>
    <dgm:pt modelId="{4943796B-3497-4256-95FE-646E02E22689}">
      <dgm:prSet phldrT="[Text]" custT="1"/>
      <dgm:spPr/>
      <dgm:t>
        <a:bodyPr/>
        <a:lstStyle/>
        <a:p>
          <a:r>
            <a:rPr lang="en-GB" sz="1100" dirty="0" smtClean="0"/>
            <a:t>Country </a:t>
          </a:r>
          <a:r>
            <a:rPr lang="en-GB" sz="1100" dirty="0"/>
            <a:t>debate and </a:t>
          </a:r>
          <a:r>
            <a:rPr lang="en-GB" sz="1100" dirty="0" smtClean="0"/>
            <a:t>analysis of challenges </a:t>
          </a:r>
          <a:endParaRPr lang="en-GB" sz="1100" dirty="0"/>
        </a:p>
      </dgm:t>
    </dgm:pt>
    <dgm:pt modelId="{A9D12CDB-A0DE-4084-8742-2416F693D811}" type="parTrans" cxnId="{5FE7AB29-98C9-4678-8E60-E22D72F3FDC9}">
      <dgm:prSet/>
      <dgm:spPr/>
      <dgm:t>
        <a:bodyPr/>
        <a:lstStyle/>
        <a:p>
          <a:endParaRPr lang="en-GB"/>
        </a:p>
      </dgm:t>
    </dgm:pt>
    <dgm:pt modelId="{C8D2F967-A1C3-487A-8CA4-8B7068AA645C}" type="sibTrans" cxnId="{5FE7AB29-98C9-4678-8E60-E22D72F3FDC9}">
      <dgm:prSet/>
      <dgm:spPr/>
      <dgm:t>
        <a:bodyPr/>
        <a:lstStyle/>
        <a:p>
          <a:endParaRPr lang="en-GB"/>
        </a:p>
      </dgm:t>
    </dgm:pt>
    <dgm:pt modelId="{6D3550EA-D076-4FA2-AED2-2CD25127EB2E}">
      <dgm:prSet custT="1"/>
      <dgm:spPr>
        <a:solidFill>
          <a:srgbClr val="0070C0"/>
        </a:solidFill>
      </dgm:spPr>
      <dgm:t>
        <a:bodyPr/>
        <a:lstStyle/>
        <a:p>
          <a:r>
            <a:rPr lang="en-GB" sz="1200" dirty="0"/>
            <a:t>System Development</a:t>
          </a:r>
        </a:p>
      </dgm:t>
    </dgm:pt>
    <dgm:pt modelId="{A6710C03-7A14-43BF-BC88-C9140BF81838}" type="parTrans" cxnId="{ED24AFB4-F6A3-4CB4-A4D2-C27DC7DF55A5}">
      <dgm:prSet/>
      <dgm:spPr/>
      <dgm:t>
        <a:bodyPr/>
        <a:lstStyle/>
        <a:p>
          <a:endParaRPr lang="en-GB"/>
        </a:p>
      </dgm:t>
    </dgm:pt>
    <dgm:pt modelId="{E9A0A110-4FFB-4A53-BE6B-C71ED0F5B6B1}" type="sibTrans" cxnId="{ED24AFB4-F6A3-4CB4-A4D2-C27DC7DF55A5}">
      <dgm:prSet/>
      <dgm:spPr/>
      <dgm:t>
        <a:bodyPr/>
        <a:lstStyle/>
        <a:p>
          <a:endParaRPr lang="en-GB"/>
        </a:p>
      </dgm:t>
    </dgm:pt>
    <dgm:pt modelId="{DF0E627A-3EE7-4BEC-897D-77703903C03F}">
      <dgm:prSet custT="1"/>
      <dgm:spPr/>
      <dgm:t>
        <a:bodyPr/>
        <a:lstStyle/>
        <a:p>
          <a:r>
            <a:rPr lang="en-GB" sz="1100" dirty="0"/>
            <a:t>Tracking systems </a:t>
          </a:r>
          <a:r>
            <a:rPr lang="en-GB" sz="1100" dirty="0" smtClean="0"/>
            <a:t>created</a:t>
          </a:r>
          <a:endParaRPr lang="en-GB" sz="1100" dirty="0"/>
        </a:p>
      </dgm:t>
    </dgm:pt>
    <dgm:pt modelId="{3BA90822-B9AC-4AAE-A44E-539DF74F4E32}" type="parTrans" cxnId="{651B74AB-851B-4DA1-89EB-7B7E18B3757D}">
      <dgm:prSet/>
      <dgm:spPr/>
      <dgm:t>
        <a:bodyPr/>
        <a:lstStyle/>
        <a:p>
          <a:endParaRPr lang="en-GB"/>
        </a:p>
      </dgm:t>
    </dgm:pt>
    <dgm:pt modelId="{4853953D-AF53-4924-B5D7-29FA290EC188}" type="sibTrans" cxnId="{651B74AB-851B-4DA1-89EB-7B7E18B3757D}">
      <dgm:prSet/>
      <dgm:spPr/>
      <dgm:t>
        <a:bodyPr/>
        <a:lstStyle/>
        <a:p>
          <a:endParaRPr lang="en-GB"/>
        </a:p>
      </dgm:t>
    </dgm:pt>
    <dgm:pt modelId="{50118A7E-1C78-45D6-9067-2A473FD92E02}">
      <dgm:prSet custT="1"/>
      <dgm:spPr/>
      <dgm:t>
        <a:bodyPr/>
        <a:lstStyle/>
        <a:p>
          <a:r>
            <a:rPr lang="en-GB" sz="1100" dirty="0" smtClean="0"/>
            <a:t>Reforms adopted</a:t>
          </a:r>
          <a:endParaRPr lang="en-GB" sz="1100" dirty="0"/>
        </a:p>
      </dgm:t>
    </dgm:pt>
    <dgm:pt modelId="{97D1E1E9-D7B7-4017-935D-E3D60838CDEE}" type="parTrans" cxnId="{E89C1848-EF1E-4977-A08D-41C80384BCCD}">
      <dgm:prSet/>
      <dgm:spPr/>
      <dgm:t>
        <a:bodyPr/>
        <a:lstStyle/>
        <a:p>
          <a:endParaRPr lang="en-GB"/>
        </a:p>
      </dgm:t>
    </dgm:pt>
    <dgm:pt modelId="{FE43AA4F-6083-4DD0-8180-8E87314A971E}" type="sibTrans" cxnId="{E89C1848-EF1E-4977-A08D-41C80384BCCD}">
      <dgm:prSet/>
      <dgm:spPr/>
      <dgm:t>
        <a:bodyPr/>
        <a:lstStyle/>
        <a:p>
          <a:endParaRPr lang="en-GB"/>
        </a:p>
      </dgm:t>
    </dgm:pt>
    <dgm:pt modelId="{75742617-7AC9-40F7-8C43-5DF9A3B51DDC}">
      <dgm:prSet custT="1"/>
      <dgm:spPr/>
      <dgm:t>
        <a:bodyPr/>
        <a:lstStyle/>
        <a:p>
          <a:r>
            <a:rPr lang="en-GB" sz="1100" dirty="0"/>
            <a:t>Licensing </a:t>
          </a:r>
          <a:r>
            <a:rPr lang="en-GB" sz="1100" dirty="0" smtClean="0"/>
            <a:t>created</a:t>
          </a:r>
          <a:endParaRPr lang="en-GB" sz="1100" dirty="0"/>
        </a:p>
      </dgm:t>
    </dgm:pt>
    <dgm:pt modelId="{92106D13-CA49-4493-9849-A104EDA0AA0E}" type="parTrans" cxnId="{FFA7B337-AB50-469A-903E-58C068D1C39C}">
      <dgm:prSet/>
      <dgm:spPr/>
      <dgm:t>
        <a:bodyPr/>
        <a:lstStyle/>
        <a:p>
          <a:endParaRPr lang="en-GB"/>
        </a:p>
      </dgm:t>
    </dgm:pt>
    <dgm:pt modelId="{9A7EAECE-8252-44A6-8C23-D67D0467EEDC}" type="sibTrans" cxnId="{FFA7B337-AB50-469A-903E-58C068D1C39C}">
      <dgm:prSet/>
      <dgm:spPr/>
      <dgm:t>
        <a:bodyPr/>
        <a:lstStyle/>
        <a:p>
          <a:endParaRPr lang="en-GB"/>
        </a:p>
      </dgm:t>
    </dgm:pt>
    <dgm:pt modelId="{1D44EA0D-082F-4F12-B9F3-0B43152C3BEF}">
      <dgm:prSet custT="1"/>
      <dgm:spPr/>
      <dgm:t>
        <a:bodyPr/>
        <a:lstStyle/>
        <a:p>
          <a:r>
            <a:rPr lang="en-GB" sz="1100" dirty="0"/>
            <a:t>Independent auditor selected</a:t>
          </a:r>
        </a:p>
      </dgm:t>
    </dgm:pt>
    <dgm:pt modelId="{EFA3A739-D0E0-45DE-8461-F94533132DBD}" type="parTrans" cxnId="{02CD8B68-4A8E-4B0F-A05E-8AC7B6CF3B75}">
      <dgm:prSet/>
      <dgm:spPr/>
      <dgm:t>
        <a:bodyPr/>
        <a:lstStyle/>
        <a:p>
          <a:endParaRPr lang="en-GB"/>
        </a:p>
      </dgm:t>
    </dgm:pt>
    <dgm:pt modelId="{A24CA99E-93E2-4330-83DE-8E4DD188C20C}" type="sibTrans" cxnId="{02CD8B68-4A8E-4B0F-A05E-8AC7B6CF3B75}">
      <dgm:prSet/>
      <dgm:spPr/>
      <dgm:t>
        <a:bodyPr/>
        <a:lstStyle/>
        <a:p>
          <a:endParaRPr lang="en-GB"/>
        </a:p>
      </dgm:t>
    </dgm:pt>
    <dgm:pt modelId="{B7A296D4-0D78-41CE-AB75-C5E5A57C1B33}">
      <dgm:prSet custT="1"/>
      <dgm:spPr>
        <a:solidFill>
          <a:srgbClr val="0070C0"/>
        </a:solidFill>
      </dgm:spPr>
      <dgm:t>
        <a:bodyPr/>
        <a:lstStyle/>
        <a:p>
          <a:r>
            <a:rPr lang="en-GB" sz="1200" dirty="0" smtClean="0"/>
            <a:t>System</a:t>
          </a:r>
        </a:p>
        <a:p>
          <a:r>
            <a:rPr lang="en-GB" sz="1200" dirty="0" smtClean="0"/>
            <a:t>Operational</a:t>
          </a:r>
          <a:endParaRPr lang="en-GB" sz="1200" dirty="0"/>
        </a:p>
      </dgm:t>
    </dgm:pt>
    <dgm:pt modelId="{807FEF0F-4EA7-4196-B13F-2F3B6FF3772F}" type="parTrans" cxnId="{9C5B14B0-92BC-400F-88C0-5CA11C5B3FA5}">
      <dgm:prSet/>
      <dgm:spPr/>
      <dgm:t>
        <a:bodyPr/>
        <a:lstStyle/>
        <a:p>
          <a:endParaRPr lang="en-GB"/>
        </a:p>
      </dgm:t>
    </dgm:pt>
    <dgm:pt modelId="{1E921B25-891E-40F2-8E8A-4090B1A5E3AD}" type="sibTrans" cxnId="{9C5B14B0-92BC-400F-88C0-5CA11C5B3FA5}">
      <dgm:prSet/>
      <dgm:spPr/>
      <dgm:t>
        <a:bodyPr/>
        <a:lstStyle/>
        <a:p>
          <a:endParaRPr lang="en-GB"/>
        </a:p>
      </dgm:t>
    </dgm:pt>
    <dgm:pt modelId="{C63ACB04-5481-4842-A62A-A4AF5E050CD1}">
      <dgm:prSet custT="1"/>
      <dgm:spPr/>
      <dgm:t>
        <a:bodyPr/>
        <a:lstStyle/>
        <a:p>
          <a:r>
            <a:rPr lang="en-GB" sz="1100" dirty="0"/>
            <a:t>FLEGT Licenses </a:t>
          </a:r>
        </a:p>
      </dgm:t>
    </dgm:pt>
    <dgm:pt modelId="{78799595-ED36-4F18-AF57-5E26C4588133}" type="parTrans" cxnId="{F7329A4F-3EF3-4C10-80D4-711DAF1AFD63}">
      <dgm:prSet/>
      <dgm:spPr/>
      <dgm:t>
        <a:bodyPr/>
        <a:lstStyle/>
        <a:p>
          <a:endParaRPr lang="en-GB"/>
        </a:p>
      </dgm:t>
    </dgm:pt>
    <dgm:pt modelId="{8CF68E6E-4C17-4E6A-A946-FA9F5E2C58C9}" type="sibTrans" cxnId="{F7329A4F-3EF3-4C10-80D4-711DAF1AFD63}">
      <dgm:prSet/>
      <dgm:spPr/>
      <dgm:t>
        <a:bodyPr/>
        <a:lstStyle/>
        <a:p>
          <a:endParaRPr lang="en-GB"/>
        </a:p>
      </dgm:t>
    </dgm:pt>
    <dgm:pt modelId="{74CBF43C-328A-4F29-B759-7483A72FE674}">
      <dgm:prSet custT="1"/>
      <dgm:spPr/>
      <dgm:t>
        <a:bodyPr/>
        <a:lstStyle/>
        <a:p>
          <a:r>
            <a:rPr lang="en-GB" sz="1100" dirty="0"/>
            <a:t> </a:t>
          </a:r>
          <a:r>
            <a:rPr lang="en-GB" sz="1100" dirty="0" smtClean="0"/>
            <a:t>IA reports</a:t>
          </a:r>
          <a:endParaRPr lang="en-GB" sz="1100" dirty="0"/>
        </a:p>
      </dgm:t>
    </dgm:pt>
    <dgm:pt modelId="{7F9F63C5-F892-4541-8E38-293A992F083C}" type="parTrans" cxnId="{0295AB7F-C109-4EE7-B950-8330231F371E}">
      <dgm:prSet/>
      <dgm:spPr/>
      <dgm:t>
        <a:bodyPr/>
        <a:lstStyle/>
        <a:p>
          <a:endParaRPr lang="en-GB"/>
        </a:p>
      </dgm:t>
    </dgm:pt>
    <dgm:pt modelId="{90D5DB79-47B6-4307-BB29-A7C19E315BFC}" type="sibTrans" cxnId="{0295AB7F-C109-4EE7-B950-8330231F371E}">
      <dgm:prSet/>
      <dgm:spPr/>
      <dgm:t>
        <a:bodyPr/>
        <a:lstStyle/>
        <a:p>
          <a:endParaRPr lang="en-GB"/>
        </a:p>
      </dgm:t>
    </dgm:pt>
    <dgm:pt modelId="{499049F7-D749-4F2D-AC2A-27A7F0F1C483}">
      <dgm:prSet custT="1"/>
      <dgm:spPr/>
      <dgm:t>
        <a:bodyPr/>
        <a:lstStyle/>
        <a:p>
          <a:r>
            <a:rPr lang="en-GB" sz="1100" dirty="0" smtClean="0"/>
            <a:t>JIC </a:t>
          </a:r>
          <a:r>
            <a:rPr lang="en-GB" sz="1100" dirty="0"/>
            <a:t>meetings</a:t>
          </a:r>
        </a:p>
      </dgm:t>
    </dgm:pt>
    <dgm:pt modelId="{A5457216-0EE3-43C1-91F2-4E370F4EE3CB}" type="parTrans" cxnId="{817812D4-154E-457A-B389-820A7FE4DCEA}">
      <dgm:prSet/>
      <dgm:spPr/>
      <dgm:t>
        <a:bodyPr/>
        <a:lstStyle/>
        <a:p>
          <a:endParaRPr lang="en-GB"/>
        </a:p>
      </dgm:t>
    </dgm:pt>
    <dgm:pt modelId="{50781DA9-0BE8-4EA3-92AB-DD3AE7EC174A}" type="sibTrans" cxnId="{817812D4-154E-457A-B389-820A7FE4DCEA}">
      <dgm:prSet/>
      <dgm:spPr/>
      <dgm:t>
        <a:bodyPr/>
        <a:lstStyle/>
        <a:p>
          <a:endParaRPr lang="en-GB"/>
        </a:p>
      </dgm:t>
    </dgm:pt>
    <dgm:pt modelId="{7A4C29DA-B1AE-45A8-9D00-784D8D0196BE}">
      <dgm:prSet custT="1"/>
      <dgm:spPr/>
      <dgm:t>
        <a:bodyPr/>
        <a:lstStyle/>
        <a:p>
          <a:r>
            <a:rPr lang="en-GB" sz="1100" dirty="0" smtClean="0"/>
            <a:t>Timber </a:t>
          </a:r>
          <a:r>
            <a:rPr lang="en-GB" sz="1100" dirty="0"/>
            <a:t>controlled at EU borders</a:t>
          </a:r>
        </a:p>
      </dgm:t>
    </dgm:pt>
    <dgm:pt modelId="{8CC0C868-F935-4DDC-8628-A0ADE51455F5}" type="parTrans" cxnId="{7FE7FBCE-FBB7-463A-8D27-40E284075ECB}">
      <dgm:prSet/>
      <dgm:spPr/>
      <dgm:t>
        <a:bodyPr/>
        <a:lstStyle/>
        <a:p>
          <a:endParaRPr lang="en-GB"/>
        </a:p>
      </dgm:t>
    </dgm:pt>
    <dgm:pt modelId="{A86A2420-7EC6-4552-B853-118959C94ABE}" type="sibTrans" cxnId="{7FE7FBCE-FBB7-463A-8D27-40E284075ECB}">
      <dgm:prSet/>
      <dgm:spPr/>
      <dgm:t>
        <a:bodyPr/>
        <a:lstStyle/>
        <a:p>
          <a:endParaRPr lang="en-GB"/>
        </a:p>
      </dgm:t>
    </dgm:pt>
    <dgm:pt modelId="{63DA2B61-7093-44EE-A672-ED921082EF57}">
      <dgm:prSet custT="1"/>
      <dgm:spPr/>
      <dgm:t>
        <a:bodyPr/>
        <a:lstStyle/>
        <a:p>
          <a:r>
            <a:rPr lang="en-GB" sz="1100" dirty="0" smtClean="0"/>
            <a:t>Impacts monitored</a:t>
          </a:r>
          <a:endParaRPr lang="en-GB" sz="1100" dirty="0"/>
        </a:p>
      </dgm:t>
    </dgm:pt>
    <dgm:pt modelId="{07489E86-AF63-4CD2-BC05-3DCB36EDDEA6}" type="parTrans" cxnId="{1E0836CC-3337-4810-8325-18671517A7D1}">
      <dgm:prSet/>
      <dgm:spPr/>
      <dgm:t>
        <a:bodyPr/>
        <a:lstStyle/>
        <a:p>
          <a:endParaRPr lang="en-GB"/>
        </a:p>
      </dgm:t>
    </dgm:pt>
    <dgm:pt modelId="{5F977E9F-17F1-45FC-A7D5-AE0441DE85F7}" type="sibTrans" cxnId="{1E0836CC-3337-4810-8325-18671517A7D1}">
      <dgm:prSet/>
      <dgm:spPr/>
      <dgm:t>
        <a:bodyPr/>
        <a:lstStyle/>
        <a:p>
          <a:endParaRPr lang="en-GB"/>
        </a:p>
      </dgm:t>
    </dgm:pt>
    <dgm:pt modelId="{4D87B749-2052-4B17-91D2-E27FE5326F20}">
      <dgm:prSet custT="1"/>
      <dgm:spPr/>
      <dgm:t>
        <a:bodyPr/>
        <a:lstStyle/>
        <a:p>
          <a:r>
            <a:rPr lang="en-GB" sz="1100" dirty="0" smtClean="0"/>
            <a:t>Capacity established</a:t>
          </a:r>
          <a:endParaRPr lang="en-GB" sz="1100" dirty="0"/>
        </a:p>
      </dgm:t>
    </dgm:pt>
    <dgm:pt modelId="{50FCEB50-5FA3-4C35-A444-4B4CD5B17E46}" type="parTrans" cxnId="{4180B4F1-7659-4FC9-BC99-2E23A1B8E1E7}">
      <dgm:prSet/>
      <dgm:spPr/>
      <dgm:t>
        <a:bodyPr/>
        <a:lstStyle/>
        <a:p>
          <a:endParaRPr lang="en-GB"/>
        </a:p>
      </dgm:t>
    </dgm:pt>
    <dgm:pt modelId="{AEA10B4C-7304-48C0-923F-10B56A5F6BED}" type="sibTrans" cxnId="{4180B4F1-7659-4FC9-BC99-2E23A1B8E1E7}">
      <dgm:prSet/>
      <dgm:spPr/>
      <dgm:t>
        <a:bodyPr/>
        <a:lstStyle/>
        <a:p>
          <a:endParaRPr lang="en-GB"/>
        </a:p>
      </dgm:t>
    </dgm:pt>
    <dgm:pt modelId="{E327C505-0791-4AFE-BC3B-B019676896AC}">
      <dgm:prSet phldrT="[Text]" custT="1"/>
      <dgm:spPr/>
      <dgm:t>
        <a:bodyPr/>
        <a:lstStyle/>
        <a:p>
          <a:r>
            <a:rPr lang="en-GB" sz="1100" dirty="0" smtClean="0"/>
            <a:t>VPA Signed </a:t>
          </a:r>
          <a:endParaRPr lang="en-GB" sz="1100" dirty="0"/>
        </a:p>
      </dgm:t>
    </dgm:pt>
    <dgm:pt modelId="{5BD66C04-5576-4EC9-B44E-DF1796B17CBB}" type="parTrans" cxnId="{7C649A41-6E3C-4F59-B370-55FF593E1A73}">
      <dgm:prSet/>
      <dgm:spPr/>
      <dgm:t>
        <a:bodyPr/>
        <a:lstStyle/>
        <a:p>
          <a:endParaRPr lang="en-GB"/>
        </a:p>
      </dgm:t>
    </dgm:pt>
    <dgm:pt modelId="{6876639F-2492-4954-B2C6-0CCEFD5FFD91}" type="sibTrans" cxnId="{7C649A41-6E3C-4F59-B370-55FF593E1A73}">
      <dgm:prSet/>
      <dgm:spPr/>
      <dgm:t>
        <a:bodyPr/>
        <a:lstStyle/>
        <a:p>
          <a:endParaRPr lang="en-GB"/>
        </a:p>
      </dgm:t>
    </dgm:pt>
    <dgm:pt modelId="{EB347326-0CFE-4601-98BD-4679AB64D567}">
      <dgm:prSet phldrT="[Text]" custT="1"/>
      <dgm:spPr/>
      <dgm:t>
        <a:bodyPr/>
        <a:lstStyle/>
        <a:p>
          <a:r>
            <a:rPr lang="en-GB" sz="1100" dirty="0" smtClean="0"/>
            <a:t>VPA ratified by EU + country Parliaments </a:t>
          </a:r>
          <a:endParaRPr lang="en-GB" sz="1100" dirty="0"/>
        </a:p>
      </dgm:t>
    </dgm:pt>
    <dgm:pt modelId="{18FF2EBF-3C49-41D2-A3BC-29C4EED02E41}" type="parTrans" cxnId="{53E0208F-1999-4E1B-9857-DF65549D042D}">
      <dgm:prSet/>
      <dgm:spPr/>
      <dgm:t>
        <a:bodyPr/>
        <a:lstStyle/>
        <a:p>
          <a:endParaRPr lang="en-GB"/>
        </a:p>
      </dgm:t>
    </dgm:pt>
    <dgm:pt modelId="{4D230921-0FEC-4DB4-BF38-899E4BEC5CCE}" type="sibTrans" cxnId="{53E0208F-1999-4E1B-9857-DF65549D042D}">
      <dgm:prSet/>
      <dgm:spPr/>
      <dgm:t>
        <a:bodyPr/>
        <a:lstStyle/>
        <a:p>
          <a:endParaRPr lang="en-GB"/>
        </a:p>
      </dgm:t>
    </dgm:pt>
    <dgm:pt modelId="{81FDEB8C-EE77-4EF5-BB4C-A2CEC29AEAE7}">
      <dgm:prSet phldrT="[Text]" custT="1"/>
      <dgm:spPr/>
      <dgm:t>
        <a:bodyPr/>
        <a:lstStyle/>
        <a:p>
          <a:r>
            <a:rPr lang="en-GB" sz="1100" dirty="0" smtClean="0"/>
            <a:t>Enters in force </a:t>
          </a:r>
          <a:endParaRPr lang="en-GB" sz="1100" dirty="0"/>
        </a:p>
      </dgm:t>
    </dgm:pt>
    <dgm:pt modelId="{9D753604-B974-4456-8E71-06848451D996}" type="parTrans" cxnId="{94706FFC-C65E-48D3-A3D3-C2DF0C3B48E4}">
      <dgm:prSet/>
      <dgm:spPr/>
      <dgm:t>
        <a:bodyPr/>
        <a:lstStyle/>
        <a:p>
          <a:endParaRPr lang="en-GB"/>
        </a:p>
      </dgm:t>
    </dgm:pt>
    <dgm:pt modelId="{F49D5CE0-8F50-47CE-B695-D865A4A799D6}" type="sibTrans" cxnId="{94706FFC-C65E-48D3-A3D3-C2DF0C3B48E4}">
      <dgm:prSet/>
      <dgm:spPr/>
      <dgm:t>
        <a:bodyPr/>
        <a:lstStyle/>
        <a:p>
          <a:endParaRPr lang="en-GB"/>
        </a:p>
      </dgm:t>
    </dgm:pt>
    <dgm:pt modelId="{637FCF0A-EAD5-4426-AD07-018428A8C6CC}">
      <dgm:prSet phldrT="[Text]" custT="1"/>
      <dgm:spPr/>
      <dgm:t>
        <a:bodyPr/>
        <a:lstStyle/>
        <a:p>
          <a:r>
            <a:rPr lang="en-GB" sz="1100" dirty="0" smtClean="0"/>
            <a:t>National political engagement</a:t>
          </a:r>
          <a:endParaRPr lang="en-GB" sz="1100" dirty="0"/>
        </a:p>
      </dgm:t>
    </dgm:pt>
    <dgm:pt modelId="{D30E7BF8-377C-4633-98FB-CF24B10ABAB3}" type="parTrans" cxnId="{F8CB5E12-F904-49B4-9FD0-BD6AA5C0C151}">
      <dgm:prSet/>
      <dgm:spPr/>
    </dgm:pt>
    <dgm:pt modelId="{E8FA6637-92B8-44FE-A75C-753D2A9C0466}" type="sibTrans" cxnId="{F8CB5E12-F904-49B4-9FD0-BD6AA5C0C151}">
      <dgm:prSet/>
      <dgm:spPr/>
    </dgm:pt>
    <dgm:pt modelId="{DFFB1017-A4DF-4A65-86B5-9449F77FD0DB}" type="pres">
      <dgm:prSet presAssocID="{196FF5D0-D9F6-470E-ABB9-14B3232E75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D2F6B5-5E16-439D-9102-4D56D45F8BAC}" type="pres">
      <dgm:prSet presAssocID="{2E7F8768-6F8D-4879-B9F1-ECD07BBE8DB7}" presName="composite" presStyleCnt="0"/>
      <dgm:spPr/>
    </dgm:pt>
    <dgm:pt modelId="{1C0E355B-9945-4E72-A276-5CF01FE610A8}" type="pres">
      <dgm:prSet presAssocID="{2E7F8768-6F8D-4879-B9F1-ECD07BBE8DB7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7C130-6610-4795-A2C1-2E3B3C0E1A8F}" type="pres">
      <dgm:prSet presAssocID="{2E7F8768-6F8D-4879-B9F1-ECD07BBE8DB7}" presName="parSh" presStyleLbl="node1" presStyleIdx="0" presStyleCnt="5" custScaleY="117106" custLinFactNeighborX="12751" custLinFactNeighborY="-45880"/>
      <dgm:spPr/>
      <dgm:t>
        <a:bodyPr/>
        <a:lstStyle/>
        <a:p>
          <a:endParaRPr lang="en-US"/>
        </a:p>
      </dgm:t>
    </dgm:pt>
    <dgm:pt modelId="{16FDE226-1D5C-43BF-8AAF-65BFDCAE2C77}" type="pres">
      <dgm:prSet presAssocID="{2E7F8768-6F8D-4879-B9F1-ECD07BBE8DB7}" presName="desTx" presStyleLbl="fgAcc1" presStyleIdx="0" presStyleCnt="5" custScaleX="118260" custScaleY="102908" custLinFactNeighborX="664" custLinFactNeighborY="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48A3B-D337-4715-8919-8DAE52A158BE}" type="pres">
      <dgm:prSet presAssocID="{AF587568-6EE1-46B1-8731-2AFC707C5B9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9B54479-B6F5-4216-8829-479A040A5D85}" type="pres">
      <dgm:prSet presAssocID="{AF587568-6EE1-46B1-8731-2AFC707C5B99}" presName="connTx" presStyleLbl="sibTrans2D1" presStyleIdx="0" presStyleCnt="4"/>
      <dgm:spPr/>
      <dgm:t>
        <a:bodyPr/>
        <a:lstStyle/>
        <a:p>
          <a:endParaRPr lang="en-US"/>
        </a:p>
      </dgm:t>
    </dgm:pt>
    <dgm:pt modelId="{5194C228-D91A-4580-9E28-1624B6A4DE6D}" type="pres">
      <dgm:prSet presAssocID="{9A8B1E45-12BC-4497-B084-101A4F4D5B25}" presName="composite" presStyleCnt="0"/>
      <dgm:spPr/>
    </dgm:pt>
    <dgm:pt modelId="{D3BDE538-04F9-47BE-BE62-51A08C571F7D}" type="pres">
      <dgm:prSet presAssocID="{9A8B1E45-12BC-4497-B084-101A4F4D5B25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FBA0F-D5E1-49B7-9A72-D3A8A0E86E46}" type="pres">
      <dgm:prSet presAssocID="{9A8B1E45-12BC-4497-B084-101A4F4D5B25}" presName="parSh" presStyleLbl="node1" presStyleIdx="1" presStyleCnt="5" custLinFactNeighborX="-540" custLinFactNeighborY="-25424"/>
      <dgm:spPr/>
      <dgm:t>
        <a:bodyPr/>
        <a:lstStyle/>
        <a:p>
          <a:endParaRPr lang="en-US"/>
        </a:p>
      </dgm:t>
    </dgm:pt>
    <dgm:pt modelId="{AC2FE9B8-80F7-4FA7-B7AB-387FA0516664}" type="pres">
      <dgm:prSet presAssocID="{9A8B1E45-12BC-4497-B084-101A4F4D5B25}" presName="desTx" presStyleLbl="fgAcc1" presStyleIdx="1" presStyleCnt="5" custScaleX="128165" custLinFactNeighborX="1475" custLinFactNeighborY="-3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79263-4D61-480D-BE4D-76A9007576DC}" type="pres">
      <dgm:prSet presAssocID="{694AB328-7E7F-4C4B-9EA6-9E7079DDC2A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68BFF85-86E0-48BB-BD8F-1A0168C6C8FC}" type="pres">
      <dgm:prSet presAssocID="{694AB328-7E7F-4C4B-9EA6-9E7079DDC2AA}" presName="connTx" presStyleLbl="sibTrans2D1" presStyleIdx="1" presStyleCnt="4"/>
      <dgm:spPr/>
      <dgm:t>
        <a:bodyPr/>
        <a:lstStyle/>
        <a:p>
          <a:endParaRPr lang="en-US"/>
        </a:p>
      </dgm:t>
    </dgm:pt>
    <dgm:pt modelId="{39816044-7B60-4196-8F84-BE2AFA5E0C53}" type="pres">
      <dgm:prSet presAssocID="{A4E24FE9-B650-4A9F-BECE-FD76ED5E55FB}" presName="composite" presStyleCnt="0"/>
      <dgm:spPr/>
    </dgm:pt>
    <dgm:pt modelId="{26E2A128-6FE2-4722-BBCD-5810A9E4927E}" type="pres">
      <dgm:prSet presAssocID="{A4E24FE9-B650-4A9F-BECE-FD76ED5E55FB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18CDA-3D11-4EEA-9447-C1B92D4F9F4F}" type="pres">
      <dgm:prSet presAssocID="{A4E24FE9-B650-4A9F-BECE-FD76ED5E55FB}" presName="parSh" presStyleLbl="node1" presStyleIdx="2" presStyleCnt="5" custLinFactNeighborX="-12528" custLinFactNeighborY="-25424"/>
      <dgm:spPr/>
      <dgm:t>
        <a:bodyPr/>
        <a:lstStyle/>
        <a:p>
          <a:endParaRPr lang="en-US"/>
        </a:p>
      </dgm:t>
    </dgm:pt>
    <dgm:pt modelId="{3FB77344-5233-42A8-993D-5F0CD762F584}" type="pres">
      <dgm:prSet presAssocID="{A4E24FE9-B650-4A9F-BECE-FD76ED5E55FB}" presName="desTx" presStyleLbl="fgAcc1" presStyleIdx="2" presStyleCnt="5" custLinFactNeighborX="-2214" custLinFactNeighborY="-41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E2BAE-205F-416A-BB53-21AF88AC44F1}" type="pres">
      <dgm:prSet presAssocID="{36EA9DAD-1028-4D88-80EF-81DD5A5770D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D0336AD-ACBC-4A7B-BF17-955AA18F0533}" type="pres">
      <dgm:prSet presAssocID="{36EA9DAD-1028-4D88-80EF-81DD5A5770D5}" presName="connTx" presStyleLbl="sibTrans2D1" presStyleIdx="2" presStyleCnt="4"/>
      <dgm:spPr/>
      <dgm:t>
        <a:bodyPr/>
        <a:lstStyle/>
        <a:p>
          <a:endParaRPr lang="en-US"/>
        </a:p>
      </dgm:t>
    </dgm:pt>
    <dgm:pt modelId="{66E16A20-81D5-48F4-8861-F306565D178B}" type="pres">
      <dgm:prSet presAssocID="{6D3550EA-D076-4FA2-AED2-2CD25127EB2E}" presName="composite" presStyleCnt="0"/>
      <dgm:spPr/>
    </dgm:pt>
    <dgm:pt modelId="{C1364108-B527-48D7-9C84-93C3C1BFEE23}" type="pres">
      <dgm:prSet presAssocID="{6D3550EA-D076-4FA2-AED2-2CD25127EB2E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98FC9-97E8-4303-A9B0-B1D4E5B99380}" type="pres">
      <dgm:prSet presAssocID="{6D3550EA-D076-4FA2-AED2-2CD25127EB2E}" presName="parSh" presStyleLbl="node1" presStyleIdx="3" presStyleCnt="5" custScaleX="115341" custLinFactNeighborX="-20469" custLinFactNeighborY="-22373"/>
      <dgm:spPr/>
      <dgm:t>
        <a:bodyPr/>
        <a:lstStyle/>
        <a:p>
          <a:endParaRPr lang="en-US"/>
        </a:p>
      </dgm:t>
    </dgm:pt>
    <dgm:pt modelId="{6006804A-27AC-4829-8493-057B3C890906}" type="pres">
      <dgm:prSet presAssocID="{6D3550EA-D076-4FA2-AED2-2CD25127EB2E}" presName="desTx" presStyleLbl="fgAcc1" presStyleIdx="3" presStyleCnt="5" custScaleX="102002" custLinFactNeighborX="-17723" custLinFactNeighborY="-41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5FACB-4E14-401D-B378-EBBC3A48BBE9}" type="pres">
      <dgm:prSet presAssocID="{E9A0A110-4FFB-4A53-BE6B-C71ED0F5B6B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D1D72C3-1C8B-4739-85AC-99368F99A88E}" type="pres">
      <dgm:prSet presAssocID="{E9A0A110-4FFB-4A53-BE6B-C71ED0F5B6B1}" presName="connTx" presStyleLbl="sibTrans2D1" presStyleIdx="3" presStyleCnt="4"/>
      <dgm:spPr/>
      <dgm:t>
        <a:bodyPr/>
        <a:lstStyle/>
        <a:p>
          <a:endParaRPr lang="en-US"/>
        </a:p>
      </dgm:t>
    </dgm:pt>
    <dgm:pt modelId="{48B88053-B208-418A-80F5-BA59A5A3D9B7}" type="pres">
      <dgm:prSet presAssocID="{B7A296D4-0D78-41CE-AB75-C5E5A57C1B33}" presName="composite" presStyleCnt="0"/>
      <dgm:spPr/>
    </dgm:pt>
    <dgm:pt modelId="{91127EB2-2C42-4896-899A-AA685F39804E}" type="pres">
      <dgm:prSet presAssocID="{B7A296D4-0D78-41CE-AB75-C5E5A57C1B33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D0ED0-1C94-4E3E-B728-2AA9134FE820}" type="pres">
      <dgm:prSet presAssocID="{B7A296D4-0D78-41CE-AB75-C5E5A57C1B33}" presName="parSh" presStyleLbl="node1" presStyleIdx="4" presStyleCnt="5" custScaleX="133314" custLinFactNeighborX="-38724" custLinFactNeighborY="-25424"/>
      <dgm:spPr/>
      <dgm:t>
        <a:bodyPr/>
        <a:lstStyle/>
        <a:p>
          <a:endParaRPr lang="en-US"/>
        </a:p>
      </dgm:t>
    </dgm:pt>
    <dgm:pt modelId="{2490212E-9CEB-45D6-8FE4-D2BED166B1CD}" type="pres">
      <dgm:prSet presAssocID="{B7A296D4-0D78-41CE-AB75-C5E5A57C1B33}" presName="desTx" presStyleLbl="fgAcc1" presStyleIdx="4" presStyleCnt="5" custLinFactNeighborX="-46625" custLinFactNeighborY="-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C38C34-A3FB-43B0-8A9A-9C9DDBC71351}" type="presOf" srcId="{694AB328-7E7F-4C4B-9EA6-9E7079DDC2AA}" destId="{E68BFF85-86E0-48BB-BD8F-1A0168C6C8FC}" srcOrd="1" destOrd="0" presId="urn:microsoft.com/office/officeart/2005/8/layout/process3"/>
    <dgm:cxn modelId="{5FE7AB29-98C9-4678-8E60-E22D72F3FDC9}" srcId="{2E7F8768-6F8D-4879-B9F1-ECD07BBE8DB7}" destId="{4943796B-3497-4256-95FE-646E02E22689}" srcOrd="2" destOrd="0" parTransId="{A9D12CDB-A0DE-4084-8742-2416F693D811}" sibTransId="{C8D2F967-A1C3-487A-8CA4-8B7068AA645C}"/>
    <dgm:cxn modelId="{52D5C3DF-DCF3-4DB9-AB93-1822E09F7454}" type="presOf" srcId="{3EC077E9-D0B4-433E-81D4-83969BFFFDE2}" destId="{AC2FE9B8-80F7-4FA7-B7AB-387FA0516664}" srcOrd="0" destOrd="1" presId="urn:microsoft.com/office/officeart/2005/8/layout/process3"/>
    <dgm:cxn modelId="{CC978B82-792C-44FB-AA4E-E4C89CF51B09}" type="presOf" srcId="{2E7F8768-6F8D-4879-B9F1-ECD07BBE8DB7}" destId="{D7A7C130-6610-4795-A2C1-2E3B3C0E1A8F}" srcOrd="1" destOrd="0" presId="urn:microsoft.com/office/officeart/2005/8/layout/process3"/>
    <dgm:cxn modelId="{CDD71169-2091-4082-A463-6015E59B7DE6}" srcId="{196FF5D0-D9F6-470E-ABB9-14B3232E7525}" destId="{9A8B1E45-12BC-4497-B084-101A4F4D5B25}" srcOrd="1" destOrd="0" parTransId="{F1F7211A-64D9-424C-8C55-E2586EAA9D90}" sibTransId="{694AB328-7E7F-4C4B-9EA6-9E7079DDC2AA}"/>
    <dgm:cxn modelId="{797CB35A-1CD0-4B98-A2B2-C581BF8DE51E}" type="presOf" srcId="{417AF389-165C-46E4-934E-C1258C9075E6}" destId="{16FDE226-1D5C-43BF-8AAF-65BFDCAE2C77}" srcOrd="0" destOrd="0" presId="urn:microsoft.com/office/officeart/2005/8/layout/process3"/>
    <dgm:cxn modelId="{FC18A2C5-ADBC-43B3-9B80-DBB2B962C983}" srcId="{196FF5D0-D9F6-470E-ABB9-14B3232E7525}" destId="{2E7F8768-6F8D-4879-B9F1-ECD07BBE8DB7}" srcOrd="0" destOrd="0" parTransId="{B6659245-602C-452A-9E5D-92E10489E830}" sibTransId="{AF587568-6EE1-46B1-8731-2AFC707C5B99}"/>
    <dgm:cxn modelId="{BF373A87-BEA4-4197-853F-756900E2FCB3}" type="presOf" srcId="{7A4C29DA-B1AE-45A8-9D00-784D8D0196BE}" destId="{2490212E-9CEB-45D6-8FE4-D2BED166B1CD}" srcOrd="0" destOrd="2" presId="urn:microsoft.com/office/officeart/2005/8/layout/process3"/>
    <dgm:cxn modelId="{BB36FC5F-DBB6-4979-8646-4B0BD5D8DF3A}" type="presOf" srcId="{694AB328-7E7F-4C4B-9EA6-9E7079DDC2AA}" destId="{2D479263-4D61-480D-BE4D-76A9007576DC}" srcOrd="0" destOrd="0" presId="urn:microsoft.com/office/officeart/2005/8/layout/process3"/>
    <dgm:cxn modelId="{FA51FCA1-729A-46A1-8288-3F8D3B78F191}" type="presOf" srcId="{75742617-7AC9-40F7-8C43-5DF9A3B51DDC}" destId="{6006804A-27AC-4829-8493-057B3C890906}" srcOrd="0" destOrd="1" presId="urn:microsoft.com/office/officeart/2005/8/layout/process3"/>
    <dgm:cxn modelId="{F7329A4F-3EF3-4C10-80D4-711DAF1AFD63}" srcId="{B7A296D4-0D78-41CE-AB75-C5E5A57C1B33}" destId="{C63ACB04-5481-4842-A62A-A4AF5E050CD1}" srcOrd="0" destOrd="0" parTransId="{78799595-ED36-4F18-AF57-5E26C4588133}" sibTransId="{8CF68E6E-4C17-4E6A-A946-FA9F5E2C58C9}"/>
    <dgm:cxn modelId="{5FCCCB0B-2A05-41DD-8EFA-FAE702792843}" type="presOf" srcId="{C63ACB04-5481-4842-A62A-A4AF5E050CD1}" destId="{2490212E-9CEB-45D6-8FE4-D2BED166B1CD}" srcOrd="0" destOrd="0" presId="urn:microsoft.com/office/officeart/2005/8/layout/process3"/>
    <dgm:cxn modelId="{C0A4F467-84F8-4285-A696-DC4906961948}" type="presOf" srcId="{9A8B1E45-12BC-4497-B084-101A4F4D5B25}" destId="{CC2FBA0F-D5E1-49B7-9A72-D3A8A0E86E46}" srcOrd="1" destOrd="0" presId="urn:microsoft.com/office/officeart/2005/8/layout/process3"/>
    <dgm:cxn modelId="{19A51457-EA1A-4203-9329-FB2FEC8BD6AB}" type="presOf" srcId="{36EA9DAD-1028-4D88-80EF-81DD5A5770D5}" destId="{FD0336AD-ACBC-4A7B-BF17-955AA18F0533}" srcOrd="1" destOrd="0" presId="urn:microsoft.com/office/officeart/2005/8/layout/process3"/>
    <dgm:cxn modelId="{BC4B9EC0-D9A0-4636-A834-16975CF95649}" srcId="{9A8B1E45-12BC-4497-B084-101A4F4D5B25}" destId="{3EC077E9-D0B4-433E-81D4-83969BFFFDE2}" srcOrd="1" destOrd="0" parTransId="{EB356AB4-52B8-45AA-BBBE-BA261418C12A}" sibTransId="{6AD8F7F7-730E-4F38-9EF5-4513E385CEEE}"/>
    <dgm:cxn modelId="{E92425E1-79AF-4772-B198-42B542F719C3}" type="presOf" srcId="{B7A296D4-0D78-41CE-AB75-C5E5A57C1B33}" destId="{230D0ED0-1C94-4E3E-B728-2AA9134FE820}" srcOrd="1" destOrd="0" presId="urn:microsoft.com/office/officeart/2005/8/layout/process3"/>
    <dgm:cxn modelId="{9C5B14B0-92BC-400F-88C0-5CA11C5B3FA5}" srcId="{196FF5D0-D9F6-470E-ABB9-14B3232E7525}" destId="{B7A296D4-0D78-41CE-AB75-C5E5A57C1B33}" srcOrd="4" destOrd="0" parTransId="{807FEF0F-4EA7-4196-B13F-2F3B6FF3772F}" sibTransId="{1E921B25-891E-40F2-8E8A-4090B1A5E3AD}"/>
    <dgm:cxn modelId="{4386E69F-2AD9-41B6-8A23-02D8530DEC8B}" type="presOf" srcId="{74CBF43C-328A-4F29-B759-7483A72FE674}" destId="{2490212E-9CEB-45D6-8FE4-D2BED166B1CD}" srcOrd="0" destOrd="1" presId="urn:microsoft.com/office/officeart/2005/8/layout/process3"/>
    <dgm:cxn modelId="{C8A2494A-6408-4255-8E8F-BCA69772655D}" type="presOf" srcId="{892A2403-3647-44EE-8693-21E4C5D1DF31}" destId="{3FB77344-5233-42A8-993D-5F0CD762F584}" srcOrd="0" destOrd="0" presId="urn:microsoft.com/office/officeart/2005/8/layout/process3"/>
    <dgm:cxn modelId="{5F024F31-B9F7-4610-94E9-4639E000294C}" type="presOf" srcId="{AF587568-6EE1-46B1-8731-2AFC707C5B99}" destId="{F9B54479-B6F5-4216-8829-479A040A5D85}" srcOrd="1" destOrd="0" presId="urn:microsoft.com/office/officeart/2005/8/layout/process3"/>
    <dgm:cxn modelId="{0295AB7F-C109-4EE7-B950-8330231F371E}" srcId="{B7A296D4-0D78-41CE-AB75-C5E5A57C1B33}" destId="{74CBF43C-328A-4F29-B759-7483A72FE674}" srcOrd="1" destOrd="0" parTransId="{7F9F63C5-F892-4541-8E38-293A992F083C}" sibTransId="{90D5DB79-47B6-4307-BB29-A7C19E315BFC}"/>
    <dgm:cxn modelId="{EB6B79CB-74A4-4C83-98FC-BC28B5EA7755}" type="presOf" srcId="{E9A0A110-4FFB-4A53-BE6B-C71ED0F5B6B1}" destId="{DC75FACB-4E14-401D-B378-EBBC3A48BBE9}" srcOrd="0" destOrd="0" presId="urn:microsoft.com/office/officeart/2005/8/layout/process3"/>
    <dgm:cxn modelId="{A48FB341-93B7-4E2F-B7EC-7F1F7DF7DEF6}" type="presOf" srcId="{499049F7-D749-4F2D-AC2A-27A7F0F1C483}" destId="{6006804A-27AC-4829-8493-057B3C890906}" srcOrd="0" destOrd="3" presId="urn:microsoft.com/office/officeart/2005/8/layout/process3"/>
    <dgm:cxn modelId="{C874EEE1-858E-42E3-B16B-0E5FEC35FE48}" type="presOf" srcId="{025A7759-79DF-4B76-8C70-2F5F612D26F8}" destId="{AC2FE9B8-80F7-4FA7-B7AB-387FA0516664}" srcOrd="0" destOrd="0" presId="urn:microsoft.com/office/officeart/2005/8/layout/process3"/>
    <dgm:cxn modelId="{1E0836CC-3337-4810-8325-18671517A7D1}" srcId="{B7A296D4-0D78-41CE-AB75-C5E5A57C1B33}" destId="{63DA2B61-7093-44EE-A672-ED921082EF57}" srcOrd="3" destOrd="0" parTransId="{07489E86-AF63-4CD2-BC05-3DCB36EDDEA6}" sibTransId="{5F977E9F-17F1-45FC-A7D5-AE0441DE85F7}"/>
    <dgm:cxn modelId="{4E46431E-0965-49FE-B3E3-A6C0A71B55E7}" srcId="{A4E24FE9-B650-4A9F-BECE-FD76ED5E55FB}" destId="{892A2403-3647-44EE-8693-21E4C5D1DF31}" srcOrd="0" destOrd="0" parTransId="{424D6570-1789-4B68-96A7-57622B15A207}" sibTransId="{06E3A1BA-0B70-405C-8018-66149CA06662}"/>
    <dgm:cxn modelId="{7BB3628A-AEA0-40FD-8C24-D6D3041EC27F}" type="presOf" srcId="{F1FA7F6E-69FD-4973-A4BD-494037A69818}" destId="{16FDE226-1D5C-43BF-8AAF-65BFDCAE2C77}" srcOrd="0" destOrd="1" presId="urn:microsoft.com/office/officeart/2005/8/layout/process3"/>
    <dgm:cxn modelId="{4180B4F1-7659-4FC9-BC99-2E23A1B8E1E7}" srcId="{6D3550EA-D076-4FA2-AED2-2CD25127EB2E}" destId="{4D87B749-2052-4B17-91D2-E27FE5326F20}" srcOrd="5" destOrd="0" parTransId="{50FCEB50-5FA3-4C35-A444-4B4CD5B17E46}" sibTransId="{AEA10B4C-7304-48C0-923F-10B56A5F6BED}"/>
    <dgm:cxn modelId="{33F56CAD-D38F-40D8-9E47-A648FFDD4943}" type="presOf" srcId="{6D3550EA-D076-4FA2-AED2-2CD25127EB2E}" destId="{8CF98FC9-97E8-4303-A9B0-B1D4E5B99380}" srcOrd="1" destOrd="0" presId="urn:microsoft.com/office/officeart/2005/8/layout/process3"/>
    <dgm:cxn modelId="{FFA7B337-AB50-469A-903E-58C068D1C39C}" srcId="{6D3550EA-D076-4FA2-AED2-2CD25127EB2E}" destId="{75742617-7AC9-40F7-8C43-5DF9A3B51DDC}" srcOrd="1" destOrd="0" parTransId="{92106D13-CA49-4493-9849-A104EDA0AA0E}" sibTransId="{9A7EAECE-8252-44A6-8C23-D67D0467EEDC}"/>
    <dgm:cxn modelId="{F8CB5E12-F904-49B4-9FD0-BD6AA5C0C151}" srcId="{2E7F8768-6F8D-4879-B9F1-ECD07BBE8DB7}" destId="{637FCF0A-EAD5-4426-AD07-018428A8C6CC}" srcOrd="3" destOrd="0" parTransId="{D30E7BF8-377C-4633-98FB-CF24B10ABAB3}" sibTransId="{E8FA6637-92B8-44FE-A75C-753D2A9C0466}"/>
    <dgm:cxn modelId="{9B209EB9-CB69-4A32-8FD2-41030B6FC859}" srcId="{9A8B1E45-12BC-4497-B084-101A4F4D5B25}" destId="{E89D951D-6859-4AD6-9020-4C6E88398EEF}" srcOrd="2" destOrd="0" parTransId="{625E2E76-9A63-4481-9BF7-BC111FB70175}" sibTransId="{796FDC13-A57A-4B2C-BB80-13C1DD7CA651}"/>
    <dgm:cxn modelId="{FAE52EFB-4C29-443A-A654-4E4A789D7EFF}" type="presOf" srcId="{AF587568-6EE1-46B1-8731-2AFC707C5B99}" destId="{BF848A3B-D337-4715-8919-8DAE52A158BE}" srcOrd="0" destOrd="0" presId="urn:microsoft.com/office/officeart/2005/8/layout/process3"/>
    <dgm:cxn modelId="{D773223B-F36E-4AC4-A337-3724569931FC}" type="presOf" srcId="{196FF5D0-D9F6-470E-ABB9-14B3232E7525}" destId="{DFFB1017-A4DF-4A65-86B5-9449F77FD0DB}" srcOrd="0" destOrd="0" presId="urn:microsoft.com/office/officeart/2005/8/layout/process3"/>
    <dgm:cxn modelId="{94706FFC-C65E-48D3-A3D3-C2DF0C3B48E4}" srcId="{A4E24FE9-B650-4A9F-BECE-FD76ED5E55FB}" destId="{81FDEB8C-EE77-4EF5-BB4C-A2CEC29AEAE7}" srcOrd="3" destOrd="0" parTransId="{9D753604-B974-4456-8E71-06848451D996}" sibTransId="{F49D5CE0-8F50-47CE-B695-D865A4A799D6}"/>
    <dgm:cxn modelId="{AAD32FF1-E4DD-468A-99BA-EF5F8488EEBE}" type="presOf" srcId="{50118A7E-1C78-45D6-9067-2A473FD92E02}" destId="{6006804A-27AC-4829-8493-057B3C890906}" srcOrd="0" destOrd="4" presId="urn:microsoft.com/office/officeart/2005/8/layout/process3"/>
    <dgm:cxn modelId="{869A6F69-8826-491B-A8DE-3446B68DA512}" type="presOf" srcId="{81FDEB8C-EE77-4EF5-BB4C-A2CEC29AEAE7}" destId="{3FB77344-5233-42A8-993D-5F0CD762F584}" srcOrd="0" destOrd="3" presId="urn:microsoft.com/office/officeart/2005/8/layout/process3"/>
    <dgm:cxn modelId="{7FE7FBCE-FBB7-463A-8D27-40E284075ECB}" srcId="{B7A296D4-0D78-41CE-AB75-C5E5A57C1B33}" destId="{7A4C29DA-B1AE-45A8-9D00-784D8D0196BE}" srcOrd="2" destOrd="0" parTransId="{8CC0C868-F935-4DDC-8628-A0ADE51455F5}" sibTransId="{A86A2420-7EC6-4552-B853-118959C94ABE}"/>
    <dgm:cxn modelId="{D4CC17A7-BCE7-4FAA-B6DF-F6EFC2F0191C}" type="presOf" srcId="{6D3550EA-D076-4FA2-AED2-2CD25127EB2E}" destId="{C1364108-B527-48D7-9C84-93C3C1BFEE23}" srcOrd="0" destOrd="0" presId="urn:microsoft.com/office/officeart/2005/8/layout/process3"/>
    <dgm:cxn modelId="{33A9DFDF-EB9D-407E-AEED-68A0B7D6C01D}" srcId="{196FF5D0-D9F6-470E-ABB9-14B3232E7525}" destId="{A4E24FE9-B650-4A9F-BECE-FD76ED5E55FB}" srcOrd="2" destOrd="0" parTransId="{7B85731A-A4A0-4E96-89CC-2C9E4F758D3F}" sibTransId="{36EA9DAD-1028-4D88-80EF-81DD5A5770D5}"/>
    <dgm:cxn modelId="{FC3DBBE3-FC0E-4C65-85F9-CEAF887607A7}" type="presOf" srcId="{A4E24FE9-B650-4A9F-BECE-FD76ED5E55FB}" destId="{26E2A128-6FE2-4722-BBCD-5810A9E4927E}" srcOrd="0" destOrd="0" presId="urn:microsoft.com/office/officeart/2005/8/layout/process3"/>
    <dgm:cxn modelId="{634E1BE5-2DDE-485E-9DA3-FEDA782162AC}" type="presOf" srcId="{637FCF0A-EAD5-4426-AD07-018428A8C6CC}" destId="{16FDE226-1D5C-43BF-8AAF-65BFDCAE2C77}" srcOrd="0" destOrd="3" presId="urn:microsoft.com/office/officeart/2005/8/layout/process3"/>
    <dgm:cxn modelId="{C013E4BE-64B4-4509-B160-DFAA85D0F163}" type="presOf" srcId="{E89D951D-6859-4AD6-9020-4C6E88398EEF}" destId="{AC2FE9B8-80F7-4FA7-B7AB-387FA0516664}" srcOrd="0" destOrd="2" presId="urn:microsoft.com/office/officeart/2005/8/layout/process3"/>
    <dgm:cxn modelId="{AD381F89-F860-491C-BEE6-018AA4F3619F}" srcId="{2E7F8768-6F8D-4879-B9F1-ECD07BBE8DB7}" destId="{F1FA7F6E-69FD-4973-A4BD-494037A69818}" srcOrd="1" destOrd="0" parTransId="{86D57D8C-2E0C-4BDC-876C-176959083552}" sibTransId="{BAADBB4C-359B-45D8-B54C-702C86BD20AA}"/>
    <dgm:cxn modelId="{EAC47BD9-FC45-40D3-AF96-81F67AD41636}" type="presOf" srcId="{4943796B-3497-4256-95FE-646E02E22689}" destId="{16FDE226-1D5C-43BF-8AAF-65BFDCAE2C77}" srcOrd="0" destOrd="2" presId="urn:microsoft.com/office/officeart/2005/8/layout/process3"/>
    <dgm:cxn modelId="{3206BFE6-0D79-4E45-A0F1-BA237CDE2C39}" srcId="{9A8B1E45-12BC-4497-B084-101A4F4D5B25}" destId="{025A7759-79DF-4B76-8C70-2F5F612D26F8}" srcOrd="0" destOrd="0" parTransId="{131EFBBE-26D6-40AF-823D-B7C45099FD43}" sibTransId="{7BD57718-5EAC-401E-A766-C094A50FD29A}"/>
    <dgm:cxn modelId="{7C649A41-6E3C-4F59-B370-55FF593E1A73}" srcId="{A4E24FE9-B650-4A9F-BECE-FD76ED5E55FB}" destId="{E327C505-0791-4AFE-BC3B-B019676896AC}" srcOrd="1" destOrd="0" parTransId="{5BD66C04-5576-4EC9-B44E-DF1796B17CBB}" sibTransId="{6876639F-2492-4954-B2C6-0CCEFD5FFD91}"/>
    <dgm:cxn modelId="{A55691A0-9835-4DCA-94AA-41B7E90CA897}" type="presOf" srcId="{36EA9DAD-1028-4D88-80EF-81DD5A5770D5}" destId="{C94E2BAE-205F-416A-BB53-21AF88AC44F1}" srcOrd="0" destOrd="0" presId="urn:microsoft.com/office/officeart/2005/8/layout/process3"/>
    <dgm:cxn modelId="{73480712-64F7-4121-91E6-F705BBB2722C}" type="presOf" srcId="{B7A296D4-0D78-41CE-AB75-C5E5A57C1B33}" destId="{91127EB2-2C42-4896-899A-AA685F39804E}" srcOrd="0" destOrd="0" presId="urn:microsoft.com/office/officeart/2005/8/layout/process3"/>
    <dgm:cxn modelId="{C8A08B22-BCD5-4B9B-A2DB-ECFE59F74B26}" type="presOf" srcId="{E327C505-0791-4AFE-BC3B-B019676896AC}" destId="{3FB77344-5233-42A8-993D-5F0CD762F584}" srcOrd="0" destOrd="1" presId="urn:microsoft.com/office/officeart/2005/8/layout/process3"/>
    <dgm:cxn modelId="{C19F01D0-63C7-4A76-8FBB-C8406D7A3678}" type="presOf" srcId="{63DA2B61-7093-44EE-A672-ED921082EF57}" destId="{2490212E-9CEB-45D6-8FE4-D2BED166B1CD}" srcOrd="0" destOrd="3" presId="urn:microsoft.com/office/officeart/2005/8/layout/process3"/>
    <dgm:cxn modelId="{E89C1848-EF1E-4977-A08D-41C80384BCCD}" srcId="{6D3550EA-D076-4FA2-AED2-2CD25127EB2E}" destId="{50118A7E-1C78-45D6-9067-2A473FD92E02}" srcOrd="4" destOrd="0" parTransId="{97D1E1E9-D7B7-4017-935D-E3D60838CDEE}" sibTransId="{FE43AA4F-6083-4DD0-8180-8E87314A971E}"/>
    <dgm:cxn modelId="{02CD8B68-4A8E-4B0F-A05E-8AC7B6CF3B75}" srcId="{6D3550EA-D076-4FA2-AED2-2CD25127EB2E}" destId="{1D44EA0D-082F-4F12-B9F3-0B43152C3BEF}" srcOrd="2" destOrd="0" parTransId="{EFA3A739-D0E0-45DE-8461-F94533132DBD}" sibTransId="{A24CA99E-93E2-4330-83DE-8E4DD188C20C}"/>
    <dgm:cxn modelId="{817812D4-154E-457A-B389-820A7FE4DCEA}" srcId="{6D3550EA-D076-4FA2-AED2-2CD25127EB2E}" destId="{499049F7-D749-4F2D-AC2A-27A7F0F1C483}" srcOrd="3" destOrd="0" parTransId="{A5457216-0EE3-43C1-91F2-4E370F4EE3CB}" sibTransId="{50781DA9-0BE8-4EA3-92AB-DD3AE7EC174A}"/>
    <dgm:cxn modelId="{73F6DB22-8ADD-449D-B991-4B23344205D2}" srcId="{2E7F8768-6F8D-4879-B9F1-ECD07BBE8DB7}" destId="{417AF389-165C-46E4-934E-C1258C9075E6}" srcOrd="0" destOrd="0" parTransId="{BF932458-7CAB-456D-9098-97DE7A699457}" sibTransId="{2A5FB92C-2DC7-4DFC-9BAA-81487C91140B}"/>
    <dgm:cxn modelId="{651B74AB-851B-4DA1-89EB-7B7E18B3757D}" srcId="{6D3550EA-D076-4FA2-AED2-2CD25127EB2E}" destId="{DF0E627A-3EE7-4BEC-897D-77703903C03F}" srcOrd="0" destOrd="0" parTransId="{3BA90822-B9AC-4AAE-A44E-539DF74F4E32}" sibTransId="{4853953D-AF53-4924-B5D7-29FA290EC188}"/>
    <dgm:cxn modelId="{B3BB190D-C4EE-457A-A233-A0D71F381C9A}" type="presOf" srcId="{DF0E627A-3EE7-4BEC-897D-77703903C03F}" destId="{6006804A-27AC-4829-8493-057B3C890906}" srcOrd="0" destOrd="0" presId="urn:microsoft.com/office/officeart/2005/8/layout/process3"/>
    <dgm:cxn modelId="{4F4024EC-9F0D-4F06-9992-DFC8CDFCA0D3}" type="presOf" srcId="{A4E24FE9-B650-4A9F-BECE-FD76ED5E55FB}" destId="{C8518CDA-3D11-4EEA-9447-C1B92D4F9F4F}" srcOrd="1" destOrd="0" presId="urn:microsoft.com/office/officeart/2005/8/layout/process3"/>
    <dgm:cxn modelId="{ED24AFB4-F6A3-4CB4-A4D2-C27DC7DF55A5}" srcId="{196FF5D0-D9F6-470E-ABB9-14B3232E7525}" destId="{6D3550EA-D076-4FA2-AED2-2CD25127EB2E}" srcOrd="3" destOrd="0" parTransId="{A6710C03-7A14-43BF-BC88-C9140BF81838}" sibTransId="{E9A0A110-4FFB-4A53-BE6B-C71ED0F5B6B1}"/>
    <dgm:cxn modelId="{2E74A2B8-FED6-40E6-9099-8CE7CCE1D82B}" type="presOf" srcId="{9A8B1E45-12BC-4497-B084-101A4F4D5B25}" destId="{D3BDE538-04F9-47BE-BE62-51A08C571F7D}" srcOrd="0" destOrd="0" presId="urn:microsoft.com/office/officeart/2005/8/layout/process3"/>
    <dgm:cxn modelId="{BF4CD49A-62DD-4D9F-A723-1603AC9C8AF5}" type="presOf" srcId="{EB347326-0CFE-4601-98BD-4679AB64D567}" destId="{3FB77344-5233-42A8-993D-5F0CD762F584}" srcOrd="0" destOrd="2" presId="urn:microsoft.com/office/officeart/2005/8/layout/process3"/>
    <dgm:cxn modelId="{53E0208F-1999-4E1B-9857-DF65549D042D}" srcId="{A4E24FE9-B650-4A9F-BECE-FD76ED5E55FB}" destId="{EB347326-0CFE-4601-98BD-4679AB64D567}" srcOrd="2" destOrd="0" parTransId="{18FF2EBF-3C49-41D2-A3BC-29C4EED02E41}" sibTransId="{4D230921-0FEC-4DB4-BF38-899E4BEC5CCE}"/>
    <dgm:cxn modelId="{C27B871D-9553-4EEC-8C02-7E364FD0543D}" type="presOf" srcId="{E9A0A110-4FFB-4A53-BE6B-C71ED0F5B6B1}" destId="{7D1D72C3-1C8B-4739-85AC-99368F99A88E}" srcOrd="1" destOrd="0" presId="urn:microsoft.com/office/officeart/2005/8/layout/process3"/>
    <dgm:cxn modelId="{1914CF22-B29B-40D6-A927-27A7B7C68A5A}" type="presOf" srcId="{1D44EA0D-082F-4F12-B9F3-0B43152C3BEF}" destId="{6006804A-27AC-4829-8493-057B3C890906}" srcOrd="0" destOrd="2" presId="urn:microsoft.com/office/officeart/2005/8/layout/process3"/>
    <dgm:cxn modelId="{0927F67F-D188-4C7F-B4C2-136ABCF198EF}" type="presOf" srcId="{4D87B749-2052-4B17-91D2-E27FE5326F20}" destId="{6006804A-27AC-4829-8493-057B3C890906}" srcOrd="0" destOrd="5" presId="urn:microsoft.com/office/officeart/2005/8/layout/process3"/>
    <dgm:cxn modelId="{0666CED9-3BE0-4D5D-B470-83A8AD255400}" type="presOf" srcId="{2E7F8768-6F8D-4879-B9F1-ECD07BBE8DB7}" destId="{1C0E355B-9945-4E72-A276-5CF01FE610A8}" srcOrd="0" destOrd="0" presId="urn:microsoft.com/office/officeart/2005/8/layout/process3"/>
    <dgm:cxn modelId="{ED32A225-0A85-4A8A-8E4E-544CCD923160}" type="presParOf" srcId="{DFFB1017-A4DF-4A65-86B5-9449F77FD0DB}" destId="{35D2F6B5-5E16-439D-9102-4D56D45F8BAC}" srcOrd="0" destOrd="0" presId="urn:microsoft.com/office/officeart/2005/8/layout/process3"/>
    <dgm:cxn modelId="{D7A74F7B-B694-45E1-8659-001DBF7CB8CC}" type="presParOf" srcId="{35D2F6B5-5E16-439D-9102-4D56D45F8BAC}" destId="{1C0E355B-9945-4E72-A276-5CF01FE610A8}" srcOrd="0" destOrd="0" presId="urn:microsoft.com/office/officeart/2005/8/layout/process3"/>
    <dgm:cxn modelId="{A0ED82EC-4C94-4AA2-8010-676C3F748682}" type="presParOf" srcId="{35D2F6B5-5E16-439D-9102-4D56D45F8BAC}" destId="{D7A7C130-6610-4795-A2C1-2E3B3C0E1A8F}" srcOrd="1" destOrd="0" presId="urn:microsoft.com/office/officeart/2005/8/layout/process3"/>
    <dgm:cxn modelId="{D333D5A5-9A23-42B0-9A1B-1490E6FCBF99}" type="presParOf" srcId="{35D2F6B5-5E16-439D-9102-4D56D45F8BAC}" destId="{16FDE226-1D5C-43BF-8AAF-65BFDCAE2C77}" srcOrd="2" destOrd="0" presId="urn:microsoft.com/office/officeart/2005/8/layout/process3"/>
    <dgm:cxn modelId="{D934DC4A-5275-4D34-9A56-312D9E518BDC}" type="presParOf" srcId="{DFFB1017-A4DF-4A65-86B5-9449F77FD0DB}" destId="{BF848A3B-D337-4715-8919-8DAE52A158BE}" srcOrd="1" destOrd="0" presId="urn:microsoft.com/office/officeart/2005/8/layout/process3"/>
    <dgm:cxn modelId="{42E1B870-64F6-4569-A969-6EE30AF33B8B}" type="presParOf" srcId="{BF848A3B-D337-4715-8919-8DAE52A158BE}" destId="{F9B54479-B6F5-4216-8829-479A040A5D85}" srcOrd="0" destOrd="0" presId="urn:microsoft.com/office/officeart/2005/8/layout/process3"/>
    <dgm:cxn modelId="{40856674-8249-4186-8820-7A7A8880A889}" type="presParOf" srcId="{DFFB1017-A4DF-4A65-86B5-9449F77FD0DB}" destId="{5194C228-D91A-4580-9E28-1624B6A4DE6D}" srcOrd="2" destOrd="0" presId="urn:microsoft.com/office/officeart/2005/8/layout/process3"/>
    <dgm:cxn modelId="{0F721375-6BC2-443A-8F08-184AEFDA5DFC}" type="presParOf" srcId="{5194C228-D91A-4580-9E28-1624B6A4DE6D}" destId="{D3BDE538-04F9-47BE-BE62-51A08C571F7D}" srcOrd="0" destOrd="0" presId="urn:microsoft.com/office/officeart/2005/8/layout/process3"/>
    <dgm:cxn modelId="{CCF4C52C-401C-4302-8EB8-833FDC674F93}" type="presParOf" srcId="{5194C228-D91A-4580-9E28-1624B6A4DE6D}" destId="{CC2FBA0F-D5E1-49B7-9A72-D3A8A0E86E46}" srcOrd="1" destOrd="0" presId="urn:microsoft.com/office/officeart/2005/8/layout/process3"/>
    <dgm:cxn modelId="{970F3EE0-722D-4153-BB26-D3E0BB6593AF}" type="presParOf" srcId="{5194C228-D91A-4580-9E28-1624B6A4DE6D}" destId="{AC2FE9B8-80F7-4FA7-B7AB-387FA0516664}" srcOrd="2" destOrd="0" presId="urn:microsoft.com/office/officeart/2005/8/layout/process3"/>
    <dgm:cxn modelId="{1CFECC7A-6770-4A61-8667-407BF0457638}" type="presParOf" srcId="{DFFB1017-A4DF-4A65-86B5-9449F77FD0DB}" destId="{2D479263-4D61-480D-BE4D-76A9007576DC}" srcOrd="3" destOrd="0" presId="urn:microsoft.com/office/officeart/2005/8/layout/process3"/>
    <dgm:cxn modelId="{64057883-EB8E-4337-AF85-D494C508C7AF}" type="presParOf" srcId="{2D479263-4D61-480D-BE4D-76A9007576DC}" destId="{E68BFF85-86E0-48BB-BD8F-1A0168C6C8FC}" srcOrd="0" destOrd="0" presId="urn:microsoft.com/office/officeart/2005/8/layout/process3"/>
    <dgm:cxn modelId="{AFEE5822-B464-4BFD-A5ED-8433481220B8}" type="presParOf" srcId="{DFFB1017-A4DF-4A65-86B5-9449F77FD0DB}" destId="{39816044-7B60-4196-8F84-BE2AFA5E0C53}" srcOrd="4" destOrd="0" presId="urn:microsoft.com/office/officeart/2005/8/layout/process3"/>
    <dgm:cxn modelId="{CADF4F68-96AB-4C77-AC63-61C756DEC2BE}" type="presParOf" srcId="{39816044-7B60-4196-8F84-BE2AFA5E0C53}" destId="{26E2A128-6FE2-4722-BBCD-5810A9E4927E}" srcOrd="0" destOrd="0" presId="urn:microsoft.com/office/officeart/2005/8/layout/process3"/>
    <dgm:cxn modelId="{7BE6E82F-90A9-43EC-9409-12D252322A7E}" type="presParOf" srcId="{39816044-7B60-4196-8F84-BE2AFA5E0C53}" destId="{C8518CDA-3D11-4EEA-9447-C1B92D4F9F4F}" srcOrd="1" destOrd="0" presId="urn:microsoft.com/office/officeart/2005/8/layout/process3"/>
    <dgm:cxn modelId="{A7B7D728-E285-4E6C-A209-D642E2C9BAC9}" type="presParOf" srcId="{39816044-7B60-4196-8F84-BE2AFA5E0C53}" destId="{3FB77344-5233-42A8-993D-5F0CD762F584}" srcOrd="2" destOrd="0" presId="urn:microsoft.com/office/officeart/2005/8/layout/process3"/>
    <dgm:cxn modelId="{E283B320-3918-4A19-8656-A217F3BF6A02}" type="presParOf" srcId="{DFFB1017-A4DF-4A65-86B5-9449F77FD0DB}" destId="{C94E2BAE-205F-416A-BB53-21AF88AC44F1}" srcOrd="5" destOrd="0" presId="urn:microsoft.com/office/officeart/2005/8/layout/process3"/>
    <dgm:cxn modelId="{568F9499-3054-4D4A-8929-74A1D04C953C}" type="presParOf" srcId="{C94E2BAE-205F-416A-BB53-21AF88AC44F1}" destId="{FD0336AD-ACBC-4A7B-BF17-955AA18F0533}" srcOrd="0" destOrd="0" presId="urn:microsoft.com/office/officeart/2005/8/layout/process3"/>
    <dgm:cxn modelId="{E2E3C50E-2CA7-4086-A493-2E680DFDEFF2}" type="presParOf" srcId="{DFFB1017-A4DF-4A65-86B5-9449F77FD0DB}" destId="{66E16A20-81D5-48F4-8861-F306565D178B}" srcOrd="6" destOrd="0" presId="urn:microsoft.com/office/officeart/2005/8/layout/process3"/>
    <dgm:cxn modelId="{2A91CAD7-D705-450A-B183-FCF24BFCF1CC}" type="presParOf" srcId="{66E16A20-81D5-48F4-8861-F306565D178B}" destId="{C1364108-B527-48D7-9C84-93C3C1BFEE23}" srcOrd="0" destOrd="0" presId="urn:microsoft.com/office/officeart/2005/8/layout/process3"/>
    <dgm:cxn modelId="{800FA153-78C9-49F6-B685-F19A8E6195E2}" type="presParOf" srcId="{66E16A20-81D5-48F4-8861-F306565D178B}" destId="{8CF98FC9-97E8-4303-A9B0-B1D4E5B99380}" srcOrd="1" destOrd="0" presId="urn:microsoft.com/office/officeart/2005/8/layout/process3"/>
    <dgm:cxn modelId="{E31B8238-D655-45AF-833C-F950AC385A38}" type="presParOf" srcId="{66E16A20-81D5-48F4-8861-F306565D178B}" destId="{6006804A-27AC-4829-8493-057B3C890906}" srcOrd="2" destOrd="0" presId="urn:microsoft.com/office/officeart/2005/8/layout/process3"/>
    <dgm:cxn modelId="{B8DFB54B-DAAF-4139-BA93-C11499A2101C}" type="presParOf" srcId="{DFFB1017-A4DF-4A65-86B5-9449F77FD0DB}" destId="{DC75FACB-4E14-401D-B378-EBBC3A48BBE9}" srcOrd="7" destOrd="0" presId="urn:microsoft.com/office/officeart/2005/8/layout/process3"/>
    <dgm:cxn modelId="{50A5C61E-9DA7-4FA3-A9F1-C372422BD278}" type="presParOf" srcId="{DC75FACB-4E14-401D-B378-EBBC3A48BBE9}" destId="{7D1D72C3-1C8B-4739-85AC-99368F99A88E}" srcOrd="0" destOrd="0" presId="urn:microsoft.com/office/officeart/2005/8/layout/process3"/>
    <dgm:cxn modelId="{71160FEA-FAF1-4EB3-A160-12D88EA59590}" type="presParOf" srcId="{DFFB1017-A4DF-4A65-86B5-9449F77FD0DB}" destId="{48B88053-B208-418A-80F5-BA59A5A3D9B7}" srcOrd="8" destOrd="0" presId="urn:microsoft.com/office/officeart/2005/8/layout/process3"/>
    <dgm:cxn modelId="{748AC54F-1CE3-42F0-A1CA-CE37E7A700C1}" type="presParOf" srcId="{48B88053-B208-418A-80F5-BA59A5A3D9B7}" destId="{91127EB2-2C42-4896-899A-AA685F39804E}" srcOrd="0" destOrd="0" presId="urn:microsoft.com/office/officeart/2005/8/layout/process3"/>
    <dgm:cxn modelId="{889F3770-AC01-4814-B552-05AFFF860826}" type="presParOf" srcId="{48B88053-B208-418A-80F5-BA59A5A3D9B7}" destId="{230D0ED0-1C94-4E3E-B728-2AA9134FE820}" srcOrd="1" destOrd="0" presId="urn:microsoft.com/office/officeart/2005/8/layout/process3"/>
    <dgm:cxn modelId="{14056132-AC2A-4A60-A5EA-572F88DA34F2}" type="presParOf" srcId="{48B88053-B208-418A-80F5-BA59A5A3D9B7}" destId="{2490212E-9CEB-45D6-8FE4-D2BED166B1C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A7C130-6610-4795-A2C1-2E3B3C0E1A8F}">
      <dsp:nvSpPr>
        <dsp:cNvPr id="0" name=""/>
        <dsp:cNvSpPr/>
      </dsp:nvSpPr>
      <dsp:spPr>
        <a:xfrm>
          <a:off x="151024" y="0"/>
          <a:ext cx="1123944" cy="925718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Country </a:t>
          </a:r>
          <a:r>
            <a:rPr lang="en-GB" sz="1400" kern="1200" dirty="0"/>
            <a:t>consensus building</a:t>
          </a:r>
        </a:p>
      </dsp:txBody>
      <dsp:txXfrm>
        <a:off x="151024" y="0"/>
        <a:ext cx="1123944" cy="617145"/>
      </dsp:txXfrm>
    </dsp:sp>
    <dsp:sp modelId="{16FDE226-1D5C-43BF-8AAF-65BFDCAE2C77}">
      <dsp:nvSpPr>
        <dsp:cNvPr id="0" name=""/>
        <dsp:cNvSpPr/>
      </dsp:nvSpPr>
      <dsp:spPr>
        <a:xfrm>
          <a:off x="142274" y="893573"/>
          <a:ext cx="1329177" cy="3283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Information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Stakeholders </a:t>
          </a:r>
          <a:r>
            <a:rPr lang="en-GB" sz="1100" kern="1200" dirty="0" smtClean="0"/>
            <a:t>discussion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Country </a:t>
          </a:r>
          <a:r>
            <a:rPr lang="en-GB" sz="1100" kern="1200" dirty="0"/>
            <a:t>debate and </a:t>
          </a:r>
          <a:r>
            <a:rPr lang="en-GB" sz="1100" kern="1200" dirty="0" smtClean="0"/>
            <a:t>analysis of challenges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National political engagement</a:t>
          </a:r>
          <a:endParaRPr lang="en-GB" sz="1100" kern="1200" dirty="0"/>
        </a:p>
      </dsp:txBody>
      <dsp:txXfrm>
        <a:off x="142274" y="893573"/>
        <a:ext cx="1329177" cy="3283744"/>
      </dsp:txXfrm>
    </dsp:sp>
    <dsp:sp modelId="{BF848A3B-D337-4715-8919-8DAE52A158BE}">
      <dsp:nvSpPr>
        <dsp:cNvPr id="0" name=""/>
        <dsp:cNvSpPr/>
      </dsp:nvSpPr>
      <dsp:spPr>
        <a:xfrm rot="165853">
          <a:off x="1433235" y="211688"/>
          <a:ext cx="336330" cy="279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 rot="165853">
        <a:off x="1433235" y="211688"/>
        <a:ext cx="336330" cy="279556"/>
      </dsp:txXfrm>
    </dsp:sp>
    <dsp:sp modelId="{CC2FBA0F-D5E1-49B7-9A72-D3A8A0E86E46}">
      <dsp:nvSpPr>
        <dsp:cNvPr id="0" name=""/>
        <dsp:cNvSpPr/>
      </dsp:nvSpPr>
      <dsp:spPr>
        <a:xfrm>
          <a:off x="1908816" y="129944"/>
          <a:ext cx="1123944" cy="7904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Bilateral </a:t>
          </a:r>
          <a:r>
            <a:rPr lang="en-GB" sz="1400" kern="1200" dirty="0" smtClean="0"/>
            <a:t>Negotiation</a:t>
          </a:r>
          <a:endParaRPr lang="en-GB" sz="1400" kern="1200" dirty="0"/>
        </a:p>
      </dsp:txBody>
      <dsp:txXfrm>
        <a:off x="1908816" y="129944"/>
        <a:ext cx="1123944" cy="526997"/>
      </dsp:txXfrm>
    </dsp:sp>
    <dsp:sp modelId="{AC2FE9B8-80F7-4FA7-B7AB-387FA0516664}">
      <dsp:nvSpPr>
        <dsp:cNvPr id="0" name=""/>
        <dsp:cNvSpPr/>
      </dsp:nvSpPr>
      <dsp:spPr>
        <a:xfrm>
          <a:off x="2002903" y="746680"/>
          <a:ext cx="1440503" cy="319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Negotiations with </a:t>
          </a:r>
          <a:r>
            <a:rPr lang="en-GB" sz="1100" kern="1200" dirty="0" smtClean="0"/>
            <a:t>EC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Negotiations AMONG stakeholder </a:t>
          </a:r>
          <a:r>
            <a:rPr lang="en-GB" sz="1100" kern="1200" dirty="0" smtClean="0"/>
            <a:t>groups in VPA producer country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Negotiations </a:t>
          </a:r>
          <a:r>
            <a:rPr lang="en-GB" sz="1100" kern="1200" dirty="0" smtClean="0"/>
            <a:t>WITHIN stakeholder groups</a:t>
          </a:r>
          <a:endParaRPr lang="en-GB" sz="1100" kern="1200" dirty="0"/>
        </a:p>
      </dsp:txBody>
      <dsp:txXfrm>
        <a:off x="2002903" y="746680"/>
        <a:ext cx="1440503" cy="3190951"/>
      </dsp:txXfrm>
    </dsp:sp>
    <dsp:sp modelId="{2D479263-4D61-480D-BE4D-76A9007576DC}">
      <dsp:nvSpPr>
        <dsp:cNvPr id="0" name=""/>
        <dsp:cNvSpPr/>
      </dsp:nvSpPr>
      <dsp:spPr>
        <a:xfrm>
          <a:off x="3208841" y="253664"/>
          <a:ext cx="373288" cy="279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>
        <a:off x="3208841" y="253664"/>
        <a:ext cx="373288" cy="279556"/>
      </dsp:txXfrm>
    </dsp:sp>
    <dsp:sp modelId="{C8518CDA-3D11-4EEA-9447-C1B92D4F9F4F}">
      <dsp:nvSpPr>
        <dsp:cNvPr id="0" name=""/>
        <dsp:cNvSpPr/>
      </dsp:nvSpPr>
      <dsp:spPr>
        <a:xfrm>
          <a:off x="3737079" y="129944"/>
          <a:ext cx="1122661" cy="7904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Agreement Ratification</a:t>
          </a:r>
          <a:endParaRPr lang="en-GB" sz="1200" kern="1200" dirty="0"/>
        </a:p>
      </dsp:txBody>
      <dsp:txXfrm>
        <a:off x="3737079" y="129944"/>
        <a:ext cx="1122661" cy="526997"/>
      </dsp:txXfrm>
    </dsp:sp>
    <dsp:sp modelId="{3FB77344-5233-42A8-993D-5F0CD762F584}">
      <dsp:nvSpPr>
        <dsp:cNvPr id="0" name=""/>
        <dsp:cNvSpPr/>
      </dsp:nvSpPr>
      <dsp:spPr>
        <a:xfrm>
          <a:off x="4082588" y="726992"/>
          <a:ext cx="1122661" cy="319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VPA </a:t>
          </a:r>
          <a:r>
            <a:rPr lang="en-GB" sz="1100" kern="1200" dirty="0" smtClean="0"/>
            <a:t>initialled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VPA Signed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VPA ratified by EU + country Parliaments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Enters in force </a:t>
          </a:r>
          <a:endParaRPr lang="en-GB" sz="1100" kern="1200" dirty="0"/>
        </a:p>
      </dsp:txBody>
      <dsp:txXfrm>
        <a:off x="4082588" y="726992"/>
        <a:ext cx="1122661" cy="3190951"/>
      </dsp:txXfrm>
    </dsp:sp>
    <dsp:sp modelId="{C94E2BAE-205F-416A-BB53-21AF88AC44F1}">
      <dsp:nvSpPr>
        <dsp:cNvPr id="0" name=""/>
        <dsp:cNvSpPr/>
      </dsp:nvSpPr>
      <dsp:spPr>
        <a:xfrm rot="46041">
          <a:off x="5007526" y="265260"/>
          <a:ext cx="313365" cy="279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 baseline="0"/>
        </a:p>
      </dsp:txBody>
      <dsp:txXfrm rot="46041">
        <a:off x="5007526" y="265260"/>
        <a:ext cx="313365" cy="279556"/>
      </dsp:txXfrm>
    </dsp:sp>
    <dsp:sp modelId="{8CF98FC9-97E8-4303-A9B0-B1D4E5B99380}">
      <dsp:nvSpPr>
        <dsp:cNvPr id="0" name=""/>
        <dsp:cNvSpPr/>
      </dsp:nvSpPr>
      <dsp:spPr>
        <a:xfrm>
          <a:off x="5450942" y="158287"/>
          <a:ext cx="1296369" cy="7904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System Development</a:t>
          </a:r>
        </a:p>
      </dsp:txBody>
      <dsp:txXfrm>
        <a:off x="5450942" y="158287"/>
        <a:ext cx="1296369" cy="518547"/>
      </dsp:txXfrm>
    </dsp:sp>
    <dsp:sp modelId="{6006804A-27AC-4829-8493-057B3C890906}">
      <dsp:nvSpPr>
        <dsp:cNvPr id="0" name=""/>
        <dsp:cNvSpPr/>
      </dsp:nvSpPr>
      <dsp:spPr>
        <a:xfrm>
          <a:off x="5786485" y="722767"/>
          <a:ext cx="1146446" cy="319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Tracking systems </a:t>
          </a:r>
          <a:r>
            <a:rPr lang="en-GB" sz="1100" kern="1200" dirty="0" smtClean="0"/>
            <a:t>created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Licensing </a:t>
          </a:r>
          <a:r>
            <a:rPr lang="en-GB" sz="1100" kern="1200" dirty="0" smtClean="0"/>
            <a:t>created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Independent auditor selected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JIC </a:t>
          </a:r>
          <a:r>
            <a:rPr lang="en-GB" sz="1100" kern="1200" dirty="0"/>
            <a:t>meetings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Reforms adopted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Capacity established</a:t>
          </a:r>
          <a:endParaRPr lang="en-GB" sz="1100" kern="1200" dirty="0"/>
        </a:p>
      </dsp:txBody>
      <dsp:txXfrm>
        <a:off x="5786485" y="722767"/>
        <a:ext cx="1146446" cy="3190951"/>
      </dsp:txXfrm>
    </dsp:sp>
    <dsp:sp modelId="{DC75FACB-4E14-401D-B378-EBBC3A48BBE9}">
      <dsp:nvSpPr>
        <dsp:cNvPr id="0" name=""/>
        <dsp:cNvSpPr/>
      </dsp:nvSpPr>
      <dsp:spPr>
        <a:xfrm rot="21553886">
          <a:off x="6847421" y="266320"/>
          <a:ext cx="212272" cy="2795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" kern="1200"/>
        </a:p>
      </dsp:txBody>
      <dsp:txXfrm rot="21553886">
        <a:off x="6847421" y="266320"/>
        <a:ext cx="212272" cy="279556"/>
      </dsp:txXfrm>
    </dsp:sp>
    <dsp:sp modelId="{230D0ED0-1C94-4E3E-B728-2AA9134FE820}">
      <dsp:nvSpPr>
        <dsp:cNvPr id="0" name=""/>
        <dsp:cNvSpPr/>
      </dsp:nvSpPr>
      <dsp:spPr>
        <a:xfrm>
          <a:off x="7147789" y="134169"/>
          <a:ext cx="1498375" cy="79049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System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Operational</a:t>
          </a:r>
          <a:endParaRPr lang="en-GB" sz="1200" kern="1200" dirty="0"/>
        </a:p>
      </dsp:txBody>
      <dsp:txXfrm>
        <a:off x="7147789" y="134169"/>
        <a:ext cx="1498375" cy="518547"/>
      </dsp:txXfrm>
    </dsp:sp>
    <dsp:sp modelId="{2490212E-9CEB-45D6-8FE4-D2BED166B1CD}">
      <dsp:nvSpPr>
        <dsp:cNvPr id="0" name=""/>
        <dsp:cNvSpPr/>
      </dsp:nvSpPr>
      <dsp:spPr>
        <a:xfrm>
          <a:off x="7475920" y="853564"/>
          <a:ext cx="1123944" cy="31909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FLEGT Licenses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 </a:t>
          </a:r>
          <a:r>
            <a:rPr lang="en-GB" sz="1100" kern="1200" dirty="0" smtClean="0"/>
            <a:t>IA reports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Timber </a:t>
          </a:r>
          <a:r>
            <a:rPr lang="en-GB" sz="1100" kern="1200" dirty="0"/>
            <a:t>controlled at EU borders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Impacts monitored</a:t>
          </a:r>
          <a:endParaRPr lang="en-GB" sz="1100" kern="1200" dirty="0"/>
        </a:p>
      </dsp:txBody>
      <dsp:txXfrm>
        <a:off x="7475920" y="853564"/>
        <a:ext cx="1123944" cy="319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de-DE"/>
              <a:t>Hamburg, Juli 2006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99563"/>
            <a:ext cx="64531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DE"/>
              <a:t>© 2006 Omnid Consulting GmbH - 2006MMTT Präsentationstitel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53188" y="9199563"/>
            <a:ext cx="403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02A3184-0495-451D-8510-C0ABFDF000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9748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38188"/>
            <a:ext cx="4994275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843463"/>
            <a:ext cx="5486400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99563"/>
            <a:ext cx="6308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69925" y="4513263"/>
            <a:ext cx="674688" cy="255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>
            <a:spAutoFit/>
          </a:bodyPr>
          <a:lstStyle/>
          <a:p>
            <a:r>
              <a:rPr lang="de-DE" b="1" smtClean="0"/>
              <a:t>Notizen:</a:t>
            </a:r>
            <a:endParaRPr lang="de-DE" b="1"/>
          </a:p>
        </p:txBody>
      </p:sp>
    </p:spTree>
    <p:extLst>
      <p:ext uri="{BB962C8B-B14F-4D97-AF65-F5344CB8AC3E}">
        <p14:creationId xmlns="" xmlns:p14="http://schemas.microsoft.com/office/powerpoint/2010/main" val="2756386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274638" algn="l" rtl="0" fontAlgn="base">
      <a:spcBef>
        <a:spcPct val="30000"/>
      </a:spcBef>
      <a:spcAft>
        <a:spcPct val="0"/>
      </a:spcAft>
      <a:buBlip>
        <a:blip r:embed="rId2"/>
      </a:buBlip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C594679B-5A73-4446-AD9E-D4EBC2769121}" type="slidenum">
              <a:rPr lang="de-DE" smtClean="0"/>
              <a:pPr/>
              <a:t>0</a:t>
            </a:fld>
            <a:endParaRPr lang="de-DE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38188"/>
            <a:ext cx="4994275" cy="3744912"/>
          </a:xfrm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  <a:buFont typeface="Wingdings" pitchFamily="2" charset="2"/>
              <a:buChar char="Ø"/>
            </a:pPr>
            <a:r>
              <a:rPr lang="en-GB" sz="2000" dirty="0" smtClean="0"/>
              <a:t>Clarification of institutional responsibilities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 </a:t>
            </a:r>
            <a:r>
              <a:rPr lang="en-GB" sz="2000" dirty="0" smtClean="0">
                <a:sym typeface="Wingdings" pitchFamily="2" charset="2"/>
              </a:rPr>
              <a:t>better understanding of specific roles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 </a:t>
            </a:r>
            <a:r>
              <a:rPr lang="en-GB" sz="2000" dirty="0" smtClean="0">
                <a:sym typeface="Wingdings" pitchFamily="2" charset="2"/>
              </a:rPr>
              <a:t>minimization of overlap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  </a:t>
            </a:r>
            <a:r>
              <a:rPr lang="en-GB" sz="2000" dirty="0" smtClean="0">
                <a:sym typeface="Wingdings" pitchFamily="2" charset="2"/>
              </a:rPr>
              <a:t>clarity on accountability</a:t>
            </a:r>
            <a:endParaRPr lang="en-GB" sz="2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endParaRPr lang="en-US" sz="1000" baseline="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712788" lvl="2" indent="-350838">
              <a:lnSpc>
                <a:spcPct val="110000"/>
              </a:lnSpc>
            </a:pPr>
            <a:endParaRPr lang="en-GB" b="0" baseline="0" dirty="0" smtClean="0"/>
          </a:p>
          <a:p>
            <a:pPr marL="712788" lvl="2" indent="-350838">
              <a:lnSpc>
                <a:spcPct val="110000"/>
              </a:lnSpc>
            </a:pPr>
            <a:endParaRPr lang="en-GB" b="0" baseline="0" dirty="0" smtClean="0"/>
          </a:p>
          <a:p>
            <a:pPr marL="712788" lvl="2" indent="-350838">
              <a:lnSpc>
                <a:spcPct val="110000"/>
              </a:lnSpc>
            </a:pPr>
            <a:endParaRPr lang="en-GB" b="0" dirty="0" smtClean="0"/>
          </a:p>
          <a:p>
            <a:pPr>
              <a:buFontTx/>
              <a:buChar char="-"/>
            </a:pPr>
            <a:endParaRPr lang="en-US" sz="1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  <a:buFont typeface="Wingdings" pitchFamily="2" charset="2"/>
              <a:buChar char="Ø"/>
            </a:pPr>
            <a:r>
              <a:rPr lang="en-GB" sz="2000" dirty="0" smtClean="0"/>
              <a:t>Clarification of institutional responsibilities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 </a:t>
            </a:r>
            <a:r>
              <a:rPr lang="en-GB" sz="2000" dirty="0" smtClean="0">
                <a:sym typeface="Wingdings" pitchFamily="2" charset="2"/>
              </a:rPr>
              <a:t>better understanding of specific roles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 </a:t>
            </a:r>
            <a:r>
              <a:rPr lang="en-GB" sz="2000" dirty="0" smtClean="0">
                <a:sym typeface="Wingdings" pitchFamily="2" charset="2"/>
              </a:rPr>
              <a:t>minimization of overlap</a:t>
            </a:r>
          </a:p>
          <a:p>
            <a:pPr marL="914400" lvl="1" indent="-457200" eaLnBrk="0" hangingPunct="0">
              <a:spcBef>
                <a:spcPts val="600"/>
              </a:spcBef>
              <a:buClr>
                <a:srgbClr val="36A353"/>
              </a:buClr>
            </a:pPr>
            <a:r>
              <a:rPr lang="en-GB" sz="2000" dirty="0" smtClean="0">
                <a:solidFill>
                  <a:srgbClr val="36A353"/>
                </a:solidFill>
                <a:sym typeface="Wingdings" pitchFamily="2" charset="2"/>
              </a:rPr>
              <a:t>	  </a:t>
            </a:r>
            <a:r>
              <a:rPr lang="en-GB" sz="2000" dirty="0" smtClean="0">
                <a:sym typeface="Wingdings" pitchFamily="2" charset="2"/>
              </a:rPr>
              <a:t>clarity on accountability</a:t>
            </a:r>
            <a:endParaRPr lang="en-GB" sz="2000" dirty="0" smtClean="0"/>
          </a:p>
          <a:p>
            <a:pPr>
              <a:buFontTx/>
              <a:buNone/>
            </a:pPr>
            <a:endParaRPr lang="en-US" sz="1000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 txBox="1">
            <a:spLocks noGrp="1" noChangeArrowheads="1"/>
          </p:cNvSpPr>
          <p:nvPr/>
        </p:nvSpPr>
        <p:spPr bwMode="auto">
          <a:xfrm>
            <a:off x="3886200" y="9204261"/>
            <a:ext cx="2971800" cy="4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eaLnBrk="0" hangingPunct="0"/>
            <a:fld id="{72F17F69-5C47-4EC7-B1DC-E8E44589EDD7}" type="slidenum">
              <a:rPr lang="en-US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 algn="r" eaLnBrk="0" hangingPunct="0"/>
              <a:t>5</a:t>
            </a:fld>
            <a:endParaRPr lang="en-US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 txBox="1">
            <a:spLocks noGrp="1" noChangeArrowheads="1"/>
          </p:cNvSpPr>
          <p:nvPr/>
        </p:nvSpPr>
        <p:spPr bwMode="auto">
          <a:xfrm>
            <a:off x="3886200" y="9204261"/>
            <a:ext cx="2971800" cy="4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eaLnBrk="0" hangingPunct="0"/>
            <a:fld id="{C6AE56E1-87DE-4782-835C-9E6C3BB4396E}" type="slidenum">
              <a:rPr lang="en-US" sz="1200"/>
              <a:pPr algn="r" eaLnBrk="0" hangingPunct="0"/>
              <a:t>6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 txBox="1">
            <a:spLocks noGrp="1" noChangeArrowheads="1"/>
          </p:cNvSpPr>
          <p:nvPr/>
        </p:nvSpPr>
        <p:spPr bwMode="auto">
          <a:xfrm>
            <a:off x="3886200" y="9204261"/>
            <a:ext cx="2971800" cy="4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eaLnBrk="0" hangingPunct="0"/>
            <a:fld id="{4F3FC734-568A-4AC7-A187-88EFE74B9EC9}" type="slidenum">
              <a:rPr lang="en-US" sz="1200"/>
              <a:pPr algn="r" eaLnBrk="0" hangingPunct="0"/>
              <a:t>7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 txBox="1">
            <a:spLocks noGrp="1" noChangeArrowheads="1"/>
          </p:cNvSpPr>
          <p:nvPr/>
        </p:nvSpPr>
        <p:spPr bwMode="auto">
          <a:xfrm>
            <a:off x="3886200" y="9204261"/>
            <a:ext cx="2971800" cy="4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63" tIns="46131" rIns="92263" bIns="46131" anchor="b"/>
          <a:lstStyle/>
          <a:p>
            <a:pPr algn="r" eaLnBrk="0" hangingPunct="0"/>
            <a:fld id="{DB4305B0-13F0-40C4-B7C9-81869574071B}" type="slidenum">
              <a:rPr lang="en-US" sz="1200"/>
              <a:pPr algn="r" eaLnBrk="0" hangingPunct="0"/>
              <a:t>8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63" tIns="46131" rIns="92263" bIns="46131"/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Hamburg, Juli 2006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2006 Omnid Consulting GmbH - 2006MMTT Präsentationstitel - </a:t>
            </a:r>
            <a:fld id="{43D802CA-9A15-434E-BB4D-E6DD20445088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9230" y="1382713"/>
            <a:ext cx="8240400" cy="1850400"/>
          </a:xfrm>
        </p:spPr>
        <p:txBody>
          <a:bodyPr wrap="square" tIns="36000" bIns="36000" anchor="t" anchorCtr="0">
            <a:noAutofit/>
          </a:bodyPr>
          <a:lstStyle>
            <a:lvl1pPr algn="l">
              <a:defRPr sz="6000" baseline="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5038" y="3530364"/>
            <a:ext cx="8240400" cy="19548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000" baseline="0"/>
            </a:lvl1pPr>
          </a:lstStyle>
          <a:p>
            <a:endParaRPr lang="en-GB" dirty="0"/>
          </a:p>
        </p:txBody>
      </p:sp>
      <p:grpSp>
        <p:nvGrpSpPr>
          <p:cNvPr id="2" name="Gruppieren 6"/>
          <p:cNvGrpSpPr/>
          <p:nvPr userDrawn="1"/>
        </p:nvGrpSpPr>
        <p:grpSpPr>
          <a:xfrm>
            <a:off x="0" y="0"/>
            <a:ext cx="9144000" cy="1213247"/>
            <a:chOff x="0" y="0"/>
            <a:chExt cx="9144000" cy="1213247"/>
          </a:xfrm>
        </p:grpSpPr>
        <p:pic>
          <p:nvPicPr>
            <p:cNvPr id="8" name="Picture 8" descr="PPT_Header_130409_v1_RCV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88541"/>
            </a:xfrm>
            <a:prstGeom prst="rect">
              <a:avLst/>
            </a:prstGeom>
          </p:spPr>
        </p:pic>
        <p:pic>
          <p:nvPicPr>
            <p:cNvPr id="11" name="Grafik 6" descr="FLEGT-bar-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981075"/>
              <a:ext cx="9144000" cy="232172"/>
            </a:xfrm>
            <a:prstGeom prst="rect">
              <a:avLst/>
            </a:prstGeom>
          </p:spPr>
        </p:pic>
      </p:grpSp>
      <p:sp>
        <p:nvSpPr>
          <p:cNvPr id="14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&amp;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4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Ovr>
    <a:masterClrMapping/>
  </p:clrMapOvr>
  <p:transition spd="slow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5324EE-E9C3-4A86-B8B1-9FB9405A72BC}" type="datetimeFigureOut">
              <a:rPr lang="en-GB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7CF3989-A185-47B7-9D85-370E982D0DE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1800" y="1408787"/>
            <a:ext cx="8240400" cy="1684340"/>
          </a:xfrm>
        </p:spPr>
        <p:txBody>
          <a:bodyPr wrap="square" tIns="36000" bIns="36000"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title </a:t>
            </a:r>
            <a:br>
              <a:rPr lang="de-DE" dirty="0" smtClean="0"/>
            </a:br>
            <a:r>
              <a:rPr lang="de-DE" dirty="0" smtClean="0"/>
              <a:t>style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102336" y="3530364"/>
            <a:ext cx="6939329" cy="917572"/>
          </a:xfrm>
          <a:prstGeom prst="rect">
            <a:avLst/>
          </a:prstGeom>
        </p:spPr>
        <p:txBody>
          <a:bodyPr t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4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br>
              <a:rPr lang="de-DE" dirty="0" smtClean="0"/>
            </a:br>
            <a:r>
              <a:rPr lang="de-DE" dirty="0" err="1" smtClean="0"/>
              <a:t>subtitle</a:t>
            </a:r>
            <a:r>
              <a:rPr lang="de-DE" dirty="0" smtClean="0"/>
              <a:t> style</a:t>
            </a:r>
            <a:endParaRPr lang="de-DE" dirty="0"/>
          </a:p>
        </p:txBody>
      </p:sp>
      <p:sp>
        <p:nvSpPr>
          <p:cNvPr id="1179652" name="Rectangle 4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2811341" y="4885173"/>
            <a:ext cx="3521319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de-DE" err="1" smtClean="0"/>
              <a:t>Surname</a:t>
            </a:r>
            <a:r>
              <a:rPr lang="de-DE" smtClean="0"/>
              <a:t> Name</a:t>
            </a:r>
          </a:p>
          <a:p>
            <a:r>
              <a:rPr lang="de-DE" err="1" smtClean="0"/>
              <a:t>city</a:t>
            </a:r>
            <a:r>
              <a:rPr lang="de-DE" smtClean="0"/>
              <a:t>, </a:t>
            </a:r>
            <a:r>
              <a:rPr lang="de-DE" err="1" smtClean="0"/>
              <a:t>month</a:t>
            </a:r>
            <a:r>
              <a:rPr lang="de-DE" smtClean="0"/>
              <a:t> </a:t>
            </a:r>
            <a:r>
              <a:rPr lang="de-DE" err="1" smtClean="0"/>
              <a:t>year</a:t>
            </a:r>
            <a:endParaRPr lang="de-DE"/>
          </a:p>
        </p:txBody>
      </p:sp>
      <p:pic>
        <p:nvPicPr>
          <p:cNvPr id="12" name="Grafik 11" descr="headerPPT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71550"/>
          </a:xfrm>
          <a:prstGeom prst="rect">
            <a:avLst/>
          </a:prstGeom>
        </p:spPr>
      </p:pic>
      <p:pic>
        <p:nvPicPr>
          <p:cNvPr id="8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3" cstate="print"/>
          <a:srcRect l="4678" r="20266" b="25000"/>
          <a:stretch>
            <a:fillRect/>
          </a:stretch>
        </p:blipFill>
        <p:spPr bwMode="auto">
          <a:xfrm>
            <a:off x="7584499" y="6392857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8"/>
          <p:cNvCxnSpPr/>
          <p:nvPr userDrawn="1"/>
        </p:nvCxnSpPr>
        <p:spPr bwMode="auto">
          <a:xfrm>
            <a:off x="0" y="631269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39230" y="1382713"/>
            <a:ext cx="8240400" cy="1850400"/>
          </a:xfrm>
        </p:spPr>
        <p:txBody>
          <a:bodyPr wrap="square" tIns="36000" bIns="36000" anchor="t" anchorCtr="0">
            <a:noAutofit/>
          </a:bodyPr>
          <a:lstStyle>
            <a:lvl1pPr algn="l">
              <a:defRPr sz="6000" baseline="0"/>
            </a:lvl1pPr>
          </a:lstStyle>
          <a:p>
            <a:r>
              <a:rPr lang="de-DE" dirty="0" smtClean="0"/>
              <a:t>Add Title</a:t>
            </a:r>
            <a:endParaRPr lang="de-DE" dirty="0"/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5038" y="3530364"/>
            <a:ext cx="8240400" cy="1954800"/>
          </a:xfrm>
          <a:prstGeom prst="rect">
            <a:avLst/>
          </a:prstGeom>
        </p:spPr>
        <p:txBody>
          <a:bodyPr tIns="36000" bIns="36000" anchor="t" anchorCtr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Webdings" pitchFamily="18" charset="2"/>
              <a:buNone/>
              <a:defRPr sz="2000" baseline="0"/>
            </a:lvl1pPr>
          </a:lstStyle>
          <a:p>
            <a:endParaRPr lang="en-GB" dirty="0"/>
          </a:p>
        </p:txBody>
      </p:sp>
      <p:grpSp>
        <p:nvGrpSpPr>
          <p:cNvPr id="2" name="Gruppieren 6"/>
          <p:cNvGrpSpPr/>
          <p:nvPr userDrawn="1"/>
        </p:nvGrpSpPr>
        <p:grpSpPr>
          <a:xfrm>
            <a:off x="0" y="0"/>
            <a:ext cx="9144000" cy="1213247"/>
            <a:chOff x="0" y="0"/>
            <a:chExt cx="9144000" cy="1213247"/>
          </a:xfrm>
        </p:grpSpPr>
        <p:pic>
          <p:nvPicPr>
            <p:cNvPr id="8" name="Picture 8" descr="PPT_Header_130409_v1_RCV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88541"/>
            </a:xfrm>
            <a:prstGeom prst="rect">
              <a:avLst/>
            </a:prstGeom>
          </p:spPr>
        </p:pic>
        <p:pic>
          <p:nvPicPr>
            <p:cNvPr id="11" name="Grafik 6" descr="FLEGT-bar-4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0" y="981075"/>
              <a:ext cx="9144000" cy="232172"/>
            </a:xfrm>
            <a:prstGeom prst="rect">
              <a:avLst/>
            </a:prstGeom>
          </p:spPr>
        </p:pic>
      </p:grpSp>
      <p:sp>
        <p:nvSpPr>
          <p:cNvPr id="14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&amp;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4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Ovr>
    <a:masterClrMapping/>
  </p:clrMapOvr>
  <p:transition spd="slow"/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lvl="0"/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752" y="135034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433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809625" indent="-358775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162050" indent="-352425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endParaRPr lang="en-GB" noProof="0" dirty="0" smtClean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en-GB" noProof="0" dirty="0" smtClean="0"/>
          </a:p>
          <a:p>
            <a:pPr lvl="1"/>
            <a:r>
              <a:rPr lang="en-GB" noProof="0" dirty="0" smtClean="0"/>
              <a:t>We present on progress with the communication strategy in a separate presentation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, 2.,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Strategic services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lvl="1"/>
            <a:r>
              <a:rPr lang="en-GB" noProof="0" dirty="0" smtClean="0"/>
              <a:t>Central African VPA stakeholders know good practices in communication, Cameroon regional forum</a:t>
            </a:r>
          </a:p>
          <a:p>
            <a:pPr lvl="1"/>
            <a:r>
              <a:rPr lang="en-GB" noProof="0" dirty="0" smtClean="0"/>
              <a:t>EU delegation and other stakeholders in Indonesia received strategic guidance on </a:t>
            </a:r>
            <a:r>
              <a:rPr lang="en-GB" noProof="0" dirty="0" err="1" smtClean="0"/>
              <a:t>communicatin</a:t>
            </a:r>
            <a:r>
              <a:rPr lang="en-GB" noProof="0" dirty="0" smtClean="0"/>
              <a:t> with/ beside partner country. </a:t>
            </a:r>
          </a:p>
          <a:p>
            <a:pPr lvl="1"/>
            <a:r>
              <a:rPr lang="en-GB" noProof="0" dirty="0" smtClean="0"/>
              <a:t>The national REDD+ committee in Congo advised on REDD+ communication strategy, reinforcing ties with FLEGT stakeholders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, 2.,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Strategic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0" y="1390804"/>
            <a:ext cx="8240712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indent="-415925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itchFamily="34" charset="0"/>
              <a:buChar char="•"/>
              <a:defRPr lang="de-DE" sz="2400" b="0" baseline="0" dirty="0" err="1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363600" indent="-180000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543600" indent="-180000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100000"/>
              <a:buFont typeface="Arial" pitchFamily="34" charset="0"/>
              <a:buNone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lvl="1"/>
            <a:r>
              <a:rPr lang="en-GB" noProof="0" dirty="0" smtClean="0"/>
              <a:t>Central African VPA stakeholders know good practices in communication, Cameroon regional forum</a:t>
            </a:r>
          </a:p>
          <a:p>
            <a:pPr lvl="1"/>
            <a:r>
              <a:rPr lang="en-GB" noProof="0" dirty="0" smtClean="0"/>
              <a:t>EU delegation and other stakeholders in Indonesia received strategic guidance on </a:t>
            </a:r>
            <a:r>
              <a:rPr lang="en-GB" noProof="0" dirty="0" err="1" smtClean="0"/>
              <a:t>communicatin</a:t>
            </a:r>
            <a:r>
              <a:rPr lang="en-GB" noProof="0" dirty="0" smtClean="0"/>
              <a:t> with/ beside partner country. </a:t>
            </a:r>
          </a:p>
          <a:p>
            <a:pPr lvl="1"/>
            <a:r>
              <a:rPr lang="en-GB" noProof="0" dirty="0" smtClean="0"/>
              <a:t>The national REDD+ committee in Congo advised on REDD+ communication strategy, reinforcing ties with FLEGT stakeholders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Preparing EU market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indent="-42068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VPAs </a:t>
            </a:r>
            <a:r>
              <a:rPr lang="de-DE" dirty="0" err="1" smtClean="0"/>
              <a:t>and</a:t>
            </a:r>
            <a:r>
              <a:rPr lang="de-DE" dirty="0" smtClean="0"/>
              <a:t> EUTR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Trade </a:t>
            </a:r>
            <a:r>
              <a:rPr lang="de-DE" dirty="0" err="1" smtClean="0"/>
              <a:t>leaders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EU </a:t>
            </a:r>
            <a:r>
              <a:rPr lang="de-DE" dirty="0" err="1" smtClean="0"/>
              <a:t>forums</a:t>
            </a:r>
            <a:endParaRPr lang="de-DE" dirty="0" smtClean="0"/>
          </a:p>
          <a:p>
            <a:pPr lvl="1"/>
            <a:r>
              <a:rPr lang="de-DE" dirty="0" err="1" smtClean="0"/>
              <a:t>Competent</a:t>
            </a:r>
            <a:r>
              <a:rPr lang="de-DE" dirty="0" smtClean="0"/>
              <a:t> </a:t>
            </a:r>
            <a:r>
              <a:rPr lang="de-DE" dirty="0" err="1" smtClean="0"/>
              <a:t>authorities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endParaRPr lang="de-DE" dirty="0" smtClean="0"/>
          </a:p>
          <a:p>
            <a:pPr lvl="1"/>
            <a:r>
              <a:rPr lang="de-DE" dirty="0" smtClean="0"/>
              <a:t>VPA </a:t>
            </a:r>
            <a:r>
              <a:rPr lang="de-DE" dirty="0" err="1" smtClean="0"/>
              <a:t>country</a:t>
            </a:r>
            <a:r>
              <a:rPr lang="de-DE" dirty="0" smtClean="0"/>
              <a:t> </a:t>
            </a:r>
            <a:r>
              <a:rPr lang="de-DE" dirty="0" err="1" smtClean="0"/>
              <a:t>stakeholders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endParaRPr lang="de-DE" dirty="0" smtClean="0"/>
          </a:p>
          <a:p>
            <a:pPr lvl="1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err="1" smtClean="0"/>
              <a:t>Photo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Chatham House CA </a:t>
            </a:r>
            <a:r>
              <a:rPr lang="de-DE" dirty="0" err="1" smtClean="0"/>
              <a:t>event</a:t>
            </a:r>
            <a:endParaRPr lang="de-DE" dirty="0" smtClean="0"/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Global </a:t>
            </a:r>
            <a:r>
              <a:rPr lang="de-DE" dirty="0" err="1" smtClean="0"/>
              <a:t>Timber</a:t>
            </a:r>
            <a:r>
              <a:rPr lang="de-DE" dirty="0" smtClean="0"/>
              <a:t> Forum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/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/>
          <p:cNvSpPr txBox="1">
            <a:spLocks/>
          </p:cNvSpPr>
          <p:nvPr userDrawn="1"/>
        </p:nvSpPr>
        <p:spPr>
          <a:xfrm>
            <a:off x="463550" y="6406361"/>
            <a:ext cx="1622425" cy="306691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Lucida Sans" pitchFamily="34" charset="0"/>
              </a:rPr>
              <a:t>20 September</a:t>
            </a:r>
            <a:r>
              <a:rPr lang="de-DE" sz="1200" baseline="0" dirty="0" smtClean="0">
                <a:latin typeface="Lucida Sans" pitchFamily="34" charset="0"/>
              </a:rPr>
              <a:t> 2013</a:t>
            </a:r>
            <a:endParaRPr lang="de-DE" sz="1200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Preparing EU market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2923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marR="0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endParaRPr lang="de-DE" dirty="0" smtClean="0"/>
          </a:p>
          <a:p>
            <a:pPr marL="419100" marR="0" lvl="1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20,000 </a:t>
            </a:r>
            <a:r>
              <a:rPr lang="de-DE" dirty="0" err="1" smtClean="0"/>
              <a:t>timber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journal</a:t>
            </a:r>
            <a:r>
              <a:rPr lang="de-DE" dirty="0" smtClean="0"/>
              <a:t> </a:t>
            </a:r>
            <a:r>
              <a:rPr lang="de-DE" dirty="0" err="1" smtClean="0"/>
              <a:t>readers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endParaRPr lang="de-DE" dirty="0" smtClean="0"/>
          </a:p>
          <a:p>
            <a:pPr marL="419100" marR="0" lvl="1" indent="-42068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de-DE" dirty="0" smtClean="0"/>
              <a:t>Asian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leaders</a:t>
            </a:r>
            <a:r>
              <a:rPr lang="de-DE" dirty="0" smtClean="0"/>
              <a:t> </a:t>
            </a:r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Illustration: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TTJ </a:t>
            </a:r>
            <a:r>
              <a:rPr lang="de-DE" dirty="0" err="1" smtClean="0"/>
              <a:t>article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Michael Buckley </a:t>
            </a:r>
            <a:r>
              <a:rPr lang="de-DE" dirty="0" err="1" smtClean="0"/>
              <a:t>Asia</a:t>
            </a:r>
            <a:r>
              <a:rPr lang="de-DE" dirty="0" smtClean="0"/>
              <a:t> </a:t>
            </a:r>
            <a:r>
              <a:rPr lang="de-DE" dirty="0" err="1" smtClean="0"/>
              <a:t>placement</a:t>
            </a:r>
            <a:endParaRPr lang="de-DE" dirty="0" smtClean="0"/>
          </a:p>
          <a:p>
            <a:pPr lvl="0"/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0326" y="5551136"/>
            <a:ext cx="837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/>
              <a:t>Fan illustration of key publications: India, GRAF and </a:t>
            </a:r>
            <a:r>
              <a:rPr lang="en-GB" baseline="0" dirty="0" err="1" smtClean="0"/>
              <a:t>Proforest</a:t>
            </a:r>
            <a:r>
              <a:rPr lang="en-GB" baseline="0" dirty="0" smtClean="0"/>
              <a:t> BN4</a:t>
            </a:r>
            <a:endParaRPr lang="en-GB" dirty="0"/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New </a:t>
            </a:r>
            <a:r>
              <a:rPr lang="de-DE" dirty="0" err="1" smtClean="0"/>
              <a:t>publications</a:t>
            </a:r>
            <a:endParaRPr lang="de-DE" dirty="0" smtClean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 you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2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17"/>
          <p:cNvSpPr txBox="1">
            <a:spLocks/>
          </p:cNvSpPr>
          <p:nvPr userDrawn="1"/>
        </p:nvSpPr>
        <p:spPr>
          <a:xfrm>
            <a:off x="463550" y="6356350"/>
            <a:ext cx="602932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9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</a:rPr>
              <a:t>Ensuring legal timber trade and strengthening forest governance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0326" y="5551136"/>
            <a:ext cx="8375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0" dirty="0" smtClean="0"/>
              <a:t>Websites: illegal logging, new facility website, </a:t>
            </a:r>
            <a:endParaRPr lang="en-GB" dirty="0"/>
          </a:p>
        </p:txBody>
      </p:sp>
      <p:pic>
        <p:nvPicPr>
          <p:cNvPr id="9" name="Grafik 6" descr="FLEGT-bar-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e-DE" dirty="0" smtClean="0"/>
              <a:t>Website,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websites</a:t>
            </a:r>
            <a:endParaRPr lang="de-DE" dirty="0" smtClean="0"/>
          </a:p>
        </p:txBody>
      </p:sp>
    </p:spTree>
  </p:cSld>
  <p:clrMapOvr>
    <a:masterClrMapping/>
  </p:clrMapOvr>
  <p:transition spd="slow"/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936" y="340812"/>
            <a:ext cx="8240400" cy="72598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What’s next for 2013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5752" y="1350344"/>
            <a:ext cx="8240712" cy="3877111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68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5925" marR="0" indent="-41433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809625" indent="-358775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1162050" indent="-352425" algn="l" rtl="0" eaLnBrk="1" fontAlgn="ctr" hangingPunct="1">
              <a:lnSpc>
                <a:spcPct val="100000"/>
              </a:lnSpc>
              <a:spcBef>
                <a:spcPts val="576"/>
              </a:spcBef>
              <a:spcAft>
                <a:spcPts val="288"/>
              </a:spcAft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r>
              <a:rPr lang="en-GB" noProof="0" dirty="0" smtClean="0"/>
              <a:t>Early support to communication in VPA countries</a:t>
            </a:r>
          </a:p>
          <a:p>
            <a:pPr lvl="1"/>
            <a:r>
              <a:rPr lang="en-GB" noProof="0" dirty="0" smtClean="0"/>
              <a:t>VPA stakeholders collaborate on preparing the FLEGT story, </a:t>
            </a:r>
          </a:p>
          <a:p>
            <a:pPr marL="415925" marR="0" lvl="1" indent="-414338" algn="l" defTabSz="914400" rtl="0" eaLnBrk="1" fontAlgn="ctr" latinLnBrk="0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noProof="0" dirty="0" smtClean="0"/>
              <a:t>Competent authorities for the EU Timber Regulation are ready for FLEGT-licensed timber.</a:t>
            </a:r>
          </a:p>
          <a:p>
            <a:pPr lvl="1"/>
            <a:r>
              <a:rPr lang="en-GB" noProof="0" dirty="0" smtClean="0"/>
              <a:t>Newcomers seeking information on FLEGT and VPAs will see linked websites of key partners and improved learning materials.</a:t>
            </a:r>
          </a:p>
          <a:p>
            <a:pPr lvl="1"/>
            <a:r>
              <a:rPr lang="en-GB" noProof="0" dirty="0" smtClean="0"/>
              <a:t>Media can access information on FLEGT and VPAs.</a:t>
            </a:r>
          </a:p>
          <a:p>
            <a:pPr lvl="1"/>
            <a:endParaRPr lang="en-GB" noProof="0" dirty="0" smtClean="0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472" y="340812"/>
            <a:ext cx="8240400" cy="725987"/>
          </a:xfrm>
        </p:spPr>
        <p:txBody>
          <a:bodyPr/>
          <a:lstStyle/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419100" indent="-420688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82625" indent="-230188" algn="l" rtl="0" eaLnBrk="1" fontAlgn="ctr" hangingPunct="1">
              <a:lnSpc>
                <a:spcPct val="100000"/>
              </a:lnSpc>
              <a:buClr>
                <a:schemeClr val="accent2"/>
              </a:buClr>
              <a:buSzPct val="100000"/>
              <a:buFont typeface="Arial" pitchFamily="34" charset="0"/>
              <a:buChar char="•"/>
              <a:tabLst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96950" indent="-287338" algn="l" rtl="0" eaLnBrk="1" fontAlgn="ctr" hangingPunct="1">
              <a:lnSpc>
                <a:spcPct val="100000"/>
              </a:lnSpc>
              <a:buClr>
                <a:schemeClr val="accent2"/>
              </a:buClr>
              <a:buSzPct val="60000"/>
              <a:buFont typeface="Courier New" pitchFamily="49" charset="0"/>
              <a:buChar char="o"/>
              <a:defRPr lang="de-DE" sz="24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itchFamily="34" charset="0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to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88385" y="1382712"/>
            <a:ext cx="3909215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2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270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n"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n"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343025" marR="0" indent="-441325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 lang="de-DE" sz="2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picture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1644" y="1904700"/>
            <a:ext cx="8240712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7000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1"/>
            <a:r>
              <a:rPr lang="de-DE" dirty="0" smtClean="0"/>
              <a:t>First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/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2053" name="think-cell Slide" r:id="rId5" imgW="0" imgH="0" progId="">
              <p:embed/>
            </p:oleObj>
          </a:graphicData>
        </a:graphic>
      </p:graphicFrame>
      <p:sp>
        <p:nvSpPr>
          <p:cNvPr id="4" name="Rectangle 2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>
            <a:off x="0" y="3162300"/>
            <a:ext cx="9144000" cy="748506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none" lIns="648000" tIns="91440" rIns="9000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0" y="3162006"/>
            <a:ext cx="9145108" cy="74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88000" anchor="ctr" anchorCtr="0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kew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PTProdAddin1016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1313351" y="5543587"/>
            <a:ext cx="6517298" cy="67148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lvl="0"/>
            <a:endParaRPr lang="de-DE" sz="1600" b="0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12062" y="5543550"/>
            <a:ext cx="6519877" cy="671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1644" y="1904701"/>
            <a:ext cx="8240712" cy="353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1800" y="1026612"/>
            <a:ext cx="8240400" cy="725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8" name="Rechteck 12"/>
          <p:cNvSpPr/>
          <p:nvPr userDrawn="1"/>
        </p:nvSpPr>
        <p:spPr bwMode="auto">
          <a:xfrm>
            <a:off x="451800" y="1901775"/>
            <a:ext cx="8240400" cy="4305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1489" y="1904700"/>
            <a:ext cx="3882386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811400" y="1904700"/>
            <a:ext cx="3880800" cy="43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algn="l" rtl="0" eaLnBrk="1" fontAlgn="ctr" hangingPunct="1">
              <a:lnSpc>
                <a:spcPct val="100000"/>
              </a:lnSpc>
              <a:spcAft>
                <a:spcPts val="100"/>
              </a:spcAft>
              <a:buClrTx/>
              <a:buFont typeface="Wingdings" pitchFamily="2" charset="2"/>
              <a:buNone/>
              <a:defRPr lang="de-DE" sz="180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1pPr>
            <a:lvl2pPr marL="306000" indent="-306000" algn="l" rtl="0" eaLnBrk="1" fontAlgn="ctr" hangingPunct="1">
              <a:lnSpc>
                <a:spcPct val="100000"/>
              </a:lnSpc>
              <a:spcBef>
                <a:spcPts val="300"/>
              </a:spcBef>
              <a:spcAft>
                <a:spcPts val="100"/>
              </a:spcAft>
              <a:buClrTx/>
              <a:buSzPct val="100000"/>
              <a:buFont typeface="Wingdings" pitchFamily="2" charset="2"/>
              <a:buChar char="§"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2pPr>
            <a:lvl3pPr marL="614363" indent="-301625" algn="l" rtl="0" eaLnBrk="1" fontAlgn="ctr" hangingPunct="1">
              <a:lnSpc>
                <a:spcPct val="100000"/>
              </a:lnSpc>
              <a:buClrTx/>
              <a:buSzPct val="100000"/>
              <a:buFont typeface="Wingdings" pitchFamily="2" charset="2"/>
              <a:buChar char="§"/>
              <a:tabLst/>
              <a:defRPr lang="de-DE" sz="18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3pPr>
            <a:lvl4pPr marL="901700" indent="-274638" algn="l" rtl="0" eaLnBrk="1" fontAlgn="ctr" hangingPunct="1">
              <a:lnSpc>
                <a:spcPct val="100000"/>
              </a:lnSpc>
              <a:buClrTx/>
              <a:buSzPct val="90000"/>
              <a:buFont typeface="Wingdings" pitchFamily="2" charset="2"/>
              <a:buChar char="§"/>
              <a:defRPr lang="de-DE" sz="1600" b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4pPr>
            <a:lvl5pPr marL="1162050" marR="0" indent="-26035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 lang="de-DE" sz="1400" b="0" baseline="0" dirty="0" smtClean="0">
                <a:solidFill>
                  <a:schemeClr val="tx1"/>
                </a:solidFill>
                <a:latin typeface="Lucida San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  <a:p>
            <a:pPr marL="1343025" marR="0" lvl="4" indent="-2667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Char char="§"/>
              <a:tabLst/>
              <a:defRPr/>
            </a:pP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1800" y="1026612"/>
            <a:ext cx="8240400" cy="725987"/>
          </a:xfrm>
        </p:spPr>
        <p:txBody>
          <a:bodyPr/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/>
          </a:p>
        </p:txBody>
      </p:sp>
      <p:sp>
        <p:nvSpPr>
          <p:cNvPr id="8" name="Rechteck 12"/>
          <p:cNvSpPr/>
          <p:nvPr userDrawn="1"/>
        </p:nvSpPr>
        <p:spPr bwMode="auto">
          <a:xfrm>
            <a:off x="451800" y="1901775"/>
            <a:ext cx="8240400" cy="4305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51800" y="2750542"/>
            <a:ext cx="8240400" cy="1684340"/>
          </a:xfrm>
        </p:spPr>
        <p:txBody>
          <a:bodyPr wrap="square" tIns="36000" bIns="36000" anchor="ctr" anchorCtr="0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Master title </a:t>
            </a:r>
            <a:br>
              <a:rPr lang="de-DE" dirty="0" smtClean="0"/>
            </a:br>
            <a:r>
              <a:rPr lang="de-DE" dirty="0" smtClean="0"/>
              <a:t>style</a:t>
            </a:r>
            <a:endParaRPr lang="de-DE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1800" y="10266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de-DE" dirty="0" smtClean="0"/>
          </a:p>
        </p:txBody>
      </p:sp>
      <p:sp>
        <p:nvSpPr>
          <p:cNvPr id="15" name="Slide Number Placeholder 8"/>
          <p:cNvSpPr txBox="1">
            <a:spLocks/>
          </p:cNvSpPr>
          <p:nvPr/>
        </p:nvSpPr>
        <p:spPr>
          <a:xfrm>
            <a:off x="4485543" y="6637063"/>
            <a:ext cx="172915" cy="136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 idx="1"/>
          </p:nvPr>
        </p:nvSpPr>
        <p:spPr>
          <a:xfrm>
            <a:off x="451800" y="1905000"/>
            <a:ext cx="8240400" cy="43053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styles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smtClean="0"/>
              <a:t>Fourth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sz="1400" dirty="0" smtClean="0"/>
              <a:t>Fifth </a:t>
            </a:r>
            <a:r>
              <a:rPr lang="de-DE" sz="1400" dirty="0" err="1" smtClean="0"/>
              <a:t>level</a:t>
            </a:r>
            <a:endParaRPr lang="de-DE" dirty="0"/>
          </a:p>
        </p:txBody>
      </p:sp>
      <p:pic>
        <p:nvPicPr>
          <p:cNvPr id="11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13" cstate="print"/>
          <a:srcRect l="4678" r="20266" b="25000"/>
          <a:stretch>
            <a:fillRect/>
          </a:stretch>
        </p:blipFill>
        <p:spPr bwMode="auto">
          <a:xfrm>
            <a:off x="7584499" y="6392857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Gerade Verbindung 12"/>
          <p:cNvCxnSpPr/>
          <p:nvPr userDrawn="1"/>
        </p:nvCxnSpPr>
        <p:spPr bwMode="auto">
          <a:xfrm>
            <a:off x="0" y="631269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Grafik 6" descr="FLEGT-bar-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4" r:id="rId3"/>
    <p:sldLayoutId id="2147483678" r:id="rId4"/>
    <p:sldLayoutId id="2147483675" r:id="rId5"/>
    <p:sldLayoutId id="2147483677" r:id="rId6"/>
    <p:sldLayoutId id="2147483666" r:id="rId7"/>
    <p:sldLayoutId id="2147483679" r:id="rId8"/>
    <p:sldLayoutId id="2147483680" r:id="rId9"/>
    <p:sldLayoutId id="2147483681" r:id="rId10"/>
    <p:sldLayoutId id="2147483720" r:id="rId11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-304800" algn="l" rtl="0" eaLnBrk="1" fontAlgn="ctr" hangingPunct="1">
        <a:lnSpc>
          <a:spcPct val="100000"/>
        </a:lnSpc>
        <a:spcBef>
          <a:spcPts val="300"/>
        </a:spcBef>
        <a:spcAft>
          <a:spcPct val="5000"/>
        </a:spcAft>
        <a:buClrTx/>
        <a:buSzPct val="80000"/>
        <a:buFont typeface="Wingdings" pitchFamily="2" charset="2"/>
        <a:buNone/>
        <a:tabLst/>
        <a:defRPr lang="de-DE" sz="1800" b="1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06000" indent="-306000" algn="l" rtl="0" eaLnBrk="1" fontAlgn="ctr" hangingPunct="1">
        <a:lnSpc>
          <a:spcPct val="100000"/>
        </a:lnSpc>
        <a:spcBef>
          <a:spcPts val="300"/>
        </a:spcBef>
        <a:spcAft>
          <a:spcPts val="100"/>
        </a:spcAft>
        <a:buClrTx/>
        <a:buSzPct val="100000"/>
        <a:buFont typeface="Wingdings" pitchFamily="2" charset="2"/>
        <a:buChar char="§"/>
        <a:defRPr lang="de-DE" sz="1800" b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614363" indent="-301625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 typeface="Wingdings" pitchFamily="2" charset="2"/>
        <a:buChar char="§"/>
        <a:defRPr lang="de-DE" sz="18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901700" indent="-274638" algn="l" rtl="0" eaLnBrk="1" fontAlgn="ctr" hangingPunct="1">
        <a:lnSpc>
          <a:spcPct val="100000"/>
        </a:lnSpc>
        <a:spcBef>
          <a:spcPct val="20000"/>
        </a:spcBef>
        <a:spcAft>
          <a:spcPct val="10000"/>
        </a:spcAft>
        <a:buClrTx/>
        <a:buSzPct val="90000"/>
        <a:buFont typeface="Wingdings" pitchFamily="2" charset="2"/>
        <a:buChar char="§"/>
        <a:defRPr lang="de-DE" sz="16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1165225" indent="-263525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Tx/>
        <a:buSzPct val="90000"/>
        <a:buFont typeface="Wingdings" pitchFamily="2" charset="2"/>
        <a:buChar char="§"/>
        <a:defRPr lang="de-DE" sz="1800" b="0" baseline="0" dirty="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E3865-44FE-45EE-8902-A952F2DEC00B}" type="datetimeFigureOut">
              <a:rPr lang="en-GB" smtClean="0"/>
              <a:pPr/>
              <a:t>09/10/2013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94E5-52AF-4A46-82C9-A21E8BF6B2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40812"/>
            <a:ext cx="8240400" cy="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24" name="Textplatzhalter 23"/>
          <p:cNvSpPr>
            <a:spLocks noGrp="1"/>
          </p:cNvSpPr>
          <p:nvPr>
            <p:ph type="body" idx="1"/>
          </p:nvPr>
        </p:nvSpPr>
        <p:spPr>
          <a:xfrm>
            <a:off x="463550" y="1382713"/>
            <a:ext cx="8240400" cy="4788000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7" name="Grafik 6" descr="FLEGT-bar-4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232172"/>
          </a:xfrm>
          <a:prstGeom prst="rect">
            <a:avLst/>
          </a:prstGeom>
        </p:spPr>
      </p:pic>
      <p:pic>
        <p:nvPicPr>
          <p:cNvPr id="8" name="Picture 14" descr="2909_EFI_Powerpoint_back_base2a"/>
          <p:cNvPicPr>
            <a:picLocks noChangeAspect="1" noChangeArrowheads="1"/>
          </p:cNvPicPr>
          <p:nvPr userDrawn="1"/>
        </p:nvPicPr>
        <p:blipFill>
          <a:blip r:embed="rId15" cstate="print"/>
          <a:srcRect l="4678" r="20266" b="25000"/>
          <a:stretch>
            <a:fillRect/>
          </a:stretch>
        </p:blipFill>
        <p:spPr bwMode="auto">
          <a:xfrm>
            <a:off x="7584499" y="6276972"/>
            <a:ext cx="1125006" cy="38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8"/>
          <p:cNvSpPr txBox="1">
            <a:spLocks/>
          </p:cNvSpPr>
          <p:nvPr userDrawn="1"/>
        </p:nvSpPr>
        <p:spPr>
          <a:xfrm>
            <a:off x="4372247" y="6335277"/>
            <a:ext cx="410307" cy="32461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A454A6-B4D9-4B70-913F-8ED3D2DB1293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Lucida Sans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Lucida Sans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8"/>
          <p:cNvSpPr txBox="1">
            <a:spLocks/>
          </p:cNvSpPr>
          <p:nvPr userDrawn="1"/>
        </p:nvSpPr>
        <p:spPr>
          <a:xfrm>
            <a:off x="463550" y="6353196"/>
            <a:ext cx="1622425" cy="306691"/>
          </a:xfrm>
          <a:prstGeom prst="rect">
            <a:avLst/>
          </a:prstGeom>
        </p:spPr>
        <p:txBody>
          <a:bodyPr vert="horz" lIns="36000" tIns="36000" rIns="3600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latin typeface="Lucida Sans" pitchFamily="34" charset="0"/>
              </a:rPr>
              <a:t>20 September</a:t>
            </a:r>
            <a:r>
              <a:rPr lang="de-DE" sz="1200" baseline="0" dirty="0" smtClean="0">
                <a:latin typeface="Lucida Sans" pitchFamily="34" charset="0"/>
              </a:rPr>
              <a:t> 2013</a:t>
            </a:r>
            <a:endParaRPr lang="de-DE" sz="1200" dirty="0" smtClean="0">
              <a:latin typeface="Lucida San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Lucida Sans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285750" indent="-284400" algn="l" rtl="0" eaLnBrk="1" fontAlgn="ctr" hangingPunct="1">
        <a:lnSpc>
          <a:spcPct val="100000"/>
        </a:lnSpc>
        <a:spcBef>
          <a:spcPts val="300"/>
        </a:spcBef>
        <a:spcAft>
          <a:spcPct val="5000"/>
        </a:spcAft>
        <a:buClrTx/>
        <a:buSzPct val="80000"/>
        <a:buFont typeface="Wingdings" pitchFamily="2" charset="2"/>
        <a:buNone/>
        <a:tabLst/>
        <a:defRPr lang="de-DE" sz="28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1pPr>
      <a:lvl2pPr marL="390525" indent="-425450" algn="l" rtl="0" eaLnBrk="1" fontAlgn="ctr" hangingPunct="1">
        <a:lnSpc>
          <a:spcPct val="100000"/>
        </a:lnSpc>
        <a:spcBef>
          <a:spcPts val="300"/>
        </a:spcBef>
        <a:spcAft>
          <a:spcPts val="100"/>
        </a:spcAft>
        <a:buClr>
          <a:schemeClr val="accent2"/>
        </a:buClr>
        <a:buSzPct val="100000"/>
        <a:buFont typeface="Wingdings" pitchFamily="2" charset="2"/>
        <a:buChar char="§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2pPr>
      <a:lvl3pPr marL="792163" indent="-355600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Char char="•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3pPr>
      <a:lvl4pPr marL="1146175" indent="-341313" algn="l" rtl="0" eaLnBrk="1" fontAlgn="ctr" hangingPunct="1">
        <a:lnSpc>
          <a:spcPct val="100000"/>
        </a:lnSpc>
        <a:spcBef>
          <a:spcPct val="20000"/>
        </a:spcBef>
        <a:spcAft>
          <a:spcPct val="10000"/>
        </a:spcAft>
        <a:buClr>
          <a:schemeClr val="accent2"/>
        </a:buClr>
        <a:buSzPct val="60000"/>
        <a:buFont typeface="Courier New" pitchFamily="49" charset="0"/>
        <a:buChar char="o"/>
        <a:defRPr lang="de-DE" sz="2400" b="0" baseline="0" dirty="0" smtClean="0">
          <a:solidFill>
            <a:schemeClr val="tx1"/>
          </a:solidFill>
          <a:latin typeface="Lucida Sans" pitchFamily="34" charset="0"/>
          <a:ea typeface="+mn-ea"/>
          <a:cs typeface="+mn-cs"/>
        </a:defRPr>
      </a:lvl4pPr>
      <a:lvl5pPr marL="714375" indent="-152400" algn="l" rtl="0" eaLnBrk="1" fontAlgn="ctr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pitchFamily="34" charset="0"/>
        <a:buNone/>
        <a:defRPr lang="de-DE" sz="1800" b="0" baseline="0" dirty="0">
          <a:solidFill>
            <a:schemeClr val="tx1"/>
          </a:solidFill>
          <a:latin typeface="Lucida Sans" pitchFamily="34" charset="0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n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12"/>
          <p:cNvCxnSpPr>
            <a:cxnSpLocks noChangeShapeType="1"/>
          </p:cNvCxnSpPr>
          <p:nvPr userDrawn="1"/>
        </p:nvCxnSpPr>
        <p:spPr bwMode="auto">
          <a:xfrm>
            <a:off x="381000" y="6172200"/>
            <a:ext cx="8382000" cy="0"/>
          </a:xfrm>
          <a:prstGeom prst="straightConnector1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</p:spPr>
      </p:cxnSp>
      <p:pic>
        <p:nvPicPr>
          <p:cNvPr id="1027" name="Picture 13" descr="2909_EFI_Powerpoint_back_base2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66088" y="6248400"/>
            <a:ext cx="10779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255192" y="1946265"/>
            <a:ext cx="8290100" cy="1850400"/>
          </a:xfrm>
        </p:spPr>
        <p:txBody>
          <a:bodyPr/>
          <a:lstStyle/>
          <a:p>
            <a:r>
              <a:rPr lang="en-US" sz="4400" dirty="0" smtClean="0"/>
              <a:t>Overview of VPA processes:  opportunities and challenges </a:t>
            </a:r>
            <a:r>
              <a:rPr lang="en-US" sz="4400" dirty="0" smtClean="0"/>
              <a:t>for projects to </a:t>
            </a:r>
            <a:r>
              <a:rPr lang="en-US" sz="4400" dirty="0" smtClean="0"/>
              <a:t>advance FLEGT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de-DE" sz="5400" dirty="0"/>
          </a:p>
        </p:txBody>
      </p:sp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>
          <a:xfrm>
            <a:off x="255192" y="4611589"/>
            <a:ext cx="8240400" cy="1954800"/>
          </a:xfrm>
        </p:spPr>
        <p:txBody>
          <a:bodyPr>
            <a:normAutofit/>
          </a:bodyPr>
          <a:lstStyle/>
          <a:p>
            <a:r>
              <a:rPr lang="fi-FI" sz="2400" dirty="0" smtClean="0"/>
              <a:t>Julia Falconer</a:t>
            </a:r>
            <a:endParaRPr lang="en-US" sz="2400" dirty="0" smtClean="0"/>
          </a:p>
          <a:p>
            <a:r>
              <a:rPr lang="en-US" sz="2400" dirty="0" smtClean="0"/>
              <a:t>FLEGT Project coordination meeting</a:t>
            </a:r>
            <a:endParaRPr lang="en-US" sz="2400" b="1" dirty="0" smtClean="0"/>
          </a:p>
          <a:p>
            <a:pPr algn="l"/>
            <a:r>
              <a:rPr lang="en-GB" b="0" dirty="0" smtClean="0"/>
              <a:t>October 9, 2013</a:t>
            </a:r>
          </a:p>
          <a:p>
            <a:pPr algn="l"/>
            <a:r>
              <a:rPr lang="fi-FI" b="0" dirty="0" err="1" smtClean="0"/>
              <a:t>Brussels</a:t>
            </a:r>
            <a:endParaRPr lang="en-GB" b="0" dirty="0" smtClean="0"/>
          </a:p>
          <a:p>
            <a:r>
              <a:rPr lang="en-US" sz="2400" b="1" dirty="0" smtClean="0"/>
              <a:t> </a:t>
            </a:r>
            <a:endParaRPr lang="en-US" sz="2400" dirty="0" smtClean="0"/>
          </a:p>
          <a:p>
            <a:endParaRPr lang="en-GB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err="1" smtClean="0"/>
              <a:t>Embedded</a:t>
            </a:r>
            <a:r>
              <a:rPr lang="fi-FI" dirty="0" smtClean="0"/>
              <a:t> in the VPA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7609" y="4631292"/>
            <a:ext cx="7772400" cy="1362075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What is IN THE </a:t>
            </a:r>
            <a:r>
              <a:rPr lang="en-GB" dirty="0" err="1" smtClean="0"/>
              <a:t>vPA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How are interests framed?</a:t>
            </a:r>
            <a:endParaRPr lang="en-GB" dirty="0"/>
          </a:p>
        </p:txBody>
      </p:sp>
      <p:sp>
        <p:nvSpPr>
          <p:cNvPr id="4099" name="AutoShape 5" descr="IMG_5329.JPG"/>
          <p:cNvSpPr>
            <a:spLocks noChangeAspect="1" noChangeArrowheads="1"/>
          </p:cNvSpPr>
          <p:nvPr/>
        </p:nvSpPr>
        <p:spPr bwMode="auto">
          <a:xfrm>
            <a:off x="1865276" y="4344471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0" name="AutoShape 7" descr="IMG_5329.JPG"/>
          <p:cNvSpPr>
            <a:spLocks noChangeAspect="1" noChangeArrowheads="1"/>
          </p:cNvSpPr>
          <p:nvPr/>
        </p:nvSpPr>
        <p:spPr bwMode="auto">
          <a:xfrm>
            <a:off x="123825" y="46038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1" name="AutoShape 9" descr="IMG_5329.JPG"/>
          <p:cNvSpPr>
            <a:spLocks noChangeAspect="1" noChangeArrowheads="1"/>
          </p:cNvSpPr>
          <p:nvPr/>
        </p:nvSpPr>
        <p:spPr bwMode="auto">
          <a:xfrm>
            <a:off x="123825" y="46038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2" name="AutoShape 12" descr="IMG_5329.JPG"/>
          <p:cNvSpPr>
            <a:spLocks noChangeAspect="1" noChangeArrowheads="1"/>
          </p:cNvSpPr>
          <p:nvPr/>
        </p:nvSpPr>
        <p:spPr bwMode="auto">
          <a:xfrm>
            <a:off x="123825" y="46038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3" name="AutoShape 14" descr="IMG_5329.JPG"/>
          <p:cNvSpPr>
            <a:spLocks noChangeAspect="1" noChangeArrowheads="1"/>
          </p:cNvSpPr>
          <p:nvPr/>
        </p:nvSpPr>
        <p:spPr bwMode="auto">
          <a:xfrm>
            <a:off x="123825" y="46038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4" name="AutoShape 16" descr="IMG_5329.JPG"/>
          <p:cNvSpPr>
            <a:spLocks noChangeAspect="1" noChangeArrowheads="1"/>
          </p:cNvSpPr>
          <p:nvPr/>
        </p:nvSpPr>
        <p:spPr bwMode="auto">
          <a:xfrm>
            <a:off x="473075" y="4303713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105" name="Picture 2" descr="IMG_5329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2390775" y="726669"/>
            <a:ext cx="4380706" cy="316523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4559" y="547836"/>
            <a:ext cx="8604166" cy="727075"/>
          </a:xfrm>
        </p:spPr>
        <p:txBody>
          <a:bodyPr/>
          <a:lstStyle/>
          <a:p>
            <a:r>
              <a:rPr lang="fi-FI" sz="3600" dirty="0" err="1" smtClean="0"/>
              <a:t>Embedded</a:t>
            </a:r>
            <a:r>
              <a:rPr lang="fi-FI" sz="3600" dirty="0" smtClean="0"/>
              <a:t> in the </a:t>
            </a:r>
            <a:r>
              <a:rPr lang="fi-FI" sz="3600" dirty="0" err="1" smtClean="0"/>
              <a:t>Agreement</a:t>
            </a:r>
            <a:r>
              <a:rPr lang="fi-FI" sz="3600" dirty="0" smtClean="0"/>
              <a:t>: </a:t>
            </a:r>
            <a:r>
              <a:rPr lang="fi-FI" sz="3600" dirty="0" err="1" smtClean="0"/>
              <a:t>Broader</a:t>
            </a:r>
            <a:r>
              <a:rPr lang="fi-FI" sz="3600" dirty="0" smtClean="0"/>
              <a:t> VPA </a:t>
            </a:r>
            <a:r>
              <a:rPr lang="fi-FI" sz="3600" dirty="0" err="1" smtClean="0"/>
              <a:t>Governance</a:t>
            </a:r>
            <a:r>
              <a:rPr lang="fi-FI" sz="3600" dirty="0" smtClean="0"/>
              <a:t> </a:t>
            </a:r>
            <a:r>
              <a:rPr lang="fi-FI" sz="3600" dirty="0" err="1" smtClean="0"/>
              <a:t>Commitments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8223" y="1767255"/>
            <a:ext cx="8682037" cy="45275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i-FI" sz="2400" b="0" dirty="0" err="1" smtClean="0"/>
              <a:t>Making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information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public</a:t>
            </a:r>
            <a:endParaRPr lang="fi-FI" sz="2400" b="0" dirty="0" smtClean="0"/>
          </a:p>
          <a:p>
            <a:pPr lvl="3">
              <a:buFont typeface="Wingdings" pitchFamily="2" charset="2"/>
              <a:buChar char="Ø"/>
            </a:pPr>
            <a:r>
              <a:rPr lang="fi-FI" dirty="0" err="1" smtClean="0"/>
              <a:t>Annex</a:t>
            </a:r>
            <a:r>
              <a:rPr lang="fi-FI" dirty="0" smtClean="0"/>
              <a:t> </a:t>
            </a:r>
            <a:r>
              <a:rPr lang="fi-FI" dirty="0" err="1" smtClean="0"/>
              <a:t>reflecting</a:t>
            </a:r>
            <a:r>
              <a:rPr lang="fi-FI" dirty="0" smtClean="0"/>
              <a:t> </a:t>
            </a:r>
            <a:r>
              <a:rPr lang="fi-FI" b="0" dirty="0" err="1" smtClean="0"/>
              <a:t>different</a:t>
            </a:r>
            <a:r>
              <a:rPr lang="fi-FI" b="0" dirty="0" smtClean="0"/>
              <a:t> </a:t>
            </a:r>
            <a:r>
              <a:rPr lang="fi-FI" b="0" dirty="0" err="1" smtClean="0"/>
              <a:t>stakeholders</a:t>
            </a:r>
            <a:r>
              <a:rPr lang="fi-FI" b="0" dirty="0" smtClean="0"/>
              <a:t> </a:t>
            </a:r>
            <a:r>
              <a:rPr lang="fi-FI" b="0" dirty="0" err="1" smtClean="0"/>
              <a:t>views</a:t>
            </a:r>
            <a:r>
              <a:rPr lang="fi-FI" b="0" dirty="0" smtClean="0"/>
              <a:t> on </a:t>
            </a:r>
            <a:r>
              <a:rPr lang="fi-FI" b="0" dirty="0" err="1" smtClean="0"/>
              <a:t>what</a:t>
            </a:r>
            <a:r>
              <a:rPr lang="fi-FI" b="0" dirty="0" smtClean="0"/>
              <a:t> to </a:t>
            </a:r>
            <a:r>
              <a:rPr lang="fi-FI" b="0" dirty="0" err="1" smtClean="0"/>
              <a:t>put</a:t>
            </a:r>
            <a:r>
              <a:rPr lang="fi-FI" b="0" dirty="0" smtClean="0"/>
              <a:t> in </a:t>
            </a:r>
            <a:r>
              <a:rPr lang="fi-FI" b="0" dirty="0" err="1" smtClean="0"/>
              <a:t>public</a:t>
            </a:r>
            <a:r>
              <a:rPr lang="fi-FI" b="0" dirty="0" smtClean="0"/>
              <a:t> </a:t>
            </a:r>
            <a:r>
              <a:rPr lang="fi-FI" b="0" dirty="0" err="1" smtClean="0"/>
              <a:t>domain</a:t>
            </a:r>
            <a:r>
              <a:rPr lang="fi-FI" b="0" dirty="0" smtClean="0"/>
              <a:t>.  </a:t>
            </a:r>
            <a:r>
              <a:rPr lang="fi-FI" b="0" dirty="0" err="1" smtClean="0"/>
              <a:t>Opportunity</a:t>
            </a:r>
            <a:r>
              <a:rPr lang="fi-FI" b="0" dirty="0" smtClean="0"/>
              <a:t> </a:t>
            </a:r>
            <a:r>
              <a:rPr lang="fi-FI" b="0" dirty="0" smtClean="0"/>
              <a:t>to </a:t>
            </a:r>
            <a:r>
              <a:rPr lang="fi-FI" b="0" dirty="0" err="1" smtClean="0"/>
              <a:t>make</a:t>
            </a:r>
            <a:r>
              <a:rPr lang="fi-FI" b="0" dirty="0" smtClean="0"/>
              <a:t> </a:t>
            </a:r>
            <a:r>
              <a:rPr lang="fi-FI" b="0" dirty="0" err="1" smtClean="0"/>
              <a:t>process/procedures/decisions</a:t>
            </a:r>
            <a:r>
              <a:rPr lang="fi-FI" b="0" dirty="0" smtClean="0"/>
              <a:t> </a:t>
            </a:r>
            <a:r>
              <a:rPr lang="fi-FI" b="0" dirty="0" err="1" smtClean="0"/>
              <a:t>transparent</a:t>
            </a:r>
            <a:r>
              <a:rPr lang="fi-FI" b="0" dirty="0" smtClean="0"/>
              <a:t> </a:t>
            </a:r>
          </a:p>
          <a:p>
            <a:pPr lvl="3">
              <a:buFont typeface="Wingdings" pitchFamily="2" charset="2"/>
              <a:buChar char="Ø"/>
            </a:pPr>
            <a:endParaRPr lang="fi-FI" b="0" dirty="0" smtClean="0"/>
          </a:p>
          <a:p>
            <a:pPr>
              <a:buFont typeface="Arial" pitchFamily="34" charset="0"/>
              <a:buChar char="•"/>
            </a:pPr>
            <a:r>
              <a:rPr lang="fi-FI" sz="2400" b="0" dirty="0" err="1" smtClean="0"/>
              <a:t>Legislative</a:t>
            </a:r>
            <a:r>
              <a:rPr lang="fi-FI" sz="2400" b="0" dirty="0" smtClean="0"/>
              <a:t> and </a:t>
            </a:r>
            <a:r>
              <a:rPr lang="fi-FI" sz="2400" b="0" dirty="0" err="1" smtClean="0"/>
              <a:t>policy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reform</a:t>
            </a:r>
            <a:r>
              <a:rPr lang="fi-FI" sz="2400" b="0" dirty="0" smtClean="0"/>
              <a:t> </a:t>
            </a:r>
            <a:endParaRPr lang="fi-FI" sz="2400" b="0" dirty="0"/>
          </a:p>
          <a:p>
            <a:pPr lvl="3">
              <a:buFont typeface="Wingdings" pitchFamily="2" charset="2"/>
              <a:buChar char="Ø"/>
            </a:pPr>
            <a:r>
              <a:rPr lang="fi-FI" b="0" dirty="0" err="1" smtClean="0"/>
              <a:t>fixing</a:t>
            </a:r>
            <a:r>
              <a:rPr lang="fi-FI" b="0" dirty="0" smtClean="0"/>
              <a:t> </a:t>
            </a:r>
            <a:r>
              <a:rPr lang="fi-FI" b="0" dirty="0" err="1" smtClean="0"/>
              <a:t>incoherence</a:t>
            </a:r>
            <a:r>
              <a:rPr lang="fi-FI" b="0" dirty="0" smtClean="0"/>
              <a:t>, </a:t>
            </a:r>
            <a:r>
              <a:rPr lang="fi-FI" b="0" dirty="0" err="1" smtClean="0"/>
              <a:t>bringing</a:t>
            </a:r>
            <a:r>
              <a:rPr lang="fi-FI" b="0" dirty="0" smtClean="0"/>
              <a:t> </a:t>
            </a:r>
            <a:r>
              <a:rPr lang="fi-FI" b="0" dirty="0" err="1" smtClean="0"/>
              <a:t>clarity</a:t>
            </a:r>
            <a:r>
              <a:rPr lang="fi-FI" b="0" dirty="0" smtClean="0"/>
              <a:t>, </a:t>
            </a:r>
            <a:r>
              <a:rPr lang="fi-FI" b="0" dirty="0" err="1" smtClean="0"/>
              <a:t>securing</a:t>
            </a:r>
            <a:r>
              <a:rPr lang="fi-FI" b="0" dirty="0" smtClean="0"/>
              <a:t> </a:t>
            </a:r>
            <a:r>
              <a:rPr lang="fi-FI" b="0" dirty="0" err="1" smtClean="0"/>
              <a:t>stakeholder</a:t>
            </a:r>
            <a:r>
              <a:rPr lang="fi-FI" b="0" dirty="0" smtClean="0"/>
              <a:t> </a:t>
            </a:r>
            <a:r>
              <a:rPr lang="fi-FI" b="0" dirty="0" err="1" smtClean="0"/>
              <a:t>interests</a:t>
            </a:r>
            <a:endParaRPr lang="fi-FI" b="0" dirty="0" smtClean="0"/>
          </a:p>
          <a:p>
            <a:pPr lvl="2">
              <a:buFont typeface="Wingdings" pitchFamily="2" charset="2"/>
              <a:buChar char="Ø"/>
            </a:pPr>
            <a:endParaRPr lang="fi-FI" b="0" dirty="0" smtClean="0"/>
          </a:p>
          <a:p>
            <a:pPr>
              <a:buFont typeface="Arial" pitchFamily="34" charset="0"/>
              <a:buChar char="•"/>
            </a:pPr>
            <a:r>
              <a:rPr lang="fi-FI" sz="2400" b="0" dirty="0" err="1" smtClean="0"/>
              <a:t>Independent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observation</a:t>
            </a:r>
            <a:r>
              <a:rPr lang="fi-FI" sz="2400" b="0" dirty="0" smtClean="0"/>
              <a:t>:  </a:t>
            </a:r>
          </a:p>
          <a:p>
            <a:pPr lvl="3">
              <a:buFont typeface="Wingdings" pitchFamily="2" charset="2"/>
              <a:buChar char="Ø"/>
            </a:pPr>
            <a:r>
              <a:rPr lang="fi-FI" dirty="0" err="1" smtClean="0"/>
              <a:t>Securing</a:t>
            </a:r>
            <a:r>
              <a:rPr lang="fi-FI" dirty="0" smtClean="0"/>
              <a:t> </a:t>
            </a:r>
            <a:r>
              <a:rPr lang="fi-FI" dirty="0" err="1" smtClean="0"/>
              <a:t>participation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oversight</a:t>
            </a:r>
            <a:r>
              <a:rPr lang="fi-FI" dirty="0" smtClean="0"/>
              <a:t> to </a:t>
            </a:r>
            <a:r>
              <a:rPr lang="fi-FI" dirty="0" err="1" smtClean="0"/>
              <a:t>ensure</a:t>
            </a:r>
            <a:r>
              <a:rPr lang="fi-FI" dirty="0" smtClean="0"/>
              <a:t> </a:t>
            </a:r>
            <a:r>
              <a:rPr lang="fi-FI" dirty="0" err="1" smtClean="0"/>
              <a:t>accountability</a:t>
            </a:r>
            <a:r>
              <a:rPr lang="fi-FI" dirty="0" smtClean="0"/>
              <a:t> (IDN, ROC)</a:t>
            </a:r>
            <a:endParaRPr lang="fi-FI" b="0" dirty="0" smtClean="0"/>
          </a:p>
          <a:p>
            <a:pPr>
              <a:buFont typeface="Arial" pitchFamily="34" charset="0"/>
              <a:buChar char="•"/>
            </a:pPr>
            <a:endParaRPr lang="fi-FI" b="0" dirty="0" err="1"/>
          </a:p>
          <a:p>
            <a:pPr>
              <a:buFont typeface="Arial" pitchFamily="34" charset="0"/>
              <a:buChar char="•"/>
            </a:pPr>
            <a:r>
              <a:rPr lang="en-GB" sz="2400" b="0" dirty="0" smtClean="0"/>
              <a:t>TLAS: timber legality verification</a:t>
            </a:r>
            <a:r>
              <a:rPr lang="en-GB" b="0" dirty="0" smtClean="0"/>
              <a:t>: </a:t>
            </a:r>
            <a:endParaRPr lang="en-GB" b="0" dirty="0" smtClean="0"/>
          </a:p>
          <a:p>
            <a:pPr lvl="3">
              <a:buFont typeface="Wingdings" pitchFamily="2" charset="2"/>
              <a:buChar char="Ø"/>
            </a:pPr>
            <a:r>
              <a:rPr lang="en-GB" b="0" dirty="0" smtClean="0"/>
              <a:t>provides </a:t>
            </a:r>
            <a:r>
              <a:rPr lang="en-GB" b="0" dirty="0" smtClean="0"/>
              <a:t>the evidence of legal compliance &amp; link to law </a:t>
            </a:r>
            <a:r>
              <a:rPr lang="en-GB" b="0" dirty="0" smtClean="0"/>
              <a:t>enforcement</a:t>
            </a:r>
            <a:endParaRPr lang="en-GB" b="0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239125" cy="725487"/>
          </a:xfrm>
        </p:spPr>
        <p:txBody>
          <a:bodyPr/>
          <a:lstStyle/>
          <a:p>
            <a:r>
              <a:rPr lang="fi-FI" sz="3000" dirty="0" err="1" smtClean="0"/>
              <a:t>Embedded</a:t>
            </a:r>
            <a:r>
              <a:rPr lang="fi-FI" sz="3000" dirty="0" smtClean="0"/>
              <a:t> in the </a:t>
            </a:r>
            <a:r>
              <a:rPr lang="fi-FI" sz="3000" dirty="0" err="1" smtClean="0"/>
              <a:t>Agreement</a:t>
            </a:r>
            <a:r>
              <a:rPr lang="fi-FI" sz="3000" dirty="0" smtClean="0"/>
              <a:t>:  </a:t>
            </a:r>
            <a:br>
              <a:rPr lang="fi-FI" sz="3000" dirty="0" smtClean="0"/>
            </a:br>
            <a:r>
              <a:rPr lang="fi-FI" sz="3000" dirty="0" smtClean="0"/>
              <a:t>FLEGT </a:t>
            </a:r>
            <a:r>
              <a:rPr lang="fi-FI" sz="3000" dirty="0" err="1" smtClean="0"/>
              <a:t>Licenses</a:t>
            </a:r>
            <a:r>
              <a:rPr lang="fi-FI" sz="3000" dirty="0" smtClean="0"/>
              <a:t>: </a:t>
            </a:r>
            <a:r>
              <a:rPr lang="fi-FI" sz="3000" dirty="0" err="1" smtClean="0"/>
              <a:t>what</a:t>
            </a:r>
            <a:r>
              <a:rPr lang="fi-FI" sz="3000" dirty="0" smtClean="0"/>
              <a:t> </a:t>
            </a:r>
            <a:r>
              <a:rPr lang="fi-FI" sz="3000" dirty="0" err="1" smtClean="0"/>
              <a:t>stands</a:t>
            </a:r>
            <a:r>
              <a:rPr lang="fi-FI" sz="3000" dirty="0" smtClean="0"/>
              <a:t> </a:t>
            </a:r>
            <a:r>
              <a:rPr lang="fi-FI" sz="3000" dirty="0" err="1" smtClean="0"/>
              <a:t>behind</a:t>
            </a:r>
            <a:r>
              <a:rPr lang="fi-FI" sz="3000" dirty="0" smtClean="0"/>
              <a:t> </a:t>
            </a:r>
            <a:r>
              <a:rPr lang="fi-FI" sz="3000" dirty="0" err="1" smtClean="0"/>
              <a:t>them</a:t>
            </a:r>
            <a:r>
              <a:rPr lang="fi-FI" sz="3000" dirty="0" smtClean="0"/>
              <a:t> 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224402" y="1796204"/>
            <a:ext cx="8767198" cy="4602162"/>
          </a:xfrm>
        </p:spPr>
        <p:txBody>
          <a:bodyPr>
            <a:normAutofit fontScale="77500" lnSpcReduction="20000"/>
          </a:bodyPr>
          <a:lstStyle/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 smtClean="0"/>
              <a:t>Consensus on legality definition  </a:t>
            </a:r>
            <a:r>
              <a:rPr lang="en-GB" sz="2600" b="0" dirty="0" smtClean="0">
                <a:solidFill>
                  <a:srgbClr val="FF0000"/>
                </a:solidFill>
              </a:rPr>
              <a:t>VOICE, PARTICIPATION, LEGISLATIVE CLARITY</a:t>
            </a: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 smtClean="0"/>
              <a:t>Responsibilities </a:t>
            </a:r>
            <a:r>
              <a:rPr lang="en-GB" sz="2600" b="0" dirty="0" smtClean="0"/>
              <a:t>and procedures with various government </a:t>
            </a:r>
            <a:r>
              <a:rPr lang="en-GB" sz="2600" b="0" dirty="0"/>
              <a:t>agencies and other TLAS actors developed and adopted </a:t>
            </a:r>
            <a:r>
              <a:rPr lang="en-GB" sz="2600" b="0" dirty="0" smtClean="0">
                <a:solidFill>
                  <a:srgbClr val="FF0000"/>
                </a:solidFill>
              </a:rPr>
              <a:t>INSTITUTIONAL CLARITY</a:t>
            </a:r>
            <a:r>
              <a:rPr lang="en-GB" sz="2600" b="0" dirty="0" smtClean="0">
                <a:solidFill>
                  <a:srgbClr val="FF0000"/>
                </a:solidFill>
              </a:rPr>
              <a:t>/ ACCOUNTABILITY</a:t>
            </a:r>
            <a:endParaRPr lang="en-GB" sz="2600" b="0" dirty="0"/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/>
              <a:t>New legislation drafted, consulted and </a:t>
            </a:r>
            <a:r>
              <a:rPr lang="en-GB" sz="2600" b="0" dirty="0" smtClean="0"/>
              <a:t>enacted </a:t>
            </a:r>
            <a:r>
              <a:rPr lang="en-GB" sz="2600" b="0" dirty="0" smtClean="0"/>
              <a:t>for </a:t>
            </a:r>
            <a:r>
              <a:rPr lang="en-GB" sz="2600" b="0" dirty="0"/>
              <a:t>FLEGT licensing </a:t>
            </a:r>
            <a:r>
              <a:rPr lang="en-GB" sz="2600" b="0" dirty="0" smtClean="0">
                <a:solidFill>
                  <a:srgbClr val="FF0000"/>
                </a:solidFill>
              </a:rPr>
              <a:t>LEGISLATIVE </a:t>
            </a:r>
            <a:r>
              <a:rPr lang="en-GB" sz="2600" b="0" dirty="0" smtClean="0">
                <a:solidFill>
                  <a:srgbClr val="FF0000"/>
                </a:solidFill>
              </a:rPr>
              <a:t>CLARITY</a:t>
            </a:r>
            <a:endParaRPr lang="en-GB" sz="2600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/>
              <a:t>G</a:t>
            </a:r>
            <a:r>
              <a:rPr lang="en-GB" sz="2600" b="0" dirty="0" smtClean="0"/>
              <a:t>overnment </a:t>
            </a:r>
            <a:r>
              <a:rPr lang="en-GB" sz="2600" b="0" dirty="0"/>
              <a:t>and private sector capacity to verify legal compliance </a:t>
            </a:r>
            <a:r>
              <a:rPr lang="en-GB" sz="2600" b="0" dirty="0" smtClean="0"/>
              <a:t>strengthened  </a:t>
            </a:r>
            <a:r>
              <a:rPr lang="en-GB" sz="2600" b="0" dirty="0" smtClean="0">
                <a:solidFill>
                  <a:srgbClr val="FF0000"/>
                </a:solidFill>
              </a:rPr>
              <a:t>CAPACITY BUILDING</a:t>
            </a:r>
            <a:endParaRPr lang="en-GB" sz="2600" b="0" dirty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fi-FI" sz="2600" b="0" dirty="0" err="1" smtClean="0"/>
              <a:t>All</a:t>
            </a:r>
            <a:r>
              <a:rPr lang="fi-FI" sz="2600" b="0" dirty="0" smtClean="0"/>
              <a:t> </a:t>
            </a:r>
            <a:r>
              <a:rPr lang="fi-FI" sz="2600" b="0" dirty="0" err="1" smtClean="0"/>
              <a:t>businesses</a:t>
            </a:r>
            <a:r>
              <a:rPr lang="fi-FI" sz="2600" b="0" dirty="0" smtClean="0"/>
              <a:t> </a:t>
            </a:r>
            <a:r>
              <a:rPr lang="fi-FI" sz="2600" b="0" dirty="0" err="1" smtClean="0"/>
              <a:t>engaged</a:t>
            </a:r>
            <a:r>
              <a:rPr lang="fi-FI" sz="2600" b="0" dirty="0" smtClean="0"/>
              <a:t> in </a:t>
            </a:r>
            <a:r>
              <a:rPr lang="fi-FI" sz="2600" b="0" dirty="0" err="1" smtClean="0"/>
              <a:t>harvesting</a:t>
            </a:r>
            <a:r>
              <a:rPr lang="en-GB" sz="2600" b="0" dirty="0" smtClean="0"/>
              <a:t>/producing/transporting/exporting being </a:t>
            </a:r>
            <a:r>
              <a:rPr lang="fi-FI" sz="2600" b="0" dirty="0" err="1" smtClean="0"/>
              <a:t>verified</a:t>
            </a:r>
            <a:r>
              <a:rPr lang="fi-FI" sz="2600" b="0" dirty="0" smtClean="0"/>
              <a:t> for </a:t>
            </a:r>
            <a:r>
              <a:rPr lang="fi-FI" sz="2600" b="0" dirty="0" err="1" smtClean="0"/>
              <a:t>legal</a:t>
            </a:r>
            <a:r>
              <a:rPr lang="fi-FI" sz="2600" b="0" dirty="0" smtClean="0"/>
              <a:t> </a:t>
            </a:r>
            <a:r>
              <a:rPr lang="fi-FI" sz="2600" b="0" dirty="0" err="1" smtClean="0"/>
              <a:t>compliance</a:t>
            </a:r>
            <a:r>
              <a:rPr lang="fi-FI" sz="2600" b="0" dirty="0" smtClean="0">
                <a:solidFill>
                  <a:srgbClr val="FF0000"/>
                </a:solidFill>
              </a:rPr>
              <a:t> LEVEL PLAYING FIELD</a:t>
            </a:r>
            <a:endParaRPr lang="en-GB" sz="2600" b="0" dirty="0" smtClean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/>
              <a:t>Legality assurance system is </a:t>
            </a:r>
            <a:r>
              <a:rPr lang="en-GB" sz="2600" b="0" dirty="0" smtClean="0"/>
              <a:t>audited </a:t>
            </a:r>
            <a:r>
              <a:rPr lang="en-GB" sz="2600" b="0" dirty="0"/>
              <a:t>by third </a:t>
            </a:r>
            <a:r>
              <a:rPr lang="en-GB" sz="2600" b="0" dirty="0" smtClean="0"/>
              <a:t>party </a:t>
            </a:r>
            <a:r>
              <a:rPr lang="en-GB" sz="2600" b="0" dirty="0" smtClean="0">
                <a:solidFill>
                  <a:srgbClr val="FF0000"/>
                </a:solidFill>
              </a:rPr>
              <a:t>CREDIBILITY</a:t>
            </a:r>
            <a:endParaRPr lang="en-GB" sz="2600" b="0" dirty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 smtClean="0"/>
              <a:t>Violations addressed </a:t>
            </a:r>
            <a:r>
              <a:rPr lang="en-GB" sz="2600" b="0" dirty="0"/>
              <a:t>and </a:t>
            </a:r>
            <a:r>
              <a:rPr lang="en-GB" sz="2600" b="0" dirty="0" smtClean="0"/>
              <a:t>treated </a:t>
            </a:r>
            <a:r>
              <a:rPr lang="en-GB" sz="2600" b="0" dirty="0" smtClean="0">
                <a:solidFill>
                  <a:srgbClr val="FF0000"/>
                </a:solidFill>
              </a:rPr>
              <a:t>ENFORCING THE LAW, </a:t>
            </a:r>
            <a:endParaRPr lang="en-GB" sz="2600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r>
              <a:rPr lang="en-GB" sz="2600" b="0" dirty="0" smtClean="0"/>
              <a:t>Civil society </a:t>
            </a:r>
            <a:r>
              <a:rPr lang="en-GB" sz="2600" b="0" dirty="0" smtClean="0"/>
              <a:t>observations </a:t>
            </a:r>
            <a:r>
              <a:rPr lang="en-GB" sz="2600" b="0" dirty="0" smtClean="0"/>
              <a:t>addressed </a:t>
            </a:r>
            <a:r>
              <a:rPr lang="en-GB" sz="2600" b="0" dirty="0" smtClean="0">
                <a:solidFill>
                  <a:srgbClr val="FF0000"/>
                </a:solidFill>
              </a:rPr>
              <a:t>ACCOUNTABILITY</a:t>
            </a:r>
            <a:endParaRPr lang="en-GB" sz="2600" b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Timing and political savvy are important </a:t>
            </a:r>
            <a:r>
              <a:rPr lang="en-US" dirty="0" smtClean="0">
                <a:solidFill>
                  <a:srgbClr val="36A353"/>
                </a:solidFill>
              </a:rPr>
              <a:t/>
            </a:r>
            <a:br>
              <a:rPr lang="en-US" dirty="0" smtClean="0">
                <a:solidFill>
                  <a:srgbClr val="36A35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44" y="1904700"/>
            <a:ext cx="8425656" cy="4305600"/>
          </a:xfrm>
        </p:spPr>
        <p:txBody>
          <a:bodyPr/>
          <a:lstStyle/>
          <a:p>
            <a:pPr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323232"/>
                </a:solidFill>
              </a:rPr>
              <a:t>For </a:t>
            </a:r>
            <a:r>
              <a:rPr lang="en-GB" sz="2400" dirty="0">
                <a:solidFill>
                  <a:srgbClr val="323232"/>
                </a:solidFill>
              </a:rPr>
              <a:t>VPAs national political dynamics: elections, key people, business cycles all influence process</a:t>
            </a:r>
          </a:p>
          <a:p>
            <a:pPr eaLnBrk="0" hangingPunct="0">
              <a:buFont typeface="Arial" charset="0"/>
              <a:buChar char="•"/>
            </a:pPr>
            <a:endParaRPr lang="en-GB" sz="2400" dirty="0">
              <a:solidFill>
                <a:srgbClr val="323232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en-GB" sz="2400" dirty="0">
                <a:solidFill>
                  <a:srgbClr val="323232"/>
                </a:solidFill>
              </a:rPr>
              <a:t>Understand </a:t>
            </a:r>
            <a:r>
              <a:rPr lang="en-GB" sz="2400" dirty="0" smtClean="0">
                <a:solidFill>
                  <a:srgbClr val="323232"/>
                </a:solidFill>
              </a:rPr>
              <a:t>VPA process dynamics &amp; tailor a</a:t>
            </a:r>
            <a:r>
              <a:rPr lang="fr-FR" sz="2400" dirty="0" err="1" smtClean="0">
                <a:solidFill>
                  <a:srgbClr val="323232"/>
                </a:solidFill>
              </a:rPr>
              <a:t>nalysis</a:t>
            </a:r>
            <a:r>
              <a:rPr lang="fr-FR" sz="2400" dirty="0" smtClean="0">
                <a:solidFill>
                  <a:srgbClr val="323232"/>
                </a:solidFill>
              </a:rPr>
              <a:t> </a:t>
            </a:r>
            <a:r>
              <a:rPr lang="fr-FR" sz="2400" dirty="0">
                <a:solidFill>
                  <a:srgbClr val="323232"/>
                </a:solidFill>
              </a:rPr>
              <a:t>and information </a:t>
            </a:r>
            <a:r>
              <a:rPr lang="fr-FR" sz="2400" dirty="0" smtClean="0">
                <a:solidFill>
                  <a:srgbClr val="323232"/>
                </a:solidFill>
              </a:rPr>
              <a:t>to </a:t>
            </a:r>
            <a:r>
              <a:rPr lang="fr-FR" sz="2400" dirty="0">
                <a:solidFill>
                  <a:srgbClr val="323232"/>
                </a:solidFill>
              </a:rPr>
              <a:t>the stages in </a:t>
            </a:r>
            <a:r>
              <a:rPr lang="fr-FR" sz="2400" dirty="0" err="1" smtClean="0">
                <a:solidFill>
                  <a:srgbClr val="323232"/>
                </a:solidFill>
              </a:rPr>
              <a:t>process</a:t>
            </a:r>
            <a:r>
              <a:rPr lang="fr-FR" sz="2400" dirty="0" smtClean="0">
                <a:solidFill>
                  <a:srgbClr val="323232"/>
                </a:solidFill>
              </a:rPr>
              <a:t> for maximum impact </a:t>
            </a:r>
          </a:p>
          <a:p>
            <a:pPr eaLnBrk="0" hangingPunct="0">
              <a:buFont typeface="Arial" charset="0"/>
              <a:buChar char="•"/>
            </a:pPr>
            <a:endParaRPr lang="fr-FR" sz="2400" dirty="0" smtClean="0">
              <a:solidFill>
                <a:srgbClr val="323232"/>
              </a:solidFill>
            </a:endParaRPr>
          </a:p>
          <a:p>
            <a:pPr eaLnBrk="0" hangingPunct="0">
              <a:buFont typeface="Arial" charset="0"/>
              <a:buChar char="•"/>
            </a:pPr>
            <a:r>
              <a:rPr lang="fr-FR" sz="2400" dirty="0" err="1" smtClean="0">
                <a:solidFill>
                  <a:srgbClr val="323232"/>
                </a:solidFill>
              </a:rPr>
              <a:t>When</a:t>
            </a:r>
            <a:r>
              <a:rPr lang="fr-FR" sz="2400" dirty="0" smtClean="0">
                <a:solidFill>
                  <a:srgbClr val="323232"/>
                </a:solidFill>
              </a:rPr>
              <a:t>, </a:t>
            </a:r>
            <a:r>
              <a:rPr lang="fr-FR" sz="2400" dirty="0" err="1" smtClean="0">
                <a:solidFill>
                  <a:srgbClr val="323232"/>
                </a:solidFill>
              </a:rPr>
              <a:t>what</a:t>
            </a:r>
            <a:r>
              <a:rPr lang="fr-FR" sz="2400" dirty="0" smtClean="0">
                <a:solidFill>
                  <a:srgbClr val="323232"/>
                </a:solidFill>
              </a:rPr>
              <a:t> and </a:t>
            </a:r>
            <a:r>
              <a:rPr lang="fr-FR" sz="2400" dirty="0" err="1" smtClean="0">
                <a:solidFill>
                  <a:srgbClr val="323232"/>
                </a:solidFill>
              </a:rPr>
              <a:t>who</a:t>
            </a:r>
            <a:r>
              <a:rPr lang="fr-FR" sz="2400" dirty="0" smtClean="0">
                <a:solidFill>
                  <a:srgbClr val="323232"/>
                </a:solidFill>
              </a:rPr>
              <a:t> </a:t>
            </a:r>
            <a:r>
              <a:rPr lang="fr-FR" sz="2400" dirty="0" err="1" smtClean="0">
                <a:solidFill>
                  <a:srgbClr val="323232"/>
                </a:solidFill>
              </a:rPr>
              <a:t>matter</a:t>
            </a:r>
            <a:r>
              <a:rPr lang="fr-FR" sz="2400" dirty="0" smtClean="0">
                <a:solidFill>
                  <a:srgbClr val="323232"/>
                </a:solidFill>
              </a:rPr>
              <a:t> in </a:t>
            </a:r>
            <a:r>
              <a:rPr lang="fr-FR" sz="2400" dirty="0" err="1" smtClean="0">
                <a:solidFill>
                  <a:srgbClr val="323232"/>
                </a:solidFill>
              </a:rPr>
              <a:t>your</a:t>
            </a:r>
            <a:r>
              <a:rPr lang="fr-FR" sz="2400" dirty="0" smtClean="0">
                <a:solidFill>
                  <a:srgbClr val="323232"/>
                </a:solidFill>
              </a:rPr>
              <a:t> actions -- timing</a:t>
            </a:r>
            <a:r>
              <a:rPr lang="fr-FR" sz="2400" dirty="0">
                <a:solidFill>
                  <a:srgbClr val="323232"/>
                </a:solidFill>
              </a:rPr>
              <a:t>, </a:t>
            </a:r>
            <a:r>
              <a:rPr lang="fr-FR" sz="2400" dirty="0" err="1">
                <a:solidFill>
                  <a:srgbClr val="323232"/>
                </a:solidFill>
              </a:rPr>
              <a:t>quality</a:t>
            </a:r>
            <a:r>
              <a:rPr lang="fr-FR" sz="2400" dirty="0">
                <a:solidFill>
                  <a:srgbClr val="323232"/>
                </a:solidFill>
              </a:rPr>
              <a:t> and </a:t>
            </a:r>
            <a:r>
              <a:rPr lang="fr-FR" sz="2400" dirty="0" err="1">
                <a:solidFill>
                  <a:srgbClr val="323232"/>
                </a:solidFill>
              </a:rPr>
              <a:t>representation</a:t>
            </a:r>
            <a:r>
              <a:rPr lang="fr-FR" sz="2400" dirty="0">
                <a:solidFill>
                  <a:srgbClr val="323232"/>
                </a:solidFill>
              </a:rPr>
              <a:t> </a:t>
            </a:r>
            <a:r>
              <a:rPr lang="fr-FR" sz="2400" dirty="0" smtClean="0">
                <a:solidFill>
                  <a:srgbClr val="323232"/>
                </a:solidFill>
              </a:rPr>
              <a:t>are </a:t>
            </a:r>
            <a:r>
              <a:rPr lang="fr-FR" sz="2400" dirty="0" err="1" smtClean="0">
                <a:solidFill>
                  <a:srgbClr val="323232"/>
                </a:solidFill>
              </a:rPr>
              <a:t>key</a:t>
            </a:r>
            <a:r>
              <a:rPr lang="fr-FR" sz="2400" dirty="0" smtClean="0">
                <a:solidFill>
                  <a:srgbClr val="323232"/>
                </a:solidFill>
              </a:rPr>
              <a:t>- </a:t>
            </a:r>
            <a:r>
              <a:rPr lang="fr-FR" sz="2400" dirty="0" err="1" smtClean="0">
                <a:solidFill>
                  <a:srgbClr val="323232"/>
                </a:solidFill>
              </a:rPr>
              <a:t>this</a:t>
            </a:r>
            <a:r>
              <a:rPr lang="fr-FR" sz="2400" dirty="0" smtClean="0">
                <a:solidFill>
                  <a:srgbClr val="323232"/>
                </a:solidFill>
              </a:rPr>
              <a:t> has </a:t>
            </a:r>
            <a:r>
              <a:rPr lang="fr-FR" sz="2400" dirty="0" err="1" smtClean="0">
                <a:solidFill>
                  <a:srgbClr val="323232"/>
                </a:solidFill>
              </a:rPr>
              <a:t>opened</a:t>
            </a:r>
            <a:r>
              <a:rPr lang="fr-FR" sz="2400" dirty="0" smtClean="0">
                <a:solidFill>
                  <a:srgbClr val="323232"/>
                </a:solidFill>
              </a:rPr>
              <a:t> the </a:t>
            </a:r>
            <a:r>
              <a:rPr lang="fr-FR" sz="2400" dirty="0" err="1" smtClean="0">
                <a:solidFill>
                  <a:srgbClr val="323232"/>
                </a:solidFill>
              </a:rPr>
              <a:t>space</a:t>
            </a:r>
            <a:r>
              <a:rPr lang="fr-FR" sz="2400" dirty="0" smtClean="0">
                <a:solidFill>
                  <a:srgbClr val="323232"/>
                </a:solidFill>
              </a:rPr>
              <a:t> for </a:t>
            </a:r>
            <a:r>
              <a:rPr lang="fr-FR" sz="2400" dirty="0" err="1" smtClean="0">
                <a:solidFill>
                  <a:srgbClr val="323232"/>
                </a:solidFill>
              </a:rPr>
              <a:t>broad</a:t>
            </a:r>
            <a:r>
              <a:rPr lang="fr-FR" sz="2400" dirty="0" smtClean="0">
                <a:solidFill>
                  <a:srgbClr val="323232"/>
                </a:solidFill>
              </a:rPr>
              <a:t> engagement</a:t>
            </a:r>
            <a:endParaRPr lang="fr-FR" sz="2400" dirty="0">
              <a:solidFill>
                <a:srgbClr val="32323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00" y="597987"/>
            <a:ext cx="8240400" cy="725987"/>
          </a:xfrm>
        </p:spPr>
        <p:txBody>
          <a:bodyPr/>
          <a:lstStyle/>
          <a:p>
            <a:r>
              <a:rPr lang="en-US" sz="2800" dirty="0" smtClean="0"/>
              <a:t>Reflections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Font typeface="Arial" charset="0"/>
              <a:buChar char="•"/>
            </a:pPr>
            <a:r>
              <a:rPr lang="fr-FR" dirty="0" smtClean="0">
                <a:solidFill>
                  <a:srgbClr val="323232"/>
                </a:solidFill>
              </a:rPr>
              <a:t> </a:t>
            </a:r>
            <a:endParaRPr lang="fr-FR" dirty="0">
              <a:solidFill>
                <a:srgbClr val="323232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4324" y="1419226"/>
            <a:ext cx="85058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572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Anticipate how the results of your projects </a:t>
            </a:r>
            <a:r>
              <a:rPr lang="en-US" sz="2000" dirty="0" smtClean="0"/>
              <a:t>are </a:t>
            </a:r>
            <a:r>
              <a:rPr lang="en-US" sz="2000" dirty="0" smtClean="0"/>
              <a:t>going to be used or influence national FLEGT processes adding value to VPA process  </a:t>
            </a:r>
          </a:p>
          <a:p>
            <a:pPr marL="432000" indent="-4572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fi-FI" sz="2000" dirty="0" smtClean="0"/>
              <a:t>The VPA </a:t>
            </a:r>
            <a:r>
              <a:rPr lang="fi-FI" sz="2000" dirty="0" err="1" smtClean="0"/>
              <a:t>relies</a:t>
            </a:r>
            <a:r>
              <a:rPr lang="fi-FI" sz="2000" dirty="0" smtClean="0"/>
              <a:t> on national </a:t>
            </a:r>
            <a:r>
              <a:rPr lang="fi-FI" sz="2000" dirty="0" err="1" smtClean="0"/>
              <a:t>stakeholders</a:t>
            </a:r>
            <a:r>
              <a:rPr lang="fi-FI" sz="2000" dirty="0" smtClean="0"/>
              <a:t> </a:t>
            </a:r>
            <a:r>
              <a:rPr lang="fi-FI" sz="2000" dirty="0" err="1" smtClean="0"/>
              <a:t>contributing</a:t>
            </a:r>
            <a:r>
              <a:rPr lang="fi-FI" sz="2000" dirty="0" smtClean="0"/>
              <a:t> </a:t>
            </a:r>
            <a:r>
              <a:rPr lang="fi-FI" sz="2000" dirty="0" err="1" smtClean="0"/>
              <a:t>effectively</a:t>
            </a:r>
            <a:r>
              <a:rPr lang="fi-FI" sz="2000" dirty="0" smtClean="0"/>
              <a:t> to the </a:t>
            </a:r>
            <a:r>
              <a:rPr lang="fi-FI" sz="2000" dirty="0" err="1" smtClean="0"/>
              <a:t>process</a:t>
            </a:r>
            <a:r>
              <a:rPr lang="fi-FI" sz="2000" dirty="0" smtClean="0"/>
              <a:t>: </a:t>
            </a:r>
            <a:r>
              <a:rPr lang="fi-FI" sz="2000" dirty="0" err="1" smtClean="0"/>
              <a:t>local</a:t>
            </a:r>
            <a:r>
              <a:rPr lang="fi-FI" sz="2000" dirty="0" smtClean="0"/>
              <a:t> </a:t>
            </a:r>
            <a:r>
              <a:rPr lang="fi-FI" sz="2000" dirty="0" err="1" smtClean="0"/>
              <a:t>counterparts</a:t>
            </a:r>
            <a:r>
              <a:rPr lang="fi-FI" sz="2000" dirty="0" smtClean="0"/>
              <a:t> </a:t>
            </a:r>
            <a:r>
              <a:rPr lang="fi-FI" sz="2000" dirty="0" err="1" smtClean="0"/>
              <a:t>therefore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key</a:t>
            </a:r>
            <a:r>
              <a:rPr lang="fi-FI" sz="2000" dirty="0" smtClean="0"/>
              <a:t> to </a:t>
            </a:r>
            <a:r>
              <a:rPr lang="fi-FI" sz="2000" dirty="0" err="1" smtClean="0"/>
              <a:t>ensure</a:t>
            </a:r>
            <a:r>
              <a:rPr lang="fi-FI" sz="2000" dirty="0" smtClean="0"/>
              <a:t> </a:t>
            </a:r>
            <a:r>
              <a:rPr lang="fi-FI" sz="2000" dirty="0" err="1" smtClean="0"/>
              <a:t>lessons</a:t>
            </a:r>
            <a:r>
              <a:rPr lang="fi-FI" sz="2000" dirty="0" smtClean="0"/>
              <a:t> </a:t>
            </a:r>
            <a:r>
              <a:rPr lang="fi-FI" sz="2000" dirty="0" err="1" smtClean="0"/>
              <a:t>from</a:t>
            </a:r>
            <a:r>
              <a:rPr lang="fi-FI" sz="2000" dirty="0" smtClean="0"/>
              <a:t> </a:t>
            </a:r>
            <a:r>
              <a:rPr lang="fi-FI" sz="2000" dirty="0" err="1" smtClean="0"/>
              <a:t>projects</a:t>
            </a:r>
            <a:r>
              <a:rPr lang="fi-FI" sz="2000" dirty="0" smtClean="0"/>
              <a:t> </a:t>
            </a:r>
            <a:r>
              <a:rPr lang="fi-FI" sz="2000" dirty="0" err="1" smtClean="0"/>
              <a:t>influence</a:t>
            </a:r>
            <a:r>
              <a:rPr lang="fi-FI" sz="2000" dirty="0" smtClean="0"/>
              <a:t> the </a:t>
            </a:r>
            <a:r>
              <a:rPr lang="fi-FI" sz="2000" dirty="0" err="1" smtClean="0"/>
              <a:t>shaping</a:t>
            </a:r>
            <a:r>
              <a:rPr lang="fi-FI" sz="2000" dirty="0" smtClean="0"/>
              <a:t> of VPA </a:t>
            </a:r>
            <a:endParaRPr lang="en-US" sz="2000" dirty="0" smtClean="0"/>
          </a:p>
          <a:p>
            <a:pPr marL="432000" indent="-4572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People matter and are a key constraint (whether in government, business or civil society). </a:t>
            </a:r>
          </a:p>
          <a:p>
            <a:pPr marL="432000" indent="-4572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Capacity is a constraint for all – but very different from one context to another – we need tailored  strategies for building across stakeholder constituencies</a:t>
            </a:r>
          </a:p>
          <a:p>
            <a:pPr marL="432000" indent="-4572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/>
              <a:t>Joined up project work provides stronger messages and influence and makes easier for national partners – less complexity</a:t>
            </a:r>
            <a:endParaRPr lang="en-US" sz="20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err="1" smtClean="0"/>
              <a:t>How</a:t>
            </a:r>
            <a:r>
              <a:rPr lang="fi-FI" sz="3200" dirty="0" smtClean="0"/>
              <a:t> to </a:t>
            </a:r>
            <a:r>
              <a:rPr lang="fi-FI" sz="3200" dirty="0" err="1" smtClean="0"/>
              <a:t>follow</a:t>
            </a:r>
            <a:r>
              <a:rPr lang="fi-FI" sz="3200" dirty="0" smtClean="0"/>
              <a:t> the </a:t>
            </a:r>
            <a:r>
              <a:rPr lang="fi-FI" sz="3200" dirty="0" err="1" smtClean="0"/>
              <a:t>process</a:t>
            </a:r>
            <a:r>
              <a:rPr lang="fi-FI" sz="3200" dirty="0" smtClean="0"/>
              <a:t>: </a:t>
            </a:r>
            <a:r>
              <a:rPr lang="fi-FI" sz="3200" dirty="0" err="1" smtClean="0"/>
              <a:t>important</a:t>
            </a:r>
            <a:r>
              <a:rPr lang="fi-FI" sz="3200" dirty="0" smtClean="0"/>
              <a:t> </a:t>
            </a:r>
            <a:r>
              <a:rPr lang="fi-FI" sz="3200" dirty="0" err="1" smtClean="0"/>
              <a:t>sources</a:t>
            </a:r>
            <a:r>
              <a:rPr lang="fi-FI" sz="3200" dirty="0" smtClean="0"/>
              <a:t> of </a:t>
            </a:r>
            <a:r>
              <a:rPr lang="fi-FI" sz="3200" dirty="0" err="1" smtClean="0"/>
              <a:t>information</a:t>
            </a:r>
            <a:endParaRPr lang="en-US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8768" y="1923750"/>
            <a:ext cx="8692357" cy="4305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400" b="0" dirty="0" smtClean="0"/>
              <a:t>EU Delegation FLEGT contact in country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fi-FI" sz="2400" b="0" dirty="0" smtClean="0"/>
              <a:t>FLEGT </a:t>
            </a:r>
            <a:r>
              <a:rPr lang="fi-FI" sz="2400" b="0" dirty="0" err="1" smtClean="0"/>
              <a:t>Facilitators</a:t>
            </a:r>
            <a:r>
              <a:rPr lang="fi-FI" sz="2400" b="0" dirty="0" smtClean="0"/>
              <a:t>, </a:t>
            </a:r>
            <a:r>
              <a:rPr lang="fi-FI" sz="2400" b="0" dirty="0" err="1" smtClean="0"/>
              <a:t>envoys</a:t>
            </a:r>
            <a:r>
              <a:rPr lang="fi-FI" sz="2400" b="0" dirty="0" smtClean="0"/>
              <a:t>, </a:t>
            </a:r>
            <a:r>
              <a:rPr lang="fi-FI" sz="2400" b="0" dirty="0" err="1" smtClean="0"/>
              <a:t>champions</a:t>
            </a:r>
            <a:endParaRPr lang="en-US" sz="2400" b="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400" b="0" dirty="0" smtClean="0"/>
              <a:t>FLEGT team in Brussels: the trees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fi-FI" sz="2400" b="0" dirty="0" smtClean="0">
                <a:solidFill>
                  <a:srgbClr val="000000"/>
                </a:solidFill>
              </a:rPr>
              <a:t>National </a:t>
            </a:r>
            <a:r>
              <a:rPr lang="fi-FI" sz="2400" b="0" dirty="0" err="1" smtClean="0">
                <a:solidFill>
                  <a:srgbClr val="000000"/>
                </a:solidFill>
              </a:rPr>
              <a:t>focal</a:t>
            </a:r>
            <a:r>
              <a:rPr lang="fi-FI" sz="2400" b="0" dirty="0" smtClean="0">
                <a:solidFill>
                  <a:srgbClr val="000000"/>
                </a:solidFill>
              </a:rPr>
              <a:t> </a:t>
            </a:r>
            <a:r>
              <a:rPr lang="fi-FI" sz="2400" b="0" dirty="0" err="1" smtClean="0">
                <a:solidFill>
                  <a:srgbClr val="000000"/>
                </a:solidFill>
              </a:rPr>
              <a:t>points</a:t>
            </a:r>
            <a:r>
              <a:rPr lang="fi-FI" sz="2400" b="0" dirty="0" smtClean="0">
                <a:solidFill>
                  <a:srgbClr val="000000"/>
                </a:solidFill>
              </a:rPr>
              <a:t> FLEGT</a:t>
            </a:r>
            <a:endParaRPr lang="en-US" sz="2400" b="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ü"/>
            </a:pPr>
            <a:r>
              <a:rPr lang="en-US" sz="2400" b="0" dirty="0"/>
              <a:t>EFI FLEGT VPA team (</a:t>
            </a:r>
            <a:r>
              <a:rPr lang="en-US" sz="2400" b="0" dirty="0" err="1"/>
              <a:t>Othman&amp;Pichet</a:t>
            </a:r>
            <a:r>
              <a:rPr lang="en-US" sz="2400" b="0" dirty="0"/>
              <a:t>):country focal pts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422400" indent="-457200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400" b="0" dirty="0" smtClean="0">
                <a:solidFill>
                  <a:srgbClr val="000000"/>
                </a:solidFill>
              </a:rPr>
              <a:t>Each </a:t>
            </a:r>
            <a:r>
              <a:rPr lang="en-US" sz="2400" b="0" dirty="0">
                <a:solidFill>
                  <a:srgbClr val="000000"/>
                </a:solidFill>
              </a:rPr>
              <a:t>country FLEGT VPA </a:t>
            </a:r>
            <a:r>
              <a:rPr lang="en-US" sz="2400" b="0" dirty="0" err="1">
                <a:solidFill>
                  <a:srgbClr val="000000"/>
                </a:solidFill>
              </a:rPr>
              <a:t>webspace</a:t>
            </a:r>
            <a:endParaRPr lang="en-US" sz="1800" b="0" dirty="0" smtClean="0"/>
          </a:p>
          <a:p>
            <a:pPr marL="4224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400" b="0" dirty="0" smtClean="0"/>
              <a:t>Capacity4Dev</a:t>
            </a:r>
          </a:p>
          <a:p>
            <a:pPr marL="4224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400" b="0" dirty="0" smtClean="0"/>
              <a:t>EFI FLEGT website</a:t>
            </a:r>
          </a:p>
          <a:p>
            <a:pPr marL="422400" indent="-457200" eaLnBrk="1" hangingPunct="1">
              <a:lnSpc>
                <a:spcPct val="8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Char char="q"/>
            </a:pPr>
            <a:r>
              <a:rPr lang="en-US" sz="2400" b="0" dirty="0" smtClean="0"/>
              <a:t>Logging off website (NGO Forum)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50" y="1055187"/>
            <a:ext cx="8240400" cy="725987"/>
          </a:xfrm>
        </p:spPr>
        <p:txBody>
          <a:bodyPr/>
          <a:lstStyle/>
          <a:p>
            <a:r>
              <a:rPr lang="fi-FI" sz="3200" dirty="0" err="1" smtClean="0"/>
              <a:t>Questions</a:t>
            </a:r>
            <a:r>
              <a:rPr lang="fi-FI" sz="3200" dirty="0" smtClean="0"/>
              <a:t> for </a:t>
            </a:r>
            <a:r>
              <a:rPr lang="fi-FI" sz="3200" dirty="0" err="1" smtClean="0"/>
              <a:t>discussion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i-FI" sz="2800" dirty="0" smtClean="0"/>
              <a:t>The VPA </a:t>
            </a:r>
            <a:r>
              <a:rPr lang="fi-FI" sz="2800" dirty="0" err="1" smtClean="0"/>
              <a:t>creates</a:t>
            </a:r>
            <a:r>
              <a:rPr lang="fi-FI" sz="2800" dirty="0" smtClean="0"/>
              <a:t> a </a:t>
            </a:r>
            <a:r>
              <a:rPr lang="fi-FI" sz="2800" dirty="0" err="1" smtClean="0"/>
              <a:t>voice</a:t>
            </a:r>
            <a:r>
              <a:rPr lang="fi-FI" sz="2800" dirty="0" smtClean="0"/>
              <a:t> for national </a:t>
            </a:r>
            <a:r>
              <a:rPr lang="fi-FI" sz="2800" dirty="0" err="1" smtClean="0"/>
              <a:t>stakeholders</a:t>
            </a:r>
            <a:r>
              <a:rPr lang="fi-FI" sz="2800" dirty="0" smtClean="0"/>
              <a:t>:  </a:t>
            </a:r>
            <a:r>
              <a:rPr lang="fi-FI" sz="2800" dirty="0" err="1" smtClean="0"/>
              <a:t>how</a:t>
            </a:r>
            <a:r>
              <a:rPr lang="fi-FI" sz="2800" dirty="0" smtClean="0"/>
              <a:t> </a:t>
            </a:r>
            <a:r>
              <a:rPr lang="fi-FI" sz="2800" dirty="0" err="1" smtClean="0"/>
              <a:t>have</a:t>
            </a:r>
            <a:r>
              <a:rPr lang="fi-FI" sz="2800" dirty="0" smtClean="0"/>
              <a:t> </a:t>
            </a:r>
            <a:r>
              <a:rPr lang="fi-FI" sz="2800" dirty="0" err="1" smtClean="0"/>
              <a:t>you</a:t>
            </a:r>
            <a:r>
              <a:rPr lang="fi-FI" sz="2800" dirty="0" smtClean="0"/>
              <a:t> </a:t>
            </a:r>
            <a:r>
              <a:rPr lang="fi-FI" sz="2800" dirty="0" err="1" smtClean="0"/>
              <a:t>been</a:t>
            </a:r>
            <a:r>
              <a:rPr lang="fi-FI" sz="2800" dirty="0" smtClean="0"/>
              <a:t> </a:t>
            </a:r>
            <a:r>
              <a:rPr lang="fi-FI" sz="2800" dirty="0" err="1" smtClean="0"/>
              <a:t>able</a:t>
            </a:r>
            <a:r>
              <a:rPr lang="fi-FI" sz="2800" dirty="0" smtClean="0"/>
              <a:t> to </a:t>
            </a:r>
            <a:r>
              <a:rPr lang="fi-FI" sz="2800" dirty="0" err="1" smtClean="0"/>
              <a:t>work</a:t>
            </a:r>
            <a:r>
              <a:rPr lang="fi-FI" sz="2800" dirty="0" smtClean="0"/>
              <a:t> </a:t>
            </a:r>
            <a:r>
              <a:rPr lang="fi-FI" sz="2800" dirty="0" err="1" smtClean="0"/>
              <a:t>with</a:t>
            </a:r>
            <a:r>
              <a:rPr lang="fi-FI" sz="2800" dirty="0" smtClean="0"/>
              <a:t> and </a:t>
            </a:r>
            <a:r>
              <a:rPr lang="fi-FI" sz="2800" dirty="0" err="1" smtClean="0"/>
              <a:t>through</a:t>
            </a:r>
            <a:r>
              <a:rPr lang="fi-FI" sz="2800" dirty="0" smtClean="0"/>
              <a:t> national </a:t>
            </a:r>
            <a:r>
              <a:rPr lang="fi-FI" sz="2800" dirty="0" err="1" smtClean="0"/>
              <a:t>partners</a:t>
            </a:r>
            <a:r>
              <a:rPr lang="fi-FI" sz="2800" dirty="0" smtClean="0"/>
              <a:t>?  </a:t>
            </a:r>
            <a:endParaRPr lang="fi-FI" sz="2800" dirty="0" smtClean="0"/>
          </a:p>
          <a:p>
            <a:pPr>
              <a:buFont typeface="Arial" pitchFamily="34" charset="0"/>
              <a:buChar char="•"/>
            </a:pPr>
            <a:endParaRPr lang="fi-FI" sz="2800" dirty="0"/>
          </a:p>
          <a:p>
            <a:pPr>
              <a:buFont typeface="Arial" pitchFamily="34" charset="0"/>
              <a:buChar char="•"/>
            </a:pPr>
            <a:r>
              <a:rPr lang="fi-FI" sz="2800" dirty="0" err="1" smtClean="0"/>
              <a:t>How</a:t>
            </a:r>
            <a:r>
              <a:rPr lang="fi-FI" sz="2800" dirty="0" smtClean="0"/>
              <a:t> </a:t>
            </a:r>
            <a:r>
              <a:rPr lang="fi-FI" sz="2800" dirty="0" err="1" smtClean="0"/>
              <a:t>has</a:t>
            </a:r>
            <a:r>
              <a:rPr lang="fi-FI" sz="2800" dirty="0" smtClean="0"/>
              <a:t> </a:t>
            </a:r>
            <a:r>
              <a:rPr lang="fi-FI" sz="2800" dirty="0" err="1" smtClean="0"/>
              <a:t>your</a:t>
            </a:r>
            <a:r>
              <a:rPr lang="fi-FI" sz="2800" dirty="0" smtClean="0"/>
              <a:t> </a:t>
            </a:r>
            <a:r>
              <a:rPr lang="fi-FI" sz="2800" dirty="0" err="1" smtClean="0"/>
              <a:t>project</a:t>
            </a:r>
            <a:r>
              <a:rPr lang="fi-FI" sz="2800" dirty="0" smtClean="0"/>
              <a:t> </a:t>
            </a:r>
            <a:r>
              <a:rPr lang="fi-FI" sz="2800" dirty="0" err="1" smtClean="0"/>
              <a:t>contributed</a:t>
            </a:r>
            <a:r>
              <a:rPr lang="fi-FI" sz="2800" dirty="0" smtClean="0"/>
              <a:t> </a:t>
            </a:r>
            <a:r>
              <a:rPr lang="fi-FI" sz="2800" dirty="0" smtClean="0"/>
              <a:t>to </a:t>
            </a:r>
            <a:r>
              <a:rPr lang="fi-FI" sz="2800" dirty="0" err="1" smtClean="0"/>
              <a:t>advance</a:t>
            </a:r>
            <a:r>
              <a:rPr lang="fi-FI" sz="2800" dirty="0" smtClean="0"/>
              <a:t> the </a:t>
            </a:r>
            <a:r>
              <a:rPr lang="fi-FI" sz="2800" dirty="0" smtClean="0"/>
              <a:t>VPA?</a:t>
            </a:r>
          </a:p>
          <a:p>
            <a:pPr>
              <a:buFont typeface="Arial" pitchFamily="34" charset="0"/>
              <a:buChar char="•"/>
            </a:pPr>
            <a:endParaRPr lang="fi-FI" sz="2800" dirty="0"/>
          </a:p>
          <a:p>
            <a:pPr>
              <a:buFont typeface="Arial" pitchFamily="34" charset="0"/>
              <a:buChar char="•"/>
            </a:pPr>
            <a:r>
              <a:rPr lang="fi-FI" sz="2800" dirty="0" err="1" smtClean="0"/>
              <a:t>Joined</a:t>
            </a:r>
            <a:r>
              <a:rPr lang="fi-FI" sz="2800" dirty="0" smtClean="0"/>
              <a:t> </a:t>
            </a:r>
            <a:r>
              <a:rPr lang="fi-FI" sz="2800" dirty="0" err="1" smtClean="0"/>
              <a:t>up</a:t>
            </a:r>
            <a:r>
              <a:rPr lang="fi-FI" sz="2800" dirty="0" smtClean="0"/>
              <a:t> </a:t>
            </a:r>
            <a:r>
              <a:rPr lang="fi-FI" sz="2800" dirty="0" err="1" smtClean="0"/>
              <a:t>working</a:t>
            </a:r>
            <a:r>
              <a:rPr lang="fi-FI" sz="2800" dirty="0" smtClean="0"/>
              <a:t> </a:t>
            </a:r>
            <a:r>
              <a:rPr lang="fi-FI" sz="2800" dirty="0" err="1" smtClean="0"/>
              <a:t>sounds</a:t>
            </a:r>
            <a:r>
              <a:rPr lang="fi-FI" sz="2800" dirty="0" smtClean="0"/>
              <a:t> </a:t>
            </a:r>
            <a:r>
              <a:rPr lang="fi-FI" sz="2800" dirty="0" err="1" smtClean="0"/>
              <a:t>good</a:t>
            </a:r>
            <a:r>
              <a:rPr lang="fi-FI" sz="2800" dirty="0" smtClean="0"/>
              <a:t> on </a:t>
            </a:r>
            <a:r>
              <a:rPr lang="fi-FI" sz="2800" dirty="0" err="1" smtClean="0"/>
              <a:t>paper</a:t>
            </a:r>
            <a:r>
              <a:rPr lang="fi-FI" sz="2800" dirty="0" smtClean="0"/>
              <a:t>: </a:t>
            </a:r>
            <a:r>
              <a:rPr lang="fi-FI" sz="2800" dirty="0" err="1" smtClean="0"/>
              <a:t>tips</a:t>
            </a:r>
            <a:r>
              <a:rPr lang="fi-FI" sz="2800" dirty="0" smtClean="0"/>
              <a:t> to </a:t>
            </a:r>
            <a:r>
              <a:rPr lang="fi-FI" sz="2800" dirty="0" err="1" smtClean="0"/>
              <a:t>make</a:t>
            </a:r>
            <a:r>
              <a:rPr lang="fi-FI" sz="2800" dirty="0" smtClean="0"/>
              <a:t> </a:t>
            </a:r>
            <a:r>
              <a:rPr lang="fi-FI" sz="2800" dirty="0" err="1" smtClean="0"/>
              <a:t>it</a:t>
            </a:r>
            <a:r>
              <a:rPr lang="fi-FI" sz="2800" dirty="0" smtClean="0"/>
              <a:t> </a:t>
            </a:r>
            <a:r>
              <a:rPr lang="fi-FI" sz="2800" dirty="0" err="1" smtClean="0"/>
              <a:t>happen</a:t>
            </a:r>
            <a:r>
              <a:rPr lang="fi-FI" sz="2800" dirty="0" smtClean="0"/>
              <a:t> in </a:t>
            </a:r>
            <a:r>
              <a:rPr lang="fi-FI" sz="2800" dirty="0" err="1" smtClean="0"/>
              <a:t>practice</a:t>
            </a:r>
            <a:r>
              <a:rPr lang="fi-FI" sz="2800" dirty="0" smtClean="0"/>
              <a:t>?</a:t>
            </a:r>
            <a:endParaRPr lang="fi-FI" sz="2800" dirty="0" smtClean="0"/>
          </a:p>
          <a:p>
            <a:endParaRPr lang="fi-FI" dirty="0"/>
          </a:p>
          <a:p>
            <a:endParaRPr lang="en-US" sz="1400" dirty="0"/>
          </a:p>
          <a:p>
            <a:endParaRPr lang="fi-FI" dirty="0" smtClean="0"/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233926" y="2058094"/>
            <a:ext cx="4860000" cy="573683"/>
          </a:xfrm>
        </p:spPr>
        <p:txBody>
          <a:bodyPr anchor="t" anchorCtr="0"/>
          <a:lstStyle/>
          <a:p>
            <a:pPr algn="l"/>
            <a:r>
              <a:rPr lang="en-US" dirty="0" smtClean="0"/>
              <a:t>Thank you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233926" y="2698452"/>
            <a:ext cx="48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el 1"/>
          <p:cNvSpPr txBox="1">
            <a:spLocks/>
          </p:cNvSpPr>
          <p:nvPr/>
        </p:nvSpPr>
        <p:spPr bwMode="gray">
          <a:xfrm>
            <a:off x="233926" y="2801044"/>
            <a:ext cx="4860000" cy="256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/>
          <a:p>
            <a:pPr lvl="0" algn="l"/>
            <a:r>
              <a:rPr lang="en-US" sz="2400" kern="0" dirty="0" smtClean="0">
                <a:latin typeface="Lucida Sans" pitchFamily="34" charset="0"/>
                <a:ea typeface="+mj-ea"/>
                <a:cs typeface="+mj-cs"/>
              </a:rPr>
              <a:t>EU FLEGT Facility</a:t>
            </a:r>
          </a:p>
          <a:p>
            <a:pPr lvl="0" algn="l"/>
            <a:endParaRPr lang="en-US" sz="2400" kern="0" dirty="0" smtClean="0">
              <a:latin typeface="Lucida San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1396" y="367083"/>
            <a:ext cx="8239125" cy="725487"/>
          </a:xfrm>
        </p:spPr>
        <p:txBody>
          <a:bodyPr/>
          <a:lstStyle/>
          <a:p>
            <a:r>
              <a:rPr lang="fi-FI" sz="3000" dirty="0" err="1" smtClean="0"/>
              <a:t>Different</a:t>
            </a:r>
            <a:r>
              <a:rPr lang="fi-FI" sz="3000" dirty="0" smtClean="0"/>
              <a:t> </a:t>
            </a:r>
            <a:r>
              <a:rPr lang="fi-FI" sz="3000" dirty="0" err="1" smtClean="0"/>
              <a:t>governance</a:t>
            </a:r>
            <a:r>
              <a:rPr lang="fi-FI" sz="3000" dirty="0" smtClean="0"/>
              <a:t> </a:t>
            </a:r>
            <a:r>
              <a:rPr lang="fi-FI" sz="3000" dirty="0" err="1" smtClean="0"/>
              <a:t>interests</a:t>
            </a:r>
            <a:r>
              <a:rPr lang="fi-FI" sz="3000" dirty="0" smtClean="0"/>
              <a:t> </a:t>
            </a:r>
            <a:r>
              <a:rPr lang="fi-FI" sz="3000" dirty="0" err="1" smtClean="0"/>
              <a:t>frame</a:t>
            </a:r>
            <a:r>
              <a:rPr lang="fi-FI" sz="3000" dirty="0" smtClean="0"/>
              <a:t> VPA </a:t>
            </a:r>
            <a:r>
              <a:rPr lang="fi-FI" sz="3000" dirty="0" err="1" smtClean="0"/>
              <a:t>dialogue</a:t>
            </a:r>
            <a:r>
              <a:rPr lang="fi-FI" sz="3000" dirty="0" smtClean="0"/>
              <a:t> and </a:t>
            </a:r>
            <a:r>
              <a:rPr lang="fi-FI" sz="3000" dirty="0" err="1" smtClean="0"/>
              <a:t>decisions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48866" y="1341439"/>
            <a:ext cx="8697422" cy="4995565"/>
          </a:xfrm>
        </p:spPr>
        <p:txBody>
          <a:bodyPr>
            <a:normAutofit fontScale="25000" lnSpcReduction="20000"/>
          </a:bodyPr>
          <a:lstStyle/>
          <a:p>
            <a:pPr marL="365125" lvl="0" indent="-365125">
              <a:lnSpc>
                <a:spcPct val="110000"/>
              </a:lnSpc>
              <a:buSzPct val="100000"/>
            </a:pPr>
            <a:r>
              <a:rPr lang="fi-FI" sz="6400" b="0" dirty="0" smtClean="0"/>
              <a:t>GOVERNMENT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dirty="0">
                <a:solidFill>
                  <a:srgbClr val="323232"/>
                </a:solidFill>
              </a:rPr>
              <a:t>Realize full economic value of the resource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Reinforce</a:t>
            </a:r>
            <a:r>
              <a:rPr lang="fi-FI" sz="6400" b="0" dirty="0" smtClean="0">
                <a:solidFill>
                  <a:srgbClr val="323232"/>
                </a:solidFill>
              </a:rPr>
              <a:t> national </a:t>
            </a:r>
            <a:r>
              <a:rPr lang="fi-FI" sz="6400" b="0" dirty="0" err="1" smtClean="0">
                <a:solidFill>
                  <a:srgbClr val="323232"/>
                </a:solidFill>
              </a:rPr>
              <a:t>forest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>
                <a:solidFill>
                  <a:srgbClr val="323232"/>
                </a:solidFill>
              </a:rPr>
              <a:t>management </a:t>
            </a:r>
            <a:r>
              <a:rPr lang="fi-FI" sz="6400" b="0" dirty="0" err="1" smtClean="0">
                <a:solidFill>
                  <a:srgbClr val="323232"/>
                </a:solidFill>
              </a:rPr>
              <a:t>objectives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Formalize/legalize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informal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sector</a:t>
            </a:r>
            <a:endParaRPr lang="fi-FI" sz="640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Domestic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market</a:t>
            </a:r>
            <a:endParaRPr lang="en-GB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b="0" dirty="0" smtClean="0">
                <a:solidFill>
                  <a:srgbClr val="323232"/>
                </a:solidFill>
              </a:rPr>
              <a:t>Improve </a:t>
            </a:r>
            <a:r>
              <a:rPr lang="en-GB" sz="6400" b="0" dirty="0">
                <a:solidFill>
                  <a:srgbClr val="323232"/>
                </a:solidFill>
              </a:rPr>
              <a:t>country image and sector credibility</a:t>
            </a:r>
          </a:p>
          <a:p>
            <a:pPr marL="974363" lvl="2" indent="-360000">
              <a:lnSpc>
                <a:spcPct val="90000"/>
              </a:lnSpc>
              <a:buSzTx/>
              <a:defRPr/>
            </a:pPr>
            <a:r>
              <a:rPr lang="en-GB" sz="6400" b="0" dirty="0">
                <a:solidFill>
                  <a:srgbClr val="323232"/>
                </a:solidFill>
              </a:rPr>
              <a:t>Advance forest sector reform agenda</a:t>
            </a:r>
          </a:p>
          <a:p>
            <a:pPr marL="365125" lvl="0" indent="-365125">
              <a:lnSpc>
                <a:spcPct val="110000"/>
              </a:lnSpc>
              <a:buSzPct val="100000"/>
            </a:pPr>
            <a:endParaRPr lang="fi-FI" sz="6400" b="0" dirty="0" smtClean="0"/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fi-FI" sz="6400" b="0" dirty="0" smtClean="0"/>
              <a:t>PRIVATE SECTOR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Secure</a:t>
            </a:r>
            <a:r>
              <a:rPr lang="fi-FI" sz="6400" b="0" dirty="0" smtClean="0">
                <a:solidFill>
                  <a:srgbClr val="323232"/>
                </a:solidFill>
              </a:rPr>
              <a:t> and </a:t>
            </a:r>
            <a:r>
              <a:rPr lang="fi-FI" sz="6400" b="0" dirty="0" err="1" smtClean="0">
                <a:solidFill>
                  <a:srgbClr val="323232"/>
                </a:solidFill>
              </a:rPr>
              <a:t>expand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markets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Level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>
                <a:solidFill>
                  <a:srgbClr val="323232"/>
                </a:solidFill>
              </a:rPr>
              <a:t>the </a:t>
            </a:r>
            <a:r>
              <a:rPr lang="fi-FI" sz="6400" b="0" dirty="0" smtClean="0">
                <a:solidFill>
                  <a:srgbClr val="323232"/>
                </a:solidFill>
              </a:rPr>
              <a:t> playing </a:t>
            </a:r>
            <a:r>
              <a:rPr lang="fi-FI" sz="6400" b="0" dirty="0" err="1">
                <a:solidFill>
                  <a:srgbClr val="323232"/>
                </a:solidFill>
              </a:rPr>
              <a:t>field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by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reducing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unfair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competition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from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illegal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logging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en-GB" sz="6400" b="0" dirty="0">
                <a:solidFill>
                  <a:srgbClr val="323232"/>
                </a:solidFill>
              </a:rPr>
              <a:t>Small forest operators want to be able to compete with big companies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>
                <a:solidFill>
                  <a:srgbClr val="323232"/>
                </a:solidFill>
              </a:rPr>
              <a:t>Clarify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requirements</a:t>
            </a:r>
            <a:r>
              <a:rPr lang="fi-FI" sz="6400" b="0" dirty="0">
                <a:solidFill>
                  <a:srgbClr val="323232"/>
                </a:solidFill>
              </a:rPr>
              <a:t> and </a:t>
            </a:r>
            <a:r>
              <a:rPr lang="fi-FI" sz="6400" b="0" dirty="0" err="1">
                <a:solidFill>
                  <a:srgbClr val="323232"/>
                </a:solidFill>
              </a:rPr>
              <a:t>control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procedures</a:t>
            </a:r>
            <a:r>
              <a:rPr lang="fi-FI" sz="6400" b="0" dirty="0">
                <a:solidFill>
                  <a:srgbClr val="323232"/>
                </a:solidFill>
              </a:rPr>
              <a:t> to </a:t>
            </a:r>
            <a:r>
              <a:rPr lang="fi-FI" sz="6400" b="0" dirty="0" err="1">
                <a:solidFill>
                  <a:srgbClr val="323232"/>
                </a:solidFill>
              </a:rPr>
              <a:t>reduce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possibilities</a:t>
            </a:r>
            <a:r>
              <a:rPr lang="fi-FI" sz="6400" b="0" dirty="0">
                <a:solidFill>
                  <a:srgbClr val="323232"/>
                </a:solidFill>
              </a:rPr>
              <a:t> for </a:t>
            </a:r>
            <a:r>
              <a:rPr lang="fi-FI" sz="6400" b="0" dirty="0" err="1" smtClean="0">
                <a:solidFill>
                  <a:srgbClr val="323232"/>
                </a:solidFill>
              </a:rPr>
              <a:t>corruption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None/>
              <a:defRPr/>
            </a:pPr>
            <a:endParaRPr lang="fi-FI" sz="6400" dirty="0" smtClean="0">
              <a:solidFill>
                <a:srgbClr val="323232"/>
              </a:solidFill>
            </a:endParaRPr>
          </a:p>
          <a:p>
            <a:pPr marL="973138" lvl="2" indent="-973138">
              <a:lnSpc>
                <a:spcPct val="90000"/>
              </a:lnSpc>
              <a:buNone/>
              <a:defRPr/>
            </a:pPr>
            <a:r>
              <a:rPr lang="fi-FI" sz="6400" b="0" dirty="0" smtClean="0"/>
              <a:t>CIVIL SOCIETY</a:t>
            </a: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Voice</a:t>
            </a:r>
            <a:r>
              <a:rPr lang="fi-FI" sz="6400" b="0" dirty="0" smtClean="0">
                <a:solidFill>
                  <a:srgbClr val="323232"/>
                </a:solidFill>
              </a:rPr>
              <a:t> and </a:t>
            </a:r>
            <a:r>
              <a:rPr lang="fi-FI" sz="6400" b="0" dirty="0" err="1" smtClean="0">
                <a:solidFill>
                  <a:srgbClr val="323232"/>
                </a:solidFill>
              </a:rPr>
              <a:t>participation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Community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rights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smtClean="0">
                <a:solidFill>
                  <a:srgbClr val="323232"/>
                </a:solidFill>
              </a:rPr>
              <a:t> &amp; </a:t>
            </a:r>
            <a:r>
              <a:rPr lang="fi-FI" sz="6400" b="0" dirty="0" err="1" smtClean="0">
                <a:solidFill>
                  <a:srgbClr val="323232"/>
                </a:solidFill>
              </a:rPr>
              <a:t>indigenous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peoples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rights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Enforce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existing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 err="1" smtClean="0">
                <a:solidFill>
                  <a:srgbClr val="323232"/>
                </a:solidFill>
              </a:rPr>
              <a:t>legislation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>
                <a:solidFill>
                  <a:srgbClr val="323232"/>
                </a:solidFill>
              </a:rPr>
              <a:t>Clarify</a:t>
            </a:r>
            <a:r>
              <a:rPr lang="fi-FI" sz="6400" b="0" dirty="0"/>
              <a:t> </a:t>
            </a:r>
            <a:r>
              <a:rPr lang="fi-FI" sz="6400" b="0" dirty="0" err="1"/>
              <a:t>user</a:t>
            </a:r>
            <a:r>
              <a:rPr lang="fi-FI" sz="6400" b="0" dirty="0"/>
              <a:t> </a:t>
            </a:r>
            <a:r>
              <a:rPr lang="fi-FI" sz="6400" b="0" dirty="0" err="1"/>
              <a:t>rights</a:t>
            </a:r>
            <a:r>
              <a:rPr lang="fi-FI" sz="6400" b="0" dirty="0"/>
              <a:t> </a:t>
            </a:r>
            <a:r>
              <a:rPr lang="fi-FI" sz="6400" b="0" dirty="0">
                <a:solidFill>
                  <a:srgbClr val="323232"/>
                </a:solidFill>
              </a:rPr>
              <a:t>and </a:t>
            </a:r>
            <a:r>
              <a:rPr lang="fi-FI" sz="6400" b="0" dirty="0" err="1">
                <a:solidFill>
                  <a:srgbClr val="323232"/>
                </a:solidFill>
              </a:rPr>
              <a:t>operator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responsibility</a:t>
            </a:r>
            <a:r>
              <a:rPr lang="fi-FI" sz="6400" b="0" dirty="0">
                <a:solidFill>
                  <a:srgbClr val="323232"/>
                </a:solidFill>
              </a:rPr>
              <a:t> to </a:t>
            </a:r>
            <a:r>
              <a:rPr lang="fi-FI" sz="6400" b="0" dirty="0" err="1">
                <a:solidFill>
                  <a:srgbClr val="323232"/>
                </a:solidFill>
              </a:rPr>
              <a:t>communities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b="0" dirty="0" err="1" smtClean="0">
                <a:solidFill>
                  <a:srgbClr val="323232"/>
                </a:solidFill>
              </a:rPr>
              <a:t>Collection</a:t>
            </a:r>
            <a:r>
              <a:rPr lang="fi-FI" sz="6400" b="0" dirty="0" smtClean="0">
                <a:solidFill>
                  <a:srgbClr val="323232"/>
                </a:solidFill>
              </a:rPr>
              <a:t> </a:t>
            </a:r>
            <a:r>
              <a:rPr lang="fi-FI" sz="6400" b="0" dirty="0">
                <a:solidFill>
                  <a:srgbClr val="323232"/>
                </a:solidFill>
              </a:rPr>
              <a:t>and </a:t>
            </a:r>
            <a:r>
              <a:rPr lang="fi-FI" sz="6400" b="0" dirty="0" err="1">
                <a:solidFill>
                  <a:srgbClr val="323232"/>
                </a:solidFill>
              </a:rPr>
              <a:t>redistribution</a:t>
            </a:r>
            <a:r>
              <a:rPr lang="fi-FI" sz="6400" b="0" dirty="0">
                <a:solidFill>
                  <a:srgbClr val="323232"/>
                </a:solidFill>
              </a:rPr>
              <a:t> of </a:t>
            </a:r>
            <a:r>
              <a:rPr lang="fi-FI" sz="6400" b="0" dirty="0" err="1">
                <a:solidFill>
                  <a:srgbClr val="323232"/>
                </a:solidFill>
              </a:rPr>
              <a:t>forestry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related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err="1">
                <a:solidFill>
                  <a:srgbClr val="323232"/>
                </a:solidFill>
              </a:rPr>
              <a:t>fees</a:t>
            </a:r>
            <a:r>
              <a:rPr lang="fi-FI" sz="6400" b="0" dirty="0">
                <a:solidFill>
                  <a:srgbClr val="323232"/>
                </a:solidFill>
              </a:rPr>
              <a:t> </a:t>
            </a:r>
            <a:r>
              <a:rPr lang="fi-FI" sz="6400" b="0" dirty="0" smtClean="0">
                <a:solidFill>
                  <a:srgbClr val="323232"/>
                </a:solidFill>
              </a:rPr>
              <a:t>to </a:t>
            </a:r>
            <a:r>
              <a:rPr lang="fi-FI" sz="6400" b="0" dirty="0" err="1" smtClean="0">
                <a:solidFill>
                  <a:srgbClr val="323232"/>
                </a:solidFill>
              </a:rPr>
              <a:t>communities</a:t>
            </a:r>
            <a:endParaRPr lang="fi-FI" sz="6400" b="0" dirty="0" smtClean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defRPr/>
            </a:pPr>
            <a:r>
              <a:rPr lang="fi-FI" sz="6400" dirty="0" err="1" smtClean="0">
                <a:solidFill>
                  <a:srgbClr val="323232"/>
                </a:solidFill>
              </a:rPr>
              <a:t>Accountability</a:t>
            </a:r>
            <a:r>
              <a:rPr lang="fi-FI" sz="6400" dirty="0" smtClean="0">
                <a:solidFill>
                  <a:srgbClr val="323232"/>
                </a:solidFill>
              </a:rPr>
              <a:t> and </a:t>
            </a:r>
            <a:r>
              <a:rPr lang="fi-FI" sz="6400" dirty="0" err="1" smtClean="0">
                <a:solidFill>
                  <a:srgbClr val="323232"/>
                </a:solidFill>
              </a:rPr>
              <a:t>transparency</a:t>
            </a:r>
            <a:r>
              <a:rPr lang="fi-FI" sz="6400" dirty="0" smtClean="0">
                <a:solidFill>
                  <a:srgbClr val="323232"/>
                </a:solidFill>
              </a:rPr>
              <a:t> in </a:t>
            </a:r>
            <a:r>
              <a:rPr lang="fi-FI" sz="6400" dirty="0" err="1" smtClean="0">
                <a:solidFill>
                  <a:srgbClr val="323232"/>
                </a:solidFill>
              </a:rPr>
              <a:t>decision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making</a:t>
            </a:r>
            <a:r>
              <a:rPr lang="fi-FI" sz="6400" dirty="0" smtClean="0">
                <a:solidFill>
                  <a:srgbClr val="323232"/>
                </a:solidFill>
              </a:rPr>
              <a:t> (</a:t>
            </a:r>
            <a:r>
              <a:rPr lang="fi-FI" sz="6400" dirty="0" err="1" smtClean="0">
                <a:solidFill>
                  <a:srgbClr val="323232"/>
                </a:solidFill>
              </a:rPr>
              <a:t>land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use</a:t>
            </a:r>
            <a:r>
              <a:rPr lang="fi-FI" sz="6400" dirty="0" smtClean="0">
                <a:solidFill>
                  <a:srgbClr val="323232"/>
                </a:solidFill>
              </a:rPr>
              <a:t> </a:t>
            </a:r>
            <a:r>
              <a:rPr lang="fi-FI" sz="6400" dirty="0" err="1" smtClean="0">
                <a:solidFill>
                  <a:srgbClr val="323232"/>
                </a:solidFill>
              </a:rPr>
              <a:t>allocation</a:t>
            </a:r>
            <a:r>
              <a:rPr lang="fi-FI" sz="6400" dirty="0">
                <a:solidFill>
                  <a:srgbClr val="323232"/>
                </a:solidFill>
              </a:rPr>
              <a:t>)</a:t>
            </a:r>
            <a:endParaRPr lang="fi-FI" sz="6400" b="0" dirty="0">
              <a:solidFill>
                <a:srgbClr val="323232"/>
              </a:solidFill>
            </a:endParaRPr>
          </a:p>
          <a:p>
            <a:pPr marL="974363" lvl="2" indent="-360000">
              <a:lnSpc>
                <a:spcPct val="90000"/>
              </a:lnSpc>
              <a:buNone/>
              <a:defRPr/>
            </a:pPr>
            <a:endParaRPr lang="en-GB" b="0" dirty="0"/>
          </a:p>
          <a:p>
            <a:pPr marL="365125" lvl="0" indent="-365125">
              <a:lnSpc>
                <a:spcPct val="110000"/>
              </a:lnSpc>
              <a:buSzPct val="100000"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44559" y="547837"/>
            <a:ext cx="8665525" cy="725487"/>
          </a:xfrm>
        </p:spPr>
        <p:txBody>
          <a:bodyPr/>
          <a:lstStyle/>
          <a:p>
            <a:r>
              <a:rPr lang="fi-FI" sz="3000" dirty="0" err="1" smtClean="0"/>
              <a:t>How</a:t>
            </a:r>
            <a:r>
              <a:rPr lang="fi-FI" sz="3000" dirty="0" smtClean="0"/>
              <a:t> </a:t>
            </a:r>
            <a:r>
              <a:rPr lang="fi-FI" sz="3000" dirty="0" err="1" smtClean="0"/>
              <a:t>are</a:t>
            </a:r>
            <a:r>
              <a:rPr lang="fi-FI" sz="3000" dirty="0" smtClean="0"/>
              <a:t> </a:t>
            </a:r>
            <a:r>
              <a:rPr lang="fi-FI" sz="3000" dirty="0" err="1" smtClean="0"/>
              <a:t>these</a:t>
            </a:r>
            <a:r>
              <a:rPr lang="fi-FI" sz="3000" dirty="0" smtClean="0"/>
              <a:t> </a:t>
            </a:r>
            <a:r>
              <a:rPr lang="fi-FI" sz="3000" dirty="0" err="1" smtClean="0"/>
              <a:t>interests</a:t>
            </a:r>
            <a:r>
              <a:rPr lang="fi-FI" sz="3000" dirty="0" smtClean="0"/>
              <a:t> </a:t>
            </a:r>
            <a:r>
              <a:rPr lang="fi-FI" sz="3000" dirty="0" err="1" smtClean="0"/>
              <a:t>framed</a:t>
            </a:r>
            <a:r>
              <a:rPr lang="fi-FI" sz="3000" dirty="0" smtClean="0"/>
              <a:t> in and </a:t>
            </a:r>
            <a:r>
              <a:rPr lang="fi-FI" sz="3000" dirty="0" err="1" smtClean="0"/>
              <a:t>by</a:t>
            </a:r>
            <a:r>
              <a:rPr lang="fi-FI" sz="3000" dirty="0" smtClean="0"/>
              <a:t> the VPA?</a:t>
            </a:r>
            <a:endParaRPr lang="en-GB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48866" y="1851804"/>
            <a:ext cx="8239125" cy="4602162"/>
          </a:xfrm>
        </p:spPr>
        <p:txBody>
          <a:bodyPr>
            <a:normAutofit lnSpcReduction="10000"/>
          </a:bodyPr>
          <a:lstStyle/>
          <a:p>
            <a:pPr marL="712788" lvl="2" indent="-350838">
              <a:lnSpc>
                <a:spcPct val="110000"/>
              </a:lnSpc>
            </a:pPr>
            <a:r>
              <a:rPr lang="en-GB" sz="2400" dirty="0" smtClean="0"/>
              <a:t>VPA </a:t>
            </a:r>
            <a:r>
              <a:rPr lang="en-GB" sz="2400" dirty="0" smtClean="0"/>
              <a:t>process :  national, regional, international</a:t>
            </a:r>
          </a:p>
          <a:p>
            <a:pPr marL="712788" lvl="2" indent="-350838">
              <a:lnSpc>
                <a:spcPct val="110000"/>
              </a:lnSpc>
              <a:buNone/>
            </a:pPr>
            <a:endParaRPr lang="en-GB" sz="2400" dirty="0" smtClean="0"/>
          </a:p>
          <a:p>
            <a:pPr marL="712788" lvl="2" indent="-350838">
              <a:lnSpc>
                <a:spcPct val="110000"/>
              </a:lnSpc>
            </a:pPr>
            <a:r>
              <a:rPr lang="en-GB" sz="2400" dirty="0" smtClean="0"/>
              <a:t>Embedded </a:t>
            </a:r>
            <a:r>
              <a:rPr lang="en-GB" sz="2400" dirty="0"/>
              <a:t>directly in the Agreement </a:t>
            </a:r>
          </a:p>
          <a:p>
            <a:pPr marL="712788" lvl="2" indent="-350838">
              <a:lnSpc>
                <a:spcPct val="110000"/>
              </a:lnSpc>
              <a:buNone/>
            </a:pPr>
            <a:endParaRPr lang="en-GB" sz="2400" dirty="0" smtClean="0"/>
          </a:p>
          <a:p>
            <a:pPr marL="712788" lvl="2" indent="-350838">
              <a:lnSpc>
                <a:spcPct val="110000"/>
              </a:lnSpc>
            </a:pPr>
            <a:r>
              <a:rPr lang="en-GB" sz="2400" dirty="0" smtClean="0"/>
              <a:t>Platform for governance issues beyond VPA commitments</a:t>
            </a:r>
            <a:endParaRPr lang="fi-FI" sz="2400" b="0" dirty="0" smtClean="0"/>
          </a:p>
          <a:p>
            <a:pPr lvl="4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b="0" dirty="0" smtClean="0"/>
              <a:t>Increased accountability on permit allocation (Liberia and Ghana)</a:t>
            </a:r>
          </a:p>
          <a:p>
            <a:pPr lvl="4"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b="0" dirty="0" smtClean="0"/>
              <a:t>JIC provide platform for dialogue on f</a:t>
            </a:r>
            <a:r>
              <a:rPr lang="fi-FI" sz="2400" b="0" dirty="0" err="1" smtClean="0"/>
              <a:t>orest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conversion</a:t>
            </a:r>
            <a:r>
              <a:rPr lang="fi-FI" sz="2400" b="0" dirty="0" smtClean="0"/>
              <a:t> for </a:t>
            </a:r>
            <a:r>
              <a:rPr lang="fi-FI" sz="2400" b="0" dirty="0" err="1" smtClean="0"/>
              <a:t>oil</a:t>
            </a:r>
            <a:r>
              <a:rPr lang="fi-FI" sz="2400" b="0" dirty="0" smtClean="0"/>
              <a:t> </a:t>
            </a:r>
            <a:r>
              <a:rPr lang="fi-FI" sz="2400" b="0" dirty="0" err="1" smtClean="0"/>
              <a:t>palm</a:t>
            </a:r>
            <a:r>
              <a:rPr lang="fi-FI" sz="2400" b="0" dirty="0" smtClean="0"/>
              <a:t> (CAM)</a:t>
            </a:r>
            <a:endParaRPr lang="en-GB" sz="2400" dirty="0" smtClean="0"/>
          </a:p>
          <a:p>
            <a:pPr marL="712788" lvl="2" indent="-350838">
              <a:lnSpc>
                <a:spcPct val="110000"/>
              </a:lnSpc>
              <a:buNone/>
            </a:pPr>
            <a:r>
              <a:rPr lang="en-GB" b="0" dirty="0" smtClean="0"/>
              <a:t/>
            </a:r>
            <a:br>
              <a:rPr lang="en-GB" b="0" dirty="0" smtClean="0"/>
            </a:br>
            <a:endParaRPr lang="en-GB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  <a:buFont typeface="Wingdings" pitchFamily="2" charset="2"/>
              <a:buChar char="§"/>
            </a:pPr>
            <a:endParaRPr lang="fi-FI" b="0" dirty="0" smtClean="0">
              <a:solidFill>
                <a:srgbClr val="FF0000"/>
              </a:solidFill>
            </a:endParaRPr>
          </a:p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VPA </a:t>
            </a:r>
            <a:r>
              <a:rPr lang="fi-FI" dirty="0" err="1" smtClean="0"/>
              <a:t>Process</a:t>
            </a:r>
            <a:endParaRPr 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86302" y="1367579"/>
            <a:ext cx="8697422" cy="4602162"/>
          </a:xfrm>
        </p:spPr>
        <p:txBody>
          <a:bodyPr>
            <a:normAutofit/>
          </a:bodyPr>
          <a:lstStyle/>
          <a:p>
            <a:pPr marL="365125" indent="-365125">
              <a:lnSpc>
                <a:spcPct val="110000"/>
              </a:lnSpc>
              <a:buSzPct val="100000"/>
            </a:pPr>
            <a:endParaRPr lang="fi-FI" b="0" dirty="0">
              <a:solidFill>
                <a:srgbClr val="FF0000"/>
              </a:solidFill>
            </a:endParaRPr>
          </a:p>
          <a:p>
            <a:pPr marL="365125" lvl="0" indent="-365125">
              <a:lnSpc>
                <a:spcPct val="110000"/>
              </a:lnSpc>
              <a:buSzPct val="100000"/>
            </a:pPr>
            <a:endParaRPr lang="en-GB" b="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386" y="1897186"/>
          <a:ext cx="9131614" cy="4379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1300" y="487363"/>
            <a:ext cx="8569325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Steps in building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Agreement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Opportunities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BE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 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input </a:t>
            </a:r>
            <a:r>
              <a:rPr kumimoji="0" lang="fr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throughout</a:t>
            </a:r>
            <a:r>
              <a:rPr kumimoji="0" lang="fr-BE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all stages in the </a:t>
            </a:r>
            <a:r>
              <a:rPr kumimoji="0" lang="fr-B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</a:t>
            </a:r>
            <a:endParaRPr kumimoji="0" lang="fr-BE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049464" y="773113"/>
            <a:ext cx="6570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>
                <a:cs typeface="Arial" charset="0"/>
              </a:rPr>
              <a:t>In country consensus building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808038"/>
            <a:ext cx="1871663" cy="3959225"/>
            <a:chOff x="0" y="482"/>
            <a:chExt cx="1179" cy="2494"/>
          </a:xfrm>
        </p:grpSpPr>
        <p:sp>
          <p:nvSpPr>
            <p:cNvPr id="5126" name="AutoShape 5"/>
            <p:cNvSpPr>
              <a:spLocks noChangeArrowheads="1"/>
            </p:cNvSpPr>
            <p:nvPr/>
          </p:nvSpPr>
          <p:spPr bwMode="auto">
            <a:xfrm>
              <a:off x="113" y="618"/>
              <a:ext cx="998" cy="2268"/>
            </a:xfrm>
            <a:prstGeom prst="roundRect">
              <a:avLst>
                <a:gd name="adj" fmla="val 1666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GB" sz="240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5127" name="Diagram 4"/>
            <p:cNvPicPr>
              <a:picLocks noChangeArrowheads="1"/>
            </p:cNvPicPr>
            <p:nvPr/>
          </p:nvPicPr>
          <p:blipFill>
            <a:blip r:embed="rId3" cstate="print"/>
            <a:srcRect r="80037" b="-4265"/>
            <a:stretch>
              <a:fillRect/>
            </a:stretch>
          </p:blipFill>
          <p:spPr bwMode="auto">
            <a:xfrm>
              <a:off x="0" y="482"/>
              <a:ext cx="1179" cy="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4" name="Text Box 13"/>
          <p:cNvSpPr txBox="1">
            <a:spLocks noChangeArrowheads="1"/>
          </p:cNvSpPr>
          <p:nvPr/>
        </p:nvSpPr>
        <p:spPr bwMode="auto">
          <a:xfrm>
            <a:off x="2051050" y="1690688"/>
            <a:ext cx="709295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Analysis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of forest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sector, trade,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governance, law, etc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stakeholder identification and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consensus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building on key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positions formation of national platforms &amp; representation structures</a:t>
            </a: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charset="0"/>
              </a:rPr>
              <a:t>National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workshops to ensure the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VPA is the right tool &amp;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to understand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challenges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that might be addressed </a:t>
            </a: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Multi-stakeholder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team /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representatives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(preferably self-designated by CSO and PS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) for process</a:t>
            </a: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Arial" charset="0"/>
              </a:rPr>
              <a:t>Build from on going reform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agenda, existing systems </a:t>
            </a:r>
            <a:r>
              <a:rPr lang="en-GB" sz="2000" dirty="0">
                <a:solidFill>
                  <a:srgbClr val="000000"/>
                </a:solidFill>
                <a:cs typeface="Arial" charset="0"/>
              </a:rPr>
              <a:t>and project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work</a:t>
            </a:r>
          </a:p>
          <a:p>
            <a:pPr algn="l">
              <a:spcAft>
                <a:spcPts val="1200"/>
              </a:spcAft>
              <a:buFont typeface="Arial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The quality of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the future </a:t>
            </a:r>
            <a:r>
              <a:rPr lang="en-GB" sz="2000" dirty="0" smtClean="0">
                <a:solidFill>
                  <a:srgbClr val="000000"/>
                </a:solidFill>
                <a:cs typeface="Arial" charset="0"/>
              </a:rPr>
              <a:t>VPA depends on effective stakeholder engagement and understanding</a:t>
            </a:r>
            <a:endParaRPr lang="en-GB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25" name="Picture 6" descr="2909_EFI_Powerpoint_background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8" y="0"/>
            <a:ext cx="91455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Tim_Lewis_Handcrafted_Films_liberia-river_cess-siahn_clan_meeting_interio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6" y="4343400"/>
            <a:ext cx="176903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447925" y="620713"/>
            <a:ext cx="87137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/>
              <a:t>Negotiations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2195513" y="1549400"/>
            <a:ext cx="694848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285750" algn="l">
              <a:spcAft>
                <a:spcPts val="600"/>
              </a:spcAft>
              <a:buFont typeface="Arial" charset="0"/>
              <a:buChar char="•"/>
            </a:pPr>
            <a:r>
              <a:rPr lang="en-GB" sz="2400" b="1" i="1" dirty="0">
                <a:solidFill>
                  <a:srgbClr val="001A00"/>
                </a:solidFill>
              </a:rPr>
              <a:t>Structured development of ideas and reforms framed in legally binding treaty</a:t>
            </a:r>
          </a:p>
          <a:p>
            <a:pPr marL="457200" lvl="2" indent="-285750" algn="l">
              <a:spcAft>
                <a:spcPts val="600"/>
              </a:spcAft>
              <a:buFont typeface="Arial" charset="0"/>
              <a:buChar char="•"/>
            </a:pPr>
            <a:r>
              <a:rPr lang="en-GB" sz="2400" b="1" i="1" dirty="0">
                <a:solidFill>
                  <a:srgbClr val="001A00"/>
                </a:solidFill>
              </a:rPr>
              <a:t>Structures that inform negotiation : </a:t>
            </a:r>
            <a:r>
              <a:rPr lang="en-US" sz="2400" dirty="0"/>
              <a:t>working groups, steering committees, negotiation sessions, national consultations, de briefing sessions, stakeholder platforms/ associations </a:t>
            </a:r>
            <a:endParaRPr lang="en-US" sz="2400" dirty="0" smtClean="0"/>
          </a:p>
          <a:p>
            <a:pPr marL="457200" lvl="2" indent="-285750" algn="l">
              <a:spcAft>
                <a:spcPts val="600"/>
              </a:spcAft>
              <a:buFont typeface="Arial" charset="0"/>
              <a:buChar char="•"/>
            </a:pPr>
            <a:r>
              <a:rPr lang="en-GB" sz="2400" b="1" i="1" dirty="0" smtClean="0">
                <a:solidFill>
                  <a:srgbClr val="001A00"/>
                </a:solidFill>
              </a:rPr>
              <a:t>Roadmap </a:t>
            </a:r>
            <a:r>
              <a:rPr lang="en-GB" sz="2400" b="1" i="1" dirty="0">
                <a:solidFill>
                  <a:srgbClr val="001A00"/>
                </a:solidFill>
              </a:rPr>
              <a:t>– </a:t>
            </a:r>
            <a:r>
              <a:rPr lang="en-GB" sz="2400" b="1" i="1" dirty="0" smtClean="0">
                <a:solidFill>
                  <a:srgbClr val="001A00"/>
                </a:solidFill>
              </a:rPr>
              <a:t>sets stages for </a:t>
            </a:r>
            <a:r>
              <a:rPr lang="en-GB" sz="2400" b="1" i="1" dirty="0" smtClean="0">
                <a:solidFill>
                  <a:srgbClr val="001A00"/>
                </a:solidFill>
              </a:rPr>
              <a:t>development </a:t>
            </a:r>
            <a:r>
              <a:rPr lang="en-GB" sz="2400" b="1" i="1" dirty="0" smtClean="0">
                <a:solidFill>
                  <a:srgbClr val="001A00"/>
                </a:solidFill>
              </a:rPr>
              <a:t>VPA &amp; timing </a:t>
            </a:r>
            <a:r>
              <a:rPr lang="en-GB" sz="2400" b="1" i="1" dirty="0" smtClean="0">
                <a:solidFill>
                  <a:srgbClr val="001A00"/>
                </a:solidFill>
              </a:rPr>
              <a:t>of issues to be discussed</a:t>
            </a:r>
            <a:endParaRPr lang="en-GB" sz="2400" b="1" i="1" dirty="0">
              <a:solidFill>
                <a:srgbClr val="001A00"/>
              </a:solidFill>
            </a:endParaRPr>
          </a:p>
          <a:p>
            <a:pPr marL="457200" lvl="2" indent="-285750" algn="l">
              <a:spcAft>
                <a:spcPts val="600"/>
              </a:spcAft>
              <a:buFont typeface="Arial" charset="0"/>
              <a:buChar char="•"/>
            </a:pPr>
            <a:r>
              <a:rPr lang="en-GB" sz="2400" b="1" i="1" dirty="0" smtClean="0">
                <a:solidFill>
                  <a:srgbClr val="001A00"/>
                </a:solidFill>
              </a:rPr>
              <a:t>Informing </a:t>
            </a:r>
            <a:r>
              <a:rPr lang="en-GB" sz="2400" dirty="0" smtClean="0">
                <a:solidFill>
                  <a:srgbClr val="001A00"/>
                </a:solidFill>
              </a:rPr>
              <a:t>reform agenda,</a:t>
            </a:r>
            <a:r>
              <a:rPr lang="en-US" sz="2400" dirty="0" smtClean="0"/>
              <a:t>legality </a:t>
            </a:r>
            <a:r>
              <a:rPr lang="en-US" sz="2400" dirty="0"/>
              <a:t>definition, transparency, legality assurance system, monitoring and reporting. </a:t>
            </a:r>
          </a:p>
          <a:p>
            <a:pPr marL="457200" lvl="2" indent="-285750" algn="l">
              <a:spcAft>
                <a:spcPts val="600"/>
              </a:spcAft>
              <a:buFont typeface="Arial" charset="0"/>
              <a:buChar char="•"/>
            </a:pPr>
            <a:r>
              <a:rPr lang="en-US" sz="2400" b="1" i="1" dirty="0"/>
              <a:t>Timing </a:t>
            </a:r>
            <a:r>
              <a:rPr lang="en-US" sz="2400" b="1" i="1" dirty="0" smtClean="0"/>
              <a:t>is important </a:t>
            </a:r>
            <a:endParaRPr lang="en-GB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076" y="704850"/>
            <a:ext cx="1847850" cy="4086224"/>
            <a:chOff x="0" y="935"/>
            <a:chExt cx="1248" cy="2268"/>
          </a:xfrm>
        </p:grpSpPr>
        <p:sp>
          <p:nvSpPr>
            <p:cNvPr id="6150" name="AutoShape 8"/>
            <p:cNvSpPr>
              <a:spLocks noChangeArrowheads="1"/>
            </p:cNvSpPr>
            <p:nvPr/>
          </p:nvSpPr>
          <p:spPr bwMode="auto">
            <a:xfrm>
              <a:off x="0" y="1071"/>
              <a:ext cx="1202" cy="2132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6151" name="Diagram 4"/>
            <p:cNvPicPr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858585"/>
                </a:clrFrom>
                <a:clrTo>
                  <a:srgbClr val="858585">
                    <a:alpha val="0"/>
                  </a:srgbClr>
                </a:clrTo>
              </a:clrChange>
            </a:blip>
            <a:srcRect l="19963" r="60057" b="8989"/>
            <a:stretch>
              <a:fillRect/>
            </a:stretch>
          </p:blipFill>
          <p:spPr bwMode="auto">
            <a:xfrm>
              <a:off x="68" y="935"/>
              <a:ext cx="1180" cy="2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9" name="Picture 6" descr="2909_EFI_Powerpoint_background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jufalcon\Pictures\EFI for MB\Photo neg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221" y="4676775"/>
            <a:ext cx="2261191" cy="1690578"/>
          </a:xfrm>
          <a:prstGeom prst="rect">
            <a:avLst/>
          </a:prstGeom>
          <a:noFill/>
        </p:spPr>
      </p:pic>
      <p:pic>
        <p:nvPicPr>
          <p:cNvPr id="9" name="Picture 3" descr="C:\Users\jufalcon\Pictures\EFI for MB\%7B52da8d13-01cf-4a50-9f36-968263954654%7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0771" y="0"/>
            <a:ext cx="2523229" cy="149542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0" y="601663"/>
            <a:ext cx="91440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/>
              <a:t>Systems development: start implementation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0" y="1389062"/>
            <a:ext cx="1763713" cy="3525837"/>
          </a:xfrm>
          <a:prstGeom prst="flowChartAlternateProcess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2" name="Diagram 4"/>
          <p:cNvPicPr>
            <a:picLocks noChangeArrowheads="1"/>
          </p:cNvPicPr>
          <p:nvPr/>
        </p:nvPicPr>
        <p:blipFill>
          <a:blip r:embed="rId3" cstate="print"/>
          <a:srcRect l="59904" t="-502" r="21657" b="5685"/>
          <a:stretch>
            <a:fillRect/>
          </a:stretch>
        </p:blipFill>
        <p:spPr bwMode="auto">
          <a:xfrm>
            <a:off x="0" y="1171576"/>
            <a:ext cx="1676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1908175" y="1387475"/>
            <a:ext cx="7235825" cy="454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Structures: </a:t>
            </a:r>
            <a:r>
              <a:rPr lang="en-US" sz="2400" dirty="0">
                <a:solidFill>
                  <a:srgbClr val="001A00"/>
                </a:solidFill>
              </a:rPr>
              <a:t>Joint Implementation </a:t>
            </a:r>
            <a:r>
              <a:rPr lang="en-US" sz="2400" dirty="0" smtClean="0">
                <a:solidFill>
                  <a:srgbClr val="001A00"/>
                </a:solidFill>
              </a:rPr>
              <a:t>Committees, </a:t>
            </a:r>
            <a:r>
              <a:rPr lang="en-US" sz="2400" dirty="0">
                <a:solidFill>
                  <a:srgbClr val="001A00"/>
                </a:solidFill>
              </a:rPr>
              <a:t>national committees, national </a:t>
            </a:r>
            <a:r>
              <a:rPr lang="en-US" sz="2400" dirty="0" smtClean="0">
                <a:solidFill>
                  <a:srgbClr val="001A00"/>
                </a:solidFill>
              </a:rPr>
              <a:t>platforms, 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Aim improve </a:t>
            </a:r>
            <a:r>
              <a:rPr lang="en-US" sz="2400" dirty="0" smtClean="0">
                <a:solidFill>
                  <a:srgbClr val="001A00"/>
                </a:solidFill>
              </a:rPr>
              <a:t>and develop systems: domestic market, new technical systems  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Further reforms and new laws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Raise </a:t>
            </a:r>
            <a:r>
              <a:rPr lang="en-US" sz="2400" dirty="0">
                <a:solidFill>
                  <a:srgbClr val="001A00"/>
                </a:solidFill>
              </a:rPr>
              <a:t>awareness and </a:t>
            </a:r>
            <a:r>
              <a:rPr lang="en-US" sz="2400" dirty="0" smtClean="0">
                <a:solidFill>
                  <a:srgbClr val="001A00"/>
                </a:solidFill>
              </a:rPr>
              <a:t>visibility</a:t>
            </a:r>
            <a:endParaRPr lang="en-US" sz="2400" dirty="0">
              <a:solidFill>
                <a:srgbClr val="001A00"/>
              </a:solidFill>
            </a:endParaRP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Building capacity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001A00"/>
                </a:solidFill>
              </a:rPr>
              <a:t>Use the space !! </a:t>
            </a:r>
            <a:r>
              <a:rPr lang="en-US" sz="2400" dirty="0">
                <a:solidFill>
                  <a:srgbClr val="001A00"/>
                </a:solidFill>
              </a:rPr>
              <a:t>offering ideas and projects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1A00"/>
                </a:solidFill>
              </a:rPr>
              <a:t>Annual </a:t>
            </a:r>
            <a:r>
              <a:rPr lang="en-US" sz="2400" dirty="0" err="1">
                <a:solidFill>
                  <a:srgbClr val="001A00"/>
                </a:solidFill>
              </a:rPr>
              <a:t>workplans</a:t>
            </a:r>
            <a:r>
              <a:rPr lang="en-US" sz="2400" dirty="0">
                <a:solidFill>
                  <a:srgbClr val="001A00"/>
                </a:solidFill>
              </a:rPr>
              <a:t> &amp; </a:t>
            </a:r>
            <a:r>
              <a:rPr lang="en-US" sz="2400" dirty="0" smtClean="0">
                <a:solidFill>
                  <a:srgbClr val="001A00"/>
                </a:solidFill>
              </a:rPr>
              <a:t>JIC milestones </a:t>
            </a:r>
            <a:endParaRPr lang="en-US" sz="2400" dirty="0" smtClean="0">
              <a:solidFill>
                <a:srgbClr val="001A00"/>
              </a:solidFill>
            </a:endParaRP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/>
              <a:t>Understand </a:t>
            </a:r>
            <a:r>
              <a:rPr lang="en-GB" sz="2400" dirty="0" smtClean="0"/>
              <a:t>timing and strategy framed in these plans and tailor project actions to advance and contribute to the key milestones where possible</a:t>
            </a:r>
            <a:endParaRPr lang="en-GB" sz="4000" dirty="0" smtClean="0"/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endParaRPr lang="en-GB" sz="2400" dirty="0">
              <a:solidFill>
                <a:srgbClr val="001A00"/>
              </a:solidFill>
            </a:endParaRPr>
          </a:p>
        </p:txBody>
      </p:sp>
      <p:pic>
        <p:nvPicPr>
          <p:cNvPr id="7174" name="Picture 5" descr="2909_EFI_Powerpoint_background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558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Mary\AppData\Local\Microsoft\Windows\Temporary Internet Files\Content.Outlook\2YPUXQT7\Stakeholder consultations Liberia 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08964"/>
            <a:ext cx="2200275" cy="144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6026207778_943b199c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8093" y="5667152"/>
            <a:ext cx="2161607" cy="11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las diag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7075" y="5564778"/>
            <a:ext cx="2619375" cy="1436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914525" y="709613"/>
            <a:ext cx="711517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GB" sz="3200" b="1" i="1" dirty="0" smtClean="0"/>
              <a:t>Full implementation: All </a:t>
            </a:r>
            <a:r>
              <a:rPr lang="en-US" sz="3200" b="1" dirty="0" smtClean="0"/>
              <a:t>systems go</a:t>
            </a:r>
            <a:endParaRPr lang="en-US" sz="3200" b="1" dirty="0"/>
          </a:p>
        </p:txBody>
      </p:sp>
      <p:sp>
        <p:nvSpPr>
          <p:cNvPr id="8195" name="AutoShape 4"/>
          <p:cNvSpPr>
            <a:spLocks noChangeArrowheads="1"/>
          </p:cNvSpPr>
          <p:nvPr/>
        </p:nvSpPr>
        <p:spPr bwMode="auto">
          <a:xfrm>
            <a:off x="123825" y="1238250"/>
            <a:ext cx="1692275" cy="361315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8196" name="Diagram 4"/>
          <p:cNvPicPr>
            <a:picLocks noChangeArrowheads="1"/>
          </p:cNvPicPr>
          <p:nvPr/>
        </p:nvPicPr>
        <p:blipFill>
          <a:blip r:embed="rId3" cstate="print"/>
          <a:srcRect l="78345" t="9030" r="1303" b="17015"/>
          <a:stretch>
            <a:fillRect/>
          </a:stretch>
        </p:blipFill>
        <p:spPr bwMode="auto">
          <a:xfrm>
            <a:off x="152400" y="1616075"/>
            <a:ext cx="18351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051050" y="1563688"/>
            <a:ext cx="7092950" cy="36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JIC: addressing new challenges, oversight</a:t>
            </a:r>
            <a:endParaRPr lang="en-GB" sz="2400" dirty="0">
              <a:solidFill>
                <a:srgbClr val="001A00"/>
              </a:solidFill>
            </a:endParaRP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rgbClr val="001A00"/>
                </a:solidFill>
              </a:rPr>
              <a:t>FLEGT </a:t>
            </a:r>
            <a:r>
              <a:rPr lang="en-GB" sz="2400" dirty="0" smtClean="0">
                <a:solidFill>
                  <a:srgbClr val="001A00"/>
                </a:solidFill>
              </a:rPr>
              <a:t>licenses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Independent </a:t>
            </a:r>
            <a:r>
              <a:rPr lang="en-GB" sz="2400" dirty="0">
                <a:solidFill>
                  <a:srgbClr val="001A00"/>
                </a:solidFill>
              </a:rPr>
              <a:t>audit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>
                <a:solidFill>
                  <a:srgbClr val="001A00"/>
                </a:solidFill>
              </a:rPr>
              <a:t>Transparency measures in place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Impacts monitored, in the EU and partner  </a:t>
            </a:r>
            <a:endParaRPr lang="en-GB" sz="2400" dirty="0">
              <a:solidFill>
                <a:srgbClr val="001A00"/>
              </a:solidFill>
            </a:endParaRP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Monitoring </a:t>
            </a:r>
            <a:r>
              <a:rPr lang="en-GB" sz="2400" dirty="0">
                <a:solidFill>
                  <a:srgbClr val="001A00"/>
                </a:solidFill>
              </a:rPr>
              <a:t>&amp; </a:t>
            </a:r>
            <a:r>
              <a:rPr lang="en-GB" sz="2400" dirty="0" smtClean="0">
                <a:solidFill>
                  <a:srgbClr val="001A00"/>
                </a:solidFill>
              </a:rPr>
              <a:t>whistle-blowing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Managing </a:t>
            </a:r>
            <a:r>
              <a:rPr lang="en-GB" sz="2400" dirty="0">
                <a:solidFill>
                  <a:srgbClr val="001A00"/>
                </a:solidFill>
              </a:rPr>
              <a:t>complaints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Market visibility of FLEGT licenses</a:t>
            </a:r>
          </a:p>
          <a:p>
            <a:pPr marL="457200" lvl="2" indent="-285750" algn="l">
              <a:lnSpc>
                <a:spcPct val="8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>
                <a:solidFill>
                  <a:srgbClr val="001A00"/>
                </a:solidFill>
              </a:rPr>
              <a:t>Stakeholders driving implementation </a:t>
            </a:r>
            <a:endParaRPr lang="en-GB" sz="2400" dirty="0">
              <a:solidFill>
                <a:srgbClr val="001A00"/>
              </a:solidFill>
            </a:endParaRPr>
          </a:p>
          <a:p>
            <a:endParaRPr lang="en-GB" dirty="0"/>
          </a:p>
        </p:txBody>
      </p:sp>
      <p:pic>
        <p:nvPicPr>
          <p:cNvPr id="8198" name="Picture 6" descr="2909_EFI_Powerpoint_background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5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FU000541_lw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00" y="4597318"/>
            <a:ext cx="1842976" cy="193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Mary\AppData\Local\Microsoft\Windows\Temporary Internet Files\Content.Outlook\2YPUXQT7\DSC_0857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9989" y="4967028"/>
            <a:ext cx="1481136" cy="173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hoto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5064" y="5114925"/>
            <a:ext cx="2096640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1.00000000000000000000E+000&quot;&gt;&lt;m_ppcolschidx val=&quot;0&quot;/&gt;&lt;m_rgb r=&quot;ff&quot; g=&quot;0&quot; b=&quot;0&quot;/&gt;&lt;/elem&gt;&lt;/m_vecMRU&gt;&lt;/m_mruColor&gt;&lt;m_agendatheme&gt;&lt;m_aagendaitemprops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0&quot;/&gt;&lt;m_rgb r=&quot;b2&quot; g=&quot;b2&quot; b=&quot;b2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1&quot;/&gt;&lt;/m_font&gt;&lt;m_colFont&gt;&lt;m_ppcolschidx val=&quot;4&quot;/&gt;&lt;/m_colFont&gt;&lt;m_fill&gt;&lt;m_bVisible val=&quot;0&quot;/&gt;&lt;/m_fill&gt;&lt;m_linestyle&gt;&lt;m_bVisible val=&quot;0&quot;/&gt;&lt;/m_linestyle&gt;&lt;/elem&gt;&lt;elem&gt;&lt;m_bVisible val=&quot;1&quot;/&gt;&lt;m_font&gt;&lt;m_nSize val=&quot;20&quot;/&gt;&lt;m_bBold val=&quot;0&quot;/&gt;&lt;/m_font&gt;&lt;m_colFont&gt;&lt;m_ppcolschidx val=&quot;4&quot;/&gt;&lt;/m_colFont&gt;&lt;m_fill&gt;&lt;m_bVisible val=&quot;0&quot;/&gt;&lt;/m_fill&gt;&lt;m_linestyle&gt;&lt;m_bVisible val=&quot;0&quot;/&gt;&lt;/m_linestyle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KyzRkIDkyTYIpD5LoUg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zeuEc0TU6ocu5O8slGz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sjhXODCESh3bj4Cn_JbA"/>
</p:tagLst>
</file>

<file path=ppt/theme/theme1.xml><?xml version="1.0" encoding="utf-8"?>
<a:theme xmlns:a="http://schemas.openxmlformats.org/drawingml/2006/main" name="12/2012 EU FLEGT Master">
  <a:themeElements>
    <a:clrScheme name="FLEGT EU">
      <a:dk1>
        <a:srgbClr val="000000"/>
      </a:dk1>
      <a:lt1>
        <a:srgbClr val="FFFFFF"/>
      </a:lt1>
      <a:dk2>
        <a:srgbClr val="D2E9F3"/>
      </a:dk2>
      <a:lt2>
        <a:srgbClr val="F0F0F0"/>
      </a:lt2>
      <a:accent1>
        <a:srgbClr val="92A706"/>
      </a:accent1>
      <a:accent2>
        <a:srgbClr val="1F90C4"/>
      </a:accent2>
      <a:accent3>
        <a:srgbClr val="D8D8D8"/>
      </a:accent3>
      <a:accent4>
        <a:srgbClr val="495303"/>
      </a:accent4>
      <a:accent5>
        <a:srgbClr val="156081"/>
      </a:accent5>
      <a:accent6>
        <a:srgbClr val="6C6C6C"/>
      </a:accent6>
      <a:hlink>
        <a:srgbClr val="84582C"/>
      </a:hlink>
      <a:folHlink>
        <a:srgbClr val="D2A374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C  Präsentation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9">
        <a:dk1>
          <a:srgbClr val="000000"/>
        </a:dk1>
        <a:lt1>
          <a:srgbClr val="FFFFFF"/>
        </a:lt1>
        <a:dk2>
          <a:srgbClr val="000000"/>
        </a:dk2>
        <a:lt2>
          <a:srgbClr val="A1DBFF"/>
        </a:lt2>
        <a:accent1>
          <a:srgbClr val="003859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AAAEB5"/>
        </a:accent5>
        <a:accent6>
          <a:srgbClr val="6EA8E1"/>
        </a:accent6>
        <a:hlink>
          <a:srgbClr val="A28FE9"/>
        </a:hlink>
        <a:folHlink>
          <a:srgbClr val="CAE3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10">
        <a:dk1>
          <a:srgbClr val="000000"/>
        </a:dk1>
        <a:lt1>
          <a:srgbClr val="FFFFFF"/>
        </a:lt1>
        <a:dk2>
          <a:srgbClr val="000000"/>
        </a:dk2>
        <a:lt2>
          <a:srgbClr val="7ABAF8"/>
        </a:lt2>
        <a:accent1>
          <a:srgbClr val="D6EBF6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E8F3FA"/>
        </a:accent5>
        <a:accent6>
          <a:srgbClr val="6EA8E1"/>
        </a:accent6>
        <a:hlink>
          <a:srgbClr val="006699"/>
        </a:hlink>
        <a:folHlink>
          <a:srgbClr val="0038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04/2013 EU FLEGT Master">
  <a:themeElements>
    <a:clrScheme name="Flegt_1">
      <a:dk1>
        <a:srgbClr val="000000"/>
      </a:dk1>
      <a:lt1>
        <a:srgbClr val="FFFFFF"/>
      </a:lt1>
      <a:dk2>
        <a:srgbClr val="888888"/>
      </a:dk2>
      <a:lt2>
        <a:srgbClr val="D8D8D8"/>
      </a:lt2>
      <a:accent1>
        <a:srgbClr val="92A706"/>
      </a:accent1>
      <a:accent2>
        <a:srgbClr val="1F90C4"/>
      </a:accent2>
      <a:accent3>
        <a:srgbClr val="D2E9F3"/>
      </a:accent3>
      <a:accent4>
        <a:srgbClr val="F0F0F0"/>
      </a:accent4>
      <a:accent5>
        <a:srgbClr val="D8D8D8"/>
      </a:accent5>
      <a:accent6>
        <a:srgbClr val="888888"/>
      </a:accent6>
      <a:hlink>
        <a:srgbClr val="1F90C4"/>
      </a:hlink>
      <a:folHlink>
        <a:srgbClr val="000000"/>
      </a:folHlink>
    </a:clrScheme>
    <a:fontScheme name="1_OC 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OC  Präsentation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C  Präsentation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9">
        <a:dk1>
          <a:srgbClr val="000000"/>
        </a:dk1>
        <a:lt1>
          <a:srgbClr val="FFFFFF"/>
        </a:lt1>
        <a:dk2>
          <a:srgbClr val="000000"/>
        </a:dk2>
        <a:lt2>
          <a:srgbClr val="A1DBFF"/>
        </a:lt2>
        <a:accent1>
          <a:srgbClr val="003859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AAAEB5"/>
        </a:accent5>
        <a:accent6>
          <a:srgbClr val="6EA8E1"/>
        </a:accent6>
        <a:hlink>
          <a:srgbClr val="A28FE9"/>
        </a:hlink>
        <a:folHlink>
          <a:srgbClr val="CAE3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C  Präsentation 10">
        <a:dk1>
          <a:srgbClr val="000000"/>
        </a:dk1>
        <a:lt1>
          <a:srgbClr val="FFFFFF"/>
        </a:lt1>
        <a:dk2>
          <a:srgbClr val="000000"/>
        </a:dk2>
        <a:lt2>
          <a:srgbClr val="7ABAF8"/>
        </a:lt2>
        <a:accent1>
          <a:srgbClr val="D6EBF6"/>
        </a:accent1>
        <a:accent2>
          <a:srgbClr val="7ABAF8"/>
        </a:accent2>
        <a:accent3>
          <a:srgbClr val="FFFFFF"/>
        </a:accent3>
        <a:accent4>
          <a:srgbClr val="000000"/>
        </a:accent4>
        <a:accent5>
          <a:srgbClr val="E8F3FA"/>
        </a:accent5>
        <a:accent6>
          <a:srgbClr val="6EA8E1"/>
        </a:accent6>
        <a:hlink>
          <a:srgbClr val="006699"/>
        </a:hlink>
        <a:folHlink>
          <a:srgbClr val="0038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66666"/>
      </a:hlink>
      <a:folHlink>
        <a:srgbClr val="999999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1132</Words>
  <Application>Microsoft Office PowerPoint</Application>
  <PresentationFormat>On-screen Show (4:3)</PresentationFormat>
  <Paragraphs>187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12/2012 EU FLEGT Master</vt:lpstr>
      <vt:lpstr>Custom Design</vt:lpstr>
      <vt:lpstr>04/2013 EU FLEGT Master</vt:lpstr>
      <vt:lpstr>Blank Presentation</vt:lpstr>
      <vt:lpstr>think-cell Slide</vt:lpstr>
      <vt:lpstr>Overview of VPA processes:  opportunities and challenges for projects to advance FLEGT </vt:lpstr>
      <vt:lpstr>Different governance interests frame VPA dialogue and decisions</vt:lpstr>
      <vt:lpstr>How are these interests framed in and by the VPA?</vt:lpstr>
      <vt:lpstr>Slide 3</vt:lpstr>
      <vt:lpstr>Slide 4</vt:lpstr>
      <vt:lpstr>Slide 5</vt:lpstr>
      <vt:lpstr>Slide 6</vt:lpstr>
      <vt:lpstr>Slide 7</vt:lpstr>
      <vt:lpstr>Slide 8</vt:lpstr>
      <vt:lpstr>Slide 9</vt:lpstr>
      <vt:lpstr>What is IN THE vPA? How are interests framed?</vt:lpstr>
      <vt:lpstr>Embedded in the Agreement: Broader VPA Governance Commitments</vt:lpstr>
      <vt:lpstr>Embedded in the Agreement:   FLEGT Licenses: what stands behind them </vt:lpstr>
      <vt:lpstr>Timing and political savvy are important  </vt:lpstr>
      <vt:lpstr>Reflections  </vt:lpstr>
      <vt:lpstr>How to follow the process: important sources of information</vt:lpstr>
      <vt:lpstr>Questions for discussion</vt:lpstr>
      <vt:lpstr>Thank you</vt:lpstr>
    </vt:vector>
  </TitlesOfParts>
  <Company>PF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production</dc:creator>
  <cp:lastModifiedBy>Julia Falconer</cp:lastModifiedBy>
  <cp:revision>660</cp:revision>
  <dcterms:created xsi:type="dcterms:W3CDTF">2010-09-13T14:01:39Z</dcterms:created>
  <dcterms:modified xsi:type="dcterms:W3CDTF">2013-10-09T13:14:45Z</dcterms:modified>
  <cp:category>Präsentation</cp:category>
</cp:coreProperties>
</file>