
<file path=[Content_Types].xml><?xml version="1.0" encoding="utf-8"?>
<Types xmlns="http://schemas.openxmlformats.org/package/2006/content-types">
  <Default Extension="bin" ContentType="application/vnd.openxmlformats-officedocument.oleObject"/>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notesSlides/notesSlide1.xml" ContentType="application/vnd.openxmlformats-officedocument.presentationml.notesSlide+xml"/>
  <Override PartName="/ppt/tags/tag42.xml" ContentType="application/vnd.openxmlformats-officedocument.presentationml.tags+xml"/>
  <Override PartName="/ppt/tags/tag43.xml" ContentType="application/vnd.openxmlformats-officedocument.presentationml.tags+xml"/>
  <Override PartName="/ppt/notesSlides/notesSlide2.xml" ContentType="application/vnd.openxmlformats-officedocument.presentationml.notesSlide+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tags/tag48.xml" ContentType="application/vnd.openxmlformats-officedocument.presentationml.tags+xml"/>
  <Override PartName="/ppt/tags/tag49.xml" ContentType="application/vnd.openxmlformats-officedocument.presentationml.tags+xml"/>
  <Override PartName="/ppt/notesSlides/notesSlide6.xml" ContentType="application/vnd.openxmlformats-officedocument.presentationml.notesSlide+xml"/>
  <Override PartName="/ppt/notesSlides/notesSlide7.xml" ContentType="application/vnd.openxmlformats-officedocument.presentationml.notesSlide+xml"/>
  <Override PartName="/ppt/tags/tag50.xml" ContentType="application/vnd.openxmlformats-officedocument.presentationml.tags+xml"/>
  <Override PartName="/ppt/notesSlides/notesSlide8.xml" ContentType="application/vnd.openxmlformats-officedocument.presentationml.notesSlide+xml"/>
  <Override PartName="/ppt/tags/tag51.xml" ContentType="application/vnd.openxmlformats-officedocument.presentationml.tags+xml"/>
  <Override PartName="/ppt/tags/tag52.xml" ContentType="application/vnd.openxmlformats-officedocument.presentationml.tags+xml"/>
  <Override PartName="/ppt/notesSlides/notesSlide9.xml" ContentType="application/vnd.openxmlformats-officedocument.presentationml.notesSlide+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notesSlides/notesSlide10.xml" ContentType="application/vnd.openxmlformats-officedocument.presentationml.notesSlide+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ags/tag59.xml" ContentType="application/vnd.openxmlformats-officedocument.presentationml.tags+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tags/tag60.xml" ContentType="application/vnd.openxmlformats-officedocument.presentationml.tags+xml"/>
  <Override PartName="/ppt/tags/tag61.xml" ContentType="application/vnd.openxmlformats-officedocument.presentationml.tags+xml"/>
  <Override PartName="/ppt/notesSlides/notesSlide13.xml" ContentType="application/vnd.openxmlformats-officedocument.presentationml.notesSlide+xml"/>
  <Override PartName="/ppt/tags/tag62.xml" ContentType="application/vnd.openxmlformats-officedocument.presentationml.tags+xml"/>
  <Override PartName="/ppt/tags/tag63.xml" ContentType="application/vnd.openxmlformats-officedocument.presentationml.tags+xml"/>
  <Override PartName="/ppt/tags/tag64.xml" ContentType="application/vnd.openxmlformats-officedocument.presentationml.tags+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9" r:id="rId1"/>
  </p:sldMasterIdLst>
  <p:notesMasterIdLst>
    <p:notesMasterId r:id="rId16"/>
  </p:notesMasterIdLst>
  <p:handoutMasterIdLst>
    <p:handoutMasterId r:id="rId17"/>
  </p:handoutMasterIdLst>
  <p:sldIdLst>
    <p:sldId id="577" r:id="rId2"/>
    <p:sldId id="578" r:id="rId3"/>
    <p:sldId id="575" r:id="rId4"/>
    <p:sldId id="579" r:id="rId5"/>
    <p:sldId id="580" r:id="rId6"/>
    <p:sldId id="581" r:id="rId7"/>
    <p:sldId id="583" r:id="rId8"/>
    <p:sldId id="570" r:id="rId9"/>
    <p:sldId id="582" r:id="rId10"/>
    <p:sldId id="567" r:id="rId11"/>
    <p:sldId id="572" r:id="rId12"/>
    <p:sldId id="574" r:id="rId13"/>
    <p:sldId id="573" r:id="rId14"/>
    <p:sldId id="569" r:id="rId15"/>
  </p:sldIdLst>
  <p:sldSz cx="8961438" cy="6721475"/>
  <p:notesSz cx="6805613" cy="9944100"/>
  <p:custDataLst>
    <p:tags r:id="rId18"/>
  </p:custDataLst>
  <p:defaultTextStyle>
    <a:defPPr>
      <a:defRPr lang="en-GB"/>
    </a:defPPr>
    <a:lvl1pPr algn="ctr" rtl="0" fontAlgn="base">
      <a:spcBef>
        <a:spcPct val="0"/>
      </a:spcBef>
      <a:spcAft>
        <a:spcPct val="0"/>
      </a:spcAft>
      <a:defRPr sz="1400" kern="1200">
        <a:solidFill>
          <a:schemeClr val="tx1"/>
        </a:solidFill>
        <a:latin typeface="Arial"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66"/>
    <a:srgbClr val="FFFFCC"/>
    <a:srgbClr val="4F81BD"/>
    <a:srgbClr val="000000"/>
    <a:srgbClr val="B2B2B2"/>
    <a:srgbClr val="CAE7E7"/>
    <a:srgbClr val="FFFFFF"/>
    <a:srgbClr val="003366"/>
    <a:srgbClr val="EAEAEA"/>
    <a:srgbClr val="C0C0C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72" autoAdjust="0"/>
    <p:restoredTop sz="72883" autoAdjust="0"/>
  </p:normalViewPr>
  <p:slideViewPr>
    <p:cSldViewPr snapToGrid="0" showGuides="1">
      <p:cViewPr>
        <p:scale>
          <a:sx n="60" d="100"/>
          <a:sy n="60" d="100"/>
        </p:scale>
        <p:origin x="-1536" y="-504"/>
      </p:cViewPr>
      <p:guideLst>
        <p:guide orient="horz" pos="546"/>
        <p:guide orient="horz" pos="735"/>
        <p:guide orient="horz" pos="924"/>
        <p:guide orient="horz" pos="118"/>
        <p:guide orient="horz" pos="1774"/>
        <p:guide orient="horz" pos="2971"/>
        <p:guide orient="horz" pos="3484"/>
        <p:guide pos="129"/>
        <p:guide pos="5173"/>
        <p:guide pos="472"/>
        <p:guide pos="927"/>
        <p:guide pos="1436"/>
        <p:guide pos="2857"/>
        <p:guide pos="1735"/>
        <p:guide pos="4877"/>
      </p:guideLst>
    </p:cSldViewPr>
  </p:slideViewPr>
  <p:outlineViewPr>
    <p:cViewPr>
      <p:scale>
        <a:sx n="33" d="100"/>
        <a:sy n="33" d="100"/>
      </p:scale>
      <p:origin x="48" y="0"/>
    </p:cViewPr>
  </p:outlineViewPr>
  <p:notesTextViewPr>
    <p:cViewPr>
      <p:scale>
        <a:sx n="100" d="100"/>
        <a:sy n="100" d="100"/>
      </p:scale>
      <p:origin x="0" y="0"/>
    </p:cViewPr>
  </p:notesTextViewPr>
  <p:sorterViewPr>
    <p:cViewPr>
      <p:scale>
        <a:sx n="70" d="100"/>
        <a:sy n="70" d="100"/>
      </p:scale>
      <p:origin x="0" y="0"/>
    </p:cViewPr>
  </p:sorterViewPr>
  <p:notesViewPr>
    <p:cSldViewPr snapToGrid="0" showGuides="1">
      <p:cViewPr>
        <p:scale>
          <a:sx n="75" d="100"/>
          <a:sy n="75" d="100"/>
        </p:scale>
        <p:origin x="-1219" y="-58"/>
      </p:cViewPr>
      <p:guideLst>
        <p:guide orient="horz" pos="3133"/>
        <p:guide pos="2144"/>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ags" Target="tags/tag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handoutMaster" Target="handoutMasters/handoutMaster1.xml"/><Relationship Id="rId2" Type="http://schemas.openxmlformats.org/officeDocument/2006/relationships/slide" Target="slides/slide1.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rawings/_rels/vmlDrawing1.vml.rels><?xml version="1.0" encoding="UTF-8" standalone="yes"?>
<Relationships xmlns="http://schemas.openxmlformats.org/package/2006/relationships"><Relationship Id="rId1" Type="http://schemas.openxmlformats.org/officeDocument/2006/relationships/image" Target="NULL"/></Relationships>
</file>

<file path=ppt/drawings/_rels/vmlDrawing2.vml.rels><?xml version="1.0" encoding="UTF-8" standalone="yes"?>
<Relationships xmlns="http://schemas.openxmlformats.org/package/2006/relationships"><Relationship Id="rId1" Type="http://schemas.openxmlformats.org/officeDocument/2006/relationships/image" Target="NULL"/></Relationships>
</file>

<file path=ppt/drawings/_rels/vmlDrawing3.vml.rels><?xml version="1.0" encoding="UTF-8" standalone="yes"?>
<Relationships xmlns="http://schemas.openxmlformats.org/package/2006/relationships"><Relationship Id="rId1" Type="http://schemas.openxmlformats.org/officeDocument/2006/relationships/image" Target="NULL"/></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170" name="Rectangle 2"/>
          <p:cNvSpPr>
            <a:spLocks noGrp="1" noChangeArrowheads="1"/>
          </p:cNvSpPr>
          <p:nvPr>
            <p:ph type="hdr" sz="quarter"/>
          </p:nvPr>
        </p:nvSpPr>
        <p:spPr bwMode="auto">
          <a:xfrm>
            <a:off x="2" y="3"/>
            <a:ext cx="2949395" cy="49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8" tIns="47583" rIns="95168" bIns="47583" numCol="1" anchor="t" anchorCtr="0" compatLnSpc="1">
            <a:prstTxWarp prst="textNoShape">
              <a:avLst/>
            </a:prstTxWarp>
          </a:bodyPr>
          <a:lstStyle>
            <a:lvl1pPr algn="l" defTabSz="950746">
              <a:defRPr sz="1200">
                <a:latin typeface="Times New Roman" pitchFamily="18" charset="0"/>
              </a:defRPr>
            </a:lvl1pPr>
          </a:lstStyle>
          <a:p>
            <a:pPr>
              <a:defRPr/>
            </a:pPr>
            <a:endParaRPr lang="en-GB"/>
          </a:p>
        </p:txBody>
      </p:sp>
      <p:sp>
        <p:nvSpPr>
          <p:cNvPr id="7171" name="Rectangle 3"/>
          <p:cNvSpPr>
            <a:spLocks noGrp="1" noChangeArrowheads="1"/>
          </p:cNvSpPr>
          <p:nvPr>
            <p:ph type="dt" sz="quarter" idx="1"/>
          </p:nvPr>
        </p:nvSpPr>
        <p:spPr bwMode="auto">
          <a:xfrm>
            <a:off x="3857697" y="3"/>
            <a:ext cx="2947917" cy="49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8" tIns="47583" rIns="95168" bIns="47583" numCol="1" anchor="t" anchorCtr="0" compatLnSpc="1">
            <a:prstTxWarp prst="textNoShape">
              <a:avLst/>
            </a:prstTxWarp>
          </a:bodyPr>
          <a:lstStyle>
            <a:lvl1pPr algn="r" defTabSz="950746">
              <a:defRPr sz="1200">
                <a:latin typeface="Times New Roman" pitchFamily="18" charset="0"/>
              </a:defRPr>
            </a:lvl1pPr>
          </a:lstStyle>
          <a:p>
            <a:pPr>
              <a:defRPr/>
            </a:pPr>
            <a:fld id="{5001E0CD-F1B9-496D-951B-1EB44AAF0C3B}" type="datetime1">
              <a:rPr lang="en-GB"/>
              <a:pPr>
                <a:defRPr/>
              </a:pPr>
              <a:t>04/11/2013</a:t>
            </a:fld>
            <a:endParaRPr lang="en-GB"/>
          </a:p>
        </p:txBody>
      </p:sp>
      <p:sp>
        <p:nvSpPr>
          <p:cNvPr id="7172" name="Rectangle 4"/>
          <p:cNvSpPr>
            <a:spLocks noGrp="1" noChangeArrowheads="1"/>
          </p:cNvSpPr>
          <p:nvPr>
            <p:ph type="ftr" sz="quarter" idx="2"/>
          </p:nvPr>
        </p:nvSpPr>
        <p:spPr bwMode="auto">
          <a:xfrm>
            <a:off x="2" y="9447555"/>
            <a:ext cx="2949395" cy="49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8" tIns="47583" rIns="95168" bIns="47583" numCol="1" anchor="b" anchorCtr="0" compatLnSpc="1">
            <a:prstTxWarp prst="textNoShape">
              <a:avLst/>
            </a:prstTxWarp>
          </a:bodyPr>
          <a:lstStyle>
            <a:lvl1pPr algn="l" defTabSz="950746">
              <a:defRPr sz="1200">
                <a:latin typeface="Times New Roman" pitchFamily="18" charset="0"/>
              </a:defRPr>
            </a:lvl1pPr>
          </a:lstStyle>
          <a:p>
            <a:pPr>
              <a:defRPr/>
            </a:pPr>
            <a:endParaRPr lang="en-GB"/>
          </a:p>
        </p:txBody>
      </p:sp>
      <p:sp>
        <p:nvSpPr>
          <p:cNvPr id="7173" name="Rectangle 5"/>
          <p:cNvSpPr>
            <a:spLocks noGrp="1" noChangeArrowheads="1"/>
          </p:cNvSpPr>
          <p:nvPr>
            <p:ph type="sldNum" sz="quarter" idx="3"/>
          </p:nvPr>
        </p:nvSpPr>
        <p:spPr bwMode="auto">
          <a:xfrm>
            <a:off x="3857697" y="9447555"/>
            <a:ext cx="2947917" cy="4965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5168" tIns="47583" rIns="95168" bIns="47583" numCol="1" anchor="b" anchorCtr="0" compatLnSpc="1">
            <a:prstTxWarp prst="textNoShape">
              <a:avLst/>
            </a:prstTxWarp>
          </a:bodyPr>
          <a:lstStyle>
            <a:lvl1pPr algn="r" defTabSz="950746">
              <a:defRPr sz="1200">
                <a:latin typeface="Times New Roman" pitchFamily="18" charset="0"/>
              </a:defRPr>
            </a:lvl1pPr>
          </a:lstStyle>
          <a:p>
            <a:pPr>
              <a:defRPr/>
            </a:pPr>
            <a:fld id="{BE429979-4815-4DBF-8351-69A649F16599}" type="slidenum">
              <a:rPr lang="en-GB"/>
              <a:pPr>
                <a:defRPr/>
              </a:pPr>
              <a:t>‹#›</a:t>
            </a:fld>
            <a:endParaRPr lang="en-GB"/>
          </a:p>
        </p:txBody>
      </p:sp>
    </p:spTree>
    <p:extLst>
      <p:ext uri="{BB962C8B-B14F-4D97-AF65-F5344CB8AC3E}">
        <p14:creationId xmlns:p14="http://schemas.microsoft.com/office/powerpoint/2010/main" val="1859957827"/>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6626" name="Rectangle 4"/>
          <p:cNvSpPr>
            <a:spLocks noGrp="1" noRot="1" noChangeAspect="1" noChangeArrowheads="1" noTextEdit="1"/>
          </p:cNvSpPr>
          <p:nvPr>
            <p:ph type="sldImg" idx="2"/>
          </p:nvPr>
        </p:nvSpPr>
        <p:spPr bwMode="gray">
          <a:xfrm>
            <a:off x="-2279650" y="1282700"/>
            <a:ext cx="11323638" cy="84947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5125" name="Rectangle 5"/>
          <p:cNvSpPr>
            <a:spLocks noGrp="1" noChangeArrowheads="1"/>
          </p:cNvSpPr>
          <p:nvPr>
            <p:ph type="body" sz="quarter" idx="3"/>
          </p:nvPr>
        </p:nvSpPr>
        <p:spPr bwMode="gray">
          <a:xfrm>
            <a:off x="813781" y="368303"/>
            <a:ext cx="5799835" cy="138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bg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spAutoFit/>
          </a:bodyPr>
          <a:lstStyle/>
          <a:p>
            <a:pPr lvl="0"/>
            <a:r>
              <a:rPr lang="en-GB" noProof="0" smtClean="0"/>
              <a:t>Click to edit Master text styles</a:t>
            </a:r>
          </a:p>
        </p:txBody>
      </p:sp>
      <p:sp>
        <p:nvSpPr>
          <p:cNvPr id="5126" name="doc id"/>
          <p:cNvSpPr>
            <a:spLocks noGrp="1" noChangeArrowheads="1"/>
          </p:cNvSpPr>
          <p:nvPr>
            <p:ph type="ftr" sz="quarter" idx="4"/>
          </p:nvPr>
        </p:nvSpPr>
        <p:spPr bwMode="gray">
          <a:xfrm>
            <a:off x="6411280" y="54259"/>
            <a:ext cx="202337" cy="180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0" rIns="0" bIns="0" numCol="1" anchor="b" anchorCtr="0" compatLnSpc="1">
            <a:prstTxWarp prst="textNoShape">
              <a:avLst/>
            </a:prstTxWarp>
          </a:bodyPr>
          <a:lstStyle>
            <a:lvl1pPr algn="r" defTabSz="950746">
              <a:defRPr sz="900"/>
            </a:lvl1pPr>
          </a:lstStyle>
          <a:p>
            <a:pPr>
              <a:defRPr/>
            </a:pPr>
            <a:endParaRPr lang="en-US"/>
          </a:p>
        </p:txBody>
      </p:sp>
      <p:sp>
        <p:nvSpPr>
          <p:cNvPr id="5127" name="Rectangle 7"/>
          <p:cNvSpPr>
            <a:spLocks noGrp="1" noChangeArrowheads="1"/>
          </p:cNvSpPr>
          <p:nvPr>
            <p:ph type="sldNum" sz="quarter" idx="5"/>
          </p:nvPr>
        </p:nvSpPr>
        <p:spPr bwMode="gray">
          <a:xfrm>
            <a:off x="6071588" y="9560487"/>
            <a:ext cx="542026" cy="18466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b" anchorCtr="0" compatLnSpc="1">
            <a:prstTxWarp prst="textNoShape">
              <a:avLst/>
            </a:prstTxWarp>
            <a:spAutoFit/>
          </a:bodyPr>
          <a:lstStyle>
            <a:lvl1pPr algn="r" defTabSz="950746">
              <a:defRPr sz="1200"/>
            </a:lvl1pPr>
          </a:lstStyle>
          <a:p>
            <a:pPr>
              <a:defRPr/>
            </a:pPr>
            <a:fld id="{386EE8C7-2ACF-404A-B32E-A10B23F086FB}" type="slidenum">
              <a:rPr lang="en-GB"/>
              <a:pPr>
                <a:defRPr/>
              </a:pPr>
              <a:t>‹#›</a:t>
            </a:fld>
            <a:endParaRPr lang="en-GB"/>
          </a:p>
        </p:txBody>
      </p:sp>
      <p:sp>
        <p:nvSpPr>
          <p:cNvPr id="26630" name="McK Separator" hidden="1"/>
          <p:cNvSpPr>
            <a:spLocks noChangeShapeType="1"/>
          </p:cNvSpPr>
          <p:nvPr/>
        </p:nvSpPr>
        <p:spPr bwMode="gray">
          <a:xfrm>
            <a:off x="815256" y="1511016"/>
            <a:ext cx="5204640" cy="0"/>
          </a:xfrm>
          <a:prstGeom prst="line">
            <a:avLst/>
          </a:prstGeom>
          <a:noFill/>
          <a:ln w="952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lIns="91424" tIns="45712" rIns="91424" bIns="45712"/>
          <a:lstStyle/>
          <a:p>
            <a:endParaRPr lang="en-GB"/>
          </a:p>
        </p:txBody>
      </p:sp>
    </p:spTree>
    <p:extLst>
      <p:ext uri="{BB962C8B-B14F-4D97-AF65-F5344CB8AC3E}">
        <p14:creationId xmlns:p14="http://schemas.microsoft.com/office/powerpoint/2010/main" val="2363964018"/>
      </p:ext>
    </p:extLst>
  </p:cSld>
  <p:clrMap bg1="lt1" tx1="dk1" bg2="lt2" tx2="dk2" accent1="accent1" accent2="accent2" accent3="accent3" accent4="accent4" accent5="accent5" accent6="accent6" hlink="hlink" folHlink="folHlink"/>
  <p:notesStyle>
    <a:lvl1pPr algn="l" rtl="0" eaLnBrk="0" fontAlgn="base" hangingPunct="0">
      <a:lnSpc>
        <a:spcPct val="90000"/>
      </a:lnSpc>
      <a:spcBef>
        <a:spcPct val="30000"/>
      </a:spcBef>
      <a:spcAft>
        <a:spcPct val="0"/>
      </a:spcAft>
      <a:defRPr sz="1000" b="1" kern="1200">
        <a:solidFill>
          <a:schemeClr val="tx1"/>
        </a:solidFill>
        <a:latin typeface="Arial" charset="0"/>
        <a:ea typeface="+mn-ea"/>
        <a:cs typeface="+mn-cs"/>
      </a:defRPr>
    </a:lvl1pPr>
    <a:lvl2pPr marL="742950" indent="-285750" algn="l" rtl="0" eaLnBrk="0" fontAlgn="base" hangingPunct="0">
      <a:spcBef>
        <a:spcPct val="30000"/>
      </a:spcBef>
      <a:spcAft>
        <a:spcPct val="0"/>
      </a:spcAft>
      <a:defRPr sz="1200" kern="1200">
        <a:solidFill>
          <a:schemeClr val="tx1"/>
        </a:solidFill>
        <a:latin typeface="Times New Roman" pitchFamily="18" charset="0"/>
        <a:ea typeface="+mn-ea"/>
        <a:cs typeface="+mn-cs"/>
      </a:defRPr>
    </a:lvl2pPr>
    <a:lvl3pPr marL="11430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3pPr>
    <a:lvl4pPr marL="16002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4pPr>
    <a:lvl5pPr marL="2057400" indent="-228600" algn="l" rtl="0" eaLnBrk="0" fontAlgn="base" hangingPunct="0">
      <a:spcBef>
        <a:spcPct val="30000"/>
      </a:spcBef>
      <a:spcAft>
        <a:spcPct val="0"/>
      </a:spcAft>
      <a:defRPr sz="1200" kern="1200">
        <a:solidFill>
          <a:schemeClr val="tx1"/>
        </a:solidFill>
        <a:latin typeface="Times New Roman"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7"/>
          <p:cNvSpPr>
            <a:spLocks noGrp="1" noChangeArrowheads="1"/>
          </p:cNvSpPr>
          <p:nvPr>
            <p:ph type="sldNum" sz="quarter" idx="5"/>
          </p:nvPr>
        </p:nvSpPr>
        <p:spPr>
          <a:xfrm>
            <a:off x="6071955" y="9561533"/>
            <a:ext cx="542592" cy="184666"/>
          </a:xfrm>
          <a:ln/>
        </p:spPr>
        <p:txBody>
          <a:bodyPr/>
          <a:lstStyle/>
          <a:p>
            <a:fld id="{19324B90-B220-4F26-AB44-48A08D9FBF86}" type="slidenum">
              <a:rPr lang="en-GB">
                <a:solidFill>
                  <a:prstClr val="black"/>
                </a:solidFill>
              </a:rPr>
              <a:pPr/>
              <a:t>1</a:t>
            </a:fld>
            <a:endParaRPr lang="en-GB" dirty="0">
              <a:solidFill>
                <a:prstClr val="black"/>
              </a:solidFill>
            </a:endParaRPr>
          </a:p>
        </p:txBody>
      </p:sp>
      <p:sp>
        <p:nvSpPr>
          <p:cNvPr id="516098" name="Rectangle 2"/>
          <p:cNvSpPr>
            <a:spLocks noGrp="1" noRot="1" noChangeAspect="1" noChangeArrowheads="1" noTextEdit="1"/>
          </p:cNvSpPr>
          <p:nvPr>
            <p:ph type="sldImg"/>
          </p:nvPr>
        </p:nvSpPr>
        <p:spPr>
          <a:xfrm>
            <a:off x="-2279650" y="1282700"/>
            <a:ext cx="11323638" cy="8494713"/>
          </a:xfrm>
        </p:spPr>
      </p:sp>
      <p:sp>
        <p:nvSpPr>
          <p:cNvPr id="516099" name="Rectangle 3"/>
          <p:cNvSpPr>
            <a:spLocks noGrp="1" noChangeArrowheads="1"/>
          </p:cNvSpPr>
          <p:nvPr>
            <p:ph type="body" idx="1"/>
          </p:nvPr>
        </p:nvSpPr>
        <p:spPr>
          <a:xfrm>
            <a:off x="813781" y="368305"/>
            <a:ext cx="5799835" cy="1782026"/>
          </a:xfrm>
          <a:prstGeom prst="rect">
            <a:avLst/>
          </a:prstGeom>
        </p:spPr>
        <p:txBody>
          <a:bodyPr/>
          <a:lstStyle/>
          <a:p>
            <a:r>
              <a:rPr lang="en-US" sz="1400" b="0" dirty="0"/>
              <a:t>This UNEP Gap 2013 report is the latest in a series of UNEP Gap reports. They all address the key question, whether the pledges made by countries are on </a:t>
            </a:r>
            <a:r>
              <a:rPr lang="en-US" sz="1400" b="0" dirty="0" smtClean="0"/>
              <a:t>track </a:t>
            </a:r>
            <a:r>
              <a:rPr lang="en-US" sz="1400" b="0" dirty="0"/>
              <a:t>to meet the two degree target. The reports were always released before the climate summits (Cancun, Durban, Doha) and the coming Warsaw climate summit.</a:t>
            </a:r>
          </a:p>
          <a:p>
            <a:endParaRPr lang="en-US" sz="1600" b="0" dirty="0"/>
          </a:p>
          <a:p>
            <a:r>
              <a:rPr lang="en-US" sz="1600" b="0" dirty="0"/>
              <a:t>This report is based on contributions from 55 scientists from 43 institutions and 22 countries.</a:t>
            </a:r>
            <a:endParaRPr lang="en-GB" sz="1300" b="0"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3781" y="368302"/>
            <a:ext cx="5799835" cy="2954655"/>
          </a:xfrm>
        </p:spPr>
        <p:txBody>
          <a:bodyPr/>
          <a:lstStyle/>
          <a:p>
            <a:r>
              <a:rPr lang="en-GB" dirty="0" smtClean="0"/>
              <a:t>Who: </a:t>
            </a:r>
            <a:r>
              <a:rPr lang="en-GB" b="0" dirty="0" smtClean="0"/>
              <a:t>Groups of countries and/or other entities have organised international cooperative</a:t>
            </a:r>
            <a:r>
              <a:rPr lang="en-GB" b="0" baseline="0" dirty="0" smtClean="0"/>
              <a:t> initiatives outside the Climate Convention , which can complement, and potential overlap with, the pledges </a:t>
            </a:r>
            <a:endParaRPr lang="en-GB" b="0" dirty="0" smtClean="0"/>
          </a:p>
          <a:p>
            <a:endParaRPr lang="en-GB" dirty="0" smtClean="0"/>
          </a:p>
          <a:p>
            <a:r>
              <a:rPr lang="en-GB" dirty="0" smtClean="0"/>
              <a:t>How</a:t>
            </a:r>
            <a:r>
              <a:rPr lang="en-GB" baseline="0" dirty="0" smtClean="0"/>
              <a:t> many: </a:t>
            </a:r>
            <a:r>
              <a:rPr lang="en-GB" b="0" baseline="0" dirty="0" smtClean="0"/>
              <a:t>At least three categories can be identified:</a:t>
            </a:r>
            <a:r>
              <a:rPr lang="en-GB" b="0" dirty="0" smtClean="0"/>
              <a:t> global</a:t>
            </a:r>
            <a:r>
              <a:rPr lang="en-GB" b="0" baseline="0" dirty="0" smtClean="0"/>
              <a:t> dialogues </a:t>
            </a:r>
            <a:r>
              <a:rPr lang="en-GB" b="0" dirty="0" smtClean="0"/>
              <a:t>(G8, G20), formal multilateral</a:t>
            </a:r>
            <a:r>
              <a:rPr lang="en-GB" b="0" baseline="0" dirty="0" smtClean="0"/>
              <a:t> processes (ICAO, Montreal Protocol), implementation initiatives (Clean Energy Ministerial, Renewable Energy and Energy Efficiency Partnership)</a:t>
            </a:r>
            <a:endParaRPr lang="en-GB" b="0" dirty="0" smtClean="0"/>
          </a:p>
          <a:p>
            <a:endParaRPr lang="en-GB" baseline="0" dirty="0" smtClean="0"/>
          </a:p>
          <a:p>
            <a:r>
              <a:rPr lang="en-GB" baseline="0" dirty="0" smtClean="0"/>
              <a:t>Why: </a:t>
            </a:r>
            <a:r>
              <a:rPr lang="en-GB" b="0" baseline="0" dirty="0" smtClean="0"/>
              <a:t>They </a:t>
            </a:r>
            <a:r>
              <a:rPr lang="en-GB" b="0" dirty="0" smtClean="0"/>
              <a:t>cooperate to promote technologies and policies that have climate benefits, even though climate change mitigation may not be the primary goal of the initiative</a:t>
            </a:r>
          </a:p>
          <a:p>
            <a:endParaRPr lang="en-GB" dirty="0" smtClean="0"/>
          </a:p>
          <a:p>
            <a:r>
              <a:rPr lang="en-GB" dirty="0" smtClean="0"/>
              <a:t>Four areas seem to have the most potential: </a:t>
            </a:r>
            <a:r>
              <a:rPr lang="en-GB" sz="1800" b="0" dirty="0">
                <a:sym typeface="Wingdings" pitchFamily="2" charset="2"/>
              </a:rPr>
              <a:t>Energy efficiency; Fossil fuel subsidy reform ; Methane and other short-lived climate pollutants; </a:t>
            </a:r>
            <a:r>
              <a:rPr lang="en-GB" sz="1800" b="0" dirty="0"/>
              <a:t>Renewable energy</a:t>
            </a:r>
            <a:endParaRPr lang="en-GB" sz="1800" b="0" dirty="0">
              <a:sym typeface="Wingdings" pitchFamily="2" charset="2"/>
            </a:endParaRPr>
          </a:p>
          <a:p>
            <a:r>
              <a:rPr lang="en-GB" b="1" dirty="0" smtClean="0"/>
              <a:t>There</a:t>
            </a:r>
            <a:r>
              <a:rPr lang="en-GB" b="1" baseline="0" dirty="0" smtClean="0"/>
              <a:t> are ways to increase the effectiveness of the initiatives</a:t>
            </a:r>
            <a:r>
              <a:rPr lang="en-GB" b="0" baseline="0" dirty="0" smtClean="0"/>
              <a:t>: a clear vision, stronger participation, sufficient funding and international support and incentives for participation. </a:t>
            </a:r>
            <a:endParaRPr lang="en-GB" b="0" dirty="0" smtClean="0"/>
          </a:p>
          <a:p>
            <a:endParaRPr lang="en-GB" dirty="0" smtClean="0"/>
          </a:p>
        </p:txBody>
      </p:sp>
      <p:sp>
        <p:nvSpPr>
          <p:cNvPr id="4" name="Slide Number Placeholder 3"/>
          <p:cNvSpPr>
            <a:spLocks noGrp="1"/>
          </p:cNvSpPr>
          <p:nvPr>
            <p:ph type="sldNum" sz="quarter" idx="10"/>
          </p:nvPr>
        </p:nvSpPr>
        <p:spPr>
          <a:xfrm>
            <a:off x="6071588" y="9560488"/>
            <a:ext cx="542026" cy="184666"/>
          </a:xfrm>
        </p:spPr>
        <p:txBody>
          <a:bodyPr/>
          <a:lstStyle/>
          <a:p>
            <a:pPr>
              <a:defRPr/>
            </a:pPr>
            <a:fld id="{386EE8C7-2ACF-404A-B32E-A10B23F086FB}" type="slidenum">
              <a:rPr lang="en-GB" smtClean="0"/>
              <a:pPr>
                <a:defRPr/>
              </a:pPr>
              <a:t>10</a:t>
            </a:fld>
            <a:endParaRPr lang="en-GB" dirty="0"/>
          </a:p>
        </p:txBody>
      </p:sp>
    </p:spTree>
    <p:extLst>
      <p:ext uri="{BB962C8B-B14F-4D97-AF65-F5344CB8AC3E}">
        <p14:creationId xmlns:p14="http://schemas.microsoft.com/office/powerpoint/2010/main" val="5984514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3781" y="368302"/>
            <a:ext cx="5799835" cy="6214009"/>
          </a:xfrm>
        </p:spPr>
        <p:txBody>
          <a:bodyPr/>
          <a:lstStyle/>
          <a:p>
            <a:r>
              <a:rPr lang="en-GB" dirty="0" smtClean="0"/>
              <a:t>Summing up</a:t>
            </a:r>
            <a:endParaRPr lang="en-GB" b="1" dirty="0" smtClean="0"/>
          </a:p>
          <a:p>
            <a:pPr marL="266653" lvl="1" indent="-265066" defTabSz="895192">
              <a:lnSpc>
                <a:spcPct val="95000"/>
              </a:lnSpc>
              <a:spcAft>
                <a:spcPct val="25000"/>
              </a:spcAft>
              <a:buSzPct val="120000"/>
            </a:pPr>
            <a:r>
              <a:rPr lang="en-GB" sz="1800" b="1" i="1" dirty="0">
                <a:sym typeface="Wingdings" pitchFamily="2" charset="2"/>
              </a:rPr>
              <a:t>Even if pledges are fully implemented, there is an emissions gap with the cost-efficient pathways in 2020</a:t>
            </a:r>
          </a:p>
          <a:p>
            <a:pPr marL="450771" lvl="1" indent="-368235" defTabSz="895192">
              <a:lnSpc>
                <a:spcPct val="95000"/>
              </a:lnSpc>
              <a:spcAft>
                <a:spcPts val="600"/>
              </a:spcAft>
              <a:buSzPct val="120000"/>
              <a:buFont typeface="Arial" pitchFamily="34" charset="0"/>
              <a:buChar char="•"/>
            </a:pPr>
            <a:r>
              <a:rPr lang="en-GB" sz="1800" dirty="0">
                <a:sym typeface="Wingdings" pitchFamily="2" charset="2"/>
              </a:rPr>
              <a:t>the gap is 8-12 GtCO</a:t>
            </a:r>
            <a:r>
              <a:rPr lang="en-GB" sz="1800" baseline="-25000" dirty="0">
                <a:sym typeface="Wingdings" pitchFamily="2" charset="2"/>
              </a:rPr>
              <a:t>2</a:t>
            </a:r>
            <a:r>
              <a:rPr lang="en-GB" sz="1800" dirty="0">
                <a:sym typeface="Wingdings" pitchFamily="2" charset="2"/>
              </a:rPr>
              <a:t>e per year for the 2°C target</a:t>
            </a:r>
            <a:endParaRPr lang="en-GB" sz="1800" dirty="0"/>
          </a:p>
          <a:p>
            <a:pPr marL="450771" lvl="1" indent="-368235" defTabSz="895192">
              <a:lnSpc>
                <a:spcPct val="95000"/>
              </a:lnSpc>
              <a:spcAft>
                <a:spcPts val="600"/>
              </a:spcAft>
              <a:buSzPct val="120000"/>
              <a:buFont typeface="Arial" pitchFamily="34" charset="0"/>
              <a:buChar char="•"/>
            </a:pPr>
            <a:r>
              <a:rPr lang="en-GB" sz="1800" dirty="0">
                <a:sym typeface="Wingdings" pitchFamily="2" charset="2"/>
              </a:rPr>
              <a:t>the gap is 2-5 GtCO</a:t>
            </a:r>
            <a:r>
              <a:rPr lang="en-GB" sz="1800" baseline="-25000" dirty="0">
                <a:sym typeface="Wingdings" pitchFamily="2" charset="2"/>
              </a:rPr>
              <a:t>2</a:t>
            </a:r>
            <a:r>
              <a:rPr lang="en-GB" sz="1800" dirty="0">
                <a:sym typeface="Wingdings" pitchFamily="2" charset="2"/>
              </a:rPr>
              <a:t>e per year wider for the 1.5°C target</a:t>
            </a:r>
            <a:endParaRPr lang="en-GB" sz="1800" dirty="0"/>
          </a:p>
          <a:p>
            <a:pPr marL="266653" lvl="1" indent="-265066" defTabSz="895192">
              <a:lnSpc>
                <a:spcPct val="95000"/>
              </a:lnSpc>
              <a:spcAft>
                <a:spcPct val="25000"/>
              </a:spcAft>
              <a:buSzPct val="120000"/>
            </a:pPr>
            <a:r>
              <a:rPr lang="en-GB" sz="1800" b="1" i="1" dirty="0">
                <a:sym typeface="Wingdings" pitchFamily="2" charset="2"/>
              </a:rPr>
              <a:t>Closing the gap on a least-cost pathway is possible, but difficult</a:t>
            </a:r>
          </a:p>
          <a:p>
            <a:pPr marL="450771" lvl="1" indent="-368235" defTabSz="895192">
              <a:lnSpc>
                <a:spcPct val="95000"/>
              </a:lnSpc>
              <a:spcAft>
                <a:spcPts val="600"/>
              </a:spcAft>
              <a:buSzPct val="120000"/>
              <a:buFont typeface="Arial" pitchFamily="34" charset="0"/>
              <a:buChar char="•"/>
            </a:pPr>
            <a:r>
              <a:rPr lang="en-US" sz="1800" dirty="0">
                <a:sym typeface="Wingdings" pitchFamily="2" charset="2"/>
              </a:rPr>
              <a:t>emissions in 2020 and 2030 should be about 10% and 28% below emission levels in 2010</a:t>
            </a:r>
          </a:p>
          <a:p>
            <a:pPr marL="450771" lvl="1" indent="-368235" defTabSz="895192">
              <a:lnSpc>
                <a:spcPct val="95000"/>
              </a:lnSpc>
              <a:spcAft>
                <a:spcPts val="600"/>
              </a:spcAft>
              <a:buSzPct val="120000"/>
              <a:buFont typeface="Arial" pitchFamily="34" charset="0"/>
              <a:buChar char="•"/>
            </a:pPr>
            <a:r>
              <a:rPr lang="en-GB" sz="1800" dirty="0">
                <a:sym typeface="Wingdings" pitchFamily="2" charset="2"/>
              </a:rPr>
              <a:t>reliance on untested, potentially risky net-negative emission technologies may be unavoidable</a:t>
            </a:r>
            <a:endParaRPr lang="en-GB" sz="1800" dirty="0"/>
          </a:p>
          <a:p>
            <a:pPr marL="266653" lvl="1" indent="-265066" defTabSz="895192">
              <a:lnSpc>
                <a:spcPct val="95000"/>
              </a:lnSpc>
              <a:spcAft>
                <a:spcPct val="25000"/>
              </a:spcAft>
              <a:buSzPct val="120000"/>
            </a:pPr>
            <a:r>
              <a:rPr lang="en-GB" sz="1800" b="1" i="1" dirty="0">
                <a:sym typeface="Wingdings" pitchFamily="2" charset="2"/>
              </a:rPr>
              <a:t>Closing the gap on a later-action pathway may not be feasible</a:t>
            </a:r>
          </a:p>
          <a:p>
            <a:pPr marL="450771" lvl="1" indent="-368235" defTabSz="895192">
              <a:lnSpc>
                <a:spcPct val="95000"/>
              </a:lnSpc>
              <a:spcAft>
                <a:spcPts val="600"/>
              </a:spcAft>
              <a:buSzPct val="120000"/>
              <a:buFont typeface="Arial" pitchFamily="34" charset="0"/>
              <a:buChar char="•"/>
            </a:pPr>
            <a:r>
              <a:rPr lang="en-GB" sz="1800" dirty="0">
                <a:sym typeface="Wingdings" pitchFamily="2" charset="2"/>
              </a:rPr>
              <a:t>later-action scenarios have greater costs, reduced technology choices and greater risks of economic disruption</a:t>
            </a:r>
            <a:endParaRPr lang="en-GB" sz="1800" dirty="0"/>
          </a:p>
          <a:p>
            <a:pPr marL="450771" lvl="1" indent="-368235" defTabSz="895192">
              <a:lnSpc>
                <a:spcPct val="95000"/>
              </a:lnSpc>
              <a:spcAft>
                <a:spcPts val="600"/>
              </a:spcAft>
              <a:buSzPct val="120000"/>
              <a:buFont typeface="Arial" pitchFamily="34" charset="0"/>
              <a:buChar char="•"/>
            </a:pPr>
            <a:r>
              <a:rPr lang="en-GB" sz="1800" dirty="0">
                <a:sym typeface="Wingdings" pitchFamily="2" charset="2"/>
              </a:rPr>
              <a:t>future decision-makers would be left with a more difficult task, to be done in less time and with reduced choices</a:t>
            </a:r>
            <a:endParaRPr lang="en-GB" sz="1800" dirty="0"/>
          </a:p>
          <a:p>
            <a:endParaRPr lang="en-GB" b="0" dirty="0"/>
          </a:p>
        </p:txBody>
      </p:sp>
      <p:sp>
        <p:nvSpPr>
          <p:cNvPr id="4" name="Slide Number Placeholder 3"/>
          <p:cNvSpPr>
            <a:spLocks noGrp="1"/>
          </p:cNvSpPr>
          <p:nvPr>
            <p:ph type="sldNum" sz="quarter" idx="10"/>
          </p:nvPr>
        </p:nvSpPr>
        <p:spPr>
          <a:xfrm>
            <a:off x="6071588" y="9560488"/>
            <a:ext cx="542026" cy="184666"/>
          </a:xfrm>
        </p:spPr>
        <p:txBody>
          <a:bodyPr/>
          <a:lstStyle/>
          <a:p>
            <a:pPr>
              <a:defRPr/>
            </a:pPr>
            <a:fld id="{386EE8C7-2ACF-404A-B32E-A10B23F086FB}" type="slidenum">
              <a:rPr lang="en-GB" smtClean="0"/>
              <a:pPr>
                <a:defRPr/>
              </a:pPr>
              <a:t>11</a:t>
            </a:fld>
            <a:endParaRPr lang="en-GB" dirty="0"/>
          </a:p>
        </p:txBody>
      </p:sp>
    </p:spTree>
    <p:extLst>
      <p:ext uri="{BB962C8B-B14F-4D97-AF65-F5344CB8AC3E}">
        <p14:creationId xmlns:p14="http://schemas.microsoft.com/office/powerpoint/2010/main" val="147075894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66653" lvl="1" indent="-265066" defTabSz="895192">
              <a:lnSpc>
                <a:spcPct val="95000"/>
              </a:lnSpc>
              <a:spcAft>
                <a:spcPct val="25000"/>
              </a:spcAft>
              <a:buSzPct val="120000"/>
            </a:pPr>
            <a:r>
              <a:rPr lang="en-GB" sz="1800" b="1" i="1" dirty="0" smtClean="0">
                <a:sym typeface="Wingdings" pitchFamily="2" charset="2"/>
              </a:rPr>
              <a:t>Many opportunities to narrow the emissions gap…</a:t>
            </a:r>
          </a:p>
          <a:p>
            <a:pPr marL="450771" lvl="1" indent="-368235" defTabSz="895192">
              <a:lnSpc>
                <a:spcPct val="95000"/>
              </a:lnSpc>
              <a:spcAft>
                <a:spcPts val="600"/>
              </a:spcAft>
              <a:buSzPct val="120000"/>
              <a:buFont typeface="Arial" pitchFamily="34" charset="0"/>
              <a:buChar char="•"/>
            </a:pPr>
            <a:r>
              <a:rPr lang="en-GB" sz="1800" dirty="0" smtClean="0">
                <a:sym typeface="Wingdings" pitchFamily="2" charset="2"/>
              </a:rPr>
              <a:t>strict accounting rules (1-2 </a:t>
            </a:r>
            <a:r>
              <a:rPr lang="en-GB" sz="1800" dirty="0" smtClean="0"/>
              <a:t>GtCO</a:t>
            </a:r>
            <a:r>
              <a:rPr lang="en-GB" sz="1800" baseline="-25000" dirty="0" smtClean="0"/>
              <a:t>2</a:t>
            </a:r>
            <a:r>
              <a:rPr lang="en-GB" sz="1800" dirty="0" smtClean="0"/>
              <a:t>e)</a:t>
            </a:r>
          </a:p>
          <a:p>
            <a:pPr marL="450771" lvl="1" indent="-368235" defTabSz="895192">
              <a:lnSpc>
                <a:spcPct val="95000"/>
              </a:lnSpc>
              <a:spcAft>
                <a:spcPts val="600"/>
              </a:spcAft>
              <a:buSzPct val="120000"/>
              <a:buFont typeface="Arial" pitchFamily="34" charset="0"/>
              <a:buChar char="•"/>
            </a:pPr>
            <a:r>
              <a:rPr lang="en-GB" sz="1800" dirty="0" smtClean="0">
                <a:sym typeface="Wingdings" pitchFamily="2" charset="2"/>
              </a:rPr>
              <a:t>moving from conditional to unconditional pledges (2-3</a:t>
            </a:r>
            <a:r>
              <a:rPr lang="en-GB" sz="1800" dirty="0" smtClean="0"/>
              <a:t> GtCO</a:t>
            </a:r>
            <a:r>
              <a:rPr lang="en-GB" sz="1800" baseline="-25000" dirty="0" smtClean="0"/>
              <a:t>2</a:t>
            </a:r>
            <a:r>
              <a:rPr lang="en-GB" sz="1800" dirty="0" smtClean="0"/>
              <a:t>e)</a:t>
            </a:r>
          </a:p>
          <a:p>
            <a:pPr marL="450771" lvl="1" indent="-368235" defTabSz="895192">
              <a:lnSpc>
                <a:spcPct val="95000"/>
              </a:lnSpc>
              <a:spcAft>
                <a:spcPts val="600"/>
              </a:spcAft>
              <a:buSzPct val="120000"/>
              <a:buFont typeface="Arial" pitchFamily="34" charset="0"/>
              <a:buChar char="•"/>
            </a:pPr>
            <a:r>
              <a:rPr lang="en-GB" sz="1800" dirty="0" smtClean="0">
                <a:sym typeface="Wingdings" pitchFamily="2" charset="2"/>
              </a:rPr>
              <a:t>increasing the scope of the pledges (1.8 </a:t>
            </a:r>
            <a:r>
              <a:rPr lang="en-GB" sz="1800" dirty="0" smtClean="0"/>
              <a:t>GtCO</a:t>
            </a:r>
            <a:r>
              <a:rPr lang="en-GB" sz="1800" baseline="-25000" dirty="0" smtClean="0"/>
              <a:t>2</a:t>
            </a:r>
            <a:r>
              <a:rPr lang="en-GB" sz="1800" dirty="0" smtClean="0"/>
              <a:t>e)</a:t>
            </a:r>
          </a:p>
          <a:p>
            <a:pPr marL="266653" lvl="1" indent="-265066" defTabSz="895192">
              <a:lnSpc>
                <a:spcPct val="95000"/>
              </a:lnSpc>
              <a:spcAft>
                <a:spcPct val="25000"/>
              </a:spcAft>
              <a:buSzPct val="120000"/>
            </a:pPr>
            <a:r>
              <a:rPr lang="en-GB" sz="1800" b="1" i="1" dirty="0" smtClean="0">
                <a:sym typeface="Wingdings" pitchFamily="2" charset="2"/>
              </a:rPr>
              <a:t>…complemented by international cooperative initiatives</a:t>
            </a:r>
          </a:p>
          <a:p>
            <a:pPr marL="450771" lvl="1" indent="-368235" defTabSz="895192">
              <a:lnSpc>
                <a:spcPct val="95000"/>
              </a:lnSpc>
              <a:spcAft>
                <a:spcPts val="600"/>
              </a:spcAft>
              <a:buSzPct val="120000"/>
              <a:buFont typeface="Arial" pitchFamily="34" charset="0"/>
              <a:buChar char="•"/>
            </a:pPr>
            <a:r>
              <a:rPr lang="en-GB" sz="1800" dirty="0" smtClean="0"/>
              <a:t>some areas are particularly promising for international cooperative initiatives: energy efficiency, fossil fuel subsidy reform, methane and other short-lived climate pollutants and renewable energy hold most potential</a:t>
            </a:r>
          </a:p>
          <a:p>
            <a:pPr marL="450771" lvl="1" indent="-368235" defTabSz="895192">
              <a:lnSpc>
                <a:spcPct val="95000"/>
              </a:lnSpc>
              <a:spcAft>
                <a:spcPts val="600"/>
              </a:spcAft>
              <a:buSzPct val="120000"/>
              <a:buFont typeface="Arial" pitchFamily="34" charset="0"/>
              <a:buChar char="•"/>
            </a:pPr>
            <a:r>
              <a:rPr lang="en-GB" sz="1800" dirty="0" smtClean="0"/>
              <a:t>international cooperative initiatives overlap to some extent with pledges, which makes their individual impact hard to distinguish</a:t>
            </a:r>
          </a:p>
          <a:p>
            <a:pPr marL="82536" lvl="1" indent="0" defTabSz="895192">
              <a:lnSpc>
                <a:spcPct val="95000"/>
              </a:lnSpc>
              <a:spcAft>
                <a:spcPts val="600"/>
              </a:spcAft>
              <a:buSzPct val="120000"/>
            </a:pPr>
            <a:endParaRPr lang="en-GB" sz="1800" dirty="0" smtClean="0"/>
          </a:p>
          <a:p>
            <a:endParaRPr lang="en-GB" dirty="0" smtClean="0"/>
          </a:p>
          <a:p>
            <a:endParaRPr lang="en-GB" dirty="0"/>
          </a:p>
        </p:txBody>
      </p:sp>
      <p:sp>
        <p:nvSpPr>
          <p:cNvPr id="4" name="Slide Number Placeholder 3"/>
          <p:cNvSpPr>
            <a:spLocks noGrp="1"/>
          </p:cNvSpPr>
          <p:nvPr>
            <p:ph type="sldNum" sz="quarter" idx="10"/>
          </p:nvPr>
        </p:nvSpPr>
        <p:spPr>
          <a:xfrm>
            <a:off x="6071588" y="9560488"/>
            <a:ext cx="542026" cy="184666"/>
          </a:xfrm>
        </p:spPr>
        <p:txBody>
          <a:bodyPr/>
          <a:lstStyle/>
          <a:p>
            <a:pPr>
              <a:defRPr/>
            </a:pPr>
            <a:fld id="{386EE8C7-2ACF-404A-B32E-A10B23F086FB}" type="slidenum">
              <a:rPr lang="en-GB" smtClean="0"/>
              <a:pPr>
                <a:defRPr/>
              </a:pPr>
              <a:t>12</a:t>
            </a:fld>
            <a:endParaRPr lang="en-GB" dirty="0"/>
          </a:p>
        </p:txBody>
      </p:sp>
    </p:spTree>
    <p:extLst>
      <p:ext uri="{BB962C8B-B14F-4D97-AF65-F5344CB8AC3E}">
        <p14:creationId xmlns:p14="http://schemas.microsoft.com/office/powerpoint/2010/main" val="147075894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3781" y="368302"/>
            <a:ext cx="5799835" cy="6838795"/>
          </a:xfrm>
        </p:spPr>
        <p:txBody>
          <a:bodyPr/>
          <a:lstStyle/>
          <a:p>
            <a:pPr marL="266653" lvl="1" indent="-265066" defTabSz="895192">
              <a:lnSpc>
                <a:spcPct val="95000"/>
              </a:lnSpc>
              <a:spcAft>
                <a:spcPct val="25000"/>
              </a:spcAft>
              <a:buSzPct val="120000"/>
            </a:pPr>
            <a:r>
              <a:rPr lang="en-GB" sz="1800" b="1" i="1" dirty="0" smtClean="0">
                <a:sym typeface="Wingdings" pitchFamily="2" charset="2"/>
              </a:rPr>
              <a:t>Many opportunities to narrow the emissions gap…</a:t>
            </a:r>
          </a:p>
          <a:p>
            <a:pPr marL="450771" lvl="1" indent="-368235" defTabSz="895192">
              <a:lnSpc>
                <a:spcPct val="95000"/>
              </a:lnSpc>
              <a:spcAft>
                <a:spcPts val="600"/>
              </a:spcAft>
              <a:buSzPct val="120000"/>
              <a:buFont typeface="Arial" pitchFamily="34" charset="0"/>
              <a:buChar char="•"/>
            </a:pPr>
            <a:r>
              <a:rPr lang="en-GB" sz="1800" dirty="0" smtClean="0">
                <a:sym typeface="Wingdings" pitchFamily="2" charset="2"/>
              </a:rPr>
              <a:t>strict </a:t>
            </a:r>
            <a:r>
              <a:rPr lang="en-GB" sz="1800" dirty="0">
                <a:sym typeface="Wingdings" pitchFamily="2" charset="2"/>
              </a:rPr>
              <a:t>accounting rules (1-2 </a:t>
            </a:r>
            <a:r>
              <a:rPr lang="en-GB" sz="1800" dirty="0"/>
              <a:t>GtCO</a:t>
            </a:r>
            <a:r>
              <a:rPr lang="en-GB" sz="1800" baseline="-25000" dirty="0"/>
              <a:t>2</a:t>
            </a:r>
            <a:r>
              <a:rPr lang="en-GB" sz="1800" dirty="0"/>
              <a:t>e)</a:t>
            </a:r>
          </a:p>
          <a:p>
            <a:pPr marL="450771" lvl="1" indent="-368235" defTabSz="895192">
              <a:lnSpc>
                <a:spcPct val="95000"/>
              </a:lnSpc>
              <a:spcAft>
                <a:spcPts val="600"/>
              </a:spcAft>
              <a:buSzPct val="120000"/>
              <a:buFont typeface="Arial" pitchFamily="34" charset="0"/>
              <a:buChar char="•"/>
            </a:pPr>
            <a:r>
              <a:rPr lang="en-GB" sz="1800" dirty="0">
                <a:sym typeface="Wingdings" pitchFamily="2" charset="2"/>
              </a:rPr>
              <a:t>moving from conditional to unconditional pledges (2-3</a:t>
            </a:r>
            <a:r>
              <a:rPr lang="en-GB" sz="1800" dirty="0"/>
              <a:t> GtCO</a:t>
            </a:r>
            <a:r>
              <a:rPr lang="en-GB" sz="1800" baseline="-25000" dirty="0"/>
              <a:t>2</a:t>
            </a:r>
            <a:r>
              <a:rPr lang="en-GB" sz="1800" dirty="0"/>
              <a:t>e)</a:t>
            </a:r>
          </a:p>
          <a:p>
            <a:pPr marL="450771" lvl="1" indent="-368235" defTabSz="895192">
              <a:lnSpc>
                <a:spcPct val="95000"/>
              </a:lnSpc>
              <a:spcAft>
                <a:spcPts val="600"/>
              </a:spcAft>
              <a:buSzPct val="120000"/>
              <a:buFont typeface="Arial" pitchFamily="34" charset="0"/>
              <a:buChar char="•"/>
            </a:pPr>
            <a:r>
              <a:rPr lang="en-GB" sz="1800" dirty="0">
                <a:sym typeface="Wingdings" pitchFamily="2" charset="2"/>
              </a:rPr>
              <a:t>increasing the scope of the pledges (1.8 </a:t>
            </a:r>
            <a:r>
              <a:rPr lang="en-GB" sz="1800" dirty="0"/>
              <a:t>GtCO</a:t>
            </a:r>
            <a:r>
              <a:rPr lang="en-GB" sz="1800" baseline="-25000" dirty="0"/>
              <a:t>2</a:t>
            </a:r>
            <a:r>
              <a:rPr lang="en-GB" sz="1800" dirty="0"/>
              <a:t>e)</a:t>
            </a:r>
          </a:p>
          <a:p>
            <a:pPr marL="266653" lvl="1" indent="-265066" defTabSz="895192">
              <a:lnSpc>
                <a:spcPct val="95000"/>
              </a:lnSpc>
              <a:spcAft>
                <a:spcPct val="25000"/>
              </a:spcAft>
              <a:buSzPct val="120000"/>
            </a:pPr>
            <a:r>
              <a:rPr lang="en-GB" sz="1800" b="1" i="1" dirty="0">
                <a:sym typeface="Wingdings" pitchFamily="2" charset="2"/>
              </a:rPr>
              <a:t>…complemented by international cooperative initiatives</a:t>
            </a:r>
          </a:p>
          <a:p>
            <a:pPr marL="450771" lvl="1" indent="-368235" defTabSz="895192">
              <a:lnSpc>
                <a:spcPct val="95000"/>
              </a:lnSpc>
              <a:spcAft>
                <a:spcPts val="600"/>
              </a:spcAft>
              <a:buSzPct val="120000"/>
              <a:buFont typeface="Arial" pitchFamily="34" charset="0"/>
              <a:buChar char="•"/>
            </a:pPr>
            <a:r>
              <a:rPr lang="en-GB" sz="1800" dirty="0"/>
              <a:t>some areas are particularly promising for international cooperative initiatives: energy efficiency, fossil fuel subsidy reform, methane and other short-lived climate pollutants and renewable energy hold most potential</a:t>
            </a:r>
          </a:p>
          <a:p>
            <a:pPr marL="450771" lvl="1" indent="-368235" defTabSz="895192">
              <a:lnSpc>
                <a:spcPct val="95000"/>
              </a:lnSpc>
              <a:spcAft>
                <a:spcPts val="600"/>
              </a:spcAft>
              <a:buSzPct val="120000"/>
              <a:buFont typeface="Arial" pitchFamily="34" charset="0"/>
              <a:buChar char="•"/>
            </a:pPr>
            <a:r>
              <a:rPr lang="en-GB" sz="1800" dirty="0"/>
              <a:t>international cooperative initiatives overlap to some extent with pledges, which makes their individual impact hard to distinguish</a:t>
            </a:r>
          </a:p>
          <a:p>
            <a:pPr marL="82536" lvl="1" indent="0" defTabSz="895192">
              <a:lnSpc>
                <a:spcPct val="95000"/>
              </a:lnSpc>
              <a:spcAft>
                <a:spcPts val="600"/>
              </a:spcAft>
              <a:buSzPct val="120000"/>
            </a:pPr>
            <a:endParaRPr lang="en-GB" sz="1800" dirty="0"/>
          </a:p>
          <a:p>
            <a:endParaRPr lang="en-GB" dirty="0"/>
          </a:p>
        </p:txBody>
      </p:sp>
      <p:sp>
        <p:nvSpPr>
          <p:cNvPr id="4" name="Slide Number Placeholder 3"/>
          <p:cNvSpPr>
            <a:spLocks noGrp="1"/>
          </p:cNvSpPr>
          <p:nvPr>
            <p:ph type="sldNum" sz="quarter" idx="10"/>
          </p:nvPr>
        </p:nvSpPr>
        <p:spPr>
          <a:xfrm>
            <a:off x="6071588" y="9560488"/>
            <a:ext cx="542026" cy="184666"/>
          </a:xfrm>
        </p:spPr>
        <p:txBody>
          <a:bodyPr/>
          <a:lstStyle/>
          <a:p>
            <a:pPr>
              <a:defRPr/>
            </a:pPr>
            <a:fld id="{386EE8C7-2ACF-404A-B32E-A10B23F086FB}" type="slidenum">
              <a:rPr lang="en-GB" smtClean="0"/>
              <a:pPr>
                <a:defRPr/>
              </a:pPr>
              <a:t>13</a:t>
            </a:fld>
            <a:endParaRPr lang="en-GB" dirty="0"/>
          </a:p>
        </p:txBody>
      </p:sp>
    </p:spTree>
    <p:extLst>
      <p:ext uri="{BB962C8B-B14F-4D97-AF65-F5344CB8AC3E}">
        <p14:creationId xmlns:p14="http://schemas.microsoft.com/office/powerpoint/2010/main" val="147075894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3781" y="368300"/>
            <a:ext cx="5799835" cy="1569660"/>
          </a:xfrm>
        </p:spPr>
        <p:txBody>
          <a:bodyPr/>
          <a:lstStyle/>
          <a:p>
            <a:r>
              <a:rPr lang="en-GB" dirty="0" smtClean="0"/>
              <a:t>Composition of agricultural emissions: nitrous oxide from soils</a:t>
            </a:r>
            <a:r>
              <a:rPr lang="en-GB" baseline="0" dirty="0" smtClean="0"/>
              <a:t> (38%), methane from enteric fermentation (32%), biomass burning (12%), rice production (11%), manure management (7%)</a:t>
            </a:r>
          </a:p>
          <a:p>
            <a:endParaRPr lang="en-GB" baseline="0" dirty="0" smtClean="0"/>
          </a:p>
          <a:p>
            <a:r>
              <a:rPr lang="en-GB" baseline="0" dirty="0" smtClean="0"/>
              <a:t>Globally, 80 </a:t>
            </a:r>
            <a:r>
              <a:rPr lang="en-GB" baseline="0" dirty="0" err="1" smtClean="0"/>
              <a:t>percent</a:t>
            </a:r>
            <a:r>
              <a:rPr lang="en-GB" baseline="0" dirty="0" smtClean="0"/>
              <a:t> of deforestation and forest degradation is believed to be related to agriculture</a:t>
            </a:r>
          </a:p>
          <a:p>
            <a:endParaRPr lang="en-GB" baseline="0" dirty="0" smtClean="0"/>
          </a:p>
          <a:p>
            <a:r>
              <a:rPr lang="en-GB" baseline="0" dirty="0" smtClean="0"/>
              <a:t>Direct emissions account for some 11% of global GHG emissions. If indirect emissions are included, the figure reaches 19-29%. Indirect emissions include food-pre-production, production and processing, as well as storage, packaging, transport, refrigeration and disposal of food waste.</a:t>
            </a:r>
            <a:endParaRPr lang="en-GB" dirty="0"/>
          </a:p>
        </p:txBody>
      </p:sp>
      <p:sp>
        <p:nvSpPr>
          <p:cNvPr id="4" name="Slide Number Placeholder 3"/>
          <p:cNvSpPr>
            <a:spLocks noGrp="1"/>
          </p:cNvSpPr>
          <p:nvPr>
            <p:ph type="sldNum" sz="quarter" idx="10"/>
          </p:nvPr>
        </p:nvSpPr>
        <p:spPr>
          <a:xfrm>
            <a:off x="6071588" y="9560488"/>
            <a:ext cx="542026" cy="184666"/>
          </a:xfrm>
        </p:spPr>
        <p:txBody>
          <a:bodyPr/>
          <a:lstStyle/>
          <a:p>
            <a:pPr>
              <a:defRPr/>
            </a:pPr>
            <a:fld id="{386EE8C7-2ACF-404A-B32E-A10B23F086FB}" type="slidenum">
              <a:rPr lang="en-GB" smtClean="0"/>
              <a:pPr>
                <a:defRPr/>
              </a:pPr>
              <a:t>14</a:t>
            </a:fld>
            <a:endParaRPr lang="en-GB" dirty="0"/>
          </a:p>
        </p:txBody>
      </p:sp>
    </p:spTree>
    <p:extLst>
      <p:ext uri="{BB962C8B-B14F-4D97-AF65-F5344CB8AC3E}">
        <p14:creationId xmlns:p14="http://schemas.microsoft.com/office/powerpoint/2010/main" val="147075894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2281238" y="1281113"/>
            <a:ext cx="11326813" cy="8496300"/>
          </a:xfrm>
        </p:spPr>
      </p:sp>
      <p:sp>
        <p:nvSpPr>
          <p:cNvPr id="21507" name="Notes Placeholder 2"/>
          <p:cNvSpPr>
            <a:spLocks noGrp="1"/>
          </p:cNvSpPr>
          <p:nvPr>
            <p:ph type="body" idx="1"/>
          </p:nvPr>
        </p:nvSpPr>
        <p:spPr>
          <a:xfrm>
            <a:off x="813781" y="368301"/>
            <a:ext cx="5799835" cy="2400657"/>
          </a:xfrm>
          <a:noFill/>
          <a:ln/>
        </p:spPr>
        <p:txBody>
          <a:bodyPr/>
          <a:lstStyle/>
          <a:p>
            <a:pPr eaLnBrk="1" hangingPunct="1"/>
            <a:r>
              <a:rPr lang="en-GB" b="0" dirty="0" smtClean="0">
                <a:latin typeface="Arial" charset="0"/>
              </a:rPr>
              <a:t>The emissions</a:t>
            </a:r>
            <a:r>
              <a:rPr lang="en-GB" b="0" baseline="0" dirty="0" smtClean="0">
                <a:latin typeface="Arial" charset="0"/>
              </a:rPr>
              <a:t> gap in 2020 in this gap report and the earlier ones is defined as</a:t>
            </a:r>
            <a:r>
              <a:rPr lang="en-US" dirty="0"/>
              <a:t> the difference between emission levels in 2020 consistent with meeting climate targets, and levels expected in that year if country pledges and commitments are met.</a:t>
            </a:r>
            <a:endParaRPr lang="en-GB" b="0" baseline="0" dirty="0" smtClean="0">
              <a:latin typeface="Arial" charset="0"/>
            </a:endParaRPr>
          </a:p>
          <a:p>
            <a:pPr eaLnBrk="1" hangingPunct="1"/>
            <a:endParaRPr lang="en-GB" b="0" baseline="0" dirty="0" smtClean="0">
              <a:latin typeface="Arial" charset="0"/>
            </a:endParaRPr>
          </a:p>
          <a:p>
            <a:pPr eaLnBrk="1" hangingPunct="1"/>
            <a:r>
              <a:rPr lang="en-GB" b="0" baseline="0" dirty="0" smtClean="0">
                <a:latin typeface="Arial" charset="0"/>
              </a:rPr>
              <a:t>(There are two policy developments:</a:t>
            </a:r>
          </a:p>
          <a:p>
            <a:pPr marL="228559" indent="-228559" eaLnBrk="1" hangingPunct="1">
              <a:buAutoNum type="arabicPeriod"/>
            </a:pPr>
            <a:r>
              <a:rPr lang="en-GB" b="0" baseline="0" dirty="0" smtClean="0">
                <a:latin typeface="Arial" charset="0"/>
              </a:rPr>
              <a:t>The Parties have agreed on a climate target: </a:t>
            </a:r>
            <a:r>
              <a:rPr lang="en-US" b="0" baseline="0" dirty="0" smtClean="0">
                <a:latin typeface="Arial" charset="0"/>
              </a:rPr>
              <a:t>staying the average global temperature increase below 2° C, compared to pre-industrial levels.</a:t>
            </a:r>
          </a:p>
          <a:p>
            <a:pPr marL="228559" indent="-228559" eaLnBrk="1" hangingPunct="1">
              <a:buAutoNum type="arabicPeriod"/>
            </a:pPr>
            <a:r>
              <a:rPr lang="en-US" b="0" baseline="0" dirty="0" smtClean="0">
                <a:latin typeface="Arial" charset="0"/>
              </a:rPr>
              <a:t>Around 57Parties/countries, including 27 EU member states, have made a commitment and pledge to reduce their economy-wide emissions with a quantified impact for 2020. </a:t>
            </a:r>
          </a:p>
          <a:p>
            <a:pPr eaLnBrk="1" hangingPunct="1"/>
            <a:r>
              <a:rPr lang="en-US" b="0" baseline="0" dirty="0" smtClean="0">
                <a:latin typeface="Arial" charset="0"/>
              </a:rPr>
              <a:t>Then we deal with the following two key questions: </a:t>
            </a:r>
          </a:p>
          <a:p>
            <a:pPr marL="228559" indent="-228559" eaLnBrk="1" hangingPunct="1">
              <a:buAutoNum type="arabicPeriod"/>
            </a:pPr>
            <a:r>
              <a:rPr lang="en-US" b="0" baseline="0" dirty="0" smtClean="0">
                <a:latin typeface="Arial" charset="0"/>
              </a:rPr>
              <a:t>Is there a gap between what we are aiming for and where we are heading? More specifically, is there a gap between the 2020 emission levels consistent with least-costs scenarios aiming at meeting the 2 degree climate target, and the 2020 emissions resulting from the pledges and commitments.</a:t>
            </a:r>
          </a:p>
          <a:p>
            <a:pPr marL="228559" indent="-228559" eaLnBrk="1" hangingPunct="1">
              <a:buAutoNum type="arabicPeriod"/>
            </a:pPr>
            <a:r>
              <a:rPr lang="en-US" b="0" baseline="0" dirty="0" smtClean="0">
                <a:latin typeface="Arial" charset="0"/>
              </a:rPr>
              <a:t>Next, how can we gap bridge or narrow the two degree emissions gap? )  </a:t>
            </a:r>
            <a:endParaRPr lang="en-GB" b="0" dirty="0" smtClean="0">
              <a:latin typeface="Arial" charset="0"/>
            </a:endParaRPr>
          </a:p>
        </p:txBody>
      </p:sp>
      <p:sp>
        <p:nvSpPr>
          <p:cNvPr id="21508" name="Slide Number Placeholder 3"/>
          <p:cNvSpPr>
            <a:spLocks noGrp="1"/>
          </p:cNvSpPr>
          <p:nvPr>
            <p:ph type="sldNum" sz="quarter" idx="5"/>
          </p:nvPr>
        </p:nvSpPr>
        <p:spPr>
          <a:xfrm>
            <a:off x="6071588" y="9560488"/>
            <a:ext cx="542026" cy="184666"/>
          </a:xfrm>
          <a:noFill/>
        </p:spPr>
        <p:txBody>
          <a:bodyPr/>
          <a:lstStyle/>
          <a:p>
            <a:fld id="{DA3F56CF-6394-42FB-BB25-01E2D6BDA3D4}" type="slidenum">
              <a:rPr lang="en-GB">
                <a:solidFill>
                  <a:prstClr val="black"/>
                </a:solidFill>
              </a:rPr>
              <a:pPr/>
              <a:t>2</a:t>
            </a:fld>
            <a:endParaRPr lang="en-GB" dirty="0">
              <a:solidFill>
                <a:prstClr val="black"/>
              </a:solidFill>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Rectangle 7"/>
          <p:cNvSpPr>
            <a:spLocks noGrp="1" noChangeArrowheads="1"/>
          </p:cNvSpPr>
          <p:nvPr>
            <p:ph type="sldNum" sz="quarter" idx="5"/>
          </p:nvPr>
        </p:nvSpPr>
        <p:spPr>
          <a:xfrm>
            <a:off x="6071588" y="9560488"/>
            <a:ext cx="542026" cy="184666"/>
          </a:xfrm>
          <a:noFill/>
        </p:spPr>
        <p:txBody>
          <a:bodyPr/>
          <a:lstStyle>
            <a:lvl1pPr defTabSz="950746" eaLnBrk="0" hangingPunct="0">
              <a:defRPr sz="1400">
                <a:solidFill>
                  <a:schemeClr val="tx1"/>
                </a:solidFill>
                <a:latin typeface="Arial" charset="0"/>
              </a:defRPr>
            </a:lvl1pPr>
            <a:lvl2pPr marL="742819" indent="-285700" defTabSz="950746" eaLnBrk="0" hangingPunct="0">
              <a:defRPr sz="1400">
                <a:solidFill>
                  <a:schemeClr val="tx1"/>
                </a:solidFill>
                <a:latin typeface="Arial" charset="0"/>
              </a:defRPr>
            </a:lvl2pPr>
            <a:lvl3pPr marL="1142798" indent="-228559" defTabSz="950746" eaLnBrk="0" hangingPunct="0">
              <a:defRPr sz="1400">
                <a:solidFill>
                  <a:schemeClr val="tx1"/>
                </a:solidFill>
                <a:latin typeface="Arial" charset="0"/>
              </a:defRPr>
            </a:lvl3pPr>
            <a:lvl4pPr marL="1599918" indent="-228559" defTabSz="950746" eaLnBrk="0" hangingPunct="0">
              <a:defRPr sz="1400">
                <a:solidFill>
                  <a:schemeClr val="tx1"/>
                </a:solidFill>
                <a:latin typeface="Arial" charset="0"/>
              </a:defRPr>
            </a:lvl4pPr>
            <a:lvl5pPr marL="2057038" indent="-228559" defTabSz="950746" eaLnBrk="0" hangingPunct="0">
              <a:defRPr sz="1400">
                <a:solidFill>
                  <a:schemeClr val="tx1"/>
                </a:solidFill>
                <a:latin typeface="Arial" charset="0"/>
              </a:defRPr>
            </a:lvl5pPr>
            <a:lvl6pPr marL="2514157" indent="-228559" algn="ctr" defTabSz="950746" eaLnBrk="0" fontAlgn="base" hangingPunct="0">
              <a:spcBef>
                <a:spcPct val="0"/>
              </a:spcBef>
              <a:spcAft>
                <a:spcPct val="0"/>
              </a:spcAft>
              <a:defRPr sz="1400">
                <a:solidFill>
                  <a:schemeClr val="tx1"/>
                </a:solidFill>
                <a:latin typeface="Arial" charset="0"/>
              </a:defRPr>
            </a:lvl6pPr>
            <a:lvl7pPr marL="2971277" indent="-228559" algn="ctr" defTabSz="950746" eaLnBrk="0" fontAlgn="base" hangingPunct="0">
              <a:spcBef>
                <a:spcPct val="0"/>
              </a:spcBef>
              <a:spcAft>
                <a:spcPct val="0"/>
              </a:spcAft>
              <a:defRPr sz="1400">
                <a:solidFill>
                  <a:schemeClr val="tx1"/>
                </a:solidFill>
                <a:latin typeface="Arial" charset="0"/>
              </a:defRPr>
            </a:lvl7pPr>
            <a:lvl8pPr marL="3428395" indent="-228559" algn="ctr" defTabSz="950746" eaLnBrk="0" fontAlgn="base" hangingPunct="0">
              <a:spcBef>
                <a:spcPct val="0"/>
              </a:spcBef>
              <a:spcAft>
                <a:spcPct val="0"/>
              </a:spcAft>
              <a:defRPr sz="1400">
                <a:solidFill>
                  <a:schemeClr val="tx1"/>
                </a:solidFill>
                <a:latin typeface="Arial" charset="0"/>
              </a:defRPr>
            </a:lvl8pPr>
            <a:lvl9pPr marL="3885515" indent="-228559" algn="ctr" defTabSz="950746" eaLnBrk="0" fontAlgn="base" hangingPunct="0">
              <a:spcBef>
                <a:spcPct val="0"/>
              </a:spcBef>
              <a:spcAft>
                <a:spcPct val="0"/>
              </a:spcAft>
              <a:defRPr sz="1400">
                <a:solidFill>
                  <a:schemeClr val="tx1"/>
                </a:solidFill>
                <a:latin typeface="Arial" charset="0"/>
              </a:defRPr>
            </a:lvl9pPr>
          </a:lstStyle>
          <a:p>
            <a:pPr eaLnBrk="1" hangingPunct="1"/>
            <a:fld id="{793B18A1-C827-4D1F-B2E3-F1D81946B01D}" type="slidenum">
              <a:rPr lang="en-GB" sz="1200"/>
              <a:pPr eaLnBrk="1" hangingPunct="1"/>
              <a:t>3</a:t>
            </a:fld>
            <a:endParaRPr lang="en-GB" sz="1200" dirty="0"/>
          </a:p>
        </p:txBody>
      </p:sp>
      <p:sp>
        <p:nvSpPr>
          <p:cNvPr id="27651" name="Rectangle 2"/>
          <p:cNvSpPr>
            <a:spLocks noGrp="1" noRot="1" noChangeAspect="1" noChangeArrowheads="1" noTextEdit="1"/>
          </p:cNvSpPr>
          <p:nvPr>
            <p:ph type="sldImg"/>
          </p:nvPr>
        </p:nvSpPr>
        <p:spPr>
          <a:xfrm>
            <a:off x="492125" y="623888"/>
            <a:ext cx="5830888" cy="4375150"/>
          </a:xfrm>
        </p:spPr>
      </p:sp>
      <p:sp>
        <p:nvSpPr>
          <p:cNvPr id="27652" name="Rectangle 3"/>
          <p:cNvSpPr>
            <a:spLocks noGrp="1" noChangeArrowheads="1"/>
          </p:cNvSpPr>
          <p:nvPr>
            <p:ph type="body" idx="1"/>
          </p:nvPr>
        </p:nvSpPr>
        <p:spPr>
          <a:xfrm>
            <a:off x="552368" y="5343639"/>
            <a:ext cx="5798359" cy="2289858"/>
          </a:xfrm>
          <a:noFill/>
        </p:spPr>
        <p:txBody>
          <a:bodyPr/>
          <a:lstStyle/>
          <a:p>
            <a:pPr defTabSz="914239" eaLnBrk="1" hangingPunct="1">
              <a:defRPr/>
            </a:pPr>
            <a:r>
              <a:rPr lang="nl-NL" sz="2000" b="0" dirty="0" err="1"/>
              <a:t>Thank</a:t>
            </a:r>
            <a:r>
              <a:rPr lang="nl-NL" sz="2000" b="0" dirty="0"/>
              <a:t> </a:t>
            </a:r>
            <a:r>
              <a:rPr lang="nl-NL" sz="2000" b="0" dirty="0" err="1"/>
              <a:t>you</a:t>
            </a:r>
            <a:r>
              <a:rPr lang="nl-NL" sz="2000" b="0" dirty="0"/>
              <a:t> Bert Metz. I </a:t>
            </a:r>
            <a:r>
              <a:rPr lang="nl-NL" sz="2000" b="0" dirty="0" err="1"/>
              <a:t>will</a:t>
            </a:r>
            <a:r>
              <a:rPr lang="nl-NL" sz="2000" b="0" dirty="0"/>
              <a:t> talk on </a:t>
            </a:r>
            <a:r>
              <a:rPr lang="nl-NL" sz="2000" b="0" dirty="0" err="1"/>
              <a:t>behalf</a:t>
            </a:r>
            <a:r>
              <a:rPr lang="nl-NL" sz="2000" b="0" dirty="0"/>
              <a:t> of </a:t>
            </a:r>
            <a:r>
              <a:rPr lang="nl-NL" sz="2000" b="0" dirty="0" err="1"/>
              <a:t>my</a:t>
            </a:r>
            <a:r>
              <a:rPr lang="nl-NL" sz="2000" b="0" dirty="0"/>
              <a:t> </a:t>
            </a:r>
            <a:r>
              <a:rPr lang="nl-NL" sz="2000" b="0" dirty="0" err="1"/>
              <a:t>organisation</a:t>
            </a:r>
            <a:r>
              <a:rPr lang="nl-NL" sz="2000" b="0" dirty="0"/>
              <a:t>, PBL Netherlands </a:t>
            </a:r>
            <a:r>
              <a:rPr lang="nl-NL" sz="2000" b="0" dirty="0" err="1"/>
              <a:t>Environmental</a:t>
            </a:r>
            <a:r>
              <a:rPr lang="nl-NL" sz="2000" b="0" dirty="0"/>
              <a:t> Assessment Agency, </a:t>
            </a:r>
            <a:r>
              <a:rPr lang="nl-NL" sz="2000" b="0" dirty="0" err="1"/>
              <a:t>which</a:t>
            </a:r>
            <a:r>
              <a:rPr lang="nl-NL" sz="2000" b="0" dirty="0"/>
              <a:t> is </a:t>
            </a:r>
            <a:r>
              <a:rPr lang="nl-NL" sz="2000" b="0" dirty="0" err="1"/>
              <a:t>an</a:t>
            </a:r>
            <a:r>
              <a:rPr lang="nl-NL" sz="2000" b="0" dirty="0"/>
              <a:t> independent research </a:t>
            </a:r>
            <a:r>
              <a:rPr lang="nl-NL" sz="2000" b="0" dirty="0" err="1"/>
              <a:t>institute</a:t>
            </a:r>
            <a:r>
              <a:rPr lang="nl-NL" sz="2000" b="0" dirty="0"/>
              <a:t>. I was lead </a:t>
            </a:r>
            <a:r>
              <a:rPr lang="nl-NL" sz="2000" b="0" dirty="0" err="1"/>
              <a:t>author</a:t>
            </a:r>
            <a:r>
              <a:rPr lang="nl-NL" sz="2000" b="0" dirty="0"/>
              <a:t> on </a:t>
            </a:r>
            <a:r>
              <a:rPr lang="nl-NL" sz="2000" b="0" dirty="0" err="1"/>
              <a:t>all</a:t>
            </a:r>
            <a:r>
              <a:rPr lang="nl-NL" sz="2000" b="0" dirty="0"/>
              <a:t> </a:t>
            </a:r>
            <a:r>
              <a:rPr lang="nl-NL" sz="2000" b="0" dirty="0" err="1"/>
              <a:t>earlier</a:t>
            </a:r>
            <a:r>
              <a:rPr lang="nl-NL" sz="2000" b="0" dirty="0"/>
              <a:t> UNEP gap </a:t>
            </a:r>
            <a:r>
              <a:rPr lang="nl-NL" sz="2000" b="0" dirty="0" err="1"/>
              <a:t>reports</a:t>
            </a:r>
            <a:r>
              <a:rPr lang="nl-NL" sz="2000" b="0" dirty="0"/>
              <a:t>, </a:t>
            </a:r>
            <a:r>
              <a:rPr lang="nl-NL" sz="2000" b="0" dirty="0" err="1"/>
              <a:t>and</a:t>
            </a:r>
            <a:r>
              <a:rPr lang="nl-NL" sz="2000" b="0" dirty="0"/>
              <a:t> </a:t>
            </a:r>
            <a:r>
              <a:rPr lang="nl-NL" sz="2000" b="0" dirty="0" err="1"/>
              <a:t>now</a:t>
            </a:r>
            <a:r>
              <a:rPr lang="nl-NL" sz="2000" b="0" dirty="0"/>
              <a:t> lead </a:t>
            </a:r>
            <a:r>
              <a:rPr lang="nl-NL" sz="2000" b="0" dirty="0" err="1"/>
              <a:t>author</a:t>
            </a:r>
            <a:r>
              <a:rPr lang="nl-NL" sz="2000" b="0" dirty="0"/>
              <a:t> of </a:t>
            </a:r>
            <a:r>
              <a:rPr lang="nl-NL" sz="2000" b="0" dirty="0" err="1"/>
              <a:t>Chapter</a:t>
            </a:r>
            <a:r>
              <a:rPr lang="nl-NL" sz="2000" b="0" dirty="0"/>
              <a:t> 2. I </a:t>
            </a:r>
            <a:r>
              <a:rPr lang="nl-NL" sz="2000" b="0" dirty="0" err="1"/>
              <a:t>am</a:t>
            </a:r>
            <a:r>
              <a:rPr lang="nl-NL" sz="2000" b="0" dirty="0"/>
              <a:t> </a:t>
            </a:r>
            <a:r>
              <a:rPr lang="nl-NL" sz="2000" b="0" dirty="0" err="1"/>
              <a:t>also</a:t>
            </a:r>
            <a:r>
              <a:rPr lang="nl-NL" sz="2000" b="0" dirty="0"/>
              <a:t> </a:t>
            </a:r>
            <a:r>
              <a:rPr lang="nl-NL" sz="2000" b="0" dirty="0" err="1"/>
              <a:t>an</a:t>
            </a:r>
            <a:r>
              <a:rPr lang="nl-NL" sz="2000" b="0" dirty="0"/>
              <a:t> IPCC Lead Author </a:t>
            </a:r>
            <a:r>
              <a:rPr lang="nl-NL" sz="2000" b="0" dirty="0" err="1"/>
              <a:t>for</a:t>
            </a:r>
            <a:r>
              <a:rPr lang="nl-NL" sz="2000" b="0" dirty="0"/>
              <a:t> the </a:t>
            </a:r>
            <a:r>
              <a:rPr lang="nl-NL" sz="2000" b="0" dirty="0" err="1"/>
              <a:t>Fifth</a:t>
            </a:r>
            <a:r>
              <a:rPr lang="nl-NL" sz="2000" b="0" dirty="0"/>
              <a:t> Assessment Report.</a:t>
            </a:r>
            <a:endParaRPr lang="en-US" sz="2000" b="0" dirty="0">
              <a:latin typeface="Verdana" pitchFamily="34" charset="0"/>
              <a:cs typeface="Arial" charset="0"/>
            </a:endParaRPr>
          </a:p>
          <a:p>
            <a:pPr eaLnBrk="1" hangingPunct="1"/>
            <a:endParaRPr lang="en-GB" sz="1900" b="0" dirty="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TextEdit="1"/>
          </p:cNvSpPr>
          <p:nvPr>
            <p:ph type="sldImg"/>
          </p:nvPr>
        </p:nvSpPr>
        <p:spPr>
          <a:xfrm>
            <a:off x="-2281238" y="1281113"/>
            <a:ext cx="11326813" cy="8496300"/>
          </a:xfrm>
        </p:spPr>
      </p:sp>
      <p:sp>
        <p:nvSpPr>
          <p:cNvPr id="22531" name="Notes Placeholder 2"/>
          <p:cNvSpPr>
            <a:spLocks noGrp="1"/>
          </p:cNvSpPr>
          <p:nvPr>
            <p:ph type="body" idx="1"/>
          </p:nvPr>
        </p:nvSpPr>
        <p:spPr>
          <a:xfrm>
            <a:off x="813888" y="369126"/>
            <a:ext cx="5799602" cy="2539157"/>
          </a:xfrm>
          <a:noFill/>
          <a:ln/>
        </p:spPr>
        <p:txBody>
          <a:bodyPr/>
          <a:lstStyle/>
          <a:p>
            <a:pPr eaLnBrk="1" hangingPunct="1"/>
            <a:r>
              <a:rPr lang="en-US" b="0" dirty="0" smtClean="0">
                <a:latin typeface="Arial" charset="0"/>
              </a:rPr>
              <a:t>What are we aiming</a:t>
            </a:r>
            <a:r>
              <a:rPr lang="en-US" b="0" baseline="0" dirty="0" smtClean="0">
                <a:latin typeface="Arial" charset="0"/>
              </a:rPr>
              <a:t> for?</a:t>
            </a:r>
            <a:endParaRPr lang="en-US" b="0" dirty="0" smtClean="0">
              <a:latin typeface="Arial" charset="0"/>
            </a:endParaRPr>
          </a:p>
          <a:p>
            <a:pPr eaLnBrk="1" hangingPunct="1"/>
            <a:r>
              <a:rPr lang="en-US" b="0" dirty="0" smtClean="0">
                <a:latin typeface="Arial" charset="0"/>
              </a:rPr>
              <a:t>This graph shows the large set of least-cost</a:t>
            </a:r>
            <a:r>
              <a:rPr lang="en-US" b="0" baseline="0" dirty="0" smtClean="0">
                <a:latin typeface="Arial" charset="0"/>
              </a:rPr>
              <a:t> emission pathways </a:t>
            </a:r>
            <a:r>
              <a:rPr lang="en-US" b="0" dirty="0" smtClean="0">
                <a:latin typeface="Arial" charset="0"/>
              </a:rPr>
              <a:t>collected from more than 10 different groups and models. </a:t>
            </a:r>
          </a:p>
          <a:p>
            <a:pPr eaLnBrk="1" hangingPunct="1"/>
            <a:r>
              <a:rPr lang="en-US" b="0" dirty="0" smtClean="0">
                <a:latin typeface="Arial" charset="0"/>
              </a:rPr>
              <a:t>Here, we focus </a:t>
            </a:r>
            <a:r>
              <a:rPr lang="en-US" b="0" strike="noStrike" dirty="0" smtClean="0">
                <a:latin typeface="Arial" charset="0"/>
              </a:rPr>
              <a:t>on</a:t>
            </a:r>
            <a:r>
              <a:rPr lang="en-US" b="0" strike="noStrike" baseline="0" dirty="0" smtClean="0">
                <a:latin typeface="Arial" charset="0"/>
              </a:rPr>
              <a:t> </a:t>
            </a:r>
            <a:r>
              <a:rPr lang="en-US" b="0" strike="noStrike" dirty="0" smtClean="0">
                <a:latin typeface="Arial" charset="0"/>
              </a:rPr>
              <a:t>cost</a:t>
            </a:r>
            <a:r>
              <a:rPr lang="en-US" b="0" baseline="0" dirty="0" smtClean="0">
                <a:latin typeface="Arial" charset="0"/>
              </a:rPr>
              <a:t> efficient pathways, which are climate mitigation scenarios that assume emission reductions start immediately after the model base-year, typically 2010, and are distributed costs-effectively over time, in such a way that the mitigation costs </a:t>
            </a:r>
            <a:r>
              <a:rPr lang="en-US" b="0" u="none" baseline="0" dirty="0" smtClean="0">
                <a:solidFill>
                  <a:srgbClr val="FF0000"/>
                </a:solidFill>
                <a:latin typeface="Arial" charset="0"/>
              </a:rPr>
              <a:t>over the whole century </a:t>
            </a:r>
            <a:r>
              <a:rPr lang="en-US" b="0" baseline="0" dirty="0" smtClean="0">
                <a:latin typeface="Arial" charset="0"/>
              </a:rPr>
              <a:t>are </a:t>
            </a:r>
            <a:r>
              <a:rPr lang="en-US" b="0" baseline="0" dirty="0" err="1" smtClean="0">
                <a:latin typeface="Arial" charset="0"/>
              </a:rPr>
              <a:t>minimised</a:t>
            </a:r>
            <a:r>
              <a:rPr lang="en-US" b="0" baseline="0" dirty="0" smtClean="0">
                <a:latin typeface="Arial" charset="0"/>
              </a:rPr>
              <a:t>.</a:t>
            </a:r>
          </a:p>
          <a:p>
            <a:pPr eaLnBrk="1" hangingPunct="1"/>
            <a:endParaRPr lang="en-US" b="0" dirty="0" smtClean="0">
              <a:latin typeface="Arial" charset="0"/>
            </a:endParaRPr>
          </a:p>
          <a:p>
            <a:pPr eaLnBrk="1" hangingPunct="1"/>
            <a:r>
              <a:rPr lang="en-US" b="0" dirty="0" smtClean="0">
                <a:latin typeface="Arial" charset="0"/>
              </a:rPr>
              <a:t>To</a:t>
            </a:r>
            <a:r>
              <a:rPr lang="en-US" b="0" baseline="0" dirty="0" smtClean="0">
                <a:latin typeface="Arial" charset="0"/>
              </a:rPr>
              <a:t> address the first question – What emissions level are we aiming for beyond 2020 to stay within the 2 degree climate target with a likely chance </a:t>
            </a:r>
            <a:r>
              <a:rPr lang="en-US" b="0" u="none" baseline="0" dirty="0" smtClean="0">
                <a:latin typeface="Arial" charset="0"/>
              </a:rPr>
              <a:t>(higher than 66% chance)</a:t>
            </a:r>
            <a:r>
              <a:rPr lang="en-US" b="0" baseline="0" dirty="0" smtClean="0">
                <a:latin typeface="Arial" charset="0"/>
              </a:rPr>
              <a:t>?</a:t>
            </a:r>
          </a:p>
          <a:p>
            <a:pPr eaLnBrk="1" hangingPunct="1"/>
            <a:r>
              <a:rPr lang="en-US" b="0" baseline="0" dirty="0" smtClean="0">
                <a:latin typeface="Arial" charset="0"/>
              </a:rPr>
              <a:t>Now at 49, </a:t>
            </a:r>
            <a:r>
              <a:rPr lang="en-US" b="0" baseline="0" dirty="0" smtClean="0">
                <a:latin typeface="Arial" charset="0"/>
              </a:rPr>
              <a:t>in 2020 we need to be around 44 </a:t>
            </a:r>
            <a:r>
              <a:rPr lang="en-US" b="0" baseline="0" dirty="0" err="1" smtClean="0">
                <a:latin typeface="Arial" charset="0"/>
              </a:rPr>
              <a:t>Gigatones</a:t>
            </a:r>
            <a:r>
              <a:rPr lang="en-US" b="0" baseline="0" dirty="0" smtClean="0">
                <a:latin typeface="Arial" charset="0"/>
              </a:rPr>
              <a:t> CO2equivalent (about 10% below 2010 levels), in 2025 around 40 </a:t>
            </a:r>
            <a:r>
              <a:rPr lang="en-US" b="0" baseline="0" dirty="0" err="1" smtClean="0">
                <a:latin typeface="Arial" charset="0"/>
              </a:rPr>
              <a:t>Gigatones</a:t>
            </a:r>
            <a:r>
              <a:rPr lang="en-US" b="0" baseline="0" dirty="0" smtClean="0">
                <a:latin typeface="Arial" charset="0"/>
              </a:rPr>
              <a:t> (about 18% below 2010) , in 2030 around </a:t>
            </a:r>
            <a:r>
              <a:rPr lang="en-US" b="0" baseline="0" dirty="0" smtClean="0">
                <a:latin typeface="Arial" charset="0"/>
              </a:rPr>
              <a:t>35 </a:t>
            </a:r>
            <a:r>
              <a:rPr lang="en-US" b="0" baseline="0" dirty="0" err="1" smtClean="0">
                <a:latin typeface="Arial" charset="0"/>
              </a:rPr>
              <a:t>Gigatones</a:t>
            </a:r>
            <a:r>
              <a:rPr lang="en-US" b="0" baseline="0" dirty="0" smtClean="0">
                <a:latin typeface="Arial" charset="0"/>
              </a:rPr>
              <a:t> </a:t>
            </a:r>
            <a:r>
              <a:rPr lang="en-US" b="0" baseline="0" dirty="0" smtClean="0">
                <a:latin typeface="Arial" charset="0"/>
              </a:rPr>
              <a:t>(</a:t>
            </a:r>
            <a:r>
              <a:rPr lang="en-US" b="0" baseline="0" dirty="0" smtClean="0">
                <a:latin typeface="Arial" charset="0"/>
              </a:rPr>
              <a:t>about 28% below 2010 levels), </a:t>
            </a:r>
            <a:r>
              <a:rPr lang="en-US" b="0" baseline="0" dirty="0" smtClean="0">
                <a:latin typeface="Arial" charset="0"/>
              </a:rPr>
              <a:t>in </a:t>
            </a:r>
            <a:r>
              <a:rPr lang="en-US" b="0" baseline="0" dirty="0" smtClean="0">
                <a:latin typeface="Arial" charset="0"/>
              </a:rPr>
              <a:t>2050 around 22  </a:t>
            </a:r>
            <a:r>
              <a:rPr lang="en-US" b="0" baseline="0" dirty="0" err="1" smtClean="0">
                <a:latin typeface="Arial" charset="0"/>
              </a:rPr>
              <a:t>Gigatones</a:t>
            </a:r>
            <a:r>
              <a:rPr lang="en-US" b="0" baseline="0" dirty="0" smtClean="0">
                <a:latin typeface="Arial" charset="0"/>
              </a:rPr>
              <a:t> </a:t>
            </a:r>
            <a:r>
              <a:rPr lang="en-US" b="0" baseline="0" dirty="0" smtClean="0">
                <a:latin typeface="Arial" charset="0"/>
              </a:rPr>
              <a:t>(</a:t>
            </a:r>
            <a:r>
              <a:rPr lang="en-US" b="0" baseline="0" dirty="0" smtClean="0">
                <a:latin typeface="Arial" charset="0"/>
              </a:rPr>
              <a:t>about 55% below 2010 levels). </a:t>
            </a:r>
            <a:endParaRPr lang="en-US" b="0" baseline="0" dirty="0" smtClean="0">
              <a:latin typeface="Arial" charset="0"/>
            </a:endParaRPr>
          </a:p>
          <a:p>
            <a:pPr eaLnBrk="1" hangingPunct="1"/>
            <a:r>
              <a:rPr lang="en-US" b="0" baseline="0" dirty="0" smtClean="0">
                <a:latin typeface="Arial" charset="0"/>
              </a:rPr>
              <a:t>Least-cost </a:t>
            </a:r>
            <a:r>
              <a:rPr lang="en-US" b="0" baseline="0" dirty="0" smtClean="0">
                <a:latin typeface="Arial" charset="0"/>
              </a:rPr>
              <a:t>emission pathways typically peak before </a:t>
            </a:r>
            <a:r>
              <a:rPr lang="en-US" b="0" baseline="0" dirty="0" smtClean="0">
                <a:latin typeface="Arial" charset="0"/>
              </a:rPr>
              <a:t>2020.</a:t>
            </a:r>
            <a:endParaRPr lang="en-GB" b="0" dirty="0" smtClean="0">
              <a:latin typeface="Arial" charset="0"/>
            </a:endParaRPr>
          </a:p>
          <a:p>
            <a:pPr eaLnBrk="1" hangingPunct="1"/>
            <a:endParaRPr lang="en-GB" b="0" dirty="0" smtClean="0">
              <a:latin typeface="Arial" charset="0"/>
            </a:endParaRPr>
          </a:p>
          <a:p>
            <a:pPr eaLnBrk="1" hangingPunct="1"/>
            <a:r>
              <a:rPr lang="en-GB" b="0" dirty="0" smtClean="0">
                <a:latin typeface="Arial" charset="0"/>
              </a:rPr>
              <a:t>The 1.5 degree emission pathways</a:t>
            </a:r>
            <a:r>
              <a:rPr lang="en-GB" b="0" baseline="0" dirty="0" smtClean="0">
                <a:latin typeface="Arial" charset="0"/>
              </a:rPr>
              <a:t> have global emissions by 2020 even lower, 37-43 </a:t>
            </a:r>
            <a:r>
              <a:rPr lang="en-US" b="0" baseline="0" dirty="0" err="1" smtClean="0">
                <a:latin typeface="Arial" charset="0"/>
              </a:rPr>
              <a:t>Gigatones</a:t>
            </a:r>
            <a:r>
              <a:rPr lang="en-US" b="0" baseline="0" dirty="0" smtClean="0">
                <a:latin typeface="Arial" charset="0"/>
              </a:rPr>
              <a:t> CO2equivalent in 2020, and show deeper and faster reductions after 2020.</a:t>
            </a:r>
            <a:endParaRPr lang="en-GB" b="0" dirty="0" smtClean="0">
              <a:latin typeface="Arial" charset="0"/>
            </a:endParaRPr>
          </a:p>
        </p:txBody>
      </p:sp>
      <p:sp>
        <p:nvSpPr>
          <p:cNvPr id="22532" name="Slide Number Placeholder 3"/>
          <p:cNvSpPr>
            <a:spLocks noGrp="1"/>
          </p:cNvSpPr>
          <p:nvPr>
            <p:ph type="sldNum" sz="quarter" idx="5"/>
          </p:nvPr>
        </p:nvSpPr>
        <p:spPr>
          <a:xfrm>
            <a:off x="6071588" y="9560488"/>
            <a:ext cx="542026" cy="184666"/>
          </a:xfrm>
          <a:noFill/>
        </p:spPr>
        <p:txBody>
          <a:bodyPr/>
          <a:lstStyle/>
          <a:p>
            <a:fld id="{956438E2-2F1C-44B0-992C-991A81780B83}" type="slidenum">
              <a:rPr lang="en-GB">
                <a:solidFill>
                  <a:prstClr val="black"/>
                </a:solidFill>
              </a:rPr>
              <a:pPr/>
              <a:t>4</a:t>
            </a:fld>
            <a:endParaRPr lang="en-GB" dirty="0">
              <a:solidFill>
                <a:prstClr val="black"/>
              </a:solidFill>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4" name="Slide Image Placeholder 1"/>
          <p:cNvSpPr>
            <a:spLocks noGrp="1" noRot="1" noChangeAspect="1" noTextEdit="1"/>
          </p:cNvSpPr>
          <p:nvPr>
            <p:ph type="sldImg"/>
          </p:nvPr>
        </p:nvSpPr>
        <p:spPr>
          <a:xfrm>
            <a:off x="-2281238" y="1281113"/>
            <a:ext cx="11326813" cy="8496300"/>
          </a:xfrm>
        </p:spPr>
      </p:sp>
      <p:sp>
        <p:nvSpPr>
          <p:cNvPr id="23555" name="Notes Placeholder 2"/>
          <p:cNvSpPr>
            <a:spLocks noGrp="1"/>
          </p:cNvSpPr>
          <p:nvPr>
            <p:ph type="body" idx="1"/>
          </p:nvPr>
        </p:nvSpPr>
        <p:spPr>
          <a:xfrm>
            <a:off x="813888" y="369126"/>
            <a:ext cx="5799602" cy="4570482"/>
          </a:xfrm>
          <a:noFill/>
          <a:ln/>
        </p:spPr>
        <p:txBody>
          <a:bodyPr/>
          <a:lstStyle/>
          <a:p>
            <a:pPr eaLnBrk="1" hangingPunct="1"/>
            <a:r>
              <a:rPr lang="en-US" b="0" dirty="0" smtClean="0">
                <a:latin typeface="Arial" charset="0"/>
              </a:rPr>
              <a:t>Let’s look at nearer future – 2020</a:t>
            </a:r>
          </a:p>
          <a:p>
            <a:pPr eaLnBrk="1" hangingPunct="1"/>
            <a:r>
              <a:rPr lang="en-US" b="0" dirty="0" smtClean="0">
                <a:latin typeface="Arial" charset="0"/>
              </a:rPr>
              <a:t>As mentioned,</a:t>
            </a:r>
            <a:r>
              <a:rPr lang="en-US" b="0" baseline="0" dirty="0" smtClean="0">
                <a:latin typeface="Arial" charset="0"/>
              </a:rPr>
              <a:t> there is the climate target of 2 degree, and countries</a:t>
            </a:r>
            <a:r>
              <a:rPr lang="en-US" b="0" u="none" baseline="0" dirty="0" smtClean="0">
                <a:latin typeface="Arial" charset="0"/>
              </a:rPr>
              <a:t>’ pledges and commitments under the Kyoto Protocol to reduce emissions by 2020.</a:t>
            </a:r>
          </a:p>
          <a:p>
            <a:pPr eaLnBrk="1" hangingPunct="1"/>
            <a:r>
              <a:rPr lang="en-US" b="0" u="none" baseline="0" dirty="0" smtClean="0">
                <a:latin typeface="Arial" charset="0"/>
              </a:rPr>
              <a:t>The key question is: Is there a gap between emission levels consistent with 2 degree and emission levels expected once pledges </a:t>
            </a:r>
            <a:r>
              <a:rPr lang="en-US" b="0" u="none" baseline="0" dirty="0" smtClean="0">
                <a:latin typeface="Arial" charset="0"/>
              </a:rPr>
              <a:t>and commitments are </a:t>
            </a:r>
            <a:r>
              <a:rPr lang="en-US" b="0" u="none" baseline="0" dirty="0" smtClean="0">
                <a:latin typeface="Arial" charset="0"/>
              </a:rPr>
              <a:t>implemented?</a:t>
            </a:r>
          </a:p>
          <a:p>
            <a:pPr eaLnBrk="1" hangingPunct="1"/>
            <a:r>
              <a:rPr lang="en-US" b="0" u="none" baseline="0" dirty="0" smtClean="0">
                <a:latin typeface="Arial" charset="0"/>
              </a:rPr>
              <a:t>We are now at 49 </a:t>
            </a:r>
            <a:r>
              <a:rPr lang="en-US" b="0" u="none" baseline="0" dirty="0" err="1" smtClean="0">
                <a:latin typeface="Arial" charset="0"/>
              </a:rPr>
              <a:t>Gigatones</a:t>
            </a:r>
            <a:r>
              <a:rPr lang="en-US" b="0" u="none" baseline="0" dirty="0" smtClean="0">
                <a:latin typeface="Arial" charset="0"/>
              </a:rPr>
              <a:t> CO2equivalent,  we are aiming for 44 to be on least-cost pathway of staying within 2 degree</a:t>
            </a:r>
          </a:p>
          <a:p>
            <a:pPr eaLnBrk="1" hangingPunct="1"/>
            <a:r>
              <a:rPr lang="en-US" b="0" u="none" baseline="0" dirty="0" smtClean="0">
                <a:latin typeface="Arial" charset="0"/>
              </a:rPr>
              <a:t>But, depending on how pledges and rules are interpreted, emissions are expected to go in opposite direction – increase up to 52 to 56 </a:t>
            </a:r>
            <a:r>
              <a:rPr lang="en-US" b="0" u="none" baseline="0" dirty="0" err="1" smtClean="0">
                <a:latin typeface="Arial" charset="0"/>
              </a:rPr>
              <a:t>Gt</a:t>
            </a:r>
            <a:r>
              <a:rPr lang="en-US" b="0" u="none" baseline="0" dirty="0" smtClean="0">
                <a:latin typeface="Arial" charset="0"/>
              </a:rPr>
              <a:t>/yr.</a:t>
            </a:r>
          </a:p>
          <a:p>
            <a:pPr eaLnBrk="1" hangingPunct="1"/>
            <a:endParaRPr lang="en-US" b="0" u="none" baseline="0" dirty="0" smtClean="0">
              <a:latin typeface="Arial" charset="0"/>
            </a:endParaRPr>
          </a:p>
          <a:p>
            <a:pPr eaLnBrk="1" hangingPunct="1"/>
            <a:r>
              <a:rPr lang="en-US" b="0" u="none" baseline="0" dirty="0" smtClean="0">
                <a:latin typeface="Arial" charset="0"/>
              </a:rPr>
              <a:t>Under BAU emission projection, the Gap = 15</a:t>
            </a:r>
          </a:p>
          <a:p>
            <a:pPr eaLnBrk="1" hangingPunct="1"/>
            <a:r>
              <a:rPr lang="en-US" b="0" u="none" baseline="0" dirty="0" smtClean="0">
                <a:latin typeface="Arial" charset="0"/>
              </a:rPr>
              <a:t>Under different pledge cases, Gap = 8 to 12 </a:t>
            </a:r>
            <a:r>
              <a:rPr lang="en-US" b="0" u="none" baseline="0" dirty="0" err="1" smtClean="0">
                <a:latin typeface="Arial" charset="0"/>
              </a:rPr>
              <a:t>Gt</a:t>
            </a:r>
            <a:r>
              <a:rPr lang="en-US" b="0" u="none" baseline="0" dirty="0" smtClean="0">
                <a:latin typeface="Arial" charset="0"/>
              </a:rPr>
              <a:t>/yr.</a:t>
            </a:r>
          </a:p>
          <a:p>
            <a:pPr eaLnBrk="1" hangingPunct="1"/>
            <a:endParaRPr lang="en-US" b="0" u="none" baseline="0" dirty="0" smtClean="0">
              <a:latin typeface="Arial" charset="0"/>
            </a:endParaRPr>
          </a:p>
          <a:p>
            <a:pPr eaLnBrk="1" hangingPunct="1"/>
            <a:r>
              <a:rPr lang="en-US" b="0" u="none" baseline="0" dirty="0" smtClean="0">
                <a:latin typeface="Arial" charset="0"/>
              </a:rPr>
              <a:t>If countries meet their unconditional pledges (doing it no matter what others are doing) under lenient accounting rules for surpluses, land use credits and double counting, it would be 12 Gt. Lenient account rules mean maximum use of land use credits and surplus emission units by Annex I countries, and maximum impact of double counting.  </a:t>
            </a:r>
          </a:p>
          <a:p>
            <a:pPr eaLnBrk="1" hangingPunct="1"/>
            <a:r>
              <a:rPr lang="en-US" b="0" baseline="0" dirty="0" smtClean="0">
                <a:latin typeface="Arial" charset="0"/>
              </a:rPr>
              <a:t>If countries implement their most </a:t>
            </a:r>
            <a:r>
              <a:rPr lang="en-US" b="0" u="none" baseline="0" dirty="0" smtClean="0">
                <a:latin typeface="Arial" charset="0"/>
              </a:rPr>
              <a:t>ambitious pledges (the conditional ones) under </a:t>
            </a:r>
            <a:r>
              <a:rPr lang="en-US" b="0" baseline="0" dirty="0" smtClean="0">
                <a:latin typeface="Arial" charset="0"/>
              </a:rPr>
              <a:t>strict accounting rules, with no impact of the use of surpluses, land use credits and double counting, the gap becomes  8 </a:t>
            </a:r>
            <a:r>
              <a:rPr lang="en-US" b="0" baseline="0" dirty="0" err="1" smtClean="0">
                <a:latin typeface="Arial" charset="0"/>
              </a:rPr>
              <a:t>Gt</a:t>
            </a:r>
            <a:r>
              <a:rPr lang="en-US" b="0" baseline="0" dirty="0" smtClean="0">
                <a:latin typeface="Arial" charset="0"/>
              </a:rPr>
              <a:t>/</a:t>
            </a:r>
            <a:r>
              <a:rPr lang="en-US" b="0" baseline="0" dirty="0" err="1" smtClean="0">
                <a:latin typeface="Arial" charset="0"/>
              </a:rPr>
              <a:t>yr</a:t>
            </a:r>
            <a:r>
              <a:rPr lang="en-US" b="0" baseline="0" dirty="0" smtClean="0">
                <a:latin typeface="Arial" charset="0"/>
              </a:rPr>
              <a:t>  </a:t>
            </a:r>
            <a:endParaRPr lang="en-US" b="0" baseline="0" dirty="0" smtClean="0">
              <a:latin typeface="Arial" charset="0"/>
            </a:endParaRPr>
          </a:p>
          <a:p>
            <a:pPr eaLnBrk="1" hangingPunct="1"/>
            <a:endParaRPr lang="en-US" b="0" baseline="0" dirty="0" smtClean="0">
              <a:latin typeface="Arial" charset="0"/>
              <a:sym typeface="Wingdings" pitchFamily="2" charset="2"/>
            </a:endParaRPr>
          </a:p>
          <a:p>
            <a:pPr eaLnBrk="1" hangingPunct="1"/>
            <a:r>
              <a:rPr lang="en-US" b="0" baseline="0" dirty="0" smtClean="0">
                <a:latin typeface="Arial" charset="0"/>
                <a:sym typeface="Wingdings" pitchFamily="2" charset="2"/>
              </a:rPr>
              <a:t> </a:t>
            </a:r>
            <a:r>
              <a:rPr lang="en-US" b="0" baseline="0" dirty="0" smtClean="0">
                <a:latin typeface="Arial" charset="0"/>
                <a:sym typeface="Wingdings" pitchFamily="2" charset="2"/>
              </a:rPr>
              <a:t>This is about the total greenhouse gas emissions from industry in the world, a big number.</a:t>
            </a:r>
          </a:p>
          <a:p>
            <a:pPr eaLnBrk="1" hangingPunct="1"/>
            <a:endParaRPr lang="en-US" b="0" baseline="0" dirty="0" smtClean="0">
              <a:latin typeface="Arial" charset="0"/>
              <a:sym typeface="Wingdings" pitchFamily="2" charset="2"/>
            </a:endParaRPr>
          </a:p>
          <a:p>
            <a:pPr eaLnBrk="1" hangingPunct="1"/>
            <a:r>
              <a:rPr lang="en-US" b="0" baseline="0" dirty="0" smtClean="0">
                <a:latin typeface="Arial" charset="0"/>
                <a:sym typeface="Wingdings" pitchFamily="2" charset="2"/>
              </a:rPr>
              <a:t>Summarized: Pledges are not enough to meet the 2 degree target according to the information from least-cost mitigation scenarios.</a:t>
            </a:r>
          </a:p>
          <a:p>
            <a:pPr eaLnBrk="1" hangingPunct="1"/>
            <a:r>
              <a:rPr lang="en-US" b="0" baseline="0" dirty="0" smtClean="0">
                <a:latin typeface="Arial" charset="0"/>
                <a:sym typeface="Wingdings" pitchFamily="2" charset="2"/>
              </a:rPr>
              <a:t>We cannot wait any further to close or narrow the gap.</a:t>
            </a:r>
            <a:endParaRPr lang="en-US" b="0" baseline="0" dirty="0" smtClean="0">
              <a:latin typeface="Arial" charset="0"/>
            </a:endParaRPr>
          </a:p>
          <a:p>
            <a:pPr eaLnBrk="1" hangingPunct="1"/>
            <a:endParaRPr lang="en-GB" b="0" dirty="0" smtClean="0">
              <a:latin typeface="Arial" charset="0"/>
            </a:endParaRPr>
          </a:p>
          <a:p>
            <a:pPr eaLnBrk="1" hangingPunct="1"/>
            <a:r>
              <a:rPr lang="en-US" b="0" dirty="0"/>
              <a:t>It should be noted that the concept of the emissions gap becomes increasingly hypothetical as time progresses, and more and more of the mitigation options assumed in the least-cost scenarios (which typically assume reductions starting immediately after 2010) are already foregone.</a:t>
            </a:r>
          </a:p>
        </p:txBody>
      </p:sp>
      <p:sp>
        <p:nvSpPr>
          <p:cNvPr id="23556" name="Slide Number Placeholder 3"/>
          <p:cNvSpPr>
            <a:spLocks noGrp="1"/>
          </p:cNvSpPr>
          <p:nvPr>
            <p:ph type="sldNum" sz="quarter" idx="5"/>
          </p:nvPr>
        </p:nvSpPr>
        <p:spPr>
          <a:xfrm>
            <a:off x="6071588" y="9560488"/>
            <a:ext cx="542026" cy="184666"/>
          </a:xfrm>
          <a:noFill/>
        </p:spPr>
        <p:txBody>
          <a:bodyPr/>
          <a:lstStyle/>
          <a:p>
            <a:fld id="{C3AFB09B-25EE-4EFC-BE1E-3E24580F13ED}" type="slidenum">
              <a:rPr lang="en-GB">
                <a:solidFill>
                  <a:prstClr val="black"/>
                </a:solidFill>
              </a:rPr>
              <a:pPr/>
              <a:t>5</a:t>
            </a:fld>
            <a:endParaRPr lang="en-GB" dirty="0">
              <a:solidFill>
                <a:prstClr val="black"/>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2281238" y="1281113"/>
            <a:ext cx="11326813" cy="8496300"/>
          </a:xfrm>
        </p:spPr>
      </p:sp>
      <p:sp>
        <p:nvSpPr>
          <p:cNvPr id="21507" name="Notes Placeholder 2"/>
          <p:cNvSpPr>
            <a:spLocks noGrp="1"/>
          </p:cNvSpPr>
          <p:nvPr>
            <p:ph type="body" idx="1"/>
          </p:nvPr>
        </p:nvSpPr>
        <p:spPr>
          <a:xfrm>
            <a:off x="813781" y="368303"/>
            <a:ext cx="5799835" cy="1800493"/>
          </a:xfrm>
          <a:noFill/>
          <a:ln/>
        </p:spPr>
        <p:txBody>
          <a:bodyPr/>
          <a:lstStyle/>
          <a:p>
            <a:pPr eaLnBrk="1" hangingPunct="1"/>
            <a:r>
              <a:rPr lang="en-GB" b="0" dirty="0" smtClean="0">
                <a:latin typeface="Arial" charset="0"/>
              </a:rPr>
              <a:t>At the climate summit in </a:t>
            </a:r>
            <a:r>
              <a:rPr lang="en-GB" b="0" baseline="0" dirty="0" smtClean="0">
                <a:latin typeface="Arial" charset="0"/>
              </a:rPr>
              <a:t>Doha (2012) the governments have agreed on more stringent international rules for surplus emissions (the so-called hot air). This resulted in lower impact of the surpluses for the unconditional pledges and conditional pledges of 0.05 and 0.55 </a:t>
            </a:r>
            <a:r>
              <a:rPr lang="en-US" b="0" baseline="0" dirty="0" err="1" smtClean="0">
                <a:latin typeface="Arial" charset="0"/>
              </a:rPr>
              <a:t>Gigatones</a:t>
            </a:r>
            <a:r>
              <a:rPr lang="en-US" b="0" baseline="0" dirty="0" smtClean="0">
                <a:latin typeface="Arial" charset="0"/>
              </a:rPr>
              <a:t> CO2equivalent in 2020</a:t>
            </a:r>
            <a:r>
              <a:rPr lang="en-GB" b="0" baseline="0" dirty="0" smtClean="0">
                <a:latin typeface="Arial" charset="0"/>
              </a:rPr>
              <a:t>. This is much lower compared to the 1.8 </a:t>
            </a:r>
            <a:r>
              <a:rPr lang="en-US" b="0" baseline="0" dirty="0" err="1" smtClean="0">
                <a:latin typeface="Arial" charset="0"/>
              </a:rPr>
              <a:t>Gigatones</a:t>
            </a:r>
            <a:r>
              <a:rPr lang="en-US" b="0" baseline="0" dirty="0" smtClean="0">
                <a:latin typeface="Arial" charset="0"/>
              </a:rPr>
              <a:t> CO2equivalent, based on a maximum use of surpluses before the Doha climate summit, which was used in the UNEP Gap 2012 report. </a:t>
            </a:r>
          </a:p>
          <a:p>
            <a:pPr eaLnBrk="1" hangingPunct="1"/>
            <a:endParaRPr lang="en-US" b="0" baseline="0" dirty="0" smtClean="0">
              <a:latin typeface="Arial" charset="0"/>
            </a:endParaRPr>
          </a:p>
          <a:p>
            <a:pPr eaLnBrk="1" hangingPunct="1"/>
            <a:r>
              <a:rPr lang="en-US" b="0" baseline="0" dirty="0" smtClean="0">
                <a:latin typeface="Arial" charset="0"/>
              </a:rPr>
              <a:t>We have also estimated a lower impact for double counting of offsets, like CDM credits. Offsets could affect the 2020 emission levels in two ways: first double counting of offsets could arise where emission reductions in developing countries achieved through offsets are counted towards meeting the pledges of both countries. Second, some of the offsets may actually not achieve the intended, additional emission reductions.</a:t>
            </a:r>
          </a:p>
          <a:p>
            <a:pPr eaLnBrk="1" hangingPunct="1"/>
            <a:r>
              <a:rPr lang="en-US" b="0" baseline="0" dirty="0" smtClean="0">
                <a:latin typeface="Arial" charset="0"/>
              </a:rPr>
              <a:t>The total impact is estimated at 0.5 to 0.7 </a:t>
            </a:r>
            <a:r>
              <a:rPr lang="en-US" b="0" baseline="0" dirty="0" err="1" smtClean="0">
                <a:latin typeface="Arial" charset="0"/>
              </a:rPr>
              <a:t>Gigatones</a:t>
            </a:r>
            <a:r>
              <a:rPr lang="en-US" b="0" baseline="0" dirty="0" smtClean="0">
                <a:latin typeface="Arial" charset="0"/>
              </a:rPr>
              <a:t> CO2equivalent by 2020.</a:t>
            </a:r>
            <a:endParaRPr lang="en-GB" b="0" dirty="0" smtClean="0">
              <a:latin typeface="Arial" charset="0"/>
            </a:endParaRPr>
          </a:p>
        </p:txBody>
      </p:sp>
      <p:sp>
        <p:nvSpPr>
          <p:cNvPr id="21508" name="Slide Number Placeholder 3"/>
          <p:cNvSpPr>
            <a:spLocks noGrp="1"/>
          </p:cNvSpPr>
          <p:nvPr>
            <p:ph type="sldNum" sz="quarter" idx="5"/>
          </p:nvPr>
        </p:nvSpPr>
        <p:spPr>
          <a:xfrm>
            <a:off x="6071588" y="9560488"/>
            <a:ext cx="542026" cy="184666"/>
          </a:xfrm>
          <a:noFill/>
        </p:spPr>
        <p:txBody>
          <a:bodyPr/>
          <a:lstStyle/>
          <a:p>
            <a:fld id="{DA3F56CF-6394-42FB-BB25-01E2D6BDA3D4}" type="slidenum">
              <a:rPr lang="en-GB">
                <a:latin typeface="Arial" charset="0"/>
              </a:rPr>
              <a:pPr/>
              <a:t>6</a:t>
            </a:fld>
            <a:endParaRPr lang="en-GB" dirty="0">
              <a:latin typeface="Arial" charset="0"/>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Slide Image Placeholder 1"/>
          <p:cNvSpPr>
            <a:spLocks noGrp="1" noRot="1" noChangeAspect="1" noTextEdit="1"/>
          </p:cNvSpPr>
          <p:nvPr>
            <p:ph type="sldImg"/>
          </p:nvPr>
        </p:nvSpPr>
        <p:spPr>
          <a:xfrm>
            <a:off x="-2281238" y="1281113"/>
            <a:ext cx="11326813" cy="8496300"/>
          </a:xfrm>
        </p:spPr>
      </p:sp>
      <p:sp>
        <p:nvSpPr>
          <p:cNvPr id="21507" name="Notes Placeholder 2"/>
          <p:cNvSpPr>
            <a:spLocks noGrp="1"/>
          </p:cNvSpPr>
          <p:nvPr>
            <p:ph type="body" idx="1"/>
          </p:nvPr>
        </p:nvSpPr>
        <p:spPr>
          <a:xfrm>
            <a:off x="813781" y="368301"/>
            <a:ext cx="5799835" cy="1523494"/>
          </a:xfrm>
          <a:noFill/>
          <a:ln/>
        </p:spPr>
        <p:txBody>
          <a:bodyPr/>
          <a:lstStyle/>
          <a:p>
            <a:pPr defTabSz="914239" eaLnBrk="1" hangingPunct="1">
              <a:defRPr/>
            </a:pPr>
            <a:r>
              <a:rPr lang="en-GB" dirty="0"/>
              <a:t>What will we have to adapt to? </a:t>
            </a:r>
            <a:r>
              <a:rPr lang="en-US" baseline="0" dirty="0" smtClean="0"/>
              <a:t>this is a illustration of the trajectory we are on.</a:t>
            </a:r>
          </a:p>
          <a:p>
            <a:pPr eaLnBrk="1" hangingPunct="1"/>
            <a:r>
              <a:rPr lang="en-GB" b="0" baseline="0" dirty="0" smtClean="0">
                <a:latin typeface="Arial" charset="0"/>
              </a:rPr>
              <a:t>If </a:t>
            </a:r>
            <a:r>
              <a:rPr lang="en-GB" b="0" baseline="0" dirty="0" smtClean="0">
                <a:latin typeface="Arial" charset="0"/>
              </a:rPr>
              <a:t>we assume an extrapolation of the emissions trends resulting from the pledges, and countries do not increase their pledges, we are heading to temperature increase levels of 3 to 4 degrees Celsius </a:t>
            </a:r>
          </a:p>
          <a:p>
            <a:pPr defTabSz="914239" eaLnBrk="1" hangingPunct="1">
              <a:defRPr/>
            </a:pPr>
            <a:r>
              <a:rPr lang="en-GB" b="0" baseline="0" dirty="0" smtClean="0">
                <a:latin typeface="Arial" charset="0"/>
              </a:rPr>
              <a:t>In general temperature increase projections highly depend on the cumulative emissions up to 2100, and not on the 2020 emissions from the pledges. </a:t>
            </a:r>
          </a:p>
          <a:p>
            <a:pPr eaLnBrk="1" hangingPunct="1"/>
            <a:endParaRPr lang="en-GB" b="0" baseline="0" dirty="0" smtClean="0">
              <a:latin typeface="Arial" charset="0"/>
            </a:endParaRPr>
          </a:p>
          <a:p>
            <a:endParaRPr lang="en-US" baseline="0" dirty="0" smtClean="0"/>
          </a:p>
          <a:p>
            <a:pPr eaLnBrk="1" hangingPunct="1"/>
            <a:endParaRPr lang="en-GB" b="0" dirty="0" smtClean="0">
              <a:latin typeface="Arial" charset="0"/>
            </a:endParaRPr>
          </a:p>
        </p:txBody>
      </p:sp>
      <p:sp>
        <p:nvSpPr>
          <p:cNvPr id="21508" name="Slide Number Placeholder 3"/>
          <p:cNvSpPr>
            <a:spLocks noGrp="1"/>
          </p:cNvSpPr>
          <p:nvPr>
            <p:ph type="sldNum" sz="quarter" idx="5"/>
          </p:nvPr>
        </p:nvSpPr>
        <p:spPr>
          <a:xfrm>
            <a:off x="6071588" y="9560488"/>
            <a:ext cx="542026" cy="184666"/>
          </a:xfrm>
          <a:noFill/>
        </p:spPr>
        <p:txBody>
          <a:bodyPr/>
          <a:lstStyle/>
          <a:p>
            <a:fld id="{DA3F56CF-6394-42FB-BB25-01E2D6BDA3D4}" type="slidenum">
              <a:rPr lang="en-GB">
                <a:latin typeface="Arial" charset="0"/>
              </a:rPr>
              <a:pPr/>
              <a:t>7</a:t>
            </a:fld>
            <a:endParaRPr lang="en-GB" dirty="0">
              <a:latin typeface="Arial" charset="0"/>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a:xfrm>
            <a:off x="813781" y="368302"/>
            <a:ext cx="5799835" cy="8579272"/>
          </a:xfrm>
        </p:spPr>
        <p:txBody>
          <a:bodyPr/>
          <a:lstStyle/>
          <a:p>
            <a:r>
              <a:rPr lang="en-GB" baseline="0" dirty="0" smtClean="0"/>
              <a:t>What will happed if we do not close the gap? </a:t>
            </a:r>
          </a:p>
          <a:p>
            <a:r>
              <a:rPr lang="en-GB" baseline="0" dirty="0" smtClean="0"/>
              <a:t>Based on a much larger number of studies than in 2012 this is analysed in so-called later-action scenarios , which </a:t>
            </a:r>
            <a:r>
              <a:rPr lang="en-GB" b="0" baseline="0" dirty="0" smtClean="0"/>
              <a:t>start </a:t>
            </a:r>
            <a:r>
              <a:rPr lang="en-US" b="0" baseline="0" dirty="0" smtClean="0"/>
              <a:t>emission reductions from 2020, and assume higher emissions over near term, which require shaper reductions afterwards. They have lower short-term costs, but negative consequences compared to least-costs scenarios:</a:t>
            </a:r>
            <a:endParaRPr lang="en-GB" sz="1800" dirty="0">
              <a:sym typeface="Wingdings" pitchFamily="2" charset="2"/>
            </a:endParaRPr>
          </a:p>
          <a:p>
            <a:pPr marL="450771" lvl="1" indent="-368235" defTabSz="895192">
              <a:lnSpc>
                <a:spcPct val="95000"/>
              </a:lnSpc>
              <a:spcAft>
                <a:spcPts val="600"/>
              </a:spcAft>
              <a:buSzPct val="120000"/>
              <a:buFont typeface="Arial" pitchFamily="34" charset="0"/>
              <a:buChar char="•"/>
            </a:pPr>
            <a:r>
              <a:rPr lang="en-GB" sz="1800" dirty="0">
                <a:sym typeface="Wingdings" pitchFamily="2" charset="2"/>
              </a:rPr>
              <a:t>much higher rates of global emission reductions in the medium term (6-8%/</a:t>
            </a:r>
            <a:r>
              <a:rPr lang="en-GB" sz="1800" dirty="0" err="1">
                <a:sym typeface="Wingdings" pitchFamily="2" charset="2"/>
              </a:rPr>
              <a:t>yr</a:t>
            </a:r>
            <a:r>
              <a:rPr lang="en-GB" sz="1800" dirty="0">
                <a:sym typeface="Wingdings" pitchFamily="2" charset="2"/>
              </a:rPr>
              <a:t> compared to 2 – 4.5%/</a:t>
            </a:r>
            <a:r>
              <a:rPr lang="en-GB" sz="1800" dirty="0" err="1">
                <a:sym typeface="Wingdings" pitchFamily="2" charset="2"/>
              </a:rPr>
              <a:t>yr</a:t>
            </a:r>
            <a:r>
              <a:rPr lang="en-GB" sz="1800" dirty="0">
                <a:sym typeface="Wingdings" pitchFamily="2" charset="2"/>
              </a:rPr>
              <a:t> </a:t>
            </a:r>
            <a:r>
              <a:rPr lang="en-GB" sz="1800" u="sng" dirty="0">
                <a:sym typeface="Wingdings" pitchFamily="2" charset="2"/>
              </a:rPr>
              <a:t>for the least-cost scenarios)</a:t>
            </a:r>
            <a:endParaRPr lang="en-GB" sz="1800" dirty="0">
              <a:sym typeface="Wingdings" pitchFamily="2" charset="2"/>
            </a:endParaRPr>
          </a:p>
          <a:p>
            <a:pPr marL="450771" lvl="1" indent="-368235" defTabSz="895192">
              <a:lnSpc>
                <a:spcPct val="95000"/>
              </a:lnSpc>
              <a:spcAft>
                <a:spcPts val="600"/>
              </a:spcAft>
              <a:buSzPct val="120000"/>
              <a:buFont typeface="Arial" pitchFamily="34" charset="0"/>
              <a:buChar char="•"/>
            </a:pPr>
            <a:r>
              <a:rPr lang="en-GB" sz="1800" dirty="0">
                <a:sym typeface="Wingdings" pitchFamily="2" charset="2"/>
              </a:rPr>
              <a:t>greater lock-in of carbon-intensive infrastructure due to a continued construction of high-emission fossil-fuel infrastructure.</a:t>
            </a:r>
          </a:p>
          <a:p>
            <a:pPr marL="450771" lvl="1" indent="-368235" defTabSz="895192">
              <a:lnSpc>
                <a:spcPct val="95000"/>
              </a:lnSpc>
              <a:spcAft>
                <a:spcPts val="600"/>
              </a:spcAft>
              <a:buSzPct val="120000"/>
              <a:buFont typeface="Arial" pitchFamily="34" charset="0"/>
              <a:buChar char="•"/>
            </a:pPr>
            <a:r>
              <a:rPr lang="en-US" sz="1800" dirty="0" smtClean="0">
                <a:sym typeface="Wingdings" pitchFamily="2" charset="2"/>
              </a:rPr>
              <a:t>greater dependence on the whole range of technologies in the medium-term.</a:t>
            </a:r>
            <a:r>
              <a:rPr lang="en-US" sz="1800" baseline="0" dirty="0" smtClean="0">
                <a:sym typeface="Wingdings" pitchFamily="2" charset="2"/>
              </a:rPr>
              <a:t> </a:t>
            </a:r>
            <a:r>
              <a:rPr lang="en-US" sz="1800" dirty="0" smtClean="0">
                <a:sym typeface="Wingdings" pitchFamily="2" charset="2"/>
              </a:rPr>
              <a:t>We need the full package of mitigation options, and implemented in</a:t>
            </a:r>
            <a:r>
              <a:rPr lang="en-US" sz="1800" baseline="0" dirty="0" smtClean="0">
                <a:sym typeface="Wingdings" pitchFamily="2" charset="2"/>
              </a:rPr>
              <a:t> all countries and sectors</a:t>
            </a:r>
            <a:endParaRPr lang="en-US" sz="1800" dirty="0" smtClean="0">
              <a:sym typeface="Wingdings" pitchFamily="2" charset="2"/>
            </a:endParaRPr>
          </a:p>
          <a:p>
            <a:pPr marL="450771" marR="0" lvl="1" indent="-368235" algn="l" defTabSz="895192" rtl="0" eaLnBrk="0" fontAlgn="base" latinLnBrk="0" hangingPunct="0">
              <a:lnSpc>
                <a:spcPct val="95000"/>
              </a:lnSpc>
              <a:spcBef>
                <a:spcPct val="30000"/>
              </a:spcBef>
              <a:spcAft>
                <a:spcPts val="600"/>
              </a:spcAft>
              <a:buClrTx/>
              <a:buSzPct val="120000"/>
              <a:buFont typeface="Arial" pitchFamily="34" charset="0"/>
              <a:buChar char="•"/>
              <a:tabLst/>
              <a:defRPr/>
            </a:pPr>
            <a:r>
              <a:rPr lang="en-US" sz="1800" dirty="0" smtClean="0">
                <a:sym typeface="Wingdings" pitchFamily="2" charset="2"/>
              </a:rPr>
              <a:t>stronger reliance on negative emissions from the energy and industry sector</a:t>
            </a:r>
            <a:r>
              <a:rPr lang="en-US" sz="1800" baseline="0" dirty="0" smtClean="0">
                <a:sym typeface="Wingdings" pitchFamily="2" charset="2"/>
              </a:rPr>
              <a:t> </a:t>
            </a:r>
            <a:r>
              <a:rPr lang="en-GB" sz="1800" dirty="0" smtClean="0">
                <a:sym typeface="Wingdings" pitchFamily="2" charset="2"/>
              </a:rPr>
              <a:t>in </a:t>
            </a:r>
            <a:r>
              <a:rPr lang="en-GB" sz="1800" dirty="0">
                <a:sym typeface="Wingdings" pitchFamily="2" charset="2"/>
              </a:rPr>
              <a:t>particular on large-scale use of </a:t>
            </a:r>
            <a:r>
              <a:rPr lang="en-GB" sz="1800" u="none" dirty="0" smtClean="0">
                <a:sym typeface="Wingdings" pitchFamily="2" charset="2"/>
              </a:rPr>
              <a:t>biomass and CCS.</a:t>
            </a:r>
          </a:p>
          <a:p>
            <a:pPr marL="450771" lvl="1" indent="-368235" defTabSz="895192">
              <a:lnSpc>
                <a:spcPct val="95000"/>
              </a:lnSpc>
              <a:spcAft>
                <a:spcPts val="600"/>
              </a:spcAft>
              <a:buSzPct val="120000"/>
              <a:buFont typeface="Arial" pitchFamily="34" charset="0"/>
              <a:buChar char="•"/>
            </a:pPr>
            <a:r>
              <a:rPr lang="en-GB" sz="1800" dirty="0" smtClean="0"/>
              <a:t>untested </a:t>
            </a:r>
            <a:r>
              <a:rPr lang="en-GB" sz="1800" dirty="0"/>
              <a:t>and potentially damaging net-negative emission technologies</a:t>
            </a:r>
            <a:r>
              <a:rPr lang="en-GB" sz="1800" dirty="0">
                <a:sym typeface="Wingdings" pitchFamily="2" charset="2"/>
              </a:rPr>
              <a:t> (such as </a:t>
            </a:r>
            <a:r>
              <a:rPr lang="en-GB" sz="1800" u="sng" dirty="0">
                <a:sym typeface="Wingdings" pitchFamily="2" charset="2"/>
              </a:rPr>
              <a:t>bioenergy with </a:t>
            </a:r>
            <a:r>
              <a:rPr lang="en-GB" sz="1800" dirty="0">
                <a:sym typeface="Wingdings" pitchFamily="2" charset="2"/>
              </a:rPr>
              <a:t> carbon capture and storage) </a:t>
            </a:r>
            <a:r>
              <a:rPr lang="en-GB" sz="1800" u="sng" dirty="0">
                <a:sym typeface="Wingdings" pitchFamily="2" charset="2"/>
              </a:rPr>
              <a:t>and less flexibility of not using certain technologies</a:t>
            </a:r>
          </a:p>
          <a:p>
            <a:pPr marL="450771" lvl="1" indent="-368235" defTabSz="895192">
              <a:lnSpc>
                <a:spcPct val="95000"/>
              </a:lnSpc>
              <a:spcAft>
                <a:spcPts val="600"/>
              </a:spcAft>
              <a:buSzPct val="120000"/>
              <a:buFont typeface="Arial" pitchFamily="34" charset="0"/>
              <a:buChar char="•"/>
            </a:pPr>
            <a:r>
              <a:rPr lang="en-GB" sz="1800" u="sng" dirty="0">
                <a:sym typeface="Wingdings" pitchFamily="2" charset="2"/>
              </a:rPr>
              <a:t>More reliance on negative emissions from energy and industry sector. You  need large scale sustainable biomass and CCS.</a:t>
            </a:r>
          </a:p>
          <a:p>
            <a:pPr marL="450771" lvl="1" indent="-368235" defTabSz="895192">
              <a:lnSpc>
                <a:spcPct val="95000"/>
              </a:lnSpc>
              <a:spcAft>
                <a:spcPts val="600"/>
              </a:spcAft>
              <a:buSzPct val="120000"/>
              <a:buFont typeface="Arial" pitchFamily="34" charset="0"/>
              <a:buChar char="•"/>
            </a:pPr>
            <a:r>
              <a:rPr lang="en-GB" sz="1800" dirty="0">
                <a:sym typeface="Wingdings" pitchFamily="2" charset="2"/>
              </a:rPr>
              <a:t>greater costs of mitigation in the medium- and long-term, and greater risks of economic disruption; </a:t>
            </a:r>
            <a:r>
              <a:rPr lang="en-GB" sz="1800" u="sng" dirty="0">
                <a:sym typeface="Wingdings" pitchFamily="2" charset="2"/>
              </a:rPr>
              <a:t>if serious action after 2030: cost are comparable to financial crisis</a:t>
            </a:r>
          </a:p>
          <a:p>
            <a:pPr marL="450771" lvl="1" indent="-368235" defTabSz="895192">
              <a:lnSpc>
                <a:spcPct val="95000"/>
              </a:lnSpc>
              <a:spcAft>
                <a:spcPts val="600"/>
              </a:spcAft>
              <a:buSzPct val="120000"/>
              <a:buFont typeface="Arial" pitchFamily="34" charset="0"/>
              <a:buChar char="•"/>
            </a:pPr>
            <a:r>
              <a:rPr lang="en-GB" sz="1800" dirty="0">
                <a:sym typeface="Wingdings" pitchFamily="2" charset="2"/>
              </a:rPr>
              <a:t>greater risks of failing to meet the 2° C target.</a:t>
            </a:r>
          </a:p>
          <a:p>
            <a:pPr defTabSz="914239">
              <a:defRPr/>
            </a:pPr>
            <a:r>
              <a:rPr lang="en-GB" baseline="0" dirty="0" smtClean="0"/>
              <a:t>Given the risks associated with later action, these scenarios may fail to meet the 2ºC target in 2100.</a:t>
            </a:r>
          </a:p>
          <a:p>
            <a:endParaRPr lang="en-GB" dirty="0" smtClean="0"/>
          </a:p>
        </p:txBody>
      </p:sp>
      <p:sp>
        <p:nvSpPr>
          <p:cNvPr id="4" name="Slide Number Placeholder 3"/>
          <p:cNvSpPr>
            <a:spLocks noGrp="1"/>
          </p:cNvSpPr>
          <p:nvPr>
            <p:ph type="sldNum" sz="quarter" idx="10"/>
          </p:nvPr>
        </p:nvSpPr>
        <p:spPr>
          <a:xfrm>
            <a:off x="6071588" y="9560488"/>
            <a:ext cx="542026" cy="184666"/>
          </a:xfrm>
        </p:spPr>
        <p:txBody>
          <a:bodyPr/>
          <a:lstStyle/>
          <a:p>
            <a:pPr>
              <a:defRPr/>
            </a:pPr>
            <a:fld id="{386EE8C7-2ACF-404A-B32E-A10B23F086FB}" type="slidenum">
              <a:rPr lang="en-GB" smtClean="0"/>
              <a:pPr>
                <a:defRPr/>
              </a:pPr>
              <a:t>8</a:t>
            </a:fld>
            <a:endParaRPr lang="en-GB" dirty="0"/>
          </a:p>
        </p:txBody>
      </p:sp>
    </p:spTree>
    <p:extLst>
      <p:ext uri="{BB962C8B-B14F-4D97-AF65-F5344CB8AC3E}">
        <p14:creationId xmlns:p14="http://schemas.microsoft.com/office/powerpoint/2010/main" val="147075894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7650" name="Slide Image Placeholder 1"/>
          <p:cNvSpPr>
            <a:spLocks noGrp="1" noRot="1" noChangeAspect="1" noTextEdit="1"/>
          </p:cNvSpPr>
          <p:nvPr>
            <p:ph type="sldImg"/>
          </p:nvPr>
        </p:nvSpPr>
        <p:spPr>
          <a:xfrm>
            <a:off x="-2281238" y="1281113"/>
            <a:ext cx="11326813" cy="8496300"/>
          </a:xfrm>
        </p:spPr>
      </p:sp>
      <p:sp>
        <p:nvSpPr>
          <p:cNvPr id="27651" name="Notes Placeholder 2"/>
          <p:cNvSpPr>
            <a:spLocks noGrp="1"/>
          </p:cNvSpPr>
          <p:nvPr>
            <p:ph type="body" idx="1"/>
          </p:nvPr>
        </p:nvSpPr>
        <p:spPr>
          <a:xfrm>
            <a:off x="813888" y="369125"/>
            <a:ext cx="5799602" cy="923330"/>
          </a:xfrm>
          <a:noFill/>
          <a:ln/>
        </p:spPr>
        <p:txBody>
          <a:bodyPr/>
          <a:lstStyle/>
          <a:p>
            <a:pPr defTabSz="914239" eaLnBrk="1" hangingPunct="1">
              <a:defRPr/>
            </a:pPr>
            <a:r>
              <a:rPr lang="en-US" b="0" dirty="0" smtClean="0">
                <a:latin typeface="Arial" charset="0"/>
              </a:rPr>
              <a:t>Good news is that the emission</a:t>
            </a:r>
            <a:r>
              <a:rPr lang="en-US" b="0" baseline="0" dirty="0" smtClean="0">
                <a:latin typeface="Arial" charset="0"/>
              </a:rPr>
              <a:t> reduction potential is greater than the largest estimate of the gap</a:t>
            </a:r>
            <a:r>
              <a:rPr lang="en-US" b="0" u="none" baseline="0" dirty="0" smtClean="0">
                <a:latin typeface="Arial" charset="0"/>
              </a:rPr>
              <a:t>.</a:t>
            </a:r>
            <a:endParaRPr lang="en-US" b="0" u="none" dirty="0" smtClean="0">
              <a:latin typeface="Arial" charset="0"/>
            </a:endParaRPr>
          </a:p>
          <a:p>
            <a:pPr eaLnBrk="1" hangingPunct="1"/>
            <a:r>
              <a:rPr lang="en-GB" b="0" u="none" dirty="0" smtClean="0">
                <a:latin typeface="Arial" charset="0"/>
              </a:rPr>
              <a:t>New estimates from bottom </a:t>
            </a:r>
            <a:r>
              <a:rPr lang="en-GB" b="0" u="none" dirty="0" err="1" smtClean="0">
                <a:latin typeface="Arial" charset="0"/>
              </a:rPr>
              <a:t>sectoral</a:t>
            </a:r>
            <a:r>
              <a:rPr lang="en-GB" b="0" u="none" dirty="0" smtClean="0">
                <a:latin typeface="Arial" charset="0"/>
              </a:rPr>
              <a:t> studies show that the technical reduction potential is still estimated</a:t>
            </a:r>
            <a:r>
              <a:rPr lang="en-GB" b="0" u="none" baseline="0" dirty="0" smtClean="0">
                <a:latin typeface="Arial" charset="0"/>
              </a:rPr>
              <a:t> at 17 </a:t>
            </a:r>
            <a:r>
              <a:rPr lang="en-US" b="0" u="none" baseline="0" dirty="0" err="1" smtClean="0">
                <a:latin typeface="Arial" charset="0"/>
              </a:rPr>
              <a:t>Gigatones</a:t>
            </a:r>
            <a:r>
              <a:rPr lang="en-US" b="0" u="none" baseline="0" dirty="0" smtClean="0">
                <a:latin typeface="Arial" charset="0"/>
              </a:rPr>
              <a:t> CO2equivalent at marginal abatement costs of below 50-100 US Dollar per </a:t>
            </a:r>
            <a:r>
              <a:rPr lang="en-US" b="0" u="none" baseline="0" dirty="0" err="1" smtClean="0">
                <a:latin typeface="Arial" charset="0"/>
              </a:rPr>
              <a:t>tonne</a:t>
            </a:r>
            <a:r>
              <a:rPr lang="en-US" b="0" u="none" baseline="0" dirty="0" smtClean="0">
                <a:latin typeface="Arial" charset="0"/>
              </a:rPr>
              <a:t> of CO2 equivalent. But this means almost all potential needs to be used in all sectors and countries!!</a:t>
            </a:r>
          </a:p>
          <a:p>
            <a:pPr eaLnBrk="1" hangingPunct="1"/>
            <a:r>
              <a:rPr lang="en-US" b="0" u="none" baseline="0" dirty="0" smtClean="0">
                <a:latin typeface="Arial" charset="0"/>
              </a:rPr>
              <a:t>This reduction potential is enough to reach the least-costs target of 44  </a:t>
            </a:r>
            <a:r>
              <a:rPr lang="en-US" b="0" u="none" baseline="0" dirty="0" err="1" smtClean="0">
                <a:latin typeface="Arial" charset="0"/>
              </a:rPr>
              <a:t>Gigatones</a:t>
            </a:r>
            <a:r>
              <a:rPr lang="en-US" b="0" u="none" baseline="0" dirty="0" smtClean="0">
                <a:latin typeface="Arial" charset="0"/>
              </a:rPr>
              <a:t> CO2equivalent  by 2020, and thus to bridge th</a:t>
            </a:r>
            <a:r>
              <a:rPr lang="en-US" b="0" baseline="0" dirty="0" smtClean="0">
                <a:latin typeface="Arial" charset="0"/>
              </a:rPr>
              <a:t>e gap. </a:t>
            </a:r>
            <a:endParaRPr lang="en-GB" b="0" dirty="0" smtClean="0">
              <a:latin typeface="Arial" charset="0"/>
            </a:endParaRPr>
          </a:p>
        </p:txBody>
      </p:sp>
      <p:sp>
        <p:nvSpPr>
          <p:cNvPr id="27652" name="Slide Number Placeholder 3"/>
          <p:cNvSpPr>
            <a:spLocks noGrp="1"/>
          </p:cNvSpPr>
          <p:nvPr>
            <p:ph type="sldNum" sz="quarter" idx="5"/>
          </p:nvPr>
        </p:nvSpPr>
        <p:spPr>
          <a:xfrm>
            <a:off x="6071588" y="9560488"/>
            <a:ext cx="542026" cy="184666"/>
          </a:xfrm>
          <a:noFill/>
        </p:spPr>
        <p:txBody>
          <a:bodyPr/>
          <a:lstStyle/>
          <a:p>
            <a:fld id="{E6AB16FB-748B-4473-81A9-2E1CAB28E291}" type="slidenum">
              <a:rPr lang="en-GB">
                <a:latin typeface="Arial" charset="0"/>
              </a:rPr>
              <a:pPr/>
              <a:t>9</a:t>
            </a:fld>
            <a:endParaRPr lang="en-GB" dirty="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25.xml"/><Relationship Id="rId2" Type="http://schemas.openxmlformats.org/officeDocument/2006/relationships/tags" Target="../tags/tag24.xml"/><Relationship Id="rId1" Type="http://schemas.openxmlformats.org/officeDocument/2006/relationships/vmlDrawing" Target="../drawings/vmlDrawing2.vml"/><Relationship Id="rId5" Type="http://schemas.openxmlformats.org/officeDocument/2006/relationships/oleObject" Target="../embeddings/oleObject2.bin"/><Relationship Id="rId4"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4.xml"/></Relationships>
</file>

<file path=ppt/slideLayouts/_rels/slideLayout11.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5.xml"/></Relationships>
</file>

<file path=ppt/slideLayouts/_rels/slideLayout12.xml.rels><?xml version="1.0" encoding="UTF-8" standalone="yes"?>
<Relationships xmlns="http://schemas.openxmlformats.org/package/2006/relationships"><Relationship Id="rId3" Type="http://schemas.openxmlformats.org/officeDocument/2006/relationships/tags" Target="../tags/tag37.xml"/><Relationship Id="rId2" Type="http://schemas.openxmlformats.org/officeDocument/2006/relationships/tags" Target="../tags/tag36.xml"/><Relationship Id="rId1" Type="http://schemas.openxmlformats.org/officeDocument/2006/relationships/vmlDrawing" Target="../drawings/vmlDrawing3.vml"/><Relationship Id="rId5" Type="http://schemas.openxmlformats.org/officeDocument/2006/relationships/oleObject" Target="../embeddings/oleObject3.bin"/><Relationship Id="rId4"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6.xml"/></Relationships>
</file>

<file path=ppt/slideLayouts/_rels/slideLayout3.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7.xml"/></Relationships>
</file>

<file path=ppt/slideLayouts/_rels/slideLayout4.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8.xml"/></Relationships>
</file>

<file path=ppt/slideLayouts/_rels/slideLayout5.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29.xml"/></Relationships>
</file>

<file path=ppt/slideLayouts/_rels/slideLayout6.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0.xml"/></Relationships>
</file>

<file path=ppt/slideLayouts/_rels/slideLayout7.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1.xml"/></Relationships>
</file>

<file path=ppt/slideLayouts/_rels/slideLayout8.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2.xml"/></Relationships>
</file>

<file path=ppt/slideLayouts/_rels/slideLayout9.xml.rels><?xml version="1.0" encoding="UTF-8" standalone="yes"?>
<Relationships xmlns="http://schemas.openxmlformats.org/package/2006/relationships"><Relationship Id="rId2" Type="http://schemas.openxmlformats.org/officeDocument/2006/relationships/slideMaster" Target="../slideMasters/slideMaster1.xml"/><Relationship Id="rId1" Type="http://schemas.openxmlformats.org/officeDocument/2006/relationships/tags" Target="../tags/tag3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bg1"/>
        </a:solidFill>
        <a:effectLst/>
      </p:bgPr>
    </p:bg>
    <p:spTree>
      <p:nvGrpSpPr>
        <p:cNvPr id="1" name=""/>
        <p:cNvGrpSpPr/>
        <p:nvPr/>
      </p:nvGrpSpPr>
      <p:grpSpPr>
        <a:xfrm>
          <a:off x="0" y="0"/>
          <a:ext cx="0" cy="0"/>
          <a:chOff x="0" y="0"/>
          <a:chExt cx="0" cy="0"/>
        </a:xfrm>
      </p:grpSpPr>
      <p:grpSp>
        <p:nvGrpSpPr>
          <p:cNvPr id="4" name="McK Title Elements"/>
          <p:cNvGrpSpPr>
            <a:grpSpLocks/>
          </p:cNvGrpSpPr>
          <p:nvPr/>
        </p:nvGrpSpPr>
        <p:grpSpPr bwMode="auto">
          <a:xfrm>
            <a:off x="1965325" y="4946651"/>
            <a:ext cx="5027613" cy="1627188"/>
            <a:chOff x="1238" y="3116"/>
            <a:chExt cx="3167" cy="1025"/>
          </a:xfrm>
        </p:grpSpPr>
        <p:sp>
          <p:nvSpPr>
            <p:cNvPr id="5" name="McK Confidential" hidden="1"/>
            <p:cNvSpPr txBox="1">
              <a:spLocks noChangeArrowheads="1"/>
            </p:cNvSpPr>
            <p:nvPr/>
          </p:nvSpPr>
          <p:spPr bwMode="auto">
            <a:xfrm>
              <a:off x="1453" y="3116"/>
              <a:ext cx="936" cy="136"/>
            </a:xfrm>
            <a:prstGeom prst="rect">
              <a:avLst/>
            </a:prstGeom>
            <a:noFill/>
            <a:ln w="9525">
              <a:noFill/>
              <a:miter lim="800000"/>
              <a:headEnd/>
              <a:tailEnd/>
            </a:ln>
            <a:effectLst/>
          </p:spPr>
          <p:txBody>
            <a:bodyPr lIns="0" tIns="0" rIns="0" bIns="0">
              <a:spAutoFit/>
            </a:bodyPr>
            <a:lstStyle/>
            <a:p>
              <a:pPr algn="l">
                <a:defRPr/>
              </a:pPr>
              <a:r>
                <a:rPr lang="en-GB">
                  <a:solidFill>
                    <a:srgbClr val="000000"/>
                  </a:solidFill>
                  <a:latin typeface="Arial" pitchFamily="34" charset="0"/>
                </a:rPr>
                <a:t>CONFIDENTIAL</a:t>
              </a:r>
            </a:p>
          </p:txBody>
        </p:sp>
        <p:sp>
          <p:nvSpPr>
            <p:cNvPr id="6" name="McK Document" hidden="1"/>
            <p:cNvSpPr txBox="1">
              <a:spLocks noChangeArrowheads="1"/>
            </p:cNvSpPr>
            <p:nvPr/>
          </p:nvSpPr>
          <p:spPr bwMode="auto">
            <a:xfrm>
              <a:off x="1238" y="3836"/>
              <a:ext cx="3167" cy="136"/>
            </a:xfrm>
            <a:prstGeom prst="rect">
              <a:avLst/>
            </a:prstGeom>
            <a:noFill/>
            <a:ln w="9525">
              <a:noFill/>
              <a:miter lim="800000"/>
              <a:headEnd/>
              <a:tailEnd/>
            </a:ln>
            <a:effectLst/>
          </p:spPr>
          <p:txBody>
            <a:bodyPr lIns="0" tIns="0" rIns="0" bIns="0" anchor="b">
              <a:spAutoFit/>
            </a:bodyPr>
            <a:lstStyle/>
            <a:p>
              <a:pPr>
                <a:defRPr/>
              </a:pPr>
              <a:r>
                <a:rPr lang="en-GB">
                  <a:solidFill>
                    <a:srgbClr val="2B5A5F"/>
                  </a:solidFill>
                  <a:latin typeface="Arial" pitchFamily="34" charset="0"/>
                </a:rPr>
                <a:t>Document</a:t>
              </a:r>
            </a:p>
          </p:txBody>
        </p:sp>
        <p:sp>
          <p:nvSpPr>
            <p:cNvPr id="7" name="McK Date" hidden="1"/>
            <p:cNvSpPr txBox="1">
              <a:spLocks noChangeArrowheads="1"/>
            </p:cNvSpPr>
            <p:nvPr/>
          </p:nvSpPr>
          <p:spPr bwMode="auto">
            <a:xfrm>
              <a:off x="1238" y="4005"/>
              <a:ext cx="3167" cy="136"/>
            </a:xfrm>
            <a:prstGeom prst="rect">
              <a:avLst/>
            </a:prstGeom>
            <a:noFill/>
            <a:ln w="9525">
              <a:noFill/>
              <a:miter lim="800000"/>
              <a:headEnd/>
              <a:tailEnd/>
            </a:ln>
            <a:effectLst/>
          </p:spPr>
          <p:txBody>
            <a:bodyPr lIns="0" tIns="0" rIns="0" bIns="0">
              <a:spAutoFit/>
            </a:bodyPr>
            <a:lstStyle/>
            <a:p>
              <a:pPr>
                <a:defRPr/>
              </a:pPr>
              <a:r>
                <a:rPr lang="en-GB">
                  <a:solidFill>
                    <a:srgbClr val="2B5A5F"/>
                  </a:solidFill>
                  <a:latin typeface="Arial" pitchFamily="34" charset="0"/>
                </a:rPr>
                <a:t>Date</a:t>
              </a:r>
            </a:p>
          </p:txBody>
        </p:sp>
      </p:grpSp>
      <p:graphicFrame>
        <p:nvGraphicFramePr>
          <p:cNvPr id="8" name="Rectangle 1059" hidden="1"/>
          <p:cNvGraphicFramePr>
            <a:graphicFrameLocks/>
          </p:cNvGraphicFramePr>
          <p:nvPr>
            <p:custDataLst>
              <p:tags r:id="rId2"/>
            </p:custDataLst>
          </p:nvPr>
        </p:nvGraphicFramePr>
        <p:xfrm>
          <a:off x="0" y="0"/>
          <a:ext cx="158751" cy="158750"/>
        </p:xfrm>
        <a:graphic>
          <a:graphicData uri="http://schemas.openxmlformats.org/presentationml/2006/ole">
            <mc:AlternateContent xmlns:mc="http://schemas.openxmlformats.org/markup-compatibility/2006">
              <mc:Choice xmlns:v="urn:schemas-microsoft-com:vml" Requires="v">
                <p:oleObj spid="_x0000_s65999" name="think-cell Slide" r:id="rId5" imgW="0" imgH="0" progId="">
                  <p:embed/>
                </p:oleObj>
              </mc:Choice>
              <mc:Fallback>
                <p:oleObj name="think-cell Slide" r:id="rId5"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1"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3314" name="Rectangle 1026"/>
          <p:cNvSpPr>
            <a:spLocks noGrp="1" noChangeArrowheads="1"/>
          </p:cNvSpPr>
          <p:nvPr>
            <p:ph type="ctrTitle"/>
          </p:nvPr>
        </p:nvSpPr>
        <p:spPr bwMode="gray">
          <a:xfrm>
            <a:off x="430213" y="5198790"/>
            <a:ext cx="8096250" cy="384721"/>
          </a:xfrm>
          <a:ln algn="ctr"/>
        </p:spPr>
        <p:txBody>
          <a:bodyPr anchor="ctr"/>
          <a:lstStyle>
            <a:lvl1pPr>
              <a:defRPr sz="2500"/>
            </a:lvl1pPr>
          </a:lstStyle>
          <a:p>
            <a:r>
              <a:rPr lang="en-GB"/>
              <a:t>Click to edit Master title style</a:t>
            </a:r>
          </a:p>
        </p:txBody>
      </p:sp>
      <p:sp>
        <p:nvSpPr>
          <p:cNvPr id="13315" name="Rectangle 1027"/>
          <p:cNvSpPr>
            <a:spLocks noGrp="1" noChangeArrowheads="1"/>
          </p:cNvSpPr>
          <p:nvPr>
            <p:ph type="subTitle" idx="1"/>
          </p:nvPr>
        </p:nvSpPr>
        <p:spPr bwMode="gray">
          <a:xfrm>
            <a:off x="430213" y="5809120"/>
            <a:ext cx="8096250" cy="215444"/>
          </a:xfrm>
          <a:ln algn="ctr"/>
        </p:spPr>
        <p:txBody>
          <a:bodyPr anchor="b"/>
          <a:lstStyle>
            <a:lvl1pPr>
              <a:defRPr sz="1400">
                <a:solidFill>
                  <a:schemeClr val="hlink"/>
                </a:solidFill>
              </a:defRPr>
            </a:lvl1pPr>
          </a:lstStyle>
          <a:p>
            <a:r>
              <a:rPr lang="en-GB"/>
              <a:t>Click to edit Master subtitle style</a:t>
            </a:r>
          </a:p>
        </p:txBody>
      </p:sp>
      <p:sp>
        <p:nvSpPr>
          <p:cNvPr id="9" name="doc id"/>
          <p:cNvSpPr>
            <a:spLocks noGrp="1" noChangeArrowheads="1"/>
          </p:cNvSpPr>
          <p:nvPr>
            <p:ph type="ftr" sz="quarter" idx="10"/>
            <p:custDataLst>
              <p:tags r:id="rId3"/>
            </p:custDataLst>
          </p:nvPr>
        </p:nvSpPr>
        <p:spPr>
          <a:xfrm>
            <a:off x="8442326" y="36514"/>
            <a:ext cx="295275" cy="122237"/>
          </a:xfrm>
        </p:spPr>
        <p:txBody>
          <a:bodyPr/>
          <a:lstStyle>
            <a:lvl1pPr>
              <a:defRPr smtClean="0"/>
            </a:lvl1pPr>
          </a:lstStyle>
          <a:p>
            <a:pPr>
              <a:defRPr/>
            </a:pPr>
            <a:endParaRPr lang="en-US">
              <a:solidFill>
                <a:srgbClr val="000000"/>
              </a:solidFill>
            </a:endParaRPr>
          </a:p>
        </p:txBody>
      </p:sp>
    </p:spTree>
    <p:extLst>
      <p:ext uri="{BB962C8B-B14F-4D97-AF65-F5344CB8AC3E}">
        <p14:creationId xmlns:p14="http://schemas.microsoft.com/office/powerpoint/2010/main" val="276899151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5047458" y="1273175"/>
            <a:ext cx="3693319" cy="92338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oc id"/>
          <p:cNvSpPr>
            <a:spLocks noGrp="1" noChangeArrowheads="1"/>
          </p:cNvSpPr>
          <p:nvPr>
            <p:ph type="ftr" sz="quarter"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213"/>
          <p:cNvSpPr>
            <a:spLocks noGrp="1" noChangeArrowheads="1"/>
          </p:cNvSpPr>
          <p:nvPr>
            <p:ph type="sldNum" sz="quarter" idx="11"/>
          </p:nvPr>
        </p:nvSpPr>
        <p:spPr>
          <a:ln/>
        </p:spPr>
        <p:txBody>
          <a:bodyPr/>
          <a:lstStyle>
            <a:lvl1pPr>
              <a:defRPr/>
            </a:lvl1pPr>
          </a:lstStyle>
          <a:p>
            <a:pPr>
              <a:defRPr/>
            </a:pPr>
            <a:fld id="{6526D135-FC65-4F55-95E8-EF2DDFED7EBE}"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4778249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156001" y="449264"/>
            <a:ext cx="584775" cy="204628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956811" y="449264"/>
            <a:ext cx="1477328" cy="204628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oc id"/>
          <p:cNvSpPr>
            <a:spLocks noGrp="1" noChangeArrowheads="1"/>
          </p:cNvSpPr>
          <p:nvPr>
            <p:ph type="ftr" sz="quarter"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213"/>
          <p:cNvSpPr>
            <a:spLocks noGrp="1" noChangeArrowheads="1"/>
          </p:cNvSpPr>
          <p:nvPr>
            <p:ph type="sldNum" sz="quarter" idx="11"/>
          </p:nvPr>
        </p:nvSpPr>
        <p:spPr>
          <a:ln/>
        </p:spPr>
        <p:txBody>
          <a:bodyPr/>
          <a:lstStyle>
            <a:lvl1pPr>
              <a:defRPr/>
            </a:lvl1pPr>
          </a:lstStyle>
          <a:p>
            <a:pPr>
              <a:defRPr/>
            </a:pPr>
            <a:fld id="{E8F3B511-93C8-4DB9-9B0D-B1CF72FFC74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6890863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cSld name="1_Title Slide">
    <p:bg>
      <p:bgPr>
        <a:solidFill>
          <a:schemeClr val="bg1"/>
        </a:solidFill>
        <a:effectLst/>
      </p:bgPr>
    </p:bg>
    <p:spTree>
      <p:nvGrpSpPr>
        <p:cNvPr id="1" name=""/>
        <p:cNvGrpSpPr/>
        <p:nvPr/>
      </p:nvGrpSpPr>
      <p:grpSpPr>
        <a:xfrm>
          <a:off x="0" y="0"/>
          <a:ext cx="0" cy="0"/>
          <a:chOff x="0" y="0"/>
          <a:chExt cx="0" cy="0"/>
        </a:xfrm>
      </p:grpSpPr>
      <p:grpSp>
        <p:nvGrpSpPr>
          <p:cNvPr id="3" name="McK Title Elements"/>
          <p:cNvGrpSpPr>
            <a:grpSpLocks/>
          </p:cNvGrpSpPr>
          <p:nvPr/>
        </p:nvGrpSpPr>
        <p:grpSpPr bwMode="auto">
          <a:xfrm>
            <a:off x="1965325" y="4946650"/>
            <a:ext cx="5027613" cy="1624013"/>
            <a:chOff x="1238" y="3116"/>
            <a:chExt cx="3167" cy="1023"/>
          </a:xfrm>
        </p:grpSpPr>
        <p:sp>
          <p:nvSpPr>
            <p:cNvPr id="4" name="McK Confidential" hidden="1"/>
            <p:cNvSpPr txBox="1">
              <a:spLocks noChangeArrowheads="1"/>
            </p:cNvSpPr>
            <p:nvPr/>
          </p:nvSpPr>
          <p:spPr bwMode="auto">
            <a:xfrm>
              <a:off x="1453" y="3116"/>
              <a:ext cx="936"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algn="l" eaLnBrk="1" hangingPunct="1">
                <a:defRPr/>
              </a:pPr>
              <a:r>
                <a:rPr lang="en-GB" smtClean="0"/>
                <a:t>CONFIDENTIAL</a:t>
              </a:r>
            </a:p>
          </p:txBody>
        </p:sp>
        <p:sp>
          <p:nvSpPr>
            <p:cNvPr id="5" name="McK Document" hidden="1"/>
            <p:cNvSpPr txBox="1">
              <a:spLocks noChangeArrowheads="1"/>
            </p:cNvSpPr>
            <p:nvPr/>
          </p:nvSpPr>
          <p:spPr bwMode="auto">
            <a:xfrm>
              <a:off x="1238" y="3838"/>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nchor="b">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defRPr/>
              </a:pPr>
              <a:r>
                <a:rPr lang="en-GB" smtClean="0">
                  <a:solidFill>
                    <a:schemeClr val="tx2"/>
                  </a:solidFill>
                </a:rPr>
                <a:t>Document</a:t>
              </a:r>
            </a:p>
          </p:txBody>
        </p:sp>
        <p:sp>
          <p:nvSpPr>
            <p:cNvPr id="6" name="McK Date" hidden="1"/>
            <p:cNvSpPr txBox="1">
              <a:spLocks noChangeArrowheads="1"/>
            </p:cNvSpPr>
            <p:nvPr/>
          </p:nvSpPr>
          <p:spPr bwMode="auto">
            <a:xfrm>
              <a:off x="1238" y="4005"/>
              <a:ext cx="3167" cy="1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defRPr/>
              </a:pPr>
              <a:r>
                <a:rPr lang="en-GB" smtClean="0">
                  <a:solidFill>
                    <a:schemeClr val="tx2"/>
                  </a:solidFill>
                </a:rPr>
                <a:t>Date</a:t>
              </a:r>
            </a:p>
          </p:txBody>
        </p:sp>
      </p:grpSp>
      <p:graphicFrame>
        <p:nvGraphicFramePr>
          <p:cNvPr id="7" name="Rectangle 1059" hidden="1"/>
          <p:cNvGraphicFramePr>
            <a:graphicFrameLocks/>
          </p:cNvGraphicFramePr>
          <p:nvPr>
            <p:custDataLst>
              <p:tags r:id="rId2"/>
            </p:custDataLst>
          </p:nvPr>
        </p:nvGraphicFramePr>
        <p:xfrm>
          <a:off x="0" y="0"/>
          <a:ext cx="158750" cy="158750"/>
        </p:xfrm>
        <a:graphic>
          <a:graphicData uri="http://schemas.openxmlformats.org/presentationml/2006/ole">
            <mc:AlternateContent xmlns:mc="http://schemas.openxmlformats.org/markup-compatibility/2006">
              <mc:Choice xmlns:v="urn:schemas-microsoft-com:vml" Requires="v">
                <p:oleObj spid="_x0000_s73818" name="think-cell Slide" r:id="rId5" imgW="0" imgH="0" progId="TCLayout.ActiveDocument.1">
                  <p:embed/>
                </p:oleObj>
              </mc:Choice>
              <mc:Fallback>
                <p:oleObj name="think-cell Slide" r:id="rId5" imgW="0" imgH="0" progId="TCLayout.ActiveDocument.1">
                  <p:embed/>
                  <p:pic>
                    <p:nvPicPr>
                      <p:cNvPr id="0" name=""/>
                      <p:cNvPicPr>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0" cy="1587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oleObj>
              </mc:Fallback>
            </mc:AlternateContent>
          </a:graphicData>
        </a:graphic>
      </p:graphicFrame>
      <p:sp>
        <p:nvSpPr>
          <p:cNvPr id="13315" name="Rectangle 1027"/>
          <p:cNvSpPr>
            <a:spLocks noGrp="1" noChangeArrowheads="1"/>
          </p:cNvSpPr>
          <p:nvPr>
            <p:ph type="subTitle" idx="1"/>
          </p:nvPr>
        </p:nvSpPr>
        <p:spPr bwMode="gray">
          <a:xfrm>
            <a:off x="430213" y="5811838"/>
            <a:ext cx="8096250" cy="212725"/>
          </a:xfrm>
          <a:prstGeom prst="rect">
            <a:avLst/>
          </a:prstGeo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vert="horz" wrap="square" lIns="0" tIns="0" rIns="0" bIns="0" numCol="1" anchor="b" anchorCtr="0" compatLnSpc="1">
            <a:prstTxWarp prst="textNoShape">
              <a:avLst/>
            </a:prstTxWarp>
            <a:spAutoFit/>
          </a:bodyPr>
          <a:lstStyle>
            <a:lvl1pPr>
              <a:defRPr sz="1400">
                <a:solidFill>
                  <a:schemeClr val="hlink"/>
                </a:solidFill>
              </a:defRPr>
            </a:lvl1pPr>
          </a:lstStyle>
          <a:p>
            <a:pPr lvl="0"/>
            <a:r>
              <a:rPr lang="en-GB" noProof="0" smtClean="0"/>
              <a:t>Click to edit Master subtitle style</a:t>
            </a:r>
          </a:p>
        </p:txBody>
      </p:sp>
      <p:sp>
        <p:nvSpPr>
          <p:cNvPr id="8" name="doc id"/>
          <p:cNvSpPr>
            <a:spLocks noGrp="1" noChangeArrowheads="1"/>
          </p:cNvSpPr>
          <p:nvPr>
            <p:ph type="ftr" sz="quarter" idx="10"/>
            <p:custDataLst>
              <p:tags r:id="rId3"/>
            </p:custDataLst>
          </p:nvPr>
        </p:nvSpPr>
        <p:spPr>
          <a:xfrm>
            <a:off x="8442325" y="36513"/>
            <a:ext cx="295275" cy="122237"/>
          </a:xfrm>
        </p:spPr>
        <p:txBody>
          <a:bodyPr/>
          <a:lstStyle>
            <a:lvl1pPr>
              <a:defRPr/>
            </a:lvl1pPr>
          </a:lstStyle>
          <a:p>
            <a:pPr>
              <a:defRPr/>
            </a:pPr>
            <a:endParaRPr lang="en-US"/>
          </a:p>
        </p:txBody>
      </p:sp>
    </p:spTree>
    <p:extLst>
      <p:ext uri="{BB962C8B-B14F-4D97-AF65-F5344CB8AC3E}">
        <p14:creationId xmlns:p14="http://schemas.microsoft.com/office/powerpoint/2010/main" val="31663620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oc id"/>
          <p:cNvSpPr>
            <a:spLocks noGrp="1" noChangeArrowheads="1"/>
          </p:cNvSpPr>
          <p:nvPr>
            <p:ph type="ftr" sz="quarter"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213"/>
          <p:cNvSpPr>
            <a:spLocks noGrp="1" noChangeArrowheads="1"/>
          </p:cNvSpPr>
          <p:nvPr>
            <p:ph type="sldNum" sz="quarter" idx="11"/>
          </p:nvPr>
        </p:nvSpPr>
        <p:spPr>
          <a:ln/>
        </p:spPr>
        <p:txBody>
          <a:bodyPr/>
          <a:lstStyle>
            <a:lvl1pPr>
              <a:defRPr/>
            </a:lvl1pPr>
          </a:lstStyle>
          <a:p>
            <a:pPr>
              <a:defRPr/>
            </a:pPr>
            <a:fld id="{87132675-6B36-471B-97F1-D6514E11C112}"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7185242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08025" y="4319589"/>
            <a:ext cx="7616825" cy="1231106"/>
          </a:xfrm>
        </p:spPr>
        <p:txBody>
          <a:bodyPr/>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08025" y="4011812"/>
            <a:ext cx="7616825" cy="30777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doc id"/>
          <p:cNvSpPr>
            <a:spLocks noGrp="1" noChangeArrowheads="1"/>
          </p:cNvSpPr>
          <p:nvPr>
            <p:ph type="ftr" sz="quarter" idx="10"/>
            <p:custDataLst>
              <p:tags r:id="rId1"/>
            </p:custDataLst>
          </p:nvPr>
        </p:nvSpPr>
        <p:spPr>
          <a:ln/>
        </p:spPr>
        <p:txBody>
          <a:bodyPr/>
          <a:lstStyle>
            <a:lvl1pPr>
              <a:defRPr/>
            </a:lvl1pPr>
          </a:lstStyle>
          <a:p>
            <a:pPr>
              <a:defRPr/>
            </a:pPr>
            <a:endParaRPr lang="en-US">
              <a:solidFill>
                <a:srgbClr val="000000"/>
              </a:solidFill>
            </a:endParaRPr>
          </a:p>
        </p:txBody>
      </p:sp>
      <p:sp>
        <p:nvSpPr>
          <p:cNvPr id="5" name="Rectangle 213"/>
          <p:cNvSpPr>
            <a:spLocks noGrp="1" noChangeArrowheads="1"/>
          </p:cNvSpPr>
          <p:nvPr>
            <p:ph type="sldNum" sz="quarter" idx="11"/>
          </p:nvPr>
        </p:nvSpPr>
        <p:spPr>
          <a:ln/>
        </p:spPr>
        <p:txBody>
          <a:bodyPr/>
          <a:lstStyle>
            <a:lvl1pPr>
              <a:defRPr/>
            </a:lvl1pPr>
          </a:lstStyle>
          <a:p>
            <a:pPr>
              <a:defRPr/>
            </a:pPr>
            <a:fld id="{5F6B7AAB-818A-498E-A1EC-8D3E19ADFF20}"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7631163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22238" y="1273176"/>
            <a:ext cx="4232276"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506913" y="1273176"/>
            <a:ext cx="4233862" cy="2092881"/>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oc id"/>
          <p:cNvSpPr>
            <a:spLocks noGrp="1" noChangeArrowheads="1"/>
          </p:cNvSpPr>
          <p:nvPr>
            <p:ph type="ftr" sz="quarter"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213"/>
          <p:cNvSpPr>
            <a:spLocks noGrp="1" noChangeArrowheads="1"/>
          </p:cNvSpPr>
          <p:nvPr>
            <p:ph type="sldNum" sz="quarter" idx="11"/>
          </p:nvPr>
        </p:nvSpPr>
        <p:spPr>
          <a:ln/>
        </p:spPr>
        <p:txBody>
          <a:bodyPr/>
          <a:lstStyle>
            <a:lvl1pPr>
              <a:defRPr/>
            </a:lvl1pPr>
          </a:lstStyle>
          <a:p>
            <a:pPr>
              <a:defRPr/>
            </a:pPr>
            <a:fld id="{D7606018-6E94-4320-A5A2-025B8A58CB34}"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7329654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47676" y="269875"/>
            <a:ext cx="8066088" cy="292388"/>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47675" y="1393350"/>
            <a:ext cx="3959225"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47675" y="2132013"/>
            <a:ext cx="3959225"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552951" y="1393350"/>
            <a:ext cx="3960813" cy="738664"/>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552951" y="2132013"/>
            <a:ext cx="3960813" cy="1815882"/>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oc id"/>
          <p:cNvSpPr>
            <a:spLocks noGrp="1" noChangeArrowheads="1"/>
          </p:cNvSpPr>
          <p:nvPr>
            <p:ph type="ftr" sz="quarter" idx="10"/>
            <p:custDataLst>
              <p:tags r:id="rId1"/>
            </p:custDataLst>
          </p:nvPr>
        </p:nvSpPr>
        <p:spPr>
          <a:ln/>
        </p:spPr>
        <p:txBody>
          <a:bodyPr/>
          <a:lstStyle>
            <a:lvl1pPr>
              <a:defRPr/>
            </a:lvl1pPr>
          </a:lstStyle>
          <a:p>
            <a:pPr>
              <a:defRPr/>
            </a:pPr>
            <a:endParaRPr lang="en-US">
              <a:solidFill>
                <a:srgbClr val="000000"/>
              </a:solidFill>
            </a:endParaRPr>
          </a:p>
        </p:txBody>
      </p:sp>
      <p:sp>
        <p:nvSpPr>
          <p:cNvPr id="8" name="Rectangle 213"/>
          <p:cNvSpPr>
            <a:spLocks noGrp="1" noChangeArrowheads="1"/>
          </p:cNvSpPr>
          <p:nvPr>
            <p:ph type="sldNum" sz="quarter" idx="11"/>
          </p:nvPr>
        </p:nvSpPr>
        <p:spPr>
          <a:ln/>
        </p:spPr>
        <p:txBody>
          <a:bodyPr/>
          <a:lstStyle>
            <a:lvl1pPr>
              <a:defRPr/>
            </a:lvl1pPr>
          </a:lstStyle>
          <a:p>
            <a:pPr>
              <a:defRPr/>
            </a:pPr>
            <a:fld id="{7230DA1F-8845-41C3-9463-E5D32505954C}"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62869433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oc id"/>
          <p:cNvSpPr>
            <a:spLocks noGrp="1" noChangeArrowheads="1"/>
          </p:cNvSpPr>
          <p:nvPr>
            <p:ph type="ftr" sz="quarter" idx="10"/>
            <p:custDataLst>
              <p:tags r:id="rId1"/>
            </p:custDataLst>
          </p:nvPr>
        </p:nvSpPr>
        <p:spPr>
          <a:ln/>
        </p:spPr>
        <p:txBody>
          <a:bodyPr/>
          <a:lstStyle>
            <a:lvl1pPr>
              <a:defRPr/>
            </a:lvl1pPr>
          </a:lstStyle>
          <a:p>
            <a:pPr>
              <a:defRPr/>
            </a:pPr>
            <a:endParaRPr lang="en-US">
              <a:solidFill>
                <a:srgbClr val="000000"/>
              </a:solidFill>
            </a:endParaRPr>
          </a:p>
        </p:txBody>
      </p:sp>
      <p:sp>
        <p:nvSpPr>
          <p:cNvPr id="4" name="Rectangle 213"/>
          <p:cNvSpPr>
            <a:spLocks noGrp="1" noChangeArrowheads="1"/>
          </p:cNvSpPr>
          <p:nvPr>
            <p:ph type="sldNum" sz="quarter" idx="11"/>
          </p:nvPr>
        </p:nvSpPr>
        <p:spPr>
          <a:ln/>
        </p:spPr>
        <p:txBody>
          <a:bodyPr/>
          <a:lstStyle>
            <a:lvl1pPr>
              <a:defRPr/>
            </a:lvl1pPr>
          </a:lstStyle>
          <a:p>
            <a:pPr>
              <a:defRPr/>
            </a:pPr>
            <a:fld id="{E088D4EF-560C-4663-84AF-047640950487}"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1062146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oc id"/>
          <p:cNvSpPr>
            <a:spLocks noGrp="1" noChangeArrowheads="1"/>
          </p:cNvSpPr>
          <p:nvPr>
            <p:ph type="ftr" sz="quarter" idx="10"/>
            <p:custDataLst>
              <p:tags r:id="rId1"/>
            </p:custDataLst>
          </p:nvPr>
        </p:nvSpPr>
        <p:spPr>
          <a:ln/>
        </p:spPr>
        <p:txBody>
          <a:bodyPr/>
          <a:lstStyle>
            <a:lvl1pPr>
              <a:defRPr/>
            </a:lvl1pPr>
          </a:lstStyle>
          <a:p>
            <a:pPr>
              <a:defRPr/>
            </a:pPr>
            <a:endParaRPr lang="en-US">
              <a:solidFill>
                <a:srgbClr val="000000"/>
              </a:solidFill>
            </a:endParaRPr>
          </a:p>
        </p:txBody>
      </p:sp>
      <p:sp>
        <p:nvSpPr>
          <p:cNvPr id="3" name="Rectangle 213"/>
          <p:cNvSpPr>
            <a:spLocks noGrp="1" noChangeArrowheads="1"/>
          </p:cNvSpPr>
          <p:nvPr>
            <p:ph type="sldNum" sz="quarter" idx="11"/>
          </p:nvPr>
        </p:nvSpPr>
        <p:spPr>
          <a:ln/>
        </p:spPr>
        <p:txBody>
          <a:bodyPr/>
          <a:lstStyle>
            <a:lvl1pPr>
              <a:defRPr/>
            </a:lvl1pPr>
          </a:lstStyle>
          <a:p>
            <a:pPr>
              <a:defRPr/>
            </a:pPr>
            <a:fld id="{73244A86-CB38-4A77-BF75-24A300F80183}"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12816319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47676" y="790973"/>
            <a:ext cx="2947987" cy="615553"/>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03613" y="268289"/>
            <a:ext cx="5010150" cy="2400657"/>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47676" y="1406526"/>
            <a:ext cx="2947987"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oc id"/>
          <p:cNvSpPr>
            <a:spLocks noGrp="1" noChangeArrowheads="1"/>
          </p:cNvSpPr>
          <p:nvPr>
            <p:ph type="ftr" sz="quarter"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213"/>
          <p:cNvSpPr>
            <a:spLocks noGrp="1" noChangeArrowheads="1"/>
          </p:cNvSpPr>
          <p:nvPr>
            <p:ph type="sldNum" sz="quarter" idx="11"/>
          </p:nvPr>
        </p:nvSpPr>
        <p:spPr>
          <a:ln/>
        </p:spPr>
        <p:txBody>
          <a:bodyPr/>
          <a:lstStyle>
            <a:lvl1pPr>
              <a:defRPr/>
            </a:lvl1pPr>
          </a:lstStyle>
          <a:p>
            <a:pPr>
              <a:defRPr/>
            </a:pPr>
            <a:fld id="{89295734-1A14-4E95-B4F6-38BEFA583F1B}"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55343829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55776" y="4953199"/>
            <a:ext cx="5376863" cy="307777"/>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55776" y="600076"/>
            <a:ext cx="5376863" cy="492443"/>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55776" y="5260975"/>
            <a:ext cx="5376863" cy="215444"/>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oc id"/>
          <p:cNvSpPr>
            <a:spLocks noGrp="1" noChangeArrowheads="1"/>
          </p:cNvSpPr>
          <p:nvPr>
            <p:ph type="ftr" sz="quarter" idx="10"/>
            <p:custDataLst>
              <p:tags r:id="rId1"/>
            </p:custDataLst>
          </p:nvPr>
        </p:nvSpPr>
        <p:spPr>
          <a:ln/>
        </p:spPr>
        <p:txBody>
          <a:bodyPr/>
          <a:lstStyle>
            <a:lvl1pPr>
              <a:defRPr/>
            </a:lvl1pPr>
          </a:lstStyle>
          <a:p>
            <a:pPr>
              <a:defRPr/>
            </a:pPr>
            <a:endParaRPr lang="en-US">
              <a:solidFill>
                <a:srgbClr val="000000"/>
              </a:solidFill>
            </a:endParaRPr>
          </a:p>
        </p:txBody>
      </p:sp>
      <p:sp>
        <p:nvSpPr>
          <p:cNvPr id="6" name="Rectangle 213"/>
          <p:cNvSpPr>
            <a:spLocks noGrp="1" noChangeArrowheads="1"/>
          </p:cNvSpPr>
          <p:nvPr>
            <p:ph type="sldNum" sz="quarter" idx="11"/>
          </p:nvPr>
        </p:nvSpPr>
        <p:spPr>
          <a:ln/>
        </p:spPr>
        <p:txBody>
          <a:bodyPr/>
          <a:lstStyle>
            <a:lvl1pPr>
              <a:defRPr/>
            </a:lvl1pPr>
          </a:lstStyle>
          <a:p>
            <a:pPr>
              <a:defRPr/>
            </a:pPr>
            <a:fld id="{C4F4DD8B-9863-46C1-9DD2-A9388232C0E5}"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21411848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18" Type="http://schemas.openxmlformats.org/officeDocument/2006/relationships/tags" Target="../tags/tag5.xml"/><Relationship Id="rId26" Type="http://schemas.openxmlformats.org/officeDocument/2006/relationships/tags" Target="../tags/tag13.xml"/><Relationship Id="rId3" Type="http://schemas.openxmlformats.org/officeDocument/2006/relationships/slideLayout" Target="../slideLayouts/slideLayout3.xml"/><Relationship Id="rId21" Type="http://schemas.openxmlformats.org/officeDocument/2006/relationships/tags" Target="../tags/tag8.xml"/><Relationship Id="rId34" Type="http://schemas.openxmlformats.org/officeDocument/2006/relationships/tags" Target="../tags/tag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ags" Target="../tags/tag4.xml"/><Relationship Id="rId25" Type="http://schemas.openxmlformats.org/officeDocument/2006/relationships/tags" Target="../tags/tag12.xml"/><Relationship Id="rId33" Type="http://schemas.openxmlformats.org/officeDocument/2006/relationships/tags" Target="../tags/tag20.xml"/><Relationship Id="rId2" Type="http://schemas.openxmlformats.org/officeDocument/2006/relationships/slideLayout" Target="../slideLayouts/slideLayout2.xml"/><Relationship Id="rId16" Type="http://schemas.openxmlformats.org/officeDocument/2006/relationships/tags" Target="../tags/tag3.xml"/><Relationship Id="rId20" Type="http://schemas.openxmlformats.org/officeDocument/2006/relationships/tags" Target="../tags/tag7.xml"/><Relationship Id="rId29" Type="http://schemas.openxmlformats.org/officeDocument/2006/relationships/tags" Target="../tags/tag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ags" Target="../tags/tag11.xml"/><Relationship Id="rId32" Type="http://schemas.openxmlformats.org/officeDocument/2006/relationships/tags" Target="../tags/tag19.xml"/><Relationship Id="rId37" Type="http://schemas.openxmlformats.org/officeDocument/2006/relationships/oleObject" Target="../embeddings/oleObject1.bin"/><Relationship Id="rId5" Type="http://schemas.openxmlformats.org/officeDocument/2006/relationships/slideLayout" Target="../slideLayouts/slideLayout5.xml"/><Relationship Id="rId15" Type="http://schemas.openxmlformats.org/officeDocument/2006/relationships/tags" Target="../tags/tag2.xml"/><Relationship Id="rId23" Type="http://schemas.openxmlformats.org/officeDocument/2006/relationships/tags" Target="../tags/tag10.xml"/><Relationship Id="rId28" Type="http://schemas.openxmlformats.org/officeDocument/2006/relationships/tags" Target="../tags/tag15.xml"/><Relationship Id="rId36" Type="http://schemas.openxmlformats.org/officeDocument/2006/relationships/tags" Target="../tags/tag23.xml"/><Relationship Id="rId10" Type="http://schemas.openxmlformats.org/officeDocument/2006/relationships/slideLayout" Target="../slideLayouts/slideLayout10.xml"/><Relationship Id="rId19" Type="http://schemas.openxmlformats.org/officeDocument/2006/relationships/tags" Target="../tags/tag6.xml"/><Relationship Id="rId31" Type="http://schemas.openxmlformats.org/officeDocument/2006/relationships/tags" Target="../tags/tag18.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vmlDrawing" Target="../drawings/vmlDrawing1.vml"/><Relationship Id="rId22" Type="http://schemas.openxmlformats.org/officeDocument/2006/relationships/tags" Target="../tags/tag9.xml"/><Relationship Id="rId27" Type="http://schemas.openxmlformats.org/officeDocument/2006/relationships/tags" Target="../tags/tag14.xml"/><Relationship Id="rId30" Type="http://schemas.openxmlformats.org/officeDocument/2006/relationships/tags" Target="../tags/tag17.xml"/><Relationship Id="rId35" Type="http://schemas.openxmlformats.org/officeDocument/2006/relationships/tags" Target="../tags/tag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solidFill>
          <a:schemeClr val="bg1"/>
        </a:solidFill>
        <a:effectLst/>
      </p:bgPr>
    </p:bg>
    <p:spTree>
      <p:nvGrpSpPr>
        <p:cNvPr id="1" name=""/>
        <p:cNvGrpSpPr/>
        <p:nvPr/>
      </p:nvGrpSpPr>
      <p:grpSpPr>
        <a:xfrm>
          <a:off x="0" y="0"/>
          <a:ext cx="0" cy="0"/>
          <a:chOff x="0" y="0"/>
          <a:chExt cx="0" cy="0"/>
        </a:xfrm>
      </p:grpSpPr>
      <p:graphicFrame>
        <p:nvGraphicFramePr>
          <p:cNvPr id="1026" name="Rectangle 31" hidden="1"/>
          <p:cNvGraphicFramePr>
            <a:graphicFrameLocks/>
          </p:cNvGraphicFramePr>
          <p:nvPr>
            <p:custDataLst>
              <p:tags r:id="rId15"/>
            </p:custDataLst>
          </p:nvPr>
        </p:nvGraphicFramePr>
        <p:xfrm>
          <a:off x="0" y="0"/>
          <a:ext cx="158751" cy="158750"/>
        </p:xfrm>
        <a:graphic>
          <a:graphicData uri="http://schemas.openxmlformats.org/presentationml/2006/ole">
            <mc:AlternateContent xmlns:mc="http://schemas.openxmlformats.org/markup-compatibility/2006">
              <mc:Choice xmlns:v="urn:schemas-microsoft-com:vml" Requires="v">
                <p:oleObj spid="_x0000_s64975" name="think-cell Slide" r:id="rId37" imgW="0" imgH="0" progId="">
                  <p:embed/>
                </p:oleObj>
              </mc:Choice>
              <mc:Fallback>
                <p:oleObj name="think-cell Slide" r:id="rId37" imgW="0" imgH="0" progId="">
                  <p:embed/>
                  <p:pic>
                    <p:nvPicPr>
                      <p:cNvPr id="0" name=""/>
                      <p:cNvPicPr preferRelativeResize="0">
                        <a:picLocks noChangeArrowheads="1"/>
                      </p:cNvPicPr>
                      <p:nvPr/>
                    </p:nvPicPr>
                    <p:blipFill>
                      <a:blip>
                        <a:extLst>
                          <a:ext uri="{28A0092B-C50C-407E-A947-70E740481C1C}">
                            <a14:useLocalDpi xmlns:a14="http://schemas.microsoft.com/office/drawing/2010/main" val="0"/>
                          </a:ext>
                        </a:extLst>
                      </a:blip>
                      <a:srcRect/>
                      <a:stretch>
                        <a:fillRect/>
                      </a:stretch>
                    </p:blipFill>
                    <p:spPr bwMode="auto">
                      <a:xfrm>
                        <a:off x="0" y="0"/>
                        <a:ext cx="158751" cy="158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oleObj>
              </mc:Fallback>
            </mc:AlternateContent>
          </a:graphicData>
        </a:graphic>
      </p:graphicFrame>
      <p:sp>
        <p:nvSpPr>
          <p:cNvPr id="1029" name="doc id"/>
          <p:cNvSpPr>
            <a:spLocks noGrp="1" noChangeArrowheads="1"/>
          </p:cNvSpPr>
          <p:nvPr>
            <p:ph type="ftr" sz="quarter" idx="3"/>
            <p:custDataLst>
              <p:tags r:id="rId16"/>
            </p:custDataLst>
          </p:nvPr>
        </p:nvSpPr>
        <p:spPr bwMode="auto">
          <a:xfrm>
            <a:off x="8242301" y="36514"/>
            <a:ext cx="295275" cy="122237"/>
          </a:xfrm>
          <a:prstGeom prst="rect">
            <a:avLst/>
          </a:prstGeom>
          <a:noFill/>
          <a:ln w="9525">
            <a:noFill/>
            <a:miter lim="800000"/>
            <a:headEnd/>
            <a:tailEnd/>
          </a:ln>
          <a:effectLst/>
        </p:spPr>
        <p:txBody>
          <a:bodyPr vert="horz" wrap="none" lIns="0" tIns="0" rIns="0" bIns="0" numCol="1" anchor="t" anchorCtr="0" compatLnSpc="1">
            <a:prstTxWarp prst="textNoShape">
              <a:avLst/>
            </a:prstTxWarp>
          </a:bodyPr>
          <a:lstStyle>
            <a:lvl1pPr algn="r">
              <a:defRPr sz="900" smtClean="0">
                <a:latin typeface="Arial" pitchFamily="34" charset="0"/>
              </a:defRPr>
            </a:lvl1pPr>
          </a:lstStyle>
          <a:p>
            <a:pPr>
              <a:defRPr/>
            </a:pPr>
            <a:endParaRPr lang="en-US">
              <a:solidFill>
                <a:srgbClr val="000000"/>
              </a:solidFill>
            </a:endParaRPr>
          </a:p>
        </p:txBody>
      </p:sp>
      <p:sp>
        <p:nvSpPr>
          <p:cNvPr id="2" name="Rectangle 2"/>
          <p:cNvSpPr>
            <a:spLocks noGrp="1" noChangeArrowheads="1"/>
          </p:cNvSpPr>
          <p:nvPr>
            <p:ph type="title"/>
            <p:custDataLst>
              <p:tags r:id="rId17"/>
            </p:custDataLst>
          </p:nvPr>
        </p:nvSpPr>
        <p:spPr bwMode="auto">
          <a:xfrm>
            <a:off x="830263" y="449263"/>
            <a:ext cx="7726362" cy="292388"/>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title style</a:t>
            </a:r>
          </a:p>
        </p:txBody>
      </p:sp>
      <p:sp>
        <p:nvSpPr>
          <p:cNvPr id="1030" name="Rectangle 3"/>
          <p:cNvSpPr>
            <a:spLocks noGrp="1" noChangeArrowheads="1"/>
          </p:cNvSpPr>
          <p:nvPr>
            <p:ph type="body" idx="1"/>
            <p:custDataLst>
              <p:tags r:id="rId18"/>
            </p:custDataLst>
          </p:nvPr>
        </p:nvSpPr>
        <p:spPr bwMode="auto">
          <a:xfrm>
            <a:off x="122238" y="1273175"/>
            <a:ext cx="8618537" cy="1231106"/>
          </a:xfrm>
          <a:prstGeom prst="rect">
            <a:avLst/>
          </a:prstGeom>
          <a:noFill/>
          <a:ln w="9525">
            <a:noFill/>
            <a:miter lim="800000"/>
            <a:headEnd/>
            <a:tailEnd/>
          </a:ln>
        </p:spPr>
        <p:txBody>
          <a:bodyPr vert="horz" wrap="square" lIns="0" tIns="0" rIns="0" bIns="0" numCol="1" anchor="t" anchorCtr="0" compatLnSpc="1">
            <a:prstTxWarp prst="textNoShape">
              <a:avLst/>
            </a:prstTxWarp>
            <a:spAutoFit/>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grpSp>
        <p:nvGrpSpPr>
          <p:cNvPr id="1031" name="McK Slide Elements"/>
          <p:cNvGrpSpPr>
            <a:grpSpLocks/>
          </p:cNvGrpSpPr>
          <p:nvPr/>
        </p:nvGrpSpPr>
        <p:grpSpPr bwMode="auto">
          <a:xfrm>
            <a:off x="119064" y="925514"/>
            <a:ext cx="8618537" cy="5768975"/>
            <a:chOff x="75" y="583"/>
            <a:chExt cx="5429" cy="3634"/>
          </a:xfrm>
        </p:grpSpPr>
        <p:sp>
          <p:nvSpPr>
            <p:cNvPr id="3" name="McK Measure" hidden="1"/>
            <p:cNvSpPr txBox="1">
              <a:spLocks noChangeArrowheads="1"/>
            </p:cNvSpPr>
            <p:nvPr userDrawn="1"/>
          </p:nvSpPr>
          <p:spPr bwMode="auto">
            <a:xfrm>
              <a:off x="75" y="583"/>
              <a:ext cx="5429" cy="155"/>
            </a:xfrm>
            <a:prstGeom prst="rect">
              <a:avLst/>
            </a:prstGeom>
            <a:noFill/>
            <a:ln w="9525">
              <a:noFill/>
              <a:miter lim="800000"/>
              <a:headEnd/>
              <a:tailEnd/>
            </a:ln>
            <a:effectLst/>
          </p:spPr>
          <p:txBody>
            <a:bodyPr lIns="0" tIns="0" rIns="0" bIns="0">
              <a:spAutoFit/>
            </a:bodyPr>
            <a:lstStyle/>
            <a:p>
              <a:pPr algn="l" defTabSz="895350">
                <a:defRPr/>
              </a:pPr>
              <a:r>
                <a:rPr lang="en-GB" sz="1600">
                  <a:solidFill>
                    <a:srgbClr val="000000"/>
                  </a:solidFill>
                  <a:latin typeface="Arial" pitchFamily="34" charset="0"/>
                </a:rPr>
                <a:t>Unit of measure</a:t>
              </a:r>
            </a:p>
          </p:txBody>
        </p:sp>
        <p:sp>
          <p:nvSpPr>
            <p:cNvPr id="4" name="McK Footnote" hidden="1"/>
            <p:cNvSpPr txBox="1">
              <a:spLocks noChangeArrowheads="1"/>
            </p:cNvSpPr>
            <p:nvPr userDrawn="1"/>
          </p:nvSpPr>
          <p:spPr bwMode="auto">
            <a:xfrm>
              <a:off x="79" y="3961"/>
              <a:ext cx="5145" cy="256"/>
            </a:xfrm>
            <a:prstGeom prst="rect">
              <a:avLst/>
            </a:prstGeom>
            <a:noFill/>
            <a:ln w="9525">
              <a:noFill/>
              <a:miter lim="800000"/>
              <a:headEnd/>
              <a:tailEnd/>
            </a:ln>
            <a:effectLst/>
          </p:spPr>
          <p:txBody>
            <a:bodyPr lIns="0" tIns="0" rIns="0" bIns="0" anchor="b">
              <a:spAutoFit/>
            </a:bodyPr>
            <a:lstStyle/>
            <a:p>
              <a:pPr marL="574675" indent="-574675" algn="l" defTabSz="895350">
                <a:tabLst>
                  <a:tab pos="533400" algn="r"/>
                </a:tabLst>
                <a:defRPr/>
              </a:pPr>
              <a:r>
                <a:rPr lang="en-GB" sz="1200">
                  <a:solidFill>
                    <a:srgbClr val="000000"/>
                  </a:solidFill>
                  <a:latin typeface="Arial" pitchFamily="34" charset="0"/>
                </a:rPr>
                <a:t>	*	Footnote</a:t>
              </a:r>
            </a:p>
            <a:p>
              <a:pPr marL="574675" indent="-574675" algn="l" defTabSz="895350">
                <a:spcBef>
                  <a:spcPct val="20000"/>
                </a:spcBef>
                <a:tabLst>
                  <a:tab pos="533400" algn="r"/>
                </a:tabLst>
                <a:defRPr/>
              </a:pPr>
              <a:r>
                <a:rPr lang="en-GB" sz="1200">
                  <a:solidFill>
                    <a:srgbClr val="000000"/>
                  </a:solidFill>
                  <a:latin typeface="Arial" pitchFamily="34" charset="0"/>
                </a:rPr>
                <a:t>	Source:	Source</a:t>
              </a:r>
            </a:p>
          </p:txBody>
        </p:sp>
      </p:grpSp>
      <p:grpSp>
        <p:nvGrpSpPr>
          <p:cNvPr id="1032" name="McK Sticker" hidden="1"/>
          <p:cNvGrpSpPr>
            <a:grpSpLocks/>
          </p:cNvGrpSpPr>
          <p:nvPr>
            <p:custDataLst>
              <p:tags r:id="rId19"/>
            </p:custDataLst>
          </p:nvPr>
        </p:nvGrpSpPr>
        <p:grpSpPr bwMode="auto">
          <a:xfrm>
            <a:off x="7972425" y="1201729"/>
            <a:ext cx="666750" cy="184149"/>
            <a:chOff x="1320" y="2182"/>
            <a:chExt cx="420" cy="116"/>
          </a:xfrm>
        </p:grpSpPr>
        <p:sp>
          <p:nvSpPr>
            <p:cNvPr id="1061" name="AutoShape 37" hidden="1"/>
            <p:cNvSpPr>
              <a:spLocks noChangeArrowheads="1"/>
            </p:cNvSpPr>
            <p:nvPr userDrawn="1"/>
          </p:nvSpPr>
          <p:spPr bwMode="auto">
            <a:xfrm>
              <a:off x="1320" y="2182"/>
              <a:ext cx="420" cy="116"/>
            </a:xfrm>
            <a:prstGeom prst="leftRightArrow">
              <a:avLst>
                <a:gd name="adj1" fmla="val 100000"/>
                <a:gd name="adj2" fmla="val 0"/>
              </a:avLst>
            </a:prstGeom>
            <a:noFill/>
            <a:ln w="9525">
              <a:noFill/>
              <a:miter lim="800000"/>
              <a:headEnd/>
              <a:tailEnd/>
            </a:ln>
            <a:effectLst/>
          </p:spPr>
          <p:txBody>
            <a:bodyPr wrap="none" lIns="0" tIns="0" rIns="0" bIns="0">
              <a:spAutoFit/>
            </a:bodyPr>
            <a:lstStyle/>
            <a:p>
              <a:pPr algn="r">
                <a:defRPr/>
              </a:pPr>
              <a:r>
                <a:rPr lang="en-GB" sz="1200">
                  <a:solidFill>
                    <a:srgbClr val="000000"/>
                  </a:solidFill>
                  <a:latin typeface="Arial" pitchFamily="34" charset="0"/>
                </a:rPr>
                <a:t>STICKER</a:t>
              </a:r>
            </a:p>
          </p:txBody>
        </p:sp>
        <p:cxnSp>
          <p:nvCxnSpPr>
            <p:cNvPr id="5" name="AutoShape 38" hidden="1"/>
            <p:cNvCxnSpPr>
              <a:cxnSpLocks noChangeShapeType="1"/>
            </p:cNvCxnSpPr>
            <p:nvPr userDrawn="1"/>
          </p:nvCxnSpPr>
          <p:spPr bwMode="auto">
            <a:xfrm>
              <a:off x="1324" y="2182"/>
              <a:ext cx="416" cy="0"/>
            </a:xfrm>
            <a:prstGeom prst="straightConnector1">
              <a:avLst/>
            </a:prstGeom>
            <a:noFill/>
            <a:ln w="9525">
              <a:solidFill>
                <a:schemeClr val="tx1"/>
              </a:solidFill>
              <a:round/>
              <a:headEnd/>
              <a:tailEnd/>
            </a:ln>
          </p:spPr>
        </p:cxnSp>
        <p:cxnSp>
          <p:nvCxnSpPr>
            <p:cNvPr id="6" name="AutoShape 39" hidden="1"/>
            <p:cNvCxnSpPr>
              <a:cxnSpLocks noChangeShapeType="1"/>
            </p:cNvCxnSpPr>
            <p:nvPr userDrawn="1"/>
          </p:nvCxnSpPr>
          <p:spPr bwMode="auto">
            <a:xfrm>
              <a:off x="1324" y="2297"/>
              <a:ext cx="416" cy="0"/>
            </a:xfrm>
            <a:prstGeom prst="straightConnector1">
              <a:avLst/>
            </a:prstGeom>
            <a:noFill/>
            <a:ln w="9525">
              <a:solidFill>
                <a:schemeClr val="tx1"/>
              </a:solidFill>
              <a:round/>
              <a:headEnd/>
              <a:tailEnd/>
            </a:ln>
          </p:spPr>
        </p:cxnSp>
      </p:grpSp>
      <p:grpSp>
        <p:nvGrpSpPr>
          <p:cNvPr id="1033" name="McK Legend Boxes" hidden="1"/>
          <p:cNvGrpSpPr>
            <a:grpSpLocks/>
          </p:cNvGrpSpPr>
          <p:nvPr>
            <p:custDataLst>
              <p:tags r:id="rId20"/>
            </p:custDataLst>
          </p:nvPr>
        </p:nvGrpSpPr>
        <p:grpSpPr bwMode="auto">
          <a:xfrm>
            <a:off x="7829551" y="1192214"/>
            <a:ext cx="814388" cy="925512"/>
            <a:chOff x="4993" y="556"/>
            <a:chExt cx="513" cy="583"/>
          </a:xfrm>
        </p:grpSpPr>
        <p:sp>
          <p:nvSpPr>
            <p:cNvPr id="1065" name="Rectangle 41" hidden="1"/>
            <p:cNvSpPr>
              <a:spLocks noChangeArrowheads="1"/>
            </p:cNvSpPr>
            <p:nvPr/>
          </p:nvSpPr>
          <p:spPr bwMode="gray">
            <a:xfrm>
              <a:off x="5185" y="556"/>
              <a:ext cx="321" cy="116"/>
            </a:xfrm>
            <a:prstGeom prst="rect">
              <a:avLst/>
            </a:prstGeom>
            <a:noFill/>
            <a:ln w="9525">
              <a:noFill/>
              <a:miter lim="800000"/>
              <a:headEnd/>
              <a:tailEnd/>
            </a:ln>
            <a:effectLst/>
          </p:spPr>
          <p:txBody>
            <a:bodyPr wrap="none" lIns="0" tIns="0" rIns="0" bIns="0">
              <a:spAutoFit/>
            </a:bodyPr>
            <a:lstStyle/>
            <a:p>
              <a:pPr algn="l" defTabSz="874713" eaLnBrk="0" hangingPunct="0">
                <a:defRPr/>
              </a:pPr>
              <a:r>
                <a:rPr lang="en-GB" sz="1200">
                  <a:solidFill>
                    <a:srgbClr val="000000"/>
                  </a:solidFill>
                  <a:latin typeface="Arial" pitchFamily="34" charset="0"/>
                </a:rPr>
                <a:t>Legend</a:t>
              </a:r>
            </a:p>
          </p:txBody>
        </p:sp>
        <p:sp>
          <p:nvSpPr>
            <p:cNvPr id="1066" name="Rectangle 42" hidden="1"/>
            <p:cNvSpPr>
              <a:spLocks noChangeArrowheads="1"/>
            </p:cNvSpPr>
            <p:nvPr/>
          </p:nvSpPr>
          <p:spPr bwMode="gray">
            <a:xfrm>
              <a:off x="5185" y="712"/>
              <a:ext cx="321" cy="116"/>
            </a:xfrm>
            <a:prstGeom prst="rect">
              <a:avLst/>
            </a:prstGeom>
            <a:noFill/>
            <a:ln w="9525">
              <a:noFill/>
              <a:miter lim="800000"/>
              <a:headEnd/>
              <a:tailEnd/>
            </a:ln>
            <a:effectLst/>
          </p:spPr>
          <p:txBody>
            <a:bodyPr wrap="none" lIns="0" tIns="0" rIns="0" bIns="0">
              <a:spAutoFit/>
            </a:bodyPr>
            <a:lstStyle/>
            <a:p>
              <a:pPr algn="l" defTabSz="874713" eaLnBrk="0" hangingPunct="0">
                <a:defRPr/>
              </a:pPr>
              <a:r>
                <a:rPr lang="en-GB" sz="1200">
                  <a:solidFill>
                    <a:srgbClr val="000000"/>
                  </a:solidFill>
                  <a:latin typeface="Arial" pitchFamily="34" charset="0"/>
                </a:rPr>
                <a:t>Legend</a:t>
              </a:r>
            </a:p>
          </p:txBody>
        </p:sp>
        <p:sp>
          <p:nvSpPr>
            <p:cNvPr id="1067" name="Rectangle 43" hidden="1"/>
            <p:cNvSpPr>
              <a:spLocks noChangeArrowheads="1"/>
            </p:cNvSpPr>
            <p:nvPr/>
          </p:nvSpPr>
          <p:spPr bwMode="gray">
            <a:xfrm>
              <a:off x="5185" y="867"/>
              <a:ext cx="321" cy="116"/>
            </a:xfrm>
            <a:prstGeom prst="rect">
              <a:avLst/>
            </a:prstGeom>
            <a:noFill/>
            <a:ln w="9525">
              <a:noFill/>
              <a:miter lim="800000"/>
              <a:headEnd/>
              <a:tailEnd/>
            </a:ln>
            <a:effectLst/>
          </p:spPr>
          <p:txBody>
            <a:bodyPr wrap="none" lIns="0" tIns="0" rIns="0" bIns="0">
              <a:spAutoFit/>
            </a:bodyPr>
            <a:lstStyle/>
            <a:p>
              <a:pPr algn="l" defTabSz="874713" eaLnBrk="0" hangingPunct="0">
                <a:defRPr/>
              </a:pPr>
              <a:r>
                <a:rPr lang="en-GB" sz="1200">
                  <a:solidFill>
                    <a:srgbClr val="000000"/>
                  </a:solidFill>
                  <a:latin typeface="Arial" pitchFamily="34" charset="0"/>
                </a:rPr>
                <a:t>Legend</a:t>
              </a:r>
            </a:p>
          </p:txBody>
        </p:sp>
        <p:sp>
          <p:nvSpPr>
            <p:cNvPr id="1068" name="Rectangle 44" hidden="1"/>
            <p:cNvSpPr>
              <a:spLocks noChangeArrowheads="1"/>
            </p:cNvSpPr>
            <p:nvPr/>
          </p:nvSpPr>
          <p:spPr bwMode="gray">
            <a:xfrm>
              <a:off x="5185" y="1023"/>
              <a:ext cx="321" cy="116"/>
            </a:xfrm>
            <a:prstGeom prst="rect">
              <a:avLst/>
            </a:prstGeom>
            <a:noFill/>
            <a:ln w="9525">
              <a:noFill/>
              <a:miter lim="800000"/>
              <a:headEnd/>
              <a:tailEnd/>
            </a:ln>
            <a:effectLst/>
          </p:spPr>
          <p:txBody>
            <a:bodyPr wrap="none" lIns="0" tIns="0" rIns="0" bIns="0">
              <a:spAutoFit/>
            </a:bodyPr>
            <a:lstStyle/>
            <a:p>
              <a:pPr algn="l" defTabSz="874713" eaLnBrk="0" hangingPunct="0">
                <a:defRPr/>
              </a:pPr>
              <a:r>
                <a:rPr lang="en-GB" sz="1200">
                  <a:solidFill>
                    <a:srgbClr val="000000"/>
                  </a:solidFill>
                  <a:latin typeface="Arial" pitchFamily="34" charset="0"/>
                </a:rPr>
                <a:t>Legend</a:t>
              </a:r>
            </a:p>
          </p:txBody>
        </p:sp>
        <p:sp>
          <p:nvSpPr>
            <p:cNvPr id="1069" name="LegendRectangle1" hidden="1"/>
            <p:cNvSpPr>
              <a:spLocks noChangeArrowheads="1"/>
            </p:cNvSpPr>
            <p:nvPr userDrawn="1"/>
          </p:nvSpPr>
          <p:spPr bwMode="auto">
            <a:xfrm>
              <a:off x="4993" y="563"/>
              <a:ext cx="135" cy="101"/>
            </a:xfrm>
            <a:prstGeom prst="rect">
              <a:avLst/>
            </a:prstGeom>
            <a:solidFill>
              <a:schemeClr val="accent1"/>
            </a:solidFill>
            <a:ln w="9525">
              <a:solidFill>
                <a:schemeClr val="tx1"/>
              </a:solidFill>
              <a:miter lim="800000"/>
              <a:headEnd/>
              <a:tailEnd/>
            </a:ln>
            <a:effectLst/>
          </p:spPr>
          <p:txBody>
            <a:bodyPr lIns="0" tIns="0" rIns="0" bIns="0"/>
            <a:lstStyle/>
            <a:p>
              <a:pPr>
                <a:defRPr/>
              </a:pPr>
              <a:endParaRPr lang="en-US">
                <a:solidFill>
                  <a:srgbClr val="000000"/>
                </a:solidFill>
                <a:latin typeface="Arial" pitchFamily="34" charset="0"/>
              </a:endParaRPr>
            </a:p>
          </p:txBody>
        </p:sp>
        <p:sp>
          <p:nvSpPr>
            <p:cNvPr id="1070" name="LegendRectangle2" hidden="1"/>
            <p:cNvSpPr>
              <a:spLocks noChangeArrowheads="1"/>
            </p:cNvSpPr>
            <p:nvPr userDrawn="1"/>
          </p:nvSpPr>
          <p:spPr bwMode="auto">
            <a:xfrm>
              <a:off x="4993" y="719"/>
              <a:ext cx="135" cy="101"/>
            </a:xfrm>
            <a:prstGeom prst="rect">
              <a:avLst/>
            </a:prstGeom>
            <a:solidFill>
              <a:schemeClr val="accent2"/>
            </a:solidFill>
            <a:ln w="9525">
              <a:solidFill>
                <a:schemeClr val="tx1"/>
              </a:solidFill>
              <a:miter lim="800000"/>
              <a:headEnd/>
              <a:tailEnd/>
            </a:ln>
            <a:effectLst/>
          </p:spPr>
          <p:txBody>
            <a:bodyPr lIns="0" tIns="0" rIns="0" bIns="0"/>
            <a:lstStyle/>
            <a:p>
              <a:pPr>
                <a:defRPr/>
              </a:pPr>
              <a:endParaRPr lang="en-US">
                <a:solidFill>
                  <a:srgbClr val="000000"/>
                </a:solidFill>
                <a:latin typeface="Arial" pitchFamily="34" charset="0"/>
              </a:endParaRPr>
            </a:p>
          </p:txBody>
        </p:sp>
        <p:sp>
          <p:nvSpPr>
            <p:cNvPr id="1071" name="LegendRectangle3" hidden="1"/>
            <p:cNvSpPr>
              <a:spLocks noChangeArrowheads="1"/>
            </p:cNvSpPr>
            <p:nvPr userDrawn="1"/>
          </p:nvSpPr>
          <p:spPr bwMode="auto">
            <a:xfrm>
              <a:off x="4993" y="874"/>
              <a:ext cx="135" cy="101"/>
            </a:xfrm>
            <a:prstGeom prst="rect">
              <a:avLst/>
            </a:prstGeom>
            <a:solidFill>
              <a:schemeClr val="hlink"/>
            </a:solidFill>
            <a:ln w="9525">
              <a:solidFill>
                <a:schemeClr val="tx1"/>
              </a:solidFill>
              <a:miter lim="800000"/>
              <a:headEnd/>
              <a:tailEnd/>
            </a:ln>
            <a:effectLst/>
          </p:spPr>
          <p:txBody>
            <a:bodyPr lIns="0" tIns="0" rIns="0" bIns="0"/>
            <a:lstStyle/>
            <a:p>
              <a:pPr>
                <a:defRPr/>
              </a:pPr>
              <a:endParaRPr lang="en-US">
                <a:solidFill>
                  <a:srgbClr val="000000"/>
                </a:solidFill>
                <a:latin typeface="Arial" pitchFamily="34" charset="0"/>
              </a:endParaRPr>
            </a:p>
          </p:txBody>
        </p:sp>
        <p:sp>
          <p:nvSpPr>
            <p:cNvPr id="1072" name="LegendRectangle4" hidden="1"/>
            <p:cNvSpPr>
              <a:spLocks noChangeArrowheads="1"/>
            </p:cNvSpPr>
            <p:nvPr userDrawn="1"/>
          </p:nvSpPr>
          <p:spPr bwMode="auto">
            <a:xfrm>
              <a:off x="4993" y="1030"/>
              <a:ext cx="135" cy="101"/>
            </a:xfrm>
            <a:prstGeom prst="rect">
              <a:avLst/>
            </a:prstGeom>
            <a:solidFill>
              <a:schemeClr val="folHlink"/>
            </a:solidFill>
            <a:ln w="9525">
              <a:solidFill>
                <a:schemeClr val="tx1"/>
              </a:solidFill>
              <a:miter lim="800000"/>
              <a:headEnd/>
              <a:tailEnd/>
            </a:ln>
            <a:effectLst/>
          </p:spPr>
          <p:txBody>
            <a:bodyPr lIns="0" tIns="0" rIns="0" bIns="0"/>
            <a:lstStyle/>
            <a:p>
              <a:pPr>
                <a:defRPr/>
              </a:pPr>
              <a:endParaRPr lang="en-US">
                <a:solidFill>
                  <a:srgbClr val="000000"/>
                </a:solidFill>
                <a:latin typeface="Arial" pitchFamily="34" charset="0"/>
              </a:endParaRPr>
            </a:p>
          </p:txBody>
        </p:sp>
      </p:grpSp>
      <p:grpSp>
        <p:nvGrpSpPr>
          <p:cNvPr id="1034" name="McK Legend Lines" hidden="1"/>
          <p:cNvGrpSpPr>
            <a:grpSpLocks/>
          </p:cNvGrpSpPr>
          <p:nvPr>
            <p:custDataLst>
              <p:tags r:id="rId21"/>
            </p:custDataLst>
          </p:nvPr>
        </p:nvGrpSpPr>
        <p:grpSpPr bwMode="auto">
          <a:xfrm>
            <a:off x="7721605" y="1192214"/>
            <a:ext cx="922156" cy="925449"/>
            <a:chOff x="4902" y="1143"/>
            <a:chExt cx="604" cy="607"/>
          </a:xfrm>
        </p:grpSpPr>
        <p:sp>
          <p:nvSpPr>
            <p:cNvPr id="1074" name="Rectangle 50" hidden="1"/>
            <p:cNvSpPr>
              <a:spLocks noChangeArrowheads="1"/>
            </p:cNvSpPr>
            <p:nvPr userDrawn="1"/>
          </p:nvSpPr>
          <p:spPr bwMode="gray">
            <a:xfrm>
              <a:off x="5172" y="1143"/>
              <a:ext cx="334" cy="121"/>
            </a:xfrm>
            <a:prstGeom prst="rect">
              <a:avLst/>
            </a:prstGeom>
            <a:noFill/>
            <a:ln w="9525">
              <a:noFill/>
              <a:miter lim="800000"/>
              <a:headEnd/>
              <a:tailEnd/>
            </a:ln>
            <a:effectLst/>
          </p:spPr>
          <p:txBody>
            <a:bodyPr wrap="none" lIns="0" tIns="0" rIns="0" bIns="0">
              <a:spAutoFit/>
            </a:bodyPr>
            <a:lstStyle/>
            <a:p>
              <a:pPr algn="l" defTabSz="874713" eaLnBrk="0" hangingPunct="0">
                <a:defRPr/>
              </a:pPr>
              <a:r>
                <a:rPr lang="en-GB" sz="1200">
                  <a:solidFill>
                    <a:srgbClr val="000000"/>
                  </a:solidFill>
                  <a:latin typeface="Arial" pitchFamily="34" charset="0"/>
                </a:rPr>
                <a:t>Legend</a:t>
              </a:r>
            </a:p>
          </p:txBody>
        </p:sp>
        <p:sp>
          <p:nvSpPr>
            <p:cNvPr id="1075" name="Rectangle 51" hidden="1"/>
            <p:cNvSpPr>
              <a:spLocks noChangeArrowheads="1"/>
            </p:cNvSpPr>
            <p:nvPr userDrawn="1"/>
          </p:nvSpPr>
          <p:spPr bwMode="gray">
            <a:xfrm>
              <a:off x="5172" y="1305"/>
              <a:ext cx="334" cy="121"/>
            </a:xfrm>
            <a:prstGeom prst="rect">
              <a:avLst/>
            </a:prstGeom>
            <a:noFill/>
            <a:ln w="9525">
              <a:noFill/>
              <a:miter lim="800000"/>
              <a:headEnd/>
              <a:tailEnd/>
            </a:ln>
            <a:effectLst/>
          </p:spPr>
          <p:txBody>
            <a:bodyPr wrap="none" lIns="0" tIns="0" rIns="0" bIns="0">
              <a:spAutoFit/>
            </a:bodyPr>
            <a:lstStyle/>
            <a:p>
              <a:pPr algn="l" defTabSz="874713" eaLnBrk="0" hangingPunct="0">
                <a:defRPr/>
              </a:pPr>
              <a:r>
                <a:rPr lang="en-GB" sz="1200">
                  <a:solidFill>
                    <a:srgbClr val="000000"/>
                  </a:solidFill>
                  <a:latin typeface="Arial" pitchFamily="34" charset="0"/>
                </a:rPr>
                <a:t>Legend</a:t>
              </a:r>
            </a:p>
          </p:txBody>
        </p:sp>
        <p:sp>
          <p:nvSpPr>
            <p:cNvPr id="1076" name="Rectangle 52" hidden="1"/>
            <p:cNvSpPr>
              <a:spLocks noChangeArrowheads="1"/>
            </p:cNvSpPr>
            <p:nvPr userDrawn="1"/>
          </p:nvSpPr>
          <p:spPr bwMode="gray">
            <a:xfrm>
              <a:off x="5172" y="1467"/>
              <a:ext cx="334" cy="121"/>
            </a:xfrm>
            <a:prstGeom prst="rect">
              <a:avLst/>
            </a:prstGeom>
            <a:noFill/>
            <a:ln w="9525">
              <a:noFill/>
              <a:miter lim="800000"/>
              <a:headEnd/>
              <a:tailEnd/>
            </a:ln>
            <a:effectLst/>
          </p:spPr>
          <p:txBody>
            <a:bodyPr wrap="none" lIns="0" tIns="0" rIns="0" bIns="0">
              <a:spAutoFit/>
            </a:bodyPr>
            <a:lstStyle/>
            <a:p>
              <a:pPr algn="l" defTabSz="874713" eaLnBrk="0" hangingPunct="0">
                <a:defRPr/>
              </a:pPr>
              <a:r>
                <a:rPr lang="en-GB" sz="1200">
                  <a:solidFill>
                    <a:srgbClr val="000000"/>
                  </a:solidFill>
                  <a:latin typeface="Arial" pitchFamily="34" charset="0"/>
                </a:rPr>
                <a:t>Legend</a:t>
              </a:r>
            </a:p>
          </p:txBody>
        </p:sp>
        <p:sp>
          <p:nvSpPr>
            <p:cNvPr id="1077" name="Line 53" hidden="1"/>
            <p:cNvSpPr>
              <a:spLocks noChangeShapeType="1"/>
            </p:cNvSpPr>
            <p:nvPr userDrawn="1"/>
          </p:nvSpPr>
          <p:spPr bwMode="gray">
            <a:xfrm>
              <a:off x="4902" y="1210"/>
              <a:ext cx="210" cy="0"/>
            </a:xfrm>
            <a:prstGeom prst="line">
              <a:avLst/>
            </a:prstGeom>
            <a:noFill/>
            <a:ln w="28575">
              <a:solidFill>
                <a:schemeClr val="tx2"/>
              </a:solidFill>
              <a:round/>
              <a:headEnd/>
              <a:tailEnd/>
            </a:ln>
            <a:effectLst/>
          </p:spPr>
          <p:txBody>
            <a:bodyPr/>
            <a:lstStyle/>
            <a:p>
              <a:pPr>
                <a:defRPr/>
              </a:pPr>
              <a:endParaRPr lang="en-US">
                <a:solidFill>
                  <a:srgbClr val="000000"/>
                </a:solidFill>
                <a:latin typeface="Arial" pitchFamily="34" charset="0"/>
              </a:endParaRPr>
            </a:p>
          </p:txBody>
        </p:sp>
        <p:sp>
          <p:nvSpPr>
            <p:cNvPr id="1078" name="Line 54" hidden="1"/>
            <p:cNvSpPr>
              <a:spLocks noChangeShapeType="1"/>
            </p:cNvSpPr>
            <p:nvPr userDrawn="1"/>
          </p:nvSpPr>
          <p:spPr bwMode="gray">
            <a:xfrm>
              <a:off x="4902" y="1372"/>
              <a:ext cx="210" cy="0"/>
            </a:xfrm>
            <a:prstGeom prst="line">
              <a:avLst/>
            </a:prstGeom>
            <a:noFill/>
            <a:ln w="28575">
              <a:solidFill>
                <a:schemeClr val="tx2"/>
              </a:solidFill>
              <a:prstDash val="dash"/>
              <a:round/>
              <a:headEnd/>
              <a:tailEnd/>
            </a:ln>
            <a:effectLst/>
          </p:spPr>
          <p:txBody>
            <a:bodyPr/>
            <a:lstStyle/>
            <a:p>
              <a:pPr>
                <a:defRPr/>
              </a:pPr>
              <a:endParaRPr lang="en-US">
                <a:solidFill>
                  <a:srgbClr val="000000"/>
                </a:solidFill>
                <a:latin typeface="Arial" pitchFamily="34" charset="0"/>
              </a:endParaRPr>
            </a:p>
          </p:txBody>
        </p:sp>
        <p:sp>
          <p:nvSpPr>
            <p:cNvPr id="1079" name="Line 55" hidden="1"/>
            <p:cNvSpPr>
              <a:spLocks noChangeShapeType="1"/>
            </p:cNvSpPr>
            <p:nvPr userDrawn="1"/>
          </p:nvSpPr>
          <p:spPr bwMode="gray">
            <a:xfrm>
              <a:off x="4902" y="1535"/>
              <a:ext cx="210" cy="0"/>
            </a:xfrm>
            <a:prstGeom prst="line">
              <a:avLst/>
            </a:prstGeom>
            <a:noFill/>
            <a:ln w="12700">
              <a:solidFill>
                <a:schemeClr val="tx2"/>
              </a:solidFill>
              <a:round/>
              <a:headEnd/>
              <a:tailEnd/>
            </a:ln>
            <a:effectLst/>
          </p:spPr>
          <p:txBody>
            <a:bodyPr/>
            <a:lstStyle/>
            <a:p>
              <a:pPr>
                <a:defRPr/>
              </a:pPr>
              <a:endParaRPr lang="en-US">
                <a:solidFill>
                  <a:srgbClr val="000000"/>
                </a:solidFill>
                <a:latin typeface="Arial" pitchFamily="34" charset="0"/>
              </a:endParaRPr>
            </a:p>
          </p:txBody>
        </p:sp>
        <p:sp>
          <p:nvSpPr>
            <p:cNvPr id="1080" name="Rectangle 56" hidden="1"/>
            <p:cNvSpPr>
              <a:spLocks noChangeArrowheads="1"/>
            </p:cNvSpPr>
            <p:nvPr userDrawn="1"/>
          </p:nvSpPr>
          <p:spPr bwMode="gray">
            <a:xfrm>
              <a:off x="5172" y="1629"/>
              <a:ext cx="334" cy="121"/>
            </a:xfrm>
            <a:prstGeom prst="rect">
              <a:avLst/>
            </a:prstGeom>
            <a:noFill/>
            <a:ln w="9525">
              <a:noFill/>
              <a:miter lim="800000"/>
              <a:headEnd/>
              <a:tailEnd/>
            </a:ln>
            <a:effectLst/>
          </p:spPr>
          <p:txBody>
            <a:bodyPr wrap="none" lIns="0" tIns="0" rIns="0" bIns="0">
              <a:spAutoFit/>
            </a:bodyPr>
            <a:lstStyle/>
            <a:p>
              <a:pPr algn="l" defTabSz="874713" eaLnBrk="0" hangingPunct="0">
                <a:defRPr/>
              </a:pPr>
              <a:r>
                <a:rPr lang="en-GB" sz="1200">
                  <a:solidFill>
                    <a:srgbClr val="000000"/>
                  </a:solidFill>
                  <a:latin typeface="Arial" pitchFamily="34" charset="0"/>
                </a:rPr>
                <a:t>Legend</a:t>
              </a:r>
            </a:p>
          </p:txBody>
        </p:sp>
        <p:sp>
          <p:nvSpPr>
            <p:cNvPr id="1081" name="Line 57" hidden="1"/>
            <p:cNvSpPr>
              <a:spLocks noChangeShapeType="1"/>
            </p:cNvSpPr>
            <p:nvPr userDrawn="1"/>
          </p:nvSpPr>
          <p:spPr bwMode="gray">
            <a:xfrm>
              <a:off x="4902" y="1696"/>
              <a:ext cx="210" cy="0"/>
            </a:xfrm>
            <a:prstGeom prst="line">
              <a:avLst/>
            </a:prstGeom>
            <a:noFill/>
            <a:ln w="12700">
              <a:solidFill>
                <a:schemeClr val="tx2"/>
              </a:solidFill>
              <a:prstDash val="dash"/>
              <a:round/>
              <a:headEnd/>
              <a:tailEnd/>
            </a:ln>
            <a:effectLst/>
          </p:spPr>
          <p:txBody>
            <a:bodyPr/>
            <a:lstStyle/>
            <a:p>
              <a:pPr>
                <a:defRPr/>
              </a:pPr>
              <a:endParaRPr lang="en-US">
                <a:solidFill>
                  <a:srgbClr val="000000"/>
                </a:solidFill>
                <a:latin typeface="Arial" pitchFamily="34" charset="0"/>
              </a:endParaRPr>
            </a:p>
          </p:txBody>
        </p:sp>
      </p:grpSp>
      <p:grpSp>
        <p:nvGrpSpPr>
          <p:cNvPr id="1035" name="Group 108" hidden="1"/>
          <p:cNvGrpSpPr>
            <a:grpSpLocks/>
          </p:cNvGrpSpPr>
          <p:nvPr/>
        </p:nvGrpSpPr>
        <p:grpSpPr bwMode="auto">
          <a:xfrm>
            <a:off x="7870828" y="1192213"/>
            <a:ext cx="765175" cy="1068387"/>
            <a:chOff x="622" y="2385"/>
            <a:chExt cx="482" cy="673"/>
          </a:xfrm>
        </p:grpSpPr>
        <p:grpSp>
          <p:nvGrpSpPr>
            <p:cNvPr id="1037" name="Group 109" hidden="1"/>
            <p:cNvGrpSpPr>
              <a:grpSpLocks/>
            </p:cNvGrpSpPr>
            <p:nvPr/>
          </p:nvGrpSpPr>
          <p:grpSpPr bwMode="auto">
            <a:xfrm>
              <a:off x="622" y="2385"/>
              <a:ext cx="482" cy="116"/>
              <a:chOff x="622" y="2385"/>
              <a:chExt cx="482" cy="116"/>
            </a:xfrm>
          </p:grpSpPr>
          <p:sp>
            <p:nvSpPr>
              <p:cNvPr id="1134" name="Rectangle 110" hidden="1"/>
              <p:cNvSpPr>
                <a:spLocks noChangeArrowheads="1"/>
              </p:cNvSpPr>
              <p:nvPr/>
            </p:nvSpPr>
            <p:spPr bwMode="gray">
              <a:xfrm>
                <a:off x="783" y="2385"/>
                <a:ext cx="321" cy="116"/>
              </a:xfrm>
              <a:prstGeom prst="rect">
                <a:avLst/>
              </a:prstGeom>
              <a:noFill/>
              <a:ln w="9525">
                <a:noFill/>
                <a:miter lim="800000"/>
                <a:headEnd/>
                <a:tailEnd/>
              </a:ln>
              <a:effectLst/>
            </p:spPr>
            <p:txBody>
              <a:bodyPr wrap="none" lIns="0" tIns="0" rIns="0" bIns="0">
                <a:spAutoFit/>
              </a:bodyPr>
              <a:lstStyle/>
              <a:p>
                <a:pPr algn="l" defTabSz="874713" eaLnBrk="0" hangingPunct="0">
                  <a:defRPr/>
                </a:pPr>
                <a:r>
                  <a:rPr lang="en-GB" sz="1200">
                    <a:solidFill>
                      <a:srgbClr val="000000"/>
                    </a:solidFill>
                    <a:latin typeface="Arial" pitchFamily="34" charset="0"/>
                  </a:rPr>
                  <a:t>Legend</a:t>
                </a:r>
              </a:p>
            </p:txBody>
          </p:sp>
          <p:grpSp>
            <p:nvGrpSpPr>
              <p:cNvPr id="1059" name="Group 111" hidden="1"/>
              <p:cNvGrpSpPr>
                <a:grpSpLocks noChangeAspect="1"/>
              </p:cNvGrpSpPr>
              <p:nvPr>
                <p:custDataLst>
                  <p:tags r:id="rId34"/>
                </p:custDataLst>
              </p:nvPr>
            </p:nvGrpSpPr>
            <p:grpSpPr bwMode="auto">
              <a:xfrm>
                <a:off x="622" y="2389"/>
                <a:ext cx="108" cy="108"/>
                <a:chOff x="824" y="2396"/>
                <a:chExt cx="108" cy="108"/>
              </a:xfrm>
            </p:grpSpPr>
            <p:sp>
              <p:nvSpPr>
                <p:cNvPr id="1136" name="Oval 112" hidden="1"/>
                <p:cNvSpPr>
                  <a:spLocks noChangeAspect="1" noChangeArrowheads="1"/>
                </p:cNvSpPr>
                <p:nvPr>
                  <p:custDataLst>
                    <p:tags r:id="rId35"/>
                  </p:custDataLst>
                </p:nvPr>
              </p:nvSpPr>
              <p:spPr bwMode="blackWhite">
                <a:xfrm>
                  <a:off x="824" y="2396"/>
                  <a:ext cx="108" cy="108"/>
                </a:xfrm>
                <a:prstGeom prst="ellipse">
                  <a:avLst/>
                </a:prstGeom>
                <a:solidFill>
                  <a:schemeClr val="accent1"/>
                </a:solidFill>
                <a:ln w="9525">
                  <a:solidFill>
                    <a:schemeClr val="tx1"/>
                  </a:solidFill>
                  <a:round/>
                  <a:headEnd/>
                  <a:tailEnd/>
                </a:ln>
                <a:effectLst/>
              </p:spPr>
              <p:txBody>
                <a:bodyPr wrap="none" anchor="ctr"/>
                <a:lstStyle/>
                <a:p>
                  <a:pPr>
                    <a:defRPr/>
                  </a:pPr>
                  <a:endParaRPr lang="en-US">
                    <a:solidFill>
                      <a:srgbClr val="000000"/>
                    </a:solidFill>
                    <a:latin typeface="Arial" pitchFamily="34" charset="0"/>
                  </a:endParaRPr>
                </a:p>
              </p:txBody>
            </p:sp>
            <p:sp>
              <p:nvSpPr>
                <p:cNvPr id="1137" name="Arc 113" hidden="1"/>
                <p:cNvSpPr>
                  <a:spLocks noChangeAspect="1"/>
                </p:cNvSpPr>
                <p:nvPr>
                  <p:custDataLst>
                    <p:tags r:id="rId36"/>
                  </p:custDataLst>
                </p:nvPr>
              </p:nvSpPr>
              <p:spPr bwMode="black">
                <a:xfrm>
                  <a:off x="824" y="2396"/>
                  <a:ext cx="108" cy="108"/>
                </a:xfrm>
                <a:custGeom>
                  <a:avLst/>
                  <a:gdLst>
                    <a:gd name="G0" fmla="+- 21600 0 0"/>
                    <a:gd name="G1" fmla="+- 21600 0 0"/>
                    <a:gd name="G2" fmla="+- 21600 0 0"/>
                    <a:gd name="T0" fmla="*/ 21600 w 43200"/>
                    <a:gd name="T1" fmla="*/ 0 h 43200"/>
                    <a:gd name="T2" fmla="*/ 21600 w 43200"/>
                    <a:gd name="T3" fmla="*/ 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path>
                    <a:path w="43200" h="43200" stroke="0" extrusionOk="0">
                      <a:moveTo>
                        <a:pt x="21599" y="0"/>
                      </a:moveTo>
                      <a:lnTo>
                        <a:pt x="21600" y="21600"/>
                      </a:lnTo>
                      <a:close/>
                    </a:path>
                  </a:pathLst>
                </a:custGeom>
                <a:solidFill>
                  <a:schemeClr val="hlink"/>
                </a:solidFill>
                <a:ln w="9525">
                  <a:solidFill>
                    <a:schemeClr val="tx1"/>
                  </a:solidFill>
                  <a:round/>
                  <a:headEnd/>
                  <a:tailEnd/>
                </a:ln>
                <a:effectLst/>
              </p:spPr>
              <p:txBody>
                <a:bodyPr wrap="none" anchor="ctr"/>
                <a:lstStyle/>
                <a:p>
                  <a:pPr>
                    <a:defRPr/>
                  </a:pPr>
                  <a:endParaRPr lang="en-US">
                    <a:solidFill>
                      <a:srgbClr val="000000"/>
                    </a:solidFill>
                    <a:latin typeface="Arial" pitchFamily="34" charset="0"/>
                  </a:endParaRPr>
                </a:p>
              </p:txBody>
            </p:sp>
          </p:grpSp>
        </p:grpSp>
        <p:grpSp>
          <p:nvGrpSpPr>
            <p:cNvPr id="1038" name="Group 114" hidden="1"/>
            <p:cNvGrpSpPr>
              <a:grpSpLocks/>
            </p:cNvGrpSpPr>
            <p:nvPr/>
          </p:nvGrpSpPr>
          <p:grpSpPr bwMode="auto">
            <a:xfrm>
              <a:off x="622" y="2524"/>
              <a:ext cx="482" cy="116"/>
              <a:chOff x="622" y="2537"/>
              <a:chExt cx="482" cy="116"/>
            </a:xfrm>
          </p:grpSpPr>
          <p:grpSp>
            <p:nvGrpSpPr>
              <p:cNvPr id="1054" name="Group 115" hidden="1"/>
              <p:cNvGrpSpPr>
                <a:grpSpLocks noChangeAspect="1"/>
              </p:cNvGrpSpPr>
              <p:nvPr>
                <p:custDataLst>
                  <p:tags r:id="rId31"/>
                </p:custDataLst>
              </p:nvPr>
            </p:nvGrpSpPr>
            <p:grpSpPr bwMode="auto">
              <a:xfrm>
                <a:off x="622" y="2540"/>
                <a:ext cx="108" cy="108"/>
                <a:chOff x="824" y="2534"/>
                <a:chExt cx="108" cy="108"/>
              </a:xfrm>
            </p:grpSpPr>
            <p:sp>
              <p:nvSpPr>
                <p:cNvPr id="1140" name="Oval 116" hidden="1"/>
                <p:cNvSpPr>
                  <a:spLocks noChangeAspect="1" noChangeArrowheads="1"/>
                </p:cNvSpPr>
                <p:nvPr>
                  <p:custDataLst>
                    <p:tags r:id="rId32"/>
                  </p:custDataLst>
                </p:nvPr>
              </p:nvSpPr>
              <p:spPr bwMode="blackWhite">
                <a:xfrm>
                  <a:off x="824" y="2534"/>
                  <a:ext cx="108" cy="108"/>
                </a:xfrm>
                <a:prstGeom prst="ellipse">
                  <a:avLst/>
                </a:prstGeom>
                <a:solidFill>
                  <a:schemeClr val="accent1"/>
                </a:solidFill>
                <a:ln w="9525">
                  <a:solidFill>
                    <a:schemeClr val="tx1"/>
                  </a:solidFill>
                  <a:round/>
                  <a:headEnd/>
                  <a:tailEnd/>
                </a:ln>
                <a:effectLst/>
              </p:spPr>
              <p:txBody>
                <a:bodyPr wrap="none" anchor="ctr"/>
                <a:lstStyle/>
                <a:p>
                  <a:pPr>
                    <a:defRPr/>
                  </a:pPr>
                  <a:endParaRPr lang="en-US">
                    <a:solidFill>
                      <a:srgbClr val="000000"/>
                    </a:solidFill>
                    <a:latin typeface="Arial" pitchFamily="34" charset="0"/>
                  </a:endParaRPr>
                </a:p>
              </p:txBody>
            </p:sp>
            <p:sp>
              <p:nvSpPr>
                <p:cNvPr id="1141" name="Arc 117" hidden="1"/>
                <p:cNvSpPr>
                  <a:spLocks noChangeAspect="1"/>
                </p:cNvSpPr>
                <p:nvPr>
                  <p:custDataLst>
                    <p:tags r:id="rId33"/>
                  </p:custDataLst>
                </p:nvPr>
              </p:nvSpPr>
              <p:spPr bwMode="black">
                <a:xfrm>
                  <a:off x="878" y="2534"/>
                  <a:ext cx="54" cy="54"/>
                </a:xfrm>
                <a:custGeom>
                  <a:avLst/>
                  <a:gdLst>
                    <a:gd name="G0" fmla="+- 0 0 0"/>
                    <a:gd name="G1" fmla="+- 21600 0 0"/>
                    <a:gd name="G2" fmla="+- 21600 0 0"/>
                    <a:gd name="T0" fmla="*/ 0 w 21600"/>
                    <a:gd name="T1" fmla="*/ 0 h 21600"/>
                    <a:gd name="T2" fmla="*/ 21600 w 21600"/>
                    <a:gd name="T3" fmla="*/ 21600 h 21600"/>
                    <a:gd name="T4" fmla="*/ 0 w 21600"/>
                    <a:gd name="T5" fmla="*/ 21600 h 21600"/>
                  </a:gdLst>
                  <a:ahLst/>
                  <a:cxnLst>
                    <a:cxn ang="0">
                      <a:pos x="T0" y="T1"/>
                    </a:cxn>
                    <a:cxn ang="0">
                      <a:pos x="T2" y="T3"/>
                    </a:cxn>
                    <a:cxn ang="0">
                      <a:pos x="T4" y="T5"/>
                    </a:cxn>
                  </a:cxnLst>
                  <a:rect l="0" t="0" r="r" b="b"/>
                  <a:pathLst>
                    <a:path w="21600" h="21600" fill="none" extrusionOk="0">
                      <a:moveTo>
                        <a:pt x="-1" y="0"/>
                      </a:moveTo>
                      <a:cubicBezTo>
                        <a:pt x="11929" y="0"/>
                        <a:pt x="21600" y="9670"/>
                        <a:pt x="21600" y="21600"/>
                      </a:cubicBezTo>
                    </a:path>
                    <a:path w="21600" h="21600" stroke="0" extrusionOk="0">
                      <a:moveTo>
                        <a:pt x="-1" y="0"/>
                      </a:moveTo>
                      <a:cubicBezTo>
                        <a:pt x="11929" y="0"/>
                        <a:pt x="21600" y="9670"/>
                        <a:pt x="21600" y="21600"/>
                      </a:cubicBezTo>
                      <a:lnTo>
                        <a:pt x="0" y="21600"/>
                      </a:lnTo>
                      <a:close/>
                    </a:path>
                  </a:pathLst>
                </a:custGeom>
                <a:solidFill>
                  <a:schemeClr val="hlink"/>
                </a:solidFill>
                <a:ln w="9525">
                  <a:solidFill>
                    <a:schemeClr val="tx1"/>
                  </a:solidFill>
                  <a:round/>
                  <a:headEnd/>
                  <a:tailEnd/>
                </a:ln>
                <a:effectLst/>
              </p:spPr>
              <p:txBody>
                <a:bodyPr wrap="none" anchor="ctr"/>
                <a:lstStyle/>
                <a:p>
                  <a:pPr>
                    <a:defRPr/>
                  </a:pPr>
                  <a:endParaRPr lang="en-US">
                    <a:solidFill>
                      <a:srgbClr val="000000"/>
                    </a:solidFill>
                    <a:latin typeface="Arial" pitchFamily="34" charset="0"/>
                  </a:endParaRPr>
                </a:p>
              </p:txBody>
            </p:sp>
          </p:grpSp>
          <p:sp>
            <p:nvSpPr>
              <p:cNvPr id="1142" name="Rectangle 118" hidden="1"/>
              <p:cNvSpPr>
                <a:spLocks noChangeArrowheads="1"/>
              </p:cNvSpPr>
              <p:nvPr/>
            </p:nvSpPr>
            <p:spPr bwMode="gray">
              <a:xfrm>
                <a:off x="783" y="2537"/>
                <a:ext cx="321" cy="116"/>
              </a:xfrm>
              <a:prstGeom prst="rect">
                <a:avLst/>
              </a:prstGeom>
              <a:noFill/>
              <a:ln w="9525">
                <a:noFill/>
                <a:miter lim="800000"/>
                <a:headEnd/>
                <a:tailEnd/>
              </a:ln>
              <a:effectLst/>
            </p:spPr>
            <p:txBody>
              <a:bodyPr wrap="none" lIns="0" tIns="0" rIns="0" bIns="0">
                <a:spAutoFit/>
              </a:bodyPr>
              <a:lstStyle/>
              <a:p>
                <a:pPr algn="l" defTabSz="874713" eaLnBrk="0" hangingPunct="0">
                  <a:defRPr/>
                </a:pPr>
                <a:r>
                  <a:rPr lang="en-GB" sz="1200">
                    <a:solidFill>
                      <a:srgbClr val="000000"/>
                    </a:solidFill>
                    <a:latin typeface="Arial" pitchFamily="34" charset="0"/>
                  </a:rPr>
                  <a:t>Legend</a:t>
                </a:r>
              </a:p>
            </p:txBody>
          </p:sp>
        </p:grpSp>
        <p:grpSp>
          <p:nvGrpSpPr>
            <p:cNvPr id="1039" name="Group 119" hidden="1"/>
            <p:cNvGrpSpPr>
              <a:grpSpLocks/>
            </p:cNvGrpSpPr>
            <p:nvPr/>
          </p:nvGrpSpPr>
          <p:grpSpPr bwMode="auto">
            <a:xfrm>
              <a:off x="622" y="2663"/>
              <a:ext cx="482" cy="116"/>
              <a:chOff x="622" y="2677"/>
              <a:chExt cx="482" cy="116"/>
            </a:xfrm>
          </p:grpSpPr>
          <p:grpSp>
            <p:nvGrpSpPr>
              <p:cNvPr id="1050" name="Group 120" hidden="1"/>
              <p:cNvGrpSpPr>
                <a:grpSpLocks noChangeAspect="1"/>
              </p:cNvGrpSpPr>
              <p:nvPr>
                <p:custDataLst>
                  <p:tags r:id="rId28"/>
                </p:custDataLst>
              </p:nvPr>
            </p:nvGrpSpPr>
            <p:grpSpPr bwMode="auto">
              <a:xfrm>
                <a:off x="622" y="2680"/>
                <a:ext cx="108" cy="108"/>
                <a:chOff x="824" y="2672"/>
                <a:chExt cx="108" cy="108"/>
              </a:xfrm>
            </p:grpSpPr>
            <p:sp>
              <p:nvSpPr>
                <p:cNvPr id="1145" name="Oval 121" hidden="1"/>
                <p:cNvSpPr>
                  <a:spLocks noChangeAspect="1" noChangeArrowheads="1"/>
                </p:cNvSpPr>
                <p:nvPr>
                  <p:custDataLst>
                    <p:tags r:id="rId29"/>
                  </p:custDataLst>
                </p:nvPr>
              </p:nvSpPr>
              <p:spPr bwMode="blackWhite">
                <a:xfrm>
                  <a:off x="824" y="2672"/>
                  <a:ext cx="108" cy="108"/>
                </a:xfrm>
                <a:prstGeom prst="ellipse">
                  <a:avLst/>
                </a:prstGeom>
                <a:solidFill>
                  <a:schemeClr val="accent1"/>
                </a:solidFill>
                <a:ln w="9525">
                  <a:solidFill>
                    <a:schemeClr val="tx1"/>
                  </a:solidFill>
                  <a:round/>
                  <a:headEnd/>
                  <a:tailEnd/>
                </a:ln>
                <a:effectLst/>
              </p:spPr>
              <p:txBody>
                <a:bodyPr wrap="none" anchor="ctr"/>
                <a:lstStyle/>
                <a:p>
                  <a:pPr>
                    <a:defRPr/>
                  </a:pPr>
                  <a:endParaRPr lang="en-US">
                    <a:solidFill>
                      <a:srgbClr val="000000"/>
                    </a:solidFill>
                    <a:latin typeface="Arial" pitchFamily="34" charset="0"/>
                  </a:endParaRPr>
                </a:p>
              </p:txBody>
            </p:sp>
            <p:sp>
              <p:nvSpPr>
                <p:cNvPr id="1146" name="Arc 122" hidden="1"/>
                <p:cNvSpPr>
                  <a:spLocks noChangeAspect="1"/>
                </p:cNvSpPr>
                <p:nvPr>
                  <p:custDataLst>
                    <p:tags r:id="rId30"/>
                  </p:custDataLst>
                </p:nvPr>
              </p:nvSpPr>
              <p:spPr bwMode="black">
                <a:xfrm>
                  <a:off x="878" y="2672"/>
                  <a:ext cx="54" cy="108"/>
                </a:xfrm>
                <a:custGeom>
                  <a:avLst/>
                  <a:gdLst>
                    <a:gd name="G0" fmla="+- 0 0 0"/>
                    <a:gd name="G1" fmla="+- 21600 0 0"/>
                    <a:gd name="G2" fmla="+- 21600 0 0"/>
                    <a:gd name="T0" fmla="*/ 0 w 21600"/>
                    <a:gd name="T1" fmla="*/ 0 h 43200"/>
                    <a:gd name="T2" fmla="*/ 0 w 21600"/>
                    <a:gd name="T3" fmla="*/ 43200 h 43200"/>
                    <a:gd name="T4" fmla="*/ 0 w 21600"/>
                    <a:gd name="T5" fmla="*/ 21600 h 43200"/>
                  </a:gdLst>
                  <a:ahLst/>
                  <a:cxnLst>
                    <a:cxn ang="0">
                      <a:pos x="T0" y="T1"/>
                    </a:cxn>
                    <a:cxn ang="0">
                      <a:pos x="T2" y="T3"/>
                    </a:cxn>
                    <a:cxn ang="0">
                      <a:pos x="T4" y="T5"/>
                    </a:cxn>
                  </a:cxnLst>
                  <a:rect l="0" t="0" r="r" b="b"/>
                  <a:pathLst>
                    <a:path w="21600" h="43200" fill="none" extrusionOk="0">
                      <a:moveTo>
                        <a:pt x="-1" y="0"/>
                      </a:moveTo>
                      <a:cubicBezTo>
                        <a:pt x="11929" y="0"/>
                        <a:pt x="21600" y="9670"/>
                        <a:pt x="21600" y="21600"/>
                      </a:cubicBezTo>
                      <a:cubicBezTo>
                        <a:pt x="21600" y="33529"/>
                        <a:pt x="11929" y="43199"/>
                        <a:pt x="0" y="43200"/>
                      </a:cubicBezTo>
                    </a:path>
                    <a:path w="21600" h="43200" stroke="0" extrusionOk="0">
                      <a:moveTo>
                        <a:pt x="-1" y="0"/>
                      </a:moveTo>
                      <a:cubicBezTo>
                        <a:pt x="11929" y="0"/>
                        <a:pt x="21600" y="9670"/>
                        <a:pt x="21600" y="21600"/>
                      </a:cubicBezTo>
                      <a:cubicBezTo>
                        <a:pt x="21600" y="33529"/>
                        <a:pt x="11929" y="43199"/>
                        <a:pt x="0" y="43200"/>
                      </a:cubicBezTo>
                      <a:lnTo>
                        <a:pt x="0" y="21600"/>
                      </a:lnTo>
                      <a:close/>
                    </a:path>
                  </a:pathLst>
                </a:custGeom>
                <a:solidFill>
                  <a:schemeClr val="hlink"/>
                </a:solidFill>
                <a:ln w="9525">
                  <a:solidFill>
                    <a:schemeClr val="tx1"/>
                  </a:solidFill>
                  <a:round/>
                  <a:headEnd/>
                  <a:tailEnd/>
                </a:ln>
                <a:effectLst/>
              </p:spPr>
              <p:txBody>
                <a:bodyPr wrap="none" anchor="ctr"/>
                <a:lstStyle/>
                <a:p>
                  <a:pPr>
                    <a:defRPr/>
                  </a:pPr>
                  <a:endParaRPr lang="en-US">
                    <a:solidFill>
                      <a:srgbClr val="000000"/>
                    </a:solidFill>
                    <a:latin typeface="Arial" pitchFamily="34" charset="0"/>
                  </a:endParaRPr>
                </a:p>
              </p:txBody>
            </p:sp>
          </p:grpSp>
          <p:sp>
            <p:nvSpPr>
              <p:cNvPr id="1147" name="Rectangle 123" hidden="1"/>
              <p:cNvSpPr>
                <a:spLocks noChangeArrowheads="1"/>
              </p:cNvSpPr>
              <p:nvPr/>
            </p:nvSpPr>
            <p:spPr bwMode="gray">
              <a:xfrm>
                <a:off x="783" y="2677"/>
                <a:ext cx="321" cy="116"/>
              </a:xfrm>
              <a:prstGeom prst="rect">
                <a:avLst/>
              </a:prstGeom>
              <a:noFill/>
              <a:ln w="9525">
                <a:noFill/>
                <a:miter lim="800000"/>
                <a:headEnd/>
                <a:tailEnd/>
              </a:ln>
              <a:effectLst/>
            </p:spPr>
            <p:txBody>
              <a:bodyPr wrap="none" lIns="0" tIns="0" rIns="0" bIns="0">
                <a:spAutoFit/>
              </a:bodyPr>
              <a:lstStyle/>
              <a:p>
                <a:pPr algn="l" defTabSz="874713" eaLnBrk="0" hangingPunct="0">
                  <a:defRPr/>
                </a:pPr>
                <a:r>
                  <a:rPr lang="en-GB" sz="1200">
                    <a:solidFill>
                      <a:srgbClr val="000000"/>
                    </a:solidFill>
                    <a:latin typeface="Arial" pitchFamily="34" charset="0"/>
                  </a:rPr>
                  <a:t>Legend</a:t>
                </a:r>
              </a:p>
            </p:txBody>
          </p:sp>
        </p:grpSp>
        <p:grpSp>
          <p:nvGrpSpPr>
            <p:cNvPr id="1040" name="Group 124" hidden="1"/>
            <p:cNvGrpSpPr>
              <a:grpSpLocks/>
            </p:cNvGrpSpPr>
            <p:nvPr/>
          </p:nvGrpSpPr>
          <p:grpSpPr bwMode="auto">
            <a:xfrm>
              <a:off x="622" y="2802"/>
              <a:ext cx="482" cy="116"/>
              <a:chOff x="622" y="2813"/>
              <a:chExt cx="482" cy="116"/>
            </a:xfrm>
          </p:grpSpPr>
          <p:grpSp>
            <p:nvGrpSpPr>
              <p:cNvPr id="1046" name="Group 125" hidden="1"/>
              <p:cNvGrpSpPr>
                <a:grpSpLocks noChangeAspect="1"/>
              </p:cNvGrpSpPr>
              <p:nvPr>
                <p:custDataLst>
                  <p:tags r:id="rId25"/>
                </p:custDataLst>
              </p:nvPr>
            </p:nvGrpSpPr>
            <p:grpSpPr bwMode="auto">
              <a:xfrm>
                <a:off x="622" y="2816"/>
                <a:ext cx="108" cy="108"/>
                <a:chOff x="824" y="2948"/>
                <a:chExt cx="108" cy="108"/>
              </a:xfrm>
            </p:grpSpPr>
            <p:sp>
              <p:nvSpPr>
                <p:cNvPr id="1150" name="Oval 126" hidden="1"/>
                <p:cNvSpPr>
                  <a:spLocks noChangeAspect="1" noChangeArrowheads="1"/>
                </p:cNvSpPr>
                <p:nvPr>
                  <p:custDataLst>
                    <p:tags r:id="rId26"/>
                  </p:custDataLst>
                </p:nvPr>
              </p:nvSpPr>
              <p:spPr bwMode="blackWhite">
                <a:xfrm>
                  <a:off x="824" y="2948"/>
                  <a:ext cx="108" cy="108"/>
                </a:xfrm>
                <a:prstGeom prst="ellipse">
                  <a:avLst/>
                </a:prstGeom>
                <a:solidFill>
                  <a:schemeClr val="accent1"/>
                </a:solidFill>
                <a:ln w="9525">
                  <a:solidFill>
                    <a:schemeClr val="tx1"/>
                  </a:solidFill>
                  <a:round/>
                  <a:headEnd/>
                  <a:tailEnd/>
                </a:ln>
                <a:effectLst/>
              </p:spPr>
              <p:txBody>
                <a:bodyPr wrap="none" anchor="ctr"/>
                <a:lstStyle/>
                <a:p>
                  <a:pPr>
                    <a:defRPr/>
                  </a:pPr>
                  <a:endParaRPr lang="en-US">
                    <a:solidFill>
                      <a:srgbClr val="000000"/>
                    </a:solidFill>
                    <a:latin typeface="Arial" pitchFamily="34" charset="0"/>
                  </a:endParaRPr>
                </a:p>
              </p:txBody>
            </p:sp>
            <p:sp>
              <p:nvSpPr>
                <p:cNvPr id="1151" name="Arc 127" hidden="1"/>
                <p:cNvSpPr>
                  <a:spLocks noChangeAspect="1"/>
                </p:cNvSpPr>
                <p:nvPr>
                  <p:custDataLst>
                    <p:tags r:id="rId27"/>
                  </p:custDataLst>
                </p:nvPr>
              </p:nvSpPr>
              <p:spPr bwMode="black">
                <a:xfrm>
                  <a:off x="824" y="2948"/>
                  <a:ext cx="108" cy="108"/>
                </a:xfrm>
                <a:custGeom>
                  <a:avLst/>
                  <a:gdLst>
                    <a:gd name="G0" fmla="+- 21600 0 0"/>
                    <a:gd name="G1" fmla="+- 21600 0 0"/>
                    <a:gd name="G2" fmla="+- 21600 0 0"/>
                    <a:gd name="T0" fmla="*/ 21600 w 43200"/>
                    <a:gd name="T1" fmla="*/ 0 h 43200"/>
                    <a:gd name="T2" fmla="*/ 0 w 43200"/>
                    <a:gd name="T3" fmla="*/ 21600 h 43200"/>
                    <a:gd name="T4" fmla="*/ 21600 w 43200"/>
                    <a:gd name="T5" fmla="*/ 21600 h 43200"/>
                  </a:gdLst>
                  <a:ahLst/>
                  <a:cxnLst>
                    <a:cxn ang="0">
                      <a:pos x="T0" y="T1"/>
                    </a:cxn>
                    <a:cxn ang="0">
                      <a:pos x="T2" y="T3"/>
                    </a:cxn>
                    <a:cxn ang="0">
                      <a:pos x="T4" y="T5"/>
                    </a:cxn>
                  </a:cxnLst>
                  <a:rect l="0" t="0" r="r" b="b"/>
                  <a:pathLst>
                    <a:path w="43200" h="43200" fill="none" extrusionOk="0">
                      <a:moveTo>
                        <a:pt x="21599" y="0"/>
                      </a:moveTo>
                      <a:cubicBezTo>
                        <a:pt x="33529" y="0"/>
                        <a:pt x="43200" y="9670"/>
                        <a:pt x="43200" y="21600"/>
                      </a:cubicBezTo>
                      <a:cubicBezTo>
                        <a:pt x="43200" y="33529"/>
                        <a:pt x="33529" y="43200"/>
                        <a:pt x="21600" y="43200"/>
                      </a:cubicBezTo>
                      <a:cubicBezTo>
                        <a:pt x="9670" y="43200"/>
                        <a:pt x="0" y="33529"/>
                        <a:pt x="0" y="21600"/>
                      </a:cubicBezTo>
                    </a:path>
                    <a:path w="43200" h="43200" stroke="0" extrusionOk="0">
                      <a:moveTo>
                        <a:pt x="21599" y="0"/>
                      </a:moveTo>
                      <a:cubicBezTo>
                        <a:pt x="33529" y="0"/>
                        <a:pt x="43200" y="9670"/>
                        <a:pt x="43200" y="21600"/>
                      </a:cubicBezTo>
                      <a:cubicBezTo>
                        <a:pt x="43200" y="33529"/>
                        <a:pt x="33529" y="43200"/>
                        <a:pt x="21600" y="43200"/>
                      </a:cubicBezTo>
                      <a:cubicBezTo>
                        <a:pt x="9670" y="43200"/>
                        <a:pt x="0" y="33529"/>
                        <a:pt x="0" y="21600"/>
                      </a:cubicBezTo>
                      <a:lnTo>
                        <a:pt x="21600" y="21600"/>
                      </a:lnTo>
                      <a:close/>
                    </a:path>
                  </a:pathLst>
                </a:custGeom>
                <a:solidFill>
                  <a:schemeClr val="hlink"/>
                </a:solidFill>
                <a:ln w="9525">
                  <a:solidFill>
                    <a:schemeClr val="tx1"/>
                  </a:solidFill>
                  <a:round/>
                  <a:headEnd/>
                  <a:tailEnd/>
                </a:ln>
                <a:effectLst/>
              </p:spPr>
              <p:txBody>
                <a:bodyPr wrap="none" anchor="ctr"/>
                <a:lstStyle/>
                <a:p>
                  <a:pPr>
                    <a:defRPr/>
                  </a:pPr>
                  <a:endParaRPr lang="en-US">
                    <a:solidFill>
                      <a:srgbClr val="000000"/>
                    </a:solidFill>
                    <a:latin typeface="Arial" pitchFamily="34" charset="0"/>
                  </a:endParaRPr>
                </a:p>
              </p:txBody>
            </p:sp>
          </p:grpSp>
          <p:sp>
            <p:nvSpPr>
              <p:cNvPr id="1152" name="Rectangle 128" hidden="1"/>
              <p:cNvSpPr>
                <a:spLocks noChangeArrowheads="1"/>
              </p:cNvSpPr>
              <p:nvPr/>
            </p:nvSpPr>
            <p:spPr bwMode="gray">
              <a:xfrm>
                <a:off x="783" y="2813"/>
                <a:ext cx="321" cy="116"/>
              </a:xfrm>
              <a:prstGeom prst="rect">
                <a:avLst/>
              </a:prstGeom>
              <a:noFill/>
              <a:ln w="9525">
                <a:noFill/>
                <a:miter lim="800000"/>
                <a:headEnd/>
                <a:tailEnd/>
              </a:ln>
              <a:effectLst/>
            </p:spPr>
            <p:txBody>
              <a:bodyPr wrap="none" lIns="0" tIns="0" rIns="0" bIns="0">
                <a:spAutoFit/>
              </a:bodyPr>
              <a:lstStyle/>
              <a:p>
                <a:pPr algn="l" defTabSz="874713" eaLnBrk="0" hangingPunct="0">
                  <a:defRPr/>
                </a:pPr>
                <a:r>
                  <a:rPr lang="en-GB" sz="1200">
                    <a:solidFill>
                      <a:srgbClr val="000000"/>
                    </a:solidFill>
                    <a:latin typeface="Arial" pitchFamily="34" charset="0"/>
                  </a:rPr>
                  <a:t>Legend</a:t>
                </a:r>
              </a:p>
            </p:txBody>
          </p:sp>
        </p:grpSp>
        <p:grpSp>
          <p:nvGrpSpPr>
            <p:cNvPr id="1041" name="Group 129" hidden="1"/>
            <p:cNvGrpSpPr>
              <a:grpSpLocks/>
            </p:cNvGrpSpPr>
            <p:nvPr/>
          </p:nvGrpSpPr>
          <p:grpSpPr bwMode="auto">
            <a:xfrm>
              <a:off x="622" y="2942"/>
              <a:ext cx="482" cy="116"/>
              <a:chOff x="622" y="2942"/>
              <a:chExt cx="482" cy="116"/>
            </a:xfrm>
          </p:grpSpPr>
          <p:grpSp>
            <p:nvGrpSpPr>
              <p:cNvPr id="1042" name="Group 130" hidden="1"/>
              <p:cNvGrpSpPr>
                <a:grpSpLocks/>
              </p:cNvGrpSpPr>
              <p:nvPr>
                <p:custDataLst>
                  <p:tags r:id="rId22"/>
                </p:custDataLst>
              </p:nvPr>
            </p:nvGrpSpPr>
            <p:grpSpPr bwMode="auto">
              <a:xfrm>
                <a:off x="622" y="2946"/>
                <a:ext cx="108" cy="108"/>
                <a:chOff x="622" y="3292"/>
                <a:chExt cx="132" cy="132"/>
              </a:xfrm>
            </p:grpSpPr>
            <p:sp>
              <p:nvSpPr>
                <p:cNvPr id="1155" name="Oval 131" hidden="1"/>
                <p:cNvSpPr>
                  <a:spLocks noChangeArrowheads="1"/>
                </p:cNvSpPr>
                <p:nvPr>
                  <p:custDataLst>
                    <p:tags r:id="rId23"/>
                  </p:custDataLst>
                </p:nvPr>
              </p:nvSpPr>
              <p:spPr bwMode="blackWhite">
                <a:xfrm>
                  <a:off x="622" y="3292"/>
                  <a:ext cx="132" cy="132"/>
                </a:xfrm>
                <a:prstGeom prst="ellipse">
                  <a:avLst/>
                </a:prstGeom>
                <a:solidFill>
                  <a:schemeClr val="accent1"/>
                </a:solidFill>
                <a:ln w="9525">
                  <a:solidFill>
                    <a:schemeClr val="tx1"/>
                  </a:solidFill>
                  <a:round/>
                  <a:headEnd/>
                  <a:tailEnd/>
                </a:ln>
                <a:effectLst/>
              </p:spPr>
              <p:txBody>
                <a:bodyPr wrap="none" anchor="ctr"/>
                <a:lstStyle/>
                <a:p>
                  <a:pPr>
                    <a:defRPr/>
                  </a:pPr>
                  <a:endParaRPr lang="en-US">
                    <a:solidFill>
                      <a:srgbClr val="000000"/>
                    </a:solidFill>
                    <a:latin typeface="Arial" pitchFamily="34" charset="0"/>
                  </a:endParaRPr>
                </a:p>
              </p:txBody>
            </p:sp>
            <p:sp>
              <p:nvSpPr>
                <p:cNvPr id="1156" name="Oval 132" hidden="1"/>
                <p:cNvSpPr>
                  <a:spLocks noChangeArrowheads="1"/>
                </p:cNvSpPr>
                <p:nvPr>
                  <p:custDataLst>
                    <p:tags r:id="rId24"/>
                  </p:custDataLst>
                </p:nvPr>
              </p:nvSpPr>
              <p:spPr bwMode="black">
                <a:xfrm>
                  <a:off x="622" y="3292"/>
                  <a:ext cx="132" cy="132"/>
                </a:xfrm>
                <a:prstGeom prst="ellipse">
                  <a:avLst/>
                </a:prstGeom>
                <a:solidFill>
                  <a:schemeClr val="hlink"/>
                </a:solidFill>
                <a:ln w="9525">
                  <a:solidFill>
                    <a:schemeClr val="tx1"/>
                  </a:solidFill>
                  <a:round/>
                  <a:headEnd/>
                  <a:tailEnd/>
                </a:ln>
                <a:effectLst/>
              </p:spPr>
              <p:txBody>
                <a:bodyPr wrap="none" anchor="ctr"/>
                <a:lstStyle/>
                <a:p>
                  <a:pPr>
                    <a:defRPr/>
                  </a:pPr>
                  <a:endParaRPr lang="en-US">
                    <a:solidFill>
                      <a:srgbClr val="000000"/>
                    </a:solidFill>
                    <a:latin typeface="Arial" pitchFamily="34" charset="0"/>
                  </a:endParaRPr>
                </a:p>
              </p:txBody>
            </p:sp>
          </p:grpSp>
          <p:sp>
            <p:nvSpPr>
              <p:cNvPr id="1157" name="Rectangle 133" hidden="1"/>
              <p:cNvSpPr>
                <a:spLocks noChangeArrowheads="1"/>
              </p:cNvSpPr>
              <p:nvPr/>
            </p:nvSpPr>
            <p:spPr bwMode="gray">
              <a:xfrm>
                <a:off x="783" y="2942"/>
                <a:ext cx="321" cy="116"/>
              </a:xfrm>
              <a:prstGeom prst="rect">
                <a:avLst/>
              </a:prstGeom>
              <a:noFill/>
              <a:ln w="9525">
                <a:noFill/>
                <a:miter lim="800000"/>
                <a:headEnd/>
                <a:tailEnd/>
              </a:ln>
              <a:effectLst/>
            </p:spPr>
            <p:txBody>
              <a:bodyPr wrap="none" lIns="0" tIns="0" rIns="0" bIns="0">
                <a:spAutoFit/>
              </a:bodyPr>
              <a:lstStyle/>
              <a:p>
                <a:pPr algn="l" defTabSz="874713" eaLnBrk="0" hangingPunct="0">
                  <a:defRPr/>
                </a:pPr>
                <a:r>
                  <a:rPr lang="en-GB" sz="1200">
                    <a:solidFill>
                      <a:srgbClr val="000000"/>
                    </a:solidFill>
                    <a:latin typeface="Arial" pitchFamily="34" charset="0"/>
                  </a:rPr>
                  <a:t>Legend</a:t>
                </a:r>
              </a:p>
            </p:txBody>
          </p:sp>
        </p:grpSp>
      </p:grpSp>
      <p:sp>
        <p:nvSpPr>
          <p:cNvPr id="1237" name="Rectangle 213"/>
          <p:cNvSpPr>
            <a:spLocks noGrp="1" noChangeArrowheads="1"/>
          </p:cNvSpPr>
          <p:nvPr>
            <p:ph type="sldNum" sz="quarter" idx="4"/>
          </p:nvPr>
        </p:nvSpPr>
        <p:spPr bwMode="auto">
          <a:xfrm>
            <a:off x="6804025" y="6502401"/>
            <a:ext cx="2090738" cy="98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900" smtClean="0">
                <a:latin typeface="Times New Roman" pitchFamily="18" charset="0"/>
              </a:defRPr>
            </a:lvl1pPr>
          </a:lstStyle>
          <a:p>
            <a:pPr>
              <a:defRPr/>
            </a:pPr>
            <a:fld id="{A0D2B183-D906-4F69-A3C1-F4BFA13E86B1}" type="slidenum">
              <a:rPr lang="en-GB">
                <a:solidFill>
                  <a:srgbClr val="000000"/>
                </a:solidFill>
              </a:rPr>
              <a:pPr>
                <a:defRPr/>
              </a:pPr>
              <a:t>‹#›</a:t>
            </a:fld>
            <a:endParaRPr lang="en-GB">
              <a:solidFill>
                <a:srgbClr val="000000"/>
              </a:solidFill>
            </a:endParaRPr>
          </a:p>
        </p:txBody>
      </p:sp>
    </p:spTree>
    <p:extLst>
      <p:ext uri="{BB962C8B-B14F-4D97-AF65-F5344CB8AC3E}">
        <p14:creationId xmlns:p14="http://schemas.microsoft.com/office/powerpoint/2010/main" val="4234191469"/>
      </p:ext>
    </p:extLst>
  </p:cSld>
  <p:clrMap bg1="lt1" tx1="dk1" bg2="lt2" tx2="dk2" accent1="accent1" accent2="accent2" accent3="accent3" accent4="accent4" accent5="accent5" accent6="accent6" hlink="hlink" folHlink="folHlink"/>
  <p:sldLayoutIdLst>
    <p:sldLayoutId id="2147483760" r:id="rId1"/>
    <p:sldLayoutId id="2147483761" r:id="rId2"/>
    <p:sldLayoutId id="2147483762" r:id="rId3"/>
    <p:sldLayoutId id="2147483763" r:id="rId4"/>
    <p:sldLayoutId id="2147483764" r:id="rId5"/>
    <p:sldLayoutId id="2147483765" r:id="rId6"/>
    <p:sldLayoutId id="2147483766" r:id="rId7"/>
    <p:sldLayoutId id="2147483767" r:id="rId8"/>
    <p:sldLayoutId id="2147483768" r:id="rId9"/>
    <p:sldLayoutId id="2147483769" r:id="rId10"/>
    <p:sldLayoutId id="2147483770" r:id="rId11"/>
    <p:sldLayoutId id="2147483784" r:id="rId12"/>
  </p:sldLayoutIdLst>
  <p:hf hdr="0" ftr="0" dt="0"/>
  <p:txStyles>
    <p:titleStyle>
      <a:lvl1pPr algn="l" defTabSz="895350" rtl="0" eaLnBrk="0" fontAlgn="base" hangingPunct="0">
        <a:spcBef>
          <a:spcPct val="0"/>
        </a:spcBef>
        <a:spcAft>
          <a:spcPct val="0"/>
        </a:spcAft>
        <a:defRPr sz="1900" b="1">
          <a:solidFill>
            <a:schemeClr val="tx1"/>
          </a:solidFill>
          <a:latin typeface="+mj-lt"/>
          <a:ea typeface="+mj-ea"/>
          <a:cs typeface="+mj-cs"/>
        </a:defRPr>
      </a:lvl1pPr>
      <a:lvl2pPr algn="l" defTabSz="895350" rtl="0" eaLnBrk="0" fontAlgn="base" hangingPunct="0">
        <a:spcBef>
          <a:spcPct val="0"/>
        </a:spcBef>
        <a:spcAft>
          <a:spcPct val="0"/>
        </a:spcAft>
        <a:defRPr sz="1900" b="1">
          <a:solidFill>
            <a:schemeClr val="tx1"/>
          </a:solidFill>
          <a:latin typeface="Arial" pitchFamily="34" charset="0"/>
        </a:defRPr>
      </a:lvl2pPr>
      <a:lvl3pPr algn="l" defTabSz="895350" rtl="0" eaLnBrk="0" fontAlgn="base" hangingPunct="0">
        <a:spcBef>
          <a:spcPct val="0"/>
        </a:spcBef>
        <a:spcAft>
          <a:spcPct val="0"/>
        </a:spcAft>
        <a:defRPr sz="1900" b="1">
          <a:solidFill>
            <a:schemeClr val="tx1"/>
          </a:solidFill>
          <a:latin typeface="Arial" pitchFamily="34" charset="0"/>
        </a:defRPr>
      </a:lvl3pPr>
      <a:lvl4pPr algn="l" defTabSz="895350" rtl="0" eaLnBrk="0" fontAlgn="base" hangingPunct="0">
        <a:spcBef>
          <a:spcPct val="0"/>
        </a:spcBef>
        <a:spcAft>
          <a:spcPct val="0"/>
        </a:spcAft>
        <a:defRPr sz="1900" b="1">
          <a:solidFill>
            <a:schemeClr val="tx1"/>
          </a:solidFill>
          <a:latin typeface="Arial" pitchFamily="34" charset="0"/>
        </a:defRPr>
      </a:lvl4pPr>
      <a:lvl5pPr algn="l" defTabSz="895350" rtl="0" eaLnBrk="0" fontAlgn="base" hangingPunct="0">
        <a:spcBef>
          <a:spcPct val="0"/>
        </a:spcBef>
        <a:spcAft>
          <a:spcPct val="0"/>
        </a:spcAft>
        <a:defRPr sz="1900" b="1">
          <a:solidFill>
            <a:schemeClr val="tx1"/>
          </a:solidFill>
          <a:latin typeface="Arial" pitchFamily="34" charset="0"/>
        </a:defRPr>
      </a:lvl5pPr>
      <a:lvl6pPr marL="457200" algn="l" defTabSz="895350" rtl="0" fontAlgn="base">
        <a:spcBef>
          <a:spcPct val="0"/>
        </a:spcBef>
        <a:spcAft>
          <a:spcPct val="0"/>
        </a:spcAft>
        <a:defRPr sz="1900" b="1">
          <a:solidFill>
            <a:schemeClr val="tx1"/>
          </a:solidFill>
          <a:latin typeface="Arial" pitchFamily="34" charset="0"/>
        </a:defRPr>
      </a:lvl6pPr>
      <a:lvl7pPr marL="914400" algn="l" defTabSz="895350" rtl="0" fontAlgn="base">
        <a:spcBef>
          <a:spcPct val="0"/>
        </a:spcBef>
        <a:spcAft>
          <a:spcPct val="0"/>
        </a:spcAft>
        <a:defRPr sz="1900" b="1">
          <a:solidFill>
            <a:schemeClr val="tx1"/>
          </a:solidFill>
          <a:latin typeface="Arial" pitchFamily="34" charset="0"/>
        </a:defRPr>
      </a:lvl7pPr>
      <a:lvl8pPr marL="1371600" algn="l" defTabSz="895350" rtl="0" fontAlgn="base">
        <a:spcBef>
          <a:spcPct val="0"/>
        </a:spcBef>
        <a:spcAft>
          <a:spcPct val="0"/>
        </a:spcAft>
        <a:defRPr sz="1900" b="1">
          <a:solidFill>
            <a:schemeClr val="tx1"/>
          </a:solidFill>
          <a:latin typeface="Arial" pitchFamily="34" charset="0"/>
        </a:defRPr>
      </a:lvl8pPr>
      <a:lvl9pPr marL="1828800" algn="l" defTabSz="895350" rtl="0" fontAlgn="base">
        <a:spcBef>
          <a:spcPct val="0"/>
        </a:spcBef>
        <a:spcAft>
          <a:spcPct val="0"/>
        </a:spcAft>
        <a:defRPr sz="1900" b="1">
          <a:solidFill>
            <a:schemeClr val="tx1"/>
          </a:solidFill>
          <a:latin typeface="Arial" pitchFamily="34" charset="0"/>
        </a:defRPr>
      </a:lvl9pPr>
    </p:titleStyle>
    <p:bodyStyle>
      <a:lvl1pPr algn="l" defTabSz="895350" rtl="0" eaLnBrk="0" fontAlgn="base" hangingPunct="0">
        <a:spcBef>
          <a:spcPct val="0"/>
        </a:spcBef>
        <a:spcAft>
          <a:spcPct val="0"/>
        </a:spcAft>
        <a:buSzPct val="120000"/>
        <a:defRPr sz="1600">
          <a:solidFill>
            <a:schemeClr val="tx1"/>
          </a:solidFill>
          <a:latin typeface="+mn-lt"/>
          <a:ea typeface="+mn-ea"/>
          <a:cs typeface="+mn-cs"/>
        </a:defRPr>
      </a:lvl1pPr>
      <a:lvl2pPr marL="144463" indent="-142875" algn="l" defTabSz="895350" rtl="0" eaLnBrk="0" fontAlgn="base" hangingPunct="0">
        <a:spcBef>
          <a:spcPct val="0"/>
        </a:spcBef>
        <a:spcAft>
          <a:spcPct val="0"/>
        </a:spcAft>
        <a:buSzPct val="120000"/>
        <a:buChar char="•"/>
        <a:defRPr sz="1600">
          <a:solidFill>
            <a:schemeClr val="tx1"/>
          </a:solidFill>
          <a:latin typeface="+mn-lt"/>
        </a:defRPr>
      </a:lvl2pPr>
      <a:lvl3pPr marL="295275" indent="-149225" algn="l" defTabSz="895350" rtl="0" eaLnBrk="0" fontAlgn="base" hangingPunct="0">
        <a:spcBef>
          <a:spcPct val="0"/>
        </a:spcBef>
        <a:spcAft>
          <a:spcPct val="0"/>
        </a:spcAft>
        <a:buChar char="–"/>
        <a:defRPr sz="1600">
          <a:solidFill>
            <a:schemeClr val="tx1"/>
          </a:solidFill>
          <a:latin typeface="+mn-lt"/>
        </a:defRPr>
      </a:lvl3pPr>
      <a:lvl4pPr marL="431800" indent="-134938" algn="l" defTabSz="895350" rtl="0" eaLnBrk="0" fontAlgn="base" hangingPunct="0">
        <a:spcBef>
          <a:spcPct val="0"/>
        </a:spcBef>
        <a:spcAft>
          <a:spcPct val="0"/>
        </a:spcAft>
        <a:buSzPct val="89000"/>
        <a:buChar char="•"/>
        <a:defRPr sz="1600">
          <a:solidFill>
            <a:schemeClr val="tx1"/>
          </a:solidFill>
          <a:latin typeface="+mn-lt"/>
        </a:defRPr>
      </a:lvl4pPr>
      <a:lvl5pPr marL="582613" indent="-149225" algn="l" defTabSz="895350" rtl="0" eaLnBrk="0" fontAlgn="base" hangingPunct="0">
        <a:spcBef>
          <a:spcPct val="0"/>
        </a:spcBef>
        <a:spcAft>
          <a:spcPct val="0"/>
        </a:spcAft>
        <a:buSzPct val="75000"/>
        <a:buChar char="–"/>
        <a:defRPr sz="1600">
          <a:solidFill>
            <a:schemeClr val="tx1"/>
          </a:solidFill>
          <a:latin typeface="+mn-lt"/>
        </a:defRPr>
      </a:lvl5pPr>
      <a:lvl6pPr marL="1039813" indent="-149225" algn="l" defTabSz="895350" rtl="0" fontAlgn="base">
        <a:spcBef>
          <a:spcPct val="0"/>
        </a:spcBef>
        <a:spcAft>
          <a:spcPct val="0"/>
        </a:spcAft>
        <a:buSzPct val="75000"/>
        <a:buChar char="–"/>
        <a:defRPr sz="1600">
          <a:solidFill>
            <a:schemeClr val="tx1"/>
          </a:solidFill>
          <a:latin typeface="+mn-lt"/>
        </a:defRPr>
      </a:lvl6pPr>
      <a:lvl7pPr marL="1497013" indent="-149225" algn="l" defTabSz="895350" rtl="0" fontAlgn="base">
        <a:spcBef>
          <a:spcPct val="0"/>
        </a:spcBef>
        <a:spcAft>
          <a:spcPct val="0"/>
        </a:spcAft>
        <a:buSzPct val="75000"/>
        <a:buChar char="–"/>
        <a:defRPr sz="1600">
          <a:solidFill>
            <a:schemeClr val="tx1"/>
          </a:solidFill>
          <a:latin typeface="+mn-lt"/>
        </a:defRPr>
      </a:lvl7pPr>
      <a:lvl8pPr marL="1954213" indent="-149225" algn="l" defTabSz="895350" rtl="0" fontAlgn="base">
        <a:spcBef>
          <a:spcPct val="0"/>
        </a:spcBef>
        <a:spcAft>
          <a:spcPct val="0"/>
        </a:spcAft>
        <a:buSzPct val="75000"/>
        <a:buChar char="–"/>
        <a:defRPr sz="1600">
          <a:solidFill>
            <a:schemeClr val="tx1"/>
          </a:solidFill>
          <a:latin typeface="+mn-lt"/>
        </a:defRPr>
      </a:lvl8pPr>
      <a:lvl9pPr marL="2411413" indent="-149225" algn="l" defTabSz="895350" rtl="0" fontAlgn="base">
        <a:spcBef>
          <a:spcPct val="0"/>
        </a:spcBef>
        <a:spcAft>
          <a:spcPct val="0"/>
        </a:spcAft>
        <a:buSzPct val="75000"/>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2.png"/><Relationship Id="rId3" Type="http://schemas.openxmlformats.org/officeDocument/2006/relationships/tags" Target="../tags/tag39.xml"/><Relationship Id="rId7" Type="http://schemas.openxmlformats.org/officeDocument/2006/relationships/notesSlide" Target="../notesSlides/notesSlide1.xml"/><Relationship Id="rId12" Type="http://schemas.openxmlformats.org/officeDocument/2006/relationships/image" Target="../media/image4.png"/><Relationship Id="rId2" Type="http://schemas.openxmlformats.org/officeDocument/2006/relationships/tags" Target="../tags/tag38.xml"/><Relationship Id="rId1" Type="http://schemas.openxmlformats.org/officeDocument/2006/relationships/vmlDrawing" Target="../drawings/vmlDrawing4.vml"/><Relationship Id="rId6" Type="http://schemas.openxmlformats.org/officeDocument/2006/relationships/slideLayout" Target="../slideLayouts/slideLayout2.xml"/><Relationship Id="rId11" Type="http://schemas.openxmlformats.org/officeDocument/2006/relationships/image" Target="../media/image3.png"/><Relationship Id="rId5" Type="http://schemas.openxmlformats.org/officeDocument/2006/relationships/tags" Target="../tags/tag41.xml"/><Relationship Id="rId10" Type="http://schemas.openxmlformats.org/officeDocument/2006/relationships/image" Target="../media/image1.emf"/><Relationship Id="rId4" Type="http://schemas.openxmlformats.org/officeDocument/2006/relationships/tags" Target="../tags/tag40.xml"/><Relationship Id="rId9" Type="http://schemas.openxmlformats.org/officeDocument/2006/relationships/oleObject" Target="../embeddings/oleObject4.bin"/></Relationships>
</file>

<file path=ppt/slides/_rels/slide10.xml.rels><?xml version="1.0" encoding="UTF-8" standalone="yes"?>
<Relationships xmlns="http://schemas.openxmlformats.org/package/2006/relationships"><Relationship Id="rId3" Type="http://schemas.openxmlformats.org/officeDocument/2006/relationships/tags" Target="../tags/tag55.xml"/><Relationship Id="rId2" Type="http://schemas.openxmlformats.org/officeDocument/2006/relationships/tags" Target="../tags/tag54.xml"/><Relationship Id="rId1" Type="http://schemas.openxmlformats.org/officeDocument/2006/relationships/tags" Target="../tags/tag53.xml"/><Relationship Id="rId6" Type="http://schemas.openxmlformats.org/officeDocument/2006/relationships/image" Target="../media/image6.jpeg"/><Relationship Id="rId5" Type="http://schemas.openxmlformats.org/officeDocument/2006/relationships/notesSlide" Target="../notesSlides/notesSlide10.xml"/><Relationship Id="rId4"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tags" Target="../tags/tag58.xml"/><Relationship Id="rId7" Type="http://schemas.openxmlformats.org/officeDocument/2006/relationships/image" Target="../media/image6.jpeg"/><Relationship Id="rId2" Type="http://schemas.openxmlformats.org/officeDocument/2006/relationships/tags" Target="../tags/tag57.xml"/><Relationship Id="rId1" Type="http://schemas.openxmlformats.org/officeDocument/2006/relationships/tags" Target="../tags/tag56.xml"/><Relationship Id="rId6" Type="http://schemas.openxmlformats.org/officeDocument/2006/relationships/notesSlide" Target="../notesSlides/notesSlide11.xml"/><Relationship Id="rId5" Type="http://schemas.openxmlformats.org/officeDocument/2006/relationships/slideLayout" Target="../slideLayouts/slideLayout7.xml"/><Relationship Id="rId4" Type="http://schemas.openxmlformats.org/officeDocument/2006/relationships/tags" Target="../tags/tag59.xml"/></Relationships>
</file>

<file path=ppt/slides/_rels/slide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2.xml"/><Relationship Id="rId1" Type="http://schemas.openxmlformats.org/officeDocument/2006/relationships/slideLayout" Target="../slideLayouts/slideLayout7.xml"/><Relationship Id="rId4" Type="http://schemas.openxmlformats.org/officeDocument/2006/relationships/image" Target="../media/image37.emf"/></Relationships>
</file>

<file path=ppt/slides/_rels/slide13.xml.rels><?xml version="1.0" encoding="UTF-8" standalone="yes"?>
<Relationships xmlns="http://schemas.openxmlformats.org/package/2006/relationships"><Relationship Id="rId3" Type="http://schemas.openxmlformats.org/officeDocument/2006/relationships/slideLayout" Target="../slideLayouts/slideLayout7.xml"/><Relationship Id="rId2" Type="http://schemas.openxmlformats.org/officeDocument/2006/relationships/tags" Target="../tags/tag61.xml"/><Relationship Id="rId1" Type="http://schemas.openxmlformats.org/officeDocument/2006/relationships/tags" Target="../tags/tag60.xml"/><Relationship Id="rId5" Type="http://schemas.openxmlformats.org/officeDocument/2006/relationships/image" Target="../media/image6.jpeg"/><Relationship Id="rId4" Type="http://schemas.openxmlformats.org/officeDocument/2006/relationships/notesSlide" Target="../notesSlides/notesSlide13.xml"/></Relationships>
</file>

<file path=ppt/slides/_rels/slide14.xml.rels><?xml version="1.0" encoding="UTF-8" standalone="yes"?>
<Relationships xmlns="http://schemas.openxmlformats.org/package/2006/relationships"><Relationship Id="rId3" Type="http://schemas.openxmlformats.org/officeDocument/2006/relationships/tags" Target="../tags/tag64.xml"/><Relationship Id="rId2" Type="http://schemas.openxmlformats.org/officeDocument/2006/relationships/tags" Target="../tags/tag63.xml"/><Relationship Id="rId1" Type="http://schemas.openxmlformats.org/officeDocument/2006/relationships/tags" Target="../tags/tag62.xml"/><Relationship Id="rId6" Type="http://schemas.openxmlformats.org/officeDocument/2006/relationships/image" Target="../media/image6.jpeg"/><Relationship Id="rId5" Type="http://schemas.openxmlformats.org/officeDocument/2006/relationships/notesSlide" Target="../notesSlides/notesSlide14.xml"/><Relationship Id="rId4"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8" Type="http://schemas.openxmlformats.org/officeDocument/2006/relationships/image" Target="../media/image8.png"/><Relationship Id="rId3" Type="http://schemas.openxmlformats.org/officeDocument/2006/relationships/slideLayout" Target="../slideLayouts/slideLayout2.xml"/><Relationship Id="rId7" Type="http://schemas.openxmlformats.org/officeDocument/2006/relationships/image" Target="../media/image7.jpeg"/><Relationship Id="rId2" Type="http://schemas.openxmlformats.org/officeDocument/2006/relationships/tags" Target="../tags/tag43.xml"/><Relationship Id="rId1" Type="http://schemas.openxmlformats.org/officeDocument/2006/relationships/tags" Target="../tags/tag42.xml"/><Relationship Id="rId6" Type="http://schemas.openxmlformats.org/officeDocument/2006/relationships/image" Target="../media/image6.jpeg"/><Relationship Id="rId5" Type="http://schemas.openxmlformats.org/officeDocument/2006/relationships/image" Target="../media/image5.jpeg"/><Relationship Id="rId10" Type="http://schemas.openxmlformats.org/officeDocument/2006/relationships/image" Target="../media/image10.png"/><Relationship Id="rId4" Type="http://schemas.openxmlformats.org/officeDocument/2006/relationships/notesSlide" Target="../notesSlides/notesSlide2.xml"/><Relationship Id="rId9" Type="http://schemas.openxmlformats.org/officeDocument/2006/relationships/image" Target="../media/image9.jpeg"/></Relationships>
</file>

<file path=ppt/slides/_rels/slide3.xml.rels><?xml version="1.0" encoding="UTF-8" standalone="yes"?>
<Relationships xmlns="http://schemas.openxmlformats.org/package/2006/relationships"><Relationship Id="rId8" Type="http://schemas.openxmlformats.org/officeDocument/2006/relationships/image" Target="../media/image12.jpeg"/><Relationship Id="rId13" Type="http://schemas.openxmlformats.org/officeDocument/2006/relationships/image" Target="../media/image15.png"/><Relationship Id="rId3" Type="http://schemas.openxmlformats.org/officeDocument/2006/relationships/tags" Target="../tags/tag46.xml"/><Relationship Id="rId7" Type="http://schemas.openxmlformats.org/officeDocument/2006/relationships/image" Target="../media/image11.jpeg"/><Relationship Id="rId12" Type="http://schemas.microsoft.com/office/2007/relationships/hdphoto" Target="../media/hdphoto1.wdp"/><Relationship Id="rId2" Type="http://schemas.openxmlformats.org/officeDocument/2006/relationships/tags" Target="../tags/tag45.xml"/><Relationship Id="rId1" Type="http://schemas.openxmlformats.org/officeDocument/2006/relationships/tags" Target="../tags/tag44.xml"/><Relationship Id="rId6" Type="http://schemas.openxmlformats.org/officeDocument/2006/relationships/notesSlide" Target="../notesSlides/notesSlide3.xml"/><Relationship Id="rId11" Type="http://schemas.openxmlformats.org/officeDocument/2006/relationships/image" Target="../media/image14.png"/><Relationship Id="rId5" Type="http://schemas.openxmlformats.org/officeDocument/2006/relationships/slideLayout" Target="../slideLayouts/slideLayout12.xml"/><Relationship Id="rId15" Type="http://schemas.openxmlformats.org/officeDocument/2006/relationships/image" Target="../media/image16.png"/><Relationship Id="rId10" Type="http://schemas.openxmlformats.org/officeDocument/2006/relationships/image" Target="http://farm5.static.flickr.com/4046/4302056987_d840d8b3dd.jpg" TargetMode="External"/><Relationship Id="rId4" Type="http://schemas.openxmlformats.org/officeDocument/2006/relationships/tags" Target="../tags/tag47.xml"/><Relationship Id="rId9" Type="http://schemas.openxmlformats.org/officeDocument/2006/relationships/image" Target="../media/image13.jpeg"/><Relationship Id="rId14" Type="http://schemas.microsoft.com/office/2007/relationships/hdphoto" Target="../media/hdphoto2.wdp"/></Relationships>
</file>

<file path=ppt/slides/_rels/slide4.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7.png"/></Relationships>
</file>

<file path=ppt/slides/_rels/slide5.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jpeg"/><Relationship Id="rId9" Type="http://schemas.openxmlformats.org/officeDocument/2006/relationships/image" Target="../media/image24.png"/></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tags" Target="../tags/tag49.xml"/><Relationship Id="rId1" Type="http://schemas.openxmlformats.org/officeDocument/2006/relationships/tags" Target="../tags/tag48.xml"/><Relationship Id="rId5" Type="http://schemas.openxmlformats.org/officeDocument/2006/relationships/image" Target="../media/image6.jpeg"/><Relationship Id="rId4"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7.xml"/><Relationship Id="rId1" Type="http://schemas.openxmlformats.org/officeDocument/2006/relationships/tags" Target="../tags/tag50.xml"/><Relationship Id="rId4" Type="http://schemas.openxmlformats.org/officeDocument/2006/relationships/image" Target="../media/image6.jpeg"/></Relationships>
</file>

<file path=ppt/slides/_rels/slide9.xml.rels><?xml version="1.0" encoding="UTF-8" standalone="yes"?>
<Relationships xmlns="http://schemas.openxmlformats.org/package/2006/relationships"><Relationship Id="rId8" Type="http://schemas.openxmlformats.org/officeDocument/2006/relationships/image" Target="../media/image28.png"/><Relationship Id="rId13" Type="http://schemas.openxmlformats.org/officeDocument/2006/relationships/image" Target="../media/image33.png"/><Relationship Id="rId3" Type="http://schemas.openxmlformats.org/officeDocument/2006/relationships/slideLayout" Target="../slideLayouts/slideLayout7.xml"/><Relationship Id="rId7" Type="http://schemas.openxmlformats.org/officeDocument/2006/relationships/image" Target="../media/image6.jpeg"/><Relationship Id="rId12" Type="http://schemas.openxmlformats.org/officeDocument/2006/relationships/image" Target="../media/image32.png"/><Relationship Id="rId2" Type="http://schemas.openxmlformats.org/officeDocument/2006/relationships/tags" Target="../tags/tag52.xml"/><Relationship Id="rId16" Type="http://schemas.openxmlformats.org/officeDocument/2006/relationships/image" Target="../media/image36.png"/><Relationship Id="rId1" Type="http://schemas.openxmlformats.org/officeDocument/2006/relationships/tags" Target="../tags/tag51.xml"/><Relationship Id="rId6" Type="http://schemas.openxmlformats.org/officeDocument/2006/relationships/image" Target="../media/image27.png"/><Relationship Id="rId11" Type="http://schemas.openxmlformats.org/officeDocument/2006/relationships/image" Target="../media/image31.png"/><Relationship Id="rId5" Type="http://schemas.openxmlformats.org/officeDocument/2006/relationships/image" Target="../media/image26.png"/><Relationship Id="rId15" Type="http://schemas.openxmlformats.org/officeDocument/2006/relationships/image" Target="../media/image35.png"/><Relationship Id="rId10" Type="http://schemas.openxmlformats.org/officeDocument/2006/relationships/image" Target="../media/image30.png"/><Relationship Id="rId4" Type="http://schemas.openxmlformats.org/officeDocument/2006/relationships/notesSlide" Target="../notesSlides/notesSlide9.xml"/><Relationship Id="rId9" Type="http://schemas.openxmlformats.org/officeDocument/2006/relationships/image" Target="../media/image29.png"/><Relationship Id="rId14" Type="http://schemas.openxmlformats.org/officeDocument/2006/relationships/image" Target="../media/image34.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Line 10"/>
          <p:cNvSpPr>
            <a:spLocks noChangeShapeType="1"/>
          </p:cNvSpPr>
          <p:nvPr/>
        </p:nvSpPr>
        <p:spPr bwMode="auto">
          <a:xfrm flipV="1">
            <a:off x="719139" y="917576"/>
            <a:ext cx="8105775" cy="3175"/>
          </a:xfrm>
          <a:prstGeom prst="line">
            <a:avLst/>
          </a:prstGeom>
          <a:noFill/>
          <a:ln w="19050">
            <a:solidFill>
              <a:srgbClr val="000066"/>
            </a:solidFill>
            <a:round/>
            <a:headEnd/>
            <a:tailEnd/>
          </a:ln>
        </p:spPr>
        <p:txBody>
          <a:bodyPr/>
          <a:lstStyle/>
          <a:p>
            <a:endParaRPr lang="en-GB" dirty="0">
              <a:solidFill>
                <a:srgbClr val="000000"/>
              </a:solidFill>
            </a:endParaRPr>
          </a:p>
        </p:txBody>
      </p:sp>
      <p:sp>
        <p:nvSpPr>
          <p:cNvPr id="8" name="Slide Number Placeholder 4"/>
          <p:cNvSpPr>
            <a:spLocks noGrp="1"/>
          </p:cNvSpPr>
          <p:nvPr>
            <p:ph type="sldNum" sz="quarter" idx="11"/>
          </p:nvPr>
        </p:nvSpPr>
        <p:spPr/>
        <p:txBody>
          <a:bodyPr/>
          <a:lstStyle/>
          <a:p>
            <a:fld id="{637C1946-76FA-4192-98BE-A1562A7C2072}" type="slidenum">
              <a:rPr lang="en-GB">
                <a:solidFill>
                  <a:srgbClr val="000000"/>
                </a:solidFill>
              </a:rPr>
              <a:pPr/>
              <a:t>1</a:t>
            </a:fld>
            <a:endParaRPr lang="en-GB" dirty="0">
              <a:solidFill>
                <a:srgbClr val="000000"/>
              </a:solidFill>
            </a:endParaRPr>
          </a:p>
        </p:txBody>
      </p:sp>
      <p:sp>
        <p:nvSpPr>
          <p:cNvPr id="515074" name="Rectangle 2"/>
          <p:cNvSpPr>
            <a:spLocks noGrp="1" noChangeArrowheads="1"/>
          </p:cNvSpPr>
          <p:nvPr>
            <p:ph type="title"/>
          </p:nvPr>
        </p:nvSpPr>
        <p:spPr>
          <a:xfrm>
            <a:off x="763589" y="458788"/>
            <a:ext cx="7726362" cy="366254"/>
          </a:xfrm>
        </p:spPr>
        <p:txBody>
          <a:bodyPr/>
          <a:lstStyle/>
          <a:p>
            <a:pPr>
              <a:lnSpc>
                <a:spcPct val="85000"/>
              </a:lnSpc>
            </a:pPr>
            <a:r>
              <a:rPr lang="en-GB" sz="2800" dirty="0" smtClean="0"/>
              <a:t>The Emissions Gap reports</a:t>
            </a:r>
            <a:endParaRPr lang="en-GB" dirty="0"/>
          </a:p>
        </p:txBody>
      </p:sp>
      <p:sp>
        <p:nvSpPr>
          <p:cNvPr id="515075" name="Rectangle 3"/>
          <p:cNvSpPr>
            <a:spLocks noChangeArrowheads="1"/>
          </p:cNvSpPr>
          <p:nvPr>
            <p:custDataLst>
              <p:tags r:id="rId2"/>
            </p:custDataLst>
          </p:nvPr>
        </p:nvSpPr>
        <p:spPr bwMode="auto">
          <a:xfrm>
            <a:off x="731280" y="1098551"/>
            <a:ext cx="5033962"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230187" algn="l" defTabSz="895350">
              <a:spcAft>
                <a:spcPct val="50000"/>
              </a:spcAft>
              <a:buSzPct val="120000"/>
              <a:buFont typeface="Wingdings" pitchFamily="2" charset="2"/>
              <a:buNone/>
            </a:pPr>
            <a:r>
              <a:rPr lang="en-GB" sz="2000" b="1" dirty="0">
                <a:solidFill>
                  <a:srgbClr val="000000"/>
                </a:solidFill>
              </a:rPr>
              <a:t>2010 Cancun Climate Summit  </a:t>
            </a:r>
            <a:r>
              <a:rPr lang="en-GB" sz="2000" b="1" dirty="0" smtClean="0">
                <a:solidFill>
                  <a:srgbClr val="000000"/>
                </a:solidFill>
              </a:rPr>
              <a:t>                   UNEP </a:t>
            </a:r>
            <a:r>
              <a:rPr lang="en-GB" sz="2000" b="1" dirty="0">
                <a:solidFill>
                  <a:srgbClr val="000000"/>
                </a:solidFill>
              </a:rPr>
              <a:t>“Emissions Gap” report</a:t>
            </a:r>
          </a:p>
          <a:p>
            <a:pPr indent="-230187" algn="l" defTabSz="895350">
              <a:spcAft>
                <a:spcPct val="50000"/>
              </a:spcAft>
              <a:buSzPct val="120000"/>
              <a:buFont typeface="Wingdings" pitchFamily="2" charset="2"/>
              <a:buNone/>
            </a:pPr>
            <a:r>
              <a:rPr lang="en-GB" dirty="0">
                <a:solidFill>
                  <a:srgbClr val="000000"/>
                </a:solidFill>
              </a:rPr>
              <a:t>United Nations Environment Programme with the European Climate Foundation &amp; National Institute of Ecology, Mexico</a:t>
            </a:r>
          </a:p>
        </p:txBody>
      </p:sp>
      <p:pic>
        <p:nvPicPr>
          <p:cNvPr id="515077" name="Picture 5"/>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765242" y="361988"/>
            <a:ext cx="1676804" cy="2368654"/>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graphicFrame>
        <p:nvGraphicFramePr>
          <p:cNvPr id="515081" name="Object 9"/>
          <p:cNvGraphicFramePr>
            <a:graphicFrameLocks noGrp="1" noChangeAspect="1"/>
          </p:cNvGraphicFramePr>
          <p:nvPr>
            <p:ph idx="1"/>
            <p:extLst>
              <p:ext uri="{D42A27DB-BD31-4B8C-83A1-F6EECF244321}">
                <p14:modId xmlns:p14="http://schemas.microsoft.com/office/powerpoint/2010/main" val="3519485855"/>
              </p:ext>
            </p:extLst>
          </p:nvPr>
        </p:nvGraphicFramePr>
        <p:xfrm>
          <a:off x="6235017" y="1546315"/>
          <a:ext cx="1706561" cy="2401387"/>
        </p:xfrm>
        <a:graphic>
          <a:graphicData uri="http://schemas.openxmlformats.org/presentationml/2006/ole">
            <mc:AlternateContent xmlns:mc="http://schemas.openxmlformats.org/markup-compatibility/2006">
              <mc:Choice xmlns:v="urn:schemas-microsoft-com:vml" Requires="v">
                <p:oleObj spid="_x0000_s74844" name="Acrobat Document" r:id="rId9" imgW="11420410" imgH="8019810" progId="AcroExch.Document.7">
                  <p:embed/>
                </p:oleObj>
              </mc:Choice>
              <mc:Fallback>
                <p:oleObj name="Acrobat Document" r:id="rId9" imgW="11420410" imgH="8019810" progId="AcroExch.Document.7">
                  <p:embed/>
                  <p:pic>
                    <p:nvPicPr>
                      <p:cNvPr id="0" name=""/>
                      <p:cNvPicPr>
                        <a:picLocks noGrp="1" noChangeAspect="1" noChangeArrowheads="1"/>
                      </p:cNvPicPr>
                      <p:nvPr/>
                    </p:nvPicPr>
                    <p:blipFill>
                      <a:blip r:embed="rId10"/>
                      <a:srcRect l="50015"/>
                      <a:stretch>
                        <a:fillRect/>
                      </a:stretch>
                    </p:blipFill>
                    <p:spPr bwMode="auto">
                      <a:xfrm>
                        <a:off x="6235017" y="1546315"/>
                        <a:ext cx="1706561" cy="2401387"/>
                      </a:xfrm>
                      <a:prstGeom prst="rect">
                        <a:avLst/>
                      </a:prstGeom>
                      <a:noFill/>
                      <a:ln w="9525">
                        <a:solidFill>
                          <a:schemeClr val="tx1"/>
                        </a:solidFill>
                        <a:miter lim="800000"/>
                        <a:headEnd/>
                        <a:tailEnd/>
                      </a:ln>
                      <a:effectLst/>
                      <a:extLst/>
                    </p:spPr>
                  </p:pic>
                </p:oleObj>
              </mc:Fallback>
            </mc:AlternateContent>
          </a:graphicData>
        </a:graphic>
      </p:graphicFrame>
      <p:sp>
        <p:nvSpPr>
          <p:cNvPr id="515082" name="Rectangle 10"/>
          <p:cNvSpPr>
            <a:spLocks noChangeArrowheads="1"/>
          </p:cNvSpPr>
          <p:nvPr>
            <p:custDataLst>
              <p:tags r:id="rId3"/>
            </p:custDataLst>
          </p:nvPr>
        </p:nvSpPr>
        <p:spPr bwMode="auto">
          <a:xfrm>
            <a:off x="762000" y="2352134"/>
            <a:ext cx="5583237" cy="120032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342900" algn="l" defTabSz="895350">
              <a:spcAft>
                <a:spcPct val="50000"/>
              </a:spcAft>
              <a:buSzPct val="120000"/>
              <a:buFont typeface="Wingdings" pitchFamily="2" charset="2"/>
              <a:buNone/>
            </a:pPr>
            <a:r>
              <a:rPr lang="en-GB" sz="2000" b="1" dirty="0">
                <a:solidFill>
                  <a:srgbClr val="000000"/>
                </a:solidFill>
              </a:rPr>
              <a:t>2011 Durban Climate Summit                        UNEP “Bridging the Emissions Gap” report</a:t>
            </a:r>
          </a:p>
          <a:p>
            <a:pPr indent="-342900" algn="l" defTabSz="895350">
              <a:spcAft>
                <a:spcPct val="50000"/>
              </a:spcAft>
              <a:buSzPct val="120000"/>
              <a:buFont typeface="Wingdings" pitchFamily="2" charset="2"/>
              <a:buNone/>
            </a:pPr>
            <a:r>
              <a:rPr lang="en-GB" dirty="0">
                <a:solidFill>
                  <a:srgbClr val="000000"/>
                </a:solidFill>
              </a:rPr>
              <a:t>United Nations Environment Programme with the European Climate Foundation &amp; Ministry of Environment, South </a:t>
            </a:r>
            <a:r>
              <a:rPr lang="en-GB" dirty="0" smtClean="0">
                <a:solidFill>
                  <a:srgbClr val="000000"/>
                </a:solidFill>
              </a:rPr>
              <a:t>Africa</a:t>
            </a:r>
            <a:endParaRPr lang="en-GB" dirty="0">
              <a:solidFill>
                <a:srgbClr val="000000"/>
              </a:solidFill>
            </a:endParaRPr>
          </a:p>
        </p:txBody>
      </p:sp>
      <p:sp>
        <p:nvSpPr>
          <p:cNvPr id="10" name="Rectangle 10"/>
          <p:cNvSpPr>
            <a:spLocks noChangeArrowheads="1"/>
          </p:cNvSpPr>
          <p:nvPr>
            <p:custDataLst>
              <p:tags r:id="rId4"/>
            </p:custDataLst>
          </p:nvPr>
        </p:nvSpPr>
        <p:spPr bwMode="auto">
          <a:xfrm>
            <a:off x="736236" y="3664986"/>
            <a:ext cx="5583237" cy="15234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342900" algn="l" defTabSz="895350">
              <a:spcAft>
                <a:spcPct val="50000"/>
              </a:spcAft>
              <a:buSzPct val="120000"/>
              <a:buFont typeface="Wingdings" pitchFamily="2" charset="2"/>
              <a:buNone/>
            </a:pPr>
            <a:r>
              <a:rPr lang="en-GB" sz="2000" b="1" dirty="0" smtClean="0">
                <a:solidFill>
                  <a:srgbClr val="000000"/>
                </a:solidFill>
              </a:rPr>
              <a:t>2012 Doha </a:t>
            </a:r>
            <a:r>
              <a:rPr lang="en-GB" sz="2000" b="1" dirty="0">
                <a:solidFill>
                  <a:srgbClr val="000000"/>
                </a:solidFill>
              </a:rPr>
              <a:t>Climate Summit                        UNEP </a:t>
            </a:r>
            <a:r>
              <a:rPr lang="en-GB" sz="2000" b="1" dirty="0" smtClean="0">
                <a:solidFill>
                  <a:srgbClr val="000000"/>
                </a:solidFill>
              </a:rPr>
              <a:t>“Emissions Gap 2012” report</a:t>
            </a:r>
            <a:endParaRPr lang="en-GB" sz="2000" b="1" dirty="0">
              <a:solidFill>
                <a:srgbClr val="000000"/>
              </a:solidFill>
            </a:endParaRPr>
          </a:p>
          <a:p>
            <a:pPr indent="-342900" algn="l" defTabSz="895350">
              <a:spcAft>
                <a:spcPct val="50000"/>
              </a:spcAft>
              <a:buSzPct val="120000"/>
              <a:buFont typeface="Wingdings" pitchFamily="2" charset="2"/>
              <a:buNone/>
            </a:pPr>
            <a:r>
              <a:rPr lang="en-GB" dirty="0">
                <a:solidFill>
                  <a:srgbClr val="000000"/>
                </a:solidFill>
              </a:rPr>
              <a:t>United Nations Environment Programme with the </a:t>
            </a:r>
            <a:r>
              <a:rPr lang="en-GB" dirty="0" smtClean="0">
                <a:solidFill>
                  <a:srgbClr val="000000"/>
                </a:solidFill>
              </a:rPr>
              <a:t>European Climate Foundation</a:t>
            </a:r>
            <a:endParaRPr lang="en-GB" dirty="0">
              <a:solidFill>
                <a:srgbClr val="000000"/>
              </a:solidFill>
            </a:endParaRPr>
          </a:p>
          <a:p>
            <a:pPr indent="-342900" algn="l" defTabSz="895350">
              <a:spcAft>
                <a:spcPct val="50000"/>
              </a:spcAft>
              <a:buSzPct val="120000"/>
              <a:buFont typeface="Wingdings" pitchFamily="2" charset="2"/>
              <a:buNone/>
            </a:pPr>
            <a:r>
              <a:rPr lang="en-GB" dirty="0" smtClean="0">
                <a:solidFill>
                  <a:srgbClr val="000000"/>
                </a:solidFill>
                <a:latin typeface="Arial"/>
              </a:rPr>
              <a:t>55 scientists, 43 institutions, 22 countries</a:t>
            </a:r>
            <a:endParaRPr lang="en-GB" dirty="0">
              <a:solidFill>
                <a:srgbClr val="000000"/>
              </a:solidFill>
            </a:endParaRPr>
          </a:p>
        </p:txBody>
      </p:sp>
      <p:pic>
        <p:nvPicPr>
          <p:cNvPr id="77827" name="Picture 3"/>
          <p:cNvPicPr>
            <a:picLocks noChangeAspect="1" noChangeArrowheads="1"/>
          </p:cNvPicPr>
          <p:nvPr/>
        </p:nvPicPr>
        <p:blipFill>
          <a:blip r:embed="rId11" cstate="print"/>
          <a:srcRect/>
          <a:stretch>
            <a:fillRect/>
          </a:stretch>
        </p:blipFill>
        <p:spPr bwMode="auto">
          <a:xfrm>
            <a:off x="6639209" y="2904617"/>
            <a:ext cx="1706561" cy="2394217"/>
          </a:xfrm>
          <a:prstGeom prst="rect">
            <a:avLst/>
          </a:prstGeom>
          <a:noFill/>
          <a:ln w="9525">
            <a:solidFill>
              <a:schemeClr val="tx1"/>
            </a:solidFill>
            <a:miter lim="800000"/>
            <a:headEnd/>
            <a:tailEnd/>
          </a:ln>
        </p:spPr>
      </p:pic>
      <p:pic>
        <p:nvPicPr>
          <p:cNvPr id="71772" name="Picture 92"/>
          <p:cNvPicPr>
            <a:picLocks noChangeAspect="1" noChangeArrowheads="1"/>
          </p:cNvPicPr>
          <p:nvPr/>
        </p:nvPicPr>
        <p:blipFill>
          <a:blip r:embed="rId12">
            <a:extLst>
              <a:ext uri="{28A0092B-C50C-407E-A947-70E740481C1C}">
                <a14:useLocalDpi xmlns:a14="http://schemas.microsoft.com/office/drawing/2010/main" val="0"/>
              </a:ext>
            </a:extLst>
          </a:blip>
          <a:srcRect/>
          <a:stretch>
            <a:fillRect/>
          </a:stretch>
        </p:blipFill>
        <p:spPr bwMode="auto">
          <a:xfrm>
            <a:off x="7088298" y="3974341"/>
            <a:ext cx="1706559" cy="2428277"/>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14" name="Rectangle 10"/>
          <p:cNvSpPr>
            <a:spLocks noChangeArrowheads="1"/>
          </p:cNvSpPr>
          <p:nvPr>
            <p:custDataLst>
              <p:tags r:id="rId5"/>
            </p:custDataLst>
          </p:nvPr>
        </p:nvSpPr>
        <p:spPr bwMode="auto">
          <a:xfrm>
            <a:off x="727754" y="5298834"/>
            <a:ext cx="5583237" cy="1308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indent="-342900" algn="l" defTabSz="895350">
              <a:spcAft>
                <a:spcPct val="50000"/>
              </a:spcAft>
              <a:buSzPct val="120000"/>
              <a:buFont typeface="Wingdings" pitchFamily="2" charset="2"/>
              <a:buNone/>
            </a:pPr>
            <a:r>
              <a:rPr lang="en-GB" sz="2000" b="1" dirty="0" smtClean="0">
                <a:solidFill>
                  <a:srgbClr val="000000"/>
                </a:solidFill>
              </a:rPr>
              <a:t>2013 Warsaw Climate </a:t>
            </a:r>
            <a:r>
              <a:rPr lang="en-GB" sz="2000" b="1" dirty="0">
                <a:solidFill>
                  <a:srgbClr val="000000"/>
                </a:solidFill>
              </a:rPr>
              <a:t>Summit                        UNEP </a:t>
            </a:r>
            <a:r>
              <a:rPr lang="en-GB" sz="2000" b="1" dirty="0" smtClean="0">
                <a:solidFill>
                  <a:srgbClr val="000000"/>
                </a:solidFill>
              </a:rPr>
              <a:t>“Emissions Gap 2013” report</a:t>
            </a:r>
            <a:endParaRPr lang="en-GB" sz="2000" b="1" dirty="0">
              <a:solidFill>
                <a:srgbClr val="000000"/>
              </a:solidFill>
            </a:endParaRPr>
          </a:p>
          <a:p>
            <a:pPr indent="-342900" algn="l" defTabSz="895350">
              <a:spcAft>
                <a:spcPct val="50000"/>
              </a:spcAft>
              <a:buSzPct val="120000"/>
              <a:buFont typeface="Wingdings" pitchFamily="2" charset="2"/>
              <a:buNone/>
            </a:pPr>
            <a:r>
              <a:rPr lang="en-GB" dirty="0">
                <a:solidFill>
                  <a:srgbClr val="000000"/>
                </a:solidFill>
              </a:rPr>
              <a:t>United Nations Environment Programme </a:t>
            </a:r>
            <a:r>
              <a:rPr lang="en-GB" dirty="0" smtClean="0">
                <a:solidFill>
                  <a:srgbClr val="000000"/>
                </a:solidFill>
              </a:rPr>
              <a:t> </a:t>
            </a:r>
            <a:endParaRPr lang="en-GB" dirty="0">
              <a:solidFill>
                <a:srgbClr val="000000"/>
              </a:solidFill>
            </a:endParaRPr>
          </a:p>
          <a:p>
            <a:pPr indent="-342900" algn="l" defTabSz="895350">
              <a:spcAft>
                <a:spcPct val="50000"/>
              </a:spcAft>
              <a:buSzPct val="120000"/>
              <a:buFont typeface="Wingdings" pitchFamily="2" charset="2"/>
              <a:buNone/>
            </a:pPr>
            <a:r>
              <a:rPr lang="en-GB" dirty="0" smtClean="0">
                <a:solidFill>
                  <a:srgbClr val="000000"/>
                </a:solidFill>
                <a:latin typeface="Arial"/>
              </a:rPr>
              <a:t>70 scientists, 44 institutions, 17 countries</a:t>
            </a:r>
            <a:endParaRPr lang="en-GB" dirty="0">
              <a:solidFill>
                <a:srgbClr val="000000"/>
              </a:solidFill>
            </a:endParaRPr>
          </a:p>
        </p:txBody>
      </p:sp>
    </p:spTree>
    <p:extLst>
      <p:ext uri="{BB962C8B-B14F-4D97-AF65-F5344CB8AC3E}">
        <p14:creationId xmlns:p14="http://schemas.microsoft.com/office/powerpoint/2010/main" val="1938428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3244A86-CB38-4A77-BF75-24A300F80183}" type="slidenum">
              <a:rPr lang="en-GB" smtClean="0">
                <a:solidFill>
                  <a:srgbClr val="000000"/>
                </a:solidFill>
              </a:rPr>
              <a:pPr>
                <a:defRPr/>
              </a:pPr>
              <a:t>10</a:t>
            </a:fld>
            <a:endParaRPr lang="en-GB" dirty="0">
              <a:solidFill>
                <a:srgbClr val="000000"/>
              </a:solidFill>
            </a:endParaRPr>
          </a:p>
        </p:txBody>
      </p:sp>
      <p:sp>
        <p:nvSpPr>
          <p:cNvPr id="3" name="Line 5"/>
          <p:cNvSpPr>
            <a:spLocks noChangeShapeType="1"/>
          </p:cNvSpPr>
          <p:nvPr/>
        </p:nvSpPr>
        <p:spPr bwMode="auto">
          <a:xfrm>
            <a:off x="762000" y="923925"/>
            <a:ext cx="797823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5" name="Rectangle 2"/>
          <p:cNvSpPr txBox="1">
            <a:spLocks noChangeArrowheads="1"/>
          </p:cNvSpPr>
          <p:nvPr/>
        </p:nvSpPr>
        <p:spPr>
          <a:xfrm>
            <a:off x="762001" y="412751"/>
            <a:ext cx="6719456" cy="366254"/>
          </a:xfrm>
          <a:prstGeom prst="rect">
            <a:avLst/>
          </a:prstGeom>
        </p:spPr>
        <p:txBody>
          <a:bodyPr/>
          <a:lstStyle>
            <a:lvl1pPr algn="l" defTabSz="895350" rtl="0" eaLnBrk="0" fontAlgn="base" hangingPunct="0">
              <a:spcBef>
                <a:spcPct val="0"/>
              </a:spcBef>
              <a:spcAft>
                <a:spcPct val="0"/>
              </a:spcAft>
              <a:defRPr sz="1900" b="1">
                <a:solidFill>
                  <a:schemeClr val="tx1"/>
                </a:solidFill>
                <a:latin typeface="+mj-lt"/>
                <a:ea typeface="+mj-ea"/>
                <a:cs typeface="+mj-cs"/>
              </a:defRPr>
            </a:lvl1pPr>
            <a:lvl2pPr algn="l" defTabSz="895350" rtl="0" eaLnBrk="0" fontAlgn="base" hangingPunct="0">
              <a:spcBef>
                <a:spcPct val="0"/>
              </a:spcBef>
              <a:spcAft>
                <a:spcPct val="0"/>
              </a:spcAft>
              <a:defRPr sz="1900" b="1">
                <a:solidFill>
                  <a:schemeClr val="tx1"/>
                </a:solidFill>
                <a:latin typeface="Arial" pitchFamily="34" charset="0"/>
              </a:defRPr>
            </a:lvl2pPr>
            <a:lvl3pPr algn="l" defTabSz="895350" rtl="0" eaLnBrk="0" fontAlgn="base" hangingPunct="0">
              <a:spcBef>
                <a:spcPct val="0"/>
              </a:spcBef>
              <a:spcAft>
                <a:spcPct val="0"/>
              </a:spcAft>
              <a:defRPr sz="1900" b="1">
                <a:solidFill>
                  <a:schemeClr val="tx1"/>
                </a:solidFill>
                <a:latin typeface="Arial" pitchFamily="34" charset="0"/>
              </a:defRPr>
            </a:lvl3pPr>
            <a:lvl4pPr algn="l" defTabSz="895350" rtl="0" eaLnBrk="0" fontAlgn="base" hangingPunct="0">
              <a:spcBef>
                <a:spcPct val="0"/>
              </a:spcBef>
              <a:spcAft>
                <a:spcPct val="0"/>
              </a:spcAft>
              <a:defRPr sz="1900" b="1">
                <a:solidFill>
                  <a:schemeClr val="tx1"/>
                </a:solidFill>
                <a:latin typeface="Arial" pitchFamily="34" charset="0"/>
              </a:defRPr>
            </a:lvl4pPr>
            <a:lvl5pPr algn="l" defTabSz="895350" rtl="0" eaLnBrk="0" fontAlgn="base" hangingPunct="0">
              <a:spcBef>
                <a:spcPct val="0"/>
              </a:spcBef>
              <a:spcAft>
                <a:spcPct val="0"/>
              </a:spcAft>
              <a:defRPr sz="1900" b="1">
                <a:solidFill>
                  <a:schemeClr val="tx1"/>
                </a:solidFill>
                <a:latin typeface="Arial" pitchFamily="34" charset="0"/>
              </a:defRPr>
            </a:lvl5pPr>
            <a:lvl6pPr marL="457200" algn="l" defTabSz="895350" rtl="0" fontAlgn="base">
              <a:spcBef>
                <a:spcPct val="0"/>
              </a:spcBef>
              <a:spcAft>
                <a:spcPct val="0"/>
              </a:spcAft>
              <a:defRPr sz="1900" b="1">
                <a:solidFill>
                  <a:schemeClr val="tx1"/>
                </a:solidFill>
                <a:latin typeface="Arial" pitchFamily="34" charset="0"/>
              </a:defRPr>
            </a:lvl6pPr>
            <a:lvl7pPr marL="914400" algn="l" defTabSz="895350" rtl="0" fontAlgn="base">
              <a:spcBef>
                <a:spcPct val="0"/>
              </a:spcBef>
              <a:spcAft>
                <a:spcPct val="0"/>
              </a:spcAft>
              <a:defRPr sz="1900" b="1">
                <a:solidFill>
                  <a:schemeClr val="tx1"/>
                </a:solidFill>
                <a:latin typeface="Arial" pitchFamily="34" charset="0"/>
              </a:defRPr>
            </a:lvl7pPr>
            <a:lvl8pPr marL="1371600" algn="l" defTabSz="895350" rtl="0" fontAlgn="base">
              <a:spcBef>
                <a:spcPct val="0"/>
              </a:spcBef>
              <a:spcAft>
                <a:spcPct val="0"/>
              </a:spcAft>
              <a:defRPr sz="1900" b="1">
                <a:solidFill>
                  <a:schemeClr val="tx1"/>
                </a:solidFill>
                <a:latin typeface="Arial" pitchFamily="34" charset="0"/>
              </a:defRPr>
            </a:lvl8pPr>
            <a:lvl9pPr marL="1828800" algn="l" defTabSz="895350" rtl="0" fontAlgn="base">
              <a:spcBef>
                <a:spcPct val="0"/>
              </a:spcBef>
              <a:spcAft>
                <a:spcPct val="0"/>
              </a:spcAft>
              <a:defRPr sz="1900" b="1">
                <a:solidFill>
                  <a:schemeClr val="tx1"/>
                </a:solidFill>
                <a:latin typeface="Arial" pitchFamily="34" charset="0"/>
              </a:defRPr>
            </a:lvl9pPr>
          </a:lstStyle>
          <a:p>
            <a:pPr>
              <a:lnSpc>
                <a:spcPct val="85000"/>
              </a:lnSpc>
            </a:pPr>
            <a:r>
              <a:rPr lang="en-US" sz="2800" kern="0" dirty="0" smtClean="0"/>
              <a:t>International cooperative initiatives</a:t>
            </a:r>
            <a:endParaRPr lang="en-US" kern="0" dirty="0"/>
          </a:p>
        </p:txBody>
      </p:sp>
      <p:sp>
        <p:nvSpPr>
          <p:cNvPr id="6" name="Rectangle 3"/>
          <p:cNvSpPr>
            <a:spLocks noChangeArrowheads="1"/>
          </p:cNvSpPr>
          <p:nvPr>
            <p:custDataLst>
              <p:tags r:id="rId1"/>
            </p:custDataLst>
          </p:nvPr>
        </p:nvSpPr>
        <p:spPr bwMode="auto">
          <a:xfrm>
            <a:off x="762001" y="1229339"/>
            <a:ext cx="7978238" cy="93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t>An increasing number of international cooperative initiatives</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Complement, and potentially overlap with, pledges</a:t>
            </a:r>
            <a:endParaRPr lang="en-GB" sz="1800"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Climate change mitigation may not be the primary aim</a:t>
            </a:r>
            <a:endParaRPr lang="en-GB" sz="1800" dirty="0"/>
          </a:p>
        </p:txBody>
      </p:sp>
      <p:sp>
        <p:nvSpPr>
          <p:cNvPr id="7" name="Rectangle 3"/>
          <p:cNvSpPr>
            <a:spLocks noChangeArrowheads="1"/>
          </p:cNvSpPr>
          <p:nvPr>
            <p:custDataLst>
              <p:tags r:id="rId2"/>
            </p:custDataLst>
          </p:nvPr>
        </p:nvSpPr>
        <p:spPr bwMode="auto">
          <a:xfrm>
            <a:off x="765538" y="2530103"/>
            <a:ext cx="8195899" cy="16158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t>Four areas seem to hold most potential</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Energy </a:t>
            </a:r>
            <a:r>
              <a:rPr lang="en-GB" sz="1800" dirty="0">
                <a:sym typeface="Wingdings" pitchFamily="2" charset="2"/>
              </a:rPr>
              <a:t>efficiency (up to 2 GtCO</a:t>
            </a:r>
            <a:r>
              <a:rPr lang="en-GB" sz="1800" baseline="-25000" dirty="0">
                <a:sym typeface="Wingdings" pitchFamily="2" charset="2"/>
              </a:rPr>
              <a:t>2</a:t>
            </a:r>
            <a:r>
              <a:rPr lang="en-GB" sz="1800" dirty="0">
                <a:sym typeface="Wingdings" pitchFamily="2" charset="2"/>
              </a:rPr>
              <a:t>e by </a:t>
            </a:r>
            <a:r>
              <a:rPr lang="en-GB" sz="1800" dirty="0" smtClean="0">
                <a:sym typeface="Wingdings" pitchFamily="2" charset="2"/>
              </a:rPr>
              <a:t>2020)</a:t>
            </a:r>
            <a:endParaRPr lang="en-GB" sz="1800"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Fossil </a:t>
            </a:r>
            <a:r>
              <a:rPr lang="en-GB" sz="1800" dirty="0">
                <a:sym typeface="Wingdings" pitchFamily="2" charset="2"/>
              </a:rPr>
              <a:t>fuel subsidy reform (0.4–2 GtCO</a:t>
            </a:r>
            <a:r>
              <a:rPr lang="en-GB" sz="1800" baseline="-25000" dirty="0">
                <a:sym typeface="Wingdings" pitchFamily="2" charset="2"/>
              </a:rPr>
              <a:t>2</a:t>
            </a:r>
            <a:r>
              <a:rPr lang="en-GB" sz="1800" dirty="0">
                <a:sym typeface="Wingdings" pitchFamily="2" charset="2"/>
              </a:rPr>
              <a:t>e by </a:t>
            </a:r>
            <a:r>
              <a:rPr lang="en-GB" sz="1800" dirty="0" smtClean="0">
                <a:sym typeface="Wingdings" pitchFamily="2" charset="2"/>
              </a:rPr>
              <a:t>2020)</a:t>
            </a: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Methane </a:t>
            </a:r>
            <a:r>
              <a:rPr lang="en-GB" sz="1800" dirty="0">
                <a:sym typeface="Wingdings" pitchFamily="2" charset="2"/>
              </a:rPr>
              <a:t>and other short-lived climate pollutants (0.6–1.1 GtCO</a:t>
            </a:r>
            <a:r>
              <a:rPr lang="en-GB" sz="1800" baseline="-25000" dirty="0">
                <a:sym typeface="Wingdings" pitchFamily="2" charset="2"/>
              </a:rPr>
              <a:t>2</a:t>
            </a:r>
            <a:r>
              <a:rPr lang="en-GB" sz="1800" dirty="0">
                <a:sym typeface="Wingdings" pitchFamily="2" charset="2"/>
              </a:rPr>
              <a:t>e by 2020</a:t>
            </a:r>
            <a:r>
              <a:rPr lang="en-GB" sz="1800" dirty="0" smtClean="0">
                <a:sym typeface="Wingdings" pitchFamily="2" charset="2"/>
              </a:rPr>
              <a:t>)</a:t>
            </a:r>
          </a:p>
          <a:p>
            <a:pPr marL="450850" lvl="1" indent="-368300" algn="l" defTabSz="895350">
              <a:lnSpc>
                <a:spcPct val="95000"/>
              </a:lnSpc>
              <a:spcAft>
                <a:spcPts val="600"/>
              </a:spcAft>
              <a:buSzPct val="120000"/>
              <a:buFont typeface="Arial" pitchFamily="34" charset="0"/>
              <a:buChar char="•"/>
            </a:pPr>
            <a:r>
              <a:rPr lang="en-GB" sz="1800" dirty="0" smtClean="0"/>
              <a:t>Renewable </a:t>
            </a:r>
            <a:r>
              <a:rPr lang="en-GB" sz="1800" dirty="0"/>
              <a:t>energy (1–3 GtCO</a:t>
            </a:r>
            <a:r>
              <a:rPr lang="en-GB" sz="1800" baseline="-25000" dirty="0"/>
              <a:t>2</a:t>
            </a:r>
            <a:r>
              <a:rPr lang="en-GB" sz="1800" dirty="0"/>
              <a:t>e by 2020</a:t>
            </a:r>
            <a:r>
              <a:rPr lang="en-GB" sz="1800" dirty="0" smtClean="0"/>
              <a:t>)</a:t>
            </a:r>
            <a:endParaRPr lang="en-GB" sz="1800" dirty="0">
              <a:sym typeface="Wingdings" pitchFamily="2" charset="2"/>
            </a:endParaRPr>
          </a:p>
        </p:txBody>
      </p:sp>
      <p:sp>
        <p:nvSpPr>
          <p:cNvPr id="8" name="Rectangle 3"/>
          <p:cNvSpPr>
            <a:spLocks noChangeArrowheads="1"/>
          </p:cNvSpPr>
          <p:nvPr>
            <p:custDataLst>
              <p:tags r:id="rId3"/>
            </p:custDataLst>
          </p:nvPr>
        </p:nvSpPr>
        <p:spPr bwMode="auto">
          <a:xfrm>
            <a:off x="765539" y="4561006"/>
            <a:ext cx="7978238" cy="19559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t>Ways to increase the effectiveness of the initiatives</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a </a:t>
            </a:r>
            <a:r>
              <a:rPr lang="en-GB" sz="1800" dirty="0">
                <a:sym typeface="Wingdings" pitchFamily="2" charset="2"/>
              </a:rPr>
              <a:t>clearly defined vision and </a:t>
            </a:r>
            <a:r>
              <a:rPr lang="en-GB" sz="1800" dirty="0" smtClean="0">
                <a:sym typeface="Wingdings" pitchFamily="2" charset="2"/>
              </a:rPr>
              <a:t>mandate</a:t>
            </a: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the </a:t>
            </a:r>
            <a:r>
              <a:rPr lang="en-GB" sz="1800" dirty="0">
                <a:sym typeface="Wingdings" pitchFamily="2" charset="2"/>
              </a:rPr>
              <a:t>right mix of </a:t>
            </a:r>
            <a:r>
              <a:rPr lang="en-GB" sz="1800" dirty="0" smtClean="0">
                <a:sym typeface="Wingdings" pitchFamily="2" charset="2"/>
              </a:rPr>
              <a:t>participants</a:t>
            </a: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stronger </a:t>
            </a:r>
            <a:r>
              <a:rPr lang="en-GB" sz="1800" dirty="0">
                <a:sym typeface="Wingdings" pitchFamily="2" charset="2"/>
              </a:rPr>
              <a:t>participation from developing country </a:t>
            </a:r>
            <a:r>
              <a:rPr lang="en-GB" sz="1800" dirty="0" smtClean="0">
                <a:sym typeface="Wingdings" pitchFamily="2" charset="2"/>
              </a:rPr>
              <a:t>actors</a:t>
            </a: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sufficient </a:t>
            </a:r>
            <a:r>
              <a:rPr lang="en-GB" sz="1800" dirty="0">
                <a:sym typeface="Wingdings" pitchFamily="2" charset="2"/>
              </a:rPr>
              <a:t>funding and </a:t>
            </a:r>
            <a:r>
              <a:rPr lang="en-GB" sz="1800" dirty="0" smtClean="0">
                <a:sym typeface="Wingdings" pitchFamily="2" charset="2"/>
              </a:rPr>
              <a:t>institutional support</a:t>
            </a: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incentives </a:t>
            </a:r>
            <a:r>
              <a:rPr lang="en-GB" sz="1800" dirty="0">
                <a:sym typeface="Wingdings" pitchFamily="2" charset="2"/>
              </a:rPr>
              <a:t>for </a:t>
            </a:r>
            <a:r>
              <a:rPr lang="en-GB" sz="1800" dirty="0" smtClean="0">
                <a:sym typeface="Wingdings" pitchFamily="2" charset="2"/>
              </a:rPr>
              <a:t>participants</a:t>
            </a:r>
            <a:endParaRPr lang="en-GB" sz="1800" dirty="0"/>
          </a:p>
        </p:txBody>
      </p:sp>
      <p:pic>
        <p:nvPicPr>
          <p:cNvPr id="9" name="Picture 7" descr="UNEP-SHORT-CYAN-HIGH-RES"/>
          <p:cNvPicPr>
            <a:picLocks noChangeAspect="1" noChangeArrowheads="1"/>
          </p:cNvPicPr>
          <p:nvPr/>
        </p:nvPicPr>
        <p:blipFill rotWithShape="1">
          <a:blip r:embed="rId6">
            <a:extLst>
              <a:ext uri="{28A0092B-C50C-407E-A947-70E740481C1C}">
                <a14:useLocalDpi xmlns:a14="http://schemas.microsoft.com/office/drawing/2010/main" val="0"/>
              </a:ext>
            </a:extLst>
          </a:blip>
          <a:srcRect t="2597"/>
          <a:stretch/>
        </p:blipFill>
        <p:spPr bwMode="auto">
          <a:xfrm>
            <a:off x="7805303" y="69055"/>
            <a:ext cx="752476" cy="8056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92940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5"/>
          <p:cNvSpPr>
            <a:spLocks noChangeShapeType="1"/>
          </p:cNvSpPr>
          <p:nvPr/>
        </p:nvSpPr>
        <p:spPr bwMode="auto">
          <a:xfrm>
            <a:off x="762000" y="923925"/>
            <a:ext cx="797823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 name="Rectangle 2"/>
          <p:cNvSpPr txBox="1">
            <a:spLocks noChangeArrowheads="1"/>
          </p:cNvSpPr>
          <p:nvPr/>
        </p:nvSpPr>
        <p:spPr>
          <a:xfrm>
            <a:off x="762001" y="412751"/>
            <a:ext cx="6719456" cy="366254"/>
          </a:xfrm>
          <a:prstGeom prst="rect">
            <a:avLst/>
          </a:prstGeom>
        </p:spPr>
        <p:txBody>
          <a:bodyPr/>
          <a:lstStyle>
            <a:lvl1pPr algn="l" defTabSz="895350" rtl="0" eaLnBrk="0" fontAlgn="base" hangingPunct="0">
              <a:spcBef>
                <a:spcPct val="0"/>
              </a:spcBef>
              <a:spcAft>
                <a:spcPct val="0"/>
              </a:spcAft>
              <a:defRPr sz="1900" b="1">
                <a:solidFill>
                  <a:schemeClr val="tx1"/>
                </a:solidFill>
                <a:latin typeface="+mj-lt"/>
                <a:ea typeface="+mj-ea"/>
                <a:cs typeface="+mj-cs"/>
              </a:defRPr>
            </a:lvl1pPr>
            <a:lvl2pPr algn="l" defTabSz="895350" rtl="0" eaLnBrk="0" fontAlgn="base" hangingPunct="0">
              <a:spcBef>
                <a:spcPct val="0"/>
              </a:spcBef>
              <a:spcAft>
                <a:spcPct val="0"/>
              </a:spcAft>
              <a:defRPr sz="1900" b="1">
                <a:solidFill>
                  <a:schemeClr val="tx1"/>
                </a:solidFill>
                <a:latin typeface="Arial" pitchFamily="34" charset="0"/>
              </a:defRPr>
            </a:lvl2pPr>
            <a:lvl3pPr algn="l" defTabSz="895350" rtl="0" eaLnBrk="0" fontAlgn="base" hangingPunct="0">
              <a:spcBef>
                <a:spcPct val="0"/>
              </a:spcBef>
              <a:spcAft>
                <a:spcPct val="0"/>
              </a:spcAft>
              <a:defRPr sz="1900" b="1">
                <a:solidFill>
                  <a:schemeClr val="tx1"/>
                </a:solidFill>
                <a:latin typeface="Arial" pitchFamily="34" charset="0"/>
              </a:defRPr>
            </a:lvl3pPr>
            <a:lvl4pPr algn="l" defTabSz="895350" rtl="0" eaLnBrk="0" fontAlgn="base" hangingPunct="0">
              <a:spcBef>
                <a:spcPct val="0"/>
              </a:spcBef>
              <a:spcAft>
                <a:spcPct val="0"/>
              </a:spcAft>
              <a:defRPr sz="1900" b="1">
                <a:solidFill>
                  <a:schemeClr val="tx1"/>
                </a:solidFill>
                <a:latin typeface="Arial" pitchFamily="34" charset="0"/>
              </a:defRPr>
            </a:lvl4pPr>
            <a:lvl5pPr algn="l" defTabSz="895350" rtl="0" eaLnBrk="0" fontAlgn="base" hangingPunct="0">
              <a:spcBef>
                <a:spcPct val="0"/>
              </a:spcBef>
              <a:spcAft>
                <a:spcPct val="0"/>
              </a:spcAft>
              <a:defRPr sz="1900" b="1">
                <a:solidFill>
                  <a:schemeClr val="tx1"/>
                </a:solidFill>
                <a:latin typeface="Arial" pitchFamily="34" charset="0"/>
              </a:defRPr>
            </a:lvl5pPr>
            <a:lvl6pPr marL="457200" algn="l" defTabSz="895350" rtl="0" fontAlgn="base">
              <a:spcBef>
                <a:spcPct val="0"/>
              </a:spcBef>
              <a:spcAft>
                <a:spcPct val="0"/>
              </a:spcAft>
              <a:defRPr sz="1900" b="1">
                <a:solidFill>
                  <a:schemeClr val="tx1"/>
                </a:solidFill>
                <a:latin typeface="Arial" pitchFamily="34" charset="0"/>
              </a:defRPr>
            </a:lvl6pPr>
            <a:lvl7pPr marL="914400" algn="l" defTabSz="895350" rtl="0" fontAlgn="base">
              <a:spcBef>
                <a:spcPct val="0"/>
              </a:spcBef>
              <a:spcAft>
                <a:spcPct val="0"/>
              </a:spcAft>
              <a:defRPr sz="1900" b="1">
                <a:solidFill>
                  <a:schemeClr val="tx1"/>
                </a:solidFill>
                <a:latin typeface="Arial" pitchFamily="34" charset="0"/>
              </a:defRPr>
            </a:lvl7pPr>
            <a:lvl8pPr marL="1371600" algn="l" defTabSz="895350" rtl="0" fontAlgn="base">
              <a:spcBef>
                <a:spcPct val="0"/>
              </a:spcBef>
              <a:spcAft>
                <a:spcPct val="0"/>
              </a:spcAft>
              <a:defRPr sz="1900" b="1">
                <a:solidFill>
                  <a:schemeClr val="tx1"/>
                </a:solidFill>
                <a:latin typeface="Arial" pitchFamily="34" charset="0"/>
              </a:defRPr>
            </a:lvl8pPr>
            <a:lvl9pPr marL="1828800" algn="l" defTabSz="895350" rtl="0" fontAlgn="base">
              <a:spcBef>
                <a:spcPct val="0"/>
              </a:spcBef>
              <a:spcAft>
                <a:spcPct val="0"/>
              </a:spcAft>
              <a:defRPr sz="1900" b="1">
                <a:solidFill>
                  <a:schemeClr val="tx1"/>
                </a:solidFill>
                <a:latin typeface="Arial" pitchFamily="34" charset="0"/>
              </a:defRPr>
            </a:lvl9pPr>
          </a:lstStyle>
          <a:p>
            <a:pPr>
              <a:lnSpc>
                <a:spcPct val="85000"/>
              </a:lnSpc>
            </a:pPr>
            <a:r>
              <a:rPr lang="en-GB" sz="2800" kern="0" dirty="0" smtClean="0"/>
              <a:t>Summing up</a:t>
            </a:r>
            <a:endParaRPr lang="en-GB" kern="0" dirty="0"/>
          </a:p>
        </p:txBody>
      </p:sp>
      <p:pic>
        <p:nvPicPr>
          <p:cNvPr id="5" name="Picture 7" descr="UNEP-SHORT-CYAN-HIGH-RES"/>
          <p:cNvPicPr>
            <a:picLocks noChangeAspect="1" noChangeArrowheads="1"/>
          </p:cNvPicPr>
          <p:nvPr/>
        </p:nvPicPr>
        <p:blipFill rotWithShape="1">
          <a:blip r:embed="rId7">
            <a:extLst>
              <a:ext uri="{28A0092B-C50C-407E-A947-70E740481C1C}">
                <a14:useLocalDpi xmlns:a14="http://schemas.microsoft.com/office/drawing/2010/main" val="0"/>
              </a:ext>
            </a:extLst>
          </a:blip>
          <a:srcRect t="2597"/>
          <a:stretch/>
        </p:blipFill>
        <p:spPr bwMode="auto">
          <a:xfrm>
            <a:off x="7805303" y="69055"/>
            <a:ext cx="752476" cy="8056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custDataLst>
              <p:tags r:id="rId1"/>
            </p:custDataLst>
          </p:nvPr>
        </p:nvSpPr>
        <p:spPr bwMode="auto">
          <a:xfrm>
            <a:off x="762001" y="1229339"/>
            <a:ext cx="7978238" cy="93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sym typeface="Wingdings" pitchFamily="2" charset="2"/>
              </a:rPr>
              <a:t>Even if pledges are fully implemented, there is an emissions gap in 2020</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the gap is 8-12 GtCO</a:t>
            </a:r>
            <a:r>
              <a:rPr lang="en-GB" sz="1800" baseline="-25000" dirty="0" smtClean="0">
                <a:sym typeface="Wingdings" pitchFamily="2" charset="2"/>
              </a:rPr>
              <a:t>2</a:t>
            </a:r>
            <a:r>
              <a:rPr lang="en-GB" sz="1800" dirty="0" smtClean="0">
                <a:sym typeface="Wingdings" pitchFamily="2" charset="2"/>
              </a:rPr>
              <a:t>e per year for the 2°C target</a:t>
            </a:r>
            <a:endParaRPr lang="en-GB" sz="1800" dirty="0"/>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the gap is 2-5 GtCO</a:t>
            </a:r>
            <a:r>
              <a:rPr lang="en-GB" sz="1800" baseline="-25000" dirty="0" smtClean="0">
                <a:sym typeface="Wingdings" pitchFamily="2" charset="2"/>
              </a:rPr>
              <a:t>2</a:t>
            </a:r>
            <a:r>
              <a:rPr lang="en-GB" sz="1800" dirty="0" smtClean="0">
                <a:sym typeface="Wingdings" pitchFamily="2" charset="2"/>
              </a:rPr>
              <a:t>e per year wider for the 1.5°C target</a:t>
            </a:r>
            <a:endParaRPr lang="en-GB" sz="1800" dirty="0"/>
          </a:p>
        </p:txBody>
      </p:sp>
      <p:sp>
        <p:nvSpPr>
          <p:cNvPr id="7" name="Rectangle 3"/>
          <p:cNvSpPr>
            <a:spLocks noChangeArrowheads="1"/>
          </p:cNvSpPr>
          <p:nvPr>
            <p:custDataLst>
              <p:tags r:id="rId2"/>
            </p:custDataLst>
          </p:nvPr>
        </p:nvSpPr>
        <p:spPr bwMode="auto">
          <a:xfrm>
            <a:off x="762001" y="2539979"/>
            <a:ext cx="7650479"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sym typeface="Wingdings" pitchFamily="2" charset="2"/>
              </a:rPr>
              <a:t>Closing the gap on a least-cost pathway is possible, but difficult</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emissions in 2020 and 2030 should be about 10% and 28% below emission levels in 2010</a:t>
            </a:r>
            <a:endParaRPr lang="en-GB" sz="1800" dirty="0"/>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reliance on untested, potentially risky net-negative emission technologies may be unavoidable</a:t>
            </a:r>
            <a:endParaRPr lang="en-GB" sz="1800" dirty="0"/>
          </a:p>
        </p:txBody>
      </p:sp>
      <p:sp>
        <p:nvSpPr>
          <p:cNvPr id="8" name="Rectangle 3"/>
          <p:cNvSpPr>
            <a:spLocks noChangeArrowheads="1"/>
          </p:cNvSpPr>
          <p:nvPr>
            <p:custDataLst>
              <p:tags r:id="rId3"/>
            </p:custDataLst>
          </p:nvPr>
        </p:nvSpPr>
        <p:spPr bwMode="auto">
          <a:xfrm>
            <a:off x="762001" y="4165579"/>
            <a:ext cx="7795778" cy="146193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sym typeface="Wingdings" pitchFamily="2" charset="2"/>
              </a:rPr>
              <a:t>Closing the gap on a later-action pathway may not be feasible</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later-action scenarios have greater costs, reduced technology choices and greater risks of economic disruption</a:t>
            </a:r>
            <a:endParaRPr lang="en-GB" sz="1800" dirty="0"/>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future decision-makers would be left with a more difficult task, to be done in less time and with reduced choices</a:t>
            </a:r>
            <a:endParaRPr lang="en-GB" sz="1800" dirty="0"/>
          </a:p>
        </p:txBody>
      </p:sp>
      <p:sp>
        <p:nvSpPr>
          <p:cNvPr id="9" name="Slide Number Placeholder 1"/>
          <p:cNvSpPr txBox="1">
            <a:spLocks/>
          </p:cNvSpPr>
          <p:nvPr/>
        </p:nvSpPr>
        <p:spPr bwMode="auto">
          <a:xfrm>
            <a:off x="6804025" y="6502401"/>
            <a:ext cx="2090738" cy="98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9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73244A86-CB38-4A77-BF75-24A300F80183}" type="slidenum">
              <a:rPr lang="en-GB" smtClean="0">
                <a:solidFill>
                  <a:srgbClr val="000000"/>
                </a:solidFill>
              </a:rPr>
              <a:pPr>
                <a:defRPr/>
              </a:pPr>
              <a:t>11</a:t>
            </a:fld>
            <a:endParaRPr lang="en-GB" dirty="0">
              <a:solidFill>
                <a:srgbClr val="000000"/>
              </a:solidFill>
            </a:endParaRPr>
          </a:p>
        </p:txBody>
      </p:sp>
      <p:sp>
        <p:nvSpPr>
          <p:cNvPr id="10" name="Rectangle 3"/>
          <p:cNvSpPr>
            <a:spLocks noChangeArrowheads="1"/>
          </p:cNvSpPr>
          <p:nvPr>
            <p:custDataLst>
              <p:tags r:id="rId4"/>
            </p:custDataLst>
          </p:nvPr>
        </p:nvSpPr>
        <p:spPr bwMode="auto">
          <a:xfrm>
            <a:off x="724249" y="5733611"/>
            <a:ext cx="7978238" cy="93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sym typeface="Wingdings" pitchFamily="2" charset="2"/>
              </a:rPr>
              <a:t>The available technical potential is still enough to bridge the gap</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t>emission reductions in 2020 could be reduced by 17±3 GtCO</a:t>
            </a:r>
            <a:r>
              <a:rPr lang="en-GB" sz="1800" baseline="-25000" dirty="0" smtClean="0"/>
              <a:t>2</a:t>
            </a:r>
            <a:r>
              <a:rPr lang="en-GB" sz="1800" dirty="0" smtClean="0"/>
              <a:t>e…</a:t>
            </a:r>
            <a:endParaRPr lang="en-GB" sz="1800" dirty="0"/>
          </a:p>
          <a:p>
            <a:pPr marL="450850" lvl="1" indent="-368300" algn="l" defTabSz="895350">
              <a:lnSpc>
                <a:spcPct val="95000"/>
              </a:lnSpc>
              <a:spcAft>
                <a:spcPts val="600"/>
              </a:spcAft>
              <a:buSzPct val="120000"/>
              <a:buFont typeface="Arial" pitchFamily="34" charset="0"/>
              <a:buChar char="•"/>
            </a:pPr>
            <a:r>
              <a:rPr lang="en-GB" sz="1800" dirty="0" smtClean="0"/>
              <a:t>…but time is running out</a:t>
            </a:r>
            <a:endParaRPr lang="en-GB" sz="1800" dirty="0"/>
          </a:p>
        </p:txBody>
      </p:sp>
    </p:spTree>
    <p:extLst>
      <p:ext uri="{BB962C8B-B14F-4D97-AF65-F5344CB8AC3E}">
        <p14:creationId xmlns:p14="http://schemas.microsoft.com/office/powerpoint/2010/main" val="40272555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1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8" grpId="0"/>
      <p:bldP spid="10"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Line 5"/>
          <p:cNvSpPr>
            <a:spLocks noChangeShapeType="1"/>
          </p:cNvSpPr>
          <p:nvPr/>
        </p:nvSpPr>
        <p:spPr bwMode="auto">
          <a:xfrm>
            <a:off x="762000" y="923925"/>
            <a:ext cx="797823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 name="Rectangle 2"/>
          <p:cNvSpPr txBox="1">
            <a:spLocks noChangeArrowheads="1"/>
          </p:cNvSpPr>
          <p:nvPr/>
        </p:nvSpPr>
        <p:spPr>
          <a:xfrm>
            <a:off x="762001" y="412751"/>
            <a:ext cx="6719456" cy="366254"/>
          </a:xfrm>
          <a:prstGeom prst="rect">
            <a:avLst/>
          </a:prstGeom>
        </p:spPr>
        <p:txBody>
          <a:bodyPr/>
          <a:lstStyle>
            <a:lvl1pPr algn="l" defTabSz="895350" rtl="0" eaLnBrk="0" fontAlgn="base" hangingPunct="0">
              <a:spcBef>
                <a:spcPct val="0"/>
              </a:spcBef>
              <a:spcAft>
                <a:spcPct val="0"/>
              </a:spcAft>
              <a:defRPr sz="1900" b="1">
                <a:solidFill>
                  <a:schemeClr val="tx1"/>
                </a:solidFill>
                <a:latin typeface="+mj-lt"/>
                <a:ea typeface="+mj-ea"/>
                <a:cs typeface="+mj-cs"/>
              </a:defRPr>
            </a:lvl1pPr>
            <a:lvl2pPr algn="l" defTabSz="895350" rtl="0" eaLnBrk="0" fontAlgn="base" hangingPunct="0">
              <a:spcBef>
                <a:spcPct val="0"/>
              </a:spcBef>
              <a:spcAft>
                <a:spcPct val="0"/>
              </a:spcAft>
              <a:defRPr sz="1900" b="1">
                <a:solidFill>
                  <a:schemeClr val="tx1"/>
                </a:solidFill>
                <a:latin typeface="Arial" pitchFamily="34" charset="0"/>
              </a:defRPr>
            </a:lvl2pPr>
            <a:lvl3pPr algn="l" defTabSz="895350" rtl="0" eaLnBrk="0" fontAlgn="base" hangingPunct="0">
              <a:spcBef>
                <a:spcPct val="0"/>
              </a:spcBef>
              <a:spcAft>
                <a:spcPct val="0"/>
              </a:spcAft>
              <a:defRPr sz="1900" b="1">
                <a:solidFill>
                  <a:schemeClr val="tx1"/>
                </a:solidFill>
                <a:latin typeface="Arial" pitchFamily="34" charset="0"/>
              </a:defRPr>
            </a:lvl3pPr>
            <a:lvl4pPr algn="l" defTabSz="895350" rtl="0" eaLnBrk="0" fontAlgn="base" hangingPunct="0">
              <a:spcBef>
                <a:spcPct val="0"/>
              </a:spcBef>
              <a:spcAft>
                <a:spcPct val="0"/>
              </a:spcAft>
              <a:defRPr sz="1900" b="1">
                <a:solidFill>
                  <a:schemeClr val="tx1"/>
                </a:solidFill>
                <a:latin typeface="Arial" pitchFamily="34" charset="0"/>
              </a:defRPr>
            </a:lvl4pPr>
            <a:lvl5pPr algn="l" defTabSz="895350" rtl="0" eaLnBrk="0" fontAlgn="base" hangingPunct="0">
              <a:spcBef>
                <a:spcPct val="0"/>
              </a:spcBef>
              <a:spcAft>
                <a:spcPct val="0"/>
              </a:spcAft>
              <a:defRPr sz="1900" b="1">
                <a:solidFill>
                  <a:schemeClr val="tx1"/>
                </a:solidFill>
                <a:latin typeface="Arial" pitchFamily="34" charset="0"/>
              </a:defRPr>
            </a:lvl5pPr>
            <a:lvl6pPr marL="457200" algn="l" defTabSz="895350" rtl="0" fontAlgn="base">
              <a:spcBef>
                <a:spcPct val="0"/>
              </a:spcBef>
              <a:spcAft>
                <a:spcPct val="0"/>
              </a:spcAft>
              <a:defRPr sz="1900" b="1">
                <a:solidFill>
                  <a:schemeClr val="tx1"/>
                </a:solidFill>
                <a:latin typeface="Arial" pitchFamily="34" charset="0"/>
              </a:defRPr>
            </a:lvl6pPr>
            <a:lvl7pPr marL="914400" algn="l" defTabSz="895350" rtl="0" fontAlgn="base">
              <a:spcBef>
                <a:spcPct val="0"/>
              </a:spcBef>
              <a:spcAft>
                <a:spcPct val="0"/>
              </a:spcAft>
              <a:defRPr sz="1900" b="1">
                <a:solidFill>
                  <a:schemeClr val="tx1"/>
                </a:solidFill>
                <a:latin typeface="Arial" pitchFamily="34" charset="0"/>
              </a:defRPr>
            </a:lvl7pPr>
            <a:lvl8pPr marL="1371600" algn="l" defTabSz="895350" rtl="0" fontAlgn="base">
              <a:spcBef>
                <a:spcPct val="0"/>
              </a:spcBef>
              <a:spcAft>
                <a:spcPct val="0"/>
              </a:spcAft>
              <a:defRPr sz="1900" b="1">
                <a:solidFill>
                  <a:schemeClr val="tx1"/>
                </a:solidFill>
                <a:latin typeface="Arial" pitchFamily="34" charset="0"/>
              </a:defRPr>
            </a:lvl8pPr>
            <a:lvl9pPr marL="1828800" algn="l" defTabSz="895350" rtl="0" fontAlgn="base">
              <a:spcBef>
                <a:spcPct val="0"/>
              </a:spcBef>
              <a:spcAft>
                <a:spcPct val="0"/>
              </a:spcAft>
              <a:defRPr sz="1900" b="1">
                <a:solidFill>
                  <a:schemeClr val="tx1"/>
                </a:solidFill>
                <a:latin typeface="Arial" pitchFamily="34" charset="0"/>
              </a:defRPr>
            </a:lvl9pPr>
          </a:lstStyle>
          <a:p>
            <a:pPr>
              <a:lnSpc>
                <a:spcPct val="85000"/>
              </a:lnSpc>
            </a:pPr>
            <a:r>
              <a:rPr lang="en-GB" sz="2800" kern="0" dirty="0" smtClean="0"/>
              <a:t>All options have to be brought to play</a:t>
            </a:r>
            <a:endParaRPr lang="en-GB" kern="0" dirty="0"/>
          </a:p>
        </p:txBody>
      </p:sp>
      <p:pic>
        <p:nvPicPr>
          <p:cNvPr id="5" name="Picture 7" descr="UNEP-SHORT-CYAN-HIGH-RES"/>
          <p:cNvPicPr>
            <a:picLocks noChangeAspect="1" noChangeArrowheads="1"/>
          </p:cNvPicPr>
          <p:nvPr/>
        </p:nvPicPr>
        <p:blipFill rotWithShape="1">
          <a:blip r:embed="rId3">
            <a:extLst>
              <a:ext uri="{28A0092B-C50C-407E-A947-70E740481C1C}">
                <a14:useLocalDpi xmlns:a14="http://schemas.microsoft.com/office/drawing/2010/main" val="0"/>
              </a:ext>
            </a:extLst>
          </a:blip>
          <a:srcRect t="2597"/>
          <a:stretch/>
        </p:blipFill>
        <p:spPr bwMode="auto">
          <a:xfrm>
            <a:off x="7805303" y="69055"/>
            <a:ext cx="752476" cy="805605"/>
          </a:xfrm>
          <a:prstGeom prst="rect">
            <a:avLst/>
          </a:prstGeom>
          <a:noFill/>
          <a:extLst>
            <a:ext uri="{909E8E84-426E-40DD-AFC4-6F175D3DCCD1}">
              <a14:hiddenFill xmlns:a14="http://schemas.microsoft.com/office/drawing/2010/main">
                <a:solidFill>
                  <a:srgbClr val="FFFFFF"/>
                </a:solidFill>
              </a14:hiddenFill>
            </a:ext>
          </a:extLst>
        </p:spPr>
      </p:pic>
      <p:sp>
        <p:nvSpPr>
          <p:cNvPr id="9" name="Slide Number Placeholder 1"/>
          <p:cNvSpPr txBox="1">
            <a:spLocks/>
          </p:cNvSpPr>
          <p:nvPr/>
        </p:nvSpPr>
        <p:spPr bwMode="auto">
          <a:xfrm>
            <a:off x="6804025" y="6502401"/>
            <a:ext cx="2090738" cy="98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9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73244A86-CB38-4A77-BF75-24A300F80183}" type="slidenum">
              <a:rPr lang="en-GB" smtClean="0">
                <a:solidFill>
                  <a:srgbClr val="000000"/>
                </a:solidFill>
              </a:rPr>
              <a:pPr>
                <a:defRPr/>
              </a:pPr>
              <a:t>12</a:t>
            </a:fld>
            <a:endParaRPr lang="en-GB" dirty="0">
              <a:solidFill>
                <a:srgbClr val="000000"/>
              </a:solidFill>
            </a:endParaRPr>
          </a:p>
        </p:txBody>
      </p:sp>
      <p:pic>
        <p:nvPicPr>
          <p:cNvPr id="7" name="Picture 6"/>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31077" y="1403131"/>
            <a:ext cx="8563686" cy="4824248"/>
          </a:xfrm>
          <a:prstGeom prst="rect">
            <a:avLst/>
          </a:prstGeom>
          <a:noFill/>
          <a:ln>
            <a:noFill/>
          </a:ln>
        </p:spPr>
      </p:pic>
    </p:spTree>
    <p:extLst>
      <p:ext uri="{BB962C8B-B14F-4D97-AF65-F5344CB8AC3E}">
        <p14:creationId xmlns:p14="http://schemas.microsoft.com/office/powerpoint/2010/main" val="2510358586"/>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3" name="Line 5"/>
          <p:cNvSpPr>
            <a:spLocks noChangeShapeType="1"/>
          </p:cNvSpPr>
          <p:nvPr/>
        </p:nvSpPr>
        <p:spPr bwMode="auto">
          <a:xfrm>
            <a:off x="762000" y="923925"/>
            <a:ext cx="797823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dirty="0"/>
          </a:p>
        </p:txBody>
      </p:sp>
      <p:sp>
        <p:nvSpPr>
          <p:cNvPr id="4" name="Rectangle 2"/>
          <p:cNvSpPr txBox="1">
            <a:spLocks noChangeArrowheads="1"/>
          </p:cNvSpPr>
          <p:nvPr/>
        </p:nvSpPr>
        <p:spPr>
          <a:xfrm>
            <a:off x="762001" y="412751"/>
            <a:ext cx="6719456" cy="366254"/>
          </a:xfrm>
          <a:prstGeom prst="rect">
            <a:avLst/>
          </a:prstGeom>
        </p:spPr>
        <p:txBody>
          <a:bodyPr/>
          <a:lstStyle>
            <a:lvl1pPr algn="l" defTabSz="895350" rtl="0" eaLnBrk="0" fontAlgn="base" hangingPunct="0">
              <a:spcBef>
                <a:spcPct val="0"/>
              </a:spcBef>
              <a:spcAft>
                <a:spcPct val="0"/>
              </a:spcAft>
              <a:defRPr sz="1900" b="1">
                <a:solidFill>
                  <a:schemeClr val="tx1"/>
                </a:solidFill>
                <a:latin typeface="+mj-lt"/>
                <a:ea typeface="+mj-ea"/>
                <a:cs typeface="+mj-cs"/>
              </a:defRPr>
            </a:lvl1pPr>
            <a:lvl2pPr algn="l" defTabSz="895350" rtl="0" eaLnBrk="0" fontAlgn="base" hangingPunct="0">
              <a:spcBef>
                <a:spcPct val="0"/>
              </a:spcBef>
              <a:spcAft>
                <a:spcPct val="0"/>
              </a:spcAft>
              <a:defRPr sz="1900" b="1">
                <a:solidFill>
                  <a:schemeClr val="tx1"/>
                </a:solidFill>
                <a:latin typeface="Arial" pitchFamily="34" charset="0"/>
              </a:defRPr>
            </a:lvl2pPr>
            <a:lvl3pPr algn="l" defTabSz="895350" rtl="0" eaLnBrk="0" fontAlgn="base" hangingPunct="0">
              <a:spcBef>
                <a:spcPct val="0"/>
              </a:spcBef>
              <a:spcAft>
                <a:spcPct val="0"/>
              </a:spcAft>
              <a:defRPr sz="1900" b="1">
                <a:solidFill>
                  <a:schemeClr val="tx1"/>
                </a:solidFill>
                <a:latin typeface="Arial" pitchFamily="34" charset="0"/>
              </a:defRPr>
            </a:lvl3pPr>
            <a:lvl4pPr algn="l" defTabSz="895350" rtl="0" eaLnBrk="0" fontAlgn="base" hangingPunct="0">
              <a:spcBef>
                <a:spcPct val="0"/>
              </a:spcBef>
              <a:spcAft>
                <a:spcPct val="0"/>
              </a:spcAft>
              <a:defRPr sz="1900" b="1">
                <a:solidFill>
                  <a:schemeClr val="tx1"/>
                </a:solidFill>
                <a:latin typeface="Arial" pitchFamily="34" charset="0"/>
              </a:defRPr>
            </a:lvl4pPr>
            <a:lvl5pPr algn="l" defTabSz="895350" rtl="0" eaLnBrk="0" fontAlgn="base" hangingPunct="0">
              <a:spcBef>
                <a:spcPct val="0"/>
              </a:spcBef>
              <a:spcAft>
                <a:spcPct val="0"/>
              </a:spcAft>
              <a:defRPr sz="1900" b="1">
                <a:solidFill>
                  <a:schemeClr val="tx1"/>
                </a:solidFill>
                <a:latin typeface="Arial" pitchFamily="34" charset="0"/>
              </a:defRPr>
            </a:lvl5pPr>
            <a:lvl6pPr marL="457200" algn="l" defTabSz="895350" rtl="0" fontAlgn="base">
              <a:spcBef>
                <a:spcPct val="0"/>
              </a:spcBef>
              <a:spcAft>
                <a:spcPct val="0"/>
              </a:spcAft>
              <a:defRPr sz="1900" b="1">
                <a:solidFill>
                  <a:schemeClr val="tx1"/>
                </a:solidFill>
                <a:latin typeface="Arial" pitchFamily="34" charset="0"/>
              </a:defRPr>
            </a:lvl6pPr>
            <a:lvl7pPr marL="914400" algn="l" defTabSz="895350" rtl="0" fontAlgn="base">
              <a:spcBef>
                <a:spcPct val="0"/>
              </a:spcBef>
              <a:spcAft>
                <a:spcPct val="0"/>
              </a:spcAft>
              <a:defRPr sz="1900" b="1">
                <a:solidFill>
                  <a:schemeClr val="tx1"/>
                </a:solidFill>
                <a:latin typeface="Arial" pitchFamily="34" charset="0"/>
              </a:defRPr>
            </a:lvl7pPr>
            <a:lvl8pPr marL="1371600" algn="l" defTabSz="895350" rtl="0" fontAlgn="base">
              <a:spcBef>
                <a:spcPct val="0"/>
              </a:spcBef>
              <a:spcAft>
                <a:spcPct val="0"/>
              </a:spcAft>
              <a:defRPr sz="1900" b="1">
                <a:solidFill>
                  <a:schemeClr val="tx1"/>
                </a:solidFill>
                <a:latin typeface="Arial" pitchFamily="34" charset="0"/>
              </a:defRPr>
            </a:lvl8pPr>
            <a:lvl9pPr marL="1828800" algn="l" defTabSz="895350" rtl="0" fontAlgn="base">
              <a:spcBef>
                <a:spcPct val="0"/>
              </a:spcBef>
              <a:spcAft>
                <a:spcPct val="0"/>
              </a:spcAft>
              <a:defRPr sz="1900" b="1">
                <a:solidFill>
                  <a:schemeClr val="tx1"/>
                </a:solidFill>
                <a:latin typeface="Arial" pitchFamily="34" charset="0"/>
              </a:defRPr>
            </a:lvl9pPr>
          </a:lstStyle>
          <a:p>
            <a:pPr>
              <a:lnSpc>
                <a:spcPct val="85000"/>
              </a:lnSpc>
            </a:pPr>
            <a:r>
              <a:rPr lang="en-GB" sz="2800" kern="0" dirty="0" smtClean="0"/>
              <a:t>Summing up (continued)</a:t>
            </a:r>
            <a:endParaRPr lang="en-GB" kern="0" dirty="0"/>
          </a:p>
        </p:txBody>
      </p:sp>
      <p:pic>
        <p:nvPicPr>
          <p:cNvPr id="5" name="Picture 7" descr="UNEP-SHORT-CYAN-HIGH-RES"/>
          <p:cNvPicPr>
            <a:picLocks noChangeAspect="1" noChangeArrowheads="1"/>
          </p:cNvPicPr>
          <p:nvPr/>
        </p:nvPicPr>
        <p:blipFill rotWithShape="1">
          <a:blip r:embed="rId5">
            <a:extLst>
              <a:ext uri="{28A0092B-C50C-407E-A947-70E740481C1C}">
                <a14:useLocalDpi xmlns:a14="http://schemas.microsoft.com/office/drawing/2010/main" val="0"/>
              </a:ext>
            </a:extLst>
          </a:blip>
          <a:srcRect t="2597"/>
          <a:stretch/>
        </p:blipFill>
        <p:spPr bwMode="auto">
          <a:xfrm>
            <a:off x="7805303" y="69055"/>
            <a:ext cx="752476" cy="805605"/>
          </a:xfrm>
          <a:prstGeom prst="rect">
            <a:avLst/>
          </a:prstGeom>
          <a:noFill/>
          <a:extLst>
            <a:ext uri="{909E8E84-426E-40DD-AFC4-6F175D3DCCD1}">
              <a14:hiddenFill xmlns:a14="http://schemas.microsoft.com/office/drawing/2010/main">
                <a:solidFill>
                  <a:srgbClr val="FFFFFF"/>
                </a:solidFill>
              </a14:hiddenFill>
            </a:ext>
          </a:extLst>
        </p:spPr>
      </p:pic>
      <p:sp>
        <p:nvSpPr>
          <p:cNvPr id="7" name="Rectangle 3"/>
          <p:cNvSpPr>
            <a:spLocks noChangeArrowheads="1"/>
          </p:cNvSpPr>
          <p:nvPr>
            <p:custDataLst>
              <p:tags r:id="rId1"/>
            </p:custDataLst>
          </p:nvPr>
        </p:nvSpPr>
        <p:spPr bwMode="auto">
          <a:xfrm>
            <a:off x="762001" y="2539979"/>
            <a:ext cx="7650479" cy="127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sym typeface="Wingdings" pitchFamily="2" charset="2"/>
              </a:rPr>
              <a:t>Many opportunities to narrow the emissions gap…</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strict accounting rules (1-2 </a:t>
            </a:r>
            <a:r>
              <a:rPr lang="en-GB" sz="1800" dirty="0" smtClean="0"/>
              <a:t>GtCO</a:t>
            </a:r>
            <a:r>
              <a:rPr lang="en-GB" sz="1800" baseline="-25000" dirty="0" smtClean="0"/>
              <a:t>2</a:t>
            </a:r>
            <a:r>
              <a:rPr lang="en-GB" sz="1800" dirty="0" smtClean="0"/>
              <a:t>e)</a:t>
            </a: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moving from conditional to unconditional pledges (2-3</a:t>
            </a:r>
            <a:r>
              <a:rPr lang="en-GB" sz="1800" dirty="0"/>
              <a:t> </a:t>
            </a:r>
            <a:r>
              <a:rPr lang="en-GB" sz="1800" dirty="0" smtClean="0"/>
              <a:t>GtCO</a:t>
            </a:r>
            <a:r>
              <a:rPr lang="en-GB" sz="1800" baseline="-25000" dirty="0" smtClean="0"/>
              <a:t>2</a:t>
            </a:r>
            <a:r>
              <a:rPr lang="en-GB" sz="1800" dirty="0" smtClean="0"/>
              <a:t>e)</a:t>
            </a: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increasing the scope of the pledges (1.8 </a:t>
            </a:r>
            <a:r>
              <a:rPr lang="en-GB" sz="1800" dirty="0" smtClean="0"/>
              <a:t>GtCO</a:t>
            </a:r>
            <a:r>
              <a:rPr lang="en-GB" sz="1800" baseline="-25000" dirty="0" smtClean="0"/>
              <a:t>2</a:t>
            </a:r>
            <a:r>
              <a:rPr lang="en-GB" sz="1800" dirty="0" smtClean="0"/>
              <a:t>e)</a:t>
            </a:r>
          </a:p>
        </p:txBody>
      </p:sp>
      <p:sp>
        <p:nvSpPr>
          <p:cNvPr id="8" name="Rectangle 3"/>
          <p:cNvSpPr>
            <a:spLocks noChangeArrowheads="1"/>
          </p:cNvSpPr>
          <p:nvPr>
            <p:custDataLst>
              <p:tags r:id="rId2"/>
            </p:custDataLst>
          </p:nvPr>
        </p:nvSpPr>
        <p:spPr bwMode="auto">
          <a:xfrm>
            <a:off x="762001" y="4165579"/>
            <a:ext cx="7795778" cy="19882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sym typeface="Wingdings" pitchFamily="2" charset="2"/>
              </a:rPr>
              <a:t>…complemented by international cooperative initiatives</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t>some areas are particularly promising for international cooperative initiatives: energy efficiency, fossil fuel subsidy reform, methane and other short-lived climate pollutants and renewable energy hold most potential</a:t>
            </a:r>
          </a:p>
          <a:p>
            <a:pPr marL="450850" lvl="1" indent="-368300" algn="l" defTabSz="895350">
              <a:lnSpc>
                <a:spcPct val="95000"/>
              </a:lnSpc>
              <a:spcAft>
                <a:spcPts val="600"/>
              </a:spcAft>
              <a:buSzPct val="120000"/>
              <a:buFont typeface="Arial" pitchFamily="34" charset="0"/>
              <a:buChar char="•"/>
            </a:pPr>
            <a:r>
              <a:rPr lang="en-GB" sz="1800" dirty="0" smtClean="0"/>
              <a:t>international cooperative initiatives overlap to some extent with pledges, which makes their individual impact hard to discern</a:t>
            </a:r>
            <a:endParaRPr lang="en-GB" sz="1800" dirty="0"/>
          </a:p>
        </p:txBody>
      </p:sp>
      <p:sp>
        <p:nvSpPr>
          <p:cNvPr id="9" name="Slide Number Placeholder 1"/>
          <p:cNvSpPr txBox="1">
            <a:spLocks/>
          </p:cNvSpPr>
          <p:nvPr/>
        </p:nvSpPr>
        <p:spPr bwMode="auto">
          <a:xfrm>
            <a:off x="6804025" y="6502401"/>
            <a:ext cx="2090738" cy="98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9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73244A86-CB38-4A77-BF75-24A300F80183}" type="slidenum">
              <a:rPr lang="en-GB" smtClean="0">
                <a:solidFill>
                  <a:srgbClr val="000000"/>
                </a:solidFill>
              </a:rPr>
              <a:pPr>
                <a:defRPr/>
              </a:pPr>
              <a:t>13</a:t>
            </a:fld>
            <a:endParaRPr lang="en-GB" dirty="0">
              <a:solidFill>
                <a:srgbClr val="000000"/>
              </a:solidFill>
            </a:endParaRPr>
          </a:p>
        </p:txBody>
      </p:sp>
    </p:spTree>
    <p:extLst>
      <p:ext uri="{BB962C8B-B14F-4D97-AF65-F5344CB8AC3E}">
        <p14:creationId xmlns:p14="http://schemas.microsoft.com/office/powerpoint/2010/main" val="252650563"/>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show="0">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3244A86-CB38-4A77-BF75-24A300F80183}" type="slidenum">
              <a:rPr lang="en-GB" smtClean="0">
                <a:solidFill>
                  <a:srgbClr val="000000"/>
                </a:solidFill>
              </a:rPr>
              <a:pPr>
                <a:defRPr/>
              </a:pPr>
              <a:t>14</a:t>
            </a:fld>
            <a:endParaRPr lang="en-GB" dirty="0">
              <a:solidFill>
                <a:srgbClr val="000000"/>
              </a:solidFill>
            </a:endParaRPr>
          </a:p>
        </p:txBody>
      </p:sp>
      <p:sp>
        <p:nvSpPr>
          <p:cNvPr id="3" name="Line 5"/>
          <p:cNvSpPr>
            <a:spLocks noChangeShapeType="1"/>
          </p:cNvSpPr>
          <p:nvPr/>
        </p:nvSpPr>
        <p:spPr bwMode="auto">
          <a:xfrm>
            <a:off x="762000" y="923925"/>
            <a:ext cx="797823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4" name="Picture 7" descr="UNEP-SHORT-CYAN-HIGH-RES"/>
          <p:cNvPicPr>
            <a:picLocks noChangeAspect="1" noChangeArrowheads="1"/>
          </p:cNvPicPr>
          <p:nvPr/>
        </p:nvPicPr>
        <p:blipFill rotWithShape="1">
          <a:blip r:embed="rId6">
            <a:extLst>
              <a:ext uri="{28A0092B-C50C-407E-A947-70E740481C1C}">
                <a14:useLocalDpi xmlns:a14="http://schemas.microsoft.com/office/drawing/2010/main" val="0"/>
              </a:ext>
            </a:extLst>
          </a:blip>
          <a:srcRect t="2597"/>
          <a:stretch/>
        </p:blipFill>
        <p:spPr bwMode="auto">
          <a:xfrm>
            <a:off x="7805303" y="69055"/>
            <a:ext cx="752476" cy="805605"/>
          </a:xfrm>
          <a:prstGeom prst="rect">
            <a:avLst/>
          </a:prstGeom>
          <a:noFill/>
          <a:extLst>
            <a:ext uri="{909E8E84-426E-40DD-AFC4-6F175D3DCCD1}">
              <a14:hiddenFill xmlns:a14="http://schemas.microsoft.com/office/drawing/2010/main">
                <a:solidFill>
                  <a:srgbClr val="FFFFFF"/>
                </a:solidFill>
              </a14:hiddenFill>
            </a:ext>
          </a:extLst>
        </p:spPr>
      </p:pic>
      <p:sp>
        <p:nvSpPr>
          <p:cNvPr id="5" name="Rectangle 2"/>
          <p:cNvSpPr txBox="1">
            <a:spLocks noChangeArrowheads="1"/>
          </p:cNvSpPr>
          <p:nvPr/>
        </p:nvSpPr>
        <p:spPr>
          <a:xfrm>
            <a:off x="762000" y="100587"/>
            <a:ext cx="7087393" cy="709950"/>
          </a:xfrm>
          <a:prstGeom prst="rect">
            <a:avLst/>
          </a:prstGeom>
        </p:spPr>
        <p:txBody>
          <a:bodyPr/>
          <a:lstStyle>
            <a:lvl1pPr algn="l" defTabSz="895350" rtl="0" eaLnBrk="0" fontAlgn="base" hangingPunct="0">
              <a:spcBef>
                <a:spcPct val="0"/>
              </a:spcBef>
              <a:spcAft>
                <a:spcPct val="0"/>
              </a:spcAft>
              <a:defRPr sz="1900" b="1">
                <a:solidFill>
                  <a:schemeClr val="tx1"/>
                </a:solidFill>
                <a:latin typeface="+mj-lt"/>
                <a:ea typeface="+mj-ea"/>
                <a:cs typeface="+mj-cs"/>
              </a:defRPr>
            </a:lvl1pPr>
            <a:lvl2pPr algn="l" defTabSz="895350" rtl="0" eaLnBrk="0" fontAlgn="base" hangingPunct="0">
              <a:spcBef>
                <a:spcPct val="0"/>
              </a:spcBef>
              <a:spcAft>
                <a:spcPct val="0"/>
              </a:spcAft>
              <a:defRPr sz="1900" b="1">
                <a:solidFill>
                  <a:schemeClr val="tx1"/>
                </a:solidFill>
                <a:latin typeface="Arial" pitchFamily="34" charset="0"/>
              </a:defRPr>
            </a:lvl2pPr>
            <a:lvl3pPr algn="l" defTabSz="895350" rtl="0" eaLnBrk="0" fontAlgn="base" hangingPunct="0">
              <a:spcBef>
                <a:spcPct val="0"/>
              </a:spcBef>
              <a:spcAft>
                <a:spcPct val="0"/>
              </a:spcAft>
              <a:defRPr sz="1900" b="1">
                <a:solidFill>
                  <a:schemeClr val="tx1"/>
                </a:solidFill>
                <a:latin typeface="Arial" pitchFamily="34" charset="0"/>
              </a:defRPr>
            </a:lvl3pPr>
            <a:lvl4pPr algn="l" defTabSz="895350" rtl="0" eaLnBrk="0" fontAlgn="base" hangingPunct="0">
              <a:spcBef>
                <a:spcPct val="0"/>
              </a:spcBef>
              <a:spcAft>
                <a:spcPct val="0"/>
              </a:spcAft>
              <a:defRPr sz="1900" b="1">
                <a:solidFill>
                  <a:schemeClr val="tx1"/>
                </a:solidFill>
                <a:latin typeface="Arial" pitchFamily="34" charset="0"/>
              </a:defRPr>
            </a:lvl4pPr>
            <a:lvl5pPr algn="l" defTabSz="895350" rtl="0" eaLnBrk="0" fontAlgn="base" hangingPunct="0">
              <a:spcBef>
                <a:spcPct val="0"/>
              </a:spcBef>
              <a:spcAft>
                <a:spcPct val="0"/>
              </a:spcAft>
              <a:defRPr sz="1900" b="1">
                <a:solidFill>
                  <a:schemeClr val="tx1"/>
                </a:solidFill>
                <a:latin typeface="Arial" pitchFamily="34" charset="0"/>
              </a:defRPr>
            </a:lvl5pPr>
            <a:lvl6pPr marL="457200" algn="l" defTabSz="895350" rtl="0" fontAlgn="base">
              <a:spcBef>
                <a:spcPct val="0"/>
              </a:spcBef>
              <a:spcAft>
                <a:spcPct val="0"/>
              </a:spcAft>
              <a:defRPr sz="1900" b="1">
                <a:solidFill>
                  <a:schemeClr val="tx1"/>
                </a:solidFill>
                <a:latin typeface="Arial" pitchFamily="34" charset="0"/>
              </a:defRPr>
            </a:lvl6pPr>
            <a:lvl7pPr marL="914400" algn="l" defTabSz="895350" rtl="0" fontAlgn="base">
              <a:spcBef>
                <a:spcPct val="0"/>
              </a:spcBef>
              <a:spcAft>
                <a:spcPct val="0"/>
              </a:spcAft>
              <a:defRPr sz="1900" b="1">
                <a:solidFill>
                  <a:schemeClr val="tx1"/>
                </a:solidFill>
                <a:latin typeface="Arial" pitchFamily="34" charset="0"/>
              </a:defRPr>
            </a:lvl7pPr>
            <a:lvl8pPr marL="1371600" algn="l" defTabSz="895350" rtl="0" fontAlgn="base">
              <a:spcBef>
                <a:spcPct val="0"/>
              </a:spcBef>
              <a:spcAft>
                <a:spcPct val="0"/>
              </a:spcAft>
              <a:defRPr sz="1900" b="1">
                <a:solidFill>
                  <a:schemeClr val="tx1"/>
                </a:solidFill>
                <a:latin typeface="Arial" pitchFamily="34" charset="0"/>
              </a:defRPr>
            </a:lvl8pPr>
            <a:lvl9pPr marL="1828800" algn="l" defTabSz="895350" rtl="0" fontAlgn="base">
              <a:spcBef>
                <a:spcPct val="0"/>
              </a:spcBef>
              <a:spcAft>
                <a:spcPct val="0"/>
              </a:spcAft>
              <a:defRPr sz="1900" b="1">
                <a:solidFill>
                  <a:schemeClr val="tx1"/>
                </a:solidFill>
                <a:latin typeface="Arial" pitchFamily="34" charset="0"/>
              </a:defRPr>
            </a:lvl9pPr>
          </a:lstStyle>
          <a:p>
            <a:pPr>
              <a:lnSpc>
                <a:spcPct val="85000"/>
              </a:lnSpc>
            </a:pPr>
            <a:r>
              <a:rPr lang="en-US" sz="2800" kern="0" dirty="0" smtClean="0"/>
              <a:t>Reducing emissions from agriculture through </a:t>
            </a:r>
            <a:r>
              <a:rPr lang="en-US" sz="2800" kern="0" dirty="0"/>
              <a:t>development related policies</a:t>
            </a:r>
            <a:endParaRPr lang="en-US" kern="0" dirty="0"/>
          </a:p>
        </p:txBody>
      </p:sp>
      <p:sp>
        <p:nvSpPr>
          <p:cNvPr id="6" name="Slide Number Placeholder 1"/>
          <p:cNvSpPr txBox="1">
            <a:spLocks/>
          </p:cNvSpPr>
          <p:nvPr/>
        </p:nvSpPr>
        <p:spPr bwMode="auto">
          <a:xfrm>
            <a:off x="6804025" y="6502401"/>
            <a:ext cx="2090738" cy="984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en-GB"/>
            </a:defPPr>
            <a:lvl1pPr algn="r" rtl="0" fontAlgn="base">
              <a:spcBef>
                <a:spcPct val="0"/>
              </a:spcBef>
              <a:spcAft>
                <a:spcPct val="0"/>
              </a:spcAft>
              <a:defRPr sz="900" kern="1200">
                <a:solidFill>
                  <a:schemeClr val="tx1"/>
                </a:solidFill>
                <a:latin typeface="Times New Roman" pitchFamily="18" charset="0"/>
                <a:ea typeface="+mn-ea"/>
                <a:cs typeface="+mn-cs"/>
              </a:defRPr>
            </a:lvl1pPr>
            <a:lvl2pPr marL="457200" algn="ctr" rtl="0" fontAlgn="base">
              <a:spcBef>
                <a:spcPct val="0"/>
              </a:spcBef>
              <a:spcAft>
                <a:spcPct val="0"/>
              </a:spcAft>
              <a:defRPr sz="1400" kern="1200">
                <a:solidFill>
                  <a:schemeClr val="tx1"/>
                </a:solidFill>
                <a:latin typeface="Arial" charset="0"/>
                <a:ea typeface="+mn-ea"/>
                <a:cs typeface="+mn-cs"/>
              </a:defRPr>
            </a:lvl2pPr>
            <a:lvl3pPr marL="914400" algn="ctr" rtl="0" fontAlgn="base">
              <a:spcBef>
                <a:spcPct val="0"/>
              </a:spcBef>
              <a:spcAft>
                <a:spcPct val="0"/>
              </a:spcAft>
              <a:defRPr sz="1400" kern="1200">
                <a:solidFill>
                  <a:schemeClr val="tx1"/>
                </a:solidFill>
                <a:latin typeface="Arial" charset="0"/>
                <a:ea typeface="+mn-ea"/>
                <a:cs typeface="+mn-cs"/>
              </a:defRPr>
            </a:lvl3pPr>
            <a:lvl4pPr marL="1371600" algn="ctr" rtl="0" fontAlgn="base">
              <a:spcBef>
                <a:spcPct val="0"/>
              </a:spcBef>
              <a:spcAft>
                <a:spcPct val="0"/>
              </a:spcAft>
              <a:defRPr sz="1400" kern="1200">
                <a:solidFill>
                  <a:schemeClr val="tx1"/>
                </a:solidFill>
                <a:latin typeface="Arial" charset="0"/>
                <a:ea typeface="+mn-ea"/>
                <a:cs typeface="+mn-cs"/>
              </a:defRPr>
            </a:lvl4pPr>
            <a:lvl5pPr marL="1828800" algn="ctr" rtl="0" fontAlgn="base">
              <a:spcBef>
                <a:spcPct val="0"/>
              </a:spcBef>
              <a:spcAft>
                <a:spcPct val="0"/>
              </a:spcAft>
              <a:defRPr sz="1400" kern="1200">
                <a:solidFill>
                  <a:schemeClr val="tx1"/>
                </a:solidFill>
                <a:latin typeface="Arial" charset="0"/>
                <a:ea typeface="+mn-ea"/>
                <a:cs typeface="+mn-cs"/>
              </a:defRPr>
            </a:lvl5pPr>
            <a:lvl6pPr marL="2286000" algn="l" defTabSz="914400" rtl="0" eaLnBrk="1" latinLnBrk="0" hangingPunct="1">
              <a:defRPr sz="1400" kern="1200">
                <a:solidFill>
                  <a:schemeClr val="tx1"/>
                </a:solidFill>
                <a:latin typeface="Arial" charset="0"/>
                <a:ea typeface="+mn-ea"/>
                <a:cs typeface="+mn-cs"/>
              </a:defRPr>
            </a:lvl6pPr>
            <a:lvl7pPr marL="2743200" algn="l" defTabSz="914400" rtl="0" eaLnBrk="1" latinLnBrk="0" hangingPunct="1">
              <a:defRPr sz="1400" kern="1200">
                <a:solidFill>
                  <a:schemeClr val="tx1"/>
                </a:solidFill>
                <a:latin typeface="Arial" charset="0"/>
                <a:ea typeface="+mn-ea"/>
                <a:cs typeface="+mn-cs"/>
              </a:defRPr>
            </a:lvl7pPr>
            <a:lvl8pPr marL="3200400" algn="l" defTabSz="914400" rtl="0" eaLnBrk="1" latinLnBrk="0" hangingPunct="1">
              <a:defRPr sz="1400" kern="1200">
                <a:solidFill>
                  <a:schemeClr val="tx1"/>
                </a:solidFill>
                <a:latin typeface="Arial" charset="0"/>
                <a:ea typeface="+mn-ea"/>
                <a:cs typeface="+mn-cs"/>
              </a:defRPr>
            </a:lvl8pPr>
            <a:lvl9pPr marL="3657600" algn="l" defTabSz="914400" rtl="0" eaLnBrk="1" latinLnBrk="0" hangingPunct="1">
              <a:defRPr sz="1400" kern="1200">
                <a:solidFill>
                  <a:schemeClr val="tx1"/>
                </a:solidFill>
                <a:latin typeface="Arial" charset="0"/>
                <a:ea typeface="+mn-ea"/>
                <a:cs typeface="+mn-cs"/>
              </a:defRPr>
            </a:lvl9pPr>
          </a:lstStyle>
          <a:p>
            <a:pPr>
              <a:defRPr/>
            </a:pPr>
            <a:fld id="{73244A86-CB38-4A77-BF75-24A300F80183}" type="slidenum">
              <a:rPr lang="en-GB" smtClean="0">
                <a:solidFill>
                  <a:srgbClr val="000000"/>
                </a:solidFill>
              </a:rPr>
              <a:pPr>
                <a:defRPr/>
              </a:pPr>
              <a:t>14</a:t>
            </a:fld>
            <a:endParaRPr lang="en-GB" dirty="0">
              <a:solidFill>
                <a:srgbClr val="000000"/>
              </a:solidFill>
            </a:endParaRPr>
          </a:p>
        </p:txBody>
      </p:sp>
      <p:sp>
        <p:nvSpPr>
          <p:cNvPr id="7" name="Rectangle 3"/>
          <p:cNvSpPr>
            <a:spLocks noChangeArrowheads="1"/>
          </p:cNvSpPr>
          <p:nvPr>
            <p:custDataLst>
              <p:tags r:id="rId1"/>
            </p:custDataLst>
          </p:nvPr>
        </p:nvSpPr>
        <p:spPr bwMode="auto">
          <a:xfrm>
            <a:off x="762001" y="1229339"/>
            <a:ext cx="7978238" cy="93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t>An often-overlooked emissions-producing sector</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Agriculture is </a:t>
            </a:r>
            <a:r>
              <a:rPr lang="en-GB" sz="1800" dirty="0">
                <a:sym typeface="Wingdings" pitchFamily="2" charset="2"/>
              </a:rPr>
              <a:t>seldom included in pledges or commitments</a:t>
            </a:r>
            <a:endParaRPr lang="en-GB" sz="1800" dirty="0"/>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The sector contributes by 11% to global greenhouse gas emissions</a:t>
            </a:r>
            <a:endParaRPr lang="en-GB" sz="1800" dirty="0">
              <a:sym typeface="Wingdings" pitchFamily="2" charset="2"/>
            </a:endParaRPr>
          </a:p>
        </p:txBody>
      </p:sp>
      <p:sp>
        <p:nvSpPr>
          <p:cNvPr id="8" name="Rectangle 3"/>
          <p:cNvSpPr>
            <a:spLocks noChangeArrowheads="1"/>
          </p:cNvSpPr>
          <p:nvPr>
            <p:custDataLst>
              <p:tags r:id="rId2"/>
            </p:custDataLst>
          </p:nvPr>
        </p:nvSpPr>
        <p:spPr bwMode="auto">
          <a:xfrm>
            <a:off x="765538" y="2530103"/>
            <a:ext cx="8195899" cy="127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t>Some development-oriented practices can help reduce emissions…</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t>Conversion of tillage to no-tillage practices</a:t>
            </a: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Improved nutrient and water management in rice systems</a:t>
            </a: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Agroforestry</a:t>
            </a:r>
            <a:endParaRPr lang="en-GB" sz="1800" dirty="0">
              <a:sym typeface="Wingdings" pitchFamily="2" charset="2"/>
            </a:endParaRPr>
          </a:p>
        </p:txBody>
      </p:sp>
      <p:sp>
        <p:nvSpPr>
          <p:cNvPr id="9" name="Rectangle 3"/>
          <p:cNvSpPr>
            <a:spLocks noChangeArrowheads="1"/>
          </p:cNvSpPr>
          <p:nvPr>
            <p:custDataLst>
              <p:tags r:id="rId3"/>
            </p:custDataLst>
          </p:nvPr>
        </p:nvSpPr>
        <p:spPr bwMode="auto">
          <a:xfrm>
            <a:off x="765539" y="4134286"/>
            <a:ext cx="7978238" cy="214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t>…but certain policy design elements cannot be overlooked</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demonstrating and financing new technologies through PPPs, while building stakeholder capacities</a:t>
            </a: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identifying synergies between environmental, economic and social goals from the outset</a:t>
            </a: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introducing financial incentives, such as tax offsets, subsidies or credits</a:t>
            </a: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tailoring technology diffusion efforts to local contexts</a:t>
            </a:r>
          </a:p>
        </p:txBody>
      </p:sp>
    </p:spTree>
    <p:extLst>
      <p:ext uri="{BB962C8B-B14F-4D97-AF65-F5344CB8AC3E}">
        <p14:creationId xmlns:p14="http://schemas.microsoft.com/office/powerpoint/2010/main" val="324432604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9"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Slide Number Placeholder 4"/>
          <p:cNvSpPr>
            <a:spLocks noGrp="1"/>
          </p:cNvSpPr>
          <p:nvPr>
            <p:ph type="sldNum" sz="quarter" idx="11"/>
          </p:nvPr>
        </p:nvSpPr>
        <p:spPr>
          <a:noFill/>
        </p:spPr>
        <p:txBody>
          <a:bodyPr/>
          <a:lstStyle/>
          <a:p>
            <a:fld id="{FFA9374F-F550-4F30-8136-4BD0393D8BC7}" type="slidenum">
              <a:rPr lang="en-GB">
                <a:solidFill>
                  <a:srgbClr val="000000"/>
                </a:solidFill>
              </a:rPr>
              <a:pPr/>
              <a:t>2</a:t>
            </a:fld>
            <a:endParaRPr lang="en-GB" dirty="0">
              <a:solidFill>
                <a:srgbClr val="000000"/>
              </a:solidFill>
            </a:endParaRPr>
          </a:p>
        </p:txBody>
      </p:sp>
      <p:sp>
        <p:nvSpPr>
          <p:cNvPr id="9220" name="Rectangle 4"/>
          <p:cNvSpPr>
            <a:spLocks noChangeArrowheads="1"/>
          </p:cNvSpPr>
          <p:nvPr>
            <p:custDataLst>
              <p:tags r:id="rId1"/>
            </p:custDataLst>
          </p:nvPr>
        </p:nvSpPr>
        <p:spPr bwMode="auto">
          <a:xfrm>
            <a:off x="719138" y="2284721"/>
            <a:ext cx="8242300" cy="1572738"/>
          </a:xfrm>
          <a:prstGeom prst="rect">
            <a:avLst/>
          </a:prstGeom>
          <a:noFill/>
          <a:ln w="9525">
            <a:noFill/>
            <a:miter lim="800000"/>
            <a:headEnd/>
            <a:tailEnd/>
          </a:ln>
        </p:spPr>
        <p:txBody>
          <a:bodyPr wrap="square" lIns="0" tIns="0" rIns="0" bIns="0">
            <a:spAutoFit/>
          </a:bodyPr>
          <a:lstStyle/>
          <a:p>
            <a:pPr marL="266700" lvl="1" indent="-265113" algn="l" defTabSz="895350">
              <a:lnSpc>
                <a:spcPct val="95000"/>
              </a:lnSpc>
              <a:spcAft>
                <a:spcPct val="20000"/>
              </a:spcAft>
              <a:buSzPct val="120000"/>
              <a:buFont typeface="Wingdings" pitchFamily="2" charset="2"/>
              <a:buNone/>
            </a:pPr>
            <a:r>
              <a:rPr lang="en-GB" sz="2000" b="1" u="sng" dirty="0" smtClean="0">
                <a:solidFill>
                  <a:srgbClr val="000000"/>
                </a:solidFill>
              </a:rPr>
              <a:t>Two policy developments</a:t>
            </a:r>
            <a:r>
              <a:rPr lang="en-GB" sz="2000" b="1" dirty="0" smtClean="0">
                <a:solidFill>
                  <a:srgbClr val="000000"/>
                </a:solidFill>
              </a:rPr>
              <a:t> </a:t>
            </a:r>
            <a:r>
              <a:rPr lang="en-GB" sz="2000" b="1" dirty="0">
                <a:solidFill>
                  <a:srgbClr val="000000"/>
                </a:solidFill>
              </a:rPr>
              <a:t>…</a:t>
            </a:r>
          </a:p>
          <a:p>
            <a:pPr marL="266700" lvl="1" indent="-265113" algn="l" defTabSz="895350">
              <a:lnSpc>
                <a:spcPct val="95000"/>
              </a:lnSpc>
              <a:spcAft>
                <a:spcPct val="20000"/>
              </a:spcAft>
              <a:buSzPct val="120000"/>
              <a:buFont typeface="Wingdings" pitchFamily="2" charset="2"/>
              <a:buChar char="ü"/>
            </a:pPr>
            <a:r>
              <a:rPr lang="en-GB" sz="1800" b="1" dirty="0">
                <a:solidFill>
                  <a:srgbClr val="000000"/>
                </a:solidFill>
              </a:rPr>
              <a:t>A target </a:t>
            </a:r>
            <a:r>
              <a:rPr lang="en-GB" sz="1800" b="1" dirty="0" smtClean="0">
                <a:solidFill>
                  <a:srgbClr val="000000"/>
                </a:solidFill>
              </a:rPr>
              <a:t>(or limit) …</a:t>
            </a:r>
            <a:endParaRPr lang="en-GB" sz="1800" b="1" dirty="0">
              <a:solidFill>
                <a:srgbClr val="000000"/>
              </a:solidFill>
            </a:endParaRPr>
          </a:p>
          <a:p>
            <a:pPr marL="266700" lvl="1" indent="-265113" algn="l" defTabSz="895350">
              <a:lnSpc>
                <a:spcPct val="95000"/>
              </a:lnSpc>
              <a:spcAft>
                <a:spcPct val="20000"/>
              </a:spcAft>
              <a:buSzPct val="120000"/>
              <a:buFont typeface="Wingdings" pitchFamily="2" charset="2"/>
              <a:buNone/>
            </a:pPr>
            <a:r>
              <a:rPr lang="en-GB" sz="1800" dirty="0">
                <a:solidFill>
                  <a:srgbClr val="000000"/>
                </a:solidFill>
              </a:rPr>
              <a:t>	Staying below an increase of 2 degrees Celsius (</a:t>
            </a:r>
            <a:r>
              <a:rPr lang="en-GB" sz="1800" dirty="0" smtClean="0">
                <a:solidFill>
                  <a:srgbClr val="000000"/>
                </a:solidFill>
              </a:rPr>
              <a:t>1.5</a:t>
            </a:r>
            <a:r>
              <a:rPr lang="en-GB" sz="1800" baseline="30000" dirty="0" smtClean="0">
                <a:solidFill>
                  <a:srgbClr val="000000"/>
                </a:solidFill>
              </a:rPr>
              <a:t>o </a:t>
            </a:r>
            <a:r>
              <a:rPr lang="en-GB" sz="1800" dirty="0">
                <a:solidFill>
                  <a:srgbClr val="000000"/>
                </a:solidFill>
              </a:rPr>
              <a:t>C) </a:t>
            </a:r>
          </a:p>
          <a:p>
            <a:pPr marL="266700" lvl="1" indent="-265113" algn="l" defTabSz="895350">
              <a:lnSpc>
                <a:spcPct val="95000"/>
              </a:lnSpc>
              <a:spcAft>
                <a:spcPct val="20000"/>
              </a:spcAft>
              <a:buSzPct val="120000"/>
              <a:buFont typeface="Wingdings" pitchFamily="2" charset="2"/>
              <a:buChar char="ü"/>
            </a:pPr>
            <a:r>
              <a:rPr lang="en-GB" sz="1800" b="1" dirty="0">
                <a:solidFill>
                  <a:srgbClr val="000000"/>
                </a:solidFill>
              </a:rPr>
              <a:t>A means to get there …</a:t>
            </a:r>
          </a:p>
          <a:p>
            <a:pPr marL="266700" lvl="1" indent="-265113" algn="l" defTabSz="895350">
              <a:lnSpc>
                <a:spcPct val="95000"/>
              </a:lnSpc>
              <a:spcAft>
                <a:spcPct val="40000"/>
              </a:spcAft>
              <a:buSzPct val="120000"/>
              <a:buFont typeface="Wingdings" pitchFamily="2" charset="2"/>
              <a:buNone/>
            </a:pPr>
            <a:r>
              <a:rPr lang="en-GB" sz="1800" dirty="0">
                <a:solidFill>
                  <a:srgbClr val="000000"/>
                </a:solidFill>
              </a:rPr>
              <a:t>	&gt; </a:t>
            </a:r>
            <a:r>
              <a:rPr lang="en-GB" sz="1800" dirty="0" smtClean="0">
                <a:solidFill>
                  <a:srgbClr val="000000"/>
                </a:solidFill>
              </a:rPr>
              <a:t>58 states/countries pledge </a:t>
            </a:r>
            <a:r>
              <a:rPr lang="en-GB" sz="1800" dirty="0">
                <a:solidFill>
                  <a:srgbClr val="000000"/>
                </a:solidFill>
              </a:rPr>
              <a:t>to control emissions (pegged </a:t>
            </a:r>
            <a:r>
              <a:rPr lang="en-GB" sz="1800" dirty="0" smtClean="0">
                <a:solidFill>
                  <a:srgbClr val="000000"/>
                </a:solidFill>
              </a:rPr>
              <a:t>to 2020)</a:t>
            </a:r>
          </a:p>
        </p:txBody>
      </p:sp>
      <p:pic>
        <p:nvPicPr>
          <p:cNvPr id="9221" name="Picture 7"/>
          <p:cNvPicPr>
            <a:picLocks noChangeAspect="1" noChangeArrowheads="1"/>
          </p:cNvPicPr>
          <p:nvPr/>
        </p:nvPicPr>
        <p:blipFill>
          <a:blip r:embed="rId5" cstate="print"/>
          <a:srcRect/>
          <a:stretch>
            <a:fillRect/>
          </a:stretch>
        </p:blipFill>
        <p:spPr bwMode="auto">
          <a:xfrm>
            <a:off x="2316671" y="997024"/>
            <a:ext cx="1514475" cy="1127125"/>
          </a:xfrm>
          <a:prstGeom prst="rect">
            <a:avLst/>
          </a:prstGeom>
          <a:noFill/>
          <a:ln w="9525">
            <a:noFill/>
            <a:miter lim="800000"/>
            <a:headEnd/>
            <a:tailEnd/>
          </a:ln>
        </p:spPr>
      </p:pic>
      <p:sp>
        <p:nvSpPr>
          <p:cNvPr id="9223" name="Line 10"/>
          <p:cNvSpPr>
            <a:spLocks noChangeShapeType="1"/>
          </p:cNvSpPr>
          <p:nvPr/>
        </p:nvSpPr>
        <p:spPr bwMode="auto">
          <a:xfrm flipV="1">
            <a:off x="719139" y="917576"/>
            <a:ext cx="8105775" cy="3175"/>
          </a:xfrm>
          <a:prstGeom prst="line">
            <a:avLst/>
          </a:prstGeom>
          <a:noFill/>
          <a:ln w="19050">
            <a:solidFill>
              <a:srgbClr val="000066"/>
            </a:solidFill>
            <a:round/>
            <a:headEnd/>
            <a:tailEnd/>
          </a:ln>
        </p:spPr>
        <p:txBody>
          <a:bodyPr/>
          <a:lstStyle/>
          <a:p>
            <a:endParaRPr lang="en-GB" dirty="0">
              <a:solidFill>
                <a:srgbClr val="000000"/>
              </a:solidFill>
            </a:endParaRPr>
          </a:p>
        </p:txBody>
      </p:sp>
      <p:pic>
        <p:nvPicPr>
          <p:cNvPr id="9224" name="Picture 11" descr="UNEP-SHORT-CYAN-HIGH-RES"/>
          <p:cNvPicPr>
            <a:picLocks noChangeAspect="1" noChangeArrowheads="1"/>
          </p:cNvPicPr>
          <p:nvPr/>
        </p:nvPicPr>
        <p:blipFill>
          <a:blip r:embed="rId6" cstate="print"/>
          <a:srcRect/>
          <a:stretch>
            <a:fillRect/>
          </a:stretch>
        </p:blipFill>
        <p:spPr bwMode="auto">
          <a:xfrm>
            <a:off x="7883526" y="23813"/>
            <a:ext cx="777875" cy="855662"/>
          </a:xfrm>
          <a:prstGeom prst="rect">
            <a:avLst/>
          </a:prstGeom>
          <a:noFill/>
          <a:ln w="9525">
            <a:noFill/>
            <a:miter lim="800000"/>
            <a:headEnd/>
            <a:tailEnd/>
          </a:ln>
        </p:spPr>
      </p:pic>
      <p:pic>
        <p:nvPicPr>
          <p:cNvPr id="9225" name="Picture 15" descr="Image"/>
          <p:cNvPicPr>
            <a:picLocks noChangeAspect="1" noChangeArrowheads="1"/>
          </p:cNvPicPr>
          <p:nvPr/>
        </p:nvPicPr>
        <p:blipFill>
          <a:blip r:embed="rId7" cstate="print"/>
          <a:srcRect/>
          <a:stretch>
            <a:fillRect/>
          </a:stretch>
        </p:blipFill>
        <p:spPr bwMode="auto">
          <a:xfrm>
            <a:off x="4106303" y="1006548"/>
            <a:ext cx="1143001" cy="1143000"/>
          </a:xfrm>
          <a:prstGeom prst="rect">
            <a:avLst/>
          </a:prstGeom>
          <a:noFill/>
          <a:ln w="9525">
            <a:noFill/>
            <a:miter lim="800000"/>
            <a:headEnd/>
            <a:tailEnd/>
          </a:ln>
        </p:spPr>
      </p:pic>
      <p:pic>
        <p:nvPicPr>
          <p:cNvPr id="9226" name="Picture 17" descr="COP15 Logo.svg"/>
          <p:cNvPicPr>
            <a:picLocks noChangeAspect="1" noChangeArrowheads="1"/>
          </p:cNvPicPr>
          <p:nvPr/>
        </p:nvPicPr>
        <p:blipFill>
          <a:blip r:embed="rId8" cstate="print"/>
          <a:srcRect/>
          <a:stretch>
            <a:fillRect/>
          </a:stretch>
        </p:blipFill>
        <p:spPr bwMode="auto">
          <a:xfrm>
            <a:off x="1041400" y="1028774"/>
            <a:ext cx="827089" cy="1154112"/>
          </a:xfrm>
          <a:prstGeom prst="rect">
            <a:avLst/>
          </a:prstGeom>
          <a:noFill/>
          <a:ln w="9525">
            <a:noFill/>
            <a:miter lim="800000"/>
            <a:headEnd/>
            <a:tailEnd/>
          </a:ln>
        </p:spPr>
      </p:pic>
      <p:pic>
        <p:nvPicPr>
          <p:cNvPr id="9227" name="Picture 19" descr="COP 18 / CMP 8 website"/>
          <p:cNvPicPr>
            <a:picLocks noChangeAspect="1" noChangeArrowheads="1"/>
          </p:cNvPicPr>
          <p:nvPr/>
        </p:nvPicPr>
        <p:blipFill>
          <a:blip r:embed="rId9" cstate="print"/>
          <a:srcRect/>
          <a:stretch>
            <a:fillRect/>
          </a:stretch>
        </p:blipFill>
        <p:spPr bwMode="auto">
          <a:xfrm>
            <a:off x="5580546" y="1231845"/>
            <a:ext cx="1647825" cy="747969"/>
          </a:xfrm>
          <a:prstGeom prst="rect">
            <a:avLst/>
          </a:prstGeom>
          <a:noFill/>
          <a:ln w="9525">
            <a:noFill/>
            <a:miter lim="800000"/>
            <a:headEnd/>
            <a:tailEnd/>
          </a:ln>
        </p:spPr>
      </p:pic>
      <p:sp>
        <p:nvSpPr>
          <p:cNvPr id="14" name="Rectangle 2"/>
          <p:cNvSpPr>
            <a:spLocks noGrp="1" noChangeArrowheads="1"/>
          </p:cNvSpPr>
          <p:nvPr>
            <p:ph type="title"/>
          </p:nvPr>
        </p:nvSpPr>
        <p:spPr>
          <a:xfrm>
            <a:off x="719138" y="319088"/>
            <a:ext cx="8242300" cy="430887"/>
          </a:xfrm>
        </p:spPr>
        <p:txBody>
          <a:bodyPr/>
          <a:lstStyle/>
          <a:p>
            <a:pPr eaLnBrk="1" hangingPunct="1"/>
            <a:r>
              <a:rPr lang="en-GB" sz="2800" dirty="0" smtClean="0"/>
              <a:t>The emissions gap idea</a:t>
            </a:r>
            <a:endParaRPr lang="en-GB" dirty="0" smtClean="0"/>
          </a:p>
        </p:txBody>
      </p:sp>
      <p:sp>
        <p:nvSpPr>
          <p:cNvPr id="12" name="Rectangle 9"/>
          <p:cNvSpPr>
            <a:spLocks noChangeArrowheads="1"/>
          </p:cNvSpPr>
          <p:nvPr>
            <p:custDataLst>
              <p:tags r:id="rId2"/>
            </p:custDataLst>
          </p:nvPr>
        </p:nvSpPr>
        <p:spPr bwMode="auto">
          <a:xfrm>
            <a:off x="752476" y="4108760"/>
            <a:ext cx="7908925" cy="16419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306388" lvl="1" indent="-304800" algn="l" defTabSz="895350">
              <a:lnSpc>
                <a:spcPct val="95000"/>
              </a:lnSpc>
              <a:spcAft>
                <a:spcPct val="20000"/>
              </a:spcAft>
              <a:buSzPct val="120000"/>
              <a:buFont typeface="Wingdings" pitchFamily="2" charset="2"/>
              <a:buNone/>
            </a:pPr>
            <a:r>
              <a:rPr lang="en-GB" sz="2000" b="1" u="sng" dirty="0"/>
              <a:t>Two questions</a:t>
            </a:r>
            <a:r>
              <a:rPr lang="en-GB" sz="2000" b="1" dirty="0"/>
              <a:t> …</a:t>
            </a:r>
          </a:p>
          <a:p>
            <a:pPr marL="306388" lvl="1" indent="-304800" algn="l" defTabSz="895350">
              <a:lnSpc>
                <a:spcPct val="95000"/>
              </a:lnSpc>
              <a:spcAft>
                <a:spcPct val="20000"/>
              </a:spcAft>
              <a:buSzPct val="120000"/>
              <a:buFont typeface="Wingdings" pitchFamily="2" charset="2"/>
              <a:buChar char="ü"/>
            </a:pPr>
            <a:r>
              <a:rPr lang="en-GB" sz="1800" b="1" dirty="0"/>
              <a:t>Is there a gap between …</a:t>
            </a:r>
          </a:p>
          <a:p>
            <a:pPr marL="306388" lvl="1" indent="-304800" algn="l" defTabSz="895350">
              <a:lnSpc>
                <a:spcPct val="95000"/>
              </a:lnSpc>
              <a:spcAft>
                <a:spcPct val="40000"/>
              </a:spcAft>
              <a:buSzPct val="120000"/>
              <a:buFont typeface="Wingdings" pitchFamily="2" charset="2"/>
              <a:buNone/>
            </a:pPr>
            <a:r>
              <a:rPr lang="en-GB" sz="1800" b="1" dirty="0"/>
              <a:t>	</a:t>
            </a:r>
            <a:r>
              <a:rPr lang="en-GB" sz="1800" dirty="0"/>
              <a:t>What we are aiming for … and where we are heading</a:t>
            </a:r>
            <a:r>
              <a:rPr lang="en-GB" sz="1800" b="1" dirty="0"/>
              <a:t> </a:t>
            </a:r>
            <a:r>
              <a:rPr lang="en-GB" sz="1800" dirty="0"/>
              <a:t>?</a:t>
            </a:r>
          </a:p>
          <a:p>
            <a:pPr marL="306388" lvl="1" indent="-304800" algn="l" defTabSz="895350">
              <a:lnSpc>
                <a:spcPct val="95000"/>
              </a:lnSpc>
              <a:spcAft>
                <a:spcPct val="20000"/>
              </a:spcAft>
              <a:buSzPct val="120000"/>
              <a:buFont typeface="Wingdings" pitchFamily="2" charset="2"/>
              <a:buChar char="ü"/>
            </a:pPr>
            <a:r>
              <a:rPr lang="en-GB" sz="1800" b="1" dirty="0"/>
              <a:t>How can the gap be </a:t>
            </a:r>
            <a:r>
              <a:rPr lang="en-GB" sz="1800" b="1" i="1" dirty="0"/>
              <a:t>bridged</a:t>
            </a:r>
            <a:r>
              <a:rPr lang="en-GB" sz="1800" b="1" dirty="0"/>
              <a:t>?</a:t>
            </a:r>
          </a:p>
          <a:p>
            <a:pPr marL="306388" lvl="1" indent="-304800" algn="l" defTabSz="895350">
              <a:buSzPct val="120000"/>
            </a:pPr>
            <a:endParaRPr lang="en-GB" sz="1800" b="1" dirty="0"/>
          </a:p>
        </p:txBody>
      </p:sp>
      <p:sp>
        <p:nvSpPr>
          <p:cNvPr id="2" name="AutoShape 2" descr="data:image/jpeg;base64,/9j/4AAQSkZJRgABAQAAAQABAAD/2wCEAAkGBxQSEhUUEhQUFBUWFhcXGBcYGBkXGhYUFRUWFxcXHBgYHCggGh8lHBgUITEhJSkrLi4uFyAzODMsNygtLisBCgoKDg0OGxAQGy0kHSYsNzAsLC0sLywvLDctLCwsLCwvLC8vLCwsLC8sLCwvLCssLCwsLCwsLCwsLCwsLCwsLP/AABEIAPAAywMBIgACEQEDEQH/xAAcAAEAAgMBAQEAAAAAAAAAAAAABQYBBAcDAgj/xABFEAACAQIEAwUDCQYFAgcBAAABAgMAEQQFEiEGMVETIkFhcTKBkQcUM0JScqGxwRUWI2LR4SRzgpKyU8I0NUOiw9LxJf/EABoBAQEBAQEBAQAAAAAAAAAAAAABAgMEBQb/xAArEQACAgEEAQIFBAMAAAAAAAAAAQIRAwQSITETQVEFYXGBoRRS0fAiIzL/2gAMAwEAAhEDEQA/AO40pSgFKUoBSlKAUpWGa3OgM0qKxOfRLsLv93l8TWsOJl/6bfEUBPUqPwebxSGwax6HapCgFKUoBSvOaZUF2IA6moqbiKMeyGb8B+NATNKgo+JU8UYeljUnhMwjl9hr+XI/CgNqlKUApSlAKUpQClKUApSlAKUpQClKUB8u1hc8hVPzfNWlNhsngOvmamuJsRpjCjm5t7huf0+NR3DWBDsXbcLy+8f6D86A+cDw+7i7nQOlrn+1bzcNJbZ3v7vytU7SgKZmOTvEL7MvUeHqPCt/Ic3NxHIbg7KT4HoasTKDseVUvOMJ2UpA5HvL6f8A7egLtWvjcUsSFm5D8T4CvjLMR2kSseZG/qNjUFxTiLuqeCgE/ePL8LfGgI7FYmSd97kk91R4VKYbhsneRreS/wBTW3w3ggsfaH2n5eS+AqZoCBm4ZW3ddgf5rH8rVC4vByQML3HRh/WrzXhjMOsilW5H8D1oDQyTNO1GlvbH4jrUtVEhcwyjqjWPmL7/AIXq9A0BmlKUApSlAKUpQClKUApSlAKUpQFc4u/9P0f/ALa2uFyOyP3z+Qr04iwuuK43KHV7vH8KhuH8eI3Kse61t+h8D770IW6lYvWaFFVniwjWnXSfxO361YpZQoJY2A5mqVmeL7WQt4ch6CgLJw19APvN+dQOffTv7vyFTvDX0A+8351A5/8ATv7vyFAWvLiOyS32R+VbNQHDeYAr2bbEez5jp61PXoDNYNZrVzHGrEhY8/AeJPhQFTzo/wAd7dfxtVxwnsJ91fyFUvBQGaUA/WN29L3NXkUApSlAKUpQClKUApSlAKUpQClKUBgiqtnOTFCXjBKnmPFf6irVSgKZgc4kiFhZlHg3h6Gt5uJmttGL/eP5WqYxOVxPuyC/UbflWr+70P8AN/uqgruOzGSX2zt0Gw/vWpVu/d6H+b40/d6H+b/dQDhr6Afeb86gc++nf3fkKtmDwqxLpW9tzub861sTk0UjFm1XPQ0BTQbcql8LxBIuzAOPPY/EVLfu9D/N/up+70P83xoCPl4lYjuoo8yS39Kiy0k7+LsfwH6CrKmQQjwY+pqQgw6oLKoA8qA08nywQrvu55n9B5VI0pUApSlAKUpQClKUApSlAKUpQClKUBg1F53nkOFTVK1r8lG7N6CvfOcwXDxPK/JRf1PgB5k2rhmb5pJiZDLIbseQ8FXwUeVaSs8Gt1ngVL/plqzT5SJ3NoESJfAt32/+o9N6jV46x179sPTQlvyqtUrVI+FLWZpO3JnQcn+UlrgYqMEfbjuLeZUk39x91dDwGOjmQSRMHU8iK/Pd6n+EOImwcwuf4TkdovTw1jzH5Co0e3SfEZKW3Jyvc7dVZzfNJUlZVawFvAdB1qyRuCARuDuPOqfn307+78hWD7w/bc/2/wAF/pT9tz/b/Bf6V45dgGmaw2A5npVowuTRIPZ1Hq29UFfTPZh9YH1UfpapTA8QqxAkGg9fD+1SU2XRNzRfhaq9m+SmMakuV8R4r/WhS1qb8qzVa4czEg9kx2Psnz6VZagFKUoBSlKAUpSgFKUoBSlKAUpSgOf/ACt4wiOGIGwdmY+YjA2+LD4VzGuj/K9Af8M/gDIh9W0EfgrVziui6PzHxJvzuxSlKp4BSlKFO18A4wy4KInmt0/2Er+lR2f/AE7+78hW18m8RXAx38Wdh6Fjb8LV4cRJadvMAj4D9a5+p+u0zbxRv2LDkeGCQr1bvH1P9rVIVq5XKGiQj7IHvG1bVQ7ivl1uLHkdq+qwaAouKTspWA+q1x7jcVeY2uAeoB+NUnNpNUzkfat8NqukCWVR0AHwFAelKUoBSlKAUpSgFKUoBSlKAUpSgIPjHKPnWGeMe2O8n315fHl764g8ZUkMCCDYg8wRzFfolqp/F/BS4kmWEhJvH7L25X6HzFaTPl/ENG8v+cO0cjpUhmGSYiA2lhdfO2oH0Zbj8a0QhPgfga2fAljknTR81uZVlr4iVIoxcsRc/ZXxY+g3reyjhfE4gjREVXxd+6o+O59AK6pwvwxHg07vekb2nPM+Q6DyqNns0uhnllbVIl8BhRFGkaCyooUegFqjOJcCWUOBuvPzX+361N0IrmfpkklSKnkWa9kdL+wTe/Qn9KtUbgi4II6iq/muQblobea/0qIVpYj9dPiP7UKXk1D5zm4QFEN3O231fP1qvtjpm2LufK5/StnA5JI5uwKL1PP3CrQPnIsEZJAT7KnUfUchVyrwwmFWNdKiwH4nqa96gFKUoBSlKAUpSgFKUoBSlKAUpSgFYtWaUB8lAee9eYwifYX4CvalCOKfoY00tWaUKKUvSgMEUKg1mlAfIQdBWbVmlAKUpQClKUApSlAKUpQClKwaAGvm9UrjrOpu1iwmFOmSTmwNiAb2APhyJJ6VpTcAzouuLFuZhuLkgE9NV7j1q0eSWpe5xhFuuzodYJqunMZ8LgWkxehpUH1CSGPJb7DfrVWyjhzE5gnzjEYl0D3KBfs+Q5AdKUWeoaajGLbf4OmXpeuc5Xi8Rl2MTDTyGWGWwRj4ajpBHTfYj3047V5Mww8IkeMSIoJUkWu7725GlGXq0oOVcp1R0bVS9ctzVJ8qnhK4h5kkJujG9wCoIIN+erYjfarDx3ns0Y7HDo+tkZ2kA2VFB1aT9q3wq0Fq1tk5KmvQuN6xqFUPhLMnjyuaa5dkMhFyTuALc/AVFZFw9JjoGxMmKkEhLW32BXrvtv08LUoy9Zajtjbas6iKyapvyaZzJiIXErF2jYAMeZUi4BPiRY/EV88eZg7vDgoGIkmYFiPqoD18ORPop61KOv6mLxeT39C53pqFU3jPNmwUEOHw5PaSdxW5kKtgTv4kkb+dR68AzsutsW/bHfmSAel73NKMy1Mt22Eba7Ohg0vVe4ehxaYd1xjIzAHSytqJWx9o2G/mKonAHEzQyhJ3Yxy2F2N9L+G58Dex9RShPVxg4qSqzrl6XrknHXErTT6IXZYoja6m2p77m46ch6GrP8oczLgEZWZTqj3BIPLqKtGf1kXvaV7S6XpeuW5lkU2Gwy4qPFy6gEYqWP1rbDffnyNb/EPEs37NgkQlHm7rMNuQOq3S9qURaxK9yqlZ0IMKzeuW5tw8+Ew64mPFSGQaTz2Ja3Lff33roHDuOM+Gilb2nQE+tGjph1G+W2Sp1ZKUpSsnqFYNZrBoDnfHMb4bGwY0KWQWDeRFxb3qxt5ipbE/KDhFj1KzM1tk0sDfzJFh63q1zRKwKsAwOxBFwR5g1Dx8KYNW1jDxX+7ce5TsPhVs8UsOWMm8TXPdkTjGkzHLnPZGNmF0Um+vTY35bA8heo/hDjOCKBYcQTE8Q07qxBAvbkNj5Gr+FHhUZmHDuGnOqWBGbraxPqRuatlnhyKSnBrdVO/UouJxf7UzGEwg9lAVJci2wbWT7yoAHOvvj/CmXMcNGGKF41XUOa3d966HgcDHCumJEjXooA9+1fM+WQvIsjxo0iey5UFltvsfDmfjSzm9I5Qak+W7ZV8q4BjjlWWaV5ypBAblcbj133qwcRr/AIXEf5Mv/Bqkq+ZowylWAZWBBB3BB2IPlUs9UcEIRcYrspnyaQh8AysLq0kgIPiCACDVY4lyVcNIMPhZpWeU7wg2AB5aiOd/PwFztXVMDgY4V0RIsa3vZQALnmbCvOLKoVkMqxIJDzfSNRv/ADc6tnmno92KMH2vUieH8tTLsIdZFwDJIw8Wtvb3AAVFcB4VsRJLj5h3pCVj8kHO34D3HrVxxmESVSkiq6nmrC4Nuor6w8CxqFRQqqLBQLADyFSzssFSj+2PSKR8puAe8GKjGrsWuw6DUrKxt4Ajf1rei+UHCGPWWYNb6PSxa/QG2k+t7VbGUHnvUM/CmDLajh4r/d2v93kfhVsxLDkjNyxtc92a3DuftjIZHMJjUBgpJuH2PLbw23qkcI5AMZl8qiwkSa8ZP2uyj2J6GusLCoGkABbWsBYW6WrXwGXRQArDGkYJuQoCgm1r7egqWSelc3He7pO/ucx4ryAYPAwKbGRptUjDxbs22HkKsXyjn/8Anp96P8qtuPy6KcBZo0kANwGAYA8ri9MZl8UqaJY0dBbusARty2NWzL0dKcY9NUUXAcACVI2lxErKVVtHkRe1yfO1WvM+HoZsOMOV0ooGi2xQryINS0cYUAAAACwA8APCsSxhlKsLgggjqD4VLO0NNjhFpLtHHo8kbEYn5rBNJLDGRqdj3UHjpF7HoLePpXXsFhVijVEFlVQoHkK8svy2GAEQxpGCbkKoW55XNq3KNk02mWK2+2ZpSlQ9QrDVmsGgK3jOImTHx4UILOt9V9xsx5e6mfcRNh8Th4QgYTGxJNiveA5ePOoDi6YYbM8PiJAey02uBexGoH4agbVr5pmKY7McJ82JcRd5msQLagx5+Fhz6mtHzZ6iS3Rvncq+hM4fjdfnjYaVQihyivf6wOwPS9b0HEbNjnwmgWVdWq+/IHl76ozZEcZiscgNnUlk6E6rEH15V68AzSNmB7YnWI2VtXPu2G/nVpHGGqzblGXTfDJ/BcZzzQu8WG1skoTSpJ7pUnVy93vrVw3HeKkZlTB6mT2gCSVN7b7V6fJOO5iP80f8acB/+Ox/3/8AvenBuM8s1B7uz2x3Gc64h4IsN2jJa9ib7gE7W863IuJsQMNPNNhjEYgpVSSNYOx38qp2fOgzLEa55MONu/GHJvpXbub2qcbGxvlWJSOd8QYx3ncOG776gO/uf7UJjz5HKacur9vQynHeJCCVsG3Zc9Sk2t1varlkuaR4mFZYySp68wRzBqi5XxhhYcvWJiXkEZUppaxJvsWI02361MfJhgHiwh7QEdpIXAPgulVv7ypPvqM6abNKUkt25NW/kb/GXELYKNHVA5Z9NibW7rG/4Vq4/i9RghiolD7qpQm2libEG3So/wCVo/wIf87/AON6qXFuTyYItGpJw81mHiNS7gG/iOviPSiRjUajLjySrrj7WdVkzZUwvziTYdmHI8yt9I95tUTwzxWcXDK4S0sQJ7MG+oabrY+ZBHuqq8ZZoWw+Gwkd2JiR3Cgk2CjSu3vPuHWtHKM1+a41JRDJh4X0xsrA9LFrkDkbH41aJLWtZEr49fuT83HeKR1jfB6Xb2VJN23tsLeRrdxvGM0UULS4fQ0khTQxIsBax9961eK//NsF6L/zevr5UueF/wA0/pUDnlipty6ZJcR8XfN5RBDGZpiL6RyW/IG25NeGTcZs0wgxcJgka2nnYk8huPEg2NRGMxQwOavLiAezlXuuBfTcDlbc2IsRz5V5Z7mSZjjcKmFBYRsCz2IsutCeYvYBfHmTVD1GTc3u5utpOjjZVxrYaVAiB9Akv9ba1+gN+dbq8RH9oHCaBpCa9d9/ZDWt76peJyP53jscgNnW7J01DTsfI9fCvLguaT9oXmDF0idSDbUdCqAu552Ft6UZWqy7qfW7+onTx7M+uSDDF4ENi1+962HK4t8au2V44TxJIFZQwvZhYjyIrkOInw47SXCyzYSVW2ha/e35Ary8e6b2t0rp3COOknwkUkos7A38LgMQGsOosffUaO+kzSlNxk7JylKVk+iKwazWGoDwxeEjlXTIiuv2WUMPga8sBlcMN+xijjvz0KFvbrYb1pZjjpTOIINCns+0ZnBIsWKqAoI5kG5vt51nAY+UzGKUICsSOdBJGpnddiQNrKPDxqnFyhu659zfhy+JHZ0jjV39plUBm9WAuffWFy2ESGQRRiQ83CKGI25ta/gPhVbfi1kKGRAI9WIDsLnQsMojVrdNxf1r7PE0nzfWYwszStHHGzW5bjUb7WW5PnSjHmxFhweXxQ37KOOPUbnQqpc9TpG9Zw+XxRszJGiM+7MqqpY+ZAuahP2vNJ2LQNFonF11BiVIQsQbHfcWrOS5xLNKykqFV5FI0PyRivt3035G1KNLJC0q+hJT5HhpGLSYeF2PNmjRifUkb19RZNh1VkWCFUf21EahXty1ACx99amPxsxn7CDs1IjEjM9yLMzKoAFr+ybm+21as2ftEzJMo1rCr/ww8g1kyAi4XYd1efU1SOWNPlfgkosgwqEMuGgVhyIiQEehAqR01V8ZxT2fYXC2ZEkmN7dmsllUgePeJNugNeeZcVNE+IQoAIx/CffSzhAxRuhsQR136VKJ5sUOix47L4pgBLGkgBuA6q4B6gMDY1nF4COVdMsaSLt3XUMNuWxFqgJc7m78i9ksUblLPru2m2tiyg6AN7XB87V6ZbnMkuIkjBUIjlbaHJZQoa/aA6Qd+Xl51aL5cbde5MRZVAr61hiV7W1hFDWAtbUBe1q+sZl8UwAljSQA3AdVYA9QGG1aOZY2Xtkhh0KzIzs73IVVIFgoIuST12tWscfiWkEAEKyiMyO3eZbFyqBRsbnSSb8vOoVygrVEs+WQlkcxRl0FkYopKAcgptdfdX1i8vil09rGkmk3XWobSeouNqrf71OrR9pGAh7UTMpJEZjkEevfmlzv0r4i4lld0VezXUha+h5ASJmjHsnYWAN6UzPmxdFoxeBjlXTKiSL0ZQw+Br4wWWww7QxJHfnoULf1sN6hcFnUrzSISgEbOLdnJuEH276QbnlUdheLZXidgI2Iiie6hrI0jhdDDxNiTtzqjy4ruuf4LZFl8Su0ixosj+04UBm9WAuffQZdEJO1EUYkIsZNC67dNVr25VXsVxDLEkTlRKHlZWCo8bCNUZmIVzckaSbeIrMHEbzv2cPZ3aSQK5uV7KNYzqsDu15BtccjSh5sfRMz5HhpG1vBCz/aKKSfUkb1vqgAsNhVYzDOcRE8Ub9kGcSEsqySAhCgXuruL6t+drc6s0N9I1WvYXtyv41Gbxyg29q5PSlKVDsKwazWDQEfmWURzFWbWrqCA6OyMAbXGpTuNhtWm/DEOxUyx2XT/DleO4BJ30nvG5JuetfGYcRGHGRYd4+7KO7Jq+tv3bW8uviK8MBxfHJiZoCAoiDEOW2bR7e1trb/AAq8nmlkw3T7JXD5PEjalX/qc9x/FcO+x/mAr4ORQl9bIHPesHswBcgsQDsCbDfyrW4Tz9sbG0nZdmgbSveuWtzNrC3h+NavF3FowTIgj7V3BYjVp0qOR5Hmb/A05DnhWPe+iVwuTRRkFFKhXZ1APdBcWaw8BzNuprzwuRRxydojzAlmbT2r9nqYknuX08yfCtrKscs8KSrydQbc7E8x7qr2P4slXEyYeHDdqyDVftAtxYHkR50LKeKCUn9iczDKEmKs2tXUEB0dkbSea3UgkeVMNk8UYIRbBkEZ3PsDUfHx77XPjWrwrxCuOiMiqUKtpZSb2Ngdj4ixFRmM4slOIkgw2H7Uxe0S4W/K+kePMU5Dy4klP36JZOG8OAwMavqABLAMbBAgAJFwAB4edYk4cgaN4mUlXKk3NzdVVQQfA2Ub1uZTjGliV3jaJjzRtypBtz8ar/FXGgwcojWPtTp1N3tOkX2HI+Z+HWnJJvDCO6XRKYvhuGQsSHAcd9VdlVza2plBsTy38hX1BkEaSdorTAltRUSuEJsBul7HYDwqRw2JEiK67hlDD0IuKreB4wDLijLH2b4a911X1AXtY2HMi3LxFOSy8UWmyazHKkm0l9QZb6XRijKDzAZTexsPhWu3DsOlQodCl7Ojsr2Y3YFwbm5338ahxxynzL5z2fe19n2er63Pnb7JB5VaMDMzxozroZlBK3vpJF7XoISxZHxya0GTRIAFQABGS3MFXILXHjcjma+ctyWKAgxqRpTsxveyai1viTW9ipdCM1i2lSdI5mwvYedVNOLpkmhjxOFMKzkKh16iGJA3FupX405E5YsbVomkyGMSNIGmBYlivavoJYEG8d9J+FfLcOwldNmA7NYzZiCVRtSbjxB5HnW1nWZLhoXmfcKL2HMm9gB6moLIeLWlmWGeEwtInaR97UGU325c7A/A05JJ4oyUX2yXw+RxrpOqVyjl1MkjSEMU0HdyTaxO3nXmOGoApVVKd8yAoxUq7CzaSputwOXKtrPcw+b4eSbTq0LfTe19x419ZTju2hjltp1qGte9r+dOTe3Hu21z2aD8Mw92xlQrqsySurHWVLFmBuxOlefSpmGPSoAJNha5Nzt1J51Vs74nnwzFpMN/B1hA/aDUb+IW34VaonuAR4i9GMcoNtR7PulKVDsKwazSgKn8omWmTDiVPpID2ikc7C2q3wB/01S8z4dkiweHnjDdrISsluZE/sg9edv9VdftS1Wzx5tFDLJyfZG5Jl64bDpELdxRc9W+sfjXPsImIxuJnxMUSSIdUKiQlRoItt6qf/dXU7UC0TN5NMppRvhFG+TWd4hNg5RZoWuPutzsfHff/VUXjspOJzPEIHeM9ncMpIudIAB6jyrpoUU00sw9InBQb4TKR8mOIAhkgZBHJE51D7V9rnqQVI9AKg+MmwvbykifD4hT3XUHTMbXBBHntfblzrqdqaRVsS0t4ljvr5Fd4SxkvzFZMVq1KGJLe1oW+knztVJy7B4rGfOMQsMbDEakHaMQUUWtp9LDfqK6xalqllnpd6im+EU75N8azQPBICHw7lN/skm3wIYe4VD8cZE5xkfZXC4rSj26oQST/p3/ANNdJtS1LEtKpYljk+jl54YIzIQAEYcFcRp+rZRa3xFvS9dPFZtWaWdMOnjivb6nlNIFUsxsFBJPQAXJrmR4jixGYJLKshjjIWBQt+8W+ka523sfcOldStXzoHQUTGbFKdU6SK9x5gXmwUixgswswA3J0m5A916q2Rz/ADzHYWSNWC4aELISLWfSw0+veB+NdLtTSKWZyabfNSv2/BBccD/AYj7n6ivXhYf4OD/KX8qmLUtQ6eP/AGb/AJUcx46zWLEPGsQl+dRSWWMoSD3vaItY7gWNdIwt9C6va0i9utt/xr20jpSjZnHhcZym32ZpSlQ7ilKUApSlAKUpQClKUApSlAKUpQClKUApSlAKUpQClKUApSlAKUpQClKUB//Z"/>
          <p:cNvSpPr>
            <a:spLocks noChangeAspect="1" noChangeArrowheads="1"/>
          </p:cNvSpPr>
          <p:nvPr/>
        </p:nvSpPr>
        <p:spPr bwMode="auto">
          <a:xfrm>
            <a:off x="63500" y="-379413"/>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dirty="0"/>
          </a:p>
        </p:txBody>
      </p:sp>
      <p:pic>
        <p:nvPicPr>
          <p:cNvPr id="73731" name="Picture 3"/>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7374026" y="1032930"/>
            <a:ext cx="1109568" cy="131180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291003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McK Date"/>
          <p:cNvSpPr txBox="1">
            <a:spLocks noChangeArrowheads="1"/>
          </p:cNvSpPr>
          <p:nvPr>
            <p:custDataLst>
              <p:tags r:id="rId1"/>
            </p:custDataLst>
          </p:nvPr>
        </p:nvSpPr>
        <p:spPr bwMode="auto">
          <a:xfrm>
            <a:off x="747713" y="2998580"/>
            <a:ext cx="7575550" cy="6155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endParaRPr lang="en-GB" sz="800" dirty="0" smtClean="0"/>
          </a:p>
          <a:p>
            <a:pPr eaLnBrk="1" hangingPunct="1"/>
            <a:r>
              <a:rPr lang="en-GB" sz="1600" dirty="0"/>
              <a:t>Regional </a:t>
            </a:r>
            <a:r>
              <a:rPr lang="en-GB" sz="1600" dirty="0" smtClean="0"/>
              <a:t>Launch </a:t>
            </a:r>
            <a:r>
              <a:rPr lang="en-GB" sz="1600" dirty="0" smtClean="0"/>
              <a:t>♦  </a:t>
            </a:r>
            <a:r>
              <a:rPr lang="nl-NL" sz="1600" dirty="0" smtClean="0"/>
              <a:t>ECF</a:t>
            </a:r>
            <a:endParaRPr lang="en-GB" sz="1600" dirty="0" smtClean="0"/>
          </a:p>
          <a:p>
            <a:pPr eaLnBrk="1" hangingPunct="1"/>
            <a:r>
              <a:rPr lang="en-GB" sz="1600" dirty="0" smtClean="0"/>
              <a:t>Brussels ♦  5 November</a:t>
            </a:r>
            <a:endParaRPr lang="en-GB" sz="1600" dirty="0"/>
          </a:p>
        </p:txBody>
      </p:sp>
      <p:pic>
        <p:nvPicPr>
          <p:cNvPr id="5123" name="Picture 20" descr="UNEP-LOGO-FULL-EN"/>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820191" y="4871050"/>
            <a:ext cx="3440118" cy="1850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127" name="Rectangle 27"/>
          <p:cNvSpPr>
            <a:spLocks noChangeArrowheads="1"/>
          </p:cNvSpPr>
          <p:nvPr>
            <p:custDataLst>
              <p:tags r:id="rId2"/>
            </p:custDataLst>
          </p:nvPr>
        </p:nvSpPr>
        <p:spPr bwMode="auto">
          <a:xfrm>
            <a:off x="785019" y="1697838"/>
            <a:ext cx="7427119" cy="1227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defTabSz="895350">
              <a:spcAft>
                <a:spcPts val="600"/>
              </a:spcAft>
            </a:pPr>
            <a:r>
              <a:rPr lang="en-GB" sz="3200" b="1" dirty="0" smtClean="0"/>
              <a:t>The Emissions Gap Report 2013</a:t>
            </a:r>
          </a:p>
        </p:txBody>
      </p:sp>
      <p:sp>
        <p:nvSpPr>
          <p:cNvPr id="8" name="McK Date"/>
          <p:cNvSpPr txBox="1">
            <a:spLocks noChangeArrowheads="1"/>
          </p:cNvSpPr>
          <p:nvPr>
            <p:custDataLst>
              <p:tags r:id="rId3"/>
            </p:custDataLst>
          </p:nvPr>
        </p:nvSpPr>
        <p:spPr bwMode="auto">
          <a:xfrm>
            <a:off x="2048640" y="4424804"/>
            <a:ext cx="507989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lvl1pPr eaLnBrk="0" hangingPunct="0">
              <a:defRPr sz="1400">
                <a:solidFill>
                  <a:schemeClr val="tx1"/>
                </a:solidFill>
                <a:latin typeface="Arial" charset="0"/>
              </a:defRPr>
            </a:lvl1pPr>
            <a:lvl2pPr marL="742950" indent="-285750" eaLnBrk="0" hangingPunct="0">
              <a:defRPr sz="1400">
                <a:solidFill>
                  <a:schemeClr val="tx1"/>
                </a:solidFill>
                <a:latin typeface="Arial" charset="0"/>
              </a:defRPr>
            </a:lvl2pPr>
            <a:lvl3pPr marL="1143000" indent="-228600" eaLnBrk="0" hangingPunct="0">
              <a:defRPr sz="1400">
                <a:solidFill>
                  <a:schemeClr val="tx1"/>
                </a:solidFill>
                <a:latin typeface="Arial" charset="0"/>
              </a:defRPr>
            </a:lvl3pPr>
            <a:lvl4pPr marL="1600200" indent="-228600" eaLnBrk="0" hangingPunct="0">
              <a:defRPr sz="1400">
                <a:solidFill>
                  <a:schemeClr val="tx1"/>
                </a:solidFill>
                <a:latin typeface="Arial" charset="0"/>
              </a:defRPr>
            </a:lvl4pPr>
            <a:lvl5pPr marL="2057400" indent="-228600" eaLnBrk="0" hangingPunct="0">
              <a:defRPr sz="1400">
                <a:solidFill>
                  <a:schemeClr val="tx1"/>
                </a:solidFill>
                <a:latin typeface="Arial" charset="0"/>
              </a:defRPr>
            </a:lvl5pPr>
            <a:lvl6pPr marL="2514600" indent="-228600" algn="ctr" eaLnBrk="0" fontAlgn="base" hangingPunct="0">
              <a:spcBef>
                <a:spcPct val="0"/>
              </a:spcBef>
              <a:spcAft>
                <a:spcPct val="0"/>
              </a:spcAft>
              <a:defRPr sz="1400">
                <a:solidFill>
                  <a:schemeClr val="tx1"/>
                </a:solidFill>
                <a:latin typeface="Arial" charset="0"/>
              </a:defRPr>
            </a:lvl6pPr>
            <a:lvl7pPr marL="2971800" indent="-228600" algn="ctr" eaLnBrk="0" fontAlgn="base" hangingPunct="0">
              <a:spcBef>
                <a:spcPct val="0"/>
              </a:spcBef>
              <a:spcAft>
                <a:spcPct val="0"/>
              </a:spcAft>
              <a:defRPr sz="1400">
                <a:solidFill>
                  <a:schemeClr val="tx1"/>
                </a:solidFill>
                <a:latin typeface="Arial" charset="0"/>
              </a:defRPr>
            </a:lvl7pPr>
            <a:lvl8pPr marL="3429000" indent="-228600" algn="ctr" eaLnBrk="0" fontAlgn="base" hangingPunct="0">
              <a:spcBef>
                <a:spcPct val="0"/>
              </a:spcBef>
              <a:spcAft>
                <a:spcPct val="0"/>
              </a:spcAft>
              <a:defRPr sz="1400">
                <a:solidFill>
                  <a:schemeClr val="tx1"/>
                </a:solidFill>
                <a:latin typeface="Arial" charset="0"/>
              </a:defRPr>
            </a:lvl8pPr>
            <a:lvl9pPr marL="3886200" indent="-228600" algn="ctr" eaLnBrk="0" fontAlgn="base" hangingPunct="0">
              <a:spcBef>
                <a:spcPct val="0"/>
              </a:spcBef>
              <a:spcAft>
                <a:spcPct val="0"/>
              </a:spcAft>
              <a:defRPr sz="1400">
                <a:solidFill>
                  <a:schemeClr val="tx1"/>
                </a:solidFill>
                <a:latin typeface="Arial" charset="0"/>
              </a:defRPr>
            </a:lvl9pPr>
          </a:lstStyle>
          <a:p>
            <a:pPr eaLnBrk="1" hangingPunct="1"/>
            <a:r>
              <a:rPr lang="en-GB" sz="1600" b="1" dirty="0" smtClean="0"/>
              <a:t>Michel den Elzen</a:t>
            </a:r>
          </a:p>
          <a:p>
            <a:pPr eaLnBrk="1" hangingPunct="1"/>
            <a:r>
              <a:rPr lang="nl-NL" sz="1600" dirty="0"/>
              <a:t>PBL Netherlands </a:t>
            </a:r>
            <a:r>
              <a:rPr lang="nl-NL" sz="1600" dirty="0" err="1"/>
              <a:t>Environmental</a:t>
            </a:r>
            <a:r>
              <a:rPr lang="nl-NL" sz="1600" dirty="0"/>
              <a:t> Assessment Agency</a:t>
            </a:r>
            <a:r>
              <a:rPr lang="en-GB" sz="1600" dirty="0" smtClean="0"/>
              <a:t> </a:t>
            </a:r>
            <a:endParaRPr lang="en-GB" sz="1600" dirty="0"/>
          </a:p>
        </p:txBody>
      </p:sp>
      <p:pic>
        <p:nvPicPr>
          <p:cNvPr id="9" name="Picture 11"/>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5306424" y="196037"/>
            <a:ext cx="1276379" cy="95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descr="http://farm5.static.flickr.com/4046/4302056987_d840d8b3dd.jpg"/>
          <p:cNvPicPr>
            <a:picLocks noChangeAspect="1" noChangeArrowheads="1"/>
          </p:cNvPicPr>
          <p:nvPr/>
        </p:nvPicPr>
        <p:blipFill>
          <a:blip r:embed="rId9" r:link="rId10" cstate="print"/>
          <a:srcRect/>
          <a:stretch>
            <a:fillRect/>
          </a:stretch>
        </p:blipFill>
        <p:spPr bwMode="auto">
          <a:xfrm>
            <a:off x="6744104" y="205583"/>
            <a:ext cx="1472456" cy="956467"/>
          </a:xfrm>
          <a:prstGeom prst="rect">
            <a:avLst/>
          </a:prstGeom>
          <a:noFill/>
          <a:ln w="9525">
            <a:noFill/>
            <a:miter lim="800000"/>
            <a:headEnd/>
            <a:tailEnd/>
          </a:ln>
        </p:spPr>
      </p:pic>
      <p:pic>
        <p:nvPicPr>
          <p:cNvPr id="15" name="Picture 10"/>
          <p:cNvPicPr>
            <a:picLocks noChangeAspect="1" noChangeArrowheads="1"/>
          </p:cNvPicPr>
          <p:nvPr/>
        </p:nvPicPr>
        <p:blipFill>
          <a:blip r:embed="rId11">
            <a:extLst>
              <a:ext uri="{BEBA8EAE-BF5A-486C-A8C5-ECC9F3942E4B}">
                <a14:imgProps xmlns:a14="http://schemas.microsoft.com/office/drawing/2010/main">
                  <a14:imgLayer r:embed="rId12">
                    <a14:imgEffect>
                      <a14:brightnessContrast bright="40000"/>
                    </a14:imgEffect>
                  </a14:imgLayer>
                </a14:imgProps>
              </a:ext>
              <a:ext uri="{28A0092B-C50C-407E-A947-70E740481C1C}">
                <a14:useLocalDpi xmlns:a14="http://schemas.microsoft.com/office/drawing/2010/main" val="0"/>
              </a:ext>
            </a:extLst>
          </a:blip>
          <a:srcRect/>
          <a:stretch>
            <a:fillRect/>
          </a:stretch>
        </p:blipFill>
        <p:spPr bwMode="auto">
          <a:xfrm>
            <a:off x="3791605" y="177057"/>
            <a:ext cx="1353518" cy="95483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7" name="Picture 11"/>
          <p:cNvPicPr>
            <a:picLocks noChangeAspect="1" noChangeArrowheads="1"/>
          </p:cNvPicPr>
          <p:nvPr/>
        </p:nvPicPr>
        <p:blipFill>
          <a:blip r:embed="rId13">
            <a:extLst>
              <a:ext uri="{BEBA8EAE-BF5A-486C-A8C5-ECC9F3942E4B}">
                <a14:imgProps xmlns:a14="http://schemas.microsoft.com/office/drawing/2010/main">
                  <a14:imgLayer r:embed="rId14">
                    <a14:imgEffect>
                      <a14:brightnessContrast bright="70000" contrast="2000"/>
                    </a14:imgEffect>
                  </a14:imgLayer>
                </a14:imgProps>
              </a:ext>
              <a:ext uri="{28A0092B-C50C-407E-A947-70E740481C1C}">
                <a14:useLocalDpi xmlns:a14="http://schemas.microsoft.com/office/drawing/2010/main" val="0"/>
              </a:ext>
            </a:extLst>
          </a:blip>
          <a:srcRect/>
          <a:stretch>
            <a:fillRect/>
          </a:stretch>
        </p:blipFill>
        <p:spPr bwMode="auto">
          <a:xfrm>
            <a:off x="514109" y="167402"/>
            <a:ext cx="1534531" cy="1012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8" name="Picture 1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2209940" y="186492"/>
            <a:ext cx="1420365" cy="9739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0" name="Rectangle 19"/>
          <p:cNvSpPr>
            <a:spLocks noChangeArrowheads="1"/>
          </p:cNvSpPr>
          <p:nvPr>
            <p:custDataLst>
              <p:tags r:id="rId4"/>
            </p:custDataLst>
          </p:nvPr>
        </p:nvSpPr>
        <p:spPr bwMode="auto">
          <a:xfrm>
            <a:off x="585787" y="3932362"/>
            <a:ext cx="7908925" cy="24622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marL="266700" lvl="1" indent="-265113" defTabSz="895350">
              <a:spcAft>
                <a:spcPct val="50000"/>
              </a:spcAft>
              <a:buSzPct val="120000"/>
              <a:buFont typeface="Wingdings" pitchFamily="2" charset="2"/>
              <a:buNone/>
            </a:pPr>
            <a:r>
              <a:rPr lang="en-GB" sz="1600" dirty="0"/>
              <a:t>UNEP with ECF</a:t>
            </a:r>
            <a:r>
              <a:rPr lang="en-GB" sz="1600" b="1" dirty="0"/>
              <a:t> </a:t>
            </a:r>
            <a:r>
              <a:rPr lang="en-GB" sz="1600" b="1" dirty="0">
                <a:sym typeface="Symbol" pitchFamily="18" charset="2"/>
              </a:rPr>
              <a:t></a:t>
            </a:r>
            <a:r>
              <a:rPr lang="en-GB" sz="1600" b="1" dirty="0"/>
              <a:t>  </a:t>
            </a:r>
            <a:r>
              <a:rPr lang="en-GB" sz="1600" dirty="0" smtClean="0"/>
              <a:t>43 scientific groups  </a:t>
            </a:r>
            <a:r>
              <a:rPr lang="en-GB" sz="1600" b="1" dirty="0" smtClean="0">
                <a:sym typeface="Symbol" pitchFamily="18" charset="2"/>
              </a:rPr>
              <a:t> </a:t>
            </a:r>
            <a:r>
              <a:rPr lang="en-GB" sz="1600" dirty="0" smtClean="0"/>
              <a:t> 22 </a:t>
            </a:r>
            <a:r>
              <a:rPr lang="en-GB" sz="1600" dirty="0"/>
              <a:t>countries</a:t>
            </a:r>
          </a:p>
        </p:txBody>
      </p:sp>
    </p:spTree>
    <p:extLst>
      <p:ext uri="{BB962C8B-B14F-4D97-AF65-F5344CB8AC3E}">
        <p14:creationId xmlns:p14="http://schemas.microsoft.com/office/powerpoint/2010/main" val="31857710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2" name="Slide Number Placeholder 2"/>
          <p:cNvSpPr>
            <a:spLocks noGrp="1"/>
          </p:cNvSpPr>
          <p:nvPr>
            <p:ph type="sldNum" sz="quarter" idx="11"/>
          </p:nvPr>
        </p:nvSpPr>
        <p:spPr>
          <a:noFill/>
        </p:spPr>
        <p:txBody>
          <a:bodyPr/>
          <a:lstStyle/>
          <a:p>
            <a:fld id="{B5580BEF-06F6-46AC-B5E3-A5D47C0EFB23}" type="slidenum">
              <a:rPr lang="en-GB">
                <a:solidFill>
                  <a:srgbClr val="000000"/>
                </a:solidFill>
              </a:rPr>
              <a:pPr/>
              <a:t>4</a:t>
            </a:fld>
            <a:endParaRPr lang="en-GB" dirty="0">
              <a:solidFill>
                <a:srgbClr val="000000"/>
              </a:solidFill>
            </a:endParaRPr>
          </a:p>
        </p:txBody>
      </p:sp>
      <p:sp>
        <p:nvSpPr>
          <p:cNvPr id="10244" name="Line 8"/>
          <p:cNvSpPr>
            <a:spLocks noChangeShapeType="1"/>
          </p:cNvSpPr>
          <p:nvPr/>
        </p:nvSpPr>
        <p:spPr bwMode="auto">
          <a:xfrm>
            <a:off x="762000" y="923926"/>
            <a:ext cx="7686675" cy="3175"/>
          </a:xfrm>
          <a:prstGeom prst="line">
            <a:avLst/>
          </a:prstGeom>
          <a:noFill/>
          <a:ln w="19050">
            <a:solidFill>
              <a:srgbClr val="000066"/>
            </a:solidFill>
            <a:round/>
            <a:headEnd/>
            <a:tailEnd/>
          </a:ln>
        </p:spPr>
        <p:txBody>
          <a:bodyPr/>
          <a:lstStyle/>
          <a:p>
            <a:endParaRPr lang="en-GB" dirty="0">
              <a:solidFill>
                <a:srgbClr val="000000"/>
              </a:solidFill>
            </a:endParaRPr>
          </a:p>
        </p:txBody>
      </p:sp>
      <p:pic>
        <p:nvPicPr>
          <p:cNvPr id="10245" name="Picture 9" descr="UNEP-SHORT-CYAN-HIGH-RES"/>
          <p:cNvPicPr>
            <a:picLocks noChangeAspect="1" noChangeArrowheads="1"/>
          </p:cNvPicPr>
          <p:nvPr/>
        </p:nvPicPr>
        <p:blipFill>
          <a:blip r:embed="rId3" cstate="print"/>
          <a:srcRect/>
          <a:stretch>
            <a:fillRect/>
          </a:stretch>
        </p:blipFill>
        <p:spPr bwMode="auto">
          <a:xfrm>
            <a:off x="7807326" y="66675"/>
            <a:ext cx="777875" cy="855662"/>
          </a:xfrm>
          <a:prstGeom prst="rect">
            <a:avLst/>
          </a:prstGeom>
          <a:noFill/>
          <a:ln w="9525">
            <a:noFill/>
            <a:miter lim="800000"/>
            <a:headEnd/>
            <a:tailEnd/>
          </a:ln>
        </p:spPr>
      </p:pic>
      <p:sp>
        <p:nvSpPr>
          <p:cNvPr id="10248" name="Text Box 20"/>
          <p:cNvSpPr txBox="1">
            <a:spLocks noChangeArrowheads="1"/>
          </p:cNvSpPr>
          <p:nvPr/>
        </p:nvSpPr>
        <p:spPr bwMode="auto">
          <a:xfrm>
            <a:off x="5319544" y="5932408"/>
            <a:ext cx="833437" cy="367478"/>
          </a:xfrm>
          <a:prstGeom prst="rect">
            <a:avLst/>
          </a:prstGeom>
          <a:noFill/>
          <a:ln w="9525">
            <a:noFill/>
            <a:miter lim="800000"/>
            <a:headEnd/>
            <a:tailEnd/>
          </a:ln>
        </p:spPr>
        <p:txBody>
          <a:bodyPr lIns="89601" tIns="44802" rIns="89601" bIns="44802">
            <a:spAutoFit/>
          </a:bodyPr>
          <a:lstStyle/>
          <a:p>
            <a:pPr defTabSz="895350">
              <a:spcBef>
                <a:spcPct val="50000"/>
              </a:spcBef>
            </a:pPr>
            <a:r>
              <a:rPr lang="en-GB" sz="1800" b="1" dirty="0" smtClean="0">
                <a:solidFill>
                  <a:srgbClr val="000000"/>
                </a:solidFill>
              </a:rPr>
              <a:t>Year</a:t>
            </a:r>
            <a:endParaRPr lang="en-GB" sz="1800" b="1" dirty="0">
              <a:solidFill>
                <a:srgbClr val="000000"/>
              </a:solidFill>
            </a:endParaRPr>
          </a:p>
        </p:txBody>
      </p:sp>
      <p:pic>
        <p:nvPicPr>
          <p:cNvPr id="106498" name="Picture 2"/>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308564" y="1166084"/>
            <a:ext cx="4559090" cy="4766324"/>
          </a:xfrm>
          <a:prstGeom prst="rect">
            <a:avLst/>
          </a:prstGeom>
          <a:noFill/>
          <a:ln w="9525">
            <a:noFill/>
            <a:miter lim="800000"/>
            <a:headEnd/>
            <a:tailEnd/>
          </a:ln>
        </p:spPr>
      </p:pic>
      <p:cxnSp>
        <p:nvCxnSpPr>
          <p:cNvPr id="13" name="Straight Arrow Connector 12"/>
          <p:cNvCxnSpPr/>
          <p:nvPr/>
        </p:nvCxnSpPr>
        <p:spPr bwMode="auto">
          <a:xfrm flipV="1">
            <a:off x="2374799" y="1990310"/>
            <a:ext cx="1676400" cy="1514476"/>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4" name="TextBox 13"/>
          <p:cNvSpPr txBox="1"/>
          <p:nvPr/>
        </p:nvSpPr>
        <p:spPr>
          <a:xfrm>
            <a:off x="192909" y="3522879"/>
            <a:ext cx="3071757" cy="338554"/>
          </a:xfrm>
          <a:prstGeom prst="rect">
            <a:avLst/>
          </a:prstGeom>
          <a:noFill/>
          <a:ln>
            <a:noFill/>
          </a:ln>
        </p:spPr>
        <p:txBody>
          <a:bodyPr wrap="square" rtlCol="0">
            <a:spAutoFit/>
          </a:bodyPr>
          <a:lstStyle/>
          <a:p>
            <a:pPr algn="l"/>
            <a:r>
              <a:rPr lang="en-GB" sz="1600" b="1" dirty="0" smtClean="0">
                <a:solidFill>
                  <a:srgbClr val="47949D">
                    <a:lumMod val="50000"/>
                  </a:srgbClr>
                </a:solidFill>
              </a:rPr>
              <a:t>Now (2010) ≈ 49 GtCO</a:t>
            </a:r>
            <a:r>
              <a:rPr lang="en-GB" sz="1600" b="1" baseline="-25000" dirty="0" smtClean="0">
                <a:solidFill>
                  <a:srgbClr val="47949D">
                    <a:lumMod val="50000"/>
                  </a:srgbClr>
                </a:solidFill>
              </a:rPr>
              <a:t>2</a:t>
            </a:r>
            <a:r>
              <a:rPr lang="en-GB" sz="1600" b="1" dirty="0" smtClean="0">
                <a:solidFill>
                  <a:srgbClr val="47949D">
                    <a:lumMod val="50000"/>
                  </a:srgbClr>
                </a:solidFill>
              </a:rPr>
              <a:t>e/</a:t>
            </a:r>
            <a:r>
              <a:rPr lang="en-GB" sz="1600" b="1" dirty="0" err="1" smtClean="0">
                <a:solidFill>
                  <a:srgbClr val="47949D">
                    <a:lumMod val="50000"/>
                  </a:srgbClr>
                </a:solidFill>
              </a:rPr>
              <a:t>yr</a:t>
            </a:r>
            <a:r>
              <a:rPr lang="en-GB" sz="1600" b="1" dirty="0" smtClean="0">
                <a:solidFill>
                  <a:srgbClr val="47949D">
                    <a:lumMod val="50000"/>
                  </a:srgbClr>
                </a:solidFill>
              </a:rPr>
              <a:t> </a:t>
            </a:r>
            <a:endParaRPr lang="en-GB" sz="1600" b="1" dirty="0">
              <a:solidFill>
                <a:srgbClr val="47949D">
                  <a:lumMod val="50000"/>
                </a:srgbClr>
              </a:solidFill>
            </a:endParaRPr>
          </a:p>
        </p:txBody>
      </p:sp>
      <p:sp>
        <p:nvSpPr>
          <p:cNvPr id="26" name="TextBox 25"/>
          <p:cNvSpPr txBox="1"/>
          <p:nvPr/>
        </p:nvSpPr>
        <p:spPr>
          <a:xfrm>
            <a:off x="564356" y="4097598"/>
            <a:ext cx="2773160" cy="1077218"/>
          </a:xfrm>
          <a:prstGeom prst="rect">
            <a:avLst/>
          </a:prstGeom>
          <a:noFill/>
          <a:ln w="19050">
            <a:noFill/>
          </a:ln>
        </p:spPr>
        <p:txBody>
          <a:bodyPr wrap="square" rtlCol="0">
            <a:spAutoFit/>
          </a:bodyPr>
          <a:lstStyle/>
          <a:p>
            <a:pPr algn="l"/>
            <a:r>
              <a:rPr lang="en-GB" sz="1600" dirty="0" smtClean="0">
                <a:solidFill>
                  <a:srgbClr val="47949D">
                    <a:lumMod val="50000"/>
                  </a:srgbClr>
                </a:solidFill>
              </a:rPr>
              <a:t>39 least-costs emission pathways with a likely chance of meeting the 2</a:t>
            </a:r>
            <a:r>
              <a:rPr lang="en-GB" sz="1600" baseline="30000" dirty="0" smtClean="0">
                <a:solidFill>
                  <a:srgbClr val="47949D">
                    <a:lumMod val="50000"/>
                  </a:srgbClr>
                </a:solidFill>
              </a:rPr>
              <a:t>o</a:t>
            </a:r>
            <a:r>
              <a:rPr lang="en-GB" sz="1600" dirty="0" smtClean="0">
                <a:solidFill>
                  <a:srgbClr val="47949D">
                    <a:lumMod val="50000"/>
                  </a:srgbClr>
                </a:solidFill>
              </a:rPr>
              <a:t>C target</a:t>
            </a:r>
            <a:endParaRPr lang="en-GB" sz="1600" dirty="0">
              <a:solidFill>
                <a:srgbClr val="47949D">
                  <a:lumMod val="50000"/>
                </a:srgbClr>
              </a:solidFill>
            </a:endParaRPr>
          </a:p>
        </p:txBody>
      </p:sp>
      <p:sp>
        <p:nvSpPr>
          <p:cNvPr id="2" name="Freeform 1"/>
          <p:cNvSpPr/>
          <p:nvPr/>
        </p:nvSpPr>
        <p:spPr>
          <a:xfrm>
            <a:off x="3724275" y="342900"/>
            <a:ext cx="3000508" cy="1733550"/>
          </a:xfrm>
          <a:custGeom>
            <a:avLst/>
            <a:gdLst>
              <a:gd name="connsiteX0" fmla="*/ 0 w 3000508"/>
              <a:gd name="connsiteY0" fmla="*/ 1733550 h 1733550"/>
              <a:gd name="connsiteX1" fmla="*/ 0 w 3000508"/>
              <a:gd name="connsiteY1" fmla="*/ 1733550 h 1733550"/>
              <a:gd name="connsiteX2" fmla="*/ 95250 w 3000508"/>
              <a:gd name="connsiteY2" fmla="*/ 1676400 h 1733550"/>
              <a:gd name="connsiteX3" fmla="*/ 200025 w 3000508"/>
              <a:gd name="connsiteY3" fmla="*/ 1657350 h 1733550"/>
              <a:gd name="connsiteX4" fmla="*/ 257175 w 3000508"/>
              <a:gd name="connsiteY4" fmla="*/ 1685925 h 1733550"/>
              <a:gd name="connsiteX5" fmla="*/ 257175 w 3000508"/>
              <a:gd name="connsiteY5" fmla="*/ 1695450 h 1733550"/>
              <a:gd name="connsiteX6" fmla="*/ 2228850 w 3000508"/>
              <a:gd name="connsiteY6" fmla="*/ 466725 h 1733550"/>
              <a:gd name="connsiteX7" fmla="*/ 2266950 w 3000508"/>
              <a:gd name="connsiteY7" fmla="*/ 352425 h 1733550"/>
              <a:gd name="connsiteX8" fmla="*/ 2276475 w 3000508"/>
              <a:gd name="connsiteY8" fmla="*/ 323850 h 1733550"/>
              <a:gd name="connsiteX9" fmla="*/ 2286000 w 3000508"/>
              <a:gd name="connsiteY9" fmla="*/ 276225 h 1733550"/>
              <a:gd name="connsiteX10" fmla="*/ 2324100 w 3000508"/>
              <a:gd name="connsiteY10" fmla="*/ 209550 h 1733550"/>
              <a:gd name="connsiteX11" fmla="*/ 2390775 w 3000508"/>
              <a:gd name="connsiteY11" fmla="*/ 123825 h 1733550"/>
              <a:gd name="connsiteX12" fmla="*/ 2409825 w 3000508"/>
              <a:gd name="connsiteY12" fmla="*/ 95250 h 1733550"/>
              <a:gd name="connsiteX13" fmla="*/ 2457450 w 3000508"/>
              <a:gd name="connsiteY13" fmla="*/ 57150 h 1733550"/>
              <a:gd name="connsiteX14" fmla="*/ 2495550 w 3000508"/>
              <a:gd name="connsiteY14" fmla="*/ 19050 h 1733550"/>
              <a:gd name="connsiteX15" fmla="*/ 2533650 w 3000508"/>
              <a:gd name="connsiteY15" fmla="*/ 9525 h 1733550"/>
              <a:gd name="connsiteX16" fmla="*/ 2562225 w 3000508"/>
              <a:gd name="connsiteY16" fmla="*/ 0 h 1733550"/>
              <a:gd name="connsiteX17" fmla="*/ 2724150 w 3000508"/>
              <a:gd name="connsiteY17" fmla="*/ 9525 h 1733550"/>
              <a:gd name="connsiteX18" fmla="*/ 2762250 w 3000508"/>
              <a:gd name="connsiteY18" fmla="*/ 19050 h 1733550"/>
              <a:gd name="connsiteX19" fmla="*/ 2867025 w 3000508"/>
              <a:gd name="connsiteY19" fmla="*/ 104775 h 1733550"/>
              <a:gd name="connsiteX20" fmla="*/ 2895600 w 3000508"/>
              <a:gd name="connsiteY20" fmla="*/ 142875 h 1733550"/>
              <a:gd name="connsiteX21" fmla="*/ 2924175 w 3000508"/>
              <a:gd name="connsiteY21" fmla="*/ 171450 h 1733550"/>
              <a:gd name="connsiteX22" fmla="*/ 2933700 w 3000508"/>
              <a:gd name="connsiteY22" fmla="*/ 200025 h 1733550"/>
              <a:gd name="connsiteX23" fmla="*/ 2981325 w 3000508"/>
              <a:gd name="connsiteY23" fmla="*/ 285750 h 1733550"/>
              <a:gd name="connsiteX24" fmla="*/ 2990850 w 3000508"/>
              <a:gd name="connsiteY24" fmla="*/ 333375 h 1733550"/>
              <a:gd name="connsiteX25" fmla="*/ 3000375 w 3000508"/>
              <a:gd name="connsiteY25" fmla="*/ 381000 h 17335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000508" h="1733550">
                <a:moveTo>
                  <a:pt x="0" y="1733550"/>
                </a:moveTo>
                <a:lnTo>
                  <a:pt x="0" y="1733550"/>
                </a:lnTo>
                <a:cubicBezTo>
                  <a:pt x="31750" y="1714500"/>
                  <a:pt x="62132" y="1692959"/>
                  <a:pt x="95250" y="1676400"/>
                </a:cubicBezTo>
                <a:cubicBezTo>
                  <a:pt x="113214" y="1667418"/>
                  <a:pt x="192276" y="1658457"/>
                  <a:pt x="200025" y="1657350"/>
                </a:cubicBezTo>
                <a:cubicBezTo>
                  <a:pt x="223266" y="1665097"/>
                  <a:pt x="238711" y="1667461"/>
                  <a:pt x="257175" y="1685925"/>
                </a:cubicBezTo>
                <a:lnTo>
                  <a:pt x="257175" y="1695450"/>
                </a:lnTo>
                <a:lnTo>
                  <a:pt x="2228850" y="466725"/>
                </a:lnTo>
                <a:cubicBezTo>
                  <a:pt x="2282045" y="324873"/>
                  <a:pt x="2241183" y="442609"/>
                  <a:pt x="2266950" y="352425"/>
                </a:cubicBezTo>
                <a:cubicBezTo>
                  <a:pt x="2269708" y="342771"/>
                  <a:pt x="2274040" y="333590"/>
                  <a:pt x="2276475" y="323850"/>
                </a:cubicBezTo>
                <a:cubicBezTo>
                  <a:pt x="2280402" y="308144"/>
                  <a:pt x="2280880" y="291584"/>
                  <a:pt x="2286000" y="276225"/>
                </a:cubicBezTo>
                <a:cubicBezTo>
                  <a:pt x="2295291" y="248352"/>
                  <a:pt x="2309169" y="233439"/>
                  <a:pt x="2324100" y="209550"/>
                </a:cubicBezTo>
                <a:cubicBezTo>
                  <a:pt x="2388028" y="107265"/>
                  <a:pt x="2314251" y="213103"/>
                  <a:pt x="2390775" y="123825"/>
                </a:cubicBezTo>
                <a:cubicBezTo>
                  <a:pt x="2398225" y="115133"/>
                  <a:pt x="2401730" y="103345"/>
                  <a:pt x="2409825" y="95250"/>
                </a:cubicBezTo>
                <a:cubicBezTo>
                  <a:pt x="2424200" y="80875"/>
                  <a:pt x="2442255" y="70656"/>
                  <a:pt x="2457450" y="57150"/>
                </a:cubicBezTo>
                <a:cubicBezTo>
                  <a:pt x="2470874" y="45218"/>
                  <a:pt x="2480320" y="28569"/>
                  <a:pt x="2495550" y="19050"/>
                </a:cubicBezTo>
                <a:cubicBezTo>
                  <a:pt x="2506651" y="12112"/>
                  <a:pt x="2521063" y="13121"/>
                  <a:pt x="2533650" y="9525"/>
                </a:cubicBezTo>
                <a:cubicBezTo>
                  <a:pt x="2543304" y="6767"/>
                  <a:pt x="2552700" y="3175"/>
                  <a:pt x="2562225" y="0"/>
                </a:cubicBezTo>
                <a:cubicBezTo>
                  <a:pt x="2616200" y="3175"/>
                  <a:pt x="2670325" y="4399"/>
                  <a:pt x="2724150" y="9525"/>
                </a:cubicBezTo>
                <a:cubicBezTo>
                  <a:pt x="2737182" y="10766"/>
                  <a:pt x="2750541" y="13196"/>
                  <a:pt x="2762250" y="19050"/>
                </a:cubicBezTo>
                <a:cubicBezTo>
                  <a:pt x="2804843" y="40347"/>
                  <a:pt x="2835802" y="69649"/>
                  <a:pt x="2867025" y="104775"/>
                </a:cubicBezTo>
                <a:cubicBezTo>
                  <a:pt x="2877572" y="116640"/>
                  <a:pt x="2885269" y="130822"/>
                  <a:pt x="2895600" y="142875"/>
                </a:cubicBezTo>
                <a:cubicBezTo>
                  <a:pt x="2904366" y="153102"/>
                  <a:pt x="2914650" y="161925"/>
                  <a:pt x="2924175" y="171450"/>
                </a:cubicBezTo>
                <a:cubicBezTo>
                  <a:pt x="2927350" y="180975"/>
                  <a:pt x="2929745" y="190797"/>
                  <a:pt x="2933700" y="200025"/>
                </a:cubicBezTo>
                <a:cubicBezTo>
                  <a:pt x="2947365" y="231909"/>
                  <a:pt x="2963261" y="255644"/>
                  <a:pt x="2981325" y="285750"/>
                </a:cubicBezTo>
                <a:cubicBezTo>
                  <a:pt x="2984500" y="301625"/>
                  <a:pt x="2986923" y="317669"/>
                  <a:pt x="2990850" y="333375"/>
                </a:cubicBezTo>
                <a:cubicBezTo>
                  <a:pt x="3002383" y="379507"/>
                  <a:pt x="3000375" y="344616"/>
                  <a:pt x="3000375" y="381000"/>
                </a:cubicBezTo>
              </a:path>
            </a:pathLst>
          </a:custGeom>
        </p:spPr>
        <p:txBody>
          <a:bodyPr vert="horz" wrap="square" lIns="91440" tIns="45720" rIns="91440" bIns="45720" numCol="1" rtlCol="0" anchor="t" anchorCtr="0" compatLnSpc="1">
            <a:prstTxWarp prst="textNoShape">
              <a:avLst/>
            </a:prstTxWarp>
          </a:bodyPr>
          <a:lstStyle/>
          <a:p>
            <a:endParaRPr lang="en-GB" dirty="0" smtClean="0">
              <a:solidFill>
                <a:srgbClr val="000000"/>
              </a:solidFill>
              <a:latin typeface="Arial" pitchFamily="34" charset="0"/>
            </a:endParaRPr>
          </a:p>
        </p:txBody>
      </p:sp>
      <p:sp>
        <p:nvSpPr>
          <p:cNvPr id="3" name="Freeform 2"/>
          <p:cNvSpPr/>
          <p:nvPr/>
        </p:nvSpPr>
        <p:spPr>
          <a:xfrm>
            <a:off x="5716588" y="466725"/>
            <a:ext cx="1193628" cy="247650"/>
          </a:xfrm>
          <a:custGeom>
            <a:avLst/>
            <a:gdLst>
              <a:gd name="connsiteX0" fmla="*/ 838200 w 1193628"/>
              <a:gd name="connsiteY0" fmla="*/ 247650 h 247650"/>
              <a:gd name="connsiteX1" fmla="*/ 838200 w 1193628"/>
              <a:gd name="connsiteY1" fmla="*/ 247650 h 247650"/>
              <a:gd name="connsiteX2" fmla="*/ 895350 w 1193628"/>
              <a:gd name="connsiteY2" fmla="*/ 171450 h 247650"/>
              <a:gd name="connsiteX3" fmla="*/ 904875 w 1193628"/>
              <a:gd name="connsiteY3" fmla="*/ 142875 h 247650"/>
              <a:gd name="connsiteX4" fmla="*/ 942975 w 1193628"/>
              <a:gd name="connsiteY4" fmla="*/ 76200 h 247650"/>
              <a:gd name="connsiteX5" fmla="*/ 1000125 w 1193628"/>
              <a:gd name="connsiteY5" fmla="*/ 38100 h 247650"/>
              <a:gd name="connsiteX6" fmla="*/ 1076325 w 1193628"/>
              <a:gd name="connsiteY6" fmla="*/ 0 h 247650"/>
              <a:gd name="connsiteX7" fmla="*/ 1181100 w 1193628"/>
              <a:gd name="connsiteY7" fmla="*/ 28575 h 247650"/>
              <a:gd name="connsiteX8" fmla="*/ 1171575 w 1193628"/>
              <a:gd name="connsiteY8" fmla="*/ 66675 h 247650"/>
              <a:gd name="connsiteX9" fmla="*/ 0 w 1193628"/>
              <a:gd name="connsiteY9" fmla="*/ 85725 h 2476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193628" h="247650">
                <a:moveTo>
                  <a:pt x="838200" y="247650"/>
                </a:moveTo>
                <a:lnTo>
                  <a:pt x="838200" y="247650"/>
                </a:lnTo>
                <a:cubicBezTo>
                  <a:pt x="857250" y="222250"/>
                  <a:pt x="878304" y="198236"/>
                  <a:pt x="895350" y="171450"/>
                </a:cubicBezTo>
                <a:cubicBezTo>
                  <a:pt x="900740" y="162979"/>
                  <a:pt x="900920" y="152103"/>
                  <a:pt x="904875" y="142875"/>
                </a:cubicBezTo>
                <a:cubicBezTo>
                  <a:pt x="909207" y="132768"/>
                  <a:pt x="932043" y="85766"/>
                  <a:pt x="942975" y="76200"/>
                </a:cubicBezTo>
                <a:cubicBezTo>
                  <a:pt x="960205" y="61123"/>
                  <a:pt x="980809" y="50392"/>
                  <a:pt x="1000125" y="38100"/>
                </a:cubicBezTo>
                <a:cubicBezTo>
                  <a:pt x="1049611" y="6609"/>
                  <a:pt x="1033846" y="14160"/>
                  <a:pt x="1076325" y="0"/>
                </a:cubicBezTo>
                <a:cubicBezTo>
                  <a:pt x="1106059" y="3717"/>
                  <a:pt x="1157087" y="-1441"/>
                  <a:pt x="1181100" y="28575"/>
                </a:cubicBezTo>
                <a:cubicBezTo>
                  <a:pt x="1204640" y="58000"/>
                  <a:pt x="1191283" y="56821"/>
                  <a:pt x="1171575" y="66675"/>
                </a:cubicBezTo>
                <a:lnTo>
                  <a:pt x="0" y="85725"/>
                </a:lnTo>
              </a:path>
            </a:pathLst>
          </a:custGeom>
        </p:spPr>
        <p:txBody>
          <a:bodyPr vert="horz" wrap="square" lIns="91440" tIns="45720" rIns="91440" bIns="45720" numCol="1" rtlCol="0" anchor="t" anchorCtr="0" compatLnSpc="1">
            <a:prstTxWarp prst="textNoShape">
              <a:avLst/>
            </a:prstTxWarp>
          </a:bodyPr>
          <a:lstStyle/>
          <a:p>
            <a:endParaRPr lang="en-GB" dirty="0" smtClean="0">
              <a:solidFill>
                <a:srgbClr val="000000"/>
              </a:solidFill>
              <a:latin typeface="Arial" pitchFamily="34" charset="0"/>
            </a:endParaRPr>
          </a:p>
        </p:txBody>
      </p:sp>
      <p:sp>
        <p:nvSpPr>
          <p:cNvPr id="25" name="Rectangle 5"/>
          <p:cNvSpPr>
            <a:spLocks noChangeArrowheads="1"/>
          </p:cNvSpPr>
          <p:nvPr/>
        </p:nvSpPr>
        <p:spPr bwMode="auto">
          <a:xfrm>
            <a:off x="668774" y="266818"/>
            <a:ext cx="8050213" cy="68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2"/>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lIns="0" tIns="0" rIns="0" bIns="0">
            <a:spAutoFit/>
          </a:bodyPr>
          <a:lstStyle/>
          <a:p>
            <a:pPr algn="l" defTabSz="895350">
              <a:lnSpc>
                <a:spcPct val="85000"/>
              </a:lnSpc>
            </a:pPr>
            <a:r>
              <a:rPr lang="en-GB" sz="2800" b="1" dirty="0" smtClean="0">
                <a:solidFill>
                  <a:srgbClr val="000000"/>
                </a:solidFill>
              </a:rPr>
              <a:t>What are we aiming for? </a:t>
            </a:r>
            <a:r>
              <a:rPr lang="en-GB" sz="2400" dirty="0" smtClean="0">
                <a:solidFill>
                  <a:srgbClr val="000000"/>
                </a:solidFill>
              </a:rPr>
              <a:t>Post-2020 goals for </a:t>
            </a:r>
          </a:p>
          <a:p>
            <a:pPr algn="l" defTabSz="895350">
              <a:lnSpc>
                <a:spcPct val="85000"/>
              </a:lnSpc>
            </a:pPr>
            <a:r>
              <a:rPr lang="en-GB" sz="2400" dirty="0" smtClean="0">
                <a:solidFill>
                  <a:srgbClr val="000000"/>
                </a:solidFill>
              </a:rPr>
              <a:t>staying within 2</a:t>
            </a:r>
            <a:r>
              <a:rPr lang="en-GB" sz="2400" baseline="30000" dirty="0" smtClean="0">
                <a:solidFill>
                  <a:srgbClr val="000000"/>
                </a:solidFill>
              </a:rPr>
              <a:t>o</a:t>
            </a:r>
            <a:r>
              <a:rPr lang="en-GB" sz="2400" dirty="0" smtClean="0">
                <a:solidFill>
                  <a:srgbClr val="000000"/>
                </a:solidFill>
              </a:rPr>
              <a:t>C target based on least-cost scenarios </a:t>
            </a:r>
          </a:p>
        </p:txBody>
      </p:sp>
      <p:sp>
        <p:nvSpPr>
          <p:cNvPr id="9" name="Rectangle 8"/>
          <p:cNvSpPr/>
          <p:nvPr/>
        </p:nvSpPr>
        <p:spPr bwMode="auto">
          <a:xfrm>
            <a:off x="4885703" y="1391693"/>
            <a:ext cx="2461028" cy="477217"/>
          </a:xfrm>
          <a:prstGeom prst="rect">
            <a:avLst/>
          </a:prstGeom>
          <a:solidFill>
            <a:schemeClr val="bg1"/>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endParaRPr lang="en-GB" dirty="0" smtClean="0">
              <a:solidFill>
                <a:srgbClr val="000000"/>
              </a:solidFill>
              <a:latin typeface="Arial" pitchFamily="34" charset="0"/>
            </a:endParaRPr>
          </a:p>
        </p:txBody>
      </p:sp>
      <p:sp>
        <p:nvSpPr>
          <p:cNvPr id="28" name="TextBox 27"/>
          <p:cNvSpPr txBox="1"/>
          <p:nvPr/>
        </p:nvSpPr>
        <p:spPr>
          <a:xfrm>
            <a:off x="5725058" y="2887608"/>
            <a:ext cx="3137246" cy="584775"/>
          </a:xfrm>
          <a:prstGeom prst="rect">
            <a:avLst/>
          </a:prstGeom>
          <a:solidFill>
            <a:schemeClr val="bg1"/>
          </a:solidFill>
          <a:ln w="19050">
            <a:solidFill>
              <a:schemeClr val="bg2">
                <a:lumMod val="50000"/>
              </a:schemeClr>
            </a:solidFill>
          </a:ln>
        </p:spPr>
        <p:txBody>
          <a:bodyPr wrap="square" rtlCol="0">
            <a:spAutoFit/>
          </a:bodyPr>
          <a:lstStyle/>
          <a:p>
            <a:pPr algn="l"/>
            <a:r>
              <a:rPr lang="en-GB" sz="1600" b="1" dirty="0" smtClean="0">
                <a:solidFill>
                  <a:srgbClr val="47949D">
                    <a:lumMod val="50000"/>
                  </a:srgbClr>
                </a:solidFill>
              </a:rPr>
              <a:t>In 2050 </a:t>
            </a:r>
            <a:r>
              <a:rPr lang="en-GB" sz="1600" b="1" dirty="0">
                <a:solidFill>
                  <a:srgbClr val="47949D">
                    <a:lumMod val="50000"/>
                  </a:srgbClr>
                </a:solidFill>
                <a:sym typeface="Symbol"/>
              </a:rPr>
              <a:t></a:t>
            </a:r>
            <a:r>
              <a:rPr lang="en-GB" sz="1600" b="1" dirty="0" smtClean="0">
                <a:solidFill>
                  <a:srgbClr val="47949D">
                    <a:lumMod val="50000"/>
                  </a:srgbClr>
                </a:solidFill>
              </a:rPr>
              <a:t> 22 GtCO</a:t>
            </a:r>
            <a:r>
              <a:rPr lang="en-GB" sz="1600" b="1" baseline="-25000" dirty="0" smtClean="0">
                <a:solidFill>
                  <a:srgbClr val="47949D">
                    <a:lumMod val="50000"/>
                  </a:srgbClr>
                </a:solidFill>
              </a:rPr>
              <a:t>2</a:t>
            </a:r>
            <a:r>
              <a:rPr lang="en-GB" sz="1600" b="1" dirty="0" smtClean="0">
                <a:solidFill>
                  <a:srgbClr val="47949D">
                    <a:lumMod val="50000"/>
                  </a:srgbClr>
                </a:solidFill>
              </a:rPr>
              <a:t>e/</a:t>
            </a:r>
            <a:r>
              <a:rPr lang="en-GB" sz="1600" b="1" dirty="0" err="1" smtClean="0">
                <a:solidFill>
                  <a:srgbClr val="47949D">
                    <a:lumMod val="50000"/>
                  </a:srgbClr>
                </a:solidFill>
              </a:rPr>
              <a:t>yr</a:t>
            </a:r>
            <a:r>
              <a:rPr lang="en-GB" sz="1600" b="1" dirty="0" smtClean="0">
                <a:solidFill>
                  <a:srgbClr val="47949D">
                    <a:lumMod val="50000"/>
                  </a:srgbClr>
                </a:solidFill>
              </a:rPr>
              <a:t> (</a:t>
            </a:r>
            <a:r>
              <a:rPr lang="en-GB" sz="1600" b="1" u="sng" dirty="0" smtClean="0">
                <a:solidFill>
                  <a:srgbClr val="47949D">
                    <a:lumMod val="50000"/>
                  </a:srgbClr>
                </a:solidFill>
              </a:rPr>
              <a:t>18-25</a:t>
            </a:r>
            <a:r>
              <a:rPr lang="en-GB" sz="1600" b="1" dirty="0" smtClean="0">
                <a:solidFill>
                  <a:srgbClr val="47949D">
                    <a:lumMod val="50000"/>
                  </a:srgbClr>
                </a:solidFill>
              </a:rPr>
              <a:t>)</a:t>
            </a:r>
          </a:p>
          <a:p>
            <a:pPr marL="285750" indent="-285750" algn="l">
              <a:buFont typeface="Symbol"/>
              <a:buChar char="»"/>
            </a:pPr>
            <a:r>
              <a:rPr lang="en-GB" sz="1600" b="1" dirty="0" smtClean="0">
                <a:solidFill>
                  <a:srgbClr val="47949D">
                    <a:lumMod val="50000"/>
                  </a:srgbClr>
                </a:solidFill>
              </a:rPr>
              <a:t>-</a:t>
            </a:r>
            <a:r>
              <a:rPr lang="en-GB" sz="1600" dirty="0" smtClean="0">
                <a:solidFill>
                  <a:srgbClr val="47949D">
                    <a:lumMod val="50000"/>
                  </a:srgbClr>
                </a:solidFill>
              </a:rPr>
              <a:t> 55% </a:t>
            </a:r>
            <a:r>
              <a:rPr lang="en-GB" sz="1600" dirty="0">
                <a:solidFill>
                  <a:srgbClr val="47949D">
                    <a:lumMod val="50000"/>
                  </a:srgbClr>
                </a:solidFill>
              </a:rPr>
              <a:t>rel. to 2010  </a:t>
            </a:r>
            <a:r>
              <a:rPr lang="en-GB" sz="1600" dirty="0" smtClean="0">
                <a:solidFill>
                  <a:srgbClr val="47949D">
                    <a:lumMod val="50000"/>
                  </a:srgbClr>
                </a:solidFill>
              </a:rPr>
              <a:t>emissions</a:t>
            </a:r>
            <a:r>
              <a:rPr lang="en-GB" sz="1600" b="1" dirty="0" smtClean="0">
                <a:solidFill>
                  <a:srgbClr val="47949D">
                    <a:lumMod val="50000"/>
                  </a:srgbClr>
                </a:solidFill>
              </a:rPr>
              <a:t> </a:t>
            </a:r>
            <a:endParaRPr lang="en-GB" sz="1600" dirty="0" smtClean="0">
              <a:solidFill>
                <a:srgbClr val="47949D">
                  <a:lumMod val="50000"/>
                </a:srgbClr>
              </a:solidFill>
            </a:endParaRPr>
          </a:p>
        </p:txBody>
      </p:sp>
      <p:cxnSp>
        <p:nvCxnSpPr>
          <p:cNvPr id="11" name="Straight Arrow Connector 10"/>
          <p:cNvCxnSpPr>
            <a:stCxn id="22" idx="1"/>
          </p:cNvCxnSpPr>
          <p:nvPr/>
        </p:nvCxnSpPr>
        <p:spPr bwMode="auto">
          <a:xfrm flipH="1">
            <a:off x="4885666" y="2512776"/>
            <a:ext cx="534300" cy="130931"/>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38" name="Straight Arrow Connector 37"/>
          <p:cNvCxnSpPr/>
          <p:nvPr/>
        </p:nvCxnSpPr>
        <p:spPr bwMode="auto">
          <a:xfrm flipV="1">
            <a:off x="2780369" y="2383775"/>
            <a:ext cx="1797050" cy="1713823"/>
          </a:xfrm>
          <a:prstGeom prst="straightConnector1">
            <a:avLst/>
          </a:prstGeom>
          <a:solidFill>
            <a:schemeClr val="accent1"/>
          </a:solidFill>
          <a:ln w="9525" cap="flat" cmpd="sng" algn="ctr">
            <a:solidFill>
              <a:schemeClr val="tx1"/>
            </a:solidFill>
            <a:prstDash val="solid"/>
            <a:round/>
            <a:headEnd type="none" w="med" len="med"/>
            <a:tailEnd type="arrow"/>
          </a:ln>
          <a:effectLst/>
        </p:spPr>
      </p:cxnSp>
      <p:cxnSp>
        <p:nvCxnSpPr>
          <p:cNvPr id="29" name="Straight Arrow Connector 28"/>
          <p:cNvCxnSpPr/>
          <p:nvPr/>
        </p:nvCxnSpPr>
        <p:spPr bwMode="auto">
          <a:xfrm flipH="1">
            <a:off x="5798772" y="3466686"/>
            <a:ext cx="534300" cy="23422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10247" name="Text Box 20"/>
          <p:cNvSpPr txBox="1">
            <a:spLocks noChangeArrowheads="1"/>
          </p:cNvSpPr>
          <p:nvPr/>
        </p:nvSpPr>
        <p:spPr bwMode="auto">
          <a:xfrm>
            <a:off x="679349" y="1225046"/>
            <a:ext cx="2543175" cy="1287730"/>
          </a:xfrm>
          <a:prstGeom prst="rect">
            <a:avLst/>
          </a:prstGeom>
          <a:noFill/>
          <a:ln w="9525">
            <a:noFill/>
            <a:miter lim="800000"/>
            <a:headEnd/>
            <a:tailEnd/>
          </a:ln>
        </p:spPr>
        <p:txBody>
          <a:bodyPr wrap="square" lIns="89601" tIns="44802" rIns="89601" bIns="44802">
            <a:spAutoFit/>
          </a:bodyPr>
          <a:lstStyle/>
          <a:p>
            <a:pPr algn="l" defTabSz="895350">
              <a:spcBef>
                <a:spcPct val="50000"/>
              </a:spcBef>
            </a:pPr>
            <a:r>
              <a:rPr lang="en-GB" sz="1800" b="1" dirty="0" smtClean="0">
                <a:solidFill>
                  <a:srgbClr val="000000"/>
                </a:solidFill>
              </a:rPr>
              <a:t>Global Greenhouse Gas Emissions </a:t>
            </a:r>
          </a:p>
          <a:p>
            <a:pPr algn="l" defTabSz="895350">
              <a:lnSpc>
                <a:spcPct val="95000"/>
              </a:lnSpc>
            </a:pPr>
            <a:endParaRPr lang="en-GB" sz="800" b="1" dirty="0" smtClean="0">
              <a:solidFill>
                <a:srgbClr val="000000"/>
              </a:solidFill>
            </a:endParaRPr>
          </a:p>
          <a:p>
            <a:pPr algn="l" defTabSz="895350">
              <a:lnSpc>
                <a:spcPct val="95000"/>
              </a:lnSpc>
            </a:pPr>
            <a:r>
              <a:rPr lang="en-GB" sz="1800" b="1" dirty="0" err="1" smtClean="0">
                <a:solidFill>
                  <a:srgbClr val="000000"/>
                </a:solidFill>
              </a:rPr>
              <a:t>Gt</a:t>
            </a:r>
            <a:r>
              <a:rPr lang="en-GB" sz="1800" b="1" dirty="0" smtClean="0">
                <a:solidFill>
                  <a:srgbClr val="000000"/>
                </a:solidFill>
              </a:rPr>
              <a:t>/year </a:t>
            </a:r>
          </a:p>
          <a:p>
            <a:pPr algn="l" defTabSz="895350">
              <a:lnSpc>
                <a:spcPct val="95000"/>
              </a:lnSpc>
            </a:pPr>
            <a:r>
              <a:rPr lang="en-GB" sz="1800" b="1" dirty="0" smtClean="0">
                <a:solidFill>
                  <a:srgbClr val="000000"/>
                </a:solidFill>
              </a:rPr>
              <a:t>CO</a:t>
            </a:r>
            <a:r>
              <a:rPr lang="en-GB" sz="1800" b="1" baseline="-25000" dirty="0" smtClean="0">
                <a:solidFill>
                  <a:srgbClr val="000000"/>
                </a:solidFill>
              </a:rPr>
              <a:t>2</a:t>
            </a:r>
            <a:r>
              <a:rPr lang="en-GB" sz="1800" b="1" dirty="0" smtClean="0">
                <a:solidFill>
                  <a:srgbClr val="000000"/>
                </a:solidFill>
              </a:rPr>
              <a:t>-equiv.</a:t>
            </a:r>
            <a:endParaRPr lang="en-GB" sz="1800" b="1" dirty="0">
              <a:solidFill>
                <a:srgbClr val="000000"/>
              </a:solidFill>
            </a:endParaRPr>
          </a:p>
        </p:txBody>
      </p:sp>
      <p:cxnSp>
        <p:nvCxnSpPr>
          <p:cNvPr id="21" name="Straight Arrow Connector 20"/>
          <p:cNvCxnSpPr/>
          <p:nvPr/>
        </p:nvCxnSpPr>
        <p:spPr bwMode="auto">
          <a:xfrm flipH="1">
            <a:off x="4238421" y="1596863"/>
            <a:ext cx="395945" cy="363475"/>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3" name="Text Box 18"/>
          <p:cNvSpPr txBox="1">
            <a:spLocks noChangeArrowheads="1"/>
          </p:cNvSpPr>
          <p:nvPr/>
        </p:nvSpPr>
        <p:spPr bwMode="auto">
          <a:xfrm>
            <a:off x="4682188" y="1317714"/>
            <a:ext cx="1332768" cy="55829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01" tIns="44802" rIns="89601" bIns="44802">
            <a:spAutoFit/>
          </a:bodyPr>
          <a:lstStyle>
            <a:lvl1pPr algn="l" defTabSz="447675">
              <a:defRPr sz="2400">
                <a:solidFill>
                  <a:schemeClr val="tx1"/>
                </a:solidFill>
                <a:latin typeface="Times New Roman" pitchFamily="18" charset="0"/>
              </a:defRPr>
            </a:lvl1pPr>
            <a:lvl2pPr marL="728663" indent="-280988" algn="l" defTabSz="447675">
              <a:defRPr sz="2400">
                <a:solidFill>
                  <a:schemeClr val="tx1"/>
                </a:solidFill>
                <a:latin typeface="Times New Roman" pitchFamily="18" charset="0"/>
              </a:defRPr>
            </a:lvl2pPr>
            <a:lvl3pPr marL="1120775" indent="-225425" algn="l" defTabSz="447675">
              <a:defRPr sz="2400">
                <a:solidFill>
                  <a:schemeClr val="tx1"/>
                </a:solidFill>
                <a:latin typeface="Times New Roman" pitchFamily="18" charset="0"/>
              </a:defRPr>
            </a:lvl3pPr>
            <a:lvl4pPr marL="1568450" indent="-223838" algn="l" defTabSz="447675">
              <a:defRPr sz="2400">
                <a:solidFill>
                  <a:schemeClr val="tx1"/>
                </a:solidFill>
                <a:latin typeface="Times New Roman" pitchFamily="18" charset="0"/>
              </a:defRPr>
            </a:lvl4pPr>
            <a:lvl5pPr marL="2016125" indent="-223838" algn="l" defTabSz="447675">
              <a:defRPr sz="2400">
                <a:solidFill>
                  <a:schemeClr val="tx1"/>
                </a:solidFill>
                <a:latin typeface="Times New Roman" pitchFamily="18" charset="0"/>
              </a:defRPr>
            </a:lvl5pPr>
            <a:lvl6pPr marL="2473325" indent="-223838" defTabSz="447675" fontAlgn="base">
              <a:spcBef>
                <a:spcPct val="0"/>
              </a:spcBef>
              <a:spcAft>
                <a:spcPct val="0"/>
              </a:spcAft>
              <a:defRPr sz="2400">
                <a:solidFill>
                  <a:schemeClr val="tx1"/>
                </a:solidFill>
                <a:latin typeface="Times New Roman" pitchFamily="18" charset="0"/>
              </a:defRPr>
            </a:lvl6pPr>
            <a:lvl7pPr marL="2930525" indent="-223838" defTabSz="447675" fontAlgn="base">
              <a:spcBef>
                <a:spcPct val="0"/>
              </a:spcBef>
              <a:spcAft>
                <a:spcPct val="0"/>
              </a:spcAft>
              <a:defRPr sz="2400">
                <a:solidFill>
                  <a:schemeClr val="tx1"/>
                </a:solidFill>
                <a:latin typeface="Times New Roman" pitchFamily="18" charset="0"/>
              </a:defRPr>
            </a:lvl7pPr>
            <a:lvl8pPr marL="3387725" indent="-223838" defTabSz="447675" fontAlgn="base">
              <a:spcBef>
                <a:spcPct val="0"/>
              </a:spcBef>
              <a:spcAft>
                <a:spcPct val="0"/>
              </a:spcAft>
              <a:defRPr sz="2400">
                <a:solidFill>
                  <a:schemeClr val="tx1"/>
                </a:solidFill>
                <a:latin typeface="Times New Roman" pitchFamily="18" charset="0"/>
              </a:defRPr>
            </a:lvl8pPr>
            <a:lvl9pPr marL="3844925" indent="-223838" defTabSz="447675" fontAlgn="base">
              <a:spcBef>
                <a:spcPct val="0"/>
              </a:spcBef>
              <a:spcAft>
                <a:spcPct val="0"/>
              </a:spcAft>
              <a:defRPr sz="2400">
                <a:solidFill>
                  <a:schemeClr val="tx1"/>
                </a:solidFill>
                <a:latin typeface="Times New Roman" pitchFamily="18" charset="0"/>
              </a:defRPr>
            </a:lvl9pPr>
          </a:lstStyle>
          <a:p>
            <a:pPr>
              <a:lnSpc>
                <a:spcPct val="95000"/>
              </a:lnSpc>
            </a:pPr>
            <a:r>
              <a:rPr lang="en-GB" sz="1600" b="1" dirty="0" smtClean="0">
                <a:solidFill>
                  <a:srgbClr val="000000"/>
                </a:solidFill>
                <a:latin typeface="Arial" pitchFamily="34" charset="0"/>
                <a:cs typeface="Arial" pitchFamily="34" charset="0"/>
              </a:rPr>
              <a:t>Peak before 2020</a:t>
            </a:r>
            <a:endParaRPr lang="en-GB" sz="1600" b="1" dirty="0">
              <a:solidFill>
                <a:srgbClr val="000000"/>
              </a:solidFill>
              <a:latin typeface="Arial" pitchFamily="34" charset="0"/>
            </a:endParaRPr>
          </a:p>
        </p:txBody>
      </p:sp>
      <p:sp>
        <p:nvSpPr>
          <p:cNvPr id="22" name="TextBox 21"/>
          <p:cNvSpPr txBox="1"/>
          <p:nvPr/>
        </p:nvSpPr>
        <p:spPr>
          <a:xfrm>
            <a:off x="5419966" y="2220388"/>
            <a:ext cx="3442338" cy="584775"/>
          </a:xfrm>
          <a:prstGeom prst="rect">
            <a:avLst/>
          </a:prstGeom>
          <a:solidFill>
            <a:schemeClr val="bg1"/>
          </a:solidFill>
          <a:ln w="19050">
            <a:solidFill>
              <a:schemeClr val="bg2">
                <a:lumMod val="50000"/>
              </a:schemeClr>
            </a:solidFill>
          </a:ln>
        </p:spPr>
        <p:txBody>
          <a:bodyPr wrap="square" rtlCol="0">
            <a:spAutoFit/>
          </a:bodyPr>
          <a:lstStyle/>
          <a:p>
            <a:pPr algn="l"/>
            <a:r>
              <a:rPr lang="en-GB" sz="1600" b="1" dirty="0" smtClean="0">
                <a:solidFill>
                  <a:srgbClr val="47949D">
                    <a:lumMod val="50000"/>
                  </a:srgbClr>
                </a:solidFill>
              </a:rPr>
              <a:t>In 2030 </a:t>
            </a:r>
            <a:r>
              <a:rPr lang="en-GB" sz="1600" b="1" dirty="0" smtClean="0">
                <a:solidFill>
                  <a:srgbClr val="47949D">
                    <a:lumMod val="50000"/>
                  </a:srgbClr>
                </a:solidFill>
                <a:sym typeface="Symbol"/>
              </a:rPr>
              <a:t></a:t>
            </a:r>
            <a:r>
              <a:rPr lang="en-GB" sz="1600" b="1" dirty="0" smtClean="0">
                <a:solidFill>
                  <a:srgbClr val="47949D">
                    <a:lumMod val="50000"/>
                  </a:srgbClr>
                </a:solidFill>
              </a:rPr>
              <a:t> 35 GtCO</a:t>
            </a:r>
            <a:r>
              <a:rPr lang="en-GB" sz="1600" b="1" baseline="-25000" dirty="0" smtClean="0">
                <a:solidFill>
                  <a:srgbClr val="47949D">
                    <a:lumMod val="50000"/>
                  </a:srgbClr>
                </a:solidFill>
              </a:rPr>
              <a:t>2</a:t>
            </a:r>
            <a:r>
              <a:rPr lang="en-GB" sz="1600" b="1" dirty="0" smtClean="0">
                <a:solidFill>
                  <a:srgbClr val="47949D">
                    <a:lumMod val="50000"/>
                  </a:srgbClr>
                </a:solidFill>
              </a:rPr>
              <a:t>e/</a:t>
            </a:r>
            <a:r>
              <a:rPr lang="en-GB" sz="1600" b="1" dirty="0" err="1" smtClean="0">
                <a:solidFill>
                  <a:srgbClr val="47949D">
                    <a:lumMod val="50000"/>
                  </a:srgbClr>
                </a:solidFill>
              </a:rPr>
              <a:t>yr</a:t>
            </a:r>
            <a:r>
              <a:rPr lang="en-GB" sz="1600" b="1" dirty="0" smtClean="0">
                <a:solidFill>
                  <a:srgbClr val="47949D">
                    <a:lumMod val="50000"/>
                  </a:srgbClr>
                </a:solidFill>
              </a:rPr>
              <a:t> (</a:t>
            </a:r>
            <a:r>
              <a:rPr lang="en-GB" sz="1600" b="1" u="sng" dirty="0" smtClean="0">
                <a:solidFill>
                  <a:srgbClr val="47949D">
                    <a:lumMod val="50000"/>
                  </a:srgbClr>
                </a:solidFill>
              </a:rPr>
              <a:t>32-42</a:t>
            </a:r>
            <a:r>
              <a:rPr lang="en-GB" sz="1600" b="1" dirty="0" smtClean="0">
                <a:solidFill>
                  <a:srgbClr val="47949D">
                    <a:lumMod val="50000"/>
                  </a:srgbClr>
                </a:solidFill>
              </a:rPr>
              <a:t>) </a:t>
            </a:r>
          </a:p>
          <a:p>
            <a:pPr algn="l"/>
            <a:r>
              <a:rPr lang="en-GB" sz="1600" dirty="0" smtClean="0">
                <a:solidFill>
                  <a:srgbClr val="47949D">
                    <a:lumMod val="50000"/>
                  </a:srgbClr>
                </a:solidFill>
                <a:sym typeface="Symbol"/>
              </a:rPr>
              <a:t>  </a:t>
            </a:r>
            <a:r>
              <a:rPr lang="en-GB" sz="1600" b="1" dirty="0" smtClean="0">
                <a:solidFill>
                  <a:srgbClr val="47949D">
                    <a:lumMod val="50000"/>
                  </a:srgbClr>
                </a:solidFill>
              </a:rPr>
              <a:t>-</a:t>
            </a:r>
            <a:r>
              <a:rPr lang="en-GB" sz="1600" dirty="0" smtClean="0">
                <a:solidFill>
                  <a:srgbClr val="47949D">
                    <a:lumMod val="50000"/>
                  </a:srgbClr>
                </a:solidFill>
              </a:rPr>
              <a:t> 28% rel. to 2010  emissions</a:t>
            </a:r>
            <a:endParaRPr lang="en-GB" sz="1600" dirty="0">
              <a:solidFill>
                <a:srgbClr val="47949D">
                  <a:lumMod val="50000"/>
                </a:srgbClr>
              </a:solidFill>
            </a:endParaRPr>
          </a:p>
        </p:txBody>
      </p:sp>
      <p:cxnSp>
        <p:nvCxnSpPr>
          <p:cNvPr id="24" name="Straight Arrow Connector 23"/>
          <p:cNvCxnSpPr/>
          <p:nvPr/>
        </p:nvCxnSpPr>
        <p:spPr bwMode="auto">
          <a:xfrm flipH="1">
            <a:off x="4577419" y="1829066"/>
            <a:ext cx="1048143" cy="554709"/>
          </a:xfrm>
          <a:prstGeom prst="straightConnector1">
            <a:avLst/>
          </a:prstGeom>
          <a:solidFill>
            <a:schemeClr val="accent1"/>
          </a:solidFill>
          <a:ln w="9525" cap="flat" cmpd="sng" algn="ctr">
            <a:solidFill>
              <a:schemeClr val="tx1"/>
            </a:solidFill>
            <a:prstDash val="solid"/>
            <a:round/>
            <a:headEnd type="none" w="med" len="med"/>
            <a:tailEnd type="arrow"/>
          </a:ln>
          <a:effectLst/>
        </p:spPr>
      </p:cxnSp>
      <p:sp>
        <p:nvSpPr>
          <p:cNvPr id="27" name="TextBox 26"/>
          <p:cNvSpPr txBox="1"/>
          <p:nvPr/>
        </p:nvSpPr>
        <p:spPr>
          <a:xfrm>
            <a:off x="5419966" y="1583625"/>
            <a:ext cx="3442338" cy="584775"/>
          </a:xfrm>
          <a:prstGeom prst="rect">
            <a:avLst/>
          </a:prstGeom>
          <a:solidFill>
            <a:schemeClr val="bg1"/>
          </a:solidFill>
          <a:ln w="19050">
            <a:solidFill>
              <a:schemeClr val="bg2">
                <a:lumMod val="50000"/>
              </a:schemeClr>
            </a:solidFill>
          </a:ln>
        </p:spPr>
        <p:txBody>
          <a:bodyPr wrap="square" rtlCol="0">
            <a:spAutoFit/>
          </a:bodyPr>
          <a:lstStyle/>
          <a:p>
            <a:pPr algn="l"/>
            <a:r>
              <a:rPr lang="en-GB" sz="1600" b="1" dirty="0" smtClean="0">
                <a:solidFill>
                  <a:srgbClr val="47949D">
                    <a:lumMod val="50000"/>
                  </a:srgbClr>
                </a:solidFill>
              </a:rPr>
              <a:t>In 2020 </a:t>
            </a:r>
            <a:r>
              <a:rPr lang="en-GB" sz="1600" b="1" dirty="0" smtClean="0">
                <a:solidFill>
                  <a:srgbClr val="47949D">
                    <a:lumMod val="50000"/>
                  </a:srgbClr>
                </a:solidFill>
                <a:sym typeface="Symbol"/>
              </a:rPr>
              <a:t></a:t>
            </a:r>
            <a:r>
              <a:rPr lang="en-GB" sz="1600" b="1" dirty="0" smtClean="0">
                <a:solidFill>
                  <a:srgbClr val="47949D">
                    <a:lumMod val="50000"/>
                  </a:srgbClr>
                </a:solidFill>
              </a:rPr>
              <a:t> 44GtCO</a:t>
            </a:r>
            <a:r>
              <a:rPr lang="en-GB" sz="1600" b="1" baseline="-25000" dirty="0" smtClean="0">
                <a:solidFill>
                  <a:srgbClr val="47949D">
                    <a:lumMod val="50000"/>
                  </a:srgbClr>
                </a:solidFill>
              </a:rPr>
              <a:t>2</a:t>
            </a:r>
            <a:r>
              <a:rPr lang="en-GB" sz="1600" b="1" dirty="0" smtClean="0">
                <a:solidFill>
                  <a:srgbClr val="47949D">
                    <a:lumMod val="50000"/>
                  </a:srgbClr>
                </a:solidFill>
              </a:rPr>
              <a:t>e/</a:t>
            </a:r>
            <a:r>
              <a:rPr lang="en-GB" sz="1600" b="1" dirty="0" err="1" smtClean="0">
                <a:solidFill>
                  <a:srgbClr val="47949D">
                    <a:lumMod val="50000"/>
                  </a:srgbClr>
                </a:solidFill>
              </a:rPr>
              <a:t>yr</a:t>
            </a:r>
            <a:r>
              <a:rPr lang="en-GB" sz="1600" b="1" dirty="0" smtClean="0">
                <a:solidFill>
                  <a:srgbClr val="47949D">
                    <a:lumMod val="50000"/>
                  </a:srgbClr>
                </a:solidFill>
              </a:rPr>
              <a:t> (</a:t>
            </a:r>
            <a:r>
              <a:rPr lang="en-GB" sz="1600" b="1" u="sng" dirty="0" smtClean="0">
                <a:solidFill>
                  <a:srgbClr val="47949D">
                    <a:lumMod val="50000"/>
                  </a:srgbClr>
                </a:solidFill>
              </a:rPr>
              <a:t>38-47</a:t>
            </a:r>
            <a:r>
              <a:rPr lang="en-GB" sz="1600" b="1" dirty="0" smtClean="0">
                <a:solidFill>
                  <a:srgbClr val="47949D">
                    <a:lumMod val="50000"/>
                  </a:srgbClr>
                </a:solidFill>
              </a:rPr>
              <a:t>) </a:t>
            </a:r>
          </a:p>
          <a:p>
            <a:pPr algn="l"/>
            <a:r>
              <a:rPr lang="en-GB" sz="1600" dirty="0" smtClean="0">
                <a:solidFill>
                  <a:srgbClr val="47949D">
                    <a:lumMod val="50000"/>
                  </a:srgbClr>
                </a:solidFill>
                <a:sym typeface="Symbol"/>
              </a:rPr>
              <a:t>  </a:t>
            </a:r>
            <a:r>
              <a:rPr lang="en-GB" sz="1600" b="1" dirty="0" smtClean="0">
                <a:solidFill>
                  <a:srgbClr val="47949D">
                    <a:lumMod val="50000"/>
                  </a:srgbClr>
                </a:solidFill>
              </a:rPr>
              <a:t>-</a:t>
            </a:r>
            <a:r>
              <a:rPr lang="en-GB" sz="1600" dirty="0" smtClean="0">
                <a:solidFill>
                  <a:srgbClr val="47949D">
                    <a:lumMod val="50000"/>
                  </a:srgbClr>
                </a:solidFill>
              </a:rPr>
              <a:t> 10% rel. to 2010  emissions</a:t>
            </a:r>
            <a:endParaRPr lang="en-GB" sz="1600" dirty="0">
              <a:solidFill>
                <a:srgbClr val="47949D">
                  <a:lumMod val="50000"/>
                </a:srgbClr>
              </a:solidFill>
            </a:endParaRPr>
          </a:p>
        </p:txBody>
      </p:sp>
    </p:spTree>
    <p:extLst>
      <p:ext uri="{BB962C8B-B14F-4D97-AF65-F5344CB8AC3E}">
        <p14:creationId xmlns:p14="http://schemas.microsoft.com/office/powerpoint/2010/main" val="1139594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fade">
                                      <p:cBhvr>
                                        <p:cTn id="7" dur="500"/>
                                        <p:tgtEl>
                                          <p:spTgt spid="26"/>
                                        </p:tgtEl>
                                      </p:cBhvr>
                                    </p:animEffect>
                                  </p:childTnLst>
                                </p:cTn>
                              </p:par>
                              <p:par>
                                <p:cTn id="8" presetID="10" presetClass="entr" presetSubtype="0" fill="hold" nodeType="withEffect">
                                  <p:stCondLst>
                                    <p:cond delay="0"/>
                                  </p:stCondLst>
                                  <p:childTnLst>
                                    <p:set>
                                      <p:cBhvr>
                                        <p:cTn id="9" dur="1" fill="hold">
                                          <p:stCondLst>
                                            <p:cond delay="0"/>
                                          </p:stCondLst>
                                        </p:cTn>
                                        <p:tgtEl>
                                          <p:spTgt spid="38"/>
                                        </p:tgtEl>
                                        <p:attrNameLst>
                                          <p:attrName>style.visibility</p:attrName>
                                        </p:attrNameLst>
                                      </p:cBhvr>
                                      <p:to>
                                        <p:strVal val="visible"/>
                                      </p:to>
                                    </p:set>
                                    <p:animEffect transition="in" filter="fade">
                                      <p:cBhvr>
                                        <p:cTn id="10" dur="500"/>
                                        <p:tgtEl>
                                          <p:spTgt spid="38"/>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nodeType="clickEffect">
                                  <p:stCondLst>
                                    <p:cond delay="0"/>
                                  </p:stCondLst>
                                  <p:childTnLst>
                                    <p:set>
                                      <p:cBhvr>
                                        <p:cTn id="14" dur="1" fill="hold">
                                          <p:stCondLst>
                                            <p:cond delay="0"/>
                                          </p:stCondLst>
                                        </p:cTn>
                                        <p:tgtEl>
                                          <p:spTgt spid="13"/>
                                        </p:tgtEl>
                                        <p:attrNameLst>
                                          <p:attrName>style.visibility</p:attrName>
                                        </p:attrNameLst>
                                      </p:cBhvr>
                                      <p:to>
                                        <p:strVal val="visible"/>
                                      </p:to>
                                    </p:set>
                                    <p:animEffect transition="in" filter="fade">
                                      <p:cBhvr>
                                        <p:cTn id="15" dur="500"/>
                                        <p:tgtEl>
                                          <p:spTgt spid="13"/>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Effect transition="in" filter="fade">
                                      <p:cBhvr>
                                        <p:cTn id="18" dur="500"/>
                                        <p:tgtEl>
                                          <p:spTgt spid="14"/>
                                        </p:tgtEl>
                                      </p:cBhvr>
                                    </p:animEffect>
                                  </p:childTnLst>
                                </p:cTn>
                              </p:par>
                            </p:childTnLst>
                          </p:cTn>
                        </p:par>
                      </p:childTnLst>
                    </p:cTn>
                  </p:par>
                  <p:par>
                    <p:cTn id="19" fill="hold">
                      <p:stCondLst>
                        <p:cond delay="indefinite"/>
                      </p:stCondLst>
                      <p:childTnLst>
                        <p:par>
                          <p:cTn id="20" fill="hold">
                            <p:stCondLst>
                              <p:cond delay="0"/>
                            </p:stCondLst>
                            <p:childTnLst>
                              <p:par>
                                <p:cTn id="21" presetID="10" presetClass="entr" presetSubtype="0" fill="hold" grpId="0" nodeType="click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fade">
                                      <p:cBhvr>
                                        <p:cTn id="23" dur="500"/>
                                        <p:tgtEl>
                                          <p:spTgt spid="23"/>
                                        </p:tgtEl>
                                      </p:cBhvr>
                                    </p:animEffect>
                                  </p:childTnLst>
                                </p:cTn>
                              </p:par>
                              <p:par>
                                <p:cTn id="24" presetID="10" presetClass="entr" presetSubtype="0" fill="hold" nodeType="withEffect">
                                  <p:stCondLst>
                                    <p:cond delay="0"/>
                                  </p:stCondLst>
                                  <p:childTnLst>
                                    <p:set>
                                      <p:cBhvr>
                                        <p:cTn id="25" dur="1" fill="hold">
                                          <p:stCondLst>
                                            <p:cond delay="0"/>
                                          </p:stCondLst>
                                        </p:cTn>
                                        <p:tgtEl>
                                          <p:spTgt spid="21"/>
                                        </p:tgtEl>
                                        <p:attrNameLst>
                                          <p:attrName>style.visibility</p:attrName>
                                        </p:attrNameLst>
                                      </p:cBhvr>
                                      <p:to>
                                        <p:strVal val="visible"/>
                                      </p:to>
                                    </p:set>
                                    <p:animEffect transition="in" filter="fade">
                                      <p:cBhvr>
                                        <p:cTn id="26" dur="500"/>
                                        <p:tgtEl>
                                          <p:spTgt spid="21"/>
                                        </p:tgtEl>
                                      </p:cBhvr>
                                    </p:animEffect>
                                  </p:childTnLst>
                                </p:cTn>
                              </p:par>
                            </p:childTnLst>
                          </p:cTn>
                        </p:par>
                      </p:childTnLst>
                    </p:cTn>
                  </p:par>
                  <p:par>
                    <p:cTn id="27" fill="hold">
                      <p:stCondLst>
                        <p:cond delay="indefinite"/>
                      </p:stCondLst>
                      <p:childTnLst>
                        <p:par>
                          <p:cTn id="28" fill="hold">
                            <p:stCondLst>
                              <p:cond delay="0"/>
                            </p:stCondLst>
                            <p:childTnLst>
                              <p:par>
                                <p:cTn id="29" presetID="10" presetClass="entr" presetSubtype="0" fill="hold" grpId="0" nodeType="clickEffect">
                                  <p:stCondLst>
                                    <p:cond delay="0"/>
                                  </p:stCondLst>
                                  <p:childTnLst>
                                    <p:set>
                                      <p:cBhvr>
                                        <p:cTn id="30" dur="1" fill="hold">
                                          <p:stCondLst>
                                            <p:cond delay="0"/>
                                          </p:stCondLst>
                                        </p:cTn>
                                        <p:tgtEl>
                                          <p:spTgt spid="22"/>
                                        </p:tgtEl>
                                        <p:attrNameLst>
                                          <p:attrName>style.visibility</p:attrName>
                                        </p:attrNameLst>
                                      </p:cBhvr>
                                      <p:to>
                                        <p:strVal val="visible"/>
                                      </p:to>
                                    </p:set>
                                    <p:animEffect transition="in" filter="fade">
                                      <p:cBhvr>
                                        <p:cTn id="31" dur="500"/>
                                        <p:tgtEl>
                                          <p:spTgt spid="22"/>
                                        </p:tgtEl>
                                      </p:cBhvr>
                                    </p:animEffect>
                                  </p:childTnLst>
                                </p:cTn>
                              </p:par>
                              <p:par>
                                <p:cTn id="32" presetID="10" presetClass="entr" presetSubtype="0" fill="hold" nodeType="withEffect">
                                  <p:stCondLst>
                                    <p:cond delay="0"/>
                                  </p:stCondLst>
                                  <p:childTnLst>
                                    <p:set>
                                      <p:cBhvr>
                                        <p:cTn id="33" dur="1" fill="hold">
                                          <p:stCondLst>
                                            <p:cond delay="0"/>
                                          </p:stCondLst>
                                        </p:cTn>
                                        <p:tgtEl>
                                          <p:spTgt spid="11"/>
                                        </p:tgtEl>
                                        <p:attrNameLst>
                                          <p:attrName>style.visibility</p:attrName>
                                        </p:attrNameLst>
                                      </p:cBhvr>
                                      <p:to>
                                        <p:strVal val="visible"/>
                                      </p:to>
                                    </p:set>
                                    <p:animEffect transition="in" filter="fade">
                                      <p:cBhvr>
                                        <p:cTn id="34" dur="500"/>
                                        <p:tgtEl>
                                          <p:spTgt spid="11"/>
                                        </p:tgtEl>
                                      </p:cBhvr>
                                    </p:animEffect>
                                  </p:childTnLst>
                                </p:cTn>
                              </p:par>
                            </p:childTnLst>
                          </p:cTn>
                        </p:par>
                      </p:childTnLst>
                    </p:cTn>
                  </p:par>
                  <p:par>
                    <p:cTn id="35" fill="hold">
                      <p:stCondLst>
                        <p:cond delay="indefinite"/>
                      </p:stCondLst>
                      <p:childTnLst>
                        <p:par>
                          <p:cTn id="36" fill="hold">
                            <p:stCondLst>
                              <p:cond delay="0"/>
                            </p:stCondLst>
                            <p:childTnLst>
                              <p:par>
                                <p:cTn id="37" presetID="10" presetClass="entr" presetSubtype="0" fill="hold" grpId="0" nodeType="click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500"/>
                                        <p:tgtEl>
                                          <p:spTgt spid="28"/>
                                        </p:tgtEl>
                                      </p:cBhvr>
                                    </p:animEffect>
                                  </p:childTnLst>
                                </p:cTn>
                              </p:par>
                              <p:par>
                                <p:cTn id="40" presetID="10" presetClass="entr" presetSubtype="0" fill="hold" nodeType="withEffect">
                                  <p:stCondLst>
                                    <p:cond delay="0"/>
                                  </p:stCondLst>
                                  <p:childTnLst>
                                    <p:set>
                                      <p:cBhvr>
                                        <p:cTn id="41" dur="1" fill="hold">
                                          <p:stCondLst>
                                            <p:cond delay="0"/>
                                          </p:stCondLst>
                                        </p:cTn>
                                        <p:tgtEl>
                                          <p:spTgt spid="29"/>
                                        </p:tgtEl>
                                        <p:attrNameLst>
                                          <p:attrName>style.visibility</p:attrName>
                                        </p:attrNameLst>
                                      </p:cBhvr>
                                      <p:to>
                                        <p:strVal val="visible"/>
                                      </p:to>
                                    </p:set>
                                    <p:animEffect transition="in" filter="fade">
                                      <p:cBhvr>
                                        <p:cTn id="42" dur="500"/>
                                        <p:tgtEl>
                                          <p:spTgt spid="29"/>
                                        </p:tgtEl>
                                      </p:cBhvr>
                                    </p:animEffect>
                                  </p:childTnLst>
                                </p:cTn>
                              </p:par>
                            </p:childTnLst>
                          </p:cTn>
                        </p:par>
                      </p:childTnLst>
                    </p:cTn>
                  </p:par>
                  <p:par>
                    <p:cTn id="43" fill="hold">
                      <p:stCondLst>
                        <p:cond delay="indefinite"/>
                      </p:stCondLst>
                      <p:childTnLst>
                        <p:par>
                          <p:cTn id="44" fill="hold">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fade">
                                      <p:cBhvr>
                                        <p:cTn id="47" dur="500"/>
                                        <p:tgtEl>
                                          <p:spTgt spid="27"/>
                                        </p:tgtEl>
                                      </p:cBhvr>
                                    </p:animEffect>
                                  </p:childTnLst>
                                </p:cTn>
                              </p:par>
                              <p:par>
                                <p:cTn id="48" presetID="10" presetClass="entr" presetSubtype="0" fill="hold"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p:bldP spid="26" grpId="0"/>
      <p:bldP spid="28" grpId="0" animBg="1"/>
      <p:bldP spid="23" grpId="0"/>
      <p:bldP spid="22" grpId="0" animBg="1"/>
      <p:bldP spid="27"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7" name="Picture 11"/>
          <p:cNvPicPr>
            <a:picLocks noChangeAspect="1" noChangeArrowheads="1"/>
          </p:cNvPicPr>
          <p:nvPr/>
        </p:nvPicPr>
        <p:blipFill>
          <a:blip r:embed="rId3" cstate="print">
            <a:extLst>
              <a:ext uri="{28A0092B-C50C-407E-A947-70E740481C1C}">
                <a14:useLocalDpi xmlns:a14="http://schemas.microsoft.com/office/drawing/2010/main" val="0"/>
              </a:ext>
            </a:extLst>
          </a:blip>
          <a:stretch>
            <a:fillRect/>
          </a:stretch>
        </p:blipFill>
        <p:spPr bwMode="auto">
          <a:xfrm>
            <a:off x="774831" y="940648"/>
            <a:ext cx="3370741" cy="5616000"/>
          </a:xfrm>
          <a:prstGeom prst="rect">
            <a:avLst/>
          </a:prstGeom>
          <a:noFill/>
        </p:spPr>
      </p:pic>
      <p:sp>
        <p:nvSpPr>
          <p:cNvPr id="11309" name="Line 64"/>
          <p:cNvSpPr>
            <a:spLocks noChangeShapeType="1"/>
          </p:cNvSpPr>
          <p:nvPr/>
        </p:nvSpPr>
        <p:spPr bwMode="auto">
          <a:xfrm>
            <a:off x="4468812" y="1022794"/>
            <a:ext cx="0" cy="0"/>
          </a:xfrm>
          <a:prstGeom prst="line">
            <a:avLst/>
          </a:prstGeom>
          <a:noFill/>
          <a:ln w="9525">
            <a:solidFill>
              <a:schemeClr val="tx1"/>
            </a:solidFill>
            <a:round/>
            <a:headEnd/>
            <a:tailEnd/>
          </a:ln>
        </p:spPr>
        <p:txBody>
          <a:bodyPr/>
          <a:lstStyle/>
          <a:p>
            <a:endParaRPr lang="en-GB" dirty="0">
              <a:solidFill>
                <a:srgbClr val="000000"/>
              </a:solidFill>
            </a:endParaRPr>
          </a:p>
        </p:txBody>
      </p:sp>
      <p:pic>
        <p:nvPicPr>
          <p:cNvPr id="3075" name="Picture 3" descr="C:\Documents and Settings\pfpc\My Documents\Work Documents\URC Documents\UNEP_logo.jpg"/>
          <p:cNvPicPr>
            <a:picLocks noChangeAspect="1" noChangeArrowheads="1"/>
          </p:cNvPicPr>
          <p:nvPr/>
        </p:nvPicPr>
        <p:blipFill>
          <a:blip r:embed="rId4" cstate="print"/>
          <a:srcRect/>
          <a:stretch>
            <a:fillRect/>
          </a:stretch>
        </p:blipFill>
        <p:spPr bwMode="auto">
          <a:xfrm>
            <a:off x="8023438" y="76001"/>
            <a:ext cx="671300" cy="720000"/>
          </a:xfrm>
          <a:prstGeom prst="rect">
            <a:avLst/>
          </a:prstGeom>
          <a:noFill/>
        </p:spPr>
      </p:pic>
      <p:sp>
        <p:nvSpPr>
          <p:cNvPr id="26" name="TextBox 25"/>
          <p:cNvSpPr txBox="1"/>
          <p:nvPr/>
        </p:nvSpPr>
        <p:spPr>
          <a:xfrm>
            <a:off x="3167330" y="5325403"/>
            <a:ext cx="373857" cy="307777"/>
          </a:xfrm>
          <a:prstGeom prst="rect">
            <a:avLst/>
          </a:prstGeom>
          <a:noFill/>
        </p:spPr>
        <p:txBody>
          <a:bodyPr wrap="square" rtlCol="0">
            <a:spAutoFit/>
          </a:bodyPr>
          <a:lstStyle/>
          <a:p>
            <a:r>
              <a:rPr lang="en-GB" b="1" dirty="0" smtClean="0">
                <a:solidFill>
                  <a:srgbClr val="000000"/>
                </a:solidFill>
                <a:latin typeface="Calibri"/>
              </a:rPr>
              <a:t>12</a:t>
            </a:r>
            <a:endParaRPr lang="en-GB" b="1" dirty="0">
              <a:solidFill>
                <a:srgbClr val="000000"/>
              </a:solidFill>
              <a:latin typeface="Calibri"/>
            </a:endParaRPr>
          </a:p>
        </p:txBody>
      </p:sp>
      <p:sp>
        <p:nvSpPr>
          <p:cNvPr id="28" name="TextBox 27"/>
          <p:cNvSpPr txBox="1"/>
          <p:nvPr/>
        </p:nvSpPr>
        <p:spPr>
          <a:xfrm>
            <a:off x="3405454" y="5327785"/>
            <a:ext cx="366713" cy="307777"/>
          </a:xfrm>
          <a:prstGeom prst="rect">
            <a:avLst/>
          </a:prstGeom>
          <a:noFill/>
        </p:spPr>
        <p:txBody>
          <a:bodyPr wrap="square" rtlCol="0">
            <a:spAutoFit/>
          </a:bodyPr>
          <a:lstStyle/>
          <a:p>
            <a:r>
              <a:rPr lang="en-GB" b="1" dirty="0" smtClean="0">
                <a:solidFill>
                  <a:srgbClr val="000000"/>
                </a:solidFill>
                <a:latin typeface="Calibri"/>
              </a:rPr>
              <a:t>11</a:t>
            </a:r>
            <a:endParaRPr lang="en-GB" b="1" dirty="0">
              <a:solidFill>
                <a:srgbClr val="000000"/>
              </a:solidFill>
              <a:latin typeface="Calibri"/>
            </a:endParaRPr>
          </a:p>
        </p:txBody>
      </p:sp>
      <p:sp>
        <p:nvSpPr>
          <p:cNvPr id="29" name="TextBox 28"/>
          <p:cNvSpPr txBox="1"/>
          <p:nvPr/>
        </p:nvSpPr>
        <p:spPr>
          <a:xfrm>
            <a:off x="3633259" y="5327785"/>
            <a:ext cx="366714" cy="307777"/>
          </a:xfrm>
          <a:prstGeom prst="rect">
            <a:avLst/>
          </a:prstGeom>
          <a:noFill/>
        </p:spPr>
        <p:txBody>
          <a:bodyPr wrap="square" rtlCol="0">
            <a:spAutoFit/>
          </a:bodyPr>
          <a:lstStyle/>
          <a:p>
            <a:r>
              <a:rPr lang="en-GB" b="1" dirty="0" smtClean="0">
                <a:solidFill>
                  <a:srgbClr val="000000"/>
                </a:solidFill>
                <a:latin typeface="Calibri"/>
              </a:rPr>
              <a:t>10</a:t>
            </a:r>
            <a:endParaRPr lang="en-GB" b="1" dirty="0">
              <a:solidFill>
                <a:srgbClr val="000000"/>
              </a:solidFill>
              <a:latin typeface="Calibri"/>
            </a:endParaRPr>
          </a:p>
        </p:txBody>
      </p:sp>
      <p:sp>
        <p:nvSpPr>
          <p:cNvPr id="30" name="TextBox 29"/>
          <p:cNvSpPr txBox="1"/>
          <p:nvPr/>
        </p:nvSpPr>
        <p:spPr>
          <a:xfrm>
            <a:off x="3857096" y="5332549"/>
            <a:ext cx="366714" cy="307777"/>
          </a:xfrm>
          <a:prstGeom prst="rect">
            <a:avLst/>
          </a:prstGeom>
          <a:noFill/>
        </p:spPr>
        <p:txBody>
          <a:bodyPr wrap="square" rtlCol="0">
            <a:spAutoFit/>
          </a:bodyPr>
          <a:lstStyle/>
          <a:p>
            <a:r>
              <a:rPr lang="en-GB" b="1" dirty="0" smtClean="0">
                <a:solidFill>
                  <a:srgbClr val="000000"/>
                </a:solidFill>
                <a:latin typeface="Calibri"/>
              </a:rPr>
              <a:t>8</a:t>
            </a:r>
            <a:endParaRPr lang="en-GB" b="1" dirty="0">
              <a:solidFill>
                <a:srgbClr val="000000"/>
              </a:solidFill>
              <a:latin typeface="Calibri"/>
            </a:endParaRPr>
          </a:p>
        </p:txBody>
      </p:sp>
      <p:sp>
        <p:nvSpPr>
          <p:cNvPr id="31" name="TextBox 30"/>
          <p:cNvSpPr txBox="1"/>
          <p:nvPr/>
        </p:nvSpPr>
        <p:spPr>
          <a:xfrm>
            <a:off x="3171343" y="5533961"/>
            <a:ext cx="2154145" cy="523220"/>
          </a:xfrm>
          <a:prstGeom prst="rect">
            <a:avLst/>
          </a:prstGeom>
          <a:noFill/>
        </p:spPr>
        <p:txBody>
          <a:bodyPr wrap="square" rtlCol="0">
            <a:spAutoFit/>
          </a:bodyPr>
          <a:lstStyle/>
          <a:p>
            <a:pPr algn="l"/>
            <a:r>
              <a:rPr lang="en-GB" b="1" dirty="0" smtClean="0">
                <a:solidFill>
                  <a:srgbClr val="000000"/>
                </a:solidFill>
                <a:latin typeface="Calibri"/>
              </a:rPr>
              <a:t>Different pledge cases GtCO</a:t>
            </a:r>
            <a:r>
              <a:rPr lang="en-GB" b="1" baseline="-25000" dirty="0" smtClean="0">
                <a:solidFill>
                  <a:srgbClr val="000000"/>
                </a:solidFill>
                <a:latin typeface="Calibri"/>
              </a:rPr>
              <a:t>2</a:t>
            </a:r>
            <a:r>
              <a:rPr lang="en-GB" b="1" dirty="0" smtClean="0">
                <a:solidFill>
                  <a:srgbClr val="000000"/>
                </a:solidFill>
                <a:latin typeface="Calibri"/>
              </a:rPr>
              <a:t>e/</a:t>
            </a:r>
            <a:r>
              <a:rPr lang="en-GB" b="1" dirty="0" err="1" smtClean="0">
                <a:solidFill>
                  <a:srgbClr val="000000"/>
                </a:solidFill>
                <a:latin typeface="Calibri"/>
              </a:rPr>
              <a:t>yr</a:t>
            </a:r>
            <a:r>
              <a:rPr lang="en-GB" b="1" dirty="0" smtClean="0">
                <a:solidFill>
                  <a:srgbClr val="000000"/>
                </a:solidFill>
                <a:latin typeface="Calibri"/>
              </a:rPr>
              <a:t> Gap</a:t>
            </a:r>
            <a:endParaRPr lang="en-GB" b="1" dirty="0">
              <a:solidFill>
                <a:srgbClr val="000000"/>
              </a:solidFill>
              <a:latin typeface="Calibri"/>
            </a:endParaRPr>
          </a:p>
        </p:txBody>
      </p:sp>
      <p:sp>
        <p:nvSpPr>
          <p:cNvPr id="32" name="TextBox 31"/>
          <p:cNvSpPr txBox="1"/>
          <p:nvPr/>
        </p:nvSpPr>
        <p:spPr>
          <a:xfrm>
            <a:off x="5340826" y="1287147"/>
            <a:ext cx="3129439" cy="584775"/>
          </a:xfrm>
          <a:prstGeom prst="rect">
            <a:avLst/>
          </a:prstGeom>
          <a:noFill/>
        </p:spPr>
        <p:txBody>
          <a:bodyPr wrap="square" rtlCol="0">
            <a:spAutoFit/>
          </a:bodyPr>
          <a:lstStyle/>
          <a:p>
            <a:pPr algn="l"/>
            <a:r>
              <a:rPr lang="en-GB" sz="1600" dirty="0" smtClean="0">
                <a:solidFill>
                  <a:srgbClr val="000000"/>
                </a:solidFill>
                <a:latin typeface="Arial" pitchFamily="34" charset="0"/>
                <a:cs typeface="Arial" pitchFamily="34" charset="0"/>
              </a:rPr>
              <a:t>Under Business-as-Usual</a:t>
            </a:r>
          </a:p>
          <a:p>
            <a:pPr algn="l"/>
            <a:r>
              <a:rPr lang="en-GB" sz="1600" b="1" dirty="0" smtClean="0">
                <a:solidFill>
                  <a:srgbClr val="000000"/>
                </a:solidFill>
                <a:latin typeface="Arial" pitchFamily="34" charset="0"/>
                <a:cs typeface="Arial" pitchFamily="34" charset="0"/>
              </a:rPr>
              <a:t>Gap = 15 GtCO</a:t>
            </a:r>
            <a:r>
              <a:rPr lang="en-GB" sz="1600" b="1" baseline="-25000" dirty="0" smtClean="0">
                <a:solidFill>
                  <a:srgbClr val="000000"/>
                </a:solidFill>
                <a:latin typeface="Arial" pitchFamily="34" charset="0"/>
                <a:cs typeface="Arial" pitchFamily="34" charset="0"/>
              </a:rPr>
              <a:t>2</a:t>
            </a:r>
            <a:r>
              <a:rPr lang="en-GB" sz="1600" b="1" dirty="0" smtClean="0">
                <a:solidFill>
                  <a:srgbClr val="000000"/>
                </a:solidFill>
                <a:latin typeface="Arial" pitchFamily="34" charset="0"/>
                <a:cs typeface="Arial" pitchFamily="34" charset="0"/>
              </a:rPr>
              <a:t>e/</a:t>
            </a:r>
            <a:r>
              <a:rPr lang="en-GB" sz="1600" b="1" dirty="0" err="1" smtClean="0">
                <a:solidFill>
                  <a:srgbClr val="000000"/>
                </a:solidFill>
                <a:latin typeface="Arial" pitchFamily="34" charset="0"/>
                <a:cs typeface="Arial" pitchFamily="34" charset="0"/>
              </a:rPr>
              <a:t>yr</a:t>
            </a:r>
            <a:endParaRPr lang="en-GB" sz="1600" b="1" dirty="0" smtClean="0">
              <a:solidFill>
                <a:srgbClr val="000000"/>
              </a:solidFill>
              <a:latin typeface="Arial" pitchFamily="34" charset="0"/>
              <a:cs typeface="Arial" pitchFamily="34" charset="0"/>
            </a:endParaRPr>
          </a:p>
        </p:txBody>
      </p:sp>
      <p:sp>
        <p:nvSpPr>
          <p:cNvPr id="35" name="TextBox 34"/>
          <p:cNvSpPr txBox="1"/>
          <p:nvPr/>
        </p:nvSpPr>
        <p:spPr>
          <a:xfrm>
            <a:off x="5340827" y="1960461"/>
            <a:ext cx="3165475" cy="830997"/>
          </a:xfrm>
          <a:prstGeom prst="rect">
            <a:avLst/>
          </a:prstGeom>
          <a:noFill/>
        </p:spPr>
        <p:txBody>
          <a:bodyPr wrap="square" rtlCol="0">
            <a:spAutoFit/>
          </a:bodyPr>
          <a:lstStyle/>
          <a:p>
            <a:pPr algn="l"/>
            <a:r>
              <a:rPr lang="en-GB" sz="1600" dirty="0" smtClean="0">
                <a:solidFill>
                  <a:srgbClr val="000000">
                    <a:lumMod val="75000"/>
                    <a:lumOff val="25000"/>
                  </a:srgbClr>
                </a:solidFill>
                <a:latin typeface="Arial" pitchFamily="34" charset="0"/>
                <a:cs typeface="Arial" pitchFamily="34" charset="0"/>
              </a:rPr>
              <a:t>Under different cases of country pledges:</a:t>
            </a:r>
          </a:p>
          <a:p>
            <a:pPr algn="l"/>
            <a:r>
              <a:rPr lang="en-GB" sz="1600" b="1" dirty="0" smtClean="0">
                <a:solidFill>
                  <a:srgbClr val="000000">
                    <a:lumMod val="75000"/>
                    <a:lumOff val="25000"/>
                  </a:srgbClr>
                </a:solidFill>
                <a:latin typeface="Arial" pitchFamily="34" charset="0"/>
                <a:cs typeface="Arial" pitchFamily="34" charset="0"/>
              </a:rPr>
              <a:t>Gap = 8 – 12 GtCO</a:t>
            </a:r>
            <a:r>
              <a:rPr lang="en-GB" sz="1600" b="1" baseline="-25000" dirty="0" smtClean="0">
                <a:solidFill>
                  <a:srgbClr val="000000">
                    <a:lumMod val="75000"/>
                    <a:lumOff val="25000"/>
                  </a:srgbClr>
                </a:solidFill>
                <a:latin typeface="Arial" pitchFamily="34" charset="0"/>
                <a:cs typeface="Arial" pitchFamily="34" charset="0"/>
              </a:rPr>
              <a:t>2</a:t>
            </a:r>
            <a:r>
              <a:rPr lang="en-GB" sz="1600" b="1" dirty="0" smtClean="0">
                <a:solidFill>
                  <a:srgbClr val="000000">
                    <a:lumMod val="75000"/>
                    <a:lumOff val="25000"/>
                  </a:srgbClr>
                </a:solidFill>
                <a:latin typeface="Arial" pitchFamily="34" charset="0"/>
                <a:cs typeface="Arial" pitchFamily="34" charset="0"/>
              </a:rPr>
              <a:t>e/</a:t>
            </a:r>
            <a:r>
              <a:rPr lang="en-GB" sz="1600" b="1" dirty="0" err="1" smtClean="0">
                <a:solidFill>
                  <a:srgbClr val="000000">
                    <a:lumMod val="75000"/>
                    <a:lumOff val="25000"/>
                  </a:srgbClr>
                </a:solidFill>
                <a:latin typeface="Arial" pitchFamily="34" charset="0"/>
                <a:cs typeface="Arial" pitchFamily="34" charset="0"/>
              </a:rPr>
              <a:t>yr</a:t>
            </a:r>
            <a:endParaRPr lang="en-GB" sz="1600" b="1" dirty="0" smtClean="0">
              <a:solidFill>
                <a:srgbClr val="000000">
                  <a:lumMod val="75000"/>
                  <a:lumOff val="25000"/>
                </a:srgbClr>
              </a:solidFill>
              <a:latin typeface="Arial" pitchFamily="34" charset="0"/>
              <a:cs typeface="Arial" pitchFamily="34" charset="0"/>
            </a:endParaRPr>
          </a:p>
        </p:txBody>
      </p:sp>
      <p:sp>
        <p:nvSpPr>
          <p:cNvPr id="36" name="TextBox 35"/>
          <p:cNvSpPr txBox="1"/>
          <p:nvPr/>
        </p:nvSpPr>
        <p:spPr>
          <a:xfrm>
            <a:off x="5340827" y="2936306"/>
            <a:ext cx="3165475" cy="584775"/>
          </a:xfrm>
          <a:prstGeom prst="rect">
            <a:avLst/>
          </a:prstGeom>
          <a:noFill/>
        </p:spPr>
        <p:txBody>
          <a:bodyPr wrap="square" rtlCol="0">
            <a:spAutoFit/>
          </a:bodyPr>
          <a:lstStyle/>
          <a:p>
            <a:pPr algn="l"/>
            <a:r>
              <a:rPr lang="en-GB" sz="1600" dirty="0" smtClean="0">
                <a:solidFill>
                  <a:srgbClr val="000000">
                    <a:lumMod val="85000"/>
                    <a:lumOff val="15000"/>
                  </a:srgbClr>
                </a:solidFill>
                <a:latin typeface="Arial" pitchFamily="34" charset="0"/>
                <a:cs typeface="Arial" pitchFamily="34" charset="0"/>
              </a:rPr>
              <a:t>Under the most ambitious case:</a:t>
            </a:r>
          </a:p>
          <a:p>
            <a:pPr algn="l"/>
            <a:r>
              <a:rPr lang="en-GB" sz="1600" b="1" dirty="0" smtClean="0">
                <a:solidFill>
                  <a:srgbClr val="000000">
                    <a:lumMod val="85000"/>
                    <a:lumOff val="15000"/>
                  </a:srgbClr>
                </a:solidFill>
                <a:latin typeface="Arial" pitchFamily="34" charset="0"/>
                <a:cs typeface="Arial" pitchFamily="34" charset="0"/>
              </a:rPr>
              <a:t>Gap = 8 GtCO</a:t>
            </a:r>
            <a:r>
              <a:rPr lang="en-GB" sz="1600" b="1" baseline="-25000" dirty="0" smtClean="0">
                <a:solidFill>
                  <a:srgbClr val="000000">
                    <a:lumMod val="85000"/>
                    <a:lumOff val="15000"/>
                  </a:srgbClr>
                </a:solidFill>
                <a:latin typeface="Arial" pitchFamily="34" charset="0"/>
                <a:cs typeface="Arial" pitchFamily="34" charset="0"/>
              </a:rPr>
              <a:t>2</a:t>
            </a:r>
            <a:r>
              <a:rPr lang="en-GB" sz="1600" b="1" dirty="0" smtClean="0">
                <a:solidFill>
                  <a:srgbClr val="000000">
                    <a:lumMod val="85000"/>
                    <a:lumOff val="15000"/>
                  </a:srgbClr>
                </a:solidFill>
                <a:latin typeface="Arial" pitchFamily="34" charset="0"/>
                <a:cs typeface="Arial" pitchFamily="34" charset="0"/>
              </a:rPr>
              <a:t>e/</a:t>
            </a:r>
            <a:r>
              <a:rPr lang="en-GB" sz="1600" b="1" dirty="0" err="1" smtClean="0">
                <a:solidFill>
                  <a:srgbClr val="000000">
                    <a:lumMod val="85000"/>
                    <a:lumOff val="15000"/>
                  </a:srgbClr>
                </a:solidFill>
                <a:latin typeface="Arial" pitchFamily="34" charset="0"/>
                <a:cs typeface="Arial" pitchFamily="34" charset="0"/>
              </a:rPr>
              <a:t>yr</a:t>
            </a:r>
            <a:endParaRPr lang="en-GB" sz="1600" b="1" dirty="0" smtClean="0">
              <a:solidFill>
                <a:srgbClr val="000000">
                  <a:lumMod val="85000"/>
                  <a:lumOff val="15000"/>
                </a:srgbClr>
              </a:solidFill>
              <a:latin typeface="Arial" pitchFamily="34" charset="0"/>
              <a:cs typeface="Arial" pitchFamily="34" charset="0"/>
            </a:endParaRPr>
          </a:p>
        </p:txBody>
      </p:sp>
      <p:sp>
        <p:nvSpPr>
          <p:cNvPr id="23" name="TextBox 22"/>
          <p:cNvSpPr txBox="1"/>
          <p:nvPr/>
        </p:nvSpPr>
        <p:spPr>
          <a:xfrm>
            <a:off x="5327070" y="3627501"/>
            <a:ext cx="3501620" cy="1815882"/>
          </a:xfrm>
          <a:prstGeom prst="rect">
            <a:avLst/>
          </a:prstGeom>
          <a:noFill/>
          <a:ln>
            <a:solidFill>
              <a:schemeClr val="tx1"/>
            </a:solidFill>
          </a:ln>
        </p:spPr>
        <p:txBody>
          <a:bodyPr wrap="square" rtlCol="0">
            <a:spAutoFit/>
          </a:bodyPr>
          <a:lstStyle/>
          <a:p>
            <a:pPr algn="l"/>
            <a:r>
              <a:rPr lang="en-GB" sz="1600" b="1" dirty="0" smtClean="0">
                <a:solidFill>
                  <a:srgbClr val="000000">
                    <a:lumMod val="85000"/>
                    <a:lumOff val="15000"/>
                  </a:srgbClr>
                </a:solidFill>
                <a:latin typeface="Arial" pitchFamily="34" charset="0"/>
                <a:cs typeface="Arial" pitchFamily="34" charset="0"/>
              </a:rPr>
              <a:t>Pledges not enough to meet the </a:t>
            </a:r>
            <a:r>
              <a:rPr lang="en-GB" sz="1600" b="1" dirty="0" smtClean="0">
                <a:solidFill>
                  <a:srgbClr val="000000"/>
                </a:solidFill>
              </a:rPr>
              <a:t>2</a:t>
            </a:r>
            <a:r>
              <a:rPr lang="en-GB" sz="1600" b="1" baseline="30000" dirty="0" smtClean="0">
                <a:solidFill>
                  <a:srgbClr val="000000"/>
                </a:solidFill>
              </a:rPr>
              <a:t>o</a:t>
            </a:r>
            <a:r>
              <a:rPr lang="en-GB" sz="1600" b="1" dirty="0" smtClean="0">
                <a:solidFill>
                  <a:srgbClr val="000000"/>
                </a:solidFill>
              </a:rPr>
              <a:t>C </a:t>
            </a:r>
            <a:r>
              <a:rPr lang="en-GB" sz="1600" b="1" dirty="0" smtClean="0">
                <a:solidFill>
                  <a:srgbClr val="000000">
                    <a:lumMod val="85000"/>
                    <a:lumOff val="15000"/>
                  </a:srgbClr>
                </a:solidFill>
                <a:latin typeface="Arial" pitchFamily="34" charset="0"/>
                <a:cs typeface="Arial" pitchFamily="34" charset="0"/>
              </a:rPr>
              <a:t>climate target </a:t>
            </a:r>
            <a:r>
              <a:rPr lang="en-GB" sz="1600" b="1" i="1" dirty="0" smtClean="0">
                <a:solidFill>
                  <a:srgbClr val="000000">
                    <a:lumMod val="85000"/>
                    <a:lumOff val="15000"/>
                  </a:srgbClr>
                </a:solidFill>
                <a:latin typeface="Arial" pitchFamily="34" charset="0"/>
                <a:cs typeface="Arial" pitchFamily="34" charset="0"/>
              </a:rPr>
              <a:t>according to current least-cost mitigation scenarios</a:t>
            </a:r>
          </a:p>
          <a:p>
            <a:pPr algn="l"/>
            <a:endParaRPr lang="en-GB" sz="1600" b="1" dirty="0" smtClean="0">
              <a:solidFill>
                <a:srgbClr val="000000">
                  <a:lumMod val="85000"/>
                  <a:lumOff val="15000"/>
                </a:srgbClr>
              </a:solidFill>
              <a:latin typeface="Arial" pitchFamily="34" charset="0"/>
              <a:cs typeface="Arial" pitchFamily="34" charset="0"/>
            </a:endParaRPr>
          </a:p>
          <a:p>
            <a:pPr algn="l"/>
            <a:r>
              <a:rPr lang="en-GB" sz="1600" b="1" dirty="0" smtClean="0">
                <a:solidFill>
                  <a:srgbClr val="000000">
                    <a:lumMod val="85000"/>
                    <a:lumOff val="15000"/>
                  </a:srgbClr>
                </a:solidFill>
                <a:latin typeface="Arial" pitchFamily="34" charset="0"/>
                <a:cs typeface="Arial" pitchFamily="34" charset="0"/>
              </a:rPr>
              <a:t>Big emissions gap to close by 2020 </a:t>
            </a:r>
          </a:p>
        </p:txBody>
      </p:sp>
      <p:cxnSp>
        <p:nvCxnSpPr>
          <p:cNvPr id="33" name="Straight Arrow Connector 32"/>
          <p:cNvCxnSpPr/>
          <p:nvPr/>
        </p:nvCxnSpPr>
        <p:spPr bwMode="auto">
          <a:xfrm>
            <a:off x="562473" y="3958934"/>
            <a:ext cx="698768"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34" name="Text Box 18"/>
          <p:cNvSpPr txBox="1">
            <a:spLocks noChangeArrowheads="1"/>
          </p:cNvSpPr>
          <p:nvPr/>
        </p:nvSpPr>
        <p:spPr bwMode="auto">
          <a:xfrm>
            <a:off x="1002507" y="5021078"/>
            <a:ext cx="1693861" cy="32438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lIns="89601" tIns="44802" rIns="89601" bIns="44802">
            <a:spAutoFit/>
          </a:bodyPr>
          <a:lstStyle>
            <a:lvl1pPr algn="l" defTabSz="447675">
              <a:defRPr sz="2400">
                <a:solidFill>
                  <a:schemeClr val="tx1"/>
                </a:solidFill>
                <a:latin typeface="Times New Roman" pitchFamily="18" charset="0"/>
              </a:defRPr>
            </a:lvl1pPr>
            <a:lvl2pPr marL="728663" indent="-280988" algn="l" defTabSz="447675">
              <a:defRPr sz="2400">
                <a:solidFill>
                  <a:schemeClr val="tx1"/>
                </a:solidFill>
                <a:latin typeface="Times New Roman" pitchFamily="18" charset="0"/>
              </a:defRPr>
            </a:lvl2pPr>
            <a:lvl3pPr marL="1120775" indent="-225425" algn="l" defTabSz="447675">
              <a:defRPr sz="2400">
                <a:solidFill>
                  <a:schemeClr val="tx1"/>
                </a:solidFill>
                <a:latin typeface="Times New Roman" pitchFamily="18" charset="0"/>
              </a:defRPr>
            </a:lvl3pPr>
            <a:lvl4pPr marL="1568450" indent="-223838" algn="l" defTabSz="447675">
              <a:defRPr sz="2400">
                <a:solidFill>
                  <a:schemeClr val="tx1"/>
                </a:solidFill>
                <a:latin typeface="Times New Roman" pitchFamily="18" charset="0"/>
              </a:defRPr>
            </a:lvl4pPr>
            <a:lvl5pPr marL="2016125" indent="-223838" algn="l" defTabSz="447675">
              <a:defRPr sz="2400">
                <a:solidFill>
                  <a:schemeClr val="tx1"/>
                </a:solidFill>
                <a:latin typeface="Times New Roman" pitchFamily="18" charset="0"/>
              </a:defRPr>
            </a:lvl5pPr>
            <a:lvl6pPr marL="2473325" indent="-223838" defTabSz="447675" fontAlgn="base">
              <a:spcBef>
                <a:spcPct val="0"/>
              </a:spcBef>
              <a:spcAft>
                <a:spcPct val="0"/>
              </a:spcAft>
              <a:defRPr sz="2400">
                <a:solidFill>
                  <a:schemeClr val="tx1"/>
                </a:solidFill>
                <a:latin typeface="Times New Roman" pitchFamily="18" charset="0"/>
              </a:defRPr>
            </a:lvl6pPr>
            <a:lvl7pPr marL="2930525" indent="-223838" defTabSz="447675" fontAlgn="base">
              <a:spcBef>
                <a:spcPct val="0"/>
              </a:spcBef>
              <a:spcAft>
                <a:spcPct val="0"/>
              </a:spcAft>
              <a:defRPr sz="2400">
                <a:solidFill>
                  <a:schemeClr val="tx1"/>
                </a:solidFill>
                <a:latin typeface="Times New Roman" pitchFamily="18" charset="0"/>
              </a:defRPr>
            </a:lvl7pPr>
            <a:lvl8pPr marL="3387725" indent="-223838" defTabSz="447675" fontAlgn="base">
              <a:spcBef>
                <a:spcPct val="0"/>
              </a:spcBef>
              <a:spcAft>
                <a:spcPct val="0"/>
              </a:spcAft>
              <a:defRPr sz="2400">
                <a:solidFill>
                  <a:schemeClr val="tx1"/>
                </a:solidFill>
                <a:latin typeface="Times New Roman" pitchFamily="18" charset="0"/>
              </a:defRPr>
            </a:lvl8pPr>
            <a:lvl9pPr marL="3844925" indent="-223838" defTabSz="447675" fontAlgn="base">
              <a:spcBef>
                <a:spcPct val="0"/>
              </a:spcBef>
              <a:spcAft>
                <a:spcPct val="0"/>
              </a:spcAft>
              <a:defRPr sz="2400">
                <a:solidFill>
                  <a:schemeClr val="tx1"/>
                </a:solidFill>
                <a:latin typeface="Times New Roman" pitchFamily="18" charset="0"/>
              </a:defRPr>
            </a:lvl9pPr>
          </a:lstStyle>
          <a:p>
            <a:pPr algn="ctr">
              <a:lnSpc>
                <a:spcPct val="95000"/>
              </a:lnSpc>
            </a:pPr>
            <a:r>
              <a:rPr lang="en-GB" sz="1600" dirty="0" smtClean="0">
                <a:solidFill>
                  <a:srgbClr val="000000"/>
                </a:solidFill>
                <a:latin typeface="Arial" pitchFamily="34" charset="0"/>
                <a:cs typeface="Arial" pitchFamily="34" charset="0"/>
              </a:rPr>
              <a:t>~</a:t>
            </a:r>
            <a:r>
              <a:rPr lang="en-GB" sz="1600" dirty="0" smtClean="0">
                <a:solidFill>
                  <a:srgbClr val="000000"/>
                </a:solidFill>
                <a:latin typeface="Arial" pitchFamily="34" charset="0"/>
              </a:rPr>
              <a:t>44 </a:t>
            </a:r>
            <a:r>
              <a:rPr lang="en-GB" sz="1600" dirty="0" err="1" smtClean="0">
                <a:solidFill>
                  <a:srgbClr val="000000"/>
                </a:solidFill>
                <a:latin typeface="Arial" pitchFamily="34" charset="0"/>
              </a:rPr>
              <a:t>Gt</a:t>
            </a:r>
            <a:r>
              <a:rPr lang="en-GB" sz="1600" dirty="0" smtClean="0">
                <a:solidFill>
                  <a:srgbClr val="000000"/>
                </a:solidFill>
                <a:latin typeface="Arial" pitchFamily="34" charset="0"/>
              </a:rPr>
              <a:t>/year</a:t>
            </a:r>
            <a:endParaRPr lang="en-GB" sz="1600" dirty="0">
              <a:solidFill>
                <a:srgbClr val="000000"/>
              </a:solidFill>
              <a:latin typeface="Arial" pitchFamily="34" charset="0"/>
            </a:endParaRPr>
          </a:p>
        </p:txBody>
      </p:sp>
      <p:sp>
        <p:nvSpPr>
          <p:cNvPr id="37" name="Text Box 27"/>
          <p:cNvSpPr txBox="1">
            <a:spLocks noChangeArrowheads="1"/>
          </p:cNvSpPr>
          <p:nvPr/>
        </p:nvSpPr>
        <p:spPr bwMode="auto">
          <a:xfrm>
            <a:off x="1283208" y="5348656"/>
            <a:ext cx="1841978" cy="738664"/>
          </a:xfrm>
          <a:prstGeom prst="rect">
            <a:avLst/>
          </a:prstGeom>
          <a:noFill/>
          <a:ln>
            <a:noFill/>
          </a:ln>
          <a:effectLst/>
          <a:extLst>
            <a:ext uri="{909E8E84-426E-40DD-AFC4-6F175D3DCCD1}">
              <a14:hiddenFill xmlns:a14="http://schemas.microsoft.com/office/drawing/2010/main">
                <a:solidFill>
                  <a:srgbClr val="DDDDDD"/>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l">
              <a:spcBef>
                <a:spcPct val="50000"/>
              </a:spcBef>
            </a:pPr>
            <a:r>
              <a:rPr lang="en-GB" dirty="0" smtClean="0">
                <a:solidFill>
                  <a:srgbClr val="000000"/>
                </a:solidFill>
              </a:rPr>
              <a:t>To be on pathway of staying within 2</a:t>
            </a:r>
            <a:r>
              <a:rPr lang="en-GB" baseline="30000" dirty="0" smtClean="0">
                <a:solidFill>
                  <a:srgbClr val="000000"/>
                </a:solidFill>
              </a:rPr>
              <a:t>o</a:t>
            </a:r>
            <a:r>
              <a:rPr lang="en-GB" dirty="0" smtClean="0">
                <a:solidFill>
                  <a:srgbClr val="000000"/>
                </a:solidFill>
              </a:rPr>
              <a:t>C limit</a:t>
            </a:r>
            <a:endParaRPr lang="en-GB" dirty="0">
              <a:solidFill>
                <a:srgbClr val="000000"/>
              </a:solidFill>
            </a:endParaRPr>
          </a:p>
        </p:txBody>
      </p:sp>
      <p:cxnSp>
        <p:nvCxnSpPr>
          <p:cNvPr id="38" name="Straight Arrow Connector 37"/>
          <p:cNvCxnSpPr/>
          <p:nvPr/>
        </p:nvCxnSpPr>
        <p:spPr bwMode="auto">
          <a:xfrm>
            <a:off x="2106734" y="5301993"/>
            <a:ext cx="1066394" cy="0"/>
          </a:xfrm>
          <a:prstGeom prst="straightConnector1">
            <a:avLst/>
          </a:prstGeom>
          <a:solidFill>
            <a:schemeClr val="accent1"/>
          </a:solidFill>
          <a:ln w="19050" cap="flat" cmpd="sng" algn="ctr">
            <a:solidFill>
              <a:schemeClr val="tx1"/>
            </a:solidFill>
            <a:prstDash val="solid"/>
            <a:round/>
            <a:headEnd type="none" w="med" len="med"/>
            <a:tailEnd type="arrow"/>
          </a:ln>
          <a:effectLst/>
        </p:spPr>
      </p:cxnSp>
      <p:sp>
        <p:nvSpPr>
          <p:cNvPr id="39" name="TextBox 38"/>
          <p:cNvSpPr txBox="1"/>
          <p:nvPr/>
        </p:nvSpPr>
        <p:spPr>
          <a:xfrm>
            <a:off x="402583" y="4592209"/>
            <a:ext cx="382889" cy="276999"/>
          </a:xfrm>
          <a:prstGeom prst="rect">
            <a:avLst/>
          </a:prstGeom>
          <a:solidFill>
            <a:schemeClr val="bg1"/>
          </a:solidFill>
          <a:ln>
            <a:solidFill>
              <a:schemeClr val="bg1"/>
            </a:solidFill>
          </a:ln>
        </p:spPr>
        <p:txBody>
          <a:bodyPr wrap="square" rtlCol="0">
            <a:spAutoFit/>
          </a:bodyPr>
          <a:lstStyle/>
          <a:p>
            <a:r>
              <a:rPr lang="en-GB" sz="1200" dirty="0" smtClean="0">
                <a:solidFill>
                  <a:srgbClr val="000000"/>
                </a:solidFill>
              </a:rPr>
              <a:t>45</a:t>
            </a:r>
            <a:endParaRPr lang="en-GB" sz="1200" dirty="0">
              <a:solidFill>
                <a:srgbClr val="000000"/>
              </a:solidFill>
            </a:endParaRPr>
          </a:p>
        </p:txBody>
      </p:sp>
      <p:sp>
        <p:nvSpPr>
          <p:cNvPr id="40" name="TextBox 39"/>
          <p:cNvSpPr txBox="1"/>
          <p:nvPr/>
        </p:nvSpPr>
        <p:spPr>
          <a:xfrm>
            <a:off x="361650" y="1821962"/>
            <a:ext cx="382889" cy="276999"/>
          </a:xfrm>
          <a:prstGeom prst="rect">
            <a:avLst/>
          </a:prstGeom>
          <a:solidFill>
            <a:schemeClr val="bg1"/>
          </a:solidFill>
          <a:ln>
            <a:solidFill>
              <a:schemeClr val="bg1"/>
            </a:solidFill>
          </a:ln>
        </p:spPr>
        <p:txBody>
          <a:bodyPr wrap="square" rtlCol="0">
            <a:spAutoFit/>
          </a:bodyPr>
          <a:lstStyle/>
          <a:p>
            <a:r>
              <a:rPr lang="en-GB" sz="1200" dirty="0" smtClean="0">
                <a:solidFill>
                  <a:srgbClr val="000000"/>
                </a:solidFill>
              </a:rPr>
              <a:t>55</a:t>
            </a:r>
            <a:endParaRPr lang="en-GB" sz="1200" dirty="0">
              <a:solidFill>
                <a:srgbClr val="000000"/>
              </a:solidFill>
            </a:endParaRPr>
          </a:p>
        </p:txBody>
      </p:sp>
      <p:sp>
        <p:nvSpPr>
          <p:cNvPr id="41" name="TextBox 40"/>
          <p:cNvSpPr txBox="1"/>
          <p:nvPr/>
        </p:nvSpPr>
        <p:spPr>
          <a:xfrm>
            <a:off x="402583" y="4592209"/>
            <a:ext cx="382889" cy="276999"/>
          </a:xfrm>
          <a:prstGeom prst="rect">
            <a:avLst/>
          </a:prstGeom>
          <a:solidFill>
            <a:schemeClr val="bg1"/>
          </a:solidFill>
          <a:ln>
            <a:solidFill>
              <a:schemeClr val="bg1"/>
            </a:solidFill>
          </a:ln>
        </p:spPr>
        <p:txBody>
          <a:bodyPr wrap="square" rtlCol="0">
            <a:spAutoFit/>
          </a:bodyPr>
          <a:lstStyle/>
          <a:p>
            <a:r>
              <a:rPr lang="en-GB" sz="1200" dirty="0" smtClean="0">
                <a:solidFill>
                  <a:srgbClr val="000000"/>
                </a:solidFill>
              </a:rPr>
              <a:t>45</a:t>
            </a:r>
            <a:endParaRPr lang="en-GB" sz="1200" dirty="0">
              <a:solidFill>
                <a:srgbClr val="000000"/>
              </a:solidFill>
            </a:endParaRPr>
          </a:p>
        </p:txBody>
      </p:sp>
      <p:sp>
        <p:nvSpPr>
          <p:cNvPr id="42" name="TextBox 41"/>
          <p:cNvSpPr txBox="1"/>
          <p:nvPr/>
        </p:nvSpPr>
        <p:spPr>
          <a:xfrm>
            <a:off x="386795" y="3200467"/>
            <a:ext cx="382889" cy="276999"/>
          </a:xfrm>
          <a:prstGeom prst="rect">
            <a:avLst/>
          </a:prstGeom>
          <a:solidFill>
            <a:schemeClr val="bg1"/>
          </a:solidFill>
          <a:ln>
            <a:solidFill>
              <a:schemeClr val="bg1"/>
            </a:solidFill>
          </a:ln>
        </p:spPr>
        <p:txBody>
          <a:bodyPr wrap="square" rtlCol="0">
            <a:spAutoFit/>
          </a:bodyPr>
          <a:lstStyle/>
          <a:p>
            <a:r>
              <a:rPr lang="en-GB" sz="1200" dirty="0" smtClean="0">
                <a:solidFill>
                  <a:srgbClr val="000000"/>
                </a:solidFill>
              </a:rPr>
              <a:t>50</a:t>
            </a:r>
            <a:endParaRPr lang="en-GB" sz="1200" dirty="0">
              <a:solidFill>
                <a:srgbClr val="000000"/>
              </a:solidFill>
            </a:endParaRPr>
          </a:p>
        </p:txBody>
      </p:sp>
      <p:sp>
        <p:nvSpPr>
          <p:cNvPr id="43" name="TextBox 42"/>
          <p:cNvSpPr txBox="1"/>
          <p:nvPr/>
        </p:nvSpPr>
        <p:spPr>
          <a:xfrm flipH="1">
            <a:off x="744539" y="6425314"/>
            <a:ext cx="644783" cy="307777"/>
          </a:xfrm>
          <a:prstGeom prst="rect">
            <a:avLst/>
          </a:prstGeom>
          <a:solidFill>
            <a:schemeClr val="bg1"/>
          </a:solidFill>
          <a:ln>
            <a:solidFill>
              <a:schemeClr val="bg1"/>
            </a:solidFill>
          </a:ln>
        </p:spPr>
        <p:txBody>
          <a:bodyPr wrap="square" rtlCol="0">
            <a:spAutoFit/>
          </a:bodyPr>
          <a:lstStyle/>
          <a:p>
            <a:r>
              <a:rPr lang="en-GB" b="1" dirty="0" smtClean="0">
                <a:solidFill>
                  <a:srgbClr val="000000"/>
                </a:solidFill>
              </a:rPr>
              <a:t>2010</a:t>
            </a:r>
            <a:endParaRPr lang="en-GB" b="1" dirty="0">
              <a:solidFill>
                <a:srgbClr val="000000"/>
              </a:solidFill>
            </a:endParaRPr>
          </a:p>
        </p:txBody>
      </p:sp>
      <p:sp>
        <p:nvSpPr>
          <p:cNvPr id="25" name="Rectangle 60"/>
          <p:cNvSpPr>
            <a:spLocks noChangeArrowheads="1"/>
          </p:cNvSpPr>
          <p:nvPr/>
        </p:nvSpPr>
        <p:spPr bwMode="auto">
          <a:xfrm>
            <a:off x="440759" y="108046"/>
            <a:ext cx="7687933" cy="732508"/>
          </a:xfrm>
          <a:prstGeom prst="rect">
            <a:avLst/>
          </a:prstGeom>
          <a:noFill/>
          <a:ln w="9525">
            <a:noFill/>
            <a:miter lim="800000"/>
            <a:headEnd/>
            <a:tailEnd/>
          </a:ln>
        </p:spPr>
        <p:txBody>
          <a:bodyPr wrap="square" lIns="0" tIns="0" rIns="0" bIns="0">
            <a:spAutoFit/>
          </a:bodyPr>
          <a:lstStyle/>
          <a:p>
            <a:pPr algn="l" defTabSz="447675">
              <a:lnSpc>
                <a:spcPct val="85000"/>
              </a:lnSpc>
            </a:pPr>
            <a:r>
              <a:rPr lang="en-GB" sz="2800" b="1" dirty="0" smtClean="0">
                <a:solidFill>
                  <a:srgbClr val="000000"/>
                </a:solidFill>
                <a:latin typeface="Calibri"/>
              </a:rPr>
              <a:t>Is there an emissions gap -- between what we are aiming for and where we are headed in 2020?</a:t>
            </a:r>
            <a:endParaRPr lang="en-GB" sz="2400" dirty="0" smtClean="0">
              <a:solidFill>
                <a:srgbClr val="000000"/>
              </a:solidFill>
              <a:latin typeface="Arial"/>
            </a:endParaRPr>
          </a:p>
        </p:txBody>
      </p:sp>
      <p:sp>
        <p:nvSpPr>
          <p:cNvPr id="44" name="TextBox 43"/>
          <p:cNvSpPr txBox="1"/>
          <p:nvPr/>
        </p:nvSpPr>
        <p:spPr>
          <a:xfrm flipH="1">
            <a:off x="2818794" y="6418746"/>
            <a:ext cx="800101" cy="307777"/>
          </a:xfrm>
          <a:prstGeom prst="rect">
            <a:avLst/>
          </a:prstGeom>
          <a:solidFill>
            <a:schemeClr val="bg1"/>
          </a:solidFill>
          <a:ln>
            <a:solidFill>
              <a:schemeClr val="bg1"/>
            </a:solidFill>
          </a:ln>
        </p:spPr>
        <p:txBody>
          <a:bodyPr wrap="square" rtlCol="0">
            <a:spAutoFit/>
          </a:bodyPr>
          <a:lstStyle/>
          <a:p>
            <a:r>
              <a:rPr lang="en-GB" b="1" dirty="0" smtClean="0">
                <a:solidFill>
                  <a:srgbClr val="000000"/>
                </a:solidFill>
              </a:rPr>
              <a:t>2020</a:t>
            </a:r>
            <a:endParaRPr lang="en-GB" b="1" dirty="0">
              <a:solidFill>
                <a:srgbClr val="000000"/>
              </a:solidFill>
            </a:endParaRPr>
          </a:p>
        </p:txBody>
      </p:sp>
      <p:sp>
        <p:nvSpPr>
          <p:cNvPr id="48" name="TextBox 47"/>
          <p:cNvSpPr txBox="1"/>
          <p:nvPr/>
        </p:nvSpPr>
        <p:spPr>
          <a:xfrm flipH="1">
            <a:off x="1723942" y="6440426"/>
            <a:ext cx="800101" cy="307777"/>
          </a:xfrm>
          <a:prstGeom prst="rect">
            <a:avLst/>
          </a:prstGeom>
          <a:solidFill>
            <a:schemeClr val="bg1"/>
          </a:solidFill>
          <a:ln>
            <a:solidFill>
              <a:schemeClr val="bg1"/>
            </a:solidFill>
          </a:ln>
        </p:spPr>
        <p:txBody>
          <a:bodyPr wrap="square" rtlCol="0">
            <a:spAutoFit/>
          </a:bodyPr>
          <a:lstStyle/>
          <a:p>
            <a:r>
              <a:rPr lang="en-GB" b="1" dirty="0" smtClean="0">
                <a:solidFill>
                  <a:srgbClr val="000000"/>
                </a:solidFill>
              </a:rPr>
              <a:t>YEAR</a:t>
            </a:r>
            <a:endParaRPr lang="en-GB" b="1" dirty="0">
              <a:solidFill>
                <a:srgbClr val="000000"/>
              </a:solidFill>
            </a:endParaRPr>
          </a:p>
        </p:txBody>
      </p:sp>
      <p:cxnSp>
        <p:nvCxnSpPr>
          <p:cNvPr id="10" name="Straight Connector 9"/>
          <p:cNvCxnSpPr/>
          <p:nvPr/>
        </p:nvCxnSpPr>
        <p:spPr bwMode="auto">
          <a:xfrm>
            <a:off x="478167" y="866203"/>
            <a:ext cx="7687933" cy="0"/>
          </a:xfrm>
          <a:prstGeom prst="line">
            <a:avLst/>
          </a:prstGeom>
          <a:solidFill>
            <a:schemeClr val="accent1"/>
          </a:solidFill>
          <a:ln w="12700" cap="flat" cmpd="sng" algn="ctr">
            <a:solidFill>
              <a:schemeClr val="tx1"/>
            </a:solidFill>
            <a:prstDash val="solid"/>
            <a:round/>
            <a:headEnd type="none" w="med" len="med"/>
            <a:tailEnd type="none" w="med" len="med"/>
          </a:ln>
          <a:effectLst/>
        </p:spPr>
      </p:cxnSp>
      <p:sp>
        <p:nvSpPr>
          <p:cNvPr id="24" name="Text Box 18"/>
          <p:cNvSpPr txBox="1">
            <a:spLocks noChangeArrowheads="1"/>
          </p:cNvSpPr>
          <p:nvPr/>
        </p:nvSpPr>
        <p:spPr bwMode="auto">
          <a:xfrm>
            <a:off x="-33858" y="3671504"/>
            <a:ext cx="1100788" cy="792210"/>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01" tIns="44802" rIns="89601" bIns="44802">
            <a:spAutoFit/>
          </a:bodyPr>
          <a:lstStyle>
            <a:lvl1pPr algn="l" defTabSz="447675">
              <a:defRPr sz="2400">
                <a:solidFill>
                  <a:schemeClr val="tx1"/>
                </a:solidFill>
                <a:latin typeface="Times New Roman" pitchFamily="18" charset="0"/>
              </a:defRPr>
            </a:lvl1pPr>
            <a:lvl2pPr marL="728663" indent="-280988" algn="l" defTabSz="447675">
              <a:defRPr sz="2400">
                <a:solidFill>
                  <a:schemeClr val="tx1"/>
                </a:solidFill>
                <a:latin typeface="Times New Roman" pitchFamily="18" charset="0"/>
              </a:defRPr>
            </a:lvl2pPr>
            <a:lvl3pPr marL="1120775" indent="-225425" algn="l" defTabSz="447675">
              <a:defRPr sz="2400">
                <a:solidFill>
                  <a:schemeClr val="tx1"/>
                </a:solidFill>
                <a:latin typeface="Times New Roman" pitchFamily="18" charset="0"/>
              </a:defRPr>
            </a:lvl3pPr>
            <a:lvl4pPr marL="1568450" indent="-223838" algn="l" defTabSz="447675">
              <a:defRPr sz="2400">
                <a:solidFill>
                  <a:schemeClr val="tx1"/>
                </a:solidFill>
                <a:latin typeface="Times New Roman" pitchFamily="18" charset="0"/>
              </a:defRPr>
            </a:lvl4pPr>
            <a:lvl5pPr marL="2016125" indent="-223838" algn="l" defTabSz="447675">
              <a:defRPr sz="2400">
                <a:solidFill>
                  <a:schemeClr val="tx1"/>
                </a:solidFill>
                <a:latin typeface="Times New Roman" pitchFamily="18" charset="0"/>
              </a:defRPr>
            </a:lvl5pPr>
            <a:lvl6pPr marL="2473325" indent="-223838" defTabSz="447675" fontAlgn="base">
              <a:spcBef>
                <a:spcPct val="0"/>
              </a:spcBef>
              <a:spcAft>
                <a:spcPct val="0"/>
              </a:spcAft>
              <a:defRPr sz="2400">
                <a:solidFill>
                  <a:schemeClr val="tx1"/>
                </a:solidFill>
                <a:latin typeface="Times New Roman" pitchFamily="18" charset="0"/>
              </a:defRPr>
            </a:lvl6pPr>
            <a:lvl7pPr marL="2930525" indent="-223838" defTabSz="447675" fontAlgn="base">
              <a:spcBef>
                <a:spcPct val="0"/>
              </a:spcBef>
              <a:spcAft>
                <a:spcPct val="0"/>
              </a:spcAft>
              <a:defRPr sz="2400">
                <a:solidFill>
                  <a:schemeClr val="tx1"/>
                </a:solidFill>
                <a:latin typeface="Times New Roman" pitchFamily="18" charset="0"/>
              </a:defRPr>
            </a:lvl7pPr>
            <a:lvl8pPr marL="3387725" indent="-223838" defTabSz="447675" fontAlgn="base">
              <a:spcBef>
                <a:spcPct val="0"/>
              </a:spcBef>
              <a:spcAft>
                <a:spcPct val="0"/>
              </a:spcAft>
              <a:defRPr sz="2400">
                <a:solidFill>
                  <a:schemeClr val="tx1"/>
                </a:solidFill>
                <a:latin typeface="Times New Roman" pitchFamily="18" charset="0"/>
              </a:defRPr>
            </a:lvl8pPr>
            <a:lvl9pPr marL="3844925" indent="-223838" defTabSz="447675" fontAlgn="base">
              <a:spcBef>
                <a:spcPct val="0"/>
              </a:spcBef>
              <a:spcAft>
                <a:spcPct val="0"/>
              </a:spcAft>
              <a:defRPr sz="2400">
                <a:solidFill>
                  <a:schemeClr val="tx1"/>
                </a:solidFill>
                <a:latin typeface="Times New Roman" pitchFamily="18" charset="0"/>
              </a:defRPr>
            </a:lvl9pPr>
          </a:lstStyle>
          <a:p>
            <a:pPr>
              <a:lnSpc>
                <a:spcPct val="95000"/>
              </a:lnSpc>
            </a:pPr>
            <a:r>
              <a:rPr lang="en-GB" sz="1600" dirty="0" smtClean="0">
                <a:solidFill>
                  <a:srgbClr val="000000"/>
                </a:solidFill>
                <a:latin typeface="Arial" pitchFamily="34" charset="0"/>
                <a:cs typeface="Arial" pitchFamily="34" charset="0"/>
              </a:rPr>
              <a:t> Now:</a:t>
            </a:r>
          </a:p>
          <a:p>
            <a:pPr>
              <a:lnSpc>
                <a:spcPct val="95000"/>
              </a:lnSpc>
            </a:pPr>
            <a:r>
              <a:rPr lang="en-GB" sz="1600" dirty="0" smtClean="0">
                <a:solidFill>
                  <a:srgbClr val="000000"/>
                </a:solidFill>
                <a:latin typeface="Arial" pitchFamily="34" charset="0"/>
                <a:cs typeface="Arial" pitchFamily="34" charset="0"/>
                <a:sym typeface="Symbol" pitchFamily="18" charset="2"/>
              </a:rPr>
              <a:t>  </a:t>
            </a:r>
            <a:r>
              <a:rPr lang="en-GB" sz="1600" dirty="0" smtClean="0">
                <a:solidFill>
                  <a:srgbClr val="000000"/>
                </a:solidFill>
                <a:latin typeface="Arial" pitchFamily="34" charset="0"/>
              </a:rPr>
              <a:t>49 </a:t>
            </a:r>
          </a:p>
          <a:p>
            <a:pPr>
              <a:lnSpc>
                <a:spcPct val="95000"/>
              </a:lnSpc>
            </a:pPr>
            <a:r>
              <a:rPr lang="en-GB" sz="1600" dirty="0" smtClean="0">
                <a:solidFill>
                  <a:srgbClr val="000000"/>
                </a:solidFill>
                <a:latin typeface="Arial" pitchFamily="34" charset="0"/>
              </a:rPr>
              <a:t> </a:t>
            </a:r>
            <a:r>
              <a:rPr lang="en-GB" sz="1600" dirty="0" err="1" smtClean="0">
                <a:solidFill>
                  <a:srgbClr val="000000"/>
                </a:solidFill>
                <a:latin typeface="Arial" pitchFamily="34" charset="0"/>
              </a:rPr>
              <a:t>Gt</a:t>
            </a:r>
            <a:r>
              <a:rPr lang="en-GB" sz="1600" dirty="0" smtClean="0">
                <a:solidFill>
                  <a:srgbClr val="000000"/>
                </a:solidFill>
                <a:latin typeface="Arial" pitchFamily="34" charset="0"/>
              </a:rPr>
              <a:t>/year </a:t>
            </a:r>
            <a:endParaRPr lang="en-GB" sz="1600" dirty="0">
              <a:solidFill>
                <a:srgbClr val="000000"/>
              </a:solidFill>
              <a:latin typeface="Arial" pitchFamily="34" charset="0"/>
            </a:endParaRPr>
          </a:p>
        </p:txBody>
      </p:sp>
      <p:pic>
        <p:nvPicPr>
          <p:cNvPr id="53" name="Picture 6"/>
          <p:cNvPicPr>
            <a:picLocks noChangeAspect="1" noChangeArrowheads="1"/>
          </p:cNvPicPr>
          <p:nvPr/>
        </p:nvPicPr>
        <p:blipFill>
          <a:blip r:embed="rId5" cstate="print">
            <a:extLst>
              <a:ext uri="{28A0092B-C50C-407E-A947-70E740481C1C}">
                <a14:useLocalDpi xmlns:a14="http://schemas.microsoft.com/office/drawing/2010/main" val="0"/>
              </a:ext>
            </a:extLst>
          </a:blip>
          <a:stretch>
            <a:fillRect/>
          </a:stretch>
        </p:blipFill>
        <p:spPr bwMode="auto">
          <a:xfrm>
            <a:off x="1276097" y="1997607"/>
            <a:ext cx="2204854" cy="3276000"/>
          </a:xfrm>
          <a:prstGeom prst="rect">
            <a:avLst/>
          </a:prstGeom>
          <a:noFill/>
        </p:spPr>
      </p:pic>
      <p:pic>
        <p:nvPicPr>
          <p:cNvPr id="54" name="Picture 7"/>
          <p:cNvPicPr>
            <a:picLocks noChangeAspect="1" noChangeArrowheads="1"/>
          </p:cNvPicPr>
          <p:nvPr/>
        </p:nvPicPr>
        <p:blipFill>
          <a:blip r:embed="rId6" cstate="print">
            <a:extLst>
              <a:ext uri="{28A0092B-C50C-407E-A947-70E740481C1C}">
                <a14:useLocalDpi xmlns:a14="http://schemas.microsoft.com/office/drawing/2010/main" val="0"/>
              </a:ext>
            </a:extLst>
          </a:blip>
          <a:stretch>
            <a:fillRect/>
          </a:stretch>
        </p:blipFill>
        <p:spPr bwMode="auto">
          <a:xfrm>
            <a:off x="1279272" y="2298746"/>
            <a:ext cx="2422191" cy="2988000"/>
          </a:xfrm>
          <a:prstGeom prst="rect">
            <a:avLst/>
          </a:prstGeom>
          <a:noFill/>
        </p:spPr>
      </p:pic>
      <p:pic>
        <p:nvPicPr>
          <p:cNvPr id="56" name="Picture 10"/>
          <p:cNvPicPr>
            <a:picLocks noChangeAspect="1" noChangeArrowheads="1"/>
          </p:cNvPicPr>
          <p:nvPr/>
        </p:nvPicPr>
        <p:blipFill>
          <a:blip r:embed="rId7" cstate="print">
            <a:extLst>
              <a:ext uri="{28A0092B-C50C-407E-A947-70E740481C1C}">
                <a14:useLocalDpi xmlns:a14="http://schemas.microsoft.com/office/drawing/2010/main" val="0"/>
              </a:ext>
            </a:extLst>
          </a:blip>
          <a:stretch>
            <a:fillRect/>
          </a:stretch>
        </p:blipFill>
        <p:spPr bwMode="auto">
          <a:xfrm>
            <a:off x="1276095" y="2565556"/>
            <a:ext cx="2652514" cy="2736000"/>
          </a:xfrm>
          <a:prstGeom prst="rect">
            <a:avLst/>
          </a:prstGeom>
          <a:noFill/>
        </p:spPr>
      </p:pic>
      <p:sp>
        <p:nvSpPr>
          <p:cNvPr id="51" name="Text Box 18"/>
          <p:cNvSpPr txBox="1">
            <a:spLocks noChangeArrowheads="1"/>
          </p:cNvSpPr>
          <p:nvPr/>
        </p:nvSpPr>
        <p:spPr bwMode="auto">
          <a:xfrm rot="20100000">
            <a:off x="1630302" y="3176772"/>
            <a:ext cx="1496440" cy="324389"/>
          </a:xfrm>
          <a:prstGeom prst="rect">
            <a:avLst/>
          </a:prstGeom>
          <a:noFill/>
          <a:ln>
            <a:noFill/>
          </a:ln>
          <a:extLst>
            <a:ext uri="{909E8E84-426E-40DD-AFC4-6F175D3DCCD1}">
              <a14:hiddenFill xmlns:a14="http://schemas.microsoft.com/office/drawing/2010/main">
                <a:solidFill>
                  <a:schemeClr val="bg1"/>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89601" tIns="44802" rIns="89601" bIns="44802">
            <a:spAutoFit/>
          </a:bodyPr>
          <a:lstStyle>
            <a:lvl1pPr algn="l" defTabSz="447675">
              <a:defRPr sz="2400">
                <a:solidFill>
                  <a:schemeClr val="tx1"/>
                </a:solidFill>
                <a:latin typeface="Times New Roman" pitchFamily="18" charset="0"/>
              </a:defRPr>
            </a:lvl1pPr>
            <a:lvl2pPr marL="728663" indent="-280988" algn="l" defTabSz="447675">
              <a:defRPr sz="2400">
                <a:solidFill>
                  <a:schemeClr val="tx1"/>
                </a:solidFill>
                <a:latin typeface="Times New Roman" pitchFamily="18" charset="0"/>
              </a:defRPr>
            </a:lvl2pPr>
            <a:lvl3pPr marL="1120775" indent="-225425" algn="l" defTabSz="447675">
              <a:defRPr sz="2400">
                <a:solidFill>
                  <a:schemeClr val="tx1"/>
                </a:solidFill>
                <a:latin typeface="Times New Roman" pitchFamily="18" charset="0"/>
              </a:defRPr>
            </a:lvl3pPr>
            <a:lvl4pPr marL="1568450" indent="-223838" algn="l" defTabSz="447675">
              <a:defRPr sz="2400">
                <a:solidFill>
                  <a:schemeClr val="tx1"/>
                </a:solidFill>
                <a:latin typeface="Times New Roman" pitchFamily="18" charset="0"/>
              </a:defRPr>
            </a:lvl4pPr>
            <a:lvl5pPr marL="2016125" indent="-223838" algn="l" defTabSz="447675">
              <a:defRPr sz="2400">
                <a:solidFill>
                  <a:schemeClr val="tx1"/>
                </a:solidFill>
                <a:latin typeface="Times New Roman" pitchFamily="18" charset="0"/>
              </a:defRPr>
            </a:lvl5pPr>
            <a:lvl6pPr marL="2473325" indent="-223838" defTabSz="447675" fontAlgn="base">
              <a:spcBef>
                <a:spcPct val="0"/>
              </a:spcBef>
              <a:spcAft>
                <a:spcPct val="0"/>
              </a:spcAft>
              <a:defRPr sz="2400">
                <a:solidFill>
                  <a:schemeClr val="tx1"/>
                </a:solidFill>
                <a:latin typeface="Times New Roman" pitchFamily="18" charset="0"/>
              </a:defRPr>
            </a:lvl6pPr>
            <a:lvl7pPr marL="2930525" indent="-223838" defTabSz="447675" fontAlgn="base">
              <a:spcBef>
                <a:spcPct val="0"/>
              </a:spcBef>
              <a:spcAft>
                <a:spcPct val="0"/>
              </a:spcAft>
              <a:defRPr sz="2400">
                <a:solidFill>
                  <a:schemeClr val="tx1"/>
                </a:solidFill>
                <a:latin typeface="Times New Roman" pitchFamily="18" charset="0"/>
              </a:defRPr>
            </a:lvl7pPr>
            <a:lvl8pPr marL="3387725" indent="-223838" defTabSz="447675" fontAlgn="base">
              <a:spcBef>
                <a:spcPct val="0"/>
              </a:spcBef>
              <a:spcAft>
                <a:spcPct val="0"/>
              </a:spcAft>
              <a:defRPr sz="2400">
                <a:solidFill>
                  <a:schemeClr val="tx1"/>
                </a:solidFill>
                <a:latin typeface="Times New Roman" pitchFamily="18" charset="0"/>
              </a:defRPr>
            </a:lvl8pPr>
            <a:lvl9pPr marL="3844925" indent="-223838" defTabSz="447675" fontAlgn="base">
              <a:spcBef>
                <a:spcPct val="0"/>
              </a:spcBef>
              <a:spcAft>
                <a:spcPct val="0"/>
              </a:spcAft>
              <a:defRPr sz="2400">
                <a:solidFill>
                  <a:schemeClr val="tx1"/>
                </a:solidFill>
                <a:latin typeface="Times New Roman" pitchFamily="18" charset="0"/>
              </a:defRPr>
            </a:lvl9pPr>
          </a:lstStyle>
          <a:p>
            <a:pPr>
              <a:lnSpc>
                <a:spcPct val="95000"/>
              </a:lnSpc>
            </a:pPr>
            <a:r>
              <a:rPr lang="en-GB" sz="1600" dirty="0" smtClean="0">
                <a:solidFill>
                  <a:srgbClr val="000000"/>
                </a:solidFill>
                <a:latin typeface="Arial" pitchFamily="34" charset="0"/>
                <a:cs typeface="Arial" pitchFamily="34" charset="0"/>
              </a:rPr>
              <a:t>Pledge cases</a:t>
            </a:r>
            <a:endParaRPr lang="en-GB" sz="1600" dirty="0">
              <a:solidFill>
                <a:srgbClr val="000000"/>
              </a:solidFill>
              <a:latin typeface="Arial" pitchFamily="34" charset="0"/>
            </a:endParaRPr>
          </a:p>
        </p:txBody>
      </p:sp>
      <p:pic>
        <p:nvPicPr>
          <p:cNvPr id="55" name="Picture 10"/>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1283208" y="3090868"/>
            <a:ext cx="2858943" cy="2196000"/>
          </a:xfrm>
          <a:prstGeom prst="rect">
            <a:avLst/>
          </a:prstGeom>
          <a:noFill/>
        </p:spPr>
      </p:pic>
      <p:sp>
        <p:nvSpPr>
          <p:cNvPr id="5" name="TextBox 4"/>
          <p:cNvSpPr txBox="1"/>
          <p:nvPr/>
        </p:nvSpPr>
        <p:spPr>
          <a:xfrm rot="20430427">
            <a:off x="3170095" y="3728959"/>
            <a:ext cx="964681" cy="307777"/>
          </a:xfrm>
          <a:prstGeom prst="rect">
            <a:avLst/>
          </a:prstGeom>
          <a:solidFill>
            <a:schemeClr val="bg1"/>
          </a:solidFill>
        </p:spPr>
        <p:txBody>
          <a:bodyPr wrap="square" rtlCol="0">
            <a:spAutoFit/>
          </a:bodyPr>
          <a:lstStyle/>
          <a:p>
            <a:r>
              <a:rPr lang="en-GB" b="1" i="1" dirty="0" smtClean="0">
                <a:solidFill>
                  <a:srgbClr val="008080"/>
                </a:solidFill>
              </a:rPr>
              <a:t>The Gap</a:t>
            </a:r>
            <a:endParaRPr lang="en-GB" b="1" i="1" dirty="0">
              <a:solidFill>
                <a:srgbClr val="008080"/>
              </a:solidFill>
            </a:endParaRPr>
          </a:p>
        </p:txBody>
      </p:sp>
      <p:pic>
        <p:nvPicPr>
          <p:cNvPr id="52" name="Picture 5"/>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1050189" y="1132418"/>
            <a:ext cx="2914899" cy="2808000"/>
          </a:xfrm>
          <a:prstGeom prst="rect">
            <a:avLst/>
          </a:prstGeom>
          <a:noFill/>
        </p:spPr>
      </p:pic>
      <p:sp>
        <p:nvSpPr>
          <p:cNvPr id="46" name="TextBox 45"/>
          <p:cNvSpPr txBox="1"/>
          <p:nvPr/>
        </p:nvSpPr>
        <p:spPr>
          <a:xfrm>
            <a:off x="3262053" y="1056314"/>
            <a:ext cx="1693327" cy="523220"/>
          </a:xfrm>
          <a:prstGeom prst="rect">
            <a:avLst/>
          </a:prstGeom>
          <a:solidFill>
            <a:schemeClr val="bg1"/>
          </a:solidFill>
        </p:spPr>
        <p:txBody>
          <a:bodyPr wrap="square" rtlCol="0">
            <a:spAutoFit/>
          </a:bodyPr>
          <a:lstStyle/>
          <a:p>
            <a:pPr algn="l"/>
            <a:r>
              <a:rPr lang="en-GB" dirty="0" smtClean="0">
                <a:solidFill>
                  <a:srgbClr val="000000"/>
                </a:solidFill>
              </a:rPr>
              <a:t>Business as usual, Gap  = 15</a:t>
            </a:r>
            <a:endParaRPr lang="en-GB" dirty="0">
              <a:solidFill>
                <a:srgbClr val="000000"/>
              </a:solidFill>
            </a:endParaRPr>
          </a:p>
        </p:txBody>
      </p:sp>
      <p:sp>
        <p:nvSpPr>
          <p:cNvPr id="45" name="Text Box 24"/>
          <p:cNvSpPr txBox="1">
            <a:spLocks noChangeArrowheads="1"/>
          </p:cNvSpPr>
          <p:nvPr/>
        </p:nvSpPr>
        <p:spPr bwMode="auto">
          <a:xfrm>
            <a:off x="1100938" y="991429"/>
            <a:ext cx="1637140" cy="738664"/>
          </a:xfrm>
          <a:prstGeom prst="rect">
            <a:avLst/>
          </a:prstGeom>
          <a:solidFill>
            <a:schemeClr val="bg1"/>
          </a:solidFill>
          <a:ln>
            <a:noFill/>
          </a:ln>
          <a:effectLst/>
          <a:extLst/>
        </p:spPr>
        <p:txBody>
          <a:bodyPr wrap="square">
            <a:spAutoFit/>
          </a:bodyPr>
          <a:lstStyle/>
          <a:p>
            <a:pPr algn="l">
              <a:spcBef>
                <a:spcPct val="50000"/>
              </a:spcBef>
              <a:spcAft>
                <a:spcPct val="50000"/>
              </a:spcAft>
            </a:pPr>
            <a:r>
              <a:rPr lang="en-GB" b="1" dirty="0" smtClean="0">
                <a:solidFill>
                  <a:srgbClr val="000000"/>
                </a:solidFill>
              </a:rPr>
              <a:t>Total Global Greenhouse Gas Emissions</a:t>
            </a:r>
          </a:p>
        </p:txBody>
      </p:sp>
      <p:sp>
        <p:nvSpPr>
          <p:cNvPr id="49" name="Text Box 24"/>
          <p:cNvSpPr txBox="1">
            <a:spLocks noChangeArrowheads="1"/>
          </p:cNvSpPr>
          <p:nvPr/>
        </p:nvSpPr>
        <p:spPr bwMode="auto">
          <a:xfrm>
            <a:off x="1097907" y="1644408"/>
            <a:ext cx="1640171" cy="246221"/>
          </a:xfrm>
          <a:prstGeom prst="rect">
            <a:avLst/>
          </a:prstGeom>
          <a:solidFill>
            <a:schemeClr val="bg1"/>
          </a:solidFill>
          <a:ln>
            <a:noFill/>
          </a:ln>
          <a:effectLst/>
          <a:extLst/>
        </p:spPr>
        <p:txBody>
          <a:bodyPr wrap="square">
            <a:spAutoFit/>
          </a:bodyPr>
          <a:lstStyle/>
          <a:p>
            <a:pPr algn="l"/>
            <a:r>
              <a:rPr lang="en-GB" sz="1000" dirty="0" smtClean="0">
                <a:solidFill>
                  <a:srgbClr val="000000"/>
                </a:solidFill>
              </a:rPr>
              <a:t>(</a:t>
            </a:r>
            <a:r>
              <a:rPr lang="en-GB" sz="1000" dirty="0" err="1" smtClean="0">
                <a:solidFill>
                  <a:srgbClr val="000000"/>
                </a:solidFill>
              </a:rPr>
              <a:t>Gt</a:t>
            </a:r>
            <a:r>
              <a:rPr lang="en-GB" sz="1000" dirty="0" smtClean="0">
                <a:solidFill>
                  <a:srgbClr val="000000"/>
                </a:solidFill>
              </a:rPr>
              <a:t>/year  CO</a:t>
            </a:r>
            <a:r>
              <a:rPr lang="en-GB" sz="1000" baseline="-25000" dirty="0" smtClean="0">
                <a:solidFill>
                  <a:srgbClr val="000000"/>
                </a:solidFill>
              </a:rPr>
              <a:t>2</a:t>
            </a:r>
            <a:r>
              <a:rPr lang="en-GB" sz="1000" dirty="0" smtClean="0">
                <a:solidFill>
                  <a:srgbClr val="000000"/>
                </a:solidFill>
              </a:rPr>
              <a:t> </a:t>
            </a:r>
            <a:r>
              <a:rPr lang="en-GB" sz="1000" dirty="0" err="1" smtClean="0">
                <a:solidFill>
                  <a:srgbClr val="000000"/>
                </a:solidFill>
              </a:rPr>
              <a:t>equiv</a:t>
            </a:r>
            <a:r>
              <a:rPr lang="en-GB" sz="1000" dirty="0" smtClean="0">
                <a:solidFill>
                  <a:srgbClr val="000000"/>
                </a:solidFill>
              </a:rPr>
              <a:t>)</a:t>
            </a:r>
            <a:endParaRPr lang="en-GB" sz="1000" dirty="0">
              <a:solidFill>
                <a:srgbClr val="000000"/>
              </a:solidFill>
            </a:endParaRPr>
          </a:p>
        </p:txBody>
      </p:sp>
    </p:spTree>
    <p:extLst>
      <p:ext uri="{BB962C8B-B14F-4D97-AF65-F5344CB8AC3E}">
        <p14:creationId xmlns:p14="http://schemas.microsoft.com/office/powerpoint/2010/main" val="410310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fade">
                                      <p:cBhvr>
                                        <p:cTn id="7" dur="500"/>
                                        <p:tgtEl>
                                          <p:spTgt spid="33"/>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500"/>
                                        <p:tgtEl>
                                          <p:spTgt spid="24"/>
                                        </p:tgtEl>
                                      </p:cBhvr>
                                    </p:animEffect>
                                  </p:childTnLst>
                                </p:cTn>
                              </p:par>
                            </p:childTnLst>
                          </p:cTn>
                        </p:par>
                      </p:childTnLst>
                    </p:cTn>
                  </p:par>
                  <p:par>
                    <p:cTn id="11" fill="hold">
                      <p:stCondLst>
                        <p:cond delay="indefinite"/>
                      </p:stCondLst>
                      <p:childTnLst>
                        <p:par>
                          <p:cTn id="12" fill="hold">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34"/>
                                        </p:tgtEl>
                                        <p:attrNameLst>
                                          <p:attrName>style.visibility</p:attrName>
                                        </p:attrNameLst>
                                      </p:cBhvr>
                                      <p:to>
                                        <p:strVal val="visible"/>
                                      </p:to>
                                    </p:set>
                                    <p:animEffect transition="in" filter="fade">
                                      <p:cBhvr>
                                        <p:cTn id="15" dur="500"/>
                                        <p:tgtEl>
                                          <p:spTgt spid="34"/>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7"/>
                                        </p:tgtEl>
                                        <p:attrNameLst>
                                          <p:attrName>style.visibility</p:attrName>
                                        </p:attrNameLst>
                                      </p:cBhvr>
                                      <p:to>
                                        <p:strVal val="visible"/>
                                      </p:to>
                                    </p:set>
                                    <p:animEffect transition="in" filter="fade">
                                      <p:cBhvr>
                                        <p:cTn id="18" dur="500"/>
                                        <p:tgtEl>
                                          <p:spTgt spid="37"/>
                                        </p:tgtEl>
                                      </p:cBhvr>
                                    </p:animEffect>
                                  </p:childTnLst>
                                </p:cTn>
                              </p:par>
                              <p:par>
                                <p:cTn id="19" presetID="10" presetClass="entr" presetSubtype="0" fill="hold" nodeType="withEffect">
                                  <p:stCondLst>
                                    <p:cond delay="0"/>
                                  </p:stCondLst>
                                  <p:childTnLst>
                                    <p:set>
                                      <p:cBhvr>
                                        <p:cTn id="20" dur="1" fill="hold">
                                          <p:stCondLst>
                                            <p:cond delay="0"/>
                                          </p:stCondLst>
                                        </p:cTn>
                                        <p:tgtEl>
                                          <p:spTgt spid="38"/>
                                        </p:tgtEl>
                                        <p:attrNameLst>
                                          <p:attrName>style.visibility</p:attrName>
                                        </p:attrNameLst>
                                      </p:cBhvr>
                                      <p:to>
                                        <p:strVal val="visible"/>
                                      </p:to>
                                    </p:set>
                                    <p:animEffect transition="in" filter="fade">
                                      <p:cBhvr>
                                        <p:cTn id="21" dur="500"/>
                                        <p:tgtEl>
                                          <p:spTgt spid="38"/>
                                        </p:tgtEl>
                                      </p:cBhvr>
                                    </p:animEffec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55"/>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56"/>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54"/>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53"/>
                                        </p:tgtEl>
                                        <p:attrNameLst>
                                          <p:attrName>style.visibility</p:attrName>
                                        </p:attrNameLst>
                                      </p:cBhvr>
                                      <p:to>
                                        <p:strVal val="visible"/>
                                      </p:to>
                                    </p:set>
                                  </p:childTnLst>
                                </p:cTn>
                              </p:par>
                              <p:par>
                                <p:cTn id="32" presetID="1" presetClass="entr" presetSubtype="0" fill="hold" nodeType="withEffect">
                                  <p:stCondLst>
                                    <p:cond delay="0"/>
                                  </p:stCondLst>
                                  <p:childTnLst>
                                    <p:set>
                                      <p:cBhvr>
                                        <p:cTn id="33" dur="1" fill="hold">
                                          <p:stCondLst>
                                            <p:cond delay="0"/>
                                          </p:stCondLst>
                                        </p:cTn>
                                        <p:tgtEl>
                                          <p:spTgt spid="52"/>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5"/>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51"/>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6"/>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3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30"/>
                                        </p:tgtEl>
                                        <p:attrNameLst>
                                          <p:attrName>style.visibility</p:attrName>
                                        </p:attrNameLst>
                                      </p:cBhvr>
                                      <p:to>
                                        <p:strVal val="visible"/>
                                      </p:to>
                                    </p:set>
                                  </p:childTnLst>
                                </p:cTn>
                              </p:par>
                              <p:par>
                                <p:cTn id="44" presetID="1" presetClass="entr" presetSubtype="0" fill="hold" grpId="0" nodeType="withEffect">
                                  <p:stCondLst>
                                    <p:cond delay="0"/>
                                  </p:stCondLst>
                                  <p:childTnLst>
                                    <p:set>
                                      <p:cBhvr>
                                        <p:cTn id="45" dur="1" fill="hold">
                                          <p:stCondLst>
                                            <p:cond delay="0"/>
                                          </p:stCondLst>
                                        </p:cTn>
                                        <p:tgtEl>
                                          <p:spTgt spid="29"/>
                                        </p:tgtEl>
                                        <p:attrNameLst>
                                          <p:attrName>style.visibility</p:attrName>
                                        </p:attrNameLst>
                                      </p:cBhvr>
                                      <p:to>
                                        <p:strVal val="visible"/>
                                      </p:to>
                                    </p:set>
                                  </p:childTnLst>
                                </p:cTn>
                              </p:par>
                              <p:par>
                                <p:cTn id="46" presetID="1" presetClass="entr" presetSubtype="0" fill="hold" grpId="0" nodeType="withEffect">
                                  <p:stCondLst>
                                    <p:cond delay="0"/>
                                  </p:stCondLst>
                                  <p:childTnLst>
                                    <p:set>
                                      <p:cBhvr>
                                        <p:cTn id="47" dur="1" fill="hold">
                                          <p:stCondLst>
                                            <p:cond delay="0"/>
                                          </p:stCondLst>
                                        </p:cTn>
                                        <p:tgtEl>
                                          <p:spTgt spid="28"/>
                                        </p:tgtEl>
                                        <p:attrNameLst>
                                          <p:attrName>style.visibility</p:attrName>
                                        </p:attrNameLst>
                                      </p:cBhvr>
                                      <p:to>
                                        <p:strVal val="visible"/>
                                      </p:to>
                                    </p:set>
                                  </p:childTnLst>
                                </p:cTn>
                              </p:par>
                              <p:par>
                                <p:cTn id="48" presetID="1" presetClass="entr" presetSubtype="0" fill="hold" grpId="0" nodeType="withEffect">
                                  <p:stCondLst>
                                    <p:cond delay="0"/>
                                  </p:stCondLst>
                                  <p:childTnLst>
                                    <p:set>
                                      <p:cBhvr>
                                        <p:cTn id="49" dur="1" fill="hold">
                                          <p:stCondLst>
                                            <p:cond delay="0"/>
                                          </p:stCondLst>
                                        </p:cTn>
                                        <p:tgtEl>
                                          <p:spTgt spid="26"/>
                                        </p:tgtEl>
                                        <p:attrNameLst>
                                          <p:attrName>style.visibility</p:attrName>
                                        </p:attrNameLst>
                                      </p:cBhvr>
                                      <p:to>
                                        <p:strVal val="visible"/>
                                      </p:to>
                                    </p:set>
                                  </p:childTnLst>
                                </p:cTn>
                              </p:par>
                            </p:childTnLst>
                          </p:cTn>
                        </p:par>
                      </p:childTnLst>
                    </p:cTn>
                  </p:par>
                  <p:par>
                    <p:cTn id="50" fill="hold">
                      <p:stCondLst>
                        <p:cond delay="indefinite"/>
                      </p:stCondLst>
                      <p:childTnLst>
                        <p:par>
                          <p:cTn id="51" fill="hold">
                            <p:stCondLst>
                              <p:cond delay="0"/>
                            </p:stCondLst>
                            <p:childTnLst>
                              <p:par>
                                <p:cTn id="52" presetID="10" presetClass="entr" presetSubtype="0" fill="hold" grpId="0" nodeType="clickEffect">
                                  <p:stCondLst>
                                    <p:cond delay="0"/>
                                  </p:stCondLst>
                                  <p:childTnLst>
                                    <p:set>
                                      <p:cBhvr>
                                        <p:cTn id="53" dur="1" fill="hold">
                                          <p:stCondLst>
                                            <p:cond delay="0"/>
                                          </p:stCondLst>
                                        </p:cTn>
                                        <p:tgtEl>
                                          <p:spTgt spid="32"/>
                                        </p:tgtEl>
                                        <p:attrNameLst>
                                          <p:attrName>style.visibility</p:attrName>
                                        </p:attrNameLst>
                                      </p:cBhvr>
                                      <p:to>
                                        <p:strVal val="visible"/>
                                      </p:to>
                                    </p:set>
                                    <p:animEffect transition="in" filter="fade">
                                      <p:cBhvr>
                                        <p:cTn id="54" dur="500"/>
                                        <p:tgtEl>
                                          <p:spTgt spid="32"/>
                                        </p:tgtEl>
                                      </p:cBhvr>
                                    </p:animEffect>
                                  </p:childTnLst>
                                </p:cTn>
                              </p:par>
                            </p:childTnLst>
                          </p:cTn>
                        </p:par>
                      </p:childTnLst>
                    </p:cTn>
                  </p:par>
                  <p:par>
                    <p:cTn id="55" fill="hold">
                      <p:stCondLst>
                        <p:cond delay="indefinite"/>
                      </p:stCondLst>
                      <p:childTnLst>
                        <p:par>
                          <p:cTn id="56" fill="hold">
                            <p:stCondLst>
                              <p:cond delay="0"/>
                            </p:stCondLst>
                            <p:childTnLst>
                              <p:par>
                                <p:cTn id="57" presetID="10" presetClass="entr" presetSubtype="0" fill="hold" grpId="0" nodeType="clickEffect">
                                  <p:stCondLst>
                                    <p:cond delay="0"/>
                                  </p:stCondLst>
                                  <p:childTnLst>
                                    <p:set>
                                      <p:cBhvr>
                                        <p:cTn id="58" dur="1" fill="hold">
                                          <p:stCondLst>
                                            <p:cond delay="0"/>
                                          </p:stCondLst>
                                        </p:cTn>
                                        <p:tgtEl>
                                          <p:spTgt spid="35"/>
                                        </p:tgtEl>
                                        <p:attrNameLst>
                                          <p:attrName>style.visibility</p:attrName>
                                        </p:attrNameLst>
                                      </p:cBhvr>
                                      <p:to>
                                        <p:strVal val="visible"/>
                                      </p:to>
                                    </p:set>
                                    <p:animEffect transition="in" filter="fade">
                                      <p:cBhvr>
                                        <p:cTn id="59" dur="500"/>
                                        <p:tgtEl>
                                          <p:spTgt spid="35"/>
                                        </p:tgtEl>
                                      </p:cBhvr>
                                    </p:animEffect>
                                  </p:childTnLst>
                                </p:cTn>
                              </p:par>
                            </p:childTnLst>
                          </p:cTn>
                        </p:par>
                      </p:childTnLst>
                    </p:cTn>
                  </p:par>
                  <p:par>
                    <p:cTn id="60" fill="hold">
                      <p:stCondLst>
                        <p:cond delay="indefinite"/>
                      </p:stCondLst>
                      <p:childTnLst>
                        <p:par>
                          <p:cTn id="61" fill="hold">
                            <p:stCondLst>
                              <p:cond delay="0"/>
                            </p:stCondLst>
                            <p:childTnLst>
                              <p:par>
                                <p:cTn id="62" presetID="10" presetClass="entr" presetSubtype="0" fill="hold" grpId="0" nodeType="clickEffect">
                                  <p:stCondLst>
                                    <p:cond delay="0"/>
                                  </p:stCondLst>
                                  <p:childTnLst>
                                    <p:set>
                                      <p:cBhvr>
                                        <p:cTn id="63" dur="1" fill="hold">
                                          <p:stCondLst>
                                            <p:cond delay="0"/>
                                          </p:stCondLst>
                                        </p:cTn>
                                        <p:tgtEl>
                                          <p:spTgt spid="36"/>
                                        </p:tgtEl>
                                        <p:attrNameLst>
                                          <p:attrName>style.visibility</p:attrName>
                                        </p:attrNameLst>
                                      </p:cBhvr>
                                      <p:to>
                                        <p:strVal val="visible"/>
                                      </p:to>
                                    </p:set>
                                    <p:animEffect transition="in" filter="fade">
                                      <p:cBhvr>
                                        <p:cTn id="64" dur="500"/>
                                        <p:tgtEl>
                                          <p:spTgt spid="36"/>
                                        </p:tgtEl>
                                      </p:cBhvr>
                                    </p:animEffect>
                                  </p:childTnLst>
                                </p:cTn>
                              </p:par>
                            </p:childTnLst>
                          </p:cTn>
                        </p:par>
                      </p:childTnLst>
                    </p:cTn>
                  </p:par>
                  <p:par>
                    <p:cTn id="65" fill="hold">
                      <p:stCondLst>
                        <p:cond delay="indefinite"/>
                      </p:stCondLst>
                      <p:childTnLst>
                        <p:par>
                          <p:cTn id="66" fill="hold">
                            <p:stCondLst>
                              <p:cond delay="0"/>
                            </p:stCondLst>
                            <p:childTnLst>
                              <p:par>
                                <p:cTn id="67" presetID="10" presetClass="entr" presetSubtype="0" fill="hold" grpId="0" nodeType="click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fade">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 grpId="0"/>
      <p:bldP spid="28" grpId="0"/>
      <p:bldP spid="29" grpId="0"/>
      <p:bldP spid="30" grpId="0"/>
      <p:bldP spid="31" grpId="0"/>
      <p:bldP spid="32" grpId="0"/>
      <p:bldP spid="35" grpId="0"/>
      <p:bldP spid="36" grpId="0"/>
      <p:bldP spid="23" grpId="0" animBg="1"/>
      <p:bldP spid="34" grpId="0"/>
      <p:bldP spid="37" grpId="0"/>
      <p:bldP spid="24" grpId="0"/>
      <p:bldP spid="51" grpId="0"/>
      <p:bldP spid="5" grpId="0" animBg="1"/>
      <p:bldP spid="46"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Line 5"/>
          <p:cNvSpPr>
            <a:spLocks noChangeShapeType="1"/>
          </p:cNvSpPr>
          <p:nvPr/>
        </p:nvSpPr>
        <p:spPr bwMode="auto">
          <a:xfrm>
            <a:off x="762000" y="923925"/>
            <a:ext cx="797823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sp>
        <p:nvSpPr>
          <p:cNvPr id="7" name="Rectangle 2"/>
          <p:cNvSpPr txBox="1">
            <a:spLocks noChangeArrowheads="1"/>
          </p:cNvSpPr>
          <p:nvPr/>
        </p:nvSpPr>
        <p:spPr>
          <a:xfrm>
            <a:off x="762001" y="412751"/>
            <a:ext cx="6719456" cy="366254"/>
          </a:xfrm>
          <a:prstGeom prst="rect">
            <a:avLst/>
          </a:prstGeom>
        </p:spPr>
        <p:txBody>
          <a:bodyPr/>
          <a:lstStyle>
            <a:lvl1pPr algn="l" defTabSz="895350" rtl="0" eaLnBrk="0" fontAlgn="base" hangingPunct="0">
              <a:spcBef>
                <a:spcPct val="0"/>
              </a:spcBef>
              <a:spcAft>
                <a:spcPct val="0"/>
              </a:spcAft>
              <a:defRPr sz="1900" b="1">
                <a:solidFill>
                  <a:schemeClr val="tx1"/>
                </a:solidFill>
                <a:latin typeface="+mj-lt"/>
                <a:ea typeface="+mj-ea"/>
                <a:cs typeface="+mj-cs"/>
              </a:defRPr>
            </a:lvl1pPr>
            <a:lvl2pPr algn="l" defTabSz="895350" rtl="0" eaLnBrk="0" fontAlgn="base" hangingPunct="0">
              <a:spcBef>
                <a:spcPct val="0"/>
              </a:spcBef>
              <a:spcAft>
                <a:spcPct val="0"/>
              </a:spcAft>
              <a:defRPr sz="1900" b="1">
                <a:solidFill>
                  <a:schemeClr val="tx1"/>
                </a:solidFill>
                <a:latin typeface="Arial" pitchFamily="34" charset="0"/>
              </a:defRPr>
            </a:lvl2pPr>
            <a:lvl3pPr algn="l" defTabSz="895350" rtl="0" eaLnBrk="0" fontAlgn="base" hangingPunct="0">
              <a:spcBef>
                <a:spcPct val="0"/>
              </a:spcBef>
              <a:spcAft>
                <a:spcPct val="0"/>
              </a:spcAft>
              <a:defRPr sz="1900" b="1">
                <a:solidFill>
                  <a:schemeClr val="tx1"/>
                </a:solidFill>
                <a:latin typeface="Arial" pitchFamily="34" charset="0"/>
              </a:defRPr>
            </a:lvl3pPr>
            <a:lvl4pPr algn="l" defTabSz="895350" rtl="0" eaLnBrk="0" fontAlgn="base" hangingPunct="0">
              <a:spcBef>
                <a:spcPct val="0"/>
              </a:spcBef>
              <a:spcAft>
                <a:spcPct val="0"/>
              </a:spcAft>
              <a:defRPr sz="1900" b="1">
                <a:solidFill>
                  <a:schemeClr val="tx1"/>
                </a:solidFill>
                <a:latin typeface="Arial" pitchFamily="34" charset="0"/>
              </a:defRPr>
            </a:lvl4pPr>
            <a:lvl5pPr algn="l" defTabSz="895350" rtl="0" eaLnBrk="0" fontAlgn="base" hangingPunct="0">
              <a:spcBef>
                <a:spcPct val="0"/>
              </a:spcBef>
              <a:spcAft>
                <a:spcPct val="0"/>
              </a:spcAft>
              <a:defRPr sz="1900" b="1">
                <a:solidFill>
                  <a:schemeClr val="tx1"/>
                </a:solidFill>
                <a:latin typeface="Arial" pitchFamily="34" charset="0"/>
              </a:defRPr>
            </a:lvl5pPr>
            <a:lvl6pPr marL="457200" algn="l" defTabSz="895350" rtl="0" fontAlgn="base">
              <a:spcBef>
                <a:spcPct val="0"/>
              </a:spcBef>
              <a:spcAft>
                <a:spcPct val="0"/>
              </a:spcAft>
              <a:defRPr sz="1900" b="1">
                <a:solidFill>
                  <a:schemeClr val="tx1"/>
                </a:solidFill>
                <a:latin typeface="Arial" pitchFamily="34" charset="0"/>
              </a:defRPr>
            </a:lvl6pPr>
            <a:lvl7pPr marL="914400" algn="l" defTabSz="895350" rtl="0" fontAlgn="base">
              <a:spcBef>
                <a:spcPct val="0"/>
              </a:spcBef>
              <a:spcAft>
                <a:spcPct val="0"/>
              </a:spcAft>
              <a:defRPr sz="1900" b="1">
                <a:solidFill>
                  <a:schemeClr val="tx1"/>
                </a:solidFill>
                <a:latin typeface="Arial" pitchFamily="34" charset="0"/>
              </a:defRPr>
            </a:lvl7pPr>
            <a:lvl8pPr marL="1371600" algn="l" defTabSz="895350" rtl="0" fontAlgn="base">
              <a:spcBef>
                <a:spcPct val="0"/>
              </a:spcBef>
              <a:spcAft>
                <a:spcPct val="0"/>
              </a:spcAft>
              <a:defRPr sz="1900" b="1">
                <a:solidFill>
                  <a:schemeClr val="tx1"/>
                </a:solidFill>
                <a:latin typeface="Arial" pitchFamily="34" charset="0"/>
              </a:defRPr>
            </a:lvl8pPr>
            <a:lvl9pPr marL="1828800" algn="l" defTabSz="895350" rtl="0" fontAlgn="base">
              <a:spcBef>
                <a:spcPct val="0"/>
              </a:spcBef>
              <a:spcAft>
                <a:spcPct val="0"/>
              </a:spcAft>
              <a:defRPr sz="1900" b="1">
                <a:solidFill>
                  <a:schemeClr val="tx1"/>
                </a:solidFill>
                <a:latin typeface="Arial" pitchFamily="34" charset="0"/>
              </a:defRPr>
            </a:lvl9pPr>
          </a:lstStyle>
          <a:p>
            <a:pPr>
              <a:lnSpc>
                <a:spcPct val="85000"/>
              </a:lnSpc>
            </a:pPr>
            <a:r>
              <a:rPr lang="en-US" sz="2800" kern="0" dirty="0" smtClean="0"/>
              <a:t>Surplus emissions units and offsets</a:t>
            </a:r>
            <a:endParaRPr lang="en-US" kern="0" dirty="0"/>
          </a:p>
        </p:txBody>
      </p:sp>
      <p:pic>
        <p:nvPicPr>
          <p:cNvPr id="8" name="Picture 7" descr="UNEP-SHORT-CYAN-HIGH-RES"/>
          <p:cNvPicPr>
            <a:picLocks noChangeAspect="1" noChangeArrowheads="1"/>
          </p:cNvPicPr>
          <p:nvPr/>
        </p:nvPicPr>
        <p:blipFill rotWithShape="1">
          <a:blip r:embed="rId5">
            <a:extLst>
              <a:ext uri="{28A0092B-C50C-407E-A947-70E740481C1C}">
                <a14:useLocalDpi xmlns:a14="http://schemas.microsoft.com/office/drawing/2010/main" val="0"/>
              </a:ext>
            </a:extLst>
          </a:blip>
          <a:srcRect t="2597"/>
          <a:stretch/>
        </p:blipFill>
        <p:spPr bwMode="auto">
          <a:xfrm>
            <a:off x="7805303" y="69055"/>
            <a:ext cx="752476" cy="805605"/>
          </a:xfrm>
          <a:prstGeom prst="rect">
            <a:avLst/>
          </a:prstGeom>
          <a:noFill/>
          <a:extLst>
            <a:ext uri="{909E8E84-426E-40DD-AFC4-6F175D3DCCD1}">
              <a14:hiddenFill xmlns:a14="http://schemas.microsoft.com/office/drawing/2010/main">
                <a:solidFill>
                  <a:srgbClr val="FFFFFF"/>
                </a:solidFill>
              </a14:hiddenFill>
            </a:ext>
          </a:extLst>
        </p:spPr>
      </p:pic>
      <p:sp>
        <p:nvSpPr>
          <p:cNvPr id="9" name="Rectangle 3"/>
          <p:cNvSpPr>
            <a:spLocks noChangeArrowheads="1"/>
          </p:cNvSpPr>
          <p:nvPr>
            <p:custDataLst>
              <p:tags r:id="rId1"/>
            </p:custDataLst>
          </p:nvPr>
        </p:nvSpPr>
        <p:spPr bwMode="auto">
          <a:xfrm>
            <a:off x="762001" y="1461355"/>
            <a:ext cx="7978238" cy="127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sym typeface="Wingdings" pitchFamily="2" charset="2"/>
              </a:rPr>
              <a:t>Rules adopted in Doha reduce the impact of surplus emissions in 2020</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unconditional pledges: 0.05 GtCO</a:t>
            </a:r>
            <a:r>
              <a:rPr lang="en-GB" sz="1800" baseline="-25000" dirty="0" smtClean="0">
                <a:sym typeface="Wingdings" pitchFamily="2" charset="2"/>
              </a:rPr>
              <a:t>2</a:t>
            </a:r>
            <a:r>
              <a:rPr lang="en-GB" sz="1800" dirty="0" smtClean="0">
                <a:sym typeface="Wingdings" pitchFamily="2" charset="2"/>
              </a:rPr>
              <a:t>e</a:t>
            </a: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conditional pledges: 0.55 GtCO</a:t>
            </a:r>
            <a:r>
              <a:rPr lang="en-GB" sz="1800" baseline="-25000" dirty="0" smtClean="0">
                <a:sym typeface="Wingdings" pitchFamily="2" charset="2"/>
              </a:rPr>
              <a:t>2</a:t>
            </a:r>
            <a:r>
              <a:rPr lang="en-GB" sz="1800" dirty="0" smtClean="0">
                <a:sym typeface="Wingdings" pitchFamily="2" charset="2"/>
              </a:rPr>
              <a:t>e</a:t>
            </a:r>
          </a:p>
          <a:p>
            <a:pPr marL="450850" lvl="1" indent="-368300" algn="l" defTabSz="895350">
              <a:lnSpc>
                <a:spcPct val="95000"/>
              </a:lnSpc>
              <a:spcAft>
                <a:spcPts val="600"/>
              </a:spcAft>
              <a:buSzPct val="120000"/>
              <a:buFont typeface="Arial" pitchFamily="34" charset="0"/>
              <a:buChar char="•"/>
            </a:pPr>
            <a:r>
              <a:rPr lang="en-GB" sz="1800" dirty="0" smtClean="0">
                <a:solidFill>
                  <a:srgbClr val="0070C0"/>
                </a:solidFill>
                <a:sym typeface="Wingdings" pitchFamily="2" charset="2"/>
              </a:rPr>
              <a:t>before Doha: 1.8 GtCO</a:t>
            </a:r>
            <a:r>
              <a:rPr lang="en-GB" sz="1800" baseline="-25000" dirty="0" smtClean="0">
                <a:solidFill>
                  <a:srgbClr val="0070C0"/>
                </a:solidFill>
                <a:sym typeface="Wingdings" pitchFamily="2" charset="2"/>
              </a:rPr>
              <a:t>2</a:t>
            </a:r>
            <a:r>
              <a:rPr lang="en-GB" sz="1800" dirty="0" smtClean="0">
                <a:solidFill>
                  <a:srgbClr val="0070C0"/>
                </a:solidFill>
                <a:sym typeface="Wingdings" pitchFamily="2" charset="2"/>
              </a:rPr>
              <a:t>e</a:t>
            </a:r>
          </a:p>
        </p:txBody>
      </p:sp>
      <p:sp>
        <p:nvSpPr>
          <p:cNvPr id="11" name="Rectangle 3"/>
          <p:cNvSpPr>
            <a:spLocks noChangeArrowheads="1"/>
          </p:cNvSpPr>
          <p:nvPr>
            <p:custDataLst>
              <p:tags r:id="rId2"/>
            </p:custDataLst>
          </p:nvPr>
        </p:nvSpPr>
        <p:spPr bwMode="auto">
          <a:xfrm>
            <a:off x="764273" y="3565419"/>
            <a:ext cx="7978238" cy="12757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lnSpc>
                <a:spcPct val="95000"/>
              </a:lnSpc>
              <a:spcAft>
                <a:spcPct val="25000"/>
              </a:spcAft>
              <a:buSzPct val="120000"/>
              <a:buFont typeface="Wingdings" pitchFamily="2" charset="2"/>
              <a:buNone/>
            </a:pPr>
            <a:r>
              <a:rPr lang="en-GB" sz="1800" b="1" i="1" dirty="0" smtClean="0">
                <a:sym typeface="Wingdings" pitchFamily="2" charset="2"/>
              </a:rPr>
              <a:t>Offsets can affect pledge emissions levels in two ways</a:t>
            </a:r>
            <a:endParaRPr lang="en-GB" sz="18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smtClean="0">
                <a:sym typeface="Wingdings" pitchFamily="2" charset="2"/>
              </a:rPr>
              <a:t>double counting (conditional: 0.4 GtCO</a:t>
            </a:r>
            <a:r>
              <a:rPr lang="en-GB" sz="1800" baseline="-25000" dirty="0" smtClean="0">
                <a:sym typeface="Wingdings" pitchFamily="2" charset="2"/>
              </a:rPr>
              <a:t>2</a:t>
            </a:r>
            <a:r>
              <a:rPr lang="en-GB" sz="1800" dirty="0" smtClean="0">
                <a:sym typeface="Wingdings" pitchFamily="2" charset="2"/>
              </a:rPr>
              <a:t>e ; unconditional: 0.55 GtCO</a:t>
            </a:r>
            <a:r>
              <a:rPr lang="en-GB" sz="1800" baseline="-25000" dirty="0" smtClean="0">
                <a:sym typeface="Wingdings" pitchFamily="2" charset="2"/>
              </a:rPr>
              <a:t>2</a:t>
            </a:r>
            <a:r>
              <a:rPr lang="en-GB" sz="1800" dirty="0" smtClean="0">
                <a:sym typeface="Wingdings" pitchFamily="2" charset="2"/>
              </a:rPr>
              <a:t>e)</a:t>
            </a:r>
          </a:p>
          <a:p>
            <a:pPr marL="450850" lvl="1" indent="-368300" algn="l" defTabSz="895350">
              <a:lnSpc>
                <a:spcPct val="95000"/>
              </a:lnSpc>
              <a:spcAft>
                <a:spcPts val="600"/>
              </a:spcAft>
              <a:buSzPct val="120000"/>
              <a:buFont typeface="Arial" pitchFamily="34" charset="0"/>
              <a:buChar char="•"/>
            </a:pPr>
            <a:r>
              <a:rPr lang="en-GB" sz="1800" dirty="0" err="1" smtClean="0">
                <a:sym typeface="Wingdings" pitchFamily="2" charset="2"/>
              </a:rPr>
              <a:t>additionality</a:t>
            </a:r>
            <a:r>
              <a:rPr lang="en-GB" sz="1800" dirty="0">
                <a:sym typeface="Wingdings" pitchFamily="2" charset="2"/>
              </a:rPr>
              <a:t> (conditional: </a:t>
            </a:r>
            <a:r>
              <a:rPr lang="en-GB" sz="1800" dirty="0" smtClean="0">
                <a:sym typeface="Wingdings" pitchFamily="2" charset="2"/>
              </a:rPr>
              <a:t>0.1 </a:t>
            </a:r>
            <a:r>
              <a:rPr lang="en-GB" sz="1800" dirty="0">
                <a:sym typeface="Wingdings" pitchFamily="2" charset="2"/>
              </a:rPr>
              <a:t>GtCO</a:t>
            </a:r>
            <a:r>
              <a:rPr lang="en-GB" sz="1800" baseline="-25000" dirty="0">
                <a:sym typeface="Wingdings" pitchFamily="2" charset="2"/>
              </a:rPr>
              <a:t>2</a:t>
            </a:r>
            <a:r>
              <a:rPr lang="en-GB" sz="1800" dirty="0">
                <a:sym typeface="Wingdings" pitchFamily="2" charset="2"/>
              </a:rPr>
              <a:t>e ; unconditional: </a:t>
            </a:r>
            <a:r>
              <a:rPr lang="en-GB" sz="1800" dirty="0" smtClean="0">
                <a:sym typeface="Wingdings" pitchFamily="2" charset="2"/>
              </a:rPr>
              <a:t>0.15 </a:t>
            </a:r>
            <a:r>
              <a:rPr lang="en-GB" sz="1800" dirty="0">
                <a:sym typeface="Wingdings" pitchFamily="2" charset="2"/>
              </a:rPr>
              <a:t>GtCO</a:t>
            </a:r>
            <a:r>
              <a:rPr lang="en-GB" sz="1800" baseline="-25000" dirty="0">
                <a:sym typeface="Wingdings" pitchFamily="2" charset="2"/>
              </a:rPr>
              <a:t>2</a:t>
            </a:r>
            <a:r>
              <a:rPr lang="en-GB" sz="1800" dirty="0">
                <a:sym typeface="Wingdings" pitchFamily="2" charset="2"/>
              </a:rPr>
              <a:t>e)</a:t>
            </a:r>
          </a:p>
          <a:p>
            <a:pPr marL="450850" lvl="1" indent="-368300" algn="l" defTabSz="895350">
              <a:lnSpc>
                <a:spcPct val="95000"/>
              </a:lnSpc>
              <a:spcAft>
                <a:spcPts val="600"/>
              </a:spcAft>
              <a:buSzPct val="120000"/>
              <a:buFont typeface="Arial" pitchFamily="34" charset="0"/>
              <a:buChar char="•"/>
            </a:pPr>
            <a:r>
              <a:rPr lang="en-GB" sz="1800" dirty="0" smtClean="0">
                <a:solidFill>
                  <a:srgbClr val="0070C0"/>
                </a:solidFill>
                <a:sym typeface="Wingdings" pitchFamily="2" charset="2"/>
              </a:rPr>
              <a:t>combined potential impact</a:t>
            </a:r>
            <a:r>
              <a:rPr lang="en-GB" sz="1800" dirty="0">
                <a:solidFill>
                  <a:srgbClr val="0070C0"/>
                </a:solidFill>
                <a:sym typeface="Wingdings" pitchFamily="2" charset="2"/>
              </a:rPr>
              <a:t>: 0.5–0.7 </a:t>
            </a:r>
            <a:r>
              <a:rPr lang="en-GB" sz="1800" dirty="0" smtClean="0">
                <a:solidFill>
                  <a:srgbClr val="0070C0"/>
                </a:solidFill>
                <a:sym typeface="Wingdings" pitchFamily="2" charset="2"/>
              </a:rPr>
              <a:t>GtCO</a:t>
            </a:r>
            <a:r>
              <a:rPr lang="en-GB" sz="1800" baseline="-25000" dirty="0" smtClean="0">
                <a:solidFill>
                  <a:srgbClr val="0070C0"/>
                </a:solidFill>
                <a:sym typeface="Wingdings" pitchFamily="2" charset="2"/>
              </a:rPr>
              <a:t>2</a:t>
            </a:r>
            <a:r>
              <a:rPr lang="en-GB" sz="1800" dirty="0" smtClean="0">
                <a:solidFill>
                  <a:srgbClr val="0070C0"/>
                </a:solidFill>
                <a:sym typeface="Wingdings" pitchFamily="2" charset="2"/>
              </a:rPr>
              <a:t>e</a:t>
            </a:r>
          </a:p>
        </p:txBody>
      </p:sp>
    </p:spTree>
    <p:extLst>
      <p:ext uri="{BB962C8B-B14F-4D97-AF65-F5344CB8AC3E}">
        <p14:creationId xmlns:p14="http://schemas.microsoft.com/office/powerpoint/2010/main" val="22736143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9" name="Rectangle 2"/>
          <p:cNvSpPr>
            <a:spLocks noGrp="1" noChangeArrowheads="1"/>
          </p:cNvSpPr>
          <p:nvPr>
            <p:ph type="title"/>
          </p:nvPr>
        </p:nvSpPr>
        <p:spPr>
          <a:xfrm>
            <a:off x="414338" y="354014"/>
            <a:ext cx="8242300" cy="430887"/>
          </a:xfrm>
        </p:spPr>
        <p:txBody>
          <a:bodyPr/>
          <a:lstStyle/>
          <a:p>
            <a:pPr algn="ctr" eaLnBrk="1" hangingPunct="1">
              <a:tabLst>
                <a:tab pos="273050" algn="l"/>
              </a:tabLst>
            </a:pPr>
            <a:r>
              <a:rPr lang="en-GB" sz="2800" b="1" dirty="0" smtClean="0"/>
              <a:t>What will we have to adapt to? </a:t>
            </a:r>
            <a:endParaRPr lang="en-GB" dirty="0" smtClean="0"/>
          </a:p>
        </p:txBody>
      </p:sp>
      <p:sp>
        <p:nvSpPr>
          <p:cNvPr id="9223" name="Line 10"/>
          <p:cNvSpPr>
            <a:spLocks noChangeShapeType="1"/>
          </p:cNvSpPr>
          <p:nvPr/>
        </p:nvSpPr>
        <p:spPr bwMode="auto">
          <a:xfrm flipV="1">
            <a:off x="719139" y="917576"/>
            <a:ext cx="8105775" cy="3175"/>
          </a:xfrm>
          <a:prstGeom prst="line">
            <a:avLst/>
          </a:prstGeom>
          <a:noFill/>
          <a:ln w="19050">
            <a:solidFill>
              <a:srgbClr val="000066"/>
            </a:solidFill>
            <a:round/>
            <a:headEnd/>
            <a:tailEnd/>
          </a:ln>
        </p:spPr>
        <p:txBody>
          <a:bodyPr/>
          <a:lstStyle/>
          <a:p>
            <a:endParaRPr lang="en-GB" dirty="0"/>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1126405"/>
            <a:ext cx="8961438" cy="5595070"/>
          </a:xfrm>
          <a:prstGeom prst="rect">
            <a:avLst/>
          </a:prstGeom>
        </p:spPr>
      </p:pic>
    </p:spTree>
    <p:extLst>
      <p:ext uri="{BB962C8B-B14F-4D97-AF65-F5344CB8AC3E}">
        <p14:creationId xmlns:p14="http://schemas.microsoft.com/office/powerpoint/2010/main" val="107762581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p:cNvSpPr>
            <a:spLocks noGrp="1"/>
          </p:cNvSpPr>
          <p:nvPr>
            <p:ph type="sldNum" sz="quarter" idx="11"/>
          </p:nvPr>
        </p:nvSpPr>
        <p:spPr/>
        <p:txBody>
          <a:bodyPr/>
          <a:lstStyle/>
          <a:p>
            <a:pPr>
              <a:defRPr/>
            </a:pPr>
            <a:fld id="{73244A86-CB38-4A77-BF75-24A300F80183}" type="slidenum">
              <a:rPr lang="en-GB" smtClean="0">
                <a:solidFill>
                  <a:srgbClr val="000000"/>
                </a:solidFill>
              </a:rPr>
              <a:pPr>
                <a:defRPr/>
              </a:pPr>
              <a:t>8</a:t>
            </a:fld>
            <a:endParaRPr lang="en-GB" dirty="0">
              <a:solidFill>
                <a:srgbClr val="000000"/>
              </a:solidFill>
            </a:endParaRPr>
          </a:p>
        </p:txBody>
      </p:sp>
      <p:sp>
        <p:nvSpPr>
          <p:cNvPr id="3" name="Line 5"/>
          <p:cNvSpPr>
            <a:spLocks noChangeShapeType="1"/>
          </p:cNvSpPr>
          <p:nvPr/>
        </p:nvSpPr>
        <p:spPr bwMode="auto">
          <a:xfrm>
            <a:off x="762000" y="923925"/>
            <a:ext cx="7978239" cy="0"/>
          </a:xfrm>
          <a:prstGeom prst="line">
            <a:avLst/>
          </a:prstGeom>
          <a:noFill/>
          <a:ln w="28575">
            <a:solidFill>
              <a:schemeClr val="tx1"/>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GB"/>
          </a:p>
        </p:txBody>
      </p:sp>
      <p:pic>
        <p:nvPicPr>
          <p:cNvPr id="5" name="Picture 7" descr="UNEP-SHORT-CYAN-HIGH-RES"/>
          <p:cNvPicPr>
            <a:picLocks noChangeAspect="1" noChangeArrowheads="1"/>
          </p:cNvPicPr>
          <p:nvPr/>
        </p:nvPicPr>
        <p:blipFill rotWithShape="1">
          <a:blip r:embed="rId4">
            <a:extLst>
              <a:ext uri="{28A0092B-C50C-407E-A947-70E740481C1C}">
                <a14:useLocalDpi xmlns:a14="http://schemas.microsoft.com/office/drawing/2010/main" val="0"/>
              </a:ext>
            </a:extLst>
          </a:blip>
          <a:srcRect t="2597"/>
          <a:stretch/>
        </p:blipFill>
        <p:spPr bwMode="auto">
          <a:xfrm>
            <a:off x="7805303" y="69055"/>
            <a:ext cx="752476" cy="805605"/>
          </a:xfrm>
          <a:prstGeom prst="rect">
            <a:avLst/>
          </a:prstGeom>
          <a:noFill/>
          <a:extLst>
            <a:ext uri="{909E8E84-426E-40DD-AFC4-6F175D3DCCD1}">
              <a14:hiddenFill xmlns:a14="http://schemas.microsoft.com/office/drawing/2010/main">
                <a:solidFill>
                  <a:srgbClr val="FFFFFF"/>
                </a:solidFill>
              </a14:hiddenFill>
            </a:ext>
          </a:extLst>
        </p:spPr>
      </p:pic>
      <p:sp>
        <p:nvSpPr>
          <p:cNvPr id="6" name="Rectangle 3"/>
          <p:cNvSpPr>
            <a:spLocks noChangeArrowheads="1"/>
          </p:cNvSpPr>
          <p:nvPr>
            <p:custDataLst>
              <p:tags r:id="rId1"/>
            </p:custDataLst>
          </p:nvPr>
        </p:nvSpPr>
        <p:spPr bwMode="auto">
          <a:xfrm>
            <a:off x="651639" y="1424803"/>
            <a:ext cx="7978238" cy="47551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0" tIns="0" rIns="0" bIns="0">
            <a:spAutoFit/>
          </a:bodyPr>
          <a:lstStyle/>
          <a:p>
            <a:pPr marL="266700" lvl="1" indent="-265113" algn="l" defTabSz="895350">
              <a:spcAft>
                <a:spcPct val="25000"/>
              </a:spcAft>
              <a:buSzPct val="120000"/>
              <a:buFont typeface="Wingdings" pitchFamily="2" charset="2"/>
              <a:buNone/>
            </a:pPr>
            <a:r>
              <a:rPr lang="en-GB" sz="2000" b="1" i="1" dirty="0" smtClean="0">
                <a:sym typeface="Wingdings" pitchFamily="2" charset="2"/>
              </a:rPr>
              <a:t>More studies on later-action pathways, i.e. </a:t>
            </a:r>
            <a:r>
              <a:rPr lang="en-GB" sz="2000" b="1" i="1" dirty="0">
                <a:sym typeface="Wingdings" pitchFamily="2" charset="2"/>
              </a:rPr>
              <a:t>starting </a:t>
            </a:r>
            <a:r>
              <a:rPr lang="en-GB" sz="2000" b="1" i="1" dirty="0" smtClean="0">
                <a:sym typeface="Wingdings" pitchFamily="2" charset="2"/>
              </a:rPr>
              <a:t>emission </a:t>
            </a:r>
            <a:r>
              <a:rPr lang="en-GB" sz="2000" b="1" i="1" dirty="0">
                <a:sym typeface="Wingdings" pitchFamily="2" charset="2"/>
              </a:rPr>
              <a:t>reductions from </a:t>
            </a:r>
            <a:r>
              <a:rPr lang="en-GB" sz="2000" b="1" i="1" dirty="0" smtClean="0">
                <a:sym typeface="Wingdings" pitchFamily="2" charset="2"/>
              </a:rPr>
              <a:t>2020. These scenarios have negative consequences compared to least-cost scenarios:</a:t>
            </a:r>
            <a:endParaRPr lang="en-GB" sz="2000" b="1" i="1"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a:sym typeface="Wingdings" pitchFamily="2" charset="2"/>
              </a:rPr>
              <a:t>much higher rates of global emission reductions in the medium term</a:t>
            </a:r>
          </a:p>
          <a:p>
            <a:pPr marL="450850" lvl="1" indent="-368300" algn="l" defTabSz="895350">
              <a:lnSpc>
                <a:spcPct val="95000"/>
              </a:lnSpc>
              <a:spcAft>
                <a:spcPts val="600"/>
              </a:spcAft>
              <a:buSzPct val="120000"/>
              <a:buFont typeface="Arial" pitchFamily="34" charset="0"/>
              <a:buChar char="•"/>
            </a:pPr>
            <a:r>
              <a:rPr lang="en-GB" sz="1800" dirty="0">
                <a:sym typeface="Wingdings" pitchFamily="2" charset="2"/>
              </a:rPr>
              <a:t>greater lock-in of carbon-intensive infrastructure</a:t>
            </a:r>
          </a:p>
          <a:p>
            <a:pPr marL="450850" lvl="1" indent="-368300" algn="l" defTabSz="895350">
              <a:lnSpc>
                <a:spcPct val="95000"/>
              </a:lnSpc>
              <a:spcAft>
                <a:spcPts val="600"/>
              </a:spcAft>
              <a:buSzPct val="120000"/>
              <a:buFont typeface="Arial" pitchFamily="34" charset="0"/>
              <a:buChar char="•"/>
            </a:pPr>
            <a:r>
              <a:rPr lang="en-GB" sz="1800" dirty="0">
                <a:sym typeface="Wingdings" pitchFamily="2" charset="2"/>
              </a:rPr>
              <a:t>greater dependence on </a:t>
            </a:r>
            <a:r>
              <a:rPr lang="en-GB" sz="1800" dirty="0" smtClean="0">
                <a:sym typeface="Wingdings" pitchFamily="2" charset="2"/>
              </a:rPr>
              <a:t>the whole range of </a:t>
            </a:r>
            <a:r>
              <a:rPr lang="en-GB" sz="1800" dirty="0">
                <a:sym typeface="Wingdings" pitchFamily="2" charset="2"/>
              </a:rPr>
              <a:t>technologies in the medium-</a:t>
            </a:r>
            <a:r>
              <a:rPr lang="en-GB" sz="1800" dirty="0" smtClean="0">
                <a:sym typeface="Wingdings" pitchFamily="2" charset="2"/>
              </a:rPr>
              <a:t>term</a:t>
            </a:r>
          </a:p>
          <a:p>
            <a:pPr marL="450850" lvl="1" indent="-368300" algn="l" defTabSz="895350">
              <a:lnSpc>
                <a:spcPct val="95000"/>
              </a:lnSpc>
              <a:spcAft>
                <a:spcPts val="600"/>
              </a:spcAft>
              <a:buSzPct val="120000"/>
              <a:buFont typeface="Arial" pitchFamily="34" charset="0"/>
              <a:buChar char="•"/>
            </a:pPr>
            <a:r>
              <a:rPr lang="en-GB" sz="1800" dirty="0">
                <a:sym typeface="Wingdings" pitchFamily="2" charset="2"/>
              </a:rPr>
              <a:t>s</a:t>
            </a:r>
            <a:r>
              <a:rPr lang="en-GB" sz="1800" dirty="0" smtClean="0">
                <a:sym typeface="Wingdings" pitchFamily="2" charset="2"/>
              </a:rPr>
              <a:t>tronger reliance on negative emissions from the energy and industry sector</a:t>
            </a:r>
            <a:endParaRPr lang="en-GB" sz="1800" dirty="0">
              <a:sym typeface="Wingdings" pitchFamily="2" charset="2"/>
            </a:endParaRPr>
          </a:p>
          <a:p>
            <a:pPr marL="450850" lvl="1" indent="-368300" algn="l" defTabSz="895350">
              <a:lnSpc>
                <a:spcPct val="95000"/>
              </a:lnSpc>
              <a:spcAft>
                <a:spcPts val="600"/>
              </a:spcAft>
              <a:buSzPct val="120000"/>
              <a:buFont typeface="Arial" pitchFamily="34" charset="0"/>
              <a:buChar char="•"/>
            </a:pPr>
            <a:r>
              <a:rPr lang="en-GB" sz="1800" dirty="0">
                <a:sym typeface="Wingdings" pitchFamily="2" charset="2"/>
              </a:rPr>
              <a:t>greater costs of mitigation in the medium- and long-term, and greater risks of economic disruption</a:t>
            </a:r>
          </a:p>
          <a:p>
            <a:pPr marL="450850" lvl="1" indent="-368300" algn="l" defTabSz="895350">
              <a:lnSpc>
                <a:spcPct val="95000"/>
              </a:lnSpc>
              <a:spcAft>
                <a:spcPts val="600"/>
              </a:spcAft>
              <a:buSzPct val="120000"/>
              <a:buFont typeface="Arial" pitchFamily="34" charset="0"/>
              <a:buChar char="•"/>
            </a:pPr>
            <a:r>
              <a:rPr lang="en-GB" sz="1800" dirty="0">
                <a:sym typeface="Wingdings" pitchFamily="2" charset="2"/>
              </a:rPr>
              <a:t>greater risks of failing to meet the 2° C target</a:t>
            </a:r>
            <a:r>
              <a:rPr lang="en-GB" sz="1800" dirty="0" smtClean="0">
                <a:sym typeface="Wingdings" pitchFamily="2" charset="2"/>
              </a:rPr>
              <a:t>.</a:t>
            </a:r>
          </a:p>
          <a:p>
            <a:pPr marL="450850" lvl="1" indent="-368300" algn="l" defTabSz="895350">
              <a:lnSpc>
                <a:spcPct val="95000"/>
              </a:lnSpc>
              <a:spcAft>
                <a:spcPts val="600"/>
              </a:spcAft>
              <a:buSzPct val="120000"/>
              <a:buFont typeface="Arial" pitchFamily="34" charset="0"/>
              <a:buChar char="•"/>
            </a:pPr>
            <a:endParaRPr lang="en-GB" sz="1800" dirty="0">
              <a:sym typeface="Wingdings" pitchFamily="2" charset="2"/>
            </a:endParaRPr>
          </a:p>
          <a:p>
            <a:pPr marL="82550" lvl="1" algn="l" defTabSz="895350">
              <a:lnSpc>
                <a:spcPct val="95000"/>
              </a:lnSpc>
              <a:spcAft>
                <a:spcPts val="600"/>
              </a:spcAft>
              <a:buSzPct val="120000"/>
            </a:pPr>
            <a:r>
              <a:rPr lang="en-GB" sz="2000" b="1" dirty="0" smtClean="0">
                <a:sym typeface="Wingdings" pitchFamily="2" charset="2"/>
              </a:rPr>
              <a:t>But keeping warming to 1.5 degrees will become extremely difficult.</a:t>
            </a:r>
            <a:endParaRPr lang="en-GB" sz="2000" b="1" dirty="0">
              <a:sym typeface="Wingdings" pitchFamily="2" charset="2"/>
            </a:endParaRPr>
          </a:p>
        </p:txBody>
      </p:sp>
      <p:sp>
        <p:nvSpPr>
          <p:cNvPr id="4" name="Rectangle 2"/>
          <p:cNvSpPr txBox="1">
            <a:spLocks noChangeArrowheads="1"/>
          </p:cNvSpPr>
          <p:nvPr/>
        </p:nvSpPr>
        <p:spPr>
          <a:xfrm>
            <a:off x="651638" y="29621"/>
            <a:ext cx="7978239" cy="366254"/>
          </a:xfrm>
          <a:prstGeom prst="rect">
            <a:avLst/>
          </a:prstGeom>
        </p:spPr>
        <p:txBody>
          <a:bodyPr/>
          <a:lstStyle>
            <a:lvl1pPr algn="l" defTabSz="895350" rtl="0" eaLnBrk="0" fontAlgn="base" hangingPunct="0">
              <a:spcBef>
                <a:spcPct val="0"/>
              </a:spcBef>
              <a:spcAft>
                <a:spcPct val="0"/>
              </a:spcAft>
              <a:defRPr sz="1900" b="1">
                <a:solidFill>
                  <a:schemeClr val="tx1"/>
                </a:solidFill>
                <a:latin typeface="+mj-lt"/>
                <a:ea typeface="+mj-ea"/>
                <a:cs typeface="+mj-cs"/>
              </a:defRPr>
            </a:lvl1pPr>
            <a:lvl2pPr algn="l" defTabSz="895350" rtl="0" eaLnBrk="0" fontAlgn="base" hangingPunct="0">
              <a:spcBef>
                <a:spcPct val="0"/>
              </a:spcBef>
              <a:spcAft>
                <a:spcPct val="0"/>
              </a:spcAft>
              <a:defRPr sz="1900" b="1">
                <a:solidFill>
                  <a:schemeClr val="tx1"/>
                </a:solidFill>
                <a:latin typeface="Arial" pitchFamily="34" charset="0"/>
              </a:defRPr>
            </a:lvl2pPr>
            <a:lvl3pPr algn="l" defTabSz="895350" rtl="0" eaLnBrk="0" fontAlgn="base" hangingPunct="0">
              <a:spcBef>
                <a:spcPct val="0"/>
              </a:spcBef>
              <a:spcAft>
                <a:spcPct val="0"/>
              </a:spcAft>
              <a:defRPr sz="1900" b="1">
                <a:solidFill>
                  <a:schemeClr val="tx1"/>
                </a:solidFill>
                <a:latin typeface="Arial" pitchFamily="34" charset="0"/>
              </a:defRPr>
            </a:lvl3pPr>
            <a:lvl4pPr algn="l" defTabSz="895350" rtl="0" eaLnBrk="0" fontAlgn="base" hangingPunct="0">
              <a:spcBef>
                <a:spcPct val="0"/>
              </a:spcBef>
              <a:spcAft>
                <a:spcPct val="0"/>
              </a:spcAft>
              <a:defRPr sz="1900" b="1">
                <a:solidFill>
                  <a:schemeClr val="tx1"/>
                </a:solidFill>
                <a:latin typeface="Arial" pitchFamily="34" charset="0"/>
              </a:defRPr>
            </a:lvl4pPr>
            <a:lvl5pPr algn="l" defTabSz="895350" rtl="0" eaLnBrk="0" fontAlgn="base" hangingPunct="0">
              <a:spcBef>
                <a:spcPct val="0"/>
              </a:spcBef>
              <a:spcAft>
                <a:spcPct val="0"/>
              </a:spcAft>
              <a:defRPr sz="1900" b="1">
                <a:solidFill>
                  <a:schemeClr val="tx1"/>
                </a:solidFill>
                <a:latin typeface="Arial" pitchFamily="34" charset="0"/>
              </a:defRPr>
            </a:lvl5pPr>
            <a:lvl6pPr marL="457200" algn="l" defTabSz="895350" rtl="0" fontAlgn="base">
              <a:spcBef>
                <a:spcPct val="0"/>
              </a:spcBef>
              <a:spcAft>
                <a:spcPct val="0"/>
              </a:spcAft>
              <a:defRPr sz="1900" b="1">
                <a:solidFill>
                  <a:schemeClr val="tx1"/>
                </a:solidFill>
                <a:latin typeface="Arial" pitchFamily="34" charset="0"/>
              </a:defRPr>
            </a:lvl6pPr>
            <a:lvl7pPr marL="914400" algn="l" defTabSz="895350" rtl="0" fontAlgn="base">
              <a:spcBef>
                <a:spcPct val="0"/>
              </a:spcBef>
              <a:spcAft>
                <a:spcPct val="0"/>
              </a:spcAft>
              <a:defRPr sz="1900" b="1">
                <a:solidFill>
                  <a:schemeClr val="tx1"/>
                </a:solidFill>
                <a:latin typeface="Arial" pitchFamily="34" charset="0"/>
              </a:defRPr>
            </a:lvl7pPr>
            <a:lvl8pPr marL="1371600" algn="l" defTabSz="895350" rtl="0" fontAlgn="base">
              <a:spcBef>
                <a:spcPct val="0"/>
              </a:spcBef>
              <a:spcAft>
                <a:spcPct val="0"/>
              </a:spcAft>
              <a:defRPr sz="1900" b="1">
                <a:solidFill>
                  <a:schemeClr val="tx1"/>
                </a:solidFill>
                <a:latin typeface="Arial" pitchFamily="34" charset="0"/>
              </a:defRPr>
            </a:lvl8pPr>
            <a:lvl9pPr marL="1828800" algn="l" defTabSz="895350" rtl="0" fontAlgn="base">
              <a:spcBef>
                <a:spcPct val="0"/>
              </a:spcBef>
              <a:spcAft>
                <a:spcPct val="0"/>
              </a:spcAft>
              <a:defRPr sz="1900" b="1">
                <a:solidFill>
                  <a:schemeClr val="tx1"/>
                </a:solidFill>
                <a:latin typeface="Arial" pitchFamily="34" charset="0"/>
              </a:defRPr>
            </a:lvl9pPr>
          </a:lstStyle>
          <a:p>
            <a:pPr eaLnBrk="1" hangingPunct="1"/>
            <a:r>
              <a:rPr lang="en-GB" sz="2800" dirty="0" smtClean="0">
                <a:latin typeface="Arial" charset="0"/>
              </a:rPr>
              <a:t>Can we still stay below 2 </a:t>
            </a:r>
            <a:r>
              <a:rPr lang="en-GB" sz="2800" baseline="30000" dirty="0" smtClean="0">
                <a:latin typeface="Arial" charset="0"/>
              </a:rPr>
              <a:t>o</a:t>
            </a:r>
            <a:r>
              <a:rPr lang="en-GB" sz="2800" dirty="0" smtClean="0">
                <a:latin typeface="Arial" charset="0"/>
              </a:rPr>
              <a:t>C if </a:t>
            </a:r>
            <a:r>
              <a:rPr lang="en-GB" sz="2800" dirty="0">
                <a:latin typeface="Arial" charset="0"/>
              </a:rPr>
              <a:t>we do not </a:t>
            </a:r>
            <a:endParaRPr lang="en-GB" sz="2800" dirty="0" smtClean="0">
              <a:latin typeface="Arial" charset="0"/>
            </a:endParaRPr>
          </a:p>
          <a:p>
            <a:pPr eaLnBrk="1" hangingPunct="1"/>
            <a:r>
              <a:rPr lang="en-GB" sz="2800" dirty="0" smtClean="0">
                <a:latin typeface="Arial" charset="0"/>
              </a:rPr>
              <a:t>close </a:t>
            </a:r>
            <a:r>
              <a:rPr lang="en-GB" sz="2800" dirty="0">
                <a:latin typeface="Arial" charset="0"/>
              </a:rPr>
              <a:t>the gap?</a:t>
            </a:r>
          </a:p>
        </p:txBody>
      </p:sp>
    </p:spTree>
    <p:extLst>
      <p:ext uri="{BB962C8B-B14F-4D97-AF65-F5344CB8AC3E}">
        <p14:creationId xmlns:p14="http://schemas.microsoft.com/office/powerpoint/2010/main" val="34780869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Number Placeholder 2"/>
          <p:cNvSpPr>
            <a:spLocks noGrp="1"/>
          </p:cNvSpPr>
          <p:nvPr>
            <p:ph type="sldNum" sz="quarter" idx="11"/>
          </p:nvPr>
        </p:nvSpPr>
        <p:spPr>
          <a:noFill/>
        </p:spPr>
        <p:txBody>
          <a:bodyPr/>
          <a:lstStyle/>
          <a:p>
            <a:fld id="{E0D6DC6E-2234-4AA6-B84C-1E16D4D11EFD}" type="slidenum">
              <a:rPr lang="en-GB"/>
              <a:pPr/>
              <a:t>9</a:t>
            </a:fld>
            <a:endParaRPr lang="en-GB" dirty="0"/>
          </a:p>
        </p:txBody>
      </p:sp>
      <p:pic>
        <p:nvPicPr>
          <p:cNvPr id="15365" name="Picture 12"/>
          <p:cNvPicPr>
            <a:picLocks noChangeAspect="1"/>
          </p:cNvPicPr>
          <p:nvPr/>
        </p:nvPicPr>
        <p:blipFill rotWithShape="1">
          <a:blip r:embed="rId5" cstate="print">
            <a:extLst>
              <a:ext uri="{28A0092B-C50C-407E-A947-70E740481C1C}">
                <a14:useLocalDpi xmlns:a14="http://schemas.microsoft.com/office/drawing/2010/main" val="0"/>
              </a:ext>
            </a:extLst>
          </a:blip>
          <a:srcRect l="-1" r="-1720"/>
          <a:stretch/>
        </p:blipFill>
        <p:spPr bwMode="auto">
          <a:xfrm>
            <a:off x="587326" y="1466957"/>
            <a:ext cx="3288464" cy="3851701"/>
          </a:xfrm>
          <a:prstGeom prst="rect">
            <a:avLst/>
          </a:prstGeom>
          <a:noFill/>
          <a:ln w="9525">
            <a:noFill/>
            <a:miter lim="800000"/>
            <a:headEnd/>
            <a:tailEnd/>
          </a:ln>
        </p:spPr>
      </p:pic>
      <p:pic>
        <p:nvPicPr>
          <p:cNvPr id="15366" name="Picture 31"/>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bwMode="auto">
          <a:xfrm>
            <a:off x="860589" y="1627780"/>
            <a:ext cx="2765425" cy="1904998"/>
          </a:xfrm>
          <a:prstGeom prst="rect">
            <a:avLst/>
          </a:prstGeom>
          <a:noFill/>
          <a:ln w="9525">
            <a:noFill/>
            <a:miter lim="800000"/>
            <a:headEnd/>
            <a:tailEnd/>
          </a:ln>
        </p:spPr>
      </p:pic>
      <p:sp>
        <p:nvSpPr>
          <p:cNvPr id="15374" name="Text Box 23"/>
          <p:cNvSpPr txBox="1">
            <a:spLocks noChangeArrowheads="1"/>
          </p:cNvSpPr>
          <p:nvPr/>
        </p:nvSpPr>
        <p:spPr bwMode="auto">
          <a:xfrm>
            <a:off x="5195888" y="1759903"/>
            <a:ext cx="900112" cy="336708"/>
          </a:xfrm>
          <a:prstGeom prst="rect">
            <a:avLst/>
          </a:prstGeom>
          <a:noFill/>
          <a:ln w="9525">
            <a:noFill/>
            <a:miter lim="800000"/>
            <a:headEnd/>
            <a:tailEnd/>
          </a:ln>
        </p:spPr>
        <p:txBody>
          <a:bodyPr lIns="89611" tIns="44806" rIns="89611" bIns="44806">
            <a:spAutoFit/>
          </a:bodyPr>
          <a:lstStyle/>
          <a:p>
            <a:pPr algn="l" defTabSz="895350">
              <a:spcBef>
                <a:spcPct val="50000"/>
              </a:spcBef>
            </a:pPr>
            <a:r>
              <a:rPr lang="en-GB" sz="1600" dirty="0" smtClean="0"/>
              <a:t>Power</a:t>
            </a:r>
            <a:endParaRPr lang="en-GB" sz="1600" dirty="0"/>
          </a:p>
        </p:txBody>
      </p:sp>
      <p:sp>
        <p:nvSpPr>
          <p:cNvPr id="15375" name="Text Box 24"/>
          <p:cNvSpPr txBox="1">
            <a:spLocks noChangeArrowheads="1"/>
          </p:cNvSpPr>
          <p:nvPr/>
        </p:nvSpPr>
        <p:spPr bwMode="auto">
          <a:xfrm>
            <a:off x="5199697" y="2091374"/>
            <a:ext cx="919162" cy="336708"/>
          </a:xfrm>
          <a:prstGeom prst="rect">
            <a:avLst/>
          </a:prstGeom>
          <a:noFill/>
          <a:ln w="9525">
            <a:noFill/>
            <a:miter lim="800000"/>
            <a:headEnd/>
            <a:tailEnd/>
          </a:ln>
        </p:spPr>
        <p:txBody>
          <a:bodyPr lIns="89611" tIns="44806" rIns="89611" bIns="44806">
            <a:spAutoFit/>
          </a:bodyPr>
          <a:lstStyle/>
          <a:p>
            <a:pPr algn="l" defTabSz="447675">
              <a:spcBef>
                <a:spcPct val="50000"/>
              </a:spcBef>
            </a:pPr>
            <a:r>
              <a:rPr lang="en-GB" sz="1600" dirty="0" smtClean="0"/>
              <a:t>Industry</a:t>
            </a:r>
            <a:endParaRPr lang="en-GB" sz="1600" dirty="0"/>
          </a:p>
        </p:txBody>
      </p:sp>
      <p:sp>
        <p:nvSpPr>
          <p:cNvPr id="15376" name="Text Box 25"/>
          <p:cNvSpPr txBox="1">
            <a:spLocks noChangeArrowheads="1"/>
          </p:cNvSpPr>
          <p:nvPr/>
        </p:nvSpPr>
        <p:spPr bwMode="auto">
          <a:xfrm>
            <a:off x="5183189" y="2453323"/>
            <a:ext cx="1317624" cy="336708"/>
          </a:xfrm>
          <a:prstGeom prst="rect">
            <a:avLst/>
          </a:prstGeom>
          <a:noFill/>
          <a:ln w="9525">
            <a:noFill/>
            <a:miter lim="800000"/>
            <a:headEnd/>
            <a:tailEnd/>
          </a:ln>
        </p:spPr>
        <p:txBody>
          <a:bodyPr wrap="square" lIns="89611" tIns="44806" rIns="89611" bIns="44806">
            <a:spAutoFit/>
          </a:bodyPr>
          <a:lstStyle/>
          <a:p>
            <a:pPr algn="l" defTabSz="447675">
              <a:spcBef>
                <a:spcPct val="50000"/>
              </a:spcBef>
            </a:pPr>
            <a:r>
              <a:rPr lang="en-GB" sz="1600" dirty="0" smtClean="0"/>
              <a:t>Transport**</a:t>
            </a:r>
            <a:endParaRPr lang="en-GB" sz="1600" dirty="0"/>
          </a:p>
        </p:txBody>
      </p:sp>
      <p:sp>
        <p:nvSpPr>
          <p:cNvPr id="15378" name="Text Box 27"/>
          <p:cNvSpPr txBox="1">
            <a:spLocks noChangeArrowheads="1"/>
          </p:cNvSpPr>
          <p:nvPr/>
        </p:nvSpPr>
        <p:spPr bwMode="auto">
          <a:xfrm>
            <a:off x="5192080" y="2773363"/>
            <a:ext cx="1062037" cy="336708"/>
          </a:xfrm>
          <a:prstGeom prst="rect">
            <a:avLst/>
          </a:prstGeom>
          <a:noFill/>
          <a:ln w="9525">
            <a:noFill/>
            <a:miter lim="800000"/>
            <a:headEnd/>
            <a:tailEnd/>
          </a:ln>
        </p:spPr>
        <p:txBody>
          <a:bodyPr lIns="89611" tIns="44806" rIns="89611" bIns="44806">
            <a:spAutoFit/>
          </a:bodyPr>
          <a:lstStyle/>
          <a:p>
            <a:pPr algn="l" defTabSz="447675">
              <a:spcBef>
                <a:spcPct val="50000"/>
              </a:spcBef>
            </a:pPr>
            <a:r>
              <a:rPr lang="en-GB" sz="1600" dirty="0" smtClean="0"/>
              <a:t>Buildings</a:t>
            </a:r>
            <a:endParaRPr lang="en-GB" sz="1600" dirty="0"/>
          </a:p>
        </p:txBody>
      </p:sp>
      <p:sp>
        <p:nvSpPr>
          <p:cNvPr id="15379" name="Text Box 28"/>
          <p:cNvSpPr txBox="1">
            <a:spLocks noChangeArrowheads="1"/>
          </p:cNvSpPr>
          <p:nvPr/>
        </p:nvSpPr>
        <p:spPr bwMode="auto">
          <a:xfrm>
            <a:off x="5179378" y="3590609"/>
            <a:ext cx="1181100" cy="336708"/>
          </a:xfrm>
          <a:prstGeom prst="rect">
            <a:avLst/>
          </a:prstGeom>
          <a:noFill/>
          <a:ln w="9525">
            <a:noFill/>
            <a:miter lim="800000"/>
            <a:headEnd/>
            <a:tailEnd/>
          </a:ln>
        </p:spPr>
        <p:txBody>
          <a:bodyPr lIns="89611" tIns="44806" rIns="89611" bIns="44806">
            <a:spAutoFit/>
          </a:bodyPr>
          <a:lstStyle/>
          <a:p>
            <a:pPr algn="l" defTabSz="447675">
              <a:spcBef>
                <a:spcPct val="50000"/>
              </a:spcBef>
            </a:pPr>
            <a:r>
              <a:rPr lang="en-GB" sz="1600" dirty="0" smtClean="0"/>
              <a:t>Forestry</a:t>
            </a:r>
            <a:endParaRPr lang="en-GB" sz="1600" dirty="0"/>
          </a:p>
        </p:txBody>
      </p:sp>
      <p:sp>
        <p:nvSpPr>
          <p:cNvPr id="15381" name="Text Box 30"/>
          <p:cNvSpPr txBox="1">
            <a:spLocks noChangeArrowheads="1"/>
          </p:cNvSpPr>
          <p:nvPr/>
        </p:nvSpPr>
        <p:spPr bwMode="auto">
          <a:xfrm>
            <a:off x="5186997" y="3163630"/>
            <a:ext cx="1062037" cy="336708"/>
          </a:xfrm>
          <a:prstGeom prst="rect">
            <a:avLst/>
          </a:prstGeom>
          <a:noFill/>
          <a:ln w="9525">
            <a:noFill/>
            <a:miter lim="800000"/>
            <a:headEnd/>
            <a:tailEnd/>
          </a:ln>
        </p:spPr>
        <p:txBody>
          <a:bodyPr lIns="89611" tIns="44806" rIns="89611" bIns="44806">
            <a:spAutoFit/>
          </a:bodyPr>
          <a:lstStyle/>
          <a:p>
            <a:pPr algn="l" defTabSz="447675">
              <a:spcBef>
                <a:spcPct val="50000"/>
              </a:spcBef>
            </a:pPr>
            <a:r>
              <a:rPr lang="en-GB" sz="1600" dirty="0" smtClean="0"/>
              <a:t>Waste</a:t>
            </a:r>
            <a:endParaRPr lang="en-GB" sz="1600" dirty="0"/>
          </a:p>
        </p:txBody>
      </p:sp>
      <p:sp>
        <p:nvSpPr>
          <p:cNvPr id="15382" name="Text Box 31"/>
          <p:cNvSpPr txBox="1">
            <a:spLocks noChangeArrowheads="1"/>
          </p:cNvSpPr>
          <p:nvPr/>
        </p:nvSpPr>
        <p:spPr bwMode="auto">
          <a:xfrm>
            <a:off x="5194619" y="3938271"/>
            <a:ext cx="1189037" cy="336708"/>
          </a:xfrm>
          <a:prstGeom prst="rect">
            <a:avLst/>
          </a:prstGeom>
          <a:noFill/>
          <a:ln w="9525">
            <a:noFill/>
            <a:miter lim="800000"/>
            <a:headEnd/>
            <a:tailEnd/>
          </a:ln>
        </p:spPr>
        <p:txBody>
          <a:bodyPr lIns="89611" tIns="44806" rIns="89611" bIns="44806">
            <a:spAutoFit/>
          </a:bodyPr>
          <a:lstStyle/>
          <a:p>
            <a:pPr algn="l" defTabSz="447675">
              <a:spcBef>
                <a:spcPct val="50000"/>
              </a:spcBef>
            </a:pPr>
            <a:r>
              <a:rPr lang="en-GB" sz="1600" dirty="0" smtClean="0"/>
              <a:t>Agriculture</a:t>
            </a:r>
            <a:endParaRPr lang="en-GB" sz="1600" dirty="0"/>
          </a:p>
        </p:txBody>
      </p:sp>
      <p:sp>
        <p:nvSpPr>
          <p:cNvPr id="15383" name="Text Box 23"/>
          <p:cNvSpPr txBox="1">
            <a:spLocks noChangeArrowheads="1"/>
          </p:cNvSpPr>
          <p:nvPr/>
        </p:nvSpPr>
        <p:spPr bwMode="auto">
          <a:xfrm rot="-2700000">
            <a:off x="926305" y="2310325"/>
            <a:ext cx="1843087" cy="336708"/>
          </a:xfrm>
          <a:prstGeom prst="rect">
            <a:avLst/>
          </a:prstGeom>
          <a:noFill/>
          <a:ln w="9525">
            <a:noFill/>
            <a:miter lim="800000"/>
            <a:headEnd/>
            <a:tailEnd/>
          </a:ln>
        </p:spPr>
        <p:txBody>
          <a:bodyPr lIns="89611" tIns="44806" rIns="89611" bIns="44806">
            <a:spAutoFit/>
          </a:bodyPr>
          <a:lstStyle/>
          <a:p>
            <a:pPr defTabSz="895350">
              <a:spcBef>
                <a:spcPct val="50000"/>
              </a:spcBef>
            </a:pPr>
            <a:r>
              <a:rPr lang="en-GB" sz="1600" dirty="0" smtClean="0">
                <a:latin typeface="Calibri" pitchFamily="34" charset="0"/>
              </a:rPr>
              <a:t>Business-as-usual</a:t>
            </a:r>
            <a:endParaRPr lang="en-GB" sz="1600" dirty="0">
              <a:latin typeface="Calibri" pitchFamily="34" charset="0"/>
            </a:endParaRPr>
          </a:p>
        </p:txBody>
      </p:sp>
      <p:sp>
        <p:nvSpPr>
          <p:cNvPr id="15384" name="Rectangle 24"/>
          <p:cNvSpPr>
            <a:spLocks noChangeArrowheads="1"/>
          </p:cNvSpPr>
          <p:nvPr/>
        </p:nvSpPr>
        <p:spPr bwMode="auto">
          <a:xfrm>
            <a:off x="6615113" y="1759903"/>
            <a:ext cx="984565" cy="338554"/>
          </a:xfrm>
          <a:prstGeom prst="rect">
            <a:avLst/>
          </a:prstGeom>
          <a:noFill/>
          <a:ln w="9525">
            <a:noFill/>
            <a:miter lim="800000"/>
            <a:headEnd/>
            <a:tailEnd/>
          </a:ln>
        </p:spPr>
        <p:txBody>
          <a:bodyPr wrap="none">
            <a:spAutoFit/>
          </a:bodyPr>
          <a:lstStyle/>
          <a:p>
            <a:pPr algn="l"/>
            <a:r>
              <a:rPr lang="en-GB" altLang="ja-JP" sz="1600" dirty="0" smtClean="0">
                <a:ea typeface="ＭＳ Ｐゴシック" charset="-128"/>
              </a:rPr>
              <a:t>2.2 – 3.9</a:t>
            </a:r>
            <a:endParaRPr lang="en-GB" sz="1600" dirty="0"/>
          </a:p>
        </p:txBody>
      </p:sp>
      <p:sp>
        <p:nvSpPr>
          <p:cNvPr id="15385" name="Rectangle 25"/>
          <p:cNvSpPr>
            <a:spLocks noChangeArrowheads="1"/>
          </p:cNvSpPr>
          <p:nvPr/>
        </p:nvSpPr>
        <p:spPr bwMode="auto">
          <a:xfrm>
            <a:off x="6605589" y="2095818"/>
            <a:ext cx="976312" cy="338554"/>
          </a:xfrm>
          <a:prstGeom prst="rect">
            <a:avLst/>
          </a:prstGeom>
          <a:noFill/>
          <a:ln w="9525">
            <a:noFill/>
            <a:miter lim="800000"/>
            <a:headEnd/>
            <a:tailEnd/>
          </a:ln>
        </p:spPr>
        <p:txBody>
          <a:bodyPr>
            <a:spAutoFit/>
          </a:bodyPr>
          <a:lstStyle/>
          <a:p>
            <a:pPr algn="l"/>
            <a:r>
              <a:rPr lang="en-GB" altLang="ja-JP" sz="1600" dirty="0" smtClean="0">
                <a:ea typeface="ＭＳ Ｐゴシック" charset="-128"/>
              </a:rPr>
              <a:t>1.5 – 4.6 </a:t>
            </a:r>
            <a:endParaRPr lang="en-GB" sz="1600" dirty="0"/>
          </a:p>
        </p:txBody>
      </p:sp>
      <p:sp>
        <p:nvSpPr>
          <p:cNvPr id="15386" name="Rectangle 26"/>
          <p:cNvSpPr>
            <a:spLocks noChangeArrowheads="1"/>
          </p:cNvSpPr>
          <p:nvPr/>
        </p:nvSpPr>
        <p:spPr bwMode="auto">
          <a:xfrm>
            <a:off x="6617020" y="2438083"/>
            <a:ext cx="984565" cy="338554"/>
          </a:xfrm>
          <a:prstGeom prst="rect">
            <a:avLst/>
          </a:prstGeom>
          <a:noFill/>
          <a:ln w="9525">
            <a:noFill/>
            <a:miter lim="800000"/>
            <a:headEnd/>
            <a:tailEnd/>
          </a:ln>
        </p:spPr>
        <p:txBody>
          <a:bodyPr wrap="none">
            <a:spAutoFit/>
          </a:bodyPr>
          <a:lstStyle/>
          <a:p>
            <a:pPr algn="l">
              <a:buSzPct val="120000"/>
            </a:pPr>
            <a:r>
              <a:rPr lang="en-GB" altLang="ja-JP" sz="1600" dirty="0" smtClean="0">
                <a:ea typeface="ＭＳ Ｐゴシック" charset="-128"/>
              </a:rPr>
              <a:t>1.7 – 2.5</a:t>
            </a:r>
            <a:endParaRPr lang="en-GB" sz="1600" dirty="0">
              <a:ea typeface="ＭＳ Ｐゴシック" charset="-128"/>
            </a:endParaRPr>
          </a:p>
        </p:txBody>
      </p:sp>
      <p:sp>
        <p:nvSpPr>
          <p:cNvPr id="15388" name="Rectangle 28"/>
          <p:cNvSpPr>
            <a:spLocks noChangeArrowheads="1"/>
          </p:cNvSpPr>
          <p:nvPr/>
        </p:nvSpPr>
        <p:spPr bwMode="auto">
          <a:xfrm>
            <a:off x="6613209" y="2760028"/>
            <a:ext cx="984565" cy="338554"/>
          </a:xfrm>
          <a:prstGeom prst="rect">
            <a:avLst/>
          </a:prstGeom>
          <a:noFill/>
          <a:ln w="9525">
            <a:noFill/>
            <a:miter lim="800000"/>
            <a:headEnd/>
            <a:tailEnd/>
          </a:ln>
        </p:spPr>
        <p:txBody>
          <a:bodyPr wrap="none">
            <a:spAutoFit/>
          </a:bodyPr>
          <a:lstStyle/>
          <a:p>
            <a:pPr algn="l">
              <a:buSzPct val="120000"/>
            </a:pPr>
            <a:r>
              <a:rPr lang="en-GB" sz="1600" dirty="0" smtClean="0"/>
              <a:t>1.4 – 2.9</a:t>
            </a:r>
            <a:endParaRPr lang="en-GB" sz="1600" dirty="0"/>
          </a:p>
        </p:txBody>
      </p:sp>
      <p:sp>
        <p:nvSpPr>
          <p:cNvPr id="15389" name="Rectangle 29"/>
          <p:cNvSpPr>
            <a:spLocks noChangeArrowheads="1"/>
          </p:cNvSpPr>
          <p:nvPr/>
        </p:nvSpPr>
        <p:spPr bwMode="auto">
          <a:xfrm>
            <a:off x="6773785" y="3156282"/>
            <a:ext cx="639919" cy="338554"/>
          </a:xfrm>
          <a:prstGeom prst="rect">
            <a:avLst/>
          </a:prstGeom>
          <a:noFill/>
          <a:ln w="9525">
            <a:noFill/>
            <a:miter lim="800000"/>
            <a:headEnd/>
            <a:tailEnd/>
          </a:ln>
        </p:spPr>
        <p:txBody>
          <a:bodyPr wrap="none">
            <a:spAutoFit/>
          </a:bodyPr>
          <a:lstStyle/>
          <a:p>
            <a:pPr algn="l">
              <a:buSzPct val="120000"/>
            </a:pPr>
            <a:r>
              <a:rPr lang="en-GB" sz="1600" dirty="0">
                <a:sym typeface="Symbol" pitchFamily="18" charset="2"/>
              </a:rPr>
              <a:t> 0.8</a:t>
            </a:r>
          </a:p>
        </p:txBody>
      </p:sp>
      <p:sp>
        <p:nvSpPr>
          <p:cNvPr id="15390" name="Rectangle 30"/>
          <p:cNvSpPr>
            <a:spLocks noChangeArrowheads="1"/>
          </p:cNvSpPr>
          <p:nvPr/>
        </p:nvSpPr>
        <p:spPr bwMode="auto">
          <a:xfrm>
            <a:off x="6607471" y="3579910"/>
            <a:ext cx="984565" cy="338554"/>
          </a:xfrm>
          <a:prstGeom prst="rect">
            <a:avLst/>
          </a:prstGeom>
          <a:noFill/>
          <a:ln w="9525">
            <a:noFill/>
            <a:miter lim="800000"/>
            <a:headEnd/>
            <a:tailEnd/>
          </a:ln>
        </p:spPr>
        <p:txBody>
          <a:bodyPr wrap="none">
            <a:spAutoFit/>
          </a:bodyPr>
          <a:lstStyle/>
          <a:p>
            <a:pPr algn="l">
              <a:buSzPct val="120000"/>
            </a:pPr>
            <a:r>
              <a:rPr lang="en-GB" sz="1600" dirty="0" smtClean="0"/>
              <a:t>1.3 – 4.2</a:t>
            </a:r>
            <a:endParaRPr lang="en-GB" sz="1600" dirty="0"/>
          </a:p>
        </p:txBody>
      </p:sp>
      <p:sp>
        <p:nvSpPr>
          <p:cNvPr id="15391" name="Rectangle 31"/>
          <p:cNvSpPr>
            <a:spLocks noChangeArrowheads="1"/>
          </p:cNvSpPr>
          <p:nvPr/>
        </p:nvSpPr>
        <p:spPr bwMode="auto">
          <a:xfrm>
            <a:off x="6611304" y="3956368"/>
            <a:ext cx="984565" cy="338554"/>
          </a:xfrm>
          <a:prstGeom prst="rect">
            <a:avLst/>
          </a:prstGeom>
          <a:noFill/>
          <a:ln w="9525">
            <a:noFill/>
            <a:miter lim="800000"/>
            <a:headEnd/>
            <a:tailEnd/>
          </a:ln>
        </p:spPr>
        <p:txBody>
          <a:bodyPr wrap="none">
            <a:spAutoFit/>
          </a:bodyPr>
          <a:lstStyle/>
          <a:p>
            <a:pPr algn="l">
              <a:buSzPct val="120000"/>
            </a:pPr>
            <a:r>
              <a:rPr lang="en-GB" sz="1600" dirty="0" smtClean="0"/>
              <a:t>1.1 – 4.3</a:t>
            </a:r>
            <a:endParaRPr lang="en-GB" sz="1600" dirty="0"/>
          </a:p>
        </p:txBody>
      </p:sp>
      <p:sp>
        <p:nvSpPr>
          <p:cNvPr id="495648" name="Rectangle 32"/>
          <p:cNvSpPr>
            <a:spLocks noChangeArrowheads="1"/>
          </p:cNvSpPr>
          <p:nvPr/>
        </p:nvSpPr>
        <p:spPr bwMode="auto">
          <a:xfrm>
            <a:off x="6071954" y="4458928"/>
            <a:ext cx="1176339" cy="369332"/>
          </a:xfrm>
          <a:prstGeom prst="rect">
            <a:avLst/>
          </a:prstGeom>
          <a:noFill/>
          <a:ln w="9525">
            <a:noFill/>
            <a:miter lim="800000"/>
            <a:headEnd/>
            <a:tailEnd/>
          </a:ln>
        </p:spPr>
        <p:txBody>
          <a:bodyPr>
            <a:spAutoFit/>
          </a:bodyPr>
          <a:lstStyle/>
          <a:p>
            <a:pPr algn="l"/>
            <a:r>
              <a:rPr lang="en-GB" sz="1800" b="1" dirty="0" smtClean="0">
                <a:sym typeface="Symbol" pitchFamily="18" charset="2"/>
              </a:rPr>
              <a:t>=   </a:t>
            </a:r>
            <a:r>
              <a:rPr lang="en-GB" sz="1800" b="1" u="sng" dirty="0" smtClean="0">
                <a:sym typeface="Symbol" pitchFamily="18" charset="2"/>
              </a:rPr>
              <a:t>17 ± 3</a:t>
            </a:r>
            <a:endParaRPr lang="en-GB" sz="1800" b="1" u="sng" dirty="0">
              <a:sym typeface="Symbol" pitchFamily="18" charset="2"/>
            </a:endParaRPr>
          </a:p>
        </p:txBody>
      </p:sp>
      <p:sp>
        <p:nvSpPr>
          <p:cNvPr id="495649" name="Rectangle 33"/>
          <p:cNvSpPr>
            <a:spLocks noChangeArrowheads="1"/>
          </p:cNvSpPr>
          <p:nvPr/>
        </p:nvSpPr>
        <p:spPr bwMode="auto">
          <a:xfrm>
            <a:off x="4068763" y="4455616"/>
            <a:ext cx="2432050" cy="590931"/>
          </a:xfrm>
          <a:prstGeom prst="rect">
            <a:avLst/>
          </a:prstGeom>
          <a:noFill/>
          <a:ln w="9525">
            <a:noFill/>
            <a:miter lim="800000"/>
            <a:headEnd/>
            <a:tailEnd/>
          </a:ln>
        </p:spPr>
        <p:txBody>
          <a:bodyPr>
            <a:spAutoFit/>
          </a:bodyPr>
          <a:lstStyle/>
          <a:p>
            <a:pPr algn="l">
              <a:lnSpc>
                <a:spcPct val="90000"/>
              </a:lnSpc>
            </a:pPr>
            <a:r>
              <a:rPr lang="en-GB" sz="1800" b="1" dirty="0" smtClean="0"/>
              <a:t>Total Emission Reduction Potential</a:t>
            </a:r>
            <a:endParaRPr lang="en-GB" sz="1800" b="1" dirty="0"/>
          </a:p>
        </p:txBody>
      </p:sp>
      <p:sp>
        <p:nvSpPr>
          <p:cNvPr id="495651" name="Rectangle 35"/>
          <p:cNvSpPr>
            <a:spLocks noChangeArrowheads="1"/>
          </p:cNvSpPr>
          <p:nvPr/>
        </p:nvSpPr>
        <p:spPr bwMode="auto">
          <a:xfrm>
            <a:off x="4100513" y="5142653"/>
            <a:ext cx="2900362" cy="535531"/>
          </a:xfrm>
          <a:prstGeom prst="rect">
            <a:avLst/>
          </a:prstGeom>
          <a:noFill/>
          <a:ln w="9525">
            <a:noFill/>
            <a:miter lim="800000"/>
            <a:headEnd/>
            <a:tailEnd/>
          </a:ln>
        </p:spPr>
        <p:txBody>
          <a:bodyPr>
            <a:spAutoFit/>
          </a:bodyPr>
          <a:lstStyle/>
          <a:p>
            <a:pPr algn="l">
              <a:lnSpc>
                <a:spcPct val="90000"/>
              </a:lnSpc>
            </a:pPr>
            <a:r>
              <a:rPr lang="en-GB" sz="1800" b="1" dirty="0" smtClean="0"/>
              <a:t>The Gap in 2020     =  15 </a:t>
            </a:r>
          </a:p>
          <a:p>
            <a:pPr algn="l">
              <a:lnSpc>
                <a:spcPct val="90000"/>
              </a:lnSpc>
            </a:pPr>
            <a:r>
              <a:rPr lang="en-GB" dirty="0" smtClean="0"/>
              <a:t>(relative to business-as-usual)</a:t>
            </a:r>
            <a:endParaRPr lang="en-GB" dirty="0"/>
          </a:p>
        </p:txBody>
      </p:sp>
      <p:pic>
        <p:nvPicPr>
          <p:cNvPr id="15397" name="Picture 39" descr="UNEP-SHORT-CYAN-HIGH-RES"/>
          <p:cNvPicPr>
            <a:picLocks noChangeAspect="1" noChangeArrowheads="1"/>
          </p:cNvPicPr>
          <p:nvPr/>
        </p:nvPicPr>
        <p:blipFill>
          <a:blip r:embed="rId7" cstate="print"/>
          <a:srcRect/>
          <a:stretch>
            <a:fillRect/>
          </a:stretch>
        </p:blipFill>
        <p:spPr bwMode="auto">
          <a:xfrm>
            <a:off x="8053389" y="0"/>
            <a:ext cx="619125" cy="679450"/>
          </a:xfrm>
          <a:prstGeom prst="rect">
            <a:avLst/>
          </a:prstGeom>
          <a:noFill/>
          <a:ln w="9525">
            <a:noFill/>
            <a:miter lim="800000"/>
            <a:headEnd/>
            <a:tailEnd/>
          </a:ln>
        </p:spPr>
      </p:pic>
      <p:sp>
        <p:nvSpPr>
          <p:cNvPr id="495660" name="Rectangle 44"/>
          <p:cNvSpPr>
            <a:spLocks noChangeArrowheads="1"/>
          </p:cNvSpPr>
          <p:nvPr>
            <p:custDataLst>
              <p:tags r:id="rId1"/>
            </p:custDataLst>
          </p:nvPr>
        </p:nvSpPr>
        <p:spPr bwMode="auto">
          <a:xfrm>
            <a:off x="4184014" y="5856635"/>
            <a:ext cx="4187030" cy="707886"/>
          </a:xfrm>
          <a:prstGeom prst="rect">
            <a:avLst/>
          </a:prstGeom>
          <a:solidFill>
            <a:schemeClr val="bg1"/>
          </a:solidFill>
          <a:ln w="28575">
            <a:solidFill>
              <a:schemeClr val="tx1"/>
            </a:solidFill>
            <a:miter lim="800000"/>
            <a:headEnd/>
            <a:tailEnd/>
          </a:ln>
        </p:spPr>
        <p:txBody>
          <a:bodyPr wrap="square" lIns="0" tIns="0" rIns="0" bIns="0">
            <a:spAutoFit/>
          </a:bodyPr>
          <a:lstStyle/>
          <a:p>
            <a:pPr marL="114300" lvl="1" indent="-112713" algn="l" defTabSz="895350">
              <a:spcAft>
                <a:spcPts val="0"/>
              </a:spcAft>
              <a:buSzPct val="120000"/>
              <a:buFont typeface="Wingdings" pitchFamily="2" charset="2"/>
              <a:buNone/>
            </a:pPr>
            <a:r>
              <a:rPr lang="en-GB" sz="2000" b="1" dirty="0"/>
              <a:t> </a:t>
            </a:r>
            <a:r>
              <a:rPr lang="en-GB" sz="1800" b="1" dirty="0"/>
              <a:t>Potential in sectors big enough </a:t>
            </a:r>
            <a:r>
              <a:rPr lang="en-GB" sz="1800" b="1" dirty="0" smtClean="0"/>
              <a:t>to bridge the </a:t>
            </a:r>
            <a:r>
              <a:rPr lang="en-GB" sz="1800" b="1" dirty="0"/>
              <a:t>gap. </a:t>
            </a:r>
            <a:endParaRPr lang="en-GB" sz="1800" b="1" dirty="0" smtClean="0"/>
          </a:p>
          <a:p>
            <a:pPr marL="114300" lvl="1" indent="-112713" algn="l" defTabSz="895350">
              <a:spcAft>
                <a:spcPts val="600"/>
              </a:spcAft>
              <a:buSzPct val="120000"/>
              <a:buFont typeface="Wingdings" pitchFamily="2" charset="2"/>
              <a:buNone/>
            </a:pPr>
            <a:endParaRPr lang="en-GB" sz="800" b="1" dirty="0"/>
          </a:p>
        </p:txBody>
      </p:sp>
      <p:sp>
        <p:nvSpPr>
          <p:cNvPr id="15404" name="Rectangle 46"/>
          <p:cNvSpPr>
            <a:spLocks noChangeArrowheads="1"/>
          </p:cNvSpPr>
          <p:nvPr>
            <p:custDataLst>
              <p:tags r:id="rId2"/>
            </p:custDataLst>
          </p:nvPr>
        </p:nvSpPr>
        <p:spPr bwMode="auto">
          <a:xfrm>
            <a:off x="4253707" y="1081874"/>
            <a:ext cx="4033837" cy="443198"/>
          </a:xfrm>
          <a:prstGeom prst="rect">
            <a:avLst/>
          </a:prstGeom>
          <a:noFill/>
          <a:ln w="9525">
            <a:noFill/>
            <a:miter lim="800000"/>
            <a:headEnd/>
            <a:tailEnd/>
          </a:ln>
        </p:spPr>
        <p:txBody>
          <a:bodyPr wrap="square" lIns="0" tIns="0" rIns="0" bIns="0">
            <a:spAutoFit/>
          </a:bodyPr>
          <a:lstStyle/>
          <a:p>
            <a:pPr marL="266700" lvl="1" indent="-265113" algn="l" defTabSz="895350">
              <a:lnSpc>
                <a:spcPct val="90000"/>
              </a:lnSpc>
              <a:buSzPct val="120000"/>
              <a:buFont typeface="Wingdings" pitchFamily="2" charset="2"/>
              <a:buNone/>
            </a:pPr>
            <a:r>
              <a:rPr lang="en-GB" sz="1600" b="1" dirty="0"/>
              <a:t>Emission reduction </a:t>
            </a:r>
            <a:r>
              <a:rPr lang="en-GB" sz="1600" b="1" dirty="0" smtClean="0"/>
              <a:t>potential in 2020</a:t>
            </a:r>
          </a:p>
          <a:p>
            <a:pPr marL="266700" lvl="1" indent="-265113" algn="l" defTabSz="895350">
              <a:lnSpc>
                <a:spcPct val="90000"/>
              </a:lnSpc>
              <a:buSzPct val="120000"/>
              <a:buFont typeface="Wingdings" pitchFamily="2" charset="2"/>
              <a:buNone/>
            </a:pPr>
            <a:r>
              <a:rPr lang="en-GB" sz="1600" b="1" dirty="0"/>
              <a:t> </a:t>
            </a:r>
            <a:r>
              <a:rPr lang="en-GB" sz="1600" b="1" dirty="0" smtClean="0"/>
              <a:t>        (</a:t>
            </a:r>
            <a:r>
              <a:rPr lang="en-GB" sz="1600" b="1" dirty="0" err="1"/>
              <a:t>Gt</a:t>
            </a:r>
            <a:r>
              <a:rPr lang="en-GB" sz="1600" b="1" dirty="0"/>
              <a:t>/year equivalent CO</a:t>
            </a:r>
            <a:r>
              <a:rPr lang="en-GB" sz="1600" b="1" baseline="-25000" dirty="0"/>
              <a:t>2</a:t>
            </a:r>
            <a:r>
              <a:rPr lang="en-GB" sz="1600" b="1" dirty="0"/>
              <a:t>)</a:t>
            </a:r>
            <a:r>
              <a:rPr lang="en-GB" b="1" dirty="0"/>
              <a:t>   </a:t>
            </a:r>
          </a:p>
        </p:txBody>
      </p:sp>
      <p:sp>
        <p:nvSpPr>
          <p:cNvPr id="15405" name="Line 50"/>
          <p:cNvSpPr>
            <a:spLocks noChangeShapeType="1"/>
          </p:cNvSpPr>
          <p:nvPr/>
        </p:nvSpPr>
        <p:spPr bwMode="auto">
          <a:xfrm>
            <a:off x="4123533" y="1035050"/>
            <a:ext cx="3639344" cy="0"/>
          </a:xfrm>
          <a:prstGeom prst="line">
            <a:avLst/>
          </a:prstGeom>
          <a:noFill/>
          <a:ln w="12700">
            <a:solidFill>
              <a:schemeClr val="tx1"/>
            </a:solidFill>
            <a:round/>
            <a:headEnd/>
            <a:tailEnd/>
          </a:ln>
        </p:spPr>
        <p:txBody>
          <a:bodyPr/>
          <a:lstStyle/>
          <a:p>
            <a:endParaRPr lang="en-GB" dirty="0"/>
          </a:p>
        </p:txBody>
      </p:sp>
      <p:sp>
        <p:nvSpPr>
          <p:cNvPr id="15406" name="Line 51"/>
          <p:cNvSpPr>
            <a:spLocks noChangeShapeType="1"/>
          </p:cNvSpPr>
          <p:nvPr/>
        </p:nvSpPr>
        <p:spPr bwMode="auto">
          <a:xfrm>
            <a:off x="4601070" y="1571624"/>
            <a:ext cx="2647223" cy="0"/>
          </a:xfrm>
          <a:prstGeom prst="line">
            <a:avLst/>
          </a:prstGeom>
          <a:noFill/>
          <a:ln w="12700">
            <a:solidFill>
              <a:schemeClr val="tx1"/>
            </a:solidFill>
            <a:round/>
            <a:headEnd/>
            <a:tailEnd/>
          </a:ln>
        </p:spPr>
        <p:txBody>
          <a:bodyPr/>
          <a:lstStyle/>
          <a:p>
            <a:endParaRPr lang="en-GB" dirty="0"/>
          </a:p>
        </p:txBody>
      </p:sp>
      <p:sp>
        <p:nvSpPr>
          <p:cNvPr id="495668" name="Rectangle 52"/>
          <p:cNvSpPr>
            <a:spLocks noChangeArrowheads="1"/>
          </p:cNvSpPr>
          <p:nvPr/>
        </p:nvSpPr>
        <p:spPr bwMode="auto">
          <a:xfrm>
            <a:off x="7175954" y="4467490"/>
            <a:ext cx="1624014" cy="369332"/>
          </a:xfrm>
          <a:prstGeom prst="rect">
            <a:avLst/>
          </a:prstGeom>
          <a:noFill/>
          <a:ln w="9525">
            <a:noFill/>
            <a:miter lim="800000"/>
            <a:headEnd/>
            <a:tailEnd/>
          </a:ln>
        </p:spPr>
        <p:txBody>
          <a:bodyPr>
            <a:spAutoFit/>
          </a:bodyPr>
          <a:lstStyle/>
          <a:p>
            <a:pPr algn="l"/>
            <a:r>
              <a:rPr lang="en-GB" sz="1800" dirty="0" err="1" smtClean="0"/>
              <a:t>Gt</a:t>
            </a:r>
            <a:r>
              <a:rPr lang="en-GB" sz="1800" dirty="0" smtClean="0"/>
              <a:t>/year CO</a:t>
            </a:r>
            <a:r>
              <a:rPr lang="en-GB" sz="1800" baseline="-25000" dirty="0" smtClean="0"/>
              <a:t>2</a:t>
            </a:r>
            <a:r>
              <a:rPr lang="en-GB" sz="1800" dirty="0" smtClean="0"/>
              <a:t>e</a:t>
            </a:r>
            <a:endParaRPr lang="en-GB" sz="1800" baseline="-25000" dirty="0"/>
          </a:p>
        </p:txBody>
      </p:sp>
      <p:sp>
        <p:nvSpPr>
          <p:cNvPr id="495669" name="Rectangle 53"/>
          <p:cNvSpPr>
            <a:spLocks noChangeArrowheads="1"/>
          </p:cNvSpPr>
          <p:nvPr/>
        </p:nvSpPr>
        <p:spPr bwMode="auto">
          <a:xfrm>
            <a:off x="6816725" y="5138806"/>
            <a:ext cx="2144713" cy="369332"/>
          </a:xfrm>
          <a:prstGeom prst="rect">
            <a:avLst/>
          </a:prstGeom>
          <a:noFill/>
          <a:ln w="9525">
            <a:noFill/>
            <a:miter lim="800000"/>
            <a:headEnd/>
            <a:tailEnd/>
          </a:ln>
        </p:spPr>
        <p:txBody>
          <a:bodyPr>
            <a:spAutoFit/>
          </a:bodyPr>
          <a:lstStyle/>
          <a:p>
            <a:pPr algn="l"/>
            <a:r>
              <a:rPr lang="en-GB" sz="1800" b="1" dirty="0" smtClean="0"/>
              <a:t> </a:t>
            </a:r>
            <a:r>
              <a:rPr lang="en-GB" sz="1800" dirty="0" err="1" smtClean="0"/>
              <a:t>Gt</a:t>
            </a:r>
            <a:r>
              <a:rPr lang="en-GB" sz="1800" dirty="0" smtClean="0"/>
              <a:t>/year CO</a:t>
            </a:r>
            <a:r>
              <a:rPr lang="en-GB" sz="1800" baseline="-25000" dirty="0" smtClean="0"/>
              <a:t>2</a:t>
            </a:r>
            <a:r>
              <a:rPr lang="en-GB" sz="1800" dirty="0" smtClean="0"/>
              <a:t>e</a:t>
            </a:r>
            <a:endParaRPr lang="en-GB" sz="1800" baseline="-25000" dirty="0"/>
          </a:p>
        </p:txBody>
      </p:sp>
      <p:sp>
        <p:nvSpPr>
          <p:cNvPr id="50" name="Rectangle 64"/>
          <p:cNvSpPr>
            <a:spLocks noChangeArrowheads="1"/>
          </p:cNvSpPr>
          <p:nvPr/>
        </p:nvSpPr>
        <p:spPr bwMode="auto">
          <a:xfrm>
            <a:off x="719138" y="192088"/>
            <a:ext cx="7430294" cy="680186"/>
          </a:xfrm>
          <a:prstGeom prst="rect">
            <a:avLst/>
          </a:prstGeom>
          <a:noFill/>
          <a:ln w="9525">
            <a:noFill/>
            <a:miter lim="800000"/>
            <a:headEnd/>
            <a:tailEnd/>
          </a:ln>
        </p:spPr>
        <p:txBody>
          <a:bodyPr wrap="square" lIns="0" tIns="0" rIns="0" bIns="0">
            <a:spAutoFit/>
          </a:bodyPr>
          <a:lstStyle/>
          <a:p>
            <a:pPr algn="l" defTabSz="895350">
              <a:lnSpc>
                <a:spcPct val="85000"/>
              </a:lnSpc>
            </a:pPr>
            <a:r>
              <a:rPr lang="en-GB" sz="2800" b="1" dirty="0" smtClean="0"/>
              <a:t>Can the 2020 gap be bridged?</a:t>
            </a:r>
          </a:p>
          <a:p>
            <a:pPr algn="l" defTabSz="895350">
              <a:lnSpc>
                <a:spcPct val="85000"/>
              </a:lnSpc>
            </a:pPr>
            <a:r>
              <a:rPr lang="en-GB" sz="2400" dirty="0" smtClean="0"/>
              <a:t>Bottom-up </a:t>
            </a:r>
            <a:r>
              <a:rPr lang="en-GB" sz="2400" dirty="0" err="1" smtClean="0"/>
              <a:t>sectoral</a:t>
            </a:r>
            <a:r>
              <a:rPr lang="en-GB" sz="2400" dirty="0" smtClean="0"/>
              <a:t> studies   </a:t>
            </a:r>
            <a:endParaRPr lang="en-GB" sz="2400" dirty="0"/>
          </a:p>
        </p:txBody>
      </p:sp>
      <p:pic>
        <p:nvPicPr>
          <p:cNvPr id="52" name="Picture 2"/>
          <p:cNvPicPr>
            <a:picLocks noChangeAspect="1" noChangeArrowheads="1"/>
          </p:cNvPicPr>
          <p:nvPr/>
        </p:nvPicPr>
        <p:blipFill>
          <a:blip r:embed="rId8" cstate="print">
            <a:extLst>
              <a:ext uri="{28A0092B-C50C-407E-A947-70E740481C1C}">
                <a14:useLocalDpi xmlns:a14="http://schemas.microsoft.com/office/drawing/2010/main" val="0"/>
              </a:ext>
            </a:extLst>
          </a:blip>
          <a:stretch>
            <a:fillRect/>
          </a:stretch>
        </p:blipFill>
        <p:spPr bwMode="auto">
          <a:xfrm>
            <a:off x="969168" y="3854414"/>
            <a:ext cx="1236662" cy="1292875"/>
          </a:xfrm>
          <a:prstGeom prst="rect">
            <a:avLst/>
          </a:prstGeom>
          <a:noFill/>
          <a:ln w="9525">
            <a:noFill/>
            <a:miter lim="800000"/>
            <a:headEnd/>
            <a:tailEnd/>
          </a:ln>
        </p:spPr>
      </p:pic>
      <p:pic>
        <p:nvPicPr>
          <p:cNvPr id="106499" name="Picture 3"/>
          <p:cNvPicPr>
            <a:picLocks noChangeAspect="1" noChangeArrowheads="1"/>
          </p:cNvPicPr>
          <p:nvPr/>
        </p:nvPicPr>
        <p:blipFill>
          <a:blip r:embed="rId9" cstate="print">
            <a:extLst>
              <a:ext uri="{28A0092B-C50C-407E-A947-70E740481C1C}">
                <a14:useLocalDpi xmlns:a14="http://schemas.microsoft.com/office/drawing/2010/main" val="0"/>
              </a:ext>
            </a:extLst>
          </a:blip>
          <a:stretch>
            <a:fillRect/>
          </a:stretch>
        </p:blipFill>
        <p:spPr bwMode="auto">
          <a:xfrm>
            <a:off x="4716518" y="1749918"/>
            <a:ext cx="257536" cy="336780"/>
          </a:xfrm>
          <a:prstGeom prst="rect">
            <a:avLst/>
          </a:prstGeom>
          <a:noFill/>
          <a:ln w="9525">
            <a:noFill/>
            <a:miter lim="800000"/>
            <a:headEnd/>
            <a:tailEnd/>
          </a:ln>
        </p:spPr>
      </p:pic>
      <p:pic>
        <p:nvPicPr>
          <p:cNvPr id="106500" name="Picture 4"/>
          <p:cNvPicPr>
            <a:picLocks noChangeAspect="1" noChangeArrowheads="1"/>
          </p:cNvPicPr>
          <p:nvPr/>
        </p:nvPicPr>
        <p:blipFill>
          <a:blip r:embed="rId10" cstate="print">
            <a:extLst>
              <a:ext uri="{28A0092B-C50C-407E-A947-70E740481C1C}">
                <a14:useLocalDpi xmlns:a14="http://schemas.microsoft.com/office/drawing/2010/main" val="0"/>
              </a:ext>
            </a:extLst>
          </a:blip>
          <a:stretch>
            <a:fillRect/>
          </a:stretch>
        </p:blipFill>
        <p:spPr bwMode="auto">
          <a:xfrm>
            <a:off x="4653370" y="2123017"/>
            <a:ext cx="386464" cy="253617"/>
          </a:xfrm>
          <a:prstGeom prst="rect">
            <a:avLst/>
          </a:prstGeom>
          <a:noFill/>
          <a:ln w="9525">
            <a:noFill/>
            <a:miter lim="800000"/>
            <a:headEnd/>
            <a:tailEnd/>
          </a:ln>
        </p:spPr>
      </p:pic>
      <p:pic>
        <p:nvPicPr>
          <p:cNvPr id="106501" name="Picture 5"/>
          <p:cNvPicPr>
            <a:picLocks noChangeAspect="1" noChangeArrowheads="1"/>
          </p:cNvPicPr>
          <p:nvPr/>
        </p:nvPicPr>
        <p:blipFill>
          <a:blip r:embed="rId11" cstate="print">
            <a:extLst>
              <a:ext uri="{28A0092B-C50C-407E-A947-70E740481C1C}">
                <a14:useLocalDpi xmlns:a14="http://schemas.microsoft.com/office/drawing/2010/main" val="0"/>
              </a:ext>
            </a:extLst>
          </a:blip>
          <a:stretch>
            <a:fillRect/>
          </a:stretch>
        </p:blipFill>
        <p:spPr bwMode="auto">
          <a:xfrm>
            <a:off x="4704893" y="2501711"/>
            <a:ext cx="315801" cy="219556"/>
          </a:xfrm>
          <a:prstGeom prst="rect">
            <a:avLst/>
          </a:prstGeom>
          <a:noFill/>
          <a:ln w="9525">
            <a:noFill/>
            <a:miter lim="800000"/>
            <a:headEnd/>
            <a:tailEnd/>
          </a:ln>
        </p:spPr>
      </p:pic>
      <p:pic>
        <p:nvPicPr>
          <p:cNvPr id="106503" name="Picture 7"/>
          <p:cNvPicPr>
            <a:picLocks noChangeAspect="1" noChangeArrowheads="1"/>
          </p:cNvPicPr>
          <p:nvPr/>
        </p:nvPicPr>
        <p:blipFill>
          <a:blip r:embed="rId12" cstate="print">
            <a:extLst>
              <a:ext uri="{28A0092B-C50C-407E-A947-70E740481C1C}">
                <a14:useLocalDpi xmlns:a14="http://schemas.microsoft.com/office/drawing/2010/main" val="0"/>
              </a:ext>
            </a:extLst>
          </a:blip>
          <a:stretch>
            <a:fillRect/>
          </a:stretch>
        </p:blipFill>
        <p:spPr bwMode="auto">
          <a:xfrm>
            <a:off x="4645172" y="2807587"/>
            <a:ext cx="440529" cy="247797"/>
          </a:xfrm>
          <a:prstGeom prst="rect">
            <a:avLst/>
          </a:prstGeom>
          <a:noFill/>
          <a:ln w="9525">
            <a:noFill/>
            <a:miter lim="800000"/>
            <a:headEnd/>
            <a:tailEnd/>
          </a:ln>
        </p:spPr>
      </p:pic>
      <p:pic>
        <p:nvPicPr>
          <p:cNvPr id="106504" name="Picture 8"/>
          <p:cNvPicPr>
            <a:picLocks noChangeAspect="1" noChangeArrowheads="1"/>
          </p:cNvPicPr>
          <p:nvPr/>
        </p:nvPicPr>
        <p:blipFill>
          <a:blip r:embed="rId13">
            <a:extLst>
              <a:ext uri="{28A0092B-C50C-407E-A947-70E740481C1C}">
                <a14:useLocalDpi xmlns:a14="http://schemas.microsoft.com/office/drawing/2010/main" val="0"/>
              </a:ext>
            </a:extLst>
          </a:blip>
          <a:stretch>
            <a:fillRect/>
          </a:stretch>
        </p:blipFill>
        <p:spPr bwMode="auto">
          <a:xfrm>
            <a:off x="4758055" y="3165172"/>
            <a:ext cx="204824" cy="335166"/>
          </a:xfrm>
          <a:prstGeom prst="rect">
            <a:avLst/>
          </a:prstGeom>
          <a:noFill/>
          <a:ln w="9525">
            <a:noFill/>
            <a:miter lim="800000"/>
            <a:headEnd/>
            <a:tailEnd/>
          </a:ln>
        </p:spPr>
      </p:pic>
      <p:pic>
        <p:nvPicPr>
          <p:cNvPr id="106505" name="Picture 9"/>
          <p:cNvPicPr>
            <a:picLocks noChangeAspect="1" noChangeArrowheads="1"/>
          </p:cNvPicPr>
          <p:nvPr/>
        </p:nvPicPr>
        <p:blipFill>
          <a:blip r:embed="rId14" cstate="print">
            <a:extLst>
              <a:ext uri="{28A0092B-C50C-407E-A947-70E740481C1C}">
                <a14:useLocalDpi xmlns:a14="http://schemas.microsoft.com/office/drawing/2010/main" val="0"/>
              </a:ext>
            </a:extLst>
          </a:blip>
          <a:stretch>
            <a:fillRect/>
          </a:stretch>
        </p:blipFill>
        <p:spPr bwMode="auto">
          <a:xfrm>
            <a:off x="4664223" y="3611945"/>
            <a:ext cx="375610" cy="274484"/>
          </a:xfrm>
          <a:prstGeom prst="rect">
            <a:avLst/>
          </a:prstGeom>
          <a:noFill/>
          <a:ln w="9525">
            <a:noFill/>
            <a:miter lim="800000"/>
            <a:headEnd/>
            <a:tailEnd/>
          </a:ln>
        </p:spPr>
      </p:pic>
      <p:pic>
        <p:nvPicPr>
          <p:cNvPr id="106506" name="Picture 10"/>
          <p:cNvPicPr>
            <a:picLocks noChangeAspect="1" noChangeArrowheads="1"/>
          </p:cNvPicPr>
          <p:nvPr/>
        </p:nvPicPr>
        <p:blipFill>
          <a:blip r:embed="rId15" cstate="print">
            <a:extLst>
              <a:ext uri="{28A0092B-C50C-407E-A947-70E740481C1C}">
                <a14:useLocalDpi xmlns:a14="http://schemas.microsoft.com/office/drawing/2010/main" val="0"/>
              </a:ext>
            </a:extLst>
          </a:blip>
          <a:stretch>
            <a:fillRect/>
          </a:stretch>
        </p:blipFill>
        <p:spPr bwMode="auto">
          <a:xfrm>
            <a:off x="4601071" y="3988423"/>
            <a:ext cx="433972" cy="293981"/>
          </a:xfrm>
          <a:prstGeom prst="rect">
            <a:avLst/>
          </a:prstGeom>
          <a:noFill/>
          <a:ln w="9525">
            <a:noFill/>
            <a:miter lim="800000"/>
            <a:headEnd/>
            <a:tailEnd/>
          </a:ln>
        </p:spPr>
      </p:pic>
      <p:pic>
        <p:nvPicPr>
          <p:cNvPr id="106507" name="Picture 11"/>
          <p:cNvPicPr>
            <a:picLocks noChangeAspect="1" noChangeArrowheads="1"/>
          </p:cNvPicPr>
          <p:nvPr/>
        </p:nvPicPr>
        <p:blipFill>
          <a:blip r:embed="rId16" cstate="print">
            <a:extLst>
              <a:ext uri="{28A0092B-C50C-407E-A947-70E740481C1C}">
                <a14:useLocalDpi xmlns:a14="http://schemas.microsoft.com/office/drawing/2010/main" val="0"/>
              </a:ext>
            </a:extLst>
          </a:blip>
          <a:stretch>
            <a:fillRect/>
          </a:stretch>
        </p:blipFill>
        <p:spPr bwMode="auto">
          <a:xfrm>
            <a:off x="3670144" y="1682804"/>
            <a:ext cx="340949" cy="2774895"/>
          </a:xfrm>
          <a:prstGeom prst="rect">
            <a:avLst/>
          </a:prstGeom>
          <a:noFill/>
          <a:ln w="9525">
            <a:noFill/>
            <a:miter lim="800000"/>
            <a:headEnd/>
            <a:tailEnd/>
          </a:ln>
        </p:spPr>
      </p:pic>
      <p:cxnSp>
        <p:nvCxnSpPr>
          <p:cNvPr id="3" name="Straight Connector 2"/>
          <p:cNvCxnSpPr/>
          <p:nvPr/>
        </p:nvCxnSpPr>
        <p:spPr bwMode="auto">
          <a:xfrm>
            <a:off x="484189" y="909638"/>
            <a:ext cx="7278687" cy="0"/>
          </a:xfrm>
          <a:prstGeom prst="line">
            <a:avLst/>
          </a:prstGeom>
          <a:solidFill>
            <a:schemeClr val="accent1"/>
          </a:solidFill>
          <a:ln w="19050" cap="flat" cmpd="sng" algn="ctr">
            <a:solidFill>
              <a:schemeClr val="tx1"/>
            </a:solidFill>
            <a:prstDash val="solid"/>
            <a:round/>
            <a:headEnd type="none" w="med" len="med"/>
            <a:tailEnd type="none" w="med" len="med"/>
          </a:ln>
          <a:effectLst/>
        </p:spPr>
      </p:cxnSp>
      <p:sp>
        <p:nvSpPr>
          <p:cNvPr id="15401" name="Text Box 43"/>
          <p:cNvSpPr txBox="1">
            <a:spLocks noChangeArrowheads="1"/>
          </p:cNvSpPr>
          <p:nvPr/>
        </p:nvSpPr>
        <p:spPr bwMode="auto">
          <a:xfrm>
            <a:off x="758989" y="1031360"/>
            <a:ext cx="1962150" cy="461665"/>
          </a:xfrm>
          <a:prstGeom prst="rect">
            <a:avLst/>
          </a:prstGeom>
          <a:noFill/>
          <a:ln w="9525">
            <a:noFill/>
            <a:miter lim="800000"/>
            <a:headEnd/>
            <a:tailEnd/>
          </a:ln>
        </p:spPr>
        <p:txBody>
          <a:bodyPr>
            <a:spAutoFit/>
          </a:bodyPr>
          <a:lstStyle/>
          <a:p>
            <a:pPr algn="l">
              <a:spcBef>
                <a:spcPct val="50000"/>
              </a:spcBef>
            </a:pPr>
            <a:r>
              <a:rPr lang="en-GB" sz="1200" b="1" dirty="0" smtClean="0">
                <a:solidFill>
                  <a:schemeClr val="tx2"/>
                </a:solidFill>
              </a:rPr>
              <a:t>Total Greenhouse Gas Emissions</a:t>
            </a:r>
            <a:endParaRPr lang="en-GB" sz="1200" b="1" dirty="0">
              <a:solidFill>
                <a:schemeClr val="tx2"/>
              </a:solidFill>
            </a:endParaRPr>
          </a:p>
        </p:txBody>
      </p:sp>
      <p:sp>
        <p:nvSpPr>
          <p:cNvPr id="46" name="TextBox 45"/>
          <p:cNvSpPr txBox="1"/>
          <p:nvPr/>
        </p:nvSpPr>
        <p:spPr>
          <a:xfrm flipH="1">
            <a:off x="520584" y="5223713"/>
            <a:ext cx="644783" cy="307777"/>
          </a:xfrm>
          <a:prstGeom prst="rect">
            <a:avLst/>
          </a:prstGeom>
          <a:solidFill>
            <a:schemeClr val="bg1"/>
          </a:solidFill>
          <a:ln>
            <a:solidFill>
              <a:schemeClr val="bg1"/>
            </a:solidFill>
          </a:ln>
        </p:spPr>
        <p:txBody>
          <a:bodyPr wrap="square" rtlCol="0">
            <a:spAutoFit/>
          </a:bodyPr>
          <a:lstStyle/>
          <a:p>
            <a:r>
              <a:rPr lang="en-GB" b="1" dirty="0" smtClean="0">
                <a:solidFill>
                  <a:srgbClr val="000000"/>
                </a:solidFill>
              </a:rPr>
              <a:t>2010</a:t>
            </a:r>
            <a:endParaRPr lang="en-GB" b="1" dirty="0">
              <a:solidFill>
                <a:srgbClr val="000000"/>
              </a:solidFill>
            </a:endParaRPr>
          </a:p>
        </p:txBody>
      </p:sp>
      <p:sp>
        <p:nvSpPr>
          <p:cNvPr id="47" name="TextBox 46"/>
          <p:cNvSpPr txBox="1"/>
          <p:nvPr/>
        </p:nvSpPr>
        <p:spPr>
          <a:xfrm flipH="1">
            <a:off x="2518631" y="5217145"/>
            <a:ext cx="800101" cy="307777"/>
          </a:xfrm>
          <a:prstGeom prst="rect">
            <a:avLst/>
          </a:prstGeom>
          <a:solidFill>
            <a:schemeClr val="bg1"/>
          </a:solidFill>
          <a:ln>
            <a:solidFill>
              <a:schemeClr val="bg1"/>
            </a:solidFill>
          </a:ln>
        </p:spPr>
        <p:txBody>
          <a:bodyPr wrap="square" rtlCol="0">
            <a:spAutoFit/>
          </a:bodyPr>
          <a:lstStyle/>
          <a:p>
            <a:r>
              <a:rPr lang="en-GB" b="1" dirty="0" smtClean="0">
                <a:solidFill>
                  <a:srgbClr val="000000"/>
                </a:solidFill>
              </a:rPr>
              <a:t>2020</a:t>
            </a:r>
            <a:endParaRPr lang="en-GB" b="1" dirty="0">
              <a:solidFill>
                <a:srgbClr val="000000"/>
              </a:solidFill>
            </a:endParaRPr>
          </a:p>
        </p:txBody>
      </p:sp>
      <p:sp>
        <p:nvSpPr>
          <p:cNvPr id="48" name="TextBox 47"/>
          <p:cNvSpPr txBox="1"/>
          <p:nvPr/>
        </p:nvSpPr>
        <p:spPr>
          <a:xfrm flipH="1">
            <a:off x="1461883" y="5238825"/>
            <a:ext cx="800101" cy="307777"/>
          </a:xfrm>
          <a:prstGeom prst="rect">
            <a:avLst/>
          </a:prstGeom>
          <a:solidFill>
            <a:schemeClr val="bg1"/>
          </a:solidFill>
          <a:ln>
            <a:solidFill>
              <a:schemeClr val="bg1"/>
            </a:solidFill>
          </a:ln>
        </p:spPr>
        <p:txBody>
          <a:bodyPr wrap="square" rtlCol="0">
            <a:spAutoFit/>
          </a:bodyPr>
          <a:lstStyle/>
          <a:p>
            <a:r>
              <a:rPr lang="en-GB" b="1" dirty="0" smtClean="0">
                <a:solidFill>
                  <a:srgbClr val="000000"/>
                </a:solidFill>
              </a:rPr>
              <a:t>YEAR</a:t>
            </a:r>
            <a:endParaRPr lang="en-GB" b="1" dirty="0">
              <a:solidFill>
                <a:srgbClr val="000000"/>
              </a:solidFill>
            </a:endParaRPr>
          </a:p>
        </p:txBody>
      </p:sp>
      <p:sp>
        <p:nvSpPr>
          <p:cNvPr id="4" name="TextBox 3"/>
          <p:cNvSpPr txBox="1"/>
          <p:nvPr/>
        </p:nvSpPr>
        <p:spPr>
          <a:xfrm>
            <a:off x="255191" y="6145179"/>
            <a:ext cx="2127401" cy="261610"/>
          </a:xfrm>
          <a:prstGeom prst="rect">
            <a:avLst/>
          </a:prstGeom>
          <a:noFill/>
        </p:spPr>
        <p:txBody>
          <a:bodyPr wrap="square" rtlCol="0">
            <a:spAutoFit/>
          </a:bodyPr>
          <a:lstStyle/>
          <a:p>
            <a:r>
              <a:rPr lang="en-GB" sz="1100" dirty="0" smtClean="0"/>
              <a:t>**incl. shipping and aviation</a:t>
            </a:r>
            <a:endParaRPr lang="en-GB" sz="1100" dirty="0"/>
          </a:p>
        </p:txBody>
      </p:sp>
    </p:spTree>
    <p:extLst>
      <p:ext uri="{BB962C8B-B14F-4D97-AF65-F5344CB8AC3E}">
        <p14:creationId xmlns:p14="http://schemas.microsoft.com/office/powerpoint/2010/main" val="10048526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495649"/>
                                        </p:tgtEl>
                                        <p:attrNameLst>
                                          <p:attrName>style.visibility</p:attrName>
                                        </p:attrNameLst>
                                      </p:cBhvr>
                                      <p:to>
                                        <p:strVal val="visible"/>
                                      </p:to>
                                    </p:set>
                                    <p:animEffect transition="in" filter="fade">
                                      <p:cBhvr>
                                        <p:cTn id="7" dur="750"/>
                                        <p:tgtEl>
                                          <p:spTgt spid="49564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95648"/>
                                        </p:tgtEl>
                                        <p:attrNameLst>
                                          <p:attrName>style.visibility</p:attrName>
                                        </p:attrNameLst>
                                      </p:cBhvr>
                                      <p:to>
                                        <p:strVal val="visible"/>
                                      </p:to>
                                    </p:set>
                                    <p:animEffect transition="in" filter="fade">
                                      <p:cBhvr>
                                        <p:cTn id="10" dur="750"/>
                                        <p:tgtEl>
                                          <p:spTgt spid="495648"/>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495668"/>
                                        </p:tgtEl>
                                        <p:attrNameLst>
                                          <p:attrName>style.visibility</p:attrName>
                                        </p:attrNameLst>
                                      </p:cBhvr>
                                      <p:to>
                                        <p:strVal val="visible"/>
                                      </p:to>
                                    </p:set>
                                    <p:animEffect transition="in" filter="fade">
                                      <p:cBhvr>
                                        <p:cTn id="13" dur="750"/>
                                        <p:tgtEl>
                                          <p:spTgt spid="495668"/>
                                        </p:tgtEl>
                                      </p:cBhvr>
                                    </p:animEffect>
                                  </p:childTnLst>
                                </p:cTn>
                              </p:par>
                            </p:childTnLst>
                          </p:cTn>
                        </p:par>
                      </p:childTnLst>
                    </p:cTn>
                  </p:par>
                  <p:par>
                    <p:cTn id="14" fill="hold">
                      <p:stCondLst>
                        <p:cond delay="indefinite"/>
                      </p:stCondLst>
                      <p:childTnLst>
                        <p:par>
                          <p:cTn id="15" fill="hold">
                            <p:stCondLst>
                              <p:cond delay="0"/>
                            </p:stCondLst>
                            <p:childTnLst>
                              <p:par>
                                <p:cTn id="16" presetID="10" presetClass="entr" presetSubtype="0" fill="hold" grpId="0" nodeType="clickEffect">
                                  <p:stCondLst>
                                    <p:cond delay="0"/>
                                  </p:stCondLst>
                                  <p:childTnLst>
                                    <p:set>
                                      <p:cBhvr>
                                        <p:cTn id="17" dur="1" fill="hold">
                                          <p:stCondLst>
                                            <p:cond delay="0"/>
                                          </p:stCondLst>
                                        </p:cTn>
                                        <p:tgtEl>
                                          <p:spTgt spid="495651"/>
                                        </p:tgtEl>
                                        <p:attrNameLst>
                                          <p:attrName>style.visibility</p:attrName>
                                        </p:attrNameLst>
                                      </p:cBhvr>
                                      <p:to>
                                        <p:strVal val="visible"/>
                                      </p:to>
                                    </p:set>
                                    <p:animEffect transition="in" filter="fade">
                                      <p:cBhvr>
                                        <p:cTn id="18" dur="750"/>
                                        <p:tgtEl>
                                          <p:spTgt spid="495651"/>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495669"/>
                                        </p:tgtEl>
                                        <p:attrNameLst>
                                          <p:attrName>style.visibility</p:attrName>
                                        </p:attrNameLst>
                                      </p:cBhvr>
                                      <p:to>
                                        <p:strVal val="visible"/>
                                      </p:to>
                                    </p:set>
                                    <p:animEffect transition="in" filter="fade">
                                      <p:cBhvr>
                                        <p:cTn id="21" dur="500"/>
                                        <p:tgtEl>
                                          <p:spTgt spid="495669"/>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495660"/>
                                        </p:tgtEl>
                                        <p:attrNameLst>
                                          <p:attrName>style.visibility</p:attrName>
                                        </p:attrNameLst>
                                      </p:cBhvr>
                                      <p:to>
                                        <p:strVal val="visible"/>
                                      </p:to>
                                    </p:set>
                                    <p:animEffect transition="in" filter="fade">
                                      <p:cBhvr>
                                        <p:cTn id="26" dur="750"/>
                                        <p:tgtEl>
                                          <p:spTgt spid="4956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5648" grpId="0"/>
      <p:bldP spid="495649" grpId="0"/>
      <p:bldP spid="495651" grpId="0"/>
      <p:bldP spid="495660" grpId="0" animBg="1"/>
      <p:bldP spid="495668" grpId="0"/>
      <p:bldP spid="495669" grpId="0"/>
    </p:bldLst>
  </p:timing>
</p:sld>
</file>

<file path=ppt/tags/tag1.xml><?xml version="1.0" encoding="utf-8"?>
<p:tagLst xmlns:a="http://schemas.openxmlformats.org/drawingml/2006/main" xmlns:r="http://schemas.openxmlformats.org/officeDocument/2006/relationships" xmlns:p="http://schemas.openxmlformats.org/presentationml/2006/main">
  <p:tag name="THINKCELLPRESENTATIONDONOTDELETE" val="&lt;?xml version=&quot;1.0&quot; encoding=&quot;UTF-16&quot; standalone=&quot;yes&quot;?&gt;&#10;&lt;root reqver=&quot;17819&quot;&gt;&lt;version val=&quot;17885&quot;/&gt;&lt;CPresentation id=&quot;1&quot;&gt;&lt;m_defprecNumber idref=&quot;2&quot;/&gt;&lt;m_defprecPercent idref=&quot;3&quot;/&gt;&lt;m_defprecDate idref=&quot;4&quot;/&gt;&lt;m_defprecYear idref=&quot;5&quot;/&gt;&lt;m_defprecQuarter idref=&quot;6&quot;/&gt;&lt;m_defprecMonth idref=&quot;7&quot;/&gt;&lt;m_defprecWeek idref=&quot;8&quot;/&gt;&lt;m_defprecDay idref=&quot;9&quot;/&gt;&lt;m_eweekdayFirstOfWeek val=&quot;2&quot;/&gt;&lt;m_mruColor&gt;&lt;m_vecMRU length=&quot;0&quot;/&gt;&lt;/m_mruColor&gt;&lt;m_eweekdayFirstOfWorkweek val=&quot;2&quot;/&gt;&lt;m_eweekdayFirstOfWeekend val=&quot;7&quot;/&gt;&lt;m_mapectfillschemeMRU/&gt;&lt;/CPresentation&gt;&lt;CDefaultPrec id=&quot;9&quot;&gt;&lt;m_precDefault/&gt;&lt;/CDefaultPrec&gt;&lt;CDefaultPrec id=&quot;8&quot;&gt;&lt;m_precDefault&gt;&lt;m_strFormatTime&gt;%d.&lt;/m_strFormatTime&gt;&lt;/m_precDefault&gt;&lt;/CDefaultPrec&gt;&lt;CDefaultPrec id=&quot;7&quot;&gt;&lt;m_precDefault/&gt;&lt;/CDefaultPrec&gt;&lt;CDefaultPrec id=&quot;6&quot;&gt;&lt;m_precDefault/&gt;&lt;/CDefaultPrec&gt;&lt;CDefaultPrec id=&quot;5&quot;&gt;&lt;m_precDefault/&gt;&lt;/CDefaultPrec&gt;&lt;CDefaultPrec id=&quot;4&quot;&gt;&lt;m_precDefault/&gt;&lt;/CDefaultPrec&gt;&lt;CDefaultPrec id=&quot;3&quot;&gt;&lt;m_precDefault/&gt;&lt;/CDefaultPrec&gt;&lt;CDefaultPrec id=&quot;2&quot;&gt;&lt;m_precDefault/&gt;&lt;/CDefaultPrec&gt;&lt;/root&gt;"/>
  <p:tag name="THINKCELLUNDODONOTDELETE" val="1485"/>
</p:tagLst>
</file>

<file path=ppt/tags/tag10.xml><?xml version="1.0" encoding="utf-8"?>
<p:tagLst xmlns:a="http://schemas.openxmlformats.org/drawingml/2006/main" xmlns:r="http://schemas.openxmlformats.org/officeDocument/2006/relationships" xmlns:p="http://schemas.openxmlformats.org/presentationml/2006/main">
  <p:tag name="NAME" val="MoonShape"/>
</p:tagLst>
</file>

<file path=ppt/tags/tag11.xml><?xml version="1.0" encoding="utf-8"?>
<p:tagLst xmlns:a="http://schemas.openxmlformats.org/drawingml/2006/main" xmlns:r="http://schemas.openxmlformats.org/officeDocument/2006/relationships" xmlns:p="http://schemas.openxmlformats.org/presentationml/2006/main">
  <p:tag name="NAME" val="MoonHalfShape"/>
  <p:tag name="ANGLE" val="5"/>
</p:tagLst>
</file>

<file path=ppt/tags/tag12.xml><?xml version="1.0" encoding="utf-8"?>
<p:tagLst xmlns:a="http://schemas.openxmlformats.org/drawingml/2006/main" xmlns:r="http://schemas.openxmlformats.org/officeDocument/2006/relationships" xmlns:p="http://schemas.openxmlformats.org/presentationml/2006/main">
  <p:tag name="NAME" val="Moon"/>
</p:tagLst>
</file>

<file path=ppt/tags/tag13.xml><?xml version="1.0" encoding="utf-8"?>
<p:tagLst xmlns:a="http://schemas.openxmlformats.org/drawingml/2006/main" xmlns:r="http://schemas.openxmlformats.org/officeDocument/2006/relationships" xmlns:p="http://schemas.openxmlformats.org/presentationml/2006/main">
  <p:tag name="NAME" val="MoonShape"/>
</p:tagLst>
</file>

<file path=ppt/tags/tag14.xml><?xml version="1.0" encoding="utf-8"?>
<p:tagLst xmlns:a="http://schemas.openxmlformats.org/drawingml/2006/main" xmlns:r="http://schemas.openxmlformats.org/officeDocument/2006/relationships" xmlns:p="http://schemas.openxmlformats.org/presentationml/2006/main">
  <p:tag name="NAME" val="MoonHalfShape"/>
  <p:tag name="ANGLE" val="4"/>
</p:tagLst>
</file>

<file path=ppt/tags/tag15.xml><?xml version="1.0" encoding="utf-8"?>
<p:tagLst xmlns:a="http://schemas.openxmlformats.org/drawingml/2006/main" xmlns:r="http://schemas.openxmlformats.org/officeDocument/2006/relationships" xmlns:p="http://schemas.openxmlformats.org/presentationml/2006/main">
  <p:tag name="NAME" val="Moon"/>
</p:tagLst>
</file>

<file path=ppt/tags/tag16.xml><?xml version="1.0" encoding="utf-8"?>
<p:tagLst xmlns:a="http://schemas.openxmlformats.org/drawingml/2006/main" xmlns:r="http://schemas.openxmlformats.org/officeDocument/2006/relationships" xmlns:p="http://schemas.openxmlformats.org/presentationml/2006/main">
  <p:tag name="NAME" val="MoonShape"/>
</p:tagLst>
</file>

<file path=ppt/tags/tag17.xml><?xml version="1.0" encoding="utf-8"?>
<p:tagLst xmlns:a="http://schemas.openxmlformats.org/drawingml/2006/main" xmlns:r="http://schemas.openxmlformats.org/officeDocument/2006/relationships" xmlns:p="http://schemas.openxmlformats.org/presentationml/2006/main">
  <p:tag name="NAME" val="MoonHalfShape"/>
  <p:tag name="ANGLE" val="3"/>
</p:tagLst>
</file>

<file path=ppt/tags/tag18.xml><?xml version="1.0" encoding="utf-8"?>
<p:tagLst xmlns:a="http://schemas.openxmlformats.org/drawingml/2006/main" xmlns:r="http://schemas.openxmlformats.org/officeDocument/2006/relationships" xmlns:p="http://schemas.openxmlformats.org/presentationml/2006/main">
  <p:tag name="NAME" val="Moon"/>
</p:tagLst>
</file>

<file path=ppt/tags/tag19.xml><?xml version="1.0" encoding="utf-8"?>
<p:tagLst xmlns:a="http://schemas.openxmlformats.org/drawingml/2006/main" xmlns:r="http://schemas.openxmlformats.org/officeDocument/2006/relationships" xmlns:p="http://schemas.openxmlformats.org/presentationml/2006/main">
  <p:tag name="NAME" val="MoonShape"/>
</p:tagLst>
</file>

<file path=ppt/tags/tag2.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0.xml><?xml version="1.0" encoding="utf-8"?>
<p:tagLst xmlns:a="http://schemas.openxmlformats.org/drawingml/2006/main" xmlns:r="http://schemas.openxmlformats.org/officeDocument/2006/relationships" xmlns:p="http://schemas.openxmlformats.org/presentationml/2006/main">
  <p:tag name="NAME" val="MoonHalfShape"/>
  <p:tag name="ANGLE" val="2"/>
</p:tagLst>
</file>

<file path=ppt/tags/tag21.xml><?xml version="1.0" encoding="utf-8"?>
<p:tagLst xmlns:a="http://schemas.openxmlformats.org/drawingml/2006/main" xmlns:r="http://schemas.openxmlformats.org/officeDocument/2006/relationships" xmlns:p="http://schemas.openxmlformats.org/presentationml/2006/main">
  <p:tag name="NAME" val="Moon"/>
</p:tagLst>
</file>

<file path=ppt/tags/tag22.xml><?xml version="1.0" encoding="utf-8"?>
<p:tagLst xmlns:a="http://schemas.openxmlformats.org/drawingml/2006/main" xmlns:r="http://schemas.openxmlformats.org/officeDocument/2006/relationships" xmlns:p="http://schemas.openxmlformats.org/presentationml/2006/main">
  <p:tag name="NAME" val="MoonShape"/>
</p:tagLst>
</file>

<file path=ppt/tags/tag23.xml><?xml version="1.0" encoding="utf-8"?>
<p:tagLst xmlns:a="http://schemas.openxmlformats.org/drawingml/2006/main" xmlns:r="http://schemas.openxmlformats.org/officeDocument/2006/relationships" xmlns:p="http://schemas.openxmlformats.org/presentationml/2006/main">
  <p:tag name="NAME" val="MoonHalfShape"/>
  <p:tag name="ANGLE" val="1"/>
</p:tagLst>
</file>

<file path=ppt/tags/tag24.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25.xml><?xml version="1.0" encoding="utf-8"?>
<p:tagLst xmlns:a="http://schemas.openxmlformats.org/drawingml/2006/main" xmlns:r="http://schemas.openxmlformats.org/officeDocument/2006/relationships" xmlns:p="http://schemas.openxmlformats.org/presentationml/2006/main">
  <p:tag name="THINKCELLSHAPEDONOTDELETE" val="p_qPSnJxKv06FKBJJGYKYyA"/>
</p:tagLst>
</file>

<file path=ppt/tags/tag26.xml><?xml version="1.0" encoding="utf-8"?>
<p:tagLst xmlns:a="http://schemas.openxmlformats.org/drawingml/2006/main" xmlns:r="http://schemas.openxmlformats.org/officeDocument/2006/relationships" xmlns:p="http://schemas.openxmlformats.org/presentationml/2006/main">
  <p:tag name="THINKCELLSHAPEDONOTDELETE" val="pL4s.v2k99UCb55YBsvRoAg"/>
</p:tagLst>
</file>

<file path=ppt/tags/tag27.xml><?xml version="1.0" encoding="utf-8"?>
<p:tagLst xmlns:a="http://schemas.openxmlformats.org/drawingml/2006/main" xmlns:r="http://schemas.openxmlformats.org/officeDocument/2006/relationships" xmlns:p="http://schemas.openxmlformats.org/presentationml/2006/main">
  <p:tag name="THINKCELLSHAPEDONOTDELETE" val="pL4s.v2k99UCb55YBsvRoAg"/>
</p:tagLst>
</file>

<file path=ppt/tags/tag28.xml><?xml version="1.0" encoding="utf-8"?>
<p:tagLst xmlns:a="http://schemas.openxmlformats.org/drawingml/2006/main" xmlns:r="http://schemas.openxmlformats.org/officeDocument/2006/relationships" xmlns:p="http://schemas.openxmlformats.org/presentationml/2006/main">
  <p:tag name="THINKCELLSHAPEDONOTDELETE" val="pL4s.v2k99UCb55YBsvRoAg"/>
</p:tagLst>
</file>

<file path=ppt/tags/tag29.xml><?xml version="1.0" encoding="utf-8"?>
<p:tagLst xmlns:a="http://schemas.openxmlformats.org/drawingml/2006/main" xmlns:r="http://schemas.openxmlformats.org/officeDocument/2006/relationships" xmlns:p="http://schemas.openxmlformats.org/presentationml/2006/main">
  <p:tag name="THINKCELLSHAPEDONOTDELETE" val="pL4s.v2k99UCb55YBsvRoAg"/>
</p:tagLst>
</file>

<file path=ppt/tags/tag3.xml><?xml version="1.0" encoding="utf-8"?>
<p:tagLst xmlns:a="http://schemas.openxmlformats.org/drawingml/2006/main" xmlns:r="http://schemas.openxmlformats.org/officeDocument/2006/relationships" xmlns:p="http://schemas.openxmlformats.org/presentationml/2006/main">
  <p:tag name="THINKCELLSHAPEDONOTDELETE" val="pL4s.v2k99UCb55YBsvRoAg"/>
</p:tagLst>
</file>

<file path=ppt/tags/tag30.xml><?xml version="1.0" encoding="utf-8"?>
<p:tagLst xmlns:a="http://schemas.openxmlformats.org/drawingml/2006/main" xmlns:r="http://schemas.openxmlformats.org/officeDocument/2006/relationships" xmlns:p="http://schemas.openxmlformats.org/presentationml/2006/main">
  <p:tag name="THINKCELLSHAPEDONOTDELETE" val="pL4s.v2k99UCb55YBsvRoAg"/>
</p:tagLst>
</file>

<file path=ppt/tags/tag31.xml><?xml version="1.0" encoding="utf-8"?>
<p:tagLst xmlns:a="http://schemas.openxmlformats.org/drawingml/2006/main" xmlns:r="http://schemas.openxmlformats.org/officeDocument/2006/relationships" xmlns:p="http://schemas.openxmlformats.org/presentationml/2006/main">
  <p:tag name="THINKCELLSHAPEDONOTDELETE" val="pL4s.v2k99UCb55YBsvRoAg"/>
</p:tagLst>
</file>

<file path=ppt/tags/tag32.xml><?xml version="1.0" encoding="utf-8"?>
<p:tagLst xmlns:a="http://schemas.openxmlformats.org/drawingml/2006/main" xmlns:r="http://schemas.openxmlformats.org/officeDocument/2006/relationships" xmlns:p="http://schemas.openxmlformats.org/presentationml/2006/main">
  <p:tag name="THINKCELLSHAPEDONOTDELETE" val="pL4s.v2k99UCb55YBsvRoAg"/>
</p:tagLst>
</file>

<file path=ppt/tags/tag33.xml><?xml version="1.0" encoding="utf-8"?>
<p:tagLst xmlns:a="http://schemas.openxmlformats.org/drawingml/2006/main" xmlns:r="http://schemas.openxmlformats.org/officeDocument/2006/relationships" xmlns:p="http://schemas.openxmlformats.org/presentationml/2006/main">
  <p:tag name="THINKCELLSHAPEDONOTDELETE" val="pL4s.v2k99UCb55YBsvRoAg"/>
</p:tagLst>
</file>

<file path=ppt/tags/tag34.xml><?xml version="1.0" encoding="utf-8"?>
<p:tagLst xmlns:a="http://schemas.openxmlformats.org/drawingml/2006/main" xmlns:r="http://schemas.openxmlformats.org/officeDocument/2006/relationships" xmlns:p="http://schemas.openxmlformats.org/presentationml/2006/main">
  <p:tag name="THINKCELLSHAPEDONOTDELETE" val="pL4s.v2k99UCb55YBsvRoAg"/>
</p:tagLst>
</file>

<file path=ppt/tags/tag35.xml><?xml version="1.0" encoding="utf-8"?>
<p:tagLst xmlns:a="http://schemas.openxmlformats.org/drawingml/2006/main" xmlns:r="http://schemas.openxmlformats.org/officeDocument/2006/relationships" xmlns:p="http://schemas.openxmlformats.org/presentationml/2006/main">
  <p:tag name="THINKCELLSHAPEDONOTDELETE" val="pL4s.v2k99UCb55YBsvRoAg"/>
</p:tagLst>
</file>

<file path=ppt/tags/tag36.xml><?xml version="1.0" encoding="utf-8"?>
<p:tagLst xmlns:a="http://schemas.openxmlformats.org/drawingml/2006/main" xmlns:r="http://schemas.openxmlformats.org/officeDocument/2006/relationships" xmlns:p="http://schemas.openxmlformats.org/presentationml/2006/main">
  <p:tag name="THINKCELLSHAPEDONOTDELETE" val="thinkcellActiveDocDoNotDelete"/>
</p:tagLst>
</file>

<file path=ppt/tags/tag37.xml><?xml version="1.0" encoding="utf-8"?>
<p:tagLst xmlns:a="http://schemas.openxmlformats.org/drawingml/2006/main" xmlns:r="http://schemas.openxmlformats.org/officeDocument/2006/relationships" xmlns:p="http://schemas.openxmlformats.org/presentationml/2006/main">
  <p:tag name="THINKCELLSHAPEDONOTDELETE" val="p_qPSnJxKv06FKBJJGYKYyA"/>
</p:tagLst>
</file>

<file path=ppt/tags/tag38.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39.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4.xml><?xml version="1.0" encoding="utf-8"?>
<p:tagLst xmlns:a="http://schemas.openxmlformats.org/drawingml/2006/main" xmlns:r="http://schemas.openxmlformats.org/officeDocument/2006/relationships" xmlns:p="http://schemas.openxmlformats.org/presentationml/2006/main">
  <p:tag name="THINKCELLSHAPEDONOTDELETE" val="p7w3Hp4V7tUCXjZd9l58LWQ"/>
</p:tagLst>
</file>

<file path=ppt/tags/tag40.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41.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42.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43.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44.xml><?xml version="1.0" encoding="utf-8"?>
<p:tagLst xmlns:a="http://schemas.openxmlformats.org/drawingml/2006/main" xmlns:r="http://schemas.openxmlformats.org/officeDocument/2006/relationships" xmlns:p="http://schemas.openxmlformats.org/presentationml/2006/main">
  <p:tag name="RESIZE" val="Yes"/>
</p:tagLst>
</file>

<file path=ppt/tags/tag45.xml><?xml version="1.0" encoding="utf-8"?>
<p:tagLst xmlns:a="http://schemas.openxmlformats.org/drawingml/2006/main" xmlns:r="http://schemas.openxmlformats.org/officeDocument/2006/relationships" xmlns:p="http://schemas.openxmlformats.org/presentationml/2006/main">
  <p:tag name="RESIZE" val="Yes"/>
</p:tagLst>
</file>

<file path=ppt/tags/tag46.xml><?xml version="1.0" encoding="utf-8"?>
<p:tagLst xmlns:a="http://schemas.openxmlformats.org/drawingml/2006/main" xmlns:r="http://schemas.openxmlformats.org/officeDocument/2006/relationships" xmlns:p="http://schemas.openxmlformats.org/presentationml/2006/main">
  <p:tag name="RESIZE" val="Yes"/>
</p:tagLst>
</file>

<file path=ppt/tags/tag47.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48.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49.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5.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50.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51.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52.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53.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54.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55.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56.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57.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58.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59.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6.xml><?xml version="1.0" encoding="utf-8"?>
<p:tagLst xmlns:a="http://schemas.openxmlformats.org/drawingml/2006/main" xmlns:r="http://schemas.openxmlformats.org/officeDocument/2006/relationships" xmlns:p="http://schemas.openxmlformats.org/presentationml/2006/main">
  <p:tag name="RESIZE" val="Yes"/>
  <p:tag name="THINKCELLSHAPEDONOTDELETE" val="pJ46NcY_ZTEKAFToQkO4Mjw"/>
</p:tagLst>
</file>

<file path=ppt/tags/tag60.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61.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62.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63.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64.xml><?xml version="1.0" encoding="utf-8"?>
<p:tagLst xmlns:a="http://schemas.openxmlformats.org/drawingml/2006/main" xmlns:r="http://schemas.openxmlformats.org/officeDocument/2006/relationships" xmlns:p="http://schemas.openxmlformats.org/presentationml/2006/main">
  <p:tag name="THINKCELLSHAPEDONOTDELETE" val="p8cgkiGYcbUeeHmGF8yz_lg"/>
</p:tagLst>
</file>

<file path=ppt/tags/tag7.xml><?xml version="1.0" encoding="utf-8"?>
<p:tagLst xmlns:a="http://schemas.openxmlformats.org/drawingml/2006/main" xmlns:r="http://schemas.openxmlformats.org/officeDocument/2006/relationships" xmlns:p="http://schemas.openxmlformats.org/presentationml/2006/main">
  <p:tag name="RESIZE" val="Yes"/>
  <p:tag name="THINKCELLSHAPEDONOTDELETE" val="p7OFaiULg5k61ufa36VL.PA"/>
</p:tagLst>
</file>

<file path=ppt/tags/tag8.xml><?xml version="1.0" encoding="utf-8"?>
<p:tagLst xmlns:a="http://schemas.openxmlformats.org/drawingml/2006/main" xmlns:r="http://schemas.openxmlformats.org/officeDocument/2006/relationships" xmlns:p="http://schemas.openxmlformats.org/presentationml/2006/main">
  <p:tag name="RESIZE" val="Yes"/>
  <p:tag name="THINKCELLSHAPEDONOTDELETE" val="pOQ8CA2koVkaCNzrQzeTdvw"/>
</p:tagLst>
</file>

<file path=ppt/tags/tag9.xml><?xml version="1.0" encoding="utf-8"?>
<p:tagLst xmlns:a="http://schemas.openxmlformats.org/drawingml/2006/main" xmlns:r="http://schemas.openxmlformats.org/officeDocument/2006/relationships" xmlns:p="http://schemas.openxmlformats.org/presentationml/2006/main">
  <p:tag name="NAME" val="Moon"/>
</p:tagLst>
</file>

<file path=ppt/theme/theme1.xml><?xml version="1.0" encoding="utf-8"?>
<a:theme xmlns:a="http://schemas.openxmlformats.org/drawingml/2006/main" name="1_CUT_HEW014">
  <a:themeElements>
    <a:clrScheme name="CUT_HEW014 4">
      <a:dk1>
        <a:srgbClr val="000000"/>
      </a:dk1>
      <a:lt1>
        <a:srgbClr val="FFFFFF"/>
      </a:lt1>
      <a:dk2>
        <a:srgbClr val="2B5A5F"/>
      </a:dk2>
      <a:lt2>
        <a:srgbClr val="47949D"/>
      </a:lt2>
      <a:accent1>
        <a:srgbClr val="CAE7E7"/>
      </a:accent1>
      <a:accent2>
        <a:srgbClr val="C1D86E"/>
      </a:accent2>
      <a:accent3>
        <a:srgbClr val="FFFFFF"/>
      </a:accent3>
      <a:accent4>
        <a:srgbClr val="000000"/>
      </a:accent4>
      <a:accent5>
        <a:srgbClr val="E1F1F1"/>
      </a:accent5>
      <a:accent6>
        <a:srgbClr val="AFC463"/>
      </a:accent6>
      <a:hlink>
        <a:srgbClr val="448E96"/>
      </a:hlink>
      <a:folHlink>
        <a:srgbClr val="CAE7E7"/>
      </a:folHlink>
    </a:clrScheme>
    <a:fontScheme name="CUT_HEW014">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pitchFamily="34"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ctr" defTabSz="914400" rtl="0" eaLnBrk="1" fontAlgn="base" latinLnBrk="0" hangingPunct="1">
          <a:lnSpc>
            <a:spcPct val="100000"/>
          </a:lnSpc>
          <a:spcBef>
            <a:spcPct val="0"/>
          </a:spcBef>
          <a:spcAft>
            <a:spcPct val="0"/>
          </a:spcAft>
          <a:buClrTx/>
          <a:buSzTx/>
          <a:buFontTx/>
          <a:buNone/>
          <a:tabLst/>
          <a:defRPr kumimoji="0" lang="en-GB" sz="1400" b="0" i="0" u="none" strike="noStrike" cap="none" normalizeH="0" baseline="0" smtClean="0">
            <a:ln>
              <a:noFill/>
            </a:ln>
            <a:solidFill>
              <a:schemeClr val="tx1"/>
            </a:solidFill>
            <a:effectLst/>
            <a:latin typeface="Arial" pitchFamily="34" charset="0"/>
          </a:defRPr>
        </a:defPPr>
      </a:lstStyle>
    </a:lnDef>
  </a:objectDefaults>
  <a:extraClrSchemeLst>
    <a:extraClrScheme>
      <a:clrScheme name="CUT_HEW014 1">
        <a:dk1>
          <a:srgbClr val="000000"/>
        </a:dk1>
        <a:lt1>
          <a:srgbClr val="FFFFFF"/>
        </a:lt1>
        <a:dk2>
          <a:srgbClr val="000000"/>
        </a:dk2>
        <a:lt2>
          <a:srgbClr val="FFFFFF"/>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606060"/>
        </a:folHlink>
      </a:clrScheme>
      <a:clrMap bg1="lt1" tx1="dk1" bg2="lt2" tx2="dk2" accent1="accent1" accent2="accent2" accent3="accent3" accent4="accent4" accent5="accent5" accent6="accent6" hlink="hlink" folHlink="folHlink"/>
    </a:extraClrScheme>
    <a:extraClrScheme>
      <a:clrScheme name="CUT_HEW014 2">
        <a:dk1>
          <a:srgbClr val="000000"/>
        </a:dk1>
        <a:lt1>
          <a:srgbClr val="FFFFFF"/>
        </a:lt1>
        <a:dk2>
          <a:srgbClr val="2B5A5F"/>
        </a:dk2>
        <a:lt2>
          <a:srgbClr val="47949D"/>
        </a:lt2>
        <a:accent1>
          <a:srgbClr val="CAE7E7"/>
        </a:accent1>
        <a:accent2>
          <a:srgbClr val="8FC7CD"/>
        </a:accent2>
        <a:accent3>
          <a:srgbClr val="FFFFFF"/>
        </a:accent3>
        <a:accent4>
          <a:srgbClr val="000000"/>
        </a:accent4>
        <a:accent5>
          <a:srgbClr val="E1F1F1"/>
        </a:accent5>
        <a:accent6>
          <a:srgbClr val="81B4BA"/>
        </a:accent6>
        <a:hlink>
          <a:srgbClr val="448E96"/>
        </a:hlink>
        <a:folHlink>
          <a:srgbClr val="C1D86E"/>
        </a:folHlink>
      </a:clrScheme>
      <a:clrMap bg1="lt1" tx1="dk1" bg2="lt2" tx2="dk2" accent1="accent1" accent2="accent2" accent3="accent3" accent4="accent4" accent5="accent5" accent6="accent6" hlink="hlink" folHlink="folHlink"/>
    </a:extraClrScheme>
    <a:extraClrScheme>
      <a:clrScheme name="CUT_HEW014 3">
        <a:dk1>
          <a:srgbClr val="000000"/>
        </a:dk1>
        <a:lt1>
          <a:srgbClr val="FFFFFF"/>
        </a:lt1>
        <a:dk2>
          <a:srgbClr val="2B5A5F"/>
        </a:dk2>
        <a:lt2>
          <a:srgbClr val="47949D"/>
        </a:lt2>
        <a:accent1>
          <a:srgbClr val="CAE7E7"/>
        </a:accent1>
        <a:accent2>
          <a:srgbClr val="C1D86E"/>
        </a:accent2>
        <a:accent3>
          <a:srgbClr val="FFFFFF"/>
        </a:accent3>
        <a:accent4>
          <a:srgbClr val="000000"/>
        </a:accent4>
        <a:accent5>
          <a:srgbClr val="E1F1F1"/>
        </a:accent5>
        <a:accent6>
          <a:srgbClr val="AFC463"/>
        </a:accent6>
        <a:hlink>
          <a:srgbClr val="448E96"/>
        </a:hlink>
        <a:folHlink>
          <a:srgbClr val="C1D86E"/>
        </a:folHlink>
      </a:clrScheme>
      <a:clrMap bg1="lt1" tx1="dk1" bg2="lt2" tx2="dk2" accent1="accent1" accent2="accent2" accent3="accent3" accent4="accent4" accent5="accent5" accent6="accent6" hlink="hlink" folHlink="folHlink"/>
    </a:extraClrScheme>
    <a:extraClrScheme>
      <a:clrScheme name="CUT_HEW014 4">
        <a:dk1>
          <a:srgbClr val="000000"/>
        </a:dk1>
        <a:lt1>
          <a:srgbClr val="FFFFFF"/>
        </a:lt1>
        <a:dk2>
          <a:srgbClr val="2B5A5F"/>
        </a:dk2>
        <a:lt2>
          <a:srgbClr val="47949D"/>
        </a:lt2>
        <a:accent1>
          <a:srgbClr val="CAE7E7"/>
        </a:accent1>
        <a:accent2>
          <a:srgbClr val="C1D86E"/>
        </a:accent2>
        <a:accent3>
          <a:srgbClr val="FFFFFF"/>
        </a:accent3>
        <a:accent4>
          <a:srgbClr val="000000"/>
        </a:accent4>
        <a:accent5>
          <a:srgbClr val="E1F1F1"/>
        </a:accent5>
        <a:accent6>
          <a:srgbClr val="AFC463"/>
        </a:accent6>
        <a:hlink>
          <a:srgbClr val="448E96"/>
        </a:hlink>
        <a:folHlink>
          <a:srgbClr val="CAE7E7"/>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000000"/>
      </a:lt2>
      <a:accent1>
        <a:srgbClr val="FFFFFF"/>
      </a:accent1>
      <a:accent2>
        <a:srgbClr val="D0D0D0"/>
      </a:accent2>
      <a:accent3>
        <a:srgbClr val="FFFFFF"/>
      </a:accent3>
      <a:accent4>
        <a:srgbClr val="000000"/>
      </a:accent4>
      <a:accent5>
        <a:srgbClr val="FFFFFF"/>
      </a:accent5>
      <a:accent6>
        <a:srgbClr val="BCBCBC"/>
      </a:accent6>
      <a:hlink>
        <a:srgbClr val="909090"/>
      </a:hlink>
      <a:folHlink>
        <a:srgbClr val="0000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CUT_HEW014</Template>
  <TotalTime>16779</TotalTime>
  <Words>3197</Words>
  <Application>Microsoft Office PowerPoint</Application>
  <PresentationFormat>Custom</PresentationFormat>
  <Paragraphs>302</Paragraphs>
  <Slides>14</Slides>
  <Notes>14</Notes>
  <HiddenSlides>2</HiddenSlides>
  <MMClips>0</MMClips>
  <ScaleCrop>false</ScaleCrop>
  <HeadingPairs>
    <vt:vector size="6" baseType="variant">
      <vt:variant>
        <vt:lpstr>Theme</vt:lpstr>
      </vt:variant>
      <vt:variant>
        <vt:i4>1</vt:i4>
      </vt:variant>
      <vt:variant>
        <vt:lpstr>Embedded OLE Servers</vt:lpstr>
      </vt:variant>
      <vt:variant>
        <vt:i4>2</vt:i4>
      </vt:variant>
      <vt:variant>
        <vt:lpstr>Slide Titles</vt:lpstr>
      </vt:variant>
      <vt:variant>
        <vt:i4>14</vt:i4>
      </vt:variant>
    </vt:vector>
  </HeadingPairs>
  <TitlesOfParts>
    <vt:vector size="17" baseType="lpstr">
      <vt:lpstr>1_CUT_HEW014</vt:lpstr>
      <vt:lpstr>think-cell Slide</vt:lpstr>
      <vt:lpstr>Acrobat Document</vt:lpstr>
      <vt:lpstr>The Emissions Gap reports</vt:lpstr>
      <vt:lpstr>The emissions gap idea</vt:lpstr>
      <vt:lpstr>PowerPoint Presentation</vt:lpstr>
      <vt:lpstr>PowerPoint Presentation</vt:lpstr>
      <vt:lpstr>PowerPoint Presentation</vt:lpstr>
      <vt:lpstr>PowerPoint Presentation</vt:lpstr>
      <vt:lpstr>What will we have to adapt to? </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Corporate</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0</dc:title>
  <dc:creator>Corporate</dc:creator>
  <cp:keywords>Message Universal Template A4</cp:keywords>
  <dc:description>Version 1.1</dc:description>
  <cp:lastModifiedBy>Michel den Elzen</cp:lastModifiedBy>
  <cp:revision>1543</cp:revision>
  <cp:lastPrinted>2013-11-04T13:30:45Z</cp:lastPrinted>
  <dcterms:created xsi:type="dcterms:W3CDTF">2008-11-21T11:52:35Z</dcterms:created>
  <dcterms:modified xsi:type="dcterms:W3CDTF">2013-11-04T14:09:58Z</dcterms:modified>
  <cp:category>POT - A4</cp:category>
</cp:coreProperties>
</file>

<file path=docProps/custom.xml><?xml version="1.0" encoding="utf-8"?>
<Properties xmlns="http://schemas.openxmlformats.org/officeDocument/2006/custom-properties" xmlns:vt="http://schemas.openxmlformats.org/officeDocument/2006/docPropsVTypes">
  <property fmtid="{D5CDD505-2E9C-101B-9397-08002B2CF9AE}" pid="2" name="Universal Objects">
    <vt:bool>true</vt:bool>
  </property>
  <property fmtid="{D5CDD505-2E9C-101B-9397-08002B2CF9AE}" pid="3" name="McKPaperSize">
    <vt:lpwstr>A4</vt:lpwstr>
  </property>
  <property fmtid="{D5CDD505-2E9C-101B-9397-08002B2CF9AE}" pid="4" name="NotesPageLayout">
    <vt:lpwstr>Message</vt:lpwstr>
  </property>
  <property fmtid="{D5CDD505-2E9C-101B-9397-08002B2CF9AE}" pid="5" name="docid">
    <vt:lpwstr/>
  </property>
  <property fmtid="{D5CDD505-2E9C-101B-9397-08002B2CF9AE}" pid="6" name="Event">
    <vt:lpwstr/>
  </property>
  <property fmtid="{D5CDD505-2E9C-101B-9397-08002B2CF9AE}" pid="7" name="Delivery Date">
    <vt:lpwstr>23 November 2010</vt:lpwstr>
  </property>
  <property fmtid="{D5CDD505-2E9C-101B-9397-08002B2CF9AE}" pid="8" name="DocIDPosition">
    <vt:i4>1</vt:i4>
  </property>
  <property fmtid="{D5CDD505-2E9C-101B-9397-08002B2CF9AE}" pid="9" name="DocIDinTitle">
    <vt:bool>true</vt:bool>
  </property>
  <property fmtid="{D5CDD505-2E9C-101B-9397-08002B2CF9AE}" pid="10" name="DocIDinSlide">
    <vt:bool>true</vt:bool>
  </property>
  <property fmtid="{D5CDD505-2E9C-101B-9397-08002B2CF9AE}" pid="11" name="Title">
    <vt:lpwstr>Slide 0</vt:lpwstr>
  </property>
  <property fmtid="{D5CDD505-2E9C-101B-9397-08002B2CF9AE}" pid="12" name="Final">
    <vt:bool>true</vt:bool>
  </property>
</Properties>
</file>