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02" r:id="rId2"/>
    <p:sldId id="330" r:id="rId3"/>
    <p:sldId id="332" r:id="rId4"/>
    <p:sldId id="331" r:id="rId5"/>
    <p:sldId id="333" r:id="rId6"/>
    <p:sldId id="335" r:id="rId7"/>
    <p:sldId id="334" r:id="rId8"/>
    <p:sldId id="339" r:id="rId9"/>
    <p:sldId id="328" r:id="rId10"/>
    <p:sldId id="340" r:id="rId11"/>
    <p:sldId id="323" r:id="rId12"/>
    <p:sldId id="336" r:id="rId13"/>
    <p:sldId id="337" r:id="rId14"/>
    <p:sldId id="338" r:id="rId15"/>
    <p:sldId id="309" r:id="rId1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6A353"/>
    <a:srgbClr val="323232"/>
    <a:srgbClr val="D12609"/>
    <a:srgbClr val="666666"/>
    <a:srgbClr val="B2B2B2"/>
    <a:srgbClr val="CDCD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2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38565FC-2DD3-4556-B060-22F970AAE008}" type="datetimeFigureOut">
              <a:rPr lang="en-GB"/>
              <a:pPr>
                <a:defRPr/>
              </a:pPr>
              <a:t>06/10/2013</a:t>
            </a:fld>
            <a:endParaRPr lang="en-GB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45A128F-BCD7-4196-8CF5-75BD87A1D3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0395208-2192-48F2-AB41-4B6FD3AFD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E6D0A2E1-3FDE-4D57-B6C3-E7044179CEBD}" type="slidenum">
              <a:rPr lang="en-US" sz="1200"/>
              <a:pPr algn="r" eaLnBrk="0" hangingPunct="0"/>
              <a:t>1</a:t>
            </a:fld>
            <a:endParaRPr lang="en-US" sz="1200"/>
          </a:p>
        </p:txBody>
      </p:sp>
      <p:sp>
        <p:nvSpPr>
          <p:cNvPr id="21507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A3B13F6B-7B80-49B2-B661-3C287C548647}" type="slidenum">
              <a:rPr lang="en-US" sz="1200"/>
              <a:pPr algn="r" eaLnBrk="0" hangingPunct="0"/>
              <a:t>11</a:t>
            </a:fld>
            <a:endParaRPr lang="en-US" sz="1200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A3B13F6B-7B80-49B2-B661-3C287C548647}" type="slidenum">
              <a:rPr lang="en-US" sz="1200"/>
              <a:pPr algn="r" eaLnBrk="0" hangingPunct="0"/>
              <a:t>12</a:t>
            </a:fld>
            <a:endParaRPr lang="en-US" sz="1200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A3B13F6B-7B80-49B2-B661-3C287C548647}" type="slidenum">
              <a:rPr lang="en-US" sz="1200"/>
              <a:pPr algn="r" eaLnBrk="0" hangingPunct="0"/>
              <a:t>13</a:t>
            </a:fld>
            <a:endParaRPr lang="en-US" sz="1200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A3B13F6B-7B80-49B2-B661-3C287C548647}" type="slidenum">
              <a:rPr lang="en-US" sz="1200"/>
              <a:pPr algn="r" eaLnBrk="0" hangingPunct="0"/>
              <a:t>14</a:t>
            </a:fld>
            <a:endParaRPr lang="en-US" sz="1200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641BB093-7D62-497D-981A-B4813DCF9DC4}" type="slidenum">
              <a:rPr lang="en-US" sz="1200"/>
              <a:pPr algn="r" eaLnBrk="0" hangingPunct="0"/>
              <a:t>15</a:t>
            </a:fld>
            <a:endParaRPr lang="en-US" sz="1200"/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B4E94365-97E6-479D-8A27-D07713D44CA3}" type="slidenum">
              <a:rPr lang="en-US" sz="1200"/>
              <a:pPr algn="r" eaLnBrk="0" hangingPunct="0"/>
              <a:t>2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B4E94365-97E6-479D-8A27-D07713D44CA3}" type="slidenum">
              <a:rPr lang="en-US" sz="1200"/>
              <a:pPr algn="r" eaLnBrk="0" hangingPunct="0"/>
              <a:t>3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B4E94365-97E6-479D-8A27-D07713D44CA3}" type="slidenum">
              <a:rPr lang="en-US" sz="1200"/>
              <a:pPr algn="r" eaLnBrk="0" hangingPunct="0"/>
              <a:t>4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B4E94365-97E6-479D-8A27-D07713D44CA3}" type="slidenum">
              <a:rPr lang="en-US" sz="1200"/>
              <a:pPr algn="r" eaLnBrk="0" hangingPunct="0"/>
              <a:t>5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B4E94365-97E6-479D-8A27-D07713D44CA3}" type="slidenum">
              <a:rPr lang="en-US" sz="1200"/>
              <a:pPr algn="r" eaLnBrk="0" hangingPunct="0"/>
              <a:t>6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B4E94365-97E6-479D-8A27-D07713D44CA3}" type="slidenum">
              <a:rPr lang="en-US" sz="1200"/>
              <a:pPr algn="r" eaLnBrk="0" hangingPunct="0"/>
              <a:t>7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B4E94365-97E6-479D-8A27-D07713D44CA3}" type="slidenum">
              <a:rPr lang="en-US" sz="1200"/>
              <a:pPr algn="r" eaLnBrk="0" hangingPunct="0"/>
              <a:t>8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eaLnBrk="0" hangingPunct="0"/>
            <a:fld id="{B4E94365-97E6-479D-8A27-D07713D44CA3}" type="slidenum">
              <a:rPr lang="en-US" sz="1200"/>
              <a:pPr algn="r" eaLnBrk="0" hangingPunct="0"/>
              <a:t>10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6" name="AutoShape 12"/>
          <p:cNvCxnSpPr>
            <a:cxnSpLocks noChangeShapeType="1"/>
          </p:cNvCxnSpPr>
          <p:nvPr userDrawn="1"/>
        </p:nvCxnSpPr>
        <p:spPr bwMode="auto">
          <a:xfrm>
            <a:off x="381000" y="6172200"/>
            <a:ext cx="8382000" cy="0"/>
          </a:xfrm>
          <a:prstGeom prst="straightConnector1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</p:spPr>
      </p:cxnSp>
      <p:pic>
        <p:nvPicPr>
          <p:cNvPr id="1027" name="Picture 13" descr="2909_EFI_Powerpoint_back_base2b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66088" y="6248400"/>
            <a:ext cx="10779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jpe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2909_EFI_Powerpoint_background2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2860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4000" dirty="0" smtClean="0"/>
              <a:t>FLEGT Action Plan</a:t>
            </a:r>
            <a:endParaRPr lang="en-GB" sz="4000" dirty="0" smtClean="0"/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87450" y="3141663"/>
            <a:ext cx="6905625" cy="1752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FLEGT Training Event </a:t>
            </a: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 </a:t>
            </a:r>
            <a:r>
              <a:rPr lang="en-GB" sz="2400" dirty="0" smtClean="0"/>
              <a:t>7-8 October 2013</a:t>
            </a: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John </a:t>
            </a:r>
            <a:r>
              <a:rPr lang="en-GB" sz="2000" dirty="0" err="1" smtClean="0"/>
              <a:t>Bazill</a:t>
            </a:r>
            <a:endParaRPr lang="en-GB" sz="2000" dirty="0" smtClean="0"/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DG Environment</a:t>
            </a:r>
            <a:r>
              <a:rPr lang="en-GB" sz="2400" dirty="0" smtClean="0"/>
              <a:t> </a:t>
            </a: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36A353"/>
                </a:solidFill>
              </a:rPr>
              <a:t>Other dialogues</a:t>
            </a:r>
            <a:endParaRPr lang="en-US" sz="2800" b="1" dirty="0">
              <a:solidFill>
                <a:srgbClr val="36A353"/>
              </a:solidFill>
            </a:endParaRPr>
          </a:p>
        </p:txBody>
      </p:sp>
      <p:pic>
        <p:nvPicPr>
          <p:cNvPr id="3075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26"/>
          <p:cNvSpPr txBox="1">
            <a:spLocks noChangeArrowheads="1"/>
          </p:cNvSpPr>
          <p:nvPr/>
        </p:nvSpPr>
        <p:spPr bwMode="auto">
          <a:xfrm>
            <a:off x="0" y="2564904"/>
            <a:ext cx="8280400" cy="225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China – bilateral coordination mechanism on FLEG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Russia – FLEGC sub-group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Brazil, India, part of environment dialogue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Australia, US, Japan, Korea – ad hoc 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Trade agreements: Central America, Peru and Colombia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European Actors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17411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26"/>
          <p:cNvSpPr txBox="1">
            <a:spLocks noChangeArrowheads="1"/>
          </p:cNvSpPr>
          <p:nvPr/>
        </p:nvSpPr>
        <p:spPr bwMode="auto">
          <a:xfrm>
            <a:off x="179388" y="2516188"/>
            <a:ext cx="8280400" cy="273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b="1" dirty="0" smtClean="0"/>
              <a:t>Council of Ministers (Member States)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Co-legislator FLEGT Regulation and EU Timber Regulation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Negotiation mandate to European Commission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Approves VPAs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</a:pPr>
            <a:endParaRPr lang="en-US" sz="1800" dirty="0" smtClean="0"/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European Actors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17411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26"/>
          <p:cNvSpPr txBox="1">
            <a:spLocks noChangeArrowheads="1"/>
          </p:cNvSpPr>
          <p:nvPr/>
        </p:nvSpPr>
        <p:spPr bwMode="auto">
          <a:xfrm>
            <a:off x="179388" y="2516188"/>
            <a:ext cx="8280400" cy="3203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b="1" dirty="0" smtClean="0"/>
              <a:t>FLEGT Committee/ Expert Group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Approves secondary legislation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Approves amendments to VPA annexes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Coordination of implementation of FLEGT and EU Timber Regulations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European Actors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17411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26"/>
          <p:cNvSpPr txBox="1">
            <a:spLocks noChangeArrowheads="1"/>
          </p:cNvSpPr>
          <p:nvPr/>
        </p:nvSpPr>
        <p:spPr bwMode="auto">
          <a:xfrm>
            <a:off x="179388" y="2516188"/>
            <a:ext cx="8280400" cy="3676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b="1" dirty="0" smtClean="0"/>
              <a:t>European Parliament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Co-legislator FLEGT Regulation and EU Timber Regulation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Role in approval of some secondary legislation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Parliamentary Questions and hearings 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European Actors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17411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26"/>
          <p:cNvSpPr txBox="1">
            <a:spLocks noChangeArrowheads="1"/>
          </p:cNvSpPr>
          <p:nvPr/>
        </p:nvSpPr>
        <p:spPr bwMode="auto">
          <a:xfrm>
            <a:off x="179388" y="2516188"/>
            <a:ext cx="8280400" cy="3676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b="1" dirty="0" smtClean="0"/>
              <a:t>NGOs and private sector federations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Inputs in formal consultation processes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Influence positions of Member States and European Parliament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Not allowed to be part of EU negotiating teams </a:t>
            </a:r>
            <a:endParaRPr lang="en-US" sz="1800" dirty="0"/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Important interlocutors with FLEGT partners</a:t>
            </a:r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  <a:p>
            <a:pPr marL="742950" lvl="1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71438" y="1341438"/>
            <a:ext cx="860425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FLEGT – 10 years on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18435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79388" y="1989138"/>
            <a:ext cx="82804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323232"/>
                </a:solidFill>
              </a:rPr>
              <a:t>Unique construction – trade as an entry point for forest governance reform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323232"/>
                </a:solidFill>
              </a:rPr>
              <a:t>Moving away from donor-recipient relationship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323232"/>
                </a:solidFill>
              </a:rPr>
              <a:t>ENV-DEVCO co-lead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323232"/>
                </a:solidFill>
              </a:rPr>
              <a:t>FLEGT Action Plan not just VPAs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323232"/>
                </a:solidFill>
              </a:rPr>
              <a:t>Trade, environment, human rights, international law, EU implementation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323232"/>
                </a:solidFill>
              </a:rPr>
              <a:t>Process is important and enriching, but time consuming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323232"/>
                </a:solidFill>
              </a:rPr>
              <a:t>After 10 years – need to show FLEGT licensed timber!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323232"/>
                </a:solidFill>
              </a:rPr>
              <a:t>Stay for FLEGT project coordination Weds and Thurs..</a:t>
            </a:r>
            <a:endParaRPr lang="en-US" sz="2000" dirty="0">
              <a:solidFill>
                <a:srgbClr val="323232"/>
              </a:solidFill>
            </a:endParaRPr>
          </a:p>
          <a:p>
            <a:pPr marL="457200" indent="-457200"/>
            <a:endParaRPr lang="en-US" sz="2000" dirty="0">
              <a:solidFill>
                <a:srgbClr val="32323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36A353"/>
                </a:solidFill>
              </a:rPr>
              <a:t>Origins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3075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26"/>
          <p:cNvSpPr txBox="1">
            <a:spLocks noChangeArrowheads="1"/>
          </p:cNvSpPr>
          <p:nvPr/>
        </p:nvSpPr>
        <p:spPr bwMode="auto">
          <a:xfrm>
            <a:off x="179388" y="2516188"/>
            <a:ext cx="8280400" cy="3953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1992 Rio Conference – no Forest convention &gt; voluntary forest certification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Conflict timber: Liberia, Cambodia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G8 Action Plan on Forests, illegal logging component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2001 East Asia FLEG conference + declaration “joint responsibility of consumers and producers”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EU challenged to respond &gt; 2003 FLEG</a:t>
            </a:r>
            <a:r>
              <a:rPr lang="en-US" sz="1800" b="1" dirty="0" smtClean="0"/>
              <a:t>T</a:t>
            </a:r>
            <a:r>
              <a:rPr lang="en-US" sz="1800" dirty="0" smtClean="0"/>
              <a:t> Action Plan Communication 2003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2003 Africa FLEG, 2005 Europe and North Asia FLEG conferences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r>
              <a:rPr lang="en-US" sz="1800" dirty="0" smtClean="0"/>
              <a:t>2005 FLEGT Regulation and VPA negotiating mandate adopted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36A353"/>
                </a:solidFill>
              </a:rPr>
              <a:t>Why combat illegal logging, improve forest governance?</a:t>
            </a:r>
            <a:endParaRPr lang="en-US" sz="2800" b="1" dirty="0">
              <a:solidFill>
                <a:srgbClr val="36A353"/>
              </a:solidFill>
            </a:endParaRPr>
          </a:p>
        </p:txBody>
      </p:sp>
      <p:pic>
        <p:nvPicPr>
          <p:cNvPr id="3075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26"/>
          <p:cNvSpPr txBox="1">
            <a:spLocks noChangeArrowheads="1"/>
          </p:cNvSpPr>
          <p:nvPr/>
        </p:nvSpPr>
        <p:spPr bwMode="auto">
          <a:xfrm>
            <a:off x="179388" y="2516188"/>
            <a:ext cx="8280400" cy="281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Environment:</a:t>
            </a:r>
            <a:r>
              <a:rPr lang="en-US" sz="1800" dirty="0" smtClean="0"/>
              <a:t>  compliance with legislation a basis for sustainable management: biodiversity, climate benefits 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Social:</a:t>
            </a:r>
            <a:r>
              <a:rPr lang="en-US" sz="1800" dirty="0" smtClean="0"/>
              <a:t>  worker protection, local participation, greater livelihood security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Economic:</a:t>
            </a:r>
            <a:r>
              <a:rPr lang="en-US" sz="1800" dirty="0" smtClean="0"/>
              <a:t>  income to state, opportunities for local communities, level playing field for responsible operators allowing for long term planning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Rule of Law:</a:t>
            </a:r>
            <a:r>
              <a:rPr lang="en-US" sz="1800" dirty="0" smtClean="0"/>
              <a:t>   combat corruption, promote the rule of law and transparency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Tx/>
              <a:buChar char="-"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36A353"/>
                </a:solidFill>
              </a:rPr>
              <a:t>What </a:t>
            </a:r>
            <a:r>
              <a:rPr lang="en-US" sz="3200" b="1" dirty="0" smtClean="0">
                <a:solidFill>
                  <a:srgbClr val="36A353"/>
                </a:solidFill>
              </a:rPr>
              <a:t>did the FLEGT Action Plan say?</a:t>
            </a:r>
            <a:endParaRPr lang="en-US" sz="3200" b="1" dirty="0">
              <a:solidFill>
                <a:srgbClr val="36A353"/>
              </a:solidFill>
            </a:endParaRPr>
          </a:p>
        </p:txBody>
      </p:sp>
      <p:pic>
        <p:nvPicPr>
          <p:cNvPr id="3075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26"/>
          <p:cNvSpPr txBox="1">
            <a:spLocks noChangeArrowheads="1"/>
          </p:cNvSpPr>
          <p:nvPr/>
        </p:nvSpPr>
        <p:spPr bwMode="auto">
          <a:xfrm>
            <a:off x="179388" y="2516188"/>
            <a:ext cx="8280400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SzPct val="100000"/>
              <a:buBlip>
                <a:blip r:embed="rId4"/>
              </a:buBlip>
            </a:pPr>
            <a:r>
              <a:rPr lang="es-GT" sz="1800" dirty="0" smtClean="0">
                <a:solidFill>
                  <a:schemeClr val="tx1"/>
                </a:solidFill>
              </a:rPr>
              <a:t>    </a:t>
            </a:r>
            <a:r>
              <a:rPr lang="es-GT" sz="1800" dirty="0" err="1" smtClean="0">
                <a:solidFill>
                  <a:schemeClr val="tx1"/>
                </a:solidFill>
              </a:rPr>
              <a:t>Capacity</a:t>
            </a:r>
            <a:r>
              <a:rPr lang="es-GT" sz="1800" dirty="0" err="1" smtClean="0"/>
              <a:t>-building</a:t>
            </a:r>
            <a:r>
              <a:rPr lang="es-GT" sz="1800" dirty="0" smtClean="0"/>
              <a:t> </a:t>
            </a:r>
            <a:r>
              <a:rPr lang="es-GT" sz="1800" dirty="0" err="1" smtClean="0"/>
              <a:t>through</a:t>
            </a:r>
            <a:r>
              <a:rPr lang="es-GT" sz="1800" dirty="0" smtClean="0"/>
              <a:t> </a:t>
            </a:r>
            <a:r>
              <a:rPr lang="es-GT" sz="1800" dirty="0" err="1" smtClean="0"/>
              <a:t>development</a:t>
            </a:r>
            <a:r>
              <a:rPr lang="es-GT" sz="1800" dirty="0" smtClean="0"/>
              <a:t> </a:t>
            </a:r>
            <a:r>
              <a:rPr lang="es-GT" sz="1800" dirty="0" err="1" smtClean="0"/>
              <a:t>cooperation</a:t>
            </a:r>
            <a:endParaRPr lang="es-GT" sz="18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SzPct val="100000"/>
              <a:buBlip>
                <a:blip r:embed="rId4"/>
              </a:buBlip>
            </a:pPr>
            <a:r>
              <a:rPr lang="es-GT" sz="1800" dirty="0" smtClean="0">
                <a:solidFill>
                  <a:schemeClr val="tx1"/>
                </a:solidFill>
              </a:rPr>
              <a:t>    </a:t>
            </a:r>
            <a:r>
              <a:rPr lang="es-GT" sz="1800" dirty="0" err="1" smtClean="0">
                <a:solidFill>
                  <a:schemeClr val="tx1"/>
                </a:solidFill>
              </a:rPr>
              <a:t>Private</a:t>
            </a:r>
            <a:r>
              <a:rPr lang="es-GT" sz="1800" dirty="0" smtClean="0">
                <a:solidFill>
                  <a:schemeClr val="tx1"/>
                </a:solidFill>
              </a:rPr>
              <a:t> sector </a:t>
            </a:r>
            <a:r>
              <a:rPr lang="es-GT" sz="1800" dirty="0" err="1" smtClean="0">
                <a:solidFill>
                  <a:schemeClr val="tx1"/>
                </a:solidFill>
              </a:rPr>
              <a:t>initiatives</a:t>
            </a:r>
            <a:endParaRPr lang="es-GT" sz="1800" dirty="0"/>
          </a:p>
          <a:p>
            <a:pPr marL="342900" indent="-342900">
              <a:lnSpc>
                <a:spcPct val="150000"/>
              </a:lnSpc>
              <a:buSzPct val="100000"/>
              <a:buBlip>
                <a:blip r:embed="rId4"/>
              </a:buBlip>
            </a:pPr>
            <a:r>
              <a:rPr lang="es-GT" sz="1800" dirty="0" smtClean="0">
                <a:solidFill>
                  <a:schemeClr val="tx1"/>
                </a:solidFill>
              </a:rPr>
              <a:t>    </a:t>
            </a:r>
            <a:r>
              <a:rPr lang="es-GT" sz="1800" dirty="0" err="1" smtClean="0">
                <a:solidFill>
                  <a:schemeClr val="tx1"/>
                </a:solidFill>
              </a:rPr>
              <a:t>Public</a:t>
            </a:r>
            <a:r>
              <a:rPr lang="es-GT" sz="1800" dirty="0" smtClean="0">
                <a:solidFill>
                  <a:schemeClr val="tx1"/>
                </a:solidFill>
              </a:rPr>
              <a:t> </a:t>
            </a:r>
            <a:r>
              <a:rPr lang="es-GT" sz="1800" dirty="0" err="1" smtClean="0">
                <a:solidFill>
                  <a:schemeClr val="tx1"/>
                </a:solidFill>
              </a:rPr>
              <a:t>procurement</a:t>
            </a:r>
            <a:r>
              <a:rPr lang="es-GT" sz="1800" dirty="0" smtClean="0">
                <a:solidFill>
                  <a:schemeClr val="tx1"/>
                </a:solidFill>
              </a:rPr>
              <a:t> </a:t>
            </a:r>
            <a:r>
              <a:rPr lang="es-GT" sz="1800" dirty="0" err="1" smtClean="0">
                <a:solidFill>
                  <a:schemeClr val="tx1"/>
                </a:solidFill>
              </a:rPr>
              <a:t>policies</a:t>
            </a:r>
            <a:endParaRPr lang="es-GT" sz="18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SzPct val="100000"/>
              <a:buBlip>
                <a:blip r:embed="rId4"/>
              </a:buBlip>
            </a:pPr>
            <a:r>
              <a:rPr lang="es-GT" sz="1800" dirty="0" smtClean="0">
                <a:solidFill>
                  <a:schemeClr val="tx1"/>
                </a:solidFill>
              </a:rPr>
              <a:t>    </a:t>
            </a:r>
            <a:r>
              <a:rPr lang="es-GT" sz="1800" dirty="0" err="1" smtClean="0">
                <a:solidFill>
                  <a:schemeClr val="tx1"/>
                </a:solidFill>
              </a:rPr>
              <a:t>Finance</a:t>
            </a:r>
            <a:r>
              <a:rPr lang="es-GT" sz="1800" dirty="0" smtClean="0">
                <a:solidFill>
                  <a:schemeClr val="tx1"/>
                </a:solidFill>
              </a:rPr>
              <a:t> and </a:t>
            </a:r>
            <a:r>
              <a:rPr lang="es-GT" sz="1800" dirty="0" err="1" smtClean="0">
                <a:solidFill>
                  <a:schemeClr val="tx1"/>
                </a:solidFill>
              </a:rPr>
              <a:t>investment</a:t>
            </a:r>
            <a:r>
              <a:rPr lang="es-GT" sz="1800" dirty="0" smtClean="0">
                <a:solidFill>
                  <a:schemeClr val="tx1"/>
                </a:solidFill>
              </a:rPr>
              <a:t> </a:t>
            </a:r>
            <a:r>
              <a:rPr lang="es-GT" sz="1800" dirty="0" err="1" smtClean="0">
                <a:solidFill>
                  <a:schemeClr val="tx1"/>
                </a:solidFill>
              </a:rPr>
              <a:t>policies</a:t>
            </a:r>
            <a:endParaRPr lang="es-GT" sz="18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SzPct val="100000"/>
              <a:buBlip>
                <a:blip r:embed="rId4"/>
              </a:buBlip>
            </a:pPr>
            <a:r>
              <a:rPr lang="es-GT" sz="1800" dirty="0" smtClean="0">
                <a:solidFill>
                  <a:schemeClr val="tx1"/>
                </a:solidFill>
                <a:cs typeface="Arial" charset="0"/>
              </a:rPr>
              <a:t> </a:t>
            </a:r>
            <a:r>
              <a:rPr lang="es-GT" sz="1800" dirty="0" smtClean="0">
                <a:solidFill>
                  <a:srgbClr val="337647"/>
                </a:solidFill>
                <a:cs typeface="Arial" charset="0"/>
              </a:rPr>
              <a:t>   </a:t>
            </a:r>
            <a:r>
              <a:rPr lang="es-GT" sz="1800" dirty="0" smtClean="0">
                <a:cs typeface="Arial" charset="0"/>
              </a:rPr>
              <a:t>Bilateral FLEGT </a:t>
            </a:r>
            <a:r>
              <a:rPr lang="es-GT" sz="1800" dirty="0" err="1" smtClean="0">
                <a:cs typeface="Arial" charset="0"/>
              </a:rPr>
              <a:t>Voluntary</a:t>
            </a:r>
            <a:r>
              <a:rPr lang="es-GT" sz="1800" dirty="0" smtClean="0">
                <a:cs typeface="Arial" charset="0"/>
              </a:rPr>
              <a:t> </a:t>
            </a:r>
            <a:r>
              <a:rPr lang="es-GT" sz="1800" dirty="0" err="1" smtClean="0">
                <a:cs typeface="Arial" charset="0"/>
              </a:rPr>
              <a:t>Partnership</a:t>
            </a:r>
            <a:r>
              <a:rPr lang="es-GT" sz="1800" dirty="0" smtClean="0">
                <a:cs typeface="Arial" charset="0"/>
              </a:rPr>
              <a:t> </a:t>
            </a:r>
            <a:r>
              <a:rPr lang="es-GT" sz="1800" dirty="0" err="1" smtClean="0">
                <a:cs typeface="Arial" charset="0"/>
              </a:rPr>
              <a:t>Agreements</a:t>
            </a:r>
            <a:endParaRPr lang="es-GT" sz="1800" dirty="0" smtClean="0">
              <a:cs typeface="Arial" charset="0"/>
            </a:endParaRPr>
          </a:p>
          <a:p>
            <a:pPr marL="342900" indent="-342900">
              <a:lnSpc>
                <a:spcPct val="150000"/>
              </a:lnSpc>
              <a:buSzPct val="100000"/>
              <a:buBlip>
                <a:blip r:embed="rId4"/>
              </a:buBlip>
            </a:pPr>
            <a:r>
              <a:rPr lang="es-GT" sz="1800" dirty="0" smtClean="0">
                <a:cs typeface="Arial" charset="0"/>
              </a:rPr>
              <a:t>    </a:t>
            </a:r>
            <a:r>
              <a:rPr lang="es-GT" sz="1800" dirty="0" err="1" smtClean="0">
                <a:cs typeface="Arial" charset="0"/>
              </a:rPr>
              <a:t>Conflict</a:t>
            </a:r>
            <a:r>
              <a:rPr lang="es-GT" sz="1800" dirty="0" smtClean="0">
                <a:cs typeface="Arial" charset="0"/>
              </a:rPr>
              <a:t> </a:t>
            </a:r>
            <a:r>
              <a:rPr lang="es-GT" sz="1800" dirty="0" err="1" smtClean="0">
                <a:cs typeface="Arial" charset="0"/>
              </a:rPr>
              <a:t>timber</a:t>
            </a:r>
            <a:endParaRPr lang="es-GT" sz="1800" dirty="0" smtClean="0">
              <a:cs typeface="Arial" charset="0"/>
            </a:endParaRPr>
          </a:p>
          <a:p>
            <a:pPr marL="342900" indent="-342900">
              <a:lnSpc>
                <a:spcPct val="150000"/>
              </a:lnSpc>
              <a:buSzPct val="100000"/>
              <a:buBlip>
                <a:blip r:embed="rId4"/>
              </a:buBlip>
            </a:pPr>
            <a:r>
              <a:rPr lang="es-GT" sz="1800" dirty="0" smtClean="0">
                <a:solidFill>
                  <a:schemeClr val="tx1"/>
                </a:solidFill>
              </a:rPr>
              <a:t>    Look at </a:t>
            </a:r>
            <a:r>
              <a:rPr lang="es-GT" sz="1800" dirty="0" err="1" smtClean="0">
                <a:solidFill>
                  <a:schemeClr val="tx1"/>
                </a:solidFill>
              </a:rPr>
              <a:t>additional</a:t>
            </a:r>
            <a:r>
              <a:rPr lang="es-GT" sz="1800" dirty="0" smtClean="0">
                <a:solidFill>
                  <a:schemeClr val="tx1"/>
                </a:solidFill>
              </a:rPr>
              <a:t> </a:t>
            </a:r>
            <a:r>
              <a:rPr lang="es-GT" sz="1800" dirty="0" err="1" smtClean="0">
                <a:solidFill>
                  <a:schemeClr val="tx1"/>
                </a:solidFill>
              </a:rPr>
              <a:t>legislative</a:t>
            </a:r>
            <a:r>
              <a:rPr lang="es-GT" sz="1800" dirty="0" smtClean="0">
                <a:solidFill>
                  <a:schemeClr val="tx1"/>
                </a:solidFill>
              </a:rPr>
              <a:t> </a:t>
            </a:r>
            <a:r>
              <a:rPr lang="es-GT" sz="1800" dirty="0" err="1" smtClean="0">
                <a:solidFill>
                  <a:schemeClr val="tx1"/>
                </a:solidFill>
              </a:rPr>
              <a:t>options</a:t>
            </a:r>
            <a:r>
              <a:rPr lang="es-GT" sz="1800" dirty="0" smtClean="0">
                <a:solidFill>
                  <a:schemeClr val="tx1"/>
                </a:solidFill>
              </a:rPr>
              <a:t> (&gt; EU </a:t>
            </a:r>
            <a:r>
              <a:rPr lang="es-GT" sz="1800" dirty="0" err="1" smtClean="0">
                <a:solidFill>
                  <a:schemeClr val="tx1"/>
                </a:solidFill>
              </a:rPr>
              <a:t>Timber</a:t>
            </a:r>
            <a:r>
              <a:rPr lang="es-GT" sz="1800" dirty="0" smtClean="0">
                <a:solidFill>
                  <a:schemeClr val="tx1"/>
                </a:solidFill>
              </a:rPr>
              <a:t> </a:t>
            </a:r>
            <a:r>
              <a:rPr lang="es-GT" sz="1800" dirty="0" err="1" smtClean="0">
                <a:solidFill>
                  <a:schemeClr val="tx1"/>
                </a:solidFill>
              </a:rPr>
              <a:t>Regulation</a:t>
            </a:r>
            <a:r>
              <a:rPr lang="es-GT" sz="1800" dirty="0" smtClean="0">
                <a:solidFill>
                  <a:schemeClr val="tx1"/>
                </a:solidFill>
              </a:rPr>
              <a:t>)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36A353"/>
                </a:solidFill>
              </a:rPr>
              <a:t>Development Cooperation</a:t>
            </a:r>
            <a:endParaRPr lang="en-US" sz="2800" b="1" dirty="0">
              <a:solidFill>
                <a:srgbClr val="36A353"/>
              </a:solidFill>
            </a:endParaRPr>
          </a:p>
        </p:txBody>
      </p:sp>
      <p:pic>
        <p:nvPicPr>
          <p:cNvPr id="3075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26"/>
          <p:cNvSpPr txBox="1">
            <a:spLocks noChangeArrowheads="1"/>
          </p:cNvSpPr>
          <p:nvPr/>
        </p:nvSpPr>
        <p:spPr bwMode="auto">
          <a:xfrm>
            <a:off x="0" y="2564904"/>
            <a:ext cx="8280400" cy="2536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Joint efforts with Member States: BE, DE, ES, FI, FR, NL, SE, UK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EU Funding: geographic + thematic (ENRTP)  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FLEGT likely to be a flagship </a:t>
            </a:r>
            <a:r>
              <a:rPr lang="en-US" sz="1800" dirty="0" err="1" smtClean="0"/>
              <a:t>programme</a:t>
            </a:r>
            <a:r>
              <a:rPr lang="en-US" sz="1800" dirty="0" smtClean="0"/>
              <a:t> in 2014-2020 programming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2011 FLEGT review report suggested over €600 M spent on FLEGT and related activities  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Increasing coordination with US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36A353"/>
                </a:solidFill>
              </a:rPr>
              <a:t>Private sector policies</a:t>
            </a:r>
            <a:endParaRPr lang="en-US" sz="2800" b="1" dirty="0">
              <a:solidFill>
                <a:srgbClr val="36A353"/>
              </a:solidFill>
            </a:endParaRPr>
          </a:p>
        </p:txBody>
      </p:sp>
      <p:pic>
        <p:nvPicPr>
          <p:cNvPr id="3075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26"/>
          <p:cNvSpPr txBox="1">
            <a:spLocks noChangeArrowheads="1"/>
          </p:cNvSpPr>
          <p:nvPr/>
        </p:nvSpPr>
        <p:spPr bwMode="auto">
          <a:xfrm>
            <a:off x="0" y="2564904"/>
            <a:ext cx="8280400" cy="225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Codes of conduct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Purchasing policies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Business to business links 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European Timber Trade Federation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But uneven coverage of sub-sectors; SMEs outside federations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36A353"/>
                </a:solidFill>
              </a:rPr>
              <a:t>Public procurement policies</a:t>
            </a:r>
            <a:endParaRPr lang="en-US" sz="2800" b="1" dirty="0">
              <a:solidFill>
                <a:srgbClr val="36A353"/>
              </a:solidFill>
            </a:endParaRPr>
          </a:p>
        </p:txBody>
      </p:sp>
      <p:pic>
        <p:nvPicPr>
          <p:cNvPr id="3075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26"/>
          <p:cNvSpPr txBox="1">
            <a:spLocks noChangeArrowheads="1"/>
          </p:cNvSpPr>
          <p:nvPr/>
        </p:nvSpPr>
        <p:spPr bwMode="auto">
          <a:xfrm>
            <a:off x="0" y="2564904"/>
            <a:ext cx="8280400" cy="3285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Possibility of </a:t>
            </a:r>
            <a:r>
              <a:rPr lang="en-US" sz="1800" dirty="0" err="1" smtClean="0"/>
              <a:t>favouring</a:t>
            </a:r>
            <a:r>
              <a:rPr lang="en-US" sz="1800" dirty="0" smtClean="0"/>
              <a:t> environmental criteria in tenders permitted under EU Directives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Around 8 Member States with such policies, most </a:t>
            </a:r>
            <a:r>
              <a:rPr lang="en-US" sz="1800" dirty="0" err="1" smtClean="0"/>
              <a:t>favouring</a:t>
            </a:r>
            <a:r>
              <a:rPr lang="en-US" sz="1800" dirty="0" smtClean="0"/>
              <a:t> sustainable timber.  UK policy also </a:t>
            </a:r>
            <a:r>
              <a:rPr lang="en-US" sz="1800" dirty="0" err="1" smtClean="0"/>
              <a:t>favours</a:t>
            </a:r>
            <a:r>
              <a:rPr lang="en-US" sz="1800" dirty="0" smtClean="0"/>
              <a:t> FLEGT timber  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Government procurement = 16% GDP – powerful lever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Implementation needs lots of support and training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“Green” building codes emerging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Green public procurement policies emerging in some emerging economies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04250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36A353"/>
                </a:solidFill>
              </a:rPr>
              <a:t>Finance and investment</a:t>
            </a:r>
            <a:endParaRPr lang="en-US" sz="2800" b="1" dirty="0">
              <a:solidFill>
                <a:srgbClr val="36A353"/>
              </a:solidFill>
            </a:endParaRPr>
          </a:p>
        </p:txBody>
      </p:sp>
      <p:pic>
        <p:nvPicPr>
          <p:cNvPr id="3075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26"/>
          <p:cNvSpPr txBox="1">
            <a:spLocks noChangeArrowheads="1"/>
          </p:cNvSpPr>
          <p:nvPr/>
        </p:nvSpPr>
        <p:spPr bwMode="auto">
          <a:xfrm>
            <a:off x="0" y="2564904"/>
            <a:ext cx="8280400" cy="186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Some banks include specific checks for companies in forest sector – illegal timber = higher risk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Legal wood a contract condition for mortgages for one state owned bank in Brazil</a:t>
            </a:r>
          </a:p>
          <a:p>
            <a:pPr marL="285750" indent="-285750">
              <a:spcBef>
                <a:spcPts val="120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800" dirty="0" smtClean="0"/>
              <a:t>Least developed component of FLEGT 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9" descr="C:\Users\baziljo\AppData\Local\Microsoft\Windows\Temporary Internet Files\Content.Outlook\HYSHADLW\FLEGTmapJuly20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12888"/>
            <a:ext cx="9144000" cy="387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107950" y="115888"/>
            <a:ext cx="287338" cy="2159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107950" y="979488"/>
            <a:ext cx="287338" cy="2159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395288" y="115888"/>
            <a:ext cx="3671887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Aft>
                <a:spcPct val="15000"/>
              </a:spcAft>
            </a:pPr>
            <a:r>
              <a:rPr lang="en-US" sz="1200">
                <a:solidFill>
                  <a:srgbClr val="000000"/>
                </a:solidFill>
              </a:rPr>
              <a:t>FLEGT licenses (not yet)</a:t>
            </a:r>
          </a:p>
          <a:p>
            <a:pPr eaLnBrk="0" hangingPunct="0">
              <a:spcAft>
                <a:spcPct val="15000"/>
              </a:spcAft>
            </a:pPr>
            <a:r>
              <a:rPr lang="en-US" sz="1200">
                <a:solidFill>
                  <a:srgbClr val="000000"/>
                </a:solidFill>
              </a:rPr>
              <a:t>System development</a:t>
            </a:r>
          </a:p>
          <a:p>
            <a:pPr eaLnBrk="0" hangingPunct="0">
              <a:spcAft>
                <a:spcPct val="15000"/>
              </a:spcAft>
            </a:pPr>
            <a:r>
              <a:rPr lang="en-US" sz="1200">
                <a:solidFill>
                  <a:srgbClr val="000000"/>
                </a:solidFill>
              </a:rPr>
              <a:t>Formal negotiations</a:t>
            </a:r>
          </a:p>
          <a:p>
            <a:pPr eaLnBrk="0" hangingPunct="0">
              <a:spcAft>
                <a:spcPct val="15000"/>
              </a:spcAft>
            </a:pPr>
            <a:r>
              <a:rPr lang="en-US" sz="1200">
                <a:solidFill>
                  <a:srgbClr val="000000"/>
                </a:solidFill>
              </a:rPr>
              <a:t>Entering into negotiations</a:t>
            </a:r>
          </a:p>
          <a:p>
            <a:pPr eaLnBrk="0" hangingPunct="0">
              <a:spcAft>
                <a:spcPct val="15000"/>
              </a:spcAft>
            </a:pPr>
            <a:r>
              <a:rPr lang="en-US" sz="1200">
                <a:solidFill>
                  <a:srgbClr val="000000"/>
                </a:solidFill>
              </a:rPr>
              <a:t>Preparation, in-country consensus building</a:t>
            </a:r>
          </a:p>
          <a:p>
            <a:pPr eaLnBrk="0" hangingPunct="0">
              <a:spcAft>
                <a:spcPct val="15000"/>
              </a:spcAft>
            </a:pPr>
            <a:r>
              <a:rPr lang="en-US" sz="1200">
                <a:solidFill>
                  <a:srgbClr val="000000"/>
                </a:solidFill>
              </a:rPr>
              <a:t>Introduction to VPAs</a:t>
            </a:r>
          </a:p>
        </p:txBody>
      </p:sp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107950" y="331788"/>
            <a:ext cx="287338" cy="2159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107950" y="763588"/>
            <a:ext cx="287338" cy="215900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6392" name="Rectangle 10"/>
          <p:cNvSpPr>
            <a:spLocks noChangeArrowheads="1"/>
          </p:cNvSpPr>
          <p:nvPr/>
        </p:nvSpPr>
        <p:spPr bwMode="auto">
          <a:xfrm>
            <a:off x="107950" y="547688"/>
            <a:ext cx="287338" cy="2159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grpSp>
        <p:nvGrpSpPr>
          <p:cNvPr id="16393" name="Group 11"/>
          <p:cNvGrpSpPr>
            <a:grpSpLocks/>
          </p:cNvGrpSpPr>
          <p:nvPr/>
        </p:nvGrpSpPr>
        <p:grpSpPr bwMode="auto">
          <a:xfrm>
            <a:off x="4500563" y="3787775"/>
            <a:ext cx="863600" cy="1655763"/>
            <a:chOff x="2880" y="2659"/>
            <a:chExt cx="544" cy="1043"/>
          </a:xfrm>
        </p:grpSpPr>
        <p:pic>
          <p:nvPicPr>
            <p:cNvPr id="16464" name="Picture 12" descr="congo-fla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61" y="3339"/>
              <a:ext cx="363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65" name="Text Box 13"/>
            <p:cNvSpPr txBox="1">
              <a:spLocks noChangeArrowheads="1"/>
            </p:cNvSpPr>
            <p:nvPr/>
          </p:nvSpPr>
          <p:spPr bwMode="auto">
            <a:xfrm>
              <a:off x="3074" y="3548"/>
              <a:ext cx="35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</a:rPr>
                <a:t>Congo</a:t>
              </a:r>
            </a:p>
          </p:txBody>
        </p:sp>
        <p:sp>
          <p:nvSpPr>
            <p:cNvPr id="16466" name="Line 14"/>
            <p:cNvSpPr>
              <a:spLocks noChangeShapeType="1"/>
            </p:cNvSpPr>
            <p:nvPr/>
          </p:nvSpPr>
          <p:spPr bwMode="auto">
            <a:xfrm flipH="1" flipV="1">
              <a:off x="2880" y="2659"/>
              <a:ext cx="226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394" name="Group 15"/>
          <p:cNvGrpSpPr>
            <a:grpSpLocks/>
          </p:cNvGrpSpPr>
          <p:nvPr/>
        </p:nvGrpSpPr>
        <p:grpSpPr bwMode="auto">
          <a:xfrm>
            <a:off x="4572000" y="3616325"/>
            <a:ext cx="1655763" cy="1900238"/>
            <a:chOff x="2971" y="2523"/>
            <a:chExt cx="1043" cy="1197"/>
          </a:xfrm>
        </p:grpSpPr>
        <p:grpSp>
          <p:nvGrpSpPr>
            <p:cNvPr id="16460" name="Group 16"/>
            <p:cNvGrpSpPr>
              <a:grpSpLocks/>
            </p:cNvGrpSpPr>
            <p:nvPr/>
          </p:nvGrpSpPr>
          <p:grpSpPr bwMode="auto">
            <a:xfrm>
              <a:off x="3651" y="3339"/>
              <a:ext cx="363" cy="381"/>
              <a:chOff x="3152" y="3294"/>
              <a:chExt cx="363" cy="381"/>
            </a:xfrm>
          </p:grpSpPr>
          <p:sp>
            <p:nvSpPr>
              <p:cNvPr id="16462" name="Text Box 17"/>
              <p:cNvSpPr txBox="1">
                <a:spLocks noChangeArrowheads="1"/>
              </p:cNvSpPr>
              <p:nvPr/>
            </p:nvSpPr>
            <p:spPr bwMode="auto">
              <a:xfrm>
                <a:off x="3164" y="3521"/>
                <a:ext cx="351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000">
                    <a:solidFill>
                      <a:srgbClr val="000000"/>
                    </a:solidFill>
                  </a:rPr>
                  <a:t>C.A.R.</a:t>
                </a:r>
              </a:p>
            </p:txBody>
          </p:sp>
          <p:pic>
            <p:nvPicPr>
              <p:cNvPr id="16463" name="Picture 18" descr="central-afric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152" y="3294"/>
                <a:ext cx="363" cy="2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6461" name="Line 19"/>
            <p:cNvSpPr>
              <a:spLocks noChangeShapeType="1"/>
            </p:cNvSpPr>
            <p:nvPr/>
          </p:nvSpPr>
          <p:spPr bwMode="auto">
            <a:xfrm flipH="1" flipV="1">
              <a:off x="2971" y="2523"/>
              <a:ext cx="862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6804025" y="3357563"/>
            <a:ext cx="1800225" cy="533400"/>
            <a:chOff x="4558" y="2161"/>
            <a:chExt cx="1134" cy="336"/>
          </a:xfrm>
        </p:grpSpPr>
        <p:grpSp>
          <p:nvGrpSpPr>
            <p:cNvPr id="16456" name="Group 21"/>
            <p:cNvGrpSpPr>
              <a:grpSpLocks/>
            </p:cNvGrpSpPr>
            <p:nvPr/>
          </p:nvGrpSpPr>
          <p:grpSpPr bwMode="auto">
            <a:xfrm>
              <a:off x="5261" y="2161"/>
              <a:ext cx="431" cy="336"/>
              <a:chOff x="5022" y="1435"/>
              <a:chExt cx="480" cy="336"/>
            </a:xfrm>
          </p:grpSpPr>
          <p:sp>
            <p:nvSpPr>
              <p:cNvPr id="16458" name="Text Box 22"/>
              <p:cNvSpPr txBox="1">
                <a:spLocks noChangeArrowheads="1"/>
              </p:cNvSpPr>
              <p:nvPr/>
            </p:nvSpPr>
            <p:spPr bwMode="auto">
              <a:xfrm>
                <a:off x="5022" y="1616"/>
                <a:ext cx="480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sz="1000">
                    <a:solidFill>
                      <a:srgbClr val="000000"/>
                    </a:solidFill>
                  </a:rPr>
                  <a:t>Malaysia</a:t>
                </a:r>
              </a:p>
            </p:txBody>
          </p:sp>
          <p:pic>
            <p:nvPicPr>
              <p:cNvPr id="16459" name="Picture 23" descr="malaysia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047" y="1435"/>
                <a:ext cx="409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6457" name="Line 24"/>
            <p:cNvSpPr>
              <a:spLocks noChangeShapeType="1"/>
            </p:cNvSpPr>
            <p:nvPr/>
          </p:nvSpPr>
          <p:spPr bwMode="auto">
            <a:xfrm flipH="1">
              <a:off x="4558" y="2297"/>
              <a:ext cx="680" cy="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396" name="Group 70"/>
          <p:cNvGrpSpPr>
            <a:grpSpLocks/>
          </p:cNvGrpSpPr>
          <p:nvPr/>
        </p:nvGrpSpPr>
        <p:grpSpPr bwMode="auto">
          <a:xfrm>
            <a:off x="6948488" y="3933825"/>
            <a:ext cx="1511300" cy="1150938"/>
            <a:chOff x="4740" y="2614"/>
            <a:chExt cx="952" cy="725"/>
          </a:xfrm>
        </p:grpSpPr>
        <p:grpSp>
          <p:nvGrpSpPr>
            <p:cNvPr id="16452" name="Group 26"/>
            <p:cNvGrpSpPr>
              <a:grpSpLocks/>
            </p:cNvGrpSpPr>
            <p:nvPr/>
          </p:nvGrpSpPr>
          <p:grpSpPr bwMode="auto">
            <a:xfrm>
              <a:off x="5232" y="2958"/>
              <a:ext cx="460" cy="381"/>
              <a:chOff x="4967" y="1842"/>
              <a:chExt cx="460" cy="381"/>
            </a:xfrm>
          </p:grpSpPr>
          <p:sp>
            <p:nvSpPr>
              <p:cNvPr id="16454" name="Text Box 27"/>
              <p:cNvSpPr txBox="1">
                <a:spLocks noChangeArrowheads="1"/>
              </p:cNvSpPr>
              <p:nvPr/>
            </p:nvSpPr>
            <p:spPr bwMode="auto">
              <a:xfrm>
                <a:off x="4967" y="2069"/>
                <a:ext cx="46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000">
                    <a:solidFill>
                      <a:srgbClr val="000000"/>
                    </a:solidFill>
                  </a:rPr>
                  <a:t>Indonesia</a:t>
                </a:r>
              </a:p>
            </p:txBody>
          </p:sp>
          <p:pic>
            <p:nvPicPr>
              <p:cNvPr id="16455" name="Picture 28" descr="indonesia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012" y="1842"/>
                <a:ext cx="415" cy="24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</p:pic>
        </p:grpSp>
        <p:sp>
          <p:nvSpPr>
            <p:cNvPr id="16453" name="Line 29"/>
            <p:cNvSpPr>
              <a:spLocks noChangeShapeType="1"/>
            </p:cNvSpPr>
            <p:nvPr/>
          </p:nvSpPr>
          <p:spPr bwMode="auto">
            <a:xfrm flipH="1" flipV="1">
              <a:off x="4740" y="2614"/>
              <a:ext cx="537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397" name="Group 30"/>
          <p:cNvGrpSpPr>
            <a:grpSpLocks/>
          </p:cNvGrpSpPr>
          <p:nvPr/>
        </p:nvGrpSpPr>
        <p:grpSpPr bwMode="auto">
          <a:xfrm>
            <a:off x="3132138" y="3689350"/>
            <a:ext cx="1223962" cy="1898650"/>
            <a:chOff x="2064" y="2523"/>
            <a:chExt cx="771" cy="1196"/>
          </a:xfrm>
        </p:grpSpPr>
        <p:grpSp>
          <p:nvGrpSpPr>
            <p:cNvPr id="16448" name="Group 31"/>
            <p:cNvGrpSpPr>
              <a:grpSpLocks/>
            </p:cNvGrpSpPr>
            <p:nvPr/>
          </p:nvGrpSpPr>
          <p:grpSpPr bwMode="auto">
            <a:xfrm>
              <a:off x="2064" y="3339"/>
              <a:ext cx="488" cy="380"/>
              <a:chOff x="1746" y="1979"/>
              <a:chExt cx="488" cy="380"/>
            </a:xfrm>
          </p:grpSpPr>
          <p:pic>
            <p:nvPicPr>
              <p:cNvPr id="16450" name="Picture 32" descr="cameroon-fla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1837" y="1979"/>
                <a:ext cx="363" cy="2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451" name="Text Box 33"/>
              <p:cNvSpPr txBox="1">
                <a:spLocks noChangeArrowheads="1"/>
              </p:cNvSpPr>
              <p:nvPr/>
            </p:nvSpPr>
            <p:spPr bwMode="auto">
              <a:xfrm>
                <a:off x="1746" y="2205"/>
                <a:ext cx="488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000">
                    <a:solidFill>
                      <a:srgbClr val="000000"/>
                    </a:solidFill>
                  </a:rPr>
                  <a:t>Cameroon</a:t>
                </a:r>
              </a:p>
            </p:txBody>
          </p:sp>
        </p:grpSp>
        <p:sp>
          <p:nvSpPr>
            <p:cNvPr id="16449" name="Line 34"/>
            <p:cNvSpPr>
              <a:spLocks noChangeShapeType="1"/>
            </p:cNvSpPr>
            <p:nvPr/>
          </p:nvSpPr>
          <p:spPr bwMode="auto">
            <a:xfrm flipV="1">
              <a:off x="2290" y="2523"/>
              <a:ext cx="545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398" name="Group 35"/>
          <p:cNvGrpSpPr>
            <a:grpSpLocks/>
          </p:cNvGrpSpPr>
          <p:nvPr/>
        </p:nvGrpSpPr>
        <p:grpSpPr bwMode="auto">
          <a:xfrm>
            <a:off x="468313" y="3573463"/>
            <a:ext cx="3611562" cy="2592387"/>
            <a:chOff x="340" y="2492"/>
            <a:chExt cx="2320" cy="1120"/>
          </a:xfrm>
        </p:grpSpPr>
        <p:grpSp>
          <p:nvGrpSpPr>
            <p:cNvPr id="16444" name="Group 36"/>
            <p:cNvGrpSpPr>
              <a:grpSpLocks/>
            </p:cNvGrpSpPr>
            <p:nvPr/>
          </p:nvGrpSpPr>
          <p:grpSpPr bwMode="auto">
            <a:xfrm>
              <a:off x="340" y="3300"/>
              <a:ext cx="363" cy="312"/>
              <a:chOff x="2336" y="2937"/>
              <a:chExt cx="363" cy="312"/>
            </a:xfrm>
          </p:grpSpPr>
          <p:pic>
            <p:nvPicPr>
              <p:cNvPr id="16446" name="Picture 37" descr="ghana-flag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2336" y="2937"/>
                <a:ext cx="36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447" name="Text Box 38"/>
              <p:cNvSpPr txBox="1">
                <a:spLocks noChangeArrowheads="1"/>
              </p:cNvSpPr>
              <p:nvPr/>
            </p:nvSpPr>
            <p:spPr bwMode="auto">
              <a:xfrm>
                <a:off x="2336" y="3095"/>
                <a:ext cx="361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000">
                    <a:solidFill>
                      <a:srgbClr val="000000"/>
                    </a:solidFill>
                  </a:rPr>
                  <a:t>Ghana</a:t>
                </a:r>
              </a:p>
            </p:txBody>
          </p:sp>
        </p:grpSp>
        <p:sp>
          <p:nvSpPr>
            <p:cNvPr id="16445" name="Line 39"/>
            <p:cNvSpPr>
              <a:spLocks noChangeShapeType="1"/>
            </p:cNvSpPr>
            <p:nvPr/>
          </p:nvSpPr>
          <p:spPr bwMode="auto">
            <a:xfrm flipV="1">
              <a:off x="710" y="2492"/>
              <a:ext cx="195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399" name="Group 40"/>
          <p:cNvGrpSpPr>
            <a:grpSpLocks/>
          </p:cNvGrpSpPr>
          <p:nvPr/>
        </p:nvGrpSpPr>
        <p:grpSpPr bwMode="auto">
          <a:xfrm>
            <a:off x="466725" y="3573463"/>
            <a:ext cx="3386138" cy="890587"/>
            <a:chOff x="340" y="2478"/>
            <a:chExt cx="2178" cy="561"/>
          </a:xfrm>
        </p:grpSpPr>
        <p:grpSp>
          <p:nvGrpSpPr>
            <p:cNvPr id="16440" name="Group 41"/>
            <p:cNvGrpSpPr>
              <a:grpSpLocks/>
            </p:cNvGrpSpPr>
            <p:nvPr/>
          </p:nvGrpSpPr>
          <p:grpSpPr bwMode="auto">
            <a:xfrm>
              <a:off x="340" y="2704"/>
              <a:ext cx="363" cy="335"/>
              <a:chOff x="204" y="2160"/>
              <a:chExt cx="363" cy="335"/>
            </a:xfrm>
          </p:grpSpPr>
          <p:sp>
            <p:nvSpPr>
              <p:cNvPr id="16442" name="Text Box 42"/>
              <p:cNvSpPr txBox="1">
                <a:spLocks noChangeArrowheads="1"/>
              </p:cNvSpPr>
              <p:nvPr/>
            </p:nvSpPr>
            <p:spPr bwMode="auto">
              <a:xfrm>
                <a:off x="204" y="2341"/>
                <a:ext cx="363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000">
                    <a:solidFill>
                      <a:srgbClr val="000000"/>
                    </a:solidFill>
                  </a:rPr>
                  <a:t>Liberia</a:t>
                </a:r>
              </a:p>
            </p:txBody>
          </p:sp>
          <p:pic>
            <p:nvPicPr>
              <p:cNvPr id="16443" name="Picture 43" descr="liberia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204" y="2160"/>
                <a:ext cx="363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6441" name="Line 44"/>
            <p:cNvSpPr>
              <a:spLocks noChangeShapeType="1"/>
            </p:cNvSpPr>
            <p:nvPr/>
          </p:nvSpPr>
          <p:spPr bwMode="auto">
            <a:xfrm flipV="1">
              <a:off x="665" y="2478"/>
              <a:ext cx="1853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400" name="Rectangle 46"/>
          <p:cNvSpPr>
            <a:spLocks noChangeArrowheads="1"/>
          </p:cNvSpPr>
          <p:nvPr/>
        </p:nvSpPr>
        <p:spPr bwMode="auto">
          <a:xfrm>
            <a:off x="107950" y="1195388"/>
            <a:ext cx="287338" cy="2159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6401" name="Text Box 7"/>
          <p:cNvSpPr txBox="1">
            <a:spLocks noChangeArrowheads="1"/>
          </p:cNvSpPr>
          <p:nvPr/>
        </p:nvSpPr>
        <p:spPr bwMode="auto">
          <a:xfrm>
            <a:off x="3563938" y="44450"/>
            <a:ext cx="54006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36A353"/>
                </a:solidFill>
              </a:rPr>
              <a:t>FLEGT VPA partner countries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600" b="1" dirty="0" smtClean="0">
                <a:solidFill>
                  <a:srgbClr val="36A353"/>
                </a:solidFill>
              </a:rPr>
              <a:t>Oct </a:t>
            </a:r>
            <a:r>
              <a:rPr lang="en-US" sz="1600" b="1" dirty="0">
                <a:solidFill>
                  <a:srgbClr val="36A353"/>
                </a:solidFill>
              </a:rPr>
              <a:t>2013</a:t>
            </a:r>
          </a:p>
        </p:txBody>
      </p:sp>
      <p:grpSp>
        <p:nvGrpSpPr>
          <p:cNvPr id="15" name="Group 60"/>
          <p:cNvGrpSpPr>
            <a:grpSpLocks/>
          </p:cNvGrpSpPr>
          <p:nvPr/>
        </p:nvGrpSpPr>
        <p:grpSpPr bwMode="auto">
          <a:xfrm>
            <a:off x="4068763" y="3789363"/>
            <a:ext cx="576262" cy="2303462"/>
            <a:chOff x="2608" y="2251"/>
            <a:chExt cx="363" cy="1451"/>
          </a:xfrm>
        </p:grpSpPr>
        <p:pic>
          <p:nvPicPr>
            <p:cNvPr id="16437" name="Picture 49" descr="gabon-fla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608" y="3333"/>
              <a:ext cx="363" cy="2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38" name="Text Box 50"/>
            <p:cNvSpPr txBox="1">
              <a:spLocks noChangeArrowheads="1"/>
            </p:cNvSpPr>
            <p:nvPr/>
          </p:nvSpPr>
          <p:spPr bwMode="auto">
            <a:xfrm>
              <a:off x="2608" y="3548"/>
              <a:ext cx="35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</a:rPr>
                <a:t>Gabon</a:t>
              </a:r>
            </a:p>
          </p:txBody>
        </p:sp>
        <p:sp>
          <p:nvSpPr>
            <p:cNvPr id="16439" name="Line 51"/>
            <p:cNvSpPr>
              <a:spLocks noChangeShapeType="1"/>
            </p:cNvSpPr>
            <p:nvPr/>
          </p:nvSpPr>
          <p:spPr bwMode="auto">
            <a:xfrm flipV="1">
              <a:off x="2744" y="2251"/>
              <a:ext cx="45" cy="1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" name="Group 59"/>
          <p:cNvGrpSpPr>
            <a:grpSpLocks/>
          </p:cNvGrpSpPr>
          <p:nvPr/>
        </p:nvGrpSpPr>
        <p:grpSpPr bwMode="auto">
          <a:xfrm>
            <a:off x="4716463" y="3832225"/>
            <a:ext cx="1403350" cy="2260600"/>
            <a:chOff x="3016" y="2296"/>
            <a:chExt cx="884" cy="1424"/>
          </a:xfrm>
        </p:grpSpPr>
        <p:pic>
          <p:nvPicPr>
            <p:cNvPr id="16434" name="Picture 52" descr="drc-flag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560" y="3339"/>
              <a:ext cx="34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35" name="Text Box 53"/>
            <p:cNvSpPr txBox="1">
              <a:spLocks noChangeArrowheads="1"/>
            </p:cNvSpPr>
            <p:nvPr/>
          </p:nvSpPr>
          <p:spPr bwMode="auto">
            <a:xfrm>
              <a:off x="3560" y="3566"/>
              <a:ext cx="2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</a:rPr>
                <a:t>DRC</a:t>
              </a:r>
            </a:p>
          </p:txBody>
        </p:sp>
        <p:sp>
          <p:nvSpPr>
            <p:cNvPr id="16436" name="Line 54"/>
            <p:cNvSpPr>
              <a:spLocks noChangeShapeType="1"/>
            </p:cNvSpPr>
            <p:nvPr/>
          </p:nvSpPr>
          <p:spPr bwMode="auto">
            <a:xfrm flipH="1" flipV="1">
              <a:off x="3016" y="2296"/>
              <a:ext cx="680" cy="10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8"/>
          <p:cNvGrpSpPr>
            <a:grpSpLocks/>
          </p:cNvGrpSpPr>
          <p:nvPr/>
        </p:nvGrpSpPr>
        <p:grpSpPr bwMode="auto">
          <a:xfrm>
            <a:off x="6948488" y="2730500"/>
            <a:ext cx="1584325" cy="647700"/>
            <a:chOff x="4650" y="1616"/>
            <a:chExt cx="997" cy="408"/>
          </a:xfrm>
        </p:grpSpPr>
        <p:grpSp>
          <p:nvGrpSpPr>
            <p:cNvPr id="16430" name="Group 67"/>
            <p:cNvGrpSpPr>
              <a:grpSpLocks/>
            </p:cNvGrpSpPr>
            <p:nvPr/>
          </p:nvGrpSpPr>
          <p:grpSpPr bwMode="auto">
            <a:xfrm>
              <a:off x="4650" y="1616"/>
              <a:ext cx="974" cy="408"/>
              <a:chOff x="4650" y="1616"/>
              <a:chExt cx="974" cy="408"/>
            </a:xfrm>
          </p:grpSpPr>
          <p:pic>
            <p:nvPicPr>
              <p:cNvPr id="16432" name="Picture 55" descr="vietnam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5261" y="1616"/>
                <a:ext cx="363" cy="2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433" name="Line 56"/>
              <p:cNvSpPr>
                <a:spLocks noChangeShapeType="1"/>
              </p:cNvSpPr>
              <p:nvPr/>
            </p:nvSpPr>
            <p:spPr bwMode="auto">
              <a:xfrm flipH="1">
                <a:off x="4650" y="1752"/>
                <a:ext cx="589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431" name="Text Box 57"/>
            <p:cNvSpPr txBox="1">
              <a:spLocks noChangeArrowheads="1"/>
            </p:cNvSpPr>
            <p:nvPr/>
          </p:nvSpPr>
          <p:spPr bwMode="auto">
            <a:xfrm>
              <a:off x="5239" y="1843"/>
              <a:ext cx="40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</a:rPr>
                <a:t>Vietnam</a:t>
              </a:r>
            </a:p>
          </p:txBody>
        </p:sp>
      </p:grpSp>
      <p:grpSp>
        <p:nvGrpSpPr>
          <p:cNvPr id="19" name="Group 6"/>
          <p:cNvGrpSpPr>
            <a:grpSpLocks/>
          </p:cNvGrpSpPr>
          <p:nvPr/>
        </p:nvGrpSpPr>
        <p:grpSpPr bwMode="auto">
          <a:xfrm>
            <a:off x="5435600" y="3357563"/>
            <a:ext cx="1296988" cy="950912"/>
            <a:chOff x="1369676" y="3590687"/>
            <a:chExt cx="1295722" cy="508457"/>
          </a:xfrm>
        </p:grpSpPr>
        <p:grpSp>
          <p:nvGrpSpPr>
            <p:cNvPr id="16426" name="Group 2"/>
            <p:cNvGrpSpPr>
              <a:grpSpLocks/>
            </p:cNvGrpSpPr>
            <p:nvPr/>
          </p:nvGrpSpPr>
          <p:grpSpPr bwMode="auto">
            <a:xfrm>
              <a:off x="1369676" y="3783237"/>
              <a:ext cx="673364" cy="315907"/>
              <a:chOff x="1441371" y="3775541"/>
              <a:chExt cx="673364" cy="315907"/>
            </a:xfrm>
          </p:grpSpPr>
          <p:sp>
            <p:nvSpPr>
              <p:cNvPr id="16428" name="Text Box 42"/>
              <p:cNvSpPr txBox="1">
                <a:spLocks noChangeArrowheads="1"/>
              </p:cNvSpPr>
              <p:nvPr/>
            </p:nvSpPr>
            <p:spPr bwMode="auto">
              <a:xfrm>
                <a:off x="1441371" y="3959777"/>
                <a:ext cx="673364" cy="1316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GB" sz="1000">
                    <a:solidFill>
                      <a:srgbClr val="000000"/>
                    </a:solidFill>
                  </a:rPr>
                  <a:t>Thailand</a:t>
                </a:r>
              </a:p>
            </p:txBody>
          </p:sp>
          <p:pic>
            <p:nvPicPr>
              <p:cNvPr id="16429" name="Picture 5" descr="C:\Users\brunejo\Desktop\untitled.bmp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1513356" y="3775541"/>
                <a:ext cx="503893" cy="2210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6427" name="Line 39"/>
            <p:cNvSpPr>
              <a:spLocks noChangeShapeType="1"/>
            </p:cNvSpPr>
            <p:nvPr/>
          </p:nvSpPr>
          <p:spPr bwMode="auto">
            <a:xfrm flipV="1">
              <a:off x="1945551" y="3590687"/>
              <a:ext cx="719847" cy="2695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1" name="Group 5"/>
          <p:cNvGrpSpPr>
            <a:grpSpLocks/>
          </p:cNvGrpSpPr>
          <p:nvPr/>
        </p:nvGrpSpPr>
        <p:grpSpPr bwMode="auto">
          <a:xfrm>
            <a:off x="250825" y="2565400"/>
            <a:ext cx="1511300" cy="774700"/>
            <a:chOff x="323528" y="2583500"/>
            <a:chExt cx="1512169" cy="773492"/>
          </a:xfrm>
        </p:grpSpPr>
        <p:grpSp>
          <p:nvGrpSpPr>
            <p:cNvPr id="16422" name="Group 3"/>
            <p:cNvGrpSpPr>
              <a:grpSpLocks/>
            </p:cNvGrpSpPr>
            <p:nvPr/>
          </p:nvGrpSpPr>
          <p:grpSpPr bwMode="auto">
            <a:xfrm>
              <a:off x="323528" y="2583500"/>
              <a:ext cx="737702" cy="633125"/>
              <a:chOff x="305906" y="2583500"/>
              <a:chExt cx="737702" cy="633125"/>
            </a:xfrm>
          </p:grpSpPr>
          <p:pic>
            <p:nvPicPr>
              <p:cNvPr id="16424" name="Picture 2" descr="C:\Users\brunejo\Desktop\honduras-flag.gif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395536" y="2583500"/>
                <a:ext cx="569513" cy="3869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425" name="Text Box 42"/>
              <p:cNvSpPr txBox="1">
                <a:spLocks noChangeArrowheads="1"/>
              </p:cNvSpPr>
              <p:nvPr/>
            </p:nvSpPr>
            <p:spPr bwMode="auto">
              <a:xfrm>
                <a:off x="305906" y="2970404"/>
                <a:ext cx="737702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000">
                    <a:solidFill>
                      <a:srgbClr val="000000"/>
                    </a:solidFill>
                  </a:rPr>
                  <a:t>Honduras</a:t>
                </a:r>
              </a:p>
            </p:txBody>
          </p:sp>
        </p:grpSp>
        <p:sp>
          <p:nvSpPr>
            <p:cNvPr id="16423" name="Line 39"/>
            <p:cNvSpPr>
              <a:spLocks noChangeShapeType="1"/>
            </p:cNvSpPr>
            <p:nvPr/>
          </p:nvSpPr>
          <p:spPr bwMode="auto">
            <a:xfrm>
              <a:off x="953005" y="2776952"/>
              <a:ext cx="882692" cy="5800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3" name="Group 7"/>
          <p:cNvGrpSpPr>
            <a:grpSpLocks/>
          </p:cNvGrpSpPr>
          <p:nvPr/>
        </p:nvGrpSpPr>
        <p:grpSpPr bwMode="auto">
          <a:xfrm>
            <a:off x="6815138" y="1866900"/>
            <a:ext cx="1752600" cy="1412875"/>
            <a:chOff x="6853285" y="1742941"/>
            <a:chExt cx="1751163" cy="1413355"/>
          </a:xfrm>
        </p:grpSpPr>
        <p:grpSp>
          <p:nvGrpSpPr>
            <p:cNvPr id="16418" name="Group 4"/>
            <p:cNvGrpSpPr>
              <a:grpSpLocks/>
            </p:cNvGrpSpPr>
            <p:nvPr/>
          </p:nvGrpSpPr>
          <p:grpSpPr bwMode="auto">
            <a:xfrm>
              <a:off x="8062820" y="1742941"/>
              <a:ext cx="541628" cy="606583"/>
              <a:chOff x="8165886" y="1701130"/>
              <a:chExt cx="541628" cy="606583"/>
            </a:xfrm>
          </p:grpSpPr>
          <p:sp>
            <p:nvSpPr>
              <p:cNvPr id="16420" name="Text Box 42"/>
              <p:cNvSpPr txBox="1">
                <a:spLocks noChangeArrowheads="1"/>
              </p:cNvSpPr>
              <p:nvPr/>
            </p:nvSpPr>
            <p:spPr bwMode="auto">
              <a:xfrm>
                <a:off x="8198093" y="2061492"/>
                <a:ext cx="460382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000">
                    <a:solidFill>
                      <a:srgbClr val="000000"/>
                    </a:solidFill>
                  </a:rPr>
                  <a:t>Laos</a:t>
                </a:r>
              </a:p>
            </p:txBody>
          </p:sp>
          <p:pic>
            <p:nvPicPr>
              <p:cNvPr id="16421" name="Picture 4" descr="C:\Users\brunejo\Desktop\imagesCA30RNUM.jpg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8165886" y="1701130"/>
                <a:ext cx="541628" cy="3603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6419" name="Line 39"/>
            <p:cNvSpPr>
              <a:spLocks noChangeShapeType="1"/>
            </p:cNvSpPr>
            <p:nvPr/>
          </p:nvSpPr>
          <p:spPr bwMode="auto">
            <a:xfrm flipH="1">
              <a:off x="6853285" y="1988839"/>
              <a:ext cx="1209535" cy="11674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5" name="Group 1"/>
          <p:cNvGrpSpPr>
            <a:grpSpLocks/>
          </p:cNvGrpSpPr>
          <p:nvPr/>
        </p:nvGrpSpPr>
        <p:grpSpPr bwMode="auto">
          <a:xfrm>
            <a:off x="323850" y="3644900"/>
            <a:ext cx="3600450" cy="1617663"/>
            <a:chOff x="323528" y="3644641"/>
            <a:chExt cx="3600450" cy="1618131"/>
          </a:xfrm>
        </p:grpSpPr>
        <p:grpSp>
          <p:nvGrpSpPr>
            <p:cNvPr id="16414" name="Group 35"/>
            <p:cNvGrpSpPr>
              <a:grpSpLocks/>
            </p:cNvGrpSpPr>
            <p:nvPr/>
          </p:nvGrpSpPr>
          <p:grpSpPr bwMode="auto">
            <a:xfrm>
              <a:off x="323528" y="3644641"/>
              <a:ext cx="3600450" cy="1618131"/>
              <a:chOff x="340" y="2865"/>
              <a:chExt cx="2313" cy="699"/>
            </a:xfrm>
          </p:grpSpPr>
          <p:sp>
            <p:nvSpPr>
              <p:cNvPr id="16416" name="Text Box 38"/>
              <p:cNvSpPr txBox="1">
                <a:spLocks noChangeArrowheads="1"/>
              </p:cNvSpPr>
              <p:nvPr/>
            </p:nvSpPr>
            <p:spPr bwMode="auto">
              <a:xfrm>
                <a:off x="340" y="3458"/>
                <a:ext cx="572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000">
                    <a:solidFill>
                      <a:srgbClr val="000000"/>
                    </a:solidFill>
                  </a:rPr>
                  <a:t>Cote d'Ivoire</a:t>
                </a:r>
              </a:p>
            </p:txBody>
          </p:sp>
          <p:sp>
            <p:nvSpPr>
              <p:cNvPr id="16417" name="Line 39"/>
              <p:cNvSpPr>
                <a:spLocks noChangeShapeType="1"/>
              </p:cNvSpPr>
              <p:nvPr/>
            </p:nvSpPr>
            <p:spPr bwMode="auto">
              <a:xfrm flipV="1">
                <a:off x="796" y="2865"/>
                <a:ext cx="1857" cy="55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pic>
          <p:nvPicPr>
            <p:cNvPr id="16415" name="Picture 2" descr="http://wwp.greenwichmeantime.com/time-zone/africa/ivory-coast/images-ivory-coast/ivory-coast-flag.jpg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452191" y="4656957"/>
              <a:ext cx="578060" cy="384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7" name="Group 89"/>
          <p:cNvGrpSpPr>
            <a:grpSpLocks/>
          </p:cNvGrpSpPr>
          <p:nvPr/>
        </p:nvGrpSpPr>
        <p:grpSpPr bwMode="auto">
          <a:xfrm>
            <a:off x="468313" y="3284538"/>
            <a:ext cx="2043112" cy="577850"/>
            <a:chOff x="433874" y="3321133"/>
            <a:chExt cx="2042449" cy="577684"/>
          </a:xfrm>
        </p:grpSpPr>
        <p:grpSp>
          <p:nvGrpSpPr>
            <p:cNvPr id="16410" name="Group 90"/>
            <p:cNvGrpSpPr>
              <a:grpSpLocks/>
            </p:cNvGrpSpPr>
            <p:nvPr/>
          </p:nvGrpSpPr>
          <p:grpSpPr bwMode="auto">
            <a:xfrm>
              <a:off x="433874" y="3321133"/>
              <a:ext cx="630301" cy="577684"/>
              <a:chOff x="505569" y="3313437"/>
              <a:chExt cx="630301" cy="577684"/>
            </a:xfrm>
          </p:grpSpPr>
          <p:sp>
            <p:nvSpPr>
              <p:cNvPr id="16412" name="Text Box 42"/>
              <p:cNvSpPr txBox="1">
                <a:spLocks noChangeArrowheads="1"/>
              </p:cNvSpPr>
              <p:nvPr/>
            </p:nvSpPr>
            <p:spPr bwMode="auto">
              <a:xfrm>
                <a:off x="505569" y="3644900"/>
                <a:ext cx="630301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1000">
                    <a:solidFill>
                      <a:srgbClr val="000000"/>
                    </a:solidFill>
                  </a:rPr>
                  <a:t>Guyana</a:t>
                </a:r>
              </a:p>
            </p:txBody>
          </p:sp>
          <p:pic>
            <p:nvPicPr>
              <p:cNvPr id="16413" name="Picture 5" descr="C:\Users\brunejo\Desktop\untitled.bmp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537087" y="3313437"/>
                <a:ext cx="496277" cy="336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6411" name="Line 39"/>
            <p:cNvSpPr>
              <a:spLocks noChangeShapeType="1"/>
            </p:cNvSpPr>
            <p:nvPr/>
          </p:nvSpPr>
          <p:spPr bwMode="auto">
            <a:xfrm>
              <a:off x="958624" y="3489407"/>
              <a:ext cx="1517699" cy="1777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6666"/>
      </a:hlink>
      <a:folHlink>
        <a:srgbClr val="99999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3801</TotalTime>
  <Words>664</Words>
  <Application>Microsoft Office PowerPoint</Application>
  <PresentationFormat>On-screen Show (4:3)</PresentationFormat>
  <Paragraphs>128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ＭＳ Ｐゴシック</vt:lpstr>
      <vt:lpstr>Blank Presentation</vt:lpstr>
      <vt:lpstr>FLEGT Action Plan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1977 Design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BRUNEVAL John (DEVCO)</dc:creator>
  <cp:lastModifiedBy> </cp:lastModifiedBy>
  <cp:revision>210</cp:revision>
  <cp:lastPrinted>2013-07-05T12:29:51Z</cp:lastPrinted>
  <dcterms:modified xsi:type="dcterms:W3CDTF">2013-10-06T23:02:40Z</dcterms:modified>
</cp:coreProperties>
</file>