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0" r:id="rId3"/>
    <p:sldId id="281" r:id="rId4"/>
    <p:sldId id="278" r:id="rId5"/>
    <p:sldId id="279" r:id="rId6"/>
    <p:sldId id="282" r:id="rId7"/>
    <p:sldId id="28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323232"/>
    <a:srgbClr val="36A353"/>
    <a:srgbClr val="FF9900"/>
    <a:srgbClr val="666666"/>
    <a:srgbClr val="B2B2B2"/>
    <a:srgbClr val="CDCD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4598" autoAdjust="0"/>
    <p:restoredTop sz="90971" autoAdjust="0"/>
  </p:normalViewPr>
  <p:slideViewPr>
    <p:cSldViewPr>
      <p:cViewPr varScale="1">
        <p:scale>
          <a:sx n="70" d="100"/>
          <a:sy n="70" d="100"/>
        </p:scale>
        <p:origin x="-15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451E525-5693-48D9-82EF-0B33BBF5BF3D}" type="datetimeFigureOut">
              <a:rPr lang="fr-BE"/>
              <a:pPr>
                <a:defRPr/>
              </a:pPr>
              <a:t>7/10/2013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2AAEED7-6A2A-4288-A51F-00FD28698CDE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9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9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9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96" charset="-128"/>
              </a:defRPr>
            </a:lvl1pPr>
          </a:lstStyle>
          <a:p>
            <a:pPr>
              <a:defRPr/>
            </a:pPr>
            <a:fld id="{5B73C791-F788-4B23-B3F7-5452F5039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5DB28E-E273-47FB-9461-06FA130AEA39}" type="slidenum">
              <a:rPr lang="en-US" altLang="en-US" smtClean="0">
                <a:ea typeface="ＭＳ Ｐゴシック" pitchFamily="34" charset="-128"/>
              </a:rPr>
              <a:pPr/>
              <a:t>1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C212D-1FA1-4BC1-ADD1-15E03E3DD0F3}" type="slidenum">
              <a:rPr lang="en-US" altLang="en-US" smtClean="0">
                <a:ea typeface="ＭＳ Ｐゴシック" pitchFamily="34" charset="-128"/>
              </a:rPr>
              <a:pPr/>
              <a:t>2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C212D-1FA1-4BC1-ADD1-15E03E3DD0F3}" type="slidenum">
              <a:rPr lang="en-US" altLang="en-US" smtClean="0">
                <a:ea typeface="ＭＳ Ｐゴシック" pitchFamily="34" charset="-128"/>
              </a:rPr>
              <a:pPr/>
              <a:t>3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C212D-1FA1-4BC1-ADD1-15E03E3DD0F3}" type="slidenum">
              <a:rPr lang="en-US" altLang="en-US" smtClean="0">
                <a:ea typeface="ＭＳ Ｐゴシック" pitchFamily="34" charset="-128"/>
              </a:rPr>
              <a:pPr/>
              <a:t>4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C212D-1FA1-4BC1-ADD1-15E03E3DD0F3}" type="slidenum">
              <a:rPr lang="en-US" altLang="en-US" smtClean="0">
                <a:ea typeface="ＭＳ Ｐゴシック" pitchFamily="34" charset="-128"/>
              </a:rPr>
              <a:pPr/>
              <a:t>5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C212D-1FA1-4BC1-ADD1-15E03E3DD0F3}" type="slidenum">
              <a:rPr lang="en-US" altLang="en-US" smtClean="0">
                <a:ea typeface="ＭＳ Ｐゴシック" pitchFamily="34" charset="-128"/>
              </a:rPr>
              <a:pPr/>
              <a:t>6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C212D-1FA1-4BC1-ADD1-15E03E3DD0F3}" type="slidenum">
              <a:rPr lang="en-US" altLang="en-US" smtClean="0">
                <a:ea typeface="ＭＳ Ｐゴシック" pitchFamily="34" charset="-128"/>
              </a:rPr>
              <a:pPr/>
              <a:t>7</a:t>
            </a:fld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2909_EFI_Powerpoint_back_base2b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6138863"/>
            <a:ext cx="914558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9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228600" y="2057400"/>
            <a:ext cx="8736013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4000" b="1" dirty="0" smtClean="0">
                <a:solidFill>
                  <a:srgbClr val="00B050"/>
                </a:solidFill>
              </a:rPr>
              <a:t>National </a:t>
            </a:r>
            <a:r>
              <a:rPr lang="en-GB" altLang="en-US" sz="4000" b="1" dirty="0">
                <a:solidFill>
                  <a:srgbClr val="00B050"/>
                </a:solidFill>
              </a:rPr>
              <a:t>Stakeholder processes</a:t>
            </a:r>
            <a:r>
              <a:rPr lang="en-GB" altLang="en-US" sz="4000" b="1" dirty="0" smtClean="0">
                <a:solidFill>
                  <a:srgbClr val="00B050"/>
                </a:solidFill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GB" altLang="en-US" sz="4000" b="1" dirty="0" smtClean="0">
                <a:solidFill>
                  <a:srgbClr val="00B050"/>
                </a:solidFill>
              </a:rPr>
              <a:t> </a:t>
            </a:r>
            <a:r>
              <a:rPr lang="en-GB" altLang="en-US" sz="3600" b="1" i="1" dirty="0" smtClean="0">
                <a:solidFill>
                  <a:srgbClr val="00B050"/>
                </a:solidFill>
              </a:rPr>
              <a:t>Working to </a:t>
            </a:r>
            <a:r>
              <a:rPr lang="en-GB" altLang="en-US" sz="3600" b="1" i="1" dirty="0">
                <a:solidFill>
                  <a:srgbClr val="00B050"/>
                </a:solidFill>
              </a:rPr>
              <a:t>ensure national processes and </a:t>
            </a:r>
            <a:r>
              <a:rPr lang="en-GB" altLang="en-US" sz="3600" b="1" i="1" dirty="0" smtClean="0">
                <a:solidFill>
                  <a:srgbClr val="00B050"/>
                </a:solidFill>
              </a:rPr>
              <a:t>consensus</a:t>
            </a:r>
            <a:endParaRPr lang="en-US" altLang="en-US" sz="3600" b="1" i="1" dirty="0">
              <a:solidFill>
                <a:srgbClr val="00B050"/>
              </a:solidFill>
            </a:endParaRP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323850" y="5024438"/>
            <a:ext cx="84963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40000"/>
              </a:lnSpc>
            </a:pPr>
            <a:r>
              <a:rPr lang="en-US" altLang="en-US" sz="1600" b="1" dirty="0" smtClean="0">
                <a:solidFill>
                  <a:srgbClr val="36A353"/>
                </a:solidFill>
              </a:rPr>
              <a:t>07 October </a:t>
            </a:r>
            <a:r>
              <a:rPr lang="en-US" altLang="en-US" sz="1600" b="1" dirty="0">
                <a:solidFill>
                  <a:srgbClr val="36A353"/>
                </a:solidFill>
              </a:rPr>
              <a:t>2013</a:t>
            </a:r>
          </a:p>
          <a:p>
            <a:pPr algn="ctr">
              <a:lnSpc>
                <a:spcPct val="140000"/>
              </a:lnSpc>
            </a:pPr>
            <a:r>
              <a:rPr lang="en-US" altLang="en-US" sz="1600" b="1" dirty="0" smtClean="0">
                <a:solidFill>
                  <a:srgbClr val="36A353"/>
                </a:solidFill>
              </a:rPr>
              <a:t>Clare Brogan</a:t>
            </a:r>
            <a:endParaRPr lang="en-US" altLang="en-US" sz="1600" b="1" dirty="0">
              <a:solidFill>
                <a:srgbClr val="36A353"/>
              </a:solidFill>
            </a:endParaRPr>
          </a:p>
        </p:txBody>
      </p:sp>
      <p:pic>
        <p:nvPicPr>
          <p:cNvPr id="2052" name="Picture 10" descr="2909_EFI_Powerpoint_background2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285720" y="1595021"/>
            <a:ext cx="7993063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57200" indent="-457200">
              <a:buClr>
                <a:srgbClr val="36A353"/>
              </a:buClr>
              <a:defRPr/>
            </a:pPr>
            <a:endParaRPr lang="en-GB" altLang="en-US" sz="2800" i="1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sz="2800" i="1" dirty="0" smtClean="0">
                <a:solidFill>
                  <a:srgbClr val="323232"/>
                </a:solidFill>
              </a:rPr>
              <a:t>Government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i="1" dirty="0" smtClean="0">
                <a:solidFill>
                  <a:srgbClr val="323232"/>
                </a:solidFill>
              </a:rPr>
              <a:t>Forest sector Ministries and Agencies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i="1" dirty="0" smtClean="0">
                <a:solidFill>
                  <a:srgbClr val="323232"/>
                </a:solidFill>
              </a:rPr>
              <a:t>Other </a:t>
            </a:r>
            <a:r>
              <a:rPr lang="en-GB" altLang="en-US" i="1" dirty="0" smtClean="0">
                <a:solidFill>
                  <a:srgbClr val="323232"/>
                </a:solidFill>
              </a:rPr>
              <a:t>Ministries (Finance, Trade, </a:t>
            </a:r>
            <a:r>
              <a:rPr lang="en-GB" altLang="en-US" i="1" dirty="0" smtClean="0">
                <a:solidFill>
                  <a:srgbClr val="323232"/>
                </a:solidFill>
              </a:rPr>
              <a:t>Justice,  Labour, Environment, Agriculture, Customs, etc)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i="1" dirty="0" smtClean="0">
                <a:solidFill>
                  <a:srgbClr val="323232"/>
                </a:solidFill>
              </a:rPr>
              <a:t>Legislature</a:t>
            </a:r>
            <a:endParaRPr lang="en-GB" altLang="en-US" i="1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anose="05000000000000000000" pitchFamily="2" charset="2"/>
              <a:buChar char="ü"/>
              <a:defRPr/>
            </a:pPr>
            <a:endParaRPr lang="en-GB" altLang="en-US" sz="2800" i="1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sz="2800" dirty="0" smtClean="0">
                <a:solidFill>
                  <a:srgbClr val="323232"/>
                </a:solidFill>
              </a:rPr>
              <a:t>Private Sector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i="1" dirty="0" smtClean="0">
                <a:solidFill>
                  <a:srgbClr val="323232"/>
                </a:solidFill>
              </a:rPr>
              <a:t>Large scale processing and exporting 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i="1" dirty="0" smtClean="0">
                <a:solidFill>
                  <a:srgbClr val="323232"/>
                </a:solidFill>
              </a:rPr>
              <a:t>Small and medium enterprises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i="1" dirty="0" smtClean="0">
                <a:solidFill>
                  <a:srgbClr val="323232"/>
                </a:solidFill>
              </a:rPr>
              <a:t>Informal sector</a:t>
            </a: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228600" y="1600200"/>
            <a:ext cx="880745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000" b="1" dirty="0" smtClean="0">
                <a:solidFill>
                  <a:srgbClr val="36A353"/>
                </a:solidFill>
              </a:rPr>
              <a:t>Who are the key actors?</a:t>
            </a:r>
            <a:endParaRPr lang="en-US" altLang="en-US" sz="3200" b="1" dirty="0">
              <a:solidFill>
                <a:srgbClr val="36A3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285720" y="1595021"/>
            <a:ext cx="7993063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57200" indent="-457200">
              <a:buClr>
                <a:srgbClr val="36A353"/>
              </a:buClr>
              <a:defRPr/>
            </a:pPr>
            <a:endParaRPr lang="en-GB" altLang="en-US" sz="2800" i="1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sz="2800" dirty="0" smtClean="0">
                <a:solidFill>
                  <a:srgbClr val="323232"/>
                </a:solidFill>
              </a:rPr>
              <a:t>Civil society 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sz="2800" i="1" dirty="0" smtClean="0">
                <a:solidFill>
                  <a:srgbClr val="323232"/>
                </a:solidFill>
              </a:rPr>
              <a:t>NGOs (national and international) 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sz="2800" i="1" dirty="0" smtClean="0">
                <a:solidFill>
                  <a:srgbClr val="323232"/>
                </a:solidFill>
              </a:rPr>
              <a:t>Community Based Organisations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sz="2800" i="1" dirty="0" smtClean="0">
                <a:solidFill>
                  <a:srgbClr val="323232"/>
                </a:solidFill>
              </a:rPr>
              <a:t>Traditional Authority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sz="2800" i="1" dirty="0" smtClean="0">
                <a:solidFill>
                  <a:srgbClr val="323232"/>
                </a:solidFill>
              </a:rPr>
              <a:t>Trade Unions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sz="2800" i="1" dirty="0" smtClean="0">
                <a:solidFill>
                  <a:srgbClr val="323232"/>
                </a:solidFill>
              </a:rPr>
              <a:t>Media 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sz="2800" i="1" dirty="0" smtClean="0">
                <a:solidFill>
                  <a:srgbClr val="323232"/>
                </a:solidFill>
              </a:rPr>
              <a:t>Research Institutions</a:t>
            </a:r>
          </a:p>
          <a:p>
            <a:pPr marL="1200150" lvl="1" indent="-457200">
              <a:buClr>
                <a:srgbClr val="36A353"/>
              </a:buClr>
              <a:buFont typeface="Arial" pitchFamily="34" charset="0"/>
              <a:buChar char="•"/>
              <a:defRPr/>
            </a:pPr>
            <a:r>
              <a:rPr lang="en-GB" altLang="en-US" sz="2800" i="1" dirty="0" smtClean="0">
                <a:solidFill>
                  <a:srgbClr val="323232"/>
                </a:solidFill>
              </a:rPr>
              <a:t>Others</a:t>
            </a:r>
            <a:endParaRPr lang="en-GB" altLang="en-US" sz="2800" i="1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anose="05000000000000000000" pitchFamily="2" charset="2"/>
              <a:buChar char="ü"/>
              <a:defRPr/>
            </a:pPr>
            <a:endParaRPr lang="en-GB" altLang="en-US" sz="2800" i="1" dirty="0" smtClean="0">
              <a:solidFill>
                <a:srgbClr val="323232"/>
              </a:solidFill>
            </a:endParaRP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228600" y="1600200"/>
            <a:ext cx="880745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000" b="1" dirty="0" smtClean="0">
                <a:solidFill>
                  <a:srgbClr val="36A353"/>
                </a:solidFill>
              </a:rPr>
              <a:t>Key actors …</a:t>
            </a:r>
            <a:endParaRPr lang="en-US" altLang="en-US" sz="3200" b="1" dirty="0">
              <a:solidFill>
                <a:srgbClr val="36A3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285720" y="1928802"/>
            <a:ext cx="7993063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57200" indent="-457200">
              <a:buClr>
                <a:srgbClr val="36A353"/>
              </a:buClr>
              <a:defRPr/>
            </a:pPr>
            <a:endParaRPr lang="en-GB" altLang="en-US" sz="2800" i="1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Allows identification of clear incentives for VPA</a:t>
            </a: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Provides momentum for negotiation/implementation</a:t>
            </a: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Ensures an agreement for which there’s broad-based support</a:t>
            </a: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Significantly increases likelihood that VPA will achieve its stated objectives</a:t>
            </a: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Strong national process builds credibility </a:t>
            </a:r>
            <a:endParaRPr lang="en-GB" altLang="en-US" dirty="0" smtClean="0">
              <a:solidFill>
                <a:srgbClr val="323232"/>
              </a:solidFill>
            </a:endParaRP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228600" y="1600200"/>
            <a:ext cx="8807450" cy="248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000" b="1" dirty="0" smtClean="0">
                <a:solidFill>
                  <a:srgbClr val="36A353"/>
                </a:solidFill>
              </a:rPr>
              <a:t>Wh</a:t>
            </a:r>
            <a:r>
              <a:rPr lang="en-US" altLang="en-US" sz="3000" b="1" dirty="0" smtClean="0">
                <a:solidFill>
                  <a:srgbClr val="36A353"/>
                </a:solidFill>
              </a:rPr>
              <a:t>y is national process important?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altLang="en-US" sz="3000" b="1" dirty="0" smtClean="0">
              <a:solidFill>
                <a:srgbClr val="36A353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000" b="1" dirty="0" smtClean="0">
                <a:solidFill>
                  <a:srgbClr val="36A353"/>
                </a:solidFill>
              </a:rPr>
              <a:t> </a:t>
            </a:r>
            <a:endParaRPr lang="en-US" altLang="en-US" sz="3000" b="1" dirty="0">
              <a:solidFill>
                <a:srgbClr val="36A353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altLang="en-US" sz="3200" b="1" dirty="0">
              <a:solidFill>
                <a:srgbClr val="36A3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285720" y="1595021"/>
            <a:ext cx="7993063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57200" indent="-457200">
              <a:buClr>
                <a:srgbClr val="36A353"/>
              </a:buClr>
              <a:defRPr/>
            </a:pPr>
            <a:endParaRPr lang="en-GB" altLang="en-US" sz="2800" i="1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Encourage the </a:t>
            </a:r>
            <a:r>
              <a:rPr lang="en-GB" altLang="en-US" dirty="0" smtClean="0">
                <a:solidFill>
                  <a:srgbClr val="323232"/>
                </a:solidFill>
              </a:rPr>
              <a:t>use </a:t>
            </a:r>
            <a:r>
              <a:rPr lang="en-GB" altLang="en-US" dirty="0" smtClean="0">
                <a:solidFill>
                  <a:srgbClr val="323232"/>
                </a:solidFill>
              </a:rPr>
              <a:t>of platforms and other VPA </a:t>
            </a:r>
            <a:r>
              <a:rPr lang="en-GB" altLang="en-US" dirty="0" smtClean="0">
                <a:solidFill>
                  <a:srgbClr val="323232"/>
                </a:solidFill>
              </a:rPr>
              <a:t>structures</a:t>
            </a: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Target project support (FAO FLEGT Programme, EU local calls, etc</a:t>
            </a:r>
            <a:r>
              <a:rPr lang="en-GB" altLang="en-US" dirty="0" smtClean="0">
                <a:solidFill>
                  <a:srgbClr val="323232"/>
                </a:solidFill>
              </a:rPr>
              <a:t>)</a:t>
            </a: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Convene </a:t>
            </a:r>
            <a:r>
              <a:rPr lang="en-GB" altLang="en-US" dirty="0" smtClean="0">
                <a:solidFill>
                  <a:srgbClr val="323232"/>
                </a:solidFill>
              </a:rPr>
              <a:t>meetings/events to maintain momentum </a:t>
            </a: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Identify synergies with other </a:t>
            </a:r>
            <a:r>
              <a:rPr lang="en-GB" altLang="en-US" dirty="0" smtClean="0">
                <a:solidFill>
                  <a:srgbClr val="323232"/>
                </a:solidFill>
              </a:rPr>
              <a:t>initiatives</a:t>
            </a: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Support creation of political space</a:t>
            </a:r>
            <a:endParaRPr lang="en-GB" altLang="en-US" dirty="0" smtClean="0">
              <a:solidFill>
                <a:srgbClr val="323232"/>
              </a:solidFill>
            </a:endParaRP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228600" y="1600200"/>
            <a:ext cx="8807450" cy="119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000" b="1" dirty="0" smtClean="0">
                <a:solidFill>
                  <a:srgbClr val="36A353"/>
                </a:solidFill>
              </a:rPr>
              <a:t>How to fost</a:t>
            </a:r>
            <a:r>
              <a:rPr lang="en-US" altLang="en-US" sz="3000" b="1" dirty="0" smtClean="0">
                <a:solidFill>
                  <a:srgbClr val="36A353"/>
                </a:solidFill>
              </a:rPr>
              <a:t>er national processes</a:t>
            </a:r>
            <a:endParaRPr lang="en-US" altLang="en-US" sz="3000" b="1" dirty="0">
              <a:solidFill>
                <a:srgbClr val="36A353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altLang="en-US" sz="3200" b="1" dirty="0">
              <a:solidFill>
                <a:srgbClr val="36A3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285720" y="1595021"/>
            <a:ext cx="7993063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57200" indent="-457200">
              <a:buClr>
                <a:srgbClr val="36A353"/>
              </a:buClr>
              <a:defRPr/>
            </a:pPr>
            <a:endParaRPr lang="en-GB" altLang="en-US" sz="2800" i="1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Greater ambition of </a:t>
            </a:r>
            <a:r>
              <a:rPr lang="en-GB" altLang="en-US" dirty="0" err="1" smtClean="0">
                <a:solidFill>
                  <a:srgbClr val="323232"/>
                </a:solidFill>
              </a:rPr>
              <a:t>VPAs</a:t>
            </a:r>
            <a:r>
              <a:rPr lang="en-GB" altLang="en-US" dirty="0" smtClean="0">
                <a:solidFill>
                  <a:srgbClr val="323232"/>
                </a:solidFill>
              </a:rPr>
              <a:t> set by partner country</a:t>
            </a: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Annexes drafted by working groups and not consultants</a:t>
            </a: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Variation in negotiation/implementation support structures</a:t>
            </a: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(Voluntary) Partnership Agreements</a:t>
            </a:r>
            <a:endParaRPr lang="en-GB" altLang="en-US" dirty="0" smtClean="0">
              <a:solidFill>
                <a:srgbClr val="323232"/>
              </a:solidFill>
            </a:endParaRP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228600" y="1600200"/>
            <a:ext cx="8807450" cy="119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000" b="1" dirty="0" smtClean="0">
                <a:solidFill>
                  <a:srgbClr val="36A353"/>
                </a:solidFill>
              </a:rPr>
              <a:t>Evidence of</a:t>
            </a:r>
            <a:r>
              <a:rPr lang="en-US" altLang="en-US" sz="3000" b="1" dirty="0" smtClean="0">
                <a:solidFill>
                  <a:srgbClr val="36A353"/>
                </a:solidFill>
              </a:rPr>
              <a:t> national processes</a:t>
            </a:r>
            <a:endParaRPr lang="en-US" altLang="en-US" sz="3000" b="1" dirty="0">
              <a:solidFill>
                <a:srgbClr val="36A353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altLang="en-US" sz="3200" b="1" dirty="0">
              <a:solidFill>
                <a:srgbClr val="36A3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285720" y="1595021"/>
            <a:ext cx="7993063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57200" indent="-457200">
              <a:buClr>
                <a:srgbClr val="36A353"/>
              </a:buClr>
              <a:defRPr/>
            </a:pPr>
            <a:endParaRPr lang="en-GB" altLang="en-US" sz="2800" i="1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Working with a wide range of actors (national and international)</a:t>
            </a: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Approach requires a shift in thinking</a:t>
            </a: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Sustaining momentum beyond negotiations</a:t>
            </a:r>
          </a:p>
          <a:p>
            <a:pPr marL="457200" indent="-457200">
              <a:buClr>
                <a:srgbClr val="36A353"/>
              </a:buClr>
              <a:defRPr/>
            </a:pPr>
            <a:endParaRPr lang="en-GB" altLang="en-US" dirty="0" smtClean="0">
              <a:solidFill>
                <a:srgbClr val="323232"/>
              </a:solidFill>
            </a:endParaRPr>
          </a:p>
          <a:p>
            <a:pPr marL="457200" indent="-457200">
              <a:buClr>
                <a:srgbClr val="36A353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solidFill>
                  <a:srgbClr val="323232"/>
                </a:solidFill>
              </a:rPr>
              <a:t>Pressure to show results but process matters!</a:t>
            </a:r>
            <a:endParaRPr lang="en-GB" altLang="en-US" dirty="0" smtClean="0">
              <a:solidFill>
                <a:srgbClr val="323232"/>
              </a:solidFill>
            </a:endParaRP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228600" y="1600200"/>
            <a:ext cx="8807450" cy="119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000" b="1" dirty="0" smtClean="0">
                <a:solidFill>
                  <a:srgbClr val="36A353"/>
                </a:solidFill>
              </a:rPr>
              <a:t>Challenges</a:t>
            </a:r>
            <a:endParaRPr lang="en-US" altLang="en-US" sz="3000" b="1" dirty="0">
              <a:solidFill>
                <a:srgbClr val="36A353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altLang="en-US" sz="3200" b="1" dirty="0">
              <a:solidFill>
                <a:srgbClr val="36A3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6666"/>
      </a:hlink>
      <a:folHlink>
        <a:srgbClr val="999999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1681</TotalTime>
  <Words>236</Words>
  <Application>Microsoft Office PowerPoint</Application>
  <PresentationFormat>On-screen Show (4:3)</PresentationFormat>
  <Paragraphs>77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 Presentation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1977 Design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BRUNEVAL John (DEVCO)</dc:creator>
  <cp:lastModifiedBy>clareb</cp:lastModifiedBy>
  <cp:revision>89</cp:revision>
  <cp:lastPrinted>2013-10-06T15:23:54Z</cp:lastPrinted>
  <dcterms:modified xsi:type="dcterms:W3CDTF">2013-10-07T11:59:31Z</dcterms:modified>
</cp:coreProperties>
</file>