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2" r:id="rId1"/>
  </p:sldMasterIdLst>
  <p:notesMasterIdLst>
    <p:notesMasterId r:id="rId6"/>
  </p:notesMasterIdLst>
  <p:handoutMasterIdLst>
    <p:handoutMasterId r:id="rId7"/>
  </p:handoutMasterIdLst>
  <p:sldIdLst>
    <p:sldId id="532" r:id="rId2"/>
    <p:sldId id="533" r:id="rId3"/>
    <p:sldId id="534" r:id="rId4"/>
    <p:sldId id="541" r:id="rId5"/>
  </p:sldIdLst>
  <p:sldSz cx="9144000" cy="6858000" type="screen4x3"/>
  <p:notesSz cx="6858000" cy="9686925"/>
  <p:custDataLst>
    <p:tags r:id="rId8"/>
  </p:custDataLst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707070"/>
    <a:srgbClr val="06C245"/>
    <a:srgbClr val="339933"/>
    <a:srgbClr val="60903C"/>
    <a:srgbClr val="FF0000"/>
    <a:srgbClr val="FFFA06"/>
    <a:srgbClr val="84582C"/>
    <a:srgbClr val="D2A374"/>
    <a:srgbClr val="C8905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4" autoAdjust="0"/>
    <p:restoredTop sz="96809" autoAdjust="0"/>
  </p:normalViewPr>
  <p:slideViewPr>
    <p:cSldViewPr snapToGrid="0" showGuides="1">
      <p:cViewPr varScale="1">
        <p:scale>
          <a:sx n="68" d="100"/>
          <a:sy n="68" d="100"/>
        </p:scale>
        <p:origin x="-870" y="-90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3" d="100"/>
          <a:sy n="53" d="100"/>
        </p:scale>
        <p:origin x="-2610" y="-108"/>
      </p:cViewPr>
      <p:guideLst>
        <p:guide orient="horz" pos="3051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de-D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02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Hamburg, Juli 2006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99563"/>
            <a:ext cx="64531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/>
              <a:t>© 2006 Omnid Consulting GmbH - 2006MMTT Präsentationstitel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53188" y="9199563"/>
            <a:ext cx="4032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02A3184-0495-451D-8510-C0ABFDF0006F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02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r>
              <a:rPr lang="de-DE" smtClean="0"/>
              <a:t>Hamburg, Juli 2006</a:t>
            </a:r>
            <a:endParaRPr lang="de-DE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38188"/>
            <a:ext cx="4994275" cy="3744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843463"/>
            <a:ext cx="5486400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99563"/>
            <a:ext cx="63087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 smtClean="0"/>
              <a:t>© 2006 Omnid Consulting GmbH - 2006MMTT Präsentationstitel - </a:t>
            </a:r>
            <a:fld id="{43D802CA-9A15-434E-BB4D-E6DD2044508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669925" y="4513263"/>
            <a:ext cx="674688" cy="255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b="1" smtClean="0"/>
              <a:t>Notizen:</a:t>
            </a:r>
            <a:endParaRPr lang="de-DE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indent="-274638" algn="l" rtl="0" fontAlgn="base">
      <a:spcBef>
        <a:spcPct val="30000"/>
      </a:spcBef>
      <a:spcAft>
        <a:spcPct val="0"/>
      </a:spcAft>
      <a:buBlip>
        <a:blip r:embed="rId2"/>
      </a:buBlip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de-DE" smtClean="0"/>
              <a:t>Hamburg, Juli 2006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smtClean="0"/>
              <a:t>© 2006 Omnid Consulting GmbH - 2006MMTT Präsentationstitel - </a:t>
            </a:r>
            <a:fld id="{C594679B-5A73-4446-AD9E-D4EBC2769121}" type="slidenum">
              <a:rPr lang="de-DE" smtClean="0"/>
              <a:pPr/>
              <a:t>0</a:t>
            </a:fld>
            <a:endParaRPr lang="de-DE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38188"/>
            <a:ext cx="4994275" cy="3744912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1408787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102336" y="3530364"/>
            <a:ext cx="6939329" cy="917572"/>
          </a:xfrm>
          <a:prstGeom prst="rect">
            <a:avLst/>
          </a:prstGeom>
        </p:spPr>
        <p:txBody>
          <a:bodyPr tIns="36000" bIns="36000" anchor="ctr" anchorCtr="0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Webdings" pitchFamily="18" charset="2"/>
              <a:buNone/>
              <a:defRPr sz="2400" b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br>
              <a:rPr lang="de-DE" dirty="0" smtClean="0"/>
            </a:br>
            <a:r>
              <a:rPr lang="de-DE" dirty="0" err="1" smtClean="0"/>
              <a:t>subtitle</a:t>
            </a:r>
            <a:r>
              <a:rPr lang="de-DE" dirty="0" smtClean="0"/>
              <a:t> style</a:t>
            </a:r>
            <a:endParaRPr lang="de-DE" dirty="0"/>
          </a:p>
        </p:txBody>
      </p:sp>
      <p:sp>
        <p:nvSpPr>
          <p:cNvPr id="1179652" name="Rectangle 4"/>
          <p:cNvSpPr>
            <a:spLocks noGrp="1" noChangeArrowheads="1"/>
          </p:cNvSpPr>
          <p:nvPr>
            <p:ph type="dt" sz="quarter" idx="2"/>
          </p:nvPr>
        </p:nvSpPr>
        <p:spPr bwMode="gray">
          <a:xfrm>
            <a:off x="2811341" y="4885173"/>
            <a:ext cx="3521319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de-DE" err="1" smtClean="0"/>
              <a:t>Surname</a:t>
            </a:r>
            <a:r>
              <a:rPr lang="de-DE" smtClean="0"/>
              <a:t> Name</a:t>
            </a:r>
          </a:p>
          <a:p>
            <a:r>
              <a:rPr lang="de-DE" err="1" smtClean="0"/>
              <a:t>city</a:t>
            </a:r>
            <a:r>
              <a:rPr lang="de-DE" smtClean="0"/>
              <a:t>, </a:t>
            </a:r>
            <a:r>
              <a:rPr lang="de-DE" err="1" smtClean="0"/>
              <a:t>month</a:t>
            </a:r>
            <a:r>
              <a:rPr lang="de-DE" smtClean="0"/>
              <a:t> </a:t>
            </a:r>
            <a:r>
              <a:rPr lang="de-DE" err="1" smtClean="0"/>
              <a:t>year</a:t>
            </a:r>
            <a:endParaRPr lang="de-DE"/>
          </a:p>
        </p:txBody>
      </p:sp>
      <p:pic>
        <p:nvPicPr>
          <p:cNvPr id="12" name="Grafik 11" descr="headerPPT-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  <p:pic>
        <p:nvPicPr>
          <p:cNvPr id="8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3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Gerade Verbindung 8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/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27000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1"/>
            <a:r>
              <a:rPr lang="de-DE" dirty="0" smtClean="0"/>
              <a:t>First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/>
          </p:cNvGraphicFramePr>
          <p:nvPr/>
        </p:nvGraphicFramePr>
        <p:xfrm>
          <a:off x="0" y="0"/>
          <a:ext cx="146538" cy="158750"/>
        </p:xfrm>
        <a:graphic>
          <a:graphicData uri="http://schemas.openxmlformats.org/presentationml/2006/ole">
            <p:oleObj spid="_x0000_s2050" name="think-cell Slide" r:id="rId5" imgW="0" imgH="0" progId="">
              <p:embed/>
            </p:oleObj>
          </a:graphicData>
        </a:graphic>
      </p:graphicFrame>
      <p:sp>
        <p:nvSpPr>
          <p:cNvPr id="4" name="Rectangle 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gray">
          <a:xfrm>
            <a:off x="0" y="3162300"/>
            <a:ext cx="9144000" cy="748506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none" lIns="648000" tIns="91440" rIns="90000" bIns="9144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  <p:custDataLst>
              <p:tags r:id="rId3"/>
            </p:custDataLst>
          </p:nvPr>
        </p:nvSpPr>
        <p:spPr>
          <a:xfrm>
            <a:off x="0" y="3162006"/>
            <a:ext cx="9145108" cy="74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88000" anchor="ctr" anchorCtr="0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kewa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PTProdAddin1016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313351" y="5543587"/>
            <a:ext cx="6517298" cy="67148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lvl="0"/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312062" y="5543550"/>
            <a:ext cx="6519877" cy="671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1644" y="1904701"/>
            <a:ext cx="8240712" cy="35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1489" y="1904700"/>
            <a:ext cx="3882386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811400" y="1904700"/>
            <a:ext cx="3880800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2750542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  <p:sp>
        <p:nvSpPr>
          <p:cNvPr id="15" name="Slide Number Placeholder 8"/>
          <p:cNvSpPr txBox="1">
            <a:spLocks/>
          </p:cNvSpPr>
          <p:nvPr/>
        </p:nvSpPr>
        <p:spPr>
          <a:xfrm>
            <a:off x="4485543" y="6637063"/>
            <a:ext cx="172915" cy="136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A454A6-B4D9-4B70-913F-8ED3D2DB1293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Textplatzhalter 23"/>
          <p:cNvSpPr>
            <a:spLocks noGrp="1"/>
          </p:cNvSpPr>
          <p:nvPr>
            <p:ph type="body" idx="1"/>
          </p:nvPr>
        </p:nvSpPr>
        <p:spPr>
          <a:xfrm>
            <a:off x="451800" y="1905000"/>
            <a:ext cx="8240400" cy="4305300"/>
          </a:xfrm>
          <a:prstGeom prst="rect">
            <a:avLst/>
          </a:prstGeom>
        </p:spPr>
        <p:txBody>
          <a:bodyPr vert="horz" lIns="36000" tIns="36000" rIns="36000" bIns="36000" rtlCol="0">
            <a:normAutofit/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Fourth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sz="1400" dirty="0" smtClean="0"/>
              <a:t>Fifth </a:t>
            </a:r>
            <a:r>
              <a:rPr lang="de-DE" sz="1400" dirty="0" err="1" smtClean="0"/>
              <a:t>level</a:t>
            </a:r>
            <a:endParaRPr lang="de-DE" dirty="0"/>
          </a:p>
        </p:txBody>
      </p:sp>
      <p:pic>
        <p:nvPicPr>
          <p:cNvPr id="11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9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Gerade Verbindung 12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Grafik 9" descr="headerPPT-3.jp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8" r:id="rId3"/>
    <p:sldLayoutId id="2147483675" r:id="rId4"/>
    <p:sldLayoutId id="2147483677" r:id="rId5"/>
    <p:sldLayoutId id="2147483666" r:id="rId6"/>
    <p:sldLayoutId id="2147483679" r:id="rId7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-304800" algn="l" rtl="0" eaLnBrk="1" fontAlgn="ctr" hangingPunct="1">
        <a:lnSpc>
          <a:spcPct val="100000"/>
        </a:lnSpc>
        <a:spcBef>
          <a:spcPts val="300"/>
        </a:spcBef>
        <a:spcAft>
          <a:spcPct val="5000"/>
        </a:spcAft>
        <a:buClrTx/>
        <a:buSzPct val="80000"/>
        <a:buFont typeface="Wingdings" pitchFamily="2" charset="2"/>
        <a:buNone/>
        <a:tabLst/>
        <a:defRPr lang="de-DE" sz="1800" b="1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306000" indent="-306000" algn="l" rtl="0" eaLnBrk="1" fontAlgn="ctr" hangingPunct="1">
        <a:lnSpc>
          <a:spcPct val="100000"/>
        </a:lnSpc>
        <a:spcBef>
          <a:spcPts val="300"/>
        </a:spcBef>
        <a:spcAft>
          <a:spcPts val="100"/>
        </a:spcAft>
        <a:buClrTx/>
        <a:buSzPct val="100000"/>
        <a:buFont typeface="Wingdings" pitchFamily="2" charset="2"/>
        <a:buChar char="§"/>
        <a:defRPr lang="de-DE" sz="1800" b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2pPr>
      <a:lvl3pPr marL="614363" indent="-3016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 typeface="Wingdings" pitchFamily="2" charset="2"/>
        <a:buChar char="§"/>
        <a:defRPr lang="de-DE" sz="18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3pPr>
      <a:lvl4pPr marL="901700" indent="-274638" algn="l" rtl="0" eaLnBrk="1" fontAlgn="ctr" hangingPunct="1">
        <a:lnSpc>
          <a:spcPct val="100000"/>
        </a:lnSpc>
        <a:spcBef>
          <a:spcPct val="20000"/>
        </a:spcBef>
        <a:spcAft>
          <a:spcPct val="10000"/>
        </a:spcAft>
        <a:buClrTx/>
        <a:buSzPct val="90000"/>
        <a:buFont typeface="Wingdings" pitchFamily="2" charset="2"/>
        <a:buChar char="§"/>
        <a:defRPr lang="de-DE" sz="16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4pPr>
      <a:lvl5pPr marL="1165225" indent="-2635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itchFamily="2" charset="2"/>
        <a:buChar char="§"/>
        <a:defRPr lang="de-DE" sz="1800" b="0" baseline="0" dirty="0">
          <a:solidFill>
            <a:schemeClr val="tx1"/>
          </a:solidFill>
          <a:latin typeface="Lucida Sans" pitchFamily="34" charset="0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dt" sz="quarter" idx="2"/>
          </p:nvPr>
        </p:nvSpPr>
        <p:spPr>
          <a:ln/>
        </p:spPr>
        <p:txBody>
          <a:bodyPr/>
          <a:lstStyle/>
          <a:p>
            <a:r>
              <a:rPr lang="en-GB" dirty="0" smtClean="0"/>
              <a:t>Iola Leal, EFI</a:t>
            </a:r>
          </a:p>
          <a:p>
            <a:r>
              <a:rPr lang="en-GB" dirty="0" smtClean="0"/>
              <a:t>October 2013</a:t>
            </a:r>
            <a:endParaRPr lang="en-GB" dirty="0"/>
          </a:p>
        </p:txBody>
      </p:sp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 smtClean="0"/>
              <a:t>Challenges </a:t>
            </a:r>
            <a:br>
              <a:rPr lang="en-GB" dirty="0" smtClean="0"/>
            </a:br>
            <a:r>
              <a:rPr lang="en-GB" dirty="0" smtClean="0"/>
              <a:t>in building national support and agreement</a:t>
            </a:r>
            <a:endParaRPr lang="en-GB" dirty="0"/>
          </a:p>
        </p:txBody>
      </p:sp>
      <p:sp>
        <p:nvSpPr>
          <p:cNvPr id="7" name="Untertitel 6"/>
          <p:cNvSpPr>
            <a:spLocks noGrp="1"/>
          </p:cNvSpPr>
          <p:nvPr>
            <p:ph type="subTitle" sz="quarter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How to support stakeholders </a:t>
            </a:r>
          </a:p>
          <a:p>
            <a:r>
              <a:rPr lang="en-GB" b="1" dirty="0" smtClean="0"/>
              <a:t>to organise themselves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The objective</a:t>
            </a:r>
            <a:endParaRPr lang="en-GB" dirty="0"/>
          </a:p>
        </p:txBody>
      </p:sp>
      <p:sp>
        <p:nvSpPr>
          <p:cNvPr id="5" name="Inhaltsplatzhalter 11"/>
          <p:cNvSpPr txBox="1">
            <a:spLocks/>
          </p:cNvSpPr>
          <p:nvPr/>
        </p:nvSpPr>
        <p:spPr>
          <a:xfrm>
            <a:off x="194313" y="6391274"/>
            <a:ext cx="4311011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indent="-304800" algn="l" fontAlgn="ctr">
              <a:spcBef>
                <a:spcPts val="300"/>
              </a:spcBef>
              <a:spcAft>
                <a:spcPts val="100"/>
              </a:spcAft>
              <a:buSzPct val="80000"/>
            </a:pPr>
            <a:r>
              <a:rPr lang="en-US" sz="1800" dirty="0" smtClean="0"/>
              <a:t>‘Participation ladder’ as adapted by FERN from </a:t>
            </a:r>
            <a:r>
              <a:rPr lang="en-US" sz="1800" dirty="0" err="1" smtClean="0"/>
              <a:t>Arnstein</a:t>
            </a:r>
            <a:r>
              <a:rPr lang="en-US" sz="1800" dirty="0" smtClean="0"/>
              <a:t>, Sherry R. "A Ladder of Citizen Participation," JAIP, Vol. 35, No. 4, July 1969, pp. 216-224.</a:t>
            </a: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025" y="1990726"/>
            <a:ext cx="3638550" cy="4029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57933" y="1856934"/>
            <a:ext cx="3785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b="1" dirty="0" smtClean="0">
                <a:latin typeface="+mn-lt"/>
              </a:rPr>
              <a:t>Consultation?</a:t>
            </a:r>
          </a:p>
          <a:p>
            <a:pPr algn="l"/>
            <a:endParaRPr lang="en-GB" sz="2000" b="1" dirty="0" smtClean="0">
              <a:latin typeface="+mn-lt"/>
            </a:endParaRPr>
          </a:p>
          <a:p>
            <a:pPr algn="l"/>
            <a:r>
              <a:rPr lang="en-GB" sz="2000" b="1" dirty="0" smtClean="0">
                <a:latin typeface="+mn-lt"/>
              </a:rPr>
              <a:t>	Participation?</a:t>
            </a:r>
            <a:endParaRPr lang="en-GB" sz="2000" b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3812345"/>
            <a:ext cx="38766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i="1" dirty="0" smtClean="0">
                <a:latin typeface="+mn-lt"/>
              </a:rPr>
              <a:t>Getting stakeholders together to inform them about the process (and to ask them what they think) does not automatically lead to meaningful engagement</a:t>
            </a:r>
            <a:endParaRPr lang="en-GB" sz="2000" i="1" dirty="0">
              <a:latin typeface="+mn-lt"/>
            </a:endParaRPr>
          </a:p>
        </p:txBody>
      </p:sp>
      <p:pic>
        <p:nvPicPr>
          <p:cNvPr id="7170" name="Picture 2" descr="C:\IOLA\00. Personal\Pictures\Presentations\open to suggesti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69013"/>
            <a:ext cx="4336366" cy="4336366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Users\ioleal\Desktop\Real need to participa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048" y="3516918"/>
            <a:ext cx="8526889" cy="2687589"/>
          </a:xfrm>
          <a:prstGeom prst="rect">
            <a:avLst/>
          </a:prstGeom>
          <a:noFill/>
        </p:spPr>
      </p:pic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Dos and </a:t>
            </a:r>
            <a:r>
              <a:rPr lang="en-GB" dirty="0" smtClean="0"/>
              <a:t>Don’ts and Challenges</a:t>
            </a:r>
            <a:endParaRPr lang="de-DE" dirty="0"/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717453" y="3151164"/>
            <a:ext cx="8060788" cy="3530990"/>
          </a:xfrm>
          <a:prstGeom prst="wedgeRoundRectCallout">
            <a:avLst>
              <a:gd name="adj1" fmla="val -50340"/>
              <a:gd name="adj2" fmla="val -24291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221502"/>
            <a:ext cx="787790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How will groups be fairly represented?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Which individuals/groups will develop drafts for different VPA elements?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How will drafts allow for stakeholder input? What stakeholders? What process? 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Will each stakeholder group be responsible for their own draft/list of priorities? Or will they provide ideas on existing drafts? 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How do internal stakeholder processes and discussions link to formal VPA negotiations? How are positions developed? What happens if there is disagreement? 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What are the timeframes to complete the work? </a:t>
            </a:r>
          </a:p>
          <a:p>
            <a:pPr marL="266700" lvl="0" indent="-266700" algn="l">
              <a:buFont typeface="Arial" pitchFamily="34" charset="0"/>
              <a:buChar char="•"/>
            </a:pPr>
            <a:r>
              <a:rPr lang="en-GB" sz="1800" dirty="0" smtClean="0">
                <a:latin typeface="+mn-lt"/>
              </a:rPr>
              <a:t>How are final decisions communicated?</a:t>
            </a:r>
          </a:p>
          <a:p>
            <a:pPr algn="l"/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06437" y="1758462"/>
            <a:ext cx="692130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 </a:t>
            </a:r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 </a:t>
            </a:r>
            <a:r>
              <a:rPr lang="en-GB" sz="2000" dirty="0" smtClean="0">
                <a:latin typeface="+mn-lt"/>
              </a:rPr>
              <a:t>Encourage </a:t>
            </a:r>
          </a:p>
          <a:p>
            <a:pPr marL="717550" algn="l">
              <a:buFontTx/>
              <a:buChar char="-"/>
            </a:pPr>
            <a:r>
              <a:rPr lang="en-GB" sz="2000" smtClean="0">
                <a:latin typeface="+mn-lt"/>
              </a:rPr>
              <a:t> understand </a:t>
            </a:r>
            <a:r>
              <a:rPr lang="en-GB" sz="2000" dirty="0" smtClean="0">
                <a:latin typeface="+mn-lt"/>
              </a:rPr>
              <a:t>the context </a:t>
            </a:r>
            <a:endParaRPr lang="en-GB" sz="2000" dirty="0" smtClean="0">
              <a:latin typeface="+mn-lt"/>
            </a:endParaRPr>
          </a:p>
          <a:p>
            <a:pPr marL="717550" algn="l"/>
            <a:r>
              <a:rPr lang="en-GB" sz="2000" dirty="0" smtClean="0">
                <a:latin typeface="+mn-lt"/>
              </a:rPr>
              <a:t>- </a:t>
            </a:r>
            <a:r>
              <a:rPr lang="en-GB" sz="2000" dirty="0" smtClean="0">
                <a:latin typeface="+mn-lt"/>
              </a:rPr>
              <a:t>build trust</a:t>
            </a:r>
            <a:endParaRPr lang="en-GB" sz="20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57" y="2712738"/>
            <a:ext cx="4248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  </a:t>
            </a:r>
            <a:r>
              <a:rPr lang="en-GB" sz="2000" dirty="0" smtClean="0">
                <a:latin typeface="+mn-lt"/>
              </a:rPr>
              <a:t>Open the political space</a:t>
            </a:r>
            <a:endParaRPr lang="en-GB" sz="20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605" y="3188702"/>
            <a:ext cx="6363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  </a:t>
            </a:r>
            <a:r>
              <a:rPr lang="en-GB" sz="2000" dirty="0" smtClean="0">
                <a:latin typeface="+mn-lt"/>
              </a:rPr>
              <a:t>Support (financially, but also technically!!)</a:t>
            </a:r>
            <a:endParaRPr lang="en-GB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9393" y="4199250"/>
            <a:ext cx="4248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rgbClr val="FF0000"/>
                </a:solidFill>
                <a:sym typeface="Wingdings 2"/>
              </a:rPr>
              <a:t></a:t>
            </a:r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  </a:t>
            </a:r>
            <a:r>
              <a:rPr lang="en-GB" sz="2000" dirty="0" smtClean="0">
                <a:latin typeface="+mn-lt"/>
                <a:sym typeface="Wingdings 2"/>
              </a:rPr>
              <a:t>Underestimate</a:t>
            </a:r>
            <a:r>
              <a:rPr lang="en-GB" sz="2000" dirty="0" smtClean="0">
                <a:latin typeface="+mn-lt"/>
              </a:rPr>
              <a:t> time needed</a:t>
            </a:r>
            <a:endParaRPr lang="en-GB" sz="200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7045" y="3648250"/>
            <a:ext cx="6846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rgbClr val="FF0000"/>
                </a:solidFill>
                <a:sym typeface="Wingdings 2"/>
              </a:rPr>
              <a:t></a:t>
            </a:r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  </a:t>
            </a:r>
            <a:r>
              <a:rPr lang="en-GB" sz="2000" dirty="0" smtClean="0">
                <a:latin typeface="+mn-lt"/>
              </a:rPr>
              <a:t>Lead/organise/tell </a:t>
            </a:r>
            <a:r>
              <a:rPr lang="en-GB" sz="2000" dirty="0" smtClean="0">
                <a:latin typeface="+mn-lt"/>
              </a:rPr>
              <a:t>how to organise</a:t>
            </a:r>
            <a:endParaRPr lang="en-GB" sz="2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4697" y="4715070"/>
            <a:ext cx="807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1" dirty="0" smtClean="0">
                <a:solidFill>
                  <a:srgbClr val="FF0000"/>
                </a:solidFill>
                <a:sym typeface="Wingdings 2"/>
              </a:rPr>
              <a:t></a:t>
            </a:r>
            <a:r>
              <a:rPr lang="en-GB" sz="2800" b="1" dirty="0" smtClean="0">
                <a:solidFill>
                  <a:schemeClr val="accent1"/>
                </a:solidFill>
                <a:sym typeface="Wingdings 2"/>
              </a:rPr>
              <a:t>  </a:t>
            </a:r>
            <a:r>
              <a:rPr lang="en-GB" sz="2000" dirty="0" smtClean="0">
                <a:latin typeface="+mn-lt"/>
              </a:rPr>
              <a:t>Influence positions (be wary of who are your partners)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8" grpId="1"/>
      <p:bldP spid="9" grpId="0"/>
      <p:bldP spid="10" grpId="0"/>
      <p:bldP spid="11" grpId="0"/>
      <p:bldP spid="12" grpId="0"/>
      <p:bldP spid="13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Thank you for your attention</a:t>
            </a:r>
            <a:endParaRPr lang="de-DE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1&quot;&gt;&lt;elem m_fUsage=&quot;1.00000000000000000000E+000&quot;&gt;&lt;m_ppcolschidx val=&quot;0&quot;/&gt;&lt;m_rgb r=&quot;ff&quot; g=&quot;0&quot; b=&quot;0&quot;/&gt;&lt;/elem&gt;&lt;/m_vecMRU&gt;&lt;/m_mruColor&gt;&lt;m_agendatheme&gt;&lt;m_aagendaitemprops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/m_aagendaitemprops&gt;&lt;m_linestyleTopBottomLine&gt;&lt;m_bVisible val=&quot;0&quot;/&gt;&lt;/m_linestyleTopBottomLine&gt;&lt;/m_agendatheme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WKyzRkIDkyTYIpD5LoUg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vzeuEc0TU6ocu5O8slGz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1sjhXODCESh3bj4Cn_JbA"/>
</p:tagLst>
</file>

<file path=ppt/theme/theme1.xml><?xml version="1.0" encoding="utf-8"?>
<a:theme xmlns:a="http://schemas.openxmlformats.org/drawingml/2006/main" name="12/2012 EU FLEGT Master">
  <a:themeElements>
    <a:clrScheme name="FLEGT EU">
      <a:dk1>
        <a:srgbClr val="000000"/>
      </a:dk1>
      <a:lt1>
        <a:srgbClr val="FFFFFF"/>
      </a:lt1>
      <a:dk2>
        <a:srgbClr val="D2E9F3"/>
      </a:dk2>
      <a:lt2>
        <a:srgbClr val="F0F0F0"/>
      </a:lt2>
      <a:accent1>
        <a:srgbClr val="92A706"/>
      </a:accent1>
      <a:accent2>
        <a:srgbClr val="1F90C4"/>
      </a:accent2>
      <a:accent3>
        <a:srgbClr val="D8D8D8"/>
      </a:accent3>
      <a:accent4>
        <a:srgbClr val="495303"/>
      </a:accent4>
      <a:accent5>
        <a:srgbClr val="156081"/>
      </a:accent5>
      <a:accent6>
        <a:srgbClr val="6C6C6C"/>
      </a:accent6>
      <a:hlink>
        <a:srgbClr val="84582C"/>
      </a:hlink>
      <a:folHlink>
        <a:srgbClr val="D2A374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OC  Präsentation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9">
        <a:dk1>
          <a:srgbClr val="000000"/>
        </a:dk1>
        <a:lt1>
          <a:srgbClr val="FFFFFF"/>
        </a:lt1>
        <a:dk2>
          <a:srgbClr val="000000"/>
        </a:dk2>
        <a:lt2>
          <a:srgbClr val="A1DBFF"/>
        </a:lt2>
        <a:accent1>
          <a:srgbClr val="003859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AAAEB5"/>
        </a:accent5>
        <a:accent6>
          <a:srgbClr val="6EA8E1"/>
        </a:accent6>
        <a:hlink>
          <a:srgbClr val="A28FE9"/>
        </a:hlink>
        <a:folHlink>
          <a:srgbClr val="CAE3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10">
        <a:dk1>
          <a:srgbClr val="000000"/>
        </a:dk1>
        <a:lt1>
          <a:srgbClr val="FFFFFF"/>
        </a:lt1>
        <a:dk2>
          <a:srgbClr val="000000"/>
        </a:dk2>
        <a:lt2>
          <a:srgbClr val="7ABAF8"/>
        </a:lt2>
        <a:accent1>
          <a:srgbClr val="D6EBF6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E8F3FA"/>
        </a:accent5>
        <a:accent6>
          <a:srgbClr val="6EA8E1"/>
        </a:accent6>
        <a:hlink>
          <a:srgbClr val="006699"/>
        </a:hlink>
        <a:folHlink>
          <a:srgbClr val="0038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242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12/2012 EU FLEGT Master</vt:lpstr>
      <vt:lpstr>think-cell Slide</vt:lpstr>
      <vt:lpstr>Challenges  in building national support and agreement</vt:lpstr>
      <vt:lpstr>The objective</vt:lpstr>
      <vt:lpstr>Dos and Don’ts and Challenges</vt:lpstr>
      <vt:lpstr>Thank you for your attention</vt:lpstr>
    </vt:vector>
  </TitlesOfParts>
  <Company>PF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subject/>
  <dc:creator>production</dc:creator>
  <dc:description/>
  <cp:lastModifiedBy>European Forest Institute (EFI)</cp:lastModifiedBy>
  <cp:revision>461</cp:revision>
  <dcterms:created xsi:type="dcterms:W3CDTF">2010-09-13T14:01:39Z</dcterms:created>
  <dcterms:modified xsi:type="dcterms:W3CDTF">2013-10-07T11:47:15Z</dcterms:modified>
  <cp:category>Präsentation</cp:category>
</cp:coreProperties>
</file>