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1"/>
    <p:sldMasterId id="2147483683" r:id="rId2"/>
    <p:sldMasterId id="2147483695" r:id="rId3"/>
  </p:sldMasterIdLst>
  <p:notesMasterIdLst>
    <p:notesMasterId r:id="rId17"/>
  </p:notesMasterIdLst>
  <p:handoutMasterIdLst>
    <p:handoutMasterId r:id="rId18"/>
  </p:handoutMasterIdLst>
  <p:sldIdLst>
    <p:sldId id="607" r:id="rId4"/>
    <p:sldId id="608" r:id="rId5"/>
    <p:sldId id="620" r:id="rId6"/>
    <p:sldId id="611" r:id="rId7"/>
    <p:sldId id="616" r:id="rId8"/>
    <p:sldId id="610" r:id="rId9"/>
    <p:sldId id="612" r:id="rId10"/>
    <p:sldId id="601" r:id="rId11"/>
    <p:sldId id="618" r:id="rId12"/>
    <p:sldId id="619" r:id="rId13"/>
    <p:sldId id="617" r:id="rId14"/>
    <p:sldId id="562" r:id="rId15"/>
    <p:sldId id="511" r:id="rId16"/>
  </p:sldIdLst>
  <p:sldSz cx="9144000" cy="6858000" type="screen4x3"/>
  <p:notesSz cx="6858000" cy="9686925"/>
  <p:custDataLst>
    <p:tags r:id="rId19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fi" initials="efi" lastIdx="4" clrIdx="0"/>
  <p:cmAuthor id="1" name="European Forest Institute (EFI)" initials="EFI" lastIdx="16" clrIdx="1"/>
  <p:cmAuthor id="2" name="leturune" initials="LT" lastIdx="1" clrIdx="2"/>
  <p:cmAuthor id="3" name="Julia Falconer" initials="JF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7"/>
    <a:srgbClr val="06C245"/>
    <a:srgbClr val="60903C"/>
    <a:srgbClr val="D2A374"/>
    <a:srgbClr val="F0F0F0"/>
    <a:srgbClr val="707070"/>
    <a:srgbClr val="339933"/>
    <a:srgbClr val="FF0000"/>
    <a:srgbClr val="FFFA06"/>
    <a:srgbClr val="845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7312" autoAdjust="0"/>
  </p:normalViewPr>
  <p:slideViewPr>
    <p:cSldViewPr snapToGrid="0" showGuides="1">
      <p:cViewPr>
        <p:scale>
          <a:sx n="100" d="100"/>
          <a:sy n="100" d="100"/>
        </p:scale>
        <p:origin x="-78" y="73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610" y="-108"/>
      </p:cViewPr>
      <p:guideLst>
        <p:guide orient="horz" pos="305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de-DE"/>
              <a:t>Hamburg, Juli 2006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9563"/>
            <a:ext cx="64531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DE"/>
              <a:t>© 2006 Omnid Consulting GmbH - 2006MMTT Präsentationstitel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53188" y="9199563"/>
            <a:ext cx="403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02A3184-0495-451D-8510-C0ABFDF000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9748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8188"/>
            <a:ext cx="4994275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843463"/>
            <a:ext cx="5486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99563"/>
            <a:ext cx="6308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69925" y="4513263"/>
            <a:ext cx="674688" cy="25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de-DE" b="1" smtClean="0"/>
              <a:t>Notizen:</a:t>
            </a:r>
            <a:endParaRPr lang="de-DE" b="1"/>
          </a:p>
        </p:txBody>
      </p:sp>
    </p:spTree>
    <p:extLst>
      <p:ext uri="{BB962C8B-B14F-4D97-AF65-F5344CB8AC3E}">
        <p14:creationId xmlns="" xmlns:p14="http://schemas.microsoft.com/office/powerpoint/2010/main" val="27563867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indent="-274638" algn="l" rtl="0" fontAlgn="base">
      <a:spcBef>
        <a:spcPct val="30000"/>
      </a:spcBef>
      <a:spcAft>
        <a:spcPct val="0"/>
      </a:spcAft>
      <a:buBlip>
        <a:blip r:embed="rId2"/>
      </a:buBlip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C594679B-5A73-4446-AD9E-D4EBC2769121}" type="slidenum">
              <a:rPr lang="de-DE" smtClean="0"/>
              <a:pPr/>
              <a:t>0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8188"/>
            <a:ext cx="4994275" cy="3744912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000125" lvl="3" indent="-350838">
              <a:lnSpc>
                <a:spcPct val="110000"/>
              </a:lnSpc>
            </a:pPr>
            <a:r>
              <a:rPr lang="en-GB" dirty="0" smtClean="0"/>
              <a:t>Generates space</a:t>
            </a:r>
          </a:p>
          <a:p>
            <a:pPr marL="1000125" lvl="3" indent="-350838">
              <a:lnSpc>
                <a:spcPct val="110000"/>
              </a:lnSpc>
            </a:pPr>
            <a:r>
              <a:rPr lang="en-GB" dirty="0" smtClean="0"/>
              <a:t>Raises the stakes</a:t>
            </a:r>
          </a:p>
          <a:p>
            <a:pPr marL="1000125" lvl="3" indent="-350838">
              <a:lnSpc>
                <a:spcPct val="110000"/>
              </a:lnSpc>
            </a:pPr>
            <a:r>
              <a:rPr lang="en-GB" dirty="0" smtClean="0"/>
              <a:t>Transparent </a:t>
            </a:r>
          </a:p>
          <a:p>
            <a:pPr marL="1000125" lvl="3" indent="-350838">
              <a:lnSpc>
                <a:spcPct val="110000"/>
              </a:lnSpc>
            </a:pPr>
            <a:r>
              <a:rPr lang="en-GB" dirty="0" smtClean="0"/>
              <a:t>Member of a club – peer review and pressure</a:t>
            </a:r>
          </a:p>
          <a:p>
            <a:pPr marL="1000125" lvl="3" indent="-350838">
              <a:lnSpc>
                <a:spcPct val="110000"/>
              </a:lnSpc>
            </a:pPr>
            <a:r>
              <a:rPr lang="en-GB" dirty="0" smtClean="0"/>
              <a:t>National and international </a:t>
            </a:r>
          </a:p>
          <a:p>
            <a:pPr marL="712788" lvl="2" indent="-350838">
              <a:lnSpc>
                <a:spcPct val="110000"/>
              </a:lnSpc>
            </a:pPr>
            <a:endParaRPr lang="en-GB" b="0" dirty="0" smtClean="0"/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1000" baseline="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712788" lvl="2" indent="-350838">
              <a:lnSpc>
                <a:spcPct val="110000"/>
              </a:lnSpc>
            </a:pPr>
            <a:endParaRPr lang="en-GB" b="0" baseline="0" dirty="0" smtClean="0"/>
          </a:p>
          <a:p>
            <a:pPr marL="712788" lvl="2" indent="-350838">
              <a:lnSpc>
                <a:spcPct val="110000"/>
              </a:lnSpc>
            </a:pPr>
            <a:endParaRPr lang="en-GB" b="0" baseline="0" dirty="0" smtClean="0"/>
          </a:p>
          <a:p>
            <a:pPr marL="712788" lvl="2" indent="-350838">
              <a:lnSpc>
                <a:spcPct val="110000"/>
              </a:lnSpc>
            </a:pPr>
            <a:endParaRPr lang="en-GB" b="0" dirty="0" smtClean="0"/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  <a:buFont typeface="Wingdings" pitchFamily="2" charset="2"/>
              <a:buChar char="Ø"/>
            </a:pPr>
            <a:r>
              <a:rPr lang="en-GB" sz="2000" dirty="0" smtClean="0"/>
              <a:t>Clarification of institutional responsibilities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 </a:t>
            </a:r>
            <a:r>
              <a:rPr lang="en-GB" sz="2000" dirty="0" smtClean="0">
                <a:sym typeface="Wingdings" pitchFamily="2" charset="2"/>
              </a:rPr>
              <a:t>better understanding of specific roles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</a:pP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	 </a:t>
            </a:r>
            <a:r>
              <a:rPr lang="en-GB" sz="2000" dirty="0" smtClean="0">
                <a:sym typeface="Wingdings" pitchFamily="2" charset="2"/>
              </a:rPr>
              <a:t>minimization of overlap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</a:pP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	  </a:t>
            </a:r>
            <a:r>
              <a:rPr lang="en-GB" sz="2000" dirty="0" smtClean="0">
                <a:sym typeface="Wingdings" pitchFamily="2" charset="2"/>
              </a:rPr>
              <a:t>clarity on accountability</a:t>
            </a:r>
            <a:endParaRPr lang="en-GB" sz="2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9230" y="1382713"/>
            <a:ext cx="8240400" cy="1850400"/>
          </a:xfrm>
        </p:spPr>
        <p:txBody>
          <a:bodyPr wrap="square" tIns="36000" bIns="36000" anchor="t" anchorCtr="0">
            <a:noAutofit/>
          </a:bodyPr>
          <a:lstStyle>
            <a:lvl1pPr algn="l">
              <a:defRPr sz="6000" baseline="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5038" y="3530364"/>
            <a:ext cx="8240400" cy="19548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2000" baseline="0"/>
            </a:lvl1pPr>
          </a:lstStyle>
          <a:p>
            <a:endParaRPr lang="en-GB" dirty="0"/>
          </a:p>
        </p:txBody>
      </p:sp>
      <p:grpSp>
        <p:nvGrpSpPr>
          <p:cNvPr id="2" name="Gruppieren 6"/>
          <p:cNvGrpSpPr/>
          <p:nvPr userDrawn="1"/>
        </p:nvGrpSpPr>
        <p:grpSpPr>
          <a:xfrm>
            <a:off x="0" y="0"/>
            <a:ext cx="9144000" cy="1213247"/>
            <a:chOff x="0" y="0"/>
            <a:chExt cx="9144000" cy="1213247"/>
          </a:xfrm>
        </p:grpSpPr>
        <p:pic>
          <p:nvPicPr>
            <p:cNvPr id="8" name="Picture 8" descr="PPT_Header_130409_v1_RCV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88541"/>
            </a:xfrm>
            <a:prstGeom prst="rect">
              <a:avLst/>
            </a:prstGeom>
          </p:spPr>
        </p:pic>
        <p:pic>
          <p:nvPicPr>
            <p:cNvPr id="11" name="Grafik 6" descr="FLEGT-bar-4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981075"/>
              <a:ext cx="9144000" cy="232172"/>
            </a:xfrm>
            <a:prstGeom prst="rect">
              <a:avLst/>
            </a:prstGeom>
          </p:spPr>
        </p:pic>
      </p:grpSp>
      <p:sp>
        <p:nvSpPr>
          <p:cNvPr id="14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&amp;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4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</p:spTree>
  </p:cSld>
  <p:clrMapOvr>
    <a:masterClrMapping/>
  </p:clrMapOvr>
  <p:transition spd="slow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1800" y="1408787"/>
            <a:ext cx="8240400" cy="1684340"/>
          </a:xfrm>
        </p:spPr>
        <p:txBody>
          <a:bodyPr wrap="square" tIns="36000" bIns="36000"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Master title </a:t>
            </a:r>
            <a:br>
              <a:rPr lang="de-DE" dirty="0" smtClean="0"/>
            </a:br>
            <a:r>
              <a:rPr lang="de-DE" dirty="0" smtClean="0"/>
              <a:t>style</a:t>
            </a:r>
            <a:endParaRPr lang="de-DE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102336" y="3530364"/>
            <a:ext cx="6939329" cy="917572"/>
          </a:xfrm>
          <a:prstGeom prst="rect">
            <a:avLst/>
          </a:prstGeom>
        </p:spPr>
        <p:txBody>
          <a:bodyPr t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2400" b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br>
              <a:rPr lang="de-DE" dirty="0" smtClean="0"/>
            </a:b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1179652" name="Rectangle 4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2811341" y="4885173"/>
            <a:ext cx="3521319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de-DE" err="1" smtClean="0"/>
              <a:t>Surname</a:t>
            </a:r>
            <a:r>
              <a:rPr lang="de-DE" smtClean="0"/>
              <a:t> Name</a:t>
            </a:r>
          </a:p>
          <a:p>
            <a:r>
              <a:rPr lang="de-DE" err="1" smtClean="0"/>
              <a:t>city</a:t>
            </a:r>
            <a:r>
              <a:rPr lang="de-DE" smtClean="0"/>
              <a:t>, </a:t>
            </a:r>
            <a:r>
              <a:rPr lang="de-DE" err="1" smtClean="0"/>
              <a:t>month</a:t>
            </a:r>
            <a:r>
              <a:rPr lang="de-DE" smtClean="0"/>
              <a:t> </a:t>
            </a:r>
            <a:r>
              <a:rPr lang="de-DE" err="1" smtClean="0"/>
              <a:t>year</a:t>
            </a:r>
            <a:endParaRPr lang="de-DE"/>
          </a:p>
        </p:txBody>
      </p:sp>
      <p:pic>
        <p:nvPicPr>
          <p:cNvPr id="12" name="Grafik 11" descr="headerPPT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pic>
        <p:nvPicPr>
          <p:cNvPr id="8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3" cstate="print"/>
          <a:srcRect l="4678" r="20266" b="25000"/>
          <a:stretch>
            <a:fillRect/>
          </a:stretch>
        </p:blipFill>
        <p:spPr bwMode="auto">
          <a:xfrm>
            <a:off x="7584499" y="6392857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0" y="631269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9230" y="1382713"/>
            <a:ext cx="8240400" cy="1850400"/>
          </a:xfrm>
        </p:spPr>
        <p:txBody>
          <a:bodyPr wrap="square" tIns="36000" bIns="36000" anchor="t" anchorCtr="0">
            <a:noAutofit/>
          </a:bodyPr>
          <a:lstStyle>
            <a:lvl1pPr algn="l">
              <a:defRPr sz="6000" baseline="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5038" y="3530364"/>
            <a:ext cx="8240400" cy="19548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2000" baseline="0"/>
            </a:lvl1pPr>
          </a:lstStyle>
          <a:p>
            <a:endParaRPr lang="en-GB" dirty="0"/>
          </a:p>
        </p:txBody>
      </p:sp>
      <p:grpSp>
        <p:nvGrpSpPr>
          <p:cNvPr id="2" name="Gruppieren 6"/>
          <p:cNvGrpSpPr/>
          <p:nvPr userDrawn="1"/>
        </p:nvGrpSpPr>
        <p:grpSpPr>
          <a:xfrm>
            <a:off x="0" y="0"/>
            <a:ext cx="9144000" cy="1213247"/>
            <a:chOff x="0" y="0"/>
            <a:chExt cx="9144000" cy="1213247"/>
          </a:xfrm>
        </p:grpSpPr>
        <p:pic>
          <p:nvPicPr>
            <p:cNvPr id="8" name="Picture 8" descr="PPT_Header_130409_v1_RCV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88541"/>
            </a:xfrm>
            <a:prstGeom prst="rect">
              <a:avLst/>
            </a:prstGeom>
          </p:spPr>
        </p:pic>
        <p:pic>
          <p:nvPicPr>
            <p:cNvPr id="11" name="Grafik 6" descr="FLEGT-bar-4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981075"/>
              <a:ext cx="9144000" cy="232172"/>
            </a:xfrm>
            <a:prstGeom prst="rect">
              <a:avLst/>
            </a:prstGeom>
          </p:spPr>
        </p:pic>
      </p:grpSp>
      <p:sp>
        <p:nvSpPr>
          <p:cNvPr id="14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&amp;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4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</p:spTree>
  </p:cSld>
  <p:clrMapOvr>
    <a:masterClrMapping/>
  </p:clrMapOvr>
  <p:transition spd="slow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lvl="0"/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52" y="135034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4338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809625" indent="-358775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162050" indent="-352425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1"/>
            <a:endParaRPr lang="en-GB" noProof="0" dirty="0" smtClean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0" y="139080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5925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de-DE" sz="2400" b="0" baseline="0" dirty="0" err="1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363600" indent="-180000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543600" indent="-180000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en-GB" noProof="0" dirty="0" smtClean="0"/>
          </a:p>
          <a:p>
            <a:pPr lvl="1"/>
            <a:r>
              <a:rPr lang="en-GB" noProof="0" dirty="0" smtClean="0"/>
              <a:t>We present on progress with the communication strategy in a separate presentation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, 2.,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Strategic services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0" y="139080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5925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de-DE" sz="2400" b="0" baseline="0" dirty="0" err="1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363600" indent="-180000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543600" indent="-180000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  <a:p>
            <a:pPr lvl="1"/>
            <a:r>
              <a:rPr lang="en-GB" noProof="0" dirty="0" smtClean="0"/>
              <a:t>Central African VPA stakeholders know good practices in communication, Cameroon regional forum</a:t>
            </a:r>
          </a:p>
          <a:p>
            <a:pPr lvl="1"/>
            <a:r>
              <a:rPr lang="en-GB" noProof="0" dirty="0" smtClean="0"/>
              <a:t>EU delegation and other stakeholders in Indonesia received strategic guidance on </a:t>
            </a:r>
            <a:r>
              <a:rPr lang="en-GB" noProof="0" dirty="0" err="1" smtClean="0"/>
              <a:t>communicatin</a:t>
            </a:r>
            <a:r>
              <a:rPr lang="en-GB" noProof="0" dirty="0" smtClean="0"/>
              <a:t> with/ beside partner country. </a:t>
            </a:r>
          </a:p>
          <a:p>
            <a:pPr lvl="1"/>
            <a:r>
              <a:rPr lang="en-GB" noProof="0" dirty="0" smtClean="0"/>
              <a:t>The national REDD+ committee in Congo advised on REDD+ communication strategy, reinforcing ties with FLEGT stakeholders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, 2.,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Strategic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0" y="139080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5925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de-DE" sz="2400" b="0" baseline="0" dirty="0" err="1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363600" indent="-180000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543600" indent="-180000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  <a:p>
            <a:pPr lvl="1"/>
            <a:r>
              <a:rPr lang="en-GB" noProof="0" dirty="0" smtClean="0"/>
              <a:t>Central African VPA stakeholders know good practices in communication, Cameroon regional forum</a:t>
            </a:r>
          </a:p>
          <a:p>
            <a:pPr lvl="1"/>
            <a:r>
              <a:rPr lang="en-GB" noProof="0" dirty="0" smtClean="0"/>
              <a:t>EU delegation and other stakeholders in Indonesia received strategic guidance on </a:t>
            </a:r>
            <a:r>
              <a:rPr lang="en-GB" noProof="0" dirty="0" err="1" smtClean="0"/>
              <a:t>communicatin</a:t>
            </a:r>
            <a:r>
              <a:rPr lang="en-GB" noProof="0" dirty="0" smtClean="0"/>
              <a:t> with/ beside partner country. </a:t>
            </a:r>
          </a:p>
          <a:p>
            <a:pPr lvl="1"/>
            <a:r>
              <a:rPr lang="en-GB" noProof="0" dirty="0" smtClean="0"/>
              <a:t>The national REDD+ committee in Congo advised on REDD+ communication strategy, reinforcing ties with FLEGT stakeholders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Preparing EU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9100" indent="-420688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82625" indent="-230188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96950" indent="-287338" algn="l" rtl="0" eaLnBrk="1" fontAlgn="ctr" hangingPunct="1">
              <a:lnSpc>
                <a:spcPct val="100000"/>
              </a:lnSpc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VPAs </a:t>
            </a:r>
            <a:r>
              <a:rPr lang="de-DE" dirty="0" err="1" smtClean="0"/>
              <a:t>and</a:t>
            </a:r>
            <a:r>
              <a:rPr lang="de-DE" dirty="0" smtClean="0"/>
              <a:t> EUTR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Trade </a:t>
            </a:r>
            <a:r>
              <a:rPr lang="de-DE" dirty="0" err="1" smtClean="0"/>
              <a:t>leaders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EU </a:t>
            </a:r>
            <a:r>
              <a:rPr lang="de-DE" dirty="0" err="1" smtClean="0"/>
              <a:t>forums</a:t>
            </a:r>
            <a:endParaRPr lang="de-DE" dirty="0" smtClean="0"/>
          </a:p>
          <a:p>
            <a:pPr lvl="1"/>
            <a:r>
              <a:rPr lang="de-DE" dirty="0" err="1" smtClean="0"/>
              <a:t>Competent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endParaRPr lang="de-DE" dirty="0" smtClean="0"/>
          </a:p>
          <a:p>
            <a:pPr lvl="1"/>
            <a:r>
              <a:rPr lang="de-DE" dirty="0" smtClean="0"/>
              <a:t>VPA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8385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270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n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err="1" smtClean="0"/>
              <a:t>Photo</a:t>
            </a:r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Chatham House CA </a:t>
            </a:r>
            <a:r>
              <a:rPr lang="de-DE" dirty="0" err="1" smtClean="0"/>
              <a:t>event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Global </a:t>
            </a:r>
            <a:r>
              <a:rPr lang="de-DE" dirty="0" err="1" smtClean="0"/>
              <a:t>Timber</a:t>
            </a:r>
            <a:r>
              <a:rPr lang="de-DE" dirty="0" smtClean="0"/>
              <a:t> Forum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Preparing EU market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923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9100" marR="0" indent="-42068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82625" indent="-230188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96950" indent="-287338" algn="l" rtl="0" eaLnBrk="1" fontAlgn="ctr" hangingPunct="1">
              <a:lnSpc>
                <a:spcPct val="100000"/>
              </a:lnSpc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  <a:p>
            <a:pPr marL="419100" marR="0" lvl="1" indent="-42068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dirty="0" smtClean="0"/>
              <a:t>20,000 </a:t>
            </a:r>
            <a:r>
              <a:rPr lang="de-DE" dirty="0" err="1" smtClean="0"/>
              <a:t>timber</a:t>
            </a:r>
            <a:r>
              <a:rPr lang="de-DE" dirty="0" smtClean="0"/>
              <a:t> </a:t>
            </a:r>
            <a:r>
              <a:rPr lang="de-DE" dirty="0" err="1" smtClean="0"/>
              <a:t>trade</a:t>
            </a:r>
            <a:r>
              <a:rPr lang="de-DE" dirty="0" smtClean="0"/>
              <a:t> </a:t>
            </a:r>
            <a:r>
              <a:rPr lang="de-DE" dirty="0" err="1" smtClean="0"/>
              <a:t>journal</a:t>
            </a:r>
            <a:r>
              <a:rPr lang="de-DE" dirty="0" smtClean="0"/>
              <a:t> </a:t>
            </a:r>
            <a:r>
              <a:rPr lang="de-DE" dirty="0" err="1" smtClean="0"/>
              <a:t>readers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endParaRPr lang="de-DE" dirty="0" smtClean="0"/>
          </a:p>
          <a:p>
            <a:pPr marL="419100" marR="0" lvl="1" indent="-42068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dirty="0" smtClean="0"/>
              <a:t>Asian </a:t>
            </a:r>
            <a:r>
              <a:rPr lang="de-DE" dirty="0" err="1" smtClean="0"/>
              <a:t>trade</a:t>
            </a:r>
            <a:r>
              <a:rPr lang="de-DE" dirty="0" smtClean="0"/>
              <a:t> </a:t>
            </a:r>
            <a:r>
              <a:rPr lang="de-DE" dirty="0" err="1" smtClean="0"/>
              <a:t>leaders</a:t>
            </a:r>
            <a:r>
              <a:rPr lang="de-DE" dirty="0" smtClean="0"/>
              <a:t> </a:t>
            </a:r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8385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270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n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Illustration: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TTJ </a:t>
            </a:r>
            <a:r>
              <a:rPr lang="de-DE" dirty="0" err="1" smtClean="0"/>
              <a:t>article</a:t>
            </a:r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Michael Buckley </a:t>
            </a:r>
            <a:r>
              <a:rPr lang="de-DE" dirty="0" err="1" smtClean="0"/>
              <a:t>Asia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 smtClean="0"/>
          </a:p>
          <a:p>
            <a:pPr lvl="0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/>
          </p:cNvSpPr>
          <p:nvPr userDrawn="1"/>
        </p:nvSpPr>
        <p:spPr>
          <a:xfrm>
            <a:off x="463550" y="6406361"/>
            <a:ext cx="1622425" cy="306691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Lucida Sans" pitchFamily="34" charset="0"/>
              </a:rPr>
              <a:t>20 September</a:t>
            </a:r>
            <a:r>
              <a:rPr lang="de-DE" sz="1200" baseline="0" dirty="0" smtClean="0">
                <a:latin typeface="Lucida Sans" pitchFamily="34" charset="0"/>
              </a:rPr>
              <a:t> 2013</a:t>
            </a:r>
            <a:endParaRPr lang="de-DE" sz="1200" dirty="0" smtClean="0">
              <a:latin typeface="Lucida Sans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0326" y="5551136"/>
            <a:ext cx="837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/>
              <a:t>Fan illustration of key publications: India, GRAF and </a:t>
            </a:r>
            <a:r>
              <a:rPr lang="en-GB" baseline="0" dirty="0" err="1" smtClean="0"/>
              <a:t>Proforest</a:t>
            </a:r>
            <a:r>
              <a:rPr lang="en-GB" baseline="0" dirty="0" smtClean="0"/>
              <a:t> BN4</a:t>
            </a:r>
            <a:endParaRPr lang="en-GB" dirty="0"/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57200" y="3408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New </a:t>
            </a:r>
            <a:r>
              <a:rPr lang="de-DE" dirty="0" err="1" smtClean="0"/>
              <a:t>publications</a:t>
            </a:r>
            <a:endParaRPr lang="de-DE" dirty="0" smtClean="0"/>
          </a:p>
        </p:txBody>
      </p:sp>
    </p:spTree>
  </p:cSld>
  <p:clrMapOvr>
    <a:masterClrMapping/>
  </p:clrMapOvr>
  <p:transition spd="slow"/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0326" y="5551136"/>
            <a:ext cx="837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/>
              <a:t>Websites: illegal logging, new facility website, </a:t>
            </a:r>
            <a:endParaRPr lang="en-GB" dirty="0"/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57200" y="3408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Website,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endParaRPr lang="de-DE" dirty="0" smtClean="0"/>
          </a:p>
        </p:txBody>
      </p:sp>
    </p:spTree>
  </p:cSld>
  <p:clrMapOvr>
    <a:masterClrMapping/>
  </p:clrMapOvr>
  <p:transition spd="slow"/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936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What’s next for 2013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752" y="1350344"/>
            <a:ext cx="8240712" cy="3877111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marR="0" indent="-41433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809625" indent="-358775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162050" indent="-352425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1"/>
            <a:r>
              <a:rPr lang="en-GB" noProof="0" dirty="0" smtClean="0"/>
              <a:t>Early support to communication in VPA countries</a:t>
            </a:r>
          </a:p>
          <a:p>
            <a:pPr lvl="1"/>
            <a:r>
              <a:rPr lang="en-GB" noProof="0" dirty="0" smtClean="0"/>
              <a:t>VPA stakeholders collaborate on preparing the FLEGT story, </a:t>
            </a:r>
          </a:p>
          <a:p>
            <a:pPr marL="415925" marR="0" lvl="1" indent="-41433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noProof="0" dirty="0" smtClean="0"/>
              <a:t>Competent authorities for the EU Timber Regulation are ready for FLEGT-licensed timber.</a:t>
            </a:r>
          </a:p>
          <a:p>
            <a:pPr lvl="1"/>
            <a:r>
              <a:rPr lang="en-GB" noProof="0" dirty="0" smtClean="0"/>
              <a:t>Newcomers seeking information on FLEGT and VPAs will see linked websites of key partners and improved learning materials.</a:t>
            </a:r>
          </a:p>
          <a:p>
            <a:pPr lvl="1"/>
            <a:r>
              <a:rPr lang="en-GB" noProof="0" dirty="0" smtClean="0"/>
              <a:t>Media can access information on FLEGT and VPAs.</a:t>
            </a:r>
          </a:p>
          <a:p>
            <a:pPr lvl="1"/>
            <a:endParaRPr lang="en-GB" noProof="0" dirty="0" smtClean="0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9100" indent="-420688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82625" indent="-230188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96950" indent="-287338" algn="l" rtl="0" eaLnBrk="1" fontAlgn="ctr" hangingPunct="1">
              <a:lnSpc>
                <a:spcPct val="100000"/>
              </a:lnSpc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8385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270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n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1644" y="1904700"/>
            <a:ext cx="8240712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7000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053" name="think-cell Slide" r:id="rId5" imgW="0" imgH="0" progId="">
              <p:embed/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0" y="3162300"/>
            <a:ext cx="9144000" cy="74850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648000" tIns="91440" rIns="9000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0" y="3162006"/>
            <a:ext cx="9145108" cy="7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88000"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PTProdAddin101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13351" y="5543587"/>
            <a:ext cx="6517298" cy="67148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lvl="0"/>
            <a:endParaRPr lang="de-DE" sz="1600" b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12062" y="5543550"/>
            <a:ext cx="6519877" cy="671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644" y="1904701"/>
            <a:ext cx="8240712" cy="35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1800" y="1026612"/>
            <a:ext cx="8240400" cy="725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/>
          </a:p>
        </p:txBody>
      </p:sp>
      <p:sp>
        <p:nvSpPr>
          <p:cNvPr id="8" name="Rechteck 12"/>
          <p:cNvSpPr/>
          <p:nvPr userDrawn="1"/>
        </p:nvSpPr>
        <p:spPr bwMode="auto">
          <a:xfrm>
            <a:off x="451800" y="1901775"/>
            <a:ext cx="8240400" cy="4305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489" y="1904700"/>
            <a:ext cx="3882386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11400" y="1904700"/>
            <a:ext cx="38808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1800" y="1026612"/>
            <a:ext cx="8240400" cy="725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/>
          </a:p>
        </p:txBody>
      </p:sp>
      <p:sp>
        <p:nvSpPr>
          <p:cNvPr id="8" name="Rechteck 12"/>
          <p:cNvSpPr/>
          <p:nvPr userDrawn="1"/>
        </p:nvSpPr>
        <p:spPr bwMode="auto">
          <a:xfrm>
            <a:off x="451800" y="1901775"/>
            <a:ext cx="8240400" cy="4305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1800" y="2750542"/>
            <a:ext cx="8240400" cy="1684340"/>
          </a:xfrm>
        </p:spPr>
        <p:txBody>
          <a:bodyPr wrap="square" tIns="36000" bIns="36000"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Master title </a:t>
            </a:r>
            <a:br>
              <a:rPr lang="de-DE" dirty="0" smtClean="0"/>
            </a:br>
            <a:r>
              <a:rPr lang="de-DE" dirty="0" smtClean="0"/>
              <a:t>style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1800" y="10266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 smtClean="0"/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4485543" y="6637063"/>
            <a:ext cx="172915" cy="136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body" idx="1"/>
          </p:nvPr>
        </p:nvSpPr>
        <p:spPr>
          <a:xfrm>
            <a:off x="451800" y="1905000"/>
            <a:ext cx="8240400" cy="43053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Fourth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sz="1400" dirty="0" smtClean="0"/>
              <a:t>Fifth </a:t>
            </a:r>
            <a:r>
              <a:rPr lang="de-DE" sz="1400" dirty="0" err="1" smtClean="0"/>
              <a:t>level</a:t>
            </a:r>
            <a:endParaRPr lang="de-DE" dirty="0"/>
          </a:p>
        </p:txBody>
      </p:sp>
      <p:pic>
        <p:nvPicPr>
          <p:cNvPr id="11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12" cstate="print"/>
          <a:srcRect l="4678" r="20266" b="25000"/>
          <a:stretch>
            <a:fillRect/>
          </a:stretch>
        </p:blipFill>
        <p:spPr bwMode="auto">
          <a:xfrm>
            <a:off x="7584499" y="6392857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 userDrawn="1"/>
        </p:nvCxnSpPr>
        <p:spPr bwMode="auto">
          <a:xfrm>
            <a:off x="0" y="631269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Grafik 6" descr="FLEGT-bar-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4" r:id="rId3"/>
    <p:sldLayoutId id="2147483678" r:id="rId4"/>
    <p:sldLayoutId id="2147483675" r:id="rId5"/>
    <p:sldLayoutId id="2147483677" r:id="rId6"/>
    <p:sldLayoutId id="2147483666" r:id="rId7"/>
    <p:sldLayoutId id="2147483679" r:id="rId8"/>
    <p:sldLayoutId id="2147483680" r:id="rId9"/>
    <p:sldLayoutId id="2147483681" r:id="rId10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-304800" algn="l" rtl="0" eaLnBrk="1" fontAlgn="ctr" hangingPunct="1">
        <a:lnSpc>
          <a:spcPct val="100000"/>
        </a:lnSpc>
        <a:spcBef>
          <a:spcPts val="300"/>
        </a:spcBef>
        <a:spcAft>
          <a:spcPct val="5000"/>
        </a:spcAft>
        <a:buClrTx/>
        <a:buSzPct val="80000"/>
        <a:buFont typeface="Wingdings" pitchFamily="2" charset="2"/>
        <a:buNone/>
        <a:tabLst/>
        <a:defRPr lang="de-DE" sz="1800" b="1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06000" indent="-306000" algn="l" rtl="0" eaLnBrk="1" fontAlgn="ctr" hangingPunct="1">
        <a:lnSpc>
          <a:spcPct val="100000"/>
        </a:lnSpc>
        <a:spcBef>
          <a:spcPts val="300"/>
        </a:spcBef>
        <a:spcAft>
          <a:spcPts val="100"/>
        </a:spcAft>
        <a:buClrTx/>
        <a:buSzPct val="100000"/>
        <a:buFont typeface="Wingdings" pitchFamily="2" charset="2"/>
        <a:buChar char="§"/>
        <a:defRPr lang="de-DE" sz="1800" b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614363" indent="-301625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Wingdings" pitchFamily="2" charset="2"/>
        <a:buChar char="§"/>
        <a:defRPr lang="de-DE" sz="18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901700" indent="-274638" algn="l" rtl="0" eaLnBrk="1" fontAlgn="ctr" hangingPunct="1">
        <a:lnSpc>
          <a:spcPct val="100000"/>
        </a:lnSpc>
        <a:spcBef>
          <a:spcPct val="20000"/>
        </a:spcBef>
        <a:spcAft>
          <a:spcPct val="10000"/>
        </a:spcAft>
        <a:buClrTx/>
        <a:buSzPct val="90000"/>
        <a:buFont typeface="Wingdings" pitchFamily="2" charset="2"/>
        <a:buChar char="§"/>
        <a:defRPr lang="de-DE" sz="16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1165225" indent="-263525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itchFamily="2" charset="2"/>
        <a:buChar char="§"/>
        <a:defRPr lang="de-DE" sz="1800" b="0" baseline="0" dirty="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3865-44FE-45EE-8902-A952F2DEC00B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408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24" name="Textplatzhalter 23"/>
          <p:cNvSpPr>
            <a:spLocks noGrp="1"/>
          </p:cNvSpPr>
          <p:nvPr>
            <p:ph type="body" idx="1"/>
          </p:nvPr>
        </p:nvSpPr>
        <p:spPr>
          <a:xfrm>
            <a:off x="463550" y="1382713"/>
            <a:ext cx="8240400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7" name="Grafik 6" descr="FLEGT-bar-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  <p:pic>
        <p:nvPicPr>
          <p:cNvPr id="8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15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4372247" y="6335277"/>
            <a:ext cx="410307" cy="32461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454A6-B4D9-4B70-913F-8ED3D2DB129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463550" y="6353196"/>
            <a:ext cx="1622425" cy="306691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Lucida Sans" pitchFamily="34" charset="0"/>
              </a:rPr>
              <a:t>20 September</a:t>
            </a:r>
            <a:r>
              <a:rPr lang="de-DE" sz="1200" baseline="0" dirty="0" smtClean="0">
                <a:latin typeface="Lucida Sans" pitchFamily="34" charset="0"/>
              </a:rPr>
              <a:t> 2013</a:t>
            </a:r>
            <a:endParaRPr lang="de-DE" sz="1200" dirty="0" smtClean="0">
              <a:latin typeface="Lucida 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285750" indent="-284400" algn="l" rtl="0" eaLnBrk="1" fontAlgn="ctr" hangingPunct="1">
        <a:lnSpc>
          <a:spcPct val="100000"/>
        </a:lnSpc>
        <a:spcBef>
          <a:spcPts val="300"/>
        </a:spcBef>
        <a:spcAft>
          <a:spcPct val="5000"/>
        </a:spcAft>
        <a:buClrTx/>
        <a:buSzPct val="80000"/>
        <a:buFont typeface="Wingdings" pitchFamily="2" charset="2"/>
        <a:buNone/>
        <a:tabLst/>
        <a:defRPr lang="de-DE" sz="28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90525" indent="-425450" algn="l" rtl="0" eaLnBrk="1" fontAlgn="ctr" hangingPunct="1">
        <a:lnSpc>
          <a:spcPct val="100000"/>
        </a:lnSpc>
        <a:spcBef>
          <a:spcPts val="300"/>
        </a:spcBef>
        <a:spcAft>
          <a:spcPts val="100"/>
        </a:spcAft>
        <a:buClr>
          <a:schemeClr val="accent2"/>
        </a:buClr>
        <a:buSzPct val="100000"/>
        <a:buFont typeface="Wingdings" pitchFamily="2" charset="2"/>
        <a:buChar char="§"/>
        <a:defRPr lang="de-DE" sz="24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792163" indent="-355600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lang="de-DE" sz="24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146175" indent="-341313" algn="l" rtl="0" eaLnBrk="1" fontAlgn="ctr" hangingPunct="1">
        <a:lnSpc>
          <a:spcPct val="100000"/>
        </a:lnSpc>
        <a:spcBef>
          <a:spcPct val="20000"/>
        </a:spcBef>
        <a:spcAft>
          <a:spcPct val="10000"/>
        </a:spcAft>
        <a:buClr>
          <a:schemeClr val="accent2"/>
        </a:buClr>
        <a:buSzPct val="60000"/>
        <a:buFont typeface="Courier New" pitchFamily="49" charset="0"/>
        <a:buChar char="o"/>
        <a:defRPr lang="de-DE" sz="24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714375" indent="-152400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None/>
        <a:defRPr lang="de-DE" sz="1800" b="0" baseline="0" dirty="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255192" y="1946265"/>
            <a:ext cx="8290100" cy="1850400"/>
          </a:xfrm>
        </p:spPr>
        <p:txBody>
          <a:bodyPr/>
          <a:lstStyle/>
          <a:p>
            <a:pPr algn="l"/>
            <a:r>
              <a:rPr lang="en-GB" sz="5400" dirty="0" smtClean="0"/>
              <a:t>Broader Governance in the VPAs</a:t>
            </a:r>
            <a:endParaRPr lang="de-DE" sz="54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255192" y="4125814"/>
            <a:ext cx="8240400" cy="195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FLEGT Training</a:t>
            </a:r>
            <a:endParaRPr lang="en-US" sz="2400" b="1" dirty="0" smtClean="0"/>
          </a:p>
          <a:p>
            <a:endParaRPr lang="en-US" sz="2400" b="1" dirty="0" smtClean="0"/>
          </a:p>
          <a:p>
            <a:pPr algn="l"/>
            <a:r>
              <a:rPr lang="en-GB" b="0" dirty="0" smtClean="0"/>
              <a:t>October 8, 2013</a:t>
            </a:r>
          </a:p>
          <a:p>
            <a:pPr algn="l"/>
            <a:r>
              <a:rPr lang="fi-FI" b="0" dirty="0" err="1" smtClean="0"/>
              <a:t>Brussels</a:t>
            </a:r>
            <a:endParaRPr lang="en-GB" b="0" dirty="0" smtClean="0"/>
          </a:p>
          <a:p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637" y="250435"/>
            <a:ext cx="8240400" cy="725987"/>
          </a:xfrm>
        </p:spPr>
        <p:txBody>
          <a:bodyPr/>
          <a:lstStyle/>
          <a:p>
            <a:r>
              <a:rPr lang="en-GB" dirty="0" smtClean="0"/>
              <a:t>Transparency and accountability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318" y="1117891"/>
            <a:ext cx="8240712" cy="4305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b="0" dirty="0" smtClean="0"/>
              <a:t>Governments </a:t>
            </a:r>
            <a:r>
              <a:rPr lang="en-US" b="0" dirty="0"/>
              <a:t>communicating more/better towards stakeholders and the public: </a:t>
            </a:r>
            <a:endParaRPr lang="en-GB" b="0" dirty="0"/>
          </a:p>
          <a:p>
            <a:pPr lvl="2"/>
            <a:r>
              <a:rPr lang="en-US" sz="1600" dirty="0"/>
              <a:t>VPA website and bi-monthly newsletter in Republic of </a:t>
            </a:r>
            <a:r>
              <a:rPr lang="en-US" sz="1600" dirty="0" smtClean="0"/>
              <a:t>Congo;</a:t>
            </a:r>
            <a:endParaRPr lang="en-GB" sz="1600" dirty="0"/>
          </a:p>
          <a:p>
            <a:pPr lvl="2"/>
            <a:r>
              <a:rPr lang="en-US" sz="1600" dirty="0"/>
              <a:t>Annual report in Ghana and pre-annual report in Cameroon;</a:t>
            </a:r>
            <a:endParaRPr lang="en-GB" sz="1600" dirty="0"/>
          </a:p>
          <a:p>
            <a:pPr lvl="2"/>
            <a:r>
              <a:rPr lang="en-US" sz="1600" dirty="0"/>
              <a:t>VN and DRC putting legality grids </a:t>
            </a:r>
            <a:r>
              <a:rPr lang="en-US" sz="1600" dirty="0" smtClean="0"/>
              <a:t>online</a:t>
            </a:r>
            <a:endParaRPr lang="en-GB" sz="1600" dirty="0"/>
          </a:p>
          <a:p>
            <a:endParaRPr lang="en-GB" b="0" dirty="0"/>
          </a:p>
          <a:p>
            <a:endParaRPr lang="en-GB" dirty="0"/>
          </a:p>
        </p:txBody>
      </p:sp>
      <p:pic>
        <p:nvPicPr>
          <p:cNvPr id="4" name="Picture 2" descr="C:\Users\ioleal\Desktop\Site APV R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2" y="2764516"/>
            <a:ext cx="6159260" cy="27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ioleal\Desktop\Ghana Annual re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364" y="2337357"/>
            <a:ext cx="2330636" cy="317541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665525" cy="725487"/>
          </a:xfrm>
        </p:spPr>
        <p:txBody>
          <a:bodyPr/>
          <a:lstStyle/>
          <a:p>
            <a:r>
              <a:rPr lang="fi-FI" sz="3000" dirty="0" smtClean="0"/>
              <a:t>VPA </a:t>
            </a:r>
            <a:r>
              <a:rPr lang="fi-FI" sz="3000" dirty="0" err="1" smtClean="0"/>
              <a:t>Process</a:t>
            </a:r>
            <a:r>
              <a:rPr lang="fi-FI" sz="3000" dirty="0" smtClean="0"/>
              <a:t> 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44559" y="1405236"/>
            <a:ext cx="8771850" cy="4602162"/>
          </a:xfrm>
        </p:spPr>
        <p:txBody>
          <a:bodyPr>
            <a:normAutofit/>
          </a:bodyPr>
          <a:lstStyle/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>
                <a:cs typeface="Times New Roman" pitchFamily="18" charset="0"/>
              </a:rPr>
              <a:t>Opens </a:t>
            </a:r>
            <a:r>
              <a:rPr lang="en-GB" b="0" dirty="0">
                <a:cs typeface="Times New Roman" pitchFamily="18" charset="0"/>
              </a:rPr>
              <a:t>up &amp; legitimates new political space for voices with no influence before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>
                <a:cs typeface="Times New Roman" pitchFamily="18" charset="0"/>
                <a:sym typeface="Wingdings" pitchFamily="2" charset="2"/>
              </a:rPr>
              <a:t>Visibility </a:t>
            </a:r>
            <a:r>
              <a:rPr lang="en-GB" b="0" dirty="0">
                <a:cs typeface="Times New Roman" pitchFamily="18" charset="0"/>
                <a:sym typeface="Wingdings" pitchFamily="2" charset="2"/>
              </a:rPr>
              <a:t>of process increases pressure for more transparency, balanced representation, decision making process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>
                <a:cs typeface="Times New Roman" pitchFamily="18" charset="0"/>
                <a:sym typeface="Wingdings" pitchFamily="2" charset="2"/>
              </a:rPr>
              <a:t>Process reaches beyond national borders Peer review and regional </a:t>
            </a:r>
            <a:r>
              <a:rPr lang="en-GB" b="0" dirty="0" smtClean="0">
                <a:cs typeface="Times New Roman" pitchFamily="18" charset="0"/>
                <a:sym typeface="Wingdings" pitchFamily="2" charset="2"/>
              </a:rPr>
              <a:t>dialogue</a:t>
            </a:r>
            <a:endParaRPr lang="en-GB" b="0" dirty="0">
              <a:cs typeface="Times New Roman" pitchFamily="18" charset="0"/>
              <a:sym typeface="Wingdings" pitchFamily="2" charset="2"/>
            </a:endParaRP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/>
              <a:t>Bilateral </a:t>
            </a:r>
            <a:r>
              <a:rPr lang="en-GB" b="0" dirty="0"/>
              <a:t>nature of VPA :  </a:t>
            </a:r>
            <a:r>
              <a:rPr lang="en-GB" b="0" dirty="0" smtClean="0"/>
              <a:t>visibility, raises </a:t>
            </a:r>
            <a:r>
              <a:rPr lang="en-GB" b="0" dirty="0"/>
              <a:t>the </a:t>
            </a:r>
            <a:r>
              <a:rPr lang="en-GB" b="0" dirty="0" smtClean="0"/>
              <a:t>stakes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/>
              <a:t>Mechanism to raise governance issues beyond VPA reach --JIC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239125" cy="725487"/>
          </a:xfrm>
        </p:spPr>
        <p:txBody>
          <a:bodyPr/>
          <a:lstStyle/>
          <a:p>
            <a:r>
              <a:rPr lang="en-GB" sz="3000" dirty="0" smtClean="0"/>
              <a:t>Broader Governance needs space/support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44559" y="1405236"/>
            <a:ext cx="8239125" cy="4602162"/>
          </a:xfrm>
        </p:spPr>
        <p:txBody>
          <a:bodyPr>
            <a:normAutofit/>
          </a:bodyPr>
          <a:lstStyle/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/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>
                <a:latin typeface="Times New Roman" pitchFamily="18" charset="0"/>
                <a:cs typeface="Times New Roman" pitchFamily="18" charset="0"/>
              </a:rPr>
              <a:t>The process is political and framed by political stakes (not a project</a:t>
            </a:r>
            <a:r>
              <a:rPr lang="en-GB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>
                <a:latin typeface="Times New Roman" pitchFamily="18" charset="0"/>
                <a:cs typeface="Times New Roman" pitchFamily="18" charset="0"/>
              </a:rPr>
              <a:t>Power relationships changing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GB" b="0" dirty="0">
                <a:latin typeface="Times New Roman" pitchFamily="18" charset="0"/>
                <a:cs typeface="Times New Roman" pitchFamily="18" charset="0"/>
              </a:rPr>
              <a:t>a project that one oversees or controls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>
                <a:latin typeface="Times New Roman" pitchFamily="18" charset="0"/>
                <a:cs typeface="Times New Roman" pitchFamily="18" charset="0"/>
              </a:rPr>
              <a:t>Accompanying a process as a partner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>
                <a:latin typeface="Times New Roman" pitchFamily="18" charset="0"/>
                <a:cs typeface="Times New Roman" pitchFamily="18" charset="0"/>
              </a:rPr>
              <a:t>Management more complex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>
                <a:latin typeface="Times New Roman" pitchFamily="18" charset="0"/>
                <a:cs typeface="Times New Roman" pitchFamily="18" charset="0"/>
              </a:rPr>
              <a:t>Takes time and </a:t>
            </a:r>
            <a:r>
              <a:rPr lang="en-GB" b="0" dirty="0" smtClean="0"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>
                <a:latin typeface="Times New Roman" pitchFamily="18" charset="0"/>
                <a:cs typeface="Times New Roman" pitchFamily="18" charset="0"/>
              </a:rPr>
              <a:t>Governance needs space to evolve</a:t>
            </a:r>
            <a:endParaRPr lang="en-GB" b="0" dirty="0">
              <a:latin typeface="Times New Roman" pitchFamily="18" charset="0"/>
              <a:cs typeface="Times New Roman" pitchFamily="18" charset="0"/>
            </a:endParaRP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endParaRPr lang="en-GB" b="0" dirty="0">
              <a:latin typeface="Times New Roman" pitchFamily="18" charset="0"/>
              <a:cs typeface="Times New Roman" pitchFamily="18" charset="0"/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233926" y="2058094"/>
            <a:ext cx="4860000" cy="573683"/>
          </a:xfrm>
        </p:spPr>
        <p:txBody>
          <a:bodyPr anchor="t" anchorCtr="0"/>
          <a:lstStyle/>
          <a:p>
            <a:pPr algn="l"/>
            <a:r>
              <a:rPr lang="en-US" dirty="0" smtClean="0"/>
              <a:t>Thank you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33926" y="2698452"/>
            <a:ext cx="48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el 1"/>
          <p:cNvSpPr txBox="1">
            <a:spLocks/>
          </p:cNvSpPr>
          <p:nvPr/>
        </p:nvSpPr>
        <p:spPr bwMode="gray">
          <a:xfrm>
            <a:off x="233926" y="2801044"/>
            <a:ext cx="4860000" cy="256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lvl="0" algn="l"/>
            <a:r>
              <a:rPr lang="en-US" sz="2400" kern="0" dirty="0" smtClean="0">
                <a:latin typeface="Lucida Sans" pitchFamily="34" charset="0"/>
                <a:ea typeface="+mj-ea"/>
                <a:cs typeface="+mj-cs"/>
              </a:rPr>
              <a:t>EU FLEGT Facility</a:t>
            </a:r>
          </a:p>
          <a:p>
            <a:pPr lvl="0" algn="l"/>
            <a:endParaRPr lang="en-US" sz="2400" kern="0" dirty="0" smtClean="0">
              <a:latin typeface="Lucida San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239125" cy="725487"/>
          </a:xfrm>
        </p:spPr>
        <p:txBody>
          <a:bodyPr/>
          <a:lstStyle/>
          <a:p>
            <a:r>
              <a:rPr lang="fi-FI" sz="3000" dirty="0" smtClean="0"/>
              <a:t>REALITY CHECK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02029" y="1777376"/>
            <a:ext cx="8239125" cy="4602162"/>
          </a:xfrm>
        </p:spPr>
        <p:txBody>
          <a:bodyPr>
            <a:normAutofit/>
          </a:bodyPr>
          <a:lstStyle/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smtClean="0"/>
              <a:t>AMBITIOUS AGREEMENTS  </a:t>
            </a: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smtClean="0"/>
              <a:t>DIFFICULT TO IMPLEMENT</a:t>
            </a: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smtClean="0"/>
              <a:t>TAKES SO LONG FOR FLEGT LICENSES</a:t>
            </a: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/>
          </a:p>
          <a:p>
            <a:pPr marL="1530350" lvl="4" indent="-365125">
              <a:lnSpc>
                <a:spcPct val="110000"/>
              </a:lnSpc>
              <a:buNone/>
            </a:pPr>
            <a:r>
              <a:rPr lang="fi-FI" dirty="0" smtClean="0"/>
              <a:t>				..... Look </a:t>
            </a:r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behind</a:t>
            </a:r>
            <a:r>
              <a:rPr lang="fi-FI" dirty="0" smtClean="0"/>
              <a:t> the </a:t>
            </a:r>
            <a:r>
              <a:rPr lang="fi-FI" dirty="0" err="1" smtClean="0"/>
              <a:t>license</a:t>
            </a:r>
            <a:endParaRPr lang="fi-FI" dirty="0" smtClean="0"/>
          </a:p>
          <a:p>
            <a:pPr marL="1530350" lvl="4" indent="-365125">
              <a:lnSpc>
                <a:spcPct val="110000"/>
              </a:lnSpc>
              <a:buNone/>
            </a:pPr>
            <a:endParaRPr lang="fi-FI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/>
          </a:p>
          <a:p>
            <a:pPr marL="3794125" lvl="7" indent="-365125">
              <a:lnSpc>
                <a:spcPct val="110000"/>
              </a:lnSpc>
            </a:pPr>
            <a:endParaRPr lang="fi-FI" b="0" dirty="0" smtClean="0"/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665525" cy="725487"/>
          </a:xfrm>
        </p:spPr>
        <p:txBody>
          <a:bodyPr/>
          <a:lstStyle/>
          <a:p>
            <a:r>
              <a:rPr lang="fi-FI" sz="3000" dirty="0" err="1" smtClean="0"/>
              <a:t>Changes</a:t>
            </a:r>
            <a:r>
              <a:rPr lang="fi-FI" sz="3000" dirty="0" smtClean="0"/>
              <a:t> in </a:t>
            </a:r>
            <a:r>
              <a:rPr lang="fi-FI" sz="3000" dirty="0" err="1" smtClean="0"/>
              <a:t>governance</a:t>
            </a:r>
            <a:r>
              <a:rPr lang="fi-FI" sz="3000" dirty="0" smtClean="0"/>
              <a:t> </a:t>
            </a:r>
            <a:r>
              <a:rPr lang="fi-FI" sz="3000" dirty="0" err="1" smtClean="0"/>
              <a:t>take</a:t>
            </a:r>
            <a:r>
              <a:rPr lang="fi-FI" sz="3000" dirty="0" smtClean="0"/>
              <a:t> </a:t>
            </a:r>
            <a:r>
              <a:rPr lang="fi-FI" sz="3000" dirty="0" err="1" smtClean="0"/>
              <a:t>time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33927" y="1713580"/>
            <a:ext cx="8591097" cy="4602162"/>
          </a:xfrm>
        </p:spPr>
        <p:txBody>
          <a:bodyPr>
            <a:normAutofit/>
          </a:bodyPr>
          <a:lstStyle/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err="1" smtClean="0"/>
              <a:t>Monumental</a:t>
            </a:r>
            <a:r>
              <a:rPr lang="fi-FI" b="0" dirty="0" smtClean="0"/>
              <a:t> </a:t>
            </a:r>
            <a:r>
              <a:rPr lang="fi-FI" b="0" dirty="0" err="1" smtClean="0"/>
              <a:t>changes</a:t>
            </a:r>
            <a:r>
              <a:rPr lang="fi-FI" b="0" dirty="0" smtClean="0"/>
              <a:t> in the </a:t>
            </a:r>
            <a:r>
              <a:rPr lang="fi-FI" b="0" dirty="0" err="1" smtClean="0"/>
              <a:t>way</a:t>
            </a:r>
            <a:r>
              <a:rPr lang="fi-FI" b="0" dirty="0" smtClean="0"/>
              <a:t> of </a:t>
            </a:r>
            <a:r>
              <a:rPr lang="fi-FI" b="0" dirty="0" err="1" smtClean="0"/>
              <a:t>doing</a:t>
            </a:r>
            <a:r>
              <a:rPr lang="fi-FI" b="0" dirty="0" smtClean="0"/>
              <a:t> business : </a:t>
            </a:r>
            <a:r>
              <a:rPr lang="fi-FI" b="0" dirty="0" err="1" smtClean="0"/>
              <a:t>political</a:t>
            </a:r>
            <a:r>
              <a:rPr lang="fi-FI" b="0" dirty="0" smtClean="0"/>
              <a:t> </a:t>
            </a:r>
            <a:r>
              <a:rPr lang="fi-FI" b="0" dirty="0" err="1" smtClean="0"/>
              <a:t>process</a:t>
            </a:r>
            <a:r>
              <a:rPr lang="fi-FI" b="0" dirty="0" smtClean="0"/>
              <a:t>, </a:t>
            </a:r>
            <a:r>
              <a:rPr lang="fi-FI" b="0" dirty="0" err="1" smtClean="0"/>
              <a:t>rules</a:t>
            </a:r>
            <a:r>
              <a:rPr lang="fi-FI" b="0" dirty="0" smtClean="0"/>
              <a:t> of the </a:t>
            </a:r>
            <a:r>
              <a:rPr lang="fi-FI" b="0" dirty="0" err="1" smtClean="0"/>
              <a:t>game</a:t>
            </a:r>
            <a:r>
              <a:rPr lang="fi-FI" b="0" dirty="0" smtClean="0"/>
              <a:t> </a:t>
            </a:r>
            <a:r>
              <a:rPr lang="fi-FI" b="0" dirty="0" err="1" smtClean="0"/>
              <a:t>changing</a:t>
            </a:r>
            <a:r>
              <a:rPr lang="fi-FI" b="0" dirty="0" smtClean="0"/>
              <a:t>, </a:t>
            </a:r>
            <a:r>
              <a:rPr lang="fi-FI" b="0" dirty="0" err="1" smtClean="0"/>
              <a:t>space</a:t>
            </a:r>
            <a:r>
              <a:rPr lang="fi-FI" b="0" dirty="0" smtClean="0"/>
              <a:t> for </a:t>
            </a:r>
            <a:r>
              <a:rPr lang="fi-FI" b="0" dirty="0" err="1" smtClean="0"/>
              <a:t>dialogue</a:t>
            </a:r>
            <a:r>
              <a:rPr lang="fi-FI" b="0" dirty="0" smtClean="0"/>
              <a:t> and new </a:t>
            </a:r>
            <a:r>
              <a:rPr lang="fi-FI" b="0" dirty="0" err="1" smtClean="0"/>
              <a:t>voices</a:t>
            </a:r>
            <a:r>
              <a:rPr lang="fi-FI" b="0" dirty="0" smtClean="0"/>
              <a:t>, </a:t>
            </a:r>
            <a:r>
              <a:rPr lang="fi-FI" b="0" dirty="0" err="1" smtClean="0"/>
              <a:t>capacities</a:t>
            </a:r>
            <a:r>
              <a:rPr lang="fi-FI" b="0" dirty="0" smtClean="0"/>
              <a:t> </a:t>
            </a:r>
            <a:r>
              <a:rPr lang="fi-FI" b="0" dirty="0" err="1" smtClean="0"/>
              <a:t>being</a:t>
            </a:r>
            <a:r>
              <a:rPr lang="fi-FI" b="0" dirty="0" smtClean="0"/>
              <a:t> </a:t>
            </a:r>
            <a:r>
              <a:rPr lang="fi-FI" b="0" dirty="0" err="1" smtClean="0"/>
              <a:t>strengthened</a:t>
            </a:r>
            <a:r>
              <a:rPr lang="fi-FI" b="0" dirty="0" smtClean="0"/>
              <a:t> for </a:t>
            </a:r>
            <a:r>
              <a:rPr lang="fi-FI" b="0" dirty="0" err="1" smtClean="0"/>
              <a:t>newcomers</a:t>
            </a:r>
            <a:r>
              <a:rPr lang="fi-FI" b="0" dirty="0" smtClean="0"/>
              <a:t> to </a:t>
            </a:r>
            <a:r>
              <a:rPr lang="fi-FI" b="0" dirty="0" err="1" smtClean="0"/>
              <a:t>participate</a:t>
            </a:r>
            <a:r>
              <a:rPr lang="fi-FI" b="0" dirty="0" smtClean="0"/>
              <a:t> in </a:t>
            </a:r>
            <a:r>
              <a:rPr lang="fi-FI" b="0" dirty="0" err="1" smtClean="0"/>
              <a:t>dialogue</a:t>
            </a:r>
            <a:endParaRPr lang="fi-FI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smtClean="0"/>
              <a:t>No </a:t>
            </a:r>
            <a:r>
              <a:rPr lang="fi-FI" b="0" dirty="0" err="1" smtClean="0"/>
              <a:t>annex</a:t>
            </a:r>
            <a:r>
              <a:rPr lang="fi-FI" b="0" dirty="0" smtClean="0"/>
              <a:t> on </a:t>
            </a:r>
            <a:r>
              <a:rPr lang="fi-FI" b="0" dirty="0" err="1" smtClean="0"/>
              <a:t>governance</a:t>
            </a:r>
            <a:r>
              <a:rPr lang="fi-FI" b="0" dirty="0" smtClean="0"/>
              <a:t> – </a:t>
            </a:r>
            <a:r>
              <a:rPr lang="fi-FI" b="0" dirty="0" err="1" smtClean="0"/>
              <a:t>depends</a:t>
            </a:r>
            <a:r>
              <a:rPr lang="fi-FI" b="0" dirty="0" smtClean="0"/>
              <a:t> on the </a:t>
            </a:r>
            <a:r>
              <a:rPr lang="fi-FI" b="0" dirty="0" err="1" smtClean="0"/>
              <a:t>ingenuity</a:t>
            </a:r>
            <a:r>
              <a:rPr lang="fi-FI" b="0" dirty="0" smtClean="0"/>
              <a:t> of </a:t>
            </a:r>
            <a:r>
              <a:rPr lang="fi-FI" b="0" dirty="0" err="1" smtClean="0"/>
              <a:t>stakeholders</a:t>
            </a:r>
            <a:r>
              <a:rPr lang="fi-FI" b="0" dirty="0" smtClean="0"/>
              <a:t> to </a:t>
            </a:r>
            <a:r>
              <a:rPr lang="fi-FI" b="0" dirty="0" err="1" smtClean="0"/>
              <a:t>agree</a:t>
            </a:r>
            <a:r>
              <a:rPr lang="fi-FI" b="0" dirty="0" smtClean="0"/>
              <a:t> and </a:t>
            </a:r>
            <a:r>
              <a:rPr lang="fi-FI" b="0" dirty="0" err="1" smtClean="0"/>
              <a:t>integrate</a:t>
            </a:r>
            <a:endParaRPr lang="fi-FI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err="1" smtClean="0"/>
              <a:t>Unbelievable</a:t>
            </a:r>
            <a:r>
              <a:rPr lang="fi-FI" b="0" dirty="0" smtClean="0"/>
              <a:t> </a:t>
            </a:r>
            <a:r>
              <a:rPr lang="fi-FI" b="0" dirty="0" err="1" smtClean="0"/>
              <a:t>potential</a:t>
            </a:r>
            <a:r>
              <a:rPr lang="fi-FI" b="0" dirty="0" smtClean="0"/>
              <a:t> – </a:t>
            </a:r>
            <a:r>
              <a:rPr lang="fi-FI" b="0" dirty="0" err="1" smtClean="0"/>
              <a:t>if</a:t>
            </a:r>
            <a:r>
              <a:rPr lang="fi-FI" b="0" dirty="0" smtClean="0"/>
              <a:t> </a:t>
            </a:r>
            <a:r>
              <a:rPr lang="fi-FI" b="0" dirty="0" err="1" smtClean="0"/>
              <a:t>armed</a:t>
            </a:r>
            <a:r>
              <a:rPr lang="fi-FI" b="0" dirty="0" smtClean="0"/>
              <a:t> </a:t>
            </a:r>
            <a:r>
              <a:rPr lang="fi-FI" b="0" dirty="0" err="1" smtClean="0"/>
              <a:t>with</a:t>
            </a:r>
            <a:r>
              <a:rPr lang="fi-FI" b="0" dirty="0" smtClean="0"/>
              <a:t> </a:t>
            </a:r>
            <a:r>
              <a:rPr lang="fi-FI" b="0" dirty="0" err="1" smtClean="0"/>
              <a:t>knowledge</a:t>
            </a:r>
            <a:r>
              <a:rPr lang="fi-FI" b="0" dirty="0" smtClean="0"/>
              <a:t> : </a:t>
            </a:r>
            <a:r>
              <a:rPr lang="fi-FI" b="0" dirty="0" err="1" smtClean="0"/>
              <a:t>need</a:t>
            </a:r>
            <a:r>
              <a:rPr lang="fi-FI" b="0" dirty="0" smtClean="0"/>
              <a:t> to </a:t>
            </a:r>
            <a:r>
              <a:rPr lang="fi-FI" b="0" dirty="0" err="1" smtClean="0"/>
              <a:t>organize</a:t>
            </a:r>
            <a:r>
              <a:rPr lang="fi-FI" b="0" dirty="0" smtClean="0"/>
              <a:t> </a:t>
            </a:r>
            <a:r>
              <a:rPr lang="fi-FI" b="0" dirty="0" err="1" smtClean="0"/>
              <a:t>voice</a:t>
            </a:r>
            <a:r>
              <a:rPr lang="fi-FI" b="0" dirty="0" smtClean="0"/>
              <a:t> and </a:t>
            </a:r>
            <a:r>
              <a:rPr lang="fi-FI" b="0" dirty="0" err="1" smtClean="0"/>
              <a:t>know</a:t>
            </a:r>
            <a:r>
              <a:rPr lang="fi-FI" b="0" dirty="0" smtClean="0"/>
              <a:t> </a:t>
            </a:r>
            <a:r>
              <a:rPr lang="fi-FI" b="0" dirty="0" err="1" smtClean="0"/>
              <a:t>where</a:t>
            </a:r>
            <a:r>
              <a:rPr lang="fi-FI" b="0" dirty="0" smtClean="0"/>
              <a:t> </a:t>
            </a:r>
            <a:r>
              <a:rPr lang="fi-FI" b="0" dirty="0" err="1" smtClean="0"/>
              <a:t>are</a:t>
            </a:r>
            <a:r>
              <a:rPr lang="fi-FI" b="0" dirty="0" smtClean="0"/>
              <a:t> the </a:t>
            </a:r>
            <a:r>
              <a:rPr lang="fi-FI" b="0" dirty="0" err="1" smtClean="0"/>
              <a:t>opportunties</a:t>
            </a:r>
            <a:r>
              <a:rPr lang="fi-FI" b="0" dirty="0" smtClean="0"/>
              <a:t> </a:t>
            </a: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/>
          </a:p>
          <a:p>
            <a:pPr marL="1530350" lvl="4" indent="-365125">
              <a:lnSpc>
                <a:spcPct val="110000"/>
              </a:lnSpc>
              <a:buNone/>
            </a:pPr>
            <a:r>
              <a:rPr lang="fi-FI" dirty="0" smtClean="0"/>
              <a:t>			</a:t>
            </a:r>
          </a:p>
          <a:p>
            <a:pPr marL="1530350" lvl="4" indent="-365125">
              <a:lnSpc>
                <a:spcPct val="110000"/>
              </a:lnSpc>
              <a:buNone/>
            </a:pPr>
            <a:r>
              <a:rPr lang="fi-FI" dirty="0" smtClean="0"/>
              <a:t>	</a:t>
            </a:r>
          </a:p>
          <a:p>
            <a:pPr marL="1530350" lvl="4" indent="-365125">
              <a:lnSpc>
                <a:spcPct val="110000"/>
              </a:lnSpc>
              <a:buNone/>
            </a:pPr>
            <a:endParaRPr lang="fi-FI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/>
          </a:p>
          <a:p>
            <a:pPr marL="3794125" lvl="7" indent="-365125">
              <a:lnSpc>
                <a:spcPct val="110000"/>
              </a:lnSpc>
            </a:pPr>
            <a:endParaRPr lang="fi-FI" b="0" dirty="0" smtClean="0"/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1396" y="367083"/>
            <a:ext cx="8239125" cy="725487"/>
          </a:xfrm>
        </p:spPr>
        <p:txBody>
          <a:bodyPr/>
          <a:lstStyle/>
          <a:p>
            <a:r>
              <a:rPr lang="fi-FI" sz="3000" dirty="0" err="1" smtClean="0"/>
              <a:t>Different</a:t>
            </a:r>
            <a:r>
              <a:rPr lang="fi-FI" sz="3000" dirty="0" smtClean="0"/>
              <a:t> </a:t>
            </a:r>
            <a:r>
              <a:rPr lang="fi-FI" sz="3000" dirty="0" err="1" smtClean="0"/>
              <a:t>governance</a:t>
            </a:r>
            <a:r>
              <a:rPr lang="fi-FI" sz="3000" dirty="0" smtClean="0"/>
              <a:t> </a:t>
            </a:r>
            <a:r>
              <a:rPr lang="fi-FI" sz="3000" dirty="0" err="1" smtClean="0"/>
              <a:t>interests</a:t>
            </a:r>
            <a:r>
              <a:rPr lang="fi-FI" sz="3000" dirty="0" smtClean="0"/>
              <a:t> </a:t>
            </a:r>
            <a:r>
              <a:rPr lang="fi-FI" sz="3000" dirty="0" err="1" smtClean="0"/>
              <a:t>frame</a:t>
            </a:r>
            <a:r>
              <a:rPr lang="fi-FI" sz="3000" dirty="0" smtClean="0"/>
              <a:t> VPA </a:t>
            </a:r>
            <a:r>
              <a:rPr lang="fi-FI" sz="3000" dirty="0" err="1" smtClean="0"/>
              <a:t>dialogue</a:t>
            </a:r>
            <a:r>
              <a:rPr lang="fi-FI" sz="3000" dirty="0" smtClean="0"/>
              <a:t> and </a:t>
            </a:r>
            <a:r>
              <a:rPr lang="fi-FI" sz="3000" dirty="0" err="1" smtClean="0"/>
              <a:t>decisions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48866" y="1341439"/>
            <a:ext cx="8697422" cy="4995565"/>
          </a:xfrm>
        </p:spPr>
        <p:txBody>
          <a:bodyPr>
            <a:normAutofit fontScale="25000" lnSpcReduction="20000"/>
          </a:bodyPr>
          <a:lstStyle/>
          <a:p>
            <a:pPr marL="365125" lvl="0" indent="-365125">
              <a:lnSpc>
                <a:spcPct val="110000"/>
              </a:lnSpc>
              <a:buSzPct val="100000"/>
            </a:pPr>
            <a:r>
              <a:rPr lang="fi-FI" sz="6400" b="0" dirty="0" smtClean="0"/>
              <a:t>GOVERNMENT</a:t>
            </a: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en-GB" sz="6400" dirty="0">
                <a:solidFill>
                  <a:srgbClr val="323232"/>
                </a:solidFill>
              </a:rPr>
              <a:t>Realize full economic value of the resource</a:t>
            </a: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Reinforce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forest</a:t>
            </a:r>
            <a:r>
              <a:rPr lang="fi-FI" sz="6400" b="0" dirty="0">
                <a:solidFill>
                  <a:srgbClr val="323232"/>
                </a:solidFill>
              </a:rPr>
              <a:t> management </a:t>
            </a:r>
            <a:r>
              <a:rPr lang="fi-FI" sz="6400" b="0" dirty="0" err="1" smtClean="0">
                <a:solidFill>
                  <a:srgbClr val="323232"/>
                </a:solidFill>
              </a:rPr>
              <a:t>objectives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fi-FI" sz="6400" dirty="0" err="1" smtClean="0">
                <a:solidFill>
                  <a:srgbClr val="323232"/>
                </a:solidFill>
              </a:rPr>
              <a:t>Formalize/legalize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informal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sector</a:t>
            </a:r>
            <a:endParaRPr lang="fi-FI" sz="640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fi-FI" sz="6400" dirty="0" err="1" smtClean="0">
                <a:solidFill>
                  <a:srgbClr val="323232"/>
                </a:solidFill>
              </a:rPr>
              <a:t>Domestic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market</a:t>
            </a:r>
            <a:endParaRPr lang="en-GB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en-GB" sz="6400" b="0" dirty="0" smtClean="0">
                <a:solidFill>
                  <a:srgbClr val="323232"/>
                </a:solidFill>
              </a:rPr>
              <a:t>Improve </a:t>
            </a:r>
            <a:r>
              <a:rPr lang="en-GB" sz="6400" b="0" dirty="0">
                <a:solidFill>
                  <a:srgbClr val="323232"/>
                </a:solidFill>
              </a:rPr>
              <a:t>country image and sector credibility</a:t>
            </a: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en-GB" sz="6400" b="0" dirty="0">
                <a:solidFill>
                  <a:srgbClr val="323232"/>
                </a:solidFill>
              </a:rPr>
              <a:t>Advance forest sector reform agenda</a:t>
            </a:r>
          </a:p>
          <a:p>
            <a:pPr marL="365125" lvl="0" indent="-365125">
              <a:lnSpc>
                <a:spcPct val="110000"/>
              </a:lnSpc>
              <a:buSzPct val="100000"/>
            </a:pPr>
            <a:endParaRPr lang="fi-FI" sz="6400" b="0" dirty="0" smtClean="0"/>
          </a:p>
          <a:p>
            <a:pPr marL="365125" lvl="0" indent="-365125">
              <a:lnSpc>
                <a:spcPct val="110000"/>
              </a:lnSpc>
              <a:buSzPct val="100000"/>
            </a:pPr>
            <a:r>
              <a:rPr lang="fi-FI" sz="6400" b="0" dirty="0" smtClean="0"/>
              <a:t>PRIVATE SECTOR</a:t>
            </a: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Secure</a:t>
            </a:r>
            <a:r>
              <a:rPr lang="fi-FI" sz="6400" b="0" dirty="0" smtClean="0">
                <a:solidFill>
                  <a:srgbClr val="323232"/>
                </a:solidFill>
              </a:rPr>
              <a:t> and </a:t>
            </a:r>
            <a:r>
              <a:rPr lang="fi-FI" sz="6400" b="0" dirty="0" err="1" smtClean="0">
                <a:solidFill>
                  <a:srgbClr val="323232"/>
                </a:solidFill>
              </a:rPr>
              <a:t>expand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markets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Level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>
                <a:solidFill>
                  <a:srgbClr val="323232"/>
                </a:solidFill>
              </a:rPr>
              <a:t>the playing </a:t>
            </a:r>
            <a:r>
              <a:rPr lang="fi-FI" sz="6400" b="0" dirty="0" err="1">
                <a:solidFill>
                  <a:srgbClr val="323232"/>
                </a:solidFill>
              </a:rPr>
              <a:t>field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by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reducing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unfair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competition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from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illegal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logging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en-GB" sz="6400" b="0" dirty="0">
                <a:solidFill>
                  <a:srgbClr val="323232"/>
                </a:solidFill>
              </a:rPr>
              <a:t>Small forest operators want to be able to compete with big companies</a:t>
            </a: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>
                <a:solidFill>
                  <a:srgbClr val="323232"/>
                </a:solidFill>
              </a:rPr>
              <a:t>Clarify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requirements</a:t>
            </a:r>
            <a:r>
              <a:rPr lang="fi-FI" sz="6400" b="0" dirty="0">
                <a:solidFill>
                  <a:srgbClr val="323232"/>
                </a:solidFill>
              </a:rPr>
              <a:t> and </a:t>
            </a:r>
            <a:r>
              <a:rPr lang="fi-FI" sz="6400" b="0" dirty="0" err="1">
                <a:solidFill>
                  <a:srgbClr val="323232"/>
                </a:solidFill>
              </a:rPr>
              <a:t>control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procedures</a:t>
            </a:r>
            <a:r>
              <a:rPr lang="fi-FI" sz="6400" b="0" dirty="0">
                <a:solidFill>
                  <a:srgbClr val="323232"/>
                </a:solidFill>
              </a:rPr>
              <a:t> to </a:t>
            </a:r>
            <a:r>
              <a:rPr lang="fi-FI" sz="6400" b="0" dirty="0" err="1">
                <a:solidFill>
                  <a:srgbClr val="323232"/>
                </a:solidFill>
              </a:rPr>
              <a:t>reduce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possibilities</a:t>
            </a:r>
            <a:r>
              <a:rPr lang="fi-FI" sz="6400" b="0" dirty="0">
                <a:solidFill>
                  <a:srgbClr val="323232"/>
                </a:solidFill>
              </a:rPr>
              <a:t> for </a:t>
            </a:r>
            <a:r>
              <a:rPr lang="fi-FI" sz="6400" b="0" dirty="0" err="1" smtClean="0">
                <a:solidFill>
                  <a:srgbClr val="323232"/>
                </a:solidFill>
              </a:rPr>
              <a:t>corruption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None/>
              <a:defRPr/>
            </a:pPr>
            <a:endParaRPr lang="fi-FI" sz="6400" dirty="0" smtClean="0">
              <a:solidFill>
                <a:srgbClr val="323232"/>
              </a:solidFill>
            </a:endParaRPr>
          </a:p>
          <a:p>
            <a:pPr marL="973138" lvl="2" indent="-973138">
              <a:lnSpc>
                <a:spcPct val="90000"/>
              </a:lnSpc>
              <a:buNone/>
              <a:defRPr/>
            </a:pPr>
            <a:r>
              <a:rPr lang="fi-FI" sz="6400" b="0" dirty="0" smtClean="0"/>
              <a:t>CIVIL SOCIETY</a:t>
            </a: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Voice</a:t>
            </a:r>
            <a:r>
              <a:rPr lang="fi-FI" sz="6400" b="0" dirty="0" smtClean="0">
                <a:solidFill>
                  <a:srgbClr val="323232"/>
                </a:solidFill>
              </a:rPr>
              <a:t> and </a:t>
            </a:r>
            <a:r>
              <a:rPr lang="fi-FI" sz="6400" b="0" dirty="0" err="1" smtClean="0">
                <a:solidFill>
                  <a:srgbClr val="323232"/>
                </a:solidFill>
              </a:rPr>
              <a:t>participation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Community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rights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smtClean="0">
                <a:solidFill>
                  <a:srgbClr val="323232"/>
                </a:solidFill>
              </a:rPr>
              <a:t>/</a:t>
            </a:r>
            <a:r>
              <a:rPr lang="fi-FI" sz="6400" b="0" dirty="0" err="1" smtClean="0">
                <a:solidFill>
                  <a:srgbClr val="323232"/>
                </a:solidFill>
              </a:rPr>
              <a:t>indigenous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peoples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rights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Enforce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existing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legislation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>
                <a:solidFill>
                  <a:srgbClr val="323232"/>
                </a:solidFill>
              </a:rPr>
              <a:t>Clarify</a:t>
            </a:r>
            <a:r>
              <a:rPr lang="fi-FI" sz="6400" b="0" dirty="0"/>
              <a:t> </a:t>
            </a:r>
            <a:r>
              <a:rPr lang="fi-FI" sz="6400" b="0" dirty="0" err="1"/>
              <a:t>user</a:t>
            </a:r>
            <a:r>
              <a:rPr lang="fi-FI" sz="6400" b="0" dirty="0"/>
              <a:t> </a:t>
            </a:r>
            <a:r>
              <a:rPr lang="fi-FI" sz="6400" b="0" dirty="0" err="1"/>
              <a:t>rights</a:t>
            </a:r>
            <a:r>
              <a:rPr lang="fi-FI" sz="6400" b="0" dirty="0"/>
              <a:t> </a:t>
            </a:r>
            <a:r>
              <a:rPr lang="fi-FI" sz="6400" b="0" dirty="0">
                <a:solidFill>
                  <a:srgbClr val="323232"/>
                </a:solidFill>
              </a:rPr>
              <a:t>and </a:t>
            </a:r>
            <a:r>
              <a:rPr lang="fi-FI" sz="6400" b="0" dirty="0" err="1">
                <a:solidFill>
                  <a:srgbClr val="323232"/>
                </a:solidFill>
              </a:rPr>
              <a:t>operator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responsibility</a:t>
            </a:r>
            <a:r>
              <a:rPr lang="fi-FI" sz="6400" b="0" dirty="0">
                <a:solidFill>
                  <a:srgbClr val="323232"/>
                </a:solidFill>
              </a:rPr>
              <a:t> to </a:t>
            </a:r>
            <a:r>
              <a:rPr lang="fi-FI" sz="6400" b="0" dirty="0" err="1">
                <a:solidFill>
                  <a:srgbClr val="323232"/>
                </a:solidFill>
              </a:rPr>
              <a:t>communities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Collection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>
                <a:solidFill>
                  <a:srgbClr val="323232"/>
                </a:solidFill>
              </a:rPr>
              <a:t>and </a:t>
            </a:r>
            <a:r>
              <a:rPr lang="fi-FI" sz="6400" b="0" dirty="0" err="1">
                <a:solidFill>
                  <a:srgbClr val="323232"/>
                </a:solidFill>
              </a:rPr>
              <a:t>redistribution</a:t>
            </a:r>
            <a:r>
              <a:rPr lang="fi-FI" sz="6400" b="0" dirty="0">
                <a:solidFill>
                  <a:srgbClr val="323232"/>
                </a:solidFill>
              </a:rPr>
              <a:t> of </a:t>
            </a:r>
            <a:r>
              <a:rPr lang="fi-FI" sz="6400" b="0" dirty="0" err="1">
                <a:solidFill>
                  <a:srgbClr val="323232"/>
                </a:solidFill>
              </a:rPr>
              <a:t>forestry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related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fees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smtClean="0">
                <a:solidFill>
                  <a:srgbClr val="323232"/>
                </a:solidFill>
              </a:rPr>
              <a:t>to </a:t>
            </a:r>
            <a:r>
              <a:rPr lang="fi-FI" sz="6400" b="0" dirty="0" err="1" smtClean="0">
                <a:solidFill>
                  <a:srgbClr val="323232"/>
                </a:solidFill>
              </a:rPr>
              <a:t>communities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dirty="0" err="1" smtClean="0">
                <a:solidFill>
                  <a:srgbClr val="323232"/>
                </a:solidFill>
              </a:rPr>
              <a:t>Accountability</a:t>
            </a:r>
            <a:r>
              <a:rPr lang="fi-FI" sz="6400" dirty="0" smtClean="0">
                <a:solidFill>
                  <a:srgbClr val="323232"/>
                </a:solidFill>
              </a:rPr>
              <a:t> and </a:t>
            </a:r>
            <a:r>
              <a:rPr lang="fi-FI" sz="6400" dirty="0" err="1" smtClean="0">
                <a:solidFill>
                  <a:srgbClr val="323232"/>
                </a:solidFill>
              </a:rPr>
              <a:t>transparency</a:t>
            </a:r>
            <a:r>
              <a:rPr lang="fi-FI" sz="6400" dirty="0" smtClean="0">
                <a:solidFill>
                  <a:srgbClr val="323232"/>
                </a:solidFill>
              </a:rPr>
              <a:t> in </a:t>
            </a:r>
            <a:r>
              <a:rPr lang="fi-FI" sz="6400" dirty="0" err="1" smtClean="0">
                <a:solidFill>
                  <a:srgbClr val="323232"/>
                </a:solidFill>
              </a:rPr>
              <a:t>decision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making</a:t>
            </a:r>
            <a:r>
              <a:rPr lang="fi-FI" sz="6400" dirty="0" smtClean="0">
                <a:solidFill>
                  <a:srgbClr val="323232"/>
                </a:solidFill>
              </a:rPr>
              <a:t> (</a:t>
            </a:r>
            <a:r>
              <a:rPr lang="fi-FI" sz="6400" dirty="0" err="1" smtClean="0">
                <a:solidFill>
                  <a:srgbClr val="323232"/>
                </a:solidFill>
              </a:rPr>
              <a:t>land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use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allocation</a:t>
            </a:r>
            <a:r>
              <a:rPr lang="fi-FI" sz="6400" dirty="0">
                <a:solidFill>
                  <a:srgbClr val="323232"/>
                </a:solidFill>
              </a:rPr>
              <a:t>)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None/>
              <a:defRPr/>
            </a:pPr>
            <a:endParaRPr lang="en-GB" b="0" dirty="0"/>
          </a:p>
          <a:p>
            <a:pPr marL="365125" lvl="0" indent="-365125">
              <a:lnSpc>
                <a:spcPct val="110000"/>
              </a:lnSpc>
              <a:buSzPct val="100000"/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665525" cy="725487"/>
          </a:xfrm>
        </p:spPr>
        <p:txBody>
          <a:bodyPr/>
          <a:lstStyle/>
          <a:p>
            <a:r>
              <a:rPr lang="fi-FI" sz="3000" dirty="0" err="1" smtClean="0"/>
              <a:t>How</a:t>
            </a:r>
            <a:r>
              <a:rPr lang="fi-FI" sz="3000" dirty="0" smtClean="0"/>
              <a:t> </a:t>
            </a:r>
            <a:r>
              <a:rPr lang="fi-FI" sz="3000" dirty="0" err="1" smtClean="0"/>
              <a:t>are</a:t>
            </a:r>
            <a:r>
              <a:rPr lang="fi-FI" sz="3000" dirty="0" smtClean="0"/>
              <a:t> </a:t>
            </a:r>
            <a:r>
              <a:rPr lang="fi-FI" sz="3000" dirty="0" err="1" smtClean="0"/>
              <a:t>these</a:t>
            </a:r>
            <a:r>
              <a:rPr lang="fi-FI" sz="3000" dirty="0" smtClean="0"/>
              <a:t> </a:t>
            </a:r>
            <a:r>
              <a:rPr lang="fi-FI" sz="3000" dirty="0" err="1" smtClean="0"/>
              <a:t>interests</a:t>
            </a:r>
            <a:r>
              <a:rPr lang="fi-FI" sz="3000" dirty="0" smtClean="0"/>
              <a:t> </a:t>
            </a:r>
            <a:r>
              <a:rPr lang="fi-FI" sz="3000" dirty="0" err="1" smtClean="0"/>
              <a:t>framed</a:t>
            </a:r>
            <a:r>
              <a:rPr lang="fi-FI" sz="3000" dirty="0" smtClean="0"/>
              <a:t> in the VPA?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48866" y="1851804"/>
            <a:ext cx="8239125" cy="4602162"/>
          </a:xfrm>
        </p:spPr>
        <p:txBody>
          <a:bodyPr>
            <a:normAutofit/>
          </a:bodyPr>
          <a:lstStyle/>
          <a:p>
            <a:pPr marL="712788" lvl="2" indent="-350838">
              <a:lnSpc>
                <a:spcPct val="110000"/>
              </a:lnSpc>
            </a:pPr>
            <a:r>
              <a:rPr lang="en-GB" dirty="0" smtClean="0"/>
              <a:t>Intricately embedded directly in the Agreement </a:t>
            </a:r>
          </a:p>
          <a:p>
            <a:pPr marL="712788" lvl="2" indent="-350838">
              <a:lnSpc>
                <a:spcPct val="110000"/>
              </a:lnSpc>
              <a:buNone/>
            </a:pPr>
            <a:endParaRPr lang="en-GB" dirty="0" smtClean="0"/>
          </a:p>
          <a:p>
            <a:pPr marL="712788" lvl="2" indent="-350838">
              <a:lnSpc>
                <a:spcPct val="110000"/>
              </a:lnSpc>
            </a:pPr>
            <a:r>
              <a:rPr lang="en-GB" dirty="0" smtClean="0"/>
              <a:t>VPA process :  national, regional, international</a:t>
            </a:r>
          </a:p>
          <a:p>
            <a:pPr marL="712788" lvl="2" indent="-350838">
              <a:lnSpc>
                <a:spcPct val="110000"/>
              </a:lnSpc>
              <a:buNone/>
            </a:pPr>
            <a:endParaRPr lang="en-GB" dirty="0"/>
          </a:p>
          <a:p>
            <a:pPr marL="712788" lvl="2" indent="-350838">
              <a:lnSpc>
                <a:spcPct val="110000"/>
              </a:lnSpc>
            </a:pPr>
            <a:r>
              <a:rPr lang="en-GB" dirty="0" smtClean="0"/>
              <a:t>Platform for governance issues beyond VPA </a:t>
            </a:r>
            <a:r>
              <a:rPr lang="en-GB" dirty="0" smtClean="0"/>
              <a:t>commitments</a:t>
            </a:r>
            <a:endParaRPr lang="fi-FI" sz="1400" b="0" dirty="0"/>
          </a:p>
          <a:p>
            <a:pPr lvl="4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400" b="0" dirty="0" smtClean="0"/>
              <a:t>Increased </a:t>
            </a:r>
            <a:r>
              <a:rPr lang="en-GB" sz="1400" b="0" dirty="0"/>
              <a:t>accountability on permit allocation (Liberia and Ghana)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400" b="0" dirty="0" smtClean="0"/>
              <a:t>JIC </a:t>
            </a:r>
            <a:r>
              <a:rPr lang="en-GB" sz="1400" b="0" dirty="0"/>
              <a:t>provide platform for dialogue on forest code reform (CAM)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Ø"/>
            </a:pPr>
            <a:r>
              <a:rPr lang="fi-FI" sz="1400" b="0" dirty="0" err="1"/>
              <a:t>Forest</a:t>
            </a:r>
            <a:r>
              <a:rPr lang="fi-FI" sz="1400" b="0" dirty="0"/>
              <a:t> </a:t>
            </a:r>
            <a:r>
              <a:rPr lang="fi-FI" sz="1400" b="0" dirty="0" err="1"/>
              <a:t>conversion</a:t>
            </a:r>
            <a:r>
              <a:rPr lang="fi-FI" sz="1400" b="0" dirty="0"/>
              <a:t> for </a:t>
            </a:r>
            <a:r>
              <a:rPr lang="fi-FI" sz="1400" b="0" dirty="0" err="1"/>
              <a:t>oil</a:t>
            </a:r>
            <a:r>
              <a:rPr lang="fi-FI" sz="1400" b="0" dirty="0"/>
              <a:t> </a:t>
            </a:r>
            <a:r>
              <a:rPr lang="fi-FI" sz="1400" b="0" dirty="0" err="1"/>
              <a:t>palm</a:t>
            </a:r>
            <a:r>
              <a:rPr lang="fi-FI" sz="1400" b="0" dirty="0"/>
              <a:t> (CAM)</a:t>
            </a:r>
            <a:endParaRPr lang="en-GB" sz="1400" dirty="0" smtClean="0"/>
          </a:p>
          <a:p>
            <a:pPr marL="712788" lvl="2" indent="-350838">
              <a:lnSpc>
                <a:spcPct val="110000"/>
              </a:lnSpc>
              <a:buNone/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239125" cy="725487"/>
          </a:xfrm>
        </p:spPr>
        <p:txBody>
          <a:bodyPr/>
          <a:lstStyle/>
          <a:p>
            <a:r>
              <a:rPr lang="fi-FI" sz="3000" dirty="0" err="1" smtClean="0"/>
              <a:t>Embedded</a:t>
            </a:r>
            <a:r>
              <a:rPr lang="fi-FI" sz="3000" dirty="0" smtClean="0"/>
              <a:t> in the </a:t>
            </a:r>
            <a:r>
              <a:rPr lang="fi-FI" sz="3000" dirty="0" err="1" smtClean="0"/>
              <a:t>Agreement</a:t>
            </a:r>
            <a:r>
              <a:rPr lang="fi-FI" sz="3000" dirty="0" smtClean="0"/>
              <a:t>:  </a:t>
            </a:r>
            <a:br>
              <a:rPr lang="fi-FI" sz="3000" dirty="0" smtClean="0"/>
            </a:br>
            <a:r>
              <a:rPr lang="fi-FI" sz="3000" dirty="0" smtClean="0"/>
              <a:t>FLEGT </a:t>
            </a:r>
            <a:r>
              <a:rPr lang="fi-FI" sz="3000" dirty="0" err="1" smtClean="0"/>
              <a:t>Licenses</a:t>
            </a:r>
            <a:r>
              <a:rPr lang="fi-FI" sz="3000" dirty="0" smtClean="0"/>
              <a:t>: </a:t>
            </a:r>
            <a:r>
              <a:rPr lang="fi-FI" sz="3000" dirty="0" err="1" smtClean="0"/>
              <a:t>what</a:t>
            </a:r>
            <a:r>
              <a:rPr lang="fi-FI" sz="3000" dirty="0" smtClean="0"/>
              <a:t> </a:t>
            </a:r>
            <a:r>
              <a:rPr lang="fi-FI" sz="3000" dirty="0" err="1" smtClean="0"/>
              <a:t>stands</a:t>
            </a:r>
            <a:r>
              <a:rPr lang="fi-FI" sz="3000" dirty="0" smtClean="0"/>
              <a:t> </a:t>
            </a:r>
            <a:r>
              <a:rPr lang="fi-FI" sz="3000" dirty="0" err="1" smtClean="0"/>
              <a:t>behind</a:t>
            </a:r>
            <a:r>
              <a:rPr lang="fi-FI" sz="3000" dirty="0" smtClean="0"/>
              <a:t> </a:t>
            </a:r>
            <a:r>
              <a:rPr lang="fi-FI" sz="3000" dirty="0" err="1" smtClean="0"/>
              <a:t>them</a:t>
            </a:r>
            <a:r>
              <a:rPr lang="fi-FI" sz="3000" dirty="0" smtClean="0"/>
              <a:t> 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24402" y="1796204"/>
            <a:ext cx="8697422" cy="4602162"/>
          </a:xfrm>
        </p:spPr>
        <p:txBody>
          <a:bodyPr>
            <a:normAutofit fontScale="92500" lnSpcReduction="20000"/>
          </a:bodyPr>
          <a:lstStyle/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b="0" dirty="0" smtClean="0"/>
              <a:t>Consensus on legality definition  </a:t>
            </a:r>
            <a:r>
              <a:rPr lang="en-GB" b="0" dirty="0" smtClean="0">
                <a:solidFill>
                  <a:srgbClr val="FF0000"/>
                </a:solidFill>
              </a:rPr>
              <a:t>VOICE, </a:t>
            </a:r>
            <a:r>
              <a:rPr lang="en-GB" b="0" dirty="0" smtClean="0">
                <a:solidFill>
                  <a:srgbClr val="FF0000"/>
                </a:solidFill>
              </a:rPr>
              <a:t>PARTICIPATION, LEGISLATIVE CLARITY</a:t>
            </a:r>
            <a:endParaRPr lang="en-GB" b="0" dirty="0" smtClean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GB" b="0" dirty="0" smtClean="0"/>
              <a:t>Roles, responsibilities and procedures with various government </a:t>
            </a:r>
            <a:r>
              <a:rPr lang="en-GB" b="0" dirty="0"/>
              <a:t>agencies and other TLAS actors developed and adopted </a:t>
            </a:r>
            <a:r>
              <a:rPr lang="en-GB" b="0" dirty="0" smtClean="0">
                <a:solidFill>
                  <a:srgbClr val="FF0000"/>
                </a:solidFill>
              </a:rPr>
              <a:t>INSTITUTIONAL CLARITY/ACCOUNTABILITY</a:t>
            </a:r>
            <a:endParaRPr lang="en-GB" b="0" dirty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b="0" dirty="0"/>
              <a:t>New legislation drafted, consulted and </a:t>
            </a:r>
            <a:r>
              <a:rPr lang="en-GB" b="0" dirty="0" smtClean="0"/>
              <a:t>enacted </a:t>
            </a:r>
            <a:r>
              <a:rPr lang="en-GB" b="0" dirty="0"/>
              <a:t>in order for FLEGT licensing to </a:t>
            </a:r>
            <a:r>
              <a:rPr lang="en-GB" b="0" dirty="0" smtClean="0"/>
              <a:t>occur </a:t>
            </a:r>
            <a:r>
              <a:rPr lang="en-GB" b="0" dirty="0" smtClean="0">
                <a:solidFill>
                  <a:srgbClr val="FF0000"/>
                </a:solidFill>
              </a:rPr>
              <a:t>LEGISLATIVE CLARITY</a:t>
            </a: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b="0" dirty="0"/>
              <a:t>G</a:t>
            </a:r>
            <a:r>
              <a:rPr lang="en-GB" b="0" dirty="0" smtClean="0"/>
              <a:t>overnment </a:t>
            </a:r>
            <a:r>
              <a:rPr lang="en-GB" b="0" dirty="0"/>
              <a:t>and private sector capacity to verify legal compliance </a:t>
            </a:r>
            <a:r>
              <a:rPr lang="en-GB" b="0" dirty="0" smtClean="0"/>
              <a:t>strengthened  </a:t>
            </a:r>
            <a:r>
              <a:rPr lang="en-GB" b="0" dirty="0" smtClean="0">
                <a:solidFill>
                  <a:srgbClr val="FF0000"/>
                </a:solidFill>
              </a:rPr>
              <a:t>CAPACITY BUILDING</a:t>
            </a:r>
            <a:endParaRPr lang="en-GB" b="0" dirty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b="0" dirty="0" err="1" smtClean="0"/>
              <a:t>All</a:t>
            </a:r>
            <a:r>
              <a:rPr lang="fi-FI" b="0" dirty="0" smtClean="0"/>
              <a:t> </a:t>
            </a:r>
            <a:r>
              <a:rPr lang="fi-FI" b="0" dirty="0" err="1" smtClean="0"/>
              <a:t>businesses</a:t>
            </a:r>
            <a:r>
              <a:rPr lang="fi-FI" b="0" dirty="0" smtClean="0"/>
              <a:t> </a:t>
            </a:r>
            <a:r>
              <a:rPr lang="fi-FI" b="0" dirty="0" err="1" smtClean="0"/>
              <a:t>engaged</a:t>
            </a:r>
            <a:r>
              <a:rPr lang="fi-FI" b="0" dirty="0" smtClean="0"/>
              <a:t> in </a:t>
            </a:r>
            <a:r>
              <a:rPr lang="fi-FI" b="0" dirty="0" err="1" smtClean="0"/>
              <a:t>harvesting</a:t>
            </a:r>
            <a:r>
              <a:rPr lang="en-GB" b="0" dirty="0" smtClean="0"/>
              <a:t>/producing/transporting/exporting being </a:t>
            </a:r>
            <a:r>
              <a:rPr lang="fi-FI" b="0" dirty="0" err="1" smtClean="0"/>
              <a:t>verified</a:t>
            </a:r>
            <a:r>
              <a:rPr lang="fi-FI" b="0" dirty="0" smtClean="0"/>
              <a:t> for </a:t>
            </a:r>
            <a:r>
              <a:rPr lang="fi-FI" b="0" dirty="0" err="1" smtClean="0"/>
              <a:t>legal</a:t>
            </a:r>
            <a:r>
              <a:rPr lang="fi-FI" b="0" dirty="0" smtClean="0"/>
              <a:t> </a:t>
            </a:r>
            <a:r>
              <a:rPr lang="fi-FI" b="0" dirty="0" err="1" smtClean="0"/>
              <a:t>compliance</a:t>
            </a:r>
            <a:r>
              <a:rPr lang="fi-FI" b="0" dirty="0" smtClean="0">
                <a:solidFill>
                  <a:srgbClr val="FF0000"/>
                </a:solidFill>
              </a:rPr>
              <a:t> LEVEL PLAYING FIELD</a:t>
            </a:r>
            <a:endParaRPr lang="en-GB" b="0" dirty="0" smtClean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b="0" dirty="0"/>
              <a:t>Legality assurance system is regularly audited by third </a:t>
            </a:r>
            <a:r>
              <a:rPr lang="en-GB" b="0" dirty="0" smtClean="0"/>
              <a:t>party </a:t>
            </a:r>
            <a:r>
              <a:rPr lang="en-GB" b="0" dirty="0" smtClean="0">
                <a:solidFill>
                  <a:srgbClr val="FF0000"/>
                </a:solidFill>
              </a:rPr>
              <a:t>CREDIBILITY</a:t>
            </a:r>
            <a:endParaRPr lang="en-GB" b="0" dirty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b="0" dirty="0" smtClean="0"/>
              <a:t>Violations addressed </a:t>
            </a:r>
            <a:r>
              <a:rPr lang="en-GB" b="0" dirty="0"/>
              <a:t>and </a:t>
            </a:r>
            <a:r>
              <a:rPr lang="en-GB" b="0" dirty="0" smtClean="0"/>
              <a:t>treated </a:t>
            </a:r>
            <a:r>
              <a:rPr lang="en-GB" b="0" dirty="0" smtClean="0">
                <a:solidFill>
                  <a:srgbClr val="FF0000"/>
                </a:solidFill>
              </a:rPr>
              <a:t>ENFORCING THE </a:t>
            </a:r>
            <a:r>
              <a:rPr lang="en-GB" b="0" dirty="0" smtClean="0">
                <a:solidFill>
                  <a:srgbClr val="FF0000"/>
                </a:solidFill>
              </a:rPr>
              <a:t>LAW, </a:t>
            </a: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b="0" dirty="0" smtClean="0"/>
              <a:t>Civil society independent observation reports addressed </a:t>
            </a:r>
            <a:r>
              <a:rPr lang="en-GB" b="0" dirty="0" smtClean="0">
                <a:solidFill>
                  <a:srgbClr val="FF0000"/>
                </a:solidFill>
              </a:rPr>
              <a:t>ACCOUNTABILITY</a:t>
            </a:r>
            <a:endParaRPr lang="en-GB" b="0" dirty="0" smtClean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en-GB" b="0" dirty="0"/>
          </a:p>
          <a:p>
            <a:pPr marL="365125" lvl="0" indent="-365125">
              <a:lnSpc>
                <a:spcPct val="110000"/>
              </a:lnSpc>
              <a:buSzPct val="100000"/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239125" cy="725487"/>
          </a:xfrm>
        </p:spPr>
        <p:txBody>
          <a:bodyPr/>
          <a:lstStyle/>
          <a:p>
            <a:r>
              <a:rPr lang="en-GB" sz="3000" dirty="0" smtClean="0"/>
              <a:t>Legislative clarity - example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44559" y="1405236"/>
            <a:ext cx="8239125" cy="4602162"/>
          </a:xfrm>
        </p:spPr>
        <p:txBody>
          <a:bodyPr>
            <a:normAutofit/>
          </a:bodyPr>
          <a:lstStyle/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GB" b="0" dirty="0" smtClean="0">
                <a:cs typeface="Times New Roman" pitchFamily="18" charset="0"/>
              </a:rPr>
              <a:t>INDONESIA:  </a:t>
            </a:r>
            <a:r>
              <a:rPr lang="en-US" b="0" dirty="0" smtClean="0"/>
              <a:t>900</a:t>
            </a:r>
            <a:r>
              <a:rPr lang="en-US" b="0" dirty="0"/>
              <a:t>+ forest </a:t>
            </a:r>
            <a:r>
              <a:rPr lang="en-US" b="0" dirty="0" smtClean="0"/>
              <a:t>laws:  confusing, duplication, </a:t>
            </a:r>
            <a:r>
              <a:rPr lang="en-US" b="0" dirty="0" err="1" smtClean="0"/>
              <a:t>incoherences</a:t>
            </a:r>
            <a:endParaRPr lang="en-US" b="0" dirty="0" smtClean="0"/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endParaRPr lang="en-US" b="0" dirty="0" smtClean="0"/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/>
              <a:t>Substantial </a:t>
            </a:r>
            <a:r>
              <a:rPr lang="en-US" b="0" dirty="0"/>
              <a:t>clarification of forest legality because of the development of legality definitions in VPA negotiations which have condensed complex laws down to simpler auditable indicators of legality. </a:t>
            </a:r>
            <a:endParaRPr lang="en-US" b="0" dirty="0" smtClean="0"/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endParaRPr lang="en-US" b="0" dirty="0" smtClean="0"/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/>
              <a:t>Thus FLEGT </a:t>
            </a:r>
            <a:r>
              <a:rPr lang="en-US" b="0" dirty="0"/>
              <a:t>legality definitions </a:t>
            </a:r>
            <a:r>
              <a:rPr lang="en-US" b="0" dirty="0" smtClean="0"/>
              <a:t>now </a:t>
            </a:r>
            <a:r>
              <a:rPr lang="en-US" b="0" dirty="0"/>
              <a:t>even being adopted by </a:t>
            </a:r>
            <a:r>
              <a:rPr lang="en-US" b="0" dirty="0" smtClean="0"/>
              <a:t>SFM </a:t>
            </a:r>
            <a:r>
              <a:rPr lang="en-US" b="0" dirty="0"/>
              <a:t>schemes, </a:t>
            </a:r>
            <a:r>
              <a:rPr lang="en-US" b="0" dirty="0" smtClean="0"/>
              <a:t>and by </a:t>
            </a:r>
            <a:r>
              <a:rPr lang="en-US" b="0" dirty="0"/>
              <a:t>most </a:t>
            </a:r>
            <a:r>
              <a:rPr lang="en-US" b="0" dirty="0" smtClean="0"/>
              <a:t>private </a:t>
            </a:r>
            <a:r>
              <a:rPr lang="en-US" b="0" dirty="0"/>
              <a:t>sector legality verification </a:t>
            </a:r>
            <a:r>
              <a:rPr lang="en-US" b="0" dirty="0" smtClean="0"/>
              <a:t>schemes.</a:t>
            </a:r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endParaRPr lang="en-US" b="0" dirty="0" smtClean="0"/>
          </a:p>
          <a:p>
            <a:pPr marL="352425" indent="-352425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/>
              <a:t>This </a:t>
            </a:r>
            <a:r>
              <a:rPr lang="en-US" b="0" dirty="0"/>
              <a:t>FLEGT interpretation of legality </a:t>
            </a:r>
            <a:r>
              <a:rPr lang="en-US" b="0" dirty="0" smtClean="0"/>
              <a:t>focused </a:t>
            </a:r>
            <a:r>
              <a:rPr lang="en-US" b="0" dirty="0"/>
              <a:t>on the core indicators of legal harvesting, and as such it is a huge help to the trade which they have largely welcomed. </a:t>
            </a:r>
            <a:endParaRPr lang="en-GB" b="0" dirty="0"/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559" y="547836"/>
            <a:ext cx="8240713" cy="727075"/>
          </a:xfrm>
        </p:spPr>
        <p:txBody>
          <a:bodyPr/>
          <a:lstStyle/>
          <a:p>
            <a:r>
              <a:rPr lang="fi-FI" sz="3600" dirty="0" err="1" smtClean="0"/>
              <a:t>Embedded</a:t>
            </a:r>
            <a:r>
              <a:rPr lang="fi-FI" sz="3600" dirty="0" smtClean="0"/>
              <a:t> in the </a:t>
            </a:r>
            <a:r>
              <a:rPr lang="fi-FI" sz="3600" dirty="0" err="1" smtClean="0"/>
              <a:t>Agreement</a:t>
            </a:r>
            <a:r>
              <a:rPr lang="fi-FI" sz="3600" dirty="0" smtClean="0"/>
              <a:t>: </a:t>
            </a:r>
            <a:r>
              <a:rPr lang="fi-FI" sz="3600" dirty="0" err="1" smtClean="0"/>
              <a:t>Broader</a:t>
            </a:r>
            <a:r>
              <a:rPr lang="fi-FI" sz="3600" dirty="0" smtClean="0"/>
              <a:t> VPA </a:t>
            </a:r>
            <a:r>
              <a:rPr lang="fi-FI" sz="3600" dirty="0" err="1" smtClean="0"/>
              <a:t>Commitments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8223" y="1767255"/>
            <a:ext cx="8682037" cy="45275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i-FI" b="0" dirty="0" err="1" smtClean="0"/>
              <a:t>Making</a:t>
            </a:r>
            <a:r>
              <a:rPr lang="fi-FI" b="0" dirty="0" smtClean="0"/>
              <a:t> </a:t>
            </a:r>
            <a:r>
              <a:rPr lang="fi-FI" b="0" dirty="0" err="1" smtClean="0"/>
              <a:t>information</a:t>
            </a:r>
            <a:r>
              <a:rPr lang="fi-FI" b="0" dirty="0" smtClean="0"/>
              <a:t> </a:t>
            </a:r>
            <a:r>
              <a:rPr lang="fi-FI" b="0" dirty="0" err="1" smtClean="0"/>
              <a:t>public</a:t>
            </a:r>
            <a:endParaRPr lang="fi-FI" b="0" dirty="0" smtClean="0"/>
          </a:p>
          <a:p>
            <a:pPr lvl="3">
              <a:buFont typeface="Wingdings" pitchFamily="2" charset="2"/>
              <a:buChar char="Ø"/>
            </a:pPr>
            <a:r>
              <a:rPr lang="fi-FI" dirty="0" err="1" smtClean="0"/>
              <a:t>Annex</a:t>
            </a:r>
            <a:r>
              <a:rPr lang="fi-FI" dirty="0" smtClean="0"/>
              <a:t> </a:t>
            </a:r>
            <a:r>
              <a:rPr lang="fi-FI" dirty="0" err="1" smtClean="0"/>
              <a:t>reflecting</a:t>
            </a:r>
            <a:r>
              <a:rPr lang="fi-FI" dirty="0" smtClean="0"/>
              <a:t> </a:t>
            </a:r>
            <a:r>
              <a:rPr lang="fi-FI" b="0" dirty="0" err="1" smtClean="0"/>
              <a:t>different</a:t>
            </a:r>
            <a:r>
              <a:rPr lang="fi-FI" b="0" dirty="0" smtClean="0"/>
              <a:t> </a:t>
            </a:r>
            <a:r>
              <a:rPr lang="fi-FI" b="0" dirty="0" err="1" smtClean="0"/>
              <a:t>stakeholders</a:t>
            </a:r>
            <a:r>
              <a:rPr lang="fi-FI" b="0" dirty="0" smtClean="0"/>
              <a:t> </a:t>
            </a:r>
            <a:r>
              <a:rPr lang="fi-FI" b="0" dirty="0" err="1" smtClean="0"/>
              <a:t>views</a:t>
            </a:r>
            <a:r>
              <a:rPr lang="fi-FI" b="0" dirty="0" smtClean="0"/>
              <a:t> on </a:t>
            </a:r>
            <a:r>
              <a:rPr lang="fi-FI" b="0" dirty="0" err="1" smtClean="0"/>
              <a:t>what</a:t>
            </a:r>
            <a:r>
              <a:rPr lang="fi-FI" b="0" dirty="0" smtClean="0"/>
              <a:t> to </a:t>
            </a:r>
            <a:r>
              <a:rPr lang="fi-FI" b="0" dirty="0" err="1" smtClean="0"/>
              <a:t>put</a:t>
            </a:r>
            <a:r>
              <a:rPr lang="fi-FI" b="0" dirty="0" smtClean="0"/>
              <a:t> in </a:t>
            </a:r>
            <a:r>
              <a:rPr lang="fi-FI" b="0" dirty="0" err="1" smtClean="0"/>
              <a:t>public</a:t>
            </a:r>
            <a:r>
              <a:rPr lang="fi-FI" b="0" dirty="0" smtClean="0"/>
              <a:t> </a:t>
            </a:r>
            <a:r>
              <a:rPr lang="fi-FI" b="0" dirty="0" err="1" smtClean="0"/>
              <a:t>domain</a:t>
            </a:r>
            <a:r>
              <a:rPr lang="fi-FI" b="0" dirty="0" smtClean="0"/>
              <a:t>.  </a:t>
            </a:r>
            <a:r>
              <a:rPr lang="fi-FI" b="0" dirty="0" err="1" smtClean="0"/>
              <a:t>Oppportunity</a:t>
            </a:r>
            <a:r>
              <a:rPr lang="fi-FI" b="0" dirty="0" smtClean="0"/>
              <a:t> for </a:t>
            </a:r>
            <a:r>
              <a:rPr lang="fi-FI" b="0" dirty="0" err="1" smtClean="0"/>
              <a:t>different</a:t>
            </a:r>
            <a:r>
              <a:rPr lang="fi-FI" b="0" dirty="0" smtClean="0"/>
              <a:t> </a:t>
            </a:r>
            <a:r>
              <a:rPr lang="fi-FI" b="0" dirty="0" err="1" smtClean="0"/>
              <a:t>stakeholders</a:t>
            </a:r>
            <a:r>
              <a:rPr lang="fi-FI" b="0" dirty="0" smtClean="0"/>
              <a:t> to </a:t>
            </a:r>
            <a:r>
              <a:rPr lang="fi-FI" b="0" dirty="0" err="1" smtClean="0"/>
              <a:t>make</a:t>
            </a:r>
            <a:r>
              <a:rPr lang="fi-FI" b="0" dirty="0" smtClean="0"/>
              <a:t> </a:t>
            </a:r>
            <a:r>
              <a:rPr lang="fi-FI" b="0" dirty="0" err="1" smtClean="0"/>
              <a:t>process/procedures/decisions</a:t>
            </a:r>
            <a:r>
              <a:rPr lang="fi-FI" b="0" dirty="0" smtClean="0"/>
              <a:t> </a:t>
            </a:r>
            <a:r>
              <a:rPr lang="fi-FI" b="0" dirty="0" err="1" smtClean="0"/>
              <a:t>transparent</a:t>
            </a:r>
            <a:r>
              <a:rPr lang="fi-FI" b="0" dirty="0" smtClean="0"/>
              <a:t> and </a:t>
            </a:r>
            <a:r>
              <a:rPr lang="fi-FI" b="0" dirty="0" err="1" smtClean="0"/>
              <a:t>hold</a:t>
            </a:r>
            <a:r>
              <a:rPr lang="fi-FI" b="0" dirty="0" smtClean="0"/>
              <a:t> </a:t>
            </a:r>
            <a:r>
              <a:rPr lang="fi-FI" b="0" dirty="0" err="1" smtClean="0"/>
              <a:t>sector</a:t>
            </a:r>
            <a:r>
              <a:rPr lang="fi-FI" b="0" dirty="0" smtClean="0"/>
              <a:t> to </a:t>
            </a:r>
            <a:r>
              <a:rPr lang="fi-FI" b="0" dirty="0" err="1" smtClean="0"/>
              <a:t>account</a:t>
            </a:r>
            <a:r>
              <a:rPr lang="fi-FI" b="0" dirty="0" smtClean="0"/>
              <a:t>. </a:t>
            </a:r>
          </a:p>
          <a:p>
            <a:pPr lvl="3">
              <a:buFont typeface="Wingdings" pitchFamily="2" charset="2"/>
              <a:buChar char="Ø"/>
            </a:pPr>
            <a:endParaRPr lang="fi-FI" b="0" dirty="0" smtClean="0"/>
          </a:p>
          <a:p>
            <a:pPr>
              <a:buFont typeface="Arial" pitchFamily="34" charset="0"/>
              <a:buChar char="•"/>
            </a:pPr>
            <a:r>
              <a:rPr lang="fi-FI" b="0" dirty="0" err="1" smtClean="0"/>
              <a:t>Legislative</a:t>
            </a:r>
            <a:r>
              <a:rPr lang="fi-FI" b="0" dirty="0" smtClean="0"/>
              <a:t> and </a:t>
            </a:r>
            <a:r>
              <a:rPr lang="fi-FI" b="0" dirty="0" err="1" smtClean="0"/>
              <a:t>policy</a:t>
            </a:r>
            <a:r>
              <a:rPr lang="fi-FI" b="0" dirty="0" smtClean="0"/>
              <a:t> </a:t>
            </a:r>
            <a:r>
              <a:rPr lang="fi-FI" b="0" dirty="0" err="1" smtClean="0"/>
              <a:t>reform</a:t>
            </a:r>
            <a:r>
              <a:rPr lang="fi-FI" b="0" dirty="0" smtClean="0"/>
              <a:t> </a:t>
            </a:r>
            <a:endParaRPr lang="fi-FI" b="0" dirty="0"/>
          </a:p>
          <a:p>
            <a:pPr lvl="3">
              <a:buFont typeface="Wingdings" pitchFamily="2" charset="2"/>
              <a:buChar char="Ø"/>
            </a:pPr>
            <a:r>
              <a:rPr lang="fi-FI" b="0" dirty="0" err="1" smtClean="0"/>
              <a:t>fixing</a:t>
            </a:r>
            <a:r>
              <a:rPr lang="fi-FI" b="0" dirty="0" smtClean="0"/>
              <a:t> </a:t>
            </a:r>
            <a:r>
              <a:rPr lang="fi-FI" b="0" dirty="0" err="1" smtClean="0"/>
              <a:t>incoherence</a:t>
            </a:r>
            <a:r>
              <a:rPr lang="fi-FI" b="0" dirty="0" smtClean="0"/>
              <a:t>, </a:t>
            </a:r>
            <a:r>
              <a:rPr lang="fi-FI" b="0" dirty="0" err="1" smtClean="0"/>
              <a:t>bringing</a:t>
            </a:r>
            <a:r>
              <a:rPr lang="fi-FI" b="0" dirty="0" smtClean="0"/>
              <a:t> </a:t>
            </a:r>
            <a:r>
              <a:rPr lang="fi-FI" b="0" dirty="0" err="1" smtClean="0"/>
              <a:t>clarity</a:t>
            </a:r>
            <a:r>
              <a:rPr lang="fi-FI" b="0" dirty="0" smtClean="0"/>
              <a:t>, </a:t>
            </a:r>
            <a:r>
              <a:rPr lang="fi-FI" b="0" dirty="0" err="1" smtClean="0"/>
              <a:t>securing</a:t>
            </a:r>
            <a:r>
              <a:rPr lang="fi-FI" b="0" dirty="0" smtClean="0"/>
              <a:t> </a:t>
            </a:r>
            <a:r>
              <a:rPr lang="fi-FI" b="0" dirty="0" err="1" smtClean="0"/>
              <a:t>stakeholder</a:t>
            </a:r>
            <a:r>
              <a:rPr lang="fi-FI" b="0" dirty="0" smtClean="0"/>
              <a:t> </a:t>
            </a:r>
            <a:r>
              <a:rPr lang="fi-FI" b="0" dirty="0" err="1" smtClean="0"/>
              <a:t>interests</a:t>
            </a:r>
            <a:endParaRPr lang="fi-FI" b="0" dirty="0" smtClean="0"/>
          </a:p>
          <a:p>
            <a:pPr lvl="2">
              <a:buFont typeface="Wingdings" pitchFamily="2" charset="2"/>
              <a:buChar char="Ø"/>
            </a:pPr>
            <a:endParaRPr lang="fi-FI" b="0" dirty="0" smtClean="0"/>
          </a:p>
          <a:p>
            <a:pPr>
              <a:buFont typeface="Arial" pitchFamily="34" charset="0"/>
              <a:buChar char="•"/>
            </a:pPr>
            <a:r>
              <a:rPr lang="fi-FI" b="0" dirty="0" err="1" smtClean="0"/>
              <a:t>Independent</a:t>
            </a:r>
            <a:r>
              <a:rPr lang="fi-FI" b="0" dirty="0" smtClean="0"/>
              <a:t> </a:t>
            </a:r>
            <a:r>
              <a:rPr lang="fi-FI" b="0" dirty="0" err="1" smtClean="0"/>
              <a:t>observation</a:t>
            </a:r>
            <a:r>
              <a:rPr lang="fi-FI" b="0" dirty="0" smtClean="0"/>
              <a:t>:  </a:t>
            </a:r>
          </a:p>
          <a:p>
            <a:pPr lvl="3">
              <a:buFont typeface="Wingdings" pitchFamily="2" charset="2"/>
              <a:buChar char="Ø"/>
            </a:pPr>
            <a:r>
              <a:rPr lang="fi-FI" dirty="0" err="1" smtClean="0"/>
              <a:t>Securing</a:t>
            </a:r>
            <a:r>
              <a:rPr lang="fi-FI" dirty="0" smtClean="0"/>
              <a:t> </a:t>
            </a:r>
            <a:r>
              <a:rPr lang="fi-FI" dirty="0" err="1" smtClean="0"/>
              <a:t>participation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oversight</a:t>
            </a:r>
            <a:r>
              <a:rPr lang="fi-FI" dirty="0" smtClean="0"/>
              <a:t> to </a:t>
            </a:r>
            <a:r>
              <a:rPr lang="fi-FI" dirty="0" err="1" smtClean="0"/>
              <a:t>ensure</a:t>
            </a:r>
            <a:r>
              <a:rPr lang="fi-FI" dirty="0" smtClean="0"/>
              <a:t> </a:t>
            </a:r>
            <a:r>
              <a:rPr lang="fi-FI" dirty="0" err="1" smtClean="0"/>
              <a:t>accountability</a:t>
            </a:r>
            <a:r>
              <a:rPr lang="fi-FI" dirty="0" smtClean="0"/>
              <a:t> (IDN, ROC)</a:t>
            </a:r>
            <a:endParaRPr lang="fi-FI" b="0" dirty="0" smtClean="0"/>
          </a:p>
          <a:p>
            <a:pPr>
              <a:buFont typeface="Arial" pitchFamily="34" charset="0"/>
              <a:buChar char="•"/>
            </a:pPr>
            <a:endParaRPr lang="fi-FI" b="0" dirty="0" err="1"/>
          </a:p>
          <a:p>
            <a:endParaRPr lang="en-GB" b="0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456" y="261069"/>
            <a:ext cx="8240400" cy="725987"/>
          </a:xfrm>
        </p:spPr>
        <p:txBody>
          <a:bodyPr/>
          <a:lstStyle/>
          <a:p>
            <a:r>
              <a:rPr lang="en-GB" dirty="0" smtClean="0"/>
              <a:t>Legislative Reform - Examples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53" y="1054095"/>
            <a:ext cx="8240712" cy="43056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Ghana</a:t>
            </a:r>
          </a:p>
          <a:p>
            <a:pPr>
              <a:buFont typeface="Arial" pitchFamily="34" charset="0"/>
              <a:buChar char="•"/>
            </a:pPr>
            <a:r>
              <a:rPr lang="fi-FI" sz="1600" b="0" dirty="0" err="1"/>
              <a:t>Policies</a:t>
            </a:r>
            <a:r>
              <a:rPr lang="fi-FI" sz="1600" b="0" dirty="0"/>
              <a:t> to </a:t>
            </a:r>
            <a:r>
              <a:rPr lang="fi-FI" sz="1600" b="0" dirty="0" err="1"/>
              <a:t>address</a:t>
            </a:r>
            <a:r>
              <a:rPr lang="fi-FI" sz="1600" b="0" dirty="0"/>
              <a:t> </a:t>
            </a:r>
            <a:r>
              <a:rPr lang="fi-FI" sz="1600" b="0" dirty="0" err="1"/>
              <a:t>illegal</a:t>
            </a:r>
            <a:r>
              <a:rPr lang="fi-FI" sz="1600" b="0" dirty="0"/>
              <a:t> </a:t>
            </a:r>
            <a:r>
              <a:rPr lang="fi-FI" sz="1600" b="0" dirty="0" err="1"/>
              <a:t>logging</a:t>
            </a:r>
            <a:r>
              <a:rPr lang="fi-FI" sz="1600" b="0" dirty="0"/>
              <a:t> on the </a:t>
            </a:r>
            <a:r>
              <a:rPr lang="fi-FI" sz="1600" b="0" dirty="0" err="1"/>
              <a:t>domestic</a:t>
            </a:r>
            <a:r>
              <a:rPr lang="fi-FI" sz="1600" b="0" dirty="0"/>
              <a:t> </a:t>
            </a:r>
            <a:r>
              <a:rPr lang="fi-FI" sz="1600" b="0" dirty="0" err="1"/>
              <a:t>market</a:t>
            </a:r>
            <a:r>
              <a:rPr lang="fi-FI" sz="1600" b="0" dirty="0"/>
              <a:t> </a:t>
            </a:r>
            <a:r>
              <a:rPr lang="fi-FI" sz="1600" b="0" dirty="0" err="1"/>
              <a:t>developed</a:t>
            </a:r>
            <a:r>
              <a:rPr lang="fi-FI" sz="1600" b="0" dirty="0"/>
              <a:t> and </a:t>
            </a:r>
            <a:r>
              <a:rPr lang="fi-FI" sz="1600" b="0" dirty="0" err="1"/>
              <a:t>agreed</a:t>
            </a:r>
            <a:r>
              <a:rPr lang="fi-FI" sz="1600" b="0" dirty="0"/>
              <a:t> </a:t>
            </a:r>
            <a:endParaRPr lang="en-US" sz="1600" dirty="0" smtClean="0"/>
          </a:p>
          <a:p>
            <a:pPr lvl="0"/>
            <a:r>
              <a:rPr lang="en-US" sz="1600" dirty="0" smtClean="0"/>
              <a:t>Liberia:  </a:t>
            </a:r>
          </a:p>
          <a:p>
            <a:pPr lvl="0">
              <a:buFont typeface="Arial" pitchFamily="34" charset="0"/>
              <a:buChar char="•"/>
            </a:pPr>
            <a:r>
              <a:rPr lang="en-US" sz="1600" b="0" dirty="0" smtClean="0"/>
              <a:t>5 regulations being developed: chainsaw logging; abandoned logs; transit, imported and confiscated timber; third party access and use of resources in the concession areas</a:t>
            </a:r>
            <a:endParaRPr lang="en-GB" sz="1600" b="0" dirty="0"/>
          </a:p>
          <a:p>
            <a:pPr lvl="0"/>
            <a:r>
              <a:rPr lang="en-US" sz="1600" dirty="0" smtClean="0"/>
              <a:t>Cameroon:  </a:t>
            </a:r>
          </a:p>
          <a:p>
            <a:pPr>
              <a:buFont typeface="Arial" pitchFamily="34" charset="0"/>
              <a:buChar char="•"/>
            </a:pPr>
            <a:r>
              <a:rPr lang="fi-FI" sz="1600" b="0" dirty="0"/>
              <a:t>Legal </a:t>
            </a:r>
            <a:r>
              <a:rPr lang="fi-FI" sz="1600" b="0" dirty="0" err="1"/>
              <a:t>texts</a:t>
            </a:r>
            <a:r>
              <a:rPr lang="fi-FI" sz="1600" b="0" dirty="0"/>
              <a:t> </a:t>
            </a:r>
            <a:r>
              <a:rPr lang="fi-FI" sz="1600" b="0" dirty="0" err="1"/>
              <a:t>developed</a:t>
            </a:r>
            <a:r>
              <a:rPr lang="fi-FI" sz="1600" b="0" dirty="0"/>
              <a:t> and </a:t>
            </a:r>
            <a:r>
              <a:rPr lang="fi-FI" sz="1600" b="0" dirty="0" err="1"/>
              <a:t>signed</a:t>
            </a:r>
            <a:r>
              <a:rPr lang="fi-FI" sz="1600" b="0" dirty="0"/>
              <a:t> to </a:t>
            </a:r>
            <a:r>
              <a:rPr lang="fi-FI" sz="1600" b="0" dirty="0" err="1"/>
              <a:t>address</a:t>
            </a:r>
            <a:r>
              <a:rPr lang="fi-FI" sz="1600" b="0" dirty="0"/>
              <a:t> </a:t>
            </a:r>
            <a:r>
              <a:rPr lang="fi-FI" sz="1600" b="0" dirty="0" err="1"/>
              <a:t>verification</a:t>
            </a:r>
            <a:r>
              <a:rPr lang="fi-FI" sz="1600" b="0" dirty="0"/>
              <a:t>, </a:t>
            </a:r>
            <a:r>
              <a:rPr lang="fi-FI" sz="1600" b="0" dirty="0" err="1"/>
              <a:t>licensing</a:t>
            </a:r>
            <a:r>
              <a:rPr lang="fi-FI" sz="1600" b="0" dirty="0"/>
              <a:t>, </a:t>
            </a:r>
            <a:r>
              <a:rPr lang="fi-FI" sz="1600" b="0" dirty="0" err="1"/>
              <a:t>non</a:t>
            </a:r>
            <a:r>
              <a:rPr lang="fi-FI" sz="1600" b="0" dirty="0"/>
              <a:t> </a:t>
            </a:r>
            <a:r>
              <a:rPr lang="fi-FI" sz="1600" b="0" dirty="0" err="1"/>
              <a:t>compliances</a:t>
            </a:r>
            <a:r>
              <a:rPr lang="fi-FI" sz="1600" b="0" dirty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1600" b="0" dirty="0" smtClean="0"/>
              <a:t>Min of Labor/environment procedures – legislation awaiting signature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/>
              <a:t>Reform of the forest law ongoing in </a:t>
            </a:r>
            <a:r>
              <a:rPr lang="en-US" sz="1600" b="0" dirty="0" smtClean="0"/>
              <a:t>Cameroon </a:t>
            </a:r>
          </a:p>
          <a:p>
            <a:pPr lvl="0"/>
            <a:r>
              <a:rPr lang="en-US" sz="1600" dirty="0" err="1" smtClean="0"/>
              <a:t>RoC</a:t>
            </a:r>
            <a:r>
              <a:rPr lang="en-US" sz="16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1600" b="0" dirty="0" smtClean="0"/>
              <a:t>legislative reform process on-going; new support being mobilized to push for a better process and more stakeholder participation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1.00000000000000000000E+000&quot;&gt;&lt;m_ppcolschidx val=&quot;0&quot;/&gt;&lt;m_rgb r=&quot;ff&quot; g=&quot;0&quot; b=&quot;0&quot;/&gt;&lt;/elem&gt;&lt;/m_vecMRU&gt;&lt;/m_mruColor&gt;&lt;m_agendatheme&gt;&lt;m_aagendaitemprops&gt;&lt;elem&gt;&lt;m_bVisible val=&quot;1&quot;/&gt;&lt;m_font&gt;&lt;m_nSize val=&quot;20&quot;/&gt;&lt;m_bBold val=&quot;1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KyzRkIDkyTYIpD5LoU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zeuEc0TU6ocu5O8slG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sjhXODCESh3bj4Cn_JbA"/>
</p:tagLst>
</file>

<file path=ppt/theme/theme1.xml><?xml version="1.0" encoding="utf-8"?>
<a:theme xmlns:a="http://schemas.openxmlformats.org/drawingml/2006/main" name="12/2012 EU FLEGT Master">
  <a:themeElements>
    <a:clrScheme name="FLEGT EU">
      <a:dk1>
        <a:srgbClr val="000000"/>
      </a:dk1>
      <a:lt1>
        <a:srgbClr val="FFFFFF"/>
      </a:lt1>
      <a:dk2>
        <a:srgbClr val="D2E9F3"/>
      </a:dk2>
      <a:lt2>
        <a:srgbClr val="F0F0F0"/>
      </a:lt2>
      <a:accent1>
        <a:srgbClr val="92A706"/>
      </a:accent1>
      <a:accent2>
        <a:srgbClr val="1F90C4"/>
      </a:accent2>
      <a:accent3>
        <a:srgbClr val="D8D8D8"/>
      </a:accent3>
      <a:accent4>
        <a:srgbClr val="495303"/>
      </a:accent4>
      <a:accent5>
        <a:srgbClr val="156081"/>
      </a:accent5>
      <a:accent6>
        <a:srgbClr val="6C6C6C"/>
      </a:accent6>
      <a:hlink>
        <a:srgbClr val="84582C"/>
      </a:hlink>
      <a:folHlink>
        <a:srgbClr val="D2A374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C  Präsentation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9">
        <a:dk1>
          <a:srgbClr val="000000"/>
        </a:dk1>
        <a:lt1>
          <a:srgbClr val="FFFFFF"/>
        </a:lt1>
        <a:dk2>
          <a:srgbClr val="000000"/>
        </a:dk2>
        <a:lt2>
          <a:srgbClr val="A1DBFF"/>
        </a:lt2>
        <a:accent1>
          <a:srgbClr val="003859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AAAEB5"/>
        </a:accent5>
        <a:accent6>
          <a:srgbClr val="6EA8E1"/>
        </a:accent6>
        <a:hlink>
          <a:srgbClr val="A28FE9"/>
        </a:hlink>
        <a:folHlink>
          <a:srgbClr val="CAE3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10">
        <a:dk1>
          <a:srgbClr val="000000"/>
        </a:dk1>
        <a:lt1>
          <a:srgbClr val="FFFFFF"/>
        </a:lt1>
        <a:dk2>
          <a:srgbClr val="000000"/>
        </a:dk2>
        <a:lt2>
          <a:srgbClr val="7ABAF8"/>
        </a:lt2>
        <a:accent1>
          <a:srgbClr val="D6EBF6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E8F3FA"/>
        </a:accent5>
        <a:accent6>
          <a:srgbClr val="6EA8E1"/>
        </a:accent6>
        <a:hlink>
          <a:srgbClr val="006699"/>
        </a:hlink>
        <a:folHlink>
          <a:srgbClr val="0038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4/2013 EU FLEGT Master">
  <a:themeElements>
    <a:clrScheme name="Flegt_1">
      <a:dk1>
        <a:srgbClr val="000000"/>
      </a:dk1>
      <a:lt1>
        <a:srgbClr val="FFFFFF"/>
      </a:lt1>
      <a:dk2>
        <a:srgbClr val="888888"/>
      </a:dk2>
      <a:lt2>
        <a:srgbClr val="D8D8D8"/>
      </a:lt2>
      <a:accent1>
        <a:srgbClr val="92A706"/>
      </a:accent1>
      <a:accent2>
        <a:srgbClr val="1F90C4"/>
      </a:accent2>
      <a:accent3>
        <a:srgbClr val="D2E9F3"/>
      </a:accent3>
      <a:accent4>
        <a:srgbClr val="F0F0F0"/>
      </a:accent4>
      <a:accent5>
        <a:srgbClr val="D8D8D8"/>
      </a:accent5>
      <a:accent6>
        <a:srgbClr val="888888"/>
      </a:accent6>
      <a:hlink>
        <a:srgbClr val="1F90C4"/>
      </a:hlink>
      <a:folHlink>
        <a:srgbClr val="000000"/>
      </a:folHlink>
    </a:clrScheme>
    <a:fontScheme name="1_OC 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C  Präsentation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9">
        <a:dk1>
          <a:srgbClr val="000000"/>
        </a:dk1>
        <a:lt1>
          <a:srgbClr val="FFFFFF"/>
        </a:lt1>
        <a:dk2>
          <a:srgbClr val="000000"/>
        </a:dk2>
        <a:lt2>
          <a:srgbClr val="A1DBFF"/>
        </a:lt2>
        <a:accent1>
          <a:srgbClr val="003859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AAAEB5"/>
        </a:accent5>
        <a:accent6>
          <a:srgbClr val="6EA8E1"/>
        </a:accent6>
        <a:hlink>
          <a:srgbClr val="A28FE9"/>
        </a:hlink>
        <a:folHlink>
          <a:srgbClr val="CAE3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10">
        <a:dk1>
          <a:srgbClr val="000000"/>
        </a:dk1>
        <a:lt1>
          <a:srgbClr val="FFFFFF"/>
        </a:lt1>
        <a:dk2>
          <a:srgbClr val="000000"/>
        </a:dk2>
        <a:lt2>
          <a:srgbClr val="7ABAF8"/>
        </a:lt2>
        <a:accent1>
          <a:srgbClr val="D6EBF6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E8F3FA"/>
        </a:accent5>
        <a:accent6>
          <a:srgbClr val="6EA8E1"/>
        </a:accent6>
        <a:hlink>
          <a:srgbClr val="006699"/>
        </a:hlink>
        <a:folHlink>
          <a:srgbClr val="0038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979</Words>
  <Application>Microsoft Office PowerPoint</Application>
  <PresentationFormat>On-screen Show (4:3)</PresentationFormat>
  <Paragraphs>171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12/2012 EU FLEGT Master</vt:lpstr>
      <vt:lpstr>Custom Design</vt:lpstr>
      <vt:lpstr>04/2013 EU FLEGT Master</vt:lpstr>
      <vt:lpstr>think-cell Slide</vt:lpstr>
      <vt:lpstr>Broader Governance in the VPAs</vt:lpstr>
      <vt:lpstr>REALITY CHECK</vt:lpstr>
      <vt:lpstr>Changes in governance take time</vt:lpstr>
      <vt:lpstr>Different governance interests frame VPA dialogue and decisions</vt:lpstr>
      <vt:lpstr>How are these interests framed in the VPA?</vt:lpstr>
      <vt:lpstr>Embedded in the Agreement:   FLEGT Licenses: what stands behind them </vt:lpstr>
      <vt:lpstr>Legislative clarity - example</vt:lpstr>
      <vt:lpstr>Embedded in the Agreement: Broader VPA Commitments</vt:lpstr>
      <vt:lpstr>Legislative Reform - Examples</vt:lpstr>
      <vt:lpstr>Transparency and accountability</vt:lpstr>
      <vt:lpstr>VPA Process </vt:lpstr>
      <vt:lpstr>Broader Governance needs space/support</vt:lpstr>
      <vt:lpstr>Thank you</vt:lpstr>
    </vt:vector>
  </TitlesOfParts>
  <Company>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production</dc:creator>
  <cp:lastModifiedBy>EFI</cp:lastModifiedBy>
  <cp:revision>651</cp:revision>
  <dcterms:created xsi:type="dcterms:W3CDTF">2010-09-13T14:01:39Z</dcterms:created>
  <dcterms:modified xsi:type="dcterms:W3CDTF">2013-10-08T04:43:10Z</dcterms:modified>
  <cp:category>Präsentation</cp:category>
</cp:coreProperties>
</file>