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6600"/>
    <a:srgbClr val="FF0000"/>
    <a:srgbClr val="FF3300"/>
    <a:srgbClr val="33CC33"/>
    <a:srgbClr val="005024"/>
    <a:srgbClr val="008E40"/>
    <a:srgbClr val="003300"/>
    <a:srgbClr val="A9C5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72" y="9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CC815-DAFE-42BE-AC53-288759A135AB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8AEBB-5D79-41D0-8D0A-916987FA55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659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CC815-DAFE-42BE-AC53-288759A135AB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8AEBB-5D79-41D0-8D0A-916987FA55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291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CC815-DAFE-42BE-AC53-288759A135AB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8AEBB-5D79-41D0-8D0A-916987FA55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957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CC815-DAFE-42BE-AC53-288759A135AB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8AEBB-5D79-41D0-8D0A-916987FA55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073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CC815-DAFE-42BE-AC53-288759A135AB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8AEBB-5D79-41D0-8D0A-916987FA55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284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CC815-DAFE-42BE-AC53-288759A135AB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8AEBB-5D79-41D0-8D0A-916987FA55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256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CC815-DAFE-42BE-AC53-288759A135AB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8AEBB-5D79-41D0-8D0A-916987FA55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849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CC815-DAFE-42BE-AC53-288759A135AB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8AEBB-5D79-41D0-8D0A-916987FA55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888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CC815-DAFE-42BE-AC53-288759A135AB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8AEBB-5D79-41D0-8D0A-916987FA55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22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CC815-DAFE-42BE-AC53-288759A135AB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8AEBB-5D79-41D0-8D0A-916987FA55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628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CC815-DAFE-42BE-AC53-288759A135AB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8AEBB-5D79-41D0-8D0A-916987FA55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616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CC815-DAFE-42BE-AC53-288759A135AB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8AEBB-5D79-41D0-8D0A-916987FA55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738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07704" y="260648"/>
            <a:ext cx="3024336" cy="30331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ln>
                  <a:solidFill>
                    <a:schemeClr val="tx2"/>
                  </a:solidFill>
                </a:ln>
                <a:solidFill>
                  <a:srgbClr val="C00000"/>
                </a:solidFill>
              </a:rPr>
              <a:t>The “Smooth” Process</a:t>
            </a:r>
            <a:endParaRPr lang="en-GB" sz="1100" dirty="0">
              <a:ln>
                <a:solidFill>
                  <a:schemeClr val="tx2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4" name="Down Arrow Callout 13"/>
          <p:cNvSpPr/>
          <p:nvPr/>
        </p:nvSpPr>
        <p:spPr>
          <a:xfrm>
            <a:off x="1943708" y="692696"/>
            <a:ext cx="2952328" cy="636508"/>
          </a:xfrm>
          <a:prstGeom prst="downArrowCallou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1050" b="1" dirty="0" smtClean="0">
                <a:solidFill>
                  <a:srgbClr val="003300"/>
                </a:solidFill>
              </a:rPr>
              <a:t>Licensing Authority</a:t>
            </a:r>
            <a:r>
              <a:rPr lang="en-GB" sz="1050" dirty="0" smtClean="0">
                <a:solidFill>
                  <a:srgbClr val="003300"/>
                </a:solidFill>
              </a:rPr>
              <a:t> in Partner country issues FLEGT Licence to exporter</a:t>
            </a:r>
            <a:endParaRPr lang="en-GB" sz="1050" dirty="0">
              <a:solidFill>
                <a:srgbClr val="003300"/>
              </a:solidFill>
            </a:endParaRPr>
          </a:p>
        </p:txBody>
      </p:sp>
      <p:sp>
        <p:nvSpPr>
          <p:cNvPr id="16" name="Down Arrow Callout 15"/>
          <p:cNvSpPr/>
          <p:nvPr/>
        </p:nvSpPr>
        <p:spPr>
          <a:xfrm>
            <a:off x="1957512" y="1352332"/>
            <a:ext cx="2952328" cy="636508"/>
          </a:xfrm>
          <a:prstGeom prst="downArrowCallou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1050" dirty="0" smtClean="0">
                <a:solidFill>
                  <a:srgbClr val="003300"/>
                </a:solidFill>
              </a:rPr>
              <a:t>Partner country exporter provides </a:t>
            </a:r>
            <a:r>
              <a:rPr lang="en-GB" sz="1050" dirty="0" err="1" smtClean="0">
                <a:solidFill>
                  <a:srgbClr val="003300"/>
                </a:solidFill>
              </a:rPr>
              <a:t>FLEGT</a:t>
            </a:r>
            <a:r>
              <a:rPr lang="en-GB" sz="1050" dirty="0" smtClean="0">
                <a:solidFill>
                  <a:srgbClr val="003300"/>
                </a:solidFill>
              </a:rPr>
              <a:t> licence to UK importer</a:t>
            </a:r>
            <a:endParaRPr lang="en-GB" sz="1050" dirty="0">
              <a:solidFill>
                <a:srgbClr val="003300"/>
              </a:solidFill>
            </a:endParaRPr>
          </a:p>
        </p:txBody>
      </p:sp>
      <p:sp>
        <p:nvSpPr>
          <p:cNvPr id="17" name="Down Arrow Callout 16"/>
          <p:cNvSpPr/>
          <p:nvPr/>
        </p:nvSpPr>
        <p:spPr>
          <a:xfrm>
            <a:off x="1976665" y="1996893"/>
            <a:ext cx="2952328" cy="636508"/>
          </a:xfrm>
          <a:prstGeom prst="downArrowCallou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1050" dirty="0" smtClean="0">
                <a:solidFill>
                  <a:srgbClr val="003300"/>
                </a:solidFill>
              </a:rPr>
              <a:t>UK importer provides the licence to the </a:t>
            </a:r>
            <a:r>
              <a:rPr lang="en-GB" sz="1050" b="1" dirty="0" smtClean="0">
                <a:solidFill>
                  <a:srgbClr val="003300"/>
                </a:solidFill>
              </a:rPr>
              <a:t>UK competent authority (AHVLA)</a:t>
            </a:r>
            <a:endParaRPr lang="en-GB" sz="1050" b="1" dirty="0">
              <a:solidFill>
                <a:srgbClr val="003300"/>
              </a:solidFill>
            </a:endParaRPr>
          </a:p>
        </p:txBody>
      </p:sp>
      <p:sp>
        <p:nvSpPr>
          <p:cNvPr id="18" name="Down Arrow Callout 17"/>
          <p:cNvSpPr/>
          <p:nvPr/>
        </p:nvSpPr>
        <p:spPr>
          <a:xfrm>
            <a:off x="1999680" y="2650334"/>
            <a:ext cx="2952328" cy="636508"/>
          </a:xfrm>
          <a:prstGeom prst="downArrowCallou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1050" b="1" dirty="0" smtClean="0">
                <a:solidFill>
                  <a:srgbClr val="003300"/>
                </a:solidFill>
              </a:rPr>
              <a:t>AHVLA</a:t>
            </a:r>
            <a:r>
              <a:rPr lang="en-GB" sz="1050" dirty="0" smtClean="0">
                <a:solidFill>
                  <a:srgbClr val="003300"/>
                </a:solidFill>
              </a:rPr>
              <a:t> checks whether the licences is valid and updates IT system</a:t>
            </a:r>
            <a:endParaRPr lang="en-GB" sz="1050" dirty="0">
              <a:solidFill>
                <a:srgbClr val="003300"/>
              </a:solidFill>
            </a:endParaRPr>
          </a:p>
        </p:txBody>
      </p:sp>
      <p:sp>
        <p:nvSpPr>
          <p:cNvPr id="19" name="Down Arrow Callout 18"/>
          <p:cNvSpPr/>
          <p:nvPr/>
        </p:nvSpPr>
        <p:spPr>
          <a:xfrm>
            <a:off x="1979712" y="3341293"/>
            <a:ext cx="2952328" cy="636508"/>
          </a:xfrm>
          <a:prstGeom prst="downArrowCallout">
            <a:avLst/>
          </a:prstGeom>
          <a:solidFill>
            <a:srgbClr val="008E4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1050" dirty="0" smtClean="0"/>
              <a:t>When shipment arrives in a UK port, the customs code flags it requiring a </a:t>
            </a:r>
            <a:r>
              <a:rPr lang="en-GB" sz="1050" dirty="0" err="1" smtClean="0"/>
              <a:t>FLEGT</a:t>
            </a:r>
            <a:r>
              <a:rPr lang="en-GB" sz="1050" dirty="0" smtClean="0"/>
              <a:t> licence</a:t>
            </a:r>
            <a:endParaRPr lang="en-GB" sz="1050" dirty="0"/>
          </a:p>
        </p:txBody>
      </p:sp>
      <p:sp>
        <p:nvSpPr>
          <p:cNvPr id="20" name="Down Arrow Callout 19"/>
          <p:cNvSpPr/>
          <p:nvPr/>
        </p:nvSpPr>
        <p:spPr>
          <a:xfrm>
            <a:off x="1999680" y="4005064"/>
            <a:ext cx="2952328" cy="636508"/>
          </a:xfrm>
          <a:prstGeom prst="downArrowCallout">
            <a:avLst/>
          </a:prstGeom>
          <a:solidFill>
            <a:srgbClr val="008E4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1050" b="1" dirty="0" smtClean="0"/>
              <a:t>HMRC </a:t>
            </a:r>
            <a:r>
              <a:rPr lang="en-GB" sz="1050" dirty="0" smtClean="0"/>
              <a:t>receives FLEGT licence along with customs declaration</a:t>
            </a:r>
            <a:endParaRPr lang="en-GB" sz="1050" dirty="0"/>
          </a:p>
        </p:txBody>
      </p:sp>
      <p:sp>
        <p:nvSpPr>
          <p:cNvPr id="21" name="Down Arrow Callout 20"/>
          <p:cNvSpPr/>
          <p:nvPr/>
        </p:nvSpPr>
        <p:spPr>
          <a:xfrm>
            <a:off x="2011925" y="4665103"/>
            <a:ext cx="2952328" cy="636508"/>
          </a:xfrm>
          <a:prstGeom prst="downArrowCallout">
            <a:avLst/>
          </a:prstGeom>
          <a:solidFill>
            <a:srgbClr val="008E4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1050" b="1" dirty="0" err="1" smtClean="0"/>
              <a:t>HMRC</a:t>
            </a:r>
            <a:r>
              <a:rPr lang="en-GB" sz="1050" dirty="0" smtClean="0"/>
              <a:t> checks that </a:t>
            </a:r>
            <a:r>
              <a:rPr lang="en-GB" sz="1050" dirty="0" err="1" smtClean="0"/>
              <a:t>FLEGT</a:t>
            </a:r>
            <a:r>
              <a:rPr lang="en-GB" sz="1050" dirty="0" smtClean="0"/>
              <a:t> licence has been validated on AHVLA IT system</a:t>
            </a:r>
            <a:endParaRPr lang="en-GB" sz="1050" dirty="0"/>
          </a:p>
        </p:txBody>
      </p:sp>
      <p:sp>
        <p:nvSpPr>
          <p:cNvPr id="22" name="Flowchart: Process 21"/>
          <p:cNvSpPr/>
          <p:nvPr/>
        </p:nvSpPr>
        <p:spPr>
          <a:xfrm>
            <a:off x="2011925" y="5373216"/>
            <a:ext cx="2952328" cy="415498"/>
          </a:xfrm>
          <a:prstGeom prst="flowChartProcess">
            <a:avLst/>
          </a:prstGeom>
          <a:solidFill>
            <a:srgbClr val="00990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1050" b="1" dirty="0" err="1" smtClean="0"/>
              <a:t>HO</a:t>
            </a:r>
            <a:r>
              <a:rPr lang="en-GB" sz="1050" b="1" dirty="0" smtClean="0"/>
              <a:t> Border Control</a:t>
            </a:r>
            <a:r>
              <a:rPr lang="en-GB" sz="1050" dirty="0" smtClean="0"/>
              <a:t> releases shipment for free circulation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4935" y="1988840"/>
            <a:ext cx="1152128" cy="109446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ln w="6350">
                  <a:solidFill>
                    <a:schemeClr val="tx1"/>
                  </a:solidFill>
                </a:ln>
                <a:solidFill>
                  <a:srgbClr val="FF6600"/>
                </a:solidFill>
              </a:rPr>
              <a:t>FLEGT Licence Validation</a:t>
            </a:r>
          </a:p>
          <a:p>
            <a:pPr algn="ctr"/>
            <a:r>
              <a:rPr lang="en-GB" sz="1050" dirty="0" smtClean="0">
                <a:ln w="6350">
                  <a:solidFill>
                    <a:schemeClr val="tx1"/>
                  </a:solidFill>
                </a:ln>
              </a:rPr>
              <a:t>UK Competent Authority (AHVLA)</a:t>
            </a:r>
            <a:endParaRPr lang="en-GB" sz="1050" dirty="0">
              <a:ln w="6350">
                <a:solidFill>
                  <a:schemeClr val="tx1"/>
                </a:solidFill>
              </a:ln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96136" y="275928"/>
            <a:ext cx="3024336" cy="2880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ln>
                  <a:solidFill>
                    <a:schemeClr val="tx2"/>
                  </a:solidFill>
                </a:ln>
                <a:solidFill>
                  <a:srgbClr val="C00000"/>
                </a:solidFill>
              </a:rPr>
              <a:t>The “Rough” Process</a:t>
            </a:r>
            <a:endParaRPr lang="en-GB" sz="1100" dirty="0">
              <a:ln>
                <a:solidFill>
                  <a:schemeClr val="tx2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3" name="Down Arrow Callout 12"/>
          <p:cNvSpPr/>
          <p:nvPr/>
        </p:nvSpPr>
        <p:spPr>
          <a:xfrm>
            <a:off x="5826596" y="2385110"/>
            <a:ext cx="2952328" cy="1513671"/>
          </a:xfrm>
          <a:prstGeom prst="downArrowCallout">
            <a:avLst>
              <a:gd name="adj1" fmla="val 14808"/>
              <a:gd name="adj2" fmla="val 26077"/>
              <a:gd name="adj3" fmla="val 25000"/>
              <a:gd name="adj4" fmla="val 69551"/>
            </a:avLst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1050" b="1" dirty="0" smtClean="0">
                <a:solidFill>
                  <a:schemeClr val="bg1"/>
                </a:solidFill>
              </a:rPr>
              <a:t>AHVLA </a:t>
            </a:r>
            <a:r>
              <a:rPr lang="en-GB" sz="1050" dirty="0" smtClean="0">
                <a:solidFill>
                  <a:schemeClr val="bg1"/>
                </a:solidFill>
              </a:rPr>
              <a:t>carries out  further checks, including: </a:t>
            </a:r>
          </a:p>
          <a:p>
            <a:pPr marL="171450" indent="-171450">
              <a:buFontTx/>
              <a:buChar char="-"/>
            </a:pPr>
            <a:r>
              <a:rPr lang="en-GB" sz="1050" dirty="0" smtClean="0">
                <a:solidFill>
                  <a:schemeClr val="bg1"/>
                </a:solidFill>
              </a:rPr>
              <a:t>contacting </a:t>
            </a:r>
            <a:r>
              <a:rPr lang="en-GB" sz="1050" dirty="0">
                <a:solidFill>
                  <a:schemeClr val="bg1"/>
                </a:solidFill>
              </a:rPr>
              <a:t>importer for more </a:t>
            </a:r>
            <a:r>
              <a:rPr lang="en-GB" sz="1050" dirty="0" smtClean="0">
                <a:solidFill>
                  <a:schemeClr val="bg1"/>
                </a:solidFill>
              </a:rPr>
              <a:t>information</a:t>
            </a:r>
            <a:endParaRPr lang="en-GB" sz="1050" dirty="0">
              <a:solidFill>
                <a:schemeClr val="bg1"/>
              </a:solidFill>
            </a:endParaRPr>
          </a:p>
          <a:p>
            <a:pPr marL="171450" indent="-171450">
              <a:buFontTx/>
              <a:buChar char="-"/>
            </a:pPr>
            <a:r>
              <a:rPr lang="en-GB" sz="1050" dirty="0" smtClean="0">
                <a:solidFill>
                  <a:schemeClr val="bg1"/>
                </a:solidFill>
              </a:rPr>
              <a:t>requesting </a:t>
            </a:r>
            <a:r>
              <a:rPr lang="en-GB" sz="1050" dirty="0">
                <a:solidFill>
                  <a:schemeClr val="bg1"/>
                </a:solidFill>
              </a:rPr>
              <a:t>information from VPA country licensing </a:t>
            </a:r>
            <a:r>
              <a:rPr lang="en-GB" sz="1050" dirty="0" smtClean="0">
                <a:solidFill>
                  <a:schemeClr val="bg1"/>
                </a:solidFill>
              </a:rPr>
              <a:t>authority</a:t>
            </a:r>
            <a:endParaRPr lang="en-GB" sz="1050" dirty="0">
              <a:solidFill>
                <a:schemeClr val="bg1"/>
              </a:solidFill>
            </a:endParaRPr>
          </a:p>
          <a:p>
            <a:pPr marL="171450" indent="-171450">
              <a:buFontTx/>
              <a:buChar char="-"/>
            </a:pPr>
            <a:r>
              <a:rPr lang="en-GB" sz="1050" dirty="0" smtClean="0">
                <a:solidFill>
                  <a:schemeClr val="bg1"/>
                </a:solidFill>
              </a:rPr>
              <a:t>commissioning </a:t>
            </a:r>
            <a:r>
              <a:rPr lang="en-GB" sz="1050" dirty="0">
                <a:solidFill>
                  <a:schemeClr val="bg1"/>
                </a:solidFill>
              </a:rPr>
              <a:t>further verification checks by </a:t>
            </a:r>
            <a:r>
              <a:rPr lang="en-GB" sz="1050" b="1" dirty="0" smtClean="0">
                <a:solidFill>
                  <a:schemeClr val="bg1"/>
                </a:solidFill>
              </a:rPr>
              <a:t>HO/HMRC</a:t>
            </a:r>
            <a:endParaRPr lang="en-GB" sz="1050" b="1" dirty="0">
              <a:solidFill>
                <a:schemeClr val="bg1"/>
              </a:solidFill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5004048" y="2594199"/>
            <a:ext cx="785195" cy="489109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GB" sz="1000" dirty="0" smtClean="0"/>
              <a:t>Concerns</a:t>
            </a:r>
            <a:endParaRPr lang="en-GB" sz="1000" dirty="0"/>
          </a:p>
        </p:txBody>
      </p:sp>
      <p:sp>
        <p:nvSpPr>
          <p:cNvPr id="15" name="Down Arrow Callout 14"/>
          <p:cNvSpPr/>
          <p:nvPr/>
        </p:nvSpPr>
        <p:spPr>
          <a:xfrm>
            <a:off x="5868144" y="4509120"/>
            <a:ext cx="2952328" cy="884039"/>
          </a:xfrm>
          <a:prstGeom prst="downArrowCallout">
            <a:avLst>
              <a:gd name="adj1" fmla="val 25000"/>
              <a:gd name="adj2" fmla="val 26077"/>
              <a:gd name="adj3" fmla="val 25000"/>
              <a:gd name="adj4" fmla="val 64977"/>
            </a:avLst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1050" dirty="0" smtClean="0">
                <a:solidFill>
                  <a:schemeClr val="bg1"/>
                </a:solidFill>
              </a:rPr>
              <a:t>Further verification of shipment by </a:t>
            </a:r>
            <a:r>
              <a:rPr lang="en-GB" sz="1050" b="1" dirty="0" err="1" smtClean="0">
                <a:solidFill>
                  <a:schemeClr val="bg1"/>
                </a:solidFill>
              </a:rPr>
              <a:t>HO</a:t>
            </a:r>
            <a:r>
              <a:rPr lang="en-GB" sz="1050" dirty="0" smtClean="0">
                <a:solidFill>
                  <a:schemeClr val="bg1"/>
                </a:solidFill>
              </a:rPr>
              <a:t> according to a risk-based approach where there are specific concerns</a:t>
            </a:r>
            <a:endParaRPr lang="en-GB" sz="1050" dirty="0">
              <a:solidFill>
                <a:schemeClr val="bg1"/>
              </a:solidFill>
            </a:endParaRPr>
          </a:p>
        </p:txBody>
      </p:sp>
      <p:sp>
        <p:nvSpPr>
          <p:cNvPr id="25" name="Right Arrow 24"/>
          <p:cNvSpPr/>
          <p:nvPr/>
        </p:nvSpPr>
        <p:spPr>
          <a:xfrm>
            <a:off x="5004048" y="4580791"/>
            <a:ext cx="813425" cy="504393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GB" sz="1050" dirty="0"/>
              <a:t>C</a:t>
            </a:r>
            <a:r>
              <a:rPr lang="en-GB" sz="1050" dirty="0" smtClean="0"/>
              <a:t>oncerns</a:t>
            </a:r>
            <a:endParaRPr lang="en-GB" sz="1050" dirty="0"/>
          </a:p>
        </p:txBody>
      </p:sp>
      <p:sp>
        <p:nvSpPr>
          <p:cNvPr id="27" name="Down Arrow Callout 26"/>
          <p:cNvSpPr/>
          <p:nvPr/>
        </p:nvSpPr>
        <p:spPr>
          <a:xfrm>
            <a:off x="5889426" y="5445224"/>
            <a:ext cx="2952328" cy="636508"/>
          </a:xfrm>
          <a:prstGeom prst="downArrowCallout">
            <a:avLst>
              <a:gd name="adj1" fmla="val 22007"/>
              <a:gd name="adj2" fmla="val 26077"/>
              <a:gd name="adj3" fmla="val 25000"/>
              <a:gd name="adj4" fmla="val 64977"/>
            </a:avLst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1050" b="1" dirty="0" err="1">
                <a:solidFill>
                  <a:schemeClr val="bg1"/>
                </a:solidFill>
              </a:rPr>
              <a:t>HO</a:t>
            </a:r>
            <a:r>
              <a:rPr lang="en-GB" sz="1050" b="1" dirty="0">
                <a:solidFill>
                  <a:schemeClr val="bg1"/>
                </a:solidFill>
              </a:rPr>
              <a:t> </a:t>
            </a:r>
            <a:r>
              <a:rPr lang="en-GB" sz="1050" dirty="0" smtClean="0">
                <a:solidFill>
                  <a:schemeClr val="bg1"/>
                </a:solidFill>
              </a:rPr>
              <a:t>seizes timber where a breach of the </a:t>
            </a:r>
            <a:r>
              <a:rPr lang="en-GB" sz="1050" dirty="0" err="1" smtClean="0">
                <a:solidFill>
                  <a:schemeClr val="bg1"/>
                </a:solidFill>
              </a:rPr>
              <a:t>FLEGT</a:t>
            </a:r>
            <a:r>
              <a:rPr lang="en-GB" sz="1050" dirty="0" smtClean="0">
                <a:solidFill>
                  <a:schemeClr val="bg1"/>
                </a:solidFill>
              </a:rPr>
              <a:t> Regulation has occurred</a:t>
            </a:r>
            <a:endParaRPr lang="en-GB" sz="1050" dirty="0">
              <a:solidFill>
                <a:schemeClr val="bg1"/>
              </a:solidFill>
            </a:endParaRPr>
          </a:p>
        </p:txBody>
      </p:sp>
      <p:sp>
        <p:nvSpPr>
          <p:cNvPr id="28" name="Flowchart: Process 27"/>
          <p:cNvSpPr/>
          <p:nvPr/>
        </p:nvSpPr>
        <p:spPr>
          <a:xfrm>
            <a:off x="5889426" y="6164287"/>
            <a:ext cx="3003054" cy="577081"/>
          </a:xfrm>
          <a:prstGeom prst="flowChartProcess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1050" dirty="0" smtClean="0"/>
              <a:t>- Appeals process</a:t>
            </a:r>
          </a:p>
          <a:p>
            <a:pPr algn="ctr"/>
            <a:r>
              <a:rPr lang="en-GB" sz="1050" dirty="0" smtClean="0"/>
              <a:t>- Prosecution</a:t>
            </a:r>
          </a:p>
          <a:p>
            <a:pPr algn="ctr"/>
            <a:r>
              <a:rPr lang="en-GB" sz="1050" dirty="0" smtClean="0"/>
              <a:t>- Disposal of timber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39552" y="3394251"/>
            <a:ext cx="1152128" cy="2411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 err="1" smtClean="0">
                <a:ln w="63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FLEGT</a:t>
            </a:r>
            <a:r>
              <a:rPr lang="en-GB" sz="1100" b="1" dirty="0" smtClean="0">
                <a:ln w="63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 Customs Process</a:t>
            </a:r>
          </a:p>
          <a:p>
            <a:pPr algn="ctr"/>
            <a:r>
              <a:rPr lang="en-GB" sz="1050" dirty="0" smtClean="0">
                <a:ln w="6350">
                  <a:solidFill>
                    <a:schemeClr val="tx1"/>
                  </a:solidFill>
                </a:ln>
              </a:rPr>
              <a:t>(HM Customs </a:t>
            </a:r>
            <a:r>
              <a:rPr lang="en-GB" sz="1050" dirty="0">
                <a:ln w="6350">
                  <a:solidFill>
                    <a:schemeClr val="tx1"/>
                  </a:solidFill>
                </a:ln>
              </a:rPr>
              <a:t>&amp;</a:t>
            </a:r>
            <a:r>
              <a:rPr lang="en-GB" sz="1050" dirty="0" smtClean="0">
                <a:ln w="6350">
                  <a:solidFill>
                    <a:schemeClr val="tx1"/>
                  </a:solidFill>
                </a:ln>
              </a:rPr>
              <a:t> Revenue – HMRC</a:t>
            </a:r>
            <a:r>
              <a:rPr lang="en-GB" sz="1050" dirty="0">
                <a:ln w="6350">
                  <a:solidFill>
                    <a:schemeClr val="tx1"/>
                  </a:solidFill>
                </a:ln>
              </a:rPr>
              <a:t>;</a:t>
            </a:r>
            <a:r>
              <a:rPr lang="en-GB" sz="1050" dirty="0" smtClean="0">
                <a:ln w="6350">
                  <a:solidFill>
                    <a:schemeClr val="tx1"/>
                  </a:solidFill>
                </a:ln>
              </a:rPr>
              <a:t> </a:t>
            </a:r>
          </a:p>
          <a:p>
            <a:pPr algn="ctr"/>
            <a:r>
              <a:rPr lang="en-GB" sz="1050" dirty="0" smtClean="0">
                <a:ln w="6350">
                  <a:solidFill>
                    <a:schemeClr val="tx1"/>
                  </a:solidFill>
                </a:ln>
              </a:rPr>
              <a:t>Home Office - </a:t>
            </a:r>
            <a:r>
              <a:rPr lang="en-GB" sz="1050" dirty="0" err="1" smtClean="0">
                <a:ln w="6350">
                  <a:solidFill>
                    <a:schemeClr val="tx1"/>
                  </a:solidFill>
                </a:ln>
              </a:rPr>
              <a:t>HO</a:t>
            </a:r>
            <a:r>
              <a:rPr lang="en-GB" sz="1050" dirty="0" smtClean="0">
                <a:ln w="6350">
                  <a:solidFill>
                    <a:schemeClr val="tx1"/>
                  </a:solidFill>
                </a:ln>
              </a:rPr>
              <a:t>)</a:t>
            </a:r>
            <a:endParaRPr lang="en-GB" sz="1050" dirty="0">
              <a:ln w="6350">
                <a:solidFill>
                  <a:schemeClr val="tx1"/>
                </a:solidFill>
              </a:ln>
            </a:endParaRPr>
          </a:p>
        </p:txBody>
      </p:sp>
      <p:cxnSp>
        <p:nvCxnSpPr>
          <p:cNvPr id="36" name="Elbow Connector 35"/>
          <p:cNvCxnSpPr>
            <a:stCxn id="21" idx="1"/>
            <a:endCxn id="18" idx="1"/>
          </p:cNvCxnSpPr>
          <p:nvPr/>
        </p:nvCxnSpPr>
        <p:spPr>
          <a:xfrm rot="10800000">
            <a:off x="1975925" y="2857127"/>
            <a:ext cx="36000" cy="2014769"/>
          </a:xfrm>
          <a:prstGeom prst="bentConnector3">
            <a:avLst>
              <a:gd name="adj1" fmla="val 570944"/>
            </a:avLst>
          </a:prstGeom>
          <a:ln w="28575">
            <a:solidFill>
              <a:srgbClr val="00B050"/>
            </a:solidFill>
            <a:prstDash val="sys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39552" y="692696"/>
            <a:ext cx="1152128" cy="109446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ln w="6350">
                  <a:solidFill>
                    <a:schemeClr val="tx1"/>
                  </a:solidFill>
                </a:ln>
                <a:solidFill>
                  <a:srgbClr val="009900"/>
                </a:solidFill>
              </a:rPr>
              <a:t>Licensing </a:t>
            </a:r>
          </a:p>
          <a:p>
            <a:pPr algn="ctr"/>
            <a:r>
              <a:rPr lang="en-GB" sz="1050" dirty="0" smtClean="0">
                <a:ln w="6350">
                  <a:solidFill>
                    <a:schemeClr val="tx1"/>
                  </a:solidFill>
                </a:ln>
              </a:rPr>
              <a:t>Partner Country Authority</a:t>
            </a:r>
            <a:endParaRPr lang="en-GB" sz="1050" dirty="0">
              <a:ln w="6350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827890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5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12" grpId="0" animBg="1"/>
      <p:bldP spid="13" grpId="0" animBg="1"/>
      <p:bldP spid="2" grpId="0" animBg="1"/>
      <p:bldP spid="15" grpId="0" animBg="1"/>
      <p:bldP spid="25" grpId="0" animBg="1"/>
      <p:bldP spid="27" grpId="0" animBg="1"/>
      <p:bldP spid="28" grpId="0" animBg="1"/>
      <p:bldP spid="29" grpId="0" animBg="1"/>
      <p:bldP spid="2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192</Words>
  <Application>Microsoft Office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DFID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Hugh Speechly</dc:creator>
  <cp:lastModifiedBy>avp</cp:lastModifiedBy>
  <cp:revision>21</cp:revision>
  <dcterms:created xsi:type="dcterms:W3CDTF">2013-07-05T09:07:46Z</dcterms:created>
  <dcterms:modified xsi:type="dcterms:W3CDTF">2013-10-08T08:32:55Z</dcterms:modified>
</cp:coreProperties>
</file>