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310" r:id="rId3"/>
    <p:sldId id="307" r:id="rId4"/>
    <p:sldId id="309" r:id="rId5"/>
    <p:sldId id="300" r:id="rId6"/>
    <p:sldId id="301" r:id="rId7"/>
    <p:sldId id="302" r:id="rId8"/>
    <p:sldId id="303" r:id="rId9"/>
    <p:sldId id="304" r:id="rId10"/>
    <p:sldId id="305" r:id="rId11"/>
    <p:sldId id="287" r:id="rId12"/>
    <p:sldId id="311" r:id="rId13"/>
    <p:sldId id="297" r:id="rId14"/>
    <p:sldId id="294" r:id="rId15"/>
    <p:sldId id="312" r:id="rId16"/>
    <p:sldId id="31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353"/>
    <a:srgbClr val="666666"/>
    <a:srgbClr val="B2B2B2"/>
    <a:srgbClr val="323232"/>
    <a:srgbClr val="CD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729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AE8CD2B-42DE-4FE5-9C3F-8B5CA8FAC8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7ECC159C-7E73-448A-99C5-F5CCAF39D7B2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87936D4-4547-448D-8B85-8BCD581DBC07}" type="slidenum">
              <a:rPr lang="en-US" sz="1200"/>
              <a:pPr algn="r" eaLnBrk="0" hangingPunct="0"/>
              <a:t>12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0710B22B-71D4-4D40-A4AF-0BB4E929D5EE}" type="slidenum">
              <a:rPr lang="en-US" sz="1200"/>
              <a:pPr algn="r" eaLnBrk="0" hangingPunct="0"/>
              <a:t>13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CE8903C-3CC3-48D5-8F6B-CC682C590A89}" type="slidenum">
              <a:rPr lang="en-US" sz="1200"/>
              <a:pPr algn="r" eaLnBrk="0" hangingPunct="0"/>
              <a:t>14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CE8903C-3CC3-48D5-8F6B-CC682C590A89}" type="slidenum">
              <a:rPr lang="en-US" sz="1200"/>
              <a:pPr algn="r" eaLnBrk="0" hangingPunct="0"/>
              <a:t>15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CE8903C-3CC3-48D5-8F6B-CC682C590A89}" type="slidenum">
              <a:rPr lang="en-US" sz="1200"/>
              <a:pPr algn="r" eaLnBrk="0" hangingPunct="0"/>
              <a:t>16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6C822E80-41D9-471F-ADF3-9B054D2FC5C2}" type="slidenum">
              <a:rPr lang="en-US" sz="1200"/>
              <a:pPr algn="r" eaLnBrk="0" hangingPunct="0"/>
              <a:t>2</a:t>
            </a:fld>
            <a:endParaRPr lang="en-US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87936D4-4547-448D-8B85-8BCD581DBC07}" type="slidenum">
              <a:rPr lang="en-US" sz="1200"/>
              <a:pPr algn="r" eaLnBrk="0" hangingPunct="0"/>
              <a:t>3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87936D4-4547-448D-8B85-8BCD581DBC07}" type="slidenum">
              <a:rPr lang="en-US" sz="1200"/>
              <a:pPr algn="r" eaLnBrk="0" hangingPunct="0"/>
              <a:t>4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93D0016-BD90-42C1-A9E4-E4B0BA0B71A8}" type="slidenum">
              <a:rPr lang="en-US"/>
              <a:pPr/>
              <a:t>6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93D0016-BD90-42C1-A9E4-E4B0BA0B71A8}" type="slidenum">
              <a:rPr lang="en-US"/>
              <a:pPr/>
              <a:t>7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B0DBB8B-CB4C-4F4D-BE29-387BC0FE1B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87936D4-4547-448D-8B85-8BCD581DBC07}" type="slidenum">
              <a:rPr lang="en-US" sz="1200"/>
              <a:pPr algn="r" eaLnBrk="0" hangingPunct="0"/>
              <a:t>10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87936D4-4547-448D-8B85-8BCD581DBC07}" type="slidenum">
              <a:rPr lang="en-US" sz="1200"/>
              <a:pPr algn="r" eaLnBrk="0" hangingPunct="0"/>
              <a:t>11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AutoShape 12"/>
          <p:cNvCxnSpPr>
            <a:cxnSpLocks noChangeShapeType="1"/>
          </p:cNvCxnSpPr>
          <p:nvPr userDrawn="1"/>
        </p:nvCxnSpPr>
        <p:spPr bwMode="auto">
          <a:xfrm>
            <a:off x="381000" y="6172200"/>
            <a:ext cx="8382000" cy="0"/>
          </a:xfrm>
          <a:prstGeom prst="straightConnector1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</p:cxnSp>
      <p:pic>
        <p:nvPicPr>
          <p:cNvPr id="1027" name="Picture 13" descr="2909_EFI_Powerpoint_back_base2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66088" y="6248400"/>
            <a:ext cx="10779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2909_EFI_Powerpoint_background2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286000"/>
            <a:ext cx="7772400" cy="20796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4000" dirty="0" smtClean="0">
                <a:solidFill>
                  <a:srgbClr val="36A353"/>
                </a:solidFill>
              </a:rPr>
              <a:t>Governance of the VPA: Institutions, roles and mechanisms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50825" y="4797425"/>
            <a:ext cx="7521575" cy="8413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80000"/>
              </a:lnSpc>
            </a:pPr>
            <a:r>
              <a:rPr lang="en-GB" sz="1600" dirty="0" smtClean="0"/>
              <a:t>Julia Falconer</a:t>
            </a:r>
          </a:p>
          <a:p>
            <a:pPr algn="l">
              <a:lnSpc>
                <a:spcPct val="80000"/>
              </a:lnSpc>
            </a:pPr>
            <a:endParaRPr lang="en-GB" sz="1000" dirty="0" smtClean="0"/>
          </a:p>
          <a:p>
            <a:pPr algn="l">
              <a:lnSpc>
                <a:spcPct val="80000"/>
              </a:lnSpc>
            </a:pPr>
            <a:r>
              <a:rPr lang="en-GB" sz="1000" dirty="0" smtClean="0"/>
              <a:t>FLEGT training, October 2013</a:t>
            </a:r>
          </a:p>
          <a:p>
            <a:pPr algn="l">
              <a:lnSpc>
                <a:spcPct val="80000"/>
              </a:lnSpc>
            </a:pPr>
            <a:r>
              <a:rPr lang="en-GB" sz="1000" dirty="0" smtClean="0"/>
              <a:t>EFI FLEGT facility</a:t>
            </a:r>
            <a:endParaRPr lang="en-GB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1484313"/>
            <a:ext cx="8712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Building the partnership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6" name="Picture 9" descr="2909_EFI_Powerpoint_background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23850" y="13414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1520" y="2348880"/>
            <a:ext cx="8425631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Joint -- EU partner </a:t>
            </a:r>
            <a:r>
              <a:rPr lang="en-GB" dirty="0" smtClean="0"/>
              <a:t>country: JIC</a:t>
            </a:r>
            <a:endParaRPr lang="en-GB" dirty="0" smtClean="0"/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National level: with stakeholders &amp; across government </a:t>
            </a:r>
            <a:endParaRPr lang="en-GB" dirty="0"/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Working with the structures </a:t>
            </a:r>
            <a:r>
              <a:rPr lang="en-GB" dirty="0" smtClean="0"/>
              <a:t>and mechanisms </a:t>
            </a:r>
            <a:endParaRPr lang="en-GB" dirty="0"/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Maintaining interest and political momentum</a:t>
            </a:r>
            <a:endParaRPr lang="en-GB" dirty="0"/>
          </a:p>
          <a:p>
            <a:pPr eaLnBrk="0" hangingPunct="0">
              <a:buClr>
                <a:srgbClr val="36A353"/>
              </a:buClr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1484313"/>
            <a:ext cx="87122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36A353"/>
                </a:solidFill>
              </a:rPr>
              <a:t>Joint Implementation </a:t>
            </a:r>
            <a:r>
              <a:rPr lang="en-US" sz="3200" b="1" dirty="0" smtClean="0">
                <a:solidFill>
                  <a:srgbClr val="36A353"/>
                </a:solidFill>
              </a:rPr>
              <a:t>Committee </a:t>
            </a:r>
            <a:r>
              <a:rPr lang="en-US" sz="3200" b="1" dirty="0">
                <a:solidFill>
                  <a:srgbClr val="36A353"/>
                </a:solidFill>
              </a:rPr>
              <a:t>(JIC)</a:t>
            </a:r>
          </a:p>
        </p:txBody>
      </p:sp>
      <p:pic>
        <p:nvPicPr>
          <p:cNvPr id="3076" name="Picture 9" descr="2909_EFI_Powerpoint_background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23850" y="13414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1520" y="2204864"/>
            <a:ext cx="7558088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/>
              <a:t>Established for each VPA to serve as the formal body for dialogue &amp; oversight of VPA implementation; 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/>
              <a:t>TOR and composition agreed in the VPA 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/>
              <a:t> Main role oversight &amp; monitoring of the agreement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/>
              <a:t> Meets one or more times a year as needed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/>
              <a:t>Important to establish interim arrangement between VPA initialling and ratification</a:t>
            </a:r>
          </a:p>
          <a:p>
            <a:pPr eaLnBrk="0" hangingPunct="0">
              <a:buClr>
                <a:srgbClr val="36A353"/>
              </a:buClr>
            </a:pPr>
            <a:endParaRPr lang="en-GB" dirty="0"/>
          </a:p>
        </p:txBody>
      </p:sp>
      <p:pic>
        <p:nvPicPr>
          <p:cNvPr id="7" name="Picture 6" descr="2909_EFI_Powerpoint_background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71450"/>
            <a:ext cx="9145588" cy="15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0" y="1268760"/>
            <a:ext cx="8712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Main JIC tasks as set out in VPA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6" name="Picture 9" descr="2909_EFI_Powerpoint_background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5588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23850" y="13414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0824" y="2014538"/>
            <a:ext cx="8893176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Agree implementation schedule &amp; evaluate progress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recommend the date for FLEGT licensing scheme to be fully operational;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review reports of the Independent Audit 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act on complaints on licensing scheme in EU or partner country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assess impacts of the VPA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resolve conflicts that may arise between parties;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monitor markets&amp; recommend actions as a result of market intelligence;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agree annual reports on VPA progress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issue public reports based on the findings of the IA 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review and recommend amendments to VPA 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In some instances agree amendments to VPA Annexes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 descr="2909_EFI_Powerpoint_back_base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79512" y="1268760"/>
            <a:ext cx="871220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36A353"/>
                </a:solidFill>
              </a:rPr>
              <a:t>JIC: amendments </a:t>
            </a:r>
            <a:r>
              <a:rPr lang="en-US" sz="2800" b="1" dirty="0" smtClean="0">
                <a:solidFill>
                  <a:srgbClr val="36A353"/>
                </a:solidFill>
              </a:rPr>
              <a:t>and entry operation of FLEGT license scheme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7173" name="Picture 9" descr="2909_EFI_Powerpoint_background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"/>
            <a:ext cx="9145588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250825" y="22050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117475" y="2276872"/>
            <a:ext cx="9026525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0" hangingPunct="0">
              <a:spcAft>
                <a:spcPts val="600"/>
              </a:spcAft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Amendments to the VPA require agreement with Council &amp; </a:t>
            </a:r>
            <a:r>
              <a:rPr lang="en-GB" sz="2000" dirty="0" smtClean="0"/>
              <a:t>EP.  Proposals </a:t>
            </a:r>
            <a:r>
              <a:rPr lang="en-GB" sz="2000" dirty="0"/>
              <a:t>would be </a:t>
            </a:r>
            <a:r>
              <a:rPr lang="en-GB" sz="2000" dirty="0" smtClean="0"/>
              <a:t>agreed </a:t>
            </a:r>
            <a:r>
              <a:rPr lang="en-GB" sz="2000" dirty="0"/>
              <a:t>by the </a:t>
            </a:r>
            <a:r>
              <a:rPr lang="en-GB" sz="2000" dirty="0" smtClean="0"/>
              <a:t>JIC </a:t>
            </a:r>
            <a:r>
              <a:rPr lang="en-GB" sz="2000" dirty="0"/>
              <a:t>for submission for consideration by each </a:t>
            </a:r>
            <a:r>
              <a:rPr lang="en-GB" sz="2000" dirty="0" smtClean="0"/>
              <a:t>party</a:t>
            </a:r>
            <a:endParaRPr lang="en-GB" sz="2000" dirty="0"/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Amendments to the VPA Annexes </a:t>
            </a:r>
            <a:r>
              <a:rPr lang="en-GB" sz="2000" b="1" u="sng" dirty="0"/>
              <a:t>may</a:t>
            </a:r>
            <a:r>
              <a:rPr lang="en-GB" sz="2000" dirty="0"/>
              <a:t> be adopted directly by the JIC </a:t>
            </a:r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endParaRPr lang="en-GB" sz="2000" dirty="0" smtClean="0"/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v"/>
            </a:pPr>
            <a:r>
              <a:rPr lang="en-GB" sz="2000" dirty="0" smtClean="0"/>
              <a:t>Note </a:t>
            </a:r>
            <a:r>
              <a:rPr lang="en-GB" sz="2000" dirty="0"/>
              <a:t>that </a:t>
            </a:r>
            <a:r>
              <a:rPr lang="en-GB" sz="2000" b="1" u="sng" dirty="0"/>
              <a:t>before</a:t>
            </a:r>
            <a:r>
              <a:rPr lang="en-GB" sz="2000" dirty="0"/>
              <a:t> the EU </a:t>
            </a:r>
            <a:r>
              <a:rPr lang="en-GB" sz="2000" dirty="0" smtClean="0"/>
              <a:t>Ambassador to the </a:t>
            </a:r>
            <a:r>
              <a:rPr lang="en-GB" sz="2000" dirty="0"/>
              <a:t>JIC may take a decision </a:t>
            </a:r>
            <a:r>
              <a:rPr lang="en-GB" sz="2000" dirty="0" smtClean="0"/>
              <a:t>on a </a:t>
            </a:r>
            <a:r>
              <a:rPr lang="en-GB" sz="2000" dirty="0"/>
              <a:t>proposed amendment – there are EU internal procedures to be </a:t>
            </a:r>
            <a:r>
              <a:rPr lang="en-GB" sz="2000" dirty="0" smtClean="0"/>
              <a:t>followed which include: a CIS</a:t>
            </a:r>
            <a:r>
              <a:rPr lang="en-GB" sz="2000" dirty="0"/>
              <a:t>, College Decision, agreement of FLEGT Committee (and leaving time for translations</a:t>
            </a:r>
            <a:r>
              <a:rPr lang="en-GB" sz="2000" dirty="0" smtClean="0"/>
              <a:t>…. after JIC, publication)</a:t>
            </a:r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v"/>
            </a:pPr>
            <a:endParaRPr lang="en-GB" sz="2000" dirty="0" smtClean="0"/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Char char="q"/>
            </a:pPr>
            <a:r>
              <a:rPr lang="en-GB" sz="2000" dirty="0" smtClean="0"/>
              <a:t>Entry into application of the FLEGT license scheme: the JIC recommends based on assessment, EC seeks agreement of FLEGT Committee, JIC decides start date, FLEGT Committee amends the EU Regulation adding VPA country to Annex 1.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2909_EFI_Powerpoint_back_base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6" descr="2909_EFI_Powerpoint_background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50825" y="1484313"/>
            <a:ext cx="8569325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Partner country implementation </a:t>
            </a:r>
            <a:r>
              <a:rPr lang="en-US" sz="3200" b="1" dirty="0">
                <a:solidFill>
                  <a:srgbClr val="36A353"/>
                </a:solidFill>
              </a:rPr>
              <a:t>structures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215900" y="2132856"/>
            <a:ext cx="8928100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Each country has its own national approach to oversee implementation</a:t>
            </a:r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None/>
            </a:pPr>
            <a:r>
              <a:rPr lang="en-GB" dirty="0" smtClean="0"/>
              <a:t>In all cases, non govt actors join administrations in monitoring &amp; in specific functions:   </a:t>
            </a:r>
            <a:endParaRPr lang="en-GB" dirty="0"/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National </a:t>
            </a:r>
            <a:r>
              <a:rPr lang="en-GB" sz="2000" dirty="0" smtClean="0"/>
              <a:t>Councils  </a:t>
            </a:r>
            <a:r>
              <a:rPr lang="en-GB" sz="2000" dirty="0"/>
              <a:t>– oversight and accountability</a:t>
            </a:r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Multi-stakeholder Implementation committees</a:t>
            </a:r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Working Groups on particular themes: wood tracking system Ghana</a:t>
            </a:r>
          </a:p>
          <a:p>
            <a:pPr marL="914400" lvl="1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 smtClean="0"/>
              <a:t>Secretariats in some cases provide focal point</a:t>
            </a:r>
            <a:endParaRPr lang="en-GB" sz="2000" dirty="0"/>
          </a:p>
          <a:p>
            <a:pPr marL="457200" indent="-457200" eaLnBrk="0" hangingPunct="0">
              <a:spcBef>
                <a:spcPts val="1200"/>
              </a:spcBef>
              <a:buClr>
                <a:srgbClr val="36A353"/>
              </a:buClr>
            </a:pPr>
            <a:r>
              <a:rPr lang="en-GB" dirty="0"/>
              <a:t>Civil society </a:t>
            </a:r>
            <a:r>
              <a:rPr lang="en-GB" dirty="0" smtClean="0"/>
              <a:t>platforms: </a:t>
            </a:r>
            <a:r>
              <a:rPr lang="en-GB" dirty="0"/>
              <a:t>challenge, feedback and </a:t>
            </a:r>
            <a:r>
              <a:rPr lang="en-GB" dirty="0" smtClean="0"/>
              <a:t>represent </a:t>
            </a:r>
            <a:r>
              <a:rPr lang="en-GB" dirty="0"/>
              <a:t>different sets of interests, including rural communities</a:t>
            </a:r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r>
              <a:rPr lang="en-GB" sz="2000" dirty="0"/>
              <a:t>Indonesia CS </a:t>
            </a:r>
            <a:r>
              <a:rPr lang="en-GB" sz="2000" dirty="0" smtClean="0"/>
              <a:t>play a formal </a:t>
            </a:r>
            <a:r>
              <a:rPr lang="en-GB" sz="2000" dirty="0"/>
              <a:t>role </a:t>
            </a:r>
            <a:r>
              <a:rPr lang="en-GB" sz="2000" dirty="0" smtClean="0"/>
              <a:t>in </a:t>
            </a:r>
            <a:r>
              <a:rPr lang="en-GB" sz="2000" dirty="0"/>
              <a:t>LAS monitoring </a:t>
            </a:r>
            <a:r>
              <a:rPr lang="en-GB" sz="2000" dirty="0" smtClean="0"/>
              <a:t>&amp; whistle blowing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2909_EFI_Powerpoint_back_base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6" descr="2909_EFI_Powerpoint_background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50825" y="1484313"/>
            <a:ext cx="8569325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i-FI" sz="3200" b="1" dirty="0" err="1" smtClean="0">
                <a:solidFill>
                  <a:srgbClr val="36A353"/>
                </a:solidFill>
              </a:rPr>
              <a:t>Mechanism</a:t>
            </a:r>
            <a:r>
              <a:rPr lang="fi-FI" sz="3200" b="1" dirty="0" smtClean="0">
                <a:solidFill>
                  <a:srgbClr val="36A353"/>
                </a:solidFill>
              </a:rPr>
              <a:t> to </a:t>
            </a:r>
            <a:r>
              <a:rPr lang="fi-FI" sz="3200" b="1" dirty="0" err="1" smtClean="0">
                <a:solidFill>
                  <a:srgbClr val="36A353"/>
                </a:solidFill>
              </a:rPr>
              <a:t>facilitate</a:t>
            </a:r>
            <a:r>
              <a:rPr lang="fi-FI" sz="3200" b="1" dirty="0" smtClean="0">
                <a:solidFill>
                  <a:srgbClr val="36A353"/>
                </a:solidFill>
              </a:rPr>
              <a:t> </a:t>
            </a:r>
            <a:r>
              <a:rPr lang="fi-FI" sz="3200" b="1" dirty="0" err="1" smtClean="0">
                <a:solidFill>
                  <a:srgbClr val="36A353"/>
                </a:solidFill>
              </a:rPr>
              <a:t>implementation</a:t>
            </a:r>
            <a:endParaRPr lang="en-US" sz="3200" b="1" dirty="0">
              <a:solidFill>
                <a:srgbClr val="36A353"/>
              </a:solidFill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215900" y="2132856"/>
            <a:ext cx="89281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Beyond the schedule agreed in VPA, how to galvanise action and maintain positive direction? </a:t>
            </a:r>
          </a:p>
          <a:p>
            <a:pPr marL="324000" indent="-457200" eaLnBrk="0" hangingPunct="0">
              <a:buClr>
                <a:srgbClr val="36A353"/>
              </a:buClr>
            </a:pPr>
            <a:endParaRPr lang="en-GB" dirty="0" smtClean="0"/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Facilitators!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Annual work plans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Working groups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Periodic updates: by VC, in joint working groups, in Parliament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Field tests and assessments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Annual reports, transparency reports, </a:t>
            </a:r>
            <a:r>
              <a:rPr lang="en-GB" dirty="0" smtClean="0"/>
              <a:t>etc</a:t>
            </a:r>
          </a:p>
          <a:p>
            <a:pPr marL="324000" indent="-457200" eaLnBrk="0" hangingPunct="0">
              <a:buClr>
                <a:srgbClr val="36A353"/>
              </a:buClr>
            </a:pPr>
            <a:r>
              <a:rPr lang="en-GB" dirty="0" smtClean="0"/>
              <a:t>Encourage active use of established structures</a:t>
            </a:r>
            <a:endParaRPr lang="en-GB" dirty="0" smtClean="0"/>
          </a:p>
          <a:p>
            <a:pPr marL="457200" indent="-457200" eaLnBrk="0" hangingPunct="0">
              <a:buClr>
                <a:srgbClr val="36A353"/>
              </a:buClr>
              <a:buFont typeface="Wingdings" pitchFamily="2" charset="2"/>
              <a:buChar char="è"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2909_EFI_Powerpoint_back_base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6" descr="2909_EFI_Powerpoint_background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51520" y="2132856"/>
            <a:ext cx="8569325" cy="191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i-FI" sz="3200" b="1" dirty="0" err="1" smtClean="0">
                <a:solidFill>
                  <a:srgbClr val="36A353"/>
                </a:solidFill>
              </a:rPr>
              <a:t>Maintaining</a:t>
            </a:r>
            <a:r>
              <a:rPr lang="fi-FI" sz="3200" b="1" dirty="0" smtClean="0">
                <a:solidFill>
                  <a:srgbClr val="36A353"/>
                </a:solidFill>
              </a:rPr>
              <a:t> </a:t>
            </a:r>
            <a:r>
              <a:rPr lang="fi-FI" sz="3200" b="1" dirty="0" err="1" smtClean="0">
                <a:solidFill>
                  <a:srgbClr val="36A353"/>
                </a:solidFill>
              </a:rPr>
              <a:t>political</a:t>
            </a:r>
            <a:r>
              <a:rPr lang="fi-FI" sz="3200" b="1" dirty="0" smtClean="0">
                <a:solidFill>
                  <a:srgbClr val="36A353"/>
                </a:solidFill>
              </a:rPr>
              <a:t> </a:t>
            </a:r>
            <a:r>
              <a:rPr lang="fi-FI" sz="3200" b="1" dirty="0" err="1" smtClean="0">
                <a:solidFill>
                  <a:srgbClr val="36A353"/>
                </a:solidFill>
              </a:rPr>
              <a:t>momentum</a:t>
            </a:r>
            <a:r>
              <a:rPr lang="fi-FI" sz="3200" b="1" dirty="0" smtClean="0">
                <a:solidFill>
                  <a:srgbClr val="36A353"/>
                </a:solidFill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fi-FI" sz="3200" b="1" dirty="0" smtClean="0">
              <a:solidFill>
                <a:srgbClr val="36A353"/>
              </a:solidFill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fi-FI" sz="3200" b="1" dirty="0" err="1" smtClean="0">
                <a:solidFill>
                  <a:srgbClr val="36A353"/>
                </a:solidFill>
              </a:rPr>
              <a:t>Tricks</a:t>
            </a:r>
            <a:r>
              <a:rPr lang="fi-FI" sz="3200" b="1" dirty="0" smtClean="0">
                <a:solidFill>
                  <a:srgbClr val="36A353"/>
                </a:solidFill>
              </a:rPr>
              <a:t> of the </a:t>
            </a:r>
            <a:r>
              <a:rPr lang="fi-FI" sz="3200" b="1" dirty="0" err="1" smtClean="0">
                <a:solidFill>
                  <a:srgbClr val="36A353"/>
                </a:solidFill>
              </a:rPr>
              <a:t>trade</a:t>
            </a:r>
            <a:r>
              <a:rPr lang="fi-FI" sz="3200" b="1" dirty="0" smtClean="0">
                <a:solidFill>
                  <a:srgbClr val="36A353"/>
                </a:solidFill>
              </a:rPr>
              <a:t>?</a:t>
            </a:r>
            <a:endParaRPr 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145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79388" y="1773238"/>
            <a:ext cx="896461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fi-FI" sz="3600" dirty="0" err="1" smtClean="0"/>
              <a:t>Joint</a:t>
            </a:r>
            <a:r>
              <a:rPr lang="fi-FI" sz="3600" dirty="0" smtClean="0"/>
              <a:t> (</a:t>
            </a:r>
            <a:r>
              <a:rPr lang="fi-FI" sz="3600" dirty="0" err="1" smtClean="0"/>
              <a:t>bilateral</a:t>
            </a:r>
            <a:r>
              <a:rPr lang="fi-FI" sz="3600" dirty="0" smtClean="0"/>
              <a:t>) and National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</a:pPr>
            <a:r>
              <a:rPr lang="fi-FI" sz="3600" dirty="0" smtClean="0"/>
              <a:t> 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fi-FI" sz="3600" dirty="0" err="1" smtClean="0"/>
              <a:t>Negotiations</a:t>
            </a:r>
            <a:endParaRPr lang="fi-FI" sz="3600" dirty="0" smtClean="0"/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fi-FI" sz="3600" dirty="0" err="1" smtClean="0"/>
              <a:t>Implementation</a:t>
            </a:r>
            <a:r>
              <a:rPr lang="fi-FI" sz="3600" dirty="0" smtClean="0"/>
              <a:t> </a:t>
            </a:r>
            <a:endParaRPr lang="en-GB" sz="3600" dirty="0" smtClean="0"/>
          </a:p>
          <a:p>
            <a:pPr eaLnBrk="0" hangingPunct="0">
              <a:spcBef>
                <a:spcPct val="25000"/>
              </a:spcBef>
              <a:buClr>
                <a:srgbClr val="36A353"/>
              </a:buClr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359470" y="1340768"/>
            <a:ext cx="878453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EU Negotiation </a:t>
            </a:r>
            <a:r>
              <a:rPr lang="en-US" sz="3200" b="1" dirty="0" err="1" smtClean="0">
                <a:solidFill>
                  <a:srgbClr val="36A353"/>
                </a:solidFill>
              </a:rPr>
              <a:t>structure&amp;governance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6" name="Picture 9" descr="2909_EFI_Powerpoint_background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5588" cy="98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23850" y="13414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2060848"/>
            <a:ext cx="849694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Council authorised Commission to negotiate for EU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DEVCO and ENV share lead in negotiation. Each DG assigns its negotiator and team. MS are invited to join negotiation team (in practice 1 MS generally follows) 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EFI FLEGT facility provides technical support to negotiations on request and as guided by the EC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EC provides regular update to WPF and Parliament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EC organises updates with EU stakeholders during negotiations</a:t>
            </a:r>
            <a:endParaRPr lang="en-GB" dirty="0"/>
          </a:p>
          <a:p>
            <a:pPr eaLnBrk="0" hangingPunct="0">
              <a:buClr>
                <a:srgbClr val="36A353"/>
              </a:buClr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50825" y="1916113"/>
            <a:ext cx="844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45000"/>
              </a:spcAft>
              <a:buClr>
                <a:srgbClr val="36A353"/>
              </a:buClr>
              <a:buFont typeface="Wingdings" pitchFamily="2" charset="2"/>
              <a:buNone/>
            </a:pPr>
            <a:endParaRPr lang="en-GB">
              <a:solidFill>
                <a:srgbClr val="36A353"/>
              </a:solidFill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359470" y="1124744"/>
            <a:ext cx="878453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Partner country national structures &amp; governance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6" name="Picture 9" descr="2909_EFI_Powerpoint_background2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5588" cy="10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23850" y="1341438"/>
            <a:ext cx="842486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GB" sz="2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2204864"/>
            <a:ext cx="849694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Purpose: National consensus building &amp; credible proposals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Stakeholders engaged, cross government inputs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Different countries, different approaches, different structures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Evolution of structures &amp; national processes over time </a:t>
            </a:r>
          </a:p>
          <a:p>
            <a:pPr eaLnBrk="0" hangingPunct="0">
              <a:spcBef>
                <a:spcPct val="75000"/>
              </a:spcBef>
              <a:buClr>
                <a:srgbClr val="36A353"/>
              </a:buClr>
              <a:buFont typeface="Wingdings" pitchFamily="2" charset="2"/>
              <a:buChar char="è"/>
            </a:pPr>
            <a:r>
              <a:rPr lang="en-GB" dirty="0" smtClean="0"/>
              <a:t>Encourage countries to adapt their own structure – avoid copy and paste from other countries</a:t>
            </a:r>
            <a:endParaRPr lang="en-GB" dirty="0"/>
          </a:p>
          <a:p>
            <a:pPr eaLnBrk="0" hangingPunct="0">
              <a:buClr>
                <a:srgbClr val="36A353"/>
              </a:buClr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472" y="971412"/>
            <a:ext cx="8240400" cy="725987"/>
          </a:xfrm>
        </p:spPr>
        <p:txBody>
          <a:bodyPr/>
          <a:lstStyle/>
          <a:p>
            <a:r>
              <a:rPr lang="en-GB" dirty="0" smtClean="0"/>
              <a:t>Some examples of country negotiation structures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260648"/>
            <a:ext cx="2915816" cy="41805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Liberia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923929" y="4221089"/>
            <a:ext cx="1656183" cy="1872207"/>
          </a:xfrm>
          <a:prstGeom prst="rect">
            <a:avLst/>
          </a:prstGeom>
          <a:solidFill>
            <a:srgbClr val="92A70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GB" sz="1200" b="1" dirty="0" smtClean="0">
                <a:latin typeface="Calibri" pitchFamily="34" charset="0"/>
              </a:rPr>
              <a:t>NGO Coalition</a:t>
            </a: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r>
              <a:rPr lang="en-GB" sz="1200" dirty="0" smtClean="0">
                <a:latin typeface="Calibri" pitchFamily="34" charset="0"/>
              </a:rPr>
              <a:t> Made up of 24 local Liberian NGOs</a:t>
            </a: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r>
              <a:rPr lang="en-GB" sz="1200" dirty="0" smtClean="0">
                <a:latin typeface="Calibri" pitchFamily="34" charset="0"/>
              </a:rPr>
              <a:t> A  full-time Coordinator financed  with project funding through one of the member NGOs </a:t>
            </a:r>
            <a:endParaRPr lang="en-GB" sz="1200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 rot="2243832">
            <a:off x="2970595" y="3581152"/>
            <a:ext cx="476024" cy="626691"/>
          </a:xfrm>
          <a:prstGeom prst="upDownArrow">
            <a:avLst>
              <a:gd name="adj1" fmla="val 50000"/>
              <a:gd name="adj2" fmla="val 37255"/>
            </a:avLst>
          </a:prstGeom>
          <a:solidFill>
            <a:srgbClr val="49530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en-GB"/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 rot="19512771">
            <a:off x="4271886" y="3581152"/>
            <a:ext cx="476024" cy="626691"/>
          </a:xfrm>
          <a:prstGeom prst="upDownArrow">
            <a:avLst>
              <a:gd name="adj1" fmla="val 50000"/>
              <a:gd name="adj2" fmla="val 37255"/>
            </a:avLst>
          </a:prstGeom>
          <a:solidFill>
            <a:srgbClr val="49530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en-GB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2139475" y="4221088"/>
            <a:ext cx="1656000" cy="1728192"/>
          </a:xfrm>
          <a:prstGeom prst="rect">
            <a:avLst/>
          </a:prstGeom>
          <a:solidFill>
            <a:srgbClr val="92A70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GB" sz="1200" b="1" dirty="0" smtClean="0">
                <a:latin typeface="Calibri" pitchFamily="34" charset="0"/>
              </a:rPr>
              <a:t>5 Community Platforms</a:t>
            </a: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r>
              <a:rPr lang="en-GB" sz="1200" dirty="0" smtClean="0">
                <a:latin typeface="Calibri" pitchFamily="34" charset="0"/>
              </a:rPr>
              <a:t> Representing 15-20 communities</a:t>
            </a: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r>
              <a:rPr lang="en-GB" sz="1200" dirty="0" smtClean="0">
                <a:latin typeface="Calibri" pitchFamily="34" charset="0"/>
              </a:rPr>
              <a:t> Community participation supported by the VPA Secretariat</a:t>
            </a: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endParaRPr lang="en-GB" sz="1200" dirty="0" smtClean="0">
              <a:latin typeface="Calibri" pitchFamily="34" charset="0"/>
            </a:endParaRPr>
          </a:p>
          <a:p>
            <a:pPr>
              <a:spcAft>
                <a:spcPts val="1000"/>
              </a:spcAft>
              <a:buFont typeface="Wingdings" pitchFamily="2" charset="2"/>
              <a:buChar char="Ø"/>
            </a:pPr>
            <a:endParaRPr lang="en-GB" sz="1200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/>
          <p:nvPr/>
        </p:nvGrpSpPr>
        <p:grpSpPr>
          <a:xfrm>
            <a:off x="517468" y="548355"/>
            <a:ext cx="8375012" cy="5544941"/>
            <a:chOff x="517468" y="548355"/>
            <a:chExt cx="8375012" cy="5544941"/>
          </a:xfrm>
        </p:grpSpPr>
        <p:sp>
          <p:nvSpPr>
            <p:cNvPr id="22" name="Oval 14"/>
            <p:cNvSpPr>
              <a:spLocks noChangeArrowheads="1"/>
            </p:cNvSpPr>
            <p:nvPr/>
          </p:nvSpPr>
          <p:spPr bwMode="auto">
            <a:xfrm>
              <a:off x="517468" y="1052920"/>
              <a:ext cx="2254332" cy="1007928"/>
            </a:xfrm>
            <a:prstGeom prst="ellipse">
              <a:avLst/>
            </a:prstGeom>
            <a:solidFill>
              <a:srgbClr val="D2E9F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600" b="1" dirty="0" smtClean="0">
                  <a:latin typeface="Calibri" pitchFamily="34" charset="0"/>
                  <a:cs typeface="Times New Roman" pitchFamily="18" charset="0"/>
                </a:rPr>
                <a:t>Full-time VPA Secretariat </a:t>
              </a:r>
              <a:br>
                <a:rPr lang="en-GB" sz="1600" b="1" dirty="0" smtClean="0">
                  <a:latin typeface="Calibri" pitchFamily="34" charset="0"/>
                  <a:cs typeface="Times New Roman" pitchFamily="18" charset="0"/>
                </a:rPr>
              </a:br>
              <a:r>
                <a:rPr lang="en-GB" sz="1400" dirty="0" smtClean="0">
                  <a:latin typeface="Calibri" pitchFamily="34" charset="0"/>
                  <a:cs typeface="Times New Roman" pitchFamily="18" charset="0"/>
                </a:rPr>
                <a:t>(4 people)</a:t>
              </a:r>
            </a:p>
            <a:p>
              <a:endParaRPr lang="en-GB" sz="1400" dirty="0" smtClean="0">
                <a:latin typeface="Calibri" pitchFamily="34" charset="0"/>
                <a:cs typeface="Times New Roman" pitchFamily="18" charset="0"/>
              </a:endParaRPr>
            </a:p>
            <a:p>
              <a:endParaRPr lang="en-GB" dirty="0"/>
            </a:p>
          </p:txBody>
        </p:sp>
        <p:grpSp>
          <p:nvGrpSpPr>
            <p:cNvPr id="3" name="Group 29"/>
            <p:cNvGrpSpPr/>
            <p:nvPr/>
          </p:nvGrpSpPr>
          <p:grpSpPr>
            <a:xfrm>
              <a:off x="2648082" y="548355"/>
              <a:ext cx="6244398" cy="3096669"/>
              <a:chOff x="2648082" y="548355"/>
              <a:chExt cx="6244398" cy="3096669"/>
            </a:xfrm>
          </p:grpSpPr>
          <p:sp>
            <p:nvSpPr>
              <p:cNvPr id="2062" name="Oval 14"/>
              <p:cNvSpPr>
                <a:spLocks noChangeArrowheads="1"/>
              </p:cNvSpPr>
              <p:nvPr/>
            </p:nvSpPr>
            <p:spPr bwMode="auto">
              <a:xfrm>
                <a:off x="3504298" y="548355"/>
                <a:ext cx="4630596" cy="1007928"/>
              </a:xfrm>
              <a:prstGeom prst="ellipse">
                <a:avLst/>
              </a:prstGeom>
              <a:solidFill>
                <a:srgbClr val="D2E9F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GB" sz="1600" b="1" dirty="0" smtClean="0">
                    <a:latin typeface="Calibri" pitchFamily="34" charset="0"/>
                    <a:cs typeface="Times New Roman" pitchFamily="18" charset="0"/>
                  </a:rPr>
                  <a:t>Negotiation team</a:t>
                </a:r>
              </a:p>
              <a:p>
                <a:pPr algn="ctr"/>
                <a:r>
                  <a:rPr lang="en-GB" sz="1200" dirty="0" smtClean="0">
                    <a:latin typeface="Calibri" pitchFamily="34" charset="0"/>
                    <a:cs typeface="Times New Roman" pitchFamily="18" charset="0"/>
                  </a:rPr>
                  <a:t>Minister of Agriculture + 10 people </a:t>
                </a:r>
                <a:br>
                  <a:rPr lang="en-GB" sz="1200" dirty="0" smtClean="0">
                    <a:latin typeface="Calibri" pitchFamily="34" charset="0"/>
                    <a:cs typeface="Times New Roman" pitchFamily="18" charset="0"/>
                  </a:rPr>
                </a:br>
                <a:r>
                  <a:rPr lang="en-GB" sz="1200" dirty="0" smtClean="0">
                    <a:latin typeface="Calibri" pitchFamily="34" charset="0"/>
                    <a:cs typeface="Times New Roman" pitchFamily="18" charset="0"/>
                  </a:rPr>
                  <a:t>(9 Government, 1 Civil society; 1 Private sector)</a:t>
                </a:r>
              </a:p>
              <a:p>
                <a:endParaRPr lang="en-GB" sz="1400" dirty="0" smtClean="0">
                  <a:latin typeface="Calibri" pitchFamily="34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  <p:grpSp>
            <p:nvGrpSpPr>
              <p:cNvPr id="4" name="Group 28"/>
              <p:cNvGrpSpPr/>
              <p:nvPr/>
            </p:nvGrpSpPr>
            <p:grpSpPr>
              <a:xfrm>
                <a:off x="2718352" y="1880073"/>
                <a:ext cx="6174128" cy="1764951"/>
                <a:chOff x="2718352" y="1880073"/>
                <a:chExt cx="6174128" cy="1764951"/>
              </a:xfrm>
            </p:grpSpPr>
            <p:sp>
              <p:nvSpPr>
                <p:cNvPr id="2052" name="Oval 4"/>
                <p:cNvSpPr>
                  <a:spLocks noChangeArrowheads="1"/>
                </p:cNvSpPr>
                <p:nvPr/>
              </p:nvSpPr>
              <p:spPr bwMode="auto">
                <a:xfrm>
                  <a:off x="2718352" y="1880073"/>
                  <a:ext cx="6174128" cy="1477946"/>
                </a:xfrm>
                <a:prstGeom prst="ellipse">
                  <a:avLst/>
                </a:prstGeom>
                <a:solidFill>
                  <a:srgbClr val="D2E9F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GB" sz="1600" b="1" dirty="0" smtClean="0">
                      <a:latin typeface="Calibri" pitchFamily="34" charset="0"/>
                      <a:cs typeface="Times New Roman" pitchFamily="18" charset="0"/>
                    </a:rPr>
                    <a:t>Steering Committee</a:t>
                  </a:r>
                </a:p>
                <a:p>
                  <a:pPr algn="ctr"/>
                  <a:r>
                    <a:rPr lang="en-GB" sz="1400" dirty="0" smtClean="0">
                      <a:latin typeface="Calibri" pitchFamily="34" charset="0"/>
                      <a:cs typeface="Times New Roman" pitchFamily="18" charset="0"/>
                    </a:rPr>
                    <a:t>(26 people)</a:t>
                  </a:r>
                </a:p>
                <a:p>
                  <a:pPr algn="ctr"/>
                  <a:endParaRPr lang="en-GB" sz="1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GB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5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918189" y="2708698"/>
                  <a:ext cx="1800000" cy="355125"/>
                </a:xfrm>
                <a:prstGeom prst="rect">
                  <a:avLst/>
                </a:prstGeom>
                <a:solidFill>
                  <a:srgbClr val="F0F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fi-FI" sz="1400" dirty="0">
                      <a:latin typeface="Calibri" pitchFamily="34" charset="0"/>
                      <a:cs typeface="Times New Roman" pitchFamily="18" charset="0"/>
                    </a:rPr>
                    <a:t>Government (9)</a:t>
                  </a:r>
                </a:p>
                <a:p>
                  <a:pPr algn="ctr"/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205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7008561" y="2708698"/>
                  <a:ext cx="1800000" cy="355125"/>
                </a:xfrm>
                <a:prstGeom prst="rect">
                  <a:avLst/>
                </a:prstGeom>
                <a:solidFill>
                  <a:srgbClr val="F0F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fi-FI" sz="1400" dirty="0">
                      <a:latin typeface="Calibri" pitchFamily="34" charset="0"/>
                      <a:cs typeface="Times New Roman" pitchFamily="18" charset="0"/>
                    </a:rPr>
                    <a:t>Private Sector (3)</a:t>
                  </a:r>
                </a:p>
                <a:p>
                  <a:pPr algn="ctr"/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205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939929" y="2708698"/>
                  <a:ext cx="1799217" cy="864318"/>
                </a:xfrm>
                <a:prstGeom prst="rect">
                  <a:avLst/>
                </a:prstGeom>
                <a:solidFill>
                  <a:srgbClr val="92A70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GB" sz="1400" b="1" dirty="0" smtClean="0">
                      <a:latin typeface="Calibri" pitchFamily="34" charset="0"/>
                    </a:rPr>
                    <a:t>Civil Society</a:t>
                  </a:r>
                </a:p>
                <a:p>
                  <a:pPr algn="ctr"/>
                  <a:r>
                    <a:rPr lang="en-GB" sz="1200" b="1" dirty="0" smtClean="0">
                      <a:latin typeface="Calibri" pitchFamily="34" charset="0"/>
                    </a:rPr>
                    <a:t>4 NGO Coalition +</a:t>
                  </a:r>
                </a:p>
                <a:p>
                  <a:pPr algn="ctr"/>
                  <a:r>
                    <a:rPr lang="en-GB" sz="1200" b="1" dirty="0" smtClean="0">
                      <a:latin typeface="Calibri" pitchFamily="34" charset="0"/>
                    </a:rPr>
                    <a:t>7  Community representatives</a:t>
                  </a:r>
                </a:p>
                <a:p>
                  <a:pPr algn="ctr"/>
                  <a:endParaRPr lang="en-GB" sz="1400" b="1" dirty="0" smtClean="0">
                    <a:latin typeface="Calibri" pitchFamily="34" charset="0"/>
                  </a:endParaRPr>
                </a:p>
                <a:p>
                  <a:pPr algn="ctr"/>
                  <a:endParaRPr lang="en-GB" sz="1400" b="1" dirty="0" smtClean="0">
                    <a:latin typeface="Calibri" pitchFamily="34" charset="0"/>
                  </a:endParaRPr>
                </a:p>
                <a:p>
                  <a:pPr algn="ctr"/>
                  <a:endParaRPr lang="en-GB" b="1" dirty="0">
                    <a:latin typeface="Calibri" pitchFamily="34" charset="0"/>
                  </a:endParaRPr>
                </a:p>
              </p:txBody>
            </p:sp>
            <p:sp>
              <p:nvSpPr>
                <p:cNvPr id="2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036273" y="3140968"/>
                  <a:ext cx="1800000" cy="504056"/>
                </a:xfrm>
                <a:prstGeom prst="rect">
                  <a:avLst/>
                </a:prstGeom>
                <a:solidFill>
                  <a:srgbClr val="F0F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GB" sz="1400" dirty="0" smtClean="0">
                      <a:latin typeface="Calibri" pitchFamily="34" charset="0"/>
                      <a:cs typeface="Times New Roman" pitchFamily="18" charset="0"/>
                    </a:rPr>
                    <a:t>Observers (3) (senate, UNMIL, etc.)</a:t>
                  </a:r>
                </a:p>
                <a:p>
                  <a:pPr algn="ctr"/>
                  <a:endParaRPr lang="en-GB" dirty="0">
                    <a:latin typeface="Calibri" pitchFamily="34" charset="0"/>
                  </a:endParaRPr>
                </a:p>
              </p:txBody>
            </p:sp>
          </p:grpSp>
          <p:sp>
            <p:nvSpPr>
              <p:cNvPr id="23" name="AutoShape 15"/>
              <p:cNvSpPr>
                <a:spLocks noChangeArrowheads="1"/>
              </p:cNvSpPr>
              <p:nvPr/>
            </p:nvSpPr>
            <p:spPr bwMode="auto">
              <a:xfrm rot="4226896">
                <a:off x="2824990" y="941821"/>
                <a:ext cx="540844" cy="647581"/>
              </a:xfrm>
              <a:prstGeom prst="upDownArrow">
                <a:avLst>
                  <a:gd name="adj1" fmla="val 50000"/>
                  <a:gd name="adj2" fmla="val 30196"/>
                </a:avLst>
              </a:prstGeom>
              <a:solidFill>
                <a:srgbClr val="1F90C4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AutoShape 15"/>
              <p:cNvSpPr>
                <a:spLocks noChangeArrowheads="1"/>
              </p:cNvSpPr>
              <p:nvPr/>
            </p:nvSpPr>
            <p:spPr bwMode="auto">
              <a:xfrm rot="7222994">
                <a:off x="2701451" y="1654584"/>
                <a:ext cx="540844" cy="647581"/>
              </a:xfrm>
              <a:prstGeom prst="upDownArrow">
                <a:avLst>
                  <a:gd name="adj1" fmla="val 50000"/>
                  <a:gd name="adj2" fmla="val 30196"/>
                </a:avLst>
              </a:prstGeom>
              <a:solidFill>
                <a:srgbClr val="1F90C4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540058" y="1439649"/>
                <a:ext cx="540844" cy="647581"/>
              </a:xfrm>
              <a:prstGeom prst="upDownArrow">
                <a:avLst>
                  <a:gd name="adj1" fmla="val 50000"/>
                  <a:gd name="adj2" fmla="val 30196"/>
                </a:avLst>
              </a:prstGeom>
              <a:solidFill>
                <a:srgbClr val="1F90C4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" name="Group 39"/>
            <p:cNvGrpSpPr/>
            <p:nvPr/>
          </p:nvGrpSpPr>
          <p:grpSpPr>
            <a:xfrm>
              <a:off x="2139474" y="3581151"/>
              <a:ext cx="6104935" cy="2512145"/>
              <a:chOff x="2139474" y="3581151"/>
              <a:chExt cx="6104935" cy="2512145"/>
            </a:xfrm>
          </p:grpSpPr>
          <p:sp>
            <p:nvSpPr>
              <p:cNvPr id="18" name="Text Box 6"/>
              <p:cNvSpPr txBox="1">
                <a:spLocks noChangeArrowheads="1"/>
              </p:cNvSpPr>
              <p:nvPr/>
            </p:nvSpPr>
            <p:spPr bwMode="auto">
              <a:xfrm>
                <a:off x="6012161" y="4581128"/>
                <a:ext cx="2232248" cy="1512168"/>
              </a:xfrm>
              <a:prstGeom prst="rect">
                <a:avLst/>
              </a:prstGeom>
              <a:solidFill>
                <a:srgbClr val="92A706">
                  <a:alpha val="50000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1000"/>
                  </a:spcAft>
                </a:pPr>
                <a:r>
                  <a:rPr lang="en-GB" sz="1200" b="1" dirty="0" smtClean="0">
                    <a:latin typeface="Calibri" pitchFamily="34" charset="0"/>
                  </a:rPr>
                  <a:t>International NGOs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Partnering up with Liberian NGOs to provide support to the members of the NGO Coalitions and to their activities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Not members of the Coalition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endParaRPr lang="en-GB" sz="1200" dirty="0">
                  <a:latin typeface="Calibri" pitchFamily="34" charset="0"/>
                </a:endParaRPr>
              </a:p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31" name="Text Box 6"/>
              <p:cNvSpPr txBox="1">
                <a:spLocks noChangeArrowheads="1"/>
              </p:cNvSpPr>
              <p:nvPr/>
            </p:nvSpPr>
            <p:spPr bwMode="auto">
              <a:xfrm>
                <a:off x="3923928" y="4221088"/>
                <a:ext cx="1656183" cy="1872207"/>
              </a:xfrm>
              <a:prstGeom prst="rect">
                <a:avLst/>
              </a:prstGeom>
              <a:solidFill>
                <a:srgbClr val="92A70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1000"/>
                  </a:spcAft>
                </a:pPr>
                <a:r>
                  <a:rPr lang="en-GB" sz="1200" b="1" dirty="0" smtClean="0">
                    <a:latin typeface="Calibri" pitchFamily="34" charset="0"/>
                  </a:rPr>
                  <a:t>NGO Coalition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Made up of 24 local Liberian NGOs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A  full-time Coordinator financed  with project funding through one of the member NGOs </a:t>
                </a:r>
                <a:endParaRPr lang="en-GB" sz="1200" dirty="0">
                  <a:latin typeface="Calibri" pitchFamily="34" charset="0"/>
                </a:endParaRPr>
              </a:p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32" name="AutoShape 13"/>
              <p:cNvSpPr>
                <a:spLocks noChangeArrowheads="1"/>
              </p:cNvSpPr>
              <p:nvPr/>
            </p:nvSpPr>
            <p:spPr bwMode="auto">
              <a:xfrm rot="2243832">
                <a:off x="2970594" y="3581151"/>
                <a:ext cx="476024" cy="626691"/>
              </a:xfrm>
              <a:prstGeom prst="upDownArrow">
                <a:avLst>
                  <a:gd name="adj1" fmla="val 50000"/>
                  <a:gd name="adj2" fmla="val 37255"/>
                </a:avLst>
              </a:prstGeom>
              <a:solidFill>
                <a:srgbClr val="49530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/>
              <a:lstStyle/>
              <a:p>
                <a:endParaRPr lang="en-GB"/>
              </a:p>
            </p:txBody>
          </p:sp>
          <p:sp>
            <p:nvSpPr>
              <p:cNvPr id="33" name="AutoShape 13"/>
              <p:cNvSpPr>
                <a:spLocks noChangeArrowheads="1"/>
              </p:cNvSpPr>
              <p:nvPr/>
            </p:nvSpPr>
            <p:spPr bwMode="auto">
              <a:xfrm rot="19512771">
                <a:off x="4271885" y="3581151"/>
                <a:ext cx="476024" cy="626691"/>
              </a:xfrm>
              <a:prstGeom prst="upDownArrow">
                <a:avLst>
                  <a:gd name="adj1" fmla="val 50000"/>
                  <a:gd name="adj2" fmla="val 37255"/>
                </a:avLst>
              </a:prstGeom>
              <a:solidFill>
                <a:srgbClr val="49530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/>
              <a:lstStyle/>
              <a:p>
                <a:endParaRPr lang="en-GB"/>
              </a:p>
            </p:txBody>
          </p:sp>
          <p:sp>
            <p:nvSpPr>
              <p:cNvPr id="34" name="Text Box 6"/>
              <p:cNvSpPr txBox="1">
                <a:spLocks noChangeArrowheads="1"/>
              </p:cNvSpPr>
              <p:nvPr/>
            </p:nvSpPr>
            <p:spPr bwMode="auto">
              <a:xfrm>
                <a:off x="2139474" y="4221087"/>
                <a:ext cx="1656000" cy="1728192"/>
              </a:xfrm>
              <a:prstGeom prst="rect">
                <a:avLst/>
              </a:prstGeom>
              <a:solidFill>
                <a:srgbClr val="92A70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1000"/>
                  </a:spcAft>
                </a:pPr>
                <a:r>
                  <a:rPr lang="en-GB" sz="1200" b="1" dirty="0" smtClean="0">
                    <a:latin typeface="Calibri" pitchFamily="34" charset="0"/>
                  </a:rPr>
                  <a:t>5 Community Platforms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Representing 15-20 communities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r>
                  <a:rPr lang="en-GB" sz="1200" dirty="0" smtClean="0">
                    <a:latin typeface="Calibri" pitchFamily="34" charset="0"/>
                  </a:rPr>
                  <a:t> Community participation supported by the VPA Secretariat</a:t>
                </a: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endParaRPr lang="en-GB" sz="1200" dirty="0" smtClean="0">
                  <a:latin typeface="Calibri" pitchFamily="34" charset="0"/>
                </a:endParaRPr>
              </a:p>
              <a:p>
                <a:pPr>
                  <a:spcAft>
                    <a:spcPts val="1000"/>
                  </a:spcAft>
                  <a:buFont typeface="Wingdings" pitchFamily="2" charset="2"/>
                  <a:buChar char="Ø"/>
                </a:pPr>
                <a:endParaRPr lang="en-GB" sz="1200" dirty="0">
                  <a:latin typeface="Calibri" pitchFamily="34" charset="0"/>
                </a:endParaRPr>
              </a:p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25" name="AutoShape 13"/>
              <p:cNvSpPr>
                <a:spLocks noChangeArrowheads="1"/>
              </p:cNvSpPr>
              <p:nvPr/>
            </p:nvSpPr>
            <p:spPr bwMode="auto">
              <a:xfrm rot="5400000">
                <a:off x="5602008" y="5357729"/>
                <a:ext cx="353631" cy="541438"/>
              </a:xfrm>
              <a:prstGeom prst="upDownArrow">
                <a:avLst>
                  <a:gd name="adj1" fmla="val 50000"/>
                  <a:gd name="adj2" fmla="val 37255"/>
                </a:avLst>
              </a:prstGeom>
              <a:solidFill>
                <a:srgbClr val="49530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/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260648"/>
            <a:ext cx="2915816" cy="41805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Republic of Congo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2" name="Group 47"/>
          <p:cNvGrpSpPr>
            <a:grpSpLocks noChangeAspect="1"/>
          </p:cNvGrpSpPr>
          <p:nvPr/>
        </p:nvGrpSpPr>
        <p:grpSpPr>
          <a:xfrm>
            <a:off x="1470103" y="548355"/>
            <a:ext cx="6198241" cy="5488769"/>
            <a:chOff x="1470103" y="548355"/>
            <a:chExt cx="6198241" cy="5488769"/>
          </a:xfrm>
        </p:grpSpPr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1470103" y="1880073"/>
              <a:ext cx="6174128" cy="1477946"/>
            </a:xfrm>
            <a:prstGeom prst="ellipse">
              <a:avLst/>
            </a:prstGeom>
            <a:solidFill>
              <a:srgbClr val="D2E9F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i-FI" sz="1600" b="1" dirty="0" err="1" smtClean="0">
                  <a:latin typeface="Calibri" pitchFamily="34" charset="0"/>
                  <a:cs typeface="Times New Roman" pitchFamily="18" charset="0"/>
                </a:rPr>
                <a:t>Technical</a:t>
              </a:r>
              <a:r>
                <a:rPr lang="fi-FI" sz="1600" b="1" dirty="0" smtClean="0">
                  <a:latin typeface="Calibri" pitchFamily="34" charset="0"/>
                  <a:cs typeface="Times New Roman" pitchFamily="18" charset="0"/>
                </a:rPr>
                <a:t> </a:t>
              </a:r>
              <a:r>
                <a:rPr lang="fi-FI" sz="1600" b="1" dirty="0">
                  <a:latin typeface="Calibri" pitchFamily="34" charset="0"/>
                  <a:cs typeface="Times New Roman" pitchFamily="18" charset="0"/>
                </a:rPr>
                <a:t>Secretariat</a:t>
              </a:r>
            </a:p>
            <a:p>
              <a:pPr algn="ctr"/>
              <a:r>
                <a:rPr lang="fi-FI" sz="1600" dirty="0">
                  <a:latin typeface="Calibri" pitchFamily="34" charset="0"/>
                  <a:cs typeface="Times New Roman" pitchFamily="18" charset="0"/>
                </a:rPr>
                <a:t>(14 </a:t>
              </a:r>
              <a:r>
                <a:rPr lang="fi-FI" sz="1600" dirty="0" err="1" smtClean="0">
                  <a:latin typeface="Calibri" pitchFamily="34" charset="0"/>
                  <a:cs typeface="Times New Roman" pitchFamily="18" charset="0"/>
                </a:rPr>
                <a:t>people</a:t>
              </a:r>
              <a:r>
                <a:rPr lang="fi-FI" sz="1600" dirty="0">
                  <a:latin typeface="Calibri" pitchFamily="34" charset="0"/>
                  <a:cs typeface="Times New Roman" pitchFamily="18" charset="0"/>
                </a:rPr>
                <a:t>)</a:t>
              </a:r>
            </a:p>
            <a:p>
              <a:pPr algn="ctr"/>
              <a:endParaRPr lang="fi-FI" sz="1200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486308" y="3739257"/>
              <a:ext cx="3324063" cy="2297867"/>
            </a:xfrm>
            <a:prstGeom prst="rect">
              <a:avLst/>
            </a:prstGeom>
            <a:solidFill>
              <a:srgbClr val="92A70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200" b="1" dirty="0" smtClean="0">
                  <a:latin typeface="Calibri" pitchFamily="34" charset="0"/>
                </a:rPr>
                <a:t>Civil society platform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r>
                <a:rPr lang="en-GB" sz="1200" dirty="0" smtClean="0">
                  <a:latin typeface="Calibri" pitchFamily="34" charset="0"/>
                </a:rPr>
                <a:t> Made </a:t>
              </a:r>
              <a:r>
                <a:rPr lang="en-GB" sz="1200" dirty="0">
                  <a:latin typeface="Calibri" pitchFamily="34" charset="0"/>
                </a:rPr>
                <a:t>up of </a:t>
              </a:r>
              <a:r>
                <a:rPr lang="en-GB" sz="1200" dirty="0" smtClean="0">
                  <a:latin typeface="Calibri" pitchFamily="34" charset="0"/>
                </a:rPr>
                <a:t>approximately 12 </a:t>
              </a:r>
              <a:r>
                <a:rPr lang="en-GB" sz="1200" b="1" dirty="0">
                  <a:latin typeface="Calibri" pitchFamily="34" charset="0"/>
                </a:rPr>
                <a:t>local Congolese NGOs </a:t>
              </a:r>
              <a:r>
                <a:rPr lang="en-GB" sz="1200" b="1" dirty="0" smtClean="0">
                  <a:latin typeface="Calibri" pitchFamily="34" charset="0"/>
                </a:rPr>
                <a:t> </a:t>
              </a:r>
              <a:r>
                <a:rPr lang="en-GB" sz="1200" dirty="0" smtClean="0">
                  <a:latin typeface="Calibri" pitchFamily="34" charset="0"/>
                </a:rPr>
                <a:t>at the time of the negotiations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r>
                <a:rPr lang="en-GB" sz="1200" dirty="0" smtClean="0">
                  <a:latin typeface="Calibri" pitchFamily="34" charset="0"/>
                </a:rPr>
                <a:t> Has grown to encompass around 35 Congolese NGOs around the country during the implementation phase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r>
                <a:rPr lang="en-GB" sz="1200" dirty="0" smtClean="0">
                  <a:latin typeface="Calibri" pitchFamily="34" charset="0"/>
                </a:rPr>
                <a:t> Meetings of the platform financed through projects managed by  1 or 2 member NGOs; other activities carried out directly by member NGOs  through project funding.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endParaRPr lang="en-GB" sz="1200" dirty="0">
                <a:latin typeface="Calibri" pitchFamily="34" charset="0"/>
              </a:endParaRPr>
            </a:p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3669940" y="2708698"/>
              <a:ext cx="1798762" cy="355125"/>
            </a:xfrm>
            <a:prstGeom prst="rect">
              <a:avLst/>
            </a:prstGeom>
            <a:solidFill>
              <a:srgbClr val="F0F0F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i-FI" sz="1400" dirty="0">
                  <a:latin typeface="Calibri" pitchFamily="34" charset="0"/>
                  <a:cs typeface="Times New Roman" pitchFamily="18" charset="0"/>
                </a:rPr>
                <a:t>Government (9)</a:t>
              </a:r>
            </a:p>
            <a:p>
              <a:pPr algn="ctr"/>
              <a:endParaRPr lang="en-US" dirty="0">
                <a:latin typeface="Calibri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5640880" y="2708698"/>
              <a:ext cx="1800787" cy="355125"/>
            </a:xfrm>
            <a:prstGeom prst="rect">
              <a:avLst/>
            </a:prstGeom>
            <a:solidFill>
              <a:srgbClr val="F0F0F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i-FI" sz="1400" dirty="0">
                  <a:latin typeface="Calibri" pitchFamily="34" charset="0"/>
                  <a:cs typeface="Times New Roman" pitchFamily="18" charset="0"/>
                </a:rPr>
                <a:t>Private Sector (3)</a:t>
              </a:r>
            </a:p>
            <a:p>
              <a:pPr algn="ctr"/>
              <a:endParaRPr lang="en-US" dirty="0">
                <a:latin typeface="Calibri" pitchFamily="34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1690897" y="2708698"/>
              <a:ext cx="1800787" cy="355125"/>
            </a:xfrm>
            <a:prstGeom prst="rect">
              <a:avLst/>
            </a:prstGeom>
            <a:solidFill>
              <a:srgbClr val="92A70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i-FI" sz="1400" b="1" dirty="0">
                  <a:latin typeface="Calibri" pitchFamily="34" charset="0"/>
                </a:rPr>
                <a:t>Civil Society (</a:t>
              </a:r>
              <a:r>
                <a:rPr lang="fi-FI" sz="1400" b="1" dirty="0" smtClean="0">
                  <a:latin typeface="Calibri" pitchFamily="34" charset="0"/>
                </a:rPr>
                <a:t>2)</a:t>
              </a:r>
              <a:endParaRPr lang="fi-FI" sz="1400" b="1" dirty="0">
                <a:latin typeface="Calibri" pitchFamily="34" charset="0"/>
              </a:endParaRPr>
            </a:p>
            <a:p>
              <a:pPr algn="ctr"/>
              <a:endParaRPr lang="en-US" b="1" dirty="0">
                <a:latin typeface="Calibri" pitchFamily="34" charset="0"/>
              </a:endParaRPr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>
              <a:off x="2367458" y="3089935"/>
              <a:ext cx="476024" cy="626691"/>
            </a:xfrm>
            <a:prstGeom prst="upDownArrow">
              <a:avLst>
                <a:gd name="adj1" fmla="val 50000"/>
                <a:gd name="adj2" fmla="val 37255"/>
              </a:avLst>
            </a:prstGeom>
            <a:solidFill>
              <a:srgbClr val="49530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endParaRPr lang="en-GB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2256049" y="548355"/>
              <a:ext cx="4630596" cy="1007928"/>
            </a:xfrm>
            <a:prstGeom prst="ellipse">
              <a:avLst/>
            </a:prstGeom>
            <a:solidFill>
              <a:srgbClr val="D2E9F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i-FI" sz="1600" b="1" dirty="0">
                  <a:latin typeface="Calibri" pitchFamily="34" charset="0"/>
                  <a:cs typeface="Times New Roman" pitchFamily="18" charset="0"/>
                </a:rPr>
                <a:t>Negotiation team</a:t>
              </a:r>
            </a:p>
            <a:p>
              <a:endParaRPr lang="en-US" sz="1200" dirty="0" smtClean="0">
                <a:latin typeface="Calibri" pitchFamily="34" charset="0"/>
                <a:cs typeface="Times New Roman" pitchFamily="18" charset="0"/>
              </a:endParaRPr>
            </a:p>
            <a:p>
              <a:r>
                <a:rPr lang="en-US" sz="1400" dirty="0" smtClean="0">
                  <a:latin typeface="Calibri" pitchFamily="34" charset="0"/>
                  <a:cs typeface="Times New Roman" pitchFamily="18" charset="0"/>
                </a:rPr>
                <a:t>Minister </a:t>
              </a:r>
              <a:r>
                <a:rPr lang="en-US" sz="1400" dirty="0">
                  <a:latin typeface="Calibri" pitchFamily="34" charset="0"/>
                  <a:cs typeface="Times New Roman" pitchFamily="18" charset="0"/>
                </a:rPr>
                <a:t>of Forests  + Technical </a:t>
              </a:r>
              <a:r>
                <a:rPr lang="en-US" sz="1400" dirty="0" smtClean="0">
                  <a:latin typeface="Calibri" pitchFamily="34" charset="0"/>
                  <a:cs typeface="Times New Roman" pitchFamily="18" charset="0"/>
                </a:rPr>
                <a:t>Secretariat</a:t>
              </a:r>
            </a:p>
            <a:p>
              <a:endParaRPr lang="en-US" dirty="0"/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>
              <a:off x="4291809" y="1439649"/>
              <a:ext cx="540844" cy="647581"/>
            </a:xfrm>
            <a:prstGeom prst="upDownArrow">
              <a:avLst>
                <a:gd name="adj1" fmla="val 50000"/>
                <a:gd name="adj2" fmla="val 30196"/>
              </a:avLst>
            </a:prstGeom>
            <a:solidFill>
              <a:srgbClr val="1F90C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5292081" y="4509120"/>
              <a:ext cx="2376263" cy="1512168"/>
            </a:xfrm>
            <a:prstGeom prst="rect">
              <a:avLst/>
            </a:prstGeom>
            <a:solidFill>
              <a:srgbClr val="92A706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200" b="1" dirty="0" smtClean="0">
                  <a:latin typeface="Calibri" pitchFamily="34" charset="0"/>
                </a:rPr>
                <a:t>International NGOs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r>
                <a:rPr lang="en-GB" sz="1200" dirty="0" smtClean="0">
                  <a:latin typeface="Calibri" pitchFamily="34" charset="0"/>
                </a:rPr>
                <a:t> Partnering up with Congolese NGOs to provide support to the platform and to the activities of the member NGOs 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r>
                <a:rPr lang="en-GB" sz="1200" dirty="0" smtClean="0">
                  <a:latin typeface="Calibri" pitchFamily="34" charset="0"/>
                </a:rPr>
                <a:t> Not members of the platform</a:t>
              </a:r>
            </a:p>
            <a:p>
              <a:pPr>
                <a:spcAft>
                  <a:spcPts val="1000"/>
                </a:spcAft>
                <a:buFont typeface="Wingdings" pitchFamily="2" charset="2"/>
                <a:buChar char="Ø"/>
              </a:pPr>
              <a:endParaRPr lang="en-GB" sz="1200" dirty="0">
                <a:latin typeface="Calibri" pitchFamily="34" charset="0"/>
              </a:endParaRPr>
            </a:p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7" name="AutoShape 13"/>
            <p:cNvSpPr>
              <a:spLocks noChangeArrowheads="1"/>
            </p:cNvSpPr>
            <p:nvPr/>
          </p:nvSpPr>
          <p:spPr bwMode="auto">
            <a:xfrm rot="5400000">
              <a:off x="4867123" y="5279313"/>
              <a:ext cx="353631" cy="541438"/>
            </a:xfrm>
            <a:prstGeom prst="upDownArrow">
              <a:avLst>
                <a:gd name="adj1" fmla="val 50000"/>
                <a:gd name="adj2" fmla="val 37255"/>
              </a:avLst>
            </a:prstGeom>
            <a:solidFill>
              <a:srgbClr val="49530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58261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Organizational structure for VPA negotiations in Vietnam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928813" y="1143000"/>
            <a:ext cx="4075112" cy="1447800"/>
          </a:xfrm>
          <a:prstGeom prst="roundRect">
            <a:avLst>
              <a:gd name="adj" fmla="val 5667"/>
            </a:avLst>
          </a:prstGeom>
          <a:solidFill>
            <a:srgbClr val="FFC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STEERING COMMITTEE</a:t>
            </a:r>
          </a:p>
          <a:p>
            <a:pPr marL="227013" indent="-227013"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  <a:latin typeface="Arial Narrow" pitchFamily="34" charset="0"/>
                <a:cs typeface="Tahoma" pitchFamily="34" charset="0"/>
              </a:rPr>
              <a:t>Chairman: Vice Minister of MARD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6858000" y="1500188"/>
            <a:ext cx="1676400" cy="2643187"/>
          </a:xfrm>
          <a:prstGeom prst="roundRect">
            <a:avLst>
              <a:gd name="adj" fmla="val 5667"/>
            </a:avLst>
          </a:prstGeom>
          <a:solidFill>
            <a:schemeClr val="accent2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STANDING OFFICE</a:t>
            </a:r>
            <a:endParaRPr lang="en-US" sz="12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600"/>
              </a:spcBef>
              <a:defRPr/>
            </a:pPr>
            <a:r>
              <a:rPr lang="en-US" sz="1400" b="1" dirty="0">
                <a:solidFill>
                  <a:srgbClr val="FFFF00"/>
                </a:solidFill>
                <a:latin typeface="Arial Narrow" pitchFamily="34" charset="0"/>
                <a:cs typeface="Tahoma" pitchFamily="34" charset="0"/>
              </a:rPr>
              <a:t>Chief: Leader of DOSTIC, VNFOREST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514600" y="4495800"/>
            <a:ext cx="3557588" cy="4763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 bwMode="auto">
          <a:xfrm>
            <a:off x="2286000" y="4857750"/>
            <a:ext cx="1905000" cy="1143000"/>
          </a:xfrm>
          <a:prstGeom prst="roundRect">
            <a:avLst>
              <a:gd name="adj" fmla="val 5667"/>
            </a:avLst>
          </a:prstGeom>
          <a:solidFill>
            <a:srgbClr val="009242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/>
          <a:lstStyle/>
          <a:p>
            <a:pPr algn="ctr">
              <a:defRPr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cs typeface="Tahoma" pitchFamily="34" charset="0"/>
              </a:rPr>
              <a:t>1</a:t>
            </a:r>
          </a:p>
          <a:p>
            <a:pPr algn="ctr">
              <a:defRPr/>
            </a:pPr>
            <a:endParaRPr lang="en-US" sz="1600" b="1" dirty="0">
              <a:solidFill>
                <a:srgbClr val="FFFFFF"/>
              </a:solidFill>
              <a:latin typeface="Arial Narrow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cs typeface="Tahoma" pitchFamily="34" charset="0"/>
              </a:rPr>
              <a:t>Timber Legality Definition</a:t>
            </a:r>
            <a:endParaRPr lang="en-US" sz="1600" b="1" dirty="0"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857750" y="4857750"/>
            <a:ext cx="1905000" cy="1143000"/>
          </a:xfrm>
          <a:prstGeom prst="roundRect">
            <a:avLst>
              <a:gd name="adj" fmla="val 5667"/>
            </a:avLst>
          </a:prstGeom>
          <a:solidFill>
            <a:srgbClr val="009242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/>
          <a:lstStyle/>
          <a:p>
            <a:pPr algn="ctr">
              <a:defRPr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cs typeface="Tahoma" pitchFamily="34" charset="0"/>
              </a:rPr>
              <a:t>DRAFTING TEAM 2</a:t>
            </a:r>
          </a:p>
          <a:p>
            <a:pPr algn="ctr">
              <a:defRPr/>
            </a:pPr>
            <a:endParaRPr lang="en-US" sz="1600" b="1" dirty="0">
              <a:solidFill>
                <a:srgbClr val="FFFFFF"/>
              </a:solidFill>
              <a:latin typeface="Arial Narrow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1600" b="1" dirty="0">
                <a:solidFill>
                  <a:srgbClr val="FFFFFF"/>
                </a:solidFill>
                <a:latin typeface="Arial Narrow" pitchFamily="34" charset="0"/>
                <a:cs typeface="Tahoma" pitchFamily="34" charset="0"/>
              </a:rPr>
              <a:t>TLAS System</a:t>
            </a:r>
            <a:endParaRPr lang="en-US" sz="1600" b="1" dirty="0"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000250" y="2786063"/>
            <a:ext cx="4038600" cy="1371600"/>
          </a:xfrm>
          <a:prstGeom prst="roundRect">
            <a:avLst>
              <a:gd name="adj" fmla="val 5667"/>
            </a:avLst>
          </a:prstGeom>
          <a:solidFill>
            <a:srgbClr val="00B05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TECHNICAL GROUP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solidFill>
                <a:srgbClr val="FFFF00"/>
              </a:solidFill>
              <a:latin typeface="Arial Narrow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FFFF00"/>
                </a:solidFill>
                <a:cs typeface="Tahoma" pitchFamily="34" charset="0"/>
              </a:rPr>
              <a:t>Head: Leader of VNFOREST</a:t>
            </a:r>
          </a:p>
          <a:p>
            <a:pPr marL="112713" indent="-112713" algn="ctr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b="1" dirty="0">
              <a:solidFill>
                <a:srgbClr val="FFFF00"/>
              </a:solidFill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5750" y="1143000"/>
            <a:ext cx="1143000" cy="487828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r>
              <a:rPr lang="en-US" sz="2400" b="1" dirty="0">
                <a:latin typeface="Arial Narrow" pitchFamily="34" charset="0"/>
              </a:rPr>
              <a:t>Stakeholders</a:t>
            </a:r>
          </a:p>
          <a:p>
            <a:pPr algn="ctr">
              <a:defRPr/>
            </a:pPr>
            <a:r>
              <a:rPr lang="en-US" sz="2000" b="1" dirty="0">
                <a:latin typeface="Arial Narrow" pitchFamily="34" charset="0"/>
              </a:rPr>
              <a:t>(Government, Enterprises, Civil societies)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2356644" y="4644231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894388" y="4679950"/>
            <a:ext cx="357188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000750" y="2000250"/>
            <a:ext cx="85725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000750" y="3357563"/>
            <a:ext cx="857250" cy="158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4" idx="2"/>
          </p:cNvCxnSpPr>
          <p:nvPr/>
        </p:nvCxnSpPr>
        <p:spPr>
          <a:xfrm rot="5400000">
            <a:off x="6741319" y="3545681"/>
            <a:ext cx="357188" cy="1552575"/>
          </a:xfrm>
          <a:prstGeom prst="bentConnector2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106863" y="4322763"/>
            <a:ext cx="357187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4071144" y="2642394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357313" y="4500563"/>
            <a:ext cx="1071562" cy="1587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428750" y="3357563"/>
            <a:ext cx="642938" cy="158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428750" y="1714500"/>
            <a:ext cx="5715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4290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5363" y="1803400"/>
            <a:ext cx="2016125" cy="863600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MPIC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(Lead Ministry)</a:t>
            </a:r>
            <a:endParaRPr lang="en-MY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6800" y="3273425"/>
            <a:ext cx="1871663" cy="1008063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chemeClr val="tx1"/>
                </a:solidFill>
                <a:cs typeface="Arial" charset="0"/>
              </a:rPr>
              <a:t>National Steering Committee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chemeClr val="tx1"/>
                </a:solidFill>
                <a:cs typeface="Arial" charset="0"/>
              </a:rPr>
              <a:t>(chaired by MPIC)</a:t>
            </a:r>
            <a:endParaRPr lang="en-MY" sz="1600" b="1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888" y="1931988"/>
            <a:ext cx="2663825" cy="863600"/>
          </a:xfrm>
          <a:prstGeom prst="rect">
            <a:avLst/>
          </a:prstGeom>
          <a:solidFill>
            <a:srgbClr val="FFC000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Malaysia-EU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Senior Officials Meeting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(negotiating team)</a:t>
            </a:r>
            <a:endParaRPr lang="en-MY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5138" y="4859338"/>
            <a:ext cx="1654175" cy="1008062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WG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(VPA legal text)</a:t>
            </a: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09825" y="4859338"/>
            <a:ext cx="1655763" cy="1008062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WG II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(TLAS)</a:t>
            </a: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25950" y="4859338"/>
            <a:ext cx="1655763" cy="1008062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WG III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(market access &amp; capacity building)</a:t>
            </a: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13320" name="Rectangle 25"/>
          <p:cNvSpPr>
            <a:spLocks noChangeArrowheads="1"/>
          </p:cNvSpPr>
          <p:nvPr/>
        </p:nvSpPr>
        <p:spPr bwMode="auto">
          <a:xfrm>
            <a:off x="251520" y="3273425"/>
            <a:ext cx="1654175" cy="1008063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prstDash val="solid"/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Stakeholder Consultations</a:t>
            </a: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2" name="Rectangle 14"/>
          <p:cNvSpPr/>
          <p:nvPr/>
        </p:nvSpPr>
        <p:spPr>
          <a:xfrm>
            <a:off x="6802438" y="3273425"/>
            <a:ext cx="1655762" cy="1008063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Technical Working </a:t>
            </a:r>
            <a:r>
              <a:rPr lang="en-US" sz="1600" b="1" dirty="0" smtClean="0">
                <a:solidFill>
                  <a:schemeClr val="tx1"/>
                </a:solidFill>
              </a:rPr>
              <a:t>Group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tx1"/>
                </a:solidFill>
                <a:cs typeface="Arial" charset="0"/>
              </a:rPr>
              <a:t>(Malaysia-EU)</a:t>
            </a:r>
            <a:endParaRPr lang="en-MY" sz="1600" b="1" dirty="0">
              <a:solidFill>
                <a:schemeClr val="tx1"/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5" name="Rectangle 14"/>
          <p:cNvSpPr/>
          <p:nvPr/>
        </p:nvSpPr>
        <p:spPr>
          <a:xfrm>
            <a:off x="6800850" y="4784725"/>
            <a:ext cx="1655763" cy="1008063"/>
          </a:xfrm>
          <a:prstGeom prst="rect">
            <a:avLst/>
          </a:prstGeom>
          <a:solidFill>
            <a:schemeClr val="bg1"/>
          </a:solidFill>
          <a:ln w="31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Joint Expert </a:t>
            </a:r>
            <a:r>
              <a:rPr lang="en-US" sz="1600" b="1" dirty="0" smtClean="0">
                <a:solidFill>
                  <a:schemeClr val="tx1"/>
                </a:solidFill>
              </a:rPr>
              <a:t>Meeting</a:t>
            </a:r>
          </a:p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cs typeface="Arial" charset="0"/>
              </a:rPr>
              <a:t>(</a:t>
            </a:r>
            <a:r>
              <a:rPr lang="en-US" sz="1600" b="1" dirty="0" smtClean="0">
                <a:solidFill>
                  <a:schemeClr val="tx1"/>
                </a:solidFill>
                <a:cs typeface="Arial" charset="0"/>
              </a:rPr>
              <a:t>Malaysia-EFI)</a:t>
            </a:r>
            <a:endParaRPr lang="en-MY" sz="1600" b="1" dirty="0">
              <a:solidFill>
                <a:schemeClr val="tx1"/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22539" name="Line 25"/>
          <p:cNvSpPr>
            <a:spLocks noChangeShapeType="1"/>
          </p:cNvSpPr>
          <p:nvPr/>
        </p:nvSpPr>
        <p:spPr bwMode="auto">
          <a:xfrm>
            <a:off x="1184275" y="4572000"/>
            <a:ext cx="4105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0" name="Line 28"/>
          <p:cNvSpPr>
            <a:spLocks noChangeShapeType="1"/>
          </p:cNvSpPr>
          <p:nvPr/>
        </p:nvSpPr>
        <p:spPr bwMode="auto">
          <a:xfrm flipH="1" flipV="1">
            <a:off x="3273425" y="4281488"/>
            <a:ext cx="3175" cy="595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1" name="Line 31"/>
          <p:cNvSpPr>
            <a:spLocks noChangeShapeType="1"/>
          </p:cNvSpPr>
          <p:nvPr/>
        </p:nvSpPr>
        <p:spPr bwMode="auto">
          <a:xfrm>
            <a:off x="1184275" y="4572000"/>
            <a:ext cx="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2" name="Line 32"/>
          <p:cNvSpPr>
            <a:spLocks noChangeShapeType="1"/>
          </p:cNvSpPr>
          <p:nvPr/>
        </p:nvSpPr>
        <p:spPr bwMode="auto">
          <a:xfrm>
            <a:off x="5289550" y="4572000"/>
            <a:ext cx="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3" name="Line 34"/>
          <p:cNvSpPr>
            <a:spLocks noChangeShapeType="1"/>
          </p:cNvSpPr>
          <p:nvPr/>
        </p:nvSpPr>
        <p:spPr bwMode="auto">
          <a:xfrm flipV="1">
            <a:off x="3200400" y="2743200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4" name="Line 35"/>
          <p:cNvSpPr>
            <a:spLocks noChangeShapeType="1"/>
          </p:cNvSpPr>
          <p:nvPr/>
        </p:nvSpPr>
        <p:spPr bwMode="auto">
          <a:xfrm flipV="1">
            <a:off x="7666038" y="4281488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5" name="Line 36"/>
          <p:cNvSpPr>
            <a:spLocks noChangeShapeType="1"/>
          </p:cNvSpPr>
          <p:nvPr/>
        </p:nvSpPr>
        <p:spPr bwMode="auto">
          <a:xfrm flipV="1">
            <a:off x="7666038" y="2805113"/>
            <a:ext cx="0" cy="466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6" name="Line 37"/>
          <p:cNvSpPr>
            <a:spLocks noChangeShapeType="1"/>
          </p:cNvSpPr>
          <p:nvPr/>
        </p:nvSpPr>
        <p:spPr bwMode="auto">
          <a:xfrm>
            <a:off x="1184275" y="2286000"/>
            <a:ext cx="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7" name="Line 38"/>
          <p:cNvSpPr>
            <a:spLocks noChangeShapeType="1"/>
          </p:cNvSpPr>
          <p:nvPr/>
        </p:nvSpPr>
        <p:spPr bwMode="auto">
          <a:xfrm flipV="1">
            <a:off x="4281488" y="2336800"/>
            <a:ext cx="1814512" cy="12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8" name="Line 39"/>
          <p:cNvSpPr>
            <a:spLocks noChangeShapeType="1"/>
          </p:cNvSpPr>
          <p:nvPr/>
        </p:nvSpPr>
        <p:spPr bwMode="auto">
          <a:xfrm>
            <a:off x="1184275" y="2286000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11560" y="125636"/>
            <a:ext cx="7639372" cy="927100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2900" b="1" dirty="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Tahoma" pitchFamily="32" charset="0"/>
              </a:rPr>
              <a:t>FLEGT VPA Process and Negotiation Structure </a:t>
            </a:r>
            <a:r>
              <a:rPr lang="en-US" sz="2900" b="1" dirty="0" smtClean="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Tahoma" pitchFamily="32" charset="0"/>
              </a:rPr>
              <a:t>in Malaysia</a:t>
            </a:r>
            <a:endParaRPr lang="en-US" sz="2900" b="1" dirty="0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Tahoma" pitchFamily="32" charset="0"/>
            </a:endParaRPr>
          </a:p>
        </p:txBody>
      </p:sp>
      <p:sp>
        <p:nvSpPr>
          <p:cNvPr id="2255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72275" y="6448425"/>
            <a:ext cx="2066925" cy="4095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9pPr>
          </a:lstStyle>
          <a:p>
            <a:pPr algn="r" eaLnBrk="1" hangingPunct="1"/>
            <a:fld id="{D14D1583-60A6-45CD-B891-DAAE4103BE47}" type="slidenum">
              <a:rPr lang="en-US" sz="1200" smtClean="0">
                <a:solidFill>
                  <a:srgbClr val="FFFFFF"/>
                </a:solidFill>
              </a:rPr>
              <a:pPr algn="r" eaLnBrk="1" hangingPunct="1"/>
              <a:t>9</a:t>
            </a:fld>
            <a:endParaRPr lang="en-US" sz="1200" smtClean="0">
              <a:solidFill>
                <a:srgbClr val="FFFFFF"/>
              </a:solidFill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4646017" y="3273425"/>
            <a:ext cx="1654175" cy="1008063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  <a:prstDash val="solid"/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MY" sz="1600" b="1" dirty="0" smtClean="0">
                <a:solidFill>
                  <a:schemeClr val="tx1"/>
                </a:solidFill>
              </a:rPr>
              <a:t>National Secretariat (PROTEM)</a:t>
            </a:r>
            <a:endParaRPr lang="en-MY" sz="1600" b="1" dirty="0">
              <a:solidFill>
                <a:schemeClr val="tx1"/>
              </a:solidFill>
            </a:endParaRPr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 flipV="1">
            <a:off x="4281489" y="3777456"/>
            <a:ext cx="29051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4922519" y="4281488"/>
            <a:ext cx="0" cy="2516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H="1" flipV="1">
            <a:off x="5093206" y="4311650"/>
            <a:ext cx="0" cy="1912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1979712" y="3775392"/>
            <a:ext cx="284411" cy="2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53560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On-screen Show (4:3)</PresentationFormat>
  <Paragraphs>171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Governance of the VPA: Institutions, roles and mechanisms</vt:lpstr>
      <vt:lpstr>Slide 2</vt:lpstr>
      <vt:lpstr>Slide 3</vt:lpstr>
      <vt:lpstr>Slide 4</vt:lpstr>
      <vt:lpstr>Some examples of country negotiation structures</vt:lpstr>
      <vt:lpstr>Slide 6</vt:lpstr>
      <vt:lpstr>Slide 7</vt:lpstr>
      <vt:lpstr>Organizational structure for VPA negotiations in Vietnam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1977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FALCONER Julia (DEVCO)</dc:creator>
  <cp:lastModifiedBy>Julia Falconer</cp:lastModifiedBy>
  <cp:revision>65</cp:revision>
  <dcterms:modified xsi:type="dcterms:W3CDTF">2013-10-08T06:33:23Z</dcterms:modified>
</cp:coreProperties>
</file>