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9" r:id="rId1"/>
  </p:sldMasterIdLst>
  <p:notesMasterIdLst>
    <p:notesMasterId r:id="rId27"/>
  </p:notesMasterIdLst>
  <p:handoutMasterIdLst>
    <p:handoutMasterId r:id="rId28"/>
  </p:handoutMasterIdLst>
  <p:sldIdLst>
    <p:sldId id="492" r:id="rId2"/>
    <p:sldId id="503" r:id="rId3"/>
    <p:sldId id="502" r:id="rId4"/>
    <p:sldId id="521" r:id="rId5"/>
    <p:sldId id="501" r:id="rId6"/>
    <p:sldId id="523" r:id="rId7"/>
    <p:sldId id="522" r:id="rId8"/>
    <p:sldId id="500" r:id="rId9"/>
    <p:sldId id="504" r:id="rId10"/>
    <p:sldId id="524" r:id="rId11"/>
    <p:sldId id="520" r:id="rId12"/>
    <p:sldId id="526" r:id="rId13"/>
    <p:sldId id="507" r:id="rId14"/>
    <p:sldId id="506" r:id="rId15"/>
    <p:sldId id="505" r:id="rId16"/>
    <p:sldId id="508" r:id="rId17"/>
    <p:sldId id="512" r:id="rId18"/>
    <p:sldId id="511" r:id="rId19"/>
    <p:sldId id="510" r:id="rId20"/>
    <p:sldId id="509" r:id="rId21"/>
    <p:sldId id="517" r:id="rId22"/>
    <p:sldId id="518" r:id="rId23"/>
    <p:sldId id="514" r:id="rId24"/>
    <p:sldId id="515" r:id="rId25"/>
    <p:sldId id="486" r:id="rId26"/>
  </p:sldIdLst>
  <p:sldSz cx="9144000" cy="6858000" type="screen4x3"/>
  <p:notesSz cx="6858000" cy="9144000"/>
  <p:defaultTextStyle>
    <a:defPPr>
      <a:defRPr lang="en-GB"/>
    </a:defPPr>
    <a:lvl1pPr algn="l" rtl="0" eaLnBrk="0" fontAlgn="base" hangingPunct="0">
      <a:spcBef>
        <a:spcPct val="0"/>
      </a:spcBef>
      <a:spcAft>
        <a:spcPct val="0"/>
      </a:spcAft>
      <a:defRPr sz="4400" kern="1200">
        <a:solidFill>
          <a:schemeClr val="tx1"/>
        </a:solidFill>
        <a:latin typeface="Times New Roman" pitchFamily="18" charset="0"/>
        <a:ea typeface="+mn-ea"/>
        <a:cs typeface="+mn-cs"/>
      </a:defRPr>
    </a:lvl1pPr>
    <a:lvl2pPr marL="457200" algn="l" rtl="0" eaLnBrk="0" fontAlgn="base" hangingPunct="0">
      <a:spcBef>
        <a:spcPct val="0"/>
      </a:spcBef>
      <a:spcAft>
        <a:spcPct val="0"/>
      </a:spcAft>
      <a:defRPr sz="4400" kern="1200">
        <a:solidFill>
          <a:schemeClr val="tx1"/>
        </a:solidFill>
        <a:latin typeface="Times New Roman" pitchFamily="18" charset="0"/>
        <a:ea typeface="+mn-ea"/>
        <a:cs typeface="+mn-cs"/>
      </a:defRPr>
    </a:lvl2pPr>
    <a:lvl3pPr marL="914400" algn="l" rtl="0" eaLnBrk="0" fontAlgn="base" hangingPunct="0">
      <a:spcBef>
        <a:spcPct val="0"/>
      </a:spcBef>
      <a:spcAft>
        <a:spcPct val="0"/>
      </a:spcAft>
      <a:defRPr sz="4400" kern="1200">
        <a:solidFill>
          <a:schemeClr val="tx1"/>
        </a:solidFill>
        <a:latin typeface="Times New Roman" pitchFamily="18" charset="0"/>
        <a:ea typeface="+mn-ea"/>
        <a:cs typeface="+mn-cs"/>
      </a:defRPr>
    </a:lvl3pPr>
    <a:lvl4pPr marL="1371600" algn="l" rtl="0" eaLnBrk="0" fontAlgn="base" hangingPunct="0">
      <a:spcBef>
        <a:spcPct val="0"/>
      </a:spcBef>
      <a:spcAft>
        <a:spcPct val="0"/>
      </a:spcAft>
      <a:defRPr sz="4400" kern="1200">
        <a:solidFill>
          <a:schemeClr val="tx1"/>
        </a:solidFill>
        <a:latin typeface="Times New Roman" pitchFamily="18" charset="0"/>
        <a:ea typeface="+mn-ea"/>
        <a:cs typeface="+mn-cs"/>
      </a:defRPr>
    </a:lvl4pPr>
    <a:lvl5pPr marL="1828800" algn="l" rtl="0" eaLnBrk="0" fontAlgn="base" hangingPunct="0">
      <a:spcBef>
        <a:spcPct val="0"/>
      </a:spcBef>
      <a:spcAft>
        <a:spcPct val="0"/>
      </a:spcAft>
      <a:defRPr sz="4400" kern="1200">
        <a:solidFill>
          <a:schemeClr val="tx1"/>
        </a:solidFill>
        <a:latin typeface="Times New Roman" pitchFamily="18" charset="0"/>
        <a:ea typeface="+mn-ea"/>
        <a:cs typeface="+mn-cs"/>
      </a:defRPr>
    </a:lvl5pPr>
    <a:lvl6pPr marL="2286000" algn="l" defTabSz="914400" rtl="0" eaLnBrk="1" latinLnBrk="0" hangingPunct="1">
      <a:defRPr sz="4400" kern="1200">
        <a:solidFill>
          <a:schemeClr val="tx1"/>
        </a:solidFill>
        <a:latin typeface="Times New Roman" pitchFamily="18" charset="0"/>
        <a:ea typeface="+mn-ea"/>
        <a:cs typeface="+mn-cs"/>
      </a:defRPr>
    </a:lvl6pPr>
    <a:lvl7pPr marL="2743200" algn="l" defTabSz="914400" rtl="0" eaLnBrk="1" latinLnBrk="0" hangingPunct="1">
      <a:defRPr sz="4400" kern="1200">
        <a:solidFill>
          <a:schemeClr val="tx1"/>
        </a:solidFill>
        <a:latin typeface="Times New Roman" pitchFamily="18" charset="0"/>
        <a:ea typeface="+mn-ea"/>
        <a:cs typeface="+mn-cs"/>
      </a:defRPr>
    </a:lvl7pPr>
    <a:lvl8pPr marL="3200400" algn="l" defTabSz="914400" rtl="0" eaLnBrk="1" latinLnBrk="0" hangingPunct="1">
      <a:defRPr sz="4400" kern="1200">
        <a:solidFill>
          <a:schemeClr val="tx1"/>
        </a:solidFill>
        <a:latin typeface="Times New Roman" pitchFamily="18" charset="0"/>
        <a:ea typeface="+mn-ea"/>
        <a:cs typeface="+mn-cs"/>
      </a:defRPr>
    </a:lvl8pPr>
    <a:lvl9pPr marL="3657600" algn="l" defTabSz="914400" rtl="0" eaLnBrk="1" latinLnBrk="0" hangingPunct="1">
      <a:defRPr sz="4400" kern="1200">
        <a:solidFill>
          <a:schemeClr val="tx1"/>
        </a:solidFill>
        <a:latin typeface="Times New Roman" pitchFamily="18"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327" autoAdjust="0"/>
    <p:restoredTop sz="94717" autoAdjust="0"/>
  </p:normalViewPr>
  <p:slideViewPr>
    <p:cSldViewPr>
      <p:cViewPr varScale="1">
        <p:scale>
          <a:sx n="60" d="100"/>
          <a:sy n="60" d="100"/>
        </p:scale>
        <p:origin x="-90" y="-1266"/>
      </p:cViewPr>
      <p:guideLst>
        <p:guide orient="horz" pos="3504"/>
        <p:guide pos="4128"/>
      </p:guideLst>
    </p:cSldViewPr>
  </p:slideViewPr>
  <p:outlineViewPr>
    <p:cViewPr>
      <p:scale>
        <a:sx n="33" d="100"/>
        <a:sy n="33" d="100"/>
      </p:scale>
      <p:origin x="0" y="19398"/>
    </p:cViewPr>
  </p:outlin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7826"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endParaRPr lang="en-US"/>
          </a:p>
        </p:txBody>
      </p:sp>
      <p:sp>
        <p:nvSpPr>
          <p:cNvPr id="77827" name="Rectangle 3"/>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endParaRPr lang="en-US"/>
          </a:p>
        </p:txBody>
      </p:sp>
      <p:sp>
        <p:nvSpPr>
          <p:cNvPr id="77828" name="Rectangle 4"/>
          <p:cNvSpPr>
            <a:spLocks noGrp="1" noChangeArrowheads="1"/>
          </p:cNvSpPr>
          <p:nvPr>
            <p:ph type="ftr" sz="quarter" idx="2"/>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endParaRPr lang="en-US"/>
          </a:p>
        </p:txBody>
      </p:sp>
      <p:sp>
        <p:nvSpPr>
          <p:cNvPr id="77829" name="Rectangle 5"/>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2700C3CD-538D-4D5D-831B-D73E0F723833}" type="slidenum">
              <a:rPr lang="en-US"/>
              <a:pPr/>
              <a:t>‹#›</a:t>
            </a:fld>
            <a:endParaRPr lang="en-US"/>
          </a:p>
        </p:txBody>
      </p:sp>
    </p:spTree>
    <p:extLst>
      <p:ext uri="{BB962C8B-B14F-4D97-AF65-F5344CB8AC3E}">
        <p14:creationId xmlns:p14="http://schemas.microsoft.com/office/powerpoint/2010/main" val="280777082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2BBB716-26BB-447E-B82B-8BADC3AB53B9}" type="datetimeFigureOut">
              <a:rPr lang="en-GB" smtClean="0"/>
              <a:pPr/>
              <a:t>25/11/2013</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784B9FE-8367-43FB-BFF9-A24EE38AAA3B}" type="slidenum">
              <a:rPr lang="en-GB" smtClean="0"/>
              <a:pPr/>
              <a:t>‹#›</a:t>
            </a:fld>
            <a:endParaRPr lang="en-GB"/>
          </a:p>
        </p:txBody>
      </p:sp>
    </p:spTree>
    <p:extLst>
      <p:ext uri="{BB962C8B-B14F-4D97-AF65-F5344CB8AC3E}">
        <p14:creationId xmlns:p14="http://schemas.microsoft.com/office/powerpoint/2010/main" val="177197276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dirty="0" smtClean="0"/>
              <a:t>depending on the particular circumstances and histories of different countries. </a:t>
            </a:r>
          </a:p>
          <a:p>
            <a:r>
              <a:rPr lang="en-GB" sz="1200" dirty="0" smtClean="0"/>
              <a:t>that , and that provision of social protection exclusively for the poor will undermine the social solidarity function of universal provision and also alienate the middle classes from the project of the development of domestically funded welfare state type provision and associated state building functions. Some commentators suggest that ‘</a:t>
            </a:r>
            <a:r>
              <a:rPr lang="en-US" sz="1200" i="1" dirty="0" smtClean="0"/>
              <a:t>more for the poor can mean less for the poor’</a:t>
            </a:r>
            <a:endParaRPr lang="en-GB" dirty="0"/>
          </a:p>
        </p:txBody>
      </p:sp>
      <p:sp>
        <p:nvSpPr>
          <p:cNvPr id="4" name="Slide Number Placeholder 3"/>
          <p:cNvSpPr>
            <a:spLocks noGrp="1"/>
          </p:cNvSpPr>
          <p:nvPr>
            <p:ph type="sldNum" sz="quarter" idx="10"/>
          </p:nvPr>
        </p:nvSpPr>
        <p:spPr/>
        <p:txBody>
          <a:bodyPr/>
          <a:lstStyle/>
          <a:p>
            <a:fld id="{E784B9FE-8367-43FB-BFF9-A24EE38AAA3B}" type="slidenum">
              <a:rPr lang="en-GB" smtClean="0"/>
              <a:pPr/>
              <a:t>4</a:t>
            </a:fld>
            <a:endParaRPr lang="en-GB"/>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dirty="0" smtClean="0"/>
              <a:t>The first driving demand for provision and making it politically expedient to address the challenge, the second driving the need for provision and the third providing resources for provision (Lindert, 2004). </a:t>
            </a:r>
            <a:endParaRPr lang="en-GB" dirty="0"/>
          </a:p>
        </p:txBody>
      </p:sp>
      <p:sp>
        <p:nvSpPr>
          <p:cNvPr id="4" name="Slide Number Placeholder 3"/>
          <p:cNvSpPr>
            <a:spLocks noGrp="1"/>
          </p:cNvSpPr>
          <p:nvPr>
            <p:ph type="sldNum" sz="quarter" idx="10"/>
          </p:nvPr>
        </p:nvSpPr>
        <p:spPr/>
        <p:txBody>
          <a:bodyPr/>
          <a:lstStyle/>
          <a:p>
            <a:fld id="{E784B9FE-8367-43FB-BFF9-A24EE38AAA3B}" type="slidenum">
              <a:rPr lang="en-GB" smtClean="0"/>
              <a:pPr/>
              <a:t>5</a:t>
            </a:fld>
            <a:endParaRPr lang="en-GB"/>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lvl="1" indent="0" algn="l" defTabSz="914400" rtl="0" eaLnBrk="1" fontAlgn="auto" latinLnBrk="0" hangingPunct="1">
              <a:lnSpc>
                <a:spcPct val="100000"/>
              </a:lnSpc>
              <a:spcBef>
                <a:spcPts val="0"/>
              </a:spcBef>
              <a:spcAft>
                <a:spcPts val="0"/>
              </a:spcAft>
              <a:buClrTx/>
              <a:buSzTx/>
              <a:buFontTx/>
              <a:buNone/>
              <a:tabLst/>
              <a:defRPr/>
            </a:pPr>
            <a:r>
              <a:rPr lang="en-US" sz="800" dirty="0" smtClean="0"/>
              <a:t>This report does not propose that there are simple answers to this dichotomy, but seeks to illuminate the tension inherent in differing institutional perspectives. </a:t>
            </a:r>
            <a:endParaRPr lang="en-GB" sz="800" dirty="0" smtClean="0"/>
          </a:p>
          <a:p>
            <a:endParaRPr lang="en-GB" dirty="0"/>
          </a:p>
        </p:txBody>
      </p:sp>
      <p:sp>
        <p:nvSpPr>
          <p:cNvPr id="4" name="Slide Number Placeholder 3"/>
          <p:cNvSpPr>
            <a:spLocks noGrp="1"/>
          </p:cNvSpPr>
          <p:nvPr>
            <p:ph type="sldNum" sz="quarter" idx="10"/>
          </p:nvPr>
        </p:nvSpPr>
        <p:spPr/>
        <p:txBody>
          <a:bodyPr/>
          <a:lstStyle/>
          <a:p>
            <a:fld id="{E784B9FE-8367-43FB-BFF9-A24EE38AAA3B}" type="slidenum">
              <a:rPr lang="en-GB" smtClean="0"/>
              <a:pPr/>
              <a:t>11</a:t>
            </a:fld>
            <a:endParaRPr lang="en-GB"/>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dirty="0" smtClean="0"/>
              <a:t>Need to develop evidence base to inform instrument choice, design and implementation options, which offers a greater degree of objectivity rather than reflecting institutional preferences or path dependency, rooted in historical patterns of provision rather than analysis of current needs and programming options.</a:t>
            </a:r>
            <a:endParaRPr lang="en-GB" sz="1200" dirty="0" smtClean="0"/>
          </a:p>
          <a:p>
            <a:r>
              <a:rPr lang="en-US" sz="1200" dirty="0" smtClean="0"/>
              <a:t> </a:t>
            </a:r>
            <a:endParaRPr lang="en-GB" sz="1200" dirty="0" smtClean="0"/>
          </a:p>
          <a:p>
            <a:r>
              <a:rPr lang="en-US" sz="1200" dirty="0" smtClean="0"/>
              <a:t>Linked to this there is an opportunity, given the current degree of institutional consensus around social protection programming among the IDIs, and the ongoing move to </a:t>
            </a:r>
            <a:r>
              <a:rPr lang="en-US" sz="1200" dirty="0" err="1" smtClean="0"/>
              <a:t>harmonise</a:t>
            </a:r>
            <a:r>
              <a:rPr lang="en-US" sz="1200" dirty="0" smtClean="0"/>
              <a:t> activity in the sector, to promote improved evaluation, including the development of shared definitions and indicators across </a:t>
            </a:r>
            <a:r>
              <a:rPr lang="en-US" sz="1200" dirty="0" err="1" smtClean="0"/>
              <a:t>programmes</a:t>
            </a:r>
            <a:r>
              <a:rPr lang="en-US" sz="1200" dirty="0" smtClean="0"/>
              <a:t>, institutions, and regions, to enable greater comparison of performance,  meta analysis and cross </a:t>
            </a:r>
            <a:r>
              <a:rPr lang="en-US" sz="1200" dirty="0" err="1" smtClean="0"/>
              <a:t>programme</a:t>
            </a:r>
            <a:r>
              <a:rPr lang="en-US" sz="1200" dirty="0" smtClean="0"/>
              <a:t> learning.</a:t>
            </a:r>
            <a:endParaRPr lang="en-GB" sz="1200" dirty="0" smtClean="0"/>
          </a:p>
          <a:p>
            <a:r>
              <a:rPr lang="en-US" sz="1200" dirty="0" smtClean="0"/>
              <a:t> </a:t>
            </a:r>
            <a:endParaRPr lang="en-GB" sz="1200" dirty="0" smtClean="0"/>
          </a:p>
          <a:p>
            <a:r>
              <a:rPr lang="en-US" sz="1200" dirty="0" smtClean="0"/>
              <a:t>Opening debate around the significant challenge represented by the working age poor is also a key current opportunity, given the recognition of the scale of the WAP challenge, the limited repertoire of social protection and active </a:t>
            </a:r>
            <a:r>
              <a:rPr lang="en-US" sz="1200" dirty="0" err="1" smtClean="0"/>
              <a:t>labour</a:t>
            </a:r>
            <a:r>
              <a:rPr lang="en-US" sz="1200" dirty="0" smtClean="0"/>
              <a:t> market approaches currently in use, and the growing evidence of the shortcomings and inadequacies of such approaches, particularly in low income contexts, given the global shifts in the nature of under- and unemployment</a:t>
            </a:r>
            <a:r>
              <a:rPr lang="en-US" dirty="0" smtClean="0"/>
              <a:t>.</a:t>
            </a:r>
            <a:endParaRPr lang="en-GB" dirty="0" smtClean="0"/>
          </a:p>
          <a:p>
            <a:endParaRPr lang="en-GB" dirty="0"/>
          </a:p>
        </p:txBody>
      </p:sp>
      <p:sp>
        <p:nvSpPr>
          <p:cNvPr id="4" name="Slide Number Placeholder 3"/>
          <p:cNvSpPr>
            <a:spLocks noGrp="1"/>
          </p:cNvSpPr>
          <p:nvPr>
            <p:ph type="sldNum" sz="quarter" idx="10"/>
          </p:nvPr>
        </p:nvSpPr>
        <p:spPr/>
        <p:txBody>
          <a:bodyPr/>
          <a:lstStyle/>
          <a:p>
            <a:fld id="{E784B9FE-8367-43FB-BFF9-A24EE38AAA3B}" type="slidenum">
              <a:rPr lang="en-GB" smtClean="0"/>
              <a:pPr/>
              <a:t>16</a:t>
            </a:fld>
            <a:endParaRPr lang="en-GB"/>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92500"/>
          </a:bodyPr>
          <a:lstStyle/>
          <a:p>
            <a:pPr lvl="1"/>
            <a:r>
              <a:rPr lang="en-US" sz="1000" dirty="0" smtClean="0"/>
              <a:t>by drawing on and sharing the institutional expertise of the agencies most experienced and skilled in work in each area of </a:t>
            </a:r>
            <a:r>
              <a:rPr lang="en-US" sz="1000" dirty="0" err="1" smtClean="0"/>
              <a:t>endeavour</a:t>
            </a:r>
            <a:r>
              <a:rPr lang="en-US" sz="1000" dirty="0" smtClean="0"/>
              <a:t>.   Moving towards joint programming and basket funding at national level would represent the next steps in such an exercise, although this would require agencies to give up a degree of institutional autonomy and  influence in terms of policy choice, design and implementation and would require a deepening of trust and commitment between agencies than currently obtains, and the agreement of areas of common vision and overlap in the sector, the intended, although not yet fully accepted role for the SPF.   This approach also presents an opportunity to reduce the opportunity costs of engagement on the part of national governments through a reduction in the multiple parallel analytical, data gathering and financing and reporting processes currently in receipt of donor support.</a:t>
            </a:r>
            <a:endParaRPr lang="en-GB" sz="1000" dirty="0" smtClean="0"/>
          </a:p>
          <a:p>
            <a:r>
              <a:rPr lang="en-US" sz="1400" dirty="0" smtClean="0"/>
              <a:t>Sustainability could also be promoted by a greater degree of IDI support for domestically initiated programming even where it may not be consistent with institutionally preferred </a:t>
            </a:r>
            <a:r>
              <a:rPr lang="en-US" sz="1400" dirty="0" err="1" smtClean="0"/>
              <a:t>programme</a:t>
            </a:r>
            <a:r>
              <a:rPr lang="en-US" sz="1400" dirty="0" smtClean="0"/>
              <a:t> design, and also, critically, by a commitment to support rather than undermine domestic investment in the sector.  This latter outcome could be achieved by promoting greater institutional consistency within and between the IFIs, notably the BWI regarding national level ring-fencing and protection of social protection expenditure even in contexts requiring macro-economic stabilization. </a:t>
            </a:r>
            <a:endParaRPr lang="en-GB" sz="1400" dirty="0" smtClean="0"/>
          </a:p>
          <a:p>
            <a:r>
              <a:rPr lang="en-US" sz="1400" dirty="0" smtClean="0"/>
              <a:t>Finally, from a fiscal perspective, sustainability could be enhanced by the promotion of and engagement in a re-</a:t>
            </a:r>
            <a:r>
              <a:rPr lang="en-US" sz="1400" dirty="0" err="1" smtClean="0"/>
              <a:t>energised</a:t>
            </a:r>
            <a:r>
              <a:rPr lang="en-US" sz="1400" dirty="0" smtClean="0"/>
              <a:t> debate on international financing options, on the part of the IFIs, and, where appropriate, supporting national level dialogue on options for capturing future mineral dividends for the provision of social dividends linked to social protection provision. </a:t>
            </a:r>
            <a:endParaRPr lang="en-GB" sz="1400" dirty="0" smtClean="0"/>
          </a:p>
          <a:p>
            <a:endParaRPr lang="en-GB" dirty="0"/>
          </a:p>
        </p:txBody>
      </p:sp>
      <p:sp>
        <p:nvSpPr>
          <p:cNvPr id="4" name="Slide Number Placeholder 3"/>
          <p:cNvSpPr>
            <a:spLocks noGrp="1"/>
          </p:cNvSpPr>
          <p:nvPr>
            <p:ph type="sldNum" sz="quarter" idx="10"/>
          </p:nvPr>
        </p:nvSpPr>
        <p:spPr/>
        <p:txBody>
          <a:bodyPr/>
          <a:lstStyle/>
          <a:p>
            <a:fld id="{E784B9FE-8367-43FB-BFF9-A24EE38AAA3B}" type="slidenum">
              <a:rPr lang="en-GB" smtClean="0"/>
              <a:pPr/>
              <a:t>17</a:t>
            </a:fld>
            <a:endParaRPr lang="en-GB"/>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dirty="0" smtClean="0"/>
              <a:t>(</a:t>
            </a:r>
            <a:r>
              <a:rPr lang="en-US" sz="1200" dirty="0" err="1" smtClean="0"/>
              <a:t>eg</a:t>
            </a:r>
            <a:r>
              <a:rPr lang="en-US" sz="1200" dirty="0" smtClean="0"/>
              <a:t> 2005) To facilitate this, the innovative thinking arising from Paris 2005 and the Gleneagles proposals should be reviewed, alongside an exploration of more recent proposals for a global fund and transaction tax, as well as mineral taxation, engaging with the mineral resource debate actively.   Part of this process would be a consideration of lessons from the RSR and other trust fund approaches to inform for future options</a:t>
            </a:r>
            <a:r>
              <a:rPr lang="en-US" dirty="0" smtClean="0"/>
              <a:t>. </a:t>
            </a:r>
            <a:endParaRPr lang="en-GB" dirty="0"/>
          </a:p>
        </p:txBody>
      </p:sp>
      <p:sp>
        <p:nvSpPr>
          <p:cNvPr id="4" name="Slide Number Placeholder 3"/>
          <p:cNvSpPr>
            <a:spLocks noGrp="1"/>
          </p:cNvSpPr>
          <p:nvPr>
            <p:ph type="sldNum" sz="quarter" idx="10"/>
          </p:nvPr>
        </p:nvSpPr>
        <p:spPr/>
        <p:txBody>
          <a:bodyPr/>
          <a:lstStyle/>
          <a:p>
            <a:fld id="{E784B9FE-8367-43FB-BFF9-A24EE38AAA3B}" type="slidenum">
              <a:rPr lang="en-GB" smtClean="0"/>
              <a:pPr/>
              <a:t>18</a:t>
            </a:fld>
            <a:endParaRPr lang="en-GB"/>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dirty="0" smtClean="0"/>
              <a:t>Eg G20</a:t>
            </a:r>
            <a:endParaRPr lang="en-GB" dirty="0"/>
          </a:p>
        </p:txBody>
      </p:sp>
      <p:sp>
        <p:nvSpPr>
          <p:cNvPr id="4" name="Slide Number Placeholder 3"/>
          <p:cNvSpPr>
            <a:spLocks noGrp="1"/>
          </p:cNvSpPr>
          <p:nvPr>
            <p:ph type="sldNum" sz="quarter" idx="10"/>
          </p:nvPr>
        </p:nvSpPr>
        <p:spPr/>
        <p:txBody>
          <a:bodyPr/>
          <a:lstStyle/>
          <a:p>
            <a:fld id="{E784B9FE-8367-43FB-BFF9-A24EE38AAA3B}" type="slidenum">
              <a:rPr lang="en-GB" smtClean="0"/>
              <a:pPr/>
              <a:t>19</a:t>
            </a:fld>
            <a:endParaRPr lang="en-GB"/>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t>In the post 2008 context, there is scope for initiating active and critical discussion around the meaning of ‘systems development’ in relation to social protection to identify areas of common interest and areas where there may be an incongruence of schemata and to discuss explicitly the implications and possible avenues for resolution of any issues arising. In a similar vein  there is a need to promote open debate on potential contradictions and tensions inherent in promoting social protection institutions as both the provider of a social minimum and also as mechanisms for countercyclical crisis response in developing country contexts, so that challenges can be  identified and addressed, conceptually and in programming. </a:t>
            </a:r>
            <a:endParaRPr lang="en-GB" sz="1200" dirty="0" smtClean="0"/>
          </a:p>
          <a:p>
            <a:endParaRPr lang="en-GB" dirty="0"/>
          </a:p>
        </p:txBody>
      </p:sp>
      <p:sp>
        <p:nvSpPr>
          <p:cNvPr id="4" name="Slide Number Placeholder 3"/>
          <p:cNvSpPr>
            <a:spLocks noGrp="1"/>
          </p:cNvSpPr>
          <p:nvPr>
            <p:ph type="sldNum" sz="quarter" idx="10"/>
          </p:nvPr>
        </p:nvSpPr>
        <p:spPr/>
        <p:txBody>
          <a:bodyPr/>
          <a:lstStyle/>
          <a:p>
            <a:fld id="{E784B9FE-8367-43FB-BFF9-A24EE38AAA3B}" type="slidenum">
              <a:rPr lang="en-GB" smtClean="0"/>
              <a:pPr/>
              <a:t>22</a:t>
            </a:fld>
            <a:endParaRPr lang="en-GB"/>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t>Part of this process would be to explore contested questions in the current discourse relating to inequality, the emerging ‘equality of opportunity’ ideology, the question of redistribution, and role of income inequality in the poverty debate. </a:t>
            </a:r>
            <a:endParaRPr lang="en-GB" sz="1200" dirty="0" smtClean="0"/>
          </a:p>
          <a:p>
            <a:endParaRPr lang="en-GB" dirty="0"/>
          </a:p>
        </p:txBody>
      </p:sp>
      <p:sp>
        <p:nvSpPr>
          <p:cNvPr id="4" name="Slide Number Placeholder 3"/>
          <p:cNvSpPr>
            <a:spLocks noGrp="1"/>
          </p:cNvSpPr>
          <p:nvPr>
            <p:ph type="sldNum" sz="quarter" idx="10"/>
          </p:nvPr>
        </p:nvSpPr>
        <p:spPr/>
        <p:txBody>
          <a:bodyPr/>
          <a:lstStyle/>
          <a:p>
            <a:fld id="{E784B9FE-8367-43FB-BFF9-A24EE38AAA3B}" type="slidenum">
              <a:rPr lang="en-GB" smtClean="0"/>
              <a:pPr/>
              <a:t>23</a:t>
            </a:fld>
            <a:endParaRPr lang="en-GB"/>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0482" name="Rectangle 2"/>
          <p:cNvSpPr>
            <a:spLocks noGrp="1" noChangeArrowheads="1"/>
          </p:cNvSpPr>
          <p:nvPr>
            <p:ph type="ctrTitle"/>
          </p:nvPr>
        </p:nvSpPr>
        <p:spPr>
          <a:xfrm>
            <a:off x="914400" y="685800"/>
            <a:ext cx="7721600" cy="1143000"/>
          </a:xfrm>
        </p:spPr>
        <p:txBody>
          <a:bodyPr/>
          <a:lstStyle>
            <a:lvl1pPr>
              <a:defRPr/>
            </a:lvl1pPr>
          </a:lstStyle>
          <a:p>
            <a:r>
              <a:rPr lang="en-US"/>
              <a:t>Click to edit Master title style</a:t>
            </a:r>
          </a:p>
        </p:txBody>
      </p:sp>
      <p:sp>
        <p:nvSpPr>
          <p:cNvPr id="20483" name="Rectangle 3"/>
          <p:cNvSpPr>
            <a:spLocks noGrp="1" noChangeArrowheads="1"/>
          </p:cNvSpPr>
          <p:nvPr>
            <p:ph type="subTitle" idx="1"/>
          </p:nvPr>
        </p:nvSpPr>
        <p:spPr>
          <a:xfrm>
            <a:off x="2133600" y="3886200"/>
            <a:ext cx="6400800" cy="1771650"/>
          </a:xfrm>
        </p:spPr>
        <p:txBody>
          <a:bodyPr/>
          <a:lstStyle>
            <a:lvl1pPr marL="0" indent="0">
              <a:buFont typeface="Monotype Sorts" pitchFamily="2" charset="2"/>
              <a:buNone/>
              <a:defRPr>
                <a:latin typeface="Arial Black" pitchFamily="34" charset="0"/>
              </a:defRPr>
            </a:lvl1pPr>
          </a:lstStyle>
          <a:p>
            <a:r>
              <a:rPr lang="en-US"/>
              <a:t>Click to edit Master subtitle style</a:t>
            </a:r>
          </a:p>
        </p:txBody>
      </p:sp>
      <p:sp>
        <p:nvSpPr>
          <p:cNvPr id="20484" name="Rectangle 4"/>
          <p:cNvSpPr>
            <a:spLocks noGrp="1" noChangeArrowheads="1"/>
          </p:cNvSpPr>
          <p:nvPr>
            <p:ph type="dt" sz="half" idx="2"/>
          </p:nvPr>
        </p:nvSpPr>
        <p:spPr>
          <a:xfrm>
            <a:off x="711200" y="6229350"/>
            <a:ext cx="1930400" cy="514350"/>
          </a:xfrm>
        </p:spPr>
        <p:txBody>
          <a:bodyPr/>
          <a:lstStyle>
            <a:lvl1pPr>
              <a:defRPr>
                <a:solidFill>
                  <a:srgbClr val="5E574E"/>
                </a:solidFill>
              </a:defRPr>
            </a:lvl1pPr>
          </a:lstStyle>
          <a:p>
            <a:endParaRPr lang="en-US"/>
          </a:p>
        </p:txBody>
      </p:sp>
      <p:sp>
        <p:nvSpPr>
          <p:cNvPr id="20485" name="Rectangle 5"/>
          <p:cNvSpPr>
            <a:spLocks noGrp="1" noChangeArrowheads="1"/>
          </p:cNvSpPr>
          <p:nvPr>
            <p:ph type="ftr" sz="quarter" idx="3"/>
          </p:nvPr>
        </p:nvSpPr>
        <p:spPr>
          <a:xfrm>
            <a:off x="3149600" y="6229350"/>
            <a:ext cx="2844800" cy="514350"/>
          </a:xfrm>
        </p:spPr>
        <p:txBody>
          <a:bodyPr/>
          <a:lstStyle>
            <a:lvl1pPr>
              <a:defRPr>
                <a:solidFill>
                  <a:srgbClr val="5E574E"/>
                </a:solidFill>
              </a:defRPr>
            </a:lvl1pPr>
          </a:lstStyle>
          <a:p>
            <a:endParaRPr lang="en-US"/>
          </a:p>
        </p:txBody>
      </p:sp>
      <p:sp>
        <p:nvSpPr>
          <p:cNvPr id="20486" name="Rectangle 6"/>
          <p:cNvSpPr>
            <a:spLocks noGrp="1" noChangeArrowheads="1"/>
          </p:cNvSpPr>
          <p:nvPr>
            <p:ph type="sldNum" sz="quarter" idx="4"/>
          </p:nvPr>
        </p:nvSpPr>
        <p:spPr>
          <a:xfrm>
            <a:off x="6604000" y="6229350"/>
            <a:ext cx="1828800" cy="514350"/>
          </a:xfrm>
        </p:spPr>
        <p:txBody>
          <a:bodyPr/>
          <a:lstStyle>
            <a:lvl1pPr>
              <a:defRPr>
                <a:solidFill>
                  <a:srgbClr val="5E574E"/>
                </a:solidFill>
              </a:defRPr>
            </a:lvl1pPr>
          </a:lstStyle>
          <a:p>
            <a:fld id="{D6905F09-6DF6-4380-B3B5-612DF2DDB0E9}" type="slidenum">
              <a:rPr lang="en-US"/>
              <a:pPr/>
              <a:t>‹#›</a:t>
            </a:fld>
            <a:endParaRPr lang="en-US"/>
          </a:p>
        </p:txBody>
      </p:sp>
      <p:pic>
        <p:nvPicPr>
          <p:cNvPr id="20487" name="Picture 7" descr="paint"/>
          <p:cNvPicPr>
            <a:picLocks noChangeAspect="1" noChangeArrowheads="1"/>
          </p:cNvPicPr>
          <p:nvPr/>
        </p:nvPicPr>
        <p:blipFill>
          <a:blip r:embed="rId2" cstate="print">
            <a:clrChange>
              <a:clrFrom>
                <a:srgbClr val="C0C0C0"/>
              </a:clrFrom>
              <a:clrTo>
                <a:srgbClr val="C0C0C0">
                  <a:alpha val="0"/>
                </a:srgbClr>
              </a:clrTo>
            </a:clrChange>
          </a:blip>
          <a:srcRect/>
          <a:stretch>
            <a:fillRect/>
          </a:stretch>
        </p:blipFill>
        <p:spPr bwMode="auto">
          <a:xfrm>
            <a:off x="914400" y="1828800"/>
            <a:ext cx="8229600" cy="384175"/>
          </a:xfrm>
          <a:prstGeom prst="rect">
            <a:avLst/>
          </a:prstGeom>
          <a:noFill/>
          <a:ln w="9525">
            <a:noFill/>
            <a:miter lim="800000"/>
            <a:headEnd/>
            <a:tailEnd/>
          </a:ln>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D7A3EA21-1DC6-4929-B15B-6839CA8E477B}" type="slidenum">
              <a:rPr lang="en-US"/>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78600" y="228600"/>
            <a:ext cx="2057400" cy="5829300"/>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06400" y="228600"/>
            <a:ext cx="6019800" cy="58293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7FAC256A-A0FD-4E61-B7EF-BCBFFDBDDD32}" type="slidenum">
              <a:rPr lang="en-US"/>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B7B05E4A-0CA0-4AB4-97B1-62076A1CBCCD}" type="slidenum">
              <a:rPr lang="en-US"/>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76D9B0E7-E62A-4868-A08C-284425944AFB}" type="slidenum">
              <a:rPr lang="en-US"/>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885950"/>
            <a:ext cx="4013200" cy="41719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22800" y="1885950"/>
            <a:ext cx="4013200" cy="41719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85273F88-5F8E-45D4-8E8F-2E09800568FF}" type="slidenum">
              <a:rPr lang="en-US"/>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lvl1pPr>
              <a:defRPr/>
            </a:lvl1pPr>
          </a:lstStyle>
          <a:p>
            <a:endParaRPr lang="en-US"/>
          </a:p>
        </p:txBody>
      </p:sp>
      <p:sp>
        <p:nvSpPr>
          <p:cNvPr id="8" name="Footer Placeholder 7"/>
          <p:cNvSpPr>
            <a:spLocks noGrp="1"/>
          </p:cNvSpPr>
          <p:nvPr>
            <p:ph type="ftr" sz="quarter" idx="11"/>
          </p:nvPr>
        </p:nvSpPr>
        <p:spPr/>
        <p:txBody>
          <a:bodyPr/>
          <a:lstStyle>
            <a:lvl1pPr>
              <a:defRPr/>
            </a:lvl1pPr>
          </a:lstStyle>
          <a:p>
            <a:endParaRPr lang="en-US"/>
          </a:p>
        </p:txBody>
      </p:sp>
      <p:sp>
        <p:nvSpPr>
          <p:cNvPr id="9" name="Slide Number Placeholder 8"/>
          <p:cNvSpPr>
            <a:spLocks noGrp="1"/>
          </p:cNvSpPr>
          <p:nvPr>
            <p:ph type="sldNum" sz="quarter" idx="12"/>
          </p:nvPr>
        </p:nvSpPr>
        <p:spPr/>
        <p:txBody>
          <a:bodyPr/>
          <a:lstStyle>
            <a:lvl1pPr>
              <a:defRPr/>
            </a:lvl1pPr>
          </a:lstStyle>
          <a:p>
            <a:fld id="{EAD0F8E5-BDA2-43DF-8BE7-AB4148897F32}" type="slidenum">
              <a:rPr lang="en-US"/>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lvl1pPr>
              <a:defRPr/>
            </a:lvl1pPr>
          </a:lstStyle>
          <a:p>
            <a:endParaRPr lang="en-US"/>
          </a:p>
        </p:txBody>
      </p:sp>
      <p:sp>
        <p:nvSpPr>
          <p:cNvPr id="4" name="Footer Placeholder 3"/>
          <p:cNvSpPr>
            <a:spLocks noGrp="1"/>
          </p:cNvSpPr>
          <p:nvPr>
            <p:ph type="ftr" sz="quarter" idx="11"/>
          </p:nvPr>
        </p:nvSpPr>
        <p:spPr/>
        <p:txBody>
          <a:bodyPr/>
          <a:lstStyle>
            <a:lvl1pPr>
              <a:defRPr/>
            </a:lvl1pPr>
          </a:lstStyle>
          <a:p>
            <a:endParaRPr lang="en-US"/>
          </a:p>
        </p:txBody>
      </p:sp>
      <p:sp>
        <p:nvSpPr>
          <p:cNvPr id="5" name="Slide Number Placeholder 4"/>
          <p:cNvSpPr>
            <a:spLocks noGrp="1"/>
          </p:cNvSpPr>
          <p:nvPr>
            <p:ph type="sldNum" sz="quarter" idx="12"/>
          </p:nvPr>
        </p:nvSpPr>
        <p:spPr/>
        <p:txBody>
          <a:bodyPr/>
          <a:lstStyle>
            <a:lvl1pPr>
              <a:defRPr/>
            </a:lvl1pPr>
          </a:lstStyle>
          <a:p>
            <a:fld id="{8FF42EEC-C5B0-4EF6-A4C7-E9824E98BE38}" type="slidenum">
              <a:rPr lang="en-US"/>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3"/>
          <p:cNvSpPr>
            <a:spLocks noGrp="1"/>
          </p:cNvSpPr>
          <p:nvPr>
            <p:ph type="sldNum" sz="quarter" idx="12"/>
          </p:nvPr>
        </p:nvSpPr>
        <p:spPr/>
        <p:txBody>
          <a:bodyPr/>
          <a:lstStyle>
            <a:lvl1pPr>
              <a:defRPr/>
            </a:lvl1pPr>
          </a:lstStyle>
          <a:p>
            <a:fld id="{4A96CEA7-55C0-4155-AC5F-085E483D99CB}" type="slidenum">
              <a:rPr lang="en-US"/>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3DF1E675-8413-4D20-9EE7-F095281566E5}" type="slidenum">
              <a:rPr lang="en-US"/>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A093C0FC-E308-4663-88A6-A1AB4F8AD722}" type="slidenum">
              <a:rPr lang="en-US"/>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a:outerShdw dist="107763" dir="2700000" algn="ctr" rotWithShape="0">
            <a:srgbClr val="000000"/>
          </a:outerShdw>
        </a:effectLst>
      </p:bgPr>
    </p:bg>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bwMode="auto">
          <a:xfrm>
            <a:off x="406400" y="228600"/>
            <a:ext cx="7772400" cy="11430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US" smtClean="0"/>
              <a:t>Click to edit Master title style</a:t>
            </a:r>
          </a:p>
        </p:txBody>
      </p:sp>
      <p:sp>
        <p:nvSpPr>
          <p:cNvPr id="19459" name="Rectangle 3"/>
          <p:cNvSpPr>
            <a:spLocks noGrp="1" noChangeArrowheads="1"/>
          </p:cNvSpPr>
          <p:nvPr>
            <p:ph type="body" idx="1"/>
          </p:nvPr>
        </p:nvSpPr>
        <p:spPr bwMode="auto">
          <a:xfrm>
            <a:off x="457200" y="1885950"/>
            <a:ext cx="8178800" cy="417195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9460" name="Rectangle 4"/>
          <p:cNvSpPr>
            <a:spLocks noGrp="1" noChangeArrowheads="1"/>
          </p:cNvSpPr>
          <p:nvPr>
            <p:ph type="dt" sz="half" idx="2"/>
          </p:nvPr>
        </p:nvSpPr>
        <p:spPr bwMode="auto">
          <a:xfrm>
            <a:off x="431800" y="6229350"/>
            <a:ext cx="1905000" cy="4572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lvl1pPr>
              <a:spcBef>
                <a:spcPct val="50000"/>
              </a:spcBef>
              <a:defRPr sz="1400">
                <a:solidFill>
                  <a:schemeClr val="bg2"/>
                </a:solidFill>
                <a:latin typeface="Arial" charset="0"/>
              </a:defRPr>
            </a:lvl1pPr>
          </a:lstStyle>
          <a:p>
            <a:endParaRPr lang="en-US"/>
          </a:p>
        </p:txBody>
      </p:sp>
      <p:sp>
        <p:nvSpPr>
          <p:cNvPr id="19461" name="Rectangle 5"/>
          <p:cNvSpPr>
            <a:spLocks noGrp="1" noChangeArrowheads="1"/>
          </p:cNvSpPr>
          <p:nvPr>
            <p:ph type="ftr" sz="quarter" idx="3"/>
          </p:nvPr>
        </p:nvSpPr>
        <p:spPr bwMode="auto">
          <a:xfrm>
            <a:off x="3124200" y="6229350"/>
            <a:ext cx="2895600" cy="4572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lvl1pPr algn="ctr">
              <a:spcBef>
                <a:spcPct val="50000"/>
              </a:spcBef>
              <a:defRPr sz="1400">
                <a:solidFill>
                  <a:schemeClr val="bg2"/>
                </a:solidFill>
                <a:latin typeface="Arial" charset="0"/>
              </a:defRPr>
            </a:lvl1pPr>
          </a:lstStyle>
          <a:p>
            <a:endParaRPr lang="en-US"/>
          </a:p>
        </p:txBody>
      </p:sp>
      <p:sp>
        <p:nvSpPr>
          <p:cNvPr id="19462" name="Rectangle 6"/>
          <p:cNvSpPr>
            <a:spLocks noGrp="1" noChangeArrowheads="1"/>
          </p:cNvSpPr>
          <p:nvPr>
            <p:ph type="sldNum" sz="quarter" idx="4"/>
          </p:nvPr>
        </p:nvSpPr>
        <p:spPr bwMode="auto">
          <a:xfrm>
            <a:off x="6731000" y="6229350"/>
            <a:ext cx="1905000" cy="4572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lvl1pPr algn="r">
              <a:spcBef>
                <a:spcPct val="50000"/>
              </a:spcBef>
              <a:defRPr sz="1400">
                <a:solidFill>
                  <a:schemeClr val="bg2"/>
                </a:solidFill>
                <a:latin typeface="Arial" charset="0"/>
              </a:defRPr>
            </a:lvl1pPr>
          </a:lstStyle>
          <a:p>
            <a:fld id="{3275746B-0EF6-4F4A-A201-B781C3B5EAE5}" type="slidenum">
              <a:rPr lang="en-US"/>
              <a:pPr/>
              <a:t>‹#›</a:t>
            </a:fld>
            <a:endParaRPr lang="en-US"/>
          </a:p>
        </p:txBody>
      </p:sp>
      <p:pic>
        <p:nvPicPr>
          <p:cNvPr id="19463" name="Picture 7" descr="paint"/>
          <p:cNvPicPr>
            <a:picLocks noChangeAspect="1" noChangeArrowheads="1"/>
          </p:cNvPicPr>
          <p:nvPr/>
        </p:nvPicPr>
        <p:blipFill>
          <a:blip r:embed="rId13" cstate="print">
            <a:clrChange>
              <a:clrFrom>
                <a:srgbClr val="C0C0C0"/>
              </a:clrFrom>
              <a:clrTo>
                <a:srgbClr val="C0C0C0">
                  <a:alpha val="0"/>
                </a:srgbClr>
              </a:clrTo>
            </a:clrChange>
          </a:blip>
          <a:srcRect/>
          <a:stretch>
            <a:fillRect/>
          </a:stretch>
        </p:blipFill>
        <p:spPr bwMode="auto">
          <a:xfrm>
            <a:off x="914400" y="1314450"/>
            <a:ext cx="8229600" cy="384175"/>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Lst>
  <p:txStyles>
    <p:titleStyle>
      <a:lvl1pPr algn="l" rtl="0" eaLnBrk="0" fontAlgn="base" hangingPunct="0">
        <a:spcBef>
          <a:spcPct val="0"/>
        </a:spcBef>
        <a:spcAft>
          <a:spcPct val="0"/>
        </a:spcAft>
        <a:defRPr kumimoji="1" sz="4000">
          <a:solidFill>
            <a:schemeClr val="tx2"/>
          </a:solidFill>
          <a:latin typeface="+mj-lt"/>
          <a:ea typeface="+mj-ea"/>
          <a:cs typeface="+mj-cs"/>
        </a:defRPr>
      </a:lvl1pPr>
      <a:lvl2pPr algn="l" rtl="0" eaLnBrk="0" fontAlgn="base" hangingPunct="0">
        <a:spcBef>
          <a:spcPct val="0"/>
        </a:spcBef>
        <a:spcAft>
          <a:spcPct val="0"/>
        </a:spcAft>
        <a:defRPr kumimoji="1" sz="4000">
          <a:solidFill>
            <a:schemeClr val="tx2"/>
          </a:solidFill>
          <a:latin typeface="Arial Black" pitchFamily="34" charset="0"/>
        </a:defRPr>
      </a:lvl2pPr>
      <a:lvl3pPr algn="l" rtl="0" eaLnBrk="0" fontAlgn="base" hangingPunct="0">
        <a:spcBef>
          <a:spcPct val="0"/>
        </a:spcBef>
        <a:spcAft>
          <a:spcPct val="0"/>
        </a:spcAft>
        <a:defRPr kumimoji="1" sz="4000">
          <a:solidFill>
            <a:schemeClr val="tx2"/>
          </a:solidFill>
          <a:latin typeface="Arial Black" pitchFamily="34" charset="0"/>
        </a:defRPr>
      </a:lvl3pPr>
      <a:lvl4pPr algn="l" rtl="0" eaLnBrk="0" fontAlgn="base" hangingPunct="0">
        <a:spcBef>
          <a:spcPct val="0"/>
        </a:spcBef>
        <a:spcAft>
          <a:spcPct val="0"/>
        </a:spcAft>
        <a:defRPr kumimoji="1" sz="4000">
          <a:solidFill>
            <a:schemeClr val="tx2"/>
          </a:solidFill>
          <a:latin typeface="Arial Black" pitchFamily="34" charset="0"/>
        </a:defRPr>
      </a:lvl4pPr>
      <a:lvl5pPr algn="l" rtl="0" eaLnBrk="0" fontAlgn="base" hangingPunct="0">
        <a:spcBef>
          <a:spcPct val="0"/>
        </a:spcBef>
        <a:spcAft>
          <a:spcPct val="0"/>
        </a:spcAft>
        <a:defRPr kumimoji="1" sz="4000">
          <a:solidFill>
            <a:schemeClr val="tx2"/>
          </a:solidFill>
          <a:latin typeface="Arial Black" pitchFamily="34" charset="0"/>
        </a:defRPr>
      </a:lvl5pPr>
      <a:lvl6pPr marL="457200" algn="l" rtl="0" eaLnBrk="0" fontAlgn="base" hangingPunct="0">
        <a:spcBef>
          <a:spcPct val="0"/>
        </a:spcBef>
        <a:spcAft>
          <a:spcPct val="0"/>
        </a:spcAft>
        <a:defRPr kumimoji="1" sz="4000">
          <a:solidFill>
            <a:schemeClr val="tx2"/>
          </a:solidFill>
          <a:latin typeface="Arial Black" pitchFamily="34" charset="0"/>
        </a:defRPr>
      </a:lvl6pPr>
      <a:lvl7pPr marL="914400" algn="l" rtl="0" eaLnBrk="0" fontAlgn="base" hangingPunct="0">
        <a:spcBef>
          <a:spcPct val="0"/>
        </a:spcBef>
        <a:spcAft>
          <a:spcPct val="0"/>
        </a:spcAft>
        <a:defRPr kumimoji="1" sz="4000">
          <a:solidFill>
            <a:schemeClr val="tx2"/>
          </a:solidFill>
          <a:latin typeface="Arial Black" pitchFamily="34" charset="0"/>
        </a:defRPr>
      </a:lvl7pPr>
      <a:lvl8pPr marL="1371600" algn="l" rtl="0" eaLnBrk="0" fontAlgn="base" hangingPunct="0">
        <a:spcBef>
          <a:spcPct val="0"/>
        </a:spcBef>
        <a:spcAft>
          <a:spcPct val="0"/>
        </a:spcAft>
        <a:defRPr kumimoji="1" sz="4000">
          <a:solidFill>
            <a:schemeClr val="tx2"/>
          </a:solidFill>
          <a:latin typeface="Arial Black" pitchFamily="34" charset="0"/>
        </a:defRPr>
      </a:lvl8pPr>
      <a:lvl9pPr marL="1828800" algn="l" rtl="0" eaLnBrk="0" fontAlgn="base" hangingPunct="0">
        <a:spcBef>
          <a:spcPct val="0"/>
        </a:spcBef>
        <a:spcAft>
          <a:spcPct val="0"/>
        </a:spcAft>
        <a:defRPr kumimoji="1" sz="4000">
          <a:solidFill>
            <a:schemeClr val="tx2"/>
          </a:solidFill>
          <a:latin typeface="Arial Black" pitchFamily="34" charset="0"/>
        </a:defRPr>
      </a:lvl9pPr>
    </p:titleStyle>
    <p:bodyStyle>
      <a:lvl1pPr marL="342900" indent="-342900" algn="l" rtl="0" eaLnBrk="0" fontAlgn="base" hangingPunct="0">
        <a:spcBef>
          <a:spcPct val="20000"/>
        </a:spcBef>
        <a:spcAft>
          <a:spcPct val="0"/>
        </a:spcAft>
        <a:buClr>
          <a:schemeClr val="accent2"/>
        </a:buClr>
        <a:buFont typeface="Monotype Sorts" pitchFamily="2" charset="2"/>
        <a:buChar char="z"/>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accent2"/>
        </a:buClr>
        <a:buFont typeface="Monotype Sorts" pitchFamily="2" charset="2"/>
        <a:buChar char="y"/>
        <a:defRPr kumimoji="1" sz="2800">
          <a:solidFill>
            <a:schemeClr val="tx1"/>
          </a:solidFill>
          <a:latin typeface="+mn-lt"/>
        </a:defRPr>
      </a:lvl2pPr>
      <a:lvl3pPr marL="1143000" indent="-228600" algn="l" rtl="0" eaLnBrk="0" fontAlgn="base" hangingPunct="0">
        <a:spcBef>
          <a:spcPct val="20000"/>
        </a:spcBef>
        <a:spcAft>
          <a:spcPct val="0"/>
        </a:spcAft>
        <a:buClr>
          <a:schemeClr val="accent2"/>
        </a:buClr>
        <a:buFont typeface="Monotype Sorts" pitchFamily="2" charset="2"/>
        <a:buChar char="x"/>
        <a:defRPr kumimoji="1" sz="2400">
          <a:solidFill>
            <a:schemeClr val="tx1"/>
          </a:solidFill>
          <a:latin typeface="+mn-lt"/>
        </a:defRPr>
      </a:lvl3pPr>
      <a:lvl4pPr marL="1600200" indent="-228600" algn="l" rtl="0" eaLnBrk="0" fontAlgn="base" hangingPunct="0">
        <a:spcBef>
          <a:spcPct val="20000"/>
        </a:spcBef>
        <a:spcAft>
          <a:spcPct val="0"/>
        </a:spcAft>
        <a:buClr>
          <a:schemeClr val="accent2"/>
        </a:buClr>
        <a:buChar char="•"/>
        <a:defRPr kumimoji="1" sz="2000">
          <a:solidFill>
            <a:schemeClr val="tx1"/>
          </a:solidFill>
          <a:latin typeface="+mn-lt"/>
        </a:defRPr>
      </a:lvl4pPr>
      <a:lvl5pPr marL="2057400" indent="-228600" algn="l" rtl="0" eaLnBrk="0" fontAlgn="base" hangingPunct="0">
        <a:spcBef>
          <a:spcPct val="20000"/>
        </a:spcBef>
        <a:spcAft>
          <a:spcPct val="0"/>
        </a:spcAft>
        <a:buClr>
          <a:schemeClr val="accent2"/>
        </a:buClr>
        <a:buChar char="–"/>
        <a:defRPr kumimoji="1" sz="2000">
          <a:solidFill>
            <a:schemeClr val="tx1"/>
          </a:solidFill>
          <a:latin typeface="+mn-lt"/>
        </a:defRPr>
      </a:lvl5pPr>
      <a:lvl6pPr marL="2514600" indent="-228600" algn="l" rtl="0" eaLnBrk="0" fontAlgn="base" hangingPunct="0">
        <a:spcBef>
          <a:spcPct val="20000"/>
        </a:spcBef>
        <a:spcAft>
          <a:spcPct val="0"/>
        </a:spcAft>
        <a:buClr>
          <a:schemeClr val="accent2"/>
        </a:buClr>
        <a:buChar char="–"/>
        <a:defRPr kumimoji="1" sz="2000">
          <a:solidFill>
            <a:schemeClr val="tx1"/>
          </a:solidFill>
          <a:latin typeface="+mn-lt"/>
        </a:defRPr>
      </a:lvl6pPr>
      <a:lvl7pPr marL="2971800" indent="-228600" algn="l" rtl="0" eaLnBrk="0" fontAlgn="base" hangingPunct="0">
        <a:spcBef>
          <a:spcPct val="20000"/>
        </a:spcBef>
        <a:spcAft>
          <a:spcPct val="0"/>
        </a:spcAft>
        <a:buClr>
          <a:schemeClr val="accent2"/>
        </a:buClr>
        <a:buChar char="–"/>
        <a:defRPr kumimoji="1" sz="2000">
          <a:solidFill>
            <a:schemeClr val="tx1"/>
          </a:solidFill>
          <a:latin typeface="+mn-lt"/>
        </a:defRPr>
      </a:lvl7pPr>
      <a:lvl8pPr marL="3429000" indent="-228600" algn="l" rtl="0" eaLnBrk="0" fontAlgn="base" hangingPunct="0">
        <a:spcBef>
          <a:spcPct val="20000"/>
        </a:spcBef>
        <a:spcAft>
          <a:spcPct val="0"/>
        </a:spcAft>
        <a:buClr>
          <a:schemeClr val="accent2"/>
        </a:buClr>
        <a:buChar char="–"/>
        <a:defRPr kumimoji="1" sz="2000">
          <a:solidFill>
            <a:schemeClr val="tx1"/>
          </a:solidFill>
          <a:latin typeface="+mn-lt"/>
        </a:defRPr>
      </a:lvl8pPr>
      <a:lvl9pPr marL="3886200" indent="-228600" algn="l" rtl="0" eaLnBrk="0" fontAlgn="base" hangingPunct="0">
        <a:spcBef>
          <a:spcPct val="20000"/>
        </a:spcBef>
        <a:spcAft>
          <a:spcPct val="0"/>
        </a:spcAft>
        <a:buClr>
          <a:schemeClr val="accent2"/>
        </a:buClr>
        <a:buChar char="–"/>
        <a:defRPr kumimoji="1"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dirty="0" smtClean="0"/>
              <a:t>Social Protection: Addressing Risk or Certainty?  </a:t>
            </a:r>
            <a:endParaRPr lang="en-GB" b="1" dirty="0"/>
          </a:p>
        </p:txBody>
      </p:sp>
      <p:sp>
        <p:nvSpPr>
          <p:cNvPr id="3" name="Content Placeholder 2"/>
          <p:cNvSpPr>
            <a:spLocks noGrp="1"/>
          </p:cNvSpPr>
          <p:nvPr>
            <p:ph idx="1"/>
          </p:nvPr>
        </p:nvSpPr>
        <p:spPr/>
        <p:txBody>
          <a:bodyPr/>
          <a:lstStyle/>
          <a:p>
            <a:pPr algn="ctr">
              <a:buNone/>
            </a:pPr>
            <a:r>
              <a:rPr lang="en-GB" sz="3600" dirty="0" smtClean="0"/>
              <a:t>Recent developments and current challenges to the extension of donor supported social protection in developing countries </a:t>
            </a:r>
          </a:p>
          <a:p>
            <a:pPr algn="ctr">
              <a:buNone/>
            </a:pPr>
            <a:endParaRPr lang="en-GB" sz="1800" dirty="0" smtClean="0"/>
          </a:p>
          <a:p>
            <a:pPr algn="ctr">
              <a:buNone/>
            </a:pPr>
            <a:r>
              <a:rPr lang="en-GB" sz="1800" dirty="0" smtClean="0"/>
              <a:t>Thursday 21st November 2013</a:t>
            </a:r>
          </a:p>
          <a:p>
            <a:pPr algn="ctr">
              <a:buNone/>
            </a:pPr>
            <a:r>
              <a:rPr lang="en-GB" sz="1800" dirty="0" smtClean="0"/>
              <a:t>European Commission</a:t>
            </a:r>
          </a:p>
          <a:p>
            <a:pPr algn="ctr">
              <a:buNone/>
            </a:pPr>
            <a:r>
              <a:rPr lang="en-GB" sz="1800" dirty="0" smtClean="0"/>
              <a:t>Dr Anna McCord</a:t>
            </a:r>
          </a:p>
          <a:p>
            <a:pPr algn="ctr">
              <a:buNone/>
            </a:pPr>
            <a:r>
              <a:rPr lang="en-GB" sz="1800" dirty="0" smtClean="0"/>
              <a:t>Research Associate, ODI</a:t>
            </a:r>
          </a:p>
          <a:p>
            <a:pPr algn="ctr">
              <a:buNone/>
            </a:pPr>
            <a:r>
              <a:rPr lang="en-GB" sz="1800" dirty="0" smtClean="0"/>
              <a:t>Honorary Research Fellow, University of Manchester</a:t>
            </a:r>
          </a:p>
          <a:p>
            <a:pPr algn="ctr">
              <a:buNone/>
            </a:pPr>
            <a:r>
              <a:rPr lang="en-GB" sz="1800" dirty="0" smtClean="0"/>
              <a:t>Research Affiliate, SALDRU, University of Cape Town</a:t>
            </a:r>
          </a:p>
          <a:p>
            <a:pPr algn="ctr">
              <a:buNone/>
            </a:pPr>
            <a:endParaRPr lang="en-GB" sz="2800" dirty="0" smtClean="0"/>
          </a:p>
          <a:p>
            <a:endParaRPr lang="en-GB" dirty="0" smtClean="0"/>
          </a:p>
          <a:p>
            <a:endParaRPr lang="en-GB"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Summary of contestation </a:t>
            </a:r>
            <a:endParaRPr lang="en-GB" dirty="0"/>
          </a:p>
        </p:txBody>
      </p:sp>
      <p:sp>
        <p:nvSpPr>
          <p:cNvPr id="3" name="Content Placeholder 2"/>
          <p:cNvSpPr>
            <a:spLocks noGrp="1"/>
          </p:cNvSpPr>
          <p:nvPr>
            <p:ph idx="1"/>
          </p:nvPr>
        </p:nvSpPr>
        <p:spPr/>
        <p:txBody>
          <a:bodyPr/>
          <a:lstStyle/>
          <a:p>
            <a:pPr>
              <a:buFont typeface="Arial" pitchFamily="34" charset="0"/>
              <a:buChar char="•"/>
            </a:pPr>
            <a:r>
              <a:rPr lang="en-GB" sz="2400" dirty="0" smtClean="0"/>
              <a:t>“… ideas about desirable national social policy carried and argued for by the international organisations surveyed …. reveals something approaching a ‘war of position’ between those agencies and actors within them who have argued for a more selective, residual role for the state for the state with a larger role for private actors in health, social protection and education provision and those who took the opposite view.  This division of opinion often reflected a disagreement as to whether the reduction of poverty was a matter of targeting specific resources on the most poor, or whether it was a matter of major social and political-institutional change involving a shift in power relations and a significant increase in redistribution from rich to poor.” (Deacon, 2007)</a:t>
            </a:r>
          </a:p>
          <a:p>
            <a:endParaRPr lang="en-GB"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Contestation</a:t>
            </a:r>
            <a:endParaRPr lang="en-GB" dirty="0"/>
          </a:p>
        </p:txBody>
      </p:sp>
      <p:sp>
        <p:nvSpPr>
          <p:cNvPr id="3" name="Content Placeholder 2"/>
          <p:cNvSpPr>
            <a:spLocks noGrp="1"/>
          </p:cNvSpPr>
          <p:nvPr>
            <p:ph idx="1"/>
          </p:nvPr>
        </p:nvSpPr>
        <p:spPr>
          <a:xfrm>
            <a:off x="323528" y="1700808"/>
            <a:ext cx="8178800" cy="4171950"/>
          </a:xfrm>
        </p:spPr>
        <p:txBody>
          <a:bodyPr/>
          <a:lstStyle/>
          <a:p>
            <a:pPr>
              <a:buFont typeface="Arial" pitchFamily="34" charset="0"/>
              <a:buChar char="•"/>
            </a:pPr>
            <a:r>
              <a:rPr lang="en-US" sz="1800" dirty="0" smtClean="0"/>
              <a:t>International donor community  agreed on desirability of SP provision</a:t>
            </a:r>
          </a:p>
          <a:p>
            <a:pPr>
              <a:buFont typeface="Arial" pitchFamily="34" charset="0"/>
              <a:buChar char="•"/>
            </a:pPr>
            <a:r>
              <a:rPr lang="en-US" sz="1800" dirty="0" smtClean="0"/>
              <a:t>Variation - what that should comprise in DCs: for whom provided, and how and in what form offered </a:t>
            </a:r>
          </a:p>
          <a:p>
            <a:pPr>
              <a:buFont typeface="Arial" pitchFamily="34" charset="0"/>
              <a:buChar char="•"/>
            </a:pPr>
            <a:r>
              <a:rPr lang="en-US" sz="1800" dirty="0" smtClean="0"/>
              <a:t>European-type entitlement-based social minimum not central to vision of all</a:t>
            </a:r>
          </a:p>
          <a:p>
            <a:pPr>
              <a:buFont typeface="Arial" pitchFamily="34" charset="0"/>
              <a:buChar char="•"/>
            </a:pPr>
            <a:r>
              <a:rPr lang="en-US" sz="1800" dirty="0" smtClean="0"/>
              <a:t>Disagreements between participants </a:t>
            </a:r>
          </a:p>
          <a:p>
            <a:pPr lvl="1">
              <a:buFont typeface="Arial" pitchFamily="34" charset="0"/>
              <a:buChar char="•"/>
            </a:pPr>
            <a:r>
              <a:rPr lang="en-US" sz="1800" dirty="0" smtClean="0"/>
              <a:t>‘the UN position’, conforming with the (European) </a:t>
            </a:r>
            <a:r>
              <a:rPr lang="en-US" sz="1800" dirty="0" err="1" smtClean="0"/>
              <a:t>welfarist</a:t>
            </a:r>
            <a:r>
              <a:rPr lang="en-US" sz="1800" dirty="0" smtClean="0"/>
              <a:t> and (ILO Recommendation 202) SPF vision, or, </a:t>
            </a:r>
          </a:p>
          <a:p>
            <a:pPr lvl="1">
              <a:buFont typeface="Arial" pitchFamily="34" charset="0"/>
              <a:buChar char="•"/>
            </a:pPr>
            <a:r>
              <a:rPr lang="en-US" sz="1800" dirty="0" smtClean="0"/>
              <a:t>the more residual World Bank-type policy, which is concerned with </a:t>
            </a:r>
            <a:r>
              <a:rPr lang="en-US" sz="1800" dirty="0" err="1" smtClean="0"/>
              <a:t>residualist</a:t>
            </a:r>
            <a:r>
              <a:rPr lang="en-US" sz="1800" dirty="0" smtClean="0"/>
              <a:t> SSN provision, market-based solutions and challenges relating to risk, resilience and graduation</a:t>
            </a:r>
          </a:p>
          <a:p>
            <a:pPr>
              <a:buFont typeface="Arial" pitchFamily="34" charset="0"/>
              <a:buChar char="•"/>
            </a:pPr>
            <a:r>
              <a:rPr lang="en-US" sz="1800" dirty="0" smtClean="0"/>
              <a:t>Additional complexity -</a:t>
            </a:r>
          </a:p>
          <a:p>
            <a:pPr lvl="1">
              <a:buFont typeface="Arial" pitchFamily="34" charset="0"/>
              <a:buChar char="•"/>
            </a:pPr>
            <a:r>
              <a:rPr lang="en-US" sz="1800" dirty="0" smtClean="0"/>
              <a:t>the growing focus on ‘active’ social protection, </a:t>
            </a:r>
          </a:p>
          <a:p>
            <a:pPr lvl="1">
              <a:buFont typeface="Arial" pitchFamily="34" charset="0"/>
              <a:buChar char="•"/>
            </a:pPr>
            <a:r>
              <a:rPr lang="en-US" sz="1800" dirty="0" smtClean="0"/>
              <a:t>emphasis on </a:t>
            </a:r>
            <a:r>
              <a:rPr lang="en-US" sz="1800" dirty="0" err="1" smtClean="0"/>
              <a:t>labour</a:t>
            </a:r>
            <a:r>
              <a:rPr lang="en-US" sz="1800" dirty="0" smtClean="0"/>
              <a:t> market engagement, graduation, and transformation </a:t>
            </a:r>
          </a:p>
          <a:p>
            <a:pPr lvl="1">
              <a:buFont typeface="Arial" pitchFamily="34" charset="0"/>
              <a:buChar char="•"/>
            </a:pPr>
            <a:r>
              <a:rPr lang="en-US" sz="1800" dirty="0" smtClean="0"/>
              <a:t>Orientation towards the challenges of risk and resilience</a:t>
            </a:r>
          </a:p>
          <a:p>
            <a:pPr lvl="1">
              <a:buFont typeface="Arial" pitchFamily="34" charset="0"/>
              <a:buChar char="•"/>
            </a:pPr>
            <a:r>
              <a:rPr lang="en-US" sz="1800" dirty="0" smtClean="0"/>
              <a:t>Crisis  response function</a:t>
            </a:r>
          </a:p>
          <a:p>
            <a:pPr lvl="1"/>
            <a:endParaRPr lang="en-US" sz="1800" b="1" dirty="0" smtClean="0"/>
          </a:p>
          <a:p>
            <a:endParaRPr lang="en-GB"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Contestation  II</a:t>
            </a:r>
            <a:endParaRPr lang="en-GB" dirty="0"/>
          </a:p>
        </p:txBody>
      </p:sp>
      <p:sp>
        <p:nvSpPr>
          <p:cNvPr id="3" name="Content Placeholder 2"/>
          <p:cNvSpPr>
            <a:spLocks noGrp="1"/>
          </p:cNvSpPr>
          <p:nvPr>
            <p:ph idx="1"/>
          </p:nvPr>
        </p:nvSpPr>
        <p:spPr>
          <a:xfrm>
            <a:off x="467544" y="1700808"/>
            <a:ext cx="8178800" cy="4171950"/>
          </a:xfrm>
        </p:spPr>
        <p:txBody>
          <a:bodyPr/>
          <a:lstStyle/>
          <a:p>
            <a:pPr marL="342900" lvl="1" indent="-342900">
              <a:buFont typeface="Arial" pitchFamily="34" charset="0"/>
              <a:buChar char="•"/>
            </a:pPr>
            <a:r>
              <a:rPr lang="en-US" sz="1800" dirty="0" smtClean="0"/>
              <a:t>Aspirations associated with social protection beyond the provision of a social minimum (</a:t>
            </a:r>
            <a:r>
              <a:rPr lang="en-US" sz="1800" b="1" dirty="0" smtClean="0"/>
              <a:t>major challenge in developing country contexts</a:t>
            </a:r>
            <a:r>
              <a:rPr lang="en-US" sz="1800" dirty="0" smtClean="0"/>
              <a:t>), </a:t>
            </a:r>
          </a:p>
          <a:p>
            <a:pPr marL="342900" lvl="1" indent="-342900">
              <a:buFont typeface="Arial" pitchFamily="34" charset="0"/>
              <a:buChar char="•"/>
            </a:pPr>
            <a:r>
              <a:rPr lang="en-US" sz="1800" dirty="0" smtClean="0"/>
              <a:t>Term ‘SP’ at risk of becoming used synonymously with the process and goals of development itself – broad and loose definition and objectives  </a:t>
            </a:r>
            <a:endParaRPr lang="en-GB" sz="1800" dirty="0" smtClean="0"/>
          </a:p>
          <a:p>
            <a:pPr>
              <a:buFont typeface="Arial" pitchFamily="34" charset="0"/>
              <a:buChar char="•"/>
            </a:pPr>
            <a:r>
              <a:rPr lang="en-US" sz="1800" dirty="0" smtClean="0"/>
              <a:t>Arguably some move to middle ground currently;</a:t>
            </a:r>
          </a:p>
          <a:p>
            <a:pPr lvl="1">
              <a:buFont typeface="Arial" pitchFamily="34" charset="0"/>
              <a:buChar char="•"/>
            </a:pPr>
            <a:r>
              <a:rPr lang="en-US" sz="1600" dirty="0" smtClean="0"/>
              <a:t>Nominal endorsement of the SPF among the key agencies </a:t>
            </a:r>
          </a:p>
          <a:p>
            <a:pPr lvl="1">
              <a:buFont typeface="Arial" pitchFamily="34" charset="0"/>
              <a:buChar char="•"/>
            </a:pPr>
            <a:r>
              <a:rPr lang="en-US" sz="1600" dirty="0" smtClean="0"/>
              <a:t>Discussion of equity in relation to the social protection agenda in the post-MDG/SDG  debates represents convergence on universal and rights based approaches  - potential shift in </a:t>
            </a:r>
            <a:r>
              <a:rPr lang="en-US" sz="1600" dirty="0" err="1" smtClean="0"/>
              <a:t>favour</a:t>
            </a:r>
            <a:r>
              <a:rPr lang="en-US" sz="1600" dirty="0" smtClean="0"/>
              <a:t> of social justice</a:t>
            </a:r>
            <a:r>
              <a:rPr lang="en-US" sz="1800" dirty="0" smtClean="0"/>
              <a:t>. </a:t>
            </a:r>
          </a:p>
          <a:p>
            <a:pPr>
              <a:buFont typeface="Arial" pitchFamily="34" charset="0"/>
              <a:buChar char="•"/>
            </a:pPr>
            <a:r>
              <a:rPr lang="en-US" sz="1800" dirty="0" smtClean="0"/>
              <a:t>But adoption of a common language not necessarily imply a common analysis or desired end points </a:t>
            </a:r>
          </a:p>
          <a:p>
            <a:pPr>
              <a:buFont typeface="Arial" pitchFamily="34" charset="0"/>
              <a:buChar char="•"/>
            </a:pPr>
            <a:r>
              <a:rPr lang="en-US" sz="1800" dirty="0" smtClean="0"/>
              <a:t>	</a:t>
            </a:r>
            <a:r>
              <a:rPr lang="en-US" sz="1600" dirty="0" err="1" smtClean="0"/>
              <a:t>Eg</a:t>
            </a:r>
            <a:r>
              <a:rPr lang="en-US" sz="1600" dirty="0" smtClean="0"/>
              <a:t>  discussion of equity (WB, HLP) </a:t>
            </a:r>
            <a:r>
              <a:rPr lang="en-US" sz="1600" dirty="0" err="1" smtClean="0"/>
              <a:t>focussed</a:t>
            </a:r>
            <a:r>
              <a:rPr lang="en-US" sz="1600" dirty="0" smtClean="0"/>
              <a:t> on equity of opportunity, not  	redistributive agenda</a:t>
            </a:r>
          </a:p>
          <a:p>
            <a:pPr>
              <a:buFont typeface="Arial" pitchFamily="34" charset="0"/>
              <a:buChar char="•"/>
            </a:pPr>
            <a:r>
              <a:rPr lang="en-US" sz="1600" dirty="0" smtClean="0"/>
              <a:t>	Unclear whether opportunity represented by Recommendation 202 will inform 	changes in key institutions at national and international levels</a:t>
            </a:r>
            <a:endParaRPr lang="en-GB" sz="1600" dirty="0" smtClean="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Recent developments </a:t>
            </a:r>
            <a:endParaRPr lang="en-GB" dirty="0"/>
          </a:p>
        </p:txBody>
      </p:sp>
      <p:sp>
        <p:nvSpPr>
          <p:cNvPr id="3" name="Content Placeholder 2"/>
          <p:cNvSpPr>
            <a:spLocks noGrp="1"/>
          </p:cNvSpPr>
          <p:nvPr>
            <p:ph idx="1"/>
          </p:nvPr>
        </p:nvSpPr>
        <p:spPr/>
        <p:txBody>
          <a:bodyPr/>
          <a:lstStyle/>
          <a:p>
            <a:pPr>
              <a:buFont typeface="Arial" pitchFamily="34" charset="0"/>
              <a:buChar char="•"/>
            </a:pPr>
            <a:r>
              <a:rPr lang="en-GB" sz="2800" dirty="0" smtClean="0"/>
              <a:t>Changing global context</a:t>
            </a:r>
          </a:p>
          <a:p>
            <a:pPr>
              <a:buFont typeface="Arial" pitchFamily="34" charset="0"/>
              <a:buChar char="•"/>
            </a:pPr>
            <a:r>
              <a:rPr lang="en-GB" sz="2800" dirty="0" smtClean="0"/>
              <a:t>Changes in the global labour market</a:t>
            </a:r>
          </a:p>
          <a:p>
            <a:pPr>
              <a:buFont typeface="Arial" pitchFamily="34" charset="0"/>
              <a:buChar char="•"/>
            </a:pPr>
            <a:r>
              <a:rPr lang="en-GB" sz="2800" dirty="0" smtClean="0"/>
              <a:t>The 2008/9 financial crisis</a:t>
            </a:r>
          </a:p>
          <a:p>
            <a:pPr>
              <a:buFont typeface="Arial" pitchFamily="34" charset="0"/>
              <a:buChar char="•"/>
            </a:pPr>
            <a:r>
              <a:rPr lang="en-GB" sz="2800" dirty="0" smtClean="0"/>
              <a:t>G20 Development Working Group</a:t>
            </a:r>
          </a:p>
          <a:p>
            <a:pPr>
              <a:buFont typeface="Arial" pitchFamily="34" charset="0"/>
              <a:buChar char="•"/>
            </a:pPr>
            <a:r>
              <a:rPr lang="en-GB" sz="2800" dirty="0" smtClean="0"/>
              <a:t>New strategies: World Bank, UNICEF, WFP</a:t>
            </a:r>
          </a:p>
          <a:p>
            <a:pPr>
              <a:buFont typeface="Arial" pitchFamily="34" charset="0"/>
              <a:buChar char="•"/>
            </a:pPr>
            <a:r>
              <a:rPr lang="en-GB" sz="2800" dirty="0" smtClean="0"/>
              <a:t>The Social Protection Floor 2012</a:t>
            </a:r>
          </a:p>
          <a:p>
            <a:pPr>
              <a:buFont typeface="Arial" pitchFamily="34" charset="0"/>
              <a:buChar char="•"/>
            </a:pPr>
            <a:r>
              <a:rPr lang="en-GB" sz="2800" dirty="0" smtClean="0"/>
              <a:t>SPIAC-B and donor coordination 2012</a:t>
            </a:r>
          </a:p>
          <a:p>
            <a:pPr>
              <a:buFont typeface="Arial" pitchFamily="34" charset="0"/>
              <a:buChar char="•"/>
            </a:pPr>
            <a:r>
              <a:rPr lang="en-GB" sz="2800" dirty="0" smtClean="0"/>
              <a:t>The post-2015 agenda – MDG and SDG</a:t>
            </a:r>
          </a:p>
          <a:p>
            <a:endParaRPr lang="en-GB"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Challenges</a:t>
            </a:r>
            <a:endParaRPr lang="en-GB" dirty="0"/>
          </a:p>
        </p:txBody>
      </p:sp>
      <p:sp>
        <p:nvSpPr>
          <p:cNvPr id="3" name="Content Placeholder 2"/>
          <p:cNvSpPr>
            <a:spLocks noGrp="1"/>
          </p:cNvSpPr>
          <p:nvPr>
            <p:ph idx="1"/>
          </p:nvPr>
        </p:nvSpPr>
        <p:spPr/>
        <p:txBody>
          <a:bodyPr/>
          <a:lstStyle/>
          <a:p>
            <a:pPr>
              <a:buFont typeface="Arial" pitchFamily="34" charset="0"/>
              <a:buChar char="•"/>
            </a:pPr>
            <a:r>
              <a:rPr lang="en-US" sz="1800" dirty="0" smtClean="0"/>
              <a:t>1 Instrument Choice, Design and Implementation</a:t>
            </a:r>
            <a:endParaRPr lang="en-GB" sz="1800" dirty="0" smtClean="0"/>
          </a:p>
          <a:p>
            <a:pPr lvl="1">
              <a:buFont typeface="Arial" pitchFamily="34" charset="0"/>
              <a:buChar char="•"/>
            </a:pPr>
            <a:r>
              <a:rPr lang="en-US" sz="1600" dirty="0" smtClean="0"/>
              <a:t>Instrument choice, The Working Age Poor, Targeting and Universality</a:t>
            </a:r>
            <a:r>
              <a:rPr lang="en-GB" sz="1600" dirty="0" smtClean="0"/>
              <a:t>, </a:t>
            </a:r>
            <a:r>
              <a:rPr lang="en-US" sz="1600" dirty="0" smtClean="0"/>
              <a:t>Cash Transfers and Conditionality, Implementation </a:t>
            </a:r>
            <a:endParaRPr lang="en-GB" sz="1600" dirty="0" smtClean="0"/>
          </a:p>
          <a:p>
            <a:pPr>
              <a:buFont typeface="Arial" pitchFamily="34" charset="0"/>
              <a:buChar char="•"/>
            </a:pPr>
            <a:r>
              <a:rPr lang="en-US" sz="1800" dirty="0" smtClean="0"/>
              <a:t>2 Sustainability </a:t>
            </a:r>
          </a:p>
          <a:p>
            <a:pPr lvl="1">
              <a:buFont typeface="Arial" pitchFamily="34" charset="0"/>
              <a:buChar char="•"/>
            </a:pPr>
            <a:r>
              <a:rPr lang="en-US" sz="1800" dirty="0" smtClean="0"/>
              <a:t> </a:t>
            </a:r>
            <a:r>
              <a:rPr lang="en-US" sz="1600" dirty="0" smtClean="0"/>
              <a:t>National demand and ownership</a:t>
            </a:r>
            <a:endParaRPr lang="en-GB" sz="1600" dirty="0" smtClean="0"/>
          </a:p>
          <a:p>
            <a:pPr>
              <a:buFont typeface="Arial" pitchFamily="34" charset="0"/>
              <a:buChar char="•"/>
            </a:pPr>
            <a:r>
              <a:rPr lang="en-US" sz="1800" dirty="0" smtClean="0"/>
              <a:t>3 Financing </a:t>
            </a:r>
            <a:endParaRPr lang="en-GB" sz="1800" dirty="0" smtClean="0"/>
          </a:p>
          <a:p>
            <a:pPr lvl="1">
              <a:buFont typeface="Arial" pitchFamily="34" charset="0"/>
              <a:buChar char="•"/>
            </a:pPr>
            <a:r>
              <a:rPr lang="en-US" sz="1600" dirty="0" smtClean="0"/>
              <a:t>Financing innovations, Global funds</a:t>
            </a:r>
            <a:endParaRPr lang="en-GB" sz="1600" dirty="0" smtClean="0"/>
          </a:p>
          <a:p>
            <a:pPr>
              <a:buFont typeface="Arial" pitchFamily="34" charset="0"/>
              <a:buChar char="•"/>
            </a:pPr>
            <a:r>
              <a:rPr lang="en-US" sz="1800" dirty="0" smtClean="0"/>
              <a:t>4 Donor Competition and Coordination </a:t>
            </a:r>
            <a:endParaRPr lang="en-GB" sz="1800" dirty="0" smtClean="0"/>
          </a:p>
          <a:p>
            <a:pPr>
              <a:buFont typeface="Arial" pitchFamily="34" charset="0"/>
              <a:buChar char="•"/>
            </a:pPr>
            <a:r>
              <a:rPr lang="en-US" sz="1800" dirty="0" smtClean="0"/>
              <a:t>5 Tension with macro-economic policy</a:t>
            </a:r>
            <a:endParaRPr lang="en-GB" sz="1800" dirty="0" smtClean="0"/>
          </a:p>
          <a:p>
            <a:pPr lvl="1">
              <a:buFont typeface="Arial" pitchFamily="34" charset="0"/>
              <a:buChar char="•"/>
            </a:pPr>
            <a:r>
              <a:rPr lang="en-US" sz="1600" dirty="0" smtClean="0"/>
              <a:t>IMF macro-economic dominance</a:t>
            </a:r>
            <a:endParaRPr lang="en-GB" sz="1600" dirty="0" smtClean="0"/>
          </a:p>
          <a:p>
            <a:pPr>
              <a:buFont typeface="Arial" pitchFamily="34" charset="0"/>
              <a:buChar char="•"/>
            </a:pPr>
            <a:r>
              <a:rPr lang="en-US" sz="1800" dirty="0" smtClean="0"/>
              <a:t>6 Beyond Income Security </a:t>
            </a:r>
            <a:endParaRPr lang="en-GB" sz="1800" dirty="0" smtClean="0"/>
          </a:p>
          <a:p>
            <a:pPr lvl="1">
              <a:buFont typeface="Arial" pitchFamily="34" charset="0"/>
              <a:buChar char="•"/>
            </a:pPr>
            <a:r>
              <a:rPr lang="en-US" sz="1600" dirty="0" smtClean="0"/>
              <a:t>Productive Safety </a:t>
            </a:r>
            <a:r>
              <a:rPr lang="en-US" sz="1600" dirty="0" err="1" smtClean="0"/>
              <a:t>Nets,Growth</a:t>
            </a:r>
            <a:r>
              <a:rPr lang="en-US" sz="1600" dirty="0" smtClean="0"/>
              <a:t>, Graduation, Transformation</a:t>
            </a:r>
            <a:endParaRPr lang="en-GB" sz="1600" dirty="0" smtClean="0"/>
          </a:p>
          <a:p>
            <a:pPr>
              <a:buFont typeface="Arial" pitchFamily="34" charset="0"/>
              <a:buChar char="•"/>
            </a:pPr>
            <a:r>
              <a:rPr lang="en-US" sz="1800" dirty="0" smtClean="0"/>
              <a:t>7 Social Protection Systems and Crisis Response</a:t>
            </a:r>
            <a:endParaRPr lang="en-GB" sz="1800" dirty="0" smtClean="0"/>
          </a:p>
          <a:p>
            <a:pPr>
              <a:buFont typeface="Arial" pitchFamily="34" charset="0"/>
              <a:buChar char="•"/>
            </a:pPr>
            <a:r>
              <a:rPr lang="en-US" sz="1800" dirty="0" smtClean="0"/>
              <a:t>8 Contested Vision</a:t>
            </a:r>
            <a:endParaRPr lang="en-GB" sz="1800" dirty="0" smtClean="0"/>
          </a:p>
          <a:p>
            <a:pPr lvl="1">
              <a:buFont typeface="Arial" pitchFamily="34" charset="0"/>
              <a:buChar char="•"/>
            </a:pPr>
            <a:r>
              <a:rPr lang="en-US" sz="1600" dirty="0" smtClean="0"/>
              <a:t>Rights, Social justice, Redistribution, Social minimum, Risk or certainty, Social protection as development</a:t>
            </a:r>
            <a:endParaRPr lang="en-GB" sz="1600" dirty="0" smtClean="0"/>
          </a:p>
          <a:p>
            <a:endParaRPr lang="en-GB" sz="14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Opportunities</a:t>
            </a:r>
            <a:endParaRPr lang="en-GB" dirty="0"/>
          </a:p>
        </p:txBody>
      </p:sp>
      <p:sp>
        <p:nvSpPr>
          <p:cNvPr id="3" name="Content Placeholder 2"/>
          <p:cNvSpPr>
            <a:spLocks noGrp="1"/>
          </p:cNvSpPr>
          <p:nvPr>
            <p:ph idx="1"/>
          </p:nvPr>
        </p:nvSpPr>
        <p:spPr>
          <a:xfrm>
            <a:off x="467544" y="1700808"/>
            <a:ext cx="8178800" cy="4171950"/>
          </a:xfrm>
        </p:spPr>
        <p:txBody>
          <a:bodyPr/>
          <a:lstStyle/>
          <a:p>
            <a:pPr marL="514350" indent="-514350">
              <a:buFont typeface="+mj-lt"/>
              <a:buAutoNum type="arabicPeriod"/>
            </a:pPr>
            <a:r>
              <a:rPr lang="en-US" sz="2800" dirty="0" smtClean="0"/>
              <a:t>Instrument Choice, Design and Implementation</a:t>
            </a:r>
            <a:endParaRPr lang="en-GB" sz="2800" dirty="0" smtClean="0"/>
          </a:p>
          <a:p>
            <a:pPr marL="514350" indent="-514350">
              <a:buFont typeface="+mj-lt"/>
              <a:buAutoNum type="arabicPeriod"/>
            </a:pPr>
            <a:r>
              <a:rPr lang="en-US" sz="2800" dirty="0" smtClean="0"/>
              <a:t>Sustainability </a:t>
            </a:r>
            <a:endParaRPr lang="en-GB" sz="2800" dirty="0" smtClean="0"/>
          </a:p>
          <a:p>
            <a:pPr marL="514350" indent="-514350">
              <a:buFont typeface="+mj-lt"/>
              <a:buAutoNum type="arabicPeriod"/>
            </a:pPr>
            <a:r>
              <a:rPr lang="en-US" sz="2800" dirty="0" smtClean="0"/>
              <a:t>Financing </a:t>
            </a:r>
            <a:endParaRPr lang="en-GB" sz="2800" dirty="0" smtClean="0"/>
          </a:p>
          <a:p>
            <a:pPr marL="514350" indent="-514350">
              <a:buFont typeface="+mj-lt"/>
              <a:buAutoNum type="arabicPeriod"/>
            </a:pPr>
            <a:r>
              <a:rPr lang="en-US" sz="2800" dirty="0" smtClean="0"/>
              <a:t>Donor Competition and Coordination </a:t>
            </a:r>
            <a:endParaRPr lang="en-GB" sz="2800" dirty="0" smtClean="0"/>
          </a:p>
          <a:p>
            <a:pPr marL="514350" indent="-514350">
              <a:buFont typeface="+mj-lt"/>
              <a:buAutoNum type="arabicPeriod"/>
            </a:pPr>
            <a:r>
              <a:rPr lang="en-US" sz="2800" dirty="0" smtClean="0"/>
              <a:t>Tension with economic policy</a:t>
            </a:r>
            <a:endParaRPr lang="en-GB" sz="2800" dirty="0" smtClean="0"/>
          </a:p>
          <a:p>
            <a:pPr marL="514350" indent="-514350">
              <a:buFont typeface="+mj-lt"/>
              <a:buAutoNum type="arabicPeriod"/>
            </a:pPr>
            <a:r>
              <a:rPr lang="en-US" sz="2800" dirty="0" smtClean="0"/>
              <a:t>Moving Beyond Income Security </a:t>
            </a:r>
            <a:endParaRPr lang="en-GB" sz="2800" dirty="0" smtClean="0"/>
          </a:p>
          <a:p>
            <a:pPr marL="514350" indent="-514350">
              <a:buFont typeface="+mj-lt"/>
              <a:buAutoNum type="arabicPeriod"/>
            </a:pPr>
            <a:r>
              <a:rPr lang="en-US" sz="2800" dirty="0" smtClean="0"/>
              <a:t>Social Protection Systems and Crisis Response</a:t>
            </a:r>
          </a:p>
          <a:p>
            <a:pPr marL="514350" indent="-514350">
              <a:buFont typeface="+mj-lt"/>
              <a:buAutoNum type="arabicPeriod"/>
            </a:pPr>
            <a:r>
              <a:rPr lang="en-US" sz="2800" dirty="0" smtClean="0"/>
              <a:t>Shared vision </a:t>
            </a:r>
            <a:endParaRPr lang="en-GB" sz="2800" dirty="0" smtClean="0"/>
          </a:p>
          <a:p>
            <a:endParaRPr lang="en-GB" dirty="0" smtClean="0"/>
          </a:p>
          <a:p>
            <a:pPr>
              <a:buNone/>
            </a:pPr>
            <a:endParaRPr lang="en-GB" dirty="0" smtClean="0"/>
          </a:p>
          <a:p>
            <a:endParaRPr lang="en-GB" dirty="0"/>
          </a:p>
        </p:txBody>
      </p:sp>
      <p:sp>
        <p:nvSpPr>
          <p:cNvPr id="4" name="Rectangle 3"/>
          <p:cNvSpPr/>
          <p:nvPr/>
        </p:nvSpPr>
        <p:spPr>
          <a:xfrm>
            <a:off x="2286000" y="-24378612"/>
            <a:ext cx="4572000" cy="769441"/>
          </a:xfrm>
          <a:prstGeom prst="rect">
            <a:avLst/>
          </a:prstGeom>
        </p:spPr>
        <p:txBody>
          <a:bodyPr>
            <a:spAutoFit/>
          </a:bodyPr>
          <a:lstStyle/>
          <a:p>
            <a:r>
              <a:rPr lang="en-US" dirty="0" smtClean="0"/>
              <a:t>.</a:t>
            </a:r>
            <a:endParaRPr lang="en-GB" dirty="0" smtClean="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Instrument Choice</a:t>
            </a:r>
            <a:endParaRPr lang="en-GB" dirty="0"/>
          </a:p>
        </p:txBody>
      </p:sp>
      <p:sp>
        <p:nvSpPr>
          <p:cNvPr id="3" name="Content Placeholder 2"/>
          <p:cNvSpPr>
            <a:spLocks noGrp="1"/>
          </p:cNvSpPr>
          <p:nvPr>
            <p:ph idx="1"/>
          </p:nvPr>
        </p:nvSpPr>
        <p:spPr/>
        <p:txBody>
          <a:bodyPr/>
          <a:lstStyle/>
          <a:p>
            <a:pPr>
              <a:buFont typeface="Arial" pitchFamily="34" charset="0"/>
              <a:buChar char="•"/>
            </a:pPr>
            <a:r>
              <a:rPr lang="en-US" sz="2000" dirty="0" smtClean="0"/>
              <a:t>Develop evidence base to inform instrument choice, design and implementation options,</a:t>
            </a:r>
          </a:p>
          <a:p>
            <a:pPr>
              <a:buFont typeface="Arial" pitchFamily="34" charset="0"/>
              <a:buChar char="•"/>
            </a:pPr>
            <a:r>
              <a:rPr lang="en-US" sz="2000" dirty="0" smtClean="0"/>
              <a:t>Greater objectivity rather than reflecting institutional preferences or path dependency</a:t>
            </a:r>
            <a:endParaRPr lang="en-GB" sz="2000" dirty="0" smtClean="0"/>
          </a:p>
          <a:p>
            <a:pPr>
              <a:buFont typeface="Arial" pitchFamily="34" charset="0"/>
              <a:buChar char="•"/>
            </a:pPr>
            <a:r>
              <a:rPr lang="en-US" sz="2000" dirty="0" err="1" smtClean="0"/>
              <a:t>Harmonisation</a:t>
            </a:r>
            <a:r>
              <a:rPr lang="en-US" sz="2000" dirty="0" smtClean="0"/>
              <a:t> of programming and research</a:t>
            </a:r>
          </a:p>
          <a:p>
            <a:pPr>
              <a:buFont typeface="Arial" pitchFamily="34" charset="0"/>
              <a:buChar char="•"/>
            </a:pPr>
            <a:r>
              <a:rPr lang="en-US" sz="2000" dirty="0" smtClean="0"/>
              <a:t>Improved evaluation - development of shared definitions and indicators across </a:t>
            </a:r>
            <a:r>
              <a:rPr lang="en-US" sz="2000" dirty="0" err="1" smtClean="0"/>
              <a:t>programmes</a:t>
            </a:r>
            <a:r>
              <a:rPr lang="en-US" sz="2000" dirty="0" smtClean="0"/>
              <a:t>, institutions, and regions</a:t>
            </a:r>
          </a:p>
          <a:p>
            <a:pPr>
              <a:buFont typeface="Arial" pitchFamily="34" charset="0"/>
              <a:buChar char="•"/>
            </a:pPr>
            <a:r>
              <a:rPr lang="en-US" sz="2000" dirty="0" smtClean="0"/>
              <a:t>Enable greater comparison of performance,  meta analysis and cross </a:t>
            </a:r>
            <a:r>
              <a:rPr lang="en-US" sz="2000" dirty="0" err="1" smtClean="0"/>
              <a:t>programme</a:t>
            </a:r>
            <a:r>
              <a:rPr lang="en-US" sz="2000" dirty="0" smtClean="0"/>
              <a:t> learning</a:t>
            </a:r>
            <a:endParaRPr lang="en-GB" sz="2000" dirty="0" smtClean="0"/>
          </a:p>
          <a:p>
            <a:pPr>
              <a:buFont typeface="Arial" pitchFamily="34" charset="0"/>
              <a:buChar char="•"/>
            </a:pPr>
            <a:r>
              <a:rPr lang="en-US" sz="2000" dirty="0" smtClean="0"/>
              <a:t>Opening debate around Working Age Poor (WAP), given the recognition of the scale of the WAP challenge,  given recognition of global shifts in the nature of under- and unemployment.</a:t>
            </a:r>
            <a:endParaRPr lang="en-GB" sz="2000" dirty="0" smtClean="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Sustainability</a:t>
            </a:r>
            <a:r>
              <a:rPr lang="en-US" i="1" dirty="0" smtClean="0"/>
              <a:t> </a:t>
            </a:r>
            <a:endParaRPr lang="en-GB" dirty="0"/>
          </a:p>
        </p:txBody>
      </p:sp>
      <p:sp>
        <p:nvSpPr>
          <p:cNvPr id="3" name="Content Placeholder 2"/>
          <p:cNvSpPr>
            <a:spLocks noGrp="1"/>
          </p:cNvSpPr>
          <p:nvPr>
            <p:ph idx="1"/>
          </p:nvPr>
        </p:nvSpPr>
        <p:spPr>
          <a:xfrm>
            <a:off x="467544" y="1700808"/>
            <a:ext cx="8178800" cy="4680520"/>
          </a:xfrm>
        </p:spPr>
        <p:txBody>
          <a:bodyPr/>
          <a:lstStyle/>
          <a:p>
            <a:pPr>
              <a:buFont typeface="Arial" pitchFamily="34" charset="0"/>
              <a:buChar char="•"/>
            </a:pPr>
            <a:r>
              <a:rPr lang="en-US" sz="1400" dirty="0" smtClean="0"/>
              <a:t>Opportunity to promote greater national policy autonomy and ownership</a:t>
            </a:r>
          </a:p>
          <a:p>
            <a:pPr>
              <a:buFont typeface="Arial" pitchFamily="34" charset="0"/>
              <a:buChar char="•"/>
            </a:pPr>
            <a:r>
              <a:rPr lang="en-US" sz="1400" dirty="0" smtClean="0"/>
              <a:t>Move away from donor-led /‘one size fits all’ and institutionally preferred policy ‘packages’</a:t>
            </a:r>
          </a:p>
          <a:p>
            <a:pPr>
              <a:buFont typeface="Arial" pitchFamily="34" charset="0"/>
              <a:buChar char="•"/>
            </a:pPr>
            <a:r>
              <a:rPr lang="en-US" sz="1400" dirty="0" smtClean="0"/>
              <a:t>Promote bespoke programming choices and contextually designed support  </a:t>
            </a:r>
            <a:endParaRPr lang="en-GB" sz="1400" dirty="0" smtClean="0"/>
          </a:p>
          <a:p>
            <a:pPr>
              <a:buFont typeface="Arial" pitchFamily="34" charset="0"/>
              <a:buChar char="•"/>
            </a:pPr>
            <a:r>
              <a:rPr lang="en-US" sz="1400" dirty="0" smtClean="0"/>
              <a:t>Promote greater coordination and harmonization within the donor community  </a:t>
            </a:r>
          </a:p>
          <a:p>
            <a:pPr>
              <a:buFont typeface="Arial" pitchFamily="34" charset="0"/>
              <a:buChar char="•"/>
            </a:pPr>
            <a:r>
              <a:rPr lang="en-US" sz="1400" dirty="0" smtClean="0"/>
              <a:t>Practical steps to enhance joint programming, </a:t>
            </a:r>
            <a:r>
              <a:rPr lang="en-US" sz="1400" dirty="0" err="1" smtClean="0"/>
              <a:t>eg</a:t>
            </a:r>
            <a:r>
              <a:rPr lang="en-US" sz="1400" dirty="0" smtClean="0"/>
              <a:t> shared data gathering and analysis initiatives, joint evaluations, common situation analysis instruments and basket funding and joint programming</a:t>
            </a:r>
            <a:endParaRPr lang="en-GB" sz="1400" dirty="0" smtClean="0"/>
          </a:p>
          <a:p>
            <a:pPr lvl="1">
              <a:buFont typeface="Arial" pitchFamily="34" charset="0"/>
              <a:buChar char="•"/>
            </a:pPr>
            <a:r>
              <a:rPr lang="en-US" sz="1400" dirty="0" smtClean="0"/>
              <a:t>increase IDI efficiency, </a:t>
            </a:r>
          </a:p>
          <a:p>
            <a:pPr lvl="1">
              <a:buFont typeface="Arial" pitchFamily="34" charset="0"/>
              <a:buChar char="•"/>
            </a:pPr>
            <a:r>
              <a:rPr lang="en-US" sz="1400" dirty="0" smtClean="0"/>
              <a:t>improve quality across the IDI board,</a:t>
            </a:r>
          </a:p>
          <a:p>
            <a:pPr lvl="1">
              <a:buFont typeface="Arial" pitchFamily="34" charset="0"/>
              <a:buChar char="•"/>
            </a:pPr>
            <a:r>
              <a:rPr lang="en-US" sz="1400" dirty="0" smtClean="0"/>
              <a:t>require agencies to give up a degree of institutional autonomy and  influence </a:t>
            </a:r>
          </a:p>
          <a:p>
            <a:pPr lvl="1">
              <a:buFont typeface="Arial" pitchFamily="34" charset="0"/>
              <a:buChar char="•"/>
            </a:pPr>
            <a:r>
              <a:rPr lang="en-US" sz="1400" dirty="0" smtClean="0"/>
              <a:t>require a deepening of trust and commitment between agencies </a:t>
            </a:r>
          </a:p>
          <a:p>
            <a:pPr lvl="1">
              <a:buFont typeface="Arial" pitchFamily="34" charset="0"/>
              <a:buChar char="•"/>
            </a:pPr>
            <a:r>
              <a:rPr lang="en-US" sz="1400" dirty="0" smtClean="0"/>
              <a:t>agreement of areas of common vision  (the intended role of SPF).   </a:t>
            </a:r>
          </a:p>
          <a:p>
            <a:pPr lvl="1">
              <a:buFont typeface="Arial" pitchFamily="34" charset="0"/>
              <a:buChar char="•"/>
            </a:pPr>
            <a:r>
              <a:rPr lang="en-US" sz="1400" dirty="0" smtClean="0"/>
              <a:t>reduce the opportunity costs of engagement on the part of national governments through a reduction in the multiple parallel analytical, data gathering and financing and reporting processes currently in receipt of donor support</a:t>
            </a:r>
            <a:r>
              <a:rPr lang="en-US" sz="1000" dirty="0" smtClean="0"/>
              <a:t>.</a:t>
            </a:r>
            <a:endParaRPr lang="en-GB" sz="1000" dirty="0" smtClean="0"/>
          </a:p>
          <a:p>
            <a:pPr>
              <a:buFont typeface="Arial" pitchFamily="34" charset="0"/>
              <a:buChar char="•"/>
            </a:pPr>
            <a:r>
              <a:rPr lang="en-US" sz="1400" dirty="0" smtClean="0"/>
              <a:t>Greater IDI support for domestically initiated programming </a:t>
            </a:r>
          </a:p>
          <a:p>
            <a:pPr>
              <a:buFont typeface="Arial" pitchFamily="34" charset="0"/>
              <a:buChar char="•"/>
            </a:pPr>
            <a:r>
              <a:rPr lang="en-US" sz="1400" dirty="0" smtClean="0"/>
              <a:t>IFI commitment to support rather than undermine domestic investment in the sector in contexts requiring macro-economic stabilization. </a:t>
            </a:r>
            <a:endParaRPr lang="en-GB" sz="1400" dirty="0" smtClean="0"/>
          </a:p>
          <a:p>
            <a:pPr>
              <a:buFont typeface="Arial" pitchFamily="34" charset="0"/>
              <a:buChar char="•"/>
            </a:pPr>
            <a:r>
              <a:rPr lang="en-US" sz="1400" dirty="0" smtClean="0"/>
              <a:t>Promote re-</a:t>
            </a:r>
            <a:r>
              <a:rPr lang="en-US" sz="1400" dirty="0" err="1" smtClean="0"/>
              <a:t>energised</a:t>
            </a:r>
            <a:r>
              <a:rPr lang="en-US" sz="1400" dirty="0" smtClean="0"/>
              <a:t> debate on international financing options, and support for national level dialogue on options for capturing future mineral dividends for the provision of social dividends linked to social protection provision. </a:t>
            </a:r>
            <a:endParaRPr lang="en-GB" sz="1400" dirty="0" smtClean="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Financing</a:t>
            </a:r>
            <a:endParaRPr lang="en-GB" dirty="0"/>
          </a:p>
        </p:txBody>
      </p:sp>
      <p:sp>
        <p:nvSpPr>
          <p:cNvPr id="3" name="Content Placeholder 2"/>
          <p:cNvSpPr>
            <a:spLocks noGrp="1"/>
          </p:cNvSpPr>
          <p:nvPr>
            <p:ph idx="1"/>
          </p:nvPr>
        </p:nvSpPr>
        <p:spPr/>
        <p:txBody>
          <a:bodyPr/>
          <a:lstStyle/>
          <a:p>
            <a:pPr>
              <a:buFont typeface="Arial" pitchFamily="34" charset="0"/>
              <a:buChar char="•"/>
            </a:pPr>
            <a:r>
              <a:rPr lang="en-US" sz="2000" dirty="0" smtClean="0"/>
              <a:t>Identify financing, both nationally and internationally, to provide basic coverage for all the extreme poor, and thence for the progressive expansion of systems, which currently provide only marginal coverage in many developing,</a:t>
            </a:r>
          </a:p>
          <a:p>
            <a:pPr>
              <a:buFont typeface="Arial" pitchFamily="34" charset="0"/>
              <a:buChar char="•"/>
            </a:pPr>
            <a:r>
              <a:rPr lang="en-US" sz="2000" dirty="0" smtClean="0"/>
              <a:t>Promote debate from an ideological/political perspective, exploring the reluctance to countenance any significantly extended redistributive agenda in IDI and national discourses</a:t>
            </a:r>
          </a:p>
          <a:p>
            <a:pPr>
              <a:buFont typeface="Arial" pitchFamily="34" charset="0"/>
              <a:buChar char="•"/>
            </a:pPr>
            <a:r>
              <a:rPr lang="en-US" sz="2000" dirty="0" smtClean="0"/>
              <a:t>Need advocacy with generalized, rather than single agency, mobilization around a call for increased financing.</a:t>
            </a:r>
            <a:endParaRPr lang="en-GB" sz="2000" dirty="0" smtClean="0"/>
          </a:p>
          <a:p>
            <a:pPr>
              <a:buFont typeface="Arial" pitchFamily="34" charset="0"/>
              <a:buChar char="•"/>
            </a:pPr>
            <a:r>
              <a:rPr lang="en-US" sz="2000" dirty="0" smtClean="0"/>
              <a:t> Review innovations </a:t>
            </a:r>
            <a:r>
              <a:rPr lang="en-US" sz="2000" dirty="0" err="1" smtClean="0"/>
              <a:t>eg</a:t>
            </a:r>
            <a:r>
              <a:rPr lang="en-US" sz="2000" dirty="0" smtClean="0"/>
              <a:t> a global fund and transaction tax, mineral taxation, engaging with the mineral resource debate actively – consider lessons from the RSR and other trust fund approaches</a:t>
            </a:r>
            <a:r>
              <a:rPr lang="en-US" dirty="0" smtClean="0"/>
              <a:t> </a:t>
            </a:r>
            <a:endParaRPr lang="en-GB" dirty="0" smtClean="0"/>
          </a:p>
          <a:p>
            <a:endParaRPr lang="en-GB"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Donor Competition and Coordination </a:t>
            </a:r>
            <a:endParaRPr lang="en-GB" dirty="0"/>
          </a:p>
        </p:txBody>
      </p:sp>
      <p:sp>
        <p:nvSpPr>
          <p:cNvPr id="3" name="Content Placeholder 2"/>
          <p:cNvSpPr>
            <a:spLocks noGrp="1"/>
          </p:cNvSpPr>
          <p:nvPr>
            <p:ph idx="1"/>
          </p:nvPr>
        </p:nvSpPr>
        <p:spPr/>
        <p:txBody>
          <a:bodyPr/>
          <a:lstStyle/>
          <a:p>
            <a:pPr>
              <a:buFont typeface="Arial" pitchFamily="34" charset="0"/>
              <a:buChar char="•"/>
            </a:pPr>
            <a:r>
              <a:rPr lang="en-US" sz="1600" dirty="0" smtClean="0"/>
              <a:t>Continued focus on donor harmonization and efficiency</a:t>
            </a:r>
          </a:p>
          <a:p>
            <a:pPr>
              <a:buFont typeface="Arial" pitchFamily="34" charset="0"/>
              <a:buChar char="•"/>
            </a:pPr>
            <a:r>
              <a:rPr lang="en-US" sz="1600" dirty="0" smtClean="0"/>
              <a:t>Build on the SPIAC-B in promoting interagency work</a:t>
            </a:r>
          </a:p>
          <a:p>
            <a:pPr lvl="1">
              <a:buFont typeface="Arial" pitchFamily="34" charset="0"/>
              <a:buChar char="•"/>
            </a:pPr>
            <a:r>
              <a:rPr lang="en-US" sz="1600" dirty="0" smtClean="0"/>
              <a:t>social protection data definitions and conceptual harmonization in terms of interventions and impacts, data gathering, data analysis, and social protection system performance, </a:t>
            </a:r>
          </a:p>
          <a:p>
            <a:pPr>
              <a:buFont typeface="Arial" pitchFamily="34" charset="0"/>
              <a:buChar char="•"/>
            </a:pPr>
            <a:r>
              <a:rPr lang="en-US" sz="1600" dirty="0" smtClean="0"/>
              <a:t>World Bank led SPARCS initiative on mapping provision </a:t>
            </a:r>
          </a:p>
          <a:p>
            <a:pPr marL="342900" lvl="1" indent="-342900">
              <a:buFont typeface="Arial" pitchFamily="34" charset="0"/>
              <a:buChar char="•"/>
            </a:pPr>
            <a:r>
              <a:rPr lang="en-US" sz="1600" dirty="0" smtClean="0"/>
              <a:t>Support goodwill across the IDIs, and pooled financing for a public good to benefit of whole sector</a:t>
            </a:r>
            <a:endParaRPr lang="en-GB" sz="1600" dirty="0" smtClean="0"/>
          </a:p>
          <a:p>
            <a:pPr>
              <a:buFont typeface="Arial" pitchFamily="34" charset="0"/>
              <a:buChar char="•"/>
            </a:pPr>
            <a:r>
              <a:rPr lang="en-US" sz="1600" dirty="0" err="1" smtClean="0"/>
              <a:t>Utilise</a:t>
            </a:r>
            <a:r>
              <a:rPr lang="en-US" sz="1600" dirty="0" smtClean="0"/>
              <a:t> SPIAC-B potential as general forum for actively promoting the exchange of ideas, experiences and innovation and identifying and developing issues, </a:t>
            </a:r>
            <a:r>
              <a:rPr lang="en-US" sz="1600" dirty="0" err="1" smtClean="0"/>
              <a:t>eg</a:t>
            </a:r>
            <a:r>
              <a:rPr lang="en-US" sz="1600" dirty="0" smtClean="0"/>
              <a:t> future financing</a:t>
            </a:r>
          </a:p>
          <a:p>
            <a:pPr>
              <a:buFont typeface="Arial" pitchFamily="34" charset="0"/>
              <a:buChar char="•"/>
            </a:pPr>
            <a:r>
              <a:rPr lang="en-US" sz="1600" dirty="0" smtClean="0"/>
              <a:t>Create space for genuine dialogue and interchange between agencies</a:t>
            </a:r>
          </a:p>
          <a:p>
            <a:pPr>
              <a:buFont typeface="Arial" pitchFamily="34" charset="0"/>
              <a:buChar char="•"/>
            </a:pPr>
            <a:r>
              <a:rPr lang="en-US" sz="1600" dirty="0" smtClean="0"/>
              <a:t>Require adequate intellectual and financial resources to take forward such initiatives, recognizing the capacity constraints faced by many in the IDI community.  </a:t>
            </a:r>
            <a:endParaRPr lang="en-GB" sz="1600" dirty="0" smtClean="0"/>
          </a:p>
          <a:p>
            <a:pPr>
              <a:buFont typeface="Arial" pitchFamily="34" charset="0"/>
              <a:buChar char="•"/>
            </a:pPr>
            <a:r>
              <a:rPr lang="en-US" sz="1600" dirty="0" smtClean="0"/>
              <a:t>SPF offers opportunity for coordination  - provide a normative framework for social protection internationally</a:t>
            </a:r>
          </a:p>
          <a:p>
            <a:pPr>
              <a:buFont typeface="Arial" pitchFamily="34" charset="0"/>
              <a:buChar char="•"/>
            </a:pPr>
            <a:r>
              <a:rPr lang="en-US" sz="1600" dirty="0" smtClean="0"/>
              <a:t>However, if harmonization (Paris, </a:t>
            </a:r>
            <a:r>
              <a:rPr lang="en-US" sz="1600" dirty="0" err="1" smtClean="0"/>
              <a:t>Busan</a:t>
            </a:r>
            <a:r>
              <a:rPr lang="en-US" sz="1600" dirty="0" smtClean="0"/>
              <a:t>, Accra) is to be realized at international and country level, formal processes and further international leadership guidance are required. </a:t>
            </a:r>
          </a:p>
          <a:p>
            <a:pPr>
              <a:buFont typeface="Arial" pitchFamily="34" charset="0"/>
              <a:buChar char="•"/>
            </a:pPr>
            <a:r>
              <a:rPr lang="en-US" sz="1600" dirty="0" smtClean="0"/>
              <a:t>Require development and promotion of incentives for harmonization, and changes to institutional culture, structure and practices.</a:t>
            </a:r>
            <a:endParaRPr lang="en-GB" sz="1600" dirty="0" smtClean="0"/>
          </a:p>
          <a:p>
            <a:endParaRPr lang="en-GB"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Structure of Presentation</a:t>
            </a:r>
            <a:endParaRPr lang="en-GB" dirty="0"/>
          </a:p>
        </p:txBody>
      </p:sp>
      <p:sp>
        <p:nvSpPr>
          <p:cNvPr id="3" name="Content Placeholder 2"/>
          <p:cNvSpPr>
            <a:spLocks noGrp="1"/>
          </p:cNvSpPr>
          <p:nvPr>
            <p:ph idx="1"/>
          </p:nvPr>
        </p:nvSpPr>
        <p:spPr/>
        <p:txBody>
          <a:bodyPr/>
          <a:lstStyle/>
          <a:p>
            <a:pPr marL="514350" indent="-514350">
              <a:buFont typeface="+mj-lt"/>
              <a:buAutoNum type="arabicPeriod"/>
            </a:pPr>
            <a:r>
              <a:rPr lang="en-GB" dirty="0" smtClean="0"/>
              <a:t>Definitions</a:t>
            </a:r>
          </a:p>
          <a:p>
            <a:pPr marL="514350" indent="-514350">
              <a:buFont typeface="+mj-lt"/>
              <a:buAutoNum type="arabicPeriod"/>
            </a:pPr>
            <a:r>
              <a:rPr lang="en-GB" dirty="0" smtClean="0"/>
              <a:t>Historical development of social protection</a:t>
            </a:r>
          </a:p>
          <a:p>
            <a:pPr marL="514350" indent="-514350">
              <a:buFont typeface="+mj-lt"/>
              <a:buAutoNum type="arabicPeriod"/>
            </a:pPr>
            <a:r>
              <a:rPr lang="en-GB" dirty="0" smtClean="0"/>
              <a:t>Social protection in developing countries</a:t>
            </a:r>
          </a:p>
          <a:p>
            <a:pPr marL="514350" indent="-514350">
              <a:buFont typeface="+mj-lt"/>
              <a:buAutoNum type="arabicPeriod"/>
            </a:pPr>
            <a:r>
              <a:rPr lang="en-GB" dirty="0" smtClean="0"/>
              <a:t>Key players</a:t>
            </a:r>
          </a:p>
          <a:p>
            <a:pPr marL="514350" indent="-514350">
              <a:buFont typeface="+mj-lt"/>
              <a:buAutoNum type="arabicPeriod"/>
            </a:pPr>
            <a:r>
              <a:rPr lang="en-GB" dirty="0" smtClean="0"/>
              <a:t>Recent developments</a:t>
            </a:r>
          </a:p>
          <a:p>
            <a:pPr marL="514350" indent="-514350">
              <a:buFont typeface="+mj-lt"/>
              <a:buAutoNum type="arabicPeriod"/>
            </a:pPr>
            <a:r>
              <a:rPr lang="en-GB" dirty="0" smtClean="0"/>
              <a:t>Challenges</a:t>
            </a:r>
          </a:p>
          <a:p>
            <a:pPr marL="514350" indent="-514350">
              <a:buFont typeface="+mj-lt"/>
              <a:buAutoNum type="arabicPeriod"/>
            </a:pPr>
            <a:r>
              <a:rPr lang="en-GB" dirty="0" smtClean="0"/>
              <a:t>Opportunities</a:t>
            </a:r>
          </a:p>
          <a:p>
            <a:pPr marL="514350" indent="-514350">
              <a:buFont typeface="+mj-lt"/>
              <a:buAutoNum type="arabicPeriod"/>
            </a:pPr>
            <a:r>
              <a:rPr lang="en-GB" dirty="0" smtClean="0"/>
              <a:t>Conclusion</a:t>
            </a:r>
            <a:endParaRPr lang="en-GB"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Tension with economic policy</a:t>
            </a:r>
            <a:endParaRPr lang="en-GB" dirty="0"/>
          </a:p>
        </p:txBody>
      </p:sp>
      <p:sp>
        <p:nvSpPr>
          <p:cNvPr id="3" name="Content Placeholder 2"/>
          <p:cNvSpPr>
            <a:spLocks noGrp="1"/>
          </p:cNvSpPr>
          <p:nvPr>
            <p:ph idx="1"/>
          </p:nvPr>
        </p:nvSpPr>
        <p:spPr/>
        <p:txBody>
          <a:bodyPr/>
          <a:lstStyle/>
          <a:p>
            <a:pPr>
              <a:buFont typeface="Arial" pitchFamily="34" charset="0"/>
              <a:buChar char="•"/>
            </a:pPr>
            <a:r>
              <a:rPr lang="en-GB" sz="2000" dirty="0" smtClean="0"/>
              <a:t>Promote explicit debate on tensions between pursuit of social protection objectives, and the economic policy, (both micro- and macro-) promoted by the BWI with IDI support  </a:t>
            </a:r>
          </a:p>
          <a:p>
            <a:pPr>
              <a:buFont typeface="Arial" pitchFamily="34" charset="0"/>
              <a:buChar char="•"/>
            </a:pPr>
            <a:r>
              <a:rPr lang="en-GB" sz="2000" dirty="0" smtClean="0"/>
              <a:t>Need for principles to govern the policy dissonance between macro-economic and poverty/social justice objectives</a:t>
            </a:r>
          </a:p>
          <a:p>
            <a:pPr>
              <a:buFont typeface="Arial" pitchFamily="34" charset="0"/>
              <a:buChar char="•"/>
            </a:pPr>
            <a:r>
              <a:rPr lang="en-GB" sz="2000" dirty="0" smtClean="0"/>
              <a:t>Also to explore relationship between the micro-economic issues (employment, taxation, trade, education etc) which also contribute to social protection performance</a:t>
            </a:r>
          </a:p>
          <a:p>
            <a:pPr>
              <a:buFont typeface="Arial" pitchFamily="34" charset="0"/>
              <a:buChar char="•"/>
            </a:pPr>
            <a:r>
              <a:rPr lang="en-GB" sz="2000" dirty="0" smtClean="0"/>
              <a:t>Not consider social protection in isolation from economic policy in general</a:t>
            </a:r>
          </a:p>
          <a:p>
            <a:endParaRPr lang="en-GB"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Moving Beyond Income Security </a:t>
            </a:r>
            <a:endParaRPr lang="en-GB" dirty="0"/>
          </a:p>
        </p:txBody>
      </p:sp>
      <p:sp>
        <p:nvSpPr>
          <p:cNvPr id="3" name="Content Placeholder 2"/>
          <p:cNvSpPr>
            <a:spLocks noGrp="1"/>
          </p:cNvSpPr>
          <p:nvPr>
            <p:ph idx="1"/>
          </p:nvPr>
        </p:nvSpPr>
        <p:spPr/>
        <p:txBody>
          <a:bodyPr/>
          <a:lstStyle/>
          <a:p>
            <a:pPr>
              <a:buFont typeface="Arial" pitchFamily="34" charset="0"/>
              <a:buChar char="•"/>
            </a:pPr>
            <a:r>
              <a:rPr lang="en-GB" sz="2000" dirty="0" smtClean="0"/>
              <a:t>Interest in the Productive Safety Net approach and the role of social protection in promoting active social protection and labour market participation</a:t>
            </a:r>
          </a:p>
          <a:p>
            <a:pPr>
              <a:buFont typeface="Arial" pitchFamily="34" charset="0"/>
              <a:buChar char="•"/>
            </a:pPr>
            <a:r>
              <a:rPr lang="en-GB" sz="2000" dirty="0" smtClean="0"/>
              <a:t>Opportunity for critical interagency interrogation of growing evidence base relating to livelihoods development, food security, graduation and transformation to identify success determinants </a:t>
            </a:r>
          </a:p>
          <a:p>
            <a:pPr>
              <a:buFont typeface="Arial" pitchFamily="34" charset="0"/>
              <a:buChar char="•"/>
            </a:pPr>
            <a:r>
              <a:rPr lang="en-GB" sz="2000" dirty="0" smtClean="0"/>
              <a:t>Growth of research in this area in recent years, need to take into account the implications of changes in the structure of the global economy and labour market </a:t>
            </a:r>
          </a:p>
          <a:p>
            <a:pPr>
              <a:buFont typeface="Arial" pitchFamily="34" charset="0"/>
              <a:buChar char="•"/>
            </a:pPr>
            <a:r>
              <a:rPr lang="en-GB" sz="2000" dirty="0" smtClean="0"/>
              <a:t>Root the debate in the reality of social protection provision at country level – ie minimal and low level in many LICs</a:t>
            </a:r>
          </a:p>
          <a:p>
            <a:pPr>
              <a:buFont typeface="Arial" pitchFamily="34" charset="0"/>
              <a:buChar char="•"/>
            </a:pPr>
            <a:r>
              <a:rPr lang="en-GB" sz="2000" dirty="0" smtClean="0"/>
              <a:t>Assess policy objectives relating to graduation and transformation in this light</a:t>
            </a:r>
          </a:p>
          <a:p>
            <a:pPr>
              <a:buNone/>
            </a:pPr>
            <a:endParaRPr lang="en-GB" dirty="0" smtClean="0"/>
          </a:p>
          <a:p>
            <a:endParaRPr lang="en-GB"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Social Protection Systems and Crisis Response</a:t>
            </a:r>
            <a:endParaRPr lang="en-GB" dirty="0"/>
          </a:p>
        </p:txBody>
      </p:sp>
      <p:sp>
        <p:nvSpPr>
          <p:cNvPr id="3" name="Content Placeholder 2"/>
          <p:cNvSpPr>
            <a:spLocks noGrp="1"/>
          </p:cNvSpPr>
          <p:nvPr>
            <p:ph idx="1"/>
          </p:nvPr>
        </p:nvSpPr>
        <p:spPr/>
        <p:txBody>
          <a:bodyPr/>
          <a:lstStyle/>
          <a:p>
            <a:pPr>
              <a:buFont typeface="Arial" pitchFamily="34" charset="0"/>
              <a:buChar char="•"/>
            </a:pPr>
            <a:r>
              <a:rPr lang="en-US" sz="2400" dirty="0" smtClean="0"/>
              <a:t>Opportunity to initiate critical discussion around the meaning of ‘systems development’ in relation to social protection </a:t>
            </a:r>
          </a:p>
          <a:p>
            <a:pPr>
              <a:buFont typeface="Arial" pitchFamily="34" charset="0"/>
              <a:buChar char="•"/>
            </a:pPr>
            <a:r>
              <a:rPr lang="en-US" sz="2400" dirty="0" smtClean="0"/>
              <a:t>Identify areas common interest  and where incongruence of schemata </a:t>
            </a:r>
          </a:p>
          <a:p>
            <a:pPr>
              <a:buFont typeface="Arial" pitchFamily="34" charset="0"/>
              <a:buChar char="•"/>
            </a:pPr>
            <a:r>
              <a:rPr lang="en-US" sz="2400" dirty="0" smtClean="0"/>
              <a:t>Promote explicit discussion  of implications and options for resolution </a:t>
            </a:r>
          </a:p>
          <a:p>
            <a:pPr>
              <a:buFont typeface="Arial" pitchFamily="34" charset="0"/>
              <a:buChar char="•"/>
            </a:pPr>
            <a:r>
              <a:rPr lang="en-US" sz="2400" dirty="0" smtClean="0"/>
              <a:t>Also promote open debate on tensions in promoting SP as both the provider of a social minimum and also as mechanisms for countercyclical crisis response </a:t>
            </a:r>
          </a:p>
          <a:p>
            <a:pPr>
              <a:buFont typeface="Arial" pitchFamily="34" charset="0"/>
              <a:buChar char="•"/>
            </a:pPr>
            <a:r>
              <a:rPr lang="en-US" sz="2400" dirty="0" smtClean="0"/>
              <a:t>Identify and address challenges, conceptually and in programming. </a:t>
            </a:r>
            <a:endParaRPr lang="en-GB" sz="2400" dirty="0" smtClean="0"/>
          </a:p>
          <a:p>
            <a:endParaRPr lang="en-GB"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Shared Vision</a:t>
            </a:r>
            <a:endParaRPr lang="en-GB" dirty="0"/>
          </a:p>
        </p:txBody>
      </p:sp>
      <p:sp>
        <p:nvSpPr>
          <p:cNvPr id="3" name="Content Placeholder 2"/>
          <p:cNvSpPr>
            <a:spLocks noGrp="1"/>
          </p:cNvSpPr>
          <p:nvPr>
            <p:ph idx="1"/>
          </p:nvPr>
        </p:nvSpPr>
        <p:spPr>
          <a:xfrm>
            <a:off x="395536" y="1700808"/>
            <a:ext cx="8178800" cy="4171950"/>
          </a:xfrm>
        </p:spPr>
        <p:txBody>
          <a:bodyPr/>
          <a:lstStyle/>
          <a:p>
            <a:pPr>
              <a:buFont typeface="Arial" pitchFamily="34" charset="0"/>
              <a:buChar char="•"/>
            </a:pPr>
            <a:r>
              <a:rPr lang="en-US" sz="2000" dirty="0" smtClean="0"/>
              <a:t>Articulation of SPF vision in Recommendation 202 and formal support across the IDIs represents both a challenge and also a key moment for the exploration of a contested agenda</a:t>
            </a:r>
          </a:p>
          <a:p>
            <a:pPr>
              <a:buFont typeface="Arial" pitchFamily="34" charset="0"/>
              <a:buChar char="•"/>
            </a:pPr>
            <a:r>
              <a:rPr lang="en-US" sz="2000" dirty="0" smtClean="0"/>
              <a:t>Opportunity for the articulation of the contested visions underlying the social protection project</a:t>
            </a:r>
          </a:p>
          <a:p>
            <a:pPr>
              <a:buFont typeface="Arial" pitchFamily="34" charset="0"/>
              <a:buChar char="•"/>
            </a:pPr>
            <a:r>
              <a:rPr lang="en-US" sz="2000" dirty="0" smtClean="0"/>
              <a:t>Explicit exploration of areas of agreement and dissent and the ideological impulses underlying them, - in many cases remained implicit heretofore</a:t>
            </a:r>
          </a:p>
          <a:p>
            <a:pPr>
              <a:buFont typeface="Arial" pitchFamily="34" charset="0"/>
              <a:buChar char="•"/>
            </a:pPr>
            <a:r>
              <a:rPr lang="en-US" sz="2000" dirty="0" err="1" smtClean="0"/>
              <a:t>Recognise</a:t>
            </a:r>
            <a:r>
              <a:rPr lang="en-US" sz="2000" dirty="0" smtClean="0"/>
              <a:t> ideologies and the pragmatism informing current institutional positions </a:t>
            </a:r>
          </a:p>
          <a:p>
            <a:pPr>
              <a:buFont typeface="Arial" pitchFamily="34" charset="0"/>
              <a:buChar char="•"/>
            </a:pPr>
            <a:r>
              <a:rPr lang="en-US" sz="2000" dirty="0" err="1" smtClean="0"/>
              <a:t>Recognise</a:t>
            </a:r>
            <a:r>
              <a:rPr lang="en-US" sz="2000" dirty="0" smtClean="0"/>
              <a:t> programming implications of the different stances to identify core areas for collaborative engagement to reduce future contestation. </a:t>
            </a:r>
          </a:p>
          <a:p>
            <a:pPr>
              <a:buFont typeface="Arial" pitchFamily="34" charset="0"/>
              <a:buChar char="•"/>
            </a:pPr>
            <a:r>
              <a:rPr lang="en-US" sz="2000" dirty="0" smtClean="0"/>
              <a:t>Particular challenges around equity  (limited to equity of opportunity) and </a:t>
            </a:r>
            <a:r>
              <a:rPr lang="en-US" sz="2000" dirty="0" err="1" smtClean="0"/>
              <a:t>residualism</a:t>
            </a:r>
            <a:r>
              <a:rPr lang="en-US" sz="2000" dirty="0" smtClean="0"/>
              <a:t> </a:t>
            </a:r>
            <a:r>
              <a:rPr lang="en-US" sz="2000" dirty="0" err="1" smtClean="0"/>
              <a:t>vs</a:t>
            </a:r>
            <a:r>
              <a:rPr lang="en-US" sz="2000" dirty="0" smtClean="0"/>
              <a:t> universalism</a:t>
            </a:r>
            <a:endParaRPr lang="en-GB" sz="2000" dirty="0" smtClean="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Conclusion</a:t>
            </a:r>
            <a:endParaRPr lang="en-GB" dirty="0"/>
          </a:p>
        </p:txBody>
      </p:sp>
      <p:sp>
        <p:nvSpPr>
          <p:cNvPr id="3" name="Content Placeholder 2"/>
          <p:cNvSpPr>
            <a:spLocks noGrp="1"/>
          </p:cNvSpPr>
          <p:nvPr>
            <p:ph idx="1"/>
          </p:nvPr>
        </p:nvSpPr>
        <p:spPr/>
        <p:txBody>
          <a:bodyPr/>
          <a:lstStyle/>
          <a:p>
            <a:pPr>
              <a:buFont typeface="Arial" pitchFamily="34" charset="0"/>
              <a:buChar char="•"/>
            </a:pPr>
            <a:r>
              <a:rPr lang="en-GB" sz="2000" i="1" dirty="0" smtClean="0"/>
              <a:t>De jure</a:t>
            </a:r>
            <a:r>
              <a:rPr lang="en-GB" sz="2000" dirty="0" smtClean="0"/>
              <a:t> requirement on IDIs to address social protection in line with Recommendation 202</a:t>
            </a:r>
          </a:p>
          <a:p>
            <a:pPr>
              <a:buFont typeface="Arial" pitchFamily="34" charset="0"/>
              <a:buChar char="•"/>
            </a:pPr>
            <a:r>
              <a:rPr lang="en-GB" sz="2000" dirty="0" smtClean="0"/>
              <a:t>‘</a:t>
            </a:r>
            <a:r>
              <a:rPr lang="en-GB" sz="2000" i="1" dirty="0" smtClean="0"/>
              <a:t>The great consensus</a:t>
            </a:r>
            <a:r>
              <a:rPr lang="en-GB" sz="2000" dirty="0" smtClean="0"/>
              <a:t>’ (</a:t>
            </a:r>
            <a:r>
              <a:rPr lang="en-GB" sz="2000" dirty="0" err="1" smtClean="0"/>
              <a:t>Cichon</a:t>
            </a:r>
            <a:r>
              <a:rPr lang="en-GB" sz="2000" dirty="0" smtClean="0"/>
              <a:t>, 2013)</a:t>
            </a:r>
          </a:p>
          <a:p>
            <a:pPr>
              <a:buFont typeface="Arial" pitchFamily="34" charset="0"/>
              <a:buChar char="•"/>
            </a:pPr>
            <a:r>
              <a:rPr lang="en-GB" sz="2000" dirty="0" smtClean="0"/>
              <a:t>Initial responses on the part of the IDIs show some signs of resistance to the implementation of the SPF principles as the primary framework for future social protection and associated commitment to the progressive realisation of a social minimum </a:t>
            </a:r>
            <a:r>
              <a:rPr lang="en-GB" sz="2000" i="1" dirty="0" smtClean="0"/>
              <a:t>(‘great ambivalence</a:t>
            </a:r>
            <a:r>
              <a:rPr lang="en-GB" sz="2000" dirty="0" smtClean="0"/>
              <a:t>’)  </a:t>
            </a:r>
          </a:p>
          <a:p>
            <a:pPr>
              <a:buFont typeface="Arial" pitchFamily="34" charset="0"/>
              <a:buChar char="•"/>
            </a:pPr>
            <a:r>
              <a:rPr lang="en-GB" sz="2000" dirty="0" smtClean="0"/>
              <a:t>Challenge now is to consolidate </a:t>
            </a:r>
          </a:p>
          <a:p>
            <a:pPr lvl="1">
              <a:buFont typeface="Arial" pitchFamily="34" charset="0"/>
              <a:buChar char="•"/>
            </a:pPr>
            <a:r>
              <a:rPr lang="en-GB" sz="1600" dirty="0" smtClean="0"/>
              <a:t>Support initiatives already underway in IDI policy and practice</a:t>
            </a:r>
          </a:p>
          <a:p>
            <a:pPr lvl="1">
              <a:buFont typeface="Arial" pitchFamily="34" charset="0"/>
              <a:buChar char="•"/>
            </a:pPr>
            <a:r>
              <a:rPr lang="en-GB" sz="1600" dirty="0" smtClean="0"/>
              <a:t>Promote national sovereignty in social protection policy selection, design and implementation</a:t>
            </a:r>
          </a:p>
          <a:p>
            <a:pPr lvl="1">
              <a:buFont typeface="Arial" pitchFamily="34" charset="0"/>
              <a:buChar char="•"/>
            </a:pPr>
            <a:r>
              <a:rPr lang="en-GB" sz="1600" dirty="0" smtClean="0"/>
              <a:t>Develop responses to outstanding challenges in the sector</a:t>
            </a:r>
          </a:p>
          <a:p>
            <a:pPr lvl="1">
              <a:buNone/>
            </a:pPr>
            <a:r>
              <a:rPr lang="en-GB" sz="1600" dirty="0" smtClean="0"/>
              <a:t>Recommendation 202, </a:t>
            </a:r>
            <a:r>
              <a:rPr lang="en-US" sz="1600" dirty="0" smtClean="0"/>
              <a:t>if supported by national governments and the IDIs, has the potential to provide a framework to support this process</a:t>
            </a:r>
            <a:endParaRPr lang="en-GB" sz="1600" dirty="0" smtClean="0"/>
          </a:p>
          <a:p>
            <a:pPr>
              <a:buFont typeface="Arial" pitchFamily="34" charset="0"/>
              <a:buChar char="•"/>
            </a:pPr>
            <a:endParaRPr lang="en-GB" sz="2000"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p:cNvSpPr>
            <a:spLocks noGrp="1"/>
          </p:cNvSpPr>
          <p:nvPr>
            <p:ph type="title"/>
          </p:nvPr>
        </p:nvSpPr>
        <p:spPr>
          <a:xfrm>
            <a:off x="323529" y="692150"/>
            <a:ext cx="8352160" cy="576263"/>
          </a:xfrm>
        </p:spPr>
        <p:txBody>
          <a:bodyPr/>
          <a:lstStyle/>
          <a:p>
            <a:endParaRPr lang="en-GB" dirty="0" smtClean="0"/>
          </a:p>
        </p:txBody>
      </p:sp>
      <p:sp>
        <p:nvSpPr>
          <p:cNvPr id="24579" name="Content Placeholder 2"/>
          <p:cNvSpPr>
            <a:spLocks noGrp="1"/>
          </p:cNvSpPr>
          <p:nvPr>
            <p:ph idx="1"/>
          </p:nvPr>
        </p:nvSpPr>
        <p:spPr>
          <a:xfrm>
            <a:off x="468313" y="2060575"/>
            <a:ext cx="8229600" cy="4065588"/>
          </a:xfrm>
        </p:spPr>
        <p:txBody>
          <a:bodyPr/>
          <a:lstStyle/>
          <a:p>
            <a:pPr>
              <a:buNone/>
            </a:pPr>
            <a:r>
              <a:rPr lang="en-GB" dirty="0" smtClean="0"/>
              <a:t>Thank you</a:t>
            </a:r>
          </a:p>
        </p:txBody>
      </p:sp>
      <p:sp>
        <p:nvSpPr>
          <p:cNvPr id="4" name="Slide Number Placeholder 3"/>
          <p:cNvSpPr>
            <a:spLocks noGrp="1"/>
          </p:cNvSpPr>
          <p:nvPr>
            <p:ph type="sldNum" sz="quarter" idx="10"/>
          </p:nvPr>
        </p:nvSpPr>
        <p:spPr/>
        <p:txBody>
          <a:bodyPr/>
          <a:lstStyle/>
          <a:p>
            <a:pPr>
              <a:defRPr/>
            </a:pPr>
            <a:fld id="{293A5DC7-697C-4526-A9D6-54C26023FAB7}" type="slidenum">
              <a:rPr lang="en-GB" smtClean="0"/>
              <a:pPr>
                <a:defRPr/>
              </a:pPr>
              <a:t>25</a:t>
            </a:fld>
            <a:endParaRPr lang="en-GB"/>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Definitions</a:t>
            </a:r>
            <a:endParaRPr lang="en-GB" dirty="0"/>
          </a:p>
        </p:txBody>
      </p:sp>
      <p:sp>
        <p:nvSpPr>
          <p:cNvPr id="3" name="Content Placeholder 2"/>
          <p:cNvSpPr>
            <a:spLocks noGrp="1"/>
          </p:cNvSpPr>
          <p:nvPr>
            <p:ph idx="1"/>
          </p:nvPr>
        </p:nvSpPr>
        <p:spPr>
          <a:xfrm>
            <a:off x="467544" y="1556792"/>
            <a:ext cx="8178800" cy="4171950"/>
          </a:xfrm>
        </p:spPr>
        <p:txBody>
          <a:bodyPr/>
          <a:lstStyle/>
          <a:p>
            <a:pPr>
              <a:buFont typeface="Arial" pitchFamily="34" charset="0"/>
              <a:buChar char="•"/>
            </a:pPr>
            <a:r>
              <a:rPr lang="en-GB" sz="2300" dirty="0" smtClean="0"/>
              <a:t>Social policy is ‘the public pursuit of secure welfare’ (Gough et al, 2004)</a:t>
            </a:r>
          </a:p>
          <a:p>
            <a:pPr>
              <a:buFont typeface="Arial" pitchFamily="34" charset="0"/>
              <a:buChar char="•"/>
            </a:pPr>
            <a:r>
              <a:rPr lang="en-US" sz="2300" dirty="0" smtClean="0"/>
              <a:t>Social protection provides benefits, (in cash or in kind), to secure protection, </a:t>
            </a:r>
            <a:r>
              <a:rPr lang="en-US" sz="2300" i="1" dirty="0" smtClean="0"/>
              <a:t>inter alia</a:t>
            </a:r>
            <a:r>
              <a:rPr lang="en-US" sz="2300" dirty="0" smtClean="0"/>
              <a:t>, from:</a:t>
            </a:r>
            <a:endParaRPr lang="en-GB" sz="2300" dirty="0" smtClean="0"/>
          </a:p>
          <a:p>
            <a:pPr lvl="1">
              <a:buFont typeface="Arial" pitchFamily="34" charset="0"/>
              <a:buChar char="•"/>
            </a:pPr>
            <a:r>
              <a:rPr lang="en-US" sz="2300" dirty="0" smtClean="0"/>
              <a:t>lack of work-related income (or insufficient income) caused by sickness, disability, maternity, employment injury, unemployment, old age, or death of a family member</a:t>
            </a:r>
            <a:endParaRPr lang="en-GB" sz="2300" dirty="0" smtClean="0"/>
          </a:p>
          <a:p>
            <a:pPr lvl="1">
              <a:buFont typeface="Arial" pitchFamily="34" charset="0"/>
              <a:buChar char="•"/>
            </a:pPr>
            <a:r>
              <a:rPr lang="en-US" sz="2300" dirty="0" smtClean="0"/>
              <a:t>lack of access or unaffordable access to health care:</a:t>
            </a:r>
            <a:endParaRPr lang="en-GB" sz="2300" dirty="0" smtClean="0"/>
          </a:p>
          <a:p>
            <a:pPr lvl="1">
              <a:buFont typeface="Arial" pitchFamily="34" charset="0"/>
              <a:buChar char="•"/>
            </a:pPr>
            <a:r>
              <a:rPr lang="en-US" sz="2300" dirty="0" smtClean="0"/>
              <a:t>insufficient family support, particularly for children and adult dependants:</a:t>
            </a:r>
            <a:endParaRPr lang="en-GB" sz="2300" dirty="0" smtClean="0"/>
          </a:p>
          <a:p>
            <a:pPr lvl="1">
              <a:buFont typeface="Arial" pitchFamily="34" charset="0"/>
              <a:buChar char="•"/>
            </a:pPr>
            <a:r>
              <a:rPr lang="en-US" sz="2300" dirty="0" smtClean="0"/>
              <a:t>general poverty and social exclusion.</a:t>
            </a:r>
            <a:endParaRPr lang="en-GB" sz="2300" dirty="0" smtClean="0"/>
          </a:p>
          <a:p>
            <a:pPr>
              <a:buFont typeface="Arial" pitchFamily="34" charset="0"/>
              <a:buChar char="•"/>
            </a:pPr>
            <a:r>
              <a:rPr lang="en-US" sz="2300" dirty="0" smtClean="0"/>
              <a:t> </a:t>
            </a:r>
            <a:r>
              <a:rPr lang="de-DE" sz="2300" dirty="0" smtClean="0"/>
              <a:t>Social security schemes can be contributory or non-contributory-  </a:t>
            </a:r>
            <a:r>
              <a:rPr lang="de-DE" sz="2300" i="1" dirty="0" smtClean="0"/>
              <a:t>social insurance</a:t>
            </a:r>
            <a:r>
              <a:rPr lang="de-DE" sz="2300" dirty="0" smtClean="0"/>
              <a:t> or </a:t>
            </a:r>
            <a:r>
              <a:rPr lang="de-DE" sz="2300" i="1" dirty="0" smtClean="0"/>
              <a:t>social assistance</a:t>
            </a:r>
            <a:r>
              <a:rPr lang="de-DE" sz="2300" dirty="0" smtClean="0"/>
              <a:t> </a:t>
            </a:r>
          </a:p>
          <a:p>
            <a:endParaRPr lang="en-GB" sz="20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Two Forms of Social Protection</a:t>
            </a:r>
            <a:endParaRPr lang="en-GB" dirty="0"/>
          </a:p>
        </p:txBody>
      </p:sp>
      <p:sp>
        <p:nvSpPr>
          <p:cNvPr id="3" name="Content Placeholder 2"/>
          <p:cNvSpPr>
            <a:spLocks noGrp="1"/>
          </p:cNvSpPr>
          <p:nvPr>
            <p:ph idx="1"/>
          </p:nvPr>
        </p:nvSpPr>
        <p:spPr/>
        <p:txBody>
          <a:bodyPr/>
          <a:lstStyle/>
          <a:p>
            <a:pPr>
              <a:buFont typeface="Arial" pitchFamily="34" charset="0"/>
              <a:buChar char="•"/>
            </a:pPr>
            <a:r>
              <a:rPr lang="en-GB" sz="1800" b="1" dirty="0" smtClean="0"/>
              <a:t>Universalist Social Protection</a:t>
            </a:r>
          </a:p>
          <a:p>
            <a:pPr>
              <a:buFont typeface="Arial" pitchFamily="34" charset="0"/>
              <a:buChar char="•"/>
            </a:pPr>
            <a:r>
              <a:rPr lang="en-US" sz="1800" dirty="0" smtClean="0"/>
              <a:t>Welfare state aims to cover entire population with adequate benefits , claimable entitlements. </a:t>
            </a:r>
          </a:p>
          <a:p>
            <a:pPr>
              <a:buFont typeface="Arial" pitchFamily="34" charset="0"/>
              <a:buChar char="•"/>
            </a:pPr>
            <a:r>
              <a:rPr lang="en-US" sz="1800" dirty="0" smtClean="0"/>
              <a:t>Potentially includes means testing, pragmatism   in response to fiscal realities</a:t>
            </a:r>
          </a:p>
          <a:p>
            <a:pPr>
              <a:buFont typeface="Arial" pitchFamily="34" charset="0"/>
              <a:buChar char="•"/>
            </a:pPr>
            <a:r>
              <a:rPr lang="en-US" sz="1800" dirty="0" smtClean="0"/>
              <a:t>Universal Declaration of Human Rights (UDHR), the provision of a Guaranteed Minimum Income (GMI)</a:t>
            </a:r>
          </a:p>
          <a:p>
            <a:pPr>
              <a:buFont typeface="Arial" pitchFamily="34" charset="0"/>
              <a:buChar char="•"/>
            </a:pPr>
            <a:r>
              <a:rPr lang="en-US" sz="1800" dirty="0" smtClean="0"/>
              <a:t>Current embodiment is the Social Protection Floor (SPF) ILO Recommendation 202.</a:t>
            </a:r>
            <a:endParaRPr lang="en-GB" sz="1800" dirty="0" smtClean="0"/>
          </a:p>
          <a:p>
            <a:pPr>
              <a:buFont typeface="Arial" pitchFamily="34" charset="0"/>
              <a:buChar char="•"/>
            </a:pPr>
            <a:r>
              <a:rPr lang="en-GB" sz="1800" b="1" dirty="0" smtClean="0"/>
              <a:t>Residual Social Protection</a:t>
            </a:r>
          </a:p>
          <a:p>
            <a:pPr>
              <a:buFont typeface="Arial" pitchFamily="34" charset="0"/>
              <a:buChar char="•"/>
            </a:pPr>
            <a:r>
              <a:rPr lang="en-US" sz="1800" dirty="0" smtClean="0"/>
              <a:t>The welfare state caters essentially to the working class and the poor. </a:t>
            </a:r>
          </a:p>
          <a:p>
            <a:pPr>
              <a:buFont typeface="Arial" pitchFamily="34" charset="0"/>
              <a:buChar char="•"/>
            </a:pPr>
            <a:r>
              <a:rPr lang="en-US" sz="1800" dirty="0" smtClean="0"/>
              <a:t>Private insurance and occupational fringe benefits cater to the middle classes (dualism)</a:t>
            </a:r>
          </a:p>
          <a:p>
            <a:pPr>
              <a:buFont typeface="Arial" pitchFamily="34" charset="0"/>
              <a:buChar char="•"/>
            </a:pPr>
            <a:r>
              <a:rPr lang="en-US" sz="1800" dirty="0" smtClean="0"/>
              <a:t>Risk extension resisted by non- beneficiaries</a:t>
            </a:r>
          </a:p>
          <a:p>
            <a:pPr>
              <a:buFont typeface="Arial" pitchFamily="34" charset="0"/>
              <a:buChar char="•"/>
            </a:pPr>
            <a:r>
              <a:rPr lang="en-GB" sz="1800" dirty="0" smtClean="0"/>
              <a:t>Services for the poor are poor quality services (</a:t>
            </a:r>
            <a:r>
              <a:rPr lang="en-GB" sz="1800" dirty="0" err="1" smtClean="0"/>
              <a:t>Tizard</a:t>
            </a:r>
            <a:r>
              <a:rPr lang="en-GB" sz="1800" dirty="0" smtClean="0"/>
              <a:t>, 1975)</a:t>
            </a:r>
            <a:endParaRPr lang="en-GB" sz="18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
            </a:r>
            <a:br>
              <a:rPr lang="en-GB" dirty="0" smtClean="0"/>
            </a:br>
            <a:r>
              <a:rPr lang="en-GB" dirty="0" smtClean="0"/>
              <a:t>Historical development of social protection</a:t>
            </a:r>
            <a:endParaRPr lang="en-GB" dirty="0"/>
          </a:p>
        </p:txBody>
      </p:sp>
      <p:sp>
        <p:nvSpPr>
          <p:cNvPr id="3" name="Content Placeholder 2"/>
          <p:cNvSpPr>
            <a:spLocks noGrp="1"/>
          </p:cNvSpPr>
          <p:nvPr>
            <p:ph idx="1"/>
          </p:nvPr>
        </p:nvSpPr>
        <p:spPr/>
        <p:txBody>
          <a:bodyPr/>
          <a:lstStyle/>
          <a:p>
            <a:pPr>
              <a:buFont typeface="Arial" pitchFamily="34" charset="0"/>
              <a:buChar char="•"/>
            </a:pPr>
            <a:r>
              <a:rPr lang="en-GB" sz="2400" dirty="0" smtClean="0"/>
              <a:t>Democracy, demography and economic growth</a:t>
            </a:r>
          </a:p>
          <a:p>
            <a:pPr>
              <a:buFont typeface="Arial" pitchFamily="34" charset="0"/>
              <a:buChar char="•"/>
            </a:pPr>
            <a:r>
              <a:rPr lang="en-GB" sz="2400" dirty="0" smtClean="0"/>
              <a:t>Pre WW2 UK, Sweden and Germany</a:t>
            </a:r>
          </a:p>
          <a:p>
            <a:pPr>
              <a:buFont typeface="Arial" pitchFamily="34" charset="0"/>
              <a:buChar char="•"/>
            </a:pPr>
            <a:r>
              <a:rPr lang="en-GB" sz="2400" dirty="0" smtClean="0"/>
              <a:t>Russian revolution and WW1 </a:t>
            </a:r>
          </a:p>
          <a:p>
            <a:pPr>
              <a:buFont typeface="Arial" pitchFamily="34" charset="0"/>
              <a:buChar char="•"/>
            </a:pPr>
            <a:r>
              <a:rPr lang="en-GB" sz="2400" dirty="0" smtClean="0"/>
              <a:t>ILO 1919</a:t>
            </a:r>
          </a:p>
          <a:p>
            <a:pPr>
              <a:buFont typeface="Arial" pitchFamily="34" charset="0"/>
              <a:buChar char="•"/>
            </a:pPr>
            <a:r>
              <a:rPr lang="en-GB" sz="2400" dirty="0" smtClean="0"/>
              <a:t>Depression and WW2</a:t>
            </a:r>
          </a:p>
          <a:p>
            <a:pPr>
              <a:buFont typeface="Arial" pitchFamily="34" charset="0"/>
              <a:buChar char="•"/>
            </a:pPr>
            <a:r>
              <a:rPr lang="en-GB" sz="2400" dirty="0" smtClean="0"/>
              <a:t>UN charters, rights, welfare state development</a:t>
            </a:r>
          </a:p>
          <a:p>
            <a:pPr>
              <a:buFont typeface="Arial" pitchFamily="34" charset="0"/>
              <a:buChar char="•"/>
            </a:pPr>
            <a:r>
              <a:rPr lang="en-GB" sz="2400" dirty="0" smtClean="0"/>
              <a:t> U</a:t>
            </a:r>
            <a:r>
              <a:rPr lang="en-US" sz="2400" dirty="0" err="1" smtClean="0"/>
              <a:t>niversal</a:t>
            </a:r>
            <a:r>
              <a:rPr lang="en-US" sz="2400" dirty="0" smtClean="0"/>
              <a:t> Declaration of Human Rights (UDHR) of 1948, International Covenant on Economic and Social and Cultural Rights (ICESCR), (66) and the Convention on the Rights of the Child (CRC) of 1989</a:t>
            </a:r>
          </a:p>
          <a:p>
            <a:pPr>
              <a:buFont typeface="Arial" pitchFamily="34" charset="0"/>
              <a:buChar char="•"/>
            </a:pPr>
            <a:r>
              <a:rPr lang="de-DE" sz="2400" dirty="0" smtClean="0"/>
              <a:t>ILO Social Security Convention (no 102) of 1952</a:t>
            </a:r>
            <a:endParaRPr lang="en-GB" sz="24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Social Protection in Europe</a:t>
            </a:r>
            <a:endParaRPr lang="en-GB" dirty="0"/>
          </a:p>
        </p:txBody>
      </p:sp>
      <p:sp>
        <p:nvSpPr>
          <p:cNvPr id="3" name="Content Placeholder 2"/>
          <p:cNvSpPr>
            <a:spLocks noGrp="1"/>
          </p:cNvSpPr>
          <p:nvPr>
            <p:ph idx="1"/>
          </p:nvPr>
        </p:nvSpPr>
        <p:spPr/>
        <p:txBody>
          <a:bodyPr/>
          <a:lstStyle/>
          <a:p>
            <a:pPr>
              <a:buFont typeface="Arial" pitchFamily="34" charset="0"/>
              <a:buChar char="•"/>
            </a:pPr>
            <a:r>
              <a:rPr lang="en-GB" sz="2400" dirty="0" smtClean="0"/>
              <a:t>Social Contract</a:t>
            </a:r>
          </a:p>
          <a:p>
            <a:pPr>
              <a:buFont typeface="Arial" pitchFamily="34" charset="0"/>
              <a:buChar char="•"/>
            </a:pPr>
            <a:r>
              <a:rPr lang="en-GB" sz="2400" dirty="0" smtClean="0"/>
              <a:t>European welfare model – core is </a:t>
            </a:r>
            <a:r>
              <a:rPr lang="de-DE" sz="2400" dirty="0" smtClean="0"/>
              <a:t>guaranteed minimum income</a:t>
            </a:r>
          </a:p>
          <a:p>
            <a:pPr>
              <a:buFont typeface="Arial" pitchFamily="34" charset="0"/>
              <a:buChar char="•"/>
            </a:pPr>
            <a:r>
              <a:rPr lang="en-GB" sz="2400" dirty="0" smtClean="0"/>
              <a:t>Golden age to early 80s</a:t>
            </a:r>
          </a:p>
          <a:p>
            <a:pPr>
              <a:buFont typeface="Arial" pitchFamily="34" charset="0"/>
              <a:buChar char="•"/>
            </a:pPr>
            <a:r>
              <a:rPr lang="de-DE" sz="2400" dirty="0" smtClean="0"/>
              <a:t>Breakdown of model 80s – fiscal and ideological change in social contract</a:t>
            </a:r>
          </a:p>
          <a:p>
            <a:pPr>
              <a:buFont typeface="Arial" pitchFamily="34" charset="0"/>
              <a:buChar char="•"/>
            </a:pPr>
            <a:r>
              <a:rPr lang="de-DE" sz="2400" dirty="0" smtClean="0"/>
              <a:t>Privatisation of provision and dualism – residual model</a:t>
            </a:r>
          </a:p>
          <a:p>
            <a:pPr>
              <a:buFont typeface="Arial" pitchFamily="34" charset="0"/>
              <a:buChar char="•"/>
            </a:pPr>
            <a:r>
              <a:rPr lang="de-DE" sz="2400" dirty="0" smtClean="0"/>
              <a:t>Increased  ‚active‘ social protetion – enhance work (Lisbon European Council of 2000)</a:t>
            </a:r>
            <a:endParaRPr lang="en-GB" sz="24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Current provision of Social Protection </a:t>
            </a:r>
            <a:endParaRPr lang="en-GB" dirty="0"/>
          </a:p>
        </p:txBody>
      </p:sp>
      <p:sp>
        <p:nvSpPr>
          <p:cNvPr id="3" name="Content Placeholder 2"/>
          <p:cNvSpPr>
            <a:spLocks noGrp="1"/>
          </p:cNvSpPr>
          <p:nvPr>
            <p:ph idx="1"/>
          </p:nvPr>
        </p:nvSpPr>
        <p:spPr/>
        <p:txBody>
          <a:bodyPr/>
          <a:lstStyle/>
          <a:p>
            <a:pPr>
              <a:buFont typeface="Arial" pitchFamily="34" charset="0"/>
              <a:buChar char="•"/>
            </a:pPr>
            <a:r>
              <a:rPr lang="en-GB" sz="1800" dirty="0" smtClean="0"/>
              <a:t>International instruments provide legal and normative basis  or provision for more than six decades </a:t>
            </a:r>
          </a:p>
          <a:p>
            <a:pPr>
              <a:buFont typeface="Arial" pitchFamily="34" charset="0"/>
              <a:buChar char="•"/>
            </a:pPr>
            <a:r>
              <a:rPr lang="en-GB" sz="1800" dirty="0" smtClean="0"/>
              <a:t>Estimated 80% of the global population has no access to any formal social security protection (</a:t>
            </a:r>
            <a:r>
              <a:rPr lang="en-GB" sz="1800" dirty="0" err="1" smtClean="0"/>
              <a:t>Felice</a:t>
            </a:r>
            <a:r>
              <a:rPr lang="en-GB" sz="1800" dirty="0" smtClean="0"/>
              <a:t>, 2010)</a:t>
            </a:r>
          </a:p>
          <a:p>
            <a:pPr>
              <a:buFont typeface="Arial" pitchFamily="34" charset="0"/>
              <a:buChar char="•"/>
            </a:pPr>
            <a:r>
              <a:rPr lang="en-GB" sz="1800" dirty="0" smtClean="0"/>
              <a:t>Coverage is particularly low in developing countries, particularly in low income countries (LIC)</a:t>
            </a:r>
          </a:p>
          <a:p>
            <a:pPr>
              <a:buFont typeface="Arial" pitchFamily="34" charset="0"/>
              <a:buChar char="•"/>
            </a:pPr>
            <a:r>
              <a:rPr lang="en-GB" sz="1800" dirty="0" smtClean="0"/>
              <a:t>Varies by region - 40% in ECA and 1% in sub-Saharan Africa (World Bank, 2013) </a:t>
            </a:r>
          </a:p>
          <a:p>
            <a:pPr>
              <a:buFont typeface="Arial" pitchFamily="34" charset="0"/>
              <a:buChar char="•"/>
            </a:pPr>
            <a:r>
              <a:rPr lang="en-GB" sz="1800" dirty="0" smtClean="0"/>
              <a:t>In developed countries, mainly in Europe, provision is based on assumption that social contract requires state to ensure income floor  (GMI) </a:t>
            </a:r>
          </a:p>
          <a:p>
            <a:pPr>
              <a:buFont typeface="Arial" pitchFamily="34" charset="0"/>
              <a:buChar char="•"/>
            </a:pPr>
            <a:r>
              <a:rPr lang="en-GB" sz="1800" dirty="0" smtClean="0"/>
              <a:t>No such assumption guides policy in most developing countries </a:t>
            </a:r>
          </a:p>
          <a:p>
            <a:pPr>
              <a:buFont typeface="Arial" pitchFamily="34" charset="0"/>
              <a:buChar char="•"/>
            </a:pPr>
            <a:r>
              <a:rPr lang="en-GB" sz="1800" dirty="0" smtClean="0"/>
              <a:t>Result: </a:t>
            </a:r>
          </a:p>
          <a:p>
            <a:pPr>
              <a:buFont typeface="Arial" pitchFamily="34" charset="0"/>
              <a:buChar char="•"/>
            </a:pPr>
            <a:r>
              <a:rPr lang="en-GB" sz="1800" dirty="0" smtClean="0"/>
              <a:t>	50% of children living in poverty, </a:t>
            </a:r>
          </a:p>
          <a:p>
            <a:pPr>
              <a:buFont typeface="Arial" pitchFamily="34" charset="0"/>
              <a:buChar char="•"/>
            </a:pPr>
            <a:r>
              <a:rPr lang="en-GB" sz="1800" dirty="0" smtClean="0"/>
              <a:t>	60% of the elderly receiving no form of pension, and </a:t>
            </a:r>
          </a:p>
          <a:p>
            <a:pPr>
              <a:buFont typeface="Arial" pitchFamily="34" charset="0"/>
              <a:buChar char="•"/>
            </a:pPr>
            <a:r>
              <a:rPr lang="en-GB" sz="1800" dirty="0" smtClean="0"/>
              <a:t>	30% of the world’s population having no access to essential health care 	(</a:t>
            </a:r>
            <a:r>
              <a:rPr lang="en-GB" sz="1800" dirty="0" err="1" smtClean="0"/>
              <a:t>Cichon</a:t>
            </a:r>
            <a:r>
              <a:rPr lang="en-GB" sz="1800" dirty="0" smtClean="0"/>
              <a:t>, 2013)</a:t>
            </a:r>
          </a:p>
          <a:p>
            <a:pPr>
              <a:buNone/>
            </a:pPr>
            <a:endParaRPr lang="en-GB" dirty="0" smtClean="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Social protection in developing countries</a:t>
            </a:r>
            <a:endParaRPr lang="en-GB" dirty="0"/>
          </a:p>
        </p:txBody>
      </p:sp>
      <p:sp>
        <p:nvSpPr>
          <p:cNvPr id="3" name="Content Placeholder 2"/>
          <p:cNvSpPr>
            <a:spLocks noGrp="1"/>
          </p:cNvSpPr>
          <p:nvPr>
            <p:ph idx="1"/>
          </p:nvPr>
        </p:nvSpPr>
        <p:spPr>
          <a:xfrm>
            <a:off x="467544" y="1700808"/>
            <a:ext cx="8178800" cy="4171950"/>
          </a:xfrm>
        </p:spPr>
        <p:txBody>
          <a:bodyPr/>
          <a:lstStyle/>
          <a:p>
            <a:pPr>
              <a:buFont typeface="Arial" pitchFamily="34" charset="0"/>
              <a:buChar char="•"/>
            </a:pPr>
            <a:r>
              <a:rPr lang="en-GB" sz="2400" dirty="0" smtClean="0"/>
              <a:t>Mix mostly cash transfers and public works</a:t>
            </a:r>
          </a:p>
          <a:p>
            <a:pPr>
              <a:buFont typeface="Arial" pitchFamily="34" charset="0"/>
              <a:buChar char="•"/>
            </a:pPr>
            <a:r>
              <a:rPr lang="en-GB" sz="2400" dirty="0" smtClean="0"/>
              <a:t>Embryonic post colonial provision – for elites</a:t>
            </a:r>
          </a:p>
          <a:p>
            <a:pPr>
              <a:buFont typeface="Arial" pitchFamily="34" charset="0"/>
              <a:buChar char="•"/>
            </a:pPr>
            <a:r>
              <a:rPr lang="en-GB" sz="2400" dirty="0" smtClean="0"/>
              <a:t>Diversity</a:t>
            </a:r>
          </a:p>
          <a:p>
            <a:pPr>
              <a:buFont typeface="Arial" pitchFamily="34" charset="0"/>
              <a:buChar char="•"/>
            </a:pPr>
            <a:r>
              <a:rPr lang="en-GB" sz="2400" dirty="0" smtClean="0"/>
              <a:t>Regional, income level play major role, plus level of policy autonomy</a:t>
            </a:r>
          </a:p>
          <a:p>
            <a:pPr>
              <a:buFont typeface="Arial" pitchFamily="34" charset="0"/>
              <a:buChar char="•"/>
            </a:pPr>
            <a:r>
              <a:rPr lang="en-GB" sz="2400" dirty="0" smtClean="0"/>
              <a:t>LAC at one end of spectrum, SSA at other</a:t>
            </a:r>
          </a:p>
          <a:p>
            <a:pPr>
              <a:buFont typeface="Arial" pitchFamily="34" charset="0"/>
              <a:buChar char="•"/>
            </a:pPr>
            <a:r>
              <a:rPr lang="en-GB" sz="2400" dirty="0" smtClean="0"/>
              <a:t>Notable examples – Brazil, South Africa, China, India – innovation and endogenous</a:t>
            </a:r>
          </a:p>
          <a:p>
            <a:pPr>
              <a:buFont typeface="Arial" pitchFamily="34" charset="0"/>
              <a:buChar char="•"/>
            </a:pPr>
            <a:r>
              <a:rPr lang="en-GB" sz="2400" dirty="0" smtClean="0"/>
              <a:t>Also sig developments Bangladesh, Ethiopia, and Nepal</a:t>
            </a:r>
            <a:endParaRPr lang="en-GB" sz="24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Key players</a:t>
            </a:r>
            <a:endParaRPr lang="en-GB" dirty="0"/>
          </a:p>
        </p:txBody>
      </p:sp>
      <p:sp>
        <p:nvSpPr>
          <p:cNvPr id="3" name="Content Placeholder 2"/>
          <p:cNvSpPr>
            <a:spLocks noGrp="1"/>
          </p:cNvSpPr>
          <p:nvPr>
            <p:ph idx="1"/>
          </p:nvPr>
        </p:nvSpPr>
        <p:spPr/>
        <p:txBody>
          <a:bodyPr/>
          <a:lstStyle/>
          <a:p>
            <a:pPr>
              <a:buFont typeface="Arial" pitchFamily="34" charset="0"/>
              <a:buChar char="•"/>
            </a:pPr>
            <a:r>
              <a:rPr lang="en-GB" sz="2000" dirty="0" smtClean="0"/>
              <a:t>Historically global social welfare ministry – ILO (mandate, social security provision – 1952)</a:t>
            </a:r>
          </a:p>
          <a:p>
            <a:pPr>
              <a:buFont typeface="Arial" pitchFamily="34" charset="0"/>
              <a:buChar char="•"/>
            </a:pPr>
            <a:r>
              <a:rPr lang="en-GB" sz="2000" dirty="0" smtClean="0"/>
              <a:t>Since 80s increased engagement by World Bank, initially – dominant – est. concessional resources 70% conditional (2007)</a:t>
            </a:r>
          </a:p>
          <a:p>
            <a:pPr>
              <a:buFont typeface="Arial" pitchFamily="34" charset="0"/>
              <a:buChar char="•"/>
            </a:pPr>
            <a:r>
              <a:rPr lang="en-GB" sz="2000" dirty="0" smtClean="0"/>
              <a:t>Aim to become ‘knowledge’ bank &amp; RSR</a:t>
            </a:r>
          </a:p>
          <a:p>
            <a:pPr>
              <a:buFont typeface="Arial" pitchFamily="34" charset="0"/>
              <a:buChar char="•"/>
            </a:pPr>
            <a:r>
              <a:rPr lang="en-GB" sz="2000" dirty="0" smtClean="0"/>
              <a:t>UNICEF - counterpoint</a:t>
            </a:r>
          </a:p>
          <a:p>
            <a:pPr>
              <a:buFont typeface="Arial" pitchFamily="34" charset="0"/>
              <a:buChar char="•"/>
            </a:pPr>
            <a:r>
              <a:rPr lang="en-GB" sz="2000" dirty="0" smtClean="0"/>
              <a:t>UNRISD,  UNDESA</a:t>
            </a:r>
          </a:p>
          <a:p>
            <a:pPr>
              <a:buFont typeface="Arial" pitchFamily="34" charset="0"/>
              <a:buChar char="•"/>
            </a:pPr>
            <a:r>
              <a:rPr lang="en-GB" sz="2000" dirty="0" smtClean="0"/>
              <a:t>WFP &amp; FAO interested in increased scope of SP</a:t>
            </a:r>
          </a:p>
          <a:p>
            <a:pPr>
              <a:buFont typeface="Arial" pitchFamily="34" charset="0"/>
              <a:buChar char="•"/>
            </a:pPr>
            <a:r>
              <a:rPr lang="en-GB" sz="2000" dirty="0" smtClean="0"/>
              <a:t>INGOs</a:t>
            </a:r>
          </a:p>
          <a:p>
            <a:pPr>
              <a:buFont typeface="Arial" pitchFamily="34" charset="0"/>
              <a:buChar char="•"/>
            </a:pPr>
            <a:r>
              <a:rPr lang="en-GB" sz="2000" dirty="0" smtClean="0"/>
              <a:t>Knowledge actors </a:t>
            </a:r>
          </a:p>
          <a:p>
            <a:pPr>
              <a:buFont typeface="Wingdings" pitchFamily="2" charset="2"/>
              <a:buChar char="Ø"/>
            </a:pPr>
            <a:r>
              <a:rPr lang="en-GB" sz="2000" dirty="0" smtClean="0"/>
              <a:t>Supra-national policy making, reduction in national policy space</a:t>
            </a:r>
          </a:p>
          <a:p>
            <a:endParaRPr lang="en-GB" dirty="0"/>
          </a:p>
        </p:txBody>
      </p:sp>
    </p:spTree>
  </p:cSld>
  <p:clrMapOvr>
    <a:masterClrMapping/>
  </p:clrMapOvr>
</p:sld>
</file>

<file path=ppt/theme/theme1.xml><?xml version="1.0" encoding="utf-8"?>
<a:theme xmlns:a="http://schemas.openxmlformats.org/drawingml/2006/main" name="Contemporary Portrait">
  <a:themeElements>
    <a:clrScheme name="Contemporary Portrait 2">
      <a:dk1>
        <a:srgbClr val="000000"/>
      </a:dk1>
      <a:lt1>
        <a:srgbClr val="FFFFFF"/>
      </a:lt1>
      <a:dk2>
        <a:srgbClr val="000000"/>
      </a:dk2>
      <a:lt2>
        <a:srgbClr val="5E574E"/>
      </a:lt2>
      <a:accent1>
        <a:srgbClr val="FF6600"/>
      </a:accent1>
      <a:accent2>
        <a:srgbClr val="FFCC00"/>
      </a:accent2>
      <a:accent3>
        <a:srgbClr val="FFFFFF"/>
      </a:accent3>
      <a:accent4>
        <a:srgbClr val="000000"/>
      </a:accent4>
      <a:accent5>
        <a:srgbClr val="FFB8AA"/>
      </a:accent5>
      <a:accent6>
        <a:srgbClr val="E7B900"/>
      </a:accent6>
      <a:hlink>
        <a:srgbClr val="996633"/>
      </a:hlink>
      <a:folHlink>
        <a:srgbClr val="808000"/>
      </a:folHlink>
    </a:clrScheme>
    <a:fontScheme name="Custom 1">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4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4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Contemporary Portrait 1">
        <a:dk1>
          <a:srgbClr val="5E574E"/>
        </a:dk1>
        <a:lt1>
          <a:srgbClr val="FFFFCC"/>
        </a:lt1>
        <a:dk2>
          <a:srgbClr val="000000"/>
        </a:dk2>
        <a:lt2>
          <a:srgbClr val="FFCC00"/>
        </a:lt2>
        <a:accent1>
          <a:srgbClr val="CC9900"/>
        </a:accent1>
        <a:accent2>
          <a:srgbClr val="FF6600"/>
        </a:accent2>
        <a:accent3>
          <a:srgbClr val="AAAAAA"/>
        </a:accent3>
        <a:accent4>
          <a:srgbClr val="DADAAE"/>
        </a:accent4>
        <a:accent5>
          <a:srgbClr val="E2CAAA"/>
        </a:accent5>
        <a:accent6>
          <a:srgbClr val="E75C00"/>
        </a:accent6>
        <a:hlink>
          <a:srgbClr val="FF0000"/>
        </a:hlink>
        <a:folHlink>
          <a:srgbClr val="FFFFCC"/>
        </a:folHlink>
      </a:clrScheme>
      <a:clrMap bg1="dk2" tx1="lt1" bg2="dk1" tx2="lt2" accent1="accent1" accent2="accent2" accent3="accent3" accent4="accent4" accent5="accent5" accent6="accent6" hlink="hlink" folHlink="folHlink"/>
    </a:extraClrScheme>
    <a:extraClrScheme>
      <a:clrScheme name="Contemporary Portrait 2">
        <a:dk1>
          <a:srgbClr val="000000"/>
        </a:dk1>
        <a:lt1>
          <a:srgbClr val="FFFFFF"/>
        </a:lt1>
        <a:dk2>
          <a:srgbClr val="000000"/>
        </a:dk2>
        <a:lt2>
          <a:srgbClr val="5E574E"/>
        </a:lt2>
        <a:accent1>
          <a:srgbClr val="FF6600"/>
        </a:accent1>
        <a:accent2>
          <a:srgbClr val="FFCC00"/>
        </a:accent2>
        <a:accent3>
          <a:srgbClr val="FFFFFF"/>
        </a:accent3>
        <a:accent4>
          <a:srgbClr val="000000"/>
        </a:accent4>
        <a:accent5>
          <a:srgbClr val="FFB8AA"/>
        </a:accent5>
        <a:accent6>
          <a:srgbClr val="E7B900"/>
        </a:accent6>
        <a:hlink>
          <a:srgbClr val="996633"/>
        </a:hlink>
        <a:folHlink>
          <a:srgbClr val="808000"/>
        </a:folHlink>
      </a:clrScheme>
      <a:clrMap bg1="lt1" tx1="dk1" bg2="lt2" tx2="dk2" accent1="accent1" accent2="accent2" accent3="accent3" accent4="accent4" accent5="accent5" accent6="accent6" hlink="hlink" folHlink="folHlink"/>
    </a:extraClrScheme>
    <a:extraClrScheme>
      <a:clrScheme name="Contemporary Portrait 3">
        <a:dk1>
          <a:srgbClr val="000000"/>
        </a:dk1>
        <a:lt1>
          <a:srgbClr val="FFFFFF"/>
        </a:lt1>
        <a:dk2>
          <a:srgbClr val="000000"/>
        </a:dk2>
        <a:lt2>
          <a:srgbClr val="393939"/>
        </a:lt2>
        <a:accent1>
          <a:srgbClr val="CBCBCB"/>
        </a:accent1>
        <a:accent2>
          <a:srgbClr val="868686"/>
        </a:accent2>
        <a:accent3>
          <a:srgbClr val="FFFFFF"/>
        </a:accent3>
        <a:accent4>
          <a:srgbClr val="000000"/>
        </a:accent4>
        <a:accent5>
          <a:srgbClr val="E2E2E2"/>
        </a:accent5>
        <a:accent6>
          <a:srgbClr val="797979"/>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Contemporary Portrait 4">
        <a:dk1>
          <a:srgbClr val="000000"/>
        </a:dk1>
        <a:lt1>
          <a:srgbClr val="FFFFFF"/>
        </a:lt1>
        <a:dk2>
          <a:srgbClr val="800000"/>
        </a:dk2>
        <a:lt2>
          <a:srgbClr val="5E574E"/>
        </a:lt2>
        <a:accent1>
          <a:srgbClr val="FF6600"/>
        </a:accent1>
        <a:accent2>
          <a:srgbClr val="FFCC00"/>
        </a:accent2>
        <a:accent3>
          <a:srgbClr val="FFFFFF"/>
        </a:accent3>
        <a:accent4>
          <a:srgbClr val="000000"/>
        </a:accent4>
        <a:accent5>
          <a:srgbClr val="FFB8AA"/>
        </a:accent5>
        <a:accent6>
          <a:srgbClr val="E7B900"/>
        </a:accent6>
        <a:hlink>
          <a:srgbClr val="FF0000"/>
        </a:hlink>
        <a:folHlink>
          <a:srgbClr val="FFFFCC"/>
        </a:folHlink>
      </a:clrScheme>
      <a:clrMap bg1="lt1" tx1="dk1" bg2="lt2" tx2="dk2" accent1="accent1" accent2="accent2" accent3="accent3" accent4="accent4" accent5="accent5" accent6="accent6" hlink="hlink" folHlink="folHlink"/>
    </a:extraClrScheme>
    <a:extraClrScheme>
      <a:clrScheme name="Contemporary Portrait 5">
        <a:dk1>
          <a:srgbClr val="000066"/>
        </a:dk1>
        <a:lt1>
          <a:srgbClr val="FFFFFF"/>
        </a:lt1>
        <a:dk2>
          <a:srgbClr val="0000FF"/>
        </a:dk2>
        <a:lt2>
          <a:srgbClr val="000000"/>
        </a:lt2>
        <a:accent1>
          <a:srgbClr val="0066FF"/>
        </a:accent1>
        <a:accent2>
          <a:srgbClr val="33CCCC"/>
        </a:accent2>
        <a:accent3>
          <a:srgbClr val="FFFFFF"/>
        </a:accent3>
        <a:accent4>
          <a:srgbClr val="000056"/>
        </a:accent4>
        <a:accent5>
          <a:srgbClr val="AAB8FF"/>
        </a:accent5>
        <a:accent6>
          <a:srgbClr val="2DB9B9"/>
        </a:accent6>
        <a:hlink>
          <a:srgbClr val="FF00FF"/>
        </a:hlink>
        <a:folHlink>
          <a:srgbClr val="9933FF"/>
        </a:folHlink>
      </a:clrScheme>
      <a:clrMap bg1="lt1" tx1="dk1" bg2="lt2" tx2="dk2" accent1="accent1" accent2="accent2" accent3="accent3" accent4="accent4" accent5="accent5" accent6="accent6" hlink="hlink" folHlink="folHlink"/>
    </a:extraClrScheme>
    <a:extraClrScheme>
      <a:clrScheme name="Contemporary Portrait 6">
        <a:dk1>
          <a:srgbClr val="000000"/>
        </a:dk1>
        <a:lt1>
          <a:srgbClr val="FFFFFF"/>
        </a:lt1>
        <a:dk2>
          <a:srgbClr val="000066"/>
        </a:dk2>
        <a:lt2>
          <a:srgbClr val="FFCC00"/>
        </a:lt2>
        <a:accent1>
          <a:srgbClr val="0066FF"/>
        </a:accent1>
        <a:accent2>
          <a:srgbClr val="33CCCC"/>
        </a:accent2>
        <a:accent3>
          <a:srgbClr val="AAAAB8"/>
        </a:accent3>
        <a:accent4>
          <a:srgbClr val="DADADA"/>
        </a:accent4>
        <a:accent5>
          <a:srgbClr val="AAB8FF"/>
        </a:accent5>
        <a:accent6>
          <a:srgbClr val="2DB9B9"/>
        </a:accent6>
        <a:hlink>
          <a:srgbClr val="FF00FF"/>
        </a:hlink>
        <a:folHlink>
          <a:srgbClr val="9933FF"/>
        </a:folHlink>
      </a:clrScheme>
      <a:clrMap bg1="dk2" tx1="lt1" bg2="dk1" tx2="lt2" accent1="accent1" accent2="accent2" accent3="accent3" accent4="accent4" accent5="accent5" accent6="accent6" hlink="hlink" folHlink="folHlink"/>
    </a:extraClrScheme>
    <a:extraClrScheme>
      <a:clrScheme name="Contemporary Portrait 7">
        <a:dk1>
          <a:srgbClr val="5E574E"/>
        </a:dk1>
        <a:lt1>
          <a:srgbClr val="FFFFCC"/>
        </a:lt1>
        <a:dk2>
          <a:srgbClr val="800000"/>
        </a:dk2>
        <a:lt2>
          <a:srgbClr val="FFCC00"/>
        </a:lt2>
        <a:accent1>
          <a:srgbClr val="CC9900"/>
        </a:accent1>
        <a:accent2>
          <a:srgbClr val="FF6600"/>
        </a:accent2>
        <a:accent3>
          <a:srgbClr val="C0AAAA"/>
        </a:accent3>
        <a:accent4>
          <a:srgbClr val="DADAAE"/>
        </a:accent4>
        <a:accent5>
          <a:srgbClr val="E2CAAA"/>
        </a:accent5>
        <a:accent6>
          <a:srgbClr val="E75C00"/>
        </a:accent6>
        <a:hlink>
          <a:srgbClr val="FF0000"/>
        </a:hlink>
        <a:folHlink>
          <a:srgbClr val="FFFFCC"/>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3197</TotalTime>
  <Words>2724</Words>
  <Application>Microsoft Office PowerPoint</Application>
  <PresentationFormat>On-screen Show (4:3)</PresentationFormat>
  <Paragraphs>240</Paragraphs>
  <Slides>25</Slides>
  <Notes>9</Notes>
  <HiddenSlides>0</HiddenSlides>
  <MMClips>0</MMClips>
  <ScaleCrop>false</ScaleCrop>
  <HeadingPairs>
    <vt:vector size="4" baseType="variant">
      <vt:variant>
        <vt:lpstr>Theme</vt:lpstr>
      </vt:variant>
      <vt:variant>
        <vt:i4>1</vt:i4>
      </vt:variant>
      <vt:variant>
        <vt:lpstr>Slide Titles</vt:lpstr>
      </vt:variant>
      <vt:variant>
        <vt:i4>25</vt:i4>
      </vt:variant>
    </vt:vector>
  </HeadingPairs>
  <TitlesOfParts>
    <vt:vector size="26" baseType="lpstr">
      <vt:lpstr>Contemporary Portrait</vt:lpstr>
      <vt:lpstr>Social Protection: Addressing Risk or Certainty?  </vt:lpstr>
      <vt:lpstr>Structure of Presentation</vt:lpstr>
      <vt:lpstr>Definitions</vt:lpstr>
      <vt:lpstr>Two Forms of Social Protection</vt:lpstr>
      <vt:lpstr> Historical development of social protection</vt:lpstr>
      <vt:lpstr>Social Protection in Europe</vt:lpstr>
      <vt:lpstr>Current provision of Social Protection </vt:lpstr>
      <vt:lpstr>Social protection in developing countries</vt:lpstr>
      <vt:lpstr>Key players</vt:lpstr>
      <vt:lpstr>Summary of contestation </vt:lpstr>
      <vt:lpstr>Contestation</vt:lpstr>
      <vt:lpstr>Contestation  II</vt:lpstr>
      <vt:lpstr>Recent developments </vt:lpstr>
      <vt:lpstr>Challenges</vt:lpstr>
      <vt:lpstr>Opportunities</vt:lpstr>
      <vt:lpstr>Instrument Choice</vt:lpstr>
      <vt:lpstr>Sustainability </vt:lpstr>
      <vt:lpstr>Financing</vt:lpstr>
      <vt:lpstr>Donor Competition and Coordination </vt:lpstr>
      <vt:lpstr>Tension with economic policy</vt:lpstr>
      <vt:lpstr>Moving Beyond Income Security </vt:lpstr>
      <vt:lpstr>Social Protection Systems and Crisis Response</vt:lpstr>
      <vt:lpstr>Shared Vision</vt:lpstr>
      <vt:lpstr>Conclusion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unit trust and asset fund management industry in South Africa : Prospects under the forthcoming regulatory environment</dc:title>
  <dc:creator>Guy Wolf</dc:creator>
  <cp:lastModifiedBy>korakce</cp:lastModifiedBy>
  <cp:revision>230</cp:revision>
  <dcterms:created xsi:type="dcterms:W3CDTF">2001-02-04T08:30:11Z</dcterms:created>
  <dcterms:modified xsi:type="dcterms:W3CDTF">2013-11-25T12:04:59Z</dcterms:modified>
</cp:coreProperties>
</file>