
<file path=[Content_Types].xml><?xml version="1.0" encoding="utf-8"?>
<Types xmlns="http://schemas.openxmlformats.org/package/2006/content-types">
  <Default Extension="png" ContentType="image/png"/>
  <Default Extension="emf" ContentType="image/x-emf"/>
  <Default Extension="xls" ContentType="application/vnd.ms-excel"/>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2" r:id="rId1"/>
  </p:sldMasterIdLst>
  <p:notesMasterIdLst>
    <p:notesMasterId r:id="rId31"/>
  </p:notesMasterIdLst>
  <p:handoutMasterIdLst>
    <p:handoutMasterId r:id="rId32"/>
  </p:handoutMasterIdLst>
  <p:sldIdLst>
    <p:sldId id="256" r:id="rId2"/>
    <p:sldId id="388" r:id="rId3"/>
    <p:sldId id="257" r:id="rId4"/>
    <p:sldId id="360" r:id="rId5"/>
    <p:sldId id="361" r:id="rId6"/>
    <p:sldId id="363" r:id="rId7"/>
    <p:sldId id="364" r:id="rId8"/>
    <p:sldId id="365" r:id="rId9"/>
    <p:sldId id="366" r:id="rId10"/>
    <p:sldId id="367" r:id="rId11"/>
    <p:sldId id="368" r:id="rId12"/>
    <p:sldId id="369" r:id="rId13"/>
    <p:sldId id="370" r:id="rId14"/>
    <p:sldId id="373" r:id="rId15"/>
    <p:sldId id="375" r:id="rId16"/>
    <p:sldId id="376" r:id="rId17"/>
    <p:sldId id="374" r:id="rId18"/>
    <p:sldId id="377" r:id="rId19"/>
    <p:sldId id="380" r:id="rId20"/>
    <p:sldId id="382" r:id="rId21"/>
    <p:sldId id="381" r:id="rId22"/>
    <p:sldId id="383" r:id="rId23"/>
    <p:sldId id="378" r:id="rId24"/>
    <p:sldId id="386" r:id="rId25"/>
    <p:sldId id="372" r:id="rId26"/>
    <p:sldId id="379" r:id="rId27"/>
    <p:sldId id="387" r:id="rId28"/>
    <p:sldId id="384" r:id="rId29"/>
    <p:sldId id="385" r:id="rId30"/>
  </p:sldIdLst>
  <p:sldSz cx="9144000" cy="6858000" type="screen4x3"/>
  <p:notesSz cx="6805613" cy="9944100"/>
  <p:defaultTextStyle>
    <a:defPPr>
      <a:defRPr lang="en-GB"/>
    </a:defPPr>
    <a:lvl1pPr algn="l" rtl="0" eaLnBrk="0" fontAlgn="base" hangingPunct="0">
      <a:spcBef>
        <a:spcPct val="20000"/>
      </a:spcBef>
      <a:spcAft>
        <a:spcPct val="0"/>
      </a:spcAft>
      <a:buClr>
        <a:schemeClr val="bg1"/>
      </a:buClr>
      <a:buChar char="•"/>
      <a:defRPr sz="2000" b="1" kern="1200">
        <a:solidFill>
          <a:srgbClr val="0F5494"/>
        </a:solidFill>
        <a:latin typeface="Verdana" pitchFamily="34" charset="0"/>
        <a:ea typeface="+mn-ea"/>
        <a:cs typeface="+mn-cs"/>
      </a:defRPr>
    </a:lvl1pPr>
    <a:lvl2pPr marL="457200" algn="l" rtl="0" eaLnBrk="0" fontAlgn="base" hangingPunct="0">
      <a:spcBef>
        <a:spcPct val="20000"/>
      </a:spcBef>
      <a:spcAft>
        <a:spcPct val="0"/>
      </a:spcAft>
      <a:buClr>
        <a:schemeClr val="bg1"/>
      </a:buClr>
      <a:buChar char="•"/>
      <a:defRPr sz="2000" b="1" kern="1200">
        <a:solidFill>
          <a:srgbClr val="0F5494"/>
        </a:solidFill>
        <a:latin typeface="Verdana" pitchFamily="34" charset="0"/>
        <a:ea typeface="+mn-ea"/>
        <a:cs typeface="+mn-cs"/>
      </a:defRPr>
    </a:lvl2pPr>
    <a:lvl3pPr marL="914400" algn="l" rtl="0" eaLnBrk="0" fontAlgn="base" hangingPunct="0">
      <a:spcBef>
        <a:spcPct val="20000"/>
      </a:spcBef>
      <a:spcAft>
        <a:spcPct val="0"/>
      </a:spcAft>
      <a:buClr>
        <a:schemeClr val="bg1"/>
      </a:buClr>
      <a:buChar char="•"/>
      <a:defRPr sz="2000" b="1" kern="1200">
        <a:solidFill>
          <a:srgbClr val="0F5494"/>
        </a:solidFill>
        <a:latin typeface="Verdana" pitchFamily="34" charset="0"/>
        <a:ea typeface="+mn-ea"/>
        <a:cs typeface="+mn-cs"/>
      </a:defRPr>
    </a:lvl3pPr>
    <a:lvl4pPr marL="1371600" algn="l" rtl="0" eaLnBrk="0" fontAlgn="base" hangingPunct="0">
      <a:spcBef>
        <a:spcPct val="20000"/>
      </a:spcBef>
      <a:spcAft>
        <a:spcPct val="0"/>
      </a:spcAft>
      <a:buClr>
        <a:schemeClr val="bg1"/>
      </a:buClr>
      <a:buChar char="•"/>
      <a:defRPr sz="2000" b="1" kern="1200">
        <a:solidFill>
          <a:srgbClr val="0F5494"/>
        </a:solidFill>
        <a:latin typeface="Verdana" pitchFamily="34" charset="0"/>
        <a:ea typeface="+mn-ea"/>
        <a:cs typeface="+mn-cs"/>
      </a:defRPr>
    </a:lvl4pPr>
    <a:lvl5pPr marL="1828800" algn="l" rtl="0" eaLnBrk="0" fontAlgn="base" hangingPunct="0">
      <a:spcBef>
        <a:spcPct val="20000"/>
      </a:spcBef>
      <a:spcAft>
        <a:spcPct val="0"/>
      </a:spcAft>
      <a:buClr>
        <a:schemeClr val="bg1"/>
      </a:buClr>
      <a:buChar char="•"/>
      <a:defRPr sz="2000" b="1" kern="1200">
        <a:solidFill>
          <a:srgbClr val="0F5494"/>
        </a:solidFill>
        <a:latin typeface="Verdana" pitchFamily="34" charset="0"/>
        <a:ea typeface="+mn-ea"/>
        <a:cs typeface="+mn-cs"/>
      </a:defRPr>
    </a:lvl5pPr>
    <a:lvl6pPr marL="2286000" algn="l" defTabSz="914400" rtl="0" eaLnBrk="1" latinLnBrk="0" hangingPunct="1">
      <a:defRPr sz="2000" b="1" kern="1200">
        <a:solidFill>
          <a:srgbClr val="0F5494"/>
        </a:solidFill>
        <a:latin typeface="Verdana" pitchFamily="34" charset="0"/>
        <a:ea typeface="+mn-ea"/>
        <a:cs typeface="+mn-cs"/>
      </a:defRPr>
    </a:lvl6pPr>
    <a:lvl7pPr marL="2743200" algn="l" defTabSz="914400" rtl="0" eaLnBrk="1" latinLnBrk="0" hangingPunct="1">
      <a:defRPr sz="2000" b="1" kern="1200">
        <a:solidFill>
          <a:srgbClr val="0F5494"/>
        </a:solidFill>
        <a:latin typeface="Verdana" pitchFamily="34" charset="0"/>
        <a:ea typeface="+mn-ea"/>
        <a:cs typeface="+mn-cs"/>
      </a:defRPr>
    </a:lvl7pPr>
    <a:lvl8pPr marL="3200400" algn="l" defTabSz="914400" rtl="0" eaLnBrk="1" latinLnBrk="0" hangingPunct="1">
      <a:defRPr sz="2000" b="1" kern="1200">
        <a:solidFill>
          <a:srgbClr val="0F5494"/>
        </a:solidFill>
        <a:latin typeface="Verdana" pitchFamily="34" charset="0"/>
        <a:ea typeface="+mn-ea"/>
        <a:cs typeface="+mn-cs"/>
      </a:defRPr>
    </a:lvl8pPr>
    <a:lvl9pPr marL="3657600" algn="l" defTabSz="914400" rtl="0" eaLnBrk="1" latinLnBrk="0" hangingPunct="1">
      <a:defRPr sz="2000" b="1" kern="1200">
        <a:solidFill>
          <a:srgbClr val="0F5494"/>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66"/>
    <a:srgbClr val="3166CF"/>
    <a:srgbClr val="2D5EC1"/>
    <a:srgbClr val="000066"/>
    <a:srgbClr val="3E6FD2"/>
    <a:srgbClr val="BDDEFF"/>
    <a:srgbClr val="FFFF00"/>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7" autoAdjust="0"/>
    <p:restoredTop sz="93740" autoAdjust="0"/>
  </p:normalViewPr>
  <p:slideViewPr>
    <p:cSldViewPr>
      <p:cViewPr>
        <p:scale>
          <a:sx n="66" d="100"/>
          <a:sy n="66" d="100"/>
        </p:scale>
        <p:origin x="-2934" y="-104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50017" cy="4976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72" tIns="46136" rIns="92272" bIns="46136" numCol="1" anchor="t" anchorCtr="0" compatLnSpc="1">
            <a:prstTxWarp prst="textNoShape">
              <a:avLst/>
            </a:prstTxWarp>
          </a:bodyPr>
          <a:lstStyle>
            <a:lvl1pPr eaLnBrk="1" hangingPunct="1">
              <a:spcBef>
                <a:spcPct val="0"/>
              </a:spcBef>
              <a:buClrTx/>
              <a:buFontTx/>
              <a:buNone/>
              <a:defRPr sz="1200" b="0">
                <a:solidFill>
                  <a:schemeClr val="tx1"/>
                </a:solidFill>
                <a:latin typeface="Arial" pitchFamily="34" charset="0"/>
              </a:defRPr>
            </a:lvl1pPr>
          </a:lstStyle>
          <a:p>
            <a:pPr>
              <a:defRPr/>
            </a:pPr>
            <a:endParaRPr lang="en-GB"/>
          </a:p>
        </p:txBody>
      </p:sp>
      <p:sp>
        <p:nvSpPr>
          <p:cNvPr id="37891" name="Rectangle 3"/>
          <p:cNvSpPr>
            <a:spLocks noGrp="1" noChangeArrowheads="1"/>
          </p:cNvSpPr>
          <p:nvPr>
            <p:ph type="dt" sz="quarter" idx="1"/>
          </p:nvPr>
        </p:nvSpPr>
        <p:spPr bwMode="auto">
          <a:xfrm>
            <a:off x="3853977" y="0"/>
            <a:ext cx="2950016" cy="4976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72" tIns="46136" rIns="92272" bIns="46136" numCol="1" anchor="t" anchorCtr="0" compatLnSpc="1">
            <a:prstTxWarp prst="textNoShape">
              <a:avLst/>
            </a:prstTxWarp>
          </a:bodyPr>
          <a:lstStyle>
            <a:lvl1pPr algn="r" eaLnBrk="1" hangingPunct="1">
              <a:spcBef>
                <a:spcPct val="0"/>
              </a:spcBef>
              <a:buClrTx/>
              <a:buFontTx/>
              <a:buNone/>
              <a:defRPr sz="1200" b="0">
                <a:solidFill>
                  <a:schemeClr val="tx1"/>
                </a:solidFill>
                <a:latin typeface="Arial" pitchFamily="34" charset="0"/>
              </a:defRPr>
            </a:lvl1pPr>
          </a:lstStyle>
          <a:p>
            <a:pPr>
              <a:defRPr/>
            </a:pPr>
            <a:endParaRPr lang="en-GB"/>
          </a:p>
        </p:txBody>
      </p:sp>
      <p:sp>
        <p:nvSpPr>
          <p:cNvPr id="37892" name="Rectangle 4"/>
          <p:cNvSpPr>
            <a:spLocks noGrp="1" noChangeArrowheads="1"/>
          </p:cNvSpPr>
          <p:nvPr>
            <p:ph type="ftr" sz="quarter" idx="2"/>
          </p:nvPr>
        </p:nvSpPr>
        <p:spPr bwMode="auto">
          <a:xfrm>
            <a:off x="0" y="9444828"/>
            <a:ext cx="2950017" cy="4976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72" tIns="46136" rIns="92272" bIns="46136" numCol="1" anchor="b" anchorCtr="0" compatLnSpc="1">
            <a:prstTxWarp prst="textNoShape">
              <a:avLst/>
            </a:prstTxWarp>
          </a:bodyPr>
          <a:lstStyle>
            <a:lvl1pPr eaLnBrk="1" hangingPunct="1">
              <a:spcBef>
                <a:spcPct val="0"/>
              </a:spcBef>
              <a:buClrTx/>
              <a:buFontTx/>
              <a:buNone/>
              <a:defRPr sz="1200" b="0">
                <a:solidFill>
                  <a:schemeClr val="tx1"/>
                </a:solidFill>
                <a:latin typeface="Arial" pitchFamily="34" charset="0"/>
              </a:defRPr>
            </a:lvl1pPr>
          </a:lstStyle>
          <a:p>
            <a:pPr>
              <a:defRPr/>
            </a:pPr>
            <a:endParaRPr lang="en-GB"/>
          </a:p>
        </p:txBody>
      </p:sp>
      <p:sp>
        <p:nvSpPr>
          <p:cNvPr id="37893" name="Rectangle 5"/>
          <p:cNvSpPr>
            <a:spLocks noGrp="1" noChangeArrowheads="1"/>
          </p:cNvSpPr>
          <p:nvPr>
            <p:ph type="sldNum" sz="quarter" idx="3"/>
          </p:nvPr>
        </p:nvSpPr>
        <p:spPr bwMode="auto">
          <a:xfrm>
            <a:off x="3853977" y="9444828"/>
            <a:ext cx="2950016" cy="4976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72" tIns="46136" rIns="92272" bIns="46136" numCol="1" anchor="b" anchorCtr="0" compatLnSpc="1">
            <a:prstTxWarp prst="textNoShape">
              <a:avLst/>
            </a:prstTxWarp>
          </a:bodyPr>
          <a:lstStyle>
            <a:lvl1pPr algn="r" eaLnBrk="1" hangingPunct="1">
              <a:spcBef>
                <a:spcPct val="0"/>
              </a:spcBef>
              <a:buClrTx/>
              <a:buFontTx/>
              <a:buNone/>
              <a:defRPr sz="1200" b="0">
                <a:solidFill>
                  <a:schemeClr val="tx1"/>
                </a:solidFill>
                <a:latin typeface="Arial" pitchFamily="34" charset="0"/>
              </a:defRPr>
            </a:lvl1pPr>
          </a:lstStyle>
          <a:p>
            <a:pPr>
              <a:defRPr/>
            </a:pPr>
            <a:fld id="{1777618F-83CC-44D5-8D47-03F6553E8BF3}" type="slidenum">
              <a:rPr lang="en-GB"/>
              <a:pPr>
                <a:defRPr/>
              </a:pPr>
              <a:t>‹#›</a:t>
            </a:fld>
            <a:endParaRPr lang="en-GB"/>
          </a:p>
        </p:txBody>
      </p:sp>
    </p:spTree>
    <p:extLst>
      <p:ext uri="{BB962C8B-B14F-4D97-AF65-F5344CB8AC3E}">
        <p14:creationId xmlns:p14="http://schemas.microsoft.com/office/powerpoint/2010/main" val="5977835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50017" cy="4976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72" tIns="46136" rIns="92272" bIns="46136" numCol="1" anchor="t" anchorCtr="0" compatLnSpc="1">
            <a:prstTxWarp prst="textNoShape">
              <a:avLst/>
            </a:prstTxWarp>
          </a:bodyPr>
          <a:lstStyle>
            <a:lvl1pPr eaLnBrk="1" hangingPunct="1">
              <a:spcBef>
                <a:spcPct val="0"/>
              </a:spcBef>
              <a:buClrTx/>
              <a:buFontTx/>
              <a:buNone/>
              <a:defRPr sz="1200" b="0">
                <a:solidFill>
                  <a:schemeClr val="tx1"/>
                </a:solidFill>
                <a:latin typeface="Arial" pitchFamily="34" charset="0"/>
              </a:defRPr>
            </a:lvl1pPr>
          </a:lstStyle>
          <a:p>
            <a:pPr>
              <a:defRPr/>
            </a:pPr>
            <a:endParaRPr lang="en-GB"/>
          </a:p>
        </p:txBody>
      </p:sp>
      <p:sp>
        <p:nvSpPr>
          <p:cNvPr id="36867" name="Rectangle 3"/>
          <p:cNvSpPr>
            <a:spLocks noGrp="1" noChangeArrowheads="1"/>
          </p:cNvSpPr>
          <p:nvPr>
            <p:ph type="dt" idx="1"/>
          </p:nvPr>
        </p:nvSpPr>
        <p:spPr bwMode="auto">
          <a:xfrm>
            <a:off x="3853977" y="0"/>
            <a:ext cx="2950016" cy="4976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72" tIns="46136" rIns="92272" bIns="46136" numCol="1" anchor="t" anchorCtr="0" compatLnSpc="1">
            <a:prstTxWarp prst="textNoShape">
              <a:avLst/>
            </a:prstTxWarp>
          </a:bodyPr>
          <a:lstStyle>
            <a:lvl1pPr algn="r" eaLnBrk="1" hangingPunct="1">
              <a:spcBef>
                <a:spcPct val="0"/>
              </a:spcBef>
              <a:buClrTx/>
              <a:buFontTx/>
              <a:buNone/>
              <a:defRPr sz="1200" b="0">
                <a:solidFill>
                  <a:schemeClr val="tx1"/>
                </a:solidFill>
                <a:latin typeface="Arial" pitchFamily="34" charset="0"/>
              </a:defRPr>
            </a:lvl1pPr>
          </a:lstStyle>
          <a:p>
            <a:pPr>
              <a:defRPr/>
            </a:pPr>
            <a:endParaRPr lang="en-GB"/>
          </a:p>
        </p:txBody>
      </p:sp>
      <p:sp>
        <p:nvSpPr>
          <p:cNvPr id="32772" name="Rectangle 4"/>
          <p:cNvSpPr>
            <a:spLocks noGrp="1" noRot="1" noChangeAspect="1" noChangeArrowheads="1" noTextEdit="1"/>
          </p:cNvSpPr>
          <p:nvPr>
            <p:ph type="sldImg" idx="2"/>
          </p:nvPr>
        </p:nvSpPr>
        <p:spPr bwMode="auto">
          <a:xfrm>
            <a:off x="919163" y="746125"/>
            <a:ext cx="4968875" cy="3727450"/>
          </a:xfrm>
          <a:prstGeom prst="rect">
            <a:avLst/>
          </a:prstGeom>
          <a:noFill/>
          <a:ln w="9525">
            <a:solidFill>
              <a:srgbClr val="000000"/>
            </a:solidFill>
            <a:miter lim="800000"/>
            <a:headEnd/>
            <a:tailEnd/>
          </a:ln>
          <a:effectLst/>
        </p:spPr>
      </p:sp>
      <p:sp>
        <p:nvSpPr>
          <p:cNvPr id="36869" name="Rectangle 5"/>
          <p:cNvSpPr>
            <a:spLocks noGrp="1" noChangeArrowheads="1"/>
          </p:cNvSpPr>
          <p:nvPr>
            <p:ph type="body" sz="quarter" idx="3"/>
          </p:nvPr>
        </p:nvSpPr>
        <p:spPr bwMode="auto">
          <a:xfrm>
            <a:off x="680399" y="4722414"/>
            <a:ext cx="5444815" cy="44759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72" tIns="46136" rIns="92272" bIns="46136"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6870" name="Rectangle 6"/>
          <p:cNvSpPr>
            <a:spLocks noGrp="1" noChangeArrowheads="1"/>
          </p:cNvSpPr>
          <p:nvPr>
            <p:ph type="ftr" sz="quarter" idx="4"/>
          </p:nvPr>
        </p:nvSpPr>
        <p:spPr bwMode="auto">
          <a:xfrm>
            <a:off x="0" y="9444828"/>
            <a:ext cx="2950017" cy="4976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72" tIns="46136" rIns="92272" bIns="46136" numCol="1" anchor="b" anchorCtr="0" compatLnSpc="1">
            <a:prstTxWarp prst="textNoShape">
              <a:avLst/>
            </a:prstTxWarp>
          </a:bodyPr>
          <a:lstStyle>
            <a:lvl1pPr eaLnBrk="1" hangingPunct="1">
              <a:spcBef>
                <a:spcPct val="0"/>
              </a:spcBef>
              <a:buClrTx/>
              <a:buFontTx/>
              <a:buNone/>
              <a:defRPr sz="1200" b="0">
                <a:solidFill>
                  <a:schemeClr val="tx1"/>
                </a:solidFill>
                <a:latin typeface="Arial" pitchFamily="34" charset="0"/>
              </a:defRPr>
            </a:lvl1pPr>
          </a:lstStyle>
          <a:p>
            <a:pPr>
              <a:defRPr/>
            </a:pPr>
            <a:endParaRPr lang="en-GB"/>
          </a:p>
        </p:txBody>
      </p:sp>
      <p:sp>
        <p:nvSpPr>
          <p:cNvPr id="36871" name="Rectangle 7"/>
          <p:cNvSpPr>
            <a:spLocks noGrp="1" noChangeArrowheads="1"/>
          </p:cNvSpPr>
          <p:nvPr>
            <p:ph type="sldNum" sz="quarter" idx="5"/>
          </p:nvPr>
        </p:nvSpPr>
        <p:spPr bwMode="auto">
          <a:xfrm>
            <a:off x="3853977" y="9444828"/>
            <a:ext cx="2950016" cy="4976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72" tIns="46136" rIns="92272" bIns="46136" numCol="1" anchor="b" anchorCtr="0" compatLnSpc="1">
            <a:prstTxWarp prst="textNoShape">
              <a:avLst/>
            </a:prstTxWarp>
          </a:bodyPr>
          <a:lstStyle>
            <a:lvl1pPr algn="r" eaLnBrk="1" hangingPunct="1">
              <a:spcBef>
                <a:spcPct val="0"/>
              </a:spcBef>
              <a:buClrTx/>
              <a:buFontTx/>
              <a:buNone/>
              <a:defRPr sz="1200" b="0">
                <a:solidFill>
                  <a:schemeClr val="tx1"/>
                </a:solidFill>
                <a:latin typeface="Arial" pitchFamily="34" charset="0"/>
              </a:defRPr>
            </a:lvl1pPr>
          </a:lstStyle>
          <a:p>
            <a:pPr>
              <a:defRPr/>
            </a:pPr>
            <a:fld id="{C6BB688C-393C-485D-9FDF-3E53FBB22C9A}" type="slidenum">
              <a:rPr lang="en-GB"/>
              <a:pPr>
                <a:defRPr/>
              </a:pPr>
              <a:t>‹#›</a:t>
            </a:fld>
            <a:endParaRPr lang="en-GB"/>
          </a:p>
        </p:txBody>
      </p:sp>
    </p:spTree>
    <p:extLst>
      <p:ext uri="{BB962C8B-B14F-4D97-AF65-F5344CB8AC3E}">
        <p14:creationId xmlns:p14="http://schemas.microsoft.com/office/powerpoint/2010/main" val="11307422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lstStyle/>
          <a:p>
            <a:pPr marL="173010" indent="-173010" eaLnBrk="1" hangingPunct="1">
              <a:buFontTx/>
              <a:buChar char="-"/>
              <a:defRPr/>
            </a:pPr>
            <a:r>
              <a:rPr lang="fr-BE" dirty="0" err="1" smtClean="0"/>
              <a:t>Pre-requisite</a:t>
            </a:r>
            <a:r>
              <a:rPr lang="fr-BE" dirty="0" smtClean="0"/>
              <a:t>:</a:t>
            </a:r>
          </a:p>
          <a:p>
            <a:pPr marL="634371" lvl="1" indent="-173010" eaLnBrk="1" hangingPunct="1">
              <a:buFontTx/>
              <a:buChar char="-"/>
              <a:defRPr/>
            </a:pPr>
            <a:r>
              <a:rPr lang="fr-BE" dirty="0" smtClean="0"/>
              <a:t>Certificat</a:t>
            </a:r>
          </a:p>
          <a:p>
            <a:pPr marL="634371" lvl="1" indent="-173010" eaLnBrk="1" hangingPunct="1">
              <a:buFontTx/>
              <a:buChar char="-"/>
              <a:defRPr/>
            </a:pPr>
            <a:r>
              <a:rPr lang="fr-BE" dirty="0" smtClean="0"/>
              <a:t>Configuration </a:t>
            </a:r>
            <a:r>
              <a:rPr lang="fr-BE" dirty="0" err="1" smtClean="0"/>
              <a:t>secunda</a:t>
            </a:r>
            <a:endParaRPr lang="fr-BE" dirty="0" smtClean="0"/>
          </a:p>
          <a:p>
            <a:pPr marL="634371" lvl="1" indent="-173010" eaLnBrk="1" hangingPunct="1">
              <a:buFontTx/>
              <a:buChar char="-"/>
              <a:defRPr/>
            </a:pPr>
            <a:r>
              <a:rPr lang="fr-BE" dirty="0" err="1" smtClean="0"/>
              <a:t>Firefow</a:t>
            </a:r>
            <a:r>
              <a:rPr lang="fr-BE" dirty="0" smtClean="0"/>
              <a:t> sur clé </a:t>
            </a:r>
            <a:r>
              <a:rPr lang="fr-BE" dirty="0" err="1" smtClean="0"/>
              <a:t>usb</a:t>
            </a:r>
            <a:endParaRPr lang="fr-BE" dirty="0" smtClean="0"/>
          </a:p>
          <a:p>
            <a:pPr marL="634371" lvl="1" indent="-173010" eaLnBrk="1" hangingPunct="1">
              <a:buFontTx/>
              <a:buChar char="-"/>
              <a:defRPr/>
            </a:pPr>
            <a:endParaRPr lang="fr-BE" dirty="0" smtClean="0"/>
          </a:p>
          <a:p>
            <a:pPr marL="173010" indent="-173010" eaLnBrk="1" hangingPunct="1">
              <a:buFontTx/>
              <a:buChar char="-"/>
              <a:defRPr/>
            </a:pPr>
            <a:r>
              <a:rPr lang="fr-BE" dirty="0" smtClean="0"/>
              <a:t>Chaque action</a:t>
            </a:r>
          </a:p>
          <a:p>
            <a:pPr marL="634371" lvl="1" indent="-173010" eaLnBrk="1" hangingPunct="1">
              <a:buFontTx/>
              <a:buChar char="-"/>
              <a:defRPr/>
            </a:pPr>
            <a:r>
              <a:rPr lang="fr-BE" dirty="0" smtClean="0"/>
              <a:t>La tache associée</a:t>
            </a:r>
          </a:p>
          <a:p>
            <a:pPr marL="634371" lvl="1" indent="-173010" eaLnBrk="1" hangingPunct="1">
              <a:buFontTx/>
              <a:buChar char="-"/>
              <a:defRPr/>
            </a:pPr>
            <a:r>
              <a:rPr lang="fr-BE" dirty="0" smtClean="0"/>
              <a:t>La BR de sécurité associée</a:t>
            </a:r>
          </a:p>
          <a:p>
            <a:pPr marL="173010" indent="-173010" eaLnBrk="1" hangingPunct="1">
              <a:buFontTx/>
              <a:buChar char="-"/>
              <a:defRPr/>
            </a:pPr>
            <a:endParaRPr lang="fr-BE" dirty="0" smtClean="0"/>
          </a:p>
          <a:p>
            <a:pPr marL="173010" indent="-173010" eaLnBrk="1" hangingPunct="1">
              <a:buFontTx/>
              <a:buChar char="-"/>
              <a:defRPr/>
            </a:pPr>
            <a:endParaRPr lang="fr-BE" dirty="0" smtClean="0"/>
          </a:p>
          <a:p>
            <a:pPr marL="173010" indent="-173010" eaLnBrk="1" hangingPunct="1">
              <a:buFontTx/>
              <a:buChar char="-"/>
              <a:defRPr/>
            </a:pPr>
            <a:r>
              <a:rPr lang="fr-BE" dirty="0" smtClean="0"/>
              <a:t>Chaque champs </a:t>
            </a:r>
          </a:p>
          <a:p>
            <a:pPr marL="634371" lvl="1" indent="-173010" eaLnBrk="1" hangingPunct="1">
              <a:buFontTx/>
              <a:buChar char="-"/>
              <a:defRPr/>
            </a:pPr>
            <a:r>
              <a:rPr lang="fr-BE" dirty="0" smtClean="0"/>
              <a:t>toutes les validations associées</a:t>
            </a:r>
          </a:p>
          <a:p>
            <a:pPr marL="173010" indent="-173010" eaLnBrk="1" hangingPunct="1">
              <a:buFontTx/>
              <a:buChar char="-"/>
              <a:defRPr/>
            </a:pPr>
            <a:endParaRPr lang="fr-BE" dirty="0" smtClean="0"/>
          </a:p>
          <a:p>
            <a:pPr marL="173010" indent="-173010" eaLnBrk="1" hangingPunct="1">
              <a:buFontTx/>
              <a:buChar char="-"/>
              <a:defRPr/>
            </a:pPr>
            <a:endParaRPr lang="fr-BE" dirty="0" smtClean="0"/>
          </a:p>
          <a:p>
            <a:pPr marL="173010" indent="-173010" eaLnBrk="1" hangingPunct="1">
              <a:buFontTx/>
              <a:buChar char="-"/>
              <a:defRPr/>
            </a:pPr>
            <a:r>
              <a:rPr lang="fr-BE" dirty="0" smtClean="0"/>
              <a:t>BR</a:t>
            </a:r>
          </a:p>
          <a:p>
            <a:pPr marL="634371" lvl="1" indent="-173010" eaLnBrk="1" hangingPunct="1">
              <a:buFontTx/>
              <a:buChar char="-"/>
              <a:defRPr/>
            </a:pPr>
            <a:r>
              <a:rPr lang="fr-BE" dirty="0" smtClean="0"/>
              <a:t>PRAG </a:t>
            </a:r>
            <a:r>
              <a:rPr lang="fr-BE" dirty="0" err="1" smtClean="0"/>
              <a:t>can</a:t>
            </a:r>
            <a:r>
              <a:rPr lang="fr-BE" dirty="0" smtClean="0"/>
              <a:t> </a:t>
            </a:r>
            <a:r>
              <a:rPr lang="fr-BE" dirty="0" err="1" smtClean="0"/>
              <a:t>only</a:t>
            </a:r>
            <a:r>
              <a:rPr lang="fr-BE" dirty="0" smtClean="0"/>
              <a:t> </a:t>
            </a:r>
            <a:r>
              <a:rPr lang="fr-BE" dirty="0" err="1" smtClean="0"/>
              <a:t>be</a:t>
            </a:r>
            <a:r>
              <a:rPr lang="fr-BE" dirty="0" smtClean="0"/>
              <a:t> </a:t>
            </a:r>
            <a:r>
              <a:rPr lang="fr-BE" dirty="0" err="1" smtClean="0"/>
              <a:t>deleted</a:t>
            </a:r>
            <a:r>
              <a:rPr lang="fr-BE" dirty="0" smtClean="0"/>
              <a:t> if in inactive + no cals </a:t>
            </a:r>
            <a:r>
              <a:rPr lang="fr-BE" dirty="0" err="1" smtClean="0"/>
              <a:t>attached</a:t>
            </a:r>
            <a:endParaRPr lang="fr-BE" dirty="0" smtClean="0"/>
          </a:p>
          <a:p>
            <a:pPr marL="634371" lvl="1" indent="-173010" eaLnBrk="1" hangingPunct="1">
              <a:buFontTx/>
              <a:buChar char="-"/>
              <a:defRPr/>
            </a:pPr>
            <a:r>
              <a:rPr lang="fr-BE" dirty="0" smtClean="0"/>
              <a:t>AA </a:t>
            </a:r>
            <a:r>
              <a:rPr lang="fr-BE" dirty="0" err="1" smtClean="0"/>
              <a:t>cannot</a:t>
            </a:r>
            <a:r>
              <a:rPr lang="fr-BE" dirty="0" smtClean="0"/>
              <a:t> </a:t>
            </a:r>
            <a:r>
              <a:rPr lang="fr-BE" dirty="0" err="1" smtClean="0"/>
              <a:t>be</a:t>
            </a:r>
            <a:r>
              <a:rPr lang="fr-BE" dirty="0" smtClean="0"/>
              <a:t> </a:t>
            </a:r>
            <a:r>
              <a:rPr lang="fr-BE" dirty="0" err="1" smtClean="0"/>
              <a:t>Applicant</a:t>
            </a:r>
            <a:r>
              <a:rPr lang="fr-BE" dirty="0" smtClean="0"/>
              <a:t> of a call</a:t>
            </a:r>
          </a:p>
          <a:p>
            <a:pPr marL="634371" lvl="1" indent="-173010" eaLnBrk="1" hangingPunct="1">
              <a:buFontTx/>
              <a:buChar char="-"/>
              <a:defRPr/>
            </a:pPr>
            <a:r>
              <a:rPr lang="fr-BE" dirty="0" smtClean="0"/>
              <a:t>Link </a:t>
            </a:r>
            <a:r>
              <a:rPr lang="fr-BE" dirty="0" err="1" smtClean="0"/>
              <a:t>betwee</a:t>
            </a:r>
            <a:r>
              <a:rPr lang="fr-BE" dirty="0" smtClean="0"/>
              <a:t> </a:t>
            </a:r>
            <a:r>
              <a:rPr lang="fr-BE" dirty="0" err="1" smtClean="0"/>
              <a:t>domain</a:t>
            </a:r>
            <a:r>
              <a:rPr lang="fr-BE" dirty="0" smtClean="0"/>
              <a:t> and </a:t>
            </a:r>
            <a:r>
              <a:rPr lang="fr-BE" dirty="0" err="1" smtClean="0"/>
              <a:t>geozone</a:t>
            </a:r>
            <a:r>
              <a:rPr lang="fr-BE" dirty="0" smtClean="0"/>
              <a:t> / </a:t>
            </a:r>
            <a:r>
              <a:rPr lang="fr-BE" dirty="0" err="1" smtClean="0"/>
              <a:t>decision</a:t>
            </a:r>
            <a:r>
              <a:rPr lang="fr-BE" dirty="0" smtClean="0"/>
              <a:t> ?</a:t>
            </a:r>
          </a:p>
          <a:p>
            <a:pPr marL="634371" lvl="1" indent="-173010" eaLnBrk="1" hangingPunct="1">
              <a:buFontTx/>
              <a:buChar char="-"/>
              <a:defRPr/>
            </a:pPr>
            <a:r>
              <a:rPr lang="fr-BE" dirty="0" err="1" smtClean="0"/>
              <a:t>What</a:t>
            </a:r>
            <a:r>
              <a:rPr lang="fr-BE" dirty="0" smtClean="0"/>
              <a:t> are the </a:t>
            </a:r>
            <a:r>
              <a:rPr lang="fr-BE" dirty="0" err="1" smtClean="0"/>
              <a:t>rules</a:t>
            </a:r>
            <a:r>
              <a:rPr lang="fr-BE" dirty="0" smtClean="0"/>
              <a:t> for the </a:t>
            </a:r>
            <a:r>
              <a:rPr lang="fr-BE" dirty="0" err="1" smtClean="0"/>
              <a:t>pick</a:t>
            </a:r>
            <a:r>
              <a:rPr lang="fr-BE" dirty="0" smtClean="0"/>
              <a:t> </a:t>
            </a:r>
            <a:r>
              <a:rPr lang="fr-BE" dirty="0" err="1" smtClean="0"/>
              <a:t>list</a:t>
            </a:r>
            <a:r>
              <a:rPr lang="fr-BE" dirty="0" smtClean="0"/>
              <a:t> of publication </a:t>
            </a:r>
            <a:r>
              <a:rPr lang="fr-BE" dirty="0" err="1" smtClean="0"/>
              <a:t>approver</a:t>
            </a:r>
            <a:r>
              <a:rPr lang="fr-BE" dirty="0" smtClean="0"/>
              <a:t>? AO + </a:t>
            </a:r>
            <a:r>
              <a:rPr lang="fr-BE" dirty="0" err="1" smtClean="0"/>
              <a:t>same</a:t>
            </a:r>
            <a:r>
              <a:rPr lang="fr-BE" dirty="0" smtClean="0"/>
              <a:t> unit?</a:t>
            </a:r>
          </a:p>
          <a:p>
            <a:pPr marL="634371" lvl="1" indent="-173010" eaLnBrk="1" hangingPunct="1">
              <a:buFontTx/>
              <a:buChar char="-"/>
              <a:defRPr/>
            </a:pPr>
            <a:r>
              <a:rPr lang="en-GB" dirty="0" smtClean="0"/>
              <a:t>Call: Submission deadline for proposals should be after publication date and concept note date </a:t>
            </a:r>
          </a:p>
          <a:p>
            <a:pPr marL="634371" lvl="1" indent="-173010" eaLnBrk="1" hangingPunct="1">
              <a:buFontTx/>
              <a:buChar char="-"/>
              <a:defRPr/>
            </a:pPr>
            <a:r>
              <a:rPr lang="fr-BE" dirty="0" smtClean="0"/>
              <a:t>Check on the </a:t>
            </a:r>
            <a:r>
              <a:rPr lang="fr-BE" dirty="0" err="1" smtClean="0"/>
              <a:t>availabilit</a:t>
            </a:r>
            <a:endParaRPr lang="fr-BE" dirty="0" smtClean="0"/>
          </a:p>
          <a:p>
            <a:pPr marL="634371" lvl="1" indent="-173010" eaLnBrk="1" hangingPunct="1">
              <a:buFontTx/>
              <a:buChar char="-"/>
              <a:defRPr/>
            </a:pPr>
            <a:r>
              <a:rPr lang="fr-BE" dirty="0" err="1" smtClean="0"/>
              <a:t>Rules</a:t>
            </a:r>
            <a:r>
              <a:rPr lang="fr-BE" dirty="0" smtClean="0"/>
              <a:t> </a:t>
            </a:r>
            <a:r>
              <a:rPr lang="fr-BE" dirty="0" err="1" smtClean="0"/>
              <a:t>related</a:t>
            </a:r>
            <a:r>
              <a:rPr lang="fr-BE" dirty="0" smtClean="0"/>
              <a:t> to propagation of </a:t>
            </a:r>
            <a:r>
              <a:rPr lang="fr-BE" dirty="0" err="1" smtClean="0"/>
              <a:t>GRIDs</a:t>
            </a:r>
            <a:r>
              <a:rPr lang="fr-BE" dirty="0" smtClean="0"/>
              <a:t> </a:t>
            </a:r>
            <a:r>
              <a:rPr lang="fr-BE" dirty="0" err="1" smtClean="0"/>
              <a:t>within</a:t>
            </a:r>
            <a:r>
              <a:rPr lang="fr-BE" dirty="0" smtClean="0"/>
              <a:t> PRAG (CN </a:t>
            </a:r>
            <a:r>
              <a:rPr lang="fr-BE" dirty="0" smtClean="0">
                <a:sym typeface="Wingdings" pitchFamily="2" charset="2"/>
              </a:rPr>
              <a:t> FA)</a:t>
            </a:r>
            <a:endParaRPr lang="en-GB" dirty="0" smtClean="0"/>
          </a:p>
          <a:p>
            <a:pPr eaLnBrk="1" hangingPunct="1">
              <a:defRPr/>
            </a:pPr>
            <a:endParaRPr lang="en-GB" dirty="0" smtClean="0"/>
          </a:p>
        </p:txBody>
      </p:sp>
      <p:sp>
        <p:nvSpPr>
          <p:cNvPr id="33796" name="Slide Number Placeholder 3"/>
          <p:cNvSpPr>
            <a:spLocks noGrp="1"/>
          </p:cNvSpPr>
          <p:nvPr>
            <p:ph type="sldNum" sz="quarter" idx="5"/>
          </p:nvPr>
        </p:nvSpPr>
        <p:spPr>
          <a:noFill/>
          <a:ln>
            <a:miter lim="800000"/>
            <a:headEnd/>
            <a:tailEnd/>
          </a:ln>
        </p:spPr>
        <p:txBody>
          <a:bodyPr/>
          <a:lstStyle/>
          <a:p>
            <a:fld id="{1A2B20D8-625B-48B0-95E7-6A67DDB4937E}" type="slidenum">
              <a:rPr lang="en-GB" smtClean="0">
                <a:latin typeface="Arial" charset="0"/>
              </a:rPr>
              <a:pPr/>
              <a:t>1</a:t>
            </a:fld>
            <a:endParaRPr lang="en-GB"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31CB947D-8D35-4831-BCF9-3BE7E16045FA}"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CC6EB755-8F2F-4B00-A381-B69ED118EA0B}"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F12663EC-F737-4550-8964-B7FB5C41C345}"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8258FBDE-9073-4590-A1C9-9129B1DD6CFD}"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1525ED24-DF15-41A0-8606-4B1FAEC243B9}"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3B845EC9-EB2F-4DB0-A5CE-C7D845553B3A}"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204EBC26-70BB-42FA-A1B4-D116DD2299A4}"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30FFD676-7BA0-483F-A352-7ADB4AEAB604}"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D0C7EA8F-7AF9-4798-B0FC-26BBEA2EF762}"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31BD47C4-D20F-4C61-84B7-694B8A83FE29}"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3A746949-21DD-408C-88A4-94787DA9F994}"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GB" smtClean="0"/>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BE" smtClean="0"/>
              <a:t>Second level</a:t>
            </a:r>
            <a:endParaRPr lang="en-GB" smtClean="0"/>
          </a:p>
          <a:p>
            <a:pPr lvl="1"/>
            <a:r>
              <a:rPr lang="en-GB" smtClean="0"/>
              <a:t>Third level</a:t>
            </a:r>
          </a:p>
          <a:p>
            <a:pPr lvl="2"/>
            <a:r>
              <a:rPr lang="en-GB" smtClean="0"/>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spcBef>
                <a:spcPct val="0"/>
              </a:spcBef>
              <a:buClrTx/>
              <a:buFontTx/>
              <a:buNone/>
              <a:defRPr sz="1400" b="0">
                <a:solidFill>
                  <a:schemeClr val="tx1"/>
                </a:solidFill>
                <a:latin typeface="Arial" pitchFamily="34" charset="0"/>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spcBef>
                <a:spcPct val="0"/>
              </a:spcBef>
              <a:buClrTx/>
              <a:buFontTx/>
              <a:buNone/>
              <a:defRPr sz="1400" b="0">
                <a:solidFill>
                  <a:schemeClr val="tx1"/>
                </a:solidFill>
                <a:latin typeface="Arial" pitchFamily="34" charset="0"/>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spcBef>
                <a:spcPct val="0"/>
              </a:spcBef>
              <a:buClrTx/>
              <a:buFontTx/>
              <a:buNone/>
              <a:defRPr sz="1400" b="0">
                <a:solidFill>
                  <a:schemeClr val="tx1"/>
                </a:solidFill>
                <a:latin typeface="Arial" pitchFamily="34" charset="0"/>
              </a:defRPr>
            </a:lvl1pPr>
          </a:lstStyle>
          <a:p>
            <a:pPr>
              <a:defRPr/>
            </a:pPr>
            <a:fld id="{468E0E75-6709-41F8-860E-C2D47C129414}" type="slidenum">
              <a:rPr lang="en-GB"/>
              <a:pPr>
                <a:defRPr/>
              </a:pPr>
              <a:t>‹#›</a:t>
            </a:fld>
            <a:endParaRPr lang="en-GB"/>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buClrTx/>
              <a:buFontTx/>
              <a:buNone/>
              <a:defRPr/>
            </a:pPr>
            <a:endParaRPr lang="en-US" sz="1800" b="0"/>
          </a:p>
        </p:txBody>
      </p:sp>
      <p:sp>
        <p:nvSpPr>
          <p:cNvPr id="7" name="Rectangle 6"/>
          <p:cNvSpPr/>
          <p:nvPr/>
        </p:nvSpPr>
        <p:spPr>
          <a:xfrm>
            <a:off x="4262438" y="6659563"/>
            <a:ext cx="611187"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buClrTx/>
              <a:buFontTx/>
              <a:buNone/>
              <a:defRPr/>
            </a:pPr>
            <a:endParaRPr lang="en-US" sz="1800" b="0"/>
          </a:p>
        </p:txBody>
      </p:sp>
      <p:pic>
        <p:nvPicPr>
          <p:cNvPr id="1033" name="Picture 17" descr="LOGO CE_Vertical_EN_NEG_quadri_HR"/>
          <p:cNvPicPr>
            <a:picLocks noChangeAspect="1" noChangeArrowheads="1"/>
          </p:cNvPicPr>
          <p:nvPr/>
        </p:nvPicPr>
        <p:blipFill>
          <a:blip r:embed="rId13" cstate="print"/>
          <a:srcRect/>
          <a:stretch>
            <a:fillRect/>
          </a:stretch>
        </p:blipFill>
        <p:spPr bwMode="auto">
          <a:xfrm>
            <a:off x="3849688" y="258763"/>
            <a:ext cx="1436687" cy="1004887"/>
          </a:xfrm>
          <a:prstGeom prst="rect">
            <a:avLst/>
          </a:prstGeom>
          <a:noFill/>
          <a:ln w="9525">
            <a:noFill/>
            <a:miter lim="800000"/>
            <a:headEnd/>
            <a:tailEnd/>
          </a:ln>
        </p:spPr>
      </p:pic>
      <p:pic>
        <p:nvPicPr>
          <p:cNvPr id="1034" name="Picture 17" descr="LOGO CE_Vertical_EN_NEG_quadri_HR"/>
          <p:cNvPicPr>
            <a:picLocks noChangeAspect="1" noChangeArrowheads="1"/>
          </p:cNvPicPr>
          <p:nvPr userDrawn="1"/>
        </p:nvPicPr>
        <p:blipFill>
          <a:blip r:embed="rId13" cstate="print"/>
          <a:srcRect/>
          <a:stretch>
            <a:fillRect/>
          </a:stretch>
        </p:blipFill>
        <p:spPr bwMode="auto">
          <a:xfrm>
            <a:off x="3849688" y="258763"/>
            <a:ext cx="1436687" cy="10048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65" r:id="rId1"/>
    <p:sldLayoutId id="2147483766" r:id="rId2"/>
    <p:sldLayoutId id="2147483767" r:id="rId3"/>
    <p:sldLayoutId id="2147483768" r:id="rId4"/>
    <p:sldLayoutId id="2147483769" r:id="rId5"/>
    <p:sldLayoutId id="2147483770" r:id="rId6"/>
    <p:sldLayoutId id="2147483771" r:id="rId7"/>
    <p:sldLayoutId id="2147483772" r:id="rId8"/>
    <p:sldLayoutId id="2147483773" r:id="rId9"/>
    <p:sldLayoutId id="2147483774" r:id="rId10"/>
    <p:sldLayoutId id="2147483775" r:id="rId11"/>
  </p:sldLayoutIdLst>
  <p:hf hdr="0" ftr="0" dt="0"/>
  <p:txStyles>
    <p:title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indent="-358775" algn="l" rtl="0" eaLnBrk="0" fontAlgn="base" hangingPunct="0">
        <a:spcBef>
          <a:spcPct val="0"/>
        </a:spcBef>
        <a:spcAft>
          <a:spcPct val="0"/>
        </a:spcAft>
        <a:defRPr sz="3000" b="1">
          <a:solidFill>
            <a:srgbClr val="0F5494"/>
          </a:solidFill>
          <a:latin typeface="Verdana" pitchFamily="34" charset="0"/>
        </a:defRPr>
      </a:lvl6pPr>
      <a:lvl7pPr marL="1273175" indent="-358775" algn="l" rtl="0" eaLnBrk="0" fontAlgn="base" hangingPunct="0">
        <a:spcBef>
          <a:spcPct val="0"/>
        </a:spcBef>
        <a:spcAft>
          <a:spcPct val="0"/>
        </a:spcAft>
        <a:defRPr sz="3000" b="1">
          <a:solidFill>
            <a:srgbClr val="0F5494"/>
          </a:solidFill>
          <a:latin typeface="Verdana" pitchFamily="34" charset="0"/>
        </a:defRPr>
      </a:lvl7pPr>
      <a:lvl8pPr marL="1730375" indent="-358775" algn="l" rtl="0" eaLnBrk="0" fontAlgn="base" hangingPunct="0">
        <a:spcBef>
          <a:spcPct val="0"/>
        </a:spcBef>
        <a:spcAft>
          <a:spcPct val="0"/>
        </a:spcAft>
        <a:defRPr sz="3000" b="1">
          <a:solidFill>
            <a:srgbClr val="0F5494"/>
          </a:solidFill>
          <a:latin typeface="Verdana" pitchFamily="34" charset="0"/>
        </a:defRPr>
      </a:lvl8pPr>
      <a:lvl9pPr marL="2187575" indent="-358775" algn="l" rtl="0" eaLnBrk="0" fontAlgn="base" hangingPunct="0">
        <a:spcBef>
          <a:spcPct val="0"/>
        </a:spcBef>
        <a:spcAft>
          <a:spcPct val="0"/>
        </a:spcAft>
        <a:defRPr sz="3000" b="1">
          <a:solidFill>
            <a:srgbClr val="0F5494"/>
          </a:solidFill>
          <a:latin typeface="Verdana" pitchFamily="34" charset="0"/>
        </a:defRPr>
      </a:lvl9pPr>
    </p:titleStyle>
    <p:body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eaLnBrk="0" fontAlgn="base" hangingPunct="0">
        <a:spcBef>
          <a:spcPct val="20000"/>
        </a:spcBef>
        <a:spcAft>
          <a:spcPct val="0"/>
        </a:spcAft>
        <a:buChar char="»"/>
        <a:defRPr sz="2000">
          <a:solidFill>
            <a:schemeClr val="tx1"/>
          </a:solidFill>
          <a:latin typeface="Arial" charset="0"/>
        </a:defRPr>
      </a:lvl6pPr>
      <a:lvl7pPr marL="2971800" indent="-228600" algn="l" rtl="0" eaLnBrk="0" fontAlgn="base" hangingPunct="0">
        <a:spcBef>
          <a:spcPct val="20000"/>
        </a:spcBef>
        <a:spcAft>
          <a:spcPct val="0"/>
        </a:spcAft>
        <a:buChar char="»"/>
        <a:defRPr sz="2000">
          <a:solidFill>
            <a:schemeClr val="tx1"/>
          </a:solidFill>
          <a:latin typeface="Arial" charset="0"/>
        </a:defRPr>
      </a:lvl7pPr>
      <a:lvl8pPr marL="3429000" indent="-228600" algn="l" rtl="0" eaLnBrk="0" fontAlgn="base" hangingPunct="0">
        <a:spcBef>
          <a:spcPct val="20000"/>
        </a:spcBef>
        <a:spcAft>
          <a:spcPct val="0"/>
        </a:spcAft>
        <a:buChar char="»"/>
        <a:defRPr sz="2000">
          <a:solidFill>
            <a:schemeClr val="tx1"/>
          </a:solidFill>
          <a:latin typeface="Arial" charset="0"/>
        </a:defRPr>
      </a:lvl8pPr>
      <a:lvl9pPr marL="3886200" indent="-228600" algn="l" rtl="0" eaLnBrk="0" fontAlgn="base" hangingPunct="0">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ec.europa.eu/budget/contracts_grants/info_contracts/inforeuro/inforeuro_en.cfm" TargetMode="External"/><Relationship Id="rId2" Type="http://schemas.openxmlformats.org/officeDocument/2006/relationships/hyperlink" Target="http://ec.europa.eu/europeaid/work/procedures/financial-management-toolkit_en.htm" TargetMode="External"/><Relationship Id="rId1" Type="http://schemas.openxmlformats.org/officeDocument/2006/relationships/slideLayout" Target="../slideLayouts/slideLayout2.xml"/><Relationship Id="rId4" Type="http://schemas.openxmlformats.org/officeDocument/2006/relationships/hyperlink" Target="http://ec.europa.eu/europeaid/work/procedures/implementation/per_diems/documents/perdiems_july_2013.pdf" TargetMode="External"/></Relationships>
</file>

<file path=ppt/slides/_rels/slide27.xml.rels><?xml version="1.0" encoding="UTF-8" standalone="yes"?>
<Relationships xmlns="http://schemas.openxmlformats.org/package/2006/relationships"><Relationship Id="rId3" Type="http://schemas.openxmlformats.org/officeDocument/2006/relationships/hyperlink" Target="http://ec.europa.eu/europeaid/work/procedures/implementation/practical_guide/previous_versions/january_2012/" TargetMode="External"/><Relationship Id="rId2" Type="http://schemas.openxmlformats.org/officeDocument/2006/relationships/hyperlink" Target="http://ec.europa.eu/europeaid/work/procedures/implementation/practical_guide/previous_versions/january_2012/documents/prag_2012_en.pdf"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oleObject" Target="../embeddings/Microsoft_Excel_97-2003_Worksheet1.xls"/><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emf"/></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3366"/>
        </a:solidFill>
        <a:effectLst/>
      </p:bgPr>
    </p:bg>
    <p:spTree>
      <p:nvGrpSpPr>
        <p:cNvPr id="1" name=""/>
        <p:cNvGrpSpPr/>
        <p:nvPr/>
      </p:nvGrpSpPr>
      <p:grpSpPr>
        <a:xfrm>
          <a:off x="0" y="0"/>
          <a:ext cx="0" cy="0"/>
          <a:chOff x="0" y="0"/>
          <a:chExt cx="0" cy="0"/>
        </a:xfrm>
      </p:grpSpPr>
      <p:sp>
        <p:nvSpPr>
          <p:cNvPr id="3074" name="Rectangle 5"/>
          <p:cNvSpPr>
            <a:spLocks noGrp="1" noChangeArrowheads="1"/>
          </p:cNvSpPr>
          <p:nvPr>
            <p:ph type="title"/>
          </p:nvPr>
        </p:nvSpPr>
        <p:spPr>
          <a:xfrm>
            <a:off x="914400" y="1557338"/>
            <a:ext cx="8229600" cy="936625"/>
          </a:xfrm>
        </p:spPr>
        <p:txBody>
          <a:bodyPr/>
          <a:lstStyle/>
          <a:p>
            <a:pPr marL="3175" indent="0" algn="ctr" eaLnBrk="1" hangingPunct="1"/>
            <a:endParaRPr lang="en-GB" sz="4000" dirty="0" smtClean="0">
              <a:solidFill>
                <a:schemeClr val="bg1"/>
              </a:solidFill>
            </a:endParaRPr>
          </a:p>
        </p:txBody>
      </p:sp>
      <p:sp>
        <p:nvSpPr>
          <p:cNvPr id="3075" name="Rectangle 6"/>
          <p:cNvSpPr>
            <a:spLocks noGrp="1" noChangeArrowheads="1"/>
          </p:cNvSpPr>
          <p:nvPr>
            <p:ph type="subTitle" idx="4294967295"/>
          </p:nvPr>
        </p:nvSpPr>
        <p:spPr>
          <a:xfrm>
            <a:off x="0" y="2997200"/>
            <a:ext cx="9144000" cy="3455988"/>
          </a:xfrm>
        </p:spPr>
        <p:txBody>
          <a:bodyPr/>
          <a:lstStyle/>
          <a:p>
            <a:pPr marL="0" indent="0" algn="ctr" eaLnBrk="1" hangingPunct="1">
              <a:lnSpc>
                <a:spcPct val="80000"/>
              </a:lnSpc>
              <a:buFontTx/>
              <a:buNone/>
            </a:pPr>
            <a:endParaRPr lang="en-GB" sz="3200" b="1" i="0" dirty="0" smtClean="0">
              <a:solidFill>
                <a:schemeClr val="bg1"/>
              </a:solidFill>
            </a:endParaRPr>
          </a:p>
          <a:p>
            <a:pPr marL="0" indent="0" algn="ctr" eaLnBrk="1" hangingPunct="1">
              <a:lnSpc>
                <a:spcPct val="80000"/>
              </a:lnSpc>
              <a:buFontTx/>
              <a:buNone/>
            </a:pPr>
            <a:endParaRPr lang="en-GB" sz="2600" b="1" i="0" dirty="0" smtClean="0">
              <a:solidFill>
                <a:schemeClr val="bg1"/>
              </a:solidFill>
            </a:endParaRPr>
          </a:p>
          <a:p>
            <a:pPr marL="0" indent="0" algn="ctr" eaLnBrk="1" hangingPunct="1">
              <a:lnSpc>
                <a:spcPct val="80000"/>
              </a:lnSpc>
              <a:buFontTx/>
              <a:buNone/>
            </a:pPr>
            <a:endParaRPr lang="en-GB" sz="2600" b="1" i="0" dirty="0" smtClean="0">
              <a:solidFill>
                <a:schemeClr val="bg1"/>
              </a:solidFill>
            </a:endParaRPr>
          </a:p>
          <a:p>
            <a:pPr marL="0" indent="0" algn="ctr" eaLnBrk="1" hangingPunct="1">
              <a:lnSpc>
                <a:spcPct val="80000"/>
              </a:lnSpc>
              <a:buFontTx/>
              <a:buNone/>
            </a:pPr>
            <a:endParaRPr lang="en-GB" sz="2600" b="1" i="0" dirty="0" smtClean="0">
              <a:solidFill>
                <a:schemeClr val="bg1"/>
              </a:solidFill>
            </a:endParaRPr>
          </a:p>
          <a:p>
            <a:pPr marL="0" indent="0" algn="ctr" eaLnBrk="1" hangingPunct="1">
              <a:lnSpc>
                <a:spcPct val="80000"/>
              </a:lnSpc>
              <a:buFontTx/>
              <a:buNone/>
            </a:pPr>
            <a:r>
              <a:rPr lang="en-GB" sz="2600" b="1" i="0" dirty="0" smtClean="0">
                <a:solidFill>
                  <a:schemeClr val="bg1"/>
                </a:solidFill>
              </a:rPr>
              <a:t>DG DEVCO, Unit B.6</a:t>
            </a:r>
            <a:endParaRPr lang="en-GB" sz="2600" b="1" i="0" dirty="0">
              <a:solidFill>
                <a:schemeClr val="bg1"/>
              </a:solidFill>
            </a:endParaRPr>
          </a:p>
          <a:p>
            <a:pPr marL="0" indent="0" algn="ctr" eaLnBrk="1" hangingPunct="1">
              <a:lnSpc>
                <a:spcPct val="80000"/>
              </a:lnSpc>
              <a:buFontTx/>
              <a:buNone/>
            </a:pPr>
            <a:endParaRPr lang="en-GB" sz="2600" b="1" i="0" dirty="0" smtClean="0">
              <a:solidFill>
                <a:schemeClr val="bg1"/>
              </a:solidFill>
            </a:endParaRPr>
          </a:p>
          <a:p>
            <a:pPr marL="0" indent="0" algn="ctr" eaLnBrk="1" hangingPunct="1">
              <a:lnSpc>
                <a:spcPct val="80000"/>
              </a:lnSpc>
              <a:buFontTx/>
              <a:buNone/>
            </a:pPr>
            <a:r>
              <a:rPr lang="en-GB" sz="2600" b="1" i="0" dirty="0" smtClean="0">
                <a:solidFill>
                  <a:schemeClr val="bg1"/>
                </a:solidFill>
              </a:rPr>
              <a:t>Brussels, November 2013</a:t>
            </a:r>
          </a:p>
          <a:p>
            <a:pPr marL="0" indent="0" algn="ctr" eaLnBrk="1" hangingPunct="1">
              <a:lnSpc>
                <a:spcPct val="80000"/>
              </a:lnSpc>
              <a:buFontTx/>
              <a:buNone/>
            </a:pPr>
            <a:endParaRPr lang="fr-BE" sz="3200" b="1" i="0" dirty="0">
              <a:solidFill>
                <a:schemeClr val="bg1"/>
              </a:solidFill>
            </a:endParaRPr>
          </a:p>
          <a:p>
            <a:pPr marL="0" indent="0" algn="ctr" eaLnBrk="1" hangingPunct="1">
              <a:lnSpc>
                <a:spcPct val="80000"/>
              </a:lnSpc>
              <a:buFontTx/>
              <a:buNone/>
            </a:pPr>
            <a:endParaRPr lang="fr-BE" sz="3200" b="1" i="0" dirty="0">
              <a:solidFill>
                <a:schemeClr val="bg1"/>
              </a:solidFill>
            </a:endParaRPr>
          </a:p>
        </p:txBody>
      </p:sp>
      <p:sp>
        <p:nvSpPr>
          <p:cNvPr id="3076" name="Rectangle 2"/>
          <p:cNvSpPr txBox="1">
            <a:spLocks noChangeArrowheads="1"/>
          </p:cNvSpPr>
          <p:nvPr/>
        </p:nvSpPr>
        <p:spPr bwMode="auto">
          <a:xfrm>
            <a:off x="0" y="15875"/>
            <a:ext cx="8229600" cy="936625"/>
          </a:xfrm>
          <a:prstGeom prst="rect">
            <a:avLst/>
          </a:prstGeom>
          <a:noFill/>
          <a:ln w="9525">
            <a:noFill/>
            <a:miter lim="800000"/>
            <a:headEnd/>
            <a:tailEnd/>
          </a:ln>
          <a:effectLst/>
        </p:spPr>
        <p:txBody>
          <a:bodyPr anchor="ctr"/>
          <a:lstStyle/>
          <a:p>
            <a:pPr marL="358775" eaLnBrk="1" hangingPunct="1">
              <a:spcBef>
                <a:spcPct val="0"/>
              </a:spcBef>
              <a:buFontTx/>
              <a:buNone/>
            </a:pPr>
            <a:endParaRPr lang="en-US" sz="3000" dirty="0">
              <a:solidFill>
                <a:schemeClr val="bg1"/>
              </a:solidFill>
            </a:endParaRPr>
          </a:p>
          <a:p>
            <a:pPr marL="358775" eaLnBrk="1" hangingPunct="1">
              <a:spcBef>
                <a:spcPct val="0"/>
              </a:spcBef>
              <a:buFontTx/>
              <a:buNone/>
            </a:pPr>
            <a:endParaRPr lang="en-US" sz="3000" dirty="0">
              <a:solidFill>
                <a:schemeClr val="bg1"/>
              </a:solidFill>
            </a:endParaRPr>
          </a:p>
        </p:txBody>
      </p:sp>
      <p:sp>
        <p:nvSpPr>
          <p:cNvPr id="3" name="2 Rectángulo"/>
          <p:cNvSpPr/>
          <p:nvPr/>
        </p:nvSpPr>
        <p:spPr>
          <a:xfrm>
            <a:off x="4290512" y="2967335"/>
            <a:ext cx="562975"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endParaRPr lang="es-E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4" name="3 Rectángulo"/>
          <p:cNvSpPr/>
          <p:nvPr/>
        </p:nvSpPr>
        <p:spPr>
          <a:xfrm>
            <a:off x="606441" y="1660454"/>
            <a:ext cx="7931112" cy="923330"/>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buNone/>
            </a:pPr>
            <a:r>
              <a:rPr lang="en-GB"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Inception </a:t>
            </a:r>
            <a:r>
              <a:rPr lang="en-GB"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seminar</a:t>
            </a:r>
            <a:endParaRPr lang="es-E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6" name="5 Marcador de número de diapositiva"/>
          <p:cNvSpPr>
            <a:spLocks noGrp="1"/>
          </p:cNvSpPr>
          <p:nvPr>
            <p:ph type="sldNum" sz="quarter" idx="12"/>
          </p:nvPr>
        </p:nvSpPr>
        <p:spPr/>
        <p:txBody>
          <a:bodyPr/>
          <a:lstStyle/>
          <a:p>
            <a:pPr>
              <a:defRPr/>
            </a:pPr>
            <a:fld id="{30FFD676-7BA0-483F-A352-7ADB4AEAB604}" type="slidenum">
              <a:rPr lang="en-GB" smtClean="0"/>
              <a:pPr>
                <a:defRPr/>
              </a:pPr>
              <a:t>1</a:t>
            </a:fld>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288" y="1339850"/>
            <a:ext cx="8229600" cy="1081038"/>
          </a:xfrm>
        </p:spPr>
        <p:txBody>
          <a:bodyPr/>
          <a:lstStyle/>
          <a:p>
            <a:pPr algn="ctr"/>
            <a:r>
              <a:rPr lang="es-ES" sz="2200" dirty="0" err="1" smtClean="0"/>
              <a:t>Procurement</a:t>
            </a:r>
            <a:r>
              <a:rPr lang="es-ES" sz="2200" dirty="0" smtClean="0"/>
              <a:t> </a:t>
            </a:r>
            <a:r>
              <a:rPr lang="es-ES" sz="2200" dirty="0" err="1" smtClean="0"/>
              <a:t>obligations</a:t>
            </a:r>
            <a:r>
              <a:rPr lang="es-ES" sz="2200" dirty="0" smtClean="0"/>
              <a:t/>
            </a:r>
            <a:br>
              <a:rPr lang="es-ES" sz="2200" dirty="0" smtClean="0"/>
            </a:br>
            <a:r>
              <a:rPr lang="es-ES" sz="2200" dirty="0" err="1" smtClean="0"/>
              <a:t>Thresholds</a:t>
            </a:r>
            <a:r>
              <a:rPr lang="es-ES" sz="2200" dirty="0" smtClean="0"/>
              <a:t> </a:t>
            </a:r>
            <a:r>
              <a:rPr lang="es-ES" sz="2200" dirty="0" err="1" smtClean="0"/>
              <a:t>for</a:t>
            </a:r>
            <a:r>
              <a:rPr lang="es-ES" sz="2200" dirty="0" smtClean="0"/>
              <a:t> </a:t>
            </a:r>
            <a:r>
              <a:rPr lang="es-ES" sz="2200" dirty="0" err="1" smtClean="0"/>
              <a:t>Supplies</a:t>
            </a:r>
            <a:endParaRPr lang="es-ES" sz="2200" b="0" u="sng" dirty="0"/>
          </a:p>
        </p:txBody>
      </p:sp>
      <p:sp>
        <p:nvSpPr>
          <p:cNvPr id="3" name="2 Marcador de contenido"/>
          <p:cNvSpPr>
            <a:spLocks noGrp="1"/>
          </p:cNvSpPr>
          <p:nvPr>
            <p:ph idx="1"/>
          </p:nvPr>
        </p:nvSpPr>
        <p:spPr/>
        <p:txBody>
          <a:bodyPr/>
          <a:lstStyle/>
          <a:p>
            <a:pPr>
              <a:buClrTx/>
              <a:buFont typeface="Arial" panose="020B0604020202020204" pitchFamily="34" charset="0"/>
              <a:buChar char="•"/>
            </a:pPr>
            <a:endParaRPr lang="en-GB" sz="2000" dirty="0" smtClean="0"/>
          </a:p>
          <a:p>
            <a:pPr>
              <a:buClrTx/>
              <a:buFont typeface="Arial" panose="020B0604020202020204" pitchFamily="34" charset="0"/>
              <a:buChar char="•"/>
            </a:pPr>
            <a:endParaRPr lang="en-GB" sz="2000" dirty="0"/>
          </a:p>
          <a:p>
            <a:pPr>
              <a:buClrTx/>
              <a:buFont typeface="Arial" panose="020B0604020202020204" pitchFamily="34" charset="0"/>
              <a:buChar char="•"/>
            </a:pPr>
            <a:endParaRPr lang="en-GB" sz="2000" dirty="0" smtClean="0"/>
          </a:p>
          <a:p>
            <a:pPr>
              <a:buClrTx/>
              <a:buFont typeface="Arial" panose="020B0604020202020204" pitchFamily="34" charset="0"/>
              <a:buChar char="•"/>
            </a:pPr>
            <a:endParaRPr lang="en-GB" sz="2000" dirty="0"/>
          </a:p>
          <a:p>
            <a:pPr>
              <a:buClrTx/>
              <a:buFont typeface="Arial" panose="020B0604020202020204" pitchFamily="34" charset="0"/>
              <a:buChar char="•"/>
            </a:pPr>
            <a:endParaRPr lang="en-GB" sz="2000" dirty="0" smtClean="0"/>
          </a:p>
          <a:p>
            <a:pPr>
              <a:buClrTx/>
              <a:buFont typeface="Arial" panose="020B0604020202020204" pitchFamily="34" charset="0"/>
              <a:buChar char="•"/>
            </a:pPr>
            <a:endParaRPr lang="en-GB" sz="2000" dirty="0" smtClean="0"/>
          </a:p>
          <a:p>
            <a:pPr>
              <a:buClrTx/>
              <a:buFont typeface="Arial" panose="020B0604020202020204" pitchFamily="34" charset="0"/>
              <a:buChar char="•"/>
            </a:pPr>
            <a:endParaRPr lang="es-ES" sz="2000" dirty="0"/>
          </a:p>
        </p:txBody>
      </p:sp>
      <p:sp>
        <p:nvSpPr>
          <p:cNvPr id="4" name="3 Marcador de número de diapositiva"/>
          <p:cNvSpPr>
            <a:spLocks noGrp="1"/>
          </p:cNvSpPr>
          <p:nvPr>
            <p:ph type="sldNum" sz="quarter" idx="12"/>
          </p:nvPr>
        </p:nvSpPr>
        <p:spPr/>
        <p:txBody>
          <a:bodyPr/>
          <a:lstStyle/>
          <a:p>
            <a:pPr>
              <a:defRPr/>
            </a:pPr>
            <a:fld id="{8258FBDE-9073-4590-A1C9-9129B1DD6CFD}" type="slidenum">
              <a:rPr lang="en-GB" smtClean="0"/>
              <a:pPr>
                <a:defRPr/>
              </a:pPr>
              <a:t>10</a:t>
            </a:fld>
            <a:endParaRPr lang="en-GB"/>
          </a:p>
        </p:txBody>
      </p:sp>
      <p:graphicFrame>
        <p:nvGraphicFramePr>
          <p:cNvPr id="6" name="5 Tabla"/>
          <p:cNvGraphicFramePr>
            <a:graphicFrameLocks noGrp="1"/>
          </p:cNvGraphicFramePr>
          <p:nvPr>
            <p:extLst>
              <p:ext uri="{D42A27DB-BD31-4B8C-83A1-F6EECF244321}">
                <p14:modId xmlns:p14="http://schemas.microsoft.com/office/powerpoint/2010/main" val="767080795"/>
              </p:ext>
            </p:extLst>
          </p:nvPr>
        </p:nvGraphicFramePr>
        <p:xfrm>
          <a:off x="467544" y="2636913"/>
          <a:ext cx="8136904" cy="3336904"/>
        </p:xfrm>
        <a:graphic>
          <a:graphicData uri="http://schemas.openxmlformats.org/drawingml/2006/table">
            <a:tbl>
              <a:tblPr/>
              <a:tblGrid>
                <a:gridCol w="902096"/>
                <a:gridCol w="2922790"/>
                <a:gridCol w="4312018"/>
              </a:tblGrid>
              <a:tr h="938400">
                <a:tc>
                  <a:txBody>
                    <a:bodyPr/>
                    <a:lstStyle/>
                    <a:p>
                      <a:pPr algn="l" fontAlgn="b"/>
                      <a:r>
                        <a:rPr lang="es-ES" sz="1600" b="1" i="0" u="none" strike="noStrike" dirty="0">
                          <a:solidFill>
                            <a:srgbClr val="000000"/>
                          </a:solidFill>
                          <a:effectLst/>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ctr"/>
                      <a:r>
                        <a:rPr lang="es-ES" sz="1600" b="1" i="0" u="none" strike="noStrike">
                          <a:solidFill>
                            <a:srgbClr val="000000"/>
                          </a:solidFill>
                          <a:effectLst/>
                          <a:latin typeface="Arial"/>
                        </a:rPr>
                        <a:t>≥ 150,000 Euro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600" b="1" i="0" u="none" strike="noStrike">
                          <a:solidFill>
                            <a:srgbClr val="000000"/>
                          </a:solidFill>
                          <a:effectLst/>
                          <a:latin typeface="Calibri"/>
                        </a:rPr>
                        <a:t>International open tender procedure, following publication of a tender notice in the international and the national press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63008">
                <a:tc>
                  <a:txBody>
                    <a:bodyPr/>
                    <a:lstStyle/>
                    <a:p>
                      <a:pPr algn="l" fontAlgn="b"/>
                      <a:r>
                        <a:rPr lang="es-ES" sz="1600" b="1" i="0" u="none" strike="noStrike">
                          <a:solidFill>
                            <a:srgbClr val="000000"/>
                          </a:solidFill>
                          <a:effectLst/>
                          <a:latin typeface="Calibri"/>
                        </a:rPr>
                        <a:t>SUPPLIES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it-IT" sz="1600" b="1" i="0" u="none" strike="noStrike">
                          <a:solidFill>
                            <a:srgbClr val="000000"/>
                          </a:solidFill>
                          <a:effectLst/>
                          <a:latin typeface="Calibri"/>
                        </a:rPr>
                        <a:t>&lt; 150,000 Euro and ≥ 60,000 Euro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600" b="1" i="0" u="none" strike="noStrike">
                          <a:solidFill>
                            <a:srgbClr val="000000"/>
                          </a:solidFill>
                          <a:effectLst/>
                          <a:latin typeface="Calibri"/>
                        </a:rPr>
                        <a:t>Open tender procedure, following publication of a tender notice in the national press only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817748">
                <a:tc>
                  <a:txBody>
                    <a:bodyPr/>
                    <a:lstStyle/>
                    <a:p>
                      <a:pPr algn="l" fontAlgn="b"/>
                      <a:r>
                        <a:rPr lang="es-ES" sz="1600" b="1" i="0" u="none" strike="noStrike">
                          <a:solidFill>
                            <a:srgbClr val="000000"/>
                          </a:solidFill>
                          <a:effectLst/>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it-IT" sz="1600" b="1" i="0" u="none" strike="noStrike">
                          <a:solidFill>
                            <a:srgbClr val="000000"/>
                          </a:solidFill>
                          <a:effectLst/>
                          <a:latin typeface="Calibri"/>
                        </a:rPr>
                        <a:t>&lt; 60,000 Euro and &gt; 10,000 Euro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600" b="1" i="0" u="none" strike="noStrike">
                          <a:solidFill>
                            <a:srgbClr val="000000"/>
                          </a:solidFill>
                          <a:effectLst/>
                          <a:latin typeface="Calibri"/>
                        </a:rPr>
                        <a:t>Competitive negotiated procedure following invitations sent without publication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817748">
                <a:tc>
                  <a:txBody>
                    <a:bodyPr/>
                    <a:lstStyle/>
                    <a:p>
                      <a:pPr algn="l" fontAlgn="b"/>
                      <a:r>
                        <a:rPr lang="es-ES" sz="1600" b="1" i="0" u="none" strike="noStrike">
                          <a:solidFill>
                            <a:srgbClr val="000000"/>
                          </a:solidFill>
                          <a:effectLst/>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ctr"/>
                      <a:r>
                        <a:rPr lang="es-ES" sz="1600" b="1" i="0" u="none" strike="noStrike">
                          <a:solidFill>
                            <a:srgbClr val="000000"/>
                          </a:solidFill>
                          <a:effectLst/>
                          <a:latin typeface="Arial"/>
                        </a:rPr>
                        <a:t>≤</a:t>
                      </a:r>
                      <a:r>
                        <a:rPr lang="es-ES" sz="1600" b="1" i="0" u="none" strike="noStrike">
                          <a:solidFill>
                            <a:srgbClr val="000000"/>
                          </a:solidFill>
                          <a:effectLst/>
                          <a:latin typeface="Calibri"/>
                        </a:rPr>
                        <a:t> 10,000 Euro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600" b="1" i="0" u="none" strike="noStrike" dirty="0">
                          <a:solidFill>
                            <a:srgbClr val="000000"/>
                          </a:solidFill>
                          <a:effectLst/>
                          <a:latin typeface="Calibri"/>
                        </a:rPr>
                        <a:t>Single tender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1540700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288" y="1339850"/>
            <a:ext cx="8229600" cy="1081038"/>
          </a:xfrm>
        </p:spPr>
        <p:txBody>
          <a:bodyPr/>
          <a:lstStyle/>
          <a:p>
            <a:pPr algn="ctr"/>
            <a:r>
              <a:rPr lang="es-ES" sz="2200" dirty="0" err="1" smtClean="0"/>
              <a:t>Procurement</a:t>
            </a:r>
            <a:r>
              <a:rPr lang="es-ES" sz="2200" dirty="0" smtClean="0"/>
              <a:t> </a:t>
            </a:r>
            <a:r>
              <a:rPr lang="es-ES" sz="2200" dirty="0" err="1" smtClean="0"/>
              <a:t>obligations</a:t>
            </a:r>
            <a:r>
              <a:rPr lang="es-ES" sz="2200" dirty="0" smtClean="0"/>
              <a:t/>
            </a:r>
            <a:br>
              <a:rPr lang="es-ES" sz="2200" dirty="0" smtClean="0"/>
            </a:br>
            <a:r>
              <a:rPr lang="es-ES" sz="2200" dirty="0" err="1" smtClean="0"/>
              <a:t>Thresholds</a:t>
            </a:r>
            <a:r>
              <a:rPr lang="es-ES" sz="2200" dirty="0" smtClean="0"/>
              <a:t> </a:t>
            </a:r>
            <a:r>
              <a:rPr lang="es-ES" sz="2200" dirty="0" err="1" smtClean="0"/>
              <a:t>for</a:t>
            </a:r>
            <a:r>
              <a:rPr lang="es-ES" sz="2200" dirty="0" smtClean="0"/>
              <a:t> Works</a:t>
            </a:r>
            <a:endParaRPr lang="es-ES" sz="2200" b="0" u="sng" dirty="0"/>
          </a:p>
        </p:txBody>
      </p:sp>
      <p:sp>
        <p:nvSpPr>
          <p:cNvPr id="3" name="2 Marcador de contenido"/>
          <p:cNvSpPr>
            <a:spLocks noGrp="1"/>
          </p:cNvSpPr>
          <p:nvPr>
            <p:ph idx="1"/>
          </p:nvPr>
        </p:nvSpPr>
        <p:spPr/>
        <p:txBody>
          <a:bodyPr/>
          <a:lstStyle/>
          <a:p>
            <a:pPr>
              <a:buClrTx/>
              <a:buFont typeface="Arial" panose="020B0604020202020204" pitchFamily="34" charset="0"/>
              <a:buChar char="•"/>
            </a:pPr>
            <a:endParaRPr lang="en-GB" sz="2000" dirty="0" smtClean="0"/>
          </a:p>
          <a:p>
            <a:pPr>
              <a:buClrTx/>
              <a:buFont typeface="Arial" panose="020B0604020202020204" pitchFamily="34" charset="0"/>
              <a:buChar char="•"/>
            </a:pPr>
            <a:endParaRPr lang="en-GB" sz="2000" dirty="0"/>
          </a:p>
          <a:p>
            <a:pPr>
              <a:buClrTx/>
              <a:buFont typeface="Arial" panose="020B0604020202020204" pitchFamily="34" charset="0"/>
              <a:buChar char="•"/>
            </a:pPr>
            <a:endParaRPr lang="en-GB" sz="2000" dirty="0" smtClean="0"/>
          </a:p>
          <a:p>
            <a:pPr>
              <a:buClrTx/>
              <a:buFont typeface="Arial" panose="020B0604020202020204" pitchFamily="34" charset="0"/>
              <a:buChar char="•"/>
            </a:pPr>
            <a:endParaRPr lang="en-GB" sz="2000" dirty="0"/>
          </a:p>
          <a:p>
            <a:pPr>
              <a:buClrTx/>
              <a:buFont typeface="Arial" panose="020B0604020202020204" pitchFamily="34" charset="0"/>
              <a:buChar char="•"/>
            </a:pPr>
            <a:endParaRPr lang="en-GB" sz="2000" dirty="0" smtClean="0"/>
          </a:p>
          <a:p>
            <a:pPr>
              <a:buClrTx/>
              <a:buFont typeface="Arial" panose="020B0604020202020204" pitchFamily="34" charset="0"/>
              <a:buChar char="•"/>
            </a:pPr>
            <a:endParaRPr lang="en-GB" sz="2000" dirty="0" smtClean="0"/>
          </a:p>
          <a:p>
            <a:pPr>
              <a:buClrTx/>
              <a:buFont typeface="Arial" panose="020B0604020202020204" pitchFamily="34" charset="0"/>
              <a:buChar char="•"/>
            </a:pPr>
            <a:endParaRPr lang="es-ES" sz="2000" dirty="0"/>
          </a:p>
        </p:txBody>
      </p:sp>
      <p:sp>
        <p:nvSpPr>
          <p:cNvPr id="4" name="3 Marcador de número de diapositiva"/>
          <p:cNvSpPr>
            <a:spLocks noGrp="1"/>
          </p:cNvSpPr>
          <p:nvPr>
            <p:ph type="sldNum" sz="quarter" idx="12"/>
          </p:nvPr>
        </p:nvSpPr>
        <p:spPr/>
        <p:txBody>
          <a:bodyPr/>
          <a:lstStyle/>
          <a:p>
            <a:pPr>
              <a:defRPr/>
            </a:pPr>
            <a:fld id="{8258FBDE-9073-4590-A1C9-9129B1DD6CFD}" type="slidenum">
              <a:rPr lang="en-GB" smtClean="0"/>
              <a:pPr>
                <a:defRPr/>
              </a:pPr>
              <a:t>11</a:t>
            </a:fld>
            <a:endParaRPr lang="en-GB"/>
          </a:p>
        </p:txBody>
      </p:sp>
      <p:graphicFrame>
        <p:nvGraphicFramePr>
          <p:cNvPr id="7" name="6 Tabla"/>
          <p:cNvGraphicFramePr>
            <a:graphicFrameLocks noGrp="1"/>
          </p:cNvGraphicFramePr>
          <p:nvPr>
            <p:extLst>
              <p:ext uri="{D42A27DB-BD31-4B8C-83A1-F6EECF244321}">
                <p14:modId xmlns:p14="http://schemas.microsoft.com/office/powerpoint/2010/main" val="731887262"/>
              </p:ext>
            </p:extLst>
          </p:nvPr>
        </p:nvGraphicFramePr>
        <p:xfrm>
          <a:off x="323527" y="2564905"/>
          <a:ext cx="8208913" cy="3384374"/>
        </p:xfrm>
        <a:graphic>
          <a:graphicData uri="http://schemas.openxmlformats.org/drawingml/2006/table">
            <a:tbl>
              <a:tblPr/>
              <a:tblGrid>
                <a:gridCol w="910079"/>
                <a:gridCol w="2948656"/>
                <a:gridCol w="4350178"/>
              </a:tblGrid>
              <a:tr h="1005401">
                <a:tc>
                  <a:txBody>
                    <a:bodyPr/>
                    <a:lstStyle/>
                    <a:p>
                      <a:pPr algn="l" fontAlgn="b"/>
                      <a:r>
                        <a:rPr lang="es-ES" sz="1600" b="1" i="0" u="none" strike="noStrike" dirty="0">
                          <a:solidFill>
                            <a:srgbClr val="000000"/>
                          </a:solidFill>
                          <a:effectLst/>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es-ES" sz="1600" b="1" i="0" u="none" strike="noStrike" dirty="0">
                          <a:solidFill>
                            <a:srgbClr val="000000"/>
                          </a:solidFill>
                          <a:effectLst/>
                          <a:latin typeface="Arial"/>
                        </a:rPr>
                        <a:t>≥ 5,000,000 Euro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ctr"/>
                      <a:r>
                        <a:rPr lang="en-US" sz="1600" b="1" i="0" u="none" strike="noStrike">
                          <a:solidFill>
                            <a:srgbClr val="000000"/>
                          </a:solidFill>
                          <a:effectLst/>
                          <a:latin typeface="Calibri"/>
                        </a:rPr>
                        <a:t>International open tender procedure, following publication of a tender notice in the international and the national press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792991">
                <a:tc>
                  <a:txBody>
                    <a:bodyPr/>
                    <a:lstStyle/>
                    <a:p>
                      <a:pPr algn="l" fontAlgn="b"/>
                      <a:r>
                        <a:rPr lang="es-ES" sz="1600" b="1" i="0" u="none" strike="noStrike">
                          <a:solidFill>
                            <a:srgbClr val="000000"/>
                          </a:solidFill>
                          <a:effectLst/>
                          <a:latin typeface="Calibri"/>
                        </a:rPr>
                        <a:t>WORKS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it-IT" sz="1600" b="1" i="0" u="none" strike="noStrike">
                          <a:solidFill>
                            <a:srgbClr val="000000"/>
                          </a:solidFill>
                          <a:effectLst/>
                          <a:latin typeface="Calibri"/>
                        </a:rPr>
                        <a:t>&lt; 5,000,000 Euro and ≥ 300,000 Euro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600" b="1" i="0" u="none" strike="noStrike">
                          <a:solidFill>
                            <a:srgbClr val="000000"/>
                          </a:solidFill>
                          <a:effectLst/>
                          <a:latin typeface="Calibri"/>
                        </a:rPr>
                        <a:t>Open tender procedure, following publication of a tender notice in the national press only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92991">
                <a:tc>
                  <a:txBody>
                    <a:bodyPr/>
                    <a:lstStyle/>
                    <a:p>
                      <a:pPr algn="l" fontAlgn="b"/>
                      <a:r>
                        <a:rPr lang="es-ES" sz="1600" b="1" i="0" u="none" strike="noStrike">
                          <a:solidFill>
                            <a:srgbClr val="000000"/>
                          </a:solidFill>
                          <a:effectLst/>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it-IT" sz="1600" b="1" i="0" u="none" strike="noStrike">
                          <a:solidFill>
                            <a:srgbClr val="000000"/>
                          </a:solidFill>
                          <a:effectLst/>
                          <a:latin typeface="Calibri"/>
                        </a:rPr>
                        <a:t>&lt; 300,000 Euro and &gt; 10,000 Euro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600" b="1" i="0" u="none" strike="noStrike">
                          <a:solidFill>
                            <a:srgbClr val="000000"/>
                          </a:solidFill>
                          <a:effectLst/>
                          <a:latin typeface="Calibri"/>
                        </a:rPr>
                        <a:t>Competitive negotiated procedure following invitations sent without publication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92991">
                <a:tc>
                  <a:txBody>
                    <a:bodyPr/>
                    <a:lstStyle/>
                    <a:p>
                      <a:pPr algn="l" fontAlgn="b"/>
                      <a:r>
                        <a:rPr lang="es-ES" sz="1600" b="1" i="0" u="none" strike="noStrike">
                          <a:solidFill>
                            <a:srgbClr val="000000"/>
                          </a:solidFill>
                          <a:effectLst/>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ctr"/>
                      <a:r>
                        <a:rPr lang="es-ES" sz="1600" b="1" i="0" u="none" strike="noStrike">
                          <a:solidFill>
                            <a:srgbClr val="000000"/>
                          </a:solidFill>
                          <a:effectLst/>
                          <a:latin typeface="Arial"/>
                        </a:rPr>
                        <a:t>≤</a:t>
                      </a:r>
                      <a:r>
                        <a:rPr lang="es-ES" sz="1600" b="1" i="0" u="none" strike="noStrike">
                          <a:solidFill>
                            <a:srgbClr val="000000"/>
                          </a:solidFill>
                          <a:effectLst/>
                          <a:latin typeface="Calibri"/>
                        </a:rPr>
                        <a:t> 10,000 Euro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600" b="1" i="0" u="none" strike="noStrike" dirty="0">
                          <a:solidFill>
                            <a:srgbClr val="000000"/>
                          </a:solidFill>
                          <a:effectLst/>
                          <a:latin typeface="Calibri"/>
                        </a:rPr>
                        <a:t>Single tender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65852565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288" y="1339850"/>
            <a:ext cx="8229600" cy="1081038"/>
          </a:xfrm>
        </p:spPr>
        <p:txBody>
          <a:bodyPr/>
          <a:lstStyle/>
          <a:p>
            <a:pPr algn="ctr"/>
            <a:r>
              <a:rPr lang="es-ES" sz="2200" dirty="0" err="1" smtClean="0"/>
              <a:t>Procurement</a:t>
            </a:r>
            <a:r>
              <a:rPr lang="es-ES" sz="2200" dirty="0" smtClean="0"/>
              <a:t>: </a:t>
            </a:r>
            <a:r>
              <a:rPr lang="es-ES" sz="2200" dirty="0" err="1" smtClean="0"/>
              <a:t>conditions</a:t>
            </a:r>
            <a:r>
              <a:rPr lang="es-ES" sz="2200" dirty="0" smtClean="0"/>
              <a:t> </a:t>
            </a:r>
            <a:r>
              <a:rPr lang="es-ES" sz="2200" dirty="0" err="1" smtClean="0"/>
              <a:t>to</a:t>
            </a:r>
            <a:r>
              <a:rPr lang="es-ES" sz="2200" dirty="0" smtClean="0"/>
              <a:t> be </a:t>
            </a:r>
            <a:r>
              <a:rPr lang="es-ES" sz="2200" dirty="0" err="1" smtClean="0"/>
              <a:t>fulfilled</a:t>
            </a:r>
            <a:endParaRPr lang="es-ES" sz="2200" b="0" u="sng" dirty="0"/>
          </a:p>
        </p:txBody>
      </p:sp>
      <p:sp>
        <p:nvSpPr>
          <p:cNvPr id="3" name="2 Marcador de contenido"/>
          <p:cNvSpPr>
            <a:spLocks noGrp="1"/>
          </p:cNvSpPr>
          <p:nvPr>
            <p:ph idx="1"/>
          </p:nvPr>
        </p:nvSpPr>
        <p:spPr>
          <a:xfrm>
            <a:off x="457200" y="2492375"/>
            <a:ext cx="8291264" cy="3960961"/>
          </a:xfrm>
        </p:spPr>
        <p:txBody>
          <a:bodyPr/>
          <a:lstStyle/>
          <a:p>
            <a:pPr algn="just">
              <a:buClrTx/>
              <a:buFont typeface="Arial" panose="020B0604020202020204" pitchFamily="34" charset="0"/>
              <a:buChar char="•"/>
            </a:pPr>
            <a:r>
              <a:rPr lang="en-US" sz="1800" dirty="0" smtClean="0"/>
              <a:t>Contract to be awarded to the most economically advantageous tender</a:t>
            </a:r>
          </a:p>
          <a:p>
            <a:pPr algn="just">
              <a:buClrTx/>
              <a:buFont typeface="Arial" panose="020B0604020202020204" pitchFamily="34" charset="0"/>
              <a:buChar char="•"/>
            </a:pPr>
            <a:endParaRPr lang="en-US" sz="1800" dirty="0" smtClean="0"/>
          </a:p>
          <a:p>
            <a:pPr algn="just">
              <a:buClrTx/>
              <a:buFont typeface="Arial" panose="020B0604020202020204" pitchFamily="34" charset="0"/>
              <a:buChar char="•"/>
            </a:pPr>
            <a:r>
              <a:rPr lang="en-US" sz="1800" dirty="0" smtClean="0"/>
              <a:t>Ensure compliance with Treaty principles as transparency, equal treatment and fair competition</a:t>
            </a:r>
            <a:endParaRPr lang="en-US" sz="1800" dirty="0"/>
          </a:p>
          <a:p>
            <a:pPr algn="just">
              <a:buClrTx/>
              <a:buFont typeface="Arial" panose="020B0604020202020204" pitchFamily="34" charset="0"/>
              <a:buChar char="•"/>
            </a:pPr>
            <a:endParaRPr lang="en-US" sz="1800" dirty="0" smtClean="0"/>
          </a:p>
          <a:p>
            <a:pPr algn="just">
              <a:buClrTx/>
              <a:buFont typeface="Arial" panose="020B0604020202020204" pitchFamily="34" charset="0"/>
              <a:buChar char="•"/>
            </a:pPr>
            <a:r>
              <a:rPr lang="en-US" sz="1800" dirty="0" smtClean="0"/>
              <a:t>Avoid any conflict of interest</a:t>
            </a:r>
          </a:p>
          <a:p>
            <a:pPr algn="just">
              <a:buClrTx/>
              <a:buFont typeface="Arial" panose="020B0604020202020204" pitchFamily="34" charset="0"/>
              <a:buChar char="•"/>
            </a:pPr>
            <a:endParaRPr lang="en-US" sz="1800" dirty="0"/>
          </a:p>
          <a:p>
            <a:pPr algn="just">
              <a:buClrTx/>
              <a:buFont typeface="Arial" panose="020B0604020202020204" pitchFamily="34" charset="0"/>
              <a:buChar char="•"/>
            </a:pPr>
            <a:r>
              <a:rPr lang="en-US" sz="1800" dirty="0" smtClean="0"/>
              <a:t>Respect the rules of nationality and origin</a:t>
            </a:r>
          </a:p>
          <a:p>
            <a:pPr algn="just">
              <a:buClrTx/>
              <a:buFont typeface="Arial" panose="020B0604020202020204" pitchFamily="34" charset="0"/>
              <a:buChar char="•"/>
            </a:pPr>
            <a:endParaRPr lang="en-GB" sz="1800" dirty="0"/>
          </a:p>
          <a:p>
            <a:pPr>
              <a:buClrTx/>
              <a:buFont typeface="Arial" panose="020B0604020202020204" pitchFamily="34" charset="0"/>
              <a:buChar char="•"/>
            </a:pPr>
            <a:r>
              <a:rPr lang="en-GB" sz="2000" dirty="0" smtClean="0"/>
              <a:t>You can use the tender documents models published on our website</a:t>
            </a:r>
          </a:p>
          <a:p>
            <a:pPr>
              <a:buClrTx/>
              <a:buFont typeface="Arial" panose="020B0604020202020204" pitchFamily="34" charset="0"/>
              <a:buChar char="•"/>
            </a:pPr>
            <a:endParaRPr lang="en-GB" sz="2000" dirty="0"/>
          </a:p>
          <a:p>
            <a:pPr>
              <a:buClrTx/>
              <a:buFont typeface="Arial" panose="020B0604020202020204" pitchFamily="34" charset="0"/>
              <a:buChar char="•"/>
            </a:pPr>
            <a:endParaRPr lang="en-GB" sz="2000" dirty="0" smtClean="0"/>
          </a:p>
          <a:p>
            <a:pPr>
              <a:buClrTx/>
              <a:buFont typeface="Arial" panose="020B0604020202020204" pitchFamily="34" charset="0"/>
              <a:buChar char="•"/>
            </a:pPr>
            <a:endParaRPr lang="en-GB" sz="2000" dirty="0" smtClean="0"/>
          </a:p>
          <a:p>
            <a:pPr>
              <a:buClrTx/>
              <a:buFont typeface="Arial" panose="020B0604020202020204" pitchFamily="34" charset="0"/>
              <a:buChar char="•"/>
            </a:pPr>
            <a:endParaRPr lang="es-ES" sz="2000" dirty="0"/>
          </a:p>
        </p:txBody>
      </p:sp>
      <p:sp>
        <p:nvSpPr>
          <p:cNvPr id="4" name="3 Marcador de número de diapositiva"/>
          <p:cNvSpPr>
            <a:spLocks noGrp="1"/>
          </p:cNvSpPr>
          <p:nvPr>
            <p:ph type="sldNum" sz="quarter" idx="12"/>
          </p:nvPr>
        </p:nvSpPr>
        <p:spPr/>
        <p:txBody>
          <a:bodyPr/>
          <a:lstStyle/>
          <a:p>
            <a:pPr>
              <a:defRPr/>
            </a:pPr>
            <a:fld id="{8258FBDE-9073-4590-A1C9-9129B1DD6CFD}" type="slidenum">
              <a:rPr lang="en-GB" smtClean="0"/>
              <a:pPr>
                <a:defRPr/>
              </a:pPr>
              <a:t>12</a:t>
            </a:fld>
            <a:endParaRPr lang="en-GB"/>
          </a:p>
        </p:txBody>
      </p:sp>
    </p:spTree>
    <p:extLst>
      <p:ext uri="{BB962C8B-B14F-4D97-AF65-F5344CB8AC3E}">
        <p14:creationId xmlns:p14="http://schemas.microsoft.com/office/powerpoint/2010/main" val="10052468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288" y="1339850"/>
            <a:ext cx="8229600" cy="1081038"/>
          </a:xfrm>
        </p:spPr>
        <p:txBody>
          <a:bodyPr/>
          <a:lstStyle/>
          <a:p>
            <a:pPr algn="ctr"/>
            <a:r>
              <a:rPr lang="es-ES" sz="2200" dirty="0" err="1" smtClean="0"/>
              <a:t>Procurement</a:t>
            </a:r>
            <a:r>
              <a:rPr lang="es-ES" sz="2200" dirty="0" smtClean="0"/>
              <a:t>: </a:t>
            </a:r>
            <a:r>
              <a:rPr lang="es-ES" sz="2200" dirty="0" err="1" smtClean="0"/>
              <a:t>conditions</a:t>
            </a:r>
            <a:r>
              <a:rPr lang="es-ES" sz="2200" dirty="0" smtClean="0"/>
              <a:t> </a:t>
            </a:r>
            <a:r>
              <a:rPr lang="es-ES" sz="2200" dirty="0" err="1" smtClean="0"/>
              <a:t>to</a:t>
            </a:r>
            <a:r>
              <a:rPr lang="es-ES" sz="2200" dirty="0" smtClean="0"/>
              <a:t> be </a:t>
            </a:r>
            <a:r>
              <a:rPr lang="es-ES" sz="2200" dirty="0" err="1" smtClean="0"/>
              <a:t>fulfilled</a:t>
            </a:r>
            <a:endParaRPr lang="es-ES" sz="2200" b="0" u="sng" dirty="0"/>
          </a:p>
        </p:txBody>
      </p:sp>
      <p:sp>
        <p:nvSpPr>
          <p:cNvPr id="3" name="2 Marcador de contenido"/>
          <p:cNvSpPr>
            <a:spLocks noGrp="1"/>
          </p:cNvSpPr>
          <p:nvPr>
            <p:ph idx="1"/>
          </p:nvPr>
        </p:nvSpPr>
        <p:spPr>
          <a:xfrm>
            <a:off x="457200" y="2492375"/>
            <a:ext cx="8291264" cy="3816945"/>
          </a:xfrm>
        </p:spPr>
        <p:txBody>
          <a:bodyPr/>
          <a:lstStyle/>
          <a:p>
            <a:pPr algn="just">
              <a:buClrTx/>
              <a:buFont typeface="Arial" panose="020B0604020202020204" pitchFamily="34" charset="0"/>
              <a:buChar char="•"/>
            </a:pPr>
            <a:r>
              <a:rPr lang="en-US" sz="1600" dirty="0" smtClean="0"/>
              <a:t>Ensure </a:t>
            </a:r>
            <a:r>
              <a:rPr lang="en-US" sz="1600" dirty="0"/>
              <a:t>that the bidding process </a:t>
            </a:r>
            <a:r>
              <a:rPr lang="en-US" sz="1600" dirty="0" smtClean="0"/>
              <a:t>is  </a:t>
            </a:r>
            <a:r>
              <a:rPr lang="en-US" sz="1600" dirty="0"/>
              <a:t>as open as possible and is </a:t>
            </a:r>
            <a:r>
              <a:rPr lang="en-US" sz="1600" dirty="0" smtClean="0"/>
              <a:t>accessible </a:t>
            </a:r>
            <a:r>
              <a:rPr lang="en-US" sz="1600" dirty="0"/>
              <a:t>to all potential suppliers.</a:t>
            </a:r>
          </a:p>
          <a:p>
            <a:pPr algn="just">
              <a:buClrTx/>
              <a:buFont typeface="Arial" panose="020B0604020202020204" pitchFamily="34" charset="0"/>
              <a:buChar char="•"/>
            </a:pPr>
            <a:endParaRPr lang="en-US" sz="1600" dirty="0" smtClean="0"/>
          </a:p>
          <a:p>
            <a:pPr algn="just">
              <a:buClrTx/>
              <a:buFont typeface="Arial" panose="020B0604020202020204" pitchFamily="34" charset="0"/>
              <a:buChar char="•"/>
            </a:pPr>
            <a:r>
              <a:rPr lang="en-US" sz="1600" dirty="0" smtClean="0"/>
              <a:t>Dispatch </a:t>
            </a:r>
            <a:r>
              <a:rPr lang="en-US" sz="1600" dirty="0"/>
              <a:t>invitations / publish </a:t>
            </a:r>
            <a:r>
              <a:rPr lang="en-US" sz="1600" dirty="0" smtClean="0"/>
              <a:t>notices </a:t>
            </a:r>
            <a:r>
              <a:rPr lang="en-US" sz="1600" dirty="0"/>
              <a:t>early enough to give </a:t>
            </a:r>
            <a:r>
              <a:rPr lang="en-US" sz="1600" dirty="0" smtClean="0"/>
              <a:t>interested </a:t>
            </a:r>
            <a:r>
              <a:rPr lang="en-US" sz="1600" dirty="0"/>
              <a:t>suppliers time to respond. Ensure that invitations </a:t>
            </a:r>
            <a:r>
              <a:rPr lang="en-US" sz="1600" dirty="0" smtClean="0"/>
              <a:t>cover </a:t>
            </a:r>
            <a:r>
              <a:rPr lang="en-US" sz="1600" dirty="0"/>
              <a:t>the market as widely as possible.</a:t>
            </a:r>
          </a:p>
          <a:p>
            <a:pPr algn="just">
              <a:buClrTx/>
              <a:buFont typeface="Arial" panose="020B0604020202020204" pitchFamily="34" charset="0"/>
              <a:buChar char="•"/>
            </a:pPr>
            <a:endParaRPr lang="en-US" sz="1600" dirty="0"/>
          </a:p>
          <a:p>
            <a:pPr algn="just">
              <a:buClrTx/>
              <a:buFont typeface="Arial" panose="020B0604020202020204" pitchFamily="34" charset="0"/>
              <a:buChar char="•"/>
            </a:pPr>
            <a:r>
              <a:rPr lang="en-US" sz="1600" dirty="0" smtClean="0"/>
              <a:t>Ensure </a:t>
            </a:r>
            <a:r>
              <a:rPr lang="en-US" sz="1600" dirty="0"/>
              <a:t>the same information is </a:t>
            </a:r>
            <a:r>
              <a:rPr lang="en-US" sz="1600" dirty="0" smtClean="0"/>
              <a:t>given </a:t>
            </a:r>
            <a:r>
              <a:rPr lang="en-US" sz="1600" dirty="0"/>
              <a:t>to all participants at </a:t>
            </a:r>
            <a:r>
              <a:rPr lang="en-US" sz="1600" dirty="0" smtClean="0"/>
              <a:t>the </a:t>
            </a:r>
            <a:r>
              <a:rPr lang="en-US" sz="1600" dirty="0"/>
              <a:t>same time</a:t>
            </a:r>
            <a:r>
              <a:rPr lang="en-US" sz="1600" dirty="0" smtClean="0"/>
              <a:t>.</a:t>
            </a:r>
          </a:p>
          <a:p>
            <a:pPr algn="just">
              <a:buClrTx/>
              <a:buFont typeface="Arial" panose="020B0604020202020204" pitchFamily="34" charset="0"/>
              <a:buChar char="•"/>
            </a:pPr>
            <a:endParaRPr lang="en-US" sz="1600" dirty="0"/>
          </a:p>
          <a:p>
            <a:pPr algn="just">
              <a:buClrTx/>
              <a:buFont typeface="Arial" panose="020B0604020202020204" pitchFamily="34" charset="0"/>
              <a:buChar char="•"/>
            </a:pPr>
            <a:r>
              <a:rPr lang="en-US" sz="1600" dirty="0"/>
              <a:t>Ensure that the selection and award criteria are correctly </a:t>
            </a:r>
            <a:r>
              <a:rPr lang="en-US" sz="1600" dirty="0" smtClean="0"/>
              <a:t>applied.</a:t>
            </a:r>
          </a:p>
          <a:p>
            <a:pPr algn="just">
              <a:buClrTx/>
              <a:buFont typeface="Arial" panose="020B0604020202020204" pitchFamily="34" charset="0"/>
              <a:buChar char="•"/>
            </a:pPr>
            <a:endParaRPr lang="en-US" sz="1600" dirty="0" smtClean="0"/>
          </a:p>
          <a:p>
            <a:pPr algn="just">
              <a:buClrTx/>
              <a:buFont typeface="Arial" panose="020B0604020202020204" pitchFamily="34" charset="0"/>
              <a:buChar char="•"/>
            </a:pPr>
            <a:r>
              <a:rPr lang="en-US" sz="1600" dirty="0" smtClean="0"/>
              <a:t>Ensure </a:t>
            </a:r>
            <a:r>
              <a:rPr lang="en-US" sz="1600" dirty="0"/>
              <a:t>that the offers are evaluated only after the date set </a:t>
            </a:r>
            <a:r>
              <a:rPr lang="en-US" sz="1600" dirty="0" smtClean="0"/>
              <a:t>for </a:t>
            </a:r>
            <a:r>
              <a:rPr lang="en-US" sz="1600" dirty="0"/>
              <a:t>their submission.</a:t>
            </a:r>
            <a:endParaRPr lang="en-GB" sz="1600" dirty="0"/>
          </a:p>
          <a:p>
            <a:pPr>
              <a:buClrTx/>
              <a:buFont typeface="Arial" panose="020B0604020202020204" pitchFamily="34" charset="0"/>
              <a:buChar char="•"/>
            </a:pPr>
            <a:endParaRPr lang="en-GB" sz="2000" dirty="0"/>
          </a:p>
          <a:p>
            <a:pPr>
              <a:buClrTx/>
              <a:buFont typeface="Arial" panose="020B0604020202020204" pitchFamily="34" charset="0"/>
              <a:buChar char="•"/>
            </a:pPr>
            <a:endParaRPr lang="en-GB" sz="2000" dirty="0" smtClean="0"/>
          </a:p>
          <a:p>
            <a:pPr>
              <a:buClrTx/>
              <a:buFont typeface="Arial" panose="020B0604020202020204" pitchFamily="34" charset="0"/>
              <a:buChar char="•"/>
            </a:pPr>
            <a:endParaRPr lang="en-GB" sz="2000" dirty="0" smtClean="0"/>
          </a:p>
          <a:p>
            <a:pPr>
              <a:buClrTx/>
              <a:buFont typeface="Arial" panose="020B0604020202020204" pitchFamily="34" charset="0"/>
              <a:buChar char="•"/>
            </a:pPr>
            <a:endParaRPr lang="es-ES" sz="2000" dirty="0"/>
          </a:p>
        </p:txBody>
      </p:sp>
      <p:sp>
        <p:nvSpPr>
          <p:cNvPr id="4" name="3 Marcador de número de diapositiva"/>
          <p:cNvSpPr>
            <a:spLocks noGrp="1"/>
          </p:cNvSpPr>
          <p:nvPr>
            <p:ph type="sldNum" sz="quarter" idx="12"/>
          </p:nvPr>
        </p:nvSpPr>
        <p:spPr/>
        <p:txBody>
          <a:bodyPr/>
          <a:lstStyle/>
          <a:p>
            <a:pPr>
              <a:defRPr/>
            </a:pPr>
            <a:fld id="{8258FBDE-9073-4590-A1C9-9129B1DD6CFD}" type="slidenum">
              <a:rPr lang="en-GB" smtClean="0"/>
              <a:pPr>
                <a:defRPr/>
              </a:pPr>
              <a:t>13</a:t>
            </a:fld>
            <a:endParaRPr lang="en-GB"/>
          </a:p>
        </p:txBody>
      </p:sp>
    </p:spTree>
    <p:extLst>
      <p:ext uri="{BB962C8B-B14F-4D97-AF65-F5344CB8AC3E}">
        <p14:creationId xmlns:p14="http://schemas.microsoft.com/office/powerpoint/2010/main" val="49598379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288" y="1339850"/>
            <a:ext cx="8229600" cy="1081038"/>
          </a:xfrm>
        </p:spPr>
        <p:txBody>
          <a:bodyPr/>
          <a:lstStyle/>
          <a:p>
            <a:pPr algn="ctr"/>
            <a:r>
              <a:rPr lang="es-ES" sz="2200" dirty="0" err="1" smtClean="0"/>
              <a:t>Procurement</a:t>
            </a:r>
            <a:r>
              <a:rPr lang="es-ES" sz="2200" dirty="0" smtClean="0"/>
              <a:t>: Rules of </a:t>
            </a:r>
            <a:r>
              <a:rPr lang="es-ES" sz="2200" dirty="0" err="1" smtClean="0"/>
              <a:t>nationality</a:t>
            </a:r>
            <a:r>
              <a:rPr lang="es-ES" sz="2200" dirty="0" smtClean="0"/>
              <a:t> and </a:t>
            </a:r>
            <a:r>
              <a:rPr lang="es-ES" sz="2200" dirty="0" err="1" smtClean="0"/>
              <a:t>origin</a:t>
            </a:r>
            <a:endParaRPr lang="es-ES" sz="2200" b="0" u="sng" dirty="0"/>
          </a:p>
        </p:txBody>
      </p:sp>
      <p:sp>
        <p:nvSpPr>
          <p:cNvPr id="3" name="2 Marcador de contenido"/>
          <p:cNvSpPr>
            <a:spLocks noGrp="1"/>
          </p:cNvSpPr>
          <p:nvPr>
            <p:ph idx="1"/>
          </p:nvPr>
        </p:nvSpPr>
        <p:spPr>
          <a:xfrm>
            <a:off x="457200" y="2492375"/>
            <a:ext cx="8363272" cy="4176985"/>
          </a:xfrm>
        </p:spPr>
        <p:txBody>
          <a:bodyPr/>
          <a:lstStyle/>
          <a:p>
            <a:pPr>
              <a:buClrTx/>
              <a:buFont typeface="Arial" panose="020B0604020202020204" pitchFamily="34" charset="0"/>
              <a:buChar char="•"/>
            </a:pPr>
            <a:r>
              <a:rPr lang="en-GB" sz="1500" dirty="0" smtClean="0"/>
              <a:t>Contractor must present a proof of origin to the beneficiary before the presentation of the first invoice</a:t>
            </a:r>
          </a:p>
          <a:p>
            <a:pPr>
              <a:buClrTx/>
              <a:buFont typeface="Arial" panose="020B0604020202020204" pitchFamily="34" charset="0"/>
              <a:buChar char="•"/>
            </a:pPr>
            <a:endParaRPr lang="en-GB" sz="1500" dirty="0" smtClean="0"/>
          </a:p>
          <a:p>
            <a:pPr>
              <a:buClrTx/>
              <a:buFont typeface="Arial" panose="020B0604020202020204" pitchFamily="34" charset="0"/>
              <a:buChar char="•"/>
            </a:pPr>
            <a:r>
              <a:rPr lang="en-GB" sz="1500" dirty="0" smtClean="0"/>
              <a:t>The Contracting Authority (beneficiary) is obliged to check the existence of the a certificate of origin</a:t>
            </a:r>
          </a:p>
          <a:p>
            <a:pPr>
              <a:buClrTx/>
              <a:buFont typeface="Arial" panose="020B0604020202020204" pitchFamily="34" charset="0"/>
              <a:buChar char="•"/>
            </a:pPr>
            <a:endParaRPr lang="en-GB" sz="1500" dirty="0"/>
          </a:p>
          <a:p>
            <a:pPr>
              <a:buClrTx/>
              <a:buFont typeface="Arial" panose="020B0604020202020204" pitchFamily="34" charset="0"/>
              <a:buChar char="•"/>
            </a:pPr>
            <a:r>
              <a:rPr lang="en-GB" sz="1500" dirty="0" smtClean="0"/>
              <a:t>Exception to the rule: Derogations </a:t>
            </a:r>
          </a:p>
          <a:p>
            <a:pPr marL="457200" lvl="1" indent="0">
              <a:buClrTx/>
              <a:buNone/>
            </a:pPr>
            <a:r>
              <a:rPr lang="es-ES" sz="1500" b="0" dirty="0" err="1" smtClean="0"/>
              <a:t>Should</a:t>
            </a:r>
            <a:r>
              <a:rPr lang="es-ES" sz="1500" b="0" dirty="0" smtClean="0"/>
              <a:t> be decide case </a:t>
            </a:r>
            <a:r>
              <a:rPr lang="es-ES" sz="1500" b="0" dirty="0" err="1" smtClean="0"/>
              <a:t>by</a:t>
            </a:r>
            <a:r>
              <a:rPr lang="es-ES" sz="1500" b="0" dirty="0" smtClean="0"/>
              <a:t> case </a:t>
            </a:r>
            <a:r>
              <a:rPr lang="es-ES" sz="1500" b="0" dirty="0" err="1" smtClean="0"/>
              <a:t>by</a:t>
            </a:r>
            <a:r>
              <a:rPr lang="es-ES" sz="1500" b="0" dirty="0" smtClean="0"/>
              <a:t> EC and </a:t>
            </a:r>
            <a:r>
              <a:rPr lang="es-ES" sz="1500" b="0" dirty="0" err="1" smtClean="0"/>
              <a:t>may</a:t>
            </a:r>
            <a:r>
              <a:rPr lang="es-ES" sz="1500" b="0" dirty="0" smtClean="0"/>
              <a:t> be </a:t>
            </a:r>
            <a:r>
              <a:rPr lang="es-ES" sz="1500" b="0" dirty="0" err="1" smtClean="0"/>
              <a:t>justified</a:t>
            </a:r>
            <a:r>
              <a:rPr lang="es-ES" sz="1500" b="0" dirty="0" smtClean="0"/>
              <a:t>:</a:t>
            </a:r>
          </a:p>
          <a:p>
            <a:pPr marL="457200" lvl="1" indent="0">
              <a:buClrTx/>
              <a:buNone/>
            </a:pPr>
            <a:endParaRPr lang="es-ES" sz="1500" b="0" dirty="0" smtClean="0"/>
          </a:p>
          <a:p>
            <a:pPr lvl="1">
              <a:buClrTx/>
              <a:buFont typeface="Arial" panose="020B0604020202020204" pitchFamily="34" charset="0"/>
              <a:buChar char="•"/>
            </a:pPr>
            <a:r>
              <a:rPr lang="es-ES" sz="1500" b="0" dirty="0" smtClean="0"/>
              <a:t>	</a:t>
            </a:r>
            <a:r>
              <a:rPr lang="es-ES" sz="1500" b="0" dirty="0" err="1"/>
              <a:t>U</a:t>
            </a:r>
            <a:r>
              <a:rPr lang="es-ES" sz="1500" b="0" dirty="0" err="1" smtClean="0"/>
              <a:t>navailability</a:t>
            </a:r>
            <a:r>
              <a:rPr lang="es-ES" sz="1500" b="0" dirty="0" smtClean="0"/>
              <a:t> of </a:t>
            </a:r>
            <a:r>
              <a:rPr lang="es-ES" sz="1500" b="0" dirty="0" err="1" smtClean="0"/>
              <a:t>products</a:t>
            </a:r>
            <a:r>
              <a:rPr lang="es-ES" sz="1500" b="0" dirty="0" smtClean="0"/>
              <a:t> and </a:t>
            </a:r>
            <a:r>
              <a:rPr lang="es-ES" sz="1500" b="0" dirty="0" err="1" smtClean="0"/>
              <a:t>services</a:t>
            </a:r>
            <a:endParaRPr lang="es-ES" sz="1500" b="0" dirty="0"/>
          </a:p>
          <a:p>
            <a:pPr lvl="1">
              <a:buClrTx/>
              <a:buFont typeface="Arial" panose="020B0604020202020204" pitchFamily="34" charset="0"/>
              <a:buChar char="•"/>
            </a:pPr>
            <a:r>
              <a:rPr lang="es-ES" sz="1500" b="0" dirty="0" smtClean="0"/>
              <a:t>	</a:t>
            </a:r>
            <a:r>
              <a:rPr lang="es-ES" sz="1500" b="0" dirty="0" err="1" smtClean="0"/>
              <a:t>Reasons</a:t>
            </a:r>
            <a:r>
              <a:rPr lang="es-ES" sz="1500" b="0" dirty="0" smtClean="0"/>
              <a:t> of extreme </a:t>
            </a:r>
            <a:r>
              <a:rPr lang="es-ES" sz="1500" b="0" dirty="0" err="1" smtClean="0"/>
              <a:t>urgency</a:t>
            </a:r>
            <a:endParaRPr lang="es-ES" sz="1500" b="0" dirty="0" smtClean="0"/>
          </a:p>
          <a:p>
            <a:pPr lvl="1">
              <a:buClrTx/>
              <a:buFont typeface="Arial" panose="020B0604020202020204" pitchFamily="34" charset="0"/>
              <a:buChar char="•"/>
            </a:pPr>
            <a:r>
              <a:rPr lang="es-ES" sz="1500" b="0" dirty="0" smtClean="0"/>
              <a:t>	</a:t>
            </a:r>
            <a:r>
              <a:rPr lang="es-ES" sz="1500" b="0" dirty="0" err="1" smtClean="0"/>
              <a:t>Eligibility</a:t>
            </a:r>
            <a:r>
              <a:rPr lang="es-ES" sz="1500" b="0" dirty="0" smtClean="0"/>
              <a:t> Rules </a:t>
            </a:r>
            <a:r>
              <a:rPr lang="es-ES" sz="1500" b="0" dirty="0" err="1" smtClean="0"/>
              <a:t>make</a:t>
            </a:r>
            <a:r>
              <a:rPr lang="es-ES" sz="1500" b="0" dirty="0" smtClean="0"/>
              <a:t> </a:t>
            </a:r>
            <a:r>
              <a:rPr lang="es-ES" sz="1500" b="0" dirty="0" err="1" smtClean="0"/>
              <a:t>action</a:t>
            </a:r>
            <a:r>
              <a:rPr lang="es-ES" sz="1500" b="0" dirty="0" smtClean="0"/>
              <a:t> </a:t>
            </a:r>
            <a:r>
              <a:rPr lang="es-ES" sz="1500" b="0" dirty="0" err="1" smtClean="0"/>
              <a:t>impossible</a:t>
            </a:r>
            <a:r>
              <a:rPr lang="es-ES" sz="1500" b="0" dirty="0" smtClean="0"/>
              <a:t> </a:t>
            </a:r>
            <a:r>
              <a:rPr lang="es-ES" sz="1500" b="0" dirty="0" err="1" smtClean="0"/>
              <a:t>or</a:t>
            </a:r>
            <a:r>
              <a:rPr lang="es-ES" sz="1500" b="0" dirty="0" smtClean="0"/>
              <a:t> </a:t>
            </a:r>
            <a:r>
              <a:rPr lang="es-ES" sz="1500" b="0" dirty="0" err="1" smtClean="0"/>
              <a:t>exceedingly</a:t>
            </a:r>
            <a:r>
              <a:rPr lang="es-ES" sz="1500" b="0" dirty="0" smtClean="0"/>
              <a:t> </a:t>
            </a:r>
            <a:r>
              <a:rPr lang="es-ES" sz="1500" b="0" dirty="0" err="1" smtClean="0"/>
              <a:t>difficult</a:t>
            </a:r>
            <a:endParaRPr lang="es-ES" sz="1500" b="0" dirty="0" smtClean="0"/>
          </a:p>
          <a:p>
            <a:pPr marL="457200" lvl="1" indent="0">
              <a:buClrTx/>
              <a:buNone/>
            </a:pPr>
            <a:endParaRPr lang="es-ES" sz="1600" dirty="0"/>
          </a:p>
          <a:p>
            <a:pPr marL="457200" lvl="1" indent="0" algn="ctr">
              <a:buClrTx/>
              <a:buNone/>
            </a:pPr>
            <a:r>
              <a:rPr lang="es-ES" sz="1600" dirty="0" smtClean="0"/>
              <a:t>In case of non </a:t>
            </a:r>
            <a:r>
              <a:rPr lang="es-ES" sz="1600" dirty="0" err="1" smtClean="0"/>
              <a:t>compliance</a:t>
            </a:r>
            <a:r>
              <a:rPr lang="es-ES" sz="1600" dirty="0" smtClean="0"/>
              <a:t> </a:t>
            </a:r>
            <a:r>
              <a:rPr lang="es-ES" sz="1600" dirty="0" err="1" smtClean="0"/>
              <a:t>with</a:t>
            </a:r>
            <a:r>
              <a:rPr lang="es-ES" sz="1600" dirty="0" smtClean="0"/>
              <a:t> </a:t>
            </a:r>
            <a:r>
              <a:rPr lang="es-ES" sz="1600" dirty="0" err="1" smtClean="0"/>
              <a:t>the</a:t>
            </a:r>
            <a:r>
              <a:rPr lang="es-ES" sz="1600" dirty="0" smtClean="0"/>
              <a:t> rules </a:t>
            </a:r>
            <a:r>
              <a:rPr lang="es-ES" sz="1600" dirty="0" err="1" smtClean="0"/>
              <a:t>the</a:t>
            </a:r>
            <a:r>
              <a:rPr lang="es-ES" sz="1600" dirty="0" smtClean="0"/>
              <a:t> EC </a:t>
            </a:r>
            <a:r>
              <a:rPr lang="es-ES" sz="1600" dirty="0" err="1" smtClean="0"/>
              <a:t>could</a:t>
            </a:r>
            <a:r>
              <a:rPr lang="es-ES" sz="1600" dirty="0" smtClean="0"/>
              <a:t> </a:t>
            </a:r>
            <a:r>
              <a:rPr lang="es-ES" sz="1600" dirty="0" err="1" smtClean="0"/>
              <a:t>recover</a:t>
            </a:r>
            <a:r>
              <a:rPr lang="es-ES" sz="1600" dirty="0" smtClean="0"/>
              <a:t> </a:t>
            </a:r>
            <a:r>
              <a:rPr lang="es-ES" sz="1600" dirty="0" err="1" smtClean="0"/>
              <a:t>all</a:t>
            </a:r>
            <a:r>
              <a:rPr lang="es-ES" sz="1600" dirty="0" smtClean="0"/>
              <a:t> </a:t>
            </a:r>
            <a:r>
              <a:rPr lang="es-ES" sz="1600" dirty="0" err="1" smtClean="0"/>
              <a:t>the</a:t>
            </a:r>
            <a:r>
              <a:rPr lang="es-ES" sz="1600" dirty="0" smtClean="0"/>
              <a:t> </a:t>
            </a:r>
            <a:r>
              <a:rPr lang="es-ES" sz="1600" dirty="0" err="1" smtClean="0"/>
              <a:t>grants</a:t>
            </a:r>
            <a:r>
              <a:rPr lang="es-ES" sz="1600" dirty="0" smtClean="0"/>
              <a:t> of </a:t>
            </a:r>
            <a:r>
              <a:rPr lang="es-ES" sz="1600" dirty="0" err="1" smtClean="0"/>
              <a:t>all</a:t>
            </a:r>
            <a:r>
              <a:rPr lang="es-ES" sz="1600" dirty="0" smtClean="0"/>
              <a:t> </a:t>
            </a:r>
            <a:r>
              <a:rPr lang="es-ES" sz="1600" dirty="0" err="1" smtClean="0"/>
              <a:t>procurements</a:t>
            </a:r>
            <a:r>
              <a:rPr lang="es-ES" sz="1600" dirty="0" smtClean="0"/>
              <a:t> </a:t>
            </a:r>
            <a:r>
              <a:rPr lang="es-ES" sz="1600" dirty="0" err="1" smtClean="0"/>
              <a:t>contracts</a:t>
            </a:r>
            <a:r>
              <a:rPr lang="es-ES" sz="1600" dirty="0" smtClean="0"/>
              <a:t>.</a:t>
            </a:r>
            <a:endParaRPr lang="es-ES" sz="1600" dirty="0"/>
          </a:p>
        </p:txBody>
      </p:sp>
      <p:sp>
        <p:nvSpPr>
          <p:cNvPr id="4" name="3 Marcador de número de diapositiva"/>
          <p:cNvSpPr>
            <a:spLocks noGrp="1"/>
          </p:cNvSpPr>
          <p:nvPr>
            <p:ph type="sldNum" sz="quarter" idx="12"/>
          </p:nvPr>
        </p:nvSpPr>
        <p:spPr/>
        <p:txBody>
          <a:bodyPr/>
          <a:lstStyle/>
          <a:p>
            <a:pPr>
              <a:defRPr/>
            </a:pPr>
            <a:fld id="{8258FBDE-9073-4590-A1C9-9129B1DD6CFD}" type="slidenum">
              <a:rPr lang="en-GB" smtClean="0"/>
              <a:pPr>
                <a:defRPr/>
              </a:pPr>
              <a:t>14</a:t>
            </a:fld>
            <a:endParaRPr lang="en-GB"/>
          </a:p>
        </p:txBody>
      </p:sp>
    </p:spTree>
    <p:extLst>
      <p:ext uri="{BB962C8B-B14F-4D97-AF65-F5344CB8AC3E}">
        <p14:creationId xmlns:p14="http://schemas.microsoft.com/office/powerpoint/2010/main" val="136182899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288" y="1339850"/>
            <a:ext cx="8229600" cy="1081038"/>
          </a:xfrm>
        </p:spPr>
        <p:txBody>
          <a:bodyPr/>
          <a:lstStyle/>
          <a:p>
            <a:pPr algn="ctr"/>
            <a:r>
              <a:rPr lang="es-ES" sz="2200" dirty="0" err="1" smtClean="0"/>
              <a:t>Clarification</a:t>
            </a:r>
            <a:r>
              <a:rPr lang="es-ES" sz="2200" dirty="0" smtClean="0"/>
              <a:t> of </a:t>
            </a:r>
            <a:r>
              <a:rPr lang="es-ES" sz="2200" dirty="0" err="1"/>
              <a:t>i</a:t>
            </a:r>
            <a:r>
              <a:rPr lang="es-ES" sz="2200" dirty="0" err="1" smtClean="0"/>
              <a:t>ssues</a:t>
            </a:r>
            <a:endParaRPr lang="es-ES" sz="2200" dirty="0"/>
          </a:p>
        </p:txBody>
      </p:sp>
      <p:sp>
        <p:nvSpPr>
          <p:cNvPr id="3" name="2 Marcador de contenido"/>
          <p:cNvSpPr>
            <a:spLocks noGrp="1"/>
          </p:cNvSpPr>
          <p:nvPr>
            <p:ph idx="1"/>
          </p:nvPr>
        </p:nvSpPr>
        <p:spPr>
          <a:xfrm>
            <a:off x="457200" y="2492375"/>
            <a:ext cx="8291264" cy="3960961"/>
          </a:xfrm>
        </p:spPr>
        <p:txBody>
          <a:bodyPr/>
          <a:lstStyle/>
          <a:p>
            <a:pPr marL="457200" lvl="1" indent="0">
              <a:buClrTx/>
              <a:buNone/>
            </a:pPr>
            <a:r>
              <a:rPr lang="es-ES" sz="1500" u="sng" dirty="0" smtClean="0"/>
              <a:t>VAT </a:t>
            </a:r>
          </a:p>
          <a:p>
            <a:pPr lvl="1">
              <a:buClrTx/>
              <a:buFont typeface="Arial" panose="020B0604020202020204" pitchFamily="34" charset="0"/>
              <a:buChar char="•"/>
            </a:pPr>
            <a:endParaRPr lang="es-ES" sz="1500" u="sng" dirty="0" smtClean="0"/>
          </a:p>
          <a:p>
            <a:pPr lvl="1">
              <a:buClrTx/>
              <a:buFont typeface="Arial" panose="020B0604020202020204" pitchFamily="34" charset="0"/>
              <a:buChar char="•"/>
            </a:pPr>
            <a:r>
              <a:rPr lang="es-ES" sz="1500" dirty="0" err="1" smtClean="0"/>
              <a:t>Two</a:t>
            </a:r>
            <a:r>
              <a:rPr lang="es-ES" sz="1500" dirty="0" smtClean="0"/>
              <a:t> </a:t>
            </a:r>
            <a:r>
              <a:rPr lang="es-ES" sz="1500" dirty="0" err="1" smtClean="0"/>
              <a:t>cumulative</a:t>
            </a:r>
            <a:r>
              <a:rPr lang="es-ES" sz="1500" dirty="0" smtClean="0"/>
              <a:t> </a:t>
            </a:r>
            <a:r>
              <a:rPr lang="es-ES" sz="1500" dirty="0" err="1" smtClean="0"/>
              <a:t>conditions</a:t>
            </a:r>
            <a:r>
              <a:rPr lang="es-ES" sz="1500" dirty="0" smtClean="0"/>
              <a:t> </a:t>
            </a:r>
            <a:r>
              <a:rPr lang="es-ES" sz="1500" dirty="0" err="1" smtClean="0"/>
              <a:t>to</a:t>
            </a:r>
            <a:r>
              <a:rPr lang="es-ES" sz="1500" dirty="0" smtClean="0"/>
              <a:t> </a:t>
            </a:r>
            <a:r>
              <a:rPr lang="es-ES" sz="1500" dirty="0" err="1" smtClean="0"/>
              <a:t>consider</a:t>
            </a:r>
            <a:r>
              <a:rPr lang="es-ES" sz="1500" dirty="0" smtClean="0"/>
              <a:t> VAT as </a:t>
            </a:r>
            <a:r>
              <a:rPr lang="es-ES" sz="1500" dirty="0" err="1" smtClean="0"/>
              <a:t>eligible</a:t>
            </a:r>
            <a:endParaRPr lang="es-ES" sz="1500" dirty="0" smtClean="0"/>
          </a:p>
          <a:p>
            <a:pPr lvl="1">
              <a:buClrTx/>
              <a:buFont typeface="Arial" panose="020B0604020202020204" pitchFamily="34" charset="0"/>
              <a:buChar char="•"/>
            </a:pPr>
            <a:endParaRPr lang="es-ES" sz="1500" dirty="0"/>
          </a:p>
          <a:p>
            <a:pPr lvl="2" algn="just">
              <a:buFont typeface="+mj-lt"/>
              <a:buAutoNum type="arabicPeriod"/>
            </a:pPr>
            <a:r>
              <a:rPr lang="es-ES" sz="1500" dirty="0" err="1" smtClean="0"/>
              <a:t>Beneficiary</a:t>
            </a:r>
            <a:r>
              <a:rPr lang="es-ES" sz="1500" dirty="0" smtClean="0"/>
              <a:t> </a:t>
            </a:r>
            <a:r>
              <a:rPr lang="es-ES" sz="1500" dirty="0" err="1" smtClean="0"/>
              <a:t>should</a:t>
            </a:r>
            <a:r>
              <a:rPr lang="es-ES" sz="1500" dirty="0" smtClean="0"/>
              <a:t> </a:t>
            </a:r>
            <a:r>
              <a:rPr lang="es-ES" sz="1500" dirty="0" err="1" smtClean="0"/>
              <a:t>demonstrate</a:t>
            </a:r>
            <a:r>
              <a:rPr lang="es-ES" sz="1500" dirty="0" smtClean="0"/>
              <a:t> </a:t>
            </a:r>
            <a:r>
              <a:rPr lang="es-ES" sz="1500" dirty="0" err="1" smtClean="0"/>
              <a:t>that</a:t>
            </a:r>
            <a:r>
              <a:rPr lang="es-ES" sz="1500" dirty="0" smtClean="0"/>
              <a:t> he </a:t>
            </a:r>
            <a:r>
              <a:rPr lang="es-ES" sz="1500" dirty="0" err="1" smtClean="0"/>
              <a:t>could</a:t>
            </a:r>
            <a:r>
              <a:rPr lang="es-ES" sz="1500" dirty="0" smtClean="0"/>
              <a:t> </a:t>
            </a:r>
            <a:r>
              <a:rPr lang="es-ES" sz="1500" dirty="0" err="1" smtClean="0"/>
              <a:t>not</a:t>
            </a:r>
            <a:r>
              <a:rPr lang="es-ES" sz="1500" dirty="0" smtClean="0"/>
              <a:t> </a:t>
            </a:r>
            <a:r>
              <a:rPr lang="es-ES" sz="1500" dirty="0" err="1" smtClean="0"/>
              <a:t>recover</a:t>
            </a:r>
            <a:r>
              <a:rPr lang="es-ES" sz="1500" dirty="0" smtClean="0"/>
              <a:t> VAT </a:t>
            </a:r>
          </a:p>
          <a:p>
            <a:pPr lvl="2" algn="just">
              <a:buFont typeface="+mj-lt"/>
              <a:buAutoNum type="arabicPeriod"/>
            </a:pPr>
            <a:endParaRPr lang="es-ES" sz="1500" dirty="0"/>
          </a:p>
          <a:p>
            <a:pPr lvl="2" algn="just">
              <a:buFont typeface="+mj-lt"/>
              <a:buAutoNum type="arabicPeriod"/>
            </a:pPr>
            <a:r>
              <a:rPr lang="es-ES" sz="1500" dirty="0" err="1" smtClean="0"/>
              <a:t>If</a:t>
            </a:r>
            <a:r>
              <a:rPr lang="es-ES" sz="1500" dirty="0" smtClean="0"/>
              <a:t> </a:t>
            </a:r>
            <a:r>
              <a:rPr lang="es-ES" sz="1500" dirty="0" err="1" smtClean="0"/>
              <a:t>it´s</a:t>
            </a:r>
            <a:r>
              <a:rPr lang="es-ES" sz="1500" dirty="0" smtClean="0"/>
              <a:t> </a:t>
            </a:r>
            <a:r>
              <a:rPr lang="es-ES" sz="1500" dirty="0" err="1" smtClean="0"/>
              <a:t>not</a:t>
            </a:r>
            <a:r>
              <a:rPr lang="es-ES" sz="1500" dirty="0" smtClean="0"/>
              <a:t> </a:t>
            </a:r>
            <a:r>
              <a:rPr lang="es-ES" sz="1500" dirty="0" err="1" smtClean="0"/>
              <a:t>excluded</a:t>
            </a:r>
            <a:r>
              <a:rPr lang="es-ES" sz="1500" dirty="0" smtClean="0"/>
              <a:t> </a:t>
            </a:r>
            <a:r>
              <a:rPr lang="es-ES" sz="1500" dirty="0" err="1" smtClean="0"/>
              <a:t>by</a:t>
            </a:r>
            <a:r>
              <a:rPr lang="es-ES" sz="1500" dirty="0" smtClean="0"/>
              <a:t> </a:t>
            </a:r>
            <a:r>
              <a:rPr lang="es-ES" sz="1500" dirty="0" err="1" smtClean="0"/>
              <a:t>the</a:t>
            </a:r>
            <a:r>
              <a:rPr lang="es-ES" sz="1500" dirty="0" smtClean="0"/>
              <a:t> </a:t>
            </a:r>
            <a:r>
              <a:rPr lang="es-ES" sz="1500" dirty="0" err="1" smtClean="0"/>
              <a:t>conditions</a:t>
            </a:r>
            <a:r>
              <a:rPr lang="es-ES" sz="1500" dirty="0" smtClean="0"/>
              <a:t> of </a:t>
            </a:r>
            <a:r>
              <a:rPr lang="es-ES" sz="1500" dirty="0" err="1" smtClean="0"/>
              <a:t>the</a:t>
            </a:r>
            <a:r>
              <a:rPr lang="es-ES" sz="1500" dirty="0" smtClean="0"/>
              <a:t> </a:t>
            </a:r>
            <a:r>
              <a:rPr lang="es-ES" sz="1500" dirty="0" err="1" smtClean="0"/>
              <a:t>programme</a:t>
            </a:r>
            <a:endParaRPr lang="es-ES" sz="1500" dirty="0"/>
          </a:p>
          <a:p>
            <a:pPr marL="914400" lvl="2" indent="0" algn="just"/>
            <a:endParaRPr lang="es-ES" sz="1500" b="1" dirty="0"/>
          </a:p>
          <a:p>
            <a:pPr marL="534988" lvl="2" indent="0" algn="just"/>
            <a:r>
              <a:rPr lang="es-ES" sz="1500" b="1" dirty="0" err="1" smtClean="0"/>
              <a:t>Means</a:t>
            </a:r>
            <a:r>
              <a:rPr lang="es-ES" sz="1500" b="1" dirty="0" smtClean="0"/>
              <a:t> </a:t>
            </a:r>
            <a:r>
              <a:rPr lang="es-ES" sz="1500" b="1" dirty="0" err="1"/>
              <a:t>to</a:t>
            </a:r>
            <a:r>
              <a:rPr lang="es-ES" sz="1500" b="1" dirty="0"/>
              <a:t> </a:t>
            </a:r>
            <a:r>
              <a:rPr lang="es-ES" sz="1500" b="1" dirty="0" err="1" smtClean="0"/>
              <a:t>demonstrate</a:t>
            </a:r>
            <a:r>
              <a:rPr lang="es-ES" sz="1500" b="1" dirty="0" smtClean="0"/>
              <a:t> </a:t>
            </a:r>
            <a:r>
              <a:rPr lang="es-ES" sz="1500" b="1" dirty="0" err="1" smtClean="0"/>
              <a:t>the</a:t>
            </a:r>
            <a:r>
              <a:rPr lang="es-ES" sz="1500" b="1" dirty="0" smtClean="0"/>
              <a:t> non </a:t>
            </a:r>
            <a:r>
              <a:rPr lang="es-ES" sz="1500" b="1" dirty="0" err="1" smtClean="0"/>
              <a:t>recoverability</a:t>
            </a:r>
            <a:r>
              <a:rPr lang="es-ES" sz="1500" b="1" dirty="0" smtClean="0"/>
              <a:t> of </a:t>
            </a:r>
            <a:r>
              <a:rPr lang="es-ES" sz="1500" b="1" dirty="0" err="1" smtClean="0"/>
              <a:t>the</a:t>
            </a:r>
            <a:r>
              <a:rPr lang="es-ES" sz="1500" b="1" dirty="0" smtClean="0"/>
              <a:t> VAT</a:t>
            </a:r>
          </a:p>
          <a:p>
            <a:pPr marL="534988" lvl="2" indent="0" algn="just"/>
            <a:endParaRPr lang="es-ES" sz="1500" b="1" dirty="0"/>
          </a:p>
          <a:p>
            <a:r>
              <a:rPr lang="en-GB" sz="1500" dirty="0"/>
              <a:t>An official document (declaration or a refused claim for reimbursement) by the</a:t>
            </a:r>
            <a:endParaRPr lang="es-ES" sz="1500" dirty="0"/>
          </a:p>
          <a:p>
            <a:r>
              <a:rPr lang="en-GB" sz="1500" dirty="0"/>
              <a:t>competent tax </a:t>
            </a:r>
            <a:r>
              <a:rPr lang="en-GB" sz="1500" dirty="0" smtClean="0"/>
              <a:t>authority and </a:t>
            </a:r>
            <a:r>
              <a:rPr lang="en-GB" sz="1500" dirty="0"/>
              <a:t>extract of the relevant law </a:t>
            </a:r>
            <a:r>
              <a:rPr lang="en-GB" sz="1500" dirty="0" smtClean="0"/>
              <a:t>are </a:t>
            </a:r>
            <a:r>
              <a:rPr lang="en-GB" sz="1500" dirty="0"/>
              <a:t>some </a:t>
            </a:r>
            <a:r>
              <a:rPr lang="en-GB" sz="1500" dirty="0" smtClean="0"/>
              <a:t>examples.</a:t>
            </a:r>
          </a:p>
          <a:p>
            <a:endParaRPr lang="es-ES" sz="1400" dirty="0"/>
          </a:p>
          <a:p>
            <a:pPr marL="534988" lvl="2" indent="0" algn="just"/>
            <a:endParaRPr lang="es-ES" sz="1200" b="1" dirty="0"/>
          </a:p>
          <a:p>
            <a:pPr lvl="1">
              <a:buClrTx/>
              <a:buFont typeface="Arial" panose="020B0604020202020204" pitchFamily="34" charset="0"/>
              <a:buChar char="•"/>
            </a:pPr>
            <a:endParaRPr lang="es-ES" sz="1200" u="sng" dirty="0" smtClean="0"/>
          </a:p>
          <a:p>
            <a:pPr lvl="1">
              <a:buClrTx/>
              <a:buFont typeface="Arial" panose="020B0604020202020204" pitchFamily="34" charset="0"/>
              <a:buChar char="•"/>
            </a:pPr>
            <a:endParaRPr lang="es-ES" sz="1200" dirty="0"/>
          </a:p>
          <a:p>
            <a:pPr lvl="1">
              <a:buClrTx/>
              <a:buFont typeface="Arial" panose="020B0604020202020204" pitchFamily="34" charset="0"/>
              <a:buChar char="•"/>
            </a:pPr>
            <a:endParaRPr lang="es-ES" sz="1200" dirty="0"/>
          </a:p>
        </p:txBody>
      </p:sp>
      <p:sp>
        <p:nvSpPr>
          <p:cNvPr id="4" name="3 Marcador de número de diapositiva"/>
          <p:cNvSpPr>
            <a:spLocks noGrp="1"/>
          </p:cNvSpPr>
          <p:nvPr>
            <p:ph type="sldNum" sz="quarter" idx="12"/>
          </p:nvPr>
        </p:nvSpPr>
        <p:spPr/>
        <p:txBody>
          <a:bodyPr/>
          <a:lstStyle/>
          <a:p>
            <a:pPr>
              <a:defRPr/>
            </a:pPr>
            <a:fld id="{8258FBDE-9073-4590-A1C9-9129B1DD6CFD}" type="slidenum">
              <a:rPr lang="en-GB" smtClean="0">
                <a:solidFill>
                  <a:srgbClr val="000000"/>
                </a:solidFill>
              </a:rPr>
              <a:pPr>
                <a:defRPr/>
              </a:pPr>
              <a:t>15</a:t>
            </a:fld>
            <a:endParaRPr lang="en-GB">
              <a:solidFill>
                <a:srgbClr val="000000"/>
              </a:solidFill>
            </a:endParaRPr>
          </a:p>
        </p:txBody>
      </p:sp>
    </p:spTree>
    <p:extLst>
      <p:ext uri="{BB962C8B-B14F-4D97-AF65-F5344CB8AC3E}">
        <p14:creationId xmlns:p14="http://schemas.microsoft.com/office/powerpoint/2010/main" val="86922730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288" y="1339850"/>
            <a:ext cx="8229600" cy="1081038"/>
          </a:xfrm>
        </p:spPr>
        <p:txBody>
          <a:bodyPr/>
          <a:lstStyle/>
          <a:p>
            <a:pPr algn="ctr"/>
            <a:r>
              <a:rPr lang="es-ES" sz="2200" dirty="0" err="1" smtClean="0"/>
              <a:t>Clarification</a:t>
            </a:r>
            <a:r>
              <a:rPr lang="es-ES" sz="2200" dirty="0" smtClean="0"/>
              <a:t> of </a:t>
            </a:r>
            <a:r>
              <a:rPr lang="es-ES" sz="2200" dirty="0" err="1"/>
              <a:t>i</a:t>
            </a:r>
            <a:r>
              <a:rPr lang="es-ES" sz="2200" dirty="0" err="1" smtClean="0"/>
              <a:t>ssues</a:t>
            </a:r>
            <a:endParaRPr lang="es-ES" sz="2200" dirty="0"/>
          </a:p>
        </p:txBody>
      </p:sp>
      <p:sp>
        <p:nvSpPr>
          <p:cNvPr id="3" name="2 Marcador de contenido"/>
          <p:cNvSpPr>
            <a:spLocks noGrp="1"/>
          </p:cNvSpPr>
          <p:nvPr>
            <p:ph idx="1"/>
          </p:nvPr>
        </p:nvSpPr>
        <p:spPr>
          <a:xfrm>
            <a:off x="457200" y="2492375"/>
            <a:ext cx="8363272" cy="4104977"/>
          </a:xfrm>
        </p:spPr>
        <p:txBody>
          <a:bodyPr/>
          <a:lstStyle/>
          <a:p>
            <a:r>
              <a:rPr lang="es-ES" sz="1400" u="sng" dirty="0"/>
              <a:t>VAT</a:t>
            </a:r>
            <a:endParaRPr lang="en-GB" sz="1400" dirty="0"/>
          </a:p>
          <a:p>
            <a:endParaRPr lang="en-GB" sz="1400" u="sng" dirty="0" smtClean="0"/>
          </a:p>
          <a:p>
            <a:r>
              <a:rPr lang="en-GB" sz="1400" u="sng" dirty="0" smtClean="0"/>
              <a:t>Exemption </a:t>
            </a:r>
            <a:r>
              <a:rPr lang="en-GB" sz="1400" u="sng" dirty="0"/>
              <a:t>of proving the non recoverability of </a:t>
            </a:r>
            <a:r>
              <a:rPr lang="en-GB" sz="1400" u="sng" dirty="0" smtClean="0"/>
              <a:t>VAT: </a:t>
            </a:r>
            <a:r>
              <a:rPr lang="en-GB" sz="1400" u="sng" dirty="0"/>
              <a:t>Article 14.7 of GC</a:t>
            </a:r>
            <a:r>
              <a:rPr lang="en-GB" sz="1400" dirty="0"/>
              <a:t> </a:t>
            </a:r>
            <a:endParaRPr lang="en-GB" sz="1400" dirty="0" smtClean="0"/>
          </a:p>
          <a:p>
            <a:r>
              <a:rPr lang="en-GB" sz="1400" dirty="0" smtClean="0"/>
              <a:t>In these cases the beneficiary has to submit a declaration that the VAT will not be recovered from the tax authorities</a:t>
            </a:r>
          </a:p>
          <a:p>
            <a:endParaRPr lang="en-GB" sz="1400" dirty="0" smtClean="0"/>
          </a:p>
          <a:p>
            <a:endParaRPr lang="en-GB" sz="1400" dirty="0"/>
          </a:p>
          <a:p>
            <a:pPr algn="just">
              <a:buClrTx/>
              <a:buFont typeface="+mj-lt"/>
              <a:buAutoNum type="arabicPeriod"/>
            </a:pPr>
            <a:r>
              <a:rPr lang="en-GB" sz="1400" dirty="0" smtClean="0"/>
              <a:t>When the amount of taxes per invoice is less than EUR 200 within a maximum of EUR 2500 limiting to 5% of the contracting contribution</a:t>
            </a:r>
          </a:p>
          <a:p>
            <a:pPr algn="just">
              <a:buClrTx/>
              <a:buFont typeface="+mj-lt"/>
              <a:buAutoNum type="arabicPeriod"/>
            </a:pPr>
            <a:endParaRPr lang="en-GB" sz="1400" dirty="0"/>
          </a:p>
          <a:p>
            <a:pPr algn="just">
              <a:buClrTx/>
              <a:buFont typeface="+mj-lt"/>
              <a:buAutoNum type="arabicPeriod"/>
            </a:pPr>
            <a:r>
              <a:rPr lang="en-GB" sz="1400" dirty="0" smtClean="0"/>
              <a:t>Costs of recovery exceed the amount of the taxes</a:t>
            </a:r>
          </a:p>
          <a:p>
            <a:pPr algn="just">
              <a:buClrTx/>
              <a:buFont typeface="+mj-lt"/>
              <a:buAutoNum type="arabicPeriod"/>
            </a:pPr>
            <a:endParaRPr lang="en-GB" sz="1400" dirty="0"/>
          </a:p>
          <a:p>
            <a:pPr algn="just">
              <a:buClrTx/>
              <a:buFont typeface="+mj-lt"/>
              <a:buAutoNum type="arabicPeriod"/>
            </a:pPr>
            <a:r>
              <a:rPr lang="en-GB" sz="1400" dirty="0" smtClean="0"/>
              <a:t>Countries in crisis situation or need for emergency. Limited to the period of the declaration </a:t>
            </a:r>
          </a:p>
          <a:p>
            <a:pPr algn="just">
              <a:buClrTx/>
              <a:buFont typeface="+mj-lt"/>
              <a:buAutoNum type="arabicPeriod"/>
            </a:pPr>
            <a:endParaRPr lang="en-GB" sz="1400" dirty="0"/>
          </a:p>
          <a:p>
            <a:pPr algn="just">
              <a:buClrTx/>
              <a:buFont typeface="+mj-lt"/>
              <a:buAutoNum type="arabicPeriod"/>
            </a:pPr>
            <a:r>
              <a:rPr lang="en-GB" sz="1400" dirty="0" smtClean="0"/>
              <a:t>Action related to protection of fundamental rights of people</a:t>
            </a:r>
          </a:p>
          <a:p>
            <a:pPr algn="just">
              <a:buClrTx/>
              <a:buFont typeface="+mj-lt"/>
              <a:buAutoNum type="arabicPeriod"/>
            </a:pPr>
            <a:endParaRPr lang="en-GB" sz="1400" dirty="0"/>
          </a:p>
          <a:p>
            <a:pPr algn="just">
              <a:buClrTx/>
              <a:buFont typeface="+mj-lt"/>
              <a:buAutoNum type="arabicPeriod"/>
            </a:pPr>
            <a:endParaRPr lang="en-GB" sz="1400" dirty="0"/>
          </a:p>
          <a:p>
            <a:pPr marL="534988" lvl="2" indent="0" algn="just"/>
            <a:endParaRPr lang="es-ES" sz="1200" b="1" dirty="0"/>
          </a:p>
          <a:p>
            <a:pPr lvl="1">
              <a:buClrTx/>
              <a:buFont typeface="Arial" panose="020B0604020202020204" pitchFamily="34" charset="0"/>
              <a:buChar char="•"/>
            </a:pPr>
            <a:endParaRPr lang="es-ES" sz="1200" u="sng" dirty="0" smtClean="0"/>
          </a:p>
          <a:p>
            <a:pPr lvl="1">
              <a:buClrTx/>
              <a:buFont typeface="Arial" panose="020B0604020202020204" pitchFamily="34" charset="0"/>
              <a:buChar char="•"/>
            </a:pPr>
            <a:endParaRPr lang="es-ES" sz="1200" dirty="0"/>
          </a:p>
          <a:p>
            <a:pPr lvl="1">
              <a:buClrTx/>
              <a:buFont typeface="Arial" panose="020B0604020202020204" pitchFamily="34" charset="0"/>
              <a:buChar char="•"/>
            </a:pPr>
            <a:endParaRPr lang="es-ES" sz="1200" dirty="0"/>
          </a:p>
        </p:txBody>
      </p:sp>
      <p:sp>
        <p:nvSpPr>
          <p:cNvPr id="4" name="3 Marcador de número de diapositiva"/>
          <p:cNvSpPr>
            <a:spLocks noGrp="1"/>
          </p:cNvSpPr>
          <p:nvPr>
            <p:ph type="sldNum" sz="quarter" idx="12"/>
          </p:nvPr>
        </p:nvSpPr>
        <p:spPr/>
        <p:txBody>
          <a:bodyPr/>
          <a:lstStyle/>
          <a:p>
            <a:pPr>
              <a:defRPr/>
            </a:pPr>
            <a:fld id="{8258FBDE-9073-4590-A1C9-9129B1DD6CFD}" type="slidenum">
              <a:rPr lang="en-GB" smtClean="0">
                <a:solidFill>
                  <a:srgbClr val="000000"/>
                </a:solidFill>
              </a:rPr>
              <a:pPr>
                <a:defRPr/>
              </a:pPr>
              <a:t>16</a:t>
            </a:fld>
            <a:endParaRPr lang="en-GB">
              <a:solidFill>
                <a:srgbClr val="000000"/>
              </a:solidFill>
            </a:endParaRPr>
          </a:p>
        </p:txBody>
      </p:sp>
    </p:spTree>
    <p:extLst>
      <p:ext uri="{BB962C8B-B14F-4D97-AF65-F5344CB8AC3E}">
        <p14:creationId xmlns:p14="http://schemas.microsoft.com/office/powerpoint/2010/main" val="321638931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288" y="1339850"/>
            <a:ext cx="8229600" cy="1081038"/>
          </a:xfrm>
        </p:spPr>
        <p:txBody>
          <a:bodyPr/>
          <a:lstStyle/>
          <a:p>
            <a:pPr algn="ctr"/>
            <a:r>
              <a:rPr lang="es-ES" sz="2200" dirty="0" err="1" smtClean="0"/>
              <a:t>Clarification</a:t>
            </a:r>
            <a:r>
              <a:rPr lang="es-ES" sz="2200" dirty="0" smtClean="0"/>
              <a:t> of </a:t>
            </a:r>
            <a:r>
              <a:rPr lang="es-ES" sz="2200" dirty="0" err="1" smtClean="0"/>
              <a:t>issues</a:t>
            </a:r>
            <a:endParaRPr lang="es-ES" sz="2200" dirty="0"/>
          </a:p>
        </p:txBody>
      </p:sp>
      <p:sp>
        <p:nvSpPr>
          <p:cNvPr id="3" name="2 Marcador de contenido"/>
          <p:cNvSpPr>
            <a:spLocks noGrp="1"/>
          </p:cNvSpPr>
          <p:nvPr>
            <p:ph idx="1"/>
          </p:nvPr>
        </p:nvSpPr>
        <p:spPr>
          <a:xfrm>
            <a:off x="395536" y="2204865"/>
            <a:ext cx="8352928" cy="4248472"/>
          </a:xfrm>
        </p:spPr>
        <p:txBody>
          <a:bodyPr/>
          <a:lstStyle/>
          <a:p>
            <a:pPr marL="0" indent="0" algn="just">
              <a:buClrTx/>
              <a:buNone/>
            </a:pPr>
            <a:r>
              <a:rPr lang="es-ES" sz="1400" dirty="0" err="1" smtClean="0"/>
              <a:t>Report</a:t>
            </a:r>
            <a:r>
              <a:rPr lang="es-ES" sz="1400" dirty="0" smtClean="0"/>
              <a:t> </a:t>
            </a:r>
            <a:r>
              <a:rPr lang="es-ES" sz="1400" dirty="0" err="1" smtClean="0"/>
              <a:t>presentation</a:t>
            </a:r>
            <a:r>
              <a:rPr lang="es-ES" sz="1400" dirty="0" smtClean="0"/>
              <a:t> ( </a:t>
            </a:r>
            <a:r>
              <a:rPr lang="es-ES" sz="1400" dirty="0" err="1" smtClean="0"/>
              <a:t>Article</a:t>
            </a:r>
            <a:r>
              <a:rPr lang="es-ES" sz="1400" dirty="0" smtClean="0"/>
              <a:t> 2.3 of General </a:t>
            </a:r>
            <a:r>
              <a:rPr lang="es-ES" sz="1400" dirty="0" err="1" smtClean="0"/>
              <a:t>Conditions</a:t>
            </a:r>
            <a:r>
              <a:rPr lang="es-ES" sz="1400" dirty="0" smtClean="0"/>
              <a:t>):</a:t>
            </a:r>
          </a:p>
          <a:p>
            <a:pPr marL="0" indent="0" algn="just">
              <a:buClrTx/>
              <a:buNone/>
            </a:pPr>
            <a:endParaRPr lang="es-ES" sz="1400" dirty="0"/>
          </a:p>
          <a:p>
            <a:pPr algn="just"/>
            <a:r>
              <a:rPr lang="en-GB" sz="1400" dirty="0"/>
              <a:t>The </a:t>
            </a:r>
            <a:r>
              <a:rPr lang="en-GB" sz="1400" u="sng" dirty="0"/>
              <a:t>final</a:t>
            </a:r>
            <a:r>
              <a:rPr lang="en-GB" sz="1400" dirty="0"/>
              <a:t> </a:t>
            </a:r>
            <a:r>
              <a:rPr lang="en-GB" sz="1400" dirty="0" smtClean="0"/>
              <a:t>report </a:t>
            </a:r>
            <a:r>
              <a:rPr lang="en-GB" sz="1400" dirty="0"/>
              <a:t>should be </a:t>
            </a:r>
            <a:r>
              <a:rPr lang="en-GB" sz="1400" dirty="0" smtClean="0"/>
              <a:t>sent no </a:t>
            </a:r>
            <a:r>
              <a:rPr lang="en-GB" sz="1400" dirty="0"/>
              <a:t>later than </a:t>
            </a:r>
            <a:r>
              <a:rPr lang="en-GB" sz="1400" b="1" dirty="0"/>
              <a:t>three</a:t>
            </a:r>
            <a:r>
              <a:rPr lang="en-GB" sz="1400" dirty="0"/>
              <a:t> </a:t>
            </a:r>
            <a:r>
              <a:rPr lang="en-GB" sz="1400" b="1" dirty="0"/>
              <a:t>months</a:t>
            </a:r>
            <a:r>
              <a:rPr lang="en-GB" sz="1400" dirty="0"/>
              <a:t> after the </a:t>
            </a:r>
            <a:r>
              <a:rPr lang="en-GB" sz="1400" dirty="0" smtClean="0"/>
              <a:t>implementation</a:t>
            </a:r>
            <a:endParaRPr lang="es-ES" sz="1400" dirty="0"/>
          </a:p>
          <a:p>
            <a:endParaRPr lang="en-GB" sz="1400" dirty="0" smtClean="0"/>
          </a:p>
          <a:p>
            <a:pPr algn="just"/>
            <a:r>
              <a:rPr lang="en-GB" sz="1400" dirty="0" smtClean="0"/>
              <a:t>The </a:t>
            </a:r>
            <a:r>
              <a:rPr lang="en-GB" sz="1400" dirty="0"/>
              <a:t>deadline </a:t>
            </a:r>
            <a:r>
              <a:rPr lang="en-GB" sz="1400" dirty="0" smtClean="0"/>
              <a:t>is </a:t>
            </a:r>
            <a:r>
              <a:rPr lang="en-GB" sz="1400" dirty="0"/>
              <a:t>extended to </a:t>
            </a:r>
            <a:r>
              <a:rPr lang="en-GB" sz="1400" b="1" dirty="0"/>
              <a:t>six months</a:t>
            </a:r>
            <a:r>
              <a:rPr lang="en-GB" sz="1400" dirty="0"/>
              <a:t> </a:t>
            </a:r>
            <a:r>
              <a:rPr lang="en-GB" sz="1400" dirty="0" smtClean="0"/>
              <a:t>when </a:t>
            </a:r>
            <a:r>
              <a:rPr lang="en-GB" sz="1400" dirty="0"/>
              <a:t>the Beneficiary does not have its headquarters in the country where the Action is implemented.</a:t>
            </a:r>
            <a:endParaRPr lang="es-ES" sz="1400" dirty="0"/>
          </a:p>
          <a:p>
            <a:endParaRPr lang="en-GB" sz="1400" dirty="0" smtClean="0"/>
          </a:p>
          <a:p>
            <a:r>
              <a:rPr lang="en-GB" sz="1400" dirty="0" smtClean="0"/>
              <a:t>In </a:t>
            </a:r>
            <a:r>
              <a:rPr lang="en-GB" sz="1400" dirty="0"/>
              <a:t>case of interim report you have to present:</a:t>
            </a:r>
            <a:endParaRPr lang="es-ES" sz="1400" dirty="0"/>
          </a:p>
          <a:p>
            <a:pPr lvl="1">
              <a:buClrTx/>
              <a:buFont typeface="Arial" panose="020B0604020202020204" pitchFamily="34" charset="0"/>
              <a:buChar char="•"/>
            </a:pPr>
            <a:endParaRPr lang="pt-PT" sz="1000" dirty="0" smtClean="0"/>
          </a:p>
          <a:p>
            <a:pPr lvl="1">
              <a:buClrTx/>
              <a:buFont typeface="Arial" panose="020B0604020202020204" pitchFamily="34" charset="0"/>
              <a:buChar char="•"/>
            </a:pPr>
            <a:r>
              <a:rPr lang="pt-PT" sz="1400" dirty="0" smtClean="0"/>
              <a:t>Request </a:t>
            </a:r>
            <a:r>
              <a:rPr lang="pt-PT" sz="1400" dirty="0"/>
              <a:t>for payment</a:t>
            </a:r>
            <a:endParaRPr lang="es-ES" sz="1400" dirty="0"/>
          </a:p>
          <a:p>
            <a:pPr lvl="1">
              <a:buClrTx/>
              <a:buFont typeface="Arial" panose="020B0604020202020204" pitchFamily="34" charset="0"/>
              <a:buChar char="•"/>
            </a:pPr>
            <a:r>
              <a:rPr lang="pt-PT" sz="1400" dirty="0" smtClean="0"/>
              <a:t>e3h5 </a:t>
            </a:r>
            <a:r>
              <a:rPr lang="pt-PT" sz="1400" dirty="0"/>
              <a:t>interim report</a:t>
            </a:r>
            <a:endParaRPr lang="es-ES" sz="1400" dirty="0"/>
          </a:p>
          <a:p>
            <a:pPr lvl="1">
              <a:buClrTx/>
              <a:buFont typeface="Arial" panose="020B0604020202020204" pitchFamily="34" charset="0"/>
              <a:buChar char="•"/>
            </a:pPr>
            <a:r>
              <a:rPr lang="pt-PT" sz="1400" dirty="0" smtClean="0"/>
              <a:t>e3h7 </a:t>
            </a:r>
            <a:r>
              <a:rPr lang="pt-PT" sz="1400" dirty="0"/>
              <a:t>financial </a:t>
            </a:r>
            <a:r>
              <a:rPr lang="pt-PT" sz="1400" dirty="0" smtClean="0"/>
              <a:t>report</a:t>
            </a:r>
          </a:p>
          <a:p>
            <a:pPr lvl="1">
              <a:buClrTx/>
              <a:buFont typeface="Arial" panose="020B0604020202020204" pitchFamily="34" charset="0"/>
              <a:buChar char="•"/>
            </a:pPr>
            <a:r>
              <a:rPr lang="pt-PT" sz="1400" dirty="0"/>
              <a:t>If applicable  expenditure verification </a:t>
            </a:r>
            <a:r>
              <a:rPr lang="pt-PT" sz="1400" dirty="0" smtClean="0"/>
              <a:t>report</a:t>
            </a:r>
          </a:p>
          <a:p>
            <a:pPr lvl="1">
              <a:buClrTx/>
              <a:buFont typeface="Arial" panose="020B0604020202020204" pitchFamily="34" charset="0"/>
              <a:buChar char="•"/>
            </a:pPr>
            <a:endParaRPr lang="pt-PT" sz="1400" dirty="0"/>
          </a:p>
          <a:p>
            <a:pPr marL="457200" lvl="1" indent="0">
              <a:buClrTx/>
              <a:buNone/>
            </a:pPr>
            <a:r>
              <a:rPr lang="pt-PT" sz="1400" b="0" dirty="0" smtClean="0"/>
              <a:t>For the final report the same as above plus AUDIT REPORT</a:t>
            </a:r>
            <a:endParaRPr lang="es-ES" sz="1400" b="0" dirty="0"/>
          </a:p>
          <a:p>
            <a:endParaRPr lang="es-ES" sz="1400" dirty="0"/>
          </a:p>
          <a:p>
            <a:pPr marL="0" indent="0" algn="just">
              <a:buClrTx/>
              <a:buNone/>
            </a:pPr>
            <a:endParaRPr lang="es-ES" sz="1400" dirty="0" smtClean="0"/>
          </a:p>
          <a:p>
            <a:pPr algn="just">
              <a:buClrTx/>
              <a:buFont typeface="Arial" panose="020B0604020202020204" pitchFamily="34" charset="0"/>
              <a:buChar char="•"/>
            </a:pPr>
            <a:endParaRPr lang="es-ES" sz="1400" dirty="0"/>
          </a:p>
        </p:txBody>
      </p:sp>
      <p:sp>
        <p:nvSpPr>
          <p:cNvPr id="4" name="3 Marcador de número de diapositiva"/>
          <p:cNvSpPr>
            <a:spLocks noGrp="1"/>
          </p:cNvSpPr>
          <p:nvPr>
            <p:ph type="sldNum" sz="quarter" idx="12"/>
          </p:nvPr>
        </p:nvSpPr>
        <p:spPr/>
        <p:txBody>
          <a:bodyPr/>
          <a:lstStyle/>
          <a:p>
            <a:pPr>
              <a:defRPr/>
            </a:pPr>
            <a:fld id="{8258FBDE-9073-4590-A1C9-9129B1DD6CFD}" type="slidenum">
              <a:rPr lang="en-GB" smtClean="0">
                <a:solidFill>
                  <a:srgbClr val="000000"/>
                </a:solidFill>
              </a:rPr>
              <a:pPr>
                <a:defRPr/>
              </a:pPr>
              <a:t>17</a:t>
            </a:fld>
            <a:endParaRPr lang="en-GB">
              <a:solidFill>
                <a:srgbClr val="000000"/>
              </a:solidFill>
            </a:endParaRPr>
          </a:p>
        </p:txBody>
      </p:sp>
    </p:spTree>
    <p:extLst>
      <p:ext uri="{BB962C8B-B14F-4D97-AF65-F5344CB8AC3E}">
        <p14:creationId xmlns:p14="http://schemas.microsoft.com/office/powerpoint/2010/main" val="270291337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sz="2200" dirty="0" err="1"/>
              <a:t>Clarification</a:t>
            </a:r>
            <a:r>
              <a:rPr lang="es-ES" sz="2200" dirty="0"/>
              <a:t> of </a:t>
            </a:r>
            <a:r>
              <a:rPr lang="es-ES" sz="2200" dirty="0" err="1"/>
              <a:t>issues</a:t>
            </a:r>
            <a:endParaRPr lang="es-ES" sz="2200" dirty="0"/>
          </a:p>
        </p:txBody>
      </p:sp>
      <p:sp>
        <p:nvSpPr>
          <p:cNvPr id="3" name="2 Marcador de contenido"/>
          <p:cNvSpPr>
            <a:spLocks noGrp="1"/>
          </p:cNvSpPr>
          <p:nvPr>
            <p:ph idx="1"/>
          </p:nvPr>
        </p:nvSpPr>
        <p:spPr>
          <a:xfrm>
            <a:off x="457200" y="2204864"/>
            <a:ext cx="8291264" cy="4320480"/>
          </a:xfrm>
        </p:spPr>
        <p:txBody>
          <a:bodyPr/>
          <a:lstStyle/>
          <a:p>
            <a:pPr marL="457200" lvl="1" indent="0" algn="just">
              <a:buClrTx/>
              <a:buNone/>
            </a:pPr>
            <a:r>
              <a:rPr lang="en-GB" sz="1600" u="sng" dirty="0" smtClean="0"/>
              <a:t>Budget modifications</a:t>
            </a:r>
            <a:endParaRPr lang="en-GB" sz="1600" u="sng" dirty="0"/>
          </a:p>
          <a:p>
            <a:pPr lvl="1" algn="just">
              <a:buClrTx/>
              <a:buFont typeface="Arial" panose="020B0604020202020204" pitchFamily="34" charset="0"/>
              <a:buChar char="•"/>
            </a:pPr>
            <a:endParaRPr lang="en-GB" sz="1300" dirty="0" smtClean="0"/>
          </a:p>
          <a:p>
            <a:pPr lvl="1" algn="just">
              <a:buClrTx/>
              <a:buFont typeface="Arial" panose="020B0604020202020204" pitchFamily="34" charset="0"/>
              <a:buChar char="•"/>
            </a:pPr>
            <a:r>
              <a:rPr lang="en-GB" sz="1300" dirty="0" smtClean="0"/>
              <a:t>Any </a:t>
            </a:r>
            <a:r>
              <a:rPr lang="en-GB" sz="1300" dirty="0"/>
              <a:t>transfer between items within the same budget heading (including cancellation or new item)</a:t>
            </a:r>
          </a:p>
          <a:p>
            <a:pPr lvl="1" algn="just">
              <a:buClrTx/>
              <a:buFont typeface="Arial" panose="020B0604020202020204" pitchFamily="34" charset="0"/>
              <a:buChar char="•"/>
            </a:pPr>
            <a:endParaRPr lang="en-GB" sz="1300" dirty="0" smtClean="0"/>
          </a:p>
          <a:p>
            <a:pPr lvl="1" algn="just">
              <a:buClrTx/>
              <a:buFont typeface="Arial" panose="020B0604020202020204" pitchFamily="34" charset="0"/>
              <a:buChar char="•"/>
            </a:pPr>
            <a:r>
              <a:rPr lang="en-GB" sz="1300" dirty="0" smtClean="0"/>
              <a:t>Any </a:t>
            </a:r>
            <a:r>
              <a:rPr lang="en-GB" sz="1300" dirty="0"/>
              <a:t>transfer between budget headings</a:t>
            </a:r>
          </a:p>
          <a:p>
            <a:pPr lvl="1" algn="just">
              <a:buClrTx/>
              <a:buFont typeface="Arial" panose="020B0604020202020204" pitchFamily="34" charset="0"/>
              <a:buChar char="•"/>
            </a:pPr>
            <a:endParaRPr lang="en-GB" sz="1300" dirty="0" smtClean="0"/>
          </a:p>
          <a:p>
            <a:pPr lvl="1" algn="just">
              <a:buClrTx/>
              <a:buFont typeface="Arial" panose="020B0604020202020204" pitchFamily="34" charset="0"/>
              <a:buChar char="•"/>
            </a:pPr>
            <a:r>
              <a:rPr lang="en-GB" sz="1300" dirty="0" smtClean="0"/>
              <a:t>In </a:t>
            </a:r>
            <a:r>
              <a:rPr lang="en-GB" sz="1300" dirty="0"/>
              <a:t>case of several modifications the total amount of all modifications can not  exceed 15%. If exceeds 15% an addendum is required to ensure </a:t>
            </a:r>
            <a:r>
              <a:rPr lang="en-GB" sz="1300" dirty="0" smtClean="0"/>
              <a:t>eligibility</a:t>
            </a:r>
          </a:p>
          <a:p>
            <a:pPr lvl="1" algn="just">
              <a:buClrTx/>
              <a:buFont typeface="Arial" panose="020B0604020202020204" pitchFamily="34" charset="0"/>
              <a:buChar char="•"/>
            </a:pPr>
            <a:endParaRPr lang="en-GB" sz="1300" dirty="0"/>
          </a:p>
          <a:p>
            <a:pPr lvl="1" algn="just">
              <a:buClrTx/>
              <a:buFont typeface="Arial" panose="020B0604020202020204" pitchFamily="34" charset="0"/>
              <a:buChar char="•"/>
            </a:pPr>
            <a:r>
              <a:rPr lang="en-GB" sz="1300" dirty="0" smtClean="0"/>
              <a:t>Previous invoices can be reimbursed  provided that they had not been presented before and the related action was foreseen in budget and description</a:t>
            </a:r>
          </a:p>
          <a:p>
            <a:pPr lvl="1" algn="just">
              <a:buClrTx/>
              <a:buFont typeface="Arial" panose="020B0604020202020204" pitchFamily="34" charset="0"/>
              <a:buChar char="•"/>
            </a:pPr>
            <a:endParaRPr lang="en-GB" sz="1300" dirty="0"/>
          </a:p>
          <a:p>
            <a:pPr lvl="1" algn="just">
              <a:buClrTx/>
              <a:buFont typeface="Arial" panose="020B0604020202020204" pitchFamily="34" charset="0"/>
              <a:buChar char="•"/>
            </a:pPr>
            <a:r>
              <a:rPr lang="en-GB" sz="1300" dirty="0" smtClean="0"/>
              <a:t>Mistakes of previous years can be corrected in following reports</a:t>
            </a:r>
          </a:p>
          <a:p>
            <a:pPr lvl="1" algn="just">
              <a:buClrTx/>
              <a:buFont typeface="Arial" panose="020B0604020202020204" pitchFamily="34" charset="0"/>
              <a:buChar char="•"/>
            </a:pPr>
            <a:endParaRPr lang="en-GB" sz="1300" dirty="0" smtClean="0"/>
          </a:p>
          <a:p>
            <a:pPr lvl="1" algn="just">
              <a:buClrTx/>
              <a:buFont typeface="Arial" panose="020B0604020202020204" pitchFamily="34" charset="0"/>
              <a:buChar char="•"/>
            </a:pPr>
            <a:r>
              <a:rPr lang="en-GB" sz="1300" dirty="0" smtClean="0"/>
              <a:t>Complementary actions can be presented to absorb an overestimated budget provided that there is prior approval by EC and comply with Article 9 of GC</a:t>
            </a:r>
          </a:p>
          <a:p>
            <a:pPr lvl="1" algn="just">
              <a:buClrTx/>
              <a:buFont typeface="Arial" panose="020B0604020202020204" pitchFamily="34" charset="0"/>
              <a:buChar char="•"/>
            </a:pPr>
            <a:endParaRPr lang="en-GB" sz="1400" dirty="0"/>
          </a:p>
          <a:p>
            <a:pPr lvl="1" algn="just">
              <a:buClrTx/>
              <a:buFont typeface="Arial" panose="020B0604020202020204" pitchFamily="34" charset="0"/>
              <a:buChar char="•"/>
            </a:pPr>
            <a:endParaRPr lang="en-GB" sz="1400" dirty="0" smtClean="0"/>
          </a:p>
          <a:p>
            <a:pPr lvl="1" algn="just">
              <a:buClrTx/>
              <a:buFont typeface="Arial" panose="020B0604020202020204" pitchFamily="34" charset="0"/>
              <a:buChar char="•"/>
            </a:pPr>
            <a:endParaRPr lang="en-GB" sz="1400" dirty="0" smtClean="0"/>
          </a:p>
          <a:p>
            <a:pPr lvl="1" algn="just">
              <a:buClrTx/>
              <a:buFont typeface="Arial" panose="020B0604020202020204" pitchFamily="34" charset="0"/>
              <a:buChar char="•"/>
            </a:pPr>
            <a:endParaRPr lang="en-GB" sz="1400" dirty="0" smtClean="0"/>
          </a:p>
          <a:p>
            <a:pPr lvl="1" algn="just">
              <a:buClrTx/>
              <a:buFont typeface="Arial" panose="020B0604020202020204" pitchFamily="34" charset="0"/>
              <a:buChar char="•"/>
            </a:pPr>
            <a:endParaRPr lang="en-GB" sz="1400" dirty="0"/>
          </a:p>
          <a:p>
            <a:endParaRPr lang="es-ES" dirty="0"/>
          </a:p>
        </p:txBody>
      </p:sp>
      <p:sp>
        <p:nvSpPr>
          <p:cNvPr id="4" name="3 Marcador de número de diapositiva"/>
          <p:cNvSpPr>
            <a:spLocks noGrp="1"/>
          </p:cNvSpPr>
          <p:nvPr>
            <p:ph type="sldNum" sz="quarter" idx="12"/>
          </p:nvPr>
        </p:nvSpPr>
        <p:spPr/>
        <p:txBody>
          <a:bodyPr/>
          <a:lstStyle/>
          <a:p>
            <a:pPr>
              <a:defRPr/>
            </a:pPr>
            <a:fld id="{8258FBDE-9073-4590-A1C9-9129B1DD6CFD}" type="slidenum">
              <a:rPr lang="en-GB" smtClean="0"/>
              <a:pPr>
                <a:defRPr/>
              </a:pPr>
              <a:t>18</a:t>
            </a:fld>
            <a:endParaRPr lang="en-GB"/>
          </a:p>
        </p:txBody>
      </p:sp>
    </p:spTree>
    <p:extLst>
      <p:ext uri="{BB962C8B-B14F-4D97-AF65-F5344CB8AC3E}">
        <p14:creationId xmlns:p14="http://schemas.microsoft.com/office/powerpoint/2010/main" val="31912102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sz="2200" dirty="0" err="1"/>
              <a:t>Clarification</a:t>
            </a:r>
            <a:r>
              <a:rPr lang="es-ES" sz="2200" dirty="0"/>
              <a:t> of </a:t>
            </a:r>
            <a:r>
              <a:rPr lang="es-ES" sz="2200" dirty="0" err="1"/>
              <a:t>issues</a:t>
            </a:r>
            <a:endParaRPr lang="es-ES" sz="2200" dirty="0"/>
          </a:p>
        </p:txBody>
      </p:sp>
      <p:sp>
        <p:nvSpPr>
          <p:cNvPr id="3" name="2 Marcador de contenido"/>
          <p:cNvSpPr>
            <a:spLocks noGrp="1"/>
          </p:cNvSpPr>
          <p:nvPr>
            <p:ph idx="1"/>
          </p:nvPr>
        </p:nvSpPr>
        <p:spPr>
          <a:xfrm>
            <a:off x="457200" y="2204864"/>
            <a:ext cx="8291264" cy="4320480"/>
          </a:xfrm>
        </p:spPr>
        <p:txBody>
          <a:bodyPr/>
          <a:lstStyle/>
          <a:p>
            <a:pPr algn="just"/>
            <a:r>
              <a:rPr lang="en-GB" sz="1600" b="1" u="sng" dirty="0" smtClean="0"/>
              <a:t>Staff</a:t>
            </a:r>
            <a:endParaRPr lang="es-ES" sz="1600" u="sng" dirty="0"/>
          </a:p>
          <a:p>
            <a:pPr algn="just"/>
            <a:endParaRPr lang="en-GB" sz="1600" dirty="0" smtClean="0"/>
          </a:p>
          <a:p>
            <a:pPr algn="just"/>
            <a:r>
              <a:rPr lang="en-US" sz="1300" dirty="0" smtClean="0"/>
              <a:t>Art.14.2</a:t>
            </a:r>
            <a:r>
              <a:rPr lang="en-US" sz="1300" dirty="0"/>
              <a:t>. of  GC“… actual gross salaries  and costs must not exceed those normally borne by the Beneficiary or its partners,” </a:t>
            </a:r>
            <a:endParaRPr lang="en-US" sz="1300" dirty="0" smtClean="0"/>
          </a:p>
          <a:p>
            <a:pPr algn="just"/>
            <a:endParaRPr lang="en-GB" sz="1300" dirty="0"/>
          </a:p>
          <a:p>
            <a:pPr algn="just"/>
            <a:r>
              <a:rPr lang="en-GB" sz="1300" dirty="0" smtClean="0"/>
              <a:t>Art</a:t>
            </a:r>
            <a:r>
              <a:rPr lang="en-GB" sz="1300" dirty="0"/>
              <a:t>. 16.3  Staff and payroll records such as contracts, salary statements, time sheets. </a:t>
            </a:r>
            <a:r>
              <a:rPr lang="en-GB" sz="1300" dirty="0" smtClean="0"/>
              <a:t>For local </a:t>
            </a:r>
            <a:r>
              <a:rPr lang="en-GB" sz="1300" dirty="0"/>
              <a:t>staff recruited on fixed-term contracts, details of remuneration paid, </a:t>
            </a:r>
            <a:r>
              <a:rPr lang="en-GB" sz="1300" dirty="0" smtClean="0"/>
              <a:t>duly substantiated </a:t>
            </a:r>
            <a:r>
              <a:rPr lang="en-GB" sz="1300" dirty="0"/>
              <a:t>by the person in charge locally, broken down into gross </a:t>
            </a:r>
            <a:r>
              <a:rPr lang="en-GB" sz="1300" dirty="0" smtClean="0"/>
              <a:t>salary, social </a:t>
            </a:r>
            <a:r>
              <a:rPr lang="en-GB" sz="1300" dirty="0"/>
              <a:t>security charges, insurance and net salary. </a:t>
            </a:r>
            <a:endParaRPr lang="en-GB" sz="1300" dirty="0" smtClean="0"/>
          </a:p>
          <a:p>
            <a:pPr algn="just"/>
            <a:endParaRPr lang="en-US" sz="1300" dirty="0" smtClean="0"/>
          </a:p>
          <a:p>
            <a:pPr algn="just"/>
            <a:r>
              <a:rPr lang="en-US" sz="1300" dirty="0"/>
              <a:t>As per Article 10 of the General Conditions, if your </a:t>
            </a:r>
            <a:r>
              <a:rPr lang="en-US" sz="1300" dirty="0" smtClean="0"/>
              <a:t>organization </a:t>
            </a:r>
            <a:r>
              <a:rPr lang="en-US" sz="1300" dirty="0"/>
              <a:t>or a partner has to conclude implementation contracts with contractors in order to carry out the Action,  shall respect the contract-award procedures and rules of nationality and origin set out in Annex IV of this Contract</a:t>
            </a:r>
            <a:r>
              <a:rPr lang="en-US" sz="1300" dirty="0" smtClean="0"/>
              <a:t>.  These are not considered Staff members and they are disclosed in point 5 of Budget</a:t>
            </a:r>
            <a:endParaRPr lang="es-ES" sz="1300" dirty="0"/>
          </a:p>
          <a:p>
            <a:pPr marL="342900" lvl="1" indent="-342900" algn="just">
              <a:buClr>
                <a:schemeClr val="bg1"/>
              </a:buClr>
            </a:pPr>
            <a:endParaRPr lang="en-US" sz="1400" dirty="0" smtClean="0"/>
          </a:p>
          <a:p>
            <a:pPr marL="342900" lvl="1" indent="-342900" algn="ctr">
              <a:buClr>
                <a:schemeClr val="bg1"/>
              </a:buClr>
            </a:pPr>
            <a:r>
              <a:rPr lang="en-US" sz="1400" dirty="0" smtClean="0"/>
              <a:t>All this </a:t>
            </a:r>
            <a:r>
              <a:rPr lang="en-US" sz="1400" dirty="0"/>
              <a:t>will be checked by the auditor</a:t>
            </a:r>
            <a:endParaRPr lang="es-ES" sz="1400" dirty="0"/>
          </a:p>
          <a:p>
            <a:pPr algn="just"/>
            <a:endParaRPr lang="en-US" sz="1400" dirty="0" smtClean="0"/>
          </a:p>
        </p:txBody>
      </p:sp>
      <p:sp>
        <p:nvSpPr>
          <p:cNvPr id="4" name="3 Marcador de número de diapositiva"/>
          <p:cNvSpPr>
            <a:spLocks noGrp="1"/>
          </p:cNvSpPr>
          <p:nvPr>
            <p:ph type="sldNum" sz="quarter" idx="12"/>
          </p:nvPr>
        </p:nvSpPr>
        <p:spPr/>
        <p:txBody>
          <a:bodyPr/>
          <a:lstStyle/>
          <a:p>
            <a:pPr>
              <a:defRPr/>
            </a:pPr>
            <a:fld id="{8258FBDE-9073-4590-A1C9-9129B1DD6CFD}" type="slidenum">
              <a:rPr lang="en-GB" smtClean="0"/>
              <a:pPr>
                <a:defRPr/>
              </a:pPr>
              <a:t>19</a:t>
            </a:fld>
            <a:endParaRPr lang="en-GB" dirty="0"/>
          </a:p>
        </p:txBody>
      </p:sp>
    </p:spTree>
    <p:extLst>
      <p:ext uri="{BB962C8B-B14F-4D97-AF65-F5344CB8AC3E}">
        <p14:creationId xmlns:p14="http://schemas.microsoft.com/office/powerpoint/2010/main" val="15170241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D0C7EA8F-7AF9-4798-B0FC-26BBEA2EF762}" type="slidenum">
              <a:rPr lang="en-GB" smtClean="0"/>
              <a:pPr>
                <a:defRPr/>
              </a:pPr>
              <a:t>2</a:t>
            </a:fld>
            <a:endParaRPr lang="en-GB"/>
          </a:p>
        </p:txBody>
      </p:sp>
      <p:sp>
        <p:nvSpPr>
          <p:cNvPr id="3" name="Rectangle 2"/>
          <p:cNvSpPr/>
          <p:nvPr/>
        </p:nvSpPr>
        <p:spPr>
          <a:xfrm>
            <a:off x="1043608" y="2151728"/>
            <a:ext cx="7128792" cy="2308324"/>
          </a:xfrm>
          <a:prstGeom prst="rect">
            <a:avLst/>
          </a:prstGeom>
        </p:spPr>
        <p:txBody>
          <a:bodyPr wrap="square">
            <a:spAutoFit/>
          </a:bodyPr>
          <a:lstStyle/>
          <a:p>
            <a:pPr algn="just">
              <a:buNone/>
            </a:pPr>
            <a:r>
              <a:rPr lang="en-GB" sz="2400" dirty="0">
                <a:latin typeface="+mn-lt"/>
              </a:rPr>
              <a:t>This presentations is made without prejudice of the provisions of the General  Conditions of the contract, </a:t>
            </a:r>
            <a:r>
              <a:rPr lang="en-GB" sz="2400" dirty="0" err="1">
                <a:latin typeface="+mn-lt"/>
              </a:rPr>
              <a:t>Prag</a:t>
            </a:r>
            <a:r>
              <a:rPr lang="en-GB" sz="2400" dirty="0">
                <a:latin typeface="+mn-lt"/>
              </a:rPr>
              <a:t>, or any other applicable regulation which shall prevail in case of discrepancy</a:t>
            </a:r>
          </a:p>
        </p:txBody>
      </p:sp>
    </p:spTree>
    <p:extLst>
      <p:ext uri="{BB962C8B-B14F-4D97-AF65-F5344CB8AC3E}">
        <p14:creationId xmlns:p14="http://schemas.microsoft.com/office/powerpoint/2010/main" val="39849546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sz="2200" dirty="0" err="1"/>
              <a:t>Clarification</a:t>
            </a:r>
            <a:r>
              <a:rPr lang="es-ES" sz="2200" dirty="0"/>
              <a:t> of </a:t>
            </a:r>
            <a:r>
              <a:rPr lang="es-ES" sz="2200" dirty="0" err="1"/>
              <a:t>issues</a:t>
            </a:r>
            <a:endParaRPr lang="es-ES" sz="2200" dirty="0"/>
          </a:p>
        </p:txBody>
      </p:sp>
      <p:sp>
        <p:nvSpPr>
          <p:cNvPr id="3" name="2 Marcador de contenido"/>
          <p:cNvSpPr>
            <a:spLocks noGrp="1"/>
          </p:cNvSpPr>
          <p:nvPr>
            <p:ph idx="1"/>
          </p:nvPr>
        </p:nvSpPr>
        <p:spPr>
          <a:xfrm>
            <a:off x="457200" y="2204864"/>
            <a:ext cx="8291264" cy="4320480"/>
          </a:xfrm>
        </p:spPr>
        <p:txBody>
          <a:bodyPr/>
          <a:lstStyle/>
          <a:p>
            <a:pPr algn="just"/>
            <a:r>
              <a:rPr lang="en-GB" sz="1600" b="1" u="sng" dirty="0" smtClean="0"/>
              <a:t>Travel</a:t>
            </a:r>
          </a:p>
          <a:p>
            <a:pPr algn="just"/>
            <a:r>
              <a:rPr lang="en-GB" sz="1600" i="0" dirty="0" smtClean="0"/>
              <a:t>Follows principle of sound financial management, no business tickets, travels within Europe are international trips</a:t>
            </a:r>
            <a:endParaRPr lang="es-ES" sz="1600" i="0" dirty="0"/>
          </a:p>
          <a:p>
            <a:pPr algn="just"/>
            <a:endParaRPr lang="en-GB" sz="1600" u="sng" dirty="0" smtClean="0"/>
          </a:p>
          <a:p>
            <a:pPr algn="just"/>
            <a:r>
              <a:rPr lang="en-GB" sz="1600" b="1" u="sng" dirty="0"/>
              <a:t>Per diems</a:t>
            </a:r>
            <a:r>
              <a:rPr lang="en-GB" sz="1600" dirty="0"/>
              <a:t> </a:t>
            </a:r>
            <a:endParaRPr lang="en-GB" sz="1600" dirty="0" smtClean="0"/>
          </a:p>
          <a:p>
            <a:pPr algn="just"/>
            <a:endParaRPr lang="en-GB" sz="1600" dirty="0" smtClean="0"/>
          </a:p>
          <a:p>
            <a:pPr algn="just"/>
            <a:r>
              <a:rPr lang="en-GB" sz="1600" dirty="0" smtClean="0"/>
              <a:t>Cover </a:t>
            </a:r>
            <a:r>
              <a:rPr lang="en-GB" sz="1600" dirty="0"/>
              <a:t>accommodation, meals, local travel within the place of mission and sundry expenses paid only in case of overnight stay. </a:t>
            </a:r>
            <a:endParaRPr lang="es-ES" sz="1600" dirty="0"/>
          </a:p>
          <a:p>
            <a:pPr algn="just"/>
            <a:endParaRPr lang="en-GB" sz="1600" dirty="0" smtClean="0"/>
          </a:p>
          <a:p>
            <a:pPr algn="just"/>
            <a:r>
              <a:rPr lang="en-GB" sz="1600" b="1" u="sng" dirty="0" smtClean="0"/>
              <a:t>Contingency</a:t>
            </a:r>
          </a:p>
          <a:p>
            <a:pPr algn="just"/>
            <a:r>
              <a:rPr lang="en-GB" sz="1600" dirty="0"/>
              <a:t>A</a:t>
            </a:r>
            <a:r>
              <a:rPr lang="en-GB" sz="1600" dirty="0" smtClean="0"/>
              <a:t>rt</a:t>
            </a:r>
            <a:r>
              <a:rPr lang="en-GB" sz="1600" dirty="0"/>
              <a:t>. </a:t>
            </a:r>
            <a:r>
              <a:rPr lang="en-GB" sz="1600" dirty="0" smtClean="0"/>
              <a:t>14.3 of GC </a:t>
            </a:r>
            <a:r>
              <a:rPr lang="en-GB" sz="1600" dirty="0"/>
              <a:t>: A contingency reserve not exceeding 5 % of the direct eligible costs may be included in the Budget of the </a:t>
            </a:r>
            <a:r>
              <a:rPr lang="en-GB" sz="1600" dirty="0" smtClean="0"/>
              <a:t>Action.</a:t>
            </a:r>
          </a:p>
          <a:p>
            <a:pPr algn="just">
              <a:spcBef>
                <a:spcPts val="0"/>
              </a:spcBef>
            </a:pPr>
            <a:endParaRPr lang="en-GB" sz="1600" dirty="0" smtClean="0"/>
          </a:p>
          <a:p>
            <a:pPr algn="just">
              <a:spcBef>
                <a:spcPts val="0"/>
              </a:spcBef>
            </a:pPr>
            <a:r>
              <a:rPr lang="en-GB" sz="1600" dirty="0" smtClean="0"/>
              <a:t>The </a:t>
            </a:r>
            <a:r>
              <a:rPr lang="en-GB" sz="1600" dirty="0"/>
              <a:t>contingency reserve cannot be used to solve </a:t>
            </a:r>
            <a:r>
              <a:rPr lang="en-GB" sz="1600" dirty="0" smtClean="0"/>
              <a:t>financial mismanagement.</a:t>
            </a:r>
            <a:endParaRPr lang="es-ES" dirty="0"/>
          </a:p>
          <a:p>
            <a:endParaRPr lang="es-ES" sz="1400" dirty="0" smtClean="0"/>
          </a:p>
          <a:p>
            <a:endParaRPr lang="es-ES" sz="1400" dirty="0"/>
          </a:p>
        </p:txBody>
      </p:sp>
      <p:sp>
        <p:nvSpPr>
          <p:cNvPr id="4" name="3 Marcador de número de diapositiva"/>
          <p:cNvSpPr>
            <a:spLocks noGrp="1"/>
          </p:cNvSpPr>
          <p:nvPr>
            <p:ph type="sldNum" sz="quarter" idx="12"/>
          </p:nvPr>
        </p:nvSpPr>
        <p:spPr/>
        <p:txBody>
          <a:bodyPr/>
          <a:lstStyle/>
          <a:p>
            <a:pPr>
              <a:defRPr/>
            </a:pPr>
            <a:fld id="{8258FBDE-9073-4590-A1C9-9129B1DD6CFD}" type="slidenum">
              <a:rPr lang="en-GB" smtClean="0"/>
              <a:pPr>
                <a:defRPr/>
              </a:pPr>
              <a:t>20</a:t>
            </a:fld>
            <a:endParaRPr lang="en-GB" dirty="0"/>
          </a:p>
        </p:txBody>
      </p:sp>
    </p:spTree>
    <p:extLst>
      <p:ext uri="{BB962C8B-B14F-4D97-AF65-F5344CB8AC3E}">
        <p14:creationId xmlns:p14="http://schemas.microsoft.com/office/powerpoint/2010/main" val="15414586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sz="2200" dirty="0" err="1"/>
              <a:t>Clarification</a:t>
            </a:r>
            <a:r>
              <a:rPr lang="es-ES" sz="2200" dirty="0"/>
              <a:t> of </a:t>
            </a:r>
            <a:r>
              <a:rPr lang="es-ES" sz="2200" dirty="0" err="1"/>
              <a:t>issues</a:t>
            </a:r>
            <a:endParaRPr lang="es-ES" sz="2200" dirty="0"/>
          </a:p>
        </p:txBody>
      </p:sp>
      <p:sp>
        <p:nvSpPr>
          <p:cNvPr id="3" name="2 Marcador de contenido"/>
          <p:cNvSpPr>
            <a:spLocks noGrp="1"/>
          </p:cNvSpPr>
          <p:nvPr>
            <p:ph idx="1"/>
          </p:nvPr>
        </p:nvSpPr>
        <p:spPr>
          <a:xfrm>
            <a:off x="457200" y="2204864"/>
            <a:ext cx="8291264" cy="4320480"/>
          </a:xfrm>
        </p:spPr>
        <p:txBody>
          <a:bodyPr/>
          <a:lstStyle/>
          <a:p>
            <a:endParaRPr lang="es-ES" sz="1600" dirty="0" smtClean="0"/>
          </a:p>
          <a:p>
            <a:r>
              <a:rPr lang="en-GB" sz="1600" b="1" u="sng" dirty="0"/>
              <a:t>Exchange rate</a:t>
            </a:r>
            <a:r>
              <a:rPr lang="en-GB" sz="1600" b="1" dirty="0"/>
              <a:t> </a:t>
            </a:r>
            <a:r>
              <a:rPr lang="en-GB" sz="1600" b="1" dirty="0" smtClean="0"/>
              <a:t>(</a:t>
            </a:r>
            <a:r>
              <a:rPr lang="en-GB" sz="1600" dirty="0" smtClean="0"/>
              <a:t>Articles </a:t>
            </a:r>
            <a:r>
              <a:rPr lang="en-GB" sz="1600" dirty="0"/>
              <a:t>14.6. and 15.8 of the General </a:t>
            </a:r>
            <a:r>
              <a:rPr lang="en-GB" sz="1600" dirty="0" smtClean="0"/>
              <a:t>Conditions) </a:t>
            </a:r>
            <a:endParaRPr lang="es-ES" sz="1600" dirty="0"/>
          </a:p>
          <a:p>
            <a:pPr algn="just"/>
            <a:endParaRPr lang="en-GB" sz="1400" dirty="0" smtClean="0"/>
          </a:p>
          <a:p>
            <a:pPr algn="just"/>
            <a:r>
              <a:rPr lang="en-GB" sz="1400" dirty="0" smtClean="0"/>
              <a:t>Any conversion </a:t>
            </a:r>
            <a:r>
              <a:rPr lang="en-GB" sz="1400" dirty="0"/>
              <a:t>into euro of the real costs borne in other currencies shall be done at the </a:t>
            </a:r>
            <a:r>
              <a:rPr lang="en-GB" sz="1400" dirty="0" smtClean="0"/>
              <a:t>rate made </a:t>
            </a:r>
            <a:r>
              <a:rPr lang="en-GB" sz="1400" dirty="0"/>
              <a:t>up by the average of the rates published in </a:t>
            </a:r>
            <a:r>
              <a:rPr lang="en-GB" sz="1400" dirty="0" err="1"/>
              <a:t>InforEuro</a:t>
            </a:r>
            <a:r>
              <a:rPr lang="en-GB" sz="1400" dirty="0"/>
              <a:t> for the months covered by the relevant report, unless otherwise provided in the Special Conditions.</a:t>
            </a:r>
            <a:endParaRPr lang="es-ES" sz="1400" dirty="0"/>
          </a:p>
          <a:p>
            <a:pPr algn="just"/>
            <a:endParaRPr lang="en-GB" sz="1400" dirty="0" smtClean="0"/>
          </a:p>
          <a:p>
            <a:pPr algn="just"/>
            <a:r>
              <a:rPr lang="en-GB" sz="1400" dirty="0" smtClean="0"/>
              <a:t>The </a:t>
            </a:r>
            <a:r>
              <a:rPr lang="en-GB" sz="1400" dirty="0"/>
              <a:t>currency exchange losses costs shall not be considered eligible Exchange gains will be treated as a profit and deducted from EU contribution. </a:t>
            </a:r>
            <a:endParaRPr lang="es-ES" sz="1400" dirty="0"/>
          </a:p>
          <a:p>
            <a:pPr algn="just"/>
            <a:endParaRPr lang="en-GB" sz="1400" dirty="0" smtClean="0"/>
          </a:p>
          <a:p>
            <a:pPr algn="just"/>
            <a:r>
              <a:rPr lang="en-GB" sz="1400" dirty="0" smtClean="0"/>
              <a:t>In </a:t>
            </a:r>
            <a:r>
              <a:rPr lang="en-GB" sz="1400" dirty="0"/>
              <a:t>the event of an exceptional exchange-rate fluctuation, the Parties shall consult each other with a view to restructuring the Action in order to lessen the impact of such a fluctuation. Where necessary, the Contracting Authority may take additional measures such as terminating the Contract.</a:t>
            </a:r>
            <a:endParaRPr lang="es-ES" sz="1400" dirty="0"/>
          </a:p>
          <a:p>
            <a:pPr algn="just"/>
            <a:endParaRPr lang="en-GB" sz="1400" dirty="0" smtClean="0"/>
          </a:p>
          <a:p>
            <a:pPr algn="just"/>
            <a:r>
              <a:rPr lang="en-GB" sz="1400" dirty="0" smtClean="0"/>
              <a:t>It´s </a:t>
            </a:r>
            <a:r>
              <a:rPr lang="en-GB" sz="1400" dirty="0"/>
              <a:t>recommended to be informed of the benefits of subscribing an exchange rate insurance to avoid any risk of fluctuation</a:t>
            </a:r>
            <a:endParaRPr lang="es-ES" sz="1400" dirty="0"/>
          </a:p>
          <a:p>
            <a:endParaRPr lang="es-ES" dirty="0"/>
          </a:p>
        </p:txBody>
      </p:sp>
      <p:sp>
        <p:nvSpPr>
          <p:cNvPr id="4" name="3 Marcador de número de diapositiva"/>
          <p:cNvSpPr>
            <a:spLocks noGrp="1"/>
          </p:cNvSpPr>
          <p:nvPr>
            <p:ph type="sldNum" sz="quarter" idx="12"/>
          </p:nvPr>
        </p:nvSpPr>
        <p:spPr/>
        <p:txBody>
          <a:bodyPr/>
          <a:lstStyle/>
          <a:p>
            <a:pPr>
              <a:defRPr/>
            </a:pPr>
            <a:fld id="{8258FBDE-9073-4590-A1C9-9129B1DD6CFD}" type="slidenum">
              <a:rPr lang="en-GB" smtClean="0"/>
              <a:pPr>
                <a:defRPr/>
              </a:pPr>
              <a:t>21</a:t>
            </a:fld>
            <a:endParaRPr lang="en-GB"/>
          </a:p>
        </p:txBody>
      </p:sp>
    </p:spTree>
    <p:extLst>
      <p:ext uri="{BB962C8B-B14F-4D97-AF65-F5344CB8AC3E}">
        <p14:creationId xmlns:p14="http://schemas.microsoft.com/office/powerpoint/2010/main" val="41405193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sz="2200" dirty="0" err="1"/>
              <a:t>Clarification</a:t>
            </a:r>
            <a:r>
              <a:rPr lang="es-ES" sz="2200" dirty="0"/>
              <a:t> of </a:t>
            </a:r>
            <a:r>
              <a:rPr lang="es-ES" sz="2200" dirty="0" err="1"/>
              <a:t>issues</a:t>
            </a:r>
            <a:endParaRPr lang="es-ES" sz="2200" dirty="0"/>
          </a:p>
        </p:txBody>
      </p:sp>
      <p:sp>
        <p:nvSpPr>
          <p:cNvPr id="3" name="2 Marcador de contenido"/>
          <p:cNvSpPr>
            <a:spLocks noGrp="1"/>
          </p:cNvSpPr>
          <p:nvPr>
            <p:ph idx="1"/>
          </p:nvPr>
        </p:nvSpPr>
        <p:spPr>
          <a:xfrm>
            <a:off x="457200" y="2204864"/>
            <a:ext cx="8291264" cy="4320480"/>
          </a:xfrm>
        </p:spPr>
        <p:txBody>
          <a:bodyPr/>
          <a:lstStyle/>
          <a:p>
            <a:r>
              <a:rPr lang="es-ES" sz="1400" b="1" u="sng" dirty="0" err="1" smtClean="0"/>
              <a:t>Audit</a:t>
            </a:r>
            <a:r>
              <a:rPr lang="es-ES" sz="1400" b="1" u="sng" dirty="0" smtClean="0"/>
              <a:t> </a:t>
            </a:r>
            <a:r>
              <a:rPr lang="es-ES" sz="1400" b="1" u="sng" dirty="0" err="1" smtClean="0"/>
              <a:t>costs</a:t>
            </a:r>
            <a:r>
              <a:rPr lang="es-ES" sz="1400" b="1" u="sng" dirty="0" smtClean="0"/>
              <a:t> (Art 14 of GC)</a:t>
            </a:r>
          </a:p>
          <a:p>
            <a:pPr algn="just"/>
            <a:endParaRPr lang="en-GB" sz="1400" dirty="0" smtClean="0"/>
          </a:p>
          <a:p>
            <a:pPr algn="just"/>
            <a:r>
              <a:rPr lang="en-GB" sz="1400" dirty="0" smtClean="0"/>
              <a:t>Eligible </a:t>
            </a:r>
            <a:r>
              <a:rPr lang="en-GB" sz="1400" dirty="0"/>
              <a:t>costs are actual costs incurred by the </a:t>
            </a:r>
            <a:r>
              <a:rPr lang="en-GB" sz="1400" dirty="0" smtClean="0"/>
              <a:t>Beneficiary </a:t>
            </a:r>
            <a:r>
              <a:rPr lang="en-GB" sz="1400" dirty="0"/>
              <a:t>which meet all the following criteria</a:t>
            </a:r>
            <a:r>
              <a:rPr lang="en-GB" sz="1400" dirty="0" smtClean="0"/>
              <a:t>:</a:t>
            </a:r>
          </a:p>
          <a:p>
            <a:pPr algn="just"/>
            <a:endParaRPr lang="es-ES" sz="1400" dirty="0"/>
          </a:p>
          <a:p>
            <a:pPr algn="just"/>
            <a:r>
              <a:rPr lang="en-GB" sz="1400" dirty="0"/>
              <a:t>a) They are incurred during the implementation of the Action as specified in Article</a:t>
            </a:r>
            <a:endParaRPr lang="es-ES" sz="1400" dirty="0"/>
          </a:p>
          <a:p>
            <a:pPr algn="just"/>
            <a:r>
              <a:rPr lang="en-GB" sz="1400" dirty="0"/>
              <a:t>2 of the Special Conditions. </a:t>
            </a:r>
            <a:endParaRPr lang="en-GB" sz="1400" dirty="0" smtClean="0"/>
          </a:p>
          <a:p>
            <a:pPr algn="just"/>
            <a:endParaRPr lang="en-GB" sz="1400" dirty="0"/>
          </a:p>
          <a:p>
            <a:pPr algn="just"/>
            <a:r>
              <a:rPr lang="en-GB" sz="1400" dirty="0" smtClean="0"/>
              <a:t>b</a:t>
            </a:r>
            <a:r>
              <a:rPr lang="en-GB" sz="1400" dirty="0"/>
              <a:t>) They are indicated in the estimated overall budget for the Action</a:t>
            </a:r>
            <a:endParaRPr lang="es-ES" sz="1400" dirty="0"/>
          </a:p>
          <a:p>
            <a:pPr algn="just"/>
            <a:r>
              <a:rPr lang="en-GB" sz="1400" dirty="0"/>
              <a:t>c) Necessary for the implementation of the Action</a:t>
            </a:r>
            <a:endParaRPr lang="es-ES" sz="1400" dirty="0"/>
          </a:p>
          <a:p>
            <a:pPr algn="just"/>
            <a:r>
              <a:rPr lang="en-GB" sz="1400" dirty="0"/>
              <a:t>d) Identifiable and verifiable, reasonable and justified</a:t>
            </a:r>
            <a:endParaRPr lang="es-ES" sz="1400" dirty="0"/>
          </a:p>
          <a:p>
            <a:pPr algn="just"/>
            <a:endParaRPr lang="en-GB" sz="1400" dirty="0" smtClean="0"/>
          </a:p>
          <a:p>
            <a:pPr algn="just"/>
            <a:r>
              <a:rPr lang="en-GB" sz="1400" dirty="0" smtClean="0"/>
              <a:t>So</a:t>
            </a:r>
            <a:r>
              <a:rPr lang="en-GB" sz="1400" dirty="0"/>
              <a:t>, the costs related above should be considered as eligible, please note that only staff costs or other costs related to the closing will be considered eligible. </a:t>
            </a:r>
            <a:endParaRPr lang="en-GB" sz="1400" dirty="0" smtClean="0"/>
          </a:p>
          <a:p>
            <a:pPr algn="just"/>
            <a:endParaRPr lang="en-GB" sz="1400" dirty="0"/>
          </a:p>
          <a:p>
            <a:pPr algn="just"/>
            <a:r>
              <a:rPr lang="en-GB" sz="1400" dirty="0" smtClean="0"/>
              <a:t>It’s </a:t>
            </a:r>
            <a:r>
              <a:rPr lang="en-GB" sz="1400" dirty="0"/>
              <a:t>highly recommended to discuss these expenses with your task manager</a:t>
            </a:r>
            <a:endParaRPr lang="es-ES" sz="1400" dirty="0"/>
          </a:p>
        </p:txBody>
      </p:sp>
      <p:sp>
        <p:nvSpPr>
          <p:cNvPr id="4" name="3 Marcador de número de diapositiva"/>
          <p:cNvSpPr>
            <a:spLocks noGrp="1"/>
          </p:cNvSpPr>
          <p:nvPr>
            <p:ph type="sldNum" sz="quarter" idx="12"/>
          </p:nvPr>
        </p:nvSpPr>
        <p:spPr/>
        <p:txBody>
          <a:bodyPr/>
          <a:lstStyle/>
          <a:p>
            <a:pPr>
              <a:defRPr/>
            </a:pPr>
            <a:fld id="{8258FBDE-9073-4590-A1C9-9129B1DD6CFD}" type="slidenum">
              <a:rPr lang="en-GB" smtClean="0"/>
              <a:pPr>
                <a:defRPr/>
              </a:pPr>
              <a:t>22</a:t>
            </a:fld>
            <a:endParaRPr lang="en-GB"/>
          </a:p>
        </p:txBody>
      </p:sp>
    </p:spTree>
    <p:extLst>
      <p:ext uri="{BB962C8B-B14F-4D97-AF65-F5344CB8AC3E}">
        <p14:creationId xmlns:p14="http://schemas.microsoft.com/office/powerpoint/2010/main" val="29169136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sz="2200" dirty="0" err="1" smtClean="0"/>
              <a:t>Questions</a:t>
            </a:r>
            <a:r>
              <a:rPr lang="es-ES" sz="2200" dirty="0" smtClean="0"/>
              <a:t> &amp; </a:t>
            </a:r>
            <a:r>
              <a:rPr lang="es-ES" sz="2200" dirty="0" err="1" smtClean="0"/>
              <a:t>Answers</a:t>
            </a:r>
            <a:r>
              <a:rPr lang="es-ES" sz="2200" dirty="0" smtClean="0"/>
              <a:t> (</a:t>
            </a:r>
            <a:r>
              <a:rPr lang="es-ES" sz="2200" dirty="0" err="1" smtClean="0"/>
              <a:t>submitted</a:t>
            </a:r>
            <a:r>
              <a:rPr lang="es-ES" sz="2200" dirty="0" smtClean="0"/>
              <a:t> </a:t>
            </a:r>
            <a:r>
              <a:rPr lang="es-ES" sz="2200" dirty="0" err="1" smtClean="0"/>
              <a:t>to</a:t>
            </a:r>
            <a:r>
              <a:rPr lang="es-ES" sz="2200" dirty="0" smtClean="0"/>
              <a:t> EC)</a:t>
            </a:r>
            <a:endParaRPr lang="es-ES" sz="2200" dirty="0"/>
          </a:p>
        </p:txBody>
      </p:sp>
      <p:sp>
        <p:nvSpPr>
          <p:cNvPr id="3" name="2 Marcador de contenido"/>
          <p:cNvSpPr>
            <a:spLocks noGrp="1"/>
          </p:cNvSpPr>
          <p:nvPr>
            <p:ph idx="1"/>
          </p:nvPr>
        </p:nvSpPr>
        <p:spPr>
          <a:xfrm>
            <a:off x="467544" y="2132856"/>
            <a:ext cx="8208912" cy="4320480"/>
          </a:xfrm>
        </p:spPr>
        <p:txBody>
          <a:bodyPr/>
          <a:lstStyle/>
          <a:p>
            <a:pPr algn="just"/>
            <a:r>
              <a:rPr lang="es-ES" sz="1500" u="sng" dirty="0" err="1"/>
              <a:t>Explanation</a:t>
            </a:r>
            <a:r>
              <a:rPr lang="es-ES" sz="1500" u="sng" dirty="0"/>
              <a:t> </a:t>
            </a:r>
            <a:r>
              <a:rPr lang="es-ES" sz="1500" u="sng" dirty="0" err="1"/>
              <a:t>on</a:t>
            </a:r>
            <a:r>
              <a:rPr lang="es-ES" sz="1500" u="sng" dirty="0"/>
              <a:t> </a:t>
            </a:r>
            <a:r>
              <a:rPr lang="es-ES" sz="1500" u="sng" dirty="0" err="1"/>
              <a:t>the</a:t>
            </a:r>
            <a:r>
              <a:rPr lang="es-ES" sz="1500" u="sng" dirty="0"/>
              <a:t> </a:t>
            </a:r>
            <a:r>
              <a:rPr lang="es-ES" sz="1500" u="sng" dirty="0" err="1"/>
              <a:t>nationality</a:t>
            </a:r>
            <a:r>
              <a:rPr lang="es-ES" sz="1500" u="sng" dirty="0"/>
              <a:t> rule: Can </a:t>
            </a:r>
            <a:r>
              <a:rPr lang="es-ES" sz="1500" u="sng" dirty="0" err="1"/>
              <a:t>we</a:t>
            </a:r>
            <a:r>
              <a:rPr lang="es-ES" sz="1500" u="sng" dirty="0"/>
              <a:t> </a:t>
            </a:r>
            <a:r>
              <a:rPr lang="es-ES" sz="1500" u="sng" dirty="0" err="1"/>
              <a:t>for</a:t>
            </a:r>
            <a:r>
              <a:rPr lang="es-ES" sz="1500" u="sng" dirty="0"/>
              <a:t> </a:t>
            </a:r>
            <a:r>
              <a:rPr lang="es-ES" sz="1500" u="sng" dirty="0" err="1"/>
              <a:t>our</a:t>
            </a:r>
            <a:r>
              <a:rPr lang="es-ES" sz="1500" u="sng" dirty="0"/>
              <a:t> DEAR </a:t>
            </a:r>
            <a:r>
              <a:rPr lang="es-ES" sz="1500" u="sng" dirty="0" err="1"/>
              <a:t>project</a:t>
            </a:r>
            <a:r>
              <a:rPr lang="es-ES" sz="1500" u="sng" dirty="0"/>
              <a:t> </a:t>
            </a:r>
            <a:r>
              <a:rPr lang="es-ES" sz="1500" u="sng" dirty="0" err="1"/>
              <a:t>within</a:t>
            </a:r>
            <a:r>
              <a:rPr lang="es-ES" sz="1500" u="sng" dirty="0"/>
              <a:t> </a:t>
            </a:r>
            <a:r>
              <a:rPr lang="es-ES" sz="1500" u="sng" dirty="0" err="1"/>
              <a:t>the</a:t>
            </a:r>
            <a:r>
              <a:rPr lang="es-ES" sz="1500" u="sng" dirty="0"/>
              <a:t> EU </a:t>
            </a:r>
            <a:r>
              <a:rPr lang="es-ES" sz="1500" u="sng" dirty="0" err="1"/>
              <a:t>engage</a:t>
            </a:r>
            <a:r>
              <a:rPr lang="es-ES" sz="1500" u="sng" dirty="0"/>
              <a:t> a </a:t>
            </a:r>
            <a:r>
              <a:rPr lang="es-ES" sz="1500" u="sng" dirty="0" err="1"/>
              <a:t>trainer</a:t>
            </a:r>
            <a:r>
              <a:rPr lang="es-ES" sz="1500" u="sng" dirty="0"/>
              <a:t> </a:t>
            </a:r>
            <a:r>
              <a:rPr lang="es-ES" sz="1500" u="sng" dirty="0" err="1"/>
              <a:t>from</a:t>
            </a:r>
            <a:r>
              <a:rPr lang="es-ES" sz="1500" u="sng" dirty="0"/>
              <a:t> </a:t>
            </a:r>
            <a:r>
              <a:rPr lang="es-ES" sz="1500" u="sng" dirty="0" err="1"/>
              <a:t>e.g</a:t>
            </a:r>
            <a:r>
              <a:rPr lang="es-ES" sz="1500" u="sng" dirty="0"/>
              <a:t>. </a:t>
            </a:r>
            <a:r>
              <a:rPr lang="es-ES" sz="1500" u="sng" dirty="0" err="1"/>
              <a:t>the</a:t>
            </a:r>
            <a:r>
              <a:rPr lang="es-ES" sz="1500" u="sng" dirty="0"/>
              <a:t> USA? </a:t>
            </a:r>
            <a:r>
              <a:rPr lang="es-ES" sz="1500" u="sng" dirty="0" err="1"/>
              <a:t>What</a:t>
            </a:r>
            <a:r>
              <a:rPr lang="es-ES" sz="1500" u="sng" dirty="0"/>
              <a:t> </a:t>
            </a:r>
            <a:r>
              <a:rPr lang="es-ES" sz="1500" u="sng" dirty="0" err="1"/>
              <a:t>about</a:t>
            </a:r>
            <a:r>
              <a:rPr lang="es-ES" sz="1500" u="sng" dirty="0"/>
              <a:t> </a:t>
            </a:r>
            <a:r>
              <a:rPr lang="es-ES" sz="1500" u="sng" dirty="0" err="1"/>
              <a:t>an</a:t>
            </a:r>
            <a:r>
              <a:rPr lang="es-ES" sz="1500" u="sng" dirty="0"/>
              <a:t> US </a:t>
            </a:r>
            <a:r>
              <a:rPr lang="es-ES" sz="1500" u="sng" dirty="0" err="1"/>
              <a:t>expert</a:t>
            </a:r>
            <a:r>
              <a:rPr lang="es-ES" sz="1500" u="sng" dirty="0"/>
              <a:t> living in </a:t>
            </a:r>
            <a:r>
              <a:rPr lang="es-ES" sz="1500" u="sng" dirty="0" err="1"/>
              <a:t>the</a:t>
            </a:r>
            <a:r>
              <a:rPr lang="es-ES" sz="1500" u="sng" dirty="0"/>
              <a:t> EU?</a:t>
            </a:r>
            <a:endParaRPr lang="es-ES" sz="1500" dirty="0"/>
          </a:p>
          <a:p>
            <a:pPr algn="just"/>
            <a:r>
              <a:rPr lang="en-GB" sz="1500" u="sng" dirty="0"/>
              <a:t>Are we allowed to contract an African Organisation/actor for designing, for </a:t>
            </a:r>
            <a:r>
              <a:rPr lang="en-GB" sz="1500" u="sng" dirty="0" err="1"/>
              <a:t>layouting</a:t>
            </a:r>
            <a:r>
              <a:rPr lang="en-GB" sz="1500" u="sng" dirty="0"/>
              <a:t> or for proof-reading (in regards to eventual discriminative contents) the teaching materials we are elaborating and producing (together with European NGOs in the course of the project), as long as these are actors from countries on the DAC-list?</a:t>
            </a:r>
            <a:endParaRPr lang="es-ES" sz="1500" dirty="0"/>
          </a:p>
          <a:p>
            <a:r>
              <a:rPr lang="en-GB" sz="1500" dirty="0"/>
              <a:t>Participation in tender procedures administered by the Beneficiary is open on equal terms to all natural and legal persons of the Member States and the States and territories of regions expressly covered and/or allowed by the Financial Regulation, the basic legislation or other instruments governing the aid programme under which the grant is being financed. Tenderers must state, in the tender, the country of which they are nationals by presenting the usual proof of nationality under their national legislation</a:t>
            </a:r>
            <a:r>
              <a:rPr lang="en-GB" sz="1500" dirty="0" smtClean="0"/>
              <a:t>.</a:t>
            </a:r>
            <a:r>
              <a:rPr lang="en-GB" sz="1500" u="sng" dirty="0"/>
              <a:t> This rule does not apply to the experts proposed by service providers taking part in tender procedures or service contracts financed by the grant</a:t>
            </a:r>
            <a:endParaRPr lang="es-ES" sz="1500" dirty="0"/>
          </a:p>
          <a:p>
            <a:r>
              <a:rPr lang="en-GB" sz="1500" dirty="0"/>
              <a:t>As per article 31 of the DCI Regulation, countries specified in the DAC-list can participate in award procedure</a:t>
            </a:r>
            <a:endParaRPr lang="es-ES" sz="1500" dirty="0"/>
          </a:p>
          <a:p>
            <a:endParaRPr lang="es-ES" sz="1600" dirty="0"/>
          </a:p>
        </p:txBody>
      </p:sp>
      <p:sp>
        <p:nvSpPr>
          <p:cNvPr id="4" name="3 Marcador de número de diapositiva"/>
          <p:cNvSpPr>
            <a:spLocks noGrp="1"/>
          </p:cNvSpPr>
          <p:nvPr>
            <p:ph type="sldNum" sz="quarter" idx="12"/>
          </p:nvPr>
        </p:nvSpPr>
        <p:spPr/>
        <p:txBody>
          <a:bodyPr/>
          <a:lstStyle/>
          <a:p>
            <a:pPr>
              <a:defRPr/>
            </a:pPr>
            <a:fld id="{8258FBDE-9073-4590-A1C9-9129B1DD6CFD}" type="slidenum">
              <a:rPr lang="en-GB" smtClean="0"/>
              <a:pPr>
                <a:defRPr/>
              </a:pPr>
              <a:t>23</a:t>
            </a:fld>
            <a:endParaRPr lang="en-GB"/>
          </a:p>
        </p:txBody>
      </p:sp>
    </p:spTree>
    <p:extLst>
      <p:ext uri="{BB962C8B-B14F-4D97-AF65-F5344CB8AC3E}">
        <p14:creationId xmlns:p14="http://schemas.microsoft.com/office/powerpoint/2010/main" val="34451146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sz="2200" dirty="0" err="1" smtClean="0"/>
              <a:t>Questions</a:t>
            </a:r>
            <a:r>
              <a:rPr lang="es-ES" sz="2200" dirty="0" smtClean="0"/>
              <a:t> &amp; </a:t>
            </a:r>
            <a:r>
              <a:rPr lang="es-ES" sz="2200" dirty="0" err="1" smtClean="0"/>
              <a:t>Answers</a:t>
            </a:r>
            <a:r>
              <a:rPr lang="es-ES" sz="2200" dirty="0" smtClean="0"/>
              <a:t> (</a:t>
            </a:r>
            <a:r>
              <a:rPr lang="es-ES" sz="2200" dirty="0" err="1" smtClean="0"/>
              <a:t>submitted</a:t>
            </a:r>
            <a:r>
              <a:rPr lang="es-ES" sz="2200" dirty="0" smtClean="0"/>
              <a:t> </a:t>
            </a:r>
            <a:r>
              <a:rPr lang="es-ES" sz="2200" dirty="0" err="1" smtClean="0"/>
              <a:t>to</a:t>
            </a:r>
            <a:r>
              <a:rPr lang="es-ES" sz="2200" dirty="0" smtClean="0"/>
              <a:t> EC)</a:t>
            </a:r>
            <a:endParaRPr lang="es-ES" sz="2200" dirty="0"/>
          </a:p>
        </p:txBody>
      </p:sp>
      <p:sp>
        <p:nvSpPr>
          <p:cNvPr id="3" name="2 Marcador de contenido"/>
          <p:cNvSpPr>
            <a:spLocks noGrp="1"/>
          </p:cNvSpPr>
          <p:nvPr>
            <p:ph idx="1"/>
          </p:nvPr>
        </p:nvSpPr>
        <p:spPr>
          <a:xfrm>
            <a:off x="467544" y="2132856"/>
            <a:ext cx="8208912" cy="4176464"/>
          </a:xfrm>
        </p:spPr>
        <p:txBody>
          <a:bodyPr/>
          <a:lstStyle/>
          <a:p>
            <a:endParaRPr lang="es-ES" sz="1600" u="sng" dirty="0" smtClean="0"/>
          </a:p>
          <a:p>
            <a:r>
              <a:rPr lang="es-ES" sz="1600" u="sng" dirty="0" smtClean="0"/>
              <a:t>Es </a:t>
            </a:r>
            <a:r>
              <a:rPr lang="es-ES" sz="1600" u="sng" dirty="0"/>
              <a:t>posible que los fondos europeos se utilicen para pagar personal que esta siendo pagado por el gobierno local socio del proyecto pero que dedica un porcentaje de tiempo importante al mismo?</a:t>
            </a:r>
            <a:endParaRPr lang="es-ES" sz="1600" dirty="0"/>
          </a:p>
          <a:p>
            <a:pPr marL="0" indent="0">
              <a:buNone/>
            </a:pPr>
            <a:endParaRPr lang="en-GB" sz="1600" dirty="0" smtClean="0"/>
          </a:p>
          <a:p>
            <a:r>
              <a:rPr lang="en-GB" sz="1600" dirty="0" smtClean="0"/>
              <a:t>Yes</a:t>
            </a:r>
            <a:r>
              <a:rPr lang="en-GB" sz="1600" dirty="0"/>
              <a:t>, provided that the time dedicated to the Project is not already paid by another public body or private entity (avoiding double salary payment). </a:t>
            </a:r>
            <a:endParaRPr lang="es-ES" sz="1600" dirty="0"/>
          </a:p>
          <a:p>
            <a:endParaRPr lang="es-ES" sz="1600" dirty="0"/>
          </a:p>
        </p:txBody>
      </p:sp>
      <p:sp>
        <p:nvSpPr>
          <p:cNvPr id="4" name="3 Marcador de número de diapositiva"/>
          <p:cNvSpPr>
            <a:spLocks noGrp="1"/>
          </p:cNvSpPr>
          <p:nvPr>
            <p:ph type="sldNum" sz="quarter" idx="12"/>
          </p:nvPr>
        </p:nvSpPr>
        <p:spPr/>
        <p:txBody>
          <a:bodyPr/>
          <a:lstStyle/>
          <a:p>
            <a:pPr>
              <a:defRPr/>
            </a:pPr>
            <a:fld id="{8258FBDE-9073-4590-A1C9-9129B1DD6CFD}" type="slidenum">
              <a:rPr lang="en-GB" smtClean="0"/>
              <a:pPr>
                <a:defRPr/>
              </a:pPr>
              <a:t>24</a:t>
            </a:fld>
            <a:endParaRPr lang="en-GB"/>
          </a:p>
        </p:txBody>
      </p:sp>
    </p:spTree>
    <p:extLst>
      <p:ext uri="{BB962C8B-B14F-4D97-AF65-F5344CB8AC3E}">
        <p14:creationId xmlns:p14="http://schemas.microsoft.com/office/powerpoint/2010/main" val="19826579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288" y="1339850"/>
            <a:ext cx="8229600" cy="1081038"/>
          </a:xfrm>
        </p:spPr>
        <p:txBody>
          <a:bodyPr/>
          <a:lstStyle/>
          <a:p>
            <a:pPr algn="ctr"/>
            <a:r>
              <a:rPr lang="es-ES" sz="2200" dirty="0" err="1" smtClean="0"/>
              <a:t>Conclusions</a:t>
            </a:r>
            <a:r>
              <a:rPr lang="es-ES" sz="2200" dirty="0" smtClean="0"/>
              <a:t> </a:t>
            </a:r>
            <a:endParaRPr lang="es-ES" sz="2200" b="0" u="sng" dirty="0"/>
          </a:p>
        </p:txBody>
      </p:sp>
      <p:sp>
        <p:nvSpPr>
          <p:cNvPr id="3" name="2 Marcador de contenido"/>
          <p:cNvSpPr>
            <a:spLocks noGrp="1"/>
          </p:cNvSpPr>
          <p:nvPr>
            <p:ph idx="1"/>
          </p:nvPr>
        </p:nvSpPr>
        <p:spPr>
          <a:xfrm>
            <a:off x="457200" y="2492375"/>
            <a:ext cx="8435280" cy="3960961"/>
          </a:xfrm>
        </p:spPr>
        <p:txBody>
          <a:bodyPr/>
          <a:lstStyle/>
          <a:p>
            <a:pPr algn="just">
              <a:buClrTx/>
              <a:buFont typeface="Arial" panose="020B0604020202020204" pitchFamily="34" charset="0"/>
              <a:buChar char="•"/>
            </a:pPr>
            <a:endParaRPr lang="en-US" sz="1600" dirty="0" smtClean="0"/>
          </a:p>
          <a:p>
            <a:pPr algn="just">
              <a:buClrTx/>
              <a:buFont typeface="Arial" panose="020B0604020202020204" pitchFamily="34" charset="0"/>
              <a:buChar char="•"/>
            </a:pPr>
            <a:r>
              <a:rPr lang="en-US" sz="1600" dirty="0" smtClean="0"/>
              <a:t>Be in permanent contact with your task manager</a:t>
            </a:r>
          </a:p>
          <a:p>
            <a:pPr algn="just">
              <a:buClrTx/>
              <a:buFont typeface="Arial" panose="020B0604020202020204" pitchFamily="34" charset="0"/>
              <a:buChar char="•"/>
            </a:pPr>
            <a:endParaRPr lang="en-US" sz="1600" dirty="0" smtClean="0"/>
          </a:p>
          <a:p>
            <a:pPr algn="just">
              <a:buClrTx/>
              <a:buFont typeface="Arial" panose="020B0604020202020204" pitchFamily="34" charset="0"/>
              <a:buChar char="•"/>
            </a:pPr>
            <a:r>
              <a:rPr lang="en-US" sz="1600" dirty="0" smtClean="0"/>
              <a:t>Complete reports before submission</a:t>
            </a:r>
          </a:p>
          <a:p>
            <a:pPr marL="0" indent="0" algn="just">
              <a:buClrTx/>
              <a:buNone/>
            </a:pPr>
            <a:endParaRPr lang="en-US" sz="1600" dirty="0"/>
          </a:p>
          <a:p>
            <a:pPr algn="just">
              <a:buClrTx/>
              <a:buFont typeface="Arial" panose="020B0604020202020204" pitchFamily="34" charset="0"/>
              <a:buChar char="•"/>
            </a:pPr>
            <a:r>
              <a:rPr lang="en-US" sz="1600" dirty="0"/>
              <a:t>Plan procurement well in advance so as to limit the risk of irregularities. </a:t>
            </a:r>
          </a:p>
          <a:p>
            <a:pPr algn="just">
              <a:buClrTx/>
              <a:buFont typeface="Arial" panose="020B0604020202020204" pitchFamily="34" charset="0"/>
              <a:buChar char="•"/>
            </a:pPr>
            <a:endParaRPr lang="en-US" sz="1600" dirty="0" smtClean="0"/>
          </a:p>
          <a:p>
            <a:pPr algn="just">
              <a:buClrTx/>
              <a:buFont typeface="Arial" panose="020B0604020202020204" pitchFamily="34" charset="0"/>
              <a:buChar char="•"/>
            </a:pPr>
            <a:r>
              <a:rPr lang="en-US" sz="1600" dirty="0" smtClean="0"/>
              <a:t>Rules are easier than people thought</a:t>
            </a:r>
          </a:p>
          <a:p>
            <a:pPr algn="just">
              <a:buClrTx/>
              <a:buFont typeface="Arial" panose="020B0604020202020204" pitchFamily="34" charset="0"/>
              <a:buChar char="•"/>
            </a:pPr>
            <a:endParaRPr lang="en-US" sz="1600" dirty="0"/>
          </a:p>
          <a:p>
            <a:pPr algn="just">
              <a:buClrTx/>
              <a:buFont typeface="Arial" panose="020B0604020202020204" pitchFamily="34" charset="0"/>
              <a:buChar char="•"/>
            </a:pPr>
            <a:r>
              <a:rPr lang="en-US" sz="1600" dirty="0" smtClean="0"/>
              <a:t>A simple email could have important value for an smooth treatment of your file</a:t>
            </a:r>
          </a:p>
          <a:p>
            <a:pPr algn="just">
              <a:buClrTx/>
              <a:buFont typeface="Arial" panose="020B0604020202020204" pitchFamily="34" charset="0"/>
              <a:buChar char="•"/>
            </a:pPr>
            <a:endParaRPr lang="en-US" sz="1600" dirty="0" smtClean="0"/>
          </a:p>
          <a:p>
            <a:pPr algn="just">
              <a:buClrTx/>
              <a:buFont typeface="Arial" panose="020B0604020202020204" pitchFamily="34" charset="0"/>
              <a:buChar char="•"/>
            </a:pPr>
            <a:r>
              <a:rPr lang="en-US" sz="1600" dirty="0" smtClean="0"/>
              <a:t>Golden rule: Ask and then Act</a:t>
            </a:r>
          </a:p>
          <a:p>
            <a:pPr>
              <a:buClrTx/>
              <a:buFont typeface="Arial" panose="020B0604020202020204" pitchFamily="34" charset="0"/>
              <a:buChar char="•"/>
            </a:pPr>
            <a:endParaRPr lang="en-GB" sz="2000" dirty="0" smtClean="0"/>
          </a:p>
          <a:p>
            <a:pPr>
              <a:buClrTx/>
              <a:buFont typeface="Arial" panose="020B0604020202020204" pitchFamily="34" charset="0"/>
              <a:buChar char="•"/>
            </a:pPr>
            <a:endParaRPr lang="en-GB" sz="2000" dirty="0" smtClean="0"/>
          </a:p>
          <a:p>
            <a:pPr>
              <a:buClrTx/>
              <a:buFont typeface="Arial" panose="020B0604020202020204" pitchFamily="34" charset="0"/>
              <a:buChar char="•"/>
            </a:pPr>
            <a:endParaRPr lang="es-ES" sz="2000" dirty="0"/>
          </a:p>
        </p:txBody>
      </p:sp>
      <p:sp>
        <p:nvSpPr>
          <p:cNvPr id="4" name="3 Marcador de número de diapositiva"/>
          <p:cNvSpPr>
            <a:spLocks noGrp="1"/>
          </p:cNvSpPr>
          <p:nvPr>
            <p:ph type="sldNum" sz="quarter" idx="12"/>
          </p:nvPr>
        </p:nvSpPr>
        <p:spPr/>
        <p:txBody>
          <a:bodyPr/>
          <a:lstStyle/>
          <a:p>
            <a:pPr>
              <a:defRPr/>
            </a:pPr>
            <a:fld id="{8258FBDE-9073-4590-A1C9-9129B1DD6CFD}" type="slidenum">
              <a:rPr lang="en-GB" smtClean="0"/>
              <a:pPr>
                <a:defRPr/>
              </a:pPr>
              <a:t>25</a:t>
            </a:fld>
            <a:endParaRPr lang="en-GB"/>
          </a:p>
        </p:txBody>
      </p:sp>
    </p:spTree>
    <p:extLst>
      <p:ext uri="{BB962C8B-B14F-4D97-AF65-F5344CB8AC3E}">
        <p14:creationId xmlns:p14="http://schemas.microsoft.com/office/powerpoint/2010/main" val="15466201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sz="2200" dirty="0" err="1" smtClean="0"/>
              <a:t>Useful</a:t>
            </a:r>
            <a:r>
              <a:rPr lang="es-ES" sz="2200" dirty="0" smtClean="0"/>
              <a:t> links</a:t>
            </a:r>
            <a:endParaRPr lang="es-ES" sz="2200" dirty="0"/>
          </a:p>
        </p:txBody>
      </p:sp>
      <p:sp>
        <p:nvSpPr>
          <p:cNvPr id="3" name="2 Marcador de contenido"/>
          <p:cNvSpPr>
            <a:spLocks noGrp="1"/>
          </p:cNvSpPr>
          <p:nvPr>
            <p:ph idx="1"/>
          </p:nvPr>
        </p:nvSpPr>
        <p:spPr>
          <a:xfrm>
            <a:off x="457200" y="2492375"/>
            <a:ext cx="8507288" cy="4104977"/>
          </a:xfrm>
        </p:spPr>
        <p:txBody>
          <a:bodyPr/>
          <a:lstStyle/>
          <a:p>
            <a:r>
              <a:rPr lang="es-ES" i="0" dirty="0" err="1" smtClean="0">
                <a:hlinkClick r:id="rId2"/>
              </a:rPr>
              <a:t>Tool</a:t>
            </a:r>
            <a:r>
              <a:rPr lang="es-ES" i="0" dirty="0" smtClean="0">
                <a:hlinkClick r:id="rId2"/>
              </a:rPr>
              <a:t> kit</a:t>
            </a:r>
            <a:endParaRPr lang="es-ES" i="0" dirty="0">
              <a:hlinkClick r:id="rId2"/>
            </a:endParaRPr>
          </a:p>
          <a:p>
            <a:r>
              <a:rPr lang="es-ES" dirty="0" smtClean="0">
                <a:hlinkClick r:id="rId2"/>
              </a:rPr>
              <a:t>http://ec.europa.eu/europeaid/work/procedures/financial-management-toolkit_en.htm</a:t>
            </a:r>
            <a:endParaRPr lang="es-ES" dirty="0" smtClean="0"/>
          </a:p>
          <a:p>
            <a:r>
              <a:rPr lang="es-ES" dirty="0" smtClean="0"/>
              <a:t>Exchange </a:t>
            </a:r>
            <a:r>
              <a:rPr lang="es-ES" dirty="0" err="1" smtClean="0"/>
              <a:t>rates</a:t>
            </a:r>
            <a:endParaRPr lang="es-ES" dirty="0" smtClean="0"/>
          </a:p>
          <a:p>
            <a:r>
              <a:rPr lang="en-GB" dirty="0">
                <a:hlinkClick r:id="rId3"/>
              </a:rPr>
              <a:t>http://</a:t>
            </a:r>
            <a:r>
              <a:rPr lang="en-GB" dirty="0" smtClean="0">
                <a:hlinkClick r:id="rId3"/>
              </a:rPr>
              <a:t>ec.europa.eu/budget/contracts_grants/info_contracts/inforeuro/inforeuro_en.cfm</a:t>
            </a:r>
            <a:endParaRPr lang="en-GB" dirty="0" smtClean="0"/>
          </a:p>
          <a:p>
            <a:r>
              <a:rPr lang="en-GB" dirty="0" smtClean="0"/>
              <a:t>Per diem</a:t>
            </a:r>
          </a:p>
          <a:p>
            <a:r>
              <a:rPr lang="en-GB" u="sng" dirty="0" smtClean="0">
                <a:hlinkClick r:id="rId4"/>
              </a:rPr>
              <a:t>http</a:t>
            </a:r>
            <a:r>
              <a:rPr lang="en-GB" u="sng" dirty="0">
                <a:hlinkClick r:id="rId4"/>
              </a:rPr>
              <a:t>://</a:t>
            </a:r>
            <a:r>
              <a:rPr lang="en-GB" u="sng" dirty="0" smtClean="0">
                <a:hlinkClick r:id="rId4"/>
              </a:rPr>
              <a:t>ec.europa.eu/europeaid/work/procedures/implementation/per_diems/documents/perdiems_july_2013.pdf</a:t>
            </a:r>
            <a:endParaRPr lang="en-GB" u="sng" dirty="0" smtClean="0"/>
          </a:p>
          <a:p>
            <a:endParaRPr lang="es-ES" dirty="0"/>
          </a:p>
          <a:p>
            <a:endParaRPr lang="en-GB" dirty="0" smtClean="0"/>
          </a:p>
          <a:p>
            <a:endParaRPr lang="es-ES" dirty="0"/>
          </a:p>
          <a:p>
            <a:endParaRPr lang="es-ES" dirty="0"/>
          </a:p>
        </p:txBody>
      </p:sp>
      <p:sp>
        <p:nvSpPr>
          <p:cNvPr id="4" name="3 Marcador de número de diapositiva"/>
          <p:cNvSpPr>
            <a:spLocks noGrp="1"/>
          </p:cNvSpPr>
          <p:nvPr>
            <p:ph type="sldNum" sz="quarter" idx="12"/>
          </p:nvPr>
        </p:nvSpPr>
        <p:spPr/>
        <p:txBody>
          <a:bodyPr/>
          <a:lstStyle/>
          <a:p>
            <a:pPr>
              <a:defRPr/>
            </a:pPr>
            <a:fld id="{8258FBDE-9073-4590-A1C9-9129B1DD6CFD}" type="slidenum">
              <a:rPr lang="en-GB" smtClean="0"/>
              <a:pPr>
                <a:defRPr/>
              </a:pPr>
              <a:t>26</a:t>
            </a:fld>
            <a:endParaRPr lang="en-GB"/>
          </a:p>
        </p:txBody>
      </p:sp>
    </p:spTree>
    <p:extLst>
      <p:ext uri="{BB962C8B-B14F-4D97-AF65-F5344CB8AC3E}">
        <p14:creationId xmlns:p14="http://schemas.microsoft.com/office/powerpoint/2010/main" val="80608148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sz="2200" dirty="0" err="1" smtClean="0"/>
              <a:t>Useful</a:t>
            </a:r>
            <a:r>
              <a:rPr lang="es-ES" sz="2200" dirty="0" smtClean="0"/>
              <a:t> links</a:t>
            </a:r>
            <a:endParaRPr lang="es-ES" sz="2200" dirty="0"/>
          </a:p>
        </p:txBody>
      </p:sp>
      <p:sp>
        <p:nvSpPr>
          <p:cNvPr id="3" name="2 Marcador de contenido"/>
          <p:cNvSpPr>
            <a:spLocks noGrp="1"/>
          </p:cNvSpPr>
          <p:nvPr>
            <p:ph idx="1"/>
          </p:nvPr>
        </p:nvSpPr>
        <p:spPr>
          <a:xfrm>
            <a:off x="457200" y="2492375"/>
            <a:ext cx="8507288" cy="4104977"/>
          </a:xfrm>
        </p:spPr>
        <p:txBody>
          <a:bodyPr/>
          <a:lstStyle/>
          <a:p>
            <a:r>
              <a:rPr lang="es-ES" i="0" u="sng" dirty="0" smtClean="0"/>
              <a:t>PRAG 2012</a:t>
            </a:r>
          </a:p>
          <a:p>
            <a:r>
              <a:rPr lang="es-ES" dirty="0">
                <a:hlinkClick r:id="rId2"/>
              </a:rPr>
              <a:t>http://</a:t>
            </a:r>
            <a:r>
              <a:rPr lang="es-ES" dirty="0" smtClean="0">
                <a:hlinkClick r:id="rId2"/>
              </a:rPr>
              <a:t>ec.europa.eu/europeaid/work/procedures/implementation/practical_guide/previous_versions/january_2012/documents/prag_2012_en.pdf</a:t>
            </a:r>
            <a:endParaRPr lang="es-ES" dirty="0" smtClean="0"/>
          </a:p>
          <a:p>
            <a:r>
              <a:rPr lang="es-ES" u="sng" dirty="0" err="1" smtClean="0"/>
              <a:t>Grant</a:t>
            </a:r>
            <a:r>
              <a:rPr lang="es-ES" u="sng" dirty="0" smtClean="0"/>
              <a:t> </a:t>
            </a:r>
            <a:r>
              <a:rPr lang="es-ES" u="sng" dirty="0" err="1" smtClean="0"/>
              <a:t>Annexes</a:t>
            </a:r>
            <a:endParaRPr lang="es-ES" u="sng" dirty="0" smtClean="0"/>
          </a:p>
          <a:p>
            <a:endParaRPr lang="es-ES" u="sng" dirty="0" smtClean="0"/>
          </a:p>
          <a:p>
            <a:r>
              <a:rPr lang="es-ES" dirty="0">
                <a:hlinkClick r:id="rId3"/>
              </a:rPr>
              <a:t>http://ec.europa.eu/europeaid/work/procedures/implementation/practical_guide/previous_versions/january_2012/</a:t>
            </a:r>
            <a:endParaRPr lang="es-ES" u="sng" dirty="0"/>
          </a:p>
          <a:p>
            <a:endParaRPr lang="es-ES" u="sng" dirty="0"/>
          </a:p>
          <a:p>
            <a:endParaRPr lang="en-GB" u="sng" dirty="0" smtClean="0"/>
          </a:p>
          <a:p>
            <a:endParaRPr lang="es-ES" dirty="0"/>
          </a:p>
          <a:p>
            <a:endParaRPr lang="en-GB" dirty="0" smtClean="0"/>
          </a:p>
          <a:p>
            <a:endParaRPr lang="es-ES" dirty="0"/>
          </a:p>
          <a:p>
            <a:endParaRPr lang="es-ES" dirty="0"/>
          </a:p>
        </p:txBody>
      </p:sp>
      <p:sp>
        <p:nvSpPr>
          <p:cNvPr id="4" name="3 Marcador de número de diapositiva"/>
          <p:cNvSpPr>
            <a:spLocks noGrp="1"/>
          </p:cNvSpPr>
          <p:nvPr>
            <p:ph type="sldNum" sz="quarter" idx="12"/>
          </p:nvPr>
        </p:nvSpPr>
        <p:spPr/>
        <p:txBody>
          <a:bodyPr/>
          <a:lstStyle/>
          <a:p>
            <a:pPr>
              <a:defRPr/>
            </a:pPr>
            <a:fld id="{8258FBDE-9073-4590-A1C9-9129B1DD6CFD}" type="slidenum">
              <a:rPr lang="en-GB" smtClean="0"/>
              <a:pPr>
                <a:defRPr/>
              </a:pPr>
              <a:t>27</a:t>
            </a:fld>
            <a:endParaRPr lang="en-GB"/>
          </a:p>
        </p:txBody>
      </p:sp>
    </p:spTree>
    <p:extLst>
      <p:ext uri="{BB962C8B-B14F-4D97-AF65-F5344CB8AC3E}">
        <p14:creationId xmlns:p14="http://schemas.microsoft.com/office/powerpoint/2010/main" val="283030371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Content Placeholder 2"/>
          <p:cNvSpPr>
            <a:spLocks noGrp="1"/>
          </p:cNvSpPr>
          <p:nvPr>
            <p:ph idx="1"/>
          </p:nvPr>
        </p:nvSpPr>
        <p:spPr>
          <a:xfrm>
            <a:off x="179512" y="1196752"/>
            <a:ext cx="8785672" cy="5256286"/>
          </a:xfrm>
        </p:spPr>
        <p:txBody>
          <a:bodyPr/>
          <a:lstStyle/>
          <a:p>
            <a:pPr marL="457200" lvl="1" indent="-457200">
              <a:lnSpc>
                <a:spcPct val="150000"/>
              </a:lnSpc>
              <a:buClrTx/>
              <a:buFont typeface="Wingdings" pitchFamily="2" charset="2"/>
              <a:buChar char="ü"/>
              <a:defRPr/>
            </a:pPr>
            <a:r>
              <a:rPr lang="en-GB" sz="2400" b="0" dirty="0" smtClean="0">
                <a:ea typeface="+mn-ea"/>
                <a:cs typeface="+mn-cs"/>
              </a:rPr>
              <a:t>Budget </a:t>
            </a:r>
          </a:p>
          <a:p>
            <a:pPr marL="457200" lvl="1" indent="-457200">
              <a:lnSpc>
                <a:spcPct val="150000"/>
              </a:lnSpc>
              <a:buClrTx/>
              <a:buFont typeface="Wingdings" pitchFamily="2" charset="2"/>
              <a:buChar char="ü"/>
              <a:defRPr/>
            </a:pPr>
            <a:endParaRPr lang="en-GB" sz="2400" b="0" dirty="0" smtClean="0">
              <a:ea typeface="+mn-ea"/>
              <a:cs typeface="+mn-cs"/>
            </a:endParaRPr>
          </a:p>
        </p:txBody>
      </p:sp>
      <p:sp>
        <p:nvSpPr>
          <p:cNvPr id="5123" name="Rectangle 2"/>
          <p:cNvSpPr>
            <a:spLocks noGrp="1" noChangeArrowheads="1"/>
          </p:cNvSpPr>
          <p:nvPr>
            <p:ph type="title" idx="4294967295"/>
          </p:nvPr>
        </p:nvSpPr>
        <p:spPr>
          <a:xfrm>
            <a:off x="0" y="15875"/>
            <a:ext cx="8229600" cy="936625"/>
          </a:xfrm>
        </p:spPr>
        <p:txBody>
          <a:bodyPr/>
          <a:lstStyle/>
          <a:p>
            <a:pPr indent="0" eaLnBrk="1" hangingPunct="1"/>
            <a:endParaRPr lang="en-US" dirty="0" smtClean="0">
              <a:solidFill>
                <a:schemeClr val="bg1"/>
              </a:solidFill>
            </a:endParaRPr>
          </a:p>
        </p:txBody>
      </p:sp>
      <p:graphicFrame>
        <p:nvGraphicFramePr>
          <p:cNvPr id="2" name="Object 1"/>
          <p:cNvGraphicFramePr>
            <a:graphicFrameLocks noChangeAspect="1"/>
          </p:cNvGraphicFramePr>
          <p:nvPr>
            <p:extLst>
              <p:ext uri="{D42A27DB-BD31-4B8C-83A1-F6EECF244321}">
                <p14:modId xmlns:p14="http://schemas.microsoft.com/office/powerpoint/2010/main" val="3601287190"/>
              </p:ext>
            </p:extLst>
          </p:nvPr>
        </p:nvGraphicFramePr>
        <p:xfrm>
          <a:off x="611560" y="980728"/>
          <a:ext cx="7488832" cy="5514275"/>
        </p:xfrm>
        <a:graphic>
          <a:graphicData uri="http://schemas.openxmlformats.org/presentationml/2006/ole">
            <mc:AlternateContent xmlns:mc="http://schemas.openxmlformats.org/markup-compatibility/2006">
              <mc:Choice xmlns:v="urn:schemas-microsoft-com:vml" Requires="v">
                <p:oleObj spid="_x0000_s6151" name="Worksheet" r:id="rId3" imgW="12068189" imgH="12239640" progId="Excel.Sheet.8">
                  <p:embed/>
                </p:oleObj>
              </mc:Choice>
              <mc:Fallback>
                <p:oleObj name="Worksheet" r:id="rId3" imgW="12068189" imgH="12239640" progId="Excel.Sheet.8">
                  <p:embed/>
                  <p:pic>
                    <p:nvPicPr>
                      <p:cNvPr id="0" name=""/>
                      <p:cNvPicPr/>
                      <p:nvPr/>
                    </p:nvPicPr>
                    <p:blipFill>
                      <a:blip r:embed="rId4"/>
                      <a:stretch>
                        <a:fillRect/>
                      </a:stretch>
                    </p:blipFill>
                    <p:spPr>
                      <a:xfrm>
                        <a:off x="611560" y="980728"/>
                        <a:ext cx="7488832" cy="5514275"/>
                      </a:xfrm>
                      <a:prstGeom prst="rect">
                        <a:avLst/>
                      </a:prstGeom>
                    </p:spPr>
                  </p:pic>
                </p:oleObj>
              </mc:Fallback>
            </mc:AlternateContent>
          </a:graphicData>
        </a:graphic>
      </p:graphicFrame>
      <p:sp>
        <p:nvSpPr>
          <p:cNvPr id="3" name="2 Marcador de número de diapositiva"/>
          <p:cNvSpPr>
            <a:spLocks noGrp="1"/>
          </p:cNvSpPr>
          <p:nvPr>
            <p:ph type="sldNum" sz="quarter" idx="12"/>
          </p:nvPr>
        </p:nvSpPr>
        <p:spPr/>
        <p:txBody>
          <a:bodyPr/>
          <a:lstStyle/>
          <a:p>
            <a:pPr>
              <a:defRPr/>
            </a:pPr>
            <a:fld id="{8258FBDE-9073-4590-A1C9-9129B1DD6CFD}" type="slidenum">
              <a:rPr lang="en-GB" smtClean="0"/>
              <a:pPr>
                <a:defRPr/>
              </a:pPr>
              <a:t>28</a:t>
            </a:fld>
            <a:endParaRPr lang="en-GB"/>
          </a:p>
        </p:txBody>
      </p:sp>
    </p:spTree>
    <p:extLst>
      <p:ext uri="{BB962C8B-B14F-4D97-AF65-F5344CB8AC3E}">
        <p14:creationId xmlns:p14="http://schemas.microsoft.com/office/powerpoint/2010/main" val="887029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Content Placeholder 2"/>
          <p:cNvSpPr>
            <a:spLocks noGrp="1"/>
          </p:cNvSpPr>
          <p:nvPr>
            <p:ph idx="1"/>
          </p:nvPr>
        </p:nvSpPr>
        <p:spPr>
          <a:xfrm>
            <a:off x="179512" y="3285282"/>
            <a:ext cx="8229600" cy="1223838"/>
          </a:xfrm>
        </p:spPr>
        <p:txBody>
          <a:bodyPr/>
          <a:lstStyle/>
          <a:p>
            <a:pPr marL="0" indent="0" algn="ctr">
              <a:buNone/>
              <a:defRPr/>
            </a:pPr>
            <a:endParaRPr lang="fr-BE" sz="3200" dirty="0"/>
          </a:p>
          <a:p>
            <a:pPr marL="0" indent="0" algn="ctr">
              <a:buNone/>
              <a:defRPr/>
            </a:pPr>
            <a:r>
              <a:rPr lang="fr-BE" sz="3200" dirty="0" err="1" smtClean="0"/>
              <a:t>Thank</a:t>
            </a:r>
            <a:r>
              <a:rPr lang="fr-BE" sz="3200" dirty="0" smtClean="0"/>
              <a:t> for </a:t>
            </a:r>
            <a:r>
              <a:rPr lang="fr-BE" sz="3200" dirty="0" err="1" smtClean="0"/>
              <a:t>your</a:t>
            </a:r>
            <a:r>
              <a:rPr lang="fr-BE" sz="3200" dirty="0" smtClean="0"/>
              <a:t> attention</a:t>
            </a:r>
          </a:p>
          <a:p>
            <a:pPr marL="0" indent="0" algn="ctr">
              <a:buNone/>
              <a:defRPr/>
            </a:pPr>
            <a:endParaRPr lang="en-GB" sz="3200" dirty="0" smtClean="0"/>
          </a:p>
        </p:txBody>
      </p:sp>
      <p:sp>
        <p:nvSpPr>
          <p:cNvPr id="5123" name="Rectangle 2"/>
          <p:cNvSpPr>
            <a:spLocks noGrp="1" noChangeArrowheads="1"/>
          </p:cNvSpPr>
          <p:nvPr>
            <p:ph type="title" idx="4294967295"/>
          </p:nvPr>
        </p:nvSpPr>
        <p:spPr>
          <a:xfrm>
            <a:off x="0" y="15875"/>
            <a:ext cx="8229600" cy="936625"/>
          </a:xfrm>
        </p:spPr>
        <p:txBody>
          <a:bodyPr/>
          <a:lstStyle/>
          <a:p>
            <a:pPr indent="0" eaLnBrk="1" hangingPunct="1"/>
            <a:endParaRPr lang="en-US" dirty="0" smtClean="0">
              <a:solidFill>
                <a:schemeClr val="bg1"/>
              </a:solidFill>
            </a:endParaRPr>
          </a:p>
        </p:txBody>
      </p:sp>
      <p:sp>
        <p:nvSpPr>
          <p:cNvPr id="3" name="2 Marcador de número de diapositiva"/>
          <p:cNvSpPr>
            <a:spLocks noGrp="1"/>
          </p:cNvSpPr>
          <p:nvPr>
            <p:ph type="sldNum" sz="quarter" idx="12"/>
          </p:nvPr>
        </p:nvSpPr>
        <p:spPr/>
        <p:txBody>
          <a:bodyPr/>
          <a:lstStyle/>
          <a:p>
            <a:pPr>
              <a:defRPr/>
            </a:pPr>
            <a:fld id="{8258FBDE-9073-4590-A1C9-9129B1DD6CFD}" type="slidenum">
              <a:rPr lang="en-GB" smtClean="0"/>
              <a:pPr>
                <a:defRPr/>
              </a:pPr>
              <a:t>29</a:t>
            </a:fld>
            <a:endParaRPr lang="en-GB"/>
          </a:p>
        </p:txBody>
      </p:sp>
    </p:spTree>
    <p:extLst>
      <p:ext uri="{BB962C8B-B14F-4D97-AF65-F5344CB8AC3E}">
        <p14:creationId xmlns:p14="http://schemas.microsoft.com/office/powerpoint/2010/main" val="31364908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idx="4294967295"/>
          </p:nvPr>
        </p:nvSpPr>
        <p:spPr>
          <a:xfrm>
            <a:off x="0" y="15875"/>
            <a:ext cx="8229600" cy="936625"/>
          </a:xfrm>
        </p:spPr>
        <p:txBody>
          <a:bodyPr/>
          <a:lstStyle/>
          <a:p>
            <a:pPr indent="0" eaLnBrk="1" hangingPunct="1"/>
            <a:r>
              <a:rPr lang="en-US" dirty="0" smtClean="0">
                <a:solidFill>
                  <a:schemeClr val="bg1"/>
                </a:solidFill>
              </a:rPr>
              <a:t>Outline </a:t>
            </a:r>
          </a:p>
        </p:txBody>
      </p:sp>
      <p:sp>
        <p:nvSpPr>
          <p:cNvPr id="3075" name="Rectangle 3"/>
          <p:cNvSpPr>
            <a:spLocks noGrp="1" noChangeArrowheads="1"/>
          </p:cNvSpPr>
          <p:nvPr>
            <p:ph type="body" idx="4294967295"/>
          </p:nvPr>
        </p:nvSpPr>
        <p:spPr>
          <a:xfrm>
            <a:off x="395536" y="1772816"/>
            <a:ext cx="7632527" cy="3600400"/>
          </a:xfrm>
        </p:spPr>
        <p:txBody>
          <a:bodyPr/>
          <a:lstStyle/>
          <a:p>
            <a:pPr marL="857250" lvl="1" indent="-457200">
              <a:buClrTx/>
              <a:buFont typeface="+mj-lt"/>
              <a:buAutoNum type="arabicPeriod"/>
            </a:pPr>
            <a:endParaRPr lang="fr-BE" i="0" dirty="0" smtClean="0"/>
          </a:p>
          <a:p>
            <a:pPr marL="857250" lvl="1" indent="-457200">
              <a:buClrTx/>
              <a:buFont typeface="+mj-lt"/>
              <a:buAutoNum type="arabicPeriod"/>
            </a:pPr>
            <a:r>
              <a:rPr lang="fr-BE" i="0" dirty="0" smtClean="0"/>
              <a:t>Most Common </a:t>
            </a:r>
            <a:r>
              <a:rPr lang="fr-BE" dirty="0" err="1" smtClean="0"/>
              <a:t>E</a:t>
            </a:r>
            <a:r>
              <a:rPr lang="fr-BE" i="0" dirty="0" err="1" smtClean="0"/>
              <a:t>rrors</a:t>
            </a:r>
            <a:endParaRPr lang="fr-BE" i="0" dirty="0" smtClean="0"/>
          </a:p>
          <a:p>
            <a:pPr marL="857250" lvl="1" indent="-457200">
              <a:buClrTx/>
              <a:buFont typeface="+mj-lt"/>
              <a:buAutoNum type="arabicPeriod"/>
            </a:pPr>
            <a:endParaRPr lang="fr-BE" i="0" dirty="0" smtClean="0"/>
          </a:p>
          <a:p>
            <a:pPr marL="857250" lvl="1" indent="-457200">
              <a:buClrTx/>
              <a:buFont typeface="+mj-lt"/>
              <a:buAutoNum type="arabicPeriod"/>
            </a:pPr>
            <a:r>
              <a:rPr lang="en-GB" i="0" dirty="0" smtClean="0"/>
              <a:t>Clarification of issues</a:t>
            </a:r>
          </a:p>
          <a:p>
            <a:pPr marL="857250" lvl="1" indent="-457200">
              <a:buClrTx/>
              <a:buFont typeface="+mj-lt"/>
              <a:buAutoNum type="arabicPeriod"/>
            </a:pPr>
            <a:endParaRPr lang="en-GB" i="0" dirty="0" smtClean="0"/>
          </a:p>
          <a:p>
            <a:pPr marL="857250" lvl="1" indent="-457200">
              <a:buClrTx/>
              <a:buFont typeface="+mj-lt"/>
              <a:buAutoNum type="arabicPeriod"/>
            </a:pPr>
            <a:r>
              <a:rPr lang="en-GB" dirty="0" smtClean="0"/>
              <a:t>Questions/Answers</a:t>
            </a:r>
          </a:p>
          <a:p>
            <a:pPr marL="857250" lvl="1" indent="-457200">
              <a:buClrTx/>
              <a:buFont typeface="+mj-lt"/>
              <a:buAutoNum type="arabicPeriod"/>
            </a:pPr>
            <a:endParaRPr lang="en-GB" i="0" dirty="0" smtClean="0"/>
          </a:p>
          <a:p>
            <a:pPr marL="857250" lvl="1" indent="-457200">
              <a:buClrTx/>
              <a:buFont typeface="+mj-lt"/>
              <a:buAutoNum type="arabicPeriod"/>
            </a:pPr>
            <a:r>
              <a:rPr lang="en-GB" dirty="0" smtClean="0"/>
              <a:t>Conclusions</a:t>
            </a:r>
            <a:endParaRPr lang="en-GB" i="0" dirty="0" smtClean="0"/>
          </a:p>
          <a:p>
            <a:pPr marL="857250" lvl="1" indent="-457200">
              <a:buClrTx/>
              <a:buFont typeface="+mj-lt"/>
              <a:buAutoNum type="arabicPeriod"/>
            </a:pPr>
            <a:endParaRPr lang="en-GB" i="0" dirty="0" smtClean="0"/>
          </a:p>
          <a:p>
            <a:pPr marL="0" indent="0">
              <a:buNone/>
            </a:pPr>
            <a:endParaRPr lang="en-GB" sz="2200" i="0" dirty="0" smtClean="0"/>
          </a:p>
          <a:p>
            <a:pPr marL="0" indent="0">
              <a:buNone/>
            </a:pPr>
            <a:r>
              <a:rPr lang="en-GB" i="0" dirty="0" smtClean="0"/>
              <a:t> </a:t>
            </a:r>
          </a:p>
          <a:p>
            <a:pPr marL="1257300" lvl="2" indent="-342900" eaLnBrk="1" hangingPunct="1">
              <a:defRPr/>
            </a:pPr>
            <a:endParaRPr lang="en-US" sz="2000" b="1" dirty="0" smtClean="0"/>
          </a:p>
          <a:p>
            <a:pPr marL="1257300" lvl="2" indent="-342900" eaLnBrk="1" hangingPunct="1">
              <a:defRPr/>
            </a:pPr>
            <a:endParaRPr lang="en-US" sz="2000" b="1" dirty="0" smtClean="0"/>
          </a:p>
          <a:p>
            <a:pPr eaLnBrk="1" hangingPunct="1">
              <a:buFontTx/>
              <a:buNone/>
              <a:defRPr/>
            </a:pPr>
            <a:endParaRPr lang="en-US" dirty="0" smtClean="0"/>
          </a:p>
        </p:txBody>
      </p:sp>
      <p:sp>
        <p:nvSpPr>
          <p:cNvPr id="4" name="3 Marcador de número de diapositiva"/>
          <p:cNvSpPr>
            <a:spLocks noGrp="1"/>
          </p:cNvSpPr>
          <p:nvPr>
            <p:ph type="sldNum" sz="quarter" idx="12"/>
          </p:nvPr>
        </p:nvSpPr>
        <p:spPr/>
        <p:txBody>
          <a:bodyPr/>
          <a:lstStyle/>
          <a:p>
            <a:pPr>
              <a:defRPr/>
            </a:pPr>
            <a:fld id="{D0C7EA8F-7AF9-4798-B0FC-26BBEA2EF762}" type="slidenum">
              <a:rPr lang="en-GB" smtClean="0"/>
              <a:pPr>
                <a:defRPr/>
              </a:pPr>
              <a:t>3</a:t>
            </a:fld>
            <a:endParaRPr lang="en-GB"/>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288" y="1339851"/>
            <a:ext cx="8137152" cy="576981"/>
          </a:xfrm>
        </p:spPr>
        <p:txBody>
          <a:bodyPr/>
          <a:lstStyle/>
          <a:p>
            <a:pPr algn="ctr"/>
            <a:r>
              <a:rPr lang="es-ES" sz="2400" dirty="0" err="1" smtClean="0"/>
              <a:t>Most</a:t>
            </a:r>
            <a:r>
              <a:rPr lang="es-ES" sz="2400" dirty="0" smtClean="0"/>
              <a:t> </a:t>
            </a:r>
            <a:r>
              <a:rPr lang="es-ES" sz="2400" dirty="0" err="1" smtClean="0"/>
              <a:t>Common</a:t>
            </a:r>
            <a:r>
              <a:rPr lang="es-ES" sz="2400" dirty="0" smtClean="0"/>
              <a:t> </a:t>
            </a:r>
            <a:r>
              <a:rPr lang="es-ES" sz="2400" dirty="0" err="1" smtClean="0"/>
              <a:t>Errors</a:t>
            </a:r>
            <a:r>
              <a:rPr lang="es-ES" sz="2000" dirty="0" smtClean="0"/>
              <a:t/>
            </a:r>
            <a:br>
              <a:rPr lang="es-ES" sz="2000" dirty="0" smtClean="0"/>
            </a:br>
            <a:endParaRPr lang="es-ES" sz="2000" dirty="0"/>
          </a:p>
        </p:txBody>
      </p:sp>
      <p:sp>
        <p:nvSpPr>
          <p:cNvPr id="3" name="2 Marcador de contenido"/>
          <p:cNvSpPr>
            <a:spLocks noGrp="1"/>
          </p:cNvSpPr>
          <p:nvPr>
            <p:ph idx="1"/>
          </p:nvPr>
        </p:nvSpPr>
        <p:spPr>
          <a:xfrm>
            <a:off x="457200" y="2132857"/>
            <a:ext cx="8219256" cy="3888532"/>
          </a:xfrm>
        </p:spPr>
        <p:txBody>
          <a:bodyPr/>
          <a:lstStyle/>
          <a:p>
            <a:pPr marL="857250" lvl="1" indent="-457200">
              <a:buClrTx/>
              <a:buFont typeface="+mj-lt"/>
              <a:buAutoNum type="arabicPeriod"/>
            </a:pPr>
            <a:r>
              <a:rPr lang="es-ES" dirty="0" err="1" smtClean="0"/>
              <a:t>Payment</a:t>
            </a:r>
            <a:r>
              <a:rPr lang="es-ES" dirty="0" smtClean="0"/>
              <a:t> </a:t>
            </a:r>
            <a:r>
              <a:rPr lang="es-ES" dirty="0" err="1" smtClean="0"/>
              <a:t>request</a:t>
            </a:r>
            <a:endParaRPr lang="es-ES" dirty="0" smtClean="0"/>
          </a:p>
          <a:p>
            <a:pPr marL="857250" lvl="1" indent="-457200">
              <a:buClrTx/>
              <a:buFont typeface="+mj-lt"/>
              <a:buAutoNum type="arabicPeriod"/>
            </a:pPr>
            <a:endParaRPr lang="es-ES" dirty="0" smtClean="0"/>
          </a:p>
          <a:p>
            <a:pPr marL="857250" lvl="1" indent="-457200">
              <a:buClrTx/>
              <a:buFont typeface="+mj-lt"/>
              <a:buAutoNum type="arabicPeriod"/>
            </a:pPr>
            <a:r>
              <a:rPr lang="es-ES" dirty="0" smtClean="0"/>
              <a:t>70% rule</a:t>
            </a:r>
          </a:p>
          <a:p>
            <a:pPr marL="857250" lvl="1" indent="-457200">
              <a:buClrTx/>
              <a:buFont typeface="+mj-lt"/>
              <a:buAutoNum type="arabicPeriod"/>
            </a:pPr>
            <a:endParaRPr lang="es-ES" dirty="0" smtClean="0"/>
          </a:p>
          <a:p>
            <a:pPr marL="857250" lvl="1" indent="-457200">
              <a:buClrTx/>
              <a:buFont typeface="+mj-lt"/>
              <a:buAutoNum type="arabicPeriod"/>
            </a:pPr>
            <a:r>
              <a:rPr lang="es-ES" dirty="0" err="1" smtClean="0"/>
              <a:t>Article</a:t>
            </a:r>
            <a:r>
              <a:rPr lang="es-ES" dirty="0" smtClean="0"/>
              <a:t> 9.2.</a:t>
            </a:r>
          </a:p>
          <a:p>
            <a:pPr marL="857250" lvl="1" indent="-457200">
              <a:buClrTx/>
              <a:buFont typeface="+mj-lt"/>
              <a:buAutoNum type="arabicPeriod"/>
            </a:pPr>
            <a:endParaRPr lang="es-ES" dirty="0" smtClean="0"/>
          </a:p>
          <a:p>
            <a:pPr marL="857250" lvl="1" indent="-457200">
              <a:buClrTx/>
              <a:buFont typeface="+mj-lt"/>
              <a:buAutoNum type="arabicPeriod"/>
            </a:pPr>
            <a:r>
              <a:rPr lang="es-ES" dirty="0" err="1" smtClean="0"/>
              <a:t>Procurement</a:t>
            </a:r>
            <a:endParaRPr lang="es-ES" dirty="0" smtClean="0"/>
          </a:p>
          <a:p>
            <a:pPr marL="857250" lvl="1" indent="-457200">
              <a:buClrTx/>
              <a:buFont typeface="+mj-lt"/>
              <a:buAutoNum type="arabicPeriod"/>
            </a:pPr>
            <a:endParaRPr lang="es-ES" dirty="0" smtClean="0"/>
          </a:p>
          <a:p>
            <a:pPr marL="857250" lvl="1" indent="-457200">
              <a:buClrTx/>
              <a:buFont typeface="+mj-lt"/>
              <a:buAutoNum type="arabicPeriod"/>
            </a:pPr>
            <a:r>
              <a:rPr lang="es-ES" dirty="0" err="1" smtClean="0"/>
              <a:t>Modification</a:t>
            </a:r>
            <a:r>
              <a:rPr lang="es-ES" dirty="0" smtClean="0"/>
              <a:t> of </a:t>
            </a:r>
            <a:r>
              <a:rPr lang="es-ES" dirty="0" err="1" smtClean="0"/>
              <a:t>budget</a:t>
            </a:r>
            <a:endParaRPr lang="es-ES" dirty="0" smtClean="0"/>
          </a:p>
          <a:p>
            <a:endParaRPr lang="es-ES" u="sng" dirty="0"/>
          </a:p>
        </p:txBody>
      </p:sp>
      <p:sp>
        <p:nvSpPr>
          <p:cNvPr id="4" name="3 Marcador de número de diapositiva"/>
          <p:cNvSpPr>
            <a:spLocks noGrp="1"/>
          </p:cNvSpPr>
          <p:nvPr>
            <p:ph type="sldNum" sz="quarter" idx="12"/>
          </p:nvPr>
        </p:nvSpPr>
        <p:spPr/>
        <p:txBody>
          <a:bodyPr/>
          <a:lstStyle/>
          <a:p>
            <a:pPr>
              <a:defRPr/>
            </a:pPr>
            <a:fld id="{8258FBDE-9073-4590-A1C9-9129B1DD6CFD}" type="slidenum">
              <a:rPr lang="en-GB" smtClean="0"/>
              <a:pPr>
                <a:defRPr/>
              </a:pPr>
              <a:t>4</a:t>
            </a:fld>
            <a:endParaRPr lang="en-GB"/>
          </a:p>
        </p:txBody>
      </p:sp>
    </p:spTree>
    <p:extLst>
      <p:ext uri="{BB962C8B-B14F-4D97-AF65-F5344CB8AC3E}">
        <p14:creationId xmlns:p14="http://schemas.microsoft.com/office/powerpoint/2010/main" val="8861555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1268760"/>
            <a:ext cx="8208912" cy="1368152"/>
          </a:xfrm>
        </p:spPr>
        <p:txBody>
          <a:bodyPr/>
          <a:lstStyle/>
          <a:p>
            <a:pPr algn="ctr"/>
            <a:r>
              <a:rPr lang="es-ES" sz="2200" dirty="0" smtClean="0"/>
              <a:t/>
            </a:r>
            <a:br>
              <a:rPr lang="es-ES" sz="2200" dirty="0" smtClean="0"/>
            </a:br>
            <a:r>
              <a:rPr lang="es-ES" sz="2200" dirty="0" err="1" smtClean="0"/>
              <a:t>Payment</a:t>
            </a:r>
            <a:r>
              <a:rPr lang="es-ES" sz="2200" dirty="0" smtClean="0"/>
              <a:t> </a:t>
            </a:r>
            <a:r>
              <a:rPr lang="es-ES" sz="2200" dirty="0" err="1" smtClean="0"/>
              <a:t>request</a:t>
            </a:r>
            <a:r>
              <a:rPr lang="es-ES" sz="2200" dirty="0" smtClean="0"/>
              <a:t/>
            </a:r>
            <a:br>
              <a:rPr lang="es-ES" sz="2200" dirty="0" smtClean="0"/>
            </a:br>
            <a:r>
              <a:rPr lang="es-ES" sz="2200" dirty="0"/>
              <a:t/>
            </a:r>
            <a:br>
              <a:rPr lang="es-ES" sz="2200" dirty="0"/>
            </a:br>
            <a:r>
              <a:rPr lang="es-ES" sz="2400" b="0" u="sng" dirty="0" err="1"/>
              <a:t>Annex</a:t>
            </a:r>
            <a:r>
              <a:rPr lang="es-ES" sz="2400" b="0" u="sng" dirty="0"/>
              <a:t> V</a:t>
            </a:r>
            <a:endParaRPr lang="es-ES" sz="2200" b="0" dirty="0"/>
          </a:p>
        </p:txBody>
      </p:sp>
      <p:sp>
        <p:nvSpPr>
          <p:cNvPr id="3" name="2 Marcador de contenido"/>
          <p:cNvSpPr>
            <a:spLocks noGrp="1"/>
          </p:cNvSpPr>
          <p:nvPr>
            <p:ph idx="1"/>
          </p:nvPr>
        </p:nvSpPr>
        <p:spPr/>
        <p:txBody>
          <a:bodyPr/>
          <a:lstStyle/>
          <a:p>
            <a:r>
              <a:rPr lang="es-ES" sz="2000" dirty="0" smtClean="0"/>
              <a:t> </a:t>
            </a:r>
            <a:r>
              <a:rPr lang="en-GB" sz="2000" dirty="0" smtClean="0"/>
              <a:t> </a:t>
            </a:r>
          </a:p>
          <a:p>
            <a:endParaRPr lang="en-GB" sz="2000" dirty="0" smtClean="0"/>
          </a:p>
          <a:p>
            <a:pPr>
              <a:buClrTx/>
              <a:buFont typeface="Arial" panose="020B0604020202020204" pitchFamily="34" charset="0"/>
              <a:buChar char="•"/>
            </a:pPr>
            <a:r>
              <a:rPr lang="en-GB" sz="2000" dirty="0" smtClean="0"/>
              <a:t>USE templates</a:t>
            </a:r>
          </a:p>
          <a:p>
            <a:pPr>
              <a:buClrTx/>
              <a:buFont typeface="Arial" panose="020B0604020202020204" pitchFamily="34" charset="0"/>
              <a:buChar char="•"/>
            </a:pPr>
            <a:endParaRPr lang="en-GB" sz="2000" dirty="0" smtClean="0"/>
          </a:p>
          <a:p>
            <a:pPr>
              <a:buClrTx/>
              <a:buFont typeface="Arial" panose="020B0604020202020204" pitchFamily="34" charset="0"/>
              <a:buChar char="•"/>
            </a:pPr>
            <a:r>
              <a:rPr lang="en-GB" sz="2000" dirty="0" smtClean="0"/>
              <a:t>Original </a:t>
            </a:r>
            <a:r>
              <a:rPr lang="en-GB" sz="2000" dirty="0"/>
              <a:t>document </a:t>
            </a:r>
            <a:r>
              <a:rPr lang="en-GB" sz="2000" dirty="0" smtClean="0"/>
              <a:t>(NO photocopies)</a:t>
            </a:r>
          </a:p>
          <a:p>
            <a:pPr>
              <a:buClrTx/>
              <a:buFont typeface="Arial" panose="020B0604020202020204" pitchFamily="34" charset="0"/>
              <a:buChar char="•"/>
            </a:pPr>
            <a:endParaRPr lang="en-GB" sz="2000" dirty="0" smtClean="0"/>
          </a:p>
          <a:p>
            <a:pPr>
              <a:buClrTx/>
              <a:buFont typeface="Arial" panose="020B0604020202020204" pitchFamily="34" charset="0"/>
              <a:buChar char="•"/>
            </a:pPr>
            <a:r>
              <a:rPr lang="es-ES" sz="2000" dirty="0" err="1" smtClean="0"/>
              <a:t>Same</a:t>
            </a:r>
            <a:r>
              <a:rPr lang="es-ES" sz="2000" dirty="0" smtClean="0"/>
              <a:t> </a:t>
            </a:r>
            <a:r>
              <a:rPr lang="es-ES" sz="2000" dirty="0" err="1" smtClean="0"/>
              <a:t>bank</a:t>
            </a:r>
            <a:r>
              <a:rPr lang="es-ES" sz="2000" dirty="0" smtClean="0"/>
              <a:t> </a:t>
            </a:r>
            <a:r>
              <a:rPr lang="es-ES" sz="2000" dirty="0" err="1" smtClean="0"/>
              <a:t>account</a:t>
            </a:r>
            <a:r>
              <a:rPr lang="es-ES" sz="2000" dirty="0" smtClean="0"/>
              <a:t> as </a:t>
            </a:r>
            <a:r>
              <a:rPr lang="es-ES" sz="2000" dirty="0" err="1" smtClean="0"/>
              <a:t>indicated</a:t>
            </a:r>
            <a:r>
              <a:rPr lang="es-ES" sz="2000" dirty="0" smtClean="0"/>
              <a:t> in </a:t>
            </a:r>
            <a:r>
              <a:rPr lang="es-ES" sz="2000" dirty="0" err="1" smtClean="0"/>
              <a:t>contract</a:t>
            </a:r>
            <a:r>
              <a:rPr lang="es-ES" sz="2000" dirty="0" smtClean="0"/>
              <a:t> </a:t>
            </a:r>
          </a:p>
          <a:p>
            <a:pPr>
              <a:buClrTx/>
              <a:buFont typeface="Arial" panose="020B0604020202020204" pitchFamily="34" charset="0"/>
              <a:buChar char="•"/>
            </a:pPr>
            <a:endParaRPr lang="es-ES" sz="2000" dirty="0" smtClean="0"/>
          </a:p>
          <a:p>
            <a:pPr>
              <a:buClrTx/>
              <a:buFont typeface="Arial" panose="020B0604020202020204" pitchFamily="34" charset="0"/>
              <a:buChar char="•"/>
            </a:pPr>
            <a:r>
              <a:rPr lang="es-ES" sz="2000" dirty="0" err="1" smtClean="0"/>
              <a:t>Same</a:t>
            </a:r>
            <a:r>
              <a:rPr lang="es-ES" sz="2000" dirty="0" smtClean="0"/>
              <a:t> </a:t>
            </a:r>
            <a:r>
              <a:rPr lang="es-ES" sz="2000" dirty="0" err="1" smtClean="0"/>
              <a:t>address</a:t>
            </a:r>
            <a:r>
              <a:rPr lang="es-ES" sz="2000" dirty="0" smtClean="0"/>
              <a:t> as </a:t>
            </a:r>
            <a:r>
              <a:rPr lang="es-ES" sz="2000" dirty="0" err="1" smtClean="0"/>
              <a:t>indicated</a:t>
            </a:r>
            <a:r>
              <a:rPr lang="es-ES" sz="2000" dirty="0" smtClean="0"/>
              <a:t> in </a:t>
            </a:r>
            <a:r>
              <a:rPr lang="es-ES" sz="2000" dirty="0" err="1" smtClean="0"/>
              <a:t>contract</a:t>
            </a:r>
            <a:endParaRPr lang="es-ES" sz="2000" dirty="0" smtClean="0"/>
          </a:p>
          <a:p>
            <a:pPr marL="0" indent="0">
              <a:buClrTx/>
              <a:buNone/>
            </a:pPr>
            <a:r>
              <a:rPr lang="es-ES" sz="2000" dirty="0"/>
              <a:t> </a:t>
            </a:r>
            <a:r>
              <a:rPr lang="es-ES" sz="2000" dirty="0" smtClean="0"/>
              <a:t>   </a:t>
            </a:r>
          </a:p>
          <a:p>
            <a:pPr>
              <a:buClrTx/>
              <a:buFont typeface="Arial" panose="020B0604020202020204" pitchFamily="34" charset="0"/>
              <a:buChar char="•"/>
            </a:pPr>
            <a:endParaRPr lang="es-ES" sz="2000" dirty="0"/>
          </a:p>
        </p:txBody>
      </p:sp>
      <p:sp>
        <p:nvSpPr>
          <p:cNvPr id="4" name="3 Marcador de número de diapositiva"/>
          <p:cNvSpPr>
            <a:spLocks noGrp="1"/>
          </p:cNvSpPr>
          <p:nvPr>
            <p:ph type="sldNum" sz="quarter" idx="12"/>
          </p:nvPr>
        </p:nvSpPr>
        <p:spPr/>
        <p:txBody>
          <a:bodyPr/>
          <a:lstStyle/>
          <a:p>
            <a:pPr>
              <a:defRPr/>
            </a:pPr>
            <a:fld id="{8258FBDE-9073-4590-A1C9-9129B1DD6CFD}" type="slidenum">
              <a:rPr lang="en-GB" smtClean="0"/>
              <a:pPr>
                <a:defRPr/>
              </a:pPr>
              <a:t>5</a:t>
            </a:fld>
            <a:endParaRPr lang="en-GB"/>
          </a:p>
        </p:txBody>
      </p:sp>
    </p:spTree>
    <p:extLst>
      <p:ext uri="{BB962C8B-B14F-4D97-AF65-F5344CB8AC3E}">
        <p14:creationId xmlns:p14="http://schemas.microsoft.com/office/powerpoint/2010/main" val="21242641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288" y="1339850"/>
            <a:ext cx="8229600" cy="1081038"/>
          </a:xfrm>
        </p:spPr>
        <p:txBody>
          <a:bodyPr/>
          <a:lstStyle/>
          <a:p>
            <a:pPr algn="ctr"/>
            <a:r>
              <a:rPr lang="es-ES" sz="2200" dirty="0" err="1" smtClean="0"/>
              <a:t>Payment</a:t>
            </a:r>
            <a:r>
              <a:rPr lang="es-ES" sz="2200" dirty="0" smtClean="0"/>
              <a:t> </a:t>
            </a:r>
            <a:r>
              <a:rPr lang="es-ES" sz="2200" dirty="0" err="1" smtClean="0"/>
              <a:t>request</a:t>
            </a:r>
            <a:r>
              <a:rPr lang="es-ES" sz="2200" dirty="0" smtClean="0"/>
              <a:t/>
            </a:r>
            <a:br>
              <a:rPr lang="es-ES" sz="2200" dirty="0" smtClean="0"/>
            </a:br>
            <a:r>
              <a:rPr lang="es-ES" sz="2200" dirty="0" smtClean="0"/>
              <a:t/>
            </a:r>
            <a:br>
              <a:rPr lang="es-ES" sz="2200" dirty="0" smtClean="0"/>
            </a:br>
            <a:r>
              <a:rPr lang="es-ES" sz="2200" b="0" u="sng" dirty="0" smtClean="0"/>
              <a:t>Final </a:t>
            </a:r>
            <a:r>
              <a:rPr lang="es-ES" sz="2200" b="0" u="sng" dirty="0" err="1" smtClean="0"/>
              <a:t>report</a:t>
            </a:r>
            <a:endParaRPr lang="es-ES" sz="2200" b="0" u="sng" dirty="0"/>
          </a:p>
        </p:txBody>
      </p:sp>
      <p:sp>
        <p:nvSpPr>
          <p:cNvPr id="3" name="2 Marcador de contenido"/>
          <p:cNvSpPr>
            <a:spLocks noGrp="1"/>
          </p:cNvSpPr>
          <p:nvPr>
            <p:ph idx="1"/>
          </p:nvPr>
        </p:nvSpPr>
        <p:spPr/>
        <p:txBody>
          <a:bodyPr/>
          <a:lstStyle/>
          <a:p>
            <a:pPr marL="0" indent="0">
              <a:buClrTx/>
              <a:buNone/>
            </a:pPr>
            <a:endParaRPr lang="en-GB" sz="2000" dirty="0"/>
          </a:p>
          <a:p>
            <a:pPr>
              <a:buClrTx/>
              <a:buFont typeface="Arial" panose="020B0604020202020204" pitchFamily="34" charset="0"/>
              <a:buChar char="•"/>
            </a:pPr>
            <a:r>
              <a:rPr lang="en-GB" sz="2000" dirty="0"/>
              <a:t>Don’t forget to put interest awarded </a:t>
            </a:r>
          </a:p>
          <a:p>
            <a:endParaRPr lang="es-ES" sz="2000" u="sng" dirty="0" smtClean="0"/>
          </a:p>
          <a:p>
            <a:r>
              <a:rPr lang="es-ES" sz="2000" u="sng" dirty="0" err="1" smtClean="0"/>
              <a:t>Audit</a:t>
            </a:r>
            <a:r>
              <a:rPr lang="es-ES" sz="2000" u="sng" dirty="0" smtClean="0"/>
              <a:t> </a:t>
            </a:r>
            <a:r>
              <a:rPr lang="es-ES" sz="2000" u="sng" dirty="0" err="1" smtClean="0"/>
              <a:t>report</a:t>
            </a:r>
            <a:endParaRPr lang="en-GB" sz="2000" dirty="0" smtClean="0"/>
          </a:p>
          <a:p>
            <a:pPr marL="0" indent="0">
              <a:buClrTx/>
              <a:buNone/>
            </a:pPr>
            <a:endParaRPr lang="en-GB" sz="2000" dirty="0" smtClean="0"/>
          </a:p>
          <a:p>
            <a:pPr>
              <a:buClrTx/>
              <a:buFont typeface="Arial" panose="020B0604020202020204" pitchFamily="34" charset="0"/>
              <a:buChar char="•"/>
            </a:pPr>
            <a:r>
              <a:rPr lang="en-GB" sz="2000" dirty="0" smtClean="0"/>
              <a:t>USE templates</a:t>
            </a:r>
          </a:p>
          <a:p>
            <a:pPr>
              <a:buClrTx/>
              <a:buFont typeface="Arial" panose="020B0604020202020204" pitchFamily="34" charset="0"/>
              <a:buChar char="•"/>
            </a:pPr>
            <a:endParaRPr lang="en-GB" sz="2000" dirty="0" smtClean="0"/>
          </a:p>
          <a:p>
            <a:pPr>
              <a:buClrTx/>
              <a:buFont typeface="Arial" panose="020B0604020202020204" pitchFamily="34" charset="0"/>
              <a:buChar char="•"/>
            </a:pPr>
            <a:r>
              <a:rPr lang="en-GB" sz="2000" dirty="0" smtClean="0"/>
              <a:t>Original </a:t>
            </a:r>
            <a:r>
              <a:rPr lang="en-GB" sz="2000" dirty="0"/>
              <a:t>document </a:t>
            </a:r>
            <a:r>
              <a:rPr lang="en-GB" sz="2000" dirty="0" smtClean="0"/>
              <a:t>(NO photocopies)</a:t>
            </a:r>
          </a:p>
          <a:p>
            <a:pPr>
              <a:buClrTx/>
              <a:buFont typeface="Arial" panose="020B0604020202020204" pitchFamily="34" charset="0"/>
              <a:buChar char="•"/>
            </a:pPr>
            <a:endParaRPr lang="en-GB" sz="2000" dirty="0"/>
          </a:p>
          <a:p>
            <a:pPr>
              <a:buClrTx/>
              <a:buFont typeface="Arial" panose="020B0604020202020204" pitchFamily="34" charset="0"/>
              <a:buChar char="•"/>
            </a:pPr>
            <a:endParaRPr lang="en-GB" sz="2000" dirty="0" smtClean="0"/>
          </a:p>
          <a:p>
            <a:pPr>
              <a:buClrTx/>
              <a:buFont typeface="Arial" panose="020B0604020202020204" pitchFamily="34" charset="0"/>
              <a:buChar char="•"/>
            </a:pPr>
            <a:endParaRPr lang="en-GB" sz="2000" dirty="0" smtClean="0"/>
          </a:p>
          <a:p>
            <a:pPr>
              <a:buClrTx/>
              <a:buFont typeface="Arial" panose="020B0604020202020204" pitchFamily="34" charset="0"/>
              <a:buChar char="•"/>
            </a:pPr>
            <a:endParaRPr lang="es-ES" sz="2000" dirty="0"/>
          </a:p>
        </p:txBody>
      </p:sp>
      <p:sp>
        <p:nvSpPr>
          <p:cNvPr id="4" name="3 Marcador de número de diapositiva"/>
          <p:cNvSpPr>
            <a:spLocks noGrp="1"/>
          </p:cNvSpPr>
          <p:nvPr>
            <p:ph type="sldNum" sz="quarter" idx="12"/>
          </p:nvPr>
        </p:nvSpPr>
        <p:spPr/>
        <p:txBody>
          <a:bodyPr/>
          <a:lstStyle/>
          <a:p>
            <a:pPr>
              <a:defRPr/>
            </a:pPr>
            <a:fld id="{8258FBDE-9073-4590-A1C9-9129B1DD6CFD}" type="slidenum">
              <a:rPr lang="en-GB" smtClean="0"/>
              <a:pPr>
                <a:defRPr/>
              </a:pPr>
              <a:t>6</a:t>
            </a:fld>
            <a:endParaRPr lang="en-GB"/>
          </a:p>
        </p:txBody>
      </p:sp>
    </p:spTree>
    <p:extLst>
      <p:ext uri="{BB962C8B-B14F-4D97-AF65-F5344CB8AC3E}">
        <p14:creationId xmlns:p14="http://schemas.microsoft.com/office/powerpoint/2010/main" val="41378860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288" y="1339850"/>
            <a:ext cx="8229600" cy="1081038"/>
          </a:xfrm>
        </p:spPr>
        <p:txBody>
          <a:bodyPr/>
          <a:lstStyle/>
          <a:p>
            <a:pPr algn="ctr"/>
            <a:r>
              <a:rPr lang="es-ES" sz="2200" dirty="0" smtClean="0"/>
              <a:t>70% rule</a:t>
            </a:r>
            <a:endParaRPr lang="es-ES" sz="2200" b="0" u="sng" dirty="0"/>
          </a:p>
        </p:txBody>
      </p:sp>
      <p:sp>
        <p:nvSpPr>
          <p:cNvPr id="3" name="2 Marcador de contenido"/>
          <p:cNvSpPr>
            <a:spLocks noGrp="1"/>
          </p:cNvSpPr>
          <p:nvPr>
            <p:ph idx="1"/>
          </p:nvPr>
        </p:nvSpPr>
        <p:spPr/>
        <p:txBody>
          <a:bodyPr/>
          <a:lstStyle/>
          <a:p>
            <a:pPr marL="0" indent="0">
              <a:buClrTx/>
              <a:buNone/>
            </a:pPr>
            <a:r>
              <a:rPr lang="en-GB" sz="2000" u="sng" dirty="0" smtClean="0"/>
              <a:t>Calculation method</a:t>
            </a:r>
            <a:r>
              <a:rPr lang="en-GB" sz="2000" dirty="0" smtClean="0"/>
              <a:t>:</a:t>
            </a:r>
          </a:p>
          <a:p>
            <a:pPr>
              <a:buClrTx/>
              <a:buFont typeface="Arial" panose="020B0604020202020204" pitchFamily="34" charset="0"/>
              <a:buChar char="•"/>
            </a:pPr>
            <a:endParaRPr lang="en-GB" sz="2000" dirty="0"/>
          </a:p>
          <a:p>
            <a:pPr algn="just">
              <a:buClrTx/>
              <a:buFont typeface="Arial" panose="020B0604020202020204" pitchFamily="34" charset="0"/>
              <a:buChar char="•"/>
            </a:pPr>
            <a:r>
              <a:rPr lang="en-GB" sz="2000" dirty="0" smtClean="0"/>
              <a:t>Expenditure incurred has to take into account the EC contribution</a:t>
            </a:r>
          </a:p>
          <a:p>
            <a:pPr algn="just">
              <a:buClrTx/>
              <a:buFont typeface="Arial" panose="020B0604020202020204" pitchFamily="34" charset="0"/>
              <a:buChar char="•"/>
            </a:pPr>
            <a:r>
              <a:rPr lang="en-GB" sz="2000" dirty="0" smtClean="0"/>
              <a:t>For previous payment at least 70% of expenditure is to be incurred</a:t>
            </a:r>
          </a:p>
          <a:p>
            <a:pPr algn="just">
              <a:buClrTx/>
              <a:buFont typeface="Arial" panose="020B0604020202020204" pitchFamily="34" charset="0"/>
              <a:buChar char="•"/>
            </a:pPr>
            <a:r>
              <a:rPr lang="en-GB" sz="2000" dirty="0" smtClean="0"/>
              <a:t>For </a:t>
            </a:r>
            <a:r>
              <a:rPr lang="en-GB" sz="2000" u="sng" dirty="0" smtClean="0"/>
              <a:t>any other</a:t>
            </a:r>
            <a:r>
              <a:rPr lang="en-GB" sz="2000" dirty="0" smtClean="0"/>
              <a:t> previous payment  100%</a:t>
            </a:r>
          </a:p>
          <a:p>
            <a:pPr algn="just">
              <a:buClrTx/>
              <a:buFont typeface="Arial" panose="020B0604020202020204" pitchFamily="34" charset="0"/>
              <a:buChar char="•"/>
            </a:pPr>
            <a:r>
              <a:rPr lang="en-GB" sz="2000" dirty="0" smtClean="0"/>
              <a:t>In case of non compliance it will be paid the difference between the 70% and the amount actually incurred </a:t>
            </a:r>
          </a:p>
          <a:p>
            <a:pPr>
              <a:buClrTx/>
              <a:buFont typeface="Arial" panose="020B0604020202020204" pitchFamily="34" charset="0"/>
              <a:buChar char="•"/>
            </a:pPr>
            <a:endParaRPr lang="en-GB" sz="2000" dirty="0"/>
          </a:p>
          <a:p>
            <a:pPr>
              <a:buClrTx/>
              <a:buFont typeface="Arial" panose="020B0604020202020204" pitchFamily="34" charset="0"/>
              <a:buChar char="•"/>
            </a:pPr>
            <a:endParaRPr lang="en-GB" sz="2000" dirty="0" smtClean="0"/>
          </a:p>
          <a:p>
            <a:pPr>
              <a:buClrTx/>
              <a:buFont typeface="Arial" panose="020B0604020202020204" pitchFamily="34" charset="0"/>
              <a:buChar char="•"/>
            </a:pPr>
            <a:endParaRPr lang="en-GB" sz="2000" dirty="0"/>
          </a:p>
          <a:p>
            <a:pPr>
              <a:buClrTx/>
              <a:buFont typeface="Arial" panose="020B0604020202020204" pitchFamily="34" charset="0"/>
              <a:buChar char="•"/>
            </a:pPr>
            <a:endParaRPr lang="en-GB" sz="2000" dirty="0" smtClean="0"/>
          </a:p>
          <a:p>
            <a:pPr>
              <a:buClrTx/>
              <a:buFont typeface="Arial" panose="020B0604020202020204" pitchFamily="34" charset="0"/>
              <a:buChar char="•"/>
            </a:pPr>
            <a:endParaRPr lang="en-GB" sz="2000" dirty="0"/>
          </a:p>
          <a:p>
            <a:pPr>
              <a:buClrTx/>
              <a:buFont typeface="Arial" panose="020B0604020202020204" pitchFamily="34" charset="0"/>
              <a:buChar char="•"/>
            </a:pPr>
            <a:endParaRPr lang="en-GB" sz="2000" dirty="0" smtClean="0"/>
          </a:p>
          <a:p>
            <a:pPr>
              <a:buClrTx/>
              <a:buFont typeface="Arial" panose="020B0604020202020204" pitchFamily="34" charset="0"/>
              <a:buChar char="•"/>
            </a:pPr>
            <a:endParaRPr lang="en-GB" sz="2000" dirty="0" smtClean="0"/>
          </a:p>
          <a:p>
            <a:pPr>
              <a:buClrTx/>
              <a:buFont typeface="Arial" panose="020B0604020202020204" pitchFamily="34" charset="0"/>
              <a:buChar char="•"/>
            </a:pPr>
            <a:endParaRPr lang="es-ES" sz="2000" dirty="0"/>
          </a:p>
        </p:txBody>
      </p:sp>
      <p:sp>
        <p:nvSpPr>
          <p:cNvPr id="4" name="3 Marcador de número de diapositiva"/>
          <p:cNvSpPr>
            <a:spLocks noGrp="1"/>
          </p:cNvSpPr>
          <p:nvPr>
            <p:ph type="sldNum" sz="quarter" idx="12"/>
          </p:nvPr>
        </p:nvSpPr>
        <p:spPr/>
        <p:txBody>
          <a:bodyPr/>
          <a:lstStyle/>
          <a:p>
            <a:pPr>
              <a:defRPr/>
            </a:pPr>
            <a:fld id="{8258FBDE-9073-4590-A1C9-9129B1DD6CFD}" type="slidenum">
              <a:rPr lang="en-GB" smtClean="0"/>
              <a:pPr>
                <a:defRPr/>
              </a:pPr>
              <a:t>7</a:t>
            </a:fld>
            <a:endParaRPr lang="en-GB"/>
          </a:p>
        </p:txBody>
      </p:sp>
    </p:spTree>
    <p:extLst>
      <p:ext uri="{BB962C8B-B14F-4D97-AF65-F5344CB8AC3E}">
        <p14:creationId xmlns:p14="http://schemas.microsoft.com/office/powerpoint/2010/main" val="42278375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288" y="1339850"/>
            <a:ext cx="8229600" cy="1081038"/>
          </a:xfrm>
        </p:spPr>
        <p:txBody>
          <a:bodyPr/>
          <a:lstStyle/>
          <a:p>
            <a:pPr algn="ctr"/>
            <a:r>
              <a:rPr lang="es-ES" sz="2200" dirty="0" err="1" smtClean="0"/>
              <a:t>Article</a:t>
            </a:r>
            <a:r>
              <a:rPr lang="es-ES" sz="2200" dirty="0" smtClean="0"/>
              <a:t> 9 of General </a:t>
            </a:r>
            <a:r>
              <a:rPr lang="es-ES" sz="2200" dirty="0" err="1" smtClean="0"/>
              <a:t>Conditions</a:t>
            </a:r>
            <a:endParaRPr lang="es-ES" sz="2200" b="0" u="sng" dirty="0"/>
          </a:p>
        </p:txBody>
      </p:sp>
      <p:sp>
        <p:nvSpPr>
          <p:cNvPr id="3" name="2 Marcador de contenido"/>
          <p:cNvSpPr>
            <a:spLocks noGrp="1"/>
          </p:cNvSpPr>
          <p:nvPr>
            <p:ph idx="1"/>
          </p:nvPr>
        </p:nvSpPr>
        <p:spPr>
          <a:xfrm>
            <a:off x="457200" y="2492375"/>
            <a:ext cx="8291264" cy="3960961"/>
          </a:xfrm>
        </p:spPr>
        <p:txBody>
          <a:bodyPr/>
          <a:lstStyle/>
          <a:p>
            <a:pPr algn="just">
              <a:buClrTx/>
              <a:buFont typeface="Arial" panose="020B0604020202020204" pitchFamily="34" charset="0"/>
              <a:buChar char="•"/>
            </a:pPr>
            <a:r>
              <a:rPr lang="en-GB" sz="1400" dirty="0" smtClean="0"/>
              <a:t>Any modification above 15% of initial budget has to be formalised by an contract addendum</a:t>
            </a:r>
          </a:p>
          <a:p>
            <a:pPr algn="just">
              <a:buClrTx/>
              <a:buFont typeface="Arial" panose="020B0604020202020204" pitchFamily="34" charset="0"/>
              <a:buChar char="•"/>
            </a:pPr>
            <a:endParaRPr lang="en-GB" sz="1400" dirty="0" smtClean="0"/>
          </a:p>
          <a:p>
            <a:pPr algn="just">
              <a:buClrTx/>
              <a:buFont typeface="Arial" panose="020B0604020202020204" pitchFamily="34" charset="0"/>
              <a:buChar char="•"/>
            </a:pPr>
            <a:r>
              <a:rPr lang="en-GB" sz="1400" dirty="0" smtClean="0"/>
              <a:t>Any modification below 15% has to be communicated by writing without delay to the EC </a:t>
            </a:r>
          </a:p>
          <a:p>
            <a:pPr lvl="1" algn="just">
              <a:buClrTx/>
              <a:buFont typeface="Arial" panose="020B0604020202020204" pitchFamily="34" charset="0"/>
              <a:buChar char="•"/>
            </a:pPr>
            <a:r>
              <a:rPr lang="en-GB" sz="1400" dirty="0" smtClean="0"/>
              <a:t>Any transfer between items within the same budget heading (including cancellation or new item)</a:t>
            </a:r>
          </a:p>
          <a:p>
            <a:pPr lvl="1" algn="just">
              <a:buClrTx/>
              <a:buFont typeface="Arial" panose="020B0604020202020204" pitchFamily="34" charset="0"/>
              <a:buChar char="•"/>
            </a:pPr>
            <a:r>
              <a:rPr lang="en-GB" sz="1400" dirty="0" smtClean="0"/>
              <a:t>Any transfer between budget headings</a:t>
            </a:r>
          </a:p>
          <a:p>
            <a:pPr lvl="1" algn="just">
              <a:buClrTx/>
              <a:buFont typeface="Arial" panose="020B0604020202020204" pitchFamily="34" charset="0"/>
              <a:buChar char="•"/>
            </a:pPr>
            <a:r>
              <a:rPr lang="en-GB" sz="1400" dirty="0" smtClean="0"/>
              <a:t>In case of several modifications the total amount of all modifications can not  exceed 15%. If exceeds 15% an addendum is required to ensure eligibility </a:t>
            </a:r>
          </a:p>
          <a:p>
            <a:pPr lvl="1" algn="just">
              <a:buClrTx/>
              <a:buFont typeface="Arial" panose="020B0604020202020204" pitchFamily="34" charset="0"/>
              <a:buChar char="•"/>
            </a:pPr>
            <a:endParaRPr lang="en-GB" sz="1400" dirty="0" smtClean="0"/>
          </a:p>
          <a:p>
            <a:pPr marL="342900" lvl="1" indent="-342900" algn="just">
              <a:buClrTx/>
              <a:buFont typeface="Arial" panose="020B0604020202020204" pitchFamily="34" charset="0"/>
              <a:buChar char="•"/>
            </a:pPr>
            <a:r>
              <a:rPr lang="en-GB" sz="1400" b="0" i="1" dirty="0">
                <a:ea typeface="+mn-ea"/>
                <a:cs typeface="+mn-cs"/>
              </a:rPr>
              <a:t>In exceptional </a:t>
            </a:r>
            <a:r>
              <a:rPr lang="en-GB" sz="1400" b="0" i="1" dirty="0" smtClean="0">
                <a:ea typeface="+mn-ea"/>
                <a:cs typeface="+mn-cs"/>
              </a:rPr>
              <a:t>circumstances an amendment may have retroactive effect provided that the execution period has not expired but on the own risk of the beneficiary because the CA has the right to refuse it. </a:t>
            </a:r>
            <a:endParaRPr lang="en-GB" sz="1400" b="0" i="1" dirty="0">
              <a:ea typeface="+mn-ea"/>
              <a:cs typeface="+mn-cs"/>
            </a:endParaRPr>
          </a:p>
          <a:p>
            <a:pPr marL="0" lvl="1" indent="0" algn="just">
              <a:buClrTx/>
              <a:buNone/>
            </a:pPr>
            <a:endParaRPr lang="en-GB" sz="1400" b="0" i="1" dirty="0">
              <a:ea typeface="+mn-ea"/>
              <a:cs typeface="+mn-cs"/>
            </a:endParaRPr>
          </a:p>
          <a:p>
            <a:pPr>
              <a:buClrTx/>
              <a:buFont typeface="Arial" panose="020B0604020202020204" pitchFamily="34" charset="0"/>
              <a:buChar char="•"/>
            </a:pPr>
            <a:endParaRPr lang="en-GB" sz="2000" dirty="0" smtClean="0"/>
          </a:p>
          <a:p>
            <a:pPr>
              <a:buClrTx/>
              <a:buFont typeface="Arial" panose="020B0604020202020204" pitchFamily="34" charset="0"/>
              <a:buChar char="•"/>
            </a:pPr>
            <a:endParaRPr lang="en-GB" sz="2000" dirty="0"/>
          </a:p>
          <a:p>
            <a:pPr>
              <a:buClrTx/>
              <a:buFont typeface="Arial" panose="020B0604020202020204" pitchFamily="34" charset="0"/>
              <a:buChar char="•"/>
            </a:pPr>
            <a:endParaRPr lang="en-GB" sz="2000" dirty="0" smtClean="0"/>
          </a:p>
          <a:p>
            <a:pPr>
              <a:buClrTx/>
              <a:buFont typeface="Arial" panose="020B0604020202020204" pitchFamily="34" charset="0"/>
              <a:buChar char="•"/>
            </a:pPr>
            <a:endParaRPr lang="en-GB" sz="2000" dirty="0"/>
          </a:p>
          <a:p>
            <a:pPr>
              <a:buClrTx/>
              <a:buFont typeface="Arial" panose="020B0604020202020204" pitchFamily="34" charset="0"/>
              <a:buChar char="•"/>
            </a:pPr>
            <a:endParaRPr lang="en-GB" sz="2000" dirty="0" smtClean="0"/>
          </a:p>
          <a:p>
            <a:pPr>
              <a:buClrTx/>
              <a:buFont typeface="Arial" panose="020B0604020202020204" pitchFamily="34" charset="0"/>
              <a:buChar char="•"/>
            </a:pPr>
            <a:endParaRPr lang="en-GB" sz="2000" dirty="0" smtClean="0"/>
          </a:p>
          <a:p>
            <a:pPr>
              <a:buClrTx/>
              <a:buFont typeface="Arial" panose="020B0604020202020204" pitchFamily="34" charset="0"/>
              <a:buChar char="•"/>
            </a:pPr>
            <a:endParaRPr lang="es-ES" sz="2000" dirty="0"/>
          </a:p>
        </p:txBody>
      </p:sp>
      <p:sp>
        <p:nvSpPr>
          <p:cNvPr id="4" name="3 Marcador de número de diapositiva"/>
          <p:cNvSpPr>
            <a:spLocks noGrp="1"/>
          </p:cNvSpPr>
          <p:nvPr>
            <p:ph type="sldNum" sz="quarter" idx="12"/>
          </p:nvPr>
        </p:nvSpPr>
        <p:spPr/>
        <p:txBody>
          <a:bodyPr/>
          <a:lstStyle/>
          <a:p>
            <a:pPr>
              <a:defRPr/>
            </a:pPr>
            <a:fld id="{8258FBDE-9073-4590-A1C9-9129B1DD6CFD}" type="slidenum">
              <a:rPr lang="en-GB" smtClean="0"/>
              <a:pPr>
                <a:defRPr/>
              </a:pPr>
              <a:t>8</a:t>
            </a:fld>
            <a:endParaRPr lang="en-GB"/>
          </a:p>
        </p:txBody>
      </p:sp>
    </p:spTree>
    <p:extLst>
      <p:ext uri="{BB962C8B-B14F-4D97-AF65-F5344CB8AC3E}">
        <p14:creationId xmlns:p14="http://schemas.microsoft.com/office/powerpoint/2010/main" val="12831150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288" y="1339850"/>
            <a:ext cx="8229600" cy="1081038"/>
          </a:xfrm>
        </p:spPr>
        <p:txBody>
          <a:bodyPr/>
          <a:lstStyle/>
          <a:p>
            <a:pPr algn="ctr"/>
            <a:r>
              <a:rPr lang="es-ES" sz="2200" dirty="0" err="1" smtClean="0"/>
              <a:t>Procurement</a:t>
            </a:r>
            <a:r>
              <a:rPr lang="es-ES" sz="2200" dirty="0" smtClean="0"/>
              <a:t> </a:t>
            </a:r>
            <a:r>
              <a:rPr lang="es-ES" sz="2200" dirty="0" err="1" smtClean="0"/>
              <a:t>obligations</a:t>
            </a:r>
            <a:r>
              <a:rPr lang="es-ES" sz="2200" dirty="0" smtClean="0"/>
              <a:t/>
            </a:r>
            <a:br>
              <a:rPr lang="es-ES" sz="2200" dirty="0" smtClean="0"/>
            </a:br>
            <a:r>
              <a:rPr lang="es-ES" sz="2200" dirty="0" err="1" smtClean="0"/>
              <a:t>Thresholds</a:t>
            </a:r>
            <a:r>
              <a:rPr lang="es-ES" sz="2200" dirty="0" smtClean="0"/>
              <a:t> </a:t>
            </a:r>
            <a:r>
              <a:rPr lang="es-ES" sz="2200" dirty="0" err="1" smtClean="0"/>
              <a:t>for</a:t>
            </a:r>
            <a:r>
              <a:rPr lang="es-ES" sz="2200" dirty="0" smtClean="0"/>
              <a:t> </a:t>
            </a:r>
            <a:r>
              <a:rPr lang="es-ES" sz="2200" dirty="0" err="1" smtClean="0"/>
              <a:t>Services</a:t>
            </a:r>
            <a:endParaRPr lang="es-ES" sz="2200" b="0" u="sng" dirty="0"/>
          </a:p>
        </p:txBody>
      </p:sp>
      <p:sp>
        <p:nvSpPr>
          <p:cNvPr id="3" name="2 Marcador de contenido"/>
          <p:cNvSpPr>
            <a:spLocks noGrp="1"/>
          </p:cNvSpPr>
          <p:nvPr>
            <p:ph idx="1"/>
          </p:nvPr>
        </p:nvSpPr>
        <p:spPr/>
        <p:txBody>
          <a:bodyPr/>
          <a:lstStyle/>
          <a:p>
            <a:pPr>
              <a:buClrTx/>
              <a:buFont typeface="Arial" panose="020B0604020202020204" pitchFamily="34" charset="0"/>
              <a:buChar char="•"/>
            </a:pPr>
            <a:endParaRPr lang="en-GB" sz="2000" dirty="0" smtClean="0"/>
          </a:p>
          <a:p>
            <a:pPr>
              <a:buClrTx/>
              <a:buFont typeface="Arial" panose="020B0604020202020204" pitchFamily="34" charset="0"/>
              <a:buChar char="•"/>
            </a:pPr>
            <a:endParaRPr lang="en-GB" sz="2000" dirty="0"/>
          </a:p>
          <a:p>
            <a:pPr>
              <a:buClrTx/>
              <a:buFont typeface="Arial" panose="020B0604020202020204" pitchFamily="34" charset="0"/>
              <a:buChar char="•"/>
            </a:pPr>
            <a:endParaRPr lang="en-GB" sz="2000" dirty="0" smtClean="0"/>
          </a:p>
          <a:p>
            <a:pPr>
              <a:buClrTx/>
              <a:buFont typeface="Arial" panose="020B0604020202020204" pitchFamily="34" charset="0"/>
              <a:buChar char="•"/>
            </a:pPr>
            <a:endParaRPr lang="en-GB" sz="2000" dirty="0"/>
          </a:p>
          <a:p>
            <a:pPr>
              <a:buClrTx/>
              <a:buFont typeface="Arial" panose="020B0604020202020204" pitchFamily="34" charset="0"/>
              <a:buChar char="•"/>
            </a:pPr>
            <a:endParaRPr lang="en-GB" sz="2000" dirty="0" smtClean="0"/>
          </a:p>
          <a:p>
            <a:pPr>
              <a:buClrTx/>
              <a:buFont typeface="Arial" panose="020B0604020202020204" pitchFamily="34" charset="0"/>
              <a:buChar char="•"/>
            </a:pPr>
            <a:endParaRPr lang="en-GB" sz="2000" dirty="0" smtClean="0"/>
          </a:p>
          <a:p>
            <a:pPr>
              <a:buClrTx/>
              <a:buFont typeface="Arial" panose="020B0604020202020204" pitchFamily="34" charset="0"/>
              <a:buChar char="•"/>
            </a:pPr>
            <a:endParaRPr lang="es-ES" sz="2000" dirty="0"/>
          </a:p>
        </p:txBody>
      </p:sp>
      <p:sp>
        <p:nvSpPr>
          <p:cNvPr id="4" name="3 Marcador de número de diapositiva"/>
          <p:cNvSpPr>
            <a:spLocks noGrp="1"/>
          </p:cNvSpPr>
          <p:nvPr>
            <p:ph type="sldNum" sz="quarter" idx="12"/>
          </p:nvPr>
        </p:nvSpPr>
        <p:spPr/>
        <p:txBody>
          <a:bodyPr/>
          <a:lstStyle/>
          <a:p>
            <a:pPr>
              <a:defRPr/>
            </a:pPr>
            <a:fld id="{8258FBDE-9073-4590-A1C9-9129B1DD6CFD}" type="slidenum">
              <a:rPr lang="en-GB" smtClean="0"/>
              <a:pPr>
                <a:defRPr/>
              </a:pPr>
              <a:t>9</a:t>
            </a:fld>
            <a:endParaRPr lang="en-GB"/>
          </a:p>
        </p:txBody>
      </p:sp>
      <p:graphicFrame>
        <p:nvGraphicFramePr>
          <p:cNvPr id="7" name="6 Tabla"/>
          <p:cNvGraphicFramePr>
            <a:graphicFrameLocks noGrp="1"/>
          </p:cNvGraphicFramePr>
          <p:nvPr>
            <p:extLst>
              <p:ext uri="{D42A27DB-BD31-4B8C-83A1-F6EECF244321}">
                <p14:modId xmlns:p14="http://schemas.microsoft.com/office/powerpoint/2010/main" val="954961020"/>
              </p:ext>
            </p:extLst>
          </p:nvPr>
        </p:nvGraphicFramePr>
        <p:xfrm>
          <a:off x="323527" y="2492896"/>
          <a:ext cx="8352929" cy="3528393"/>
        </p:xfrm>
        <a:graphic>
          <a:graphicData uri="http://schemas.openxmlformats.org/drawingml/2006/table">
            <a:tbl>
              <a:tblPr/>
              <a:tblGrid>
                <a:gridCol w="926045"/>
                <a:gridCol w="3000387"/>
                <a:gridCol w="4426497"/>
              </a:tblGrid>
              <a:tr h="1176131">
                <a:tc>
                  <a:txBody>
                    <a:bodyPr/>
                    <a:lstStyle/>
                    <a:p>
                      <a:pPr algn="l" fontAlgn="b"/>
                      <a:r>
                        <a:rPr lang="es-ES" sz="1600" b="1" i="0" u="none" strike="noStrike" dirty="0">
                          <a:solidFill>
                            <a:srgbClr val="000000"/>
                          </a:solidFill>
                          <a:effectLst/>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ctr"/>
                      <a:r>
                        <a:rPr lang="es-ES" sz="1600" b="1" i="0" u="none" strike="noStrike" dirty="0">
                          <a:solidFill>
                            <a:srgbClr val="000000"/>
                          </a:solidFill>
                          <a:effectLst/>
                          <a:latin typeface="Arial"/>
                        </a:rPr>
                        <a:t>≥ 200,000 Euro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600" b="1" i="0" u="none" strike="noStrike">
                          <a:solidFill>
                            <a:srgbClr val="000000"/>
                          </a:solidFill>
                          <a:effectLst/>
                          <a:latin typeface="Calibri"/>
                        </a:rPr>
                        <a:t>International restricted tender procedure, following publication of a tender notice in the international and the national press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76131">
                <a:tc>
                  <a:txBody>
                    <a:bodyPr/>
                    <a:lstStyle/>
                    <a:p>
                      <a:pPr algn="l" fontAlgn="ctr"/>
                      <a:r>
                        <a:rPr lang="es-ES" sz="1600" b="1" i="0" u="none" strike="noStrike">
                          <a:solidFill>
                            <a:srgbClr val="000000"/>
                          </a:solidFill>
                          <a:effectLst/>
                          <a:latin typeface="Calibri"/>
                        </a:rPr>
                        <a:t>SERVICES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it-IT" sz="1600" b="1" i="0" u="none" strike="noStrike" dirty="0">
                          <a:solidFill>
                            <a:srgbClr val="000000"/>
                          </a:solidFill>
                          <a:effectLst/>
                          <a:latin typeface="Calibri"/>
                        </a:rPr>
                        <a:t>&lt; 200,000 Euro and &gt; 10,000 Euro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600" b="1" i="0" u="none" strike="noStrike">
                          <a:solidFill>
                            <a:srgbClr val="000000"/>
                          </a:solidFill>
                          <a:effectLst/>
                          <a:latin typeface="Calibri"/>
                        </a:rPr>
                        <a:t>Framework Contract Procedure or Competitive negotiated procedure following invitations sent without publication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76131">
                <a:tc>
                  <a:txBody>
                    <a:bodyPr/>
                    <a:lstStyle/>
                    <a:p>
                      <a:pPr algn="l" fontAlgn="b"/>
                      <a:r>
                        <a:rPr lang="es-ES" sz="1600" b="1" i="0" u="none" strike="noStrike">
                          <a:solidFill>
                            <a:srgbClr val="000000"/>
                          </a:solidFill>
                          <a:effectLst/>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es-ES" sz="1600" b="1" i="0" u="none" strike="noStrike">
                          <a:solidFill>
                            <a:srgbClr val="000000"/>
                          </a:solidFill>
                          <a:effectLst/>
                          <a:latin typeface="Arial"/>
                        </a:rPr>
                        <a:t>≤</a:t>
                      </a:r>
                      <a:r>
                        <a:rPr lang="es-ES" sz="1600" b="1" i="0" u="none" strike="noStrike">
                          <a:solidFill>
                            <a:srgbClr val="000000"/>
                          </a:solidFill>
                          <a:effectLst/>
                          <a:latin typeface="Calibri"/>
                        </a:rPr>
                        <a:t> 10,000 Euro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ctr"/>
                      <a:r>
                        <a:rPr lang="es-ES" sz="1600" b="1" i="0" u="none" strike="noStrike" dirty="0">
                          <a:solidFill>
                            <a:srgbClr val="000000"/>
                          </a:solidFill>
                          <a:effectLst/>
                          <a:latin typeface="Calibri"/>
                        </a:rPr>
                        <a:t>Single tender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bl>
          </a:graphicData>
        </a:graphic>
      </p:graphicFrame>
    </p:spTree>
    <p:extLst>
      <p:ext uri="{BB962C8B-B14F-4D97-AF65-F5344CB8AC3E}">
        <p14:creationId xmlns:p14="http://schemas.microsoft.com/office/powerpoint/2010/main" val="2938903053"/>
      </p:ext>
    </p:extLst>
  </p:cSld>
  <p:clrMapOvr>
    <a:masterClrMapping/>
  </p:clrMapOvr>
  <p:timing>
    <p:tnLst>
      <p:par>
        <p:cTn id="1" dur="indefinite" restart="never" nodeType="tmRoot"/>
      </p:par>
    </p:tnLst>
  </p:timing>
</p:sld>
</file>

<file path=ppt/theme/theme1.xml><?xml version="1.0" encoding="utf-8"?>
<a:theme xmlns:a="http://schemas.openxmlformats.org/drawingml/2006/main" name="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ct val="0"/>
          </a:spcAft>
          <a:buClr>
            <a:schemeClr val="bg1"/>
          </a:buClr>
          <a:buSzTx/>
          <a:buFontTx/>
          <a:buChar char="•"/>
          <a:tabLst/>
          <a:defRPr kumimoji="0" lang="en-GB" sz="2000" b="1"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ct val="0"/>
          </a:spcAft>
          <a:buClr>
            <a:schemeClr val="bg1"/>
          </a:buClr>
          <a:buSzTx/>
          <a:buFontTx/>
          <a:buChar char="•"/>
          <a:tabLst/>
          <a:defRPr kumimoji="0" lang="en-GB" sz="2000" b="1"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16461</TotalTime>
  <Words>2038</Words>
  <Application>Microsoft Office PowerPoint</Application>
  <PresentationFormat>On-screen Show (4:3)</PresentationFormat>
  <Paragraphs>384</Paragraphs>
  <Slides>29</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29</vt:i4>
      </vt:variant>
    </vt:vector>
  </HeadingPairs>
  <TitlesOfParts>
    <vt:vector size="31" baseType="lpstr">
      <vt:lpstr>Slide_Master</vt:lpstr>
      <vt:lpstr>Worksheet</vt:lpstr>
      <vt:lpstr>PowerPoint Presentation</vt:lpstr>
      <vt:lpstr>PowerPoint Presentation</vt:lpstr>
      <vt:lpstr>Outline </vt:lpstr>
      <vt:lpstr>Most Common Errors </vt:lpstr>
      <vt:lpstr> Payment request  Annex V</vt:lpstr>
      <vt:lpstr>Payment request  Final report</vt:lpstr>
      <vt:lpstr>70% rule</vt:lpstr>
      <vt:lpstr>Article 9 of General Conditions</vt:lpstr>
      <vt:lpstr>Procurement obligations Thresholds for Services</vt:lpstr>
      <vt:lpstr>Procurement obligations Thresholds for Supplies</vt:lpstr>
      <vt:lpstr>Procurement obligations Thresholds for Works</vt:lpstr>
      <vt:lpstr>Procurement: conditions to be fulfilled</vt:lpstr>
      <vt:lpstr>Procurement: conditions to be fulfilled</vt:lpstr>
      <vt:lpstr>Procurement: Rules of nationality and origin</vt:lpstr>
      <vt:lpstr>Clarification of issues</vt:lpstr>
      <vt:lpstr>Clarification of issues</vt:lpstr>
      <vt:lpstr>Clarification of issues</vt:lpstr>
      <vt:lpstr>Clarification of issues</vt:lpstr>
      <vt:lpstr>Clarification of issues</vt:lpstr>
      <vt:lpstr>Clarification of issues</vt:lpstr>
      <vt:lpstr>Clarification of issues</vt:lpstr>
      <vt:lpstr>Clarification of issues</vt:lpstr>
      <vt:lpstr>Questions &amp; Answers (submitted to EC)</vt:lpstr>
      <vt:lpstr>Questions &amp; Answers (submitted to EC)</vt:lpstr>
      <vt:lpstr>Conclusions </vt:lpstr>
      <vt:lpstr>Useful links</vt:lpstr>
      <vt:lpstr>Useful links</vt:lpstr>
      <vt:lpstr>PowerPoint Presentation</vt:lpstr>
      <vt:lpstr>PowerPoint Presentation</vt:lpstr>
    </vt:vector>
  </TitlesOfParts>
  <Company>European Commission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turneem</dc:creator>
  <cp:lastModifiedBy>LAZZARI Silvio (DEVCO-EXT)</cp:lastModifiedBy>
  <cp:revision>422</cp:revision>
  <cp:lastPrinted>2012-12-17T10:01:11Z</cp:lastPrinted>
  <dcterms:created xsi:type="dcterms:W3CDTF">2011-10-28T10:25:18Z</dcterms:created>
  <dcterms:modified xsi:type="dcterms:W3CDTF">2013-11-05T16:08:42Z</dcterms:modified>
</cp:coreProperties>
</file>