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7"/>
  </p:notesMasterIdLst>
  <p:sldIdLst>
    <p:sldId id="332" r:id="rId2"/>
    <p:sldId id="308" r:id="rId3"/>
    <p:sldId id="257" r:id="rId4"/>
    <p:sldId id="329" r:id="rId5"/>
    <p:sldId id="330" r:id="rId6"/>
    <p:sldId id="331" r:id="rId7"/>
    <p:sldId id="314" r:id="rId8"/>
    <p:sldId id="316" r:id="rId9"/>
    <p:sldId id="318" r:id="rId10"/>
    <p:sldId id="320" r:id="rId11"/>
    <p:sldId id="323" r:id="rId12"/>
    <p:sldId id="333" r:id="rId13"/>
    <p:sldId id="325" r:id="rId14"/>
    <p:sldId id="326" r:id="rId15"/>
    <p:sldId id="327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728" autoAdjust="0"/>
  </p:normalViewPr>
  <p:slideViewPr>
    <p:cSldViewPr>
      <p:cViewPr varScale="1">
        <p:scale>
          <a:sx n="77" d="100"/>
          <a:sy n="77" d="100"/>
        </p:scale>
        <p:origin x="-127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B08C3-45A2-7C48-BABB-155FA3CD2CBC}" type="datetimeFigureOut">
              <a:rPr lang="en-US" smtClean="0"/>
              <a:t>11/11/13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D1CEE-1DB7-7B49-915C-8A69644F0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7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3EEE0-3813-624D-AA94-838517AB64A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67AED-F7C1-BD4F-83F7-B8826B6148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0A1BA-2BF5-0D45-A1F9-4317F15E09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A7BA4-3AF1-184F-95FF-8EF83C2032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8A60B-4B9F-524C-965C-448272BEB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2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DD2F0-FBC4-0449-93F9-389AC88A2E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CA86E-28DB-914C-96CF-913AEC42EE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0169A-F9E1-054F-B377-F16E7EA8B4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66C40-D30E-C143-8E5E-23B5000035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048AF-75E5-9242-9E48-11393632F7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602A3-EB9F-CE4C-B4B9-055EE1A396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7B78F-F9A7-BC43-9B1D-2D76228677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FAD9C-8520-5148-A7AE-30BCE75AFE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A1C168-B8F7-F943-8FF5-E6E539759A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7772400" cy="2362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4000" b="1" u="sng" dirty="0" smtClean="0">
                <a:latin typeface="Arial" charset="0"/>
                <a:ea typeface="ＭＳ Ｐゴシック" charset="0"/>
                <a:cs typeface="ＭＳ Ｐゴシック" charset="0"/>
              </a:rPr>
              <a:t>European </a:t>
            </a:r>
            <a:r>
              <a:rPr lang="en-GB" sz="4000" b="1" u="sng" dirty="0">
                <a:latin typeface="Arial" charset="0"/>
                <a:ea typeface="ＭＳ Ｐゴシック" charset="0"/>
                <a:cs typeface="ＭＳ Ｐゴシック" charset="0"/>
              </a:rPr>
              <a:t>Union</a:t>
            </a:r>
            <a: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40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3200" b="1" dirty="0">
                <a:latin typeface="Arial" charset="0"/>
                <a:ea typeface="ＭＳ Ｐゴシック" charset="0"/>
                <a:cs typeface="ＭＳ Ｐゴシック" charset="0"/>
              </a:rPr>
              <a:t>Regional Seminar on Decentralisation and Local Governance </a:t>
            </a:r>
            <a: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GB" sz="32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27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Nairobi</a:t>
            </a:r>
            <a:br>
              <a:rPr lang="en-GB" sz="27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GB" sz="2700" b="1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12 November 2011</a:t>
            </a:r>
            <a:endParaRPr lang="en-US" sz="2700" b="1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895600"/>
            <a:ext cx="6400800" cy="3352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GB" sz="3000" b="1" i="1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Session </a:t>
            </a:r>
            <a:r>
              <a:rPr lang="en-GB" sz="3000" b="1" i="1" dirty="0" smtClean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2.3: The Political Economy of Decentralisation</a:t>
            </a:r>
            <a:endParaRPr lang="en-GB" sz="3000" b="1" i="1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sz="32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Empowering Local Governments: Autonomy and Accountability</a:t>
            </a:r>
          </a:p>
          <a:p>
            <a:pPr eaLnBrk="1" hangingPunct="1"/>
            <a:endParaRPr lang="en-US" sz="2200" b="1" dirty="0">
              <a:solidFill>
                <a:schemeClr val="bg2">
                  <a:lumMod val="2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Paul Smoke</a:t>
            </a:r>
            <a:endParaRPr lang="en-GB" sz="2200" b="1" dirty="0">
              <a:solidFill>
                <a:schemeClr val="bg2">
                  <a:lumMod val="25000"/>
                </a:schemeClr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sz="2200" b="1" dirty="0" smtClean="0">
                <a:solidFill>
                  <a:schemeClr val="bg2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New </a:t>
            </a:r>
            <a:r>
              <a:rPr lang="en-GB" sz="2200" b="1" dirty="0">
                <a:solidFill>
                  <a:schemeClr val="bg2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York University</a:t>
            </a:r>
          </a:p>
          <a:p>
            <a:pPr eaLnBrk="1" hangingPunct="1"/>
            <a:endParaRPr lang="en-US" sz="22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254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Elections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are increasingly recognized to be a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 blunt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downward accountability instrument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Other mechanisms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can promote public knowledge of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how funds are generated/used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improve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linkages between local revenues and services: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information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/education,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public consultations, participatory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planning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&amp;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budgeting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complaint bureaus, social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auditing, etc.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But such approaches can be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pro forma and also subject to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elite capture, corruption, weak capacity, etc.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Effectiveness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requires awareness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/interest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/capacity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Do residents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know about/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understand/accept these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mechanisms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Can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they access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these mechanisms and use them well?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Are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they willing to use them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(or do they see no point or are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intimidated from doing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so)?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Do they ultimately affect LG/citizen perceptions/behavior?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  <a:t> Other Local Accountability Requirements/Mechanisms</a:t>
            </a:r>
            <a:endParaRPr lang="en-GB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977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Subnational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governments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may not be the only public sector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(supported)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actors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in the local landscape</a:t>
            </a:r>
          </a:p>
          <a:p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Devolved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governments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may exist in parallel with </a:t>
            </a:r>
            <a:r>
              <a:rPr lang="en-US" sz="2400" b="1" dirty="0" err="1">
                <a:latin typeface="Arial" charset="0"/>
                <a:ea typeface="ＭＳ Ｐゴシック" charset="0"/>
                <a:cs typeface="ＭＳ Ｐゴシック" charset="0"/>
              </a:rPr>
              <a:t>deconcentrated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 administrations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, both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with offices in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the same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sectors/jurisdictions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without clearly distinguished responsibilities</a:t>
            </a: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Other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service delivery mechanisms with dedicated funding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, e.g. constituency and community development funds, can further challenge the role of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LGs 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LG p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erformance/governance can suffer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if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murky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lines of accountability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confuse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citizens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about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what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to expect from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LGs 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reduce willingness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to pay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LG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revenues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The Broader Subnational </a:t>
            </a:r>
            <a:b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Accountability Landscape</a:t>
            </a: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067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"/>
            <a:ext cx="8229600" cy="1143001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800" b="1" dirty="0" smtClean="0">
                <a:latin typeface="Arial"/>
                <a:ea typeface="ＭＳ Ｐゴシック" charset="-128"/>
                <a:cs typeface="Arial"/>
              </a:rPr>
              <a:t>Former </a:t>
            </a:r>
            <a:r>
              <a:rPr lang="en-US" sz="2800" b="1" dirty="0">
                <a:latin typeface="Arial"/>
                <a:ea typeface="ＭＳ Ｐゴシック" charset="-128"/>
                <a:cs typeface="Arial"/>
              </a:rPr>
              <a:t>Intergovernmental System in Kenya: </a:t>
            </a:r>
            <a:r>
              <a:rPr lang="en-US" sz="2800" b="1" dirty="0" smtClean="0">
                <a:latin typeface="Arial"/>
                <a:ea typeface="ＭＳ Ｐゴシック" charset="-128"/>
                <a:cs typeface="Arial"/>
              </a:rPr>
              <a:t/>
            </a:r>
            <a:br>
              <a:rPr lang="en-US" sz="2800" b="1" dirty="0" smtClean="0">
                <a:latin typeface="Arial"/>
                <a:ea typeface="ＭＳ Ｐゴシック" charset="-128"/>
                <a:cs typeface="Arial"/>
              </a:rPr>
            </a:br>
            <a:r>
              <a:rPr lang="en-US" sz="2800" b="1" dirty="0" smtClean="0">
                <a:latin typeface="Arial"/>
                <a:ea typeface="ＭＳ Ｐゴシック" charset="-128"/>
                <a:cs typeface="Arial"/>
              </a:rPr>
              <a:t>A Cautionary Tale for Local Accountability</a:t>
            </a:r>
          </a:p>
        </p:txBody>
      </p:sp>
      <p:grpSp>
        <p:nvGrpSpPr>
          <p:cNvPr id="2" name="Group 6"/>
          <p:cNvGrpSpPr>
            <a:grpSpLocks noGrp="1" noChangeAspect="1"/>
          </p:cNvGrpSpPr>
          <p:nvPr/>
        </p:nvGrpSpPr>
        <p:grpSpPr bwMode="auto">
          <a:xfrm>
            <a:off x="235165" y="1143000"/>
            <a:ext cx="8451635" cy="5395031"/>
            <a:chOff x="288" y="946"/>
            <a:chExt cx="4896" cy="1717"/>
          </a:xfrm>
        </p:grpSpPr>
        <p:sp>
          <p:nvSpPr>
            <p:cNvPr id="24580" name="AutoShape 5"/>
            <p:cNvSpPr>
              <a:spLocks noChangeAspect="1" noChangeArrowheads="1" noTextEdit="1"/>
            </p:cNvSpPr>
            <p:nvPr/>
          </p:nvSpPr>
          <p:spPr bwMode="auto">
            <a:xfrm>
              <a:off x="288" y="1017"/>
              <a:ext cx="4896" cy="1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4581" name="_s204853"/>
            <p:cNvCxnSpPr>
              <a:cxnSpLocks noChangeShapeType="1"/>
              <a:stCxn id="24605" idx="0"/>
              <a:endCxn id="24604" idx="2"/>
            </p:cNvCxnSpPr>
            <p:nvPr/>
          </p:nvCxnSpPr>
          <p:spPr bwMode="auto">
            <a:xfrm rot="5400000" flipH="1" flipV="1">
              <a:off x="1656" y="2241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82" name="_s204851"/>
            <p:cNvCxnSpPr>
              <a:cxnSpLocks noChangeShapeType="1"/>
              <a:stCxn id="24604" idx="0"/>
              <a:endCxn id="24593" idx="2"/>
            </p:cNvCxnSpPr>
            <p:nvPr/>
          </p:nvCxnSpPr>
          <p:spPr bwMode="auto">
            <a:xfrm rot="5400000" flipH="1" flipV="1">
              <a:off x="1981" y="1117"/>
              <a:ext cx="511" cy="101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83" name="_s204845"/>
            <p:cNvCxnSpPr>
              <a:cxnSpLocks noChangeShapeType="1"/>
              <a:stCxn id="24603" idx="0"/>
              <a:endCxn id="24599" idx="2"/>
            </p:cNvCxnSpPr>
            <p:nvPr/>
          </p:nvCxnSpPr>
          <p:spPr bwMode="auto">
            <a:xfrm rot="16200000" flipV="1">
              <a:off x="4680" y="2241"/>
              <a:ext cx="144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84" name="_s204843"/>
            <p:cNvCxnSpPr>
              <a:cxnSpLocks noChangeShapeType="1"/>
              <a:stCxn id="24602" idx="0"/>
              <a:endCxn id="24594" idx="2"/>
            </p:cNvCxnSpPr>
            <p:nvPr/>
          </p:nvCxnSpPr>
          <p:spPr bwMode="auto">
            <a:xfrm rot="16200000" flipV="1">
              <a:off x="648" y="2241"/>
              <a:ext cx="143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85" name="_s204841"/>
            <p:cNvCxnSpPr>
              <a:cxnSpLocks noChangeShapeType="1"/>
              <a:stCxn id="24601" idx="0"/>
              <a:endCxn id="24595" idx="2"/>
            </p:cNvCxnSpPr>
            <p:nvPr/>
          </p:nvCxnSpPr>
          <p:spPr bwMode="auto">
            <a:xfrm rot="16200000" flipV="1">
              <a:off x="2664" y="2241"/>
              <a:ext cx="144" cy="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86" name="_s204839"/>
            <p:cNvCxnSpPr>
              <a:cxnSpLocks noChangeShapeType="1"/>
              <a:stCxn id="24600" idx="0"/>
              <a:endCxn id="24596" idx="2"/>
            </p:cNvCxnSpPr>
            <p:nvPr/>
          </p:nvCxnSpPr>
          <p:spPr bwMode="auto">
            <a:xfrm rot="16200000" flipV="1">
              <a:off x="3672" y="2241"/>
              <a:ext cx="144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87" name="_s204833"/>
            <p:cNvCxnSpPr>
              <a:cxnSpLocks noChangeShapeType="1"/>
              <a:stCxn id="24599" idx="0"/>
              <a:endCxn id="24593" idx="2"/>
            </p:cNvCxnSpPr>
            <p:nvPr/>
          </p:nvCxnSpPr>
          <p:spPr bwMode="auto">
            <a:xfrm rot="16200000" flipV="1">
              <a:off x="3493" y="622"/>
              <a:ext cx="511" cy="200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88" name="_s204829"/>
            <p:cNvCxnSpPr>
              <a:cxnSpLocks noChangeShapeType="1"/>
              <a:stCxn id="24598" idx="1"/>
              <a:endCxn id="24593" idx="2"/>
            </p:cNvCxnSpPr>
            <p:nvPr/>
          </p:nvCxnSpPr>
          <p:spPr bwMode="auto">
            <a:xfrm rot="10800000">
              <a:off x="2745" y="1370"/>
              <a:ext cx="135" cy="22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89" name="_s204819"/>
            <p:cNvCxnSpPr>
              <a:cxnSpLocks noChangeShapeType="1"/>
              <a:stCxn id="24597" idx="3"/>
              <a:endCxn id="24593" idx="2"/>
            </p:cNvCxnSpPr>
            <p:nvPr/>
          </p:nvCxnSpPr>
          <p:spPr bwMode="auto">
            <a:xfrm flipV="1">
              <a:off x="2592" y="1370"/>
              <a:ext cx="153" cy="22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0" name="_s204813"/>
            <p:cNvCxnSpPr>
              <a:cxnSpLocks noChangeShapeType="1"/>
              <a:stCxn id="24596" idx="0"/>
              <a:endCxn id="24593" idx="2"/>
            </p:cNvCxnSpPr>
            <p:nvPr/>
          </p:nvCxnSpPr>
          <p:spPr bwMode="auto">
            <a:xfrm rot="16200000" flipV="1">
              <a:off x="2989" y="1126"/>
              <a:ext cx="511" cy="9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1" name="_s204812"/>
            <p:cNvCxnSpPr>
              <a:cxnSpLocks noChangeShapeType="1"/>
              <a:stCxn id="24595" idx="0"/>
              <a:endCxn id="24593" idx="2"/>
            </p:cNvCxnSpPr>
            <p:nvPr/>
          </p:nvCxnSpPr>
          <p:spPr bwMode="auto">
            <a:xfrm flipV="1">
              <a:off x="2736" y="1370"/>
              <a:ext cx="9" cy="51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92" name="_s204811"/>
            <p:cNvCxnSpPr>
              <a:cxnSpLocks noChangeShapeType="1"/>
              <a:stCxn id="24594" idx="0"/>
              <a:endCxn id="24593" idx="2"/>
            </p:cNvCxnSpPr>
            <p:nvPr/>
          </p:nvCxnSpPr>
          <p:spPr bwMode="auto">
            <a:xfrm rot="5400000" flipH="1" flipV="1">
              <a:off x="1477" y="613"/>
              <a:ext cx="511" cy="2025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93" name="_s204807"/>
            <p:cNvSpPr>
              <a:spLocks noChangeArrowheads="1"/>
            </p:cNvSpPr>
            <p:nvPr/>
          </p:nvSpPr>
          <p:spPr bwMode="auto">
            <a:xfrm>
              <a:off x="2160" y="946"/>
              <a:ext cx="1170" cy="424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u="sng" dirty="0">
                  <a:latin typeface="Calibri" charset="0"/>
                </a:rPr>
                <a:t>Main </a:t>
              </a:r>
              <a:r>
                <a:rPr lang="en-US" sz="2000" b="1" u="sng" dirty="0" err="1">
                  <a:latin typeface="Calibri" charset="0"/>
                </a:rPr>
                <a:t>GoK</a:t>
              </a:r>
              <a:r>
                <a:rPr lang="en-US" sz="2000" b="1" u="sng" dirty="0">
                  <a:latin typeface="Calibri" charset="0"/>
                </a:rPr>
                <a:t> Players:</a:t>
              </a:r>
            </a:p>
            <a:p>
              <a:pPr algn="ctr">
                <a:buFontTx/>
                <a:buChar char="•"/>
              </a:pPr>
              <a:r>
                <a:rPr lang="en-US" sz="1600" dirty="0">
                  <a:solidFill>
                    <a:srgbClr val="FF0000"/>
                  </a:solidFill>
                  <a:latin typeface="Calibri" charset="0"/>
                </a:rPr>
                <a:t>Office of President</a:t>
              </a:r>
            </a:p>
            <a:p>
              <a:pPr algn="ctr">
                <a:buFontTx/>
                <a:buChar char="•"/>
              </a:pPr>
              <a:r>
                <a:rPr lang="en-US" sz="1600" dirty="0">
                  <a:solidFill>
                    <a:srgbClr val="008000"/>
                  </a:solidFill>
                  <a:latin typeface="Calibri" charset="0"/>
                </a:rPr>
                <a:t>Prime Minister</a:t>
              </a:r>
            </a:p>
            <a:p>
              <a:pPr algn="ctr">
                <a:buFontTx/>
                <a:buChar char="•"/>
              </a:pPr>
              <a:r>
                <a:rPr lang="en-US" sz="1600" dirty="0">
                  <a:solidFill>
                    <a:schemeClr val="accent6">
                      <a:lumMod val="75000"/>
                    </a:schemeClr>
                  </a:solidFill>
                  <a:latin typeface="Calibri" charset="0"/>
                </a:rPr>
                <a:t>Parliament</a:t>
              </a:r>
            </a:p>
          </p:txBody>
        </p:sp>
        <p:sp>
          <p:nvSpPr>
            <p:cNvPr id="24594" name="_s204808"/>
            <p:cNvSpPr>
              <a:spLocks noChangeArrowheads="1"/>
            </p:cNvSpPr>
            <p:nvPr/>
          </p:nvSpPr>
          <p:spPr bwMode="auto">
            <a:xfrm>
              <a:off x="288" y="1881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latin typeface="Calibri" charset="0"/>
                </a:rPr>
                <a:t>Provincial/District </a:t>
              </a:r>
            </a:p>
            <a:p>
              <a:pPr algn="ctr"/>
              <a:r>
                <a:rPr lang="en-US" sz="1400" b="1" dirty="0">
                  <a:latin typeface="Calibri" charset="0"/>
                </a:rPr>
                <a:t>Administration/</a:t>
              </a:r>
            </a:p>
            <a:p>
              <a:pPr algn="ctr"/>
              <a:r>
                <a:rPr lang="en-US" sz="1400" b="1" dirty="0">
                  <a:latin typeface="Calibri" charset="0"/>
                </a:rPr>
                <a:t>Development </a:t>
              </a:r>
            </a:p>
            <a:p>
              <a:pPr algn="ctr"/>
              <a:r>
                <a:rPr lang="en-US" sz="1400" b="1" dirty="0">
                  <a:latin typeface="Calibri" charset="0"/>
                </a:rPr>
                <a:t>Committees</a:t>
              </a:r>
            </a:p>
          </p:txBody>
        </p:sp>
        <p:sp>
          <p:nvSpPr>
            <p:cNvPr id="24595" name="_s204809"/>
            <p:cNvSpPr>
              <a:spLocks noChangeArrowheads="1"/>
            </p:cNvSpPr>
            <p:nvPr/>
          </p:nvSpPr>
          <p:spPr bwMode="auto">
            <a:xfrm>
              <a:off x="2304" y="1881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latin typeface="Calibri" charset="0"/>
                </a:rPr>
                <a:t>Sectoral Ministries</a:t>
              </a:r>
            </a:p>
            <a:p>
              <a:pPr algn="ctr"/>
              <a:r>
                <a:rPr lang="en-US" sz="1400" b="1" dirty="0">
                  <a:latin typeface="Calibri" charset="0"/>
                </a:rPr>
                <a:t>(&gt;25)</a:t>
              </a:r>
            </a:p>
          </p:txBody>
        </p:sp>
        <p:sp>
          <p:nvSpPr>
            <p:cNvPr id="24596" name="_s204810"/>
            <p:cNvSpPr>
              <a:spLocks noChangeArrowheads="1"/>
            </p:cNvSpPr>
            <p:nvPr/>
          </p:nvSpPr>
          <p:spPr bwMode="auto">
            <a:xfrm>
              <a:off x="3312" y="1881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000000"/>
                  </a:solidFill>
                </a:rPr>
                <a:t>Ministry of Local </a:t>
              </a:r>
            </a:p>
            <a:p>
              <a:pPr algn="ctr">
                <a:defRPr/>
              </a:pPr>
              <a:r>
                <a:rPr lang="en-US" sz="1400" b="1" dirty="0">
                  <a:solidFill>
                    <a:srgbClr val="000000"/>
                  </a:solidFill>
                </a:rPr>
                <a:t>Government</a:t>
              </a:r>
            </a:p>
            <a:p>
              <a:pPr algn="ctr">
                <a:defRPr/>
              </a:pPr>
              <a:r>
                <a:rPr lang="en-US" sz="1400" b="1" dirty="0">
                  <a:solidFill>
                    <a:srgbClr val="000000"/>
                  </a:solidFill>
                </a:rPr>
                <a:t>(ODPM)</a:t>
              </a:r>
            </a:p>
          </p:txBody>
        </p:sp>
        <p:sp>
          <p:nvSpPr>
            <p:cNvPr id="24597" name="_s204818"/>
            <p:cNvSpPr>
              <a:spLocks noChangeArrowheads="1"/>
            </p:cNvSpPr>
            <p:nvPr/>
          </p:nvSpPr>
          <p:spPr bwMode="auto">
            <a:xfrm>
              <a:off x="1728" y="1449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latin typeface="Calibri" charset="0"/>
                </a:rPr>
                <a:t>Ministry of</a:t>
              </a:r>
              <a:r>
                <a:rPr lang="en-US" sz="1400" b="1" dirty="0" smtClean="0">
                  <a:latin typeface="Calibri" charset="0"/>
                </a:rPr>
                <a:t> </a:t>
              </a:r>
            </a:p>
            <a:p>
              <a:pPr algn="ctr"/>
              <a:r>
                <a:rPr lang="en-US" sz="1400" b="1" dirty="0" smtClean="0">
                  <a:latin typeface="Calibri" charset="0"/>
                </a:rPr>
                <a:t>Finance</a:t>
              </a:r>
              <a:endParaRPr lang="en-US" sz="1400" b="1" dirty="0">
                <a:latin typeface="Calibri" charset="0"/>
              </a:endParaRPr>
            </a:p>
          </p:txBody>
        </p:sp>
        <p:sp>
          <p:nvSpPr>
            <p:cNvPr id="24598" name="_s204828"/>
            <p:cNvSpPr>
              <a:spLocks noChangeArrowheads="1"/>
            </p:cNvSpPr>
            <p:nvPr/>
          </p:nvSpPr>
          <p:spPr bwMode="auto">
            <a:xfrm>
              <a:off x="2880" y="1449"/>
              <a:ext cx="865" cy="28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1" dirty="0">
                  <a:solidFill>
                    <a:srgbClr val="000000"/>
                  </a:solidFill>
                  <a:latin typeface="Calibri" charset="0"/>
                </a:rPr>
                <a:t>Ministry of State</a:t>
              </a:r>
            </a:p>
            <a:p>
              <a:pPr algn="ctr"/>
              <a:r>
                <a:rPr lang="en-US" sz="1200" b="1" dirty="0">
                  <a:solidFill>
                    <a:srgbClr val="000000"/>
                  </a:solidFill>
                  <a:latin typeface="Calibri" charset="0"/>
                </a:rPr>
                <a:t>for Planning and</a:t>
              </a:r>
            </a:p>
            <a:p>
              <a:pPr algn="ctr"/>
              <a:r>
                <a:rPr lang="en-US" sz="1200" b="1" dirty="0">
                  <a:solidFill>
                    <a:srgbClr val="000000"/>
                  </a:solidFill>
                  <a:latin typeface="Calibri" charset="0"/>
                </a:rPr>
                <a:t> National </a:t>
              </a:r>
            </a:p>
            <a:p>
              <a:pPr algn="ctr"/>
              <a:r>
                <a:rPr lang="en-US" sz="1200" b="1" dirty="0">
                  <a:solidFill>
                    <a:srgbClr val="000000"/>
                  </a:solidFill>
                  <a:latin typeface="Calibri" charset="0"/>
                </a:rPr>
                <a:t>Development </a:t>
              </a:r>
            </a:p>
            <a:p>
              <a:pPr algn="ctr"/>
              <a:r>
                <a:rPr lang="en-US" sz="1200" b="1" dirty="0">
                  <a:solidFill>
                    <a:srgbClr val="000000"/>
                  </a:solidFill>
                  <a:latin typeface="Calibri" charset="0"/>
                </a:rPr>
                <a:t>(OPM)</a:t>
              </a:r>
            </a:p>
          </p:txBody>
        </p:sp>
        <p:sp>
          <p:nvSpPr>
            <p:cNvPr id="24599" name="_s204832"/>
            <p:cNvSpPr>
              <a:spLocks noChangeArrowheads="1"/>
            </p:cNvSpPr>
            <p:nvPr/>
          </p:nvSpPr>
          <p:spPr bwMode="auto">
            <a:xfrm>
              <a:off x="4320" y="1881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latin typeface="Calibri" charset="0"/>
                </a:rPr>
                <a:t>Community </a:t>
              </a:r>
            </a:p>
            <a:p>
              <a:pPr algn="ctr"/>
              <a:r>
                <a:rPr lang="en-US" sz="1400" b="1" dirty="0">
                  <a:latin typeface="Calibri" charset="0"/>
                </a:rPr>
                <a:t>Development</a:t>
              </a:r>
            </a:p>
            <a:p>
              <a:pPr algn="ctr"/>
              <a:r>
                <a:rPr lang="en-US" sz="1400" b="1" dirty="0">
                  <a:latin typeface="Calibri" charset="0"/>
                </a:rPr>
                <a:t>Trust Fund (CDTF</a:t>
              </a:r>
              <a:r>
                <a:rPr lang="en-US" sz="1400" dirty="0">
                  <a:latin typeface="Calibri" charset="0"/>
                </a:rPr>
                <a:t>)</a:t>
              </a:r>
            </a:p>
          </p:txBody>
        </p:sp>
        <p:sp>
          <p:nvSpPr>
            <p:cNvPr id="24600" name="_s204838"/>
            <p:cNvSpPr>
              <a:spLocks noChangeArrowheads="1"/>
            </p:cNvSpPr>
            <p:nvPr/>
          </p:nvSpPr>
          <p:spPr bwMode="auto">
            <a:xfrm>
              <a:off x="3313" y="2313"/>
              <a:ext cx="863" cy="35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400" b="1" u="sng" dirty="0">
                  <a:solidFill>
                    <a:srgbClr val="000000"/>
                  </a:solidFill>
                  <a:ea typeface="ＭＳ Ｐゴシック" charset="-128"/>
                  <a:cs typeface="ＭＳ Ｐゴシック" charset="-128"/>
                </a:rPr>
                <a:t>Local Authority </a:t>
              </a:r>
            </a:p>
            <a:p>
              <a:pPr algn="ctr">
                <a:defRPr/>
              </a:pPr>
              <a:r>
                <a:rPr lang="en-US" sz="1400" b="1" u="sng" dirty="0">
                  <a:solidFill>
                    <a:srgbClr val="000000"/>
                  </a:solidFill>
                  <a:ea typeface="ＭＳ Ｐゴシック" charset="-128"/>
                  <a:cs typeface="ＭＳ Ｐゴシック" charset="-128"/>
                </a:rPr>
                <a:t>Service Delivery</a:t>
              </a:r>
            </a:p>
            <a:p>
              <a:pPr algn="ctr">
                <a:defRPr/>
              </a:pPr>
              <a:r>
                <a:rPr lang="en-US" sz="1400" b="1" u="sng" dirty="0">
                  <a:solidFill>
                    <a:srgbClr val="000000"/>
                  </a:solidFill>
                  <a:ea typeface="ＭＳ Ｐゴシック" charset="-128"/>
                  <a:cs typeface="ＭＳ Ｐゴシック" charset="-128"/>
                </a:rPr>
                <a:t>Action Plans</a:t>
              </a:r>
            </a:p>
            <a:p>
              <a:pPr algn="ctr">
                <a:defRPr/>
              </a:pPr>
              <a:r>
                <a:rPr lang="en-US" sz="1400" b="1" u="sng" dirty="0">
                  <a:solidFill>
                    <a:srgbClr val="000000"/>
                  </a:solidFill>
                  <a:ea typeface="ＭＳ Ｐゴシック" charset="-128"/>
                  <a:cs typeface="ＭＳ Ｐゴシック" charset="-128"/>
                </a:rPr>
                <a:t>(LASDAP)</a:t>
              </a:r>
              <a:endParaRPr lang="en-US" sz="1400" dirty="0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4601" name="_s204840"/>
            <p:cNvSpPr>
              <a:spLocks noChangeArrowheads="1"/>
            </p:cNvSpPr>
            <p:nvPr/>
          </p:nvSpPr>
          <p:spPr bwMode="auto">
            <a:xfrm>
              <a:off x="2305" y="2313"/>
              <a:ext cx="863" cy="35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u="sng" dirty="0">
                  <a:solidFill>
                    <a:srgbClr val="000000"/>
                  </a:solidFill>
                  <a:latin typeface="Calibri" charset="0"/>
                </a:rPr>
                <a:t>PDP/DDP</a:t>
              </a:r>
            </a:p>
            <a:p>
              <a:pPr algn="ctr"/>
              <a:r>
                <a:rPr lang="en-US" sz="1400" b="1" u="sng" dirty="0">
                  <a:latin typeface="Calibri" charset="0"/>
                </a:rPr>
                <a:t>Sectoral Plans and  </a:t>
              </a:r>
            </a:p>
            <a:p>
              <a:pPr algn="ctr"/>
              <a:r>
                <a:rPr lang="en-US" sz="1400" b="1" u="sng" dirty="0">
                  <a:latin typeface="Calibri" charset="0"/>
                </a:rPr>
                <a:t>Programs</a:t>
              </a:r>
            </a:p>
          </p:txBody>
        </p:sp>
        <p:sp>
          <p:nvSpPr>
            <p:cNvPr id="24602" name="_s204842"/>
            <p:cNvSpPr>
              <a:spLocks noChangeArrowheads="1"/>
            </p:cNvSpPr>
            <p:nvPr/>
          </p:nvSpPr>
          <p:spPr bwMode="auto">
            <a:xfrm>
              <a:off x="288" y="2312"/>
              <a:ext cx="864" cy="351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u="sng" dirty="0">
                  <a:solidFill>
                    <a:srgbClr val="000000"/>
                  </a:solidFill>
                  <a:latin typeface="Calibri" charset="0"/>
                </a:rPr>
                <a:t>Provincial</a:t>
              </a:r>
              <a:r>
                <a:rPr lang="en-US" sz="1400" b="1" u="sng" dirty="0" smtClean="0">
                  <a:solidFill>
                    <a:srgbClr val="000000"/>
                  </a:solidFill>
                  <a:latin typeface="Calibri" charset="0"/>
                </a:rPr>
                <a:t> </a:t>
              </a:r>
            </a:p>
            <a:p>
              <a:pPr algn="ctr"/>
              <a:r>
                <a:rPr lang="en-US" sz="1400" b="1" u="sng" dirty="0" smtClean="0">
                  <a:solidFill>
                    <a:srgbClr val="000000"/>
                  </a:solidFill>
                  <a:latin typeface="Calibri" charset="0"/>
                </a:rPr>
                <a:t>and District </a:t>
              </a:r>
            </a:p>
            <a:p>
              <a:pPr algn="ctr"/>
              <a:r>
                <a:rPr lang="en-US" sz="1400" b="1" u="sng" dirty="0" smtClean="0">
                  <a:solidFill>
                    <a:srgbClr val="000000"/>
                  </a:solidFill>
                  <a:latin typeface="Calibri" charset="0"/>
                </a:rPr>
                <a:t>Development</a:t>
              </a:r>
              <a:endParaRPr lang="en-US" sz="1400" b="1" u="sng" dirty="0">
                <a:solidFill>
                  <a:srgbClr val="000000"/>
                </a:solidFill>
                <a:latin typeface="Calibri" charset="0"/>
              </a:endParaRPr>
            </a:p>
            <a:p>
              <a:pPr algn="ctr"/>
              <a:r>
                <a:rPr lang="en-US" sz="1400" b="1" u="sng" dirty="0">
                  <a:solidFill>
                    <a:srgbClr val="000000"/>
                  </a:solidFill>
                  <a:latin typeface="Calibri" charset="0"/>
                </a:rPr>
                <a:t>Plans (PDP/DDP)</a:t>
              </a:r>
            </a:p>
          </p:txBody>
        </p:sp>
        <p:sp>
          <p:nvSpPr>
            <p:cNvPr id="24603" name="_s204844"/>
            <p:cNvSpPr>
              <a:spLocks noChangeArrowheads="1"/>
            </p:cNvSpPr>
            <p:nvPr/>
          </p:nvSpPr>
          <p:spPr bwMode="auto">
            <a:xfrm>
              <a:off x="4321" y="2313"/>
              <a:ext cx="863" cy="35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u="sng" dirty="0">
                  <a:latin typeface="Calibri" charset="0"/>
                </a:rPr>
                <a:t>CDTF and</a:t>
              </a:r>
            </a:p>
            <a:p>
              <a:pPr algn="ctr"/>
              <a:r>
                <a:rPr lang="en-US" sz="1400" b="1" u="sng" dirty="0">
                  <a:latin typeface="Calibri" charset="0"/>
                </a:rPr>
                <a:t>Various CBO Plans</a:t>
              </a:r>
              <a:endParaRPr lang="en-US" sz="1400" b="1" u="sng" dirty="0">
                <a:solidFill>
                  <a:schemeClr val="folHlink"/>
                </a:solidFill>
                <a:latin typeface="Calibri" charset="0"/>
              </a:endParaRPr>
            </a:p>
          </p:txBody>
        </p:sp>
        <p:sp>
          <p:nvSpPr>
            <p:cNvPr id="24604" name="_s204850"/>
            <p:cNvSpPr>
              <a:spLocks noChangeArrowheads="1"/>
            </p:cNvSpPr>
            <p:nvPr/>
          </p:nvSpPr>
          <p:spPr bwMode="auto">
            <a:xfrm>
              <a:off x="1297" y="1881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Parliamentary</a:t>
              </a:r>
            </a:p>
            <a:p>
              <a:pPr algn="ctr"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Constituencies</a:t>
              </a:r>
            </a:p>
          </p:txBody>
        </p:sp>
        <p:sp>
          <p:nvSpPr>
            <p:cNvPr id="24605" name="_s204852"/>
            <p:cNvSpPr>
              <a:spLocks noChangeArrowheads="1"/>
            </p:cNvSpPr>
            <p:nvPr/>
          </p:nvSpPr>
          <p:spPr bwMode="auto">
            <a:xfrm>
              <a:off x="1296" y="2313"/>
              <a:ext cx="864" cy="350"/>
            </a:xfrm>
            <a:prstGeom prst="roundRect">
              <a:avLst>
                <a:gd name="adj" fmla="val 16667"/>
              </a:avLst>
            </a:prstGeom>
            <a:solidFill>
              <a:srgbClr val="FCD5B5"/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400" b="1" u="sng" dirty="0">
                  <a:solidFill>
                    <a:srgbClr val="000000"/>
                  </a:solidFill>
                </a:rPr>
                <a:t>Constituency </a:t>
              </a:r>
            </a:p>
            <a:p>
              <a:pPr algn="ctr">
                <a:defRPr/>
              </a:pPr>
              <a:r>
                <a:rPr lang="en-US" sz="1400" b="1" u="sng" dirty="0">
                  <a:solidFill>
                    <a:srgbClr val="000000"/>
                  </a:solidFill>
                </a:rPr>
                <a:t>Development Fund</a:t>
              </a:r>
            </a:p>
            <a:p>
              <a:pPr algn="ctr">
                <a:defRPr/>
              </a:pPr>
              <a:r>
                <a:rPr lang="en-US" sz="1400" b="1" u="sng" dirty="0">
                  <a:solidFill>
                    <a:srgbClr val="000000"/>
                  </a:solidFill>
                </a:rPr>
                <a:t>(CDF) and Plans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4822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Developing local autonomy and appropriate accountability channels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—and the </a:t>
            </a: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behavioural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changes they require at all levels—is a daunting task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hallenges arise from a weak or problematic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underlying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decentralization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strategy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—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often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implemented too quickly or slowly with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relative inattention to embedded political/institutional incentives that affect performance</a:t>
            </a:r>
          </a:p>
          <a:p>
            <a:pPr eaLnBrk="1" hangingPunct="1"/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Recently interest is growing in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how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central governments can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more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strategically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implement and sequence decentralization to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reconfigure accountability channels and enhance LG autonomy</a:t>
            </a: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LGs can also behave strategically under decentralization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(in accordance with their “general mandate” for local development)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IV. Developing Empowered Local Governments: Strategic Orientation  </a:t>
            </a:r>
            <a:endParaRPr lang="en-US" sz="32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83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National framework adoption approach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: center sets the framework and assumes all actors/levels comply</a:t>
            </a:r>
          </a:p>
          <a:p>
            <a:pPr eaLnBrk="1" hangingPunct="1"/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Heavily managed gradualist approach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: central government manages each step and makes decisions</a:t>
            </a:r>
          </a:p>
          <a:p>
            <a:pPr eaLnBrk="1" hangingPunct="1"/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Strategic asymmetric approach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: overall reforms rolled out through use of, for example: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consultative mechanisms; asymmetric treatment of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LG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 different characteristics and capacities; negotiated reform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trajectories;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performance based approaches to create incentives for adopting reforms; after initial steps, more advanced reforms can be progressively undertaken</a:t>
            </a:r>
          </a:p>
          <a:p>
            <a:pPr eaLnBrk="1" hangingPunct="1"/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Each approach has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 benefits and risks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, but the first two have dominated and often failed to meet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expectations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Implementation Strategy: </a:t>
            </a:r>
            <a:b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The National Perspective</a:t>
            </a: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467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Local governments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should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be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pro-active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and do what they can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within the constraints of the national framework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Starting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point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: begin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reforms with a locally developed vision and with a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base of </a:t>
            </a:r>
            <a:r>
              <a:rPr lang="en-US" sz="2400" i="1" dirty="0" smtClean="0">
                <a:latin typeface="Arial" charset="0"/>
                <a:ea typeface="ＭＳ Ｐゴシック" charset="0"/>
                <a:cs typeface="ＭＳ Ｐゴシック" charset="0"/>
              </a:rPr>
              <a:t>more contextually suitable and politically </a:t>
            </a:r>
            <a:r>
              <a:rPr lang="en-US" sz="2400" i="1" dirty="0">
                <a:latin typeface="Arial" charset="0"/>
                <a:ea typeface="ＭＳ Ｐゴシック" charset="0"/>
                <a:cs typeface="ＭＳ Ｐゴシック" charset="0"/>
              </a:rPr>
              <a:t>acceptable reforms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that maximize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chances of success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and begin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foundation for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further progress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Raising awareness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: appropriate use of citizen information and education campaigns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Engaging citizens/voters/taxpayers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: Appropriate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use (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depending on local conditions)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of participation/oversight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mechanisms, user committees,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partnerships,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etc.; </a:t>
            </a:r>
            <a:r>
              <a:rPr lang="en-US" sz="2400" b="1" i="1" u="sng" dirty="0">
                <a:latin typeface="Arial" charset="0"/>
                <a:ea typeface="ＭＳ Ｐゴシック" charset="0"/>
                <a:cs typeface="ＭＳ Ｐゴシック" charset="0"/>
              </a:rPr>
              <a:t>better </a:t>
            </a:r>
            <a:r>
              <a:rPr lang="en-US" sz="2400" b="1" i="1" u="sng" dirty="0" smtClean="0">
                <a:latin typeface="Arial" charset="0"/>
                <a:ea typeface="ＭＳ Ｐゴシック" charset="0"/>
                <a:cs typeface="ＭＳ Ｐゴシック" charset="0"/>
              </a:rPr>
              <a:t>link </a:t>
            </a:r>
            <a:r>
              <a:rPr lang="en-US" sz="2400" b="1" i="1" u="sng" dirty="0">
                <a:latin typeface="Arial" charset="0"/>
                <a:ea typeface="ＭＳ Ｐゴシック" charset="0"/>
                <a:cs typeface="ＭＳ Ｐゴシック" charset="0"/>
              </a:rPr>
              <a:t>revenue payments to service delivery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Risks of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political capture of the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local strategy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, but reformers can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try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to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be aware of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these, and transparency and broad-based local engagement can help</a:t>
            </a:r>
            <a:endParaRPr lang="en-GB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Implementation Strategy: </a:t>
            </a:r>
            <a:b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The Local Perspective</a:t>
            </a: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304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I. Overview of Autonomy and Accountability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II. National Challenges to More Autonomy/Accountability Shifts under </a:t>
            </a:r>
            <a:r>
              <a:rPr lang="en-US" sz="3600" b="1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endParaRPr lang="en-US" sz="36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ja-JP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III. Subnational Systems, Dynamics and Accountability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IV. Developing Empowered Local Governments: Strategic Approach</a:t>
            </a:r>
            <a:endParaRPr lang="en-US" sz="36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b="1" u="sng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Autonomy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is the power granted to local governments (LGs) to make decisions about generating and using public resources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Autonomy serves at least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three key roles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in </a:t>
            </a:r>
            <a:r>
              <a:rPr lang="en-US" sz="2800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, allowing LGs to: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ct in a way that generates the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expected efficiency enhancing benefits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of locally made decisions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certain public functions)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Think/act in a more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integrated manner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about the delivery of public functions (territorial vs. </a:t>
            </a: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sectoral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Realize their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general mandate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to provide for the development and welfare of their jurisdiction (beyond performing “offloaded” functions)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I. Overview of Autonomy and Accountability</a:t>
            </a:r>
            <a:endParaRPr lang="en-US" sz="32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Despite its importance,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autonomy is never total and absolute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under </a:t>
            </a:r>
            <a:r>
              <a:rPr lang="en-US" sz="2800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Central governments must establish a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framework for autonomy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that ensures adherence to certain standards of LG </a:t>
            </a: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(legality control)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Central governments have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critical national responsibilities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—national integrity and security, macroeconomic stabilization, redistribution, etc.—that may sometimes conflict with LG autonomy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Central governments make legitimate decisions about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national priorities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(e.g. national standards of basic service delivery) that should apply to LGs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One view is that autonomy should at least in part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be earned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rather than automatic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05800" cy="8382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Autonomy: Critical but Not Absolute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08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876800"/>
          </a:xfrm>
        </p:spPr>
        <p:txBody>
          <a:bodyPr>
            <a:normAutofit fontScale="92500"/>
          </a:bodyPr>
          <a:lstStyle/>
          <a:p>
            <a:pPr marL="514350" indent="-457200"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Accountability channels/mechanisms are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critical to hold LGs responsible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for their actions and establish their legitimacy: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Downward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accountability to citizen voters through elections and other means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Horizontal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accountability between elected LG councilors and LG staff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Upward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accountability to higher levels of government</a:t>
            </a:r>
          </a:p>
          <a:p>
            <a:pPr marL="612457" indent="-457200">
              <a:lnSpc>
                <a:spcPct val="90000"/>
              </a:lnSpc>
            </a:pPr>
            <a:r>
              <a:rPr lang="en-US" sz="2600" dirty="0" smtClean="0">
                <a:latin typeface="Arial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 b="1" dirty="0" smtClean="0">
                <a:latin typeface="Arial" charset="0"/>
                <a:ea typeface="ＭＳ Ｐゴシック" charset="0"/>
                <a:cs typeface="ＭＳ Ｐゴシック" charset="0"/>
              </a:rPr>
              <a:t>nature of accountability relationships changes and evolves </a:t>
            </a:r>
            <a:r>
              <a:rPr lang="en-US" sz="2600" dirty="0" smtClean="0">
                <a:latin typeface="Arial" charset="0"/>
                <a:ea typeface="ＭＳ Ｐゴシック" charset="0"/>
                <a:cs typeface="ＭＳ Ｐゴシック" charset="0"/>
              </a:rPr>
              <a:t>under decentralization and the necessary shifts are often challenging</a:t>
            </a:r>
          </a:p>
          <a:p>
            <a:pPr marL="612457" indent="-457200">
              <a:lnSpc>
                <a:spcPct val="90000"/>
              </a:lnSpc>
            </a:pPr>
            <a:r>
              <a:rPr lang="en-US" sz="2600" b="1" dirty="0" smtClean="0">
                <a:latin typeface="Arial" charset="0"/>
                <a:ea typeface="ＭＳ Ｐゴシック" charset="0"/>
                <a:cs typeface="ＭＳ Ｐゴシック" charset="0"/>
              </a:rPr>
              <a:t>Issues of LG scale/level</a:t>
            </a:r>
            <a:r>
              <a:rPr lang="en-US" sz="2600" dirty="0" smtClean="0">
                <a:latin typeface="Arial" charset="0"/>
                <a:ea typeface="ＭＳ Ｐゴシック" charset="0"/>
                <a:cs typeface="ＭＳ Ｐゴシック" charset="0"/>
              </a:rPr>
              <a:t>: fiscal viability vs. political connectivity/relationships in multi-level systems</a:t>
            </a: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Purpose and Levels of Accountability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840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5105400"/>
          </a:xfrm>
        </p:spPr>
        <p:txBody>
          <a:bodyPr>
            <a:normAutofit lnSpcReduction="10000"/>
          </a:bodyPr>
          <a:lstStyle/>
          <a:p>
            <a:pPr marL="514350" indent="-457200"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Under </a:t>
            </a:r>
            <a:r>
              <a:rPr lang="en-US" sz="2800" dirty="0" err="1"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r>
              <a:rPr lang="en-US" sz="2800" dirty="0" err="1" smtClean="0">
                <a:latin typeface="Arial" charset="0"/>
                <a:ea typeface="ＭＳ Ｐゴシック" charset="0"/>
                <a:cs typeface="ＭＳ Ｐゴシック" charset="0"/>
              </a:rPr>
              <a:t>ecentralisation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(devolution):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There is a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shift in the balance between upward and downward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accountability towards the latter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LGs need some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autonomy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for true downward accountability (reduced/modified upward)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Horizontally, elected LG councils need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greater autonomous control over LG staff</a:t>
            </a:r>
          </a:p>
          <a:p>
            <a:pPr marL="514350" indent="-457200" eaLnBrk="1" hangingPunct="1">
              <a:lnSpc>
                <a:spcPct val="9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A core </a:t>
            </a:r>
            <a:r>
              <a:rPr lang="en-US" sz="2800" b="1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 challenge is getting the right balance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between central control (more upward accountability) and LG autonomy (greater downward accountability)</a:t>
            </a:r>
          </a:p>
          <a:p>
            <a:pPr marL="514350" indent="-457200" eaLnBrk="1" hangingPunct="1">
              <a:lnSpc>
                <a:spcPct val="90000"/>
              </a:lnSpc>
            </a:pP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This balance can/should/does change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as </a:t>
            </a:r>
            <a:r>
              <a:rPr lang="en-US" sz="2800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 evolves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Relationship between Autonomy and Accountability</a:t>
            </a:r>
            <a:endParaRPr lang="en-US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1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“Political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will”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often used to signal commitment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of a unified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center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to traditional </a:t>
            </a: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goals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and policies, including autonomy and accountability shifts, but this involves some voluntary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loss of central power</a:t>
            </a: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lvl="1" indent="-342900">
              <a:buFontTx/>
              <a:buChar char="•"/>
            </a:pPr>
            <a:r>
              <a:rPr lang="en-US" sz="2400" dirty="0">
                <a:latin typeface="Arial" charset="0"/>
                <a:ea typeface="ＭＳ Ｐゴシック" charset="0"/>
              </a:rPr>
              <a:t>Politicians &amp; 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bureaucrats in fact </a:t>
            </a:r>
            <a:r>
              <a:rPr lang="en-US" sz="2400" dirty="0">
                <a:latin typeface="Arial" charset="0"/>
                <a:ea typeface="ＭＳ Ｐゴシック" charset="0"/>
              </a:rPr>
              <a:t>support </a:t>
            </a:r>
            <a:r>
              <a:rPr lang="en-US" sz="2400" dirty="0" err="1" smtClean="0">
                <a:latin typeface="Arial" charset="0"/>
                <a:ea typeface="ＭＳ Ｐゴシック" charset="0"/>
              </a:rPr>
              <a:t>decentralisation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latin typeface="Arial" charset="0"/>
                <a:ea typeface="ＭＳ Ｐゴシック" charset="0"/>
              </a:rPr>
              <a:t>when </a:t>
            </a:r>
            <a:r>
              <a:rPr lang="en-US" sz="2400" b="1" dirty="0">
                <a:latin typeface="Arial" charset="0"/>
                <a:ea typeface="ＭＳ Ｐゴシック" charset="0"/>
              </a:rPr>
              <a:t>it serves their </a:t>
            </a:r>
            <a:r>
              <a:rPr lang="en-US" sz="2400" b="1" dirty="0" smtClean="0">
                <a:latin typeface="Arial" charset="0"/>
                <a:ea typeface="ＭＳ Ｐゴシック" charset="0"/>
              </a:rPr>
              <a:t>interests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latin typeface="Arial" charset="0"/>
                <a:ea typeface="ＭＳ Ｐゴシック" charset="0"/>
              </a:rPr>
              <a:t>(i.e. 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electoral, </a:t>
            </a:r>
            <a:r>
              <a:rPr lang="en-US" sz="2400" dirty="0">
                <a:latin typeface="Arial" charset="0"/>
                <a:ea typeface="ＭＳ Ｐゴシック" charset="0"/>
              </a:rPr>
              <a:t>security of tenure, career trajectories, support coalitions, etc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.)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342900" lvl="1" indent="-342900">
              <a:buFontTx/>
              <a:buChar char="•"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trong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political commitment may be insufficient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; robust frameworks often not fully designed/implemented or are undermined by various types of interference</a:t>
            </a:r>
          </a:p>
          <a:p>
            <a:pPr marL="342900" lvl="1" indent="-342900">
              <a:buFontTx/>
              <a:buChar char="•"/>
            </a:pP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Intergovernmental politics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: influential LGs may demand power or the CG may seek to please or neglect some LGs</a:t>
            </a:r>
          </a:p>
          <a:p>
            <a:pPr marL="342900" lvl="1" indent="-342900">
              <a:buFontTx/>
              <a:buChar char="•"/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lvl="1" indent="-342900">
              <a:buFontTx/>
              <a:buChar char="•"/>
            </a:pPr>
            <a:endParaRPr lang="en-US" sz="24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lvl="1" indent="-342900">
              <a:buFontTx/>
              <a:buChar char="•"/>
            </a:pPr>
            <a:endParaRPr lang="en-US" sz="2400" dirty="0">
              <a:latin typeface="Arial" charset="0"/>
              <a:ea typeface="ＭＳ Ｐゴシック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371600"/>
          </a:xfrm>
        </p:spPr>
        <p:txBody>
          <a:bodyPr>
            <a:normAutofit fontScale="90000"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36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II.</a:t>
            </a:r>
            <a:r>
              <a:rPr lang="en-US" sz="3600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Challenges to More Autonomy/ Accountability Shifts: </a:t>
            </a:r>
            <a:br>
              <a:rPr lang="en-US" sz="36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100" b="1" dirty="0" smtClean="0">
                <a:latin typeface="Arial" charset="0"/>
                <a:ea typeface="ＭＳ Ｐゴシック" charset="0"/>
                <a:cs typeface="ＭＳ Ｐゴシック" charset="0"/>
              </a:rPr>
              <a:t>National/Intergovernmental Political Dynamics</a:t>
            </a:r>
            <a:endParaRPr lang="en-GB" sz="31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23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Most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responsibility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for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detailed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design/implementation falls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to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administrators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working in 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complex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and poorly coordinated bureaucratic environments</a:t>
            </a:r>
          </a:p>
          <a:p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Agencies often have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different opinions regarding decentralization and their role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in designing/managing it</a:t>
            </a:r>
          </a:p>
          <a:p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Individual agencies may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fail to comply with mandates of decentralization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when their power is reduced or reform is led by an agency perceived as a rival</a:t>
            </a:r>
          </a:p>
          <a:p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Such behavior can 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weaken subnational government autonomy and incentives to perform</a:t>
            </a:r>
          </a:p>
          <a:p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International development agencies can reinforce such dynamics,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especially in aid dependent countries 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Central Government </a:t>
            </a:r>
            <a:b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b="1" dirty="0">
                <a:latin typeface="Arial" charset="0"/>
                <a:ea typeface="ＭＳ Ｐゴシック" charset="0"/>
                <a:cs typeface="ＭＳ Ｐゴシック" charset="0"/>
              </a:rPr>
              <a:t>Bureaucratic Environment</a:t>
            </a:r>
            <a:endParaRPr lang="en-GB" sz="32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2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err="1" smtClean="0">
                <a:latin typeface="Arial" charset="0"/>
                <a:ea typeface="ＭＳ Ｐゴシック" charset="0"/>
                <a:cs typeface="ＭＳ Ｐゴシック" charset="0"/>
              </a:rPr>
              <a:t>Decentralisation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 usually involves at least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three assumptions regarding local political behavior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A </a:t>
            </a:r>
            <a:r>
              <a:rPr lang="en-US" sz="2000" b="1" dirty="0">
                <a:latin typeface="Arial" charset="0"/>
                <a:ea typeface="ＭＳ Ｐゴシック" charset="0"/>
              </a:rPr>
              <a:t>well conceived overall system </a:t>
            </a:r>
            <a:r>
              <a:rPr lang="en-US" sz="2000" dirty="0">
                <a:latin typeface="Arial" charset="0"/>
                <a:ea typeface="ＭＳ Ｐゴシック" charset="0"/>
              </a:rPr>
              <a:t>with an appropriate degree of upward accountability and incentives </a:t>
            </a:r>
            <a:r>
              <a:rPr lang="en-US" sz="2000" b="1" dirty="0" smtClean="0">
                <a:latin typeface="Arial" charset="0"/>
                <a:ea typeface="ＭＳ Ｐゴシック" charset="0"/>
              </a:rPr>
              <a:t>reduce </a:t>
            </a:r>
            <a:r>
              <a:rPr lang="en-US" sz="2000" b="1" dirty="0">
                <a:latin typeface="Arial" charset="0"/>
                <a:ea typeface="ＭＳ Ｐゴシック" charset="0"/>
              </a:rPr>
              <a:t>inappropriate behavior (</a:t>
            </a:r>
            <a:r>
              <a:rPr lang="en-US" sz="2000" dirty="0">
                <a:latin typeface="Arial" charset="0"/>
                <a:ea typeface="ＭＳ Ｐゴシック" charset="0"/>
              </a:rPr>
              <a:t>patronage/</a:t>
            </a:r>
            <a:r>
              <a:rPr lang="en-US" sz="2000" dirty="0" err="1">
                <a:latin typeface="Arial" charset="0"/>
                <a:ea typeface="ＭＳ Ｐゴシック" charset="0"/>
              </a:rPr>
              <a:t>clientelism</a:t>
            </a:r>
            <a:r>
              <a:rPr lang="en-US" sz="2000" dirty="0">
                <a:latin typeface="Arial" charset="0"/>
                <a:ea typeface="ＭＳ Ｐゴシック" charset="0"/>
              </a:rPr>
              <a:t>/other non-democratic behavior)  </a:t>
            </a:r>
            <a:endParaRPr lang="en-US" sz="2000" b="1" dirty="0">
              <a:latin typeface="Arial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>
                <a:latin typeface="Arial" charset="0"/>
                <a:ea typeface="ＭＳ Ｐゴシック" charset="0"/>
              </a:rPr>
              <a:t>Well designed local </a:t>
            </a:r>
            <a:r>
              <a:rPr lang="en-US" sz="2000" b="1" dirty="0" smtClean="0">
                <a:latin typeface="Arial" charset="0"/>
                <a:ea typeface="ＭＳ Ｐゴシック" charset="0"/>
              </a:rPr>
              <a:t>elections and other mechanisms create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 </a:t>
            </a:r>
            <a:r>
              <a:rPr lang="en-US" sz="2000" b="1" dirty="0" smtClean="0">
                <a:latin typeface="Arial" charset="0"/>
                <a:ea typeface="ＭＳ Ｐゴシック" charset="0"/>
              </a:rPr>
              <a:t>downward </a:t>
            </a:r>
            <a:r>
              <a:rPr lang="en-US" sz="2000" b="1" dirty="0">
                <a:latin typeface="Arial" charset="0"/>
                <a:ea typeface="ＭＳ Ｐゴシック" charset="0"/>
              </a:rPr>
              <a:t>accountability </a:t>
            </a:r>
            <a:r>
              <a:rPr lang="en-US" sz="2000" dirty="0">
                <a:latin typeface="Arial" charset="0"/>
                <a:ea typeface="ＭＳ Ｐゴシック" charset="0"/>
              </a:rPr>
              <a:t>of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LG </a:t>
            </a:r>
            <a:r>
              <a:rPr lang="en-US" sz="2000" dirty="0">
                <a:latin typeface="Arial" charset="0"/>
                <a:ea typeface="ＭＳ Ｐゴシック" charset="0"/>
              </a:rPr>
              <a:t>councils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to </a:t>
            </a:r>
            <a:r>
              <a:rPr lang="en-US" sz="2000" dirty="0">
                <a:latin typeface="Arial" charset="0"/>
                <a:ea typeface="ＭＳ Ｐゴシック" charset="0"/>
              </a:rPr>
              <a:t>constituents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Arial" charset="0"/>
                <a:ea typeface="ＭＳ Ｐゴシック" charset="0"/>
              </a:rPr>
              <a:t>Local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councils </a:t>
            </a:r>
            <a:r>
              <a:rPr lang="en-US" sz="2000" dirty="0">
                <a:latin typeface="Arial" charset="0"/>
                <a:ea typeface="ＭＳ Ｐゴシック" charset="0"/>
              </a:rPr>
              <a:t>have </a:t>
            </a:r>
            <a:r>
              <a:rPr lang="en-US" sz="2000" b="1" dirty="0">
                <a:latin typeface="Arial" charset="0"/>
                <a:ea typeface="ＭＳ Ｐゴシック" charset="0"/>
              </a:rPr>
              <a:t>appropriate horizontal accountability relationships with local </a:t>
            </a:r>
            <a:r>
              <a:rPr lang="en-US" sz="2000" b="1" dirty="0" smtClean="0">
                <a:latin typeface="Arial" charset="0"/>
                <a:ea typeface="ＭＳ Ｐゴシック" charset="0"/>
              </a:rPr>
              <a:t>administration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 (sufficient autonomy)</a:t>
            </a:r>
            <a:endParaRPr lang="en-US" sz="20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How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LGs</a:t>
            </a:r>
            <a:r>
              <a:rPr lang="en-US" sz="2400" b="1" dirty="0" smtClean="0">
                <a:latin typeface="Arial" charset="0"/>
                <a:ea typeface="ＭＳ Ｐゴシック" charset="0"/>
                <a:cs typeface="ＭＳ Ｐゴシック" charset="0"/>
              </a:rPr>
              <a:t> use </a:t>
            </a:r>
            <a:r>
              <a:rPr lang="en-US" sz="2400" b="1" dirty="0">
                <a:latin typeface="Arial" charset="0"/>
                <a:ea typeface="ＭＳ Ｐゴシック" charset="0"/>
                <a:cs typeface="ＭＳ Ｐゴシック" charset="0"/>
              </a:rPr>
              <a:t>authority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depends, among others, on: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he </a:t>
            </a:r>
            <a:r>
              <a:rPr lang="en-US" sz="2000" b="1" dirty="0">
                <a:latin typeface="Arial" charset="0"/>
                <a:ea typeface="ＭＳ Ｐゴシック" charset="0"/>
                <a:cs typeface="ＭＳ Ｐゴシック" charset="0"/>
              </a:rPr>
              <a:t>distribution/concentration of local </a:t>
            </a:r>
            <a:r>
              <a:rPr lang="en-US" sz="2000" b="1" dirty="0" smtClean="0">
                <a:latin typeface="Arial" charset="0"/>
                <a:ea typeface="ＭＳ Ｐゴシック" charset="0"/>
                <a:cs typeface="ＭＳ Ｐゴシック" charset="0"/>
              </a:rPr>
              <a:t>power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—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elites,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ethnic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groups, political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parties,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unions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, civil society movements,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 smtClean="0">
                <a:latin typeface="Arial" charset="0"/>
                <a:ea typeface="ＭＳ Ｐゴシック" charset="0"/>
                <a:cs typeface="ＭＳ Ｐゴシック" charset="0"/>
              </a:rPr>
              <a:t>Electoral rules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: open/closed lists, area or sub-area seats, 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 smtClean="0">
                <a:latin typeface="Arial" charset="0"/>
                <a:ea typeface="ＭＳ Ｐゴシック" charset="0"/>
                <a:cs typeface="ＭＳ Ｐゴシック" charset="0"/>
              </a:rPr>
              <a:t>Proactive engagement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by adequately informed citizens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 smtClean="0">
                <a:latin typeface="Arial" charset="0"/>
                <a:ea typeface="ＭＳ Ｐゴシック" charset="0"/>
                <a:cs typeface="ＭＳ Ｐゴシック" charset="0"/>
              </a:rPr>
              <a:t>Councilor-administrator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relationships and capacities</a:t>
            </a:r>
            <a:endParaRPr lang="en-US" sz="2000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>
                <a:latin typeface="Arial" charset="0"/>
                <a:ea typeface="ＭＳ Ｐゴシック" charset="0"/>
                <a:cs typeface="ＭＳ Ｐゴシック" charset="0"/>
              </a:rPr>
              <a:t>R</a:t>
            </a:r>
            <a:r>
              <a:rPr lang="en-US" sz="2000" b="1" dirty="0" smtClean="0">
                <a:latin typeface="Arial" charset="0"/>
                <a:ea typeface="ＭＳ Ｐゴシック" charset="0"/>
                <a:cs typeface="ＭＳ Ｐゴシック" charset="0"/>
              </a:rPr>
              <a:t>esulting incentives faced by </a:t>
            </a:r>
            <a:r>
              <a:rPr lang="en-US" sz="2000" b="1" dirty="0">
                <a:latin typeface="Arial" charset="0"/>
                <a:ea typeface="ＭＳ Ｐゴシック" charset="0"/>
                <a:cs typeface="ＭＳ Ｐゴシック" charset="0"/>
              </a:rPr>
              <a:t>local </a:t>
            </a:r>
            <a:r>
              <a:rPr lang="en-US" sz="2000" b="1" dirty="0" smtClean="0">
                <a:latin typeface="Arial" charset="0"/>
                <a:ea typeface="ＭＳ Ｐゴシック" charset="0"/>
                <a:cs typeface="ＭＳ Ｐゴシック" charset="0"/>
              </a:rPr>
              <a:t>politicians, bureaucrats and citizens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 (perceptions/level of trust in LGs influence voting behavior, civic engagement, tax compliance, etc.)</a:t>
            </a:r>
            <a:endParaRPr lang="en-US" sz="2000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b="1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u="sng" dirty="0" smtClean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III. Subnational Systems, </a:t>
            </a:r>
            <a:r>
              <a:rPr lang="en-US" sz="3200" b="1" u="sng" dirty="0">
                <a:solidFill>
                  <a:srgbClr val="217436"/>
                </a:solidFill>
                <a:latin typeface="Arial" charset="0"/>
                <a:ea typeface="ＭＳ Ｐゴシック" charset="0"/>
                <a:cs typeface="ＭＳ Ｐゴシック" charset="0"/>
              </a:rPr>
              <a:t>Political Dynamics and Accountability</a:t>
            </a:r>
            <a:endParaRPr lang="en-GB" sz="3200" b="1" u="sng" dirty="0">
              <a:solidFill>
                <a:srgbClr val="21743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03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1572</TotalTime>
  <Words>1490</Words>
  <Application>Microsoft Macintosh PowerPoint</Application>
  <PresentationFormat>On-screen Show (4:3)</PresentationFormat>
  <Paragraphs>139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Waveform</vt:lpstr>
      <vt:lpstr>   European Union Regional Seminar on Decentralisation and Local Governance  Nairobi 12 November 2011</vt:lpstr>
      <vt:lpstr>Outline</vt:lpstr>
      <vt:lpstr>I. Overview of Autonomy and Accountability</vt:lpstr>
      <vt:lpstr>Autonomy: Critical but Not Absolute</vt:lpstr>
      <vt:lpstr>Purpose and Levels of Accountability</vt:lpstr>
      <vt:lpstr>Relationship between Autonomy and Accountability</vt:lpstr>
      <vt:lpstr>II. Challenges to More Autonomy/ Accountability Shifts:  National/Intergovernmental Political Dynamics</vt:lpstr>
      <vt:lpstr>The Central Government  Bureaucratic Environment</vt:lpstr>
      <vt:lpstr>III. Subnational Systems, Political Dynamics and Accountability</vt:lpstr>
      <vt:lpstr> Other Local Accountability Requirements/Mechanisms</vt:lpstr>
      <vt:lpstr>The Broader Subnational  Accountability Landscape</vt:lpstr>
      <vt:lpstr> Former Intergovernmental System in Kenya:  A Cautionary Tale for Local Accountability</vt:lpstr>
      <vt:lpstr>IV. Developing Empowered Local Governments: Strategic Orientation  </vt:lpstr>
      <vt:lpstr>Implementation Strategy:  The National Perspective</vt:lpstr>
      <vt:lpstr>Implementation Strategy:  The Local Perspective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Empowering LGs</dc:title>
  <dc:subject/>
  <dc:creator/>
  <cp:keywords/>
  <dc:description/>
  <cp:lastModifiedBy>Paul Smoke</cp:lastModifiedBy>
  <cp:revision>81</cp:revision>
  <dcterms:created xsi:type="dcterms:W3CDTF">2012-05-02T01:00:51Z</dcterms:created>
  <dcterms:modified xsi:type="dcterms:W3CDTF">2013-11-11T19:31:32Z</dcterms:modified>
  <cp:category/>
</cp:coreProperties>
</file>