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44" r:id="rId2"/>
    <p:sldId id="523" r:id="rId3"/>
    <p:sldId id="524" r:id="rId4"/>
    <p:sldId id="476" r:id="rId5"/>
    <p:sldId id="477" r:id="rId6"/>
    <p:sldId id="478" r:id="rId7"/>
    <p:sldId id="525" r:id="rId8"/>
    <p:sldId id="526" r:id="rId9"/>
    <p:sldId id="527" r:id="rId10"/>
    <p:sldId id="528" r:id="rId11"/>
    <p:sldId id="530" r:id="rId12"/>
    <p:sldId id="531" r:id="rId13"/>
    <p:sldId id="532" r:id="rId14"/>
    <p:sldId id="518" r:id="rId1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 CONINCK Sophie (DEVCO)" initials="DCS(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0F54A1"/>
    <a:srgbClr val="96B7BA"/>
    <a:srgbClr val="FFFFFF"/>
    <a:srgbClr val="45A4C7"/>
    <a:srgbClr val="FFFF99"/>
    <a:srgbClr val="FF9966"/>
    <a:srgbClr val="FF6600"/>
    <a:srgbClr val="969696"/>
    <a:srgbClr val="316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7" autoAdjust="0"/>
    <p:restoredTop sz="85036" autoAdjust="0"/>
  </p:normalViewPr>
  <p:slideViewPr>
    <p:cSldViewPr>
      <p:cViewPr>
        <p:scale>
          <a:sx n="100" d="100"/>
          <a:sy n="100" d="100"/>
        </p:scale>
        <p:origin x="-3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D19F820-A8B6-4F25-8AAC-6E5E45EC0740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91380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165C11E-01E4-4D4B-A500-9DCF6D771C32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40554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6F37F-54EE-4BB5-8CDC-74CC4F77F6C7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da-DK" sz="1200" dirty="0" smtClean="0"/>
              <a:t>Recap</a:t>
            </a:r>
            <a:r>
              <a:rPr lang="da-DK" sz="1200" baseline="0" dirty="0" smtClean="0"/>
              <a:t> of structure: </a:t>
            </a:r>
            <a:endParaRPr lang="da-DK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Operations cycle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Tools and approaches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Environmental integration in the programme cycle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Environmental integration at programming stage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Programming documents – CEP – NIP/MIP – SDA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sz="1200" dirty="0" smtClean="0"/>
              <a:t>Aid delivery methods - blending</a:t>
            </a:r>
          </a:p>
          <a:p>
            <a:endParaRPr lang="da-DK" sz="1200" dirty="0" smtClean="0"/>
          </a:p>
          <a:p>
            <a:r>
              <a:rPr lang="da-DK" sz="1200" dirty="0" smtClean="0"/>
              <a:t>Optional – details on CEP and SDA</a:t>
            </a: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D4CB77-A853-4F37-A193-A9CB58291CBA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4312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endParaRPr lang="da-DK" dirty="0" smtClean="0"/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EC steps and other donors : slides 2-4 + optional slides to go into detail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EC cycle of operations: slides 5,6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Relevance of political economy: slides 7 +optional slides to go into detail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da-DK" dirty="0" smtClean="0"/>
              <a:t>CSP: slides 8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da-DK" dirty="0" smtClean="0"/>
              <a:t>Example of Indonesia CEP: slides 9,10  </a:t>
            </a:r>
          </a:p>
          <a:p>
            <a:pPr marL="228600" indent="-228600">
              <a:buFont typeface="+mj-lt"/>
              <a:buAutoNum type="arabicPeriod" startAt="5"/>
              <a:defRPr/>
            </a:pPr>
            <a:r>
              <a:rPr lang="da-DK" dirty="0" smtClean="0"/>
              <a:t>Rio markers and trends in aid: Slides 11,12</a:t>
            </a:r>
          </a:p>
          <a:p>
            <a:pPr marL="228600" indent="-228600">
              <a:buFont typeface="+mj-lt"/>
              <a:buNone/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12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Font typeface="+mj-lt"/>
              <a:buNone/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13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2CD76796-9DEC-4FAF-B3DE-C20A32EC6079}" type="slidenum">
              <a:rPr lang="en-US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14</a:t>
            </a:fld>
            <a:endParaRPr lang="en-US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65C11E-01E4-4D4B-A500-9DCF6D771C32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0989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r>
              <a:rPr lang="da-DK" dirty="0" smtClean="0"/>
              <a:t>Which</a:t>
            </a:r>
            <a:r>
              <a:rPr lang="da-DK" baseline="0" dirty="0" smtClean="0"/>
              <a:t> ones of these were achieved?</a:t>
            </a:r>
          </a:p>
          <a:p>
            <a:r>
              <a:rPr lang="da-DK" baseline="0" dirty="0" smtClean="0"/>
              <a:t>If an expectations panel was made, then that can be revisted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65C11E-01E4-4D4B-A500-9DCF6D771C32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26204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B652F5-63C0-421F-A07E-BCBA006A0CA2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F31F2-365A-430A-ADB2-0027E6FB2E6F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aseline="0" dirty="0" smtClean="0">
              <a:latin typeface="Arial" charset="0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Expansion </a:t>
            </a:r>
            <a:endParaRPr lang="en-US" dirty="0" smtClean="0"/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Examples:</a:t>
            </a:r>
            <a:endParaRPr lang="en-US" sz="1200" b="1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endParaRPr lang="da-DK" sz="1200" kern="1200" dirty="0" smtClean="0">
              <a:solidFill>
                <a:schemeClr val="tx1"/>
              </a:solidFill>
              <a:latin typeface="Arial" pitchFamily="34" charset="0"/>
              <a:ea typeface="ＭＳ Ｐゴシック" pitchFamily="-106" charset="-128"/>
              <a:cs typeface="ＭＳ Ｐゴシック" pitchFamily="-106" charset="-128"/>
            </a:endParaRPr>
          </a:p>
          <a:p>
            <a:pPr rtl="0" eaLnBrk="0" fontAlgn="base" hangingPunct="0"/>
            <a:r>
              <a:rPr lang="da-DK" sz="1200" b="1" kern="120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Groupwork</a:t>
            </a:r>
            <a:r>
              <a:rPr lang="da-DK" sz="1200" b="1" kern="1200" baseline="0" dirty="0" smtClean="0">
                <a:solidFill>
                  <a:schemeClr val="tx1"/>
                </a:solidFill>
                <a:latin typeface="Arial" pitchFamily="34" charset="0"/>
                <a:ea typeface="ＭＳ Ｐゴシック" pitchFamily="-106" charset="-128"/>
                <a:cs typeface="ＭＳ Ｐゴシック" pitchFamily="-106" charset="-128"/>
              </a:rPr>
              <a:t> / discussion:</a:t>
            </a:r>
            <a:endParaRPr lang="en-GB" sz="1200" b="1" i="1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latin typeface="Arial" charset="0"/>
              </a:rPr>
              <a:t>Ask</a:t>
            </a:r>
            <a:r>
              <a:rPr lang="en-US" baseline="0" dirty="0" smtClean="0">
                <a:latin typeface="Arial" charset="0"/>
              </a:rPr>
              <a:t> – who has ever seen a baseline done?</a:t>
            </a:r>
          </a:p>
          <a:p>
            <a:r>
              <a:rPr lang="en-US" baseline="0" dirty="0" smtClean="0">
                <a:latin typeface="Arial" charset="0"/>
              </a:rPr>
              <a:t>Who has been involved in M&amp;E with no Baseline or where one was foreseen but not completed?</a:t>
            </a: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664D5F-378A-4FA7-905C-C53345201230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z="1100" dirty="0">
              <a:latin typeface="Arial" charset="0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Introduction to the course: slides 1-3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Definitions: slides 4-11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da-DK" sz="1100" dirty="0">
                <a:latin typeface="Arial" charset="0"/>
              </a:rPr>
              <a:t>Concepts: 12-37</a:t>
            </a: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12- 23    Integration </a:t>
            </a:r>
            <a:r>
              <a:rPr lang="da-DK" sz="1100" i="1" dirty="0">
                <a:latin typeface="Arial" charset="0"/>
              </a:rPr>
              <a:t>Unpacking what we mean by mainstreaming and what we have learnt so far, dirvers and barriers,  what it means for organisations, the UNDP_UNEP model of mainstreaming</a:t>
            </a:r>
            <a:endParaRPr lang="en-US" sz="1100" i="1" dirty="0">
              <a:latin typeface="Arial" charset="0"/>
            </a:endParaRP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 24-30    Climate change </a:t>
            </a:r>
            <a:r>
              <a:rPr lang="da-DK" sz="1100" i="1" dirty="0">
                <a:latin typeface="Arial" charset="0"/>
              </a:rPr>
              <a:t>Unpacking what we mean by climate change ,  the consequences and how to address them, working out where we stand, concepts behind some of the terminology  </a:t>
            </a:r>
            <a:endParaRPr lang="en-US" sz="1100" i="1" dirty="0">
              <a:latin typeface="Arial" charset="0"/>
            </a:endParaRPr>
          </a:p>
          <a:p>
            <a:pPr marL="684703" lvl="1" indent="-228234" eaLnBrk="1" hangingPunct="1">
              <a:buFontTx/>
              <a:buChar char="•"/>
            </a:pPr>
            <a:r>
              <a:rPr lang="da-DK" sz="1100" dirty="0">
                <a:latin typeface="Arial" charset="0"/>
              </a:rPr>
              <a:t>Slides  31-38    Green economy </a:t>
            </a:r>
            <a:r>
              <a:rPr lang="da-DK" sz="1100" i="1" dirty="0">
                <a:latin typeface="Arial" charset="0"/>
              </a:rPr>
              <a:t>Unpacking what we mean by the green economy  and the links with mainstreaming  of environment and climate change</a:t>
            </a:r>
            <a:endParaRPr lang="en-US" sz="1100" i="1" dirty="0">
              <a:latin typeface="Arial" charset="0"/>
            </a:endParaRPr>
          </a:p>
          <a:p>
            <a:pPr eaLnBrk="1" hangingPunct="1"/>
            <a:endParaRPr lang="en-US" sz="1100" dirty="0">
              <a:latin typeface="Arial" charset="0"/>
            </a:endParaRPr>
          </a:p>
          <a:p>
            <a:pPr eaLnBrk="1" hangingPunct="1"/>
            <a:endParaRPr lang="en-US" sz="1100" dirty="0">
              <a:latin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08202-238C-4269-A1AA-E37B3A9A96A3}" type="slidenum">
              <a:rPr lang="fr-BE" smtClean="0"/>
              <a:pPr/>
              <a:t>7</a:t>
            </a:fld>
            <a:endParaRPr lang="fr-B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a-DK" dirty="0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37219" indent="-283546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34184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87856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41530" indent="-22683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495203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48876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02550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56222" indent="-22683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BFDAF09F-8887-4392-B49A-4FE59C6AF187}" type="slidenum">
              <a:rPr lang="fr-BE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pPr eaLnBrk="1" hangingPunct="1">
                <a:defRPr/>
              </a:pPr>
              <a:t>8</a:t>
            </a:fld>
            <a:endParaRPr lang="fr-BE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577" indent="-228577">
              <a:defRPr/>
            </a:pPr>
            <a:endParaRPr lang="da-DK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873" indent="-28572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2883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036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189" indent="-22857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343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496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8649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5802" indent="-22857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D3B78FB7-CCC2-4D3E-AFEC-94D318D58FD8}" type="slidenum">
              <a:rPr lang="fr-BE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pPr eaLnBrk="1" hangingPunct="1">
                <a:defRPr/>
              </a:pPr>
              <a:t>9</a:t>
            </a:fld>
            <a:endParaRPr lang="fr-BE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66E24AB-CEF4-4470-9806-4CF3C7CFBE3B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4091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6F238-D46E-4DCA-B114-DAD4A707219F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2177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51EDE-CF77-4071-AECF-FE0BE75127DA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25470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8316913" y="0"/>
            <a:ext cx="863600" cy="6884988"/>
            <a:chOff x="5225" y="0"/>
            <a:chExt cx="544" cy="4320"/>
          </a:xfrm>
        </p:grpSpPr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BE">
                <a:latin typeface="Arial" charset="0"/>
              </a:endParaRPr>
            </a:p>
          </p:txBody>
        </p: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7" name="Rectangle 12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8" name="Rectangle 13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9" name="Rectangle 14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fr-FR" sz="1300" b="1">
                    <a:solidFill>
                      <a:srgbClr val="103C72"/>
                    </a:solidFill>
                    <a:latin typeface="Century Gothic" pitchFamily="34" charset="0"/>
                    <a:ea typeface="ＭＳ Ｐゴシック" pitchFamily="34" charset="-128"/>
                  </a:rPr>
                  <a:t>EuropeAid</a:t>
                </a:r>
                <a:endParaRPr lang="en-GB">
                  <a:latin typeface="Arial" charset="0"/>
                  <a:ea typeface="ＭＳ Ｐゴシック" pitchFamily="34" charset="-128"/>
                </a:endParaRPr>
              </a:p>
            </p:txBody>
          </p:sp>
        </p:grpSp>
      </p:grpSp>
      <p:sp>
        <p:nvSpPr>
          <p:cNvPr id="10" name="Rectangle 6"/>
          <p:cNvSpPr txBox="1">
            <a:spLocks noChangeArrowheads="1"/>
          </p:cNvSpPr>
          <p:nvPr userDrawn="1"/>
        </p:nvSpPr>
        <p:spPr>
          <a:xfrm>
            <a:off x="6553200" y="6272213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2CDBB1-1A33-401D-9A89-E58501E2AF08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57809"/>
            <a:ext cx="7772400" cy="938213"/>
          </a:xfrm>
          <a:ln algn="ctr"/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311922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CD2B1-A1AF-4BA1-80E5-B76C25BBC1C2}" type="datetimeFigureOut">
              <a:rPr lang="en-US"/>
              <a:pPr>
                <a:defRPr/>
              </a:pPr>
              <a:t>12/6/2013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2BE1-4630-4C13-85CC-E4C297AADCB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88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D9EC48D-5436-487E-B05C-3CC0C0285D62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08039-6B82-461D-BF13-F365911A0482}" type="datetimeFigureOut">
              <a:rPr lang="en-US"/>
              <a:pPr>
                <a:defRPr/>
              </a:pPr>
              <a:t>12/6/2013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AB58-7718-426C-AE2C-B2E9BDAA799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081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814FE8-8FFE-46D4-A126-D026F6E1D4EA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428C2-BBB3-45BD-BCA8-CD19D5C57739}" type="datetimeFigureOut">
              <a:rPr lang="en-US"/>
              <a:pPr>
                <a:defRPr/>
              </a:pPr>
              <a:t>12/6/2013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0F0DB-C959-4ABF-9CFB-DB62D18767C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9050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4BFE504-958E-4B80-94AE-DB68DD1C0E1E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6F06B-6C74-4797-A9C3-37D8686BDB62}" type="datetimeFigureOut">
              <a:rPr lang="en-US"/>
              <a:pPr>
                <a:defRPr/>
              </a:pPr>
              <a:t>12/6/2013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32E88-04B4-45C0-8BFC-6193ED7563D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1306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6516688" y="6245225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9EAB451-823A-4E07-8BEA-32B7C3063A5A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A197B-8303-4F3B-BDAF-53FADAA3A2FC}" type="datetimeFigureOut">
              <a:rPr lang="en-US"/>
              <a:pPr>
                <a:defRPr/>
              </a:pPr>
              <a:t>12/6/2013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744A-C03B-4ECF-B937-F71B8AEFC1B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862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9187B-0BD1-4BBE-BEA7-010AD5111062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9861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BFE71-0FC0-49A6-B79F-258A47664088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492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C242-8238-4168-97B7-E184E596777A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166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C6CA4-4232-4AF0-BCDA-7B421027C85B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67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01C0D-2536-4557-876A-36C4DD155A24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1548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A31CE-AB29-4DE0-BD92-61B8B8B38FA4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7184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289E8-D9C5-4E1E-BAA5-16FE916D2B20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0132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DC4D3-D742-4198-A328-EB947699515D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2012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9409FB3-B05E-4E39-8C3A-B75646C8D7CD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8" r:id="rId12"/>
    <p:sldLayoutId id="2147484209" r:id="rId13"/>
    <p:sldLayoutId id="2147484210" r:id="rId14"/>
    <p:sldLayoutId id="2147484211" r:id="rId15"/>
    <p:sldLayoutId id="2147484230" r:id="rId16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8313" y="404813"/>
            <a:ext cx="7786687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7651" name="Title 4"/>
          <p:cNvSpPr>
            <a:spLocks noGrp="1"/>
          </p:cNvSpPr>
          <p:nvPr>
            <p:ph type="ctrTitle"/>
          </p:nvPr>
        </p:nvSpPr>
        <p:spPr>
          <a:xfrm>
            <a:off x="4103688" y="2854449"/>
            <a:ext cx="5040312" cy="790575"/>
          </a:xfrm>
        </p:spPr>
        <p:txBody>
          <a:bodyPr/>
          <a:lstStyle/>
          <a:p>
            <a:pPr indent="0"/>
            <a:r>
              <a:rPr lang="en-GB" sz="3200" dirty="0" smtClean="0"/>
              <a:t>Environment </a:t>
            </a:r>
            <a:r>
              <a:rPr lang="en-GB" sz="3200" dirty="0"/>
              <a:t>and climate change in development </a:t>
            </a:r>
            <a:r>
              <a:rPr lang="en-GB" sz="3200" dirty="0" smtClean="0"/>
              <a:t>cooperation</a:t>
            </a:r>
            <a:r>
              <a:rPr lang="da-DK" sz="3200" dirty="0"/>
              <a:t/>
            </a:r>
            <a:br>
              <a:rPr lang="da-DK" sz="3200" dirty="0"/>
            </a:br>
            <a:endParaRPr lang="en-US" sz="3200" dirty="0" smtClean="0"/>
          </a:p>
        </p:txBody>
      </p:sp>
      <p:sp>
        <p:nvSpPr>
          <p:cNvPr id="27652" name="Subtitle 5"/>
          <p:cNvSpPr>
            <a:spLocks noGrp="1"/>
          </p:cNvSpPr>
          <p:nvPr>
            <p:ph type="subTitle" idx="1"/>
          </p:nvPr>
        </p:nvSpPr>
        <p:spPr>
          <a:xfrm>
            <a:off x="611188" y="4706938"/>
            <a:ext cx="8532812" cy="1389062"/>
          </a:xfrm>
        </p:spPr>
        <p:txBody>
          <a:bodyPr/>
          <a:lstStyle/>
          <a:p>
            <a:r>
              <a:rPr lang="da-DK" sz="3200" dirty="0" smtClean="0"/>
              <a:t>Wrap up– module 9</a:t>
            </a:r>
            <a:endParaRPr lang="en-US" sz="3200" dirty="0" smtClean="0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BA1C26CB-84C9-4799-B1FB-CA7160253918}" type="slidenum">
              <a:rPr lang="en-GB" sz="1400" smtClean="0">
                <a:solidFill>
                  <a:schemeClr val="bg1"/>
                </a:solidFill>
              </a:rPr>
              <a:pPr eaLnBrk="1" hangingPunct="1">
                <a:defRPr/>
              </a:pPr>
              <a:t>1</a:t>
            </a:fld>
            <a:endParaRPr lang="en-GB" sz="1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43970"/>
            <a:ext cx="8229600" cy="1015663"/>
          </a:xfrm>
        </p:spPr>
        <p:txBody>
          <a:bodyPr>
            <a:spAutoFit/>
          </a:bodyPr>
          <a:lstStyle/>
          <a:p>
            <a:pPr marL="0" indent="0"/>
            <a:r>
              <a:rPr lang="da-DK" dirty="0">
                <a:ea typeface="ＭＳ Ｐゴシック" pitchFamily="34" charset="-128"/>
              </a:rPr>
              <a:t>Module 4 – Recap of main messages</a:t>
            </a:r>
            <a:br>
              <a:rPr lang="da-DK" dirty="0">
                <a:ea typeface="ＭＳ Ｐゴシック" pitchFamily="34" charset="-128"/>
              </a:rPr>
            </a:br>
            <a:r>
              <a:rPr lang="da-DK" dirty="0">
                <a:ea typeface="ＭＳ Ｐゴシック" pitchFamily="34" charset="-128"/>
              </a:rPr>
              <a:t>Programming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A5415-EC39-4ABD-B2D1-376FD9DBC68B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828092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GB" sz="1800" b="1" dirty="0" smtClean="0">
              <a:solidFill>
                <a:srgbClr val="006E9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GB" sz="18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b="1" dirty="0">
                <a:ea typeface="ＭＳ Ｐゴシック" pitchFamily="34" charset="-128"/>
              </a:rPr>
              <a:t>Operations cycle </a:t>
            </a:r>
            <a:r>
              <a:rPr lang="en-GB" sz="1800" dirty="0" smtClean="0"/>
              <a:t>provides pragmatic entry points for integration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b="1" dirty="0" smtClean="0"/>
              <a:t>Political economy </a:t>
            </a:r>
            <a:r>
              <a:rPr lang="en-GB" sz="1800" dirty="0" smtClean="0"/>
              <a:t>is a powerful approach for understanding barriers to integration and identify best opportunities</a:t>
            </a:r>
          </a:p>
          <a:p>
            <a:r>
              <a:rPr lang="en-GB" sz="18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/>
              <a:t>Integration is possible in the </a:t>
            </a:r>
            <a:r>
              <a:rPr lang="en-GB" sz="1800" b="1" dirty="0" smtClean="0"/>
              <a:t>strategic analysis</a:t>
            </a:r>
            <a:r>
              <a:rPr lang="en-GB" sz="1800" dirty="0" smtClean="0"/>
              <a:t>, when designing the multi-annual indicative </a:t>
            </a:r>
            <a:r>
              <a:rPr lang="en-GB" sz="1800" b="1" dirty="0" smtClean="0"/>
              <a:t>programme, </a:t>
            </a:r>
            <a:r>
              <a:rPr lang="en-GB" sz="1800" dirty="0" smtClean="0"/>
              <a:t>and at the </a:t>
            </a:r>
            <a:r>
              <a:rPr lang="en-GB" sz="1800" b="1" dirty="0" smtClean="0"/>
              <a:t>mid-term review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/>
              <a:t>Many </a:t>
            </a:r>
            <a:r>
              <a:rPr lang="en-GB" sz="1800" b="1" dirty="0" smtClean="0"/>
              <a:t>tools, initiatives and approaches </a:t>
            </a:r>
            <a:r>
              <a:rPr lang="en-GB" sz="1800" dirty="0" smtClean="0"/>
              <a:t>including political economy analysis and country environmental profiles (CEP)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000" dirty="0" smtClean="0">
              <a:solidFill>
                <a:srgbClr val="006E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2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0" y="972979"/>
            <a:ext cx="8229600" cy="1015663"/>
          </a:xfrm>
        </p:spPr>
        <p:txBody>
          <a:bodyPr>
            <a:spAutoFit/>
          </a:bodyPr>
          <a:lstStyle/>
          <a:p>
            <a:r>
              <a:rPr lang="da-DK" dirty="0" smtClean="0">
                <a:ea typeface="ＭＳ Ｐゴシック" pitchFamily="34" charset="-128"/>
              </a:rPr>
              <a:t>   </a:t>
            </a:r>
            <a:r>
              <a:rPr lang="da-DK" dirty="0">
                <a:ea typeface="ＭＳ Ｐゴシック" pitchFamily="34" charset="-128"/>
              </a:rPr>
              <a:t>Module</a:t>
            </a:r>
            <a:r>
              <a:rPr lang="da-DK" dirty="0" smtClean="0">
                <a:ea typeface="ＭＳ Ｐゴシック" pitchFamily="34" charset="-128"/>
              </a:rPr>
              <a:t> 5 – recap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Tools and assessments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11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46198"/>
            <a:ext cx="8534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b="1" dirty="0" smtClean="0">
                <a:ea typeface="ＭＳ Ｐゴシック" pitchFamily="34" charset="-128"/>
              </a:rPr>
              <a:t>Many </a:t>
            </a:r>
            <a:r>
              <a:rPr lang="en-GB" sz="1800" b="1" dirty="0">
                <a:ea typeface="ＭＳ Ｐゴシック" pitchFamily="34" charset="-128"/>
              </a:rPr>
              <a:t>tools available </a:t>
            </a:r>
            <a:r>
              <a:rPr lang="en-GB" sz="1800" dirty="0" smtClean="0">
                <a:ea typeface="ＭＳ Ｐゴシック" pitchFamily="34" charset="-128"/>
              </a:rPr>
              <a:t>for environmental and climate change improvement of programs and projects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TEEB provides a picture of the </a:t>
            </a:r>
            <a:r>
              <a:rPr lang="en-GB" sz="1800" b="1" dirty="0">
                <a:ea typeface="ＭＳ Ｐゴシック" pitchFamily="34" charset="-128"/>
              </a:rPr>
              <a:t>value of eco-systems and biodiversity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Cost-effectiveness analyses are useful to find </a:t>
            </a:r>
            <a:r>
              <a:rPr lang="en-GB" sz="1800" b="1" dirty="0">
                <a:ea typeface="ＭＳ Ｐゴシック" pitchFamily="34" charset="-128"/>
              </a:rPr>
              <a:t>best alternative option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dirty="0" smtClean="0">
                <a:ea typeface="ＭＳ Ｐゴシック" pitchFamily="34" charset="-128"/>
              </a:rPr>
              <a:t>Cost-benefit analyses provide a picture of the </a:t>
            </a:r>
            <a:r>
              <a:rPr lang="en-GB" sz="1800" b="1" dirty="0">
                <a:ea typeface="ＭＳ Ｐゴシック" pitchFamily="34" charset="-128"/>
              </a:rPr>
              <a:t>socio-economic impact </a:t>
            </a:r>
            <a:r>
              <a:rPr lang="en-GB" sz="1800" dirty="0" smtClean="0">
                <a:ea typeface="ＭＳ Ｐゴシック" pitchFamily="34" charset="-128"/>
              </a:rPr>
              <a:t>of programs 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Comprehensive </a:t>
            </a:r>
            <a:r>
              <a:rPr lang="en-GB" sz="1800" b="1" dirty="0" smtClean="0">
                <a:ea typeface="ＭＳ Ｐゴシック" pitchFamily="34" charset="-128"/>
              </a:rPr>
              <a:t>tools </a:t>
            </a:r>
            <a:r>
              <a:rPr lang="en-GB" sz="1800" dirty="0" smtClean="0">
                <a:ea typeface="ＭＳ Ｐゴシック" pitchFamily="34" charset="-128"/>
              </a:rPr>
              <a:t>include EIA, SEA and CRA with relatively identical tool structures: Screening; scoping; study; action plan</a:t>
            </a:r>
          </a:p>
        </p:txBody>
      </p:sp>
    </p:spTree>
    <p:extLst>
      <p:ext uri="{BB962C8B-B14F-4D97-AF65-F5344CB8AC3E}">
        <p14:creationId xmlns:p14="http://schemas.microsoft.com/office/powerpoint/2010/main" xmlns="" val="17501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23528" y="1043970"/>
            <a:ext cx="7906072" cy="1015663"/>
          </a:xfrm>
        </p:spPr>
        <p:txBody>
          <a:bodyPr wrap="square">
            <a:spAutoFit/>
          </a:bodyPr>
          <a:lstStyle/>
          <a:p>
            <a:pPr marL="0" indent="0"/>
            <a:r>
              <a:rPr lang="en-US" dirty="0" smtClean="0">
                <a:ea typeface="ＭＳ Ｐゴシック" pitchFamily="34" charset="-128"/>
              </a:rPr>
              <a:t>Module 6 – recap main messages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Project support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12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64904"/>
            <a:ext cx="861060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Making a project more sustainable </a:t>
            </a:r>
            <a:r>
              <a:rPr lang="en-US" sz="1800" dirty="0" smtClean="0">
                <a:ea typeface="ＭＳ Ｐゴシック" pitchFamily="34" charset="-128"/>
              </a:rPr>
              <a:t>starts with an </a:t>
            </a:r>
            <a:r>
              <a:rPr lang="en-US" sz="1800" b="1" dirty="0">
                <a:ea typeface="ＭＳ Ｐゴシック" pitchFamily="34" charset="-128"/>
              </a:rPr>
              <a:t>analysis of problems and opportunities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The identification phase encircles the project and makes potential </a:t>
            </a:r>
            <a:r>
              <a:rPr lang="en-US" sz="1800" b="1" dirty="0">
                <a:ea typeface="ＭＳ Ｐゴシック" pitchFamily="34" charset="-128"/>
              </a:rPr>
              <a:t>environmental and climate perspectives more visible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Screening tools are useful in the identification phase and </a:t>
            </a:r>
            <a:r>
              <a:rPr lang="en-US" sz="1800" b="1" dirty="0">
                <a:ea typeface="ＭＳ Ｐゴシック" pitchFamily="34" charset="-128"/>
              </a:rPr>
              <a:t>different entry points are available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34" charset="-128"/>
              </a:rPr>
              <a:t>In the formulation phase, </a:t>
            </a:r>
            <a:r>
              <a:rPr lang="en-US" sz="1800" b="1" dirty="0">
                <a:ea typeface="ＭＳ Ｐゴシック" pitchFamily="34" charset="-128"/>
              </a:rPr>
              <a:t>EIA and CRA can be highly effective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Implementation</a:t>
            </a:r>
            <a:r>
              <a:rPr lang="en-US" sz="1800" dirty="0" smtClean="0">
                <a:ea typeface="ＭＳ Ｐゴシック" pitchFamily="34" charset="-128"/>
              </a:rPr>
              <a:t> – entry points, indicators and roles</a:t>
            </a:r>
          </a:p>
          <a:p>
            <a:pPr marL="622300" indent="-2667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800" b="1" dirty="0" smtClean="0">
                <a:ea typeface="ＭＳ Ｐゴシック" pitchFamily="34" charset="-128"/>
              </a:rPr>
              <a:t>Evaluation</a:t>
            </a:r>
            <a:r>
              <a:rPr lang="en-US" sz="1800" dirty="0" smtClean="0">
                <a:ea typeface="ＭＳ Ｐゴシック" pitchFamily="34" charset="-128"/>
              </a:rPr>
              <a:t> is about relevance, effectiveness, efficiency, impact and  sustainability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8829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74848" y="1231592"/>
            <a:ext cx="8229600" cy="1477328"/>
          </a:xfrm>
        </p:spPr>
        <p:txBody>
          <a:bodyPr>
            <a:spAutoFit/>
          </a:bodyPr>
          <a:lstStyle/>
          <a:p>
            <a:pPr marL="0" indent="0"/>
            <a:r>
              <a:rPr lang="da-DK" dirty="0" smtClean="0">
                <a:ea typeface="ＭＳ Ｐゴシック" pitchFamily="34" charset="-128"/>
              </a:rPr>
              <a:t>Module </a:t>
            </a:r>
            <a:r>
              <a:rPr lang="da-DK" dirty="0">
                <a:ea typeface="ＭＳ Ｐゴシック" pitchFamily="34" charset="-128"/>
              </a:rPr>
              <a:t>7</a:t>
            </a:r>
            <a:r>
              <a:rPr lang="da-DK" dirty="0" smtClean="0">
                <a:ea typeface="ＭＳ Ｐゴシック" pitchFamily="34" charset="-128"/>
              </a:rPr>
              <a:t> – recap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Sector/macro approaches and budget support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13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23197"/>
            <a:ext cx="8534400" cy="264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b="1" dirty="0" smtClean="0"/>
              <a:t>Sector approach and macro approach </a:t>
            </a:r>
            <a:r>
              <a:rPr lang="en-GB" sz="1800" dirty="0" smtClean="0"/>
              <a:t>use similar tools for understanding how to integrate environment and climate change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Five assessment areas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Four phases of the operations cycle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Four eligibility criteria for budget support give us entry points</a:t>
            </a:r>
          </a:p>
          <a:p>
            <a:pPr marL="622300" lvl="1" indent="-266700" eaLnBrk="1" hangingPunct="1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 smtClean="0"/>
              <a:t>Many different tools and analyses available (including SEA and CRA - but don’t forget others)</a:t>
            </a:r>
          </a:p>
        </p:txBody>
      </p:sp>
    </p:spTree>
    <p:extLst>
      <p:ext uri="{BB962C8B-B14F-4D97-AF65-F5344CB8AC3E}">
        <p14:creationId xmlns:p14="http://schemas.microsoft.com/office/powerpoint/2010/main" xmlns="" val="9018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0" y="1189201"/>
            <a:ext cx="8229600" cy="1015663"/>
          </a:xfrm>
        </p:spPr>
        <p:txBody>
          <a:bodyPr>
            <a:spAutoFit/>
          </a:bodyPr>
          <a:lstStyle/>
          <a:p>
            <a:pPr indent="0" eaLnBrk="1" hangingPunct="1"/>
            <a:r>
              <a:rPr lang="en-US" dirty="0" smtClean="0"/>
              <a:t>Module 8 – recap of main messages</a:t>
            </a:r>
            <a:br>
              <a:rPr lang="en-US" dirty="0" smtClean="0"/>
            </a:br>
            <a:r>
              <a:rPr lang="en-US" dirty="0" smtClean="0"/>
              <a:t>Monitoring and Evaluation</a:t>
            </a:r>
          </a:p>
        </p:txBody>
      </p:sp>
      <p:pic>
        <p:nvPicPr>
          <p:cNvPr id="55299" name="Picture 1" descr="C:\Documents and Settings\Eric\Local Settings\Temporary Internet Files\Content.IE5\BICAPI1L\MC90005515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0663" y="1782762"/>
            <a:ext cx="1252538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317310" y="2420888"/>
            <a:ext cx="821531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da-DK" sz="1800" dirty="0">
              <a:cs typeface="+mn-cs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>
                <a:cs typeface="+mn-cs"/>
              </a:rPr>
              <a:t>Setting indicators and monitoring </a:t>
            </a:r>
            <a:r>
              <a:rPr lang="da-DK" sz="1800" dirty="0">
                <a:cs typeface="+mn-cs"/>
              </a:rPr>
              <a:t>is one of the main tools for mainstreaming environment and climate change </a:t>
            </a: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>
              <a:cs typeface="+mn-cs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>
                <a:cs typeface="+mn-cs"/>
              </a:rPr>
              <a:t>Monitoring reveals the </a:t>
            </a:r>
            <a:r>
              <a:rPr lang="da-DK" sz="1800" b="1" dirty="0">
                <a:cs typeface="+mn-cs"/>
              </a:rPr>
              <a:t>difference between words (plans) and </a:t>
            </a:r>
            <a:r>
              <a:rPr lang="da-DK" sz="1800" b="1" dirty="0" smtClean="0">
                <a:cs typeface="+mn-cs"/>
              </a:rPr>
              <a:t>actions</a:t>
            </a:r>
            <a:r>
              <a:rPr lang="da-DK" sz="1800" dirty="0" smtClean="0">
                <a:cs typeface="+mn-cs"/>
              </a:rPr>
              <a:t> – it is an accountability tool</a:t>
            </a:r>
            <a:endParaRPr lang="da-DK" sz="1800" dirty="0">
              <a:cs typeface="+mn-cs"/>
            </a:endParaRPr>
          </a:p>
          <a:p>
            <a:pPr>
              <a:defRPr/>
            </a:pPr>
            <a:endParaRPr lang="da-DK" sz="1800" dirty="0">
              <a:cs typeface="+mn-cs"/>
            </a:endParaRPr>
          </a:p>
          <a:p>
            <a:pPr marL="361950" indent="-361950">
              <a:buFont typeface="Arial" pitchFamily="34" charset="0"/>
              <a:buChar char="•"/>
              <a:defRPr/>
            </a:pPr>
            <a:r>
              <a:rPr lang="da-DK" sz="1800" dirty="0">
                <a:cs typeface="+mn-cs"/>
              </a:rPr>
              <a:t>What to </a:t>
            </a:r>
            <a:r>
              <a:rPr lang="da-DK" sz="1800" dirty="0" smtClean="0">
                <a:cs typeface="+mn-cs"/>
              </a:rPr>
              <a:t>monitor – SOE – Climate – Policy /institutional change – policy outcomes</a:t>
            </a:r>
            <a:endParaRPr lang="da-DK" sz="1800" dirty="0">
              <a:cs typeface="+mn-cs"/>
            </a:endParaRP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 smtClean="0">
              <a:cs typeface="+mn-cs"/>
            </a:endParaRPr>
          </a:p>
          <a:p>
            <a:pPr indent="361950">
              <a:buFont typeface="Arial" pitchFamily="34" charset="0"/>
              <a:buChar char="•"/>
              <a:defRPr/>
            </a:pPr>
            <a:r>
              <a:rPr lang="da-DK" sz="1800" dirty="0" smtClean="0">
                <a:cs typeface="+mn-cs"/>
              </a:rPr>
              <a:t>Systematically use  </a:t>
            </a:r>
            <a:r>
              <a:rPr lang="da-DK" sz="1800" b="1" dirty="0">
                <a:cs typeface="+mn-cs"/>
              </a:rPr>
              <a:t>Performance Assessment </a:t>
            </a:r>
            <a:r>
              <a:rPr lang="da-DK" sz="1800" b="1" dirty="0" smtClean="0">
                <a:cs typeface="+mn-cs"/>
              </a:rPr>
              <a:t>Frameworks</a:t>
            </a:r>
          </a:p>
          <a:p>
            <a:pPr indent="361950">
              <a:buFont typeface="Arial" pitchFamily="34" charset="0"/>
              <a:buChar char="•"/>
              <a:defRPr/>
            </a:pPr>
            <a:endParaRPr lang="da-DK" sz="1800" dirty="0">
              <a:cs typeface="+mn-cs"/>
            </a:endParaRPr>
          </a:p>
          <a:p>
            <a:pPr indent="361950">
              <a:buFont typeface="Arial" pitchFamily="34" charset="0"/>
              <a:buChar char="•"/>
              <a:defRPr/>
            </a:pPr>
            <a:r>
              <a:rPr lang="da-DK" sz="1800" b="1" dirty="0" smtClean="0">
                <a:cs typeface="+mn-cs"/>
              </a:rPr>
              <a:t>Rio markers </a:t>
            </a:r>
            <a:r>
              <a:rPr lang="da-DK" sz="1800" dirty="0" smtClean="0">
                <a:cs typeface="+mn-cs"/>
              </a:rPr>
              <a:t>are an important tool </a:t>
            </a:r>
            <a:endParaRPr lang="en-US" sz="1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44049"/>
            <a:ext cx="8229600" cy="553998"/>
          </a:xfrm>
        </p:spPr>
        <p:txBody>
          <a:bodyPr>
            <a:spAutoFit/>
          </a:bodyPr>
          <a:lstStyle/>
          <a:p>
            <a:pPr indent="-3175"/>
            <a:r>
              <a:rPr lang="da-DK" dirty="0" smtClean="0"/>
              <a:t>Structure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01C0D-2536-4557-876A-36C4DD155A2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017216"/>
            <a:ext cx="83529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Revisit objectives and expectations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Discussion on areas that need reinforcement 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Action plans – making them stick</a:t>
            </a:r>
          </a:p>
          <a:p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Out test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da-DK" sz="1800" dirty="0" smtClean="0"/>
              <a:t>Reflections over the course</a:t>
            </a:r>
          </a:p>
          <a:p>
            <a:pPr marL="285750" indent="-285750">
              <a:buFont typeface="Arial" pitchFamily="34" charset="0"/>
              <a:buChar char="•"/>
            </a:pPr>
            <a:endParaRPr lang="da-DK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da-DK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89348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4802"/>
            <a:ext cx="8229600" cy="553998"/>
          </a:xfrm>
        </p:spPr>
        <p:txBody>
          <a:bodyPr>
            <a:spAutoFit/>
          </a:bodyPr>
          <a:lstStyle/>
          <a:p>
            <a:pPr indent="-3175"/>
            <a:r>
              <a:rPr lang="da-DK" dirty="0" smtClean="0"/>
              <a:t>Objectives and expectations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01C0D-2536-4557-876A-36C4DD155A24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15925" y="2078038"/>
            <a:ext cx="8372475" cy="3582519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857250" lvl="1" indent="-857250" eaLnBrk="1" hangingPunct="1">
              <a:buFontTx/>
              <a:buNone/>
            </a:pPr>
            <a:r>
              <a:rPr lang="da-DK" sz="1800" b="0" kern="0" dirty="0" err="1" smtClean="0"/>
              <a:t>You</a:t>
            </a:r>
            <a:r>
              <a:rPr lang="da-DK" sz="1800" b="0" kern="0" dirty="0" smtClean="0"/>
              <a:t> </a:t>
            </a:r>
            <a:r>
              <a:rPr lang="da-DK" sz="1800" b="0" kern="0" dirty="0" err="1" smtClean="0"/>
              <a:t>are</a:t>
            </a:r>
            <a:r>
              <a:rPr lang="da-DK" sz="1800" b="0" kern="0" dirty="0" smtClean="0"/>
              <a:t> more: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Aware</a:t>
            </a:r>
            <a:r>
              <a:rPr lang="da-DK" sz="1800" b="1" kern="0" dirty="0" smtClean="0"/>
              <a:t> of </a:t>
            </a:r>
            <a:r>
              <a:rPr lang="da-DK" sz="1800" b="1" kern="0" dirty="0" err="1" smtClean="0"/>
              <a:t>linkages</a:t>
            </a:r>
            <a:r>
              <a:rPr lang="da-DK" sz="1800" b="1" kern="0" dirty="0" smtClean="0"/>
              <a:t> </a:t>
            </a:r>
            <a:r>
              <a:rPr lang="da-DK" sz="1800" kern="0" dirty="0" err="1" smtClean="0"/>
              <a:t>between</a:t>
            </a:r>
            <a:r>
              <a:rPr lang="da-DK" sz="1800" kern="0" dirty="0" smtClean="0"/>
              <a:t> ENV, CC and </a:t>
            </a:r>
            <a:r>
              <a:rPr lang="da-DK" sz="1800" kern="0" dirty="0" err="1" smtClean="0"/>
              <a:t>development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Aware</a:t>
            </a:r>
            <a:r>
              <a:rPr lang="da-DK" sz="1800" b="1" kern="0" dirty="0" smtClean="0"/>
              <a:t> of the </a:t>
            </a:r>
            <a:r>
              <a:rPr lang="da-DK" sz="1800" b="1" kern="0" dirty="0" err="1" smtClean="0"/>
              <a:t>benefits</a:t>
            </a:r>
            <a:r>
              <a:rPr lang="da-DK" sz="1800" b="1" kern="0" dirty="0" smtClean="0"/>
              <a:t> and </a:t>
            </a:r>
            <a:r>
              <a:rPr lang="da-DK" sz="1800" b="1" kern="0" dirty="0" err="1" smtClean="0"/>
              <a:t>challenges</a:t>
            </a:r>
            <a:r>
              <a:rPr lang="da-DK" sz="1800" b="1" kern="0" dirty="0" smtClean="0"/>
              <a:t> </a:t>
            </a:r>
            <a:r>
              <a:rPr lang="da-DK" sz="1800" kern="0" dirty="0" smtClean="0"/>
              <a:t>of </a:t>
            </a:r>
            <a:r>
              <a:rPr lang="da-DK" sz="1800" kern="0" dirty="0" err="1" smtClean="0"/>
              <a:t>integrating</a:t>
            </a:r>
            <a:r>
              <a:rPr lang="da-DK" sz="1800" kern="0" dirty="0" smtClean="0"/>
              <a:t> ENV and CC in </a:t>
            </a:r>
            <a:r>
              <a:rPr lang="da-DK" sz="1800" kern="0" dirty="0" err="1" smtClean="0"/>
              <a:t>development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cooperation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Confident</a:t>
            </a:r>
            <a:r>
              <a:rPr lang="da-DK" sz="1800" b="1" kern="0" dirty="0" smtClean="0"/>
              <a:t> with the </a:t>
            </a:r>
            <a:r>
              <a:rPr lang="da-DK" sz="1800" b="1" kern="0" dirty="0" err="1" smtClean="0"/>
              <a:t>concepts</a:t>
            </a:r>
            <a:r>
              <a:rPr lang="da-DK" sz="1800" b="1" kern="0" dirty="0" smtClean="0"/>
              <a:t> </a:t>
            </a:r>
            <a:r>
              <a:rPr lang="da-DK" sz="1800" kern="0" dirty="0" smtClean="0"/>
              <a:t>for </a:t>
            </a:r>
            <a:r>
              <a:rPr lang="da-DK" sz="1800" kern="0" dirty="0" err="1" smtClean="0"/>
              <a:t>integrating</a:t>
            </a:r>
            <a:r>
              <a:rPr lang="da-DK" sz="1800" kern="0" dirty="0" smtClean="0"/>
              <a:t> ENV and CC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u="sng" kern="0" dirty="0" err="1" smtClean="0"/>
              <a:t>Motivated</a:t>
            </a:r>
            <a:r>
              <a:rPr lang="da-DK" sz="1800" b="1" kern="0" dirty="0" smtClean="0"/>
              <a:t> and </a:t>
            </a:r>
            <a:r>
              <a:rPr lang="da-DK" sz="1800" b="1" kern="0" dirty="0" err="1" smtClean="0"/>
              <a:t>equipped</a:t>
            </a:r>
            <a:r>
              <a:rPr lang="da-DK" sz="1800" b="1" kern="0" dirty="0" smtClean="0"/>
              <a:t> to </a:t>
            </a:r>
            <a:r>
              <a:rPr lang="da-DK" sz="1800" b="1" kern="0" dirty="0" err="1" smtClean="0"/>
              <a:t>integrate</a:t>
            </a:r>
            <a:r>
              <a:rPr lang="da-DK" sz="1800" kern="0" dirty="0" smtClean="0"/>
              <a:t> ENV and CC</a:t>
            </a:r>
          </a:p>
          <a:p>
            <a:pPr marL="723900" lvl="2" indent="-279400" eaLnBrk="1" hangingPunct="1">
              <a:buFont typeface="Wingdings" charset="2"/>
              <a:buChar char="Ø"/>
            </a:pPr>
            <a:endParaRPr lang="da-DK" sz="1800" kern="0" dirty="0" smtClean="0"/>
          </a:p>
          <a:p>
            <a:pPr marL="457200" indent="-457200" eaLnBrk="1" hangingPunct="1">
              <a:buFontTx/>
              <a:buNone/>
            </a:pPr>
            <a:r>
              <a:rPr lang="da-DK" sz="1800" i="0" kern="0" dirty="0" smtClean="0"/>
              <a:t>And, </a:t>
            </a:r>
            <a:r>
              <a:rPr lang="da-DK" sz="1800" i="0" kern="0" dirty="0" err="1" smtClean="0"/>
              <a:t>you</a:t>
            </a:r>
            <a:r>
              <a:rPr lang="da-DK" sz="1800" i="0" kern="0" dirty="0" smtClean="0"/>
              <a:t> have: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smtClean="0"/>
              <a:t>Shared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your</a:t>
            </a:r>
            <a:r>
              <a:rPr lang="da-DK" sz="1800" kern="0" dirty="0" smtClean="0"/>
              <a:t> </a:t>
            </a:r>
            <a:r>
              <a:rPr lang="da-DK" sz="1800" kern="0" dirty="0" err="1" smtClean="0"/>
              <a:t>views</a:t>
            </a:r>
            <a:r>
              <a:rPr lang="da-DK" sz="1800" kern="0" dirty="0" smtClean="0"/>
              <a:t>, </a:t>
            </a:r>
            <a:r>
              <a:rPr lang="da-DK" sz="1800" kern="0" dirty="0" err="1" smtClean="0"/>
              <a:t>knowledge</a:t>
            </a:r>
            <a:r>
              <a:rPr lang="da-DK" sz="1800" kern="0" dirty="0" smtClean="0"/>
              <a:t> and </a:t>
            </a:r>
            <a:r>
              <a:rPr lang="da-DK" sz="1800" kern="0" dirty="0" err="1" smtClean="0"/>
              <a:t>experiences</a:t>
            </a:r>
            <a:endParaRPr lang="da-DK" sz="1800" kern="0" dirty="0" smtClean="0"/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kern="0" dirty="0" err="1" smtClean="0"/>
              <a:t>Contributed</a:t>
            </a:r>
            <a:r>
              <a:rPr lang="da-DK" sz="1800" kern="0" dirty="0" smtClean="0"/>
              <a:t> with feedback and </a:t>
            </a:r>
            <a:r>
              <a:rPr lang="da-DK" sz="1800" kern="0" dirty="0" err="1" smtClean="0"/>
              <a:t>insights</a:t>
            </a:r>
            <a:r>
              <a:rPr lang="da-DK" sz="1800" kern="0" dirty="0" smtClean="0"/>
              <a:t> on integration in </a:t>
            </a:r>
            <a:r>
              <a:rPr lang="da-DK" sz="1800" kern="0" dirty="0" err="1" smtClean="0"/>
              <a:t>practice</a:t>
            </a:r>
            <a:endParaRPr lang="da-DK" sz="1800" kern="0" dirty="0" smtClean="0"/>
          </a:p>
        </p:txBody>
      </p:sp>
    </p:spTree>
    <p:extLst>
      <p:ext uri="{BB962C8B-B14F-4D97-AF65-F5344CB8AC3E}">
        <p14:creationId xmlns:p14="http://schemas.microsoft.com/office/powerpoint/2010/main" xmlns="" val="34978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3851275" y="5229225"/>
            <a:ext cx="2089150" cy="72072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360040" y="1124744"/>
            <a:ext cx="8783960" cy="1015663"/>
          </a:xfrm>
        </p:spPr>
        <p:txBody>
          <a:bodyPr wrap="square">
            <a:spAutoFit/>
          </a:bodyPr>
          <a:lstStyle/>
          <a:p>
            <a:pPr marL="3175" indent="0" eaLnBrk="1" hangingPunct="1"/>
            <a:r>
              <a:rPr lang="da-DK" dirty="0" err="1" smtClean="0"/>
              <a:t>Discussion</a:t>
            </a:r>
            <a:r>
              <a:rPr lang="da-DK" dirty="0" smtClean="0"/>
              <a:t> - </a:t>
            </a:r>
            <a:r>
              <a:rPr lang="da-DK" dirty="0" err="1" smtClean="0"/>
              <a:t>areas</a:t>
            </a:r>
            <a:r>
              <a:rPr lang="da-DK" dirty="0" smtClean="0"/>
              <a:t> </a:t>
            </a:r>
            <a:r>
              <a:rPr lang="da-DK" dirty="0" err="1" smtClean="0"/>
              <a:t>needing</a:t>
            </a:r>
            <a:r>
              <a:rPr lang="da-DK" dirty="0" smtClean="0"/>
              <a:t> </a:t>
            </a:r>
            <a:r>
              <a:rPr lang="da-DK" dirty="0" err="1" smtClean="0"/>
              <a:t>reinforcement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2907056"/>
              </p:ext>
            </p:extLst>
          </p:nvPr>
        </p:nvGraphicFramePr>
        <p:xfrm>
          <a:off x="539552" y="2146636"/>
          <a:ext cx="7992888" cy="4348757"/>
        </p:xfrm>
        <a:graphic>
          <a:graphicData uri="http://schemas.openxmlformats.org/drawingml/2006/table">
            <a:tbl>
              <a:tblPr/>
              <a:tblGrid>
                <a:gridCol w="2664296"/>
                <a:gridCol w="2664296"/>
                <a:gridCol w="2664296"/>
              </a:tblGrid>
              <a:tr h="2388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1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2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DAY 3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388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ESSENTIALS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INTEGRATING IN PRACTICE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79189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Introduction, Definitions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Key Concepts, 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5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Tools and assessments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Group work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6190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87941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Why we must integrate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(Making the Case)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6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ENV / CC / GE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Project Support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8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Monitoring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and Evaluation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6190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Lunch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7800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EU approach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Group work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Group work – Action plans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14907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Coffee Break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82874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4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Programming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7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ENV / CC / GE Sector/macro approaches and budget support 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Module 10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Wrap Up</a:t>
                      </a:r>
                    </a:p>
                  </a:txBody>
                  <a:tcPr marL="9525" marR="9525" marT="952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85800" y="1258113"/>
            <a:ext cx="8229600" cy="553998"/>
          </a:xfrm>
        </p:spPr>
        <p:txBody>
          <a:bodyPr>
            <a:spAutoFit/>
          </a:bodyPr>
          <a:lstStyle/>
          <a:p>
            <a:pPr marL="0" indent="0" eaLnBrk="1" hangingPunct="1"/>
            <a:r>
              <a:rPr lang="da-DK" dirty="0" smtClean="0"/>
              <a:t>Action plans – making them stick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55576" y="2564904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 smtClean="0"/>
              <a:t>Why action plans?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From theory to practice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From learning to application </a:t>
            </a:r>
          </a:p>
          <a:p>
            <a:endParaRPr lang="da-DK" sz="1800" dirty="0" smtClean="0"/>
          </a:p>
          <a:p>
            <a:endParaRPr lang="da-DK" sz="1800" dirty="0"/>
          </a:p>
          <a:p>
            <a:r>
              <a:rPr lang="da-DK" sz="1800" dirty="0" smtClean="0"/>
              <a:t>Pair and explain the main actions that can be taken– Check that it is realistic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Explore potential hurdles and challenges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da-DK" sz="1800" dirty="0" smtClean="0"/>
              <a:t>Look at opportunities</a:t>
            </a:r>
            <a:endParaRPr lang="da-D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553998"/>
          </a:xfrm>
        </p:spPr>
        <p:txBody>
          <a:bodyPr>
            <a:spAutoFit/>
          </a:bodyPr>
          <a:lstStyle/>
          <a:p>
            <a:pPr marL="0" indent="0" eaLnBrk="1" hangingPunct="1"/>
            <a:r>
              <a:rPr lang="da-DK" dirty="0" smtClean="0"/>
              <a:t>Reflections over the course 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27584" y="2564904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dirty="0" smtClean="0"/>
              <a:t>What worked ?</a:t>
            </a:r>
          </a:p>
          <a:p>
            <a:endParaRPr lang="da-DK" sz="1800" dirty="0"/>
          </a:p>
          <a:p>
            <a:r>
              <a:rPr lang="da-DK" sz="1800" dirty="0" smtClean="0"/>
              <a:t>What did not work?</a:t>
            </a:r>
          </a:p>
          <a:p>
            <a:endParaRPr lang="da-DK" sz="1800" dirty="0"/>
          </a:p>
          <a:p>
            <a:r>
              <a:rPr lang="da-DK" sz="1800" dirty="0" smtClean="0"/>
              <a:t>Advice for the next course </a:t>
            </a:r>
            <a:endParaRPr lang="da-D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251520" y="1158424"/>
            <a:ext cx="8892480" cy="1046440"/>
          </a:xfrm>
        </p:spPr>
        <p:txBody>
          <a:bodyPr wrap="square">
            <a:spAutoFit/>
          </a:bodyPr>
          <a:lstStyle/>
          <a:p>
            <a:pPr marL="0" lvl="0" indent="0" eaLnBrk="1" fontAlgn="t" hangingPunct="1"/>
            <a:r>
              <a:rPr lang="da-DK" dirty="0" smtClean="0"/>
              <a:t>Module 1- Recap of main messages</a:t>
            </a:r>
            <a:br>
              <a:rPr lang="da-DK" dirty="0" smtClean="0"/>
            </a:br>
            <a:r>
              <a:rPr lang="en-US" dirty="0" smtClean="0"/>
              <a:t>Definitions </a:t>
            </a:r>
            <a:r>
              <a:rPr lang="en-US" dirty="0"/>
              <a:t>- Key Concepts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1475" y="2399977"/>
            <a:ext cx="82772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Environment</a:t>
            </a:r>
            <a:r>
              <a:rPr lang="en-GB" sz="1800" dirty="0" smtClean="0"/>
              <a:t> is where we live, </a:t>
            </a:r>
            <a:r>
              <a:rPr lang="en-GB" sz="1800" b="1" dirty="0" smtClean="0"/>
              <a:t>development </a:t>
            </a:r>
            <a:r>
              <a:rPr lang="en-GB" sz="1800" dirty="0" smtClean="0"/>
              <a:t>is what we do to improve where we live</a:t>
            </a:r>
          </a:p>
          <a:p>
            <a:endParaRPr lang="en-GB" sz="1800" dirty="0" smtClean="0"/>
          </a:p>
          <a:p>
            <a:r>
              <a:rPr lang="en-GB" sz="1800" b="1" dirty="0" smtClean="0"/>
              <a:t>Climate change </a:t>
            </a:r>
            <a:r>
              <a:rPr lang="en-GB" sz="1800" dirty="0" smtClean="0"/>
              <a:t>– mitigation and adaption – exposure/ sensitivity/ impact/ adaptive capacity/ </a:t>
            </a:r>
            <a:r>
              <a:rPr lang="en-GB" sz="1800" dirty="0" err="1" smtClean="0"/>
              <a:t>vulnerablity</a:t>
            </a:r>
            <a:endParaRPr lang="en-GB" sz="1800" dirty="0" smtClean="0"/>
          </a:p>
          <a:p>
            <a:endParaRPr lang="en-GB" sz="1800" dirty="0" smtClean="0"/>
          </a:p>
          <a:p>
            <a:r>
              <a:rPr lang="en-GB" sz="1800" b="1" dirty="0" smtClean="0"/>
              <a:t>Green economy </a:t>
            </a:r>
            <a:r>
              <a:rPr lang="en-GB" sz="1800" dirty="0" smtClean="0"/>
              <a:t>-  sector examples – what government can do to promote and stimulate the green economy</a:t>
            </a:r>
          </a:p>
          <a:p>
            <a:endParaRPr lang="en-GB" sz="1800" dirty="0" smtClean="0"/>
          </a:p>
          <a:p>
            <a:r>
              <a:rPr lang="en-GB" sz="1800" b="1" dirty="0" smtClean="0"/>
              <a:t>Integration  </a:t>
            </a:r>
            <a:r>
              <a:rPr lang="en-GB" sz="1800" dirty="0" smtClean="0"/>
              <a:t>– a complex concept – need to understand drivers and barriers – institutions matter</a:t>
            </a:r>
          </a:p>
          <a:p>
            <a:endParaRPr lang="en-GB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DAE1D-D462-48BA-9F61-E8A0C1C51B5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67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0" y="1229067"/>
            <a:ext cx="8229600" cy="1015663"/>
          </a:xfrm>
        </p:spPr>
        <p:txBody>
          <a:bodyPr>
            <a:spAutoFit/>
          </a:bodyPr>
          <a:lstStyle/>
          <a:p>
            <a:pPr indent="0"/>
            <a:r>
              <a:rPr lang="da-DK" dirty="0" smtClean="0">
                <a:ea typeface="ＭＳ Ｐゴシック" pitchFamily="34" charset="-128"/>
              </a:rPr>
              <a:t>Module 2 – recap of main messages</a:t>
            </a:r>
            <a:br>
              <a:rPr lang="da-DK" dirty="0" smtClean="0">
                <a:ea typeface="ＭＳ Ｐゴシック" pitchFamily="34" charset="-128"/>
              </a:rPr>
            </a:br>
            <a:r>
              <a:rPr lang="da-DK" dirty="0" smtClean="0">
                <a:ea typeface="ＭＳ Ｐゴシック" pitchFamily="34" charset="-128"/>
              </a:rPr>
              <a:t>Making the case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4035" name="TextBox 2"/>
          <p:cNvSpPr txBox="1">
            <a:spLocks noChangeArrowheads="1"/>
          </p:cNvSpPr>
          <p:nvPr/>
        </p:nvSpPr>
        <p:spPr bwMode="auto">
          <a:xfrm>
            <a:off x="346199" y="2676976"/>
            <a:ext cx="856920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Planet boundaries – one school of thought </a:t>
            </a:r>
            <a:r>
              <a:rPr lang="da-DK" sz="1800" dirty="0" smtClean="0"/>
              <a:t>– the footprint – the limits – collective action is challenging</a:t>
            </a:r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Economic development argument </a:t>
            </a:r>
            <a:r>
              <a:rPr lang="da-DK" sz="1800" dirty="0" smtClean="0"/>
              <a:t>– the chain of </a:t>
            </a:r>
            <a:r>
              <a:rPr lang="da-DK" sz="1800" dirty="0" err="1" smtClean="0"/>
              <a:t>wealth-growth</a:t>
            </a:r>
            <a:r>
              <a:rPr lang="da-DK" sz="1800" dirty="0" err="1"/>
              <a:t>-</a:t>
            </a:r>
            <a:r>
              <a:rPr lang="da-DK" sz="1800" dirty="0" err="1" smtClean="0"/>
              <a:t>poverty</a:t>
            </a:r>
            <a:r>
              <a:rPr lang="da-DK" sz="1800" dirty="0" smtClean="0"/>
              <a:t> reduction are interlinked with </a:t>
            </a:r>
            <a:r>
              <a:rPr lang="da-DK" sz="1800" dirty="0" err="1" smtClean="0"/>
              <a:t>environment</a:t>
            </a:r>
            <a:r>
              <a:rPr lang="da-DK" sz="1800" dirty="0" smtClean="0"/>
              <a:t> and </a:t>
            </a:r>
            <a:r>
              <a:rPr lang="da-DK" sz="1800" dirty="0" err="1" smtClean="0"/>
              <a:t>climate</a:t>
            </a: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Human development argument </a:t>
            </a:r>
            <a:r>
              <a:rPr lang="da-DK" sz="1800" dirty="0" smtClean="0"/>
              <a:t>– health – security – gender – are interlinked with environment and climate</a:t>
            </a:r>
          </a:p>
          <a:p>
            <a:pPr marL="180975" indent="-180975">
              <a:buFont typeface="Arial" pitchFamily="34" charset="0"/>
              <a:buChar char="•"/>
            </a:pPr>
            <a:endParaRPr lang="da-DK" sz="1800" dirty="0" smtClean="0"/>
          </a:p>
          <a:p>
            <a:pPr marL="180975" indent="-180975">
              <a:buFont typeface="Arial" pitchFamily="34" charset="0"/>
              <a:buChar char="•"/>
            </a:pPr>
            <a:r>
              <a:rPr lang="da-DK" sz="1800" b="1" dirty="0" smtClean="0"/>
              <a:t>Many examples of sector wide aspects - </a:t>
            </a:r>
            <a:r>
              <a:rPr lang="da-DK" sz="1800" dirty="0" smtClean="0"/>
              <a:t>Direct </a:t>
            </a:r>
            <a:r>
              <a:rPr lang="da-DK" sz="1800" dirty="0"/>
              <a:t>and indirect </a:t>
            </a:r>
            <a:r>
              <a:rPr lang="da-DK" sz="1800" dirty="0" smtClean="0"/>
              <a:t>impacts - multiple impacts –Opportunities</a:t>
            </a:r>
          </a:p>
          <a:p>
            <a:endParaRPr lang="da-DK" sz="1800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E266F0E1-6846-435B-9F54-DEF98D7844F4}" type="slidenum">
              <a:rPr lang="en-GB" sz="1400" smtClean="0">
                <a:solidFill>
                  <a:schemeClr val="tx1"/>
                </a:solidFill>
                <a:ea typeface="ＭＳ Ｐゴシック" pitchFamily="34" charset="-128"/>
              </a:rPr>
              <a:pPr eaLnBrk="1" hangingPunct="1">
                <a:defRPr/>
              </a:pPr>
              <a:t>8</a:t>
            </a:fld>
            <a:endParaRPr lang="en-GB" sz="1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33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0" y="1237982"/>
            <a:ext cx="8229600" cy="1015663"/>
          </a:xfrm>
        </p:spPr>
        <p:txBody>
          <a:bodyPr>
            <a:spAutoFit/>
          </a:bodyPr>
          <a:lstStyle/>
          <a:p>
            <a:pPr indent="0"/>
            <a:r>
              <a:rPr lang="en-GB" dirty="0">
                <a:ea typeface="ＭＳ Ｐゴシック" pitchFamily="34" charset="-128"/>
              </a:rPr>
              <a:t>Module 3 – recap main messages</a:t>
            </a:r>
            <a:br>
              <a:rPr lang="en-GB" dirty="0">
                <a:ea typeface="ＭＳ Ｐゴシック" pitchFamily="34" charset="-128"/>
              </a:rPr>
            </a:br>
            <a:r>
              <a:rPr lang="en-GB" dirty="0">
                <a:ea typeface="ＭＳ Ｐゴシック" pitchFamily="34" charset="-128"/>
              </a:rPr>
              <a:t>EU approach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602418E0-59FF-47AF-805F-D61D3BABC767}" type="slidenum">
              <a:rPr lang="en-GB" sz="1400" smtClean="0">
                <a:solidFill>
                  <a:schemeClr val="tx1"/>
                </a:solidFill>
                <a:ea typeface="ＭＳ Ｐゴシック" pitchFamily="34" charset="-128"/>
              </a:rPr>
              <a:pPr eaLnBrk="1" hangingPunct="1">
                <a:defRPr/>
              </a:pPr>
              <a:t>9</a:t>
            </a:fld>
            <a:endParaRPr lang="en-GB" sz="1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77837" y="2298680"/>
            <a:ext cx="8414643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rgbClr val="006699"/>
              </a:solidFill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EU is committed </a:t>
            </a:r>
            <a:r>
              <a:rPr lang="en-GB" sz="1800" dirty="0">
                <a:ea typeface="ＭＳ Ｐゴシック" pitchFamily="34" charset="-128"/>
              </a:rPr>
              <a:t>to environment and climate change mainstreaming</a:t>
            </a: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b="1" dirty="0">
                <a:ea typeface="ＭＳ Ｐゴシック" pitchFamily="34" charset="-128"/>
              </a:rPr>
              <a:t>Other donors </a:t>
            </a:r>
            <a:r>
              <a:rPr lang="en-GB" sz="1800" dirty="0">
                <a:ea typeface="ＭＳ Ｐゴシック" pitchFamily="34" charset="-128"/>
              </a:rPr>
              <a:t>are also taking similar actions</a:t>
            </a:r>
          </a:p>
          <a:p>
            <a:pPr marL="355600" indent="-355600"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dirty="0">
                <a:ea typeface="ＭＳ Ｐゴシック" pitchFamily="34" charset="-128"/>
              </a:rPr>
              <a:t>EU </a:t>
            </a:r>
            <a:r>
              <a:rPr lang="en-GB" sz="1800" b="1" dirty="0">
                <a:ea typeface="ＭＳ Ｐゴシック" pitchFamily="34" charset="-128"/>
              </a:rPr>
              <a:t>contributes </a:t>
            </a:r>
            <a:r>
              <a:rPr lang="en-GB" sz="1800" dirty="0">
                <a:ea typeface="ＭＳ Ｐゴシック" pitchFamily="34" charset="-128"/>
              </a:rPr>
              <a:t>in a number of ways - Green Diplomacy Network – Research </a:t>
            </a:r>
          </a:p>
          <a:p>
            <a:pPr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en-GB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en-GB" sz="1800" dirty="0">
                <a:ea typeface="ＭＳ Ｐゴシック" pitchFamily="34" charset="-128"/>
              </a:rPr>
              <a:t>Wide array of </a:t>
            </a:r>
            <a:r>
              <a:rPr lang="en-GB" sz="1800" b="1" dirty="0">
                <a:ea typeface="ＭＳ Ｐゴシック" pitchFamily="34" charset="-128"/>
              </a:rPr>
              <a:t>EU actors </a:t>
            </a:r>
            <a:r>
              <a:rPr lang="en-GB" sz="1800" dirty="0">
                <a:ea typeface="ＭＳ Ｐゴシック" pitchFamily="34" charset="-128"/>
              </a:rPr>
              <a:t>– use them, involve them</a:t>
            </a:r>
          </a:p>
        </p:txBody>
      </p:sp>
    </p:spTree>
    <p:extLst>
      <p:ext uri="{BB962C8B-B14F-4D97-AF65-F5344CB8AC3E}">
        <p14:creationId xmlns:p14="http://schemas.microsoft.com/office/powerpoint/2010/main" xmlns="" val="27289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</Template>
  <TotalTime>5729</TotalTime>
  <Words>1063</Words>
  <Application>Microsoft Office PowerPoint</Application>
  <PresentationFormat>Affichage à l'écran (4:3)</PresentationFormat>
  <Paragraphs>213</Paragraphs>
  <Slides>14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Slide_Master</vt:lpstr>
      <vt:lpstr>Environment and climate change in development cooperation </vt:lpstr>
      <vt:lpstr>Structure</vt:lpstr>
      <vt:lpstr>Objectives and expectations</vt:lpstr>
      <vt:lpstr>Discussion - areas needing reinforcement</vt:lpstr>
      <vt:lpstr>Action plans – making them stick</vt:lpstr>
      <vt:lpstr>Reflections over the course </vt:lpstr>
      <vt:lpstr>Module 1- Recap of main messages Definitions - Key Concepts</vt:lpstr>
      <vt:lpstr>Module 2 – recap of main messages Making the case</vt:lpstr>
      <vt:lpstr>Module 3 – recap main messages EU approach</vt:lpstr>
      <vt:lpstr>Module 4 – Recap of main messages Programming</vt:lpstr>
      <vt:lpstr>   Module 5 – recap main messages Tools and assessments</vt:lpstr>
      <vt:lpstr>Module 6 – recap main messages Project support</vt:lpstr>
      <vt:lpstr>Module 7 – recap main messages Sector/macro approaches and budget support</vt:lpstr>
      <vt:lpstr>Module 8 – recap of main messages Monitoring and Evaluation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Buhl-Nielsen</dc:creator>
  <cp:lastModifiedBy> </cp:lastModifiedBy>
  <cp:revision>253</cp:revision>
  <dcterms:created xsi:type="dcterms:W3CDTF">2013-03-26T13:30:51Z</dcterms:created>
  <dcterms:modified xsi:type="dcterms:W3CDTF">2013-12-06T08:21:54Z</dcterms:modified>
</cp:coreProperties>
</file>