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emf" ContentType="image/x-emf"/>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444" r:id="rId2"/>
    <p:sldId id="523" r:id="rId3"/>
    <p:sldId id="524" r:id="rId4"/>
    <p:sldId id="476" r:id="rId5"/>
    <p:sldId id="477" r:id="rId6"/>
    <p:sldId id="478" r:id="rId7"/>
    <p:sldId id="490" r:id="rId8"/>
    <p:sldId id="497" r:id="rId9"/>
    <p:sldId id="480" r:id="rId10"/>
    <p:sldId id="487" r:id="rId11"/>
    <p:sldId id="482" r:id="rId12"/>
    <p:sldId id="481" r:id="rId13"/>
    <p:sldId id="488" r:id="rId14"/>
    <p:sldId id="489" r:id="rId15"/>
    <p:sldId id="526" r:id="rId16"/>
    <p:sldId id="528" r:id="rId17"/>
    <p:sldId id="527" r:id="rId18"/>
    <p:sldId id="521" r:id="rId19"/>
    <p:sldId id="522" r:id="rId20"/>
    <p:sldId id="514" r:id="rId21"/>
    <p:sldId id="502" r:id="rId22"/>
    <p:sldId id="503" r:id="rId23"/>
    <p:sldId id="529" r:id="rId24"/>
    <p:sldId id="504" r:id="rId25"/>
    <p:sldId id="505" r:id="rId26"/>
    <p:sldId id="517" r:id="rId27"/>
    <p:sldId id="496" r:id="rId28"/>
    <p:sldId id="518" r:id="rId29"/>
    <p:sldId id="520" r:id="rId30"/>
    <p:sldId id="506" r:id="rId31"/>
    <p:sldId id="507" r:id="rId32"/>
    <p:sldId id="508" r:id="rId33"/>
    <p:sldId id="495" r:id="rId34"/>
    <p:sldId id="499" r:id="rId35"/>
  </p:sldIdLst>
  <p:sldSz cx="9144000" cy="6858000" type="screen4x3"/>
  <p:notesSz cx="6797675" cy="9926638"/>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Arial" charset="0"/>
      </a:defRPr>
    </a:lvl1pPr>
    <a:lvl2pPr marL="457200" algn="l" rtl="0" fontAlgn="base">
      <a:spcBef>
        <a:spcPct val="0"/>
      </a:spcBef>
      <a:spcAft>
        <a:spcPct val="0"/>
      </a:spcAft>
      <a:defRPr sz="1200" kern="1200">
        <a:solidFill>
          <a:srgbClr val="0F5494"/>
        </a:solidFill>
        <a:latin typeface="Verdana" pitchFamily="34" charset="0"/>
        <a:ea typeface="+mn-ea"/>
        <a:cs typeface="Arial" charset="0"/>
      </a:defRPr>
    </a:lvl2pPr>
    <a:lvl3pPr marL="914400" algn="l" rtl="0" fontAlgn="base">
      <a:spcBef>
        <a:spcPct val="0"/>
      </a:spcBef>
      <a:spcAft>
        <a:spcPct val="0"/>
      </a:spcAft>
      <a:defRPr sz="1200" kern="1200">
        <a:solidFill>
          <a:srgbClr val="0F5494"/>
        </a:solidFill>
        <a:latin typeface="Verdana" pitchFamily="34" charset="0"/>
        <a:ea typeface="+mn-ea"/>
        <a:cs typeface="Arial" charset="0"/>
      </a:defRPr>
    </a:lvl3pPr>
    <a:lvl4pPr marL="1371600" algn="l" rtl="0" fontAlgn="base">
      <a:spcBef>
        <a:spcPct val="0"/>
      </a:spcBef>
      <a:spcAft>
        <a:spcPct val="0"/>
      </a:spcAft>
      <a:defRPr sz="1200" kern="1200">
        <a:solidFill>
          <a:srgbClr val="0F5494"/>
        </a:solidFill>
        <a:latin typeface="Verdana" pitchFamily="34" charset="0"/>
        <a:ea typeface="+mn-ea"/>
        <a:cs typeface="Arial" charset="0"/>
      </a:defRPr>
    </a:lvl4pPr>
    <a:lvl5pPr marL="1828800" algn="l" rtl="0" fontAlgn="base">
      <a:spcBef>
        <a:spcPct val="0"/>
      </a:spcBef>
      <a:spcAft>
        <a:spcPct val="0"/>
      </a:spcAft>
      <a:defRPr sz="1200" kern="1200">
        <a:solidFill>
          <a:srgbClr val="0F5494"/>
        </a:solidFill>
        <a:latin typeface="Verdana" pitchFamily="34" charset="0"/>
        <a:ea typeface="+mn-ea"/>
        <a:cs typeface="Arial" charset="0"/>
      </a:defRPr>
    </a:lvl5pPr>
    <a:lvl6pPr marL="2286000" algn="l" defTabSz="914400" rtl="0" eaLnBrk="1" latinLnBrk="0" hangingPunct="1">
      <a:defRPr sz="1200" kern="1200">
        <a:solidFill>
          <a:srgbClr val="0F5494"/>
        </a:solidFill>
        <a:latin typeface="Verdana" pitchFamily="34" charset="0"/>
        <a:ea typeface="+mn-ea"/>
        <a:cs typeface="Arial" charset="0"/>
      </a:defRPr>
    </a:lvl6pPr>
    <a:lvl7pPr marL="2743200" algn="l" defTabSz="914400" rtl="0" eaLnBrk="1" latinLnBrk="0" hangingPunct="1">
      <a:defRPr sz="1200" kern="1200">
        <a:solidFill>
          <a:srgbClr val="0F5494"/>
        </a:solidFill>
        <a:latin typeface="Verdana" pitchFamily="34" charset="0"/>
        <a:ea typeface="+mn-ea"/>
        <a:cs typeface="Arial" charset="0"/>
      </a:defRPr>
    </a:lvl7pPr>
    <a:lvl8pPr marL="3200400" algn="l" defTabSz="914400" rtl="0" eaLnBrk="1" latinLnBrk="0" hangingPunct="1">
      <a:defRPr sz="1200" kern="1200">
        <a:solidFill>
          <a:srgbClr val="0F5494"/>
        </a:solidFill>
        <a:latin typeface="Verdana" pitchFamily="34" charset="0"/>
        <a:ea typeface="+mn-ea"/>
        <a:cs typeface="Arial" charset="0"/>
      </a:defRPr>
    </a:lvl8pPr>
    <a:lvl9pPr marL="3657600" algn="l" defTabSz="914400" rtl="0" eaLnBrk="1" latinLnBrk="0" hangingPunct="1">
      <a:defRPr sz="1200" kern="1200">
        <a:solidFill>
          <a:srgbClr val="0F5494"/>
        </a:solidFill>
        <a:latin typeface="Verdana" pitchFamily="34"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E CONINCK Sophie (DEVCO)" initials="DCS(" lastIdx="17"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F5494"/>
    <a:srgbClr val="0F54A1"/>
    <a:srgbClr val="96B7BA"/>
    <a:srgbClr val="FFFFFF"/>
    <a:srgbClr val="45A4C7"/>
    <a:srgbClr val="FFFF99"/>
    <a:srgbClr val="FF9966"/>
    <a:srgbClr val="FF6600"/>
    <a:srgbClr val="969696"/>
    <a:srgbClr val="3166C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477" autoAdjust="0"/>
    <p:restoredTop sz="90360" autoAdjust="0"/>
  </p:normalViewPr>
  <p:slideViewPr>
    <p:cSldViewPr>
      <p:cViewPr>
        <p:scale>
          <a:sx n="75" d="100"/>
          <a:sy n="75" d="100"/>
        </p:scale>
        <p:origin x="-74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cs typeface="+mn-cs"/>
              </a:defRPr>
            </a:lvl1pPr>
          </a:lstStyle>
          <a:p>
            <a:pPr>
              <a:defRPr/>
            </a:pPr>
            <a:endParaRPr lang="en-GB"/>
          </a:p>
        </p:txBody>
      </p:sp>
      <p:sp>
        <p:nvSpPr>
          <p:cNvPr id="37891" name="Rectangle 3"/>
          <p:cNvSpPr>
            <a:spLocks noGrp="1" noChangeArrowheads="1"/>
          </p:cNvSpPr>
          <p:nvPr>
            <p:ph type="dt" sz="quarter"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cs typeface="+mn-cs"/>
              </a:defRPr>
            </a:lvl1pPr>
          </a:lstStyle>
          <a:p>
            <a:pPr>
              <a:defRPr/>
            </a:pPr>
            <a:endParaRPr lang="en-GB"/>
          </a:p>
        </p:txBody>
      </p:sp>
      <p:sp>
        <p:nvSpPr>
          <p:cNvPr id="37892" name="Rectangle 4"/>
          <p:cNvSpPr>
            <a:spLocks noGrp="1" noChangeArrowheads="1"/>
          </p:cNvSpPr>
          <p:nvPr>
            <p:ph type="ftr" sz="quarter" idx="2"/>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cs typeface="+mn-cs"/>
              </a:defRPr>
            </a:lvl1pPr>
          </a:lstStyle>
          <a:p>
            <a:pPr>
              <a:defRPr/>
            </a:pPr>
            <a:endParaRPr lang="en-GB"/>
          </a:p>
        </p:txBody>
      </p:sp>
      <p:sp>
        <p:nvSpPr>
          <p:cNvPr id="37893" name="Rectangle 5"/>
          <p:cNvSpPr>
            <a:spLocks noGrp="1" noChangeArrowheads="1"/>
          </p:cNvSpPr>
          <p:nvPr>
            <p:ph type="sldNum" sz="quarter" idx="3"/>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cs typeface="+mn-cs"/>
              </a:defRPr>
            </a:lvl1pPr>
          </a:lstStyle>
          <a:p>
            <a:pPr>
              <a:defRPr/>
            </a:pPr>
            <a:fld id="{4D19F820-A8B6-4F25-8AAC-6E5E45EC0740}" type="slidenum">
              <a:rPr lang="en-GB"/>
              <a:pPr>
                <a:defRPr/>
              </a:pPr>
              <a:t>‹N°›</a:t>
            </a:fld>
            <a:endParaRPr lang="en-GB" dirty="0"/>
          </a:p>
        </p:txBody>
      </p:sp>
    </p:spTree>
    <p:extLst>
      <p:ext uri="{BB962C8B-B14F-4D97-AF65-F5344CB8AC3E}">
        <p14:creationId xmlns:p14="http://schemas.microsoft.com/office/powerpoint/2010/main" xmlns="" val="1491380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a:solidFill>
                  <a:schemeClr val="tx1"/>
                </a:solidFill>
                <a:latin typeface="Arial" pitchFamily="34" charset="0"/>
                <a:cs typeface="+mn-cs"/>
              </a:defRPr>
            </a:lvl1pPr>
          </a:lstStyle>
          <a:p>
            <a:pPr>
              <a:defRPr/>
            </a:pPr>
            <a:endParaRPr lang="en-GB"/>
          </a:p>
        </p:txBody>
      </p:sp>
      <p:sp>
        <p:nvSpPr>
          <p:cNvPr id="36867" name="Rectangle 3"/>
          <p:cNvSpPr>
            <a:spLocks noGrp="1" noChangeArrowheads="1"/>
          </p:cNvSpPr>
          <p:nvPr>
            <p:ph type="dt" idx="1"/>
          </p:nvPr>
        </p:nvSpPr>
        <p:spPr bwMode="auto">
          <a:xfrm>
            <a:off x="3849688" y="0"/>
            <a:ext cx="2946400" cy="4968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a:solidFill>
                  <a:schemeClr val="tx1"/>
                </a:solidFill>
                <a:latin typeface="Arial" pitchFamily="34" charset="0"/>
                <a:cs typeface="+mn-cs"/>
              </a:defRPr>
            </a:lvl1pPr>
          </a:lstStyle>
          <a:p>
            <a:pPr>
              <a:defRPr/>
            </a:pPr>
            <a:endParaRPr lang="en-GB"/>
          </a:p>
        </p:txBody>
      </p:sp>
      <p:sp>
        <p:nvSpPr>
          <p:cNvPr id="67588" name="Rectangle 4"/>
          <p:cNvSpPr>
            <a:spLocks noGrp="1" noRot="1" noChangeAspect="1" noChangeArrowheads="1" noTextEdit="1"/>
          </p:cNvSpPr>
          <p:nvPr>
            <p:ph type="sldImg" idx="2"/>
          </p:nvPr>
        </p:nvSpPr>
        <p:spPr bwMode="auto">
          <a:xfrm>
            <a:off x="917575" y="744538"/>
            <a:ext cx="4964113" cy="3722687"/>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36869" name="Rectangle 5"/>
          <p:cNvSpPr>
            <a:spLocks noGrp="1" noChangeArrowheads="1"/>
          </p:cNvSpPr>
          <p:nvPr>
            <p:ph type="body" sz="quarter" idx="3"/>
          </p:nvPr>
        </p:nvSpPr>
        <p:spPr bwMode="auto">
          <a:xfrm>
            <a:off x="679450" y="4714875"/>
            <a:ext cx="5438775" cy="44672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a:solidFill>
                  <a:schemeClr val="tx1"/>
                </a:solidFill>
                <a:latin typeface="Arial" pitchFamily="34" charset="0"/>
                <a:cs typeface="+mn-cs"/>
              </a:defRPr>
            </a:lvl1pPr>
          </a:lstStyle>
          <a:p>
            <a:pPr>
              <a:defRPr/>
            </a:pPr>
            <a:endParaRPr lang="en-GB"/>
          </a:p>
        </p:txBody>
      </p:sp>
      <p:sp>
        <p:nvSpPr>
          <p:cNvPr id="36871" name="Rectangle 7"/>
          <p:cNvSpPr>
            <a:spLocks noGrp="1" noChangeArrowheads="1"/>
          </p:cNvSpPr>
          <p:nvPr>
            <p:ph type="sldNum" sz="quarter" idx="5"/>
          </p:nvPr>
        </p:nvSpPr>
        <p:spPr bwMode="auto">
          <a:xfrm>
            <a:off x="3849688" y="9428163"/>
            <a:ext cx="2946400" cy="4968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a:solidFill>
                  <a:schemeClr val="tx1"/>
                </a:solidFill>
                <a:latin typeface="Arial" pitchFamily="34" charset="0"/>
                <a:cs typeface="+mn-cs"/>
              </a:defRPr>
            </a:lvl1pPr>
          </a:lstStyle>
          <a:p>
            <a:pPr>
              <a:defRPr/>
            </a:pPr>
            <a:fld id="{0165C11E-01E4-4D4B-A500-9DCF6D771C32}" type="slidenum">
              <a:rPr lang="en-GB"/>
              <a:pPr>
                <a:defRPr/>
              </a:pPr>
              <a:t>‹N°›</a:t>
            </a:fld>
            <a:endParaRPr lang="en-GB" dirty="0"/>
          </a:p>
        </p:txBody>
      </p:sp>
    </p:spTree>
    <p:extLst>
      <p:ext uri="{BB962C8B-B14F-4D97-AF65-F5344CB8AC3E}">
        <p14:creationId xmlns:p14="http://schemas.microsoft.com/office/powerpoint/2010/main" xmlns="" val="28405541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Espace réservé de l'image des diapositives 1"/>
          <p:cNvSpPr>
            <a:spLocks noGrp="1" noRot="1" noChangeAspect="1" noTextEdit="1"/>
          </p:cNvSpPr>
          <p:nvPr>
            <p:ph type="sldImg"/>
          </p:nvPr>
        </p:nvSpPr>
        <p:spPr>
          <a:ln/>
        </p:spPr>
      </p:sp>
      <p:sp>
        <p:nvSpPr>
          <p:cNvPr id="68611"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latin typeface="Arial" charset="0"/>
              </a:rPr>
              <a:t>Module 9: Addressing environment and climate change through monitoring and evaluation </a:t>
            </a:r>
          </a:p>
          <a:p>
            <a:r>
              <a:rPr lang="en-US" dirty="0" smtClean="0">
                <a:latin typeface="Arial" charset="0"/>
              </a:rPr>
              <a:t>-	About monitoring and evaluation (Terminology/key elements)</a:t>
            </a:r>
          </a:p>
          <a:p>
            <a:r>
              <a:rPr lang="en-US" dirty="0" smtClean="0">
                <a:latin typeface="Arial" charset="0"/>
              </a:rPr>
              <a:t>-	Key areas of interventions (Key aspects to monitor, Selection of indicators, Institutional and capacity issues, Performance based monitoring)</a:t>
            </a:r>
          </a:p>
          <a:p>
            <a:r>
              <a:rPr lang="en-US" dirty="0" smtClean="0">
                <a:latin typeface="Arial" charset="0"/>
              </a:rPr>
              <a:t>-	Targeting the key areas of interventions through the cycle and different aid modalities (Programming – mid-term review, SPSP, BS, projects) [possibly address these as going through the key areas of interventions and then wrap up]</a:t>
            </a:r>
          </a:p>
          <a:p>
            <a:r>
              <a:rPr lang="en-US" dirty="0" smtClean="0">
                <a:latin typeface="Arial" charset="0"/>
              </a:rPr>
              <a:t>-	Tools and approaches (e.g. Rio Markers)</a:t>
            </a:r>
          </a:p>
          <a:p>
            <a:r>
              <a:rPr lang="en-US" dirty="0" smtClean="0">
                <a:latin typeface="Arial" charset="0"/>
              </a:rPr>
              <a:t>-	Resources </a:t>
            </a: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1E66F37F-54EE-4BB5-8CDC-74CC4F77F6C7}" type="slidenum">
              <a:rPr lang="en-GB" smtClean="0"/>
              <a:pPr>
                <a:defRPr/>
              </a:pPr>
              <a:t>1</a:t>
            </a:fld>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eaLnBrk="1" hangingPunct="1">
              <a:spcBef>
                <a:spcPct val="0"/>
              </a:spcBef>
            </a:pPr>
            <a:endParaRPr lang="fr-FR" dirty="0" smtClean="0">
              <a:latin typeface="Arial" charset="0"/>
            </a:endParaRPr>
          </a:p>
        </p:txBody>
      </p:sp>
      <p:sp>
        <p:nvSpPr>
          <p:cNvPr id="72708"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263428F6-3C8E-4871-A9EF-EB6A0B7561C6}" type="slidenum">
              <a:rPr lang="en-GB" smtClean="0">
                <a:solidFill>
                  <a:schemeClr val="tx1"/>
                </a:solidFill>
                <a:latin typeface="Arial" charset="0"/>
              </a:rPr>
              <a:pPr eaLnBrk="1" hangingPunct="1">
                <a:defRPr/>
              </a:pPr>
              <a:t>10</a:t>
            </a:fld>
            <a:endParaRPr lang="en-GB" smtClean="0">
              <a:solidFill>
                <a:schemeClr val="tx1"/>
              </a:solidFill>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ln/>
        </p:spPr>
      </p:sp>
      <p:sp>
        <p:nvSpPr>
          <p:cNvPr id="74755"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eaLnBrk="1" hangingPunct="1">
              <a:spcBef>
                <a:spcPct val="0"/>
              </a:spcBef>
            </a:pPr>
            <a:endParaRPr lang="fr-FR" dirty="0" smtClean="0">
              <a:latin typeface="Arial" charset="0"/>
            </a:endParaRPr>
          </a:p>
        </p:txBody>
      </p:sp>
      <p:sp>
        <p:nvSpPr>
          <p:cNvPr id="70660"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F38536A7-7E74-4FB0-A182-52D42C4072A8}" type="slidenum">
              <a:rPr lang="en-GB" smtClean="0">
                <a:solidFill>
                  <a:schemeClr val="tx1"/>
                </a:solidFill>
                <a:latin typeface="Arial" charset="0"/>
              </a:rPr>
              <a:pPr eaLnBrk="1" hangingPunct="1">
                <a:defRPr/>
              </a:pPr>
              <a:t>11</a:t>
            </a:fld>
            <a:endParaRPr lang="en-GB" smtClean="0">
              <a:solidFill>
                <a:schemeClr val="tx1"/>
              </a:solidFill>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eaLnBrk="1" hangingPunct="1">
              <a:spcBef>
                <a:spcPct val="0"/>
              </a:spcBef>
            </a:pPr>
            <a:endParaRPr lang="fr-FR" dirty="0" smtClean="0">
              <a:latin typeface="Arial" charset="0"/>
            </a:endParaRPr>
          </a:p>
        </p:txBody>
      </p:sp>
      <p:sp>
        <p:nvSpPr>
          <p:cNvPr id="69636"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30AAD9B4-5C79-46B7-BB8B-5AA798C6138D}" type="slidenum">
              <a:rPr lang="en-GB" smtClean="0">
                <a:solidFill>
                  <a:schemeClr val="tx1"/>
                </a:solidFill>
                <a:latin typeface="Arial" charset="0"/>
              </a:rPr>
              <a:pPr eaLnBrk="1" hangingPunct="1">
                <a:defRPr/>
              </a:pPr>
              <a:t>12</a:t>
            </a:fld>
            <a:endParaRPr lang="en-GB" smtClean="0">
              <a:solidFill>
                <a:schemeClr val="tx1"/>
              </a:solidFill>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ln/>
        </p:spPr>
      </p:sp>
      <p:sp>
        <p:nvSpPr>
          <p:cNvPr id="8089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marL="0" marR="0" indent="0" algn="l" defTabSz="914400" rtl="0" eaLnBrk="1" fontAlgn="base" latinLnBrk="0" hangingPunct="1">
              <a:lnSpc>
                <a:spcPct val="100000"/>
              </a:lnSpc>
              <a:spcBef>
                <a:spcPct val="0"/>
              </a:spcBef>
              <a:spcAft>
                <a:spcPct val="0"/>
              </a:spcAft>
              <a:buClrTx/>
              <a:buSzTx/>
              <a:buFontTx/>
              <a:buNone/>
              <a:tabLst/>
              <a:defRPr/>
            </a:pPr>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eaLnBrk="1" hangingPunct="1">
              <a:spcBef>
                <a:spcPct val="0"/>
              </a:spcBef>
            </a:pPr>
            <a:endParaRPr lang="en-US" dirty="0" smtClean="0">
              <a:latin typeface="Arial" charset="0"/>
            </a:endParaRPr>
          </a:p>
          <a:p>
            <a:pPr eaLnBrk="1" hangingPunct="1">
              <a:spcBef>
                <a:spcPct val="0"/>
              </a:spcBef>
            </a:pPr>
            <a:r>
              <a:rPr lang="en-US" dirty="0" smtClean="0">
                <a:latin typeface="Arial" charset="0"/>
              </a:rPr>
              <a:t>Info. from GCCA Action Fiche – GBS of  2 million Euro in addition to 16 Million already provided. </a:t>
            </a:r>
          </a:p>
          <a:p>
            <a:pPr eaLnBrk="1" hangingPunct="1">
              <a:spcBef>
                <a:spcPct val="0"/>
              </a:spcBef>
            </a:pPr>
            <a:r>
              <a:rPr lang="en-US" dirty="0" smtClean="0">
                <a:latin typeface="Arial" charset="0"/>
              </a:rPr>
              <a:t>CDM integration aims to ‘</a:t>
            </a:r>
            <a:r>
              <a:rPr lang="en-GB" dirty="0" smtClean="0">
                <a:latin typeface="Arial" charset="0"/>
              </a:rPr>
              <a:t>enable wide participation and investment in renewable energies, innovation and access to / transfer of technology, improved energy efficiency, and the establishment of an active carbon credits market in Seychelles’.</a:t>
            </a:r>
          </a:p>
          <a:p>
            <a:r>
              <a:rPr lang="en-US" dirty="0" smtClean="0">
                <a:latin typeface="Arial" charset="0"/>
              </a:rPr>
              <a:t/>
            </a:r>
            <a:br>
              <a:rPr lang="en-US" dirty="0" smtClean="0">
                <a:latin typeface="Arial" charset="0"/>
              </a:rPr>
            </a:br>
            <a:r>
              <a:rPr lang="en-US" b="1" dirty="0" smtClean="0">
                <a:latin typeface="Arial" charset="0"/>
              </a:rPr>
              <a:t>The EU disburses its second tranche </a:t>
            </a:r>
            <a:r>
              <a:rPr lang="en-US" dirty="0" smtClean="0">
                <a:latin typeface="Arial" charset="0"/>
              </a:rPr>
              <a:t>under the three-year-long Climate Change Support </a:t>
            </a:r>
          </a:p>
          <a:p>
            <a:r>
              <a:rPr lang="en-US" dirty="0" err="1" smtClean="0">
                <a:latin typeface="Arial" charset="0"/>
              </a:rPr>
              <a:t>Programme</a:t>
            </a:r>
            <a:r>
              <a:rPr lang="en-US" dirty="0" smtClean="0">
                <a:latin typeface="Arial" charset="0"/>
              </a:rPr>
              <a:t> (SCCSP) financed by the EU Global Climate Change Alliance. The approval was made against </a:t>
            </a:r>
          </a:p>
          <a:p>
            <a:r>
              <a:rPr lang="en-US" dirty="0" smtClean="0">
                <a:latin typeface="Arial" charset="0"/>
              </a:rPr>
              <a:t>the backdrop of significant steps undertaken by the government in 2011 in the </a:t>
            </a:r>
          </a:p>
          <a:p>
            <a:r>
              <a:rPr lang="en-US" dirty="0" smtClean="0">
                <a:latin typeface="Arial" charset="0"/>
              </a:rPr>
              <a:t>implementation of the National Climate Change Strategy including mainstreaming of the Climate Change Strategy through </a:t>
            </a:r>
          </a:p>
          <a:p>
            <a:r>
              <a:rPr lang="en-US" dirty="0" smtClean="0">
                <a:latin typeface="Arial" charset="0"/>
              </a:rPr>
              <a:t>development and adoption of key sector strategies and action plans and formulation of </a:t>
            </a:r>
          </a:p>
          <a:p>
            <a:r>
              <a:rPr lang="en-US" dirty="0" smtClean="0">
                <a:latin typeface="Arial" charset="0"/>
              </a:rPr>
              <a:t>the Seychelles Energy Bill which is scheduled to be enacted this year. </a:t>
            </a:r>
          </a:p>
          <a:p>
            <a:r>
              <a:rPr lang="en-US" dirty="0" smtClean="0">
                <a:latin typeface="Arial" charset="0"/>
              </a:rPr>
              <a:t>Alessandro </a:t>
            </a:r>
            <a:r>
              <a:rPr lang="en-US" dirty="0" err="1" smtClean="0">
                <a:latin typeface="Arial" charset="0"/>
              </a:rPr>
              <a:t>Mariani</a:t>
            </a:r>
            <a:r>
              <a:rPr lang="en-US" dirty="0" smtClean="0">
                <a:latin typeface="Arial" charset="0"/>
              </a:rPr>
              <a:t>, head of delegation and ambassador, expressed his satisfaction with </a:t>
            </a:r>
          </a:p>
          <a:p>
            <a:r>
              <a:rPr lang="en-US" dirty="0" smtClean="0">
                <a:latin typeface="Arial" charset="0"/>
              </a:rPr>
              <a:t>Seychelles’ capacity to mainstream sustainable development in the economic reform </a:t>
            </a:r>
          </a:p>
          <a:p>
            <a:r>
              <a:rPr lang="en-US" dirty="0" smtClean="0">
                <a:latin typeface="Arial" charset="0"/>
              </a:rPr>
              <a:t>agenda.</a:t>
            </a: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eaLnBrk="1" hangingPunct="1">
              <a:spcBef>
                <a:spcPct val="0"/>
              </a:spcBef>
            </a:pPr>
            <a:endParaRPr lang="en-US" dirty="0" smtClean="0">
              <a:latin typeface="Arial" charset="0"/>
            </a:endParaRPr>
          </a:p>
        </p:txBody>
      </p:sp>
      <p:sp>
        <p:nvSpPr>
          <p:cNvPr id="73732"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B28BE601-89F3-4C0C-B073-1ADC7F77AF22}" type="slidenum">
              <a:rPr lang="en-GB" smtClean="0">
                <a:solidFill>
                  <a:schemeClr val="tx1"/>
                </a:solidFill>
                <a:latin typeface="Arial" charset="0"/>
              </a:rPr>
              <a:pPr eaLnBrk="1" hangingPunct="1">
                <a:defRPr/>
              </a:pPr>
              <a:t>13</a:t>
            </a:fld>
            <a:endParaRPr lang="en-GB" smtClean="0">
              <a:solidFill>
                <a:schemeClr val="tx1"/>
              </a:solidFill>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pPr marL="0" marR="0" indent="0" algn="l" defTabSz="914400" rtl="0" eaLnBrk="1" fontAlgn="base" latinLnBrk="0" hangingPunct="1">
              <a:lnSpc>
                <a:spcPct val="100000"/>
              </a:lnSpc>
              <a:spcBef>
                <a:spcPct val="0"/>
              </a:spcBef>
              <a:spcAft>
                <a:spcPct val="0"/>
              </a:spcAft>
              <a:buClrTx/>
              <a:buSzTx/>
              <a:buFontTx/>
              <a:buNone/>
              <a:tabLst/>
              <a:defRPr/>
            </a:pPr>
            <a:endParaRPr lang="en-US" dirty="0" smtClean="0"/>
          </a:p>
        </p:txBody>
      </p:sp>
      <p:sp>
        <p:nvSpPr>
          <p:cNvPr id="74756"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6E1CC585-992A-4229-B90D-34AFCD34CB64}" type="slidenum">
              <a:rPr lang="en-GB" smtClean="0">
                <a:solidFill>
                  <a:schemeClr val="tx1"/>
                </a:solidFill>
                <a:latin typeface="Arial" charset="0"/>
              </a:rPr>
              <a:pPr eaLnBrk="1" hangingPunct="1">
                <a:defRPr/>
              </a:pPr>
              <a:t>14</a:t>
            </a:fld>
            <a:endParaRPr lang="en-GB" smtClean="0">
              <a:solidFill>
                <a:schemeClr val="tx1"/>
              </a:solidFill>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Espace réservé de l'image des diapositives 1"/>
          <p:cNvSpPr>
            <a:spLocks noGrp="1" noRot="1" noChangeAspect="1" noTextEdit="1"/>
          </p:cNvSpPr>
          <p:nvPr>
            <p:ph type="sldImg"/>
          </p:nvPr>
        </p:nvSpPr>
        <p:spPr>
          <a:ln/>
        </p:spPr>
      </p:sp>
      <p:sp>
        <p:nvSpPr>
          <p:cNvPr id="87043"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baseline="0" dirty="0" smtClean="0">
              <a:latin typeface="Arial" charset="0"/>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a:t>
            </a:r>
            <a:endParaRPr lang="da-DK" sz="1200" b="1" kern="1200" dirty="0" smtClean="0">
              <a:solidFill>
                <a:schemeClr val="tx1"/>
              </a:solidFill>
              <a:latin typeface="Arial" pitchFamily="34" charset="0"/>
              <a:ea typeface="ＭＳ Ｐゴシック" pitchFamily="-106" charset="-128"/>
            </a:endParaRPr>
          </a:p>
          <a:p>
            <a:pPr rtl="0" eaLnBrk="0" fontAlgn="base" hangingPunct="0"/>
            <a:endParaRPr lang="da-DK" sz="1200" b="1" kern="1200" dirty="0" smtClean="0">
              <a:solidFill>
                <a:schemeClr val="tx1"/>
              </a:solidFill>
              <a:latin typeface="Arial" pitchFamily="34" charset="0"/>
              <a:ea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rPr>
              <a:t>Energy</a:t>
            </a:r>
            <a:endParaRPr lang="en-US" dirty="0" smtClean="0"/>
          </a:p>
          <a:p>
            <a:r>
              <a:rPr lang="da-DK" sz="1200" kern="1200" dirty="0" smtClean="0">
                <a:solidFill>
                  <a:schemeClr val="tx1"/>
                </a:solidFill>
                <a:effectLst/>
                <a:latin typeface="Arial" pitchFamily="34" charset="0"/>
                <a:ea typeface="+mn-ea"/>
                <a:cs typeface="+mn-cs"/>
              </a:rPr>
              <a:t>-% of energy produced which is renewable </a:t>
            </a:r>
          </a:p>
          <a:p>
            <a:r>
              <a:rPr lang="da-DK" sz="1200" kern="1200" dirty="0" smtClean="0">
                <a:solidFill>
                  <a:schemeClr val="tx1"/>
                </a:solidFill>
                <a:effectLst/>
                <a:latin typeface="Arial" pitchFamily="34" charset="0"/>
                <a:ea typeface="+mn-ea"/>
                <a:cs typeface="+mn-cs"/>
              </a:rPr>
              <a:t>-Existence and level of subsidies in fossil fuel (USD)</a:t>
            </a:r>
          </a:p>
          <a:p>
            <a:r>
              <a:rPr lang="da-DK" sz="1200" kern="1200" dirty="0" smtClean="0">
                <a:solidFill>
                  <a:schemeClr val="tx1"/>
                </a:solidFill>
                <a:effectLst/>
                <a:latin typeface="Arial" pitchFamily="34" charset="0"/>
                <a:ea typeface="+mn-ea"/>
                <a:cs typeface="+mn-cs"/>
              </a:rPr>
              <a:t>-Existence and level of incentives for renewable energy (USD)</a:t>
            </a:r>
          </a:p>
          <a:p>
            <a:r>
              <a:rPr lang="da-DK" sz="1200" kern="1200" dirty="0" smtClean="0">
                <a:solidFill>
                  <a:schemeClr val="tx1"/>
                </a:solidFill>
                <a:effectLst/>
                <a:latin typeface="Arial" pitchFamily="34" charset="0"/>
                <a:ea typeface="+mn-ea"/>
                <a:cs typeface="+mn-cs"/>
              </a:rPr>
              <a:t>-Greenhouse gas emission per $1,000 GDP</a:t>
            </a:r>
          </a:p>
          <a:p>
            <a:r>
              <a:rPr lang="da-DK" sz="1200" kern="1200" dirty="0" smtClean="0">
                <a:solidFill>
                  <a:schemeClr val="tx1"/>
                </a:solidFill>
                <a:effectLst/>
                <a:latin typeface="Arial" pitchFamily="34" charset="0"/>
                <a:ea typeface="+mn-ea"/>
                <a:cs typeface="+mn-cs"/>
              </a:rPr>
              <a:t>-Greenhouse gas emission per capita divided by the Human Development Index</a:t>
            </a:r>
          </a:p>
          <a:p>
            <a:r>
              <a:rPr lang="da-DK" sz="1200" kern="1200" dirty="0" smtClean="0">
                <a:solidFill>
                  <a:schemeClr val="tx1"/>
                </a:solidFill>
                <a:effectLst/>
                <a:latin typeface="Arial" pitchFamily="34" charset="0"/>
                <a:ea typeface="+mn-ea"/>
                <a:cs typeface="+mn-cs"/>
              </a:rPr>
              <a:t>-Energy use (kg oil equivalent) per $1,000 GDP</a:t>
            </a:r>
          </a:p>
          <a:p>
            <a:r>
              <a:rPr lang="da-DK" sz="1200" kern="1200" dirty="0" smtClean="0">
                <a:solidFill>
                  <a:schemeClr val="tx1"/>
                </a:solidFill>
                <a:effectLst/>
                <a:latin typeface="Arial" pitchFamily="34" charset="0"/>
                <a:ea typeface="+mn-ea"/>
                <a:cs typeface="+mn-cs"/>
              </a:rPr>
              <a:t>-Proportion of population (women/men) using solid fuels</a:t>
            </a:r>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p>
          <a:p>
            <a:pPr rtl="0" eaLnBrk="0" fontAlgn="base" hangingPunct="0"/>
            <a:r>
              <a:rPr lang="da-DK" sz="1200" b="0" i="0" kern="1200" baseline="0" dirty="0" smtClean="0">
                <a:solidFill>
                  <a:schemeClr val="tx1"/>
                </a:solidFill>
                <a:latin typeface="Arial" pitchFamily="34" charset="0"/>
                <a:ea typeface="ＭＳ Ｐゴシック" pitchFamily="-106" charset="-128"/>
              </a:rPr>
              <a:t>One or perhaps two sectors are chosen, then for those, participants are asked to suggest indicators – these can be compared to the short and long list</a:t>
            </a:r>
          </a:p>
          <a:p>
            <a:pPr rtl="0" eaLnBrk="0" fontAlgn="base" hangingPunct="0"/>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B8AC6EC6-FB3A-4AA0-84C6-A6E382A8E526}" type="slidenum">
              <a:rPr lang="en-GB" smtClean="0"/>
              <a:pPr>
                <a:defRPr/>
              </a:pPr>
              <a:t>15</a:t>
            </a:fld>
            <a:endParaRPr lang="en-GB"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Espace réservé de l'image des diapositives 1"/>
          <p:cNvSpPr>
            <a:spLocks noGrp="1" noRot="1" noChangeAspect="1" noTextEdit="1"/>
          </p:cNvSpPr>
          <p:nvPr>
            <p:ph type="sldImg"/>
          </p:nvPr>
        </p:nvSpPr>
        <p:spPr>
          <a:ln/>
        </p:spPr>
      </p:sp>
      <p:sp>
        <p:nvSpPr>
          <p:cNvPr id="87043"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baseline="0" dirty="0" smtClean="0">
              <a:latin typeface="Arial" charset="0"/>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a:t>
            </a:r>
            <a:endParaRPr lang="da-DK" sz="1200" b="1" kern="1200" dirty="0" smtClean="0">
              <a:solidFill>
                <a:schemeClr val="tx1"/>
              </a:solidFill>
              <a:latin typeface="Arial" pitchFamily="34" charset="0"/>
              <a:ea typeface="ＭＳ Ｐゴシック" pitchFamily="-106" charset="-128"/>
            </a:endParaRPr>
          </a:p>
          <a:p>
            <a:pPr rtl="0" eaLnBrk="0" fontAlgn="base" hangingPunct="0"/>
            <a:endParaRPr lang="da-DK" sz="1200" b="1" kern="1200" dirty="0" smtClean="0">
              <a:solidFill>
                <a:schemeClr val="tx1"/>
              </a:solidFill>
              <a:latin typeface="Arial" pitchFamily="34" charset="0"/>
              <a:ea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rPr>
              <a:t>Energy</a:t>
            </a:r>
            <a:endParaRPr lang="en-US" dirty="0" smtClean="0"/>
          </a:p>
          <a:p>
            <a:r>
              <a:rPr lang="da-DK" sz="1200" kern="1200" dirty="0" smtClean="0">
                <a:solidFill>
                  <a:schemeClr val="tx1"/>
                </a:solidFill>
                <a:effectLst/>
                <a:latin typeface="Arial" pitchFamily="34" charset="0"/>
                <a:ea typeface="+mn-ea"/>
                <a:cs typeface="+mn-cs"/>
              </a:rPr>
              <a:t>-% of energy produced which is renewable </a:t>
            </a:r>
          </a:p>
          <a:p>
            <a:r>
              <a:rPr lang="da-DK" sz="1200" kern="1200" dirty="0" smtClean="0">
                <a:solidFill>
                  <a:schemeClr val="tx1"/>
                </a:solidFill>
                <a:effectLst/>
                <a:latin typeface="Arial" pitchFamily="34" charset="0"/>
                <a:ea typeface="+mn-ea"/>
                <a:cs typeface="+mn-cs"/>
              </a:rPr>
              <a:t>-Existence and level of subsidies in fossil fuel (USD)</a:t>
            </a:r>
          </a:p>
          <a:p>
            <a:r>
              <a:rPr lang="da-DK" sz="1200" kern="1200" dirty="0" smtClean="0">
                <a:solidFill>
                  <a:schemeClr val="tx1"/>
                </a:solidFill>
                <a:effectLst/>
                <a:latin typeface="Arial" pitchFamily="34" charset="0"/>
                <a:ea typeface="+mn-ea"/>
                <a:cs typeface="+mn-cs"/>
              </a:rPr>
              <a:t>-Existence and level of incentives for renewable energy (USD)</a:t>
            </a:r>
          </a:p>
          <a:p>
            <a:r>
              <a:rPr lang="da-DK" sz="1200" kern="1200" dirty="0" smtClean="0">
                <a:solidFill>
                  <a:schemeClr val="tx1"/>
                </a:solidFill>
                <a:effectLst/>
                <a:latin typeface="Arial" pitchFamily="34" charset="0"/>
                <a:ea typeface="+mn-ea"/>
                <a:cs typeface="+mn-cs"/>
              </a:rPr>
              <a:t>-Greenhouse gas emission per $1,000 GDP</a:t>
            </a:r>
          </a:p>
          <a:p>
            <a:r>
              <a:rPr lang="da-DK" sz="1200" kern="1200" dirty="0" smtClean="0">
                <a:solidFill>
                  <a:schemeClr val="tx1"/>
                </a:solidFill>
                <a:effectLst/>
                <a:latin typeface="Arial" pitchFamily="34" charset="0"/>
                <a:ea typeface="+mn-ea"/>
                <a:cs typeface="+mn-cs"/>
              </a:rPr>
              <a:t>-Greenhouse gas emission per capita divided by the Human Development Index</a:t>
            </a:r>
          </a:p>
          <a:p>
            <a:r>
              <a:rPr lang="da-DK" sz="1200" kern="1200" dirty="0" smtClean="0">
                <a:solidFill>
                  <a:schemeClr val="tx1"/>
                </a:solidFill>
                <a:effectLst/>
                <a:latin typeface="Arial" pitchFamily="34" charset="0"/>
                <a:ea typeface="+mn-ea"/>
                <a:cs typeface="+mn-cs"/>
              </a:rPr>
              <a:t>-Energy use (kg oil equivalent) per $1,000 GDP</a:t>
            </a:r>
          </a:p>
          <a:p>
            <a:r>
              <a:rPr lang="da-DK" sz="1200" kern="1200" dirty="0" smtClean="0">
                <a:solidFill>
                  <a:schemeClr val="tx1"/>
                </a:solidFill>
                <a:effectLst/>
                <a:latin typeface="Arial" pitchFamily="34" charset="0"/>
                <a:ea typeface="+mn-ea"/>
                <a:cs typeface="+mn-cs"/>
              </a:rPr>
              <a:t>-Proportion of population (women/men) using solid fuels</a:t>
            </a:r>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p>
          <a:p>
            <a:pPr rtl="0" eaLnBrk="0" fontAlgn="base" hangingPunct="0"/>
            <a:r>
              <a:rPr lang="da-DK" sz="1200" b="0" i="0" kern="1200" baseline="0" dirty="0" smtClean="0">
                <a:solidFill>
                  <a:schemeClr val="tx1"/>
                </a:solidFill>
                <a:latin typeface="Arial" pitchFamily="34" charset="0"/>
                <a:ea typeface="ＭＳ Ｐゴシック" pitchFamily="-106" charset="-128"/>
              </a:rPr>
              <a:t>One or perhaps two sectors are chosen, then for those, participants are asked to suggest indicators – these can be compared to the short and long list</a:t>
            </a:r>
          </a:p>
          <a:p>
            <a:pPr rtl="0" eaLnBrk="0" fontAlgn="base" hangingPunct="0"/>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B8AC6EC6-FB3A-4AA0-84C6-A6E382A8E526}" type="slidenum">
              <a:rPr lang="en-GB" smtClean="0"/>
              <a:pPr>
                <a:defRPr/>
              </a:pPr>
              <a:t>16</a:t>
            </a:fld>
            <a:endParaRPr lang="en-GB"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Espace réservé de l'image des diapositives 1"/>
          <p:cNvSpPr>
            <a:spLocks noGrp="1" noRot="1" noChangeAspect="1" noTextEdit="1"/>
          </p:cNvSpPr>
          <p:nvPr>
            <p:ph type="sldImg"/>
          </p:nvPr>
        </p:nvSpPr>
        <p:spPr>
          <a:ln/>
        </p:spPr>
      </p:sp>
      <p:sp>
        <p:nvSpPr>
          <p:cNvPr id="87043"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baseline="0" dirty="0" smtClean="0">
              <a:latin typeface="Arial" charset="0"/>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p>
          <a:p>
            <a:r>
              <a:rPr lang="da-DK" sz="1200" kern="1200" dirty="0" smtClean="0">
                <a:solidFill>
                  <a:schemeClr val="tx1"/>
                </a:solidFill>
                <a:effectLst/>
                <a:latin typeface="Arial" pitchFamily="34" charset="0"/>
                <a:ea typeface="+mn-ea"/>
                <a:cs typeface="+mn-cs"/>
              </a:rPr>
              <a:t>Economic losses in agricultural productivity due to environmental degradation (soil erosion or desertification)</a:t>
            </a:r>
          </a:p>
          <a:p>
            <a:r>
              <a:rPr lang="da-DK" sz="1200" kern="1200" dirty="0" smtClean="0">
                <a:solidFill>
                  <a:schemeClr val="tx1"/>
                </a:solidFill>
                <a:effectLst/>
                <a:latin typeface="Arial" pitchFamily="34" charset="0"/>
                <a:ea typeface="+mn-ea"/>
                <a:cs typeface="+mn-cs"/>
              </a:rPr>
              <a:t>Agriculture-related greenhouse gas emissions (CO</a:t>
            </a:r>
            <a:r>
              <a:rPr lang="da-DK" sz="1200" kern="1200" baseline="-25000" dirty="0" smtClean="0">
                <a:solidFill>
                  <a:schemeClr val="tx1"/>
                </a:solidFill>
                <a:effectLst/>
                <a:latin typeface="Arial" pitchFamily="34" charset="0"/>
                <a:ea typeface="+mn-ea"/>
                <a:cs typeface="+mn-cs"/>
              </a:rPr>
              <a:t>2</a:t>
            </a:r>
            <a:r>
              <a:rPr lang="da-DK" sz="1200" kern="1200" dirty="0" smtClean="0">
                <a:solidFill>
                  <a:schemeClr val="tx1"/>
                </a:solidFill>
                <a:effectLst/>
                <a:latin typeface="Arial" pitchFamily="34" charset="0"/>
                <a:ea typeface="+mn-ea"/>
                <a:cs typeface="+mn-cs"/>
              </a:rPr>
              <a:t> equivalent-tons/year)</a:t>
            </a:r>
          </a:p>
          <a:p>
            <a:r>
              <a:rPr lang="da-DK" sz="1200" kern="1200" dirty="0" smtClean="0">
                <a:solidFill>
                  <a:schemeClr val="tx1"/>
                </a:solidFill>
                <a:effectLst/>
                <a:latin typeface="Arial" pitchFamily="34" charset="0"/>
                <a:ea typeface="+mn-ea"/>
                <a:cs typeface="+mn-cs"/>
              </a:rPr>
              <a:t>Intensity of use of water in agriculture </a:t>
            </a:r>
          </a:p>
          <a:p>
            <a:r>
              <a:rPr lang="da-DK" sz="1200" kern="1200" dirty="0" smtClean="0">
                <a:solidFill>
                  <a:schemeClr val="tx1"/>
                </a:solidFill>
                <a:effectLst/>
                <a:latin typeface="Arial" pitchFamily="34" charset="0"/>
                <a:ea typeface="+mn-ea"/>
                <a:cs typeface="+mn-cs"/>
              </a:rPr>
              <a:t>Intensity of pesticide and fertiliser use</a:t>
            </a:r>
          </a:p>
          <a:p>
            <a:r>
              <a:rPr lang="da-DK" sz="1200" kern="1200" dirty="0" smtClean="0">
                <a:solidFill>
                  <a:schemeClr val="tx1"/>
                </a:solidFill>
                <a:effectLst/>
                <a:latin typeface="Arial" pitchFamily="34" charset="0"/>
                <a:ea typeface="+mn-ea"/>
                <a:cs typeface="+mn-cs"/>
              </a:rPr>
              <a:t>Fish stocks</a:t>
            </a:r>
          </a:p>
          <a:p>
            <a:r>
              <a:rPr lang="da-DK" sz="1200" kern="1200" dirty="0" smtClean="0">
                <a:solidFill>
                  <a:schemeClr val="tx1"/>
                </a:solidFill>
                <a:effectLst/>
                <a:latin typeface="Arial" pitchFamily="34" charset="0"/>
                <a:ea typeface="+mn-ea"/>
                <a:cs typeface="+mn-cs"/>
              </a:rPr>
              <a:t>Surface of land used by agriculture</a:t>
            </a:r>
          </a:p>
          <a:p>
            <a:r>
              <a:rPr lang="da-DK" sz="1200" kern="1200" dirty="0" smtClean="0">
                <a:solidFill>
                  <a:schemeClr val="tx1"/>
                </a:solidFill>
                <a:effectLst/>
                <a:latin typeface="Arial" pitchFamily="34" charset="0"/>
                <a:ea typeface="+mn-ea"/>
                <a:cs typeface="+mn-cs"/>
              </a:rPr>
              <a:t>Share of area occupied by organic farming in total utilised agricultural area</a:t>
            </a:r>
            <a:endParaRPr lang="da-DK" sz="1200" b="1" kern="1200" dirty="0" smtClean="0">
              <a:solidFill>
                <a:schemeClr val="tx1"/>
              </a:solidFill>
              <a:latin typeface="Arial" pitchFamily="34" charset="0"/>
              <a:ea typeface="ＭＳ Ｐゴシック" pitchFamily="-106" charset="-128"/>
              <a:cs typeface="ＭＳ Ｐゴシック" pitchFamily="-106" charset="-128"/>
            </a:endParaRPr>
          </a:p>
        </p:txBody>
      </p:sp>
      <p:sp>
        <p:nvSpPr>
          <p:cNvPr id="4" name="Espace réservé du numéro de diapositive 3"/>
          <p:cNvSpPr>
            <a:spLocks noGrp="1"/>
          </p:cNvSpPr>
          <p:nvPr>
            <p:ph type="sldNum" sz="quarter" idx="5"/>
          </p:nvPr>
        </p:nvSpPr>
        <p:spPr/>
        <p:txBody>
          <a:bodyPr/>
          <a:lstStyle/>
          <a:p>
            <a:pPr>
              <a:defRPr/>
            </a:pPr>
            <a:fld id="{B8AC6EC6-FB3A-4AA0-84C6-A6E382A8E526}" type="slidenum">
              <a:rPr lang="en-GB" smtClean="0"/>
              <a:pPr>
                <a:defRPr/>
              </a:pPr>
              <a:t>17</a:t>
            </a:fld>
            <a:endParaRPr lang="en-GB"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Espace réservé de l'image des diapositives 1"/>
          <p:cNvSpPr>
            <a:spLocks noGrp="1" noRot="1" noChangeAspect="1" noTextEdit="1"/>
          </p:cNvSpPr>
          <p:nvPr>
            <p:ph type="sldImg"/>
          </p:nvPr>
        </p:nvSpPr>
        <p:spPr>
          <a:ln/>
        </p:spPr>
      </p:sp>
      <p:sp>
        <p:nvSpPr>
          <p:cNvPr id="87043"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baseline="0" dirty="0" smtClean="0">
              <a:latin typeface="Arial" charset="0"/>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Arial" charset="0"/>
              </a:rPr>
              <a:t>Maintenance of roads is much</a:t>
            </a:r>
            <a:r>
              <a:rPr lang="en-US" baseline="0" dirty="0" smtClean="0">
                <a:latin typeface="Arial" charset="0"/>
              </a:rPr>
              <a:t> related to how well they will later cope with climate change/ floods </a:t>
            </a: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B8AC6EC6-FB3A-4AA0-84C6-A6E382A8E526}" type="slidenum">
              <a:rPr lang="en-GB" smtClean="0"/>
              <a:pPr>
                <a:defRPr/>
              </a:pPr>
              <a:t>18</a:t>
            </a:fld>
            <a:endParaRPr lang="en-GB"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Espace réservé de l'image des diapositives 1"/>
          <p:cNvSpPr>
            <a:spLocks noGrp="1" noRot="1" noChangeAspect="1" noTextEdit="1"/>
          </p:cNvSpPr>
          <p:nvPr>
            <p:ph type="sldImg"/>
          </p:nvPr>
        </p:nvSpPr>
        <p:spPr>
          <a:ln/>
        </p:spPr>
      </p:sp>
      <p:sp>
        <p:nvSpPr>
          <p:cNvPr id="88067"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582A99E1-142E-48B6-AC2A-E7003FF93DB1}" type="slidenum">
              <a:rPr lang="en-GB" smtClean="0"/>
              <a:pPr>
                <a:defRPr/>
              </a:pPr>
              <a:t>19</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da-DK" dirty="0"/>
          </a:p>
        </p:txBody>
      </p:sp>
      <p:sp>
        <p:nvSpPr>
          <p:cNvPr id="4" name="Slide Number Placeholder 3"/>
          <p:cNvSpPr>
            <a:spLocks noGrp="1"/>
          </p:cNvSpPr>
          <p:nvPr>
            <p:ph type="sldNum" sz="quarter" idx="10"/>
          </p:nvPr>
        </p:nvSpPr>
        <p:spPr/>
        <p:txBody>
          <a:bodyPr/>
          <a:lstStyle/>
          <a:p>
            <a:pPr>
              <a:defRPr/>
            </a:pPr>
            <a:fld id="{0165C11E-01E4-4D4B-A500-9DCF6D771C32}" type="slidenum">
              <a:rPr lang="en-GB" smtClean="0"/>
              <a:pPr>
                <a:defRPr/>
              </a:pPr>
              <a:t>2</a:t>
            </a:fld>
            <a:endParaRPr lang="en-GB" dirty="0"/>
          </a:p>
        </p:txBody>
      </p:sp>
    </p:spTree>
    <p:extLst>
      <p:ext uri="{BB962C8B-B14F-4D97-AF65-F5344CB8AC3E}">
        <p14:creationId xmlns:p14="http://schemas.microsoft.com/office/powerpoint/2010/main" xmlns="" val="3609897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r>
              <a:rPr lang="da-DK" dirty="0" smtClean="0">
                <a:latin typeface="Arial" charset="0"/>
              </a:rPr>
              <a:t>CRIS = common Relax Information System</a:t>
            </a:r>
          </a:p>
          <a:p>
            <a:r>
              <a:rPr lang="da-DK" b="1" dirty="0" smtClean="0">
                <a:solidFill>
                  <a:srgbClr val="FF0000"/>
                </a:solidFill>
                <a:latin typeface="Arial" charset="0"/>
                <a:ea typeface="ＭＳ Ｐゴシック" pitchFamily="34" charset="-128"/>
              </a:rPr>
              <a:t>(please say in comments that all projects/programmes should mark these in CRIS!)</a:t>
            </a: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Slide Number Placeholder 3"/>
          <p:cNvSpPr>
            <a:spLocks noGrp="1"/>
          </p:cNvSpPr>
          <p:nvPr>
            <p:ph type="sldNum" sz="quarter" idx="5"/>
          </p:nvPr>
        </p:nvSpPr>
        <p:spPr/>
        <p:txBody>
          <a:bodyPr/>
          <a:lstStyle/>
          <a:p>
            <a:pPr>
              <a:defRPr/>
            </a:pPr>
            <a:fld id="{4F267E54-6528-4E4B-8CB0-1E113AA3C54B}" type="slidenum">
              <a:rPr lang="en-GB" smtClean="0"/>
              <a:pPr>
                <a:defRPr/>
              </a:pPr>
              <a:t>20</a:t>
            </a:fld>
            <a:endParaRPr lang="en-GB"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Espace réservé de l'image des diapositives 1"/>
          <p:cNvSpPr>
            <a:spLocks noGrp="1" noRot="1" noChangeAspect="1" noTextEdit="1"/>
          </p:cNvSpPr>
          <p:nvPr>
            <p:ph type="sldImg"/>
          </p:nvPr>
        </p:nvSpPr>
        <p:spPr>
          <a:ln/>
        </p:spPr>
      </p:sp>
      <p:sp>
        <p:nvSpPr>
          <p:cNvPr id="101379"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latin typeface="Arial" charset="0"/>
              </a:rPr>
              <a:t>Note also for biodiversity</a:t>
            </a: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1B1AC636-5D56-4A51-9FC1-3F4024B84451}" type="slidenum">
              <a:rPr lang="en-GB" smtClean="0"/>
              <a:pPr>
                <a:defRPr/>
              </a:pPr>
              <a:t>21</a:t>
            </a:fld>
            <a:endParaRPr lang="en-GB"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Espace réservé de l'image des diapositives 1"/>
          <p:cNvSpPr>
            <a:spLocks noGrp="1" noRot="1" noChangeAspect="1" noTextEdit="1"/>
          </p:cNvSpPr>
          <p:nvPr>
            <p:ph type="sldImg"/>
          </p:nvPr>
        </p:nvSpPr>
        <p:spPr>
          <a:ln/>
        </p:spPr>
      </p:sp>
      <p:sp>
        <p:nvSpPr>
          <p:cNvPr id="102403"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EA40EEFB-F56C-4F01-91F8-F4B9A9272E3C}" type="slidenum">
              <a:rPr lang="en-GB" smtClean="0"/>
              <a:pPr>
                <a:defRPr/>
              </a:pPr>
              <a:t>22</a:t>
            </a:fld>
            <a:endParaRPr lang="en-GB"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Espace réservé de l'image des diapositives 1"/>
          <p:cNvSpPr>
            <a:spLocks noGrp="1" noRot="1" noChangeAspect="1" noTextEdit="1"/>
          </p:cNvSpPr>
          <p:nvPr>
            <p:ph type="sldImg"/>
          </p:nvPr>
        </p:nvSpPr>
        <p:spPr>
          <a:ln/>
        </p:spPr>
      </p:sp>
      <p:sp>
        <p:nvSpPr>
          <p:cNvPr id="102403"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EA40EEFB-F56C-4F01-91F8-F4B9A9272E3C}" type="slidenum">
              <a:rPr lang="en-GB" smtClean="0"/>
              <a:pPr>
                <a:defRPr/>
              </a:pPr>
              <a:t>23</a:t>
            </a:fld>
            <a:endParaRPr lang="en-GB"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Espace réservé de l'image des diapositives 1"/>
          <p:cNvSpPr>
            <a:spLocks noGrp="1" noRot="1" noChangeAspect="1" noTextEdit="1"/>
          </p:cNvSpPr>
          <p:nvPr>
            <p:ph type="sldImg"/>
          </p:nvPr>
        </p:nvSpPr>
        <p:spPr>
          <a:ln/>
        </p:spPr>
      </p:sp>
      <p:sp>
        <p:nvSpPr>
          <p:cNvPr id="103427"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9C94690D-77F2-4058-BD1E-A02244903442}" type="slidenum">
              <a:rPr lang="en-GB" smtClean="0"/>
              <a:pPr>
                <a:defRPr/>
              </a:pPr>
              <a:t>24</a:t>
            </a:fld>
            <a:endParaRPr lang="en-GB"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Espace réservé de l'image des diapositives 1"/>
          <p:cNvSpPr>
            <a:spLocks noGrp="1" noRot="1" noChangeAspect="1" noTextEdit="1"/>
          </p:cNvSpPr>
          <p:nvPr>
            <p:ph type="sldImg"/>
          </p:nvPr>
        </p:nvSpPr>
        <p:spPr>
          <a:ln/>
        </p:spPr>
      </p:sp>
      <p:sp>
        <p:nvSpPr>
          <p:cNvPr id="104451"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0E1DB351-4BD7-4788-A2DA-7A9B595E072A}" type="slidenum">
              <a:rPr lang="en-GB" smtClean="0"/>
              <a:pPr>
                <a:defRPr/>
              </a:pPr>
              <a:t>25</a:t>
            </a:fld>
            <a:endParaRPr lang="en-GB"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Espace réservé de l'image des diapositives 1"/>
          <p:cNvSpPr>
            <a:spLocks noGrp="1" noRot="1" noChangeAspect="1" noTextEdit="1"/>
          </p:cNvSpPr>
          <p:nvPr>
            <p:ph type="sldImg"/>
          </p:nvPr>
        </p:nvSpPr>
        <p:spPr>
          <a:ln/>
        </p:spPr>
      </p:sp>
      <p:sp>
        <p:nvSpPr>
          <p:cNvPr id="95235"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ADAAC08B-8887-4A98-B2FC-5B7FD8D4DD10}" type="slidenum">
              <a:rPr lang="en-GB" smtClean="0"/>
              <a:pPr>
                <a:defRPr/>
              </a:pPr>
              <a:t>26</a:t>
            </a:fld>
            <a:endParaRPr lang="en-GB"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da-DK" dirty="0" smtClean="0">
                <a:latin typeface="Arial" charset="0"/>
              </a:rPr>
              <a:t>Management needs to make time</a:t>
            </a:r>
            <a:endParaRPr lang="en-US" dirty="0" smtClean="0">
              <a:latin typeface="Arial" charset="0"/>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da-DK" dirty="0" smtClean="0">
              <a:latin typeface="Arial" charset="0"/>
            </a:endParaRPr>
          </a:p>
        </p:txBody>
      </p:sp>
      <p:sp>
        <p:nvSpPr>
          <p:cNvPr id="4" name="Slide Number Placeholder 3"/>
          <p:cNvSpPr>
            <a:spLocks noGrp="1"/>
          </p:cNvSpPr>
          <p:nvPr>
            <p:ph type="sldNum" sz="quarter" idx="5"/>
          </p:nvPr>
        </p:nvSpPr>
        <p:spPr/>
        <p:txBody>
          <a:bodyPr/>
          <a:lstStyle/>
          <a:p>
            <a:pPr>
              <a:defRPr/>
            </a:pPr>
            <a:fld id="{702A0B62-2E3F-4926-8ACC-14AA53306E1B}" type="slidenum">
              <a:rPr lang="en-GB" smtClean="0"/>
              <a:pPr>
                <a:defRPr/>
              </a:pPr>
              <a:t>27</a:t>
            </a:fld>
            <a:endParaRPr lang="en-GB"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ln/>
        </p:spPr>
      </p:sp>
      <p:sp>
        <p:nvSpPr>
          <p:cNvPr id="9625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r>
              <a:rPr lang="en-US" dirty="0" smtClean="0">
                <a:latin typeface="Arial" charset="0"/>
              </a:rPr>
              <a:t>Structure</a:t>
            </a:r>
          </a:p>
          <a:p>
            <a:pPr marL="285750" indent="-285750">
              <a:buFont typeface="Arial" pitchFamily="34" charset="0"/>
              <a:buChar char="•"/>
            </a:pPr>
            <a:r>
              <a:rPr lang="da-DK" sz="1200" dirty="0" smtClean="0"/>
              <a:t>Monitoring and evaluation – terminology - Concepts</a:t>
            </a:r>
          </a:p>
          <a:p>
            <a:pPr marL="285750" indent="-285750">
              <a:buFont typeface="Arial" pitchFamily="34" charset="0"/>
              <a:buChar char="•"/>
            </a:pPr>
            <a:endParaRPr lang="da-DK" sz="1200" dirty="0" smtClean="0"/>
          </a:p>
          <a:p>
            <a:pPr marL="285750" indent="-285750">
              <a:buFont typeface="Arial" pitchFamily="34" charset="0"/>
              <a:buChar char="•"/>
            </a:pPr>
            <a:r>
              <a:rPr lang="da-DK" sz="1200" dirty="0" smtClean="0"/>
              <a:t>Monitoring for accountability </a:t>
            </a:r>
          </a:p>
          <a:p>
            <a:pPr marL="285750" indent="-285750">
              <a:buFont typeface="Arial" pitchFamily="34" charset="0"/>
              <a:buChar char="•"/>
            </a:pPr>
            <a:endParaRPr lang="da-DK" sz="1200" dirty="0" smtClean="0"/>
          </a:p>
          <a:p>
            <a:pPr marL="285750" indent="-285750">
              <a:buFont typeface="Arial" pitchFamily="34" charset="0"/>
              <a:buChar char="•"/>
            </a:pPr>
            <a:r>
              <a:rPr lang="da-DK" sz="1200" dirty="0" smtClean="0"/>
              <a:t>What to monitor and why </a:t>
            </a:r>
          </a:p>
          <a:p>
            <a:endParaRPr lang="da-DK" sz="1200" dirty="0" smtClean="0"/>
          </a:p>
          <a:p>
            <a:pPr marL="285750" indent="-285750">
              <a:buFont typeface="Arial" pitchFamily="34" charset="0"/>
              <a:buChar char="•"/>
            </a:pPr>
            <a:r>
              <a:rPr lang="da-DK" sz="1200" dirty="0" smtClean="0"/>
              <a:t>Examples of how to monitor</a:t>
            </a:r>
          </a:p>
          <a:p>
            <a:pPr marL="285750" indent="-285750">
              <a:buFont typeface="Arial" pitchFamily="34" charset="0"/>
              <a:buChar char="•"/>
            </a:pPr>
            <a:endParaRPr lang="da-DK" sz="1200" dirty="0" smtClean="0"/>
          </a:p>
          <a:p>
            <a:pPr marL="285750" indent="-285750">
              <a:buFont typeface="Arial" pitchFamily="34" charset="0"/>
              <a:buChar char="•"/>
            </a:pPr>
            <a:r>
              <a:rPr lang="da-DK" sz="1200" dirty="0" smtClean="0"/>
              <a:t>Rio markers</a:t>
            </a:r>
          </a:p>
          <a:p>
            <a:endParaRPr lang="en-US" dirty="0" smtClean="0">
              <a:latin typeface="Arial" charset="0"/>
            </a:endParaRPr>
          </a:p>
          <a:p>
            <a:pPr rtl="0" eaLnBrk="1" fontAlgn="base" latinLnBrk="0" hangingPunct="1"/>
            <a:r>
              <a:rPr lang="en-GB" sz="1200" b="0" i="0" u="none" strike="noStrike" kern="1200" baseline="0" dirty="0" smtClean="0">
                <a:solidFill>
                  <a:schemeClr val="tx1"/>
                </a:solidFill>
                <a:effectLst/>
                <a:latin typeface="Arial" pitchFamily="34" charset="0"/>
                <a:ea typeface="+mn-ea"/>
                <a:cs typeface="+mn-cs"/>
              </a:rPr>
              <a:t>State of the environment – natural resources and environmental pollution</a:t>
            </a:r>
            <a:endParaRPr lang="da-DK" sz="1200" b="0" i="0" u="none" strike="noStrike" kern="1200" dirty="0" smtClean="0">
              <a:solidFill>
                <a:schemeClr val="tx1"/>
              </a:solidFill>
              <a:effectLst/>
              <a:latin typeface="Arial" pitchFamily="34" charset="0"/>
              <a:ea typeface="+mn-ea"/>
              <a:cs typeface="+mn-cs"/>
            </a:endParaRPr>
          </a:p>
          <a:p>
            <a:pPr rtl="0" eaLnBrk="1" fontAlgn="base" latinLnBrk="0" hangingPunct="1"/>
            <a:r>
              <a:rPr lang="en-GB" sz="1200" b="0" i="0" u="none" strike="noStrike" kern="1200" baseline="0" dirty="0" smtClean="0">
                <a:solidFill>
                  <a:schemeClr val="tx1"/>
                </a:solidFill>
                <a:effectLst/>
                <a:latin typeface="Arial" pitchFamily="34" charset="0"/>
                <a:ea typeface="+mn-ea"/>
                <a:cs typeface="+mn-cs"/>
              </a:rPr>
              <a:t>Climate variability and change, impacts and vulnerabilities</a:t>
            </a:r>
            <a:endParaRPr lang="da-DK" sz="1200" b="0" i="0" u="none" strike="noStrike" kern="1200" dirty="0" smtClean="0">
              <a:solidFill>
                <a:schemeClr val="tx1"/>
              </a:solidFill>
              <a:effectLst/>
              <a:latin typeface="Arial" pitchFamily="34" charset="0"/>
              <a:ea typeface="+mn-ea"/>
              <a:cs typeface="+mn-cs"/>
            </a:endParaRPr>
          </a:p>
          <a:p>
            <a:pPr rtl="0" eaLnBrk="1" fontAlgn="base" latinLnBrk="0" hangingPunct="1"/>
            <a:r>
              <a:rPr lang="en-GB" sz="1200" b="0" i="0" u="none" strike="noStrike" kern="1200" baseline="0" dirty="0" smtClean="0">
                <a:solidFill>
                  <a:schemeClr val="tx1"/>
                </a:solidFill>
                <a:effectLst/>
                <a:latin typeface="Arial" pitchFamily="34" charset="0"/>
                <a:ea typeface="+mn-ea"/>
                <a:cs typeface="+mn-cs"/>
              </a:rPr>
              <a:t>Policy and institutional change</a:t>
            </a:r>
            <a:endParaRPr lang="da-DK" sz="1200" b="0" i="0" u="none" strike="noStrike" kern="1200" dirty="0" smtClean="0">
              <a:solidFill>
                <a:schemeClr val="tx1"/>
              </a:solidFill>
              <a:effectLst/>
              <a:latin typeface="Arial" pitchFamily="34" charset="0"/>
              <a:ea typeface="+mn-ea"/>
              <a:cs typeface="+mn-cs"/>
            </a:endParaRPr>
          </a:p>
          <a:p>
            <a:pPr rtl="0" eaLnBrk="1" fontAlgn="base" latinLnBrk="0" hangingPunct="1"/>
            <a:r>
              <a:rPr lang="en-GB" sz="1200" b="0" i="0" u="none" strike="noStrike" kern="1200" baseline="0" dirty="0" smtClean="0">
                <a:solidFill>
                  <a:schemeClr val="tx1"/>
                </a:solidFill>
                <a:effectLst/>
                <a:latin typeface="Arial" pitchFamily="34" charset="0"/>
                <a:ea typeface="+mn-ea"/>
                <a:cs typeface="+mn-cs"/>
              </a:rPr>
              <a:t>Policy/Strategy implementation and outcomes</a:t>
            </a:r>
            <a:endParaRPr lang="da-DK" sz="1200" b="0" i="0" u="none" strike="noStrike" kern="1200" dirty="0" smtClean="0">
              <a:solidFill>
                <a:schemeClr val="tx1"/>
              </a:solidFill>
              <a:effectLst/>
              <a:latin typeface="Arial" pitchFamily="34" charset="0"/>
              <a:ea typeface="+mn-ea"/>
              <a:cs typeface="+mn-cs"/>
            </a:endParaRPr>
          </a:p>
          <a:p>
            <a:endParaRPr lang="en-US" dirty="0" smtClean="0">
              <a:latin typeface="Arial" charset="0"/>
            </a:endParaRPr>
          </a:p>
        </p:txBody>
      </p:sp>
      <p:sp>
        <p:nvSpPr>
          <p:cNvPr id="79876"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2CD76796-9DEC-4FAF-B3DE-C20A32EC6079}" type="slidenum">
              <a:rPr lang="en-US" smtClean="0">
                <a:solidFill>
                  <a:schemeClr val="tx1"/>
                </a:solidFill>
                <a:latin typeface="Arial" charset="0"/>
              </a:rPr>
              <a:pPr eaLnBrk="1" hangingPunct="1">
                <a:defRPr/>
              </a:pPr>
              <a:t>28</a:t>
            </a:fld>
            <a:endParaRPr lang="en-US" smtClean="0">
              <a:solidFill>
                <a:schemeClr val="tx1"/>
              </a:solidFill>
              <a:latin typeface="Arial"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ln/>
        </p:spPr>
      </p:sp>
      <p:sp>
        <p:nvSpPr>
          <p:cNvPr id="9830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dirty="0" smtClean="0">
              <a:latin typeface="Arial" charset="0"/>
            </a:endParaRPr>
          </a:p>
        </p:txBody>
      </p:sp>
      <p:sp>
        <p:nvSpPr>
          <p:cNvPr id="4" name="Slide Number Placeholder 3"/>
          <p:cNvSpPr>
            <a:spLocks noGrp="1"/>
          </p:cNvSpPr>
          <p:nvPr>
            <p:ph type="sldNum" sz="quarter" idx="5"/>
          </p:nvPr>
        </p:nvSpPr>
        <p:spPr/>
        <p:txBody>
          <a:bodyPr/>
          <a:lstStyle/>
          <a:p>
            <a:pPr>
              <a:defRPr/>
            </a:pPr>
            <a:fld id="{5B91A9F4-F725-4732-A1E4-DC12EE586F2C}" type="slidenum">
              <a:rPr lang="en-GB" smtClean="0"/>
              <a:pPr>
                <a:defRPr/>
              </a:pPr>
              <a:t>29</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r>
              <a:rPr lang="en-US" sz="1200" b="0" i="0" u="none" strike="noStrike" kern="1200" baseline="0" dirty="0" smtClean="0">
                <a:solidFill>
                  <a:schemeClr val="tx1"/>
                </a:solidFill>
                <a:latin typeface="Arial" pitchFamily="34" charset="0"/>
                <a:ea typeface="+mn-ea"/>
                <a:cs typeface="+mn-cs"/>
              </a:rPr>
              <a:t>Monitoring can be defined as a continuing function that aims primarily to provide the</a:t>
            </a:r>
          </a:p>
          <a:p>
            <a:r>
              <a:rPr lang="en-US" sz="1200" b="0" i="0" u="none" strike="noStrike" kern="1200" baseline="0" dirty="0" smtClean="0">
                <a:solidFill>
                  <a:schemeClr val="tx1"/>
                </a:solidFill>
                <a:latin typeface="Arial" pitchFamily="34" charset="0"/>
                <a:ea typeface="+mn-ea"/>
                <a:cs typeface="+mn-cs"/>
              </a:rPr>
              <a:t>management and main stakeholders of an ongoing intervention with early indications</a:t>
            </a:r>
          </a:p>
          <a:p>
            <a:r>
              <a:rPr lang="en-US" sz="1200" b="0" i="0" u="none" strike="noStrike" kern="1200" baseline="0" dirty="0" smtClean="0">
                <a:solidFill>
                  <a:schemeClr val="tx1"/>
                </a:solidFill>
                <a:latin typeface="Arial" pitchFamily="34" charset="0"/>
                <a:ea typeface="+mn-ea"/>
                <a:cs typeface="+mn-cs"/>
              </a:rPr>
              <a:t>of progress, or lack thereof, in the achievement of results. An ongoing intervention</a:t>
            </a:r>
          </a:p>
          <a:p>
            <a:r>
              <a:rPr lang="en-US" sz="1200" b="0" i="0" u="none" strike="noStrike" kern="1200" baseline="0" dirty="0" smtClean="0">
                <a:solidFill>
                  <a:schemeClr val="tx1"/>
                </a:solidFill>
                <a:latin typeface="Arial" pitchFamily="34" charset="0"/>
                <a:ea typeface="+mn-ea"/>
                <a:cs typeface="+mn-cs"/>
              </a:rPr>
              <a:t>might be a project, </a:t>
            </a:r>
            <a:r>
              <a:rPr lang="en-US" sz="1200" b="0" i="0" u="none" strike="noStrike" kern="1200" baseline="0" dirty="0" err="1" smtClean="0">
                <a:solidFill>
                  <a:schemeClr val="tx1"/>
                </a:solidFill>
                <a:latin typeface="Arial" pitchFamily="34" charset="0"/>
                <a:ea typeface="+mn-ea"/>
                <a:cs typeface="+mn-cs"/>
              </a:rPr>
              <a:t>programme</a:t>
            </a:r>
            <a:r>
              <a:rPr lang="en-US" sz="1200" b="0" i="0" u="none" strike="noStrike" kern="1200" baseline="0" dirty="0" smtClean="0">
                <a:solidFill>
                  <a:schemeClr val="tx1"/>
                </a:solidFill>
                <a:latin typeface="Arial" pitchFamily="34" charset="0"/>
                <a:ea typeface="+mn-ea"/>
                <a:cs typeface="+mn-cs"/>
              </a:rPr>
              <a:t> or other kind of support to an outcome. (UNDP)</a:t>
            </a:r>
          </a:p>
          <a:p>
            <a:endParaRPr lang="en-US" sz="1200" b="0" i="0" u="none" strike="noStrike" kern="1200" baseline="0" dirty="0" smtClean="0">
              <a:solidFill>
                <a:schemeClr val="tx1"/>
              </a:solidFill>
              <a:latin typeface="Arial" pitchFamily="34" charset="0"/>
              <a:ea typeface="+mn-ea"/>
              <a:cs typeface="+mn-cs"/>
            </a:endParaRPr>
          </a:p>
          <a:p>
            <a:r>
              <a:rPr lang="en-US" sz="1200" b="0" i="0" u="none" strike="noStrike" kern="1200" baseline="0" dirty="0" smtClean="0">
                <a:solidFill>
                  <a:schemeClr val="tx1"/>
                </a:solidFill>
                <a:latin typeface="Arial" pitchFamily="34" charset="0"/>
                <a:ea typeface="+mn-ea"/>
                <a:cs typeface="+mn-cs"/>
              </a:rPr>
              <a:t>E v a l u a t </a:t>
            </a:r>
            <a:r>
              <a:rPr lang="en-US" sz="1200" b="0" i="0" u="none" strike="noStrike" kern="1200" baseline="0" dirty="0" err="1" smtClean="0">
                <a:solidFill>
                  <a:schemeClr val="tx1"/>
                </a:solidFill>
                <a:latin typeface="Arial" pitchFamily="34" charset="0"/>
                <a:ea typeface="+mn-ea"/>
                <a:cs typeface="+mn-cs"/>
              </a:rPr>
              <a:t>i</a:t>
            </a:r>
            <a:r>
              <a:rPr lang="en-US" sz="1200" b="0" i="0" u="none" strike="noStrike" kern="1200" baseline="0" dirty="0" smtClean="0">
                <a:solidFill>
                  <a:schemeClr val="tx1"/>
                </a:solidFill>
                <a:latin typeface="Arial" pitchFamily="34" charset="0"/>
                <a:ea typeface="+mn-ea"/>
                <a:cs typeface="+mn-cs"/>
              </a:rPr>
              <a:t> o n is a selective exercise that attempts to systematically and objectively assess</a:t>
            </a:r>
          </a:p>
          <a:p>
            <a:r>
              <a:rPr lang="en-US" sz="1200" b="0" i="0" u="none" strike="noStrike" kern="1200" baseline="0" dirty="0" smtClean="0">
                <a:solidFill>
                  <a:schemeClr val="tx1"/>
                </a:solidFill>
                <a:latin typeface="Arial" pitchFamily="34" charset="0"/>
                <a:ea typeface="+mn-ea"/>
                <a:cs typeface="+mn-cs"/>
              </a:rPr>
              <a:t>progress towards and the achievement of an outcome. Evaluation is not a one-time</a:t>
            </a:r>
          </a:p>
          <a:p>
            <a:r>
              <a:rPr lang="en-US" sz="1200" b="0" i="0" u="none" strike="noStrike" kern="1200" baseline="0" dirty="0" smtClean="0">
                <a:solidFill>
                  <a:schemeClr val="tx1"/>
                </a:solidFill>
                <a:latin typeface="Arial" pitchFamily="34" charset="0"/>
                <a:ea typeface="+mn-ea"/>
                <a:cs typeface="+mn-cs"/>
              </a:rPr>
              <a:t>event, but an exercise involving assessments of differing scope and depth carried out at</a:t>
            </a:r>
          </a:p>
          <a:p>
            <a:r>
              <a:rPr lang="en-US" sz="1200" b="0" i="0" u="none" strike="noStrike" kern="1200" baseline="0" dirty="0" smtClean="0">
                <a:solidFill>
                  <a:schemeClr val="tx1"/>
                </a:solidFill>
                <a:latin typeface="Arial" pitchFamily="34" charset="0"/>
                <a:ea typeface="+mn-ea"/>
                <a:cs typeface="+mn-cs"/>
              </a:rPr>
              <a:t>several points in time in response to evolving needs for evaluative knowledge and learning</a:t>
            </a:r>
          </a:p>
          <a:p>
            <a:r>
              <a:rPr lang="en-US" sz="1200" b="0" i="0" u="none" strike="noStrike" kern="1200" baseline="0" dirty="0" smtClean="0">
                <a:solidFill>
                  <a:schemeClr val="tx1"/>
                </a:solidFill>
                <a:latin typeface="Arial" pitchFamily="34" charset="0"/>
                <a:ea typeface="+mn-ea"/>
                <a:cs typeface="+mn-cs"/>
              </a:rPr>
              <a:t>during the effort to achieve an outcome. All evaluations—even project evaluations</a:t>
            </a:r>
          </a:p>
          <a:p>
            <a:r>
              <a:rPr lang="en-US" sz="1200" b="0" i="0" u="none" strike="noStrike" kern="1200" baseline="0" dirty="0" smtClean="0">
                <a:solidFill>
                  <a:schemeClr val="tx1"/>
                </a:solidFill>
                <a:latin typeface="Arial" pitchFamily="34" charset="0"/>
                <a:ea typeface="+mn-ea"/>
                <a:cs typeface="+mn-cs"/>
              </a:rPr>
              <a:t>that assess relevance, performance and other criteria—need to be linked to outcomes as</a:t>
            </a:r>
          </a:p>
          <a:p>
            <a:r>
              <a:rPr lang="en-US" sz="1200" b="0" i="0" u="none" strike="noStrike" kern="1200" baseline="0" dirty="0" smtClean="0">
                <a:solidFill>
                  <a:schemeClr val="tx1"/>
                </a:solidFill>
                <a:latin typeface="Arial" pitchFamily="34" charset="0"/>
                <a:ea typeface="+mn-ea"/>
                <a:cs typeface="+mn-cs"/>
              </a:rPr>
              <a:t>opposed to only implementation or immediate outputs. UNDP</a:t>
            </a: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da-DK" dirty="0"/>
          </a:p>
        </p:txBody>
      </p:sp>
      <p:sp>
        <p:nvSpPr>
          <p:cNvPr id="4" name="Slide Number Placeholder 3"/>
          <p:cNvSpPr>
            <a:spLocks noGrp="1"/>
          </p:cNvSpPr>
          <p:nvPr>
            <p:ph type="sldNum" sz="quarter" idx="10"/>
          </p:nvPr>
        </p:nvSpPr>
        <p:spPr/>
        <p:txBody>
          <a:bodyPr/>
          <a:lstStyle/>
          <a:p>
            <a:pPr>
              <a:defRPr/>
            </a:pPr>
            <a:fld id="{0165C11E-01E4-4D4B-A500-9DCF6D771C32}" type="slidenum">
              <a:rPr lang="en-GB" smtClean="0"/>
              <a:pPr>
                <a:defRPr/>
              </a:pPr>
              <a:t>3</a:t>
            </a:fld>
            <a:endParaRPr lang="en-GB" dirty="0"/>
          </a:p>
        </p:txBody>
      </p:sp>
    </p:spTree>
    <p:extLst>
      <p:ext uri="{BB962C8B-B14F-4D97-AF65-F5344CB8AC3E}">
        <p14:creationId xmlns:p14="http://schemas.microsoft.com/office/powerpoint/2010/main" xmlns="" val="6262046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Espace réservé de l'image des diapositives 1"/>
          <p:cNvSpPr>
            <a:spLocks noGrp="1" noRot="1" noChangeAspect="1" noTextEdit="1"/>
          </p:cNvSpPr>
          <p:nvPr>
            <p:ph type="sldImg"/>
          </p:nvPr>
        </p:nvSpPr>
        <p:spPr>
          <a:ln/>
        </p:spPr>
      </p:sp>
      <p:sp>
        <p:nvSpPr>
          <p:cNvPr id="105475"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b="1"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1D02578E-35B6-4424-95CB-D769F55F777A}" type="slidenum">
              <a:rPr lang="en-GB" smtClean="0"/>
              <a:pPr>
                <a:defRPr/>
              </a:pPr>
              <a:t>30</a:t>
            </a:fld>
            <a:endParaRPr lang="en-GB"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Espace réservé de l'image des diapositives 1"/>
          <p:cNvSpPr>
            <a:spLocks noGrp="1" noRot="1" noChangeAspect="1" noTextEdit="1"/>
          </p:cNvSpPr>
          <p:nvPr>
            <p:ph type="sldImg"/>
          </p:nvPr>
        </p:nvSpPr>
        <p:spPr>
          <a:ln/>
        </p:spPr>
      </p:sp>
      <p:sp>
        <p:nvSpPr>
          <p:cNvPr id="106499"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D35EB526-4F23-495D-AC20-B9B385F23966}" type="slidenum">
              <a:rPr lang="en-GB" smtClean="0"/>
              <a:pPr>
                <a:defRPr/>
              </a:pPr>
              <a:t>31</a:t>
            </a:fld>
            <a:endParaRPr lang="en-GB"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Espace réservé de l'image des diapositives 1"/>
          <p:cNvSpPr>
            <a:spLocks noGrp="1" noRot="1" noChangeAspect="1" noTextEdit="1"/>
          </p:cNvSpPr>
          <p:nvPr>
            <p:ph type="sldImg"/>
          </p:nvPr>
        </p:nvSpPr>
        <p:spPr>
          <a:ln/>
        </p:spPr>
      </p:sp>
      <p:sp>
        <p:nvSpPr>
          <p:cNvPr id="107523"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54A380F7-476A-4653-98E6-3C11E2C73546}" type="slidenum">
              <a:rPr lang="en-GB" smtClean="0"/>
              <a:pPr>
                <a:defRPr/>
              </a:pPr>
              <a:t>32</a:t>
            </a:fld>
            <a:endParaRPr lang="en-GB"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Espace réservé de l'image des diapositives 1"/>
          <p:cNvSpPr>
            <a:spLocks noGrp="1" noRot="1" noChangeAspect="1" noTextEdit="1"/>
          </p:cNvSpPr>
          <p:nvPr>
            <p:ph type="sldImg"/>
          </p:nvPr>
        </p:nvSpPr>
        <p:spPr>
          <a:ln/>
        </p:spPr>
      </p:sp>
      <p:sp>
        <p:nvSpPr>
          <p:cNvPr id="89091"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91CBA98E-F003-4894-ADFC-C35F9739F115}" type="slidenum">
              <a:rPr lang="en-GB" smtClean="0"/>
              <a:pPr>
                <a:defRPr/>
              </a:pPr>
              <a:t>33</a:t>
            </a:fld>
            <a:endParaRPr lang="en-GB"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Espace réservé de l'image des diapositives 1"/>
          <p:cNvSpPr>
            <a:spLocks noGrp="1" noRot="1" noChangeAspect="1" noTextEdit="1"/>
          </p:cNvSpPr>
          <p:nvPr>
            <p:ph type="sldImg"/>
          </p:nvPr>
        </p:nvSpPr>
        <p:spPr>
          <a:ln/>
        </p:spPr>
      </p:sp>
      <p:sp>
        <p:nvSpPr>
          <p:cNvPr id="93187"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4C0047B9-B8D0-444E-ACD5-704F05C7CD26}" type="slidenum">
              <a:rPr lang="en-GB" smtClean="0"/>
              <a:pPr>
                <a:defRPr/>
              </a:pPr>
              <a:t>34</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Espace réservé de l'image des diapositives 1"/>
          <p:cNvSpPr>
            <a:spLocks noGrp="1" noRot="1" noChangeAspect="1" noTextEdit="1"/>
          </p:cNvSpPr>
          <p:nvPr>
            <p:ph type="sldImg"/>
          </p:nvPr>
        </p:nvSpPr>
        <p:spPr>
          <a:ln/>
        </p:spPr>
      </p:sp>
      <p:sp>
        <p:nvSpPr>
          <p:cNvPr id="69635"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6DB652F5-63C0-421F-A07E-BCBA006A0CA2}" type="slidenum">
              <a:rPr lang="en-GB" smtClean="0"/>
              <a:pPr>
                <a:defRPr/>
              </a:pPr>
              <a:t>4</a:t>
            </a:fld>
            <a:endParaRPr lang="en-GB"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Espace réservé de l'image des diapositives 1"/>
          <p:cNvSpPr>
            <a:spLocks noGrp="1" noRot="1" noChangeAspect="1" noTextEdit="1"/>
          </p:cNvSpPr>
          <p:nvPr>
            <p:ph type="sldImg"/>
          </p:nvPr>
        </p:nvSpPr>
        <p:spPr>
          <a:ln/>
        </p:spPr>
      </p:sp>
      <p:sp>
        <p:nvSpPr>
          <p:cNvPr id="70659"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783F31F2-365A-430A-ADB2-0027E6FB2E6F}" type="slidenum">
              <a:rPr lang="en-GB" smtClean="0"/>
              <a:pPr>
                <a:defRPr/>
              </a:pPr>
              <a:t>5</a:t>
            </a:fld>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Espace réservé de l'image des diapositives 1"/>
          <p:cNvSpPr>
            <a:spLocks noGrp="1" noRot="1" noChangeAspect="1" noTextEdit="1"/>
          </p:cNvSpPr>
          <p:nvPr>
            <p:ph type="sldImg"/>
          </p:nvPr>
        </p:nvSpPr>
        <p:spPr>
          <a:ln/>
        </p:spPr>
      </p:sp>
      <p:sp>
        <p:nvSpPr>
          <p:cNvPr id="71683"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endParaRPr lang="en-US" baseline="0" dirty="0" smtClean="0">
              <a:latin typeface="Arial" charset="0"/>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r>
              <a:rPr lang="en-US" dirty="0" smtClean="0">
                <a:latin typeface="Arial" charset="0"/>
              </a:rPr>
              <a:t>Ask</a:t>
            </a:r>
            <a:r>
              <a:rPr lang="en-US" baseline="0" dirty="0" smtClean="0">
                <a:latin typeface="Arial" charset="0"/>
              </a:rPr>
              <a:t> – who has ever seen a baseline done?</a:t>
            </a:r>
          </a:p>
          <a:p>
            <a:r>
              <a:rPr lang="en-US" baseline="0" dirty="0" smtClean="0">
                <a:latin typeface="Arial" charset="0"/>
              </a:rPr>
              <a:t>Who has been involved in M&amp;E with no Baseline or where one was foreseen but not completed?</a:t>
            </a: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BB664D5F-378A-4FA7-905C-C53345201230}" type="slidenum">
              <a:rPr lang="en-GB" smtClean="0"/>
              <a:pPr>
                <a:defRPr/>
              </a:pPr>
              <a:t>6</a:t>
            </a:fld>
            <a:endParaRPr lang="en-GB"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r>
              <a:rPr lang="da-DK" dirty="0" smtClean="0">
                <a:latin typeface="Arial" charset="0"/>
              </a:rPr>
              <a:t>Example of Anthrax Vaccine in Zambia</a:t>
            </a:r>
          </a:p>
          <a:p>
            <a:r>
              <a:rPr lang="da-DK" dirty="0" smtClean="0">
                <a:latin typeface="Arial" charset="0"/>
              </a:rPr>
              <a:t>Where was the problem: was is that there was no money at MoA ..why had they asked MoF but not got? Did MoF not get approved by the Cabinet due to budget costs? Of if there was money was it not directed as planned by MoA or the front line Agencies? Or did it get purchased but not distributed?  Or was there a mistake in the ordering of supplies (wrong type or too late) ? Where does the accountability lie? </a:t>
            </a:r>
          </a:p>
          <a:p>
            <a:endParaRPr lang="da-DK" dirty="0" smtClean="0">
              <a:latin typeface="Arial" charset="0"/>
            </a:endParaRPr>
          </a:p>
          <a:p>
            <a:r>
              <a:rPr lang="da-DK" dirty="0" smtClean="0">
                <a:latin typeface="Arial" charset="0"/>
              </a:rPr>
              <a:t>We also have the small picture</a:t>
            </a:r>
          </a:p>
          <a:p>
            <a:endParaRPr lang="en-US" dirty="0" smtClean="0">
              <a:latin typeface="Arial" charset="0"/>
            </a:endParaRPr>
          </a:p>
        </p:txBody>
      </p:sp>
      <p:sp>
        <p:nvSpPr>
          <p:cNvPr id="75780"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1C839F19-4135-4F26-9149-977D2FB500B8}" type="slidenum">
              <a:rPr lang="en-GB" smtClean="0">
                <a:solidFill>
                  <a:schemeClr val="tx1"/>
                </a:solidFill>
                <a:latin typeface="Arial" charset="0"/>
              </a:rPr>
              <a:pPr eaLnBrk="1" hangingPunct="1">
                <a:defRPr/>
              </a:pPr>
              <a:t>7</a:t>
            </a:fld>
            <a:endParaRPr lang="en-GB" smtClean="0">
              <a:solidFill>
                <a:schemeClr val="tx1"/>
              </a:solidFill>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a:lnSpc>
                <a:spcPct val="90000"/>
              </a:lnSpc>
              <a:spcBef>
                <a:spcPct val="0"/>
              </a:spcBef>
            </a:pPr>
            <a:r>
              <a:rPr lang="da-DK" sz="1100" b="1" dirty="0" smtClean="0">
                <a:latin typeface="Arial" charset="0"/>
                <a:ea typeface="ＭＳ Ｐゴシック" pitchFamily="34" charset="-128"/>
              </a:rPr>
              <a:t>Expansion </a:t>
            </a:r>
            <a:endParaRPr lang="en-US" sz="1100" dirty="0" smtClean="0">
              <a:latin typeface="Arial" charset="0"/>
            </a:endParaRPr>
          </a:p>
          <a:p>
            <a:pPr eaLnBrk="1" hangingPunct="1">
              <a:lnSpc>
                <a:spcPct val="90000"/>
              </a:lnSpc>
              <a:spcBef>
                <a:spcPct val="0"/>
              </a:spcBef>
            </a:pPr>
            <a:r>
              <a:rPr lang="en-GB" sz="1100" b="1" dirty="0" smtClean="0">
                <a:latin typeface="Arial" charset="0"/>
                <a:ea typeface="ＭＳ Ｐゴシック" pitchFamily="34" charset="-128"/>
              </a:rPr>
              <a:t>a) Securing inclusive performance monitoring</a:t>
            </a:r>
            <a:r>
              <a:rPr lang="en-GB" sz="1100" dirty="0" smtClean="0">
                <a:latin typeface="Arial" charset="0"/>
                <a:ea typeface="ＭＳ Ｐゴシック" pitchFamily="34" charset="-128"/>
              </a:rPr>
              <a:t>: Civil society can play an important role in strengthening sector performance. However, power relations affect performance monitoring in the ENR sector.  Disputed claims over valuable environmental assets (such as forests and mineral wealth) can constrain monitoring.  Gender issues need to be highlighted in the performance monitoring system in recognition of the important gender dimension of natural resources use and management. Systematic reporting to the multilateral environmental agreements can sometimes help in enhancing national approaches. Monitoring should lead to improvements in sector management and enhanced accountability. Performance monitoring is different to environmental monitoring; although at the impact level there is a convergence in indicators. Development of sector performance indicators requires the involvement of all sector stakeholders, under the leadership of government. </a:t>
            </a:r>
            <a:endParaRPr lang="en-US" sz="1100" dirty="0" smtClean="0">
              <a:latin typeface="Arial" charset="0"/>
              <a:ea typeface="ＭＳ Ｐゴシック" pitchFamily="34" charset="-128"/>
            </a:endParaRPr>
          </a:p>
          <a:p>
            <a:pPr>
              <a:lnSpc>
                <a:spcPct val="90000"/>
              </a:lnSpc>
            </a:pPr>
            <a:endParaRPr lang="en-GB" sz="1100" b="1" dirty="0" smtClean="0">
              <a:latin typeface="Arial" charset="0"/>
              <a:ea typeface="ＭＳ Ｐゴシック" pitchFamily="34" charset="-128"/>
            </a:endParaRPr>
          </a:p>
          <a:p>
            <a:pPr>
              <a:lnSpc>
                <a:spcPct val="90000"/>
              </a:lnSpc>
            </a:pPr>
            <a:r>
              <a:rPr lang="en-GB" sz="1100" b="1" dirty="0" smtClean="0">
                <a:latin typeface="Arial" charset="0"/>
                <a:ea typeface="ＭＳ Ｐゴシック" pitchFamily="34" charset="-128"/>
              </a:rPr>
              <a:t>b) Support joint monitoring databases</a:t>
            </a:r>
            <a:r>
              <a:rPr lang="en-GB" sz="1100" dirty="0" smtClean="0">
                <a:latin typeface="Arial" charset="0"/>
                <a:ea typeface="ＭＳ Ｐゴシック" pitchFamily="34" charset="-128"/>
              </a:rPr>
              <a:t> not only as a means towards reducing the transaction costs of aid, but also as a vehicle towards improved inter-</a:t>
            </a:r>
            <a:r>
              <a:rPr lang="en-GB" sz="1100" dirty="0" err="1" smtClean="0">
                <a:latin typeface="Arial" charset="0"/>
                <a:ea typeface="ＭＳ Ｐゴシック" pitchFamily="34" charset="-128"/>
              </a:rPr>
              <a:t>sectoral</a:t>
            </a:r>
            <a:r>
              <a:rPr lang="en-GB" sz="1100" dirty="0" smtClean="0">
                <a:latin typeface="Arial" charset="0"/>
                <a:ea typeface="ＭＳ Ｐゴシック" pitchFamily="34" charset="-128"/>
              </a:rPr>
              <a:t> coordination. This is </a:t>
            </a:r>
          </a:p>
          <a:p>
            <a:pPr>
              <a:lnSpc>
                <a:spcPct val="90000"/>
              </a:lnSpc>
            </a:pPr>
            <a:r>
              <a:rPr lang="en-GB" sz="1100" dirty="0" smtClean="0">
                <a:latin typeface="Arial" charset="0"/>
                <a:ea typeface="ＭＳ Ｐゴシック" pitchFamily="34" charset="-128"/>
              </a:rPr>
              <a:t>especially relevant in rural development, which depends on coordinated action and synergies across sectors.  </a:t>
            </a:r>
            <a:endParaRPr lang="en-US" sz="1100" dirty="0" smtClean="0">
              <a:latin typeface="Arial" charset="0"/>
              <a:ea typeface="ＭＳ Ｐゴシック" pitchFamily="34" charset="-128"/>
            </a:endParaRPr>
          </a:p>
          <a:p>
            <a:pPr>
              <a:lnSpc>
                <a:spcPct val="90000"/>
              </a:lnSpc>
            </a:pPr>
            <a:endParaRPr lang="en-GB" sz="1100" dirty="0" smtClean="0">
              <a:latin typeface="Arial" charset="0"/>
            </a:endParaRPr>
          </a:p>
          <a:p>
            <a:pPr>
              <a:lnSpc>
                <a:spcPct val="90000"/>
              </a:lnSpc>
            </a:pPr>
            <a:r>
              <a:rPr lang="en-GB" sz="1100" b="1" dirty="0" smtClean="0">
                <a:latin typeface="Arial" charset="0"/>
              </a:rPr>
              <a:t>C) </a:t>
            </a:r>
            <a:r>
              <a:rPr lang="en-GB" sz="1100" dirty="0" smtClean="0">
                <a:latin typeface="Arial" charset="0"/>
              </a:rPr>
              <a:t>Lessons</a:t>
            </a:r>
            <a:r>
              <a:rPr lang="en-GB" sz="1100" b="1" dirty="0" smtClean="0">
                <a:latin typeface="Arial" charset="0"/>
                <a:ea typeface="ＭＳ Ｐゴシック" pitchFamily="34" charset="-128"/>
              </a:rPr>
              <a:t> learnt from establishing and maintaining M&amp;E systems</a:t>
            </a:r>
            <a:r>
              <a:rPr lang="en-GB" sz="1100" dirty="0" smtClean="0">
                <a:latin typeface="Arial" charset="0"/>
                <a:ea typeface="ＭＳ Ｐゴシック" pitchFamily="34" charset="-128"/>
              </a:rPr>
              <a:t>: One lesson to be learnt is to make the maximum use of existing reporting systems, such as those established under the Convention on Biological Diversity (CBD). Similarly, much can be gained from experience with sector programmes in other sectors.  Perhaps the most relevant is the agriculture and rural development sector.</a:t>
            </a:r>
            <a:endParaRPr lang="en-US" sz="1100" dirty="0" smtClean="0">
              <a:latin typeface="Arial" charset="0"/>
              <a:ea typeface="ＭＳ Ｐゴシック" pitchFamily="34" charset="-128"/>
            </a:endParaRPr>
          </a:p>
          <a:p>
            <a:pPr>
              <a:lnSpc>
                <a:spcPct val="90000"/>
              </a:lnSpc>
              <a:spcBef>
                <a:spcPct val="0"/>
              </a:spcBef>
            </a:pPr>
            <a:endParaRPr lang="da-DK" sz="1100" dirty="0" smtClean="0">
              <a:latin typeface="Arial" charset="0"/>
              <a:ea typeface="ＭＳ Ｐゴシック" pitchFamily="34" charset="-128"/>
            </a:endParaRPr>
          </a:p>
          <a:p>
            <a:pPr eaLnBrk="1" hangingPunct="1">
              <a:spcBef>
                <a:spcPct val="20000"/>
              </a:spcBef>
              <a:spcAft>
                <a:spcPts val="600"/>
              </a:spcAft>
              <a:buFont typeface="Arial" charset="0"/>
              <a:buChar char="•"/>
            </a:pPr>
            <a:r>
              <a:rPr lang="en-US" altLang="zh-CN" sz="2000" kern="0" dirty="0" smtClean="0">
                <a:latin typeface="Verdana"/>
                <a:ea typeface="ＭＳ Ｐゴシック" pitchFamily="-106" charset="-128"/>
                <a:cs typeface="Verdana"/>
              </a:rPr>
              <a:t>Securing inclusive performance monitoring</a:t>
            </a:r>
          </a:p>
          <a:p>
            <a:pPr lvl="1" eaLnBrk="1" hangingPunct="1">
              <a:spcBef>
                <a:spcPct val="20000"/>
              </a:spcBef>
              <a:spcAft>
                <a:spcPts val="600"/>
              </a:spcAft>
              <a:buFont typeface="Arial" charset="0"/>
              <a:buChar char="–"/>
            </a:pPr>
            <a:r>
              <a:rPr lang="en-US" sz="2000" dirty="0" smtClean="0">
                <a:latin typeface="Verdana"/>
                <a:cs typeface="Verdana"/>
              </a:rPr>
              <a:t>Role of civil society</a:t>
            </a:r>
          </a:p>
          <a:p>
            <a:pPr lvl="1" eaLnBrk="1" hangingPunct="1">
              <a:spcBef>
                <a:spcPct val="20000"/>
              </a:spcBef>
              <a:spcAft>
                <a:spcPts val="600"/>
              </a:spcAft>
              <a:buFont typeface="Arial" charset="0"/>
              <a:buChar char="–"/>
            </a:pPr>
            <a:r>
              <a:rPr lang="en-US" sz="2000" dirty="0" smtClean="0">
                <a:latin typeface="Verdana"/>
                <a:cs typeface="Verdana"/>
              </a:rPr>
              <a:t>Influence of power relations on monitoring</a:t>
            </a:r>
          </a:p>
          <a:p>
            <a:pPr lvl="1" eaLnBrk="1" hangingPunct="1">
              <a:spcBef>
                <a:spcPct val="20000"/>
              </a:spcBef>
              <a:spcAft>
                <a:spcPts val="600"/>
              </a:spcAft>
              <a:buFont typeface="Arial" charset="0"/>
              <a:buChar char="–"/>
            </a:pPr>
            <a:r>
              <a:rPr lang="en-US" sz="2000" dirty="0" smtClean="0">
                <a:latin typeface="Verdana"/>
                <a:cs typeface="Verdana"/>
              </a:rPr>
              <a:t>Incentives to measure and feedback</a:t>
            </a:r>
          </a:p>
          <a:p>
            <a:pPr lvl="1" eaLnBrk="1" hangingPunct="1">
              <a:spcBef>
                <a:spcPct val="20000"/>
              </a:spcBef>
              <a:spcAft>
                <a:spcPts val="600"/>
              </a:spcAft>
              <a:buFont typeface="Arial" charset="0"/>
              <a:buChar char="–"/>
            </a:pPr>
            <a:r>
              <a:rPr lang="en-US" sz="2000" dirty="0" smtClean="0">
                <a:latin typeface="Verdana"/>
                <a:cs typeface="Verdana"/>
              </a:rPr>
              <a:t>Strengthening accountability from below</a:t>
            </a:r>
          </a:p>
          <a:p>
            <a:pPr lvl="1" eaLnBrk="1" hangingPunct="1">
              <a:spcBef>
                <a:spcPct val="20000"/>
              </a:spcBef>
              <a:spcAft>
                <a:spcPts val="600"/>
              </a:spcAft>
            </a:pPr>
            <a:endParaRPr lang="en-US" sz="2000" dirty="0" smtClean="0">
              <a:latin typeface="Verdana"/>
              <a:cs typeface="Verdana"/>
            </a:endParaRPr>
          </a:p>
          <a:p>
            <a:pPr eaLnBrk="1" hangingPunct="1">
              <a:spcBef>
                <a:spcPct val="20000"/>
              </a:spcBef>
              <a:spcAft>
                <a:spcPts val="600"/>
              </a:spcAft>
              <a:buFont typeface="Arial" charset="0"/>
              <a:buChar char="•"/>
            </a:pPr>
            <a:r>
              <a:rPr lang="en-US" sz="2000" dirty="0" smtClean="0">
                <a:latin typeface="Verdana"/>
                <a:cs typeface="Verdana"/>
              </a:rPr>
              <a:t>Supporting joint monitoring </a:t>
            </a:r>
          </a:p>
          <a:p>
            <a:pPr lvl="1" eaLnBrk="1" hangingPunct="1">
              <a:spcBef>
                <a:spcPct val="20000"/>
              </a:spcBef>
              <a:spcAft>
                <a:spcPts val="600"/>
              </a:spcAft>
              <a:buFont typeface="Arial" charset="0"/>
              <a:buChar char="–"/>
            </a:pPr>
            <a:r>
              <a:rPr lang="en-US" sz="2000" dirty="0" smtClean="0">
                <a:latin typeface="Verdana"/>
                <a:cs typeface="Verdana"/>
              </a:rPr>
              <a:t>Reduces transaction costs</a:t>
            </a:r>
          </a:p>
          <a:p>
            <a:pPr lvl="1" eaLnBrk="1" hangingPunct="1">
              <a:spcBef>
                <a:spcPct val="20000"/>
              </a:spcBef>
              <a:spcAft>
                <a:spcPts val="600"/>
              </a:spcAft>
              <a:buFont typeface="Arial" charset="0"/>
              <a:buChar char="–"/>
            </a:pPr>
            <a:r>
              <a:rPr lang="en-US" sz="2000" dirty="0" smtClean="0">
                <a:latin typeface="Verdana"/>
                <a:cs typeface="Verdana"/>
              </a:rPr>
              <a:t>Allows inter-</a:t>
            </a:r>
            <a:r>
              <a:rPr lang="en-US" sz="2000" dirty="0" err="1" smtClean="0">
                <a:latin typeface="Verdana"/>
                <a:cs typeface="Verdana"/>
              </a:rPr>
              <a:t>sectoral</a:t>
            </a:r>
            <a:r>
              <a:rPr lang="en-US" sz="2000" dirty="0" smtClean="0">
                <a:latin typeface="Verdana"/>
                <a:cs typeface="Verdana"/>
              </a:rPr>
              <a:t> coordination</a:t>
            </a:r>
          </a:p>
          <a:p>
            <a:pPr>
              <a:lnSpc>
                <a:spcPct val="90000"/>
              </a:lnSpc>
              <a:spcBef>
                <a:spcPct val="0"/>
              </a:spcBef>
            </a:pPr>
            <a:endParaRPr lang="da-DK" sz="1100" dirty="0" smtClean="0">
              <a:latin typeface="Arial" charset="0"/>
              <a:ea typeface="ＭＳ Ｐゴシック" pitchFamily="34" charset="-128"/>
            </a:endParaRPr>
          </a:p>
          <a:p>
            <a:pPr>
              <a:lnSpc>
                <a:spcPct val="90000"/>
              </a:lnSpc>
              <a:spcBef>
                <a:spcPct val="0"/>
              </a:spcBef>
            </a:pPr>
            <a:r>
              <a:rPr lang="da-DK" sz="1100" b="1" dirty="0" smtClean="0">
                <a:latin typeface="Arial" charset="0"/>
                <a:ea typeface="ＭＳ Ｐゴシック" pitchFamily="34" charset="-128"/>
              </a:rPr>
              <a:t>Examples:</a:t>
            </a:r>
            <a:endParaRPr lang="en-US" sz="1100" b="1" dirty="0" smtClean="0">
              <a:latin typeface="Arial" charset="0"/>
              <a:ea typeface="ＭＳ Ｐゴシック" pitchFamily="34" charset="-128"/>
            </a:endParaRPr>
          </a:p>
          <a:p>
            <a:pPr>
              <a:lnSpc>
                <a:spcPct val="90000"/>
              </a:lnSpc>
              <a:spcBef>
                <a:spcPct val="0"/>
              </a:spcBef>
            </a:pPr>
            <a:endParaRPr lang="da-DK" sz="1100" dirty="0" smtClean="0">
              <a:latin typeface="Arial" charset="0"/>
              <a:ea typeface="ＭＳ Ｐゴシック" pitchFamily="34" charset="-128"/>
            </a:endParaRPr>
          </a:p>
          <a:p>
            <a:pPr>
              <a:lnSpc>
                <a:spcPct val="90000"/>
              </a:lnSpc>
              <a:spcBef>
                <a:spcPct val="0"/>
              </a:spcBef>
            </a:pPr>
            <a:r>
              <a:rPr lang="da-DK" sz="1100" b="1" dirty="0" smtClean="0">
                <a:latin typeface="Arial" charset="0"/>
                <a:ea typeface="ＭＳ Ｐゴシック" pitchFamily="34" charset="-128"/>
              </a:rPr>
              <a:t>Groupwork / discussion:</a:t>
            </a:r>
            <a:endParaRPr lang="en-US" sz="1100" dirty="0" smtClean="0">
              <a:latin typeface="Arial" charset="0"/>
            </a:endParaRPr>
          </a:p>
        </p:txBody>
      </p:sp>
      <p:sp>
        <p:nvSpPr>
          <p:cNvPr id="78852" name="Slide Number Placeholder 3"/>
          <p:cNvSpPr>
            <a:spLocks noGrp="1"/>
          </p:cNvSpPr>
          <p:nvPr>
            <p:ph type="sldNum" sz="quarter" idx="5"/>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CE14E89C-CC2E-445C-BC27-0F96432C4240}" type="slidenum">
              <a:rPr lang="en-US" smtClean="0">
                <a:solidFill>
                  <a:schemeClr val="tx1"/>
                </a:solidFill>
                <a:latin typeface="Arial" charset="0"/>
              </a:rPr>
              <a:pPr eaLnBrk="1" hangingPunct="1">
                <a:defRPr/>
              </a:pPr>
              <a:t>8</a:t>
            </a:fld>
            <a:endParaRPr lang="en-US" smtClean="0">
              <a:solidFill>
                <a:schemeClr val="tx1"/>
              </a:solidFill>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Espace réservé de l'image des diapositives 1"/>
          <p:cNvSpPr>
            <a:spLocks noGrp="1" noRot="1" noChangeAspect="1" noTextEdit="1"/>
          </p:cNvSpPr>
          <p:nvPr>
            <p:ph type="sldImg"/>
          </p:nvPr>
        </p:nvSpPr>
        <p:spPr>
          <a:ln/>
        </p:spPr>
      </p:sp>
      <p:sp>
        <p:nvSpPr>
          <p:cNvPr id="72707" name="Espace réservé des commentaires 2"/>
          <p:cNvSpPr>
            <a:spLocks noGrp="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Expansion </a:t>
            </a:r>
            <a:endParaRPr lang="en-US" dirty="0" smtClean="0"/>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u="sng" kern="1200" dirty="0" smtClean="0">
                <a:solidFill>
                  <a:schemeClr val="tx1"/>
                </a:solidFill>
                <a:latin typeface="Arial" pitchFamily="34" charset="0"/>
                <a:ea typeface="ＭＳ Ｐゴシック" pitchFamily="-106" charset="-128"/>
                <a:cs typeface="ＭＳ Ｐゴシック" pitchFamily="-106" charset="-128"/>
              </a:rPr>
              <a:t>Monitoring climate change</a:t>
            </a:r>
            <a:r>
              <a:rPr lang="da-DK" sz="1200" kern="1200" dirty="0" smtClean="0">
                <a:solidFill>
                  <a:schemeClr val="tx1"/>
                </a:solidFill>
                <a:latin typeface="Arial" pitchFamily="34" charset="0"/>
                <a:ea typeface="ＭＳ Ｐゴシック" pitchFamily="-106" charset="-128"/>
                <a:cs typeface="ＭＳ Ｐゴシック" pitchFamily="-106" charset="-128"/>
              </a:rPr>
              <a:t> – strengthen</a:t>
            </a:r>
            <a:r>
              <a:rPr lang="da-DK" sz="1200" kern="1200" baseline="0" dirty="0" smtClean="0">
                <a:solidFill>
                  <a:schemeClr val="tx1"/>
                </a:solidFill>
                <a:latin typeface="Arial" pitchFamily="34" charset="0"/>
                <a:ea typeface="ＭＳ Ｐゴシック" pitchFamily="-106" charset="-128"/>
                <a:cs typeface="ＭＳ Ｐゴシック" pitchFamily="-106" charset="-128"/>
              </a:rPr>
              <a:t> the meteorology systems; note the new patterns emerging and new tools</a:t>
            </a:r>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u="sng" kern="1200" dirty="0" smtClean="0">
                <a:solidFill>
                  <a:schemeClr val="tx1"/>
                </a:solidFill>
                <a:latin typeface="Arial" pitchFamily="34" charset="0"/>
                <a:ea typeface="ＭＳ Ｐゴシック" pitchFamily="-106" charset="-128"/>
                <a:cs typeface="ＭＳ Ｐゴシック" pitchFamily="-106" charset="-128"/>
              </a:rPr>
              <a:t>Monitoring environment</a:t>
            </a:r>
            <a:r>
              <a:rPr lang="da-DK" sz="1200" kern="1200" baseline="0" dirty="0" smtClean="0">
                <a:solidFill>
                  <a:schemeClr val="tx1"/>
                </a:solidFill>
                <a:latin typeface="Arial" pitchFamily="34" charset="0"/>
                <a:ea typeface="ＭＳ Ｐゴシック" pitchFamily="-106" charset="-128"/>
                <a:cs typeface="ＭＳ Ｐゴシック" pitchFamily="-106" charset="-128"/>
              </a:rPr>
              <a:t> – strenghten env systems; note institutional performance and collaboration – SOE reports</a:t>
            </a:r>
          </a:p>
          <a:p>
            <a:pPr rtl="0" eaLnBrk="0" fontAlgn="base" hangingPunct="0"/>
            <a:r>
              <a:rPr lang="da-DK" sz="1200" u="sng" kern="1200" dirty="0" smtClean="0">
                <a:solidFill>
                  <a:schemeClr val="tx1"/>
                </a:solidFill>
                <a:latin typeface="Arial" pitchFamily="34" charset="0"/>
                <a:ea typeface="ＭＳ Ｐゴシック" pitchFamily="-106" charset="-128"/>
                <a:cs typeface="ＭＳ Ｐゴシック" pitchFamily="-106" charset="-128"/>
              </a:rPr>
              <a:t>Monitoring policy and insitutional</a:t>
            </a:r>
            <a:r>
              <a:rPr lang="da-DK" sz="1200" u="sng" kern="1200" baseline="0" dirty="0" smtClean="0">
                <a:solidFill>
                  <a:schemeClr val="tx1"/>
                </a:solidFill>
                <a:latin typeface="Arial" pitchFamily="34" charset="0"/>
                <a:ea typeface="ＭＳ Ｐゴシック" pitchFamily="-106" charset="-128"/>
                <a:cs typeface="ＭＳ Ｐゴシック" pitchFamily="-106" charset="-128"/>
              </a:rPr>
              <a:t> change </a:t>
            </a:r>
            <a:r>
              <a:rPr lang="da-DK" sz="1200" kern="1200" baseline="0" dirty="0" smtClean="0">
                <a:solidFill>
                  <a:schemeClr val="tx1"/>
                </a:solidFill>
                <a:latin typeface="Arial" pitchFamily="34" charset="0"/>
                <a:ea typeface="ＭＳ Ｐゴシック" pitchFamily="-106" charset="-128"/>
                <a:cs typeface="ＭＳ Ｐゴシック" pitchFamily="-106" charset="-128"/>
              </a:rPr>
              <a:t>– integration in policies, plans and practice; Look at institutional aspects the 7 ”s” </a:t>
            </a:r>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u="sng" kern="1200" dirty="0" smtClean="0">
                <a:solidFill>
                  <a:schemeClr val="tx1"/>
                </a:solidFill>
                <a:latin typeface="Arial" pitchFamily="34" charset="0"/>
                <a:ea typeface="ＭＳ Ｐゴシック" pitchFamily="-106" charset="-128"/>
                <a:cs typeface="ＭＳ Ｐゴシック" pitchFamily="-106" charset="-128"/>
              </a:rPr>
              <a:t>Monitoring policy</a:t>
            </a:r>
            <a:r>
              <a:rPr lang="da-DK" sz="1200" u="sng" kern="1200" baseline="0" dirty="0" smtClean="0">
                <a:solidFill>
                  <a:schemeClr val="tx1"/>
                </a:solidFill>
                <a:latin typeface="Arial" pitchFamily="34" charset="0"/>
                <a:ea typeface="ＭＳ Ｐゴシック" pitchFamily="-106" charset="-128"/>
                <a:cs typeface="ＭＳ Ｐゴシック" pitchFamily="-106" charset="-128"/>
              </a:rPr>
              <a:t> outcomes</a:t>
            </a:r>
            <a:r>
              <a:rPr lang="da-DK" sz="1200" kern="1200" baseline="0" dirty="0" smtClean="0">
                <a:solidFill>
                  <a:schemeClr val="tx1"/>
                </a:solidFill>
                <a:latin typeface="Arial" pitchFamily="34" charset="0"/>
                <a:ea typeface="ＭＳ Ｐゴシック" pitchFamily="-106" charset="-128"/>
                <a:cs typeface="ＭＳ Ｐゴシック" pitchFamily="-106" charset="-128"/>
              </a:rPr>
              <a:t> –  follow the money (what more is being spent?); look at regulatory practices; impacts are in areas such as criteria of the SOEs; resiliance and green jobs</a:t>
            </a:r>
          </a:p>
          <a:p>
            <a:pPr rtl="0" eaLnBrk="0" fontAlgn="base" hangingPunct="0"/>
            <a:endParaRPr lang="da-DK" sz="1200" kern="1200" baseline="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Examples:</a:t>
            </a:r>
            <a:endParaRPr lang="en-US" sz="1200" b="1"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endParaRPr lang="da-DK" sz="1200" kern="1200" dirty="0" smtClean="0">
              <a:solidFill>
                <a:schemeClr val="tx1"/>
              </a:solidFill>
              <a:latin typeface="Arial" pitchFamily="34" charset="0"/>
              <a:ea typeface="ＭＳ Ｐゴシック" pitchFamily="-106" charset="-128"/>
              <a:cs typeface="ＭＳ Ｐゴシック" pitchFamily="-106" charset="-128"/>
            </a:endParaRPr>
          </a:p>
          <a:p>
            <a:pPr rtl="0" eaLnBrk="0" fontAlgn="base" hangingPunct="0"/>
            <a:r>
              <a:rPr lang="da-DK" sz="1200" b="1" kern="1200" dirty="0" smtClean="0">
                <a:solidFill>
                  <a:schemeClr val="tx1"/>
                </a:solidFill>
                <a:latin typeface="Arial" pitchFamily="34" charset="0"/>
                <a:ea typeface="ＭＳ Ｐゴシック" pitchFamily="-106" charset="-128"/>
                <a:cs typeface="ＭＳ Ｐゴシック" pitchFamily="-106" charset="-128"/>
              </a:rPr>
              <a:t>Groupwork</a:t>
            </a:r>
            <a:r>
              <a:rPr lang="da-DK" sz="1200" b="1" kern="1200" baseline="0" dirty="0" smtClean="0">
                <a:solidFill>
                  <a:schemeClr val="tx1"/>
                </a:solidFill>
                <a:latin typeface="Arial" pitchFamily="34" charset="0"/>
                <a:ea typeface="ＭＳ Ｐゴシック" pitchFamily="-106" charset="-128"/>
                <a:cs typeface="ＭＳ Ｐゴシック" pitchFamily="-106" charset="-128"/>
              </a:rPr>
              <a:t> / discussion:</a:t>
            </a:r>
            <a:endParaRPr lang="en-GB" sz="1200" b="1" i="1" dirty="0" smtClean="0">
              <a:solidFill>
                <a:srgbClr val="00B050"/>
              </a:solidFill>
            </a:endParaRPr>
          </a:p>
          <a:p>
            <a:endParaRPr lang="en-US" dirty="0" smtClean="0">
              <a:latin typeface="Arial" charset="0"/>
            </a:endParaRPr>
          </a:p>
        </p:txBody>
      </p:sp>
      <p:sp>
        <p:nvSpPr>
          <p:cNvPr id="4" name="Espace réservé du numéro de diapositive 3"/>
          <p:cNvSpPr>
            <a:spLocks noGrp="1"/>
          </p:cNvSpPr>
          <p:nvPr>
            <p:ph type="sldNum" sz="quarter" idx="5"/>
          </p:nvPr>
        </p:nvSpPr>
        <p:spPr/>
        <p:txBody>
          <a:bodyPr/>
          <a:lstStyle/>
          <a:p>
            <a:pPr>
              <a:defRPr/>
            </a:pPr>
            <a:fld id="{154096CF-E520-45D1-B354-B32D43379133}" type="slidenum">
              <a:rPr lang="en-GB" smtClean="0"/>
              <a:pPr>
                <a:defRPr/>
              </a:pPr>
              <a:t>9</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p>
            <a:pPr algn="ctr" defTabSz="457200"/>
            <a:endParaRPr 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866E24AB-CEF4-4470-9806-4CF3C7CFBE3B}" type="slidenum">
              <a:rPr lang="en-GB"/>
              <a:pPr>
                <a:defRPr/>
              </a:pPr>
              <a:t>‹N°›</a:t>
            </a:fld>
            <a:endParaRPr lang="en-GB" dirty="0"/>
          </a:p>
        </p:txBody>
      </p:sp>
    </p:spTree>
    <p:extLst>
      <p:ext uri="{BB962C8B-B14F-4D97-AF65-F5344CB8AC3E}">
        <p14:creationId xmlns:p14="http://schemas.microsoft.com/office/powerpoint/2010/main" xmlns="" val="1840918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28F6F238-D46E-4DCA-B114-DAD4A707219F}" type="slidenum">
              <a:rPr lang="en-GB"/>
              <a:pPr>
                <a:defRPr/>
              </a:pPr>
              <a:t>‹N°›</a:t>
            </a:fld>
            <a:endParaRPr lang="en-GB" dirty="0"/>
          </a:p>
        </p:txBody>
      </p:sp>
    </p:spTree>
    <p:extLst>
      <p:ext uri="{BB962C8B-B14F-4D97-AF65-F5344CB8AC3E}">
        <p14:creationId xmlns:p14="http://schemas.microsoft.com/office/powerpoint/2010/main" xmlns="" val="11217750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5113" y="1339850"/>
            <a:ext cx="2071687" cy="46815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95288" y="1339850"/>
            <a:ext cx="6067425" cy="46815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6251EDE-CF77-4071-AECF-FE0BE75127DA}" type="slidenum">
              <a:rPr lang="en-GB"/>
              <a:pPr>
                <a:defRPr/>
              </a:pPr>
              <a:t>‹N°›</a:t>
            </a:fld>
            <a:endParaRPr lang="en-GB" dirty="0"/>
          </a:p>
        </p:txBody>
      </p:sp>
    </p:spTree>
    <p:extLst>
      <p:ext uri="{BB962C8B-B14F-4D97-AF65-F5344CB8AC3E}">
        <p14:creationId xmlns:p14="http://schemas.microsoft.com/office/powerpoint/2010/main" xmlns="" val="28254704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grpSp>
        <p:nvGrpSpPr>
          <p:cNvPr id="4" name="Group 9"/>
          <p:cNvGrpSpPr>
            <a:grpSpLocks/>
          </p:cNvGrpSpPr>
          <p:nvPr userDrawn="1"/>
        </p:nvGrpSpPr>
        <p:grpSpPr bwMode="auto">
          <a:xfrm>
            <a:off x="8316913" y="0"/>
            <a:ext cx="863600" cy="6884988"/>
            <a:chOff x="5225" y="0"/>
            <a:chExt cx="544" cy="4320"/>
          </a:xfrm>
        </p:grpSpPr>
        <p:sp>
          <p:nvSpPr>
            <p:cNvPr id="5" name="Rectangle 10"/>
            <p:cNvSpPr>
              <a:spLocks noChangeArrowheads="1"/>
            </p:cNvSpPr>
            <p:nvPr/>
          </p:nvSpPr>
          <p:spPr bwMode="auto">
            <a:xfrm>
              <a:off x="5533" y="0"/>
              <a:ext cx="227" cy="4320"/>
            </a:xfrm>
            <a:prstGeom prst="rect">
              <a:avLst/>
            </a:prstGeom>
            <a:solidFill>
              <a:srgbClr val="103C72"/>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fr-BE">
                <a:latin typeface="Arial" charset="0"/>
              </a:endParaRPr>
            </a:p>
          </p:txBody>
        </p:sp>
        <p:grpSp>
          <p:nvGrpSpPr>
            <p:cNvPr id="6" name="Group 11"/>
            <p:cNvGrpSpPr>
              <a:grpSpLocks/>
            </p:cNvGrpSpPr>
            <p:nvPr/>
          </p:nvGrpSpPr>
          <p:grpSpPr bwMode="auto">
            <a:xfrm>
              <a:off x="5225" y="430"/>
              <a:ext cx="544" cy="771"/>
              <a:chOff x="5225" y="430"/>
              <a:chExt cx="544" cy="771"/>
            </a:xfrm>
          </p:grpSpPr>
          <p:sp>
            <p:nvSpPr>
              <p:cNvPr id="7" name="Rectangle 12"/>
              <p:cNvSpPr>
                <a:spLocks noChangeArrowheads="1"/>
              </p:cNvSpPr>
              <p:nvPr/>
            </p:nvSpPr>
            <p:spPr bwMode="auto">
              <a:xfrm>
                <a:off x="5225" y="1020"/>
                <a:ext cx="544" cy="181"/>
              </a:xfrm>
              <a:prstGeom prst="rect">
                <a:avLst/>
              </a:prstGeom>
              <a:solidFill>
                <a:srgbClr val="F3D2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fr-BE">
                  <a:latin typeface="Arial" charset="0"/>
                </a:endParaRPr>
              </a:p>
            </p:txBody>
          </p:sp>
          <p:sp>
            <p:nvSpPr>
              <p:cNvPr id="8" name="Rectangle 13"/>
              <p:cNvSpPr>
                <a:spLocks noChangeArrowheads="1"/>
              </p:cNvSpPr>
              <p:nvPr/>
            </p:nvSpPr>
            <p:spPr bwMode="auto">
              <a:xfrm>
                <a:off x="5225" y="725"/>
                <a:ext cx="544" cy="181"/>
              </a:xfrm>
              <a:prstGeom prst="rect">
                <a:avLst/>
              </a:prstGeom>
              <a:solidFill>
                <a:srgbClr val="F3D2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endParaRPr lang="fr-BE">
                  <a:latin typeface="Arial" charset="0"/>
                </a:endParaRPr>
              </a:p>
            </p:txBody>
          </p:sp>
          <p:sp>
            <p:nvSpPr>
              <p:cNvPr id="9" name="Rectangle 14"/>
              <p:cNvSpPr>
                <a:spLocks noChangeArrowheads="1"/>
              </p:cNvSpPr>
              <p:nvPr/>
            </p:nvSpPr>
            <p:spPr bwMode="auto">
              <a:xfrm>
                <a:off x="5225" y="430"/>
                <a:ext cx="544" cy="181"/>
              </a:xfrm>
              <a:prstGeom prst="rect">
                <a:avLst/>
              </a:prstGeom>
              <a:solidFill>
                <a:srgbClr val="F3D200"/>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wrap="none" anchor="ctr"/>
              <a:lstStyle/>
              <a:p>
                <a:r>
                  <a:rPr lang="fr-FR" sz="1300" b="1">
                    <a:solidFill>
                      <a:srgbClr val="103C72"/>
                    </a:solidFill>
                    <a:latin typeface="Century Gothic" pitchFamily="34" charset="0"/>
                    <a:ea typeface="ＭＳ Ｐゴシック" pitchFamily="34" charset="-128"/>
                  </a:rPr>
                  <a:t>EuropeAid</a:t>
                </a:r>
                <a:endParaRPr lang="en-GB">
                  <a:latin typeface="Arial" charset="0"/>
                  <a:ea typeface="ＭＳ Ｐゴシック" pitchFamily="34" charset="-128"/>
                </a:endParaRPr>
              </a:p>
            </p:txBody>
          </p:sp>
        </p:grpSp>
      </p:grpSp>
      <p:sp>
        <p:nvSpPr>
          <p:cNvPr id="10" name="Rectangle 6"/>
          <p:cNvSpPr txBox="1">
            <a:spLocks noChangeArrowheads="1"/>
          </p:cNvSpPr>
          <p:nvPr userDrawn="1"/>
        </p:nvSpPr>
        <p:spPr>
          <a:xfrm>
            <a:off x="6553200" y="6272213"/>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FF2CDBB1-1A33-401D-9A89-E58501E2AF08}"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13" name="Rectangle 2"/>
          <p:cNvSpPr>
            <a:spLocks noGrp="1" noChangeArrowheads="1"/>
          </p:cNvSpPr>
          <p:nvPr>
            <p:ph type="ctrTitle"/>
          </p:nvPr>
        </p:nvSpPr>
        <p:spPr>
          <a:xfrm>
            <a:off x="685800" y="2157809"/>
            <a:ext cx="7772400" cy="938213"/>
          </a:xfrm>
          <a:ln algn="ctr"/>
        </p:spPr>
        <p:txBody>
          <a:bodyPr/>
          <a:lstStyle>
            <a:lvl1pPr>
              <a:defRPr>
                <a:solidFill>
                  <a:srgbClr val="103C72"/>
                </a:solidFill>
              </a:defRPr>
            </a:lvl1pPr>
          </a:lstStyle>
          <a:p>
            <a:r>
              <a:rPr lang="en-GB" dirty="0"/>
              <a:t>Click to edit Master title style</a:t>
            </a:r>
          </a:p>
        </p:txBody>
      </p:sp>
      <p:sp>
        <p:nvSpPr>
          <p:cNvPr id="14" name="Rectangle 3"/>
          <p:cNvSpPr>
            <a:spLocks noGrp="1" noChangeArrowheads="1"/>
          </p:cNvSpPr>
          <p:nvPr>
            <p:ph type="subTitle" idx="1"/>
          </p:nvPr>
        </p:nvSpPr>
        <p:spPr>
          <a:xfrm>
            <a:off x="684213" y="3311922"/>
            <a:ext cx="7088187" cy="865187"/>
          </a:xfrm>
        </p:spPr>
        <p:txBody>
          <a:bodyPr/>
          <a:lstStyle>
            <a:lvl1pPr marL="0" indent="0">
              <a:buFont typeface="Times" charset="0"/>
              <a:buNone/>
              <a:defRPr/>
            </a:lvl1pPr>
          </a:lstStyle>
          <a:p>
            <a:r>
              <a:rPr lang="en-GB"/>
              <a:t>Click to edit Master subtitle style</a:t>
            </a:r>
          </a:p>
        </p:txBody>
      </p:sp>
      <p:sp>
        <p:nvSpPr>
          <p:cNvPr id="11" name="Date Placeholder 3"/>
          <p:cNvSpPr>
            <a:spLocks noGrp="1"/>
          </p:cNvSpPr>
          <p:nvPr>
            <p:ph type="dt" sz="half" idx="10"/>
          </p:nvPr>
        </p:nvSpPr>
        <p:spPr/>
        <p:txBody>
          <a:bodyPr/>
          <a:lstStyle>
            <a:lvl1pPr>
              <a:defRPr/>
            </a:lvl1pPr>
          </a:lstStyle>
          <a:p>
            <a:pPr>
              <a:defRPr/>
            </a:pPr>
            <a:fld id="{424CD2B1-A1AF-4BA1-80E5-B76C25BBC1C2}" type="datetimeFigureOut">
              <a:rPr lang="en-US"/>
              <a:pPr>
                <a:defRPr/>
              </a:pPr>
              <a:t>12/6/2013</a:t>
            </a:fld>
            <a:endParaRPr lang="en-US"/>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5" name="Slide Number Placeholder 5"/>
          <p:cNvSpPr>
            <a:spLocks noGrp="1"/>
          </p:cNvSpPr>
          <p:nvPr>
            <p:ph type="sldNum" sz="quarter" idx="12"/>
          </p:nvPr>
        </p:nvSpPr>
        <p:spPr/>
        <p:txBody>
          <a:bodyPr/>
          <a:lstStyle>
            <a:lvl1pPr>
              <a:defRPr/>
            </a:lvl1pPr>
          </a:lstStyle>
          <a:p>
            <a:pPr>
              <a:defRPr/>
            </a:pPr>
            <a:fld id="{E96F2BE1-4630-4C13-85CC-E4C297AADCBB}" type="slidenum">
              <a:rPr lang="en-US"/>
              <a:pPr>
                <a:defRPr/>
              </a:pPr>
              <a:t>‹N°›</a:t>
            </a:fld>
            <a:endParaRPr lang="en-US"/>
          </a:p>
        </p:txBody>
      </p:sp>
    </p:spTree>
    <p:extLst>
      <p:ext uri="{BB962C8B-B14F-4D97-AF65-F5344CB8AC3E}">
        <p14:creationId xmlns:p14="http://schemas.microsoft.com/office/powerpoint/2010/main" xmlns="" val="358885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6D9EC48D-5436-487E-B05C-3CC0C0285D62}"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D9808039-6B82-461D-BF13-F365911A0482}"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116AB58-7718-426C-AE2C-B2E9BDAA7994}" type="slidenum">
              <a:rPr lang="en-US"/>
              <a:pPr>
                <a:defRPr/>
              </a:pPr>
              <a:t>‹N°›</a:t>
            </a:fld>
            <a:endParaRPr lang="en-US"/>
          </a:p>
        </p:txBody>
      </p:sp>
    </p:spTree>
    <p:extLst>
      <p:ext uri="{BB962C8B-B14F-4D97-AF65-F5344CB8AC3E}">
        <p14:creationId xmlns:p14="http://schemas.microsoft.com/office/powerpoint/2010/main" xmlns="" val="31308182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A8814FE8-8FFE-46D4-A126-D026F6E1D4EA}"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81C428C2-BBB3-45BD-BCA8-CD19D5C57739}"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700F0DB-C959-4ABF-9CFB-DB62D18767C7}" type="slidenum">
              <a:rPr lang="en-US"/>
              <a:pPr>
                <a:defRPr/>
              </a:pPr>
              <a:t>‹N°›</a:t>
            </a:fld>
            <a:endParaRPr lang="en-US"/>
          </a:p>
        </p:txBody>
      </p:sp>
    </p:spTree>
    <p:extLst>
      <p:ext uri="{BB962C8B-B14F-4D97-AF65-F5344CB8AC3E}">
        <p14:creationId xmlns:p14="http://schemas.microsoft.com/office/powerpoint/2010/main" xmlns="" val="10990505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2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74BFE504-958E-4B80-94AE-DB68DD1C0E1E}"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66D6F06B-6C74-4797-A9C3-37D8686BDB62}"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7332E88-04B4-45C0-8BFC-6193ED7563DD}" type="slidenum">
              <a:rPr lang="en-US"/>
              <a:pPr>
                <a:defRPr/>
              </a:pPr>
              <a:t>‹N°›</a:t>
            </a:fld>
            <a:endParaRPr lang="en-US"/>
          </a:p>
        </p:txBody>
      </p:sp>
    </p:spTree>
    <p:extLst>
      <p:ext uri="{BB962C8B-B14F-4D97-AF65-F5344CB8AC3E}">
        <p14:creationId xmlns:p14="http://schemas.microsoft.com/office/powerpoint/2010/main" xmlns="" val="16013063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15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84FB6C44-634C-4D3A-90F8-3815BA7204D8}"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EB2A087D-915E-4681-9BAC-E65F5C097291}"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3101CFA-5559-4178-8A06-0540EDF9B3F5}" type="slidenum">
              <a:rPr lang="en-US"/>
              <a:pPr>
                <a:defRPr/>
              </a:pPr>
              <a:t>‹N°›</a:t>
            </a:fld>
            <a:endParaRPr lang="en-US"/>
          </a:p>
        </p:txBody>
      </p:sp>
    </p:spTree>
    <p:extLst>
      <p:ext uri="{BB962C8B-B14F-4D97-AF65-F5344CB8AC3E}">
        <p14:creationId xmlns:p14="http://schemas.microsoft.com/office/powerpoint/2010/main" xmlns="" val="30508476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20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08868AD8-4A08-4D7A-BA7D-DF700265EF81}"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446D62AE-D3A4-4AB6-8D30-B6F8C34A3EE8}"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D05B4D5-CB0A-4A94-8E57-9B5FC042AC6D}" type="slidenum">
              <a:rPr lang="en-US"/>
              <a:pPr>
                <a:defRPr/>
              </a:pPr>
              <a:t>‹N°›</a:t>
            </a:fld>
            <a:endParaRPr lang="en-US"/>
          </a:p>
        </p:txBody>
      </p:sp>
    </p:spTree>
    <p:extLst>
      <p:ext uri="{BB962C8B-B14F-4D97-AF65-F5344CB8AC3E}">
        <p14:creationId xmlns:p14="http://schemas.microsoft.com/office/powerpoint/2010/main" xmlns="" val="30717086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1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1C2F7056-2A1E-4CAF-8622-02F8CBD7177E}"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8E7C5F0B-69B6-412D-B204-37B40BEDF2DA}"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8A83AFD-E175-4C13-88F8-958071452B64}" type="slidenum">
              <a:rPr lang="en-US"/>
              <a:pPr>
                <a:defRPr/>
              </a:pPr>
              <a:t>‹N°›</a:t>
            </a:fld>
            <a:endParaRPr lang="en-US"/>
          </a:p>
        </p:txBody>
      </p:sp>
    </p:spTree>
    <p:extLst>
      <p:ext uri="{BB962C8B-B14F-4D97-AF65-F5344CB8AC3E}">
        <p14:creationId xmlns:p14="http://schemas.microsoft.com/office/powerpoint/2010/main" xmlns="" val="138139531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2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D8ACE1A5-FEB7-47C0-8DDF-2876469EA586}"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01FB853C-5B16-48BA-927E-39219CFF059F}"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EA9B0BC-F847-4D6E-ACAF-A8018C54F4B3}" type="slidenum">
              <a:rPr lang="en-US"/>
              <a:pPr>
                <a:defRPr/>
              </a:pPr>
              <a:t>‹N°›</a:t>
            </a:fld>
            <a:endParaRPr lang="en-US"/>
          </a:p>
        </p:txBody>
      </p:sp>
    </p:spTree>
    <p:extLst>
      <p:ext uri="{BB962C8B-B14F-4D97-AF65-F5344CB8AC3E}">
        <p14:creationId xmlns:p14="http://schemas.microsoft.com/office/powerpoint/2010/main" xmlns="" val="386174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839187B-0BD1-4BBE-BEA7-010AD5111062}" type="slidenum">
              <a:rPr lang="en-GB"/>
              <a:pPr>
                <a:defRPr/>
              </a:pPr>
              <a:t>‹N°›</a:t>
            </a:fld>
            <a:endParaRPr lang="en-GB" dirty="0"/>
          </a:p>
        </p:txBody>
      </p:sp>
    </p:spTree>
    <p:extLst>
      <p:ext uri="{BB962C8B-B14F-4D97-AF65-F5344CB8AC3E}">
        <p14:creationId xmlns:p14="http://schemas.microsoft.com/office/powerpoint/2010/main" xmlns="" val="99861837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24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5F529375-B9D9-46C1-A415-B9831F846850}"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70BA6545-7AB0-4B4E-844A-58EE7FADFE28}"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8A16650-62F7-417C-BB6B-97FB95FCC018}" type="slidenum">
              <a:rPr lang="en-US"/>
              <a:pPr>
                <a:defRPr/>
              </a:pPr>
              <a:t>‹N°›</a:t>
            </a:fld>
            <a:endParaRPr lang="en-US"/>
          </a:p>
        </p:txBody>
      </p:sp>
    </p:spTree>
    <p:extLst>
      <p:ext uri="{BB962C8B-B14F-4D97-AF65-F5344CB8AC3E}">
        <p14:creationId xmlns:p14="http://schemas.microsoft.com/office/powerpoint/2010/main" xmlns="" val="13074995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7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AD098E5C-E647-4854-8861-A69E45284C3D}"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8A73EF75-6266-46E8-AE3D-6BF7485663BB}"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7404A23-B2E0-4B11-AD15-CB0DB9C92203}" type="slidenum">
              <a:rPr lang="en-US"/>
              <a:pPr>
                <a:defRPr/>
              </a:pPr>
              <a:t>‹N°›</a:t>
            </a:fld>
            <a:endParaRPr lang="en-US"/>
          </a:p>
        </p:txBody>
      </p:sp>
    </p:spTree>
    <p:extLst>
      <p:ext uri="{BB962C8B-B14F-4D97-AF65-F5344CB8AC3E}">
        <p14:creationId xmlns:p14="http://schemas.microsoft.com/office/powerpoint/2010/main" xmlns="" val="80744953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28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BDC573DC-AA1B-4985-85C2-5058EAB786C3}"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D5D60EEF-961D-47DA-AAF6-883E1214CE6D}"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9C3877C-2DD2-431F-922E-F733070A3EAC}" type="slidenum">
              <a:rPr lang="en-US"/>
              <a:pPr>
                <a:defRPr/>
              </a:pPr>
              <a:t>‹N°›</a:t>
            </a:fld>
            <a:endParaRPr lang="en-US"/>
          </a:p>
        </p:txBody>
      </p:sp>
    </p:spTree>
    <p:extLst>
      <p:ext uri="{BB962C8B-B14F-4D97-AF65-F5344CB8AC3E}">
        <p14:creationId xmlns:p14="http://schemas.microsoft.com/office/powerpoint/2010/main" xmlns="" val="26210247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9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46698C50-E98A-4BD0-839D-D39AB8AB7784}"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B0032163-F6D3-4D5E-BAAF-36052885CCC7}"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ED2D2A1-30D4-4119-A5BA-150FEC209905}" type="slidenum">
              <a:rPr lang="en-US"/>
              <a:pPr>
                <a:defRPr/>
              </a:pPr>
              <a:t>‹N°›</a:t>
            </a:fld>
            <a:endParaRPr lang="en-US"/>
          </a:p>
        </p:txBody>
      </p:sp>
    </p:spTree>
    <p:extLst>
      <p:ext uri="{BB962C8B-B14F-4D97-AF65-F5344CB8AC3E}">
        <p14:creationId xmlns:p14="http://schemas.microsoft.com/office/powerpoint/2010/main" xmlns="" val="223941973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30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C168E5E2-BD8E-4436-BA1A-76AEA6A04741}"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A926B61A-103A-4D35-BD15-FC8A7E425F18}"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3095DBE-9104-47D2-A292-EAAF69A0E20C}" type="slidenum">
              <a:rPr lang="en-US"/>
              <a:pPr>
                <a:defRPr/>
              </a:pPr>
              <a:t>‹N°›</a:t>
            </a:fld>
            <a:endParaRPr lang="en-US"/>
          </a:p>
        </p:txBody>
      </p:sp>
    </p:spTree>
    <p:extLst>
      <p:ext uri="{BB962C8B-B14F-4D97-AF65-F5344CB8AC3E}">
        <p14:creationId xmlns:p14="http://schemas.microsoft.com/office/powerpoint/2010/main" xmlns="" val="220469295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31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C4737052-D7F4-4748-95F6-2E22F9E61C25}"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0FE1CDD5-80F2-4D88-B283-3B8E74CCDEFA}"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09F5D29-9823-429B-AB37-ED734398BCF1}" type="slidenum">
              <a:rPr lang="en-US"/>
              <a:pPr>
                <a:defRPr/>
              </a:pPr>
              <a:t>‹N°›</a:t>
            </a:fld>
            <a:endParaRPr lang="en-US"/>
          </a:p>
        </p:txBody>
      </p:sp>
    </p:spTree>
    <p:extLst>
      <p:ext uri="{BB962C8B-B14F-4D97-AF65-F5344CB8AC3E}">
        <p14:creationId xmlns:p14="http://schemas.microsoft.com/office/powerpoint/2010/main" xmlns="" val="308282848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32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C8A9AD22-F757-4B34-93BA-1C688931F713}"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12898208-B183-4D65-A3AD-5B53153535A8}"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40DD264-174D-4D3D-8B6E-676C75153C9D}" type="slidenum">
              <a:rPr lang="en-US"/>
              <a:pPr>
                <a:defRPr/>
              </a:pPr>
              <a:t>‹N°›</a:t>
            </a:fld>
            <a:endParaRPr lang="en-US"/>
          </a:p>
        </p:txBody>
      </p:sp>
    </p:spTree>
    <p:extLst>
      <p:ext uri="{BB962C8B-B14F-4D97-AF65-F5344CB8AC3E}">
        <p14:creationId xmlns:p14="http://schemas.microsoft.com/office/powerpoint/2010/main" xmlns="" val="140636122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33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D40143B0-0A9F-43F3-96B0-0A51283EA221}"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81367E04-7B8E-4BA0-935A-BAA5C44E4C2F}"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4E8C80C-C3A6-456E-A5E1-B2B5F6010CEF}" type="slidenum">
              <a:rPr lang="en-US"/>
              <a:pPr>
                <a:defRPr/>
              </a:pPr>
              <a:t>‹N°›</a:t>
            </a:fld>
            <a:endParaRPr lang="en-US"/>
          </a:p>
        </p:txBody>
      </p:sp>
    </p:spTree>
    <p:extLst>
      <p:ext uri="{BB962C8B-B14F-4D97-AF65-F5344CB8AC3E}">
        <p14:creationId xmlns:p14="http://schemas.microsoft.com/office/powerpoint/2010/main" xmlns="" val="88241800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34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1F139AB2-5AEC-43F2-924A-033ADDF66DB3}"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8A4F32F5-BCD2-4874-8C4C-FDBC3F365E70}"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6A77DE5-37F4-479E-8945-43FFE792EE60}" type="slidenum">
              <a:rPr lang="en-US"/>
              <a:pPr>
                <a:defRPr/>
              </a:pPr>
              <a:t>‹N°›</a:t>
            </a:fld>
            <a:endParaRPr lang="en-US"/>
          </a:p>
        </p:txBody>
      </p:sp>
    </p:spTree>
    <p:extLst>
      <p:ext uri="{BB962C8B-B14F-4D97-AF65-F5344CB8AC3E}">
        <p14:creationId xmlns:p14="http://schemas.microsoft.com/office/powerpoint/2010/main" xmlns="" val="36177464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5_Title Only">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6516688" y="6245225"/>
            <a:ext cx="2133600" cy="476250"/>
          </a:xfrm>
          <a:prstGeom prst="rect">
            <a:avLst/>
          </a:prstGeom>
          <a:ln algn="ctr"/>
        </p:spPr>
        <p:txBody>
          <a:bodyPr anchor="ctr"/>
          <a:lstStyle>
            <a:lvl1pPr eaLnBrk="0" hangingPunct="0">
              <a:lnSpc>
                <a:spcPts val="1400"/>
              </a:lnSpc>
              <a:defRPr>
                <a:solidFill>
                  <a:srgbClr val="103C72"/>
                </a:solidFill>
              </a:defRPr>
            </a:lvl1pPr>
          </a:lstStyle>
          <a:p>
            <a:pPr algn="r" fontAlgn="auto">
              <a:spcBef>
                <a:spcPts val="0"/>
              </a:spcBef>
              <a:spcAft>
                <a:spcPts val="0"/>
              </a:spcAft>
              <a:defRPr/>
            </a:pPr>
            <a:fld id="{F9EAB451-823A-4E07-8BEA-32B7C3063A5A}" type="slidenum">
              <a:rPr lang="en-GB" smtClean="0">
                <a:latin typeface="+mn-lt"/>
                <a:cs typeface="+mn-cs"/>
              </a:rPr>
              <a:pPr algn="r" fontAlgn="auto">
                <a:spcBef>
                  <a:spcPts val="0"/>
                </a:spcBef>
                <a:spcAft>
                  <a:spcPts val="0"/>
                </a:spcAft>
                <a:defRPr/>
              </a:pPr>
              <a:t>‹N°›</a:t>
            </a:fld>
            <a:endParaRPr lang="en-GB">
              <a:latin typeface="+mn-lt"/>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15" name="Rectangle 3"/>
          <p:cNvSpPr>
            <a:spLocks noGrp="1" noChangeArrowheads="1"/>
          </p:cNvSpPr>
          <p:nvPr>
            <p:ph type="subTitle" idx="1"/>
          </p:nvPr>
        </p:nvSpPr>
        <p:spPr>
          <a:xfrm>
            <a:off x="647700" y="3284538"/>
            <a:ext cx="7088187" cy="865187"/>
          </a:xfrm>
        </p:spPr>
        <p:txBody>
          <a:bodyPr/>
          <a:lstStyle>
            <a:lvl1pPr marL="0" indent="0">
              <a:buFont typeface="Times" charset="0"/>
              <a:buNone/>
              <a:defRPr/>
            </a:lvl1pPr>
          </a:lstStyle>
          <a:p>
            <a:r>
              <a:rPr lang="en-GB"/>
              <a:t>Click to edit Master subtitle style</a:t>
            </a:r>
          </a:p>
        </p:txBody>
      </p:sp>
      <p:sp>
        <p:nvSpPr>
          <p:cNvPr id="5" name="Date Placeholder 3"/>
          <p:cNvSpPr>
            <a:spLocks noGrp="1"/>
          </p:cNvSpPr>
          <p:nvPr>
            <p:ph type="dt" sz="half" idx="10"/>
          </p:nvPr>
        </p:nvSpPr>
        <p:spPr/>
        <p:txBody>
          <a:bodyPr/>
          <a:lstStyle>
            <a:lvl1pPr>
              <a:defRPr/>
            </a:lvl1pPr>
          </a:lstStyle>
          <a:p>
            <a:pPr>
              <a:defRPr/>
            </a:pPr>
            <a:fld id="{F1DA197B-8303-4F3B-BDAF-53FADAA3A2FC}" type="datetimeFigureOut">
              <a:rPr lang="en-US"/>
              <a:pPr>
                <a:defRPr/>
              </a:pPr>
              <a:t>12/6/2013</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E9C744A-C03B-4ECF-B937-F71B8AEFC1BD}" type="slidenum">
              <a:rPr lang="en-US"/>
              <a:pPr>
                <a:defRPr/>
              </a:pPr>
              <a:t>‹N°›</a:t>
            </a:fld>
            <a:endParaRPr lang="en-US"/>
          </a:p>
        </p:txBody>
      </p:sp>
    </p:spTree>
    <p:extLst>
      <p:ext uri="{BB962C8B-B14F-4D97-AF65-F5344CB8AC3E}">
        <p14:creationId xmlns:p14="http://schemas.microsoft.com/office/powerpoint/2010/main" xmlns="" val="1718626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09BFE71-0FC0-49A6-B79F-258A47664088}" type="slidenum">
              <a:rPr lang="en-GB"/>
              <a:pPr>
                <a:defRPr/>
              </a:pPr>
              <a:t>‹N°›</a:t>
            </a:fld>
            <a:endParaRPr lang="en-GB" dirty="0"/>
          </a:p>
        </p:txBody>
      </p:sp>
    </p:spTree>
    <p:extLst>
      <p:ext uri="{BB962C8B-B14F-4D97-AF65-F5344CB8AC3E}">
        <p14:creationId xmlns:p14="http://schemas.microsoft.com/office/powerpoint/2010/main" xmlns="" val="2249263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09EBC242-8238-4168-97B7-E184E596777A}" type="slidenum">
              <a:rPr lang="en-GB"/>
              <a:pPr>
                <a:defRPr/>
              </a:pPr>
              <a:t>‹N°›</a:t>
            </a:fld>
            <a:endParaRPr lang="en-GB" dirty="0"/>
          </a:p>
        </p:txBody>
      </p:sp>
    </p:spTree>
    <p:extLst>
      <p:ext uri="{BB962C8B-B14F-4D97-AF65-F5344CB8AC3E}">
        <p14:creationId xmlns:p14="http://schemas.microsoft.com/office/powerpoint/2010/main" xmlns="" val="211669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5C5C6CA4-4232-4AF0-BCDA-7B421027C85B}" type="slidenum">
              <a:rPr lang="en-GB"/>
              <a:pPr>
                <a:defRPr/>
              </a:pPr>
              <a:t>‹N°›</a:t>
            </a:fld>
            <a:endParaRPr lang="en-GB" dirty="0"/>
          </a:p>
        </p:txBody>
      </p:sp>
    </p:spTree>
    <p:extLst>
      <p:ext uri="{BB962C8B-B14F-4D97-AF65-F5344CB8AC3E}">
        <p14:creationId xmlns:p14="http://schemas.microsoft.com/office/powerpoint/2010/main" xmlns="" val="366774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EC401C0D-2536-4557-876A-36C4DD155A24}" type="slidenum">
              <a:rPr lang="en-GB"/>
              <a:pPr>
                <a:defRPr/>
              </a:pPr>
              <a:t>‹N°›</a:t>
            </a:fld>
            <a:endParaRPr lang="en-GB" dirty="0"/>
          </a:p>
        </p:txBody>
      </p:sp>
    </p:spTree>
    <p:extLst>
      <p:ext uri="{BB962C8B-B14F-4D97-AF65-F5344CB8AC3E}">
        <p14:creationId xmlns:p14="http://schemas.microsoft.com/office/powerpoint/2010/main" xmlns="" val="12154805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AFCA31CE-AB29-4DE0-BD92-61B8B8B38FA4}" type="slidenum">
              <a:rPr lang="en-GB"/>
              <a:pPr>
                <a:defRPr/>
              </a:pPr>
              <a:t>‹N°›</a:t>
            </a:fld>
            <a:endParaRPr lang="en-GB" dirty="0"/>
          </a:p>
        </p:txBody>
      </p:sp>
    </p:spTree>
    <p:extLst>
      <p:ext uri="{BB962C8B-B14F-4D97-AF65-F5344CB8AC3E}">
        <p14:creationId xmlns:p14="http://schemas.microsoft.com/office/powerpoint/2010/main" xmlns="" val="10718414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09289E8-D9C5-4E1E-BAA5-16FE916D2B20}" type="slidenum">
              <a:rPr lang="en-GB"/>
              <a:pPr>
                <a:defRPr/>
              </a:pPr>
              <a:t>‹N°›</a:t>
            </a:fld>
            <a:endParaRPr lang="en-GB" dirty="0"/>
          </a:p>
        </p:txBody>
      </p:sp>
    </p:spTree>
    <p:extLst>
      <p:ext uri="{BB962C8B-B14F-4D97-AF65-F5344CB8AC3E}">
        <p14:creationId xmlns:p14="http://schemas.microsoft.com/office/powerpoint/2010/main" xmlns="" val="2013251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F47DC4D3-D742-4198-A328-EB947699515D}" type="slidenum">
              <a:rPr lang="en-GB"/>
              <a:pPr>
                <a:defRPr/>
              </a:pPr>
              <a:t>‹N°›</a:t>
            </a:fld>
            <a:endParaRPr lang="en-GB" dirty="0"/>
          </a:p>
        </p:txBody>
      </p:sp>
    </p:spTree>
    <p:extLst>
      <p:ext uri="{BB962C8B-B14F-4D97-AF65-F5344CB8AC3E}">
        <p14:creationId xmlns:p14="http://schemas.microsoft.com/office/powerpoint/2010/main" xmlns="" val="3020125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smtClean="0"/>
              <a:t>Second level</a:t>
            </a:r>
            <a:endParaRPr lang="en-GB" smtClean="0"/>
          </a:p>
          <a:p>
            <a:pPr lvl="1"/>
            <a:r>
              <a:rPr lang="en-GB" smtClean="0"/>
              <a:t>Third level</a:t>
            </a:r>
          </a:p>
          <a:p>
            <a:pPr lvl="2"/>
            <a:r>
              <a:rPr lang="en-GB"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pitchFamily="34" charset="0"/>
                <a:cs typeface="+mn-cs"/>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pitchFamily="34" charset="0"/>
                <a:cs typeface="+mn-cs"/>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pitchFamily="34" charset="0"/>
                <a:cs typeface="+mn-cs"/>
              </a:defRPr>
            </a:lvl1pPr>
          </a:lstStyle>
          <a:p>
            <a:pPr>
              <a:defRPr/>
            </a:pPr>
            <a:fld id="{59409FB3-B05E-4E39-8C3A-B75646C8D7CD}" type="slidenum">
              <a:rPr lang="en-GB"/>
              <a:pPr>
                <a:defRPr/>
              </a:pPr>
              <a:t>‹N°›</a:t>
            </a:fld>
            <a:endParaRPr lang="en-GB" dirty="0"/>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dirty="0"/>
          </a:p>
        </p:txBody>
      </p:sp>
      <p:pic>
        <p:nvPicPr>
          <p:cNvPr id="1033" name="Picture 17" descr="LOGO CE_Vertical_EN_NEG_quadri_HR"/>
          <p:cNvPicPr>
            <a:picLocks noChangeAspect="1" noChangeArrowheads="1"/>
          </p:cNvPicPr>
          <p:nvPr userDrawn="1"/>
        </p:nvPicPr>
        <p:blipFill>
          <a:blip r:embed="rId31" cstate="print">
            <a:extLst>
              <a:ext uri="{28A0092B-C50C-407E-A947-70E740481C1C}">
                <a14:useLocalDpi xmlns:a14="http://schemas.microsoft.com/office/drawing/2010/main" xmlns=""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5" r:id="rId16"/>
    <p:sldLayoutId id="2147483669" r:id="rId17"/>
    <p:sldLayoutId id="2147483670" r:id="rId18"/>
    <p:sldLayoutId id="2147483671" r:id="rId19"/>
    <p:sldLayoutId id="2147483673" r:id="rId20"/>
    <p:sldLayoutId id="2147483674" r:id="rId21"/>
    <p:sldLayoutId id="2147483675" r:id="rId22"/>
    <p:sldLayoutId id="2147483676" r:id="rId23"/>
    <p:sldLayoutId id="2147483677" r:id="rId24"/>
    <p:sldLayoutId id="2147483678" r:id="rId25"/>
    <p:sldLayoutId id="2147483679" r:id="rId26"/>
    <p:sldLayoutId id="2147483680" r:id="rId27"/>
    <p:sldLayoutId id="2147483681" r:id="rId28"/>
    <p:sldLayoutId id="2147483682" r:id="rId29"/>
  </p:sldLayoutIdLst>
  <p:hf hdr="0" ftr="0" dt="0"/>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fontAlgn="base">
        <a:spcBef>
          <a:spcPct val="20000"/>
        </a:spcBef>
        <a:spcAft>
          <a:spcPct val="0"/>
        </a:spcAft>
        <a:buChar char="»"/>
        <a:defRPr sz="2000">
          <a:solidFill>
            <a:schemeClr val="tx1"/>
          </a:solidFill>
          <a:latin typeface="Arial" pitchFamily="34" charset="0"/>
        </a:defRPr>
      </a:lvl6pPr>
      <a:lvl7pPr marL="2971800" indent="-228600" algn="l" rtl="0" fontAlgn="base">
        <a:spcBef>
          <a:spcPct val="20000"/>
        </a:spcBef>
        <a:spcAft>
          <a:spcPct val="0"/>
        </a:spcAft>
        <a:buChar char="»"/>
        <a:defRPr sz="2000">
          <a:solidFill>
            <a:schemeClr val="tx1"/>
          </a:solidFill>
          <a:latin typeface="Arial" pitchFamily="34" charset="0"/>
        </a:defRPr>
      </a:lvl7pPr>
      <a:lvl8pPr marL="3429000" indent="-228600" algn="l" rtl="0" fontAlgn="base">
        <a:spcBef>
          <a:spcPct val="20000"/>
        </a:spcBef>
        <a:spcAft>
          <a:spcPct val="0"/>
        </a:spcAft>
        <a:buChar char="»"/>
        <a:defRPr sz="2000">
          <a:solidFill>
            <a:schemeClr val="tx1"/>
          </a:solidFill>
          <a:latin typeface="Arial" pitchFamily="34" charset="0"/>
        </a:defRPr>
      </a:lvl8pPr>
      <a:lvl9pPr marL="3886200" indent="-228600" algn="l" rtl="0" fontAlgn="base">
        <a:spcBef>
          <a:spcPct val="20000"/>
        </a:spcBef>
        <a:spcAft>
          <a:spcPct val="0"/>
        </a:spcAft>
        <a:buChar char="»"/>
        <a:defRPr sz="2000">
          <a:solidFill>
            <a:schemeClr val="tx1"/>
          </a:solidFill>
          <a:latin typeface="Arial"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6.xml"/><Relationship Id="rId4" Type="http://schemas.openxmlformats.org/officeDocument/2006/relationships/image" Target="../media/image6.jpe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6.xml"/><Relationship Id="rId4" Type="http://schemas.openxmlformats.org/officeDocument/2006/relationships/image" Target="../media/image8.jpeg"/></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8.xml"/><Relationship Id="rId1" Type="http://schemas.openxmlformats.org/officeDocument/2006/relationships/slideLayout" Target="../slideLayouts/slideLayout6.xml"/><Relationship Id="rId4" Type="http://schemas.openxmlformats.org/officeDocument/2006/relationships/image" Target="../media/image10.jpeg"/></Relationships>
</file>

<file path=ppt/slides/_rels/slide1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9.xml"/><Relationship Id="rId1" Type="http://schemas.openxmlformats.org/officeDocument/2006/relationships/slideLayout" Target="../slideLayouts/slideLayout6.xml"/><Relationship Id="rId4" Type="http://schemas.openxmlformats.org/officeDocument/2006/relationships/image" Target="../media/image12.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8" Type="http://schemas.openxmlformats.org/officeDocument/2006/relationships/image" Target="../media/image15.jpeg"/><Relationship Id="rId3" Type="http://schemas.openxmlformats.org/officeDocument/2006/relationships/image" Target="../media/image13.jpeg"/><Relationship Id="rId7" Type="http://schemas.openxmlformats.org/officeDocument/2006/relationships/slide" Target="slide31.xml"/><Relationship Id="rId2" Type="http://schemas.openxmlformats.org/officeDocument/2006/relationships/notesSlide" Target="../notesSlides/notesSlide25.xml"/><Relationship Id="rId1" Type="http://schemas.openxmlformats.org/officeDocument/2006/relationships/slideLayout" Target="../slideLayouts/slideLayout24.xml"/><Relationship Id="rId6" Type="http://schemas.openxmlformats.org/officeDocument/2006/relationships/image" Target="../media/image14.jpeg"/><Relationship Id="rId11" Type="http://schemas.openxmlformats.org/officeDocument/2006/relationships/image" Target="../media/image16.jpeg"/><Relationship Id="rId5" Type="http://schemas.openxmlformats.org/officeDocument/2006/relationships/image" Target="../media/image9.jpeg"/><Relationship Id="rId10" Type="http://schemas.openxmlformats.org/officeDocument/2006/relationships/slide" Target="slide32.xml"/><Relationship Id="rId4" Type="http://schemas.openxmlformats.org/officeDocument/2006/relationships/slide" Target="slide30.xml"/><Relationship Id="rId9" Type="http://schemas.openxmlformats.org/officeDocument/2006/relationships/image" Target="../media/image11.jpe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28.xml"/><Relationship Id="rId1" Type="http://schemas.openxmlformats.org/officeDocument/2006/relationships/slideLayout" Target="../slideLayouts/slideLayout29.xml"/></Relationships>
</file>

<file path=ppt/slides/_rels/slide29.xml.rels><?xml version="1.0" encoding="UTF-8" standalone="yes"?>
<Relationships xmlns="http://schemas.openxmlformats.org/package/2006/relationships"><Relationship Id="rId3" Type="http://schemas.openxmlformats.org/officeDocument/2006/relationships/hyperlink" Target="http://www.mainstreaming.org/" TargetMode="External"/><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notesSlide" Target="../notesSlides/notesSlide30.xml"/><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notesSlide" Target="../notesSlides/notesSlide31.xml"/><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3" Type="http://schemas.openxmlformats.org/officeDocument/2006/relationships/slide" Target="slide25.xml"/><Relationship Id="rId2" Type="http://schemas.openxmlformats.org/officeDocument/2006/relationships/notesSlide" Target="../notesSlides/notesSlide32.xml"/><Relationship Id="rId1" Type="http://schemas.openxmlformats.org/officeDocument/2006/relationships/slideLayout" Target="../slideLayouts/slideLayout27.xml"/></Relationships>
</file>

<file path=ppt/slides/_rels/slide3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33.xml"/><Relationship Id="rId1" Type="http://schemas.openxmlformats.org/officeDocument/2006/relationships/slideLayout" Target="../slideLayouts/slideLayout1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68313" y="404813"/>
            <a:ext cx="7786687" cy="1143000"/>
          </a:xfrm>
          <a:prstGeom prst="rect">
            <a:avLst/>
          </a:prstGeom>
        </p:spPr>
        <p:txBody>
          <a:bodyPr/>
          <a:lstStyle/>
          <a:p>
            <a:pPr algn="ctr" fontAlgn="auto">
              <a:spcAft>
                <a:spcPts val="0"/>
              </a:spcAft>
              <a:defRPr/>
            </a:pPr>
            <a:endParaRPr lang="en-US" sz="4400" dirty="0">
              <a:latin typeface="+mj-lt"/>
              <a:ea typeface="+mj-ea"/>
              <a:cs typeface="+mj-cs"/>
            </a:endParaRPr>
          </a:p>
        </p:txBody>
      </p:sp>
      <p:sp>
        <p:nvSpPr>
          <p:cNvPr id="27652" name="Subtitle 5"/>
          <p:cNvSpPr>
            <a:spLocks noGrp="1"/>
          </p:cNvSpPr>
          <p:nvPr>
            <p:ph type="subTitle" idx="1"/>
          </p:nvPr>
        </p:nvSpPr>
        <p:spPr>
          <a:xfrm>
            <a:off x="611188" y="4706938"/>
            <a:ext cx="8532812" cy="1389062"/>
          </a:xfrm>
        </p:spPr>
        <p:txBody>
          <a:bodyPr/>
          <a:lstStyle/>
          <a:p>
            <a:r>
              <a:rPr lang="da-DK" sz="3200" dirty="0" smtClean="0"/>
              <a:t>Integrating through monitoring and evaluation – module 8</a:t>
            </a:r>
            <a:endParaRPr lang="en-US" sz="3200" dirty="0" smtClean="0"/>
          </a:p>
        </p:txBody>
      </p:sp>
      <p:sp>
        <p:nvSpPr>
          <p:cNvPr id="28677" name="Slide Number Placeholder 5"/>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BA1C26CB-84C9-4799-B1FB-CA7160253918}" type="slidenum">
              <a:rPr lang="en-GB" sz="1400" smtClean="0">
                <a:solidFill>
                  <a:schemeClr val="bg1"/>
                </a:solidFill>
              </a:rPr>
              <a:pPr eaLnBrk="1" hangingPunct="1">
                <a:defRPr/>
              </a:pPr>
              <a:t>1</a:t>
            </a:fld>
            <a:endParaRPr lang="en-GB" sz="1400" smtClean="0">
              <a:solidFill>
                <a:schemeClr val="bg1"/>
              </a:solidFill>
            </a:endParaRPr>
          </a:p>
        </p:txBody>
      </p:sp>
      <p:sp>
        <p:nvSpPr>
          <p:cNvPr id="7" name="Rectangle 5"/>
          <p:cNvSpPr>
            <a:spLocks noGrp="1" noChangeArrowheads="1"/>
          </p:cNvSpPr>
          <p:nvPr>
            <p:ph type="ctrTitle"/>
          </p:nvPr>
        </p:nvSpPr>
        <p:spPr>
          <a:xfrm>
            <a:off x="4194175" y="2018300"/>
            <a:ext cx="4949825" cy="1155700"/>
          </a:xfrm>
        </p:spPr>
        <p:txBody>
          <a:bodyPr/>
          <a:lstStyle/>
          <a:p>
            <a:pPr indent="0" eaLnBrk="1" hangingPunct="1"/>
            <a:r>
              <a:rPr lang="en-GB" sz="3200" dirty="0"/>
              <a:t>Environment and climate change in development cooperation</a:t>
            </a:r>
            <a:r>
              <a:rPr lang="da-DK" sz="3200" dirty="0"/>
              <a:t/>
            </a:r>
            <a:br>
              <a:rPr lang="da-DK" sz="3200" dirty="0"/>
            </a:br>
            <a:endParaRPr lang="en-GB" sz="3200" dirty="0" smtClean="0">
              <a:solidFill>
                <a:srgbClr val="FFC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685800" y="1362670"/>
            <a:ext cx="8435975" cy="830997"/>
          </a:xfrm>
        </p:spPr>
        <p:txBody>
          <a:bodyPr>
            <a:spAutoFit/>
          </a:bodyPr>
          <a:lstStyle/>
          <a:p>
            <a:pPr marL="3175" indent="0" eaLnBrk="1" hangingPunct="1"/>
            <a:r>
              <a:rPr lang="en-GB" sz="2400" dirty="0" smtClean="0"/>
              <a:t>What to monitor and why - Role of PAFs in relation to budget support</a:t>
            </a:r>
          </a:p>
        </p:txBody>
      </p:sp>
      <p:sp>
        <p:nvSpPr>
          <p:cNvPr id="40964" name="Slide Number Placeholder 3"/>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5D08BC60-22AD-46C2-AC6D-495443D5331B}" type="slidenum">
              <a:rPr lang="en-US" sz="1400" smtClean="0">
                <a:solidFill>
                  <a:schemeClr val="tx1"/>
                </a:solidFill>
                <a:latin typeface="Arial" charset="0"/>
              </a:rPr>
              <a:pPr eaLnBrk="1" hangingPunct="1">
                <a:defRPr/>
              </a:pPr>
              <a:t>10</a:t>
            </a:fld>
            <a:endParaRPr lang="en-US" sz="1400" dirty="0" smtClean="0">
              <a:solidFill>
                <a:schemeClr val="tx1"/>
              </a:solidFill>
              <a:latin typeface="Arial" charset="0"/>
            </a:endParaRPr>
          </a:p>
        </p:txBody>
      </p:sp>
      <p:sp>
        <p:nvSpPr>
          <p:cNvPr id="9" name="TextBox 8"/>
          <p:cNvSpPr txBox="1"/>
          <p:nvPr/>
        </p:nvSpPr>
        <p:spPr>
          <a:xfrm>
            <a:off x="685800" y="4495800"/>
            <a:ext cx="8029977" cy="923330"/>
          </a:xfrm>
          <a:prstGeom prst="rect">
            <a:avLst/>
          </a:prstGeom>
          <a:noFill/>
        </p:spPr>
        <p:txBody>
          <a:bodyPr wrap="square" rtlCol="0">
            <a:spAutoFit/>
          </a:bodyPr>
          <a:lstStyle/>
          <a:p>
            <a:pPr marL="285750" lvl="1" indent="-285750">
              <a:buFont typeface="Arial" pitchFamily="34" charset="0"/>
              <a:buChar char="•"/>
            </a:pPr>
            <a:r>
              <a:rPr lang="en-GB" sz="1800" dirty="0" smtClean="0"/>
              <a:t>In the case of EC budget support, performance against a chosen sub-set of criteria and targets also determines the final amount of disbursements</a:t>
            </a:r>
          </a:p>
        </p:txBody>
      </p:sp>
      <p:sp>
        <p:nvSpPr>
          <p:cNvPr id="11" name="TextBox 10"/>
          <p:cNvSpPr txBox="1"/>
          <p:nvPr/>
        </p:nvSpPr>
        <p:spPr>
          <a:xfrm>
            <a:off x="685800" y="2286000"/>
            <a:ext cx="8153400" cy="2031325"/>
          </a:xfrm>
          <a:prstGeom prst="rect">
            <a:avLst/>
          </a:prstGeom>
          <a:noFill/>
        </p:spPr>
        <p:txBody>
          <a:bodyPr wrap="square" rtlCol="0">
            <a:spAutoFit/>
          </a:bodyPr>
          <a:lstStyle/>
          <a:p>
            <a:pPr marL="285750" indent="-285750" eaLnBrk="1" hangingPunct="1">
              <a:buFont typeface="Arial" pitchFamily="34" charset="0"/>
              <a:buChar char="•"/>
            </a:pPr>
            <a:r>
              <a:rPr lang="en-GB" sz="1800" dirty="0" smtClean="0"/>
              <a:t>Progress measured against the </a:t>
            </a:r>
            <a:r>
              <a:rPr lang="en-GB" sz="1800" dirty="0" err="1" smtClean="0"/>
              <a:t>PAF’s</a:t>
            </a:r>
            <a:r>
              <a:rPr lang="en-GB" sz="1800" dirty="0" smtClean="0"/>
              <a:t> criteria  and targets provides opportunities for policy dialogue in the context of budget support</a:t>
            </a:r>
          </a:p>
          <a:p>
            <a:pPr eaLnBrk="1" hangingPunct="1"/>
            <a:endParaRPr lang="en-GB" sz="1800" b="1" dirty="0" smtClean="0"/>
          </a:p>
          <a:p>
            <a:pPr marL="266700" lvl="1" indent="-266700" eaLnBrk="1" hangingPunct="1">
              <a:buFont typeface="Arial"/>
              <a:buChar char="•"/>
            </a:pPr>
            <a:r>
              <a:rPr lang="en-GB" sz="1800" dirty="0" smtClean="0"/>
              <a:t>Increasingly, the PAF associated with development and poverty reduction strategies is likely to include indicators and targets associated with climate change adaptation, disaster risk reduction, energy efficiency, green economy etc</a:t>
            </a:r>
            <a:r>
              <a:rPr lang="en-GB" dirty="0"/>
              <a:t>.</a:t>
            </a:r>
            <a:endParaRPr lang="en-GB" sz="1800" dirty="0" smtClean="0"/>
          </a:p>
        </p:txBody>
      </p:sp>
      <p:sp>
        <p:nvSpPr>
          <p:cNvPr id="6" name="TextBox 5"/>
          <p:cNvSpPr txBox="1"/>
          <p:nvPr/>
        </p:nvSpPr>
        <p:spPr>
          <a:xfrm>
            <a:off x="711200" y="5652532"/>
            <a:ext cx="8029977" cy="923330"/>
          </a:xfrm>
          <a:prstGeom prst="rect">
            <a:avLst/>
          </a:prstGeom>
          <a:noFill/>
        </p:spPr>
        <p:txBody>
          <a:bodyPr wrap="square" rtlCol="0">
            <a:spAutoFit/>
          </a:bodyPr>
          <a:lstStyle/>
          <a:p>
            <a:pPr marL="0" lvl="1"/>
            <a:endParaRPr lang="en-GB" sz="1800" dirty="0" smtClean="0"/>
          </a:p>
          <a:p>
            <a:pPr marL="0" lvl="1"/>
            <a:endParaRPr lang="en-GB" sz="1800" dirty="0"/>
          </a:p>
          <a:p>
            <a:pPr marL="0" lvl="1"/>
            <a:r>
              <a:rPr lang="en-GB" sz="1800" dirty="0" smtClean="0"/>
              <a:t>Performance Assessment Framework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685800" y="2153483"/>
            <a:ext cx="8229600" cy="3970318"/>
          </a:xfrm>
          <a:prstGeom prst="rect">
            <a:avLst/>
          </a:prstGeom>
          <a:noFill/>
        </p:spPr>
        <p:txBody>
          <a:bodyPr wrap="square" rtlCol="0">
            <a:spAutoFit/>
          </a:bodyPr>
          <a:lstStyle/>
          <a:p>
            <a:pPr eaLnBrk="1" hangingPunct="1"/>
            <a:r>
              <a:rPr lang="en-GB" sz="1800" dirty="0" smtClean="0">
                <a:latin typeface="Verdana"/>
                <a:cs typeface="Verdana"/>
              </a:rPr>
              <a:t>Indicators/ milestones in PAF of climate change/ environment but also in:</a:t>
            </a:r>
          </a:p>
          <a:p>
            <a:pPr eaLnBrk="1" hangingPunct="1"/>
            <a:endParaRPr lang="en-GB" sz="1800" dirty="0" smtClean="0">
              <a:latin typeface="Verdana"/>
              <a:cs typeface="Verdana"/>
            </a:endParaRPr>
          </a:p>
          <a:p>
            <a:pPr marL="177800" indent="-177800">
              <a:buFont typeface="Arial"/>
              <a:buChar char="•"/>
            </a:pPr>
            <a:r>
              <a:rPr lang="en-GB" sz="1800" dirty="0">
                <a:latin typeface="Verdana"/>
                <a:cs typeface="Verdana"/>
              </a:rPr>
              <a:t>N</a:t>
            </a:r>
            <a:r>
              <a:rPr lang="en-GB" sz="1800" dirty="0" smtClean="0">
                <a:latin typeface="Verdana"/>
                <a:cs typeface="Verdana"/>
              </a:rPr>
              <a:t>ational and </a:t>
            </a:r>
            <a:r>
              <a:rPr lang="en-GB" sz="1800" dirty="0" err="1" smtClean="0">
                <a:latin typeface="Verdana"/>
                <a:cs typeface="Verdana"/>
              </a:rPr>
              <a:t>sectoral</a:t>
            </a:r>
            <a:r>
              <a:rPr lang="en-GB" sz="1800" dirty="0" smtClean="0">
                <a:latin typeface="Verdana"/>
                <a:cs typeface="Verdana"/>
              </a:rPr>
              <a:t> development strategies and programmes</a:t>
            </a:r>
          </a:p>
          <a:p>
            <a:pPr marL="177800" indent="-177800">
              <a:buFont typeface="Arial"/>
              <a:buChar char="•"/>
            </a:pPr>
            <a:endParaRPr lang="en-GB" sz="1800" dirty="0" smtClean="0">
              <a:latin typeface="Verdana"/>
              <a:cs typeface="Verdana"/>
            </a:endParaRPr>
          </a:p>
          <a:p>
            <a:pPr marL="177800" indent="-177800">
              <a:buFont typeface="Arial"/>
              <a:buChar char="•"/>
            </a:pPr>
            <a:r>
              <a:rPr lang="en-GB" sz="1800" dirty="0" smtClean="0">
                <a:latin typeface="Verdana"/>
                <a:cs typeface="Verdana"/>
              </a:rPr>
              <a:t>Sub-national (e.g. regional, local) development plans</a:t>
            </a:r>
          </a:p>
          <a:p>
            <a:pPr marL="177800" indent="-177800">
              <a:buFont typeface="Arial"/>
              <a:buChar char="•"/>
            </a:pPr>
            <a:endParaRPr lang="en-GB" sz="1800" dirty="0" smtClean="0">
              <a:latin typeface="Verdana"/>
              <a:cs typeface="Verdana"/>
            </a:endParaRPr>
          </a:p>
          <a:p>
            <a:pPr marL="177800" indent="-177800">
              <a:buFont typeface="Arial"/>
              <a:buChar char="•"/>
            </a:pPr>
            <a:r>
              <a:rPr lang="en-GB" sz="1800" dirty="0" smtClean="0">
                <a:latin typeface="Verdana"/>
                <a:cs typeface="Verdana"/>
              </a:rPr>
              <a:t>Individual projects (logical framework)</a:t>
            </a:r>
          </a:p>
          <a:p>
            <a:pPr eaLnBrk="1" hangingPunct="1">
              <a:buFontTx/>
              <a:buNone/>
            </a:pPr>
            <a:endParaRPr lang="en-GB" sz="1800" dirty="0" smtClean="0">
              <a:latin typeface="Verdana"/>
              <a:cs typeface="Verdana"/>
            </a:endParaRPr>
          </a:p>
          <a:p>
            <a:pPr eaLnBrk="1" hangingPunct="1">
              <a:buFontTx/>
              <a:buNone/>
            </a:pPr>
            <a:endParaRPr lang="en-GB" sz="1800" dirty="0" smtClean="0">
              <a:latin typeface="Verdana"/>
              <a:cs typeface="Verdana"/>
            </a:endParaRPr>
          </a:p>
          <a:p>
            <a:pPr eaLnBrk="1" hangingPunct="1">
              <a:buFontTx/>
              <a:buNone/>
            </a:pPr>
            <a:endParaRPr lang="en-GB" sz="1800" dirty="0" smtClean="0">
              <a:latin typeface="Verdana"/>
              <a:cs typeface="Verdana"/>
            </a:endParaRPr>
          </a:p>
          <a:p>
            <a:pPr eaLnBrk="1" hangingPunct="1">
              <a:buFontTx/>
              <a:buNone/>
            </a:pPr>
            <a:endParaRPr lang="en-GB" sz="1800" dirty="0" smtClean="0">
              <a:latin typeface="Verdana"/>
              <a:cs typeface="Verdana"/>
            </a:endParaRPr>
          </a:p>
          <a:p>
            <a:pPr eaLnBrk="1" hangingPunct="1">
              <a:buFontTx/>
              <a:buNone/>
            </a:pPr>
            <a:endParaRPr lang="en-GB" sz="1800" dirty="0" smtClean="0">
              <a:latin typeface="Verdana"/>
              <a:cs typeface="Verdana"/>
            </a:endParaRPr>
          </a:p>
          <a:p>
            <a:pPr eaLnBrk="1" hangingPunct="1">
              <a:buFontTx/>
              <a:buNone/>
            </a:pPr>
            <a:endParaRPr lang="en-GB" sz="1800" dirty="0" smtClean="0">
              <a:latin typeface="Verdana"/>
              <a:cs typeface="Verdana"/>
            </a:endParaRPr>
          </a:p>
        </p:txBody>
      </p:sp>
      <p:sp>
        <p:nvSpPr>
          <p:cNvPr id="33794" name="Title 1"/>
          <p:cNvSpPr>
            <a:spLocks noGrp="1"/>
          </p:cNvSpPr>
          <p:nvPr>
            <p:ph type="title"/>
          </p:nvPr>
        </p:nvSpPr>
        <p:spPr>
          <a:xfrm>
            <a:off x="702171" y="1226403"/>
            <a:ext cx="8441829" cy="830997"/>
          </a:xfrm>
        </p:spPr>
        <p:txBody>
          <a:bodyPr wrap="square">
            <a:spAutoFit/>
          </a:bodyPr>
          <a:lstStyle/>
          <a:p>
            <a:pPr marL="3175" indent="0" eaLnBrk="1" hangingPunct="1"/>
            <a:r>
              <a:rPr lang="en-GB" sz="2400" dirty="0" smtClean="0"/>
              <a:t>What to monitor and why - Levels of measurement </a:t>
            </a:r>
          </a:p>
        </p:txBody>
      </p:sp>
      <p:sp>
        <p:nvSpPr>
          <p:cNvPr id="5" name="Rounded Rectangular Callout 4"/>
          <p:cNvSpPr/>
          <p:nvPr/>
        </p:nvSpPr>
        <p:spPr>
          <a:xfrm>
            <a:off x="5676900" y="4953000"/>
            <a:ext cx="3124200" cy="990600"/>
          </a:xfrm>
          <a:prstGeom prst="wedgeRoundRectCallout">
            <a:avLst>
              <a:gd name="adj1" fmla="val -20087"/>
              <a:gd name="adj2" fmla="val -1095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sz="2000" b="1" dirty="0">
                <a:solidFill>
                  <a:srgbClr val="0F5494"/>
                </a:solidFill>
              </a:rPr>
              <a:t>Ultimate objective of integration!</a:t>
            </a:r>
          </a:p>
        </p:txBody>
      </p:sp>
      <p:sp>
        <p:nvSpPr>
          <p:cNvPr id="35846" name="Slide Number Placeholder 5"/>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9D907BDA-CDD3-4C57-9779-FAD8B1A96F95}" type="slidenum">
              <a:rPr lang="en-US" sz="1400" smtClean="0">
                <a:solidFill>
                  <a:schemeClr val="tx1"/>
                </a:solidFill>
                <a:latin typeface="Arial" charset="0"/>
              </a:rPr>
              <a:pPr eaLnBrk="1" hangingPunct="1">
                <a:defRPr/>
              </a:pPr>
              <a:t>11</a:t>
            </a:fld>
            <a:endParaRPr lang="en-US" sz="1400" smtClean="0">
              <a:solidFill>
                <a:schemeClr val="tx1"/>
              </a:solidFill>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685800" y="1444794"/>
            <a:ext cx="8458200" cy="1015663"/>
          </a:xfrm>
        </p:spPr>
        <p:txBody>
          <a:bodyPr wrap="square">
            <a:spAutoFit/>
          </a:bodyPr>
          <a:lstStyle/>
          <a:p>
            <a:pPr marL="0" indent="0" eaLnBrk="1" hangingPunct="1"/>
            <a:r>
              <a:rPr lang="en-GB" dirty="0" smtClean="0"/>
              <a:t>How to monitor - Integration in the national monitoring systems</a:t>
            </a:r>
            <a:endParaRPr lang="en-GB" sz="1200" dirty="0" smtClean="0">
              <a:solidFill>
                <a:srgbClr val="FF0000"/>
              </a:solidFill>
            </a:endParaRPr>
          </a:p>
        </p:txBody>
      </p:sp>
      <p:sp>
        <p:nvSpPr>
          <p:cNvPr id="34820" name="Slide Number Placeholder 3"/>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64A482C6-D7AB-4270-A9C9-C536161EDEF1}" type="slidenum">
              <a:rPr lang="en-US" sz="1400" smtClean="0">
                <a:latin typeface="Arial" charset="0"/>
              </a:rPr>
              <a:pPr eaLnBrk="1" hangingPunct="1">
                <a:defRPr/>
              </a:pPr>
              <a:t>12</a:t>
            </a:fld>
            <a:endParaRPr lang="en-US" sz="1400" dirty="0" smtClean="0">
              <a:latin typeface="Arial" charset="0"/>
            </a:endParaRPr>
          </a:p>
        </p:txBody>
      </p:sp>
      <p:sp>
        <p:nvSpPr>
          <p:cNvPr id="7" name="TextBox 6"/>
          <p:cNvSpPr txBox="1"/>
          <p:nvPr/>
        </p:nvSpPr>
        <p:spPr>
          <a:xfrm>
            <a:off x="685800" y="2743200"/>
            <a:ext cx="8153400" cy="1754327"/>
          </a:xfrm>
          <a:prstGeom prst="rect">
            <a:avLst/>
          </a:prstGeom>
          <a:noFill/>
        </p:spPr>
        <p:txBody>
          <a:bodyPr wrap="square" rtlCol="0">
            <a:spAutoFit/>
          </a:bodyPr>
          <a:lstStyle/>
          <a:p>
            <a:pPr eaLnBrk="1" hangingPunct="1"/>
            <a:r>
              <a:rPr lang="en-GB" sz="1800" dirty="0" smtClean="0"/>
              <a:t>Environment and climate monitoring should be integrated into wider national and specific development monitoring systems</a:t>
            </a:r>
          </a:p>
          <a:p>
            <a:pPr eaLnBrk="1" hangingPunct="1"/>
            <a:endParaRPr lang="en-GB" sz="1800" dirty="0" smtClean="0"/>
          </a:p>
          <a:p>
            <a:pPr marL="812800" eaLnBrk="1" hangingPunct="1"/>
            <a:r>
              <a:rPr lang="en-GB" sz="1800" dirty="0" smtClean="0">
                <a:solidFill>
                  <a:srgbClr val="008000"/>
                </a:solidFill>
              </a:rPr>
              <a:t>Strengthen and adapt existing monitoring systems (incl. statistical systems) to integrate climate change and environment </a:t>
            </a:r>
          </a:p>
        </p:txBody>
      </p:sp>
      <p:sp>
        <p:nvSpPr>
          <p:cNvPr id="5" name="Striped Right Arrow 4"/>
          <p:cNvSpPr/>
          <p:nvPr/>
        </p:nvSpPr>
        <p:spPr bwMode="auto">
          <a:xfrm>
            <a:off x="611485" y="3733800"/>
            <a:ext cx="792163" cy="576262"/>
          </a:xfrm>
          <a:prstGeom prst="stripedRightArrow">
            <a:avLst/>
          </a:prstGeom>
          <a:solidFill>
            <a:srgbClr val="008000"/>
          </a:solidFill>
          <a:ln w="9525" cap="flat" cmpd="sng" algn="ctr">
            <a:noFill/>
            <a:prstDash val="solid"/>
            <a:round/>
            <a:headEnd type="none" w="med" len="med"/>
            <a:tailEnd type="none" w="med" len="med"/>
          </a:ln>
          <a:effectLst/>
        </p:spPr>
        <p:txBody>
          <a:bodyPr anchor="ctr"/>
          <a:lstStyle/>
          <a:p>
            <a:pPr marL="3175">
              <a:defRPr/>
            </a:pPr>
            <a:endParaRPr lang="en-US" dirty="0">
              <a:cs typeface="+mn-cs"/>
            </a:endParaRPr>
          </a:p>
        </p:txBody>
      </p:sp>
      <p:sp>
        <p:nvSpPr>
          <p:cNvPr id="10" name="TextBox 9"/>
          <p:cNvSpPr txBox="1"/>
          <p:nvPr/>
        </p:nvSpPr>
        <p:spPr>
          <a:xfrm>
            <a:off x="685800" y="5096470"/>
            <a:ext cx="8458200" cy="646331"/>
          </a:xfrm>
          <a:prstGeom prst="rect">
            <a:avLst/>
          </a:prstGeom>
          <a:noFill/>
        </p:spPr>
        <p:txBody>
          <a:bodyPr wrap="square" rtlCol="0">
            <a:spAutoFit/>
          </a:bodyPr>
          <a:lstStyle/>
          <a:p>
            <a:pPr marL="266700" indent="-266700">
              <a:buFont typeface="Arial"/>
              <a:buChar char="•"/>
            </a:pPr>
            <a:r>
              <a:rPr lang="en-GB" sz="1800" dirty="0" smtClean="0"/>
              <a:t>Build on existing institutions and sources of information...</a:t>
            </a:r>
          </a:p>
          <a:p>
            <a:pPr marL="266700" indent="-266700">
              <a:buFont typeface="Arial"/>
              <a:buChar char="•"/>
            </a:pPr>
            <a:r>
              <a:rPr lang="en-GB" sz="1800" dirty="0" smtClean="0"/>
              <a:t>... but adapt  where necessary statistical systems and data sources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609600" y="1273175"/>
            <a:ext cx="8229600" cy="936625"/>
          </a:xfrm>
        </p:spPr>
        <p:txBody>
          <a:bodyPr/>
          <a:lstStyle/>
          <a:p>
            <a:pPr marL="0" indent="0" eaLnBrk="1" hangingPunct="1"/>
            <a:r>
              <a:rPr lang="en-GB" dirty="0" smtClean="0"/>
              <a:t>Illustration: Seychelles Climate  Change Support Programme (1)</a:t>
            </a:r>
          </a:p>
        </p:txBody>
      </p:sp>
      <p:sp>
        <p:nvSpPr>
          <p:cNvPr id="35842" name="Content Placeholder 2"/>
          <p:cNvSpPr>
            <a:spLocks noGrp="1"/>
          </p:cNvSpPr>
          <p:nvPr>
            <p:ph idx="1"/>
          </p:nvPr>
        </p:nvSpPr>
        <p:spPr>
          <a:xfrm>
            <a:off x="718120" y="5879068"/>
            <a:ext cx="8425880" cy="646331"/>
          </a:xfrm>
        </p:spPr>
        <p:txBody>
          <a:bodyPr wrap="square">
            <a:spAutoFit/>
          </a:bodyPr>
          <a:lstStyle/>
          <a:p>
            <a:pPr marL="0" indent="0" eaLnBrk="1" hangingPunct="1">
              <a:buNone/>
            </a:pPr>
            <a:r>
              <a:rPr lang="en-GB" sz="1800" dirty="0" smtClean="0"/>
              <a:t>EU support provided under GCCA framework in addition to existing GBS  </a:t>
            </a:r>
          </a:p>
        </p:txBody>
      </p:sp>
      <p:sp>
        <p:nvSpPr>
          <p:cNvPr id="41988" name="Slide Number Placeholder 3"/>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EA6AFEED-292D-4D61-9B48-0524F9783F4E}" type="slidenum">
              <a:rPr lang="en-US" sz="1400" smtClean="0">
                <a:latin typeface="Arial" charset="0"/>
              </a:rPr>
              <a:pPr eaLnBrk="1" hangingPunct="1">
                <a:defRPr/>
              </a:pPr>
              <a:t>13</a:t>
            </a:fld>
            <a:endParaRPr lang="en-US" sz="1400" dirty="0" smtClean="0">
              <a:latin typeface="Arial" charset="0"/>
            </a:endParaRPr>
          </a:p>
        </p:txBody>
      </p:sp>
      <p:sp>
        <p:nvSpPr>
          <p:cNvPr id="6" name="TextBox 5"/>
          <p:cNvSpPr txBox="1"/>
          <p:nvPr/>
        </p:nvSpPr>
        <p:spPr>
          <a:xfrm>
            <a:off x="685800" y="2514600"/>
            <a:ext cx="7924800" cy="1200329"/>
          </a:xfrm>
          <a:prstGeom prst="rect">
            <a:avLst/>
          </a:prstGeom>
          <a:noFill/>
        </p:spPr>
        <p:txBody>
          <a:bodyPr wrap="square" rtlCol="0">
            <a:spAutoFit/>
          </a:bodyPr>
          <a:lstStyle/>
          <a:p>
            <a:pPr eaLnBrk="1" hangingPunct="1"/>
            <a:r>
              <a:rPr lang="en-GB" sz="1800" dirty="0" smtClean="0"/>
              <a:t>Overall objective: </a:t>
            </a:r>
          </a:p>
          <a:p>
            <a:pPr marL="355600" indent="-355600">
              <a:buFont typeface="Arial"/>
              <a:buChar char="•"/>
            </a:pPr>
            <a:r>
              <a:rPr lang="en-GB" sz="1800" dirty="0" smtClean="0"/>
              <a:t>‘Enhance the sustainability of Seychelles development </a:t>
            </a:r>
            <a:br>
              <a:rPr lang="en-GB" sz="1800" dirty="0" smtClean="0"/>
            </a:br>
            <a:r>
              <a:rPr lang="en-GB" sz="1800" dirty="0" smtClean="0"/>
              <a:t>and economic reforms through mitigation policies and building resilience for adaptation to climate change impacts’</a:t>
            </a:r>
          </a:p>
        </p:txBody>
      </p:sp>
      <p:sp>
        <p:nvSpPr>
          <p:cNvPr id="7" name="TextBox 6"/>
          <p:cNvSpPr txBox="1"/>
          <p:nvPr/>
        </p:nvSpPr>
        <p:spPr>
          <a:xfrm>
            <a:off x="685800" y="3884473"/>
            <a:ext cx="7620000" cy="1754327"/>
          </a:xfrm>
          <a:prstGeom prst="rect">
            <a:avLst/>
          </a:prstGeom>
          <a:noFill/>
        </p:spPr>
        <p:txBody>
          <a:bodyPr wrap="square" rtlCol="0">
            <a:spAutoFit/>
          </a:bodyPr>
          <a:lstStyle/>
          <a:p>
            <a:pPr eaLnBrk="1" hangingPunct="1">
              <a:buNone/>
            </a:pPr>
            <a:r>
              <a:rPr lang="en-GB" sz="1800" dirty="0" smtClean="0"/>
              <a:t>Expected results:</a:t>
            </a:r>
          </a:p>
          <a:p>
            <a:pPr marL="342900" indent="-342900">
              <a:buFont typeface="Arial"/>
              <a:buChar char="•"/>
            </a:pPr>
            <a:r>
              <a:rPr lang="en-GB" sz="1800" dirty="0" smtClean="0"/>
              <a:t>effective mainstreaming of climate change in national development policies and in key sector strategies and action plans</a:t>
            </a:r>
          </a:p>
          <a:p>
            <a:pPr marL="342900" indent="-342900">
              <a:buFont typeface="Arial"/>
              <a:buChar char="•"/>
            </a:pPr>
            <a:r>
              <a:rPr lang="en-GB" sz="1800" dirty="0" smtClean="0"/>
              <a:t>a solid institutional and legal framework in the energy sector integrating the Clean Development Mechanism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584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build="p"/>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xmlns="" val="2539442168"/>
              </p:ext>
            </p:extLst>
          </p:nvPr>
        </p:nvGraphicFramePr>
        <p:xfrm>
          <a:off x="722312" y="3027363"/>
          <a:ext cx="8458200" cy="2840184"/>
        </p:xfrm>
        <a:graphic>
          <a:graphicData uri="http://schemas.openxmlformats.org/drawingml/2006/table">
            <a:tbl>
              <a:tblPr/>
              <a:tblGrid>
                <a:gridCol w="1143000"/>
                <a:gridCol w="7315200"/>
              </a:tblGrid>
              <a:tr h="37137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kern="1200" cap="none" normalizeH="0" baseline="0" dirty="0" smtClean="0">
                          <a:ln>
                            <a:noFill/>
                          </a:ln>
                          <a:solidFill>
                            <a:srgbClr val="008000"/>
                          </a:solidFill>
                          <a:effectLst/>
                          <a:latin typeface="Arial" charset="0"/>
                          <a:ea typeface="+mn-ea"/>
                          <a:cs typeface="+mn-cs"/>
                        </a:rPr>
                        <a:t>Tranche</a:t>
                      </a:r>
                      <a:r>
                        <a:rPr kumimoji="0" lang="en-US" sz="1800" b="1" i="0" u="none" strike="noStrike" cap="none" normalizeH="0" baseline="0" dirty="0" smtClean="0">
                          <a:ln>
                            <a:noFill/>
                          </a:ln>
                          <a:solidFill>
                            <a:srgbClr val="FFFFFF"/>
                          </a:solidFill>
                          <a:effectLst/>
                          <a:latin typeface="Arial" charset="0"/>
                        </a:rPr>
                        <a:t> </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1" i="0" u="none" strike="noStrike" kern="1200" cap="none" normalizeH="0" baseline="0" dirty="0" smtClean="0">
                          <a:ln>
                            <a:noFill/>
                          </a:ln>
                          <a:solidFill>
                            <a:srgbClr val="008000"/>
                          </a:solidFill>
                          <a:effectLst/>
                          <a:latin typeface="Arial" charset="0"/>
                          <a:ea typeface="+mn-ea"/>
                          <a:cs typeface="+mn-cs"/>
                        </a:rPr>
                        <a:t>Criteria</a:t>
                      </a:r>
                      <a:r>
                        <a:rPr kumimoji="0" lang="en-US" sz="1800" b="1" i="0" u="none" strike="noStrike" cap="none" normalizeH="0" baseline="0" dirty="0" smtClean="0">
                          <a:ln>
                            <a:noFill/>
                          </a:ln>
                          <a:solidFill>
                            <a:srgbClr val="FFFFFF"/>
                          </a:solidFill>
                          <a:effectLst/>
                          <a:latin typeface="Arial" charset="0"/>
                        </a:rPr>
                        <a:t>  </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4001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Arial" charset="0"/>
                        </a:rPr>
                        <a:t>2010</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smtClean="0">
                          <a:ln>
                            <a:noFill/>
                          </a:ln>
                          <a:solidFill>
                            <a:srgbClr val="000000"/>
                          </a:solidFill>
                          <a:effectLst/>
                          <a:latin typeface="Arial" charset="0"/>
                        </a:rPr>
                        <a:t>Approval by Cabinet of the National Climate Change Strategy.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smtClean="0">
                          <a:ln>
                            <a:noFill/>
                          </a:ln>
                          <a:solidFill>
                            <a:srgbClr val="000000"/>
                          </a:solidFill>
                          <a:effectLst/>
                          <a:latin typeface="Arial" charset="0"/>
                        </a:rPr>
                        <a:t>Approval by Cabinet of the Energy Policy. </a:t>
                      </a:r>
                      <a:endParaRPr kumimoji="0" lang="en-US" sz="1800" b="0" i="0" u="none" strike="noStrike" cap="none" normalizeH="0" baseline="0" smtClean="0">
                        <a:ln>
                          <a:noFill/>
                        </a:ln>
                        <a:solidFill>
                          <a:srgbClr val="000000"/>
                        </a:solidFill>
                        <a:effectLst/>
                        <a:latin typeface="Arial" charset="0"/>
                      </a:endParaRP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r>
              <a:tr h="64001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dirty="0" smtClean="0">
                          <a:ln>
                            <a:noFill/>
                          </a:ln>
                          <a:solidFill>
                            <a:srgbClr val="000000"/>
                          </a:solidFill>
                          <a:effectLst/>
                          <a:latin typeface="Arial" charset="0"/>
                        </a:rPr>
                        <a:t>2011</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DF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smtClean="0">
                          <a:ln>
                            <a:noFill/>
                          </a:ln>
                          <a:solidFill>
                            <a:srgbClr val="000000"/>
                          </a:solidFill>
                          <a:effectLst/>
                          <a:latin typeface="Arial" charset="0"/>
                        </a:rPr>
                        <a:t>Climate change mainstreamed in at least 3 key sectors of EMPS.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smtClean="0">
                          <a:ln>
                            <a:noFill/>
                          </a:ln>
                          <a:solidFill>
                            <a:srgbClr val="000000"/>
                          </a:solidFill>
                          <a:effectLst/>
                          <a:latin typeface="Arial" charset="0"/>
                        </a:rPr>
                        <a:t>Approval by Cabinet of Energy Bill allowing for CDM projects. </a:t>
                      </a:r>
                      <a:endParaRPr kumimoji="0" lang="en-US" sz="1800" b="0" i="0" u="none" strike="noStrike" cap="none" normalizeH="0" baseline="0" smtClean="0">
                        <a:ln>
                          <a:noFill/>
                        </a:ln>
                        <a:solidFill>
                          <a:srgbClr val="000000"/>
                        </a:solidFill>
                        <a:effectLst/>
                        <a:latin typeface="Arial" charset="0"/>
                      </a:endParaRP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DF1"/>
                    </a:solidFill>
                  </a:tcPr>
                </a:tc>
              </a:tr>
              <a:tr h="118862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rgbClr val="000000"/>
                          </a:solidFill>
                          <a:effectLst/>
                          <a:latin typeface="Arial" charset="0"/>
                        </a:rPr>
                        <a:t>2012</a:t>
                      </a: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Arial" charset="0"/>
                        </a:rPr>
                        <a:t>Climate change mainstreamed into all sectors of EMPS. </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Arial" charset="0"/>
                        </a:rPr>
                        <a:t>Amendments to the Town and Country Planning Act and Environment   Protection Act coherent with the SNCCS, approved by Cabinet.</a:t>
                      </a:r>
                    </a:p>
                    <a:p>
                      <a:pPr marL="0" marR="0" lvl="0" indent="0" algn="l" defTabSz="914400" rtl="0" eaLnBrk="1" fontAlgn="base" latinLnBrk="0" hangingPunct="1">
                        <a:lnSpc>
                          <a:spcPct val="100000"/>
                        </a:lnSpc>
                        <a:spcBef>
                          <a:spcPct val="0"/>
                        </a:spcBef>
                        <a:spcAft>
                          <a:spcPct val="0"/>
                        </a:spcAft>
                        <a:buClrTx/>
                        <a:buSzTx/>
                        <a:buFontTx/>
                        <a:buChar char="•"/>
                        <a:tabLst/>
                      </a:pPr>
                      <a:r>
                        <a:rPr kumimoji="0" lang="en-GB" sz="1800" b="0" i="0" u="none" strike="noStrike" cap="none" normalizeH="0" baseline="0" dirty="0" smtClean="0">
                          <a:ln>
                            <a:noFill/>
                          </a:ln>
                          <a:solidFill>
                            <a:srgbClr val="000000"/>
                          </a:solidFill>
                          <a:effectLst/>
                          <a:latin typeface="Arial" charset="0"/>
                        </a:rPr>
                        <a:t>Enactment of the Energy act. </a:t>
                      </a:r>
                      <a:endParaRPr kumimoji="0" lang="en-US" sz="1800" b="0" i="0" u="none" strike="noStrike" cap="none" normalizeH="0" baseline="0" dirty="0" smtClean="0">
                        <a:ln>
                          <a:noFill/>
                        </a:ln>
                        <a:solidFill>
                          <a:srgbClr val="000000"/>
                        </a:solidFill>
                        <a:effectLst/>
                        <a:latin typeface="Arial" charset="0"/>
                      </a:endParaRPr>
                    </a:p>
                  </a:txBody>
                  <a:tcPr marT="45708" marB="45708"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r>
            </a:tbl>
          </a:graphicData>
        </a:graphic>
      </p:graphicFrame>
      <p:sp>
        <p:nvSpPr>
          <p:cNvPr id="43027" name="Slide Number Placeholder 3"/>
          <p:cNvSpPr>
            <a:spLocks noGrp="1"/>
          </p:cNvSpPr>
          <p:nvPr>
            <p:ph type="sldNum" sz="quarter" idx="12"/>
          </p:nvPr>
        </p:nvSpPr>
        <p:spPr>
          <a:xfrm>
            <a:off x="8153400" y="6245225"/>
            <a:ext cx="533400" cy="476250"/>
          </a:xfrm>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8B39BEE8-5F3C-4DD3-8DEF-1D7EE3B99649}" type="slidenum">
              <a:rPr lang="en-US" sz="1400" smtClean="0">
                <a:latin typeface="Arial" charset="0"/>
              </a:rPr>
              <a:pPr eaLnBrk="1" hangingPunct="1">
                <a:defRPr/>
              </a:pPr>
              <a:t>14</a:t>
            </a:fld>
            <a:endParaRPr lang="en-US" sz="1400" dirty="0" smtClean="0">
              <a:latin typeface="Arial" charset="0"/>
            </a:endParaRPr>
          </a:p>
        </p:txBody>
      </p:sp>
      <p:sp>
        <p:nvSpPr>
          <p:cNvPr id="40980" name="TextBox 5"/>
          <p:cNvSpPr txBox="1">
            <a:spLocks noChangeArrowheads="1"/>
          </p:cNvSpPr>
          <p:nvPr/>
        </p:nvSpPr>
        <p:spPr bwMode="auto">
          <a:xfrm>
            <a:off x="714449" y="6073775"/>
            <a:ext cx="7673975" cy="52322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en-GB" sz="1400" dirty="0">
                <a:latin typeface="Calibri" pitchFamily="34" charset="0"/>
              </a:rPr>
              <a:t>EMPS = Seychelles Environment Management Plan</a:t>
            </a:r>
          </a:p>
          <a:p>
            <a:pPr eaLnBrk="1" hangingPunct="1"/>
            <a:r>
              <a:rPr lang="en-GB" sz="1400" dirty="0">
                <a:latin typeface="Calibri" pitchFamily="34" charset="0"/>
              </a:rPr>
              <a:t>SNCCS = Seychelles National Climate Change </a:t>
            </a:r>
            <a:r>
              <a:rPr lang="en-GB" sz="1400" dirty="0" smtClean="0">
                <a:latin typeface="Calibri" pitchFamily="34" charset="0"/>
              </a:rPr>
              <a:t>Strategy</a:t>
            </a:r>
            <a:endParaRPr lang="en-GB" sz="1400" dirty="0">
              <a:latin typeface="Calibri" pitchFamily="34" charset="0"/>
            </a:endParaRPr>
          </a:p>
        </p:txBody>
      </p:sp>
      <p:sp>
        <p:nvSpPr>
          <p:cNvPr id="40981" name="TextBox 6"/>
          <p:cNvSpPr txBox="1">
            <a:spLocks noChangeArrowheads="1"/>
          </p:cNvSpPr>
          <p:nvPr/>
        </p:nvSpPr>
        <p:spPr bwMode="auto">
          <a:xfrm>
            <a:off x="688779" y="2406650"/>
            <a:ext cx="814705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en-GB" sz="2400" dirty="0">
                <a:latin typeface="Calibri" pitchFamily="34" charset="0"/>
              </a:rPr>
              <a:t>Performance monitoring and criteria for disbursement:</a:t>
            </a:r>
            <a:endParaRPr lang="en-US" sz="2400" dirty="0">
              <a:latin typeface="Calibri" pitchFamily="34" charset="0"/>
            </a:endParaRPr>
          </a:p>
        </p:txBody>
      </p:sp>
      <p:sp>
        <p:nvSpPr>
          <p:cNvPr id="40982" name="Title 1"/>
          <p:cNvSpPr>
            <a:spLocks noGrp="1"/>
          </p:cNvSpPr>
          <p:nvPr>
            <p:ph type="title"/>
          </p:nvPr>
        </p:nvSpPr>
        <p:spPr>
          <a:xfrm>
            <a:off x="685800" y="1219200"/>
            <a:ext cx="8534400" cy="1015663"/>
          </a:xfrm>
        </p:spPr>
        <p:txBody>
          <a:bodyPr>
            <a:spAutoFit/>
          </a:bodyPr>
          <a:lstStyle/>
          <a:p>
            <a:pPr marL="0" indent="0" eaLnBrk="1" hangingPunct="1"/>
            <a:r>
              <a:rPr lang="en-GB" dirty="0" smtClean="0"/>
              <a:t>Illustration: Seychelles Climate  Change Support Programme (2)</a:t>
            </a:r>
          </a:p>
        </p:txBody>
      </p:sp>
      <p:sp>
        <p:nvSpPr>
          <p:cNvPr id="8" name="Title 1"/>
          <p:cNvSpPr txBox="1">
            <a:spLocks/>
          </p:cNvSpPr>
          <p:nvPr/>
        </p:nvSpPr>
        <p:spPr bwMode="auto">
          <a:xfrm rot="16200000">
            <a:off x="-2637417" y="3537016"/>
            <a:ext cx="5921892" cy="720079"/>
          </a:xfrm>
          <a:prstGeom prst="rect">
            <a:avLst/>
          </a:prstGeom>
          <a:solidFill>
            <a:srgbClr val="003192"/>
          </a:solidFill>
          <a:ln>
            <a:headEnd/>
            <a:tailEn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anchor="ctr" anchorCtr="0" compatLnSpc="1">
            <a:prstTxWarp prst="textNoShape">
              <a:avLst/>
            </a:prstTxWarp>
          </a:bodyPr>
          <a:lst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a:lstStyle>
          <a:p>
            <a:pPr algn="ctr"/>
            <a:r>
              <a:rPr lang="da-DK" sz="1800" kern="0" dirty="0" smtClean="0">
                <a:solidFill>
                  <a:schemeClr val="bg1"/>
                </a:solidFill>
              </a:rPr>
              <a:t>Examples of how    </a:t>
            </a:r>
            <a:endParaRPr lang="en-US" sz="1800" kern="0" dirty="0">
              <a:solidFill>
                <a:schemeClr val="bg1"/>
              </a:solidFill>
            </a:endParaRPr>
          </a:p>
        </p:txBody>
      </p:sp>
      <p:sp>
        <p:nvSpPr>
          <p:cNvPr id="9" name="Oval Callout 8"/>
          <p:cNvSpPr>
            <a:spLocks noChangeArrowheads="1"/>
          </p:cNvSpPr>
          <p:nvPr/>
        </p:nvSpPr>
        <p:spPr bwMode="auto">
          <a:xfrm>
            <a:off x="683569" y="1944688"/>
            <a:ext cx="8603306" cy="4941887"/>
          </a:xfrm>
          <a:prstGeom prst="wedgeEllipseCallout">
            <a:avLst>
              <a:gd name="adj1" fmla="val -34347"/>
              <a:gd name="adj2" fmla="val -46639"/>
            </a:avLst>
          </a:prstGeom>
          <a:solidFill>
            <a:schemeClr val="accent1"/>
          </a:solidFill>
          <a:ln>
            <a:noFill/>
          </a:ln>
          <a:effectLst>
            <a:outerShdw blurRad="50800" dist="38100" dir="7740000" algn="tl" rotWithShape="0">
              <a:srgbClr val="000000">
                <a:alpha val="43000"/>
              </a:srgbClr>
            </a:outerShdw>
          </a:effectLst>
          <a:extLst>
            <a:ext uri="{91240B29-F687-4f45-9708-019B960494DF}">
              <a14:hiddenLine xmlns:a14="http://schemas.microsoft.com/office/drawing/2010/main" xmlns="" w="9525" algn="ctr">
                <a:solidFill>
                  <a:srgbClr val="000000"/>
                </a:solidFill>
                <a:round/>
                <a:headEnd/>
                <a:tailEnd/>
              </a14:hiddenLine>
            </a:ext>
          </a:extLst>
        </p:spPr>
        <p:txBody>
          <a:bodyPr anchor="ctr"/>
          <a:lstStyle/>
          <a:p>
            <a:r>
              <a:rPr lang="en-US" sz="1600" b="1" i="1" dirty="0"/>
              <a:t>The EU disburses its second tranche </a:t>
            </a:r>
            <a:r>
              <a:rPr lang="en-US" sz="1600" i="1" dirty="0"/>
              <a:t>under the three-year-long Climate Change Support </a:t>
            </a:r>
            <a:r>
              <a:rPr lang="en-US" sz="1600" i="1" dirty="0" err="1"/>
              <a:t>Programme</a:t>
            </a:r>
            <a:r>
              <a:rPr lang="en-US" sz="1600" i="1" dirty="0"/>
              <a:t> (SCCSP). </a:t>
            </a:r>
          </a:p>
          <a:p>
            <a:endParaRPr lang="en-US" sz="1600" i="1" dirty="0"/>
          </a:p>
          <a:p>
            <a:r>
              <a:rPr lang="en-US" sz="1600" i="1" dirty="0"/>
              <a:t>The </a:t>
            </a:r>
            <a:r>
              <a:rPr lang="en-US" sz="1600" b="1" i="1" dirty="0"/>
              <a:t>approval was made against the backdrop of significant steps </a:t>
            </a:r>
            <a:r>
              <a:rPr lang="en-US" sz="1600" i="1" dirty="0"/>
              <a:t>undertaken by the government in 2011 in the  implementation of the National Climate Change Strategy including mainstreaming of the Climate Change Strategy through development and adoption of key sector strategies and action plans and formulation of the Seychelles Energy Bill which is scheduled to be enacted this year.  </a:t>
            </a:r>
          </a:p>
          <a:p>
            <a:endParaRPr lang="en-US" sz="1600" i="1" dirty="0"/>
          </a:p>
          <a:p>
            <a:r>
              <a:rPr lang="en-US" sz="1600" i="1" dirty="0"/>
              <a:t>Alessandro </a:t>
            </a:r>
            <a:r>
              <a:rPr lang="en-US" sz="1600" i="1" dirty="0" err="1"/>
              <a:t>Mariani</a:t>
            </a:r>
            <a:r>
              <a:rPr lang="en-US" sz="1600" i="1" dirty="0"/>
              <a:t>, head of delegation and ambassador, </a:t>
            </a:r>
            <a:r>
              <a:rPr lang="en-US" sz="1600" b="1" i="1" dirty="0"/>
              <a:t>expressed his satisfaction with  Seychelles’ capacity to mainstream </a:t>
            </a:r>
            <a:r>
              <a:rPr lang="en-US" sz="1600" i="1" dirty="0"/>
              <a:t>sustainable development in the economic reform agenda. </a:t>
            </a:r>
          </a:p>
          <a:p>
            <a:pPr algn="ctr"/>
            <a:r>
              <a:rPr lang="en-US" sz="1600" i="1" dirty="0"/>
              <a:t>The Seychelles Nation newspaper 20.07.2012</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85800" y="1274802"/>
            <a:ext cx="8229600" cy="553998"/>
          </a:xfrm>
        </p:spPr>
        <p:txBody>
          <a:bodyPr>
            <a:spAutoFit/>
          </a:bodyPr>
          <a:lstStyle/>
          <a:p>
            <a:r>
              <a:rPr lang="da-DK" dirty="0" smtClean="0"/>
              <a:t>Examples of indicators</a:t>
            </a:r>
            <a:endParaRPr lang="en-US" dirty="0" smtClean="0"/>
          </a:p>
        </p:txBody>
      </p:sp>
      <p:sp>
        <p:nvSpPr>
          <p:cNvPr id="3" name="Slide Number Placeholder 2"/>
          <p:cNvSpPr>
            <a:spLocks noGrp="1"/>
          </p:cNvSpPr>
          <p:nvPr>
            <p:ph type="sldNum" sz="quarter" idx="12"/>
          </p:nvPr>
        </p:nvSpPr>
        <p:spPr/>
        <p:txBody>
          <a:bodyPr/>
          <a:lstStyle/>
          <a:p>
            <a:pPr>
              <a:defRPr/>
            </a:pPr>
            <a:fld id="{BBB138C8-B44A-4FD5-A999-D49515A982FF}" type="slidenum">
              <a:rPr lang="en-GB" smtClean="0">
                <a:solidFill>
                  <a:srgbClr val="0F5494"/>
                </a:solidFill>
              </a:rPr>
              <a:pPr>
                <a:defRPr/>
              </a:pPr>
              <a:t>15</a:t>
            </a:fld>
            <a:endParaRPr lang="en-GB" dirty="0">
              <a:solidFill>
                <a:srgbClr val="0F5494"/>
              </a:solidFill>
            </a:endParaRPr>
          </a:p>
        </p:txBody>
      </p:sp>
      <p:sp>
        <p:nvSpPr>
          <p:cNvPr id="4" name="Rectangle 3"/>
          <p:cNvSpPr/>
          <p:nvPr/>
        </p:nvSpPr>
        <p:spPr>
          <a:xfrm>
            <a:off x="683569" y="1905000"/>
            <a:ext cx="5688656" cy="3139321"/>
          </a:xfrm>
          <a:prstGeom prst="rect">
            <a:avLst/>
          </a:prstGeom>
        </p:spPr>
        <p:txBody>
          <a:bodyPr wrap="square">
            <a:spAutoFit/>
          </a:bodyPr>
          <a:lstStyle/>
          <a:p>
            <a:pPr>
              <a:defRPr/>
            </a:pPr>
            <a:r>
              <a:rPr lang="en-US" sz="1800" b="1" dirty="0" smtClean="0"/>
              <a:t>Good governance</a:t>
            </a:r>
            <a:endParaRPr lang="en-US" sz="1800" b="1" dirty="0"/>
          </a:p>
          <a:p>
            <a:pPr marL="266700" indent="-266700">
              <a:buFont typeface="Arial" pitchFamily="34" charset="0"/>
              <a:buChar char="•"/>
              <a:defRPr/>
            </a:pPr>
            <a:r>
              <a:rPr lang="da-DK" sz="1800" dirty="0" smtClean="0"/>
              <a:t>Improved </a:t>
            </a:r>
            <a:r>
              <a:rPr lang="da-DK" sz="1800" dirty="0"/>
              <a:t>media coverage of </a:t>
            </a:r>
            <a:r>
              <a:rPr lang="da-DK" sz="1800" dirty="0" smtClean="0"/>
              <a:t>environment</a:t>
            </a:r>
            <a:endParaRPr lang="da-DK" sz="1800" dirty="0"/>
          </a:p>
          <a:p>
            <a:pPr marL="266700" indent="-266700">
              <a:buFont typeface="Arial" pitchFamily="34" charset="0"/>
              <a:buChar char="•"/>
              <a:defRPr/>
            </a:pPr>
            <a:r>
              <a:rPr lang="da-DK" sz="1800" dirty="0" smtClean="0"/>
              <a:t>Improved </a:t>
            </a:r>
            <a:r>
              <a:rPr lang="da-DK" sz="1800" dirty="0"/>
              <a:t>participation of public and environmental civil society in decision-making </a:t>
            </a:r>
            <a:endParaRPr lang="da-DK" sz="1800" dirty="0" smtClean="0"/>
          </a:p>
          <a:p>
            <a:pPr marL="266700" indent="-266700">
              <a:buFont typeface="Arial" pitchFamily="34" charset="0"/>
              <a:buChar char="•"/>
              <a:defRPr/>
            </a:pPr>
            <a:r>
              <a:rPr lang="da-DK" sz="1800" dirty="0" smtClean="0"/>
              <a:t>Number </a:t>
            </a:r>
            <a:r>
              <a:rPr lang="da-DK" sz="1800" dirty="0"/>
              <a:t>of corruption cases related to the management of natural resources (forests, protected areas), licensing of concessions and issuance of permits of exploitation</a:t>
            </a:r>
          </a:p>
          <a:p>
            <a:pPr marL="266700" indent="-266700">
              <a:buFont typeface="Arial" pitchFamily="34" charset="0"/>
              <a:buChar char="•"/>
              <a:defRPr/>
            </a:pPr>
            <a:endParaRPr lang="da-DK" sz="1800" dirty="0" smtClean="0"/>
          </a:p>
          <a:p>
            <a:pPr marL="266700" indent="-266700">
              <a:buFont typeface="Arial" pitchFamily="34" charset="0"/>
              <a:buChar char="•"/>
              <a:defRPr/>
            </a:pPr>
            <a:endParaRPr lang="en-US" sz="1800" dirty="0"/>
          </a:p>
        </p:txBody>
      </p:sp>
      <p:sp>
        <p:nvSpPr>
          <p:cNvPr id="10" name="TextBox 9"/>
          <p:cNvSpPr txBox="1"/>
          <p:nvPr/>
        </p:nvSpPr>
        <p:spPr>
          <a:xfrm>
            <a:off x="683569" y="4724400"/>
            <a:ext cx="5617219" cy="1754326"/>
          </a:xfrm>
          <a:prstGeom prst="rect">
            <a:avLst/>
          </a:prstGeom>
          <a:noFill/>
        </p:spPr>
        <p:txBody>
          <a:bodyPr wrap="square">
            <a:spAutoFit/>
          </a:bodyPr>
          <a:lstStyle/>
          <a:p>
            <a:pPr>
              <a:defRPr/>
            </a:pPr>
            <a:r>
              <a:rPr lang="en-GB" sz="1800" b="1" dirty="0" smtClean="0"/>
              <a:t>Energy</a:t>
            </a:r>
          </a:p>
          <a:p>
            <a:pPr marL="266700" indent="-266700">
              <a:buFont typeface="Arial" pitchFamily="34" charset="0"/>
              <a:buChar char="•"/>
              <a:defRPr/>
            </a:pPr>
            <a:r>
              <a:rPr lang="da-DK" sz="1800" dirty="0" smtClean="0"/>
              <a:t>% </a:t>
            </a:r>
            <a:r>
              <a:rPr lang="da-DK" sz="1800" dirty="0"/>
              <a:t>of energy produced which is renewable </a:t>
            </a:r>
          </a:p>
          <a:p>
            <a:pPr marL="266700" indent="-266700">
              <a:buFont typeface="Arial" pitchFamily="34" charset="0"/>
              <a:buChar char="•"/>
              <a:defRPr/>
            </a:pPr>
            <a:r>
              <a:rPr lang="da-DK" sz="1800" dirty="0" err="1" smtClean="0"/>
              <a:t>Existence</a:t>
            </a:r>
            <a:r>
              <a:rPr lang="da-DK" sz="1800" dirty="0" smtClean="0"/>
              <a:t> </a:t>
            </a:r>
            <a:r>
              <a:rPr lang="da-DK" sz="1800" dirty="0"/>
              <a:t>and level of subsidies in fossil fuel (USD)</a:t>
            </a:r>
          </a:p>
          <a:p>
            <a:pPr marL="266700" indent="-266700">
              <a:buFont typeface="Arial" pitchFamily="34" charset="0"/>
              <a:buChar char="•"/>
              <a:defRPr/>
            </a:pPr>
            <a:r>
              <a:rPr lang="en-GB" sz="1800" dirty="0" smtClean="0"/>
              <a:t>Greenhouse </a:t>
            </a:r>
            <a:r>
              <a:rPr lang="en-GB" sz="1800" dirty="0"/>
              <a:t>gas emission per capita divided by the Human Development Index</a:t>
            </a:r>
            <a:endParaRPr lang="en-GB" sz="1800" b="1" dirty="0"/>
          </a:p>
        </p:txBody>
      </p:sp>
      <p:pic>
        <p:nvPicPr>
          <p:cNvPr id="9" name="Picture 2"/>
          <p:cNvPicPr>
            <a:picLocks noChangeAspect="1" noChangeArrowheads="1"/>
          </p:cNvPicPr>
          <p:nvPr/>
        </p:nvPicPr>
        <p:blipFill>
          <a:blip r:embed="rId3" cstate="print"/>
          <a:srcRect/>
          <a:stretch>
            <a:fillRect/>
          </a:stretch>
        </p:blipFill>
        <p:spPr bwMode="auto">
          <a:xfrm>
            <a:off x="6287649" y="4635154"/>
            <a:ext cx="2322311" cy="1663499"/>
          </a:xfrm>
          <a:prstGeom prst="rect">
            <a:avLst/>
          </a:prstGeom>
          <a:noFill/>
          <a:ln w="9525">
            <a:noFill/>
            <a:miter lim="800000"/>
            <a:headEnd/>
            <a:tailEnd/>
          </a:ln>
        </p:spPr>
      </p:pic>
      <p:pic>
        <p:nvPicPr>
          <p:cNvPr id="2" name="Picture 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6250864" y="1964477"/>
            <a:ext cx="2359097" cy="1769323"/>
          </a:xfrm>
          <a:prstGeom prst="rect">
            <a:avLst/>
          </a:prstGeom>
        </p:spPr>
      </p:pic>
    </p:spTree>
    <p:extLst>
      <p:ext uri="{BB962C8B-B14F-4D97-AF65-F5344CB8AC3E}">
        <p14:creationId xmlns:p14="http://schemas.microsoft.com/office/powerpoint/2010/main" xmlns="" val="17256563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85800" y="1274802"/>
            <a:ext cx="8229600" cy="553998"/>
          </a:xfrm>
        </p:spPr>
        <p:txBody>
          <a:bodyPr>
            <a:spAutoFit/>
          </a:bodyPr>
          <a:lstStyle/>
          <a:p>
            <a:r>
              <a:rPr lang="da-DK" dirty="0" err="1" smtClean="0"/>
              <a:t>Buzzing</a:t>
            </a:r>
            <a:r>
              <a:rPr lang="da-DK" dirty="0" smtClean="0"/>
              <a:t> - </a:t>
            </a:r>
            <a:r>
              <a:rPr lang="da-DK" dirty="0" err="1" smtClean="0"/>
              <a:t>Indicators</a:t>
            </a:r>
            <a:endParaRPr lang="en-US" dirty="0" smtClean="0"/>
          </a:p>
        </p:txBody>
      </p:sp>
      <p:sp>
        <p:nvSpPr>
          <p:cNvPr id="3" name="Slide Number Placeholder 2"/>
          <p:cNvSpPr>
            <a:spLocks noGrp="1"/>
          </p:cNvSpPr>
          <p:nvPr>
            <p:ph type="sldNum" sz="quarter" idx="12"/>
          </p:nvPr>
        </p:nvSpPr>
        <p:spPr/>
        <p:txBody>
          <a:bodyPr/>
          <a:lstStyle/>
          <a:p>
            <a:pPr>
              <a:defRPr/>
            </a:pPr>
            <a:fld id="{BBB138C8-B44A-4FD5-A999-D49515A982FF}" type="slidenum">
              <a:rPr lang="en-GB" smtClean="0">
                <a:solidFill>
                  <a:srgbClr val="0F5494"/>
                </a:solidFill>
              </a:rPr>
              <a:pPr>
                <a:defRPr/>
              </a:pPr>
              <a:t>16</a:t>
            </a:fld>
            <a:endParaRPr lang="en-GB" dirty="0">
              <a:solidFill>
                <a:srgbClr val="0F5494"/>
              </a:solidFill>
            </a:endParaRPr>
          </a:p>
        </p:txBody>
      </p:sp>
      <p:sp>
        <p:nvSpPr>
          <p:cNvPr id="4" name="Rectangle 3"/>
          <p:cNvSpPr/>
          <p:nvPr/>
        </p:nvSpPr>
        <p:spPr>
          <a:xfrm>
            <a:off x="683568" y="1905000"/>
            <a:ext cx="7088831" cy="3970318"/>
          </a:xfrm>
          <a:prstGeom prst="rect">
            <a:avLst/>
          </a:prstGeom>
        </p:spPr>
        <p:txBody>
          <a:bodyPr wrap="square">
            <a:spAutoFit/>
          </a:bodyPr>
          <a:lstStyle/>
          <a:p>
            <a:pPr>
              <a:defRPr/>
            </a:pPr>
            <a:endParaRPr lang="en-US" sz="1800" b="1" dirty="0"/>
          </a:p>
          <a:p>
            <a:pPr>
              <a:defRPr/>
            </a:pPr>
            <a:r>
              <a:rPr lang="en-US" sz="1800" b="1" dirty="0" smtClean="0"/>
              <a:t>Define good indicators for the following themes</a:t>
            </a:r>
            <a:endParaRPr lang="en-US" sz="1800" b="1" dirty="0"/>
          </a:p>
          <a:p>
            <a:pPr marL="266700" indent="-266700">
              <a:buFont typeface="Arial" pitchFamily="34" charset="0"/>
              <a:buChar char="•"/>
              <a:defRPr/>
            </a:pPr>
            <a:endParaRPr lang="da-DK" sz="1800" dirty="0" smtClean="0"/>
          </a:p>
          <a:p>
            <a:pPr marL="266700" indent="-266700">
              <a:buFont typeface="Arial" pitchFamily="34" charset="0"/>
              <a:buChar char="•"/>
              <a:defRPr/>
            </a:pPr>
            <a:r>
              <a:rPr lang="da-DK" sz="1800" dirty="0" err="1" smtClean="0"/>
              <a:t>Governance</a:t>
            </a:r>
            <a:endParaRPr lang="da-DK" sz="1800" dirty="0" smtClean="0"/>
          </a:p>
          <a:p>
            <a:pPr marL="266700" indent="-266700">
              <a:buFont typeface="Arial" pitchFamily="34" charset="0"/>
              <a:buChar char="•"/>
              <a:defRPr/>
            </a:pPr>
            <a:r>
              <a:rPr lang="da-DK" sz="1800" dirty="0" smtClean="0"/>
              <a:t>Energy</a:t>
            </a:r>
          </a:p>
          <a:p>
            <a:pPr marL="266700" indent="-266700">
              <a:buFont typeface="Arial" pitchFamily="34" charset="0"/>
              <a:buChar char="•"/>
              <a:defRPr/>
            </a:pPr>
            <a:r>
              <a:rPr lang="da-DK" sz="1800" dirty="0" err="1" smtClean="0"/>
              <a:t>Agriculture</a:t>
            </a:r>
            <a:endParaRPr lang="da-DK" sz="1800" dirty="0" smtClean="0"/>
          </a:p>
          <a:p>
            <a:pPr marL="266700" indent="-266700">
              <a:buFont typeface="Arial" pitchFamily="34" charset="0"/>
              <a:buChar char="•"/>
              <a:defRPr/>
            </a:pPr>
            <a:r>
              <a:rPr lang="da-DK" sz="1800" dirty="0" smtClean="0"/>
              <a:t>Water</a:t>
            </a:r>
          </a:p>
          <a:p>
            <a:pPr marL="266700" indent="-266700">
              <a:buFont typeface="Arial" pitchFamily="34" charset="0"/>
              <a:buChar char="•"/>
              <a:defRPr/>
            </a:pPr>
            <a:r>
              <a:rPr lang="da-DK" sz="1800" dirty="0" smtClean="0"/>
              <a:t>Food </a:t>
            </a:r>
            <a:r>
              <a:rPr lang="da-DK" sz="1800" dirty="0" err="1" smtClean="0"/>
              <a:t>security</a:t>
            </a:r>
            <a:endParaRPr lang="da-DK" sz="1800" dirty="0" smtClean="0"/>
          </a:p>
          <a:p>
            <a:pPr marL="266700" indent="-266700">
              <a:buFont typeface="Arial" pitchFamily="34" charset="0"/>
              <a:buChar char="•"/>
              <a:defRPr/>
            </a:pPr>
            <a:r>
              <a:rPr lang="da-DK" sz="1800" dirty="0" smtClean="0"/>
              <a:t>Transport</a:t>
            </a:r>
          </a:p>
          <a:p>
            <a:pPr marL="266700" indent="-266700">
              <a:buFont typeface="Arial" pitchFamily="34" charset="0"/>
              <a:buChar char="•"/>
              <a:defRPr/>
            </a:pPr>
            <a:r>
              <a:rPr lang="da-DK" sz="1800" dirty="0" smtClean="0"/>
              <a:t>Health </a:t>
            </a:r>
          </a:p>
          <a:p>
            <a:pPr marL="266700" indent="-266700">
              <a:buFont typeface="Arial" pitchFamily="34" charset="0"/>
              <a:buChar char="•"/>
              <a:defRPr/>
            </a:pPr>
            <a:r>
              <a:rPr lang="da-DK" sz="1800" dirty="0" smtClean="0"/>
              <a:t>Education</a:t>
            </a:r>
          </a:p>
          <a:p>
            <a:pPr marL="266700" indent="-266700">
              <a:buFont typeface="Arial" pitchFamily="34" charset="0"/>
              <a:buChar char="•"/>
              <a:defRPr/>
            </a:pPr>
            <a:endParaRPr lang="da-DK" sz="1800" dirty="0" smtClean="0"/>
          </a:p>
          <a:p>
            <a:pPr marL="266700" indent="-266700">
              <a:buFont typeface="Arial" pitchFamily="34" charset="0"/>
              <a:buChar char="•"/>
              <a:defRPr/>
            </a:pPr>
            <a:endParaRPr lang="da-DK" sz="1800" dirty="0" smtClean="0"/>
          </a:p>
          <a:p>
            <a:pPr marL="266700" indent="-266700">
              <a:buFont typeface="Arial" pitchFamily="34" charset="0"/>
              <a:buChar char="•"/>
              <a:defRPr/>
            </a:pPr>
            <a:endParaRPr lang="en-US" sz="1800" dirty="0"/>
          </a:p>
        </p:txBody>
      </p:sp>
    </p:spTree>
    <p:extLst>
      <p:ext uri="{BB962C8B-B14F-4D97-AF65-F5344CB8AC3E}">
        <p14:creationId xmlns:p14="http://schemas.microsoft.com/office/powerpoint/2010/main" xmlns="" val="8672935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85800" y="1274802"/>
            <a:ext cx="8229600" cy="553998"/>
          </a:xfrm>
        </p:spPr>
        <p:txBody>
          <a:bodyPr>
            <a:spAutoFit/>
          </a:bodyPr>
          <a:lstStyle/>
          <a:p>
            <a:r>
              <a:rPr lang="da-DK" dirty="0" smtClean="0"/>
              <a:t>Examples of indicators</a:t>
            </a:r>
            <a:endParaRPr lang="en-US" dirty="0" smtClean="0"/>
          </a:p>
        </p:txBody>
      </p:sp>
      <p:sp>
        <p:nvSpPr>
          <p:cNvPr id="3" name="Slide Number Placeholder 2"/>
          <p:cNvSpPr>
            <a:spLocks noGrp="1"/>
          </p:cNvSpPr>
          <p:nvPr>
            <p:ph type="sldNum" sz="quarter" idx="12"/>
          </p:nvPr>
        </p:nvSpPr>
        <p:spPr/>
        <p:txBody>
          <a:bodyPr/>
          <a:lstStyle/>
          <a:p>
            <a:pPr>
              <a:defRPr/>
            </a:pPr>
            <a:fld id="{BBB138C8-B44A-4FD5-A999-D49515A982FF}" type="slidenum">
              <a:rPr lang="en-GB" smtClean="0">
                <a:solidFill>
                  <a:srgbClr val="0F5494"/>
                </a:solidFill>
              </a:rPr>
              <a:pPr>
                <a:defRPr/>
              </a:pPr>
              <a:t>17</a:t>
            </a:fld>
            <a:endParaRPr lang="en-GB" dirty="0">
              <a:solidFill>
                <a:srgbClr val="0F5494"/>
              </a:solidFill>
            </a:endParaRPr>
          </a:p>
        </p:txBody>
      </p:sp>
      <p:sp>
        <p:nvSpPr>
          <p:cNvPr id="4" name="Rectangle 3"/>
          <p:cNvSpPr/>
          <p:nvPr/>
        </p:nvSpPr>
        <p:spPr>
          <a:xfrm>
            <a:off x="683569" y="2125682"/>
            <a:ext cx="5688656" cy="4247317"/>
          </a:xfrm>
          <a:prstGeom prst="rect">
            <a:avLst/>
          </a:prstGeom>
        </p:spPr>
        <p:txBody>
          <a:bodyPr wrap="square">
            <a:spAutoFit/>
          </a:bodyPr>
          <a:lstStyle/>
          <a:p>
            <a:pPr>
              <a:defRPr/>
            </a:pPr>
            <a:r>
              <a:rPr lang="en-US" sz="1800" b="1" dirty="0" smtClean="0"/>
              <a:t>Agriculture</a:t>
            </a:r>
          </a:p>
          <a:p>
            <a:pPr>
              <a:defRPr/>
            </a:pPr>
            <a:endParaRPr lang="en-US" sz="1800" b="1" dirty="0"/>
          </a:p>
          <a:p>
            <a:pPr marL="266700" lvl="0" indent="-266700" eaLnBrk="0" hangingPunct="0">
              <a:buFont typeface="Arial" pitchFamily="34" charset="0"/>
              <a:buChar char="•"/>
              <a:defRPr/>
            </a:pPr>
            <a:r>
              <a:rPr lang="da-DK" sz="1800" dirty="0"/>
              <a:t>Economic losses in agricultural productivity due to environmental degradation (soil erosion or desertification)</a:t>
            </a:r>
          </a:p>
          <a:p>
            <a:pPr marL="266700" lvl="0" indent="-266700" eaLnBrk="0" hangingPunct="0">
              <a:buFont typeface="Arial" pitchFamily="34" charset="0"/>
              <a:buChar char="•"/>
              <a:defRPr/>
            </a:pPr>
            <a:r>
              <a:rPr lang="da-DK" sz="1800" dirty="0"/>
              <a:t>Agriculture-related greenhouse gas emissions (CO2 equivalent-tons/year)</a:t>
            </a:r>
          </a:p>
          <a:p>
            <a:pPr marL="266700" lvl="0" indent="-266700" eaLnBrk="0" hangingPunct="0">
              <a:buFont typeface="Arial" pitchFamily="34" charset="0"/>
              <a:buChar char="•"/>
              <a:defRPr/>
            </a:pPr>
            <a:r>
              <a:rPr lang="da-DK" sz="1800" dirty="0"/>
              <a:t>Intensity of use of water in agriculture </a:t>
            </a:r>
          </a:p>
          <a:p>
            <a:pPr marL="266700" lvl="0" indent="-266700" eaLnBrk="0" hangingPunct="0">
              <a:buFont typeface="Arial" pitchFamily="34" charset="0"/>
              <a:buChar char="•"/>
              <a:defRPr/>
            </a:pPr>
            <a:r>
              <a:rPr lang="da-DK" sz="1800" dirty="0"/>
              <a:t>Intensity of pesticide and fertiliser use</a:t>
            </a:r>
          </a:p>
          <a:p>
            <a:pPr marL="266700" lvl="0" indent="-266700" eaLnBrk="0" hangingPunct="0">
              <a:buFont typeface="Arial" pitchFamily="34" charset="0"/>
              <a:buChar char="•"/>
              <a:defRPr/>
            </a:pPr>
            <a:r>
              <a:rPr lang="da-DK" sz="1800" dirty="0"/>
              <a:t>Fish stocks</a:t>
            </a:r>
          </a:p>
          <a:p>
            <a:pPr marL="266700" lvl="0" indent="-266700" eaLnBrk="0" hangingPunct="0">
              <a:buFont typeface="Arial" pitchFamily="34" charset="0"/>
              <a:buChar char="•"/>
              <a:defRPr/>
            </a:pPr>
            <a:r>
              <a:rPr lang="da-DK" sz="1800" dirty="0"/>
              <a:t>Surface of land used by agriculture</a:t>
            </a:r>
          </a:p>
          <a:p>
            <a:pPr marL="266700" lvl="0" indent="-266700" eaLnBrk="0" hangingPunct="0">
              <a:buFont typeface="Arial" pitchFamily="34" charset="0"/>
              <a:buChar char="•"/>
              <a:defRPr/>
            </a:pPr>
            <a:r>
              <a:rPr lang="da-DK" sz="1800" dirty="0"/>
              <a:t>Share of area occupied by organic farming in total utilised agricultural area</a:t>
            </a:r>
          </a:p>
          <a:p>
            <a:pPr marL="266700" indent="-266700">
              <a:buFont typeface="Arial" pitchFamily="34" charset="0"/>
              <a:buChar char="•"/>
              <a:defRPr/>
            </a:pPr>
            <a:endParaRPr lang="da-DK" sz="1800" dirty="0" smtClean="0"/>
          </a:p>
          <a:p>
            <a:pPr marL="266700" indent="-266700">
              <a:buFont typeface="Arial" pitchFamily="34" charset="0"/>
              <a:buChar char="•"/>
              <a:defRPr/>
            </a:pPr>
            <a:endParaRPr lang="en-US" sz="1800" dirty="0"/>
          </a:p>
        </p:txBody>
      </p:sp>
      <p:grpSp>
        <p:nvGrpSpPr>
          <p:cNvPr id="11" name="Group 8"/>
          <p:cNvGrpSpPr>
            <a:grpSpLocks/>
          </p:cNvGrpSpPr>
          <p:nvPr/>
        </p:nvGrpSpPr>
        <p:grpSpPr bwMode="auto">
          <a:xfrm>
            <a:off x="6387991" y="2125682"/>
            <a:ext cx="2320925" cy="2362200"/>
            <a:chOff x="1289050" y="3484563"/>
            <a:chExt cx="3387725" cy="2554287"/>
          </a:xfrm>
        </p:grpSpPr>
        <p:pic>
          <p:nvPicPr>
            <p:cNvPr id="12" name="Picture 6" descr="rua0003"/>
            <p:cNvPicPr>
              <a:picLocks noChangeAspect="1" noChangeArrowheads="1"/>
            </p:cNvPicPr>
            <p:nvPr/>
          </p:nvPicPr>
          <p:blipFill>
            <a:blip r:embed="rId3" cstate="print"/>
            <a:srcRect/>
            <a:stretch>
              <a:fillRect/>
            </a:stretch>
          </p:blipFill>
          <p:spPr bwMode="auto">
            <a:xfrm>
              <a:off x="1289050" y="3484563"/>
              <a:ext cx="3354388" cy="2235200"/>
            </a:xfrm>
            <a:prstGeom prst="rect">
              <a:avLst/>
            </a:prstGeom>
            <a:noFill/>
            <a:ln w="9525">
              <a:noFill/>
              <a:miter lim="800000"/>
              <a:headEnd/>
              <a:tailEnd/>
            </a:ln>
          </p:spPr>
        </p:pic>
        <p:sp>
          <p:nvSpPr>
            <p:cNvPr id="14" name="Text Box 7"/>
            <p:cNvSpPr txBox="1">
              <a:spLocks noChangeArrowheads="1"/>
            </p:cNvSpPr>
            <p:nvPr/>
          </p:nvSpPr>
          <p:spPr bwMode="auto">
            <a:xfrm>
              <a:off x="3957638" y="5734050"/>
              <a:ext cx="719137" cy="304800"/>
            </a:xfrm>
            <a:prstGeom prst="rect">
              <a:avLst/>
            </a:prstGeom>
            <a:noFill/>
            <a:ln w="9525">
              <a:noFill/>
              <a:miter lim="800000"/>
              <a:headEnd/>
              <a:tailEnd/>
            </a:ln>
          </p:spPr>
          <p:txBody>
            <a:bodyPr/>
            <a:lstStyle/>
            <a:p>
              <a:pPr algn="r">
                <a:spcBef>
                  <a:spcPct val="50000"/>
                </a:spcBef>
              </a:pPr>
              <a:r>
                <a:rPr lang="fr-BE" sz="1000">
                  <a:solidFill>
                    <a:srgbClr val="2D8B2F"/>
                  </a:solidFill>
                </a:rPr>
                <a:t>© EC</a:t>
              </a:r>
              <a:endParaRPr lang="fr-FR" sz="1000">
                <a:solidFill>
                  <a:srgbClr val="2D8B2F"/>
                </a:solidFill>
              </a:endParaRPr>
            </a:p>
          </p:txBody>
        </p:sp>
      </p:grpSp>
      <p:pic>
        <p:nvPicPr>
          <p:cNvPr id="15" name="Picture 6" descr="Beach_Dump"/>
          <p:cNvPicPr>
            <a:picLocks noChangeAspect="1" noChangeArrowheads="1"/>
          </p:cNvPicPr>
          <p:nvPr/>
        </p:nvPicPr>
        <p:blipFill>
          <a:blip r:embed="rId4" cstate="print"/>
          <a:srcRect/>
          <a:stretch>
            <a:fillRect/>
          </a:stretch>
        </p:blipFill>
        <p:spPr bwMode="auto">
          <a:xfrm>
            <a:off x="6365153" y="4267200"/>
            <a:ext cx="2343763" cy="1731982"/>
          </a:xfrm>
          <a:prstGeom prst="rect">
            <a:avLst/>
          </a:prstGeom>
          <a:noFill/>
          <a:ln w="9525">
            <a:noFill/>
            <a:miter lim="800000"/>
            <a:headEnd/>
            <a:tailEnd/>
          </a:ln>
        </p:spPr>
      </p:pic>
    </p:spTree>
    <p:extLst>
      <p:ext uri="{BB962C8B-B14F-4D97-AF65-F5344CB8AC3E}">
        <p14:creationId xmlns:p14="http://schemas.microsoft.com/office/powerpoint/2010/main" xmlns="" val="17256563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85800" y="1274802"/>
            <a:ext cx="8229600" cy="553998"/>
          </a:xfrm>
        </p:spPr>
        <p:txBody>
          <a:bodyPr>
            <a:spAutoFit/>
          </a:bodyPr>
          <a:lstStyle/>
          <a:p>
            <a:r>
              <a:rPr lang="da-DK" dirty="0" smtClean="0"/>
              <a:t>Examples of indicators</a:t>
            </a:r>
            <a:endParaRPr lang="en-US" dirty="0" smtClean="0"/>
          </a:p>
        </p:txBody>
      </p:sp>
      <p:sp>
        <p:nvSpPr>
          <p:cNvPr id="3" name="Slide Number Placeholder 2"/>
          <p:cNvSpPr>
            <a:spLocks noGrp="1"/>
          </p:cNvSpPr>
          <p:nvPr>
            <p:ph type="sldNum" sz="quarter" idx="12"/>
          </p:nvPr>
        </p:nvSpPr>
        <p:spPr/>
        <p:txBody>
          <a:bodyPr/>
          <a:lstStyle/>
          <a:p>
            <a:pPr>
              <a:defRPr/>
            </a:pPr>
            <a:fld id="{BBB138C8-B44A-4FD5-A999-D49515A982FF}" type="slidenum">
              <a:rPr lang="en-GB" smtClean="0">
                <a:solidFill>
                  <a:srgbClr val="0F5494"/>
                </a:solidFill>
              </a:rPr>
              <a:pPr>
                <a:defRPr/>
              </a:pPr>
              <a:t>18</a:t>
            </a:fld>
            <a:endParaRPr lang="en-GB" dirty="0">
              <a:solidFill>
                <a:srgbClr val="0F5494"/>
              </a:solidFill>
            </a:endParaRPr>
          </a:p>
        </p:txBody>
      </p:sp>
      <p:sp>
        <p:nvSpPr>
          <p:cNvPr id="4" name="Rectangle 3"/>
          <p:cNvSpPr/>
          <p:nvPr/>
        </p:nvSpPr>
        <p:spPr>
          <a:xfrm>
            <a:off x="683569" y="2205038"/>
            <a:ext cx="5688656" cy="2030412"/>
          </a:xfrm>
          <a:prstGeom prst="rect">
            <a:avLst/>
          </a:prstGeom>
        </p:spPr>
        <p:txBody>
          <a:bodyPr wrap="square">
            <a:spAutoFit/>
          </a:bodyPr>
          <a:lstStyle/>
          <a:p>
            <a:pPr>
              <a:defRPr/>
            </a:pPr>
            <a:r>
              <a:rPr lang="da-DK" sz="1800" b="1" dirty="0"/>
              <a:t>Water</a:t>
            </a:r>
            <a:endParaRPr lang="en-US" sz="1800" b="1" dirty="0"/>
          </a:p>
          <a:p>
            <a:pPr marL="266700" indent="-266700">
              <a:buFont typeface="Arial" pitchFamily="34" charset="0"/>
              <a:buChar char="•"/>
              <a:defRPr/>
            </a:pPr>
            <a:r>
              <a:rPr lang="en-US" sz="1800" dirty="0"/>
              <a:t>Water efficiency in domestic water supply and agricultural water use</a:t>
            </a:r>
          </a:p>
          <a:p>
            <a:pPr marL="266700" indent="-266700">
              <a:buFont typeface="Arial" pitchFamily="34" charset="0"/>
              <a:buChar char="•"/>
              <a:defRPr/>
            </a:pPr>
            <a:r>
              <a:rPr lang="en-US" sz="1800" dirty="0"/>
              <a:t>Extent of waste treatment through septage management and sewerage plants </a:t>
            </a:r>
          </a:p>
          <a:p>
            <a:pPr marL="266700" indent="-266700">
              <a:buFont typeface="Arial" pitchFamily="34" charset="0"/>
              <a:buChar char="•"/>
              <a:defRPr/>
            </a:pPr>
            <a:r>
              <a:rPr lang="en-US" sz="1800" dirty="0"/>
              <a:t>Adoption of the Integrated Water Resources Management (IWRM) approach</a:t>
            </a:r>
          </a:p>
        </p:txBody>
      </p:sp>
      <p:sp>
        <p:nvSpPr>
          <p:cNvPr id="10" name="TextBox 9"/>
          <p:cNvSpPr txBox="1"/>
          <p:nvPr/>
        </p:nvSpPr>
        <p:spPr>
          <a:xfrm>
            <a:off x="683569" y="4495800"/>
            <a:ext cx="5617219" cy="2308324"/>
          </a:xfrm>
          <a:prstGeom prst="rect">
            <a:avLst/>
          </a:prstGeom>
          <a:noFill/>
        </p:spPr>
        <p:txBody>
          <a:bodyPr wrap="square">
            <a:spAutoFit/>
          </a:bodyPr>
          <a:lstStyle/>
          <a:p>
            <a:pPr>
              <a:defRPr/>
            </a:pPr>
            <a:r>
              <a:rPr lang="en-GB" sz="1800" b="1" dirty="0" smtClean="0"/>
              <a:t>Transport</a:t>
            </a:r>
          </a:p>
          <a:p>
            <a:pPr marL="266700" indent="-266700">
              <a:buFont typeface="Arial" pitchFamily="34" charset="0"/>
              <a:buChar char="•"/>
              <a:defRPr/>
            </a:pPr>
            <a:r>
              <a:rPr lang="en-US" sz="1800" dirty="0"/>
              <a:t>Greenhouse gas efficiency of the transport sector (T.km/CO2 emitted)</a:t>
            </a:r>
          </a:p>
          <a:p>
            <a:pPr marL="266700" indent="-266700">
              <a:buFont typeface="Arial" pitchFamily="34" charset="0"/>
              <a:buChar char="•"/>
              <a:defRPr/>
            </a:pPr>
            <a:r>
              <a:rPr lang="en-US" sz="1800" dirty="0" smtClean="0"/>
              <a:t>Level </a:t>
            </a:r>
            <a:r>
              <a:rPr lang="en-US" sz="1800" dirty="0"/>
              <a:t>of Investment in public transport (USD/year)</a:t>
            </a:r>
          </a:p>
          <a:p>
            <a:pPr marL="266700" indent="-266700">
              <a:buFont typeface="Arial" pitchFamily="34" charset="0"/>
              <a:buChar char="•"/>
              <a:defRPr/>
            </a:pPr>
            <a:r>
              <a:rPr lang="en-US" sz="1800" dirty="0" smtClean="0"/>
              <a:t>Number </a:t>
            </a:r>
            <a:r>
              <a:rPr lang="en-US" sz="1800" dirty="0"/>
              <a:t>of km of roads that are climate proofed</a:t>
            </a:r>
          </a:p>
          <a:p>
            <a:pPr>
              <a:defRPr/>
            </a:pPr>
            <a:endParaRPr lang="en-GB" sz="1800" b="1" dirty="0"/>
          </a:p>
        </p:txBody>
      </p:sp>
      <p:pic>
        <p:nvPicPr>
          <p:cNvPr id="46091" name="Picture 7" descr="waterafrica.jpg"/>
          <p:cNvPicPr>
            <a:picLocks noChangeAspect="1"/>
          </p:cNvPicPr>
          <p:nvPr/>
        </p:nvPicPr>
        <p:blipFill>
          <a:blip r:embed="rId3" cstate="print">
            <a:extLst>
              <a:ext uri="{28A0092B-C50C-407E-A947-70E740481C1C}">
                <a14:useLocalDpi xmlns:a14="http://schemas.microsoft.com/office/drawing/2010/main" xmlns="" val="0"/>
              </a:ext>
            </a:extLst>
          </a:blip>
          <a:srcRect r="19231"/>
          <a:stretch>
            <a:fillRect/>
          </a:stretch>
        </p:blipFill>
        <p:spPr bwMode="auto">
          <a:xfrm>
            <a:off x="6488112" y="2352675"/>
            <a:ext cx="2274888" cy="19145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6092" name="Picture 13" descr="transport.jpg"/>
          <p:cNvPicPr>
            <a:picLocks noChangeAspect="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477000" y="4724400"/>
            <a:ext cx="2300288" cy="15128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685800" y="1143000"/>
            <a:ext cx="8229600" cy="553998"/>
          </a:xfrm>
        </p:spPr>
        <p:txBody>
          <a:bodyPr>
            <a:spAutoFit/>
          </a:bodyPr>
          <a:lstStyle/>
          <a:p>
            <a:r>
              <a:rPr lang="da-DK" dirty="0" smtClean="0"/>
              <a:t>Examples of indicators</a:t>
            </a:r>
            <a:endParaRPr lang="en-US" dirty="0" smtClean="0"/>
          </a:p>
        </p:txBody>
      </p:sp>
      <p:sp>
        <p:nvSpPr>
          <p:cNvPr id="3" name="Slide Number Placeholder 2"/>
          <p:cNvSpPr>
            <a:spLocks noGrp="1"/>
          </p:cNvSpPr>
          <p:nvPr>
            <p:ph type="sldNum" sz="quarter" idx="12"/>
          </p:nvPr>
        </p:nvSpPr>
        <p:spPr/>
        <p:txBody>
          <a:bodyPr/>
          <a:lstStyle/>
          <a:p>
            <a:pPr>
              <a:defRPr/>
            </a:pPr>
            <a:fld id="{3174E75C-E917-474D-A846-85F52513F240}" type="slidenum">
              <a:rPr lang="en-GB" smtClean="0"/>
              <a:pPr>
                <a:defRPr/>
              </a:pPr>
              <a:t>19</a:t>
            </a:fld>
            <a:endParaRPr lang="en-GB" dirty="0"/>
          </a:p>
        </p:txBody>
      </p:sp>
      <p:sp>
        <p:nvSpPr>
          <p:cNvPr id="4" name="Rectangle 9"/>
          <p:cNvSpPr>
            <a:spLocks noChangeArrowheads="1"/>
          </p:cNvSpPr>
          <p:nvPr/>
        </p:nvSpPr>
        <p:spPr bwMode="auto">
          <a:xfrm>
            <a:off x="457200" y="1707327"/>
            <a:ext cx="6019800" cy="2862322"/>
          </a:xfrm>
          <a:prstGeom prst="rect">
            <a:avLst/>
          </a:prstGeom>
          <a:noFill/>
          <a:ln w="9525">
            <a:noFill/>
            <a:miter lim="800000"/>
            <a:headEnd/>
            <a:tailEnd/>
          </a:ln>
          <a:effectLst/>
        </p:spPr>
        <p:txBody>
          <a:bodyPr wrap="square" anchor="ctr">
            <a:spAutoFit/>
          </a:bodyPr>
          <a:lstStyle/>
          <a:p>
            <a:pPr eaLnBrk="0" hangingPunct="0">
              <a:defRPr/>
            </a:pPr>
            <a:r>
              <a:rPr lang="en-GB" sz="1800" b="1" dirty="0" smtClean="0">
                <a:ea typeface="Calibri" pitchFamily="34" charset="0"/>
                <a:cs typeface="Arial" pitchFamily="34" charset="0"/>
              </a:rPr>
              <a:t>Health</a:t>
            </a:r>
          </a:p>
          <a:p>
            <a:pPr marL="266700" indent="-266700" eaLnBrk="0" hangingPunct="0">
              <a:buFont typeface="Arial" pitchFamily="34" charset="0"/>
              <a:buChar char="•"/>
              <a:defRPr/>
            </a:pPr>
            <a:r>
              <a:rPr lang="en-US" sz="1800" dirty="0">
                <a:ea typeface="Calibri" pitchFamily="34" charset="0"/>
                <a:cs typeface="Arial" pitchFamily="34" charset="0"/>
              </a:rPr>
              <a:t>Prevalence of vector-borne diseases (malaria and dengue fever) in areas previously not affected due to climate change</a:t>
            </a:r>
          </a:p>
          <a:p>
            <a:pPr marL="266700" indent="-266700" eaLnBrk="0" hangingPunct="0">
              <a:buFont typeface="Arial" pitchFamily="34" charset="0"/>
              <a:buChar char="•"/>
              <a:defRPr/>
            </a:pPr>
            <a:r>
              <a:rPr lang="en-US" sz="1800" dirty="0" smtClean="0">
                <a:ea typeface="Calibri" pitchFamily="34" charset="0"/>
                <a:cs typeface="Arial" pitchFamily="34" charset="0"/>
              </a:rPr>
              <a:t>Number </a:t>
            </a:r>
            <a:r>
              <a:rPr lang="en-US" sz="1800" dirty="0">
                <a:ea typeface="Calibri" pitchFamily="34" charset="0"/>
                <a:cs typeface="Arial" pitchFamily="34" charset="0"/>
              </a:rPr>
              <a:t>of </a:t>
            </a:r>
            <a:r>
              <a:rPr lang="en-US" sz="1800" dirty="0" smtClean="0">
                <a:ea typeface="Calibri" pitchFamily="34" charset="0"/>
                <a:cs typeface="Arial" pitchFamily="34" charset="0"/>
              </a:rPr>
              <a:t>victims </a:t>
            </a:r>
            <a:r>
              <a:rPr lang="en-US" sz="1800" dirty="0">
                <a:ea typeface="Calibri" pitchFamily="34" charset="0"/>
                <a:cs typeface="Arial" pitchFamily="34" charset="0"/>
              </a:rPr>
              <a:t>of natural disasters and climate related extreme events (floods, droughts, heat waves)</a:t>
            </a:r>
          </a:p>
          <a:p>
            <a:pPr marL="266700" indent="-266700" eaLnBrk="0" hangingPunct="0">
              <a:buFont typeface="Arial" pitchFamily="34" charset="0"/>
              <a:buChar char="•"/>
              <a:defRPr/>
            </a:pPr>
            <a:r>
              <a:rPr lang="en-US" sz="1800" dirty="0" smtClean="0">
                <a:ea typeface="Calibri" pitchFamily="34" charset="0"/>
                <a:cs typeface="Arial" pitchFamily="34" charset="0"/>
              </a:rPr>
              <a:t>Proportion </a:t>
            </a:r>
            <a:r>
              <a:rPr lang="en-US" sz="1800" dirty="0">
                <a:ea typeface="Calibri" pitchFamily="34" charset="0"/>
                <a:cs typeface="Arial" pitchFamily="34" charset="0"/>
              </a:rPr>
              <a:t>of hospitals with an adequate waste management system</a:t>
            </a:r>
          </a:p>
          <a:p>
            <a:pPr eaLnBrk="0" hangingPunct="0">
              <a:defRPr/>
            </a:pPr>
            <a:endParaRPr lang="en-GB" sz="1800" b="1" dirty="0">
              <a:ea typeface="Calibri" pitchFamily="34" charset="0"/>
              <a:cs typeface="Arial" pitchFamily="34" charset="0"/>
            </a:endParaRPr>
          </a:p>
        </p:txBody>
      </p:sp>
      <p:sp>
        <p:nvSpPr>
          <p:cNvPr id="5" name="Rectangle 10"/>
          <p:cNvSpPr>
            <a:spLocks noChangeArrowheads="1"/>
          </p:cNvSpPr>
          <p:nvPr/>
        </p:nvSpPr>
        <p:spPr bwMode="auto">
          <a:xfrm>
            <a:off x="420570" y="4191000"/>
            <a:ext cx="6096117" cy="2585323"/>
          </a:xfrm>
          <a:prstGeom prst="rect">
            <a:avLst/>
          </a:prstGeom>
          <a:noFill/>
          <a:ln w="9525">
            <a:noFill/>
            <a:miter lim="800000"/>
            <a:headEnd/>
            <a:tailEnd/>
          </a:ln>
          <a:effectLst/>
        </p:spPr>
        <p:txBody>
          <a:bodyPr wrap="square" anchor="ctr">
            <a:spAutoFit/>
          </a:bodyPr>
          <a:lstStyle/>
          <a:p>
            <a:pPr eaLnBrk="0" hangingPunct="0">
              <a:defRPr/>
            </a:pPr>
            <a:r>
              <a:rPr lang="en-GB" sz="1800" b="1" dirty="0">
                <a:ea typeface="Calibri" pitchFamily="34" charset="0"/>
                <a:cs typeface="Arial" pitchFamily="34" charset="0"/>
              </a:rPr>
              <a:t>Education</a:t>
            </a:r>
          </a:p>
          <a:p>
            <a:pPr marL="266700" indent="-266700" eaLnBrk="0" hangingPunct="0">
              <a:buFont typeface="Arial" pitchFamily="34" charset="0"/>
              <a:buChar char="•"/>
              <a:defRPr/>
            </a:pPr>
            <a:r>
              <a:rPr lang="en-GB" sz="1800" dirty="0">
                <a:ea typeface="Calibri" pitchFamily="34" charset="0"/>
                <a:cs typeface="Arial" pitchFamily="34" charset="0"/>
              </a:rPr>
              <a:t>% of school children with access to a water/sanitation in schools (1:40, separate girls/boys)</a:t>
            </a:r>
            <a:r>
              <a:rPr lang="en-US" sz="1800" dirty="0">
                <a:cs typeface="Arial" pitchFamily="34" charset="0"/>
              </a:rPr>
              <a:t> </a:t>
            </a:r>
            <a:endParaRPr lang="en-US" sz="1800" dirty="0" smtClean="0">
              <a:cs typeface="Arial" pitchFamily="34" charset="0"/>
            </a:endParaRPr>
          </a:p>
          <a:p>
            <a:pPr marL="266700" indent="-266700" eaLnBrk="0" hangingPunct="0">
              <a:buFont typeface="Arial" pitchFamily="34" charset="0"/>
              <a:buChar char="•"/>
              <a:defRPr/>
            </a:pPr>
            <a:r>
              <a:rPr lang="en-GB" sz="1800" dirty="0" smtClean="0">
                <a:ea typeface="Calibri" pitchFamily="34" charset="0"/>
                <a:cs typeface="Arial" pitchFamily="34" charset="0"/>
              </a:rPr>
              <a:t>Number </a:t>
            </a:r>
            <a:r>
              <a:rPr lang="en-GB" sz="1800" dirty="0">
                <a:ea typeface="Calibri" pitchFamily="34" charset="0"/>
                <a:cs typeface="Arial" pitchFamily="34" charset="0"/>
              </a:rPr>
              <a:t>of school teachers trained in environment and climate change </a:t>
            </a:r>
            <a:r>
              <a:rPr lang="en-GB" sz="1800" dirty="0" smtClean="0">
                <a:ea typeface="Calibri" pitchFamily="34" charset="0"/>
                <a:cs typeface="Arial" pitchFamily="34" charset="0"/>
              </a:rPr>
              <a:t>integration</a:t>
            </a:r>
          </a:p>
          <a:p>
            <a:pPr marL="266700" indent="-266700" eaLnBrk="0" hangingPunct="0">
              <a:buFont typeface="Arial" pitchFamily="34" charset="0"/>
              <a:buChar char="•"/>
              <a:defRPr/>
            </a:pPr>
            <a:r>
              <a:rPr lang="en-GB" sz="1800" dirty="0" smtClean="0"/>
              <a:t>Integration </a:t>
            </a:r>
            <a:r>
              <a:rPr lang="en-GB" sz="1800" dirty="0"/>
              <a:t>of environment, climate change and disaster risk reduction in school and university curricula</a:t>
            </a:r>
            <a:endParaRPr lang="en-US" sz="1800" dirty="0">
              <a:cs typeface="Arial" pitchFamily="34" charset="0"/>
            </a:endParaRPr>
          </a:p>
        </p:txBody>
      </p:sp>
      <p:pic>
        <p:nvPicPr>
          <p:cNvPr id="47110" name="Picture 13" descr="health.jpg"/>
          <p:cNvPicPr>
            <a:picLocks noChangeAspect="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553200" y="2365375"/>
            <a:ext cx="2232025" cy="15970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7111" name="Picture 6" descr="Education_in_Africa_500x390.jpg"/>
          <p:cNvPicPr>
            <a:picLocks noChangeAspect="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6553200" y="4721225"/>
            <a:ext cx="2252662" cy="1755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44049"/>
            <a:ext cx="8229600" cy="553998"/>
          </a:xfrm>
        </p:spPr>
        <p:txBody>
          <a:bodyPr>
            <a:spAutoFit/>
          </a:bodyPr>
          <a:lstStyle/>
          <a:p>
            <a:pPr indent="-3175"/>
            <a:r>
              <a:rPr lang="da-DK" dirty="0" smtClean="0"/>
              <a:t>Structure</a:t>
            </a:r>
            <a:endParaRPr lang="da-DK" dirty="0"/>
          </a:p>
        </p:txBody>
      </p:sp>
      <p:sp>
        <p:nvSpPr>
          <p:cNvPr id="3" name="Slide Number Placeholder 2"/>
          <p:cNvSpPr>
            <a:spLocks noGrp="1"/>
          </p:cNvSpPr>
          <p:nvPr>
            <p:ph type="sldNum" sz="quarter" idx="12"/>
          </p:nvPr>
        </p:nvSpPr>
        <p:spPr/>
        <p:txBody>
          <a:bodyPr/>
          <a:lstStyle/>
          <a:p>
            <a:pPr>
              <a:defRPr/>
            </a:pPr>
            <a:fld id="{EC401C0D-2536-4557-876A-36C4DD155A24}" type="slidenum">
              <a:rPr lang="en-GB" smtClean="0"/>
              <a:pPr>
                <a:defRPr/>
              </a:pPr>
              <a:t>2</a:t>
            </a:fld>
            <a:endParaRPr lang="en-GB" dirty="0"/>
          </a:p>
        </p:txBody>
      </p:sp>
      <p:sp>
        <p:nvSpPr>
          <p:cNvPr id="5" name="TextBox 4"/>
          <p:cNvSpPr txBox="1"/>
          <p:nvPr/>
        </p:nvSpPr>
        <p:spPr>
          <a:xfrm>
            <a:off x="381000" y="2017216"/>
            <a:ext cx="8352928" cy="3416320"/>
          </a:xfrm>
          <a:prstGeom prst="rect">
            <a:avLst/>
          </a:prstGeom>
          <a:noFill/>
        </p:spPr>
        <p:txBody>
          <a:bodyPr wrap="square" rtlCol="0">
            <a:spAutoFit/>
          </a:bodyPr>
          <a:lstStyle/>
          <a:p>
            <a:pPr marL="285750" indent="-285750">
              <a:buFont typeface="Arial" pitchFamily="34" charset="0"/>
              <a:buChar char="•"/>
            </a:pPr>
            <a:r>
              <a:rPr lang="da-DK" sz="2400" dirty="0" smtClean="0"/>
              <a:t>Monitoring &amp; evaluation – terminology - concepts</a:t>
            </a:r>
          </a:p>
          <a:p>
            <a:pPr marL="285750" indent="-285750">
              <a:buFont typeface="Arial" pitchFamily="34" charset="0"/>
              <a:buChar char="•"/>
            </a:pPr>
            <a:endParaRPr lang="da-DK" sz="2400" dirty="0" smtClean="0"/>
          </a:p>
          <a:p>
            <a:pPr marL="285750" indent="-285750">
              <a:buFont typeface="Arial" pitchFamily="34" charset="0"/>
              <a:buChar char="•"/>
            </a:pPr>
            <a:r>
              <a:rPr lang="da-DK" sz="2400" dirty="0" smtClean="0"/>
              <a:t>What to monitor and why </a:t>
            </a:r>
          </a:p>
          <a:p>
            <a:endParaRPr lang="da-DK" sz="2400" dirty="0" smtClean="0"/>
          </a:p>
          <a:p>
            <a:pPr marL="285750" indent="-285750">
              <a:buFont typeface="Arial" pitchFamily="34" charset="0"/>
              <a:buChar char="•"/>
            </a:pPr>
            <a:r>
              <a:rPr lang="da-DK" sz="2400" dirty="0"/>
              <a:t>H</a:t>
            </a:r>
            <a:r>
              <a:rPr lang="da-DK" sz="2400" dirty="0" smtClean="0"/>
              <a:t>ow to monitor and examples of indicators </a:t>
            </a:r>
          </a:p>
          <a:p>
            <a:pPr marL="285750" indent="-285750">
              <a:buFont typeface="Arial" pitchFamily="34" charset="0"/>
              <a:buChar char="•"/>
            </a:pPr>
            <a:endParaRPr lang="da-DK" sz="2400" dirty="0" smtClean="0"/>
          </a:p>
          <a:p>
            <a:pPr marL="285750" indent="-285750">
              <a:buFont typeface="Arial" pitchFamily="34" charset="0"/>
              <a:buChar char="•"/>
            </a:pPr>
            <a:r>
              <a:rPr lang="da-DK" sz="2400" dirty="0" smtClean="0"/>
              <a:t>Rio markers</a:t>
            </a:r>
          </a:p>
          <a:p>
            <a:pPr marL="285750" indent="-285750">
              <a:buFont typeface="Arial" pitchFamily="34" charset="0"/>
              <a:buChar char="•"/>
            </a:pPr>
            <a:endParaRPr lang="da-DK" sz="2400" dirty="0" smtClean="0"/>
          </a:p>
          <a:p>
            <a:pPr marL="285750" indent="-285750">
              <a:buFont typeface="Arial" pitchFamily="34" charset="0"/>
              <a:buChar char="•"/>
            </a:pPr>
            <a:r>
              <a:rPr lang="da-DK" sz="2400" dirty="0" smtClean="0"/>
              <a:t>Resources </a:t>
            </a:r>
            <a:endParaRPr lang="da-DK" sz="2400" dirty="0"/>
          </a:p>
        </p:txBody>
      </p:sp>
    </p:spTree>
    <p:extLst>
      <p:ext uri="{BB962C8B-B14F-4D97-AF65-F5344CB8AC3E}">
        <p14:creationId xmlns:p14="http://schemas.microsoft.com/office/powerpoint/2010/main" xmlns="" val="89348064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685800" y="1274802"/>
            <a:ext cx="8229600" cy="553998"/>
          </a:xfrm>
        </p:spPr>
        <p:txBody>
          <a:bodyPr>
            <a:spAutoFit/>
          </a:bodyPr>
          <a:lstStyle/>
          <a:p>
            <a:pPr marL="0" indent="0"/>
            <a:r>
              <a:rPr lang="da-DK" dirty="0" smtClean="0">
                <a:ea typeface="ＭＳ Ｐゴシック" pitchFamily="34" charset="-128"/>
              </a:rPr>
              <a:t>Rio markers </a:t>
            </a:r>
            <a:r>
              <a:rPr lang="da-DK" sz="1200" i="1" dirty="0" smtClean="0">
                <a:ea typeface="ＭＳ Ｐゴシック" pitchFamily="34" charset="-128"/>
              </a:rPr>
              <a:t>(donor </a:t>
            </a:r>
            <a:r>
              <a:rPr lang="da-DK" sz="1200" i="1" dirty="0" err="1" smtClean="0">
                <a:ea typeface="ＭＳ Ｐゴシック" pitchFamily="34" charset="-128"/>
              </a:rPr>
              <a:t>perspective</a:t>
            </a:r>
            <a:r>
              <a:rPr lang="da-DK" sz="1200" i="1" dirty="0" smtClean="0">
                <a:ea typeface="ＭＳ Ｐゴシック" pitchFamily="34" charset="-128"/>
              </a:rPr>
              <a:t>)</a:t>
            </a:r>
            <a:endParaRPr lang="en-US" sz="1200" i="1" dirty="0" smtClean="0"/>
          </a:p>
        </p:txBody>
      </p:sp>
      <p:sp>
        <p:nvSpPr>
          <p:cNvPr id="54276" name="Slide Number Placeholder 3"/>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E172E25C-AC1C-4DA0-AC09-474BB721EE12}" type="slidenum">
              <a:rPr lang="en-GB" sz="1400" smtClean="0">
                <a:latin typeface="Arial" charset="0"/>
              </a:rPr>
              <a:pPr eaLnBrk="1" hangingPunct="1">
                <a:defRPr/>
              </a:pPr>
              <a:t>20</a:t>
            </a:fld>
            <a:endParaRPr lang="en-GB" sz="1400" smtClean="0">
              <a:latin typeface="Arial" charset="0"/>
            </a:endParaRPr>
          </a:p>
        </p:txBody>
      </p:sp>
      <p:sp>
        <p:nvSpPr>
          <p:cNvPr id="53253" name="Rectangle 3"/>
          <p:cNvSpPr>
            <a:spLocks noChangeArrowheads="1"/>
          </p:cNvSpPr>
          <p:nvPr/>
        </p:nvSpPr>
        <p:spPr bwMode="auto">
          <a:xfrm>
            <a:off x="685800" y="6308725"/>
            <a:ext cx="7056438" cy="277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en-US" dirty="0"/>
              <a:t>Handbook on climate markers: http://www.oecd.org/dataoecd/56/18/48785310.pdf</a:t>
            </a:r>
          </a:p>
        </p:txBody>
      </p:sp>
      <p:sp>
        <p:nvSpPr>
          <p:cNvPr id="53254" name="Pentagon 5">
            <a:hlinkClick r:id="rId3" action="ppaction://hlinksldjump"/>
          </p:cNvPr>
          <p:cNvSpPr>
            <a:spLocks noChangeArrowheads="1"/>
          </p:cNvSpPr>
          <p:nvPr/>
        </p:nvSpPr>
        <p:spPr bwMode="auto">
          <a:xfrm>
            <a:off x="7529512" y="5888038"/>
            <a:ext cx="1081088" cy="360362"/>
          </a:xfrm>
          <a:prstGeom prst="homePlate">
            <a:avLst>
              <a:gd name="adj" fmla="val 50000"/>
            </a:avLst>
          </a:prstGeom>
          <a:solidFill>
            <a:schemeClr val="accent2"/>
          </a:solidFill>
          <a:ln>
            <a:noFill/>
          </a:ln>
          <a:extLst>
            <a:ext uri="{91240B29-F687-4f45-9708-019B960494DF}">
              <a14:hiddenLine xmlns:a14="http://schemas.microsoft.com/office/drawing/2010/main" xmlns="" w="9525" algn="ctr">
                <a:solidFill>
                  <a:srgbClr val="000000"/>
                </a:solidFill>
                <a:round/>
                <a:headEnd/>
                <a:tailEnd/>
              </a14:hiddenLine>
            </a:ext>
          </a:extLst>
        </p:spPr>
        <p:txBody>
          <a:bodyPr anchor="ctr"/>
          <a:lstStyle/>
          <a:p>
            <a:pPr marL="3175"/>
            <a:r>
              <a:rPr lang="da-DK">
                <a:solidFill>
                  <a:schemeClr val="bg1"/>
                </a:solidFill>
              </a:rPr>
              <a:t>more</a:t>
            </a:r>
            <a:endParaRPr lang="en-US">
              <a:solidFill>
                <a:schemeClr val="bg1"/>
              </a:solidFill>
            </a:endParaRPr>
          </a:p>
        </p:txBody>
      </p:sp>
      <p:sp>
        <p:nvSpPr>
          <p:cNvPr id="9" name="TextBox 8"/>
          <p:cNvSpPr txBox="1"/>
          <p:nvPr/>
        </p:nvSpPr>
        <p:spPr>
          <a:xfrm>
            <a:off x="685800" y="1828800"/>
            <a:ext cx="8001000" cy="4524316"/>
          </a:xfrm>
          <a:prstGeom prst="rect">
            <a:avLst/>
          </a:prstGeom>
          <a:noFill/>
        </p:spPr>
        <p:txBody>
          <a:bodyPr wrap="square" rtlCol="0">
            <a:spAutoFit/>
          </a:bodyPr>
          <a:lstStyle/>
          <a:p>
            <a:pPr marL="0" indent="0">
              <a:buFontTx/>
              <a:buNone/>
              <a:defRPr/>
            </a:pPr>
            <a:r>
              <a:rPr lang="en-GB" sz="1800" dirty="0" smtClean="0">
                <a:ea typeface="ＭＳ Ｐゴシック" charset="-128"/>
              </a:rPr>
              <a:t>Since 1998 OECD/DAC has monitored commitments to supporting the 3 Rio conventions : Biodiversity; Desertification; Climate</a:t>
            </a:r>
          </a:p>
          <a:p>
            <a:pPr>
              <a:defRPr/>
            </a:pPr>
            <a:endParaRPr lang="en-GB" sz="1800" dirty="0" smtClean="0">
              <a:ea typeface="ＭＳ Ｐゴシック" charset="-128"/>
            </a:endParaRPr>
          </a:p>
          <a:p>
            <a:pPr marL="0" indent="0">
              <a:buFontTx/>
              <a:buNone/>
              <a:defRPr/>
            </a:pPr>
            <a:r>
              <a:rPr lang="en-GB" sz="1800" dirty="0" smtClean="0">
                <a:ea typeface="ＭＳ Ｐゴシック" charset="-128"/>
              </a:rPr>
              <a:t>All aid activity is marked as either </a:t>
            </a:r>
          </a:p>
          <a:p>
            <a:pPr marL="400050" indent="-400050">
              <a:buFont typeface="+mj-lt"/>
              <a:buAutoNum type="romanLcPeriod"/>
              <a:defRPr/>
            </a:pPr>
            <a:r>
              <a:rPr lang="en-GB" sz="1800" dirty="0" smtClean="0">
                <a:ea typeface="ＭＳ Ｐゴシック" charset="-128"/>
              </a:rPr>
              <a:t>targeting the Conventions as a 'principal objective' or </a:t>
            </a:r>
          </a:p>
          <a:p>
            <a:pPr marL="400050" indent="-400050">
              <a:buFont typeface="+mj-lt"/>
              <a:buAutoNum type="romanLcPeriod"/>
              <a:defRPr/>
            </a:pPr>
            <a:r>
              <a:rPr lang="en-GB" sz="1800" dirty="0" smtClean="0">
                <a:ea typeface="ＭＳ Ｐゴシック" charset="-128"/>
              </a:rPr>
              <a:t>a 'significant objective', or </a:t>
            </a:r>
          </a:p>
          <a:p>
            <a:pPr marL="400050" indent="-400050">
              <a:buFont typeface="+mj-lt"/>
              <a:buAutoNum type="romanLcPeriod"/>
              <a:defRPr/>
            </a:pPr>
            <a:r>
              <a:rPr lang="en-GB" sz="1800" dirty="0" smtClean="0">
                <a:ea typeface="ＭＳ Ｐゴシック" charset="-128"/>
              </a:rPr>
              <a:t>not targeting the objective. </a:t>
            </a:r>
          </a:p>
          <a:p>
            <a:pPr>
              <a:defRPr/>
            </a:pPr>
            <a:endParaRPr lang="en-GB" sz="1800" dirty="0">
              <a:ea typeface="ＭＳ Ｐゴシック" charset="-128"/>
            </a:endParaRPr>
          </a:p>
          <a:p>
            <a:pPr>
              <a:defRPr/>
            </a:pPr>
            <a:r>
              <a:rPr lang="en-GB" sz="1800" dirty="0" smtClean="0">
                <a:ea typeface="ＭＳ Ｐゴシック" charset="-128"/>
              </a:rPr>
              <a:t>A key concern is that the measurement should not inadvertently work against integration/ mainstreaming by encouraging standalone activities. </a:t>
            </a:r>
            <a:endParaRPr lang="en-GB" sz="1800" b="1" dirty="0" smtClean="0">
              <a:ea typeface="ＭＳ Ｐゴシック" charset="-128"/>
            </a:endParaRPr>
          </a:p>
          <a:p>
            <a:pPr marL="0" indent="0">
              <a:buFontTx/>
              <a:buNone/>
              <a:defRPr/>
            </a:pPr>
            <a:endParaRPr lang="en-GB" sz="1800" dirty="0" smtClean="0">
              <a:ea typeface="ＭＳ Ｐゴシック" charset="-128"/>
            </a:endParaRPr>
          </a:p>
          <a:p>
            <a:pPr marL="0" indent="0">
              <a:buFontTx/>
              <a:buNone/>
              <a:defRPr/>
            </a:pPr>
            <a:r>
              <a:rPr lang="en-GB" sz="1800" b="1" dirty="0" smtClean="0">
                <a:ea typeface="ＭＳ Ｐゴシック" charset="-128"/>
              </a:rPr>
              <a:t>Principal</a:t>
            </a:r>
            <a:r>
              <a:rPr lang="en-GB" sz="1800" dirty="0" smtClean="0">
                <a:ea typeface="ＭＳ Ｐゴシック" charset="-128"/>
              </a:rPr>
              <a:t> = UNFCCC objectives are stated and the activities would not otherwise have been undertaken.  </a:t>
            </a:r>
          </a:p>
          <a:p>
            <a:pPr marL="0" indent="0">
              <a:buFontTx/>
              <a:buNone/>
              <a:defRPr/>
            </a:pPr>
            <a:r>
              <a:rPr lang="en-GB" sz="1800" b="1" dirty="0" smtClean="0">
                <a:ea typeface="ＭＳ Ｐゴシック" charset="-128"/>
              </a:rPr>
              <a:t>Significant</a:t>
            </a:r>
            <a:r>
              <a:rPr lang="en-GB" sz="1800" dirty="0" smtClean="0">
                <a:ea typeface="ＭＳ Ｐゴシック" charset="-128"/>
              </a:rPr>
              <a:t> =  have other prime objectives, but they have been formulated or adjusted to help meet climate concerns.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685800" y="1219200"/>
            <a:ext cx="8458200" cy="1015663"/>
          </a:xfrm>
        </p:spPr>
        <p:txBody>
          <a:bodyPr wrap="square">
            <a:spAutoFit/>
          </a:bodyPr>
          <a:lstStyle/>
          <a:p>
            <a:pPr marL="0" indent="0"/>
            <a:r>
              <a:rPr lang="da-DK" dirty="0" smtClean="0"/>
              <a:t>Definitions of Rio markers - adaptation</a:t>
            </a:r>
            <a:endParaRPr lang="en-US" dirty="0" smtClean="0"/>
          </a:p>
        </p:txBody>
      </p:sp>
      <p:sp>
        <p:nvSpPr>
          <p:cNvPr id="3" name="TextBox 2"/>
          <p:cNvSpPr txBox="1"/>
          <p:nvPr/>
        </p:nvSpPr>
        <p:spPr>
          <a:xfrm>
            <a:off x="762000" y="2533650"/>
            <a:ext cx="2735262" cy="1200150"/>
          </a:xfrm>
          <a:prstGeom prst="homePlate">
            <a:avLst/>
          </a:prstGeom>
          <a:solidFill>
            <a:schemeClr val="accent1"/>
          </a:solidFill>
          <a:ln>
            <a:noFill/>
          </a:ln>
          <a:effectLst>
            <a:outerShdw dist="127000" dir="3600000" rotWithShape="0">
              <a:schemeClr val="bg1">
                <a:lumMod val="50000"/>
              </a:schemeClr>
            </a:outerShdw>
          </a:effectLst>
        </p:spPr>
        <p:style>
          <a:lnRef idx="1">
            <a:schemeClr val="accent5"/>
          </a:lnRef>
          <a:fillRef idx="2">
            <a:schemeClr val="accent5"/>
          </a:fillRef>
          <a:effectRef idx="1">
            <a:schemeClr val="accent5"/>
          </a:effectRef>
          <a:fontRef idx="minor">
            <a:schemeClr val="dk1"/>
          </a:fontRef>
        </p:style>
        <p:txBody>
          <a:bodyPr anchor="ctr" anchorCtr="1">
            <a:spAutoFit/>
          </a:bodyPr>
          <a:lstStyle/>
          <a:p>
            <a:pPr>
              <a:defRPr/>
            </a:pPr>
            <a:r>
              <a:rPr lang="en-US" b="1" dirty="0">
                <a:solidFill>
                  <a:srgbClr val="0F5494"/>
                </a:solidFill>
              </a:rPr>
              <a:t>An activity should be</a:t>
            </a:r>
          </a:p>
          <a:p>
            <a:pPr>
              <a:defRPr/>
            </a:pPr>
            <a:r>
              <a:rPr lang="en-US" b="1" dirty="0">
                <a:solidFill>
                  <a:srgbClr val="0F5494"/>
                </a:solidFill>
              </a:rPr>
              <a:t>classified as adaptation related</a:t>
            </a:r>
          </a:p>
          <a:p>
            <a:pPr>
              <a:defRPr/>
            </a:pPr>
            <a:r>
              <a:rPr lang="en-US" b="1" dirty="0">
                <a:solidFill>
                  <a:srgbClr val="0F5494"/>
                </a:solidFill>
              </a:rPr>
              <a:t>(score Principal or</a:t>
            </a:r>
          </a:p>
          <a:p>
            <a:pPr>
              <a:defRPr/>
            </a:pPr>
            <a:r>
              <a:rPr lang="en-US" b="1" dirty="0">
                <a:solidFill>
                  <a:srgbClr val="0F5494"/>
                </a:solidFill>
              </a:rPr>
              <a:t>Significant) if:</a:t>
            </a:r>
          </a:p>
          <a:p>
            <a:pPr>
              <a:defRPr/>
            </a:pPr>
            <a:endParaRPr lang="da-DK" b="1" dirty="0">
              <a:solidFill>
                <a:srgbClr val="0F5494"/>
              </a:solidFill>
            </a:endParaRPr>
          </a:p>
        </p:txBody>
      </p:sp>
      <p:sp>
        <p:nvSpPr>
          <p:cNvPr id="4" name="TextBox 3"/>
          <p:cNvSpPr txBox="1"/>
          <p:nvPr/>
        </p:nvSpPr>
        <p:spPr>
          <a:xfrm>
            <a:off x="3563888" y="2362200"/>
            <a:ext cx="5184825" cy="1600438"/>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173038" indent="-173038">
              <a:buFont typeface="Arial" pitchFamily="34" charset="0"/>
              <a:buChar char="•"/>
              <a:defRPr/>
            </a:pPr>
            <a:r>
              <a:rPr lang="en-US" sz="1400" dirty="0"/>
              <a:t>It intends to reduce the vulnerability of human or natural systems to the impacts of climate change and climate-related risks, by maintaining or increasing adaptive capacity and resilience.</a:t>
            </a:r>
          </a:p>
          <a:p>
            <a:pPr marL="173038" indent="-173038">
              <a:buFont typeface="Arial" pitchFamily="34" charset="0"/>
              <a:buChar char="•"/>
              <a:defRPr/>
            </a:pPr>
            <a:r>
              <a:rPr lang="en-US" sz="1400" dirty="0"/>
              <a:t>e.g. information, capacity development, planning and the implementation of climate change adaptation actions.</a:t>
            </a:r>
          </a:p>
        </p:txBody>
      </p:sp>
      <p:sp>
        <p:nvSpPr>
          <p:cNvPr id="5" name="TextBox 4"/>
          <p:cNvSpPr txBox="1"/>
          <p:nvPr/>
        </p:nvSpPr>
        <p:spPr>
          <a:xfrm>
            <a:off x="762000" y="4466877"/>
            <a:ext cx="2743200" cy="1200329"/>
          </a:xfrm>
          <a:prstGeom prst="homePlate">
            <a:avLst>
              <a:gd name="adj" fmla="val 39134"/>
            </a:avLst>
          </a:prstGeom>
          <a:solidFill>
            <a:schemeClr val="accent1"/>
          </a:solidFill>
          <a:ln>
            <a:noFill/>
          </a:ln>
          <a:effectLst>
            <a:outerShdw dist="127000" dir="3600000" rotWithShape="0">
              <a:schemeClr val="bg1">
                <a:lumMod val="50000"/>
              </a:schemeClr>
            </a:outerShdw>
          </a:effectLst>
        </p:spPr>
        <p:style>
          <a:lnRef idx="1">
            <a:schemeClr val="accent5"/>
          </a:lnRef>
          <a:fillRef idx="2">
            <a:schemeClr val="accent5"/>
          </a:fillRef>
          <a:effectRef idx="1">
            <a:schemeClr val="accent5"/>
          </a:effectRef>
          <a:fontRef idx="minor">
            <a:schemeClr val="dk1"/>
          </a:fontRef>
        </p:style>
        <p:txBody>
          <a:bodyPr wrap="square" anchor="ctr" anchorCtr="1">
            <a:spAutoFit/>
          </a:bodyPr>
          <a:lstStyle/>
          <a:p>
            <a:pPr>
              <a:defRPr/>
            </a:pPr>
            <a:r>
              <a:rPr lang="en-US" b="1" dirty="0">
                <a:solidFill>
                  <a:srgbClr val="0F5494"/>
                </a:solidFill>
              </a:rPr>
              <a:t>CRITERIA</a:t>
            </a:r>
          </a:p>
          <a:p>
            <a:pPr>
              <a:defRPr/>
            </a:pPr>
            <a:r>
              <a:rPr lang="en-US" b="1" dirty="0">
                <a:solidFill>
                  <a:srgbClr val="0F5494"/>
                </a:solidFill>
              </a:rPr>
              <a:t>FOR ELIGIBILITY</a:t>
            </a:r>
          </a:p>
          <a:p>
            <a:pPr>
              <a:defRPr/>
            </a:pPr>
            <a:r>
              <a:rPr lang="en-US" b="1" dirty="0">
                <a:solidFill>
                  <a:srgbClr val="0F5494"/>
                </a:solidFill>
              </a:rPr>
              <a:t>An activity is eligible for the climate change </a:t>
            </a:r>
            <a:r>
              <a:rPr lang="en-US" b="1" dirty="0" smtClean="0">
                <a:solidFill>
                  <a:srgbClr val="0F5494"/>
                </a:solidFill>
              </a:rPr>
              <a:t>adaptation marker </a:t>
            </a:r>
            <a:r>
              <a:rPr lang="en-US" b="1" dirty="0">
                <a:solidFill>
                  <a:srgbClr val="0F5494"/>
                </a:solidFill>
              </a:rPr>
              <a:t>if:</a:t>
            </a:r>
          </a:p>
          <a:p>
            <a:pPr>
              <a:defRPr/>
            </a:pPr>
            <a:endParaRPr lang="en-US" dirty="0">
              <a:solidFill>
                <a:srgbClr val="0F5494"/>
              </a:solidFill>
            </a:endParaRPr>
          </a:p>
        </p:txBody>
      </p:sp>
      <p:sp>
        <p:nvSpPr>
          <p:cNvPr id="6" name="TextBox 5"/>
          <p:cNvSpPr txBox="1"/>
          <p:nvPr/>
        </p:nvSpPr>
        <p:spPr>
          <a:xfrm>
            <a:off x="3563887" y="4213225"/>
            <a:ext cx="5184825" cy="2030413"/>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marL="342900" indent="-342900">
              <a:buFontTx/>
              <a:buAutoNum type="alphaLcParenR"/>
              <a:defRPr/>
            </a:pPr>
            <a:r>
              <a:rPr lang="en-US" sz="1400" dirty="0"/>
              <a:t>the climate change adaptation objective is explicitly indicated in the activity documentation; </a:t>
            </a:r>
          </a:p>
          <a:p>
            <a:pPr marL="342900" indent="-342900">
              <a:defRPr/>
            </a:pPr>
            <a:r>
              <a:rPr lang="en-US" sz="1400" b="1" dirty="0"/>
              <a:t>And</a:t>
            </a:r>
          </a:p>
          <a:p>
            <a:pPr marL="342900" indent="-342900">
              <a:defRPr/>
            </a:pPr>
            <a:r>
              <a:rPr lang="en-US" sz="1400" dirty="0"/>
              <a:t>b)   the activity contains specific measures targeting the definition above.</a:t>
            </a:r>
          </a:p>
          <a:p>
            <a:pPr>
              <a:defRPr/>
            </a:pPr>
            <a:endParaRPr lang="en-US" sz="1400" dirty="0"/>
          </a:p>
          <a:p>
            <a:pPr>
              <a:defRPr/>
            </a:pPr>
            <a:r>
              <a:rPr lang="en-US" sz="1400" dirty="0"/>
              <a:t>Carrying out a climate change adaptation analysis, either separately or as an integral part of agencies’ standard procedures, facilitates this approach.</a:t>
            </a:r>
          </a:p>
        </p:txBody>
      </p:sp>
      <p:sp>
        <p:nvSpPr>
          <p:cNvPr id="60423" name="TextBox 6"/>
          <p:cNvSpPr txBox="1">
            <a:spLocks noChangeArrowheads="1"/>
          </p:cNvSpPr>
          <p:nvPr/>
        </p:nvSpPr>
        <p:spPr bwMode="auto">
          <a:xfrm>
            <a:off x="685800" y="6351588"/>
            <a:ext cx="3222625" cy="2778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a:t>Source: Oecd CRS directives February 2010</a:t>
            </a:r>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762000" y="2057400"/>
            <a:ext cx="2590800" cy="1200150"/>
          </a:xfrm>
          <a:prstGeom prst="homePlate">
            <a:avLst/>
          </a:prstGeom>
          <a:solidFill>
            <a:schemeClr val="accent1"/>
          </a:solidFill>
          <a:ln>
            <a:noFill/>
          </a:ln>
          <a:effectLst>
            <a:outerShdw dist="127000" dir="3600000" rotWithShape="0">
              <a:schemeClr val="bg1">
                <a:lumMod val="50000"/>
              </a:schemeClr>
            </a:outerShdw>
          </a:effectLst>
        </p:spPr>
        <p:style>
          <a:lnRef idx="1">
            <a:schemeClr val="accent5"/>
          </a:lnRef>
          <a:fillRef idx="2">
            <a:schemeClr val="accent5"/>
          </a:fillRef>
          <a:effectRef idx="1">
            <a:schemeClr val="accent5"/>
          </a:effectRef>
          <a:fontRef idx="minor">
            <a:schemeClr val="dk1"/>
          </a:fontRef>
        </p:style>
        <p:txBody>
          <a:bodyPr wrap="square" anchor="ctr" anchorCtr="1">
            <a:spAutoFit/>
          </a:bodyPr>
          <a:lstStyle/>
          <a:p>
            <a:pPr>
              <a:defRPr/>
            </a:pPr>
            <a:r>
              <a:rPr lang="en-US" b="1" dirty="0" smtClean="0">
                <a:solidFill>
                  <a:srgbClr val="0F5494"/>
                </a:solidFill>
              </a:rPr>
              <a:t>An activity should be</a:t>
            </a:r>
          </a:p>
          <a:p>
            <a:pPr>
              <a:defRPr/>
            </a:pPr>
            <a:r>
              <a:rPr lang="en-US" b="1" dirty="0" smtClean="0">
                <a:solidFill>
                  <a:srgbClr val="0F5494"/>
                </a:solidFill>
              </a:rPr>
              <a:t>classified as mitigation related</a:t>
            </a:r>
          </a:p>
          <a:p>
            <a:pPr>
              <a:defRPr/>
            </a:pPr>
            <a:r>
              <a:rPr lang="en-US" b="1" dirty="0" smtClean="0">
                <a:solidFill>
                  <a:srgbClr val="0F5494"/>
                </a:solidFill>
              </a:rPr>
              <a:t>(score Principal or</a:t>
            </a:r>
          </a:p>
          <a:p>
            <a:pPr>
              <a:defRPr/>
            </a:pPr>
            <a:r>
              <a:rPr lang="en-US" b="1" dirty="0" smtClean="0">
                <a:solidFill>
                  <a:srgbClr val="0F5494"/>
                </a:solidFill>
              </a:rPr>
              <a:t>Significant) if:</a:t>
            </a:r>
          </a:p>
          <a:p>
            <a:pPr>
              <a:defRPr/>
            </a:pPr>
            <a:endParaRPr lang="da-DK" b="1" dirty="0">
              <a:solidFill>
                <a:srgbClr val="0F5494"/>
              </a:solidFill>
            </a:endParaRPr>
          </a:p>
        </p:txBody>
      </p:sp>
      <p:sp>
        <p:nvSpPr>
          <p:cNvPr id="14" name="TextBox 13"/>
          <p:cNvSpPr txBox="1"/>
          <p:nvPr/>
        </p:nvSpPr>
        <p:spPr>
          <a:xfrm>
            <a:off x="762000" y="4147065"/>
            <a:ext cx="2590800" cy="1384995"/>
          </a:xfrm>
          <a:prstGeom prst="homePlate">
            <a:avLst/>
          </a:prstGeom>
          <a:solidFill>
            <a:schemeClr val="accent1"/>
          </a:solidFill>
          <a:ln>
            <a:noFill/>
          </a:ln>
          <a:effectLst>
            <a:outerShdw dist="127000" dir="3600000" rotWithShape="0">
              <a:schemeClr val="bg1">
                <a:lumMod val="50000"/>
              </a:schemeClr>
            </a:outerShdw>
          </a:effectLst>
        </p:spPr>
        <p:style>
          <a:lnRef idx="1">
            <a:schemeClr val="accent5"/>
          </a:lnRef>
          <a:fillRef idx="2">
            <a:schemeClr val="accent5"/>
          </a:fillRef>
          <a:effectRef idx="1">
            <a:schemeClr val="accent5"/>
          </a:effectRef>
          <a:fontRef idx="minor">
            <a:schemeClr val="dk1"/>
          </a:fontRef>
        </p:style>
        <p:txBody>
          <a:bodyPr wrap="square" anchor="ctr" anchorCtr="1">
            <a:spAutoFit/>
          </a:bodyPr>
          <a:lstStyle/>
          <a:p>
            <a:pPr>
              <a:defRPr/>
            </a:pPr>
            <a:endParaRPr lang="en-US" b="1" dirty="0" smtClean="0"/>
          </a:p>
          <a:p>
            <a:pPr>
              <a:defRPr/>
            </a:pPr>
            <a:r>
              <a:rPr lang="en-US" b="1" dirty="0" smtClean="0">
                <a:solidFill>
                  <a:srgbClr val="0F5494"/>
                </a:solidFill>
              </a:rPr>
              <a:t>CRITERIA</a:t>
            </a:r>
          </a:p>
          <a:p>
            <a:pPr>
              <a:defRPr/>
            </a:pPr>
            <a:r>
              <a:rPr lang="en-US" b="1" dirty="0" smtClean="0">
                <a:solidFill>
                  <a:srgbClr val="0F5494"/>
                </a:solidFill>
              </a:rPr>
              <a:t>FOR ELIGIBILITY</a:t>
            </a:r>
          </a:p>
          <a:p>
            <a:pPr>
              <a:defRPr/>
            </a:pPr>
            <a:r>
              <a:rPr lang="en-US" b="1" dirty="0" smtClean="0">
                <a:solidFill>
                  <a:srgbClr val="0F5494"/>
                </a:solidFill>
              </a:rPr>
              <a:t>An activity is eligible for the climate change mitigation marker if:</a:t>
            </a:r>
          </a:p>
          <a:p>
            <a:pPr>
              <a:defRPr/>
            </a:pPr>
            <a:endParaRPr lang="da-DK" b="1" dirty="0">
              <a:solidFill>
                <a:srgbClr val="0F5494"/>
              </a:solidFill>
            </a:endParaRPr>
          </a:p>
        </p:txBody>
      </p:sp>
      <p:sp>
        <p:nvSpPr>
          <p:cNvPr id="61442" name="Title 1"/>
          <p:cNvSpPr>
            <a:spLocks noGrp="1"/>
          </p:cNvSpPr>
          <p:nvPr>
            <p:ph type="title"/>
          </p:nvPr>
        </p:nvSpPr>
        <p:spPr>
          <a:xfrm>
            <a:off x="698500" y="1219200"/>
            <a:ext cx="9131300" cy="553998"/>
          </a:xfrm>
        </p:spPr>
        <p:txBody>
          <a:bodyPr>
            <a:spAutoFit/>
          </a:bodyPr>
          <a:lstStyle/>
          <a:p>
            <a:pPr marL="3175" indent="0"/>
            <a:r>
              <a:rPr lang="en-US" smtClean="0"/>
              <a:t>Definitions of Rio markers - mitigation</a:t>
            </a:r>
            <a:endParaRPr lang="en-US" sz="2400" smtClean="0"/>
          </a:p>
        </p:txBody>
      </p:sp>
      <p:sp>
        <p:nvSpPr>
          <p:cNvPr id="5" name="TextBox 4"/>
          <p:cNvSpPr txBox="1"/>
          <p:nvPr/>
        </p:nvSpPr>
        <p:spPr>
          <a:xfrm>
            <a:off x="3419475" y="1963738"/>
            <a:ext cx="5329238" cy="1384300"/>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a:defRPr/>
            </a:pPr>
            <a:r>
              <a:rPr lang="en-US" sz="1400"/>
              <a:t>It contributes to the objective of stabilisation of greenhouse gas (GHG) concentrations in the atmosphere at a level that would prevent dangerous anthropogenic interference with the climate system by promoting efforts to reduce or limit GHG emissions or to enhance GHG sequestration.</a:t>
            </a:r>
          </a:p>
        </p:txBody>
      </p:sp>
      <p:sp>
        <p:nvSpPr>
          <p:cNvPr id="7" name="TextBox 6"/>
          <p:cNvSpPr txBox="1"/>
          <p:nvPr/>
        </p:nvSpPr>
        <p:spPr>
          <a:xfrm>
            <a:off x="3419475" y="3505200"/>
            <a:ext cx="5329238" cy="2892425"/>
          </a:xfrm>
          <a:prstGeom prst="rect">
            <a:avLst/>
          </a:prstGeom>
        </p:spPr>
        <p:style>
          <a:lnRef idx="1">
            <a:schemeClr val="accent4"/>
          </a:lnRef>
          <a:fillRef idx="2">
            <a:schemeClr val="accent4"/>
          </a:fillRef>
          <a:effectRef idx="1">
            <a:schemeClr val="accent4"/>
          </a:effectRef>
          <a:fontRef idx="minor">
            <a:schemeClr val="dk1"/>
          </a:fontRef>
        </p:style>
        <p:txBody>
          <a:bodyPr>
            <a:spAutoFit/>
          </a:bodyPr>
          <a:lstStyle/>
          <a:p>
            <a:pPr>
              <a:defRPr/>
            </a:pPr>
            <a:r>
              <a:rPr lang="en-US" sz="1400"/>
              <a:t>The activity contributes to (one or more) :</a:t>
            </a:r>
          </a:p>
          <a:p>
            <a:pPr>
              <a:defRPr/>
            </a:pPr>
            <a:r>
              <a:rPr lang="en-US" sz="1400"/>
              <a:t>a) the mitigation of climate change by limiting  anthropogenic emissions of GHGs, including gases regulated by the Montreal Protocol; </a:t>
            </a:r>
            <a:r>
              <a:rPr lang="en-US" sz="1400" b="1"/>
              <a:t>or</a:t>
            </a:r>
          </a:p>
          <a:p>
            <a:pPr>
              <a:defRPr/>
            </a:pPr>
            <a:r>
              <a:rPr lang="en-US" sz="1400"/>
              <a:t>b) the protection and/or enhancement of GHG sinks and reservoirs; </a:t>
            </a:r>
            <a:r>
              <a:rPr lang="en-US" sz="1400" b="1"/>
              <a:t>or</a:t>
            </a:r>
          </a:p>
          <a:p>
            <a:pPr>
              <a:defRPr/>
            </a:pPr>
            <a:r>
              <a:rPr lang="en-US" sz="1400"/>
              <a:t>c) the integration of climate change concerns with the recipient countries’ development objectives through institution building, capacity development,  strengthening the regulatory and policy framework, or</a:t>
            </a:r>
          </a:p>
          <a:p>
            <a:pPr>
              <a:defRPr/>
            </a:pPr>
            <a:r>
              <a:rPr lang="en-US" sz="1400"/>
              <a:t>research; </a:t>
            </a:r>
            <a:r>
              <a:rPr lang="en-US" sz="1400" b="1"/>
              <a:t>or</a:t>
            </a:r>
          </a:p>
          <a:p>
            <a:pPr>
              <a:defRPr/>
            </a:pPr>
            <a:r>
              <a:rPr lang="en-US" sz="1400"/>
              <a:t>d) developing countries’ efforts to meet their obligations under the Convention.</a:t>
            </a:r>
          </a:p>
        </p:txBody>
      </p:sp>
      <p:sp>
        <p:nvSpPr>
          <p:cNvPr id="61447" name="TextBox 7"/>
          <p:cNvSpPr txBox="1">
            <a:spLocks noChangeArrowheads="1"/>
          </p:cNvSpPr>
          <p:nvPr/>
        </p:nvSpPr>
        <p:spPr bwMode="auto">
          <a:xfrm>
            <a:off x="685800" y="6477000"/>
            <a:ext cx="3581400" cy="277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t>Source: Oecd CRS directives February 2010</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42" name="Title 1"/>
          <p:cNvSpPr>
            <a:spLocks noGrp="1"/>
          </p:cNvSpPr>
          <p:nvPr>
            <p:ph type="title"/>
          </p:nvPr>
        </p:nvSpPr>
        <p:spPr>
          <a:xfrm>
            <a:off x="698500" y="1219200"/>
            <a:ext cx="9131300" cy="553998"/>
          </a:xfrm>
        </p:spPr>
        <p:txBody>
          <a:bodyPr>
            <a:spAutoFit/>
          </a:bodyPr>
          <a:lstStyle/>
          <a:p>
            <a:pPr marL="3175" indent="0"/>
            <a:r>
              <a:rPr lang="en-US" dirty="0" smtClean="0"/>
              <a:t>Rio markers in CRIS</a:t>
            </a:r>
            <a:endParaRPr lang="en-US" sz="2400" dirty="0" smtClean="0"/>
          </a:p>
        </p:txBody>
      </p:sp>
      <p:sp>
        <p:nvSpPr>
          <p:cNvPr id="8" name="TextBox 7"/>
          <p:cNvSpPr txBox="1"/>
          <p:nvPr/>
        </p:nvSpPr>
        <p:spPr>
          <a:xfrm>
            <a:off x="685800" y="2209800"/>
            <a:ext cx="7993062" cy="1477328"/>
          </a:xfrm>
          <a:prstGeom prst="rect">
            <a:avLst/>
          </a:prstGeom>
          <a:noFill/>
        </p:spPr>
        <p:txBody>
          <a:bodyPr>
            <a:spAutoFit/>
          </a:bodyPr>
          <a:lstStyle/>
          <a:p>
            <a:pPr>
              <a:defRPr/>
            </a:pPr>
            <a:r>
              <a:rPr lang="en-US" sz="1800" b="1" dirty="0" smtClean="0">
                <a:cs typeface="+mn-cs"/>
              </a:rPr>
              <a:t>The Common External Relations Information System </a:t>
            </a:r>
          </a:p>
          <a:p>
            <a:pPr>
              <a:defRPr/>
            </a:pPr>
            <a:endParaRPr lang="en-US" sz="1800" b="1" dirty="0">
              <a:cs typeface="+mn-cs"/>
            </a:endParaRPr>
          </a:p>
          <a:p>
            <a:pPr>
              <a:defRPr/>
            </a:pPr>
            <a:r>
              <a:rPr lang="en-US" sz="1800" b="1" dirty="0" smtClean="0">
                <a:cs typeface="+mn-cs"/>
              </a:rPr>
              <a:t>The role of Rio Markers in CRIS</a:t>
            </a:r>
          </a:p>
          <a:p>
            <a:pPr>
              <a:defRPr/>
            </a:pPr>
            <a:endParaRPr lang="en-US" sz="1800" b="1" dirty="0">
              <a:cs typeface="+mn-cs"/>
            </a:endParaRPr>
          </a:p>
          <a:p>
            <a:pPr>
              <a:defRPr/>
            </a:pPr>
            <a:endParaRPr lang="en-US" sz="1800" b="1" dirty="0" smtClean="0">
              <a:cs typeface="+mn-cs"/>
            </a:endParaRPr>
          </a:p>
        </p:txBody>
      </p:sp>
    </p:spTree>
    <p:extLst>
      <p:ext uri="{BB962C8B-B14F-4D97-AF65-F5344CB8AC3E}">
        <p14:creationId xmlns:p14="http://schemas.microsoft.com/office/powerpoint/2010/main" xmlns="" val="357244955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85800" y="1219200"/>
            <a:ext cx="8229600" cy="553998"/>
          </a:xfrm>
        </p:spPr>
        <p:txBody>
          <a:bodyPr>
            <a:spAutoFit/>
          </a:bodyPr>
          <a:lstStyle/>
          <a:p>
            <a:pPr marL="0" indent="0"/>
            <a:r>
              <a:rPr lang="da-DK" dirty="0" smtClean="0"/>
              <a:t>Examples of what counts</a:t>
            </a:r>
            <a:endParaRPr lang="en-US" dirty="0" smtClean="0"/>
          </a:p>
        </p:txBody>
      </p:sp>
      <p:sp>
        <p:nvSpPr>
          <p:cNvPr id="3" name="TextBox 2"/>
          <p:cNvSpPr txBox="1"/>
          <p:nvPr/>
        </p:nvSpPr>
        <p:spPr>
          <a:xfrm>
            <a:off x="685800" y="2209800"/>
            <a:ext cx="7993062" cy="4016484"/>
          </a:xfrm>
          <a:prstGeom prst="rect">
            <a:avLst/>
          </a:prstGeom>
          <a:noFill/>
        </p:spPr>
        <p:txBody>
          <a:bodyPr>
            <a:spAutoFit/>
          </a:bodyPr>
          <a:lstStyle/>
          <a:p>
            <a:pPr>
              <a:defRPr/>
            </a:pPr>
            <a:r>
              <a:rPr lang="en-US" sz="1500" b="1" dirty="0">
                <a:cs typeface="+mn-cs"/>
              </a:rPr>
              <a:t>Examples of activities that qualify for score “principal” under the climate change adaptation marker</a:t>
            </a:r>
            <a:r>
              <a:rPr lang="en-US" sz="1500" b="1" dirty="0" smtClean="0">
                <a:cs typeface="+mn-cs"/>
              </a:rPr>
              <a:t> </a:t>
            </a:r>
          </a:p>
          <a:p>
            <a:pPr>
              <a:defRPr/>
            </a:pPr>
            <a:endParaRPr lang="en-US" sz="1500" b="1" dirty="0" smtClean="0">
              <a:cs typeface="+mn-cs"/>
            </a:endParaRPr>
          </a:p>
          <a:p>
            <a:pPr algn="ctr">
              <a:defRPr/>
            </a:pPr>
            <a:r>
              <a:rPr lang="en-US" sz="1500" b="1" i="1" dirty="0">
                <a:cs typeface="+mn-cs"/>
              </a:rPr>
              <a:t>Enabling activities </a:t>
            </a:r>
          </a:p>
          <a:p>
            <a:pPr marL="173038" indent="-173038">
              <a:buFont typeface="Arial" pitchFamily="34" charset="0"/>
              <a:buChar char="•"/>
              <a:defRPr/>
            </a:pPr>
            <a:r>
              <a:rPr lang="en-US" sz="1500" dirty="0">
                <a:cs typeface="+mn-cs"/>
              </a:rPr>
              <a:t>Improving weather and climate information systems. </a:t>
            </a:r>
          </a:p>
          <a:p>
            <a:pPr marL="173038" indent="-173038">
              <a:buFont typeface="Arial" pitchFamily="34" charset="0"/>
              <a:buChar char="•"/>
              <a:defRPr/>
            </a:pPr>
            <a:r>
              <a:rPr lang="en-US" sz="1500" dirty="0">
                <a:cs typeface="+mn-cs"/>
              </a:rPr>
              <a:t>Supporting climate change adaptation-specific policies, programmes &amp; plans. </a:t>
            </a:r>
          </a:p>
          <a:p>
            <a:pPr>
              <a:defRPr/>
            </a:pPr>
            <a:endParaRPr lang="en-US" sz="1500" dirty="0">
              <a:cs typeface="+mn-cs"/>
            </a:endParaRPr>
          </a:p>
          <a:p>
            <a:pPr algn="ctr">
              <a:defRPr/>
            </a:pPr>
            <a:r>
              <a:rPr lang="en-US" sz="1500" b="1" i="1" dirty="0">
                <a:cs typeface="+mn-cs"/>
              </a:rPr>
              <a:t>Policy and legislation </a:t>
            </a:r>
          </a:p>
          <a:p>
            <a:pPr marL="173038" indent="-173038">
              <a:buFont typeface="Arial" pitchFamily="34" charset="0"/>
              <a:buChar char="•"/>
              <a:defRPr/>
            </a:pPr>
            <a:r>
              <a:rPr lang="en-US" sz="1500" dirty="0">
                <a:cs typeface="+mn-cs"/>
              </a:rPr>
              <a:t>Strengthening the capacity of national institutions, including Finance and Planning Ministries, responsible for coordinating and planning adaptation activities and the </a:t>
            </a:r>
            <a:r>
              <a:rPr lang="en-US" sz="1500" dirty="0">
                <a:latin typeface="+mn-lt"/>
                <a:cs typeface="+mn-cs"/>
              </a:rPr>
              <a:t>integration</a:t>
            </a:r>
            <a:r>
              <a:rPr lang="en-US" sz="1500" dirty="0">
                <a:cs typeface="+mn-cs"/>
              </a:rPr>
              <a:t> of adaptation into planning and budget processes. </a:t>
            </a:r>
          </a:p>
          <a:p>
            <a:pPr marL="173038" indent="-173038">
              <a:buFont typeface="Arial" pitchFamily="34" charset="0"/>
              <a:buChar char="•"/>
              <a:defRPr/>
            </a:pPr>
            <a:r>
              <a:rPr lang="en-US" sz="1500" dirty="0">
                <a:cs typeface="+mn-cs"/>
              </a:rPr>
              <a:t>Making Disaster Risk Reduction (DRR) information and tools more accessible for climate change adaptation negotiators and managers – promoting the role of DRR in climate change adaptation policies, strategies and programmes. </a:t>
            </a:r>
          </a:p>
          <a:p>
            <a:pPr marL="173038" indent="-173038">
              <a:buFont typeface="Arial" pitchFamily="34" charset="0"/>
              <a:buChar char="•"/>
              <a:defRPr/>
            </a:pPr>
            <a:r>
              <a:rPr lang="en-US" sz="1500" dirty="0">
                <a:cs typeface="+mn-cs"/>
              </a:rPr>
              <a:t>Encouraging systematic dialogue, information exchange and joint working between climate change and disaster reduction bodies, focal points and experts, in collaboration with policy makers and development practitioners. </a:t>
            </a:r>
            <a:endParaRPr lang="en-US" sz="1500" b="1" i="1" dirty="0">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a:xfrm>
            <a:off x="685800" y="1219200"/>
            <a:ext cx="8229600" cy="553998"/>
          </a:xfrm>
        </p:spPr>
        <p:txBody>
          <a:bodyPr>
            <a:spAutoFit/>
          </a:bodyPr>
          <a:lstStyle/>
          <a:p>
            <a:pPr marL="0" indent="0"/>
            <a:r>
              <a:rPr lang="da-DK" dirty="0" smtClean="0"/>
              <a:t>Examples of what counts (2)</a:t>
            </a:r>
            <a:endParaRPr lang="en-US" dirty="0" smtClean="0"/>
          </a:p>
        </p:txBody>
      </p:sp>
      <p:pic>
        <p:nvPicPr>
          <p:cNvPr id="63491" name="Picture 4" descr="Agriculture-climate.jpg"/>
          <p:cNvPicPr>
            <a:picLocks/>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30783" y="2357438"/>
            <a:ext cx="1512000" cy="136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3492" name="TextBox 5"/>
          <p:cNvSpPr txBox="1">
            <a:spLocks noChangeArrowheads="1"/>
          </p:cNvSpPr>
          <p:nvPr/>
        </p:nvSpPr>
        <p:spPr bwMode="auto">
          <a:xfrm>
            <a:off x="2362200" y="2286000"/>
            <a:ext cx="1043876"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hlinkClick r:id="rId4" action="ppaction://hlinksldjump"/>
              </a:rPr>
              <a:t>Agriculture</a:t>
            </a:r>
            <a:endParaRPr lang="da-DK" dirty="0"/>
          </a:p>
        </p:txBody>
      </p:sp>
      <p:pic>
        <p:nvPicPr>
          <p:cNvPr id="63493" name="Picture 7" descr="waterafrica.jpg"/>
          <p:cNvPicPr>
            <a:picLocks/>
          </p:cNvPicPr>
          <p:nvPr/>
        </p:nvPicPr>
        <p:blipFill>
          <a:blip r:embed="rId5" cstate="print">
            <a:extLst>
              <a:ext uri="{28A0092B-C50C-407E-A947-70E740481C1C}">
                <a14:useLocalDpi xmlns:a14="http://schemas.microsoft.com/office/drawing/2010/main" xmlns="" val="0"/>
              </a:ext>
            </a:extLst>
          </a:blip>
          <a:srcRect r="19231"/>
          <a:stretch>
            <a:fillRect/>
          </a:stretch>
        </p:blipFill>
        <p:spPr bwMode="auto">
          <a:xfrm>
            <a:off x="838200" y="4191000"/>
            <a:ext cx="1511300" cy="136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3494" name="TextBox 8"/>
          <p:cNvSpPr txBox="1">
            <a:spLocks noChangeArrowheads="1"/>
          </p:cNvSpPr>
          <p:nvPr/>
        </p:nvSpPr>
        <p:spPr bwMode="auto">
          <a:xfrm>
            <a:off x="2362200" y="4140200"/>
            <a:ext cx="122555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t>Water and </a:t>
            </a:r>
            <a:r>
              <a:rPr lang="da-DK" dirty="0">
                <a:hlinkClick r:id="rId4" action="ppaction://hlinksldjump"/>
              </a:rPr>
              <a:t>Sanitation</a:t>
            </a:r>
            <a:endParaRPr lang="da-DK" dirty="0"/>
          </a:p>
        </p:txBody>
      </p:sp>
      <p:pic>
        <p:nvPicPr>
          <p:cNvPr id="63495" name="Picture 9" descr="fisheries.jpg"/>
          <p:cNvPicPr>
            <a:picLocks/>
          </p:cNvPicPr>
          <p:nvPr/>
        </p:nvPicPr>
        <p:blipFill>
          <a:blip r:embed="rId6" cstate="print">
            <a:extLst>
              <a:ext uri="{28A0092B-C50C-407E-A947-70E740481C1C}">
                <a14:useLocalDpi xmlns:a14="http://schemas.microsoft.com/office/drawing/2010/main" xmlns="" val="0"/>
              </a:ext>
            </a:extLst>
          </a:blip>
          <a:srcRect l="7559" t="7289" r="10211"/>
          <a:stretch>
            <a:fillRect/>
          </a:stretch>
        </p:blipFill>
        <p:spPr bwMode="auto">
          <a:xfrm>
            <a:off x="3482791" y="2357438"/>
            <a:ext cx="1511300" cy="13684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3496" name="TextBox 10"/>
          <p:cNvSpPr txBox="1">
            <a:spLocks noChangeArrowheads="1"/>
          </p:cNvSpPr>
          <p:nvPr/>
        </p:nvSpPr>
        <p:spPr bwMode="auto">
          <a:xfrm>
            <a:off x="5029200" y="2286000"/>
            <a:ext cx="862737"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hlinkClick r:id="rId7" action="ppaction://hlinksldjump"/>
              </a:rPr>
              <a:t>Fisheries</a:t>
            </a:r>
            <a:endParaRPr lang="da-DK" dirty="0"/>
          </a:p>
        </p:txBody>
      </p:sp>
      <p:pic>
        <p:nvPicPr>
          <p:cNvPr id="63497" name="Picture 11" descr="forest.jpg"/>
          <p:cNvPicPr>
            <a:picLocks/>
          </p:cNvPicPr>
          <p:nvPr/>
        </p:nvPicPr>
        <p:blipFill>
          <a:blip r:embed="rId8" cstate="print">
            <a:extLst>
              <a:ext uri="{28A0092B-C50C-407E-A947-70E740481C1C}">
                <a14:useLocalDpi xmlns:a14="http://schemas.microsoft.com/office/drawing/2010/main" xmlns="" val="0"/>
              </a:ext>
            </a:extLst>
          </a:blip>
          <a:srcRect/>
          <a:stretch>
            <a:fillRect/>
          </a:stretch>
        </p:blipFill>
        <p:spPr bwMode="auto">
          <a:xfrm>
            <a:off x="6134100" y="2357438"/>
            <a:ext cx="1512000" cy="136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3498" name="TextBox 12">
            <a:hlinkClick r:id="rId7" action="ppaction://hlinksldjump"/>
          </p:cNvPr>
          <p:cNvSpPr txBox="1">
            <a:spLocks noChangeArrowheads="1"/>
          </p:cNvSpPr>
          <p:nvPr/>
        </p:nvSpPr>
        <p:spPr bwMode="auto">
          <a:xfrm>
            <a:off x="7640548" y="2286000"/>
            <a:ext cx="817652"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err="1"/>
              <a:t>Forestry</a:t>
            </a:r>
            <a:endParaRPr lang="da-DK" dirty="0"/>
          </a:p>
        </p:txBody>
      </p:sp>
      <p:pic>
        <p:nvPicPr>
          <p:cNvPr id="63499" name="Picture 13" descr="health.jpg"/>
          <p:cNvPicPr>
            <a:picLocks/>
          </p:cNvPicPr>
          <p:nvPr/>
        </p:nvPicPr>
        <p:blipFill>
          <a:blip r:embed="rId9" cstate="print">
            <a:extLst>
              <a:ext uri="{28A0092B-C50C-407E-A947-70E740481C1C}">
                <a14:useLocalDpi xmlns:a14="http://schemas.microsoft.com/office/drawing/2010/main" xmlns="" val="0"/>
              </a:ext>
            </a:extLst>
          </a:blip>
          <a:srcRect/>
          <a:stretch>
            <a:fillRect/>
          </a:stretch>
        </p:blipFill>
        <p:spPr bwMode="auto">
          <a:xfrm>
            <a:off x="3466750" y="4191000"/>
            <a:ext cx="1524000" cy="136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3500" name="TextBox 14"/>
          <p:cNvSpPr txBox="1">
            <a:spLocks noChangeArrowheads="1"/>
          </p:cNvSpPr>
          <p:nvPr/>
        </p:nvSpPr>
        <p:spPr bwMode="auto">
          <a:xfrm>
            <a:off x="5032380" y="4141788"/>
            <a:ext cx="684803"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hlinkClick r:id="rId10" action="ppaction://hlinksldjump"/>
              </a:rPr>
              <a:t>Health</a:t>
            </a:r>
            <a:endParaRPr lang="da-DK" dirty="0"/>
          </a:p>
        </p:txBody>
      </p:sp>
      <p:pic>
        <p:nvPicPr>
          <p:cNvPr id="63501" name="Picture 15" descr="wind-power.jpg"/>
          <p:cNvPicPr>
            <a:picLocks/>
          </p:cNvPicPr>
          <p:nvPr/>
        </p:nvPicPr>
        <p:blipFill>
          <a:blip r:embed="rId11" cstate="print">
            <a:extLst>
              <a:ext uri="{28A0092B-C50C-407E-A947-70E740481C1C}">
                <a14:useLocalDpi xmlns:a14="http://schemas.microsoft.com/office/drawing/2010/main" xmlns="" val="0"/>
              </a:ext>
            </a:extLst>
          </a:blip>
          <a:srcRect/>
          <a:stretch>
            <a:fillRect/>
          </a:stretch>
        </p:blipFill>
        <p:spPr bwMode="auto">
          <a:xfrm>
            <a:off x="6108000" y="4191000"/>
            <a:ext cx="1512000" cy="136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63502" name="TextBox 16"/>
          <p:cNvSpPr txBox="1">
            <a:spLocks noChangeArrowheads="1"/>
          </p:cNvSpPr>
          <p:nvPr/>
        </p:nvSpPr>
        <p:spPr bwMode="auto">
          <a:xfrm>
            <a:off x="7620000" y="4114800"/>
            <a:ext cx="724878" cy="27699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dirty="0">
                <a:hlinkClick r:id="rId10" action="ppaction://hlinksldjump"/>
              </a:rPr>
              <a:t>Energy</a:t>
            </a:r>
            <a:endParaRPr lang="da-DK"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00">
            <a:alpha val="20000"/>
          </a:srgbClr>
        </a:solidFill>
        <a:effectLst/>
      </p:bgPr>
    </p:bg>
    <p:spTree>
      <p:nvGrpSpPr>
        <p:cNvPr id="1" name=""/>
        <p:cNvGrpSpPr/>
        <p:nvPr/>
      </p:nvGrpSpPr>
      <p:grpSpPr>
        <a:xfrm>
          <a:off x="0" y="0"/>
          <a:ext cx="0" cy="0"/>
          <a:chOff x="0" y="0"/>
          <a:chExt cx="0" cy="0"/>
        </a:xfrm>
      </p:grpSpPr>
      <p:sp>
        <p:nvSpPr>
          <p:cNvPr id="54274" name="Title 1"/>
          <p:cNvSpPr>
            <a:spLocks noGrp="1"/>
          </p:cNvSpPr>
          <p:nvPr>
            <p:ph type="title"/>
          </p:nvPr>
        </p:nvSpPr>
        <p:spPr>
          <a:xfrm>
            <a:off x="14288" y="1234589"/>
            <a:ext cx="8229600" cy="553998"/>
          </a:xfrm>
        </p:spPr>
        <p:txBody>
          <a:bodyPr>
            <a:spAutoFit/>
          </a:bodyPr>
          <a:lstStyle/>
          <a:p>
            <a:pPr indent="0"/>
            <a:r>
              <a:rPr lang="da-DK" dirty="0" smtClean="0"/>
              <a:t>Activity 1 </a:t>
            </a:r>
            <a:endParaRPr lang="en-US" dirty="0" smtClean="0"/>
          </a:p>
        </p:txBody>
      </p:sp>
      <p:sp>
        <p:nvSpPr>
          <p:cNvPr id="3" name="TextBox 1"/>
          <p:cNvSpPr txBox="1">
            <a:spLocks noChangeArrowheads="1"/>
          </p:cNvSpPr>
          <p:nvPr/>
        </p:nvSpPr>
        <p:spPr bwMode="auto">
          <a:xfrm>
            <a:off x="381000" y="2592388"/>
            <a:ext cx="8229600" cy="3416320"/>
          </a:xfrm>
          <a:prstGeom prst="rect">
            <a:avLst/>
          </a:prstGeom>
          <a:solidFill>
            <a:srgbClr val="FFFF99">
              <a:alpha val="43000"/>
            </a:srgbClr>
          </a:solidFill>
          <a:ln w="9525">
            <a:noFill/>
            <a:miter lim="800000"/>
            <a:headEnd/>
            <a:tailEnd/>
          </a:ln>
        </p:spPr>
        <p:txBody>
          <a:bodyPr wrap="square">
            <a:spAutoFit/>
          </a:bodyPr>
          <a:lstStyle/>
          <a:p>
            <a:pPr>
              <a:defRPr/>
            </a:pPr>
            <a:endParaRPr lang="da-DK" sz="1800" dirty="0">
              <a:ea typeface="ＭＳ Ｐゴシック" charset="-128"/>
              <a:cs typeface="+mn-cs"/>
            </a:endParaRPr>
          </a:p>
          <a:p>
            <a:pPr>
              <a:defRPr/>
            </a:pPr>
            <a:r>
              <a:rPr lang="da-DK" sz="1800" dirty="0">
                <a:ea typeface="ＭＳ Ｐゴシック" charset="-128"/>
                <a:cs typeface="+mn-cs"/>
              </a:rPr>
              <a:t>In small groups around a particular country/ sector: </a:t>
            </a:r>
          </a:p>
          <a:p>
            <a:pPr>
              <a:defRPr/>
            </a:pPr>
            <a:endParaRPr lang="da-DK" sz="1800" dirty="0">
              <a:ea typeface="ＭＳ Ｐゴシック" charset="-128"/>
              <a:cs typeface="+mn-cs"/>
            </a:endParaRPr>
          </a:p>
          <a:p>
            <a:pPr marL="982663" indent="-982663">
              <a:defRPr/>
            </a:pPr>
            <a:r>
              <a:rPr lang="da-DK" sz="1800" dirty="0">
                <a:ea typeface="ＭＳ Ｐゴシック" charset="-128"/>
                <a:cs typeface="+mn-cs"/>
              </a:rPr>
              <a:t>Task 1 </a:t>
            </a:r>
            <a:r>
              <a:rPr lang="da-DK" sz="1800" dirty="0" smtClean="0">
                <a:ea typeface="ＭＳ Ｐゴシック" charset="-128"/>
                <a:cs typeface="+mn-cs"/>
              </a:rPr>
              <a:t>– Look at the indicators of your particular country/sector</a:t>
            </a:r>
            <a:endParaRPr lang="da-DK" sz="1800" dirty="0">
              <a:ea typeface="ＭＳ Ｐゴシック" charset="-128"/>
              <a:cs typeface="+mn-cs"/>
            </a:endParaRPr>
          </a:p>
          <a:p>
            <a:pPr>
              <a:defRPr/>
            </a:pPr>
            <a:endParaRPr lang="da-DK" sz="1800" dirty="0">
              <a:ea typeface="ＭＳ Ｐゴシック" charset="-128"/>
              <a:cs typeface="+mn-cs"/>
            </a:endParaRPr>
          </a:p>
          <a:p>
            <a:pPr marL="982663" indent="-982663">
              <a:defRPr/>
            </a:pPr>
            <a:r>
              <a:rPr lang="da-DK" sz="1800" dirty="0">
                <a:ea typeface="ＭＳ Ｐゴシック" charset="-128"/>
                <a:cs typeface="+mn-cs"/>
              </a:rPr>
              <a:t>Task 2 </a:t>
            </a:r>
            <a:r>
              <a:rPr lang="da-DK" sz="1800" dirty="0" smtClean="0">
                <a:ea typeface="ＭＳ Ｐゴシック" charset="-128"/>
                <a:cs typeface="+mn-cs"/>
              </a:rPr>
              <a:t>–</a:t>
            </a:r>
            <a:r>
              <a:rPr lang="da-DK" sz="1800" dirty="0">
                <a:ea typeface="ＭＳ Ｐゴシック" charset="-128"/>
                <a:cs typeface="+mn-cs"/>
              </a:rPr>
              <a:t> </a:t>
            </a:r>
            <a:r>
              <a:rPr lang="da-DK" sz="1800" dirty="0" smtClean="0">
                <a:ea typeface="ＭＳ Ｐゴシック" charset="-128"/>
                <a:cs typeface="+mn-cs"/>
              </a:rPr>
              <a:t>do they take advantage of the opportunity to integrate environment and climate change – do they look at green economy</a:t>
            </a:r>
            <a:endParaRPr lang="da-DK" sz="1800" dirty="0">
              <a:ea typeface="ＭＳ Ｐゴシック" charset="-128"/>
              <a:cs typeface="+mn-cs"/>
            </a:endParaRPr>
          </a:p>
          <a:p>
            <a:pPr>
              <a:defRPr/>
            </a:pPr>
            <a:endParaRPr lang="da-DK" sz="1800" dirty="0">
              <a:ea typeface="ＭＳ Ｐゴシック" charset="-128"/>
              <a:cs typeface="+mn-cs"/>
            </a:endParaRPr>
          </a:p>
          <a:p>
            <a:pPr marL="898525" indent="-898525">
              <a:defRPr/>
            </a:pPr>
            <a:r>
              <a:rPr lang="da-DK" sz="1800" dirty="0">
                <a:ea typeface="ＭＳ Ｐゴシック" charset="-128"/>
                <a:cs typeface="+mn-cs"/>
              </a:rPr>
              <a:t>Task 3 –What action can still be taken to further integrate environment and climate change into the </a:t>
            </a:r>
            <a:r>
              <a:rPr lang="da-DK" sz="1800" dirty="0" smtClean="0">
                <a:ea typeface="ＭＳ Ｐゴシック" charset="-128"/>
                <a:cs typeface="+mn-cs"/>
              </a:rPr>
              <a:t>performance management system?</a:t>
            </a:r>
            <a:endParaRPr lang="da-DK" sz="1800" dirty="0">
              <a:ea typeface="ＭＳ Ｐゴシック" charset="-128"/>
              <a:cs typeface="+mn-cs"/>
            </a:endParaRPr>
          </a:p>
        </p:txBody>
      </p:sp>
      <p:sp>
        <p:nvSpPr>
          <p:cNvPr id="4" name="Rectangle 2"/>
          <p:cNvSpPr txBox="1">
            <a:spLocks noChangeArrowheads="1"/>
          </p:cNvSpPr>
          <p:nvPr/>
        </p:nvSpPr>
        <p:spPr>
          <a:xfrm>
            <a:off x="0" y="-14288"/>
            <a:ext cx="9144000" cy="1143001"/>
          </a:xfrm>
          <a:prstGeom prst="rect">
            <a:avLst/>
          </a:prstGeom>
          <a:ln/>
        </p:spPr>
        <p:txBody>
          <a:bodyPr/>
          <a:lstStyle/>
          <a:p>
            <a:pPr marL="1588">
              <a:defRPr/>
            </a:pPr>
            <a:endParaRPr lang="en-GB" sz="3600" b="1" kern="0" dirty="0">
              <a:latin typeface="+mj-lt"/>
              <a:ea typeface="ＭＳ Ｐゴシック" charset="-128"/>
              <a:cs typeface="ＭＳ Ｐゴシック" charset="-128"/>
            </a:endParaRPr>
          </a:p>
        </p:txBody>
      </p:sp>
      <p:sp>
        <p:nvSpPr>
          <p:cNvPr id="54277" name="Rectangle 6"/>
          <p:cNvSpPr>
            <a:spLocks noChangeArrowheads="1"/>
          </p:cNvSpPr>
          <p:nvPr/>
        </p:nvSpPr>
        <p:spPr bwMode="auto">
          <a:xfrm>
            <a:off x="327025" y="1905000"/>
            <a:ext cx="8424863" cy="3693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p>
            <a:r>
              <a:rPr lang="da-DK" sz="1800" dirty="0"/>
              <a:t>Mainstreaming environment and climate change in </a:t>
            </a:r>
            <a:r>
              <a:rPr lang="da-DK" sz="1800" dirty="0" smtClean="0"/>
              <a:t>M&amp;E </a:t>
            </a:r>
            <a:endParaRPr lang="en-US" sz="1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0" y="1274802"/>
            <a:ext cx="8229600" cy="553998"/>
          </a:xfrm>
        </p:spPr>
        <p:txBody>
          <a:bodyPr>
            <a:spAutoFit/>
          </a:bodyPr>
          <a:lstStyle/>
          <a:p>
            <a:pPr indent="0" eaLnBrk="1" hangingPunct="1"/>
            <a:r>
              <a:rPr lang="en-US" dirty="0" smtClean="0"/>
              <a:t>Key Messages on M&amp;E systems</a:t>
            </a:r>
          </a:p>
        </p:txBody>
      </p:sp>
      <p:sp>
        <p:nvSpPr>
          <p:cNvPr id="27651" name="Rectangle 6"/>
          <p:cNvSpPr txBox="1">
            <a:spLocks noChangeArrowheads="1"/>
          </p:cNvSpPr>
          <p:nvPr/>
        </p:nvSpPr>
        <p:spPr bwMode="auto">
          <a:xfrm>
            <a:off x="463550" y="2133600"/>
            <a:ext cx="8147050" cy="4224338"/>
          </a:xfrm>
          <a:prstGeom prst="rect">
            <a:avLst/>
          </a:prstGeom>
          <a:noFill/>
          <a:ln w="9525">
            <a:noFill/>
            <a:miter lim="800000"/>
            <a:headEnd/>
            <a:tailEnd/>
          </a:ln>
        </p:spPr>
        <p:txBody>
          <a:bodyPr/>
          <a:lstStyle/>
          <a:p>
            <a:pPr marL="187325" indent="-187325">
              <a:lnSpc>
                <a:spcPts val="2900"/>
              </a:lnSpc>
              <a:spcBef>
                <a:spcPct val="20000"/>
              </a:spcBef>
              <a:buFont typeface="Arial" pitchFamily="34" charset="0"/>
              <a:buChar char="•"/>
              <a:defRPr/>
            </a:pPr>
            <a:r>
              <a:rPr lang="en-GB" sz="1800" dirty="0"/>
              <a:t>Keep it simple: Only when working for 3 years it can be made more sophisticated </a:t>
            </a:r>
          </a:p>
          <a:p>
            <a:pPr marL="187325" indent="-187325">
              <a:lnSpc>
                <a:spcPts val="2900"/>
              </a:lnSpc>
              <a:spcBef>
                <a:spcPct val="20000"/>
              </a:spcBef>
              <a:buFont typeface="Arial" pitchFamily="34" charset="0"/>
              <a:buChar char="•"/>
              <a:defRPr/>
            </a:pPr>
            <a:r>
              <a:rPr lang="en-GB" sz="1800" dirty="0"/>
              <a:t>Improve rather than replace existing systems and data sources</a:t>
            </a:r>
          </a:p>
          <a:p>
            <a:pPr marL="187325" indent="-187325">
              <a:lnSpc>
                <a:spcPts val="2900"/>
              </a:lnSpc>
              <a:spcBef>
                <a:spcPct val="20000"/>
              </a:spcBef>
              <a:buFont typeface="Arial" pitchFamily="34" charset="0"/>
              <a:buChar char="•"/>
              <a:defRPr/>
            </a:pPr>
            <a:r>
              <a:rPr lang="en-GB" sz="1800" dirty="0"/>
              <a:t>Consider to select indicators where there is quality data</a:t>
            </a:r>
          </a:p>
          <a:p>
            <a:pPr marL="187325" indent="-187325">
              <a:lnSpc>
                <a:spcPts val="2900"/>
              </a:lnSpc>
              <a:spcBef>
                <a:spcPct val="20000"/>
              </a:spcBef>
              <a:buFont typeface="Arial" pitchFamily="34" charset="0"/>
              <a:buChar char="•"/>
              <a:defRPr/>
            </a:pPr>
            <a:r>
              <a:rPr lang="en-GB" sz="1800" dirty="0"/>
              <a:t>Ensure cost effectiveness: M&amp;E needs to be in proportion </a:t>
            </a:r>
          </a:p>
          <a:p>
            <a:pPr marL="187325" indent="-187325">
              <a:lnSpc>
                <a:spcPts val="2900"/>
              </a:lnSpc>
              <a:spcBef>
                <a:spcPct val="20000"/>
              </a:spcBef>
              <a:buClr>
                <a:schemeClr val="tx1"/>
              </a:buClr>
              <a:buFont typeface="Arial" pitchFamily="34" charset="0"/>
              <a:buChar char="•"/>
              <a:defRPr/>
            </a:pPr>
            <a:r>
              <a:rPr lang="en-GB" sz="1800" dirty="0"/>
              <a:t>Strengthen accountability: Allocate responsibilities</a:t>
            </a:r>
          </a:p>
          <a:p>
            <a:pPr marL="187325" indent="-187325">
              <a:lnSpc>
                <a:spcPts val="2900"/>
              </a:lnSpc>
              <a:spcBef>
                <a:spcPct val="20000"/>
              </a:spcBef>
              <a:buClr>
                <a:schemeClr val="tx1"/>
              </a:buClr>
              <a:buFont typeface="Arial" pitchFamily="34" charset="0"/>
              <a:buChar char="•"/>
              <a:defRPr/>
            </a:pPr>
            <a:r>
              <a:rPr lang="en-GB" sz="1800" dirty="0" smtClean="0"/>
              <a:t>Systems </a:t>
            </a:r>
            <a:r>
              <a:rPr lang="en-GB" sz="1800" dirty="0"/>
              <a:t>should be independent to enhance credibility</a:t>
            </a:r>
          </a:p>
          <a:p>
            <a:pPr marL="187325" indent="-187325">
              <a:lnSpc>
                <a:spcPts val="2900"/>
              </a:lnSpc>
              <a:spcBef>
                <a:spcPct val="20000"/>
              </a:spcBef>
              <a:buClr>
                <a:schemeClr val="tx1"/>
              </a:buClr>
              <a:buFont typeface="Arial" pitchFamily="34" charset="0"/>
              <a:buChar char="•"/>
              <a:defRPr/>
            </a:pPr>
            <a:r>
              <a:rPr lang="en-GB" sz="1800" dirty="0"/>
              <a:t>Focus on the end use</a:t>
            </a:r>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5298" name="Title 1"/>
          <p:cNvSpPr>
            <a:spLocks noGrp="1"/>
          </p:cNvSpPr>
          <p:nvPr>
            <p:ph type="title"/>
          </p:nvPr>
        </p:nvSpPr>
        <p:spPr>
          <a:xfrm>
            <a:off x="0" y="1274802"/>
            <a:ext cx="8229600" cy="553998"/>
          </a:xfrm>
        </p:spPr>
        <p:txBody>
          <a:bodyPr>
            <a:spAutoFit/>
          </a:bodyPr>
          <a:lstStyle/>
          <a:p>
            <a:pPr indent="0" eaLnBrk="1" hangingPunct="1"/>
            <a:r>
              <a:rPr lang="en-US" smtClean="0"/>
              <a:t>Module 9 - recap</a:t>
            </a:r>
          </a:p>
        </p:txBody>
      </p:sp>
      <p:pic>
        <p:nvPicPr>
          <p:cNvPr id="55299" name="Picture 1" descr="C:\Documents and Settings\Eric\Local Settings\Temporary Internet Files\Content.IE5\BICAPI1L\MC900055154[1].wmf"/>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6588125" y="1333500"/>
            <a:ext cx="1252538" cy="1158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 name="TextBox 2"/>
          <p:cNvSpPr txBox="1">
            <a:spLocks noChangeArrowheads="1"/>
          </p:cNvSpPr>
          <p:nvPr/>
        </p:nvSpPr>
        <p:spPr bwMode="auto">
          <a:xfrm>
            <a:off x="395288" y="2362200"/>
            <a:ext cx="8215312" cy="3693319"/>
          </a:xfrm>
          <a:prstGeom prst="rect">
            <a:avLst/>
          </a:prstGeom>
          <a:noFill/>
          <a:ln w="9525">
            <a:noFill/>
            <a:miter lim="800000"/>
            <a:headEnd/>
            <a:tailEnd/>
          </a:ln>
        </p:spPr>
        <p:txBody>
          <a:bodyPr wrap="square">
            <a:spAutoFit/>
          </a:bodyPr>
          <a:lstStyle/>
          <a:p>
            <a:pPr>
              <a:defRPr/>
            </a:pPr>
            <a:endParaRPr lang="da-DK" sz="1800" dirty="0">
              <a:cs typeface="+mn-cs"/>
            </a:endParaRPr>
          </a:p>
          <a:p>
            <a:pPr marL="355600" indent="-355600">
              <a:buFont typeface="Arial" pitchFamily="34" charset="0"/>
              <a:buChar char="•"/>
              <a:defRPr/>
            </a:pPr>
            <a:r>
              <a:rPr lang="da-DK" sz="1800" dirty="0">
                <a:cs typeface="+mn-cs"/>
              </a:rPr>
              <a:t>Setting indicators and monitoring is one of the main tools for mainstreaming environment and climate change </a:t>
            </a:r>
          </a:p>
          <a:p>
            <a:pPr indent="361950">
              <a:buFont typeface="Arial" pitchFamily="34" charset="0"/>
              <a:buChar char="•"/>
              <a:defRPr/>
            </a:pPr>
            <a:endParaRPr lang="da-DK" sz="1800" dirty="0">
              <a:cs typeface="+mn-cs"/>
            </a:endParaRPr>
          </a:p>
          <a:p>
            <a:pPr marL="355600" indent="-355600">
              <a:buFont typeface="Arial" pitchFamily="34" charset="0"/>
              <a:buChar char="•"/>
              <a:defRPr/>
            </a:pPr>
            <a:r>
              <a:rPr lang="da-DK" sz="1800" dirty="0">
                <a:cs typeface="+mn-cs"/>
              </a:rPr>
              <a:t>Monitoring reveals the difference between words (plans) and </a:t>
            </a:r>
            <a:r>
              <a:rPr lang="da-DK" sz="1800" dirty="0" smtClean="0">
                <a:cs typeface="+mn-cs"/>
              </a:rPr>
              <a:t>actions – it is an accountability tool</a:t>
            </a:r>
            <a:endParaRPr lang="da-DK" sz="1800" dirty="0">
              <a:cs typeface="+mn-cs"/>
            </a:endParaRPr>
          </a:p>
          <a:p>
            <a:pPr>
              <a:defRPr/>
            </a:pPr>
            <a:endParaRPr lang="da-DK" sz="1800" dirty="0">
              <a:cs typeface="+mn-cs"/>
            </a:endParaRPr>
          </a:p>
          <a:p>
            <a:pPr marL="361950" indent="-361950">
              <a:buFont typeface="Arial" pitchFamily="34" charset="0"/>
              <a:buChar char="•"/>
              <a:defRPr/>
            </a:pPr>
            <a:r>
              <a:rPr lang="da-DK" sz="1800" dirty="0">
                <a:cs typeface="+mn-cs"/>
              </a:rPr>
              <a:t>What to </a:t>
            </a:r>
            <a:r>
              <a:rPr lang="da-DK" sz="1800" dirty="0" smtClean="0">
                <a:cs typeface="+mn-cs"/>
              </a:rPr>
              <a:t>monitor – SOE – Climate – Policy /institutional change – policy outcomes</a:t>
            </a:r>
            <a:endParaRPr lang="da-DK" sz="1800" dirty="0">
              <a:cs typeface="+mn-cs"/>
            </a:endParaRPr>
          </a:p>
          <a:p>
            <a:pPr indent="361950">
              <a:buFont typeface="Arial" pitchFamily="34" charset="0"/>
              <a:buChar char="•"/>
              <a:defRPr/>
            </a:pPr>
            <a:endParaRPr lang="da-DK" sz="1800" dirty="0" smtClean="0">
              <a:cs typeface="+mn-cs"/>
            </a:endParaRPr>
          </a:p>
          <a:p>
            <a:pPr indent="361950">
              <a:buFont typeface="Arial" pitchFamily="34" charset="0"/>
              <a:buChar char="•"/>
              <a:defRPr/>
            </a:pPr>
            <a:r>
              <a:rPr lang="da-DK" sz="1800" dirty="0" smtClean="0">
                <a:cs typeface="+mn-cs"/>
              </a:rPr>
              <a:t>Systematically use  </a:t>
            </a:r>
            <a:r>
              <a:rPr lang="da-DK" sz="1800" dirty="0">
                <a:cs typeface="+mn-cs"/>
              </a:rPr>
              <a:t>Performance Assessment </a:t>
            </a:r>
            <a:r>
              <a:rPr lang="da-DK" sz="1800" dirty="0" smtClean="0">
                <a:cs typeface="+mn-cs"/>
              </a:rPr>
              <a:t>Frameworks</a:t>
            </a:r>
          </a:p>
          <a:p>
            <a:pPr indent="361950">
              <a:buFont typeface="Arial" pitchFamily="34" charset="0"/>
              <a:buChar char="•"/>
              <a:defRPr/>
            </a:pPr>
            <a:endParaRPr lang="da-DK" sz="1800" dirty="0">
              <a:cs typeface="+mn-cs"/>
            </a:endParaRPr>
          </a:p>
          <a:p>
            <a:pPr indent="361950">
              <a:buFont typeface="Arial" pitchFamily="34" charset="0"/>
              <a:buChar char="•"/>
              <a:defRPr/>
            </a:pPr>
            <a:r>
              <a:rPr lang="da-DK" sz="1800" dirty="0" smtClean="0">
                <a:cs typeface="+mn-cs"/>
              </a:rPr>
              <a:t>Rio markers are an important tool ... </a:t>
            </a:r>
            <a:r>
              <a:rPr lang="da-DK" sz="1800">
                <a:cs typeface="+mn-cs"/>
              </a:rPr>
              <a:t>a</a:t>
            </a:r>
            <a:r>
              <a:rPr lang="da-DK" sz="1800" smtClean="0">
                <a:cs typeface="+mn-cs"/>
              </a:rPr>
              <a:t>nd mandatory</a:t>
            </a:r>
            <a:endParaRPr lang="en-US" sz="1800" dirty="0">
              <a:cs typeface="+mn-cs"/>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0" y="1274802"/>
            <a:ext cx="8229600" cy="553998"/>
          </a:xfrm>
        </p:spPr>
        <p:txBody>
          <a:bodyPr>
            <a:spAutoFit/>
          </a:bodyPr>
          <a:lstStyle/>
          <a:p>
            <a:pPr indent="0"/>
            <a:r>
              <a:rPr lang="da-DK" dirty="0" smtClean="0"/>
              <a:t>Resources </a:t>
            </a:r>
            <a:endParaRPr lang="en-US" sz="1200" dirty="0" smtClean="0">
              <a:solidFill>
                <a:srgbClr val="FF0000"/>
              </a:solidFill>
            </a:endParaRPr>
          </a:p>
        </p:txBody>
      </p:sp>
      <p:sp>
        <p:nvSpPr>
          <p:cNvPr id="58371" name="Slide Number Placeholder 2"/>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85B5A81B-BE7F-4D17-9773-36AB8EB77965}" type="slidenum">
              <a:rPr lang="en-GB" sz="1400" smtClean="0">
                <a:latin typeface="Arial" charset="0"/>
              </a:rPr>
              <a:pPr eaLnBrk="1" hangingPunct="1">
                <a:defRPr/>
              </a:pPr>
              <a:t>29</a:t>
            </a:fld>
            <a:endParaRPr lang="en-GB" sz="1400" dirty="0" smtClean="0">
              <a:latin typeface="Arial" charset="0"/>
            </a:endParaRPr>
          </a:p>
        </p:txBody>
      </p:sp>
      <p:sp>
        <p:nvSpPr>
          <p:cNvPr id="57348" name="TextBox 3"/>
          <p:cNvSpPr txBox="1">
            <a:spLocks noChangeArrowheads="1"/>
          </p:cNvSpPr>
          <p:nvPr/>
        </p:nvSpPr>
        <p:spPr bwMode="auto">
          <a:xfrm>
            <a:off x="827088" y="1900238"/>
            <a:ext cx="7921625" cy="1016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endParaRPr lang="da-DK"/>
          </a:p>
          <a:p>
            <a:pPr eaLnBrk="1" hangingPunct="1"/>
            <a:endParaRPr lang="en-US"/>
          </a:p>
          <a:p>
            <a:pPr eaLnBrk="1" hangingPunct="1"/>
            <a:endParaRPr lang="da-DK"/>
          </a:p>
          <a:p>
            <a:pPr eaLnBrk="1" hangingPunct="1"/>
            <a:endParaRPr lang="da-DK"/>
          </a:p>
          <a:p>
            <a:pPr eaLnBrk="1" hangingPunct="1"/>
            <a:endParaRPr lang="en-US"/>
          </a:p>
        </p:txBody>
      </p:sp>
      <p:sp>
        <p:nvSpPr>
          <p:cNvPr id="5" name="Rectangle 4"/>
          <p:cNvSpPr/>
          <p:nvPr/>
        </p:nvSpPr>
        <p:spPr>
          <a:xfrm>
            <a:off x="395288" y="1916113"/>
            <a:ext cx="8137525" cy="4124206"/>
          </a:xfrm>
          <a:prstGeom prst="rect">
            <a:avLst/>
          </a:prstGeom>
        </p:spPr>
        <p:txBody>
          <a:bodyPr>
            <a:spAutoFit/>
          </a:bodyPr>
          <a:lstStyle/>
          <a:p>
            <a:pPr marL="173038" indent="-173038">
              <a:defRPr/>
            </a:pPr>
            <a:r>
              <a:rPr lang="da-DK" sz="1800" b="1" dirty="0" smtClean="0"/>
              <a:t>General </a:t>
            </a:r>
            <a:r>
              <a:rPr lang="da-DK" sz="1800" b="1" dirty="0"/>
              <a:t>information on integration and indicators</a:t>
            </a:r>
            <a:endParaRPr lang="en-US" sz="1800" dirty="0"/>
          </a:p>
          <a:p>
            <a:pPr marL="173038" indent="-173038">
              <a:defRPr/>
            </a:pPr>
            <a:endParaRPr lang="da-DK" sz="1800" dirty="0">
              <a:hlinkClick r:id="rId3"/>
            </a:endParaRPr>
          </a:p>
          <a:p>
            <a:pPr marL="173038" indent="-173038">
              <a:buFont typeface="Arial" pitchFamily="34" charset="0"/>
              <a:buChar char="•"/>
              <a:defRPr/>
            </a:pPr>
            <a:r>
              <a:rPr lang="en-GB" sz="1800" u="sng" dirty="0" smtClean="0"/>
              <a:t>Special Publications on Impact Assessment</a:t>
            </a:r>
            <a:r>
              <a:rPr lang="en-GB" sz="1800" dirty="0" smtClean="0"/>
              <a:t> – IAIA</a:t>
            </a:r>
            <a:br>
              <a:rPr lang="en-GB" sz="1800" dirty="0" smtClean="0"/>
            </a:br>
            <a:r>
              <a:rPr lang="da-DK" dirty="0" err="1" smtClean="0">
                <a:solidFill>
                  <a:srgbClr val="000000"/>
                </a:solidFill>
                <a:latin typeface="+mn-lt"/>
                <a:ea typeface="Lucida Grande"/>
                <a:cs typeface="Lucida Grande"/>
              </a:rPr>
              <a:t>http://www.iaia.org/publications-resources/downloadable-publications.aspx</a:t>
            </a:r>
            <a:endParaRPr lang="en-GB" dirty="0" smtClean="0">
              <a:latin typeface="+mn-lt"/>
            </a:endParaRPr>
          </a:p>
          <a:p>
            <a:pPr marL="173038" indent="-173038">
              <a:buFont typeface="Arial" pitchFamily="34" charset="0"/>
              <a:buChar char="•"/>
              <a:defRPr/>
            </a:pPr>
            <a:r>
              <a:rPr lang="en-GB" sz="1800" dirty="0" smtClean="0">
                <a:solidFill>
                  <a:srgbClr val="0F54A1"/>
                </a:solidFill>
              </a:rPr>
              <a:t>Mainstreaming and indicators </a:t>
            </a:r>
            <a:r>
              <a:rPr lang="en-GB" sz="1800" dirty="0" smtClean="0"/>
              <a:t>– IIED</a:t>
            </a:r>
            <a:br>
              <a:rPr lang="en-GB" sz="1800" dirty="0" smtClean="0"/>
            </a:br>
            <a:r>
              <a:rPr lang="da-DK" dirty="0" smtClean="0">
                <a:solidFill>
                  <a:srgbClr val="000000"/>
                </a:solidFill>
                <a:latin typeface="+mn-lt"/>
                <a:ea typeface="Lucida Grande"/>
                <a:cs typeface="Lucida Grande"/>
              </a:rPr>
              <a:t>http://pubs.iied.org/pdfs/17504IIED.pdf</a:t>
            </a:r>
            <a:endParaRPr lang="da-DK" dirty="0" smtClean="0">
              <a:latin typeface="+mn-lt"/>
            </a:endParaRPr>
          </a:p>
          <a:p>
            <a:pPr marL="173038" indent="-173038">
              <a:buFont typeface="Arial" pitchFamily="34" charset="0"/>
              <a:buChar char="•"/>
              <a:defRPr/>
            </a:pPr>
            <a:r>
              <a:rPr lang="da-DK" sz="1800" dirty="0" smtClean="0"/>
              <a:t>Indicators </a:t>
            </a:r>
            <a:r>
              <a:rPr lang="da-DK" sz="1800" dirty="0" err="1" smtClean="0"/>
              <a:t>covering</a:t>
            </a:r>
            <a:r>
              <a:rPr lang="da-DK" sz="1800" dirty="0" smtClean="0"/>
              <a:t> all </a:t>
            </a:r>
            <a:r>
              <a:rPr lang="da-DK" sz="1800" dirty="0" err="1" smtClean="0"/>
              <a:t>sectors</a:t>
            </a:r>
            <a:r>
              <a:rPr lang="da-DK" sz="1800" dirty="0" smtClean="0"/>
              <a:t> – WB</a:t>
            </a:r>
            <a:br>
              <a:rPr lang="da-DK" sz="1800" dirty="0" smtClean="0"/>
            </a:br>
            <a:r>
              <a:rPr lang="da-DK" dirty="0" err="1" smtClean="0">
                <a:solidFill>
                  <a:srgbClr val="000000"/>
                </a:solidFill>
                <a:latin typeface="+mn-lt"/>
                <a:ea typeface="Lucida Grande"/>
                <a:cs typeface="Lucida Grande"/>
              </a:rPr>
              <a:t>http://data.worldbank.org/indicator</a:t>
            </a:r>
            <a:endParaRPr lang="da-DK" dirty="0" smtClean="0">
              <a:latin typeface="+mn-lt"/>
            </a:endParaRPr>
          </a:p>
          <a:p>
            <a:pPr marL="173038" indent="-173038">
              <a:buFont typeface="Arial" pitchFamily="34" charset="0"/>
              <a:buChar char="•"/>
              <a:defRPr/>
            </a:pPr>
            <a:r>
              <a:rPr lang="da-DK" sz="1800" u="sng" dirty="0" smtClean="0"/>
              <a:t>Specific M&amp;E indicators for adaptation</a:t>
            </a:r>
            <a:r>
              <a:rPr lang="en-US" sz="1800" dirty="0" smtClean="0"/>
              <a:t> – WB</a:t>
            </a:r>
            <a:br>
              <a:rPr lang="en-US" sz="1800" dirty="0" smtClean="0"/>
            </a:br>
            <a:r>
              <a:rPr lang="da-DK" dirty="0" smtClean="0">
                <a:solidFill>
                  <a:srgbClr val="000000"/>
                </a:solidFill>
                <a:latin typeface="+mn-lt"/>
                <a:ea typeface="Lucida Grande"/>
                <a:cs typeface="Lucida Grande"/>
              </a:rPr>
              <a:t>http://climatechange.worldbank.org/content/note-8-selection-specific-me-indicators-adaptation</a:t>
            </a:r>
            <a:endParaRPr lang="en-US" dirty="0" smtClean="0">
              <a:latin typeface="+mn-lt"/>
            </a:endParaRPr>
          </a:p>
          <a:p>
            <a:pPr marL="173038" indent="-173038">
              <a:buFont typeface="Arial" pitchFamily="34" charset="0"/>
              <a:buChar char="•"/>
              <a:defRPr/>
            </a:pPr>
            <a:r>
              <a:rPr lang="en-US" sz="1800" dirty="0" smtClean="0"/>
              <a:t>Results based M&amp;E</a:t>
            </a:r>
            <a:r>
              <a:rPr lang="da-DK" sz="1800" dirty="0" smtClean="0"/>
              <a:t> – OECD</a:t>
            </a:r>
            <a:br>
              <a:rPr lang="da-DK" sz="1800" dirty="0" smtClean="0"/>
            </a:br>
            <a:r>
              <a:rPr lang="da-DK" dirty="0" smtClean="0">
                <a:solidFill>
                  <a:srgbClr val="000000"/>
                </a:solidFill>
                <a:latin typeface="+mn-lt"/>
                <a:ea typeface="Lucida Grande"/>
                <a:cs typeface="Lucida Grande"/>
              </a:rPr>
              <a:t>http://www.oecd.org/dataoecd/23/27/35281194.pdf</a:t>
            </a:r>
            <a:endParaRPr lang="da-DK" dirty="0" smtClean="0">
              <a:latin typeface="+mn-lt"/>
            </a:endParaRPr>
          </a:p>
          <a:p>
            <a:pPr marL="173038" indent="-173038">
              <a:buFont typeface="Arial" pitchFamily="34" charset="0"/>
              <a:buChar char="•"/>
              <a:defRPr/>
            </a:pPr>
            <a:endParaRPr lang="en-US" sz="1800" dirty="0"/>
          </a:p>
          <a:p>
            <a:pPr>
              <a:defRPr/>
            </a:pPr>
            <a:r>
              <a:rPr lang="en-GB" sz="1800" dirty="0"/>
              <a:t> </a:t>
            </a:r>
            <a:r>
              <a:rPr lang="da-DK" sz="1800" b="1" dirty="0"/>
              <a:t>Rio markers tool kit</a:t>
            </a:r>
            <a:r>
              <a:rPr lang="da-DK" sz="1800" dirty="0"/>
              <a:t> </a:t>
            </a:r>
          </a:p>
          <a:p>
            <a:pPr>
              <a:buFont typeface="Arial" pitchFamily="34" charset="0"/>
              <a:buChar char="•"/>
              <a:defRPr/>
            </a:pPr>
            <a:r>
              <a:rPr lang="da-DK" sz="1800" dirty="0">
                <a:solidFill>
                  <a:srgbClr val="0F54A1"/>
                </a:solidFill>
              </a:rPr>
              <a:t> Reporting on the Rio Conventions – facilitating national </a:t>
            </a:r>
            <a:r>
              <a:rPr lang="da-DK" sz="1800" dirty="0" err="1" smtClean="0">
                <a:solidFill>
                  <a:srgbClr val="0F54A1"/>
                </a:solidFill>
              </a:rPr>
              <a:t>reporting</a:t>
            </a:r>
            <a:r>
              <a:rPr lang="da-DK" sz="1800" dirty="0" smtClean="0">
                <a:solidFill>
                  <a:srgbClr val="FF0000"/>
                </a:solidFill>
              </a:rPr>
              <a:t/>
            </a:r>
            <a:br>
              <a:rPr lang="da-DK" sz="1800" dirty="0" smtClean="0">
                <a:solidFill>
                  <a:srgbClr val="FF0000"/>
                </a:solidFill>
              </a:rPr>
            </a:br>
            <a:r>
              <a:rPr lang="da-DK" dirty="0" err="1" smtClean="0">
                <a:solidFill>
                  <a:srgbClr val="000000"/>
                </a:solidFill>
                <a:latin typeface="+mn-lt"/>
                <a:ea typeface="Lucida Grande"/>
                <a:cs typeface="Lucida Grande"/>
              </a:rPr>
              <a:t>http://rioconventionsreporting.net/category/reporting</a:t>
            </a:r>
            <a:r>
              <a:rPr lang="da-DK" dirty="0" smtClean="0">
                <a:solidFill>
                  <a:srgbClr val="000000"/>
                </a:solidFill>
                <a:latin typeface="+mn-lt"/>
                <a:ea typeface="Lucida Grande"/>
                <a:cs typeface="Lucida Grande"/>
              </a:rPr>
              <a:t>/</a:t>
            </a:r>
            <a:endParaRPr lang="en-US" dirty="0">
              <a:solidFill>
                <a:srgbClr val="FF0000"/>
              </a:solidFill>
              <a:latin typeface="+mn-l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274802"/>
            <a:ext cx="8229600" cy="553998"/>
          </a:xfrm>
        </p:spPr>
        <p:txBody>
          <a:bodyPr>
            <a:spAutoFit/>
          </a:bodyPr>
          <a:lstStyle/>
          <a:p>
            <a:pPr indent="-3175"/>
            <a:r>
              <a:rPr lang="da-DK" dirty="0" smtClean="0"/>
              <a:t>Terminology</a:t>
            </a:r>
            <a:endParaRPr lang="da-DK" dirty="0"/>
          </a:p>
        </p:txBody>
      </p:sp>
      <p:sp>
        <p:nvSpPr>
          <p:cNvPr id="3" name="Slide Number Placeholder 2"/>
          <p:cNvSpPr>
            <a:spLocks noGrp="1"/>
          </p:cNvSpPr>
          <p:nvPr>
            <p:ph type="sldNum" sz="quarter" idx="12"/>
          </p:nvPr>
        </p:nvSpPr>
        <p:spPr/>
        <p:txBody>
          <a:bodyPr/>
          <a:lstStyle/>
          <a:p>
            <a:pPr>
              <a:defRPr/>
            </a:pPr>
            <a:fld id="{EC401C0D-2536-4557-876A-36C4DD155A24}" type="slidenum">
              <a:rPr lang="en-GB" smtClean="0"/>
              <a:pPr>
                <a:defRPr/>
              </a:pPr>
              <a:t>3</a:t>
            </a:fld>
            <a:endParaRPr lang="en-GB" dirty="0"/>
          </a:p>
        </p:txBody>
      </p:sp>
      <p:sp>
        <p:nvSpPr>
          <p:cNvPr id="4" name="TextBox 3"/>
          <p:cNvSpPr txBox="1"/>
          <p:nvPr/>
        </p:nvSpPr>
        <p:spPr>
          <a:xfrm>
            <a:off x="381000" y="2298680"/>
            <a:ext cx="8352928" cy="3416320"/>
          </a:xfrm>
          <a:prstGeom prst="rect">
            <a:avLst/>
          </a:prstGeom>
          <a:noFill/>
        </p:spPr>
        <p:txBody>
          <a:bodyPr wrap="square" rtlCol="0">
            <a:spAutoFit/>
          </a:bodyPr>
          <a:lstStyle/>
          <a:p>
            <a:pPr marL="285750" indent="-285750">
              <a:buFont typeface="Arial" pitchFamily="34" charset="0"/>
              <a:buChar char="•"/>
            </a:pPr>
            <a:r>
              <a:rPr lang="en-US" sz="2400" dirty="0" smtClean="0"/>
              <a:t>Monitoring  – linked to results based management – linking outcomes to outputs</a:t>
            </a:r>
          </a:p>
          <a:p>
            <a:pPr marL="285750" indent="-285750"/>
            <a:endParaRPr lang="en-US" sz="2400" dirty="0" smtClean="0"/>
          </a:p>
          <a:p>
            <a:pPr marL="285750" indent="-285750"/>
            <a:endParaRPr lang="en-US" sz="2400" dirty="0" smtClean="0"/>
          </a:p>
          <a:p>
            <a:pPr marL="285750" indent="-285750">
              <a:buFont typeface="Arial" pitchFamily="34" charset="0"/>
              <a:buChar char="•"/>
            </a:pPr>
            <a:r>
              <a:rPr lang="en-US" sz="2400" dirty="0" smtClean="0"/>
              <a:t>Evaluation – looking at impact and effects  </a:t>
            </a:r>
          </a:p>
          <a:p>
            <a:pPr marL="285750" indent="-285750"/>
            <a:endParaRPr lang="en-US" sz="2400" dirty="0" smtClean="0"/>
          </a:p>
          <a:p>
            <a:pPr marL="285750" indent="-285750"/>
            <a:endParaRPr lang="en-US" sz="2400" dirty="0" smtClean="0"/>
          </a:p>
          <a:p>
            <a:pPr marL="285750" indent="-285750">
              <a:buFont typeface="Arial" pitchFamily="34" charset="0"/>
              <a:buChar char="•"/>
            </a:pPr>
            <a:r>
              <a:rPr lang="en-US" sz="2400" dirty="0" smtClean="0"/>
              <a:t>Rio markers – a special means of monitoring commitments to the 3 RIO conventions </a:t>
            </a:r>
          </a:p>
        </p:txBody>
      </p:sp>
    </p:spTree>
    <p:extLst>
      <p:ext uri="{BB962C8B-B14F-4D97-AF65-F5344CB8AC3E}">
        <p14:creationId xmlns:p14="http://schemas.microsoft.com/office/powerpoint/2010/main" xmlns="" val="349782500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a:xfrm>
            <a:off x="0" y="1258113"/>
            <a:ext cx="9143999" cy="553998"/>
          </a:xfrm>
        </p:spPr>
        <p:txBody>
          <a:bodyPr wrap="square">
            <a:spAutoFit/>
          </a:bodyPr>
          <a:lstStyle/>
          <a:p>
            <a:pPr indent="0"/>
            <a:r>
              <a:rPr lang="en-US" dirty="0" smtClean="0"/>
              <a:t>Examples of what counts</a:t>
            </a:r>
          </a:p>
        </p:txBody>
      </p:sp>
      <p:sp>
        <p:nvSpPr>
          <p:cNvPr id="7" name="Isosceles Triangle 6">
            <a:hlinkClick r:id="rId3" action="ppaction://hlinksldjump"/>
          </p:cNvPr>
          <p:cNvSpPr/>
          <p:nvPr/>
        </p:nvSpPr>
        <p:spPr>
          <a:xfrm rot="16200000">
            <a:off x="8173244" y="5445919"/>
            <a:ext cx="719137" cy="6477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TextBox 5"/>
          <p:cNvSpPr txBox="1"/>
          <p:nvPr/>
        </p:nvSpPr>
        <p:spPr>
          <a:xfrm>
            <a:off x="381000" y="1905000"/>
            <a:ext cx="8153400" cy="1754327"/>
          </a:xfrm>
          <a:prstGeom prst="rect">
            <a:avLst/>
          </a:prstGeom>
          <a:noFill/>
        </p:spPr>
        <p:txBody>
          <a:bodyPr wrap="square" rtlCol="0">
            <a:spAutoFit/>
          </a:bodyPr>
          <a:lstStyle/>
          <a:p>
            <a:pPr marL="173038" indent="-173038">
              <a:defRPr/>
            </a:pPr>
            <a:r>
              <a:rPr lang="en-US" sz="1800" b="1" i="1" dirty="0" smtClean="0"/>
              <a:t>Agriculture </a:t>
            </a:r>
          </a:p>
          <a:p>
            <a:pPr marL="361950" indent="-361950">
              <a:buFont typeface="Arial" pitchFamily="34" charset="0"/>
              <a:buChar char="•"/>
              <a:defRPr/>
            </a:pPr>
            <a:r>
              <a:rPr lang="en-US" sz="1800" dirty="0" smtClean="0"/>
              <a:t>Promoting diversified agricultural production to reduce climate risk (e.g. growing a mix of different crops and different varieties of each crop). </a:t>
            </a:r>
          </a:p>
          <a:p>
            <a:pPr marL="361950" indent="-361950">
              <a:buFont typeface="Arial" pitchFamily="34" charset="0"/>
              <a:buChar char="•"/>
              <a:defRPr/>
            </a:pPr>
            <a:r>
              <a:rPr lang="en-US" sz="1800" dirty="0" smtClean="0"/>
              <a:t>Soil and water management to increase water availability in areas experiencing increased water stress due to climate change. </a:t>
            </a:r>
          </a:p>
        </p:txBody>
      </p:sp>
      <p:sp>
        <p:nvSpPr>
          <p:cNvPr id="8" name="TextBox 7"/>
          <p:cNvSpPr txBox="1"/>
          <p:nvPr/>
        </p:nvSpPr>
        <p:spPr>
          <a:xfrm>
            <a:off x="381000" y="3657600"/>
            <a:ext cx="8153400" cy="2862323"/>
          </a:xfrm>
          <a:prstGeom prst="rect">
            <a:avLst/>
          </a:prstGeom>
          <a:noFill/>
        </p:spPr>
        <p:txBody>
          <a:bodyPr wrap="square" rtlCol="0">
            <a:spAutoFit/>
          </a:bodyPr>
          <a:lstStyle/>
          <a:p>
            <a:pPr>
              <a:defRPr/>
            </a:pPr>
            <a:r>
              <a:rPr lang="en-US" sz="1800" b="1" i="1" dirty="0" smtClean="0"/>
              <a:t>Water and sanitation </a:t>
            </a:r>
          </a:p>
          <a:p>
            <a:pPr marL="268288" indent="-268288">
              <a:buFont typeface="Arial" pitchFamily="34" charset="0"/>
              <a:buChar char="•"/>
              <a:defRPr/>
            </a:pPr>
            <a:r>
              <a:rPr lang="en-US" sz="1800" dirty="0" smtClean="0"/>
              <a:t>Monitoring and management of hydrological and meteorological data for decision making on impacts of climate change (possible synergy for early warning systems or agro-meteorological information systems). </a:t>
            </a:r>
          </a:p>
          <a:p>
            <a:pPr marL="268288" indent="-268288">
              <a:buFont typeface="Arial" pitchFamily="34" charset="0"/>
              <a:buChar char="•"/>
              <a:defRPr/>
            </a:pPr>
            <a:r>
              <a:rPr lang="en-US" sz="1800" dirty="0" smtClean="0"/>
              <a:t>Strengthening capacity for integrated planning and management of water resources, in response to climate change, including supply, demand and water quality issues. </a:t>
            </a:r>
          </a:p>
          <a:p>
            <a:pPr marL="268288" indent="-268288">
              <a:buFont typeface="Arial" pitchFamily="34" charset="0"/>
              <a:buChar char="•"/>
              <a:defRPr/>
            </a:pPr>
            <a:r>
              <a:rPr lang="en-US" sz="1800" dirty="0" smtClean="0"/>
              <a:t>Promoting water conservation and rainwater harvesting in areas where enhanced water stress due to climate change is anticipated.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a:xfrm>
            <a:off x="0" y="1258113"/>
            <a:ext cx="8229600" cy="553998"/>
          </a:xfrm>
        </p:spPr>
        <p:txBody>
          <a:bodyPr>
            <a:spAutoFit/>
          </a:bodyPr>
          <a:lstStyle/>
          <a:p>
            <a:pPr indent="0"/>
            <a:r>
              <a:rPr lang="en-US" smtClean="0"/>
              <a:t>Examples of what counts</a:t>
            </a:r>
          </a:p>
        </p:txBody>
      </p:sp>
      <p:sp>
        <p:nvSpPr>
          <p:cNvPr id="3" name="TextBox 2"/>
          <p:cNvSpPr txBox="1"/>
          <p:nvPr/>
        </p:nvSpPr>
        <p:spPr>
          <a:xfrm>
            <a:off x="398462" y="2000250"/>
            <a:ext cx="8064500" cy="1200150"/>
          </a:xfrm>
          <a:prstGeom prst="rect">
            <a:avLst/>
          </a:prstGeom>
          <a:noFill/>
        </p:spPr>
        <p:txBody>
          <a:bodyPr>
            <a:spAutoFit/>
          </a:bodyPr>
          <a:lstStyle/>
          <a:p>
            <a:pPr>
              <a:defRPr/>
            </a:pPr>
            <a:r>
              <a:rPr lang="en-US" sz="1800" b="1" i="1" dirty="0">
                <a:cs typeface="+mn-cs"/>
              </a:rPr>
              <a:t>Fisheries </a:t>
            </a:r>
          </a:p>
          <a:p>
            <a:pPr marL="173038" indent="-173038">
              <a:buFont typeface="Arial" pitchFamily="34" charset="0"/>
              <a:buChar char="•"/>
              <a:defRPr/>
            </a:pPr>
            <a:r>
              <a:rPr lang="en-US" sz="1800" dirty="0">
                <a:cs typeface="+mn-cs"/>
              </a:rPr>
              <a:t>Mapping changes in the range of fish species and strengthening the monitoring of fish stocks to determine the impacts of climate change. </a:t>
            </a:r>
          </a:p>
        </p:txBody>
      </p:sp>
      <p:sp>
        <p:nvSpPr>
          <p:cNvPr id="4" name="TextBox 3"/>
          <p:cNvSpPr txBox="1"/>
          <p:nvPr/>
        </p:nvSpPr>
        <p:spPr>
          <a:xfrm>
            <a:off x="381000" y="3276600"/>
            <a:ext cx="8064500" cy="3140075"/>
          </a:xfrm>
          <a:prstGeom prst="rect">
            <a:avLst/>
          </a:prstGeom>
          <a:noFill/>
        </p:spPr>
        <p:txBody>
          <a:bodyPr>
            <a:spAutoFit/>
          </a:bodyPr>
          <a:lstStyle/>
          <a:p>
            <a:pPr>
              <a:defRPr/>
            </a:pPr>
            <a:r>
              <a:rPr lang="en-US" sz="1800" b="1" i="1" dirty="0">
                <a:cs typeface="+mn-cs"/>
              </a:rPr>
              <a:t>Forestry </a:t>
            </a:r>
          </a:p>
          <a:p>
            <a:pPr marL="173038" indent="-173038">
              <a:buFont typeface="Arial" pitchFamily="34" charset="0"/>
              <a:buChar char="•"/>
              <a:defRPr/>
            </a:pPr>
            <a:r>
              <a:rPr lang="en-US" sz="1800" dirty="0">
                <a:cs typeface="+mn-cs"/>
              </a:rPr>
              <a:t>Restoration of former forest areas </a:t>
            </a:r>
            <a:r>
              <a:rPr lang="en-US" sz="1800" dirty="0" err="1">
                <a:cs typeface="+mn-cs"/>
              </a:rPr>
              <a:t>utilising</a:t>
            </a:r>
            <a:r>
              <a:rPr lang="en-US" sz="1800" dirty="0">
                <a:cs typeface="+mn-cs"/>
              </a:rPr>
              <a:t> natural seed banks and existing plants, in order to reduce vulnerability to the impacts of climate change. </a:t>
            </a:r>
          </a:p>
          <a:p>
            <a:pPr marL="173038" indent="-173038">
              <a:buFont typeface="Arial" pitchFamily="34" charset="0"/>
              <a:buChar char="•"/>
              <a:defRPr/>
            </a:pPr>
            <a:r>
              <a:rPr lang="en-US" sz="1800" dirty="0">
                <a:cs typeface="+mn-cs"/>
              </a:rPr>
              <a:t>Securing local and indigenous people’s rights and systems for a sustainable and long-term </a:t>
            </a:r>
            <a:r>
              <a:rPr lang="en-US" sz="1800" dirty="0" err="1">
                <a:cs typeface="+mn-cs"/>
              </a:rPr>
              <a:t>utilisation</a:t>
            </a:r>
            <a:r>
              <a:rPr lang="en-US" sz="1800" dirty="0">
                <a:cs typeface="+mn-cs"/>
              </a:rPr>
              <a:t> of the forest in order to increase resilience to climate change. </a:t>
            </a:r>
          </a:p>
          <a:p>
            <a:pPr marL="173038" indent="-173038">
              <a:buFont typeface="Arial" pitchFamily="34" charset="0"/>
              <a:buChar char="•"/>
              <a:defRPr/>
            </a:pPr>
            <a:r>
              <a:rPr lang="en-US" sz="1800" dirty="0">
                <a:cs typeface="+mn-cs"/>
              </a:rPr>
              <a:t>Promoting sustainable forest management and adopting harvesting techniques that reduce soil erosion and exposure to wildfires, and promote the conservation of biodiversity in order to safeguard forest ecosystems from the impacts of climate change. </a:t>
            </a:r>
          </a:p>
        </p:txBody>
      </p:sp>
      <p:sp>
        <p:nvSpPr>
          <p:cNvPr id="7" name="Isosceles Triangle 6">
            <a:hlinkClick r:id="rId3" action="ppaction://hlinksldjump"/>
          </p:cNvPr>
          <p:cNvSpPr/>
          <p:nvPr/>
        </p:nvSpPr>
        <p:spPr>
          <a:xfrm rot="16200000">
            <a:off x="8173244" y="5412581"/>
            <a:ext cx="719137" cy="6477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288" y="1981200"/>
            <a:ext cx="8139112" cy="2586038"/>
          </a:xfrm>
          <a:prstGeom prst="rect">
            <a:avLst/>
          </a:prstGeom>
          <a:noFill/>
        </p:spPr>
        <p:txBody>
          <a:bodyPr>
            <a:spAutoFit/>
          </a:bodyPr>
          <a:lstStyle/>
          <a:p>
            <a:pPr>
              <a:defRPr/>
            </a:pPr>
            <a:r>
              <a:rPr lang="en-US" sz="1800" b="1" i="1" dirty="0">
                <a:cs typeface="+mn-cs"/>
              </a:rPr>
              <a:t>Health </a:t>
            </a:r>
          </a:p>
          <a:p>
            <a:pPr marL="173038" indent="-173038">
              <a:buFont typeface="Arial" pitchFamily="34" charset="0"/>
              <a:buChar char="•"/>
              <a:defRPr/>
            </a:pPr>
            <a:r>
              <a:rPr lang="en-US" sz="1800" dirty="0">
                <a:cs typeface="+mn-cs"/>
              </a:rPr>
              <a:t>Developing or enhancing systems for monitoring drinking water, food and air quality, in areas affected by higher temperatures, floods and rising sea level. </a:t>
            </a:r>
          </a:p>
          <a:p>
            <a:pPr marL="173038" indent="-173038">
              <a:buFont typeface="Arial" pitchFamily="34" charset="0"/>
              <a:buChar char="•"/>
              <a:defRPr/>
            </a:pPr>
            <a:endParaRPr lang="en-US" sz="1800" dirty="0">
              <a:cs typeface="+mn-cs"/>
            </a:endParaRPr>
          </a:p>
          <a:p>
            <a:pPr marL="173038" indent="-173038">
              <a:buFont typeface="Arial" pitchFamily="34" charset="0"/>
              <a:buChar char="•"/>
              <a:defRPr/>
            </a:pPr>
            <a:r>
              <a:rPr lang="en-US" sz="1800" dirty="0">
                <a:cs typeface="+mn-cs"/>
              </a:rPr>
              <a:t>Strengthening food safety regulations, notably in terms on microbiological quality, avoidance of contact with pest species, conservation duration and conservation temperatures, in areas affected by higher temperatures. </a:t>
            </a:r>
          </a:p>
        </p:txBody>
      </p:sp>
      <p:sp>
        <p:nvSpPr>
          <p:cNvPr id="4" name="Rectangle 3"/>
          <p:cNvSpPr/>
          <p:nvPr/>
        </p:nvSpPr>
        <p:spPr>
          <a:xfrm>
            <a:off x="395288" y="4724400"/>
            <a:ext cx="8135937" cy="1477963"/>
          </a:xfrm>
          <a:prstGeom prst="rect">
            <a:avLst/>
          </a:prstGeom>
        </p:spPr>
        <p:txBody>
          <a:bodyPr>
            <a:spAutoFit/>
          </a:bodyPr>
          <a:lstStyle/>
          <a:p>
            <a:pPr>
              <a:defRPr/>
            </a:pPr>
            <a:r>
              <a:rPr lang="en-US" sz="1800" b="1" i="1" dirty="0">
                <a:cs typeface="+mn-cs"/>
              </a:rPr>
              <a:t>Energy </a:t>
            </a:r>
          </a:p>
          <a:p>
            <a:pPr marL="173038" indent="-173038">
              <a:buFont typeface="Arial" pitchFamily="34" charset="0"/>
              <a:buChar char="•"/>
              <a:defRPr/>
            </a:pPr>
            <a:r>
              <a:rPr lang="en-US" sz="1800" dirty="0">
                <a:cs typeface="+mn-cs"/>
              </a:rPr>
              <a:t>Strengthening of energy transmission and distribution infrastructure to cope with the impacts of climate change. </a:t>
            </a:r>
          </a:p>
          <a:p>
            <a:pPr marL="173038" indent="-173038">
              <a:buFont typeface="Arial" pitchFamily="34" charset="0"/>
              <a:buChar char="•"/>
              <a:defRPr/>
            </a:pPr>
            <a:r>
              <a:rPr lang="en-US" sz="1800" dirty="0">
                <a:cs typeface="+mn-cs"/>
              </a:rPr>
              <a:t>Design and construction of measures to protect critical energy infrastructure from the impacts of floods and storms. </a:t>
            </a:r>
          </a:p>
        </p:txBody>
      </p:sp>
      <p:sp>
        <p:nvSpPr>
          <p:cNvPr id="6" name="Isosceles Triangle 5">
            <a:hlinkClick r:id="rId3" action="ppaction://hlinksldjump"/>
          </p:cNvPr>
          <p:cNvSpPr/>
          <p:nvPr/>
        </p:nvSpPr>
        <p:spPr>
          <a:xfrm rot="16200000">
            <a:off x="8193882" y="5453857"/>
            <a:ext cx="719137" cy="6477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Title 1"/>
          <p:cNvSpPr txBox="1">
            <a:spLocks/>
          </p:cNvSpPr>
          <p:nvPr/>
        </p:nvSpPr>
        <p:spPr bwMode="auto">
          <a:xfrm>
            <a:off x="0" y="1258113"/>
            <a:ext cx="9143999"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marL="358775" marR="0" lvl="0" indent="0" algn="l" defTabSz="914400" rtl="0" eaLnBrk="0" fontAlgn="base" latinLnBrk="0" hangingPunct="0">
              <a:lnSpc>
                <a:spcPct val="100000"/>
              </a:lnSpc>
              <a:spcBef>
                <a:spcPct val="0"/>
              </a:spcBef>
              <a:spcAft>
                <a:spcPct val="0"/>
              </a:spcAft>
              <a:buClrTx/>
              <a:buSzTx/>
              <a:buFontTx/>
              <a:buNone/>
              <a:tabLst/>
              <a:defRPr/>
            </a:pPr>
            <a:r>
              <a:rPr kumimoji="0" lang="en-US" sz="3000" b="1" i="0" u="none" strike="noStrike" kern="0" cap="none" spc="0" normalizeH="0" baseline="0" noProof="0" smtClean="0">
                <a:ln>
                  <a:noFill/>
                </a:ln>
                <a:solidFill>
                  <a:srgbClr val="0F5494"/>
                </a:solidFill>
                <a:effectLst/>
                <a:uLnTx/>
                <a:uFillTx/>
                <a:latin typeface="+mj-lt"/>
                <a:ea typeface="+mj-ea"/>
                <a:cs typeface="+mj-cs"/>
              </a:rPr>
              <a:t>Examples of what counts</a:t>
            </a:r>
            <a:endParaRPr kumimoji="0" lang="en-US" sz="3000" b="1" i="0" u="none" strike="noStrike" kern="0" cap="none" spc="0" normalizeH="0" baseline="0" noProof="0" dirty="0" smtClean="0">
              <a:ln>
                <a:noFill/>
              </a:ln>
              <a:solidFill>
                <a:srgbClr val="0F5494"/>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48130" name="Title 1"/>
          <p:cNvSpPr>
            <a:spLocks noGrp="1"/>
          </p:cNvSpPr>
          <p:nvPr>
            <p:ph type="title"/>
          </p:nvPr>
        </p:nvSpPr>
        <p:spPr>
          <a:xfrm>
            <a:off x="0" y="1242536"/>
            <a:ext cx="9036050" cy="738664"/>
          </a:xfrm>
        </p:spPr>
        <p:txBody>
          <a:bodyPr>
            <a:spAutoFit/>
          </a:bodyPr>
          <a:lstStyle/>
          <a:p>
            <a:pPr indent="0" eaLnBrk="1" hangingPunct="1"/>
            <a:r>
              <a:rPr lang="en-GB" dirty="0" smtClean="0">
                <a:ea typeface="ＭＳ Ｐゴシック" pitchFamily="34" charset="-128"/>
              </a:rPr>
              <a:t>Ten step process for results based M&amp;E </a:t>
            </a:r>
            <a:r>
              <a:rPr lang="en-GB" sz="1200" dirty="0" smtClean="0">
                <a:ea typeface="ＭＳ Ｐゴシック" pitchFamily="34" charset="-128"/>
              </a:rPr>
              <a:t>theory is easier than practice</a:t>
            </a:r>
            <a:endParaRPr lang="en-US" sz="2400" dirty="0" smtClean="0"/>
          </a:p>
        </p:txBody>
      </p:sp>
      <p:sp>
        <p:nvSpPr>
          <p:cNvPr id="48131" name="Text Box 11"/>
          <p:cNvSpPr txBox="1">
            <a:spLocks noChangeArrowheads="1"/>
          </p:cNvSpPr>
          <p:nvPr/>
        </p:nvSpPr>
        <p:spPr bwMode="auto">
          <a:xfrm>
            <a:off x="2500313" y="1828800"/>
            <a:ext cx="648410"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en-US" sz="2000" b="1" dirty="0">
                <a:solidFill>
                  <a:srgbClr val="0F54A1"/>
                </a:solidFill>
                <a:latin typeface="Calibri" pitchFamily="34" charset="0"/>
              </a:rPr>
              <a:t>Plan</a:t>
            </a:r>
          </a:p>
        </p:txBody>
      </p:sp>
      <p:sp>
        <p:nvSpPr>
          <p:cNvPr id="48132" name="Text Box 12"/>
          <p:cNvSpPr txBox="1">
            <a:spLocks noChangeArrowheads="1"/>
          </p:cNvSpPr>
          <p:nvPr/>
        </p:nvSpPr>
        <p:spPr bwMode="auto">
          <a:xfrm>
            <a:off x="6500813" y="2133600"/>
            <a:ext cx="1353355" cy="40011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en-US" sz="2000" b="1" dirty="0">
                <a:latin typeface="Calibri" pitchFamily="34" charset="0"/>
              </a:rPr>
              <a:t>Implement</a:t>
            </a:r>
          </a:p>
        </p:txBody>
      </p:sp>
      <p:pic>
        <p:nvPicPr>
          <p:cNvPr id="48133" name="Picture 4"/>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57250" y="2571750"/>
            <a:ext cx="7829550" cy="31988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48134" name="Freeform 9"/>
          <p:cNvSpPr>
            <a:spLocks/>
          </p:cNvSpPr>
          <p:nvPr/>
        </p:nvSpPr>
        <p:spPr bwMode="auto">
          <a:xfrm>
            <a:off x="714375" y="2224148"/>
            <a:ext cx="4786313" cy="3857625"/>
          </a:xfrm>
          <a:custGeom>
            <a:avLst/>
            <a:gdLst>
              <a:gd name="T0" fmla="*/ 2147483647 w 3264"/>
              <a:gd name="T1" fmla="*/ 2147483647 h 2304"/>
              <a:gd name="T2" fmla="*/ 2147483647 w 3264"/>
              <a:gd name="T3" fmla="*/ 0 h 2304"/>
              <a:gd name="T4" fmla="*/ 0 w 3264"/>
              <a:gd name="T5" fmla="*/ 0 h 2304"/>
              <a:gd name="T6" fmla="*/ 0 w 3264"/>
              <a:gd name="T7" fmla="*/ 2147483647 h 2304"/>
              <a:gd name="T8" fmla="*/ 2147483647 w 3264"/>
              <a:gd name="T9" fmla="*/ 2147483647 h 2304"/>
              <a:gd name="T10" fmla="*/ 2147483647 w 3264"/>
              <a:gd name="T11" fmla="*/ 2147483647 h 2304"/>
              <a:gd name="T12" fmla="*/ 0 60000 65536"/>
              <a:gd name="T13" fmla="*/ 0 60000 65536"/>
              <a:gd name="T14" fmla="*/ 0 60000 65536"/>
              <a:gd name="T15" fmla="*/ 0 60000 65536"/>
              <a:gd name="T16" fmla="*/ 0 60000 65536"/>
              <a:gd name="T17" fmla="*/ 0 60000 65536"/>
              <a:gd name="T18" fmla="*/ 0 w 3264"/>
              <a:gd name="T19" fmla="*/ 0 h 2304"/>
              <a:gd name="T20" fmla="*/ 3264 w 3264"/>
              <a:gd name="T21" fmla="*/ 2304 h 2304"/>
            </a:gdLst>
            <a:ahLst/>
            <a:cxnLst>
              <a:cxn ang="T12">
                <a:pos x="T0" y="T1"/>
              </a:cxn>
              <a:cxn ang="T13">
                <a:pos x="T2" y="T3"/>
              </a:cxn>
              <a:cxn ang="T14">
                <a:pos x="T4" y="T5"/>
              </a:cxn>
              <a:cxn ang="T15">
                <a:pos x="T6" y="T7"/>
              </a:cxn>
              <a:cxn ang="T16">
                <a:pos x="T8" y="T9"/>
              </a:cxn>
              <a:cxn ang="T17">
                <a:pos x="T10" y="T11"/>
              </a:cxn>
            </a:cxnLst>
            <a:rect l="T18" t="T19" r="T20" b="T21"/>
            <a:pathLst>
              <a:path w="3264" h="2304">
                <a:moveTo>
                  <a:pt x="2304" y="2160"/>
                </a:moveTo>
                <a:lnTo>
                  <a:pt x="3264" y="0"/>
                </a:lnTo>
                <a:lnTo>
                  <a:pt x="0" y="0"/>
                </a:lnTo>
                <a:lnTo>
                  <a:pt x="0" y="2304"/>
                </a:lnTo>
                <a:lnTo>
                  <a:pt x="2256" y="2304"/>
                </a:lnTo>
                <a:lnTo>
                  <a:pt x="2304" y="2160"/>
                </a:lnTo>
                <a:close/>
              </a:path>
            </a:pathLst>
          </a:custGeom>
          <a:gradFill rotWithShape="1">
            <a:gsLst>
              <a:gs pos="0">
                <a:schemeClr val="accent1">
                  <a:alpha val="15999"/>
                </a:schemeClr>
              </a:gs>
              <a:gs pos="100000">
                <a:schemeClr val="bg1">
                  <a:alpha val="17000"/>
                </a:schemeClr>
              </a:gs>
            </a:gsLst>
            <a:lin ang="5400000" scaled="1"/>
          </a:gradFill>
          <a:ln w="9525">
            <a:solidFill>
              <a:schemeClr val="tx1"/>
            </a:solidFill>
            <a:round/>
            <a:headEnd/>
            <a:tailEnd/>
          </a:ln>
        </p:spPr>
        <p:txBody>
          <a:bodyPr/>
          <a:lstStyle/>
          <a:p>
            <a:endParaRPr lang="da-DK"/>
          </a:p>
        </p:txBody>
      </p:sp>
      <p:sp>
        <p:nvSpPr>
          <p:cNvPr id="48135" name="Freeform 10"/>
          <p:cNvSpPr>
            <a:spLocks/>
          </p:cNvSpPr>
          <p:nvPr/>
        </p:nvSpPr>
        <p:spPr bwMode="auto">
          <a:xfrm rot="10800000">
            <a:off x="4000500" y="2662298"/>
            <a:ext cx="4714875" cy="3657600"/>
          </a:xfrm>
          <a:custGeom>
            <a:avLst/>
            <a:gdLst>
              <a:gd name="T0" fmla="*/ 2147483647 w 3264"/>
              <a:gd name="T1" fmla="*/ 2147483647 h 2304"/>
              <a:gd name="T2" fmla="*/ 2147483647 w 3264"/>
              <a:gd name="T3" fmla="*/ 0 h 2304"/>
              <a:gd name="T4" fmla="*/ 0 w 3264"/>
              <a:gd name="T5" fmla="*/ 0 h 2304"/>
              <a:gd name="T6" fmla="*/ 0 w 3264"/>
              <a:gd name="T7" fmla="*/ 2147483647 h 2304"/>
              <a:gd name="T8" fmla="*/ 2147483647 w 3264"/>
              <a:gd name="T9" fmla="*/ 2147483647 h 2304"/>
              <a:gd name="T10" fmla="*/ 2147483647 w 3264"/>
              <a:gd name="T11" fmla="*/ 2147483647 h 2304"/>
              <a:gd name="T12" fmla="*/ 0 60000 65536"/>
              <a:gd name="T13" fmla="*/ 0 60000 65536"/>
              <a:gd name="T14" fmla="*/ 0 60000 65536"/>
              <a:gd name="T15" fmla="*/ 0 60000 65536"/>
              <a:gd name="T16" fmla="*/ 0 60000 65536"/>
              <a:gd name="T17" fmla="*/ 0 60000 65536"/>
              <a:gd name="T18" fmla="*/ 0 w 3264"/>
              <a:gd name="T19" fmla="*/ 0 h 2304"/>
              <a:gd name="T20" fmla="*/ 3264 w 3264"/>
              <a:gd name="T21" fmla="*/ 2304 h 2304"/>
            </a:gdLst>
            <a:ahLst/>
            <a:cxnLst>
              <a:cxn ang="T12">
                <a:pos x="T0" y="T1"/>
              </a:cxn>
              <a:cxn ang="T13">
                <a:pos x="T2" y="T3"/>
              </a:cxn>
              <a:cxn ang="T14">
                <a:pos x="T4" y="T5"/>
              </a:cxn>
              <a:cxn ang="T15">
                <a:pos x="T6" y="T7"/>
              </a:cxn>
              <a:cxn ang="T16">
                <a:pos x="T8" y="T9"/>
              </a:cxn>
              <a:cxn ang="T17">
                <a:pos x="T10" y="T11"/>
              </a:cxn>
            </a:cxnLst>
            <a:rect l="T18" t="T19" r="T20" b="T21"/>
            <a:pathLst>
              <a:path w="3264" h="2304">
                <a:moveTo>
                  <a:pt x="2304" y="2160"/>
                </a:moveTo>
                <a:lnTo>
                  <a:pt x="3264" y="0"/>
                </a:lnTo>
                <a:lnTo>
                  <a:pt x="0" y="0"/>
                </a:lnTo>
                <a:lnTo>
                  <a:pt x="0" y="2304"/>
                </a:lnTo>
                <a:lnTo>
                  <a:pt x="2256" y="2304"/>
                </a:lnTo>
                <a:lnTo>
                  <a:pt x="2304" y="2160"/>
                </a:lnTo>
                <a:close/>
              </a:path>
            </a:pathLst>
          </a:custGeom>
          <a:gradFill rotWithShape="1">
            <a:gsLst>
              <a:gs pos="0">
                <a:schemeClr val="accent1">
                  <a:alpha val="15999"/>
                </a:schemeClr>
              </a:gs>
              <a:gs pos="100000">
                <a:schemeClr val="bg1">
                  <a:alpha val="17000"/>
                </a:schemeClr>
              </a:gs>
            </a:gsLst>
            <a:lin ang="5400000" scaled="1"/>
          </a:gradFill>
          <a:ln w="9525">
            <a:solidFill>
              <a:schemeClr val="tx1"/>
            </a:solidFill>
            <a:round/>
            <a:headEnd/>
            <a:tailEnd/>
          </a:ln>
        </p:spPr>
        <p:txBody>
          <a:bodyPr/>
          <a:lstStyle/>
          <a:p>
            <a:endParaRPr lang="da-DK"/>
          </a:p>
        </p:txBody>
      </p:sp>
      <p:sp>
        <p:nvSpPr>
          <p:cNvPr id="48136" name="TextBox 15"/>
          <p:cNvSpPr txBox="1">
            <a:spLocks noChangeArrowheads="1"/>
          </p:cNvSpPr>
          <p:nvPr/>
        </p:nvSpPr>
        <p:spPr bwMode="auto">
          <a:xfrm>
            <a:off x="371475" y="6411913"/>
            <a:ext cx="6181725" cy="369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en-US" dirty="0">
                <a:latin typeface="Calibri" pitchFamily="34" charset="0"/>
              </a:rPr>
              <a:t>Source: http://www.oecd.org/dataoecd/23/27/35281194.pdf</a:t>
            </a:r>
          </a:p>
        </p:txBody>
      </p:sp>
      <p:sp>
        <p:nvSpPr>
          <p:cNvPr id="9" name="Title 1"/>
          <p:cNvSpPr txBox="1">
            <a:spLocks/>
          </p:cNvSpPr>
          <p:nvPr/>
        </p:nvSpPr>
        <p:spPr>
          <a:xfrm>
            <a:off x="823913" y="655638"/>
            <a:ext cx="7558087" cy="715962"/>
          </a:xfrm>
          <a:prstGeom prst="rect">
            <a:avLst/>
          </a:prstGeom>
        </p:spPr>
        <p:txBody>
          <a:bodyPr/>
          <a:lstStyle/>
          <a:p>
            <a:pPr marL="1588" indent="-1588" eaLnBrk="0" hangingPunct="0">
              <a:defRPr/>
            </a:pPr>
            <a:endParaRPr lang="en-US" sz="2400" b="1" kern="0" dirty="0">
              <a:solidFill>
                <a:srgbClr val="003366"/>
              </a:solidFill>
              <a:latin typeface="+mj-lt"/>
              <a:ea typeface="ＭＳ Ｐゴシック" pitchFamily="-106" charset="-128"/>
              <a:cs typeface="ＭＳ Ｐゴシック" pitchFamily="-106" charset="-128"/>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92D050">
            <a:alpha val="20000"/>
          </a:srgbClr>
        </a:solidFill>
        <a:effectLst/>
      </p:bgPr>
    </p:bg>
    <p:spTree>
      <p:nvGrpSpPr>
        <p:cNvPr id="1" name=""/>
        <p:cNvGrpSpPr/>
        <p:nvPr/>
      </p:nvGrpSpPr>
      <p:grpSpPr>
        <a:xfrm>
          <a:off x="0" y="0"/>
          <a:ext cx="0" cy="0"/>
          <a:chOff x="0" y="0"/>
          <a:chExt cx="0" cy="0"/>
        </a:xfrm>
      </p:grpSpPr>
      <p:sp>
        <p:nvSpPr>
          <p:cNvPr id="52226" name="Title 1"/>
          <p:cNvSpPr>
            <a:spLocks noGrp="1"/>
          </p:cNvSpPr>
          <p:nvPr>
            <p:ph type="title"/>
          </p:nvPr>
        </p:nvSpPr>
        <p:spPr>
          <a:xfrm>
            <a:off x="0" y="1219200"/>
            <a:ext cx="8229600" cy="553998"/>
          </a:xfrm>
        </p:spPr>
        <p:txBody>
          <a:bodyPr>
            <a:spAutoFit/>
          </a:bodyPr>
          <a:lstStyle/>
          <a:p>
            <a:pPr indent="0" eaLnBrk="1" hangingPunct="1"/>
            <a:r>
              <a:rPr lang="da-DK" dirty="0" smtClean="0"/>
              <a:t>Assessing an M&amp;E system</a:t>
            </a:r>
            <a:endParaRPr lang="en-US" dirty="0" smtClean="0"/>
          </a:p>
        </p:txBody>
      </p:sp>
      <p:sp>
        <p:nvSpPr>
          <p:cNvPr id="52227" name="Content Placeholder 5"/>
          <p:cNvSpPr txBox="1">
            <a:spLocks/>
          </p:cNvSpPr>
          <p:nvPr/>
        </p:nvSpPr>
        <p:spPr bwMode="auto">
          <a:xfrm>
            <a:off x="381000" y="2133600"/>
            <a:ext cx="8305800" cy="4124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marL="342900" indent="-342900" eaLnBrk="0" hangingPunct="0">
              <a:defRPr sz="1200">
                <a:solidFill>
                  <a:srgbClr val="0F5494"/>
                </a:solidFill>
                <a:latin typeface="Verdana" pitchFamily="34" charset="0"/>
                <a:cs typeface="Arial" charset="0"/>
              </a:defRPr>
            </a:lvl1pPr>
            <a:lvl2pPr marL="180975" indent="-180975"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lvl="1">
              <a:lnSpc>
                <a:spcPct val="110000"/>
              </a:lnSpc>
              <a:spcAft>
                <a:spcPts val="600"/>
              </a:spcAft>
              <a:buSzPct val="60000"/>
              <a:buFont typeface="Times" pitchFamily="18" charset="0"/>
              <a:buChar char="•"/>
            </a:pPr>
            <a:r>
              <a:rPr lang="en-US" sz="1800" dirty="0">
                <a:ea typeface="ＭＳ Ｐゴシック" pitchFamily="34" charset="-128"/>
              </a:rPr>
              <a:t>Is there clarity over </a:t>
            </a:r>
            <a:r>
              <a:rPr lang="en-US" sz="1800" dirty="0" smtClean="0">
                <a:ea typeface="ＭＳ Ｐゴシック" pitchFamily="34" charset="-128"/>
              </a:rPr>
              <a:t>the integration </a:t>
            </a:r>
            <a:r>
              <a:rPr lang="en-US" sz="1800" dirty="0">
                <a:ea typeface="ＭＳ Ｐゴシック" pitchFamily="34" charset="-128"/>
              </a:rPr>
              <a:t>objectives  </a:t>
            </a:r>
            <a:r>
              <a:rPr lang="en-US" sz="1800" dirty="0" smtClean="0">
                <a:ea typeface="ＭＳ Ｐゴシック" pitchFamily="34" charset="-128"/>
              </a:rPr>
              <a:t>that will be monitored ?</a:t>
            </a:r>
            <a:endParaRPr lang="en-US" sz="1800" dirty="0">
              <a:ea typeface="ＭＳ Ｐゴシック" pitchFamily="34" charset="-128"/>
            </a:endParaRPr>
          </a:p>
          <a:p>
            <a:pPr lvl="1">
              <a:lnSpc>
                <a:spcPct val="110000"/>
              </a:lnSpc>
              <a:spcAft>
                <a:spcPts val="600"/>
              </a:spcAft>
              <a:buSzPct val="60000"/>
              <a:buFont typeface="Times" pitchFamily="18" charset="0"/>
              <a:buChar char="•"/>
            </a:pPr>
            <a:r>
              <a:rPr lang="en-US" sz="1800" dirty="0">
                <a:ea typeface="ＭＳ Ｐゴシック" pitchFamily="34" charset="-128"/>
              </a:rPr>
              <a:t>Have the links between sector inputs and outputs, outcomes and impacts been mapped?</a:t>
            </a:r>
          </a:p>
          <a:p>
            <a:pPr lvl="1">
              <a:lnSpc>
                <a:spcPct val="110000"/>
              </a:lnSpc>
              <a:spcAft>
                <a:spcPts val="600"/>
              </a:spcAft>
              <a:buSzPct val="60000"/>
              <a:buFont typeface="Times" pitchFamily="18" charset="0"/>
              <a:buChar char="•"/>
            </a:pPr>
            <a:r>
              <a:rPr lang="en-US" sz="1800" dirty="0">
                <a:ea typeface="ＭＳ Ｐゴシック" pitchFamily="34" charset="-128"/>
              </a:rPr>
              <a:t>What is the involvement of non-state actors in performance monitoring of the sector?</a:t>
            </a:r>
          </a:p>
          <a:p>
            <a:pPr lvl="1">
              <a:lnSpc>
                <a:spcPct val="110000"/>
              </a:lnSpc>
              <a:spcAft>
                <a:spcPts val="600"/>
              </a:spcAft>
              <a:buSzPct val="60000"/>
              <a:buFont typeface="Times" pitchFamily="18" charset="0"/>
              <a:buChar char="•"/>
            </a:pPr>
            <a:r>
              <a:rPr lang="en-US" sz="1800" dirty="0">
                <a:ea typeface="ＭＳ Ｐゴシック" pitchFamily="34" charset="-128"/>
              </a:rPr>
              <a:t>What can be learned from existing monitoring and evaluation systems?</a:t>
            </a:r>
          </a:p>
          <a:p>
            <a:pPr lvl="1">
              <a:lnSpc>
                <a:spcPct val="110000"/>
              </a:lnSpc>
              <a:spcAft>
                <a:spcPts val="600"/>
              </a:spcAft>
              <a:buSzPct val="60000"/>
              <a:buFont typeface="Times" pitchFamily="18" charset="0"/>
              <a:buChar char="•"/>
            </a:pPr>
            <a:r>
              <a:rPr lang="en-US" sz="1800" dirty="0">
                <a:ea typeface="ＭＳ Ｐゴシック" pitchFamily="34" charset="-128"/>
              </a:rPr>
              <a:t>What feedback loops exist between performance monitoring and sector performance?</a:t>
            </a:r>
          </a:p>
          <a:p>
            <a:pPr lvl="1">
              <a:lnSpc>
                <a:spcPct val="110000"/>
              </a:lnSpc>
              <a:spcAft>
                <a:spcPts val="600"/>
              </a:spcAft>
              <a:buSzPct val="60000"/>
              <a:buFont typeface="Times" pitchFamily="18" charset="0"/>
              <a:buChar char="•"/>
            </a:pPr>
            <a:r>
              <a:rPr lang="en-US" sz="1800" dirty="0">
                <a:ea typeface="ＭＳ Ｐゴシック" pitchFamily="34" charset="-128"/>
              </a:rPr>
              <a:t>Is the performance monitoring framework producing information sector actors are calling for?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val 8"/>
          <p:cNvSpPr/>
          <p:nvPr/>
        </p:nvSpPr>
        <p:spPr>
          <a:xfrm>
            <a:off x="3851275" y="5229225"/>
            <a:ext cx="2089150" cy="720725"/>
          </a:xfrm>
          <a:prstGeom prst="ellipse">
            <a:avLst/>
          </a:prstGeom>
        </p:spPr>
        <p:style>
          <a:lnRef idx="2">
            <a:schemeClr val="accent3"/>
          </a:lnRef>
          <a:fillRef idx="1">
            <a:schemeClr val="lt1"/>
          </a:fillRef>
          <a:effectRef idx="0">
            <a:schemeClr val="accent3"/>
          </a:effectRef>
          <a:fontRef idx="minor">
            <a:schemeClr val="dk1"/>
          </a:fontRef>
        </p:style>
        <p:txBody>
          <a:bodyPr anchor="ctr"/>
          <a:lstStyle/>
          <a:p>
            <a:pPr algn="ctr" fontAlgn="auto">
              <a:spcBef>
                <a:spcPts val="0"/>
              </a:spcBef>
              <a:spcAft>
                <a:spcPts val="0"/>
              </a:spcAft>
              <a:defRPr/>
            </a:pPr>
            <a:endParaRPr lang="en-US"/>
          </a:p>
        </p:txBody>
      </p:sp>
      <p:sp>
        <p:nvSpPr>
          <p:cNvPr id="28675" name="Title 1"/>
          <p:cNvSpPr>
            <a:spLocks noGrp="1"/>
          </p:cNvSpPr>
          <p:nvPr>
            <p:ph type="title"/>
          </p:nvPr>
        </p:nvSpPr>
        <p:spPr>
          <a:xfrm>
            <a:off x="685800" y="1274802"/>
            <a:ext cx="8229600" cy="553998"/>
          </a:xfrm>
        </p:spPr>
        <p:txBody>
          <a:bodyPr>
            <a:spAutoFit/>
          </a:bodyPr>
          <a:lstStyle/>
          <a:p>
            <a:pPr marL="3175" indent="0" eaLnBrk="1" hangingPunct="1"/>
            <a:r>
              <a:rPr lang="da-DK" dirty="0" smtClean="0"/>
              <a:t>Mainstreaming backbone</a:t>
            </a:r>
            <a:endParaRPr lang="en-US" dirty="0" smtClean="0"/>
          </a:p>
        </p:txBody>
      </p:sp>
      <p:pic>
        <p:nvPicPr>
          <p:cNvPr id="28676" name="Picture 3" descr="MCSY00552_0000[1]"/>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408238" y="2133600"/>
            <a:ext cx="1252537" cy="4489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nvGrpSpPr>
          <p:cNvPr id="28677" name="Group 9"/>
          <p:cNvGrpSpPr>
            <a:grpSpLocks/>
          </p:cNvGrpSpPr>
          <p:nvPr/>
        </p:nvGrpSpPr>
        <p:grpSpPr bwMode="auto">
          <a:xfrm>
            <a:off x="4525963" y="2565400"/>
            <a:ext cx="236984" cy="3302745"/>
            <a:chOff x="3836715" y="2564656"/>
            <a:chExt cx="236984" cy="3302744"/>
          </a:xfrm>
        </p:grpSpPr>
        <p:sp>
          <p:nvSpPr>
            <p:cNvPr id="28679" name="AutoShape 6"/>
            <p:cNvSpPr>
              <a:spLocks noChangeArrowheads="1"/>
            </p:cNvSpPr>
            <p:nvPr/>
          </p:nvSpPr>
          <p:spPr bwMode="auto">
            <a:xfrm>
              <a:off x="3836715" y="2564656"/>
              <a:ext cx="198437" cy="639762"/>
            </a:xfrm>
            <a:prstGeom prst="upDownArrow">
              <a:avLst>
                <a:gd name="adj1" fmla="val 50000"/>
                <a:gd name="adj2" fmla="val 64480"/>
              </a:avLst>
            </a:prstGeom>
            <a:solidFill>
              <a:schemeClr val="accent1"/>
            </a:solidFill>
            <a:ln w="9525">
              <a:solidFill>
                <a:schemeClr val="tx1"/>
              </a:solidFill>
              <a:miter lim="800000"/>
              <a:headEnd/>
              <a:tailEnd/>
            </a:ln>
          </p:spPr>
          <p:txBody>
            <a:bodyPr wrap="none" anchor="ctr"/>
            <a:lstStyle/>
            <a:p>
              <a:endParaRPr lang="en-US">
                <a:latin typeface="Calibri" pitchFamily="34" charset="0"/>
              </a:endParaRPr>
            </a:p>
          </p:txBody>
        </p:sp>
        <p:sp>
          <p:nvSpPr>
            <p:cNvPr id="28680" name="AutoShape 7"/>
            <p:cNvSpPr>
              <a:spLocks noChangeArrowheads="1"/>
            </p:cNvSpPr>
            <p:nvPr/>
          </p:nvSpPr>
          <p:spPr bwMode="auto">
            <a:xfrm>
              <a:off x="3836715" y="3904804"/>
              <a:ext cx="198437" cy="639762"/>
            </a:xfrm>
            <a:prstGeom prst="upDownArrow">
              <a:avLst>
                <a:gd name="adj1" fmla="val 50000"/>
                <a:gd name="adj2" fmla="val 64480"/>
              </a:avLst>
            </a:prstGeom>
            <a:solidFill>
              <a:schemeClr val="accent1"/>
            </a:solidFill>
            <a:ln w="9525">
              <a:solidFill>
                <a:schemeClr val="tx1"/>
              </a:solidFill>
              <a:miter lim="800000"/>
              <a:headEnd/>
              <a:tailEnd/>
            </a:ln>
          </p:spPr>
          <p:txBody>
            <a:bodyPr wrap="none" anchor="ctr"/>
            <a:lstStyle/>
            <a:p>
              <a:endParaRPr lang="en-US">
                <a:latin typeface="Calibri" pitchFamily="34" charset="0"/>
              </a:endParaRPr>
            </a:p>
          </p:txBody>
        </p:sp>
        <p:sp>
          <p:nvSpPr>
            <p:cNvPr id="28681" name="AutoShape 8"/>
            <p:cNvSpPr>
              <a:spLocks noChangeArrowheads="1"/>
            </p:cNvSpPr>
            <p:nvPr/>
          </p:nvSpPr>
          <p:spPr bwMode="auto">
            <a:xfrm>
              <a:off x="3875262" y="5227637"/>
              <a:ext cx="198437" cy="639763"/>
            </a:xfrm>
            <a:prstGeom prst="upDownArrow">
              <a:avLst>
                <a:gd name="adj1" fmla="val 50000"/>
                <a:gd name="adj2" fmla="val 64480"/>
              </a:avLst>
            </a:prstGeom>
            <a:solidFill>
              <a:schemeClr val="accent1"/>
            </a:solidFill>
            <a:ln w="9525">
              <a:solidFill>
                <a:schemeClr val="tx1"/>
              </a:solidFill>
              <a:miter lim="800000"/>
              <a:headEnd/>
              <a:tailEnd/>
            </a:ln>
          </p:spPr>
          <p:txBody>
            <a:bodyPr wrap="none" anchor="ctr"/>
            <a:lstStyle/>
            <a:p>
              <a:endParaRPr lang="en-US">
                <a:latin typeface="Calibri" pitchFamily="34" charset="0"/>
              </a:endParaRPr>
            </a:p>
          </p:txBody>
        </p:sp>
      </p:grpSp>
      <p:sp>
        <p:nvSpPr>
          <p:cNvPr id="11" name="Rectangle 4"/>
          <p:cNvSpPr txBox="1">
            <a:spLocks noChangeArrowheads="1"/>
          </p:cNvSpPr>
          <p:nvPr/>
        </p:nvSpPr>
        <p:spPr bwMode="auto">
          <a:xfrm>
            <a:off x="3505200" y="2091928"/>
            <a:ext cx="2362200" cy="4308872"/>
          </a:xfrm>
          <a:prstGeom prst="rect">
            <a:avLst/>
          </a:prstGeom>
        </p:spPr>
        <p:txBody>
          <a:bodyPr lIns="0" tIns="0" rIns="0" bIns="0">
            <a:spAutoFit/>
          </a:bodyPr>
          <a:lstStyle/>
          <a:p>
            <a:pPr algn="ctr" fontAlgn="auto">
              <a:spcBef>
                <a:spcPts val="0"/>
              </a:spcBef>
              <a:spcAft>
                <a:spcPts val="0"/>
              </a:spcAft>
              <a:defRPr/>
            </a:pPr>
            <a:r>
              <a:rPr lang="en-GB" sz="2800" dirty="0" smtClean="0">
                <a:latin typeface="Verdana"/>
                <a:ea typeface="ＭＳ Ｐゴシック" charset="-128"/>
                <a:cs typeface="Verdana"/>
              </a:rPr>
              <a:t>Policy</a:t>
            </a: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r>
              <a:rPr lang="en-GB" sz="2800" dirty="0" smtClean="0">
                <a:latin typeface="Verdana"/>
                <a:ea typeface="ＭＳ Ｐゴシック" charset="-128"/>
                <a:cs typeface="Verdana"/>
              </a:rPr>
              <a:t>Budget</a:t>
            </a: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r>
              <a:rPr lang="en-GB" sz="2800" dirty="0" smtClean="0">
                <a:latin typeface="Verdana"/>
                <a:ea typeface="ＭＳ Ｐゴシック" charset="-128"/>
                <a:cs typeface="Verdana"/>
              </a:rPr>
              <a:t>Action</a:t>
            </a: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endParaRPr lang="en-GB" sz="2800" dirty="0" smtClean="0">
              <a:latin typeface="Verdana"/>
              <a:ea typeface="ＭＳ Ｐゴシック" charset="-128"/>
              <a:cs typeface="Verdana"/>
            </a:endParaRPr>
          </a:p>
          <a:p>
            <a:pPr algn="ctr" fontAlgn="auto">
              <a:spcBef>
                <a:spcPts val="0"/>
              </a:spcBef>
              <a:spcAft>
                <a:spcPts val="0"/>
              </a:spcAft>
              <a:defRPr/>
            </a:pPr>
            <a:r>
              <a:rPr lang="en-GB" sz="2800" dirty="0" smtClean="0">
                <a:latin typeface="Verdana"/>
                <a:ea typeface="ＭＳ Ｐゴシック" charset="-128"/>
                <a:cs typeface="Verdana"/>
              </a:rPr>
              <a:t>Monitoring</a:t>
            </a:r>
            <a:endParaRPr lang="en-GB" sz="2800" dirty="0">
              <a:latin typeface="Verdana"/>
              <a:ea typeface="ＭＳ Ｐゴシック" charset="-128"/>
              <a:cs typeface="Verdana"/>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85800" y="1258113"/>
            <a:ext cx="8229600" cy="553998"/>
          </a:xfrm>
        </p:spPr>
        <p:txBody>
          <a:bodyPr>
            <a:spAutoFit/>
          </a:bodyPr>
          <a:lstStyle/>
          <a:p>
            <a:pPr marL="0" indent="0" eaLnBrk="1" hangingPunct="1"/>
            <a:r>
              <a:rPr lang="da-DK" dirty="0" smtClean="0"/>
              <a:t>Monitoring</a:t>
            </a:r>
            <a:endParaRPr lang="en-US" dirty="0" smtClean="0"/>
          </a:p>
        </p:txBody>
      </p:sp>
      <p:sp>
        <p:nvSpPr>
          <p:cNvPr id="6" name="TextBox 5"/>
          <p:cNvSpPr txBox="1">
            <a:spLocks noChangeArrowheads="1"/>
          </p:cNvSpPr>
          <p:nvPr/>
        </p:nvSpPr>
        <p:spPr bwMode="auto">
          <a:xfrm>
            <a:off x="6369050" y="5943600"/>
            <a:ext cx="2012950" cy="461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eaLnBrk="1" hangingPunct="1"/>
            <a:r>
              <a:rPr lang="da-DK" sz="2400" dirty="0">
                <a:latin typeface="Calibri" pitchFamily="34" charset="0"/>
              </a:rPr>
              <a:t>Albert Einstein</a:t>
            </a:r>
            <a:endParaRPr lang="en-US" sz="1600" dirty="0">
              <a:latin typeface="Calibri" pitchFamily="34" charset="0"/>
            </a:endParaRPr>
          </a:p>
        </p:txBody>
      </p:sp>
      <p:sp>
        <p:nvSpPr>
          <p:cNvPr id="7" name="Cloud 6"/>
          <p:cNvSpPr/>
          <p:nvPr/>
        </p:nvSpPr>
        <p:spPr bwMode="auto">
          <a:xfrm>
            <a:off x="762000" y="1828800"/>
            <a:ext cx="8305800" cy="4572000"/>
          </a:xfrm>
          <a:prstGeom prst="cloud">
            <a:avLst/>
          </a:prstGeom>
          <a:solidFill>
            <a:srgbClr val="CCFFCC"/>
          </a:solidFill>
          <a:ln w="9525" cap="flat" cmpd="sng" algn="ctr">
            <a:noFill/>
            <a:prstDash val="solid"/>
            <a:round/>
            <a:headEnd type="none" w="med" len="med"/>
            <a:tailEnd type="none" w="med" len="med"/>
          </a:ln>
          <a:effectLst>
            <a:outerShdw blurRad="50800" dist="127000" dir="2700000" algn="tl" rotWithShape="0">
              <a:srgbClr val="000000">
                <a:alpha val="43000"/>
              </a:srgbClr>
            </a:outerShdw>
          </a:effectLst>
        </p:spPr>
        <p:txBody>
          <a:bodyPr anchor="ctr"/>
          <a:lstStyle/>
          <a:p>
            <a:pPr>
              <a:lnSpc>
                <a:spcPct val="150000"/>
              </a:lnSpc>
              <a:defRPr/>
            </a:pPr>
            <a:r>
              <a:rPr lang="en-GB" sz="2700" dirty="0">
                <a:latin typeface="Comic Sans MS" pitchFamily="66" charset="0"/>
                <a:cs typeface="+mn-cs"/>
              </a:rPr>
              <a:t>Not all that can be </a:t>
            </a:r>
            <a:r>
              <a:rPr lang="en-GB" sz="2700" dirty="0" smtClean="0">
                <a:latin typeface="Comic Sans MS" pitchFamily="66" charset="0"/>
                <a:cs typeface="+mn-cs"/>
              </a:rPr>
              <a:t>counted..	</a:t>
            </a:r>
            <a:r>
              <a:rPr lang="en-GB" sz="2700" dirty="0">
                <a:latin typeface="Comic Sans MS" pitchFamily="66" charset="0"/>
                <a:cs typeface="+mn-cs"/>
              </a:rPr>
              <a:t>			      counts</a:t>
            </a:r>
          </a:p>
          <a:p>
            <a:pPr>
              <a:defRPr/>
            </a:pPr>
            <a:r>
              <a:rPr lang="en-GB" sz="2700" dirty="0">
                <a:latin typeface="Comic Sans MS" pitchFamily="66" charset="0"/>
                <a:cs typeface="+mn-cs"/>
              </a:rPr>
              <a:t> </a:t>
            </a:r>
          </a:p>
          <a:p>
            <a:pPr>
              <a:lnSpc>
                <a:spcPct val="150000"/>
              </a:lnSpc>
              <a:defRPr/>
            </a:pPr>
            <a:r>
              <a:rPr lang="en-GB" sz="2700" dirty="0">
                <a:latin typeface="Comic Sans MS" pitchFamily="66" charset="0"/>
                <a:cs typeface="+mn-cs"/>
              </a:rPr>
              <a:t>Not all that counts…</a:t>
            </a:r>
          </a:p>
          <a:p>
            <a:pPr>
              <a:lnSpc>
                <a:spcPct val="150000"/>
              </a:lnSpc>
              <a:defRPr/>
            </a:pPr>
            <a:r>
              <a:rPr lang="en-GB" sz="2700" dirty="0">
                <a:latin typeface="Comic Sans MS" pitchFamily="66" charset="0"/>
                <a:cs typeface="+mn-cs"/>
              </a:rPr>
              <a:t>			can </a:t>
            </a:r>
            <a:r>
              <a:rPr lang="en-GB" sz="2700" dirty="0" smtClean="0">
                <a:latin typeface="Comic Sans MS" pitchFamily="66" charset="0"/>
                <a:cs typeface="+mn-cs"/>
              </a:rPr>
              <a:t>be counted</a:t>
            </a:r>
            <a:endParaRPr lang="en-GB" sz="2700" dirty="0">
              <a:latin typeface="Comic Sans MS" pitchFamily="66" charset="0"/>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533400" y="1219200"/>
            <a:ext cx="8229600" cy="553998"/>
          </a:xfrm>
        </p:spPr>
        <p:txBody>
          <a:bodyPr>
            <a:spAutoFit/>
          </a:bodyPr>
          <a:lstStyle/>
          <a:p>
            <a:pPr marL="0" indent="0" eaLnBrk="1" hangingPunct="1"/>
            <a:r>
              <a:rPr lang="da-DK" dirty="0" smtClean="0"/>
              <a:t>Good intentions on M&amp;E </a:t>
            </a:r>
            <a:endParaRPr lang="en-US" dirty="0" smtClean="0"/>
          </a:p>
        </p:txBody>
      </p:sp>
      <p:pic>
        <p:nvPicPr>
          <p:cNvPr id="30723" name="Picture 2" descr="Calvin1"/>
          <p:cNvPicPr>
            <a:picLocks noChangeAspect="1" noChangeArrowheads="1"/>
          </p:cNvPicPr>
          <p:nvPr/>
        </p:nvPicPr>
        <p:blipFill>
          <a:blip r:embed="rId3" cstate="print">
            <a:extLst>
              <a:ext uri="{28A0092B-C50C-407E-A947-70E740481C1C}">
                <a14:useLocalDpi xmlns:a14="http://schemas.microsoft.com/office/drawing/2010/main" xmlns="" val="0"/>
              </a:ext>
            </a:extLst>
          </a:blip>
          <a:srcRect r="74857"/>
          <a:stretch>
            <a:fillRect/>
          </a:stretch>
        </p:blipFill>
        <p:spPr bwMode="auto">
          <a:xfrm>
            <a:off x="683568" y="2055465"/>
            <a:ext cx="2212975" cy="2774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4" name="Picture 3" descr="Calvin1"/>
          <p:cNvPicPr>
            <a:picLocks noChangeAspect="1" noChangeArrowheads="1"/>
          </p:cNvPicPr>
          <p:nvPr/>
        </p:nvPicPr>
        <p:blipFill>
          <a:blip r:embed="rId3" cstate="print">
            <a:extLst>
              <a:ext uri="{28A0092B-C50C-407E-A947-70E740481C1C}">
                <a14:useLocalDpi xmlns:a14="http://schemas.microsoft.com/office/drawing/2010/main" xmlns="" val="0"/>
              </a:ext>
            </a:extLst>
          </a:blip>
          <a:srcRect l="74857" t="5190"/>
          <a:stretch>
            <a:fillRect/>
          </a:stretch>
        </p:blipFill>
        <p:spPr bwMode="auto">
          <a:xfrm>
            <a:off x="6876406" y="2885727"/>
            <a:ext cx="2212975" cy="270351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4" descr="Calvin1"/>
          <p:cNvPicPr>
            <a:picLocks noChangeAspect="1" noChangeArrowheads="1"/>
          </p:cNvPicPr>
          <p:nvPr/>
        </p:nvPicPr>
        <p:blipFill>
          <a:blip r:embed="rId3" cstate="print">
            <a:extLst>
              <a:ext uri="{28A0092B-C50C-407E-A947-70E740481C1C}">
                <a14:useLocalDpi xmlns:a14="http://schemas.microsoft.com/office/drawing/2010/main" xmlns="" val="0"/>
              </a:ext>
            </a:extLst>
          </a:blip>
          <a:srcRect l="25363" r="25546"/>
          <a:stretch>
            <a:fillRect/>
          </a:stretch>
        </p:blipFill>
        <p:spPr bwMode="auto">
          <a:xfrm>
            <a:off x="2772718" y="2487265"/>
            <a:ext cx="4319588" cy="27749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52400" y="1252086"/>
            <a:ext cx="8991600" cy="461665"/>
          </a:xfrm>
        </p:spPr>
        <p:txBody>
          <a:bodyPr wrap="square">
            <a:spAutoFit/>
          </a:bodyPr>
          <a:lstStyle/>
          <a:p>
            <a:pPr marL="0" indent="0"/>
            <a:r>
              <a:rPr lang="en-GB" sz="2400" dirty="0" smtClean="0"/>
              <a:t>The big picture – domestic accountability</a:t>
            </a:r>
            <a:endParaRPr lang="en-US" sz="2400" dirty="0" smtClean="0"/>
          </a:p>
        </p:txBody>
      </p:sp>
      <p:sp>
        <p:nvSpPr>
          <p:cNvPr id="41987" name="Text Box 3"/>
          <p:cNvSpPr txBox="1">
            <a:spLocks noChangeArrowheads="1"/>
          </p:cNvSpPr>
          <p:nvPr/>
        </p:nvSpPr>
        <p:spPr bwMode="auto">
          <a:xfrm>
            <a:off x="1749425" y="4029075"/>
            <a:ext cx="1692275" cy="83099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ts val="0"/>
              </a:spcBef>
            </a:pPr>
            <a:r>
              <a:rPr lang="en-GB" sz="1600" b="1" dirty="0">
                <a:latin typeface="Calibri" pitchFamily="34" charset="0"/>
                <a:cs typeface="Times New Roman" pitchFamily="18" charset="0"/>
              </a:rPr>
              <a:t>Front Line</a:t>
            </a:r>
            <a:br>
              <a:rPr lang="en-GB" sz="1600" b="1" dirty="0">
                <a:latin typeface="Calibri" pitchFamily="34" charset="0"/>
                <a:cs typeface="Times New Roman" pitchFamily="18" charset="0"/>
              </a:rPr>
            </a:br>
            <a:r>
              <a:rPr lang="en-GB" sz="1600" b="1" dirty="0">
                <a:latin typeface="Calibri" pitchFamily="34" charset="0"/>
                <a:cs typeface="Times New Roman" pitchFamily="18" charset="0"/>
              </a:rPr>
              <a:t>Service </a:t>
            </a:r>
            <a:endParaRPr lang="en-GB" sz="1600" b="1" dirty="0" smtClean="0">
              <a:latin typeface="Calibri" pitchFamily="34" charset="0"/>
              <a:cs typeface="Times New Roman" pitchFamily="18" charset="0"/>
            </a:endParaRPr>
          </a:p>
          <a:p>
            <a:pPr algn="ctr" eaLnBrk="1" hangingPunct="1">
              <a:spcBef>
                <a:spcPts val="0"/>
              </a:spcBef>
            </a:pPr>
            <a:r>
              <a:rPr lang="en-GB" sz="1600" b="1" dirty="0" smtClean="0">
                <a:latin typeface="Calibri" pitchFamily="34" charset="0"/>
                <a:cs typeface="Times New Roman" pitchFamily="18" charset="0"/>
              </a:rPr>
              <a:t>Providers</a:t>
            </a:r>
            <a:endParaRPr lang="en-GB" sz="1600" b="1" dirty="0">
              <a:latin typeface="Calibri" pitchFamily="34" charset="0"/>
              <a:cs typeface="Times New Roman" pitchFamily="18" charset="0"/>
            </a:endParaRPr>
          </a:p>
        </p:txBody>
      </p:sp>
      <p:sp>
        <p:nvSpPr>
          <p:cNvPr id="41988" name="Text Box 4"/>
          <p:cNvSpPr txBox="1">
            <a:spLocks noChangeArrowheads="1"/>
          </p:cNvSpPr>
          <p:nvPr/>
        </p:nvSpPr>
        <p:spPr bwMode="auto">
          <a:xfrm>
            <a:off x="4057650" y="1778000"/>
            <a:ext cx="1330325"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ct val="50000"/>
              </a:spcBef>
            </a:pPr>
            <a:r>
              <a:rPr lang="en-GB" sz="1600" b="1">
                <a:latin typeface="Calibri" pitchFamily="34" charset="0"/>
                <a:cs typeface="Times New Roman" pitchFamily="18" charset="0"/>
              </a:rPr>
              <a:t>Ministry of Finance</a:t>
            </a:r>
          </a:p>
        </p:txBody>
      </p:sp>
      <p:sp>
        <p:nvSpPr>
          <p:cNvPr id="41989" name="Text Box 5"/>
          <p:cNvSpPr txBox="1">
            <a:spLocks noChangeArrowheads="1"/>
          </p:cNvSpPr>
          <p:nvPr/>
        </p:nvSpPr>
        <p:spPr bwMode="auto">
          <a:xfrm>
            <a:off x="6194425" y="2706688"/>
            <a:ext cx="1330325" cy="338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ct val="50000"/>
              </a:spcBef>
            </a:pPr>
            <a:r>
              <a:rPr lang="en-GB" sz="1600" b="1">
                <a:latin typeface="Calibri" pitchFamily="34" charset="0"/>
                <a:cs typeface="Times New Roman" pitchFamily="18" charset="0"/>
              </a:rPr>
              <a:t>Cabinet</a:t>
            </a:r>
          </a:p>
        </p:txBody>
      </p:sp>
      <p:sp>
        <p:nvSpPr>
          <p:cNvPr id="41990" name="Text Box 6"/>
          <p:cNvSpPr txBox="1">
            <a:spLocks noChangeArrowheads="1"/>
          </p:cNvSpPr>
          <p:nvPr/>
        </p:nvSpPr>
        <p:spPr bwMode="auto">
          <a:xfrm>
            <a:off x="6218238" y="4157663"/>
            <a:ext cx="1330325" cy="338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ct val="50000"/>
              </a:spcBef>
            </a:pPr>
            <a:r>
              <a:rPr lang="en-GB" sz="1600" b="1">
                <a:latin typeface="Calibri" pitchFamily="34" charset="0"/>
                <a:cs typeface="Times New Roman" pitchFamily="18" charset="0"/>
              </a:rPr>
              <a:t>Parliament</a:t>
            </a:r>
          </a:p>
        </p:txBody>
      </p:sp>
      <p:sp>
        <p:nvSpPr>
          <p:cNvPr id="41991" name="Text Box 7"/>
          <p:cNvSpPr txBox="1">
            <a:spLocks noChangeArrowheads="1"/>
          </p:cNvSpPr>
          <p:nvPr/>
        </p:nvSpPr>
        <p:spPr bwMode="auto">
          <a:xfrm>
            <a:off x="3827236" y="5463821"/>
            <a:ext cx="1330325" cy="3381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ct val="50000"/>
              </a:spcBef>
            </a:pPr>
            <a:r>
              <a:rPr lang="en-GB" sz="1600" b="1" dirty="0">
                <a:latin typeface="Calibri" pitchFamily="34" charset="0"/>
                <a:cs typeface="Times New Roman" pitchFamily="18" charset="0"/>
              </a:rPr>
              <a:t>Client/Citizen</a:t>
            </a:r>
          </a:p>
        </p:txBody>
      </p:sp>
      <p:sp>
        <p:nvSpPr>
          <p:cNvPr id="41992" name="Text Box 8"/>
          <p:cNvSpPr txBox="1">
            <a:spLocks noChangeArrowheads="1"/>
          </p:cNvSpPr>
          <p:nvPr/>
        </p:nvSpPr>
        <p:spPr bwMode="auto">
          <a:xfrm>
            <a:off x="1447800" y="2565400"/>
            <a:ext cx="1692275" cy="584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type="none" w="sm" len="sm"/>
                <a:tailEnd type="none" w="sm" len="sm"/>
              </a14:hiddenLine>
            </a:ext>
          </a:extLst>
        </p:spPr>
        <p:txBody>
          <a:bodyPr>
            <a:spAutoFit/>
          </a:bodyPr>
          <a:lstStyle>
            <a:lvl1pPr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algn="ctr" eaLnBrk="1" hangingPunct="1">
              <a:spcBef>
                <a:spcPct val="50000"/>
              </a:spcBef>
            </a:pPr>
            <a:r>
              <a:rPr lang="en-GB" sz="1600" b="1" dirty="0">
                <a:latin typeface="Calibri" pitchFamily="34" charset="0"/>
                <a:cs typeface="Times New Roman" pitchFamily="18" charset="0"/>
              </a:rPr>
              <a:t>Line / Sector</a:t>
            </a:r>
            <a:br>
              <a:rPr lang="en-GB" sz="1600" b="1" dirty="0">
                <a:latin typeface="Calibri" pitchFamily="34" charset="0"/>
                <a:cs typeface="Times New Roman" pitchFamily="18" charset="0"/>
              </a:rPr>
            </a:br>
            <a:r>
              <a:rPr lang="en-GB" sz="1600" b="1" dirty="0">
                <a:latin typeface="Calibri" pitchFamily="34" charset="0"/>
                <a:cs typeface="Times New Roman" pitchFamily="18" charset="0"/>
              </a:rPr>
              <a:t>Ministries</a:t>
            </a:r>
          </a:p>
        </p:txBody>
      </p:sp>
      <p:sp>
        <p:nvSpPr>
          <p:cNvPr id="41993" name="AutoShape 9"/>
          <p:cNvSpPr>
            <a:spLocks noChangeArrowheads="1"/>
          </p:cNvSpPr>
          <p:nvPr/>
        </p:nvSpPr>
        <p:spPr bwMode="auto">
          <a:xfrm rot="-3518159">
            <a:off x="5786438" y="1970088"/>
            <a:ext cx="488950" cy="850900"/>
          </a:xfrm>
          <a:prstGeom prst="upDownArrow">
            <a:avLst>
              <a:gd name="adj1" fmla="val 50000"/>
              <a:gd name="adj2" fmla="val 41670"/>
            </a:avLst>
          </a:prstGeom>
          <a:solidFill>
            <a:srgbClr val="DDDDDD"/>
          </a:solidFill>
          <a:ln w="12700">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41994" name="AutoShape 10"/>
          <p:cNvSpPr>
            <a:spLocks noChangeArrowheads="1"/>
          </p:cNvSpPr>
          <p:nvPr/>
        </p:nvSpPr>
        <p:spPr bwMode="auto">
          <a:xfrm rot="13980156">
            <a:off x="3469003" y="1862482"/>
            <a:ext cx="407987" cy="1019175"/>
          </a:xfrm>
          <a:prstGeom prst="upDownArrow">
            <a:avLst>
              <a:gd name="adj1" fmla="val 50000"/>
              <a:gd name="adj2" fmla="val 41727"/>
            </a:avLst>
          </a:prstGeom>
          <a:solidFill>
            <a:srgbClr val="DDDDDD"/>
          </a:solidFill>
          <a:ln w="12700">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1" name="AutoShape 11"/>
          <p:cNvSpPr>
            <a:spLocks noChangeArrowheads="1"/>
          </p:cNvSpPr>
          <p:nvPr/>
        </p:nvSpPr>
        <p:spPr bwMode="auto">
          <a:xfrm rot="-2886423">
            <a:off x="3082132" y="4695031"/>
            <a:ext cx="488950" cy="906463"/>
          </a:xfrm>
          <a:prstGeom prst="upDownArrow">
            <a:avLst>
              <a:gd name="adj1" fmla="val 50000"/>
              <a:gd name="adj2" fmla="val 44391"/>
            </a:avLst>
          </a:prstGeom>
          <a:solidFill>
            <a:srgbClr val="DDDDDD"/>
          </a:solidFill>
          <a:ln w="12700">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41996" name="AutoShape 12"/>
          <p:cNvSpPr>
            <a:spLocks noChangeArrowheads="1"/>
          </p:cNvSpPr>
          <p:nvPr/>
        </p:nvSpPr>
        <p:spPr bwMode="auto">
          <a:xfrm rot="-8182119">
            <a:off x="5978525" y="4559300"/>
            <a:ext cx="407988" cy="1017588"/>
          </a:xfrm>
          <a:prstGeom prst="upDownArrow">
            <a:avLst>
              <a:gd name="adj1" fmla="val 50000"/>
              <a:gd name="adj2" fmla="val 41662"/>
            </a:avLst>
          </a:prstGeom>
          <a:solidFill>
            <a:srgbClr val="DDDDDD"/>
          </a:solidFill>
          <a:ln w="12700">
            <a:solidFill>
              <a:schemeClr val="tx1"/>
            </a:solidFill>
            <a:miter lim="800000"/>
            <a:headEnd type="none" w="sm" len="sm"/>
            <a:tailEnd type="none" w="sm" len="sm"/>
          </a:ln>
        </p:spPr>
        <p:txBody>
          <a:bodyPr rot="10800000" wrap="none" anchor="ctr"/>
          <a:lstStyle/>
          <a:p>
            <a:pPr algn="ctr"/>
            <a:endParaRPr lang="de-DE">
              <a:cs typeface="Times New Roman" pitchFamily="18" charset="0"/>
            </a:endParaRPr>
          </a:p>
        </p:txBody>
      </p:sp>
      <p:sp>
        <p:nvSpPr>
          <p:cNvPr id="41997" name="AutoShape 13"/>
          <p:cNvSpPr>
            <a:spLocks noChangeArrowheads="1"/>
          </p:cNvSpPr>
          <p:nvPr/>
        </p:nvSpPr>
        <p:spPr bwMode="auto">
          <a:xfrm rot="10800000">
            <a:off x="6635750" y="3357563"/>
            <a:ext cx="407988" cy="608012"/>
          </a:xfrm>
          <a:prstGeom prst="upDownArrow">
            <a:avLst>
              <a:gd name="adj1" fmla="val 50000"/>
              <a:gd name="adj2" fmla="val 24893"/>
            </a:avLst>
          </a:prstGeom>
          <a:solidFill>
            <a:srgbClr val="DDDDDD"/>
          </a:solidFill>
          <a:ln w="12700">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41998" name="AutoShape 14"/>
          <p:cNvSpPr>
            <a:spLocks noChangeArrowheads="1"/>
          </p:cNvSpPr>
          <p:nvPr/>
        </p:nvSpPr>
        <p:spPr bwMode="auto">
          <a:xfrm rot="10800000">
            <a:off x="2297113" y="3357563"/>
            <a:ext cx="407987" cy="608012"/>
          </a:xfrm>
          <a:prstGeom prst="upDownArrow">
            <a:avLst>
              <a:gd name="adj1" fmla="val 50000"/>
              <a:gd name="adj2" fmla="val 24893"/>
            </a:avLst>
          </a:prstGeom>
          <a:solidFill>
            <a:srgbClr val="DDDDDD"/>
          </a:solidFill>
          <a:ln w="12700">
            <a:solidFill>
              <a:schemeClr val="tx1"/>
            </a:solidFill>
            <a:miter lim="800000"/>
            <a:headEnd type="none" w="sm" len="sm"/>
            <a:tailEnd type="none" w="sm" len="sm"/>
          </a:ln>
        </p:spPr>
        <p:txBody>
          <a:bodyPr wrap="none" anchor="ctr"/>
          <a:lstStyle/>
          <a:p>
            <a:endParaRPr lang="en-US">
              <a:latin typeface="Calibri" pitchFamily="34" charset="0"/>
            </a:endParaRPr>
          </a:p>
        </p:txBody>
      </p:sp>
      <p:sp>
        <p:nvSpPr>
          <p:cNvPr id="15" name="Oval 14"/>
          <p:cNvSpPr>
            <a:spLocks noChangeArrowheads="1"/>
          </p:cNvSpPr>
          <p:nvPr/>
        </p:nvSpPr>
        <p:spPr bwMode="auto">
          <a:xfrm rot="-2719622">
            <a:off x="2040734" y="2878932"/>
            <a:ext cx="2944813" cy="3968750"/>
          </a:xfrm>
          <a:prstGeom prst="ellipse">
            <a:avLst/>
          </a:prstGeom>
          <a:solidFill>
            <a:srgbClr val="FFFF99">
              <a:alpha val="30196"/>
            </a:srgbClr>
          </a:solidFill>
          <a:ln w="9525">
            <a:solidFill>
              <a:schemeClr val="tx1"/>
            </a:solidFill>
            <a:round/>
            <a:headEnd/>
            <a:tailEnd/>
          </a:ln>
        </p:spPr>
        <p:txBody>
          <a:bodyPr vert="eaVert" wrap="none" anchor="ctr"/>
          <a:lstStyle/>
          <a:p>
            <a:pPr algn="ctr"/>
            <a:endParaRPr lang="en-GB" sz="3200">
              <a:latin typeface="Times New Roman" pitchFamily="18" charset="0"/>
              <a:cs typeface="Times New Roman" pitchFamily="18" charset="0"/>
            </a:endParaRPr>
          </a:p>
          <a:p>
            <a:pPr algn="ctr"/>
            <a:endParaRPr lang="en-GB" sz="2400">
              <a:latin typeface="Times New Roman" pitchFamily="18" charset="0"/>
              <a:cs typeface="Times New Roman" pitchFamily="18" charset="0"/>
            </a:endParaRPr>
          </a:p>
          <a:p>
            <a:pPr algn="ctr"/>
            <a:endParaRPr lang="en-GB" sz="2400">
              <a:latin typeface="Times New Roman" pitchFamily="18" charset="0"/>
              <a:cs typeface="Times New Roman" pitchFamily="18" charset="0"/>
            </a:endParaRPr>
          </a:p>
        </p:txBody>
      </p:sp>
      <p:sp>
        <p:nvSpPr>
          <p:cNvPr id="16" name="Rectangle 15"/>
          <p:cNvSpPr>
            <a:spLocks noChangeArrowheads="1"/>
          </p:cNvSpPr>
          <p:nvPr/>
        </p:nvSpPr>
        <p:spPr bwMode="auto">
          <a:xfrm>
            <a:off x="849313" y="5100638"/>
            <a:ext cx="958850" cy="1011237"/>
          </a:xfrm>
          <a:prstGeom prst="rect">
            <a:avLst/>
          </a:prstGeom>
          <a:solidFill>
            <a:srgbClr val="6699FF">
              <a:alpha val="43921"/>
            </a:srgbClr>
          </a:solidFill>
          <a:ln w="9525">
            <a:solidFill>
              <a:schemeClr val="tx1"/>
            </a:solidFill>
            <a:miter lim="800000"/>
            <a:headEnd/>
            <a:tailEnd/>
          </a:ln>
        </p:spPr>
        <p:txBody>
          <a:bodyPr wrap="none" anchor="ctr"/>
          <a:lstStyle/>
          <a:p>
            <a:pPr algn="ctr"/>
            <a:r>
              <a:rPr lang="en-GB" sz="2400">
                <a:latin typeface="Trebuchet MS" pitchFamily="34" charset="0"/>
                <a:cs typeface="Times New Roman" pitchFamily="18" charset="0"/>
              </a:rPr>
              <a:t>Donor</a:t>
            </a:r>
            <a:endParaRPr lang="en-US" sz="2400">
              <a:latin typeface="Trebuchet MS"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8" presetClass="emph" presetSubtype="0" fill="hold" grpId="0" nodeType="clickEffect">
                                  <p:stCondLst>
                                    <p:cond delay="0"/>
                                  </p:stCondLst>
                                  <p:childTnLst>
                                    <p:animRot by="-2580000">
                                      <p:cBhvr>
                                        <p:cTn id="14" dur="2000" fill="hold"/>
                                        <p:tgtEl>
                                          <p:spTgt spid="11"/>
                                        </p:tgtEl>
                                        <p:attrNameLst>
                                          <p:attrName>r</p:attrName>
                                        </p:attrNameLst>
                                      </p:cBhvr>
                                    </p:animRot>
                                  </p:childTnLst>
                                </p:cTn>
                              </p:par>
                              <p:par>
                                <p:cTn id="15" presetID="0" presetClass="path" presetSubtype="0" accel="50000" decel="50000" fill="hold" grpId="1" nodeType="withEffect">
                                  <p:stCondLst>
                                    <p:cond delay="0"/>
                                  </p:stCondLst>
                                  <p:childTnLst>
                                    <p:animMotion origin="layout" path="M 4.44444E-6 -3.33333E-6 L -0.05521 0.06528 " pathEditMode="relative" rAng="0" ptsTypes="AA">
                                      <p:cBhvr>
                                        <p:cTn id="16" dur="2000" fill="hold"/>
                                        <p:tgtEl>
                                          <p:spTgt spid="11"/>
                                        </p:tgtEl>
                                        <p:attrNameLst>
                                          <p:attrName>ppt_x</p:attrName>
                                          <p:attrName>ppt_y</p:attrName>
                                        </p:attrNameLst>
                                      </p:cBhvr>
                                      <p:rCtr x="-2800" y="3300"/>
                                    </p:animMotion>
                                  </p:childTnLst>
                                </p:cTn>
                              </p:par>
                            </p:childTnLst>
                          </p:cTn>
                        </p:par>
                        <p:par>
                          <p:cTn id="17" fill="hold" nodeType="afterGroup">
                            <p:stCondLst>
                              <p:cond delay="2000"/>
                            </p:stCondLst>
                            <p:childTnLst>
                              <p:par>
                                <p:cTn id="18" presetID="8" presetClass="entr" presetSubtype="32" repeatCount="3000" fill="hold" grpId="2"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diamond(out)">
                                      <p:cBhvr>
                                        <p:cTn id="2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1" grpId="2"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85800" y="1219200"/>
            <a:ext cx="8458200" cy="553998"/>
          </a:xfrm>
        </p:spPr>
        <p:txBody>
          <a:bodyPr wrap="square">
            <a:spAutoFit/>
          </a:bodyPr>
          <a:lstStyle/>
          <a:p>
            <a:pPr marL="3175" indent="0" eaLnBrk="1" hangingPunct="1"/>
            <a:r>
              <a:rPr lang="en-US" dirty="0" smtClean="0"/>
              <a:t>Monitoring- domestic accountability</a:t>
            </a:r>
          </a:p>
        </p:txBody>
      </p:sp>
      <p:sp>
        <p:nvSpPr>
          <p:cNvPr id="50179" name="Content Placeholder 5"/>
          <p:cNvSpPr txBox="1">
            <a:spLocks/>
          </p:cNvSpPr>
          <p:nvPr/>
        </p:nvSpPr>
        <p:spPr bwMode="auto">
          <a:xfrm>
            <a:off x="706489" y="2057400"/>
            <a:ext cx="8208911" cy="307776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marL="342900" indent="-342900" eaLnBrk="0" hangingPunct="0">
              <a:defRPr sz="1200">
                <a:solidFill>
                  <a:srgbClr val="0F5494"/>
                </a:solidFill>
                <a:latin typeface="Verdana" pitchFamily="34" charset="0"/>
                <a:cs typeface="Arial" charset="0"/>
              </a:defRPr>
            </a:lvl1pPr>
            <a:lvl2pPr marL="742950" indent="-285750" eaLnBrk="0" hangingPunct="0">
              <a:defRPr sz="1200">
                <a:solidFill>
                  <a:srgbClr val="0F5494"/>
                </a:solidFill>
                <a:latin typeface="Verdana" pitchFamily="34" charset="0"/>
                <a:cs typeface="Arial" charset="0"/>
              </a:defRPr>
            </a:lvl2pPr>
            <a:lvl3pPr marL="1143000" indent="-228600" eaLnBrk="0" hangingPunct="0">
              <a:defRPr sz="1200">
                <a:solidFill>
                  <a:srgbClr val="0F5494"/>
                </a:solidFill>
                <a:latin typeface="Verdana" pitchFamily="34" charset="0"/>
                <a:cs typeface="Arial" charset="0"/>
              </a:defRPr>
            </a:lvl3pPr>
            <a:lvl4pPr marL="1600200" indent="-228600" eaLnBrk="0" hangingPunct="0">
              <a:defRPr sz="1200">
                <a:solidFill>
                  <a:srgbClr val="0F5494"/>
                </a:solidFill>
                <a:latin typeface="Verdana" pitchFamily="34" charset="0"/>
                <a:cs typeface="Arial" charset="0"/>
              </a:defRPr>
            </a:lvl4pPr>
            <a:lvl5pPr marL="2057400" indent="-228600" eaLnBrk="0" hangingPunct="0">
              <a:defRPr sz="1200">
                <a:solidFill>
                  <a:srgbClr val="0F5494"/>
                </a:solidFill>
                <a:latin typeface="Verdana" pitchFamily="34" charset="0"/>
                <a:cs typeface="Arial" charset="0"/>
              </a:defRPr>
            </a:lvl5pPr>
            <a:lvl6pPr marL="2514600" indent="-228600" eaLnBrk="0" fontAlgn="base" hangingPunct="0">
              <a:spcBef>
                <a:spcPct val="0"/>
              </a:spcBef>
              <a:spcAft>
                <a:spcPct val="0"/>
              </a:spcAft>
              <a:defRPr sz="1200">
                <a:solidFill>
                  <a:srgbClr val="0F5494"/>
                </a:solidFill>
                <a:latin typeface="Verdana" pitchFamily="34" charset="0"/>
                <a:cs typeface="Arial" charset="0"/>
              </a:defRPr>
            </a:lvl6pPr>
            <a:lvl7pPr marL="2971800" indent="-228600" eaLnBrk="0" fontAlgn="base" hangingPunct="0">
              <a:spcBef>
                <a:spcPct val="0"/>
              </a:spcBef>
              <a:spcAft>
                <a:spcPct val="0"/>
              </a:spcAft>
              <a:defRPr sz="1200">
                <a:solidFill>
                  <a:srgbClr val="0F5494"/>
                </a:solidFill>
                <a:latin typeface="Verdana" pitchFamily="34" charset="0"/>
                <a:cs typeface="Arial" charset="0"/>
              </a:defRPr>
            </a:lvl7pPr>
            <a:lvl8pPr marL="3429000" indent="-228600" eaLnBrk="0" fontAlgn="base" hangingPunct="0">
              <a:spcBef>
                <a:spcPct val="0"/>
              </a:spcBef>
              <a:spcAft>
                <a:spcPct val="0"/>
              </a:spcAft>
              <a:defRPr sz="1200">
                <a:solidFill>
                  <a:srgbClr val="0F5494"/>
                </a:solidFill>
                <a:latin typeface="Verdana" pitchFamily="34" charset="0"/>
                <a:cs typeface="Arial" charset="0"/>
              </a:defRPr>
            </a:lvl8pPr>
            <a:lvl9pPr marL="3886200" indent="-228600" eaLnBrk="0" fontAlgn="base" hangingPunct="0">
              <a:spcBef>
                <a:spcPct val="0"/>
              </a:spcBef>
              <a:spcAft>
                <a:spcPct val="0"/>
              </a:spcAft>
              <a:defRPr sz="1200">
                <a:solidFill>
                  <a:srgbClr val="0F5494"/>
                </a:solidFill>
                <a:latin typeface="Verdana" pitchFamily="34" charset="0"/>
                <a:cs typeface="Arial" charset="0"/>
              </a:defRPr>
            </a:lvl9pPr>
          </a:lstStyle>
          <a:p>
            <a:pPr marL="0" indent="0" eaLnBrk="1" hangingPunct="1">
              <a:spcBef>
                <a:spcPct val="20000"/>
              </a:spcBef>
              <a:spcAft>
                <a:spcPts val="600"/>
              </a:spcAft>
            </a:pPr>
            <a:r>
              <a:rPr lang="en-US" altLang="zh-CN" sz="2000" kern="0" dirty="0" smtClean="0">
                <a:latin typeface="Verdana"/>
                <a:ea typeface="ＭＳ Ｐゴシック" pitchFamily="-106" charset="-128"/>
                <a:cs typeface="Verdana"/>
              </a:rPr>
              <a:t>Better when </a:t>
            </a:r>
          </a:p>
          <a:p>
            <a:pPr eaLnBrk="1" hangingPunct="1">
              <a:spcBef>
                <a:spcPct val="20000"/>
              </a:spcBef>
              <a:spcAft>
                <a:spcPts val="600"/>
              </a:spcAft>
              <a:buFont typeface="Arial" charset="0"/>
              <a:buChar char="•"/>
            </a:pPr>
            <a:r>
              <a:rPr lang="en-US" altLang="zh-CN" sz="2000" kern="0" dirty="0">
                <a:latin typeface="Verdana"/>
                <a:ea typeface="ＭＳ Ｐゴシック" pitchFamily="-106" charset="-128"/>
                <a:cs typeface="Verdana"/>
              </a:rPr>
              <a:t>I</a:t>
            </a:r>
            <a:r>
              <a:rPr lang="en-US" altLang="zh-CN" sz="2000" kern="0" dirty="0" smtClean="0">
                <a:latin typeface="Verdana"/>
                <a:ea typeface="ＭＳ Ｐゴシック" pitchFamily="-106" charset="-128"/>
                <a:cs typeface="Verdana"/>
              </a:rPr>
              <a:t>nclusive (watch power relation)</a:t>
            </a:r>
          </a:p>
          <a:p>
            <a:pPr eaLnBrk="1" hangingPunct="1">
              <a:spcBef>
                <a:spcPct val="20000"/>
              </a:spcBef>
              <a:spcAft>
                <a:spcPts val="600"/>
              </a:spcAft>
              <a:buFont typeface="Arial" charset="0"/>
              <a:buChar char="•"/>
            </a:pPr>
            <a:r>
              <a:rPr lang="en-US" altLang="zh-CN" sz="2000" kern="0" dirty="0" smtClean="0">
                <a:latin typeface="Verdana"/>
                <a:ea typeface="ＭＳ Ｐゴシック" pitchFamily="-106" charset="-128"/>
                <a:cs typeface="Verdana"/>
              </a:rPr>
              <a:t>Feedback loop</a:t>
            </a:r>
          </a:p>
          <a:p>
            <a:pPr eaLnBrk="1" hangingPunct="1">
              <a:spcBef>
                <a:spcPct val="20000"/>
              </a:spcBef>
              <a:spcAft>
                <a:spcPts val="600"/>
              </a:spcAft>
              <a:buFont typeface="Arial" charset="0"/>
              <a:buChar char="•"/>
            </a:pPr>
            <a:r>
              <a:rPr lang="en-US" altLang="zh-CN" sz="2000" kern="0" dirty="0" smtClean="0">
                <a:latin typeface="Verdana"/>
                <a:ea typeface="ＭＳ Ｐゴシック" pitchFamily="-106" charset="-128"/>
                <a:cs typeface="Verdana"/>
              </a:rPr>
              <a:t>Jointly done to reduce costs/incentive for action</a:t>
            </a:r>
          </a:p>
          <a:p>
            <a:pPr eaLnBrk="1" hangingPunct="1">
              <a:spcBef>
                <a:spcPct val="20000"/>
              </a:spcBef>
              <a:spcAft>
                <a:spcPts val="600"/>
              </a:spcAft>
              <a:buFont typeface="Arial" charset="0"/>
              <a:buChar char="•"/>
            </a:pPr>
            <a:r>
              <a:rPr lang="en-US" altLang="zh-CN" sz="2000" kern="0" dirty="0" smtClean="0">
                <a:latin typeface="Verdana"/>
                <a:ea typeface="ＭＳ Ｐゴシック" pitchFamily="-106" charset="-128"/>
                <a:cs typeface="Verdana"/>
              </a:rPr>
              <a:t>Linked to accountability (voting with your wallet systems)</a:t>
            </a:r>
          </a:p>
          <a:p>
            <a:pPr eaLnBrk="1" hangingPunct="1">
              <a:spcBef>
                <a:spcPct val="20000"/>
              </a:spcBef>
              <a:spcAft>
                <a:spcPts val="600"/>
              </a:spcAft>
              <a:buFont typeface="Arial" charset="0"/>
              <a:buChar char="•"/>
            </a:pPr>
            <a:endParaRPr lang="en-US" altLang="zh-CN" sz="2000" kern="0" dirty="0" smtClean="0">
              <a:latin typeface="Verdana"/>
              <a:ea typeface="ＭＳ Ｐゴシック" pitchFamily="-106" charset="-128"/>
              <a:cs typeface="Verdana"/>
            </a:endParaRPr>
          </a:p>
          <a:p>
            <a:pPr eaLnBrk="1" hangingPunct="1">
              <a:spcBef>
                <a:spcPct val="20000"/>
              </a:spcBef>
              <a:spcAft>
                <a:spcPts val="600"/>
              </a:spcAft>
              <a:buFont typeface="Arial" charset="0"/>
              <a:buChar char="•"/>
            </a:pPr>
            <a:endParaRPr lang="en-US" altLang="zh-CN" sz="2000" kern="0" dirty="0" smtClean="0">
              <a:latin typeface="Verdana"/>
              <a:ea typeface="ＭＳ Ｐゴシック" pitchFamily="-106" charset="-128"/>
              <a:cs typeface="Verdana"/>
            </a:endParaRPr>
          </a:p>
        </p:txBody>
      </p:sp>
    </p:spTree>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85800" y="1259413"/>
            <a:ext cx="8458199" cy="553998"/>
          </a:xfrm>
        </p:spPr>
        <p:txBody>
          <a:bodyPr wrap="square">
            <a:spAutoFit/>
          </a:bodyPr>
          <a:lstStyle/>
          <a:p>
            <a:pPr marL="0" indent="0" eaLnBrk="1" hangingPunct="1"/>
            <a:r>
              <a:rPr lang="en-GB" dirty="0" smtClean="0"/>
              <a:t>What to monitor, and why? </a:t>
            </a:r>
            <a:endParaRPr lang="en-GB" dirty="0" smtClean="0">
              <a:solidFill>
                <a:srgbClr val="FF0000"/>
              </a:solidFill>
            </a:endParaRPr>
          </a:p>
        </p:txBody>
      </p:sp>
      <p:sp>
        <p:nvSpPr>
          <p:cNvPr id="33795" name="Slide Number Placeholder 3"/>
          <p:cNvSpPr>
            <a:spLocks noGrp="1"/>
          </p:cNvSpPr>
          <p:nvPr>
            <p:ph type="sldNum" sz="quarter" idx="12"/>
          </p:nvPr>
        </p:nvSpPr>
        <p:spPr>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defRPr/>
            </a:pPr>
            <a:fld id="{0FB94694-2E94-49B9-A569-B04BB7293851}" type="slidenum">
              <a:rPr lang="en-US" sz="1400" smtClean="0">
                <a:solidFill>
                  <a:schemeClr val="tx1"/>
                </a:solidFill>
                <a:latin typeface="Arial" charset="0"/>
              </a:rPr>
              <a:pPr eaLnBrk="1" hangingPunct="1">
                <a:defRPr/>
              </a:pPr>
              <a:t>9</a:t>
            </a:fld>
            <a:endParaRPr lang="en-US" sz="1400" smtClean="0">
              <a:solidFill>
                <a:schemeClr val="tx1"/>
              </a:solidFill>
              <a:latin typeface="Arial" charset="0"/>
            </a:endParaRPr>
          </a:p>
        </p:txBody>
      </p:sp>
      <p:graphicFrame>
        <p:nvGraphicFramePr>
          <p:cNvPr id="6" name="Table 5"/>
          <p:cNvGraphicFramePr>
            <a:graphicFrameLocks noGrp="1"/>
          </p:cNvGraphicFramePr>
          <p:nvPr>
            <p:extLst>
              <p:ext uri="{D42A27DB-BD31-4B8C-83A1-F6EECF244321}">
                <p14:modId xmlns:p14="http://schemas.microsoft.com/office/powerpoint/2010/main" xmlns="" val="671202481"/>
              </p:ext>
            </p:extLst>
          </p:nvPr>
        </p:nvGraphicFramePr>
        <p:xfrm>
          <a:off x="762000" y="1974849"/>
          <a:ext cx="7863408" cy="4578351"/>
        </p:xfrm>
        <a:graphic>
          <a:graphicData uri="http://schemas.openxmlformats.org/drawingml/2006/table">
            <a:tbl>
              <a:tblPr/>
              <a:tblGrid>
                <a:gridCol w="3621214"/>
                <a:gridCol w="4242194"/>
              </a:tblGrid>
              <a:tr h="37152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008000"/>
                          </a:solidFill>
                          <a:effectLst/>
                          <a:latin typeface="Arial" charset="0"/>
                        </a:rPr>
                        <a:t>Aspect to monitor</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1800" b="1" i="0" u="none" strike="noStrike" cap="none" normalizeH="0" baseline="0" dirty="0" smtClean="0">
                          <a:ln>
                            <a:noFill/>
                          </a:ln>
                          <a:solidFill>
                            <a:srgbClr val="008000"/>
                          </a:solidFill>
                          <a:effectLst/>
                          <a:latin typeface="Arial" charset="0"/>
                        </a:rPr>
                        <a:t>Rationale for monitoring</a:t>
                      </a:r>
                    </a:p>
                  </a:txBody>
                  <a:tcPr marT="45726" marB="45726"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91452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State of the environment – natural resources and environmental pollution</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kern="1200" cap="none" normalizeH="0" baseline="0" dirty="0" smtClean="0">
                          <a:ln>
                            <a:noFill/>
                          </a:ln>
                          <a:solidFill>
                            <a:srgbClr val="000000"/>
                          </a:solidFill>
                          <a:effectLst/>
                          <a:latin typeface="Arial" charset="0"/>
                          <a:ea typeface="+mn-ea"/>
                          <a:cs typeface="+mn-cs"/>
                        </a:rPr>
                        <a:t>Make well informed decisions </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rgbClr val="CBD9E2"/>
                    </a:solidFill>
                  </a:tcPr>
                </a:tc>
              </a:tr>
              <a:tr h="6401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Climate variability and change, impacts and vulnerabilities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kern="1200" cap="none" normalizeH="0" baseline="0" dirty="0" smtClean="0">
                          <a:ln>
                            <a:noFill/>
                          </a:ln>
                          <a:solidFill>
                            <a:srgbClr val="000000"/>
                          </a:solidFill>
                          <a:effectLst/>
                          <a:latin typeface="Arial" charset="0"/>
                          <a:ea typeface="+mn-ea"/>
                          <a:cs typeface="+mn-cs"/>
                        </a:rPr>
                        <a:t>Make well informed decisions </a:t>
                      </a:r>
                    </a:p>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kern="1200" cap="none" normalizeH="0" baseline="0" dirty="0" smtClean="0">
                          <a:ln>
                            <a:noFill/>
                          </a:ln>
                          <a:solidFill>
                            <a:srgbClr val="000000"/>
                          </a:solidFill>
                          <a:effectLst/>
                          <a:latin typeface="Arial" charset="0"/>
                          <a:ea typeface="+mn-ea"/>
                          <a:cs typeface="+mn-cs"/>
                        </a:rPr>
                        <a:t>Support adaptive management</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r>
              <a:tr h="14632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Policy and institutional change</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DF1"/>
                    </a:solidFill>
                  </a:tcPr>
                </a:tc>
                <a:tc>
                  <a:txBody>
                    <a:bodyPr/>
                    <a:lstStyle/>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kern="1200" cap="none" normalizeH="0" baseline="0" dirty="0" smtClean="0">
                          <a:ln>
                            <a:noFill/>
                          </a:ln>
                          <a:solidFill>
                            <a:srgbClr val="000000"/>
                          </a:solidFill>
                          <a:effectLst/>
                          <a:latin typeface="Arial" charset="0"/>
                          <a:ea typeface="+mn-ea"/>
                          <a:cs typeface="+mn-cs"/>
                        </a:rPr>
                        <a:t>Promote the institutionalisation of climate change mainstreaming</a:t>
                      </a:r>
                    </a:p>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kern="1200" cap="none" normalizeH="0" baseline="0" dirty="0" smtClean="0">
                          <a:ln>
                            <a:noFill/>
                          </a:ln>
                          <a:solidFill>
                            <a:srgbClr val="000000"/>
                          </a:solidFill>
                          <a:effectLst/>
                          <a:latin typeface="Arial" charset="0"/>
                          <a:ea typeface="+mn-ea"/>
                          <a:cs typeface="+mn-cs"/>
                        </a:rPr>
                        <a:t>Enhance the transparency and accountability of the mainstreaming process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EDF1"/>
                    </a:solidFill>
                  </a:tcPr>
                </a:tc>
              </a:tr>
              <a:tr h="118888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800" b="0" i="0" u="none" strike="noStrike" cap="none" normalizeH="0" baseline="0" dirty="0" smtClean="0">
                          <a:ln>
                            <a:noFill/>
                          </a:ln>
                          <a:solidFill>
                            <a:srgbClr val="000000"/>
                          </a:solidFill>
                          <a:effectLst/>
                          <a:latin typeface="Arial" charset="0"/>
                        </a:rPr>
                        <a:t>Policy/Strategy implementation and outcomes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c>
                  <a:txBody>
                    <a:bodyPr/>
                    <a:lstStyle/>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cap="none" normalizeH="0" baseline="0" dirty="0" smtClean="0">
                          <a:ln>
                            <a:noFill/>
                          </a:ln>
                          <a:solidFill>
                            <a:srgbClr val="000000"/>
                          </a:solidFill>
                          <a:effectLst/>
                          <a:latin typeface="Arial" charset="0"/>
                        </a:rPr>
                        <a:t>Strengthen commitment to the objectives set in policies and strategies</a:t>
                      </a:r>
                    </a:p>
                    <a:p>
                      <a:pPr marL="95250" marR="0" lvl="0" indent="-95250" algn="l" defTabSz="914400" rtl="0" eaLnBrk="1" fontAlgn="base" latinLnBrk="0" hangingPunct="1">
                        <a:lnSpc>
                          <a:spcPct val="100000"/>
                        </a:lnSpc>
                        <a:spcBef>
                          <a:spcPct val="0"/>
                        </a:spcBef>
                        <a:spcAft>
                          <a:spcPct val="0"/>
                        </a:spcAft>
                        <a:buClrTx/>
                        <a:buSzTx/>
                        <a:buFont typeface="Arial" pitchFamily="34" charset="0"/>
                        <a:buChar char="•"/>
                        <a:tabLst/>
                      </a:pPr>
                      <a:r>
                        <a:rPr kumimoji="0" lang="en-GB" sz="1800" b="0" i="0" u="none" strike="noStrike" cap="none" normalizeH="0" baseline="0" dirty="0" smtClean="0">
                          <a:ln>
                            <a:noFill/>
                          </a:ln>
                          <a:solidFill>
                            <a:srgbClr val="000000"/>
                          </a:solidFill>
                          <a:effectLst/>
                          <a:latin typeface="Arial" charset="0"/>
                        </a:rPr>
                        <a:t>Stimulate the achievement of tangible outcomes</a:t>
                      </a:r>
                    </a:p>
                  </a:txBody>
                  <a:tcPr marT="45726" marB="45726"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D9E2"/>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Fresh</Template>
  <TotalTime>5857</TotalTime>
  <Words>3650</Words>
  <Application>Microsoft Office PowerPoint</Application>
  <PresentationFormat>Affichage à l'écran (4:3)</PresentationFormat>
  <Paragraphs>632</Paragraphs>
  <Slides>34</Slides>
  <Notes>34</Notes>
  <HiddenSlides>1</HiddenSlides>
  <MMClips>0</MMClips>
  <ScaleCrop>false</ScaleCrop>
  <HeadingPairs>
    <vt:vector size="4" baseType="variant">
      <vt:variant>
        <vt:lpstr>Thème</vt:lpstr>
      </vt:variant>
      <vt:variant>
        <vt:i4>1</vt:i4>
      </vt:variant>
      <vt:variant>
        <vt:lpstr>Titres des diapositives</vt:lpstr>
      </vt:variant>
      <vt:variant>
        <vt:i4>34</vt:i4>
      </vt:variant>
    </vt:vector>
  </HeadingPairs>
  <TitlesOfParts>
    <vt:vector size="35" baseType="lpstr">
      <vt:lpstr>Slide_Master</vt:lpstr>
      <vt:lpstr>Environment and climate change in development cooperation </vt:lpstr>
      <vt:lpstr>Structure</vt:lpstr>
      <vt:lpstr>Terminology</vt:lpstr>
      <vt:lpstr>Mainstreaming backbone</vt:lpstr>
      <vt:lpstr>Monitoring</vt:lpstr>
      <vt:lpstr>Good intentions on M&amp;E </vt:lpstr>
      <vt:lpstr>The big picture – domestic accountability</vt:lpstr>
      <vt:lpstr>Monitoring- domestic accountability</vt:lpstr>
      <vt:lpstr>What to monitor, and why? </vt:lpstr>
      <vt:lpstr>What to monitor and why - Role of PAFs in relation to budget support</vt:lpstr>
      <vt:lpstr>What to monitor and why - Levels of measurement </vt:lpstr>
      <vt:lpstr>How to monitor - Integration in the national monitoring systems</vt:lpstr>
      <vt:lpstr>Illustration: Seychelles Climate  Change Support Programme (1)</vt:lpstr>
      <vt:lpstr>Illustration: Seychelles Climate  Change Support Programme (2)</vt:lpstr>
      <vt:lpstr>Examples of indicators</vt:lpstr>
      <vt:lpstr>Buzzing - Indicators</vt:lpstr>
      <vt:lpstr>Examples of indicators</vt:lpstr>
      <vt:lpstr>Examples of indicators</vt:lpstr>
      <vt:lpstr>Examples of indicators</vt:lpstr>
      <vt:lpstr>Rio markers (donor perspective)</vt:lpstr>
      <vt:lpstr>Definitions of Rio markers - adaptation</vt:lpstr>
      <vt:lpstr>Definitions of Rio markers - mitigation</vt:lpstr>
      <vt:lpstr>Rio markers in CRIS</vt:lpstr>
      <vt:lpstr>Examples of what counts</vt:lpstr>
      <vt:lpstr>Examples of what counts (2)</vt:lpstr>
      <vt:lpstr>Activity 1 </vt:lpstr>
      <vt:lpstr>Key Messages on M&amp;E systems</vt:lpstr>
      <vt:lpstr>Module 9 - recap</vt:lpstr>
      <vt:lpstr>Resources </vt:lpstr>
      <vt:lpstr>Examples of what counts</vt:lpstr>
      <vt:lpstr>Examples of what counts</vt:lpstr>
      <vt:lpstr>Diapositive 32</vt:lpstr>
      <vt:lpstr>Ten step process for results based M&amp;E theory is easier than practice</vt:lpstr>
      <vt:lpstr>Assessing an M&amp;E system</vt:lpstr>
    </vt:vector>
  </TitlesOfParts>
  <Company>European Commission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Eric Buhl-Nielsen</dc:creator>
  <cp:lastModifiedBy> </cp:lastModifiedBy>
  <cp:revision>258</cp:revision>
  <dcterms:created xsi:type="dcterms:W3CDTF">2013-05-15T10:37:27Z</dcterms:created>
  <dcterms:modified xsi:type="dcterms:W3CDTF">2013-12-06T08:21:27Z</dcterms:modified>
</cp:coreProperties>
</file>