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9"/>
  </p:notesMasterIdLst>
  <p:handoutMasterIdLst>
    <p:handoutMasterId r:id="rId40"/>
  </p:handoutMasterIdLst>
  <p:sldIdLst>
    <p:sldId id="355" r:id="rId3"/>
    <p:sldId id="398" r:id="rId4"/>
    <p:sldId id="396" r:id="rId5"/>
    <p:sldId id="400" r:id="rId6"/>
    <p:sldId id="401" r:id="rId7"/>
    <p:sldId id="406" r:id="rId8"/>
    <p:sldId id="359" r:id="rId9"/>
    <p:sldId id="393" r:id="rId10"/>
    <p:sldId id="362" r:id="rId11"/>
    <p:sldId id="368" r:id="rId12"/>
    <p:sldId id="404" r:id="rId13"/>
    <p:sldId id="412" r:id="rId14"/>
    <p:sldId id="413" r:id="rId15"/>
    <p:sldId id="365" r:id="rId16"/>
    <p:sldId id="411" r:id="rId17"/>
    <p:sldId id="397" r:id="rId18"/>
    <p:sldId id="414" r:id="rId19"/>
    <p:sldId id="380" r:id="rId20"/>
    <p:sldId id="382" r:id="rId21"/>
    <p:sldId id="403" r:id="rId22"/>
    <p:sldId id="364" r:id="rId23"/>
    <p:sldId id="383" r:id="rId24"/>
    <p:sldId id="385" r:id="rId25"/>
    <p:sldId id="392" r:id="rId26"/>
    <p:sldId id="407" r:id="rId27"/>
    <p:sldId id="391" r:id="rId28"/>
    <p:sldId id="356" r:id="rId29"/>
    <p:sldId id="402" r:id="rId30"/>
    <p:sldId id="408" r:id="rId31"/>
    <p:sldId id="386" r:id="rId32"/>
    <p:sldId id="387" r:id="rId33"/>
    <p:sldId id="388" r:id="rId34"/>
    <p:sldId id="389" r:id="rId35"/>
    <p:sldId id="390" r:id="rId36"/>
    <p:sldId id="409" r:id="rId37"/>
    <p:sldId id="410" r:id="rId38"/>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CONINCK Sophie (DEVCO)" initials="DCS(" lastIdx="12" clrIdx="0"/>
  <p:cmAuthor id="1" name="eric" initials="e"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33399"/>
    <a:srgbClr val="0F5494"/>
    <a:srgbClr val="2D5EC1"/>
    <a:srgbClr val="3366CC"/>
    <a:srgbClr val="00CC00"/>
    <a:srgbClr val="008000"/>
    <a:srgbClr val="BADDE1"/>
    <a:srgbClr val="080808"/>
    <a:srgbClr val="FFD624"/>
    <a:srgbClr val="3166C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ema til typografi 1 - Markerin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579" autoAdjust="0"/>
    <p:restoredTop sz="87857" autoAdjust="0"/>
  </p:normalViewPr>
  <p:slideViewPr>
    <p:cSldViewPr>
      <p:cViewPr>
        <p:scale>
          <a:sx n="75" d="100"/>
          <a:sy n="75" d="100"/>
        </p:scale>
        <p:origin x="-744" y="-72"/>
      </p:cViewPr>
      <p:guideLst>
        <p:guide orient="horz" pos="3912"/>
        <p:guide pos="28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pPr>
              <a:defRPr/>
            </a:pPr>
            <a:endParaRPr lang="en-GB" dirty="0"/>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pPr>
              <a:defRPr/>
            </a:pPr>
            <a:fld id="{758A6F15-914C-4589-ACE6-E65A1A36D693}" type="slidenum">
              <a:rPr lang="en-GB"/>
              <a:pPr>
                <a:defRPr/>
              </a:pPr>
              <a:t>‹N°›</a:t>
            </a:fld>
            <a:endParaRPr lang="en-GB" dirty="0"/>
          </a:p>
        </p:txBody>
      </p:sp>
    </p:spTree>
    <p:extLst>
      <p:ext uri="{BB962C8B-B14F-4D97-AF65-F5344CB8AC3E}">
        <p14:creationId xmlns:p14="http://schemas.microsoft.com/office/powerpoint/2010/main" xmlns="" val="3399896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pPr>
              <a:defRPr/>
            </a:pPr>
            <a:endParaRPr lang="en-GB" dirty="0"/>
          </a:p>
        </p:txBody>
      </p:sp>
      <p:sp>
        <p:nvSpPr>
          <p:cNvPr id="44036"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pPr>
              <a:defRPr/>
            </a:pPr>
            <a:endParaRPr lang="en-GB" dirty="0"/>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pPr>
              <a:defRPr/>
            </a:pPr>
            <a:fld id="{AA3FFA35-CA4F-4AA3-9AE3-E56271BDB8B9}" type="slidenum">
              <a:rPr lang="en-GB"/>
              <a:pPr>
                <a:defRPr/>
              </a:pPr>
              <a:t>‹N°›</a:t>
            </a:fld>
            <a:endParaRPr lang="en-GB" dirty="0"/>
          </a:p>
        </p:txBody>
      </p:sp>
    </p:spTree>
    <p:extLst>
      <p:ext uri="{BB962C8B-B14F-4D97-AF65-F5344CB8AC3E}">
        <p14:creationId xmlns:p14="http://schemas.microsoft.com/office/powerpoint/2010/main" xmlns="" val="10173195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diasnummer 3"/>
          <p:cNvSpPr>
            <a:spLocks noGrp="1"/>
          </p:cNvSpPr>
          <p:nvPr>
            <p:ph type="sldNum" sz="quarter" idx="10"/>
          </p:nvPr>
        </p:nvSpPr>
        <p:spPr/>
        <p:txBody>
          <a:bodyPr/>
          <a:lstStyle/>
          <a:p>
            <a:pPr>
              <a:defRPr/>
            </a:pPr>
            <a:fld id="{AA3FFA35-CA4F-4AA3-9AE3-E56271BDB8B9}" type="slidenum">
              <a:rPr lang="en-GB" smtClean="0"/>
              <a:pPr>
                <a:defRPr/>
              </a:pPr>
              <a:t>1</a:t>
            </a:fld>
            <a:endParaRPr lang="en-GB" dirty="0"/>
          </a:p>
        </p:txBody>
      </p:sp>
    </p:spTree>
    <p:extLst>
      <p:ext uri="{BB962C8B-B14F-4D97-AF65-F5344CB8AC3E}">
        <p14:creationId xmlns:p14="http://schemas.microsoft.com/office/powerpoint/2010/main" xmlns="" val="332762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5C21E97F-1D1F-4BD0-8DAF-D403D7C22074}" type="slidenum">
              <a:rPr lang="fr-FR" smtClean="0"/>
              <a:pPr eaLnBrk="1" hangingPunct="1"/>
              <a:t>10</a:t>
            </a:fld>
            <a:endParaRPr lang="fr-FR" smtClean="0"/>
          </a:p>
        </p:txBody>
      </p:sp>
      <p:sp>
        <p:nvSpPr>
          <p:cNvPr id="501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0180"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GB" sz="1200" b="1" kern="1200" dirty="0" smtClean="0">
                <a:solidFill>
                  <a:schemeClr val="tx1"/>
                </a:solidFill>
                <a:effectLst/>
                <a:latin typeface="Arial" pitchFamily="34" charset="0"/>
                <a:ea typeface="+mn-ea"/>
                <a:cs typeface="+mn-cs"/>
              </a:rPr>
              <a:t>Partner government policies and strategies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Refer to any environmental, climate-related and/or sustainability-oriented policies and strategies relevant for the project.</a:t>
            </a:r>
          </a:p>
          <a:p>
            <a:r>
              <a:rPr lang="en-GB" sz="1200" b="1" kern="1200" dirty="0" smtClean="0">
                <a:solidFill>
                  <a:schemeClr val="tx1"/>
                </a:solidFill>
                <a:effectLst/>
                <a:latin typeface="Arial" pitchFamily="34" charset="0"/>
                <a:ea typeface="+mn-ea"/>
                <a:cs typeface="+mn-cs"/>
              </a:rPr>
              <a:t>Problem analysis/strategic analysis </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Take into account major environmental and climate-related linkages (impacts, risks, constraints and opportunities). Refer to environmental considerations in assessing project alternatives. </a:t>
            </a:r>
          </a:p>
          <a:p>
            <a:r>
              <a:rPr lang="en-GB" sz="1200" b="1" kern="1200" dirty="0" smtClean="0">
                <a:solidFill>
                  <a:schemeClr val="tx1"/>
                </a:solidFill>
                <a:effectLst/>
                <a:latin typeface="Arial" pitchFamily="34" charset="0"/>
                <a:ea typeface="+mn-ea"/>
                <a:cs typeface="+mn-cs"/>
              </a:rPr>
              <a:t>Lessons learned</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Refer as relevant to any lessons learned from past projects with regard to environmental sustainability, climate resilience, etc. (e.g. from the specific country or sectoral context)</a:t>
            </a:r>
          </a:p>
          <a:p>
            <a:r>
              <a:rPr lang="en-GB" sz="1200" b="1" kern="1200" dirty="0" smtClean="0">
                <a:solidFill>
                  <a:schemeClr val="tx1"/>
                </a:solidFill>
                <a:effectLst/>
                <a:latin typeface="Arial" pitchFamily="34" charset="0"/>
                <a:ea typeface="+mn-ea"/>
                <a:cs typeface="+mn-cs"/>
              </a:rPr>
              <a:t>Stakeholders analysis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Include groups potentially affected by environmental impacts and climate-related risks, including risks associated with increased vulnerability to climate change or variability arising from the project. </a:t>
            </a:r>
          </a:p>
          <a:p>
            <a:r>
              <a:rPr lang="en-GB" sz="1200" b="1" kern="1200" dirty="0" smtClean="0">
                <a:solidFill>
                  <a:schemeClr val="tx1"/>
                </a:solidFill>
                <a:effectLst/>
                <a:latin typeface="Arial" pitchFamily="34" charset="0"/>
                <a:ea typeface="+mn-ea"/>
                <a:cs typeface="+mn-cs"/>
              </a:rPr>
              <a:t>Risks and assumptions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Consider environmental uncertainties, e.g. risks of natural disasters, scarcity of some resources, risks associated with climate change and variability, and assumptions (implicit or explicit) about future climatic conditions and climate-related risks.</a:t>
            </a:r>
          </a:p>
          <a:p>
            <a:r>
              <a:rPr lang="en-GB" sz="1200" b="1" kern="1200" dirty="0" smtClean="0">
                <a:solidFill>
                  <a:schemeClr val="tx1"/>
                </a:solidFill>
                <a:effectLst/>
                <a:latin typeface="Arial" pitchFamily="34" charset="0"/>
                <a:ea typeface="+mn-ea"/>
                <a:cs typeface="+mn-cs"/>
              </a:rPr>
              <a:t>Objectives and expected results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Integrate climate and environment-related aspects as relevant in the description of objectives and expected results and in the logical framework </a:t>
            </a:r>
            <a:r>
              <a:rPr lang="en-GB" sz="1200" i="1" kern="1200" dirty="0" smtClean="0">
                <a:solidFill>
                  <a:schemeClr val="tx1"/>
                </a:solidFill>
                <a:effectLst/>
                <a:latin typeface="Arial" pitchFamily="34" charset="0"/>
                <a:ea typeface="+mn-ea"/>
                <a:cs typeface="+mn-cs"/>
              </a:rPr>
              <a:t>(see Annex 6)</a:t>
            </a:r>
            <a:r>
              <a:rPr lang="en-GB" sz="1200" kern="1200" dirty="0" smtClean="0">
                <a:solidFill>
                  <a:schemeClr val="tx1"/>
                </a:solidFill>
                <a:effectLst/>
                <a:latin typeface="Arial" pitchFamily="34" charset="0"/>
                <a:ea typeface="+mn-ea"/>
                <a:cs typeface="+mn-cs"/>
              </a:rPr>
              <a:t>.</a:t>
            </a:r>
          </a:p>
          <a:p>
            <a:r>
              <a:rPr lang="en-GB" sz="1200" b="1" kern="1200" dirty="0" smtClean="0">
                <a:solidFill>
                  <a:schemeClr val="tx1"/>
                </a:solidFill>
                <a:effectLst/>
                <a:latin typeface="Arial" pitchFamily="34" charset="0"/>
                <a:ea typeface="+mn-ea"/>
                <a:cs typeface="+mn-cs"/>
              </a:rPr>
              <a:t>Cross-cutting issues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Specify the outcome of the environmental and climate risk screenings and indicate whether an EIA and/or a CRA study is required to properly address relevant environmental and climate aspects.  </a:t>
            </a:r>
          </a:p>
          <a:p>
            <a:r>
              <a:rPr lang="en-GB" sz="1200" b="1" kern="1200" dirty="0" smtClean="0">
                <a:solidFill>
                  <a:schemeClr val="tx1"/>
                </a:solidFill>
                <a:effectLst/>
                <a:latin typeface="Arial" pitchFamily="34" charset="0"/>
                <a:ea typeface="+mn-ea"/>
                <a:cs typeface="+mn-cs"/>
              </a:rPr>
              <a:t>Sustainability</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Consider environmental sustainability. Refer to the attention  given at the identification stage to ensuring that the achievement of project objectives, activities and results do not generate increased pressure on fragile ecosystems and scarce natural resources, or drive maladaptation. </a:t>
            </a:r>
          </a:p>
          <a:p>
            <a:r>
              <a:rPr lang="en-GB" sz="1200" b="1" kern="1200" dirty="0" smtClean="0">
                <a:solidFill>
                  <a:schemeClr val="tx1"/>
                </a:solidFill>
                <a:effectLst/>
                <a:latin typeface="Arial" pitchFamily="34" charset="0"/>
                <a:ea typeface="+mn-ea"/>
                <a:cs typeface="+mn-cs"/>
              </a:rPr>
              <a:t>Budget</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Preliminarily assess costs related to integration of environmental and climate aspects in project design and implementation. Adapt formulation costs according to the results of the screenings (based on the nature, scope and depth of further assessments required). </a:t>
            </a:r>
          </a:p>
          <a:p>
            <a:r>
              <a:rPr lang="en-GB" sz="1200" b="1" kern="1200" dirty="0" smtClean="0">
                <a:solidFill>
                  <a:schemeClr val="tx1"/>
                </a:solidFill>
                <a:effectLst/>
                <a:latin typeface="Arial" pitchFamily="34" charset="0"/>
                <a:ea typeface="+mn-ea"/>
                <a:cs typeface="+mn-cs"/>
              </a:rPr>
              <a:t>Next steps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Confirm in the conclusions of the screening whether an EIA and/or a CRA is required, and which environment-, natural resource- and/or climate-related aspects will be the subject of further investigation.</a:t>
            </a:r>
          </a:p>
          <a:p>
            <a:r>
              <a:rPr lang="en-GB" sz="1200" kern="1200" dirty="0" smtClean="0">
                <a:solidFill>
                  <a:schemeClr val="tx1"/>
                </a:solidFill>
                <a:effectLst/>
                <a:latin typeface="Arial" pitchFamily="34" charset="0"/>
                <a:ea typeface="+mn-ea"/>
                <a:cs typeface="+mn-cs"/>
              </a:rPr>
              <a:t>A summary the outcomes of the preliminary environmental screening (see Part 3 of Annex 7) should be annexed to the Project Identification Fiche.</a:t>
            </a:r>
          </a:p>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5C21E97F-1D1F-4BD0-8DAF-D403D7C22074}" type="slidenum">
              <a:rPr lang="fr-FR" smtClean="0"/>
              <a:pPr eaLnBrk="1" hangingPunct="1"/>
              <a:t>11</a:t>
            </a:fld>
            <a:endParaRPr lang="fr-FR" smtClean="0"/>
          </a:p>
        </p:txBody>
      </p:sp>
      <p:sp>
        <p:nvSpPr>
          <p:cNvPr id="501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0180"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GB" sz="1200" b="1" kern="1200" dirty="0" smtClean="0">
                <a:solidFill>
                  <a:schemeClr val="tx1"/>
                </a:solidFill>
                <a:effectLst/>
                <a:latin typeface="Arial" pitchFamily="34" charset="0"/>
                <a:ea typeface="+mn-ea"/>
                <a:cs typeface="+mn-cs"/>
              </a:rPr>
              <a:t>Partner government policies and strategies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Refer to any environmental, climate-related and/or sustainability-oriented policies and strategies relevant for the project.</a:t>
            </a:r>
          </a:p>
          <a:p>
            <a:r>
              <a:rPr lang="en-GB" sz="1200" b="1" kern="1200" dirty="0" smtClean="0">
                <a:solidFill>
                  <a:schemeClr val="tx1"/>
                </a:solidFill>
                <a:effectLst/>
                <a:latin typeface="Arial" pitchFamily="34" charset="0"/>
                <a:ea typeface="+mn-ea"/>
                <a:cs typeface="+mn-cs"/>
              </a:rPr>
              <a:t>Problem analysis/strategic analysis </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Take into account major environmental and climate-related linkages (impacts, risks, constraints and opportunities). Refer to environmental considerations in assessing project alternatives. </a:t>
            </a:r>
          </a:p>
          <a:p>
            <a:r>
              <a:rPr lang="en-GB" sz="1200" b="1" kern="1200" dirty="0" smtClean="0">
                <a:solidFill>
                  <a:schemeClr val="tx1"/>
                </a:solidFill>
                <a:effectLst/>
                <a:latin typeface="Arial" pitchFamily="34" charset="0"/>
                <a:ea typeface="+mn-ea"/>
                <a:cs typeface="+mn-cs"/>
              </a:rPr>
              <a:t>Lessons learned</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Refer as relevant to any lessons learned from past projects with regard to environmental sustainability, climate resilience, etc. (e.g. from the specific country or sectoral context)</a:t>
            </a:r>
          </a:p>
          <a:p>
            <a:r>
              <a:rPr lang="en-GB" sz="1200" b="1" kern="1200" dirty="0" smtClean="0">
                <a:solidFill>
                  <a:schemeClr val="tx1"/>
                </a:solidFill>
                <a:effectLst/>
                <a:latin typeface="Arial" pitchFamily="34" charset="0"/>
                <a:ea typeface="+mn-ea"/>
                <a:cs typeface="+mn-cs"/>
              </a:rPr>
              <a:t>Stakeholders analysis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Include groups potentially affected by environmental impacts and climate-related risks, including risks associated with increased vulnerability to climate change or variability arising from the project. </a:t>
            </a:r>
          </a:p>
          <a:p>
            <a:r>
              <a:rPr lang="en-GB" sz="1200" b="1" kern="1200" dirty="0" smtClean="0">
                <a:solidFill>
                  <a:schemeClr val="tx1"/>
                </a:solidFill>
                <a:effectLst/>
                <a:latin typeface="Arial" pitchFamily="34" charset="0"/>
                <a:ea typeface="+mn-ea"/>
                <a:cs typeface="+mn-cs"/>
              </a:rPr>
              <a:t>Risks and assumptions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Consider environmental uncertainties, e.g. risks of natural disasters, scarcity of some resources, risks associated with climate change and variability, and assumptions (implicit or explicit) about future climatic conditions and climate-related risks.</a:t>
            </a:r>
          </a:p>
          <a:p>
            <a:r>
              <a:rPr lang="en-GB" sz="1200" b="1" kern="1200" dirty="0" smtClean="0">
                <a:solidFill>
                  <a:schemeClr val="tx1"/>
                </a:solidFill>
                <a:effectLst/>
                <a:latin typeface="Arial" pitchFamily="34" charset="0"/>
                <a:ea typeface="+mn-ea"/>
                <a:cs typeface="+mn-cs"/>
              </a:rPr>
              <a:t>Objectives and expected results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Integrate climate and environment-related aspects as relevant in the description of objectives and expected results and in the logical framework </a:t>
            </a:r>
            <a:r>
              <a:rPr lang="en-GB" sz="1200" i="1" kern="1200" dirty="0" smtClean="0">
                <a:solidFill>
                  <a:schemeClr val="tx1"/>
                </a:solidFill>
                <a:effectLst/>
                <a:latin typeface="Arial" pitchFamily="34" charset="0"/>
                <a:ea typeface="+mn-ea"/>
                <a:cs typeface="+mn-cs"/>
              </a:rPr>
              <a:t>(see Annex 6)</a:t>
            </a:r>
            <a:r>
              <a:rPr lang="en-GB" sz="1200" kern="1200" dirty="0" smtClean="0">
                <a:solidFill>
                  <a:schemeClr val="tx1"/>
                </a:solidFill>
                <a:effectLst/>
                <a:latin typeface="Arial" pitchFamily="34" charset="0"/>
                <a:ea typeface="+mn-ea"/>
                <a:cs typeface="+mn-cs"/>
              </a:rPr>
              <a:t>.</a:t>
            </a:r>
          </a:p>
          <a:p>
            <a:r>
              <a:rPr lang="en-GB" sz="1200" b="1" kern="1200" dirty="0" smtClean="0">
                <a:solidFill>
                  <a:schemeClr val="tx1"/>
                </a:solidFill>
                <a:effectLst/>
                <a:latin typeface="Arial" pitchFamily="34" charset="0"/>
                <a:ea typeface="+mn-ea"/>
                <a:cs typeface="+mn-cs"/>
              </a:rPr>
              <a:t>Cross-cutting issues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Specify the outcome of the environmental and climate risk screenings and indicate whether an EIA and/or a CRA study is required to properly address relevant environmental and climate aspects.  </a:t>
            </a:r>
          </a:p>
          <a:p>
            <a:r>
              <a:rPr lang="en-GB" sz="1200" b="1" kern="1200" dirty="0" smtClean="0">
                <a:solidFill>
                  <a:schemeClr val="tx1"/>
                </a:solidFill>
                <a:effectLst/>
                <a:latin typeface="Arial" pitchFamily="34" charset="0"/>
                <a:ea typeface="+mn-ea"/>
                <a:cs typeface="+mn-cs"/>
              </a:rPr>
              <a:t>Sustainability</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Consider environmental sustainability. Refer to the attention  given at the identification stage to ensuring that the achievement of project objectives, activities and results do not generate increased pressure on fragile ecosystems and scarce natural resources, or drive maladaptation. </a:t>
            </a:r>
          </a:p>
          <a:p>
            <a:r>
              <a:rPr lang="en-GB" sz="1200" b="1" kern="1200" dirty="0" smtClean="0">
                <a:solidFill>
                  <a:schemeClr val="tx1"/>
                </a:solidFill>
                <a:effectLst/>
                <a:latin typeface="Arial" pitchFamily="34" charset="0"/>
                <a:ea typeface="+mn-ea"/>
                <a:cs typeface="+mn-cs"/>
              </a:rPr>
              <a:t>Budget</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Preliminarily assess costs related to integration of environmental and climate aspects in project design and implementation. Adapt formulation costs according to the results of the screenings (based on the nature, scope and depth of further assessments required). </a:t>
            </a:r>
          </a:p>
          <a:p>
            <a:r>
              <a:rPr lang="en-GB" sz="1200" b="1" kern="1200" dirty="0" smtClean="0">
                <a:solidFill>
                  <a:schemeClr val="tx1"/>
                </a:solidFill>
                <a:effectLst/>
                <a:latin typeface="Arial" pitchFamily="34" charset="0"/>
                <a:ea typeface="+mn-ea"/>
                <a:cs typeface="+mn-cs"/>
              </a:rPr>
              <a:t>Next steps</a:t>
            </a:r>
            <a:endParaRPr lang="en-GB" sz="1200" kern="1200" dirty="0" smtClean="0">
              <a:solidFill>
                <a:schemeClr val="tx1"/>
              </a:solidFill>
              <a:effectLst/>
              <a:latin typeface="Arial" pitchFamily="34" charset="0"/>
              <a:ea typeface="+mn-ea"/>
              <a:cs typeface="+mn-cs"/>
            </a:endParaRPr>
          </a:p>
          <a:p>
            <a:r>
              <a:rPr lang="en-GB" sz="1200" kern="1200" dirty="0" smtClean="0">
                <a:solidFill>
                  <a:schemeClr val="tx1"/>
                </a:solidFill>
                <a:effectLst/>
                <a:latin typeface="Arial" pitchFamily="34" charset="0"/>
                <a:ea typeface="+mn-ea"/>
                <a:cs typeface="+mn-cs"/>
              </a:rPr>
              <a:t>Confirm in the conclusions of the screening whether an EIA and/or a CRA is required, and which environment-, natural resource- and/or climate-related aspects will be the subject of further investigation.</a:t>
            </a:r>
          </a:p>
          <a:p>
            <a:r>
              <a:rPr lang="en-GB" sz="1200" kern="1200" dirty="0" smtClean="0">
                <a:solidFill>
                  <a:schemeClr val="tx1"/>
                </a:solidFill>
                <a:effectLst/>
                <a:latin typeface="Arial" pitchFamily="34" charset="0"/>
                <a:ea typeface="+mn-ea"/>
                <a:cs typeface="+mn-cs"/>
              </a:rPr>
              <a:t>A summary the outcomes of the preliminary environmental screening (see Part 3 of Annex 7) should be annexed to the Project Identification Fiche.</a:t>
            </a:r>
          </a:p>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mn-ea"/>
              <a:cs typeface="+mn-cs"/>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endParaRPr lang="da-DK"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12</a:t>
            </a:fld>
            <a:endParaRPr lang="en-GB" dirty="0"/>
          </a:p>
        </p:txBody>
      </p:sp>
    </p:spTree>
    <p:extLst>
      <p:ext uri="{BB962C8B-B14F-4D97-AF65-F5344CB8AC3E}">
        <p14:creationId xmlns:p14="http://schemas.microsoft.com/office/powerpoint/2010/main" xmlns="" val="14151233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a:extLst>
            <a:ext uri="{AF507438-7753-43e0-B8FC-AC1667EBCBE1}">
              <a14:hiddenEffects xmlns:a14="http://schemas.microsoft.com/office/drawing/2010/main" xmlns="">
                <a:effectLst>
                  <a:outerShdw dist="35921" dir="2700000" algn="ctr" rotWithShape="0">
                    <a:srgbClr val="808080">
                      <a:alpha val="74997"/>
                    </a:srgbClr>
                  </a:outerShdw>
                </a:effectLst>
              </a14:hiddenEffects>
            </a:ext>
          </a:extLst>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A92B32F9-4C8E-4532-8517-EAE466FDF17F}" type="slidenum">
              <a:rPr lang="fr-FR" smtClean="0"/>
              <a:pPr eaLnBrk="1" hangingPunct="1"/>
              <a:t>14</a:t>
            </a:fld>
            <a:endParaRPr lang="fr-FR" smtClean="0"/>
          </a:p>
        </p:txBody>
      </p:sp>
      <p:sp>
        <p:nvSpPr>
          <p:cNvPr id="49155"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915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fr-BE" dirty="0" smtClean="0">
                <a:ea typeface="ＭＳ Ｐゴシック" pitchFamily="34" charset="-128"/>
              </a:rPr>
              <a:t>Is </a:t>
            </a:r>
            <a:r>
              <a:rPr lang="en-GB" dirty="0" smtClean="0">
                <a:ea typeface="ＭＳ Ｐゴシック" pitchFamily="34" charset="-128"/>
              </a:rPr>
              <a:t>there</a:t>
            </a:r>
            <a:r>
              <a:rPr lang="fr-BE" dirty="0" smtClean="0">
                <a:ea typeface="ＭＳ Ｐゴシック" pitchFamily="34" charset="-128"/>
              </a:rPr>
              <a:t> a legal </a:t>
            </a:r>
            <a:r>
              <a:rPr lang="en-GB" dirty="0" smtClean="0">
                <a:ea typeface="ＭＳ Ｐゴシック" pitchFamily="34" charset="-128"/>
              </a:rPr>
              <a:t>requirement</a:t>
            </a:r>
            <a:r>
              <a:rPr lang="fr-BE" dirty="0" smtClean="0">
                <a:ea typeface="ＭＳ Ｐゴシック" pitchFamily="34" charset="-128"/>
              </a:rPr>
              <a:t> under national legislation for an EIA to be conducted ? </a:t>
            </a:r>
          </a:p>
          <a:p>
            <a:r>
              <a:rPr lang="fr-BE" dirty="0" smtClean="0">
                <a:ea typeface="ＭＳ Ｐゴシック" pitchFamily="34" charset="-128"/>
              </a:rPr>
              <a:t>Would an EIA be recommended in conformation with a policy commitment? </a:t>
            </a:r>
          </a:p>
          <a:p>
            <a:pPr>
              <a:buFont typeface="Times" charset="0"/>
              <a:buNone/>
            </a:pPr>
            <a:endParaRPr lang="fr-BE" dirty="0" smtClean="0">
              <a:ea typeface="ＭＳ Ｐゴシック" pitchFamily="34" charset="-128"/>
            </a:endParaRPr>
          </a:p>
          <a:p>
            <a:pPr>
              <a:buFont typeface="Times" charset="0"/>
              <a:buNone/>
            </a:pPr>
            <a:r>
              <a:rPr lang="fr-BE" dirty="0" smtClean="0">
                <a:ea typeface="ＭＳ Ｐゴシック" pitchFamily="34" charset="-128"/>
              </a:rPr>
              <a:t>Annex 7 – project lists and questions </a:t>
            </a:r>
          </a:p>
          <a:p>
            <a:pPr>
              <a:buFontTx/>
              <a:buNone/>
            </a:pPr>
            <a:endParaRPr lang="fr-BE" dirty="0" smtClean="0">
              <a:ea typeface="ＭＳ Ｐゴシック" pitchFamily="34" charset="-128"/>
            </a:endParaRPr>
          </a:p>
          <a:p>
            <a:pPr>
              <a:buFontTx/>
              <a:buNone/>
            </a:pPr>
            <a:r>
              <a:rPr lang="fr-BE" dirty="0" smtClean="0">
                <a:ea typeface="ＭＳ Ｐゴシック" pitchFamily="34" charset="-128"/>
              </a:rPr>
              <a:t>Project EIA classes:</a:t>
            </a:r>
          </a:p>
          <a:p>
            <a:pPr>
              <a:buFontTx/>
              <a:buNone/>
            </a:pPr>
            <a:endParaRPr lang="fr-BE" dirty="0" smtClean="0">
              <a:ea typeface="ＭＳ Ｐゴシック" pitchFamily="34" charset="-128"/>
            </a:endParaRPr>
          </a:p>
          <a:p>
            <a:r>
              <a:rPr lang="fr-BE" dirty="0" smtClean="0">
                <a:ea typeface="ＭＳ Ｐゴシック" pitchFamily="34" charset="-128"/>
              </a:rPr>
              <a:t>A – significant impacts expected – EIA required </a:t>
            </a:r>
          </a:p>
          <a:p>
            <a:r>
              <a:rPr lang="fr-BE" dirty="0" smtClean="0">
                <a:ea typeface="ＭＳ Ｐゴシック" pitchFamily="34" charset="-128"/>
              </a:rPr>
              <a:t>B – some uncertainty, further analysis necessary</a:t>
            </a:r>
          </a:p>
          <a:p>
            <a:r>
              <a:rPr lang="fr-BE" dirty="0" smtClean="0">
                <a:ea typeface="ＭＳ Ｐゴシック" pitchFamily="34" charset="-128"/>
              </a:rPr>
              <a:t>C – no significant impacts expected – EIA not required</a:t>
            </a:r>
            <a:r>
              <a:rPr lang="fr-BE" sz="1400" dirty="0" smtClean="0">
                <a:ea typeface="ＭＳ Ｐゴシック" pitchFamily="34" charset="-128"/>
              </a:rPr>
              <a:t> </a:t>
            </a:r>
            <a:endParaRPr lang="en-US" sz="1400"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Espace réservé de l'image des diapositives 1"/>
          <p:cNvSpPr>
            <a:spLocks noGrp="1" noRot="1" noChangeAspect="1" noTextEdit="1"/>
          </p:cNvSpPr>
          <p:nvPr>
            <p:ph type="sldImg"/>
          </p:nvPr>
        </p:nvSpPr>
        <p:spPr>
          <a:ln/>
        </p:spPr>
      </p:sp>
      <p:sp>
        <p:nvSpPr>
          <p:cNvPr id="77826"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r>
              <a:rPr lang="en-GB" altLang="en-US" dirty="0" smtClean="0"/>
              <a:t>Some sector programmes require an SEA, others do not</a:t>
            </a:r>
          </a:p>
          <a:p>
            <a:pPr eaLnBrk="1" hangingPunct="1">
              <a:spcBef>
                <a:spcPct val="50000"/>
              </a:spcBef>
            </a:pPr>
            <a:r>
              <a:rPr lang="en-GB" altLang="en-US" dirty="0" smtClean="0"/>
              <a:t>In both cases: Action Fiche (+ Technical and administrative provisions to be attached to the Financing Agreement</a:t>
            </a:r>
            <a:r>
              <a:rPr lang="en-GB" altLang="en-US" sz="1000" dirty="0" smtClean="0"/>
              <a:t>)</a:t>
            </a:r>
          </a:p>
          <a:p>
            <a:pPr eaLnBrk="1" hangingPunct="1">
              <a:spcBef>
                <a:spcPct val="50000"/>
              </a:spcBef>
              <a:buFontTx/>
              <a:buAutoNum type="arabicPeriod"/>
            </a:pPr>
            <a:endParaRPr lang="en-GB" altLang="en-US" sz="1000" dirty="0" smtClean="0"/>
          </a:p>
          <a:p>
            <a:pPr eaLnBrk="1" hangingPunct="1">
              <a:spcBef>
                <a:spcPct val="50000"/>
              </a:spcBef>
            </a:pPr>
            <a:r>
              <a:rPr lang="en-GB" altLang="en-US" sz="1000" dirty="0" smtClean="0"/>
              <a:t>Annex 4 of the Guidelines identifies the environmental issues to be considered in SPSP formulation studies</a:t>
            </a:r>
          </a:p>
          <a:p>
            <a:pPr eaLnBrk="1" hangingPunct="1">
              <a:spcBef>
                <a:spcPct val="50000"/>
              </a:spcBef>
            </a:pPr>
            <a:endParaRPr lang="en-GB" altLang="en-US" dirty="0" smtClean="0"/>
          </a:p>
          <a:p>
            <a:pPr eaLnBrk="1" hangingPunct="1">
              <a:spcBef>
                <a:spcPct val="50000"/>
              </a:spcBef>
            </a:pPr>
            <a:endParaRPr lang="en-GB" altLang="en-US" dirty="0" smtClean="0"/>
          </a:p>
          <a:p>
            <a:pPr eaLnBrk="1" hangingPunct="1">
              <a:spcBef>
                <a:spcPct val="50000"/>
              </a:spcBef>
            </a:pPr>
            <a:r>
              <a:rPr lang="en-GB" altLang="en-US" dirty="0" smtClean="0"/>
              <a:t>Identification of environmental opportunities, risks and constraints </a:t>
            </a:r>
          </a:p>
          <a:p>
            <a:pPr eaLnBrk="1" hangingPunct="1">
              <a:spcBef>
                <a:spcPct val="50000"/>
              </a:spcBef>
            </a:pPr>
            <a:r>
              <a:rPr lang="en-GB" altLang="en-US" dirty="0" smtClean="0"/>
              <a:t>Evaluation of the sector programme</a:t>
            </a:r>
            <a:r>
              <a:rPr lang="ja-JP" altLang="en-GB" dirty="0" smtClean="0"/>
              <a:t>’</a:t>
            </a:r>
            <a:r>
              <a:rPr lang="en-GB" altLang="ja-JP" dirty="0" smtClean="0"/>
              <a:t>s main environmental impacts, incl. alternatives and socio-economic dimension</a:t>
            </a:r>
          </a:p>
          <a:p>
            <a:pPr eaLnBrk="1" hangingPunct="1"/>
            <a:endParaRPr lang="en-GB" altLang="en-US" dirty="0" smtClean="0"/>
          </a:p>
          <a:p>
            <a:pPr eaLnBrk="1" hangingPunct="1"/>
            <a:r>
              <a:rPr lang="en-GB" altLang="en-US" dirty="0" smtClean="0"/>
              <a:t>Analysis of performance indicators</a:t>
            </a:r>
          </a:p>
          <a:p>
            <a:pPr eaLnBrk="1" hangingPunct="1"/>
            <a:endParaRPr lang="en-GB" altLang="en-US" dirty="0" smtClean="0"/>
          </a:p>
          <a:p>
            <a:pPr eaLnBrk="1" hangingPunct="1"/>
            <a:r>
              <a:rPr lang="en-GB" altLang="en-US" dirty="0" smtClean="0"/>
              <a:t>Evaluation of institutional capacities </a:t>
            </a:r>
          </a:p>
          <a:p>
            <a:pPr eaLnBrk="1" hangingPunct="1"/>
            <a:endParaRPr lang="en-GB" altLang="en-US" dirty="0" smtClean="0"/>
          </a:p>
          <a:p>
            <a:pPr eaLnBrk="1" hangingPunct="1"/>
            <a:r>
              <a:rPr lang="en-GB" altLang="en-US" dirty="0" smtClean="0"/>
              <a:t>Recommendations for sector programme improvement and SPSP formulation</a:t>
            </a:r>
          </a:p>
          <a:p>
            <a:pPr eaLnBrk="1" hangingPunct="1">
              <a:spcBef>
                <a:spcPct val="0"/>
              </a:spcBef>
            </a:pPr>
            <a:endParaRPr lang="fr-BE" altLang="en-US" dirty="0" smtClean="0"/>
          </a:p>
        </p:txBody>
      </p:sp>
      <p:sp>
        <p:nvSpPr>
          <p:cNvPr id="77827" name="Espace réservé du numéro de diapositive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pitchFamily="34" charset="0"/>
                <a:ea typeface="MS PGothic" pitchFamily="34" charset="-128"/>
              </a:defRPr>
            </a:lvl1pPr>
            <a:lvl2pPr marL="742950" indent="-285750" eaLnBrk="0" hangingPunct="0">
              <a:defRPr sz="1200">
                <a:solidFill>
                  <a:srgbClr val="0F5494"/>
                </a:solidFill>
                <a:latin typeface="Verdana" pitchFamily="34" charset="0"/>
                <a:ea typeface="MS PGothic" pitchFamily="34" charset="-128"/>
              </a:defRPr>
            </a:lvl2pPr>
            <a:lvl3pPr marL="1143000" indent="-228600" eaLnBrk="0" hangingPunct="0">
              <a:defRPr sz="1200">
                <a:solidFill>
                  <a:srgbClr val="0F5494"/>
                </a:solidFill>
                <a:latin typeface="Verdana" pitchFamily="34" charset="0"/>
                <a:ea typeface="MS PGothic" pitchFamily="34" charset="-128"/>
              </a:defRPr>
            </a:lvl3pPr>
            <a:lvl4pPr marL="1600200" indent="-228600" eaLnBrk="0" hangingPunct="0">
              <a:defRPr sz="1200">
                <a:solidFill>
                  <a:srgbClr val="0F5494"/>
                </a:solidFill>
                <a:latin typeface="Verdana" pitchFamily="34" charset="0"/>
                <a:ea typeface="MS PGothic" pitchFamily="34" charset="-128"/>
              </a:defRPr>
            </a:lvl4pPr>
            <a:lvl5pPr marL="2057400" indent="-228600" eaLnBrk="0" hangingPunct="0">
              <a:defRPr sz="1200">
                <a:solidFill>
                  <a:srgbClr val="0F5494"/>
                </a:solidFill>
                <a:latin typeface="Verdana" pitchFamily="34" charset="0"/>
                <a:ea typeface="MS PGothic" pitchFamily="34" charset="-128"/>
              </a:defRPr>
            </a:lvl5pPr>
            <a:lvl6pPr marL="2514600" indent="-228600" eaLnBrk="0" fontAlgn="base" hangingPunct="0">
              <a:spcBef>
                <a:spcPct val="0"/>
              </a:spcBef>
              <a:spcAft>
                <a:spcPct val="0"/>
              </a:spcAft>
              <a:defRPr sz="1200">
                <a:solidFill>
                  <a:srgbClr val="0F5494"/>
                </a:solidFill>
                <a:latin typeface="Verdana" pitchFamily="34" charset="0"/>
                <a:ea typeface="MS PGothic" pitchFamily="34" charset="-128"/>
              </a:defRPr>
            </a:lvl6pPr>
            <a:lvl7pPr marL="2971800" indent="-228600" eaLnBrk="0" fontAlgn="base" hangingPunct="0">
              <a:spcBef>
                <a:spcPct val="0"/>
              </a:spcBef>
              <a:spcAft>
                <a:spcPct val="0"/>
              </a:spcAft>
              <a:defRPr sz="1200">
                <a:solidFill>
                  <a:srgbClr val="0F5494"/>
                </a:solidFill>
                <a:latin typeface="Verdana" pitchFamily="34" charset="0"/>
                <a:ea typeface="MS PGothic" pitchFamily="34" charset="-128"/>
              </a:defRPr>
            </a:lvl7pPr>
            <a:lvl8pPr marL="3429000" indent="-228600" eaLnBrk="0" fontAlgn="base" hangingPunct="0">
              <a:spcBef>
                <a:spcPct val="0"/>
              </a:spcBef>
              <a:spcAft>
                <a:spcPct val="0"/>
              </a:spcAft>
              <a:defRPr sz="1200">
                <a:solidFill>
                  <a:srgbClr val="0F5494"/>
                </a:solidFill>
                <a:latin typeface="Verdana" pitchFamily="34" charset="0"/>
                <a:ea typeface="MS PGothic" pitchFamily="34" charset="-128"/>
              </a:defRPr>
            </a:lvl8pPr>
            <a:lvl9pPr marL="3886200" indent="-228600" eaLnBrk="0" fontAlgn="base" hangingPunct="0">
              <a:spcBef>
                <a:spcPct val="0"/>
              </a:spcBef>
              <a:spcAft>
                <a:spcPct val="0"/>
              </a:spcAft>
              <a:defRPr sz="1200">
                <a:solidFill>
                  <a:srgbClr val="0F5494"/>
                </a:solidFill>
                <a:latin typeface="Verdana" pitchFamily="34" charset="0"/>
                <a:ea typeface="MS PGothic" pitchFamily="34" charset="-128"/>
              </a:defRPr>
            </a:lvl9pPr>
          </a:lstStyle>
          <a:p>
            <a:pPr eaLnBrk="1" hangingPunct="1"/>
            <a:fld id="{8832C5CE-B2E3-4891-B9C9-9472C1D9693F}" type="slidenum">
              <a:rPr lang="fr-BE" altLang="en-US">
                <a:solidFill>
                  <a:prstClr val="black"/>
                </a:solidFill>
                <a:latin typeface="Arial" pitchFamily="34" charset="0"/>
              </a:rPr>
              <a:pPr eaLnBrk="1" hangingPunct="1"/>
              <a:t>15</a:t>
            </a:fld>
            <a:endParaRPr lang="fr-BE" altLang="en-US">
              <a:solidFill>
                <a:prstClr val="black"/>
              </a:solidFill>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7EE0710A-8168-4D66-91B5-64EC2D779AD0}" type="slidenum">
              <a:rPr lang="fr-FR" smtClean="0"/>
              <a:pPr eaLnBrk="1" hangingPunct="1"/>
              <a:t>16</a:t>
            </a:fld>
            <a:endParaRPr lang="fr-FR" smtClean="0"/>
          </a:p>
        </p:txBody>
      </p:sp>
      <p:sp>
        <p:nvSpPr>
          <p:cNvPr id="4608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608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ts val="600"/>
              </a:spcBef>
              <a:spcAft>
                <a:spcPts val="600"/>
              </a:spcAft>
            </a:pPr>
            <a:r>
              <a:rPr lang="en-GB" dirty="0" smtClean="0">
                <a:ea typeface="ＭＳ Ｐゴシック" pitchFamily="34" charset="-128"/>
              </a:rPr>
              <a:t>Includes consideration of environmental, </a:t>
            </a:r>
            <a:r>
              <a:rPr lang="en-GB" b="1" dirty="0" smtClean="0">
                <a:ea typeface="ＭＳ Ｐゴシック" pitchFamily="34" charset="-128"/>
              </a:rPr>
              <a:t>CC {and GE} </a:t>
            </a:r>
            <a:r>
              <a:rPr lang="en-GB" dirty="0" smtClean="0">
                <a:ea typeface="ＭＳ Ｐゴシック" pitchFamily="34" charset="-128"/>
              </a:rPr>
              <a:t>issues in analyses</a:t>
            </a:r>
          </a:p>
          <a:p>
            <a:pPr eaLnBrk="1" hangingPunct="1">
              <a:spcBef>
                <a:spcPts val="600"/>
              </a:spcBef>
              <a:spcAft>
                <a:spcPts val="600"/>
              </a:spcAft>
            </a:pPr>
            <a:r>
              <a:rPr lang="en-GB" dirty="0" smtClean="0">
                <a:ea typeface="ＭＳ Ｐゴシック" pitchFamily="34" charset="-128"/>
              </a:rPr>
              <a:t>Integrates the environmental dimension:</a:t>
            </a:r>
          </a:p>
          <a:p>
            <a:pPr lvl="1" eaLnBrk="1" hangingPunct="1">
              <a:spcBef>
                <a:spcPts val="600"/>
              </a:spcBef>
              <a:spcAft>
                <a:spcPts val="600"/>
              </a:spcAft>
            </a:pPr>
            <a:r>
              <a:rPr lang="en-GB" dirty="0" smtClean="0">
                <a:ea typeface="ＭＳ Ｐゴシック" pitchFamily="34" charset="-128"/>
              </a:rPr>
              <a:t>In objectives and results</a:t>
            </a:r>
          </a:p>
          <a:p>
            <a:pPr lvl="1" eaLnBrk="1" hangingPunct="1">
              <a:spcBef>
                <a:spcPts val="600"/>
              </a:spcBef>
              <a:spcAft>
                <a:spcPts val="600"/>
              </a:spcAft>
            </a:pPr>
            <a:r>
              <a:rPr lang="en-GB" dirty="0" smtClean="0">
                <a:ea typeface="ＭＳ Ｐゴシック" pitchFamily="34" charset="-128"/>
              </a:rPr>
              <a:t>In the choice of indicators</a:t>
            </a:r>
          </a:p>
          <a:p>
            <a:pPr lvl="1" eaLnBrk="1" hangingPunct="1">
              <a:spcBef>
                <a:spcPts val="600"/>
              </a:spcBef>
              <a:spcAft>
                <a:spcPts val="600"/>
              </a:spcAft>
            </a:pPr>
            <a:r>
              <a:rPr lang="en-GB" dirty="0" smtClean="0">
                <a:ea typeface="ＭＳ Ｐゴシック" pitchFamily="34" charset="-128"/>
              </a:rPr>
              <a:t>In risks and assumptions</a:t>
            </a:r>
          </a:p>
          <a:p>
            <a:pPr lvl="1" eaLnBrk="1" hangingPunct="1">
              <a:spcBef>
                <a:spcPts val="600"/>
              </a:spcBef>
              <a:spcAft>
                <a:spcPts val="600"/>
              </a:spcAft>
            </a:pPr>
            <a:endParaRPr lang="en-GB" dirty="0" smtClean="0">
              <a:ea typeface="ＭＳ Ｐゴシック" pitchFamily="34" charset="-128"/>
            </a:endParaRPr>
          </a:p>
          <a:p>
            <a:pPr eaLnBrk="1" hangingPunct="1">
              <a:spcBef>
                <a:spcPts val="600"/>
              </a:spcBef>
              <a:spcAft>
                <a:spcPts val="600"/>
              </a:spcAft>
            </a:pPr>
            <a:r>
              <a:rPr lang="en-GB" dirty="0" smtClean="0">
                <a:ea typeface="ＭＳ Ｐゴシック" pitchFamily="34" charset="-128"/>
              </a:rPr>
              <a:t>See Annex 6 of the </a:t>
            </a:r>
            <a:r>
              <a:rPr lang="en-GB" i="1" dirty="0" smtClean="0">
                <a:ea typeface="ＭＳ Ｐゴシック" pitchFamily="34" charset="-128"/>
              </a:rPr>
              <a:t>Guidelines</a:t>
            </a:r>
          </a:p>
          <a:p>
            <a:pPr eaLnBrk="1" hangingPunct="1">
              <a:spcBef>
                <a:spcPts val="600"/>
              </a:spcBef>
              <a:spcAft>
                <a:spcPts val="600"/>
              </a:spcAft>
            </a:pPr>
            <a:endParaRPr lang="en-GB" i="1" dirty="0" smtClean="0">
              <a:ea typeface="ＭＳ Ｐゴシック" pitchFamily="34" charset="-128"/>
            </a:endParaRPr>
          </a:p>
          <a:p>
            <a:pPr eaLnBrk="1" hangingPunct="1">
              <a:lnSpc>
                <a:spcPct val="90000"/>
              </a:lnSpc>
              <a:spcBef>
                <a:spcPts val="600"/>
              </a:spcBef>
              <a:spcAft>
                <a:spcPts val="600"/>
              </a:spcAft>
            </a:pPr>
            <a:r>
              <a:rPr lang="en-GB" dirty="0" smtClean="0">
                <a:ea typeface="ＭＳ Ｐゴシック" pitchFamily="34" charset="-128"/>
              </a:rPr>
              <a:t>Indicators allow measurement of the achievement of objectives and results; they are associated with targets (= quantified objectives defined in time)</a:t>
            </a:r>
          </a:p>
          <a:p>
            <a:pPr eaLnBrk="1" hangingPunct="1">
              <a:lnSpc>
                <a:spcPct val="90000"/>
              </a:lnSpc>
              <a:spcBef>
                <a:spcPts val="600"/>
              </a:spcBef>
              <a:spcAft>
                <a:spcPts val="600"/>
              </a:spcAft>
            </a:pPr>
            <a:r>
              <a:rPr lang="en-GB" dirty="0" smtClean="0">
                <a:ea typeface="ＭＳ Ｐゴシック" pitchFamily="34" charset="-128"/>
              </a:rPr>
              <a:t>	</a:t>
            </a:r>
            <a:endParaRPr lang="en-GB" sz="1600" dirty="0" smtClean="0">
              <a:ea typeface="ＭＳ Ｐゴシック" pitchFamily="34" charset="-128"/>
            </a:endParaRPr>
          </a:p>
          <a:p>
            <a:pPr eaLnBrk="1" hangingPunct="1">
              <a:lnSpc>
                <a:spcPct val="90000"/>
              </a:lnSpc>
              <a:spcBef>
                <a:spcPts val="600"/>
              </a:spcBef>
              <a:spcAft>
                <a:spcPts val="600"/>
              </a:spcAft>
            </a:pPr>
            <a:r>
              <a:rPr lang="en-GB" u="sng" dirty="0" smtClean="0">
                <a:ea typeface="ＭＳ Ｐゴシック" pitchFamily="34" charset="-128"/>
              </a:rPr>
              <a:t>Environmental indicators</a:t>
            </a:r>
            <a:r>
              <a:rPr lang="en-GB" dirty="0" smtClean="0">
                <a:ea typeface="ＭＳ Ｐゴシック" pitchFamily="34" charset="-128"/>
              </a:rPr>
              <a:t> are selected to measure:</a:t>
            </a:r>
          </a:p>
          <a:p>
            <a:pPr lvl="1" eaLnBrk="1" hangingPunct="1">
              <a:lnSpc>
                <a:spcPct val="90000"/>
              </a:lnSpc>
              <a:spcBef>
                <a:spcPts val="600"/>
              </a:spcBef>
              <a:spcAft>
                <a:spcPts val="600"/>
              </a:spcAft>
            </a:pPr>
            <a:r>
              <a:rPr lang="en-GB" dirty="0" smtClean="0">
                <a:ea typeface="ＭＳ Ｐゴシック" pitchFamily="34" charset="-128"/>
              </a:rPr>
              <a:t>the achievement of environmental objectives</a:t>
            </a:r>
          </a:p>
          <a:p>
            <a:pPr lvl="1" eaLnBrk="1" hangingPunct="1">
              <a:lnSpc>
                <a:spcPct val="90000"/>
              </a:lnSpc>
              <a:spcBef>
                <a:spcPts val="600"/>
              </a:spcBef>
              <a:spcAft>
                <a:spcPts val="600"/>
              </a:spcAft>
            </a:pPr>
            <a:r>
              <a:rPr lang="en-GB" dirty="0" smtClean="0">
                <a:ea typeface="ＭＳ Ｐゴシック" pitchFamily="34" charset="-128"/>
              </a:rPr>
              <a:t>the implementation of some environmental requirements linked with other objectives </a:t>
            </a:r>
            <a:r>
              <a:rPr lang="en-GB" i="1" dirty="0" smtClean="0">
                <a:ea typeface="ＭＳ Ｐゴシック" pitchFamily="34" charset="-128"/>
              </a:rPr>
              <a:t>(“mainstreaming-related” indicators)</a:t>
            </a:r>
          </a:p>
          <a:p>
            <a:pPr eaLnBrk="1" hangingPunct="1">
              <a:lnSpc>
                <a:spcPct val="90000"/>
              </a:lnSpc>
              <a:spcBef>
                <a:spcPts val="600"/>
              </a:spcBef>
              <a:spcAft>
                <a:spcPts val="600"/>
              </a:spcAft>
            </a:pPr>
            <a:r>
              <a:rPr lang="en-GB" u="sng" dirty="0" smtClean="0">
                <a:ea typeface="ＭＳ Ｐゴシック" pitchFamily="34" charset="-128"/>
              </a:rPr>
              <a:t>Non-environmental indicators </a:t>
            </a:r>
            <a:r>
              <a:rPr lang="en-GB" dirty="0" smtClean="0">
                <a:ea typeface="ＭＳ Ｐゴシック" pitchFamily="34" charset="-128"/>
              </a:rPr>
              <a:t>should not be associated with negative environmental pressures or impacts</a:t>
            </a:r>
          </a:p>
          <a:p>
            <a:pPr eaLnBrk="1" hangingPunct="1">
              <a:spcBef>
                <a:spcPts val="600"/>
              </a:spcBef>
              <a:spcAft>
                <a:spcPts val="600"/>
              </a:spcAft>
            </a:pPr>
            <a:endParaRPr lang="en-GB" i="1"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7EE0710A-8168-4D66-91B5-64EC2D779AD0}" type="slidenum">
              <a:rPr lang="fr-FR" smtClean="0"/>
              <a:pPr eaLnBrk="1" hangingPunct="1"/>
              <a:t>17</a:t>
            </a:fld>
            <a:endParaRPr lang="fr-FR" smtClean="0"/>
          </a:p>
        </p:txBody>
      </p:sp>
      <p:sp>
        <p:nvSpPr>
          <p:cNvPr id="4608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608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ts val="600"/>
              </a:spcBef>
              <a:spcAft>
                <a:spcPts val="600"/>
              </a:spcAft>
            </a:pPr>
            <a:r>
              <a:rPr lang="en-GB" dirty="0" smtClean="0">
                <a:ea typeface="ＭＳ Ｐゴシック" pitchFamily="34" charset="-128"/>
              </a:rPr>
              <a:t>Includes consideration of environmental, </a:t>
            </a:r>
            <a:r>
              <a:rPr lang="en-GB" b="1" dirty="0" smtClean="0">
                <a:ea typeface="ＭＳ Ｐゴシック" pitchFamily="34" charset="-128"/>
              </a:rPr>
              <a:t>CC {and GE} </a:t>
            </a:r>
            <a:r>
              <a:rPr lang="en-GB" dirty="0" smtClean="0">
                <a:ea typeface="ＭＳ Ｐゴシック" pitchFamily="34" charset="-128"/>
              </a:rPr>
              <a:t>issues in analyses</a:t>
            </a:r>
          </a:p>
          <a:p>
            <a:pPr eaLnBrk="1" hangingPunct="1">
              <a:spcBef>
                <a:spcPts val="600"/>
              </a:spcBef>
              <a:spcAft>
                <a:spcPts val="600"/>
              </a:spcAft>
            </a:pPr>
            <a:r>
              <a:rPr lang="en-GB" dirty="0" smtClean="0">
                <a:ea typeface="ＭＳ Ｐゴシック" pitchFamily="34" charset="-128"/>
              </a:rPr>
              <a:t>Integrates the environmental dimension:</a:t>
            </a:r>
          </a:p>
          <a:p>
            <a:pPr lvl="1" eaLnBrk="1" hangingPunct="1">
              <a:spcBef>
                <a:spcPts val="600"/>
              </a:spcBef>
              <a:spcAft>
                <a:spcPts val="600"/>
              </a:spcAft>
            </a:pPr>
            <a:r>
              <a:rPr lang="en-GB" dirty="0" smtClean="0">
                <a:ea typeface="ＭＳ Ｐゴシック" pitchFamily="34" charset="-128"/>
              </a:rPr>
              <a:t>In objectives and results</a:t>
            </a:r>
          </a:p>
          <a:p>
            <a:pPr lvl="1" eaLnBrk="1" hangingPunct="1">
              <a:spcBef>
                <a:spcPts val="600"/>
              </a:spcBef>
              <a:spcAft>
                <a:spcPts val="600"/>
              </a:spcAft>
            </a:pPr>
            <a:r>
              <a:rPr lang="en-GB" dirty="0" smtClean="0">
                <a:ea typeface="ＭＳ Ｐゴシック" pitchFamily="34" charset="-128"/>
              </a:rPr>
              <a:t>In the choice of indicators</a:t>
            </a:r>
          </a:p>
          <a:p>
            <a:pPr lvl="1" eaLnBrk="1" hangingPunct="1">
              <a:spcBef>
                <a:spcPts val="600"/>
              </a:spcBef>
              <a:spcAft>
                <a:spcPts val="600"/>
              </a:spcAft>
            </a:pPr>
            <a:r>
              <a:rPr lang="en-GB" dirty="0" smtClean="0">
                <a:ea typeface="ＭＳ Ｐゴシック" pitchFamily="34" charset="-128"/>
              </a:rPr>
              <a:t>In risks and assumptions</a:t>
            </a:r>
          </a:p>
          <a:p>
            <a:pPr lvl="1" eaLnBrk="1" hangingPunct="1">
              <a:spcBef>
                <a:spcPts val="600"/>
              </a:spcBef>
              <a:spcAft>
                <a:spcPts val="600"/>
              </a:spcAft>
            </a:pPr>
            <a:endParaRPr lang="en-GB" dirty="0" smtClean="0">
              <a:ea typeface="ＭＳ Ｐゴシック" pitchFamily="34" charset="-128"/>
            </a:endParaRPr>
          </a:p>
          <a:p>
            <a:pPr eaLnBrk="1" hangingPunct="1">
              <a:spcBef>
                <a:spcPts val="600"/>
              </a:spcBef>
              <a:spcAft>
                <a:spcPts val="600"/>
              </a:spcAft>
            </a:pPr>
            <a:r>
              <a:rPr lang="en-GB" dirty="0" smtClean="0">
                <a:ea typeface="ＭＳ Ｐゴシック" pitchFamily="34" charset="-128"/>
              </a:rPr>
              <a:t>See Annex 6 of the </a:t>
            </a:r>
            <a:r>
              <a:rPr lang="en-GB" i="1" dirty="0" smtClean="0">
                <a:ea typeface="ＭＳ Ｐゴシック" pitchFamily="34" charset="-128"/>
              </a:rPr>
              <a:t>Guidelines</a:t>
            </a:r>
          </a:p>
          <a:p>
            <a:pPr eaLnBrk="1" hangingPunct="1">
              <a:spcBef>
                <a:spcPts val="600"/>
              </a:spcBef>
              <a:spcAft>
                <a:spcPts val="600"/>
              </a:spcAft>
            </a:pPr>
            <a:endParaRPr lang="en-GB" i="1" dirty="0" smtClean="0">
              <a:ea typeface="ＭＳ Ｐゴシック" pitchFamily="34" charset="-128"/>
            </a:endParaRPr>
          </a:p>
          <a:p>
            <a:pPr eaLnBrk="1" hangingPunct="1">
              <a:lnSpc>
                <a:spcPct val="90000"/>
              </a:lnSpc>
              <a:spcBef>
                <a:spcPts val="600"/>
              </a:spcBef>
              <a:spcAft>
                <a:spcPts val="600"/>
              </a:spcAft>
            </a:pPr>
            <a:r>
              <a:rPr lang="en-GB" dirty="0" smtClean="0">
                <a:ea typeface="ＭＳ Ｐゴシック" pitchFamily="34" charset="-128"/>
              </a:rPr>
              <a:t>Indicators allow measurement of the achievement of objectives and results; they are associated with targets (= quantified objectives defined in time)</a:t>
            </a:r>
          </a:p>
          <a:p>
            <a:pPr eaLnBrk="1" hangingPunct="1">
              <a:lnSpc>
                <a:spcPct val="90000"/>
              </a:lnSpc>
              <a:spcBef>
                <a:spcPts val="600"/>
              </a:spcBef>
              <a:spcAft>
                <a:spcPts val="600"/>
              </a:spcAft>
            </a:pPr>
            <a:r>
              <a:rPr lang="en-GB" dirty="0" smtClean="0">
                <a:ea typeface="ＭＳ Ｐゴシック" pitchFamily="34" charset="-128"/>
              </a:rPr>
              <a:t>	</a:t>
            </a:r>
            <a:endParaRPr lang="en-GB" sz="1600" dirty="0" smtClean="0">
              <a:ea typeface="ＭＳ Ｐゴシック" pitchFamily="34" charset="-128"/>
            </a:endParaRPr>
          </a:p>
          <a:p>
            <a:pPr eaLnBrk="1" hangingPunct="1">
              <a:lnSpc>
                <a:spcPct val="90000"/>
              </a:lnSpc>
              <a:spcBef>
                <a:spcPts val="600"/>
              </a:spcBef>
              <a:spcAft>
                <a:spcPts val="600"/>
              </a:spcAft>
            </a:pPr>
            <a:r>
              <a:rPr lang="en-GB" u="sng" dirty="0" smtClean="0">
                <a:ea typeface="ＭＳ Ｐゴシック" pitchFamily="34" charset="-128"/>
              </a:rPr>
              <a:t>Environmental indicators</a:t>
            </a:r>
            <a:r>
              <a:rPr lang="en-GB" dirty="0" smtClean="0">
                <a:ea typeface="ＭＳ Ｐゴシック" pitchFamily="34" charset="-128"/>
              </a:rPr>
              <a:t> are selected to measure:</a:t>
            </a:r>
          </a:p>
          <a:p>
            <a:pPr lvl="1" eaLnBrk="1" hangingPunct="1">
              <a:lnSpc>
                <a:spcPct val="90000"/>
              </a:lnSpc>
              <a:spcBef>
                <a:spcPts val="600"/>
              </a:spcBef>
              <a:spcAft>
                <a:spcPts val="600"/>
              </a:spcAft>
            </a:pPr>
            <a:r>
              <a:rPr lang="en-GB" dirty="0" smtClean="0">
                <a:ea typeface="ＭＳ Ｐゴシック" pitchFamily="34" charset="-128"/>
              </a:rPr>
              <a:t>the achievement of environmental objectives</a:t>
            </a:r>
          </a:p>
          <a:p>
            <a:pPr lvl="1" eaLnBrk="1" hangingPunct="1">
              <a:lnSpc>
                <a:spcPct val="90000"/>
              </a:lnSpc>
              <a:spcBef>
                <a:spcPts val="600"/>
              </a:spcBef>
              <a:spcAft>
                <a:spcPts val="600"/>
              </a:spcAft>
            </a:pPr>
            <a:r>
              <a:rPr lang="en-GB" dirty="0" smtClean="0">
                <a:ea typeface="ＭＳ Ｐゴシック" pitchFamily="34" charset="-128"/>
              </a:rPr>
              <a:t>the implementation of some environmental requirements linked with other objectives </a:t>
            </a:r>
            <a:r>
              <a:rPr lang="en-GB" i="1" dirty="0" smtClean="0">
                <a:ea typeface="ＭＳ Ｐゴシック" pitchFamily="34" charset="-128"/>
              </a:rPr>
              <a:t>(“mainstreaming-related” indicators)</a:t>
            </a:r>
          </a:p>
          <a:p>
            <a:pPr eaLnBrk="1" hangingPunct="1">
              <a:lnSpc>
                <a:spcPct val="90000"/>
              </a:lnSpc>
              <a:spcBef>
                <a:spcPts val="600"/>
              </a:spcBef>
              <a:spcAft>
                <a:spcPts val="600"/>
              </a:spcAft>
            </a:pPr>
            <a:r>
              <a:rPr lang="en-GB" u="sng" dirty="0" smtClean="0">
                <a:ea typeface="ＭＳ Ｐゴシック" pitchFamily="34" charset="-128"/>
              </a:rPr>
              <a:t>Non-environmental indicators </a:t>
            </a:r>
            <a:r>
              <a:rPr lang="en-GB" dirty="0" smtClean="0">
                <a:ea typeface="ＭＳ Ｐゴシック" pitchFamily="34" charset="-128"/>
              </a:rPr>
              <a:t>should not be associated with negative environmental pressures or impacts</a:t>
            </a:r>
          </a:p>
          <a:p>
            <a:pPr eaLnBrk="1" hangingPunct="1">
              <a:spcBef>
                <a:spcPts val="600"/>
              </a:spcBef>
              <a:spcAft>
                <a:spcPts val="600"/>
              </a:spcAft>
            </a:pPr>
            <a:endParaRPr lang="en-GB" i="1"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2AEEAEF1-9013-4C7A-87E3-3B3515D4E8D6}" type="slidenum">
              <a:rPr lang="fr-FR" smtClean="0"/>
              <a:pPr eaLnBrk="1" hangingPunct="1"/>
              <a:t>18</a:t>
            </a:fld>
            <a:endParaRPr lang="fr-FR" smtClean="0"/>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144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r>
              <a:rPr lang="en-GB" sz="1200" kern="1200" dirty="0" smtClean="0">
                <a:solidFill>
                  <a:schemeClr val="tx1"/>
                </a:solidFill>
                <a:effectLst/>
                <a:latin typeface="Arial" pitchFamily="34" charset="0"/>
                <a:ea typeface="+mn-ea"/>
                <a:cs typeface="+mn-cs"/>
              </a:rPr>
              <a:t>At the end of the formulation phase, the drafting of the Action Fiche (AF) and Technical and Administrative Provisions (TAPs) of the financing agreement should be based on a careful review of the results of the environmental mainstreaming process to this point, as well as an appreciation of the acceptability of the project with respect to the negative impacts and climate-related risks that cannot be mitigated (residual impacts and risks), exposure to other environmental risks and constraints, and adaptation </a:t>
            </a:r>
            <a:r>
              <a:rPr lang="en-GB" sz="1200" kern="1200" dirty="0" err="1" smtClean="0">
                <a:solidFill>
                  <a:schemeClr val="tx1"/>
                </a:solidFill>
                <a:effectLst/>
                <a:latin typeface="Arial" pitchFamily="34" charset="0"/>
                <a:ea typeface="+mn-ea"/>
                <a:cs typeface="+mn-cs"/>
              </a:rPr>
              <a:t>requirements.The</a:t>
            </a:r>
            <a:r>
              <a:rPr lang="en-GB" sz="1200" kern="1200" dirty="0" smtClean="0">
                <a:solidFill>
                  <a:schemeClr val="tx1"/>
                </a:solidFill>
                <a:effectLst/>
                <a:latin typeface="Arial" pitchFamily="34" charset="0"/>
                <a:ea typeface="+mn-ea"/>
                <a:cs typeface="+mn-cs"/>
              </a:rPr>
              <a:t> logical framework should be finalised taking into account the results of the screening process, the results of the EIA and/or CRA (if any), and otherwise the results of environmental integration in the formulation study. Table 6.2 provides a checklist of entry points to consider.</a:t>
            </a:r>
          </a:p>
          <a:p>
            <a:pPr eaLnBrk="1" hangingPunct="1">
              <a:spcBef>
                <a:spcPct val="0"/>
              </a:spcBef>
            </a:pPr>
            <a:endParaRPr lang="en-GB" sz="1200" kern="1200" baseline="0" dirty="0" smtClean="0">
              <a:solidFill>
                <a:schemeClr val="tx1"/>
              </a:solidFill>
              <a:effectLst/>
              <a:latin typeface="Arial" pitchFamily="34" charset="0"/>
              <a:ea typeface="+mn-ea"/>
              <a:cs typeface="+mn-cs"/>
            </a:endParaRPr>
          </a:p>
          <a:p>
            <a:pPr eaLnBrk="1" hangingPunct="1">
              <a:spcBef>
                <a:spcPct val="0"/>
              </a:spcBef>
            </a:pPr>
            <a:r>
              <a:rPr lang="en-GB" sz="1200" kern="1200" baseline="0" dirty="0" smtClean="0">
                <a:solidFill>
                  <a:schemeClr val="tx1"/>
                </a:solidFill>
                <a:effectLst/>
                <a:latin typeface="Arial" pitchFamily="34" charset="0"/>
                <a:ea typeface="+mn-ea"/>
                <a:cs typeface="+mn-cs"/>
              </a:rPr>
              <a:t>Exercise: Examples on </a:t>
            </a:r>
            <a:r>
              <a:rPr lang="en-GB" sz="1200" kern="1200" baseline="0" dirty="0" err="1" smtClean="0">
                <a:solidFill>
                  <a:schemeClr val="tx1"/>
                </a:solidFill>
                <a:effectLst/>
                <a:latin typeface="Arial" pitchFamily="34" charset="0"/>
                <a:ea typeface="+mn-ea"/>
                <a:cs typeface="+mn-cs"/>
              </a:rPr>
              <a:t>env</a:t>
            </a:r>
            <a:r>
              <a:rPr lang="en-GB" sz="1200" kern="1200" baseline="0" dirty="0" smtClean="0">
                <a:solidFill>
                  <a:schemeClr val="tx1"/>
                </a:solidFill>
                <a:effectLst/>
                <a:latin typeface="Arial" pitchFamily="34" charset="0"/>
                <a:ea typeface="+mn-ea"/>
                <a:cs typeface="+mn-cs"/>
              </a:rPr>
              <a:t> and climate requirements in AF or TAP?</a:t>
            </a:r>
            <a:endParaRPr lang="en-US" baseline="0"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5F3159EC-924E-431D-A5BD-919CD159DDD0}" type="slidenum">
              <a:rPr lang="fr-FR" smtClean="0"/>
              <a:pPr eaLnBrk="1" hangingPunct="1"/>
              <a:t>19</a:t>
            </a:fld>
            <a:endParaRPr lang="fr-FR" smtClean="0"/>
          </a:p>
        </p:txBody>
      </p:sp>
      <p:sp>
        <p:nvSpPr>
          <p:cNvPr id="634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3492"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indent="0" algn="l" defTabSz="914400" rtl="0" eaLnBrk="1" fontAlgn="base" latinLnBrk="0" hangingPunct="1">
              <a:lnSpc>
                <a:spcPct val="100000"/>
              </a:lnSpc>
              <a:spcBef>
                <a:spcPct val="0"/>
              </a:spcBef>
              <a:spcAft>
                <a:spcPct val="0"/>
              </a:spcAft>
              <a:buClrTx/>
              <a:buSzTx/>
              <a:buFontTx/>
              <a:buNone/>
              <a:tabLst/>
              <a:defRPr/>
            </a:pPr>
            <a:endParaRPr lang="en-US" dirty="0" smtClean="0">
              <a:solidFill>
                <a:schemeClr val="tx1"/>
              </a:solidFill>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Expansion </a:t>
            </a:r>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ＭＳ Ｐゴシック" charset="-128"/>
                <a:cs typeface="ＭＳ Ｐゴシック" charset="-128"/>
              </a:rPr>
              <a:t>Groupwork</a:t>
            </a:r>
            <a:r>
              <a:rPr lang="da-DK" sz="1200" b="1" kern="1200" baseline="0" dirty="0" smtClean="0">
                <a:solidFill>
                  <a:schemeClr val="tx1"/>
                </a:solidFill>
                <a:effectLst/>
                <a:latin typeface="Arial" pitchFamily="34" charset="0"/>
                <a:ea typeface="ＭＳ Ｐゴシック" charset="-128"/>
                <a:cs typeface="ＭＳ Ｐゴシック" charset="-128"/>
              </a:rPr>
              <a:t> / discussion</a:t>
            </a:r>
            <a:endParaRPr lang="da-DK" dirty="0" smtClean="0">
              <a:effectLst/>
            </a:endParaRPr>
          </a:p>
          <a:p>
            <a:endParaRPr lang="en-US" dirty="0"/>
          </a:p>
        </p:txBody>
      </p:sp>
      <p:sp>
        <p:nvSpPr>
          <p:cNvPr id="4" name="Slide Number Placeholder 3"/>
          <p:cNvSpPr>
            <a:spLocks noGrp="1"/>
          </p:cNvSpPr>
          <p:nvPr>
            <p:ph type="sldNum" sz="quarter" idx="10"/>
          </p:nvPr>
        </p:nvSpPr>
        <p:spPr/>
        <p:txBody>
          <a:bodyPr/>
          <a:lstStyle/>
          <a:p>
            <a:pPr>
              <a:defRPr/>
            </a:pPr>
            <a:fld id="{62CCF7D7-F136-4EC2-9392-9D17FD5CF561}" type="slidenum">
              <a:rPr lang="en-GB" smtClean="0"/>
              <a:pPr>
                <a:defRPr/>
              </a:pPr>
              <a:t>2</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C5D448EF-B095-42A7-8BB3-55A0924B2DF3}" type="slidenum">
              <a:rPr lang="fr-FR" smtClean="0"/>
              <a:pPr eaLnBrk="1" hangingPunct="1"/>
              <a:t>20</a:t>
            </a:fld>
            <a:endParaRPr lang="fr-FR" smtClean="0"/>
          </a:p>
        </p:txBody>
      </p:sp>
      <p:sp>
        <p:nvSpPr>
          <p:cNvPr id="481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8132"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endParaRPr lang="en-US" dirty="0" smtClean="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C5D448EF-B095-42A7-8BB3-55A0924B2DF3}" type="slidenum">
              <a:rPr lang="fr-FR" smtClean="0"/>
              <a:pPr eaLnBrk="1" hangingPunct="1"/>
              <a:t>21</a:t>
            </a:fld>
            <a:endParaRPr lang="fr-FR" smtClean="0"/>
          </a:p>
        </p:txBody>
      </p:sp>
      <p:sp>
        <p:nvSpPr>
          <p:cNvPr id="4813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8132"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GB" dirty="0" smtClean="0">
                <a:ea typeface="ＭＳ Ｐゴシック" pitchFamily="34" charset="-128"/>
              </a:rPr>
              <a:t>Indicators allow measurement of the achievement of objectives and results; they are associated with targets (= quantified objectives defined in time)</a:t>
            </a:r>
          </a:p>
          <a:p>
            <a:r>
              <a:rPr lang="en-US" dirty="0" smtClean="0">
                <a:ea typeface="ＭＳ Ｐゴシック" pitchFamily="34" charset="-128"/>
              </a:rPr>
              <a:t>Indicators are usually classified according to their level: input indicators (which measure the resources provided),</a:t>
            </a:r>
          </a:p>
          <a:p>
            <a:r>
              <a:rPr lang="en-US" dirty="0" smtClean="0">
                <a:ea typeface="ＭＳ Ｐゴシック" pitchFamily="34" charset="-128"/>
              </a:rPr>
              <a:t>output indicators (direct results), outcome indicators (benefits for the target group) and impact indicators (</a:t>
            </a:r>
            <a:r>
              <a:rPr lang="en-US" dirty="0" err="1" smtClean="0">
                <a:ea typeface="ＭＳ Ｐゴシック" pitchFamily="34" charset="-128"/>
              </a:rPr>
              <a:t>longterm</a:t>
            </a:r>
            <a:endParaRPr lang="en-US" dirty="0" smtClean="0">
              <a:ea typeface="ＭＳ Ｐゴシック" pitchFamily="34" charset="-128"/>
            </a:endParaRPr>
          </a:p>
          <a:p>
            <a:r>
              <a:rPr lang="en-GB" dirty="0" smtClean="0">
                <a:ea typeface="ＭＳ Ｐゴシック" pitchFamily="34" charset="-128"/>
              </a:rPr>
              <a:t>consequences).</a:t>
            </a:r>
          </a:p>
          <a:p>
            <a:endParaRPr lang="en-GB" dirty="0" smtClean="0">
              <a:ea typeface="ＭＳ Ｐゴシック" pitchFamily="34" charset="-128"/>
            </a:endParaRPr>
          </a:p>
          <a:p>
            <a:r>
              <a:rPr lang="en-US" dirty="0" smtClean="0">
                <a:ea typeface="ＭＳ Ｐゴシック" pitchFamily="34" charset="-128"/>
              </a:rPr>
              <a:t>Independently from the environmental nature of the indicators, the hierarchy between these levels should always</a:t>
            </a:r>
          </a:p>
          <a:p>
            <a:r>
              <a:rPr lang="en-US" dirty="0" smtClean="0">
                <a:ea typeface="ＭＳ Ｐゴシック" pitchFamily="34" charset="-128"/>
              </a:rPr>
              <a:t>be maintained, especially when the inputs or the outputs are a source of environmental impact. For instance, when</a:t>
            </a:r>
          </a:p>
          <a:p>
            <a:r>
              <a:rPr lang="en-US" dirty="0" smtClean="0">
                <a:ea typeface="ＭＳ Ｐゴシック" pitchFamily="34" charset="-128"/>
              </a:rPr>
              <a:t>roads are built (outputs) to allow farmers to sell more and at a higher price (outcome), we should never measure</a:t>
            </a:r>
          </a:p>
          <a:p>
            <a:r>
              <a:rPr lang="en-US" dirty="0" smtClean="0">
                <a:ea typeface="ＭＳ Ｐゴシック" pitchFamily="34" charset="-128"/>
              </a:rPr>
              <a:t>the outcome in terms of ‘number of km of road’ because this is reflecting a cost, including an environmental cost.</a:t>
            </a:r>
          </a:p>
          <a:p>
            <a:r>
              <a:rPr lang="en-US" dirty="0" smtClean="0">
                <a:ea typeface="ＭＳ Ｐゴシック" pitchFamily="34" charset="-128"/>
              </a:rPr>
              <a:t>Similarly, if we want to protect biodiversity (impact), we should be aware that the area covered by the network of</a:t>
            </a:r>
          </a:p>
          <a:p>
            <a:r>
              <a:rPr lang="en-US" dirty="0" smtClean="0">
                <a:ea typeface="ＭＳ Ｐゴシック" pitchFamily="34" charset="-128"/>
              </a:rPr>
              <a:t>protected areas (MD G 7, target 7.B, indicator 7.6) measures only an institutional input and implies costs that are</a:t>
            </a:r>
          </a:p>
          <a:p>
            <a:r>
              <a:rPr lang="en-US" dirty="0" smtClean="0">
                <a:ea typeface="ＭＳ Ｐゴシック" pitchFamily="34" charset="-128"/>
              </a:rPr>
              <a:t>not necessarily compensated by a positive impact on biodiversity. This is a general rule but it is particularly important</a:t>
            </a:r>
          </a:p>
          <a:p>
            <a:r>
              <a:rPr lang="en-US" dirty="0" smtClean="0">
                <a:ea typeface="ＭＳ Ｐゴシック" pitchFamily="34" charset="-128"/>
              </a:rPr>
              <a:t>for environmental integration because environmental costs are frequently associated with low-level objectives.</a:t>
            </a:r>
          </a:p>
          <a:p>
            <a:r>
              <a:rPr lang="en-US" dirty="0" smtClean="0">
                <a:ea typeface="ＭＳ Ｐゴシック" pitchFamily="34" charset="-128"/>
              </a:rPr>
              <a:t>Environmental indicators can also be classified according to another system: the DPSIR 170 (Driving forces - Pressure</a:t>
            </a:r>
          </a:p>
          <a:p>
            <a:r>
              <a:rPr lang="en-GB" dirty="0" smtClean="0">
                <a:ea typeface="ＭＳ Ｐゴシック" pitchFamily="34" charset="-128"/>
              </a:rPr>
              <a:t>– State – Impact – Response):</a:t>
            </a:r>
          </a:p>
          <a:p>
            <a:r>
              <a:rPr lang="en-US" dirty="0" smtClean="0">
                <a:ea typeface="ＭＳ Ｐゴシック" pitchFamily="34" charset="-128"/>
              </a:rPr>
              <a:t>ÎÎ ‘Driving forces’ relates to drivers, such as population growth, markets, education.</a:t>
            </a:r>
          </a:p>
          <a:p>
            <a:r>
              <a:rPr lang="en-US" dirty="0" smtClean="0">
                <a:ea typeface="ＭＳ Ｐゴシック" pitchFamily="34" charset="-128"/>
              </a:rPr>
              <a:t>ÎÎ ‘Pressure’ refers to the human activities generating impacts, e.g. fishing, logging, emission of pollutants.</a:t>
            </a:r>
          </a:p>
          <a:p>
            <a:r>
              <a:rPr lang="en-US" dirty="0" smtClean="0">
                <a:ea typeface="ＭＳ Ｐゴシック" pitchFamily="34" charset="-128"/>
              </a:rPr>
              <a:t>ÎÎ ‘State’ refers to the situation and trends of environmental resources or parameters, e.g. forest cover or</a:t>
            </a:r>
          </a:p>
          <a:p>
            <a:r>
              <a:rPr lang="en-GB" dirty="0" smtClean="0">
                <a:ea typeface="ＭＳ Ｐゴシック" pitchFamily="34" charset="-128"/>
              </a:rPr>
              <a:t>deforestation rate, water quality.</a:t>
            </a:r>
          </a:p>
          <a:p>
            <a:r>
              <a:rPr lang="en-US" dirty="0" smtClean="0">
                <a:ea typeface="ＭＳ Ｐゴシック" pitchFamily="34" charset="-128"/>
              </a:rPr>
              <a:t>ÎÎ ‘Impacts’ refers to the consequences for human beings171, ecosystems and man-made capital.</a:t>
            </a:r>
          </a:p>
          <a:p>
            <a:r>
              <a:rPr lang="en-US" dirty="0" smtClean="0">
                <a:ea typeface="ＭＳ Ｐゴシック" pitchFamily="34" charset="-128"/>
              </a:rPr>
              <a:t>ÎÎ Response refers to the measures taken in order to address environmental issues, e.g. establishing</a:t>
            </a:r>
          </a:p>
          <a:p>
            <a:r>
              <a:rPr lang="en-US" dirty="0" smtClean="0">
                <a:ea typeface="ＭＳ Ｐゴシック" pitchFamily="34" charset="-128"/>
              </a:rPr>
              <a:t>protected areas, preparing new laws.</a:t>
            </a:r>
          </a:p>
          <a:p>
            <a:r>
              <a:rPr lang="en-US" dirty="0" smtClean="0">
                <a:ea typeface="ＭＳ Ｐゴシック" pitchFamily="34" charset="-128"/>
              </a:rPr>
              <a:t>It is important not to mix these classification systems (notably in assessments like the Country Environmental</a:t>
            </a:r>
          </a:p>
          <a:p>
            <a:r>
              <a:rPr lang="en-US" dirty="0" smtClean="0">
                <a:ea typeface="ＭＳ Ｐゴシック" pitchFamily="34" charset="-128"/>
              </a:rPr>
              <a:t>Profile). In logical framework approaches (for NI Ps, GBS, SPSPs or projects) the input–output–outcome–impact</a:t>
            </a:r>
          </a:p>
          <a:p>
            <a:r>
              <a:rPr lang="en-US" dirty="0" smtClean="0">
                <a:ea typeface="ＭＳ Ｐゴシック" pitchFamily="34" charset="-128"/>
              </a:rPr>
              <a:t>system is the most adequate.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60D5C1A6-E0B0-44F7-B982-2987B840C14A}" type="slidenum">
              <a:rPr lang="fr-FR" smtClean="0"/>
              <a:pPr eaLnBrk="1" hangingPunct="1"/>
              <a:t>22</a:t>
            </a:fld>
            <a:endParaRPr lang="fr-FR" smtClean="0"/>
          </a:p>
        </p:txBody>
      </p:sp>
      <p:sp>
        <p:nvSpPr>
          <p:cNvPr id="645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451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r>
              <a:rPr lang="en-US" dirty="0" smtClean="0">
                <a:ea typeface="ＭＳ Ｐゴシック" pitchFamily="34" charset="-128"/>
              </a:rPr>
              <a:t>Refer also</a:t>
            </a:r>
            <a:r>
              <a:rPr lang="en-US" baseline="0" dirty="0" smtClean="0">
                <a:ea typeface="ＭＳ Ｐゴシック" pitchFamily="34" charset="-128"/>
              </a:rPr>
              <a:t> to module 9</a:t>
            </a:r>
          </a:p>
          <a:p>
            <a:pPr eaLnBrk="1" hangingPunct="1">
              <a:spcBef>
                <a:spcPct val="0"/>
              </a:spcBef>
            </a:pPr>
            <a:endParaRPr lang="en-US" baseline="0"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E4C73C34-074B-4A82-9E01-022958FC071B}" type="slidenum">
              <a:rPr lang="fr-FR" smtClean="0"/>
              <a:pPr eaLnBrk="1" hangingPunct="1"/>
              <a:t>23</a:t>
            </a:fld>
            <a:endParaRPr lang="fr-FR" smtClean="0"/>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656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GB" smtClean="0">
              <a:ea typeface="ＭＳ Ｐゴシック" pitchFamily="34" charset="-128"/>
            </a:endParaRPr>
          </a:p>
          <a:p>
            <a:pPr eaLnBrk="1" hangingPunct="1">
              <a:spcBef>
                <a:spcPct val="0"/>
              </a:spcBef>
            </a:pPr>
            <a:endParaRPr lang="en-GB" smtClean="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E4C73C34-074B-4A82-9E01-022958FC071B}" type="slidenum">
              <a:rPr lang="fr-FR" smtClean="0"/>
              <a:pPr eaLnBrk="1" hangingPunct="1"/>
              <a:t>24</a:t>
            </a:fld>
            <a:endParaRPr lang="fr-FR" smtClean="0"/>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656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GB" smtClean="0">
              <a:ea typeface="ＭＳ Ｐゴシック" pitchFamily="34" charset="-128"/>
            </a:endParaRPr>
          </a:p>
          <a:p>
            <a:pPr eaLnBrk="1" hangingPunct="1">
              <a:spcBef>
                <a:spcPct val="0"/>
              </a:spcBef>
            </a:pPr>
            <a:endParaRPr lang="en-GB" smtClean="0">
              <a:ea typeface="ＭＳ Ｐゴシック" pitchFamily="34"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E4C73C34-074B-4A82-9E01-022958FC071B}" type="slidenum">
              <a:rPr lang="fr-FR" smtClean="0"/>
              <a:pPr eaLnBrk="1" hangingPunct="1"/>
              <a:t>25</a:t>
            </a:fld>
            <a:endParaRPr lang="fr-FR" smtClean="0"/>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656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GB" smtClean="0">
              <a:ea typeface="ＭＳ Ｐゴシック" pitchFamily="34" charset="-128"/>
            </a:endParaRPr>
          </a:p>
          <a:p>
            <a:pPr eaLnBrk="1" hangingPunct="1">
              <a:spcBef>
                <a:spcPct val="0"/>
              </a:spcBef>
            </a:pPr>
            <a:endParaRPr lang="en-GB" smtClean="0">
              <a:ea typeface="ＭＳ Ｐゴシック" pitchFamily="34"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7EC596B5-DF42-4C2E-A00E-263E61649992}" type="slidenum">
              <a:rPr lang="fr-FR" smtClean="0"/>
              <a:pPr eaLnBrk="1" hangingPunct="1"/>
              <a:t>26</a:t>
            </a:fld>
            <a:endParaRPr lang="fr-FR" smtClean="0"/>
          </a:p>
        </p:txBody>
      </p:sp>
      <p:sp>
        <p:nvSpPr>
          <p:cNvPr id="7270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2708"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a:defRPr/>
            </a:pPr>
            <a:endParaRPr lang="da-DK" dirty="0" smtClean="0"/>
          </a:p>
        </p:txBody>
      </p:sp>
      <p:sp>
        <p:nvSpPr>
          <p:cNvPr id="44036" name="Slide Number Placeholder 3"/>
          <p:cNvSpPr>
            <a:spLocks noGrp="1"/>
          </p:cNvSpPr>
          <p:nvPr>
            <p:ph type="sldNum" sz="quarter" idx="5"/>
          </p:nvPr>
        </p:nvSpPr>
        <p:spPr bwMode="auto">
          <a:noFill/>
          <a:ln>
            <a:miter lim="800000"/>
            <a:headEnd/>
            <a:tailEnd/>
          </a:ln>
        </p:spPr>
        <p:txBody>
          <a:bodyPr/>
          <a:lstStyle/>
          <a:p>
            <a:fld id="{C675168A-CED2-4417-8F8D-9270F65A70E5}" type="slidenum">
              <a:rPr lang="fr-BE" smtClean="0">
                <a:latin typeface="Arial" pitchFamily="34" charset="0"/>
                <a:ea typeface="ＭＳ Ｐゴシック" pitchFamily="34" charset="-128"/>
              </a:rPr>
              <a:pPr/>
              <a:t>27</a:t>
            </a:fld>
            <a:endParaRPr lang="fr-BE" smtClean="0">
              <a:latin typeface="Arial" pitchFamily="34" charset="0"/>
              <a:ea typeface="ＭＳ Ｐゴシック"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en-GB"/>
          </a:p>
        </p:txBody>
      </p:sp>
      <p:sp>
        <p:nvSpPr>
          <p:cNvPr id="4" name="Pladsholder til diasnummer 3"/>
          <p:cNvSpPr>
            <a:spLocks noGrp="1"/>
          </p:cNvSpPr>
          <p:nvPr>
            <p:ph type="sldNum" sz="quarter" idx="10"/>
          </p:nvPr>
        </p:nvSpPr>
        <p:spPr/>
        <p:txBody>
          <a:bodyPr/>
          <a:lstStyle/>
          <a:p>
            <a:pPr>
              <a:defRPr/>
            </a:pPr>
            <a:fld id="{AA3FFA35-CA4F-4AA3-9AE3-E56271BDB8B9}" type="slidenum">
              <a:rPr lang="en-GB" smtClean="0"/>
              <a:pPr>
                <a:defRPr/>
              </a:pPr>
              <a:t>28</a:t>
            </a:fld>
            <a:endParaRPr lang="en-GB" dirty="0"/>
          </a:p>
        </p:txBody>
      </p:sp>
    </p:spTree>
    <p:extLst>
      <p:ext uri="{BB962C8B-B14F-4D97-AF65-F5344CB8AC3E}">
        <p14:creationId xmlns:p14="http://schemas.microsoft.com/office/powerpoint/2010/main" xmlns="" val="7858683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5E577576-3E1E-4357-A6BD-979FB7E72808}" type="slidenum">
              <a:rPr lang="fr-FR" smtClean="0"/>
              <a:pPr eaLnBrk="1" hangingPunct="1"/>
              <a:t>29</a:t>
            </a:fld>
            <a:endParaRPr lang="fr-FR" smtClean="0"/>
          </a:p>
        </p:txBody>
      </p:sp>
      <p:sp>
        <p:nvSpPr>
          <p:cNvPr id="675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7588"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3011"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l" eaLnBrk="1" hangingPunct="1">
              <a:lnSpc>
                <a:spcPts val="2800"/>
              </a:lnSpc>
              <a:buSzPct val="60000"/>
              <a:buFontTx/>
              <a:buChar char="o"/>
            </a:pPr>
            <a:r>
              <a:rPr lang="en-GB" sz="2000" b="1" dirty="0" smtClean="0">
                <a:solidFill>
                  <a:srgbClr val="000000"/>
                </a:solidFill>
                <a:latin typeface="Verdana" pitchFamily="34" charset="0"/>
              </a:rPr>
              <a:t>Identifying project ideas consistent with partner country’s and EC’s objectives and strategies</a:t>
            </a:r>
          </a:p>
          <a:p>
            <a:pPr lvl="1" algn="l" eaLnBrk="1" hangingPunct="1">
              <a:lnSpc>
                <a:spcPts val="2800"/>
              </a:lnSpc>
              <a:spcBef>
                <a:spcPct val="50000"/>
              </a:spcBef>
              <a:buSzPct val="60000"/>
              <a:buFontTx/>
              <a:buChar char="o"/>
            </a:pPr>
            <a:r>
              <a:rPr lang="en-GB" sz="2000" b="1" dirty="0" smtClean="0">
                <a:solidFill>
                  <a:srgbClr val="000000"/>
                </a:solidFill>
                <a:latin typeface="Verdana" pitchFamily="34" charset="0"/>
              </a:rPr>
              <a:t>Assessing relevance and feasibility</a:t>
            </a:r>
          </a:p>
          <a:p>
            <a:pPr lvl="1" algn="l" eaLnBrk="1" hangingPunct="1">
              <a:lnSpc>
                <a:spcPts val="2800"/>
              </a:lnSpc>
              <a:spcBef>
                <a:spcPct val="50000"/>
              </a:spcBef>
              <a:buSzPct val="60000"/>
              <a:buFontTx/>
              <a:buChar char="o"/>
            </a:pPr>
            <a:r>
              <a:rPr lang="en-GB" sz="2000" b="1" dirty="0" smtClean="0">
                <a:solidFill>
                  <a:srgbClr val="000000"/>
                </a:solidFill>
                <a:latin typeface="Verdana" pitchFamily="34" charset="0"/>
              </a:rPr>
              <a:t>Pre-selecting options that look worth financing and will be subject to more detailed formulation</a:t>
            </a:r>
          </a:p>
          <a:p>
            <a:pPr eaLnBrk="1" hangingPunct="1">
              <a:spcBef>
                <a:spcPct val="0"/>
              </a:spcBef>
            </a:pPr>
            <a:endParaRPr lang="fr-BE" dirty="0" smtClean="0">
              <a:ea typeface="ＭＳ Ｐゴシック" pitchFamily="34" charset="-128"/>
            </a:endParaRPr>
          </a:p>
        </p:txBody>
      </p:sp>
      <p:sp>
        <p:nvSpPr>
          <p:cNvPr id="43012"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B2815508-5BFF-4278-A9FF-66B1CF2A8A29}" type="slidenum">
              <a:rPr lang="fr-BE" smtClean="0"/>
              <a:pPr eaLnBrk="1" hangingPunct="1"/>
              <a:t>3</a:t>
            </a:fld>
            <a:endParaRPr lang="fr-BE"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5E577576-3E1E-4357-A6BD-979FB7E72808}" type="slidenum">
              <a:rPr lang="fr-FR" smtClean="0"/>
              <a:pPr eaLnBrk="1" hangingPunct="1"/>
              <a:t>30</a:t>
            </a:fld>
            <a:endParaRPr lang="fr-FR" smtClean="0"/>
          </a:p>
        </p:txBody>
      </p:sp>
      <p:sp>
        <p:nvSpPr>
          <p:cNvPr id="6758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7588"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FFD06AE0-4DBF-4F5D-953F-2A8F4B8B6ABF}" type="slidenum">
              <a:rPr lang="fr-FR" smtClean="0"/>
              <a:pPr eaLnBrk="1" hangingPunct="1"/>
              <a:t>31</a:t>
            </a:fld>
            <a:endParaRPr lang="fr-FR" smtClean="0"/>
          </a:p>
        </p:txBody>
      </p:sp>
      <p:sp>
        <p:nvSpPr>
          <p:cNvPr id="6861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8612"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E839DAE6-C514-4001-A26D-F96A9B19CA12}" type="slidenum">
              <a:rPr lang="fr-FR" smtClean="0"/>
              <a:pPr eaLnBrk="1" hangingPunct="1"/>
              <a:t>32</a:t>
            </a:fld>
            <a:endParaRPr lang="fr-FR" smtClean="0"/>
          </a:p>
        </p:txBody>
      </p:sp>
      <p:sp>
        <p:nvSpPr>
          <p:cNvPr id="696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963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8B097AD6-6D2D-406C-B6FB-E95099CB7952}" type="slidenum">
              <a:rPr lang="fr-FR" smtClean="0"/>
              <a:pPr eaLnBrk="1" hangingPunct="1"/>
              <a:t>33</a:t>
            </a:fld>
            <a:endParaRPr lang="fr-FR" smtClean="0"/>
          </a:p>
        </p:txBody>
      </p:sp>
      <p:sp>
        <p:nvSpPr>
          <p:cNvPr id="706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0660"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7A6868F7-466E-412B-8A74-33D519440458}" type="slidenum">
              <a:rPr lang="fr-FR" smtClean="0"/>
              <a:pPr eaLnBrk="1" hangingPunct="1"/>
              <a:t>34</a:t>
            </a:fld>
            <a:endParaRPr lang="fr-FR" smtClean="0"/>
          </a:p>
        </p:txBody>
      </p:sp>
      <p:sp>
        <p:nvSpPr>
          <p:cNvPr id="716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7168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US" smtClean="0">
              <a:ea typeface="ＭＳ Ｐゴシック" pitchFamily="34"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0" fontAlgn="base" hangingPunct="0"/>
            <a:r>
              <a:rPr lang="da-DK" sz="1200" b="1" kern="1200" dirty="0" smtClean="0">
                <a:solidFill>
                  <a:schemeClr val="tx1"/>
                </a:solidFill>
                <a:effectLst/>
                <a:latin typeface="Arial" pitchFamily="34" charset="0"/>
                <a:ea typeface="+mn-ea"/>
                <a:cs typeface="+mn-cs"/>
              </a:rPr>
              <a:t>Expansion </a:t>
            </a:r>
            <a:endParaRPr lang="da-DK" dirty="0" smtClean="0">
              <a:effectLst/>
            </a:endParaRPr>
          </a:p>
          <a:p>
            <a:pPr rtl="0" eaLnBrk="0" fontAlgn="base" hangingPunct="0"/>
            <a:endParaRPr lang="da-DK" sz="1200" b="1" kern="1200" dirty="0" smtClean="0">
              <a:solidFill>
                <a:schemeClr val="tx1"/>
              </a:solidFill>
              <a:effectLst/>
              <a:latin typeface="Arial" pitchFamily="34" charset="0"/>
              <a:ea typeface="+mn-ea"/>
              <a:cs typeface="+mn-cs"/>
            </a:endParaRPr>
          </a:p>
          <a:p>
            <a:pPr rtl="0" eaLnBrk="0" fontAlgn="base" hangingPunct="0"/>
            <a:r>
              <a:rPr lang="da-DK" sz="1200" b="1" kern="1200" dirty="0" smtClean="0">
                <a:solidFill>
                  <a:schemeClr val="tx1"/>
                </a:solidFill>
                <a:effectLst/>
                <a:latin typeface="Arial" pitchFamily="34" charset="0"/>
                <a:ea typeface="+mn-ea"/>
                <a:cs typeface="+mn-cs"/>
              </a:rPr>
              <a:t>Examples:</a:t>
            </a:r>
            <a:endParaRPr lang="da-DK" dirty="0" smtClean="0">
              <a:effectLst/>
            </a:endParaRPr>
          </a:p>
          <a:p>
            <a:pPr rtl="0" eaLnBrk="0" fontAlgn="base" hangingPunct="0"/>
            <a:r>
              <a:rPr lang="da-DK" sz="1200" b="1" kern="1200" dirty="0" smtClean="0">
                <a:solidFill>
                  <a:schemeClr val="tx1"/>
                </a:solidFill>
                <a:effectLst/>
                <a:latin typeface="Arial" pitchFamily="34" charset="0"/>
                <a:ea typeface="+mn-ea"/>
                <a:cs typeface="+mn-cs"/>
              </a:rPr>
              <a:t>Groupwork</a:t>
            </a:r>
            <a:r>
              <a:rPr lang="da-DK" sz="1200" b="1" kern="1200" baseline="0" dirty="0" smtClean="0">
                <a:solidFill>
                  <a:schemeClr val="tx1"/>
                </a:solidFill>
                <a:effectLst/>
                <a:latin typeface="Arial" pitchFamily="34" charset="0"/>
                <a:ea typeface="+mn-ea"/>
                <a:cs typeface="+mn-cs"/>
              </a:rPr>
              <a:t> / discussion</a:t>
            </a:r>
            <a:endParaRPr lang="da-DK" dirty="0" smtClean="0">
              <a:effectLst/>
            </a:endParaRPr>
          </a:p>
          <a:p>
            <a:endParaRPr lang="da-DK" dirty="0"/>
          </a:p>
        </p:txBody>
      </p:sp>
      <p:sp>
        <p:nvSpPr>
          <p:cNvPr id="4" name="Slide Number Placeholder 3"/>
          <p:cNvSpPr>
            <a:spLocks noGrp="1"/>
          </p:cNvSpPr>
          <p:nvPr>
            <p:ph type="sldNum" sz="quarter" idx="10"/>
          </p:nvPr>
        </p:nvSpPr>
        <p:spPr/>
        <p:txBody>
          <a:bodyPr/>
          <a:lstStyle/>
          <a:p>
            <a:pPr>
              <a:defRPr/>
            </a:pPr>
            <a:fld id="{CED4CB77-A853-4F37-A193-A9CB58291CBA}" type="slidenum">
              <a:rPr lang="en-GB" smtClean="0"/>
              <a:pPr>
                <a:defRPr/>
              </a:pPr>
              <a:t>35</a:t>
            </a:fld>
            <a:endParaRPr lang="en-GB" dirty="0"/>
          </a:p>
        </p:txBody>
      </p:sp>
    </p:spTree>
    <p:extLst>
      <p:ext uri="{BB962C8B-B14F-4D97-AF65-F5344CB8AC3E}">
        <p14:creationId xmlns:p14="http://schemas.microsoft.com/office/powerpoint/2010/main" xmlns="" val="141512338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a:extLst>
            <a:ext uri="{AF507438-7753-43e0-B8FC-AC1667EBCBE1}">
              <a14:hiddenEffects xmlns:a14="http://schemas.microsoft.com/office/drawing/2010/main" xmlns="">
                <a:effectLst>
                  <a:outerShdw dist="35921" dir="2700000" algn="ctr" rotWithShape="0">
                    <a:srgbClr val="808080">
                      <a:alpha val="74997"/>
                    </a:srgbClr>
                  </a:outerShdw>
                </a:effectLst>
              </a14:hiddenEffects>
            </a:ext>
          </a:extLst>
        </p:spPr>
      </p:sp>
      <p:sp>
        <p:nvSpPr>
          <p:cNvPr id="66563"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20F08F77-FADD-4EEF-BB5D-09C4C87F0B6B}" type="slidenum">
              <a:rPr lang="fr-FR" smtClean="0"/>
              <a:pPr eaLnBrk="1" hangingPunct="1"/>
              <a:t>4</a:t>
            </a:fld>
            <a:endParaRPr lang="fr-FR" smtClean="0"/>
          </a:p>
        </p:txBody>
      </p:sp>
      <p:sp>
        <p:nvSpPr>
          <p:cNvPr id="440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403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r>
              <a:rPr lang="en-US" b="1" dirty="0" smtClean="0">
                <a:ea typeface="ＭＳ Ｐゴシック" pitchFamily="34" charset="-128"/>
              </a:rPr>
              <a:t>A very useful tool that is not always used – provides a very clear picture of the challenges meeting</a:t>
            </a:r>
            <a:r>
              <a:rPr lang="en-US" b="1" baseline="0" dirty="0" smtClean="0">
                <a:ea typeface="ＭＳ Ｐゴシック" pitchFamily="34" charset="-128"/>
              </a:rPr>
              <a:t> the developing country / the donor in a specific context. </a:t>
            </a:r>
          </a:p>
          <a:p>
            <a:pPr eaLnBrk="1" hangingPunct="1">
              <a:spcBef>
                <a:spcPct val="0"/>
              </a:spcBef>
            </a:pPr>
            <a:endParaRPr lang="en-US" b="1" baseline="0" dirty="0" smtClean="0">
              <a:ea typeface="ＭＳ Ｐゴシック" pitchFamily="34" charset="-128"/>
            </a:endParaRPr>
          </a:p>
          <a:p>
            <a:pPr eaLnBrk="1" hangingPunct="1">
              <a:spcBef>
                <a:spcPct val="0"/>
              </a:spcBef>
            </a:pPr>
            <a:r>
              <a:rPr lang="en-US" b="1" baseline="0" dirty="0" smtClean="0">
                <a:ea typeface="ＭＳ Ｐゴシック" pitchFamily="34" charset="-128"/>
              </a:rPr>
              <a:t>The greened </a:t>
            </a:r>
            <a:r>
              <a:rPr lang="en-US" b="1" baseline="0" dirty="0" err="1" smtClean="0">
                <a:ea typeface="ＭＳ Ｐゴシック" pitchFamily="34" charset="-128"/>
              </a:rPr>
              <a:t>logframe</a:t>
            </a:r>
            <a:endParaRPr lang="en-US" b="1" baseline="0" dirty="0" smtClean="0">
              <a:ea typeface="ＭＳ Ｐゴシック" pitchFamily="34" charset="-128"/>
            </a:endParaRPr>
          </a:p>
          <a:p>
            <a:pPr eaLnBrk="1" hangingPunct="1">
              <a:spcBef>
                <a:spcPts val="600"/>
              </a:spcBef>
              <a:spcAft>
                <a:spcPts val="600"/>
              </a:spcAft>
            </a:pPr>
            <a:r>
              <a:rPr lang="en-GB" dirty="0" smtClean="0"/>
              <a:t>Built on the basis of adequate consideration of environmental issues in stakeholder analysis and problem analysis (and then in objective and strategy analysis)</a:t>
            </a:r>
          </a:p>
          <a:p>
            <a:pPr eaLnBrk="1" hangingPunct="1">
              <a:spcBef>
                <a:spcPts val="600"/>
              </a:spcBef>
              <a:spcAft>
                <a:spcPts val="600"/>
              </a:spcAft>
            </a:pPr>
            <a:r>
              <a:rPr lang="en-GB" dirty="0" smtClean="0"/>
              <a:t>Integrates the environmental dimension:</a:t>
            </a:r>
          </a:p>
          <a:p>
            <a:pPr lvl="1" eaLnBrk="1" hangingPunct="1">
              <a:spcBef>
                <a:spcPts val="600"/>
              </a:spcBef>
              <a:spcAft>
                <a:spcPts val="600"/>
              </a:spcAft>
            </a:pPr>
            <a:r>
              <a:rPr lang="en-GB" dirty="0" smtClean="0"/>
              <a:t>In the identification of objectives and expected results</a:t>
            </a:r>
          </a:p>
          <a:p>
            <a:pPr lvl="1" eaLnBrk="1" hangingPunct="1">
              <a:spcBef>
                <a:spcPts val="600"/>
              </a:spcBef>
              <a:spcAft>
                <a:spcPts val="600"/>
              </a:spcAft>
            </a:pPr>
            <a:r>
              <a:rPr lang="en-GB" dirty="0" smtClean="0"/>
              <a:t>but also in the choice of “environmentally sustainable” indicators</a:t>
            </a:r>
          </a:p>
          <a:p>
            <a:pPr lvl="1" eaLnBrk="1" hangingPunct="1">
              <a:spcBef>
                <a:spcPts val="600"/>
              </a:spcBef>
              <a:spcAft>
                <a:spcPts val="600"/>
              </a:spcAft>
            </a:pPr>
            <a:r>
              <a:rPr lang="en-GB" dirty="0" smtClean="0"/>
              <a:t>And in the formulation of the risks and assumptions on which project success depends</a:t>
            </a:r>
          </a:p>
          <a:p>
            <a:pPr eaLnBrk="1" hangingPunct="1">
              <a:spcBef>
                <a:spcPct val="0"/>
              </a:spcBef>
            </a:pPr>
            <a:endParaRPr lang="en-US" b="1" dirty="0"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80AF723E-45D9-46F0-B678-443239C2017C}" type="slidenum">
              <a:rPr lang="fr-FR" smtClean="0"/>
              <a:pPr eaLnBrk="1" hangingPunct="1"/>
              <a:t>5</a:t>
            </a:fld>
            <a:endParaRPr lang="fr-FR" smtClean="0"/>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5060"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US" b="1"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BE"/>
          </a:p>
        </p:txBody>
      </p:sp>
      <p:sp>
        <p:nvSpPr>
          <p:cNvPr id="4" name="Espace réservé du numéro de diapositive 3"/>
          <p:cNvSpPr>
            <a:spLocks noGrp="1"/>
          </p:cNvSpPr>
          <p:nvPr>
            <p:ph type="sldNum" sz="quarter" idx="10"/>
          </p:nvPr>
        </p:nvSpPr>
        <p:spPr/>
        <p:txBody>
          <a:bodyPr/>
          <a:lstStyle/>
          <a:p>
            <a:pPr>
              <a:defRPr/>
            </a:pPr>
            <a:fld id="{AA3FFA35-CA4F-4AA3-9AE3-E56271BDB8B9}" type="slidenum">
              <a:rPr lang="en-GB" smtClean="0"/>
              <a:pPr>
                <a:defRPr/>
              </a:pPr>
              <a:t>6</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3011" name="Espace réservé des commentaires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lvl="1" algn="l" eaLnBrk="1" hangingPunct="1">
              <a:lnSpc>
                <a:spcPts val="2800"/>
              </a:lnSpc>
              <a:buSzPct val="60000"/>
              <a:buFontTx/>
              <a:buChar char="o"/>
            </a:pPr>
            <a:r>
              <a:rPr lang="en-GB" sz="2000" b="1" dirty="0" smtClean="0">
                <a:solidFill>
                  <a:srgbClr val="000000"/>
                </a:solidFill>
                <a:latin typeface="Verdana" pitchFamily="34" charset="0"/>
              </a:rPr>
              <a:t>Identifying project ideas consistent with partner country’s and EC’s objectives and strategies</a:t>
            </a:r>
          </a:p>
          <a:p>
            <a:pPr lvl="1" algn="l" eaLnBrk="1" hangingPunct="1">
              <a:lnSpc>
                <a:spcPts val="2800"/>
              </a:lnSpc>
              <a:spcBef>
                <a:spcPct val="50000"/>
              </a:spcBef>
              <a:buSzPct val="60000"/>
              <a:buFontTx/>
              <a:buChar char="o"/>
            </a:pPr>
            <a:r>
              <a:rPr lang="en-GB" sz="2000" b="1" dirty="0" smtClean="0">
                <a:solidFill>
                  <a:srgbClr val="000000"/>
                </a:solidFill>
                <a:latin typeface="Verdana" pitchFamily="34" charset="0"/>
              </a:rPr>
              <a:t>Assessing relevance and feasibility</a:t>
            </a:r>
          </a:p>
          <a:p>
            <a:pPr lvl="1" algn="l" eaLnBrk="1" hangingPunct="1">
              <a:lnSpc>
                <a:spcPts val="2800"/>
              </a:lnSpc>
              <a:spcBef>
                <a:spcPct val="50000"/>
              </a:spcBef>
              <a:buSzPct val="60000"/>
              <a:buFontTx/>
              <a:buChar char="o"/>
            </a:pPr>
            <a:r>
              <a:rPr lang="en-GB" sz="2000" b="1" dirty="0" smtClean="0">
                <a:solidFill>
                  <a:srgbClr val="000000"/>
                </a:solidFill>
                <a:latin typeface="Verdana" pitchFamily="34" charset="0"/>
              </a:rPr>
              <a:t>Pre-selecting options that look worth financing and will be subject to more detailed formulation</a:t>
            </a:r>
          </a:p>
          <a:p>
            <a:pPr eaLnBrk="1" hangingPunct="1">
              <a:spcBef>
                <a:spcPct val="0"/>
              </a:spcBef>
            </a:pPr>
            <a:endParaRPr lang="fr-BE" dirty="0" smtClean="0">
              <a:ea typeface="ＭＳ Ｐゴシック" pitchFamily="34" charset="-128"/>
            </a:endParaRPr>
          </a:p>
        </p:txBody>
      </p:sp>
      <p:sp>
        <p:nvSpPr>
          <p:cNvPr id="43012"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B2815508-5BFF-4278-A9FF-66B1CF2A8A29}" type="slidenum">
              <a:rPr lang="fr-BE" smtClean="0"/>
              <a:pPr eaLnBrk="1" hangingPunct="1"/>
              <a:t>7</a:t>
            </a:fld>
            <a:endParaRPr lang="fr-BE"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7EE0710A-8168-4D66-91B5-64EC2D779AD0}" type="slidenum">
              <a:rPr lang="fr-FR" smtClean="0"/>
              <a:pPr eaLnBrk="1" hangingPunct="1"/>
              <a:t>8</a:t>
            </a:fld>
            <a:endParaRPr lang="fr-FR" smtClean="0"/>
          </a:p>
        </p:txBody>
      </p:sp>
      <p:sp>
        <p:nvSpPr>
          <p:cNvPr id="4608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608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ts val="600"/>
              </a:spcBef>
              <a:spcAft>
                <a:spcPts val="600"/>
              </a:spcAft>
            </a:pPr>
            <a:r>
              <a:rPr lang="en-GB" dirty="0" smtClean="0">
                <a:ea typeface="ＭＳ Ｐゴシック" pitchFamily="34" charset="-128"/>
              </a:rPr>
              <a:t>Includes consideration of environmental, </a:t>
            </a:r>
            <a:r>
              <a:rPr lang="en-GB" b="1" dirty="0" smtClean="0">
                <a:ea typeface="ＭＳ Ｐゴシック" pitchFamily="34" charset="-128"/>
              </a:rPr>
              <a:t>CC {and GE} </a:t>
            </a:r>
            <a:r>
              <a:rPr lang="en-GB" dirty="0" smtClean="0">
                <a:ea typeface="ＭＳ Ｐゴシック" pitchFamily="34" charset="-128"/>
              </a:rPr>
              <a:t>issues in analyses</a:t>
            </a:r>
          </a:p>
          <a:p>
            <a:pPr eaLnBrk="1" hangingPunct="1">
              <a:spcBef>
                <a:spcPts val="600"/>
              </a:spcBef>
              <a:spcAft>
                <a:spcPts val="600"/>
              </a:spcAft>
            </a:pPr>
            <a:r>
              <a:rPr lang="en-GB" dirty="0" smtClean="0">
                <a:ea typeface="ＭＳ Ｐゴシック" pitchFamily="34" charset="-128"/>
              </a:rPr>
              <a:t>Integrates the environmental dimension:</a:t>
            </a:r>
          </a:p>
          <a:p>
            <a:pPr lvl="1" eaLnBrk="1" hangingPunct="1">
              <a:spcBef>
                <a:spcPts val="600"/>
              </a:spcBef>
              <a:spcAft>
                <a:spcPts val="600"/>
              </a:spcAft>
            </a:pPr>
            <a:r>
              <a:rPr lang="en-GB" dirty="0" smtClean="0">
                <a:ea typeface="ＭＳ Ｐゴシック" pitchFamily="34" charset="-128"/>
              </a:rPr>
              <a:t>In objectives and results</a:t>
            </a:r>
          </a:p>
          <a:p>
            <a:pPr lvl="1" eaLnBrk="1" hangingPunct="1">
              <a:spcBef>
                <a:spcPts val="600"/>
              </a:spcBef>
              <a:spcAft>
                <a:spcPts val="600"/>
              </a:spcAft>
            </a:pPr>
            <a:r>
              <a:rPr lang="en-GB" dirty="0" smtClean="0">
                <a:ea typeface="ＭＳ Ｐゴシック" pitchFamily="34" charset="-128"/>
              </a:rPr>
              <a:t>In the choice of indicators</a:t>
            </a:r>
          </a:p>
          <a:p>
            <a:pPr lvl="1" eaLnBrk="1" hangingPunct="1">
              <a:spcBef>
                <a:spcPts val="600"/>
              </a:spcBef>
              <a:spcAft>
                <a:spcPts val="600"/>
              </a:spcAft>
            </a:pPr>
            <a:r>
              <a:rPr lang="en-GB" dirty="0" smtClean="0">
                <a:ea typeface="ＭＳ Ｐゴシック" pitchFamily="34" charset="-128"/>
              </a:rPr>
              <a:t>In risks and assumptions</a:t>
            </a:r>
          </a:p>
          <a:p>
            <a:pPr lvl="1" eaLnBrk="1" hangingPunct="1">
              <a:spcBef>
                <a:spcPts val="600"/>
              </a:spcBef>
              <a:spcAft>
                <a:spcPts val="600"/>
              </a:spcAft>
            </a:pPr>
            <a:endParaRPr lang="en-GB" dirty="0" smtClean="0">
              <a:ea typeface="ＭＳ Ｐゴシック" pitchFamily="34" charset="-128"/>
            </a:endParaRPr>
          </a:p>
          <a:p>
            <a:pPr eaLnBrk="1" hangingPunct="1">
              <a:spcBef>
                <a:spcPts val="600"/>
              </a:spcBef>
              <a:spcAft>
                <a:spcPts val="600"/>
              </a:spcAft>
            </a:pPr>
            <a:r>
              <a:rPr lang="en-GB" dirty="0" smtClean="0">
                <a:ea typeface="ＭＳ Ｐゴシック" pitchFamily="34" charset="-128"/>
              </a:rPr>
              <a:t>See Annex 6 of the </a:t>
            </a:r>
            <a:r>
              <a:rPr lang="en-GB" i="1" dirty="0" smtClean="0">
                <a:ea typeface="ＭＳ Ｐゴシック" pitchFamily="34" charset="-128"/>
              </a:rPr>
              <a:t>Guidelines</a:t>
            </a:r>
          </a:p>
          <a:p>
            <a:pPr eaLnBrk="1" hangingPunct="1">
              <a:spcBef>
                <a:spcPts val="600"/>
              </a:spcBef>
              <a:spcAft>
                <a:spcPts val="600"/>
              </a:spcAft>
            </a:pPr>
            <a:endParaRPr lang="en-GB" i="1" dirty="0" smtClean="0">
              <a:ea typeface="ＭＳ Ｐゴシック" pitchFamily="34" charset="-128"/>
            </a:endParaRPr>
          </a:p>
          <a:p>
            <a:pPr eaLnBrk="1" hangingPunct="1">
              <a:lnSpc>
                <a:spcPct val="90000"/>
              </a:lnSpc>
              <a:spcBef>
                <a:spcPts val="600"/>
              </a:spcBef>
              <a:spcAft>
                <a:spcPts val="600"/>
              </a:spcAft>
            </a:pPr>
            <a:r>
              <a:rPr lang="en-GB" dirty="0" smtClean="0">
                <a:ea typeface="ＭＳ Ｐゴシック" pitchFamily="34" charset="-128"/>
              </a:rPr>
              <a:t>Indicators allow measurement of the achievement of objectives and results; they are associated with targets (= quantified objectives defined in time)</a:t>
            </a:r>
          </a:p>
          <a:p>
            <a:pPr eaLnBrk="1" hangingPunct="1">
              <a:lnSpc>
                <a:spcPct val="90000"/>
              </a:lnSpc>
              <a:spcBef>
                <a:spcPts val="600"/>
              </a:spcBef>
              <a:spcAft>
                <a:spcPts val="600"/>
              </a:spcAft>
            </a:pPr>
            <a:r>
              <a:rPr lang="en-GB" dirty="0" smtClean="0">
                <a:ea typeface="ＭＳ Ｐゴシック" pitchFamily="34" charset="-128"/>
              </a:rPr>
              <a:t>	</a:t>
            </a:r>
            <a:endParaRPr lang="en-GB" sz="1600" dirty="0" smtClean="0">
              <a:ea typeface="ＭＳ Ｐゴシック" pitchFamily="34" charset="-128"/>
            </a:endParaRPr>
          </a:p>
          <a:p>
            <a:pPr eaLnBrk="1" hangingPunct="1">
              <a:lnSpc>
                <a:spcPct val="90000"/>
              </a:lnSpc>
              <a:spcBef>
                <a:spcPts val="600"/>
              </a:spcBef>
              <a:spcAft>
                <a:spcPts val="600"/>
              </a:spcAft>
            </a:pPr>
            <a:r>
              <a:rPr lang="en-GB" u="sng" dirty="0" smtClean="0">
                <a:ea typeface="ＭＳ Ｐゴシック" pitchFamily="34" charset="-128"/>
              </a:rPr>
              <a:t>Environmental indicators</a:t>
            </a:r>
            <a:r>
              <a:rPr lang="en-GB" dirty="0" smtClean="0">
                <a:ea typeface="ＭＳ Ｐゴシック" pitchFamily="34" charset="-128"/>
              </a:rPr>
              <a:t> are selected to measure:</a:t>
            </a:r>
          </a:p>
          <a:p>
            <a:pPr lvl="1" eaLnBrk="1" hangingPunct="1">
              <a:lnSpc>
                <a:spcPct val="90000"/>
              </a:lnSpc>
              <a:spcBef>
                <a:spcPts val="600"/>
              </a:spcBef>
              <a:spcAft>
                <a:spcPts val="600"/>
              </a:spcAft>
            </a:pPr>
            <a:r>
              <a:rPr lang="en-GB" dirty="0" smtClean="0">
                <a:ea typeface="ＭＳ Ｐゴシック" pitchFamily="34" charset="-128"/>
              </a:rPr>
              <a:t>the achievement of environmental objectives</a:t>
            </a:r>
          </a:p>
          <a:p>
            <a:pPr lvl="1" eaLnBrk="1" hangingPunct="1">
              <a:lnSpc>
                <a:spcPct val="90000"/>
              </a:lnSpc>
              <a:spcBef>
                <a:spcPts val="600"/>
              </a:spcBef>
              <a:spcAft>
                <a:spcPts val="600"/>
              </a:spcAft>
            </a:pPr>
            <a:r>
              <a:rPr lang="en-GB" dirty="0" smtClean="0">
                <a:ea typeface="ＭＳ Ｐゴシック" pitchFamily="34" charset="-128"/>
              </a:rPr>
              <a:t>the implementation of some environmental requirements linked with other objectives </a:t>
            </a:r>
            <a:r>
              <a:rPr lang="en-GB" i="1" dirty="0" smtClean="0">
                <a:ea typeface="ＭＳ Ｐゴシック" pitchFamily="34" charset="-128"/>
              </a:rPr>
              <a:t>(“mainstreaming-related” indicators)</a:t>
            </a:r>
          </a:p>
          <a:p>
            <a:pPr eaLnBrk="1" hangingPunct="1">
              <a:lnSpc>
                <a:spcPct val="90000"/>
              </a:lnSpc>
              <a:spcBef>
                <a:spcPts val="600"/>
              </a:spcBef>
              <a:spcAft>
                <a:spcPts val="600"/>
              </a:spcAft>
            </a:pPr>
            <a:r>
              <a:rPr lang="en-GB" u="sng" dirty="0" smtClean="0">
                <a:ea typeface="ＭＳ Ｐゴシック" pitchFamily="34" charset="-128"/>
              </a:rPr>
              <a:t>Non-environmental indicators </a:t>
            </a:r>
            <a:r>
              <a:rPr lang="en-GB" dirty="0" smtClean="0">
                <a:ea typeface="ＭＳ Ｐゴシック" pitchFamily="34" charset="-128"/>
              </a:rPr>
              <a:t>should not be associated with negative environmental pressures or impacts</a:t>
            </a:r>
          </a:p>
          <a:p>
            <a:pPr eaLnBrk="1" hangingPunct="1">
              <a:spcBef>
                <a:spcPts val="600"/>
              </a:spcBef>
              <a:spcAft>
                <a:spcPts val="600"/>
              </a:spcAft>
            </a:pPr>
            <a:endParaRPr lang="en-GB" i="1"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7EE0710A-8168-4D66-91B5-64EC2D779AD0}" type="slidenum">
              <a:rPr lang="fr-FR" smtClean="0"/>
              <a:pPr eaLnBrk="1" hangingPunct="1"/>
              <a:t>9</a:t>
            </a:fld>
            <a:endParaRPr lang="fr-FR" smtClean="0"/>
          </a:p>
        </p:txBody>
      </p:sp>
      <p:sp>
        <p:nvSpPr>
          <p:cNvPr id="46083" name="Rectangle 2"/>
          <p:cNvSpPr>
            <a:spLocks noGrp="1" noRot="1" noChangeAspect="1" noChangeArrowheads="1" noTextEdit="1"/>
          </p:cNvSpPr>
          <p:nvPr>
            <p:ph type="sldImg"/>
          </p:nvPr>
        </p:nvSpPr>
        <p:spPr bwMode="auto">
          <a:xfrm>
            <a:off x="919163" y="744538"/>
            <a:ext cx="4962525" cy="3722687"/>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6084"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ts val="600"/>
              </a:spcBef>
              <a:spcAft>
                <a:spcPts val="600"/>
              </a:spcAft>
            </a:pPr>
            <a:r>
              <a:rPr lang="en-GB" dirty="0" smtClean="0">
                <a:ea typeface="ＭＳ Ｐゴシック" pitchFamily="34" charset="-128"/>
              </a:rPr>
              <a:t>Includes consideration of environmental, </a:t>
            </a:r>
            <a:r>
              <a:rPr lang="en-GB" b="1" dirty="0" smtClean="0">
                <a:ea typeface="ＭＳ Ｐゴシック" pitchFamily="34" charset="-128"/>
              </a:rPr>
              <a:t>CC {and GE} </a:t>
            </a:r>
            <a:r>
              <a:rPr lang="en-GB" dirty="0" smtClean="0">
                <a:ea typeface="ＭＳ Ｐゴシック" pitchFamily="34" charset="-128"/>
              </a:rPr>
              <a:t>issues in analyses</a:t>
            </a:r>
          </a:p>
          <a:p>
            <a:pPr eaLnBrk="1" hangingPunct="1">
              <a:spcBef>
                <a:spcPts val="600"/>
              </a:spcBef>
              <a:spcAft>
                <a:spcPts val="600"/>
              </a:spcAft>
            </a:pPr>
            <a:r>
              <a:rPr lang="en-GB" dirty="0" smtClean="0">
                <a:ea typeface="ＭＳ Ｐゴシック" pitchFamily="34" charset="-128"/>
              </a:rPr>
              <a:t>Integrates the environmental dimension:</a:t>
            </a:r>
          </a:p>
          <a:p>
            <a:pPr lvl="1" eaLnBrk="1" hangingPunct="1">
              <a:spcBef>
                <a:spcPts val="600"/>
              </a:spcBef>
              <a:spcAft>
                <a:spcPts val="600"/>
              </a:spcAft>
            </a:pPr>
            <a:r>
              <a:rPr lang="en-GB" dirty="0" smtClean="0">
                <a:ea typeface="ＭＳ Ｐゴシック" pitchFamily="34" charset="-128"/>
              </a:rPr>
              <a:t>In objectives and results</a:t>
            </a:r>
          </a:p>
          <a:p>
            <a:pPr lvl="1" eaLnBrk="1" hangingPunct="1">
              <a:spcBef>
                <a:spcPts val="600"/>
              </a:spcBef>
              <a:spcAft>
                <a:spcPts val="600"/>
              </a:spcAft>
            </a:pPr>
            <a:r>
              <a:rPr lang="en-GB" dirty="0" smtClean="0">
                <a:ea typeface="ＭＳ Ｐゴシック" pitchFamily="34" charset="-128"/>
              </a:rPr>
              <a:t>In the choice of indicators</a:t>
            </a:r>
          </a:p>
          <a:p>
            <a:pPr lvl="1" eaLnBrk="1" hangingPunct="1">
              <a:spcBef>
                <a:spcPts val="600"/>
              </a:spcBef>
              <a:spcAft>
                <a:spcPts val="600"/>
              </a:spcAft>
            </a:pPr>
            <a:r>
              <a:rPr lang="en-GB" dirty="0" smtClean="0">
                <a:ea typeface="ＭＳ Ｐゴシック" pitchFamily="34" charset="-128"/>
              </a:rPr>
              <a:t>In risks and assumptions</a:t>
            </a:r>
          </a:p>
          <a:p>
            <a:pPr lvl="1" eaLnBrk="1" hangingPunct="1">
              <a:spcBef>
                <a:spcPts val="600"/>
              </a:spcBef>
              <a:spcAft>
                <a:spcPts val="600"/>
              </a:spcAft>
            </a:pPr>
            <a:endParaRPr lang="en-GB" dirty="0" smtClean="0">
              <a:ea typeface="ＭＳ Ｐゴシック" pitchFamily="34" charset="-128"/>
            </a:endParaRPr>
          </a:p>
          <a:p>
            <a:pPr eaLnBrk="1" hangingPunct="1">
              <a:spcBef>
                <a:spcPts val="600"/>
              </a:spcBef>
              <a:spcAft>
                <a:spcPts val="600"/>
              </a:spcAft>
            </a:pPr>
            <a:r>
              <a:rPr lang="en-GB" dirty="0" smtClean="0">
                <a:ea typeface="ＭＳ Ｐゴシック" pitchFamily="34" charset="-128"/>
              </a:rPr>
              <a:t>See Annex 6 of the </a:t>
            </a:r>
            <a:r>
              <a:rPr lang="en-GB" i="1" dirty="0" smtClean="0">
                <a:ea typeface="ＭＳ Ｐゴシック" pitchFamily="34" charset="-128"/>
              </a:rPr>
              <a:t>Guidelines</a:t>
            </a:r>
          </a:p>
          <a:p>
            <a:pPr eaLnBrk="1" hangingPunct="1">
              <a:spcBef>
                <a:spcPts val="600"/>
              </a:spcBef>
              <a:spcAft>
                <a:spcPts val="600"/>
              </a:spcAft>
            </a:pPr>
            <a:endParaRPr lang="en-GB" i="1" dirty="0" smtClean="0">
              <a:ea typeface="ＭＳ Ｐゴシック" pitchFamily="34" charset="-128"/>
            </a:endParaRPr>
          </a:p>
          <a:p>
            <a:pPr eaLnBrk="1" hangingPunct="1">
              <a:lnSpc>
                <a:spcPct val="90000"/>
              </a:lnSpc>
              <a:spcBef>
                <a:spcPts val="600"/>
              </a:spcBef>
              <a:spcAft>
                <a:spcPts val="600"/>
              </a:spcAft>
            </a:pPr>
            <a:r>
              <a:rPr lang="en-GB" dirty="0" smtClean="0">
                <a:ea typeface="ＭＳ Ｐゴシック" pitchFamily="34" charset="-128"/>
              </a:rPr>
              <a:t>Indicators allow measurement of the achievement of objectives and results; they are associated with targets (= quantified objectives defined in time)</a:t>
            </a:r>
          </a:p>
          <a:p>
            <a:pPr eaLnBrk="1" hangingPunct="1">
              <a:lnSpc>
                <a:spcPct val="90000"/>
              </a:lnSpc>
              <a:spcBef>
                <a:spcPts val="600"/>
              </a:spcBef>
              <a:spcAft>
                <a:spcPts val="600"/>
              </a:spcAft>
            </a:pPr>
            <a:r>
              <a:rPr lang="en-GB" dirty="0" smtClean="0">
                <a:ea typeface="ＭＳ Ｐゴシック" pitchFamily="34" charset="-128"/>
              </a:rPr>
              <a:t>	</a:t>
            </a:r>
            <a:endParaRPr lang="en-GB" sz="1600" dirty="0" smtClean="0">
              <a:ea typeface="ＭＳ Ｐゴシック" pitchFamily="34" charset="-128"/>
            </a:endParaRPr>
          </a:p>
          <a:p>
            <a:pPr eaLnBrk="1" hangingPunct="1">
              <a:lnSpc>
                <a:spcPct val="90000"/>
              </a:lnSpc>
              <a:spcBef>
                <a:spcPts val="600"/>
              </a:spcBef>
              <a:spcAft>
                <a:spcPts val="600"/>
              </a:spcAft>
            </a:pPr>
            <a:r>
              <a:rPr lang="en-GB" u="sng" dirty="0" smtClean="0">
                <a:ea typeface="ＭＳ Ｐゴシック" pitchFamily="34" charset="-128"/>
              </a:rPr>
              <a:t>Environmental indicators</a:t>
            </a:r>
            <a:r>
              <a:rPr lang="en-GB" dirty="0" smtClean="0">
                <a:ea typeface="ＭＳ Ｐゴシック" pitchFamily="34" charset="-128"/>
              </a:rPr>
              <a:t> are selected to measure:</a:t>
            </a:r>
          </a:p>
          <a:p>
            <a:pPr lvl="1" eaLnBrk="1" hangingPunct="1">
              <a:lnSpc>
                <a:spcPct val="90000"/>
              </a:lnSpc>
              <a:spcBef>
                <a:spcPts val="600"/>
              </a:spcBef>
              <a:spcAft>
                <a:spcPts val="600"/>
              </a:spcAft>
            </a:pPr>
            <a:r>
              <a:rPr lang="en-GB" dirty="0" smtClean="0">
                <a:ea typeface="ＭＳ Ｐゴシック" pitchFamily="34" charset="-128"/>
              </a:rPr>
              <a:t>the achievement of environmental objectives</a:t>
            </a:r>
          </a:p>
          <a:p>
            <a:pPr lvl="1" eaLnBrk="1" hangingPunct="1">
              <a:lnSpc>
                <a:spcPct val="90000"/>
              </a:lnSpc>
              <a:spcBef>
                <a:spcPts val="600"/>
              </a:spcBef>
              <a:spcAft>
                <a:spcPts val="600"/>
              </a:spcAft>
            </a:pPr>
            <a:r>
              <a:rPr lang="en-GB" dirty="0" smtClean="0">
                <a:ea typeface="ＭＳ Ｐゴシック" pitchFamily="34" charset="-128"/>
              </a:rPr>
              <a:t>the implementation of some environmental requirements linked with other objectives </a:t>
            </a:r>
            <a:r>
              <a:rPr lang="en-GB" i="1" dirty="0" smtClean="0">
                <a:ea typeface="ＭＳ Ｐゴシック" pitchFamily="34" charset="-128"/>
              </a:rPr>
              <a:t>(“mainstreaming-related” indicators)</a:t>
            </a:r>
          </a:p>
          <a:p>
            <a:pPr eaLnBrk="1" hangingPunct="1">
              <a:lnSpc>
                <a:spcPct val="90000"/>
              </a:lnSpc>
              <a:spcBef>
                <a:spcPts val="600"/>
              </a:spcBef>
              <a:spcAft>
                <a:spcPts val="600"/>
              </a:spcAft>
            </a:pPr>
            <a:r>
              <a:rPr lang="en-GB" u="sng" dirty="0" smtClean="0">
                <a:ea typeface="ＭＳ Ｐゴシック" pitchFamily="34" charset="-128"/>
              </a:rPr>
              <a:t>Non-environmental indicators </a:t>
            </a:r>
            <a:r>
              <a:rPr lang="en-GB" dirty="0" smtClean="0">
                <a:ea typeface="ＭＳ Ｐゴシック" pitchFamily="34" charset="-128"/>
              </a:rPr>
              <a:t>should not be associated with negative environmental pressures or impacts</a:t>
            </a:r>
          </a:p>
          <a:p>
            <a:pPr eaLnBrk="1" hangingPunct="1">
              <a:spcBef>
                <a:spcPts val="600"/>
              </a:spcBef>
              <a:spcAft>
                <a:spcPts val="600"/>
              </a:spcAft>
            </a:pPr>
            <a:endParaRPr lang="en-GB" i="1" dirty="0" smtClean="0">
              <a:ea typeface="ＭＳ Ｐゴシック" pitchFamily="34" charset="-128"/>
            </a:endParaRPr>
          </a:p>
          <a:p>
            <a:pPr eaLnBrk="1" hangingPunct="1">
              <a:spcBef>
                <a:spcPct val="0"/>
              </a:spcBef>
            </a:pPr>
            <a:endParaRPr lang="en-US" dirty="0"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dirty="0">
              <a:solidFill>
                <a:schemeClr val="lt1"/>
              </a:solidFill>
              <a:latin typeface="+mn-lt"/>
            </a:endParaRPr>
          </a:p>
        </p:txBody>
      </p:sp>
      <p:pic>
        <p:nvPicPr>
          <p:cNvPr id="5"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dirty="0"/>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dirty="0"/>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0BB424A4-1B45-4BEE-A9C2-A28CA734457F}" type="slidenum">
              <a:rPr lang="en-GB"/>
              <a:pPr>
                <a:defRPr/>
              </a:pPr>
              <a:t>‹N°›</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4FD705E-D580-4CD0-B488-48161E104012}" type="slidenum">
              <a:rPr lang="en-GB"/>
              <a:pPr>
                <a:defRPr/>
              </a:pPr>
              <a:t>‹N°›</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31B108E-EBC8-4BAA-880B-9225ACEDE8B9}" type="slidenum">
              <a:rPr lang="en-GB"/>
              <a:pPr>
                <a:defRPr/>
              </a:pPr>
              <a:t>‹N°›</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4213" y="260350"/>
            <a:ext cx="7775575" cy="1143000"/>
          </a:xfrm>
        </p:spPr>
        <p:txBody>
          <a:bodyPr/>
          <a:lstStyle/>
          <a:p>
            <a:r>
              <a:rPr lang="en-GB" smtClean="0"/>
              <a:t>Click to edit Master title style</a:t>
            </a:r>
            <a:endParaRPr lang="en-US"/>
          </a:p>
        </p:txBody>
      </p:sp>
      <p:sp>
        <p:nvSpPr>
          <p:cNvPr id="3" name="Table Placeholder 2"/>
          <p:cNvSpPr>
            <a:spLocks noGrp="1"/>
          </p:cNvSpPr>
          <p:nvPr>
            <p:ph type="tbl" idx="1"/>
          </p:nvPr>
        </p:nvSpPr>
        <p:spPr>
          <a:xfrm>
            <a:off x="684213" y="1700213"/>
            <a:ext cx="7775575" cy="4425950"/>
          </a:xfrm>
        </p:spPr>
        <p:txBody>
          <a:bodyPr/>
          <a:lstStyle/>
          <a:p>
            <a:pPr lvl="0"/>
            <a:endParaRPr lang="en-US" noProof="0" smtClean="0"/>
          </a:p>
        </p:txBody>
      </p:sp>
      <p:sp>
        <p:nvSpPr>
          <p:cNvPr id="4" name="Rectangle 5"/>
          <p:cNvSpPr>
            <a:spLocks noGrp="1" noChangeArrowheads="1"/>
          </p:cNvSpPr>
          <p:nvPr>
            <p:ph type="ftr" sz="quarter" idx="10"/>
          </p:nvPr>
        </p:nvSpPr>
        <p:spPr/>
        <p:txBody>
          <a:bodyPr/>
          <a:lstStyle>
            <a:lvl1pPr>
              <a:defRPr/>
            </a:lvl1pPr>
          </a:lstStyle>
          <a:p>
            <a:pPr>
              <a:defRPr/>
            </a:pPr>
            <a:r>
              <a:rPr lang="en-US"/>
              <a:t>Environmental Integration for EC Development Co-operation</a:t>
            </a:r>
            <a:endParaRPr lang="en-GB"/>
          </a:p>
        </p:txBody>
      </p:sp>
      <p:sp>
        <p:nvSpPr>
          <p:cNvPr id="5" name="Rectangle 6"/>
          <p:cNvSpPr>
            <a:spLocks noGrp="1" noChangeArrowheads="1"/>
          </p:cNvSpPr>
          <p:nvPr>
            <p:ph type="sldNum" sz="quarter" idx="11"/>
          </p:nvPr>
        </p:nvSpPr>
        <p:spPr/>
        <p:txBody>
          <a:bodyPr/>
          <a:lstStyle>
            <a:lvl1pPr>
              <a:defRPr/>
            </a:lvl1pPr>
          </a:lstStyle>
          <a:p>
            <a:pPr>
              <a:defRPr/>
            </a:pPr>
            <a:fld id="{F6D573E5-967C-4D63-AA48-C31F426BE7BE}" type="slidenum">
              <a:rPr lang="fr-FR"/>
              <a:pPr>
                <a:defRPr/>
              </a:pPr>
              <a:t>‹N°›</a:t>
            </a:fld>
            <a:endParaRPr lang="fr-FR"/>
          </a:p>
        </p:txBody>
      </p:sp>
    </p:spTree>
    <p:extLst>
      <p:ext uri="{BB962C8B-B14F-4D97-AF65-F5344CB8AC3E}">
        <p14:creationId xmlns:p14="http://schemas.microsoft.com/office/powerpoint/2010/main" xmlns="" val="4038272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cs typeface="Arial" pitchFamily="34" charset="0"/>
              </a:defRPr>
            </a:lvl1pPr>
            <a:lvl2pPr marL="742950" indent="-285750" defTabSz="457200" eaLnBrk="0" hangingPunct="0">
              <a:defRPr sz="1200">
                <a:solidFill>
                  <a:srgbClr val="0F5494"/>
                </a:solidFill>
                <a:latin typeface="Verdana" pitchFamily="34" charset="0"/>
                <a:cs typeface="Arial" pitchFamily="34" charset="0"/>
              </a:defRPr>
            </a:lvl2pPr>
            <a:lvl3pPr marL="1143000" indent="-228600" defTabSz="457200" eaLnBrk="0" hangingPunct="0">
              <a:defRPr sz="1200">
                <a:solidFill>
                  <a:srgbClr val="0F5494"/>
                </a:solidFill>
                <a:latin typeface="Verdana" pitchFamily="34" charset="0"/>
                <a:cs typeface="Arial" pitchFamily="34" charset="0"/>
              </a:defRPr>
            </a:lvl3pPr>
            <a:lvl4pPr marL="1600200" indent="-228600" defTabSz="457200" eaLnBrk="0" hangingPunct="0">
              <a:defRPr sz="1200">
                <a:solidFill>
                  <a:srgbClr val="0F5494"/>
                </a:solidFill>
                <a:latin typeface="Verdana" pitchFamily="34" charset="0"/>
                <a:cs typeface="Arial" pitchFamily="34" charset="0"/>
              </a:defRPr>
            </a:lvl4pPr>
            <a:lvl5pPr marL="2057400" indent="-228600" defTabSz="457200" eaLnBrk="0" hangingPunct="0">
              <a:defRPr sz="1200">
                <a:solidFill>
                  <a:srgbClr val="0F5494"/>
                </a:solidFill>
                <a:latin typeface="Verdana" pitchFamily="34" charset="0"/>
                <a:cs typeface="Arial" pitchFamily="34" charset="0"/>
              </a:defRPr>
            </a:lvl5pPr>
            <a:lvl6pPr marL="2514600" indent="-228600" defTabSz="457200" eaLnBrk="0" fontAlgn="base" hangingPunct="0">
              <a:spcBef>
                <a:spcPct val="0"/>
              </a:spcBef>
              <a:spcAft>
                <a:spcPct val="0"/>
              </a:spcAft>
              <a:defRPr sz="1200">
                <a:solidFill>
                  <a:srgbClr val="0F5494"/>
                </a:solidFill>
                <a:latin typeface="Verdana" pitchFamily="34" charset="0"/>
                <a:cs typeface="Arial" pitchFamily="34" charset="0"/>
              </a:defRPr>
            </a:lvl6pPr>
            <a:lvl7pPr marL="2971800" indent="-228600" defTabSz="457200" eaLnBrk="0" fontAlgn="base" hangingPunct="0">
              <a:spcBef>
                <a:spcPct val="0"/>
              </a:spcBef>
              <a:spcAft>
                <a:spcPct val="0"/>
              </a:spcAft>
              <a:defRPr sz="1200">
                <a:solidFill>
                  <a:srgbClr val="0F5494"/>
                </a:solidFill>
                <a:latin typeface="Verdana" pitchFamily="34" charset="0"/>
                <a:cs typeface="Arial" pitchFamily="34" charset="0"/>
              </a:defRPr>
            </a:lvl7pPr>
            <a:lvl8pPr marL="3429000" indent="-228600" defTabSz="457200" eaLnBrk="0" fontAlgn="base" hangingPunct="0">
              <a:spcBef>
                <a:spcPct val="0"/>
              </a:spcBef>
              <a:spcAft>
                <a:spcPct val="0"/>
              </a:spcAft>
              <a:defRPr sz="1200">
                <a:solidFill>
                  <a:srgbClr val="0F5494"/>
                </a:solidFill>
                <a:latin typeface="Verdana" pitchFamily="34" charset="0"/>
                <a:cs typeface="Arial" pitchFamily="34" charset="0"/>
              </a:defRPr>
            </a:lvl8pPr>
            <a:lvl9pPr marL="3886200" indent="-228600" defTabSz="457200" eaLnBrk="0" fontAlgn="base" hangingPunct="0">
              <a:spcBef>
                <a:spcPct val="0"/>
              </a:spcBef>
              <a:spcAft>
                <a:spcPct val="0"/>
              </a:spcAft>
              <a:defRPr sz="1200">
                <a:solidFill>
                  <a:srgbClr val="0F5494"/>
                </a:solidFill>
                <a:latin typeface="Verdana" pitchFamily="34" charset="0"/>
                <a:cs typeface="Arial" pitchFamily="34" charset="0"/>
              </a:defRPr>
            </a:lvl9pPr>
          </a:lstStyle>
          <a:p>
            <a:pPr algn="ctr" eaLnBrk="1" hangingPunct="1">
              <a:defRPr/>
            </a:pPr>
            <a:endParaRPr lang="en-US" altLang="da-DK" sz="1800" smtClean="0">
              <a:solidFill>
                <a:srgbClr val="FFFFFF"/>
              </a:solidFill>
              <a:ea typeface="MS PGothic" pitchFamily="34" charset="-128"/>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ectangle 11"/>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40000" dist="23000" dir="5400000" rotWithShape="0">
              <a:srgbClr val="808080">
                <a:alpha val="34998"/>
              </a:srgbClr>
            </a:outerShdw>
          </a:effectLst>
        </p:spPr>
        <p:txBody>
          <a:bodyPr anchor="ctr"/>
          <a:lstStyle/>
          <a:p>
            <a:pPr algn="ctr" defTabSz="457200" fontAlgn="auto">
              <a:spcBef>
                <a:spcPts val="0"/>
              </a:spcBef>
              <a:spcAft>
                <a:spcPts val="0"/>
              </a:spcAft>
              <a:defRPr/>
            </a:pPr>
            <a:endParaRPr lang="en-US" sz="1800" dirty="0">
              <a:solidFill>
                <a:prstClr val="white"/>
              </a:solidFill>
              <a:latin typeface="Verdana"/>
              <a:ea typeface="MS PGothic" pitchFamily="34" charset="-128"/>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12"/>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solidFill>
                <a:prstClr val="white"/>
              </a:solidFill>
              <a:latin typeface="Verdana"/>
            </a:endParaRPr>
          </a:p>
        </p:txBody>
      </p:sp>
      <p:sp>
        <p:nvSpPr>
          <p:cNvPr id="8" name="Rectangle 13"/>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solidFill>
                <a:prstClr val="white"/>
              </a:solidFill>
              <a:latin typeface="Verdana"/>
            </a:endParaRPr>
          </a:p>
        </p:txBody>
      </p:sp>
      <p:sp>
        <p:nvSpPr>
          <p:cNvPr id="9" name="Rectangle 15"/>
          <p:cNvSpPr>
            <a:spLocks noGrp="1" noChangeArrowheads="1"/>
          </p:cNvSpPr>
          <p:nvPr>
            <p:ph type="sldNum" sz="quarter" idx="12"/>
          </p:nvPr>
        </p:nvSpPr>
        <p:spPr/>
        <p:txBody>
          <a:bodyPr/>
          <a:lstStyle>
            <a:lvl1pPr>
              <a:defRPr>
                <a:solidFill>
                  <a:schemeClr val="bg1"/>
                </a:solidFill>
                <a:latin typeface="Verdana" pitchFamily="34" charset="0"/>
              </a:defRPr>
            </a:lvl1pPr>
          </a:lstStyle>
          <a:p>
            <a:fld id="{B4672A95-0F67-4584-B6D7-95CA4BE7C5E4}" type="slidenum">
              <a:rPr lang="en-GB" altLang="en-US">
                <a:solidFill>
                  <a:prstClr val="white"/>
                </a:solidFill>
              </a:rPr>
              <a:pPr/>
              <a:t>‹N°›</a:t>
            </a:fld>
            <a:endParaRPr lang="en-GB" altLang="en-US">
              <a:solidFill>
                <a:prstClr val="white"/>
              </a:solidFill>
            </a:endParaRPr>
          </a:p>
        </p:txBody>
      </p:sp>
    </p:spTree>
    <p:extLst>
      <p:ext uri="{BB962C8B-B14F-4D97-AF65-F5344CB8AC3E}">
        <p14:creationId xmlns:p14="http://schemas.microsoft.com/office/powerpoint/2010/main" xmlns="" val="7748372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fld id="{47993BB4-7261-4249-A21C-3CAAA9B1C79F}"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2222789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fld id="{54600B69-1C2C-4297-8E24-75EF4DD3D742}"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2531377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fld id="{31CA9704-E6B4-4687-B219-5F83F22E8E04}"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32656861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9" name="Rectangle 6"/>
          <p:cNvSpPr>
            <a:spLocks noGrp="1" noChangeArrowheads="1"/>
          </p:cNvSpPr>
          <p:nvPr>
            <p:ph type="sldNum" sz="quarter" idx="12"/>
          </p:nvPr>
        </p:nvSpPr>
        <p:spPr>
          <a:ln/>
        </p:spPr>
        <p:txBody>
          <a:bodyPr/>
          <a:lstStyle>
            <a:lvl1pPr>
              <a:defRPr/>
            </a:lvl1pPr>
          </a:lstStyle>
          <a:p>
            <a:fld id="{F9DE1A1D-4D7D-4834-9695-FB1868A416EE}"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12019457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5" name="Rectangle 6"/>
          <p:cNvSpPr>
            <a:spLocks noGrp="1" noChangeArrowheads="1"/>
          </p:cNvSpPr>
          <p:nvPr>
            <p:ph type="sldNum" sz="quarter" idx="12"/>
          </p:nvPr>
        </p:nvSpPr>
        <p:spPr>
          <a:ln/>
        </p:spPr>
        <p:txBody>
          <a:bodyPr/>
          <a:lstStyle>
            <a:lvl1pPr>
              <a:defRPr/>
            </a:lvl1pPr>
          </a:lstStyle>
          <a:p>
            <a:fld id="{38DE3006-85E6-46F8-9463-DE50A28EB408}"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25472473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4" name="Rectangle 6"/>
          <p:cNvSpPr>
            <a:spLocks noGrp="1" noChangeArrowheads="1"/>
          </p:cNvSpPr>
          <p:nvPr>
            <p:ph type="sldNum" sz="quarter" idx="12"/>
          </p:nvPr>
        </p:nvSpPr>
        <p:spPr>
          <a:ln/>
        </p:spPr>
        <p:txBody>
          <a:bodyPr/>
          <a:lstStyle>
            <a:lvl1pPr>
              <a:defRPr/>
            </a:lvl1pPr>
          </a:lstStyle>
          <a:p>
            <a:fld id="{82D8B9AF-145F-4899-B195-42E56045E64B}"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4146901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FB741962-E197-41CB-93F9-81D06FF60593}" type="slidenum">
              <a:rPr lang="en-GB"/>
              <a:pPr>
                <a:defRPr/>
              </a:pPr>
              <a:t>‹N°›</a:t>
            </a:fld>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fld id="{FFDD9CD4-7439-47B9-B15D-021E77FDBE68}"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33042435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7" name="Rectangle 6"/>
          <p:cNvSpPr>
            <a:spLocks noGrp="1" noChangeArrowheads="1"/>
          </p:cNvSpPr>
          <p:nvPr>
            <p:ph type="sldNum" sz="quarter" idx="12"/>
          </p:nvPr>
        </p:nvSpPr>
        <p:spPr>
          <a:ln/>
        </p:spPr>
        <p:txBody>
          <a:bodyPr/>
          <a:lstStyle>
            <a:lvl1pPr>
              <a:defRPr/>
            </a:lvl1pPr>
          </a:lstStyle>
          <a:p>
            <a:fld id="{B3016724-9189-4605-B537-32C2182129BB}"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31004280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fld id="{04B43DEA-8087-429F-BBC7-256AFD07F7CE}"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5165444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prstClr val="black"/>
              </a:solidFill>
            </a:endParaRPr>
          </a:p>
        </p:txBody>
      </p:sp>
      <p:sp>
        <p:nvSpPr>
          <p:cNvPr id="6" name="Rectangle 6"/>
          <p:cNvSpPr>
            <a:spLocks noGrp="1" noChangeArrowheads="1"/>
          </p:cNvSpPr>
          <p:nvPr>
            <p:ph type="sldNum" sz="quarter" idx="12"/>
          </p:nvPr>
        </p:nvSpPr>
        <p:spPr>
          <a:ln/>
        </p:spPr>
        <p:txBody>
          <a:bodyPr/>
          <a:lstStyle>
            <a:lvl1pPr>
              <a:defRPr/>
            </a:lvl1pPr>
          </a:lstStyle>
          <a:p>
            <a:fld id="{4C6F4BFB-6876-4939-8AD3-1F6E54FADA9E}" type="slidenum">
              <a:rPr lang="en-GB" altLang="en-US">
                <a:solidFill>
                  <a:prstClr val="black"/>
                </a:solidFill>
              </a:rPr>
              <a:pPr/>
              <a:t>‹N°›</a:t>
            </a:fld>
            <a:endParaRPr lang="en-GB" altLang="en-US">
              <a:solidFill>
                <a:prstClr val="black"/>
              </a:solidFill>
            </a:endParaRPr>
          </a:p>
        </p:txBody>
      </p:sp>
    </p:spTree>
    <p:extLst>
      <p:ext uri="{BB962C8B-B14F-4D97-AF65-F5344CB8AC3E}">
        <p14:creationId xmlns:p14="http://schemas.microsoft.com/office/powerpoint/2010/main" xmlns="" val="17907964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defRPr sz="1200">
                <a:solidFill>
                  <a:srgbClr val="0F5494"/>
                </a:solidFill>
                <a:latin typeface="Verdana" pitchFamily="34" charset="0"/>
                <a:ea typeface="MS PGothic" pitchFamily="34" charset="-128"/>
              </a:defRPr>
            </a:lvl1pPr>
            <a:lvl2pPr marL="742950" indent="-285750" eaLnBrk="0" hangingPunct="0">
              <a:defRPr sz="1200">
                <a:solidFill>
                  <a:srgbClr val="0F5494"/>
                </a:solidFill>
                <a:latin typeface="Verdana" pitchFamily="34" charset="0"/>
                <a:ea typeface="MS PGothic" pitchFamily="34" charset="-128"/>
              </a:defRPr>
            </a:lvl2pPr>
            <a:lvl3pPr marL="1143000" indent="-228600" eaLnBrk="0" hangingPunct="0">
              <a:defRPr sz="1200">
                <a:solidFill>
                  <a:srgbClr val="0F5494"/>
                </a:solidFill>
                <a:latin typeface="Verdana" pitchFamily="34" charset="0"/>
                <a:ea typeface="MS PGothic" pitchFamily="34" charset="-128"/>
              </a:defRPr>
            </a:lvl3pPr>
            <a:lvl4pPr marL="1600200" indent="-228600" eaLnBrk="0" hangingPunct="0">
              <a:defRPr sz="1200">
                <a:solidFill>
                  <a:srgbClr val="0F5494"/>
                </a:solidFill>
                <a:latin typeface="Verdana" pitchFamily="34" charset="0"/>
                <a:ea typeface="MS PGothic" pitchFamily="34" charset="-128"/>
              </a:defRPr>
            </a:lvl4pPr>
            <a:lvl5pPr marL="2057400" indent="-228600" eaLnBrk="0" hangingPunct="0">
              <a:defRPr sz="1200">
                <a:solidFill>
                  <a:srgbClr val="0F5494"/>
                </a:solidFill>
                <a:latin typeface="Verdana" pitchFamily="34" charset="0"/>
                <a:ea typeface="MS PGothic" pitchFamily="34" charset="-128"/>
              </a:defRPr>
            </a:lvl5pPr>
            <a:lvl6pPr marL="2514600" indent="-228600" eaLnBrk="0" fontAlgn="base" hangingPunct="0">
              <a:spcBef>
                <a:spcPct val="0"/>
              </a:spcBef>
              <a:spcAft>
                <a:spcPct val="0"/>
              </a:spcAft>
              <a:defRPr sz="1200">
                <a:solidFill>
                  <a:srgbClr val="0F5494"/>
                </a:solidFill>
                <a:latin typeface="Verdana" pitchFamily="34" charset="0"/>
                <a:ea typeface="MS PGothic" pitchFamily="34" charset="-128"/>
              </a:defRPr>
            </a:lvl6pPr>
            <a:lvl7pPr marL="2971800" indent="-228600" eaLnBrk="0" fontAlgn="base" hangingPunct="0">
              <a:spcBef>
                <a:spcPct val="0"/>
              </a:spcBef>
              <a:spcAft>
                <a:spcPct val="0"/>
              </a:spcAft>
              <a:defRPr sz="1200">
                <a:solidFill>
                  <a:srgbClr val="0F5494"/>
                </a:solidFill>
                <a:latin typeface="Verdana" pitchFamily="34" charset="0"/>
                <a:ea typeface="MS PGothic" pitchFamily="34" charset="-128"/>
              </a:defRPr>
            </a:lvl7pPr>
            <a:lvl8pPr marL="3429000" indent="-228600" eaLnBrk="0" fontAlgn="base" hangingPunct="0">
              <a:spcBef>
                <a:spcPct val="0"/>
              </a:spcBef>
              <a:spcAft>
                <a:spcPct val="0"/>
              </a:spcAft>
              <a:defRPr sz="1200">
                <a:solidFill>
                  <a:srgbClr val="0F5494"/>
                </a:solidFill>
                <a:latin typeface="Verdana" pitchFamily="34" charset="0"/>
                <a:ea typeface="MS PGothic" pitchFamily="34" charset="-128"/>
              </a:defRPr>
            </a:lvl8pPr>
            <a:lvl9pPr marL="3886200" indent="-228600" eaLnBrk="0" fontAlgn="base" hangingPunct="0">
              <a:spcBef>
                <a:spcPct val="0"/>
              </a:spcBef>
              <a:spcAft>
                <a:spcPct val="0"/>
              </a:spcAft>
              <a:defRPr sz="1200">
                <a:solidFill>
                  <a:srgbClr val="0F5494"/>
                </a:solidFill>
                <a:latin typeface="Verdana" pitchFamily="34" charset="0"/>
                <a:ea typeface="MS PGothic" pitchFamily="34" charset="-128"/>
              </a:defRPr>
            </a:lvl9pPr>
          </a:lstStyle>
          <a:p>
            <a:pPr algn="r">
              <a:lnSpc>
                <a:spcPts val="1400"/>
              </a:lnSpc>
            </a:pPr>
            <a:fld id="{F031338B-E94C-4E78-89A9-D5EA1C46D37D}" type="slidenum">
              <a:rPr lang="en-GB" altLang="en-US">
                <a:solidFill>
                  <a:srgbClr val="103C72"/>
                </a:solidFill>
              </a:rPr>
              <a:pPr algn="r">
                <a:lnSpc>
                  <a:spcPts val="1400"/>
                </a:lnSpc>
              </a:pPr>
              <a:t>‹N°›</a:t>
            </a:fld>
            <a:endParaRPr lang="en-GB" altLang="en-US">
              <a:solidFill>
                <a:srgbClr val="103C72"/>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smtClean="0">
                <a:ea typeface="MS PGothic" pitchFamily="34" charset="-128"/>
              </a:defRPr>
            </a:lvl1pPr>
          </a:lstStyle>
          <a:p>
            <a:fld id="{063AB70A-4979-4689-BC1E-7CD552D2268D}" type="datetimeFigureOut">
              <a:rPr lang="en-US" altLang="en-US">
                <a:solidFill>
                  <a:prstClr val="black"/>
                </a:solidFill>
              </a:rPr>
              <a:pPr/>
              <a:t>12/6/2013</a:t>
            </a:fld>
            <a:endParaRPr lang="en-US" altLang="en-US">
              <a:solidFill>
                <a:prstClr val="black"/>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solidFill>
            </a:endParaRPr>
          </a:p>
        </p:txBody>
      </p:sp>
      <p:sp>
        <p:nvSpPr>
          <p:cNvPr id="7" name="Slide Number Placeholder 5"/>
          <p:cNvSpPr>
            <a:spLocks noGrp="1"/>
          </p:cNvSpPr>
          <p:nvPr>
            <p:ph type="sldNum" sz="quarter" idx="12"/>
          </p:nvPr>
        </p:nvSpPr>
        <p:spPr/>
        <p:txBody>
          <a:bodyPr/>
          <a:lstStyle>
            <a:lvl1pPr>
              <a:defRPr/>
            </a:lvl1pPr>
          </a:lstStyle>
          <a:p>
            <a:fld id="{DAAE0A3B-094A-4A78-AEBD-E06355D73129}" type="slidenum">
              <a:rPr lang="en-US" altLang="en-US">
                <a:solidFill>
                  <a:prstClr val="black"/>
                </a:solidFill>
              </a:rPr>
              <a:pPr/>
              <a:t>‹N°›</a:t>
            </a:fld>
            <a:endParaRPr lang="en-US" altLang="en-US">
              <a:solidFill>
                <a:prstClr val="black"/>
              </a:solidFill>
            </a:endParaRPr>
          </a:p>
        </p:txBody>
      </p:sp>
    </p:spTree>
    <p:extLst>
      <p:ext uri="{BB962C8B-B14F-4D97-AF65-F5344CB8AC3E}">
        <p14:creationId xmlns:p14="http://schemas.microsoft.com/office/powerpoint/2010/main" xmlns="" val="32093764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defRPr sz="1200">
                <a:solidFill>
                  <a:srgbClr val="0F5494"/>
                </a:solidFill>
                <a:latin typeface="Verdana" pitchFamily="34" charset="0"/>
                <a:ea typeface="MS PGothic" pitchFamily="34" charset="-128"/>
              </a:defRPr>
            </a:lvl1pPr>
            <a:lvl2pPr marL="742950" indent="-285750" eaLnBrk="0" hangingPunct="0">
              <a:defRPr sz="1200">
                <a:solidFill>
                  <a:srgbClr val="0F5494"/>
                </a:solidFill>
                <a:latin typeface="Verdana" pitchFamily="34" charset="0"/>
                <a:ea typeface="MS PGothic" pitchFamily="34" charset="-128"/>
              </a:defRPr>
            </a:lvl2pPr>
            <a:lvl3pPr marL="1143000" indent="-228600" eaLnBrk="0" hangingPunct="0">
              <a:defRPr sz="1200">
                <a:solidFill>
                  <a:srgbClr val="0F5494"/>
                </a:solidFill>
                <a:latin typeface="Verdana" pitchFamily="34" charset="0"/>
                <a:ea typeface="MS PGothic" pitchFamily="34" charset="-128"/>
              </a:defRPr>
            </a:lvl3pPr>
            <a:lvl4pPr marL="1600200" indent="-228600" eaLnBrk="0" hangingPunct="0">
              <a:defRPr sz="1200">
                <a:solidFill>
                  <a:srgbClr val="0F5494"/>
                </a:solidFill>
                <a:latin typeface="Verdana" pitchFamily="34" charset="0"/>
                <a:ea typeface="MS PGothic" pitchFamily="34" charset="-128"/>
              </a:defRPr>
            </a:lvl4pPr>
            <a:lvl5pPr marL="2057400" indent="-228600" eaLnBrk="0" hangingPunct="0">
              <a:defRPr sz="1200">
                <a:solidFill>
                  <a:srgbClr val="0F5494"/>
                </a:solidFill>
                <a:latin typeface="Verdana" pitchFamily="34" charset="0"/>
                <a:ea typeface="MS PGothic" pitchFamily="34" charset="-128"/>
              </a:defRPr>
            </a:lvl5pPr>
            <a:lvl6pPr marL="2514600" indent="-228600" eaLnBrk="0" fontAlgn="base" hangingPunct="0">
              <a:spcBef>
                <a:spcPct val="0"/>
              </a:spcBef>
              <a:spcAft>
                <a:spcPct val="0"/>
              </a:spcAft>
              <a:defRPr sz="1200">
                <a:solidFill>
                  <a:srgbClr val="0F5494"/>
                </a:solidFill>
                <a:latin typeface="Verdana" pitchFamily="34" charset="0"/>
                <a:ea typeface="MS PGothic" pitchFamily="34" charset="-128"/>
              </a:defRPr>
            </a:lvl6pPr>
            <a:lvl7pPr marL="2971800" indent="-228600" eaLnBrk="0" fontAlgn="base" hangingPunct="0">
              <a:spcBef>
                <a:spcPct val="0"/>
              </a:spcBef>
              <a:spcAft>
                <a:spcPct val="0"/>
              </a:spcAft>
              <a:defRPr sz="1200">
                <a:solidFill>
                  <a:srgbClr val="0F5494"/>
                </a:solidFill>
                <a:latin typeface="Verdana" pitchFamily="34" charset="0"/>
                <a:ea typeface="MS PGothic" pitchFamily="34" charset="-128"/>
              </a:defRPr>
            </a:lvl7pPr>
            <a:lvl8pPr marL="3429000" indent="-228600" eaLnBrk="0" fontAlgn="base" hangingPunct="0">
              <a:spcBef>
                <a:spcPct val="0"/>
              </a:spcBef>
              <a:spcAft>
                <a:spcPct val="0"/>
              </a:spcAft>
              <a:defRPr sz="1200">
                <a:solidFill>
                  <a:srgbClr val="0F5494"/>
                </a:solidFill>
                <a:latin typeface="Verdana" pitchFamily="34" charset="0"/>
                <a:ea typeface="MS PGothic" pitchFamily="34" charset="-128"/>
              </a:defRPr>
            </a:lvl8pPr>
            <a:lvl9pPr marL="3886200" indent="-228600" eaLnBrk="0" fontAlgn="base" hangingPunct="0">
              <a:spcBef>
                <a:spcPct val="0"/>
              </a:spcBef>
              <a:spcAft>
                <a:spcPct val="0"/>
              </a:spcAft>
              <a:defRPr sz="1200">
                <a:solidFill>
                  <a:srgbClr val="0F5494"/>
                </a:solidFill>
                <a:latin typeface="Verdana" pitchFamily="34" charset="0"/>
                <a:ea typeface="MS PGothic" pitchFamily="34" charset="-128"/>
              </a:defRPr>
            </a:lvl9pPr>
          </a:lstStyle>
          <a:p>
            <a:pPr algn="r">
              <a:lnSpc>
                <a:spcPts val="1400"/>
              </a:lnSpc>
            </a:pPr>
            <a:fld id="{E366F50A-471B-418F-8ECE-B6C4C7B31A34}" type="slidenum">
              <a:rPr lang="en-GB" altLang="en-US">
                <a:solidFill>
                  <a:srgbClr val="103C72"/>
                </a:solidFill>
              </a:rPr>
              <a:pPr algn="r">
                <a:lnSpc>
                  <a:spcPts val="1400"/>
                </a:lnSpc>
              </a:pPr>
              <a:t>‹N°›</a:t>
            </a:fld>
            <a:endParaRPr lang="en-GB" altLang="en-US">
              <a:solidFill>
                <a:srgbClr val="103C72"/>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smtClean="0">
                <a:ea typeface="MS PGothic" pitchFamily="34" charset="-128"/>
              </a:defRPr>
            </a:lvl1pPr>
          </a:lstStyle>
          <a:p>
            <a:fld id="{C984548F-6528-4B13-A59D-D547C8717763}" type="datetimeFigureOut">
              <a:rPr lang="en-US" altLang="en-US">
                <a:solidFill>
                  <a:prstClr val="black"/>
                </a:solidFill>
              </a:rPr>
              <a:pPr/>
              <a:t>12/6/2013</a:t>
            </a:fld>
            <a:endParaRPr lang="en-US" altLang="en-US">
              <a:solidFill>
                <a:prstClr val="black"/>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solidFill>
            </a:endParaRPr>
          </a:p>
        </p:txBody>
      </p:sp>
      <p:sp>
        <p:nvSpPr>
          <p:cNvPr id="7" name="Slide Number Placeholder 5"/>
          <p:cNvSpPr>
            <a:spLocks noGrp="1"/>
          </p:cNvSpPr>
          <p:nvPr>
            <p:ph type="sldNum" sz="quarter" idx="12"/>
          </p:nvPr>
        </p:nvSpPr>
        <p:spPr/>
        <p:txBody>
          <a:bodyPr/>
          <a:lstStyle>
            <a:lvl1pPr>
              <a:defRPr/>
            </a:lvl1pPr>
          </a:lstStyle>
          <a:p>
            <a:fld id="{E0A99417-6D01-4163-8269-0615F4404F75}" type="slidenum">
              <a:rPr lang="en-US" altLang="en-US">
                <a:solidFill>
                  <a:prstClr val="black"/>
                </a:solidFill>
              </a:rPr>
              <a:pPr/>
              <a:t>‹N°›</a:t>
            </a:fld>
            <a:endParaRPr lang="en-US" altLang="en-US">
              <a:solidFill>
                <a:prstClr val="black"/>
              </a:solidFill>
            </a:endParaRPr>
          </a:p>
        </p:txBody>
      </p:sp>
    </p:spTree>
    <p:extLst>
      <p:ext uri="{BB962C8B-B14F-4D97-AF65-F5344CB8AC3E}">
        <p14:creationId xmlns:p14="http://schemas.microsoft.com/office/powerpoint/2010/main" xmlns="" val="29400068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8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defRPr sz="1200">
                <a:solidFill>
                  <a:srgbClr val="0F5494"/>
                </a:solidFill>
                <a:latin typeface="Verdana" pitchFamily="34" charset="0"/>
                <a:ea typeface="MS PGothic" pitchFamily="34" charset="-128"/>
              </a:defRPr>
            </a:lvl1pPr>
            <a:lvl2pPr marL="742950" indent="-285750" eaLnBrk="0" hangingPunct="0">
              <a:defRPr sz="1200">
                <a:solidFill>
                  <a:srgbClr val="0F5494"/>
                </a:solidFill>
                <a:latin typeface="Verdana" pitchFamily="34" charset="0"/>
                <a:ea typeface="MS PGothic" pitchFamily="34" charset="-128"/>
              </a:defRPr>
            </a:lvl2pPr>
            <a:lvl3pPr marL="1143000" indent="-228600" eaLnBrk="0" hangingPunct="0">
              <a:defRPr sz="1200">
                <a:solidFill>
                  <a:srgbClr val="0F5494"/>
                </a:solidFill>
                <a:latin typeface="Verdana" pitchFamily="34" charset="0"/>
                <a:ea typeface="MS PGothic" pitchFamily="34" charset="-128"/>
              </a:defRPr>
            </a:lvl3pPr>
            <a:lvl4pPr marL="1600200" indent="-228600" eaLnBrk="0" hangingPunct="0">
              <a:defRPr sz="1200">
                <a:solidFill>
                  <a:srgbClr val="0F5494"/>
                </a:solidFill>
                <a:latin typeface="Verdana" pitchFamily="34" charset="0"/>
                <a:ea typeface="MS PGothic" pitchFamily="34" charset="-128"/>
              </a:defRPr>
            </a:lvl4pPr>
            <a:lvl5pPr marL="2057400" indent="-228600" eaLnBrk="0" hangingPunct="0">
              <a:defRPr sz="1200">
                <a:solidFill>
                  <a:srgbClr val="0F5494"/>
                </a:solidFill>
                <a:latin typeface="Verdana" pitchFamily="34" charset="0"/>
                <a:ea typeface="MS PGothic" pitchFamily="34" charset="-128"/>
              </a:defRPr>
            </a:lvl5pPr>
            <a:lvl6pPr marL="2514600" indent="-228600" eaLnBrk="0" fontAlgn="base" hangingPunct="0">
              <a:spcBef>
                <a:spcPct val="0"/>
              </a:spcBef>
              <a:spcAft>
                <a:spcPct val="0"/>
              </a:spcAft>
              <a:defRPr sz="1200">
                <a:solidFill>
                  <a:srgbClr val="0F5494"/>
                </a:solidFill>
                <a:latin typeface="Verdana" pitchFamily="34" charset="0"/>
                <a:ea typeface="MS PGothic" pitchFamily="34" charset="-128"/>
              </a:defRPr>
            </a:lvl6pPr>
            <a:lvl7pPr marL="2971800" indent="-228600" eaLnBrk="0" fontAlgn="base" hangingPunct="0">
              <a:spcBef>
                <a:spcPct val="0"/>
              </a:spcBef>
              <a:spcAft>
                <a:spcPct val="0"/>
              </a:spcAft>
              <a:defRPr sz="1200">
                <a:solidFill>
                  <a:srgbClr val="0F5494"/>
                </a:solidFill>
                <a:latin typeface="Verdana" pitchFamily="34" charset="0"/>
                <a:ea typeface="MS PGothic" pitchFamily="34" charset="-128"/>
              </a:defRPr>
            </a:lvl7pPr>
            <a:lvl8pPr marL="3429000" indent="-228600" eaLnBrk="0" fontAlgn="base" hangingPunct="0">
              <a:spcBef>
                <a:spcPct val="0"/>
              </a:spcBef>
              <a:spcAft>
                <a:spcPct val="0"/>
              </a:spcAft>
              <a:defRPr sz="1200">
                <a:solidFill>
                  <a:srgbClr val="0F5494"/>
                </a:solidFill>
                <a:latin typeface="Verdana" pitchFamily="34" charset="0"/>
                <a:ea typeface="MS PGothic" pitchFamily="34" charset="-128"/>
              </a:defRPr>
            </a:lvl8pPr>
            <a:lvl9pPr marL="3886200" indent="-228600" eaLnBrk="0" fontAlgn="base" hangingPunct="0">
              <a:spcBef>
                <a:spcPct val="0"/>
              </a:spcBef>
              <a:spcAft>
                <a:spcPct val="0"/>
              </a:spcAft>
              <a:defRPr sz="1200">
                <a:solidFill>
                  <a:srgbClr val="0F5494"/>
                </a:solidFill>
                <a:latin typeface="Verdana" pitchFamily="34" charset="0"/>
                <a:ea typeface="MS PGothic" pitchFamily="34" charset="-128"/>
              </a:defRPr>
            </a:lvl9pPr>
          </a:lstStyle>
          <a:p>
            <a:pPr algn="r">
              <a:lnSpc>
                <a:spcPts val="1400"/>
              </a:lnSpc>
            </a:pPr>
            <a:fld id="{21F36AFD-27CE-48D1-AB8F-807EA02ACC3F}" type="slidenum">
              <a:rPr lang="en-GB" altLang="en-US">
                <a:solidFill>
                  <a:srgbClr val="103C72"/>
                </a:solidFill>
              </a:rPr>
              <a:pPr algn="r">
                <a:lnSpc>
                  <a:spcPts val="1400"/>
                </a:lnSpc>
              </a:pPr>
              <a:t>‹N°›</a:t>
            </a:fld>
            <a:endParaRPr lang="en-GB" altLang="en-US">
              <a:solidFill>
                <a:srgbClr val="103C72"/>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smtClean="0">
                <a:ea typeface="MS PGothic" pitchFamily="34" charset="-128"/>
              </a:defRPr>
            </a:lvl1pPr>
          </a:lstStyle>
          <a:p>
            <a:fld id="{4947084F-6C65-4105-9793-3E66DF102F67}" type="datetimeFigureOut">
              <a:rPr lang="en-US" altLang="en-US">
                <a:solidFill>
                  <a:prstClr val="black"/>
                </a:solidFill>
              </a:rPr>
              <a:pPr/>
              <a:t>12/6/2013</a:t>
            </a:fld>
            <a:endParaRPr lang="en-US" altLang="en-US">
              <a:solidFill>
                <a:prstClr val="black"/>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solidFill>
            </a:endParaRPr>
          </a:p>
        </p:txBody>
      </p:sp>
      <p:sp>
        <p:nvSpPr>
          <p:cNvPr id="7" name="Slide Number Placeholder 5"/>
          <p:cNvSpPr>
            <a:spLocks noGrp="1"/>
          </p:cNvSpPr>
          <p:nvPr>
            <p:ph type="sldNum" sz="quarter" idx="12"/>
          </p:nvPr>
        </p:nvSpPr>
        <p:spPr/>
        <p:txBody>
          <a:bodyPr/>
          <a:lstStyle>
            <a:lvl1pPr>
              <a:defRPr/>
            </a:lvl1pPr>
          </a:lstStyle>
          <a:p>
            <a:fld id="{71E6E253-D4AD-4BE6-8649-A51502AE86E5}" type="slidenum">
              <a:rPr lang="en-US" altLang="en-US">
                <a:solidFill>
                  <a:prstClr val="black"/>
                </a:solidFill>
              </a:rPr>
              <a:pPr/>
              <a:t>‹N°›</a:t>
            </a:fld>
            <a:endParaRPr lang="en-US" altLang="en-US">
              <a:solidFill>
                <a:prstClr val="black"/>
              </a:solidFill>
            </a:endParaRPr>
          </a:p>
        </p:txBody>
      </p:sp>
    </p:spTree>
    <p:extLst>
      <p:ext uri="{BB962C8B-B14F-4D97-AF65-F5344CB8AC3E}">
        <p14:creationId xmlns:p14="http://schemas.microsoft.com/office/powerpoint/2010/main" xmlns="" val="38915045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9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defRPr sz="1200">
                <a:solidFill>
                  <a:srgbClr val="0F5494"/>
                </a:solidFill>
                <a:latin typeface="Verdana" pitchFamily="34" charset="0"/>
                <a:ea typeface="MS PGothic" pitchFamily="34" charset="-128"/>
              </a:defRPr>
            </a:lvl1pPr>
            <a:lvl2pPr marL="742950" indent="-285750" eaLnBrk="0" hangingPunct="0">
              <a:defRPr sz="1200">
                <a:solidFill>
                  <a:srgbClr val="0F5494"/>
                </a:solidFill>
                <a:latin typeface="Verdana" pitchFamily="34" charset="0"/>
                <a:ea typeface="MS PGothic" pitchFamily="34" charset="-128"/>
              </a:defRPr>
            </a:lvl2pPr>
            <a:lvl3pPr marL="1143000" indent="-228600" eaLnBrk="0" hangingPunct="0">
              <a:defRPr sz="1200">
                <a:solidFill>
                  <a:srgbClr val="0F5494"/>
                </a:solidFill>
                <a:latin typeface="Verdana" pitchFamily="34" charset="0"/>
                <a:ea typeface="MS PGothic" pitchFamily="34" charset="-128"/>
              </a:defRPr>
            </a:lvl3pPr>
            <a:lvl4pPr marL="1600200" indent="-228600" eaLnBrk="0" hangingPunct="0">
              <a:defRPr sz="1200">
                <a:solidFill>
                  <a:srgbClr val="0F5494"/>
                </a:solidFill>
                <a:latin typeface="Verdana" pitchFamily="34" charset="0"/>
                <a:ea typeface="MS PGothic" pitchFamily="34" charset="-128"/>
              </a:defRPr>
            </a:lvl4pPr>
            <a:lvl5pPr marL="2057400" indent="-228600" eaLnBrk="0" hangingPunct="0">
              <a:defRPr sz="1200">
                <a:solidFill>
                  <a:srgbClr val="0F5494"/>
                </a:solidFill>
                <a:latin typeface="Verdana" pitchFamily="34" charset="0"/>
                <a:ea typeface="MS PGothic" pitchFamily="34" charset="-128"/>
              </a:defRPr>
            </a:lvl5pPr>
            <a:lvl6pPr marL="2514600" indent="-228600" eaLnBrk="0" fontAlgn="base" hangingPunct="0">
              <a:spcBef>
                <a:spcPct val="0"/>
              </a:spcBef>
              <a:spcAft>
                <a:spcPct val="0"/>
              </a:spcAft>
              <a:defRPr sz="1200">
                <a:solidFill>
                  <a:srgbClr val="0F5494"/>
                </a:solidFill>
                <a:latin typeface="Verdana" pitchFamily="34" charset="0"/>
                <a:ea typeface="MS PGothic" pitchFamily="34" charset="-128"/>
              </a:defRPr>
            </a:lvl6pPr>
            <a:lvl7pPr marL="2971800" indent="-228600" eaLnBrk="0" fontAlgn="base" hangingPunct="0">
              <a:spcBef>
                <a:spcPct val="0"/>
              </a:spcBef>
              <a:spcAft>
                <a:spcPct val="0"/>
              </a:spcAft>
              <a:defRPr sz="1200">
                <a:solidFill>
                  <a:srgbClr val="0F5494"/>
                </a:solidFill>
                <a:latin typeface="Verdana" pitchFamily="34" charset="0"/>
                <a:ea typeface="MS PGothic" pitchFamily="34" charset="-128"/>
              </a:defRPr>
            </a:lvl7pPr>
            <a:lvl8pPr marL="3429000" indent="-228600" eaLnBrk="0" fontAlgn="base" hangingPunct="0">
              <a:spcBef>
                <a:spcPct val="0"/>
              </a:spcBef>
              <a:spcAft>
                <a:spcPct val="0"/>
              </a:spcAft>
              <a:defRPr sz="1200">
                <a:solidFill>
                  <a:srgbClr val="0F5494"/>
                </a:solidFill>
                <a:latin typeface="Verdana" pitchFamily="34" charset="0"/>
                <a:ea typeface="MS PGothic" pitchFamily="34" charset="-128"/>
              </a:defRPr>
            </a:lvl8pPr>
            <a:lvl9pPr marL="3886200" indent="-228600" eaLnBrk="0" fontAlgn="base" hangingPunct="0">
              <a:spcBef>
                <a:spcPct val="0"/>
              </a:spcBef>
              <a:spcAft>
                <a:spcPct val="0"/>
              </a:spcAft>
              <a:defRPr sz="1200">
                <a:solidFill>
                  <a:srgbClr val="0F5494"/>
                </a:solidFill>
                <a:latin typeface="Verdana" pitchFamily="34" charset="0"/>
                <a:ea typeface="MS PGothic" pitchFamily="34" charset="-128"/>
              </a:defRPr>
            </a:lvl9pPr>
          </a:lstStyle>
          <a:p>
            <a:pPr algn="r">
              <a:lnSpc>
                <a:spcPts val="1400"/>
              </a:lnSpc>
            </a:pPr>
            <a:fld id="{2B6FC223-BC81-4EC5-AFA6-ED97343AA263}" type="slidenum">
              <a:rPr lang="en-GB" altLang="en-US">
                <a:solidFill>
                  <a:srgbClr val="103C72"/>
                </a:solidFill>
              </a:rPr>
              <a:pPr algn="r">
                <a:lnSpc>
                  <a:spcPts val="1400"/>
                </a:lnSpc>
              </a:pPr>
              <a:t>‹N°›</a:t>
            </a:fld>
            <a:endParaRPr lang="en-GB" altLang="en-US">
              <a:solidFill>
                <a:srgbClr val="103C72"/>
              </a:solidFill>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smtClean="0">
                <a:ea typeface="MS PGothic" pitchFamily="34" charset="-128"/>
              </a:defRPr>
            </a:lvl1pPr>
          </a:lstStyle>
          <a:p>
            <a:fld id="{81C5B58A-8282-4E29-B390-9DA2868FB6C6}" type="datetimeFigureOut">
              <a:rPr lang="en-US" altLang="en-US">
                <a:solidFill>
                  <a:prstClr val="black"/>
                </a:solidFill>
              </a:rPr>
              <a:pPr/>
              <a:t>12/6/2013</a:t>
            </a:fld>
            <a:endParaRPr lang="en-US" altLang="en-US">
              <a:solidFill>
                <a:prstClr val="black"/>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solidFill>
            </a:endParaRPr>
          </a:p>
        </p:txBody>
      </p:sp>
      <p:sp>
        <p:nvSpPr>
          <p:cNvPr id="7" name="Slide Number Placeholder 5"/>
          <p:cNvSpPr>
            <a:spLocks noGrp="1"/>
          </p:cNvSpPr>
          <p:nvPr>
            <p:ph type="sldNum" sz="quarter" idx="12"/>
          </p:nvPr>
        </p:nvSpPr>
        <p:spPr/>
        <p:txBody>
          <a:bodyPr/>
          <a:lstStyle>
            <a:lvl1pPr>
              <a:defRPr/>
            </a:lvl1pPr>
          </a:lstStyle>
          <a:p>
            <a:fld id="{FC4DBF9D-1B7A-45AA-9171-573FEF9C5328}" type="slidenum">
              <a:rPr lang="en-US" altLang="en-US">
                <a:solidFill>
                  <a:prstClr val="black"/>
                </a:solidFill>
              </a:rPr>
              <a:pPr/>
              <a:t>‹N°›</a:t>
            </a:fld>
            <a:endParaRPr lang="en-US" altLang="en-US">
              <a:solidFill>
                <a:prstClr val="black"/>
              </a:solidFill>
            </a:endParaRPr>
          </a:p>
        </p:txBody>
      </p:sp>
    </p:spTree>
    <p:extLst>
      <p:ext uri="{BB962C8B-B14F-4D97-AF65-F5344CB8AC3E}">
        <p14:creationId xmlns:p14="http://schemas.microsoft.com/office/powerpoint/2010/main" xmlns="" val="4664530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53200" y="6272213"/>
            <a:ext cx="2133600" cy="476250"/>
          </a:xfrm>
          <a:prstGeom prst="rect">
            <a:avLst/>
          </a:prstGeom>
          <a:ln algn="ctr"/>
        </p:spPr>
        <p:txBody>
          <a:bodyPr anchor="ctr"/>
          <a:lstStyle>
            <a:lvl1pPr eaLnBrk="0" hangingPunct="0">
              <a:defRPr sz="1200">
                <a:solidFill>
                  <a:srgbClr val="0F5494"/>
                </a:solidFill>
                <a:latin typeface="Verdana" pitchFamily="34" charset="0"/>
                <a:ea typeface="MS PGothic" pitchFamily="34" charset="-128"/>
              </a:defRPr>
            </a:lvl1pPr>
            <a:lvl2pPr marL="742950" indent="-285750" eaLnBrk="0" hangingPunct="0">
              <a:defRPr sz="1200">
                <a:solidFill>
                  <a:srgbClr val="0F5494"/>
                </a:solidFill>
                <a:latin typeface="Verdana" pitchFamily="34" charset="0"/>
                <a:ea typeface="MS PGothic" pitchFamily="34" charset="-128"/>
              </a:defRPr>
            </a:lvl2pPr>
            <a:lvl3pPr marL="1143000" indent="-228600" eaLnBrk="0" hangingPunct="0">
              <a:defRPr sz="1200">
                <a:solidFill>
                  <a:srgbClr val="0F5494"/>
                </a:solidFill>
                <a:latin typeface="Verdana" pitchFamily="34" charset="0"/>
                <a:ea typeface="MS PGothic" pitchFamily="34" charset="-128"/>
              </a:defRPr>
            </a:lvl3pPr>
            <a:lvl4pPr marL="1600200" indent="-228600" eaLnBrk="0" hangingPunct="0">
              <a:defRPr sz="1200">
                <a:solidFill>
                  <a:srgbClr val="0F5494"/>
                </a:solidFill>
                <a:latin typeface="Verdana" pitchFamily="34" charset="0"/>
                <a:ea typeface="MS PGothic" pitchFamily="34" charset="-128"/>
              </a:defRPr>
            </a:lvl4pPr>
            <a:lvl5pPr marL="2057400" indent="-228600" eaLnBrk="0" hangingPunct="0">
              <a:defRPr sz="1200">
                <a:solidFill>
                  <a:srgbClr val="0F5494"/>
                </a:solidFill>
                <a:latin typeface="Verdana" pitchFamily="34" charset="0"/>
                <a:ea typeface="MS PGothic" pitchFamily="34" charset="-128"/>
              </a:defRPr>
            </a:lvl5pPr>
            <a:lvl6pPr marL="2514600" indent="-228600" eaLnBrk="0" fontAlgn="base" hangingPunct="0">
              <a:spcBef>
                <a:spcPct val="0"/>
              </a:spcBef>
              <a:spcAft>
                <a:spcPct val="0"/>
              </a:spcAft>
              <a:defRPr sz="1200">
                <a:solidFill>
                  <a:srgbClr val="0F5494"/>
                </a:solidFill>
                <a:latin typeface="Verdana" pitchFamily="34" charset="0"/>
                <a:ea typeface="MS PGothic" pitchFamily="34" charset="-128"/>
              </a:defRPr>
            </a:lvl6pPr>
            <a:lvl7pPr marL="2971800" indent="-228600" eaLnBrk="0" fontAlgn="base" hangingPunct="0">
              <a:spcBef>
                <a:spcPct val="0"/>
              </a:spcBef>
              <a:spcAft>
                <a:spcPct val="0"/>
              </a:spcAft>
              <a:defRPr sz="1200">
                <a:solidFill>
                  <a:srgbClr val="0F5494"/>
                </a:solidFill>
                <a:latin typeface="Verdana" pitchFamily="34" charset="0"/>
                <a:ea typeface="MS PGothic" pitchFamily="34" charset="-128"/>
              </a:defRPr>
            </a:lvl7pPr>
            <a:lvl8pPr marL="3429000" indent="-228600" eaLnBrk="0" fontAlgn="base" hangingPunct="0">
              <a:spcBef>
                <a:spcPct val="0"/>
              </a:spcBef>
              <a:spcAft>
                <a:spcPct val="0"/>
              </a:spcAft>
              <a:defRPr sz="1200">
                <a:solidFill>
                  <a:srgbClr val="0F5494"/>
                </a:solidFill>
                <a:latin typeface="Verdana" pitchFamily="34" charset="0"/>
                <a:ea typeface="MS PGothic" pitchFamily="34" charset="-128"/>
              </a:defRPr>
            </a:lvl8pPr>
            <a:lvl9pPr marL="3886200" indent="-228600" eaLnBrk="0" fontAlgn="base" hangingPunct="0">
              <a:spcBef>
                <a:spcPct val="0"/>
              </a:spcBef>
              <a:spcAft>
                <a:spcPct val="0"/>
              </a:spcAft>
              <a:defRPr sz="1200">
                <a:solidFill>
                  <a:srgbClr val="0F5494"/>
                </a:solidFill>
                <a:latin typeface="Verdana" pitchFamily="34" charset="0"/>
                <a:ea typeface="MS PGothic" pitchFamily="34" charset="-128"/>
              </a:defRPr>
            </a:lvl9pPr>
          </a:lstStyle>
          <a:p>
            <a:pPr algn="r">
              <a:lnSpc>
                <a:spcPts val="1400"/>
              </a:lnSpc>
            </a:pPr>
            <a:fld id="{7CF4AFA3-B607-4AFF-90B0-730C191E35D3}" type="slidenum">
              <a:rPr lang="en-GB" altLang="en-US">
                <a:solidFill>
                  <a:srgbClr val="103C72"/>
                </a:solidFill>
              </a:rPr>
              <a:pPr algn="r">
                <a:lnSpc>
                  <a:spcPts val="1400"/>
                </a:lnSpc>
              </a:pPr>
              <a:t>‹N°›</a:t>
            </a:fld>
            <a:endParaRPr lang="en-GB" altLang="en-US">
              <a:solidFill>
                <a:srgbClr val="103C72"/>
              </a:solidFill>
            </a:endParaRPr>
          </a:p>
        </p:txBody>
      </p:sp>
      <p:sp>
        <p:nvSpPr>
          <p:cNvPr id="13" name="Rectangle 2"/>
          <p:cNvSpPr>
            <a:spLocks noGrp="1" noChangeArrowheads="1"/>
          </p:cNvSpPr>
          <p:nvPr>
            <p:ph type="ctrTitle"/>
          </p:nvPr>
        </p:nvSpPr>
        <p:spPr>
          <a:xfrm>
            <a:off x="685800" y="2157809"/>
            <a:ext cx="7772400" cy="938213"/>
          </a:xfrm>
          <a:ln algn="ctr"/>
        </p:spPr>
        <p:txBody>
          <a:bodyPr/>
          <a:lstStyle>
            <a:lvl1pPr>
              <a:defRPr>
                <a:solidFill>
                  <a:srgbClr val="103C72"/>
                </a:solidFill>
              </a:defRPr>
            </a:lvl1pPr>
          </a:lstStyle>
          <a:p>
            <a:r>
              <a:rPr lang="en-GB" dirty="0"/>
              <a:t>Click to edit Master title style</a:t>
            </a:r>
          </a:p>
        </p:txBody>
      </p:sp>
      <p:sp>
        <p:nvSpPr>
          <p:cNvPr id="14" name="Rectangle 3"/>
          <p:cNvSpPr>
            <a:spLocks noGrp="1" noChangeArrowheads="1"/>
          </p:cNvSpPr>
          <p:nvPr>
            <p:ph type="subTitle" idx="1"/>
          </p:nvPr>
        </p:nvSpPr>
        <p:spPr>
          <a:xfrm>
            <a:off x="684213" y="3311922"/>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smtClean="0">
                <a:ea typeface="MS PGothic" pitchFamily="34" charset="-128"/>
              </a:defRPr>
            </a:lvl1pPr>
          </a:lstStyle>
          <a:p>
            <a:fld id="{450B9E70-CB48-4473-A0A4-F9FFBA109889}" type="datetimeFigureOut">
              <a:rPr lang="en-US" altLang="en-US">
                <a:solidFill>
                  <a:prstClr val="black"/>
                </a:solidFill>
              </a:rPr>
              <a:pPr/>
              <a:t>12/6/2013</a:t>
            </a:fld>
            <a:endParaRPr lang="en-US" altLang="en-US">
              <a:solidFill>
                <a:prstClr val="black"/>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solidFill>
            </a:endParaRPr>
          </a:p>
        </p:txBody>
      </p:sp>
      <p:sp>
        <p:nvSpPr>
          <p:cNvPr id="7" name="Slide Number Placeholder 5"/>
          <p:cNvSpPr>
            <a:spLocks noGrp="1"/>
          </p:cNvSpPr>
          <p:nvPr>
            <p:ph type="sldNum" sz="quarter" idx="12"/>
          </p:nvPr>
        </p:nvSpPr>
        <p:spPr/>
        <p:txBody>
          <a:bodyPr/>
          <a:lstStyle>
            <a:lvl1pPr>
              <a:defRPr/>
            </a:lvl1pPr>
          </a:lstStyle>
          <a:p>
            <a:fld id="{0EC7C72C-52C6-4CF9-B1CB-961063F156C9}" type="slidenum">
              <a:rPr lang="en-US" altLang="en-US">
                <a:solidFill>
                  <a:prstClr val="black"/>
                </a:solidFill>
              </a:rPr>
              <a:pPr/>
              <a:t>‹N°›</a:t>
            </a:fld>
            <a:endParaRPr lang="en-US" altLang="en-US">
              <a:solidFill>
                <a:prstClr val="black"/>
              </a:solidFill>
            </a:endParaRPr>
          </a:p>
        </p:txBody>
      </p:sp>
    </p:spTree>
    <p:extLst>
      <p:ext uri="{BB962C8B-B14F-4D97-AF65-F5344CB8AC3E}">
        <p14:creationId xmlns:p14="http://schemas.microsoft.com/office/powerpoint/2010/main" xmlns="" val="35737337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53200" y="6272213"/>
            <a:ext cx="2133600" cy="476250"/>
          </a:xfrm>
          <a:prstGeom prst="rect">
            <a:avLst/>
          </a:prstGeom>
          <a:ln algn="ctr"/>
        </p:spPr>
        <p:txBody>
          <a:bodyPr anchor="ctr"/>
          <a:lstStyle>
            <a:lvl1pPr eaLnBrk="0" hangingPunct="0">
              <a:defRPr sz="1200">
                <a:solidFill>
                  <a:srgbClr val="0F5494"/>
                </a:solidFill>
                <a:latin typeface="Verdana" pitchFamily="34" charset="0"/>
                <a:ea typeface="MS PGothic" pitchFamily="34" charset="-128"/>
              </a:defRPr>
            </a:lvl1pPr>
            <a:lvl2pPr marL="742950" indent="-285750" eaLnBrk="0" hangingPunct="0">
              <a:defRPr sz="1200">
                <a:solidFill>
                  <a:srgbClr val="0F5494"/>
                </a:solidFill>
                <a:latin typeface="Verdana" pitchFamily="34" charset="0"/>
                <a:ea typeface="MS PGothic" pitchFamily="34" charset="-128"/>
              </a:defRPr>
            </a:lvl2pPr>
            <a:lvl3pPr marL="1143000" indent="-228600" eaLnBrk="0" hangingPunct="0">
              <a:defRPr sz="1200">
                <a:solidFill>
                  <a:srgbClr val="0F5494"/>
                </a:solidFill>
                <a:latin typeface="Verdana" pitchFamily="34" charset="0"/>
                <a:ea typeface="MS PGothic" pitchFamily="34" charset="-128"/>
              </a:defRPr>
            </a:lvl3pPr>
            <a:lvl4pPr marL="1600200" indent="-228600" eaLnBrk="0" hangingPunct="0">
              <a:defRPr sz="1200">
                <a:solidFill>
                  <a:srgbClr val="0F5494"/>
                </a:solidFill>
                <a:latin typeface="Verdana" pitchFamily="34" charset="0"/>
                <a:ea typeface="MS PGothic" pitchFamily="34" charset="-128"/>
              </a:defRPr>
            </a:lvl4pPr>
            <a:lvl5pPr marL="2057400" indent="-228600" eaLnBrk="0" hangingPunct="0">
              <a:defRPr sz="1200">
                <a:solidFill>
                  <a:srgbClr val="0F5494"/>
                </a:solidFill>
                <a:latin typeface="Verdana" pitchFamily="34" charset="0"/>
                <a:ea typeface="MS PGothic" pitchFamily="34" charset="-128"/>
              </a:defRPr>
            </a:lvl5pPr>
            <a:lvl6pPr marL="2514600" indent="-228600" eaLnBrk="0" fontAlgn="base" hangingPunct="0">
              <a:spcBef>
                <a:spcPct val="0"/>
              </a:spcBef>
              <a:spcAft>
                <a:spcPct val="0"/>
              </a:spcAft>
              <a:defRPr sz="1200">
                <a:solidFill>
                  <a:srgbClr val="0F5494"/>
                </a:solidFill>
                <a:latin typeface="Verdana" pitchFamily="34" charset="0"/>
                <a:ea typeface="MS PGothic" pitchFamily="34" charset="-128"/>
              </a:defRPr>
            </a:lvl6pPr>
            <a:lvl7pPr marL="2971800" indent="-228600" eaLnBrk="0" fontAlgn="base" hangingPunct="0">
              <a:spcBef>
                <a:spcPct val="0"/>
              </a:spcBef>
              <a:spcAft>
                <a:spcPct val="0"/>
              </a:spcAft>
              <a:defRPr sz="1200">
                <a:solidFill>
                  <a:srgbClr val="0F5494"/>
                </a:solidFill>
                <a:latin typeface="Verdana" pitchFamily="34" charset="0"/>
                <a:ea typeface="MS PGothic" pitchFamily="34" charset="-128"/>
              </a:defRPr>
            </a:lvl7pPr>
            <a:lvl8pPr marL="3429000" indent="-228600" eaLnBrk="0" fontAlgn="base" hangingPunct="0">
              <a:spcBef>
                <a:spcPct val="0"/>
              </a:spcBef>
              <a:spcAft>
                <a:spcPct val="0"/>
              </a:spcAft>
              <a:defRPr sz="1200">
                <a:solidFill>
                  <a:srgbClr val="0F5494"/>
                </a:solidFill>
                <a:latin typeface="Verdana" pitchFamily="34" charset="0"/>
                <a:ea typeface="MS PGothic" pitchFamily="34" charset="-128"/>
              </a:defRPr>
            </a:lvl8pPr>
            <a:lvl9pPr marL="3886200" indent="-228600" eaLnBrk="0" fontAlgn="base" hangingPunct="0">
              <a:spcBef>
                <a:spcPct val="0"/>
              </a:spcBef>
              <a:spcAft>
                <a:spcPct val="0"/>
              </a:spcAft>
              <a:defRPr sz="1200">
                <a:solidFill>
                  <a:srgbClr val="0F5494"/>
                </a:solidFill>
                <a:latin typeface="Verdana" pitchFamily="34" charset="0"/>
                <a:ea typeface="MS PGothic" pitchFamily="34" charset="-128"/>
              </a:defRPr>
            </a:lvl9pPr>
          </a:lstStyle>
          <a:p>
            <a:pPr algn="r">
              <a:lnSpc>
                <a:spcPts val="1400"/>
              </a:lnSpc>
            </a:pPr>
            <a:fld id="{B432E96A-8DCE-45AC-8AD7-F8D665C0633E}" type="slidenum">
              <a:rPr lang="en-GB" altLang="en-US">
                <a:solidFill>
                  <a:srgbClr val="103C72"/>
                </a:solidFill>
              </a:rPr>
              <a:pPr algn="r">
                <a:lnSpc>
                  <a:spcPts val="1400"/>
                </a:lnSpc>
              </a:pPr>
              <a:t>‹N°›</a:t>
            </a:fld>
            <a:endParaRPr lang="en-GB" altLang="en-US">
              <a:solidFill>
                <a:srgbClr val="103C72"/>
              </a:solidFill>
            </a:endParaRPr>
          </a:p>
        </p:txBody>
      </p:sp>
      <p:sp>
        <p:nvSpPr>
          <p:cNvPr id="13" name="Rectangle 2"/>
          <p:cNvSpPr>
            <a:spLocks noGrp="1" noChangeArrowheads="1"/>
          </p:cNvSpPr>
          <p:nvPr>
            <p:ph type="ctrTitle"/>
          </p:nvPr>
        </p:nvSpPr>
        <p:spPr>
          <a:xfrm>
            <a:off x="685800" y="2157809"/>
            <a:ext cx="7772400" cy="938213"/>
          </a:xfrm>
          <a:ln algn="ctr"/>
        </p:spPr>
        <p:txBody>
          <a:bodyPr/>
          <a:lstStyle>
            <a:lvl1pPr>
              <a:defRPr>
                <a:solidFill>
                  <a:srgbClr val="103C72"/>
                </a:solidFill>
              </a:defRPr>
            </a:lvl1pPr>
          </a:lstStyle>
          <a:p>
            <a:r>
              <a:rPr lang="en-GB" dirty="0"/>
              <a:t>Click to edit Master title style</a:t>
            </a:r>
          </a:p>
        </p:txBody>
      </p:sp>
      <p:sp>
        <p:nvSpPr>
          <p:cNvPr id="14" name="Rectangle 3"/>
          <p:cNvSpPr>
            <a:spLocks noGrp="1" noChangeArrowheads="1"/>
          </p:cNvSpPr>
          <p:nvPr>
            <p:ph type="subTitle" idx="1"/>
          </p:nvPr>
        </p:nvSpPr>
        <p:spPr>
          <a:xfrm>
            <a:off x="684213" y="3311922"/>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smtClean="0">
                <a:ea typeface="MS PGothic" pitchFamily="34" charset="-128"/>
              </a:defRPr>
            </a:lvl1pPr>
          </a:lstStyle>
          <a:p>
            <a:fld id="{F0DB50AE-FE4B-4538-AAF8-DFFCA8E36B50}" type="datetimeFigureOut">
              <a:rPr lang="en-US" altLang="en-US">
                <a:solidFill>
                  <a:prstClr val="black"/>
                </a:solidFill>
              </a:rPr>
              <a:pPr/>
              <a:t>12/6/2013</a:t>
            </a:fld>
            <a:endParaRPr lang="en-US" altLang="en-US">
              <a:solidFill>
                <a:prstClr val="black"/>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solidFill>
            </a:endParaRPr>
          </a:p>
        </p:txBody>
      </p:sp>
      <p:sp>
        <p:nvSpPr>
          <p:cNvPr id="7" name="Slide Number Placeholder 5"/>
          <p:cNvSpPr>
            <a:spLocks noGrp="1"/>
          </p:cNvSpPr>
          <p:nvPr>
            <p:ph type="sldNum" sz="quarter" idx="12"/>
          </p:nvPr>
        </p:nvSpPr>
        <p:spPr/>
        <p:txBody>
          <a:bodyPr/>
          <a:lstStyle>
            <a:lvl1pPr>
              <a:defRPr/>
            </a:lvl1pPr>
          </a:lstStyle>
          <a:p>
            <a:fld id="{E75A2461-6896-41BD-997C-F416CE5D2BA4}" type="slidenum">
              <a:rPr lang="en-US" altLang="en-US">
                <a:solidFill>
                  <a:prstClr val="black"/>
                </a:solidFill>
              </a:rPr>
              <a:pPr/>
              <a:t>‹N°›</a:t>
            </a:fld>
            <a:endParaRPr lang="en-US" altLang="en-US">
              <a:solidFill>
                <a:prstClr val="black"/>
              </a:solidFill>
            </a:endParaRPr>
          </a:p>
        </p:txBody>
      </p:sp>
    </p:spTree>
    <p:extLst>
      <p:ext uri="{BB962C8B-B14F-4D97-AF65-F5344CB8AC3E}">
        <p14:creationId xmlns:p14="http://schemas.microsoft.com/office/powerpoint/2010/main" xmlns="" val="2699058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6FEA2044-0D4B-48AF-877C-6FAE2B67A822}" type="slidenum">
              <a:rPr lang="en-GB"/>
              <a:pPr>
                <a:defRPr/>
              </a:pPr>
              <a:t>‹N°›</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CAB10E90-0046-4153-A97E-D617BF5C6134}" type="slidenum">
              <a:rPr lang="en-GB"/>
              <a:pPr>
                <a:defRPr/>
              </a:pPr>
              <a:t>‹N°›</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EB00FC01-DE51-43F9-9351-750F3A2479D4}" type="slidenum">
              <a:rPr lang="en-GB"/>
              <a:pPr>
                <a:defRPr/>
              </a:pPr>
              <a:t>‹N°›</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027E957F-B300-422A-B6B4-3433560F52D7}" type="slidenum">
              <a:rPr lang="en-GB"/>
              <a:pPr>
                <a:defRPr/>
              </a:pPr>
              <a:t>‹N°›</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15EA48F0-E3A8-49EE-A661-7801C4B69637}" type="slidenum">
              <a:rPr lang="en-GB"/>
              <a:pPr>
                <a:defRPr/>
              </a:pPr>
              <a:t>‹N°›</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9C171812-7669-4927-ABB3-8B767FDA1686}" type="slidenum">
              <a:rPr lang="en-GB"/>
              <a:pPr>
                <a:defRPr/>
              </a:pPr>
              <a:t>‹N°›</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ADB11788-DFED-4D57-9378-A8AD034C8A38}" type="slidenum">
              <a:rPr lang="en-GB"/>
              <a:pPr>
                <a:defRPr/>
              </a:pPr>
              <a:t>‹N°›</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image" Target="../media/image1.png"/><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pPr>
              <a:defRPr/>
            </a:pPr>
            <a:fld id="{430AD342-61EF-4E31-9A00-E35D682C3F44}" type="slidenum">
              <a:rPr lang="en-GB"/>
              <a:pPr>
                <a:defRPr/>
              </a:pPr>
              <a:t>‹N°›</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14" cstate="print"/>
          <a:srcRect/>
          <a:stretch>
            <a:fillRect/>
          </a:stretch>
        </p:blipFill>
        <p:spPr bwMode="auto">
          <a:xfrm>
            <a:off x="3957638" y="258763"/>
            <a:ext cx="1436687" cy="10048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eaLnBrk="0" fontAlgn="base" hangingPunct="0">
        <a:spcBef>
          <a:spcPct val="0"/>
        </a:spcBef>
        <a:spcAft>
          <a:spcPct val="0"/>
        </a:spcAft>
        <a:defRPr sz="3000" b="1">
          <a:solidFill>
            <a:srgbClr val="0F549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ea typeface="+mn-ea"/>
                <a:cs typeface="+mn-cs"/>
              </a:defRPr>
            </a:lvl1pPr>
          </a:lstStyle>
          <a:p>
            <a:pPr>
              <a:defRPr/>
            </a:pPr>
            <a:endParaRPr lang="en-GB">
              <a:solidFill>
                <a:prstClr val="black"/>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ea typeface="+mn-ea"/>
                <a:cs typeface="+mn-cs"/>
              </a:defRPr>
            </a:lvl1pPr>
          </a:lstStyle>
          <a:p>
            <a:pPr>
              <a:defRPr/>
            </a:pPr>
            <a:endParaRPr lang="en-GB">
              <a:solidFill>
                <a:prstClr val="black"/>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8500E749-862A-4513-8B07-31ECD0762708}" type="slidenum">
              <a:rPr lang="en-GB" altLang="en-US">
                <a:solidFill>
                  <a:prstClr val="black"/>
                </a:solidFill>
                <a:ea typeface="MS PGothic" pitchFamily="34" charset="-128"/>
              </a:rPr>
              <a:pPr/>
              <a:t>‹N°›</a:t>
            </a:fld>
            <a:endParaRPr lang="en-GB" altLang="en-US">
              <a:solidFill>
                <a:prstClr val="black"/>
              </a:solidFill>
              <a:ea typeface="MS PGothic" pitchFamily="34" charset="-128"/>
            </a:endParaRPr>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solidFill>
                <a:prstClr val="white"/>
              </a:solidFill>
              <a:latin typeface="Verdana"/>
            </a:endParaRPr>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40000" dist="23000" dir="5400000" rotWithShape="0">
              <a:srgbClr val="808080">
                <a:alpha val="34998"/>
              </a:srgbClr>
            </a:outerShdw>
          </a:effectLst>
        </p:spPr>
        <p:txBody>
          <a:bodyPr anchor="ctr"/>
          <a:lstStyle/>
          <a:p>
            <a:pPr algn="ctr" defTabSz="457200" fontAlgn="auto">
              <a:spcBef>
                <a:spcPts val="0"/>
              </a:spcBef>
              <a:spcAft>
                <a:spcPts val="0"/>
              </a:spcAft>
              <a:defRPr/>
            </a:pPr>
            <a:endParaRPr lang="en-US" sz="1800" dirty="0">
              <a:solidFill>
                <a:prstClr val="white"/>
              </a:solidFill>
              <a:latin typeface="Verdana"/>
              <a:ea typeface="MS PGothic" pitchFamily="34" charset="-128"/>
            </a:endParaRPr>
          </a:p>
        </p:txBody>
      </p:sp>
      <p:pic>
        <p:nvPicPr>
          <p:cNvPr id="1033" name="Picture 17" descr="LOGO CE_Vertical_EN_NEG_quadri_HR"/>
          <p:cNvPicPr>
            <a:picLocks noChangeAspect="1" noChangeArrowheads="1"/>
          </p:cNvPicPr>
          <p:nvPr userDrawn="1"/>
        </p:nvPicPr>
        <p:blipFill>
          <a:blip r:embed="rId19" cstate="print">
            <a:extLst>
              <a:ext uri="{28A0092B-C50C-407E-A947-70E740481C1C}">
                <a14:useLocalDpi xmlns:a14="http://schemas.microsoft.com/office/drawing/2010/main" xmlns=""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177275818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Lst>
  <p:timing>
    <p:tnLst>
      <p:par>
        <p:cTn id="1" dur="indefinite" restart="never" nodeType="tmRoot"/>
      </p:par>
    </p:tnLst>
  </p:timing>
  <p:hf hdr="0" ftr="0" dt="0"/>
  <p:txStyles>
    <p:titleStyle>
      <a:lvl1pPr marL="358775" indent="-358775" algn="l" rtl="0" eaLnBrk="0" fontAlgn="base" hangingPunct="0">
        <a:spcBef>
          <a:spcPct val="0"/>
        </a:spcBef>
        <a:spcAft>
          <a:spcPct val="0"/>
        </a:spcAft>
        <a:defRPr sz="3000" b="1">
          <a:solidFill>
            <a:srgbClr val="0F5494"/>
          </a:solidFill>
          <a:latin typeface="+mj-lt"/>
          <a:ea typeface="MS PGothic" pitchFamily="34" charset="-128"/>
          <a:cs typeface="MS PGothic"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MS PGothic" pitchFamily="34" charset="-128"/>
          <a:cs typeface="MS PGothic"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S PGothic" pitchFamily="34" charset="-128"/>
          <a:cs typeface="MS PGothic"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S PGothic" pitchFamily="34" charset="-128"/>
          <a:cs typeface="MS PGothic" charset="0"/>
        </a:defRPr>
      </a:lvl2pPr>
      <a:lvl3pPr marL="1143000" indent="-228600" algn="l" rtl="0" eaLnBrk="0" fontAlgn="base" hangingPunct="0">
        <a:spcBef>
          <a:spcPct val="20000"/>
        </a:spcBef>
        <a:spcAft>
          <a:spcPct val="0"/>
        </a:spcAft>
        <a:defRPr sz="1400">
          <a:solidFill>
            <a:srgbClr val="0F5494"/>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ea typeface="MS PGothic"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ea typeface="MS PGothic" pitchFamily="34" charset="-128"/>
          <a:cs typeface="MS PGothic"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0" y="2133600"/>
            <a:ext cx="9144000" cy="1143000"/>
          </a:xfrm>
          <a:prstGeom prst="rect">
            <a:avLst/>
          </a:prstGeom>
        </p:spPr>
        <p:txBody>
          <a:bodyPr/>
          <a:lstStyle/>
          <a:p>
            <a:pPr marL="1588" indent="-1588" eaLnBrk="0" hangingPunct="0">
              <a:defRPr/>
            </a:pPr>
            <a:endParaRPr lang="en-US" sz="3600" b="1" kern="0" dirty="0">
              <a:solidFill>
                <a:schemeClr val="tx1"/>
              </a:solidFill>
              <a:latin typeface="+mj-lt"/>
              <a:ea typeface="ＭＳ Ｐゴシック" charset="-128"/>
              <a:cs typeface="ＭＳ Ｐゴシック" charset="-128"/>
            </a:endParaRPr>
          </a:p>
        </p:txBody>
      </p:sp>
      <p:sp>
        <p:nvSpPr>
          <p:cNvPr id="6" name="Subtitle 5"/>
          <p:cNvSpPr>
            <a:spLocks noGrp="1"/>
          </p:cNvSpPr>
          <p:nvPr>
            <p:ph type="subTitle" idx="1"/>
          </p:nvPr>
        </p:nvSpPr>
        <p:spPr>
          <a:xfrm>
            <a:off x="611188" y="4876800"/>
            <a:ext cx="8532812" cy="931862"/>
          </a:xfrm>
        </p:spPr>
        <p:txBody>
          <a:bodyPr/>
          <a:lstStyle/>
          <a:p>
            <a:r>
              <a:rPr lang="da-DK" dirty="0" err="1" smtClean="0">
                <a:ea typeface="ＭＳ Ｐゴシック" charset="-128"/>
                <a:cs typeface="ＭＳ Ｐゴシック" charset="-128"/>
              </a:rPr>
              <a:t>Making</a:t>
            </a:r>
            <a:r>
              <a:rPr lang="da-DK" dirty="0" smtClean="0">
                <a:ea typeface="ＭＳ Ｐゴシック" charset="-128"/>
                <a:cs typeface="ＭＳ Ｐゴシック" charset="-128"/>
              </a:rPr>
              <a:t> </a:t>
            </a:r>
            <a:r>
              <a:rPr lang="da-DK" dirty="0" err="1" smtClean="0">
                <a:ea typeface="ＭＳ Ｐゴシック" charset="-128"/>
                <a:cs typeface="ＭＳ Ｐゴシック" charset="-128"/>
              </a:rPr>
              <a:t>projects</a:t>
            </a:r>
            <a:r>
              <a:rPr lang="da-DK" dirty="0" smtClean="0">
                <a:ea typeface="ＭＳ Ｐゴシック" charset="-128"/>
                <a:cs typeface="ＭＳ Ｐゴシック" charset="-128"/>
              </a:rPr>
              <a:t> more </a:t>
            </a:r>
            <a:r>
              <a:rPr lang="da-DK" dirty="0" err="1" smtClean="0">
                <a:ea typeface="ＭＳ Ｐゴシック" charset="-128"/>
                <a:cs typeface="ＭＳ Ｐゴシック" charset="-128"/>
              </a:rPr>
              <a:t>environmentally</a:t>
            </a:r>
            <a:r>
              <a:rPr lang="da-DK" dirty="0" smtClean="0">
                <a:ea typeface="ＭＳ Ｐゴシック" charset="-128"/>
                <a:cs typeface="ＭＳ Ｐゴシック" charset="-128"/>
              </a:rPr>
              <a:t> </a:t>
            </a:r>
            <a:r>
              <a:rPr lang="da-DK" dirty="0" err="1" smtClean="0">
                <a:ea typeface="ＭＳ Ｐゴシック" charset="-128"/>
                <a:cs typeface="ＭＳ Ｐゴシック" charset="-128"/>
              </a:rPr>
              <a:t>sustainable</a:t>
            </a:r>
            <a:r>
              <a:rPr lang="da-DK" dirty="0" smtClean="0">
                <a:ea typeface="ＭＳ Ｐゴシック" charset="-128"/>
                <a:cs typeface="ＭＳ Ｐゴシック" charset="-128"/>
              </a:rPr>
              <a:t> – </a:t>
            </a:r>
            <a:r>
              <a:rPr lang="da-DK" dirty="0" err="1" smtClean="0">
                <a:ea typeface="ＭＳ Ｐゴシック" charset="-128"/>
                <a:cs typeface="ＭＳ Ｐゴシック" charset="-128"/>
              </a:rPr>
              <a:t>module</a:t>
            </a:r>
            <a:r>
              <a:rPr lang="da-DK" dirty="0" smtClean="0">
                <a:ea typeface="ＭＳ Ｐゴシック" charset="-128"/>
                <a:cs typeface="ＭＳ Ｐゴシック" charset="-128"/>
              </a:rPr>
              <a:t> 6 </a:t>
            </a:r>
          </a:p>
          <a:p>
            <a:r>
              <a:rPr lang="da-DK" sz="3200" dirty="0">
                <a:ea typeface="ＭＳ Ｐゴシック" pitchFamily="34" charset="-128"/>
              </a:rPr>
              <a:t/>
            </a:r>
            <a:br>
              <a:rPr lang="da-DK" sz="3200" dirty="0">
                <a:ea typeface="ＭＳ Ｐゴシック" pitchFamily="34" charset="-128"/>
              </a:rPr>
            </a:br>
            <a:endParaRPr lang="en-US" dirty="0"/>
          </a:p>
        </p:txBody>
      </p:sp>
      <p:sp>
        <p:nvSpPr>
          <p:cNvPr id="5124" name="Slide Number Placeholder 4"/>
          <p:cNvSpPr>
            <a:spLocks noGrp="1"/>
          </p:cNvSpPr>
          <p:nvPr>
            <p:ph type="sldNum" sz="quarter" idx="12"/>
          </p:nvPr>
        </p:nvSpPr>
        <p:spPr>
          <a:noFill/>
        </p:spPr>
        <p:txBody>
          <a:bodyPr/>
          <a:lstStyle/>
          <a:p>
            <a:fld id="{0657ED24-079D-40FA-A7F2-35F33921242B}" type="slidenum">
              <a:rPr lang="en-GB" smtClean="0">
                <a:latin typeface="Verdana" pitchFamily="34" charset="0"/>
                <a:ea typeface="ＭＳ Ｐゴシック" pitchFamily="34" charset="-128"/>
              </a:rPr>
              <a:pPr/>
              <a:t>1</a:t>
            </a:fld>
            <a:endParaRPr lang="en-GB" smtClean="0">
              <a:latin typeface="Verdana" pitchFamily="34" charset="0"/>
              <a:ea typeface="ＭＳ Ｐゴシック" pitchFamily="34" charset="-128"/>
            </a:endParaRPr>
          </a:p>
        </p:txBody>
      </p:sp>
      <p:sp>
        <p:nvSpPr>
          <p:cNvPr id="7" name="Rectangle 5"/>
          <p:cNvSpPr txBox="1">
            <a:spLocks noChangeArrowheads="1"/>
          </p:cNvSpPr>
          <p:nvPr/>
        </p:nvSpPr>
        <p:spPr bwMode="auto">
          <a:xfrm>
            <a:off x="4194175" y="2018300"/>
            <a:ext cx="4949825" cy="11557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marL="3175" algn="l" rtl="0" eaLnBrk="0" fontAlgn="base" hangingPunct="0">
              <a:spcBef>
                <a:spcPct val="0"/>
              </a:spcBef>
              <a:spcAft>
                <a:spcPct val="0"/>
              </a:spcAft>
              <a:defRPr sz="7600" b="1">
                <a:solidFill>
                  <a:srgbClr val="FFD624"/>
                </a:solidFill>
                <a:latin typeface="+mj-lt"/>
                <a:ea typeface="+mj-ea"/>
                <a:cs typeface="+mj-cs"/>
              </a:defRPr>
            </a:lvl1pPr>
            <a:lvl2pPr marL="358775" algn="l" rtl="0" eaLnBrk="0" fontAlgn="base" hangingPunct="0">
              <a:spcBef>
                <a:spcPct val="0"/>
              </a:spcBef>
              <a:spcAft>
                <a:spcPct val="0"/>
              </a:spcAft>
              <a:defRPr sz="3000" b="1">
                <a:solidFill>
                  <a:srgbClr val="0F5494"/>
                </a:solidFill>
                <a:latin typeface="Verdana" pitchFamily="34" charset="0"/>
              </a:defRPr>
            </a:lvl2pPr>
            <a:lvl3pPr marL="358775" algn="l" rtl="0" eaLnBrk="0" fontAlgn="base" hangingPunct="0">
              <a:spcBef>
                <a:spcPct val="0"/>
              </a:spcBef>
              <a:spcAft>
                <a:spcPct val="0"/>
              </a:spcAft>
              <a:defRPr sz="3000" b="1">
                <a:solidFill>
                  <a:srgbClr val="0F5494"/>
                </a:solidFill>
                <a:latin typeface="Verdana" pitchFamily="34" charset="0"/>
              </a:defRPr>
            </a:lvl3pPr>
            <a:lvl4pPr marL="358775" algn="l" rtl="0" eaLnBrk="0" fontAlgn="base" hangingPunct="0">
              <a:spcBef>
                <a:spcPct val="0"/>
              </a:spcBef>
              <a:spcAft>
                <a:spcPct val="0"/>
              </a:spcAft>
              <a:defRPr sz="3000" b="1">
                <a:solidFill>
                  <a:srgbClr val="0F5494"/>
                </a:solidFill>
                <a:latin typeface="Verdana" pitchFamily="34" charset="0"/>
              </a:defRPr>
            </a:lvl4pPr>
            <a:lvl5pPr marL="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eaLnBrk="1" hangingPunct="1"/>
            <a:r>
              <a:rPr lang="en-GB" sz="3200" kern="0" dirty="0" smtClean="0"/>
              <a:t>Environment and climate change in development cooperation</a:t>
            </a:r>
            <a:endParaRPr lang="en-GB" sz="3200" kern="0" dirty="0" smtClean="0">
              <a:solidFill>
                <a:srgbClr val="FFC000"/>
              </a:solidFill>
            </a:endParaRPr>
          </a:p>
        </p:txBody>
      </p:sp>
    </p:spTree>
    <p:extLst>
      <p:ext uri="{BB962C8B-B14F-4D97-AF65-F5344CB8AC3E}">
        <p14:creationId xmlns:p14="http://schemas.microsoft.com/office/powerpoint/2010/main" xmlns="" val="4593381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2"/>
          </p:nvPr>
        </p:nvSpPr>
        <p:spPr>
          <a:xfrm>
            <a:off x="468313" y="6553150"/>
            <a:ext cx="2895600" cy="4762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algn="l">
              <a:lnSpc>
                <a:spcPts val="1400"/>
              </a:lnSpc>
            </a:pPr>
            <a:fld id="{49591700-4585-4E7B-9F0A-2F772F08DC2A}" type="slidenum">
              <a:rPr lang="fr-FR" smtClean="0">
                <a:solidFill>
                  <a:srgbClr val="00A6C8"/>
                </a:solidFill>
                <a:latin typeface="Verdana" pitchFamily="34" charset="0"/>
              </a:rPr>
              <a:pPr algn="l">
                <a:lnSpc>
                  <a:spcPts val="1400"/>
                </a:lnSpc>
              </a:pPr>
              <a:t>10</a:t>
            </a:fld>
            <a:endParaRPr lang="fr-FR" smtClean="0">
              <a:solidFill>
                <a:srgbClr val="00A6C8"/>
              </a:solidFill>
              <a:latin typeface="Verdana" pitchFamily="34" charset="0"/>
            </a:endParaRPr>
          </a:p>
        </p:txBody>
      </p:sp>
      <p:sp>
        <p:nvSpPr>
          <p:cNvPr id="14339" name="Rectangle 2"/>
          <p:cNvSpPr>
            <a:spLocks noGrp="1" noChangeArrowheads="1"/>
          </p:cNvSpPr>
          <p:nvPr>
            <p:ph type="title"/>
          </p:nvPr>
        </p:nvSpPr>
        <p:spPr>
          <a:xfrm>
            <a:off x="0" y="1052736"/>
            <a:ext cx="9144000" cy="936625"/>
          </a:xfrm>
        </p:spPr>
        <p:txBody>
          <a:bodyPr/>
          <a:lstStyle/>
          <a:p>
            <a:pPr indent="0" eaLnBrk="1" hangingPunct="1"/>
            <a:r>
              <a:rPr lang="en-GB" sz="2800" dirty="0" smtClean="0">
                <a:latin typeface="+mn-lt"/>
                <a:ea typeface="ＭＳ Ｐゴシック" pitchFamily="34" charset="-128"/>
              </a:rPr>
              <a:t>Identification Fiche (or AF): Entry points</a:t>
            </a:r>
            <a:endParaRPr lang="en-GB" sz="2800" dirty="0">
              <a:latin typeface="+mn-lt"/>
              <a:ea typeface="ＭＳ Ｐゴシック" pitchFamily="34" charset="-128"/>
            </a:endParaRPr>
          </a:p>
        </p:txBody>
      </p:sp>
      <p:graphicFrame>
        <p:nvGraphicFramePr>
          <p:cNvPr id="13" name="Tabel 12"/>
          <p:cNvGraphicFramePr>
            <a:graphicFrameLocks noGrp="1"/>
          </p:cNvGraphicFramePr>
          <p:nvPr>
            <p:extLst>
              <p:ext uri="{D42A27DB-BD31-4B8C-83A1-F6EECF244321}">
                <p14:modId xmlns:p14="http://schemas.microsoft.com/office/powerpoint/2010/main" xmlns="" val="3079423440"/>
              </p:ext>
            </p:extLst>
          </p:nvPr>
        </p:nvGraphicFramePr>
        <p:xfrm>
          <a:off x="179512" y="2017856"/>
          <a:ext cx="8784976" cy="4795520"/>
        </p:xfrm>
        <a:graphic>
          <a:graphicData uri="http://schemas.openxmlformats.org/drawingml/2006/table">
            <a:tbl>
              <a:tblPr firstRow="1" bandRow="1">
                <a:tableStyleId>{5C22544A-7EE6-4342-B048-85BDC9FD1C3A}</a:tableStyleId>
              </a:tblPr>
              <a:tblGrid>
                <a:gridCol w="3529008"/>
                <a:gridCol w="5255968"/>
              </a:tblGrid>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600" b="1" dirty="0" smtClean="0">
                          <a:solidFill>
                            <a:schemeClr val="tx1"/>
                          </a:solidFill>
                          <a:ea typeface="ＭＳ Ｐゴシック" pitchFamily="34" charset="-128"/>
                        </a:rPr>
                        <a:t>Entry point </a:t>
                      </a:r>
                      <a:r>
                        <a:rPr lang="en-GB" sz="1600" b="1" baseline="0" dirty="0" smtClean="0">
                          <a:solidFill>
                            <a:schemeClr val="tx1"/>
                          </a:solidFill>
                          <a:ea typeface="ＭＳ Ｐゴシック" pitchFamily="34" charset="-128"/>
                        </a:rPr>
                        <a:t>in IF / AF</a:t>
                      </a:r>
                      <a:endParaRPr lang="en-GB" sz="1600" b="1" dirty="0" smtClean="0">
                        <a:solidFill>
                          <a:schemeClr val="tx1"/>
                        </a:solidFill>
                        <a:ea typeface="ＭＳ Ｐゴシック" pitchFamily="34" charset="-128"/>
                      </a:endParaRPr>
                    </a:p>
                  </a:txBody>
                  <a:tcPr>
                    <a:solidFill>
                      <a:schemeClr val="accent5"/>
                    </a:solidFill>
                  </a:tcPr>
                </a:tc>
                <a:tc>
                  <a:txBody>
                    <a:bodyPr/>
                    <a:lstStyle/>
                    <a:p>
                      <a:r>
                        <a:rPr lang="en-GB" sz="1600" b="1" dirty="0" smtClean="0">
                          <a:solidFill>
                            <a:schemeClr val="tx1"/>
                          </a:solidFill>
                        </a:rPr>
                        <a:t>Issues for ENV and CC integration</a:t>
                      </a:r>
                      <a:endParaRPr lang="en-GB" sz="1600" b="1" dirty="0">
                        <a:solidFill>
                          <a:schemeClr val="tx1"/>
                        </a:solidFill>
                      </a:endParaRPr>
                    </a:p>
                  </a:txBody>
                  <a:tcPr>
                    <a:solidFill>
                      <a:schemeClr val="accent5"/>
                    </a:solidFill>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600" b="0" dirty="0" smtClean="0">
                          <a:solidFill>
                            <a:schemeClr val="tx1"/>
                          </a:solidFill>
                          <a:ea typeface="ＭＳ Ｐゴシック" pitchFamily="34" charset="-128"/>
                        </a:rPr>
                        <a:t>Policies/Strategies of partner government</a:t>
                      </a:r>
                    </a:p>
                  </a:txBody>
                  <a:tcPr>
                    <a:solidFill>
                      <a:schemeClr val="accent5"/>
                    </a:solidFill>
                  </a:tcPr>
                </a:tc>
                <a:tc>
                  <a:txBody>
                    <a:bodyPr/>
                    <a:lstStyle/>
                    <a:p>
                      <a:r>
                        <a:rPr lang="en-GB" sz="1600" b="0" dirty="0" smtClean="0">
                          <a:solidFill>
                            <a:schemeClr val="tx1"/>
                          </a:solidFill>
                        </a:rPr>
                        <a:t>Environmental and climate integration</a:t>
                      </a:r>
                      <a:endParaRPr lang="en-GB" sz="1600" b="0" dirty="0">
                        <a:solidFill>
                          <a:schemeClr val="tx1"/>
                        </a:solidFill>
                      </a:endParaRPr>
                    </a:p>
                  </a:txBody>
                  <a:tcPr>
                    <a:solidFill>
                      <a:schemeClr val="accent5"/>
                    </a:solidFill>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600" b="0" dirty="0" smtClean="0">
                          <a:solidFill>
                            <a:schemeClr val="tx1"/>
                          </a:solidFill>
                          <a:ea typeface="ＭＳ Ｐゴシック" pitchFamily="34" charset="-128"/>
                        </a:rPr>
                        <a:t>Problem analysis / Strategic analysis</a:t>
                      </a:r>
                    </a:p>
                  </a:txBody>
                  <a:tcPr/>
                </a:tc>
                <a:tc>
                  <a:txBody>
                    <a:bodyPr/>
                    <a:lstStyle/>
                    <a:p>
                      <a:r>
                        <a:rPr lang="en-GB" sz="1600" b="0" dirty="0" smtClean="0">
                          <a:solidFill>
                            <a:schemeClr val="tx1"/>
                          </a:solidFill>
                        </a:rPr>
                        <a:t>Problem tree</a:t>
                      </a:r>
                      <a:r>
                        <a:rPr lang="en-GB" sz="1600" b="0" baseline="0" dirty="0" smtClean="0">
                          <a:solidFill>
                            <a:schemeClr val="tx1"/>
                          </a:solidFill>
                        </a:rPr>
                        <a:t> and Objective tree</a:t>
                      </a:r>
                      <a:endParaRPr lang="en-GB" sz="1600" b="0" dirty="0">
                        <a:solidFill>
                          <a:schemeClr val="tx1"/>
                        </a:solidFill>
                      </a:endParaRPr>
                    </a:p>
                  </a:txBody>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600" b="0" dirty="0" smtClean="0">
                          <a:solidFill>
                            <a:schemeClr val="tx1"/>
                          </a:solidFill>
                          <a:ea typeface="ＭＳ Ｐゴシック" pitchFamily="34" charset="-128"/>
                        </a:rPr>
                        <a:t>Stakeholder analysis</a:t>
                      </a:r>
                    </a:p>
                  </a:txBody>
                  <a:tcPr>
                    <a:solidFill>
                      <a:schemeClr val="accent5"/>
                    </a:solidFill>
                  </a:tcPr>
                </a:tc>
                <a:tc>
                  <a:txBody>
                    <a:bodyPr/>
                    <a:lstStyle/>
                    <a:p>
                      <a:r>
                        <a:rPr lang="en-GB" sz="1600" b="0" dirty="0" smtClean="0">
                          <a:solidFill>
                            <a:schemeClr val="tx1"/>
                          </a:solidFill>
                        </a:rPr>
                        <a:t>Groups</a:t>
                      </a:r>
                      <a:r>
                        <a:rPr lang="en-GB" sz="1600" b="0" baseline="0" dirty="0" smtClean="0">
                          <a:solidFill>
                            <a:schemeClr val="tx1"/>
                          </a:solidFill>
                        </a:rPr>
                        <a:t> affected by environmental and climatic impact; </a:t>
                      </a:r>
                      <a:r>
                        <a:rPr lang="en-US" sz="1600" b="0" baseline="0" dirty="0" smtClean="0">
                          <a:solidFill>
                            <a:schemeClr val="tx1"/>
                          </a:solidFill>
                        </a:rPr>
                        <a:t>Environmental and climate stakeholders</a:t>
                      </a:r>
                      <a:endParaRPr lang="en-GB" sz="1600" b="0" dirty="0">
                        <a:solidFill>
                          <a:schemeClr val="tx1"/>
                        </a:solidFill>
                      </a:endParaRPr>
                    </a:p>
                  </a:txBody>
                  <a:tcPr>
                    <a:solidFill>
                      <a:schemeClr val="accent5"/>
                    </a:solidFill>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600" b="0" dirty="0" smtClean="0">
                          <a:solidFill>
                            <a:schemeClr val="tx1"/>
                          </a:solidFill>
                          <a:ea typeface="ＭＳ Ｐゴシック" pitchFamily="34" charset="-128"/>
                        </a:rPr>
                        <a:t>Objectives and expected results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b="0" dirty="0" smtClean="0">
                          <a:solidFill>
                            <a:schemeClr val="tx1"/>
                          </a:solidFill>
                        </a:rPr>
                        <a:t>Project</a:t>
                      </a:r>
                      <a:r>
                        <a:rPr lang="en-GB" sz="1600" b="0" baseline="0" dirty="0" smtClean="0">
                          <a:solidFill>
                            <a:schemeClr val="tx1"/>
                          </a:solidFill>
                        </a:rPr>
                        <a:t> logics, the </a:t>
                      </a:r>
                      <a:r>
                        <a:rPr lang="en-GB" sz="1600" b="0" baseline="0" dirty="0" err="1" smtClean="0">
                          <a:solidFill>
                            <a:schemeClr val="tx1"/>
                          </a:solidFill>
                        </a:rPr>
                        <a:t>LogFrame</a:t>
                      </a:r>
                      <a:endParaRPr lang="en-GB" sz="1600" b="0" dirty="0" smtClean="0">
                        <a:solidFill>
                          <a:schemeClr val="tx1"/>
                        </a:solidFill>
                      </a:endParaRPr>
                    </a:p>
                  </a:txBody>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600" b="0" dirty="0" smtClean="0">
                          <a:solidFill>
                            <a:schemeClr val="tx1"/>
                          </a:solidFill>
                          <a:ea typeface="ＭＳ Ｐゴシック" pitchFamily="34" charset="-128"/>
                        </a:rPr>
                        <a:t>Assumptions and risks</a:t>
                      </a:r>
                    </a:p>
                  </a:txBody>
                  <a:tcPr>
                    <a:solidFill>
                      <a:schemeClr val="accent5"/>
                    </a:solidFill>
                  </a:tcPr>
                </a:tc>
                <a:tc>
                  <a:txBody>
                    <a:bodyPr/>
                    <a:lstStyle/>
                    <a:p>
                      <a:r>
                        <a:rPr lang="en-GB" sz="1600" b="0" dirty="0" smtClean="0">
                          <a:solidFill>
                            <a:schemeClr val="tx1"/>
                          </a:solidFill>
                        </a:rPr>
                        <a:t>Project sustainability; environmental and</a:t>
                      </a:r>
                      <a:r>
                        <a:rPr lang="en-GB" sz="1600" b="0" baseline="0" dirty="0" smtClean="0">
                          <a:solidFill>
                            <a:schemeClr val="tx1"/>
                          </a:solidFill>
                        </a:rPr>
                        <a:t> climate related risks</a:t>
                      </a:r>
                      <a:endParaRPr lang="en-GB" sz="1600" b="0" dirty="0">
                        <a:solidFill>
                          <a:schemeClr val="tx1"/>
                        </a:solidFill>
                      </a:endParaRPr>
                    </a:p>
                  </a:txBody>
                  <a:tcPr>
                    <a:solidFill>
                      <a:schemeClr val="accent5"/>
                    </a:solidFill>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600" b="0" dirty="0" smtClean="0">
                          <a:solidFill>
                            <a:schemeClr val="tx1"/>
                          </a:solidFill>
                          <a:ea typeface="ＭＳ Ｐゴシック" pitchFamily="34" charset="-128"/>
                        </a:rPr>
                        <a:t>Cross-cutting issues/Sustainability</a:t>
                      </a:r>
                    </a:p>
                  </a:txBody>
                  <a:tcPr/>
                </a:tc>
                <a:tc>
                  <a:txBody>
                    <a:bodyPr/>
                    <a:lstStyle/>
                    <a:p>
                      <a:r>
                        <a:rPr lang="en-GB" sz="1600" b="0" dirty="0" smtClean="0">
                          <a:solidFill>
                            <a:schemeClr val="tx1"/>
                          </a:solidFill>
                        </a:rPr>
                        <a:t>Summing up;</a:t>
                      </a:r>
                      <a:r>
                        <a:rPr lang="en-GB" sz="1600" b="0" baseline="0" dirty="0" smtClean="0">
                          <a:solidFill>
                            <a:schemeClr val="tx1"/>
                          </a:solidFill>
                        </a:rPr>
                        <a:t> screening results</a:t>
                      </a:r>
                      <a:endParaRPr lang="en-GB" sz="1600" b="0" dirty="0">
                        <a:solidFill>
                          <a:schemeClr val="tx1"/>
                        </a:solidFill>
                      </a:endParaRPr>
                    </a:p>
                  </a:txBody>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600" b="0" dirty="0" smtClean="0">
                          <a:solidFill>
                            <a:schemeClr val="tx1"/>
                          </a:solidFill>
                          <a:ea typeface="ＭＳ Ｐゴシック" pitchFamily="34" charset="-128"/>
                        </a:rPr>
                        <a:t>Budget</a:t>
                      </a:r>
                    </a:p>
                  </a:txBody>
                  <a:tcPr>
                    <a:solidFill>
                      <a:schemeClr val="accent5"/>
                    </a:solidFill>
                  </a:tcPr>
                </a:tc>
                <a:tc>
                  <a:txBody>
                    <a:bodyPr/>
                    <a:lstStyle/>
                    <a:p>
                      <a:r>
                        <a:rPr lang="en-GB" sz="1600" b="0" dirty="0" smtClean="0">
                          <a:solidFill>
                            <a:schemeClr val="tx1"/>
                          </a:solidFill>
                        </a:rPr>
                        <a:t>Resources for ENV and CC measures, awareness raising, capacity development</a:t>
                      </a:r>
                      <a:endParaRPr lang="en-GB" sz="1600" b="0" dirty="0">
                        <a:solidFill>
                          <a:schemeClr val="tx1"/>
                        </a:solidFill>
                      </a:endParaRPr>
                    </a:p>
                  </a:txBody>
                  <a:tcPr>
                    <a:solidFill>
                      <a:schemeClr val="accent5"/>
                    </a:solidFill>
                  </a:tcPr>
                </a:tc>
              </a:tr>
              <a:tr h="370840">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sz="1600" b="0" dirty="0" smtClean="0">
                          <a:solidFill>
                            <a:schemeClr val="tx1"/>
                          </a:solidFill>
                          <a:ea typeface="ＭＳ Ｐゴシック" pitchFamily="34" charset="-128"/>
                        </a:rPr>
                        <a:t>Next steps, work plan and time schedule</a:t>
                      </a:r>
                    </a:p>
                  </a:txBody>
                  <a:tcPr/>
                </a:tc>
                <a:tc>
                  <a:txBody>
                    <a:bodyPr/>
                    <a:lstStyle/>
                    <a:p>
                      <a:r>
                        <a:rPr lang="en-GB" sz="1600" b="0" dirty="0" smtClean="0">
                          <a:solidFill>
                            <a:schemeClr val="tx1"/>
                          </a:solidFill>
                        </a:rPr>
                        <a:t>Summary, plan</a:t>
                      </a:r>
                    </a:p>
                  </a:txBody>
                  <a:tcPr/>
                </a:tc>
              </a:tr>
            </a:tbl>
          </a:graphicData>
        </a:graphic>
      </p:graphicFrame>
    </p:spTree>
    <p:extLst>
      <p:ext uri="{BB962C8B-B14F-4D97-AF65-F5344CB8AC3E}">
        <p14:creationId xmlns:p14="http://schemas.microsoft.com/office/powerpoint/2010/main" xmlns="" val="354295446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Slide Number Placeholder 4"/>
          <p:cNvSpPr>
            <a:spLocks noGrp="1"/>
          </p:cNvSpPr>
          <p:nvPr>
            <p:ph type="sldNum" sz="quarter" idx="12"/>
          </p:nvPr>
        </p:nvSpPr>
        <p:spPr>
          <a:xfrm>
            <a:off x="468313" y="6553150"/>
            <a:ext cx="2895600" cy="4762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algn="l">
              <a:lnSpc>
                <a:spcPts val="1400"/>
              </a:lnSpc>
            </a:pPr>
            <a:fld id="{49591700-4585-4E7B-9F0A-2F772F08DC2A}" type="slidenum">
              <a:rPr lang="fr-FR" smtClean="0">
                <a:solidFill>
                  <a:srgbClr val="00A6C8"/>
                </a:solidFill>
                <a:latin typeface="Verdana" pitchFamily="34" charset="0"/>
              </a:rPr>
              <a:pPr algn="l">
                <a:lnSpc>
                  <a:spcPts val="1400"/>
                </a:lnSpc>
              </a:pPr>
              <a:t>11</a:t>
            </a:fld>
            <a:endParaRPr lang="fr-FR" smtClean="0">
              <a:solidFill>
                <a:srgbClr val="00A6C8"/>
              </a:solidFill>
              <a:latin typeface="Verdana" pitchFamily="34" charset="0"/>
            </a:endParaRPr>
          </a:p>
        </p:txBody>
      </p:sp>
      <p:sp>
        <p:nvSpPr>
          <p:cNvPr id="14339" name="Rectangle 2"/>
          <p:cNvSpPr>
            <a:spLocks noGrp="1" noChangeArrowheads="1"/>
          </p:cNvSpPr>
          <p:nvPr>
            <p:ph type="title"/>
          </p:nvPr>
        </p:nvSpPr>
        <p:spPr>
          <a:xfrm>
            <a:off x="0" y="1052736"/>
            <a:ext cx="9144000" cy="936625"/>
          </a:xfrm>
        </p:spPr>
        <p:txBody>
          <a:bodyPr/>
          <a:lstStyle/>
          <a:p>
            <a:pPr indent="0" eaLnBrk="1" hangingPunct="1"/>
            <a:r>
              <a:rPr lang="en-GB" dirty="0" smtClean="0">
                <a:latin typeface="+mn-lt"/>
                <a:ea typeface="ＭＳ Ｐゴシック" pitchFamily="34" charset="-128"/>
              </a:rPr>
              <a:t>Call for Proposals</a:t>
            </a:r>
            <a:endParaRPr lang="en-GB" dirty="0">
              <a:latin typeface="+mn-lt"/>
              <a:ea typeface="ＭＳ Ｐゴシック" pitchFamily="34" charset="-128"/>
            </a:endParaRPr>
          </a:p>
        </p:txBody>
      </p:sp>
      <p:sp>
        <p:nvSpPr>
          <p:cNvPr id="5" name="Rectangle 3"/>
          <p:cNvSpPr txBox="1">
            <a:spLocks noChangeArrowheads="1"/>
          </p:cNvSpPr>
          <p:nvPr/>
        </p:nvSpPr>
        <p:spPr bwMode="auto">
          <a:xfrm>
            <a:off x="0" y="1752600"/>
            <a:ext cx="8229600" cy="187914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180975" indent="-180975"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622300" indent="-266700" algn="l" eaLnBrk="1" hangingPunct="1">
              <a:lnSpc>
                <a:spcPts val="2800"/>
              </a:lnSpc>
            </a:pPr>
            <a:r>
              <a:rPr lang="en-GB" sz="1800" dirty="0" smtClean="0">
                <a:solidFill>
                  <a:srgbClr val="0F5494"/>
                </a:solidFill>
                <a:latin typeface="Verdana" pitchFamily="34" charset="0"/>
              </a:rPr>
              <a:t>Excellent entry point for environmental integration. </a:t>
            </a:r>
          </a:p>
          <a:p>
            <a:pPr marL="622300" indent="-266700" algn="l" eaLnBrk="1" hangingPunct="1">
              <a:lnSpc>
                <a:spcPts val="2800"/>
              </a:lnSpc>
            </a:pPr>
            <a:r>
              <a:rPr lang="en-GB" sz="1800" dirty="0" smtClean="0">
                <a:solidFill>
                  <a:srgbClr val="0F5494"/>
                </a:solidFill>
                <a:latin typeface="Verdana" pitchFamily="34" charset="0"/>
              </a:rPr>
              <a:t>Explicitly include ENV and CC concerns in the program/call. </a:t>
            </a:r>
          </a:p>
          <a:p>
            <a:pPr marL="622300" indent="-266700" algn="l" eaLnBrk="1" hangingPunct="1">
              <a:lnSpc>
                <a:spcPts val="2800"/>
              </a:lnSpc>
            </a:pPr>
            <a:r>
              <a:rPr lang="en-GB" sz="1800" dirty="0" smtClean="0">
                <a:solidFill>
                  <a:srgbClr val="0F5494"/>
                </a:solidFill>
                <a:latin typeface="Verdana" pitchFamily="34" charset="0"/>
              </a:rPr>
              <a:t>Evaluate proposals with national partners.</a:t>
            </a:r>
          </a:p>
          <a:p>
            <a:pPr marL="622300" indent="-266700" algn="l" eaLnBrk="1" hangingPunct="1">
              <a:lnSpc>
                <a:spcPts val="2800"/>
              </a:lnSpc>
            </a:pPr>
            <a:endParaRPr lang="en-GB" sz="2000" dirty="0">
              <a:solidFill>
                <a:srgbClr val="0F5494"/>
              </a:solidFill>
              <a:latin typeface="Verdana" pitchFamily="34" charset="0"/>
            </a:endParaRPr>
          </a:p>
          <a:p>
            <a:pPr marL="622300" indent="-266700" algn="l" eaLnBrk="1" hangingPunct="1">
              <a:lnSpc>
                <a:spcPts val="2800"/>
              </a:lnSpc>
            </a:pPr>
            <a:endParaRPr lang="en-GB" sz="2000" dirty="0">
              <a:solidFill>
                <a:srgbClr val="0F5494"/>
              </a:solidFill>
              <a:latin typeface="Verdana" pitchFamily="34" charset="0"/>
            </a:endParaRPr>
          </a:p>
        </p:txBody>
      </p:sp>
      <p:pic>
        <p:nvPicPr>
          <p:cNvPr id="2" name="Picture 1"/>
          <p:cNvPicPr>
            <a:picLocks noChangeAspect="1"/>
          </p:cNvPicPr>
          <p:nvPr/>
        </p:nvPicPr>
        <p:blipFill>
          <a:blip r:embed="rId3" cstate="print"/>
          <a:stretch>
            <a:fillRect/>
          </a:stretch>
        </p:blipFill>
        <p:spPr>
          <a:xfrm>
            <a:off x="0" y="3125755"/>
            <a:ext cx="9144000" cy="3732245"/>
          </a:xfrm>
          <a:prstGeom prst="rect">
            <a:avLst/>
          </a:prstGeom>
        </p:spPr>
      </p:pic>
    </p:spTree>
    <p:extLst>
      <p:ext uri="{BB962C8B-B14F-4D97-AF65-F5344CB8AC3E}">
        <p14:creationId xmlns:p14="http://schemas.microsoft.com/office/powerpoint/2010/main" xmlns="" val="364875148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1196752"/>
            <a:ext cx="8229600" cy="553998"/>
          </a:xfrm>
        </p:spPr>
        <p:txBody>
          <a:bodyPr>
            <a:spAutoFit/>
          </a:bodyPr>
          <a:lstStyle/>
          <a:p>
            <a:r>
              <a:rPr lang="en-GB" dirty="0" smtClean="0">
                <a:solidFill>
                  <a:srgbClr val="006699"/>
                </a:solidFill>
              </a:rPr>
              <a:t>Instruments - Blending</a:t>
            </a:r>
          </a:p>
        </p:txBody>
      </p:sp>
      <p:sp>
        <p:nvSpPr>
          <p:cNvPr id="6" name="TextBox 5"/>
          <p:cNvSpPr txBox="1"/>
          <p:nvPr/>
        </p:nvSpPr>
        <p:spPr>
          <a:xfrm>
            <a:off x="381000" y="1844824"/>
            <a:ext cx="8583488" cy="4801314"/>
          </a:xfrm>
          <a:prstGeom prst="rect">
            <a:avLst/>
          </a:prstGeom>
          <a:noFill/>
        </p:spPr>
        <p:txBody>
          <a:bodyPr wrap="square" rtlCol="0">
            <a:spAutoFit/>
          </a:bodyPr>
          <a:lstStyle/>
          <a:p>
            <a:pPr marL="228600" indent="-228600" algn="just">
              <a:buClrTx/>
              <a:buFont typeface="Arial"/>
              <a:buChar char="•"/>
            </a:pPr>
            <a:r>
              <a:rPr lang="en-US" sz="1800" b="1" dirty="0" smtClean="0">
                <a:solidFill>
                  <a:srgbClr val="006E99"/>
                </a:solidFill>
                <a:sym typeface="Futura Std Book"/>
              </a:rPr>
              <a:t>Strategic use of grant </a:t>
            </a:r>
            <a:r>
              <a:rPr lang="en-US" sz="1800" dirty="0" smtClean="0">
                <a:solidFill>
                  <a:srgbClr val="006E99"/>
                </a:solidFill>
                <a:sym typeface="Futura Std Book"/>
              </a:rPr>
              <a:t>combined with additional flows such as loans and risk capital, from different sources, e.g. European Financial Institutions. </a:t>
            </a:r>
          </a:p>
          <a:p>
            <a:pPr marL="228600" indent="-228600" algn="just">
              <a:buClrTx/>
              <a:buFont typeface="Arial"/>
              <a:buChar char="•"/>
            </a:pPr>
            <a:endParaRPr lang="en-US" sz="1800" dirty="0" smtClean="0">
              <a:solidFill>
                <a:srgbClr val="006E99"/>
              </a:solidFill>
              <a:sym typeface="Futura Std Book"/>
            </a:endParaRPr>
          </a:p>
          <a:p>
            <a:pPr marL="228600" indent="-228600" algn="just">
              <a:buClrTx/>
              <a:buFont typeface="Arial"/>
              <a:buChar char="•"/>
            </a:pPr>
            <a:r>
              <a:rPr lang="en-US" sz="1800" b="1" dirty="0" smtClean="0">
                <a:solidFill>
                  <a:srgbClr val="006E99"/>
                </a:solidFill>
                <a:sym typeface="Futura Std Book"/>
              </a:rPr>
              <a:t>Support</a:t>
            </a:r>
            <a:r>
              <a:rPr lang="en-US" sz="1800" dirty="0" smtClean="0">
                <a:solidFill>
                  <a:srgbClr val="006E99"/>
                </a:solidFill>
                <a:sym typeface="Futura Std Book"/>
              </a:rPr>
              <a:t> can be provided under different forms (investment grant, TA, guarantees, interest rate subsidy)</a:t>
            </a:r>
          </a:p>
          <a:p>
            <a:pPr marL="228600" indent="-228600" algn="just">
              <a:buClrTx/>
              <a:buFont typeface="Arial"/>
              <a:buChar char="•"/>
            </a:pPr>
            <a:endParaRPr lang="en-US" sz="1800" b="1" dirty="0" smtClean="0">
              <a:solidFill>
                <a:srgbClr val="006E99"/>
              </a:solidFill>
              <a:sym typeface="Futura Std Book"/>
            </a:endParaRPr>
          </a:p>
          <a:p>
            <a:pPr marL="228600" indent="-228600" algn="just">
              <a:buClrTx/>
              <a:buFont typeface="Arial"/>
              <a:buChar char="•"/>
            </a:pPr>
            <a:r>
              <a:rPr lang="en-US" sz="1800" b="1" dirty="0" smtClean="0">
                <a:solidFill>
                  <a:srgbClr val="006E99"/>
                </a:solidFill>
                <a:sym typeface="Futura Std Book"/>
              </a:rPr>
              <a:t>Objective</a:t>
            </a:r>
            <a:r>
              <a:rPr lang="en-US" sz="1800" dirty="0" smtClean="0">
                <a:solidFill>
                  <a:srgbClr val="006E99"/>
                </a:solidFill>
                <a:sym typeface="Futura Std Book"/>
              </a:rPr>
              <a:t>: to achieve financial and non-financial leverage in support of EU policy objectives. </a:t>
            </a:r>
          </a:p>
          <a:p>
            <a:pPr marL="228600" indent="-228600" algn="just">
              <a:buClrTx/>
              <a:buFont typeface="Arial"/>
              <a:buChar char="•"/>
            </a:pPr>
            <a:endParaRPr lang="en-US" sz="1800" dirty="0" smtClean="0">
              <a:solidFill>
                <a:srgbClr val="006E99"/>
              </a:solidFill>
              <a:sym typeface="Futura Std Book"/>
            </a:endParaRPr>
          </a:p>
          <a:p>
            <a:pPr marL="228600" indent="-228600" algn="just">
              <a:buClrTx/>
              <a:buFont typeface="Arial"/>
              <a:buChar char="•"/>
            </a:pPr>
            <a:r>
              <a:rPr lang="en-US" sz="1800" dirty="0" smtClean="0">
                <a:solidFill>
                  <a:srgbClr val="006E99"/>
                </a:solidFill>
                <a:sym typeface="Futura Std Book"/>
              </a:rPr>
              <a:t>Seven </a:t>
            </a:r>
            <a:r>
              <a:rPr lang="en-US" sz="1800" b="1" dirty="0" smtClean="0">
                <a:solidFill>
                  <a:srgbClr val="006E99"/>
                </a:solidFill>
                <a:sym typeface="Futura Std Book"/>
              </a:rPr>
              <a:t>regional blending facilities</a:t>
            </a:r>
            <a:r>
              <a:rPr lang="en-US" sz="1800" dirty="0" smtClean="0">
                <a:solidFill>
                  <a:srgbClr val="006E99"/>
                </a:solidFill>
                <a:sym typeface="Futura Std Book"/>
              </a:rPr>
              <a:t>: covering mainly [Transport], Energy, Environment, Water and support to SME's sectors. </a:t>
            </a:r>
          </a:p>
          <a:p>
            <a:pPr marL="228600" indent="-228600" algn="just">
              <a:buClrTx/>
              <a:buFont typeface="Arial"/>
              <a:buChar char="•"/>
            </a:pPr>
            <a:endParaRPr lang="en-US" sz="1800" b="1" dirty="0" smtClean="0">
              <a:solidFill>
                <a:srgbClr val="006E99"/>
              </a:solidFill>
              <a:sym typeface="Futura Std Book"/>
            </a:endParaRPr>
          </a:p>
          <a:p>
            <a:pPr marL="228600" indent="-228600" algn="just">
              <a:buClrTx/>
              <a:buFont typeface="Arial"/>
              <a:buChar char="•"/>
            </a:pPr>
            <a:r>
              <a:rPr lang="en-US" sz="1800" b="1" dirty="0" smtClean="0">
                <a:solidFill>
                  <a:srgbClr val="006E99"/>
                </a:solidFill>
                <a:sym typeface="Futura Std Book"/>
              </a:rPr>
              <a:t>Climate change windows</a:t>
            </a:r>
            <a:r>
              <a:rPr lang="en-US" sz="1800" dirty="0" smtClean="0">
                <a:solidFill>
                  <a:srgbClr val="006E99"/>
                </a:solidFill>
                <a:sym typeface="Futura Std Book"/>
              </a:rPr>
              <a:t>: new r</a:t>
            </a:r>
            <a:r>
              <a:rPr lang="en-GB" sz="1800" dirty="0" err="1" smtClean="0">
                <a:solidFill>
                  <a:srgbClr val="006E99"/>
                </a:solidFill>
                <a:cs typeface="Arial" pitchFamily="34" charset="0"/>
                <a:sym typeface="Futura Std Book"/>
              </a:rPr>
              <a:t>esources</a:t>
            </a:r>
            <a:r>
              <a:rPr lang="en-GB" sz="1800" dirty="0" smtClean="0">
                <a:solidFill>
                  <a:srgbClr val="006E99"/>
                </a:solidFill>
                <a:cs typeface="Arial" pitchFamily="34" charset="0"/>
                <a:sym typeface="Futura Std Book"/>
              </a:rPr>
              <a:t>. Tracking of climate change related projects (Rio markers). More than €500 million EU grants committed to green projects (60% of all commitments).</a:t>
            </a:r>
          </a:p>
          <a:p>
            <a:pPr marL="228600" indent="-228600" algn="just">
              <a:buClrTx/>
              <a:buFont typeface="Arial"/>
              <a:buChar char="•"/>
            </a:pPr>
            <a:r>
              <a:rPr lang="en-GB" sz="1800" dirty="0" smtClean="0">
                <a:solidFill>
                  <a:srgbClr val="006E99"/>
                </a:solidFill>
                <a:cs typeface="Arial" pitchFamily="34" charset="0"/>
              </a:rPr>
              <a:t>Blending is not an objective, but </a:t>
            </a:r>
            <a:r>
              <a:rPr lang="en-GB" sz="1800" b="1" dirty="0" smtClean="0">
                <a:solidFill>
                  <a:srgbClr val="006E99"/>
                </a:solidFill>
                <a:cs typeface="Arial" pitchFamily="34" charset="0"/>
              </a:rPr>
              <a:t>an instrument</a:t>
            </a:r>
            <a:r>
              <a:rPr lang="en-GB" sz="1800" dirty="0" smtClean="0">
                <a:solidFill>
                  <a:srgbClr val="006E99"/>
                </a:solidFill>
                <a:cs typeface="Arial" pitchFamily="34" charset="0"/>
              </a:rPr>
              <a:t>. </a:t>
            </a:r>
          </a:p>
        </p:txBody>
      </p:sp>
      <p:sp>
        <p:nvSpPr>
          <p:cNvPr id="8"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12</a:t>
            </a:fld>
            <a:endParaRPr lang="en-GB" dirty="0"/>
          </a:p>
        </p:txBody>
      </p:sp>
    </p:spTree>
    <p:extLst>
      <p:ext uri="{BB962C8B-B14F-4D97-AF65-F5344CB8AC3E}">
        <p14:creationId xmlns:p14="http://schemas.microsoft.com/office/powerpoint/2010/main" xmlns="" val="29324978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13</a:t>
            </a:fld>
            <a:endParaRPr lang="en-GB" dirty="0"/>
          </a:p>
        </p:txBody>
      </p:sp>
      <p:sp>
        <p:nvSpPr>
          <p:cNvPr id="4" name="TextBox 3"/>
          <p:cNvSpPr txBox="1"/>
          <p:nvPr/>
        </p:nvSpPr>
        <p:spPr>
          <a:xfrm>
            <a:off x="381000" y="1981200"/>
            <a:ext cx="8153400" cy="3847207"/>
          </a:xfrm>
          <a:prstGeom prst="rect">
            <a:avLst/>
          </a:prstGeom>
          <a:noFill/>
        </p:spPr>
        <p:txBody>
          <a:bodyPr wrap="square" rtlCol="0">
            <a:spAutoFit/>
          </a:bodyPr>
          <a:lstStyle/>
          <a:p>
            <a:pPr marL="285750" indent="-285750">
              <a:buFont typeface="Arial" panose="020B0604020202020204" pitchFamily="34" charset="0"/>
              <a:buChar char="•"/>
            </a:pPr>
            <a:r>
              <a:rPr lang="en-GB" sz="1800" b="1" dirty="0" smtClean="0">
                <a:solidFill>
                  <a:srgbClr val="006E99"/>
                </a:solidFill>
              </a:rPr>
              <a:t>Uganda</a:t>
            </a:r>
            <a:r>
              <a:rPr lang="en-GB" sz="1800" dirty="0" smtClean="0">
                <a:solidFill>
                  <a:srgbClr val="006E99"/>
                </a:solidFill>
              </a:rPr>
              <a:t>: support development of </a:t>
            </a:r>
            <a:r>
              <a:rPr lang="en-GB" sz="1800" dirty="0" err="1" smtClean="0">
                <a:solidFill>
                  <a:srgbClr val="006E99"/>
                </a:solidFill>
              </a:rPr>
              <a:t>SME's</a:t>
            </a:r>
            <a:r>
              <a:rPr lang="en-GB" sz="1800" dirty="0" smtClean="0">
                <a:solidFill>
                  <a:srgbClr val="006E99"/>
                </a:solidFill>
              </a:rPr>
              <a:t> in Agribusiness by improving access long term finance. Total Project Volume: €30 </a:t>
            </a:r>
            <a:r>
              <a:rPr lang="en-GB" sz="1800" dirty="0" err="1" smtClean="0">
                <a:solidFill>
                  <a:srgbClr val="006E99"/>
                </a:solidFill>
              </a:rPr>
              <a:t>m</a:t>
            </a:r>
            <a:r>
              <a:rPr lang="en-GB" sz="1800" dirty="0" smtClean="0">
                <a:solidFill>
                  <a:srgbClr val="006E99"/>
                </a:solidFill>
              </a:rPr>
              <a:t> NIP resources: €15m Involved </a:t>
            </a:r>
            <a:r>
              <a:rPr lang="en-GB" sz="1800" dirty="0" err="1" smtClean="0">
                <a:solidFill>
                  <a:srgbClr val="006E99"/>
                </a:solidFill>
              </a:rPr>
              <a:t>EFI's</a:t>
            </a:r>
            <a:r>
              <a:rPr lang="en-GB" sz="1800" dirty="0" smtClean="0">
                <a:solidFill>
                  <a:srgbClr val="006E99"/>
                </a:solidFill>
              </a:rPr>
              <a:t> to be defined </a:t>
            </a:r>
          </a:p>
          <a:p>
            <a:pPr marL="285750" indent="-285750">
              <a:buFont typeface="Arial" panose="020B0604020202020204" pitchFamily="34" charset="0"/>
              <a:buChar char="•"/>
            </a:pPr>
            <a:endParaRPr lang="en-GB" sz="1800" b="1" dirty="0" smtClean="0">
              <a:solidFill>
                <a:srgbClr val="006E99"/>
              </a:solidFill>
            </a:endParaRPr>
          </a:p>
          <a:p>
            <a:pPr marL="285750" indent="-285750">
              <a:buFont typeface="Arial" panose="020B0604020202020204" pitchFamily="34" charset="0"/>
              <a:buChar char="•"/>
            </a:pPr>
            <a:r>
              <a:rPr lang="en-GB" sz="1800" b="1" dirty="0" smtClean="0">
                <a:solidFill>
                  <a:srgbClr val="006E99"/>
                </a:solidFill>
              </a:rPr>
              <a:t>Egypt: </a:t>
            </a:r>
            <a:r>
              <a:rPr lang="en-GB" sz="1800" dirty="0" smtClean="0">
                <a:solidFill>
                  <a:srgbClr val="006E99"/>
                </a:solidFill>
              </a:rPr>
              <a:t>Wind Farm in the Gulf of El </a:t>
            </a:r>
            <a:r>
              <a:rPr lang="en-GB" sz="1800" dirty="0" err="1" smtClean="0">
                <a:solidFill>
                  <a:srgbClr val="006E99"/>
                </a:solidFill>
              </a:rPr>
              <a:t>Zayt</a:t>
            </a:r>
            <a:r>
              <a:rPr lang="en-GB" sz="1800" dirty="0" smtClean="0">
                <a:solidFill>
                  <a:srgbClr val="006E99"/>
                </a:solidFill>
              </a:rPr>
              <a:t>. Total Project Volume: €340 M NIP resources: €20M NIF Resources: €10M Involved </a:t>
            </a:r>
            <a:r>
              <a:rPr lang="en-GB" sz="1800" dirty="0" err="1" smtClean="0">
                <a:solidFill>
                  <a:srgbClr val="006E99"/>
                </a:solidFill>
              </a:rPr>
              <a:t>EFI's</a:t>
            </a:r>
            <a:r>
              <a:rPr lang="en-GB" sz="1800" dirty="0" smtClean="0">
                <a:solidFill>
                  <a:srgbClr val="006E99"/>
                </a:solidFill>
              </a:rPr>
              <a:t>: EIB/KFW </a:t>
            </a:r>
          </a:p>
          <a:p>
            <a:pPr marL="285750" indent="-285750">
              <a:buFont typeface="Arial" panose="020B0604020202020204" pitchFamily="34" charset="0"/>
              <a:buChar char="•"/>
            </a:pPr>
            <a:endParaRPr lang="en-GB" sz="1800" dirty="0" smtClean="0">
              <a:solidFill>
                <a:srgbClr val="006E99"/>
              </a:solidFill>
            </a:endParaRPr>
          </a:p>
          <a:p>
            <a:pPr marL="285750" indent="-285750" algn="just">
              <a:spcAft>
                <a:spcPts val="1200"/>
              </a:spcAft>
              <a:buFont typeface="Arial" panose="020B0604020202020204" pitchFamily="34" charset="0"/>
              <a:buChar char="•"/>
            </a:pPr>
            <a:r>
              <a:rPr lang="en-GB" sz="1800" b="1" dirty="0" smtClean="0">
                <a:solidFill>
                  <a:srgbClr val="006E99"/>
                </a:solidFill>
                <a:sym typeface="Futura Std Book"/>
              </a:rPr>
              <a:t>Central America EE &amp; RE SME Programme: </a:t>
            </a:r>
            <a:r>
              <a:rPr lang="en-GB" sz="1800" dirty="0" smtClean="0">
                <a:solidFill>
                  <a:srgbClr val="006E99"/>
                </a:solidFill>
                <a:sym typeface="Futura Std Book"/>
              </a:rPr>
              <a:t>TA component (energy audits, feasibility studies), supporting of promotion and implementation. Total: </a:t>
            </a:r>
            <a:r>
              <a:rPr lang="en-US" sz="1800" dirty="0" smtClean="0">
                <a:solidFill>
                  <a:srgbClr val="006E99"/>
                </a:solidFill>
                <a:sym typeface="Futura Std Book"/>
              </a:rPr>
              <a:t>€36 </a:t>
            </a:r>
            <a:r>
              <a:rPr lang="en-US" sz="1800" dirty="0" err="1" smtClean="0">
                <a:solidFill>
                  <a:srgbClr val="006E99"/>
                </a:solidFill>
                <a:sym typeface="Futura Std Book"/>
              </a:rPr>
              <a:t>m</a:t>
            </a:r>
            <a:r>
              <a:rPr lang="en-US" sz="1800" dirty="0" smtClean="0">
                <a:solidFill>
                  <a:srgbClr val="006E99"/>
                </a:solidFill>
                <a:sym typeface="Futura Std Book"/>
              </a:rPr>
              <a:t>, Grant: €3 </a:t>
            </a:r>
            <a:r>
              <a:rPr lang="en-US" sz="1800" dirty="0" err="1" smtClean="0">
                <a:solidFill>
                  <a:srgbClr val="006E99"/>
                </a:solidFill>
                <a:sym typeface="Futura Std Book"/>
              </a:rPr>
              <a:t>m</a:t>
            </a:r>
            <a:r>
              <a:rPr lang="en-US" sz="1800" dirty="0" smtClean="0">
                <a:solidFill>
                  <a:srgbClr val="006E99"/>
                </a:solidFill>
                <a:sym typeface="Futura Std Book"/>
              </a:rPr>
              <a:t>; Involved </a:t>
            </a:r>
            <a:r>
              <a:rPr lang="en-US" sz="1800" dirty="0" err="1" smtClean="0">
                <a:solidFill>
                  <a:srgbClr val="006E99"/>
                </a:solidFill>
                <a:sym typeface="Futura Std Book"/>
              </a:rPr>
              <a:t>EFIs</a:t>
            </a:r>
            <a:r>
              <a:rPr lang="en-US" sz="1800" dirty="0" smtClean="0">
                <a:solidFill>
                  <a:srgbClr val="006E99"/>
                </a:solidFill>
                <a:sym typeface="Futura Std Book"/>
              </a:rPr>
              <a:t>: </a:t>
            </a:r>
            <a:r>
              <a:rPr lang="en-US" sz="1800" dirty="0" err="1" smtClean="0">
                <a:solidFill>
                  <a:srgbClr val="006E99"/>
                </a:solidFill>
                <a:sym typeface="Futura Std Book"/>
              </a:rPr>
              <a:t>KfW</a:t>
            </a:r>
            <a:r>
              <a:rPr lang="en-US" sz="1800" dirty="0" smtClean="0">
                <a:solidFill>
                  <a:srgbClr val="006E99"/>
                </a:solidFill>
                <a:sym typeface="Futura Std Book"/>
              </a:rPr>
              <a:t>, BCIE</a:t>
            </a:r>
            <a:endParaRPr lang="en-GB" sz="1800" dirty="0" smtClean="0">
              <a:solidFill>
                <a:srgbClr val="006E99"/>
              </a:solidFill>
              <a:sym typeface="Futura Std Book"/>
            </a:endParaRPr>
          </a:p>
          <a:p>
            <a:pPr marL="285750" indent="-285750">
              <a:buFont typeface="Arial" panose="020B0604020202020204" pitchFamily="34" charset="0"/>
              <a:buChar char="•"/>
            </a:pPr>
            <a:r>
              <a:rPr lang="en-GB" sz="1800" b="1" dirty="0" smtClean="0">
                <a:solidFill>
                  <a:srgbClr val="006E99"/>
                </a:solidFill>
              </a:rPr>
              <a:t>Burkina Faso: </a:t>
            </a:r>
            <a:r>
              <a:rPr lang="en-GB" sz="1800" dirty="0" smtClean="0">
                <a:solidFill>
                  <a:srgbClr val="006E99"/>
                </a:solidFill>
              </a:rPr>
              <a:t>Solar Power Plant </a:t>
            </a:r>
            <a:endParaRPr lang="en-US" sz="1800" dirty="0" smtClean="0">
              <a:solidFill>
                <a:srgbClr val="006E99"/>
              </a:solidFill>
              <a:sym typeface="Futura Std Book"/>
            </a:endParaRPr>
          </a:p>
        </p:txBody>
      </p:sp>
      <p:sp>
        <p:nvSpPr>
          <p:cNvPr id="5" name="Title 1"/>
          <p:cNvSpPr txBox="1">
            <a:spLocks/>
          </p:cNvSpPr>
          <p:nvPr/>
        </p:nvSpPr>
        <p:spPr bwMode="auto">
          <a:xfrm>
            <a:off x="0" y="1274802"/>
            <a:ext cx="8676456" cy="55399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marL="358775" marR="0" lvl="0" indent="0" algn="l" defTabSz="914400" rtl="0" eaLnBrk="0" fontAlgn="base" latinLnBrk="0" hangingPunct="0">
              <a:lnSpc>
                <a:spcPct val="100000"/>
              </a:lnSpc>
              <a:spcBef>
                <a:spcPct val="0"/>
              </a:spcBef>
              <a:spcAft>
                <a:spcPct val="0"/>
              </a:spcAft>
              <a:buClrTx/>
              <a:buSzTx/>
              <a:buFontTx/>
              <a:buNone/>
              <a:tabLst/>
              <a:defRPr/>
            </a:pPr>
            <a:r>
              <a:rPr kumimoji="0" lang="en-GB" sz="3000" b="1" i="0" u="none" strike="noStrike" kern="0" cap="none" spc="0" normalizeH="0" baseline="0" noProof="0" dirty="0" smtClean="0">
                <a:ln>
                  <a:noFill/>
                </a:ln>
                <a:solidFill>
                  <a:srgbClr val="006E99"/>
                </a:solidFill>
                <a:effectLst/>
                <a:uLnTx/>
                <a:uFillTx/>
                <a:latin typeface="+mj-lt"/>
                <a:ea typeface="+mj-ea"/>
                <a:cs typeface="+mj-cs"/>
              </a:rPr>
              <a:t>Instruments – Examples of blending</a:t>
            </a:r>
          </a:p>
        </p:txBody>
      </p:sp>
    </p:spTree>
    <p:extLst>
      <p:ext uri="{BB962C8B-B14F-4D97-AF65-F5344CB8AC3E}">
        <p14:creationId xmlns:p14="http://schemas.microsoft.com/office/powerpoint/2010/main" xmlns="" val="29147868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0" y="1274802"/>
            <a:ext cx="9144000" cy="553998"/>
          </a:xfrm>
        </p:spPr>
        <p:txBody>
          <a:bodyPr wrap="square">
            <a:spAutoFit/>
          </a:bodyPr>
          <a:lstStyle/>
          <a:p>
            <a:pPr indent="0" eaLnBrk="1" hangingPunct="1"/>
            <a:r>
              <a:rPr lang="fr-BE" dirty="0" smtClean="0">
                <a:ea typeface="ＭＳ Ｐゴシック" pitchFamily="34" charset="-128"/>
              </a:rPr>
              <a:t>Screening for ENV and CC impact  </a:t>
            </a:r>
            <a:endParaRPr lang="en-US" dirty="0" smtClean="0">
              <a:ea typeface="ＭＳ Ｐゴシック" pitchFamily="34" charset="-128"/>
            </a:endParaRPr>
          </a:p>
        </p:txBody>
      </p:sp>
      <p:sp>
        <p:nvSpPr>
          <p:cNvPr id="6" name="TextBox 5"/>
          <p:cNvSpPr txBox="1"/>
          <p:nvPr/>
        </p:nvSpPr>
        <p:spPr>
          <a:xfrm>
            <a:off x="0" y="2209800"/>
            <a:ext cx="8153400" cy="3254738"/>
          </a:xfrm>
          <a:prstGeom prst="rect">
            <a:avLst/>
          </a:prstGeom>
          <a:noFill/>
        </p:spPr>
        <p:txBody>
          <a:bodyPr wrap="square" rtlCol="0">
            <a:spAutoFit/>
          </a:bodyPr>
          <a:lstStyle/>
          <a:p>
            <a:pPr marL="622300" indent="-266700">
              <a:buFontTx/>
              <a:buNone/>
            </a:pPr>
            <a:r>
              <a:rPr lang="fr-BE" sz="1800" dirty="0" smtClean="0">
                <a:ea typeface="ＭＳ Ｐゴシック" pitchFamily="34" charset="-128"/>
              </a:rPr>
              <a:t>Is </a:t>
            </a:r>
            <a:r>
              <a:rPr lang="en-GB" sz="1800" dirty="0" smtClean="0">
                <a:ea typeface="ＭＳ Ｐゴシック" pitchFamily="34" charset="-128"/>
              </a:rPr>
              <a:t>there</a:t>
            </a:r>
            <a:r>
              <a:rPr lang="fr-BE" sz="1800" dirty="0" smtClean="0">
                <a:ea typeface="ＭＳ Ｐゴシック" pitchFamily="34" charset="-128"/>
              </a:rPr>
              <a:t> a legal </a:t>
            </a:r>
            <a:r>
              <a:rPr lang="en-GB" sz="1800" dirty="0" smtClean="0">
                <a:ea typeface="ＭＳ Ｐゴシック" pitchFamily="34" charset="-128"/>
              </a:rPr>
              <a:t>requirement</a:t>
            </a:r>
            <a:r>
              <a:rPr lang="fr-BE" sz="1800" dirty="0" smtClean="0">
                <a:ea typeface="ＭＳ Ｐゴシック" pitchFamily="34" charset="-128"/>
              </a:rPr>
              <a:t> for an EIA? </a:t>
            </a:r>
          </a:p>
          <a:p>
            <a:pPr marL="622300" indent="-266700">
              <a:buNone/>
            </a:pPr>
            <a:r>
              <a:rPr lang="fr-BE" sz="1800" dirty="0" smtClean="0">
                <a:ea typeface="ＭＳ Ｐゴシック" pitchFamily="34" charset="-128"/>
              </a:rPr>
              <a:t>Would an EIA or CRA fit a policy commitment? </a:t>
            </a:r>
          </a:p>
          <a:p>
            <a:pPr marL="622300" indent="-266700">
              <a:buFont typeface="Times" charset="0"/>
              <a:buNone/>
            </a:pPr>
            <a:r>
              <a:rPr lang="fr-BE" sz="1800" dirty="0" smtClean="0">
                <a:ea typeface="ＭＳ Ｐゴシック" pitchFamily="34" charset="-128"/>
              </a:rPr>
              <a:t>Annex 7 – project lists and questions </a:t>
            </a:r>
          </a:p>
          <a:p>
            <a:pPr marL="622300" indent="-266700">
              <a:buFontTx/>
              <a:buNone/>
            </a:pPr>
            <a:endParaRPr lang="fr-BE" sz="1800" dirty="0">
              <a:ea typeface="ＭＳ Ｐゴシック" pitchFamily="34" charset="-128"/>
            </a:endParaRPr>
          </a:p>
          <a:p>
            <a:pPr marL="622300" indent="-266700">
              <a:buFontTx/>
              <a:buNone/>
            </a:pPr>
            <a:r>
              <a:rPr lang="fr-BE" sz="1800" dirty="0" smtClean="0">
                <a:ea typeface="ＭＳ Ｐゴシック" pitchFamily="34" charset="-128"/>
              </a:rPr>
              <a:t>Are there significant climate issues?</a:t>
            </a:r>
          </a:p>
          <a:p>
            <a:pPr marL="622300" indent="-266700">
              <a:buFontTx/>
              <a:buNone/>
            </a:pPr>
            <a:endParaRPr lang="fr-BE" sz="1800" dirty="0">
              <a:ea typeface="ＭＳ Ｐゴシック" pitchFamily="34" charset="-128"/>
            </a:endParaRPr>
          </a:p>
          <a:p>
            <a:pPr marL="622300" indent="-266700">
              <a:buFontTx/>
              <a:buNone/>
            </a:pPr>
            <a:r>
              <a:rPr lang="fr-BE" sz="1800" dirty="0" smtClean="0">
                <a:ea typeface="ＭＳ Ｐゴシック" pitchFamily="34" charset="-128"/>
              </a:rPr>
              <a:t>Project EIA and CRA  classes:</a:t>
            </a:r>
          </a:p>
          <a:p>
            <a:pPr marL="901700" lvl="1" indent="-279400">
              <a:lnSpc>
                <a:spcPct val="150000"/>
              </a:lnSpc>
              <a:buFont typeface="Arial"/>
              <a:buChar char="•"/>
            </a:pPr>
            <a:r>
              <a:rPr lang="fr-BE" sz="1800" dirty="0" smtClean="0">
                <a:ea typeface="ＭＳ Ｐゴシック" pitchFamily="34" charset="-128"/>
              </a:rPr>
              <a:t>A – significant impacts expected – EIA/CRA required </a:t>
            </a:r>
          </a:p>
          <a:p>
            <a:pPr marL="901700" lvl="1" indent="-279400">
              <a:lnSpc>
                <a:spcPct val="150000"/>
              </a:lnSpc>
              <a:buFont typeface="Arial"/>
              <a:buChar char="•"/>
            </a:pPr>
            <a:r>
              <a:rPr lang="fr-BE" sz="1800" dirty="0" smtClean="0">
                <a:ea typeface="ＭＳ Ｐゴシック" pitchFamily="34" charset="-128"/>
              </a:rPr>
              <a:t>B – some uncertainty, further analysis necessary</a:t>
            </a:r>
          </a:p>
          <a:p>
            <a:pPr marL="901700" lvl="1" indent="-279400">
              <a:lnSpc>
                <a:spcPct val="150000"/>
              </a:lnSpc>
              <a:buFont typeface="Arial"/>
              <a:buChar char="•"/>
            </a:pPr>
            <a:r>
              <a:rPr lang="fr-BE" sz="1800" dirty="0" smtClean="0">
                <a:ea typeface="ＭＳ Ｐゴシック" pitchFamily="34" charset="-128"/>
              </a:rPr>
              <a:t>C – no significant impacts – EIA/CRA not required </a:t>
            </a:r>
            <a:endParaRPr lang="en-US" sz="1800" dirty="0" smtClean="0">
              <a:ea typeface="ＭＳ Ｐゴシック" pitchFamily="34" charset="-128"/>
            </a:endParaRP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227878326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bwMode="auto">
          <a:xfrm>
            <a:off x="1752600" y="2590800"/>
            <a:ext cx="5943600" cy="1981200"/>
          </a:xfrm>
          <a:prstGeom prst="ellipse">
            <a:avLst/>
          </a:prstGeom>
          <a:noFill/>
          <a:ln w="38100" cap="flat" cmpd="sng" algn="ctr">
            <a:solidFill>
              <a:schemeClr val="accent4"/>
            </a:solidFill>
            <a:prstDash val="solid"/>
            <a:round/>
            <a:headEnd type="none" w="med" len="med"/>
            <a:tailEnd type="none" w="med" len="med"/>
          </a:ln>
          <a:effectLst/>
        </p:spPr>
        <p:txBody>
          <a:bodyPr vert="horz" wrap="square" lIns="91440" tIns="45720" rIns="91440" bIns="45720" numCol="1" rtlCol="0" anchor="ctr" anchorCtr="0" compatLnSpc="1">
            <a:prstTxWarp prst="textArchDownPour">
              <a:avLst/>
            </a:prstTxWarp>
          </a:bodyPr>
          <a:lstStyle/>
          <a:p>
            <a:pPr marL="3175"/>
            <a:endParaRPr lang="en-GB" dirty="0" smtClean="0">
              <a:ea typeface="MS PGothic" pitchFamily="34" charset="-128"/>
            </a:endParaRPr>
          </a:p>
        </p:txBody>
      </p:sp>
      <p:sp>
        <p:nvSpPr>
          <p:cNvPr id="70" name="Rectangle 3"/>
          <p:cNvSpPr>
            <a:spLocks noChangeArrowheads="1"/>
          </p:cNvSpPr>
          <p:nvPr/>
        </p:nvSpPr>
        <p:spPr bwMode="auto">
          <a:xfrm>
            <a:off x="3779838" y="2419350"/>
            <a:ext cx="1728787" cy="504825"/>
          </a:xfrm>
          <a:prstGeom prst="rect">
            <a:avLst/>
          </a:prstGeom>
          <a:solidFill>
            <a:srgbClr val="AEDCBC"/>
          </a:solidFill>
          <a:ln w="9525">
            <a:solidFill>
              <a:srgbClr val="000066"/>
            </a:solidFill>
            <a:miter lim="800000"/>
            <a:headEnd/>
            <a:tailEnd/>
          </a:ln>
        </p:spPr>
        <p:txBody>
          <a:bodyPr wrap="none" anchor="ctr"/>
          <a:lstStyle/>
          <a:p>
            <a:pPr algn="ctr" fontAlgn="auto">
              <a:spcBef>
                <a:spcPts val="0"/>
              </a:spcBef>
              <a:spcAft>
                <a:spcPts val="0"/>
              </a:spcAft>
              <a:defRPr/>
            </a:pPr>
            <a:r>
              <a:rPr lang="en-GB" sz="1800" b="1" kern="0" dirty="0" smtClean="0">
                <a:solidFill>
                  <a:srgbClr val="000066"/>
                </a:solidFill>
                <a:ea typeface="MS PGothic" pitchFamily="34" charset="-128"/>
              </a:rPr>
              <a:t>Project</a:t>
            </a:r>
            <a:endParaRPr lang="en-GB" sz="1800" b="1" kern="0" dirty="0">
              <a:solidFill>
                <a:srgbClr val="000066"/>
              </a:solidFill>
              <a:ea typeface="MS PGothic" pitchFamily="34" charset="-128"/>
            </a:endParaRPr>
          </a:p>
        </p:txBody>
      </p:sp>
      <p:sp>
        <p:nvSpPr>
          <p:cNvPr id="80" name="Rektangel 4"/>
          <p:cNvSpPr>
            <a:spLocks noChangeArrowheads="1"/>
          </p:cNvSpPr>
          <p:nvPr/>
        </p:nvSpPr>
        <p:spPr bwMode="auto">
          <a:xfrm>
            <a:off x="0" y="5486400"/>
            <a:ext cx="4572000"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355600" lvl="1" fontAlgn="auto">
              <a:spcBef>
                <a:spcPts val="1200"/>
              </a:spcBef>
              <a:spcAft>
                <a:spcPts val="1200"/>
              </a:spcAft>
              <a:defRPr/>
            </a:pPr>
            <a:r>
              <a:rPr lang="en-GB" sz="1800" kern="0" dirty="0">
                <a:ea typeface="MS PGothic" pitchFamily="34" charset="-128"/>
              </a:rPr>
              <a:t>The potential (positive and negative) impacts of the </a:t>
            </a:r>
            <a:r>
              <a:rPr lang="en-GB" sz="1800" kern="0" dirty="0" smtClean="0">
                <a:ea typeface="MS PGothic" pitchFamily="34" charset="-128"/>
              </a:rPr>
              <a:t>project  </a:t>
            </a:r>
            <a:r>
              <a:rPr lang="en-GB" sz="1800" kern="0" dirty="0">
                <a:ea typeface="MS PGothic" pitchFamily="34" charset="-128"/>
              </a:rPr>
              <a:t>on the </a:t>
            </a:r>
            <a:r>
              <a:rPr lang="en-GB" sz="1800" kern="0" dirty="0" smtClean="0">
                <a:ea typeface="MS PGothic" pitchFamily="34" charset="-128"/>
              </a:rPr>
              <a:t>environment and climate</a:t>
            </a:r>
            <a:endParaRPr lang="en-GB" sz="1800" kern="0" dirty="0">
              <a:ea typeface="MS PGothic" pitchFamily="34" charset="-128"/>
            </a:endParaRPr>
          </a:p>
        </p:txBody>
      </p:sp>
      <p:sp>
        <p:nvSpPr>
          <p:cNvPr id="81" name="Rektangel 5"/>
          <p:cNvSpPr>
            <a:spLocks noChangeArrowheads="1"/>
          </p:cNvSpPr>
          <p:nvPr/>
        </p:nvSpPr>
        <p:spPr bwMode="auto">
          <a:xfrm>
            <a:off x="4648200" y="5486400"/>
            <a:ext cx="4572000"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0" lvl="1" fontAlgn="auto">
              <a:spcBef>
                <a:spcPts val="1200"/>
              </a:spcBef>
              <a:spcAft>
                <a:spcPts val="1200"/>
              </a:spcAft>
              <a:defRPr/>
            </a:pPr>
            <a:r>
              <a:rPr lang="en-GB" sz="1800" kern="0" dirty="0">
                <a:ea typeface="MS PGothic" pitchFamily="34" charset="-128"/>
              </a:rPr>
              <a:t>The (positive and negative) environmental conditions that may affect the effectiveness, efficiency, sustainability or impact of the </a:t>
            </a:r>
            <a:r>
              <a:rPr lang="en-GB" sz="1800" kern="0" dirty="0" smtClean="0">
                <a:ea typeface="MS PGothic" pitchFamily="34" charset="-128"/>
              </a:rPr>
              <a:t>project</a:t>
            </a:r>
            <a:endParaRPr lang="en-GB" sz="1800" kern="0" dirty="0">
              <a:ea typeface="MS PGothic" pitchFamily="34" charset="-128"/>
            </a:endParaRPr>
          </a:p>
        </p:txBody>
      </p:sp>
      <p:sp>
        <p:nvSpPr>
          <p:cNvPr id="76809" name="Rectangle 2"/>
          <p:cNvSpPr>
            <a:spLocks noGrp="1" noChangeArrowheads="1"/>
          </p:cNvSpPr>
          <p:nvPr>
            <p:ph type="title"/>
          </p:nvPr>
        </p:nvSpPr>
        <p:spPr>
          <a:xfrm>
            <a:off x="0" y="1274763"/>
            <a:ext cx="8229600" cy="554037"/>
          </a:xfrm>
        </p:spPr>
        <p:txBody>
          <a:bodyPr>
            <a:spAutoFit/>
          </a:bodyPr>
          <a:lstStyle/>
          <a:p>
            <a:pPr indent="0" eaLnBrk="1" hangingPunct="1"/>
            <a:r>
              <a:rPr lang="en-GB" altLang="en-US" smtClean="0"/>
              <a:t>Formulation phase</a:t>
            </a:r>
          </a:p>
        </p:txBody>
      </p:sp>
      <p:sp>
        <p:nvSpPr>
          <p:cNvPr id="16" name="Rektangel 4"/>
          <p:cNvSpPr>
            <a:spLocks noChangeArrowheads="1"/>
          </p:cNvSpPr>
          <p:nvPr/>
        </p:nvSpPr>
        <p:spPr bwMode="auto">
          <a:xfrm>
            <a:off x="800100" y="3266383"/>
            <a:ext cx="1905000" cy="646331"/>
          </a:xfrm>
          <a:prstGeom prst="rect">
            <a:avLst/>
          </a:prstGeom>
          <a:solidFill>
            <a:schemeClr val="bg1"/>
          </a:solidFill>
          <a:ln w="9525">
            <a:solidFill>
              <a:schemeClr val="bg1"/>
            </a:solidFill>
            <a:miter lim="800000"/>
            <a:headEnd/>
            <a:tailEnd/>
          </a:ln>
          <a:extLst/>
        </p:spPr>
        <p:txBody>
          <a:bodyPr wrap="square">
            <a:spAutoFit/>
          </a:bodyPr>
          <a:lstStyle/>
          <a:p>
            <a:pPr marL="355600" lvl="1" algn="ctr" fontAlgn="auto">
              <a:spcBef>
                <a:spcPts val="1200"/>
              </a:spcBef>
              <a:spcAft>
                <a:spcPts val="1200"/>
              </a:spcAft>
              <a:defRPr/>
            </a:pPr>
            <a:r>
              <a:rPr lang="en-GB" sz="1800" b="1" kern="0" dirty="0" smtClean="0">
                <a:ea typeface="MS PGothic" pitchFamily="34" charset="-128"/>
              </a:rPr>
              <a:t>Impacts generated</a:t>
            </a:r>
            <a:endParaRPr lang="en-GB" sz="1800" b="1" kern="0" dirty="0">
              <a:ea typeface="MS PGothic" pitchFamily="34" charset="-128"/>
            </a:endParaRPr>
          </a:p>
        </p:txBody>
      </p:sp>
      <p:sp>
        <p:nvSpPr>
          <p:cNvPr id="17" name="Rektangel 4"/>
          <p:cNvSpPr>
            <a:spLocks noChangeArrowheads="1"/>
          </p:cNvSpPr>
          <p:nvPr/>
        </p:nvSpPr>
        <p:spPr bwMode="auto">
          <a:xfrm>
            <a:off x="5989093" y="3216322"/>
            <a:ext cx="3124200" cy="646331"/>
          </a:xfrm>
          <a:prstGeom prst="rect">
            <a:avLst/>
          </a:prstGeom>
          <a:solidFill>
            <a:schemeClr val="bg1"/>
          </a:solidFill>
          <a:ln w="9525">
            <a:solidFill>
              <a:schemeClr val="bg1"/>
            </a:solidFill>
            <a:miter lim="800000"/>
            <a:headEnd/>
            <a:tailEnd/>
          </a:ln>
          <a:extLst/>
        </p:spPr>
        <p:txBody>
          <a:bodyPr wrap="square">
            <a:spAutoFit/>
          </a:bodyPr>
          <a:lstStyle/>
          <a:p>
            <a:pPr marL="355600" lvl="1" algn="ctr" fontAlgn="auto">
              <a:spcBef>
                <a:spcPts val="1200"/>
              </a:spcBef>
              <a:spcAft>
                <a:spcPts val="1200"/>
              </a:spcAft>
              <a:defRPr/>
            </a:pPr>
            <a:r>
              <a:rPr lang="en-GB" sz="1800" b="1" kern="0" dirty="0" smtClean="0">
                <a:ea typeface="MS PGothic" pitchFamily="34" charset="-128"/>
              </a:rPr>
              <a:t>Opportunities, risks &amp; constraints</a:t>
            </a:r>
            <a:endParaRPr lang="en-GB" sz="1800" b="1" kern="0" dirty="0">
              <a:ea typeface="MS PGothic" pitchFamily="34" charset="-128"/>
            </a:endParaRPr>
          </a:p>
        </p:txBody>
      </p:sp>
      <p:sp>
        <p:nvSpPr>
          <p:cNvPr id="18" name="Rektangel 4"/>
          <p:cNvSpPr>
            <a:spLocks noChangeArrowheads="1"/>
          </p:cNvSpPr>
          <p:nvPr/>
        </p:nvSpPr>
        <p:spPr bwMode="auto">
          <a:xfrm>
            <a:off x="3124200" y="3354821"/>
            <a:ext cx="2743200" cy="369332"/>
          </a:xfrm>
          <a:prstGeom prst="rect">
            <a:avLst/>
          </a:prstGeom>
          <a:solidFill>
            <a:schemeClr val="bg1"/>
          </a:solidFill>
          <a:ln w="9525">
            <a:solidFill>
              <a:schemeClr val="bg1"/>
            </a:solidFill>
            <a:miter lim="800000"/>
            <a:headEnd/>
            <a:tailEnd/>
          </a:ln>
          <a:extLst/>
        </p:spPr>
        <p:txBody>
          <a:bodyPr wrap="square">
            <a:spAutoFit/>
          </a:bodyPr>
          <a:lstStyle/>
          <a:p>
            <a:pPr marL="355600" lvl="1" algn="ctr" fontAlgn="auto">
              <a:spcBef>
                <a:spcPts val="1200"/>
              </a:spcBef>
              <a:spcAft>
                <a:spcPts val="1200"/>
              </a:spcAft>
              <a:defRPr/>
            </a:pPr>
            <a:r>
              <a:rPr lang="en-GB" sz="1800" b="1" kern="0" dirty="0" smtClean="0">
                <a:solidFill>
                  <a:srgbClr val="4E8542"/>
                </a:solidFill>
                <a:ea typeface="MS PGothic" pitchFamily="34" charset="-128"/>
              </a:rPr>
              <a:t>ENVIRONMENT</a:t>
            </a:r>
            <a:endParaRPr lang="en-GB" sz="1800" b="1" kern="0" dirty="0">
              <a:solidFill>
                <a:srgbClr val="4E8542"/>
              </a:solidFill>
              <a:ea typeface="MS PGothic" pitchFamily="34" charset="-128"/>
            </a:endParaRPr>
          </a:p>
        </p:txBody>
      </p:sp>
      <p:sp>
        <p:nvSpPr>
          <p:cNvPr id="3" name="Rektangel 2"/>
          <p:cNvSpPr/>
          <p:nvPr/>
        </p:nvSpPr>
        <p:spPr>
          <a:xfrm>
            <a:off x="2029619" y="3523753"/>
            <a:ext cx="5732462" cy="1276847"/>
          </a:xfrm>
          <a:prstGeom prst="rect">
            <a:avLst/>
          </a:prstGeom>
        </p:spPr>
        <p:txBody>
          <a:bodyPr wrap="square">
            <a:prstTxWarp prst="textArchDown">
              <a:avLst>
                <a:gd name="adj" fmla="val 20505007"/>
              </a:avLst>
            </a:prstTxWarp>
            <a:spAutoFit/>
          </a:bodyPr>
          <a:lstStyle/>
          <a:p>
            <a:pPr fontAlgn="auto">
              <a:spcBef>
                <a:spcPts val="0"/>
              </a:spcBef>
              <a:spcAft>
                <a:spcPts val="0"/>
              </a:spcAft>
              <a:defRPr/>
            </a:pPr>
            <a:r>
              <a:rPr lang="en-GB" sz="1800" b="1" kern="0" dirty="0" smtClean="0">
                <a:solidFill>
                  <a:srgbClr val="4E8542"/>
                </a:solidFill>
                <a:ea typeface="MS PGothic" pitchFamily="34" charset="-128"/>
              </a:rPr>
              <a:t>                     EIA, CRA or </a:t>
            </a:r>
            <a:r>
              <a:rPr lang="en-GB" sz="1800" b="1" kern="0" dirty="0">
                <a:solidFill>
                  <a:srgbClr val="4E8542"/>
                </a:solidFill>
                <a:ea typeface="MS PGothic" pitchFamily="34" charset="-128"/>
              </a:rPr>
              <a:t>Formulation study</a:t>
            </a:r>
          </a:p>
        </p:txBody>
      </p:sp>
      <p:cxnSp>
        <p:nvCxnSpPr>
          <p:cNvPr id="5" name="Lige forbindelse 4"/>
          <p:cNvCxnSpPr>
            <a:stCxn id="16" idx="2"/>
          </p:cNvCxnSpPr>
          <p:nvPr/>
        </p:nvCxnSpPr>
        <p:spPr bwMode="auto">
          <a:xfrm>
            <a:off x="1752600" y="3905890"/>
            <a:ext cx="914400" cy="914400"/>
          </a:xfrm>
          <a:prstGeom prst="line">
            <a:avLst/>
          </a:prstGeom>
          <a:noFill/>
          <a:ln w="9525" cap="flat" cmpd="sng" algn="ctr">
            <a:noFill/>
            <a:prstDash val="solid"/>
            <a:round/>
            <a:headEnd type="none" w="med" len="med"/>
            <a:tailEnd type="none" w="med" len="med"/>
          </a:ln>
          <a:effectLst/>
        </p:spPr>
      </p:cxnSp>
      <p:cxnSp>
        <p:nvCxnSpPr>
          <p:cNvPr id="9" name="Buet forbindelse 8"/>
          <p:cNvCxnSpPr>
            <a:stCxn id="16" idx="2"/>
            <a:endCxn id="80" idx="0"/>
          </p:cNvCxnSpPr>
          <p:nvPr/>
        </p:nvCxnSpPr>
        <p:spPr bwMode="auto">
          <a:xfrm rot="16200000" flipH="1">
            <a:off x="1232457" y="4432857"/>
            <a:ext cx="1573686" cy="533400"/>
          </a:xfrm>
          <a:prstGeom prst="curvedConnector3">
            <a:avLst/>
          </a:prstGeom>
          <a:noFill/>
          <a:ln w="28575" cap="flat" cmpd="sng" algn="ctr">
            <a:solidFill>
              <a:srgbClr val="0F5494"/>
            </a:solidFill>
            <a:prstDash val="sysDot"/>
            <a:round/>
            <a:headEnd type="none" w="med" len="med"/>
            <a:tailEnd type="none" w="med" len="med"/>
          </a:ln>
          <a:effectLst/>
        </p:spPr>
      </p:cxnSp>
      <p:cxnSp>
        <p:nvCxnSpPr>
          <p:cNvPr id="26" name="Buet forbindelse 25"/>
          <p:cNvCxnSpPr>
            <a:endCxn id="81" idx="0"/>
          </p:cNvCxnSpPr>
          <p:nvPr/>
        </p:nvCxnSpPr>
        <p:spPr bwMode="auto">
          <a:xfrm rot="5400000">
            <a:off x="6455703" y="4341150"/>
            <a:ext cx="1623747" cy="666752"/>
          </a:xfrm>
          <a:prstGeom prst="curvedConnector3">
            <a:avLst>
              <a:gd name="adj1" fmla="val 50000"/>
            </a:avLst>
          </a:prstGeom>
          <a:noFill/>
          <a:ln w="28575" cap="flat" cmpd="sng" algn="ctr">
            <a:solidFill>
              <a:srgbClr val="0F5494"/>
            </a:solidFill>
            <a:prstDash val="sysDot"/>
            <a:round/>
            <a:headEnd type="none" w="med" len="med"/>
            <a:tailEnd type="none" w="med" len="med"/>
          </a:ln>
          <a:effectLst/>
        </p:spPr>
      </p:cxnSp>
    </p:spTree>
    <p:extLst>
      <p:ext uri="{BB962C8B-B14F-4D97-AF65-F5344CB8AC3E}">
        <p14:creationId xmlns:p14="http://schemas.microsoft.com/office/powerpoint/2010/main" xmlns="" val="14193677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80"/>
                                        </p:tgtEl>
                                        <p:attrNameLst>
                                          <p:attrName>style.visibility</p:attrName>
                                        </p:attrNameLst>
                                      </p:cBhvr>
                                      <p:to>
                                        <p:strVal val="visible"/>
                                      </p:to>
                                    </p:set>
                                  </p:childTnLst>
                                </p:cTn>
                              </p:par>
                              <p:par>
                                <p:cTn id="7" presetID="9" presetClass="emph" presetSubtype="0" grpId="1" nodeType="withEffect">
                                  <p:stCondLst>
                                    <p:cond delay="0"/>
                                  </p:stCondLst>
                                  <p:childTnLst>
                                    <p:set>
                                      <p:cBhvr rctx="PPT">
                                        <p:cTn id="8" dur="indefinite"/>
                                        <p:tgtEl>
                                          <p:spTgt spid="80"/>
                                        </p:tgtEl>
                                        <p:attrNameLst>
                                          <p:attrName>style.opacity</p:attrName>
                                        </p:attrNameLst>
                                      </p:cBhvr>
                                      <p:to>
                                        <p:strVal val="0.5"/>
                                      </p:to>
                                    </p:set>
                                    <p:animEffect filter="image" prLst="opacity: 0.5">
                                      <p:cBhvr rctx="IE">
                                        <p:cTn id="9" dur="indefinite"/>
                                        <p:tgtEl>
                                          <p:spTgt spid="8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81"/>
                                        </p:tgtEl>
                                        <p:attrNameLst>
                                          <p:attrName>style.visibility</p:attrName>
                                        </p:attrNameLst>
                                      </p:cBhvr>
                                      <p:to>
                                        <p:strVal val="visible"/>
                                      </p:to>
                                    </p:set>
                                  </p:childTnLst>
                                </p:cTn>
                              </p:par>
                              <p:par>
                                <p:cTn id="14" presetID="9" presetClass="emph" presetSubtype="0" grpId="1" nodeType="withEffect">
                                  <p:stCondLst>
                                    <p:cond delay="0"/>
                                  </p:stCondLst>
                                  <p:childTnLst>
                                    <p:set>
                                      <p:cBhvr rctx="PPT">
                                        <p:cTn id="15" dur="indefinite"/>
                                        <p:tgtEl>
                                          <p:spTgt spid="81"/>
                                        </p:tgtEl>
                                        <p:attrNameLst>
                                          <p:attrName>style.opacity</p:attrName>
                                        </p:attrNameLst>
                                      </p:cBhvr>
                                      <p:to>
                                        <p:strVal val="0.5"/>
                                      </p:to>
                                    </p:set>
                                    <p:animEffect filter="image" prLst="opacity: 0.5">
                                      <p:cBhvr rctx="IE">
                                        <p:cTn id="16" dur="indefinite"/>
                                        <p:tgtEl>
                                          <p:spTgt spid="81"/>
                                        </p:tgtEl>
                                      </p:cBhvr>
                                    </p:animEffec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9" presetClass="emph" presetSubtype="0" grpId="1" nodeType="withEffect">
                                  <p:stCondLst>
                                    <p:cond delay="0"/>
                                  </p:stCondLst>
                                  <p:childTnLst>
                                    <p:set>
                                      <p:cBhvr rctx="PPT">
                                        <p:cTn id="20" dur="indefinite"/>
                                        <p:tgtEl>
                                          <p:spTgt spid="16"/>
                                        </p:tgtEl>
                                        <p:attrNameLst>
                                          <p:attrName>style.opacity</p:attrName>
                                        </p:attrNameLst>
                                      </p:cBhvr>
                                      <p:to>
                                        <p:strVal val="0.5"/>
                                      </p:to>
                                    </p:set>
                                    <p:animEffect filter="image" prLst="opacity: 0.5">
                                      <p:cBhvr rctx="IE">
                                        <p:cTn id="21" dur="indefinite"/>
                                        <p:tgtEl>
                                          <p:spTgt spid="16"/>
                                        </p:tgtEl>
                                      </p:cBhvr>
                                    </p:animEffect>
                                  </p:childTnLst>
                                </p:cTn>
                              </p:par>
                              <p:par>
                                <p:cTn id="22" presetID="1" presetClass="entr" presetSubtype="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childTnLst>
                                </p:cTn>
                              </p:par>
                              <p:par>
                                <p:cTn id="24" presetID="9" presetClass="emph" presetSubtype="0" grpId="1" nodeType="withEffect">
                                  <p:stCondLst>
                                    <p:cond delay="0"/>
                                  </p:stCondLst>
                                  <p:childTnLst>
                                    <p:set>
                                      <p:cBhvr rctx="PPT">
                                        <p:cTn id="25" dur="indefinite"/>
                                        <p:tgtEl>
                                          <p:spTgt spid="17"/>
                                        </p:tgtEl>
                                        <p:attrNameLst>
                                          <p:attrName>style.opacity</p:attrName>
                                        </p:attrNameLst>
                                      </p:cBhvr>
                                      <p:to>
                                        <p:strVal val="0.5"/>
                                      </p:to>
                                    </p:set>
                                    <p:animEffect filter="image" prLst="opacity: 0.5">
                                      <p:cBhvr rctx="IE">
                                        <p:cTn id="26" dur="indefinite"/>
                                        <p:tgtEl>
                                          <p:spTgt spid="17"/>
                                        </p:tgtEl>
                                      </p:cBhvr>
                                    </p:animEffect>
                                  </p:childTnLst>
                                </p:cTn>
                              </p:par>
                              <p:par>
                                <p:cTn id="27" presetID="1"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9" presetClass="emph" presetSubtype="0" grpId="1" nodeType="withEffect">
                                  <p:stCondLst>
                                    <p:cond delay="0"/>
                                  </p:stCondLst>
                                  <p:childTnLst>
                                    <p:set>
                                      <p:cBhvr rctx="PPT">
                                        <p:cTn id="30" dur="indefinite"/>
                                        <p:tgtEl>
                                          <p:spTgt spid="18"/>
                                        </p:tgtEl>
                                        <p:attrNameLst>
                                          <p:attrName>style.opacity</p:attrName>
                                        </p:attrNameLst>
                                      </p:cBhvr>
                                      <p:to>
                                        <p:strVal val="0.5"/>
                                      </p:to>
                                    </p:set>
                                    <p:animEffect filter="image" prLst="opacity: 0.5">
                                      <p:cBhvr rctx="IE">
                                        <p:cTn id="31" dur="indefinite"/>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 grpId="0"/>
      <p:bldP spid="80" grpId="1"/>
      <p:bldP spid="81" grpId="0"/>
      <p:bldP spid="81" grpId="1"/>
      <p:bldP spid="16" grpId="0" animBg="1"/>
      <p:bldP spid="16" grpId="1" animBg="1"/>
      <p:bldP spid="17" grpId="0" animBg="1"/>
      <p:bldP spid="17" grpId="1" animBg="1"/>
      <p:bldP spid="18" grpId="0" animBg="1"/>
      <p:bldP spid="18"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274802"/>
            <a:ext cx="9144000" cy="553998"/>
          </a:xfrm>
        </p:spPr>
        <p:txBody>
          <a:bodyPr wrap="square">
            <a:spAutoFit/>
          </a:bodyPr>
          <a:lstStyle/>
          <a:p>
            <a:pPr eaLnBrk="1" hangingPunct="1"/>
            <a:r>
              <a:rPr lang="en-GB" dirty="0" smtClean="0">
                <a:ea typeface="ＭＳ Ｐゴシック" pitchFamily="34" charset="-128"/>
              </a:rPr>
              <a:t>Project formulation</a:t>
            </a:r>
            <a:endParaRPr lang="en-GB" dirty="0" smtClean="0">
              <a:solidFill>
                <a:srgbClr val="00B050"/>
              </a:solidFill>
              <a:ea typeface="ＭＳ Ｐゴシック" pitchFamily="34" charset="-128"/>
            </a:endParaRPr>
          </a:p>
        </p:txBody>
      </p:sp>
      <p:sp>
        <p:nvSpPr>
          <p:cNvPr id="5" name="TextBox 4"/>
          <p:cNvSpPr txBox="1"/>
          <p:nvPr/>
        </p:nvSpPr>
        <p:spPr>
          <a:xfrm>
            <a:off x="0" y="1828800"/>
            <a:ext cx="8458200" cy="4385817"/>
          </a:xfrm>
          <a:prstGeom prst="rect">
            <a:avLst/>
          </a:prstGeom>
          <a:noFill/>
        </p:spPr>
        <p:txBody>
          <a:bodyPr wrap="square" rtlCol="0">
            <a:spAutoFit/>
          </a:bodyPr>
          <a:lstStyle/>
          <a:p>
            <a:pPr marL="622300" indent="-266700" eaLnBrk="1" hangingPunct="1">
              <a:buClr>
                <a:schemeClr val="accent1">
                  <a:lumMod val="50000"/>
                </a:schemeClr>
              </a:buClr>
            </a:pPr>
            <a:r>
              <a:rPr lang="en-GB" sz="1800" b="1" dirty="0" smtClean="0">
                <a:ea typeface="ＭＳ Ｐゴシック" pitchFamily="34" charset="-128"/>
              </a:rPr>
              <a:t>Studies potentially undertaken during the formulation phase</a:t>
            </a:r>
          </a:p>
          <a:p>
            <a:pPr marL="622300" indent="-266700" eaLnBrk="1" hangingPunct="1">
              <a:buClr>
                <a:schemeClr val="accent1">
                  <a:lumMod val="50000"/>
                </a:schemeClr>
              </a:buClr>
            </a:pPr>
            <a:endParaRPr lang="en-GB" sz="1800" kern="0" dirty="0" smtClean="0">
              <a:ea typeface="ＭＳ Ｐゴシック" pitchFamily="34" charset="-128"/>
            </a:endParaRPr>
          </a:p>
          <a:p>
            <a:pPr marL="622300" indent="-266700" eaLnBrk="1" hangingPunct="1">
              <a:buFont typeface="Arial"/>
              <a:buChar char="•"/>
            </a:pPr>
            <a:r>
              <a:rPr lang="en-GB" sz="1800" kern="0" dirty="0" smtClean="0">
                <a:ea typeface="ＭＳ Ｐゴシック" pitchFamily="34" charset="-128"/>
              </a:rPr>
              <a:t>Technical feasibility study</a:t>
            </a:r>
          </a:p>
          <a:p>
            <a:pPr marL="622300" indent="-266700" eaLnBrk="1" hangingPunct="1">
              <a:spcBef>
                <a:spcPct val="50000"/>
              </a:spcBef>
              <a:buFont typeface="Arial"/>
              <a:buChar char="•"/>
            </a:pPr>
            <a:r>
              <a:rPr lang="en-GB" sz="1800" kern="0" dirty="0" smtClean="0">
                <a:ea typeface="ＭＳ Ｐゴシック" pitchFamily="34" charset="-128"/>
              </a:rPr>
              <a:t>Environmental impact assessment</a:t>
            </a:r>
          </a:p>
          <a:p>
            <a:pPr marL="622300" indent="-266700" eaLnBrk="1" hangingPunct="1">
              <a:spcBef>
                <a:spcPct val="50000"/>
              </a:spcBef>
              <a:buFont typeface="Arial"/>
              <a:buChar char="•"/>
            </a:pPr>
            <a:r>
              <a:rPr lang="en-GB" sz="1800" kern="0" dirty="0" smtClean="0">
                <a:ea typeface="ＭＳ Ｐゴシック" pitchFamily="34" charset="-128"/>
              </a:rPr>
              <a:t>Climate risk assessment</a:t>
            </a:r>
          </a:p>
          <a:p>
            <a:pPr marL="622300" indent="-266700" eaLnBrk="1" hangingPunct="1">
              <a:spcBef>
                <a:spcPct val="50000"/>
              </a:spcBef>
              <a:buFont typeface="Arial"/>
              <a:buChar char="•"/>
            </a:pPr>
            <a:r>
              <a:rPr lang="en-GB" sz="1800" kern="0" dirty="0" smtClean="0">
                <a:ea typeface="ＭＳ Ｐゴシック" pitchFamily="34" charset="-128"/>
              </a:rPr>
              <a:t>Financial and economic analysis</a:t>
            </a:r>
          </a:p>
          <a:p>
            <a:pPr marL="355600" eaLnBrk="1" hangingPunct="1">
              <a:spcBef>
                <a:spcPct val="50000"/>
              </a:spcBef>
            </a:pPr>
            <a:endParaRPr lang="en-GB" sz="1800" kern="0" dirty="0" smtClean="0">
              <a:ea typeface="ＭＳ Ｐゴシック" pitchFamily="34" charset="-128"/>
            </a:endParaRPr>
          </a:p>
          <a:p>
            <a:pPr marL="355600" eaLnBrk="1" hangingPunct="1">
              <a:spcBef>
                <a:spcPct val="50000"/>
              </a:spcBef>
              <a:buFontTx/>
              <a:buNone/>
            </a:pPr>
            <a:r>
              <a:rPr lang="en-GB" sz="1800" kern="0" dirty="0" smtClean="0">
                <a:ea typeface="ＭＳ Ｐゴシック" pitchFamily="34" charset="-128"/>
              </a:rPr>
              <a:t>OR, preferably a single “formulation study” covering these various aspects of the project. </a:t>
            </a:r>
          </a:p>
          <a:p>
            <a:pPr marL="355600" eaLnBrk="1" hangingPunct="1">
              <a:spcBef>
                <a:spcPct val="50000"/>
              </a:spcBef>
              <a:buFontTx/>
              <a:buNone/>
            </a:pPr>
            <a:endParaRPr lang="en-GB" sz="1800" b="1" kern="0" dirty="0" smtClean="0">
              <a:ea typeface="ＭＳ Ｐゴシック" pitchFamily="34" charset="-128"/>
            </a:endParaRPr>
          </a:p>
          <a:p>
            <a:pPr marL="355600" eaLnBrk="1" hangingPunct="1">
              <a:spcBef>
                <a:spcPct val="50000"/>
              </a:spcBef>
              <a:buFontTx/>
              <a:buNone/>
            </a:pPr>
            <a:r>
              <a:rPr lang="en-GB" sz="1800" kern="0" dirty="0" smtClean="0">
                <a:ea typeface="ＭＳ Ｐゴシック" pitchFamily="34" charset="-128"/>
              </a:rPr>
              <a:t>Findings should be fed back into the </a:t>
            </a:r>
            <a:r>
              <a:rPr lang="en-GB" sz="1800" kern="0" dirty="0" err="1" smtClean="0">
                <a:ea typeface="ＭＳ Ｐゴシック" pitchFamily="34" charset="-128"/>
              </a:rPr>
              <a:t>logframe</a:t>
            </a:r>
            <a:r>
              <a:rPr lang="en-GB" sz="1800" kern="0" dirty="0" smtClean="0">
                <a:ea typeface="ＭＳ Ｐゴシック" pitchFamily="34" charset="-128"/>
              </a:rPr>
              <a:t> and relevant sections of the action fiche</a:t>
            </a:r>
          </a:p>
        </p:txBody>
      </p:sp>
      <p:sp>
        <p:nvSpPr>
          <p:cNvPr id="6"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332439813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274802"/>
            <a:ext cx="9144000" cy="553998"/>
          </a:xfrm>
        </p:spPr>
        <p:txBody>
          <a:bodyPr wrap="square">
            <a:spAutoFit/>
          </a:bodyPr>
          <a:lstStyle/>
          <a:p>
            <a:pPr eaLnBrk="1" hangingPunct="1"/>
            <a:r>
              <a:rPr lang="en-GB" dirty="0">
                <a:ea typeface="ＭＳ Ｐゴシック" pitchFamily="34" charset="-128"/>
              </a:rPr>
              <a:t>I</a:t>
            </a:r>
            <a:r>
              <a:rPr lang="en-GB" dirty="0" smtClean="0">
                <a:ea typeface="ＭＳ Ｐゴシック" pitchFamily="34" charset="-128"/>
              </a:rPr>
              <a:t>ndicators</a:t>
            </a:r>
            <a:endParaRPr lang="en-GB" dirty="0" smtClean="0">
              <a:solidFill>
                <a:srgbClr val="00B050"/>
              </a:solidFill>
              <a:ea typeface="ＭＳ Ｐゴシック" pitchFamily="34" charset="-128"/>
            </a:endParaRPr>
          </a:p>
        </p:txBody>
      </p:sp>
      <p:sp>
        <p:nvSpPr>
          <p:cNvPr id="5" name="TextBox 4"/>
          <p:cNvSpPr txBox="1"/>
          <p:nvPr/>
        </p:nvSpPr>
        <p:spPr>
          <a:xfrm>
            <a:off x="381000" y="2125378"/>
            <a:ext cx="8458200" cy="4722831"/>
          </a:xfrm>
          <a:prstGeom prst="rect">
            <a:avLst/>
          </a:prstGeom>
          <a:noFill/>
        </p:spPr>
        <p:txBody>
          <a:bodyPr wrap="square" rtlCol="0">
            <a:spAutoFit/>
          </a:bodyPr>
          <a:lstStyle/>
          <a:p>
            <a:pPr eaLnBrk="1" hangingPunct="1">
              <a:lnSpc>
                <a:spcPct val="90000"/>
              </a:lnSpc>
              <a:spcBef>
                <a:spcPts val="600"/>
              </a:spcBef>
              <a:spcAft>
                <a:spcPts val="600"/>
              </a:spcAft>
            </a:pPr>
            <a:r>
              <a:rPr lang="en-GB" sz="1800" dirty="0">
                <a:ea typeface="ＭＳ Ｐゴシック" pitchFamily="34" charset="-128"/>
              </a:rPr>
              <a:t>Indicators allow measurement of the achievement of objectives and results; they are associated with targets (= quantified objectives defined in time)</a:t>
            </a:r>
          </a:p>
          <a:p>
            <a:pPr eaLnBrk="1" hangingPunct="1">
              <a:lnSpc>
                <a:spcPct val="90000"/>
              </a:lnSpc>
              <a:spcBef>
                <a:spcPts val="600"/>
              </a:spcBef>
              <a:spcAft>
                <a:spcPts val="600"/>
              </a:spcAft>
            </a:pPr>
            <a:r>
              <a:rPr lang="en-GB" sz="1800" dirty="0">
                <a:ea typeface="ＭＳ Ｐゴシック" pitchFamily="34" charset="-128"/>
              </a:rPr>
              <a:t>	</a:t>
            </a:r>
            <a:endParaRPr lang="en-GB" sz="2400" dirty="0">
              <a:ea typeface="ＭＳ Ｐゴシック" pitchFamily="34" charset="-128"/>
            </a:endParaRPr>
          </a:p>
          <a:p>
            <a:pPr eaLnBrk="1" hangingPunct="1">
              <a:lnSpc>
                <a:spcPct val="90000"/>
              </a:lnSpc>
              <a:spcBef>
                <a:spcPts val="600"/>
              </a:spcBef>
              <a:spcAft>
                <a:spcPts val="600"/>
              </a:spcAft>
            </a:pPr>
            <a:r>
              <a:rPr lang="en-GB" sz="1800" u="sng" dirty="0">
                <a:ea typeface="ＭＳ Ｐゴシック" pitchFamily="34" charset="-128"/>
              </a:rPr>
              <a:t>Environmental indicators</a:t>
            </a:r>
            <a:r>
              <a:rPr lang="en-GB" sz="1800" dirty="0">
                <a:ea typeface="ＭＳ Ｐゴシック" pitchFamily="34" charset="-128"/>
              </a:rPr>
              <a:t> are selected to measure:</a:t>
            </a:r>
          </a:p>
          <a:p>
            <a:pPr marL="742950" lvl="1" indent="-285750" eaLnBrk="1" hangingPunct="1">
              <a:lnSpc>
                <a:spcPct val="90000"/>
              </a:lnSpc>
              <a:spcBef>
                <a:spcPts val="600"/>
              </a:spcBef>
              <a:spcAft>
                <a:spcPts val="600"/>
              </a:spcAft>
              <a:buFont typeface="Arial"/>
              <a:buChar char="•"/>
            </a:pPr>
            <a:r>
              <a:rPr lang="en-GB" sz="1800" dirty="0">
                <a:ea typeface="ＭＳ Ｐゴシック" pitchFamily="34" charset="-128"/>
              </a:rPr>
              <a:t>the achievement of environmental objectives</a:t>
            </a:r>
          </a:p>
          <a:p>
            <a:pPr marL="742950" lvl="1" indent="-285750" eaLnBrk="1" hangingPunct="1">
              <a:lnSpc>
                <a:spcPct val="90000"/>
              </a:lnSpc>
              <a:spcBef>
                <a:spcPts val="600"/>
              </a:spcBef>
              <a:spcAft>
                <a:spcPts val="600"/>
              </a:spcAft>
              <a:buFont typeface="Arial"/>
              <a:buChar char="•"/>
            </a:pPr>
            <a:r>
              <a:rPr lang="en-GB" sz="1800" dirty="0">
                <a:ea typeface="ＭＳ Ｐゴシック" pitchFamily="34" charset="-128"/>
              </a:rPr>
              <a:t>the implementation of some environmental requirements linked with other objectives </a:t>
            </a:r>
            <a:r>
              <a:rPr lang="en-GB" sz="1800" i="1" dirty="0">
                <a:ea typeface="ＭＳ Ｐゴシック" pitchFamily="34" charset="-128"/>
              </a:rPr>
              <a:t>(“mainstreaming-related” indicators</a:t>
            </a:r>
            <a:r>
              <a:rPr lang="en-GB" sz="1800" i="1" dirty="0" smtClean="0">
                <a:ea typeface="ＭＳ Ｐゴシック" pitchFamily="34" charset="-128"/>
              </a:rPr>
              <a:t>)</a:t>
            </a:r>
            <a:endParaRPr lang="en-GB" sz="1800" b="1" dirty="0" smtClean="0">
              <a:ea typeface="ＭＳ Ｐゴシック" pitchFamily="34" charset="-128"/>
            </a:endParaRPr>
          </a:p>
          <a:p>
            <a:pPr marL="742950" lvl="1" indent="-285750" eaLnBrk="1" hangingPunct="1">
              <a:lnSpc>
                <a:spcPct val="90000"/>
              </a:lnSpc>
              <a:spcBef>
                <a:spcPts val="600"/>
              </a:spcBef>
              <a:spcAft>
                <a:spcPts val="600"/>
              </a:spcAft>
              <a:buFont typeface="Arial"/>
              <a:buChar char="•"/>
            </a:pPr>
            <a:endParaRPr lang="en-GB" sz="1800" b="1" dirty="0">
              <a:ea typeface="ＭＳ Ｐゴシック" pitchFamily="34" charset="-128"/>
            </a:endParaRPr>
          </a:p>
          <a:p>
            <a:pPr lvl="1" eaLnBrk="1" hangingPunct="1">
              <a:lnSpc>
                <a:spcPct val="90000"/>
              </a:lnSpc>
              <a:spcBef>
                <a:spcPts val="600"/>
              </a:spcBef>
              <a:spcAft>
                <a:spcPts val="600"/>
              </a:spcAft>
            </a:pPr>
            <a:r>
              <a:rPr lang="en-GB" sz="1800" b="1" dirty="0" smtClean="0">
                <a:ea typeface="ＭＳ Ｐゴシック" pitchFamily="34" charset="-128"/>
              </a:rPr>
              <a:t>Quick buzz: </a:t>
            </a:r>
          </a:p>
          <a:p>
            <a:pPr marL="742950" lvl="1" indent="-285750" eaLnBrk="1" hangingPunct="1">
              <a:lnSpc>
                <a:spcPct val="90000"/>
              </a:lnSpc>
              <a:spcBef>
                <a:spcPts val="600"/>
              </a:spcBef>
              <a:spcAft>
                <a:spcPts val="600"/>
              </a:spcAft>
              <a:buFont typeface="Arial"/>
              <a:buChar char="•"/>
            </a:pPr>
            <a:r>
              <a:rPr lang="en-GB" sz="1800" b="1" dirty="0" smtClean="0">
                <a:ea typeface="ＭＳ Ｐゴシック" pitchFamily="34" charset="-128"/>
              </a:rPr>
              <a:t>Suggest three project targets and related indicators</a:t>
            </a:r>
          </a:p>
          <a:p>
            <a:pPr marL="742950" lvl="1" indent="-285750" eaLnBrk="1" hangingPunct="1">
              <a:lnSpc>
                <a:spcPct val="90000"/>
              </a:lnSpc>
              <a:spcBef>
                <a:spcPts val="600"/>
              </a:spcBef>
              <a:spcAft>
                <a:spcPts val="600"/>
              </a:spcAft>
              <a:buFont typeface="Arial"/>
              <a:buChar char="•"/>
            </a:pPr>
            <a:endParaRPr lang="en-GB" sz="1050" b="1" i="1" dirty="0">
              <a:ea typeface="ＭＳ Ｐゴシック" pitchFamily="34" charset="-128"/>
            </a:endParaRPr>
          </a:p>
          <a:p>
            <a:pPr lvl="1" eaLnBrk="1" hangingPunct="1">
              <a:lnSpc>
                <a:spcPct val="90000"/>
              </a:lnSpc>
              <a:spcBef>
                <a:spcPts val="600"/>
              </a:spcBef>
              <a:spcAft>
                <a:spcPts val="600"/>
              </a:spcAft>
            </a:pPr>
            <a:r>
              <a:rPr lang="en-GB" sz="1800" i="1" dirty="0" smtClean="0">
                <a:ea typeface="ＭＳ Ｐゴシック" pitchFamily="34" charset="-128"/>
              </a:rPr>
              <a:t>More bout indicators in module 8</a:t>
            </a:r>
            <a:endParaRPr lang="en-GB" sz="1800" i="1" dirty="0">
              <a:ea typeface="ＭＳ Ｐゴシック" pitchFamily="34" charset="-128"/>
            </a:endParaRPr>
          </a:p>
        </p:txBody>
      </p:sp>
      <p:sp>
        <p:nvSpPr>
          <p:cNvPr id="6"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22307342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0" y="1274802"/>
            <a:ext cx="8136259" cy="553998"/>
          </a:xfrm>
        </p:spPr>
        <p:txBody>
          <a:bodyPr>
            <a:spAutoFit/>
          </a:bodyPr>
          <a:lstStyle/>
          <a:p>
            <a:pPr indent="0" eaLnBrk="1" hangingPunct="1"/>
            <a:r>
              <a:rPr lang="en-GB" dirty="0" smtClean="0">
                <a:latin typeface="+mn-lt"/>
                <a:ea typeface="ＭＳ Ｐゴシック" pitchFamily="34" charset="-128"/>
              </a:rPr>
              <a:t>AF </a:t>
            </a:r>
            <a:r>
              <a:rPr lang="en-GB" dirty="0">
                <a:latin typeface="+mn-lt"/>
                <a:ea typeface="ＭＳ Ｐゴシック" pitchFamily="34" charset="-128"/>
              </a:rPr>
              <a:t>and </a:t>
            </a:r>
            <a:r>
              <a:rPr lang="en-GB" dirty="0" smtClean="0">
                <a:latin typeface="+mn-lt"/>
                <a:ea typeface="ＭＳ Ｐゴシック" pitchFamily="34" charset="-128"/>
              </a:rPr>
              <a:t>TAPs </a:t>
            </a:r>
            <a:r>
              <a:rPr lang="en-GB" sz="2400" b="0" dirty="0" smtClean="0">
                <a:latin typeface="+mn-lt"/>
                <a:ea typeface="ＭＳ Ｐゴシック" pitchFamily="34" charset="-128"/>
              </a:rPr>
              <a:t>(repetition from IF)</a:t>
            </a:r>
            <a:endParaRPr lang="en-GB" sz="2400" b="0" dirty="0">
              <a:latin typeface="+mn-lt"/>
              <a:ea typeface="ＭＳ Ｐゴシック" pitchFamily="34" charset="-128"/>
            </a:endParaRPr>
          </a:p>
        </p:txBody>
      </p:sp>
      <p:graphicFrame>
        <p:nvGraphicFramePr>
          <p:cNvPr id="497712" name="Group 48"/>
          <p:cNvGraphicFramePr>
            <a:graphicFrameLocks noGrp="1"/>
          </p:cNvGraphicFramePr>
          <p:nvPr>
            <p:ph idx="1"/>
            <p:extLst>
              <p:ext uri="{D42A27DB-BD31-4B8C-83A1-F6EECF244321}">
                <p14:modId xmlns:p14="http://schemas.microsoft.com/office/powerpoint/2010/main" xmlns="" val="1306429784"/>
              </p:ext>
            </p:extLst>
          </p:nvPr>
        </p:nvGraphicFramePr>
        <p:xfrm>
          <a:off x="684213" y="2068813"/>
          <a:ext cx="7775575" cy="4179587"/>
        </p:xfrm>
        <a:graphic>
          <a:graphicData uri="http://schemas.openxmlformats.org/drawingml/2006/table">
            <a:tbl>
              <a:tblPr/>
              <a:tblGrid>
                <a:gridCol w="3887787"/>
                <a:gridCol w="3887788"/>
              </a:tblGrid>
              <a:tr h="36581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1" u="none" strike="noStrike" cap="none" normalizeH="0" baseline="0" dirty="0" smtClean="0">
                          <a:ln>
                            <a:noFill/>
                          </a:ln>
                          <a:solidFill>
                            <a:srgbClr val="000000"/>
                          </a:solidFill>
                          <a:effectLst/>
                          <a:latin typeface="Arial" charset="0"/>
                          <a:ea typeface="ＭＳ Ｐゴシック" charset="-128"/>
                        </a:rPr>
                        <a:t>Possible entry points</a:t>
                      </a:r>
                      <a:endParaRPr kumimoji="0" lang="en-GB" sz="1600" b="1" i="1" u="none" strike="noStrike" cap="none" normalizeH="0" baseline="0" dirty="0" smtClean="0">
                        <a:ln>
                          <a:noFill/>
                        </a:ln>
                        <a:solidFill>
                          <a:srgbClr val="00B050"/>
                        </a:solidFill>
                        <a:effectLst/>
                        <a:latin typeface="Arial" charset="0"/>
                        <a:ea typeface="ＭＳ Ｐゴシック" charset="-128"/>
                      </a:endParaRPr>
                    </a:p>
                  </a:txBody>
                  <a:tcPr marT="45726" marB="45726"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1" u="none" strike="noStrike" cap="none" normalizeH="0" baseline="0" dirty="0" smtClean="0">
                          <a:ln>
                            <a:noFill/>
                          </a:ln>
                          <a:solidFill>
                            <a:srgbClr val="000000"/>
                          </a:solidFill>
                          <a:effectLst/>
                          <a:latin typeface="Arial" charset="0"/>
                          <a:ea typeface="ＭＳ Ｐゴシック" charset="-128"/>
                        </a:rPr>
                        <a:t>Environmental aspects</a:t>
                      </a:r>
                    </a:p>
                  </a:txBody>
                  <a:tcPr marT="45726" marB="45726"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noFill/>
                  </a:tcPr>
                </a:tc>
              </a:tr>
              <a:tr h="3658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Justification, problem analysis</a:t>
                      </a:r>
                    </a:p>
                  </a:txBody>
                  <a:tcPr marT="45726" marB="45726"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Environmental issues addressed</a:t>
                      </a:r>
                    </a:p>
                  </a:txBody>
                  <a:tcPr marT="45726" marB="45726"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28575"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6401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Objectives and expected results</a:t>
                      </a:r>
                    </a:p>
                  </a:txBody>
                  <a:tcPr marT="45726" marB="45726"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Environmental constraints linked to objectives/results</a:t>
                      </a:r>
                    </a:p>
                  </a:txBody>
                  <a:tcPr marT="45726" marB="45726"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6251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Stakeholder analysis</a:t>
                      </a:r>
                    </a:p>
                  </a:txBody>
                  <a:tcPr marT="45726" marB="45726"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Stakeholders who may see their environment modified by the project</a:t>
                      </a:r>
                    </a:p>
                  </a:txBody>
                  <a:tcPr marT="45726" marB="45726"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57606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smtClean="0">
                          <a:ln>
                            <a:noFill/>
                          </a:ln>
                          <a:solidFill>
                            <a:srgbClr val="000000"/>
                          </a:solidFill>
                          <a:effectLst/>
                          <a:latin typeface="Arial" charset="0"/>
                          <a:ea typeface="ＭＳ Ｐゴシック" charset="-128"/>
                        </a:rPr>
                        <a:t>Assumptions and risks</a:t>
                      </a:r>
                    </a:p>
                  </a:txBody>
                  <a:tcPr marT="45726" marB="45726"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Environment risks and climate-related risks</a:t>
                      </a:r>
                    </a:p>
                  </a:txBody>
                  <a:tcPr marT="45726" marB="45726"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500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smtClean="0">
                          <a:ln>
                            <a:noFill/>
                          </a:ln>
                          <a:solidFill>
                            <a:srgbClr val="000000"/>
                          </a:solidFill>
                          <a:effectLst/>
                          <a:latin typeface="Arial" charset="0"/>
                          <a:ea typeface="ＭＳ Ｐゴシック" charset="-128"/>
                        </a:rPr>
                        <a:t>Cross-cutting issues</a:t>
                      </a:r>
                    </a:p>
                  </a:txBody>
                  <a:tcPr marT="45726" marB="45726"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Measures to ensure environmental sustainability</a:t>
                      </a:r>
                    </a:p>
                  </a:txBody>
                  <a:tcPr marT="45726" marB="45726"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3842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smtClean="0">
                          <a:ln>
                            <a:noFill/>
                          </a:ln>
                          <a:solidFill>
                            <a:srgbClr val="000000"/>
                          </a:solidFill>
                          <a:effectLst/>
                          <a:latin typeface="Arial" charset="0"/>
                          <a:ea typeface="ＭＳ Ｐゴシック" charset="-128"/>
                        </a:rPr>
                        <a:t>Monitoring and evaluation</a:t>
                      </a:r>
                    </a:p>
                  </a:txBody>
                  <a:tcPr marT="45726" marB="45726"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smtClean="0">
                          <a:ln>
                            <a:noFill/>
                          </a:ln>
                          <a:solidFill>
                            <a:srgbClr val="000000"/>
                          </a:solidFill>
                          <a:effectLst/>
                          <a:latin typeface="Arial" charset="0"/>
                          <a:ea typeface="ＭＳ Ｐゴシック" charset="-128"/>
                        </a:rPr>
                        <a:t>Environment-related indicators</a:t>
                      </a:r>
                    </a:p>
                  </a:txBody>
                  <a:tcPr marT="45726" marB="45726"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12700" cap="flat" cmpd="sng" algn="ctr">
                      <a:solidFill>
                        <a:srgbClr val="000066"/>
                      </a:solidFill>
                      <a:prstDash val="solid"/>
                      <a:round/>
                      <a:headEnd type="none" w="med" len="med"/>
                      <a:tailEnd type="none" w="med" len="med"/>
                    </a:lnB>
                    <a:lnTlToBr>
                      <a:noFill/>
                    </a:lnTlToBr>
                    <a:lnBlToTr>
                      <a:noFill/>
                    </a:lnBlToTr>
                    <a:noFill/>
                  </a:tcPr>
                </a:tc>
              </a:tr>
              <a:tr h="6401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Annexes to the </a:t>
                      </a:r>
                      <a:r>
                        <a:rPr kumimoji="0" lang="en-GB" sz="1600" b="1" i="0" u="none" strike="noStrike" cap="none" normalizeH="0" baseline="0" dirty="0" err="1" smtClean="0">
                          <a:ln>
                            <a:noFill/>
                          </a:ln>
                          <a:solidFill>
                            <a:srgbClr val="000000"/>
                          </a:solidFill>
                          <a:effectLst/>
                          <a:latin typeface="Arial" charset="0"/>
                          <a:ea typeface="ＭＳ Ｐゴシック" charset="-128"/>
                        </a:rPr>
                        <a:t>TAPs</a:t>
                      </a:r>
                      <a:endParaRPr kumimoji="0" lang="en-GB" sz="1600" b="1" i="0" u="none" strike="noStrike" cap="none" normalizeH="0" baseline="0" dirty="0" smtClean="0">
                        <a:ln>
                          <a:noFill/>
                        </a:ln>
                        <a:solidFill>
                          <a:srgbClr val="000000"/>
                        </a:solidFill>
                        <a:effectLst/>
                        <a:latin typeface="Arial" charset="0"/>
                        <a:ea typeface="ＭＳ Ｐゴシック" charset="-128"/>
                      </a:endParaRPr>
                    </a:p>
                  </a:txBody>
                  <a:tcPr marT="45726" marB="45726" horzOverflow="overflow">
                    <a:lnL w="28575" cap="flat" cmpd="sng" algn="ctr">
                      <a:solidFill>
                        <a:srgbClr val="000066"/>
                      </a:solidFill>
                      <a:prstDash val="solid"/>
                      <a:round/>
                      <a:headEnd type="none" w="med" len="med"/>
                      <a:tailEnd type="none" w="med" len="med"/>
                    </a:lnL>
                    <a:lnR w="12700"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charset="0"/>
                          <a:ea typeface="ＭＳ Ｐゴシック" charset="-128"/>
                        </a:rPr>
                        <a:t>EIA report, EMP, budget for environmental management, …</a:t>
                      </a:r>
                    </a:p>
                  </a:txBody>
                  <a:tcPr marT="45726" marB="45726" horzOverflow="overflow">
                    <a:lnL w="12700" cap="flat" cmpd="sng" algn="ctr">
                      <a:solidFill>
                        <a:srgbClr val="000066"/>
                      </a:solidFill>
                      <a:prstDash val="solid"/>
                      <a:round/>
                      <a:headEnd type="none" w="med" len="med"/>
                      <a:tailEnd type="none" w="med" len="med"/>
                    </a:lnL>
                    <a:lnR w="28575" cap="flat" cmpd="sng" algn="ctr">
                      <a:solidFill>
                        <a:srgbClr val="000066"/>
                      </a:solidFill>
                      <a:prstDash val="solid"/>
                      <a:round/>
                      <a:headEnd type="none" w="med" len="med"/>
                      <a:tailEnd type="none" w="med" len="med"/>
                    </a:lnR>
                    <a:lnT w="12700" cap="flat" cmpd="sng" algn="ctr">
                      <a:solidFill>
                        <a:srgbClr val="000066"/>
                      </a:solidFill>
                      <a:prstDash val="solid"/>
                      <a:round/>
                      <a:headEnd type="none" w="med" len="med"/>
                      <a:tailEnd type="none" w="med" len="med"/>
                    </a:lnT>
                    <a:lnB w="28575" cap="flat" cmpd="sng" algn="ctr">
                      <a:solidFill>
                        <a:srgbClr val="000066"/>
                      </a:solidFill>
                      <a:prstDash val="solid"/>
                      <a:round/>
                      <a:headEnd type="none" w="med" len="med"/>
                      <a:tailEnd type="none" w="med" len="med"/>
                    </a:lnB>
                    <a:lnTlToBr>
                      <a:noFill/>
                    </a:lnTlToBr>
                    <a:lnBlToTr>
                      <a:noFill/>
                    </a:lnBlToTr>
                    <a:noFill/>
                  </a:tcPr>
                </a:tc>
              </a:tr>
            </a:tbl>
          </a:graphicData>
        </a:graphic>
      </p:graphicFrame>
      <p:sp>
        <p:nvSpPr>
          <p:cNvPr id="5"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410479421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0" y="1450032"/>
            <a:ext cx="9144000" cy="553998"/>
          </a:xfrm>
        </p:spPr>
        <p:txBody>
          <a:bodyPr wrap="square">
            <a:spAutoFit/>
          </a:bodyPr>
          <a:lstStyle/>
          <a:p>
            <a:pPr indent="0" eaLnBrk="1" hangingPunct="1"/>
            <a:r>
              <a:rPr lang="en-GB" dirty="0">
                <a:latin typeface="+mn-lt"/>
                <a:ea typeface="ＭＳ Ｐゴシック" pitchFamily="34" charset="-128"/>
              </a:rPr>
              <a:t>Implementation: </a:t>
            </a:r>
            <a:r>
              <a:rPr lang="en-GB" dirty="0" smtClean="0">
                <a:latin typeface="+mn-lt"/>
                <a:ea typeface="ＭＳ Ｐゴシック" pitchFamily="34" charset="-128"/>
              </a:rPr>
              <a:t>Entry points</a:t>
            </a:r>
            <a:endParaRPr lang="en-GB" dirty="0">
              <a:latin typeface="+mn-lt"/>
              <a:ea typeface="ＭＳ Ｐゴシック" pitchFamily="34" charset="-128"/>
            </a:endParaRPr>
          </a:p>
        </p:txBody>
      </p:sp>
      <p:sp>
        <p:nvSpPr>
          <p:cNvPr id="506884" name="AutoShape 4"/>
          <p:cNvSpPr>
            <a:spLocks noChangeArrowheads="1"/>
          </p:cNvSpPr>
          <p:nvPr/>
        </p:nvSpPr>
        <p:spPr bwMode="auto">
          <a:xfrm>
            <a:off x="5907310" y="2855913"/>
            <a:ext cx="3167062" cy="649287"/>
          </a:xfrm>
          <a:prstGeom prst="wedgeRoundRectCallout">
            <a:avLst>
              <a:gd name="adj1" fmla="val -109718"/>
              <a:gd name="adj2" fmla="val 21900"/>
              <a:gd name="adj3" fmla="val 16667"/>
            </a:avLst>
          </a:prstGeom>
          <a:solidFill>
            <a:srgbClr val="57B826"/>
          </a:solidFill>
          <a:ln w="9525">
            <a:solidFill>
              <a:srgbClr val="000066"/>
            </a:solidFill>
            <a:miter lim="800000"/>
            <a:headEnd/>
            <a:tailEnd/>
          </a:ln>
        </p:spPr>
        <p:txBody>
          <a:bodyPr/>
          <a:lstStyle/>
          <a:p>
            <a:pPr eaLnBrk="0" hangingPunct="0"/>
            <a:r>
              <a:rPr lang="en-GB" sz="1600" b="1" dirty="0" smtClean="0">
                <a:solidFill>
                  <a:srgbClr val="000066"/>
                </a:solidFill>
              </a:rPr>
              <a:t>Minimise pollution-generating </a:t>
            </a:r>
            <a:r>
              <a:rPr lang="en-GB" sz="1600" b="1" dirty="0">
                <a:solidFill>
                  <a:srgbClr val="000066"/>
                </a:solidFill>
              </a:rPr>
              <a:t>consumption</a:t>
            </a:r>
          </a:p>
        </p:txBody>
      </p:sp>
      <p:sp>
        <p:nvSpPr>
          <p:cNvPr id="506885" name="AutoShape 5"/>
          <p:cNvSpPr>
            <a:spLocks noChangeArrowheads="1"/>
          </p:cNvSpPr>
          <p:nvPr/>
        </p:nvSpPr>
        <p:spPr bwMode="auto">
          <a:xfrm>
            <a:off x="3067050" y="2322512"/>
            <a:ext cx="4400550" cy="420688"/>
          </a:xfrm>
          <a:prstGeom prst="wedgeRoundRectCallout">
            <a:avLst>
              <a:gd name="adj1" fmla="val -35614"/>
              <a:gd name="adj2" fmla="val 141566"/>
              <a:gd name="adj3" fmla="val 16667"/>
            </a:avLst>
          </a:prstGeom>
          <a:solidFill>
            <a:srgbClr val="57B826"/>
          </a:solidFill>
          <a:ln w="9525">
            <a:solidFill>
              <a:srgbClr val="000066"/>
            </a:solidFill>
            <a:miter lim="800000"/>
            <a:headEnd/>
            <a:tailEnd/>
          </a:ln>
        </p:spPr>
        <p:txBody>
          <a:bodyPr/>
          <a:lstStyle/>
          <a:p>
            <a:pPr eaLnBrk="0" hangingPunct="0"/>
            <a:r>
              <a:rPr lang="en-GB" sz="1600" b="1" dirty="0">
                <a:solidFill>
                  <a:srgbClr val="000066"/>
                </a:solidFill>
              </a:rPr>
              <a:t>Incl. EMP or equivalent measures</a:t>
            </a:r>
          </a:p>
        </p:txBody>
      </p:sp>
      <p:sp>
        <p:nvSpPr>
          <p:cNvPr id="506886" name="AutoShape 6"/>
          <p:cNvSpPr>
            <a:spLocks noChangeArrowheads="1"/>
          </p:cNvSpPr>
          <p:nvPr/>
        </p:nvSpPr>
        <p:spPr bwMode="auto">
          <a:xfrm>
            <a:off x="6934200" y="3716238"/>
            <a:ext cx="2051719" cy="627162"/>
          </a:xfrm>
          <a:prstGeom prst="wedgeRoundRectCallout">
            <a:avLst>
              <a:gd name="adj1" fmla="val -92490"/>
              <a:gd name="adj2" fmla="val 28096"/>
              <a:gd name="adj3" fmla="val 16667"/>
            </a:avLst>
          </a:prstGeom>
          <a:solidFill>
            <a:srgbClr val="57B826"/>
          </a:solidFill>
          <a:ln w="9525">
            <a:solidFill>
              <a:srgbClr val="000066"/>
            </a:solidFill>
            <a:miter lim="800000"/>
            <a:headEnd/>
            <a:tailEnd/>
          </a:ln>
        </p:spPr>
        <p:txBody>
          <a:bodyPr/>
          <a:lstStyle/>
          <a:p>
            <a:pPr eaLnBrk="0" hangingPunct="0"/>
            <a:r>
              <a:rPr lang="en-GB" sz="1600" b="1" dirty="0">
                <a:solidFill>
                  <a:srgbClr val="000066"/>
                </a:solidFill>
              </a:rPr>
              <a:t>Incl. </a:t>
            </a:r>
            <a:r>
              <a:rPr lang="en-GB" sz="1600" b="1" dirty="0" err="1" smtClean="0">
                <a:solidFill>
                  <a:srgbClr val="000066"/>
                </a:solidFill>
              </a:rPr>
              <a:t>env</a:t>
            </a:r>
            <a:r>
              <a:rPr lang="en-GB" sz="1600" b="1" dirty="0" smtClean="0">
                <a:solidFill>
                  <a:srgbClr val="000066"/>
                </a:solidFill>
              </a:rPr>
              <a:t>. and cc indicators</a:t>
            </a:r>
            <a:endParaRPr lang="en-GB" sz="1600" b="1" dirty="0">
              <a:solidFill>
                <a:srgbClr val="000066"/>
              </a:solidFill>
            </a:endParaRPr>
          </a:p>
        </p:txBody>
      </p:sp>
      <p:sp>
        <p:nvSpPr>
          <p:cNvPr id="506887" name="AutoShape 7"/>
          <p:cNvSpPr>
            <a:spLocks noChangeArrowheads="1"/>
          </p:cNvSpPr>
          <p:nvPr/>
        </p:nvSpPr>
        <p:spPr bwMode="auto">
          <a:xfrm>
            <a:off x="6000750" y="6096000"/>
            <a:ext cx="2675706" cy="647700"/>
          </a:xfrm>
          <a:prstGeom prst="wedgeRoundRectCallout">
            <a:avLst>
              <a:gd name="adj1" fmla="val -58000"/>
              <a:gd name="adj2" fmla="val -175951"/>
              <a:gd name="adj3" fmla="val 16667"/>
            </a:avLst>
          </a:prstGeom>
          <a:solidFill>
            <a:srgbClr val="57B826"/>
          </a:solidFill>
          <a:ln w="9525">
            <a:solidFill>
              <a:srgbClr val="000066"/>
            </a:solidFill>
            <a:miter lim="800000"/>
            <a:headEnd/>
            <a:tailEnd/>
          </a:ln>
        </p:spPr>
        <p:txBody>
          <a:bodyPr/>
          <a:lstStyle/>
          <a:p>
            <a:pPr eaLnBrk="0" hangingPunct="0"/>
            <a:r>
              <a:rPr lang="en-GB" sz="1600" b="1" dirty="0">
                <a:solidFill>
                  <a:srgbClr val="000066"/>
                </a:solidFill>
              </a:rPr>
              <a:t>Incl. environment-related ones</a:t>
            </a:r>
          </a:p>
        </p:txBody>
      </p:sp>
      <p:sp>
        <p:nvSpPr>
          <p:cNvPr id="10" name="TextBox 9"/>
          <p:cNvSpPr txBox="1"/>
          <p:nvPr/>
        </p:nvSpPr>
        <p:spPr>
          <a:xfrm>
            <a:off x="0" y="3046780"/>
            <a:ext cx="8686800" cy="3277820"/>
          </a:xfrm>
          <a:prstGeom prst="rect">
            <a:avLst/>
          </a:prstGeom>
          <a:noFill/>
        </p:spPr>
        <p:txBody>
          <a:bodyPr wrap="square" rtlCol="0">
            <a:spAutoFit/>
          </a:bodyPr>
          <a:lstStyle/>
          <a:p>
            <a:pPr marL="622300" indent="-266700" eaLnBrk="1" hangingPunct="1">
              <a:buClr>
                <a:srgbClr val="2D5EC1"/>
              </a:buClr>
              <a:buFont typeface="Arial"/>
              <a:buChar char="•"/>
            </a:pPr>
            <a:r>
              <a:rPr lang="en-GB" sz="2000" dirty="0" smtClean="0">
                <a:ea typeface="ＭＳ Ｐゴシック" pitchFamily="34" charset="-128"/>
              </a:rPr>
              <a:t>Execution of action plan</a:t>
            </a:r>
          </a:p>
          <a:p>
            <a:pPr marL="622300" indent="-266700" eaLnBrk="1" hangingPunct="1">
              <a:buClr>
                <a:srgbClr val="2D5EC1"/>
              </a:buClr>
              <a:buFont typeface="Arial"/>
              <a:buChar char="•"/>
            </a:pPr>
            <a:r>
              <a:rPr lang="en-GB" sz="2000" dirty="0" smtClean="0">
                <a:ea typeface="ＭＳ Ｐゴシック" pitchFamily="34" charset="-128"/>
              </a:rPr>
              <a:t>Monitoring activities: </a:t>
            </a:r>
          </a:p>
          <a:p>
            <a:pPr marL="1079500" lvl="2" indent="-266700">
              <a:spcBef>
                <a:spcPct val="50000"/>
              </a:spcBef>
              <a:buFont typeface="Arial"/>
              <a:buChar char="•"/>
            </a:pPr>
            <a:r>
              <a:rPr lang="en-GB" sz="1800" dirty="0" smtClean="0">
                <a:ea typeface="ＭＳ Ｐゴシック" pitchFamily="34" charset="-128"/>
              </a:rPr>
              <a:t>Monitoring of activities, consumption, costs,…</a:t>
            </a:r>
          </a:p>
          <a:p>
            <a:pPr marL="1079500" lvl="2" indent="-266700">
              <a:spcBef>
                <a:spcPct val="50000"/>
              </a:spcBef>
              <a:buFont typeface="Arial"/>
              <a:buChar char="•"/>
            </a:pPr>
            <a:r>
              <a:rPr lang="en-GB" sz="1800" dirty="0" smtClean="0">
                <a:ea typeface="ＭＳ Ｐゴシック" pitchFamily="34" charset="-128"/>
              </a:rPr>
              <a:t>Monitoring of results (based on indicators)</a:t>
            </a:r>
          </a:p>
          <a:p>
            <a:pPr marL="1079500" lvl="2" indent="-266700">
              <a:spcBef>
                <a:spcPct val="50000"/>
              </a:spcBef>
              <a:buFont typeface="Arial"/>
              <a:buChar char="•"/>
            </a:pPr>
            <a:r>
              <a:rPr lang="en-GB" sz="1800" dirty="0" smtClean="0">
                <a:ea typeface="ＭＳ Ｐゴシック" pitchFamily="34" charset="-128"/>
              </a:rPr>
              <a:t>Monitoring of assumptions and risks to be able to respond quickly to new information and changes in the project’s environment</a:t>
            </a:r>
          </a:p>
          <a:p>
            <a:pPr marL="622300" indent="-266700">
              <a:spcBef>
                <a:spcPct val="50000"/>
              </a:spcBef>
              <a:buClr>
                <a:srgbClr val="2D5EC1"/>
              </a:buClr>
              <a:buFont typeface="Arial"/>
              <a:buChar char="•"/>
            </a:pPr>
            <a:r>
              <a:rPr lang="en-GB" sz="2000" dirty="0" smtClean="0">
                <a:ea typeface="ＭＳ Ｐゴシック" pitchFamily="34" charset="-128"/>
              </a:rPr>
              <a:t>Undertaking </a:t>
            </a:r>
            <a:r>
              <a:rPr lang="en-GB" sz="2000" dirty="0" smtClean="0">
                <a:solidFill>
                  <a:srgbClr val="2D8B2F"/>
                </a:solidFill>
                <a:ea typeface="ＭＳ Ｐゴシック" pitchFamily="34" charset="-128"/>
              </a:rPr>
              <a:t>environmental performance review </a:t>
            </a:r>
            <a:r>
              <a:rPr lang="en-GB" sz="2000" dirty="0" smtClean="0">
                <a:ea typeface="ＭＳ Ｐゴシック" pitchFamily="34" charset="-128"/>
              </a:rPr>
              <a:t>is a good management practice</a:t>
            </a:r>
          </a:p>
        </p:txBody>
      </p:sp>
    </p:spTree>
    <p:extLst>
      <p:ext uri="{BB962C8B-B14F-4D97-AF65-F5344CB8AC3E}">
        <p14:creationId xmlns:p14="http://schemas.microsoft.com/office/powerpoint/2010/main" xmlns="" val="18291599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688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688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688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68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6884" grpId="0" animBg="1"/>
      <p:bldP spid="506885" grpId="0" animBg="1"/>
      <p:bldP spid="506886" grpId="0" animBg="1"/>
      <p:bldP spid="50688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irkulær pil 3"/>
          <p:cNvSpPr/>
          <p:nvPr/>
        </p:nvSpPr>
        <p:spPr bwMode="auto">
          <a:xfrm>
            <a:off x="4343400" y="1524000"/>
            <a:ext cx="2590799" cy="7010400"/>
          </a:xfrm>
          <a:prstGeom prst="circularArrow">
            <a:avLst>
              <a:gd name="adj1" fmla="val 12500"/>
              <a:gd name="adj2" fmla="val 3078561"/>
              <a:gd name="adj3" fmla="val 20457681"/>
              <a:gd name="adj4" fmla="val 16927334"/>
              <a:gd name="adj5" fmla="val 14770"/>
            </a:avLst>
          </a:prstGeom>
          <a:solidFill>
            <a:srgbClr val="333399">
              <a:alpha val="14118"/>
            </a:srgbClr>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sp>
        <p:nvSpPr>
          <p:cNvPr id="2" name="Title 1"/>
          <p:cNvSpPr>
            <a:spLocks noGrp="1"/>
          </p:cNvSpPr>
          <p:nvPr>
            <p:ph type="title"/>
          </p:nvPr>
        </p:nvSpPr>
        <p:spPr>
          <a:xfrm>
            <a:off x="0" y="1274802"/>
            <a:ext cx="8229600" cy="553998"/>
          </a:xfrm>
        </p:spPr>
        <p:txBody>
          <a:bodyPr>
            <a:spAutoFit/>
          </a:bodyPr>
          <a:lstStyle/>
          <a:p>
            <a:r>
              <a:rPr lang="en-US" dirty="0" smtClean="0"/>
              <a:t>Structure of module 6</a:t>
            </a:r>
            <a:endParaRPr lang="en-US" dirty="0"/>
          </a:p>
        </p:txBody>
      </p:sp>
      <p:sp>
        <p:nvSpPr>
          <p:cNvPr id="3" name="Slide Number Placeholder 2"/>
          <p:cNvSpPr>
            <a:spLocks noGrp="1"/>
          </p:cNvSpPr>
          <p:nvPr>
            <p:ph type="sldNum" sz="quarter" idx="12"/>
          </p:nvPr>
        </p:nvSpPr>
        <p:spPr/>
        <p:txBody>
          <a:bodyPr/>
          <a:lstStyle/>
          <a:p>
            <a:pPr>
              <a:defRPr/>
            </a:pPr>
            <a:fld id="{1ECB2000-C973-4143-B092-0F4E6EBEE889}" type="slidenum">
              <a:rPr lang="en-GB" smtClean="0"/>
              <a:pPr>
                <a:defRPr/>
              </a:pPr>
              <a:t>2</a:t>
            </a:fld>
            <a:endParaRPr lang="en-GB" dirty="0"/>
          </a:p>
        </p:txBody>
      </p:sp>
      <p:sp>
        <p:nvSpPr>
          <p:cNvPr id="5" name="Tekstboks 4"/>
          <p:cNvSpPr txBox="1"/>
          <p:nvPr/>
        </p:nvSpPr>
        <p:spPr>
          <a:xfrm>
            <a:off x="5430525" y="1916832"/>
            <a:ext cx="2404625" cy="4985981"/>
          </a:xfrm>
          <a:prstGeom prst="rect">
            <a:avLst/>
          </a:prstGeom>
          <a:noFill/>
        </p:spPr>
        <p:txBody>
          <a:bodyPr wrap="none" rtlCol="0">
            <a:spAutoFit/>
          </a:bodyPr>
          <a:lstStyle/>
          <a:p>
            <a:pPr>
              <a:lnSpc>
                <a:spcPct val="300000"/>
              </a:lnSpc>
            </a:pPr>
            <a:r>
              <a:rPr lang="en-GB" sz="1800" dirty="0" smtClean="0"/>
              <a:t>Situation analysis</a:t>
            </a:r>
          </a:p>
          <a:p>
            <a:pPr>
              <a:lnSpc>
                <a:spcPct val="300000"/>
              </a:lnSpc>
            </a:pPr>
            <a:r>
              <a:rPr lang="en-GB" sz="1800" dirty="0" smtClean="0"/>
              <a:t>Idea identification</a:t>
            </a:r>
          </a:p>
          <a:p>
            <a:pPr>
              <a:lnSpc>
                <a:spcPct val="300000"/>
              </a:lnSpc>
            </a:pPr>
            <a:r>
              <a:rPr lang="en-GB" sz="1800" dirty="0" smtClean="0"/>
              <a:t>Project formulation</a:t>
            </a:r>
          </a:p>
          <a:p>
            <a:pPr>
              <a:lnSpc>
                <a:spcPct val="300000"/>
              </a:lnSpc>
            </a:pPr>
            <a:r>
              <a:rPr lang="en-GB" sz="1800" dirty="0" smtClean="0"/>
              <a:t>Implementation</a:t>
            </a:r>
          </a:p>
          <a:p>
            <a:pPr>
              <a:lnSpc>
                <a:spcPct val="300000"/>
              </a:lnSpc>
            </a:pPr>
            <a:r>
              <a:rPr lang="en-GB" sz="1800" dirty="0" smtClean="0"/>
              <a:t>Evaluation</a:t>
            </a:r>
          </a:p>
          <a:p>
            <a:pPr algn="ctr">
              <a:lnSpc>
                <a:spcPct val="300000"/>
              </a:lnSpc>
            </a:pPr>
            <a:endParaRPr lang="en-GB" sz="1800" dirty="0"/>
          </a:p>
        </p:txBody>
      </p:sp>
      <p:sp>
        <p:nvSpPr>
          <p:cNvPr id="6" name="TextBox 5"/>
          <p:cNvSpPr txBox="1"/>
          <p:nvPr/>
        </p:nvSpPr>
        <p:spPr>
          <a:xfrm>
            <a:off x="152400" y="2286000"/>
            <a:ext cx="5105400" cy="1731243"/>
          </a:xfrm>
          <a:prstGeom prst="rect">
            <a:avLst/>
          </a:prstGeom>
          <a:noFill/>
        </p:spPr>
        <p:txBody>
          <a:bodyPr wrap="square" rtlCol="0">
            <a:spAutoFit/>
          </a:bodyPr>
          <a:lstStyle/>
          <a:p>
            <a:pPr marL="622300" indent="-266700">
              <a:lnSpc>
                <a:spcPct val="150000"/>
              </a:lnSpc>
              <a:buSzPct val="130000"/>
              <a:buFont typeface="Arial"/>
              <a:buChar char="•"/>
            </a:pPr>
            <a:r>
              <a:rPr lang="en-GB" sz="1800" b="1" kern="0" dirty="0" smtClean="0"/>
              <a:t>The Project Process</a:t>
            </a:r>
          </a:p>
          <a:p>
            <a:pPr marL="622300" indent="-266700">
              <a:lnSpc>
                <a:spcPct val="150000"/>
              </a:lnSpc>
              <a:buSzPct val="130000"/>
              <a:buFont typeface="Arial"/>
              <a:buChar char="•"/>
            </a:pPr>
            <a:r>
              <a:rPr lang="en-GB" sz="1800" b="1" kern="0" dirty="0" smtClean="0"/>
              <a:t>Entry points for increasing the environmental sustainability of a project</a:t>
            </a:r>
          </a:p>
        </p:txBody>
      </p:sp>
    </p:spTree>
    <p:extLst>
      <p:ext uri="{BB962C8B-B14F-4D97-AF65-F5344CB8AC3E}">
        <p14:creationId xmlns:p14="http://schemas.microsoft.com/office/powerpoint/2010/main" xmlns="" val="34647568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0" y="1501169"/>
            <a:ext cx="8856984" cy="553998"/>
          </a:xfrm>
        </p:spPr>
        <p:txBody>
          <a:bodyPr>
            <a:spAutoFit/>
          </a:bodyPr>
          <a:lstStyle/>
          <a:p>
            <a:pPr indent="0" eaLnBrk="1" hangingPunct="1"/>
            <a:r>
              <a:rPr lang="en-GB" dirty="0" smtClean="0">
                <a:ea typeface="ＭＳ Ｐゴシック" pitchFamily="34" charset="-128"/>
              </a:rPr>
              <a:t>Implementation – Roles</a:t>
            </a:r>
            <a:endParaRPr lang="en-GB" sz="1800" dirty="0" smtClean="0">
              <a:solidFill>
                <a:srgbClr val="00B050"/>
              </a:solidFill>
              <a:ea typeface="ＭＳ Ｐゴシック" pitchFamily="34" charset="-128"/>
            </a:endParaRPr>
          </a:p>
        </p:txBody>
      </p:sp>
      <p:graphicFrame>
        <p:nvGraphicFramePr>
          <p:cNvPr id="3" name="Tabel 2"/>
          <p:cNvGraphicFramePr>
            <a:graphicFrameLocks noGrp="1"/>
          </p:cNvGraphicFramePr>
          <p:nvPr>
            <p:extLst>
              <p:ext uri="{D42A27DB-BD31-4B8C-83A1-F6EECF244321}">
                <p14:modId xmlns:p14="http://schemas.microsoft.com/office/powerpoint/2010/main" xmlns="" val="2256563504"/>
              </p:ext>
            </p:extLst>
          </p:nvPr>
        </p:nvGraphicFramePr>
        <p:xfrm>
          <a:off x="694561" y="2482200"/>
          <a:ext cx="7763639" cy="4013200"/>
        </p:xfrm>
        <a:graphic>
          <a:graphicData uri="http://schemas.openxmlformats.org/drawingml/2006/table">
            <a:tbl>
              <a:tblPr firstRow="1" bandRow="1">
                <a:tableStyleId>{5C22544A-7EE6-4342-B048-85BDC9FD1C3A}</a:tableStyleId>
              </a:tblPr>
              <a:tblGrid>
                <a:gridCol w="1811655"/>
                <a:gridCol w="5951984"/>
              </a:tblGrid>
              <a:tr h="370840">
                <a:tc>
                  <a:txBody>
                    <a:bodyPr/>
                    <a:lstStyle/>
                    <a:p>
                      <a:r>
                        <a:rPr lang="en-GB" b="1" dirty="0" smtClean="0">
                          <a:solidFill>
                            <a:schemeClr val="tx1"/>
                          </a:solidFill>
                        </a:rPr>
                        <a:t>Stakeholder</a:t>
                      </a:r>
                      <a:endParaRPr lang="en-GB" b="1" dirty="0">
                        <a:solidFill>
                          <a:schemeClr val="tx1"/>
                        </a:solidFill>
                      </a:endParaRPr>
                    </a:p>
                  </a:txBody>
                  <a:tcPr/>
                </a:tc>
                <a:tc>
                  <a:txBody>
                    <a:bodyPr/>
                    <a:lstStyle/>
                    <a:p>
                      <a:r>
                        <a:rPr lang="en-GB" b="1" dirty="0" smtClean="0">
                          <a:solidFill>
                            <a:schemeClr val="tx1"/>
                          </a:solidFill>
                        </a:rPr>
                        <a:t>Roles</a:t>
                      </a:r>
                      <a:endParaRPr lang="en-GB" b="1" dirty="0">
                        <a:solidFill>
                          <a:schemeClr val="tx1"/>
                        </a:solidFill>
                      </a:endParaRPr>
                    </a:p>
                  </a:txBody>
                  <a:tcPr/>
                </a:tc>
              </a:tr>
              <a:tr h="370840">
                <a:tc>
                  <a:txBody>
                    <a:bodyPr/>
                    <a:lstStyle/>
                    <a:p>
                      <a:r>
                        <a:rPr lang="en-GB" dirty="0" smtClean="0"/>
                        <a:t>EC Staff</a:t>
                      </a:r>
                      <a:endParaRPr lang="en-GB" dirty="0"/>
                    </a:p>
                  </a:txBody>
                  <a:tcPr/>
                </a:tc>
                <a:tc>
                  <a:txBody>
                    <a:bodyPr/>
                    <a:lstStyle/>
                    <a:p>
                      <a:pPr marL="285750" indent="-285750">
                        <a:buFont typeface="Arial" pitchFamily="34" charset="0"/>
                        <a:buChar char="•"/>
                      </a:pPr>
                      <a:r>
                        <a:rPr lang="en-GB" sz="1700" dirty="0" smtClean="0"/>
                        <a:t>Check</a:t>
                      </a:r>
                      <a:r>
                        <a:rPr lang="en-GB" sz="1700" baseline="0" dirty="0" smtClean="0"/>
                        <a:t> that ENV and CC requirements from previous steps are complied with</a:t>
                      </a:r>
                    </a:p>
                    <a:p>
                      <a:pPr marL="285750" indent="-285750">
                        <a:buFont typeface="Arial" pitchFamily="34" charset="0"/>
                        <a:buChar char="•"/>
                      </a:pPr>
                      <a:r>
                        <a:rPr lang="en-GB" sz="1700" dirty="0" smtClean="0"/>
                        <a:t>Check</a:t>
                      </a:r>
                      <a:r>
                        <a:rPr lang="en-GB" sz="1700" baseline="0" dirty="0" smtClean="0"/>
                        <a:t> that conclusions from EIA and CRA are reflected in project documents</a:t>
                      </a:r>
                    </a:p>
                    <a:p>
                      <a:pPr marL="285750" indent="-285750">
                        <a:buFont typeface="Arial" pitchFamily="34" charset="0"/>
                        <a:buChar char="•"/>
                      </a:pPr>
                      <a:r>
                        <a:rPr lang="en-GB" sz="1700" baseline="0" dirty="0" smtClean="0"/>
                        <a:t>Promote ‘environmental performance review’ or ‘climate risk review’</a:t>
                      </a:r>
                      <a:r>
                        <a:rPr lang="en-GB" sz="1700" dirty="0" smtClean="0"/>
                        <a:t> </a:t>
                      </a:r>
                      <a:endParaRPr lang="en-GB" sz="1700" dirty="0"/>
                    </a:p>
                  </a:txBody>
                  <a:tcPr/>
                </a:tc>
              </a:tr>
              <a:tr h="370840">
                <a:tc>
                  <a:txBody>
                    <a:bodyPr/>
                    <a:lstStyle/>
                    <a:p>
                      <a:r>
                        <a:rPr lang="en-GB" dirty="0" smtClean="0"/>
                        <a:t>National partner</a:t>
                      </a:r>
                      <a:endParaRPr lang="en-GB" dirty="0"/>
                    </a:p>
                  </a:txBody>
                  <a:tcPr/>
                </a:tc>
                <a:tc>
                  <a:txBody>
                    <a:bodyPr/>
                    <a:lstStyle/>
                    <a:p>
                      <a:pPr marL="285750" indent="-285750">
                        <a:buFont typeface="Arial" pitchFamily="34" charset="0"/>
                        <a:buChar char="•"/>
                      </a:pPr>
                      <a:r>
                        <a:rPr lang="en-GB" sz="1700" dirty="0" smtClean="0"/>
                        <a:t>Evaluation</a:t>
                      </a:r>
                      <a:r>
                        <a:rPr lang="en-GB" sz="1700" baseline="0" dirty="0" smtClean="0"/>
                        <a:t> of measures to address ENV and CC related risks</a:t>
                      </a:r>
                    </a:p>
                    <a:p>
                      <a:pPr marL="285750" indent="-285750">
                        <a:buFont typeface="Arial" pitchFamily="34" charset="0"/>
                        <a:buChar char="•"/>
                      </a:pPr>
                      <a:r>
                        <a:rPr lang="en-GB" sz="1700" baseline="0" dirty="0" smtClean="0"/>
                        <a:t>Project management and monitoring</a:t>
                      </a:r>
                      <a:endParaRPr lang="en-GB" sz="1700" dirty="0"/>
                    </a:p>
                  </a:txBody>
                  <a:tcPr/>
                </a:tc>
              </a:tr>
              <a:tr h="370840">
                <a:tc>
                  <a:txBody>
                    <a:bodyPr/>
                    <a:lstStyle/>
                    <a:p>
                      <a:r>
                        <a:rPr lang="en-GB" dirty="0" smtClean="0"/>
                        <a:t>Project management team</a:t>
                      </a:r>
                      <a:endParaRPr lang="en-GB" dirty="0"/>
                    </a:p>
                  </a:txBody>
                  <a:tcPr/>
                </a:tc>
                <a:tc>
                  <a:txBody>
                    <a:bodyPr/>
                    <a:lstStyle/>
                    <a:p>
                      <a:pPr marL="285750" indent="-285750">
                        <a:buFont typeface="Arial" pitchFamily="34" charset="0"/>
                        <a:buChar char="•"/>
                      </a:pPr>
                      <a:r>
                        <a:rPr lang="en-GB" sz="1700" dirty="0" smtClean="0"/>
                        <a:t>Implementing</a:t>
                      </a:r>
                      <a:r>
                        <a:rPr lang="en-GB" sz="1700" baseline="0" dirty="0" smtClean="0"/>
                        <a:t> project activities, including EMP or Climate Adaptation Plan measures</a:t>
                      </a:r>
                    </a:p>
                    <a:p>
                      <a:pPr marL="285750" indent="-285750">
                        <a:buFont typeface="Arial" pitchFamily="34" charset="0"/>
                        <a:buChar char="•"/>
                      </a:pPr>
                      <a:r>
                        <a:rPr lang="en-GB" sz="1700" baseline="0" dirty="0" smtClean="0"/>
                        <a:t>Monitoring – also ENV and CC related indicators</a:t>
                      </a:r>
                    </a:p>
                    <a:p>
                      <a:pPr marL="285750" indent="-285750">
                        <a:buFont typeface="Arial" pitchFamily="34" charset="0"/>
                        <a:buChar char="•"/>
                      </a:pPr>
                      <a:r>
                        <a:rPr lang="en-GB" sz="1700" baseline="0" dirty="0" smtClean="0"/>
                        <a:t>Complying with national legislation</a:t>
                      </a:r>
                      <a:endParaRPr lang="en-GB" sz="1700" dirty="0"/>
                    </a:p>
                  </a:txBody>
                  <a:tcPr/>
                </a:tc>
              </a:tr>
            </a:tbl>
          </a:graphicData>
        </a:graphic>
      </p:graphicFrame>
    </p:spTree>
    <p:extLst>
      <p:ext uri="{BB962C8B-B14F-4D97-AF65-F5344CB8AC3E}">
        <p14:creationId xmlns:p14="http://schemas.microsoft.com/office/powerpoint/2010/main" xmlns="" val="6944864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0" y="1219200"/>
            <a:ext cx="9144000" cy="1143000"/>
          </a:xfrm>
        </p:spPr>
        <p:txBody>
          <a:bodyPr/>
          <a:lstStyle/>
          <a:p>
            <a:pPr indent="0" eaLnBrk="1" hangingPunct="1"/>
            <a:r>
              <a:rPr lang="en-GB" dirty="0">
                <a:ea typeface="ＭＳ Ｐゴシック" pitchFamily="34" charset="-128"/>
              </a:rPr>
              <a:t>E</a:t>
            </a:r>
            <a:r>
              <a:rPr lang="en-GB" dirty="0" smtClean="0">
                <a:ea typeface="ＭＳ Ｐゴシック" pitchFamily="34" charset="-128"/>
              </a:rPr>
              <a:t>valuation – ENV and CC indicators</a:t>
            </a:r>
            <a:endParaRPr lang="en-GB" dirty="0" smtClean="0">
              <a:solidFill>
                <a:srgbClr val="00B050"/>
              </a:solidFill>
              <a:ea typeface="ＭＳ Ｐゴシック" pitchFamily="34" charset="-128"/>
            </a:endParaRPr>
          </a:p>
        </p:txBody>
      </p:sp>
      <p:sp>
        <p:nvSpPr>
          <p:cNvPr id="5"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
        <p:nvSpPr>
          <p:cNvPr id="7" name="TextBox 6"/>
          <p:cNvSpPr txBox="1"/>
          <p:nvPr/>
        </p:nvSpPr>
        <p:spPr>
          <a:xfrm>
            <a:off x="0" y="2820592"/>
            <a:ext cx="8686800" cy="2706895"/>
          </a:xfrm>
          <a:prstGeom prst="rect">
            <a:avLst/>
          </a:prstGeom>
          <a:noFill/>
        </p:spPr>
        <p:txBody>
          <a:bodyPr wrap="square" rtlCol="0">
            <a:spAutoFit/>
          </a:bodyPr>
          <a:lstStyle/>
          <a:p>
            <a:pPr marL="355600" eaLnBrk="1" hangingPunct="1">
              <a:lnSpc>
                <a:spcPct val="90000"/>
              </a:lnSpc>
              <a:spcBef>
                <a:spcPts val="600"/>
              </a:spcBef>
              <a:spcAft>
                <a:spcPts val="600"/>
              </a:spcAft>
              <a:buFontTx/>
              <a:buNone/>
            </a:pPr>
            <a:r>
              <a:rPr lang="en-GB" sz="1800" dirty="0" smtClean="0">
                <a:ea typeface="ＭＳ Ｐゴシック" pitchFamily="34" charset="-128"/>
              </a:rPr>
              <a:t>Environmental, Climate Change and Green Economy indicators are selected to measure:</a:t>
            </a:r>
          </a:p>
          <a:p>
            <a:pPr marL="622300" lvl="1" indent="-266700" eaLnBrk="1" hangingPunct="1">
              <a:lnSpc>
                <a:spcPct val="90000"/>
              </a:lnSpc>
              <a:spcBef>
                <a:spcPts val="600"/>
              </a:spcBef>
              <a:spcAft>
                <a:spcPts val="600"/>
              </a:spcAft>
              <a:buFont typeface="Arial"/>
              <a:buChar char="•"/>
            </a:pPr>
            <a:r>
              <a:rPr lang="en-GB" sz="1800" dirty="0" smtClean="0">
                <a:ea typeface="ＭＳ Ｐゴシック" pitchFamily="34" charset="-128"/>
              </a:rPr>
              <a:t>the achievement of ENV</a:t>
            </a:r>
            <a:r>
              <a:rPr lang="en-GB" sz="1800" dirty="0">
                <a:ea typeface="ＭＳ Ｐゴシック" pitchFamily="34" charset="-128"/>
              </a:rPr>
              <a:t> </a:t>
            </a:r>
            <a:r>
              <a:rPr lang="en-GB" sz="1800" dirty="0" smtClean="0">
                <a:ea typeface="ＭＳ Ｐゴシック" pitchFamily="34" charset="-128"/>
              </a:rPr>
              <a:t>and CC objectives</a:t>
            </a:r>
          </a:p>
          <a:p>
            <a:pPr marL="622300" lvl="1" indent="-266700" eaLnBrk="1" hangingPunct="1">
              <a:lnSpc>
                <a:spcPct val="90000"/>
              </a:lnSpc>
              <a:spcBef>
                <a:spcPts val="600"/>
              </a:spcBef>
              <a:spcAft>
                <a:spcPts val="600"/>
              </a:spcAft>
              <a:buFont typeface="Arial"/>
              <a:buChar char="•"/>
            </a:pPr>
            <a:r>
              <a:rPr lang="en-GB" sz="1800" dirty="0" smtClean="0">
                <a:ea typeface="ＭＳ Ｐゴシック" pitchFamily="34" charset="-128"/>
              </a:rPr>
              <a:t>the implementation of ENV and CC requirements linked with other objectives (“mainstreaming-related” indicators)</a:t>
            </a:r>
          </a:p>
          <a:p>
            <a:pPr marL="355600" lvl="1" eaLnBrk="1" hangingPunct="1">
              <a:lnSpc>
                <a:spcPct val="90000"/>
              </a:lnSpc>
              <a:spcBef>
                <a:spcPts val="600"/>
              </a:spcBef>
              <a:spcAft>
                <a:spcPts val="600"/>
              </a:spcAft>
            </a:pPr>
            <a:endParaRPr lang="en-GB" sz="1800" dirty="0" smtClean="0">
              <a:ea typeface="ＭＳ Ｐゴシック" pitchFamily="34" charset="-128"/>
            </a:endParaRPr>
          </a:p>
          <a:p>
            <a:pPr marL="355600" eaLnBrk="1" hangingPunct="1">
              <a:lnSpc>
                <a:spcPct val="90000"/>
              </a:lnSpc>
              <a:spcBef>
                <a:spcPts val="600"/>
              </a:spcBef>
              <a:spcAft>
                <a:spcPts val="600"/>
              </a:spcAft>
            </a:pPr>
            <a:r>
              <a:rPr lang="en-GB" sz="1800" dirty="0" smtClean="0">
                <a:ea typeface="ＭＳ Ｐゴシック" pitchFamily="34" charset="-128"/>
              </a:rPr>
              <a:t>Non-environmental indicators should not be associated with negative environmental pressures or impacts</a:t>
            </a:r>
          </a:p>
        </p:txBody>
      </p:sp>
    </p:spTree>
    <p:extLst>
      <p:ext uri="{BB962C8B-B14F-4D97-AF65-F5344CB8AC3E}">
        <p14:creationId xmlns:p14="http://schemas.microsoft.com/office/powerpoint/2010/main" xmlns="" val="297833599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0" y="1346537"/>
            <a:ext cx="8991600" cy="1015663"/>
          </a:xfrm>
        </p:spPr>
        <p:txBody>
          <a:bodyPr wrap="square">
            <a:spAutoFit/>
          </a:bodyPr>
          <a:lstStyle/>
          <a:p>
            <a:pPr indent="0" eaLnBrk="1" hangingPunct="1"/>
            <a:r>
              <a:rPr lang="en-GB" dirty="0">
                <a:latin typeface="+mn-lt"/>
                <a:ea typeface="ＭＳ Ｐゴシック" pitchFamily="34" charset="-128"/>
              </a:rPr>
              <a:t>Environmental </a:t>
            </a:r>
            <a:r>
              <a:rPr lang="en-GB" dirty="0" smtClean="0">
                <a:latin typeface="+mn-lt"/>
                <a:ea typeface="ＭＳ Ｐゴシック" pitchFamily="34" charset="-128"/>
              </a:rPr>
              <a:t> and climate change indicators</a:t>
            </a:r>
            <a:endParaRPr lang="en-GB" dirty="0">
              <a:latin typeface="+mn-lt"/>
              <a:ea typeface="ＭＳ Ｐゴシック" pitchFamily="34" charset="-128"/>
            </a:endParaRPr>
          </a:p>
        </p:txBody>
      </p:sp>
      <p:sp>
        <p:nvSpPr>
          <p:cNvPr id="6" name="TextBox 5"/>
          <p:cNvSpPr txBox="1"/>
          <p:nvPr/>
        </p:nvSpPr>
        <p:spPr>
          <a:xfrm>
            <a:off x="0" y="2057400"/>
            <a:ext cx="8305800" cy="3939540"/>
          </a:xfrm>
          <a:prstGeom prst="rect">
            <a:avLst/>
          </a:prstGeom>
          <a:noFill/>
        </p:spPr>
        <p:txBody>
          <a:bodyPr wrap="square" rtlCol="0">
            <a:spAutoFit/>
          </a:bodyPr>
          <a:lstStyle/>
          <a:p>
            <a:pPr marL="622300" lvl="1" indent="-266700" eaLnBrk="1" hangingPunct="1">
              <a:spcBef>
                <a:spcPts val="600"/>
              </a:spcBef>
              <a:spcAft>
                <a:spcPts val="600"/>
              </a:spcAft>
              <a:buFont typeface="Arial"/>
              <a:buChar char="•"/>
            </a:pPr>
            <a:endParaRPr lang="en-GB" sz="1800" dirty="0" smtClean="0">
              <a:ea typeface="ＭＳ Ｐゴシック" pitchFamily="34" charset="-128"/>
            </a:endParaRPr>
          </a:p>
          <a:p>
            <a:pPr marL="622300" lvl="1" indent="-266700" eaLnBrk="1" hangingPunct="1">
              <a:spcBef>
                <a:spcPts val="600"/>
              </a:spcBef>
              <a:spcAft>
                <a:spcPts val="600"/>
              </a:spcAft>
              <a:buFont typeface="Arial"/>
              <a:buChar char="•"/>
            </a:pPr>
            <a:r>
              <a:rPr lang="en-GB" sz="1800" dirty="0" smtClean="0">
                <a:ea typeface="ＭＳ Ｐゴシック" pitchFamily="34" charset="-128"/>
              </a:rPr>
              <a:t>In the </a:t>
            </a:r>
            <a:r>
              <a:rPr lang="en-GB" sz="1800" dirty="0" err="1" smtClean="0">
                <a:ea typeface="ＭＳ Ｐゴシック" pitchFamily="34" charset="-128"/>
              </a:rPr>
              <a:t>logframe</a:t>
            </a:r>
            <a:endParaRPr lang="en-GB" sz="1800" dirty="0" smtClean="0">
              <a:ea typeface="ＭＳ Ｐゴシック" pitchFamily="34" charset="-128"/>
            </a:endParaRPr>
          </a:p>
          <a:p>
            <a:pPr marL="622300" lvl="1" indent="-266700" eaLnBrk="1" hangingPunct="1">
              <a:spcBef>
                <a:spcPts val="600"/>
              </a:spcBef>
              <a:spcAft>
                <a:spcPts val="600"/>
              </a:spcAft>
              <a:buFont typeface="Arial"/>
              <a:buChar char="•"/>
            </a:pPr>
            <a:r>
              <a:rPr lang="en-GB" sz="1800" dirty="0" smtClean="0">
                <a:ea typeface="ＭＳ Ｐゴシック" pitchFamily="34" charset="-128"/>
              </a:rPr>
              <a:t>In the monitoring framework</a:t>
            </a:r>
          </a:p>
          <a:p>
            <a:pPr marL="622300" lvl="1" indent="-266700" eaLnBrk="1" hangingPunct="1">
              <a:lnSpc>
                <a:spcPct val="100000"/>
              </a:lnSpc>
              <a:spcBef>
                <a:spcPts val="600"/>
              </a:spcBef>
              <a:spcAft>
                <a:spcPts val="600"/>
              </a:spcAft>
              <a:buFont typeface="Arial"/>
              <a:buChar char="•"/>
            </a:pPr>
            <a:r>
              <a:rPr lang="en-GB" sz="1800" dirty="0" smtClean="0">
                <a:ea typeface="ＭＳ Ｐゴシック" pitchFamily="34" charset="-128"/>
              </a:rPr>
              <a:t>In the Environmental Management Plan</a:t>
            </a:r>
            <a:endParaRPr lang="en-GB" sz="1800" dirty="0" smtClean="0">
              <a:solidFill>
                <a:srgbClr val="FF0000"/>
              </a:solidFill>
              <a:ea typeface="ＭＳ Ｐゴシック" pitchFamily="34" charset="-128"/>
            </a:endParaRPr>
          </a:p>
          <a:p>
            <a:pPr marL="355600" eaLnBrk="1" hangingPunct="1">
              <a:lnSpc>
                <a:spcPct val="100000"/>
              </a:lnSpc>
              <a:spcBef>
                <a:spcPts val="600"/>
              </a:spcBef>
              <a:spcAft>
                <a:spcPts val="600"/>
              </a:spcAft>
            </a:pPr>
            <a:endParaRPr lang="en-GB" sz="1800" dirty="0" smtClean="0">
              <a:ea typeface="ＭＳ Ｐゴシック" pitchFamily="34" charset="-128"/>
            </a:endParaRPr>
          </a:p>
          <a:p>
            <a:pPr marL="355600" eaLnBrk="1" hangingPunct="1">
              <a:lnSpc>
                <a:spcPct val="100000"/>
              </a:lnSpc>
              <a:spcBef>
                <a:spcPts val="600"/>
              </a:spcBef>
              <a:spcAft>
                <a:spcPts val="600"/>
              </a:spcAft>
            </a:pPr>
            <a:r>
              <a:rPr lang="en-GB" sz="1800" dirty="0" smtClean="0">
                <a:ea typeface="ＭＳ Ｐゴシック" pitchFamily="34" charset="-128"/>
              </a:rPr>
              <a:t>Regular monitoring of environmental indicators is useful as a preparation for project evaluation:</a:t>
            </a:r>
          </a:p>
          <a:p>
            <a:pPr marL="622300" lvl="1" indent="-266700" eaLnBrk="1" hangingPunct="1">
              <a:lnSpc>
                <a:spcPct val="100000"/>
              </a:lnSpc>
              <a:spcBef>
                <a:spcPts val="600"/>
              </a:spcBef>
              <a:spcAft>
                <a:spcPts val="600"/>
              </a:spcAft>
              <a:buFont typeface="Arial"/>
              <a:buChar char="•"/>
            </a:pPr>
            <a:r>
              <a:rPr lang="en-GB" sz="1800" dirty="0" smtClean="0">
                <a:ea typeface="ＭＳ Ｐゴシック" pitchFamily="34" charset="-128"/>
              </a:rPr>
              <a:t>Basis for the definition of impact indicators</a:t>
            </a:r>
          </a:p>
          <a:p>
            <a:pPr marL="622300" lvl="1" indent="-266700" eaLnBrk="1" hangingPunct="1">
              <a:lnSpc>
                <a:spcPct val="100000"/>
              </a:lnSpc>
              <a:spcBef>
                <a:spcPts val="600"/>
              </a:spcBef>
              <a:spcAft>
                <a:spcPts val="600"/>
              </a:spcAft>
              <a:buFont typeface="Arial"/>
              <a:buChar char="•"/>
            </a:pPr>
            <a:r>
              <a:rPr lang="en-GB" sz="1800" dirty="0" smtClean="0">
                <a:ea typeface="ＭＳ Ｐゴシック" pitchFamily="34" charset="-128"/>
              </a:rPr>
              <a:t>Basis for evaluating the effect of external factors on the achievement of project objectives</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85794993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0" y="1295400"/>
            <a:ext cx="9001126" cy="1015663"/>
          </a:xfrm>
        </p:spPr>
        <p:txBody>
          <a:bodyPr>
            <a:spAutoFit/>
          </a:bodyPr>
          <a:lstStyle/>
          <a:p>
            <a:pPr indent="0" eaLnBrk="1" hangingPunct="1"/>
            <a:r>
              <a:rPr lang="en-GB" dirty="0">
                <a:latin typeface="+mn-lt"/>
                <a:ea typeface="ＭＳ Ｐゴシック" pitchFamily="34" charset="-128"/>
              </a:rPr>
              <a:t>Evaluation: Environmental </a:t>
            </a:r>
            <a:r>
              <a:rPr lang="en-GB" dirty="0" smtClean="0">
                <a:latin typeface="+mn-lt"/>
                <a:ea typeface="ＭＳ Ｐゴシック" pitchFamily="34" charset="-128"/>
              </a:rPr>
              <a:t>and climate change integration</a:t>
            </a:r>
            <a:endParaRPr lang="en-GB" dirty="0">
              <a:latin typeface="+mn-lt"/>
              <a:ea typeface="ＭＳ Ｐゴシック" pitchFamily="34" charset="-128"/>
            </a:endParaRPr>
          </a:p>
        </p:txBody>
      </p:sp>
      <p:sp>
        <p:nvSpPr>
          <p:cNvPr id="6" name="TextBox 5"/>
          <p:cNvSpPr txBox="1"/>
          <p:nvPr/>
        </p:nvSpPr>
        <p:spPr>
          <a:xfrm>
            <a:off x="0" y="2969835"/>
            <a:ext cx="8686800" cy="3354765"/>
          </a:xfrm>
          <a:prstGeom prst="rect">
            <a:avLst/>
          </a:prstGeom>
          <a:noFill/>
        </p:spPr>
        <p:txBody>
          <a:bodyPr wrap="square" rtlCol="0">
            <a:spAutoFit/>
          </a:bodyPr>
          <a:lstStyle/>
          <a:p>
            <a:pPr marL="355600" eaLnBrk="1" hangingPunct="1">
              <a:spcBef>
                <a:spcPts val="600"/>
              </a:spcBef>
              <a:spcAft>
                <a:spcPts val="600"/>
              </a:spcAft>
            </a:pPr>
            <a:r>
              <a:rPr lang="en-GB" sz="1800" dirty="0" smtClean="0">
                <a:ea typeface="ＭＳ Ｐゴシック" pitchFamily="34" charset="-128"/>
              </a:rPr>
              <a:t>Implementation of the recommendations formulated in the EIA, the CRA and/or the formulation study?</a:t>
            </a:r>
          </a:p>
          <a:p>
            <a:pPr marL="622300" indent="-266700">
              <a:spcBef>
                <a:spcPts val="600"/>
              </a:spcBef>
              <a:spcAft>
                <a:spcPts val="600"/>
              </a:spcAft>
              <a:buFont typeface="Arial"/>
              <a:buChar char="•"/>
            </a:pPr>
            <a:r>
              <a:rPr lang="en-GB" sz="1800" dirty="0" smtClean="0">
                <a:ea typeface="ＭＳ Ｐゴシック" pitchFamily="34" charset="-128"/>
              </a:rPr>
              <a:t>Level of implementation (zero, partial, full)</a:t>
            </a:r>
          </a:p>
          <a:p>
            <a:pPr marL="622300" indent="-266700">
              <a:spcBef>
                <a:spcPts val="600"/>
              </a:spcBef>
              <a:spcAft>
                <a:spcPts val="600"/>
              </a:spcAft>
              <a:buFont typeface="Arial"/>
              <a:buChar char="•"/>
            </a:pPr>
            <a:r>
              <a:rPr lang="en-GB" sz="1800" dirty="0" smtClean="0">
                <a:ea typeface="ＭＳ Ｐゴシック" pitchFamily="34" charset="-128"/>
              </a:rPr>
              <a:t>Effectiveness and efficiency (cost-effectiveness) of environmental integration measures</a:t>
            </a:r>
          </a:p>
          <a:p>
            <a:pPr marL="622300" indent="-266700">
              <a:spcBef>
                <a:spcPts val="600"/>
              </a:spcBef>
              <a:spcAft>
                <a:spcPts val="600"/>
              </a:spcAft>
              <a:buFont typeface="Arial"/>
              <a:buChar char="•"/>
            </a:pPr>
            <a:r>
              <a:rPr lang="en-GB" sz="1800" dirty="0" smtClean="0">
                <a:ea typeface="ＭＳ Ｐゴシック" pitchFamily="34" charset="-128"/>
              </a:rPr>
              <a:t>Impact and sustainability of these measures</a:t>
            </a:r>
          </a:p>
          <a:p>
            <a:pPr marL="622300" lvl="1" indent="-266700" eaLnBrk="1" hangingPunct="1">
              <a:spcBef>
                <a:spcPts val="600"/>
              </a:spcBef>
              <a:spcAft>
                <a:spcPts val="600"/>
              </a:spcAft>
            </a:pPr>
            <a:endParaRPr lang="en-GB" sz="1800" dirty="0" smtClean="0">
              <a:ea typeface="ＭＳ Ｐゴシック" pitchFamily="34" charset="-128"/>
            </a:endParaRPr>
          </a:p>
          <a:p>
            <a:pPr marL="355600" eaLnBrk="1" hangingPunct="1">
              <a:spcBef>
                <a:spcPts val="600"/>
              </a:spcBef>
              <a:spcAft>
                <a:spcPts val="600"/>
              </a:spcAft>
            </a:pPr>
            <a:r>
              <a:rPr lang="en-GB" sz="1800" dirty="0" smtClean="0">
                <a:ea typeface="ＭＳ Ｐゴシック" pitchFamily="34" charset="-128"/>
              </a:rPr>
              <a:t>Impact of environmental integration (or lack thereof) on the project’s general performance?</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3597752954"/>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9526" y="1346537"/>
            <a:ext cx="9001126" cy="1015663"/>
          </a:xfrm>
        </p:spPr>
        <p:txBody>
          <a:bodyPr>
            <a:spAutoFit/>
          </a:bodyPr>
          <a:lstStyle/>
          <a:p>
            <a:pPr indent="0" eaLnBrk="1" hangingPunct="1"/>
            <a:r>
              <a:rPr lang="en-GB" dirty="0">
                <a:latin typeface="+mn-lt"/>
                <a:ea typeface="ＭＳ Ｐゴシック" pitchFamily="34" charset="-128"/>
              </a:rPr>
              <a:t>Evaluation: Environmental </a:t>
            </a:r>
            <a:r>
              <a:rPr lang="en-GB" dirty="0" smtClean="0">
                <a:latin typeface="+mn-lt"/>
                <a:ea typeface="ＭＳ Ｐゴシック" pitchFamily="34" charset="-128"/>
              </a:rPr>
              <a:t>and climate change integration</a:t>
            </a:r>
            <a:endParaRPr lang="en-GB" dirty="0">
              <a:latin typeface="+mn-lt"/>
              <a:ea typeface="ＭＳ Ｐゴシック" pitchFamily="34" charset="-128"/>
            </a:endParaRPr>
          </a:p>
        </p:txBody>
      </p:sp>
      <p:sp>
        <p:nvSpPr>
          <p:cNvPr id="6" name="TextBox 5"/>
          <p:cNvSpPr txBox="1"/>
          <p:nvPr/>
        </p:nvSpPr>
        <p:spPr>
          <a:xfrm>
            <a:off x="0" y="2895600"/>
            <a:ext cx="8610600" cy="2800767"/>
          </a:xfrm>
          <a:prstGeom prst="rect">
            <a:avLst/>
          </a:prstGeom>
          <a:noFill/>
        </p:spPr>
        <p:txBody>
          <a:bodyPr wrap="square" rtlCol="0">
            <a:spAutoFit/>
          </a:bodyPr>
          <a:lstStyle/>
          <a:p>
            <a:pPr marL="355600" eaLnBrk="1" hangingPunct="1">
              <a:spcBef>
                <a:spcPts val="600"/>
              </a:spcBef>
              <a:spcAft>
                <a:spcPts val="600"/>
              </a:spcAft>
              <a:buNone/>
            </a:pPr>
            <a:r>
              <a:rPr lang="en-GB" sz="1800" dirty="0" smtClean="0">
                <a:ea typeface="ＭＳ Ｐゴシック" pitchFamily="34" charset="-128"/>
              </a:rPr>
              <a:t>The classical evaluation criteria (for both projects and sector support) can be interpreted from an environmental perspective</a:t>
            </a:r>
          </a:p>
          <a:p>
            <a:pPr marL="622300" indent="-266700" eaLnBrk="1" hangingPunct="1">
              <a:spcBef>
                <a:spcPts val="600"/>
              </a:spcBef>
              <a:spcAft>
                <a:spcPts val="600"/>
              </a:spcAft>
              <a:buFont typeface="Arial"/>
              <a:buChar char="•"/>
            </a:pPr>
            <a:r>
              <a:rPr lang="en-GB" sz="1800" dirty="0" smtClean="0">
                <a:ea typeface="ＭＳ Ｐゴシック" pitchFamily="34" charset="-128"/>
              </a:rPr>
              <a:t>Relevance</a:t>
            </a:r>
          </a:p>
          <a:p>
            <a:pPr marL="622300" indent="-266700" eaLnBrk="1" hangingPunct="1">
              <a:spcBef>
                <a:spcPts val="600"/>
              </a:spcBef>
              <a:spcAft>
                <a:spcPts val="600"/>
              </a:spcAft>
              <a:buFont typeface="Arial"/>
              <a:buChar char="•"/>
            </a:pPr>
            <a:r>
              <a:rPr lang="en-GB" sz="1800" dirty="0" smtClean="0">
                <a:ea typeface="ＭＳ Ｐゴシック" pitchFamily="34" charset="-128"/>
              </a:rPr>
              <a:t>Effectiveness</a:t>
            </a:r>
          </a:p>
          <a:p>
            <a:pPr marL="622300" indent="-266700" eaLnBrk="1" hangingPunct="1">
              <a:spcBef>
                <a:spcPts val="600"/>
              </a:spcBef>
              <a:spcAft>
                <a:spcPts val="600"/>
              </a:spcAft>
              <a:buFont typeface="Arial"/>
              <a:buChar char="•"/>
            </a:pPr>
            <a:r>
              <a:rPr lang="en-GB" sz="1800" dirty="0" smtClean="0">
                <a:ea typeface="ＭＳ Ｐゴシック" pitchFamily="34" charset="-128"/>
              </a:rPr>
              <a:t>Efficiency</a:t>
            </a:r>
          </a:p>
          <a:p>
            <a:pPr marL="622300" indent="-266700" eaLnBrk="1" hangingPunct="1">
              <a:spcBef>
                <a:spcPts val="600"/>
              </a:spcBef>
              <a:spcAft>
                <a:spcPts val="600"/>
              </a:spcAft>
              <a:buFont typeface="Arial"/>
              <a:buChar char="•"/>
            </a:pPr>
            <a:r>
              <a:rPr lang="en-GB" sz="1800" dirty="0" smtClean="0">
                <a:ea typeface="ＭＳ Ｐゴシック" pitchFamily="34" charset="-128"/>
              </a:rPr>
              <a:t>Impact</a:t>
            </a:r>
          </a:p>
          <a:p>
            <a:pPr marL="622300" indent="-266700" eaLnBrk="1" hangingPunct="1">
              <a:spcBef>
                <a:spcPts val="600"/>
              </a:spcBef>
              <a:spcAft>
                <a:spcPts val="600"/>
              </a:spcAft>
              <a:buFont typeface="Arial"/>
              <a:buChar char="•"/>
            </a:pPr>
            <a:r>
              <a:rPr lang="en-GB" sz="1800" dirty="0" smtClean="0">
                <a:ea typeface="ＭＳ Ｐゴシック" pitchFamily="34" charset="-128"/>
              </a:rPr>
              <a:t>Sustainability</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3686174836"/>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0" y="1180743"/>
            <a:ext cx="9001126" cy="2400657"/>
          </a:xfrm>
        </p:spPr>
        <p:txBody>
          <a:bodyPr>
            <a:spAutoFit/>
          </a:bodyPr>
          <a:lstStyle/>
          <a:p>
            <a:pPr indent="0" eaLnBrk="1" hangingPunct="1"/>
            <a:r>
              <a:rPr lang="en-GB" dirty="0" smtClean="0">
                <a:latin typeface="+mn-lt"/>
                <a:ea typeface="ＭＳ Ｐゴシック" pitchFamily="34" charset="-128"/>
              </a:rPr>
              <a:t>BUZZ groups, two persons</a:t>
            </a:r>
            <a:br>
              <a:rPr lang="en-GB" dirty="0" smtClean="0">
                <a:latin typeface="+mn-lt"/>
                <a:ea typeface="ＭＳ Ｐゴシック" pitchFamily="34" charset="-128"/>
              </a:rPr>
            </a:br>
            <a:r>
              <a:rPr lang="en-GB" dirty="0" smtClean="0">
                <a:latin typeface="+mn-lt"/>
                <a:ea typeface="ＭＳ Ｐゴシック" pitchFamily="34" charset="-128"/>
              </a:rPr>
              <a:t/>
            </a:r>
            <a:br>
              <a:rPr lang="en-GB" dirty="0" smtClean="0">
                <a:latin typeface="+mn-lt"/>
                <a:ea typeface="ＭＳ Ｐゴシック" pitchFamily="34" charset="-128"/>
              </a:rPr>
            </a:br>
            <a:r>
              <a:rPr lang="en-GB" dirty="0" smtClean="0">
                <a:latin typeface="+mn-lt"/>
                <a:ea typeface="ＭＳ Ｐゴシック" pitchFamily="34" charset="-128"/>
              </a:rPr>
              <a:t>Define important environmental evaluation criteria – 10 </a:t>
            </a:r>
            <a:r>
              <a:rPr lang="en-GB" dirty="0" err="1" smtClean="0">
                <a:latin typeface="+mn-lt"/>
                <a:ea typeface="ＭＳ Ｐゴシック" pitchFamily="34" charset="-128"/>
              </a:rPr>
              <a:t>mn</a:t>
            </a:r>
            <a:r>
              <a:rPr lang="en-GB" dirty="0" smtClean="0">
                <a:latin typeface="+mn-lt"/>
                <a:ea typeface="ＭＳ Ｐゴシック" pitchFamily="34" charset="-128"/>
              </a:rPr>
              <a:t/>
            </a:r>
            <a:br>
              <a:rPr lang="en-GB" dirty="0" smtClean="0">
                <a:latin typeface="+mn-lt"/>
                <a:ea typeface="ＭＳ Ｐゴシック" pitchFamily="34" charset="-128"/>
              </a:rPr>
            </a:br>
            <a:endParaRPr lang="en-GB" dirty="0">
              <a:latin typeface="+mn-lt"/>
              <a:ea typeface="ＭＳ Ｐゴシック" pitchFamily="34" charset="-128"/>
            </a:endParaRPr>
          </a:p>
        </p:txBody>
      </p:sp>
      <p:sp>
        <p:nvSpPr>
          <p:cNvPr id="6" name="TextBox 5"/>
          <p:cNvSpPr txBox="1"/>
          <p:nvPr/>
        </p:nvSpPr>
        <p:spPr>
          <a:xfrm>
            <a:off x="-9525" y="3429000"/>
            <a:ext cx="8610600" cy="2092881"/>
          </a:xfrm>
          <a:prstGeom prst="rect">
            <a:avLst/>
          </a:prstGeom>
          <a:noFill/>
        </p:spPr>
        <p:txBody>
          <a:bodyPr wrap="square" rtlCol="0">
            <a:spAutoFit/>
          </a:bodyPr>
          <a:lstStyle/>
          <a:p>
            <a:pPr marL="622300" indent="-266700" eaLnBrk="1" hangingPunct="1">
              <a:spcBef>
                <a:spcPts val="600"/>
              </a:spcBef>
              <a:spcAft>
                <a:spcPts val="600"/>
              </a:spcAft>
              <a:buFont typeface="Arial"/>
              <a:buChar char="•"/>
            </a:pPr>
            <a:r>
              <a:rPr lang="en-GB" sz="1800" dirty="0" smtClean="0">
                <a:ea typeface="ＭＳ Ｐゴシック" pitchFamily="34" charset="-128"/>
              </a:rPr>
              <a:t>Relevance</a:t>
            </a:r>
          </a:p>
          <a:p>
            <a:pPr marL="622300" indent="-266700" eaLnBrk="1" hangingPunct="1">
              <a:spcBef>
                <a:spcPts val="600"/>
              </a:spcBef>
              <a:spcAft>
                <a:spcPts val="600"/>
              </a:spcAft>
              <a:buFont typeface="Arial"/>
              <a:buChar char="•"/>
            </a:pPr>
            <a:r>
              <a:rPr lang="en-GB" sz="1800" dirty="0" smtClean="0">
                <a:ea typeface="ＭＳ Ｐゴシック" pitchFamily="34" charset="-128"/>
              </a:rPr>
              <a:t>Effectiveness</a:t>
            </a:r>
          </a:p>
          <a:p>
            <a:pPr marL="622300" indent="-266700" eaLnBrk="1" hangingPunct="1">
              <a:spcBef>
                <a:spcPts val="600"/>
              </a:spcBef>
              <a:spcAft>
                <a:spcPts val="600"/>
              </a:spcAft>
              <a:buFont typeface="Arial"/>
              <a:buChar char="•"/>
            </a:pPr>
            <a:r>
              <a:rPr lang="en-GB" sz="1800" dirty="0" smtClean="0">
                <a:ea typeface="ＭＳ Ｐゴシック" pitchFamily="34" charset="-128"/>
              </a:rPr>
              <a:t>Efficiency</a:t>
            </a:r>
          </a:p>
          <a:p>
            <a:pPr marL="622300" indent="-266700" eaLnBrk="1" hangingPunct="1">
              <a:spcBef>
                <a:spcPts val="600"/>
              </a:spcBef>
              <a:spcAft>
                <a:spcPts val="600"/>
              </a:spcAft>
              <a:buFont typeface="Arial"/>
              <a:buChar char="•"/>
            </a:pPr>
            <a:r>
              <a:rPr lang="en-GB" sz="1800" dirty="0" smtClean="0">
                <a:ea typeface="ＭＳ Ｐゴシック" pitchFamily="34" charset="-128"/>
              </a:rPr>
              <a:t>Impact</a:t>
            </a:r>
          </a:p>
          <a:p>
            <a:pPr marL="622300" indent="-266700" eaLnBrk="1" hangingPunct="1">
              <a:spcBef>
                <a:spcPts val="600"/>
              </a:spcBef>
              <a:spcAft>
                <a:spcPts val="600"/>
              </a:spcAft>
              <a:buFont typeface="Arial"/>
              <a:buChar char="•"/>
            </a:pPr>
            <a:r>
              <a:rPr lang="en-GB" sz="1800" dirty="0" smtClean="0">
                <a:ea typeface="ＭＳ Ｐゴシック" pitchFamily="34" charset="-128"/>
              </a:rPr>
              <a:t>Sustainability</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350442243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ea typeface="ＭＳ Ｐゴシック" pitchFamily="34" charset="-128"/>
              </a:rPr>
              <a:t>The </a:t>
            </a:r>
            <a:r>
              <a:rPr lang="en-GB" i="1" dirty="0" smtClean="0">
                <a:ea typeface="ＭＳ Ｐゴシック" pitchFamily="34" charset="-128"/>
              </a:rPr>
              <a:t>ex post </a:t>
            </a:r>
            <a:r>
              <a:rPr lang="en-GB" dirty="0" smtClean="0">
                <a:ea typeface="ＭＳ Ｐゴシック" pitchFamily="34" charset="-128"/>
              </a:rPr>
              <a:t>EIA</a:t>
            </a:r>
          </a:p>
        </p:txBody>
      </p:sp>
      <p:sp>
        <p:nvSpPr>
          <p:cNvPr id="6" name="TextBox 5"/>
          <p:cNvSpPr txBox="1"/>
          <p:nvPr/>
        </p:nvSpPr>
        <p:spPr>
          <a:xfrm>
            <a:off x="0" y="2133600"/>
            <a:ext cx="8382000" cy="2328330"/>
          </a:xfrm>
          <a:prstGeom prst="rect">
            <a:avLst/>
          </a:prstGeom>
          <a:noFill/>
        </p:spPr>
        <p:txBody>
          <a:bodyPr wrap="square" rtlCol="0">
            <a:spAutoFit/>
          </a:bodyPr>
          <a:lstStyle/>
          <a:p>
            <a:pPr marL="622300" indent="-266700" eaLnBrk="1" hangingPunct="1">
              <a:lnSpc>
                <a:spcPct val="90000"/>
              </a:lnSpc>
              <a:buFont typeface="Arial"/>
              <a:buChar char="•"/>
            </a:pPr>
            <a:r>
              <a:rPr lang="en-GB" sz="1800" dirty="0" smtClean="0">
                <a:ea typeface="ＭＳ Ｐゴシック" pitchFamily="34" charset="-128"/>
              </a:rPr>
              <a:t>Usually, an (ex ante) EIA predicts </a:t>
            </a:r>
            <a:r>
              <a:rPr lang="en-GB" sz="1800" u="sng" dirty="0" smtClean="0">
                <a:ea typeface="ＭＳ Ｐゴシック" pitchFamily="34" charset="-128"/>
              </a:rPr>
              <a:t>potential</a:t>
            </a:r>
            <a:r>
              <a:rPr lang="en-GB" sz="1800" dirty="0" smtClean="0">
                <a:ea typeface="ＭＳ Ｐゴシック" pitchFamily="34" charset="-128"/>
              </a:rPr>
              <a:t> impacts</a:t>
            </a:r>
          </a:p>
          <a:p>
            <a:pPr marL="622300" indent="-266700" eaLnBrk="1" hangingPunct="1">
              <a:lnSpc>
                <a:spcPct val="90000"/>
              </a:lnSpc>
              <a:spcBef>
                <a:spcPct val="50000"/>
              </a:spcBef>
              <a:buFont typeface="Arial"/>
              <a:buChar char="•"/>
            </a:pPr>
            <a:r>
              <a:rPr lang="en-GB" sz="1800" dirty="0" smtClean="0">
                <a:ea typeface="ＭＳ Ｐゴシック" pitchFamily="34" charset="-128"/>
              </a:rPr>
              <a:t>The ex post EIA determines </a:t>
            </a:r>
            <a:r>
              <a:rPr lang="en-GB" sz="1800" u="sng" dirty="0" smtClean="0">
                <a:ea typeface="ＭＳ Ｐゴシック" pitchFamily="34" charset="-128"/>
              </a:rPr>
              <a:t>actual</a:t>
            </a:r>
            <a:r>
              <a:rPr lang="en-GB" sz="1800" dirty="0" smtClean="0">
                <a:ea typeface="ＭＳ Ｐゴシック" pitchFamily="34" charset="-128"/>
              </a:rPr>
              <a:t> impacts. It aims to:</a:t>
            </a:r>
          </a:p>
          <a:p>
            <a:pPr marL="1079500" lvl="3" indent="-266700">
              <a:lnSpc>
                <a:spcPct val="90000"/>
              </a:lnSpc>
              <a:spcBef>
                <a:spcPct val="50000"/>
              </a:spcBef>
              <a:buFont typeface="Arial"/>
              <a:buChar char="•"/>
            </a:pPr>
            <a:r>
              <a:rPr lang="en-GB" sz="1800" dirty="0" smtClean="0">
                <a:ea typeface="ＭＳ Ｐゴシック" pitchFamily="34" charset="-128"/>
              </a:rPr>
              <a:t>Improve capacities to predict environmental impacts, for use in future </a:t>
            </a:r>
            <a:r>
              <a:rPr lang="en-GB" sz="1800" dirty="0" err="1" smtClean="0">
                <a:ea typeface="ＭＳ Ｐゴシック" pitchFamily="34" charset="-128"/>
              </a:rPr>
              <a:t>EIAs</a:t>
            </a:r>
            <a:endParaRPr lang="en-GB" sz="1800" dirty="0" smtClean="0">
              <a:ea typeface="ＭＳ Ｐゴシック" pitchFamily="34" charset="-128"/>
            </a:endParaRPr>
          </a:p>
          <a:p>
            <a:pPr marL="1079500" lvl="3" indent="-266700">
              <a:lnSpc>
                <a:spcPct val="90000"/>
              </a:lnSpc>
              <a:spcBef>
                <a:spcPct val="50000"/>
              </a:spcBef>
              <a:buFont typeface="Arial"/>
              <a:buChar char="•"/>
            </a:pPr>
            <a:r>
              <a:rPr lang="en-GB" sz="1800" dirty="0" smtClean="0">
                <a:ea typeface="ＭＳ Ｐゴシック" pitchFamily="34" charset="-128"/>
              </a:rPr>
              <a:t>Study in more detail the environmental aspects of project evaluation (impact criterion) so as to draw lessons for future projects</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14248057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build="p" bldLvl="2"/>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alpha val="20000"/>
          </a:schemeClr>
        </a:solidFill>
        <a:effectLst/>
      </p:bgPr>
    </p:bg>
    <p:spTree>
      <p:nvGrpSpPr>
        <p:cNvPr id="1" name=""/>
        <p:cNvGrpSpPr/>
        <p:nvPr/>
      </p:nvGrpSpPr>
      <p:grpSpPr>
        <a:xfrm>
          <a:off x="0" y="0"/>
          <a:ext cx="0" cy="0"/>
          <a:chOff x="0" y="0"/>
          <a:chExt cx="0" cy="0"/>
        </a:xfrm>
      </p:grpSpPr>
      <p:sp>
        <p:nvSpPr>
          <p:cNvPr id="17410" name="Title 1"/>
          <p:cNvSpPr>
            <a:spLocks noGrp="1"/>
          </p:cNvSpPr>
          <p:nvPr>
            <p:ph type="title"/>
          </p:nvPr>
        </p:nvSpPr>
        <p:spPr>
          <a:xfrm>
            <a:off x="0" y="1274802"/>
            <a:ext cx="8229600" cy="553998"/>
          </a:xfrm>
        </p:spPr>
        <p:txBody>
          <a:bodyPr>
            <a:spAutoFit/>
          </a:bodyPr>
          <a:lstStyle/>
          <a:p>
            <a:r>
              <a:rPr lang="en-US" dirty="0" smtClean="0">
                <a:ea typeface="ＭＳ Ｐゴシック" pitchFamily="34" charset="-128"/>
              </a:rPr>
              <a:t>Module 6 – recap main messages</a:t>
            </a:r>
          </a:p>
        </p:txBody>
      </p:sp>
      <p:sp>
        <p:nvSpPr>
          <p:cNvPr id="17412" name="Slide Number Placeholder 3"/>
          <p:cNvSpPr>
            <a:spLocks noGrp="1"/>
          </p:cNvSpPr>
          <p:nvPr>
            <p:ph type="sldNum" sz="quarter" idx="12"/>
          </p:nvPr>
        </p:nvSpPr>
        <p:spPr>
          <a:noFill/>
        </p:spPr>
        <p:txBody>
          <a:bodyPr/>
          <a:lstStyle/>
          <a:p>
            <a:fld id="{191ED5D6-FBA6-423B-9697-084B1EB47379}" type="slidenum">
              <a:rPr lang="en-GB" smtClean="0">
                <a:solidFill>
                  <a:srgbClr val="000000"/>
                </a:solidFill>
                <a:latin typeface="Verdana" pitchFamily="34" charset="0"/>
                <a:ea typeface="ＭＳ Ｐゴシック" pitchFamily="34" charset="-128"/>
              </a:rPr>
              <a:pPr/>
              <a:t>27</a:t>
            </a:fld>
            <a:endParaRPr lang="en-GB" smtClean="0">
              <a:solidFill>
                <a:srgbClr val="000000"/>
              </a:solidFill>
              <a:latin typeface="Verdana" pitchFamily="34" charset="0"/>
              <a:ea typeface="ＭＳ Ｐゴシック" pitchFamily="34" charset="-128"/>
            </a:endParaRPr>
          </a:p>
        </p:txBody>
      </p:sp>
      <p:sp>
        <p:nvSpPr>
          <p:cNvPr id="5" name="Rectangle 4"/>
          <p:cNvSpPr/>
          <p:nvPr/>
        </p:nvSpPr>
        <p:spPr>
          <a:xfrm>
            <a:off x="0" y="2057400"/>
            <a:ext cx="8610600" cy="4247317"/>
          </a:xfrm>
          <a:prstGeom prst="rect">
            <a:avLst/>
          </a:prstGeom>
        </p:spPr>
        <p:txBody>
          <a:bodyPr wrap="square">
            <a:spAutoFit/>
          </a:bodyPr>
          <a:lstStyle/>
          <a:p>
            <a:pPr marL="622300" indent="-266700">
              <a:buFont typeface="Arial" pitchFamily="34" charset="0"/>
              <a:buChar char="•"/>
              <a:defRPr/>
            </a:pPr>
            <a:r>
              <a:rPr lang="en-US" sz="1800" dirty="0" smtClean="0">
                <a:ea typeface="ＭＳ Ｐゴシック" pitchFamily="34" charset="-128"/>
              </a:rPr>
              <a:t>Making a project more sustainable starts with an analysis of problems and opportunities</a:t>
            </a:r>
          </a:p>
          <a:p>
            <a:pPr marL="622300" indent="-266700">
              <a:buFont typeface="Arial" pitchFamily="34" charset="0"/>
              <a:buChar char="•"/>
              <a:defRPr/>
            </a:pPr>
            <a:endParaRPr lang="en-US" sz="1800" dirty="0" smtClean="0">
              <a:ea typeface="ＭＳ Ｐゴシック" pitchFamily="34" charset="-128"/>
            </a:endParaRPr>
          </a:p>
          <a:p>
            <a:pPr marL="622300" indent="-266700">
              <a:buFont typeface="Arial" pitchFamily="34" charset="0"/>
              <a:buChar char="•"/>
              <a:defRPr/>
            </a:pPr>
            <a:r>
              <a:rPr lang="en-US" sz="1800" dirty="0" smtClean="0">
                <a:ea typeface="ＭＳ Ｐゴシック" pitchFamily="34" charset="-128"/>
              </a:rPr>
              <a:t>The identification phase encircles the project and makes potential environmental and climate perspectives more visible</a:t>
            </a:r>
          </a:p>
          <a:p>
            <a:pPr marL="622300" indent="-266700">
              <a:buFont typeface="Arial" pitchFamily="34" charset="0"/>
              <a:buChar char="•"/>
              <a:defRPr/>
            </a:pPr>
            <a:endParaRPr lang="en-US" sz="1800" dirty="0" smtClean="0">
              <a:ea typeface="ＭＳ Ｐゴシック" pitchFamily="34" charset="-128"/>
            </a:endParaRPr>
          </a:p>
          <a:p>
            <a:pPr marL="622300" indent="-266700">
              <a:buFont typeface="Arial" pitchFamily="34" charset="0"/>
              <a:buChar char="•"/>
              <a:defRPr/>
            </a:pPr>
            <a:r>
              <a:rPr lang="en-US" sz="1800" dirty="0" smtClean="0">
                <a:ea typeface="ＭＳ Ｐゴシック" pitchFamily="34" charset="-128"/>
              </a:rPr>
              <a:t>Screening tools are useful in the identification phase and different entry points are available</a:t>
            </a:r>
          </a:p>
          <a:p>
            <a:pPr marL="622300" indent="-266700">
              <a:buFont typeface="Arial" pitchFamily="34" charset="0"/>
              <a:buChar char="•"/>
              <a:defRPr/>
            </a:pPr>
            <a:endParaRPr lang="en-US" sz="1800" dirty="0" smtClean="0">
              <a:ea typeface="ＭＳ Ｐゴシック" pitchFamily="34" charset="-128"/>
            </a:endParaRPr>
          </a:p>
          <a:p>
            <a:pPr marL="622300" indent="-266700">
              <a:buFont typeface="Arial" pitchFamily="34" charset="0"/>
              <a:buChar char="•"/>
              <a:defRPr/>
            </a:pPr>
            <a:r>
              <a:rPr lang="en-US" sz="1800" dirty="0" smtClean="0">
                <a:ea typeface="ＭＳ Ｐゴシック" pitchFamily="34" charset="-128"/>
              </a:rPr>
              <a:t>In the formulation phase, EIA and CRA can be highly effective</a:t>
            </a:r>
          </a:p>
          <a:p>
            <a:pPr marL="622300" indent="-266700">
              <a:buFont typeface="Arial" pitchFamily="34" charset="0"/>
              <a:buChar char="•"/>
              <a:defRPr/>
            </a:pPr>
            <a:endParaRPr lang="en-US" sz="1800" dirty="0" smtClean="0">
              <a:ea typeface="ＭＳ Ｐゴシック" pitchFamily="34" charset="-128"/>
            </a:endParaRPr>
          </a:p>
          <a:p>
            <a:pPr marL="622300" indent="-266700">
              <a:buFont typeface="Arial" pitchFamily="34" charset="0"/>
              <a:buChar char="•"/>
              <a:defRPr/>
            </a:pPr>
            <a:r>
              <a:rPr lang="en-US" sz="1800" dirty="0" smtClean="0">
                <a:ea typeface="ＭＳ Ｐゴシック" pitchFamily="34" charset="-128"/>
              </a:rPr>
              <a:t>Implementation – entry points, indicators and roles</a:t>
            </a:r>
          </a:p>
          <a:p>
            <a:pPr marL="622300" indent="-266700">
              <a:buFont typeface="Arial" pitchFamily="34" charset="0"/>
              <a:buChar char="•"/>
              <a:defRPr/>
            </a:pPr>
            <a:endParaRPr lang="en-US" sz="1800" dirty="0" smtClean="0">
              <a:ea typeface="ＭＳ Ｐゴシック" pitchFamily="34" charset="-128"/>
            </a:endParaRPr>
          </a:p>
          <a:p>
            <a:pPr marL="622300" indent="-266700">
              <a:buFont typeface="Arial" pitchFamily="34" charset="0"/>
              <a:buChar char="•"/>
              <a:defRPr/>
            </a:pPr>
            <a:r>
              <a:rPr lang="en-US" sz="1800" dirty="0" smtClean="0">
                <a:ea typeface="ＭＳ Ｐゴシック" pitchFamily="34" charset="-128"/>
              </a:rPr>
              <a:t>Evaluation is about relevance, effectiveness, efficiency, impact and  sustainability</a:t>
            </a:r>
            <a:endParaRPr lang="en-US" sz="1800" dirty="0" smtClean="0"/>
          </a:p>
        </p:txBody>
      </p:sp>
    </p:spTree>
    <p:extLst>
      <p:ext uri="{BB962C8B-B14F-4D97-AF65-F5344CB8AC3E}">
        <p14:creationId xmlns:p14="http://schemas.microsoft.com/office/powerpoint/2010/main" xmlns="" val="34259714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74802"/>
            <a:ext cx="8229600" cy="553998"/>
          </a:xfrm>
        </p:spPr>
        <p:txBody>
          <a:bodyPr>
            <a:spAutoFit/>
          </a:bodyPr>
          <a:lstStyle/>
          <a:p>
            <a:r>
              <a:rPr lang="en-US" smtClean="0"/>
              <a:t>Resources – Module 6</a:t>
            </a:r>
            <a:endParaRPr lang="en-US">
              <a:solidFill>
                <a:srgbClr val="FF0000"/>
              </a:solidFill>
            </a:endParaRPr>
          </a:p>
        </p:txBody>
      </p:sp>
      <p:sp>
        <p:nvSpPr>
          <p:cNvPr id="4" name="Content Placeholder 3"/>
          <p:cNvSpPr>
            <a:spLocks noGrp="1"/>
          </p:cNvSpPr>
          <p:nvPr>
            <p:ph idx="1"/>
          </p:nvPr>
        </p:nvSpPr>
        <p:spPr>
          <a:xfrm>
            <a:off x="381000" y="2492375"/>
            <a:ext cx="8229600" cy="3268587"/>
          </a:xfrm>
        </p:spPr>
        <p:txBody>
          <a:bodyPr>
            <a:spAutoFit/>
          </a:bodyPr>
          <a:lstStyle/>
          <a:p>
            <a:pPr>
              <a:buClrTx/>
              <a:buSzPct val="100000"/>
            </a:pPr>
            <a:r>
              <a:rPr lang="en-GB" sz="1800" u="sng" dirty="0" smtClean="0"/>
              <a:t>Project Cycle Management</a:t>
            </a:r>
            <a:r>
              <a:rPr lang="en-GB" sz="1800" dirty="0" smtClean="0"/>
              <a:t> – </a:t>
            </a:r>
            <a:r>
              <a:rPr lang="en-GB" sz="1800" i="0" dirty="0" smtClean="0"/>
              <a:t>EU</a:t>
            </a:r>
            <a:br>
              <a:rPr lang="en-GB" sz="1800" i="0" dirty="0" smtClean="0"/>
            </a:br>
            <a:r>
              <a:rPr lang="da-DK" sz="1200" i="0" dirty="0" smtClean="0">
                <a:solidFill>
                  <a:srgbClr val="000000"/>
                </a:solidFill>
                <a:ea typeface="Lucida Grande"/>
                <a:cs typeface="Lucida Grande"/>
              </a:rPr>
              <a:t>http://ec.europa.eu/europeaid/multimedia/publications/documents/tools/europeaid_adm_pcm_guidelines_2004_en.pdf</a:t>
            </a:r>
            <a:endParaRPr lang="en-GB" sz="1200" i="0" dirty="0" smtClean="0"/>
          </a:p>
          <a:p>
            <a:pPr>
              <a:buClrTx/>
              <a:buSzPct val="100000"/>
            </a:pPr>
            <a:r>
              <a:rPr lang="en-GB" sz="1800" dirty="0" smtClean="0"/>
              <a:t>Guidelines on environmental mainstreaming – </a:t>
            </a:r>
            <a:r>
              <a:rPr lang="en-GB" sz="1800" i="0" dirty="0" smtClean="0"/>
              <a:t>EU</a:t>
            </a:r>
            <a:br>
              <a:rPr lang="en-GB" sz="1800" i="0" dirty="0" smtClean="0"/>
            </a:br>
            <a:r>
              <a:rPr lang="da-DK" sz="1200" i="0" dirty="0" smtClean="0">
                <a:solidFill>
                  <a:srgbClr val="000000"/>
                </a:solidFill>
                <a:ea typeface="Lucida Grande"/>
                <a:cs typeface="Lucida Grande"/>
              </a:rPr>
              <a:t>http://ec.europa.eu/europeaid/infopoint/publications/europeaid/documents/172a_en.pdf</a:t>
            </a:r>
            <a:endParaRPr lang="en-GB" sz="1200" i="0" dirty="0" smtClean="0"/>
          </a:p>
          <a:p>
            <a:pPr>
              <a:buClrTx/>
              <a:buSzPct val="100000"/>
            </a:pPr>
            <a:r>
              <a:rPr lang="en-GB" sz="1800" dirty="0" smtClean="0"/>
              <a:t>Environmental Integration Handbook</a:t>
            </a:r>
            <a:r>
              <a:rPr lang="en-GB" sz="1800" i="0" dirty="0" smtClean="0"/>
              <a:t> – EU</a:t>
            </a:r>
            <a:br>
              <a:rPr lang="en-GB" sz="1800" i="0" dirty="0" smtClean="0"/>
            </a:br>
            <a:r>
              <a:rPr lang="da-DK" sz="1200" i="0" dirty="0" smtClean="0">
                <a:solidFill>
                  <a:srgbClr val="000000"/>
                </a:solidFill>
                <a:ea typeface="Lucida Grande"/>
                <a:cs typeface="Lucida Grande"/>
              </a:rPr>
              <a:t>http://ec.europa.eu/europeaid/multimedia/publications/documents/thematic/europeaid-environmental-handbook_en.pdf</a:t>
            </a:r>
            <a:endParaRPr lang="en-GB" sz="1200" i="0" dirty="0" smtClean="0"/>
          </a:p>
          <a:p>
            <a:pPr>
              <a:buClrTx/>
              <a:buSzPct val="100000"/>
            </a:pPr>
            <a:r>
              <a:rPr lang="en-GB" sz="1800" dirty="0" smtClean="0"/>
              <a:t>Sector support and project guideline</a:t>
            </a:r>
            <a:r>
              <a:rPr lang="en-GB" sz="1800" i="0" dirty="0" smtClean="0"/>
              <a:t> – EU</a:t>
            </a:r>
            <a:br>
              <a:rPr lang="en-GB" sz="1800" i="0" dirty="0" smtClean="0"/>
            </a:br>
            <a:r>
              <a:rPr lang="da-DK" sz="1200" i="0" dirty="0" smtClean="0">
                <a:solidFill>
                  <a:srgbClr val="000000"/>
                </a:solidFill>
                <a:ea typeface="Lucida Grande"/>
                <a:cs typeface="Lucida Grande"/>
              </a:rPr>
              <a:t>http://ec.europa.eu/europeaid/how/delivering-aid/sector-approach/documents/guidelines_support_to_sector_prog_11_sept07_final_en.pdf</a:t>
            </a:r>
            <a:endParaRPr lang="en-GB" sz="1200" i="0" dirty="0" smtClean="0"/>
          </a:p>
          <a:p>
            <a:pPr>
              <a:buClrTx/>
              <a:buSzPct val="100000"/>
            </a:pPr>
            <a:r>
              <a:rPr lang="en-GB" sz="1800" u="sng" dirty="0"/>
              <a:t>Evaluation Guideline</a:t>
            </a:r>
            <a:r>
              <a:rPr lang="en-GB" sz="1800" i="0" dirty="0" smtClean="0"/>
              <a:t> – EU</a:t>
            </a:r>
            <a:br>
              <a:rPr lang="en-GB" sz="1800" i="0" dirty="0" smtClean="0"/>
            </a:br>
            <a:r>
              <a:rPr lang="da-DK" sz="1200" i="0" dirty="0" smtClean="0">
                <a:solidFill>
                  <a:srgbClr val="000000"/>
                </a:solidFill>
                <a:ea typeface="Lucida Grande"/>
                <a:cs typeface="Lucida Grande"/>
              </a:rPr>
              <a:t>http://ec.europa.eu/europeaid/infopoint/publications/europeaid/8a_en.htm</a:t>
            </a:r>
            <a:r>
              <a:rPr lang="en-GB" sz="1800" dirty="0" smtClean="0"/>
              <a:t> </a:t>
            </a:r>
          </a:p>
        </p:txBody>
      </p:sp>
      <p:sp>
        <p:nvSpPr>
          <p:cNvPr id="3" name="Slide Number Placeholder 2"/>
          <p:cNvSpPr>
            <a:spLocks noGrp="1"/>
          </p:cNvSpPr>
          <p:nvPr>
            <p:ph type="sldNum" sz="quarter" idx="12"/>
          </p:nvPr>
        </p:nvSpPr>
        <p:spPr/>
        <p:txBody>
          <a:bodyPr/>
          <a:lstStyle/>
          <a:p>
            <a:pPr>
              <a:defRPr/>
            </a:pPr>
            <a:fld id="{315A5415-EC39-4ABD-B2D1-376FD9DBC68B}" type="slidenum">
              <a:rPr lang="en-GB" smtClean="0"/>
              <a:pPr>
                <a:defRPr/>
              </a:pPr>
              <a:t>28</a:t>
            </a:fld>
            <a:endParaRPr lang="en-GB" dirty="0"/>
          </a:p>
        </p:txBody>
      </p:sp>
    </p:spTree>
    <p:extLst>
      <p:ext uri="{BB962C8B-B14F-4D97-AF65-F5344CB8AC3E}">
        <p14:creationId xmlns:p14="http://schemas.microsoft.com/office/powerpoint/2010/main" xmlns="" val="15827346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show="0">
  <p:cSld>
    <p:bg>
      <p:bgPr>
        <a:solidFill>
          <a:srgbClr val="CCFFCC"/>
        </a:solidFill>
        <a:effectLst/>
      </p:bgPr>
    </p:bg>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ea typeface="ＭＳ Ｐゴシック" pitchFamily="34" charset="-128"/>
              </a:rPr>
              <a:t>Optional slides</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424054124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5"/>
          <p:cNvSpPr>
            <a:spLocks noGrp="1"/>
          </p:cNvSpPr>
          <p:nvPr>
            <p:ph type="title"/>
          </p:nvPr>
        </p:nvSpPr>
        <p:spPr>
          <a:xfrm>
            <a:off x="0" y="1274802"/>
            <a:ext cx="8229600" cy="553998"/>
          </a:xfrm>
        </p:spPr>
        <p:txBody>
          <a:bodyPr>
            <a:spAutoFit/>
          </a:bodyPr>
          <a:lstStyle/>
          <a:p>
            <a:r>
              <a:rPr lang="en-US" dirty="0" smtClean="0">
                <a:ea typeface="ＭＳ Ｐゴシック" pitchFamily="34" charset="-128"/>
              </a:rPr>
              <a:t>Situation analysis</a:t>
            </a:r>
            <a:endParaRPr lang="en-US" dirty="0">
              <a:ea typeface="ＭＳ Ｐゴシック" pitchFamily="34" charset="-128"/>
            </a:endParaRPr>
          </a:p>
        </p:txBody>
      </p:sp>
      <p:sp>
        <p:nvSpPr>
          <p:cNvPr id="4" name="Rectangle 3"/>
          <p:cNvSpPr txBox="1">
            <a:spLocks noChangeArrowheads="1"/>
          </p:cNvSpPr>
          <p:nvPr/>
        </p:nvSpPr>
        <p:spPr bwMode="auto">
          <a:xfrm>
            <a:off x="0" y="1988840"/>
            <a:ext cx="8229600" cy="4276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180975" indent="-180975"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800100" lvl="1" indent="-342900" algn="l" eaLnBrk="1" hangingPunct="1">
              <a:lnSpc>
                <a:spcPts val="2800"/>
              </a:lnSpc>
              <a:buSzPct val="60000"/>
              <a:buFont typeface="Arial" pitchFamily="34" charset="0"/>
              <a:buChar char="•"/>
            </a:pPr>
            <a:endParaRPr lang="en-GB" sz="2000" kern="0" dirty="0">
              <a:solidFill>
                <a:srgbClr val="0F5494"/>
              </a:solidFill>
              <a:latin typeface="+mn-lt"/>
              <a:ea typeface="+mn-ea"/>
            </a:endParaRPr>
          </a:p>
        </p:txBody>
      </p:sp>
      <p:sp>
        <p:nvSpPr>
          <p:cNvPr id="6" name="TextBox 5"/>
          <p:cNvSpPr txBox="1"/>
          <p:nvPr/>
        </p:nvSpPr>
        <p:spPr>
          <a:xfrm>
            <a:off x="0" y="2133600"/>
            <a:ext cx="8610600" cy="2693045"/>
          </a:xfrm>
          <a:prstGeom prst="rect">
            <a:avLst/>
          </a:prstGeom>
          <a:noFill/>
        </p:spPr>
        <p:txBody>
          <a:bodyPr wrap="square" rtlCol="0">
            <a:spAutoFit/>
          </a:bodyPr>
          <a:lstStyle/>
          <a:p>
            <a:pPr marL="622300" indent="-266700">
              <a:spcBef>
                <a:spcPts val="600"/>
              </a:spcBef>
              <a:buClr>
                <a:srgbClr val="006699"/>
              </a:buClr>
              <a:buFont typeface="Arial"/>
              <a:buChar char="•"/>
            </a:pPr>
            <a:r>
              <a:rPr lang="en-US" sz="1800" kern="0" dirty="0" smtClean="0"/>
              <a:t>Collecting data on the situation</a:t>
            </a:r>
          </a:p>
          <a:p>
            <a:pPr marL="622300" indent="-266700">
              <a:spcBef>
                <a:spcPts val="600"/>
              </a:spcBef>
              <a:buClr>
                <a:srgbClr val="006699"/>
              </a:buClr>
              <a:buFont typeface="Arial"/>
              <a:buChar char="•"/>
            </a:pPr>
            <a:r>
              <a:rPr lang="en-US" sz="1800" kern="0" dirty="0" smtClean="0"/>
              <a:t>Identify </a:t>
            </a:r>
            <a:r>
              <a:rPr lang="en-US" sz="1800" kern="0" dirty="0"/>
              <a:t>stakeholders and their interests</a:t>
            </a:r>
          </a:p>
          <a:p>
            <a:pPr marL="622300" indent="-266700">
              <a:spcBef>
                <a:spcPts val="600"/>
              </a:spcBef>
              <a:buClr>
                <a:srgbClr val="006699"/>
              </a:buClr>
              <a:buFont typeface="Arial"/>
              <a:buChar char="•"/>
            </a:pPr>
            <a:r>
              <a:rPr lang="en-US" sz="1800" kern="0" dirty="0" smtClean="0"/>
              <a:t>Identify  problems, negative factors and threats related to environment and climate</a:t>
            </a:r>
          </a:p>
          <a:p>
            <a:pPr marL="622300" indent="-266700">
              <a:spcBef>
                <a:spcPts val="600"/>
              </a:spcBef>
              <a:buClr>
                <a:srgbClr val="006699"/>
              </a:buClr>
              <a:buFont typeface="Arial"/>
              <a:buChar char="•"/>
            </a:pPr>
            <a:r>
              <a:rPr lang="en-US" sz="1800" kern="0" dirty="0" smtClean="0"/>
              <a:t>Identify strengths, positive factors and opportunities</a:t>
            </a:r>
          </a:p>
          <a:p>
            <a:pPr marL="622300" indent="-266700">
              <a:spcBef>
                <a:spcPts val="600"/>
              </a:spcBef>
              <a:buClr>
                <a:srgbClr val="006699"/>
              </a:buClr>
              <a:buFont typeface="Arial"/>
              <a:buChar char="•"/>
            </a:pPr>
            <a:r>
              <a:rPr lang="en-GB" sz="1800" kern="0" dirty="0"/>
              <a:t>D</a:t>
            </a:r>
            <a:r>
              <a:rPr lang="en-GB" sz="1800" kern="0" dirty="0" smtClean="0"/>
              <a:t>iscuss cause-effect diagrams to analyse the linkages between the factors and understand the logics of the area</a:t>
            </a:r>
          </a:p>
          <a:p>
            <a:pPr marL="622300" indent="-266700">
              <a:spcBef>
                <a:spcPts val="600"/>
              </a:spcBef>
              <a:buClr>
                <a:srgbClr val="006699"/>
              </a:buClr>
              <a:buFont typeface="Arial"/>
              <a:buChar char="•"/>
            </a:pPr>
            <a:r>
              <a:rPr lang="en-GB" sz="1800" kern="0" dirty="0" smtClean="0"/>
              <a:t>Create Problem Tree</a:t>
            </a:r>
          </a:p>
        </p:txBody>
      </p:sp>
      <p:sp>
        <p:nvSpPr>
          <p:cNvPr id="7" name="Espace réservé du numéro de diapositive 3"/>
          <p:cNvSpPr>
            <a:spLocks noGrp="1"/>
          </p:cNvSpPr>
          <p:nvPr>
            <p:ph type="sldNum" sz="quarter" idx="12"/>
          </p:nvPr>
        </p:nvSpPr>
        <p:spPr>
          <a:xfrm>
            <a:off x="6553200" y="6248400"/>
            <a:ext cx="2133600" cy="4762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85073347-5E4F-4391-BAAF-434299E3BD72}" type="slidenum">
              <a:rPr lang="en-GB" smtClean="0">
                <a:solidFill>
                  <a:schemeClr val="tx1"/>
                </a:solidFill>
                <a:latin typeface="Verdana" pitchFamily="34" charset="0"/>
              </a:rPr>
              <a:pPr eaLnBrk="1" hangingPunct="1"/>
              <a:t>3</a:t>
            </a:fld>
            <a:endParaRPr lang="en-GB" dirty="0" smtClean="0">
              <a:solidFill>
                <a:schemeClr val="tx1"/>
              </a:solidFill>
              <a:latin typeface="Verdana" pitchFamily="34" charset="0"/>
            </a:endParaRPr>
          </a:p>
        </p:txBody>
      </p:sp>
    </p:spTree>
    <p:extLst>
      <p:ext uri="{BB962C8B-B14F-4D97-AF65-F5344CB8AC3E}">
        <p14:creationId xmlns:p14="http://schemas.microsoft.com/office/powerpoint/2010/main" xmlns="" val="93834715"/>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show="0">
  <p:cSld>
    <p:bg>
      <p:bgPr>
        <a:solidFill>
          <a:srgbClr val="CCFFCC"/>
        </a:solidFill>
        <a:effectLst/>
      </p:bgPr>
    </p:bg>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ea typeface="ＭＳ Ｐゴシック" pitchFamily="34" charset="-128"/>
              </a:rPr>
              <a:t>Relevance</a:t>
            </a:r>
          </a:p>
        </p:txBody>
      </p:sp>
      <p:sp>
        <p:nvSpPr>
          <p:cNvPr id="6" name="TextBox 5"/>
          <p:cNvSpPr txBox="1"/>
          <p:nvPr/>
        </p:nvSpPr>
        <p:spPr>
          <a:xfrm>
            <a:off x="0" y="2209800"/>
            <a:ext cx="8610600" cy="3277820"/>
          </a:xfrm>
          <a:prstGeom prst="rect">
            <a:avLst/>
          </a:prstGeom>
          <a:noFill/>
        </p:spPr>
        <p:txBody>
          <a:bodyPr wrap="square" rtlCol="0">
            <a:spAutoFit/>
          </a:bodyPr>
          <a:lstStyle/>
          <a:p>
            <a:pPr marL="622300" indent="-266700" eaLnBrk="1" hangingPunct="1">
              <a:spcBef>
                <a:spcPts val="600"/>
              </a:spcBef>
              <a:spcAft>
                <a:spcPts val="1200"/>
              </a:spcAft>
              <a:buFont typeface="Arial"/>
              <a:buChar char="•"/>
            </a:pPr>
            <a:r>
              <a:rPr lang="en-GB" sz="2400" dirty="0" smtClean="0">
                <a:ea typeface="ＭＳ Ｐゴシック" pitchFamily="34" charset="-128"/>
              </a:rPr>
              <a:t>Has the project taken into account the environmental issues identified during problem analysis and/or in the Country Environmental Profile?</a:t>
            </a:r>
          </a:p>
          <a:p>
            <a:pPr marL="622300" indent="-266700" eaLnBrk="1" hangingPunct="1">
              <a:spcBef>
                <a:spcPts val="600"/>
              </a:spcBef>
              <a:spcAft>
                <a:spcPts val="1200"/>
              </a:spcAft>
              <a:buFont typeface="Arial"/>
              <a:buChar char="•"/>
            </a:pPr>
            <a:r>
              <a:rPr lang="en-GB" sz="2400" dirty="0" smtClean="0">
                <a:ea typeface="ＭＳ Ｐゴシック" pitchFamily="34" charset="-128"/>
              </a:rPr>
              <a:t>Has the project been given environmental objectives, or have environmental constraints been attached to its objectives, so as to properly manage its potential environmental impacts?</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30</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3010158721"/>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show="0">
  <p:cSld>
    <p:bg>
      <p:bgPr>
        <a:solidFill>
          <a:srgbClr val="CCFFCC"/>
        </a:solidFill>
        <a:effectLst/>
      </p:bgPr>
    </p:bg>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ea typeface="ＭＳ Ｐゴシック" pitchFamily="34" charset="-128"/>
              </a:rPr>
              <a:t>Effectiveness</a:t>
            </a:r>
          </a:p>
        </p:txBody>
      </p:sp>
      <p:sp>
        <p:nvSpPr>
          <p:cNvPr id="6" name="TextBox 5"/>
          <p:cNvSpPr txBox="1"/>
          <p:nvPr/>
        </p:nvSpPr>
        <p:spPr>
          <a:xfrm>
            <a:off x="0" y="2209800"/>
            <a:ext cx="8610600" cy="3724097"/>
          </a:xfrm>
          <a:prstGeom prst="rect">
            <a:avLst/>
          </a:prstGeom>
          <a:noFill/>
        </p:spPr>
        <p:txBody>
          <a:bodyPr wrap="square" rtlCol="0">
            <a:spAutoFit/>
          </a:bodyPr>
          <a:lstStyle/>
          <a:p>
            <a:pPr marL="622300" indent="-266700" eaLnBrk="1" hangingPunct="1">
              <a:lnSpc>
                <a:spcPct val="100000"/>
              </a:lnSpc>
              <a:spcBef>
                <a:spcPts val="1200"/>
              </a:spcBef>
              <a:buFont typeface="Arial"/>
              <a:buChar char="•"/>
            </a:pPr>
            <a:r>
              <a:rPr lang="en-GB" sz="2400" dirty="0" smtClean="0">
                <a:ea typeface="ＭＳ Ｐゴシック" pitchFamily="34" charset="-128"/>
              </a:rPr>
              <a:t>If the project was effective (i.e. achieved its objectives), was this at the expense of the environment?</a:t>
            </a:r>
          </a:p>
          <a:p>
            <a:pPr marL="622300" indent="-266700" eaLnBrk="1" hangingPunct="1">
              <a:lnSpc>
                <a:spcPct val="100000"/>
              </a:lnSpc>
              <a:spcBef>
                <a:spcPts val="1200"/>
              </a:spcBef>
              <a:buFont typeface="Arial"/>
              <a:buChar char="•"/>
            </a:pPr>
            <a:r>
              <a:rPr lang="en-GB" sz="2400" dirty="0" smtClean="0">
                <a:ea typeface="ＭＳ Ｐゴシック" pitchFamily="34" charset="-128"/>
              </a:rPr>
              <a:t>If the project was not effective, was this because some environmental constraints were under-estimated? </a:t>
            </a:r>
          </a:p>
          <a:p>
            <a:pPr marL="622300" indent="-266700" eaLnBrk="1" hangingPunct="1">
              <a:lnSpc>
                <a:spcPct val="100000"/>
              </a:lnSpc>
              <a:spcBef>
                <a:spcPts val="1200"/>
              </a:spcBef>
              <a:buFont typeface="Arial"/>
              <a:buChar char="•"/>
            </a:pPr>
            <a:r>
              <a:rPr lang="en-GB" sz="2400" dirty="0" smtClean="0">
                <a:ea typeface="ＭＳ Ｐゴシック" pitchFamily="34" charset="-128"/>
              </a:rPr>
              <a:t>Have the adopted environmental measures (e.g. Environmental Management Plan) produced the expected effects?</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31</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1557518500"/>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show="0">
  <p:cSld>
    <p:bg>
      <p:bgPr>
        <a:solidFill>
          <a:srgbClr val="CCFFCC"/>
        </a:solidFill>
        <a:effectLst/>
      </p:bgPr>
    </p:bg>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ea typeface="ＭＳ Ｐゴシック" pitchFamily="34" charset="-128"/>
              </a:rPr>
              <a:t>Efficiency</a:t>
            </a:r>
          </a:p>
        </p:txBody>
      </p:sp>
      <p:sp>
        <p:nvSpPr>
          <p:cNvPr id="6" name="TextBox 5"/>
          <p:cNvSpPr txBox="1"/>
          <p:nvPr/>
        </p:nvSpPr>
        <p:spPr>
          <a:xfrm>
            <a:off x="0" y="2209800"/>
            <a:ext cx="8610600" cy="2462213"/>
          </a:xfrm>
          <a:prstGeom prst="rect">
            <a:avLst/>
          </a:prstGeom>
          <a:noFill/>
        </p:spPr>
        <p:txBody>
          <a:bodyPr wrap="square" rtlCol="0">
            <a:spAutoFit/>
          </a:bodyPr>
          <a:lstStyle/>
          <a:p>
            <a:pPr marL="622300" indent="-266700">
              <a:spcBef>
                <a:spcPts val="1200"/>
              </a:spcBef>
              <a:buFont typeface="Arial"/>
              <a:buChar char="•"/>
            </a:pPr>
            <a:r>
              <a:rPr lang="en-GB" sz="2400" dirty="0" smtClean="0">
                <a:ea typeface="ＭＳ Ｐゴシック" pitchFamily="34" charset="-128"/>
              </a:rPr>
              <a:t>Has the project made an appropriate (limited) use of scarce resources or inputs that damage the environment?</a:t>
            </a:r>
          </a:p>
          <a:p>
            <a:pPr marL="622300" indent="-266700">
              <a:spcBef>
                <a:spcPts val="1200"/>
              </a:spcBef>
              <a:buFont typeface="Arial"/>
              <a:buChar char="•"/>
            </a:pPr>
            <a:r>
              <a:rPr lang="en-GB" sz="2400" dirty="0" smtClean="0">
                <a:ea typeface="ＭＳ Ｐゴシック" pitchFamily="34" charset="-128"/>
              </a:rPr>
              <a:t>Were the measures adopted in the context of the Environmental Management Plan (or similar measures) cost-effective?</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2210430325"/>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show="0">
  <p:cSld>
    <p:bg>
      <p:bgPr>
        <a:solidFill>
          <a:srgbClr val="CCFFCC"/>
        </a:solidFill>
        <a:effectLst/>
      </p:bgPr>
    </p:bg>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ea typeface="ＭＳ Ｐゴシック" pitchFamily="34" charset="-128"/>
              </a:rPr>
              <a:t>Impact</a:t>
            </a:r>
          </a:p>
        </p:txBody>
      </p:sp>
      <p:sp>
        <p:nvSpPr>
          <p:cNvPr id="6" name="TextBox 5"/>
          <p:cNvSpPr txBox="1"/>
          <p:nvPr/>
        </p:nvSpPr>
        <p:spPr>
          <a:xfrm>
            <a:off x="0" y="2209800"/>
            <a:ext cx="8534400" cy="2862322"/>
          </a:xfrm>
          <a:prstGeom prst="rect">
            <a:avLst/>
          </a:prstGeom>
          <a:noFill/>
        </p:spPr>
        <p:txBody>
          <a:bodyPr wrap="square" rtlCol="0">
            <a:spAutoFit/>
          </a:bodyPr>
          <a:lstStyle/>
          <a:p>
            <a:pPr marL="622300" indent="-266700" eaLnBrk="1" hangingPunct="1">
              <a:buFont typeface="Arial"/>
              <a:buChar char="•"/>
            </a:pPr>
            <a:r>
              <a:rPr lang="en-GB" sz="2400" dirty="0" smtClean="0">
                <a:ea typeface="ＭＳ Ｐゴシック" pitchFamily="34" charset="-128"/>
              </a:rPr>
              <a:t>What were the project’s environmental effects on the outside world? Are they acceptable? How do they compare with the effects predicted in the EIA?</a:t>
            </a:r>
          </a:p>
          <a:p>
            <a:pPr marL="622300" indent="-266700" eaLnBrk="1" hangingPunct="1">
              <a:buFont typeface="Arial"/>
              <a:buChar char="•"/>
            </a:pPr>
            <a:endParaRPr lang="en-GB" sz="2400" dirty="0" smtClean="0">
              <a:ea typeface="ＭＳ Ｐゴシック" pitchFamily="34" charset="-128"/>
            </a:endParaRPr>
          </a:p>
          <a:p>
            <a:pPr marL="622300" indent="-266700" eaLnBrk="1" hangingPunct="1">
              <a:spcBef>
                <a:spcPct val="50000"/>
              </a:spcBef>
              <a:buFont typeface="Arial"/>
              <a:buChar char="•"/>
            </a:pPr>
            <a:r>
              <a:rPr lang="en-GB" sz="2400" dirty="0" smtClean="0">
                <a:ea typeface="ＭＳ Ｐゴシック" pitchFamily="34" charset="-128"/>
              </a:rPr>
              <a:t>Overall, has the project contributed to the objective of promoting sustainable development?</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825468319"/>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show="0">
  <p:cSld>
    <p:bg>
      <p:bgPr>
        <a:solidFill>
          <a:srgbClr val="CCFFCC"/>
        </a:solidFill>
        <a:effectLst/>
      </p:bgPr>
    </p:bg>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0" y="1274802"/>
            <a:ext cx="8229600" cy="553998"/>
          </a:xfrm>
        </p:spPr>
        <p:txBody>
          <a:bodyPr>
            <a:spAutoFit/>
          </a:bodyPr>
          <a:lstStyle/>
          <a:p>
            <a:pPr indent="0" eaLnBrk="1" hangingPunct="1"/>
            <a:r>
              <a:rPr lang="en-GB" dirty="0" smtClean="0">
                <a:ea typeface="ＭＳ Ｐゴシック" pitchFamily="34" charset="-128"/>
              </a:rPr>
              <a:t>Sustainability</a:t>
            </a:r>
          </a:p>
        </p:txBody>
      </p:sp>
      <p:sp>
        <p:nvSpPr>
          <p:cNvPr id="6" name="TextBox 5"/>
          <p:cNvSpPr txBox="1"/>
          <p:nvPr/>
        </p:nvSpPr>
        <p:spPr>
          <a:xfrm>
            <a:off x="0" y="2209800"/>
            <a:ext cx="8610600" cy="3416320"/>
          </a:xfrm>
          <a:prstGeom prst="rect">
            <a:avLst/>
          </a:prstGeom>
          <a:noFill/>
        </p:spPr>
        <p:txBody>
          <a:bodyPr wrap="square" rtlCol="0">
            <a:spAutoFit/>
          </a:bodyPr>
          <a:lstStyle/>
          <a:p>
            <a:pPr marL="622300" indent="-266700" eaLnBrk="1" hangingPunct="1">
              <a:buFont typeface="Arial"/>
              <a:buChar char="•"/>
            </a:pPr>
            <a:r>
              <a:rPr lang="en-GB" sz="2400" dirty="0" smtClean="0">
                <a:ea typeface="ＭＳ Ｐゴシック" pitchFamily="34" charset="-128"/>
              </a:rPr>
              <a:t>Are the natural resources on which the project’s sustainability depends threatened?</a:t>
            </a:r>
          </a:p>
          <a:p>
            <a:pPr marL="622300" indent="-266700" eaLnBrk="1" hangingPunct="1">
              <a:spcBef>
                <a:spcPct val="50000"/>
              </a:spcBef>
              <a:buFont typeface="Arial"/>
              <a:buChar char="•"/>
            </a:pPr>
            <a:r>
              <a:rPr lang="en-GB" sz="2400" dirty="0" smtClean="0">
                <a:ea typeface="ＭＳ Ｐゴシック" pitchFamily="34" charset="-128"/>
              </a:rPr>
              <a:t>Does the project itself encourage stakeholders to overexploit their resources?</a:t>
            </a:r>
          </a:p>
          <a:p>
            <a:pPr marL="622300" indent="-266700" eaLnBrk="1" hangingPunct="1">
              <a:spcBef>
                <a:spcPct val="50000"/>
              </a:spcBef>
              <a:buFont typeface="Arial"/>
              <a:buChar char="•"/>
            </a:pPr>
            <a:r>
              <a:rPr lang="en-GB" sz="2400" dirty="0" smtClean="0">
                <a:ea typeface="ＭＳ Ｐゴシック" pitchFamily="34" charset="-128"/>
              </a:rPr>
              <a:t>If the Environmental Management Plan recommends the adoption of recurrent and long-term mitigation measures, are they financially sustainable?</a:t>
            </a:r>
          </a:p>
        </p:txBody>
      </p:sp>
      <p:sp>
        <p:nvSpPr>
          <p:cNvPr id="7"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3504314466"/>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1196752"/>
            <a:ext cx="8229600" cy="553998"/>
          </a:xfrm>
        </p:spPr>
        <p:txBody>
          <a:bodyPr>
            <a:spAutoFit/>
          </a:bodyPr>
          <a:lstStyle/>
          <a:p>
            <a:r>
              <a:rPr lang="en-GB" dirty="0" smtClean="0">
                <a:solidFill>
                  <a:srgbClr val="006699"/>
                </a:solidFill>
              </a:rPr>
              <a:t>Instruments - Blending</a:t>
            </a:r>
          </a:p>
        </p:txBody>
      </p:sp>
      <p:sp>
        <p:nvSpPr>
          <p:cNvPr id="6" name="TextBox 5"/>
          <p:cNvSpPr txBox="1"/>
          <p:nvPr/>
        </p:nvSpPr>
        <p:spPr>
          <a:xfrm>
            <a:off x="381000" y="1844824"/>
            <a:ext cx="8583488" cy="4801314"/>
          </a:xfrm>
          <a:prstGeom prst="rect">
            <a:avLst/>
          </a:prstGeom>
          <a:noFill/>
        </p:spPr>
        <p:txBody>
          <a:bodyPr wrap="square" rtlCol="0">
            <a:spAutoFit/>
          </a:bodyPr>
          <a:lstStyle/>
          <a:p>
            <a:pPr marL="228600" indent="-228600" algn="just">
              <a:buClrTx/>
              <a:buFont typeface="Arial"/>
              <a:buChar char="•"/>
            </a:pPr>
            <a:r>
              <a:rPr lang="en-US" sz="1800" b="1" dirty="0" smtClean="0">
                <a:solidFill>
                  <a:srgbClr val="006E99"/>
                </a:solidFill>
                <a:sym typeface="Futura Std Book"/>
              </a:rPr>
              <a:t>Strategic use of grant </a:t>
            </a:r>
            <a:r>
              <a:rPr lang="en-US" sz="1800" dirty="0" smtClean="0">
                <a:solidFill>
                  <a:srgbClr val="006E99"/>
                </a:solidFill>
                <a:sym typeface="Futura Std Book"/>
              </a:rPr>
              <a:t>combined with additional flows such as loans and risk capital, from different sources, e.g. European Financial Institutions. </a:t>
            </a:r>
          </a:p>
          <a:p>
            <a:pPr marL="228600" indent="-228600" algn="just">
              <a:buClrTx/>
              <a:buFont typeface="Arial"/>
              <a:buChar char="•"/>
            </a:pPr>
            <a:endParaRPr lang="en-US" sz="1800" dirty="0" smtClean="0">
              <a:solidFill>
                <a:srgbClr val="006E99"/>
              </a:solidFill>
              <a:sym typeface="Futura Std Book"/>
            </a:endParaRPr>
          </a:p>
          <a:p>
            <a:pPr marL="228600" indent="-228600" algn="just">
              <a:buClrTx/>
              <a:buFont typeface="Arial"/>
              <a:buChar char="•"/>
            </a:pPr>
            <a:r>
              <a:rPr lang="en-US" sz="1800" b="1" dirty="0" smtClean="0">
                <a:solidFill>
                  <a:srgbClr val="006E99"/>
                </a:solidFill>
                <a:sym typeface="Futura Std Book"/>
              </a:rPr>
              <a:t>Support</a:t>
            </a:r>
            <a:r>
              <a:rPr lang="en-US" sz="1800" dirty="0" smtClean="0">
                <a:solidFill>
                  <a:srgbClr val="006E99"/>
                </a:solidFill>
                <a:sym typeface="Futura Std Book"/>
              </a:rPr>
              <a:t> can be provided under different forms (investment grant, TA, guarantees, interest rate subsidy)</a:t>
            </a:r>
          </a:p>
          <a:p>
            <a:pPr marL="228600" indent="-228600" algn="just">
              <a:buClrTx/>
              <a:buFont typeface="Arial"/>
              <a:buChar char="•"/>
            </a:pPr>
            <a:endParaRPr lang="en-US" sz="1800" b="1" dirty="0" smtClean="0">
              <a:solidFill>
                <a:srgbClr val="006E99"/>
              </a:solidFill>
              <a:sym typeface="Futura Std Book"/>
            </a:endParaRPr>
          </a:p>
          <a:p>
            <a:pPr marL="228600" indent="-228600" algn="just">
              <a:buClrTx/>
              <a:buFont typeface="Arial"/>
              <a:buChar char="•"/>
            </a:pPr>
            <a:r>
              <a:rPr lang="en-US" sz="1800" b="1" dirty="0" smtClean="0">
                <a:solidFill>
                  <a:srgbClr val="006E99"/>
                </a:solidFill>
                <a:sym typeface="Futura Std Book"/>
              </a:rPr>
              <a:t>Objective</a:t>
            </a:r>
            <a:r>
              <a:rPr lang="en-US" sz="1800" dirty="0" smtClean="0">
                <a:solidFill>
                  <a:srgbClr val="006E99"/>
                </a:solidFill>
                <a:sym typeface="Futura Std Book"/>
              </a:rPr>
              <a:t>: to achieve financial and non-financial leverage in support of EU policy objectives. </a:t>
            </a:r>
          </a:p>
          <a:p>
            <a:pPr marL="228600" indent="-228600" algn="just">
              <a:buClrTx/>
              <a:buFont typeface="Arial"/>
              <a:buChar char="•"/>
            </a:pPr>
            <a:endParaRPr lang="en-US" sz="1800" dirty="0" smtClean="0">
              <a:solidFill>
                <a:srgbClr val="006E99"/>
              </a:solidFill>
              <a:sym typeface="Futura Std Book"/>
            </a:endParaRPr>
          </a:p>
          <a:p>
            <a:pPr marL="228600" indent="-228600" algn="just">
              <a:buClrTx/>
              <a:buFont typeface="Arial"/>
              <a:buChar char="•"/>
            </a:pPr>
            <a:r>
              <a:rPr lang="en-US" sz="1800" dirty="0" smtClean="0">
                <a:solidFill>
                  <a:srgbClr val="006E99"/>
                </a:solidFill>
                <a:sym typeface="Futura Std Book"/>
              </a:rPr>
              <a:t>Seven </a:t>
            </a:r>
            <a:r>
              <a:rPr lang="en-US" sz="1800" b="1" dirty="0" smtClean="0">
                <a:solidFill>
                  <a:srgbClr val="006E99"/>
                </a:solidFill>
                <a:sym typeface="Futura Std Book"/>
              </a:rPr>
              <a:t>regional blending facilities</a:t>
            </a:r>
            <a:r>
              <a:rPr lang="en-US" sz="1800" dirty="0" smtClean="0">
                <a:solidFill>
                  <a:srgbClr val="006E99"/>
                </a:solidFill>
                <a:sym typeface="Futura Std Book"/>
              </a:rPr>
              <a:t>: covering mainly [Transport], Energy, Environment, Water and support to SME's sectors. </a:t>
            </a:r>
          </a:p>
          <a:p>
            <a:pPr marL="228600" indent="-228600" algn="just">
              <a:buClrTx/>
              <a:buFont typeface="Arial"/>
              <a:buChar char="•"/>
            </a:pPr>
            <a:endParaRPr lang="en-US" sz="1800" b="1" dirty="0" smtClean="0">
              <a:solidFill>
                <a:srgbClr val="006E99"/>
              </a:solidFill>
              <a:sym typeface="Futura Std Book"/>
            </a:endParaRPr>
          </a:p>
          <a:p>
            <a:pPr marL="228600" indent="-228600" algn="just">
              <a:buClrTx/>
              <a:buFont typeface="Arial"/>
              <a:buChar char="•"/>
            </a:pPr>
            <a:r>
              <a:rPr lang="en-US" sz="1800" b="1" dirty="0" smtClean="0">
                <a:solidFill>
                  <a:srgbClr val="006E99"/>
                </a:solidFill>
                <a:sym typeface="Futura Std Book"/>
              </a:rPr>
              <a:t>Climate change windows</a:t>
            </a:r>
            <a:r>
              <a:rPr lang="en-US" sz="1800" dirty="0" smtClean="0">
                <a:solidFill>
                  <a:srgbClr val="006E99"/>
                </a:solidFill>
                <a:sym typeface="Futura Std Book"/>
              </a:rPr>
              <a:t>: new r</a:t>
            </a:r>
            <a:r>
              <a:rPr lang="en-GB" sz="1800" dirty="0" err="1" smtClean="0">
                <a:solidFill>
                  <a:srgbClr val="006E99"/>
                </a:solidFill>
                <a:cs typeface="Arial" pitchFamily="34" charset="0"/>
                <a:sym typeface="Futura Std Book"/>
              </a:rPr>
              <a:t>esources</a:t>
            </a:r>
            <a:r>
              <a:rPr lang="en-GB" sz="1800" dirty="0" smtClean="0">
                <a:solidFill>
                  <a:srgbClr val="006E99"/>
                </a:solidFill>
                <a:cs typeface="Arial" pitchFamily="34" charset="0"/>
                <a:sym typeface="Futura Std Book"/>
              </a:rPr>
              <a:t>. Tracking of climate change related projects (Rio markers). More than €500 million EU grants committed to green projects (60% of all commitments).</a:t>
            </a:r>
          </a:p>
          <a:p>
            <a:pPr marL="228600" indent="-228600" algn="just">
              <a:buClrTx/>
              <a:buFont typeface="Arial"/>
              <a:buChar char="•"/>
            </a:pPr>
            <a:r>
              <a:rPr lang="en-GB" sz="1800" dirty="0" smtClean="0">
                <a:solidFill>
                  <a:srgbClr val="006E99"/>
                </a:solidFill>
                <a:cs typeface="Arial" pitchFamily="34" charset="0"/>
              </a:rPr>
              <a:t>Blending is not an objective, but </a:t>
            </a:r>
            <a:r>
              <a:rPr lang="en-GB" sz="1800" b="1" dirty="0" smtClean="0">
                <a:solidFill>
                  <a:srgbClr val="006E99"/>
                </a:solidFill>
                <a:cs typeface="Arial" pitchFamily="34" charset="0"/>
              </a:rPr>
              <a:t>an instrument</a:t>
            </a:r>
            <a:r>
              <a:rPr lang="en-GB" sz="1800" dirty="0" smtClean="0">
                <a:solidFill>
                  <a:srgbClr val="006E99"/>
                </a:solidFill>
                <a:cs typeface="Arial" pitchFamily="34" charset="0"/>
              </a:rPr>
              <a:t>. </a:t>
            </a:r>
          </a:p>
        </p:txBody>
      </p:sp>
      <p:sp>
        <p:nvSpPr>
          <p:cNvPr id="8"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35</a:t>
            </a:fld>
            <a:endParaRPr lang="en-GB" dirty="0"/>
          </a:p>
        </p:txBody>
      </p:sp>
    </p:spTree>
    <p:extLst>
      <p:ext uri="{BB962C8B-B14F-4D97-AF65-F5344CB8AC3E}">
        <p14:creationId xmlns:p14="http://schemas.microsoft.com/office/powerpoint/2010/main" xmlns="" val="37128477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6553200" y="6245225"/>
            <a:ext cx="2133600" cy="476250"/>
          </a:xfrm>
        </p:spPr>
        <p:txBody>
          <a:bodyPr/>
          <a:lstStyle/>
          <a:p>
            <a:pPr>
              <a:defRPr/>
            </a:pPr>
            <a:fld id="{315A5415-EC39-4ABD-B2D1-376FD9DBC68B}" type="slidenum">
              <a:rPr lang="en-GB" smtClean="0"/>
              <a:pPr>
                <a:defRPr/>
              </a:pPr>
              <a:t>36</a:t>
            </a:fld>
            <a:endParaRPr lang="en-GB" dirty="0"/>
          </a:p>
        </p:txBody>
      </p:sp>
      <p:sp>
        <p:nvSpPr>
          <p:cNvPr id="4" name="TextBox 3"/>
          <p:cNvSpPr txBox="1"/>
          <p:nvPr/>
        </p:nvSpPr>
        <p:spPr>
          <a:xfrm>
            <a:off x="381000" y="1981200"/>
            <a:ext cx="8153400" cy="3847207"/>
          </a:xfrm>
          <a:prstGeom prst="rect">
            <a:avLst/>
          </a:prstGeom>
          <a:noFill/>
        </p:spPr>
        <p:txBody>
          <a:bodyPr wrap="square" rtlCol="0">
            <a:spAutoFit/>
          </a:bodyPr>
          <a:lstStyle/>
          <a:p>
            <a:pPr marL="285750" indent="-285750">
              <a:buFont typeface="Arial" panose="020B0604020202020204" pitchFamily="34" charset="0"/>
              <a:buChar char="•"/>
            </a:pPr>
            <a:r>
              <a:rPr lang="en-GB" sz="1800" b="1" dirty="0" smtClean="0">
                <a:solidFill>
                  <a:srgbClr val="006E99"/>
                </a:solidFill>
              </a:rPr>
              <a:t>Uganda</a:t>
            </a:r>
            <a:r>
              <a:rPr lang="en-GB" sz="1800" dirty="0" smtClean="0">
                <a:solidFill>
                  <a:srgbClr val="006E99"/>
                </a:solidFill>
              </a:rPr>
              <a:t>: support development of </a:t>
            </a:r>
            <a:r>
              <a:rPr lang="en-GB" sz="1800" dirty="0" err="1" smtClean="0">
                <a:solidFill>
                  <a:srgbClr val="006E99"/>
                </a:solidFill>
              </a:rPr>
              <a:t>SME's</a:t>
            </a:r>
            <a:r>
              <a:rPr lang="en-GB" sz="1800" dirty="0" smtClean="0">
                <a:solidFill>
                  <a:srgbClr val="006E99"/>
                </a:solidFill>
              </a:rPr>
              <a:t> in Agribusiness by improving access long term finance. Total Project Volume: €30 </a:t>
            </a:r>
            <a:r>
              <a:rPr lang="en-GB" sz="1800" dirty="0" err="1" smtClean="0">
                <a:solidFill>
                  <a:srgbClr val="006E99"/>
                </a:solidFill>
              </a:rPr>
              <a:t>m</a:t>
            </a:r>
            <a:r>
              <a:rPr lang="en-GB" sz="1800" dirty="0" smtClean="0">
                <a:solidFill>
                  <a:srgbClr val="006E99"/>
                </a:solidFill>
              </a:rPr>
              <a:t> NIP resources: €15m Involved </a:t>
            </a:r>
            <a:r>
              <a:rPr lang="en-GB" sz="1800" dirty="0" err="1" smtClean="0">
                <a:solidFill>
                  <a:srgbClr val="006E99"/>
                </a:solidFill>
              </a:rPr>
              <a:t>EFI's</a:t>
            </a:r>
            <a:r>
              <a:rPr lang="en-GB" sz="1800" dirty="0" smtClean="0">
                <a:solidFill>
                  <a:srgbClr val="006E99"/>
                </a:solidFill>
              </a:rPr>
              <a:t> to be defined </a:t>
            </a:r>
          </a:p>
          <a:p>
            <a:pPr marL="285750" indent="-285750">
              <a:buFont typeface="Arial" panose="020B0604020202020204" pitchFamily="34" charset="0"/>
              <a:buChar char="•"/>
            </a:pPr>
            <a:endParaRPr lang="en-GB" sz="1800" b="1" dirty="0" smtClean="0">
              <a:solidFill>
                <a:srgbClr val="006E99"/>
              </a:solidFill>
            </a:endParaRPr>
          </a:p>
          <a:p>
            <a:pPr marL="285750" indent="-285750">
              <a:buFont typeface="Arial" panose="020B0604020202020204" pitchFamily="34" charset="0"/>
              <a:buChar char="•"/>
            </a:pPr>
            <a:r>
              <a:rPr lang="en-GB" sz="1800" b="1" dirty="0" smtClean="0">
                <a:solidFill>
                  <a:srgbClr val="006E99"/>
                </a:solidFill>
              </a:rPr>
              <a:t>Egypt: </a:t>
            </a:r>
            <a:r>
              <a:rPr lang="en-GB" sz="1800" dirty="0" smtClean="0">
                <a:solidFill>
                  <a:srgbClr val="006E99"/>
                </a:solidFill>
              </a:rPr>
              <a:t>Wind Farm in the Gulf of El </a:t>
            </a:r>
            <a:r>
              <a:rPr lang="en-GB" sz="1800" dirty="0" err="1" smtClean="0">
                <a:solidFill>
                  <a:srgbClr val="006E99"/>
                </a:solidFill>
              </a:rPr>
              <a:t>Zayt</a:t>
            </a:r>
            <a:r>
              <a:rPr lang="en-GB" sz="1800" dirty="0" smtClean="0">
                <a:solidFill>
                  <a:srgbClr val="006E99"/>
                </a:solidFill>
              </a:rPr>
              <a:t>. Total Project Volume: €340 M NIP resources: €20M NIF Resources: €10M Involved </a:t>
            </a:r>
            <a:r>
              <a:rPr lang="en-GB" sz="1800" dirty="0" err="1" smtClean="0">
                <a:solidFill>
                  <a:srgbClr val="006E99"/>
                </a:solidFill>
              </a:rPr>
              <a:t>EFI's</a:t>
            </a:r>
            <a:r>
              <a:rPr lang="en-GB" sz="1800" dirty="0" smtClean="0">
                <a:solidFill>
                  <a:srgbClr val="006E99"/>
                </a:solidFill>
              </a:rPr>
              <a:t>: EIB/KFW </a:t>
            </a:r>
          </a:p>
          <a:p>
            <a:pPr marL="285750" indent="-285750">
              <a:buFont typeface="Arial" panose="020B0604020202020204" pitchFamily="34" charset="0"/>
              <a:buChar char="•"/>
            </a:pPr>
            <a:endParaRPr lang="en-GB" sz="1800" dirty="0" smtClean="0">
              <a:solidFill>
                <a:srgbClr val="006E99"/>
              </a:solidFill>
            </a:endParaRPr>
          </a:p>
          <a:p>
            <a:pPr marL="285750" indent="-285750" algn="just">
              <a:spcAft>
                <a:spcPts val="1200"/>
              </a:spcAft>
              <a:buFont typeface="Arial" panose="020B0604020202020204" pitchFamily="34" charset="0"/>
              <a:buChar char="•"/>
            </a:pPr>
            <a:r>
              <a:rPr lang="en-GB" sz="1800" b="1" dirty="0" smtClean="0">
                <a:solidFill>
                  <a:srgbClr val="006E99"/>
                </a:solidFill>
                <a:sym typeface="Futura Std Book"/>
              </a:rPr>
              <a:t>Central America EE &amp; RE SME Programme: </a:t>
            </a:r>
            <a:r>
              <a:rPr lang="en-GB" sz="1800" dirty="0" smtClean="0">
                <a:solidFill>
                  <a:srgbClr val="006E99"/>
                </a:solidFill>
                <a:sym typeface="Futura Std Book"/>
              </a:rPr>
              <a:t>TA component (energy audits, feasibility studies), supporting of promotion and implementation. Total: </a:t>
            </a:r>
            <a:r>
              <a:rPr lang="en-US" sz="1800" dirty="0" smtClean="0">
                <a:solidFill>
                  <a:srgbClr val="006E99"/>
                </a:solidFill>
                <a:sym typeface="Futura Std Book"/>
              </a:rPr>
              <a:t>€36 </a:t>
            </a:r>
            <a:r>
              <a:rPr lang="en-US" sz="1800" dirty="0" err="1" smtClean="0">
                <a:solidFill>
                  <a:srgbClr val="006E99"/>
                </a:solidFill>
                <a:sym typeface="Futura Std Book"/>
              </a:rPr>
              <a:t>m</a:t>
            </a:r>
            <a:r>
              <a:rPr lang="en-US" sz="1800" dirty="0" smtClean="0">
                <a:solidFill>
                  <a:srgbClr val="006E99"/>
                </a:solidFill>
                <a:sym typeface="Futura Std Book"/>
              </a:rPr>
              <a:t>, Grant: €3 </a:t>
            </a:r>
            <a:r>
              <a:rPr lang="en-US" sz="1800" dirty="0" err="1" smtClean="0">
                <a:solidFill>
                  <a:srgbClr val="006E99"/>
                </a:solidFill>
                <a:sym typeface="Futura Std Book"/>
              </a:rPr>
              <a:t>m</a:t>
            </a:r>
            <a:r>
              <a:rPr lang="en-US" sz="1800" dirty="0" smtClean="0">
                <a:solidFill>
                  <a:srgbClr val="006E99"/>
                </a:solidFill>
                <a:sym typeface="Futura Std Book"/>
              </a:rPr>
              <a:t>; Involved </a:t>
            </a:r>
            <a:r>
              <a:rPr lang="en-US" sz="1800" dirty="0" err="1" smtClean="0">
                <a:solidFill>
                  <a:srgbClr val="006E99"/>
                </a:solidFill>
                <a:sym typeface="Futura Std Book"/>
              </a:rPr>
              <a:t>EFIs</a:t>
            </a:r>
            <a:r>
              <a:rPr lang="en-US" sz="1800" dirty="0" smtClean="0">
                <a:solidFill>
                  <a:srgbClr val="006E99"/>
                </a:solidFill>
                <a:sym typeface="Futura Std Book"/>
              </a:rPr>
              <a:t>: </a:t>
            </a:r>
            <a:r>
              <a:rPr lang="en-US" sz="1800" dirty="0" err="1" smtClean="0">
                <a:solidFill>
                  <a:srgbClr val="006E99"/>
                </a:solidFill>
                <a:sym typeface="Futura Std Book"/>
              </a:rPr>
              <a:t>KfW</a:t>
            </a:r>
            <a:r>
              <a:rPr lang="en-US" sz="1800" dirty="0" smtClean="0">
                <a:solidFill>
                  <a:srgbClr val="006E99"/>
                </a:solidFill>
                <a:sym typeface="Futura Std Book"/>
              </a:rPr>
              <a:t>, BCIE</a:t>
            </a:r>
            <a:endParaRPr lang="en-GB" sz="1800" dirty="0" smtClean="0">
              <a:solidFill>
                <a:srgbClr val="006E99"/>
              </a:solidFill>
              <a:sym typeface="Futura Std Book"/>
            </a:endParaRPr>
          </a:p>
          <a:p>
            <a:pPr marL="285750" indent="-285750">
              <a:buFont typeface="Arial" panose="020B0604020202020204" pitchFamily="34" charset="0"/>
              <a:buChar char="•"/>
            </a:pPr>
            <a:r>
              <a:rPr lang="en-GB" sz="1800" b="1" dirty="0" smtClean="0">
                <a:solidFill>
                  <a:srgbClr val="006E99"/>
                </a:solidFill>
              </a:rPr>
              <a:t>Burkina Faso: </a:t>
            </a:r>
            <a:r>
              <a:rPr lang="en-GB" sz="1800" dirty="0" smtClean="0">
                <a:solidFill>
                  <a:srgbClr val="006E99"/>
                </a:solidFill>
              </a:rPr>
              <a:t>Solar Power Plant </a:t>
            </a:r>
            <a:endParaRPr lang="en-US" sz="1800" dirty="0" smtClean="0">
              <a:solidFill>
                <a:srgbClr val="006E99"/>
              </a:solidFill>
              <a:sym typeface="Futura Std Book"/>
            </a:endParaRPr>
          </a:p>
        </p:txBody>
      </p:sp>
      <p:sp>
        <p:nvSpPr>
          <p:cNvPr id="5" name="Title 1"/>
          <p:cNvSpPr txBox="1">
            <a:spLocks/>
          </p:cNvSpPr>
          <p:nvPr/>
        </p:nvSpPr>
        <p:spPr bwMode="auto">
          <a:xfrm>
            <a:off x="0" y="1274802"/>
            <a:ext cx="8676456" cy="55399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marL="358775" marR="0" lvl="0" indent="0" algn="l" defTabSz="914400" rtl="0" eaLnBrk="0" fontAlgn="base" latinLnBrk="0" hangingPunct="0">
              <a:lnSpc>
                <a:spcPct val="100000"/>
              </a:lnSpc>
              <a:spcBef>
                <a:spcPct val="0"/>
              </a:spcBef>
              <a:spcAft>
                <a:spcPct val="0"/>
              </a:spcAft>
              <a:buClrTx/>
              <a:buSzTx/>
              <a:buFontTx/>
              <a:buNone/>
              <a:tabLst/>
              <a:defRPr/>
            </a:pPr>
            <a:r>
              <a:rPr kumimoji="0" lang="en-GB" sz="3000" b="1" i="0" u="none" strike="noStrike" kern="0" cap="none" spc="0" normalizeH="0" baseline="0" noProof="0" dirty="0" smtClean="0">
                <a:ln>
                  <a:noFill/>
                </a:ln>
                <a:solidFill>
                  <a:srgbClr val="006E99"/>
                </a:solidFill>
                <a:effectLst/>
                <a:uLnTx/>
                <a:uFillTx/>
                <a:latin typeface="+mj-lt"/>
                <a:ea typeface="+mj-ea"/>
                <a:cs typeface="+mj-cs"/>
              </a:rPr>
              <a:t>Instruments – Examples of blending</a:t>
            </a:r>
          </a:p>
        </p:txBody>
      </p:sp>
    </p:spTree>
    <p:extLst>
      <p:ext uri="{BB962C8B-B14F-4D97-AF65-F5344CB8AC3E}">
        <p14:creationId xmlns:p14="http://schemas.microsoft.com/office/powerpoint/2010/main" xmlns="" val="42020483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0" y="1274802"/>
            <a:ext cx="7786688" cy="553998"/>
          </a:xfrm>
        </p:spPr>
        <p:txBody>
          <a:bodyPr>
            <a:spAutoFit/>
          </a:bodyPr>
          <a:lstStyle/>
          <a:p>
            <a:pPr indent="0" eaLnBrk="1" hangingPunct="1"/>
            <a:r>
              <a:rPr lang="en-GB" dirty="0" smtClean="0">
                <a:ea typeface="ＭＳ Ｐゴシック" pitchFamily="34" charset="-128"/>
              </a:rPr>
              <a:t>Problem analysis – Problem Tree</a:t>
            </a:r>
            <a:endParaRPr lang="en-GB" sz="1400" dirty="0" smtClean="0">
              <a:solidFill>
                <a:srgbClr val="00B050"/>
              </a:solidFill>
              <a:ea typeface="ＭＳ Ｐゴシック" pitchFamily="34" charset="-128"/>
            </a:endParaRPr>
          </a:p>
        </p:txBody>
      </p:sp>
      <p:sp>
        <p:nvSpPr>
          <p:cNvPr id="5" name="Text Box 32"/>
          <p:cNvSpPr txBox="1">
            <a:spLocks noChangeArrowheads="1"/>
          </p:cNvSpPr>
          <p:nvPr/>
        </p:nvSpPr>
        <p:spPr bwMode="auto">
          <a:xfrm>
            <a:off x="0" y="2258288"/>
            <a:ext cx="1752599" cy="523220"/>
          </a:xfrm>
          <a:prstGeom prst="rect">
            <a:avLst/>
          </a:prstGeom>
          <a:solidFill>
            <a:srgbClr val="99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bg2"/>
                </a:solidFill>
                <a:latin typeface="Arial" charset="0"/>
                <a:ea typeface="ＭＳ Ｐゴシック" charset="-128"/>
              </a:defRPr>
            </a:lvl1pPr>
            <a:lvl2pPr marL="37931725" indent="-37474525" eaLnBrk="0" hangingPunct="0">
              <a:defRPr sz="2400">
                <a:solidFill>
                  <a:schemeClr val="bg2"/>
                </a:solidFill>
                <a:latin typeface="Arial" charset="0"/>
                <a:ea typeface="ＭＳ Ｐゴシック" charset="-128"/>
              </a:defRPr>
            </a:lvl2pPr>
            <a:lvl3pPr eaLnBrk="0" hangingPunct="0">
              <a:defRPr sz="2400">
                <a:solidFill>
                  <a:schemeClr val="bg2"/>
                </a:solidFill>
                <a:latin typeface="Arial" charset="0"/>
                <a:ea typeface="ＭＳ Ｐゴシック" charset="-128"/>
              </a:defRPr>
            </a:lvl3pPr>
            <a:lvl4pPr eaLnBrk="0" hangingPunct="0">
              <a:defRPr sz="2400">
                <a:solidFill>
                  <a:schemeClr val="bg2"/>
                </a:solidFill>
                <a:latin typeface="Arial" charset="0"/>
                <a:ea typeface="ＭＳ Ｐゴシック" charset="-128"/>
              </a:defRPr>
            </a:lvl4pPr>
            <a:lvl5pPr eaLnBrk="0" hangingPunct="0">
              <a:defRPr sz="2400">
                <a:solidFill>
                  <a:schemeClr val="bg2"/>
                </a:solidFill>
                <a:latin typeface="Arial" charset="0"/>
                <a:ea typeface="ＭＳ Ｐゴシック" charset="-128"/>
              </a:defRPr>
            </a:lvl5pPr>
            <a:lvl6pPr marL="457200" eaLnBrk="0" fontAlgn="base" hangingPunct="0">
              <a:spcBef>
                <a:spcPct val="0"/>
              </a:spcBef>
              <a:spcAft>
                <a:spcPct val="0"/>
              </a:spcAft>
              <a:defRPr sz="2400">
                <a:solidFill>
                  <a:schemeClr val="bg2"/>
                </a:solidFill>
                <a:latin typeface="Arial" charset="0"/>
                <a:ea typeface="ＭＳ Ｐゴシック" charset="-128"/>
              </a:defRPr>
            </a:lvl6pPr>
            <a:lvl7pPr marL="914400" eaLnBrk="0" fontAlgn="base" hangingPunct="0">
              <a:spcBef>
                <a:spcPct val="0"/>
              </a:spcBef>
              <a:spcAft>
                <a:spcPct val="0"/>
              </a:spcAft>
              <a:defRPr sz="2400">
                <a:solidFill>
                  <a:schemeClr val="bg2"/>
                </a:solidFill>
                <a:latin typeface="Arial" charset="0"/>
                <a:ea typeface="ＭＳ Ｐゴシック" charset="-128"/>
              </a:defRPr>
            </a:lvl7pPr>
            <a:lvl8pPr marL="1371600" eaLnBrk="0" fontAlgn="base" hangingPunct="0">
              <a:spcBef>
                <a:spcPct val="0"/>
              </a:spcBef>
              <a:spcAft>
                <a:spcPct val="0"/>
              </a:spcAft>
              <a:defRPr sz="2400">
                <a:solidFill>
                  <a:schemeClr val="bg2"/>
                </a:solidFill>
                <a:latin typeface="Arial" charset="0"/>
                <a:ea typeface="ＭＳ Ｐゴシック" charset="-128"/>
              </a:defRPr>
            </a:lvl8pPr>
            <a:lvl9pPr marL="1828800" eaLnBrk="0" fontAlgn="base" hangingPunct="0">
              <a:spcBef>
                <a:spcPct val="0"/>
              </a:spcBef>
              <a:spcAft>
                <a:spcPct val="0"/>
              </a:spcAft>
              <a:defRPr sz="2400">
                <a:solidFill>
                  <a:schemeClr val="bg2"/>
                </a:solidFill>
                <a:latin typeface="Arial" charset="0"/>
                <a:ea typeface="ＭＳ Ｐゴシック" charset="-128"/>
              </a:defRPr>
            </a:lvl9pPr>
          </a:lstStyle>
          <a:p>
            <a:pPr eaLnBrk="1" hangingPunct="1">
              <a:spcBef>
                <a:spcPct val="50000"/>
              </a:spcBef>
            </a:pPr>
            <a:r>
              <a:rPr lang="en-GB" sz="1400" dirty="0">
                <a:solidFill>
                  <a:srgbClr val="000066"/>
                </a:solidFill>
                <a:latin typeface="Tahoma" charset="0"/>
              </a:rPr>
              <a:t>At the top: future threats and </a:t>
            </a:r>
            <a:r>
              <a:rPr lang="en-GB" sz="1400" dirty="0" smtClean="0">
                <a:solidFill>
                  <a:srgbClr val="000066"/>
                </a:solidFill>
                <a:latin typeface="Tahoma" charset="0"/>
              </a:rPr>
              <a:t>impacts</a:t>
            </a:r>
            <a:endParaRPr lang="fr-BE" sz="1400" dirty="0">
              <a:solidFill>
                <a:srgbClr val="000066"/>
              </a:solidFill>
              <a:latin typeface="Tahoma" charset="0"/>
            </a:endParaRPr>
          </a:p>
        </p:txBody>
      </p:sp>
      <p:sp>
        <p:nvSpPr>
          <p:cNvPr id="6" name="Text Box 33"/>
          <p:cNvSpPr txBox="1">
            <a:spLocks noChangeArrowheads="1"/>
          </p:cNvSpPr>
          <p:nvPr/>
        </p:nvSpPr>
        <p:spPr bwMode="auto">
          <a:xfrm>
            <a:off x="0" y="3555593"/>
            <a:ext cx="1752599" cy="1384995"/>
          </a:xfrm>
          <a:prstGeom prst="rect">
            <a:avLst/>
          </a:prstGeom>
          <a:solidFill>
            <a:srgbClr val="99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bg2"/>
                </a:solidFill>
                <a:latin typeface="Arial" charset="0"/>
                <a:ea typeface="ＭＳ Ｐゴシック" charset="-128"/>
              </a:defRPr>
            </a:lvl1pPr>
            <a:lvl2pPr marL="37931725" indent="-37474525" eaLnBrk="0" hangingPunct="0">
              <a:defRPr sz="2400">
                <a:solidFill>
                  <a:schemeClr val="bg2"/>
                </a:solidFill>
                <a:latin typeface="Arial" charset="0"/>
                <a:ea typeface="ＭＳ Ｐゴシック" charset="-128"/>
              </a:defRPr>
            </a:lvl2pPr>
            <a:lvl3pPr eaLnBrk="0" hangingPunct="0">
              <a:defRPr sz="2400">
                <a:solidFill>
                  <a:schemeClr val="bg2"/>
                </a:solidFill>
                <a:latin typeface="Arial" charset="0"/>
                <a:ea typeface="ＭＳ Ｐゴシック" charset="-128"/>
              </a:defRPr>
            </a:lvl3pPr>
            <a:lvl4pPr eaLnBrk="0" hangingPunct="0">
              <a:defRPr sz="2400">
                <a:solidFill>
                  <a:schemeClr val="bg2"/>
                </a:solidFill>
                <a:latin typeface="Arial" charset="0"/>
                <a:ea typeface="ＭＳ Ｐゴシック" charset="-128"/>
              </a:defRPr>
            </a:lvl4pPr>
            <a:lvl5pPr eaLnBrk="0" hangingPunct="0">
              <a:defRPr sz="2400">
                <a:solidFill>
                  <a:schemeClr val="bg2"/>
                </a:solidFill>
                <a:latin typeface="Arial" charset="0"/>
                <a:ea typeface="ＭＳ Ｐゴシック" charset="-128"/>
              </a:defRPr>
            </a:lvl5pPr>
            <a:lvl6pPr marL="457200" eaLnBrk="0" fontAlgn="base" hangingPunct="0">
              <a:spcBef>
                <a:spcPct val="0"/>
              </a:spcBef>
              <a:spcAft>
                <a:spcPct val="0"/>
              </a:spcAft>
              <a:defRPr sz="2400">
                <a:solidFill>
                  <a:schemeClr val="bg2"/>
                </a:solidFill>
                <a:latin typeface="Arial" charset="0"/>
                <a:ea typeface="ＭＳ Ｐゴシック" charset="-128"/>
              </a:defRPr>
            </a:lvl6pPr>
            <a:lvl7pPr marL="914400" eaLnBrk="0" fontAlgn="base" hangingPunct="0">
              <a:spcBef>
                <a:spcPct val="0"/>
              </a:spcBef>
              <a:spcAft>
                <a:spcPct val="0"/>
              </a:spcAft>
              <a:defRPr sz="2400">
                <a:solidFill>
                  <a:schemeClr val="bg2"/>
                </a:solidFill>
                <a:latin typeface="Arial" charset="0"/>
                <a:ea typeface="ＭＳ Ｐゴシック" charset="-128"/>
              </a:defRPr>
            </a:lvl7pPr>
            <a:lvl8pPr marL="1371600" eaLnBrk="0" fontAlgn="base" hangingPunct="0">
              <a:spcBef>
                <a:spcPct val="0"/>
              </a:spcBef>
              <a:spcAft>
                <a:spcPct val="0"/>
              </a:spcAft>
              <a:defRPr sz="2400">
                <a:solidFill>
                  <a:schemeClr val="bg2"/>
                </a:solidFill>
                <a:latin typeface="Arial" charset="0"/>
                <a:ea typeface="ＭＳ Ｐゴシック" charset="-128"/>
              </a:defRPr>
            </a:lvl8pPr>
            <a:lvl9pPr marL="1828800" eaLnBrk="0" fontAlgn="base" hangingPunct="0">
              <a:spcBef>
                <a:spcPct val="0"/>
              </a:spcBef>
              <a:spcAft>
                <a:spcPct val="0"/>
              </a:spcAft>
              <a:defRPr sz="2400">
                <a:solidFill>
                  <a:schemeClr val="bg2"/>
                </a:solidFill>
                <a:latin typeface="Arial" charset="0"/>
                <a:ea typeface="ＭＳ Ｐゴシック" charset="-128"/>
              </a:defRPr>
            </a:lvl9pPr>
          </a:lstStyle>
          <a:p>
            <a:pPr eaLnBrk="1" hangingPunct="1">
              <a:spcBef>
                <a:spcPct val="50000"/>
              </a:spcBef>
            </a:pPr>
            <a:r>
              <a:rPr lang="en-GB" sz="1400" dirty="0">
                <a:solidFill>
                  <a:srgbClr val="000066"/>
                </a:solidFill>
                <a:latin typeface="Tahoma" charset="0"/>
              </a:rPr>
              <a:t>In the middle: environment</a:t>
            </a:r>
            <a:r>
              <a:rPr lang="en-GB" sz="1400" dirty="0" smtClean="0">
                <a:solidFill>
                  <a:srgbClr val="000066"/>
                </a:solidFill>
                <a:latin typeface="Tahoma" charset="0"/>
              </a:rPr>
              <a:t> deterioration affecting  production </a:t>
            </a:r>
            <a:r>
              <a:rPr lang="en-GB" sz="1400" dirty="0">
                <a:solidFill>
                  <a:srgbClr val="000066"/>
                </a:solidFill>
                <a:latin typeface="Tahoma" charset="0"/>
              </a:rPr>
              <a:t>and well-being</a:t>
            </a:r>
            <a:endParaRPr lang="fr-BE" sz="1400" dirty="0">
              <a:solidFill>
                <a:srgbClr val="000066"/>
              </a:solidFill>
              <a:latin typeface="Tahoma" charset="0"/>
            </a:endParaRPr>
          </a:p>
        </p:txBody>
      </p:sp>
      <p:sp>
        <p:nvSpPr>
          <p:cNvPr id="7" name="Text Box 34"/>
          <p:cNvSpPr txBox="1">
            <a:spLocks noChangeArrowheads="1"/>
          </p:cNvSpPr>
          <p:nvPr/>
        </p:nvSpPr>
        <p:spPr bwMode="auto">
          <a:xfrm>
            <a:off x="-9922" y="5536049"/>
            <a:ext cx="1762521" cy="1169551"/>
          </a:xfrm>
          <a:prstGeom prst="rect">
            <a:avLst/>
          </a:prstGeom>
          <a:solidFill>
            <a:srgbClr val="99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bg2"/>
                </a:solidFill>
                <a:latin typeface="Arial" charset="0"/>
                <a:ea typeface="ＭＳ Ｐゴシック" charset="-128"/>
              </a:defRPr>
            </a:lvl1pPr>
            <a:lvl2pPr marL="37931725" indent="-37474525" eaLnBrk="0" hangingPunct="0">
              <a:defRPr sz="2400">
                <a:solidFill>
                  <a:schemeClr val="bg2"/>
                </a:solidFill>
                <a:latin typeface="Arial" charset="0"/>
                <a:ea typeface="ＭＳ Ｐゴシック" charset="-128"/>
              </a:defRPr>
            </a:lvl2pPr>
            <a:lvl3pPr eaLnBrk="0" hangingPunct="0">
              <a:defRPr sz="2400">
                <a:solidFill>
                  <a:schemeClr val="bg2"/>
                </a:solidFill>
                <a:latin typeface="Arial" charset="0"/>
                <a:ea typeface="ＭＳ Ｐゴシック" charset="-128"/>
              </a:defRPr>
            </a:lvl3pPr>
            <a:lvl4pPr eaLnBrk="0" hangingPunct="0">
              <a:defRPr sz="2400">
                <a:solidFill>
                  <a:schemeClr val="bg2"/>
                </a:solidFill>
                <a:latin typeface="Arial" charset="0"/>
                <a:ea typeface="ＭＳ Ｐゴシック" charset="-128"/>
              </a:defRPr>
            </a:lvl4pPr>
            <a:lvl5pPr eaLnBrk="0" hangingPunct="0">
              <a:defRPr sz="2400">
                <a:solidFill>
                  <a:schemeClr val="bg2"/>
                </a:solidFill>
                <a:latin typeface="Arial" charset="0"/>
                <a:ea typeface="ＭＳ Ｐゴシック" charset="-128"/>
              </a:defRPr>
            </a:lvl5pPr>
            <a:lvl6pPr marL="457200" eaLnBrk="0" fontAlgn="base" hangingPunct="0">
              <a:spcBef>
                <a:spcPct val="0"/>
              </a:spcBef>
              <a:spcAft>
                <a:spcPct val="0"/>
              </a:spcAft>
              <a:defRPr sz="2400">
                <a:solidFill>
                  <a:schemeClr val="bg2"/>
                </a:solidFill>
                <a:latin typeface="Arial" charset="0"/>
                <a:ea typeface="ＭＳ Ｐゴシック" charset="-128"/>
              </a:defRPr>
            </a:lvl6pPr>
            <a:lvl7pPr marL="914400" eaLnBrk="0" fontAlgn="base" hangingPunct="0">
              <a:spcBef>
                <a:spcPct val="0"/>
              </a:spcBef>
              <a:spcAft>
                <a:spcPct val="0"/>
              </a:spcAft>
              <a:defRPr sz="2400">
                <a:solidFill>
                  <a:schemeClr val="bg2"/>
                </a:solidFill>
                <a:latin typeface="Arial" charset="0"/>
                <a:ea typeface="ＭＳ Ｐゴシック" charset="-128"/>
              </a:defRPr>
            </a:lvl7pPr>
            <a:lvl8pPr marL="1371600" eaLnBrk="0" fontAlgn="base" hangingPunct="0">
              <a:spcBef>
                <a:spcPct val="0"/>
              </a:spcBef>
              <a:spcAft>
                <a:spcPct val="0"/>
              </a:spcAft>
              <a:defRPr sz="2400">
                <a:solidFill>
                  <a:schemeClr val="bg2"/>
                </a:solidFill>
                <a:latin typeface="Arial" charset="0"/>
                <a:ea typeface="ＭＳ Ｐゴシック" charset="-128"/>
              </a:defRPr>
            </a:lvl8pPr>
            <a:lvl9pPr marL="1828800" eaLnBrk="0" fontAlgn="base" hangingPunct="0">
              <a:spcBef>
                <a:spcPct val="0"/>
              </a:spcBef>
              <a:spcAft>
                <a:spcPct val="0"/>
              </a:spcAft>
              <a:defRPr sz="2400">
                <a:solidFill>
                  <a:schemeClr val="bg2"/>
                </a:solidFill>
                <a:latin typeface="Arial" charset="0"/>
                <a:ea typeface="ＭＳ Ｐゴシック" charset="-128"/>
              </a:defRPr>
            </a:lvl9pPr>
          </a:lstStyle>
          <a:p>
            <a:pPr eaLnBrk="1" hangingPunct="1">
              <a:spcBef>
                <a:spcPct val="50000"/>
              </a:spcBef>
            </a:pPr>
            <a:r>
              <a:rPr lang="en-GB" sz="1400" dirty="0">
                <a:solidFill>
                  <a:srgbClr val="000066"/>
                </a:solidFill>
                <a:latin typeface="Tahoma" charset="0"/>
              </a:rPr>
              <a:t>At the bottom: natural </a:t>
            </a:r>
            <a:r>
              <a:rPr lang="en-GB" sz="1400" dirty="0" smtClean="0">
                <a:solidFill>
                  <a:srgbClr val="000066"/>
                </a:solidFill>
                <a:latin typeface="Tahoma" charset="0"/>
              </a:rPr>
              <a:t>constraints</a:t>
            </a:r>
            <a:r>
              <a:rPr lang="en-GB" sz="1400" dirty="0">
                <a:solidFill>
                  <a:srgbClr val="000066"/>
                </a:solidFill>
                <a:latin typeface="Tahoma" charset="0"/>
              </a:rPr>
              <a:t>, climate change </a:t>
            </a:r>
            <a:r>
              <a:rPr lang="en-GB" sz="1400" dirty="0" smtClean="0">
                <a:solidFill>
                  <a:srgbClr val="000066"/>
                </a:solidFill>
                <a:latin typeface="Tahoma" charset="0"/>
              </a:rPr>
              <a:t>influences</a:t>
            </a:r>
            <a:r>
              <a:rPr lang="en-GB" sz="1400" dirty="0">
                <a:solidFill>
                  <a:srgbClr val="000066"/>
                </a:solidFill>
                <a:latin typeface="Tahoma" charset="0"/>
              </a:rPr>
              <a:t>, institutional causes </a:t>
            </a:r>
            <a:endParaRPr lang="fr-BE" sz="1400" dirty="0">
              <a:solidFill>
                <a:srgbClr val="000066"/>
              </a:solidFill>
              <a:latin typeface="Tahoma" charset="0"/>
            </a:endParaRPr>
          </a:p>
        </p:txBody>
      </p:sp>
      <p:sp>
        <p:nvSpPr>
          <p:cNvPr id="8" name="Rectangle 7"/>
          <p:cNvSpPr/>
          <p:nvPr/>
        </p:nvSpPr>
        <p:spPr bwMode="auto">
          <a:xfrm>
            <a:off x="7620000" y="1752600"/>
            <a:ext cx="18288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smtClean="0">
              <a:ln>
                <a:noFill/>
              </a:ln>
              <a:solidFill>
                <a:srgbClr val="0F5494"/>
              </a:solidFill>
              <a:effectLst/>
              <a:latin typeface="Verdana" pitchFamily="34" charset="0"/>
            </a:endParaRPr>
          </a:p>
        </p:txBody>
      </p:sp>
      <p:grpSp>
        <p:nvGrpSpPr>
          <p:cNvPr id="6144" name="Group 26"/>
          <p:cNvGrpSpPr>
            <a:grpSpLocks noChangeAspect="1"/>
          </p:cNvGrpSpPr>
          <p:nvPr/>
        </p:nvGrpSpPr>
        <p:grpSpPr bwMode="auto">
          <a:xfrm>
            <a:off x="2286000" y="2057400"/>
            <a:ext cx="6467094" cy="4191000"/>
            <a:chOff x="1800" y="2586"/>
            <a:chExt cx="8280" cy="3999"/>
          </a:xfrm>
        </p:grpSpPr>
        <p:sp>
          <p:nvSpPr>
            <p:cNvPr id="6145" name="AutoShape 27"/>
            <p:cNvSpPr>
              <a:spLocks noChangeAspect="1" noChangeArrowheads="1" noTextEdit="1"/>
            </p:cNvSpPr>
            <p:nvPr/>
          </p:nvSpPr>
          <p:spPr bwMode="auto">
            <a:xfrm>
              <a:off x="1800" y="2586"/>
              <a:ext cx="8280" cy="3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400"/>
            </a:p>
          </p:txBody>
        </p:sp>
        <p:sp>
          <p:nvSpPr>
            <p:cNvPr id="6146" name="Text Box 28"/>
            <p:cNvSpPr txBox="1">
              <a:spLocks noChangeArrowheads="1"/>
            </p:cNvSpPr>
            <p:nvPr/>
          </p:nvSpPr>
          <p:spPr bwMode="auto">
            <a:xfrm>
              <a:off x="3780" y="2839"/>
              <a:ext cx="1800" cy="3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Low income</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6148" name="Text Box 29"/>
            <p:cNvSpPr txBox="1">
              <a:spLocks noChangeArrowheads="1"/>
            </p:cNvSpPr>
            <p:nvPr/>
          </p:nvSpPr>
          <p:spPr bwMode="auto">
            <a:xfrm>
              <a:off x="1898" y="3739"/>
              <a:ext cx="2242" cy="44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Low selling prices</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6149" name="Text Box 30"/>
            <p:cNvSpPr txBox="1">
              <a:spLocks noChangeArrowheads="1"/>
            </p:cNvSpPr>
            <p:nvPr/>
          </p:nvSpPr>
          <p:spPr bwMode="auto">
            <a:xfrm>
              <a:off x="5040" y="3739"/>
              <a:ext cx="1800" cy="3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Low production</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6150" name="Text Box 31"/>
            <p:cNvSpPr txBox="1">
              <a:spLocks noChangeArrowheads="1"/>
            </p:cNvSpPr>
            <p:nvPr/>
          </p:nvSpPr>
          <p:spPr bwMode="auto">
            <a:xfrm>
              <a:off x="3600" y="4459"/>
              <a:ext cx="1800"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Poor production on irrigated fields</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6151" name="Text Box 32"/>
            <p:cNvSpPr txBox="1">
              <a:spLocks noChangeArrowheads="1"/>
            </p:cNvSpPr>
            <p:nvPr/>
          </p:nvSpPr>
          <p:spPr bwMode="auto">
            <a:xfrm>
              <a:off x="5760" y="4459"/>
              <a:ext cx="1800"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Poor yields on hills</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6152" name="Text Box 33"/>
            <p:cNvSpPr txBox="1">
              <a:spLocks noChangeArrowheads="1"/>
            </p:cNvSpPr>
            <p:nvPr/>
          </p:nvSpPr>
          <p:spPr bwMode="auto">
            <a:xfrm>
              <a:off x="3060" y="5539"/>
              <a:ext cx="2340" cy="78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Frequent floods destroying irrigation infrastructure</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6153" name="Text Box 34"/>
            <p:cNvSpPr txBox="1">
              <a:spLocks noChangeArrowheads="1"/>
            </p:cNvSpPr>
            <p:nvPr/>
          </p:nvSpPr>
          <p:spPr bwMode="auto">
            <a:xfrm>
              <a:off x="7200" y="5539"/>
              <a:ext cx="1624" cy="78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Decreasing soil fertility</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6154" name="Text Box 35"/>
            <p:cNvSpPr txBox="1">
              <a:spLocks noChangeArrowheads="1"/>
            </p:cNvSpPr>
            <p:nvPr/>
          </p:nvSpPr>
          <p:spPr bwMode="auto">
            <a:xfrm>
              <a:off x="7020" y="3739"/>
              <a:ext cx="1800" cy="3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dirty="0">
                  <a:ln>
                    <a:noFill/>
                  </a:ln>
                  <a:solidFill>
                    <a:schemeClr val="tx1"/>
                  </a:solidFill>
                  <a:effectLst/>
                  <a:latin typeface="Arial" charset="0"/>
                  <a:ea typeface="ÇlÇr ñæí©" charset="0"/>
                </a:rPr>
                <a:t>Forest cleared</a:t>
              </a:r>
              <a:endParaRPr kumimoji="0" lang="en-GB" sz="4400" b="0" i="0" u="none" strike="noStrike" cap="none" normalizeH="0" baseline="0" dirty="0">
                <a:ln>
                  <a:noFill/>
                </a:ln>
                <a:solidFill>
                  <a:schemeClr val="tx1"/>
                </a:solidFill>
                <a:effectLst/>
                <a:latin typeface="Arial" charset="0"/>
                <a:ea typeface="ＭＳ Ｐゴシック" charset="0"/>
              </a:endParaRPr>
            </a:p>
          </p:txBody>
        </p:sp>
        <p:sp>
          <p:nvSpPr>
            <p:cNvPr id="6155" name="Text Box 36"/>
            <p:cNvSpPr txBox="1">
              <a:spLocks noChangeArrowheads="1"/>
            </p:cNvSpPr>
            <p:nvPr/>
          </p:nvSpPr>
          <p:spPr bwMode="auto">
            <a:xfrm>
              <a:off x="7380" y="2813"/>
              <a:ext cx="1800" cy="56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Species threatened</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6156" name="Line 37"/>
            <p:cNvSpPr>
              <a:spLocks noChangeShapeType="1"/>
            </p:cNvSpPr>
            <p:nvPr/>
          </p:nvSpPr>
          <p:spPr bwMode="auto">
            <a:xfrm>
              <a:off x="3240" y="3379"/>
              <a:ext cx="3060" cy="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57" name="Line 38"/>
            <p:cNvSpPr>
              <a:spLocks noChangeShapeType="1"/>
            </p:cNvSpPr>
            <p:nvPr/>
          </p:nvSpPr>
          <p:spPr bwMode="auto">
            <a:xfrm flipV="1">
              <a:off x="3240" y="3379"/>
              <a:ext cx="0"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58" name="Line 39"/>
            <p:cNvSpPr>
              <a:spLocks noChangeShapeType="1"/>
            </p:cNvSpPr>
            <p:nvPr/>
          </p:nvSpPr>
          <p:spPr bwMode="auto">
            <a:xfrm flipV="1">
              <a:off x="4500" y="3199"/>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59" name="Line 40"/>
            <p:cNvSpPr>
              <a:spLocks noChangeShapeType="1"/>
            </p:cNvSpPr>
            <p:nvPr/>
          </p:nvSpPr>
          <p:spPr bwMode="auto">
            <a:xfrm flipV="1">
              <a:off x="6300" y="3379"/>
              <a:ext cx="0"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60" name="Line 41"/>
            <p:cNvSpPr>
              <a:spLocks noChangeShapeType="1"/>
            </p:cNvSpPr>
            <p:nvPr/>
          </p:nvSpPr>
          <p:spPr bwMode="auto">
            <a:xfrm>
              <a:off x="4680" y="4279"/>
              <a:ext cx="180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61" name="Line 42"/>
            <p:cNvSpPr>
              <a:spLocks noChangeShapeType="1"/>
            </p:cNvSpPr>
            <p:nvPr/>
          </p:nvSpPr>
          <p:spPr bwMode="auto">
            <a:xfrm flipV="1">
              <a:off x="4680" y="4279"/>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62" name="Line 43"/>
            <p:cNvSpPr>
              <a:spLocks noChangeShapeType="1"/>
            </p:cNvSpPr>
            <p:nvPr/>
          </p:nvSpPr>
          <p:spPr bwMode="auto">
            <a:xfrm flipV="1">
              <a:off x="6480" y="4279"/>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63" name="Line 44"/>
            <p:cNvSpPr>
              <a:spLocks noChangeShapeType="1"/>
            </p:cNvSpPr>
            <p:nvPr/>
          </p:nvSpPr>
          <p:spPr bwMode="auto">
            <a:xfrm flipV="1">
              <a:off x="5580" y="4099"/>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64" name="Line 45"/>
            <p:cNvSpPr>
              <a:spLocks noChangeShapeType="1"/>
            </p:cNvSpPr>
            <p:nvPr/>
          </p:nvSpPr>
          <p:spPr bwMode="auto">
            <a:xfrm flipV="1">
              <a:off x="4140" y="517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65" name="Line 46"/>
            <p:cNvSpPr>
              <a:spLocks noChangeShapeType="1"/>
            </p:cNvSpPr>
            <p:nvPr/>
          </p:nvSpPr>
          <p:spPr bwMode="auto">
            <a:xfrm flipV="1">
              <a:off x="7380" y="517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66" name="Line 47"/>
            <p:cNvSpPr>
              <a:spLocks noChangeShapeType="1"/>
            </p:cNvSpPr>
            <p:nvPr/>
          </p:nvSpPr>
          <p:spPr bwMode="auto">
            <a:xfrm flipV="1">
              <a:off x="7380" y="409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67" name="Line 48"/>
            <p:cNvSpPr>
              <a:spLocks noChangeShapeType="1"/>
            </p:cNvSpPr>
            <p:nvPr/>
          </p:nvSpPr>
          <p:spPr bwMode="auto">
            <a:xfrm flipV="1">
              <a:off x="8279" y="337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6168" name="Text Box 49"/>
            <p:cNvSpPr txBox="1">
              <a:spLocks noChangeArrowheads="1"/>
            </p:cNvSpPr>
            <p:nvPr/>
          </p:nvSpPr>
          <p:spPr bwMode="auto">
            <a:xfrm>
              <a:off x="5760" y="5539"/>
              <a:ext cx="1260" cy="78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High pest damage</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6169" name="Line 50"/>
            <p:cNvSpPr>
              <a:spLocks noChangeShapeType="1"/>
            </p:cNvSpPr>
            <p:nvPr/>
          </p:nvSpPr>
          <p:spPr bwMode="auto">
            <a:xfrm flipV="1">
              <a:off x="6300" y="517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grpSp>
    </p:spTree>
    <p:extLst>
      <p:ext uri="{BB962C8B-B14F-4D97-AF65-F5344CB8AC3E}">
        <p14:creationId xmlns:p14="http://schemas.microsoft.com/office/powerpoint/2010/main" xmlns="" val="38972242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0" y="1274802"/>
            <a:ext cx="8467725" cy="553998"/>
          </a:xfrm>
        </p:spPr>
        <p:txBody>
          <a:bodyPr>
            <a:spAutoFit/>
          </a:bodyPr>
          <a:lstStyle/>
          <a:p>
            <a:pPr indent="0" eaLnBrk="1" hangingPunct="1"/>
            <a:r>
              <a:rPr lang="en-GB" dirty="0" smtClean="0">
                <a:ea typeface="ＭＳ Ｐゴシック" pitchFamily="34" charset="-128"/>
              </a:rPr>
              <a:t>Strategy analysis – Objective Tree</a:t>
            </a:r>
          </a:p>
        </p:txBody>
      </p:sp>
      <p:sp>
        <p:nvSpPr>
          <p:cNvPr id="5" name="Text Box 32"/>
          <p:cNvSpPr txBox="1">
            <a:spLocks noChangeArrowheads="1"/>
          </p:cNvSpPr>
          <p:nvPr/>
        </p:nvSpPr>
        <p:spPr bwMode="auto">
          <a:xfrm>
            <a:off x="-9922" y="2258288"/>
            <a:ext cx="1485577" cy="738664"/>
          </a:xfrm>
          <a:prstGeom prst="rect">
            <a:avLst/>
          </a:prstGeom>
          <a:solidFill>
            <a:srgbClr val="99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bg2"/>
                </a:solidFill>
                <a:latin typeface="Arial" charset="0"/>
                <a:ea typeface="ＭＳ Ｐゴシック" charset="-128"/>
              </a:defRPr>
            </a:lvl1pPr>
            <a:lvl2pPr marL="37931725" indent="-37474525" eaLnBrk="0" hangingPunct="0">
              <a:defRPr sz="2400">
                <a:solidFill>
                  <a:schemeClr val="bg2"/>
                </a:solidFill>
                <a:latin typeface="Arial" charset="0"/>
                <a:ea typeface="ＭＳ Ｐゴシック" charset="-128"/>
              </a:defRPr>
            </a:lvl2pPr>
            <a:lvl3pPr eaLnBrk="0" hangingPunct="0">
              <a:defRPr sz="2400">
                <a:solidFill>
                  <a:schemeClr val="bg2"/>
                </a:solidFill>
                <a:latin typeface="Arial" charset="0"/>
                <a:ea typeface="ＭＳ Ｐゴシック" charset="-128"/>
              </a:defRPr>
            </a:lvl3pPr>
            <a:lvl4pPr eaLnBrk="0" hangingPunct="0">
              <a:defRPr sz="2400">
                <a:solidFill>
                  <a:schemeClr val="bg2"/>
                </a:solidFill>
                <a:latin typeface="Arial" charset="0"/>
                <a:ea typeface="ＭＳ Ｐゴシック" charset="-128"/>
              </a:defRPr>
            </a:lvl4pPr>
            <a:lvl5pPr eaLnBrk="0" hangingPunct="0">
              <a:defRPr sz="2400">
                <a:solidFill>
                  <a:schemeClr val="bg2"/>
                </a:solidFill>
                <a:latin typeface="Arial" charset="0"/>
                <a:ea typeface="ＭＳ Ｐゴシック" charset="-128"/>
              </a:defRPr>
            </a:lvl5pPr>
            <a:lvl6pPr marL="457200" eaLnBrk="0" fontAlgn="base" hangingPunct="0">
              <a:spcBef>
                <a:spcPct val="0"/>
              </a:spcBef>
              <a:spcAft>
                <a:spcPct val="0"/>
              </a:spcAft>
              <a:defRPr sz="2400">
                <a:solidFill>
                  <a:schemeClr val="bg2"/>
                </a:solidFill>
                <a:latin typeface="Arial" charset="0"/>
                <a:ea typeface="ＭＳ Ｐゴシック" charset="-128"/>
              </a:defRPr>
            </a:lvl6pPr>
            <a:lvl7pPr marL="914400" eaLnBrk="0" fontAlgn="base" hangingPunct="0">
              <a:spcBef>
                <a:spcPct val="0"/>
              </a:spcBef>
              <a:spcAft>
                <a:spcPct val="0"/>
              </a:spcAft>
              <a:defRPr sz="2400">
                <a:solidFill>
                  <a:schemeClr val="bg2"/>
                </a:solidFill>
                <a:latin typeface="Arial" charset="0"/>
                <a:ea typeface="ＭＳ Ｐゴシック" charset="-128"/>
              </a:defRPr>
            </a:lvl7pPr>
            <a:lvl8pPr marL="1371600" eaLnBrk="0" fontAlgn="base" hangingPunct="0">
              <a:spcBef>
                <a:spcPct val="0"/>
              </a:spcBef>
              <a:spcAft>
                <a:spcPct val="0"/>
              </a:spcAft>
              <a:defRPr sz="2400">
                <a:solidFill>
                  <a:schemeClr val="bg2"/>
                </a:solidFill>
                <a:latin typeface="Arial" charset="0"/>
                <a:ea typeface="ＭＳ Ｐゴシック" charset="-128"/>
              </a:defRPr>
            </a:lvl8pPr>
            <a:lvl9pPr marL="1828800" eaLnBrk="0" fontAlgn="base" hangingPunct="0">
              <a:spcBef>
                <a:spcPct val="0"/>
              </a:spcBef>
              <a:spcAft>
                <a:spcPct val="0"/>
              </a:spcAft>
              <a:defRPr sz="2400">
                <a:solidFill>
                  <a:schemeClr val="bg2"/>
                </a:solidFill>
                <a:latin typeface="Arial" charset="0"/>
                <a:ea typeface="ＭＳ Ｐゴシック" charset="-128"/>
              </a:defRPr>
            </a:lvl9pPr>
          </a:lstStyle>
          <a:p>
            <a:pPr eaLnBrk="1" hangingPunct="1">
              <a:spcBef>
                <a:spcPct val="50000"/>
              </a:spcBef>
            </a:pPr>
            <a:r>
              <a:rPr lang="en-GB" sz="1400" dirty="0">
                <a:solidFill>
                  <a:srgbClr val="000066"/>
                </a:solidFill>
                <a:latin typeface="Tahoma" charset="0"/>
              </a:rPr>
              <a:t>At the top: </a:t>
            </a:r>
            <a:r>
              <a:rPr lang="en-GB" sz="1400" dirty="0" smtClean="0">
                <a:solidFill>
                  <a:srgbClr val="000066"/>
                </a:solidFill>
                <a:latin typeface="Tahoma" charset="0"/>
              </a:rPr>
              <a:t>Future overall goals</a:t>
            </a:r>
            <a:endParaRPr lang="fr-BE" sz="1400" dirty="0">
              <a:solidFill>
                <a:srgbClr val="000066"/>
              </a:solidFill>
              <a:latin typeface="Tahoma" charset="0"/>
            </a:endParaRPr>
          </a:p>
        </p:txBody>
      </p:sp>
      <p:sp>
        <p:nvSpPr>
          <p:cNvPr id="6" name="Text Box 33"/>
          <p:cNvSpPr txBox="1">
            <a:spLocks noChangeArrowheads="1"/>
          </p:cNvSpPr>
          <p:nvPr/>
        </p:nvSpPr>
        <p:spPr bwMode="auto">
          <a:xfrm>
            <a:off x="-9920" y="3555593"/>
            <a:ext cx="1485576" cy="954107"/>
          </a:xfrm>
          <a:prstGeom prst="rect">
            <a:avLst/>
          </a:prstGeom>
          <a:solidFill>
            <a:srgbClr val="99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bg2"/>
                </a:solidFill>
                <a:latin typeface="Arial" charset="0"/>
                <a:ea typeface="ＭＳ Ｐゴシック" charset="-128"/>
              </a:defRPr>
            </a:lvl1pPr>
            <a:lvl2pPr marL="37931725" indent="-37474525" eaLnBrk="0" hangingPunct="0">
              <a:defRPr sz="2400">
                <a:solidFill>
                  <a:schemeClr val="bg2"/>
                </a:solidFill>
                <a:latin typeface="Arial" charset="0"/>
                <a:ea typeface="ＭＳ Ｐゴシック" charset="-128"/>
              </a:defRPr>
            </a:lvl2pPr>
            <a:lvl3pPr eaLnBrk="0" hangingPunct="0">
              <a:defRPr sz="2400">
                <a:solidFill>
                  <a:schemeClr val="bg2"/>
                </a:solidFill>
                <a:latin typeface="Arial" charset="0"/>
                <a:ea typeface="ＭＳ Ｐゴシック" charset="-128"/>
              </a:defRPr>
            </a:lvl3pPr>
            <a:lvl4pPr eaLnBrk="0" hangingPunct="0">
              <a:defRPr sz="2400">
                <a:solidFill>
                  <a:schemeClr val="bg2"/>
                </a:solidFill>
                <a:latin typeface="Arial" charset="0"/>
                <a:ea typeface="ＭＳ Ｐゴシック" charset="-128"/>
              </a:defRPr>
            </a:lvl4pPr>
            <a:lvl5pPr eaLnBrk="0" hangingPunct="0">
              <a:defRPr sz="2400">
                <a:solidFill>
                  <a:schemeClr val="bg2"/>
                </a:solidFill>
                <a:latin typeface="Arial" charset="0"/>
                <a:ea typeface="ＭＳ Ｐゴシック" charset="-128"/>
              </a:defRPr>
            </a:lvl5pPr>
            <a:lvl6pPr marL="457200" eaLnBrk="0" fontAlgn="base" hangingPunct="0">
              <a:spcBef>
                <a:spcPct val="0"/>
              </a:spcBef>
              <a:spcAft>
                <a:spcPct val="0"/>
              </a:spcAft>
              <a:defRPr sz="2400">
                <a:solidFill>
                  <a:schemeClr val="bg2"/>
                </a:solidFill>
                <a:latin typeface="Arial" charset="0"/>
                <a:ea typeface="ＭＳ Ｐゴシック" charset="-128"/>
              </a:defRPr>
            </a:lvl6pPr>
            <a:lvl7pPr marL="914400" eaLnBrk="0" fontAlgn="base" hangingPunct="0">
              <a:spcBef>
                <a:spcPct val="0"/>
              </a:spcBef>
              <a:spcAft>
                <a:spcPct val="0"/>
              </a:spcAft>
              <a:defRPr sz="2400">
                <a:solidFill>
                  <a:schemeClr val="bg2"/>
                </a:solidFill>
                <a:latin typeface="Arial" charset="0"/>
                <a:ea typeface="ＭＳ Ｐゴシック" charset="-128"/>
              </a:defRPr>
            </a:lvl7pPr>
            <a:lvl8pPr marL="1371600" eaLnBrk="0" fontAlgn="base" hangingPunct="0">
              <a:spcBef>
                <a:spcPct val="0"/>
              </a:spcBef>
              <a:spcAft>
                <a:spcPct val="0"/>
              </a:spcAft>
              <a:defRPr sz="2400">
                <a:solidFill>
                  <a:schemeClr val="bg2"/>
                </a:solidFill>
                <a:latin typeface="Arial" charset="0"/>
                <a:ea typeface="ＭＳ Ｐゴシック" charset="-128"/>
              </a:defRPr>
            </a:lvl8pPr>
            <a:lvl9pPr marL="1828800" eaLnBrk="0" fontAlgn="base" hangingPunct="0">
              <a:spcBef>
                <a:spcPct val="0"/>
              </a:spcBef>
              <a:spcAft>
                <a:spcPct val="0"/>
              </a:spcAft>
              <a:defRPr sz="2400">
                <a:solidFill>
                  <a:schemeClr val="bg2"/>
                </a:solidFill>
                <a:latin typeface="Arial" charset="0"/>
                <a:ea typeface="ＭＳ Ｐゴシック" charset="-128"/>
              </a:defRPr>
            </a:lvl9pPr>
          </a:lstStyle>
          <a:p>
            <a:pPr eaLnBrk="1" hangingPunct="1">
              <a:spcBef>
                <a:spcPct val="50000"/>
              </a:spcBef>
            </a:pPr>
            <a:r>
              <a:rPr lang="en-GB" sz="1400" dirty="0">
                <a:solidFill>
                  <a:srgbClr val="000066"/>
                </a:solidFill>
                <a:latin typeface="Tahoma" charset="0"/>
              </a:rPr>
              <a:t>In the middle: </a:t>
            </a:r>
            <a:r>
              <a:rPr lang="en-GB" sz="1400" dirty="0" smtClean="0">
                <a:solidFill>
                  <a:srgbClr val="000066"/>
                </a:solidFill>
                <a:latin typeface="Tahoma" charset="0"/>
              </a:rPr>
              <a:t>Objectives for environmental efforts</a:t>
            </a:r>
            <a:endParaRPr lang="fr-BE" sz="1400" dirty="0">
              <a:solidFill>
                <a:srgbClr val="000066"/>
              </a:solidFill>
              <a:latin typeface="Tahoma" charset="0"/>
            </a:endParaRPr>
          </a:p>
        </p:txBody>
      </p:sp>
      <p:sp>
        <p:nvSpPr>
          <p:cNvPr id="7" name="Text Box 34"/>
          <p:cNvSpPr txBox="1">
            <a:spLocks noChangeArrowheads="1"/>
          </p:cNvSpPr>
          <p:nvPr/>
        </p:nvSpPr>
        <p:spPr bwMode="auto">
          <a:xfrm>
            <a:off x="-9921" y="5419398"/>
            <a:ext cx="1425262" cy="738664"/>
          </a:xfrm>
          <a:prstGeom prst="rect">
            <a:avLst/>
          </a:prstGeom>
          <a:solidFill>
            <a:srgbClr val="99FF99"/>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bg2"/>
                </a:solidFill>
                <a:latin typeface="Arial" charset="0"/>
                <a:ea typeface="ＭＳ Ｐゴシック" charset="-128"/>
              </a:defRPr>
            </a:lvl1pPr>
            <a:lvl2pPr marL="37931725" indent="-37474525" eaLnBrk="0" hangingPunct="0">
              <a:defRPr sz="2400">
                <a:solidFill>
                  <a:schemeClr val="bg2"/>
                </a:solidFill>
                <a:latin typeface="Arial" charset="0"/>
                <a:ea typeface="ＭＳ Ｐゴシック" charset="-128"/>
              </a:defRPr>
            </a:lvl2pPr>
            <a:lvl3pPr eaLnBrk="0" hangingPunct="0">
              <a:defRPr sz="2400">
                <a:solidFill>
                  <a:schemeClr val="bg2"/>
                </a:solidFill>
                <a:latin typeface="Arial" charset="0"/>
                <a:ea typeface="ＭＳ Ｐゴシック" charset="-128"/>
              </a:defRPr>
            </a:lvl3pPr>
            <a:lvl4pPr eaLnBrk="0" hangingPunct="0">
              <a:defRPr sz="2400">
                <a:solidFill>
                  <a:schemeClr val="bg2"/>
                </a:solidFill>
                <a:latin typeface="Arial" charset="0"/>
                <a:ea typeface="ＭＳ Ｐゴシック" charset="-128"/>
              </a:defRPr>
            </a:lvl4pPr>
            <a:lvl5pPr eaLnBrk="0" hangingPunct="0">
              <a:defRPr sz="2400">
                <a:solidFill>
                  <a:schemeClr val="bg2"/>
                </a:solidFill>
                <a:latin typeface="Arial" charset="0"/>
                <a:ea typeface="ＭＳ Ｐゴシック" charset="-128"/>
              </a:defRPr>
            </a:lvl5pPr>
            <a:lvl6pPr marL="457200" eaLnBrk="0" fontAlgn="base" hangingPunct="0">
              <a:spcBef>
                <a:spcPct val="0"/>
              </a:spcBef>
              <a:spcAft>
                <a:spcPct val="0"/>
              </a:spcAft>
              <a:defRPr sz="2400">
                <a:solidFill>
                  <a:schemeClr val="bg2"/>
                </a:solidFill>
                <a:latin typeface="Arial" charset="0"/>
                <a:ea typeface="ＭＳ Ｐゴシック" charset="-128"/>
              </a:defRPr>
            </a:lvl6pPr>
            <a:lvl7pPr marL="914400" eaLnBrk="0" fontAlgn="base" hangingPunct="0">
              <a:spcBef>
                <a:spcPct val="0"/>
              </a:spcBef>
              <a:spcAft>
                <a:spcPct val="0"/>
              </a:spcAft>
              <a:defRPr sz="2400">
                <a:solidFill>
                  <a:schemeClr val="bg2"/>
                </a:solidFill>
                <a:latin typeface="Arial" charset="0"/>
                <a:ea typeface="ＭＳ Ｐゴシック" charset="-128"/>
              </a:defRPr>
            </a:lvl7pPr>
            <a:lvl8pPr marL="1371600" eaLnBrk="0" fontAlgn="base" hangingPunct="0">
              <a:spcBef>
                <a:spcPct val="0"/>
              </a:spcBef>
              <a:spcAft>
                <a:spcPct val="0"/>
              </a:spcAft>
              <a:defRPr sz="2400">
                <a:solidFill>
                  <a:schemeClr val="bg2"/>
                </a:solidFill>
                <a:latin typeface="Arial" charset="0"/>
                <a:ea typeface="ＭＳ Ｐゴシック" charset="-128"/>
              </a:defRPr>
            </a:lvl8pPr>
            <a:lvl9pPr marL="1828800" eaLnBrk="0" fontAlgn="base" hangingPunct="0">
              <a:spcBef>
                <a:spcPct val="0"/>
              </a:spcBef>
              <a:spcAft>
                <a:spcPct val="0"/>
              </a:spcAft>
              <a:defRPr sz="2400">
                <a:solidFill>
                  <a:schemeClr val="bg2"/>
                </a:solidFill>
                <a:latin typeface="Arial" charset="0"/>
                <a:ea typeface="ＭＳ Ｐゴシック" charset="-128"/>
              </a:defRPr>
            </a:lvl9pPr>
          </a:lstStyle>
          <a:p>
            <a:pPr eaLnBrk="1" hangingPunct="1">
              <a:spcBef>
                <a:spcPct val="50000"/>
              </a:spcBef>
            </a:pPr>
            <a:r>
              <a:rPr lang="en-GB" sz="1400" dirty="0">
                <a:solidFill>
                  <a:srgbClr val="000066"/>
                </a:solidFill>
                <a:latin typeface="Tahoma" charset="0"/>
              </a:rPr>
              <a:t>At the bottom: </a:t>
            </a:r>
            <a:r>
              <a:rPr lang="en-GB" sz="1400" dirty="0" smtClean="0">
                <a:solidFill>
                  <a:srgbClr val="000066"/>
                </a:solidFill>
                <a:latin typeface="Tahoma" charset="0"/>
              </a:rPr>
              <a:t>Outputs of practical efforts</a:t>
            </a:r>
            <a:endParaRPr lang="fr-BE" sz="1400" dirty="0">
              <a:solidFill>
                <a:srgbClr val="000066"/>
              </a:solidFill>
              <a:latin typeface="Tahoma" charset="0"/>
            </a:endParaRPr>
          </a:p>
        </p:txBody>
      </p:sp>
      <p:grpSp>
        <p:nvGrpSpPr>
          <p:cNvPr id="3" name="Group 1"/>
          <p:cNvGrpSpPr>
            <a:grpSpLocks noChangeAspect="1"/>
          </p:cNvGrpSpPr>
          <p:nvPr/>
        </p:nvGrpSpPr>
        <p:grpSpPr bwMode="auto">
          <a:xfrm>
            <a:off x="1752600" y="2057400"/>
            <a:ext cx="7094970" cy="4267200"/>
            <a:chOff x="1800" y="2506"/>
            <a:chExt cx="7844" cy="3960"/>
          </a:xfrm>
        </p:grpSpPr>
        <p:sp>
          <p:nvSpPr>
            <p:cNvPr id="4" name="AutoShape 2"/>
            <p:cNvSpPr>
              <a:spLocks noChangeAspect="1" noChangeArrowheads="1" noTextEdit="1"/>
            </p:cNvSpPr>
            <p:nvPr/>
          </p:nvSpPr>
          <p:spPr bwMode="auto">
            <a:xfrm>
              <a:off x="1800" y="2506"/>
              <a:ext cx="7844" cy="39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400"/>
            </a:p>
          </p:txBody>
        </p:sp>
        <p:sp>
          <p:nvSpPr>
            <p:cNvPr id="8" name="Text Box 3"/>
            <p:cNvSpPr txBox="1">
              <a:spLocks noChangeArrowheads="1"/>
            </p:cNvSpPr>
            <p:nvPr/>
          </p:nvSpPr>
          <p:spPr bwMode="auto">
            <a:xfrm>
              <a:off x="3780" y="2839"/>
              <a:ext cx="1800" cy="3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Higher incomes</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9" name="Text Box 4"/>
            <p:cNvSpPr txBox="1">
              <a:spLocks noChangeArrowheads="1"/>
            </p:cNvSpPr>
            <p:nvPr/>
          </p:nvSpPr>
          <p:spPr bwMode="auto">
            <a:xfrm>
              <a:off x="2340" y="3739"/>
              <a:ext cx="1980" cy="3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Higher selling prices</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10" name="Text Box 5"/>
            <p:cNvSpPr txBox="1">
              <a:spLocks noChangeArrowheads="1"/>
            </p:cNvSpPr>
            <p:nvPr/>
          </p:nvSpPr>
          <p:spPr bwMode="auto">
            <a:xfrm>
              <a:off x="5040" y="3739"/>
              <a:ext cx="1800" cy="3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Higher production</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11" name="Text Box 6"/>
            <p:cNvSpPr txBox="1">
              <a:spLocks noChangeArrowheads="1"/>
            </p:cNvSpPr>
            <p:nvPr/>
          </p:nvSpPr>
          <p:spPr bwMode="auto">
            <a:xfrm>
              <a:off x="3600" y="4459"/>
              <a:ext cx="1800" cy="720"/>
            </a:xfrm>
            <a:prstGeom prst="rect">
              <a:avLst/>
            </a:prstGeom>
            <a:solidFill>
              <a:srgbClr val="CCFF66"/>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Higher production on irrigated fields</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12" name="Text Box 7"/>
            <p:cNvSpPr txBox="1">
              <a:spLocks noChangeArrowheads="1"/>
            </p:cNvSpPr>
            <p:nvPr/>
          </p:nvSpPr>
          <p:spPr bwMode="auto">
            <a:xfrm>
              <a:off x="5760" y="4459"/>
              <a:ext cx="1800" cy="720"/>
            </a:xfrm>
            <a:prstGeom prst="rect">
              <a:avLst/>
            </a:prstGeom>
            <a:solidFill>
              <a:srgbClr val="99CC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Higher yields on hills</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13" name="Text Box 8"/>
            <p:cNvSpPr txBox="1">
              <a:spLocks noChangeArrowheads="1"/>
            </p:cNvSpPr>
            <p:nvPr/>
          </p:nvSpPr>
          <p:spPr bwMode="auto">
            <a:xfrm>
              <a:off x="3060" y="5539"/>
              <a:ext cx="2340" cy="720"/>
            </a:xfrm>
            <a:prstGeom prst="rect">
              <a:avLst/>
            </a:prstGeom>
            <a:solidFill>
              <a:srgbClr val="CCFF66"/>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Irrigation infrastructure less damaged by floods</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14" name="Text Box 9"/>
            <p:cNvSpPr txBox="1">
              <a:spLocks noChangeArrowheads="1"/>
            </p:cNvSpPr>
            <p:nvPr/>
          </p:nvSpPr>
          <p:spPr bwMode="auto">
            <a:xfrm>
              <a:off x="7200" y="5539"/>
              <a:ext cx="1260" cy="720"/>
            </a:xfrm>
            <a:prstGeom prst="rect">
              <a:avLst/>
            </a:prstGeom>
            <a:solidFill>
              <a:srgbClr val="99CC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Increased soil fertility</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15" name="Text Box 10"/>
            <p:cNvSpPr txBox="1">
              <a:spLocks noChangeArrowheads="1"/>
            </p:cNvSpPr>
            <p:nvPr/>
          </p:nvSpPr>
          <p:spPr bwMode="auto">
            <a:xfrm>
              <a:off x="7020" y="3739"/>
              <a:ext cx="1800" cy="3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Forest maintained</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16" name="Text Box 11"/>
            <p:cNvSpPr txBox="1">
              <a:spLocks noChangeArrowheads="1"/>
            </p:cNvSpPr>
            <p:nvPr/>
          </p:nvSpPr>
          <p:spPr bwMode="auto">
            <a:xfrm>
              <a:off x="7276" y="3019"/>
              <a:ext cx="2084" cy="40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Species preserved</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17" name="Line 12"/>
            <p:cNvSpPr>
              <a:spLocks noChangeShapeType="1"/>
            </p:cNvSpPr>
            <p:nvPr/>
          </p:nvSpPr>
          <p:spPr bwMode="auto">
            <a:xfrm>
              <a:off x="3240" y="3379"/>
              <a:ext cx="3060" cy="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18" name="Line 13"/>
            <p:cNvSpPr>
              <a:spLocks noChangeShapeType="1"/>
            </p:cNvSpPr>
            <p:nvPr/>
          </p:nvSpPr>
          <p:spPr bwMode="auto">
            <a:xfrm flipV="1">
              <a:off x="3240" y="3379"/>
              <a:ext cx="0"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19" name="Line 14"/>
            <p:cNvSpPr>
              <a:spLocks noChangeShapeType="1"/>
            </p:cNvSpPr>
            <p:nvPr/>
          </p:nvSpPr>
          <p:spPr bwMode="auto">
            <a:xfrm flipV="1">
              <a:off x="4500" y="3199"/>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0" name="Line 15"/>
            <p:cNvSpPr>
              <a:spLocks noChangeShapeType="1"/>
            </p:cNvSpPr>
            <p:nvPr/>
          </p:nvSpPr>
          <p:spPr bwMode="auto">
            <a:xfrm flipV="1">
              <a:off x="6300" y="3379"/>
              <a:ext cx="0"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1" name="Line 16"/>
            <p:cNvSpPr>
              <a:spLocks noChangeShapeType="1"/>
            </p:cNvSpPr>
            <p:nvPr/>
          </p:nvSpPr>
          <p:spPr bwMode="auto">
            <a:xfrm>
              <a:off x="4680" y="4279"/>
              <a:ext cx="1800"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2" name="Line 17"/>
            <p:cNvSpPr>
              <a:spLocks noChangeShapeType="1"/>
            </p:cNvSpPr>
            <p:nvPr/>
          </p:nvSpPr>
          <p:spPr bwMode="auto">
            <a:xfrm flipV="1">
              <a:off x="4680" y="4279"/>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3" name="Line 18"/>
            <p:cNvSpPr>
              <a:spLocks noChangeShapeType="1"/>
            </p:cNvSpPr>
            <p:nvPr/>
          </p:nvSpPr>
          <p:spPr bwMode="auto">
            <a:xfrm flipV="1">
              <a:off x="6480" y="4279"/>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4" name="Line 19"/>
            <p:cNvSpPr>
              <a:spLocks noChangeShapeType="1"/>
            </p:cNvSpPr>
            <p:nvPr/>
          </p:nvSpPr>
          <p:spPr bwMode="auto">
            <a:xfrm flipV="1">
              <a:off x="5580" y="4099"/>
              <a:ext cx="0" cy="18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5" name="Line 20"/>
            <p:cNvSpPr>
              <a:spLocks noChangeShapeType="1"/>
            </p:cNvSpPr>
            <p:nvPr/>
          </p:nvSpPr>
          <p:spPr bwMode="auto">
            <a:xfrm flipV="1">
              <a:off x="4140" y="517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6" name="Line 21"/>
            <p:cNvSpPr>
              <a:spLocks noChangeShapeType="1"/>
            </p:cNvSpPr>
            <p:nvPr/>
          </p:nvSpPr>
          <p:spPr bwMode="auto">
            <a:xfrm flipV="1">
              <a:off x="7380" y="517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7" name="Line 22"/>
            <p:cNvSpPr>
              <a:spLocks noChangeShapeType="1"/>
            </p:cNvSpPr>
            <p:nvPr/>
          </p:nvSpPr>
          <p:spPr bwMode="auto">
            <a:xfrm flipV="1">
              <a:off x="7380" y="409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8" name="Line 23"/>
            <p:cNvSpPr>
              <a:spLocks noChangeShapeType="1"/>
            </p:cNvSpPr>
            <p:nvPr/>
          </p:nvSpPr>
          <p:spPr bwMode="auto">
            <a:xfrm flipV="1">
              <a:off x="8279" y="337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sp>
          <p:nvSpPr>
            <p:cNvPr id="29" name="Text Box 24"/>
            <p:cNvSpPr txBox="1">
              <a:spLocks noChangeArrowheads="1"/>
            </p:cNvSpPr>
            <p:nvPr/>
          </p:nvSpPr>
          <p:spPr bwMode="auto">
            <a:xfrm>
              <a:off x="5580" y="5539"/>
              <a:ext cx="1440" cy="720"/>
            </a:xfrm>
            <a:prstGeom prst="rect">
              <a:avLst/>
            </a:prstGeom>
            <a:solidFill>
              <a:srgbClr val="99CC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a:defRPr sz="2400">
                  <a:solidFill>
                    <a:schemeClr val="tx1"/>
                  </a:solidFill>
                  <a:latin typeface="Arial" charset="0"/>
                  <a:ea typeface="ＭＳ Ｐゴシック" charset="0"/>
                </a:defRPr>
              </a:lvl1pPr>
              <a:lvl2pPr>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da-DK" sz="1400" b="0" i="0" u="none" strike="noStrike" cap="none" normalizeH="0" baseline="0">
                  <a:ln>
                    <a:noFill/>
                  </a:ln>
                  <a:solidFill>
                    <a:schemeClr val="tx1"/>
                  </a:solidFill>
                  <a:effectLst/>
                  <a:latin typeface="Arial" charset="0"/>
                  <a:ea typeface="ÇlÇr ñæí©" charset="0"/>
                </a:rPr>
                <a:t>Reduced pest damage</a:t>
              </a:r>
              <a:endParaRPr kumimoji="0" lang="en-GB" sz="4400" b="0" i="0" u="none" strike="noStrike" cap="none" normalizeH="0" baseline="0">
                <a:ln>
                  <a:noFill/>
                </a:ln>
                <a:solidFill>
                  <a:schemeClr val="tx1"/>
                </a:solidFill>
                <a:effectLst/>
                <a:latin typeface="Arial" charset="0"/>
                <a:ea typeface="ＭＳ Ｐゴシック" charset="0"/>
              </a:endParaRPr>
            </a:p>
          </p:txBody>
        </p:sp>
        <p:sp>
          <p:nvSpPr>
            <p:cNvPr id="30" name="Line 25"/>
            <p:cNvSpPr>
              <a:spLocks noChangeShapeType="1"/>
            </p:cNvSpPr>
            <p:nvPr/>
          </p:nvSpPr>
          <p:spPr bwMode="auto">
            <a:xfrm flipV="1">
              <a:off x="6300" y="5179"/>
              <a:ext cx="1" cy="360"/>
            </a:xfrm>
            <a:prstGeom prst="line">
              <a:avLst/>
            </a:prstGeom>
            <a:noFill/>
            <a:ln w="9525">
              <a:solidFill>
                <a:srgbClr val="000000"/>
              </a:solidFill>
              <a:round/>
              <a:headEnd/>
              <a:tailEnd type="triangle" w="med" len="me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en-GB" sz="2400"/>
            </a:p>
          </p:txBody>
        </p:sp>
      </p:grpSp>
    </p:spTree>
    <p:extLst>
      <p:ext uri="{BB962C8B-B14F-4D97-AF65-F5344CB8AC3E}">
        <p14:creationId xmlns:p14="http://schemas.microsoft.com/office/powerpoint/2010/main" xmlns="" val="3285979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 name="Rectangle 2"/>
          <p:cNvSpPr>
            <a:spLocks noGrp="1" noChangeArrowheads="1"/>
          </p:cNvSpPr>
          <p:nvPr>
            <p:ph type="title"/>
          </p:nvPr>
        </p:nvSpPr>
        <p:spPr>
          <a:xfrm>
            <a:off x="0" y="1274802"/>
            <a:ext cx="7786688" cy="553998"/>
          </a:xfrm>
        </p:spPr>
        <p:txBody>
          <a:bodyPr>
            <a:spAutoFit/>
          </a:bodyPr>
          <a:lstStyle/>
          <a:p>
            <a:pPr indent="0" eaLnBrk="1" hangingPunct="1"/>
            <a:r>
              <a:rPr lang="en-GB" dirty="0" smtClean="0">
                <a:ea typeface="ＭＳ Ｐゴシック" pitchFamily="34" charset="-128"/>
              </a:rPr>
              <a:t>Vision analysis</a:t>
            </a:r>
            <a:endParaRPr lang="en-GB" sz="1400" dirty="0" smtClean="0">
              <a:solidFill>
                <a:srgbClr val="00B050"/>
              </a:solidFill>
              <a:ea typeface="ＭＳ Ｐゴシック" pitchFamily="34" charset="-128"/>
            </a:endParaRPr>
          </a:p>
        </p:txBody>
      </p:sp>
      <p:sp>
        <p:nvSpPr>
          <p:cNvPr id="2" name="Rounded Rectangle 1"/>
          <p:cNvSpPr/>
          <p:nvPr/>
        </p:nvSpPr>
        <p:spPr bwMode="auto">
          <a:xfrm>
            <a:off x="2514600" y="3657600"/>
            <a:ext cx="4495800" cy="838200"/>
          </a:xfrm>
          <a:prstGeom prst="round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rgbClr val="0F5494"/>
                </a:solidFill>
                <a:effectLst/>
                <a:latin typeface="Verdana" pitchFamily="34" charset="0"/>
              </a:rPr>
              <a:t>Increased agricultural production</a:t>
            </a:r>
          </a:p>
        </p:txBody>
      </p:sp>
      <p:sp>
        <p:nvSpPr>
          <p:cNvPr id="39" name="TextBox 38"/>
          <p:cNvSpPr txBox="1"/>
          <p:nvPr/>
        </p:nvSpPr>
        <p:spPr>
          <a:xfrm>
            <a:off x="458789" y="2763798"/>
            <a:ext cx="1217612" cy="461665"/>
          </a:xfrm>
          <a:prstGeom prst="rect">
            <a:avLst/>
          </a:prstGeom>
          <a:solidFill>
            <a:srgbClr val="A3A3E0"/>
          </a:solidFill>
          <a:ln>
            <a:solidFill>
              <a:srgbClr val="333399"/>
            </a:solidFill>
          </a:ln>
        </p:spPr>
        <p:txBody>
          <a:bodyPr wrap="square" rtlCol="0">
            <a:spAutoFit/>
          </a:bodyPr>
          <a:lstStyle/>
          <a:p>
            <a:r>
              <a:rPr lang="en-GB" b="1" dirty="0" smtClean="0"/>
              <a:t>Increased crop levels</a:t>
            </a:r>
          </a:p>
        </p:txBody>
      </p:sp>
      <p:sp>
        <p:nvSpPr>
          <p:cNvPr id="40" name="TextBox 39"/>
          <p:cNvSpPr txBox="1"/>
          <p:nvPr/>
        </p:nvSpPr>
        <p:spPr>
          <a:xfrm>
            <a:off x="1752600" y="2394466"/>
            <a:ext cx="1219200" cy="830997"/>
          </a:xfrm>
          <a:prstGeom prst="rect">
            <a:avLst/>
          </a:prstGeom>
          <a:solidFill>
            <a:srgbClr val="A3A3E0"/>
          </a:solidFill>
          <a:ln>
            <a:solidFill>
              <a:srgbClr val="333399"/>
            </a:solidFill>
          </a:ln>
        </p:spPr>
        <p:txBody>
          <a:bodyPr wrap="square" rtlCol="0">
            <a:spAutoFit/>
          </a:bodyPr>
          <a:lstStyle/>
          <a:p>
            <a:pPr algn="ctr"/>
            <a:r>
              <a:rPr lang="en-GB" b="1" dirty="0" smtClean="0"/>
              <a:t>Reduced impact of </a:t>
            </a:r>
          </a:p>
          <a:p>
            <a:pPr algn="ctr"/>
            <a:r>
              <a:rPr lang="en-GB" b="1" dirty="0"/>
              <a:t>d</a:t>
            </a:r>
            <a:r>
              <a:rPr lang="en-GB" b="1" dirty="0" smtClean="0"/>
              <a:t>rought on </a:t>
            </a:r>
          </a:p>
          <a:p>
            <a:pPr algn="ctr"/>
            <a:r>
              <a:rPr lang="en-GB" b="1" dirty="0" smtClean="0"/>
              <a:t>production</a:t>
            </a:r>
          </a:p>
        </p:txBody>
      </p:sp>
      <p:sp>
        <p:nvSpPr>
          <p:cNvPr id="41" name="TextBox 40"/>
          <p:cNvSpPr txBox="1"/>
          <p:nvPr/>
        </p:nvSpPr>
        <p:spPr>
          <a:xfrm>
            <a:off x="3069874" y="2209800"/>
            <a:ext cx="1233488" cy="1015663"/>
          </a:xfrm>
          <a:prstGeom prst="rect">
            <a:avLst/>
          </a:prstGeom>
          <a:solidFill>
            <a:srgbClr val="A3A3E0"/>
          </a:solidFill>
          <a:ln>
            <a:solidFill>
              <a:srgbClr val="333399"/>
            </a:solidFill>
          </a:ln>
        </p:spPr>
        <p:txBody>
          <a:bodyPr wrap="square" rtlCol="0">
            <a:spAutoFit/>
          </a:bodyPr>
          <a:lstStyle/>
          <a:p>
            <a:pPr algn="ctr"/>
            <a:r>
              <a:rPr lang="en-GB" b="1" dirty="0" smtClean="0"/>
              <a:t>Improved capacity of</a:t>
            </a:r>
          </a:p>
          <a:p>
            <a:pPr algn="ctr"/>
            <a:r>
              <a:rPr lang="en-GB" b="1" dirty="0"/>
              <a:t>n</a:t>
            </a:r>
            <a:r>
              <a:rPr lang="en-GB" b="1" dirty="0" smtClean="0"/>
              <a:t>ew breeds  to produce milk</a:t>
            </a:r>
          </a:p>
        </p:txBody>
      </p:sp>
      <p:sp>
        <p:nvSpPr>
          <p:cNvPr id="45" name="TextBox 44"/>
          <p:cNvSpPr txBox="1"/>
          <p:nvPr/>
        </p:nvSpPr>
        <p:spPr>
          <a:xfrm>
            <a:off x="4459582" y="2394466"/>
            <a:ext cx="1233488" cy="830997"/>
          </a:xfrm>
          <a:prstGeom prst="rect">
            <a:avLst/>
          </a:prstGeom>
          <a:solidFill>
            <a:srgbClr val="A3A3E0"/>
          </a:solidFill>
          <a:ln>
            <a:solidFill>
              <a:srgbClr val="333399"/>
            </a:solidFill>
          </a:ln>
        </p:spPr>
        <p:txBody>
          <a:bodyPr wrap="square" rtlCol="0">
            <a:spAutoFit/>
          </a:bodyPr>
          <a:lstStyle/>
          <a:p>
            <a:pPr algn="ctr"/>
            <a:r>
              <a:rPr lang="en-GB" b="1" dirty="0" smtClean="0"/>
              <a:t>Man hour savings through tractor use</a:t>
            </a:r>
          </a:p>
        </p:txBody>
      </p:sp>
      <p:sp>
        <p:nvSpPr>
          <p:cNvPr id="46" name="TextBox 45"/>
          <p:cNvSpPr txBox="1"/>
          <p:nvPr/>
        </p:nvSpPr>
        <p:spPr>
          <a:xfrm>
            <a:off x="5849290" y="2394466"/>
            <a:ext cx="1233488" cy="830997"/>
          </a:xfrm>
          <a:prstGeom prst="rect">
            <a:avLst/>
          </a:prstGeom>
          <a:solidFill>
            <a:srgbClr val="A3A3E0"/>
          </a:solidFill>
          <a:ln>
            <a:solidFill>
              <a:srgbClr val="333399"/>
            </a:solidFill>
          </a:ln>
        </p:spPr>
        <p:txBody>
          <a:bodyPr wrap="square" rtlCol="0">
            <a:spAutoFit/>
          </a:bodyPr>
          <a:lstStyle/>
          <a:p>
            <a:pPr algn="ctr"/>
            <a:r>
              <a:rPr lang="en-GB" b="1" dirty="0" smtClean="0"/>
              <a:t>Increased availability of land for cultivation</a:t>
            </a:r>
          </a:p>
        </p:txBody>
      </p:sp>
      <p:sp>
        <p:nvSpPr>
          <p:cNvPr id="47" name="TextBox 46"/>
          <p:cNvSpPr txBox="1"/>
          <p:nvPr/>
        </p:nvSpPr>
        <p:spPr>
          <a:xfrm>
            <a:off x="7239000" y="2579132"/>
            <a:ext cx="1233488" cy="646331"/>
          </a:xfrm>
          <a:prstGeom prst="rect">
            <a:avLst/>
          </a:prstGeom>
          <a:solidFill>
            <a:srgbClr val="A3A3E0"/>
          </a:solidFill>
          <a:ln>
            <a:solidFill>
              <a:srgbClr val="333399"/>
            </a:solidFill>
          </a:ln>
        </p:spPr>
        <p:txBody>
          <a:bodyPr wrap="square" rtlCol="0">
            <a:spAutoFit/>
          </a:bodyPr>
          <a:lstStyle/>
          <a:p>
            <a:pPr algn="ctr"/>
            <a:r>
              <a:rPr lang="en-GB" b="1" dirty="0" smtClean="0"/>
              <a:t>Increased levels of fish catches</a:t>
            </a:r>
          </a:p>
        </p:txBody>
      </p:sp>
      <p:sp>
        <p:nvSpPr>
          <p:cNvPr id="48" name="TextBox 47"/>
          <p:cNvSpPr txBox="1"/>
          <p:nvPr/>
        </p:nvSpPr>
        <p:spPr>
          <a:xfrm>
            <a:off x="152400" y="5029200"/>
            <a:ext cx="1542963" cy="646331"/>
          </a:xfrm>
          <a:prstGeom prst="rect">
            <a:avLst/>
          </a:prstGeom>
          <a:solidFill>
            <a:srgbClr val="008000"/>
          </a:solidFill>
          <a:ln>
            <a:solidFill>
              <a:srgbClr val="333399"/>
            </a:solidFill>
          </a:ln>
        </p:spPr>
        <p:txBody>
          <a:bodyPr wrap="square" rtlCol="0">
            <a:spAutoFit/>
          </a:bodyPr>
          <a:lstStyle/>
          <a:p>
            <a:pPr algn="ctr"/>
            <a:r>
              <a:rPr lang="en-GB" b="1" dirty="0" smtClean="0">
                <a:solidFill>
                  <a:schemeClr val="accent3"/>
                </a:solidFill>
              </a:rPr>
              <a:t>Use of pest management techniques</a:t>
            </a:r>
          </a:p>
        </p:txBody>
      </p:sp>
      <p:sp>
        <p:nvSpPr>
          <p:cNvPr id="49" name="TextBox 48"/>
          <p:cNvSpPr txBox="1"/>
          <p:nvPr/>
        </p:nvSpPr>
        <p:spPr>
          <a:xfrm>
            <a:off x="1820340" y="5029200"/>
            <a:ext cx="1233488" cy="646331"/>
          </a:xfrm>
          <a:prstGeom prst="rect">
            <a:avLst/>
          </a:prstGeom>
          <a:solidFill>
            <a:srgbClr val="008000"/>
          </a:solidFill>
          <a:ln>
            <a:solidFill>
              <a:srgbClr val="333399"/>
            </a:solidFill>
          </a:ln>
        </p:spPr>
        <p:txBody>
          <a:bodyPr wrap="square" rtlCol="0">
            <a:spAutoFit/>
          </a:bodyPr>
          <a:lstStyle/>
          <a:p>
            <a:pPr algn="ctr"/>
            <a:r>
              <a:rPr lang="en-GB" b="1" dirty="0" smtClean="0">
                <a:solidFill>
                  <a:schemeClr val="accent3"/>
                </a:solidFill>
              </a:rPr>
              <a:t>Introduce irrigation systems</a:t>
            </a:r>
          </a:p>
        </p:txBody>
      </p:sp>
      <p:sp>
        <p:nvSpPr>
          <p:cNvPr id="50" name="TextBox 49"/>
          <p:cNvSpPr txBox="1"/>
          <p:nvPr/>
        </p:nvSpPr>
        <p:spPr>
          <a:xfrm>
            <a:off x="3178805" y="5029200"/>
            <a:ext cx="1406907" cy="830997"/>
          </a:xfrm>
          <a:prstGeom prst="rect">
            <a:avLst/>
          </a:prstGeom>
          <a:solidFill>
            <a:srgbClr val="FF9966"/>
          </a:solidFill>
          <a:ln>
            <a:solidFill>
              <a:srgbClr val="333399"/>
            </a:solidFill>
          </a:ln>
        </p:spPr>
        <p:txBody>
          <a:bodyPr wrap="square" rtlCol="0">
            <a:spAutoFit/>
          </a:bodyPr>
          <a:lstStyle/>
          <a:p>
            <a:pPr algn="ctr"/>
            <a:r>
              <a:rPr lang="en-GB" b="1" dirty="0" smtClean="0"/>
              <a:t>Cross breeding and artificial insemination</a:t>
            </a:r>
          </a:p>
        </p:txBody>
      </p:sp>
      <p:sp>
        <p:nvSpPr>
          <p:cNvPr id="52" name="TextBox 51"/>
          <p:cNvSpPr txBox="1"/>
          <p:nvPr/>
        </p:nvSpPr>
        <p:spPr>
          <a:xfrm>
            <a:off x="4710689" y="5029200"/>
            <a:ext cx="1233488" cy="830997"/>
          </a:xfrm>
          <a:prstGeom prst="rect">
            <a:avLst/>
          </a:prstGeom>
          <a:solidFill>
            <a:srgbClr val="FF9966"/>
          </a:solidFill>
          <a:ln>
            <a:solidFill>
              <a:srgbClr val="333399"/>
            </a:solidFill>
          </a:ln>
        </p:spPr>
        <p:txBody>
          <a:bodyPr wrap="square" rtlCol="0">
            <a:spAutoFit/>
          </a:bodyPr>
          <a:lstStyle/>
          <a:p>
            <a:pPr algn="ctr"/>
            <a:r>
              <a:rPr lang="en-GB" b="1" dirty="0" err="1" smtClean="0"/>
              <a:t>Mechani-sation</a:t>
            </a:r>
            <a:r>
              <a:rPr lang="en-GB" b="1" dirty="0" smtClean="0"/>
              <a:t> – introduction of tractors</a:t>
            </a:r>
          </a:p>
        </p:txBody>
      </p:sp>
      <p:sp>
        <p:nvSpPr>
          <p:cNvPr id="53" name="TextBox 52"/>
          <p:cNvSpPr txBox="1"/>
          <p:nvPr/>
        </p:nvSpPr>
        <p:spPr>
          <a:xfrm>
            <a:off x="6069154" y="5029200"/>
            <a:ext cx="1233488" cy="1200329"/>
          </a:xfrm>
          <a:prstGeom prst="rect">
            <a:avLst/>
          </a:prstGeom>
          <a:solidFill>
            <a:srgbClr val="008000"/>
          </a:solidFill>
          <a:ln>
            <a:solidFill>
              <a:srgbClr val="333399"/>
            </a:solidFill>
          </a:ln>
        </p:spPr>
        <p:txBody>
          <a:bodyPr wrap="square" rtlCol="0">
            <a:spAutoFit/>
          </a:bodyPr>
          <a:lstStyle/>
          <a:p>
            <a:pPr algn="ctr"/>
            <a:r>
              <a:rPr lang="en-GB" b="1" dirty="0" smtClean="0">
                <a:solidFill>
                  <a:schemeClr val="accent3"/>
                </a:solidFill>
              </a:rPr>
              <a:t>Terracing hillsides to create more land available to farm</a:t>
            </a:r>
          </a:p>
        </p:txBody>
      </p:sp>
      <p:sp>
        <p:nvSpPr>
          <p:cNvPr id="54" name="TextBox 53"/>
          <p:cNvSpPr txBox="1"/>
          <p:nvPr/>
        </p:nvSpPr>
        <p:spPr>
          <a:xfrm>
            <a:off x="7427618" y="5029200"/>
            <a:ext cx="1233488" cy="461665"/>
          </a:xfrm>
          <a:prstGeom prst="rect">
            <a:avLst/>
          </a:prstGeom>
          <a:solidFill>
            <a:srgbClr val="FF9966"/>
          </a:solidFill>
          <a:ln>
            <a:solidFill>
              <a:srgbClr val="333399"/>
            </a:solidFill>
          </a:ln>
        </p:spPr>
        <p:txBody>
          <a:bodyPr wrap="square" rtlCol="0">
            <a:spAutoFit/>
          </a:bodyPr>
          <a:lstStyle/>
          <a:p>
            <a:pPr algn="ctr"/>
            <a:r>
              <a:rPr lang="en-GB" b="1" dirty="0" smtClean="0"/>
              <a:t>Improving fish stocks</a:t>
            </a:r>
          </a:p>
        </p:txBody>
      </p:sp>
      <p:cxnSp>
        <p:nvCxnSpPr>
          <p:cNvPr id="56" name="Elbow Connector 55"/>
          <p:cNvCxnSpPr>
            <a:stCxn id="48" idx="0"/>
            <a:endCxn id="2" idx="2"/>
          </p:cNvCxnSpPr>
          <p:nvPr/>
        </p:nvCxnSpPr>
        <p:spPr bwMode="auto">
          <a:xfrm rot="5400000" flipH="1" flipV="1">
            <a:off x="2576491" y="2843191"/>
            <a:ext cx="533400" cy="3838618"/>
          </a:xfrm>
          <a:prstGeom prst="bentConnector3">
            <a:avLst/>
          </a:prstGeom>
          <a:noFill/>
          <a:ln w="9525" cap="flat" cmpd="sng" algn="ctr">
            <a:solidFill>
              <a:srgbClr val="333399"/>
            </a:solidFill>
            <a:prstDash val="solid"/>
            <a:round/>
            <a:headEnd type="none" w="med" len="med"/>
            <a:tailEnd type="none" w="med" len="med"/>
          </a:ln>
          <a:effectLst/>
        </p:spPr>
      </p:cxnSp>
      <p:cxnSp>
        <p:nvCxnSpPr>
          <p:cNvPr id="58" name="Elbow Connector 57"/>
          <p:cNvCxnSpPr>
            <a:stCxn id="49" idx="0"/>
            <a:endCxn id="2" idx="2"/>
          </p:cNvCxnSpPr>
          <p:nvPr/>
        </p:nvCxnSpPr>
        <p:spPr bwMode="auto">
          <a:xfrm rot="5400000" flipH="1" flipV="1">
            <a:off x="3333092" y="3599792"/>
            <a:ext cx="533400" cy="2325416"/>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59" name="Elbow Connector 58"/>
          <p:cNvCxnSpPr>
            <a:stCxn id="50" idx="0"/>
            <a:endCxn id="2" idx="2"/>
          </p:cNvCxnSpPr>
          <p:nvPr/>
        </p:nvCxnSpPr>
        <p:spPr bwMode="auto">
          <a:xfrm rot="5400000" flipH="1" flipV="1">
            <a:off x="4055679" y="4322380"/>
            <a:ext cx="533400" cy="880241"/>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60" name="Elbow Connector 59"/>
          <p:cNvCxnSpPr>
            <a:stCxn id="53" idx="0"/>
            <a:endCxn id="2" idx="2"/>
          </p:cNvCxnSpPr>
          <p:nvPr/>
        </p:nvCxnSpPr>
        <p:spPr bwMode="auto">
          <a:xfrm rot="16200000" flipV="1">
            <a:off x="5457499" y="3800801"/>
            <a:ext cx="533400" cy="1923398"/>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61" name="Elbow Connector 60"/>
          <p:cNvCxnSpPr>
            <a:stCxn id="52" idx="0"/>
            <a:endCxn id="2" idx="2"/>
          </p:cNvCxnSpPr>
          <p:nvPr/>
        </p:nvCxnSpPr>
        <p:spPr bwMode="auto">
          <a:xfrm rot="16200000" flipV="1">
            <a:off x="4778267" y="4480033"/>
            <a:ext cx="533400" cy="564933"/>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62" name="Elbow Connector 61"/>
          <p:cNvCxnSpPr>
            <a:stCxn id="2" idx="2"/>
            <a:endCxn id="54" idx="0"/>
          </p:cNvCxnSpPr>
          <p:nvPr/>
        </p:nvCxnSpPr>
        <p:spPr bwMode="auto">
          <a:xfrm rot="16200000" flipH="1">
            <a:off x="6136731" y="3121569"/>
            <a:ext cx="533400" cy="3281862"/>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73" name="Elbow Connector 72"/>
          <p:cNvCxnSpPr>
            <a:stCxn id="39" idx="2"/>
            <a:endCxn id="2" idx="0"/>
          </p:cNvCxnSpPr>
          <p:nvPr/>
        </p:nvCxnSpPr>
        <p:spPr bwMode="auto">
          <a:xfrm rot="16200000" flipH="1">
            <a:off x="2698979" y="1594078"/>
            <a:ext cx="432137" cy="3694905"/>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76" name="Elbow Connector 75"/>
          <p:cNvCxnSpPr>
            <a:stCxn id="41" idx="2"/>
            <a:endCxn id="2" idx="0"/>
          </p:cNvCxnSpPr>
          <p:nvPr/>
        </p:nvCxnSpPr>
        <p:spPr bwMode="auto">
          <a:xfrm rot="16200000" flipH="1">
            <a:off x="4008491" y="2903590"/>
            <a:ext cx="432137" cy="1075882"/>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77" name="Elbow Connector 76"/>
          <p:cNvCxnSpPr>
            <a:stCxn id="45" idx="2"/>
            <a:endCxn id="2" idx="0"/>
          </p:cNvCxnSpPr>
          <p:nvPr/>
        </p:nvCxnSpPr>
        <p:spPr bwMode="auto">
          <a:xfrm rot="5400000">
            <a:off x="4703345" y="3284618"/>
            <a:ext cx="432137" cy="313826"/>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78" name="Elbow Connector 77"/>
          <p:cNvCxnSpPr>
            <a:stCxn id="46" idx="2"/>
            <a:endCxn id="2" idx="0"/>
          </p:cNvCxnSpPr>
          <p:nvPr/>
        </p:nvCxnSpPr>
        <p:spPr bwMode="auto">
          <a:xfrm rot="5400000">
            <a:off x="5398199" y="2589764"/>
            <a:ext cx="432137" cy="1703534"/>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79" name="Elbow Connector 78"/>
          <p:cNvCxnSpPr>
            <a:stCxn id="47" idx="2"/>
            <a:endCxn id="2" idx="0"/>
          </p:cNvCxnSpPr>
          <p:nvPr/>
        </p:nvCxnSpPr>
        <p:spPr bwMode="auto">
          <a:xfrm rot="5400000">
            <a:off x="6093054" y="1894909"/>
            <a:ext cx="432137" cy="3093244"/>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cxnSp>
        <p:nvCxnSpPr>
          <p:cNvPr id="80" name="Elbow Connector 79"/>
          <p:cNvCxnSpPr>
            <a:stCxn id="40" idx="2"/>
            <a:endCxn id="2" idx="0"/>
          </p:cNvCxnSpPr>
          <p:nvPr/>
        </p:nvCxnSpPr>
        <p:spPr bwMode="auto">
          <a:xfrm rot="16200000" flipH="1">
            <a:off x="3346282" y="2241381"/>
            <a:ext cx="432137" cy="2400300"/>
          </a:xfrm>
          <a:prstGeom prst="bentConnector3">
            <a:avLst>
              <a:gd name="adj1" fmla="val 50000"/>
            </a:avLst>
          </a:prstGeom>
          <a:noFill/>
          <a:ln w="9525" cap="flat" cmpd="sng" algn="ctr">
            <a:solidFill>
              <a:srgbClr val="333399"/>
            </a:solidFill>
            <a:prstDash val="solid"/>
            <a:round/>
            <a:headEnd type="none" w="med" len="med"/>
            <a:tailEnd type="none" w="med" len="med"/>
          </a:ln>
          <a:effectLst/>
        </p:spPr>
      </p:cxnSp>
    </p:spTree>
    <p:extLst>
      <p:ext uri="{BB962C8B-B14F-4D97-AF65-F5344CB8AC3E}">
        <p14:creationId xmlns:p14="http://schemas.microsoft.com/office/powerpoint/2010/main" xmlns="" val="77620475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3"/>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85073347-5E4F-4391-BAAF-434299E3BD72}" type="slidenum">
              <a:rPr lang="en-GB" smtClean="0">
                <a:solidFill>
                  <a:schemeClr val="tx1"/>
                </a:solidFill>
                <a:latin typeface="Verdana" pitchFamily="34" charset="0"/>
              </a:rPr>
              <a:pPr eaLnBrk="1" hangingPunct="1"/>
              <a:t>7</a:t>
            </a:fld>
            <a:endParaRPr lang="en-GB" dirty="0" smtClean="0">
              <a:solidFill>
                <a:schemeClr val="tx1"/>
              </a:solidFill>
              <a:latin typeface="Verdana" pitchFamily="34" charset="0"/>
            </a:endParaRPr>
          </a:p>
        </p:txBody>
      </p:sp>
      <p:sp>
        <p:nvSpPr>
          <p:cNvPr id="5123" name="Title 5"/>
          <p:cNvSpPr>
            <a:spLocks noGrp="1"/>
          </p:cNvSpPr>
          <p:nvPr>
            <p:ph type="title"/>
          </p:nvPr>
        </p:nvSpPr>
        <p:spPr>
          <a:xfrm>
            <a:off x="0" y="1274802"/>
            <a:ext cx="8229600" cy="553998"/>
          </a:xfrm>
        </p:spPr>
        <p:txBody>
          <a:bodyPr>
            <a:spAutoFit/>
          </a:bodyPr>
          <a:lstStyle/>
          <a:p>
            <a:r>
              <a:rPr lang="en-US" dirty="0" smtClean="0">
                <a:ea typeface="ＭＳ Ｐゴシック" pitchFamily="34" charset="-128"/>
              </a:rPr>
              <a:t>Idea identification</a:t>
            </a:r>
            <a:endParaRPr lang="en-US" dirty="0">
              <a:ea typeface="ＭＳ Ｐゴシック" pitchFamily="34" charset="-128"/>
            </a:endParaRPr>
          </a:p>
        </p:txBody>
      </p:sp>
      <p:sp>
        <p:nvSpPr>
          <p:cNvPr id="4" name="Rectangle 3"/>
          <p:cNvSpPr txBox="1">
            <a:spLocks noChangeArrowheads="1"/>
          </p:cNvSpPr>
          <p:nvPr/>
        </p:nvSpPr>
        <p:spPr bwMode="auto">
          <a:xfrm>
            <a:off x="0" y="2209800"/>
            <a:ext cx="8229600" cy="37976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180975" indent="-180975"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622300" indent="-266700" algn="l" eaLnBrk="1" hangingPunct="1">
              <a:lnSpc>
                <a:spcPts val="2800"/>
              </a:lnSpc>
            </a:pPr>
            <a:r>
              <a:rPr lang="en-GB" sz="2000" dirty="0">
                <a:solidFill>
                  <a:srgbClr val="0F5494"/>
                </a:solidFill>
                <a:latin typeface="Verdana" pitchFamily="34" charset="0"/>
              </a:rPr>
              <a:t>The </a:t>
            </a:r>
            <a:r>
              <a:rPr lang="en-GB" sz="2000" dirty="0" smtClean="0">
                <a:solidFill>
                  <a:srgbClr val="0F5494"/>
                </a:solidFill>
                <a:latin typeface="Verdana" pitchFamily="34" charset="0"/>
              </a:rPr>
              <a:t>identification process:</a:t>
            </a:r>
            <a:endParaRPr lang="en-GB" sz="2000" dirty="0">
              <a:solidFill>
                <a:srgbClr val="0F5494"/>
              </a:solidFill>
              <a:latin typeface="Verdana" pitchFamily="34" charset="0"/>
            </a:endParaRPr>
          </a:p>
          <a:p>
            <a:pPr marL="622300" lvl="1" indent="-266700" algn="l" eaLnBrk="1" hangingPunct="1">
              <a:lnSpc>
                <a:spcPts val="2800"/>
              </a:lnSpc>
              <a:buSzPct val="60000"/>
              <a:buFontTx/>
              <a:buChar char="o"/>
            </a:pPr>
            <a:endParaRPr lang="en-GB" sz="1800" dirty="0">
              <a:solidFill>
                <a:srgbClr val="0F5494"/>
              </a:solidFill>
              <a:latin typeface="Verdana" pitchFamily="34" charset="0"/>
            </a:endParaRPr>
          </a:p>
          <a:p>
            <a:pPr marL="622300" lvl="1" indent="-266700" algn="l" eaLnBrk="1" hangingPunct="1">
              <a:lnSpc>
                <a:spcPts val="2800"/>
              </a:lnSpc>
              <a:buSzPct val="100000"/>
              <a:buFont typeface="Arial"/>
              <a:buChar char="•"/>
            </a:pPr>
            <a:r>
              <a:rPr lang="en-GB" sz="1800" dirty="0" smtClean="0">
                <a:solidFill>
                  <a:srgbClr val="0F5494"/>
                </a:solidFill>
                <a:latin typeface="Verdana" pitchFamily="34" charset="0"/>
              </a:rPr>
              <a:t>Identifying relevant project ideas</a:t>
            </a:r>
            <a:endParaRPr lang="en-GB" sz="1800" dirty="0">
              <a:solidFill>
                <a:srgbClr val="0F5494"/>
              </a:solidFill>
              <a:latin typeface="Verdana" pitchFamily="34" charset="0"/>
            </a:endParaRPr>
          </a:p>
          <a:p>
            <a:pPr marL="622300" lvl="1" indent="-266700" algn="l" eaLnBrk="1" hangingPunct="1">
              <a:lnSpc>
                <a:spcPts val="2800"/>
              </a:lnSpc>
              <a:spcBef>
                <a:spcPct val="50000"/>
              </a:spcBef>
              <a:buSzPct val="100000"/>
              <a:buFont typeface="Arial"/>
              <a:buChar char="•"/>
            </a:pPr>
            <a:r>
              <a:rPr lang="en-GB" sz="1800" dirty="0">
                <a:solidFill>
                  <a:srgbClr val="0F5494"/>
                </a:solidFill>
                <a:latin typeface="Verdana" pitchFamily="34" charset="0"/>
              </a:rPr>
              <a:t>Assessing relevance and feasibility</a:t>
            </a:r>
          </a:p>
          <a:p>
            <a:pPr marL="622300" lvl="1" indent="-266700" algn="l" eaLnBrk="1" hangingPunct="1">
              <a:lnSpc>
                <a:spcPts val="2800"/>
              </a:lnSpc>
              <a:spcBef>
                <a:spcPct val="50000"/>
              </a:spcBef>
              <a:buSzPct val="100000"/>
              <a:buFont typeface="Arial"/>
              <a:buChar char="•"/>
            </a:pPr>
            <a:r>
              <a:rPr lang="en-GB" sz="1800" dirty="0">
                <a:solidFill>
                  <a:srgbClr val="0F5494"/>
                </a:solidFill>
                <a:latin typeface="Verdana" pitchFamily="34" charset="0"/>
              </a:rPr>
              <a:t>Pre-selecting </a:t>
            </a:r>
            <a:r>
              <a:rPr lang="en-GB" sz="1800" dirty="0" smtClean="0">
                <a:solidFill>
                  <a:srgbClr val="0F5494"/>
                </a:solidFill>
                <a:latin typeface="Verdana" pitchFamily="34" charset="0"/>
              </a:rPr>
              <a:t>best options for detailed formulation</a:t>
            </a:r>
          </a:p>
          <a:p>
            <a:pPr marL="622300" lvl="1" indent="-266700" algn="l" eaLnBrk="1" hangingPunct="1">
              <a:lnSpc>
                <a:spcPts val="2800"/>
              </a:lnSpc>
              <a:spcBef>
                <a:spcPct val="50000"/>
              </a:spcBef>
              <a:buSzPct val="100000"/>
              <a:buFont typeface="Arial"/>
              <a:buChar char="•"/>
            </a:pPr>
            <a:r>
              <a:rPr lang="en-GB" sz="1800" dirty="0" smtClean="0">
                <a:solidFill>
                  <a:srgbClr val="0F5494"/>
                </a:solidFill>
                <a:latin typeface="Verdana" pitchFamily="34" charset="0"/>
              </a:rPr>
              <a:t>Include environmental concerns where feasible</a:t>
            </a:r>
            <a:endParaRPr lang="en-GB" sz="1800" dirty="0">
              <a:solidFill>
                <a:srgbClr val="0F5494"/>
              </a:solidFill>
              <a:latin typeface="Verdana" pitchFamily="34" charset="0"/>
            </a:endParaRPr>
          </a:p>
          <a:p>
            <a:pPr marL="622300" indent="-266700" algn="l" eaLnBrk="1" hangingPunct="1">
              <a:lnSpc>
                <a:spcPts val="2800"/>
              </a:lnSpc>
              <a:spcBef>
                <a:spcPct val="50000"/>
              </a:spcBef>
            </a:pPr>
            <a:endParaRPr lang="en-GB" sz="2000" dirty="0" smtClean="0">
              <a:solidFill>
                <a:srgbClr val="0F5494"/>
              </a:solidFill>
              <a:latin typeface="Verdana" pitchFamily="34" charset="0"/>
            </a:endParaRPr>
          </a:p>
          <a:p>
            <a:pPr marL="622300" indent="-266700" algn="l" eaLnBrk="1" hangingPunct="1">
              <a:lnSpc>
                <a:spcPts val="2800"/>
              </a:lnSpc>
              <a:spcBef>
                <a:spcPct val="50000"/>
              </a:spcBef>
            </a:pPr>
            <a:r>
              <a:rPr lang="en-GB" sz="2000" dirty="0" smtClean="0">
                <a:solidFill>
                  <a:srgbClr val="0F5494"/>
                </a:solidFill>
                <a:latin typeface="Verdana" pitchFamily="34" charset="0"/>
              </a:rPr>
              <a:t>Result</a:t>
            </a:r>
            <a:r>
              <a:rPr lang="en-GB" sz="2000" dirty="0">
                <a:solidFill>
                  <a:srgbClr val="0F5494"/>
                </a:solidFill>
                <a:latin typeface="Verdana" pitchFamily="34" charset="0"/>
              </a:rPr>
              <a:t>: Draft Identification Fiche</a:t>
            </a:r>
          </a:p>
        </p:txBody>
      </p:sp>
    </p:spTree>
    <p:extLst>
      <p:ext uri="{BB962C8B-B14F-4D97-AF65-F5344CB8AC3E}">
        <p14:creationId xmlns:p14="http://schemas.microsoft.com/office/powerpoint/2010/main" xmlns="" val="1450488128"/>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270337"/>
            <a:ext cx="9144000" cy="1015663"/>
          </a:xfrm>
        </p:spPr>
        <p:txBody>
          <a:bodyPr wrap="square">
            <a:spAutoFit/>
          </a:bodyPr>
          <a:lstStyle/>
          <a:p>
            <a:pPr indent="0" eaLnBrk="1" hangingPunct="1"/>
            <a:r>
              <a:rPr lang="en-GB" dirty="0" smtClean="0">
                <a:ea typeface="ＭＳ Ｐゴシック" pitchFamily="34" charset="-128"/>
              </a:rPr>
              <a:t>Project identification</a:t>
            </a:r>
            <a:br>
              <a:rPr lang="en-GB" dirty="0" smtClean="0">
                <a:ea typeface="ＭＳ Ｐゴシック" pitchFamily="34" charset="-128"/>
              </a:rPr>
            </a:br>
            <a:r>
              <a:rPr lang="en-GB" dirty="0" smtClean="0">
                <a:ea typeface="ＭＳ Ｐゴシック" pitchFamily="34" charset="-128"/>
              </a:rPr>
              <a:t>The logical framework – </a:t>
            </a:r>
            <a:endParaRPr lang="en-GB" dirty="0" smtClean="0">
              <a:solidFill>
                <a:srgbClr val="00B050"/>
              </a:solidFill>
              <a:ea typeface="ＭＳ Ｐゴシック" pitchFamily="34" charset="-128"/>
            </a:endParaRPr>
          </a:p>
        </p:txBody>
      </p:sp>
      <p:sp>
        <p:nvSpPr>
          <p:cNvPr id="8196" name="Rectangle 3"/>
          <p:cNvSpPr>
            <a:spLocks noChangeArrowheads="1"/>
          </p:cNvSpPr>
          <p:nvPr/>
        </p:nvSpPr>
        <p:spPr bwMode="auto">
          <a:xfrm>
            <a:off x="3780507" y="3726383"/>
            <a:ext cx="1655763" cy="381000"/>
          </a:xfrm>
          <a:prstGeom prst="rect">
            <a:avLst/>
          </a:prstGeom>
          <a:solidFill>
            <a:srgbClr val="33CCCC"/>
          </a:solidFill>
          <a:ln w="9525">
            <a:solidFill>
              <a:srgbClr val="000066"/>
            </a:solidFill>
            <a:miter lim="800000"/>
            <a:headEnd/>
            <a:tailEnd/>
          </a:ln>
        </p:spPr>
        <p:txBody>
          <a:bodyPr wrap="none" anchor="ctr"/>
          <a:lstStyle/>
          <a:p>
            <a:pPr eaLnBrk="0" hangingPunct="0"/>
            <a:r>
              <a:rPr lang="en-GB" sz="1100" b="1" dirty="0">
                <a:solidFill>
                  <a:srgbClr val="000066"/>
                </a:solidFill>
              </a:rPr>
              <a:t>Specific objective</a:t>
            </a:r>
          </a:p>
        </p:txBody>
      </p:sp>
      <p:sp>
        <p:nvSpPr>
          <p:cNvPr id="8199" name="Rectangle 6"/>
          <p:cNvSpPr>
            <a:spLocks noChangeArrowheads="1"/>
          </p:cNvSpPr>
          <p:nvPr/>
        </p:nvSpPr>
        <p:spPr bwMode="auto">
          <a:xfrm>
            <a:off x="3401095" y="5348808"/>
            <a:ext cx="381000" cy="304800"/>
          </a:xfrm>
          <a:prstGeom prst="rect">
            <a:avLst/>
          </a:prstGeom>
          <a:solidFill>
            <a:srgbClr val="3197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8200" name="Rectangle 7"/>
          <p:cNvSpPr>
            <a:spLocks noChangeArrowheads="1"/>
          </p:cNvSpPr>
          <p:nvPr/>
        </p:nvSpPr>
        <p:spPr bwMode="auto">
          <a:xfrm>
            <a:off x="3780507" y="3043758"/>
            <a:ext cx="1655763" cy="292100"/>
          </a:xfrm>
          <a:prstGeom prst="rect">
            <a:avLst/>
          </a:prstGeom>
          <a:solidFill>
            <a:schemeClr val="hlink"/>
          </a:solidFill>
          <a:ln w="9525">
            <a:solidFill>
              <a:srgbClr val="000066"/>
            </a:solidFill>
            <a:miter lim="800000"/>
            <a:headEnd/>
            <a:tailEnd/>
          </a:ln>
        </p:spPr>
        <p:txBody>
          <a:bodyPr wrap="none" anchor="ctr"/>
          <a:lstStyle/>
          <a:p>
            <a:pPr eaLnBrk="0" hangingPunct="0"/>
            <a:r>
              <a:rPr lang="en-GB" sz="1100" b="1">
                <a:solidFill>
                  <a:srgbClr val="000066"/>
                </a:solidFill>
              </a:rPr>
              <a:t>Overall objective</a:t>
            </a:r>
          </a:p>
        </p:txBody>
      </p:sp>
      <p:sp>
        <p:nvSpPr>
          <p:cNvPr id="8201" name="Rectangle 8"/>
          <p:cNvSpPr>
            <a:spLocks noChangeArrowheads="1"/>
          </p:cNvSpPr>
          <p:nvPr/>
        </p:nvSpPr>
        <p:spPr bwMode="auto">
          <a:xfrm>
            <a:off x="3586336" y="6080720"/>
            <a:ext cx="2209800" cy="228600"/>
          </a:xfrm>
          <a:prstGeom prst="rect">
            <a:avLst/>
          </a:prstGeom>
          <a:solidFill>
            <a:srgbClr val="FFFF00"/>
          </a:solidFill>
          <a:ln w="9525">
            <a:solidFill>
              <a:srgbClr val="000066"/>
            </a:solidFill>
            <a:miter lim="800000"/>
            <a:headEnd/>
            <a:tailEnd/>
          </a:ln>
        </p:spPr>
        <p:txBody>
          <a:bodyPr wrap="none" anchor="ctr"/>
          <a:lstStyle/>
          <a:p>
            <a:pPr algn="ctr" eaLnBrk="0" hangingPunct="0"/>
            <a:r>
              <a:rPr lang="en-GB" sz="1100" b="1" dirty="0" smtClean="0">
                <a:solidFill>
                  <a:srgbClr val="000066"/>
                </a:solidFill>
              </a:rPr>
              <a:t>Means &amp; costs</a:t>
            </a:r>
            <a:endParaRPr lang="en-GB" sz="1100" b="1" dirty="0">
              <a:solidFill>
                <a:srgbClr val="000066"/>
              </a:solidFill>
            </a:endParaRPr>
          </a:p>
        </p:txBody>
      </p:sp>
      <p:sp>
        <p:nvSpPr>
          <p:cNvPr id="8203" name="Line 10"/>
          <p:cNvSpPr>
            <a:spLocks noChangeShapeType="1"/>
          </p:cNvSpPr>
          <p:nvPr/>
        </p:nvSpPr>
        <p:spPr bwMode="auto">
          <a:xfrm flipV="1">
            <a:off x="4572670" y="3332683"/>
            <a:ext cx="0" cy="3937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04" name="Line 11"/>
          <p:cNvSpPr>
            <a:spLocks noChangeShapeType="1"/>
          </p:cNvSpPr>
          <p:nvPr/>
        </p:nvSpPr>
        <p:spPr bwMode="auto">
          <a:xfrm flipV="1">
            <a:off x="3950370" y="4335983"/>
            <a:ext cx="0" cy="3048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05" name="Line 12"/>
          <p:cNvSpPr>
            <a:spLocks noChangeShapeType="1"/>
          </p:cNvSpPr>
          <p:nvPr/>
        </p:nvSpPr>
        <p:spPr bwMode="auto">
          <a:xfrm flipV="1">
            <a:off x="5245770" y="4335983"/>
            <a:ext cx="0" cy="3048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06" name="Line 13"/>
          <p:cNvSpPr>
            <a:spLocks noChangeShapeType="1"/>
          </p:cNvSpPr>
          <p:nvPr/>
        </p:nvSpPr>
        <p:spPr bwMode="auto">
          <a:xfrm>
            <a:off x="3035970" y="4335983"/>
            <a:ext cx="2209800"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07" name="Line 14"/>
          <p:cNvSpPr>
            <a:spLocks noChangeShapeType="1"/>
          </p:cNvSpPr>
          <p:nvPr/>
        </p:nvSpPr>
        <p:spPr bwMode="auto">
          <a:xfrm flipV="1">
            <a:off x="4559970" y="4107383"/>
            <a:ext cx="0" cy="2286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08" name="Line 15"/>
          <p:cNvSpPr>
            <a:spLocks noChangeShapeType="1"/>
          </p:cNvSpPr>
          <p:nvPr/>
        </p:nvSpPr>
        <p:spPr bwMode="auto">
          <a:xfrm flipV="1">
            <a:off x="3950370" y="4945583"/>
            <a:ext cx="0" cy="2286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09" name="Line 16"/>
          <p:cNvSpPr>
            <a:spLocks noChangeShapeType="1"/>
          </p:cNvSpPr>
          <p:nvPr/>
        </p:nvSpPr>
        <p:spPr bwMode="auto">
          <a:xfrm>
            <a:off x="2959770" y="5174183"/>
            <a:ext cx="1600200"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0" name="Line 17"/>
          <p:cNvSpPr>
            <a:spLocks noChangeShapeType="1"/>
          </p:cNvSpPr>
          <p:nvPr/>
        </p:nvSpPr>
        <p:spPr bwMode="auto">
          <a:xfrm>
            <a:off x="5093370" y="5174183"/>
            <a:ext cx="990600"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1" name="Line 18"/>
          <p:cNvSpPr>
            <a:spLocks noChangeShapeType="1"/>
          </p:cNvSpPr>
          <p:nvPr/>
        </p:nvSpPr>
        <p:spPr bwMode="auto">
          <a:xfrm flipV="1">
            <a:off x="3569370" y="5174183"/>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2" name="Line 19"/>
          <p:cNvSpPr>
            <a:spLocks noChangeShapeType="1"/>
          </p:cNvSpPr>
          <p:nvPr/>
        </p:nvSpPr>
        <p:spPr bwMode="auto">
          <a:xfrm flipV="1">
            <a:off x="5398170" y="4945583"/>
            <a:ext cx="0" cy="2286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3" name="Line 20"/>
          <p:cNvSpPr>
            <a:spLocks noChangeShapeType="1"/>
          </p:cNvSpPr>
          <p:nvPr/>
        </p:nvSpPr>
        <p:spPr bwMode="auto">
          <a:xfrm flipV="1">
            <a:off x="4559970" y="5174183"/>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4" name="Line 21"/>
          <p:cNvSpPr>
            <a:spLocks noChangeShapeType="1"/>
          </p:cNvSpPr>
          <p:nvPr/>
        </p:nvSpPr>
        <p:spPr bwMode="auto">
          <a:xfrm flipV="1">
            <a:off x="5974432" y="5501208"/>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5" name="Line 22"/>
          <p:cNvSpPr>
            <a:spLocks noChangeShapeType="1"/>
          </p:cNvSpPr>
          <p:nvPr/>
        </p:nvSpPr>
        <p:spPr bwMode="auto">
          <a:xfrm flipV="1">
            <a:off x="3707904" y="564867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6" name="Line 23"/>
          <p:cNvSpPr>
            <a:spLocks noChangeShapeType="1"/>
          </p:cNvSpPr>
          <p:nvPr/>
        </p:nvSpPr>
        <p:spPr bwMode="auto">
          <a:xfrm flipV="1">
            <a:off x="4165104" y="564867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7" name="Line 24"/>
          <p:cNvSpPr>
            <a:spLocks noChangeShapeType="1"/>
          </p:cNvSpPr>
          <p:nvPr/>
        </p:nvSpPr>
        <p:spPr bwMode="auto">
          <a:xfrm flipV="1">
            <a:off x="4698504" y="564867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8" name="Line 25"/>
          <p:cNvSpPr>
            <a:spLocks noChangeShapeType="1"/>
          </p:cNvSpPr>
          <p:nvPr/>
        </p:nvSpPr>
        <p:spPr bwMode="auto">
          <a:xfrm flipV="1">
            <a:off x="5155704" y="564867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19" name="Line 26"/>
          <p:cNvSpPr>
            <a:spLocks noChangeShapeType="1"/>
          </p:cNvSpPr>
          <p:nvPr/>
        </p:nvSpPr>
        <p:spPr bwMode="auto">
          <a:xfrm flipV="1">
            <a:off x="5689104" y="564867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20" name="Line 27"/>
          <p:cNvSpPr>
            <a:spLocks noChangeShapeType="1"/>
          </p:cNvSpPr>
          <p:nvPr/>
        </p:nvSpPr>
        <p:spPr bwMode="auto">
          <a:xfrm flipV="1">
            <a:off x="6146304" y="564867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21" name="Line 28"/>
          <p:cNvSpPr>
            <a:spLocks noChangeShapeType="1"/>
          </p:cNvSpPr>
          <p:nvPr/>
        </p:nvSpPr>
        <p:spPr bwMode="auto">
          <a:xfrm>
            <a:off x="3707904" y="5801072"/>
            <a:ext cx="2438400"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22" name="Line 29"/>
          <p:cNvSpPr>
            <a:spLocks noChangeShapeType="1"/>
          </p:cNvSpPr>
          <p:nvPr/>
        </p:nvSpPr>
        <p:spPr bwMode="auto">
          <a:xfrm flipV="1">
            <a:off x="4711204" y="5801072"/>
            <a:ext cx="0" cy="2667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24" name="Rectangle 31"/>
          <p:cNvSpPr>
            <a:spLocks noChangeArrowheads="1"/>
          </p:cNvSpPr>
          <p:nvPr/>
        </p:nvSpPr>
        <p:spPr bwMode="auto">
          <a:xfrm>
            <a:off x="2772445" y="4640783"/>
            <a:ext cx="533400" cy="304800"/>
          </a:xfrm>
          <a:prstGeom prst="rect">
            <a:avLst/>
          </a:prstGeom>
          <a:solidFill>
            <a:srgbClr val="66FF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8225" name="Rectangle 32"/>
          <p:cNvSpPr>
            <a:spLocks noChangeArrowheads="1"/>
          </p:cNvSpPr>
          <p:nvPr/>
        </p:nvSpPr>
        <p:spPr bwMode="auto">
          <a:xfrm>
            <a:off x="2772445" y="5348808"/>
            <a:ext cx="533400" cy="304800"/>
          </a:xfrm>
          <a:prstGeom prst="rect">
            <a:avLst/>
          </a:prstGeom>
          <a:solidFill>
            <a:srgbClr val="66FF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8226" name="Line 33"/>
          <p:cNvSpPr>
            <a:spLocks noChangeShapeType="1"/>
          </p:cNvSpPr>
          <p:nvPr/>
        </p:nvSpPr>
        <p:spPr bwMode="auto">
          <a:xfrm flipV="1">
            <a:off x="3035970" y="4335983"/>
            <a:ext cx="0" cy="315913"/>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27" name="Line 34"/>
          <p:cNvSpPr>
            <a:spLocks noChangeShapeType="1"/>
          </p:cNvSpPr>
          <p:nvPr/>
        </p:nvSpPr>
        <p:spPr bwMode="auto">
          <a:xfrm flipV="1">
            <a:off x="2959770" y="5174183"/>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28" name="Rectangle 35"/>
          <p:cNvSpPr>
            <a:spLocks noChangeArrowheads="1"/>
          </p:cNvSpPr>
          <p:nvPr/>
        </p:nvSpPr>
        <p:spPr bwMode="auto">
          <a:xfrm>
            <a:off x="3934495" y="5348808"/>
            <a:ext cx="381000" cy="304800"/>
          </a:xfrm>
          <a:prstGeom prst="rect">
            <a:avLst/>
          </a:prstGeom>
          <a:solidFill>
            <a:srgbClr val="3197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8229" name="Rectangle 36"/>
          <p:cNvSpPr>
            <a:spLocks noChangeArrowheads="1"/>
          </p:cNvSpPr>
          <p:nvPr/>
        </p:nvSpPr>
        <p:spPr bwMode="auto">
          <a:xfrm>
            <a:off x="4467895" y="5348808"/>
            <a:ext cx="381000" cy="304800"/>
          </a:xfrm>
          <a:prstGeom prst="rect">
            <a:avLst/>
          </a:prstGeom>
          <a:solidFill>
            <a:srgbClr val="3197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8230" name="Rectangle 37"/>
          <p:cNvSpPr>
            <a:spLocks noChangeArrowheads="1"/>
          </p:cNvSpPr>
          <p:nvPr/>
        </p:nvSpPr>
        <p:spPr bwMode="auto">
          <a:xfrm>
            <a:off x="5001295" y="5348808"/>
            <a:ext cx="381000" cy="304800"/>
          </a:xfrm>
          <a:prstGeom prst="rect">
            <a:avLst/>
          </a:prstGeom>
          <a:solidFill>
            <a:srgbClr val="3197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8231" name="Rectangle 38"/>
          <p:cNvSpPr>
            <a:spLocks noChangeArrowheads="1"/>
          </p:cNvSpPr>
          <p:nvPr/>
        </p:nvSpPr>
        <p:spPr bwMode="auto">
          <a:xfrm>
            <a:off x="5458495" y="5348808"/>
            <a:ext cx="381000" cy="304800"/>
          </a:xfrm>
          <a:prstGeom prst="rect">
            <a:avLst/>
          </a:prstGeom>
          <a:solidFill>
            <a:srgbClr val="3197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8232" name="Rectangle 39"/>
          <p:cNvSpPr>
            <a:spLocks noChangeArrowheads="1"/>
          </p:cNvSpPr>
          <p:nvPr/>
        </p:nvSpPr>
        <p:spPr bwMode="auto">
          <a:xfrm>
            <a:off x="5939507" y="5348808"/>
            <a:ext cx="381000" cy="304800"/>
          </a:xfrm>
          <a:prstGeom prst="rect">
            <a:avLst/>
          </a:prstGeom>
          <a:solidFill>
            <a:srgbClr val="3197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8233" name="Line 40"/>
          <p:cNvSpPr>
            <a:spLocks noChangeShapeType="1"/>
          </p:cNvSpPr>
          <p:nvPr/>
        </p:nvSpPr>
        <p:spPr bwMode="auto">
          <a:xfrm flipV="1">
            <a:off x="4026570" y="5174183"/>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34" name="Line 41"/>
          <p:cNvSpPr>
            <a:spLocks noChangeShapeType="1"/>
          </p:cNvSpPr>
          <p:nvPr/>
        </p:nvSpPr>
        <p:spPr bwMode="auto">
          <a:xfrm flipV="1">
            <a:off x="5093370" y="5174183"/>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35" name="Line 42"/>
          <p:cNvSpPr>
            <a:spLocks noChangeShapeType="1"/>
          </p:cNvSpPr>
          <p:nvPr/>
        </p:nvSpPr>
        <p:spPr bwMode="auto">
          <a:xfrm flipV="1">
            <a:off x="5550570" y="5174183"/>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36" name="Line 43"/>
          <p:cNvSpPr>
            <a:spLocks noChangeShapeType="1"/>
          </p:cNvSpPr>
          <p:nvPr/>
        </p:nvSpPr>
        <p:spPr bwMode="auto">
          <a:xfrm flipV="1">
            <a:off x="6083970" y="5174183"/>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43" name="Rectangle 50"/>
          <p:cNvSpPr>
            <a:spLocks noChangeArrowheads="1"/>
          </p:cNvSpPr>
          <p:nvPr/>
        </p:nvSpPr>
        <p:spPr bwMode="auto">
          <a:xfrm>
            <a:off x="3553495" y="4640783"/>
            <a:ext cx="1143000" cy="304800"/>
          </a:xfrm>
          <a:prstGeom prst="rect">
            <a:avLst/>
          </a:prstGeom>
          <a:solidFill>
            <a:schemeClr val="accent1"/>
          </a:solidFill>
          <a:ln w="9525">
            <a:solidFill>
              <a:srgbClr val="000066"/>
            </a:solidFill>
            <a:miter lim="800000"/>
            <a:headEnd/>
            <a:tailEnd/>
          </a:ln>
        </p:spPr>
        <p:txBody>
          <a:bodyPr wrap="none" anchor="ctr"/>
          <a:lstStyle/>
          <a:p>
            <a:pPr eaLnBrk="0" hangingPunct="0"/>
            <a:r>
              <a:rPr lang="fr-FR" sz="1100" b="1">
                <a:solidFill>
                  <a:srgbClr val="000066"/>
                </a:solidFill>
              </a:rPr>
              <a:t>O1</a:t>
            </a:r>
          </a:p>
        </p:txBody>
      </p:sp>
      <p:sp>
        <p:nvSpPr>
          <p:cNvPr id="8244" name="Rectangle 51"/>
          <p:cNvSpPr>
            <a:spLocks noChangeArrowheads="1"/>
          </p:cNvSpPr>
          <p:nvPr/>
        </p:nvSpPr>
        <p:spPr bwMode="auto">
          <a:xfrm>
            <a:off x="4894932" y="4628083"/>
            <a:ext cx="1143000" cy="304800"/>
          </a:xfrm>
          <a:prstGeom prst="rect">
            <a:avLst/>
          </a:prstGeom>
          <a:solidFill>
            <a:schemeClr val="accent1"/>
          </a:solidFill>
          <a:ln w="9525">
            <a:solidFill>
              <a:srgbClr val="000066"/>
            </a:solidFill>
            <a:miter lim="800000"/>
            <a:headEnd/>
            <a:tailEnd/>
          </a:ln>
        </p:spPr>
        <p:txBody>
          <a:bodyPr wrap="none" anchor="ctr"/>
          <a:lstStyle/>
          <a:p>
            <a:pPr eaLnBrk="0" hangingPunct="0"/>
            <a:r>
              <a:rPr lang="fr-FR" sz="1100" b="1">
                <a:solidFill>
                  <a:srgbClr val="000066"/>
                </a:solidFill>
              </a:rPr>
              <a:t>O2</a:t>
            </a:r>
          </a:p>
        </p:txBody>
      </p:sp>
      <p:sp>
        <p:nvSpPr>
          <p:cNvPr id="8264" name="Text Box 71"/>
          <p:cNvSpPr txBox="1">
            <a:spLocks noChangeArrowheads="1"/>
          </p:cNvSpPr>
          <p:nvPr/>
        </p:nvSpPr>
        <p:spPr bwMode="auto">
          <a:xfrm>
            <a:off x="3780631" y="2420888"/>
            <a:ext cx="3095625"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a:spcBef>
                <a:spcPct val="50000"/>
              </a:spcBef>
            </a:pPr>
            <a:r>
              <a:rPr lang="en-GB" sz="1400" b="1" dirty="0">
                <a:solidFill>
                  <a:srgbClr val="0F5494"/>
                </a:solidFill>
              </a:rPr>
              <a:t>Intervention logic</a:t>
            </a:r>
          </a:p>
        </p:txBody>
      </p:sp>
      <p:sp>
        <p:nvSpPr>
          <p:cNvPr id="2" name="TextBox 1"/>
          <p:cNvSpPr txBox="1"/>
          <p:nvPr/>
        </p:nvSpPr>
        <p:spPr>
          <a:xfrm>
            <a:off x="6869732" y="5386064"/>
            <a:ext cx="1584176" cy="276999"/>
          </a:xfrm>
          <a:prstGeom prst="rect">
            <a:avLst/>
          </a:prstGeom>
          <a:solidFill>
            <a:srgbClr val="008000"/>
          </a:solidFill>
        </p:spPr>
        <p:txBody>
          <a:bodyPr wrap="square" rtlCol="0">
            <a:spAutoFit/>
          </a:bodyPr>
          <a:lstStyle/>
          <a:p>
            <a:pPr algn="ctr"/>
            <a:r>
              <a:rPr lang="en-GB" b="1" dirty="0" smtClean="0">
                <a:solidFill>
                  <a:srgbClr val="080808"/>
                </a:solidFill>
              </a:rPr>
              <a:t>Activities</a:t>
            </a:r>
            <a:endParaRPr lang="en-GB" b="1" dirty="0">
              <a:solidFill>
                <a:srgbClr val="080808"/>
              </a:solidFill>
            </a:endParaRPr>
          </a:p>
        </p:txBody>
      </p:sp>
      <p:sp>
        <p:nvSpPr>
          <p:cNvPr id="73" name="TextBox 1"/>
          <p:cNvSpPr txBox="1"/>
          <p:nvPr/>
        </p:nvSpPr>
        <p:spPr>
          <a:xfrm>
            <a:off x="6869732" y="4628083"/>
            <a:ext cx="1584176" cy="276999"/>
          </a:xfrm>
          <a:prstGeom prst="rect">
            <a:avLst/>
          </a:prstGeom>
          <a:solidFill>
            <a:srgbClr val="BADDE1"/>
          </a:solidFill>
          <a:ln>
            <a:solidFill>
              <a:schemeClr val="accent2">
                <a:lumMod val="60000"/>
                <a:lumOff val="40000"/>
              </a:schemeClr>
            </a:solidFill>
          </a:ln>
        </p:spPr>
        <p:txBody>
          <a:bodyPr wrap="square" rtlCol="0">
            <a:spAutoFit/>
          </a:bodyPr>
          <a:lstStyle/>
          <a:p>
            <a:pPr algn="ctr"/>
            <a:r>
              <a:rPr lang="en-GB" b="1" dirty="0" smtClean="0">
                <a:solidFill>
                  <a:srgbClr val="080808"/>
                </a:solidFill>
              </a:rPr>
              <a:t>Outputs</a:t>
            </a:r>
            <a:endParaRPr lang="en-GB" b="1" dirty="0">
              <a:solidFill>
                <a:srgbClr val="080808"/>
              </a:solidFill>
            </a:endParaRPr>
          </a:p>
        </p:txBody>
      </p:sp>
      <p:sp>
        <p:nvSpPr>
          <p:cNvPr id="75" name="TextBox 1"/>
          <p:cNvSpPr txBox="1"/>
          <p:nvPr/>
        </p:nvSpPr>
        <p:spPr>
          <a:xfrm>
            <a:off x="323528" y="4905082"/>
            <a:ext cx="1584176" cy="276999"/>
          </a:xfrm>
          <a:prstGeom prst="rect">
            <a:avLst/>
          </a:prstGeom>
          <a:solidFill>
            <a:srgbClr val="00CC00"/>
          </a:solidFill>
        </p:spPr>
        <p:txBody>
          <a:bodyPr wrap="square" rtlCol="0">
            <a:spAutoFit/>
          </a:bodyPr>
          <a:lstStyle/>
          <a:p>
            <a:pPr algn="ctr"/>
            <a:r>
              <a:rPr lang="en-GB" b="1" dirty="0" smtClean="0">
                <a:solidFill>
                  <a:srgbClr val="080808"/>
                </a:solidFill>
              </a:rPr>
              <a:t>Assumptions</a:t>
            </a:r>
            <a:endParaRPr lang="en-GB" b="1" dirty="0">
              <a:solidFill>
                <a:srgbClr val="080808"/>
              </a:solidFill>
            </a:endParaRPr>
          </a:p>
        </p:txBody>
      </p:sp>
      <p:sp>
        <p:nvSpPr>
          <p:cNvPr id="76" name="Rectangle 31"/>
          <p:cNvSpPr>
            <a:spLocks noChangeArrowheads="1"/>
          </p:cNvSpPr>
          <p:nvPr/>
        </p:nvSpPr>
        <p:spPr bwMode="auto">
          <a:xfrm>
            <a:off x="2742456" y="3764483"/>
            <a:ext cx="533400" cy="304800"/>
          </a:xfrm>
          <a:prstGeom prst="rect">
            <a:avLst/>
          </a:prstGeom>
          <a:solidFill>
            <a:srgbClr val="66FF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77" name="Line 13"/>
          <p:cNvSpPr>
            <a:spLocks noChangeShapeType="1"/>
          </p:cNvSpPr>
          <p:nvPr/>
        </p:nvSpPr>
        <p:spPr bwMode="auto">
          <a:xfrm>
            <a:off x="3275856" y="3916883"/>
            <a:ext cx="506239"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49" name="Espace réservé du numéro de diapositive 3"/>
          <p:cNvSpPr>
            <a:spLocks noGrp="1"/>
          </p:cNvSpPr>
          <p:nvPr>
            <p:ph type="sldNum" sz="quarter" idx="12"/>
          </p:nvPr>
        </p:nvSpPr>
        <p:spPr>
          <a:xfrm>
            <a:off x="8229600" y="6245225"/>
            <a:ext cx="457200" cy="47625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eaLnBrk="1" hangingPunct="1"/>
            <a:fld id="{85073347-5E4F-4391-BAAF-434299E3BD72}" type="slidenum">
              <a:rPr lang="en-GB" smtClean="0">
                <a:solidFill>
                  <a:schemeClr val="tx1"/>
                </a:solidFill>
                <a:latin typeface="Verdana" pitchFamily="34" charset="0"/>
              </a:rPr>
              <a:pPr eaLnBrk="1" hangingPunct="1"/>
              <a:t>8</a:t>
            </a:fld>
            <a:endParaRPr lang="en-GB" dirty="0" smtClean="0">
              <a:solidFill>
                <a:schemeClr val="tx1"/>
              </a:solidFill>
              <a:latin typeface="Verdana" pitchFamily="34" charset="0"/>
            </a:endParaRPr>
          </a:p>
        </p:txBody>
      </p:sp>
    </p:spTree>
    <p:extLst>
      <p:ext uri="{BB962C8B-B14F-4D97-AF65-F5344CB8AC3E}">
        <p14:creationId xmlns:p14="http://schemas.microsoft.com/office/powerpoint/2010/main" xmlns="" val="16270195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20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20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20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20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20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22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22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24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24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19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20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20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21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821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21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21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21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822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822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228"/>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822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823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82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823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23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8234"/>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235"/>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8236"/>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8201"/>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8215"/>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8216"/>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8217"/>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8218"/>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8219"/>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8220"/>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8221"/>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8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nimBg="1"/>
      <p:bldP spid="8199" grpId="0" animBg="1"/>
      <p:bldP spid="8201" grpId="0" animBg="1"/>
      <p:bldP spid="8203" grpId="0" animBg="1"/>
      <p:bldP spid="8204" grpId="0" animBg="1"/>
      <p:bldP spid="8205" grpId="0" animBg="1"/>
      <p:bldP spid="8206" grpId="0" animBg="1"/>
      <p:bldP spid="8207" grpId="0" animBg="1"/>
      <p:bldP spid="8208" grpId="0" animBg="1"/>
      <p:bldP spid="8209" grpId="0" animBg="1"/>
      <p:bldP spid="8210" grpId="0" animBg="1"/>
      <p:bldP spid="8211" grpId="0" animBg="1"/>
      <p:bldP spid="8212" grpId="0" animBg="1"/>
      <p:bldP spid="8213" grpId="0" animBg="1"/>
      <p:bldP spid="8214" grpId="0" animBg="1"/>
      <p:bldP spid="8215" grpId="0" animBg="1"/>
      <p:bldP spid="8216" grpId="0" animBg="1"/>
      <p:bldP spid="8217" grpId="0" animBg="1"/>
      <p:bldP spid="8218" grpId="0" animBg="1"/>
      <p:bldP spid="8219" grpId="0" animBg="1"/>
      <p:bldP spid="8220" grpId="0" animBg="1"/>
      <p:bldP spid="8221" grpId="0" animBg="1"/>
      <p:bldP spid="8222" grpId="0" animBg="1"/>
      <p:bldP spid="8224" grpId="0" animBg="1"/>
      <p:bldP spid="8225" grpId="0" animBg="1"/>
      <p:bldP spid="8226" grpId="0" animBg="1"/>
      <p:bldP spid="8227" grpId="0" animBg="1"/>
      <p:bldP spid="8228" grpId="0" animBg="1"/>
      <p:bldP spid="8229" grpId="0" animBg="1"/>
      <p:bldP spid="8230" grpId="0" animBg="1"/>
      <p:bldP spid="8231" grpId="0" animBg="1"/>
      <p:bldP spid="8232" grpId="0" animBg="1"/>
      <p:bldP spid="8233" grpId="0" animBg="1"/>
      <p:bldP spid="8234" grpId="0" animBg="1"/>
      <p:bldP spid="8235" grpId="0" animBg="1"/>
      <p:bldP spid="8236" grpId="0" animBg="1"/>
      <p:bldP spid="8243" grpId="0" animBg="1"/>
      <p:bldP spid="8244" grpId="0" animBg="1"/>
      <p:bldP spid="2" grpId="0" animBg="1"/>
      <p:bldP spid="73" grpId="0" animBg="1"/>
      <p:bldP spid="75" grpId="0" animBg="1"/>
      <p:bldP spid="76" grpId="0" animBg="1"/>
      <p:bldP spid="7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0" y="1274802"/>
            <a:ext cx="7786688" cy="553998"/>
          </a:xfrm>
        </p:spPr>
        <p:txBody>
          <a:bodyPr>
            <a:spAutoFit/>
          </a:bodyPr>
          <a:lstStyle/>
          <a:p>
            <a:pPr indent="0" eaLnBrk="1" hangingPunct="1"/>
            <a:r>
              <a:rPr lang="en-GB" dirty="0" smtClean="0">
                <a:ea typeface="ＭＳ Ｐゴシック" pitchFamily="34" charset="-128"/>
              </a:rPr>
              <a:t>Building the logical framework </a:t>
            </a:r>
            <a:endParaRPr lang="en-GB" dirty="0" smtClean="0">
              <a:solidFill>
                <a:srgbClr val="00B050"/>
              </a:solidFill>
              <a:ea typeface="ＭＳ Ｐゴシック" pitchFamily="34" charset="-128"/>
            </a:endParaRPr>
          </a:p>
        </p:txBody>
      </p:sp>
      <p:sp>
        <p:nvSpPr>
          <p:cNvPr id="8197" name="Rectangle 4"/>
          <p:cNvSpPr>
            <a:spLocks noChangeArrowheads="1"/>
          </p:cNvSpPr>
          <p:nvPr/>
        </p:nvSpPr>
        <p:spPr bwMode="auto">
          <a:xfrm>
            <a:off x="4649788" y="3996903"/>
            <a:ext cx="1066800" cy="304800"/>
          </a:xfrm>
          <a:prstGeom prst="rect">
            <a:avLst/>
          </a:prstGeom>
          <a:solidFill>
            <a:schemeClr val="accent1"/>
          </a:solidFill>
          <a:ln w="9525">
            <a:solidFill>
              <a:srgbClr val="000066"/>
            </a:solidFill>
            <a:miter lim="800000"/>
            <a:headEnd/>
            <a:tailEnd/>
          </a:ln>
        </p:spPr>
        <p:txBody>
          <a:bodyPr wrap="none" anchor="ctr"/>
          <a:lstStyle/>
          <a:p>
            <a:pPr eaLnBrk="0" hangingPunct="0"/>
            <a:r>
              <a:rPr lang="en-GB" sz="1100" b="1">
                <a:solidFill>
                  <a:srgbClr val="000066"/>
                </a:solidFill>
              </a:rPr>
              <a:t>Output 2</a:t>
            </a:r>
          </a:p>
        </p:txBody>
      </p:sp>
      <p:sp>
        <p:nvSpPr>
          <p:cNvPr id="8198" name="Rectangle 5"/>
          <p:cNvSpPr>
            <a:spLocks noChangeArrowheads="1"/>
          </p:cNvSpPr>
          <p:nvPr/>
        </p:nvSpPr>
        <p:spPr bwMode="auto">
          <a:xfrm>
            <a:off x="4657725" y="3690516"/>
            <a:ext cx="1066800" cy="304800"/>
          </a:xfrm>
          <a:prstGeom prst="rect">
            <a:avLst/>
          </a:prstGeom>
          <a:solidFill>
            <a:schemeClr val="accent1"/>
          </a:solidFill>
          <a:ln w="9525">
            <a:solidFill>
              <a:srgbClr val="000066"/>
            </a:solidFill>
            <a:miter lim="800000"/>
            <a:headEnd/>
            <a:tailEnd/>
          </a:ln>
        </p:spPr>
        <p:txBody>
          <a:bodyPr wrap="none" anchor="ctr"/>
          <a:lstStyle/>
          <a:p>
            <a:pPr eaLnBrk="0" hangingPunct="0"/>
            <a:r>
              <a:rPr lang="en-GB" sz="1100" b="1">
                <a:solidFill>
                  <a:srgbClr val="000066"/>
                </a:solidFill>
              </a:rPr>
              <a:t>Output 1</a:t>
            </a:r>
          </a:p>
        </p:txBody>
      </p:sp>
      <p:sp>
        <p:nvSpPr>
          <p:cNvPr id="8237" name="Text Box 44"/>
          <p:cNvSpPr txBox="1">
            <a:spLocks noChangeArrowheads="1"/>
          </p:cNvSpPr>
          <p:nvPr/>
        </p:nvSpPr>
        <p:spPr bwMode="auto">
          <a:xfrm>
            <a:off x="5580831" y="1978223"/>
            <a:ext cx="3095625"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a:spcBef>
                <a:spcPct val="50000"/>
              </a:spcBef>
            </a:pPr>
            <a:r>
              <a:rPr lang="en-GB" sz="1400" b="1" dirty="0">
                <a:solidFill>
                  <a:srgbClr val="0F5494"/>
                </a:solidFill>
              </a:rPr>
              <a:t>Logical framework</a:t>
            </a:r>
          </a:p>
        </p:txBody>
      </p:sp>
      <p:sp>
        <p:nvSpPr>
          <p:cNvPr id="8238" name="Rectangle 45"/>
          <p:cNvSpPr>
            <a:spLocks noChangeArrowheads="1"/>
          </p:cNvSpPr>
          <p:nvPr/>
        </p:nvSpPr>
        <p:spPr bwMode="auto">
          <a:xfrm>
            <a:off x="5802313" y="4789066"/>
            <a:ext cx="674687" cy="2746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eaLnBrk="0" hangingPunct="0"/>
            <a:r>
              <a:rPr lang="fr-FR" sz="1200">
                <a:latin typeface="Times New Roman" pitchFamily="18" charset="0"/>
              </a:rPr>
              <a:t>Moyens</a:t>
            </a:r>
          </a:p>
        </p:txBody>
      </p:sp>
      <p:sp>
        <p:nvSpPr>
          <p:cNvPr id="8239" name="Line 46"/>
          <p:cNvSpPr>
            <a:spLocks noChangeShapeType="1"/>
          </p:cNvSpPr>
          <p:nvPr/>
        </p:nvSpPr>
        <p:spPr bwMode="auto">
          <a:xfrm>
            <a:off x="4648200" y="5673303"/>
            <a:ext cx="3810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GB"/>
          </a:p>
        </p:txBody>
      </p:sp>
      <p:sp>
        <p:nvSpPr>
          <p:cNvPr id="8240" name="Line 47"/>
          <p:cNvSpPr>
            <a:spLocks noChangeShapeType="1"/>
          </p:cNvSpPr>
          <p:nvPr/>
        </p:nvSpPr>
        <p:spPr bwMode="auto">
          <a:xfrm>
            <a:off x="4648200" y="4301703"/>
            <a:ext cx="3810000" cy="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wrap="none" anchor="ctr"/>
          <a:lstStyle/>
          <a:p>
            <a:endParaRPr lang="en-GB"/>
          </a:p>
        </p:txBody>
      </p:sp>
      <p:sp>
        <p:nvSpPr>
          <p:cNvPr id="8241" name="Rectangle 48"/>
          <p:cNvSpPr>
            <a:spLocks noChangeArrowheads="1"/>
          </p:cNvSpPr>
          <p:nvPr/>
        </p:nvSpPr>
        <p:spPr bwMode="auto">
          <a:xfrm>
            <a:off x="4656138" y="2963441"/>
            <a:ext cx="1066800" cy="381000"/>
          </a:xfrm>
          <a:prstGeom prst="rect">
            <a:avLst/>
          </a:prstGeom>
          <a:solidFill>
            <a:schemeClr val="hlink"/>
          </a:solidFill>
          <a:ln w="9525">
            <a:solidFill>
              <a:srgbClr val="000066"/>
            </a:solidFill>
            <a:miter lim="800000"/>
            <a:headEnd/>
            <a:tailEnd/>
          </a:ln>
        </p:spPr>
        <p:txBody>
          <a:bodyPr wrap="none" anchor="ctr"/>
          <a:lstStyle/>
          <a:p>
            <a:pPr eaLnBrk="0" hangingPunct="0"/>
            <a:r>
              <a:rPr lang="en-GB" sz="1100" b="1">
                <a:solidFill>
                  <a:srgbClr val="000066"/>
                </a:solidFill>
              </a:rPr>
              <a:t>Overall obj.</a:t>
            </a:r>
          </a:p>
        </p:txBody>
      </p:sp>
      <p:sp>
        <p:nvSpPr>
          <p:cNvPr id="8242" name="Rectangle 49"/>
          <p:cNvSpPr>
            <a:spLocks noChangeArrowheads="1"/>
          </p:cNvSpPr>
          <p:nvPr/>
        </p:nvSpPr>
        <p:spPr bwMode="auto">
          <a:xfrm>
            <a:off x="4657725" y="3311103"/>
            <a:ext cx="1066800" cy="381000"/>
          </a:xfrm>
          <a:prstGeom prst="rect">
            <a:avLst/>
          </a:prstGeom>
          <a:solidFill>
            <a:srgbClr val="33CCCC"/>
          </a:solidFill>
          <a:ln w="9525">
            <a:solidFill>
              <a:srgbClr val="000066"/>
            </a:solidFill>
            <a:miter lim="800000"/>
            <a:headEnd/>
            <a:tailEnd/>
          </a:ln>
        </p:spPr>
        <p:txBody>
          <a:bodyPr wrap="none" anchor="ctr"/>
          <a:lstStyle/>
          <a:p>
            <a:pPr eaLnBrk="0" hangingPunct="0"/>
            <a:r>
              <a:rPr lang="en-GB" sz="1100" b="1">
                <a:solidFill>
                  <a:srgbClr val="000066"/>
                </a:solidFill>
              </a:rPr>
              <a:t>Specific obj.</a:t>
            </a:r>
          </a:p>
        </p:txBody>
      </p:sp>
      <p:sp>
        <p:nvSpPr>
          <p:cNvPr id="8245" name="Rectangle 52"/>
          <p:cNvSpPr>
            <a:spLocks noChangeArrowheads="1"/>
          </p:cNvSpPr>
          <p:nvPr/>
        </p:nvSpPr>
        <p:spPr bwMode="auto">
          <a:xfrm>
            <a:off x="4648200" y="4301703"/>
            <a:ext cx="1066800" cy="228600"/>
          </a:xfrm>
          <a:prstGeom prst="rect">
            <a:avLst/>
          </a:prstGeom>
          <a:solidFill>
            <a:srgbClr val="319733"/>
          </a:solidFill>
          <a:ln w="9525">
            <a:solidFill>
              <a:srgbClr val="000066"/>
            </a:solidFill>
            <a:miter lim="800000"/>
            <a:headEnd/>
            <a:tailEnd/>
          </a:ln>
        </p:spPr>
        <p:txBody>
          <a:bodyPr wrap="none" anchor="ctr"/>
          <a:lstStyle/>
          <a:p>
            <a:pPr eaLnBrk="0" hangingPunct="0"/>
            <a:r>
              <a:rPr lang="en-GB" sz="1100" b="1">
                <a:solidFill>
                  <a:srgbClr val="000066"/>
                </a:solidFill>
              </a:rPr>
              <a:t>Activity</a:t>
            </a:r>
            <a:r>
              <a:rPr lang="en-GB" sz="1100">
                <a:solidFill>
                  <a:srgbClr val="000066"/>
                </a:solidFill>
              </a:rPr>
              <a:t> </a:t>
            </a:r>
            <a:r>
              <a:rPr lang="en-GB" sz="1100" b="1">
                <a:solidFill>
                  <a:srgbClr val="000066"/>
                </a:solidFill>
              </a:rPr>
              <a:t>1.1</a:t>
            </a:r>
          </a:p>
        </p:txBody>
      </p:sp>
      <p:sp>
        <p:nvSpPr>
          <p:cNvPr id="8246" name="Rectangle 53"/>
          <p:cNvSpPr>
            <a:spLocks noChangeArrowheads="1"/>
          </p:cNvSpPr>
          <p:nvPr/>
        </p:nvSpPr>
        <p:spPr bwMode="auto">
          <a:xfrm>
            <a:off x="4648200" y="4530303"/>
            <a:ext cx="1066800" cy="228600"/>
          </a:xfrm>
          <a:prstGeom prst="rect">
            <a:avLst/>
          </a:prstGeom>
          <a:solidFill>
            <a:srgbClr val="319733"/>
          </a:solidFill>
          <a:ln w="9525">
            <a:solidFill>
              <a:srgbClr val="000066"/>
            </a:solidFill>
            <a:miter lim="800000"/>
            <a:headEnd/>
            <a:tailEnd/>
          </a:ln>
        </p:spPr>
        <p:txBody>
          <a:bodyPr wrap="none" anchor="ctr"/>
          <a:lstStyle/>
          <a:p>
            <a:pPr eaLnBrk="0" hangingPunct="0"/>
            <a:r>
              <a:rPr lang="en-GB" sz="1100" b="1">
                <a:solidFill>
                  <a:srgbClr val="000066"/>
                </a:solidFill>
              </a:rPr>
              <a:t>Activity 1.2</a:t>
            </a:r>
          </a:p>
        </p:txBody>
      </p:sp>
      <p:sp>
        <p:nvSpPr>
          <p:cNvPr id="8247" name="Rectangle 54"/>
          <p:cNvSpPr>
            <a:spLocks noChangeArrowheads="1"/>
          </p:cNvSpPr>
          <p:nvPr/>
        </p:nvSpPr>
        <p:spPr bwMode="auto">
          <a:xfrm>
            <a:off x="4648200" y="4777953"/>
            <a:ext cx="1066800" cy="228600"/>
          </a:xfrm>
          <a:prstGeom prst="rect">
            <a:avLst/>
          </a:prstGeom>
          <a:solidFill>
            <a:srgbClr val="319733"/>
          </a:solidFill>
          <a:ln w="9525">
            <a:solidFill>
              <a:srgbClr val="000066"/>
            </a:solidFill>
            <a:miter lim="800000"/>
            <a:headEnd/>
            <a:tailEnd/>
          </a:ln>
        </p:spPr>
        <p:txBody>
          <a:bodyPr wrap="none" anchor="ctr"/>
          <a:lstStyle/>
          <a:p>
            <a:pPr eaLnBrk="0" hangingPunct="0"/>
            <a:r>
              <a:rPr lang="en-GB" sz="1100" b="1">
                <a:solidFill>
                  <a:srgbClr val="000066"/>
                </a:solidFill>
              </a:rPr>
              <a:t>Activity 1.3</a:t>
            </a:r>
          </a:p>
        </p:txBody>
      </p:sp>
      <p:sp>
        <p:nvSpPr>
          <p:cNvPr id="8248" name="Rectangle 55"/>
          <p:cNvSpPr>
            <a:spLocks noChangeArrowheads="1"/>
          </p:cNvSpPr>
          <p:nvPr/>
        </p:nvSpPr>
        <p:spPr bwMode="auto">
          <a:xfrm>
            <a:off x="4648200" y="4987503"/>
            <a:ext cx="1066800" cy="228600"/>
          </a:xfrm>
          <a:prstGeom prst="rect">
            <a:avLst/>
          </a:prstGeom>
          <a:solidFill>
            <a:srgbClr val="319733"/>
          </a:solidFill>
          <a:ln w="9525">
            <a:solidFill>
              <a:srgbClr val="000066"/>
            </a:solidFill>
            <a:miter lim="800000"/>
            <a:headEnd/>
            <a:tailEnd/>
          </a:ln>
        </p:spPr>
        <p:txBody>
          <a:bodyPr wrap="none" anchor="ctr"/>
          <a:lstStyle/>
          <a:p>
            <a:pPr eaLnBrk="0" hangingPunct="0"/>
            <a:r>
              <a:rPr lang="en-GB" sz="1100" b="1">
                <a:solidFill>
                  <a:srgbClr val="000066"/>
                </a:solidFill>
              </a:rPr>
              <a:t>Activity 2.1</a:t>
            </a:r>
          </a:p>
        </p:txBody>
      </p:sp>
      <p:sp>
        <p:nvSpPr>
          <p:cNvPr id="8249" name="Rectangle 56"/>
          <p:cNvSpPr>
            <a:spLocks noChangeArrowheads="1"/>
          </p:cNvSpPr>
          <p:nvPr/>
        </p:nvSpPr>
        <p:spPr bwMode="auto">
          <a:xfrm>
            <a:off x="4648200" y="5216103"/>
            <a:ext cx="1066800" cy="228600"/>
          </a:xfrm>
          <a:prstGeom prst="rect">
            <a:avLst/>
          </a:prstGeom>
          <a:solidFill>
            <a:srgbClr val="319733"/>
          </a:solidFill>
          <a:ln w="9525">
            <a:solidFill>
              <a:srgbClr val="000066"/>
            </a:solidFill>
            <a:miter lim="800000"/>
            <a:headEnd/>
            <a:tailEnd/>
          </a:ln>
        </p:spPr>
        <p:txBody>
          <a:bodyPr wrap="none" anchor="ctr"/>
          <a:lstStyle/>
          <a:p>
            <a:pPr eaLnBrk="0" hangingPunct="0"/>
            <a:r>
              <a:rPr lang="en-GB" sz="1100" b="1">
                <a:solidFill>
                  <a:srgbClr val="000066"/>
                </a:solidFill>
              </a:rPr>
              <a:t>Activity 2.2</a:t>
            </a:r>
          </a:p>
        </p:txBody>
      </p:sp>
      <p:sp>
        <p:nvSpPr>
          <p:cNvPr id="8250" name="Rectangle 57"/>
          <p:cNvSpPr>
            <a:spLocks noChangeArrowheads="1"/>
          </p:cNvSpPr>
          <p:nvPr/>
        </p:nvSpPr>
        <p:spPr bwMode="auto">
          <a:xfrm>
            <a:off x="4648200" y="5444703"/>
            <a:ext cx="1066800" cy="228600"/>
          </a:xfrm>
          <a:prstGeom prst="rect">
            <a:avLst/>
          </a:prstGeom>
          <a:solidFill>
            <a:srgbClr val="319733"/>
          </a:solidFill>
          <a:ln w="9525">
            <a:solidFill>
              <a:srgbClr val="000066"/>
            </a:solidFill>
            <a:miter lim="800000"/>
            <a:headEnd/>
            <a:tailEnd/>
          </a:ln>
        </p:spPr>
        <p:txBody>
          <a:bodyPr wrap="none" anchor="ctr"/>
          <a:lstStyle/>
          <a:p>
            <a:pPr eaLnBrk="0" hangingPunct="0"/>
            <a:r>
              <a:rPr lang="en-GB" sz="1100" b="1">
                <a:solidFill>
                  <a:srgbClr val="000066"/>
                </a:solidFill>
              </a:rPr>
              <a:t>Activity 2.3</a:t>
            </a:r>
          </a:p>
        </p:txBody>
      </p:sp>
      <p:sp>
        <p:nvSpPr>
          <p:cNvPr id="8251" name="Rectangle 58"/>
          <p:cNvSpPr>
            <a:spLocks noChangeArrowheads="1"/>
          </p:cNvSpPr>
          <p:nvPr/>
        </p:nvSpPr>
        <p:spPr bwMode="auto">
          <a:xfrm>
            <a:off x="7467600" y="3311103"/>
            <a:ext cx="990600" cy="381000"/>
          </a:xfrm>
          <a:prstGeom prst="rect">
            <a:avLst/>
          </a:prstGeom>
          <a:solidFill>
            <a:srgbClr val="66FF33"/>
          </a:solidFill>
          <a:ln w="9525">
            <a:solidFill>
              <a:srgbClr val="000066"/>
            </a:solidFill>
            <a:miter lim="800000"/>
            <a:headEnd/>
            <a:tailEnd/>
          </a:ln>
        </p:spPr>
        <p:txBody>
          <a:bodyPr wrap="none" anchor="ctr"/>
          <a:lstStyle/>
          <a:p>
            <a:pPr eaLnBrk="0" hangingPunct="0"/>
            <a:endParaRPr lang="en-GB" sz="1100" b="1" dirty="0">
              <a:solidFill>
                <a:srgbClr val="000066"/>
              </a:solidFill>
            </a:endParaRPr>
          </a:p>
        </p:txBody>
      </p:sp>
      <p:sp>
        <p:nvSpPr>
          <p:cNvPr id="8252" name="Rectangle 59"/>
          <p:cNvSpPr>
            <a:spLocks noChangeArrowheads="1"/>
          </p:cNvSpPr>
          <p:nvPr/>
        </p:nvSpPr>
        <p:spPr bwMode="auto">
          <a:xfrm>
            <a:off x="7467600" y="3692103"/>
            <a:ext cx="990600" cy="609600"/>
          </a:xfrm>
          <a:prstGeom prst="rect">
            <a:avLst/>
          </a:prstGeom>
          <a:solidFill>
            <a:srgbClr val="66FF33"/>
          </a:solidFill>
          <a:ln w="9525">
            <a:solidFill>
              <a:srgbClr val="000066"/>
            </a:solidFill>
            <a:miter lim="800000"/>
            <a:headEnd/>
            <a:tailEnd/>
          </a:ln>
        </p:spPr>
        <p:txBody>
          <a:bodyPr wrap="none" anchor="ctr"/>
          <a:lstStyle/>
          <a:p>
            <a:endParaRPr lang="en-US"/>
          </a:p>
        </p:txBody>
      </p:sp>
      <p:sp>
        <p:nvSpPr>
          <p:cNvPr id="8253" name="Rectangle 60"/>
          <p:cNvSpPr>
            <a:spLocks noChangeArrowheads="1"/>
          </p:cNvSpPr>
          <p:nvPr/>
        </p:nvSpPr>
        <p:spPr bwMode="auto">
          <a:xfrm>
            <a:off x="7467600" y="4301703"/>
            <a:ext cx="990600" cy="1371600"/>
          </a:xfrm>
          <a:prstGeom prst="rect">
            <a:avLst/>
          </a:prstGeom>
          <a:solidFill>
            <a:srgbClr val="66FF33"/>
          </a:solidFill>
          <a:ln w="9525">
            <a:solidFill>
              <a:srgbClr val="000066"/>
            </a:solidFill>
            <a:miter lim="800000"/>
            <a:headEnd/>
            <a:tailEnd/>
          </a:ln>
        </p:spPr>
        <p:txBody>
          <a:bodyPr wrap="none" anchor="ctr"/>
          <a:lstStyle/>
          <a:p>
            <a:endParaRPr lang="en-US"/>
          </a:p>
        </p:txBody>
      </p:sp>
      <p:sp>
        <p:nvSpPr>
          <p:cNvPr id="8254" name="Rectangle 61"/>
          <p:cNvSpPr>
            <a:spLocks noChangeArrowheads="1"/>
          </p:cNvSpPr>
          <p:nvPr/>
        </p:nvSpPr>
        <p:spPr bwMode="auto">
          <a:xfrm>
            <a:off x="5724525" y="4301703"/>
            <a:ext cx="914400" cy="1371600"/>
          </a:xfrm>
          <a:prstGeom prst="rect">
            <a:avLst/>
          </a:prstGeom>
          <a:solidFill>
            <a:schemeClr val="bg2">
              <a:lumMod val="60000"/>
              <a:lumOff val="40000"/>
            </a:schemeClr>
          </a:solidFill>
          <a:ln w="9525">
            <a:solidFill>
              <a:srgbClr val="000066"/>
            </a:solidFill>
            <a:miter lim="800000"/>
            <a:headEnd/>
            <a:tailEnd/>
          </a:ln>
        </p:spPr>
        <p:txBody>
          <a:bodyPr wrap="none" anchor="ctr"/>
          <a:lstStyle/>
          <a:p>
            <a:pPr eaLnBrk="0" hangingPunct="0"/>
            <a:endParaRPr lang="en-GB" sz="1100" b="1" dirty="0">
              <a:solidFill>
                <a:srgbClr val="000066"/>
              </a:solidFill>
            </a:endParaRPr>
          </a:p>
        </p:txBody>
      </p:sp>
      <p:sp>
        <p:nvSpPr>
          <p:cNvPr id="8255" name="Rectangle 62"/>
          <p:cNvSpPr>
            <a:spLocks noChangeArrowheads="1"/>
          </p:cNvSpPr>
          <p:nvPr/>
        </p:nvSpPr>
        <p:spPr bwMode="auto">
          <a:xfrm>
            <a:off x="6629400" y="4301703"/>
            <a:ext cx="838200" cy="1371600"/>
          </a:xfrm>
          <a:prstGeom prst="rect">
            <a:avLst/>
          </a:prstGeom>
          <a:solidFill>
            <a:schemeClr val="bg2">
              <a:lumMod val="60000"/>
              <a:lumOff val="40000"/>
            </a:schemeClr>
          </a:solidFill>
          <a:ln w="9525">
            <a:solidFill>
              <a:srgbClr val="000066"/>
            </a:solidFill>
            <a:miter lim="800000"/>
            <a:headEnd/>
            <a:tailEnd/>
          </a:ln>
          <a:extLst/>
        </p:spPr>
        <p:txBody>
          <a:bodyPr wrap="none" anchor="ctr"/>
          <a:lstStyle/>
          <a:p>
            <a:pPr eaLnBrk="0" hangingPunct="0"/>
            <a:endParaRPr lang="en-GB" sz="1100" b="1" dirty="0">
              <a:solidFill>
                <a:srgbClr val="000066"/>
              </a:solidFill>
            </a:endParaRPr>
          </a:p>
        </p:txBody>
      </p:sp>
      <p:sp>
        <p:nvSpPr>
          <p:cNvPr id="8256" name="Rectangle 63"/>
          <p:cNvSpPr>
            <a:spLocks noChangeArrowheads="1"/>
          </p:cNvSpPr>
          <p:nvPr/>
        </p:nvSpPr>
        <p:spPr bwMode="auto">
          <a:xfrm>
            <a:off x="5715000" y="2963441"/>
            <a:ext cx="914400" cy="381000"/>
          </a:xfrm>
          <a:prstGeom prst="rect">
            <a:avLst/>
          </a:prstGeom>
          <a:solidFill>
            <a:schemeClr val="hlink"/>
          </a:solidFill>
          <a:ln w="9525">
            <a:solidFill>
              <a:srgbClr val="000066"/>
            </a:solidFill>
            <a:miter lim="800000"/>
            <a:headEnd/>
            <a:tailEnd/>
          </a:ln>
        </p:spPr>
        <p:txBody>
          <a:bodyPr wrap="none" anchor="ctr"/>
          <a:lstStyle/>
          <a:p>
            <a:pPr eaLnBrk="0" hangingPunct="0"/>
            <a:r>
              <a:rPr lang="fr-BE" sz="1100" b="1" dirty="0" smtClean="0">
                <a:solidFill>
                  <a:srgbClr val="000066"/>
                </a:solidFill>
              </a:rPr>
              <a:t>Indicators</a:t>
            </a:r>
            <a:endParaRPr lang="fr-BE" sz="1100" b="1" dirty="0">
              <a:solidFill>
                <a:srgbClr val="000066"/>
              </a:solidFill>
            </a:endParaRPr>
          </a:p>
        </p:txBody>
      </p:sp>
      <p:sp>
        <p:nvSpPr>
          <p:cNvPr id="8257" name="Rectangle 64"/>
          <p:cNvSpPr>
            <a:spLocks noChangeArrowheads="1"/>
          </p:cNvSpPr>
          <p:nvPr/>
        </p:nvSpPr>
        <p:spPr bwMode="auto">
          <a:xfrm>
            <a:off x="6627813" y="2963441"/>
            <a:ext cx="839788" cy="381000"/>
          </a:xfrm>
          <a:prstGeom prst="rect">
            <a:avLst/>
          </a:prstGeom>
          <a:solidFill>
            <a:schemeClr val="hlink"/>
          </a:solidFill>
          <a:ln w="9525">
            <a:solidFill>
              <a:srgbClr val="000066"/>
            </a:solidFill>
            <a:miter lim="800000"/>
            <a:headEnd/>
            <a:tailEnd/>
          </a:ln>
        </p:spPr>
        <p:txBody>
          <a:bodyPr wrap="none" anchor="ctr"/>
          <a:lstStyle/>
          <a:p>
            <a:pPr eaLnBrk="0" hangingPunct="0"/>
            <a:r>
              <a:rPr lang="en-GB" sz="1100" b="1" dirty="0">
                <a:solidFill>
                  <a:srgbClr val="000066"/>
                </a:solidFill>
              </a:rPr>
              <a:t>Sources </a:t>
            </a:r>
            <a:endParaRPr lang="en-GB" sz="1100" b="1" dirty="0" smtClean="0">
              <a:solidFill>
                <a:srgbClr val="000066"/>
              </a:solidFill>
            </a:endParaRPr>
          </a:p>
          <a:p>
            <a:pPr eaLnBrk="0" hangingPunct="0"/>
            <a:r>
              <a:rPr lang="en-GB" sz="1100" b="1" dirty="0" smtClean="0">
                <a:solidFill>
                  <a:srgbClr val="000066"/>
                </a:solidFill>
              </a:rPr>
              <a:t>of </a:t>
            </a:r>
            <a:r>
              <a:rPr lang="en-GB" sz="1100" b="1" dirty="0" err="1" smtClean="0">
                <a:solidFill>
                  <a:srgbClr val="000066"/>
                </a:solidFill>
              </a:rPr>
              <a:t>verif</a:t>
            </a:r>
            <a:r>
              <a:rPr lang="en-GB" sz="1100" b="1" dirty="0" smtClean="0">
                <a:solidFill>
                  <a:srgbClr val="000066"/>
                </a:solidFill>
              </a:rPr>
              <a:t>.</a:t>
            </a:r>
            <a:endParaRPr lang="en-GB" sz="1100" b="1" dirty="0">
              <a:solidFill>
                <a:srgbClr val="000066"/>
              </a:solidFill>
            </a:endParaRPr>
          </a:p>
        </p:txBody>
      </p:sp>
      <p:sp>
        <p:nvSpPr>
          <p:cNvPr id="8258" name="Rectangle 65"/>
          <p:cNvSpPr>
            <a:spLocks noChangeArrowheads="1"/>
          </p:cNvSpPr>
          <p:nvPr/>
        </p:nvSpPr>
        <p:spPr bwMode="auto">
          <a:xfrm>
            <a:off x="5715000" y="3311103"/>
            <a:ext cx="914400" cy="381000"/>
          </a:xfrm>
          <a:prstGeom prst="rect">
            <a:avLst/>
          </a:prstGeom>
          <a:solidFill>
            <a:srgbClr val="33CCCC"/>
          </a:solidFill>
          <a:ln w="9525">
            <a:solidFill>
              <a:srgbClr val="000066"/>
            </a:solidFill>
            <a:miter lim="800000"/>
            <a:headEnd/>
            <a:tailEnd/>
          </a:ln>
        </p:spPr>
        <p:txBody>
          <a:bodyPr wrap="none" anchor="ctr"/>
          <a:lstStyle/>
          <a:p>
            <a:pPr eaLnBrk="0" hangingPunct="0"/>
            <a:endParaRPr lang="en-US" sz="2400">
              <a:solidFill>
                <a:srgbClr val="000066"/>
              </a:solidFill>
              <a:latin typeface="Times New Roman" pitchFamily="18" charset="0"/>
            </a:endParaRPr>
          </a:p>
        </p:txBody>
      </p:sp>
      <p:sp>
        <p:nvSpPr>
          <p:cNvPr id="8259" name="Rectangle 66"/>
          <p:cNvSpPr>
            <a:spLocks noChangeArrowheads="1"/>
          </p:cNvSpPr>
          <p:nvPr/>
        </p:nvSpPr>
        <p:spPr bwMode="auto">
          <a:xfrm>
            <a:off x="6629400" y="3311103"/>
            <a:ext cx="838200" cy="381000"/>
          </a:xfrm>
          <a:prstGeom prst="rect">
            <a:avLst/>
          </a:prstGeom>
          <a:solidFill>
            <a:srgbClr val="33CCCC"/>
          </a:solidFill>
          <a:ln w="9525">
            <a:solidFill>
              <a:srgbClr val="000066"/>
            </a:solidFill>
            <a:miter lim="800000"/>
            <a:headEnd/>
            <a:tailEnd/>
          </a:ln>
        </p:spPr>
        <p:txBody>
          <a:bodyPr wrap="none" anchor="ctr"/>
          <a:lstStyle/>
          <a:p>
            <a:pPr eaLnBrk="0" hangingPunct="0"/>
            <a:endParaRPr lang="en-US" sz="2400">
              <a:solidFill>
                <a:srgbClr val="000066"/>
              </a:solidFill>
              <a:latin typeface="Times New Roman" pitchFamily="18" charset="0"/>
            </a:endParaRPr>
          </a:p>
        </p:txBody>
      </p:sp>
      <p:sp>
        <p:nvSpPr>
          <p:cNvPr id="8260" name="Rectangle 67"/>
          <p:cNvSpPr>
            <a:spLocks noChangeArrowheads="1"/>
          </p:cNvSpPr>
          <p:nvPr/>
        </p:nvSpPr>
        <p:spPr bwMode="auto">
          <a:xfrm>
            <a:off x="6629400" y="3692103"/>
            <a:ext cx="838200" cy="304800"/>
          </a:xfrm>
          <a:prstGeom prst="rect">
            <a:avLst/>
          </a:prstGeom>
          <a:solidFill>
            <a:schemeClr val="accent1"/>
          </a:solidFill>
          <a:ln w="9525">
            <a:solidFill>
              <a:srgbClr val="000066"/>
            </a:solidFill>
            <a:miter lim="800000"/>
            <a:headEnd/>
            <a:tailEnd/>
          </a:ln>
        </p:spPr>
        <p:txBody>
          <a:bodyPr wrap="none" anchor="ctr"/>
          <a:lstStyle/>
          <a:p>
            <a:pPr eaLnBrk="0" hangingPunct="0"/>
            <a:endParaRPr lang="en-US" sz="2400">
              <a:solidFill>
                <a:srgbClr val="000066"/>
              </a:solidFill>
              <a:latin typeface="Times New Roman" pitchFamily="18" charset="0"/>
            </a:endParaRPr>
          </a:p>
        </p:txBody>
      </p:sp>
      <p:sp>
        <p:nvSpPr>
          <p:cNvPr id="8261" name="Rectangle 68"/>
          <p:cNvSpPr>
            <a:spLocks noChangeArrowheads="1"/>
          </p:cNvSpPr>
          <p:nvPr/>
        </p:nvSpPr>
        <p:spPr bwMode="auto">
          <a:xfrm>
            <a:off x="6629400" y="3996903"/>
            <a:ext cx="838200" cy="304800"/>
          </a:xfrm>
          <a:prstGeom prst="rect">
            <a:avLst/>
          </a:prstGeom>
          <a:solidFill>
            <a:schemeClr val="accent1"/>
          </a:solidFill>
          <a:ln w="9525">
            <a:solidFill>
              <a:srgbClr val="000066"/>
            </a:solidFill>
            <a:miter lim="800000"/>
            <a:headEnd/>
            <a:tailEnd/>
          </a:ln>
        </p:spPr>
        <p:txBody>
          <a:bodyPr wrap="none" anchor="ctr"/>
          <a:lstStyle/>
          <a:p>
            <a:pPr eaLnBrk="0" hangingPunct="0"/>
            <a:endParaRPr lang="en-US" sz="2400">
              <a:solidFill>
                <a:srgbClr val="000066"/>
              </a:solidFill>
              <a:latin typeface="Times New Roman" pitchFamily="18" charset="0"/>
            </a:endParaRPr>
          </a:p>
        </p:txBody>
      </p:sp>
      <p:sp>
        <p:nvSpPr>
          <p:cNvPr id="8262" name="Rectangle 69"/>
          <p:cNvSpPr>
            <a:spLocks noChangeArrowheads="1"/>
          </p:cNvSpPr>
          <p:nvPr/>
        </p:nvSpPr>
        <p:spPr bwMode="auto">
          <a:xfrm>
            <a:off x="5715000" y="3692103"/>
            <a:ext cx="914400" cy="304800"/>
          </a:xfrm>
          <a:prstGeom prst="rect">
            <a:avLst/>
          </a:prstGeom>
          <a:solidFill>
            <a:schemeClr val="accent1"/>
          </a:solidFill>
          <a:ln w="9525">
            <a:solidFill>
              <a:srgbClr val="000066"/>
            </a:solidFill>
            <a:miter lim="800000"/>
            <a:headEnd/>
            <a:tailEnd/>
          </a:ln>
        </p:spPr>
        <p:txBody>
          <a:bodyPr wrap="none" anchor="ctr"/>
          <a:lstStyle/>
          <a:p>
            <a:pPr eaLnBrk="0" hangingPunct="0"/>
            <a:endParaRPr lang="en-US" sz="2400">
              <a:solidFill>
                <a:srgbClr val="000066"/>
              </a:solidFill>
              <a:latin typeface="Times New Roman" pitchFamily="18" charset="0"/>
            </a:endParaRPr>
          </a:p>
        </p:txBody>
      </p:sp>
      <p:sp>
        <p:nvSpPr>
          <p:cNvPr id="8263" name="Rectangle 70"/>
          <p:cNvSpPr>
            <a:spLocks noChangeArrowheads="1"/>
          </p:cNvSpPr>
          <p:nvPr/>
        </p:nvSpPr>
        <p:spPr bwMode="auto">
          <a:xfrm>
            <a:off x="5715000" y="3996903"/>
            <a:ext cx="914400" cy="304800"/>
          </a:xfrm>
          <a:prstGeom prst="rect">
            <a:avLst/>
          </a:prstGeom>
          <a:solidFill>
            <a:schemeClr val="accent1"/>
          </a:solidFill>
          <a:ln w="9525">
            <a:solidFill>
              <a:srgbClr val="000066"/>
            </a:solidFill>
            <a:miter lim="800000"/>
            <a:headEnd/>
            <a:tailEnd/>
          </a:ln>
        </p:spPr>
        <p:txBody>
          <a:bodyPr wrap="none" anchor="ctr"/>
          <a:lstStyle/>
          <a:p>
            <a:pPr eaLnBrk="0" hangingPunct="0"/>
            <a:endParaRPr lang="en-US" sz="2400">
              <a:solidFill>
                <a:srgbClr val="000066"/>
              </a:solidFill>
              <a:latin typeface="Times New Roman" pitchFamily="18" charset="0"/>
            </a:endParaRPr>
          </a:p>
        </p:txBody>
      </p:sp>
      <p:sp>
        <p:nvSpPr>
          <p:cNvPr id="74" name="Rectangle 58"/>
          <p:cNvSpPr>
            <a:spLocks noChangeArrowheads="1"/>
          </p:cNvSpPr>
          <p:nvPr/>
        </p:nvSpPr>
        <p:spPr bwMode="auto">
          <a:xfrm>
            <a:off x="7469832" y="2975992"/>
            <a:ext cx="990600" cy="381000"/>
          </a:xfrm>
          <a:prstGeom prst="rect">
            <a:avLst/>
          </a:prstGeom>
          <a:solidFill>
            <a:srgbClr val="66FF33"/>
          </a:solidFill>
          <a:ln w="9525">
            <a:solidFill>
              <a:srgbClr val="000066"/>
            </a:solidFill>
            <a:miter lim="800000"/>
            <a:headEnd/>
            <a:tailEnd/>
          </a:ln>
        </p:spPr>
        <p:txBody>
          <a:bodyPr wrap="none" anchor="ctr"/>
          <a:lstStyle/>
          <a:p>
            <a:pPr eaLnBrk="0" hangingPunct="0"/>
            <a:r>
              <a:rPr lang="en-GB" sz="1100" b="1" dirty="0" err="1" smtClean="0">
                <a:solidFill>
                  <a:srgbClr val="000066"/>
                </a:solidFill>
              </a:rPr>
              <a:t>Assumpt</a:t>
            </a:r>
            <a:r>
              <a:rPr lang="en-GB" sz="1100" b="1" dirty="0" smtClean="0">
                <a:solidFill>
                  <a:srgbClr val="000066"/>
                </a:solidFill>
              </a:rPr>
              <a:t>.</a:t>
            </a:r>
            <a:endParaRPr lang="en-GB" sz="1100" b="1" dirty="0">
              <a:solidFill>
                <a:srgbClr val="000066"/>
              </a:solidFill>
            </a:endParaRPr>
          </a:p>
        </p:txBody>
      </p:sp>
      <p:sp>
        <p:nvSpPr>
          <p:cNvPr id="75" name="Rectangle 3"/>
          <p:cNvSpPr>
            <a:spLocks noChangeArrowheads="1"/>
          </p:cNvSpPr>
          <p:nvPr/>
        </p:nvSpPr>
        <p:spPr bwMode="auto">
          <a:xfrm>
            <a:off x="1504826" y="3203078"/>
            <a:ext cx="1655763" cy="381000"/>
          </a:xfrm>
          <a:prstGeom prst="rect">
            <a:avLst/>
          </a:prstGeom>
          <a:solidFill>
            <a:srgbClr val="33CCCC"/>
          </a:solidFill>
          <a:ln w="9525">
            <a:solidFill>
              <a:srgbClr val="000066"/>
            </a:solidFill>
            <a:miter lim="800000"/>
            <a:headEnd/>
            <a:tailEnd/>
          </a:ln>
        </p:spPr>
        <p:txBody>
          <a:bodyPr wrap="none" anchor="ctr"/>
          <a:lstStyle/>
          <a:p>
            <a:pPr eaLnBrk="0" hangingPunct="0"/>
            <a:r>
              <a:rPr lang="en-GB" sz="1100" b="1" dirty="0">
                <a:solidFill>
                  <a:srgbClr val="000066"/>
                </a:solidFill>
              </a:rPr>
              <a:t>Specific objective</a:t>
            </a:r>
          </a:p>
        </p:txBody>
      </p:sp>
      <p:sp>
        <p:nvSpPr>
          <p:cNvPr id="76" name="Rectangle 6"/>
          <p:cNvSpPr>
            <a:spLocks noChangeArrowheads="1"/>
          </p:cNvSpPr>
          <p:nvPr/>
        </p:nvSpPr>
        <p:spPr bwMode="auto">
          <a:xfrm>
            <a:off x="1125414" y="4825503"/>
            <a:ext cx="381000" cy="304800"/>
          </a:xfrm>
          <a:prstGeom prst="rect">
            <a:avLst/>
          </a:prstGeom>
          <a:solidFill>
            <a:srgbClr val="319733"/>
          </a:solidFill>
          <a:ln w="9525">
            <a:solidFill>
              <a:srgbClr val="000066"/>
            </a:solidFill>
            <a:miter lim="800000"/>
            <a:headEnd/>
            <a:tailEnd/>
          </a:ln>
        </p:spPr>
        <p:txBody>
          <a:bodyPr wrap="none" anchor="ctr"/>
          <a:lstStyle/>
          <a:p>
            <a:pPr algn="ctr" eaLnBrk="0" hangingPunct="0"/>
            <a:r>
              <a:rPr lang="en-US" sz="1400" dirty="0" smtClean="0">
                <a:solidFill>
                  <a:srgbClr val="000066"/>
                </a:solidFill>
              </a:rPr>
              <a:t>1.1</a:t>
            </a:r>
            <a:endParaRPr lang="en-US" sz="1400" dirty="0">
              <a:solidFill>
                <a:srgbClr val="000066"/>
              </a:solidFill>
            </a:endParaRPr>
          </a:p>
        </p:txBody>
      </p:sp>
      <p:sp>
        <p:nvSpPr>
          <p:cNvPr id="77" name="Rectangle 7"/>
          <p:cNvSpPr>
            <a:spLocks noChangeArrowheads="1"/>
          </p:cNvSpPr>
          <p:nvPr/>
        </p:nvSpPr>
        <p:spPr bwMode="auto">
          <a:xfrm>
            <a:off x="1504826" y="2520453"/>
            <a:ext cx="1655763" cy="292100"/>
          </a:xfrm>
          <a:prstGeom prst="rect">
            <a:avLst/>
          </a:prstGeom>
          <a:solidFill>
            <a:schemeClr val="hlink"/>
          </a:solidFill>
          <a:ln w="9525">
            <a:solidFill>
              <a:srgbClr val="000066"/>
            </a:solidFill>
            <a:miter lim="800000"/>
            <a:headEnd/>
            <a:tailEnd/>
          </a:ln>
        </p:spPr>
        <p:txBody>
          <a:bodyPr wrap="none" anchor="ctr"/>
          <a:lstStyle/>
          <a:p>
            <a:pPr eaLnBrk="0" hangingPunct="0"/>
            <a:r>
              <a:rPr lang="en-GB" sz="1100" b="1">
                <a:solidFill>
                  <a:srgbClr val="000066"/>
                </a:solidFill>
              </a:rPr>
              <a:t>Overall objective</a:t>
            </a:r>
          </a:p>
        </p:txBody>
      </p:sp>
      <p:sp>
        <p:nvSpPr>
          <p:cNvPr id="78" name="Rectangle 8"/>
          <p:cNvSpPr>
            <a:spLocks noChangeArrowheads="1"/>
          </p:cNvSpPr>
          <p:nvPr/>
        </p:nvSpPr>
        <p:spPr bwMode="auto">
          <a:xfrm>
            <a:off x="1215901" y="5589240"/>
            <a:ext cx="2209800" cy="228600"/>
          </a:xfrm>
          <a:prstGeom prst="rect">
            <a:avLst/>
          </a:prstGeom>
          <a:solidFill>
            <a:srgbClr val="FFFF00"/>
          </a:solidFill>
          <a:ln w="9525">
            <a:solidFill>
              <a:srgbClr val="000066"/>
            </a:solidFill>
            <a:miter lim="800000"/>
            <a:headEnd/>
            <a:tailEnd/>
          </a:ln>
        </p:spPr>
        <p:txBody>
          <a:bodyPr wrap="none" anchor="ctr"/>
          <a:lstStyle/>
          <a:p>
            <a:pPr algn="ctr" eaLnBrk="0" hangingPunct="0"/>
            <a:r>
              <a:rPr lang="en-GB" sz="1100" b="1" dirty="0" smtClean="0">
                <a:solidFill>
                  <a:srgbClr val="000066"/>
                </a:solidFill>
              </a:rPr>
              <a:t>Means &amp; costs</a:t>
            </a:r>
            <a:endParaRPr lang="en-GB" sz="1100" b="1" dirty="0">
              <a:solidFill>
                <a:srgbClr val="000066"/>
              </a:solidFill>
            </a:endParaRPr>
          </a:p>
        </p:txBody>
      </p:sp>
      <p:sp>
        <p:nvSpPr>
          <p:cNvPr id="79" name="Line 10"/>
          <p:cNvSpPr>
            <a:spLocks noChangeShapeType="1"/>
          </p:cNvSpPr>
          <p:nvPr/>
        </p:nvSpPr>
        <p:spPr bwMode="auto">
          <a:xfrm flipV="1">
            <a:off x="2296989" y="2809378"/>
            <a:ext cx="0" cy="3937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0" name="Line 11"/>
          <p:cNvSpPr>
            <a:spLocks noChangeShapeType="1"/>
          </p:cNvSpPr>
          <p:nvPr/>
        </p:nvSpPr>
        <p:spPr bwMode="auto">
          <a:xfrm flipV="1">
            <a:off x="1674689" y="3812678"/>
            <a:ext cx="0" cy="3048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1" name="Line 12"/>
          <p:cNvSpPr>
            <a:spLocks noChangeShapeType="1"/>
          </p:cNvSpPr>
          <p:nvPr/>
        </p:nvSpPr>
        <p:spPr bwMode="auto">
          <a:xfrm flipV="1">
            <a:off x="2970089" y="3812678"/>
            <a:ext cx="0" cy="3048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2" name="Line 13"/>
          <p:cNvSpPr>
            <a:spLocks noChangeShapeType="1"/>
          </p:cNvSpPr>
          <p:nvPr/>
        </p:nvSpPr>
        <p:spPr bwMode="auto">
          <a:xfrm>
            <a:off x="760289" y="3812678"/>
            <a:ext cx="2209800"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3" name="Line 14"/>
          <p:cNvSpPr>
            <a:spLocks noChangeShapeType="1"/>
          </p:cNvSpPr>
          <p:nvPr/>
        </p:nvSpPr>
        <p:spPr bwMode="auto">
          <a:xfrm flipV="1">
            <a:off x="2284289" y="3584078"/>
            <a:ext cx="0" cy="2286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4" name="Line 15"/>
          <p:cNvSpPr>
            <a:spLocks noChangeShapeType="1"/>
          </p:cNvSpPr>
          <p:nvPr/>
        </p:nvSpPr>
        <p:spPr bwMode="auto">
          <a:xfrm flipV="1">
            <a:off x="1674689" y="4422278"/>
            <a:ext cx="0" cy="2286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5" name="Line 16"/>
          <p:cNvSpPr>
            <a:spLocks noChangeShapeType="1"/>
          </p:cNvSpPr>
          <p:nvPr/>
        </p:nvSpPr>
        <p:spPr bwMode="auto">
          <a:xfrm>
            <a:off x="684089" y="4650878"/>
            <a:ext cx="1600200"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86" name="Line 17"/>
          <p:cNvSpPr>
            <a:spLocks noChangeShapeType="1"/>
          </p:cNvSpPr>
          <p:nvPr/>
        </p:nvSpPr>
        <p:spPr bwMode="auto">
          <a:xfrm>
            <a:off x="2817689" y="4650878"/>
            <a:ext cx="990600"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87" name="Line 18"/>
          <p:cNvSpPr>
            <a:spLocks noChangeShapeType="1"/>
          </p:cNvSpPr>
          <p:nvPr/>
        </p:nvSpPr>
        <p:spPr bwMode="auto">
          <a:xfrm flipV="1">
            <a:off x="1293689" y="4650878"/>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88" name="Line 19"/>
          <p:cNvSpPr>
            <a:spLocks noChangeShapeType="1"/>
          </p:cNvSpPr>
          <p:nvPr/>
        </p:nvSpPr>
        <p:spPr bwMode="auto">
          <a:xfrm flipV="1">
            <a:off x="3122489" y="4422278"/>
            <a:ext cx="0" cy="2286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89" name="Line 20"/>
          <p:cNvSpPr>
            <a:spLocks noChangeShapeType="1"/>
          </p:cNvSpPr>
          <p:nvPr/>
        </p:nvSpPr>
        <p:spPr bwMode="auto">
          <a:xfrm flipV="1">
            <a:off x="2284289" y="4650878"/>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90" name="Line 21"/>
          <p:cNvSpPr>
            <a:spLocks noChangeShapeType="1"/>
          </p:cNvSpPr>
          <p:nvPr/>
        </p:nvSpPr>
        <p:spPr bwMode="auto">
          <a:xfrm flipV="1">
            <a:off x="3698751" y="4977903"/>
            <a:ext cx="0" cy="152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91" name="Line 22"/>
          <p:cNvSpPr>
            <a:spLocks noChangeShapeType="1"/>
          </p:cNvSpPr>
          <p:nvPr/>
        </p:nvSpPr>
        <p:spPr bwMode="auto">
          <a:xfrm flipV="1">
            <a:off x="1341512" y="515719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sz="1400"/>
          </a:p>
        </p:txBody>
      </p:sp>
      <p:sp>
        <p:nvSpPr>
          <p:cNvPr id="92" name="Line 23"/>
          <p:cNvSpPr>
            <a:spLocks noChangeShapeType="1"/>
          </p:cNvSpPr>
          <p:nvPr/>
        </p:nvSpPr>
        <p:spPr bwMode="auto">
          <a:xfrm flipV="1">
            <a:off x="1798712" y="515719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sz="1400"/>
          </a:p>
        </p:txBody>
      </p:sp>
      <p:sp>
        <p:nvSpPr>
          <p:cNvPr id="93" name="Line 24"/>
          <p:cNvSpPr>
            <a:spLocks noChangeShapeType="1"/>
          </p:cNvSpPr>
          <p:nvPr/>
        </p:nvSpPr>
        <p:spPr bwMode="auto">
          <a:xfrm flipV="1">
            <a:off x="2332112" y="515719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sz="1400"/>
          </a:p>
        </p:txBody>
      </p:sp>
      <p:sp>
        <p:nvSpPr>
          <p:cNvPr id="94" name="Line 25"/>
          <p:cNvSpPr>
            <a:spLocks noChangeShapeType="1"/>
          </p:cNvSpPr>
          <p:nvPr/>
        </p:nvSpPr>
        <p:spPr bwMode="auto">
          <a:xfrm flipV="1">
            <a:off x="2789312" y="515719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sz="1400"/>
          </a:p>
        </p:txBody>
      </p:sp>
      <p:sp>
        <p:nvSpPr>
          <p:cNvPr id="95" name="Line 26"/>
          <p:cNvSpPr>
            <a:spLocks noChangeShapeType="1"/>
          </p:cNvSpPr>
          <p:nvPr/>
        </p:nvSpPr>
        <p:spPr bwMode="auto">
          <a:xfrm flipV="1">
            <a:off x="3322712" y="515719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sz="1400"/>
          </a:p>
        </p:txBody>
      </p:sp>
      <p:sp>
        <p:nvSpPr>
          <p:cNvPr id="96" name="Line 27"/>
          <p:cNvSpPr>
            <a:spLocks noChangeShapeType="1"/>
          </p:cNvSpPr>
          <p:nvPr/>
        </p:nvSpPr>
        <p:spPr bwMode="auto">
          <a:xfrm flipV="1">
            <a:off x="3779912" y="5157192"/>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sz="1400"/>
          </a:p>
        </p:txBody>
      </p:sp>
      <p:sp>
        <p:nvSpPr>
          <p:cNvPr id="97" name="Line 28"/>
          <p:cNvSpPr>
            <a:spLocks noChangeShapeType="1"/>
          </p:cNvSpPr>
          <p:nvPr/>
        </p:nvSpPr>
        <p:spPr bwMode="auto">
          <a:xfrm>
            <a:off x="1341512" y="5309592"/>
            <a:ext cx="2438400"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sz="1400"/>
          </a:p>
        </p:txBody>
      </p:sp>
      <p:sp>
        <p:nvSpPr>
          <p:cNvPr id="98" name="Line 29"/>
          <p:cNvSpPr>
            <a:spLocks noChangeShapeType="1"/>
          </p:cNvSpPr>
          <p:nvPr/>
        </p:nvSpPr>
        <p:spPr bwMode="auto">
          <a:xfrm flipV="1">
            <a:off x="2344812" y="5309592"/>
            <a:ext cx="0" cy="2667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99" name="Rectangle 31"/>
          <p:cNvSpPr>
            <a:spLocks noChangeArrowheads="1"/>
          </p:cNvSpPr>
          <p:nvPr/>
        </p:nvSpPr>
        <p:spPr bwMode="auto">
          <a:xfrm>
            <a:off x="496764" y="4117478"/>
            <a:ext cx="533400" cy="304800"/>
          </a:xfrm>
          <a:prstGeom prst="rect">
            <a:avLst/>
          </a:prstGeom>
          <a:solidFill>
            <a:srgbClr val="66FF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100" name="Rectangle 32"/>
          <p:cNvSpPr>
            <a:spLocks noChangeArrowheads="1"/>
          </p:cNvSpPr>
          <p:nvPr/>
        </p:nvSpPr>
        <p:spPr bwMode="auto">
          <a:xfrm>
            <a:off x="496764" y="4825503"/>
            <a:ext cx="533400" cy="304800"/>
          </a:xfrm>
          <a:prstGeom prst="rect">
            <a:avLst/>
          </a:prstGeom>
          <a:solidFill>
            <a:srgbClr val="66FF33"/>
          </a:solidFill>
          <a:ln w="9525">
            <a:solidFill>
              <a:srgbClr val="000066"/>
            </a:solidFill>
            <a:miter lim="800000"/>
            <a:headEnd/>
            <a:tailEnd/>
          </a:ln>
        </p:spPr>
        <p:txBody>
          <a:bodyPr wrap="none" anchor="ctr"/>
          <a:lstStyle/>
          <a:p>
            <a:pPr eaLnBrk="0" hangingPunct="0"/>
            <a:endParaRPr lang="en-US" sz="1400">
              <a:solidFill>
                <a:srgbClr val="000066"/>
              </a:solidFill>
            </a:endParaRPr>
          </a:p>
        </p:txBody>
      </p:sp>
      <p:sp>
        <p:nvSpPr>
          <p:cNvPr id="101" name="Line 33"/>
          <p:cNvSpPr>
            <a:spLocks noChangeShapeType="1"/>
          </p:cNvSpPr>
          <p:nvPr/>
        </p:nvSpPr>
        <p:spPr bwMode="auto">
          <a:xfrm flipV="1">
            <a:off x="760289" y="3812678"/>
            <a:ext cx="0" cy="315913"/>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102" name="Line 34"/>
          <p:cNvSpPr>
            <a:spLocks noChangeShapeType="1"/>
          </p:cNvSpPr>
          <p:nvPr/>
        </p:nvSpPr>
        <p:spPr bwMode="auto">
          <a:xfrm flipV="1">
            <a:off x="684089" y="4650878"/>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103" name="Rectangle 35"/>
          <p:cNvSpPr>
            <a:spLocks noChangeArrowheads="1"/>
          </p:cNvSpPr>
          <p:nvPr/>
        </p:nvSpPr>
        <p:spPr bwMode="auto">
          <a:xfrm>
            <a:off x="1658814" y="4825503"/>
            <a:ext cx="381000" cy="304800"/>
          </a:xfrm>
          <a:prstGeom prst="rect">
            <a:avLst/>
          </a:prstGeom>
          <a:solidFill>
            <a:srgbClr val="319733"/>
          </a:solidFill>
          <a:ln w="9525">
            <a:solidFill>
              <a:srgbClr val="000066"/>
            </a:solidFill>
            <a:miter lim="800000"/>
            <a:headEnd/>
            <a:tailEnd/>
          </a:ln>
        </p:spPr>
        <p:txBody>
          <a:bodyPr wrap="none" anchor="ctr"/>
          <a:lstStyle/>
          <a:p>
            <a:pPr algn="ctr" eaLnBrk="0" hangingPunct="0"/>
            <a:r>
              <a:rPr lang="en-US" sz="1400" dirty="0" smtClean="0">
                <a:solidFill>
                  <a:srgbClr val="000066"/>
                </a:solidFill>
              </a:rPr>
              <a:t>1.2</a:t>
            </a:r>
            <a:endParaRPr lang="en-US" sz="1400" dirty="0">
              <a:solidFill>
                <a:srgbClr val="000066"/>
              </a:solidFill>
            </a:endParaRPr>
          </a:p>
        </p:txBody>
      </p:sp>
      <p:sp>
        <p:nvSpPr>
          <p:cNvPr id="104" name="Rectangle 36"/>
          <p:cNvSpPr>
            <a:spLocks noChangeArrowheads="1"/>
          </p:cNvSpPr>
          <p:nvPr/>
        </p:nvSpPr>
        <p:spPr bwMode="auto">
          <a:xfrm>
            <a:off x="2192214" y="4825503"/>
            <a:ext cx="381000" cy="304800"/>
          </a:xfrm>
          <a:prstGeom prst="rect">
            <a:avLst/>
          </a:prstGeom>
          <a:solidFill>
            <a:srgbClr val="319733"/>
          </a:solidFill>
          <a:ln w="9525">
            <a:solidFill>
              <a:srgbClr val="000066"/>
            </a:solidFill>
            <a:miter lim="800000"/>
            <a:headEnd/>
            <a:tailEnd/>
          </a:ln>
        </p:spPr>
        <p:txBody>
          <a:bodyPr wrap="none" anchor="ctr"/>
          <a:lstStyle/>
          <a:p>
            <a:pPr algn="ctr" eaLnBrk="0" hangingPunct="0"/>
            <a:r>
              <a:rPr lang="en-US" sz="1400" dirty="0" smtClean="0">
                <a:solidFill>
                  <a:srgbClr val="000066"/>
                </a:solidFill>
              </a:rPr>
              <a:t>1.3</a:t>
            </a:r>
            <a:endParaRPr lang="en-US" sz="1400" dirty="0">
              <a:solidFill>
                <a:srgbClr val="000066"/>
              </a:solidFill>
            </a:endParaRPr>
          </a:p>
        </p:txBody>
      </p:sp>
      <p:sp>
        <p:nvSpPr>
          <p:cNvPr id="105" name="Rectangle 37"/>
          <p:cNvSpPr>
            <a:spLocks noChangeArrowheads="1"/>
          </p:cNvSpPr>
          <p:nvPr/>
        </p:nvSpPr>
        <p:spPr bwMode="auto">
          <a:xfrm>
            <a:off x="2725614" y="4825503"/>
            <a:ext cx="381000" cy="304800"/>
          </a:xfrm>
          <a:prstGeom prst="rect">
            <a:avLst/>
          </a:prstGeom>
          <a:solidFill>
            <a:srgbClr val="319733"/>
          </a:solidFill>
          <a:ln w="9525">
            <a:solidFill>
              <a:srgbClr val="000066"/>
            </a:solidFill>
            <a:miter lim="800000"/>
            <a:headEnd/>
            <a:tailEnd/>
          </a:ln>
        </p:spPr>
        <p:txBody>
          <a:bodyPr wrap="none" anchor="ctr"/>
          <a:lstStyle/>
          <a:p>
            <a:pPr algn="ctr" eaLnBrk="0" hangingPunct="0"/>
            <a:r>
              <a:rPr lang="en-US" sz="1400" dirty="0" smtClean="0">
                <a:solidFill>
                  <a:srgbClr val="000066"/>
                </a:solidFill>
              </a:rPr>
              <a:t>2.1</a:t>
            </a:r>
            <a:endParaRPr lang="en-US" sz="1400" dirty="0">
              <a:solidFill>
                <a:srgbClr val="000066"/>
              </a:solidFill>
            </a:endParaRPr>
          </a:p>
        </p:txBody>
      </p:sp>
      <p:sp>
        <p:nvSpPr>
          <p:cNvPr id="106" name="Rectangle 38"/>
          <p:cNvSpPr>
            <a:spLocks noChangeArrowheads="1"/>
          </p:cNvSpPr>
          <p:nvPr/>
        </p:nvSpPr>
        <p:spPr bwMode="auto">
          <a:xfrm>
            <a:off x="3182814" y="4825503"/>
            <a:ext cx="381000" cy="304800"/>
          </a:xfrm>
          <a:prstGeom prst="rect">
            <a:avLst/>
          </a:prstGeom>
          <a:solidFill>
            <a:srgbClr val="319733"/>
          </a:solidFill>
          <a:ln w="9525">
            <a:solidFill>
              <a:srgbClr val="000066"/>
            </a:solidFill>
            <a:miter lim="800000"/>
            <a:headEnd/>
            <a:tailEnd/>
          </a:ln>
        </p:spPr>
        <p:txBody>
          <a:bodyPr wrap="none" anchor="ctr"/>
          <a:lstStyle/>
          <a:p>
            <a:pPr algn="ctr" eaLnBrk="0" hangingPunct="0"/>
            <a:r>
              <a:rPr lang="en-US" sz="1400" dirty="0" smtClean="0">
                <a:solidFill>
                  <a:srgbClr val="000066"/>
                </a:solidFill>
              </a:rPr>
              <a:t>2.2</a:t>
            </a:r>
            <a:endParaRPr lang="en-US" sz="1400" dirty="0">
              <a:solidFill>
                <a:srgbClr val="000066"/>
              </a:solidFill>
            </a:endParaRPr>
          </a:p>
        </p:txBody>
      </p:sp>
      <p:sp>
        <p:nvSpPr>
          <p:cNvPr id="107" name="Rectangle 39"/>
          <p:cNvSpPr>
            <a:spLocks noChangeArrowheads="1"/>
          </p:cNvSpPr>
          <p:nvPr/>
        </p:nvSpPr>
        <p:spPr bwMode="auto">
          <a:xfrm>
            <a:off x="3663826" y="4825503"/>
            <a:ext cx="381000" cy="304800"/>
          </a:xfrm>
          <a:prstGeom prst="rect">
            <a:avLst/>
          </a:prstGeom>
          <a:solidFill>
            <a:srgbClr val="319733"/>
          </a:solidFill>
          <a:ln w="9525">
            <a:solidFill>
              <a:srgbClr val="000066"/>
            </a:solidFill>
            <a:miter lim="800000"/>
            <a:headEnd/>
            <a:tailEnd/>
          </a:ln>
        </p:spPr>
        <p:txBody>
          <a:bodyPr wrap="none" anchor="ctr"/>
          <a:lstStyle/>
          <a:p>
            <a:pPr algn="ctr" eaLnBrk="0" hangingPunct="0"/>
            <a:r>
              <a:rPr lang="en-US" sz="1400" dirty="0" smtClean="0">
                <a:solidFill>
                  <a:srgbClr val="000066"/>
                </a:solidFill>
              </a:rPr>
              <a:t>2.3</a:t>
            </a:r>
            <a:endParaRPr lang="en-US" sz="1400" dirty="0">
              <a:solidFill>
                <a:srgbClr val="000066"/>
              </a:solidFill>
            </a:endParaRPr>
          </a:p>
        </p:txBody>
      </p:sp>
      <p:sp>
        <p:nvSpPr>
          <p:cNvPr id="108" name="Line 40"/>
          <p:cNvSpPr>
            <a:spLocks noChangeShapeType="1"/>
          </p:cNvSpPr>
          <p:nvPr/>
        </p:nvSpPr>
        <p:spPr bwMode="auto">
          <a:xfrm flipV="1">
            <a:off x="1750889" y="4650878"/>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109" name="Line 41"/>
          <p:cNvSpPr>
            <a:spLocks noChangeShapeType="1"/>
          </p:cNvSpPr>
          <p:nvPr/>
        </p:nvSpPr>
        <p:spPr bwMode="auto">
          <a:xfrm flipV="1">
            <a:off x="2817689" y="4650878"/>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110" name="Line 42"/>
          <p:cNvSpPr>
            <a:spLocks noChangeShapeType="1"/>
          </p:cNvSpPr>
          <p:nvPr/>
        </p:nvSpPr>
        <p:spPr bwMode="auto">
          <a:xfrm flipV="1">
            <a:off x="3274889" y="4650878"/>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111" name="Line 43"/>
          <p:cNvSpPr>
            <a:spLocks noChangeShapeType="1"/>
          </p:cNvSpPr>
          <p:nvPr/>
        </p:nvSpPr>
        <p:spPr bwMode="auto">
          <a:xfrm flipV="1">
            <a:off x="3808289" y="4650878"/>
            <a:ext cx="0" cy="15240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pPr algn="ctr"/>
            <a:endParaRPr lang="en-GB" sz="1400"/>
          </a:p>
        </p:txBody>
      </p:sp>
      <p:sp>
        <p:nvSpPr>
          <p:cNvPr id="112" name="Rectangle 50"/>
          <p:cNvSpPr>
            <a:spLocks noChangeArrowheads="1"/>
          </p:cNvSpPr>
          <p:nvPr/>
        </p:nvSpPr>
        <p:spPr bwMode="auto">
          <a:xfrm>
            <a:off x="1277814" y="4117478"/>
            <a:ext cx="1143000" cy="304800"/>
          </a:xfrm>
          <a:prstGeom prst="rect">
            <a:avLst/>
          </a:prstGeom>
          <a:solidFill>
            <a:schemeClr val="accent1"/>
          </a:solidFill>
          <a:ln w="9525">
            <a:solidFill>
              <a:srgbClr val="000066"/>
            </a:solidFill>
            <a:miter lim="800000"/>
            <a:headEnd/>
            <a:tailEnd/>
          </a:ln>
        </p:spPr>
        <p:txBody>
          <a:bodyPr wrap="none" anchor="ctr"/>
          <a:lstStyle/>
          <a:p>
            <a:pPr eaLnBrk="0" hangingPunct="0"/>
            <a:r>
              <a:rPr lang="fr-FR" sz="1100" b="1">
                <a:solidFill>
                  <a:srgbClr val="000066"/>
                </a:solidFill>
              </a:rPr>
              <a:t>O1</a:t>
            </a:r>
          </a:p>
        </p:txBody>
      </p:sp>
      <p:sp>
        <p:nvSpPr>
          <p:cNvPr id="113" name="Rectangle 51"/>
          <p:cNvSpPr>
            <a:spLocks noChangeArrowheads="1"/>
          </p:cNvSpPr>
          <p:nvPr/>
        </p:nvSpPr>
        <p:spPr bwMode="auto">
          <a:xfrm>
            <a:off x="2619251" y="4104778"/>
            <a:ext cx="1143000" cy="304800"/>
          </a:xfrm>
          <a:prstGeom prst="rect">
            <a:avLst/>
          </a:prstGeom>
          <a:solidFill>
            <a:schemeClr val="accent1"/>
          </a:solidFill>
          <a:ln w="9525">
            <a:solidFill>
              <a:srgbClr val="000066"/>
            </a:solidFill>
            <a:miter lim="800000"/>
            <a:headEnd/>
            <a:tailEnd/>
          </a:ln>
        </p:spPr>
        <p:txBody>
          <a:bodyPr wrap="none" anchor="ctr"/>
          <a:lstStyle/>
          <a:p>
            <a:pPr eaLnBrk="0" hangingPunct="0"/>
            <a:r>
              <a:rPr lang="fr-FR" sz="1100" b="1">
                <a:solidFill>
                  <a:srgbClr val="000066"/>
                </a:solidFill>
              </a:rPr>
              <a:t>O2</a:t>
            </a:r>
          </a:p>
        </p:txBody>
      </p:sp>
      <p:sp>
        <p:nvSpPr>
          <p:cNvPr id="114" name="Text Box 71"/>
          <p:cNvSpPr txBox="1">
            <a:spLocks noChangeArrowheads="1"/>
          </p:cNvSpPr>
          <p:nvPr/>
        </p:nvSpPr>
        <p:spPr bwMode="auto">
          <a:xfrm>
            <a:off x="1504950" y="1946398"/>
            <a:ext cx="3095625"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a:spcBef>
                <a:spcPct val="50000"/>
              </a:spcBef>
            </a:pPr>
            <a:r>
              <a:rPr lang="en-GB" sz="1400" b="1" dirty="0">
                <a:solidFill>
                  <a:srgbClr val="0F5494"/>
                </a:solidFill>
              </a:rPr>
              <a:t>Intervention logic</a:t>
            </a:r>
          </a:p>
        </p:txBody>
      </p:sp>
      <p:sp>
        <p:nvSpPr>
          <p:cNvPr id="115" name="Rectangle 31"/>
          <p:cNvSpPr>
            <a:spLocks noChangeArrowheads="1"/>
          </p:cNvSpPr>
          <p:nvPr/>
        </p:nvSpPr>
        <p:spPr bwMode="auto">
          <a:xfrm>
            <a:off x="466775" y="3241178"/>
            <a:ext cx="533400" cy="304800"/>
          </a:xfrm>
          <a:prstGeom prst="rect">
            <a:avLst/>
          </a:prstGeom>
          <a:solidFill>
            <a:srgbClr val="66FF33"/>
          </a:solidFill>
          <a:ln w="9525">
            <a:solidFill>
              <a:srgbClr val="000066"/>
            </a:solidFill>
            <a:miter lim="800000"/>
            <a:headEnd/>
            <a:tailEnd/>
          </a:ln>
        </p:spPr>
        <p:txBody>
          <a:bodyPr wrap="none" anchor="ctr"/>
          <a:lstStyle/>
          <a:p>
            <a:pPr eaLnBrk="0" hangingPunct="0"/>
            <a:endParaRPr lang="en-US" sz="2400">
              <a:solidFill>
                <a:srgbClr val="000066"/>
              </a:solidFill>
            </a:endParaRPr>
          </a:p>
        </p:txBody>
      </p:sp>
      <p:sp>
        <p:nvSpPr>
          <p:cNvPr id="116" name="Line 13"/>
          <p:cNvSpPr>
            <a:spLocks noChangeShapeType="1"/>
          </p:cNvSpPr>
          <p:nvPr/>
        </p:nvSpPr>
        <p:spPr bwMode="auto">
          <a:xfrm>
            <a:off x="1000175" y="3393578"/>
            <a:ext cx="506239" cy="0"/>
          </a:xfrm>
          <a:prstGeom prst="line">
            <a:avLst/>
          </a:prstGeom>
          <a:noFill/>
          <a:ln w="9525">
            <a:solidFill>
              <a:srgbClr val="000066"/>
            </a:solidFill>
            <a:round/>
            <a:headEnd type="none" w="med" len="med"/>
            <a:tailEnd type="none" w="med" len="med"/>
          </a:ln>
          <a:extLst>
            <a:ext uri="{909E8E84-426E-40dd-AFC4-6F175D3DCCD1}">
              <a14:hiddenFill xmlns:a14="http://schemas.microsoft.com/office/drawing/2010/main" xmlns="">
                <a:noFill/>
              </a14:hiddenFill>
            </a:ext>
          </a:extLst>
        </p:spPr>
        <p:txBody>
          <a:bodyPr wrap="none" anchor="ctr"/>
          <a:lstStyle/>
          <a:p>
            <a:endParaRPr lang="en-GB"/>
          </a:p>
        </p:txBody>
      </p:sp>
      <p:sp>
        <p:nvSpPr>
          <p:cNvPr id="117" name="Rectangle 8"/>
          <p:cNvSpPr>
            <a:spLocks noChangeArrowheads="1"/>
          </p:cNvSpPr>
          <p:nvPr/>
        </p:nvSpPr>
        <p:spPr bwMode="auto">
          <a:xfrm>
            <a:off x="4644008" y="5661248"/>
            <a:ext cx="3816424" cy="288032"/>
          </a:xfrm>
          <a:prstGeom prst="rect">
            <a:avLst/>
          </a:prstGeom>
          <a:solidFill>
            <a:srgbClr val="FFFF00"/>
          </a:solidFill>
          <a:ln w="9525">
            <a:solidFill>
              <a:srgbClr val="000066"/>
            </a:solidFill>
            <a:miter lim="800000"/>
            <a:headEnd/>
            <a:tailEnd/>
          </a:ln>
        </p:spPr>
        <p:txBody>
          <a:bodyPr wrap="none" anchor="ctr"/>
          <a:lstStyle/>
          <a:p>
            <a:pPr algn="ctr" eaLnBrk="0" hangingPunct="0"/>
            <a:r>
              <a:rPr lang="en-GB" sz="1100" b="1" dirty="0" smtClean="0">
                <a:solidFill>
                  <a:srgbClr val="000066"/>
                </a:solidFill>
              </a:rPr>
              <a:t>Means &amp; costs</a:t>
            </a:r>
            <a:endParaRPr lang="en-GB" sz="1100" b="1" dirty="0">
              <a:solidFill>
                <a:srgbClr val="000066"/>
              </a:solidFill>
            </a:endParaRPr>
          </a:p>
        </p:txBody>
      </p:sp>
      <p:sp>
        <p:nvSpPr>
          <p:cNvPr id="118" name="Espace réservé du numéro de diapositive 3"/>
          <p:cNvSpPr txBox="1">
            <a:spLocks/>
          </p:cNvSpPr>
          <p:nvPr/>
        </p:nvSpPr>
        <p:spPr bwMode="auto">
          <a:xfrm>
            <a:off x="8229600" y="6245225"/>
            <a:ext cx="457200" cy="476250"/>
          </a:xfrm>
          <a:prstGeom prst="rect">
            <a:avLst/>
          </a:prstGeom>
          <a:noFill/>
          <a:ln w="9525">
            <a:noFill/>
            <a:miter lim="800000"/>
            <a:headEnd/>
            <a:tailEnd/>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bg2"/>
                </a:solidFill>
                <a:latin typeface="Arial" pitchFamily="34" charset="0"/>
                <a:ea typeface="ＭＳ Ｐゴシック" pitchFamily="34" charset="-128"/>
              </a:defRPr>
            </a:lvl1pPr>
            <a:lvl2pPr marL="742950" indent="-285750" eaLnBrk="0" hangingPunct="0">
              <a:defRPr>
                <a:solidFill>
                  <a:schemeClr val="bg2"/>
                </a:solidFill>
                <a:latin typeface="Arial" pitchFamily="34" charset="0"/>
                <a:ea typeface="ＭＳ Ｐゴシック" pitchFamily="34" charset="-128"/>
              </a:defRPr>
            </a:lvl2pPr>
            <a:lvl3pPr marL="1143000" indent="-228600" eaLnBrk="0" hangingPunct="0">
              <a:defRPr>
                <a:solidFill>
                  <a:schemeClr val="bg2"/>
                </a:solidFill>
                <a:latin typeface="Arial" pitchFamily="34" charset="0"/>
                <a:ea typeface="ＭＳ Ｐゴシック" pitchFamily="34" charset="-128"/>
              </a:defRPr>
            </a:lvl3pPr>
            <a:lvl4pPr marL="1600200" indent="-228600" eaLnBrk="0" hangingPunct="0">
              <a:defRPr>
                <a:solidFill>
                  <a:schemeClr val="bg2"/>
                </a:solidFill>
                <a:latin typeface="Arial" pitchFamily="34" charset="0"/>
                <a:ea typeface="ＭＳ Ｐゴシック" pitchFamily="34" charset="-128"/>
              </a:defRPr>
            </a:lvl4pPr>
            <a:lvl5pPr marL="2057400" indent="-228600" eaLnBrk="0" hangingPunct="0">
              <a:defRPr>
                <a:solidFill>
                  <a:schemeClr val="bg2"/>
                </a:solidFill>
                <a:latin typeface="Arial" pitchFamily="34" charset="0"/>
                <a:ea typeface="ＭＳ Ｐゴシック" pitchFamily="34" charset="-128"/>
              </a:defRPr>
            </a:lvl5pPr>
            <a:lvl6pPr marL="25146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6pPr>
            <a:lvl7pPr marL="29718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7pPr>
            <a:lvl8pPr marL="34290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8pPr>
            <a:lvl9pPr marL="3886200" indent="-228600" algn="ctr" eaLnBrk="0" fontAlgn="base" hangingPunct="0">
              <a:spcBef>
                <a:spcPct val="0"/>
              </a:spcBef>
              <a:spcAft>
                <a:spcPct val="0"/>
              </a:spcAft>
              <a:defRPr>
                <a:solidFill>
                  <a:schemeClr val="bg2"/>
                </a:solidFill>
                <a:latin typeface="Arial" pitchFamily="34" charset="0"/>
                <a:ea typeface="ＭＳ Ｐゴシック"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5073347-5E4F-4391-BAAF-434299E3BD72}" type="slidenum">
              <a:rPr kumimoji="0" lang="en-GB" sz="1400" b="0" i="0" u="none" strike="noStrike" kern="1200" cap="none" spc="0" normalizeH="0" baseline="0" noProof="0" smtClean="0">
                <a:ln>
                  <a:noFill/>
                </a:ln>
                <a:solidFill>
                  <a:schemeClr val="tx1"/>
                </a:solidFill>
                <a:effectLst/>
                <a:uLnTx/>
                <a:uFillTx/>
                <a:latin typeface="Verdana" pitchFamily="34"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400" b="0" i="0" u="none" strike="noStrike" kern="1200" cap="none" spc="0" normalizeH="0" baseline="0" noProof="0" dirty="0" smtClean="0">
              <a:ln>
                <a:noFill/>
              </a:ln>
              <a:solidFill>
                <a:schemeClr val="tx1"/>
              </a:solidFill>
              <a:effectLst/>
              <a:uLnTx/>
              <a:uFillTx/>
              <a:latin typeface="Verdana" pitchFamily="34" charset="0"/>
              <a:ea typeface="ＭＳ Ｐゴシック" pitchFamily="34" charset="-128"/>
              <a:cs typeface="+mn-cs"/>
            </a:endParaRPr>
          </a:p>
        </p:txBody>
      </p:sp>
    </p:spTree>
    <p:extLst>
      <p:ext uri="{BB962C8B-B14F-4D97-AF65-F5344CB8AC3E}">
        <p14:creationId xmlns:p14="http://schemas.microsoft.com/office/powerpoint/2010/main" xmlns="" val="248614362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23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19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19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23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23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2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24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24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24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24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24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24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24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25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25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25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825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825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25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825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825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25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25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26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826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826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26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74"/>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animBg="1"/>
      <p:bldP spid="8198" grpId="0" animBg="1"/>
      <p:bldP spid="8237" grpId="0"/>
      <p:bldP spid="8238" grpId="0"/>
      <p:bldP spid="8239" grpId="0" animBg="1"/>
      <p:bldP spid="8240" grpId="0" animBg="1"/>
      <p:bldP spid="8241" grpId="0" animBg="1"/>
      <p:bldP spid="8242" grpId="0" animBg="1"/>
      <p:bldP spid="8245" grpId="0" animBg="1"/>
      <p:bldP spid="8246" grpId="0" animBg="1"/>
      <p:bldP spid="8247" grpId="0" animBg="1"/>
      <p:bldP spid="8248" grpId="0" animBg="1"/>
      <p:bldP spid="8249" grpId="0" animBg="1"/>
      <p:bldP spid="8250" grpId="0" animBg="1"/>
      <p:bldP spid="8251" grpId="0" animBg="1"/>
      <p:bldP spid="8252" grpId="0" animBg="1"/>
      <p:bldP spid="8253" grpId="0" animBg="1"/>
      <p:bldP spid="8254" grpId="0" animBg="1"/>
      <p:bldP spid="8255" grpId="0" animBg="1"/>
      <p:bldP spid="8256" grpId="0" animBg="1"/>
      <p:bldP spid="8257" grpId="0" animBg="1"/>
      <p:bldP spid="8258" grpId="0" animBg="1"/>
      <p:bldP spid="8259" grpId="0" animBg="1"/>
      <p:bldP spid="8260" grpId="0" animBg="1"/>
      <p:bldP spid="8261" grpId="0" animBg="1"/>
      <p:bldP spid="8262" grpId="0" animBg="1"/>
      <p:bldP spid="8263" grpId="0" animBg="1"/>
      <p:bldP spid="74" grpId="0" animBg="1"/>
      <p:bldP spid="117" grpId="0" animBg="1"/>
    </p:bld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lide_Master">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16345</TotalTime>
  <Words>3952</Words>
  <Application>Microsoft Office PowerPoint</Application>
  <PresentationFormat>Affichage à l'écran (4:3)</PresentationFormat>
  <Paragraphs>571</Paragraphs>
  <Slides>36</Slides>
  <Notes>36</Notes>
  <HiddenSlides>7</HiddenSlides>
  <MMClips>0</MMClips>
  <ScaleCrop>false</ScaleCrop>
  <HeadingPairs>
    <vt:vector size="4" baseType="variant">
      <vt:variant>
        <vt:lpstr>Thème</vt:lpstr>
      </vt:variant>
      <vt:variant>
        <vt:i4>2</vt:i4>
      </vt:variant>
      <vt:variant>
        <vt:lpstr>Titres des diapositives</vt:lpstr>
      </vt:variant>
      <vt:variant>
        <vt:i4>36</vt:i4>
      </vt:variant>
    </vt:vector>
  </HeadingPairs>
  <TitlesOfParts>
    <vt:vector size="38" baseType="lpstr">
      <vt:lpstr>Slide_Master</vt:lpstr>
      <vt:lpstr>1_Slide_Master</vt:lpstr>
      <vt:lpstr>Diapositive 1</vt:lpstr>
      <vt:lpstr>Structure of module 6</vt:lpstr>
      <vt:lpstr>Situation analysis</vt:lpstr>
      <vt:lpstr>Problem analysis – Problem Tree</vt:lpstr>
      <vt:lpstr>Strategy analysis – Objective Tree</vt:lpstr>
      <vt:lpstr>Vision analysis</vt:lpstr>
      <vt:lpstr>Idea identification</vt:lpstr>
      <vt:lpstr>Project identification The logical framework – </vt:lpstr>
      <vt:lpstr>Building the logical framework </vt:lpstr>
      <vt:lpstr>Identification Fiche (or AF): Entry points</vt:lpstr>
      <vt:lpstr>Call for Proposals</vt:lpstr>
      <vt:lpstr>Instruments - Blending</vt:lpstr>
      <vt:lpstr>Diapositive 13</vt:lpstr>
      <vt:lpstr>Screening for ENV and CC impact  </vt:lpstr>
      <vt:lpstr>Formulation phase</vt:lpstr>
      <vt:lpstr>Project formulation</vt:lpstr>
      <vt:lpstr>Indicators</vt:lpstr>
      <vt:lpstr>AF and TAPs (repetition from IF)</vt:lpstr>
      <vt:lpstr>Implementation: Entry points</vt:lpstr>
      <vt:lpstr>Implementation – Roles</vt:lpstr>
      <vt:lpstr>Evaluation – ENV and CC indicators</vt:lpstr>
      <vt:lpstr>Environmental  and climate change indicators</vt:lpstr>
      <vt:lpstr>Evaluation: Environmental and climate change integration</vt:lpstr>
      <vt:lpstr>Evaluation: Environmental and climate change integration</vt:lpstr>
      <vt:lpstr>BUZZ groups, two persons  Define important environmental evaluation criteria – 10 mn </vt:lpstr>
      <vt:lpstr>The ex post EIA</vt:lpstr>
      <vt:lpstr>Module 6 – recap main messages</vt:lpstr>
      <vt:lpstr>Resources – Module 6</vt:lpstr>
      <vt:lpstr>Optional slides</vt:lpstr>
      <vt:lpstr>Relevance</vt:lpstr>
      <vt:lpstr>Effectiveness</vt:lpstr>
      <vt:lpstr>Efficiency</vt:lpstr>
      <vt:lpstr>Impact</vt:lpstr>
      <vt:lpstr>Sustainability</vt:lpstr>
      <vt:lpstr>Instruments - Blending</vt:lpstr>
      <vt:lpstr>Diapositive 36</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Buhl-Nielsen</dc:creator>
  <cp:lastModifiedBy> </cp:lastModifiedBy>
  <cp:revision>271</cp:revision>
  <cp:lastPrinted>2012-09-04T14:04:17Z</cp:lastPrinted>
  <dcterms:created xsi:type="dcterms:W3CDTF">2013-05-15T10:25:46Z</dcterms:created>
  <dcterms:modified xsi:type="dcterms:W3CDTF">2013-12-06T08:20:08Z</dcterms:modified>
</cp:coreProperties>
</file>