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Layouts/slideLayout16.xml" ContentType="application/vnd.openxmlformats-officedocument.presentationml.slideLayout+xml"/>
  <Override PartName="/ppt/notesSlides/notesSlide37.xml" ContentType="application/vnd.openxmlformats-officedocument.presentationml.notesSlide+xml"/>
  <Default Extension="jpeg" ContentType="image/jpeg"/>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28" r:id="rId2"/>
  </p:sldMasterIdLst>
  <p:notesMasterIdLst>
    <p:notesMasterId r:id="rId68"/>
  </p:notesMasterIdLst>
  <p:handoutMasterIdLst>
    <p:handoutMasterId r:id="rId69"/>
  </p:handoutMasterIdLst>
  <p:sldIdLst>
    <p:sldId id="355" r:id="rId3"/>
    <p:sldId id="494" r:id="rId4"/>
    <p:sldId id="456" r:id="rId5"/>
    <p:sldId id="457" r:id="rId6"/>
    <p:sldId id="451" r:id="rId7"/>
    <p:sldId id="473" r:id="rId8"/>
    <p:sldId id="507" r:id="rId9"/>
    <p:sldId id="476" r:id="rId10"/>
    <p:sldId id="497" r:id="rId11"/>
    <p:sldId id="498" r:id="rId12"/>
    <p:sldId id="499" r:id="rId13"/>
    <p:sldId id="500" r:id="rId14"/>
    <p:sldId id="501" r:id="rId15"/>
    <p:sldId id="502" r:id="rId16"/>
    <p:sldId id="503" r:id="rId17"/>
    <p:sldId id="504" r:id="rId18"/>
    <p:sldId id="505" r:id="rId19"/>
    <p:sldId id="506" r:id="rId20"/>
    <p:sldId id="475" r:id="rId21"/>
    <p:sldId id="487" r:id="rId22"/>
    <p:sldId id="474" r:id="rId23"/>
    <p:sldId id="471" r:id="rId24"/>
    <p:sldId id="462" r:id="rId25"/>
    <p:sldId id="463" r:id="rId26"/>
    <p:sldId id="485" r:id="rId27"/>
    <p:sldId id="461" r:id="rId28"/>
    <p:sldId id="496" r:id="rId29"/>
    <p:sldId id="508" r:id="rId30"/>
    <p:sldId id="393" r:id="rId31"/>
    <p:sldId id="391" r:id="rId32"/>
    <p:sldId id="409" r:id="rId33"/>
    <p:sldId id="510" r:id="rId34"/>
    <p:sldId id="509" r:id="rId35"/>
    <p:sldId id="410" r:id="rId36"/>
    <p:sldId id="411" r:id="rId37"/>
    <p:sldId id="394" r:id="rId38"/>
    <p:sldId id="395" r:id="rId39"/>
    <p:sldId id="392" r:id="rId40"/>
    <p:sldId id="396" r:id="rId41"/>
    <p:sldId id="413" r:id="rId42"/>
    <p:sldId id="397" r:id="rId43"/>
    <p:sldId id="398" r:id="rId44"/>
    <p:sldId id="381" r:id="rId45"/>
    <p:sldId id="439" r:id="rId46"/>
    <p:sldId id="440" r:id="rId47"/>
    <p:sldId id="382" r:id="rId48"/>
    <p:sldId id="383" r:id="rId49"/>
    <p:sldId id="384" r:id="rId50"/>
    <p:sldId id="385" r:id="rId51"/>
    <p:sldId id="386" r:id="rId52"/>
    <p:sldId id="387" r:id="rId53"/>
    <p:sldId id="388" r:id="rId54"/>
    <p:sldId id="389" r:id="rId55"/>
    <p:sldId id="390" r:id="rId56"/>
    <p:sldId id="454" r:id="rId57"/>
    <p:sldId id="453" r:id="rId58"/>
    <p:sldId id="356" r:id="rId59"/>
    <p:sldId id="423" r:id="rId60"/>
    <p:sldId id="432" r:id="rId61"/>
    <p:sldId id="433" r:id="rId62"/>
    <p:sldId id="434" r:id="rId63"/>
    <p:sldId id="435" r:id="rId64"/>
    <p:sldId id="436" r:id="rId65"/>
    <p:sldId id="437" r:id="rId66"/>
    <p:sldId id="438" r:id="rId67"/>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 CONINCK Sophie (DEVCO)" initials="DCS(" lastIdx="55" clrIdx="0"/>
  <p:cmAuthor id="1" name="Bjørn" initials="" lastIdx="0" clrIdx="1"/>
  <p:cmAuthor id="2" name="eric" initials="e" lastIdx="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F5494"/>
    <a:srgbClr val="005986"/>
    <a:srgbClr val="CCFFCC"/>
    <a:srgbClr val="006699"/>
    <a:srgbClr val="2D5EC1"/>
    <a:srgbClr val="0066CC"/>
    <a:srgbClr val="FFD624"/>
    <a:srgbClr val="3166CF"/>
    <a:srgbClr val="FF9966"/>
    <a:srgbClr val="3E6FD2"/>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ema til typografi 1 - Markering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5758FB7-9AC5-4552-8A53-C91805E547FA}" styleName="Tema til typografi 1 - Markering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27F97BB-C833-4FB7-BDE5-3F7075034690}" styleName="Tema til typografi 2 - Markering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400" autoAdjust="0"/>
    <p:restoredTop sz="88956" autoAdjust="0"/>
  </p:normalViewPr>
  <p:slideViewPr>
    <p:cSldViewPr>
      <p:cViewPr>
        <p:scale>
          <a:sx n="99" d="100"/>
          <a:sy n="99" d="100"/>
        </p:scale>
        <p:origin x="-144" y="-72"/>
      </p:cViewPr>
      <p:guideLst>
        <p:guide orient="horz" pos="3838"/>
        <p:guide pos="29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18" d="100"/>
        <a:sy n="118" d="100"/>
      </p:scale>
      <p:origin x="0" y="0"/>
    </p:cViewPr>
  </p:sorterViewPr>
  <p:notesViewPr>
    <p:cSldViewPr showGuides="1">
      <p:cViewPr varScale="1">
        <p:scale>
          <a:sx n="82" d="100"/>
          <a:sy n="82" d="100"/>
        </p:scale>
        <p:origin x="-2033" y="-51"/>
      </p:cViewPr>
      <p:guideLst>
        <p:guide orient="horz" pos="3126"/>
        <p:guide pos="2141"/>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7891"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pPr>
              <a:defRPr/>
            </a:pPr>
            <a:endParaRPr lang="en-GB" dirty="0"/>
          </a:p>
        </p:txBody>
      </p:sp>
      <p:sp>
        <p:nvSpPr>
          <p:cNvPr id="37892"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pPr>
              <a:defRPr/>
            </a:pPr>
            <a:fld id="{758A6F15-914C-4589-ACE6-E65A1A36D693}" type="slidenum">
              <a:rPr lang="en-GB"/>
              <a:pPr>
                <a:defRPr/>
              </a:pPr>
              <a:t>‹N°›</a:t>
            </a:fld>
            <a:endParaRPr lang="en-GB" dirty="0"/>
          </a:p>
        </p:txBody>
      </p:sp>
    </p:spTree>
    <p:extLst>
      <p:ext uri="{BB962C8B-B14F-4D97-AF65-F5344CB8AC3E}">
        <p14:creationId xmlns:p14="http://schemas.microsoft.com/office/powerpoint/2010/main" xmlns="" val="33998960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6867"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pPr>
              <a:defRPr/>
            </a:pPr>
            <a:endParaRPr lang="en-GB" dirty="0"/>
          </a:p>
        </p:txBody>
      </p:sp>
      <p:sp>
        <p:nvSpPr>
          <p:cNvPr id="44036"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pPr>
              <a:defRPr/>
            </a:pPr>
            <a:fld id="{AA3FFA35-CA4F-4AA3-9AE3-E56271BDB8B9}" type="slidenum">
              <a:rPr lang="en-GB"/>
              <a:pPr>
                <a:defRPr/>
              </a:pPr>
              <a:t>‹N°›</a:t>
            </a:fld>
            <a:endParaRPr lang="en-GB" dirty="0"/>
          </a:p>
        </p:txBody>
      </p:sp>
    </p:spTree>
    <p:extLst>
      <p:ext uri="{BB962C8B-B14F-4D97-AF65-F5344CB8AC3E}">
        <p14:creationId xmlns:p14="http://schemas.microsoft.com/office/powerpoint/2010/main" xmlns="" val="10173195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GB" dirty="0"/>
          </a:p>
        </p:txBody>
      </p:sp>
      <p:sp>
        <p:nvSpPr>
          <p:cNvPr id="4" name="Espace réservé du numéro de diapositive 3"/>
          <p:cNvSpPr>
            <a:spLocks noGrp="1"/>
          </p:cNvSpPr>
          <p:nvPr>
            <p:ph type="sldNum" sz="quarter" idx="10"/>
          </p:nvPr>
        </p:nvSpPr>
        <p:spPr/>
        <p:txBody>
          <a:bodyPr/>
          <a:lstStyle/>
          <a:p>
            <a:pPr>
              <a:defRPr/>
            </a:pPr>
            <a:fld id="{AA3FFA35-CA4F-4AA3-9AE3-E56271BDB8B9}" type="slidenum">
              <a:rPr lang="en-GB" smtClean="0"/>
              <a:pPr>
                <a:defRPr/>
              </a:pPr>
              <a:t>1</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5299" name="Rectangle 3"/>
          <p:cNvSpPr>
            <a:spLocks noGrp="1" noChangeArrowheads="1"/>
          </p:cNvSpPr>
          <p:nvPr>
            <p:ph type="body" idx="1"/>
          </p:nvPr>
        </p:nvSpPr>
        <p:spPr bwMode="auto">
          <a:xfrm>
            <a:off x="906357" y="4715153"/>
            <a:ext cx="4984962" cy="446698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sz="1200" kern="1200" baseline="30000" dirty="0" smtClean="0">
                <a:solidFill>
                  <a:schemeClr val="tx1"/>
                </a:solidFill>
                <a:latin typeface="Arial" pitchFamily="34" charset="0"/>
                <a:ea typeface="+mn-ea"/>
                <a:cs typeface="+mn-cs"/>
              </a:rPr>
              <a:t>The Economics of Ecosystems and Biodiversity (TEEB) is an international initiative to draw attention to the benefits provided by biodiversity (encompassing ecosystems, species and genes).</a:t>
            </a:r>
          </a:p>
          <a:p>
            <a:r>
              <a:rPr lang="en-US" sz="1200" kern="1200" baseline="30000" dirty="0" smtClean="0">
                <a:solidFill>
                  <a:schemeClr val="tx1"/>
                </a:solidFill>
                <a:latin typeface="Arial" pitchFamily="34" charset="0"/>
                <a:ea typeface="+mn-ea"/>
                <a:cs typeface="+mn-cs"/>
              </a:rPr>
              <a:t>TEEB presents an approach that can help decision makers recognize, demonstrate and, where appropriate, capture the values of ecosystems and biodiversity (TEEB Synthesis, summarized in Box 1.4 below). TEEB acknowledges the plurality of values (including monetary, non monetary, ethical, aesthetic) which people hold for nature. Illustrated through the broad compilation of numerous country examples, TEEB illustrates many different options for better incorporating nature’s values in decision making: the objective of TEEB is to highlight the importance of sustainable use and </a:t>
            </a:r>
            <a:r>
              <a:rPr lang="en-US" sz="1200" kern="1200" baseline="30000" dirty="0" err="1" smtClean="0">
                <a:solidFill>
                  <a:schemeClr val="tx1"/>
                </a:solidFill>
                <a:latin typeface="Arial" pitchFamily="34" charset="0"/>
                <a:ea typeface="+mn-ea"/>
                <a:cs typeface="+mn-cs"/>
              </a:rPr>
              <a:t>conserv</a:t>
            </a:r>
            <a:r>
              <a:rPr lang="en-US" sz="1200" kern="1200" baseline="30000" dirty="0" smtClean="0">
                <a:solidFill>
                  <a:schemeClr val="tx1"/>
                </a:solidFill>
                <a:latin typeface="Arial" pitchFamily="34" charset="0"/>
                <a:ea typeface="+mn-ea"/>
                <a:cs typeface="+mn-cs"/>
              </a:rPr>
              <a:t>- </a:t>
            </a:r>
            <a:r>
              <a:rPr lang="en-US" sz="1200" kern="1200" baseline="30000" dirty="0" err="1" smtClean="0">
                <a:solidFill>
                  <a:schemeClr val="tx1"/>
                </a:solidFill>
                <a:latin typeface="Arial" pitchFamily="34" charset="0"/>
                <a:ea typeface="+mn-ea"/>
                <a:cs typeface="+mn-cs"/>
              </a:rPr>
              <a:t>ation</a:t>
            </a:r>
            <a:r>
              <a:rPr lang="en-US" sz="1200" kern="1200" baseline="30000" dirty="0" smtClean="0">
                <a:solidFill>
                  <a:schemeClr val="tx1"/>
                </a:solidFill>
                <a:latin typeface="Arial" pitchFamily="34" charset="0"/>
                <a:ea typeface="+mn-ea"/>
                <a:cs typeface="+mn-cs"/>
              </a:rPr>
              <a:t> of nature rather than reducing it to a commodity.</a:t>
            </a:r>
          </a:p>
          <a:p>
            <a:endParaRPr lang="da-DK" dirty="0" smtClean="0">
              <a:effectLst/>
            </a:endParaRPr>
          </a:p>
        </p:txBody>
      </p:sp>
      <p:sp>
        <p:nvSpPr>
          <p:cNvPr id="55300" name="Espace réservé du pied de page 4"/>
          <p:cNvSpPr>
            <a:spLocks noGrp="1"/>
          </p:cNvSpPr>
          <p:nvPr>
            <p:ph type="ftr" sz="quarter" idx="4"/>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US" dirty="0" smtClean="0"/>
              <a:t>Environment Integration in EC Development Co-operation</a:t>
            </a:r>
            <a:endParaRPr lang="en-GB"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5299" name="Rectangle 3"/>
          <p:cNvSpPr>
            <a:spLocks noGrp="1" noChangeArrowheads="1"/>
          </p:cNvSpPr>
          <p:nvPr>
            <p:ph type="body" idx="1"/>
          </p:nvPr>
        </p:nvSpPr>
        <p:spPr bwMode="auto">
          <a:xfrm>
            <a:off x="906357" y="4715153"/>
            <a:ext cx="4984962" cy="446698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sz="1200" kern="1200" baseline="30000" dirty="0" smtClean="0">
                <a:solidFill>
                  <a:schemeClr val="tx1"/>
                </a:solidFill>
                <a:latin typeface="Arial" pitchFamily="34" charset="0"/>
                <a:ea typeface="+mn-ea"/>
                <a:cs typeface="+mn-cs"/>
              </a:rPr>
              <a:t>The Economics of Ecosystems and Biodiversity (TEEB) is an international initiative to draw attention to the benefits provided by biodiversity (encompassing ecosystems, species and genes).</a:t>
            </a:r>
          </a:p>
          <a:p>
            <a:r>
              <a:rPr lang="en-US" sz="1200" kern="1200" baseline="30000" dirty="0" smtClean="0">
                <a:solidFill>
                  <a:schemeClr val="tx1"/>
                </a:solidFill>
                <a:latin typeface="Arial" pitchFamily="34" charset="0"/>
                <a:ea typeface="+mn-ea"/>
                <a:cs typeface="+mn-cs"/>
              </a:rPr>
              <a:t>TEEB presents an approach that can help decision makers recognize, demonstrate and, where appropriate, capture the values of ecosystems and biodiversity (TEEB Synthesis, summarized in Box 1.4 below). TEEB acknowledges the plurality of values (including monetary, non monetary, ethical, aesthetic) which people hold for nature. Illustrated through the broad compilation of numerous country examples, TEEB illustrates many different options for better incorporating nature’s values in decision making: the objective of TEEB is to highlight the importance of sustainable use and </a:t>
            </a:r>
            <a:r>
              <a:rPr lang="en-US" sz="1200" kern="1200" baseline="30000" dirty="0" err="1" smtClean="0">
                <a:solidFill>
                  <a:schemeClr val="tx1"/>
                </a:solidFill>
                <a:latin typeface="Arial" pitchFamily="34" charset="0"/>
                <a:ea typeface="+mn-ea"/>
                <a:cs typeface="+mn-cs"/>
              </a:rPr>
              <a:t>conserv</a:t>
            </a:r>
            <a:r>
              <a:rPr lang="en-US" sz="1200" kern="1200" baseline="30000" dirty="0" smtClean="0">
                <a:solidFill>
                  <a:schemeClr val="tx1"/>
                </a:solidFill>
                <a:latin typeface="Arial" pitchFamily="34" charset="0"/>
                <a:ea typeface="+mn-ea"/>
                <a:cs typeface="+mn-cs"/>
              </a:rPr>
              <a:t>- </a:t>
            </a:r>
            <a:r>
              <a:rPr lang="en-US" sz="1200" kern="1200" baseline="30000" dirty="0" err="1" smtClean="0">
                <a:solidFill>
                  <a:schemeClr val="tx1"/>
                </a:solidFill>
                <a:latin typeface="Arial" pitchFamily="34" charset="0"/>
                <a:ea typeface="+mn-ea"/>
                <a:cs typeface="+mn-cs"/>
              </a:rPr>
              <a:t>ation</a:t>
            </a:r>
            <a:r>
              <a:rPr lang="en-US" sz="1200" kern="1200" baseline="30000" dirty="0" smtClean="0">
                <a:solidFill>
                  <a:schemeClr val="tx1"/>
                </a:solidFill>
                <a:latin typeface="Arial" pitchFamily="34" charset="0"/>
                <a:ea typeface="+mn-ea"/>
                <a:cs typeface="+mn-cs"/>
              </a:rPr>
              <a:t> of nature rather than reducing it to a commodity.</a:t>
            </a:r>
          </a:p>
          <a:p>
            <a:endParaRPr lang="da-DK" dirty="0" smtClean="0">
              <a:effectLst/>
            </a:endParaRPr>
          </a:p>
        </p:txBody>
      </p:sp>
      <p:sp>
        <p:nvSpPr>
          <p:cNvPr id="55300" name="Espace réservé du pied de page 4"/>
          <p:cNvSpPr>
            <a:spLocks noGrp="1"/>
          </p:cNvSpPr>
          <p:nvPr>
            <p:ph type="ftr" sz="quarter" idx="4"/>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US" dirty="0" smtClean="0"/>
              <a:t>Environment Integration in EC Development Co-operation</a:t>
            </a:r>
            <a:endParaRPr lang="en-GB"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5299" name="Rectangle 3"/>
          <p:cNvSpPr>
            <a:spLocks noGrp="1" noChangeArrowheads="1"/>
          </p:cNvSpPr>
          <p:nvPr>
            <p:ph type="body" idx="1"/>
          </p:nvPr>
        </p:nvSpPr>
        <p:spPr bwMode="auto">
          <a:xfrm>
            <a:off x="906357" y="4715153"/>
            <a:ext cx="4984962" cy="446698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sz="1200" b="0" i="1" u="none" strike="noStrike" kern="1200" baseline="0" dirty="0" smtClean="0">
                <a:solidFill>
                  <a:schemeClr val="tx1"/>
                </a:solidFill>
                <a:latin typeface="Arial" pitchFamily="34" charset="0"/>
                <a:ea typeface="+mn-ea"/>
                <a:cs typeface="+mn-cs"/>
              </a:rPr>
              <a:t>A presentation and discussion of the socio-economic context and the objectives</a:t>
            </a:r>
          </a:p>
          <a:p>
            <a:r>
              <a:rPr lang="en-US" sz="1200" b="0" i="0" u="none" strike="noStrike" kern="1200" baseline="0" dirty="0" smtClean="0">
                <a:solidFill>
                  <a:schemeClr val="tx1"/>
                </a:solidFill>
                <a:latin typeface="Arial" pitchFamily="34" charset="0"/>
                <a:ea typeface="+mn-ea"/>
                <a:cs typeface="+mn-cs"/>
              </a:rPr>
              <a:t>The first logical step for the appraisal is a qualitative discussion of the socio-economic context and the</a:t>
            </a:r>
          </a:p>
          <a:p>
            <a:r>
              <a:rPr lang="en-US" sz="1200" b="0" i="0" u="none" strike="noStrike" kern="1200" baseline="0" dirty="0" smtClean="0">
                <a:solidFill>
                  <a:schemeClr val="tx1"/>
                </a:solidFill>
                <a:latin typeface="Arial" pitchFamily="34" charset="0"/>
                <a:ea typeface="+mn-ea"/>
                <a:cs typeface="+mn-cs"/>
              </a:rPr>
              <a:t>objectives that are expected to be attained through the investment, both directly and indirectly. This</a:t>
            </a:r>
          </a:p>
          <a:p>
            <a:r>
              <a:rPr lang="en-US" sz="1200" b="0" i="0" u="none" strike="noStrike" kern="1200" baseline="0" dirty="0" smtClean="0">
                <a:solidFill>
                  <a:schemeClr val="tx1"/>
                </a:solidFill>
                <a:latin typeface="Arial" pitchFamily="34" charset="0"/>
                <a:ea typeface="+mn-ea"/>
                <a:cs typeface="+mn-cs"/>
              </a:rPr>
              <a:t>discussion should include consideration of the relationship between the objectives and the priorities</a:t>
            </a:r>
          </a:p>
          <a:p>
            <a:r>
              <a:rPr lang="en-US" sz="1200" b="0" i="0" u="none" strike="noStrike" kern="1200" baseline="0" dirty="0" smtClean="0">
                <a:solidFill>
                  <a:schemeClr val="tx1"/>
                </a:solidFill>
                <a:latin typeface="Arial" pitchFamily="34" charset="0"/>
                <a:ea typeface="+mn-ea"/>
                <a:cs typeface="+mn-cs"/>
              </a:rPr>
              <a:t>established in the Operational </a:t>
            </a:r>
            <a:r>
              <a:rPr lang="en-US" sz="1200" b="0" i="0" u="none" strike="noStrike" kern="1200" baseline="0" dirty="0" err="1" smtClean="0">
                <a:solidFill>
                  <a:schemeClr val="tx1"/>
                </a:solidFill>
                <a:latin typeface="Arial" pitchFamily="34" charset="0"/>
                <a:ea typeface="+mn-ea"/>
                <a:cs typeface="+mn-cs"/>
              </a:rPr>
              <a:t>Programme</a:t>
            </a:r>
            <a:r>
              <a:rPr lang="en-US" sz="1200" b="0" i="0" u="none" strike="noStrike" kern="1200" baseline="0" dirty="0" smtClean="0">
                <a:solidFill>
                  <a:schemeClr val="tx1"/>
                </a:solidFill>
                <a:latin typeface="Arial" pitchFamily="34" charset="0"/>
                <a:ea typeface="+mn-ea"/>
                <a:cs typeface="+mn-cs"/>
              </a:rPr>
              <a:t>, the National Strategic Reference Framework and consistency</a:t>
            </a:r>
          </a:p>
          <a:p>
            <a:r>
              <a:rPr lang="en-US" sz="1200" b="0" i="0" u="none" strike="noStrike" kern="1200" baseline="0" dirty="0" smtClean="0">
                <a:solidFill>
                  <a:schemeClr val="tx1"/>
                </a:solidFill>
                <a:latin typeface="Arial" pitchFamily="34" charset="0"/>
                <a:ea typeface="+mn-ea"/>
                <a:cs typeface="+mn-cs"/>
              </a:rPr>
              <a:t>with the goals of the EU Funds. This discussion will help the Commission Services to evaluate the</a:t>
            </a:r>
          </a:p>
          <a:p>
            <a:r>
              <a:rPr lang="en-US" sz="1200" b="0" i="0" u="none" strike="noStrike" kern="1200" baseline="0" dirty="0" smtClean="0">
                <a:solidFill>
                  <a:schemeClr val="tx1"/>
                </a:solidFill>
                <a:latin typeface="Arial" pitchFamily="34" charset="0"/>
                <a:ea typeface="+mn-ea"/>
                <a:cs typeface="+mn-cs"/>
              </a:rPr>
              <a:t>rationale and policy coherence of the proposed project.</a:t>
            </a:r>
          </a:p>
          <a:p>
            <a:r>
              <a:rPr lang="en-US" sz="1200" b="0" i="0" u="none" strike="noStrike" kern="1200" baseline="0" dirty="0" smtClean="0">
                <a:solidFill>
                  <a:schemeClr val="tx1"/>
                </a:solidFill>
                <a:latin typeface="Arial" pitchFamily="34" charset="0"/>
                <a:ea typeface="+mn-ea"/>
                <a:cs typeface="+mn-cs"/>
              </a:rPr>
              <a:t>􀀹 </a:t>
            </a:r>
            <a:r>
              <a:rPr lang="en-US" sz="1200" b="0" i="1" u="none" strike="noStrike" kern="1200" baseline="0" dirty="0" smtClean="0">
                <a:solidFill>
                  <a:schemeClr val="tx1"/>
                </a:solidFill>
                <a:latin typeface="Arial" pitchFamily="34" charset="0"/>
                <a:ea typeface="+mn-ea"/>
                <a:cs typeface="+mn-cs"/>
              </a:rPr>
              <a:t>The clear identification of the project</a:t>
            </a:r>
          </a:p>
          <a:p>
            <a:r>
              <a:rPr lang="en-US" sz="1200" b="0" i="0" u="none" strike="noStrike" kern="1200" baseline="0" dirty="0" smtClean="0">
                <a:solidFill>
                  <a:schemeClr val="tx1"/>
                </a:solidFill>
                <a:latin typeface="Arial" pitchFamily="34" charset="0"/>
                <a:ea typeface="+mn-ea"/>
                <a:cs typeface="+mn-cs"/>
              </a:rPr>
              <a:t>Identification means that the object is a self-sufficient unit of analysis, i.e. no essential feature or</a:t>
            </a:r>
          </a:p>
          <a:p>
            <a:r>
              <a:rPr lang="en-US" sz="1200" b="0" i="0" u="none" strike="noStrike" kern="1200" baseline="0" dirty="0" smtClean="0">
                <a:solidFill>
                  <a:schemeClr val="tx1"/>
                </a:solidFill>
                <a:latin typeface="Arial" pitchFamily="34" charset="0"/>
                <a:ea typeface="+mn-ea"/>
                <a:cs typeface="+mn-cs"/>
              </a:rPr>
              <a:t>component is left out of the scope of the appraisal (half a bridge is not a bridge); indirect and network</a:t>
            </a:r>
          </a:p>
          <a:p>
            <a:r>
              <a:rPr lang="en-US" sz="1200" b="0" i="0" u="none" strike="noStrike" kern="1200" baseline="0" dirty="0" smtClean="0">
                <a:solidFill>
                  <a:schemeClr val="tx1"/>
                </a:solidFill>
                <a:latin typeface="Arial" pitchFamily="34" charset="0"/>
                <a:ea typeface="+mn-ea"/>
                <a:cs typeface="+mn-cs"/>
              </a:rPr>
              <a:t>effects are going to be adequately covered (e.g. changes in urban patterns, changes in the use of other</a:t>
            </a:r>
          </a:p>
          <a:p>
            <a:r>
              <a:rPr lang="en-US" sz="1200" b="0" i="0" u="none" strike="noStrike" kern="1200" baseline="0" dirty="0" smtClean="0">
                <a:solidFill>
                  <a:schemeClr val="tx1"/>
                </a:solidFill>
                <a:latin typeface="Arial" pitchFamily="34" charset="0"/>
                <a:ea typeface="+mn-ea"/>
                <a:cs typeface="+mn-cs"/>
              </a:rPr>
              <a:t>transport modes) and whose costs and benefits are going to be considered (‘who has standing’?).</a:t>
            </a:r>
          </a:p>
          <a:p>
            <a:r>
              <a:rPr lang="en-US" sz="1200" b="0" i="0" u="none" strike="noStrike" kern="1200" baseline="0" dirty="0" smtClean="0">
                <a:solidFill>
                  <a:schemeClr val="tx1"/>
                </a:solidFill>
                <a:latin typeface="Arial" pitchFamily="34" charset="0"/>
                <a:ea typeface="+mn-ea"/>
                <a:cs typeface="+mn-cs"/>
              </a:rPr>
              <a:t>􀀹 </a:t>
            </a:r>
            <a:r>
              <a:rPr lang="en-US" sz="1200" b="0" i="1" u="none" strike="noStrike" kern="1200" baseline="0" dirty="0" smtClean="0">
                <a:solidFill>
                  <a:schemeClr val="tx1"/>
                </a:solidFill>
                <a:latin typeface="Arial" pitchFamily="34" charset="0"/>
                <a:ea typeface="+mn-ea"/>
                <a:cs typeface="+mn-cs"/>
              </a:rPr>
              <a:t>The study of the feasibility of the project and of alternative options</a:t>
            </a:r>
          </a:p>
          <a:p>
            <a:r>
              <a:rPr lang="en-US" sz="1200" b="0" i="0" u="none" strike="noStrike" kern="1200" baseline="0" dirty="0" smtClean="0">
                <a:solidFill>
                  <a:schemeClr val="tx1"/>
                </a:solidFill>
                <a:latin typeface="Arial" pitchFamily="34" charset="0"/>
                <a:ea typeface="+mn-ea"/>
                <a:cs typeface="+mn-cs"/>
              </a:rPr>
              <a:t>A typical feasibility analysis should ascertain that the local context is </a:t>
            </a:r>
            <a:r>
              <a:rPr lang="en-US" sz="1200" b="0" i="0" u="none" strike="noStrike" kern="1200" baseline="0" dirty="0" err="1" smtClean="0">
                <a:solidFill>
                  <a:schemeClr val="tx1"/>
                </a:solidFill>
                <a:latin typeface="Arial" pitchFamily="34" charset="0"/>
                <a:ea typeface="+mn-ea"/>
                <a:cs typeface="+mn-cs"/>
              </a:rPr>
              <a:t>favourable</a:t>
            </a:r>
            <a:r>
              <a:rPr lang="en-US" sz="1200" b="0" i="0" u="none" strike="noStrike" kern="1200" baseline="0" dirty="0" smtClean="0">
                <a:solidFill>
                  <a:schemeClr val="tx1"/>
                </a:solidFill>
                <a:latin typeface="Arial" pitchFamily="34" charset="0"/>
                <a:ea typeface="+mn-ea"/>
                <a:cs typeface="+mn-cs"/>
              </a:rPr>
              <a:t> to the project (e.g. there</a:t>
            </a:r>
          </a:p>
          <a:p>
            <a:r>
              <a:rPr lang="en-US" sz="1200" b="0" i="0" u="none" strike="noStrike" kern="1200" baseline="0" dirty="0" smtClean="0">
                <a:solidFill>
                  <a:schemeClr val="tx1"/>
                </a:solidFill>
                <a:latin typeface="Arial" pitchFamily="34" charset="0"/>
                <a:ea typeface="+mn-ea"/>
                <a:cs typeface="+mn-cs"/>
              </a:rPr>
              <a:t>are no physical, social or institutional binding constraints), the demand for services in the future will be</a:t>
            </a:r>
          </a:p>
          <a:p>
            <a:r>
              <a:rPr lang="en-US" sz="1200" b="0" i="0" u="none" strike="noStrike" kern="1200" baseline="0" dirty="0" smtClean="0">
                <a:solidFill>
                  <a:schemeClr val="tx1"/>
                </a:solidFill>
                <a:latin typeface="Arial" pitchFamily="34" charset="0"/>
                <a:ea typeface="+mn-ea"/>
                <a:cs typeface="+mn-cs"/>
              </a:rPr>
              <a:t>adequate (long run forecasts), appropriate technology is available, the </a:t>
            </a:r>
            <a:r>
              <a:rPr lang="en-US" sz="1200" b="0" i="0" u="none" strike="noStrike" kern="1200" baseline="0" dirty="0" err="1" smtClean="0">
                <a:solidFill>
                  <a:schemeClr val="tx1"/>
                </a:solidFill>
                <a:latin typeface="Arial" pitchFamily="34" charset="0"/>
                <a:ea typeface="+mn-ea"/>
                <a:cs typeface="+mn-cs"/>
              </a:rPr>
              <a:t>utilisation</a:t>
            </a:r>
            <a:r>
              <a:rPr lang="en-US" sz="1200" b="0" i="0" u="none" strike="noStrike" kern="1200" baseline="0" dirty="0" smtClean="0">
                <a:solidFill>
                  <a:schemeClr val="tx1"/>
                </a:solidFill>
                <a:latin typeface="Arial" pitchFamily="34" charset="0"/>
                <a:ea typeface="+mn-ea"/>
                <a:cs typeface="+mn-cs"/>
              </a:rPr>
              <a:t> rate of the infrastructure</a:t>
            </a:r>
          </a:p>
          <a:p>
            <a:r>
              <a:rPr lang="en-GB" sz="1200" b="0" i="0" u="none" strike="noStrike" kern="1200" baseline="0" dirty="0" smtClean="0">
                <a:solidFill>
                  <a:schemeClr val="tx1"/>
                </a:solidFill>
                <a:latin typeface="Arial" pitchFamily="34" charset="0"/>
                <a:ea typeface="+mn-ea"/>
                <a:cs typeface="+mn-cs"/>
              </a:rPr>
              <a:t>16</a:t>
            </a:r>
          </a:p>
          <a:p>
            <a:r>
              <a:rPr lang="en-US" sz="1200" b="0" i="0" u="none" strike="noStrike" kern="1200" baseline="0" dirty="0" smtClean="0">
                <a:solidFill>
                  <a:schemeClr val="tx1"/>
                </a:solidFill>
                <a:latin typeface="Arial" pitchFamily="34" charset="0"/>
                <a:ea typeface="+mn-ea"/>
                <a:cs typeface="+mn-cs"/>
              </a:rPr>
              <a:t>or the plant will not reveal excessive spare capacity, personnel skills and management will be available,</a:t>
            </a:r>
          </a:p>
          <a:p>
            <a:r>
              <a:rPr lang="en-US" sz="1200" b="0" i="0" u="none" strike="noStrike" kern="1200" baseline="0" dirty="0" smtClean="0">
                <a:solidFill>
                  <a:schemeClr val="tx1"/>
                </a:solidFill>
                <a:latin typeface="Arial" pitchFamily="34" charset="0"/>
                <a:ea typeface="+mn-ea"/>
                <a:cs typeface="+mn-cs"/>
              </a:rPr>
              <a:t>justification of the project design (scale, location, etc.) against alternative scenarios (‘business as usual’,</a:t>
            </a:r>
          </a:p>
          <a:p>
            <a:r>
              <a:rPr lang="en-US" sz="1200" b="0" i="0" u="none" strike="noStrike" kern="1200" baseline="0" dirty="0" smtClean="0">
                <a:solidFill>
                  <a:schemeClr val="tx1"/>
                </a:solidFill>
                <a:latin typeface="Arial" pitchFamily="34" charset="0"/>
                <a:ea typeface="+mn-ea"/>
                <a:cs typeface="+mn-cs"/>
              </a:rPr>
              <a:t>‘do-minimum’, ‘do-something’ and ‘do-something else’).</a:t>
            </a:r>
          </a:p>
          <a:p>
            <a:r>
              <a:rPr lang="en-GB" sz="1200" b="0" i="0" u="none" strike="noStrike" kern="1200" baseline="0" dirty="0" smtClean="0">
                <a:solidFill>
                  <a:schemeClr val="tx1"/>
                </a:solidFill>
                <a:latin typeface="Arial" pitchFamily="34" charset="0"/>
                <a:ea typeface="+mn-ea"/>
                <a:cs typeface="+mn-cs"/>
              </a:rPr>
              <a:t>􀀹 </a:t>
            </a:r>
            <a:r>
              <a:rPr lang="en-GB" sz="1200" b="0" i="1" u="none" strike="noStrike" kern="1200" baseline="0" dirty="0" smtClean="0">
                <a:solidFill>
                  <a:schemeClr val="tx1"/>
                </a:solidFill>
                <a:latin typeface="Arial" pitchFamily="34" charset="0"/>
                <a:ea typeface="+mn-ea"/>
                <a:cs typeface="+mn-cs"/>
              </a:rPr>
              <a:t>Financial Analysis</a:t>
            </a:r>
          </a:p>
          <a:p>
            <a:r>
              <a:rPr lang="en-US" sz="1200" b="0" i="0" u="none" strike="noStrike" kern="1200" baseline="0" dirty="0" smtClean="0">
                <a:solidFill>
                  <a:schemeClr val="tx1"/>
                </a:solidFill>
                <a:latin typeface="Arial" pitchFamily="34" charset="0"/>
                <a:ea typeface="+mn-ea"/>
                <a:cs typeface="+mn-cs"/>
              </a:rPr>
              <a:t>This should be based on the discounted cash flow approach. The EC suggests a benchmark real financial</a:t>
            </a:r>
          </a:p>
          <a:p>
            <a:r>
              <a:rPr lang="en-US" sz="1200" b="0" i="0" u="none" strike="noStrike" kern="1200" baseline="0" dirty="0" smtClean="0">
                <a:solidFill>
                  <a:schemeClr val="tx1"/>
                </a:solidFill>
                <a:latin typeface="Arial" pitchFamily="34" charset="0"/>
                <a:ea typeface="+mn-ea"/>
                <a:cs typeface="+mn-cs"/>
              </a:rPr>
              <a:t>discount rate of 5%. A system of accounting tables should show cash inflows and outflows related to:</a:t>
            </a:r>
          </a:p>
          <a:p>
            <a:r>
              <a:rPr lang="en-GB" sz="1200" b="0" i="0" u="none" strike="noStrike" kern="1200" baseline="0" dirty="0" smtClean="0">
                <a:solidFill>
                  <a:schemeClr val="tx1"/>
                </a:solidFill>
                <a:latin typeface="Arial" pitchFamily="34" charset="0"/>
                <a:ea typeface="+mn-ea"/>
                <a:cs typeface="+mn-cs"/>
              </a:rPr>
              <a:t>- total investment costs;</a:t>
            </a:r>
          </a:p>
          <a:p>
            <a:r>
              <a:rPr lang="en-US" sz="1200" b="0" i="0" u="none" strike="noStrike" kern="1200" baseline="0" dirty="0" smtClean="0">
                <a:solidFill>
                  <a:schemeClr val="tx1"/>
                </a:solidFill>
                <a:latin typeface="Arial" pitchFamily="34" charset="0"/>
                <a:ea typeface="+mn-ea"/>
                <a:cs typeface="+mn-cs"/>
              </a:rPr>
              <a:t>- total operating costs and revenues;</a:t>
            </a:r>
          </a:p>
          <a:p>
            <a:r>
              <a:rPr lang="en-US" sz="1200" b="0" i="0" u="none" strike="noStrike" kern="1200" baseline="0" dirty="0" smtClean="0">
                <a:solidFill>
                  <a:schemeClr val="tx1"/>
                </a:solidFill>
                <a:latin typeface="Arial" pitchFamily="34" charset="0"/>
                <a:ea typeface="+mn-ea"/>
                <a:cs typeface="+mn-cs"/>
              </a:rPr>
              <a:t>- financial return on the investment costs: FNPV(C) and FRR(C);</a:t>
            </a:r>
          </a:p>
          <a:p>
            <a:r>
              <a:rPr lang="en-GB" sz="1200" b="0" i="0" u="none" strike="noStrike" kern="1200" baseline="0" dirty="0" smtClean="0">
                <a:solidFill>
                  <a:schemeClr val="tx1"/>
                </a:solidFill>
                <a:latin typeface="Arial" pitchFamily="34" charset="0"/>
                <a:ea typeface="+mn-ea"/>
                <a:cs typeface="+mn-cs"/>
              </a:rPr>
              <a:t>- sources of finance;</a:t>
            </a:r>
          </a:p>
          <a:p>
            <a:r>
              <a:rPr lang="en-GB" sz="1200" b="0" i="0" u="none" strike="noStrike" kern="1200" baseline="0" dirty="0" smtClean="0">
                <a:solidFill>
                  <a:schemeClr val="tx1"/>
                </a:solidFill>
                <a:latin typeface="Arial" pitchFamily="34" charset="0"/>
                <a:ea typeface="+mn-ea"/>
                <a:cs typeface="+mn-cs"/>
              </a:rPr>
              <a:t>- financial sustainability;</a:t>
            </a:r>
          </a:p>
          <a:p>
            <a:r>
              <a:rPr lang="en-US" sz="1200" b="0" i="0" u="none" strike="noStrike" kern="1200" baseline="0" dirty="0" smtClean="0">
                <a:solidFill>
                  <a:schemeClr val="tx1"/>
                </a:solidFill>
                <a:latin typeface="Arial" pitchFamily="34" charset="0"/>
                <a:ea typeface="+mn-ea"/>
                <a:cs typeface="+mn-cs"/>
              </a:rPr>
              <a:t>- financial return on national capital: FNPV(K) and FRR(K);</a:t>
            </a:r>
          </a:p>
          <a:p>
            <a:r>
              <a:rPr lang="en-US" sz="1200" b="0" i="0" u="none" strike="noStrike" kern="1200" baseline="0" dirty="0" smtClean="0">
                <a:solidFill>
                  <a:schemeClr val="tx1"/>
                </a:solidFill>
                <a:latin typeface="Arial" pitchFamily="34" charset="0"/>
                <a:ea typeface="+mn-ea"/>
                <a:cs typeface="+mn-cs"/>
              </a:rPr>
              <a:t>- the latter takes into account the impact of the EU grant on the national (public and private) investors.</a:t>
            </a:r>
          </a:p>
          <a:p>
            <a:r>
              <a:rPr lang="en-US" sz="1200" b="0" i="0" u="none" strike="noStrike" kern="1200" baseline="0" dirty="0" smtClean="0">
                <a:solidFill>
                  <a:schemeClr val="tx1"/>
                </a:solidFill>
                <a:latin typeface="Arial" pitchFamily="34" charset="0"/>
                <a:ea typeface="+mn-ea"/>
                <a:cs typeface="+mn-cs"/>
              </a:rPr>
              <a:t>The time horizon must be consistent with the economic life of the main assets. The appropriate</a:t>
            </a:r>
          </a:p>
          <a:p>
            <a:r>
              <a:rPr lang="en-US" sz="1200" b="0" i="0" u="none" strike="noStrike" kern="1200" baseline="0" dirty="0" smtClean="0">
                <a:solidFill>
                  <a:schemeClr val="tx1"/>
                </a:solidFill>
                <a:latin typeface="Arial" pitchFamily="34" charset="0"/>
                <a:ea typeface="+mn-ea"/>
                <a:cs typeface="+mn-cs"/>
              </a:rPr>
              <a:t>residual value must be included in the accounts in the end year. General inflation and relative price</a:t>
            </a:r>
          </a:p>
          <a:p>
            <a:r>
              <a:rPr lang="en-US" sz="1200" b="0" i="0" u="none" strike="noStrike" kern="1200" baseline="0" dirty="0" smtClean="0">
                <a:solidFill>
                  <a:schemeClr val="tx1"/>
                </a:solidFill>
                <a:latin typeface="Arial" pitchFamily="34" charset="0"/>
                <a:ea typeface="+mn-ea"/>
                <a:cs typeface="+mn-cs"/>
              </a:rPr>
              <a:t>changes must be treated in a consistent way. In principle, FRR(C) can be very low or negative for</a:t>
            </a:r>
          </a:p>
          <a:p>
            <a:r>
              <a:rPr lang="en-US" sz="1200" b="0" i="0" u="none" strike="noStrike" kern="1200" baseline="0" dirty="0" smtClean="0">
                <a:solidFill>
                  <a:schemeClr val="tx1"/>
                </a:solidFill>
                <a:latin typeface="Arial" pitchFamily="34" charset="0"/>
                <a:ea typeface="+mn-ea"/>
                <a:cs typeface="+mn-cs"/>
              </a:rPr>
              <a:t>public sector projects, but FRR(K) for private investors or PPPs should normally be positive.</a:t>
            </a:r>
          </a:p>
          <a:p>
            <a:r>
              <a:rPr lang="en-GB" sz="1200" b="0" i="0" u="none" strike="noStrike" kern="1200" baseline="0" dirty="0" smtClean="0">
                <a:solidFill>
                  <a:schemeClr val="tx1"/>
                </a:solidFill>
                <a:latin typeface="Arial" pitchFamily="34" charset="0"/>
                <a:ea typeface="+mn-ea"/>
                <a:cs typeface="+mn-cs"/>
              </a:rPr>
              <a:t>􀀹 </a:t>
            </a:r>
            <a:r>
              <a:rPr lang="en-GB" sz="1200" b="0" i="1" u="none" strike="noStrike" kern="1200" baseline="0" dirty="0" smtClean="0">
                <a:solidFill>
                  <a:schemeClr val="tx1"/>
                </a:solidFill>
                <a:latin typeface="Arial" pitchFamily="34" charset="0"/>
                <a:ea typeface="+mn-ea"/>
                <a:cs typeface="+mn-cs"/>
              </a:rPr>
              <a:t>Economic Analysis</a:t>
            </a:r>
          </a:p>
          <a:p>
            <a:r>
              <a:rPr lang="en-US" sz="1200" b="0" i="0" u="none" strike="noStrike" kern="1200" baseline="0" dirty="0" smtClean="0">
                <a:solidFill>
                  <a:schemeClr val="tx1"/>
                </a:solidFill>
                <a:latin typeface="Arial" pitchFamily="34" charset="0"/>
                <a:ea typeface="+mn-ea"/>
                <a:cs typeface="+mn-cs"/>
              </a:rPr>
              <a:t>CBA requires an investigation of a project’s net impact on economic welfare. This is done in five steps:</a:t>
            </a:r>
          </a:p>
          <a:p>
            <a:r>
              <a:rPr lang="en-US" sz="1200" b="0" i="0" u="none" strike="noStrike" kern="1200" baseline="0" dirty="0" smtClean="0">
                <a:solidFill>
                  <a:schemeClr val="tx1"/>
                </a:solidFill>
                <a:latin typeface="Arial" pitchFamily="34" charset="0"/>
                <a:ea typeface="+mn-ea"/>
                <a:cs typeface="+mn-cs"/>
              </a:rPr>
              <a:t>- observed prices or public tariffs are converted into shadow prices, that better reflect the social</a:t>
            </a:r>
          </a:p>
          <a:p>
            <a:r>
              <a:rPr lang="en-US" sz="1200" b="0" i="0" u="none" strike="noStrike" kern="1200" baseline="0" dirty="0" smtClean="0">
                <a:solidFill>
                  <a:schemeClr val="tx1"/>
                </a:solidFill>
                <a:latin typeface="Arial" pitchFamily="34" charset="0"/>
                <a:ea typeface="+mn-ea"/>
                <a:cs typeface="+mn-cs"/>
              </a:rPr>
              <a:t>opportunity cost of the good;</a:t>
            </a:r>
          </a:p>
          <a:p>
            <a:r>
              <a:rPr lang="en-US" sz="1200" b="0" i="0" u="none" strike="noStrike" kern="1200" baseline="0" dirty="0" smtClean="0">
                <a:solidFill>
                  <a:schemeClr val="tx1"/>
                </a:solidFill>
                <a:latin typeface="Arial" pitchFamily="34" charset="0"/>
                <a:ea typeface="+mn-ea"/>
                <a:cs typeface="+mn-cs"/>
              </a:rPr>
              <a:t>- externalities are taken into account and given a monetary value;</a:t>
            </a:r>
          </a:p>
          <a:p>
            <a:r>
              <a:rPr lang="en-US" sz="1200" b="0" i="0" u="none" strike="noStrike" kern="1200" baseline="0" dirty="0" smtClean="0">
                <a:solidFill>
                  <a:schemeClr val="tx1"/>
                </a:solidFill>
                <a:latin typeface="Arial" pitchFamily="34" charset="0"/>
                <a:ea typeface="+mn-ea"/>
                <a:cs typeface="+mn-cs"/>
              </a:rPr>
              <a:t>- indirect effects are included if relevant (i.e. not already captured by shadow prices);</a:t>
            </a:r>
          </a:p>
          <a:p>
            <a:r>
              <a:rPr lang="en-US" sz="1200" b="0" i="0" u="none" strike="noStrike" kern="1200" baseline="0" dirty="0" smtClean="0">
                <a:solidFill>
                  <a:schemeClr val="tx1"/>
                </a:solidFill>
                <a:latin typeface="Arial" pitchFamily="34" charset="0"/>
                <a:ea typeface="+mn-ea"/>
                <a:cs typeface="+mn-cs"/>
              </a:rPr>
              <a:t>- costs and benefits are discounted with a real social discount rate (suggested SDR benchmark values:</a:t>
            </a:r>
          </a:p>
          <a:p>
            <a:r>
              <a:rPr lang="en-US" sz="1200" b="0" i="0" u="none" strike="noStrike" kern="1200" baseline="0" dirty="0" smtClean="0">
                <a:solidFill>
                  <a:schemeClr val="tx1"/>
                </a:solidFill>
                <a:latin typeface="Arial" pitchFamily="34" charset="0"/>
                <a:ea typeface="+mn-ea"/>
                <a:cs typeface="+mn-cs"/>
              </a:rPr>
              <a:t>5.5% for Cohesion and IPA countries, and for convergence regions elsewhere with high growth</a:t>
            </a:r>
          </a:p>
          <a:p>
            <a:r>
              <a:rPr lang="en-US" sz="1200" b="0" i="0" u="none" strike="noStrike" kern="1200" baseline="0" dirty="0" smtClean="0">
                <a:solidFill>
                  <a:schemeClr val="tx1"/>
                </a:solidFill>
                <a:latin typeface="Arial" pitchFamily="34" charset="0"/>
                <a:ea typeface="+mn-ea"/>
                <a:cs typeface="+mn-cs"/>
              </a:rPr>
              <a:t>outlook; 3.5% for Competitiveness regions);</a:t>
            </a:r>
          </a:p>
          <a:p>
            <a:r>
              <a:rPr lang="en-US" sz="1200" b="0" i="0" u="none" strike="noStrike" kern="1200" baseline="0" dirty="0" smtClean="0">
                <a:solidFill>
                  <a:schemeClr val="tx1"/>
                </a:solidFill>
                <a:latin typeface="Arial" pitchFamily="34" charset="0"/>
                <a:ea typeface="+mn-ea"/>
                <a:cs typeface="+mn-cs"/>
              </a:rPr>
              <a:t>- calculation of economic performance indicators: economic net present value (ENPV), economic rate</a:t>
            </a:r>
          </a:p>
          <a:p>
            <a:r>
              <a:rPr lang="en-US" sz="1200" b="0" i="0" u="none" strike="noStrike" kern="1200" baseline="0" dirty="0" smtClean="0">
                <a:solidFill>
                  <a:schemeClr val="tx1"/>
                </a:solidFill>
                <a:latin typeface="Arial" pitchFamily="34" charset="0"/>
                <a:ea typeface="+mn-ea"/>
                <a:cs typeface="+mn-cs"/>
              </a:rPr>
              <a:t>of return (ERR) and the benefit-cost (B/C) ratio.</a:t>
            </a:r>
          </a:p>
          <a:p>
            <a:r>
              <a:rPr lang="en-US" sz="1200" b="0" i="0" u="none" strike="noStrike" kern="1200" baseline="0" dirty="0" smtClean="0">
                <a:solidFill>
                  <a:schemeClr val="tx1"/>
                </a:solidFill>
                <a:latin typeface="Arial" pitchFamily="34" charset="0"/>
                <a:ea typeface="+mn-ea"/>
                <a:cs typeface="+mn-cs"/>
              </a:rPr>
              <a:t>Critical conversion factors are: the standard conversion factor, particularly for IPA assisted countries;</a:t>
            </a:r>
          </a:p>
          <a:p>
            <a:r>
              <a:rPr lang="en-US" sz="1200" b="0" i="0" u="none" strike="noStrike" kern="1200" baseline="0" dirty="0" smtClean="0">
                <a:solidFill>
                  <a:schemeClr val="tx1"/>
                </a:solidFill>
                <a:latin typeface="Arial" pitchFamily="34" charset="0"/>
                <a:ea typeface="+mn-ea"/>
                <a:cs typeface="+mn-cs"/>
              </a:rPr>
              <a:t>sector conversion factors (sometimes leading to border prices for specific tradable goods e.g. agricultural</a:t>
            </a:r>
          </a:p>
          <a:p>
            <a:r>
              <a:rPr lang="en-US" sz="1200" b="0" i="0" u="none" strike="noStrike" kern="1200" baseline="0" dirty="0" smtClean="0">
                <a:solidFill>
                  <a:schemeClr val="tx1"/>
                </a:solidFill>
                <a:latin typeface="Arial" pitchFamily="34" charset="0"/>
                <a:ea typeface="+mn-ea"/>
                <a:cs typeface="+mn-cs"/>
              </a:rPr>
              <a:t>products) and marginal costs or willingness-to-pay for non-tradable goods (e.g. waste disposal); the</a:t>
            </a:r>
          </a:p>
          <a:p>
            <a:r>
              <a:rPr lang="en-US" sz="1200" b="0" i="0" u="none" strike="noStrike" kern="1200" baseline="0" dirty="0" smtClean="0">
                <a:solidFill>
                  <a:schemeClr val="tx1"/>
                </a:solidFill>
                <a:latin typeface="Arial" pitchFamily="34" charset="0"/>
                <a:ea typeface="+mn-ea"/>
                <a:cs typeface="+mn-cs"/>
              </a:rPr>
              <a:t>conversion factor for </a:t>
            </a:r>
            <a:r>
              <a:rPr lang="en-US" sz="1200" b="0" i="0" u="none" strike="noStrike" kern="1200" baseline="0" dirty="0" err="1" smtClean="0">
                <a:solidFill>
                  <a:schemeClr val="tx1"/>
                </a:solidFill>
                <a:latin typeface="Arial" pitchFamily="34" charset="0"/>
                <a:ea typeface="+mn-ea"/>
                <a:cs typeface="+mn-cs"/>
              </a:rPr>
              <a:t>labour</a:t>
            </a:r>
            <a:r>
              <a:rPr lang="en-US" sz="1200" b="0" i="0" u="none" strike="noStrike" kern="1200" baseline="0" dirty="0" smtClean="0">
                <a:solidFill>
                  <a:schemeClr val="tx1"/>
                </a:solidFill>
                <a:latin typeface="Arial" pitchFamily="34" charset="0"/>
                <a:ea typeface="+mn-ea"/>
                <a:cs typeface="+mn-cs"/>
              </a:rPr>
              <a:t> cost (depending upon the nature and magnitude of regional unemployment).</a:t>
            </a:r>
          </a:p>
          <a:p>
            <a:r>
              <a:rPr lang="en-US" sz="1200" b="0" i="0" u="none" strike="noStrike" kern="1200" baseline="0" dirty="0" smtClean="0">
                <a:solidFill>
                  <a:schemeClr val="tx1"/>
                </a:solidFill>
                <a:latin typeface="Arial" pitchFamily="34" charset="0"/>
                <a:ea typeface="+mn-ea"/>
                <a:cs typeface="+mn-cs"/>
              </a:rPr>
              <a:t>Practical methods for the calculation of the economic valuation of environmental impacts, the shadow</a:t>
            </a:r>
          </a:p>
          <a:p>
            <a:r>
              <a:rPr lang="en-US" sz="1200" b="0" i="0" u="none" strike="noStrike" kern="1200" baseline="0" dirty="0" smtClean="0">
                <a:solidFill>
                  <a:schemeClr val="tx1"/>
                </a:solidFill>
                <a:latin typeface="Arial" pitchFamily="34" charset="0"/>
                <a:ea typeface="+mn-ea"/>
                <a:cs typeface="+mn-cs"/>
              </a:rPr>
              <a:t>price of time in transport, the value of lives and injuries saved and distributional impacts are suggested in</a:t>
            </a:r>
          </a:p>
          <a:p>
            <a:r>
              <a:rPr lang="en-GB" sz="1200" b="0" i="0" u="none" strike="noStrike" kern="1200" baseline="0" dirty="0" smtClean="0">
                <a:solidFill>
                  <a:schemeClr val="tx1"/>
                </a:solidFill>
                <a:latin typeface="Arial" pitchFamily="34" charset="0"/>
                <a:ea typeface="+mn-ea"/>
                <a:cs typeface="+mn-cs"/>
              </a:rPr>
              <a:t>the Guide.</a:t>
            </a:r>
          </a:p>
          <a:p>
            <a:r>
              <a:rPr lang="en-GB" sz="1200" b="0" i="0" u="none" strike="noStrike" kern="1200" baseline="0" dirty="0" smtClean="0">
                <a:solidFill>
                  <a:schemeClr val="tx1"/>
                </a:solidFill>
                <a:latin typeface="Arial" pitchFamily="34" charset="0"/>
                <a:ea typeface="+mn-ea"/>
                <a:cs typeface="+mn-cs"/>
              </a:rPr>
              <a:t>􀀹 </a:t>
            </a:r>
            <a:r>
              <a:rPr lang="en-GB" sz="1200" b="0" i="1" u="none" strike="noStrike" kern="1200" baseline="0" dirty="0" smtClean="0">
                <a:solidFill>
                  <a:schemeClr val="tx1"/>
                </a:solidFill>
                <a:latin typeface="Arial" pitchFamily="34" charset="0"/>
                <a:ea typeface="+mn-ea"/>
                <a:cs typeface="+mn-cs"/>
              </a:rPr>
              <a:t>Risk Assessment</a:t>
            </a:r>
          </a:p>
          <a:p>
            <a:r>
              <a:rPr lang="en-US" sz="1200" b="0" i="0" u="none" strike="noStrike" kern="1200" baseline="0" dirty="0" smtClean="0">
                <a:solidFill>
                  <a:schemeClr val="tx1"/>
                </a:solidFill>
                <a:latin typeface="Arial" pitchFamily="34" charset="0"/>
                <a:ea typeface="+mn-ea"/>
                <a:cs typeface="+mn-cs"/>
              </a:rPr>
              <a:t>A project appraisal document must include an assessment of the project risks. Again, five steps are</a:t>
            </a:r>
          </a:p>
          <a:p>
            <a:r>
              <a:rPr lang="en-GB" sz="1200" b="0" i="0" u="none" strike="noStrike" kern="1200" baseline="0" dirty="0" smtClean="0">
                <a:solidFill>
                  <a:schemeClr val="tx1"/>
                </a:solidFill>
                <a:latin typeface="Arial" pitchFamily="34" charset="0"/>
                <a:ea typeface="+mn-ea"/>
                <a:cs typeface="+mn-cs"/>
              </a:rPr>
              <a:t>suggested:</a:t>
            </a:r>
          </a:p>
          <a:p>
            <a:r>
              <a:rPr lang="en-US" sz="1200" b="0" i="0" u="none" strike="noStrike" kern="1200" baseline="0" dirty="0" smtClean="0">
                <a:solidFill>
                  <a:schemeClr val="tx1"/>
                </a:solidFill>
                <a:latin typeface="Arial" pitchFamily="34" charset="0"/>
                <a:ea typeface="+mn-ea"/>
                <a:cs typeface="+mn-cs"/>
              </a:rPr>
              <a:t>- sensitivity analysis (identification of critical variables, elimination of deterministically dependent</a:t>
            </a:r>
          </a:p>
          <a:p>
            <a:r>
              <a:rPr lang="en-US" sz="1200" b="0" i="0" u="none" strike="noStrike" kern="1200" baseline="0" dirty="0" smtClean="0">
                <a:solidFill>
                  <a:schemeClr val="tx1"/>
                </a:solidFill>
                <a:latin typeface="Arial" pitchFamily="34" charset="0"/>
                <a:ea typeface="+mn-ea"/>
                <a:cs typeface="+mn-cs"/>
              </a:rPr>
              <a:t>variables, elasticity analysis, choice of critical variables, scenario analysis);</a:t>
            </a:r>
          </a:p>
          <a:p>
            <a:r>
              <a:rPr lang="en-US" sz="1200" b="0" i="0" u="none" strike="noStrike" kern="1200" baseline="0" dirty="0" smtClean="0">
                <a:solidFill>
                  <a:schemeClr val="tx1"/>
                </a:solidFill>
                <a:latin typeface="Arial" pitchFamily="34" charset="0"/>
                <a:ea typeface="+mn-ea"/>
                <a:cs typeface="+mn-cs"/>
              </a:rPr>
              <a:t>- assumption of a probability distribution for each critical variable;</a:t>
            </a:r>
          </a:p>
          <a:p>
            <a:r>
              <a:rPr lang="en-US" sz="1200" b="0" i="0" u="none" strike="noStrike" kern="1200" baseline="0" dirty="0" smtClean="0">
                <a:solidFill>
                  <a:schemeClr val="tx1"/>
                </a:solidFill>
                <a:latin typeface="Arial" pitchFamily="34" charset="0"/>
                <a:ea typeface="+mn-ea"/>
                <a:cs typeface="+mn-cs"/>
              </a:rPr>
              <a:t>- calculation of the distribution of the performance indicators (typically FNPV and ENPV);</a:t>
            </a:r>
          </a:p>
          <a:p>
            <a:r>
              <a:rPr lang="en-US" sz="1200" b="0" i="0" u="none" strike="noStrike" kern="1200" baseline="0" dirty="0" smtClean="0">
                <a:solidFill>
                  <a:schemeClr val="tx1"/>
                </a:solidFill>
                <a:latin typeface="Arial" pitchFamily="34" charset="0"/>
                <a:ea typeface="+mn-ea"/>
                <a:cs typeface="+mn-cs"/>
              </a:rPr>
              <a:t>- discussion of results and acceptable levels of risk;</a:t>
            </a:r>
          </a:p>
          <a:p>
            <a:r>
              <a:rPr lang="en-US" sz="1200" b="0" i="0" u="none" strike="noStrike" kern="1200" baseline="0" dirty="0" smtClean="0">
                <a:solidFill>
                  <a:schemeClr val="tx1"/>
                </a:solidFill>
                <a:latin typeface="Arial" pitchFamily="34" charset="0"/>
                <a:ea typeface="+mn-ea"/>
                <a:cs typeface="+mn-cs"/>
              </a:rPr>
              <a:t>- discussion of ways to mitigate risks.</a:t>
            </a:r>
            <a:endParaRPr lang="da-DK" dirty="0" smtClean="0">
              <a:effectLst/>
            </a:endParaRPr>
          </a:p>
        </p:txBody>
      </p:sp>
      <p:sp>
        <p:nvSpPr>
          <p:cNvPr id="55300" name="Espace réservé du pied de page 4"/>
          <p:cNvSpPr>
            <a:spLocks noGrp="1"/>
          </p:cNvSpPr>
          <p:nvPr>
            <p:ph type="ftr" sz="quarter" idx="4"/>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US" dirty="0" smtClean="0"/>
              <a:t>Environment Integration in EC Development Co-operation</a:t>
            </a:r>
            <a:endParaRPr lang="en-GB"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5299" name="Rectangle 3"/>
          <p:cNvSpPr>
            <a:spLocks noGrp="1" noChangeArrowheads="1"/>
          </p:cNvSpPr>
          <p:nvPr>
            <p:ph type="body" idx="1"/>
          </p:nvPr>
        </p:nvSpPr>
        <p:spPr bwMode="auto">
          <a:xfrm>
            <a:off x="906357" y="4715153"/>
            <a:ext cx="4984962" cy="446698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Expansion</a:t>
            </a:r>
            <a:r>
              <a:rPr lang="da-DK" sz="1200" b="1" kern="1200" dirty="0" smtClean="0">
                <a:solidFill>
                  <a:schemeClr val="tx1"/>
                </a:solidFill>
                <a:effectLst/>
                <a:latin typeface="Arial" pitchFamily="34" charset="0"/>
                <a:ea typeface="ＭＳ Ｐゴシック" charset="-128"/>
                <a:cs typeface="ＭＳ Ｐゴシック" charset="-128"/>
              </a:rPr>
              <a:t> </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Examples</a:t>
            </a:r>
            <a:r>
              <a:rPr lang="da-DK" sz="1200" b="1" kern="1200" dirty="0" smtClean="0">
                <a:solidFill>
                  <a:schemeClr val="tx1"/>
                </a:solidFill>
                <a:effectLst/>
                <a:latin typeface="Arial" pitchFamily="34" charset="0"/>
                <a:ea typeface="ＭＳ Ｐゴシック" charset="-128"/>
                <a:cs typeface="ＭＳ Ｐゴシック" charset="-128"/>
              </a:rPr>
              <a:t>:</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a:t>
            </a:r>
            <a:r>
              <a:rPr lang="da-DK" sz="1200" b="1" kern="1200" baseline="0" dirty="0" err="1" smtClean="0">
                <a:solidFill>
                  <a:schemeClr val="tx1"/>
                </a:solidFill>
                <a:effectLst/>
                <a:latin typeface="Arial" pitchFamily="34" charset="0"/>
                <a:ea typeface="ＭＳ Ｐゴシック" charset="-128"/>
                <a:cs typeface="ＭＳ Ｐゴシック" charset="-128"/>
              </a:rPr>
              <a:t>discussion</a:t>
            </a:r>
            <a:endParaRPr lang="da-DK" dirty="0" smtClean="0">
              <a:effectLst/>
            </a:endParaRPr>
          </a:p>
        </p:txBody>
      </p:sp>
      <p:sp>
        <p:nvSpPr>
          <p:cNvPr id="55300" name="Espace réservé du pied de page 4"/>
          <p:cNvSpPr>
            <a:spLocks noGrp="1"/>
          </p:cNvSpPr>
          <p:nvPr>
            <p:ph type="ftr" sz="quarter" idx="4"/>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US" dirty="0" smtClean="0"/>
              <a:t>Environment Integration in EC Development Co-operation</a:t>
            </a:r>
            <a:endParaRPr lang="en-GB"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pPr>
              <a:defRPr/>
            </a:pPr>
            <a:fld id="{AA3FFA35-CA4F-4AA3-9AE3-E56271BDB8B9}" type="slidenum">
              <a:rPr lang="en-GB" smtClean="0"/>
              <a:pPr>
                <a:defRPr/>
              </a:pPr>
              <a:t>14</a:t>
            </a:fld>
            <a:endParaRPr lang="en-GB"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5299" name="Rectangle 3"/>
          <p:cNvSpPr>
            <a:spLocks noGrp="1" noChangeArrowheads="1"/>
          </p:cNvSpPr>
          <p:nvPr>
            <p:ph type="body" idx="1"/>
          </p:nvPr>
        </p:nvSpPr>
        <p:spPr bwMode="auto">
          <a:xfrm>
            <a:off x="906357" y="4715153"/>
            <a:ext cx="4984962" cy="446698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Expansion</a:t>
            </a:r>
            <a:r>
              <a:rPr lang="da-DK" sz="1200" b="1" kern="1200" dirty="0" smtClean="0">
                <a:solidFill>
                  <a:schemeClr val="tx1"/>
                </a:solidFill>
                <a:effectLst/>
                <a:latin typeface="Arial" pitchFamily="34" charset="0"/>
                <a:ea typeface="ＭＳ Ｐゴシック" charset="-128"/>
                <a:cs typeface="ＭＳ Ｐゴシック" charset="-128"/>
              </a:rPr>
              <a:t> </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Examples</a:t>
            </a:r>
            <a:r>
              <a:rPr lang="da-DK" sz="1200" b="1" kern="1200" dirty="0" smtClean="0">
                <a:solidFill>
                  <a:schemeClr val="tx1"/>
                </a:solidFill>
                <a:effectLst/>
                <a:latin typeface="Arial" pitchFamily="34" charset="0"/>
                <a:ea typeface="ＭＳ Ｐゴシック" charset="-128"/>
                <a:cs typeface="ＭＳ Ｐゴシック" charset="-128"/>
              </a:rPr>
              <a:t>:</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a:t>
            </a:r>
            <a:r>
              <a:rPr lang="da-DK" sz="1200" b="1" kern="1200" baseline="0" dirty="0" err="1" smtClean="0">
                <a:solidFill>
                  <a:schemeClr val="tx1"/>
                </a:solidFill>
                <a:effectLst/>
                <a:latin typeface="Arial" pitchFamily="34" charset="0"/>
                <a:ea typeface="ＭＳ Ｐゴシック" charset="-128"/>
                <a:cs typeface="ＭＳ Ｐゴシック" charset="-128"/>
              </a:rPr>
              <a:t>discussion</a:t>
            </a:r>
            <a:endParaRPr lang="da-DK" dirty="0" smtClean="0">
              <a:effectLst/>
            </a:endParaRPr>
          </a:p>
        </p:txBody>
      </p:sp>
      <p:sp>
        <p:nvSpPr>
          <p:cNvPr id="55300" name="Espace réservé du pied de page 4"/>
          <p:cNvSpPr>
            <a:spLocks noGrp="1"/>
          </p:cNvSpPr>
          <p:nvPr>
            <p:ph type="ftr" sz="quarter" idx="4"/>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US" dirty="0" smtClean="0"/>
              <a:t>Environment Integration in EC Development Co-operation</a:t>
            </a:r>
            <a:endParaRPr lang="en-GB"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5299" name="Rectangle 3"/>
          <p:cNvSpPr>
            <a:spLocks noGrp="1" noChangeArrowheads="1"/>
          </p:cNvSpPr>
          <p:nvPr>
            <p:ph type="body" idx="1"/>
          </p:nvPr>
        </p:nvSpPr>
        <p:spPr bwMode="auto">
          <a:xfrm>
            <a:off x="906357" y="4715153"/>
            <a:ext cx="4984962" cy="446698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Expansion</a:t>
            </a:r>
            <a:r>
              <a:rPr lang="da-DK" sz="1200" b="1" kern="1200" dirty="0" smtClean="0">
                <a:solidFill>
                  <a:schemeClr val="tx1"/>
                </a:solidFill>
                <a:effectLst/>
                <a:latin typeface="Arial" pitchFamily="34" charset="0"/>
                <a:ea typeface="ＭＳ Ｐゴシック" charset="-128"/>
                <a:cs typeface="ＭＳ Ｐゴシック" charset="-128"/>
              </a:rPr>
              <a:t> </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Examples</a:t>
            </a:r>
            <a:r>
              <a:rPr lang="da-DK" sz="1200" b="1" kern="1200" dirty="0" smtClean="0">
                <a:solidFill>
                  <a:schemeClr val="tx1"/>
                </a:solidFill>
                <a:effectLst/>
                <a:latin typeface="Arial" pitchFamily="34" charset="0"/>
                <a:ea typeface="ＭＳ Ｐゴシック" charset="-128"/>
                <a:cs typeface="ＭＳ Ｐゴシック" charset="-128"/>
              </a:rPr>
              <a:t>:</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a:t>
            </a:r>
            <a:r>
              <a:rPr lang="da-DK" sz="1200" b="1" kern="1200" baseline="0" dirty="0" err="1" smtClean="0">
                <a:solidFill>
                  <a:schemeClr val="tx1"/>
                </a:solidFill>
                <a:effectLst/>
                <a:latin typeface="Arial" pitchFamily="34" charset="0"/>
                <a:ea typeface="ＭＳ Ｐゴシック" charset="-128"/>
                <a:cs typeface="ＭＳ Ｐゴシック" charset="-128"/>
              </a:rPr>
              <a:t>discussion</a:t>
            </a:r>
            <a:endParaRPr lang="da-DK" dirty="0" smtClean="0">
              <a:effectLst/>
            </a:endParaRPr>
          </a:p>
        </p:txBody>
      </p:sp>
      <p:sp>
        <p:nvSpPr>
          <p:cNvPr id="55300" name="Espace réservé du pied de page 4"/>
          <p:cNvSpPr>
            <a:spLocks noGrp="1"/>
          </p:cNvSpPr>
          <p:nvPr>
            <p:ph type="ftr" sz="quarter" idx="4"/>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US" dirty="0" smtClean="0"/>
              <a:t>Environment Integration in EC Development Co-operation</a:t>
            </a:r>
            <a:endParaRPr lang="en-GB"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5299" name="Rectangle 3"/>
          <p:cNvSpPr>
            <a:spLocks noGrp="1" noChangeArrowheads="1"/>
          </p:cNvSpPr>
          <p:nvPr>
            <p:ph type="body" idx="1"/>
          </p:nvPr>
        </p:nvSpPr>
        <p:spPr bwMode="auto">
          <a:xfrm>
            <a:off x="906357" y="4715153"/>
            <a:ext cx="4984962" cy="446698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sz="1200" b="0" i="1" u="none" strike="noStrike" kern="1200" baseline="0" dirty="0" smtClean="0">
                <a:solidFill>
                  <a:schemeClr val="tx1"/>
                </a:solidFill>
                <a:latin typeface="Arial" pitchFamily="34" charset="0"/>
                <a:ea typeface="+mn-ea"/>
                <a:cs typeface="+mn-cs"/>
              </a:rPr>
              <a:t>A presentation and discussion of the socio-economic context and the objectives</a:t>
            </a:r>
          </a:p>
          <a:p>
            <a:r>
              <a:rPr lang="en-US" sz="1200" b="0" i="0" u="none" strike="noStrike" kern="1200" baseline="0" dirty="0" smtClean="0">
                <a:solidFill>
                  <a:schemeClr val="tx1"/>
                </a:solidFill>
                <a:latin typeface="Arial" pitchFamily="34" charset="0"/>
                <a:ea typeface="+mn-ea"/>
                <a:cs typeface="+mn-cs"/>
              </a:rPr>
              <a:t>The first logical step for the appraisal is a qualitative discussion of the socio-economic context and the</a:t>
            </a:r>
          </a:p>
          <a:p>
            <a:r>
              <a:rPr lang="en-US" sz="1200" b="0" i="0" u="none" strike="noStrike" kern="1200" baseline="0" dirty="0" smtClean="0">
                <a:solidFill>
                  <a:schemeClr val="tx1"/>
                </a:solidFill>
                <a:latin typeface="Arial" pitchFamily="34" charset="0"/>
                <a:ea typeface="+mn-ea"/>
                <a:cs typeface="+mn-cs"/>
              </a:rPr>
              <a:t>objectives that are expected to be attained through the investment, both directly and indirectly. This</a:t>
            </a:r>
          </a:p>
          <a:p>
            <a:r>
              <a:rPr lang="en-US" sz="1200" b="0" i="0" u="none" strike="noStrike" kern="1200" baseline="0" dirty="0" smtClean="0">
                <a:solidFill>
                  <a:schemeClr val="tx1"/>
                </a:solidFill>
                <a:latin typeface="Arial" pitchFamily="34" charset="0"/>
                <a:ea typeface="+mn-ea"/>
                <a:cs typeface="+mn-cs"/>
              </a:rPr>
              <a:t>discussion should include consideration of the relationship between the objectives and the priorities</a:t>
            </a:r>
          </a:p>
          <a:p>
            <a:r>
              <a:rPr lang="en-US" sz="1200" b="0" i="0" u="none" strike="noStrike" kern="1200" baseline="0" dirty="0" smtClean="0">
                <a:solidFill>
                  <a:schemeClr val="tx1"/>
                </a:solidFill>
                <a:latin typeface="Arial" pitchFamily="34" charset="0"/>
                <a:ea typeface="+mn-ea"/>
                <a:cs typeface="+mn-cs"/>
              </a:rPr>
              <a:t>established in the Operational </a:t>
            </a:r>
            <a:r>
              <a:rPr lang="en-US" sz="1200" b="0" i="0" u="none" strike="noStrike" kern="1200" baseline="0" dirty="0" err="1" smtClean="0">
                <a:solidFill>
                  <a:schemeClr val="tx1"/>
                </a:solidFill>
                <a:latin typeface="Arial" pitchFamily="34" charset="0"/>
                <a:ea typeface="+mn-ea"/>
                <a:cs typeface="+mn-cs"/>
              </a:rPr>
              <a:t>Programme</a:t>
            </a:r>
            <a:r>
              <a:rPr lang="en-US" sz="1200" b="0" i="0" u="none" strike="noStrike" kern="1200" baseline="0" dirty="0" smtClean="0">
                <a:solidFill>
                  <a:schemeClr val="tx1"/>
                </a:solidFill>
                <a:latin typeface="Arial" pitchFamily="34" charset="0"/>
                <a:ea typeface="+mn-ea"/>
                <a:cs typeface="+mn-cs"/>
              </a:rPr>
              <a:t>, the National Strategic Reference Framework and consistency</a:t>
            </a:r>
          </a:p>
          <a:p>
            <a:r>
              <a:rPr lang="en-US" sz="1200" b="0" i="0" u="none" strike="noStrike" kern="1200" baseline="0" dirty="0" smtClean="0">
                <a:solidFill>
                  <a:schemeClr val="tx1"/>
                </a:solidFill>
                <a:latin typeface="Arial" pitchFamily="34" charset="0"/>
                <a:ea typeface="+mn-ea"/>
                <a:cs typeface="+mn-cs"/>
              </a:rPr>
              <a:t>with the goals of the EU Funds. This discussion will help the Commission Services to evaluate the</a:t>
            </a:r>
          </a:p>
          <a:p>
            <a:r>
              <a:rPr lang="en-US" sz="1200" b="0" i="0" u="none" strike="noStrike" kern="1200" baseline="0" dirty="0" smtClean="0">
                <a:solidFill>
                  <a:schemeClr val="tx1"/>
                </a:solidFill>
                <a:latin typeface="Arial" pitchFamily="34" charset="0"/>
                <a:ea typeface="+mn-ea"/>
                <a:cs typeface="+mn-cs"/>
              </a:rPr>
              <a:t>rationale and policy coherence of the proposed project.</a:t>
            </a:r>
          </a:p>
          <a:p>
            <a:r>
              <a:rPr lang="en-US" sz="1200" b="0" i="0" u="none" strike="noStrike" kern="1200" baseline="0" dirty="0" smtClean="0">
                <a:solidFill>
                  <a:schemeClr val="tx1"/>
                </a:solidFill>
                <a:latin typeface="Arial" pitchFamily="34" charset="0"/>
                <a:ea typeface="+mn-ea"/>
                <a:cs typeface="+mn-cs"/>
              </a:rPr>
              <a:t>􀀹 </a:t>
            </a:r>
            <a:r>
              <a:rPr lang="en-US" sz="1200" b="0" i="1" u="none" strike="noStrike" kern="1200" baseline="0" dirty="0" smtClean="0">
                <a:solidFill>
                  <a:schemeClr val="tx1"/>
                </a:solidFill>
                <a:latin typeface="Arial" pitchFamily="34" charset="0"/>
                <a:ea typeface="+mn-ea"/>
                <a:cs typeface="+mn-cs"/>
              </a:rPr>
              <a:t>The clear identification of the project</a:t>
            </a:r>
          </a:p>
          <a:p>
            <a:r>
              <a:rPr lang="en-US" sz="1200" b="0" i="0" u="none" strike="noStrike" kern="1200" baseline="0" dirty="0" smtClean="0">
                <a:solidFill>
                  <a:schemeClr val="tx1"/>
                </a:solidFill>
                <a:latin typeface="Arial" pitchFamily="34" charset="0"/>
                <a:ea typeface="+mn-ea"/>
                <a:cs typeface="+mn-cs"/>
              </a:rPr>
              <a:t>Identification means that the object is a self-sufficient unit of analysis, i.e. no essential feature or</a:t>
            </a:r>
          </a:p>
          <a:p>
            <a:r>
              <a:rPr lang="en-US" sz="1200" b="0" i="0" u="none" strike="noStrike" kern="1200" baseline="0" dirty="0" smtClean="0">
                <a:solidFill>
                  <a:schemeClr val="tx1"/>
                </a:solidFill>
                <a:latin typeface="Arial" pitchFamily="34" charset="0"/>
                <a:ea typeface="+mn-ea"/>
                <a:cs typeface="+mn-cs"/>
              </a:rPr>
              <a:t>component is left out of the scope of the appraisal (half a bridge is not a bridge); indirect and network</a:t>
            </a:r>
          </a:p>
          <a:p>
            <a:r>
              <a:rPr lang="en-US" sz="1200" b="0" i="0" u="none" strike="noStrike" kern="1200" baseline="0" dirty="0" smtClean="0">
                <a:solidFill>
                  <a:schemeClr val="tx1"/>
                </a:solidFill>
                <a:latin typeface="Arial" pitchFamily="34" charset="0"/>
                <a:ea typeface="+mn-ea"/>
                <a:cs typeface="+mn-cs"/>
              </a:rPr>
              <a:t>effects are going to be adequately covered (e.g. changes in urban patterns, changes in the use of other</a:t>
            </a:r>
          </a:p>
          <a:p>
            <a:r>
              <a:rPr lang="en-US" sz="1200" b="0" i="0" u="none" strike="noStrike" kern="1200" baseline="0" dirty="0" smtClean="0">
                <a:solidFill>
                  <a:schemeClr val="tx1"/>
                </a:solidFill>
                <a:latin typeface="Arial" pitchFamily="34" charset="0"/>
                <a:ea typeface="+mn-ea"/>
                <a:cs typeface="+mn-cs"/>
              </a:rPr>
              <a:t>transport modes) and whose costs and benefits are going to be considered (‘who has standing’?).</a:t>
            </a:r>
          </a:p>
          <a:p>
            <a:r>
              <a:rPr lang="en-US" sz="1200" b="0" i="0" u="none" strike="noStrike" kern="1200" baseline="0" dirty="0" smtClean="0">
                <a:solidFill>
                  <a:schemeClr val="tx1"/>
                </a:solidFill>
                <a:latin typeface="Arial" pitchFamily="34" charset="0"/>
                <a:ea typeface="+mn-ea"/>
                <a:cs typeface="+mn-cs"/>
              </a:rPr>
              <a:t>􀀹 </a:t>
            </a:r>
            <a:r>
              <a:rPr lang="en-US" sz="1200" b="0" i="1" u="none" strike="noStrike" kern="1200" baseline="0" dirty="0" smtClean="0">
                <a:solidFill>
                  <a:schemeClr val="tx1"/>
                </a:solidFill>
                <a:latin typeface="Arial" pitchFamily="34" charset="0"/>
                <a:ea typeface="+mn-ea"/>
                <a:cs typeface="+mn-cs"/>
              </a:rPr>
              <a:t>The study of the feasibility of the project and of alternative options</a:t>
            </a:r>
          </a:p>
          <a:p>
            <a:r>
              <a:rPr lang="en-US" sz="1200" b="0" i="0" u="none" strike="noStrike" kern="1200" baseline="0" dirty="0" smtClean="0">
                <a:solidFill>
                  <a:schemeClr val="tx1"/>
                </a:solidFill>
                <a:latin typeface="Arial" pitchFamily="34" charset="0"/>
                <a:ea typeface="+mn-ea"/>
                <a:cs typeface="+mn-cs"/>
              </a:rPr>
              <a:t>A typical feasibility analysis should ascertain that the local context is </a:t>
            </a:r>
            <a:r>
              <a:rPr lang="en-US" sz="1200" b="0" i="0" u="none" strike="noStrike" kern="1200" baseline="0" dirty="0" err="1" smtClean="0">
                <a:solidFill>
                  <a:schemeClr val="tx1"/>
                </a:solidFill>
                <a:latin typeface="Arial" pitchFamily="34" charset="0"/>
                <a:ea typeface="+mn-ea"/>
                <a:cs typeface="+mn-cs"/>
              </a:rPr>
              <a:t>favourable</a:t>
            </a:r>
            <a:r>
              <a:rPr lang="en-US" sz="1200" b="0" i="0" u="none" strike="noStrike" kern="1200" baseline="0" dirty="0" smtClean="0">
                <a:solidFill>
                  <a:schemeClr val="tx1"/>
                </a:solidFill>
                <a:latin typeface="Arial" pitchFamily="34" charset="0"/>
                <a:ea typeface="+mn-ea"/>
                <a:cs typeface="+mn-cs"/>
              </a:rPr>
              <a:t> to the project (e.g. there</a:t>
            </a:r>
          </a:p>
          <a:p>
            <a:r>
              <a:rPr lang="en-US" sz="1200" b="0" i="0" u="none" strike="noStrike" kern="1200" baseline="0" dirty="0" smtClean="0">
                <a:solidFill>
                  <a:schemeClr val="tx1"/>
                </a:solidFill>
                <a:latin typeface="Arial" pitchFamily="34" charset="0"/>
                <a:ea typeface="+mn-ea"/>
                <a:cs typeface="+mn-cs"/>
              </a:rPr>
              <a:t>are no physical, social or institutional binding constraints), the demand for services in the future will be</a:t>
            </a:r>
          </a:p>
          <a:p>
            <a:r>
              <a:rPr lang="en-US" sz="1200" b="0" i="0" u="none" strike="noStrike" kern="1200" baseline="0" dirty="0" smtClean="0">
                <a:solidFill>
                  <a:schemeClr val="tx1"/>
                </a:solidFill>
                <a:latin typeface="Arial" pitchFamily="34" charset="0"/>
                <a:ea typeface="+mn-ea"/>
                <a:cs typeface="+mn-cs"/>
              </a:rPr>
              <a:t>adequate (long run forecasts), appropriate technology is available, the </a:t>
            </a:r>
            <a:r>
              <a:rPr lang="en-US" sz="1200" b="0" i="0" u="none" strike="noStrike" kern="1200" baseline="0" dirty="0" err="1" smtClean="0">
                <a:solidFill>
                  <a:schemeClr val="tx1"/>
                </a:solidFill>
                <a:latin typeface="Arial" pitchFamily="34" charset="0"/>
                <a:ea typeface="+mn-ea"/>
                <a:cs typeface="+mn-cs"/>
              </a:rPr>
              <a:t>utilisation</a:t>
            </a:r>
            <a:r>
              <a:rPr lang="en-US" sz="1200" b="0" i="0" u="none" strike="noStrike" kern="1200" baseline="0" dirty="0" smtClean="0">
                <a:solidFill>
                  <a:schemeClr val="tx1"/>
                </a:solidFill>
                <a:latin typeface="Arial" pitchFamily="34" charset="0"/>
                <a:ea typeface="+mn-ea"/>
                <a:cs typeface="+mn-cs"/>
              </a:rPr>
              <a:t> rate of the infrastructure</a:t>
            </a:r>
          </a:p>
          <a:p>
            <a:r>
              <a:rPr lang="en-GB" sz="1200" b="0" i="0" u="none" strike="noStrike" kern="1200" baseline="0" dirty="0" smtClean="0">
                <a:solidFill>
                  <a:schemeClr val="tx1"/>
                </a:solidFill>
                <a:latin typeface="Arial" pitchFamily="34" charset="0"/>
                <a:ea typeface="+mn-ea"/>
                <a:cs typeface="+mn-cs"/>
              </a:rPr>
              <a:t>16</a:t>
            </a:r>
          </a:p>
          <a:p>
            <a:r>
              <a:rPr lang="en-US" sz="1200" b="0" i="0" u="none" strike="noStrike" kern="1200" baseline="0" dirty="0" smtClean="0">
                <a:solidFill>
                  <a:schemeClr val="tx1"/>
                </a:solidFill>
                <a:latin typeface="Arial" pitchFamily="34" charset="0"/>
                <a:ea typeface="+mn-ea"/>
                <a:cs typeface="+mn-cs"/>
              </a:rPr>
              <a:t>or the plant will not reveal excessive spare capacity, personnel skills and management will be available,</a:t>
            </a:r>
          </a:p>
          <a:p>
            <a:r>
              <a:rPr lang="en-US" sz="1200" b="0" i="0" u="none" strike="noStrike" kern="1200" baseline="0" dirty="0" smtClean="0">
                <a:solidFill>
                  <a:schemeClr val="tx1"/>
                </a:solidFill>
                <a:latin typeface="Arial" pitchFamily="34" charset="0"/>
                <a:ea typeface="+mn-ea"/>
                <a:cs typeface="+mn-cs"/>
              </a:rPr>
              <a:t>justification of the project design (scale, location, etc.) against alternative scenarios (‘business as usual’,</a:t>
            </a:r>
          </a:p>
          <a:p>
            <a:r>
              <a:rPr lang="en-US" sz="1200" b="0" i="0" u="none" strike="noStrike" kern="1200" baseline="0" dirty="0" smtClean="0">
                <a:solidFill>
                  <a:schemeClr val="tx1"/>
                </a:solidFill>
                <a:latin typeface="Arial" pitchFamily="34" charset="0"/>
                <a:ea typeface="+mn-ea"/>
                <a:cs typeface="+mn-cs"/>
              </a:rPr>
              <a:t>‘do-minimum’, ‘do-something’ and ‘do-something else’).</a:t>
            </a:r>
          </a:p>
          <a:p>
            <a:r>
              <a:rPr lang="en-GB" sz="1200" b="0" i="0" u="none" strike="noStrike" kern="1200" baseline="0" dirty="0" smtClean="0">
                <a:solidFill>
                  <a:schemeClr val="tx1"/>
                </a:solidFill>
                <a:latin typeface="Arial" pitchFamily="34" charset="0"/>
                <a:ea typeface="+mn-ea"/>
                <a:cs typeface="+mn-cs"/>
              </a:rPr>
              <a:t>􀀹 </a:t>
            </a:r>
            <a:r>
              <a:rPr lang="en-GB" sz="1200" b="0" i="1" u="none" strike="noStrike" kern="1200" baseline="0" dirty="0" smtClean="0">
                <a:solidFill>
                  <a:schemeClr val="tx1"/>
                </a:solidFill>
                <a:latin typeface="Arial" pitchFamily="34" charset="0"/>
                <a:ea typeface="+mn-ea"/>
                <a:cs typeface="+mn-cs"/>
              </a:rPr>
              <a:t>Financial Analysis</a:t>
            </a:r>
          </a:p>
          <a:p>
            <a:r>
              <a:rPr lang="en-US" sz="1200" b="0" i="0" u="none" strike="noStrike" kern="1200" baseline="0" dirty="0" smtClean="0">
                <a:solidFill>
                  <a:schemeClr val="tx1"/>
                </a:solidFill>
                <a:latin typeface="Arial" pitchFamily="34" charset="0"/>
                <a:ea typeface="+mn-ea"/>
                <a:cs typeface="+mn-cs"/>
              </a:rPr>
              <a:t>This should be based on the discounted cash flow approach. The EC suggests a benchmark real financial</a:t>
            </a:r>
          </a:p>
          <a:p>
            <a:r>
              <a:rPr lang="en-US" sz="1200" b="0" i="0" u="none" strike="noStrike" kern="1200" baseline="0" dirty="0" smtClean="0">
                <a:solidFill>
                  <a:schemeClr val="tx1"/>
                </a:solidFill>
                <a:latin typeface="Arial" pitchFamily="34" charset="0"/>
                <a:ea typeface="+mn-ea"/>
                <a:cs typeface="+mn-cs"/>
              </a:rPr>
              <a:t>discount rate of 5%. A system of accounting tables should show cash inflows and outflows related to:</a:t>
            </a:r>
          </a:p>
          <a:p>
            <a:r>
              <a:rPr lang="en-GB" sz="1200" b="0" i="0" u="none" strike="noStrike" kern="1200" baseline="0" dirty="0" smtClean="0">
                <a:solidFill>
                  <a:schemeClr val="tx1"/>
                </a:solidFill>
                <a:latin typeface="Arial" pitchFamily="34" charset="0"/>
                <a:ea typeface="+mn-ea"/>
                <a:cs typeface="+mn-cs"/>
              </a:rPr>
              <a:t>- total investment costs;</a:t>
            </a:r>
          </a:p>
          <a:p>
            <a:r>
              <a:rPr lang="en-US" sz="1200" b="0" i="0" u="none" strike="noStrike" kern="1200" baseline="0" dirty="0" smtClean="0">
                <a:solidFill>
                  <a:schemeClr val="tx1"/>
                </a:solidFill>
                <a:latin typeface="Arial" pitchFamily="34" charset="0"/>
                <a:ea typeface="+mn-ea"/>
                <a:cs typeface="+mn-cs"/>
              </a:rPr>
              <a:t>- total operating costs and revenues;</a:t>
            </a:r>
          </a:p>
          <a:p>
            <a:r>
              <a:rPr lang="en-US" sz="1200" b="0" i="0" u="none" strike="noStrike" kern="1200" baseline="0" dirty="0" smtClean="0">
                <a:solidFill>
                  <a:schemeClr val="tx1"/>
                </a:solidFill>
                <a:latin typeface="Arial" pitchFamily="34" charset="0"/>
                <a:ea typeface="+mn-ea"/>
                <a:cs typeface="+mn-cs"/>
              </a:rPr>
              <a:t>- financial return on the investment costs: FNPV(C) and FRR(C);</a:t>
            </a:r>
          </a:p>
          <a:p>
            <a:r>
              <a:rPr lang="en-GB" sz="1200" b="0" i="0" u="none" strike="noStrike" kern="1200" baseline="0" dirty="0" smtClean="0">
                <a:solidFill>
                  <a:schemeClr val="tx1"/>
                </a:solidFill>
                <a:latin typeface="Arial" pitchFamily="34" charset="0"/>
                <a:ea typeface="+mn-ea"/>
                <a:cs typeface="+mn-cs"/>
              </a:rPr>
              <a:t>- sources of finance;</a:t>
            </a:r>
          </a:p>
          <a:p>
            <a:r>
              <a:rPr lang="en-GB" sz="1200" b="0" i="0" u="none" strike="noStrike" kern="1200" baseline="0" dirty="0" smtClean="0">
                <a:solidFill>
                  <a:schemeClr val="tx1"/>
                </a:solidFill>
                <a:latin typeface="Arial" pitchFamily="34" charset="0"/>
                <a:ea typeface="+mn-ea"/>
                <a:cs typeface="+mn-cs"/>
              </a:rPr>
              <a:t>- financial sustainability;</a:t>
            </a:r>
          </a:p>
          <a:p>
            <a:r>
              <a:rPr lang="en-US" sz="1200" b="0" i="0" u="none" strike="noStrike" kern="1200" baseline="0" dirty="0" smtClean="0">
                <a:solidFill>
                  <a:schemeClr val="tx1"/>
                </a:solidFill>
                <a:latin typeface="Arial" pitchFamily="34" charset="0"/>
                <a:ea typeface="+mn-ea"/>
                <a:cs typeface="+mn-cs"/>
              </a:rPr>
              <a:t>- financial return on national capital: FNPV(K) and FRR(K);</a:t>
            </a:r>
          </a:p>
          <a:p>
            <a:r>
              <a:rPr lang="en-US" sz="1200" b="0" i="0" u="none" strike="noStrike" kern="1200" baseline="0" dirty="0" smtClean="0">
                <a:solidFill>
                  <a:schemeClr val="tx1"/>
                </a:solidFill>
                <a:latin typeface="Arial" pitchFamily="34" charset="0"/>
                <a:ea typeface="+mn-ea"/>
                <a:cs typeface="+mn-cs"/>
              </a:rPr>
              <a:t>- the latter takes into account the impact of the EU grant on the national (public and private) investors.</a:t>
            </a:r>
          </a:p>
          <a:p>
            <a:r>
              <a:rPr lang="en-US" sz="1200" b="0" i="0" u="none" strike="noStrike" kern="1200" baseline="0" dirty="0" smtClean="0">
                <a:solidFill>
                  <a:schemeClr val="tx1"/>
                </a:solidFill>
                <a:latin typeface="Arial" pitchFamily="34" charset="0"/>
                <a:ea typeface="+mn-ea"/>
                <a:cs typeface="+mn-cs"/>
              </a:rPr>
              <a:t>The time horizon must be consistent with the economic life of the main assets. The appropriate</a:t>
            </a:r>
          </a:p>
          <a:p>
            <a:r>
              <a:rPr lang="en-US" sz="1200" b="0" i="0" u="none" strike="noStrike" kern="1200" baseline="0" dirty="0" smtClean="0">
                <a:solidFill>
                  <a:schemeClr val="tx1"/>
                </a:solidFill>
                <a:latin typeface="Arial" pitchFamily="34" charset="0"/>
                <a:ea typeface="+mn-ea"/>
                <a:cs typeface="+mn-cs"/>
              </a:rPr>
              <a:t>residual value must be included in the accounts in the end year. General inflation and relative price</a:t>
            </a:r>
          </a:p>
          <a:p>
            <a:r>
              <a:rPr lang="en-US" sz="1200" b="0" i="0" u="none" strike="noStrike" kern="1200" baseline="0" dirty="0" smtClean="0">
                <a:solidFill>
                  <a:schemeClr val="tx1"/>
                </a:solidFill>
                <a:latin typeface="Arial" pitchFamily="34" charset="0"/>
                <a:ea typeface="+mn-ea"/>
                <a:cs typeface="+mn-cs"/>
              </a:rPr>
              <a:t>changes must be treated in a consistent way. In principle, FRR(C) can be very low or negative for</a:t>
            </a:r>
          </a:p>
          <a:p>
            <a:r>
              <a:rPr lang="en-US" sz="1200" b="0" i="0" u="none" strike="noStrike" kern="1200" baseline="0" dirty="0" smtClean="0">
                <a:solidFill>
                  <a:schemeClr val="tx1"/>
                </a:solidFill>
                <a:latin typeface="Arial" pitchFamily="34" charset="0"/>
                <a:ea typeface="+mn-ea"/>
                <a:cs typeface="+mn-cs"/>
              </a:rPr>
              <a:t>public sector projects, but FRR(K) for private investors or PPPs should normally be positive.</a:t>
            </a:r>
          </a:p>
          <a:p>
            <a:r>
              <a:rPr lang="en-GB" sz="1200" b="0" i="0" u="none" strike="noStrike" kern="1200" baseline="0" dirty="0" smtClean="0">
                <a:solidFill>
                  <a:schemeClr val="tx1"/>
                </a:solidFill>
                <a:latin typeface="Arial" pitchFamily="34" charset="0"/>
                <a:ea typeface="+mn-ea"/>
                <a:cs typeface="+mn-cs"/>
              </a:rPr>
              <a:t>􀀹 </a:t>
            </a:r>
            <a:r>
              <a:rPr lang="en-GB" sz="1200" b="0" i="1" u="none" strike="noStrike" kern="1200" baseline="0" dirty="0" smtClean="0">
                <a:solidFill>
                  <a:schemeClr val="tx1"/>
                </a:solidFill>
                <a:latin typeface="Arial" pitchFamily="34" charset="0"/>
                <a:ea typeface="+mn-ea"/>
                <a:cs typeface="+mn-cs"/>
              </a:rPr>
              <a:t>Economic Analysis</a:t>
            </a:r>
          </a:p>
          <a:p>
            <a:r>
              <a:rPr lang="en-US" sz="1200" b="0" i="0" u="none" strike="noStrike" kern="1200" baseline="0" dirty="0" smtClean="0">
                <a:solidFill>
                  <a:schemeClr val="tx1"/>
                </a:solidFill>
                <a:latin typeface="Arial" pitchFamily="34" charset="0"/>
                <a:ea typeface="+mn-ea"/>
                <a:cs typeface="+mn-cs"/>
              </a:rPr>
              <a:t>CBA requires an investigation of a project’s net impact on economic welfare. This is done in five steps:</a:t>
            </a:r>
          </a:p>
          <a:p>
            <a:r>
              <a:rPr lang="en-US" sz="1200" b="0" i="0" u="none" strike="noStrike" kern="1200" baseline="0" dirty="0" smtClean="0">
                <a:solidFill>
                  <a:schemeClr val="tx1"/>
                </a:solidFill>
                <a:latin typeface="Arial" pitchFamily="34" charset="0"/>
                <a:ea typeface="+mn-ea"/>
                <a:cs typeface="+mn-cs"/>
              </a:rPr>
              <a:t>- observed prices or public tariffs are converted into shadow prices, that better reflect the social</a:t>
            </a:r>
          </a:p>
          <a:p>
            <a:r>
              <a:rPr lang="en-US" sz="1200" b="0" i="0" u="none" strike="noStrike" kern="1200" baseline="0" dirty="0" smtClean="0">
                <a:solidFill>
                  <a:schemeClr val="tx1"/>
                </a:solidFill>
                <a:latin typeface="Arial" pitchFamily="34" charset="0"/>
                <a:ea typeface="+mn-ea"/>
                <a:cs typeface="+mn-cs"/>
              </a:rPr>
              <a:t>opportunity cost of the good;</a:t>
            </a:r>
          </a:p>
          <a:p>
            <a:r>
              <a:rPr lang="en-US" sz="1200" b="0" i="0" u="none" strike="noStrike" kern="1200" baseline="0" dirty="0" smtClean="0">
                <a:solidFill>
                  <a:schemeClr val="tx1"/>
                </a:solidFill>
                <a:latin typeface="Arial" pitchFamily="34" charset="0"/>
                <a:ea typeface="+mn-ea"/>
                <a:cs typeface="+mn-cs"/>
              </a:rPr>
              <a:t>- externalities are taken into account and given a monetary value;</a:t>
            </a:r>
          </a:p>
          <a:p>
            <a:r>
              <a:rPr lang="en-US" sz="1200" b="0" i="0" u="none" strike="noStrike" kern="1200" baseline="0" dirty="0" smtClean="0">
                <a:solidFill>
                  <a:schemeClr val="tx1"/>
                </a:solidFill>
                <a:latin typeface="Arial" pitchFamily="34" charset="0"/>
                <a:ea typeface="+mn-ea"/>
                <a:cs typeface="+mn-cs"/>
              </a:rPr>
              <a:t>- indirect effects are included if relevant (i.e. not already captured by shadow prices);</a:t>
            </a:r>
          </a:p>
          <a:p>
            <a:r>
              <a:rPr lang="en-US" sz="1200" b="0" i="0" u="none" strike="noStrike" kern="1200" baseline="0" dirty="0" smtClean="0">
                <a:solidFill>
                  <a:schemeClr val="tx1"/>
                </a:solidFill>
                <a:latin typeface="Arial" pitchFamily="34" charset="0"/>
                <a:ea typeface="+mn-ea"/>
                <a:cs typeface="+mn-cs"/>
              </a:rPr>
              <a:t>- costs and benefits are discounted with a real social discount rate (suggested SDR benchmark values:</a:t>
            </a:r>
          </a:p>
          <a:p>
            <a:r>
              <a:rPr lang="en-US" sz="1200" b="0" i="0" u="none" strike="noStrike" kern="1200" baseline="0" dirty="0" smtClean="0">
                <a:solidFill>
                  <a:schemeClr val="tx1"/>
                </a:solidFill>
                <a:latin typeface="Arial" pitchFamily="34" charset="0"/>
                <a:ea typeface="+mn-ea"/>
                <a:cs typeface="+mn-cs"/>
              </a:rPr>
              <a:t>5.5% for Cohesion and IPA countries, and for convergence regions elsewhere with high growth</a:t>
            </a:r>
          </a:p>
          <a:p>
            <a:r>
              <a:rPr lang="en-US" sz="1200" b="0" i="0" u="none" strike="noStrike" kern="1200" baseline="0" dirty="0" smtClean="0">
                <a:solidFill>
                  <a:schemeClr val="tx1"/>
                </a:solidFill>
                <a:latin typeface="Arial" pitchFamily="34" charset="0"/>
                <a:ea typeface="+mn-ea"/>
                <a:cs typeface="+mn-cs"/>
              </a:rPr>
              <a:t>outlook; 3.5% for Competitiveness regions);</a:t>
            </a:r>
          </a:p>
          <a:p>
            <a:r>
              <a:rPr lang="en-US" sz="1200" b="0" i="0" u="none" strike="noStrike" kern="1200" baseline="0" dirty="0" smtClean="0">
                <a:solidFill>
                  <a:schemeClr val="tx1"/>
                </a:solidFill>
                <a:latin typeface="Arial" pitchFamily="34" charset="0"/>
                <a:ea typeface="+mn-ea"/>
                <a:cs typeface="+mn-cs"/>
              </a:rPr>
              <a:t>- calculation of economic performance indicators: economic net present value (ENPV), economic rate</a:t>
            </a:r>
          </a:p>
          <a:p>
            <a:r>
              <a:rPr lang="en-US" sz="1200" b="0" i="0" u="none" strike="noStrike" kern="1200" baseline="0" dirty="0" smtClean="0">
                <a:solidFill>
                  <a:schemeClr val="tx1"/>
                </a:solidFill>
                <a:latin typeface="Arial" pitchFamily="34" charset="0"/>
                <a:ea typeface="+mn-ea"/>
                <a:cs typeface="+mn-cs"/>
              </a:rPr>
              <a:t>of return (ERR) and the benefit-cost (B/C) ratio.</a:t>
            </a:r>
          </a:p>
          <a:p>
            <a:r>
              <a:rPr lang="en-US" sz="1200" b="0" i="0" u="none" strike="noStrike" kern="1200" baseline="0" dirty="0" smtClean="0">
                <a:solidFill>
                  <a:schemeClr val="tx1"/>
                </a:solidFill>
                <a:latin typeface="Arial" pitchFamily="34" charset="0"/>
                <a:ea typeface="+mn-ea"/>
                <a:cs typeface="+mn-cs"/>
              </a:rPr>
              <a:t>Critical conversion factors are: the standard conversion factor, particularly for IPA assisted countries;</a:t>
            </a:r>
          </a:p>
          <a:p>
            <a:r>
              <a:rPr lang="en-US" sz="1200" b="0" i="0" u="none" strike="noStrike" kern="1200" baseline="0" dirty="0" smtClean="0">
                <a:solidFill>
                  <a:schemeClr val="tx1"/>
                </a:solidFill>
                <a:latin typeface="Arial" pitchFamily="34" charset="0"/>
                <a:ea typeface="+mn-ea"/>
                <a:cs typeface="+mn-cs"/>
              </a:rPr>
              <a:t>sector conversion factors (sometimes leading to border prices for specific tradable goods e.g. agricultural</a:t>
            </a:r>
          </a:p>
          <a:p>
            <a:r>
              <a:rPr lang="en-US" sz="1200" b="0" i="0" u="none" strike="noStrike" kern="1200" baseline="0" dirty="0" smtClean="0">
                <a:solidFill>
                  <a:schemeClr val="tx1"/>
                </a:solidFill>
                <a:latin typeface="Arial" pitchFamily="34" charset="0"/>
                <a:ea typeface="+mn-ea"/>
                <a:cs typeface="+mn-cs"/>
              </a:rPr>
              <a:t>products) and marginal costs or willingness-to-pay for non-tradable goods (e.g. waste disposal); the</a:t>
            </a:r>
          </a:p>
          <a:p>
            <a:r>
              <a:rPr lang="en-US" sz="1200" b="0" i="0" u="none" strike="noStrike" kern="1200" baseline="0" dirty="0" smtClean="0">
                <a:solidFill>
                  <a:schemeClr val="tx1"/>
                </a:solidFill>
                <a:latin typeface="Arial" pitchFamily="34" charset="0"/>
                <a:ea typeface="+mn-ea"/>
                <a:cs typeface="+mn-cs"/>
              </a:rPr>
              <a:t>conversion factor for </a:t>
            </a:r>
            <a:r>
              <a:rPr lang="en-US" sz="1200" b="0" i="0" u="none" strike="noStrike" kern="1200" baseline="0" dirty="0" err="1" smtClean="0">
                <a:solidFill>
                  <a:schemeClr val="tx1"/>
                </a:solidFill>
                <a:latin typeface="Arial" pitchFamily="34" charset="0"/>
                <a:ea typeface="+mn-ea"/>
                <a:cs typeface="+mn-cs"/>
              </a:rPr>
              <a:t>labour</a:t>
            </a:r>
            <a:r>
              <a:rPr lang="en-US" sz="1200" b="0" i="0" u="none" strike="noStrike" kern="1200" baseline="0" dirty="0" smtClean="0">
                <a:solidFill>
                  <a:schemeClr val="tx1"/>
                </a:solidFill>
                <a:latin typeface="Arial" pitchFamily="34" charset="0"/>
                <a:ea typeface="+mn-ea"/>
                <a:cs typeface="+mn-cs"/>
              </a:rPr>
              <a:t> cost (depending upon the nature and magnitude of regional unemployment).</a:t>
            </a:r>
          </a:p>
          <a:p>
            <a:r>
              <a:rPr lang="en-US" sz="1200" b="0" i="0" u="none" strike="noStrike" kern="1200" baseline="0" dirty="0" smtClean="0">
                <a:solidFill>
                  <a:schemeClr val="tx1"/>
                </a:solidFill>
                <a:latin typeface="Arial" pitchFamily="34" charset="0"/>
                <a:ea typeface="+mn-ea"/>
                <a:cs typeface="+mn-cs"/>
              </a:rPr>
              <a:t>Practical methods for the calculation of the economic valuation of environmental impacts, the shadow</a:t>
            </a:r>
          </a:p>
          <a:p>
            <a:r>
              <a:rPr lang="en-US" sz="1200" b="0" i="0" u="none" strike="noStrike" kern="1200" baseline="0" dirty="0" smtClean="0">
                <a:solidFill>
                  <a:schemeClr val="tx1"/>
                </a:solidFill>
                <a:latin typeface="Arial" pitchFamily="34" charset="0"/>
                <a:ea typeface="+mn-ea"/>
                <a:cs typeface="+mn-cs"/>
              </a:rPr>
              <a:t>price of time in transport, the value of lives and injuries saved and distributional impacts are suggested in</a:t>
            </a:r>
          </a:p>
          <a:p>
            <a:r>
              <a:rPr lang="en-GB" sz="1200" b="0" i="0" u="none" strike="noStrike" kern="1200" baseline="0" dirty="0" smtClean="0">
                <a:solidFill>
                  <a:schemeClr val="tx1"/>
                </a:solidFill>
                <a:latin typeface="Arial" pitchFamily="34" charset="0"/>
                <a:ea typeface="+mn-ea"/>
                <a:cs typeface="+mn-cs"/>
              </a:rPr>
              <a:t>the Guide.</a:t>
            </a:r>
          </a:p>
          <a:p>
            <a:r>
              <a:rPr lang="en-GB" sz="1200" b="0" i="0" u="none" strike="noStrike" kern="1200" baseline="0" dirty="0" smtClean="0">
                <a:solidFill>
                  <a:schemeClr val="tx1"/>
                </a:solidFill>
                <a:latin typeface="Arial" pitchFamily="34" charset="0"/>
                <a:ea typeface="+mn-ea"/>
                <a:cs typeface="+mn-cs"/>
              </a:rPr>
              <a:t>􀀹 </a:t>
            </a:r>
            <a:r>
              <a:rPr lang="en-GB" sz="1200" b="0" i="1" u="none" strike="noStrike" kern="1200" baseline="0" dirty="0" smtClean="0">
                <a:solidFill>
                  <a:schemeClr val="tx1"/>
                </a:solidFill>
                <a:latin typeface="Arial" pitchFamily="34" charset="0"/>
                <a:ea typeface="+mn-ea"/>
                <a:cs typeface="+mn-cs"/>
              </a:rPr>
              <a:t>Risk Assessment</a:t>
            </a:r>
          </a:p>
          <a:p>
            <a:r>
              <a:rPr lang="en-US" sz="1200" b="0" i="0" u="none" strike="noStrike" kern="1200" baseline="0" dirty="0" smtClean="0">
                <a:solidFill>
                  <a:schemeClr val="tx1"/>
                </a:solidFill>
                <a:latin typeface="Arial" pitchFamily="34" charset="0"/>
                <a:ea typeface="+mn-ea"/>
                <a:cs typeface="+mn-cs"/>
              </a:rPr>
              <a:t>A project appraisal document must include an assessment of the project risks. Again, five steps are</a:t>
            </a:r>
          </a:p>
          <a:p>
            <a:r>
              <a:rPr lang="en-GB" sz="1200" b="0" i="0" u="none" strike="noStrike" kern="1200" baseline="0" dirty="0" smtClean="0">
                <a:solidFill>
                  <a:schemeClr val="tx1"/>
                </a:solidFill>
                <a:latin typeface="Arial" pitchFamily="34" charset="0"/>
                <a:ea typeface="+mn-ea"/>
                <a:cs typeface="+mn-cs"/>
              </a:rPr>
              <a:t>suggested:</a:t>
            </a:r>
          </a:p>
          <a:p>
            <a:r>
              <a:rPr lang="en-US" sz="1200" b="0" i="0" u="none" strike="noStrike" kern="1200" baseline="0" dirty="0" smtClean="0">
                <a:solidFill>
                  <a:schemeClr val="tx1"/>
                </a:solidFill>
                <a:latin typeface="Arial" pitchFamily="34" charset="0"/>
                <a:ea typeface="+mn-ea"/>
                <a:cs typeface="+mn-cs"/>
              </a:rPr>
              <a:t>- sensitivity analysis (identification of critical variables, elimination of deterministically dependent</a:t>
            </a:r>
          </a:p>
          <a:p>
            <a:r>
              <a:rPr lang="en-US" sz="1200" b="0" i="0" u="none" strike="noStrike" kern="1200" baseline="0" dirty="0" smtClean="0">
                <a:solidFill>
                  <a:schemeClr val="tx1"/>
                </a:solidFill>
                <a:latin typeface="Arial" pitchFamily="34" charset="0"/>
                <a:ea typeface="+mn-ea"/>
                <a:cs typeface="+mn-cs"/>
              </a:rPr>
              <a:t>variables, elasticity analysis, choice of critical variables, scenario analysis);</a:t>
            </a:r>
          </a:p>
          <a:p>
            <a:r>
              <a:rPr lang="en-US" sz="1200" b="0" i="0" u="none" strike="noStrike" kern="1200" baseline="0" dirty="0" smtClean="0">
                <a:solidFill>
                  <a:schemeClr val="tx1"/>
                </a:solidFill>
                <a:latin typeface="Arial" pitchFamily="34" charset="0"/>
                <a:ea typeface="+mn-ea"/>
                <a:cs typeface="+mn-cs"/>
              </a:rPr>
              <a:t>- assumption of a probability distribution for each critical variable;</a:t>
            </a:r>
          </a:p>
          <a:p>
            <a:r>
              <a:rPr lang="en-US" sz="1200" b="0" i="0" u="none" strike="noStrike" kern="1200" baseline="0" dirty="0" smtClean="0">
                <a:solidFill>
                  <a:schemeClr val="tx1"/>
                </a:solidFill>
                <a:latin typeface="Arial" pitchFamily="34" charset="0"/>
                <a:ea typeface="+mn-ea"/>
                <a:cs typeface="+mn-cs"/>
              </a:rPr>
              <a:t>- calculation of the distribution of the performance indicators (typically FNPV and ENPV);</a:t>
            </a:r>
          </a:p>
          <a:p>
            <a:r>
              <a:rPr lang="en-US" sz="1200" b="0" i="0" u="none" strike="noStrike" kern="1200" baseline="0" dirty="0" smtClean="0">
                <a:solidFill>
                  <a:schemeClr val="tx1"/>
                </a:solidFill>
                <a:latin typeface="Arial" pitchFamily="34" charset="0"/>
                <a:ea typeface="+mn-ea"/>
                <a:cs typeface="+mn-cs"/>
              </a:rPr>
              <a:t>- discussion of results and acceptable levels of risk;</a:t>
            </a:r>
          </a:p>
          <a:p>
            <a:r>
              <a:rPr lang="en-US" sz="1200" b="0" i="0" u="none" strike="noStrike" kern="1200" baseline="0" dirty="0" smtClean="0">
                <a:solidFill>
                  <a:schemeClr val="tx1"/>
                </a:solidFill>
                <a:latin typeface="Arial" pitchFamily="34" charset="0"/>
                <a:ea typeface="+mn-ea"/>
                <a:cs typeface="+mn-cs"/>
              </a:rPr>
              <a:t>- discussion of ways to mitigate risks.</a:t>
            </a:r>
            <a:endParaRPr lang="da-DK" dirty="0" smtClean="0">
              <a:effectLst/>
            </a:endParaRPr>
          </a:p>
        </p:txBody>
      </p:sp>
      <p:sp>
        <p:nvSpPr>
          <p:cNvPr id="55300" name="Espace réservé du pied de page 4"/>
          <p:cNvSpPr>
            <a:spLocks noGrp="1"/>
          </p:cNvSpPr>
          <p:nvPr>
            <p:ph type="ftr" sz="quarter" idx="4"/>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US" dirty="0" smtClean="0"/>
              <a:t>Environment Integration in EC Development Co-operation</a:t>
            </a:r>
            <a:endParaRPr lang="en-GB"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5299" name="Rectangle 3"/>
          <p:cNvSpPr>
            <a:spLocks noGrp="1" noChangeArrowheads="1"/>
          </p:cNvSpPr>
          <p:nvPr>
            <p:ph type="body" idx="1"/>
          </p:nvPr>
        </p:nvSpPr>
        <p:spPr bwMode="auto">
          <a:xfrm>
            <a:off x="906357" y="4715153"/>
            <a:ext cx="4984962" cy="446698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sz="1200" b="1" i="1" u="none" strike="noStrike" kern="1200" baseline="0" dirty="0" smtClean="0">
                <a:solidFill>
                  <a:schemeClr val="tx1"/>
                </a:solidFill>
                <a:latin typeface="Arial" pitchFamily="34" charset="0"/>
                <a:ea typeface="+mn-ea"/>
                <a:cs typeface="+mn-cs"/>
              </a:rPr>
              <a:t>EU Guideline p. 189</a:t>
            </a:r>
            <a:endParaRPr lang="da-DK" dirty="0" smtClean="0">
              <a:effectLst/>
            </a:endParaRPr>
          </a:p>
        </p:txBody>
      </p:sp>
      <p:sp>
        <p:nvSpPr>
          <p:cNvPr id="55300" name="Espace réservé du pied de page 4"/>
          <p:cNvSpPr>
            <a:spLocks noGrp="1"/>
          </p:cNvSpPr>
          <p:nvPr>
            <p:ph type="ftr" sz="quarter" idx="4"/>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US" smtClean="0"/>
              <a:t>Environment Integration in EC Development Co-operation</a:t>
            </a:r>
            <a:endParaRPr lang="en-GB"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pPr>
              <a:defRPr/>
            </a:pPr>
            <a:fld id="{AA3FFA35-CA4F-4AA3-9AE3-E56271BDB8B9}" type="slidenum">
              <a:rPr lang="en-GB" smtClean="0"/>
              <a:pPr>
                <a:defRPr/>
              </a:pPr>
              <a:t>19</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US" dirty="0"/>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2</a:t>
            </a:fld>
            <a:endParaRPr lang="en-GB"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20</a:t>
            </a:fld>
            <a:endParaRPr lang="en-GB"/>
          </a:p>
        </p:txBody>
      </p:sp>
    </p:spTree>
    <p:extLst>
      <p:ext uri="{BB962C8B-B14F-4D97-AF65-F5344CB8AC3E}">
        <p14:creationId xmlns:p14="http://schemas.microsoft.com/office/powerpoint/2010/main" xmlns="" val="9783916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pPr>
              <a:defRPr/>
            </a:pPr>
            <a:fld id="{AA3FFA35-CA4F-4AA3-9AE3-E56271BDB8B9}" type="slidenum">
              <a:rPr lang="en-GB" smtClean="0"/>
              <a:pPr>
                <a:defRPr/>
              </a:pPr>
              <a:t>21</a:t>
            </a:fld>
            <a:endParaRPr lang="en-GB"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pPr>
              <a:defRPr/>
            </a:pPr>
            <a:fld id="{AA3FFA35-CA4F-4AA3-9AE3-E56271BDB8B9}" type="slidenum">
              <a:rPr lang="en-GB" smtClean="0"/>
              <a:pPr>
                <a:defRPr/>
              </a:pPr>
              <a:t>22</a:t>
            </a:fld>
            <a:endParaRPr lang="en-GB"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fr-FR" altLang="en-US" smtClean="0">
              <a:latin typeface="Arial" charset="0"/>
            </a:endParaRPr>
          </a:p>
        </p:txBody>
      </p:sp>
      <p:sp>
        <p:nvSpPr>
          <p:cNvPr id="12292"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77D99528-B860-47EC-829F-7CA78E63303D}" type="slidenum">
              <a:rPr lang="en-GB" altLang="en-US" smtClean="0">
                <a:solidFill>
                  <a:schemeClr val="tx1"/>
                </a:solidFill>
                <a:latin typeface="Arial" charset="0"/>
              </a:rPr>
              <a:pPr eaLnBrk="1" hangingPunct="1"/>
              <a:t>23</a:t>
            </a:fld>
            <a:endParaRPr lang="en-GB" altLang="en-US" smtClean="0">
              <a:solidFill>
                <a:schemeClr val="tx1"/>
              </a:solidFill>
              <a:latin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fr-FR" altLang="en-US" smtClean="0">
              <a:latin typeface="Arial" charset="0"/>
            </a:endParaRPr>
          </a:p>
        </p:txBody>
      </p:sp>
      <p:sp>
        <p:nvSpPr>
          <p:cNvPr id="12292"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77D99528-B860-47EC-829F-7CA78E63303D}" type="slidenum">
              <a:rPr lang="en-GB" altLang="en-US" smtClean="0">
                <a:solidFill>
                  <a:schemeClr val="tx1"/>
                </a:solidFill>
                <a:latin typeface="Arial" charset="0"/>
              </a:rPr>
              <a:pPr eaLnBrk="1" hangingPunct="1"/>
              <a:t>24</a:t>
            </a:fld>
            <a:endParaRPr lang="en-GB" altLang="en-US" smtClean="0">
              <a:solidFill>
                <a:schemeClr val="tx1"/>
              </a:solidFill>
              <a:latin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fr-FR" altLang="en-US" smtClean="0">
              <a:latin typeface="Arial" charset="0"/>
            </a:endParaRPr>
          </a:p>
        </p:txBody>
      </p:sp>
      <p:sp>
        <p:nvSpPr>
          <p:cNvPr id="12292"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77D99528-B860-47EC-829F-7CA78E63303D}" type="slidenum">
              <a:rPr lang="en-GB" altLang="en-US" smtClean="0">
                <a:solidFill>
                  <a:schemeClr val="tx1"/>
                </a:solidFill>
                <a:latin typeface="Arial" charset="0"/>
              </a:rPr>
              <a:pPr eaLnBrk="1" hangingPunct="1"/>
              <a:t>25</a:t>
            </a:fld>
            <a:endParaRPr lang="en-GB" altLang="en-US" smtClean="0">
              <a:solidFill>
                <a:schemeClr val="tx1"/>
              </a:solidFill>
              <a:latin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fr-FR" altLang="en-US" dirty="0" smtClean="0">
              <a:latin typeface="Arial" charset="0"/>
            </a:endParaRPr>
          </a:p>
        </p:txBody>
      </p:sp>
      <p:sp>
        <p:nvSpPr>
          <p:cNvPr id="12292"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77D99528-B860-47EC-829F-7CA78E63303D}" type="slidenum">
              <a:rPr lang="en-GB" altLang="en-US" smtClean="0">
                <a:solidFill>
                  <a:schemeClr val="tx1"/>
                </a:solidFill>
                <a:latin typeface="Arial" charset="0"/>
              </a:rPr>
              <a:pPr eaLnBrk="1" hangingPunct="1"/>
              <a:t>26</a:t>
            </a:fld>
            <a:endParaRPr lang="en-GB" altLang="en-US" smtClean="0">
              <a:solidFill>
                <a:schemeClr val="tx1"/>
              </a:solidFill>
              <a:latin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US" dirty="0"/>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27</a:t>
            </a:fld>
            <a:endParaRPr lang="en-GB"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US" dirty="0"/>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28</a:t>
            </a:fld>
            <a:endParaRPr lang="en-GB"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DA377F2D-581B-4064-817F-F9A825E33808}" type="slidenum">
              <a:rPr lang="fr-FR" smtClean="0"/>
              <a:pPr eaLnBrk="1" hangingPunct="1"/>
              <a:t>29</a:t>
            </a:fld>
            <a:endParaRPr lang="fr-FR" smtClean="0"/>
          </a:p>
        </p:txBody>
      </p:sp>
      <p:sp>
        <p:nvSpPr>
          <p:cNvPr id="552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5300"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GB" dirty="0" smtClean="0">
                <a:ea typeface="ＭＳ Ｐゴシック" pitchFamily="34" charset="-128"/>
              </a:rPr>
              <a:t>The competent authority makes the final decision.</a:t>
            </a: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Expansion</a:t>
            </a:r>
            <a:r>
              <a:rPr lang="da-DK" sz="1200" b="1" kern="1200" dirty="0" smtClean="0">
                <a:solidFill>
                  <a:schemeClr val="tx1"/>
                </a:solidFill>
                <a:effectLst/>
                <a:latin typeface="Arial" pitchFamily="34" charset="0"/>
                <a:ea typeface="ＭＳ Ｐゴシック" charset="-128"/>
                <a:cs typeface="ＭＳ Ｐゴシック" charset="-128"/>
              </a:rPr>
              <a:t> </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Examples</a:t>
            </a:r>
            <a:r>
              <a:rPr lang="da-DK" sz="1200" b="1" kern="1200" dirty="0" smtClean="0">
                <a:solidFill>
                  <a:schemeClr val="tx1"/>
                </a:solidFill>
                <a:effectLst/>
                <a:latin typeface="Arial" pitchFamily="34" charset="0"/>
                <a:ea typeface="ＭＳ Ｐゴシック" charset="-128"/>
                <a:cs typeface="ＭＳ Ｐゴシック" charset="-128"/>
              </a:rPr>
              <a:t>:</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a:t>
            </a:r>
            <a:r>
              <a:rPr lang="da-DK" sz="1200" b="1" kern="1200" baseline="0" dirty="0" err="1" smtClean="0">
                <a:solidFill>
                  <a:schemeClr val="tx1"/>
                </a:solidFill>
                <a:effectLst/>
                <a:latin typeface="Arial" pitchFamily="34" charset="0"/>
                <a:ea typeface="ＭＳ Ｐゴシック" charset="-128"/>
                <a:cs typeface="ＭＳ Ｐゴシック" charset="-128"/>
              </a:rPr>
              <a:t>discussion</a:t>
            </a:r>
            <a:endParaRPr lang="da-DK" dirty="0" smtClean="0">
              <a:effectLst/>
            </a:endParaRPr>
          </a:p>
          <a:p>
            <a:pPr marL="0" marR="0" indent="0" algn="l" defTabSz="914400" rtl="0" eaLnBrk="1" fontAlgn="base" latinLnBrk="0" hangingPunct="1">
              <a:lnSpc>
                <a:spcPct val="100000"/>
              </a:lnSpc>
              <a:spcBef>
                <a:spcPct val="0"/>
              </a:spcBef>
              <a:spcAft>
                <a:spcPct val="0"/>
              </a:spcAft>
              <a:buClrTx/>
              <a:buSzTx/>
              <a:buFontTx/>
              <a:buNone/>
              <a:tabLst/>
              <a:defRPr/>
            </a:pPr>
            <a:endParaRPr lang="en-GB" dirty="0" smtClean="0">
              <a:ea typeface="ＭＳ Ｐゴシック" pitchFamily="34" charset="-128"/>
            </a:endParaRPr>
          </a:p>
          <a:p>
            <a:pPr eaLnBrk="1" hangingPunct="1">
              <a:spcBef>
                <a:spcPct val="0"/>
              </a:spcBef>
            </a:pPr>
            <a:endParaRPr lang="en-US" dirty="0" smtClean="0">
              <a:ea typeface="ＭＳ Ｐゴシック"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GB" dirty="0"/>
          </a:p>
        </p:txBody>
      </p:sp>
      <p:sp>
        <p:nvSpPr>
          <p:cNvPr id="4" name="Espace réservé du numéro de diapositive 3"/>
          <p:cNvSpPr>
            <a:spLocks noGrp="1"/>
          </p:cNvSpPr>
          <p:nvPr>
            <p:ph type="sldNum" sz="quarter" idx="10"/>
          </p:nvPr>
        </p:nvSpPr>
        <p:spPr/>
        <p:txBody>
          <a:bodyPr/>
          <a:lstStyle/>
          <a:p>
            <a:pPr>
              <a:defRPr/>
            </a:pPr>
            <a:fld id="{CED4CB77-A853-4F37-A193-A9CB58291CBA}" type="slidenum">
              <a:rPr lang="en-GB" smtClean="0"/>
              <a:pPr>
                <a:defRPr/>
              </a:pPr>
              <a:t>3</a:t>
            </a:fld>
            <a:endParaRPr lang="en-GB"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4D96B92A-8606-4061-83D6-92A2447E1931}" type="slidenum">
              <a:rPr lang="fr-FR" smtClean="0"/>
              <a:pPr eaLnBrk="1" hangingPunct="1"/>
              <a:t>30</a:t>
            </a:fld>
            <a:endParaRPr lang="fr-FR" smtClean="0"/>
          </a:p>
        </p:txBody>
      </p:sp>
      <p:sp>
        <p:nvSpPr>
          <p:cNvPr id="47107"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7108"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lvl="1" eaLnBrk="1" hangingPunct="1">
              <a:spcBef>
                <a:spcPts val="1200"/>
              </a:spcBef>
              <a:spcAft>
                <a:spcPts val="600"/>
              </a:spcAft>
            </a:pPr>
            <a:r>
              <a:rPr lang="en-GB" sz="2400" dirty="0" smtClean="0">
                <a:ea typeface="ＭＳ Ｐゴシック" pitchFamily="34" charset="-128"/>
              </a:rPr>
              <a:t>EU guidance on TO</a:t>
            </a:r>
            <a:r>
              <a:rPr lang="en-GB" sz="2400" baseline="0" dirty="0" smtClean="0">
                <a:ea typeface="ＭＳ Ｐゴシック" pitchFamily="34" charset="-128"/>
              </a:rPr>
              <a:t>R for SEA, EIA, CRA – and on the substance</a:t>
            </a:r>
          </a:p>
          <a:p>
            <a:pPr lvl="1" eaLnBrk="1" hangingPunct="1">
              <a:spcBef>
                <a:spcPts val="1200"/>
              </a:spcBef>
              <a:spcAft>
                <a:spcPts val="600"/>
              </a:spcAft>
            </a:pPr>
            <a:r>
              <a:rPr lang="en-GB" sz="2400" baseline="0" dirty="0" smtClean="0">
                <a:ea typeface="ＭＳ Ｐゴシック" pitchFamily="34" charset="-128"/>
              </a:rPr>
              <a:t> </a:t>
            </a:r>
            <a:endParaRPr lang="en-GB" sz="2400" dirty="0" smtClean="0">
              <a:ea typeface="ＭＳ Ｐゴシック" pitchFamily="34" charset="-128"/>
            </a:endParaRPr>
          </a:p>
          <a:p>
            <a:pPr eaLnBrk="1" hangingPunct="1"/>
            <a:r>
              <a:rPr lang="en-GB" dirty="0" smtClean="0">
                <a:ea typeface="ＭＳ Ｐゴシック" pitchFamily="34" charset="-128"/>
              </a:rPr>
              <a:t>Ex ante =</a:t>
            </a:r>
            <a:r>
              <a:rPr lang="en-GB" baseline="0" dirty="0" smtClean="0">
                <a:ea typeface="ＭＳ Ｐゴシック" pitchFamily="34" charset="-128"/>
              </a:rPr>
              <a:t> before the event</a:t>
            </a:r>
            <a:endParaRPr lang="en-GB" dirty="0" smtClean="0">
              <a:ea typeface="ＭＳ Ｐゴシック" pitchFamily="34" charset="-128"/>
            </a:endParaRPr>
          </a:p>
          <a:p>
            <a:pPr eaLnBrk="1" hangingPunct="1"/>
            <a:endParaRPr lang="en-GB" dirty="0" smtClean="0">
              <a:ea typeface="ＭＳ Ｐゴシック" pitchFamily="34" charset="-128"/>
            </a:endParaRPr>
          </a:p>
          <a:p>
            <a:pPr eaLnBrk="1" hangingPunct="1"/>
            <a:r>
              <a:rPr lang="en-GB" dirty="0" smtClean="0">
                <a:ea typeface="ＭＳ Ｐゴシック" pitchFamily="34" charset="-128"/>
              </a:rPr>
              <a:t>Traditionally, </a:t>
            </a:r>
            <a:r>
              <a:rPr lang="en-GB" u="sng" dirty="0" smtClean="0">
                <a:ea typeface="ＭＳ Ｐゴシック" pitchFamily="34" charset="-128"/>
              </a:rPr>
              <a:t>EIA</a:t>
            </a:r>
            <a:r>
              <a:rPr lang="en-GB" dirty="0" smtClean="0">
                <a:ea typeface="ＭＳ Ｐゴシック" pitchFamily="34" charset="-128"/>
              </a:rPr>
              <a:t> assesses the potential (positive and negative) environmental impacts of the project on the environment (“impacts generated”)</a:t>
            </a:r>
          </a:p>
          <a:p>
            <a:pPr eaLnBrk="1" hangingPunct="1">
              <a:spcBef>
                <a:spcPct val="50000"/>
              </a:spcBef>
            </a:pPr>
            <a:r>
              <a:rPr lang="en-GB" dirty="0" smtClean="0">
                <a:ea typeface="ＭＳ Ｐゴシック" pitchFamily="34" charset="-128"/>
              </a:rPr>
              <a:t>As a complement, </a:t>
            </a:r>
            <a:r>
              <a:rPr lang="en-GB" u="sng" dirty="0" smtClean="0">
                <a:ea typeface="ＭＳ Ｐゴシック" pitchFamily="34" charset="-128"/>
              </a:rPr>
              <a:t>either the EIA or the feasibility/formulation study</a:t>
            </a:r>
            <a:r>
              <a:rPr lang="en-GB" dirty="0" smtClean="0">
                <a:ea typeface="ＭＳ Ｐゴシック" pitchFamily="34" charset="-128"/>
              </a:rPr>
              <a:t> should include provisions for the analysis of the (positive and negative) environmental and natural resource-related conditions that may affect the effectiveness, efficiency, sustainability or impact of the project (“opportunities, risks &amp; constraints”)</a:t>
            </a:r>
          </a:p>
          <a:p>
            <a:r>
              <a:rPr lang="fr-BE" dirty="0" smtClean="0">
                <a:ea typeface="ＭＳ Ｐゴシック" pitchFamily="34" charset="-128"/>
              </a:rPr>
              <a:t>Legal </a:t>
            </a:r>
            <a:r>
              <a:rPr lang="en-GB" dirty="0" smtClean="0">
                <a:ea typeface="ＭＳ Ｐゴシック" pitchFamily="34" charset="-128"/>
              </a:rPr>
              <a:t>requirement</a:t>
            </a:r>
            <a:r>
              <a:rPr lang="fr-BE" dirty="0" smtClean="0">
                <a:ea typeface="ＭＳ Ｐゴシック" pitchFamily="34" charset="-128"/>
              </a:rPr>
              <a:t> for an EIA? </a:t>
            </a:r>
          </a:p>
          <a:p>
            <a:r>
              <a:rPr lang="fr-BE" dirty="0" smtClean="0">
                <a:ea typeface="ＭＳ Ｐゴシック" pitchFamily="34" charset="-128"/>
              </a:rPr>
              <a:t>Policy commitments? </a:t>
            </a:r>
          </a:p>
          <a:p>
            <a:pPr>
              <a:buFont typeface="Times" charset="0"/>
              <a:buNone/>
            </a:pPr>
            <a:endParaRPr lang="fr-BE" dirty="0" smtClean="0">
              <a:ea typeface="ＭＳ Ｐゴシック" pitchFamily="34" charset="-128"/>
            </a:endParaRPr>
          </a:p>
          <a:p>
            <a:pPr>
              <a:buFont typeface="Times" charset="0"/>
              <a:buNone/>
            </a:pPr>
            <a:r>
              <a:rPr lang="fr-BE" dirty="0" smtClean="0">
                <a:ea typeface="ＭＳ Ｐゴシック" pitchFamily="34" charset="-128"/>
              </a:rPr>
              <a:t>Annex 7 – project lists and questions </a:t>
            </a:r>
          </a:p>
          <a:p>
            <a:endParaRPr lang="fr-BE" dirty="0" smtClean="0">
              <a:ea typeface="ＭＳ Ｐゴシック" pitchFamily="34" charset="-128"/>
            </a:endParaRPr>
          </a:p>
          <a:p>
            <a:r>
              <a:rPr lang="fr-BE" dirty="0" smtClean="0">
                <a:ea typeface="ＭＳ Ｐゴシック" pitchFamily="34" charset="-128"/>
              </a:rPr>
              <a:t>Project EIA and CRA classes:</a:t>
            </a:r>
          </a:p>
          <a:p>
            <a:endParaRPr lang="fr-BE" dirty="0" smtClean="0">
              <a:ea typeface="ＭＳ Ｐゴシック" pitchFamily="34" charset="-128"/>
            </a:endParaRPr>
          </a:p>
          <a:p>
            <a:r>
              <a:rPr lang="fr-BE" dirty="0" smtClean="0">
                <a:ea typeface="ＭＳ Ｐゴシック" pitchFamily="34" charset="-128"/>
              </a:rPr>
              <a:t>A – significant impacts expected – EIA , significant likelihood of being affected by climate change: CRA  </a:t>
            </a:r>
          </a:p>
          <a:p>
            <a:r>
              <a:rPr lang="fr-BE" dirty="0" smtClean="0">
                <a:ea typeface="ＭＳ Ｐゴシック" pitchFamily="34" charset="-128"/>
              </a:rPr>
              <a:t>B – some uncertainty, further analysis necessary</a:t>
            </a:r>
          </a:p>
          <a:p>
            <a:r>
              <a:rPr lang="fr-BE" dirty="0" smtClean="0">
                <a:ea typeface="ＭＳ Ｐゴシック" pitchFamily="34" charset="-128"/>
              </a:rPr>
              <a:t>C – no significant impacts expected – EIA not required </a:t>
            </a:r>
            <a:endParaRPr lang="en-US" dirty="0" smtClean="0">
              <a:ea typeface="ＭＳ Ｐゴシック" pitchFamily="34" charset="-128"/>
            </a:endParaRPr>
          </a:p>
          <a:p>
            <a:pPr eaLnBrk="1" hangingPunct="1">
              <a:spcBef>
                <a:spcPct val="50000"/>
              </a:spcBef>
            </a:pPr>
            <a:endParaRPr lang="en-GB" dirty="0" smtClean="0">
              <a:ea typeface="ＭＳ Ｐゴシック" pitchFamily="34" charset="-128"/>
            </a:endParaRPr>
          </a:p>
          <a:p>
            <a:pPr eaLnBrk="1" hangingPunct="1">
              <a:spcBef>
                <a:spcPct val="50000"/>
              </a:spcBef>
            </a:pPr>
            <a:r>
              <a:rPr lang="en-GB" dirty="0" smtClean="0">
                <a:ea typeface="ＭＳ Ｐゴシック" pitchFamily="34" charset="-128"/>
              </a:rPr>
              <a:t>Annex 8 (</a:t>
            </a:r>
            <a:r>
              <a:rPr lang="en-GB" dirty="0" err="1" smtClean="0">
                <a:ea typeface="ＭＳ Ｐゴシック" pitchFamily="34" charset="-128"/>
              </a:rPr>
              <a:t>ToR</a:t>
            </a:r>
            <a:r>
              <a:rPr lang="en-GB" dirty="0" smtClean="0">
                <a:ea typeface="ＭＳ Ｐゴシック" pitchFamily="34" charset="-128"/>
              </a:rPr>
              <a:t> for EIA) cover these aspects as an option</a:t>
            </a:r>
          </a:p>
          <a:p>
            <a:pPr eaLnBrk="1" hangingPunct="1">
              <a:spcBef>
                <a:spcPct val="50000"/>
              </a:spcBef>
            </a:pPr>
            <a:r>
              <a:rPr lang="en-GB" dirty="0" smtClean="0">
                <a:ea typeface="ＭＳ Ｐゴシック" pitchFamily="34" charset="-128"/>
              </a:rPr>
              <a:t>Annex 9 of the </a:t>
            </a:r>
            <a:r>
              <a:rPr lang="en-GB" i="1" dirty="0" smtClean="0">
                <a:ea typeface="ＭＳ Ｐゴシック" pitchFamily="34" charset="-128"/>
              </a:rPr>
              <a:t>Guidelines </a:t>
            </a:r>
            <a:r>
              <a:rPr lang="en-GB" dirty="0" smtClean="0">
                <a:ea typeface="ＭＳ Ｐゴシック" pitchFamily="34" charset="-128"/>
              </a:rPr>
              <a:t>provides guidance on integrating environmental issues in formulation studies</a:t>
            </a:r>
          </a:p>
          <a:p>
            <a:pPr lvl="1" eaLnBrk="1" hangingPunct="1">
              <a:spcBef>
                <a:spcPts val="1200"/>
              </a:spcBef>
              <a:spcAft>
                <a:spcPts val="600"/>
              </a:spcAft>
            </a:pPr>
            <a:endParaRPr lang="en-GB" sz="2400" dirty="0" smtClean="0">
              <a:ea typeface="ＭＳ Ｐゴシック" pitchFamily="34" charset="-128"/>
            </a:endParaRPr>
          </a:p>
          <a:p>
            <a:pPr eaLnBrk="1" hangingPunct="1">
              <a:spcBef>
                <a:spcPct val="0"/>
              </a:spcBef>
            </a:pPr>
            <a:endParaRPr lang="en-US" dirty="0" smtClean="0">
              <a:ea typeface="ＭＳ Ｐゴシック"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p:spPr>
      </p:sp>
      <p:sp>
        <p:nvSpPr>
          <p:cNvPr id="79875" name="Notes Placeholder 2"/>
          <p:cNvSpPr>
            <a:spLocks noGrp="1"/>
          </p:cNvSpPr>
          <p:nvPr>
            <p:ph type="body" idx="1"/>
          </p:nvPr>
        </p:nvSpPr>
        <p:spPr bwMode="auto">
          <a:noFill/>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r>
              <a:rPr lang="en-GB" dirty="0" smtClean="0">
                <a:ea typeface="ＭＳ Ｐゴシック" pitchFamily="-1" charset="-128"/>
                <a:cs typeface="ＭＳ Ｐゴシック" pitchFamily="-1" charset="-128"/>
              </a:rPr>
              <a:t>World </a:t>
            </a:r>
            <a:r>
              <a:rPr lang="en-GB" dirty="0">
                <a:ea typeface="ＭＳ Ｐゴシック" pitchFamily="-1" charset="-128"/>
                <a:cs typeface="ＭＳ Ｐゴシック" pitchFamily="-1" charset="-128"/>
              </a:rPr>
              <a:t>Bank (2010c):</a:t>
            </a:r>
          </a:p>
          <a:p>
            <a:pPr eaLnBrk="1" hangingPunct="1">
              <a:spcBef>
                <a:spcPct val="0"/>
              </a:spcBef>
            </a:pPr>
            <a:r>
              <a:rPr lang="en-GB" dirty="0">
                <a:ea typeface="ＭＳ Ｐゴシック" pitchFamily="-1" charset="-128"/>
                <a:cs typeface="ＭＳ Ｐゴシック" pitchFamily="-1" charset="-128"/>
              </a:rPr>
              <a:t>(No- and) low-regret measures include most of the ‘soft’ adaptation measures, which enhance development and welfare across all or most climate change scenarios including the no-change scenario</a:t>
            </a:r>
          </a:p>
          <a:p>
            <a:r>
              <a:rPr lang="en-GB" dirty="0">
                <a:solidFill>
                  <a:srgbClr val="005F7B"/>
                </a:solidFill>
                <a:ea typeface="ＭＳ Ｐゴシック" pitchFamily="-1" charset="-128"/>
                <a:cs typeface="ＭＳ Ｐゴシック" pitchFamily="-1" charset="-128"/>
              </a:rPr>
              <a:t>‘No-regret’ measures:</a:t>
            </a:r>
          </a:p>
          <a:p>
            <a:pPr lvl="1"/>
            <a:r>
              <a:rPr lang="en-GB" dirty="0"/>
              <a:t>those expected to produce net benefits for society </a:t>
            </a:r>
            <a:br>
              <a:rPr lang="en-GB" dirty="0"/>
            </a:br>
            <a:r>
              <a:rPr lang="en-GB" dirty="0"/>
              <a:t>even in the absence of climate change (adaptation) or independently of any ‘reward’ for mitigation (zero or negative net cost at a zero carbon price)</a:t>
            </a:r>
          </a:p>
          <a:p>
            <a:r>
              <a:rPr lang="en-GB" dirty="0">
                <a:solidFill>
                  <a:srgbClr val="005F7B"/>
                </a:solidFill>
                <a:ea typeface="ＭＳ Ｐゴシック" pitchFamily="-1" charset="-128"/>
                <a:cs typeface="ＭＳ Ｐゴシック" pitchFamily="-1" charset="-128"/>
              </a:rPr>
              <a:t>‘Low-regret’ measures:</a:t>
            </a:r>
          </a:p>
          <a:p>
            <a:pPr lvl="1"/>
            <a:r>
              <a:rPr lang="en-GB" dirty="0"/>
              <a:t>those expected to have a cost for society, but an acceptable one in view of the benefits they would bring if climate change turns out to produce significant effects (adaptation), or to have a low net cost at zero or low carbon prices (mitigation)</a:t>
            </a:r>
          </a:p>
          <a:p>
            <a:pPr eaLnBrk="1" hangingPunct="1">
              <a:spcBef>
                <a:spcPct val="0"/>
              </a:spcBef>
            </a:pPr>
            <a:r>
              <a:rPr lang="en-GB" dirty="0" smtClean="0">
                <a:ea typeface="ＭＳ Ｐゴシック" pitchFamily="-1" charset="-128"/>
                <a:cs typeface="ＭＳ Ｐゴシック" pitchFamily="-1" charset="-128"/>
              </a:rPr>
              <a:t>.</a:t>
            </a:r>
          </a:p>
          <a:p>
            <a:pPr eaLnBrk="1" hangingPunct="1">
              <a:spcBef>
                <a:spcPct val="0"/>
              </a:spcBef>
            </a:pPr>
            <a:endParaRPr lang="en-GB" dirty="0" smtClean="0">
              <a:ea typeface="ＭＳ Ｐゴシック" pitchFamily="-1" charset="-128"/>
              <a:cs typeface="ＭＳ Ｐゴシック" pitchFamily="-1" charset="-128"/>
            </a:endParaRPr>
          </a:p>
          <a:p>
            <a:pPr marL="0" marR="0" indent="0" algn="l" defTabSz="914400" rtl="0" eaLnBrk="1" fontAlgn="base" latinLnBrk="0" hangingPunct="1">
              <a:lnSpc>
                <a:spcPct val="100000"/>
              </a:lnSpc>
              <a:spcBef>
                <a:spcPct val="0"/>
              </a:spcBef>
              <a:spcAft>
                <a:spcPct val="0"/>
              </a:spcAft>
              <a:buClrTx/>
              <a:buSzTx/>
              <a:buFontTx/>
              <a:buNone/>
              <a:tabLst/>
              <a:defRPr/>
            </a:pPr>
            <a:r>
              <a:rPr lang="en-GB" sz="1200" b="1" dirty="0" smtClean="0">
                <a:solidFill>
                  <a:srgbClr val="005F7B"/>
                </a:solidFill>
                <a:ea typeface="ＭＳ Ｐゴシック" pitchFamily="-1" charset="-128"/>
                <a:cs typeface="ＭＳ Ｐゴシック" pitchFamily="-1" charset="-128"/>
              </a:rPr>
              <a:t>Robust’ measures: </a:t>
            </a:r>
            <a:r>
              <a:rPr lang="en-GB" sz="1200" dirty="0" smtClean="0">
                <a:ea typeface="ＭＳ Ｐゴシック" pitchFamily="-1" charset="-128"/>
                <a:cs typeface="ＭＳ Ｐゴシック" pitchFamily="-1" charset="-128"/>
              </a:rPr>
              <a:t>those that produce net benefits or deliver good outcomes across various possible climate change or carbon price scenarios and economic development scenarios (rather than just under the ‘most likely’ scenario)</a:t>
            </a:r>
          </a:p>
          <a:p>
            <a:pPr eaLnBrk="1" hangingPunct="1">
              <a:spcBef>
                <a:spcPct val="0"/>
              </a:spcBef>
            </a:pPr>
            <a:endParaRPr lang="en-GB" dirty="0">
              <a:ea typeface="ＭＳ Ｐゴシック" pitchFamily="-1" charset="-128"/>
              <a:cs typeface="ＭＳ Ｐゴシック" pitchFamily="-1" charset="-128"/>
            </a:endParaRPr>
          </a:p>
        </p:txBody>
      </p:sp>
      <p:sp>
        <p:nvSpPr>
          <p:cNvPr id="79876" name="Slide Number Placeholder 3"/>
          <p:cNvSpPr>
            <a:spLocks noGrp="1"/>
          </p:cNvSpPr>
          <p:nvPr>
            <p:ph type="sldNum" sz="quarter" idx="5"/>
          </p:nvPr>
        </p:nvSpPr>
        <p:spPr bwMode="auto">
          <a:noFill/>
          <a:ln>
            <a:miter lim="800000"/>
            <a:headEnd/>
            <a:tailEnd/>
          </a:ln>
        </p:spPr>
        <p:txBody>
          <a:bodyPr/>
          <a:lstStyle/>
          <a:p>
            <a:fld id="{91FB704B-E0EF-C344-A75D-A0816F47CB4F}" type="slidenum">
              <a:rPr lang="en-GB"/>
              <a:pPr/>
              <a:t>31</a:t>
            </a:fld>
            <a:endParaRPr lang="en-GB"/>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DA377F2D-581B-4064-817F-F9A825E33808}" type="slidenum">
              <a:rPr lang="fr-FR" smtClean="0"/>
              <a:pPr eaLnBrk="1" hangingPunct="1"/>
              <a:t>32</a:t>
            </a:fld>
            <a:endParaRPr lang="fr-FR" smtClean="0"/>
          </a:p>
        </p:txBody>
      </p:sp>
      <p:sp>
        <p:nvSpPr>
          <p:cNvPr id="552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5300"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GB" dirty="0" smtClean="0">
                <a:ea typeface="ＭＳ Ｐゴシック" pitchFamily="34" charset="-128"/>
              </a:rPr>
              <a:t>The competent authority makes the final decision.</a:t>
            </a: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Expansion</a:t>
            </a:r>
            <a:r>
              <a:rPr lang="da-DK" sz="1200" b="1" kern="1200" dirty="0" smtClean="0">
                <a:solidFill>
                  <a:schemeClr val="tx1"/>
                </a:solidFill>
                <a:effectLst/>
                <a:latin typeface="Arial" pitchFamily="34" charset="0"/>
                <a:ea typeface="ＭＳ Ｐゴシック" charset="-128"/>
                <a:cs typeface="ＭＳ Ｐゴシック" charset="-128"/>
              </a:rPr>
              <a:t> </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Examples</a:t>
            </a:r>
            <a:r>
              <a:rPr lang="da-DK" sz="1200" b="1" kern="1200" dirty="0" smtClean="0">
                <a:solidFill>
                  <a:schemeClr val="tx1"/>
                </a:solidFill>
                <a:effectLst/>
                <a:latin typeface="Arial" pitchFamily="34" charset="0"/>
                <a:ea typeface="ＭＳ Ｐゴシック" charset="-128"/>
                <a:cs typeface="ＭＳ Ｐゴシック" charset="-128"/>
              </a:rPr>
              <a:t>:</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a:t>
            </a:r>
            <a:r>
              <a:rPr lang="da-DK" sz="1200" b="1" kern="1200" baseline="0" dirty="0" err="1" smtClean="0">
                <a:solidFill>
                  <a:schemeClr val="tx1"/>
                </a:solidFill>
                <a:effectLst/>
                <a:latin typeface="Arial" pitchFamily="34" charset="0"/>
                <a:ea typeface="ＭＳ Ｐゴシック" charset="-128"/>
                <a:cs typeface="ＭＳ Ｐゴシック" charset="-128"/>
              </a:rPr>
              <a:t>discussion</a:t>
            </a:r>
            <a:endParaRPr lang="da-DK" dirty="0" smtClean="0">
              <a:effectLst/>
            </a:endParaRPr>
          </a:p>
          <a:p>
            <a:pPr marL="0" marR="0" indent="0" algn="l" defTabSz="914400" rtl="0" eaLnBrk="1" fontAlgn="base" latinLnBrk="0" hangingPunct="1">
              <a:lnSpc>
                <a:spcPct val="100000"/>
              </a:lnSpc>
              <a:spcBef>
                <a:spcPct val="0"/>
              </a:spcBef>
              <a:spcAft>
                <a:spcPct val="0"/>
              </a:spcAft>
              <a:buClrTx/>
              <a:buSzTx/>
              <a:buFontTx/>
              <a:buNone/>
              <a:tabLst/>
              <a:defRPr/>
            </a:pPr>
            <a:endParaRPr lang="en-GB" dirty="0" smtClean="0">
              <a:ea typeface="ＭＳ Ｐゴシック" pitchFamily="34" charset="-128"/>
            </a:endParaRPr>
          </a:p>
          <a:p>
            <a:pPr eaLnBrk="1" hangingPunct="1">
              <a:spcBef>
                <a:spcPct val="0"/>
              </a:spcBef>
            </a:pPr>
            <a:endParaRPr lang="en-US" dirty="0" smtClean="0">
              <a:ea typeface="ＭＳ Ｐゴシック"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A92B32F9-4C8E-4532-8517-EAE466FDF17F}" type="slidenum">
              <a:rPr lang="fr-FR" smtClean="0"/>
              <a:pPr eaLnBrk="1" hangingPunct="1"/>
              <a:t>33</a:t>
            </a:fld>
            <a:endParaRPr lang="fr-FR" smtClean="0"/>
          </a:p>
        </p:txBody>
      </p:sp>
      <p:sp>
        <p:nvSpPr>
          <p:cNvPr id="49155"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9156"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fr-BE" dirty="0" smtClean="0">
                <a:ea typeface="ＭＳ Ｐゴシック" pitchFamily="34" charset="-128"/>
              </a:rPr>
              <a:t>Is </a:t>
            </a:r>
            <a:r>
              <a:rPr lang="en-GB" dirty="0" smtClean="0">
                <a:ea typeface="ＭＳ Ｐゴシック" pitchFamily="34" charset="-128"/>
              </a:rPr>
              <a:t>there</a:t>
            </a:r>
            <a:r>
              <a:rPr lang="fr-BE" dirty="0" smtClean="0">
                <a:ea typeface="ＭＳ Ｐゴシック" pitchFamily="34" charset="-128"/>
              </a:rPr>
              <a:t> a legal </a:t>
            </a:r>
            <a:r>
              <a:rPr lang="en-GB" dirty="0" smtClean="0">
                <a:ea typeface="ＭＳ Ｐゴシック" pitchFamily="34" charset="-128"/>
              </a:rPr>
              <a:t>requirement</a:t>
            </a:r>
            <a:r>
              <a:rPr lang="fr-BE" dirty="0" smtClean="0">
                <a:ea typeface="ＭＳ Ｐゴシック" pitchFamily="34" charset="-128"/>
              </a:rPr>
              <a:t> under national legislation for an EIA to be conducted ? </a:t>
            </a:r>
          </a:p>
          <a:p>
            <a:r>
              <a:rPr lang="fr-BE" dirty="0" smtClean="0">
                <a:ea typeface="ＭＳ Ｐゴシック" pitchFamily="34" charset="-128"/>
              </a:rPr>
              <a:t>Would an EIA be recommended in conformation with a policy commitment? </a:t>
            </a:r>
          </a:p>
          <a:p>
            <a:pPr>
              <a:buFont typeface="Times" charset="0"/>
              <a:buNone/>
            </a:pPr>
            <a:endParaRPr lang="fr-BE" dirty="0" smtClean="0">
              <a:ea typeface="ＭＳ Ｐゴシック" pitchFamily="34" charset="-128"/>
            </a:endParaRPr>
          </a:p>
          <a:p>
            <a:pPr>
              <a:buFont typeface="Times" charset="0"/>
              <a:buNone/>
            </a:pPr>
            <a:r>
              <a:rPr lang="fr-BE" dirty="0" smtClean="0">
                <a:ea typeface="ＭＳ Ｐゴシック" pitchFamily="34" charset="-128"/>
              </a:rPr>
              <a:t>Annex 7 – project lists and questions </a:t>
            </a:r>
          </a:p>
          <a:p>
            <a:pPr>
              <a:buFontTx/>
              <a:buNone/>
            </a:pPr>
            <a:endParaRPr lang="fr-BE" dirty="0" smtClean="0">
              <a:ea typeface="ＭＳ Ｐゴシック" pitchFamily="34" charset="-128"/>
            </a:endParaRPr>
          </a:p>
          <a:p>
            <a:pPr>
              <a:buFontTx/>
              <a:buNone/>
            </a:pPr>
            <a:r>
              <a:rPr lang="fr-BE" dirty="0" smtClean="0">
                <a:ea typeface="ＭＳ Ｐゴシック" pitchFamily="34" charset="-128"/>
              </a:rPr>
              <a:t>Project EIA classes:</a:t>
            </a:r>
          </a:p>
          <a:p>
            <a:pPr>
              <a:buFontTx/>
              <a:buNone/>
            </a:pPr>
            <a:endParaRPr lang="fr-BE" dirty="0" smtClean="0">
              <a:ea typeface="ＭＳ Ｐゴシック" pitchFamily="34" charset="-128"/>
            </a:endParaRPr>
          </a:p>
          <a:p>
            <a:r>
              <a:rPr lang="fr-BE" dirty="0" smtClean="0">
                <a:ea typeface="ＭＳ Ｐゴシック" pitchFamily="34" charset="-128"/>
              </a:rPr>
              <a:t>A – significant impacts expected – EIA required </a:t>
            </a:r>
          </a:p>
          <a:p>
            <a:r>
              <a:rPr lang="fr-BE" dirty="0" smtClean="0">
                <a:ea typeface="ＭＳ Ｐゴシック" pitchFamily="34" charset="-128"/>
              </a:rPr>
              <a:t>B – some uncertainty, further analysis necessary</a:t>
            </a:r>
          </a:p>
          <a:p>
            <a:r>
              <a:rPr lang="fr-BE" dirty="0" smtClean="0">
                <a:ea typeface="ＭＳ Ｐゴシック" pitchFamily="34" charset="-128"/>
              </a:rPr>
              <a:t>C – no significant impacts expected – EIA not required</a:t>
            </a:r>
            <a:r>
              <a:rPr lang="fr-BE" sz="1400" dirty="0" smtClean="0">
                <a:ea typeface="ＭＳ Ｐゴシック" pitchFamily="34" charset="-128"/>
              </a:rPr>
              <a:t> </a:t>
            </a:r>
            <a:endParaRPr lang="en-US" sz="1400" dirty="0" smtClean="0">
              <a:ea typeface="ＭＳ Ｐゴシック" pitchFamily="34" charset="-128"/>
            </a:endParaRPr>
          </a:p>
          <a:p>
            <a:pPr eaLnBrk="1" hangingPunct="1">
              <a:spcBef>
                <a:spcPct val="0"/>
              </a:spcBef>
            </a:pPr>
            <a:endParaRPr lang="en-US" dirty="0" smtClean="0">
              <a:ea typeface="ＭＳ Ｐゴシック"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DA377F2D-581B-4064-817F-F9A825E33808}" type="slidenum">
              <a:rPr lang="fr-FR" smtClean="0"/>
              <a:pPr eaLnBrk="1" hangingPunct="1"/>
              <a:t>34</a:t>
            </a:fld>
            <a:endParaRPr lang="fr-FR" smtClean="0"/>
          </a:p>
        </p:txBody>
      </p:sp>
      <p:sp>
        <p:nvSpPr>
          <p:cNvPr id="552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5300"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GB" dirty="0" smtClean="0">
                <a:ea typeface="ＭＳ Ｐゴシック" pitchFamily="34" charset="-128"/>
              </a:rPr>
              <a:t>The competent authority makes the final decision.</a:t>
            </a: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Expansion</a:t>
            </a:r>
            <a:r>
              <a:rPr lang="da-DK" sz="1200" b="1" kern="1200" dirty="0" smtClean="0">
                <a:solidFill>
                  <a:schemeClr val="tx1"/>
                </a:solidFill>
                <a:effectLst/>
                <a:latin typeface="Arial" pitchFamily="34" charset="0"/>
                <a:ea typeface="ＭＳ Ｐゴシック" charset="-128"/>
                <a:cs typeface="ＭＳ Ｐゴシック" charset="-128"/>
              </a:rPr>
              <a:t> </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Examples</a:t>
            </a:r>
            <a:r>
              <a:rPr lang="da-DK" sz="1200" b="1" kern="1200" dirty="0" smtClean="0">
                <a:solidFill>
                  <a:schemeClr val="tx1"/>
                </a:solidFill>
                <a:effectLst/>
                <a:latin typeface="Arial" pitchFamily="34" charset="0"/>
                <a:ea typeface="ＭＳ Ｐゴシック" charset="-128"/>
                <a:cs typeface="ＭＳ Ｐゴシック" charset="-128"/>
              </a:rPr>
              <a:t>:</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a:t>
            </a:r>
            <a:r>
              <a:rPr lang="da-DK" sz="1200" b="1" kern="1200" baseline="0" dirty="0" err="1" smtClean="0">
                <a:solidFill>
                  <a:schemeClr val="tx1"/>
                </a:solidFill>
                <a:effectLst/>
                <a:latin typeface="Arial" pitchFamily="34" charset="0"/>
                <a:ea typeface="ＭＳ Ｐゴシック" charset="-128"/>
                <a:cs typeface="ＭＳ Ｐゴシック" charset="-128"/>
              </a:rPr>
              <a:t>discussion</a:t>
            </a:r>
            <a:endParaRPr lang="da-DK" dirty="0" smtClean="0">
              <a:effectLst/>
            </a:endParaRPr>
          </a:p>
          <a:p>
            <a:pPr marL="0" marR="0" indent="0" algn="l" defTabSz="914400" rtl="0" eaLnBrk="1" fontAlgn="base" latinLnBrk="0" hangingPunct="1">
              <a:lnSpc>
                <a:spcPct val="100000"/>
              </a:lnSpc>
              <a:spcBef>
                <a:spcPct val="0"/>
              </a:spcBef>
              <a:spcAft>
                <a:spcPct val="0"/>
              </a:spcAft>
              <a:buClrTx/>
              <a:buSzTx/>
              <a:buFontTx/>
              <a:buNone/>
              <a:tabLst/>
              <a:defRPr/>
            </a:pPr>
            <a:endParaRPr lang="en-GB" dirty="0" smtClean="0">
              <a:ea typeface="ＭＳ Ｐゴシック" pitchFamily="34" charset="-128"/>
            </a:endParaRPr>
          </a:p>
          <a:p>
            <a:pPr eaLnBrk="1" hangingPunct="1">
              <a:spcBef>
                <a:spcPct val="0"/>
              </a:spcBef>
            </a:pPr>
            <a:endParaRPr lang="en-US" dirty="0" smtClean="0">
              <a:ea typeface="ＭＳ Ｐゴシック" pitchFamily="34"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DA377F2D-581B-4064-817F-F9A825E33808}" type="slidenum">
              <a:rPr lang="fr-FR" smtClean="0"/>
              <a:pPr eaLnBrk="1" hangingPunct="1"/>
              <a:t>35</a:t>
            </a:fld>
            <a:endParaRPr lang="fr-FR" smtClean="0"/>
          </a:p>
        </p:txBody>
      </p:sp>
      <p:sp>
        <p:nvSpPr>
          <p:cNvPr id="552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5300"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GB" dirty="0" smtClean="0">
                <a:ea typeface="ＭＳ Ｐゴシック" pitchFamily="34" charset="-128"/>
              </a:rPr>
              <a:t>The competent authority makes the final decision.</a:t>
            </a: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Expansion</a:t>
            </a:r>
            <a:r>
              <a:rPr lang="da-DK" sz="1200" b="1" kern="1200" dirty="0" smtClean="0">
                <a:solidFill>
                  <a:schemeClr val="tx1"/>
                </a:solidFill>
                <a:effectLst/>
                <a:latin typeface="Arial" pitchFamily="34" charset="0"/>
                <a:ea typeface="ＭＳ Ｐゴシック" charset="-128"/>
                <a:cs typeface="ＭＳ Ｐゴシック" charset="-128"/>
              </a:rPr>
              <a:t> </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Examples</a:t>
            </a:r>
            <a:r>
              <a:rPr lang="da-DK" sz="1200" b="1" kern="1200" dirty="0" smtClean="0">
                <a:solidFill>
                  <a:schemeClr val="tx1"/>
                </a:solidFill>
                <a:effectLst/>
                <a:latin typeface="Arial" pitchFamily="34" charset="0"/>
                <a:ea typeface="ＭＳ Ｐゴシック" charset="-128"/>
                <a:cs typeface="ＭＳ Ｐゴシック" charset="-128"/>
              </a:rPr>
              <a:t>:</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a:t>
            </a:r>
            <a:r>
              <a:rPr lang="da-DK" sz="1200" b="1" kern="1200" baseline="0" dirty="0" err="1" smtClean="0">
                <a:solidFill>
                  <a:schemeClr val="tx1"/>
                </a:solidFill>
                <a:effectLst/>
                <a:latin typeface="Arial" pitchFamily="34" charset="0"/>
                <a:ea typeface="ＭＳ Ｐゴシック" charset="-128"/>
                <a:cs typeface="ＭＳ Ｐゴシック" charset="-128"/>
              </a:rPr>
              <a:t>discussion</a:t>
            </a:r>
            <a:endParaRPr lang="da-DK" dirty="0" smtClean="0">
              <a:effectLst/>
            </a:endParaRPr>
          </a:p>
          <a:p>
            <a:pPr marL="0" marR="0" indent="0" algn="l" defTabSz="914400" rtl="0" eaLnBrk="1" fontAlgn="base" latinLnBrk="0" hangingPunct="1">
              <a:lnSpc>
                <a:spcPct val="100000"/>
              </a:lnSpc>
              <a:spcBef>
                <a:spcPct val="0"/>
              </a:spcBef>
              <a:spcAft>
                <a:spcPct val="0"/>
              </a:spcAft>
              <a:buClrTx/>
              <a:buSzTx/>
              <a:buFontTx/>
              <a:buNone/>
              <a:tabLst/>
              <a:defRPr/>
            </a:pPr>
            <a:endParaRPr lang="en-GB" dirty="0" smtClean="0">
              <a:ea typeface="ＭＳ Ｐゴシック" pitchFamily="34" charset="-128"/>
            </a:endParaRPr>
          </a:p>
          <a:p>
            <a:pPr eaLnBrk="1" hangingPunct="1">
              <a:spcBef>
                <a:spcPct val="0"/>
              </a:spcBef>
            </a:pPr>
            <a:endParaRPr lang="en-US" dirty="0" smtClean="0">
              <a:ea typeface="ＭＳ Ｐゴシック" pitchFamily="34"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6323" name="Espace réservé des commentair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GB" b="1" dirty="0" smtClean="0">
                <a:ea typeface="ＭＳ Ｐゴシック" pitchFamily="34" charset="-128"/>
                <a:cs typeface="+mj-cs"/>
              </a:rPr>
              <a:t>Taking into consideration the local context, the sensitivity of the environment, the opinions and values of those concerned, etc.</a:t>
            </a: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Expansion</a:t>
            </a:r>
            <a:r>
              <a:rPr lang="da-DK" sz="1200" b="1" kern="1200" dirty="0" smtClean="0">
                <a:solidFill>
                  <a:schemeClr val="tx1"/>
                </a:solidFill>
                <a:effectLst/>
                <a:latin typeface="Arial" pitchFamily="34" charset="0"/>
                <a:ea typeface="ＭＳ Ｐゴシック" charset="-128"/>
                <a:cs typeface="ＭＳ Ｐゴシック" charset="-128"/>
              </a:rPr>
              <a:t> </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Examples</a:t>
            </a:r>
            <a:r>
              <a:rPr lang="da-DK" sz="1200" b="1" kern="1200" dirty="0" smtClean="0">
                <a:solidFill>
                  <a:schemeClr val="tx1"/>
                </a:solidFill>
                <a:effectLst/>
                <a:latin typeface="Arial" pitchFamily="34" charset="0"/>
                <a:ea typeface="ＭＳ Ｐゴシック" charset="-128"/>
                <a:cs typeface="ＭＳ Ｐゴシック" charset="-128"/>
              </a:rPr>
              <a:t>:</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a:t>
            </a:r>
            <a:r>
              <a:rPr lang="da-DK" sz="1200" b="1" kern="1200" baseline="0" dirty="0" err="1" smtClean="0">
                <a:solidFill>
                  <a:schemeClr val="tx1"/>
                </a:solidFill>
                <a:effectLst/>
                <a:latin typeface="Arial" pitchFamily="34" charset="0"/>
                <a:ea typeface="ＭＳ Ｐゴシック" charset="-128"/>
                <a:cs typeface="ＭＳ Ｐゴシック" charset="-128"/>
              </a:rPr>
              <a:t>discussion</a:t>
            </a:r>
            <a:endParaRPr lang="da-DK" dirty="0" smtClean="0">
              <a:effectLst/>
            </a:endParaRPr>
          </a:p>
          <a:p>
            <a:pPr eaLnBrk="1" hangingPunct="1">
              <a:spcBef>
                <a:spcPct val="0"/>
              </a:spcBef>
            </a:pPr>
            <a:endParaRPr lang="fr-BE" dirty="0" smtClean="0">
              <a:ea typeface="ＭＳ Ｐゴシック" pitchFamily="34" charset="-128"/>
            </a:endParaRPr>
          </a:p>
        </p:txBody>
      </p:sp>
      <p:sp>
        <p:nvSpPr>
          <p:cNvPr id="56324" name="Espace réservé du numéro de diapositiv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FB7B6FA7-9AF6-40D0-9816-27082F8F713D}" type="slidenum">
              <a:rPr lang="fr-BE" smtClean="0"/>
              <a:pPr eaLnBrk="1" hangingPunct="1"/>
              <a:t>36</a:t>
            </a:fld>
            <a:endParaRPr lang="fr-BE"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CA598407-574B-45C7-8F2E-84D3B9348E94}" type="slidenum">
              <a:rPr lang="fr-FR" smtClean="0"/>
              <a:pPr eaLnBrk="1" hangingPunct="1"/>
              <a:t>37</a:t>
            </a:fld>
            <a:endParaRPr lang="fr-FR" smtClean="0"/>
          </a:p>
        </p:txBody>
      </p:sp>
      <p:sp>
        <p:nvSpPr>
          <p:cNvPr id="5837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8372"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Expansion</a:t>
            </a:r>
            <a:r>
              <a:rPr lang="da-DK" sz="1200" b="1" kern="1200" dirty="0" smtClean="0">
                <a:solidFill>
                  <a:schemeClr val="tx1"/>
                </a:solidFill>
                <a:effectLst/>
                <a:latin typeface="Arial" pitchFamily="34" charset="0"/>
                <a:ea typeface="ＭＳ Ｐゴシック" charset="-128"/>
                <a:cs typeface="ＭＳ Ｐゴシック" charset="-128"/>
              </a:rPr>
              <a:t> </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Examples</a:t>
            </a:r>
            <a:r>
              <a:rPr lang="da-DK" sz="1200" b="1" kern="1200" dirty="0" smtClean="0">
                <a:solidFill>
                  <a:schemeClr val="tx1"/>
                </a:solidFill>
                <a:effectLst/>
                <a:latin typeface="Arial" pitchFamily="34" charset="0"/>
                <a:ea typeface="ＭＳ Ｐゴシック" charset="-128"/>
                <a:cs typeface="ＭＳ Ｐゴシック" charset="-128"/>
              </a:rPr>
              <a:t>:</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a:t>
            </a:r>
            <a:r>
              <a:rPr lang="da-DK" sz="1200" b="1" kern="1200" baseline="0" dirty="0" err="1" smtClean="0">
                <a:solidFill>
                  <a:schemeClr val="tx1"/>
                </a:solidFill>
                <a:effectLst/>
                <a:latin typeface="Arial" pitchFamily="34" charset="0"/>
                <a:ea typeface="ＭＳ Ｐゴシック" charset="-128"/>
                <a:cs typeface="ＭＳ Ｐゴシック" charset="-128"/>
              </a:rPr>
              <a:t>discussion</a:t>
            </a:r>
            <a:endParaRPr lang="da-DK" dirty="0" smtClean="0">
              <a:effectLst/>
            </a:endParaRPr>
          </a:p>
          <a:p>
            <a:pPr eaLnBrk="1" hangingPunct="1">
              <a:spcBef>
                <a:spcPct val="0"/>
              </a:spcBef>
            </a:pPr>
            <a:endParaRPr lang="en-US" dirty="0" smtClean="0">
              <a:ea typeface="ＭＳ Ｐゴシック" pitchFamily="34"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diasnummer 3"/>
          <p:cNvSpPr>
            <a:spLocks noGrp="1"/>
          </p:cNvSpPr>
          <p:nvPr>
            <p:ph type="sldNum" sz="quarter" idx="10"/>
          </p:nvPr>
        </p:nvSpPr>
        <p:spPr/>
        <p:txBody>
          <a:bodyPr/>
          <a:lstStyle/>
          <a:p>
            <a:pPr>
              <a:defRPr/>
            </a:pPr>
            <a:fld id="{AA3FFA35-CA4F-4AA3-9AE3-E56271BDB8B9}" type="slidenum">
              <a:rPr lang="en-GB" smtClean="0"/>
              <a:pPr>
                <a:defRPr/>
              </a:pPr>
              <a:t>38</a:t>
            </a:fld>
            <a:endParaRPr lang="en-GB" dirty="0"/>
          </a:p>
        </p:txBody>
      </p:sp>
    </p:spTree>
    <p:extLst>
      <p:ext uri="{BB962C8B-B14F-4D97-AF65-F5344CB8AC3E}">
        <p14:creationId xmlns:p14="http://schemas.microsoft.com/office/powerpoint/2010/main" xmlns="" val="39978787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CA598407-574B-45C7-8F2E-84D3B9348E94}" type="slidenum">
              <a:rPr lang="fr-FR" smtClean="0"/>
              <a:pPr eaLnBrk="1" hangingPunct="1"/>
              <a:t>39</a:t>
            </a:fld>
            <a:endParaRPr lang="fr-FR" smtClean="0"/>
          </a:p>
        </p:txBody>
      </p:sp>
      <p:sp>
        <p:nvSpPr>
          <p:cNvPr id="5837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8372"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Expansion</a:t>
            </a:r>
            <a:r>
              <a:rPr lang="da-DK" sz="1200" b="1" kern="1200" dirty="0" smtClean="0">
                <a:solidFill>
                  <a:schemeClr val="tx1"/>
                </a:solidFill>
                <a:effectLst/>
                <a:latin typeface="Arial" pitchFamily="34" charset="0"/>
                <a:ea typeface="ＭＳ Ｐゴシック" charset="-128"/>
                <a:cs typeface="ＭＳ Ｐゴシック" charset="-128"/>
              </a:rPr>
              <a:t> </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Examples</a:t>
            </a:r>
            <a:r>
              <a:rPr lang="da-DK" sz="1200" b="1" kern="1200" dirty="0" smtClean="0">
                <a:solidFill>
                  <a:schemeClr val="tx1"/>
                </a:solidFill>
                <a:effectLst/>
                <a:latin typeface="Arial" pitchFamily="34" charset="0"/>
                <a:ea typeface="ＭＳ Ｐゴシック" charset="-128"/>
                <a:cs typeface="ＭＳ Ｐゴシック" charset="-128"/>
              </a:rPr>
              <a:t>:</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a:t>
            </a:r>
            <a:r>
              <a:rPr lang="da-DK" sz="1200" b="1" kern="1200" baseline="0" dirty="0" err="1" smtClean="0">
                <a:solidFill>
                  <a:schemeClr val="tx1"/>
                </a:solidFill>
                <a:effectLst/>
                <a:latin typeface="Arial" pitchFamily="34" charset="0"/>
                <a:ea typeface="ＭＳ Ｐゴシック" charset="-128"/>
                <a:cs typeface="ＭＳ Ｐゴシック" charset="-128"/>
              </a:rPr>
              <a:t>discussion</a:t>
            </a:r>
            <a:endParaRPr lang="da-DK" dirty="0" smtClean="0">
              <a:effectLst/>
            </a:endParaRPr>
          </a:p>
          <a:p>
            <a:pPr eaLnBrk="1" hangingPunct="1">
              <a:spcBef>
                <a:spcPct val="0"/>
              </a:spcBef>
            </a:pPr>
            <a:endParaRPr lang="en-US" dirty="0" smtClean="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defRPr/>
            </a:pPr>
            <a:r>
              <a:rPr lang="da-DK" dirty="0" smtClean="0">
                <a:solidFill>
                  <a:schemeClr val="tx1"/>
                </a:solidFill>
              </a:rPr>
              <a:t>But first  </a:t>
            </a:r>
          </a:p>
          <a:p>
            <a:pPr marL="176213" indent="-176213" algn="l">
              <a:buFont typeface="Arial" pitchFamily="34" charset="0"/>
              <a:buChar char="•"/>
              <a:defRPr/>
            </a:pPr>
            <a:r>
              <a:rPr lang="da-DK" dirty="0" smtClean="0">
                <a:solidFill>
                  <a:schemeClr val="tx1"/>
                </a:solidFill>
              </a:rPr>
              <a:t>understand the context</a:t>
            </a:r>
          </a:p>
          <a:p>
            <a:pPr marL="176213" indent="-176213" algn="l">
              <a:buFont typeface="Arial" pitchFamily="34" charset="0"/>
              <a:buChar char="•"/>
              <a:defRPr/>
            </a:pPr>
            <a:r>
              <a:rPr lang="da-DK" dirty="0" smtClean="0">
                <a:solidFill>
                  <a:schemeClr val="tx1"/>
                </a:solidFill>
              </a:rPr>
              <a:t>Understand the incentive environment and the political economy  </a:t>
            </a:r>
            <a:endParaRPr lang="en-US" dirty="0" smtClean="0">
              <a:solidFill>
                <a:schemeClr val="tx1"/>
              </a:solidFill>
            </a:endParaRPr>
          </a:p>
          <a:p>
            <a:endParaRPr lang="da-DK" dirty="0"/>
          </a:p>
        </p:txBody>
      </p:sp>
      <p:sp>
        <p:nvSpPr>
          <p:cNvPr id="4" name="Slide Number Placeholder 3"/>
          <p:cNvSpPr>
            <a:spLocks noGrp="1"/>
          </p:cNvSpPr>
          <p:nvPr>
            <p:ph type="sldNum" sz="quarter" idx="10"/>
          </p:nvPr>
        </p:nvSpPr>
        <p:spPr/>
        <p:txBody>
          <a:bodyPr/>
          <a:lstStyle/>
          <a:p>
            <a:pPr>
              <a:defRPr/>
            </a:pPr>
            <a:fld id="{CED4CB77-A853-4F37-A193-A9CB58291CBA}" type="slidenum">
              <a:rPr lang="en-GB" smtClean="0"/>
              <a:pPr>
                <a:defRPr/>
              </a:pPr>
              <a:t>4</a:t>
            </a:fld>
            <a:endParaRPr lang="en-GB" dirty="0"/>
          </a:p>
        </p:txBody>
      </p:sp>
    </p:spTree>
    <p:extLst>
      <p:ext uri="{BB962C8B-B14F-4D97-AF65-F5344CB8AC3E}">
        <p14:creationId xmlns:p14="http://schemas.microsoft.com/office/powerpoint/2010/main" xmlns="" val="7659358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CA598407-574B-45C7-8F2E-84D3B9348E94}" type="slidenum">
              <a:rPr lang="fr-FR" smtClean="0"/>
              <a:pPr eaLnBrk="1" hangingPunct="1"/>
              <a:t>40</a:t>
            </a:fld>
            <a:endParaRPr lang="fr-FR" smtClean="0"/>
          </a:p>
        </p:txBody>
      </p:sp>
      <p:sp>
        <p:nvSpPr>
          <p:cNvPr id="5837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8372"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Expansion</a:t>
            </a:r>
            <a:r>
              <a:rPr lang="da-DK" sz="1200" b="1" kern="1200" dirty="0" smtClean="0">
                <a:solidFill>
                  <a:schemeClr val="tx1"/>
                </a:solidFill>
                <a:effectLst/>
                <a:latin typeface="Arial" pitchFamily="34" charset="0"/>
                <a:ea typeface="ＭＳ Ｐゴシック" charset="-128"/>
                <a:cs typeface="ＭＳ Ｐゴシック" charset="-128"/>
              </a:rPr>
              <a:t> </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Examples</a:t>
            </a:r>
            <a:r>
              <a:rPr lang="da-DK" sz="1200" b="1" kern="1200" dirty="0" smtClean="0">
                <a:solidFill>
                  <a:schemeClr val="tx1"/>
                </a:solidFill>
                <a:effectLst/>
                <a:latin typeface="Arial" pitchFamily="34" charset="0"/>
                <a:ea typeface="ＭＳ Ｐゴシック" charset="-128"/>
                <a:cs typeface="ＭＳ Ｐゴシック" charset="-128"/>
              </a:rPr>
              <a:t>:</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a:t>
            </a:r>
            <a:r>
              <a:rPr lang="da-DK" sz="1200" b="1" kern="1200" baseline="0" dirty="0" err="1" smtClean="0">
                <a:solidFill>
                  <a:schemeClr val="tx1"/>
                </a:solidFill>
                <a:effectLst/>
                <a:latin typeface="Arial" pitchFamily="34" charset="0"/>
                <a:ea typeface="ＭＳ Ｐゴシック" charset="-128"/>
                <a:cs typeface="ＭＳ Ｐゴシック" charset="-128"/>
              </a:rPr>
              <a:t>discussion</a:t>
            </a:r>
            <a:endParaRPr lang="da-DK" dirty="0" smtClean="0">
              <a:effectLst/>
            </a:endParaRPr>
          </a:p>
          <a:p>
            <a:pPr eaLnBrk="1" hangingPunct="1">
              <a:spcBef>
                <a:spcPct val="0"/>
              </a:spcBef>
            </a:pPr>
            <a:endParaRPr lang="en-US" dirty="0" smtClean="0">
              <a:ea typeface="ＭＳ Ｐゴシック" pitchFamily="34" charset="-128"/>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DB85AC1C-8EB9-4DEA-96A0-72F6CE91A566}" type="slidenum">
              <a:rPr lang="fr-FR" smtClean="0"/>
              <a:pPr eaLnBrk="1" hangingPunct="1"/>
              <a:t>41</a:t>
            </a:fld>
            <a:endParaRPr lang="fr-FR" smtClean="0"/>
          </a:p>
        </p:txBody>
      </p:sp>
      <p:sp>
        <p:nvSpPr>
          <p:cNvPr id="593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6"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GB" dirty="0" smtClean="0">
                <a:ea typeface="ＭＳ Ｐゴシック" pitchFamily="34" charset="-128"/>
              </a:rPr>
              <a:t>The EIA must be based on sufficient technical information (draft technical design)</a:t>
            </a: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Expansion</a:t>
            </a:r>
            <a:r>
              <a:rPr lang="da-DK" sz="1200" b="1" kern="1200" dirty="0" smtClean="0">
                <a:solidFill>
                  <a:schemeClr val="tx1"/>
                </a:solidFill>
                <a:effectLst/>
                <a:latin typeface="Arial" pitchFamily="34" charset="0"/>
                <a:ea typeface="ＭＳ Ｐゴシック" charset="-128"/>
                <a:cs typeface="ＭＳ Ｐゴシック" charset="-128"/>
              </a:rPr>
              <a:t> </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Examples</a:t>
            </a:r>
            <a:r>
              <a:rPr lang="da-DK" sz="1200" b="1" kern="1200" dirty="0" smtClean="0">
                <a:solidFill>
                  <a:schemeClr val="tx1"/>
                </a:solidFill>
                <a:effectLst/>
                <a:latin typeface="Arial" pitchFamily="34" charset="0"/>
                <a:ea typeface="ＭＳ Ｐゴシック" charset="-128"/>
                <a:cs typeface="ＭＳ Ｐゴシック" charset="-128"/>
              </a:rPr>
              <a:t>:</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a:t>
            </a:r>
            <a:r>
              <a:rPr lang="da-DK" sz="1200" b="1" kern="1200" baseline="0" dirty="0" err="1" smtClean="0">
                <a:solidFill>
                  <a:schemeClr val="tx1"/>
                </a:solidFill>
                <a:effectLst/>
                <a:latin typeface="Arial" pitchFamily="34" charset="0"/>
                <a:ea typeface="ＭＳ Ｐゴシック" charset="-128"/>
                <a:cs typeface="ＭＳ Ｐゴシック" charset="-128"/>
              </a:rPr>
              <a:t>discussion</a:t>
            </a:r>
            <a:endParaRPr lang="da-DK" dirty="0" smtClean="0">
              <a:effectLst/>
            </a:endParaRPr>
          </a:p>
          <a:p>
            <a:pPr marL="0" marR="0" indent="0" algn="l" defTabSz="914400" rtl="0" eaLnBrk="1" fontAlgn="base" latinLnBrk="0" hangingPunct="1">
              <a:lnSpc>
                <a:spcPct val="100000"/>
              </a:lnSpc>
              <a:spcBef>
                <a:spcPct val="0"/>
              </a:spcBef>
              <a:spcAft>
                <a:spcPct val="0"/>
              </a:spcAft>
              <a:buClrTx/>
              <a:buSzTx/>
              <a:buFontTx/>
              <a:buNone/>
              <a:tabLst/>
              <a:defRPr/>
            </a:pPr>
            <a:endParaRPr lang="en-GB" dirty="0" smtClean="0">
              <a:ea typeface="ＭＳ Ｐゴシック" pitchFamily="34" charset="-128"/>
            </a:endParaRPr>
          </a:p>
          <a:p>
            <a:pPr eaLnBrk="1" hangingPunct="1">
              <a:spcBef>
                <a:spcPct val="0"/>
              </a:spcBef>
            </a:pPr>
            <a:endParaRPr lang="en-US" dirty="0" smtClean="0">
              <a:ea typeface="ＭＳ Ｐゴシック" pitchFamily="34" charset="-128"/>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6A827A79-C9C1-47E3-ACA4-343ACC6E566C}" type="slidenum">
              <a:rPr lang="fr-FR" smtClean="0"/>
              <a:pPr eaLnBrk="1" hangingPunct="1"/>
              <a:t>42</a:t>
            </a:fld>
            <a:endParaRPr lang="fr-FR" smtClean="0"/>
          </a:p>
        </p:txBody>
      </p:sp>
      <p:sp>
        <p:nvSpPr>
          <p:cNvPr id="60419"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20"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Expansion</a:t>
            </a:r>
            <a:r>
              <a:rPr lang="da-DK" sz="1200" b="1" kern="1200" dirty="0" smtClean="0">
                <a:solidFill>
                  <a:schemeClr val="tx1"/>
                </a:solidFill>
                <a:effectLst/>
                <a:latin typeface="Arial" pitchFamily="34" charset="0"/>
                <a:ea typeface="ＭＳ Ｐゴシック" charset="-128"/>
                <a:cs typeface="ＭＳ Ｐゴシック" charset="-128"/>
              </a:rPr>
              <a:t> </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Examples</a:t>
            </a:r>
            <a:r>
              <a:rPr lang="da-DK" sz="1200" b="1" kern="1200" dirty="0" smtClean="0">
                <a:solidFill>
                  <a:schemeClr val="tx1"/>
                </a:solidFill>
                <a:effectLst/>
                <a:latin typeface="Arial" pitchFamily="34" charset="0"/>
                <a:ea typeface="ＭＳ Ｐゴシック" charset="-128"/>
                <a:cs typeface="ＭＳ Ｐゴシック" charset="-128"/>
              </a:rPr>
              <a:t>:</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a:t>
            </a:r>
            <a:r>
              <a:rPr lang="da-DK" sz="1200" b="1" kern="1200" baseline="0" dirty="0" err="1" smtClean="0">
                <a:solidFill>
                  <a:schemeClr val="tx1"/>
                </a:solidFill>
                <a:effectLst/>
                <a:latin typeface="Arial" pitchFamily="34" charset="0"/>
                <a:ea typeface="ＭＳ Ｐゴシック" charset="-128"/>
                <a:cs typeface="ＭＳ Ｐゴシック" charset="-128"/>
              </a:rPr>
              <a:t>discussion</a:t>
            </a:r>
            <a:endParaRPr lang="da-DK" dirty="0" smtClean="0">
              <a:effectLst/>
            </a:endParaRPr>
          </a:p>
          <a:p>
            <a:pPr eaLnBrk="1" hangingPunct="1">
              <a:spcBef>
                <a:spcPct val="0"/>
              </a:spcBef>
            </a:pPr>
            <a:endParaRPr lang="en-US" dirty="0" smtClean="0">
              <a:ea typeface="ＭＳ Ｐゴシック" pitchFamily="34" charset="-128"/>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bwMode="auto">
          <a:noFill/>
          <a:ln>
            <a:miter lim="800000"/>
            <a:headEnd/>
            <a:tailEnd/>
          </a:ln>
        </p:spPr>
        <p:txBody>
          <a:bodyPr/>
          <a:lstStyle/>
          <a:p>
            <a:fld id="{5F57C35A-0935-3047-A6A9-9CCC437A8FA0}" type="slidenum">
              <a:rPr lang="fr-FR"/>
              <a:pPr/>
              <a:t>43</a:t>
            </a:fld>
            <a:endParaRPr lang="fr-FR"/>
          </a:p>
        </p:txBody>
      </p:sp>
      <p:sp>
        <p:nvSpPr>
          <p:cNvPr id="8909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9092" name="Rectangle 3"/>
          <p:cNvSpPr>
            <a:spLocks noGrp="1" noChangeArrowheads="1"/>
          </p:cNvSpPr>
          <p:nvPr>
            <p:ph type="body" idx="1"/>
          </p:nvPr>
        </p:nvSpPr>
        <p:spPr bwMode="auto">
          <a:noFill/>
        </p:spPr>
        <p:txBody>
          <a:bodyPr/>
          <a:lstStyle/>
          <a:p>
            <a:pPr eaLnBrk="1" hangingPunct="1">
              <a:spcBef>
                <a:spcPts val="600"/>
              </a:spcBef>
              <a:spcAft>
                <a:spcPts val="600"/>
              </a:spcAft>
            </a:pPr>
            <a:r>
              <a:rPr lang="en-GB" dirty="0" smtClean="0">
                <a:ea typeface="ＭＳ Ｐゴシック" pitchFamily="-1" charset="-128"/>
                <a:cs typeface="ＭＳ Ｐゴシック" pitchFamily="-1" charset="-128"/>
              </a:rPr>
              <a:t>A study analysing the positive and negative environmental consequences of proposed policies, programmes and strategic interventions</a:t>
            </a:r>
          </a:p>
          <a:p>
            <a:pPr eaLnBrk="1" hangingPunct="1">
              <a:spcBef>
                <a:spcPts val="600"/>
              </a:spcBef>
              <a:spcAft>
                <a:spcPts val="600"/>
              </a:spcAft>
            </a:pPr>
            <a:endParaRPr lang="en-GB" dirty="0" smtClean="0">
              <a:ea typeface="ＭＳ Ｐゴシック" pitchFamily="-1" charset="-128"/>
              <a:cs typeface="ＭＳ Ｐゴシック" pitchFamily="-1" charset="-128"/>
            </a:endParaRPr>
          </a:p>
          <a:p>
            <a:pPr eaLnBrk="1" hangingPunct="1">
              <a:spcBef>
                <a:spcPts val="600"/>
              </a:spcBef>
              <a:spcAft>
                <a:spcPts val="600"/>
              </a:spcAft>
            </a:pPr>
            <a:r>
              <a:rPr lang="en-GB" dirty="0" smtClean="0">
                <a:ea typeface="ＭＳ Ｐゴシック" pitchFamily="-1" charset="-128"/>
                <a:cs typeface="ＭＳ Ｐゴシック" pitchFamily="-1" charset="-128"/>
              </a:rPr>
              <a:t>Compared with the EIA (Environmental Impact Assessment – for individual projects), applied at a higher decision-making level</a:t>
            </a:r>
          </a:p>
          <a:p>
            <a:pPr eaLnBrk="1" hangingPunct="1">
              <a:spcBef>
                <a:spcPts val="600"/>
              </a:spcBef>
              <a:spcAft>
                <a:spcPts val="600"/>
              </a:spcAft>
            </a:pPr>
            <a:endParaRPr lang="en-GB" dirty="0" smtClean="0">
              <a:ea typeface="ＭＳ Ｐゴシック" pitchFamily="-1" charset="-128"/>
              <a:cs typeface="ＭＳ Ｐゴシック" pitchFamily="-1" charset="-128"/>
            </a:endParaRPr>
          </a:p>
          <a:p>
            <a:pPr eaLnBrk="1" hangingPunct="1">
              <a:spcBef>
                <a:spcPts val="600"/>
              </a:spcBef>
              <a:spcAft>
                <a:spcPts val="600"/>
              </a:spcAft>
            </a:pPr>
            <a:r>
              <a:rPr lang="en-GB" dirty="0" smtClean="0">
                <a:ea typeface="ＭＳ Ｐゴシック" pitchFamily="-1" charset="-128"/>
                <a:cs typeface="ＭＳ Ｐゴシック" pitchFamily="-1" charset="-128"/>
              </a:rPr>
              <a:t>Ensures that environmental considerations are taken into account, alongside social and economic considerations, as </a:t>
            </a:r>
            <a:r>
              <a:rPr lang="en-GB" i="1" dirty="0" smtClean="0">
                <a:ea typeface="ＭＳ Ｐゴシック" pitchFamily="-1" charset="-128"/>
                <a:cs typeface="ＭＳ Ｐゴシック" pitchFamily="-1" charset="-128"/>
              </a:rPr>
              <a:t>early as possible </a:t>
            </a:r>
            <a:r>
              <a:rPr lang="en-GB" dirty="0" smtClean="0">
                <a:ea typeface="ＭＳ Ｐゴシック" pitchFamily="-1" charset="-128"/>
                <a:cs typeface="ＭＳ Ｐゴシック" pitchFamily="-1" charset="-128"/>
              </a:rPr>
              <a:t>in the policy and planning process</a:t>
            </a:r>
          </a:p>
          <a:p>
            <a:pPr eaLnBrk="1" hangingPunct="1">
              <a:spcBef>
                <a:spcPct val="0"/>
              </a:spcBef>
            </a:pPr>
            <a:endParaRPr lang="en-US" dirty="0">
              <a:ea typeface="ＭＳ Ｐゴシック" pitchFamily="-1" charset="-128"/>
              <a:cs typeface="ＭＳ Ｐゴシック" pitchFamily="-1" charset="-128"/>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bwMode="auto">
          <a:noFill/>
          <a:ln>
            <a:miter lim="800000"/>
            <a:headEnd/>
            <a:tailEnd/>
          </a:ln>
        </p:spPr>
        <p:txBody>
          <a:bodyPr/>
          <a:lstStyle/>
          <a:p>
            <a:fld id="{A20DCC27-B4F3-C84B-BC0E-220F8021E16A}" type="slidenum">
              <a:rPr lang="fr-FR"/>
              <a:pPr/>
              <a:t>44</a:t>
            </a:fld>
            <a:endParaRPr lang="fr-FR"/>
          </a:p>
        </p:txBody>
      </p:sp>
      <p:sp>
        <p:nvSpPr>
          <p:cNvPr id="10649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6500" name="Rectangle 3"/>
          <p:cNvSpPr>
            <a:spLocks noGrp="1" noChangeArrowheads="1"/>
          </p:cNvSpPr>
          <p:nvPr>
            <p:ph type="body" idx="1"/>
          </p:nvPr>
        </p:nvSpPr>
        <p:spPr bwMode="auto">
          <a:noFill/>
        </p:spPr>
        <p:txBody>
          <a:bodyPr/>
          <a:lstStyle/>
          <a:p>
            <a:pPr eaLnBrk="1" hangingPunct="1">
              <a:spcBef>
                <a:spcPct val="0"/>
              </a:spcBef>
            </a:pPr>
            <a:r>
              <a:rPr lang="fr-BE" dirty="0">
                <a:ea typeface="ＭＳ Ｐゴシック" pitchFamily="-1" charset="-128"/>
                <a:cs typeface="ＭＳ Ｐゴシック" pitchFamily="-1" charset="-128"/>
              </a:rPr>
              <a:t>New slide</a:t>
            </a:r>
            <a:endParaRPr lang="en-US" dirty="0">
              <a:ea typeface="ＭＳ Ｐゴシック" pitchFamily="-1" charset="-128"/>
              <a:cs typeface="ＭＳ Ｐゴシック" pitchFamily="-1" charset="-128"/>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bwMode="auto">
          <a:noFill/>
          <a:ln>
            <a:miter lim="800000"/>
            <a:headEnd/>
            <a:tailEnd/>
          </a:ln>
        </p:spPr>
        <p:txBody>
          <a:bodyPr/>
          <a:lstStyle/>
          <a:p>
            <a:fld id="{A20DCC27-B4F3-C84B-BC0E-220F8021E16A}" type="slidenum">
              <a:rPr lang="fr-FR"/>
              <a:pPr/>
              <a:t>45</a:t>
            </a:fld>
            <a:endParaRPr lang="fr-FR"/>
          </a:p>
        </p:txBody>
      </p:sp>
      <p:sp>
        <p:nvSpPr>
          <p:cNvPr id="10649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6500" name="Rectangle 3"/>
          <p:cNvSpPr>
            <a:spLocks noGrp="1" noChangeArrowheads="1"/>
          </p:cNvSpPr>
          <p:nvPr>
            <p:ph type="body" idx="1"/>
          </p:nvPr>
        </p:nvSpPr>
        <p:spPr bwMode="auto">
          <a:noFill/>
        </p:spPr>
        <p:txBody>
          <a:bodyPr/>
          <a:lstStyle/>
          <a:p>
            <a:pPr eaLnBrk="1" hangingPunct="1">
              <a:spcBef>
                <a:spcPct val="0"/>
              </a:spcBef>
            </a:pPr>
            <a:r>
              <a:rPr lang="fr-BE">
                <a:ea typeface="ＭＳ Ｐゴシック" pitchFamily="-1" charset="-128"/>
                <a:cs typeface="ＭＳ Ｐゴシック" pitchFamily="-1" charset="-128"/>
              </a:rPr>
              <a:t>New slide</a:t>
            </a:r>
            <a:endParaRPr lang="en-US">
              <a:ea typeface="ＭＳ Ｐゴシック" pitchFamily="-1" charset="-128"/>
              <a:cs typeface="ＭＳ Ｐゴシック" pitchFamily="-1" charset="-128"/>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bwMode="auto">
          <a:noFill/>
          <a:ln>
            <a:miter lim="800000"/>
            <a:headEnd/>
            <a:tailEnd/>
          </a:ln>
        </p:spPr>
        <p:txBody>
          <a:bodyPr/>
          <a:lstStyle/>
          <a:p>
            <a:fld id="{2DE76668-BCB4-9B46-9FB6-B0F5B04BD384}" type="slidenum">
              <a:rPr lang="fr-FR"/>
              <a:pPr/>
              <a:t>46</a:t>
            </a:fld>
            <a:endParaRPr lang="fr-FR"/>
          </a:p>
        </p:txBody>
      </p:sp>
      <p:sp>
        <p:nvSpPr>
          <p:cNvPr id="90115"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p:spPr>
      </p:sp>
      <p:sp>
        <p:nvSpPr>
          <p:cNvPr id="149508" name="Rectangle 3"/>
          <p:cNvSpPr>
            <a:spLocks noGrp="1" noChangeArrowheads="1"/>
          </p:cNvSpPr>
          <p:nvPr>
            <p:ph type="body" idx="1"/>
          </p:nvPr>
        </p:nvSpPr>
        <p:spPr bwMode="auto">
          <a:xfrm>
            <a:off x="906357" y="4715153"/>
            <a:ext cx="4984962" cy="4466987"/>
          </a:xfrm>
          <a:extLst/>
        </p:spPr>
        <p:txBody>
          <a:bodyPr/>
          <a:lstStyle/>
          <a:p>
            <a:pPr eaLnBrk="1" hangingPunct="1">
              <a:spcBef>
                <a:spcPct val="50000"/>
              </a:spcBef>
            </a:pPr>
            <a:r>
              <a:rPr lang="en-US" dirty="0">
                <a:solidFill>
                  <a:srgbClr val="000000"/>
                </a:solidFill>
                <a:latin typeface="Verdana" pitchFamily="-1" charset="0"/>
                <a:ea typeface="ＭＳ Ｐゴシック" pitchFamily="-1" charset="-128"/>
                <a:cs typeface="ＭＳ Ｐゴシック" pitchFamily="-1" charset="-128"/>
              </a:rPr>
              <a:t>Should be carried out for all PPPs  that are likely to produce significant negative impacts on the environment during implementation</a:t>
            </a:r>
            <a:endParaRPr lang="en-GB" dirty="0">
              <a:ea typeface="ＭＳ Ｐゴシック" pitchFamily="-1" charset="-128"/>
              <a:cs typeface="ＭＳ Ｐゴシック" pitchFamily="-1" charset="-128"/>
            </a:endParaRPr>
          </a:p>
          <a:p>
            <a:pPr eaLnBrk="1" hangingPunct="1">
              <a:spcBef>
                <a:spcPct val="50000"/>
              </a:spcBef>
            </a:pPr>
            <a:endParaRPr lang="en-GB" dirty="0">
              <a:ea typeface="ＭＳ Ｐゴシック" pitchFamily="-1" charset="-128"/>
              <a:cs typeface="ＭＳ Ｐゴシック" pitchFamily="-1" charset="-128"/>
            </a:endParaRPr>
          </a:p>
          <a:p>
            <a:pPr eaLnBrk="1" hangingPunct="1">
              <a:spcBef>
                <a:spcPct val="50000"/>
              </a:spcBef>
            </a:pPr>
            <a:r>
              <a:rPr lang="en-GB" dirty="0">
                <a:ea typeface="ＭＳ Ｐゴシック" pitchFamily="-1" charset="-128"/>
                <a:cs typeface="ＭＳ Ｐゴシック" pitchFamily="-1" charset="-128"/>
              </a:rPr>
              <a:t>SEA “</a:t>
            </a:r>
            <a:r>
              <a:rPr lang="en-GB" i="1" dirty="0">
                <a:ea typeface="ＭＳ Ｐゴシック" pitchFamily="-1" charset="-128"/>
                <a:cs typeface="ＭＳ Ｐゴシック" pitchFamily="-1" charset="-128"/>
              </a:rPr>
              <a:t>has the potential to make the world a greener and more liveable place</a:t>
            </a:r>
            <a:r>
              <a:rPr lang="en-GB" dirty="0">
                <a:ea typeface="ＭＳ Ｐゴシック" pitchFamily="-1" charset="-128"/>
                <a:cs typeface="ＭＳ Ｐゴシック" pitchFamily="-1" charset="-128"/>
              </a:rPr>
              <a:t>”.</a:t>
            </a:r>
          </a:p>
          <a:p>
            <a:pPr eaLnBrk="1" hangingPunct="1">
              <a:spcBef>
                <a:spcPct val="50000"/>
              </a:spcBef>
            </a:pPr>
            <a:endParaRPr lang="en-GB" dirty="0">
              <a:ea typeface="ＭＳ Ｐゴシック" pitchFamily="-1" charset="-128"/>
              <a:cs typeface="ＭＳ Ｐゴシック" pitchFamily="-1" charset="-128"/>
            </a:endParaRPr>
          </a:p>
          <a:p>
            <a:pPr eaLnBrk="1" hangingPunct="1">
              <a:spcBef>
                <a:spcPct val="50000"/>
              </a:spcBef>
            </a:pPr>
            <a:r>
              <a:rPr lang="en-GB" dirty="0">
                <a:ea typeface="ＭＳ Ｐゴシック" pitchFamily="-1" charset="-128"/>
                <a:cs typeface="ＭＳ Ｐゴシック" pitchFamily="-1" charset="-128"/>
              </a:rPr>
              <a:t>“</a:t>
            </a:r>
            <a:r>
              <a:rPr lang="en-GB" i="1" dirty="0">
                <a:ea typeface="ＭＳ Ｐゴシック" pitchFamily="-1" charset="-128"/>
                <a:cs typeface="ＭＳ Ｐゴシック" pitchFamily="-1" charset="-128"/>
              </a:rPr>
              <a:t>It also has the potential to be a dreary and resource- intensive formality, applied in a grudging minimalist fashion by people who just hate having to do it, adding further to some great useless administrative </a:t>
            </a:r>
            <a:r>
              <a:rPr lang="en-GB" i="1" dirty="0" smtClean="0">
                <a:ea typeface="ＭＳ Ｐゴシック" pitchFamily="-1" charset="-128"/>
                <a:cs typeface="ＭＳ Ｐゴシック" pitchFamily="-1" charset="-128"/>
              </a:rPr>
              <a:t>burden </a:t>
            </a:r>
            <a:r>
              <a:rPr lang="en-GB" b="1" i="1" dirty="0" smtClean="0">
                <a:solidFill>
                  <a:srgbClr val="00B050"/>
                </a:solidFill>
                <a:ea typeface="ＭＳ Ｐゴシック" pitchFamily="-1" charset="-128"/>
                <a:cs typeface="ＭＳ Ｐゴシック" pitchFamily="-1" charset="-128"/>
              </a:rPr>
              <a:t>– so again we have to make the case and ensure that SEAs are done and used ….</a:t>
            </a:r>
          </a:p>
          <a:p>
            <a:pPr eaLnBrk="1" hangingPunct="1">
              <a:spcBef>
                <a:spcPct val="50000"/>
              </a:spcBef>
            </a:pPr>
            <a:endParaRPr lang="en-GB" i="1" dirty="0" smtClean="0">
              <a:ea typeface="ＭＳ Ｐゴシック" pitchFamily="-1" charset="-128"/>
              <a:cs typeface="ＭＳ Ｐゴシック" pitchFamily="-1" charset="-128"/>
            </a:endParaRPr>
          </a:p>
          <a:p>
            <a:pPr marL="0" marR="0" indent="0" algn="l" defTabSz="914400" rtl="0" eaLnBrk="1" fontAlgn="base" latinLnBrk="0" hangingPunct="1">
              <a:lnSpc>
                <a:spcPct val="100000"/>
              </a:lnSpc>
              <a:spcBef>
                <a:spcPct val="50000"/>
              </a:spcBef>
              <a:spcAft>
                <a:spcPct val="0"/>
              </a:spcAft>
              <a:buClrTx/>
              <a:buSzTx/>
              <a:buFontTx/>
              <a:buNone/>
              <a:tabLst/>
              <a:defRPr/>
            </a:pPr>
            <a:r>
              <a:rPr lang="en-GB" dirty="0" smtClean="0">
                <a:ea typeface="ＭＳ Ｐゴシック" pitchFamily="-1" charset="-128"/>
                <a:cs typeface="ＭＳ Ｐゴシック" pitchFamily="-1" charset="-128"/>
              </a:rPr>
              <a:t>Compared with the EIA (Environmental Impact Assessment – for individual projects), applied at a higher decision-making level</a:t>
            </a:r>
          </a:p>
          <a:p>
            <a:pPr marL="0" marR="0" indent="0" algn="l" defTabSz="914400" rtl="0" eaLnBrk="1" fontAlgn="base" latinLnBrk="0" hangingPunct="1">
              <a:lnSpc>
                <a:spcPct val="100000"/>
              </a:lnSpc>
              <a:spcBef>
                <a:spcPct val="50000"/>
              </a:spcBef>
              <a:spcAft>
                <a:spcPct val="0"/>
              </a:spcAft>
              <a:buClrTx/>
              <a:buSzTx/>
              <a:buFontTx/>
              <a:buNone/>
              <a:tabLst/>
              <a:defRPr/>
            </a:pPr>
            <a:endParaRPr lang="en-GB" dirty="0" smtClean="0">
              <a:ea typeface="ＭＳ Ｐゴシック" pitchFamily="-1" charset="-128"/>
              <a:cs typeface="ＭＳ Ｐゴシック" pitchFamily="-1" charset="-128"/>
            </a:endParaRPr>
          </a:p>
          <a:p>
            <a:pPr marL="0" marR="0" indent="0" algn="l" defTabSz="914400" rtl="0" eaLnBrk="1" fontAlgn="base" latinLnBrk="0" hangingPunct="1">
              <a:lnSpc>
                <a:spcPct val="100000"/>
              </a:lnSpc>
              <a:spcBef>
                <a:spcPct val="50000"/>
              </a:spcBef>
              <a:spcAft>
                <a:spcPct val="0"/>
              </a:spcAft>
              <a:buClrTx/>
              <a:buSzTx/>
              <a:buFontTx/>
              <a:buNone/>
              <a:tabLst/>
              <a:defRPr/>
            </a:pPr>
            <a:r>
              <a:rPr lang="fr-BE" sz="1200" dirty="0" smtClean="0">
                <a:solidFill>
                  <a:srgbClr val="2D8B2F"/>
                </a:solidFill>
              </a:rPr>
              <a:t>© Bruno Locatelli</a:t>
            </a:r>
          </a:p>
          <a:p>
            <a:pPr marL="0" marR="0" indent="0" algn="l" defTabSz="914400" rtl="0" eaLnBrk="1" fontAlgn="base" latinLnBrk="0" hangingPunct="1">
              <a:lnSpc>
                <a:spcPct val="100000"/>
              </a:lnSpc>
              <a:spcBef>
                <a:spcPct val="50000"/>
              </a:spcBef>
              <a:spcAft>
                <a:spcPct val="0"/>
              </a:spcAft>
              <a:buClrTx/>
              <a:buSzTx/>
              <a:buFontTx/>
              <a:buNone/>
              <a:tabLst/>
              <a:defRPr/>
            </a:pPr>
            <a:endParaRPr lang="en-GB" dirty="0" smtClean="0">
              <a:ea typeface="ＭＳ Ｐゴシック" pitchFamily="-1" charset="-128"/>
              <a:cs typeface="ＭＳ Ｐゴシック" pitchFamily="-1" charset="-128"/>
            </a:endParaRPr>
          </a:p>
          <a:p>
            <a:pPr marL="0" marR="0" indent="0" algn="l" defTabSz="914400" rtl="0" eaLnBrk="1" fontAlgn="base" latinLnBrk="0" hangingPunct="1">
              <a:lnSpc>
                <a:spcPct val="100000"/>
              </a:lnSpc>
              <a:spcBef>
                <a:spcPct val="50000"/>
              </a:spcBef>
              <a:spcAft>
                <a:spcPct val="0"/>
              </a:spcAft>
              <a:buClrTx/>
              <a:buSzTx/>
              <a:buFontTx/>
              <a:buNone/>
              <a:tabLst/>
              <a:defRPr/>
            </a:pPr>
            <a:endParaRPr lang="en-GB" dirty="0" smtClean="0">
              <a:ea typeface="ＭＳ Ｐゴシック" pitchFamily="-1" charset="-128"/>
              <a:cs typeface="ＭＳ Ｐゴシック" pitchFamily="-1" charset="-128"/>
            </a:endParaRPr>
          </a:p>
          <a:p>
            <a:pPr marL="0" marR="0" indent="0" algn="l" defTabSz="914400" rtl="0" eaLnBrk="1" fontAlgn="base" latinLnBrk="0" hangingPunct="1">
              <a:lnSpc>
                <a:spcPct val="100000"/>
              </a:lnSpc>
              <a:spcBef>
                <a:spcPct val="50000"/>
              </a:spcBef>
              <a:spcAft>
                <a:spcPct val="0"/>
              </a:spcAft>
              <a:buClrTx/>
              <a:buSzTx/>
              <a:buFontTx/>
              <a:buNone/>
              <a:tabLst/>
              <a:defRPr/>
            </a:pPr>
            <a:endParaRPr lang="en-GB" dirty="0" smtClean="0">
              <a:ea typeface="ＭＳ Ｐゴシック" pitchFamily="-1" charset="-128"/>
              <a:cs typeface="ＭＳ Ｐゴシック" pitchFamily="-1" charset="-128"/>
            </a:endParaRPr>
          </a:p>
          <a:p>
            <a:pPr marL="0" marR="0" indent="0" algn="l" defTabSz="914400" rtl="0" eaLnBrk="1" fontAlgn="base" latinLnBrk="0" hangingPunct="1">
              <a:lnSpc>
                <a:spcPct val="100000"/>
              </a:lnSpc>
              <a:spcBef>
                <a:spcPct val="50000"/>
              </a:spcBef>
              <a:spcAft>
                <a:spcPct val="0"/>
              </a:spcAft>
              <a:buClrTx/>
              <a:buSzTx/>
              <a:buFontTx/>
              <a:buNone/>
              <a:tabLst/>
              <a:defRPr/>
            </a:pPr>
            <a:endParaRPr lang="en-GB" dirty="0" smtClean="0">
              <a:ea typeface="ＭＳ Ｐゴシック" pitchFamily="-1" charset="-128"/>
              <a:cs typeface="ＭＳ Ｐゴシック" pitchFamily="-1" charset="-128"/>
            </a:endParaRPr>
          </a:p>
          <a:p>
            <a:pPr eaLnBrk="1" hangingPunct="1">
              <a:spcBef>
                <a:spcPct val="50000"/>
              </a:spcBef>
            </a:pPr>
            <a:endParaRPr lang="en-US" dirty="0">
              <a:ea typeface="ＭＳ Ｐゴシック" pitchFamily="-1" charset="-128"/>
              <a:cs typeface="ＭＳ Ｐゴシック" pitchFamily="-1" charset="-128"/>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bwMode="auto">
          <a:noFill/>
          <a:ln>
            <a:miter lim="800000"/>
            <a:headEnd/>
            <a:tailEnd/>
          </a:ln>
        </p:spPr>
        <p:txBody>
          <a:bodyPr/>
          <a:lstStyle/>
          <a:p>
            <a:fld id="{C0632929-9C66-CF48-AF91-40AD8C0A75E8}" type="slidenum">
              <a:rPr lang="fr-FR"/>
              <a:pPr/>
              <a:t>47</a:t>
            </a:fld>
            <a:endParaRPr lang="fr-FR"/>
          </a:p>
        </p:txBody>
      </p:sp>
      <p:sp>
        <p:nvSpPr>
          <p:cNvPr id="9216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2164" name="Rectangle 3"/>
          <p:cNvSpPr>
            <a:spLocks noGrp="1" noChangeArrowheads="1"/>
          </p:cNvSpPr>
          <p:nvPr>
            <p:ph type="body" idx="1"/>
          </p:nvPr>
        </p:nvSpPr>
        <p:spPr bwMode="auto">
          <a:noFill/>
        </p:spPr>
        <p:txBody>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GB" sz="1200" dirty="0" smtClean="0">
                <a:ea typeface="ＭＳ Ｐゴシック" pitchFamily="-1" charset="-128"/>
                <a:cs typeface="ＭＳ Ｐゴシック" pitchFamily="-1" charset="-128"/>
              </a:rPr>
              <a:t>Not all partner countries have adopted SEA legislation</a:t>
            </a:r>
          </a:p>
          <a:p>
            <a:pPr eaLnBrk="1" hangingPunct="1">
              <a:spcBef>
                <a:spcPct val="0"/>
              </a:spcBef>
            </a:pPr>
            <a:endParaRPr lang="en-US" dirty="0" smtClean="0">
              <a:ea typeface="ＭＳ Ｐゴシック" pitchFamily="-1" charset="-128"/>
              <a:cs typeface="ＭＳ Ｐゴシック" pitchFamily="-1" charset="-128"/>
            </a:endParaRPr>
          </a:p>
          <a:p>
            <a:pPr eaLnBrk="1" hangingPunct="1">
              <a:spcBef>
                <a:spcPct val="0"/>
              </a:spcBef>
            </a:pPr>
            <a:endParaRPr lang="en-US" dirty="0" smtClean="0">
              <a:ea typeface="ＭＳ Ｐゴシック" pitchFamily="-1" charset="-128"/>
              <a:cs typeface="ＭＳ Ｐゴシック" pitchFamily="-1" charset="-128"/>
            </a:endParaRPr>
          </a:p>
          <a:p>
            <a:pPr eaLnBrk="1" hangingPunct="1">
              <a:spcBef>
                <a:spcPct val="0"/>
              </a:spcBef>
            </a:pPr>
            <a:r>
              <a:rPr lang="en-US" dirty="0" smtClean="0">
                <a:ea typeface="ＭＳ Ｐゴシック" pitchFamily="-1" charset="-128"/>
                <a:cs typeface="ＭＳ Ｐゴシック" pitchFamily="-1" charset="-128"/>
              </a:rPr>
              <a:t>Se de </a:t>
            </a:r>
            <a:r>
              <a:rPr lang="en-US" dirty="0" err="1" smtClean="0">
                <a:ea typeface="ＭＳ Ｐゴシック" pitchFamily="-1" charset="-128"/>
                <a:cs typeface="ＭＳ Ｐゴシック" pitchFamily="-1" charset="-128"/>
              </a:rPr>
              <a:t>sidste</a:t>
            </a:r>
            <a:r>
              <a:rPr lang="en-US" dirty="0" smtClean="0">
                <a:ea typeface="ＭＳ Ｐゴシック" pitchFamily="-1" charset="-128"/>
                <a:cs typeface="ＭＳ Ｐゴシック" pitchFamily="-1" charset="-128"/>
              </a:rPr>
              <a:t> </a:t>
            </a:r>
            <a:r>
              <a:rPr lang="en-US" dirty="0" err="1" smtClean="0">
                <a:ea typeface="ＭＳ Ｐゴシック" pitchFamily="-1" charset="-128"/>
                <a:cs typeface="ＭＳ Ｐゴシック" pitchFamily="-1" charset="-128"/>
              </a:rPr>
              <a:t>års</a:t>
            </a:r>
            <a:r>
              <a:rPr lang="en-US" dirty="0" smtClean="0">
                <a:ea typeface="ＭＳ Ｐゴシック" pitchFamily="-1" charset="-128"/>
                <a:cs typeface="ＭＳ Ｐゴシック" pitchFamily="-1" charset="-128"/>
              </a:rPr>
              <a:t> – </a:t>
            </a:r>
            <a:r>
              <a:rPr lang="en-US" dirty="0" err="1" smtClean="0">
                <a:ea typeface="ＭＳ Ｐゴシック" pitchFamily="-1" charset="-128"/>
                <a:cs typeface="ＭＳ Ｐゴシック" pitchFamily="-1" charset="-128"/>
              </a:rPr>
              <a:t>dækker</a:t>
            </a:r>
            <a:r>
              <a:rPr lang="en-US" dirty="0" smtClean="0">
                <a:ea typeface="ＭＳ Ｐゴシック" pitchFamily="-1" charset="-128"/>
                <a:cs typeface="ＭＳ Ｐゴシック" pitchFamily="-1" charset="-128"/>
              </a:rPr>
              <a:t> </a:t>
            </a:r>
            <a:r>
              <a:rPr lang="en-US" dirty="0" err="1" smtClean="0">
                <a:ea typeface="ＭＳ Ｐゴシック" pitchFamily="-1" charset="-128"/>
                <a:cs typeface="ＭＳ Ｐゴシック" pitchFamily="-1" charset="-128"/>
              </a:rPr>
              <a:t>geografisk</a:t>
            </a:r>
            <a:r>
              <a:rPr lang="en-US" dirty="0" smtClean="0">
                <a:ea typeface="ＭＳ Ｐゴシック" pitchFamily="-1" charset="-128"/>
                <a:cs typeface="ＭＳ Ｐゴシック" pitchFamily="-1" charset="-128"/>
              </a:rPr>
              <a:t> og </a:t>
            </a:r>
            <a:r>
              <a:rPr lang="en-US" dirty="0" err="1" smtClean="0">
                <a:ea typeface="ＭＳ Ｐゴシック" pitchFamily="-1" charset="-128"/>
                <a:cs typeface="ＭＳ Ｐゴシック" pitchFamily="-1" charset="-128"/>
              </a:rPr>
              <a:t>sektorielt</a:t>
            </a:r>
            <a:endParaRPr lang="en-US" dirty="0" smtClean="0">
              <a:ea typeface="ＭＳ Ｐゴシック" pitchFamily="-1" charset="-128"/>
              <a:cs typeface="ＭＳ Ｐゴシック" pitchFamily="-1" charset="-128"/>
            </a:endParaRPr>
          </a:p>
          <a:p>
            <a:pPr eaLnBrk="1" hangingPunct="1">
              <a:spcBef>
                <a:spcPct val="0"/>
              </a:spcBef>
            </a:pPr>
            <a:endParaRPr lang="en-US" dirty="0" smtClean="0">
              <a:ea typeface="ＭＳ Ｐゴシック" pitchFamily="-1" charset="-128"/>
              <a:cs typeface="ＭＳ Ｐゴシック" pitchFamily="-1" charset="-128"/>
            </a:endParaRPr>
          </a:p>
          <a:p>
            <a:pPr eaLnBrk="1" hangingPunct="1">
              <a:spcBef>
                <a:spcPct val="0"/>
              </a:spcBef>
            </a:pPr>
            <a:endParaRPr lang="en-US" dirty="0">
              <a:ea typeface="ＭＳ Ｐゴシック" pitchFamily="-1" charset="-128"/>
              <a:cs typeface="ＭＳ Ｐゴシック" pitchFamily="-1" charset="-128"/>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a:lstStyle/>
          <a:p>
            <a:fld id="{C3F010A0-733C-4542-984B-D35F62C3B54A}" type="slidenum">
              <a:rPr lang="fr-FR"/>
              <a:pPr/>
              <a:t>48</a:t>
            </a:fld>
            <a:endParaRPr lang="fr-FR"/>
          </a:p>
        </p:txBody>
      </p:sp>
      <p:sp>
        <p:nvSpPr>
          <p:cNvPr id="91139"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a:lstStyle/>
          <a:p>
            <a:pPr eaLnBrk="1" hangingPunct="1">
              <a:lnSpc>
                <a:spcPct val="90000"/>
              </a:lnSpc>
              <a:buClr>
                <a:srgbClr val="000066"/>
              </a:buClr>
            </a:pPr>
            <a:r>
              <a:rPr lang="en-GB" sz="1000">
                <a:ea typeface="ＭＳ Ｐゴシック" pitchFamily="-1" charset="-128"/>
                <a:cs typeface="ＭＳ Ｐゴシック" pitchFamily="-1" charset="-128"/>
              </a:rPr>
              <a:t>Applications of SEA: some examples</a:t>
            </a:r>
            <a:endParaRPr lang="en-GB" sz="1000" u="sng">
              <a:ea typeface="ＭＳ Ｐゴシック" pitchFamily="-1" charset="-128"/>
              <a:cs typeface="ＭＳ Ｐゴシック" pitchFamily="-1" charset="-128"/>
            </a:endParaRPr>
          </a:p>
          <a:p>
            <a:pPr eaLnBrk="1" hangingPunct="1">
              <a:lnSpc>
                <a:spcPct val="90000"/>
              </a:lnSpc>
              <a:buClr>
                <a:srgbClr val="000066"/>
              </a:buClr>
            </a:pPr>
            <a:endParaRPr lang="en-GB" sz="1000" u="sng">
              <a:ea typeface="ＭＳ Ｐゴシック" pitchFamily="-1" charset="-128"/>
              <a:cs typeface="ＭＳ Ｐゴシック" pitchFamily="-1" charset="-128"/>
            </a:endParaRPr>
          </a:p>
          <a:p>
            <a:pPr eaLnBrk="1" hangingPunct="1">
              <a:lnSpc>
                <a:spcPct val="90000"/>
              </a:lnSpc>
              <a:buClr>
                <a:srgbClr val="000066"/>
              </a:buClr>
            </a:pPr>
            <a:r>
              <a:rPr lang="en-GB" sz="1000" u="sng">
                <a:ea typeface="ＭＳ Ｐゴシック" pitchFamily="-1" charset="-128"/>
                <a:cs typeface="ＭＳ Ｐゴシック" pitchFamily="-1" charset="-128"/>
              </a:rPr>
              <a:t>‘Macro’ policies</a:t>
            </a:r>
            <a:r>
              <a:rPr lang="en-GB" sz="1000">
                <a:ea typeface="ＭＳ Ｐゴシック" pitchFamily="-1" charset="-128"/>
                <a:cs typeface="ＭＳ Ｐゴシック" pitchFamily="-1" charset="-128"/>
              </a:rPr>
              <a:t> : e.g. poverty reduction strategies; agricultural subsidy reforms; public sector reforms; privatisation policies; trade policies</a:t>
            </a:r>
          </a:p>
          <a:p>
            <a:pPr eaLnBrk="1" hangingPunct="1">
              <a:lnSpc>
                <a:spcPct val="90000"/>
              </a:lnSpc>
              <a:buClr>
                <a:srgbClr val="000066"/>
              </a:buClr>
            </a:pPr>
            <a:endParaRPr lang="en-GB" sz="1000">
              <a:ea typeface="ＭＳ Ｐゴシック" pitchFamily="-1" charset="-128"/>
              <a:cs typeface="ＭＳ Ｐゴシック" pitchFamily="-1" charset="-128"/>
            </a:endParaRPr>
          </a:p>
          <a:p>
            <a:pPr eaLnBrk="1" hangingPunct="1">
              <a:lnSpc>
                <a:spcPct val="90000"/>
              </a:lnSpc>
              <a:buClr>
                <a:srgbClr val="000066"/>
              </a:buClr>
            </a:pPr>
            <a:r>
              <a:rPr lang="en-GB" sz="1000" u="sng">
                <a:ea typeface="ＭＳ Ｐゴシック" pitchFamily="-1" charset="-128"/>
                <a:cs typeface="ＭＳ Ｐゴシック" pitchFamily="-1" charset="-128"/>
              </a:rPr>
              <a:t>Sector strategies and programmes </a:t>
            </a:r>
            <a:r>
              <a:rPr lang="en-GB" sz="1000">
                <a:ea typeface="ＭＳ Ｐゴシック" pitchFamily="-1" charset="-128"/>
                <a:cs typeface="ＭＳ Ｐゴシック" pitchFamily="-1" charset="-128"/>
              </a:rPr>
              <a:t>: e.g. water sector; waste management; transport infrastructure; rural development</a:t>
            </a:r>
          </a:p>
          <a:p>
            <a:pPr eaLnBrk="1" hangingPunct="1">
              <a:lnSpc>
                <a:spcPct val="90000"/>
              </a:lnSpc>
              <a:buClr>
                <a:srgbClr val="000066"/>
              </a:buClr>
            </a:pPr>
            <a:endParaRPr lang="en-GB" sz="1000">
              <a:ea typeface="ＭＳ Ｐゴシック" pitchFamily="-1" charset="-128"/>
              <a:cs typeface="ＭＳ Ｐゴシック" pitchFamily="-1" charset="-128"/>
            </a:endParaRPr>
          </a:p>
          <a:p>
            <a:pPr eaLnBrk="1" hangingPunct="1">
              <a:lnSpc>
                <a:spcPct val="90000"/>
              </a:lnSpc>
              <a:buClr>
                <a:srgbClr val="000066"/>
              </a:buClr>
            </a:pPr>
            <a:r>
              <a:rPr lang="en-GB" sz="1000" u="sng">
                <a:ea typeface="ＭＳ Ｐゴシック" pitchFamily="-1" charset="-128"/>
                <a:cs typeface="ＭＳ Ｐゴシック" pitchFamily="-1" charset="-128"/>
              </a:rPr>
              <a:t>Sub-national strategies</a:t>
            </a:r>
            <a:r>
              <a:rPr lang="en-GB" sz="1000">
                <a:ea typeface="ＭＳ Ｐゴシック" pitchFamily="-1" charset="-128"/>
                <a:cs typeface="ＭＳ Ｐゴシック" pitchFamily="-1" charset="-128"/>
              </a:rPr>
              <a:t> : e.g. coastal zone management; urban development plans; regional development plans</a:t>
            </a:r>
          </a:p>
          <a:p>
            <a:pPr eaLnBrk="1" hangingPunct="1">
              <a:spcBef>
                <a:spcPct val="0"/>
              </a:spcBef>
            </a:pPr>
            <a:endParaRPr lang="en-US" sz="1000">
              <a:ea typeface="ＭＳ Ｐゴシック" pitchFamily="-1" charset="-128"/>
              <a:cs typeface="ＭＳ Ｐゴシック" pitchFamily="-1" charset="-128"/>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bwMode="auto">
          <a:noFill/>
          <a:ln>
            <a:miter lim="800000"/>
            <a:headEnd/>
            <a:tailEnd/>
          </a:ln>
        </p:spPr>
        <p:txBody>
          <a:bodyPr/>
          <a:lstStyle/>
          <a:p>
            <a:fld id="{B5B0D5FE-00B3-E644-A4F9-EF2DC0D2916A}" type="slidenum">
              <a:rPr lang="fr-FR"/>
              <a:pPr/>
              <a:t>49</a:t>
            </a:fld>
            <a:endParaRPr lang="fr-FR"/>
          </a:p>
        </p:txBody>
      </p:sp>
      <p:sp>
        <p:nvSpPr>
          <p:cNvPr id="931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3188" name="Rectangle 3"/>
          <p:cNvSpPr>
            <a:spLocks noGrp="1" noChangeArrowheads="1"/>
          </p:cNvSpPr>
          <p:nvPr>
            <p:ph type="body" idx="1"/>
          </p:nvPr>
        </p:nvSpPr>
        <p:spPr bwMode="auto">
          <a:noFill/>
        </p:spPr>
        <p:txBody>
          <a:bodyPr/>
          <a:lstStyle/>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Expansion</a:t>
            </a:r>
            <a:r>
              <a:rPr lang="da-DK" sz="1200" b="1" kern="1200" dirty="0" smtClean="0">
                <a:solidFill>
                  <a:schemeClr val="tx1"/>
                </a:solidFill>
                <a:effectLst/>
                <a:latin typeface="Arial" pitchFamily="34" charset="0"/>
                <a:ea typeface="ＭＳ Ｐゴシック" charset="-128"/>
                <a:cs typeface="ＭＳ Ｐゴシック" charset="-128"/>
              </a:rPr>
              <a:t> </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Examples</a:t>
            </a:r>
            <a:r>
              <a:rPr lang="da-DK" sz="1200" b="1" kern="1200" dirty="0" smtClean="0">
                <a:solidFill>
                  <a:schemeClr val="tx1"/>
                </a:solidFill>
                <a:effectLst/>
                <a:latin typeface="Arial" pitchFamily="34" charset="0"/>
                <a:ea typeface="ＭＳ Ｐゴシック" charset="-128"/>
                <a:cs typeface="ＭＳ Ｐゴシック" charset="-128"/>
              </a:rPr>
              <a:t>:</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a:t>
            </a:r>
            <a:r>
              <a:rPr lang="da-DK" sz="1200" b="1" kern="1200" baseline="0" dirty="0" err="1" smtClean="0">
                <a:solidFill>
                  <a:schemeClr val="tx1"/>
                </a:solidFill>
                <a:effectLst/>
                <a:latin typeface="Arial" pitchFamily="34" charset="0"/>
                <a:ea typeface="ＭＳ Ｐゴシック" charset="-128"/>
                <a:cs typeface="ＭＳ Ｐゴシック" charset="-128"/>
              </a:rPr>
              <a:t>discussion</a:t>
            </a:r>
            <a:endParaRPr lang="da-DK" dirty="0" smtClean="0">
              <a:effectLst/>
            </a:endParaRPr>
          </a:p>
          <a:p>
            <a:pPr eaLnBrk="1" hangingPunct="1">
              <a:spcBef>
                <a:spcPct val="0"/>
              </a:spcBef>
            </a:pPr>
            <a:endParaRPr lang="en-US" dirty="0">
              <a:ea typeface="ＭＳ Ｐゴシック" pitchFamily="-1" charset="-128"/>
              <a:cs typeface="ＭＳ Ｐゴシック" pitchFamily="-1"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pPr>
              <a:defRPr/>
            </a:pPr>
            <a:fld id="{AA3FFA35-CA4F-4AA3-9AE3-E56271BDB8B9}" type="slidenum">
              <a:rPr lang="en-GB" smtClean="0"/>
              <a:pPr>
                <a:defRPr/>
              </a:pPr>
              <a:t>5</a:t>
            </a:fld>
            <a:endParaRPr lang="en-GB"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bwMode="auto">
          <a:noFill/>
          <a:ln>
            <a:miter lim="800000"/>
            <a:headEnd/>
            <a:tailEnd/>
          </a:ln>
        </p:spPr>
        <p:txBody>
          <a:bodyPr/>
          <a:lstStyle/>
          <a:p>
            <a:fld id="{A20DCC27-B4F3-C84B-BC0E-220F8021E16A}" type="slidenum">
              <a:rPr lang="fr-FR"/>
              <a:pPr/>
              <a:t>50</a:t>
            </a:fld>
            <a:endParaRPr lang="fr-FR"/>
          </a:p>
        </p:txBody>
      </p:sp>
      <p:sp>
        <p:nvSpPr>
          <p:cNvPr id="10649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6500" name="Rectangle 3"/>
          <p:cNvSpPr>
            <a:spLocks noGrp="1" noChangeArrowheads="1"/>
          </p:cNvSpPr>
          <p:nvPr>
            <p:ph type="body" idx="1"/>
          </p:nvPr>
        </p:nvSpPr>
        <p:spPr bwMode="auto">
          <a:noFill/>
        </p:spPr>
        <p:txBody>
          <a:bodyPr/>
          <a:lstStyle/>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Expansion</a:t>
            </a:r>
            <a:r>
              <a:rPr lang="da-DK" sz="1200" b="1" kern="1200" dirty="0" smtClean="0">
                <a:solidFill>
                  <a:schemeClr val="tx1"/>
                </a:solidFill>
                <a:effectLst/>
                <a:latin typeface="Arial" pitchFamily="34" charset="0"/>
                <a:ea typeface="ＭＳ Ｐゴシック" charset="-128"/>
                <a:cs typeface="ＭＳ Ｐゴシック" charset="-128"/>
              </a:rPr>
              <a:t> </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Examples</a:t>
            </a:r>
            <a:r>
              <a:rPr lang="da-DK" sz="1200" b="1" kern="1200" dirty="0" smtClean="0">
                <a:solidFill>
                  <a:schemeClr val="tx1"/>
                </a:solidFill>
                <a:effectLst/>
                <a:latin typeface="Arial" pitchFamily="34" charset="0"/>
                <a:ea typeface="ＭＳ Ｐゴシック" charset="-128"/>
                <a:cs typeface="ＭＳ Ｐゴシック" charset="-128"/>
              </a:rPr>
              <a:t>:</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a:t>
            </a:r>
            <a:r>
              <a:rPr lang="da-DK" sz="1200" b="1" kern="1200" baseline="0" dirty="0" err="1" smtClean="0">
                <a:solidFill>
                  <a:schemeClr val="tx1"/>
                </a:solidFill>
                <a:effectLst/>
                <a:latin typeface="Arial" pitchFamily="34" charset="0"/>
                <a:ea typeface="ＭＳ Ｐゴシック" charset="-128"/>
                <a:cs typeface="ＭＳ Ｐゴシック" charset="-128"/>
              </a:rPr>
              <a:t>discussion</a:t>
            </a:r>
            <a:endParaRPr lang="da-DK" dirty="0" smtClean="0">
              <a:effectLst/>
            </a:endParaRPr>
          </a:p>
          <a:p>
            <a:pPr eaLnBrk="1" hangingPunct="1">
              <a:spcBef>
                <a:spcPct val="0"/>
              </a:spcBef>
            </a:pPr>
            <a:endParaRPr lang="en-US" dirty="0">
              <a:ea typeface="ＭＳ Ｐゴシック" pitchFamily="-1" charset="-128"/>
              <a:cs typeface="ＭＳ Ｐゴシック" pitchFamily="-1" charset="-128"/>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bwMode="auto">
          <a:noFill/>
          <a:ln>
            <a:miter lim="800000"/>
            <a:headEnd/>
            <a:tailEnd/>
          </a:ln>
        </p:spPr>
        <p:txBody>
          <a:bodyPr/>
          <a:lstStyle/>
          <a:p>
            <a:fld id="{A20DCC27-B4F3-C84B-BC0E-220F8021E16A}" type="slidenum">
              <a:rPr lang="fr-FR"/>
              <a:pPr/>
              <a:t>51</a:t>
            </a:fld>
            <a:endParaRPr lang="fr-FR"/>
          </a:p>
        </p:txBody>
      </p:sp>
      <p:sp>
        <p:nvSpPr>
          <p:cNvPr id="10649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6500" name="Rectangle 3"/>
          <p:cNvSpPr>
            <a:spLocks noGrp="1" noChangeArrowheads="1"/>
          </p:cNvSpPr>
          <p:nvPr>
            <p:ph type="body" idx="1"/>
          </p:nvPr>
        </p:nvSpPr>
        <p:spPr bwMode="auto">
          <a:noFill/>
        </p:spPr>
        <p:txBody>
          <a:bodyPr/>
          <a:lstStyle/>
          <a:p>
            <a:pPr eaLnBrk="1" hangingPunct="1">
              <a:spcBef>
                <a:spcPct val="0"/>
              </a:spcBef>
            </a:pPr>
            <a:r>
              <a:rPr lang="fr-BE" dirty="0">
                <a:ea typeface="ＭＳ Ｐゴシック" pitchFamily="-1" charset="-128"/>
                <a:cs typeface="ＭＳ Ｐゴシック" pitchFamily="-1" charset="-128"/>
              </a:rPr>
              <a:t>New slide</a:t>
            </a:r>
            <a:endParaRPr lang="en-US" dirty="0">
              <a:ea typeface="ＭＳ Ｐゴシック" pitchFamily="-1" charset="-128"/>
              <a:cs typeface="ＭＳ Ｐゴシック" pitchFamily="-1" charset="-128"/>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bwMode="auto">
          <a:noFill/>
          <a:ln>
            <a:miter lim="800000"/>
            <a:headEnd/>
            <a:tailEnd/>
          </a:ln>
        </p:spPr>
        <p:txBody>
          <a:bodyPr/>
          <a:lstStyle/>
          <a:p>
            <a:fld id="{A20DCC27-B4F3-C84B-BC0E-220F8021E16A}" type="slidenum">
              <a:rPr lang="fr-FR"/>
              <a:pPr/>
              <a:t>52</a:t>
            </a:fld>
            <a:endParaRPr lang="fr-FR"/>
          </a:p>
        </p:txBody>
      </p:sp>
      <p:sp>
        <p:nvSpPr>
          <p:cNvPr id="10649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6500" name="Rectangle 3"/>
          <p:cNvSpPr>
            <a:spLocks noGrp="1" noChangeArrowheads="1"/>
          </p:cNvSpPr>
          <p:nvPr>
            <p:ph type="body" idx="1"/>
          </p:nvPr>
        </p:nvSpPr>
        <p:spPr bwMode="auto">
          <a:noFill/>
        </p:spPr>
        <p:txBody>
          <a:bodyPr/>
          <a:lstStyle/>
          <a:p>
            <a:pPr eaLnBrk="1" hangingPunct="1">
              <a:spcBef>
                <a:spcPct val="0"/>
              </a:spcBef>
            </a:pPr>
            <a:r>
              <a:rPr lang="fr-BE">
                <a:ea typeface="ＭＳ Ｐゴシック" pitchFamily="-1" charset="-128"/>
                <a:cs typeface="ＭＳ Ｐゴシック" pitchFamily="-1" charset="-128"/>
              </a:rPr>
              <a:t>New slide</a:t>
            </a:r>
            <a:endParaRPr lang="en-US">
              <a:ea typeface="ＭＳ Ｐゴシック" pitchFamily="-1" charset="-128"/>
              <a:cs typeface="ＭＳ Ｐゴシック" pitchFamily="-1" charset="-128"/>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bwMode="auto">
          <a:noFill/>
          <a:ln>
            <a:miter lim="800000"/>
            <a:headEnd/>
            <a:tailEnd/>
          </a:ln>
        </p:spPr>
        <p:txBody>
          <a:bodyPr/>
          <a:lstStyle/>
          <a:p>
            <a:fld id="{A20DCC27-B4F3-C84B-BC0E-220F8021E16A}" type="slidenum">
              <a:rPr lang="fr-FR"/>
              <a:pPr/>
              <a:t>53</a:t>
            </a:fld>
            <a:endParaRPr lang="fr-FR"/>
          </a:p>
        </p:txBody>
      </p:sp>
      <p:sp>
        <p:nvSpPr>
          <p:cNvPr id="10649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6500" name="Rectangle 3"/>
          <p:cNvSpPr>
            <a:spLocks noGrp="1" noChangeArrowheads="1"/>
          </p:cNvSpPr>
          <p:nvPr>
            <p:ph type="body" idx="1"/>
          </p:nvPr>
        </p:nvSpPr>
        <p:spPr bwMode="auto">
          <a:noFill/>
        </p:spPr>
        <p:txBody>
          <a:bodyPr/>
          <a:lstStyle/>
          <a:p>
            <a:pPr eaLnBrk="1" hangingPunct="1">
              <a:spcBef>
                <a:spcPct val="0"/>
              </a:spcBef>
            </a:pPr>
            <a:r>
              <a:rPr lang="fr-BE">
                <a:ea typeface="ＭＳ Ｐゴシック" pitchFamily="-1" charset="-128"/>
                <a:cs typeface="ＭＳ Ｐゴシック" pitchFamily="-1" charset="-128"/>
              </a:rPr>
              <a:t>New slide</a:t>
            </a:r>
            <a:endParaRPr lang="en-US">
              <a:ea typeface="ＭＳ Ｐゴシック" pitchFamily="-1" charset="-128"/>
              <a:cs typeface="ＭＳ Ｐゴシック" pitchFamily="-1" charset="-128"/>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bwMode="auto">
          <a:noFill/>
          <a:ln>
            <a:miter lim="800000"/>
            <a:headEnd/>
            <a:tailEnd/>
          </a:ln>
        </p:spPr>
        <p:txBody>
          <a:bodyPr/>
          <a:lstStyle/>
          <a:p>
            <a:fld id="{FEDFB8CE-EA32-EA4C-A5C6-EA96B7162E7A}" type="slidenum">
              <a:rPr lang="fr-FR"/>
              <a:pPr/>
              <a:t>54</a:t>
            </a:fld>
            <a:endParaRPr lang="fr-FR"/>
          </a:p>
        </p:txBody>
      </p:sp>
      <p:sp>
        <p:nvSpPr>
          <p:cNvPr id="9728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7284" name="Rectangle 3"/>
          <p:cNvSpPr>
            <a:spLocks noGrp="1" noChangeArrowheads="1"/>
          </p:cNvSpPr>
          <p:nvPr>
            <p:ph type="body" idx="1"/>
          </p:nvPr>
        </p:nvSpPr>
        <p:spPr bwMode="auto">
          <a:noFill/>
        </p:spPr>
        <p:txBody>
          <a:bodyPr/>
          <a:lstStyle/>
          <a:p>
            <a:r>
              <a:rPr lang="en-GB" dirty="0">
                <a:ea typeface="ＭＳ Ｐゴシック" pitchFamily="-1" charset="-128"/>
                <a:cs typeface="ＭＳ Ｐゴシック" pitchFamily="-1" charset="-128"/>
              </a:rPr>
              <a:t>The scoping phase has </a:t>
            </a:r>
            <a:r>
              <a:rPr lang="en-US" dirty="0">
                <a:ea typeface="ＭＳ Ｐゴシック" pitchFamily="-1" charset="-128"/>
                <a:cs typeface="ＭＳ Ｐゴシック" pitchFamily="-1" charset="-128"/>
              </a:rPr>
              <a:t>proved extremely useful to identify the key environmental aspects related to the sector and sector strategy. This has allowed focusing the SEA Study on those aspects that are really </a:t>
            </a:r>
            <a:r>
              <a:rPr lang="en-GB" dirty="0">
                <a:ea typeface="ＭＳ Ｐゴシック" pitchFamily="-1" charset="-128"/>
                <a:cs typeface="ＭＳ Ｐゴシック" pitchFamily="-1" charset="-128"/>
              </a:rPr>
              <a:t>important.</a:t>
            </a:r>
          </a:p>
          <a:p>
            <a:endParaRPr lang="en-US" dirty="0">
              <a:ea typeface="ＭＳ Ｐゴシック" pitchFamily="-1" charset="-128"/>
              <a:cs typeface="ＭＳ Ｐゴシック" pitchFamily="-1" charset="-128"/>
            </a:endParaRPr>
          </a:p>
          <a:p>
            <a:r>
              <a:rPr lang="en-US" dirty="0">
                <a:ea typeface="ＭＳ Ｐゴシック" pitchFamily="-1" charset="-128"/>
                <a:cs typeface="ＭＳ Ｐゴシック" pitchFamily="-1" charset="-128"/>
              </a:rPr>
              <a:t>It is tempting to advance long-lists of ‘key issues’ that should be assessed in the SEA Study. However, this undermines the role of </a:t>
            </a:r>
            <a:r>
              <a:rPr lang="en-GB" dirty="0">
                <a:ea typeface="ＭＳ Ｐゴシック" pitchFamily="-1" charset="-128"/>
                <a:cs typeface="ＭＳ Ｐゴシック" pitchFamily="-1" charset="-128"/>
              </a:rPr>
              <a:t>scoping.</a:t>
            </a:r>
          </a:p>
          <a:p>
            <a:pPr eaLnBrk="1" hangingPunct="1">
              <a:spcBef>
                <a:spcPct val="0"/>
              </a:spcBef>
            </a:pPr>
            <a:endParaRPr lang="en-US" dirty="0">
              <a:ea typeface="ＭＳ Ｐゴシック" pitchFamily="-1" charset="-128"/>
              <a:cs typeface="ＭＳ Ｐゴシック" pitchFamily="-1" charset="-128"/>
            </a:endParaRPr>
          </a:p>
          <a:p>
            <a:pPr lvl="1" eaLnBrk="1" hangingPunct="1">
              <a:spcBef>
                <a:spcPct val="50000"/>
              </a:spcBef>
            </a:pPr>
            <a:r>
              <a:rPr lang="da-DK" sz="1800" dirty="0"/>
              <a:t>Still not </a:t>
            </a:r>
            <a:r>
              <a:rPr lang="da-DK" sz="1800" dirty="0" err="1"/>
              <a:t>well</a:t>
            </a:r>
            <a:r>
              <a:rPr lang="da-DK" sz="1800" dirty="0"/>
              <a:t> </a:t>
            </a:r>
            <a:r>
              <a:rPr lang="da-DK" sz="1800" dirty="0" err="1"/>
              <a:t>applied</a:t>
            </a:r>
            <a:r>
              <a:rPr lang="da-DK" sz="1800" dirty="0"/>
              <a:t> for General Budget </a:t>
            </a:r>
            <a:r>
              <a:rPr lang="da-DK" sz="1800" dirty="0" smtClean="0"/>
              <a:t>Support </a:t>
            </a:r>
            <a:r>
              <a:rPr lang="da-DK" sz="1800" b="1" dirty="0" smtClean="0"/>
              <a:t>– BUT IT SHOULD BE!!!! (KEY</a:t>
            </a:r>
            <a:r>
              <a:rPr lang="da-DK" sz="1800" b="1" baseline="0" dirty="0" smtClean="0"/>
              <a:t> TO MAINSTREAMING)</a:t>
            </a:r>
            <a:endParaRPr lang="da-DK" sz="1800" b="1" dirty="0"/>
          </a:p>
          <a:p>
            <a:pPr lvl="1" eaLnBrk="1" hangingPunct="1">
              <a:spcBef>
                <a:spcPct val="50000"/>
              </a:spcBef>
            </a:pPr>
            <a:r>
              <a:rPr lang="da-DK" sz="1800" dirty="0"/>
              <a:t>SEA </a:t>
            </a:r>
            <a:r>
              <a:rPr lang="da-DK" sz="1800" dirty="0" err="1"/>
              <a:t>awareness</a:t>
            </a:r>
            <a:r>
              <a:rPr lang="da-DK" sz="1800" dirty="0"/>
              <a:t> </a:t>
            </a:r>
            <a:r>
              <a:rPr lang="da-DK" sz="1800" dirty="0" err="1"/>
              <a:t>amongst</a:t>
            </a:r>
            <a:r>
              <a:rPr lang="da-DK" sz="1800" dirty="0"/>
              <a:t> EC </a:t>
            </a:r>
            <a:r>
              <a:rPr lang="da-DK" sz="1800" dirty="0" err="1"/>
              <a:t>staff</a:t>
            </a:r>
            <a:r>
              <a:rPr lang="da-DK" sz="1800" dirty="0"/>
              <a:t> </a:t>
            </a:r>
            <a:r>
              <a:rPr lang="da-DK" sz="1800" dirty="0" err="1"/>
              <a:t>dealing</a:t>
            </a:r>
            <a:r>
              <a:rPr lang="da-DK" sz="1800" dirty="0"/>
              <a:t> with GBS is </a:t>
            </a:r>
            <a:r>
              <a:rPr lang="da-DK" sz="1800" dirty="0" err="1"/>
              <a:t>limited</a:t>
            </a:r>
            <a:endParaRPr lang="da-DK" sz="1800" dirty="0"/>
          </a:p>
          <a:p>
            <a:pPr lvl="1" eaLnBrk="1" hangingPunct="1">
              <a:spcBef>
                <a:spcPct val="50000"/>
              </a:spcBef>
            </a:pPr>
            <a:r>
              <a:rPr lang="da-DK" sz="1800" dirty="0"/>
              <a:t>Not </a:t>
            </a:r>
            <a:r>
              <a:rPr lang="da-DK" sz="1800" dirty="0" err="1"/>
              <a:t>always</a:t>
            </a:r>
            <a:r>
              <a:rPr lang="da-DK" sz="1800" dirty="0"/>
              <a:t> joint </a:t>
            </a:r>
            <a:r>
              <a:rPr lang="da-DK" sz="1800" dirty="0" err="1"/>
              <a:t>ownership</a:t>
            </a:r>
            <a:r>
              <a:rPr lang="da-DK" sz="1800" dirty="0"/>
              <a:t> of </a:t>
            </a:r>
            <a:r>
              <a:rPr lang="da-DK" sz="1800" dirty="0" err="1"/>
              <a:t>SEAs</a:t>
            </a:r>
            <a:endParaRPr lang="da-DK" sz="1800" dirty="0"/>
          </a:p>
          <a:p>
            <a:pPr lvl="1" eaLnBrk="1" hangingPunct="1">
              <a:spcBef>
                <a:spcPct val="50000"/>
              </a:spcBef>
            </a:pPr>
            <a:r>
              <a:rPr lang="da-DK" sz="1800" dirty="0"/>
              <a:t>Value of SEA </a:t>
            </a:r>
            <a:r>
              <a:rPr lang="da-DK" sz="1800" dirty="0" err="1"/>
              <a:t>depends</a:t>
            </a:r>
            <a:r>
              <a:rPr lang="da-DK" sz="1800" dirty="0"/>
              <a:t> on the partners’ </a:t>
            </a:r>
            <a:r>
              <a:rPr lang="da-DK" sz="1800" dirty="0" err="1"/>
              <a:t>commitment</a:t>
            </a:r>
            <a:r>
              <a:rPr lang="da-DK" sz="1800" dirty="0"/>
              <a:t> and </a:t>
            </a:r>
            <a:r>
              <a:rPr lang="da-DK" sz="1800" dirty="0" err="1" smtClean="0"/>
              <a:t>knowledge</a:t>
            </a:r>
            <a:r>
              <a:rPr lang="da-DK" sz="1800" dirty="0" smtClean="0"/>
              <a:t>  </a:t>
            </a:r>
            <a:r>
              <a:rPr lang="da-DK" sz="1800" b="1" dirty="0" smtClean="0"/>
              <a:t>- so </a:t>
            </a:r>
            <a:r>
              <a:rPr lang="da-DK" sz="1800" b="1" dirty="0" err="1" smtClean="0"/>
              <a:t>need</a:t>
            </a:r>
            <a:r>
              <a:rPr lang="da-DK" sz="1800" b="1" dirty="0" smtClean="0"/>
              <a:t> to lobby, </a:t>
            </a:r>
            <a:r>
              <a:rPr lang="da-DK" sz="1800" b="1" dirty="0" err="1" smtClean="0"/>
              <a:t>make</a:t>
            </a:r>
            <a:r>
              <a:rPr lang="da-DK" sz="1800" b="1" dirty="0" smtClean="0"/>
              <a:t> the case, </a:t>
            </a:r>
            <a:r>
              <a:rPr lang="da-DK" sz="1800" b="1" dirty="0" err="1" smtClean="0"/>
              <a:t>raise</a:t>
            </a:r>
            <a:r>
              <a:rPr lang="da-DK" sz="1800" b="1" dirty="0" smtClean="0"/>
              <a:t> </a:t>
            </a:r>
            <a:r>
              <a:rPr lang="da-DK" sz="1800" b="1" dirty="0" err="1" smtClean="0"/>
              <a:t>awareness</a:t>
            </a:r>
            <a:r>
              <a:rPr lang="da-DK" sz="1800" b="1" dirty="0" smtClean="0"/>
              <a:t>, etc</a:t>
            </a:r>
            <a:endParaRPr lang="da-DK" sz="1800" b="1" dirty="0"/>
          </a:p>
          <a:p>
            <a:pPr eaLnBrk="1" hangingPunct="1">
              <a:spcBef>
                <a:spcPct val="0"/>
              </a:spcBef>
            </a:pPr>
            <a:endParaRPr lang="en-US" dirty="0">
              <a:ea typeface="ＭＳ Ｐゴシック" pitchFamily="-1" charset="-128"/>
              <a:cs typeface="ＭＳ Ｐゴシック" pitchFamily="-1" charset="-128"/>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r>
              <a:rPr lang="da-DK" dirty="0" smtClean="0">
                <a:effectLst/>
              </a:rPr>
              <a:t>The main point here is to show that</a:t>
            </a:r>
            <a:r>
              <a:rPr lang="da-DK" baseline="0" dirty="0" smtClean="0">
                <a:effectLst/>
              </a:rPr>
              <a:t> there are many tools and approaches and the resources can point to more</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US" dirty="0"/>
          </a:p>
        </p:txBody>
      </p:sp>
      <p:sp>
        <p:nvSpPr>
          <p:cNvPr id="4" name="Slide Number Placeholder 3"/>
          <p:cNvSpPr>
            <a:spLocks noGrp="1"/>
          </p:cNvSpPr>
          <p:nvPr>
            <p:ph type="sldNum" sz="quarter" idx="10"/>
          </p:nvPr>
        </p:nvSpPr>
        <p:spPr/>
        <p:txBody>
          <a:bodyPr/>
          <a:lstStyle/>
          <a:p>
            <a:pPr>
              <a:defRPr/>
            </a:pPr>
            <a:fld id="{CED4CB77-A853-4F37-A193-A9CB58291CBA}" type="slidenum">
              <a:rPr lang="en-GB" smtClean="0"/>
              <a:pPr>
                <a:defRPr/>
              </a:pPr>
              <a:t>55</a:t>
            </a:fld>
            <a:endParaRPr lang="en-GB"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GB" dirty="0"/>
          </a:p>
        </p:txBody>
      </p:sp>
      <p:sp>
        <p:nvSpPr>
          <p:cNvPr id="4" name="Espace réservé du numéro de diapositive 3"/>
          <p:cNvSpPr>
            <a:spLocks noGrp="1"/>
          </p:cNvSpPr>
          <p:nvPr>
            <p:ph type="sldNum" sz="quarter" idx="10"/>
          </p:nvPr>
        </p:nvSpPr>
        <p:spPr/>
        <p:txBody>
          <a:bodyPr/>
          <a:lstStyle/>
          <a:p>
            <a:pPr>
              <a:defRPr/>
            </a:pPr>
            <a:fld id="{CED4CB77-A853-4F37-A193-A9CB58291CBA}" type="slidenum">
              <a:rPr lang="en-GB" smtClean="0"/>
              <a:pPr>
                <a:defRPr/>
              </a:pPr>
              <a:t>56</a:t>
            </a:fld>
            <a:endParaRPr lang="en-GB"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a:bodyPr>
          <a:lstStyle/>
          <a:p>
            <a:pPr>
              <a:defRPr/>
            </a:pPr>
            <a:endParaRPr lang="da-DK" dirty="0" smtClean="0"/>
          </a:p>
          <a:p>
            <a:pPr marL="228600" indent="-228600">
              <a:buFont typeface="+mj-lt"/>
              <a:buAutoNum type="arabicPeriod"/>
              <a:defRPr/>
            </a:pPr>
            <a:r>
              <a:rPr lang="da-DK" dirty="0" smtClean="0"/>
              <a:t>EC steps and other donors : slides 2-4 + optional slides to go into detail</a:t>
            </a:r>
          </a:p>
          <a:p>
            <a:pPr marL="228600" indent="-228600">
              <a:buFont typeface="+mj-lt"/>
              <a:buAutoNum type="arabicPeriod"/>
              <a:defRPr/>
            </a:pPr>
            <a:r>
              <a:rPr lang="da-DK" dirty="0" smtClean="0"/>
              <a:t>EC cycle of operations: slides 5,6</a:t>
            </a:r>
          </a:p>
          <a:p>
            <a:pPr marL="228600" indent="-228600">
              <a:buFont typeface="+mj-lt"/>
              <a:buAutoNum type="arabicPeriod"/>
              <a:defRPr/>
            </a:pPr>
            <a:r>
              <a:rPr lang="da-DK" dirty="0" smtClean="0"/>
              <a:t>Relevance of political economy: slides 7 +optional slides to go into detail</a:t>
            </a:r>
          </a:p>
          <a:p>
            <a:pPr marL="228600" indent="-228600">
              <a:buFont typeface="+mj-lt"/>
              <a:buAutoNum type="arabicPeriod"/>
              <a:defRPr/>
            </a:pPr>
            <a:r>
              <a:rPr lang="da-DK" dirty="0" smtClean="0"/>
              <a:t>CSP: slides 8</a:t>
            </a:r>
          </a:p>
          <a:p>
            <a:pPr marL="228600" indent="-228600">
              <a:buFont typeface="Arial" pitchFamily="34" charset="0"/>
              <a:buChar char="•"/>
              <a:defRPr/>
            </a:pPr>
            <a:r>
              <a:rPr lang="da-DK" dirty="0" smtClean="0"/>
              <a:t>Example of Indonesia CEP: slides 9,10  </a:t>
            </a:r>
          </a:p>
          <a:p>
            <a:pPr marL="228600" indent="-228600">
              <a:buFont typeface="+mj-lt"/>
              <a:buAutoNum type="arabicPeriod" startAt="5"/>
              <a:defRPr/>
            </a:pPr>
            <a:r>
              <a:rPr lang="da-DK" dirty="0" smtClean="0"/>
              <a:t>Rio markers and trends in aid: Slides 11,12</a:t>
            </a:r>
          </a:p>
          <a:p>
            <a:pPr marL="228600" indent="-228600">
              <a:buFont typeface="+mj-lt"/>
              <a:buNone/>
              <a:defRPr/>
            </a:pPr>
            <a:endParaRPr lang="da-DK" dirty="0" smtClean="0"/>
          </a:p>
        </p:txBody>
      </p:sp>
      <p:sp>
        <p:nvSpPr>
          <p:cNvPr id="44036" name="Slide Number Placeholder 3"/>
          <p:cNvSpPr>
            <a:spLocks noGrp="1"/>
          </p:cNvSpPr>
          <p:nvPr>
            <p:ph type="sldNum" sz="quarter" idx="5"/>
          </p:nvPr>
        </p:nvSpPr>
        <p:spPr bwMode="auto">
          <a:noFill/>
          <a:ln>
            <a:miter lim="800000"/>
            <a:headEnd/>
            <a:tailEnd/>
          </a:ln>
        </p:spPr>
        <p:txBody>
          <a:bodyPr/>
          <a:lstStyle/>
          <a:p>
            <a:fld id="{C675168A-CED2-4417-8F8D-9270F65A70E5}" type="slidenum">
              <a:rPr lang="fr-BE" smtClean="0">
                <a:latin typeface="Arial" pitchFamily="34" charset="0"/>
                <a:ea typeface="ＭＳ Ｐゴシック" pitchFamily="34" charset="-128"/>
              </a:rPr>
              <a:pPr/>
              <a:t>57</a:t>
            </a:fld>
            <a:endParaRPr lang="fr-BE" smtClean="0">
              <a:latin typeface="Arial" pitchFamily="34" charset="0"/>
              <a:ea typeface="ＭＳ Ｐゴシック" pitchFamily="34" charset="-128"/>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GB" dirty="0"/>
          </a:p>
        </p:txBody>
      </p:sp>
      <p:sp>
        <p:nvSpPr>
          <p:cNvPr id="4" name="Espace réservé du numéro de diapositive 3"/>
          <p:cNvSpPr>
            <a:spLocks noGrp="1"/>
          </p:cNvSpPr>
          <p:nvPr>
            <p:ph type="sldNum" sz="quarter" idx="10"/>
          </p:nvPr>
        </p:nvSpPr>
        <p:spPr/>
        <p:txBody>
          <a:bodyPr/>
          <a:lstStyle/>
          <a:p>
            <a:pPr>
              <a:defRPr/>
            </a:pPr>
            <a:fld id="{AA3FFA35-CA4F-4AA3-9AE3-E56271BDB8B9}" type="slidenum">
              <a:rPr lang="en-GB" smtClean="0"/>
              <a:pPr>
                <a:defRPr/>
              </a:pPr>
              <a:t>58</a:t>
            </a:fld>
            <a:endParaRPr lang="en-GB"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5299" name="Rectangle 3"/>
          <p:cNvSpPr>
            <a:spLocks noGrp="1" noChangeArrowheads="1"/>
          </p:cNvSpPr>
          <p:nvPr>
            <p:ph type="body" idx="1"/>
          </p:nvPr>
        </p:nvSpPr>
        <p:spPr bwMode="auto">
          <a:xfrm>
            <a:off x="906357" y="4715153"/>
            <a:ext cx="4984962" cy="446698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Expansion</a:t>
            </a:r>
            <a:r>
              <a:rPr lang="da-DK" sz="1200" b="1" kern="1200" dirty="0" smtClean="0">
                <a:solidFill>
                  <a:schemeClr val="tx1"/>
                </a:solidFill>
                <a:effectLst/>
                <a:latin typeface="Arial" pitchFamily="34" charset="0"/>
                <a:ea typeface="ＭＳ Ｐゴシック" charset="-128"/>
                <a:cs typeface="ＭＳ Ｐゴシック" charset="-128"/>
              </a:rPr>
              <a:t> </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Examples</a:t>
            </a:r>
            <a:r>
              <a:rPr lang="da-DK" sz="1200" b="1" kern="1200" dirty="0" smtClean="0">
                <a:solidFill>
                  <a:schemeClr val="tx1"/>
                </a:solidFill>
                <a:effectLst/>
                <a:latin typeface="Arial" pitchFamily="34" charset="0"/>
                <a:ea typeface="ＭＳ Ｐゴシック" charset="-128"/>
                <a:cs typeface="ＭＳ Ｐゴシック" charset="-128"/>
              </a:rPr>
              <a:t>:</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a:t>
            </a:r>
            <a:r>
              <a:rPr lang="da-DK" sz="1200" b="1" kern="1200" baseline="0" dirty="0" err="1" smtClean="0">
                <a:solidFill>
                  <a:schemeClr val="tx1"/>
                </a:solidFill>
                <a:effectLst/>
                <a:latin typeface="Arial" pitchFamily="34" charset="0"/>
                <a:ea typeface="ＭＳ Ｐゴシック" charset="-128"/>
                <a:cs typeface="ＭＳ Ｐゴシック" charset="-128"/>
              </a:rPr>
              <a:t>discussion</a:t>
            </a:r>
            <a:endParaRPr lang="da-DK" dirty="0" smtClean="0">
              <a:effectLst/>
            </a:endParaRPr>
          </a:p>
        </p:txBody>
      </p:sp>
      <p:sp>
        <p:nvSpPr>
          <p:cNvPr id="55300" name="Espace réservé du pied de page 4"/>
          <p:cNvSpPr>
            <a:spLocks noGrp="1"/>
          </p:cNvSpPr>
          <p:nvPr>
            <p:ph type="ftr" sz="quarter" idx="4"/>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US" smtClean="0"/>
              <a:t>Environment Integration in EC Development Co-operation</a:t>
            </a:r>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pPr>
              <a:defRPr/>
            </a:pPr>
            <a:fld id="{AA3FFA35-CA4F-4AA3-9AE3-E56271BDB8B9}" type="slidenum">
              <a:rPr lang="en-GB" smtClean="0"/>
              <a:pPr>
                <a:defRPr/>
              </a:pPr>
              <a:t>6</a:t>
            </a:fld>
            <a:endParaRPr lang="en-GB"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5299" name="Rectangle 3"/>
          <p:cNvSpPr>
            <a:spLocks noGrp="1" noChangeArrowheads="1"/>
          </p:cNvSpPr>
          <p:nvPr>
            <p:ph type="body" idx="1"/>
          </p:nvPr>
        </p:nvSpPr>
        <p:spPr bwMode="auto">
          <a:xfrm>
            <a:off x="906357" y="4715153"/>
            <a:ext cx="4984962" cy="446698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Expansion</a:t>
            </a:r>
            <a:r>
              <a:rPr lang="da-DK" sz="1200" b="1" kern="1200" dirty="0" smtClean="0">
                <a:solidFill>
                  <a:schemeClr val="tx1"/>
                </a:solidFill>
                <a:effectLst/>
                <a:latin typeface="Arial" pitchFamily="34" charset="0"/>
                <a:ea typeface="ＭＳ Ｐゴシック" charset="-128"/>
                <a:cs typeface="ＭＳ Ｐゴシック" charset="-128"/>
              </a:rPr>
              <a:t> </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Examples</a:t>
            </a:r>
            <a:r>
              <a:rPr lang="da-DK" sz="1200" b="1" kern="1200" dirty="0" smtClean="0">
                <a:solidFill>
                  <a:schemeClr val="tx1"/>
                </a:solidFill>
                <a:effectLst/>
                <a:latin typeface="Arial" pitchFamily="34" charset="0"/>
                <a:ea typeface="ＭＳ Ｐゴシック" charset="-128"/>
                <a:cs typeface="ＭＳ Ｐゴシック" charset="-128"/>
              </a:rPr>
              <a:t>:</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a:t>
            </a:r>
            <a:r>
              <a:rPr lang="da-DK" sz="1200" b="1" kern="1200" baseline="0" dirty="0" err="1" smtClean="0">
                <a:solidFill>
                  <a:schemeClr val="tx1"/>
                </a:solidFill>
                <a:effectLst/>
                <a:latin typeface="Arial" pitchFamily="34" charset="0"/>
                <a:ea typeface="ＭＳ Ｐゴシック" charset="-128"/>
                <a:cs typeface="ＭＳ Ｐゴシック" charset="-128"/>
              </a:rPr>
              <a:t>discussion</a:t>
            </a:r>
            <a:endParaRPr lang="da-DK" dirty="0" smtClean="0">
              <a:effectLst/>
            </a:endParaRPr>
          </a:p>
        </p:txBody>
      </p:sp>
      <p:sp>
        <p:nvSpPr>
          <p:cNvPr id="55300" name="Espace réservé du pied de page 4"/>
          <p:cNvSpPr>
            <a:spLocks noGrp="1"/>
          </p:cNvSpPr>
          <p:nvPr>
            <p:ph type="ftr" sz="quarter" idx="4"/>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US" smtClean="0"/>
              <a:t>Environment Integration in EC Development Co-operation</a:t>
            </a:r>
            <a:endParaRPr lang="en-GB"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5299" name="Rectangle 3"/>
          <p:cNvSpPr>
            <a:spLocks noGrp="1" noChangeArrowheads="1"/>
          </p:cNvSpPr>
          <p:nvPr>
            <p:ph type="body" idx="1"/>
          </p:nvPr>
        </p:nvSpPr>
        <p:spPr bwMode="auto">
          <a:xfrm>
            <a:off x="906357" y="4715153"/>
            <a:ext cx="4984962" cy="446698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Expansion</a:t>
            </a:r>
            <a:r>
              <a:rPr lang="da-DK" sz="1200" b="1" kern="1200" dirty="0" smtClean="0">
                <a:solidFill>
                  <a:schemeClr val="tx1"/>
                </a:solidFill>
                <a:effectLst/>
                <a:latin typeface="Arial" pitchFamily="34" charset="0"/>
                <a:ea typeface="ＭＳ Ｐゴシック" charset="-128"/>
                <a:cs typeface="ＭＳ Ｐゴシック" charset="-128"/>
              </a:rPr>
              <a:t> </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Examples</a:t>
            </a:r>
            <a:r>
              <a:rPr lang="da-DK" sz="1200" b="1" kern="1200" dirty="0" smtClean="0">
                <a:solidFill>
                  <a:schemeClr val="tx1"/>
                </a:solidFill>
                <a:effectLst/>
                <a:latin typeface="Arial" pitchFamily="34" charset="0"/>
                <a:ea typeface="ＭＳ Ｐゴシック" charset="-128"/>
                <a:cs typeface="ＭＳ Ｐゴシック" charset="-128"/>
              </a:rPr>
              <a:t>:</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a:t>
            </a:r>
            <a:r>
              <a:rPr lang="da-DK" sz="1200" b="1" kern="1200" baseline="0" dirty="0" err="1" smtClean="0">
                <a:solidFill>
                  <a:schemeClr val="tx1"/>
                </a:solidFill>
                <a:effectLst/>
                <a:latin typeface="Arial" pitchFamily="34" charset="0"/>
                <a:ea typeface="ＭＳ Ｐゴシック" charset="-128"/>
                <a:cs typeface="ＭＳ Ｐゴシック" charset="-128"/>
              </a:rPr>
              <a:t>discussion</a:t>
            </a:r>
            <a:endParaRPr lang="da-DK" dirty="0" smtClean="0">
              <a:effectLst/>
            </a:endParaRPr>
          </a:p>
        </p:txBody>
      </p:sp>
      <p:sp>
        <p:nvSpPr>
          <p:cNvPr id="55300" name="Espace réservé du pied de page 4"/>
          <p:cNvSpPr>
            <a:spLocks noGrp="1"/>
          </p:cNvSpPr>
          <p:nvPr>
            <p:ph type="ftr" sz="quarter" idx="4"/>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US" smtClean="0"/>
              <a:t>Environment Integration in EC Development Co-operation</a:t>
            </a:r>
            <a:endParaRPr lang="en-GB"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5299" name="Rectangle 3"/>
          <p:cNvSpPr>
            <a:spLocks noGrp="1" noChangeArrowheads="1"/>
          </p:cNvSpPr>
          <p:nvPr>
            <p:ph type="body" idx="1"/>
          </p:nvPr>
        </p:nvSpPr>
        <p:spPr bwMode="auto">
          <a:xfrm>
            <a:off x="906357" y="4715153"/>
            <a:ext cx="4984962" cy="446698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Expansion</a:t>
            </a:r>
            <a:r>
              <a:rPr lang="da-DK" sz="1200" b="1" kern="1200" dirty="0" smtClean="0">
                <a:solidFill>
                  <a:schemeClr val="tx1"/>
                </a:solidFill>
                <a:effectLst/>
                <a:latin typeface="Arial" pitchFamily="34" charset="0"/>
                <a:ea typeface="ＭＳ Ｐゴシック" charset="-128"/>
                <a:cs typeface="ＭＳ Ｐゴシック" charset="-128"/>
              </a:rPr>
              <a:t> </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Examples</a:t>
            </a:r>
            <a:r>
              <a:rPr lang="da-DK" sz="1200" b="1" kern="1200" dirty="0" smtClean="0">
                <a:solidFill>
                  <a:schemeClr val="tx1"/>
                </a:solidFill>
                <a:effectLst/>
                <a:latin typeface="Arial" pitchFamily="34" charset="0"/>
                <a:ea typeface="ＭＳ Ｐゴシック" charset="-128"/>
                <a:cs typeface="ＭＳ Ｐゴシック" charset="-128"/>
              </a:rPr>
              <a:t>:</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a:t>
            </a:r>
            <a:r>
              <a:rPr lang="da-DK" sz="1200" b="1" kern="1200" baseline="0" dirty="0" err="1" smtClean="0">
                <a:solidFill>
                  <a:schemeClr val="tx1"/>
                </a:solidFill>
                <a:effectLst/>
                <a:latin typeface="Arial" pitchFamily="34" charset="0"/>
                <a:ea typeface="ＭＳ Ｐゴシック" charset="-128"/>
                <a:cs typeface="ＭＳ Ｐゴシック" charset="-128"/>
              </a:rPr>
              <a:t>discussion</a:t>
            </a:r>
            <a:endParaRPr lang="da-DK" dirty="0" smtClean="0">
              <a:effectLst/>
            </a:endParaRPr>
          </a:p>
        </p:txBody>
      </p:sp>
      <p:sp>
        <p:nvSpPr>
          <p:cNvPr id="55300" name="Espace réservé du pied de page 4"/>
          <p:cNvSpPr>
            <a:spLocks noGrp="1"/>
          </p:cNvSpPr>
          <p:nvPr>
            <p:ph type="ftr" sz="quarter" idx="4"/>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US" smtClean="0"/>
              <a:t>Environment Integration in EC Development Co-operation</a:t>
            </a:r>
            <a:endParaRPr lang="en-GB"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5299" name="Rectangle 3"/>
          <p:cNvSpPr>
            <a:spLocks noGrp="1" noChangeArrowheads="1"/>
          </p:cNvSpPr>
          <p:nvPr>
            <p:ph type="body" idx="1"/>
          </p:nvPr>
        </p:nvSpPr>
        <p:spPr bwMode="auto">
          <a:xfrm>
            <a:off x="906357" y="4715153"/>
            <a:ext cx="4984962" cy="446698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Expansion</a:t>
            </a:r>
            <a:r>
              <a:rPr lang="da-DK" sz="1200" b="1" kern="1200" dirty="0" smtClean="0">
                <a:solidFill>
                  <a:schemeClr val="tx1"/>
                </a:solidFill>
                <a:effectLst/>
                <a:latin typeface="Arial" pitchFamily="34" charset="0"/>
                <a:ea typeface="ＭＳ Ｐゴシック" charset="-128"/>
                <a:cs typeface="ＭＳ Ｐゴシック" charset="-128"/>
              </a:rPr>
              <a:t> </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Examples</a:t>
            </a:r>
            <a:r>
              <a:rPr lang="da-DK" sz="1200" b="1" kern="1200" dirty="0" smtClean="0">
                <a:solidFill>
                  <a:schemeClr val="tx1"/>
                </a:solidFill>
                <a:effectLst/>
                <a:latin typeface="Arial" pitchFamily="34" charset="0"/>
                <a:ea typeface="ＭＳ Ｐゴシック" charset="-128"/>
                <a:cs typeface="ＭＳ Ｐゴシック" charset="-128"/>
              </a:rPr>
              <a:t>:</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a:t>
            </a:r>
            <a:r>
              <a:rPr lang="da-DK" sz="1200" b="1" kern="1200" baseline="0" dirty="0" err="1" smtClean="0">
                <a:solidFill>
                  <a:schemeClr val="tx1"/>
                </a:solidFill>
                <a:effectLst/>
                <a:latin typeface="Arial" pitchFamily="34" charset="0"/>
                <a:ea typeface="ＭＳ Ｐゴシック" charset="-128"/>
                <a:cs typeface="ＭＳ Ｐゴシック" charset="-128"/>
              </a:rPr>
              <a:t>discussion</a:t>
            </a:r>
            <a:endParaRPr lang="da-DK" dirty="0" smtClean="0">
              <a:effectLst/>
            </a:endParaRPr>
          </a:p>
        </p:txBody>
      </p:sp>
      <p:sp>
        <p:nvSpPr>
          <p:cNvPr id="55300" name="Espace réservé du pied de page 4"/>
          <p:cNvSpPr>
            <a:spLocks noGrp="1"/>
          </p:cNvSpPr>
          <p:nvPr>
            <p:ph type="ftr" sz="quarter" idx="4"/>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US" smtClean="0"/>
              <a:t>Environment Integration in EC Development Co-operation</a:t>
            </a:r>
            <a:endParaRPr lang="en-GB"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5299" name="Rectangle 3"/>
          <p:cNvSpPr>
            <a:spLocks noGrp="1" noChangeArrowheads="1"/>
          </p:cNvSpPr>
          <p:nvPr>
            <p:ph type="body" idx="1"/>
          </p:nvPr>
        </p:nvSpPr>
        <p:spPr bwMode="auto">
          <a:xfrm>
            <a:off x="906357" y="4715153"/>
            <a:ext cx="4984962" cy="446698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Expansion</a:t>
            </a:r>
            <a:r>
              <a:rPr lang="da-DK" sz="1200" b="1" kern="1200" dirty="0" smtClean="0">
                <a:solidFill>
                  <a:schemeClr val="tx1"/>
                </a:solidFill>
                <a:effectLst/>
                <a:latin typeface="Arial" pitchFamily="34" charset="0"/>
                <a:ea typeface="ＭＳ Ｐゴシック" charset="-128"/>
                <a:cs typeface="ＭＳ Ｐゴシック" charset="-128"/>
              </a:rPr>
              <a:t> </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Examples</a:t>
            </a:r>
            <a:r>
              <a:rPr lang="da-DK" sz="1200" b="1" kern="1200" dirty="0" smtClean="0">
                <a:solidFill>
                  <a:schemeClr val="tx1"/>
                </a:solidFill>
                <a:effectLst/>
                <a:latin typeface="Arial" pitchFamily="34" charset="0"/>
                <a:ea typeface="ＭＳ Ｐゴシック" charset="-128"/>
                <a:cs typeface="ＭＳ Ｐゴシック" charset="-128"/>
              </a:rPr>
              <a:t>:</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a:t>
            </a:r>
            <a:r>
              <a:rPr lang="da-DK" sz="1200" b="1" kern="1200" baseline="0" dirty="0" err="1" smtClean="0">
                <a:solidFill>
                  <a:schemeClr val="tx1"/>
                </a:solidFill>
                <a:effectLst/>
                <a:latin typeface="Arial" pitchFamily="34" charset="0"/>
                <a:ea typeface="ＭＳ Ｐゴシック" charset="-128"/>
                <a:cs typeface="ＭＳ Ｐゴシック" charset="-128"/>
              </a:rPr>
              <a:t>discussion</a:t>
            </a:r>
            <a:endParaRPr lang="da-DK" dirty="0" smtClean="0">
              <a:effectLst/>
            </a:endParaRPr>
          </a:p>
        </p:txBody>
      </p:sp>
      <p:sp>
        <p:nvSpPr>
          <p:cNvPr id="55300" name="Espace réservé du pied de page 4"/>
          <p:cNvSpPr>
            <a:spLocks noGrp="1"/>
          </p:cNvSpPr>
          <p:nvPr>
            <p:ph type="ftr" sz="quarter" idx="4"/>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US" smtClean="0"/>
              <a:t>Environment Integration in EC Development Co-operation</a:t>
            </a:r>
            <a:endParaRPr lang="en-GB"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5299" name="Rectangle 3"/>
          <p:cNvSpPr>
            <a:spLocks noGrp="1" noChangeArrowheads="1"/>
          </p:cNvSpPr>
          <p:nvPr>
            <p:ph type="body" idx="1"/>
          </p:nvPr>
        </p:nvSpPr>
        <p:spPr bwMode="auto">
          <a:xfrm>
            <a:off x="906357" y="4715153"/>
            <a:ext cx="4984962" cy="446698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Expansion</a:t>
            </a:r>
            <a:r>
              <a:rPr lang="da-DK" sz="1200" b="1" kern="1200" dirty="0" smtClean="0">
                <a:solidFill>
                  <a:schemeClr val="tx1"/>
                </a:solidFill>
                <a:effectLst/>
                <a:latin typeface="Arial" pitchFamily="34" charset="0"/>
                <a:ea typeface="ＭＳ Ｐゴシック" charset="-128"/>
                <a:cs typeface="ＭＳ Ｐゴシック" charset="-128"/>
              </a:rPr>
              <a:t> </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Examples</a:t>
            </a:r>
            <a:r>
              <a:rPr lang="da-DK" sz="1200" b="1" kern="1200" dirty="0" smtClean="0">
                <a:solidFill>
                  <a:schemeClr val="tx1"/>
                </a:solidFill>
                <a:effectLst/>
                <a:latin typeface="Arial" pitchFamily="34" charset="0"/>
                <a:ea typeface="ＭＳ Ｐゴシック" charset="-128"/>
                <a:cs typeface="ＭＳ Ｐゴシック" charset="-128"/>
              </a:rPr>
              <a:t>:</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a:t>
            </a:r>
            <a:r>
              <a:rPr lang="da-DK" sz="1200" b="1" kern="1200" baseline="0" dirty="0" err="1" smtClean="0">
                <a:solidFill>
                  <a:schemeClr val="tx1"/>
                </a:solidFill>
                <a:effectLst/>
                <a:latin typeface="Arial" pitchFamily="34" charset="0"/>
                <a:ea typeface="ＭＳ Ｐゴシック" charset="-128"/>
                <a:cs typeface="ＭＳ Ｐゴシック" charset="-128"/>
              </a:rPr>
              <a:t>discussion</a:t>
            </a:r>
            <a:endParaRPr lang="da-DK" dirty="0" smtClean="0">
              <a:effectLst/>
            </a:endParaRPr>
          </a:p>
        </p:txBody>
      </p:sp>
      <p:sp>
        <p:nvSpPr>
          <p:cNvPr id="55300" name="Espace réservé du pied de page 4"/>
          <p:cNvSpPr>
            <a:spLocks noGrp="1"/>
          </p:cNvSpPr>
          <p:nvPr>
            <p:ph type="ftr" sz="quarter" idx="4"/>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US" smtClean="0"/>
              <a:t>Environment Integration in EC Development Co-operation</a:t>
            </a:r>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pPr>
              <a:defRPr/>
            </a:pPr>
            <a:fld id="{AA3FFA35-CA4F-4AA3-9AE3-E56271BDB8B9}" type="slidenum">
              <a:rPr lang="en-GB" smtClean="0"/>
              <a:pPr>
                <a:defRPr/>
              </a:pPr>
              <a:t>7</a:t>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bwMode="auto">
          <a:noFill/>
        </p:spPr>
        <p:txBody>
          <a:bodyPr wrap="square" numCol="1" anchor="t" anchorCtr="0" compatLnSpc="1">
            <a:prstTxWarp prst="textNoShape">
              <a:avLst/>
            </a:prstTxWarp>
          </a:bodyPr>
          <a:lstStyle/>
          <a:p>
            <a:pPr marL="0" lvl="1" eaLnBrk="1" hangingPunct="1">
              <a:spcBef>
                <a:spcPct val="0"/>
              </a:spcBef>
            </a:pPr>
            <a:r>
              <a:rPr lang="en-GB" smtClean="0"/>
              <a:t>Macro level: e.g. GDP growth, public deficit and debt</a:t>
            </a:r>
          </a:p>
          <a:p>
            <a:pPr marL="0" lvl="1" eaLnBrk="1" hangingPunct="1">
              <a:spcBef>
                <a:spcPct val="0"/>
              </a:spcBef>
            </a:pPr>
            <a:r>
              <a:rPr lang="en-GB" smtClean="0"/>
              <a:t>Meso level: e.g. value added and employment in the tourism sector, impacts on some key infrastructure, impacts on health</a:t>
            </a:r>
          </a:p>
          <a:p>
            <a:pPr eaLnBrk="1" hangingPunct="1">
              <a:spcBef>
                <a:spcPct val="0"/>
              </a:spcBef>
            </a:pPr>
            <a:endParaRPr lang="en-GB" smtClean="0"/>
          </a:p>
        </p:txBody>
      </p:sp>
      <p:sp>
        <p:nvSpPr>
          <p:cNvPr id="3072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1DCEBFD-D06D-4034-97EC-96F11A29268F}" type="slidenum">
              <a:rPr lang="en-GB" smtClean="0"/>
              <a:pPr/>
              <a:t>8</a:t>
            </a:fld>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5299" name="Rectangle 3"/>
          <p:cNvSpPr>
            <a:spLocks noGrp="1" noChangeArrowheads="1"/>
          </p:cNvSpPr>
          <p:nvPr>
            <p:ph type="body" idx="1"/>
          </p:nvPr>
        </p:nvSpPr>
        <p:spPr bwMode="auto">
          <a:xfrm>
            <a:off x="906357" y="4715153"/>
            <a:ext cx="4984962" cy="446698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Expansion</a:t>
            </a:r>
            <a:r>
              <a:rPr lang="da-DK" sz="1200" b="1" kern="1200" dirty="0" smtClean="0">
                <a:solidFill>
                  <a:schemeClr val="tx1"/>
                </a:solidFill>
                <a:effectLst/>
                <a:latin typeface="Arial" pitchFamily="34" charset="0"/>
                <a:ea typeface="ＭＳ Ｐゴシック" charset="-128"/>
                <a:cs typeface="ＭＳ Ｐゴシック" charset="-128"/>
              </a:rPr>
              <a:t> </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Examples</a:t>
            </a:r>
            <a:r>
              <a:rPr lang="da-DK" sz="1200" b="1" kern="1200" dirty="0" smtClean="0">
                <a:solidFill>
                  <a:schemeClr val="tx1"/>
                </a:solidFill>
                <a:effectLst/>
                <a:latin typeface="Arial" pitchFamily="34" charset="0"/>
                <a:ea typeface="ＭＳ Ｐゴシック" charset="-128"/>
                <a:cs typeface="ＭＳ Ｐゴシック" charset="-128"/>
              </a:rPr>
              <a:t>:</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a:t>
            </a:r>
            <a:r>
              <a:rPr lang="da-DK" sz="1200" b="1" kern="1200" baseline="0" dirty="0" err="1" smtClean="0">
                <a:solidFill>
                  <a:schemeClr val="tx1"/>
                </a:solidFill>
                <a:effectLst/>
                <a:latin typeface="Arial" pitchFamily="34" charset="0"/>
                <a:ea typeface="ＭＳ Ｐゴシック" charset="-128"/>
                <a:cs typeface="ＭＳ Ｐゴシック" charset="-128"/>
              </a:rPr>
              <a:t>discussion</a:t>
            </a:r>
            <a:endParaRPr lang="da-DK" dirty="0" smtClean="0">
              <a:effectLst/>
            </a:endParaRPr>
          </a:p>
        </p:txBody>
      </p:sp>
      <p:sp>
        <p:nvSpPr>
          <p:cNvPr id="55300" name="Espace réservé du pied de page 4"/>
          <p:cNvSpPr>
            <a:spLocks noGrp="1"/>
          </p:cNvSpPr>
          <p:nvPr>
            <p:ph type="ftr" sz="quarter" idx="4"/>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US" dirty="0" smtClean="0"/>
              <a:t>Environment Integration in EC Development Co-operation</a:t>
            </a:r>
            <a:endParaRPr lang="en-GB"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dirty="0">
              <a:solidFill>
                <a:schemeClr val="lt1"/>
              </a:solidFill>
              <a:latin typeface="+mn-lt"/>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dirty="0"/>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dirty="0"/>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0BB424A4-1B45-4BEE-A9C2-A28CA734457F}" type="slidenum">
              <a:rPr lang="en-GB"/>
              <a:pPr>
                <a:defRPr/>
              </a:pPr>
              <a:t>‹N°›</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74FD705E-D580-4CD0-B488-48161E104012}" type="slidenum">
              <a:rPr lang="en-GB"/>
              <a:pPr>
                <a:defRPr/>
              </a:pPr>
              <a:t>‹N°›</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31B108E-EBC8-4BAA-880B-9225ACEDE8B9}" type="slidenum">
              <a:rPr lang="en-GB"/>
              <a:pPr>
                <a:defRPr/>
              </a:pPr>
              <a:t>‹N°›</a:t>
            </a:fld>
            <a:endParaRPr lang="en-GB"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dirty="0">
              <a:solidFill>
                <a:srgbClr val="FFFFFF"/>
              </a:solidFill>
              <a:latin typeface="Verdana"/>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solidFill>
                <a:srgbClr val="FFFFFF"/>
              </a:solidFill>
              <a:latin typeface="Verdana"/>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dirty="0">
              <a:solidFill>
                <a:srgbClr val="FFFFFF"/>
              </a:solidFill>
              <a:latin typeface="Verdana"/>
            </a:endParaRPr>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dirty="0">
              <a:solidFill>
                <a:srgbClr val="FFFFFF"/>
              </a:solidFill>
              <a:latin typeface="Verdana"/>
            </a:endParaRPr>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7B6645AD-B92F-41FF-B43F-DAF7AE04662C}" type="slidenum">
              <a:rPr lang="en-GB">
                <a:solidFill>
                  <a:srgbClr val="FFFFFF"/>
                </a:solidFill>
                <a:latin typeface="Verdana"/>
              </a:rPr>
              <a:pPr>
                <a:defRPr/>
              </a:pPr>
              <a:t>‹N°›</a:t>
            </a:fld>
            <a:endParaRPr lang="en-GB" dirty="0">
              <a:solidFill>
                <a:srgbClr val="FFFFFF"/>
              </a:solidFill>
              <a:latin typeface="Verdana"/>
            </a:endParaRPr>
          </a:p>
        </p:txBody>
      </p:sp>
    </p:spTree>
    <p:extLst>
      <p:ext uri="{BB962C8B-B14F-4D97-AF65-F5344CB8AC3E}">
        <p14:creationId xmlns:p14="http://schemas.microsoft.com/office/powerpoint/2010/main" xmlns="" val="15805742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41546BE-7D09-45A0-BE57-31E242A534BD}" type="slidenum">
              <a:rPr lang="en-GB">
                <a:solidFill>
                  <a:srgbClr val="000000"/>
                </a:solidFill>
              </a:rPr>
              <a:pPr>
                <a:defRPr/>
              </a:pPr>
              <a:t>‹N°›</a:t>
            </a:fld>
            <a:endParaRPr lang="en-GB" dirty="0">
              <a:solidFill>
                <a:srgbClr val="000000"/>
              </a:solidFill>
            </a:endParaRPr>
          </a:p>
        </p:txBody>
      </p:sp>
    </p:spTree>
    <p:extLst>
      <p:ext uri="{BB962C8B-B14F-4D97-AF65-F5344CB8AC3E}">
        <p14:creationId xmlns:p14="http://schemas.microsoft.com/office/powerpoint/2010/main" xmlns="" val="16107111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E35BBE-3352-4A51-BF60-B7235164E39C}" type="slidenum">
              <a:rPr lang="en-GB">
                <a:solidFill>
                  <a:srgbClr val="000000"/>
                </a:solidFill>
              </a:rPr>
              <a:pPr>
                <a:defRPr/>
              </a:pPr>
              <a:t>‹N°›</a:t>
            </a:fld>
            <a:endParaRPr lang="en-GB" dirty="0">
              <a:solidFill>
                <a:srgbClr val="000000"/>
              </a:solidFill>
            </a:endParaRPr>
          </a:p>
        </p:txBody>
      </p:sp>
    </p:spTree>
    <p:extLst>
      <p:ext uri="{BB962C8B-B14F-4D97-AF65-F5344CB8AC3E}">
        <p14:creationId xmlns:p14="http://schemas.microsoft.com/office/powerpoint/2010/main" xmlns="" val="10443046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6A9A65F-8DC0-4AA8-B3D7-A16302F48572}" type="slidenum">
              <a:rPr lang="en-GB">
                <a:solidFill>
                  <a:srgbClr val="000000"/>
                </a:solidFill>
              </a:rPr>
              <a:pPr>
                <a:defRPr/>
              </a:pPr>
              <a:t>‹N°›</a:t>
            </a:fld>
            <a:endParaRPr lang="en-GB" dirty="0">
              <a:solidFill>
                <a:srgbClr val="000000"/>
              </a:solidFill>
            </a:endParaRPr>
          </a:p>
        </p:txBody>
      </p:sp>
    </p:spTree>
    <p:extLst>
      <p:ext uri="{BB962C8B-B14F-4D97-AF65-F5344CB8AC3E}">
        <p14:creationId xmlns:p14="http://schemas.microsoft.com/office/powerpoint/2010/main" xmlns="" val="21438605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0A9F6D2-2DBD-44AF-B515-7EE326239FE3}" type="slidenum">
              <a:rPr lang="en-GB">
                <a:solidFill>
                  <a:srgbClr val="000000"/>
                </a:solidFill>
              </a:rPr>
              <a:pPr>
                <a:defRPr/>
              </a:pPr>
              <a:t>‹N°›</a:t>
            </a:fld>
            <a:endParaRPr lang="en-GB" dirty="0">
              <a:solidFill>
                <a:srgbClr val="000000"/>
              </a:solidFill>
            </a:endParaRPr>
          </a:p>
        </p:txBody>
      </p:sp>
    </p:spTree>
    <p:extLst>
      <p:ext uri="{BB962C8B-B14F-4D97-AF65-F5344CB8AC3E}">
        <p14:creationId xmlns:p14="http://schemas.microsoft.com/office/powerpoint/2010/main" xmlns="" val="13255409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15A5415-EC39-4ABD-B2D1-376FD9DBC68B}" type="slidenum">
              <a:rPr lang="en-GB">
                <a:solidFill>
                  <a:srgbClr val="000000"/>
                </a:solidFill>
              </a:rPr>
              <a:pPr>
                <a:defRPr/>
              </a:pPr>
              <a:t>‹N°›</a:t>
            </a:fld>
            <a:endParaRPr lang="en-GB" dirty="0">
              <a:solidFill>
                <a:srgbClr val="000000"/>
              </a:solidFill>
            </a:endParaRPr>
          </a:p>
        </p:txBody>
      </p:sp>
    </p:spTree>
    <p:extLst>
      <p:ext uri="{BB962C8B-B14F-4D97-AF65-F5344CB8AC3E}">
        <p14:creationId xmlns:p14="http://schemas.microsoft.com/office/powerpoint/2010/main" xmlns="" val="5239753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3FCC1F8F-072B-4CD5-A12C-78596830FFAD}" type="slidenum">
              <a:rPr lang="en-GB">
                <a:solidFill>
                  <a:srgbClr val="000000"/>
                </a:solidFill>
              </a:rPr>
              <a:pPr>
                <a:defRPr/>
              </a:pPr>
              <a:t>‹N°›</a:t>
            </a:fld>
            <a:endParaRPr lang="en-GB" dirty="0">
              <a:solidFill>
                <a:srgbClr val="000000"/>
              </a:solidFill>
            </a:endParaRPr>
          </a:p>
        </p:txBody>
      </p:sp>
    </p:spTree>
    <p:extLst>
      <p:ext uri="{BB962C8B-B14F-4D97-AF65-F5344CB8AC3E}">
        <p14:creationId xmlns:p14="http://schemas.microsoft.com/office/powerpoint/2010/main" xmlns="" val="5571498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7F46E40-C7BD-44F7-BF8D-A2A58EFA700D}" type="slidenum">
              <a:rPr lang="en-GB">
                <a:solidFill>
                  <a:srgbClr val="000000"/>
                </a:solidFill>
              </a:rPr>
              <a:pPr>
                <a:defRPr/>
              </a:pPr>
              <a:t>‹N°›</a:t>
            </a:fld>
            <a:endParaRPr lang="en-GB" dirty="0">
              <a:solidFill>
                <a:srgbClr val="000000"/>
              </a:solidFill>
            </a:endParaRPr>
          </a:p>
        </p:txBody>
      </p:sp>
    </p:spTree>
    <p:extLst>
      <p:ext uri="{BB962C8B-B14F-4D97-AF65-F5344CB8AC3E}">
        <p14:creationId xmlns:p14="http://schemas.microsoft.com/office/powerpoint/2010/main" xmlns="" val="2268909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FB741962-E197-41CB-93F9-81D06FF60593}" type="slidenum">
              <a:rPr lang="en-GB"/>
              <a:pPr>
                <a:defRPr/>
              </a:pPr>
              <a:t>‹N°›</a:t>
            </a:fld>
            <a:endParaRPr lang="en-GB"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3511D82-2F14-4228-8105-753CBA959278}" type="slidenum">
              <a:rPr lang="en-GB">
                <a:solidFill>
                  <a:srgbClr val="000000"/>
                </a:solidFill>
              </a:rPr>
              <a:pPr>
                <a:defRPr/>
              </a:pPr>
              <a:t>‹N°›</a:t>
            </a:fld>
            <a:endParaRPr lang="en-GB" dirty="0">
              <a:solidFill>
                <a:srgbClr val="000000"/>
              </a:solidFill>
            </a:endParaRPr>
          </a:p>
        </p:txBody>
      </p:sp>
    </p:spTree>
    <p:extLst>
      <p:ext uri="{BB962C8B-B14F-4D97-AF65-F5344CB8AC3E}">
        <p14:creationId xmlns:p14="http://schemas.microsoft.com/office/powerpoint/2010/main" xmlns="" val="40183128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004D54C-2F40-4581-B83A-248E270DDC07}" type="slidenum">
              <a:rPr lang="en-GB">
                <a:solidFill>
                  <a:srgbClr val="000000"/>
                </a:solidFill>
              </a:rPr>
              <a:pPr>
                <a:defRPr/>
              </a:pPr>
              <a:t>‹N°›</a:t>
            </a:fld>
            <a:endParaRPr lang="en-GB" dirty="0">
              <a:solidFill>
                <a:srgbClr val="000000"/>
              </a:solidFill>
            </a:endParaRPr>
          </a:p>
        </p:txBody>
      </p:sp>
    </p:spTree>
    <p:extLst>
      <p:ext uri="{BB962C8B-B14F-4D97-AF65-F5344CB8AC3E}">
        <p14:creationId xmlns:p14="http://schemas.microsoft.com/office/powerpoint/2010/main" xmlns="" val="30537850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7C119B1-B8F5-4428-8AD7-342A44D3991E}" type="slidenum">
              <a:rPr lang="en-GB">
                <a:solidFill>
                  <a:srgbClr val="000000"/>
                </a:solidFill>
              </a:rPr>
              <a:pPr>
                <a:defRPr/>
              </a:pPr>
              <a:t>‹N°›</a:t>
            </a:fld>
            <a:endParaRPr lang="en-GB" dirty="0">
              <a:solidFill>
                <a:srgbClr val="000000"/>
              </a:solidFill>
            </a:endParaRPr>
          </a:p>
        </p:txBody>
      </p:sp>
    </p:spTree>
    <p:extLst>
      <p:ext uri="{BB962C8B-B14F-4D97-AF65-F5344CB8AC3E}">
        <p14:creationId xmlns:p14="http://schemas.microsoft.com/office/powerpoint/2010/main" xmlns="" val="2372909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6FEA2044-0D4B-48AF-877C-6FAE2B67A822}" type="slidenum">
              <a:rPr lang="en-GB"/>
              <a:pPr>
                <a:defRPr/>
              </a:pPr>
              <a:t>‹N°›</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CAB10E90-0046-4153-A97E-D617BF5C6134}" type="slidenum">
              <a:rPr lang="en-GB"/>
              <a:pPr>
                <a:defRPr/>
              </a:pPr>
              <a:t>‹N°›</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EB00FC01-DE51-43F9-9351-750F3A2479D4}" type="slidenum">
              <a:rPr lang="en-GB"/>
              <a:pPr>
                <a:defRPr/>
              </a:pPr>
              <a:t>‹N°›</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027E957F-B300-422A-B6B4-3433560F52D7}" type="slidenum">
              <a:rPr lang="en-GB"/>
              <a:pPr>
                <a:defRPr/>
              </a:pPr>
              <a:t>‹N°›</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15EA48F0-E3A8-49EE-A661-7801C4B69637}" type="slidenum">
              <a:rPr lang="en-GB"/>
              <a:pPr>
                <a:defRPr/>
              </a:pPr>
              <a:t>‹N°›</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C171812-7669-4927-ABB3-8B767FDA1686}" type="slidenum">
              <a:rPr lang="en-GB"/>
              <a:pPr>
                <a:defRPr/>
              </a:pPr>
              <a:t>‹N°›</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ADB11788-DFED-4D57-9378-A8AD034C8A38}" type="slidenum">
              <a:rPr lang="en-GB"/>
              <a:pPr>
                <a:defRPr/>
              </a:pPr>
              <a:t>‹N°›</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pPr>
              <a:defRPr/>
            </a:pPr>
            <a:fld id="{430AD342-61EF-4E31-9A00-E35D682C3F44}" type="slidenum">
              <a:rPr lang="en-GB"/>
              <a:pPr>
                <a:defRPr/>
              </a:pPr>
              <a:t>‹N°›</a:t>
            </a:fld>
            <a:endParaRPr lang="en-GB" dirty="0"/>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pic>
        <p:nvPicPr>
          <p:cNvPr id="1033" name="Picture 17" descr="LOGO CE_Vertical_EN_NEG_quadri_HR"/>
          <p:cNvPicPr>
            <a:picLocks noChangeAspect="1" noChangeArrowheads="1"/>
          </p:cNvPicPr>
          <p:nvPr userDrawn="1"/>
        </p:nvPicPr>
        <p:blipFill>
          <a:blip r:embed="rId13" cstate="print"/>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27"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hf hdr="0" ftr="0" dt="0"/>
  <p:txStyles>
    <p:title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pPr>
              <a:defRPr/>
            </a:pPr>
            <a:endParaRPr lang="en-GB" dirty="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pPr>
              <a:defRPr/>
            </a:pPr>
            <a:endParaRPr lang="en-GB" dirty="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pPr>
              <a:defRPr/>
            </a:pPr>
            <a:fld id="{130F0580-735B-4179-8981-E13C870EA27E}" type="slidenum">
              <a:rPr lang="en-GB">
                <a:solidFill>
                  <a:srgbClr val="000000"/>
                </a:solidFill>
              </a:rPr>
              <a:pPr>
                <a:defRPr/>
              </a:pPr>
              <a:t>‹N°›</a:t>
            </a:fld>
            <a:endParaRPr lang="en-GB" dirty="0">
              <a:solidFill>
                <a:srgbClr val="000000"/>
              </a:solidFill>
            </a:endParaRPr>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solidFill>
                <a:srgbClr val="FFFFFF"/>
              </a:solidFill>
              <a:latin typeface="Verdana"/>
            </a:endParaRPr>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solidFill>
                <a:srgbClr val="FFFFFF"/>
              </a:solidFill>
              <a:latin typeface="Verdana"/>
            </a:endParaRPr>
          </a:p>
        </p:txBody>
      </p:sp>
      <p:pic>
        <p:nvPicPr>
          <p:cNvPr id="1033" name="Picture 17" descr="LOGO CE_Vertical_EN_NEG_quadri_HR"/>
          <p:cNvPicPr>
            <a:picLocks noChangeAspect="1" noChangeArrowheads="1"/>
          </p:cNvPicPr>
          <p:nvPr userDrawn="1"/>
        </p:nvPicPr>
        <p:blipFill>
          <a:blip r:embed="rId13" cstate="print"/>
          <a:srcRect/>
          <a:stretch>
            <a:fillRect/>
          </a:stretch>
        </p:blipFill>
        <p:spPr bwMode="auto">
          <a:xfrm>
            <a:off x="3957638" y="258763"/>
            <a:ext cx="1436687" cy="1004887"/>
          </a:xfrm>
          <a:prstGeom prst="rect">
            <a:avLst/>
          </a:prstGeom>
          <a:noFill/>
          <a:ln w="9525">
            <a:noFill/>
            <a:miter lim="800000"/>
            <a:headEnd/>
            <a:tailEnd/>
          </a:ln>
        </p:spPr>
      </p:pic>
    </p:spTree>
    <p:extLst>
      <p:ext uri="{BB962C8B-B14F-4D97-AF65-F5344CB8AC3E}">
        <p14:creationId xmlns:p14="http://schemas.microsoft.com/office/powerpoint/2010/main" xmlns="" val="2006661378"/>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hf hdr="0" ftr="0" dt="0"/>
  <p:txStyles>
    <p:title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slide" Target="slide38.xml"/><Relationship Id="rId2" Type="http://schemas.openxmlformats.org/officeDocument/2006/relationships/notesSlide" Target="../notesSlides/notesSlide55.xml"/><Relationship Id="rId1" Type="http://schemas.openxmlformats.org/officeDocument/2006/relationships/slideLayout" Target="../slideLayouts/slideLayout6.xml"/><Relationship Id="rId4" Type="http://schemas.openxmlformats.org/officeDocument/2006/relationships/slide" Target="slide3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8" Type="http://schemas.openxmlformats.org/officeDocument/2006/relationships/hyperlink" Target="http://www.sed.man.ac.uk/research/iarc/ediais/pdf/Wood.pdf" TargetMode="External"/><Relationship Id="rId3" Type="http://schemas.openxmlformats.org/officeDocument/2006/relationships/hyperlink" Target="http://www.seataskteam.net/" TargetMode="External"/><Relationship Id="rId7" Type="http://schemas.openxmlformats.org/officeDocument/2006/relationships/hyperlink" Target="http://www.unep.ch/etb/publications/compendium/introMat.pdf" TargetMode="Externa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hyperlink" Target="http://www.unep.ch/etb/publications/enviImpAsse.php" TargetMode="External"/><Relationship Id="rId5" Type="http://schemas.openxmlformats.org/officeDocument/2006/relationships/hyperlink" Target="http://climatechange.worldbank.org/content/note-3-assessing-climate-risk" TargetMode="External"/><Relationship Id="rId4" Type="http://schemas.openxmlformats.org/officeDocument/2006/relationships/hyperlink" Target="http://ec.europa.eu/environment/eia/sea-legalcontext.htm" TargetMode="Externa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6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6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133600"/>
            <a:ext cx="9144000" cy="1143000"/>
          </a:xfrm>
          <a:prstGeom prst="rect">
            <a:avLst/>
          </a:prstGeom>
        </p:spPr>
        <p:txBody>
          <a:bodyPr/>
          <a:lstStyle/>
          <a:p>
            <a:pPr marL="1588" indent="-1588" eaLnBrk="0" hangingPunct="0">
              <a:defRPr/>
            </a:pPr>
            <a:endParaRPr lang="en-US" sz="3600" b="1" kern="0" dirty="0">
              <a:solidFill>
                <a:schemeClr val="tx1"/>
              </a:solidFill>
              <a:latin typeface="+mj-lt"/>
              <a:ea typeface="ＭＳ Ｐゴシック" charset="-128"/>
              <a:cs typeface="ＭＳ Ｐゴシック" charset="-128"/>
            </a:endParaRPr>
          </a:p>
        </p:txBody>
      </p:sp>
      <p:sp>
        <p:nvSpPr>
          <p:cNvPr id="6" name="Subtitle 5"/>
          <p:cNvSpPr>
            <a:spLocks noGrp="1"/>
          </p:cNvSpPr>
          <p:nvPr>
            <p:ph type="subTitle" idx="1"/>
          </p:nvPr>
        </p:nvSpPr>
        <p:spPr>
          <a:xfrm>
            <a:off x="428596" y="4429132"/>
            <a:ext cx="8532812" cy="931862"/>
          </a:xfrm>
        </p:spPr>
        <p:txBody>
          <a:bodyPr/>
          <a:lstStyle/>
          <a:p>
            <a:r>
              <a:rPr lang="en-GB" sz="3200" dirty="0" smtClean="0">
                <a:ea typeface="ＭＳ Ｐゴシック" charset="-128"/>
                <a:cs typeface="ＭＳ Ｐゴシック" charset="-128"/>
              </a:rPr>
              <a:t>Approaches and Tools</a:t>
            </a:r>
          </a:p>
          <a:p>
            <a:r>
              <a:rPr lang="en-GB" sz="3200" dirty="0" smtClean="0">
                <a:ea typeface="ＭＳ Ｐゴシック" charset="-128"/>
                <a:cs typeface="ＭＳ Ｐゴシック" charset="-128"/>
              </a:rPr>
              <a:t>Module 5 </a:t>
            </a:r>
            <a:r>
              <a:rPr lang="en-GB" sz="3200" dirty="0" smtClean="0">
                <a:solidFill>
                  <a:srgbClr val="FF0000"/>
                </a:solidFill>
                <a:ea typeface="ＭＳ Ｐゴシック" pitchFamily="34" charset="-128"/>
              </a:rPr>
              <a:t/>
            </a:r>
            <a:br>
              <a:rPr lang="en-GB" sz="3200" dirty="0" smtClean="0">
                <a:solidFill>
                  <a:srgbClr val="FF0000"/>
                </a:solidFill>
                <a:ea typeface="ＭＳ Ｐゴシック" pitchFamily="34" charset="-128"/>
              </a:rPr>
            </a:br>
            <a:endParaRPr lang="en-GB" sz="3200" dirty="0" smtClean="0">
              <a:ea typeface="ＭＳ Ｐゴシック" charset="-128"/>
              <a:cs typeface="ＭＳ Ｐゴシック" charset="-128"/>
            </a:endParaRPr>
          </a:p>
          <a:p>
            <a:endParaRPr lang="en-GB" dirty="0"/>
          </a:p>
        </p:txBody>
      </p:sp>
      <p:sp>
        <p:nvSpPr>
          <p:cNvPr id="5124" name="Slide Number Placeholder 4"/>
          <p:cNvSpPr>
            <a:spLocks noGrp="1"/>
          </p:cNvSpPr>
          <p:nvPr>
            <p:ph type="sldNum" sz="quarter" idx="12"/>
          </p:nvPr>
        </p:nvSpPr>
        <p:spPr>
          <a:noFill/>
        </p:spPr>
        <p:txBody>
          <a:bodyPr/>
          <a:lstStyle/>
          <a:p>
            <a:fld id="{0657ED24-079D-40FA-A7F2-35F33921242B}" type="slidenum">
              <a:rPr lang="en-GB" smtClean="0">
                <a:latin typeface="Verdana" pitchFamily="34" charset="0"/>
                <a:ea typeface="ＭＳ Ｐゴシック" pitchFamily="34" charset="-128"/>
              </a:rPr>
              <a:pPr/>
              <a:t>1</a:t>
            </a:fld>
            <a:endParaRPr lang="en-GB" dirty="0" smtClean="0">
              <a:latin typeface="Verdana" pitchFamily="34" charset="0"/>
              <a:ea typeface="ＭＳ Ｐゴシック" pitchFamily="34" charset="-128"/>
            </a:endParaRPr>
          </a:p>
        </p:txBody>
      </p:sp>
      <p:sp>
        <p:nvSpPr>
          <p:cNvPr id="7" name="Rectangle 5"/>
          <p:cNvSpPr>
            <a:spLocks noGrp="1" noChangeArrowheads="1"/>
          </p:cNvSpPr>
          <p:nvPr>
            <p:ph type="ctrTitle"/>
          </p:nvPr>
        </p:nvSpPr>
        <p:spPr/>
        <p:txBody>
          <a:bodyPr/>
          <a:lstStyle/>
          <a:p>
            <a:pPr indent="0" eaLnBrk="1" hangingPunct="1"/>
            <a:r>
              <a:rPr lang="en-GB" sz="3200" dirty="0"/>
              <a:t>Environment and climate change in development cooperation</a:t>
            </a:r>
            <a:r>
              <a:rPr lang="da-DK" sz="3200" dirty="0"/>
              <a:t/>
            </a:r>
            <a:br>
              <a:rPr lang="da-DK" sz="3200" dirty="0"/>
            </a:br>
            <a:endParaRPr lang="en-GB" sz="3200" dirty="0" smtClean="0">
              <a:solidFill>
                <a:srgbClr val="FFC000"/>
              </a:solidFill>
            </a:endParaRPr>
          </a:p>
        </p:txBody>
      </p:sp>
    </p:spTree>
    <p:extLst>
      <p:ext uri="{BB962C8B-B14F-4D97-AF65-F5344CB8AC3E}">
        <p14:creationId xmlns:p14="http://schemas.microsoft.com/office/powerpoint/2010/main" xmlns="" val="4593381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1037927"/>
            <a:ext cx="9144000" cy="1015663"/>
          </a:xfrm>
          <a:ln/>
          <a:extLs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p>
            <a:pPr indent="0" eaLnBrk="1" hangingPunct="1"/>
            <a:r>
              <a:rPr lang="en-GB" dirty="0" smtClean="0">
                <a:ea typeface="ＭＳ Ｐゴシック" pitchFamily="34" charset="-128"/>
              </a:rPr>
              <a:t>The </a:t>
            </a:r>
            <a:r>
              <a:rPr lang="en-GB" dirty="0"/>
              <a:t>Economics of Ecosystems and Biodiversity - </a:t>
            </a:r>
            <a:r>
              <a:rPr lang="en-GB" dirty="0" smtClean="0"/>
              <a:t>TEEB</a:t>
            </a:r>
            <a:endParaRPr lang="en-GB" dirty="0" smtClean="0">
              <a:ea typeface="ＭＳ Ｐゴシック" pitchFamily="34" charset="-128"/>
            </a:endParaRPr>
          </a:p>
        </p:txBody>
      </p:sp>
      <p:sp>
        <p:nvSpPr>
          <p:cNvPr id="20" name="Title 1"/>
          <p:cNvSpPr txBox="1">
            <a:spLocks noGrp="1"/>
          </p:cNvSpPr>
          <p:nvPr/>
        </p:nvSpPr>
        <p:spPr>
          <a:xfrm>
            <a:off x="685806" y="3044220"/>
            <a:ext cx="7772400" cy="1470026"/>
          </a:xfrm>
          <a:prstGeom prst="rect">
            <a:avLst/>
          </a:prstGeom>
          <a:noFill/>
          <a:ln>
            <a:noFill/>
          </a:ln>
        </p:spPr>
        <p:txBody>
          <a:bodyPr vert="horz" wrap="square" lIns="91440" tIns="45720" rIns="91440" bIns="45720" anchor="ctr" anchorCtr="1" compatLnSpc="1"/>
          <a:lstStyle>
            <a:lvl1pPr marL="0" marR="0" lvl="0" indent="0" algn="ctr" defTabSz="914400" rtl="0" fontAlgn="auto" hangingPunct="1">
              <a:lnSpc>
                <a:spcPct val="100000"/>
              </a:lnSpc>
              <a:spcBef>
                <a:spcPts val="0"/>
              </a:spcBef>
              <a:spcAft>
                <a:spcPts val="0"/>
              </a:spcAft>
              <a:buNone/>
              <a:tabLst/>
              <a:defRPr lang="en-US" sz="4400" b="0" i="0" u="none" strike="noStrike" kern="1200" cap="none" spc="0" baseline="0">
                <a:solidFill>
                  <a:srgbClr val="000000"/>
                </a:solidFill>
                <a:uFillTx/>
                <a:latin typeface="Calibri"/>
              </a:defRPr>
            </a:lvl1pPr>
          </a:lstStyle>
          <a:p>
            <a:endParaRPr lang="en-GB"/>
          </a:p>
        </p:txBody>
      </p:sp>
      <p:sp>
        <p:nvSpPr>
          <p:cNvPr id="8" name="Rektangel 7"/>
          <p:cNvSpPr/>
          <p:nvPr/>
        </p:nvSpPr>
        <p:spPr>
          <a:xfrm>
            <a:off x="1" y="1988840"/>
            <a:ext cx="8964487" cy="3000821"/>
          </a:xfrm>
          <a:prstGeom prst="rect">
            <a:avLst/>
          </a:prstGeom>
        </p:spPr>
        <p:txBody>
          <a:bodyPr wrap="square">
            <a:spAutoFit/>
          </a:bodyPr>
          <a:lstStyle/>
          <a:p>
            <a:pPr marL="644525" lvl="0" indent="-285750">
              <a:lnSpc>
                <a:spcPct val="150000"/>
              </a:lnSpc>
              <a:buFontTx/>
              <a:buChar char="-"/>
            </a:pPr>
            <a:r>
              <a:rPr lang="en-US" sz="1800" kern="0" dirty="0" smtClean="0">
                <a:latin typeface="Verdana"/>
                <a:ea typeface="ＭＳ Ｐゴシック" pitchFamily="-1" charset="-128"/>
                <a:cs typeface="ＭＳ Ｐゴシック" pitchFamily="-1" charset="-128"/>
              </a:rPr>
              <a:t>TEEB helps </a:t>
            </a:r>
            <a:r>
              <a:rPr lang="en-US" sz="1800" kern="0" dirty="0">
                <a:latin typeface="Verdana"/>
                <a:ea typeface="ＭＳ Ｐゴシック" pitchFamily="-1" charset="-128"/>
                <a:cs typeface="ＭＳ Ｐゴシック" pitchFamily="-1" charset="-128"/>
              </a:rPr>
              <a:t>decision makers recognize, demonstrate </a:t>
            </a:r>
            <a:r>
              <a:rPr lang="en-US" sz="1800" kern="0" dirty="0" smtClean="0">
                <a:latin typeface="Verdana"/>
                <a:ea typeface="ＭＳ Ｐゴシック" pitchFamily="-1" charset="-128"/>
                <a:cs typeface="ＭＳ Ｐゴシック" pitchFamily="-1" charset="-128"/>
              </a:rPr>
              <a:t>and capture </a:t>
            </a:r>
            <a:r>
              <a:rPr lang="en-US" sz="1800" kern="0" dirty="0">
                <a:latin typeface="Verdana"/>
                <a:ea typeface="ＭＳ Ｐゴシック" pitchFamily="-1" charset="-128"/>
                <a:cs typeface="ＭＳ Ｐゴシック" pitchFamily="-1" charset="-128"/>
              </a:rPr>
              <a:t>the values of ecosystems and biodiversity </a:t>
            </a:r>
            <a:endParaRPr lang="en-US" sz="1800" kern="0" dirty="0" smtClean="0">
              <a:latin typeface="Verdana"/>
              <a:ea typeface="ＭＳ Ｐゴシック" pitchFamily="-1" charset="-128"/>
              <a:cs typeface="ＭＳ Ｐゴシック" pitchFamily="-1" charset="-128"/>
            </a:endParaRPr>
          </a:p>
          <a:p>
            <a:pPr marL="644525" lvl="0" indent="-285750">
              <a:lnSpc>
                <a:spcPct val="150000"/>
              </a:lnSpc>
              <a:buFontTx/>
              <a:buChar char="-"/>
            </a:pPr>
            <a:r>
              <a:rPr lang="en-US" sz="1800" kern="0" dirty="0" smtClean="0">
                <a:latin typeface="Verdana"/>
                <a:ea typeface="ＭＳ Ｐゴシック" pitchFamily="-1" charset="-128"/>
                <a:cs typeface="ＭＳ Ｐゴシック" pitchFamily="-1" charset="-128"/>
              </a:rPr>
              <a:t>TEEB </a:t>
            </a:r>
            <a:r>
              <a:rPr lang="en-US" sz="1800" kern="0" dirty="0">
                <a:latin typeface="Verdana"/>
                <a:ea typeface="ＭＳ Ｐゴシック" pitchFamily="-1" charset="-128"/>
                <a:cs typeface="ＭＳ Ｐゴシック" pitchFamily="-1" charset="-128"/>
              </a:rPr>
              <a:t>acknowledges the plurality of values (including monetary, non monetary, ethical, aesthetic) which people hold for nature. </a:t>
            </a:r>
            <a:endParaRPr lang="en-US" sz="1800" kern="0" dirty="0" smtClean="0">
              <a:latin typeface="Verdana"/>
              <a:ea typeface="ＭＳ Ｐゴシック" pitchFamily="-1" charset="-128"/>
              <a:cs typeface="ＭＳ Ｐゴシック" pitchFamily="-1" charset="-128"/>
            </a:endParaRPr>
          </a:p>
          <a:p>
            <a:pPr marL="644525" lvl="0" indent="-285750">
              <a:lnSpc>
                <a:spcPct val="150000"/>
              </a:lnSpc>
              <a:buFontTx/>
              <a:buChar char="-"/>
            </a:pPr>
            <a:r>
              <a:rPr lang="en-US" sz="1800" kern="0" dirty="0" smtClean="0">
                <a:latin typeface="Verdana"/>
                <a:ea typeface="ＭＳ Ｐゴシック" pitchFamily="-1" charset="-128"/>
                <a:cs typeface="ＭＳ Ｐゴシック" pitchFamily="-1" charset="-128"/>
              </a:rPr>
              <a:t>Ideally</a:t>
            </a:r>
            <a:r>
              <a:rPr lang="en-US" sz="1800" kern="0" dirty="0">
                <a:latin typeface="Verdana"/>
                <a:ea typeface="ＭＳ Ｐゴシック" pitchFamily="-1" charset="-128"/>
                <a:cs typeface="ＭＳ Ｐゴシック" pitchFamily="-1" charset="-128"/>
              </a:rPr>
              <a:t>, TEEB </a:t>
            </a:r>
            <a:r>
              <a:rPr lang="en-US" sz="1800" kern="0" dirty="0" smtClean="0">
                <a:latin typeface="Verdana"/>
                <a:ea typeface="ＭＳ Ｐゴシック" pitchFamily="-1" charset="-128"/>
                <a:cs typeface="ＭＳ Ｐゴシック" pitchFamily="-1" charset="-128"/>
              </a:rPr>
              <a:t>will catalyst the </a:t>
            </a:r>
            <a:r>
              <a:rPr lang="en-US" sz="1800" kern="0" dirty="0">
                <a:latin typeface="Verdana"/>
                <a:ea typeface="ＭＳ Ｐゴシック" pitchFamily="-1" charset="-128"/>
                <a:cs typeface="ＭＳ Ｐゴシック" pitchFamily="-1" charset="-128"/>
              </a:rPr>
              <a:t>development of a new </a:t>
            </a:r>
            <a:r>
              <a:rPr lang="en-US" sz="1800" kern="0" dirty="0" smtClean="0">
                <a:latin typeface="Verdana"/>
                <a:ea typeface="ＭＳ Ｐゴシック" pitchFamily="-1" charset="-128"/>
                <a:cs typeface="ＭＳ Ｐゴシック" pitchFamily="-1" charset="-128"/>
              </a:rPr>
              <a:t>economy </a:t>
            </a:r>
            <a:r>
              <a:rPr lang="en-US" sz="1800" kern="0" dirty="0" err="1" smtClean="0">
                <a:latin typeface="Verdana"/>
                <a:ea typeface="ＭＳ Ｐゴシック" pitchFamily="-1" charset="-128"/>
                <a:cs typeface="ＭＳ Ｐゴシック" pitchFamily="-1" charset="-128"/>
              </a:rPr>
              <a:t>reflec</a:t>
            </a:r>
            <a:r>
              <a:rPr lang="en-US" sz="1800" kern="0" dirty="0" smtClean="0">
                <a:latin typeface="Verdana"/>
                <a:ea typeface="ＭＳ Ｐゴシック" pitchFamily="-1" charset="-128"/>
                <a:cs typeface="ＭＳ Ｐゴシック" pitchFamily="-1" charset="-128"/>
              </a:rPr>
              <a:t>-ting the </a:t>
            </a:r>
            <a:r>
              <a:rPr lang="en-US" sz="1800" kern="0" dirty="0">
                <a:latin typeface="Verdana"/>
                <a:ea typeface="ＭＳ Ｐゴシック" pitchFamily="-1" charset="-128"/>
                <a:cs typeface="ＭＳ Ｐゴシック" pitchFamily="-1" charset="-128"/>
              </a:rPr>
              <a:t>values of nature </a:t>
            </a:r>
            <a:r>
              <a:rPr lang="en-US" sz="1800" kern="0" dirty="0" smtClean="0">
                <a:latin typeface="Verdana"/>
                <a:ea typeface="ＭＳ Ｐゴシック" pitchFamily="-1" charset="-128"/>
                <a:cs typeface="ＭＳ Ｐゴシック" pitchFamily="-1" charset="-128"/>
              </a:rPr>
              <a:t>in </a:t>
            </a:r>
            <a:r>
              <a:rPr lang="en-US" sz="1800" kern="0" dirty="0">
                <a:latin typeface="Verdana"/>
                <a:ea typeface="ＭＳ Ｐゴシック" pitchFamily="-1" charset="-128"/>
                <a:cs typeface="ＭＳ Ｐゴシック" pitchFamily="-1" charset="-128"/>
              </a:rPr>
              <a:t>public and private decision-making.</a:t>
            </a:r>
            <a:endParaRPr lang="en-US" sz="1800" kern="0" dirty="0" smtClean="0">
              <a:latin typeface="Verdana"/>
              <a:ea typeface="ＭＳ Ｐゴシック" pitchFamily="-1" charset="-128"/>
              <a:cs typeface="ＭＳ Ｐゴシック" pitchFamily="-1" charset="-128"/>
            </a:endParaRPr>
          </a:p>
          <a:p>
            <a:pPr marL="644525" indent="-285750">
              <a:lnSpc>
                <a:spcPct val="150000"/>
              </a:lnSpc>
              <a:buFontTx/>
              <a:buChar char="-"/>
            </a:pPr>
            <a:endParaRPr lang="en-US" sz="1800" kern="0" dirty="0">
              <a:latin typeface="Verdana"/>
              <a:ea typeface="ＭＳ Ｐゴシック" pitchFamily="-1" charset="-128"/>
              <a:cs typeface="ＭＳ Ｐゴシック" pitchFamily="-1" charset="-128"/>
            </a:endParaRPr>
          </a:p>
        </p:txBody>
      </p:sp>
      <p:sp>
        <p:nvSpPr>
          <p:cNvPr id="5" name="Rektangel 4"/>
          <p:cNvSpPr/>
          <p:nvPr/>
        </p:nvSpPr>
        <p:spPr>
          <a:xfrm>
            <a:off x="685806" y="4976008"/>
            <a:ext cx="7990650" cy="1664623"/>
          </a:xfrm>
          <a:prstGeom prst="rect">
            <a:avLst/>
          </a:prstGeom>
          <a:solidFill>
            <a:schemeClr val="accent2">
              <a:lumMod val="20000"/>
              <a:lumOff val="80000"/>
            </a:schemeClr>
          </a:solidFill>
        </p:spPr>
        <p:txBody>
          <a:bodyPr wrap="square">
            <a:spAutoFit/>
          </a:bodyPr>
          <a:lstStyle/>
          <a:p>
            <a:pPr marL="358775">
              <a:lnSpc>
                <a:spcPct val="150000"/>
              </a:lnSpc>
            </a:pPr>
            <a:r>
              <a:rPr lang="en-US" sz="1400" kern="0" dirty="0">
                <a:latin typeface="Verdana"/>
                <a:ea typeface="ＭＳ Ｐゴシック" pitchFamily="-1" charset="-128"/>
                <a:cs typeface="ＭＳ Ｐゴシック" pitchFamily="-1" charset="-128"/>
              </a:rPr>
              <a:t>In </a:t>
            </a:r>
            <a:r>
              <a:rPr lang="en-US" sz="1400" kern="0" dirty="0" err="1">
                <a:latin typeface="Verdana"/>
                <a:ea typeface="ＭＳ Ｐゴシック" pitchFamily="-1" charset="-128"/>
                <a:cs typeface="ＭＳ Ｐゴシック" pitchFamily="-1" charset="-128"/>
              </a:rPr>
              <a:t>Baoxing</a:t>
            </a:r>
            <a:r>
              <a:rPr lang="en-US" sz="1400" kern="0" dirty="0">
                <a:latin typeface="Verdana"/>
                <a:ea typeface="ＭＳ Ｐゴシック" pitchFamily="-1" charset="-128"/>
                <a:cs typeface="ＭＳ Ｐゴシック" pitchFamily="-1" charset="-128"/>
              </a:rPr>
              <a:t> County, </a:t>
            </a:r>
            <a:r>
              <a:rPr lang="en-US" sz="1400" kern="0" dirty="0" smtClean="0">
                <a:latin typeface="Verdana"/>
                <a:ea typeface="ＭＳ Ｐゴシック" pitchFamily="-1" charset="-128"/>
                <a:cs typeface="ＭＳ Ｐゴシック" pitchFamily="-1" charset="-128"/>
              </a:rPr>
              <a:t>China, an </a:t>
            </a:r>
            <a:r>
              <a:rPr lang="en-US" sz="1400" kern="0" dirty="0">
                <a:latin typeface="Verdana"/>
                <a:ea typeface="ＭＳ Ｐゴシック" pitchFamily="-1" charset="-128"/>
                <a:cs typeface="ＭＳ Ｐゴシック" pitchFamily="-1" charset="-128"/>
              </a:rPr>
              <a:t>ecosystem service mapping and modeling tool was used to design development zones that avoid areas of high ecosystem service provision and importance for conservation. This is helping local policy makers to integrate biodiversity and ecosystem service status into cross- sectoral, multi-objective land-use plans. </a:t>
            </a:r>
            <a:endParaRPr lang="en-GB" sz="1400" kern="0" dirty="0">
              <a:latin typeface="Verdana"/>
              <a:ea typeface="ＭＳ Ｐゴシック" pitchFamily="-1" charset="-128"/>
              <a:cs typeface="ＭＳ Ｐゴシック" pitchFamily="-1" charset="-128"/>
            </a:endParaRPr>
          </a:p>
        </p:txBody>
      </p:sp>
    </p:spTree>
    <p:extLst>
      <p:ext uri="{BB962C8B-B14F-4D97-AF65-F5344CB8AC3E}">
        <p14:creationId xmlns:p14="http://schemas.microsoft.com/office/powerpoint/2010/main" xmlns="" val="26245155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1037927"/>
            <a:ext cx="9144000" cy="1015663"/>
          </a:xfrm>
          <a:ln/>
          <a:extLs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p>
            <a:pPr indent="0" eaLnBrk="1" hangingPunct="1"/>
            <a:r>
              <a:rPr lang="en-GB" dirty="0" smtClean="0">
                <a:ea typeface="ＭＳ Ｐゴシック" pitchFamily="34" charset="-128"/>
              </a:rPr>
              <a:t>The </a:t>
            </a:r>
            <a:r>
              <a:rPr lang="en-GB" dirty="0"/>
              <a:t>Economics of Ecosystems and Biodiversity - </a:t>
            </a:r>
            <a:r>
              <a:rPr lang="en-GB" dirty="0" smtClean="0"/>
              <a:t>TEEB</a:t>
            </a:r>
            <a:endParaRPr lang="en-GB" dirty="0" smtClean="0">
              <a:ea typeface="ＭＳ Ｐゴシック" pitchFamily="34" charset="-128"/>
            </a:endParaRPr>
          </a:p>
        </p:txBody>
      </p:sp>
      <p:sp>
        <p:nvSpPr>
          <p:cNvPr id="20" name="Title 1"/>
          <p:cNvSpPr txBox="1">
            <a:spLocks noGrp="1"/>
          </p:cNvSpPr>
          <p:nvPr/>
        </p:nvSpPr>
        <p:spPr>
          <a:xfrm>
            <a:off x="685806" y="3044220"/>
            <a:ext cx="7772400" cy="1470026"/>
          </a:xfrm>
          <a:prstGeom prst="rect">
            <a:avLst/>
          </a:prstGeom>
          <a:noFill/>
          <a:ln>
            <a:noFill/>
          </a:ln>
        </p:spPr>
        <p:txBody>
          <a:bodyPr vert="horz" wrap="square" lIns="91440" tIns="45720" rIns="91440" bIns="45720" anchor="ctr" anchorCtr="1" compatLnSpc="1"/>
          <a:lstStyle>
            <a:lvl1pPr marL="0" marR="0" lvl="0" indent="0" algn="ctr" defTabSz="914400" rtl="0" fontAlgn="auto" hangingPunct="1">
              <a:lnSpc>
                <a:spcPct val="100000"/>
              </a:lnSpc>
              <a:spcBef>
                <a:spcPts val="0"/>
              </a:spcBef>
              <a:spcAft>
                <a:spcPts val="0"/>
              </a:spcAft>
              <a:buNone/>
              <a:tabLst/>
              <a:defRPr lang="en-US" sz="4400" b="0" i="0" u="none" strike="noStrike" kern="1200" cap="none" spc="0" baseline="0">
                <a:solidFill>
                  <a:srgbClr val="000000"/>
                </a:solidFill>
                <a:uFillTx/>
                <a:latin typeface="Calibri"/>
              </a:defRPr>
            </a:lvl1pPr>
          </a:lstStyle>
          <a:p>
            <a:endParaRPr lang="en-GB"/>
          </a:p>
        </p:txBody>
      </p:sp>
      <p:sp>
        <p:nvSpPr>
          <p:cNvPr id="8" name="Rektangel 7"/>
          <p:cNvSpPr/>
          <p:nvPr/>
        </p:nvSpPr>
        <p:spPr>
          <a:xfrm>
            <a:off x="1" y="1988840"/>
            <a:ext cx="8964487" cy="4662815"/>
          </a:xfrm>
          <a:prstGeom prst="rect">
            <a:avLst/>
          </a:prstGeom>
        </p:spPr>
        <p:txBody>
          <a:bodyPr wrap="square">
            <a:spAutoFit/>
          </a:bodyPr>
          <a:lstStyle/>
          <a:p>
            <a:pPr marL="701675" lvl="0" indent="-342900">
              <a:lnSpc>
                <a:spcPct val="150000"/>
              </a:lnSpc>
              <a:buFont typeface="+mj-lt"/>
              <a:buAutoNum type="arabicPeriod"/>
            </a:pPr>
            <a:r>
              <a:rPr lang="en-US" sz="1800" kern="0" dirty="0" smtClean="0">
                <a:latin typeface="Verdana"/>
                <a:ea typeface="ＭＳ Ｐゴシック" pitchFamily="-1" charset="-128"/>
                <a:cs typeface="ＭＳ Ｐゴシック" pitchFamily="-1" charset="-128"/>
              </a:rPr>
              <a:t>Review relevant policy initiatives and tailor TEEB to the country</a:t>
            </a:r>
          </a:p>
          <a:p>
            <a:pPr marL="701675" lvl="0" indent="-342900">
              <a:lnSpc>
                <a:spcPct val="150000"/>
              </a:lnSpc>
              <a:buFont typeface="+mj-lt"/>
              <a:buAutoNum type="arabicPeriod"/>
            </a:pPr>
            <a:r>
              <a:rPr lang="en-US" sz="1800" kern="0" dirty="0" smtClean="0">
                <a:latin typeface="Verdana"/>
                <a:ea typeface="ＭＳ Ｐゴシック" pitchFamily="-1" charset="-128"/>
                <a:cs typeface="ＭＳ Ｐゴシック" pitchFamily="-1" charset="-128"/>
              </a:rPr>
              <a:t>Engage stakeholders, use policy makers’ priorities as starting point</a:t>
            </a:r>
          </a:p>
          <a:p>
            <a:pPr marL="701675" lvl="0" indent="-342900">
              <a:lnSpc>
                <a:spcPct val="150000"/>
              </a:lnSpc>
              <a:buFont typeface="+mj-lt"/>
              <a:buAutoNum type="arabicPeriod"/>
            </a:pPr>
            <a:r>
              <a:rPr lang="en-US" sz="1800" kern="0" dirty="0" smtClean="0">
                <a:latin typeface="Verdana"/>
                <a:ea typeface="ＭＳ Ｐゴシック" pitchFamily="-1" charset="-128"/>
                <a:cs typeface="ＭＳ Ｐゴシック" pitchFamily="-1" charset="-128"/>
              </a:rPr>
              <a:t>Consider all relevant ecosystem services, </a:t>
            </a:r>
            <a:r>
              <a:rPr lang="en-US" sz="1800" kern="0" dirty="0" err="1" smtClean="0">
                <a:latin typeface="Verdana"/>
                <a:ea typeface="ＭＳ Ｐゴシック" pitchFamily="-1" charset="-128"/>
                <a:cs typeface="ＭＳ Ｐゴシック" pitchFamily="-1" charset="-128"/>
              </a:rPr>
              <a:t>prioritise</a:t>
            </a:r>
            <a:endParaRPr lang="en-US" sz="1800" kern="0" dirty="0" smtClean="0">
              <a:latin typeface="Verdana"/>
              <a:ea typeface="ＭＳ Ｐゴシック" pitchFamily="-1" charset="-128"/>
              <a:cs typeface="ＭＳ Ｐゴシック" pitchFamily="-1" charset="-128"/>
            </a:endParaRPr>
          </a:p>
          <a:p>
            <a:pPr marL="701675" indent="-342900">
              <a:lnSpc>
                <a:spcPct val="150000"/>
              </a:lnSpc>
              <a:buFont typeface="+mj-lt"/>
              <a:buAutoNum type="arabicPeriod"/>
            </a:pPr>
            <a:r>
              <a:rPr lang="en-US" sz="1800" kern="0" dirty="0">
                <a:latin typeface="Verdana"/>
                <a:ea typeface="ＭＳ Ｐゴシック" pitchFamily="-1" charset="-128"/>
                <a:cs typeface="ＭＳ Ｐゴシック" pitchFamily="-1" charset="-128"/>
              </a:rPr>
              <a:t>Carefully consider the </a:t>
            </a:r>
            <a:r>
              <a:rPr lang="en-US" sz="1800" kern="0" dirty="0" smtClean="0">
                <a:latin typeface="Verdana"/>
                <a:ea typeface="ＭＳ Ｐゴシック" pitchFamily="-1" charset="-128"/>
                <a:cs typeface="ＭＳ Ｐゴシック" pitchFamily="-1" charset="-128"/>
              </a:rPr>
              <a:t>study: Scope, parameters, assumptions, time horizons, scale</a:t>
            </a:r>
          </a:p>
          <a:p>
            <a:pPr marL="701675" indent="-342900">
              <a:lnSpc>
                <a:spcPct val="150000"/>
              </a:lnSpc>
              <a:buFont typeface="+mj-lt"/>
              <a:buAutoNum type="arabicPeriod"/>
            </a:pPr>
            <a:r>
              <a:rPr lang="en-US" sz="1800" kern="0" dirty="0" smtClean="0">
                <a:latin typeface="Verdana"/>
                <a:ea typeface="ＭＳ Ｐゴシック" pitchFamily="-1" charset="-128"/>
                <a:cs typeface="ＭＳ Ｐゴシック" pitchFamily="-1" charset="-128"/>
              </a:rPr>
              <a:t>Biophysical information form the basis for socio-economic value data</a:t>
            </a:r>
            <a:endParaRPr lang="en-US" sz="1800" kern="0" dirty="0">
              <a:latin typeface="Verdana"/>
              <a:ea typeface="ＭＳ Ｐゴシック" pitchFamily="-1" charset="-128"/>
              <a:cs typeface="ＭＳ Ｐゴシック" pitchFamily="-1" charset="-128"/>
            </a:endParaRPr>
          </a:p>
          <a:p>
            <a:pPr marL="701675" lvl="0" indent="-342900">
              <a:lnSpc>
                <a:spcPct val="150000"/>
              </a:lnSpc>
              <a:buFont typeface="+mj-lt"/>
              <a:buAutoNum type="arabicPeriod"/>
            </a:pPr>
            <a:r>
              <a:rPr lang="en-US" sz="1800" kern="0" dirty="0" smtClean="0">
                <a:latin typeface="Verdana"/>
                <a:ea typeface="ＭＳ Ｐゴシック" pitchFamily="-1" charset="-128"/>
                <a:cs typeface="ＭＳ Ｐゴシック" pitchFamily="-1" charset="-128"/>
              </a:rPr>
              <a:t>Carefully choose policy options for analysis, outline pros and cons</a:t>
            </a:r>
          </a:p>
          <a:p>
            <a:pPr marL="701675" lvl="0" indent="-342900">
              <a:lnSpc>
                <a:spcPct val="150000"/>
              </a:lnSpc>
              <a:buFont typeface="+mj-lt"/>
              <a:buAutoNum type="arabicPeriod"/>
            </a:pPr>
            <a:r>
              <a:rPr lang="en-US" sz="1800" kern="0" dirty="0" smtClean="0">
                <a:latin typeface="Verdana"/>
                <a:ea typeface="ＭＳ Ｐゴシック" pitchFamily="-1" charset="-128"/>
                <a:cs typeface="ＭＳ Ｐゴシック" pitchFamily="-1" charset="-128"/>
              </a:rPr>
              <a:t>Be a fair facilitator, consider all implications in a balanced manner</a:t>
            </a:r>
          </a:p>
          <a:p>
            <a:pPr marL="701675" lvl="0" indent="-342900">
              <a:lnSpc>
                <a:spcPct val="150000"/>
              </a:lnSpc>
              <a:buFont typeface="+mj-lt"/>
              <a:buAutoNum type="arabicPeriod"/>
            </a:pPr>
            <a:r>
              <a:rPr lang="en-US" sz="1800" kern="0" dirty="0" smtClean="0">
                <a:latin typeface="Verdana"/>
                <a:ea typeface="ＭＳ Ｐゴシック" pitchFamily="-1" charset="-128"/>
                <a:cs typeface="ＭＳ Ｐゴシック" pitchFamily="-1" charset="-128"/>
              </a:rPr>
              <a:t>Use reviewers from different stakeholder groups, highlight omissions</a:t>
            </a:r>
          </a:p>
          <a:p>
            <a:pPr marL="701675" lvl="0" indent="-342900">
              <a:lnSpc>
                <a:spcPct val="150000"/>
              </a:lnSpc>
              <a:buFont typeface="+mj-lt"/>
              <a:buAutoNum type="arabicPeriod"/>
            </a:pPr>
            <a:r>
              <a:rPr lang="en-US" sz="1800" kern="0" dirty="0" smtClean="0">
                <a:latin typeface="Verdana"/>
                <a:ea typeface="ＭＳ Ｐゴシック" pitchFamily="-1" charset="-128"/>
                <a:cs typeface="ＭＳ Ｐゴシック" pitchFamily="-1" charset="-128"/>
              </a:rPr>
              <a:t>Connect with ongoing debates on policies and plans for translating study results into relevant arguments.  </a:t>
            </a:r>
          </a:p>
        </p:txBody>
      </p:sp>
    </p:spTree>
    <p:extLst>
      <p:ext uri="{BB962C8B-B14F-4D97-AF65-F5344CB8AC3E}">
        <p14:creationId xmlns:p14="http://schemas.microsoft.com/office/powerpoint/2010/main" xmlns="" val="22486951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1268759"/>
            <a:ext cx="9144000" cy="553998"/>
          </a:xfrm>
          <a:ln/>
          <a:extLs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p>
            <a:pPr indent="0" eaLnBrk="1" hangingPunct="1"/>
            <a:r>
              <a:rPr lang="en-GB" dirty="0" smtClean="0">
                <a:ea typeface="ＭＳ Ｐゴシック" pitchFamily="34" charset="-128"/>
              </a:rPr>
              <a:t>The Cost-Effectiveness Analysis - CEA</a:t>
            </a:r>
          </a:p>
        </p:txBody>
      </p:sp>
      <p:sp>
        <p:nvSpPr>
          <p:cNvPr id="20" name="Title 1"/>
          <p:cNvSpPr txBox="1">
            <a:spLocks noGrp="1"/>
          </p:cNvSpPr>
          <p:nvPr/>
        </p:nvSpPr>
        <p:spPr>
          <a:xfrm>
            <a:off x="685806" y="3044220"/>
            <a:ext cx="7772400" cy="1470026"/>
          </a:xfrm>
          <a:prstGeom prst="rect">
            <a:avLst/>
          </a:prstGeom>
          <a:noFill/>
          <a:ln>
            <a:noFill/>
          </a:ln>
        </p:spPr>
        <p:txBody>
          <a:bodyPr vert="horz" wrap="square" lIns="91440" tIns="45720" rIns="91440" bIns="45720" anchor="ctr" anchorCtr="1" compatLnSpc="1"/>
          <a:lstStyle>
            <a:lvl1pPr marL="0" marR="0" lvl="0" indent="0" algn="ctr" defTabSz="914400" rtl="0" fontAlgn="auto" hangingPunct="1">
              <a:lnSpc>
                <a:spcPct val="100000"/>
              </a:lnSpc>
              <a:spcBef>
                <a:spcPts val="0"/>
              </a:spcBef>
              <a:spcAft>
                <a:spcPts val="0"/>
              </a:spcAft>
              <a:buNone/>
              <a:tabLst/>
              <a:defRPr lang="en-US" sz="4400" b="0" i="0" u="none" strike="noStrike" kern="1200" cap="none" spc="0" baseline="0">
                <a:solidFill>
                  <a:srgbClr val="000000"/>
                </a:solidFill>
                <a:uFillTx/>
                <a:latin typeface="Calibri"/>
              </a:defRPr>
            </a:lvl1pPr>
          </a:lstStyle>
          <a:p>
            <a:endParaRPr lang="en-GB"/>
          </a:p>
        </p:txBody>
      </p:sp>
      <p:sp>
        <p:nvSpPr>
          <p:cNvPr id="8" name="Rektangel 7"/>
          <p:cNvSpPr/>
          <p:nvPr/>
        </p:nvSpPr>
        <p:spPr>
          <a:xfrm>
            <a:off x="1" y="1988840"/>
            <a:ext cx="5940151" cy="3416320"/>
          </a:xfrm>
          <a:prstGeom prst="rect">
            <a:avLst/>
          </a:prstGeom>
        </p:spPr>
        <p:txBody>
          <a:bodyPr wrap="square">
            <a:spAutoFit/>
          </a:bodyPr>
          <a:lstStyle/>
          <a:p>
            <a:pPr marL="358775" lvl="0">
              <a:lnSpc>
                <a:spcPct val="150000"/>
              </a:lnSpc>
            </a:pPr>
            <a:r>
              <a:rPr lang="en-GB" sz="1800" b="1" kern="0" dirty="0" smtClean="0">
                <a:latin typeface="Verdana"/>
                <a:ea typeface="ＭＳ Ｐゴシック" pitchFamily="-1" charset="-128"/>
                <a:cs typeface="ＭＳ Ｐゴシック" pitchFamily="-1" charset="-128"/>
              </a:rPr>
              <a:t>The economically most efficient way to fulfil an objective</a:t>
            </a:r>
            <a:r>
              <a:rPr lang="en-GB" sz="1800" kern="0" dirty="0" smtClean="0">
                <a:latin typeface="Verdana"/>
                <a:ea typeface="ＭＳ Ｐゴシック" pitchFamily="-1" charset="-128"/>
                <a:cs typeface="ＭＳ Ｐゴシック" pitchFamily="-1" charset="-128"/>
              </a:rPr>
              <a:t>.</a:t>
            </a:r>
          </a:p>
          <a:p>
            <a:pPr marL="701675" lvl="0" indent="-342900">
              <a:lnSpc>
                <a:spcPct val="150000"/>
              </a:lnSpc>
              <a:buFont typeface="Arial" pitchFamily="34" charset="0"/>
              <a:buChar char="•"/>
            </a:pPr>
            <a:r>
              <a:rPr lang="en-GB" sz="1800" kern="0" dirty="0" smtClean="0">
                <a:latin typeface="Verdana"/>
                <a:ea typeface="ＭＳ Ｐゴシック" pitchFamily="-1" charset="-128"/>
                <a:cs typeface="ＭＳ Ｐゴシック" pitchFamily="-1" charset="-128"/>
              </a:rPr>
              <a:t>Focus on the key result of an activity – for example </a:t>
            </a:r>
            <a:r>
              <a:rPr lang="en-GB" sz="1800" i="1" kern="0" dirty="0" smtClean="0">
                <a:latin typeface="Verdana"/>
                <a:ea typeface="ＭＳ Ｐゴシック" pitchFamily="-1" charset="-128"/>
                <a:cs typeface="ＭＳ Ｐゴシック" pitchFamily="-1" charset="-128"/>
              </a:rPr>
              <a:t>climate impact mitigation</a:t>
            </a:r>
            <a:r>
              <a:rPr lang="en-GB" sz="1800" kern="0" dirty="0" smtClean="0">
                <a:latin typeface="Verdana"/>
                <a:ea typeface="ＭＳ Ｐゴシック" pitchFamily="-1" charset="-128"/>
                <a:cs typeface="ＭＳ Ｐゴシック" pitchFamily="-1" charset="-128"/>
              </a:rPr>
              <a:t>. </a:t>
            </a:r>
            <a:endParaRPr lang="en-GB" sz="1800" kern="0" dirty="0">
              <a:latin typeface="Verdana"/>
              <a:ea typeface="ＭＳ Ｐゴシック" pitchFamily="-1" charset="-128"/>
              <a:cs typeface="ＭＳ Ｐゴシック" pitchFamily="-1" charset="-128"/>
            </a:endParaRPr>
          </a:p>
          <a:p>
            <a:pPr marL="701675" lvl="0" indent="-342900">
              <a:lnSpc>
                <a:spcPct val="150000"/>
              </a:lnSpc>
              <a:buFont typeface="Arial" pitchFamily="34" charset="0"/>
              <a:buChar char="•"/>
            </a:pPr>
            <a:r>
              <a:rPr lang="en-GB" sz="1800" kern="0" dirty="0" smtClean="0">
                <a:latin typeface="Verdana"/>
                <a:ea typeface="ＭＳ Ｐゴシック" pitchFamily="-1" charset="-128"/>
                <a:cs typeface="ＭＳ Ｐゴシック" pitchFamily="-1" charset="-128"/>
              </a:rPr>
              <a:t>Compares policies, programmes or projects.</a:t>
            </a:r>
          </a:p>
          <a:p>
            <a:pPr marL="701675" lvl="0" indent="-342900">
              <a:lnSpc>
                <a:spcPct val="150000"/>
              </a:lnSpc>
              <a:buFont typeface="Arial" pitchFamily="34" charset="0"/>
              <a:buChar char="•"/>
            </a:pPr>
            <a:r>
              <a:rPr lang="en-GB" sz="1800" kern="0" dirty="0" smtClean="0">
                <a:latin typeface="Verdana"/>
                <a:ea typeface="ＭＳ Ｐゴシック" pitchFamily="-1" charset="-128"/>
                <a:cs typeface="ＭＳ Ｐゴシック" pitchFamily="-1" charset="-128"/>
              </a:rPr>
              <a:t>Identifies the option to achieve a result at least cost.</a:t>
            </a:r>
            <a:endParaRPr lang="en-GB" kern="0" dirty="0" smtClean="0">
              <a:latin typeface="Verdana"/>
              <a:ea typeface="ＭＳ Ｐゴシック" pitchFamily="-1" charset="-128"/>
              <a:cs typeface="ＭＳ Ｐゴシック" pitchFamily="-1" charset="-128"/>
            </a:endParaRPr>
          </a:p>
        </p:txBody>
      </p:sp>
      <p:sp>
        <p:nvSpPr>
          <p:cNvPr id="2" name="Rektangel 1"/>
          <p:cNvSpPr/>
          <p:nvPr/>
        </p:nvSpPr>
        <p:spPr bwMode="auto">
          <a:xfrm>
            <a:off x="6228184" y="1916832"/>
            <a:ext cx="2520280" cy="911364"/>
          </a:xfrm>
          <a:prstGeom prst="rect">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smtClean="0">
                <a:ln>
                  <a:noFill/>
                </a:ln>
                <a:solidFill>
                  <a:schemeClr val="bg1"/>
                </a:solidFill>
                <a:effectLst/>
                <a:latin typeface="Verdana" pitchFamily="34" charset="0"/>
              </a:rPr>
              <a:t>Define the conditions for use of CEA (clear outcomes)</a:t>
            </a:r>
          </a:p>
        </p:txBody>
      </p:sp>
      <p:sp>
        <p:nvSpPr>
          <p:cNvPr id="6" name="Rektangel 5"/>
          <p:cNvSpPr/>
          <p:nvPr/>
        </p:nvSpPr>
        <p:spPr bwMode="auto">
          <a:xfrm>
            <a:off x="6228184" y="3140968"/>
            <a:ext cx="2520280" cy="911364"/>
          </a:xfrm>
          <a:prstGeom prst="rect">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smtClean="0">
                <a:ln>
                  <a:noFill/>
                </a:ln>
                <a:solidFill>
                  <a:schemeClr val="bg1"/>
                </a:solidFill>
                <a:effectLst/>
                <a:latin typeface="Verdana" pitchFamily="34" charset="0"/>
              </a:rPr>
              <a:t>Evaluate</a:t>
            </a:r>
            <a:r>
              <a:rPr kumimoji="0" lang="en-GB" sz="1400" b="1" i="0" u="none" strike="noStrike" cap="none" normalizeH="0" dirty="0" smtClean="0">
                <a:ln>
                  <a:noFill/>
                </a:ln>
                <a:solidFill>
                  <a:schemeClr val="bg1"/>
                </a:solidFill>
                <a:effectLst/>
                <a:latin typeface="Verdana" pitchFamily="34" charset="0"/>
              </a:rPr>
              <a:t> the total cost of the programme</a:t>
            </a:r>
            <a:endParaRPr kumimoji="0" lang="en-GB" sz="1400" b="1" i="0" u="none" strike="noStrike" cap="none" normalizeH="0" baseline="0" dirty="0" smtClean="0">
              <a:ln>
                <a:noFill/>
              </a:ln>
              <a:solidFill>
                <a:schemeClr val="bg1"/>
              </a:solidFill>
              <a:effectLst/>
              <a:latin typeface="Verdana" pitchFamily="34" charset="0"/>
            </a:endParaRPr>
          </a:p>
        </p:txBody>
      </p:sp>
      <p:sp>
        <p:nvSpPr>
          <p:cNvPr id="7" name="Rektangel 6"/>
          <p:cNvSpPr/>
          <p:nvPr/>
        </p:nvSpPr>
        <p:spPr bwMode="auto">
          <a:xfrm>
            <a:off x="6228184" y="4317836"/>
            <a:ext cx="2520280" cy="911364"/>
          </a:xfrm>
          <a:prstGeom prst="rect">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smtClean="0">
                <a:ln>
                  <a:noFill/>
                </a:ln>
                <a:solidFill>
                  <a:schemeClr val="bg1"/>
                </a:solidFill>
                <a:effectLst/>
                <a:latin typeface="Verdana" pitchFamily="34" charset="0"/>
              </a:rPr>
              <a:t>Measure the impact of the programme</a:t>
            </a:r>
          </a:p>
        </p:txBody>
      </p:sp>
      <p:sp>
        <p:nvSpPr>
          <p:cNvPr id="9" name="Rektangel 8"/>
          <p:cNvSpPr/>
          <p:nvPr/>
        </p:nvSpPr>
        <p:spPr bwMode="auto">
          <a:xfrm>
            <a:off x="6228184" y="5541972"/>
            <a:ext cx="2520280" cy="911364"/>
          </a:xfrm>
          <a:prstGeom prst="rect">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smtClean="0">
                <a:ln>
                  <a:noFill/>
                </a:ln>
                <a:solidFill>
                  <a:schemeClr val="bg1"/>
                </a:solidFill>
                <a:effectLst/>
                <a:latin typeface="Verdana" pitchFamily="34" charset="0"/>
              </a:rPr>
              <a:t>Establish a costs-to-effectiveness</a:t>
            </a:r>
            <a:r>
              <a:rPr kumimoji="0" lang="en-GB" sz="1400" b="1" i="0" u="none" strike="noStrike" cap="none" normalizeH="0" dirty="0" smtClean="0">
                <a:ln>
                  <a:noFill/>
                </a:ln>
                <a:solidFill>
                  <a:schemeClr val="bg1"/>
                </a:solidFill>
                <a:effectLst/>
                <a:latin typeface="Verdana" pitchFamily="34" charset="0"/>
              </a:rPr>
              <a:t> ratio</a:t>
            </a:r>
            <a:endParaRPr kumimoji="0" lang="en-GB" sz="1400" b="1" i="0" u="none" strike="noStrike" cap="none" normalizeH="0" baseline="0" dirty="0" smtClean="0">
              <a:ln>
                <a:noFill/>
              </a:ln>
              <a:solidFill>
                <a:schemeClr val="bg1"/>
              </a:solidFill>
              <a:effectLst/>
              <a:latin typeface="Verdana" pitchFamily="34" charset="0"/>
            </a:endParaRPr>
          </a:p>
        </p:txBody>
      </p:sp>
      <p:sp>
        <p:nvSpPr>
          <p:cNvPr id="3" name="Nedadgående pil 2"/>
          <p:cNvSpPr/>
          <p:nvPr/>
        </p:nvSpPr>
        <p:spPr bwMode="auto">
          <a:xfrm>
            <a:off x="7344308" y="2852936"/>
            <a:ext cx="144016" cy="216024"/>
          </a:xfrm>
          <a:prstGeom prst="downArrow">
            <a:avLst/>
          </a:prstGeom>
          <a:solidFill>
            <a:schemeClr val="accent4">
              <a:lumMod val="85000"/>
              <a:lumOff val="1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10" name="Nedadgående pil 9"/>
          <p:cNvSpPr/>
          <p:nvPr/>
        </p:nvSpPr>
        <p:spPr bwMode="auto">
          <a:xfrm>
            <a:off x="7380312" y="4077072"/>
            <a:ext cx="144016" cy="216024"/>
          </a:xfrm>
          <a:prstGeom prst="downArrow">
            <a:avLst/>
          </a:prstGeom>
          <a:solidFill>
            <a:schemeClr val="accent4">
              <a:lumMod val="85000"/>
              <a:lumOff val="1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11" name="Nedadgående pil 10"/>
          <p:cNvSpPr/>
          <p:nvPr/>
        </p:nvSpPr>
        <p:spPr bwMode="auto">
          <a:xfrm>
            <a:off x="7380312" y="5301208"/>
            <a:ext cx="144016" cy="216024"/>
          </a:xfrm>
          <a:prstGeom prst="downArrow">
            <a:avLst/>
          </a:prstGeom>
          <a:solidFill>
            <a:schemeClr val="accent4">
              <a:lumMod val="85000"/>
              <a:lumOff val="1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Tree>
    <p:extLst>
      <p:ext uri="{BB962C8B-B14F-4D97-AF65-F5344CB8AC3E}">
        <p14:creationId xmlns:p14="http://schemas.microsoft.com/office/powerpoint/2010/main" xmlns="" val="7134864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p:cNvSpPr>
            <a:spLocks noGrp="1"/>
          </p:cNvSpPr>
          <p:nvPr>
            <p:ph idx="1"/>
          </p:nvPr>
        </p:nvSpPr>
        <p:spPr/>
        <p:txBody>
          <a:bodyPr/>
          <a:lstStyle/>
          <a:p>
            <a:endParaRPr lang="en-GB"/>
          </a:p>
        </p:txBody>
      </p:sp>
      <p:sp>
        <p:nvSpPr>
          <p:cNvPr id="20" name="Title 1"/>
          <p:cNvSpPr txBox="1">
            <a:spLocks noGrp="1"/>
          </p:cNvSpPr>
          <p:nvPr/>
        </p:nvSpPr>
        <p:spPr>
          <a:xfrm>
            <a:off x="685806" y="3044220"/>
            <a:ext cx="7772400" cy="1470026"/>
          </a:xfrm>
          <a:prstGeom prst="rect">
            <a:avLst/>
          </a:prstGeom>
          <a:noFill/>
          <a:ln>
            <a:noFill/>
          </a:ln>
        </p:spPr>
        <p:txBody>
          <a:bodyPr vert="horz" wrap="square" lIns="91440" tIns="45720" rIns="91440" bIns="45720" anchor="ctr" anchorCtr="1" compatLnSpc="1"/>
          <a:lstStyle>
            <a:lvl1pPr marL="0" marR="0" lvl="0" indent="0" algn="ctr" defTabSz="914400" rtl="0" fontAlgn="auto" hangingPunct="1">
              <a:lnSpc>
                <a:spcPct val="100000"/>
              </a:lnSpc>
              <a:spcBef>
                <a:spcPts val="0"/>
              </a:spcBef>
              <a:spcAft>
                <a:spcPts val="0"/>
              </a:spcAft>
              <a:buNone/>
              <a:tabLst/>
              <a:defRPr lang="en-US" sz="4400" b="0" i="0" u="none" strike="noStrike" kern="1200" cap="none" spc="0" baseline="0">
                <a:solidFill>
                  <a:srgbClr val="000000"/>
                </a:solidFill>
                <a:uFillTx/>
                <a:latin typeface="Calibri"/>
              </a:defRPr>
            </a:lvl1pPr>
          </a:lstStyle>
          <a:p>
            <a:endParaRPr lang="en-GB"/>
          </a:p>
        </p:txBody>
      </p:sp>
      <p:sp>
        <p:nvSpPr>
          <p:cNvPr id="28" name="Subtitle 2"/>
          <p:cNvSpPr txBox="1">
            <a:spLocks noGrp="1"/>
          </p:cNvSpPr>
          <p:nvPr/>
        </p:nvSpPr>
        <p:spPr>
          <a:xfrm>
            <a:off x="1371606" y="4799997"/>
            <a:ext cx="6400800" cy="1752603"/>
          </a:xfrm>
          <a:prstGeom prst="rect">
            <a:avLst/>
          </a:prstGeom>
          <a:noFill/>
          <a:ln>
            <a:noFill/>
          </a:ln>
        </p:spPr>
        <p:txBody>
          <a:bodyPr vert="horz" wrap="square" lIns="91440" tIns="45720" rIns="91440" bIns="45720" anchor="t" anchorCtr="1" compatLnSpc="1"/>
          <a:lstStyle>
            <a:lvl1pPr marL="0" marR="0" lvl="0" indent="0" algn="ctr" defTabSz="914400" rtl="0" fontAlgn="auto" hangingPunct="1">
              <a:lnSpc>
                <a:spcPct val="100000"/>
              </a:lnSpc>
              <a:spcBef>
                <a:spcPts val="800"/>
              </a:spcBef>
              <a:spcAft>
                <a:spcPts val="0"/>
              </a:spcAft>
              <a:buSzPct val="100000"/>
              <a:buFont typeface="Arial" pitchFamily="34"/>
              <a:buNone/>
              <a:tabLst/>
              <a:defRPr lang="en-US" sz="3200" b="0" i="0" u="none" strike="noStrike" kern="1200" cap="none" spc="0" baseline="0">
                <a:solidFill>
                  <a:srgbClr val="898989"/>
                </a:solidFill>
                <a:uFillTx/>
                <a:latin typeface="Calibri"/>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5pPr>
          </a:lstStyle>
          <a:p>
            <a:endParaRPr lang="en-GB"/>
          </a:p>
        </p:txBody>
      </p:sp>
      <p:pic>
        <p:nvPicPr>
          <p:cNvPr id="29" name="Picture 2"/>
          <p:cNvPicPr>
            <a:picLocks noChangeAspect="1"/>
          </p:cNvPicPr>
          <p:nvPr/>
        </p:nvPicPr>
        <p:blipFill>
          <a:blip r:embed="rId3" cstate="print"/>
          <a:srcRect/>
          <a:stretch>
            <a:fillRect/>
          </a:stretch>
        </p:blipFill>
        <p:spPr>
          <a:xfrm>
            <a:off x="19052" y="1799035"/>
            <a:ext cx="9105896" cy="5086349"/>
          </a:xfrm>
          <a:prstGeom prst="rect">
            <a:avLst/>
          </a:prstGeom>
          <a:noFill/>
          <a:ln>
            <a:noFill/>
          </a:ln>
        </p:spPr>
      </p:pic>
      <p:sp>
        <p:nvSpPr>
          <p:cNvPr id="30" name="Rectangle 4"/>
          <p:cNvSpPr/>
          <p:nvPr/>
        </p:nvSpPr>
        <p:spPr>
          <a:xfrm>
            <a:off x="4355979" y="5653697"/>
            <a:ext cx="4572000" cy="1015663"/>
          </a:xfrm>
          <a:prstGeom prst="rect">
            <a:avLst/>
          </a:prstGeom>
          <a:noFill/>
          <a:ln>
            <a:noFill/>
            <a:prstDash val="solid"/>
          </a:ln>
        </p:spPr>
        <p:txBody>
          <a:bodyPr vert="horz" wrap="square" lIns="91440" tIns="45720" rIns="91440" bIns="45720" anchor="t" anchorCtr="0" compatLnSpc="1">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dirty="0" smtClean="0">
                <a:solidFill>
                  <a:srgbClr val="000000"/>
                </a:solidFill>
                <a:uFillTx/>
                <a:latin typeface="Calibri"/>
              </a:rPr>
              <a:t>National </a:t>
            </a:r>
            <a:r>
              <a:rPr lang="en-US" sz="1200" b="1" i="0" u="none" strike="noStrike" kern="1200" cap="none" spc="0" baseline="0" dirty="0">
                <a:solidFill>
                  <a:srgbClr val="000000"/>
                </a:solidFill>
                <a:uFillTx/>
                <a:latin typeface="Calibri"/>
              </a:rPr>
              <a:t>carbon abatement cost curve for Mexico</a:t>
            </a:r>
            <a:endParaRPr lang="en-US" sz="1200" b="0" i="0" u="none" strike="noStrike" kern="1200" cap="none" spc="0" baseline="0" dirty="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dirty="0">
                <a:solidFill>
                  <a:srgbClr val="000000"/>
                </a:solidFill>
                <a:uFillTx/>
                <a:latin typeface="Calibri"/>
              </a:rPr>
              <a:t>GHG abatement cost curve for Mexico in 2030</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200" b="0" i="0" u="none" strike="noStrike" kern="1200" cap="none" spc="0" baseline="0" dirty="0" err="1">
                <a:solidFill>
                  <a:srgbClr val="000000"/>
                </a:solidFill>
                <a:uFillTx/>
                <a:latin typeface="Calibri"/>
              </a:rPr>
              <a:t>Cost</a:t>
            </a:r>
            <a:r>
              <a:rPr lang="da-DK" sz="1200" b="0" i="0" u="none" strike="noStrike" kern="1200" cap="none" spc="0" baseline="0" dirty="0">
                <a:solidFill>
                  <a:srgbClr val="000000"/>
                </a:solidFill>
                <a:uFillTx/>
                <a:latin typeface="Calibri"/>
              </a:rPr>
              <a:t>, US$/tCO2e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1" u="none" strike="noStrike" kern="1200" cap="none" spc="0" baseline="0" dirty="0">
                <a:solidFill>
                  <a:srgbClr val="000000"/>
                </a:solidFill>
                <a:uFillTx/>
                <a:latin typeface="Calibri"/>
              </a:rPr>
              <a:t>Source: McKinsey, Centro Mario Molina: “Low Carbon Growth: a Potential Path for Mexico”</a:t>
            </a:r>
            <a:endParaRPr lang="da-DK" sz="1200" b="0" i="0" u="none" strike="noStrike" kern="1200" cap="none" spc="0" baseline="0" dirty="0">
              <a:solidFill>
                <a:srgbClr val="000000"/>
              </a:solidFill>
              <a:uFillTx/>
              <a:latin typeface="Calibri"/>
            </a:endParaRPr>
          </a:p>
        </p:txBody>
      </p:sp>
      <p:sp>
        <p:nvSpPr>
          <p:cNvPr id="20482" name="Rectangle 2"/>
          <p:cNvSpPr>
            <a:spLocks noGrp="1" noChangeArrowheads="1"/>
          </p:cNvSpPr>
          <p:nvPr>
            <p:ph type="title"/>
          </p:nvPr>
        </p:nvSpPr>
        <p:spPr>
          <a:xfrm>
            <a:off x="0" y="1199074"/>
            <a:ext cx="9144000" cy="861774"/>
          </a:xfrm>
          <a:ln/>
          <a:extLs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p>
            <a:pPr indent="0" eaLnBrk="1" hangingPunct="1"/>
            <a:r>
              <a:rPr lang="en-GB" dirty="0" smtClean="0">
                <a:ea typeface="ＭＳ Ｐゴシック" pitchFamily="34" charset="-128"/>
              </a:rPr>
              <a:t>BIG wins Cost-Effectiveness Analysis </a:t>
            </a:r>
            <a:r>
              <a:rPr lang="en-GB" sz="2000" dirty="0" smtClean="0">
                <a:ea typeface="ＭＳ Ｐゴシック" pitchFamily="34" charset="-128"/>
              </a:rPr>
              <a:t>Energy - Mexico</a:t>
            </a:r>
          </a:p>
        </p:txBody>
      </p:sp>
    </p:spTree>
    <p:extLst>
      <p:ext uri="{BB962C8B-B14F-4D97-AF65-F5344CB8AC3E}">
        <p14:creationId xmlns:p14="http://schemas.microsoft.com/office/powerpoint/2010/main" xmlns="" val="8094504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FB741962-E197-41CB-93F9-81D06FF60593}" type="slidenum">
              <a:rPr lang="en-GB" smtClean="0"/>
              <a:pPr>
                <a:defRPr/>
              </a:pPr>
              <a:t>14</a:t>
            </a:fld>
            <a:endParaRPr lang="en-GB" dirty="0"/>
          </a:p>
        </p:txBody>
      </p:sp>
      <p:sp>
        <p:nvSpPr>
          <p:cNvPr id="5" name="Pladsholder til indhold 2"/>
          <p:cNvSpPr>
            <a:spLocks noGrp="1"/>
          </p:cNvSpPr>
          <p:nvPr>
            <p:ph idx="1"/>
          </p:nvPr>
        </p:nvSpPr>
        <p:spPr>
          <a:xfrm>
            <a:off x="457200" y="1570038"/>
            <a:ext cx="8229600" cy="4525962"/>
          </a:xfrm>
        </p:spPr>
        <p:txBody>
          <a:bodyPr/>
          <a:lstStyle/>
          <a:p>
            <a:pPr>
              <a:buFont typeface="Arial" charset="0"/>
              <a:buNone/>
            </a:pPr>
            <a:r>
              <a:rPr lang="da-DK" sz="2400" b="1" dirty="0">
                <a:latin typeface="Calibri" charset="0"/>
              </a:rPr>
              <a:t>No </a:t>
            </a:r>
            <a:r>
              <a:rPr lang="da-DK" sz="2400" b="1" dirty="0" err="1">
                <a:latin typeface="Calibri" charset="0"/>
              </a:rPr>
              <a:t>Regrets</a:t>
            </a:r>
            <a:r>
              <a:rPr lang="da-DK" sz="2400" b="1" dirty="0">
                <a:latin typeface="Calibri" charset="0"/>
              </a:rPr>
              <a:t> Options for </a:t>
            </a:r>
            <a:r>
              <a:rPr lang="da-DK" sz="2400" b="1" dirty="0" err="1">
                <a:latin typeface="Calibri" charset="0"/>
              </a:rPr>
              <a:t>reducing</a:t>
            </a:r>
            <a:r>
              <a:rPr lang="da-DK" sz="2400" b="1" dirty="0">
                <a:latin typeface="Calibri" charset="0"/>
              </a:rPr>
              <a:t> CO2 emissions in China, 2030</a:t>
            </a:r>
          </a:p>
          <a:p>
            <a:pPr>
              <a:buFont typeface="Arial" charset="0"/>
              <a:buNone/>
            </a:pPr>
            <a:r>
              <a:rPr lang="da-DK" sz="2000" i="1" dirty="0">
                <a:latin typeface="Calibri" charset="0"/>
              </a:rPr>
              <a:t>Source: World Bank (2012) </a:t>
            </a:r>
            <a:endParaRPr lang="en-GB" sz="2000" dirty="0">
              <a:latin typeface="Calibri" charset="0"/>
            </a:endParaRPr>
          </a:p>
        </p:txBody>
      </p:sp>
      <p:pic>
        <p:nvPicPr>
          <p:cNvPr id="6" name="Billede 3"/>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22250" y="2470150"/>
            <a:ext cx="8159750" cy="4387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7805877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1271082"/>
            <a:ext cx="9144000" cy="861774"/>
          </a:xfrm>
          <a:ln/>
          <a:extLs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p>
            <a:pPr indent="0" eaLnBrk="1" hangingPunct="1"/>
            <a:r>
              <a:rPr lang="en-GB" dirty="0" smtClean="0">
                <a:ea typeface="ＭＳ Ｐゴシック" pitchFamily="34" charset="-128"/>
              </a:rPr>
              <a:t>BIG WINS Cost Effectiveness Analysis</a:t>
            </a:r>
            <a:br>
              <a:rPr lang="en-GB" dirty="0" smtClean="0">
                <a:ea typeface="ＭＳ Ｐゴシック" pitchFamily="34" charset="-128"/>
              </a:rPr>
            </a:br>
            <a:r>
              <a:rPr lang="en-GB" sz="2000" dirty="0" smtClean="0">
                <a:ea typeface="ＭＳ Ｐゴシック" pitchFamily="34" charset="-128"/>
              </a:rPr>
              <a:t>Private Sector - Fishery</a:t>
            </a:r>
          </a:p>
        </p:txBody>
      </p:sp>
      <p:sp>
        <p:nvSpPr>
          <p:cNvPr id="18" name="Pladsholder til indhold 1"/>
          <p:cNvSpPr>
            <a:spLocks noGrp="1"/>
          </p:cNvSpPr>
          <p:nvPr>
            <p:ph idx="1"/>
          </p:nvPr>
        </p:nvSpPr>
        <p:spPr>
          <a:xfrm>
            <a:off x="395536" y="2348880"/>
            <a:ext cx="8229600" cy="4302716"/>
          </a:xfrm>
        </p:spPr>
        <p:txBody>
          <a:bodyPr>
            <a:spAutoFit/>
          </a:bodyPr>
          <a:lstStyle/>
          <a:p>
            <a:pPr>
              <a:buClrTx/>
            </a:pPr>
            <a:r>
              <a:rPr lang="en-GB" sz="1800" i="0" dirty="0" smtClean="0"/>
              <a:t>New vessels, increased livelihood</a:t>
            </a:r>
          </a:p>
          <a:p>
            <a:pPr>
              <a:buClrTx/>
            </a:pPr>
            <a:r>
              <a:rPr lang="en-GB" sz="1800" i="0" dirty="0" smtClean="0"/>
              <a:t>Cost-effectiveness analysis of sub-options:</a:t>
            </a:r>
            <a:endParaRPr lang="en-GB" sz="1800" i="0" dirty="0"/>
          </a:p>
          <a:p>
            <a:pPr>
              <a:buClrTx/>
              <a:buFont typeface="Wingdings" pitchFamily="2" charset="2"/>
              <a:buChar char="ü"/>
            </a:pPr>
            <a:r>
              <a:rPr lang="en-GB" sz="1800" i="0" dirty="0" smtClean="0"/>
              <a:t>New fish boxes, 10 % less waste, 4 months payback time</a:t>
            </a:r>
          </a:p>
          <a:p>
            <a:pPr>
              <a:buClrTx/>
              <a:buFont typeface="Wingdings" pitchFamily="2" charset="2"/>
              <a:buChar char="ü"/>
            </a:pPr>
            <a:r>
              <a:rPr lang="en-GB" sz="1800" i="0" dirty="0" smtClean="0"/>
              <a:t>New steam system in fish processing enterprise, 40 % less energy consumption (two months payback time)</a:t>
            </a:r>
          </a:p>
          <a:p>
            <a:pPr>
              <a:buClrTx/>
              <a:buFont typeface="Wingdings" pitchFamily="2" charset="2"/>
              <a:buChar char="ü"/>
            </a:pPr>
            <a:r>
              <a:rPr lang="en-GB" sz="1800" i="0" dirty="0" smtClean="0"/>
              <a:t>New enterprise cleaning procedures – 60 % less water consumption (1 month payback time)</a:t>
            </a:r>
          </a:p>
          <a:p>
            <a:pPr>
              <a:buClrTx/>
              <a:buFont typeface="Wingdings" pitchFamily="2" charset="2"/>
              <a:buChar char="ü"/>
            </a:pPr>
            <a:r>
              <a:rPr lang="en-GB" sz="1800" i="0" dirty="0" smtClean="0"/>
              <a:t>Reduced need for waste water treatment (huge societal benefit)</a:t>
            </a:r>
          </a:p>
          <a:p>
            <a:pPr>
              <a:buClrTx/>
              <a:buFont typeface="Wingdings" pitchFamily="2" charset="2"/>
              <a:buChar char="ü"/>
            </a:pPr>
            <a:r>
              <a:rPr lang="en-GB" sz="1800" i="0" dirty="0" smtClean="0"/>
              <a:t>New oil extraction technology – enables discharge of residual waters on farm land </a:t>
            </a:r>
          </a:p>
          <a:p>
            <a:pPr>
              <a:buClrTx/>
            </a:pPr>
            <a:endParaRPr lang="en-GB" sz="2000" i="0" dirty="0" smtClean="0"/>
          </a:p>
          <a:p>
            <a:pPr>
              <a:buClrTx/>
            </a:pPr>
            <a:endParaRPr lang="en-GB" sz="2000" i="0" dirty="0" smtClean="0"/>
          </a:p>
          <a:p>
            <a:pPr>
              <a:buClrTx/>
            </a:pPr>
            <a:endParaRPr lang="en-GB" sz="2000" i="0" dirty="0"/>
          </a:p>
        </p:txBody>
      </p:sp>
    </p:spTree>
    <p:extLst>
      <p:ext uri="{BB962C8B-B14F-4D97-AF65-F5344CB8AC3E}">
        <p14:creationId xmlns:p14="http://schemas.microsoft.com/office/powerpoint/2010/main" xmlns="" val="13352043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1196752"/>
            <a:ext cx="9144000" cy="830997"/>
          </a:xfrm>
          <a:ln/>
          <a:extLs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p>
            <a:pPr indent="0" eaLnBrk="1" hangingPunct="1"/>
            <a:r>
              <a:rPr lang="en-GB" sz="2800" dirty="0" smtClean="0">
                <a:ea typeface="ＭＳ Ｐゴシック" pitchFamily="34" charset="-128"/>
              </a:rPr>
              <a:t>BIG WINS Cost-Effectiveness Analysis </a:t>
            </a:r>
            <a:r>
              <a:rPr lang="en-GB" sz="2000" dirty="0" smtClean="0">
                <a:ea typeface="ＭＳ Ｐゴシック" pitchFamily="34" charset="-128"/>
              </a:rPr>
              <a:t>Governance &amp; Energy, Morocco</a:t>
            </a:r>
            <a:endParaRPr lang="en-GB" sz="2800" dirty="0" smtClean="0">
              <a:ea typeface="ＭＳ Ｐゴシック" pitchFamily="34" charset="-128"/>
            </a:endParaRPr>
          </a:p>
        </p:txBody>
      </p:sp>
      <p:sp>
        <p:nvSpPr>
          <p:cNvPr id="20" name="Title 1"/>
          <p:cNvSpPr txBox="1">
            <a:spLocks noGrp="1"/>
          </p:cNvSpPr>
          <p:nvPr/>
        </p:nvSpPr>
        <p:spPr>
          <a:xfrm>
            <a:off x="685806" y="3044220"/>
            <a:ext cx="7772400" cy="1470026"/>
          </a:xfrm>
          <a:prstGeom prst="rect">
            <a:avLst/>
          </a:prstGeom>
          <a:noFill/>
          <a:ln>
            <a:noFill/>
          </a:ln>
        </p:spPr>
        <p:txBody>
          <a:bodyPr vert="horz" wrap="square" lIns="91440" tIns="45720" rIns="91440" bIns="45720" anchor="ctr" anchorCtr="1" compatLnSpc="1"/>
          <a:lstStyle>
            <a:lvl1pPr marL="0" marR="0" lvl="0" indent="0" algn="ctr" defTabSz="914400" rtl="0" fontAlgn="auto" hangingPunct="1">
              <a:lnSpc>
                <a:spcPct val="100000"/>
              </a:lnSpc>
              <a:spcBef>
                <a:spcPts val="0"/>
              </a:spcBef>
              <a:spcAft>
                <a:spcPts val="0"/>
              </a:spcAft>
              <a:buNone/>
              <a:tabLst/>
              <a:defRPr lang="en-US" sz="4400" b="0" i="0" u="none" strike="noStrike" kern="1200" cap="none" spc="0" baseline="0">
                <a:solidFill>
                  <a:srgbClr val="000000"/>
                </a:solidFill>
                <a:uFillTx/>
                <a:latin typeface="Calibri"/>
              </a:defRPr>
            </a:lvl1pPr>
          </a:lstStyle>
          <a:p>
            <a:endParaRPr lang="en-GB"/>
          </a:p>
        </p:txBody>
      </p:sp>
      <p:sp>
        <p:nvSpPr>
          <p:cNvPr id="8" name="Rektangel 7"/>
          <p:cNvSpPr/>
          <p:nvPr/>
        </p:nvSpPr>
        <p:spPr>
          <a:xfrm>
            <a:off x="1" y="2019612"/>
            <a:ext cx="8964488" cy="3393237"/>
          </a:xfrm>
          <a:prstGeom prst="rect">
            <a:avLst/>
          </a:prstGeom>
        </p:spPr>
        <p:txBody>
          <a:bodyPr wrap="square">
            <a:spAutoFit/>
          </a:bodyPr>
          <a:lstStyle/>
          <a:p>
            <a:pPr marL="622300" lvl="0" indent="-263525">
              <a:lnSpc>
                <a:spcPct val="150000"/>
              </a:lnSpc>
              <a:buFont typeface="Arial" pitchFamily="34" charset="0"/>
              <a:buChar char="•"/>
            </a:pPr>
            <a:r>
              <a:rPr lang="en-GB" sz="1800" kern="0" dirty="0" smtClean="0">
                <a:latin typeface="Verdana"/>
                <a:ea typeface="ＭＳ Ｐゴシック" pitchFamily="-1" charset="-128"/>
                <a:cs typeface="ＭＳ Ｐゴシック" pitchFamily="-1" charset="-128"/>
              </a:rPr>
              <a:t>Energy subsidies 2011: 5.5% of GDP, 17% investment budget</a:t>
            </a:r>
          </a:p>
          <a:p>
            <a:pPr marL="622300" lvl="0" indent="-263525">
              <a:lnSpc>
                <a:spcPct val="150000"/>
              </a:lnSpc>
              <a:buFont typeface="Arial" pitchFamily="34" charset="0"/>
              <a:buChar char="•"/>
            </a:pPr>
            <a:r>
              <a:rPr lang="en-GB" sz="1800" kern="0" dirty="0" smtClean="0">
                <a:latin typeface="Verdana"/>
                <a:ea typeface="ＭＳ Ｐゴシック" pitchFamily="-1" charset="-128"/>
                <a:cs typeface="ＭＳ Ｐゴシック" pitchFamily="-1" charset="-128"/>
              </a:rPr>
              <a:t>Low fossil fuel prices make renewable energy less competitive</a:t>
            </a:r>
          </a:p>
          <a:p>
            <a:pPr marL="622300" lvl="0" indent="-263525">
              <a:lnSpc>
                <a:spcPct val="150000"/>
              </a:lnSpc>
              <a:buFont typeface="Arial" pitchFamily="34" charset="0"/>
              <a:buChar char="•"/>
            </a:pPr>
            <a:r>
              <a:rPr lang="en-GB" sz="1800" kern="0" dirty="0" smtClean="0">
                <a:latin typeface="Verdana"/>
                <a:ea typeface="ＭＳ Ｐゴシック" pitchFamily="-1" charset="-128"/>
                <a:cs typeface="ＭＳ Ｐゴシック" pitchFamily="-1" charset="-128"/>
              </a:rPr>
              <a:t>No action due to fear for voters</a:t>
            </a:r>
          </a:p>
          <a:p>
            <a:pPr marL="622300" lvl="0" indent="-263525">
              <a:lnSpc>
                <a:spcPct val="150000"/>
              </a:lnSpc>
              <a:buFont typeface="Arial" pitchFamily="34" charset="0"/>
              <a:buChar char="•"/>
            </a:pPr>
            <a:r>
              <a:rPr lang="en-GB" sz="1800" kern="0" dirty="0" smtClean="0">
                <a:latin typeface="Verdana"/>
                <a:ea typeface="ＭＳ Ｐゴシック" pitchFamily="-1" charset="-128"/>
                <a:cs typeface="ＭＳ Ｐゴシック" pitchFamily="-1" charset="-128"/>
              </a:rPr>
              <a:t>Survey showed little resistance towards cutting subsidies</a:t>
            </a:r>
          </a:p>
          <a:p>
            <a:pPr marL="622300" lvl="0" indent="-263525">
              <a:lnSpc>
                <a:spcPct val="150000"/>
              </a:lnSpc>
              <a:buFont typeface="Arial" pitchFamily="34" charset="0"/>
              <a:buChar char="•"/>
            </a:pPr>
            <a:r>
              <a:rPr lang="en-GB" sz="1800" kern="0" dirty="0" smtClean="0">
                <a:latin typeface="Verdana"/>
                <a:ea typeface="ＭＳ Ｐゴシック" pitchFamily="-1" charset="-128"/>
                <a:cs typeface="ＭＳ Ｐゴシック" pitchFamily="-1" charset="-128"/>
              </a:rPr>
              <a:t>Mainly the wealthy opposed </a:t>
            </a:r>
          </a:p>
          <a:p>
            <a:pPr marL="358775" lvl="0">
              <a:lnSpc>
                <a:spcPct val="150000"/>
              </a:lnSpc>
            </a:pPr>
            <a:r>
              <a:rPr lang="en-GB" sz="1800" kern="0" dirty="0">
                <a:latin typeface="Verdana"/>
                <a:ea typeface="ＭＳ Ｐゴシック" pitchFamily="-1" charset="-128"/>
                <a:cs typeface="ＭＳ Ｐゴシック" pitchFamily="-1" charset="-128"/>
              </a:rPr>
              <a:t> </a:t>
            </a:r>
            <a:r>
              <a:rPr lang="en-GB" sz="1800" kern="0" dirty="0" smtClean="0">
                <a:latin typeface="Verdana"/>
                <a:ea typeface="ＭＳ Ｐゴシック" pitchFamily="-1" charset="-128"/>
                <a:cs typeface="ＭＳ Ｐゴシック" pitchFamily="-1" charset="-128"/>
              </a:rPr>
              <a:t>  a reform</a:t>
            </a:r>
          </a:p>
          <a:p>
            <a:pPr marL="622300" lvl="0" indent="-263525">
              <a:lnSpc>
                <a:spcPct val="150000"/>
              </a:lnSpc>
              <a:buFont typeface="Arial" pitchFamily="34" charset="0"/>
              <a:buChar char="•"/>
            </a:pPr>
            <a:r>
              <a:rPr lang="en-GB" sz="1800" kern="0" dirty="0" smtClean="0">
                <a:latin typeface="Verdana"/>
                <a:ea typeface="ＭＳ Ｐゴシック" pitchFamily="-1" charset="-128"/>
                <a:cs typeface="ＭＳ Ｐゴシック" pitchFamily="-1" charset="-128"/>
              </a:rPr>
              <a:t>Energy subsidy reform now</a:t>
            </a:r>
          </a:p>
          <a:p>
            <a:pPr marL="358775" lvl="0">
              <a:lnSpc>
                <a:spcPct val="150000"/>
              </a:lnSpc>
            </a:pPr>
            <a:r>
              <a:rPr lang="en-GB" sz="1800" kern="0" dirty="0">
                <a:latin typeface="Verdana"/>
                <a:ea typeface="ＭＳ Ｐゴシック" pitchFamily="-1" charset="-128"/>
                <a:cs typeface="ＭＳ Ｐゴシック" pitchFamily="-1" charset="-128"/>
              </a:rPr>
              <a:t> </a:t>
            </a:r>
            <a:r>
              <a:rPr lang="en-GB" sz="1800" kern="0" dirty="0" smtClean="0">
                <a:latin typeface="Verdana"/>
                <a:ea typeface="ＭＳ Ｐゴシック" pitchFamily="-1" charset="-128"/>
                <a:cs typeface="ＭＳ Ｐゴシック" pitchFamily="-1" charset="-128"/>
              </a:rPr>
              <a:t>  on track</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708787" y="3924300"/>
            <a:ext cx="4400550" cy="29337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2825396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67434" y="4941168"/>
            <a:ext cx="2976566" cy="191683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0482" name="Rectangle 2"/>
          <p:cNvSpPr>
            <a:spLocks noGrp="1" noChangeArrowheads="1"/>
          </p:cNvSpPr>
          <p:nvPr>
            <p:ph type="title"/>
          </p:nvPr>
        </p:nvSpPr>
        <p:spPr>
          <a:xfrm>
            <a:off x="0" y="1268759"/>
            <a:ext cx="9144000" cy="553998"/>
          </a:xfrm>
          <a:ln/>
          <a:extLs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p>
            <a:pPr indent="0" eaLnBrk="1" hangingPunct="1"/>
            <a:r>
              <a:rPr lang="en-GB" dirty="0" smtClean="0">
                <a:ea typeface="ＭＳ Ｐゴシック" pitchFamily="34" charset="-128"/>
              </a:rPr>
              <a:t>The Cost-Benefit Analysis - CBA</a:t>
            </a:r>
          </a:p>
        </p:txBody>
      </p:sp>
      <p:sp>
        <p:nvSpPr>
          <p:cNvPr id="20" name="Title 1"/>
          <p:cNvSpPr txBox="1">
            <a:spLocks noGrp="1"/>
          </p:cNvSpPr>
          <p:nvPr/>
        </p:nvSpPr>
        <p:spPr>
          <a:xfrm>
            <a:off x="685806" y="3044220"/>
            <a:ext cx="7772400" cy="1470026"/>
          </a:xfrm>
          <a:prstGeom prst="rect">
            <a:avLst/>
          </a:prstGeom>
          <a:noFill/>
          <a:ln>
            <a:noFill/>
          </a:ln>
        </p:spPr>
        <p:txBody>
          <a:bodyPr vert="horz" wrap="square" lIns="91440" tIns="45720" rIns="91440" bIns="45720" anchor="ctr" anchorCtr="1" compatLnSpc="1"/>
          <a:lstStyle>
            <a:lvl1pPr marL="0" marR="0" lvl="0" indent="0" algn="ctr" defTabSz="914400" rtl="0" fontAlgn="auto" hangingPunct="1">
              <a:lnSpc>
                <a:spcPct val="100000"/>
              </a:lnSpc>
              <a:spcBef>
                <a:spcPts val="0"/>
              </a:spcBef>
              <a:spcAft>
                <a:spcPts val="0"/>
              </a:spcAft>
              <a:buNone/>
              <a:tabLst/>
              <a:defRPr lang="en-US" sz="4400" b="0" i="0" u="none" strike="noStrike" kern="1200" cap="none" spc="0" baseline="0">
                <a:solidFill>
                  <a:srgbClr val="000000"/>
                </a:solidFill>
                <a:uFillTx/>
                <a:latin typeface="Calibri"/>
              </a:defRPr>
            </a:lvl1pPr>
          </a:lstStyle>
          <a:p>
            <a:endParaRPr lang="en-GB"/>
          </a:p>
        </p:txBody>
      </p:sp>
      <p:sp>
        <p:nvSpPr>
          <p:cNvPr id="8" name="Rektangel 7"/>
          <p:cNvSpPr/>
          <p:nvPr/>
        </p:nvSpPr>
        <p:spPr>
          <a:xfrm>
            <a:off x="1" y="1988840"/>
            <a:ext cx="8964488" cy="4293483"/>
          </a:xfrm>
          <a:prstGeom prst="rect">
            <a:avLst/>
          </a:prstGeom>
        </p:spPr>
        <p:txBody>
          <a:bodyPr wrap="square">
            <a:spAutoFit/>
          </a:bodyPr>
          <a:lstStyle/>
          <a:p>
            <a:pPr marL="358775" lvl="0">
              <a:lnSpc>
                <a:spcPct val="150000"/>
              </a:lnSpc>
            </a:pPr>
            <a:r>
              <a:rPr lang="en-GB" sz="2000" kern="0" dirty="0" smtClean="0">
                <a:latin typeface="Verdana"/>
                <a:ea typeface="ＭＳ Ｐゴシック" pitchFamily="-1" charset="-128"/>
                <a:cs typeface="ＭＳ Ｐゴシック" pitchFamily="-1" charset="-128"/>
              </a:rPr>
              <a:t>Compares costs and benefits for investment appraisal</a:t>
            </a:r>
          </a:p>
          <a:p>
            <a:pPr marL="815975" lvl="0" indent="-457200">
              <a:lnSpc>
                <a:spcPct val="150000"/>
              </a:lnSpc>
              <a:buFont typeface="+mj-lt"/>
              <a:buAutoNum type="arabicPeriod"/>
            </a:pPr>
            <a:r>
              <a:rPr lang="en-GB" sz="1800" kern="0" dirty="0" smtClean="0">
                <a:latin typeface="Verdana"/>
                <a:ea typeface="ＭＳ Ｐゴシック" pitchFamily="-1" charset="-128"/>
                <a:cs typeface="ＭＳ Ｐゴシック" pitchFamily="-1" charset="-128"/>
              </a:rPr>
              <a:t>Discussion of the socio-economic context and project objectives</a:t>
            </a:r>
          </a:p>
          <a:p>
            <a:pPr marL="815975" lvl="0" indent="-457200">
              <a:lnSpc>
                <a:spcPct val="150000"/>
              </a:lnSpc>
              <a:buFont typeface="+mj-lt"/>
              <a:buAutoNum type="arabicPeriod"/>
            </a:pPr>
            <a:r>
              <a:rPr lang="en-GB" sz="1800" kern="0" dirty="0" smtClean="0">
                <a:latin typeface="Verdana"/>
                <a:ea typeface="ＭＳ Ｐゴシック" pitchFamily="-1" charset="-128"/>
                <a:cs typeface="ＭＳ Ｐゴシック" pitchFamily="-1" charset="-128"/>
              </a:rPr>
              <a:t>Clear identification of the project</a:t>
            </a:r>
          </a:p>
          <a:p>
            <a:pPr marL="815975" lvl="0" indent="-457200">
              <a:lnSpc>
                <a:spcPct val="150000"/>
              </a:lnSpc>
              <a:buFont typeface="+mj-lt"/>
              <a:buAutoNum type="arabicPeriod"/>
            </a:pPr>
            <a:r>
              <a:rPr lang="en-GB" sz="1800" kern="0" dirty="0" smtClean="0">
                <a:latin typeface="Verdana"/>
                <a:ea typeface="ＭＳ Ｐゴシック" pitchFamily="-1" charset="-128"/>
                <a:cs typeface="ＭＳ Ｐゴシック" pitchFamily="-1" charset="-128"/>
              </a:rPr>
              <a:t>Feasibility and option analysis, potential constraints and solutions</a:t>
            </a:r>
          </a:p>
          <a:p>
            <a:pPr marL="815975" lvl="0" indent="-457200">
              <a:lnSpc>
                <a:spcPct val="150000"/>
              </a:lnSpc>
              <a:buFont typeface="+mj-lt"/>
              <a:buAutoNum type="arabicPeriod"/>
            </a:pPr>
            <a:r>
              <a:rPr lang="en-GB" sz="1800" kern="0" dirty="0" smtClean="0">
                <a:latin typeface="Verdana"/>
                <a:ea typeface="ＭＳ Ｐゴシック" pitchFamily="-1" charset="-128"/>
                <a:cs typeface="ＭＳ Ｐゴシック" pitchFamily="-1" charset="-128"/>
              </a:rPr>
              <a:t>Financial analysis – investment, operational costs, financial return, sources of finance, financial sustainability etc.</a:t>
            </a:r>
          </a:p>
          <a:p>
            <a:pPr marL="815975" lvl="0" indent="-457200">
              <a:lnSpc>
                <a:spcPct val="150000"/>
              </a:lnSpc>
              <a:buFont typeface="+mj-lt"/>
              <a:buAutoNum type="arabicPeriod"/>
            </a:pPr>
            <a:r>
              <a:rPr lang="en-GB" sz="1800" kern="0" dirty="0" smtClean="0">
                <a:latin typeface="Verdana"/>
                <a:ea typeface="ＭＳ Ｐゴシック" pitchFamily="-1" charset="-128"/>
                <a:cs typeface="ＭＳ Ｐゴシック" pitchFamily="-1" charset="-128"/>
              </a:rPr>
              <a:t>(Socio-)Economic analysis – externalities, indirect effects  </a:t>
            </a:r>
          </a:p>
          <a:p>
            <a:pPr marL="815975" lvl="0" indent="-457200">
              <a:lnSpc>
                <a:spcPct val="150000"/>
              </a:lnSpc>
              <a:buFont typeface="+mj-lt"/>
              <a:buAutoNum type="arabicPeriod"/>
            </a:pPr>
            <a:r>
              <a:rPr lang="en-GB" sz="1800" kern="0" dirty="0" smtClean="0">
                <a:latin typeface="Verdana"/>
                <a:ea typeface="ＭＳ Ｐゴシック" pitchFamily="-1" charset="-128"/>
                <a:cs typeface="ＭＳ Ｐゴシック" pitchFamily="-1" charset="-128"/>
              </a:rPr>
              <a:t>Risk assessment</a:t>
            </a:r>
          </a:p>
          <a:p>
            <a:pPr marL="815975" lvl="0" indent="-457200">
              <a:lnSpc>
                <a:spcPct val="150000"/>
              </a:lnSpc>
              <a:buFont typeface="+mj-lt"/>
              <a:buAutoNum type="arabicPeriod"/>
            </a:pPr>
            <a:endParaRPr lang="en-GB" sz="1800" kern="0" dirty="0">
              <a:latin typeface="Verdana"/>
              <a:ea typeface="ＭＳ Ｐゴシック" pitchFamily="-1" charset="-128"/>
              <a:cs typeface="ＭＳ Ｐゴシック" pitchFamily="-1" charset="-128"/>
            </a:endParaRPr>
          </a:p>
          <a:p>
            <a:pPr marL="358775" lvl="0">
              <a:lnSpc>
                <a:spcPct val="150000"/>
              </a:lnSpc>
            </a:pPr>
            <a:r>
              <a:rPr lang="en-GB" sz="1400" kern="0" dirty="0" smtClean="0">
                <a:latin typeface="Verdana"/>
                <a:ea typeface="ＭＳ Ｐゴシック" pitchFamily="-1" charset="-128"/>
                <a:cs typeface="ＭＳ Ｐゴシック" pitchFamily="-1" charset="-128"/>
              </a:rPr>
              <a:t>EU Guideline for CBA analysis 2006</a:t>
            </a:r>
          </a:p>
        </p:txBody>
      </p:sp>
    </p:spTree>
    <p:extLst>
      <p:ext uri="{BB962C8B-B14F-4D97-AF65-F5344CB8AC3E}">
        <p14:creationId xmlns:p14="http://schemas.microsoft.com/office/powerpoint/2010/main" xmlns="" val="12183183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1268759"/>
            <a:ext cx="9144000" cy="553998"/>
          </a:xfrm>
          <a:ln/>
          <a:extLs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p>
            <a:pPr indent="0" eaLnBrk="1" hangingPunct="1"/>
            <a:r>
              <a:rPr lang="en-GB" dirty="0" smtClean="0">
                <a:ea typeface="ＭＳ Ｐゴシック" pitchFamily="34" charset="-128"/>
              </a:rPr>
              <a:t>CBA of a Wastewater Treatment Plant</a:t>
            </a:r>
          </a:p>
        </p:txBody>
      </p:sp>
      <p:sp>
        <p:nvSpPr>
          <p:cNvPr id="20" name="Title 1"/>
          <p:cNvSpPr txBox="1">
            <a:spLocks noGrp="1"/>
          </p:cNvSpPr>
          <p:nvPr/>
        </p:nvSpPr>
        <p:spPr>
          <a:xfrm>
            <a:off x="685806" y="3044220"/>
            <a:ext cx="7772400" cy="1470026"/>
          </a:xfrm>
          <a:prstGeom prst="rect">
            <a:avLst/>
          </a:prstGeom>
          <a:noFill/>
          <a:ln>
            <a:noFill/>
          </a:ln>
        </p:spPr>
        <p:txBody>
          <a:bodyPr vert="horz" wrap="square" lIns="91440" tIns="45720" rIns="91440" bIns="45720" anchor="ctr" anchorCtr="1" compatLnSpc="1"/>
          <a:lstStyle>
            <a:lvl1pPr marL="0" marR="0" lvl="0" indent="0" algn="ctr" defTabSz="914400" rtl="0" fontAlgn="auto" hangingPunct="1">
              <a:lnSpc>
                <a:spcPct val="100000"/>
              </a:lnSpc>
              <a:spcBef>
                <a:spcPts val="0"/>
              </a:spcBef>
              <a:spcAft>
                <a:spcPts val="0"/>
              </a:spcAft>
              <a:buNone/>
              <a:tabLst/>
              <a:defRPr lang="en-US" sz="4400" b="0" i="0" u="none" strike="noStrike" kern="1200" cap="none" spc="0" baseline="0">
                <a:solidFill>
                  <a:srgbClr val="000000"/>
                </a:solidFill>
                <a:uFillTx/>
                <a:latin typeface="Calibri"/>
              </a:defRPr>
            </a:lvl1pPr>
          </a:lstStyle>
          <a:p>
            <a:endParaRPr lang="en-GB"/>
          </a:p>
        </p:txBody>
      </p:sp>
      <p:graphicFrame>
        <p:nvGraphicFramePr>
          <p:cNvPr id="2" name="Tabel 1"/>
          <p:cNvGraphicFramePr>
            <a:graphicFrameLocks noGrp="1"/>
          </p:cNvGraphicFramePr>
          <p:nvPr>
            <p:extLst>
              <p:ext uri="{D42A27DB-BD31-4B8C-83A1-F6EECF244321}">
                <p14:modId xmlns:p14="http://schemas.microsoft.com/office/powerpoint/2010/main" xmlns="" val="2286467859"/>
              </p:ext>
            </p:extLst>
          </p:nvPr>
        </p:nvGraphicFramePr>
        <p:xfrm>
          <a:off x="467544" y="2060848"/>
          <a:ext cx="8280919" cy="4042631"/>
        </p:xfrm>
        <a:graphic>
          <a:graphicData uri="http://schemas.openxmlformats.org/drawingml/2006/table">
            <a:tbl>
              <a:tblPr firstRow="1" bandRow="1">
                <a:tableStyleId>{5C22544A-7EE6-4342-B048-85BDC9FD1C3A}</a:tableStyleId>
              </a:tblPr>
              <a:tblGrid>
                <a:gridCol w="5112568"/>
                <a:gridCol w="1056117"/>
                <a:gridCol w="1056117"/>
                <a:gridCol w="1056117"/>
              </a:tblGrid>
              <a:tr h="370840">
                <a:tc>
                  <a:txBody>
                    <a:bodyPr/>
                    <a:lstStyle/>
                    <a:p>
                      <a:endParaRPr lang="en-GB" dirty="0">
                        <a:solidFill>
                          <a:schemeClr val="tx1"/>
                        </a:solidFill>
                      </a:endParaRPr>
                    </a:p>
                  </a:txBody>
                  <a:tcPr/>
                </a:tc>
                <a:tc>
                  <a:txBody>
                    <a:bodyPr/>
                    <a:lstStyle/>
                    <a:p>
                      <a:r>
                        <a:rPr lang="en-GB" sz="1400" dirty="0" smtClean="0">
                          <a:solidFill>
                            <a:schemeClr val="tx1"/>
                          </a:solidFill>
                        </a:rPr>
                        <a:t>Year 1</a:t>
                      </a:r>
                      <a:endParaRPr lang="en-GB" sz="1400" dirty="0">
                        <a:solidFill>
                          <a:schemeClr val="tx1"/>
                        </a:solidFill>
                      </a:endParaRPr>
                    </a:p>
                  </a:txBody>
                  <a:tcPr/>
                </a:tc>
                <a:tc>
                  <a:txBody>
                    <a:bodyPr/>
                    <a:lstStyle/>
                    <a:p>
                      <a:r>
                        <a:rPr lang="en-GB" sz="1400" dirty="0" smtClean="0">
                          <a:solidFill>
                            <a:schemeClr val="tx1"/>
                          </a:solidFill>
                        </a:rPr>
                        <a:t>Year 10</a:t>
                      </a:r>
                      <a:endParaRPr lang="en-GB" sz="1400" dirty="0">
                        <a:solidFill>
                          <a:schemeClr val="tx1"/>
                        </a:solidFill>
                      </a:endParaRPr>
                    </a:p>
                  </a:txBody>
                  <a:tcPr/>
                </a:tc>
                <a:tc>
                  <a:txBody>
                    <a:bodyPr/>
                    <a:lstStyle/>
                    <a:p>
                      <a:r>
                        <a:rPr lang="en-GB" sz="1400" dirty="0" smtClean="0">
                          <a:solidFill>
                            <a:schemeClr val="tx1"/>
                          </a:solidFill>
                        </a:rPr>
                        <a:t>Year 30</a:t>
                      </a:r>
                      <a:endParaRPr lang="en-GB" sz="1400" dirty="0">
                        <a:solidFill>
                          <a:schemeClr val="tx1"/>
                        </a:solidFill>
                      </a:endParaRPr>
                    </a:p>
                  </a:txBody>
                  <a:tcPr/>
                </a:tc>
              </a:tr>
              <a:tr h="370840">
                <a:tc>
                  <a:txBody>
                    <a:bodyPr/>
                    <a:lstStyle/>
                    <a:p>
                      <a:r>
                        <a:rPr lang="en-GB" sz="1600" b="1" dirty="0" smtClean="0">
                          <a:solidFill>
                            <a:schemeClr val="tx1"/>
                          </a:solidFill>
                        </a:rPr>
                        <a:t>Sales</a:t>
                      </a:r>
                      <a:endParaRPr lang="en-GB" sz="1600" b="1" dirty="0">
                        <a:solidFill>
                          <a:schemeClr val="tx1"/>
                        </a:solidFill>
                      </a:endParaRPr>
                    </a:p>
                  </a:txBody>
                  <a:tcPr/>
                </a:tc>
                <a:tc>
                  <a:txBody>
                    <a:bodyPr/>
                    <a:lstStyle/>
                    <a:p>
                      <a:pPr algn="r"/>
                      <a:endParaRPr lang="en-GB" sz="1600" b="1" dirty="0">
                        <a:solidFill>
                          <a:schemeClr val="tx1"/>
                        </a:solidFill>
                      </a:endParaRPr>
                    </a:p>
                  </a:txBody>
                  <a:tcPr/>
                </a:tc>
                <a:tc>
                  <a:txBody>
                    <a:bodyPr/>
                    <a:lstStyle/>
                    <a:p>
                      <a:pPr algn="r"/>
                      <a:endParaRPr lang="en-GB" sz="1600" b="1" dirty="0">
                        <a:solidFill>
                          <a:schemeClr val="tx1"/>
                        </a:solidFill>
                      </a:endParaRPr>
                    </a:p>
                  </a:txBody>
                  <a:tcPr/>
                </a:tc>
                <a:tc>
                  <a:txBody>
                    <a:bodyPr/>
                    <a:lstStyle/>
                    <a:p>
                      <a:pPr algn="r"/>
                      <a:endParaRPr lang="en-GB" sz="1600" b="1" dirty="0">
                        <a:solidFill>
                          <a:schemeClr val="tx1"/>
                        </a:solidFill>
                      </a:endParaRPr>
                    </a:p>
                  </a:txBody>
                  <a:tcPr/>
                </a:tc>
              </a:tr>
              <a:tr h="370840">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smtClean="0">
                          <a:solidFill>
                            <a:schemeClr val="dk1"/>
                          </a:solidFill>
                          <a:latin typeface="+mn-lt"/>
                          <a:ea typeface="+mn-ea"/>
                          <a:cs typeface="+mn-cs"/>
                        </a:rPr>
                        <a:t>Wastewater treatment external benefits</a:t>
                      </a:r>
                      <a:endParaRPr lang="en-GB" sz="1400" b="0" dirty="0" smtClean="0">
                        <a:solidFill>
                          <a:schemeClr val="tx1"/>
                        </a:solidFill>
                      </a:endParaRPr>
                    </a:p>
                  </a:txBody>
                  <a:tcPr>
                    <a:solidFill>
                      <a:schemeClr val="accent1"/>
                    </a:solidFill>
                  </a:tcPr>
                </a:tc>
                <a:tc>
                  <a:txBody>
                    <a:bodyPr/>
                    <a:lstStyle/>
                    <a:p>
                      <a:pPr algn="r"/>
                      <a:r>
                        <a:rPr lang="en-GB" sz="1600" dirty="0" smtClean="0">
                          <a:solidFill>
                            <a:schemeClr val="tx1"/>
                          </a:solidFill>
                        </a:rPr>
                        <a:t>0</a:t>
                      </a:r>
                      <a:endParaRPr lang="en-GB" sz="1600" dirty="0">
                        <a:solidFill>
                          <a:schemeClr val="tx1"/>
                        </a:solidFill>
                      </a:endParaRPr>
                    </a:p>
                  </a:txBody>
                  <a:tcPr>
                    <a:solidFill>
                      <a:schemeClr val="accent1"/>
                    </a:solidFill>
                  </a:tcPr>
                </a:tc>
                <a:tc>
                  <a:txBody>
                    <a:bodyPr/>
                    <a:lstStyle/>
                    <a:p>
                      <a:pPr algn="r"/>
                      <a:r>
                        <a:rPr lang="en-GB" sz="1600" dirty="0" smtClean="0">
                          <a:solidFill>
                            <a:schemeClr val="tx1"/>
                          </a:solidFill>
                        </a:rPr>
                        <a:t>6</a:t>
                      </a:r>
                      <a:endParaRPr lang="en-GB" sz="1600" dirty="0">
                        <a:solidFill>
                          <a:schemeClr val="tx1"/>
                        </a:solidFill>
                      </a:endParaRPr>
                    </a:p>
                  </a:txBody>
                  <a:tcPr>
                    <a:solidFill>
                      <a:schemeClr val="accent1"/>
                    </a:solidFill>
                  </a:tcPr>
                </a:tc>
                <a:tc>
                  <a:txBody>
                    <a:bodyPr/>
                    <a:lstStyle/>
                    <a:p>
                      <a:pPr algn="r"/>
                      <a:r>
                        <a:rPr lang="en-GB" sz="1600" dirty="0" smtClean="0">
                          <a:solidFill>
                            <a:schemeClr val="tx1"/>
                          </a:solidFill>
                        </a:rPr>
                        <a:t>9</a:t>
                      </a:r>
                      <a:endParaRPr lang="en-GB" sz="1600" dirty="0">
                        <a:solidFill>
                          <a:schemeClr val="tx1"/>
                        </a:solidFill>
                      </a:endParaRPr>
                    </a:p>
                  </a:txBody>
                  <a:tcPr>
                    <a:solidFill>
                      <a:schemeClr val="accent1"/>
                    </a:solidFill>
                  </a:tcPr>
                </a:tc>
              </a:tr>
              <a:tr h="370840">
                <a:tc>
                  <a:txBody>
                    <a:bodyPr/>
                    <a:lstStyle/>
                    <a:p>
                      <a:pPr lvl="1"/>
                      <a:r>
                        <a:rPr lang="en-US" sz="1400" b="0" i="0" u="none" strike="noStrike" kern="1200" baseline="0" dirty="0" smtClean="0">
                          <a:solidFill>
                            <a:schemeClr val="dk1"/>
                          </a:solidFill>
                          <a:latin typeface="+mn-lt"/>
                          <a:ea typeface="+mn-ea"/>
                          <a:cs typeface="+mn-cs"/>
                        </a:rPr>
                        <a:t>Benefit due to improvement of the production in</a:t>
                      </a:r>
                    </a:p>
                    <a:p>
                      <a:pPr lvl="1"/>
                      <a:r>
                        <a:rPr lang="en-GB" sz="1400" b="0" i="0" u="none" strike="noStrike" kern="1200" baseline="0" dirty="0" smtClean="0">
                          <a:solidFill>
                            <a:schemeClr val="dk1"/>
                          </a:solidFill>
                          <a:latin typeface="+mn-lt"/>
                          <a:ea typeface="+mn-ea"/>
                          <a:cs typeface="+mn-cs"/>
                        </a:rPr>
                        <a:t>the well irrigated area</a:t>
                      </a:r>
                      <a:endParaRPr lang="en-GB" sz="1400" b="0" dirty="0">
                        <a:solidFill>
                          <a:schemeClr val="tx1"/>
                        </a:solidFill>
                      </a:endParaRPr>
                    </a:p>
                  </a:txBody>
                  <a:tcPr>
                    <a:solidFill>
                      <a:schemeClr val="accent1"/>
                    </a:solidFill>
                  </a:tcPr>
                </a:tc>
                <a:tc>
                  <a:txBody>
                    <a:bodyPr/>
                    <a:lstStyle/>
                    <a:p>
                      <a:pPr algn="r"/>
                      <a:r>
                        <a:rPr lang="en-GB" sz="1600" dirty="0" smtClean="0">
                          <a:solidFill>
                            <a:schemeClr val="tx1"/>
                          </a:solidFill>
                        </a:rPr>
                        <a:t>0</a:t>
                      </a:r>
                      <a:endParaRPr lang="en-GB" sz="1600" dirty="0">
                        <a:solidFill>
                          <a:schemeClr val="tx1"/>
                        </a:solidFill>
                      </a:endParaRPr>
                    </a:p>
                  </a:txBody>
                  <a:tcPr>
                    <a:solidFill>
                      <a:schemeClr val="accent1"/>
                    </a:solidFill>
                  </a:tcPr>
                </a:tc>
                <a:tc>
                  <a:txBody>
                    <a:bodyPr/>
                    <a:lstStyle/>
                    <a:p>
                      <a:pPr algn="r"/>
                      <a:r>
                        <a:rPr lang="en-GB" sz="1600" dirty="0" smtClean="0">
                          <a:solidFill>
                            <a:schemeClr val="tx1"/>
                          </a:solidFill>
                        </a:rPr>
                        <a:t>29</a:t>
                      </a:r>
                      <a:endParaRPr lang="en-GB" sz="1600" dirty="0">
                        <a:solidFill>
                          <a:schemeClr val="tx1"/>
                        </a:solidFill>
                      </a:endParaRPr>
                    </a:p>
                  </a:txBody>
                  <a:tcPr>
                    <a:solidFill>
                      <a:schemeClr val="accent1"/>
                    </a:solidFill>
                  </a:tcPr>
                </a:tc>
                <a:tc>
                  <a:txBody>
                    <a:bodyPr/>
                    <a:lstStyle/>
                    <a:p>
                      <a:pPr algn="r"/>
                      <a:r>
                        <a:rPr lang="en-GB" sz="1600" dirty="0" smtClean="0">
                          <a:solidFill>
                            <a:schemeClr val="tx1"/>
                          </a:solidFill>
                        </a:rPr>
                        <a:t>39</a:t>
                      </a:r>
                      <a:endParaRPr lang="en-GB" sz="1600" dirty="0">
                        <a:solidFill>
                          <a:schemeClr val="tx1"/>
                        </a:solidFill>
                      </a:endParaRPr>
                    </a:p>
                  </a:txBody>
                  <a:tcPr>
                    <a:solidFill>
                      <a:schemeClr val="accent1"/>
                    </a:solidFill>
                  </a:tcPr>
                </a:tc>
              </a:tr>
              <a:tr h="370840">
                <a:tc>
                  <a:txBody>
                    <a:bodyPr/>
                    <a:lstStyle/>
                    <a:p>
                      <a:pPr lvl="1"/>
                      <a:r>
                        <a:rPr lang="en-GB" sz="1400" b="0" i="0" u="none" strike="noStrike" kern="1200" baseline="0" dirty="0" smtClean="0">
                          <a:solidFill>
                            <a:schemeClr val="dk1"/>
                          </a:solidFill>
                          <a:latin typeface="+mn-lt"/>
                          <a:ea typeface="+mn-ea"/>
                          <a:cs typeface="+mn-cs"/>
                        </a:rPr>
                        <a:t>Savings in groundwater resources</a:t>
                      </a:r>
                      <a:endParaRPr lang="en-GB" sz="1400" b="0" dirty="0">
                        <a:solidFill>
                          <a:schemeClr val="tx1"/>
                        </a:solidFill>
                      </a:endParaRPr>
                    </a:p>
                  </a:txBody>
                  <a:tcPr>
                    <a:solidFill>
                      <a:schemeClr val="accent1"/>
                    </a:solidFill>
                  </a:tcPr>
                </a:tc>
                <a:tc>
                  <a:txBody>
                    <a:bodyPr/>
                    <a:lstStyle/>
                    <a:p>
                      <a:pPr algn="r"/>
                      <a:r>
                        <a:rPr lang="en-GB" sz="1600" dirty="0" smtClean="0">
                          <a:solidFill>
                            <a:schemeClr val="tx1"/>
                          </a:solidFill>
                        </a:rPr>
                        <a:t>0</a:t>
                      </a:r>
                      <a:endParaRPr lang="en-GB" sz="1600" dirty="0">
                        <a:solidFill>
                          <a:schemeClr val="tx1"/>
                        </a:solidFill>
                      </a:endParaRPr>
                    </a:p>
                  </a:txBody>
                  <a:tcPr>
                    <a:solidFill>
                      <a:schemeClr val="accent1"/>
                    </a:solidFill>
                  </a:tcPr>
                </a:tc>
                <a:tc>
                  <a:txBody>
                    <a:bodyPr/>
                    <a:lstStyle/>
                    <a:p>
                      <a:pPr algn="r"/>
                      <a:r>
                        <a:rPr lang="en-GB" sz="1600" dirty="0" smtClean="0">
                          <a:solidFill>
                            <a:schemeClr val="tx1"/>
                          </a:solidFill>
                        </a:rPr>
                        <a:t>9</a:t>
                      </a:r>
                      <a:endParaRPr lang="en-GB" sz="1600" dirty="0">
                        <a:solidFill>
                          <a:schemeClr val="tx1"/>
                        </a:solidFill>
                      </a:endParaRPr>
                    </a:p>
                  </a:txBody>
                  <a:tcPr>
                    <a:solidFill>
                      <a:schemeClr val="accent1"/>
                    </a:solidFill>
                  </a:tcPr>
                </a:tc>
                <a:tc>
                  <a:txBody>
                    <a:bodyPr/>
                    <a:lstStyle/>
                    <a:p>
                      <a:pPr algn="r"/>
                      <a:r>
                        <a:rPr lang="en-GB" sz="1600" dirty="0" smtClean="0">
                          <a:solidFill>
                            <a:schemeClr val="tx1"/>
                          </a:solidFill>
                        </a:rPr>
                        <a:t>11</a:t>
                      </a:r>
                      <a:endParaRPr lang="en-GB" sz="1600" dirty="0">
                        <a:solidFill>
                          <a:schemeClr val="tx1"/>
                        </a:solidFill>
                      </a:endParaRPr>
                    </a:p>
                  </a:txBody>
                  <a:tcPr>
                    <a:solidFill>
                      <a:schemeClr val="accent1"/>
                    </a:solidFill>
                  </a:tcPr>
                </a:tc>
              </a:tr>
              <a:tr h="370840">
                <a:tc>
                  <a:txBody>
                    <a:bodyPr/>
                    <a:lstStyle/>
                    <a:p>
                      <a:r>
                        <a:rPr lang="en-GB" sz="1600" b="1" dirty="0" smtClean="0">
                          <a:solidFill>
                            <a:schemeClr val="tx1"/>
                          </a:solidFill>
                        </a:rPr>
                        <a:t>Positive externalities</a:t>
                      </a:r>
                      <a:endParaRPr lang="en-GB" sz="1600" b="1" dirty="0">
                        <a:solidFill>
                          <a:schemeClr val="tx1"/>
                        </a:solidFill>
                      </a:endParaRPr>
                    </a:p>
                  </a:txBody>
                  <a:tcPr>
                    <a:solidFill>
                      <a:schemeClr val="accent1"/>
                    </a:solidFill>
                  </a:tcPr>
                </a:tc>
                <a:tc>
                  <a:txBody>
                    <a:bodyPr/>
                    <a:lstStyle/>
                    <a:p>
                      <a:pPr algn="r"/>
                      <a:r>
                        <a:rPr lang="en-GB" sz="1600" b="1" dirty="0" smtClean="0">
                          <a:solidFill>
                            <a:schemeClr val="tx1"/>
                          </a:solidFill>
                        </a:rPr>
                        <a:t>0</a:t>
                      </a:r>
                      <a:endParaRPr lang="en-GB" sz="1600" b="1" dirty="0">
                        <a:solidFill>
                          <a:schemeClr val="tx1"/>
                        </a:solidFill>
                      </a:endParaRPr>
                    </a:p>
                  </a:txBody>
                  <a:tcPr>
                    <a:solidFill>
                      <a:schemeClr val="accent1"/>
                    </a:solidFill>
                  </a:tcPr>
                </a:tc>
                <a:tc>
                  <a:txBody>
                    <a:bodyPr/>
                    <a:lstStyle/>
                    <a:p>
                      <a:pPr algn="r"/>
                      <a:r>
                        <a:rPr lang="en-GB" sz="1600" b="1" dirty="0" smtClean="0">
                          <a:solidFill>
                            <a:schemeClr val="tx1"/>
                          </a:solidFill>
                        </a:rPr>
                        <a:t>44</a:t>
                      </a:r>
                      <a:endParaRPr lang="en-GB" sz="1600" b="1" dirty="0">
                        <a:solidFill>
                          <a:schemeClr val="tx1"/>
                        </a:solidFill>
                      </a:endParaRPr>
                    </a:p>
                  </a:txBody>
                  <a:tcPr>
                    <a:solidFill>
                      <a:schemeClr val="accent1"/>
                    </a:solidFill>
                  </a:tcPr>
                </a:tc>
                <a:tc>
                  <a:txBody>
                    <a:bodyPr/>
                    <a:lstStyle/>
                    <a:p>
                      <a:pPr algn="r"/>
                      <a:r>
                        <a:rPr lang="en-GB" sz="1600" b="1" dirty="0" smtClean="0">
                          <a:solidFill>
                            <a:schemeClr val="tx1"/>
                          </a:solidFill>
                        </a:rPr>
                        <a:t>59</a:t>
                      </a:r>
                      <a:endParaRPr lang="en-GB" sz="1600" b="1" dirty="0">
                        <a:solidFill>
                          <a:schemeClr val="tx1"/>
                        </a:solidFill>
                      </a:endParaRPr>
                    </a:p>
                  </a:txBody>
                  <a:tcPr>
                    <a:solidFill>
                      <a:schemeClr val="accent1"/>
                    </a:solidFill>
                  </a:tcPr>
                </a:tc>
              </a:tr>
              <a:tr h="370840">
                <a:tc>
                  <a:txBody>
                    <a:bodyPr/>
                    <a:lstStyle/>
                    <a:p>
                      <a:r>
                        <a:rPr lang="en-GB" sz="1600" b="1" kern="1200" dirty="0" smtClean="0">
                          <a:solidFill>
                            <a:schemeClr val="tx1"/>
                          </a:solidFill>
                          <a:latin typeface="+mn-lt"/>
                          <a:ea typeface="+mn-ea"/>
                          <a:cs typeface="+mn-cs"/>
                        </a:rPr>
                        <a:t>Operating costs</a:t>
                      </a:r>
                      <a:endParaRPr lang="en-GB" sz="1600" b="1" kern="1200" dirty="0">
                        <a:solidFill>
                          <a:schemeClr val="tx1"/>
                        </a:solidFill>
                        <a:latin typeface="+mn-lt"/>
                        <a:ea typeface="+mn-ea"/>
                        <a:cs typeface="+mn-cs"/>
                      </a:endParaRPr>
                    </a:p>
                  </a:txBody>
                  <a:tcPr/>
                </a:tc>
                <a:tc>
                  <a:txBody>
                    <a:bodyPr/>
                    <a:lstStyle/>
                    <a:p>
                      <a:pPr algn="r"/>
                      <a:endParaRPr lang="en-GB" sz="1600" b="1" dirty="0">
                        <a:solidFill>
                          <a:schemeClr val="tx1"/>
                        </a:solidFill>
                      </a:endParaRPr>
                    </a:p>
                  </a:txBody>
                  <a:tcPr/>
                </a:tc>
                <a:tc>
                  <a:txBody>
                    <a:bodyPr/>
                    <a:lstStyle/>
                    <a:p>
                      <a:pPr algn="r"/>
                      <a:endParaRPr lang="en-GB" sz="1600" b="1" dirty="0">
                        <a:solidFill>
                          <a:schemeClr val="tx1"/>
                        </a:solidFill>
                      </a:endParaRPr>
                    </a:p>
                  </a:txBody>
                  <a:tcPr/>
                </a:tc>
                <a:tc>
                  <a:txBody>
                    <a:bodyPr/>
                    <a:lstStyle/>
                    <a:p>
                      <a:pPr algn="r"/>
                      <a:endParaRPr lang="en-GB" sz="1600" b="1" dirty="0">
                        <a:solidFill>
                          <a:schemeClr val="tx1"/>
                        </a:solidFill>
                      </a:endParaRPr>
                    </a:p>
                  </a:txBody>
                  <a:tcPr/>
                </a:tc>
              </a:tr>
              <a:tr h="433144">
                <a:tc>
                  <a:txBody>
                    <a:bodyPr/>
                    <a:lstStyle/>
                    <a:p>
                      <a:r>
                        <a:rPr lang="en-GB" sz="1600" b="1" kern="1200" dirty="0" smtClean="0">
                          <a:solidFill>
                            <a:schemeClr val="tx1"/>
                          </a:solidFill>
                          <a:latin typeface="+mn-lt"/>
                          <a:ea typeface="+mn-ea"/>
                          <a:cs typeface="+mn-cs"/>
                        </a:rPr>
                        <a:t>Investment</a:t>
                      </a:r>
                      <a:endParaRPr lang="en-GB" sz="1600" b="1" kern="1200" dirty="0">
                        <a:solidFill>
                          <a:schemeClr val="tx1"/>
                        </a:solidFill>
                        <a:latin typeface="+mn-lt"/>
                        <a:ea typeface="+mn-ea"/>
                        <a:cs typeface="+mn-cs"/>
                      </a:endParaRPr>
                    </a:p>
                  </a:txBody>
                  <a:tcPr/>
                </a:tc>
                <a:tc>
                  <a:txBody>
                    <a:bodyPr/>
                    <a:lstStyle/>
                    <a:p>
                      <a:pPr algn="r"/>
                      <a:endParaRPr lang="en-GB" sz="1600" dirty="0">
                        <a:solidFill>
                          <a:srgbClr val="FF0000"/>
                        </a:solidFill>
                      </a:endParaRPr>
                    </a:p>
                  </a:txBody>
                  <a:tcPr/>
                </a:tc>
                <a:tc>
                  <a:txBody>
                    <a:bodyPr/>
                    <a:lstStyle/>
                    <a:p>
                      <a:pPr algn="r"/>
                      <a:endParaRPr lang="en-GB" sz="1600" dirty="0">
                        <a:solidFill>
                          <a:srgbClr val="FF0000"/>
                        </a:solidFill>
                      </a:endParaRPr>
                    </a:p>
                  </a:txBody>
                  <a:tcPr/>
                </a:tc>
                <a:tc>
                  <a:txBody>
                    <a:bodyPr/>
                    <a:lstStyle/>
                    <a:p>
                      <a:pPr algn="r"/>
                      <a:endParaRPr lang="en-GB" sz="1600" dirty="0">
                        <a:solidFill>
                          <a:srgbClr val="FF0000"/>
                        </a:solidFill>
                      </a:endParaRPr>
                    </a:p>
                  </a:txBody>
                  <a:tcPr/>
                </a:tc>
              </a:tr>
              <a:tr h="433144">
                <a:tc>
                  <a:txBody>
                    <a:bodyPr/>
                    <a:lstStyle/>
                    <a:p>
                      <a:r>
                        <a:rPr lang="en-GB" sz="1600" b="1" kern="1200" dirty="0" smtClean="0">
                          <a:solidFill>
                            <a:schemeClr val="tx1"/>
                          </a:solidFill>
                          <a:latin typeface="+mn-lt"/>
                          <a:ea typeface="+mn-ea"/>
                          <a:cs typeface="+mn-cs"/>
                        </a:rPr>
                        <a:t>Negative externalities</a:t>
                      </a:r>
                      <a:endParaRPr lang="en-GB" sz="1600" b="1" kern="1200" dirty="0">
                        <a:solidFill>
                          <a:schemeClr val="tx1"/>
                        </a:solidFill>
                        <a:latin typeface="+mn-lt"/>
                        <a:ea typeface="+mn-ea"/>
                        <a:cs typeface="+mn-cs"/>
                      </a:endParaRPr>
                    </a:p>
                  </a:txBody>
                  <a:tcPr/>
                </a:tc>
                <a:tc>
                  <a:txBody>
                    <a:bodyPr/>
                    <a:lstStyle/>
                    <a:p>
                      <a:pPr algn="r"/>
                      <a:endParaRPr lang="en-GB" sz="1600" dirty="0">
                        <a:solidFill>
                          <a:schemeClr val="tx1"/>
                        </a:solidFill>
                      </a:endParaRPr>
                    </a:p>
                  </a:txBody>
                  <a:tcPr/>
                </a:tc>
                <a:tc>
                  <a:txBody>
                    <a:bodyPr/>
                    <a:lstStyle/>
                    <a:p>
                      <a:pPr algn="r"/>
                      <a:endParaRPr lang="en-GB" sz="1600" dirty="0">
                        <a:solidFill>
                          <a:schemeClr val="tx1"/>
                        </a:solidFill>
                      </a:endParaRPr>
                    </a:p>
                  </a:txBody>
                  <a:tcPr/>
                </a:tc>
                <a:tc>
                  <a:txBody>
                    <a:bodyPr/>
                    <a:lstStyle/>
                    <a:p>
                      <a:pPr algn="r"/>
                      <a:endParaRPr lang="en-GB" sz="1600" dirty="0">
                        <a:solidFill>
                          <a:schemeClr val="tx1"/>
                        </a:solidFill>
                      </a:endParaRPr>
                    </a:p>
                  </a:txBody>
                  <a:tcPr/>
                </a:tc>
              </a:tr>
              <a:tr h="433144">
                <a:tc>
                  <a:txBody>
                    <a:bodyPr/>
                    <a:lstStyle/>
                    <a:p>
                      <a:r>
                        <a:rPr lang="en-GB" sz="1600" b="1" i="1" kern="1200" dirty="0" smtClean="0">
                          <a:solidFill>
                            <a:schemeClr val="tx1"/>
                          </a:solidFill>
                          <a:latin typeface="+mn-lt"/>
                          <a:ea typeface="+mn-ea"/>
                          <a:cs typeface="+mn-cs"/>
                        </a:rPr>
                        <a:t>Net Economic Benefits</a:t>
                      </a:r>
                      <a:endParaRPr lang="en-GB" sz="1600" b="1" i="1" kern="1200" dirty="0">
                        <a:solidFill>
                          <a:schemeClr val="tx1"/>
                        </a:solidFill>
                        <a:latin typeface="+mn-lt"/>
                        <a:ea typeface="+mn-ea"/>
                        <a:cs typeface="+mn-cs"/>
                      </a:endParaRPr>
                    </a:p>
                  </a:txBody>
                  <a:tcPr/>
                </a:tc>
                <a:tc>
                  <a:txBody>
                    <a:bodyPr/>
                    <a:lstStyle/>
                    <a:p>
                      <a:pPr algn="r"/>
                      <a:endParaRPr lang="en-GB" sz="1600" dirty="0">
                        <a:solidFill>
                          <a:schemeClr val="tx1"/>
                        </a:solidFill>
                      </a:endParaRPr>
                    </a:p>
                  </a:txBody>
                  <a:tcPr/>
                </a:tc>
                <a:tc>
                  <a:txBody>
                    <a:bodyPr/>
                    <a:lstStyle/>
                    <a:p>
                      <a:pPr algn="r"/>
                      <a:endParaRPr lang="en-GB" sz="1600" dirty="0">
                        <a:solidFill>
                          <a:schemeClr val="tx1"/>
                        </a:solidFill>
                      </a:endParaRPr>
                    </a:p>
                  </a:txBody>
                  <a:tcPr/>
                </a:tc>
                <a:tc>
                  <a:txBody>
                    <a:bodyPr/>
                    <a:lstStyle/>
                    <a:p>
                      <a:pPr algn="r"/>
                      <a:endParaRPr lang="en-GB" sz="1600" dirty="0">
                        <a:solidFill>
                          <a:schemeClr val="tx1"/>
                        </a:solidFill>
                      </a:endParaRPr>
                    </a:p>
                  </a:txBody>
                  <a:tcPr/>
                </a:tc>
              </a:tr>
            </a:tbl>
          </a:graphicData>
        </a:graphic>
      </p:graphicFrame>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580112" y="4570327"/>
            <a:ext cx="3168352" cy="209903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7215693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diasnummer 3"/>
          <p:cNvSpPr>
            <a:spLocks noGrp="1"/>
          </p:cNvSpPr>
          <p:nvPr>
            <p:ph type="sldNum" sz="quarter" idx="12"/>
          </p:nvPr>
        </p:nvSpPr>
        <p:spPr/>
        <p:txBody>
          <a:bodyPr/>
          <a:lstStyle/>
          <a:p>
            <a:pPr>
              <a:defRPr/>
            </a:pPr>
            <a:fld id="{FB741962-E197-41CB-93F9-81D06FF60593}" type="slidenum">
              <a:rPr lang="en-GB" smtClean="0"/>
              <a:pPr>
                <a:defRPr/>
              </a:pPr>
              <a:t>19</a:t>
            </a:fld>
            <a:endParaRPr lang="en-GB" dirty="0"/>
          </a:p>
        </p:txBody>
      </p:sp>
      <p:sp>
        <p:nvSpPr>
          <p:cNvPr id="13" name="TextBox 4"/>
          <p:cNvSpPr txBox="1">
            <a:spLocks noChangeArrowheads="1"/>
          </p:cNvSpPr>
          <p:nvPr/>
        </p:nvSpPr>
        <p:spPr bwMode="auto">
          <a:xfrm>
            <a:off x="3581400" y="3740423"/>
            <a:ext cx="1981200" cy="677862"/>
          </a:xfrm>
          <a:prstGeom prst="rect">
            <a:avLst/>
          </a:prstGeom>
          <a:solidFill>
            <a:srgbClr val="92D050"/>
          </a:solidFill>
          <a:ln w="9525">
            <a:noFill/>
            <a:miter lim="800000"/>
            <a:headEnd/>
            <a:tailEnd/>
          </a:ln>
        </p:spPr>
        <p:txBody>
          <a:bodyPr>
            <a:spAutoFit/>
          </a:bodyPr>
          <a:lstStyle/>
          <a:p>
            <a:pPr algn="ctr"/>
            <a:r>
              <a:rPr lang="en-GB" sz="1900" b="1">
                <a:solidFill>
                  <a:srgbClr val="002060"/>
                </a:solidFill>
                <a:latin typeface="Arial" charset="0"/>
              </a:rPr>
              <a:t>Demonstration/pilot projects</a:t>
            </a:r>
          </a:p>
        </p:txBody>
      </p:sp>
      <p:sp>
        <p:nvSpPr>
          <p:cNvPr id="14" name="Rounded Rectangular Callout 5"/>
          <p:cNvSpPr/>
          <p:nvPr/>
        </p:nvSpPr>
        <p:spPr>
          <a:xfrm>
            <a:off x="609600" y="2612504"/>
            <a:ext cx="1981200" cy="1752600"/>
          </a:xfrm>
          <a:prstGeom prst="wedgeRoundRectCallout">
            <a:avLst>
              <a:gd name="adj1" fmla="val 98237"/>
              <a:gd name="adj2" fmla="val 29686"/>
              <a:gd name="adj3" fmla="val 16667"/>
            </a:avLst>
          </a:prstGeom>
          <a:solidFill>
            <a:srgbClr val="0083A9"/>
          </a:solidFill>
          <a:ln w="25400"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srgbClr val="FFFFFF"/>
                </a:solidFill>
                <a:effectLst/>
                <a:uLnTx/>
                <a:uFillTx/>
                <a:latin typeface="Arial"/>
              </a:rPr>
              <a:t>Test what works and does not work (relevance, effectiveness)</a:t>
            </a:r>
          </a:p>
        </p:txBody>
      </p:sp>
      <p:sp>
        <p:nvSpPr>
          <p:cNvPr id="15" name="Rounded Rectangular Callout 6"/>
          <p:cNvSpPr/>
          <p:nvPr/>
        </p:nvSpPr>
        <p:spPr>
          <a:xfrm>
            <a:off x="3603104" y="1760984"/>
            <a:ext cx="1905000" cy="1524000"/>
          </a:xfrm>
          <a:prstGeom prst="wedgeRoundRectCallout">
            <a:avLst>
              <a:gd name="adj1" fmla="val 19657"/>
              <a:gd name="adj2" fmla="val 81679"/>
              <a:gd name="adj3" fmla="val 16667"/>
            </a:avLst>
          </a:prstGeom>
          <a:solidFill>
            <a:srgbClr val="0083A9"/>
          </a:solidFill>
          <a:ln w="25400"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srgbClr val="FFFFFF"/>
                </a:solidFill>
                <a:effectLst/>
                <a:uLnTx/>
                <a:uFillTx/>
                <a:latin typeface="Arial"/>
              </a:rPr>
              <a:t>Support  lesson drawing for adaptive management</a:t>
            </a:r>
          </a:p>
        </p:txBody>
      </p:sp>
      <p:sp>
        <p:nvSpPr>
          <p:cNvPr id="16" name="Rounded Rectangular Callout 7"/>
          <p:cNvSpPr/>
          <p:nvPr/>
        </p:nvSpPr>
        <p:spPr>
          <a:xfrm>
            <a:off x="6400800" y="2935560"/>
            <a:ext cx="2438400" cy="1600200"/>
          </a:xfrm>
          <a:prstGeom prst="wedgeRoundRectCallout">
            <a:avLst>
              <a:gd name="adj1" fmla="val -81829"/>
              <a:gd name="adj2" fmla="val 17134"/>
              <a:gd name="adj3" fmla="val 16667"/>
            </a:avLst>
          </a:prstGeom>
          <a:solidFill>
            <a:srgbClr val="0083A9"/>
          </a:solidFill>
          <a:ln w="25400"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srgbClr val="FFFFFF"/>
                </a:solidFill>
                <a:effectLst/>
                <a:uLnTx/>
                <a:uFillTx/>
                <a:latin typeface="Arial"/>
              </a:rPr>
              <a:t>Mobilise communities, local/regional authorities &amp; other stakeholders </a:t>
            </a:r>
          </a:p>
        </p:txBody>
      </p:sp>
      <p:sp>
        <p:nvSpPr>
          <p:cNvPr id="17" name="Rounded Rectangular Callout 8"/>
          <p:cNvSpPr/>
          <p:nvPr/>
        </p:nvSpPr>
        <p:spPr>
          <a:xfrm>
            <a:off x="990600" y="4535760"/>
            <a:ext cx="1981200" cy="2133600"/>
          </a:xfrm>
          <a:prstGeom prst="wedgeRoundRectCallout">
            <a:avLst>
              <a:gd name="adj1" fmla="val 92408"/>
              <a:gd name="adj2" fmla="val -58392"/>
              <a:gd name="adj3" fmla="val 16667"/>
            </a:avLst>
          </a:prstGeom>
          <a:solidFill>
            <a:srgbClr val="0083A9"/>
          </a:solidFill>
          <a:ln w="25400"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srgbClr val="FFFFFF"/>
                </a:solidFill>
                <a:effectLst/>
                <a:uLnTx/>
                <a:uFillTx/>
                <a:latin typeface="Arial"/>
              </a:rPr>
              <a:t>Help foster interest and commitment of national authorities &amp; other stakeholders</a:t>
            </a:r>
          </a:p>
        </p:txBody>
      </p:sp>
      <p:sp>
        <p:nvSpPr>
          <p:cNvPr id="18" name="Rounded Rectangular Callout 9"/>
          <p:cNvSpPr/>
          <p:nvPr/>
        </p:nvSpPr>
        <p:spPr>
          <a:xfrm>
            <a:off x="4572000" y="5145360"/>
            <a:ext cx="2286000" cy="1371600"/>
          </a:xfrm>
          <a:prstGeom prst="wedgeRoundRectCallout">
            <a:avLst>
              <a:gd name="adj1" fmla="val -32225"/>
              <a:gd name="adj2" fmla="val -103884"/>
              <a:gd name="adj3" fmla="val 16667"/>
            </a:avLst>
          </a:prstGeom>
          <a:solidFill>
            <a:srgbClr val="0083A9"/>
          </a:solidFill>
          <a:ln w="25400"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srgbClr val="FFFFFF"/>
                </a:solidFill>
                <a:effectLst/>
                <a:uLnTx/>
                <a:uFillTx/>
                <a:latin typeface="Arial"/>
              </a:rPr>
              <a:t>Create motivation and knowledge for replication/ scaling-up</a:t>
            </a:r>
          </a:p>
        </p:txBody>
      </p:sp>
      <p:sp>
        <p:nvSpPr>
          <p:cNvPr id="20" name="TextBox 4"/>
          <p:cNvSpPr txBox="1">
            <a:spLocks noChangeArrowheads="1"/>
          </p:cNvSpPr>
          <p:nvPr/>
        </p:nvSpPr>
        <p:spPr bwMode="auto">
          <a:xfrm>
            <a:off x="4355976" y="6577409"/>
            <a:ext cx="2971800" cy="307975"/>
          </a:xfrm>
          <a:prstGeom prst="rect">
            <a:avLst/>
          </a:prstGeom>
          <a:noFill/>
          <a:ln w="9525">
            <a:noFill/>
            <a:miter lim="800000"/>
            <a:headEnd/>
            <a:tailEnd/>
          </a:ln>
        </p:spPr>
        <p:txBody>
          <a:bodyPr>
            <a:spAutoFit/>
          </a:bodyPr>
          <a:lstStyle/>
          <a:p>
            <a:pPr algn="r"/>
            <a:r>
              <a:rPr lang="en-GB" sz="1400" dirty="0">
                <a:solidFill>
                  <a:srgbClr val="000000"/>
                </a:solidFill>
                <a:latin typeface="Arial" charset="0"/>
              </a:rPr>
              <a:t>Source: UNDP-UNEP (2010)</a:t>
            </a:r>
          </a:p>
        </p:txBody>
      </p:sp>
      <p:sp>
        <p:nvSpPr>
          <p:cNvPr id="21" name="Rectangle 2"/>
          <p:cNvSpPr>
            <a:spLocks noGrp="1" noChangeArrowheads="1"/>
          </p:cNvSpPr>
          <p:nvPr>
            <p:ph type="title"/>
          </p:nvPr>
        </p:nvSpPr>
        <p:spPr>
          <a:xfrm>
            <a:off x="-252536" y="1196752"/>
            <a:ext cx="9505056" cy="523220"/>
          </a:xfrm>
          <a:ln/>
          <a:extLst>
            <a:ext uri="{91240B29-F687-4f45-9708-019B960494DF}">
              <a14:hiddenLine xmlns:a14="http://schemas.microsoft.com/office/drawing/2010/main" xmlns="" w="9525" algn="ctr">
                <a:solidFill>
                  <a:srgbClr val="000000"/>
                </a:solidFill>
                <a:miter lim="800000"/>
                <a:headEnd/>
                <a:tailEnd/>
              </a14:hiddenLine>
            </a:ext>
          </a:extLst>
        </p:spPr>
        <p:txBody>
          <a:bodyPr wrap="square">
            <a:spAutoFit/>
          </a:bodyPr>
          <a:lstStyle/>
          <a:p>
            <a:pPr indent="0" eaLnBrk="1" hangingPunct="1"/>
            <a:r>
              <a:rPr lang="en-GB" sz="2800" dirty="0" smtClean="0">
                <a:ea typeface="ＭＳ Ｐゴシック" pitchFamily="34" charset="-128"/>
              </a:rPr>
              <a:t>Assessing evidence/Demonstration projects</a:t>
            </a:r>
          </a:p>
        </p:txBody>
      </p:sp>
      <p:sp>
        <p:nvSpPr>
          <p:cNvPr id="11" name="Espace réservé du numéro de diapositive 5"/>
          <p:cNvSpPr txBox="1">
            <a:spLocks/>
          </p:cNvSpPr>
          <p:nvPr/>
        </p:nvSpPr>
        <p:spPr bwMode="auto">
          <a:xfrm>
            <a:off x="7600780" y="6461825"/>
            <a:ext cx="1867459" cy="476543"/>
          </a:xfrm>
          <a:prstGeom prst="rect">
            <a:avLst/>
          </a:prstGeom>
          <a:noFill/>
          <a:ln w="9525">
            <a:noFill/>
            <a:miter lim="800000"/>
            <a:headEnd/>
            <a:tailEnd/>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GB"/>
            </a:defPPr>
            <a:lvl1pPr algn="l" rtl="0" eaLnBrk="0" fontAlgn="base" hangingPunct="0">
              <a:spcBef>
                <a:spcPct val="0"/>
              </a:spcBef>
              <a:spcAft>
                <a:spcPct val="0"/>
              </a:spcAft>
              <a:defRPr sz="1400" kern="1200">
                <a:solidFill>
                  <a:schemeClr val="bg2"/>
                </a:solidFill>
                <a:latin typeface="Arial" pitchFamily="34" charset="0"/>
                <a:ea typeface="ＭＳ Ｐゴシック" pitchFamily="34" charset="-128"/>
                <a:cs typeface="+mn-cs"/>
              </a:defRPr>
            </a:lvl1pPr>
            <a:lvl2pPr marL="742950" indent="-285750" algn="l" rtl="0" eaLnBrk="0" fontAlgn="base" hangingPunct="0">
              <a:spcBef>
                <a:spcPct val="0"/>
              </a:spcBef>
              <a:spcAft>
                <a:spcPct val="0"/>
              </a:spcAft>
              <a:defRPr sz="1200" kern="1200">
                <a:solidFill>
                  <a:schemeClr val="bg2"/>
                </a:solidFill>
                <a:latin typeface="Arial" pitchFamily="34" charset="0"/>
                <a:ea typeface="ＭＳ Ｐゴシック" pitchFamily="34" charset="-128"/>
                <a:cs typeface="+mn-cs"/>
              </a:defRPr>
            </a:lvl2pPr>
            <a:lvl3pPr marL="1143000" indent="-228600" algn="l" rtl="0" eaLnBrk="0" fontAlgn="base" hangingPunct="0">
              <a:spcBef>
                <a:spcPct val="0"/>
              </a:spcBef>
              <a:spcAft>
                <a:spcPct val="0"/>
              </a:spcAft>
              <a:defRPr sz="1200" kern="1200">
                <a:solidFill>
                  <a:schemeClr val="bg2"/>
                </a:solidFill>
                <a:latin typeface="Arial" pitchFamily="34" charset="0"/>
                <a:ea typeface="ＭＳ Ｐゴシック" pitchFamily="34" charset="-128"/>
                <a:cs typeface="+mn-cs"/>
              </a:defRPr>
            </a:lvl3pPr>
            <a:lvl4pPr marL="1600200" indent="-228600" algn="l" rtl="0" eaLnBrk="0" fontAlgn="base" hangingPunct="0">
              <a:spcBef>
                <a:spcPct val="0"/>
              </a:spcBef>
              <a:spcAft>
                <a:spcPct val="0"/>
              </a:spcAft>
              <a:defRPr sz="1200" kern="1200">
                <a:solidFill>
                  <a:schemeClr val="bg2"/>
                </a:solidFill>
                <a:latin typeface="Arial" pitchFamily="34" charset="0"/>
                <a:ea typeface="ＭＳ Ｐゴシック" pitchFamily="34" charset="-128"/>
                <a:cs typeface="+mn-cs"/>
              </a:defRPr>
            </a:lvl4pPr>
            <a:lvl5pPr marL="2057400" indent="-228600" algn="l" rtl="0" eaLnBrk="0" fontAlgn="base" hangingPunct="0">
              <a:spcBef>
                <a:spcPct val="0"/>
              </a:spcBef>
              <a:spcAft>
                <a:spcPct val="0"/>
              </a:spcAft>
              <a:defRPr sz="1200" kern="1200">
                <a:solidFill>
                  <a:schemeClr val="bg2"/>
                </a:solidFill>
                <a:latin typeface="Arial" pitchFamily="34" charset="0"/>
                <a:ea typeface="ＭＳ Ｐゴシック" pitchFamily="34" charset="-128"/>
                <a:cs typeface="+mn-cs"/>
              </a:defRPr>
            </a:lvl5pPr>
            <a:lvl6pPr marL="2514600" indent="-228600" algn="ctr" defTabSz="914400" rtl="0" eaLnBrk="0" fontAlgn="base" latinLnBrk="0" hangingPunct="0">
              <a:spcBef>
                <a:spcPct val="0"/>
              </a:spcBef>
              <a:spcAft>
                <a:spcPct val="0"/>
              </a:spcAft>
              <a:defRPr sz="1200" kern="1200">
                <a:solidFill>
                  <a:schemeClr val="bg2"/>
                </a:solidFill>
                <a:latin typeface="Arial" pitchFamily="34" charset="0"/>
                <a:ea typeface="ＭＳ Ｐゴシック" pitchFamily="34" charset="-128"/>
                <a:cs typeface="+mn-cs"/>
              </a:defRPr>
            </a:lvl6pPr>
            <a:lvl7pPr marL="2971800" indent="-228600" algn="ctr" defTabSz="914400" rtl="0" eaLnBrk="0" fontAlgn="base" latinLnBrk="0" hangingPunct="0">
              <a:spcBef>
                <a:spcPct val="0"/>
              </a:spcBef>
              <a:spcAft>
                <a:spcPct val="0"/>
              </a:spcAft>
              <a:defRPr sz="1200" kern="1200">
                <a:solidFill>
                  <a:schemeClr val="bg2"/>
                </a:solidFill>
                <a:latin typeface="Arial" pitchFamily="34" charset="0"/>
                <a:ea typeface="ＭＳ Ｐゴシック" pitchFamily="34" charset="-128"/>
                <a:cs typeface="+mn-cs"/>
              </a:defRPr>
            </a:lvl7pPr>
            <a:lvl8pPr marL="3429000" indent="-228600" algn="ctr" defTabSz="914400" rtl="0" eaLnBrk="0" fontAlgn="base" latinLnBrk="0" hangingPunct="0">
              <a:spcBef>
                <a:spcPct val="0"/>
              </a:spcBef>
              <a:spcAft>
                <a:spcPct val="0"/>
              </a:spcAft>
              <a:defRPr sz="1200" kern="1200">
                <a:solidFill>
                  <a:schemeClr val="bg2"/>
                </a:solidFill>
                <a:latin typeface="Arial" pitchFamily="34" charset="0"/>
                <a:ea typeface="ＭＳ Ｐゴシック" pitchFamily="34" charset="-128"/>
                <a:cs typeface="+mn-cs"/>
              </a:defRPr>
            </a:lvl8pPr>
            <a:lvl9pPr marL="3886200" indent="-228600" algn="ctr" defTabSz="914400" rtl="0" eaLnBrk="0" fontAlgn="base" latinLnBrk="0" hangingPunct="0">
              <a:spcBef>
                <a:spcPct val="0"/>
              </a:spcBef>
              <a:spcAft>
                <a:spcPct val="0"/>
              </a:spcAft>
              <a:defRPr sz="1200" kern="1200">
                <a:solidFill>
                  <a:schemeClr val="bg2"/>
                </a:solidFill>
                <a:latin typeface="Arial" pitchFamily="34" charset="0"/>
                <a:ea typeface="ＭＳ Ｐゴシック" pitchFamily="34" charset="-128"/>
                <a:cs typeface="+mn-cs"/>
              </a:defRPr>
            </a:lvl9pPr>
          </a:lstStyle>
          <a:p>
            <a:pPr eaLnBrk="1" hangingPunct="1"/>
            <a:fld id="{549BCD62-74D7-47F0-97F5-C72156114591}" type="slidenum">
              <a:rPr lang="en-GB" smtClean="0">
                <a:solidFill>
                  <a:srgbClr val="00A6C8"/>
                </a:solidFill>
                <a:latin typeface="Verdana" pitchFamily="34" charset="0"/>
              </a:rPr>
              <a:pPr eaLnBrk="1" hangingPunct="1"/>
              <a:t>19</a:t>
            </a:fld>
            <a:endParaRPr lang="en-GB" smtClean="0">
              <a:solidFill>
                <a:srgbClr val="00A6C8"/>
              </a:solidFill>
              <a:latin typeface="Verdana" pitchFamily="34" charset="0"/>
            </a:endParaRPr>
          </a:p>
        </p:txBody>
      </p:sp>
      <p:grpSp>
        <p:nvGrpSpPr>
          <p:cNvPr id="12" name="Group 11"/>
          <p:cNvGrpSpPr/>
          <p:nvPr/>
        </p:nvGrpSpPr>
        <p:grpSpPr>
          <a:xfrm>
            <a:off x="7380312" y="5445225"/>
            <a:ext cx="1763688" cy="1412776"/>
            <a:chOff x="971600" y="2463726"/>
            <a:chExt cx="6335520" cy="3889349"/>
          </a:xfrm>
        </p:grpSpPr>
        <p:sp>
          <p:nvSpPr>
            <p:cNvPr id="19" name="Rounded Rectangle 18"/>
            <p:cNvSpPr/>
            <p:nvPr/>
          </p:nvSpPr>
          <p:spPr>
            <a:xfrm>
              <a:off x="971600" y="2463726"/>
              <a:ext cx="1573163" cy="605234"/>
            </a:xfrm>
            <a:prstGeom prst="roundRect">
              <a:avLst/>
            </a:prstGeom>
            <a:solidFill>
              <a:srgbClr val="0083A9"/>
            </a:solidFill>
            <a:ln w="25400"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1" i="0" u="none" strike="noStrike" kern="0" cap="none" spc="0" normalizeH="0" baseline="0" noProof="0" dirty="0">
                  <a:ln>
                    <a:noFill/>
                  </a:ln>
                  <a:solidFill>
                    <a:srgbClr val="FFFFFF"/>
                  </a:solidFill>
                  <a:effectLst/>
                  <a:uLnTx/>
                  <a:uFillTx/>
                  <a:latin typeface="Arial"/>
                  <a:ea typeface="+mn-ea"/>
                  <a:cs typeface="+mn-cs"/>
                </a:rPr>
                <a:t>Assessing evidence</a:t>
              </a:r>
            </a:p>
          </p:txBody>
        </p:sp>
        <p:sp>
          <p:nvSpPr>
            <p:cNvPr id="22" name="Flowchart: Document 4"/>
            <p:cNvSpPr/>
            <p:nvPr/>
          </p:nvSpPr>
          <p:spPr>
            <a:xfrm>
              <a:off x="971600" y="3241229"/>
              <a:ext cx="1573163" cy="907851"/>
            </a:xfrm>
            <a:prstGeom prst="flowChartDocument">
              <a:avLst/>
            </a:prstGeom>
            <a:solidFill>
              <a:srgbClr val="669900">
                <a:lumMod val="40000"/>
                <a:lumOff val="60000"/>
              </a:srgbClr>
            </a:solidFill>
            <a:ln w="25400" cap="flat" cmpd="sng" algn="ctr">
              <a:solidFill>
                <a:srgbClr val="00206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1" i="0" u="none" strike="noStrike" kern="0" cap="none" spc="0" normalizeH="0" baseline="0" noProof="0" dirty="0">
                  <a:ln>
                    <a:noFill/>
                  </a:ln>
                  <a:solidFill>
                    <a:srgbClr val="002060"/>
                  </a:solidFill>
                  <a:effectLst/>
                  <a:uLnTx/>
                  <a:uFillTx/>
                  <a:latin typeface="Arial"/>
                  <a:ea typeface="+mn-ea"/>
                  <a:cs typeface="+mn-cs"/>
                </a:rPr>
                <a:t>Vulnerability and adaptation assessments</a:t>
              </a:r>
            </a:p>
          </p:txBody>
        </p:sp>
        <p:sp>
          <p:nvSpPr>
            <p:cNvPr id="23" name="Flowchart: Document 5"/>
            <p:cNvSpPr/>
            <p:nvPr/>
          </p:nvSpPr>
          <p:spPr>
            <a:xfrm>
              <a:off x="971600" y="4386857"/>
              <a:ext cx="1573163" cy="907851"/>
            </a:xfrm>
            <a:prstGeom prst="flowChartDocument">
              <a:avLst/>
            </a:prstGeom>
            <a:solidFill>
              <a:srgbClr val="669900">
                <a:lumMod val="40000"/>
                <a:lumOff val="60000"/>
              </a:srgbClr>
            </a:solidFill>
            <a:ln w="25400" cap="flat" cmpd="sng" algn="ctr">
              <a:solidFill>
                <a:srgbClr val="00206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1" i="0" u="none" strike="noStrike" kern="0" cap="none" spc="0" normalizeH="0" baseline="0" noProof="0" dirty="0">
                  <a:ln>
                    <a:noFill/>
                  </a:ln>
                  <a:solidFill>
                    <a:srgbClr val="002060"/>
                  </a:solidFill>
                  <a:effectLst/>
                  <a:uLnTx/>
                  <a:uFillTx/>
                  <a:latin typeface="Arial"/>
                  <a:ea typeface="+mn-ea"/>
                  <a:cs typeface="+mn-cs"/>
                </a:rPr>
                <a:t>Macro and meso economic analysis</a:t>
              </a:r>
            </a:p>
          </p:txBody>
        </p:sp>
        <p:sp>
          <p:nvSpPr>
            <p:cNvPr id="24" name="Flowchart: Document 6"/>
            <p:cNvSpPr/>
            <p:nvPr/>
          </p:nvSpPr>
          <p:spPr>
            <a:xfrm>
              <a:off x="971600" y="5445224"/>
              <a:ext cx="1573163" cy="907851"/>
            </a:xfrm>
            <a:prstGeom prst="flowChartDocument">
              <a:avLst/>
            </a:prstGeom>
            <a:solidFill>
              <a:srgbClr val="669900">
                <a:lumMod val="40000"/>
                <a:lumOff val="60000"/>
              </a:srgbClr>
            </a:solidFill>
            <a:ln w="25400" cap="flat" cmpd="sng" algn="ctr">
              <a:solidFill>
                <a:srgbClr val="00206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1" i="0" u="none" strike="noStrike" kern="0" cap="none" spc="0" normalizeH="0" baseline="0" noProof="0" dirty="0">
                  <a:ln>
                    <a:noFill/>
                  </a:ln>
                  <a:solidFill>
                    <a:srgbClr val="002060"/>
                  </a:solidFill>
                  <a:effectLst/>
                  <a:uLnTx/>
                  <a:uFillTx/>
                  <a:latin typeface="Arial"/>
                  <a:ea typeface="+mn-ea"/>
                  <a:cs typeface="+mn-cs"/>
                </a:rPr>
                <a:t>Demonstration or pilot projects</a:t>
              </a:r>
            </a:p>
          </p:txBody>
        </p:sp>
        <p:sp>
          <p:nvSpPr>
            <p:cNvPr id="25" name="Rounded Rectangle 24"/>
            <p:cNvSpPr/>
            <p:nvPr/>
          </p:nvSpPr>
          <p:spPr>
            <a:xfrm>
              <a:off x="3151238" y="2492896"/>
              <a:ext cx="1573162" cy="605234"/>
            </a:xfrm>
            <a:prstGeom prst="roundRect">
              <a:avLst/>
            </a:prstGeom>
            <a:solidFill>
              <a:srgbClr val="0083A9"/>
            </a:solidFill>
            <a:ln w="25400"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1" i="0" u="none" strike="noStrike" kern="0" cap="none" spc="0" normalizeH="0" baseline="0" noProof="0" dirty="0">
                  <a:ln>
                    <a:noFill/>
                  </a:ln>
                  <a:solidFill>
                    <a:srgbClr val="FFFFFF"/>
                  </a:solidFill>
                  <a:effectLst/>
                  <a:uLnTx/>
                  <a:uFillTx/>
                  <a:latin typeface="Arial"/>
                  <a:ea typeface="+mn-ea"/>
                  <a:cs typeface="+mn-cs"/>
                </a:rPr>
                <a:t>Engaging key actors</a:t>
              </a:r>
            </a:p>
          </p:txBody>
        </p:sp>
        <p:sp>
          <p:nvSpPr>
            <p:cNvPr id="26" name="Rounded Rectangle 25"/>
            <p:cNvSpPr/>
            <p:nvPr/>
          </p:nvSpPr>
          <p:spPr>
            <a:xfrm>
              <a:off x="3151238" y="4149080"/>
              <a:ext cx="1573162" cy="1210468"/>
            </a:xfrm>
            <a:prstGeom prst="roundRect">
              <a:avLst/>
            </a:prstGeom>
            <a:solidFill>
              <a:srgbClr val="0083A9"/>
            </a:solidFill>
            <a:ln w="25400"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1" i="0" u="none" strike="noStrike" kern="0" cap="none" spc="0" normalizeH="0" baseline="0" noProof="0" dirty="0">
                  <a:ln>
                    <a:noFill/>
                  </a:ln>
                  <a:solidFill>
                    <a:srgbClr val="FFFFFF"/>
                  </a:solidFill>
                  <a:effectLst/>
                  <a:uLnTx/>
                  <a:uFillTx/>
                  <a:latin typeface="Arial"/>
                  <a:ea typeface="+mn-ea"/>
                  <a:cs typeface="+mn-cs"/>
                </a:rPr>
                <a:t>Communication &amp; advocacy strategy</a:t>
              </a:r>
            </a:p>
          </p:txBody>
        </p:sp>
        <p:sp>
          <p:nvSpPr>
            <p:cNvPr id="27" name="Rounded Rectangle 26"/>
            <p:cNvSpPr/>
            <p:nvPr/>
          </p:nvSpPr>
          <p:spPr>
            <a:xfrm>
              <a:off x="5584417" y="4149080"/>
              <a:ext cx="1722703" cy="1291084"/>
            </a:xfrm>
            <a:prstGeom prst="roundRect">
              <a:avLst/>
            </a:prstGeom>
            <a:solidFill>
              <a:srgbClr val="0083A9">
                <a:lumMod val="60000"/>
                <a:lumOff val="40000"/>
              </a:srgbClr>
            </a:solidFill>
            <a:ln w="25400"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1" i="0" u="none" strike="noStrike" kern="0" cap="none" spc="0" normalizeH="0" baseline="0" noProof="0">
                  <a:ln>
                    <a:noFill/>
                  </a:ln>
                  <a:solidFill>
                    <a:srgbClr val="002060"/>
                  </a:solidFill>
                  <a:effectLst/>
                  <a:uLnTx/>
                  <a:uFillTx/>
                  <a:latin typeface="Arial"/>
                  <a:ea typeface="+mn-ea"/>
                  <a:cs typeface="+mn-cs"/>
                </a:rPr>
                <a:t>National consensus on and commitment to climate-resilient and low-emission development</a:t>
              </a:r>
              <a:endParaRPr kumimoji="0" lang="en-GB" sz="400" b="1" i="0" u="none" strike="noStrike" kern="0" cap="none" spc="0" normalizeH="0" baseline="0" noProof="0">
                <a:ln>
                  <a:noFill/>
                </a:ln>
                <a:solidFill>
                  <a:srgbClr val="000000"/>
                </a:solidFill>
                <a:effectLst/>
                <a:uLnTx/>
                <a:uFillTx/>
                <a:latin typeface="Arial"/>
                <a:ea typeface="+mn-ea"/>
                <a:cs typeface="+mn-cs"/>
              </a:endParaRPr>
            </a:p>
          </p:txBody>
        </p:sp>
        <p:sp>
          <p:nvSpPr>
            <p:cNvPr id="28" name="Rounded Rectangle 27"/>
            <p:cNvSpPr/>
            <p:nvPr/>
          </p:nvSpPr>
          <p:spPr>
            <a:xfrm>
              <a:off x="5580112" y="2968011"/>
              <a:ext cx="1722703" cy="736573"/>
            </a:xfrm>
            <a:prstGeom prst="roundRect">
              <a:avLst/>
            </a:prstGeom>
            <a:solidFill>
              <a:srgbClr val="0083A9">
                <a:lumMod val="60000"/>
                <a:lumOff val="40000"/>
              </a:srgbClr>
            </a:solidFill>
            <a:ln w="25400"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1" i="0" u="none" strike="noStrike" kern="0" cap="none" spc="0" normalizeH="0" baseline="0" noProof="0" dirty="0">
                  <a:ln>
                    <a:noFill/>
                  </a:ln>
                  <a:solidFill>
                    <a:srgbClr val="002060"/>
                  </a:solidFill>
                  <a:effectLst/>
                  <a:uLnTx/>
                  <a:uFillTx/>
                  <a:latin typeface="Arial"/>
                  <a:ea typeface="+mn-ea"/>
                  <a:cs typeface="+mn-cs"/>
                </a:rPr>
                <a:t>Awareness raising &amp; partnership building</a:t>
              </a:r>
              <a:endParaRPr kumimoji="0" lang="en-GB" sz="400" b="1" i="0" u="none" strike="noStrike" kern="0" cap="none" spc="0" normalizeH="0" baseline="0" noProof="0" dirty="0">
                <a:ln>
                  <a:noFill/>
                </a:ln>
                <a:solidFill>
                  <a:srgbClr val="000000"/>
                </a:solidFill>
                <a:effectLst/>
                <a:uLnTx/>
                <a:uFillTx/>
                <a:latin typeface="Arial"/>
                <a:ea typeface="+mn-ea"/>
                <a:cs typeface="+mn-cs"/>
              </a:endParaRPr>
            </a:p>
          </p:txBody>
        </p:sp>
        <p:cxnSp>
          <p:nvCxnSpPr>
            <p:cNvPr id="29" name="Straight Connector 28"/>
            <p:cNvCxnSpPr>
              <a:stCxn id="19" idx="2"/>
              <a:endCxn id="22" idx="0"/>
            </p:cNvCxnSpPr>
            <p:nvPr/>
          </p:nvCxnSpPr>
          <p:spPr>
            <a:xfrm>
              <a:off x="1758182" y="3068960"/>
              <a:ext cx="0" cy="172269"/>
            </a:xfrm>
            <a:prstGeom prst="line">
              <a:avLst/>
            </a:prstGeom>
            <a:noFill/>
            <a:ln w="38100" cap="flat" cmpd="sng" algn="ctr">
              <a:solidFill>
                <a:srgbClr val="005F7B"/>
              </a:solidFill>
              <a:prstDash val="solid"/>
            </a:ln>
            <a:effectLst/>
          </p:spPr>
        </p:cxnSp>
        <p:cxnSp>
          <p:nvCxnSpPr>
            <p:cNvPr id="30" name="Straight Connector 29"/>
            <p:cNvCxnSpPr>
              <a:stCxn id="22" idx="2"/>
              <a:endCxn id="23" idx="0"/>
            </p:cNvCxnSpPr>
            <p:nvPr/>
          </p:nvCxnSpPr>
          <p:spPr>
            <a:xfrm>
              <a:off x="1758182" y="4089061"/>
              <a:ext cx="0" cy="297796"/>
            </a:xfrm>
            <a:prstGeom prst="line">
              <a:avLst/>
            </a:prstGeom>
            <a:noFill/>
            <a:ln w="38100" cap="flat" cmpd="sng" algn="ctr">
              <a:solidFill>
                <a:srgbClr val="002060"/>
              </a:solidFill>
              <a:prstDash val="solid"/>
            </a:ln>
            <a:effectLst/>
          </p:spPr>
        </p:cxnSp>
        <p:cxnSp>
          <p:nvCxnSpPr>
            <p:cNvPr id="31" name="Straight Connector 30"/>
            <p:cNvCxnSpPr>
              <a:stCxn id="23" idx="2"/>
              <a:endCxn id="24" idx="0"/>
            </p:cNvCxnSpPr>
            <p:nvPr/>
          </p:nvCxnSpPr>
          <p:spPr>
            <a:xfrm>
              <a:off x="1758182" y="5234689"/>
              <a:ext cx="0" cy="210535"/>
            </a:xfrm>
            <a:prstGeom prst="line">
              <a:avLst/>
            </a:prstGeom>
            <a:noFill/>
            <a:ln w="38100" cap="flat" cmpd="sng" algn="ctr">
              <a:solidFill>
                <a:srgbClr val="002060"/>
              </a:solidFill>
              <a:prstDash val="solid"/>
            </a:ln>
            <a:effectLst/>
          </p:spPr>
        </p:cxnSp>
        <p:sp>
          <p:nvSpPr>
            <p:cNvPr id="32" name="Right Brace 31"/>
            <p:cNvSpPr/>
            <p:nvPr/>
          </p:nvSpPr>
          <p:spPr>
            <a:xfrm>
              <a:off x="2656953" y="3212976"/>
              <a:ext cx="114847" cy="3086693"/>
            </a:xfrm>
            <a:prstGeom prst="rightBrace">
              <a:avLst/>
            </a:prstGeom>
            <a:noFill/>
            <a:ln w="38100" cap="flat" cmpd="sng" algn="ctr">
              <a:solidFill>
                <a:srgbClr val="005F7B"/>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400" b="0" i="0" u="none" strike="noStrike" kern="0" cap="none" spc="0" normalizeH="0" baseline="0" noProof="0">
                <a:ln>
                  <a:noFill/>
                </a:ln>
                <a:solidFill>
                  <a:srgbClr val="000000"/>
                </a:solidFill>
                <a:effectLst/>
                <a:uLnTx/>
                <a:uFillTx/>
                <a:latin typeface="Arial"/>
                <a:ea typeface="+mn-ea"/>
                <a:cs typeface="+mn-cs"/>
              </a:endParaRPr>
            </a:p>
          </p:txBody>
        </p:sp>
        <p:cxnSp>
          <p:nvCxnSpPr>
            <p:cNvPr id="33" name="Straight Arrow Connector 32"/>
            <p:cNvCxnSpPr>
              <a:stCxn id="32" idx="1"/>
              <a:endCxn id="26" idx="1"/>
            </p:cNvCxnSpPr>
            <p:nvPr/>
          </p:nvCxnSpPr>
          <p:spPr>
            <a:xfrm flipV="1">
              <a:off x="2771800" y="4754314"/>
              <a:ext cx="379438" cy="2009"/>
            </a:xfrm>
            <a:prstGeom prst="straightConnector1">
              <a:avLst/>
            </a:prstGeom>
            <a:noFill/>
            <a:ln w="38100" cap="flat" cmpd="sng" algn="ctr">
              <a:solidFill>
                <a:srgbClr val="005F7B"/>
              </a:solidFill>
              <a:prstDash val="solid"/>
              <a:tailEnd type="arrow"/>
            </a:ln>
            <a:effectLst/>
          </p:spPr>
        </p:cxnSp>
        <p:cxnSp>
          <p:nvCxnSpPr>
            <p:cNvPr id="34" name="Straight Arrow Connector 33"/>
            <p:cNvCxnSpPr>
              <a:stCxn id="25" idx="3"/>
              <a:endCxn id="28" idx="1"/>
            </p:cNvCxnSpPr>
            <p:nvPr/>
          </p:nvCxnSpPr>
          <p:spPr>
            <a:xfrm>
              <a:off x="4724400" y="2795513"/>
              <a:ext cx="855712" cy="540785"/>
            </a:xfrm>
            <a:prstGeom prst="straightConnector1">
              <a:avLst/>
            </a:prstGeom>
            <a:noFill/>
            <a:ln w="38100" cap="flat" cmpd="sng" algn="ctr">
              <a:solidFill>
                <a:srgbClr val="005F7B"/>
              </a:solidFill>
              <a:prstDash val="solid"/>
              <a:tailEnd type="arrow"/>
            </a:ln>
            <a:effectLst/>
          </p:spPr>
        </p:cxnSp>
        <p:cxnSp>
          <p:nvCxnSpPr>
            <p:cNvPr id="35" name="Straight Arrow Connector 34"/>
            <p:cNvCxnSpPr>
              <a:stCxn id="26" idx="3"/>
              <a:endCxn id="28" idx="1"/>
            </p:cNvCxnSpPr>
            <p:nvPr/>
          </p:nvCxnSpPr>
          <p:spPr>
            <a:xfrm flipV="1">
              <a:off x="4724400" y="3336298"/>
              <a:ext cx="855712" cy="1418016"/>
            </a:xfrm>
            <a:prstGeom prst="straightConnector1">
              <a:avLst/>
            </a:prstGeom>
            <a:noFill/>
            <a:ln w="38100" cap="flat" cmpd="sng" algn="ctr">
              <a:solidFill>
                <a:srgbClr val="005F7B"/>
              </a:solidFill>
              <a:prstDash val="solid"/>
              <a:tailEnd type="arrow"/>
            </a:ln>
            <a:effectLst/>
          </p:spPr>
        </p:cxnSp>
        <p:cxnSp>
          <p:nvCxnSpPr>
            <p:cNvPr id="36" name="Straight Arrow Connector 35"/>
            <p:cNvCxnSpPr>
              <a:stCxn id="28" idx="2"/>
              <a:endCxn id="27" idx="0"/>
            </p:cNvCxnSpPr>
            <p:nvPr/>
          </p:nvCxnSpPr>
          <p:spPr>
            <a:xfrm>
              <a:off x="6441464" y="3704584"/>
              <a:ext cx="4305" cy="444496"/>
            </a:xfrm>
            <a:prstGeom prst="straightConnector1">
              <a:avLst/>
            </a:prstGeom>
            <a:noFill/>
            <a:ln w="38100" cap="flat" cmpd="sng" algn="ctr">
              <a:solidFill>
                <a:srgbClr val="005F7B"/>
              </a:solidFill>
              <a:prstDash val="solid"/>
              <a:tailEnd type="arrow"/>
            </a:ln>
            <a:effectLst/>
          </p:spPr>
        </p:cxnSp>
        <p:cxnSp>
          <p:nvCxnSpPr>
            <p:cNvPr id="37" name="Straight Arrow Connector 36"/>
            <p:cNvCxnSpPr>
              <a:stCxn id="32" idx="1"/>
              <a:endCxn id="25" idx="1"/>
            </p:cNvCxnSpPr>
            <p:nvPr/>
          </p:nvCxnSpPr>
          <p:spPr>
            <a:xfrm flipV="1">
              <a:off x="2771800" y="2795513"/>
              <a:ext cx="379438" cy="1960810"/>
            </a:xfrm>
            <a:prstGeom prst="straightConnector1">
              <a:avLst/>
            </a:prstGeom>
            <a:noFill/>
            <a:ln w="38100" cap="flat" cmpd="sng" algn="ctr">
              <a:solidFill>
                <a:srgbClr val="005F7B"/>
              </a:solidFill>
              <a:prstDash val="solid"/>
              <a:tailEnd type="arrow"/>
            </a:ln>
            <a:effectLst/>
          </p:spPr>
        </p:cxnSp>
      </p:grpSp>
      <p:sp>
        <p:nvSpPr>
          <p:cNvPr id="38" name="Oval 37"/>
          <p:cNvSpPr/>
          <p:nvPr/>
        </p:nvSpPr>
        <p:spPr bwMode="auto">
          <a:xfrm>
            <a:off x="7286067" y="6453336"/>
            <a:ext cx="598301" cy="432314"/>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Tree>
    <p:extLst>
      <p:ext uri="{BB962C8B-B14F-4D97-AF65-F5344CB8AC3E}">
        <p14:creationId xmlns:p14="http://schemas.microsoft.com/office/powerpoint/2010/main" xmlns="" val="2430547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1"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2"/>
                                        </p:tgtEl>
                                        <p:attrNameLst>
                                          <p:attrName>style.visibility</p:attrName>
                                        </p:attrNameLst>
                                      </p:cBhvr>
                                      <p:to>
                                        <p:strVal val="hidden"/>
                                      </p:to>
                                    </p:set>
                                  </p:childTnLst>
                                </p:cTn>
                              </p:par>
                              <p:par>
                                <p:cTn id="9" presetID="1" presetClass="exit" presetSubtype="0" fill="hold" grpId="1" nodeType="withEffect">
                                  <p:stCondLst>
                                    <p:cond delay="0"/>
                                  </p:stCondLst>
                                  <p:childTnLst>
                                    <p:set>
                                      <p:cBhvr>
                                        <p:cTn id="10" dur="1" fill="hold">
                                          <p:stCondLst>
                                            <p:cond delay="0"/>
                                          </p:stCondLst>
                                        </p:cTn>
                                        <p:tgtEl>
                                          <p:spTgt spid="3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P spid="11" grpId="1"/>
      <p:bldP spid="38"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74802"/>
            <a:ext cx="8229600" cy="553998"/>
          </a:xfrm>
        </p:spPr>
        <p:txBody>
          <a:bodyPr>
            <a:spAutoFit/>
          </a:bodyPr>
          <a:lstStyle/>
          <a:p>
            <a:r>
              <a:rPr lang="en-US" dirty="0" smtClean="0"/>
              <a:t>Structure of module 5</a:t>
            </a:r>
            <a:endParaRPr lang="en-US" dirty="0"/>
          </a:p>
        </p:txBody>
      </p:sp>
      <p:sp>
        <p:nvSpPr>
          <p:cNvPr id="3" name="Slide Number Placeholder 2"/>
          <p:cNvSpPr>
            <a:spLocks noGrp="1"/>
          </p:cNvSpPr>
          <p:nvPr>
            <p:ph type="sldNum" sz="quarter" idx="12"/>
          </p:nvPr>
        </p:nvSpPr>
        <p:spPr/>
        <p:txBody>
          <a:bodyPr/>
          <a:lstStyle/>
          <a:p>
            <a:pPr>
              <a:defRPr/>
            </a:pPr>
            <a:fld id="{1ECB2000-C973-4143-B092-0F4E6EBEE889}" type="slidenum">
              <a:rPr lang="en-GB" smtClean="0"/>
              <a:pPr>
                <a:defRPr/>
              </a:pPr>
              <a:t>2</a:t>
            </a:fld>
            <a:endParaRPr lang="en-GB" dirty="0"/>
          </a:p>
        </p:txBody>
      </p:sp>
      <p:sp>
        <p:nvSpPr>
          <p:cNvPr id="4" name="Pladsholder til indhold 1"/>
          <p:cNvSpPr txBox="1">
            <a:spLocks/>
          </p:cNvSpPr>
          <p:nvPr/>
        </p:nvSpPr>
        <p:spPr>
          <a:xfrm>
            <a:off x="381000" y="2276251"/>
            <a:ext cx="8229600" cy="1957459"/>
          </a:xfrm>
          <a:prstGeom prst="rect">
            <a:avLst/>
          </a:prstGeom>
        </p:spPr>
        <p:txBody>
          <a:bodyPr>
            <a:spAutoFit/>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buClr>
                <a:srgbClr val="006699"/>
              </a:buClr>
            </a:pPr>
            <a:r>
              <a:rPr lang="en-GB" sz="1800" i="0" kern="0" dirty="0" smtClean="0"/>
              <a:t>Greening the operations cycle</a:t>
            </a:r>
          </a:p>
          <a:p>
            <a:pPr>
              <a:buClr>
                <a:srgbClr val="006699"/>
              </a:buClr>
            </a:pPr>
            <a:r>
              <a:rPr lang="en-GB" sz="1800" i="0" kern="0" dirty="0" smtClean="0"/>
              <a:t>Process related tools</a:t>
            </a:r>
          </a:p>
          <a:p>
            <a:pPr>
              <a:buClr>
                <a:srgbClr val="006699"/>
              </a:buClr>
            </a:pPr>
            <a:r>
              <a:rPr lang="en-GB" sz="1800" i="0" kern="0" dirty="0" smtClean="0"/>
              <a:t>Selected key tools for economic analysis</a:t>
            </a:r>
          </a:p>
          <a:p>
            <a:pPr>
              <a:buClr>
                <a:srgbClr val="006699"/>
              </a:buClr>
            </a:pPr>
            <a:r>
              <a:rPr lang="en-GB" sz="1800" i="0" kern="0" dirty="0" smtClean="0"/>
              <a:t>Selected key tools for environmental assessments</a:t>
            </a:r>
          </a:p>
          <a:p>
            <a:pPr lvl="1">
              <a:buClrTx/>
            </a:pPr>
            <a:endParaRPr lang="en-GB" sz="1600" b="0" i="0" kern="0" dirty="0" smtClean="0"/>
          </a:p>
          <a:p>
            <a:pPr lvl="1">
              <a:buClrTx/>
            </a:pPr>
            <a:endParaRPr lang="en-GB" sz="1600" b="0" i="0" kern="0" dirty="0" smtClean="0"/>
          </a:p>
        </p:txBody>
      </p:sp>
    </p:spTree>
    <p:extLst>
      <p:ext uri="{BB962C8B-B14F-4D97-AF65-F5344CB8AC3E}">
        <p14:creationId xmlns:p14="http://schemas.microsoft.com/office/powerpoint/2010/main" xmlns="" val="6659933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980728"/>
            <a:ext cx="8425184" cy="936625"/>
          </a:xfrm>
        </p:spPr>
        <p:txBody>
          <a:bodyPr/>
          <a:lstStyle/>
          <a:p>
            <a:pPr marL="0"/>
            <a:r>
              <a:rPr lang="en-GB" dirty="0" smtClean="0"/>
              <a:t>Buzzing 10 </a:t>
            </a:r>
            <a:r>
              <a:rPr lang="en-GB" dirty="0" err="1" smtClean="0"/>
              <a:t>mn</a:t>
            </a:r>
            <a:endParaRPr lang="en-GB" dirty="0"/>
          </a:p>
        </p:txBody>
      </p:sp>
      <p:sp>
        <p:nvSpPr>
          <p:cNvPr id="3" name="Rektangel 2"/>
          <p:cNvSpPr/>
          <p:nvPr/>
        </p:nvSpPr>
        <p:spPr>
          <a:xfrm>
            <a:off x="396305" y="2327969"/>
            <a:ext cx="7992119" cy="4247317"/>
          </a:xfrm>
          <a:prstGeom prst="rect">
            <a:avLst/>
          </a:prstGeom>
        </p:spPr>
        <p:txBody>
          <a:bodyPr wrap="square">
            <a:spAutoFit/>
          </a:bodyPr>
          <a:lstStyle/>
          <a:p>
            <a:pPr marL="342900" indent="-342900">
              <a:buFont typeface="+mj-lt"/>
              <a:buAutoNum type="arabicPeriod"/>
            </a:pPr>
            <a:r>
              <a:rPr lang="en-US" sz="1800" dirty="0" smtClean="0"/>
              <a:t>Have you experience with the three types of evidence: Vulnerability and adaptation assessment; Economic analyses; Demonstration projects? </a:t>
            </a:r>
          </a:p>
          <a:p>
            <a:pPr marL="342900" indent="-342900">
              <a:buFont typeface="+mj-lt"/>
              <a:buAutoNum type="arabicPeriod"/>
            </a:pPr>
            <a:endParaRPr lang="en-US" sz="1800" dirty="0"/>
          </a:p>
          <a:p>
            <a:pPr marL="342900" indent="-342900">
              <a:buFont typeface="+mj-lt"/>
              <a:buAutoNum type="arabicPeriod"/>
            </a:pPr>
            <a:r>
              <a:rPr lang="en-US" sz="1800" dirty="0" smtClean="0"/>
              <a:t>Which specific tools have you worked with?</a:t>
            </a:r>
          </a:p>
          <a:p>
            <a:pPr marL="342900" indent="-342900">
              <a:buFont typeface="+mj-lt"/>
              <a:buAutoNum type="arabicPeriod"/>
            </a:pPr>
            <a:endParaRPr lang="en-US" sz="1800" dirty="0"/>
          </a:p>
          <a:p>
            <a:pPr marL="342900" indent="-342900">
              <a:buFont typeface="+mj-lt"/>
              <a:buAutoNum type="arabicPeriod"/>
            </a:pPr>
            <a:r>
              <a:rPr lang="en-US" sz="1800" dirty="0" smtClean="0"/>
              <a:t>What was the outcome of the efforts?</a:t>
            </a:r>
          </a:p>
          <a:p>
            <a:pPr marL="342900" indent="-342900">
              <a:buFont typeface="+mj-lt"/>
              <a:buAutoNum type="arabicPeriod"/>
            </a:pPr>
            <a:endParaRPr lang="en-US" sz="1800" dirty="0"/>
          </a:p>
          <a:p>
            <a:pPr marL="342900" indent="-342900">
              <a:buFont typeface="+mj-lt"/>
              <a:buAutoNum type="arabicPeriod"/>
            </a:pPr>
            <a:r>
              <a:rPr lang="en-US" sz="1800" dirty="0" smtClean="0"/>
              <a:t>How can challenges concerning the three types of evidence and governance capacities </a:t>
            </a:r>
            <a:r>
              <a:rPr lang="en-US" sz="1800" dirty="0"/>
              <a:t>be addressed in a developing country </a:t>
            </a:r>
            <a:r>
              <a:rPr lang="en-US" sz="1800" dirty="0" smtClean="0"/>
              <a:t>context?</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sz="1800" dirty="0" smtClean="0"/>
          </a:p>
          <a:p>
            <a:pPr marL="285750" indent="-285750">
              <a:buFont typeface="Arial" panose="020B0604020202020204" pitchFamily="34" charset="0"/>
              <a:buChar char="•"/>
            </a:pPr>
            <a:endParaRPr lang="en-US" sz="1800" dirty="0" smtClean="0"/>
          </a:p>
          <a:p>
            <a:pPr marL="285750" indent="-285750">
              <a:buFont typeface="Arial" panose="020B0604020202020204" pitchFamily="34" charset="0"/>
              <a:buChar char="•"/>
            </a:pPr>
            <a:endParaRPr lang="en-US" sz="1800" dirty="0"/>
          </a:p>
        </p:txBody>
      </p:sp>
    </p:spTree>
    <p:extLst>
      <p:ext uri="{BB962C8B-B14F-4D97-AF65-F5344CB8AC3E}">
        <p14:creationId xmlns:p14="http://schemas.microsoft.com/office/powerpoint/2010/main" xmlns="" val="2428019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diasnummer 3"/>
          <p:cNvSpPr>
            <a:spLocks noGrp="1"/>
          </p:cNvSpPr>
          <p:nvPr>
            <p:ph type="sldNum" sz="quarter" idx="12"/>
          </p:nvPr>
        </p:nvSpPr>
        <p:spPr/>
        <p:txBody>
          <a:bodyPr/>
          <a:lstStyle/>
          <a:p>
            <a:pPr>
              <a:defRPr/>
            </a:pPr>
            <a:fld id="{FB741962-E197-41CB-93F9-81D06FF60593}" type="slidenum">
              <a:rPr lang="en-GB" smtClean="0"/>
              <a:pPr>
                <a:defRPr/>
              </a:pPr>
              <a:t>21</a:t>
            </a:fld>
            <a:endParaRPr lang="en-GB" dirty="0"/>
          </a:p>
        </p:txBody>
      </p:sp>
      <p:sp>
        <p:nvSpPr>
          <p:cNvPr id="8" name="Cloud Callout 4"/>
          <p:cNvSpPr/>
          <p:nvPr/>
        </p:nvSpPr>
        <p:spPr>
          <a:xfrm>
            <a:off x="4648200" y="4953000"/>
            <a:ext cx="4191000" cy="1676400"/>
          </a:xfrm>
          <a:prstGeom prst="cloudCallout">
            <a:avLst>
              <a:gd name="adj1" fmla="val -18419"/>
              <a:gd name="adj2" fmla="val -75746"/>
            </a:avLst>
          </a:prstGeom>
          <a:solidFill>
            <a:srgbClr val="0083A9"/>
          </a:solidFill>
          <a:ln w="25400" cap="flat" cmpd="sng" algn="ctr">
            <a:solidFill>
              <a:srgbClr val="FF3399"/>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srgbClr val="FFFFFF"/>
                </a:solidFill>
                <a:effectLst/>
                <a:uLnTx/>
                <a:uFillTx/>
                <a:latin typeface="Arial"/>
              </a:rPr>
              <a:t>Who might be good champions?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smtClean="0">
                <a:ln>
                  <a:noFill/>
                </a:ln>
                <a:solidFill>
                  <a:srgbClr val="FFFFFF"/>
                </a:solidFill>
                <a:effectLst/>
                <a:uLnTx/>
                <a:uFillTx/>
                <a:latin typeface="Arial"/>
              </a:rPr>
              <a:t>How do we create win/win?</a:t>
            </a:r>
            <a:endParaRPr kumimoji="0" lang="en-GB" sz="1800" b="1" i="0" u="none" strike="noStrike" kern="0" cap="none" spc="0" normalizeH="0" baseline="0" noProof="0" dirty="0">
              <a:ln>
                <a:noFill/>
              </a:ln>
              <a:solidFill>
                <a:srgbClr val="FFFFFF"/>
              </a:solidFill>
              <a:effectLst/>
              <a:uLnTx/>
              <a:uFillTx/>
              <a:latin typeface="Arial"/>
            </a:endParaRPr>
          </a:p>
        </p:txBody>
      </p:sp>
      <p:sp>
        <p:nvSpPr>
          <p:cNvPr id="9" name="Content Placeholder 2"/>
          <p:cNvSpPr txBox="1">
            <a:spLocks/>
          </p:cNvSpPr>
          <p:nvPr/>
        </p:nvSpPr>
        <p:spPr>
          <a:xfrm>
            <a:off x="457200" y="1524000"/>
            <a:ext cx="8534400" cy="4800600"/>
          </a:xfrm>
          <a:prstGeom prst="rect">
            <a:avLst/>
          </a:prstGeom>
        </p:spPr>
        <p:txBody>
          <a:bodyPr/>
          <a:lstStyle>
            <a:lvl1pPr marL="228600" indent="-228600" algn="l" rtl="0" eaLnBrk="0" fontAlgn="base" hangingPunct="0">
              <a:spcBef>
                <a:spcPct val="20000"/>
              </a:spcBef>
              <a:spcAft>
                <a:spcPct val="0"/>
              </a:spcAft>
              <a:buChar char="•"/>
              <a:defRPr sz="2800">
                <a:solidFill>
                  <a:schemeClr val="tx1"/>
                </a:solidFill>
                <a:latin typeface="+mn-lt"/>
                <a:ea typeface="+mn-ea"/>
                <a:cs typeface="+mn-cs"/>
              </a:defRPr>
            </a:lvl1pPr>
            <a:lvl2pPr marL="628650" indent="-285750" algn="l" rtl="0" eaLnBrk="0" fontAlgn="base" hangingPunct="0">
              <a:spcBef>
                <a:spcPct val="20000"/>
              </a:spcBef>
              <a:spcAft>
                <a:spcPct val="0"/>
              </a:spcAft>
              <a:buChar char="–"/>
              <a:defRPr sz="2400">
                <a:solidFill>
                  <a:schemeClr val="tx1"/>
                </a:solidFill>
                <a:latin typeface="+mn-lt"/>
              </a:defRPr>
            </a:lvl2pPr>
            <a:lvl3pPr marL="1028700" indent="-228600" algn="l" rtl="0" eaLnBrk="0" fontAlgn="base" hangingPunct="0">
              <a:spcBef>
                <a:spcPct val="20000"/>
              </a:spcBef>
              <a:spcAft>
                <a:spcPct val="0"/>
              </a:spcAft>
              <a:buChar char="•"/>
              <a:defRPr sz="2000">
                <a:solidFill>
                  <a:schemeClr val="tx1"/>
                </a:solidFill>
                <a:latin typeface="+mn-lt"/>
              </a:defRPr>
            </a:lvl3pPr>
            <a:lvl4pPr marL="1428750" indent="-228600" algn="l" rtl="0" eaLnBrk="0" fontAlgn="base" hangingPunct="0">
              <a:spcBef>
                <a:spcPct val="20000"/>
              </a:spcBef>
              <a:spcAft>
                <a:spcPct val="0"/>
              </a:spcAft>
              <a:buChar char="–"/>
              <a:defRPr>
                <a:solidFill>
                  <a:schemeClr val="tx1"/>
                </a:solidFill>
                <a:latin typeface="+mn-lt"/>
              </a:defRPr>
            </a:lvl4pPr>
            <a:lvl5pPr marL="1714500" indent="-171450" algn="l" rtl="0" eaLnBrk="0" fontAlgn="base" hangingPunct="0">
              <a:spcBef>
                <a:spcPct val="20000"/>
              </a:spcBef>
              <a:spcAft>
                <a:spcPct val="0"/>
              </a:spcAft>
              <a:buChar char="»"/>
              <a:defRPr>
                <a:solidFill>
                  <a:schemeClr val="tx1"/>
                </a:solidFill>
                <a:latin typeface="+mn-lt"/>
              </a:defRPr>
            </a:lvl5pPr>
            <a:lvl6pPr marL="2171700" indent="-171450" algn="l" rtl="0" fontAlgn="base">
              <a:spcBef>
                <a:spcPct val="20000"/>
              </a:spcBef>
              <a:spcAft>
                <a:spcPct val="0"/>
              </a:spcAft>
              <a:buChar char="»"/>
              <a:defRPr>
                <a:solidFill>
                  <a:schemeClr val="tx1"/>
                </a:solidFill>
                <a:latin typeface="+mn-lt"/>
              </a:defRPr>
            </a:lvl6pPr>
            <a:lvl7pPr marL="2628900" indent="-171450" algn="l" rtl="0" fontAlgn="base">
              <a:spcBef>
                <a:spcPct val="20000"/>
              </a:spcBef>
              <a:spcAft>
                <a:spcPct val="0"/>
              </a:spcAft>
              <a:buChar char="»"/>
              <a:defRPr>
                <a:solidFill>
                  <a:schemeClr val="tx1"/>
                </a:solidFill>
                <a:latin typeface="+mn-lt"/>
              </a:defRPr>
            </a:lvl7pPr>
            <a:lvl8pPr marL="3086100" indent="-171450" algn="l" rtl="0" fontAlgn="base">
              <a:spcBef>
                <a:spcPct val="20000"/>
              </a:spcBef>
              <a:spcAft>
                <a:spcPct val="0"/>
              </a:spcAft>
              <a:buChar char="»"/>
              <a:defRPr>
                <a:solidFill>
                  <a:schemeClr val="tx1"/>
                </a:solidFill>
                <a:latin typeface="+mn-lt"/>
              </a:defRPr>
            </a:lvl8pPr>
            <a:lvl9pPr marL="3543300" indent="-171450" algn="l" rtl="0" fontAlgn="base">
              <a:spcBef>
                <a:spcPct val="20000"/>
              </a:spcBef>
              <a:spcAft>
                <a:spcPct val="0"/>
              </a:spcAft>
              <a:buChar char="»"/>
              <a:defRPr>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None/>
              <a:tabLst/>
              <a:defRPr/>
            </a:pPr>
            <a:r>
              <a:rPr lang="en-GB" b="1" dirty="0">
                <a:solidFill>
                  <a:srgbClr val="0F5494"/>
                </a:solidFill>
                <a:latin typeface="+mj-lt"/>
                <a:ea typeface="ＭＳ Ｐゴシック" pitchFamily="34" charset="-128"/>
                <a:cs typeface="+mj-cs"/>
              </a:rPr>
              <a:t>Engaging key </a:t>
            </a:r>
            <a:r>
              <a:rPr lang="en-GB" b="1" dirty="0" smtClean="0">
                <a:solidFill>
                  <a:srgbClr val="0F5494"/>
                </a:solidFill>
                <a:latin typeface="+mj-lt"/>
                <a:ea typeface="ＭＳ Ｐゴシック" pitchFamily="34" charset="-128"/>
                <a:cs typeface="+mj-cs"/>
              </a:rPr>
              <a:t>actors</a:t>
            </a:r>
            <a:endParaRPr lang="en-GB" b="1" dirty="0">
              <a:solidFill>
                <a:srgbClr val="0F5494"/>
              </a:solidFill>
              <a:latin typeface="+mj-lt"/>
              <a:ea typeface="ＭＳ Ｐゴシック" pitchFamily="34" charset="-128"/>
              <a:cs typeface="+mj-cs"/>
            </a:endParaRPr>
          </a:p>
          <a:p>
            <a:pPr marL="0" marR="0" lvl="0" indent="0" algn="l" defTabSz="914400" rtl="0" eaLnBrk="0" fontAlgn="base" latinLnBrk="0" hangingPunct="0">
              <a:lnSpc>
                <a:spcPct val="100000"/>
              </a:lnSpc>
              <a:spcBef>
                <a:spcPct val="20000"/>
              </a:spcBef>
              <a:spcAft>
                <a:spcPct val="0"/>
              </a:spcAft>
              <a:buClrTx/>
              <a:buSzTx/>
              <a:buNone/>
              <a:tabLst/>
              <a:defRPr/>
            </a:pPr>
            <a:endParaRPr lang="en-GB" b="1" dirty="0">
              <a:solidFill>
                <a:srgbClr val="0F5494"/>
              </a:solidFill>
              <a:latin typeface="+mj-lt"/>
              <a:ea typeface="ＭＳ Ｐゴシック" pitchFamily="34" charset="-128"/>
              <a:cs typeface="+mj-cs"/>
            </a:endParaRPr>
          </a:p>
          <a:p>
            <a:pPr marR="0" lvl="1" indent="-62865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lang="en-GB" sz="1800" dirty="0" smtClean="0">
                <a:solidFill>
                  <a:srgbClr val="0F5494"/>
                </a:solidFill>
              </a:rPr>
              <a:t>Identify </a:t>
            </a:r>
            <a:r>
              <a:rPr lang="en-GB" sz="1800" dirty="0">
                <a:solidFill>
                  <a:srgbClr val="0F5494"/>
                </a:solidFill>
              </a:rPr>
              <a:t>and </a:t>
            </a:r>
            <a:r>
              <a:rPr lang="en-GB" sz="1800" dirty="0" smtClean="0">
                <a:solidFill>
                  <a:srgbClr val="0F5494"/>
                </a:solidFill>
              </a:rPr>
              <a:t>mobilise </a:t>
            </a:r>
            <a:r>
              <a:rPr lang="en-GB" sz="1800" dirty="0">
                <a:solidFill>
                  <a:srgbClr val="0F5494"/>
                </a:solidFill>
              </a:rPr>
              <a:t>key organisations involved in development at the national and sector levels</a:t>
            </a:r>
          </a:p>
          <a:p>
            <a:pPr marR="0" lvl="1" indent="-62865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lang="en-GB" sz="1800" dirty="0" smtClean="0">
                <a:solidFill>
                  <a:srgbClr val="0F5494"/>
                </a:solidFill>
              </a:rPr>
              <a:t>Identify and prioritise stakeholder interests</a:t>
            </a:r>
          </a:p>
          <a:p>
            <a:pPr marR="0" lvl="1" indent="-62865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lang="en-GB" sz="1800" dirty="0" smtClean="0">
                <a:solidFill>
                  <a:srgbClr val="0F5494"/>
                </a:solidFill>
              </a:rPr>
              <a:t>Identify </a:t>
            </a:r>
            <a:r>
              <a:rPr lang="en-GB" sz="1800" dirty="0">
                <a:solidFill>
                  <a:srgbClr val="0F5494"/>
                </a:solidFill>
              </a:rPr>
              <a:t>and </a:t>
            </a:r>
            <a:r>
              <a:rPr lang="en-GB" sz="1800" dirty="0" smtClean="0">
                <a:solidFill>
                  <a:srgbClr val="0F5494"/>
                </a:solidFill>
              </a:rPr>
              <a:t>mobilise </a:t>
            </a:r>
            <a:r>
              <a:rPr lang="en-GB" sz="1800" dirty="0">
                <a:solidFill>
                  <a:srgbClr val="0F5494"/>
                </a:solidFill>
              </a:rPr>
              <a:t>‘champions’</a:t>
            </a:r>
          </a:p>
        </p:txBody>
      </p:sp>
      <p:grpSp>
        <p:nvGrpSpPr>
          <p:cNvPr id="6" name="Group 5"/>
          <p:cNvGrpSpPr/>
          <p:nvPr/>
        </p:nvGrpSpPr>
        <p:grpSpPr>
          <a:xfrm>
            <a:off x="251520" y="5229200"/>
            <a:ext cx="2015040" cy="1411907"/>
            <a:chOff x="971600" y="2463726"/>
            <a:chExt cx="6335520" cy="3889349"/>
          </a:xfrm>
        </p:grpSpPr>
        <p:sp>
          <p:nvSpPr>
            <p:cNvPr id="7" name="Rounded Rectangle 6"/>
            <p:cNvSpPr/>
            <p:nvPr/>
          </p:nvSpPr>
          <p:spPr>
            <a:xfrm>
              <a:off x="971600" y="2463726"/>
              <a:ext cx="1573163" cy="605234"/>
            </a:xfrm>
            <a:prstGeom prst="roundRect">
              <a:avLst/>
            </a:prstGeom>
            <a:solidFill>
              <a:srgbClr val="0083A9"/>
            </a:solidFill>
            <a:ln w="3175"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1" i="0" u="none" strike="noStrike" kern="0" cap="none" spc="0" normalizeH="0" baseline="0" noProof="0" dirty="0">
                  <a:ln>
                    <a:noFill/>
                  </a:ln>
                  <a:solidFill>
                    <a:srgbClr val="FFFFFF"/>
                  </a:solidFill>
                  <a:effectLst/>
                  <a:uLnTx/>
                  <a:uFillTx/>
                  <a:latin typeface="Arial"/>
                  <a:ea typeface="+mn-ea"/>
                  <a:cs typeface="+mn-cs"/>
                </a:rPr>
                <a:t>Assessing evidence</a:t>
              </a:r>
            </a:p>
          </p:txBody>
        </p:sp>
        <p:sp>
          <p:nvSpPr>
            <p:cNvPr id="10" name="Flowchart: Document 4"/>
            <p:cNvSpPr/>
            <p:nvPr/>
          </p:nvSpPr>
          <p:spPr>
            <a:xfrm>
              <a:off x="971600" y="3241229"/>
              <a:ext cx="1573163" cy="907851"/>
            </a:xfrm>
            <a:prstGeom prst="flowChartDocument">
              <a:avLst/>
            </a:prstGeom>
            <a:solidFill>
              <a:srgbClr val="669900">
                <a:lumMod val="40000"/>
                <a:lumOff val="60000"/>
              </a:srgbClr>
            </a:solidFill>
            <a:ln w="3175" cap="flat" cmpd="sng" algn="ctr">
              <a:solidFill>
                <a:srgbClr val="00206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1" i="0" u="none" strike="noStrike" kern="0" cap="none" spc="0" normalizeH="0" baseline="0" noProof="0" dirty="0">
                  <a:ln>
                    <a:noFill/>
                  </a:ln>
                  <a:solidFill>
                    <a:srgbClr val="002060"/>
                  </a:solidFill>
                  <a:effectLst/>
                  <a:uLnTx/>
                  <a:uFillTx/>
                  <a:latin typeface="Arial"/>
                  <a:ea typeface="+mn-ea"/>
                  <a:cs typeface="+mn-cs"/>
                </a:rPr>
                <a:t>Vulnerability and adaptation assessments</a:t>
              </a:r>
            </a:p>
          </p:txBody>
        </p:sp>
        <p:sp>
          <p:nvSpPr>
            <p:cNvPr id="11" name="Flowchart: Document 5"/>
            <p:cNvSpPr/>
            <p:nvPr/>
          </p:nvSpPr>
          <p:spPr>
            <a:xfrm>
              <a:off x="971600" y="4386857"/>
              <a:ext cx="1573163" cy="907851"/>
            </a:xfrm>
            <a:prstGeom prst="flowChartDocument">
              <a:avLst/>
            </a:prstGeom>
            <a:solidFill>
              <a:srgbClr val="669900">
                <a:lumMod val="40000"/>
                <a:lumOff val="60000"/>
              </a:srgbClr>
            </a:solidFill>
            <a:ln w="3175" cap="flat" cmpd="sng" algn="ctr">
              <a:solidFill>
                <a:srgbClr val="00206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1" i="0" u="none" strike="noStrike" kern="0" cap="none" spc="0" normalizeH="0" baseline="0" noProof="0" dirty="0">
                  <a:ln>
                    <a:noFill/>
                  </a:ln>
                  <a:solidFill>
                    <a:srgbClr val="002060"/>
                  </a:solidFill>
                  <a:effectLst/>
                  <a:uLnTx/>
                  <a:uFillTx/>
                  <a:latin typeface="Arial"/>
                  <a:ea typeface="+mn-ea"/>
                  <a:cs typeface="+mn-cs"/>
                </a:rPr>
                <a:t>Macro and meso economic analysis</a:t>
              </a:r>
            </a:p>
          </p:txBody>
        </p:sp>
        <p:sp>
          <p:nvSpPr>
            <p:cNvPr id="12" name="Flowchart: Document 6"/>
            <p:cNvSpPr/>
            <p:nvPr/>
          </p:nvSpPr>
          <p:spPr>
            <a:xfrm>
              <a:off x="971600" y="5445224"/>
              <a:ext cx="1573163" cy="907851"/>
            </a:xfrm>
            <a:prstGeom prst="flowChartDocument">
              <a:avLst/>
            </a:prstGeom>
            <a:solidFill>
              <a:srgbClr val="669900">
                <a:lumMod val="40000"/>
                <a:lumOff val="60000"/>
              </a:srgbClr>
            </a:solidFill>
            <a:ln w="3175" cap="flat" cmpd="sng" algn="ctr">
              <a:solidFill>
                <a:srgbClr val="00206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1" i="0" u="none" strike="noStrike" kern="0" cap="none" spc="0" normalizeH="0" baseline="0" noProof="0" dirty="0">
                  <a:ln>
                    <a:noFill/>
                  </a:ln>
                  <a:solidFill>
                    <a:srgbClr val="002060"/>
                  </a:solidFill>
                  <a:effectLst/>
                  <a:uLnTx/>
                  <a:uFillTx/>
                  <a:latin typeface="Arial"/>
                  <a:ea typeface="+mn-ea"/>
                  <a:cs typeface="+mn-cs"/>
                </a:rPr>
                <a:t>Demonstration or pilot projects</a:t>
              </a:r>
            </a:p>
          </p:txBody>
        </p:sp>
        <p:sp>
          <p:nvSpPr>
            <p:cNvPr id="13" name="Rounded Rectangle 12"/>
            <p:cNvSpPr/>
            <p:nvPr/>
          </p:nvSpPr>
          <p:spPr>
            <a:xfrm>
              <a:off x="3151238" y="2492896"/>
              <a:ext cx="1573162" cy="605234"/>
            </a:xfrm>
            <a:prstGeom prst="roundRect">
              <a:avLst/>
            </a:prstGeom>
            <a:solidFill>
              <a:srgbClr val="0083A9"/>
            </a:solidFill>
            <a:ln w="3175"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1" i="0" u="none" strike="noStrike" kern="0" cap="none" spc="0" normalizeH="0" baseline="0" noProof="0" dirty="0">
                  <a:ln>
                    <a:noFill/>
                  </a:ln>
                  <a:solidFill>
                    <a:srgbClr val="FFFFFF"/>
                  </a:solidFill>
                  <a:effectLst/>
                  <a:uLnTx/>
                  <a:uFillTx/>
                  <a:latin typeface="Arial"/>
                  <a:ea typeface="+mn-ea"/>
                  <a:cs typeface="+mn-cs"/>
                </a:rPr>
                <a:t>Engaging key actors</a:t>
              </a:r>
            </a:p>
          </p:txBody>
        </p:sp>
        <p:sp>
          <p:nvSpPr>
            <p:cNvPr id="14" name="Rounded Rectangle 13"/>
            <p:cNvSpPr/>
            <p:nvPr/>
          </p:nvSpPr>
          <p:spPr>
            <a:xfrm>
              <a:off x="3151238" y="4149080"/>
              <a:ext cx="1573162" cy="1210468"/>
            </a:xfrm>
            <a:prstGeom prst="roundRect">
              <a:avLst/>
            </a:prstGeom>
            <a:solidFill>
              <a:srgbClr val="0083A9"/>
            </a:solidFill>
            <a:ln w="3175"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1" i="0" u="none" strike="noStrike" kern="0" cap="none" spc="0" normalizeH="0" baseline="0" noProof="0" dirty="0">
                  <a:ln>
                    <a:noFill/>
                  </a:ln>
                  <a:solidFill>
                    <a:srgbClr val="FFFFFF"/>
                  </a:solidFill>
                  <a:effectLst/>
                  <a:uLnTx/>
                  <a:uFillTx/>
                  <a:latin typeface="Arial"/>
                  <a:ea typeface="+mn-ea"/>
                  <a:cs typeface="+mn-cs"/>
                </a:rPr>
                <a:t>Communication &amp; advocacy strategy</a:t>
              </a:r>
            </a:p>
          </p:txBody>
        </p:sp>
        <p:sp>
          <p:nvSpPr>
            <p:cNvPr id="15" name="Rounded Rectangle 14"/>
            <p:cNvSpPr/>
            <p:nvPr/>
          </p:nvSpPr>
          <p:spPr>
            <a:xfrm>
              <a:off x="5584417" y="4149080"/>
              <a:ext cx="1722703" cy="1291084"/>
            </a:xfrm>
            <a:prstGeom prst="roundRect">
              <a:avLst/>
            </a:prstGeom>
            <a:solidFill>
              <a:srgbClr val="0083A9">
                <a:lumMod val="60000"/>
                <a:lumOff val="40000"/>
              </a:srgbClr>
            </a:solidFill>
            <a:ln w="3175"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1" i="0" u="none" strike="noStrike" kern="0" cap="none" spc="0" normalizeH="0" baseline="0" noProof="0">
                  <a:ln>
                    <a:noFill/>
                  </a:ln>
                  <a:solidFill>
                    <a:srgbClr val="002060"/>
                  </a:solidFill>
                  <a:effectLst/>
                  <a:uLnTx/>
                  <a:uFillTx/>
                  <a:latin typeface="Arial"/>
                  <a:ea typeface="+mn-ea"/>
                  <a:cs typeface="+mn-cs"/>
                </a:rPr>
                <a:t>National consensus on and commitment to climate-resilient and low-emission development</a:t>
              </a:r>
              <a:endParaRPr kumimoji="0" lang="en-GB" sz="400" b="1" i="0" u="none" strike="noStrike" kern="0" cap="none" spc="0" normalizeH="0" baseline="0" noProof="0">
                <a:ln>
                  <a:noFill/>
                </a:ln>
                <a:solidFill>
                  <a:srgbClr val="000000"/>
                </a:solidFill>
                <a:effectLst/>
                <a:uLnTx/>
                <a:uFillTx/>
                <a:latin typeface="Arial"/>
                <a:ea typeface="+mn-ea"/>
                <a:cs typeface="+mn-cs"/>
              </a:endParaRPr>
            </a:p>
          </p:txBody>
        </p:sp>
        <p:sp>
          <p:nvSpPr>
            <p:cNvPr id="16" name="Rounded Rectangle 15"/>
            <p:cNvSpPr/>
            <p:nvPr/>
          </p:nvSpPr>
          <p:spPr>
            <a:xfrm>
              <a:off x="5580112" y="2968011"/>
              <a:ext cx="1722703" cy="736573"/>
            </a:xfrm>
            <a:prstGeom prst="roundRect">
              <a:avLst/>
            </a:prstGeom>
            <a:solidFill>
              <a:srgbClr val="0083A9">
                <a:lumMod val="60000"/>
                <a:lumOff val="40000"/>
              </a:srgbClr>
            </a:solidFill>
            <a:ln w="3175"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1" i="0" u="none" strike="noStrike" kern="0" cap="none" spc="0" normalizeH="0" baseline="0" noProof="0" dirty="0">
                  <a:ln>
                    <a:noFill/>
                  </a:ln>
                  <a:solidFill>
                    <a:srgbClr val="002060"/>
                  </a:solidFill>
                  <a:effectLst/>
                  <a:uLnTx/>
                  <a:uFillTx/>
                  <a:latin typeface="Arial"/>
                  <a:ea typeface="+mn-ea"/>
                  <a:cs typeface="+mn-cs"/>
                </a:rPr>
                <a:t>Awareness raising &amp; partnership building</a:t>
              </a:r>
              <a:endParaRPr kumimoji="0" lang="en-GB" sz="400" b="1" i="0" u="none" strike="noStrike" kern="0" cap="none" spc="0" normalizeH="0" baseline="0" noProof="0" dirty="0">
                <a:ln>
                  <a:noFill/>
                </a:ln>
                <a:solidFill>
                  <a:srgbClr val="000000"/>
                </a:solidFill>
                <a:effectLst/>
                <a:uLnTx/>
                <a:uFillTx/>
                <a:latin typeface="Arial"/>
                <a:ea typeface="+mn-ea"/>
                <a:cs typeface="+mn-cs"/>
              </a:endParaRPr>
            </a:p>
          </p:txBody>
        </p:sp>
        <p:cxnSp>
          <p:nvCxnSpPr>
            <p:cNvPr id="17" name="Straight Connector 16"/>
            <p:cNvCxnSpPr>
              <a:stCxn id="7" idx="2"/>
              <a:endCxn id="10" idx="0"/>
            </p:cNvCxnSpPr>
            <p:nvPr/>
          </p:nvCxnSpPr>
          <p:spPr>
            <a:xfrm>
              <a:off x="1758182" y="3068960"/>
              <a:ext cx="0" cy="172269"/>
            </a:xfrm>
            <a:prstGeom prst="line">
              <a:avLst/>
            </a:prstGeom>
            <a:noFill/>
            <a:ln w="3175" cap="flat" cmpd="sng" algn="ctr">
              <a:solidFill>
                <a:srgbClr val="005F7B"/>
              </a:solidFill>
              <a:prstDash val="solid"/>
            </a:ln>
            <a:effectLst/>
          </p:spPr>
        </p:cxnSp>
        <p:cxnSp>
          <p:nvCxnSpPr>
            <p:cNvPr id="18" name="Straight Connector 17"/>
            <p:cNvCxnSpPr>
              <a:stCxn id="10" idx="2"/>
              <a:endCxn id="11" idx="0"/>
            </p:cNvCxnSpPr>
            <p:nvPr/>
          </p:nvCxnSpPr>
          <p:spPr>
            <a:xfrm>
              <a:off x="1758182" y="4089061"/>
              <a:ext cx="0" cy="297796"/>
            </a:xfrm>
            <a:prstGeom prst="line">
              <a:avLst/>
            </a:prstGeom>
            <a:noFill/>
            <a:ln w="3175" cap="flat" cmpd="sng" algn="ctr">
              <a:solidFill>
                <a:srgbClr val="002060"/>
              </a:solidFill>
              <a:prstDash val="solid"/>
            </a:ln>
            <a:effectLst/>
          </p:spPr>
        </p:cxnSp>
        <p:cxnSp>
          <p:nvCxnSpPr>
            <p:cNvPr id="19" name="Straight Connector 18"/>
            <p:cNvCxnSpPr>
              <a:stCxn id="11" idx="2"/>
              <a:endCxn id="12" idx="0"/>
            </p:cNvCxnSpPr>
            <p:nvPr/>
          </p:nvCxnSpPr>
          <p:spPr>
            <a:xfrm>
              <a:off x="1758182" y="5234689"/>
              <a:ext cx="0" cy="210535"/>
            </a:xfrm>
            <a:prstGeom prst="line">
              <a:avLst/>
            </a:prstGeom>
            <a:noFill/>
            <a:ln w="3175" cap="flat" cmpd="sng" algn="ctr">
              <a:solidFill>
                <a:srgbClr val="002060"/>
              </a:solidFill>
              <a:prstDash val="solid"/>
            </a:ln>
            <a:effectLst/>
          </p:spPr>
        </p:cxnSp>
        <p:sp>
          <p:nvSpPr>
            <p:cNvPr id="20" name="Right Brace 19"/>
            <p:cNvSpPr/>
            <p:nvPr/>
          </p:nvSpPr>
          <p:spPr>
            <a:xfrm>
              <a:off x="2656953" y="3212976"/>
              <a:ext cx="114847" cy="3086693"/>
            </a:xfrm>
            <a:prstGeom prst="rightBrace">
              <a:avLst/>
            </a:prstGeom>
            <a:noFill/>
            <a:ln w="3175" cap="flat" cmpd="sng" algn="ctr">
              <a:solidFill>
                <a:srgbClr val="005F7B"/>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400" b="0" i="0" u="none" strike="noStrike" kern="0" cap="none" spc="0" normalizeH="0" baseline="0" noProof="0">
                <a:ln>
                  <a:noFill/>
                </a:ln>
                <a:solidFill>
                  <a:srgbClr val="000000"/>
                </a:solidFill>
                <a:effectLst/>
                <a:uLnTx/>
                <a:uFillTx/>
                <a:latin typeface="Arial"/>
                <a:ea typeface="+mn-ea"/>
                <a:cs typeface="+mn-cs"/>
              </a:endParaRPr>
            </a:p>
          </p:txBody>
        </p:sp>
        <p:cxnSp>
          <p:nvCxnSpPr>
            <p:cNvPr id="21" name="Straight Arrow Connector 20"/>
            <p:cNvCxnSpPr>
              <a:stCxn id="20" idx="1"/>
              <a:endCxn id="14" idx="1"/>
            </p:cNvCxnSpPr>
            <p:nvPr/>
          </p:nvCxnSpPr>
          <p:spPr>
            <a:xfrm flipV="1">
              <a:off x="2771800" y="4754314"/>
              <a:ext cx="379438" cy="2009"/>
            </a:xfrm>
            <a:prstGeom prst="straightConnector1">
              <a:avLst/>
            </a:prstGeom>
            <a:noFill/>
            <a:ln w="3175" cap="flat" cmpd="sng" algn="ctr">
              <a:solidFill>
                <a:srgbClr val="005F7B"/>
              </a:solidFill>
              <a:prstDash val="solid"/>
              <a:tailEnd type="arrow"/>
            </a:ln>
            <a:effectLst/>
          </p:spPr>
        </p:cxnSp>
        <p:cxnSp>
          <p:nvCxnSpPr>
            <p:cNvPr id="22" name="Straight Arrow Connector 21"/>
            <p:cNvCxnSpPr>
              <a:stCxn id="13" idx="3"/>
              <a:endCxn id="16" idx="1"/>
            </p:cNvCxnSpPr>
            <p:nvPr/>
          </p:nvCxnSpPr>
          <p:spPr>
            <a:xfrm>
              <a:off x="4724400" y="2795513"/>
              <a:ext cx="855712" cy="540785"/>
            </a:xfrm>
            <a:prstGeom prst="straightConnector1">
              <a:avLst/>
            </a:prstGeom>
            <a:noFill/>
            <a:ln w="3175" cap="flat" cmpd="sng" algn="ctr">
              <a:solidFill>
                <a:srgbClr val="005F7B"/>
              </a:solidFill>
              <a:prstDash val="solid"/>
              <a:tailEnd type="arrow"/>
            </a:ln>
            <a:effectLst/>
          </p:spPr>
        </p:cxnSp>
        <p:cxnSp>
          <p:nvCxnSpPr>
            <p:cNvPr id="23" name="Straight Arrow Connector 22"/>
            <p:cNvCxnSpPr>
              <a:stCxn id="14" idx="3"/>
              <a:endCxn id="16" idx="1"/>
            </p:cNvCxnSpPr>
            <p:nvPr/>
          </p:nvCxnSpPr>
          <p:spPr>
            <a:xfrm flipV="1">
              <a:off x="4724400" y="3336298"/>
              <a:ext cx="855712" cy="1418016"/>
            </a:xfrm>
            <a:prstGeom prst="straightConnector1">
              <a:avLst/>
            </a:prstGeom>
            <a:noFill/>
            <a:ln w="3175" cap="flat" cmpd="sng" algn="ctr">
              <a:solidFill>
                <a:srgbClr val="005F7B"/>
              </a:solidFill>
              <a:prstDash val="solid"/>
              <a:tailEnd type="arrow"/>
            </a:ln>
            <a:effectLst/>
          </p:spPr>
        </p:cxnSp>
        <p:cxnSp>
          <p:nvCxnSpPr>
            <p:cNvPr id="24" name="Straight Arrow Connector 23"/>
            <p:cNvCxnSpPr>
              <a:stCxn id="16" idx="2"/>
              <a:endCxn id="15" idx="0"/>
            </p:cNvCxnSpPr>
            <p:nvPr/>
          </p:nvCxnSpPr>
          <p:spPr>
            <a:xfrm>
              <a:off x="6441464" y="3704584"/>
              <a:ext cx="4305" cy="444496"/>
            </a:xfrm>
            <a:prstGeom prst="straightConnector1">
              <a:avLst/>
            </a:prstGeom>
            <a:noFill/>
            <a:ln w="3175" cap="flat" cmpd="sng" algn="ctr">
              <a:solidFill>
                <a:srgbClr val="005F7B"/>
              </a:solidFill>
              <a:prstDash val="solid"/>
              <a:tailEnd type="arrow"/>
            </a:ln>
            <a:effectLst/>
          </p:spPr>
        </p:cxnSp>
        <p:cxnSp>
          <p:nvCxnSpPr>
            <p:cNvPr id="25" name="Straight Arrow Connector 24"/>
            <p:cNvCxnSpPr>
              <a:stCxn id="20" idx="1"/>
              <a:endCxn id="13" idx="1"/>
            </p:cNvCxnSpPr>
            <p:nvPr/>
          </p:nvCxnSpPr>
          <p:spPr>
            <a:xfrm flipV="1">
              <a:off x="2771800" y="2795513"/>
              <a:ext cx="379438" cy="1960810"/>
            </a:xfrm>
            <a:prstGeom prst="straightConnector1">
              <a:avLst/>
            </a:prstGeom>
            <a:noFill/>
            <a:ln w="3175" cap="flat" cmpd="sng" algn="ctr">
              <a:solidFill>
                <a:srgbClr val="005F7B"/>
              </a:solidFill>
              <a:prstDash val="solid"/>
              <a:tailEnd type="arrow"/>
            </a:ln>
            <a:effectLst/>
          </p:spPr>
        </p:cxnSp>
      </p:grpSp>
      <p:sp>
        <p:nvSpPr>
          <p:cNvPr id="26" name="Oval 25"/>
          <p:cNvSpPr/>
          <p:nvPr/>
        </p:nvSpPr>
        <p:spPr bwMode="auto">
          <a:xfrm>
            <a:off x="864096" y="5157192"/>
            <a:ext cx="683568" cy="432048"/>
          </a:xfrm>
          <a:prstGeom prst="ellipse">
            <a:avLst/>
          </a:prstGeom>
          <a:noFill/>
          <a:ln w="31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Tree>
    <p:extLst>
      <p:ext uri="{BB962C8B-B14F-4D97-AF65-F5344CB8AC3E}">
        <p14:creationId xmlns:p14="http://schemas.microsoft.com/office/powerpoint/2010/main" xmlns="" val="2783887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par>
                                <p:cTn id="7" presetID="1" presetClass="exit" presetSubtype="0" fill="hold" grpId="1" nodeType="withEffect">
                                  <p:stCondLst>
                                    <p:cond delay="0"/>
                                  </p:stCondLst>
                                  <p:childTnLst>
                                    <p:set>
                                      <p:cBhvr>
                                        <p:cTn id="8" dur="1" fill="hold">
                                          <p:stCondLst>
                                            <p:cond delay="0"/>
                                          </p:stCondLst>
                                        </p:cTn>
                                        <p:tgtEl>
                                          <p:spTgt spid="26"/>
                                        </p:tgtEl>
                                        <p:attrNameLst>
                                          <p:attrName>style.visibility</p:attrName>
                                        </p:attrNameLst>
                                      </p:cBhvr>
                                      <p:to>
                                        <p:strVal val="hidden"/>
                                      </p:to>
                                    </p:set>
                                  </p:childTnLst>
                                </p:cTn>
                              </p:par>
                              <p:par>
                                <p:cTn id="9" presetID="1" presetClass="entr" presetSubtype="0" fill="hold" nodeType="with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6"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diasnummer 3"/>
          <p:cNvSpPr>
            <a:spLocks noGrp="1"/>
          </p:cNvSpPr>
          <p:nvPr>
            <p:ph type="sldNum" sz="quarter" idx="12"/>
          </p:nvPr>
        </p:nvSpPr>
        <p:spPr/>
        <p:txBody>
          <a:bodyPr/>
          <a:lstStyle/>
          <a:p>
            <a:pPr>
              <a:defRPr/>
            </a:pPr>
            <a:fld id="{FB741962-E197-41CB-93F9-81D06FF60593}" type="slidenum">
              <a:rPr lang="en-GB" smtClean="0"/>
              <a:pPr>
                <a:defRPr/>
              </a:pPr>
              <a:t>22</a:t>
            </a:fld>
            <a:endParaRPr lang="en-GB" dirty="0"/>
          </a:p>
        </p:txBody>
      </p:sp>
      <p:sp>
        <p:nvSpPr>
          <p:cNvPr id="5" name="Content Placeholder 2"/>
          <p:cNvSpPr>
            <a:spLocks noGrp="1"/>
          </p:cNvSpPr>
          <p:nvPr>
            <p:ph idx="1"/>
          </p:nvPr>
        </p:nvSpPr>
        <p:spPr>
          <a:xfrm>
            <a:off x="251520" y="2156792"/>
            <a:ext cx="8534400" cy="4800600"/>
          </a:xfrm>
        </p:spPr>
        <p:txBody>
          <a:bodyPr/>
          <a:lstStyle/>
          <a:p>
            <a:pPr marL="269875" indent="-269875"/>
            <a:r>
              <a:rPr lang="en-GB" sz="1800" b="1" dirty="0" smtClean="0"/>
              <a:t>Developing and implementing a communication </a:t>
            </a:r>
            <a:br>
              <a:rPr lang="en-GB" sz="1800" b="1" dirty="0" smtClean="0"/>
            </a:br>
            <a:r>
              <a:rPr lang="en-GB" sz="1800" b="1" dirty="0" smtClean="0"/>
              <a:t>and advocacy strategy in support of mainstreaming</a:t>
            </a:r>
          </a:p>
          <a:p>
            <a:pPr marL="269875" indent="-269875"/>
            <a:endParaRPr lang="en-GB" sz="1800" b="1" dirty="0" smtClean="0"/>
          </a:p>
          <a:p>
            <a:pPr lvl="1" indent="-473075"/>
            <a:r>
              <a:rPr lang="en-GB" sz="1800" b="0" dirty="0" smtClean="0"/>
              <a:t>Define the objective of the communication efforts</a:t>
            </a:r>
          </a:p>
          <a:p>
            <a:pPr lvl="1" indent="-473075"/>
            <a:r>
              <a:rPr lang="en-GB" sz="1800" b="0" dirty="0" smtClean="0"/>
              <a:t>Define the target audience to be informed or influenced</a:t>
            </a:r>
          </a:p>
          <a:p>
            <a:pPr lvl="1" indent="-473075"/>
            <a:r>
              <a:rPr lang="en-GB" sz="1800" b="0" dirty="0" smtClean="0"/>
              <a:t>Develop policy-relevant messages and materials based on evidence collected (e.g. policy briefs, radio programmes)</a:t>
            </a:r>
          </a:p>
          <a:p>
            <a:pPr lvl="1" indent="-473075"/>
            <a:r>
              <a:rPr lang="en-GB" sz="1800" b="0" dirty="0" smtClean="0"/>
              <a:t>Select and use appropriate communication channels for the various target groups (e.g. media, sector working groups)</a:t>
            </a:r>
          </a:p>
        </p:txBody>
      </p:sp>
      <p:sp>
        <p:nvSpPr>
          <p:cNvPr id="6" name="Title 1"/>
          <p:cNvSpPr>
            <a:spLocks noGrp="1"/>
          </p:cNvSpPr>
          <p:nvPr>
            <p:ph type="title"/>
          </p:nvPr>
        </p:nvSpPr>
        <p:spPr>
          <a:xfrm>
            <a:off x="107504" y="1052736"/>
            <a:ext cx="9036496" cy="936625"/>
          </a:xfrm>
        </p:spPr>
        <p:txBody>
          <a:bodyPr/>
          <a:lstStyle/>
          <a:p>
            <a:r>
              <a:rPr lang="en-GB" dirty="0" smtClean="0"/>
              <a:t>Communication strategy</a:t>
            </a:r>
          </a:p>
        </p:txBody>
      </p:sp>
      <p:grpSp>
        <p:nvGrpSpPr>
          <p:cNvPr id="8" name="Group 7"/>
          <p:cNvGrpSpPr/>
          <p:nvPr/>
        </p:nvGrpSpPr>
        <p:grpSpPr>
          <a:xfrm>
            <a:off x="251520" y="5401469"/>
            <a:ext cx="2015040" cy="1411907"/>
            <a:chOff x="971600" y="2463726"/>
            <a:chExt cx="6335520" cy="3889349"/>
          </a:xfrm>
        </p:grpSpPr>
        <p:sp>
          <p:nvSpPr>
            <p:cNvPr id="9" name="Rounded Rectangle 8"/>
            <p:cNvSpPr/>
            <p:nvPr/>
          </p:nvSpPr>
          <p:spPr>
            <a:xfrm>
              <a:off x="971600" y="2463726"/>
              <a:ext cx="1573163" cy="605234"/>
            </a:xfrm>
            <a:prstGeom prst="roundRect">
              <a:avLst/>
            </a:prstGeom>
            <a:solidFill>
              <a:srgbClr val="0083A9"/>
            </a:solidFill>
            <a:ln w="3175"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1" i="0" u="none" strike="noStrike" kern="0" cap="none" spc="0" normalizeH="0" baseline="0" noProof="0" dirty="0">
                  <a:ln>
                    <a:noFill/>
                  </a:ln>
                  <a:solidFill>
                    <a:srgbClr val="FFFFFF"/>
                  </a:solidFill>
                  <a:effectLst/>
                  <a:uLnTx/>
                  <a:uFillTx/>
                  <a:latin typeface="Arial"/>
                  <a:ea typeface="+mn-ea"/>
                  <a:cs typeface="+mn-cs"/>
                </a:rPr>
                <a:t>Assessing evidence</a:t>
              </a:r>
            </a:p>
          </p:txBody>
        </p:sp>
        <p:sp>
          <p:nvSpPr>
            <p:cNvPr id="10" name="Flowchart: Document 4"/>
            <p:cNvSpPr/>
            <p:nvPr/>
          </p:nvSpPr>
          <p:spPr>
            <a:xfrm>
              <a:off x="971600" y="3241229"/>
              <a:ext cx="1573163" cy="907851"/>
            </a:xfrm>
            <a:prstGeom prst="flowChartDocument">
              <a:avLst/>
            </a:prstGeom>
            <a:solidFill>
              <a:srgbClr val="669900">
                <a:lumMod val="40000"/>
                <a:lumOff val="60000"/>
              </a:srgbClr>
            </a:solidFill>
            <a:ln w="3175" cap="flat" cmpd="sng" algn="ctr">
              <a:solidFill>
                <a:srgbClr val="00206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1" i="0" u="none" strike="noStrike" kern="0" cap="none" spc="0" normalizeH="0" baseline="0" noProof="0" dirty="0">
                  <a:ln>
                    <a:noFill/>
                  </a:ln>
                  <a:solidFill>
                    <a:srgbClr val="002060"/>
                  </a:solidFill>
                  <a:effectLst/>
                  <a:uLnTx/>
                  <a:uFillTx/>
                  <a:latin typeface="Arial"/>
                  <a:ea typeface="+mn-ea"/>
                  <a:cs typeface="+mn-cs"/>
                </a:rPr>
                <a:t>Vulnerability and adaptation assessments</a:t>
              </a:r>
            </a:p>
          </p:txBody>
        </p:sp>
        <p:sp>
          <p:nvSpPr>
            <p:cNvPr id="11" name="Flowchart: Document 5"/>
            <p:cNvSpPr/>
            <p:nvPr/>
          </p:nvSpPr>
          <p:spPr>
            <a:xfrm>
              <a:off x="971600" y="4386857"/>
              <a:ext cx="1573163" cy="907851"/>
            </a:xfrm>
            <a:prstGeom prst="flowChartDocument">
              <a:avLst/>
            </a:prstGeom>
            <a:solidFill>
              <a:srgbClr val="669900">
                <a:lumMod val="40000"/>
                <a:lumOff val="60000"/>
              </a:srgbClr>
            </a:solidFill>
            <a:ln w="3175" cap="flat" cmpd="sng" algn="ctr">
              <a:solidFill>
                <a:srgbClr val="00206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1" i="0" u="none" strike="noStrike" kern="0" cap="none" spc="0" normalizeH="0" baseline="0" noProof="0" dirty="0">
                  <a:ln>
                    <a:noFill/>
                  </a:ln>
                  <a:solidFill>
                    <a:srgbClr val="002060"/>
                  </a:solidFill>
                  <a:effectLst/>
                  <a:uLnTx/>
                  <a:uFillTx/>
                  <a:latin typeface="Arial"/>
                  <a:ea typeface="+mn-ea"/>
                  <a:cs typeface="+mn-cs"/>
                </a:rPr>
                <a:t>Macro and meso economic analysis</a:t>
              </a:r>
            </a:p>
          </p:txBody>
        </p:sp>
        <p:sp>
          <p:nvSpPr>
            <p:cNvPr id="12" name="Flowchart: Document 6"/>
            <p:cNvSpPr/>
            <p:nvPr/>
          </p:nvSpPr>
          <p:spPr>
            <a:xfrm>
              <a:off x="971600" y="5445224"/>
              <a:ext cx="1573163" cy="907851"/>
            </a:xfrm>
            <a:prstGeom prst="flowChartDocument">
              <a:avLst/>
            </a:prstGeom>
            <a:solidFill>
              <a:srgbClr val="669900">
                <a:lumMod val="40000"/>
                <a:lumOff val="60000"/>
              </a:srgbClr>
            </a:solidFill>
            <a:ln w="3175" cap="flat" cmpd="sng" algn="ctr">
              <a:solidFill>
                <a:srgbClr val="00206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1" i="0" u="none" strike="noStrike" kern="0" cap="none" spc="0" normalizeH="0" baseline="0" noProof="0" dirty="0">
                  <a:ln>
                    <a:noFill/>
                  </a:ln>
                  <a:solidFill>
                    <a:srgbClr val="002060"/>
                  </a:solidFill>
                  <a:effectLst/>
                  <a:uLnTx/>
                  <a:uFillTx/>
                  <a:latin typeface="Arial"/>
                  <a:ea typeface="+mn-ea"/>
                  <a:cs typeface="+mn-cs"/>
                </a:rPr>
                <a:t>Demonstration or pilot projects</a:t>
              </a:r>
            </a:p>
          </p:txBody>
        </p:sp>
        <p:sp>
          <p:nvSpPr>
            <p:cNvPr id="13" name="Rounded Rectangle 12"/>
            <p:cNvSpPr/>
            <p:nvPr/>
          </p:nvSpPr>
          <p:spPr>
            <a:xfrm>
              <a:off x="3151238" y="2492896"/>
              <a:ext cx="1573162" cy="605234"/>
            </a:xfrm>
            <a:prstGeom prst="roundRect">
              <a:avLst/>
            </a:prstGeom>
            <a:solidFill>
              <a:srgbClr val="0083A9"/>
            </a:solidFill>
            <a:ln w="3175"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1" i="0" u="none" strike="noStrike" kern="0" cap="none" spc="0" normalizeH="0" baseline="0" noProof="0" dirty="0">
                  <a:ln>
                    <a:noFill/>
                  </a:ln>
                  <a:solidFill>
                    <a:srgbClr val="FFFFFF"/>
                  </a:solidFill>
                  <a:effectLst/>
                  <a:uLnTx/>
                  <a:uFillTx/>
                  <a:latin typeface="Arial"/>
                  <a:ea typeface="+mn-ea"/>
                  <a:cs typeface="+mn-cs"/>
                </a:rPr>
                <a:t>Engaging key actors</a:t>
              </a:r>
            </a:p>
          </p:txBody>
        </p:sp>
        <p:sp>
          <p:nvSpPr>
            <p:cNvPr id="14" name="Rounded Rectangle 13"/>
            <p:cNvSpPr/>
            <p:nvPr/>
          </p:nvSpPr>
          <p:spPr>
            <a:xfrm>
              <a:off x="3151238" y="4149080"/>
              <a:ext cx="1573162" cy="1210468"/>
            </a:xfrm>
            <a:prstGeom prst="roundRect">
              <a:avLst/>
            </a:prstGeom>
            <a:solidFill>
              <a:srgbClr val="0083A9"/>
            </a:solidFill>
            <a:ln w="3175"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1" i="0" u="none" strike="noStrike" kern="0" cap="none" spc="0" normalizeH="0" baseline="0" noProof="0" dirty="0">
                  <a:ln>
                    <a:noFill/>
                  </a:ln>
                  <a:solidFill>
                    <a:srgbClr val="FFFFFF"/>
                  </a:solidFill>
                  <a:effectLst/>
                  <a:uLnTx/>
                  <a:uFillTx/>
                  <a:latin typeface="Arial"/>
                  <a:ea typeface="+mn-ea"/>
                  <a:cs typeface="+mn-cs"/>
                </a:rPr>
                <a:t>Communication &amp; advocacy strategy</a:t>
              </a:r>
            </a:p>
          </p:txBody>
        </p:sp>
        <p:sp>
          <p:nvSpPr>
            <p:cNvPr id="15" name="Rounded Rectangle 14"/>
            <p:cNvSpPr/>
            <p:nvPr/>
          </p:nvSpPr>
          <p:spPr>
            <a:xfrm>
              <a:off x="5584417" y="4149080"/>
              <a:ext cx="1722703" cy="1291084"/>
            </a:xfrm>
            <a:prstGeom prst="roundRect">
              <a:avLst/>
            </a:prstGeom>
            <a:solidFill>
              <a:srgbClr val="0083A9">
                <a:lumMod val="60000"/>
                <a:lumOff val="40000"/>
              </a:srgbClr>
            </a:solidFill>
            <a:ln w="3175"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1" i="0" u="none" strike="noStrike" kern="0" cap="none" spc="0" normalizeH="0" baseline="0" noProof="0">
                  <a:ln>
                    <a:noFill/>
                  </a:ln>
                  <a:solidFill>
                    <a:srgbClr val="002060"/>
                  </a:solidFill>
                  <a:effectLst/>
                  <a:uLnTx/>
                  <a:uFillTx/>
                  <a:latin typeface="Arial"/>
                  <a:ea typeface="+mn-ea"/>
                  <a:cs typeface="+mn-cs"/>
                </a:rPr>
                <a:t>National consensus on and commitment to climate-resilient and low-emission development</a:t>
              </a:r>
              <a:endParaRPr kumimoji="0" lang="en-GB" sz="400" b="1" i="0" u="none" strike="noStrike" kern="0" cap="none" spc="0" normalizeH="0" baseline="0" noProof="0">
                <a:ln>
                  <a:noFill/>
                </a:ln>
                <a:solidFill>
                  <a:srgbClr val="000000"/>
                </a:solidFill>
                <a:effectLst/>
                <a:uLnTx/>
                <a:uFillTx/>
                <a:latin typeface="Arial"/>
                <a:ea typeface="+mn-ea"/>
                <a:cs typeface="+mn-cs"/>
              </a:endParaRPr>
            </a:p>
          </p:txBody>
        </p:sp>
        <p:sp>
          <p:nvSpPr>
            <p:cNvPr id="16" name="Rounded Rectangle 15"/>
            <p:cNvSpPr/>
            <p:nvPr/>
          </p:nvSpPr>
          <p:spPr>
            <a:xfrm>
              <a:off x="5580112" y="2968011"/>
              <a:ext cx="1722703" cy="736573"/>
            </a:xfrm>
            <a:prstGeom prst="roundRect">
              <a:avLst/>
            </a:prstGeom>
            <a:solidFill>
              <a:srgbClr val="0083A9">
                <a:lumMod val="60000"/>
                <a:lumOff val="40000"/>
              </a:srgbClr>
            </a:solidFill>
            <a:ln w="3175"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1" i="0" u="none" strike="noStrike" kern="0" cap="none" spc="0" normalizeH="0" baseline="0" noProof="0" dirty="0">
                  <a:ln>
                    <a:noFill/>
                  </a:ln>
                  <a:solidFill>
                    <a:srgbClr val="002060"/>
                  </a:solidFill>
                  <a:effectLst/>
                  <a:uLnTx/>
                  <a:uFillTx/>
                  <a:latin typeface="Arial"/>
                  <a:ea typeface="+mn-ea"/>
                  <a:cs typeface="+mn-cs"/>
                </a:rPr>
                <a:t>Awareness raising &amp; partnership building</a:t>
              </a:r>
              <a:endParaRPr kumimoji="0" lang="en-GB" sz="400" b="1" i="0" u="none" strike="noStrike" kern="0" cap="none" spc="0" normalizeH="0" baseline="0" noProof="0" dirty="0">
                <a:ln>
                  <a:noFill/>
                </a:ln>
                <a:solidFill>
                  <a:srgbClr val="000000"/>
                </a:solidFill>
                <a:effectLst/>
                <a:uLnTx/>
                <a:uFillTx/>
                <a:latin typeface="Arial"/>
                <a:ea typeface="+mn-ea"/>
                <a:cs typeface="+mn-cs"/>
              </a:endParaRPr>
            </a:p>
          </p:txBody>
        </p:sp>
        <p:cxnSp>
          <p:nvCxnSpPr>
            <p:cNvPr id="17" name="Straight Connector 16"/>
            <p:cNvCxnSpPr>
              <a:stCxn id="9" idx="2"/>
              <a:endCxn id="10" idx="0"/>
            </p:cNvCxnSpPr>
            <p:nvPr/>
          </p:nvCxnSpPr>
          <p:spPr>
            <a:xfrm>
              <a:off x="1758182" y="3068960"/>
              <a:ext cx="0" cy="172269"/>
            </a:xfrm>
            <a:prstGeom prst="line">
              <a:avLst/>
            </a:prstGeom>
            <a:noFill/>
            <a:ln w="3175" cap="flat" cmpd="sng" algn="ctr">
              <a:solidFill>
                <a:srgbClr val="005F7B"/>
              </a:solidFill>
              <a:prstDash val="solid"/>
            </a:ln>
            <a:effectLst/>
          </p:spPr>
        </p:cxnSp>
        <p:cxnSp>
          <p:nvCxnSpPr>
            <p:cNvPr id="18" name="Straight Connector 17"/>
            <p:cNvCxnSpPr>
              <a:stCxn id="10" idx="2"/>
              <a:endCxn id="11" idx="0"/>
            </p:cNvCxnSpPr>
            <p:nvPr/>
          </p:nvCxnSpPr>
          <p:spPr>
            <a:xfrm>
              <a:off x="1758182" y="4089061"/>
              <a:ext cx="0" cy="297796"/>
            </a:xfrm>
            <a:prstGeom prst="line">
              <a:avLst/>
            </a:prstGeom>
            <a:noFill/>
            <a:ln w="3175" cap="flat" cmpd="sng" algn="ctr">
              <a:solidFill>
                <a:srgbClr val="002060"/>
              </a:solidFill>
              <a:prstDash val="solid"/>
            </a:ln>
            <a:effectLst/>
          </p:spPr>
        </p:cxnSp>
        <p:cxnSp>
          <p:nvCxnSpPr>
            <p:cNvPr id="19" name="Straight Connector 18"/>
            <p:cNvCxnSpPr>
              <a:stCxn id="11" idx="2"/>
              <a:endCxn id="12" idx="0"/>
            </p:cNvCxnSpPr>
            <p:nvPr/>
          </p:nvCxnSpPr>
          <p:spPr>
            <a:xfrm>
              <a:off x="1758182" y="5234689"/>
              <a:ext cx="0" cy="210535"/>
            </a:xfrm>
            <a:prstGeom prst="line">
              <a:avLst/>
            </a:prstGeom>
            <a:noFill/>
            <a:ln w="3175" cap="flat" cmpd="sng" algn="ctr">
              <a:solidFill>
                <a:srgbClr val="002060"/>
              </a:solidFill>
              <a:prstDash val="solid"/>
            </a:ln>
            <a:effectLst/>
          </p:spPr>
        </p:cxnSp>
        <p:sp>
          <p:nvSpPr>
            <p:cNvPr id="20" name="Right Brace 19"/>
            <p:cNvSpPr/>
            <p:nvPr/>
          </p:nvSpPr>
          <p:spPr>
            <a:xfrm>
              <a:off x="2656953" y="3212976"/>
              <a:ext cx="114847" cy="3086693"/>
            </a:xfrm>
            <a:prstGeom prst="rightBrace">
              <a:avLst/>
            </a:prstGeom>
            <a:noFill/>
            <a:ln w="3175" cap="flat" cmpd="sng" algn="ctr">
              <a:solidFill>
                <a:srgbClr val="005F7B"/>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400" b="0" i="0" u="none" strike="noStrike" kern="0" cap="none" spc="0" normalizeH="0" baseline="0" noProof="0">
                <a:ln>
                  <a:noFill/>
                </a:ln>
                <a:solidFill>
                  <a:srgbClr val="000000"/>
                </a:solidFill>
                <a:effectLst/>
                <a:uLnTx/>
                <a:uFillTx/>
                <a:latin typeface="Arial"/>
                <a:ea typeface="+mn-ea"/>
                <a:cs typeface="+mn-cs"/>
              </a:endParaRPr>
            </a:p>
          </p:txBody>
        </p:sp>
        <p:cxnSp>
          <p:nvCxnSpPr>
            <p:cNvPr id="21" name="Straight Arrow Connector 20"/>
            <p:cNvCxnSpPr>
              <a:stCxn id="20" idx="1"/>
              <a:endCxn id="14" idx="1"/>
            </p:cNvCxnSpPr>
            <p:nvPr/>
          </p:nvCxnSpPr>
          <p:spPr>
            <a:xfrm flipV="1">
              <a:off x="2771800" y="4754314"/>
              <a:ext cx="379438" cy="2009"/>
            </a:xfrm>
            <a:prstGeom prst="straightConnector1">
              <a:avLst/>
            </a:prstGeom>
            <a:noFill/>
            <a:ln w="3175" cap="flat" cmpd="sng" algn="ctr">
              <a:solidFill>
                <a:srgbClr val="005F7B"/>
              </a:solidFill>
              <a:prstDash val="solid"/>
              <a:tailEnd type="arrow"/>
            </a:ln>
            <a:effectLst/>
          </p:spPr>
        </p:cxnSp>
        <p:cxnSp>
          <p:nvCxnSpPr>
            <p:cNvPr id="22" name="Straight Arrow Connector 21"/>
            <p:cNvCxnSpPr>
              <a:stCxn id="13" idx="3"/>
              <a:endCxn id="16" idx="1"/>
            </p:cNvCxnSpPr>
            <p:nvPr/>
          </p:nvCxnSpPr>
          <p:spPr>
            <a:xfrm>
              <a:off x="4724400" y="2795513"/>
              <a:ext cx="855712" cy="540785"/>
            </a:xfrm>
            <a:prstGeom prst="straightConnector1">
              <a:avLst/>
            </a:prstGeom>
            <a:noFill/>
            <a:ln w="3175" cap="flat" cmpd="sng" algn="ctr">
              <a:solidFill>
                <a:srgbClr val="005F7B"/>
              </a:solidFill>
              <a:prstDash val="solid"/>
              <a:tailEnd type="arrow"/>
            </a:ln>
            <a:effectLst/>
          </p:spPr>
        </p:cxnSp>
        <p:cxnSp>
          <p:nvCxnSpPr>
            <p:cNvPr id="23" name="Straight Arrow Connector 22"/>
            <p:cNvCxnSpPr>
              <a:stCxn id="14" idx="3"/>
              <a:endCxn id="16" idx="1"/>
            </p:cNvCxnSpPr>
            <p:nvPr/>
          </p:nvCxnSpPr>
          <p:spPr>
            <a:xfrm flipV="1">
              <a:off x="4724400" y="3336298"/>
              <a:ext cx="855712" cy="1418016"/>
            </a:xfrm>
            <a:prstGeom prst="straightConnector1">
              <a:avLst/>
            </a:prstGeom>
            <a:noFill/>
            <a:ln w="3175" cap="flat" cmpd="sng" algn="ctr">
              <a:solidFill>
                <a:srgbClr val="005F7B"/>
              </a:solidFill>
              <a:prstDash val="solid"/>
              <a:tailEnd type="arrow"/>
            </a:ln>
            <a:effectLst/>
          </p:spPr>
        </p:cxnSp>
        <p:cxnSp>
          <p:nvCxnSpPr>
            <p:cNvPr id="24" name="Straight Arrow Connector 23"/>
            <p:cNvCxnSpPr>
              <a:stCxn id="16" idx="2"/>
              <a:endCxn id="15" idx="0"/>
            </p:cNvCxnSpPr>
            <p:nvPr/>
          </p:nvCxnSpPr>
          <p:spPr>
            <a:xfrm>
              <a:off x="6441464" y="3704584"/>
              <a:ext cx="4305" cy="444496"/>
            </a:xfrm>
            <a:prstGeom prst="straightConnector1">
              <a:avLst/>
            </a:prstGeom>
            <a:noFill/>
            <a:ln w="3175" cap="flat" cmpd="sng" algn="ctr">
              <a:solidFill>
                <a:srgbClr val="005F7B"/>
              </a:solidFill>
              <a:prstDash val="solid"/>
              <a:tailEnd type="arrow"/>
            </a:ln>
            <a:effectLst/>
          </p:spPr>
        </p:cxnSp>
        <p:cxnSp>
          <p:nvCxnSpPr>
            <p:cNvPr id="25" name="Straight Arrow Connector 24"/>
            <p:cNvCxnSpPr>
              <a:stCxn id="20" idx="1"/>
              <a:endCxn id="13" idx="1"/>
            </p:cNvCxnSpPr>
            <p:nvPr/>
          </p:nvCxnSpPr>
          <p:spPr>
            <a:xfrm flipV="1">
              <a:off x="2771800" y="2795513"/>
              <a:ext cx="379438" cy="1960810"/>
            </a:xfrm>
            <a:prstGeom prst="straightConnector1">
              <a:avLst/>
            </a:prstGeom>
            <a:noFill/>
            <a:ln w="3175" cap="flat" cmpd="sng" algn="ctr">
              <a:solidFill>
                <a:srgbClr val="005F7B"/>
              </a:solidFill>
              <a:prstDash val="solid"/>
              <a:tailEnd type="arrow"/>
            </a:ln>
            <a:effectLst/>
          </p:spPr>
        </p:cxnSp>
      </p:grpSp>
      <p:sp>
        <p:nvSpPr>
          <p:cNvPr id="26" name="Oval 25"/>
          <p:cNvSpPr/>
          <p:nvPr/>
        </p:nvSpPr>
        <p:spPr bwMode="auto">
          <a:xfrm>
            <a:off x="864096" y="5905525"/>
            <a:ext cx="683568" cy="576064"/>
          </a:xfrm>
          <a:prstGeom prst="ellipse">
            <a:avLst/>
          </a:prstGeom>
          <a:noFill/>
          <a:ln w="31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Tree>
    <p:extLst>
      <p:ext uri="{BB962C8B-B14F-4D97-AF65-F5344CB8AC3E}">
        <p14:creationId xmlns:p14="http://schemas.microsoft.com/office/powerpoint/2010/main" xmlns="" val="1925635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hidden"/>
                                      </p:to>
                                    </p:set>
                                  </p:childTnLst>
                                </p:cTn>
                              </p:par>
                              <p:par>
                                <p:cTn id="9" presetID="9" presetClass="entr" presetSubtype="0" fill="hold" grpId="0" nodeType="with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dissolve">
                                      <p:cBhvr>
                                        <p:cTn id="11" dur="500"/>
                                        <p:tgtEl>
                                          <p:spTgt spid="5">
                                            <p:txEl>
                                              <p:pRg st="0" end="0"/>
                                            </p:txEl>
                                          </p:spTgt>
                                        </p:tgtEl>
                                      </p:cBhvr>
                                    </p:animEffect>
                                  </p:childTnLst>
                                </p:cTn>
                              </p:par>
                              <p:par>
                                <p:cTn id="12" presetID="9" presetClass="entr" presetSubtype="0" fill="hold" grpId="0" nodeType="with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dissolve">
                                      <p:cBhvr>
                                        <p:cTn id="14" dur="500"/>
                                        <p:tgtEl>
                                          <p:spTgt spid="5">
                                            <p:txEl>
                                              <p:pRg st="2" end="2"/>
                                            </p:txEl>
                                          </p:spTgt>
                                        </p:tgtEl>
                                      </p:cBhvr>
                                    </p:animEffect>
                                  </p:childTnLst>
                                </p:cTn>
                              </p:par>
                              <p:par>
                                <p:cTn id="15" presetID="9" presetClass="entr" presetSubtype="0" fill="hold" grpId="0"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dissolve">
                                      <p:cBhvr>
                                        <p:cTn id="17" dur="500"/>
                                        <p:tgtEl>
                                          <p:spTgt spid="5">
                                            <p:txEl>
                                              <p:pRg st="3" end="3"/>
                                            </p:txEl>
                                          </p:spTgt>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5">
                                            <p:txEl>
                                              <p:pRg st="4" end="4"/>
                                            </p:txEl>
                                          </p:spTgt>
                                        </p:tgtEl>
                                        <p:attrNameLst>
                                          <p:attrName>style.visibility</p:attrName>
                                        </p:attrNameLst>
                                      </p:cBhvr>
                                      <p:to>
                                        <p:strVal val="visible"/>
                                      </p:to>
                                    </p:set>
                                    <p:animEffect transition="in" filter="dissolve">
                                      <p:cBhvr>
                                        <p:cTn id="20" dur="500"/>
                                        <p:tgtEl>
                                          <p:spTgt spid="5">
                                            <p:txEl>
                                              <p:pRg st="4" end="4"/>
                                            </p:txEl>
                                          </p:spTgt>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animEffect transition="in" filter="dissolve">
                                      <p:cBhvr>
                                        <p:cTn id="23"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2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81000" y="980728"/>
            <a:ext cx="8229600" cy="936625"/>
          </a:xfrm>
        </p:spPr>
        <p:txBody>
          <a:bodyPr/>
          <a:lstStyle/>
          <a:p>
            <a:pPr indent="0" eaLnBrk="1" hangingPunct="1"/>
            <a:r>
              <a:rPr lang="en-GB" altLang="en-US" dirty="0" smtClean="0"/>
              <a:t>Policy Dialogue support</a:t>
            </a:r>
          </a:p>
        </p:txBody>
      </p:sp>
      <p:sp>
        <p:nvSpPr>
          <p:cNvPr id="3" name="Vinkel 2"/>
          <p:cNvSpPr/>
          <p:nvPr/>
        </p:nvSpPr>
        <p:spPr bwMode="auto">
          <a:xfrm>
            <a:off x="755575" y="2704356"/>
            <a:ext cx="3600401" cy="2232248"/>
          </a:xfrm>
          <a:prstGeom prst="chevron">
            <a:avLst>
              <a:gd name="adj" fmla="val 44855"/>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bg1"/>
                </a:solidFill>
                <a:effectLst/>
                <a:latin typeface="Verdana" pitchFamily="34" charset="0"/>
              </a:rPr>
              <a:t>The Essential</a:t>
            </a:r>
          </a:p>
        </p:txBody>
      </p:sp>
      <p:sp>
        <p:nvSpPr>
          <p:cNvPr id="10" name="Vinkel 9"/>
          <p:cNvSpPr/>
          <p:nvPr/>
        </p:nvSpPr>
        <p:spPr bwMode="auto">
          <a:xfrm>
            <a:off x="5004047" y="2708920"/>
            <a:ext cx="3600401" cy="2232248"/>
          </a:xfrm>
          <a:prstGeom prst="chevron">
            <a:avLst>
              <a:gd name="adj" fmla="val 44855"/>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bg1"/>
                </a:solidFill>
                <a:effectLst/>
                <a:latin typeface="Verdana" pitchFamily="34" charset="0"/>
              </a:rPr>
              <a:t>The obvious</a:t>
            </a:r>
          </a:p>
        </p:txBody>
      </p:sp>
      <p:sp>
        <p:nvSpPr>
          <p:cNvPr id="2" name="Tekstboks 1"/>
          <p:cNvSpPr txBox="1"/>
          <p:nvPr/>
        </p:nvSpPr>
        <p:spPr>
          <a:xfrm>
            <a:off x="4572000" y="3666591"/>
            <a:ext cx="978153" cy="307777"/>
          </a:xfrm>
          <a:prstGeom prst="rect">
            <a:avLst/>
          </a:prstGeom>
          <a:noFill/>
        </p:spPr>
        <p:txBody>
          <a:bodyPr wrap="none" rtlCol="0">
            <a:spAutoFit/>
          </a:bodyPr>
          <a:lstStyle/>
          <a:p>
            <a:r>
              <a:rPr lang="en-GB" sz="1400" b="1" dirty="0" smtClean="0"/>
              <a:t>BEFORE</a:t>
            </a:r>
          </a:p>
        </p:txBody>
      </p:sp>
      <p:sp>
        <p:nvSpPr>
          <p:cNvPr id="4" name="Tekstboks 3"/>
          <p:cNvSpPr txBox="1"/>
          <p:nvPr/>
        </p:nvSpPr>
        <p:spPr>
          <a:xfrm>
            <a:off x="971600" y="6165304"/>
            <a:ext cx="5345694" cy="276999"/>
          </a:xfrm>
          <a:prstGeom prst="rect">
            <a:avLst/>
          </a:prstGeom>
          <a:noFill/>
        </p:spPr>
        <p:txBody>
          <a:bodyPr wrap="none" rtlCol="0">
            <a:spAutoFit/>
          </a:bodyPr>
          <a:lstStyle/>
          <a:p>
            <a:r>
              <a:rPr lang="en-GB" dirty="0" smtClean="0"/>
              <a:t>Source: Negotiation skills for EU Policy Dialogue – Training course </a:t>
            </a:r>
            <a:endParaRPr lang="en-GB" dirty="0"/>
          </a:p>
        </p:txBody>
      </p:sp>
    </p:spTree>
    <p:extLst>
      <p:ext uri="{BB962C8B-B14F-4D97-AF65-F5344CB8AC3E}">
        <p14:creationId xmlns:p14="http://schemas.microsoft.com/office/powerpoint/2010/main" xmlns="" val="37022598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2"/>
          <p:cNvSpPr txBox="1">
            <a:spLocks noChangeArrowheads="1"/>
          </p:cNvSpPr>
          <p:nvPr/>
        </p:nvSpPr>
        <p:spPr bwMode="auto">
          <a:xfrm>
            <a:off x="374848" y="116111"/>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eaLnBrk="1" hangingPunct="1"/>
            <a:r>
              <a:rPr lang="en-GB" altLang="en-US" sz="2400" kern="0" dirty="0" smtClean="0"/>
              <a:t>Principle 1</a:t>
            </a:r>
          </a:p>
        </p:txBody>
      </p:sp>
      <p:sp>
        <p:nvSpPr>
          <p:cNvPr id="17" name="Rectangle 2"/>
          <p:cNvSpPr>
            <a:spLocks noGrp="1" noChangeArrowheads="1"/>
          </p:cNvSpPr>
          <p:nvPr>
            <p:ph type="title"/>
          </p:nvPr>
        </p:nvSpPr>
        <p:spPr>
          <a:xfrm>
            <a:off x="107504" y="990600"/>
            <a:ext cx="9036496" cy="936625"/>
          </a:xfrm>
        </p:spPr>
        <p:txBody>
          <a:bodyPr/>
          <a:lstStyle/>
          <a:p>
            <a:pPr indent="0" eaLnBrk="1" hangingPunct="1"/>
            <a:r>
              <a:rPr lang="en-GB" altLang="en-US" sz="2800" dirty="0" smtClean="0"/>
              <a:t>Policy Dialogue support, 10 principles /1</a:t>
            </a:r>
          </a:p>
        </p:txBody>
      </p:sp>
      <p:grpSp>
        <p:nvGrpSpPr>
          <p:cNvPr id="4" name="Gruppe 3"/>
          <p:cNvGrpSpPr/>
          <p:nvPr/>
        </p:nvGrpSpPr>
        <p:grpSpPr>
          <a:xfrm>
            <a:off x="454348" y="2938835"/>
            <a:ext cx="8424936" cy="585192"/>
            <a:chOff x="454348" y="2924944"/>
            <a:chExt cx="8424936" cy="585192"/>
          </a:xfrm>
        </p:grpSpPr>
        <p:sp>
          <p:nvSpPr>
            <p:cNvPr id="2" name="Tekstboks 1"/>
            <p:cNvSpPr txBox="1"/>
            <p:nvPr/>
          </p:nvSpPr>
          <p:spPr>
            <a:xfrm>
              <a:off x="4139952" y="3045981"/>
              <a:ext cx="1088760" cy="338554"/>
            </a:xfrm>
            <a:prstGeom prst="rect">
              <a:avLst/>
            </a:prstGeom>
            <a:noFill/>
          </p:spPr>
          <p:txBody>
            <a:bodyPr wrap="none" rtlCol="0">
              <a:spAutoFit/>
            </a:bodyPr>
            <a:lstStyle/>
            <a:p>
              <a:r>
                <a:rPr lang="en-GB" sz="1600" b="1" dirty="0" smtClean="0"/>
                <a:t>BEFORE</a:t>
              </a:r>
              <a:endParaRPr lang="en-GB" sz="1600" b="1" dirty="0"/>
            </a:p>
          </p:txBody>
        </p:sp>
        <p:sp>
          <p:nvSpPr>
            <p:cNvPr id="22" name="Vinkel 21"/>
            <p:cNvSpPr/>
            <p:nvPr/>
          </p:nvSpPr>
          <p:spPr bwMode="auto">
            <a:xfrm>
              <a:off x="454348" y="2924944"/>
              <a:ext cx="3549080" cy="580628"/>
            </a:xfrm>
            <a:prstGeom prst="chevron">
              <a:avLst>
                <a:gd name="adj" fmla="val 44855"/>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bg1"/>
                  </a:solidFill>
                  <a:effectLst/>
                  <a:latin typeface="Verdana" pitchFamily="34" charset="0"/>
                </a:rPr>
                <a:t>Preparation</a:t>
              </a:r>
            </a:p>
          </p:txBody>
        </p:sp>
        <p:sp>
          <p:nvSpPr>
            <p:cNvPr id="23" name="Vinkel 22"/>
            <p:cNvSpPr/>
            <p:nvPr/>
          </p:nvSpPr>
          <p:spPr bwMode="auto">
            <a:xfrm>
              <a:off x="5330204" y="2929508"/>
              <a:ext cx="3549080" cy="580628"/>
            </a:xfrm>
            <a:prstGeom prst="chevron">
              <a:avLst>
                <a:gd name="adj" fmla="val 44855"/>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bg1"/>
                  </a:solidFill>
                  <a:effectLst/>
                  <a:latin typeface="Verdana" pitchFamily="34" charset="0"/>
                </a:rPr>
                <a:t>Action</a:t>
              </a:r>
            </a:p>
          </p:txBody>
        </p:sp>
      </p:grpSp>
      <p:grpSp>
        <p:nvGrpSpPr>
          <p:cNvPr id="5" name="Gruppe 4"/>
          <p:cNvGrpSpPr/>
          <p:nvPr/>
        </p:nvGrpSpPr>
        <p:grpSpPr>
          <a:xfrm>
            <a:off x="467544" y="3893394"/>
            <a:ext cx="8424936" cy="585192"/>
            <a:chOff x="467544" y="3717032"/>
            <a:chExt cx="8424936" cy="585192"/>
          </a:xfrm>
        </p:grpSpPr>
        <p:sp>
          <p:nvSpPr>
            <p:cNvPr id="24" name="Tekstboks 23"/>
            <p:cNvSpPr txBox="1"/>
            <p:nvPr/>
          </p:nvSpPr>
          <p:spPr>
            <a:xfrm>
              <a:off x="4139952" y="3861048"/>
              <a:ext cx="1088760" cy="338554"/>
            </a:xfrm>
            <a:prstGeom prst="rect">
              <a:avLst/>
            </a:prstGeom>
            <a:noFill/>
          </p:spPr>
          <p:txBody>
            <a:bodyPr wrap="none" rtlCol="0">
              <a:spAutoFit/>
            </a:bodyPr>
            <a:lstStyle/>
            <a:p>
              <a:r>
                <a:rPr lang="en-GB" sz="1600" b="1" dirty="0" smtClean="0"/>
                <a:t>BEFORE</a:t>
              </a:r>
              <a:endParaRPr lang="en-GB" sz="1600" b="1" dirty="0"/>
            </a:p>
          </p:txBody>
        </p:sp>
        <p:sp>
          <p:nvSpPr>
            <p:cNvPr id="25" name="Vinkel 24"/>
            <p:cNvSpPr/>
            <p:nvPr/>
          </p:nvSpPr>
          <p:spPr bwMode="auto">
            <a:xfrm>
              <a:off x="467544" y="3717032"/>
              <a:ext cx="3549080" cy="580628"/>
            </a:xfrm>
            <a:prstGeom prst="chevron">
              <a:avLst>
                <a:gd name="adj" fmla="val 44855"/>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bg1"/>
                  </a:solidFill>
                  <a:effectLst/>
                  <a:latin typeface="Verdana" pitchFamily="34" charset="0"/>
                </a:rPr>
                <a:t>Process</a:t>
              </a:r>
            </a:p>
          </p:txBody>
        </p:sp>
        <p:sp>
          <p:nvSpPr>
            <p:cNvPr id="26" name="Vinkel 25"/>
            <p:cNvSpPr/>
            <p:nvPr/>
          </p:nvSpPr>
          <p:spPr bwMode="auto">
            <a:xfrm>
              <a:off x="5343400" y="3721596"/>
              <a:ext cx="3549080" cy="580628"/>
            </a:xfrm>
            <a:prstGeom prst="chevron">
              <a:avLst>
                <a:gd name="adj" fmla="val 44855"/>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bg1"/>
                  </a:solidFill>
                  <a:effectLst/>
                  <a:latin typeface="Verdana" pitchFamily="34" charset="0"/>
                </a:rPr>
                <a:t>Problem</a:t>
              </a:r>
            </a:p>
          </p:txBody>
        </p:sp>
      </p:grpSp>
      <p:grpSp>
        <p:nvGrpSpPr>
          <p:cNvPr id="6" name="Gruppe 5"/>
          <p:cNvGrpSpPr/>
          <p:nvPr/>
        </p:nvGrpSpPr>
        <p:grpSpPr>
          <a:xfrm>
            <a:off x="458631" y="4847953"/>
            <a:ext cx="8424936" cy="585192"/>
            <a:chOff x="458631" y="4725144"/>
            <a:chExt cx="8424936" cy="585192"/>
          </a:xfrm>
        </p:grpSpPr>
        <p:sp>
          <p:nvSpPr>
            <p:cNvPr id="27" name="Tekstboks 26"/>
            <p:cNvSpPr txBox="1"/>
            <p:nvPr/>
          </p:nvSpPr>
          <p:spPr>
            <a:xfrm>
              <a:off x="4139952" y="4890646"/>
              <a:ext cx="1088760" cy="338554"/>
            </a:xfrm>
            <a:prstGeom prst="rect">
              <a:avLst/>
            </a:prstGeom>
            <a:noFill/>
          </p:spPr>
          <p:txBody>
            <a:bodyPr wrap="none" rtlCol="0">
              <a:spAutoFit/>
            </a:bodyPr>
            <a:lstStyle/>
            <a:p>
              <a:r>
                <a:rPr lang="en-GB" sz="1600" b="1" dirty="0" smtClean="0"/>
                <a:t>BEFORE</a:t>
              </a:r>
              <a:endParaRPr lang="en-GB" sz="1600" b="1" dirty="0"/>
            </a:p>
          </p:txBody>
        </p:sp>
        <p:sp>
          <p:nvSpPr>
            <p:cNvPr id="28" name="Vinkel 27"/>
            <p:cNvSpPr/>
            <p:nvPr/>
          </p:nvSpPr>
          <p:spPr bwMode="auto">
            <a:xfrm>
              <a:off x="458631" y="4725144"/>
              <a:ext cx="3549080" cy="580628"/>
            </a:xfrm>
            <a:prstGeom prst="chevron">
              <a:avLst>
                <a:gd name="adj" fmla="val 44855"/>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bg1"/>
                  </a:solidFill>
                  <a:effectLst/>
                  <a:latin typeface="Verdana" pitchFamily="34" charset="0"/>
                </a:rPr>
                <a:t>Creativity</a:t>
              </a:r>
            </a:p>
          </p:txBody>
        </p:sp>
        <p:sp>
          <p:nvSpPr>
            <p:cNvPr id="29" name="Vinkel 28"/>
            <p:cNvSpPr/>
            <p:nvPr/>
          </p:nvSpPr>
          <p:spPr bwMode="auto">
            <a:xfrm>
              <a:off x="5334487" y="4729708"/>
              <a:ext cx="3549080" cy="580628"/>
            </a:xfrm>
            <a:prstGeom prst="chevron">
              <a:avLst>
                <a:gd name="adj" fmla="val 44855"/>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bg1"/>
                  </a:solidFill>
                  <a:effectLst/>
                  <a:latin typeface="Verdana" pitchFamily="34" charset="0"/>
                </a:rPr>
                <a:t>Reality</a:t>
              </a:r>
              <a:r>
                <a:rPr kumimoji="0" lang="en-GB" sz="1800" b="1" i="0" u="none" strike="noStrike" cap="none" normalizeH="0" dirty="0" smtClean="0">
                  <a:ln>
                    <a:noFill/>
                  </a:ln>
                  <a:solidFill>
                    <a:schemeClr val="bg1"/>
                  </a:solidFill>
                  <a:effectLst/>
                  <a:latin typeface="Verdana" pitchFamily="34" charset="0"/>
                </a:rPr>
                <a:t> check</a:t>
              </a:r>
              <a:endParaRPr kumimoji="0" lang="en-GB" sz="1800" b="1" i="0" u="none" strike="noStrike" cap="none" normalizeH="0" baseline="0" dirty="0" smtClean="0">
                <a:ln>
                  <a:noFill/>
                </a:ln>
                <a:solidFill>
                  <a:schemeClr val="bg1"/>
                </a:solidFill>
                <a:effectLst/>
                <a:latin typeface="Verdana" pitchFamily="34" charset="0"/>
              </a:endParaRPr>
            </a:p>
          </p:txBody>
        </p:sp>
      </p:grpSp>
      <p:grpSp>
        <p:nvGrpSpPr>
          <p:cNvPr id="3" name="Gruppe 2"/>
          <p:cNvGrpSpPr/>
          <p:nvPr/>
        </p:nvGrpSpPr>
        <p:grpSpPr>
          <a:xfrm>
            <a:off x="467544" y="1984276"/>
            <a:ext cx="8424936" cy="585192"/>
            <a:chOff x="467544" y="1984276"/>
            <a:chExt cx="8424936" cy="585192"/>
          </a:xfrm>
        </p:grpSpPr>
        <p:sp>
          <p:nvSpPr>
            <p:cNvPr id="10" name="Vinkel 9"/>
            <p:cNvSpPr/>
            <p:nvPr/>
          </p:nvSpPr>
          <p:spPr bwMode="auto">
            <a:xfrm>
              <a:off x="467544" y="1984276"/>
              <a:ext cx="3549080" cy="580628"/>
            </a:xfrm>
            <a:prstGeom prst="chevron">
              <a:avLst>
                <a:gd name="adj" fmla="val 44855"/>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bg1"/>
                  </a:solidFill>
                  <a:effectLst/>
                  <a:latin typeface="Verdana" pitchFamily="34" charset="0"/>
                </a:rPr>
                <a:t>Relationship</a:t>
              </a:r>
            </a:p>
          </p:txBody>
        </p:sp>
        <p:sp>
          <p:nvSpPr>
            <p:cNvPr id="15" name="Vinkel 14"/>
            <p:cNvSpPr/>
            <p:nvPr/>
          </p:nvSpPr>
          <p:spPr bwMode="auto">
            <a:xfrm>
              <a:off x="5343400" y="1988840"/>
              <a:ext cx="3549080" cy="580628"/>
            </a:xfrm>
            <a:prstGeom prst="chevron">
              <a:avLst>
                <a:gd name="adj" fmla="val 44855"/>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bg1"/>
                  </a:solidFill>
                  <a:effectLst/>
                  <a:latin typeface="Verdana" pitchFamily="34" charset="0"/>
                </a:rPr>
                <a:t>Any other action</a:t>
              </a:r>
            </a:p>
          </p:txBody>
        </p:sp>
        <p:sp>
          <p:nvSpPr>
            <p:cNvPr id="30" name="Tekstboks 29"/>
            <p:cNvSpPr txBox="1"/>
            <p:nvPr/>
          </p:nvSpPr>
          <p:spPr>
            <a:xfrm>
              <a:off x="4139952" y="2105313"/>
              <a:ext cx="1088760" cy="338554"/>
            </a:xfrm>
            <a:prstGeom prst="rect">
              <a:avLst/>
            </a:prstGeom>
            <a:noFill/>
          </p:spPr>
          <p:txBody>
            <a:bodyPr wrap="none" rtlCol="0">
              <a:spAutoFit/>
            </a:bodyPr>
            <a:lstStyle/>
            <a:p>
              <a:r>
                <a:rPr lang="en-GB" sz="1600" b="1" dirty="0" smtClean="0"/>
                <a:t>BEFORE</a:t>
              </a:r>
              <a:endParaRPr lang="en-GB" sz="1600" b="1" dirty="0"/>
            </a:p>
          </p:txBody>
        </p:sp>
      </p:grpSp>
      <p:grpSp>
        <p:nvGrpSpPr>
          <p:cNvPr id="7" name="Gruppe 6"/>
          <p:cNvGrpSpPr/>
          <p:nvPr/>
        </p:nvGrpSpPr>
        <p:grpSpPr>
          <a:xfrm>
            <a:off x="454348" y="5802511"/>
            <a:ext cx="8424936" cy="585192"/>
            <a:chOff x="454348" y="5802511"/>
            <a:chExt cx="8424936" cy="585192"/>
          </a:xfrm>
        </p:grpSpPr>
        <p:sp>
          <p:nvSpPr>
            <p:cNvPr id="31" name="Vinkel 30"/>
            <p:cNvSpPr/>
            <p:nvPr/>
          </p:nvSpPr>
          <p:spPr bwMode="auto">
            <a:xfrm>
              <a:off x="454348" y="5802511"/>
              <a:ext cx="3549080" cy="580628"/>
            </a:xfrm>
            <a:prstGeom prst="chevron">
              <a:avLst>
                <a:gd name="adj" fmla="val 44855"/>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bg1"/>
                  </a:solidFill>
                  <a:effectLst/>
                  <a:latin typeface="Verdana" pitchFamily="34" charset="0"/>
                </a:rPr>
                <a:t>Active listening</a:t>
              </a:r>
            </a:p>
          </p:txBody>
        </p:sp>
        <p:sp>
          <p:nvSpPr>
            <p:cNvPr id="32" name="Vinkel 31"/>
            <p:cNvSpPr/>
            <p:nvPr/>
          </p:nvSpPr>
          <p:spPr bwMode="auto">
            <a:xfrm>
              <a:off x="5330204" y="5807075"/>
              <a:ext cx="3549080" cy="580628"/>
            </a:xfrm>
            <a:prstGeom prst="chevron">
              <a:avLst>
                <a:gd name="adj" fmla="val 44855"/>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bg1"/>
                  </a:solidFill>
                  <a:effectLst/>
                  <a:latin typeface="Verdana" pitchFamily="34" charset="0"/>
                </a:rPr>
                <a:t>Active speaking</a:t>
              </a:r>
            </a:p>
          </p:txBody>
        </p:sp>
        <p:sp>
          <p:nvSpPr>
            <p:cNvPr id="33" name="Tekstboks 32"/>
            <p:cNvSpPr txBox="1"/>
            <p:nvPr/>
          </p:nvSpPr>
          <p:spPr>
            <a:xfrm>
              <a:off x="4139952" y="5951091"/>
              <a:ext cx="1088760" cy="338554"/>
            </a:xfrm>
            <a:prstGeom prst="rect">
              <a:avLst/>
            </a:prstGeom>
            <a:noFill/>
          </p:spPr>
          <p:txBody>
            <a:bodyPr wrap="none" rtlCol="0">
              <a:spAutoFit/>
            </a:bodyPr>
            <a:lstStyle/>
            <a:p>
              <a:r>
                <a:rPr lang="en-GB" sz="1600" b="1" dirty="0" smtClean="0"/>
                <a:t>BEFORE</a:t>
              </a:r>
              <a:endParaRPr lang="en-GB" sz="1600" b="1" dirty="0"/>
            </a:p>
          </p:txBody>
        </p:sp>
      </p:grpSp>
    </p:spTree>
    <p:extLst>
      <p:ext uri="{BB962C8B-B14F-4D97-AF65-F5344CB8AC3E}">
        <p14:creationId xmlns:p14="http://schemas.microsoft.com/office/powerpoint/2010/main" xmlns="" val="1767968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2"/>
          <p:cNvSpPr txBox="1">
            <a:spLocks noChangeArrowheads="1"/>
          </p:cNvSpPr>
          <p:nvPr/>
        </p:nvSpPr>
        <p:spPr bwMode="auto">
          <a:xfrm>
            <a:off x="374848" y="116111"/>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eaLnBrk="1" hangingPunct="1"/>
            <a:r>
              <a:rPr lang="en-GB" altLang="en-US" sz="2400" kern="0" dirty="0" smtClean="0"/>
              <a:t>Principle 1</a:t>
            </a:r>
          </a:p>
        </p:txBody>
      </p:sp>
      <p:sp>
        <p:nvSpPr>
          <p:cNvPr id="17" name="Rectangle 2"/>
          <p:cNvSpPr>
            <a:spLocks noGrp="1" noChangeArrowheads="1"/>
          </p:cNvSpPr>
          <p:nvPr>
            <p:ph type="title"/>
          </p:nvPr>
        </p:nvSpPr>
        <p:spPr>
          <a:xfrm>
            <a:off x="107504" y="990600"/>
            <a:ext cx="9036496" cy="936625"/>
          </a:xfrm>
        </p:spPr>
        <p:txBody>
          <a:bodyPr/>
          <a:lstStyle/>
          <a:p>
            <a:pPr indent="0" eaLnBrk="1" hangingPunct="1"/>
            <a:r>
              <a:rPr lang="en-GB" altLang="en-US" sz="2800" dirty="0" smtClean="0"/>
              <a:t>Policy Dialogue support, 10 principles /2</a:t>
            </a:r>
          </a:p>
        </p:txBody>
      </p:sp>
      <p:grpSp>
        <p:nvGrpSpPr>
          <p:cNvPr id="4" name="Gruppe 3"/>
          <p:cNvGrpSpPr/>
          <p:nvPr/>
        </p:nvGrpSpPr>
        <p:grpSpPr>
          <a:xfrm>
            <a:off x="454348" y="2938835"/>
            <a:ext cx="8424936" cy="585192"/>
            <a:chOff x="454348" y="2924944"/>
            <a:chExt cx="8424936" cy="585192"/>
          </a:xfrm>
        </p:grpSpPr>
        <p:sp>
          <p:nvSpPr>
            <p:cNvPr id="2" name="Tekstboks 1"/>
            <p:cNvSpPr txBox="1"/>
            <p:nvPr/>
          </p:nvSpPr>
          <p:spPr>
            <a:xfrm>
              <a:off x="4139952" y="3045981"/>
              <a:ext cx="1088760" cy="338554"/>
            </a:xfrm>
            <a:prstGeom prst="rect">
              <a:avLst/>
            </a:prstGeom>
            <a:noFill/>
          </p:spPr>
          <p:txBody>
            <a:bodyPr wrap="none" rtlCol="0">
              <a:spAutoFit/>
            </a:bodyPr>
            <a:lstStyle/>
            <a:p>
              <a:r>
                <a:rPr lang="en-GB" sz="1600" b="1" dirty="0" smtClean="0"/>
                <a:t>BEFORE</a:t>
              </a:r>
              <a:endParaRPr lang="en-GB" sz="1600" b="1" dirty="0"/>
            </a:p>
          </p:txBody>
        </p:sp>
        <p:sp>
          <p:nvSpPr>
            <p:cNvPr id="22" name="Vinkel 21"/>
            <p:cNvSpPr/>
            <p:nvPr/>
          </p:nvSpPr>
          <p:spPr bwMode="auto">
            <a:xfrm>
              <a:off x="454348" y="2924944"/>
              <a:ext cx="3549080" cy="580628"/>
            </a:xfrm>
            <a:prstGeom prst="chevron">
              <a:avLst>
                <a:gd name="adj" fmla="val 44855"/>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bg1"/>
                  </a:solidFill>
                  <a:effectLst/>
                  <a:latin typeface="Verdana" pitchFamily="34" charset="0"/>
                </a:rPr>
                <a:t>Search for information</a:t>
              </a:r>
            </a:p>
          </p:txBody>
        </p:sp>
        <p:sp>
          <p:nvSpPr>
            <p:cNvPr id="23" name="Vinkel 22"/>
            <p:cNvSpPr/>
            <p:nvPr/>
          </p:nvSpPr>
          <p:spPr bwMode="auto">
            <a:xfrm>
              <a:off x="5330204" y="2929508"/>
              <a:ext cx="3549080" cy="580628"/>
            </a:xfrm>
            <a:prstGeom prst="chevron">
              <a:avLst>
                <a:gd name="adj" fmla="val 44855"/>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bg1"/>
                  </a:solidFill>
                  <a:effectLst/>
                  <a:latin typeface="Verdana" pitchFamily="34" charset="0"/>
                </a:rPr>
                <a:t>Search for solutions</a:t>
              </a:r>
            </a:p>
          </p:txBody>
        </p:sp>
      </p:grpSp>
      <p:grpSp>
        <p:nvGrpSpPr>
          <p:cNvPr id="5" name="Gruppe 4"/>
          <p:cNvGrpSpPr/>
          <p:nvPr/>
        </p:nvGrpSpPr>
        <p:grpSpPr>
          <a:xfrm>
            <a:off x="467544" y="3893394"/>
            <a:ext cx="8424936" cy="585192"/>
            <a:chOff x="467544" y="3717032"/>
            <a:chExt cx="8424936" cy="585192"/>
          </a:xfrm>
        </p:grpSpPr>
        <p:sp>
          <p:nvSpPr>
            <p:cNvPr id="24" name="Tekstboks 23"/>
            <p:cNvSpPr txBox="1"/>
            <p:nvPr/>
          </p:nvSpPr>
          <p:spPr>
            <a:xfrm>
              <a:off x="4139952" y="3861048"/>
              <a:ext cx="1088760" cy="338554"/>
            </a:xfrm>
            <a:prstGeom prst="rect">
              <a:avLst/>
            </a:prstGeom>
            <a:noFill/>
          </p:spPr>
          <p:txBody>
            <a:bodyPr wrap="none" rtlCol="0">
              <a:spAutoFit/>
            </a:bodyPr>
            <a:lstStyle/>
            <a:p>
              <a:r>
                <a:rPr lang="en-GB" sz="1600" b="1" dirty="0" smtClean="0"/>
                <a:t>BEFORE</a:t>
              </a:r>
              <a:endParaRPr lang="en-GB" sz="1600" b="1" dirty="0"/>
            </a:p>
          </p:txBody>
        </p:sp>
        <p:sp>
          <p:nvSpPr>
            <p:cNvPr id="25" name="Vinkel 24"/>
            <p:cNvSpPr/>
            <p:nvPr/>
          </p:nvSpPr>
          <p:spPr bwMode="auto">
            <a:xfrm>
              <a:off x="467544" y="3717032"/>
              <a:ext cx="3549080" cy="580628"/>
            </a:xfrm>
            <a:prstGeom prst="chevron">
              <a:avLst>
                <a:gd name="adj" fmla="val 44855"/>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bg1"/>
                  </a:solidFill>
                  <a:effectLst/>
                  <a:latin typeface="Verdana" pitchFamily="34" charset="0"/>
                </a:rPr>
                <a:t>Internal consensus</a:t>
              </a:r>
            </a:p>
          </p:txBody>
        </p:sp>
        <p:sp>
          <p:nvSpPr>
            <p:cNvPr id="26" name="Vinkel 25"/>
            <p:cNvSpPr/>
            <p:nvPr/>
          </p:nvSpPr>
          <p:spPr bwMode="auto">
            <a:xfrm>
              <a:off x="5343400" y="3721596"/>
              <a:ext cx="3549080" cy="580628"/>
            </a:xfrm>
            <a:prstGeom prst="chevron">
              <a:avLst>
                <a:gd name="adj" fmla="val 44855"/>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bg1"/>
                  </a:solidFill>
                  <a:effectLst/>
                  <a:latin typeface="Verdana" pitchFamily="34" charset="0"/>
                </a:rPr>
                <a:t>External meeting</a:t>
              </a:r>
            </a:p>
          </p:txBody>
        </p:sp>
      </p:grpSp>
      <p:grpSp>
        <p:nvGrpSpPr>
          <p:cNvPr id="6" name="Gruppe 5"/>
          <p:cNvGrpSpPr/>
          <p:nvPr/>
        </p:nvGrpSpPr>
        <p:grpSpPr>
          <a:xfrm>
            <a:off x="458631" y="4847953"/>
            <a:ext cx="8424936" cy="585192"/>
            <a:chOff x="458631" y="4725144"/>
            <a:chExt cx="8424936" cy="585192"/>
          </a:xfrm>
        </p:grpSpPr>
        <p:sp>
          <p:nvSpPr>
            <p:cNvPr id="27" name="Tekstboks 26"/>
            <p:cNvSpPr txBox="1"/>
            <p:nvPr/>
          </p:nvSpPr>
          <p:spPr>
            <a:xfrm>
              <a:off x="4139952" y="4890646"/>
              <a:ext cx="1088760" cy="338554"/>
            </a:xfrm>
            <a:prstGeom prst="rect">
              <a:avLst/>
            </a:prstGeom>
            <a:noFill/>
          </p:spPr>
          <p:txBody>
            <a:bodyPr wrap="none" rtlCol="0">
              <a:spAutoFit/>
            </a:bodyPr>
            <a:lstStyle/>
            <a:p>
              <a:r>
                <a:rPr lang="en-GB" sz="1600" b="1" dirty="0" smtClean="0"/>
                <a:t>BEFORE</a:t>
              </a:r>
              <a:endParaRPr lang="en-GB" sz="1600" b="1" dirty="0"/>
            </a:p>
          </p:txBody>
        </p:sp>
        <p:sp>
          <p:nvSpPr>
            <p:cNvPr id="28" name="Vinkel 27"/>
            <p:cNvSpPr/>
            <p:nvPr/>
          </p:nvSpPr>
          <p:spPr bwMode="auto">
            <a:xfrm>
              <a:off x="458631" y="4725144"/>
              <a:ext cx="3549080" cy="580628"/>
            </a:xfrm>
            <a:prstGeom prst="chevron">
              <a:avLst>
                <a:gd name="adj" fmla="val 44855"/>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bg1"/>
                  </a:solidFill>
                  <a:effectLst/>
                  <a:latin typeface="Verdana" pitchFamily="34" charset="0"/>
                </a:rPr>
                <a:t>Evaluation</a:t>
              </a:r>
            </a:p>
          </p:txBody>
        </p:sp>
        <p:sp>
          <p:nvSpPr>
            <p:cNvPr id="29" name="Vinkel 28"/>
            <p:cNvSpPr/>
            <p:nvPr/>
          </p:nvSpPr>
          <p:spPr bwMode="auto">
            <a:xfrm>
              <a:off x="5334487" y="4729708"/>
              <a:ext cx="3549080" cy="580628"/>
            </a:xfrm>
            <a:prstGeom prst="chevron">
              <a:avLst>
                <a:gd name="adj" fmla="val 44855"/>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bg1"/>
                  </a:solidFill>
                  <a:effectLst/>
                  <a:latin typeface="Verdana" pitchFamily="34" charset="0"/>
                </a:rPr>
                <a:t>Decision</a:t>
              </a:r>
            </a:p>
          </p:txBody>
        </p:sp>
      </p:grpSp>
      <p:grpSp>
        <p:nvGrpSpPr>
          <p:cNvPr id="3" name="Gruppe 2"/>
          <p:cNvGrpSpPr/>
          <p:nvPr/>
        </p:nvGrpSpPr>
        <p:grpSpPr>
          <a:xfrm>
            <a:off x="467544" y="1984276"/>
            <a:ext cx="8424936" cy="585192"/>
            <a:chOff x="467544" y="1984276"/>
            <a:chExt cx="8424936" cy="585192"/>
          </a:xfrm>
        </p:grpSpPr>
        <p:sp>
          <p:nvSpPr>
            <p:cNvPr id="10" name="Vinkel 9"/>
            <p:cNvSpPr/>
            <p:nvPr/>
          </p:nvSpPr>
          <p:spPr bwMode="auto">
            <a:xfrm>
              <a:off x="467544" y="1984276"/>
              <a:ext cx="3549080" cy="580628"/>
            </a:xfrm>
            <a:prstGeom prst="chevron">
              <a:avLst>
                <a:gd name="adj" fmla="val 44855"/>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bg1"/>
                  </a:solidFill>
                  <a:effectLst/>
                  <a:latin typeface="Verdana" pitchFamily="34" charset="0"/>
                </a:rPr>
                <a:t>Value creation</a:t>
              </a:r>
            </a:p>
          </p:txBody>
        </p:sp>
        <p:sp>
          <p:nvSpPr>
            <p:cNvPr id="15" name="Vinkel 14"/>
            <p:cNvSpPr/>
            <p:nvPr/>
          </p:nvSpPr>
          <p:spPr bwMode="auto">
            <a:xfrm>
              <a:off x="5343400" y="1988840"/>
              <a:ext cx="3549080" cy="580628"/>
            </a:xfrm>
            <a:prstGeom prst="chevron">
              <a:avLst>
                <a:gd name="adj" fmla="val 44855"/>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bg1"/>
                  </a:solidFill>
                  <a:effectLst/>
                  <a:latin typeface="Verdana" pitchFamily="34" charset="0"/>
                </a:rPr>
                <a:t>Value claiming</a:t>
              </a:r>
            </a:p>
          </p:txBody>
        </p:sp>
        <p:sp>
          <p:nvSpPr>
            <p:cNvPr id="30" name="Tekstboks 29"/>
            <p:cNvSpPr txBox="1"/>
            <p:nvPr/>
          </p:nvSpPr>
          <p:spPr>
            <a:xfrm>
              <a:off x="4139952" y="2105313"/>
              <a:ext cx="1088760" cy="338554"/>
            </a:xfrm>
            <a:prstGeom prst="rect">
              <a:avLst/>
            </a:prstGeom>
            <a:noFill/>
          </p:spPr>
          <p:txBody>
            <a:bodyPr wrap="none" rtlCol="0">
              <a:spAutoFit/>
            </a:bodyPr>
            <a:lstStyle/>
            <a:p>
              <a:r>
                <a:rPr lang="en-GB" sz="1600" b="1" dirty="0" smtClean="0"/>
                <a:t>BEFORE</a:t>
              </a:r>
              <a:endParaRPr lang="en-GB" sz="1600" b="1" dirty="0"/>
            </a:p>
          </p:txBody>
        </p:sp>
      </p:grpSp>
      <p:grpSp>
        <p:nvGrpSpPr>
          <p:cNvPr id="7" name="Gruppe 6"/>
          <p:cNvGrpSpPr/>
          <p:nvPr/>
        </p:nvGrpSpPr>
        <p:grpSpPr>
          <a:xfrm>
            <a:off x="454348" y="5802511"/>
            <a:ext cx="8424936" cy="585192"/>
            <a:chOff x="454348" y="5802511"/>
            <a:chExt cx="8424936" cy="585192"/>
          </a:xfrm>
        </p:grpSpPr>
        <p:sp>
          <p:nvSpPr>
            <p:cNvPr id="31" name="Vinkel 30"/>
            <p:cNvSpPr/>
            <p:nvPr/>
          </p:nvSpPr>
          <p:spPr bwMode="auto">
            <a:xfrm>
              <a:off x="454348" y="5802511"/>
              <a:ext cx="3549080" cy="580628"/>
            </a:xfrm>
            <a:prstGeom prst="chevron">
              <a:avLst>
                <a:gd name="adj" fmla="val 44855"/>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bg1"/>
                  </a:solidFill>
                  <a:effectLst/>
                  <a:latin typeface="Verdana" pitchFamily="34" charset="0"/>
                </a:rPr>
                <a:t>Validating</a:t>
              </a:r>
              <a:r>
                <a:rPr kumimoji="0" lang="en-GB" sz="1800" b="1" i="0" u="none" strike="noStrike" cap="none" normalizeH="0" dirty="0" smtClean="0">
                  <a:ln>
                    <a:noFill/>
                  </a:ln>
                  <a:solidFill>
                    <a:schemeClr val="bg1"/>
                  </a:solidFill>
                  <a:effectLst/>
                  <a:latin typeface="Verdana" pitchFamily="34" charset="0"/>
                </a:rPr>
                <a:t> commitments</a:t>
              </a:r>
              <a:endParaRPr kumimoji="0" lang="en-GB" sz="1800" b="1" i="0" u="none" strike="noStrike" cap="none" normalizeH="0" baseline="0" dirty="0" smtClean="0">
                <a:ln>
                  <a:noFill/>
                </a:ln>
                <a:solidFill>
                  <a:schemeClr val="bg1"/>
                </a:solidFill>
                <a:effectLst/>
                <a:latin typeface="Verdana" pitchFamily="34" charset="0"/>
              </a:endParaRPr>
            </a:p>
          </p:txBody>
        </p:sp>
        <p:sp>
          <p:nvSpPr>
            <p:cNvPr id="32" name="Vinkel 31"/>
            <p:cNvSpPr/>
            <p:nvPr/>
          </p:nvSpPr>
          <p:spPr bwMode="auto">
            <a:xfrm>
              <a:off x="5330204" y="5807075"/>
              <a:ext cx="3549080" cy="580628"/>
            </a:xfrm>
            <a:prstGeom prst="chevron">
              <a:avLst>
                <a:gd name="adj" fmla="val 44855"/>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bg1"/>
                  </a:solidFill>
                  <a:effectLst/>
                  <a:latin typeface="Verdana" pitchFamily="34" charset="0"/>
                </a:rPr>
                <a:t>Adjourning</a:t>
              </a:r>
            </a:p>
          </p:txBody>
        </p:sp>
        <p:sp>
          <p:nvSpPr>
            <p:cNvPr id="33" name="Tekstboks 32"/>
            <p:cNvSpPr txBox="1"/>
            <p:nvPr/>
          </p:nvSpPr>
          <p:spPr>
            <a:xfrm>
              <a:off x="4139952" y="5951091"/>
              <a:ext cx="1088760" cy="338554"/>
            </a:xfrm>
            <a:prstGeom prst="rect">
              <a:avLst/>
            </a:prstGeom>
            <a:noFill/>
          </p:spPr>
          <p:txBody>
            <a:bodyPr wrap="none" rtlCol="0">
              <a:spAutoFit/>
            </a:bodyPr>
            <a:lstStyle/>
            <a:p>
              <a:r>
                <a:rPr lang="en-GB" sz="1600" b="1" dirty="0" smtClean="0"/>
                <a:t>BEFORE</a:t>
              </a:r>
              <a:endParaRPr lang="en-GB" sz="1600" b="1" dirty="0"/>
            </a:p>
          </p:txBody>
        </p:sp>
      </p:grpSp>
    </p:spTree>
    <p:extLst>
      <p:ext uri="{BB962C8B-B14F-4D97-AF65-F5344CB8AC3E}">
        <p14:creationId xmlns:p14="http://schemas.microsoft.com/office/powerpoint/2010/main" xmlns="" val="40375620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81000" y="990600"/>
            <a:ext cx="8229600" cy="936625"/>
          </a:xfrm>
        </p:spPr>
        <p:txBody>
          <a:bodyPr/>
          <a:lstStyle/>
          <a:p>
            <a:pPr indent="0" eaLnBrk="1" hangingPunct="1"/>
            <a:r>
              <a:rPr lang="en-GB" altLang="en-US" dirty="0" smtClean="0"/>
              <a:t>EU support to Policy Dialogue</a:t>
            </a:r>
          </a:p>
        </p:txBody>
      </p:sp>
      <p:sp>
        <p:nvSpPr>
          <p:cNvPr id="4099" name="Rectangle 3"/>
          <p:cNvSpPr>
            <a:spLocks noGrp="1" noChangeArrowheads="1"/>
          </p:cNvSpPr>
          <p:nvPr>
            <p:ph idx="1"/>
          </p:nvPr>
        </p:nvSpPr>
        <p:spPr>
          <a:xfrm>
            <a:off x="444625" y="1981200"/>
            <a:ext cx="3911351" cy="2167879"/>
          </a:xfrm>
          <a:solidFill>
            <a:schemeClr val="accent1"/>
          </a:solidFill>
        </p:spPr>
        <p:txBody>
          <a:bodyPr/>
          <a:lstStyle/>
          <a:p>
            <a:pPr marL="0" indent="0" eaLnBrk="1" hangingPunct="1">
              <a:spcBef>
                <a:spcPts val="0"/>
              </a:spcBef>
              <a:buNone/>
            </a:pPr>
            <a:r>
              <a:rPr lang="en-US" altLang="en-US" sz="1800" b="1" i="0" dirty="0" smtClean="0"/>
              <a:t>General roles</a:t>
            </a:r>
          </a:p>
          <a:p>
            <a:pPr eaLnBrk="1" hangingPunct="1">
              <a:spcBef>
                <a:spcPts val="0"/>
              </a:spcBef>
              <a:buFont typeface="Wingdings" pitchFamily="2" charset="2"/>
              <a:buChar char="Ø"/>
            </a:pPr>
            <a:endParaRPr lang="en-US" altLang="en-US" sz="1000" b="1" i="0" dirty="0" smtClean="0"/>
          </a:p>
          <a:p>
            <a:pPr marL="169863" indent="-168275" eaLnBrk="1" hangingPunct="1">
              <a:spcBef>
                <a:spcPts val="0"/>
              </a:spcBef>
              <a:buClr>
                <a:srgbClr val="2D5EC1"/>
              </a:buClr>
              <a:buFont typeface="Arial" panose="020B0604020202020204" pitchFamily="34" charset="0"/>
              <a:buChar char="•"/>
            </a:pPr>
            <a:r>
              <a:rPr lang="en-US" altLang="en-US" sz="1600" i="0" dirty="0" smtClean="0"/>
              <a:t>Neutral… at least, Impartial</a:t>
            </a:r>
          </a:p>
          <a:p>
            <a:pPr marL="169863" indent="-168275" eaLnBrk="1" hangingPunct="1">
              <a:spcBef>
                <a:spcPts val="0"/>
              </a:spcBef>
              <a:buClr>
                <a:srgbClr val="2D5EC1"/>
              </a:buClr>
              <a:buFont typeface="Arial" panose="020B0604020202020204" pitchFamily="34" charset="0"/>
              <a:buChar char="•"/>
            </a:pPr>
            <a:r>
              <a:rPr lang="en-US" altLang="en-US" sz="1600" i="0" dirty="0" smtClean="0"/>
              <a:t>Empowering </a:t>
            </a:r>
            <a:r>
              <a:rPr lang="en-US" altLang="en-US" sz="1600" i="0" dirty="0"/>
              <a:t>the </a:t>
            </a:r>
            <a:r>
              <a:rPr lang="en-US" altLang="en-US" sz="1600" i="0" dirty="0" smtClean="0"/>
              <a:t>parties</a:t>
            </a:r>
          </a:p>
          <a:p>
            <a:pPr marL="169863" indent="-168275" eaLnBrk="1" hangingPunct="1">
              <a:spcBef>
                <a:spcPts val="0"/>
              </a:spcBef>
              <a:buClr>
                <a:srgbClr val="2D5EC1"/>
              </a:buClr>
              <a:buFont typeface="Arial" panose="020B0604020202020204" pitchFamily="34" charset="0"/>
              <a:buChar char="•"/>
            </a:pPr>
            <a:r>
              <a:rPr lang="en-US" altLang="en-US" sz="1600" i="0" dirty="0" smtClean="0"/>
              <a:t>Coach</a:t>
            </a:r>
            <a:r>
              <a:rPr lang="en-US" altLang="en-US" sz="1600" i="0" dirty="0"/>
              <a:t>, Helper, Facilitator, </a:t>
            </a:r>
            <a:r>
              <a:rPr lang="en-US" altLang="en-US" sz="1600" i="0" dirty="0" smtClean="0"/>
              <a:t>Convener</a:t>
            </a:r>
          </a:p>
          <a:p>
            <a:pPr marL="169863" indent="-168275" eaLnBrk="1" hangingPunct="1">
              <a:spcBef>
                <a:spcPts val="0"/>
              </a:spcBef>
              <a:buClr>
                <a:srgbClr val="2D5EC1"/>
              </a:buClr>
              <a:buFont typeface="Arial" panose="020B0604020202020204" pitchFamily="34" charset="0"/>
              <a:buChar char="•"/>
            </a:pPr>
            <a:r>
              <a:rPr lang="en-US" altLang="en-US" sz="1600" i="0" dirty="0" smtClean="0"/>
              <a:t>External </a:t>
            </a:r>
            <a:r>
              <a:rPr lang="en-US" altLang="en-US" sz="1600" i="0" dirty="0"/>
              <a:t>witness, bringing objective reference points</a:t>
            </a:r>
          </a:p>
        </p:txBody>
      </p:sp>
      <p:sp>
        <p:nvSpPr>
          <p:cNvPr id="5" name="Rectangle 3"/>
          <p:cNvSpPr txBox="1">
            <a:spLocks noChangeArrowheads="1"/>
          </p:cNvSpPr>
          <p:nvPr/>
        </p:nvSpPr>
        <p:spPr bwMode="auto">
          <a:xfrm>
            <a:off x="467544" y="4437112"/>
            <a:ext cx="3911351" cy="2167879"/>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S PGothic" pitchFamily="34" charset="-128"/>
                <a:cs typeface="ＭＳ Ｐゴシック" pitchFamily="32" charset="-128"/>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S PGothic" pitchFamily="34" charset="-128"/>
              </a:defRPr>
            </a:lvl2pPr>
            <a:lvl3pPr marL="1143000" indent="-228600" algn="l" rtl="0" eaLnBrk="0" fontAlgn="base" hangingPunct="0">
              <a:spcBef>
                <a:spcPct val="20000"/>
              </a:spcBef>
              <a:spcAft>
                <a:spcPct val="0"/>
              </a:spcAft>
              <a:defRPr sz="1400">
                <a:solidFill>
                  <a:srgbClr val="0F5494"/>
                </a:solidFill>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Arial" pitchFamily="39" charset="0"/>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Arial" pitchFamily="39" charset="0"/>
                <a:ea typeface="MS PGothic" pitchFamily="34" charset="-128"/>
              </a:defRPr>
            </a:lvl5pPr>
            <a:lvl6pPr marL="25146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6pPr>
            <a:lvl7pPr marL="29718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7pPr>
            <a:lvl8pPr marL="34290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8pPr>
            <a:lvl9pPr marL="38862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9pPr>
          </a:lstStyle>
          <a:p>
            <a:pPr marL="0" indent="0" eaLnBrk="1" hangingPunct="1">
              <a:spcBef>
                <a:spcPts val="0"/>
              </a:spcBef>
              <a:buNone/>
            </a:pPr>
            <a:r>
              <a:rPr lang="en-US" altLang="en-US" sz="1800" b="1" i="0" kern="0" dirty="0" smtClean="0"/>
              <a:t>On the people dimension</a:t>
            </a:r>
          </a:p>
          <a:p>
            <a:pPr eaLnBrk="1" hangingPunct="1">
              <a:spcBef>
                <a:spcPts val="0"/>
              </a:spcBef>
              <a:buFont typeface="Wingdings" pitchFamily="2" charset="2"/>
              <a:buChar char="Ø"/>
            </a:pPr>
            <a:endParaRPr lang="en-US" altLang="en-US" sz="1000" b="1" i="0" kern="0" dirty="0" smtClean="0"/>
          </a:p>
          <a:p>
            <a:pPr marL="169863" indent="-168275" eaLnBrk="1" hangingPunct="1">
              <a:spcBef>
                <a:spcPts val="0"/>
              </a:spcBef>
              <a:buClr>
                <a:srgbClr val="2D5EC1"/>
              </a:buClr>
              <a:buFont typeface="Arial" panose="020B0604020202020204" pitchFamily="34" charset="0"/>
              <a:buChar char="•"/>
            </a:pPr>
            <a:r>
              <a:rPr lang="en-US" altLang="en-US" sz="1600" i="0" kern="0" dirty="0" smtClean="0"/>
              <a:t>‘Bridge’, </a:t>
            </a:r>
            <a:r>
              <a:rPr lang="en-US" altLang="en-US" sz="1600" i="0" kern="0" dirty="0" err="1" smtClean="0"/>
              <a:t>organising</a:t>
            </a:r>
            <a:r>
              <a:rPr lang="en-US" altLang="en-US" sz="1600" i="0" kern="0" dirty="0" smtClean="0"/>
              <a:t> productive exchange of information</a:t>
            </a:r>
          </a:p>
          <a:p>
            <a:pPr marL="169863" indent="-168275" eaLnBrk="1" hangingPunct="1">
              <a:spcBef>
                <a:spcPts val="0"/>
              </a:spcBef>
              <a:buClr>
                <a:srgbClr val="2D5EC1"/>
              </a:buClr>
              <a:buFont typeface="Arial" panose="020B0604020202020204" pitchFamily="34" charset="0"/>
              <a:buChar char="•"/>
            </a:pPr>
            <a:r>
              <a:rPr lang="en-US" altLang="en-US" sz="1600" i="0" kern="0" dirty="0" smtClean="0"/>
              <a:t>Supporting mutual understanding</a:t>
            </a:r>
          </a:p>
          <a:p>
            <a:pPr marL="169863" indent="-168275" eaLnBrk="1" hangingPunct="1">
              <a:spcBef>
                <a:spcPts val="0"/>
              </a:spcBef>
              <a:buClr>
                <a:srgbClr val="2D5EC1"/>
              </a:buClr>
              <a:buFont typeface="Arial" panose="020B0604020202020204" pitchFamily="34" charset="0"/>
              <a:buChar char="•"/>
            </a:pPr>
            <a:r>
              <a:rPr lang="en-US" altLang="en-US" sz="1600" i="0" kern="0" dirty="0" smtClean="0"/>
              <a:t>Avoid misunderstandings</a:t>
            </a:r>
          </a:p>
          <a:p>
            <a:pPr marL="169863" indent="-168275" eaLnBrk="1" hangingPunct="1">
              <a:spcBef>
                <a:spcPts val="0"/>
              </a:spcBef>
              <a:buClr>
                <a:srgbClr val="2D5EC1"/>
              </a:buClr>
              <a:buFont typeface="Arial" panose="020B0604020202020204" pitchFamily="34" charset="0"/>
              <a:buChar char="•"/>
            </a:pPr>
            <a:r>
              <a:rPr lang="en-US" altLang="en-US" sz="1600" i="0" kern="0" dirty="0" smtClean="0"/>
              <a:t>Support establishment of trust</a:t>
            </a:r>
          </a:p>
          <a:p>
            <a:pPr eaLnBrk="1" hangingPunct="1">
              <a:spcBef>
                <a:spcPts val="0"/>
              </a:spcBef>
              <a:buClr>
                <a:srgbClr val="2D5EC1"/>
              </a:buClr>
              <a:buFont typeface="Arial" panose="020B0604020202020204" pitchFamily="34" charset="0"/>
              <a:buChar char="•"/>
            </a:pPr>
            <a:endParaRPr lang="en-US" altLang="en-US" sz="1600" i="0" kern="0" dirty="0" smtClean="0"/>
          </a:p>
        </p:txBody>
      </p:sp>
      <p:sp>
        <p:nvSpPr>
          <p:cNvPr id="6" name="Rectangle 3"/>
          <p:cNvSpPr txBox="1">
            <a:spLocks noChangeArrowheads="1"/>
          </p:cNvSpPr>
          <p:nvPr/>
        </p:nvSpPr>
        <p:spPr bwMode="auto">
          <a:xfrm>
            <a:off x="4838193" y="4437112"/>
            <a:ext cx="3911351" cy="2167879"/>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S PGothic" pitchFamily="34" charset="-128"/>
                <a:cs typeface="ＭＳ Ｐゴシック" pitchFamily="32" charset="-128"/>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S PGothic" pitchFamily="34" charset="-128"/>
              </a:defRPr>
            </a:lvl2pPr>
            <a:lvl3pPr marL="1143000" indent="-228600" algn="l" rtl="0" eaLnBrk="0" fontAlgn="base" hangingPunct="0">
              <a:spcBef>
                <a:spcPct val="20000"/>
              </a:spcBef>
              <a:spcAft>
                <a:spcPct val="0"/>
              </a:spcAft>
              <a:defRPr sz="1400">
                <a:solidFill>
                  <a:srgbClr val="0F5494"/>
                </a:solidFill>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Arial" pitchFamily="39" charset="0"/>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Arial" pitchFamily="39" charset="0"/>
                <a:ea typeface="MS PGothic" pitchFamily="34" charset="-128"/>
              </a:defRPr>
            </a:lvl5pPr>
            <a:lvl6pPr marL="25146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6pPr>
            <a:lvl7pPr marL="29718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7pPr>
            <a:lvl8pPr marL="34290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8pPr>
            <a:lvl9pPr marL="38862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9pPr>
          </a:lstStyle>
          <a:p>
            <a:pPr marL="0" indent="0" eaLnBrk="1" hangingPunct="1">
              <a:spcBef>
                <a:spcPts val="0"/>
              </a:spcBef>
              <a:buNone/>
            </a:pPr>
            <a:r>
              <a:rPr lang="en-US" altLang="en-US" sz="1800" b="1" i="0" kern="0" dirty="0" smtClean="0"/>
              <a:t>On the problem dimension</a:t>
            </a:r>
          </a:p>
          <a:p>
            <a:pPr eaLnBrk="1" hangingPunct="1">
              <a:spcBef>
                <a:spcPts val="0"/>
              </a:spcBef>
              <a:buFont typeface="Wingdings" pitchFamily="2" charset="2"/>
              <a:buChar char="Ø"/>
            </a:pPr>
            <a:endParaRPr lang="en-US" altLang="en-US" sz="1000" b="1" i="0" kern="0" dirty="0" smtClean="0"/>
          </a:p>
          <a:p>
            <a:pPr marL="169863" indent="-168275" eaLnBrk="1" hangingPunct="1">
              <a:spcBef>
                <a:spcPts val="0"/>
              </a:spcBef>
              <a:buClr>
                <a:srgbClr val="2D5EC1"/>
              </a:buClr>
              <a:buFont typeface="Arial" panose="020B0604020202020204" pitchFamily="34" charset="0"/>
              <a:buChar char="•"/>
            </a:pPr>
            <a:r>
              <a:rPr lang="en-US" altLang="en-US" sz="1600" i="0" kern="0" dirty="0" smtClean="0"/>
              <a:t>Keep focus</a:t>
            </a:r>
          </a:p>
          <a:p>
            <a:pPr marL="169863" indent="-168275" eaLnBrk="1" hangingPunct="1">
              <a:spcBef>
                <a:spcPts val="0"/>
              </a:spcBef>
              <a:buClr>
                <a:srgbClr val="2D5EC1"/>
              </a:buClr>
              <a:buFont typeface="Arial" panose="020B0604020202020204" pitchFamily="34" charset="0"/>
              <a:buChar char="•"/>
            </a:pPr>
            <a:r>
              <a:rPr lang="en-US" altLang="en-US" sz="1600" i="0" kern="0" dirty="0" smtClean="0"/>
              <a:t>Invent and support solutions</a:t>
            </a:r>
          </a:p>
          <a:p>
            <a:pPr marL="169863" indent="-168275" eaLnBrk="1" hangingPunct="1">
              <a:spcBef>
                <a:spcPts val="0"/>
              </a:spcBef>
              <a:buClr>
                <a:srgbClr val="2D5EC1"/>
              </a:buClr>
              <a:buFont typeface="Arial" panose="020B0604020202020204" pitchFamily="34" charset="0"/>
              <a:buChar char="•"/>
            </a:pPr>
            <a:r>
              <a:rPr lang="en-US" altLang="en-US" sz="1600" i="0" kern="0" dirty="0" smtClean="0"/>
              <a:t>Help discover win/win</a:t>
            </a:r>
            <a:endParaRPr lang="en-US" altLang="en-US" sz="1600" i="0" kern="0" dirty="0"/>
          </a:p>
          <a:p>
            <a:pPr marL="169863" indent="-168275" eaLnBrk="1" hangingPunct="1">
              <a:spcBef>
                <a:spcPts val="0"/>
              </a:spcBef>
              <a:buClr>
                <a:srgbClr val="2D5EC1"/>
              </a:buClr>
              <a:buFont typeface="Arial" panose="020B0604020202020204" pitchFamily="34" charset="0"/>
              <a:buChar char="•"/>
            </a:pPr>
            <a:r>
              <a:rPr lang="en-US" altLang="en-US" sz="1600" i="0" kern="0" dirty="0" smtClean="0"/>
              <a:t>Help in making informed choices</a:t>
            </a:r>
          </a:p>
          <a:p>
            <a:pPr marL="169863" indent="-168275" eaLnBrk="1" hangingPunct="1">
              <a:spcBef>
                <a:spcPts val="0"/>
              </a:spcBef>
              <a:buClr>
                <a:srgbClr val="2D5EC1"/>
              </a:buClr>
              <a:buFont typeface="Arial" panose="020B0604020202020204" pitchFamily="34" charset="0"/>
              <a:buChar char="•"/>
            </a:pPr>
            <a:r>
              <a:rPr lang="en-US" altLang="en-US" sz="1600" i="0" kern="0" dirty="0" smtClean="0"/>
              <a:t>Capture agreements and prepare for implementation</a:t>
            </a:r>
          </a:p>
        </p:txBody>
      </p:sp>
      <p:sp>
        <p:nvSpPr>
          <p:cNvPr id="4" name="Rectangle 3"/>
          <p:cNvSpPr txBox="1">
            <a:spLocks noChangeArrowheads="1"/>
          </p:cNvSpPr>
          <p:nvPr/>
        </p:nvSpPr>
        <p:spPr bwMode="auto">
          <a:xfrm>
            <a:off x="4860032" y="1988840"/>
            <a:ext cx="3911351" cy="2167879"/>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S PGothic" pitchFamily="34" charset="-128"/>
                <a:cs typeface="ＭＳ Ｐゴシック" pitchFamily="32" charset="-128"/>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S PGothic" pitchFamily="34" charset="-128"/>
              </a:defRPr>
            </a:lvl2pPr>
            <a:lvl3pPr marL="1143000" indent="-228600" algn="l" rtl="0" eaLnBrk="0" fontAlgn="base" hangingPunct="0">
              <a:spcBef>
                <a:spcPct val="20000"/>
              </a:spcBef>
              <a:spcAft>
                <a:spcPct val="0"/>
              </a:spcAft>
              <a:defRPr sz="1400">
                <a:solidFill>
                  <a:srgbClr val="0F5494"/>
                </a:solidFill>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Arial" pitchFamily="39" charset="0"/>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Arial" pitchFamily="39" charset="0"/>
                <a:ea typeface="MS PGothic" pitchFamily="34" charset="-128"/>
              </a:defRPr>
            </a:lvl5pPr>
            <a:lvl6pPr marL="25146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6pPr>
            <a:lvl7pPr marL="29718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7pPr>
            <a:lvl8pPr marL="34290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8pPr>
            <a:lvl9pPr marL="38862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9pPr>
          </a:lstStyle>
          <a:p>
            <a:pPr marL="0" indent="0" eaLnBrk="1" hangingPunct="1">
              <a:spcBef>
                <a:spcPts val="0"/>
              </a:spcBef>
              <a:buNone/>
            </a:pPr>
            <a:r>
              <a:rPr lang="en-US" altLang="en-US" sz="1800" b="1" i="0" kern="0" dirty="0" smtClean="0"/>
              <a:t>On the process dimension</a:t>
            </a:r>
          </a:p>
          <a:p>
            <a:pPr eaLnBrk="1" hangingPunct="1">
              <a:spcBef>
                <a:spcPts val="0"/>
              </a:spcBef>
              <a:buFont typeface="Wingdings" pitchFamily="2" charset="2"/>
              <a:buChar char="Ø"/>
            </a:pPr>
            <a:endParaRPr lang="en-US" altLang="en-US" sz="1000" b="1" i="0" kern="0" dirty="0" smtClean="0"/>
          </a:p>
          <a:p>
            <a:pPr marL="169863" indent="-168275" eaLnBrk="1" hangingPunct="1">
              <a:spcBef>
                <a:spcPts val="0"/>
              </a:spcBef>
              <a:buClr>
                <a:srgbClr val="2D5EC1"/>
              </a:buClr>
              <a:buFont typeface="Arial" panose="020B0604020202020204" pitchFamily="34" charset="0"/>
              <a:buChar char="•"/>
            </a:pPr>
            <a:r>
              <a:rPr lang="en-US" altLang="en-US" sz="1600" i="0" kern="0" dirty="0" smtClean="0"/>
              <a:t>Appraising possibilities</a:t>
            </a:r>
          </a:p>
          <a:p>
            <a:pPr marL="169863" indent="-168275" eaLnBrk="1" hangingPunct="1">
              <a:spcBef>
                <a:spcPts val="0"/>
              </a:spcBef>
              <a:buClr>
                <a:srgbClr val="2D5EC1"/>
              </a:buClr>
              <a:buFont typeface="Arial" panose="020B0604020202020204" pitchFamily="34" charset="0"/>
              <a:buChar char="•"/>
            </a:pPr>
            <a:r>
              <a:rPr lang="en-US" altLang="en-US" sz="1600" i="0" kern="0" dirty="0" smtClean="0"/>
              <a:t>Gaining participation of stakeholders</a:t>
            </a:r>
          </a:p>
          <a:p>
            <a:pPr marL="169863" indent="-168275" eaLnBrk="1" hangingPunct="1">
              <a:spcBef>
                <a:spcPts val="0"/>
              </a:spcBef>
              <a:buClr>
                <a:srgbClr val="2D5EC1"/>
              </a:buClr>
              <a:buFont typeface="Arial" panose="020B0604020202020204" pitchFamily="34" charset="0"/>
              <a:buChar char="•"/>
            </a:pPr>
            <a:r>
              <a:rPr lang="en-US" altLang="en-US" sz="1600" i="0" kern="0" dirty="0" smtClean="0"/>
              <a:t>Setting rules</a:t>
            </a:r>
          </a:p>
          <a:p>
            <a:pPr marL="169863" indent="-168275" eaLnBrk="1" hangingPunct="1">
              <a:spcBef>
                <a:spcPts val="0"/>
              </a:spcBef>
              <a:buClr>
                <a:srgbClr val="2D5EC1"/>
              </a:buClr>
              <a:buFont typeface="Arial" panose="020B0604020202020204" pitchFamily="34" charset="0"/>
              <a:buChar char="•"/>
            </a:pPr>
            <a:r>
              <a:rPr lang="en-US" altLang="en-US" sz="1600" i="0" kern="0" dirty="0" smtClean="0"/>
              <a:t>Improve information exchange</a:t>
            </a:r>
          </a:p>
          <a:p>
            <a:pPr marL="169863" indent="-168275" eaLnBrk="1" hangingPunct="1">
              <a:spcBef>
                <a:spcPts val="0"/>
              </a:spcBef>
              <a:buClr>
                <a:srgbClr val="2D5EC1"/>
              </a:buClr>
              <a:buFont typeface="Arial" panose="020B0604020202020204" pitchFamily="34" charset="0"/>
              <a:buChar char="•"/>
            </a:pPr>
            <a:r>
              <a:rPr lang="en-US" altLang="en-US" sz="1600" i="0" kern="0" dirty="0" err="1" smtClean="0"/>
              <a:t>Summarise</a:t>
            </a:r>
            <a:endParaRPr lang="en-US" altLang="en-US" sz="1600" i="0" kern="0" dirty="0" smtClean="0"/>
          </a:p>
        </p:txBody>
      </p:sp>
    </p:spTree>
    <p:extLst>
      <p:ext uri="{BB962C8B-B14F-4D97-AF65-F5344CB8AC3E}">
        <p14:creationId xmlns:p14="http://schemas.microsoft.com/office/powerpoint/2010/main" xmlns="" val="3486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9" presetClass="emph" presetSubtype="0" grpId="0" nodeType="withEffect">
                                  <p:stCondLst>
                                    <p:cond delay="0"/>
                                  </p:stCondLst>
                                  <p:childTnLst>
                                    <p:set>
                                      <p:cBhvr rctx="PPT">
                                        <p:cTn id="8" dur="indefinite"/>
                                        <p:tgtEl>
                                          <p:spTgt spid="4099">
                                            <p:bg/>
                                          </p:spTgt>
                                        </p:tgtEl>
                                        <p:attrNameLst>
                                          <p:attrName>style.opacity</p:attrName>
                                        </p:attrNameLst>
                                      </p:cBhvr>
                                      <p:to>
                                        <p:strVal val="0.5"/>
                                      </p:to>
                                    </p:set>
                                    <p:animEffect filter="image" prLst="opacity: 0.5">
                                      <p:cBhvr rctx="IE">
                                        <p:cTn id="9" dur="indefinite"/>
                                        <p:tgtEl>
                                          <p:spTgt spid="4099">
                                            <p:bg/>
                                          </p:spTgt>
                                        </p:tgtEl>
                                      </p:cBhvr>
                                    </p:animEffect>
                                  </p:childTnLst>
                                </p:cTn>
                              </p:par>
                              <p:par>
                                <p:cTn id="10" presetID="9" presetClass="emph" presetSubtype="0" grpId="0" nodeType="withEffect">
                                  <p:stCondLst>
                                    <p:cond delay="0"/>
                                  </p:stCondLst>
                                  <p:childTnLst>
                                    <p:set>
                                      <p:cBhvr rctx="PPT">
                                        <p:cTn id="11" dur="indefinite"/>
                                        <p:tgtEl>
                                          <p:spTgt spid="4099">
                                            <p:txEl>
                                              <p:pRg st="0" end="0"/>
                                            </p:txEl>
                                          </p:spTgt>
                                        </p:tgtEl>
                                        <p:attrNameLst>
                                          <p:attrName>style.opacity</p:attrName>
                                        </p:attrNameLst>
                                      </p:cBhvr>
                                      <p:to>
                                        <p:strVal val="0.5"/>
                                      </p:to>
                                    </p:set>
                                    <p:animEffect filter="image" prLst="opacity: 0.5">
                                      <p:cBhvr rctx="IE">
                                        <p:cTn id="12" dur="indefinite"/>
                                        <p:tgtEl>
                                          <p:spTgt spid="4099">
                                            <p:txEl>
                                              <p:pRg st="0" end="0"/>
                                            </p:txEl>
                                          </p:spTgt>
                                        </p:tgtEl>
                                      </p:cBhvr>
                                    </p:animEffect>
                                  </p:childTnLst>
                                </p:cTn>
                              </p:par>
                              <p:par>
                                <p:cTn id="13" presetID="9" presetClass="emph" presetSubtype="0" grpId="0" nodeType="withEffect">
                                  <p:stCondLst>
                                    <p:cond delay="0"/>
                                  </p:stCondLst>
                                  <p:childTnLst>
                                    <p:set>
                                      <p:cBhvr rctx="PPT">
                                        <p:cTn id="14" dur="indefinite"/>
                                        <p:tgtEl>
                                          <p:spTgt spid="4099">
                                            <p:txEl>
                                              <p:pRg st="2" end="2"/>
                                            </p:txEl>
                                          </p:spTgt>
                                        </p:tgtEl>
                                        <p:attrNameLst>
                                          <p:attrName>style.opacity</p:attrName>
                                        </p:attrNameLst>
                                      </p:cBhvr>
                                      <p:to>
                                        <p:strVal val="0.5"/>
                                      </p:to>
                                    </p:set>
                                    <p:animEffect filter="image" prLst="opacity: 0.5">
                                      <p:cBhvr rctx="IE">
                                        <p:cTn id="15" dur="indefinite"/>
                                        <p:tgtEl>
                                          <p:spTgt spid="4099">
                                            <p:txEl>
                                              <p:pRg st="2" end="2"/>
                                            </p:txEl>
                                          </p:spTgt>
                                        </p:tgtEl>
                                      </p:cBhvr>
                                    </p:animEffect>
                                  </p:childTnLst>
                                </p:cTn>
                              </p:par>
                              <p:par>
                                <p:cTn id="16" presetID="9" presetClass="emph" presetSubtype="0" grpId="0" nodeType="withEffect">
                                  <p:stCondLst>
                                    <p:cond delay="0"/>
                                  </p:stCondLst>
                                  <p:childTnLst>
                                    <p:set>
                                      <p:cBhvr rctx="PPT">
                                        <p:cTn id="17" dur="indefinite"/>
                                        <p:tgtEl>
                                          <p:spTgt spid="4099">
                                            <p:txEl>
                                              <p:pRg st="3" end="3"/>
                                            </p:txEl>
                                          </p:spTgt>
                                        </p:tgtEl>
                                        <p:attrNameLst>
                                          <p:attrName>style.opacity</p:attrName>
                                        </p:attrNameLst>
                                      </p:cBhvr>
                                      <p:to>
                                        <p:strVal val="0.5"/>
                                      </p:to>
                                    </p:set>
                                    <p:animEffect filter="image" prLst="opacity: 0.5">
                                      <p:cBhvr rctx="IE">
                                        <p:cTn id="18" dur="indefinite"/>
                                        <p:tgtEl>
                                          <p:spTgt spid="4099">
                                            <p:txEl>
                                              <p:pRg st="3" end="3"/>
                                            </p:txEl>
                                          </p:spTgt>
                                        </p:tgtEl>
                                      </p:cBhvr>
                                    </p:animEffect>
                                  </p:childTnLst>
                                </p:cTn>
                              </p:par>
                              <p:par>
                                <p:cTn id="19" presetID="9" presetClass="emph" presetSubtype="0" grpId="0" nodeType="withEffect">
                                  <p:stCondLst>
                                    <p:cond delay="0"/>
                                  </p:stCondLst>
                                  <p:childTnLst>
                                    <p:set>
                                      <p:cBhvr rctx="PPT">
                                        <p:cTn id="20" dur="indefinite"/>
                                        <p:tgtEl>
                                          <p:spTgt spid="4099">
                                            <p:txEl>
                                              <p:pRg st="4" end="4"/>
                                            </p:txEl>
                                          </p:spTgt>
                                        </p:tgtEl>
                                        <p:attrNameLst>
                                          <p:attrName>style.opacity</p:attrName>
                                        </p:attrNameLst>
                                      </p:cBhvr>
                                      <p:to>
                                        <p:strVal val="0.5"/>
                                      </p:to>
                                    </p:set>
                                    <p:animEffect filter="image" prLst="opacity: 0.5">
                                      <p:cBhvr rctx="IE">
                                        <p:cTn id="21" dur="indefinite"/>
                                        <p:tgtEl>
                                          <p:spTgt spid="4099">
                                            <p:txEl>
                                              <p:pRg st="4" end="4"/>
                                            </p:txEl>
                                          </p:spTgt>
                                        </p:tgtEl>
                                      </p:cBhvr>
                                    </p:animEffect>
                                  </p:childTnLst>
                                </p:cTn>
                              </p:par>
                              <p:par>
                                <p:cTn id="22" presetID="9" presetClass="emph" presetSubtype="0" grpId="0" nodeType="withEffect">
                                  <p:stCondLst>
                                    <p:cond delay="0"/>
                                  </p:stCondLst>
                                  <p:childTnLst>
                                    <p:set>
                                      <p:cBhvr rctx="PPT">
                                        <p:cTn id="23" dur="indefinite"/>
                                        <p:tgtEl>
                                          <p:spTgt spid="4099">
                                            <p:txEl>
                                              <p:pRg st="5" end="5"/>
                                            </p:txEl>
                                          </p:spTgt>
                                        </p:tgtEl>
                                        <p:attrNameLst>
                                          <p:attrName>style.opacity</p:attrName>
                                        </p:attrNameLst>
                                      </p:cBhvr>
                                      <p:to>
                                        <p:strVal val="0.5"/>
                                      </p:to>
                                    </p:set>
                                    <p:animEffect filter="image" prLst="opacity: 0.5">
                                      <p:cBhvr rctx="IE">
                                        <p:cTn id="24" dur="indefinite"/>
                                        <p:tgtEl>
                                          <p:spTgt spid="4099">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mph" presetSubtype="0" grpId="1" nodeType="clickEffect">
                                  <p:stCondLst>
                                    <p:cond delay="0"/>
                                  </p:stCondLst>
                                  <p:childTnLst>
                                    <p:set>
                                      <p:cBhvr rctx="PPT">
                                        <p:cTn id="28" dur="indefinite"/>
                                        <p:tgtEl>
                                          <p:spTgt spid="4"/>
                                        </p:tgtEl>
                                        <p:attrNameLst>
                                          <p:attrName>style.opacity</p:attrName>
                                        </p:attrNameLst>
                                      </p:cBhvr>
                                      <p:to>
                                        <p:strVal val="0.5"/>
                                      </p:to>
                                    </p:set>
                                    <p:animEffect filter="image" prLst="opacity: 0.5">
                                      <p:cBhvr rctx="IE">
                                        <p:cTn id="29" dur="indefinite"/>
                                        <p:tgtEl>
                                          <p:spTgt spid="4"/>
                                        </p:tgtEl>
                                      </p:cBhvr>
                                    </p:animEffect>
                                  </p:childTnLst>
                                </p:cTn>
                              </p:par>
                              <p:par>
                                <p:cTn id="30" presetID="1" presetClass="entr" presetSubtype="0" fill="hold" grpId="0" nodeType="withEffect">
                                  <p:stCondLst>
                                    <p:cond delay="0"/>
                                  </p:stCondLst>
                                  <p:childTnLst>
                                    <p:set>
                                      <p:cBhvr>
                                        <p:cTn id="31" dur="1" fill="hold">
                                          <p:stCondLst>
                                            <p:cond delay="0"/>
                                          </p:stCondLst>
                                        </p:cTn>
                                        <p:tgtEl>
                                          <p:spTgt spid="5"/>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9" presetClass="emph" presetSubtype="0" grpId="1" nodeType="clickEffect">
                                  <p:stCondLst>
                                    <p:cond delay="0"/>
                                  </p:stCondLst>
                                  <p:childTnLst>
                                    <p:set>
                                      <p:cBhvr rctx="PPT">
                                        <p:cTn id="35" dur="indefinite"/>
                                        <p:tgtEl>
                                          <p:spTgt spid="5"/>
                                        </p:tgtEl>
                                        <p:attrNameLst>
                                          <p:attrName>style.opacity</p:attrName>
                                        </p:attrNameLst>
                                      </p:cBhvr>
                                      <p:to>
                                        <p:strVal val="0.5"/>
                                      </p:to>
                                    </p:set>
                                    <p:animEffect filter="image" prLst="opacity: 0.5">
                                      <p:cBhvr rctx="IE">
                                        <p:cTn id="36" dur="indefinite"/>
                                        <p:tgtEl>
                                          <p:spTgt spid="5"/>
                                        </p:tgtEl>
                                      </p:cBhvr>
                                    </p:animEffect>
                                  </p:childTnLst>
                                </p:cTn>
                              </p:par>
                              <p:par>
                                <p:cTn id="37" presetID="1" presetClass="entr" presetSubtype="0" fill="hold" grpId="0" nodeType="with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animBg="1"/>
      <p:bldP spid="5" grpId="0" animBg="1"/>
      <p:bldP spid="5" grpId="1" animBg="1"/>
      <p:bldP spid="6" grpId="0" animBg="1"/>
      <p:bldP spid="4" grpId="0" animBg="1"/>
      <p:bldP spid="4"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17883"/>
            <a:ext cx="8229600" cy="584776"/>
          </a:xfrm>
        </p:spPr>
        <p:txBody>
          <a:bodyPr>
            <a:spAutoFit/>
          </a:bodyPr>
          <a:lstStyle/>
          <a:p>
            <a:r>
              <a:rPr lang="en-GB" sz="3200" dirty="0" smtClean="0"/>
              <a:t>Buzzing ten minutes</a:t>
            </a:r>
            <a:endParaRPr lang="en-US" dirty="0"/>
          </a:p>
        </p:txBody>
      </p:sp>
      <p:sp>
        <p:nvSpPr>
          <p:cNvPr id="3" name="Slide Number Placeholder 2"/>
          <p:cNvSpPr>
            <a:spLocks noGrp="1"/>
          </p:cNvSpPr>
          <p:nvPr>
            <p:ph type="sldNum" sz="quarter" idx="12"/>
          </p:nvPr>
        </p:nvSpPr>
        <p:spPr/>
        <p:txBody>
          <a:bodyPr/>
          <a:lstStyle/>
          <a:p>
            <a:pPr>
              <a:defRPr/>
            </a:pPr>
            <a:fld id="{1ECB2000-C973-4143-B092-0F4E6EBEE889}" type="slidenum">
              <a:rPr lang="en-GB" smtClean="0"/>
              <a:pPr>
                <a:defRPr/>
              </a:pPr>
              <a:t>27</a:t>
            </a:fld>
            <a:endParaRPr lang="en-GB" dirty="0"/>
          </a:p>
        </p:txBody>
      </p:sp>
      <p:sp>
        <p:nvSpPr>
          <p:cNvPr id="5" name="TextBox 4"/>
          <p:cNvSpPr txBox="1"/>
          <p:nvPr/>
        </p:nvSpPr>
        <p:spPr>
          <a:xfrm>
            <a:off x="381000" y="2445127"/>
            <a:ext cx="8077200" cy="5386089"/>
          </a:xfrm>
          <a:prstGeom prst="rect">
            <a:avLst/>
          </a:prstGeom>
          <a:noFill/>
        </p:spPr>
        <p:txBody>
          <a:bodyPr wrap="square" rtlCol="0">
            <a:spAutoFit/>
          </a:bodyPr>
          <a:lstStyle/>
          <a:p>
            <a:pPr>
              <a:buFontTx/>
              <a:buNone/>
              <a:defRPr/>
            </a:pPr>
            <a:r>
              <a:rPr lang="fr-BE" sz="1800" dirty="0" smtClean="0">
                <a:ea typeface="ＭＳ Ｐゴシック" pitchFamily="34" charset="-128"/>
              </a:rPr>
              <a:t>We take departure in a Fiche or a theme described by a participant.</a:t>
            </a:r>
          </a:p>
          <a:p>
            <a:pPr>
              <a:buFontTx/>
              <a:buNone/>
              <a:defRPr/>
            </a:pPr>
            <a:endParaRPr lang="fr-BE" sz="1800" dirty="0">
              <a:ea typeface="ＭＳ Ｐゴシック" pitchFamily="34" charset="-128"/>
            </a:endParaRPr>
          </a:p>
          <a:p>
            <a:pPr>
              <a:buFontTx/>
              <a:buNone/>
              <a:defRPr/>
            </a:pPr>
            <a:r>
              <a:rPr lang="fr-BE" sz="1800" dirty="0" smtClean="0">
                <a:ea typeface="ＭＳ Ｐゴシック" pitchFamily="34" charset="-128"/>
              </a:rPr>
              <a:t>How can you work with the tools in the specific context:</a:t>
            </a:r>
          </a:p>
          <a:p>
            <a:pPr>
              <a:buFontTx/>
              <a:buNone/>
              <a:defRPr/>
            </a:pPr>
            <a:endParaRPr lang="fr-BE" sz="1800" dirty="0">
              <a:ea typeface="ＭＳ Ｐゴシック" pitchFamily="34" charset="-128"/>
            </a:endParaRPr>
          </a:p>
          <a:p>
            <a:pPr marL="285750" indent="-285750">
              <a:buFont typeface="Arial"/>
              <a:buChar char="•"/>
              <a:defRPr/>
            </a:pPr>
            <a:r>
              <a:rPr lang="en-GB" sz="1700" dirty="0" smtClean="0">
                <a:ea typeface="ＭＳ Ｐゴシック" pitchFamily="34" charset="-128"/>
              </a:rPr>
              <a:t>Vulnerability assessment</a:t>
            </a:r>
          </a:p>
          <a:p>
            <a:pPr marL="285750" indent="-285750">
              <a:buFont typeface="Arial"/>
              <a:buChar char="•"/>
              <a:defRPr/>
            </a:pPr>
            <a:r>
              <a:rPr lang="en-GB" sz="1700" dirty="0" smtClean="0">
                <a:ea typeface="ＭＳ Ｐゴシック" pitchFamily="34" charset="-128"/>
              </a:rPr>
              <a:t>Macro – </a:t>
            </a:r>
            <a:r>
              <a:rPr lang="en-GB" sz="1700" dirty="0" err="1" smtClean="0">
                <a:ea typeface="ＭＳ Ｐゴシック" pitchFamily="34" charset="-128"/>
              </a:rPr>
              <a:t>meso</a:t>
            </a:r>
            <a:r>
              <a:rPr lang="en-GB" sz="1700" dirty="0" smtClean="0">
                <a:ea typeface="ＭＳ Ｐゴシック" pitchFamily="34" charset="-128"/>
              </a:rPr>
              <a:t> – micro economic assessment</a:t>
            </a:r>
          </a:p>
          <a:p>
            <a:pPr marL="285750" indent="-285750">
              <a:buFont typeface="Arial"/>
              <a:buChar char="•"/>
              <a:defRPr/>
            </a:pPr>
            <a:r>
              <a:rPr lang="en-GB" sz="1700" dirty="0" smtClean="0">
                <a:ea typeface="ＭＳ Ｐゴシック" pitchFamily="34" charset="-128"/>
              </a:rPr>
              <a:t>Economic tools – TEEB, CEA, CBF</a:t>
            </a:r>
          </a:p>
          <a:p>
            <a:pPr marL="285750" indent="-285750">
              <a:buFont typeface="Arial"/>
              <a:buChar char="•"/>
              <a:defRPr/>
            </a:pPr>
            <a:r>
              <a:rPr lang="en-GB" sz="1700" dirty="0" smtClean="0">
                <a:ea typeface="ＭＳ Ｐゴシック" pitchFamily="34" charset="-128"/>
              </a:rPr>
              <a:t>Pilot projects</a:t>
            </a:r>
          </a:p>
          <a:p>
            <a:pPr marL="285750" indent="-285750">
              <a:buFont typeface="Arial"/>
              <a:buChar char="•"/>
              <a:defRPr/>
            </a:pPr>
            <a:endParaRPr lang="en-GB" sz="1700" dirty="0">
              <a:ea typeface="ＭＳ Ｐゴシック" pitchFamily="34" charset="-128"/>
            </a:endParaRPr>
          </a:p>
          <a:p>
            <a:pPr marL="285750" indent="-285750">
              <a:buFont typeface="Arial"/>
              <a:buChar char="•"/>
              <a:defRPr/>
            </a:pPr>
            <a:r>
              <a:rPr lang="en-GB" sz="1700" dirty="0" smtClean="0">
                <a:ea typeface="ＭＳ Ｐゴシック" pitchFamily="34" charset="-128"/>
              </a:rPr>
              <a:t>Engaging key actors</a:t>
            </a:r>
          </a:p>
          <a:p>
            <a:pPr marL="285750" indent="-285750">
              <a:buFont typeface="Arial"/>
              <a:buChar char="•"/>
              <a:defRPr/>
            </a:pPr>
            <a:r>
              <a:rPr lang="en-GB" sz="1700" dirty="0" smtClean="0">
                <a:ea typeface="ＭＳ Ｐゴシック" pitchFamily="34" charset="-128"/>
              </a:rPr>
              <a:t>Communication strategy</a:t>
            </a:r>
          </a:p>
          <a:p>
            <a:pPr marL="285750" indent="-285750">
              <a:buFont typeface="Arial"/>
              <a:buChar char="•"/>
              <a:defRPr/>
            </a:pPr>
            <a:r>
              <a:rPr lang="en-GB" sz="1700" dirty="0" smtClean="0">
                <a:ea typeface="ＭＳ Ｐゴシック" pitchFamily="34" charset="-128"/>
              </a:rPr>
              <a:t>Policy dialogue</a:t>
            </a:r>
          </a:p>
          <a:p>
            <a:pPr marL="285750" indent="-285750">
              <a:buFont typeface="Arial"/>
              <a:buChar char="•"/>
              <a:defRPr/>
            </a:pPr>
            <a:endParaRPr lang="en-GB" sz="1700" dirty="0">
              <a:ea typeface="ＭＳ Ｐゴシック" pitchFamily="34" charset="-128"/>
            </a:endParaRPr>
          </a:p>
          <a:p>
            <a:pPr>
              <a:defRPr/>
            </a:pPr>
            <a:r>
              <a:rPr lang="en-GB" sz="1700" dirty="0" smtClean="0">
                <a:ea typeface="ＭＳ Ｐゴシック" pitchFamily="34" charset="-128"/>
              </a:rPr>
              <a:t>Write down comments to each option on a card</a:t>
            </a:r>
          </a:p>
          <a:p>
            <a:pPr marL="285750" indent="-285750">
              <a:buFont typeface="Arial"/>
              <a:buChar char="•"/>
              <a:defRPr/>
            </a:pPr>
            <a:endParaRPr lang="en-GB" sz="1700" dirty="0">
              <a:ea typeface="ＭＳ Ｐゴシック" pitchFamily="34" charset="-128"/>
            </a:endParaRPr>
          </a:p>
          <a:p>
            <a:pPr marL="285750" indent="-285750">
              <a:buFont typeface="Arial"/>
              <a:buChar char="•"/>
              <a:defRPr/>
            </a:pPr>
            <a:endParaRPr lang="en-GB" sz="1700" dirty="0" smtClean="0">
              <a:ea typeface="ＭＳ Ｐゴシック" pitchFamily="34" charset="-128"/>
            </a:endParaRPr>
          </a:p>
          <a:p>
            <a:pPr marL="285750" indent="-285750">
              <a:buFont typeface="Arial"/>
              <a:buChar char="•"/>
              <a:defRPr/>
            </a:pPr>
            <a:endParaRPr lang="en-GB" sz="1700" dirty="0" smtClean="0">
              <a:ea typeface="ＭＳ Ｐゴシック" pitchFamily="34" charset="-128"/>
            </a:endParaRPr>
          </a:p>
          <a:p>
            <a:pPr marL="285750" indent="-285750">
              <a:buFont typeface="Arial"/>
              <a:buChar char="•"/>
              <a:defRPr/>
            </a:pPr>
            <a:endParaRPr lang="en-GB" sz="1700" dirty="0">
              <a:ea typeface="ＭＳ Ｐゴシック" pitchFamily="34" charset="-128"/>
            </a:endParaRPr>
          </a:p>
          <a:p>
            <a:pPr marL="285750" indent="-285750">
              <a:buFont typeface="Arial"/>
              <a:buChar char="•"/>
              <a:defRPr/>
            </a:pPr>
            <a:endParaRPr lang="en-GB" sz="1700" dirty="0" smtClean="0">
              <a:ea typeface="ＭＳ Ｐゴシック" pitchFamily="34" charset="-128"/>
            </a:endParaRPr>
          </a:p>
          <a:p>
            <a:pPr marL="285750" indent="-285750">
              <a:buFont typeface="Arial"/>
              <a:buChar char="•"/>
              <a:defRPr/>
            </a:pPr>
            <a:endParaRPr lang="en-GB" sz="1700" dirty="0" smtClean="0">
              <a:ea typeface="ＭＳ Ｐゴシック" pitchFamily="34" charset="-128"/>
            </a:endParaRPr>
          </a:p>
        </p:txBody>
      </p:sp>
    </p:spTree>
    <p:extLst>
      <p:ext uri="{BB962C8B-B14F-4D97-AF65-F5344CB8AC3E}">
        <p14:creationId xmlns:p14="http://schemas.microsoft.com/office/powerpoint/2010/main" xmlns="" val="36011553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71662"/>
            <a:ext cx="8229600" cy="1077218"/>
          </a:xfrm>
        </p:spPr>
        <p:txBody>
          <a:bodyPr>
            <a:spAutoFit/>
          </a:bodyPr>
          <a:lstStyle/>
          <a:p>
            <a:r>
              <a:rPr lang="en-GB" sz="3200" dirty="0" smtClean="0"/>
              <a:t>Selected key tools </a:t>
            </a:r>
            <a:r>
              <a:rPr lang="en-GB" sz="3200" dirty="0"/>
              <a:t>for </a:t>
            </a:r>
            <a:r>
              <a:rPr lang="en-GB" sz="3200" dirty="0" smtClean="0"/>
              <a:t>environmental assessments</a:t>
            </a:r>
            <a:endParaRPr lang="en-US" dirty="0"/>
          </a:p>
        </p:txBody>
      </p:sp>
      <p:sp>
        <p:nvSpPr>
          <p:cNvPr id="3" name="Slide Number Placeholder 2"/>
          <p:cNvSpPr>
            <a:spLocks noGrp="1"/>
          </p:cNvSpPr>
          <p:nvPr>
            <p:ph type="sldNum" sz="quarter" idx="12"/>
          </p:nvPr>
        </p:nvSpPr>
        <p:spPr/>
        <p:txBody>
          <a:bodyPr/>
          <a:lstStyle/>
          <a:p>
            <a:pPr>
              <a:defRPr/>
            </a:pPr>
            <a:fld id="{1ECB2000-C973-4143-B092-0F4E6EBEE889}" type="slidenum">
              <a:rPr lang="en-GB" smtClean="0"/>
              <a:pPr>
                <a:defRPr/>
              </a:pPr>
              <a:t>28</a:t>
            </a:fld>
            <a:endParaRPr lang="en-GB" dirty="0"/>
          </a:p>
        </p:txBody>
      </p:sp>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7544" y="2636912"/>
            <a:ext cx="8064896" cy="501655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7031810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p:nvPr>
        </p:nvSpPr>
        <p:spPr>
          <a:xfrm>
            <a:off x="0" y="1274802"/>
            <a:ext cx="7775575" cy="553998"/>
          </a:xfrm>
        </p:spPr>
        <p:txBody>
          <a:bodyPr>
            <a:spAutoFit/>
          </a:bodyPr>
          <a:lstStyle/>
          <a:p>
            <a:pPr indent="0" eaLnBrk="1" hangingPunct="1"/>
            <a:r>
              <a:rPr lang="en-GB" dirty="0" smtClean="0">
                <a:latin typeface="+mn-lt"/>
                <a:ea typeface="ＭＳ Ｐゴシック" pitchFamily="34" charset="-128"/>
              </a:rPr>
              <a:t>Guideline No 4</a:t>
            </a:r>
            <a:endParaRPr lang="en-GB" dirty="0">
              <a:latin typeface="+mn-lt"/>
              <a:ea typeface="ＭＳ Ｐゴシック" pitchFamily="34" charset="-128"/>
            </a:endParaRPr>
          </a:p>
        </p:txBody>
      </p:sp>
      <p:sp>
        <p:nvSpPr>
          <p:cNvPr id="5" name="Slide Number Placeholder 2"/>
          <p:cNvSpPr>
            <a:spLocks noGrp="1"/>
          </p:cNvSpPr>
          <p:nvPr>
            <p:ph type="sldNum" sz="quarter" idx="12"/>
          </p:nvPr>
        </p:nvSpPr>
        <p:spPr>
          <a:xfrm>
            <a:off x="7848600" y="6245225"/>
            <a:ext cx="838200" cy="476250"/>
          </a:xfrm>
        </p:spPr>
        <p:txBody>
          <a:bodyPr/>
          <a:lstStyle/>
          <a:p>
            <a:pPr>
              <a:defRPr/>
            </a:pPr>
            <a:fld id="{027E957F-B300-422A-B6B4-3433560F52D7}" type="slidenum">
              <a:rPr lang="en-GB" smtClean="0"/>
              <a:pPr>
                <a:defRPr/>
              </a:pPr>
              <a:t>29</a:t>
            </a:fld>
            <a:endParaRPr lang="en-GB" dirty="0"/>
          </a:p>
        </p:txBody>
      </p:sp>
      <p:pic>
        <p:nvPicPr>
          <p:cNvPr id="2" name="Picture 1" descr="Skærmbillede 2013-11-12 kl. 14.22.47.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860032" y="990416"/>
            <a:ext cx="4227631" cy="5846562"/>
          </a:xfrm>
          <a:prstGeom prst="rect">
            <a:avLst/>
          </a:prstGeom>
        </p:spPr>
      </p:pic>
    </p:spTree>
    <p:extLst>
      <p:ext uri="{BB962C8B-B14F-4D97-AF65-F5344CB8AC3E}">
        <p14:creationId xmlns:p14="http://schemas.microsoft.com/office/powerpoint/2010/main" xmlns="" val="1797183727"/>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91" y="1344250"/>
            <a:ext cx="5838353" cy="1292662"/>
          </a:xfrm>
        </p:spPr>
        <p:txBody>
          <a:bodyPr wrap="square">
            <a:spAutoFit/>
          </a:bodyPr>
          <a:lstStyle/>
          <a:p>
            <a:pPr marL="355600"/>
            <a:r>
              <a:rPr lang="da-DK" dirty="0" smtClean="0"/>
              <a:t>Operations </a:t>
            </a:r>
            <a:r>
              <a:rPr lang="da-DK" dirty="0" err="1" smtClean="0"/>
              <a:t>cycle</a:t>
            </a:r>
            <a:r>
              <a:rPr lang="da-DK" dirty="0" smtClean="0"/>
              <a:t/>
            </a:r>
            <a:br>
              <a:rPr lang="da-DK" dirty="0" smtClean="0"/>
            </a:br>
            <a:r>
              <a:rPr lang="da-DK" dirty="0"/>
              <a:t/>
            </a:r>
            <a:br>
              <a:rPr lang="da-DK" dirty="0"/>
            </a:br>
            <a:r>
              <a:rPr lang="da-DK" sz="1800" dirty="0" smtClean="0"/>
              <a:t>Cross </a:t>
            </a:r>
            <a:r>
              <a:rPr lang="da-DK" sz="1800" dirty="0" err="1" smtClean="0"/>
              <a:t>cutting</a:t>
            </a:r>
            <a:r>
              <a:rPr lang="da-DK" sz="1800" dirty="0" smtClean="0"/>
              <a:t> </a:t>
            </a:r>
            <a:r>
              <a:rPr lang="da-DK" sz="1800" dirty="0" err="1" smtClean="0"/>
              <a:t>approaches</a:t>
            </a:r>
            <a:endParaRPr lang="en-US" sz="1800" dirty="0"/>
          </a:p>
        </p:txBody>
      </p:sp>
      <p:sp>
        <p:nvSpPr>
          <p:cNvPr id="3" name="Slide Number Placeholder 2"/>
          <p:cNvSpPr>
            <a:spLocks noGrp="1"/>
          </p:cNvSpPr>
          <p:nvPr>
            <p:ph type="sldNum" sz="quarter" idx="12"/>
          </p:nvPr>
        </p:nvSpPr>
        <p:spPr>
          <a:xfrm>
            <a:off x="6625208" y="6245225"/>
            <a:ext cx="2133600" cy="476250"/>
          </a:xfrm>
        </p:spPr>
        <p:txBody>
          <a:bodyPr/>
          <a:lstStyle/>
          <a:p>
            <a:pPr>
              <a:defRPr/>
            </a:pPr>
            <a:fld id="{315A5415-EC39-4ABD-B2D1-376FD9DBC68B}" type="slidenum">
              <a:rPr lang="en-GB" smtClean="0"/>
              <a:pPr>
                <a:defRPr/>
              </a:pPr>
              <a:t>3</a:t>
            </a:fld>
            <a:endParaRPr lang="en-GB" dirty="0"/>
          </a:p>
        </p:txBody>
      </p:sp>
      <p:grpSp>
        <p:nvGrpSpPr>
          <p:cNvPr id="5" name="Gruppe 4"/>
          <p:cNvGrpSpPr/>
          <p:nvPr/>
        </p:nvGrpSpPr>
        <p:grpSpPr>
          <a:xfrm>
            <a:off x="4499992" y="2231544"/>
            <a:ext cx="4320480" cy="4009913"/>
            <a:chOff x="3419872" y="1484784"/>
            <a:chExt cx="5400600" cy="4756673"/>
          </a:xfrm>
        </p:grpSpPr>
        <p:sp>
          <p:nvSpPr>
            <p:cNvPr id="1027" name="AutoShape 3"/>
            <p:cNvSpPr>
              <a:spLocks noChangeAspect="1" noChangeArrowheads="1"/>
            </p:cNvSpPr>
            <p:nvPr/>
          </p:nvSpPr>
          <p:spPr bwMode="auto">
            <a:xfrm>
              <a:off x="3419872" y="1488929"/>
              <a:ext cx="5400600" cy="4752528"/>
            </a:xfrm>
            <a:prstGeom prst="rect">
              <a:avLst/>
            </a:prstGeom>
            <a:no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sz="900"/>
            </a:p>
          </p:txBody>
        </p:sp>
        <p:sp>
          <p:nvSpPr>
            <p:cNvPr id="7" name="AutoShape 46"/>
            <p:cNvSpPr>
              <a:spLocks noChangeArrowheads="1"/>
            </p:cNvSpPr>
            <p:nvPr/>
          </p:nvSpPr>
          <p:spPr bwMode="auto">
            <a:xfrm rot="5400000">
              <a:off x="3818115" y="1374571"/>
              <a:ext cx="4756672" cy="4977098"/>
            </a:xfrm>
            <a:custGeom>
              <a:avLst/>
              <a:gdLst>
                <a:gd name="T0" fmla="*/ 2972158 w 21600"/>
                <a:gd name="T1" fmla="*/ 943480 h 21600"/>
                <a:gd name="T2" fmla="*/ 347605 w 21600"/>
                <a:gd name="T3" fmla="*/ 1523790 h 21600"/>
                <a:gd name="T4" fmla="*/ 2329139 w 21600"/>
                <a:gd name="T5" fmla="*/ 1204782 h 21600"/>
                <a:gd name="T6" fmla="*/ 173588 w 21600"/>
                <a:gd name="T7" fmla="*/ 2865007 h 21600"/>
                <a:gd name="T8" fmla="*/ 177735 w 21600"/>
                <a:gd name="T9" fmla="*/ 1841105 h 21600"/>
                <a:gd name="T10" fmla="*/ 1215545 w 21600"/>
                <a:gd name="T11" fmla="*/ 1845338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6584" y="14980"/>
                  </a:moveTo>
                  <a:cubicBezTo>
                    <a:pt x="7699" y="16104"/>
                    <a:pt x="9216" y="16737"/>
                    <a:pt x="10800" y="16737"/>
                  </a:cubicBezTo>
                  <a:cubicBezTo>
                    <a:pt x="14078" y="16737"/>
                    <a:pt x="16737" y="14078"/>
                    <a:pt x="16737" y="10800"/>
                  </a:cubicBezTo>
                  <a:cubicBezTo>
                    <a:pt x="16737" y="7521"/>
                    <a:pt x="14078" y="4863"/>
                    <a:pt x="10800" y="4863"/>
                  </a:cubicBezTo>
                  <a:cubicBezTo>
                    <a:pt x="7521" y="4863"/>
                    <a:pt x="4863" y="7521"/>
                    <a:pt x="4863" y="10800"/>
                  </a:cubicBezTo>
                  <a:lnTo>
                    <a:pt x="0" y="10800"/>
                  </a:lnTo>
                  <a:cubicBezTo>
                    <a:pt x="0" y="4835"/>
                    <a:pt x="4835" y="0"/>
                    <a:pt x="10800" y="0"/>
                  </a:cubicBezTo>
                  <a:cubicBezTo>
                    <a:pt x="16764" y="0"/>
                    <a:pt x="21600" y="4835"/>
                    <a:pt x="21600" y="10800"/>
                  </a:cubicBezTo>
                  <a:cubicBezTo>
                    <a:pt x="21600" y="16764"/>
                    <a:pt x="16764" y="21600"/>
                    <a:pt x="10800" y="21600"/>
                  </a:cubicBezTo>
                  <a:cubicBezTo>
                    <a:pt x="7920" y="21600"/>
                    <a:pt x="5159" y="20449"/>
                    <a:pt x="3131" y="18404"/>
                  </a:cubicBezTo>
                  <a:lnTo>
                    <a:pt x="1214" y="20306"/>
                  </a:lnTo>
                  <a:lnTo>
                    <a:pt x="1243" y="13049"/>
                  </a:lnTo>
                  <a:lnTo>
                    <a:pt x="8501" y="13079"/>
                  </a:lnTo>
                  <a:lnTo>
                    <a:pt x="6584" y="14980"/>
                  </a:lnTo>
                  <a:close/>
                </a:path>
              </a:pathLst>
            </a:custGeom>
            <a:solidFill>
              <a:srgbClr val="899DF3"/>
            </a:solidFill>
            <a:ln w="19050">
              <a:solidFill>
                <a:srgbClr val="000000"/>
              </a:solidFill>
              <a:miter lim="800000"/>
              <a:headEnd/>
              <a:tailEnd/>
            </a:ln>
          </p:spPr>
          <p:txBody>
            <a:bodyPr rot="10800000" vert="eaVert" wrap="square" lIns="95555" tIns="47776" rIns="95555" bIns="477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tx1"/>
                </a:solidFill>
                <a:effectLst/>
                <a:latin typeface="Arial" pitchFamily="34" charset="0"/>
              </a:endParaRPr>
            </a:p>
          </p:txBody>
        </p:sp>
        <p:sp>
          <p:nvSpPr>
            <p:cNvPr id="8" name="Rectangle 47"/>
            <p:cNvSpPr>
              <a:spLocks noChangeArrowheads="1"/>
            </p:cNvSpPr>
            <p:nvPr/>
          </p:nvSpPr>
          <p:spPr bwMode="auto">
            <a:xfrm>
              <a:off x="6239790" y="1838222"/>
              <a:ext cx="1894608" cy="393322"/>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pPr>
              <a:r>
                <a:rPr kumimoji="0" lang="en-US" sz="900" b="1" i="0" u="none" strike="noStrike" cap="none" normalizeH="0" baseline="0" dirty="0" smtClean="0">
                  <a:ln>
                    <a:noFill/>
                  </a:ln>
                  <a:solidFill>
                    <a:schemeClr val="tx1"/>
                  </a:solidFill>
                  <a:effectLst/>
                  <a:latin typeface="Arial" pitchFamily="34" charset="0"/>
                </a:rPr>
                <a:t>Programming</a:t>
              </a:r>
              <a:endParaRPr kumimoji="0" lang="en-US" sz="900" b="0" i="0" u="none" strike="noStrike" cap="none" normalizeH="0" baseline="0" dirty="0" smtClean="0">
                <a:ln>
                  <a:noFill/>
                </a:ln>
                <a:solidFill>
                  <a:schemeClr val="tx1"/>
                </a:solidFill>
                <a:effectLst/>
                <a:latin typeface="Arial" pitchFamily="34" charset="0"/>
              </a:endParaRPr>
            </a:p>
          </p:txBody>
        </p:sp>
        <p:sp>
          <p:nvSpPr>
            <p:cNvPr id="10" name="Rectangle 49"/>
            <p:cNvSpPr>
              <a:spLocks noChangeArrowheads="1"/>
            </p:cNvSpPr>
            <p:nvPr/>
          </p:nvSpPr>
          <p:spPr bwMode="auto">
            <a:xfrm>
              <a:off x="6370049" y="5483950"/>
              <a:ext cx="1580137" cy="393322"/>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900" b="1" i="0" u="none" strike="noStrike" cap="none" normalizeH="0" baseline="0" dirty="0" smtClean="0">
                  <a:ln>
                    <a:noFill/>
                  </a:ln>
                  <a:solidFill>
                    <a:schemeClr val="tx1"/>
                  </a:solidFill>
                  <a:effectLst/>
                  <a:latin typeface="Arial" pitchFamily="34" charset="0"/>
                </a:rPr>
                <a:t>Formulation</a:t>
              </a:r>
              <a:endParaRPr kumimoji="0" lang="en-US" sz="900" b="0" i="0" u="none" strike="noStrike" cap="none" normalizeH="0" baseline="0" dirty="0" smtClean="0">
                <a:ln>
                  <a:noFill/>
                </a:ln>
                <a:solidFill>
                  <a:schemeClr val="tx1"/>
                </a:solidFill>
                <a:effectLst/>
                <a:latin typeface="Arial" pitchFamily="34" charset="0"/>
              </a:endParaRPr>
            </a:p>
          </p:txBody>
        </p:sp>
        <p:sp>
          <p:nvSpPr>
            <p:cNvPr id="12" name="Rectangle 51"/>
            <p:cNvSpPr>
              <a:spLocks noChangeArrowheads="1"/>
            </p:cNvSpPr>
            <p:nvPr/>
          </p:nvSpPr>
          <p:spPr bwMode="auto">
            <a:xfrm>
              <a:off x="4211960" y="2352839"/>
              <a:ext cx="1794600" cy="572105"/>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pPr>
              <a:r>
                <a:rPr kumimoji="0" lang="en-US" sz="900" b="1" i="0" u="none" strike="noStrike" cap="none" normalizeH="0" baseline="0" dirty="0" smtClean="0">
                  <a:ln>
                    <a:noFill/>
                  </a:ln>
                  <a:solidFill>
                    <a:schemeClr val="tx1"/>
                  </a:solidFill>
                  <a:effectLst/>
                  <a:latin typeface="Arial" pitchFamily="34" charset="0"/>
                </a:rPr>
                <a:t>Evaluation</a:t>
              </a:r>
            </a:p>
            <a:p>
              <a:pPr marL="0" marR="0" lvl="0" indent="0" algn="l" defTabSz="914400" rtl="0" eaLnBrk="1" fontAlgn="base" latinLnBrk="0" hangingPunct="1">
                <a:lnSpc>
                  <a:spcPct val="100000"/>
                </a:lnSpc>
                <a:spcBef>
                  <a:spcPct val="0"/>
                </a:spcBef>
                <a:spcAft>
                  <a:spcPts val="0"/>
                </a:spcAft>
                <a:buClrTx/>
                <a:buSzTx/>
                <a:buFontTx/>
                <a:buNone/>
                <a:tabLst/>
              </a:pPr>
              <a:r>
                <a:rPr kumimoji="0" lang="en-US" sz="900" b="1" i="0" u="none" strike="noStrike" cap="none" normalizeH="0" baseline="0" dirty="0" smtClean="0">
                  <a:ln>
                    <a:noFill/>
                  </a:ln>
                  <a:solidFill>
                    <a:schemeClr val="tx1"/>
                  </a:solidFill>
                  <a:effectLst/>
                  <a:latin typeface="Arial" pitchFamily="34" charset="0"/>
                </a:rPr>
                <a:t>Closure, Follow-up,</a:t>
              </a:r>
              <a:r>
                <a:rPr kumimoji="0" lang="en-US" sz="900" b="1" i="0" u="none" strike="noStrike" cap="none" normalizeH="0" dirty="0" smtClean="0">
                  <a:ln>
                    <a:noFill/>
                  </a:ln>
                  <a:solidFill>
                    <a:schemeClr val="tx1"/>
                  </a:solidFill>
                  <a:effectLst/>
                  <a:latin typeface="Arial" pitchFamily="34" charset="0"/>
                </a:rPr>
                <a:t> </a:t>
              </a:r>
              <a:r>
                <a:rPr kumimoji="0" lang="en-US" sz="900" b="1" i="0" u="none" strike="noStrike" cap="none" normalizeH="0" baseline="0" dirty="0" smtClean="0">
                  <a:ln>
                    <a:noFill/>
                  </a:ln>
                  <a:solidFill>
                    <a:schemeClr val="tx1"/>
                  </a:solidFill>
                  <a:effectLst/>
                  <a:latin typeface="Arial" pitchFamily="34" charset="0"/>
                </a:rPr>
                <a:t>Future</a:t>
              </a:r>
              <a:r>
                <a:rPr kumimoji="0" lang="en-US" sz="900" b="1" i="0" u="none" strike="noStrike" cap="none" normalizeH="0" dirty="0" smtClean="0">
                  <a:ln>
                    <a:noFill/>
                  </a:ln>
                  <a:solidFill>
                    <a:schemeClr val="tx1"/>
                  </a:solidFill>
                  <a:effectLst/>
                  <a:latin typeface="Arial" pitchFamily="34" charset="0"/>
                </a:rPr>
                <a:t> </a:t>
              </a:r>
              <a:r>
                <a:rPr kumimoji="0" lang="en-US" sz="900" b="1" i="0" u="none" strike="noStrike" cap="none" normalizeH="0" baseline="0" dirty="0" smtClean="0">
                  <a:ln>
                    <a:noFill/>
                  </a:ln>
                  <a:solidFill>
                    <a:schemeClr val="tx1"/>
                  </a:solidFill>
                  <a:effectLst/>
                  <a:latin typeface="Arial" pitchFamily="34" charset="0"/>
                </a:rPr>
                <a:t>Dialogue</a:t>
              </a:r>
              <a:endParaRPr kumimoji="0" lang="en-US" sz="900" b="0" i="0" u="none" strike="noStrike" cap="none" normalizeH="0" baseline="0" dirty="0" smtClean="0">
                <a:ln>
                  <a:noFill/>
                </a:ln>
                <a:solidFill>
                  <a:schemeClr val="tx1"/>
                </a:solidFill>
                <a:effectLst/>
                <a:latin typeface="Arial" pitchFamily="34" charset="0"/>
              </a:endParaRPr>
            </a:p>
          </p:txBody>
        </p:sp>
        <p:sp>
          <p:nvSpPr>
            <p:cNvPr id="1043" name="Text Box 19"/>
            <p:cNvSpPr txBox="1">
              <a:spLocks noChangeArrowheads="1"/>
            </p:cNvSpPr>
            <p:nvPr/>
          </p:nvSpPr>
          <p:spPr bwMode="auto">
            <a:xfrm>
              <a:off x="5092823" y="3417748"/>
              <a:ext cx="2071464" cy="1216978"/>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da-DK" sz="1050" b="1" dirty="0" smtClean="0">
                  <a:latin typeface="Calibri" pitchFamily="34" charset="0"/>
                </a:rPr>
                <a:t>Policy </a:t>
              </a:r>
              <a:r>
                <a:rPr lang="da-DK" sz="1050" b="1" dirty="0" err="1" smtClean="0">
                  <a:latin typeface="Calibri" pitchFamily="34" charset="0"/>
                </a:rPr>
                <a:t>dialogue</a:t>
              </a:r>
              <a:endParaRPr lang="da-DK" sz="1050" b="1" dirty="0" smtClean="0">
                <a:latin typeface="Calibri"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r>
                <a:rPr kumimoji="0" lang="da-DK" sz="1050" b="1" i="0" u="none" strike="noStrike" cap="none" normalizeH="0" baseline="0" dirty="0" err="1" smtClean="0">
                  <a:ln>
                    <a:noFill/>
                  </a:ln>
                  <a:effectLst/>
                  <a:latin typeface="Calibri" pitchFamily="34" charset="0"/>
                </a:rPr>
                <a:t>Awarenes</a:t>
              </a:r>
              <a:r>
                <a:rPr lang="da-DK" sz="1050" b="1" dirty="0" err="1" smtClean="0">
                  <a:latin typeface="Calibri" pitchFamily="34" charset="0"/>
                </a:rPr>
                <a:t>s</a:t>
              </a:r>
              <a:r>
                <a:rPr lang="da-DK" sz="1050" b="1" dirty="0" smtClean="0">
                  <a:latin typeface="Calibri" pitchFamily="34" charset="0"/>
                </a:rPr>
                <a:t> </a:t>
              </a:r>
              <a:r>
                <a:rPr lang="da-DK" sz="1050" b="1" dirty="0" err="1" smtClean="0">
                  <a:latin typeface="Calibri" pitchFamily="34" charset="0"/>
                </a:rPr>
                <a:t>raising</a:t>
              </a:r>
              <a:endParaRPr lang="da-DK" sz="1050" b="1" dirty="0" smtClean="0">
                <a:latin typeface="Calibri"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r>
                <a:rPr lang="da-DK" sz="1050" b="1" dirty="0" err="1" smtClean="0">
                  <a:latin typeface="Calibri" pitchFamily="34" charset="0"/>
                </a:rPr>
                <a:t>Increasing</a:t>
              </a:r>
              <a:r>
                <a:rPr lang="da-DK" sz="1050" b="1" dirty="0" smtClean="0">
                  <a:latin typeface="Calibri" pitchFamily="34" charset="0"/>
                </a:rPr>
                <a:t> </a:t>
              </a:r>
              <a:r>
                <a:rPr lang="da-DK" sz="1050" b="1" dirty="0" err="1" smtClean="0">
                  <a:latin typeface="Calibri" pitchFamily="34" charset="0"/>
                </a:rPr>
                <a:t>institutional</a:t>
              </a:r>
              <a:r>
                <a:rPr lang="da-DK" sz="1050" b="1" dirty="0" smtClean="0">
                  <a:latin typeface="Calibri" pitchFamily="34" charset="0"/>
                </a:rPr>
                <a:t> </a:t>
              </a:r>
              <a:r>
                <a:rPr lang="da-DK" sz="1050" b="1" dirty="0" err="1" smtClean="0">
                  <a:latin typeface="Calibri" pitchFamily="34" charset="0"/>
                </a:rPr>
                <a:t>capacity</a:t>
              </a:r>
              <a:endParaRPr kumimoji="0" lang="en-US" sz="1050" b="1" i="0" u="none" strike="noStrike" cap="none" normalizeH="0" baseline="0" dirty="0" smtClean="0">
                <a:ln>
                  <a:noFill/>
                </a:ln>
                <a:effectLst/>
                <a:latin typeface="Arial" pitchFamily="34" charset="0"/>
              </a:endParaRPr>
            </a:p>
          </p:txBody>
        </p:sp>
        <p:sp>
          <p:nvSpPr>
            <p:cNvPr id="21" name="Rectangle 50"/>
            <p:cNvSpPr>
              <a:spLocks noChangeArrowheads="1"/>
            </p:cNvSpPr>
            <p:nvPr/>
          </p:nvSpPr>
          <p:spPr bwMode="auto">
            <a:xfrm>
              <a:off x="7619258" y="3109903"/>
              <a:ext cx="1107416" cy="394374"/>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pPr>
              <a:r>
                <a:rPr kumimoji="0" lang="en-US" sz="900" b="1" i="0" u="none" strike="noStrike" cap="none" normalizeH="0" baseline="0" dirty="0" smtClean="0">
                  <a:ln>
                    <a:noFill/>
                  </a:ln>
                  <a:solidFill>
                    <a:schemeClr val="tx1"/>
                  </a:solidFill>
                  <a:effectLst/>
                  <a:latin typeface="Arial" pitchFamily="34" charset="0"/>
                </a:rPr>
                <a:t>Identification</a:t>
              </a:r>
              <a:endParaRPr kumimoji="0" lang="en-US" sz="900" b="0" i="0" u="none" strike="noStrike" cap="none" normalizeH="0" baseline="0" dirty="0" smtClean="0">
                <a:ln>
                  <a:noFill/>
                </a:ln>
                <a:solidFill>
                  <a:schemeClr val="tx1"/>
                </a:solidFill>
                <a:effectLst/>
                <a:latin typeface="Arial" pitchFamily="34" charset="0"/>
              </a:endParaRPr>
            </a:p>
          </p:txBody>
        </p:sp>
        <p:sp>
          <p:nvSpPr>
            <p:cNvPr id="4" name="Eksplosion 1 3"/>
            <p:cNvSpPr/>
            <p:nvPr/>
          </p:nvSpPr>
          <p:spPr bwMode="auto">
            <a:xfrm rot="1859924">
              <a:off x="4726086" y="2353025"/>
              <a:ext cx="3014265" cy="3312367"/>
            </a:xfrm>
            <a:prstGeom prst="irregularSeal1">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smtClean="0">
                <a:ln>
                  <a:noFill/>
                </a:ln>
                <a:solidFill>
                  <a:srgbClr val="0F5494"/>
                </a:solidFill>
                <a:effectLst/>
                <a:latin typeface="Verdana" pitchFamily="34" charset="0"/>
              </a:endParaRPr>
            </a:p>
          </p:txBody>
        </p:sp>
      </p:grpSp>
      <p:sp>
        <p:nvSpPr>
          <p:cNvPr id="14" name="Rectangle 50"/>
          <p:cNvSpPr>
            <a:spLocks noChangeArrowheads="1"/>
          </p:cNvSpPr>
          <p:nvPr/>
        </p:nvSpPr>
        <p:spPr bwMode="auto">
          <a:xfrm>
            <a:off x="4982211" y="4968748"/>
            <a:ext cx="885933" cy="332460"/>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pPr>
            <a:r>
              <a:rPr kumimoji="0" lang="en-US" sz="900" b="1" i="0" u="none" strike="noStrike" cap="none" normalizeH="0" baseline="0" dirty="0" smtClean="0">
                <a:ln>
                  <a:noFill/>
                </a:ln>
                <a:solidFill>
                  <a:schemeClr val="tx1"/>
                </a:solidFill>
                <a:effectLst/>
                <a:latin typeface="Arial" pitchFamily="34" charset="0"/>
              </a:rPr>
              <a:t>Implementation</a:t>
            </a:r>
            <a:endParaRPr kumimoji="0" lang="en-US" sz="9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xmlns="" val="5586276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a:xfrm>
            <a:off x="0" y="1270337"/>
            <a:ext cx="9144000" cy="1015663"/>
          </a:xfrm>
        </p:spPr>
        <p:txBody>
          <a:bodyPr wrap="square">
            <a:spAutoFit/>
          </a:bodyPr>
          <a:lstStyle/>
          <a:p>
            <a:pPr indent="0" eaLnBrk="1" hangingPunct="1"/>
            <a:r>
              <a:rPr lang="fr-BE" dirty="0" smtClean="0">
                <a:ea typeface="ＭＳ Ｐゴシック" pitchFamily="34" charset="-128"/>
              </a:rPr>
              <a:t>Environmental Impact Assessment and Climate Risk Assessment</a:t>
            </a:r>
            <a:endParaRPr lang="en-US" dirty="0" smtClean="0">
              <a:ea typeface="ＭＳ Ｐゴシック" pitchFamily="34" charset="-128"/>
            </a:endParaRPr>
          </a:p>
        </p:txBody>
      </p:sp>
      <p:sp>
        <p:nvSpPr>
          <p:cNvPr id="5" name="Slide Number Placeholder 2"/>
          <p:cNvSpPr>
            <a:spLocks noGrp="1"/>
          </p:cNvSpPr>
          <p:nvPr>
            <p:ph type="sldNum" sz="quarter" idx="12"/>
          </p:nvPr>
        </p:nvSpPr>
        <p:spPr>
          <a:xfrm>
            <a:off x="7848600" y="6245225"/>
            <a:ext cx="838200" cy="476250"/>
          </a:xfrm>
        </p:spPr>
        <p:txBody>
          <a:bodyPr/>
          <a:lstStyle/>
          <a:p>
            <a:pPr>
              <a:defRPr/>
            </a:pPr>
            <a:fld id="{027E957F-B300-422A-B6B4-3433560F52D7}" type="slidenum">
              <a:rPr lang="en-GB" smtClean="0"/>
              <a:pPr>
                <a:defRPr/>
              </a:pPr>
              <a:t>30</a:t>
            </a:fld>
            <a:endParaRPr lang="en-GB" dirty="0"/>
          </a:p>
        </p:txBody>
      </p:sp>
      <p:sp>
        <p:nvSpPr>
          <p:cNvPr id="6" name="TextBox 5"/>
          <p:cNvSpPr txBox="1"/>
          <p:nvPr/>
        </p:nvSpPr>
        <p:spPr>
          <a:xfrm>
            <a:off x="381000" y="2445127"/>
            <a:ext cx="8077200" cy="3939540"/>
          </a:xfrm>
          <a:prstGeom prst="rect">
            <a:avLst/>
          </a:prstGeom>
          <a:noFill/>
        </p:spPr>
        <p:txBody>
          <a:bodyPr wrap="square" rtlCol="0">
            <a:spAutoFit/>
          </a:bodyPr>
          <a:lstStyle/>
          <a:p>
            <a:pPr>
              <a:buFontTx/>
              <a:buNone/>
              <a:defRPr/>
            </a:pPr>
            <a:r>
              <a:rPr lang="fr-BE" sz="1800" dirty="0" smtClean="0">
                <a:ea typeface="ＭＳ Ｐゴシック" pitchFamily="34" charset="-128"/>
              </a:rPr>
              <a:t>EIA and CRA are </a:t>
            </a:r>
            <a:r>
              <a:rPr lang="en-GB" sz="1800" dirty="0" smtClean="0">
                <a:ea typeface="ＭＳ Ｐゴシック" pitchFamily="34" charset="-128"/>
              </a:rPr>
              <a:t>ex ante assessments (EIA specified in legislation, CRA a new tool) </a:t>
            </a:r>
          </a:p>
          <a:p>
            <a:pPr marL="266700" indent="-266700">
              <a:spcBef>
                <a:spcPts val="1200"/>
              </a:spcBef>
              <a:spcAft>
                <a:spcPts val="600"/>
              </a:spcAft>
              <a:buFont typeface="Arial"/>
              <a:buChar char="•"/>
              <a:defRPr/>
            </a:pPr>
            <a:r>
              <a:rPr lang="en-GB" sz="1800" dirty="0">
                <a:ea typeface="ＭＳ Ｐゴシック" pitchFamily="34" charset="-128"/>
              </a:rPr>
              <a:t>To reduce the project’s vulnerability to climate change; </a:t>
            </a:r>
          </a:p>
          <a:p>
            <a:pPr marL="266700" indent="-266700">
              <a:spcBef>
                <a:spcPts val="1200"/>
              </a:spcBef>
              <a:spcAft>
                <a:spcPts val="600"/>
              </a:spcAft>
              <a:buFont typeface="Arial"/>
              <a:buChar char="•"/>
              <a:defRPr/>
            </a:pPr>
            <a:r>
              <a:rPr lang="en-GB" sz="1800" dirty="0" smtClean="0">
                <a:ea typeface="ＭＳ Ｐゴシック" pitchFamily="34" charset="-128"/>
              </a:rPr>
              <a:t>To reduce environmental and climate damage by preventive measures</a:t>
            </a:r>
          </a:p>
          <a:p>
            <a:pPr marL="266700" indent="-266700">
              <a:spcBef>
                <a:spcPts val="1200"/>
              </a:spcBef>
              <a:spcAft>
                <a:spcPts val="600"/>
              </a:spcAft>
              <a:buFont typeface="Arial"/>
              <a:buChar char="•"/>
              <a:defRPr/>
            </a:pPr>
            <a:r>
              <a:rPr lang="en-GB" sz="1800" dirty="0" smtClean="0">
                <a:ea typeface="ＭＳ Ｐゴシック" pitchFamily="34" charset="-128"/>
              </a:rPr>
              <a:t>To optimise positive impacts</a:t>
            </a:r>
          </a:p>
          <a:p>
            <a:pPr marL="266700" indent="-266700">
              <a:spcBef>
                <a:spcPts val="1200"/>
              </a:spcBef>
              <a:spcAft>
                <a:spcPts val="600"/>
              </a:spcAft>
              <a:buFont typeface="Arial"/>
              <a:buChar char="•"/>
              <a:defRPr/>
            </a:pPr>
            <a:r>
              <a:rPr lang="en-GB" sz="1800" dirty="0" smtClean="0">
                <a:ea typeface="ＭＳ Ｐゴシック" pitchFamily="34" charset="-128"/>
              </a:rPr>
              <a:t>Through technical/scientific studies and </a:t>
            </a:r>
            <a:endParaRPr lang="en-GB" sz="1800" dirty="0">
              <a:ea typeface="ＭＳ Ｐゴシック" pitchFamily="34" charset="-128"/>
            </a:endParaRPr>
          </a:p>
          <a:p>
            <a:pPr>
              <a:spcBef>
                <a:spcPts val="1200"/>
              </a:spcBef>
              <a:spcAft>
                <a:spcPts val="600"/>
              </a:spcAft>
              <a:defRPr/>
            </a:pPr>
            <a:r>
              <a:rPr lang="en-GB" sz="1800" dirty="0" smtClean="0">
                <a:ea typeface="ＭＳ Ｐゴシック" pitchFamily="34" charset="-128"/>
              </a:rPr>
              <a:t>    stakeholder consultations</a:t>
            </a:r>
          </a:p>
          <a:p>
            <a:pPr marL="0" indent="0" eaLnBrk="1" hangingPunct="1">
              <a:spcBef>
                <a:spcPts val="1200"/>
              </a:spcBef>
              <a:spcAft>
                <a:spcPts val="600"/>
              </a:spcAft>
              <a:buFont typeface="Times" charset="0"/>
              <a:buNone/>
              <a:defRPr/>
            </a:pPr>
            <a:endParaRPr lang="en-GB" sz="1700" dirty="0" smtClean="0">
              <a:ea typeface="ＭＳ Ｐゴシック" pitchFamily="34" charset="-128"/>
            </a:endParaRP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00191" y="3984078"/>
            <a:ext cx="2843807" cy="284380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359335141"/>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0" y="1501169"/>
            <a:ext cx="8291513" cy="553998"/>
          </a:xfrm>
        </p:spPr>
        <p:txBody>
          <a:bodyPr>
            <a:spAutoFit/>
          </a:bodyPr>
          <a:lstStyle/>
          <a:p>
            <a:r>
              <a:rPr lang="en-GB" dirty="0" smtClean="0">
                <a:ea typeface="ＭＳ Ｐゴシック" pitchFamily="-1" charset="-128"/>
                <a:cs typeface="ＭＳ Ｐゴシック" pitchFamily="-1" charset="-128"/>
              </a:rPr>
              <a:t>Focus on opportunities</a:t>
            </a:r>
            <a:endParaRPr lang="en-GB" dirty="0">
              <a:ea typeface="ＭＳ Ｐゴシック" pitchFamily="-1" charset="-128"/>
              <a:cs typeface="ＭＳ Ｐゴシック" pitchFamily="-1" charset="-128"/>
            </a:endParaRPr>
          </a:p>
        </p:txBody>
      </p:sp>
      <p:sp>
        <p:nvSpPr>
          <p:cNvPr id="3" name="Content Placeholder 2"/>
          <p:cNvSpPr>
            <a:spLocks noGrp="1"/>
          </p:cNvSpPr>
          <p:nvPr>
            <p:ph idx="1"/>
          </p:nvPr>
        </p:nvSpPr>
        <p:spPr>
          <a:xfrm>
            <a:off x="395536" y="2487960"/>
            <a:ext cx="8596064" cy="2105192"/>
          </a:xfrm>
        </p:spPr>
        <p:txBody>
          <a:bodyPr wrap="square">
            <a:spAutoFit/>
          </a:bodyPr>
          <a:lstStyle/>
          <a:p>
            <a:pPr>
              <a:buClr>
                <a:srgbClr val="2D5EC1"/>
              </a:buClr>
            </a:pPr>
            <a:r>
              <a:rPr lang="en-GB" sz="1800" i="0" dirty="0" smtClean="0">
                <a:ea typeface="ＭＳ Ｐゴシック" pitchFamily="-1" charset="-128"/>
              </a:rPr>
              <a:t>Opportunities may be overlooked</a:t>
            </a:r>
          </a:p>
          <a:p>
            <a:pPr>
              <a:buClr>
                <a:srgbClr val="2D5EC1"/>
              </a:buClr>
            </a:pPr>
            <a:r>
              <a:rPr lang="en-GB" sz="1800" i="0" dirty="0" smtClean="0">
                <a:ea typeface="ＭＳ Ｐゴシック" pitchFamily="-1" charset="-128"/>
              </a:rPr>
              <a:t>They are to be developed</a:t>
            </a:r>
          </a:p>
          <a:p>
            <a:pPr>
              <a:buClr>
                <a:srgbClr val="2D5EC1"/>
              </a:buClr>
            </a:pPr>
            <a:r>
              <a:rPr lang="en-GB" sz="1800" i="0" dirty="0" smtClean="0">
                <a:ea typeface="ＭＳ Ｐゴシック" pitchFamily="-1" charset="-128"/>
              </a:rPr>
              <a:t>They need specific actions to become actual</a:t>
            </a:r>
          </a:p>
          <a:p>
            <a:pPr>
              <a:buClr>
                <a:srgbClr val="2D5EC1"/>
              </a:buClr>
            </a:pPr>
            <a:r>
              <a:rPr lang="en-GB" sz="1800" dirty="0" smtClean="0">
                <a:ea typeface="ＭＳ Ｐゴシック" pitchFamily="-1" charset="-128"/>
              </a:rPr>
              <a:t>They should be pursued</a:t>
            </a:r>
          </a:p>
          <a:p>
            <a:pPr>
              <a:buClr>
                <a:srgbClr val="2D5EC1"/>
              </a:buClr>
            </a:pPr>
            <a:endParaRPr lang="en-GB" sz="2000" i="0" dirty="0">
              <a:ea typeface="ＭＳ Ｐゴシック" pitchFamily="-1" charset="-128"/>
            </a:endParaRPr>
          </a:p>
          <a:p>
            <a:pPr>
              <a:buClr>
                <a:srgbClr val="2D5EC1"/>
              </a:buClr>
            </a:pPr>
            <a:endParaRPr lang="en-GB" sz="2000" i="0" dirty="0">
              <a:ea typeface="ＭＳ Ｐゴシック" pitchFamily="-1" charset="-128"/>
            </a:endParaRPr>
          </a:p>
        </p:txBody>
      </p:sp>
      <p:sp>
        <p:nvSpPr>
          <p:cNvPr id="28676" name="Slide Number Placeholder 3"/>
          <p:cNvSpPr>
            <a:spLocks noGrp="1"/>
          </p:cNvSpPr>
          <p:nvPr>
            <p:ph type="sldNum" sz="quarter" idx="12"/>
          </p:nvPr>
        </p:nvSpPr>
        <p:spPr>
          <a:noFill/>
        </p:spPr>
        <p:txBody>
          <a:bodyPr/>
          <a:lstStyle/>
          <a:p>
            <a:fld id="{67533F9E-76BC-3545-816D-D058B61152BF}" type="slidenum">
              <a:rPr lang="en-US"/>
              <a:pPr/>
              <a:t>31</a:t>
            </a:fld>
            <a:endParaRPr lang="en-US"/>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004048" y="3645024"/>
            <a:ext cx="4139952" cy="318969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04788845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p:nvPr>
        </p:nvSpPr>
        <p:spPr>
          <a:xfrm>
            <a:off x="0" y="1274802"/>
            <a:ext cx="7775575" cy="553998"/>
          </a:xfrm>
        </p:spPr>
        <p:txBody>
          <a:bodyPr>
            <a:spAutoFit/>
          </a:bodyPr>
          <a:lstStyle/>
          <a:p>
            <a:pPr indent="0" eaLnBrk="1" hangingPunct="1"/>
            <a:r>
              <a:rPr lang="en-GB" dirty="0">
                <a:latin typeface="+mn-lt"/>
                <a:ea typeface="ＭＳ Ｐゴシック" pitchFamily="34" charset="-128"/>
              </a:rPr>
              <a:t>Key stages in </a:t>
            </a:r>
            <a:r>
              <a:rPr lang="en-GB" dirty="0" smtClean="0">
                <a:latin typeface="+mn-lt"/>
                <a:ea typeface="ＭＳ Ｐゴシック" pitchFamily="34" charset="-128"/>
              </a:rPr>
              <a:t>EIA and CRA</a:t>
            </a:r>
            <a:endParaRPr lang="en-GB" dirty="0">
              <a:latin typeface="+mn-lt"/>
              <a:ea typeface="ＭＳ Ｐゴシック" pitchFamily="34" charset="-128"/>
            </a:endParaRPr>
          </a:p>
        </p:txBody>
      </p:sp>
      <p:sp>
        <p:nvSpPr>
          <p:cNvPr id="5" name="Slide Number Placeholder 2"/>
          <p:cNvSpPr>
            <a:spLocks noGrp="1"/>
          </p:cNvSpPr>
          <p:nvPr>
            <p:ph type="sldNum" sz="quarter" idx="12"/>
          </p:nvPr>
        </p:nvSpPr>
        <p:spPr>
          <a:xfrm>
            <a:off x="7848600" y="6245225"/>
            <a:ext cx="838200" cy="476250"/>
          </a:xfrm>
        </p:spPr>
        <p:txBody>
          <a:bodyPr/>
          <a:lstStyle/>
          <a:p>
            <a:pPr>
              <a:defRPr/>
            </a:pPr>
            <a:fld id="{027E957F-B300-422A-B6B4-3433560F52D7}" type="slidenum">
              <a:rPr lang="en-GB" smtClean="0"/>
              <a:pPr>
                <a:defRPr/>
              </a:pPr>
              <a:t>32</a:t>
            </a:fld>
            <a:endParaRPr lang="en-GB" dirty="0"/>
          </a:p>
        </p:txBody>
      </p:sp>
      <p:sp>
        <p:nvSpPr>
          <p:cNvPr id="6" name="TextBox 5"/>
          <p:cNvSpPr txBox="1"/>
          <p:nvPr/>
        </p:nvSpPr>
        <p:spPr>
          <a:xfrm>
            <a:off x="381000" y="2069068"/>
            <a:ext cx="8079432" cy="1754326"/>
          </a:xfrm>
          <a:prstGeom prst="rect">
            <a:avLst/>
          </a:prstGeom>
          <a:noFill/>
        </p:spPr>
        <p:txBody>
          <a:bodyPr wrap="square" rtlCol="0">
            <a:spAutoFit/>
          </a:bodyPr>
          <a:lstStyle/>
          <a:p>
            <a:pPr marL="342900" indent="-342900">
              <a:buAutoNum type="arabicPeriod"/>
            </a:pPr>
            <a:r>
              <a:rPr lang="en-GB" sz="1800" dirty="0" smtClean="0">
                <a:ea typeface="ＭＳ Ｐゴシック" pitchFamily="34" charset="-128"/>
              </a:rPr>
              <a:t>Screening – is it necessary ? (during identification phase)</a:t>
            </a:r>
          </a:p>
          <a:p>
            <a:pPr marL="342900" indent="-342900">
              <a:buAutoNum type="arabicPeriod"/>
            </a:pPr>
            <a:r>
              <a:rPr lang="en-GB" sz="1800" dirty="0" smtClean="0">
                <a:ea typeface="ＭＳ Ｐゴシック" pitchFamily="34" charset="-128"/>
              </a:rPr>
              <a:t>Scoping – What shall be done and how</a:t>
            </a:r>
          </a:p>
          <a:p>
            <a:pPr marL="342900" indent="-342900">
              <a:buAutoNum type="arabicPeriod"/>
            </a:pPr>
            <a:r>
              <a:rPr lang="en-GB" sz="1800" dirty="0" smtClean="0">
                <a:ea typeface="ＭＳ Ｐゴシック" pitchFamily="34" charset="-128"/>
              </a:rPr>
              <a:t>Study</a:t>
            </a:r>
          </a:p>
          <a:p>
            <a:pPr marL="342900" indent="-342900">
              <a:buAutoNum type="arabicPeriod"/>
            </a:pPr>
            <a:r>
              <a:rPr lang="en-GB" sz="1800" dirty="0" smtClean="0">
                <a:ea typeface="ＭＳ Ｐゴシック" pitchFamily="34" charset="-128"/>
              </a:rPr>
              <a:t>Management plan – mitigating actions</a:t>
            </a:r>
          </a:p>
          <a:p>
            <a:pPr marL="342900" indent="-342900">
              <a:buAutoNum type="arabicPeriod"/>
            </a:pPr>
            <a:r>
              <a:rPr lang="en-US" sz="1800" dirty="0" smtClean="0"/>
              <a:t>M </a:t>
            </a:r>
            <a:r>
              <a:rPr lang="en-US" sz="1800" dirty="0"/>
              <a:t>and E – Does it work</a:t>
            </a:r>
          </a:p>
          <a:p>
            <a:pPr marL="342900" indent="-342900">
              <a:buAutoNum type="arabicPeriod"/>
            </a:pPr>
            <a:endParaRPr lang="en-GB" sz="1800" dirty="0" smtClean="0">
              <a:ea typeface="ＭＳ Ｐゴシック" pitchFamily="34" charset="-128"/>
            </a:endParaRPr>
          </a:p>
        </p:txBody>
      </p:sp>
      <p:sp>
        <p:nvSpPr>
          <p:cNvPr id="9" name="TextBox 8"/>
          <p:cNvSpPr txBox="1"/>
          <p:nvPr/>
        </p:nvSpPr>
        <p:spPr>
          <a:xfrm>
            <a:off x="323528" y="4005064"/>
            <a:ext cx="7315200" cy="369332"/>
          </a:xfrm>
          <a:prstGeom prst="rect">
            <a:avLst/>
          </a:prstGeom>
          <a:noFill/>
        </p:spPr>
        <p:txBody>
          <a:bodyPr wrap="square" rtlCol="0">
            <a:spAutoFit/>
          </a:bodyPr>
          <a:lstStyle/>
          <a:p>
            <a:r>
              <a:rPr lang="en-GB" sz="1800" u="sng" dirty="0" smtClean="0">
                <a:ea typeface="ＭＳ Ｐゴシック" pitchFamily="34" charset="-128"/>
              </a:rPr>
              <a:t>Stakeholder participation</a:t>
            </a:r>
            <a:r>
              <a:rPr lang="en-GB" sz="1800" dirty="0" smtClean="0">
                <a:ea typeface="ＭＳ Ｐゴシック" pitchFamily="34" charset="-128"/>
              </a:rPr>
              <a:t> is required.</a:t>
            </a:r>
          </a:p>
        </p:txBody>
      </p:sp>
      <p:pic>
        <p:nvPicPr>
          <p:cNvPr id="2" name="Picture 1" descr="Skærmbillede 2013-11-12 kl. 14.22.47.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516216" y="3284984"/>
            <a:ext cx="1839473" cy="2543882"/>
          </a:xfrm>
          <a:prstGeom prst="rect">
            <a:avLst/>
          </a:prstGeom>
        </p:spPr>
      </p:pic>
    </p:spTree>
    <p:extLst>
      <p:ext uri="{BB962C8B-B14F-4D97-AF65-F5344CB8AC3E}">
        <p14:creationId xmlns:p14="http://schemas.microsoft.com/office/powerpoint/2010/main" xmlns="" val="30675509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a:xfrm>
            <a:off x="0" y="1274802"/>
            <a:ext cx="9144000" cy="553998"/>
          </a:xfrm>
        </p:spPr>
        <p:txBody>
          <a:bodyPr wrap="square">
            <a:spAutoFit/>
          </a:bodyPr>
          <a:lstStyle/>
          <a:p>
            <a:pPr indent="0" eaLnBrk="1" hangingPunct="1"/>
            <a:r>
              <a:rPr lang="fr-BE" dirty="0" smtClean="0">
                <a:ea typeface="ＭＳ Ｐゴシック" pitchFamily="34" charset="-128"/>
              </a:rPr>
              <a:t>Keystage 1 – Screening   </a:t>
            </a:r>
            <a:endParaRPr lang="en-US" dirty="0" smtClean="0">
              <a:ea typeface="ＭＳ Ｐゴシック" pitchFamily="34" charset="-128"/>
            </a:endParaRPr>
          </a:p>
        </p:txBody>
      </p:sp>
      <p:sp>
        <p:nvSpPr>
          <p:cNvPr id="6" name="TextBox 5"/>
          <p:cNvSpPr txBox="1"/>
          <p:nvPr/>
        </p:nvSpPr>
        <p:spPr>
          <a:xfrm>
            <a:off x="0" y="2209800"/>
            <a:ext cx="8153400" cy="3254738"/>
          </a:xfrm>
          <a:prstGeom prst="rect">
            <a:avLst/>
          </a:prstGeom>
          <a:noFill/>
        </p:spPr>
        <p:txBody>
          <a:bodyPr wrap="square" rtlCol="0">
            <a:spAutoFit/>
          </a:bodyPr>
          <a:lstStyle/>
          <a:p>
            <a:pPr marL="622300" indent="-266700">
              <a:buFontTx/>
              <a:buNone/>
            </a:pPr>
            <a:r>
              <a:rPr lang="fr-BE" sz="1800" dirty="0" smtClean="0">
                <a:ea typeface="ＭＳ Ｐゴシック" pitchFamily="34" charset="-128"/>
              </a:rPr>
              <a:t>Is </a:t>
            </a:r>
            <a:r>
              <a:rPr lang="en-GB" sz="1800" dirty="0" smtClean="0">
                <a:ea typeface="ＭＳ Ｐゴシック" pitchFamily="34" charset="-128"/>
              </a:rPr>
              <a:t>there</a:t>
            </a:r>
            <a:r>
              <a:rPr lang="fr-BE" sz="1800" dirty="0" smtClean="0">
                <a:ea typeface="ＭＳ Ｐゴシック" pitchFamily="34" charset="-128"/>
              </a:rPr>
              <a:t> a legal </a:t>
            </a:r>
            <a:r>
              <a:rPr lang="en-GB" sz="1800" dirty="0" smtClean="0">
                <a:ea typeface="ＭＳ Ｐゴシック" pitchFamily="34" charset="-128"/>
              </a:rPr>
              <a:t>requirement</a:t>
            </a:r>
            <a:r>
              <a:rPr lang="fr-BE" sz="1800" dirty="0" smtClean="0">
                <a:ea typeface="ＭＳ Ｐゴシック" pitchFamily="34" charset="-128"/>
              </a:rPr>
              <a:t> for an EIA? </a:t>
            </a:r>
          </a:p>
          <a:p>
            <a:pPr marL="622300" indent="-266700">
              <a:buNone/>
            </a:pPr>
            <a:r>
              <a:rPr lang="fr-BE" sz="1800" dirty="0" smtClean="0">
                <a:ea typeface="ＭＳ Ｐゴシック" pitchFamily="34" charset="-128"/>
              </a:rPr>
              <a:t>Would an EIA or CRA fit a policy commitment? </a:t>
            </a:r>
          </a:p>
          <a:p>
            <a:pPr marL="622300" indent="-266700">
              <a:buFont typeface="Times" charset="0"/>
              <a:buNone/>
            </a:pPr>
            <a:r>
              <a:rPr lang="fr-BE" sz="1800" dirty="0" smtClean="0">
                <a:ea typeface="ＭＳ Ｐゴシック" pitchFamily="34" charset="-128"/>
              </a:rPr>
              <a:t>Annex 7 – project lists and questions </a:t>
            </a:r>
          </a:p>
          <a:p>
            <a:pPr marL="622300" indent="-266700">
              <a:buFontTx/>
              <a:buNone/>
            </a:pPr>
            <a:endParaRPr lang="fr-BE" sz="1800" dirty="0">
              <a:ea typeface="ＭＳ Ｐゴシック" pitchFamily="34" charset="-128"/>
            </a:endParaRPr>
          </a:p>
          <a:p>
            <a:pPr marL="622300" indent="-266700">
              <a:buFontTx/>
              <a:buNone/>
            </a:pPr>
            <a:r>
              <a:rPr lang="fr-BE" sz="1800" dirty="0" smtClean="0">
                <a:ea typeface="ＭＳ Ｐゴシック" pitchFamily="34" charset="-128"/>
              </a:rPr>
              <a:t>Are there significant climate issues?</a:t>
            </a:r>
          </a:p>
          <a:p>
            <a:pPr marL="622300" indent="-266700">
              <a:buFontTx/>
              <a:buNone/>
            </a:pPr>
            <a:endParaRPr lang="fr-BE" sz="1800" dirty="0">
              <a:ea typeface="ＭＳ Ｐゴシック" pitchFamily="34" charset="-128"/>
            </a:endParaRPr>
          </a:p>
          <a:p>
            <a:pPr marL="622300" indent="-266700">
              <a:buFontTx/>
              <a:buNone/>
            </a:pPr>
            <a:r>
              <a:rPr lang="fr-BE" sz="1800" dirty="0" smtClean="0">
                <a:ea typeface="ＭＳ Ｐゴシック" pitchFamily="34" charset="-128"/>
              </a:rPr>
              <a:t>Project EIA and CRA  classes:</a:t>
            </a:r>
          </a:p>
          <a:p>
            <a:pPr marL="901700" lvl="1" indent="-279400">
              <a:lnSpc>
                <a:spcPct val="150000"/>
              </a:lnSpc>
              <a:buFont typeface="Arial"/>
              <a:buChar char="•"/>
            </a:pPr>
            <a:r>
              <a:rPr lang="fr-BE" sz="1800" dirty="0" smtClean="0">
                <a:ea typeface="ＭＳ Ｐゴシック" pitchFamily="34" charset="-128"/>
              </a:rPr>
              <a:t>A – significant impacts expected – EIA/CRA required </a:t>
            </a:r>
          </a:p>
          <a:p>
            <a:pPr marL="901700" lvl="1" indent="-279400">
              <a:lnSpc>
                <a:spcPct val="150000"/>
              </a:lnSpc>
              <a:buFont typeface="Arial"/>
              <a:buChar char="•"/>
            </a:pPr>
            <a:r>
              <a:rPr lang="fr-BE" sz="1800" dirty="0" smtClean="0">
                <a:ea typeface="ＭＳ Ｐゴシック" pitchFamily="34" charset="-128"/>
              </a:rPr>
              <a:t>B – some uncertainty, further analysis necessary</a:t>
            </a:r>
          </a:p>
          <a:p>
            <a:pPr marL="901700" lvl="1" indent="-279400">
              <a:lnSpc>
                <a:spcPct val="150000"/>
              </a:lnSpc>
              <a:buFont typeface="Arial"/>
              <a:buChar char="•"/>
            </a:pPr>
            <a:r>
              <a:rPr lang="fr-BE" sz="1800" dirty="0" smtClean="0">
                <a:ea typeface="ＭＳ Ｐゴシック" pitchFamily="34" charset="-128"/>
              </a:rPr>
              <a:t>C – no significant impacts – EIA/CRA not required </a:t>
            </a:r>
            <a:endParaRPr lang="en-US" sz="1800" dirty="0" smtClean="0">
              <a:ea typeface="ＭＳ Ｐゴシック" pitchFamily="34" charset="-128"/>
            </a:endParaRPr>
          </a:p>
        </p:txBody>
      </p:sp>
      <p:sp>
        <p:nvSpPr>
          <p:cNvPr id="7"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xmlns="" val="3778654964"/>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p:nvPr>
        </p:nvSpPr>
        <p:spPr>
          <a:xfrm>
            <a:off x="0" y="1274802"/>
            <a:ext cx="7775575" cy="553998"/>
          </a:xfrm>
        </p:spPr>
        <p:txBody>
          <a:bodyPr>
            <a:spAutoFit/>
          </a:bodyPr>
          <a:lstStyle/>
          <a:p>
            <a:pPr indent="0" eaLnBrk="1" hangingPunct="1"/>
            <a:r>
              <a:rPr lang="en-GB" dirty="0">
                <a:latin typeface="+mn-lt"/>
                <a:ea typeface="ＭＳ Ｐゴシック" pitchFamily="34" charset="-128"/>
              </a:rPr>
              <a:t>Key </a:t>
            </a:r>
            <a:r>
              <a:rPr lang="en-GB" dirty="0" smtClean="0">
                <a:latin typeface="+mn-lt"/>
                <a:ea typeface="ＭＳ Ｐゴシック" pitchFamily="34" charset="-128"/>
              </a:rPr>
              <a:t>stage 2 - Scoping</a:t>
            </a:r>
            <a:endParaRPr lang="en-GB" dirty="0">
              <a:latin typeface="+mn-lt"/>
              <a:ea typeface="ＭＳ Ｐゴシック" pitchFamily="34" charset="-128"/>
            </a:endParaRPr>
          </a:p>
        </p:txBody>
      </p:sp>
      <p:sp>
        <p:nvSpPr>
          <p:cNvPr id="5" name="Slide Number Placeholder 2"/>
          <p:cNvSpPr>
            <a:spLocks noGrp="1"/>
          </p:cNvSpPr>
          <p:nvPr>
            <p:ph type="sldNum" sz="quarter" idx="12"/>
          </p:nvPr>
        </p:nvSpPr>
        <p:spPr>
          <a:xfrm>
            <a:off x="7848600" y="6245225"/>
            <a:ext cx="838200" cy="476250"/>
          </a:xfrm>
        </p:spPr>
        <p:txBody>
          <a:bodyPr/>
          <a:lstStyle/>
          <a:p>
            <a:pPr>
              <a:defRPr/>
            </a:pPr>
            <a:fld id="{027E957F-B300-422A-B6B4-3433560F52D7}" type="slidenum">
              <a:rPr lang="en-GB" smtClean="0"/>
              <a:pPr>
                <a:defRPr/>
              </a:pPr>
              <a:t>34</a:t>
            </a:fld>
            <a:endParaRPr lang="en-GB" dirty="0"/>
          </a:p>
        </p:txBody>
      </p:sp>
      <p:sp>
        <p:nvSpPr>
          <p:cNvPr id="7" name="TextBox 6"/>
          <p:cNvSpPr txBox="1"/>
          <p:nvPr/>
        </p:nvSpPr>
        <p:spPr>
          <a:xfrm>
            <a:off x="395536" y="2132856"/>
            <a:ext cx="7924800" cy="3934924"/>
          </a:xfrm>
          <a:prstGeom prst="rect">
            <a:avLst/>
          </a:prstGeom>
          <a:noFill/>
        </p:spPr>
        <p:txBody>
          <a:bodyPr wrap="square" rtlCol="0">
            <a:spAutoFit/>
          </a:bodyPr>
          <a:lstStyle/>
          <a:p>
            <a:pPr marL="0" indent="0" eaLnBrk="1" hangingPunct="1">
              <a:lnSpc>
                <a:spcPct val="90000"/>
              </a:lnSpc>
              <a:spcBef>
                <a:spcPts val="600"/>
              </a:spcBef>
              <a:buNone/>
            </a:pPr>
            <a:r>
              <a:rPr lang="en-GB" sz="1800" dirty="0" smtClean="0">
                <a:ea typeface="ＭＳ Ｐゴシック" pitchFamily="34" charset="-128"/>
              </a:rPr>
              <a:t>The Scoping study</a:t>
            </a:r>
          </a:p>
          <a:p>
            <a:pPr marL="266700" indent="-266700">
              <a:lnSpc>
                <a:spcPct val="90000"/>
              </a:lnSpc>
              <a:spcBef>
                <a:spcPts val="600"/>
              </a:spcBef>
              <a:buFont typeface="Arial"/>
              <a:buChar char="•"/>
            </a:pPr>
            <a:endParaRPr lang="en-GB" sz="1800" dirty="0" smtClean="0">
              <a:ea typeface="ＭＳ Ｐゴシック" pitchFamily="34" charset="-128"/>
            </a:endParaRPr>
          </a:p>
          <a:p>
            <a:pPr marL="266700" indent="-266700">
              <a:lnSpc>
                <a:spcPct val="90000"/>
              </a:lnSpc>
              <a:spcBef>
                <a:spcPts val="600"/>
              </a:spcBef>
              <a:buFont typeface="Arial"/>
              <a:buChar char="•"/>
            </a:pPr>
            <a:r>
              <a:rPr lang="en-GB" sz="1800" dirty="0" smtClean="0">
                <a:ea typeface="ＭＳ Ｐゴシック" pitchFamily="34" charset="-128"/>
              </a:rPr>
              <a:t>project and its alternatives</a:t>
            </a:r>
            <a:endParaRPr lang="en-GB" sz="1800" dirty="0">
              <a:ea typeface="ＭＳ Ｐゴシック" pitchFamily="34" charset="-128"/>
            </a:endParaRPr>
          </a:p>
          <a:p>
            <a:pPr marL="266700" indent="-266700">
              <a:lnSpc>
                <a:spcPct val="90000"/>
              </a:lnSpc>
              <a:spcBef>
                <a:spcPts val="600"/>
              </a:spcBef>
              <a:buFont typeface="Arial"/>
              <a:buChar char="•"/>
            </a:pPr>
            <a:r>
              <a:rPr lang="en-GB" sz="1800" dirty="0">
                <a:ea typeface="ＭＳ Ｐゴシック" pitchFamily="34" charset="-128"/>
              </a:rPr>
              <a:t>c</a:t>
            </a:r>
            <a:r>
              <a:rPr lang="en-GB" sz="1800" dirty="0" smtClean="0">
                <a:ea typeface="ＭＳ Ｐゴシック" pitchFamily="34" charset="-128"/>
              </a:rPr>
              <a:t>onstraints</a:t>
            </a:r>
          </a:p>
          <a:p>
            <a:pPr marL="266700" indent="-266700">
              <a:lnSpc>
                <a:spcPct val="90000"/>
              </a:lnSpc>
              <a:spcBef>
                <a:spcPts val="600"/>
              </a:spcBef>
              <a:buFont typeface="Arial"/>
              <a:buChar char="•"/>
            </a:pPr>
            <a:r>
              <a:rPr lang="en-GB" sz="1800" dirty="0" smtClean="0">
                <a:ea typeface="ＭＳ Ｐゴシック" pitchFamily="34" charset="-128"/>
              </a:rPr>
              <a:t>legal and institutional framework</a:t>
            </a:r>
          </a:p>
          <a:p>
            <a:pPr marL="266700" indent="-266700">
              <a:lnSpc>
                <a:spcPct val="90000"/>
              </a:lnSpc>
              <a:spcBef>
                <a:spcPts val="600"/>
              </a:spcBef>
              <a:buFont typeface="Arial"/>
              <a:buChar char="•"/>
            </a:pPr>
            <a:r>
              <a:rPr lang="en-GB" sz="1800" dirty="0">
                <a:ea typeface="ＭＳ Ｐゴシック" pitchFamily="34" charset="-128"/>
              </a:rPr>
              <a:t>s</a:t>
            </a:r>
            <a:r>
              <a:rPr lang="en-GB" sz="1800" dirty="0" smtClean="0">
                <a:ea typeface="ＭＳ Ｐゴシック" pitchFamily="34" charset="-128"/>
              </a:rPr>
              <a:t>takeholders</a:t>
            </a:r>
          </a:p>
          <a:p>
            <a:pPr marL="266700" indent="-266700">
              <a:lnSpc>
                <a:spcPct val="90000"/>
              </a:lnSpc>
              <a:spcBef>
                <a:spcPts val="600"/>
              </a:spcBef>
              <a:buFont typeface="Arial"/>
              <a:buChar char="•"/>
            </a:pPr>
            <a:r>
              <a:rPr lang="en-GB" sz="1800" dirty="0" smtClean="0">
                <a:ea typeface="ＭＳ Ｐゴシック" pitchFamily="34" charset="-128"/>
              </a:rPr>
              <a:t>project-environment interactions</a:t>
            </a:r>
          </a:p>
          <a:p>
            <a:pPr marL="266700" indent="-266700">
              <a:lnSpc>
                <a:spcPct val="90000"/>
              </a:lnSpc>
              <a:spcBef>
                <a:spcPts val="600"/>
              </a:spcBef>
              <a:buFont typeface="Arial"/>
              <a:buChar char="•"/>
            </a:pPr>
            <a:r>
              <a:rPr lang="en-GB" sz="1800" dirty="0" smtClean="0">
                <a:ea typeface="ＭＳ Ｐゴシック" pitchFamily="34" charset="-128"/>
              </a:rPr>
              <a:t>scope of the study</a:t>
            </a:r>
          </a:p>
          <a:p>
            <a:pPr marL="266700" indent="-266700">
              <a:lnSpc>
                <a:spcPct val="90000"/>
              </a:lnSpc>
              <a:spcBef>
                <a:spcPts val="600"/>
              </a:spcBef>
              <a:buFont typeface="Arial"/>
              <a:buChar char="•"/>
            </a:pPr>
            <a:r>
              <a:rPr lang="en-GB" sz="1800" dirty="0">
                <a:ea typeface="ＭＳ Ｐゴシック" pitchFamily="34" charset="-128"/>
              </a:rPr>
              <a:t>m</a:t>
            </a:r>
            <a:r>
              <a:rPr lang="en-GB" sz="1800" dirty="0" smtClean="0">
                <a:ea typeface="ＭＳ Ｐゴシック" pitchFamily="34" charset="-128"/>
              </a:rPr>
              <a:t>ethodology</a:t>
            </a:r>
          </a:p>
          <a:p>
            <a:pPr marL="266700" indent="-266700">
              <a:lnSpc>
                <a:spcPct val="90000"/>
              </a:lnSpc>
              <a:spcBef>
                <a:spcPts val="600"/>
              </a:spcBef>
              <a:buFont typeface="Arial"/>
              <a:buChar char="•"/>
            </a:pPr>
            <a:r>
              <a:rPr lang="en-GB" sz="1800" dirty="0" smtClean="0">
                <a:ea typeface="ＭＳ Ｐゴシック" pitchFamily="34" charset="-128"/>
              </a:rPr>
              <a:t>time frame </a:t>
            </a:r>
          </a:p>
          <a:p>
            <a:pPr marL="266700" indent="-266700">
              <a:lnSpc>
                <a:spcPct val="90000"/>
              </a:lnSpc>
              <a:spcBef>
                <a:spcPts val="600"/>
              </a:spcBef>
              <a:buFont typeface="Arial"/>
              <a:buChar char="•"/>
            </a:pPr>
            <a:r>
              <a:rPr lang="en-GB" sz="1800" dirty="0">
                <a:ea typeface="ＭＳ Ｐゴシック" pitchFamily="34" charset="-128"/>
              </a:rPr>
              <a:t>c</a:t>
            </a:r>
            <a:r>
              <a:rPr lang="en-GB" sz="1800" dirty="0" smtClean="0">
                <a:ea typeface="ＭＳ Ｐゴシック" pitchFamily="34" charset="-128"/>
              </a:rPr>
              <a:t>osts</a:t>
            </a:r>
          </a:p>
          <a:p>
            <a:pPr marL="266700" indent="-266700">
              <a:lnSpc>
                <a:spcPct val="90000"/>
              </a:lnSpc>
              <a:spcBef>
                <a:spcPts val="600"/>
              </a:spcBef>
              <a:buFont typeface="Arial"/>
              <a:buChar char="•"/>
            </a:pPr>
            <a:r>
              <a:rPr lang="en-GB" sz="1800" dirty="0" smtClean="0">
                <a:ea typeface="ＭＳ Ｐゴシック" pitchFamily="34" charset="-128"/>
              </a:rPr>
              <a:t>means</a:t>
            </a:r>
          </a:p>
        </p:txBody>
      </p:sp>
      <p:sp>
        <p:nvSpPr>
          <p:cNvPr id="10" name="TextBox 9"/>
          <p:cNvSpPr txBox="1"/>
          <p:nvPr/>
        </p:nvSpPr>
        <p:spPr>
          <a:xfrm>
            <a:off x="381000" y="6311061"/>
            <a:ext cx="7315200" cy="646331"/>
          </a:xfrm>
          <a:prstGeom prst="rect">
            <a:avLst/>
          </a:prstGeom>
          <a:noFill/>
        </p:spPr>
        <p:txBody>
          <a:bodyPr wrap="square" rtlCol="0">
            <a:spAutoFit/>
          </a:bodyPr>
          <a:lstStyle/>
          <a:p>
            <a:r>
              <a:rPr lang="en-GB" sz="1800" u="sng" dirty="0" smtClean="0">
                <a:ea typeface="ＭＳ Ｐゴシック" pitchFamily="34" charset="-128"/>
              </a:rPr>
              <a:t>Stakeholder participation</a:t>
            </a:r>
            <a:r>
              <a:rPr lang="en-GB" sz="1800" dirty="0" smtClean="0">
                <a:ea typeface="ＭＳ Ｐゴシック" pitchFamily="34" charset="-128"/>
              </a:rPr>
              <a:t> is required.</a:t>
            </a:r>
          </a:p>
          <a:p>
            <a:endParaRPr lang="en-GB" sz="1800" dirty="0" smtClean="0">
              <a:ea typeface="ＭＳ Ｐゴシック" pitchFamily="34" charset="-128"/>
            </a:endParaRPr>
          </a:p>
        </p:txBody>
      </p:sp>
    </p:spTree>
    <p:extLst>
      <p:ext uri="{BB962C8B-B14F-4D97-AF65-F5344CB8AC3E}">
        <p14:creationId xmlns:p14="http://schemas.microsoft.com/office/powerpoint/2010/main" xmlns="" val="41087380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p:nvPr>
        </p:nvSpPr>
        <p:spPr>
          <a:xfrm>
            <a:off x="0" y="1274802"/>
            <a:ext cx="7775575" cy="553998"/>
          </a:xfrm>
        </p:spPr>
        <p:txBody>
          <a:bodyPr>
            <a:spAutoFit/>
          </a:bodyPr>
          <a:lstStyle/>
          <a:p>
            <a:pPr indent="0" eaLnBrk="1" hangingPunct="1"/>
            <a:r>
              <a:rPr lang="en-GB" dirty="0">
                <a:latin typeface="+mn-lt"/>
                <a:ea typeface="ＭＳ Ｐゴシック" pitchFamily="34" charset="-128"/>
              </a:rPr>
              <a:t>Key </a:t>
            </a:r>
            <a:r>
              <a:rPr lang="en-GB" dirty="0" smtClean="0">
                <a:latin typeface="+mn-lt"/>
                <a:ea typeface="ＭＳ Ｐゴシック" pitchFamily="34" charset="-128"/>
              </a:rPr>
              <a:t>stage 3 – The study</a:t>
            </a:r>
            <a:endParaRPr lang="en-GB" dirty="0">
              <a:latin typeface="+mn-lt"/>
              <a:ea typeface="ＭＳ Ｐゴシック" pitchFamily="34" charset="-128"/>
            </a:endParaRPr>
          </a:p>
        </p:txBody>
      </p:sp>
      <p:sp>
        <p:nvSpPr>
          <p:cNvPr id="5" name="Slide Number Placeholder 2"/>
          <p:cNvSpPr>
            <a:spLocks noGrp="1"/>
          </p:cNvSpPr>
          <p:nvPr>
            <p:ph type="sldNum" sz="quarter" idx="12"/>
          </p:nvPr>
        </p:nvSpPr>
        <p:spPr>
          <a:xfrm>
            <a:off x="7848600" y="6245225"/>
            <a:ext cx="838200" cy="476250"/>
          </a:xfrm>
        </p:spPr>
        <p:txBody>
          <a:bodyPr/>
          <a:lstStyle/>
          <a:p>
            <a:pPr>
              <a:defRPr/>
            </a:pPr>
            <a:fld id="{027E957F-B300-422A-B6B4-3433560F52D7}" type="slidenum">
              <a:rPr lang="en-GB" smtClean="0"/>
              <a:pPr>
                <a:defRPr/>
              </a:pPr>
              <a:t>35</a:t>
            </a:fld>
            <a:endParaRPr lang="en-GB" dirty="0"/>
          </a:p>
        </p:txBody>
      </p:sp>
      <p:sp>
        <p:nvSpPr>
          <p:cNvPr id="8" name="TextBox 7"/>
          <p:cNvSpPr txBox="1"/>
          <p:nvPr/>
        </p:nvSpPr>
        <p:spPr>
          <a:xfrm>
            <a:off x="395536" y="2204864"/>
            <a:ext cx="7924800" cy="2720745"/>
          </a:xfrm>
          <a:prstGeom prst="rect">
            <a:avLst/>
          </a:prstGeom>
          <a:noFill/>
        </p:spPr>
        <p:txBody>
          <a:bodyPr wrap="square" rtlCol="0">
            <a:spAutoFit/>
          </a:bodyPr>
          <a:lstStyle/>
          <a:p>
            <a:pPr marL="381000" indent="-381000" eaLnBrk="1" hangingPunct="1">
              <a:lnSpc>
                <a:spcPct val="90000"/>
              </a:lnSpc>
              <a:spcBef>
                <a:spcPts val="600"/>
              </a:spcBef>
              <a:buFontTx/>
              <a:buNone/>
            </a:pPr>
            <a:r>
              <a:rPr lang="en-GB" sz="1800" dirty="0" smtClean="0">
                <a:ea typeface="ＭＳ Ｐゴシック" pitchFamily="34" charset="-128"/>
              </a:rPr>
              <a:t>3. </a:t>
            </a:r>
            <a:r>
              <a:rPr lang="en-GB" sz="1800" dirty="0">
                <a:ea typeface="ＭＳ Ｐゴシック" pitchFamily="34" charset="-128"/>
              </a:rPr>
              <a:t>S</a:t>
            </a:r>
            <a:r>
              <a:rPr lang="en-GB" sz="1800" dirty="0" smtClean="0">
                <a:ea typeface="ＭＳ Ｐゴシック" pitchFamily="34" charset="-128"/>
              </a:rPr>
              <a:t>tudy</a:t>
            </a:r>
          </a:p>
          <a:p>
            <a:pPr marL="266700" indent="-266700">
              <a:lnSpc>
                <a:spcPct val="90000"/>
              </a:lnSpc>
              <a:spcBef>
                <a:spcPts val="600"/>
              </a:spcBef>
              <a:buFont typeface="Arial"/>
              <a:buChar char="•"/>
            </a:pPr>
            <a:r>
              <a:rPr lang="en-GB" sz="1800" u="sng" dirty="0" smtClean="0">
                <a:ea typeface="ＭＳ Ｐゴシック" pitchFamily="34" charset="-128"/>
              </a:rPr>
              <a:t>Identification </a:t>
            </a:r>
            <a:r>
              <a:rPr lang="en-GB" sz="1800" dirty="0" smtClean="0">
                <a:ea typeface="ＭＳ Ｐゴシック" pitchFamily="34" charset="-128"/>
              </a:rPr>
              <a:t>of </a:t>
            </a:r>
            <a:r>
              <a:rPr lang="en-GB" sz="1800" dirty="0">
                <a:ea typeface="ＭＳ Ｐゴシック" pitchFamily="34" charset="-128"/>
              </a:rPr>
              <a:t>significant environmental </a:t>
            </a:r>
            <a:r>
              <a:rPr lang="en-GB" sz="1800" dirty="0" smtClean="0">
                <a:ea typeface="ＭＳ Ｐゴシック" pitchFamily="34" charset="-128"/>
              </a:rPr>
              <a:t>impacts </a:t>
            </a:r>
            <a:r>
              <a:rPr lang="en-GB" sz="1800" dirty="0">
                <a:ea typeface="ＭＳ Ｐゴシック" pitchFamily="34" charset="-128"/>
              </a:rPr>
              <a:t>(project and possible alternatives</a:t>
            </a:r>
            <a:r>
              <a:rPr lang="en-GB" sz="1800" dirty="0" smtClean="0">
                <a:ea typeface="ＭＳ Ｐゴシック" pitchFamily="34" charset="-128"/>
              </a:rPr>
              <a:t>)</a:t>
            </a:r>
          </a:p>
          <a:p>
            <a:pPr marL="266700" indent="-266700">
              <a:lnSpc>
                <a:spcPct val="90000"/>
              </a:lnSpc>
              <a:spcBef>
                <a:spcPts val="600"/>
              </a:spcBef>
              <a:buFont typeface="Arial"/>
              <a:buChar char="•"/>
            </a:pPr>
            <a:r>
              <a:rPr lang="en-GB" sz="1800" dirty="0" smtClean="0">
                <a:ea typeface="ＭＳ Ｐゴシック" pitchFamily="34" charset="-128"/>
              </a:rPr>
              <a:t>Identification of opportunities</a:t>
            </a:r>
            <a:endParaRPr lang="en-GB" sz="1800" dirty="0">
              <a:ea typeface="ＭＳ Ｐゴシック" pitchFamily="34" charset="-128"/>
            </a:endParaRPr>
          </a:p>
          <a:p>
            <a:pPr marL="266700" indent="-266700">
              <a:lnSpc>
                <a:spcPct val="90000"/>
              </a:lnSpc>
              <a:spcBef>
                <a:spcPts val="600"/>
              </a:spcBef>
              <a:buFont typeface="Arial"/>
              <a:buChar char="•"/>
            </a:pPr>
            <a:r>
              <a:rPr lang="en-GB" sz="1800" u="sng" dirty="0" smtClean="0">
                <a:ea typeface="ＭＳ Ｐゴシック" pitchFamily="34" charset="-128"/>
              </a:rPr>
              <a:t>Evaluation</a:t>
            </a:r>
            <a:r>
              <a:rPr lang="en-GB" sz="1800" dirty="0" smtClean="0">
                <a:ea typeface="ＭＳ Ｐゴシック" pitchFamily="34" charset="-128"/>
              </a:rPr>
              <a:t> of the identified impacts and opportunities</a:t>
            </a:r>
          </a:p>
          <a:p>
            <a:pPr marL="266700" indent="-266700">
              <a:lnSpc>
                <a:spcPct val="90000"/>
              </a:lnSpc>
              <a:spcBef>
                <a:spcPts val="600"/>
              </a:spcBef>
              <a:buFont typeface="Arial"/>
              <a:buChar char="•"/>
            </a:pPr>
            <a:r>
              <a:rPr lang="en-GB" sz="1800" dirty="0" smtClean="0">
                <a:ea typeface="ＭＳ Ｐゴシック" pitchFamily="34" charset="-128"/>
              </a:rPr>
              <a:t>Mitigation/optimisation measures and recommendations, incl. </a:t>
            </a:r>
            <a:r>
              <a:rPr lang="en-GB" sz="1800" u="sng" dirty="0" smtClean="0">
                <a:ea typeface="ＭＳ Ｐゴシック" pitchFamily="34" charset="-128"/>
              </a:rPr>
              <a:t>Environmental Management Plan (or Climate impact mitigation plan)</a:t>
            </a:r>
            <a:endParaRPr lang="en-GB" sz="1800" dirty="0">
              <a:ea typeface="ＭＳ Ｐゴシック" pitchFamily="34" charset="-128"/>
            </a:endParaRPr>
          </a:p>
          <a:p>
            <a:pPr marL="266700" indent="-266700">
              <a:lnSpc>
                <a:spcPct val="90000"/>
              </a:lnSpc>
              <a:spcBef>
                <a:spcPts val="600"/>
              </a:spcBef>
              <a:buFont typeface="Arial"/>
              <a:buChar char="•"/>
            </a:pPr>
            <a:r>
              <a:rPr lang="en-GB" sz="1800" dirty="0" smtClean="0">
                <a:ea typeface="ＭＳ Ｐゴシック" pitchFamily="34" charset="-128"/>
              </a:rPr>
              <a:t>Account of residual impacts</a:t>
            </a:r>
          </a:p>
        </p:txBody>
      </p:sp>
      <p:sp>
        <p:nvSpPr>
          <p:cNvPr id="9" name="TextBox 8"/>
          <p:cNvSpPr txBox="1"/>
          <p:nvPr/>
        </p:nvSpPr>
        <p:spPr>
          <a:xfrm>
            <a:off x="381000" y="5934670"/>
            <a:ext cx="7315200" cy="646331"/>
          </a:xfrm>
          <a:prstGeom prst="rect">
            <a:avLst/>
          </a:prstGeom>
          <a:noFill/>
        </p:spPr>
        <p:txBody>
          <a:bodyPr wrap="square" rtlCol="0">
            <a:spAutoFit/>
          </a:bodyPr>
          <a:lstStyle/>
          <a:p>
            <a:r>
              <a:rPr lang="en-GB" sz="1800" u="sng" dirty="0" smtClean="0">
                <a:ea typeface="ＭＳ Ｐゴシック" pitchFamily="34" charset="-128"/>
              </a:rPr>
              <a:t>Stakeholder participation</a:t>
            </a:r>
            <a:r>
              <a:rPr lang="en-GB" sz="1800" dirty="0" smtClean="0">
                <a:ea typeface="ＭＳ Ｐゴシック" pitchFamily="34" charset="-128"/>
              </a:rPr>
              <a:t> is required.</a:t>
            </a:r>
          </a:p>
          <a:p>
            <a:endParaRPr lang="en-GB" sz="1800" dirty="0" smtClean="0">
              <a:ea typeface="ＭＳ Ｐゴシック" pitchFamily="34" charset="-128"/>
            </a:endParaRPr>
          </a:p>
        </p:txBody>
      </p:sp>
    </p:spTree>
    <p:extLst>
      <p:ext uri="{BB962C8B-B14F-4D97-AF65-F5344CB8AC3E}">
        <p14:creationId xmlns:p14="http://schemas.microsoft.com/office/powerpoint/2010/main" xmlns="" val="265331835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r="17647"/>
          <a:stretch/>
        </p:blipFill>
        <p:spPr bwMode="auto">
          <a:xfrm>
            <a:off x="5943600" y="1752600"/>
            <a:ext cx="3200400" cy="51816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1507" name="Rectangle 2"/>
          <p:cNvSpPr>
            <a:spLocks noGrp="1" noChangeArrowheads="1"/>
          </p:cNvSpPr>
          <p:nvPr>
            <p:ph type="title"/>
          </p:nvPr>
        </p:nvSpPr>
        <p:spPr>
          <a:xfrm>
            <a:off x="0" y="1259413"/>
            <a:ext cx="7786687" cy="553998"/>
          </a:xfrm>
        </p:spPr>
        <p:txBody>
          <a:bodyPr>
            <a:spAutoFit/>
          </a:bodyPr>
          <a:lstStyle/>
          <a:p>
            <a:pPr eaLnBrk="1" hangingPunct="1"/>
            <a:r>
              <a:rPr lang="en-GB" dirty="0" smtClean="0">
                <a:latin typeface="+mn-lt"/>
                <a:ea typeface="ＭＳ Ｐゴシック" pitchFamily="34" charset="-128"/>
              </a:rPr>
              <a:t>Key stage 4 – Impact evaluation</a:t>
            </a:r>
            <a:endParaRPr lang="en-GB" dirty="0">
              <a:latin typeface="+mn-lt"/>
              <a:ea typeface="ＭＳ Ｐゴシック" pitchFamily="34" charset="-128"/>
            </a:endParaRPr>
          </a:p>
        </p:txBody>
      </p:sp>
      <p:sp>
        <p:nvSpPr>
          <p:cNvPr id="6" name="TextBox 5"/>
          <p:cNvSpPr txBox="1"/>
          <p:nvPr/>
        </p:nvSpPr>
        <p:spPr>
          <a:xfrm>
            <a:off x="381000" y="2078772"/>
            <a:ext cx="8077200" cy="3816430"/>
          </a:xfrm>
          <a:prstGeom prst="rect">
            <a:avLst/>
          </a:prstGeom>
          <a:noFill/>
        </p:spPr>
        <p:txBody>
          <a:bodyPr wrap="square" rtlCol="0">
            <a:spAutoFit/>
          </a:bodyPr>
          <a:lstStyle/>
          <a:p>
            <a:pPr eaLnBrk="1" hangingPunct="1">
              <a:spcBef>
                <a:spcPts val="600"/>
              </a:spcBef>
              <a:spcAft>
                <a:spcPts val="600"/>
              </a:spcAft>
            </a:pPr>
            <a:r>
              <a:rPr lang="en-GB" sz="1800" dirty="0" smtClean="0">
                <a:ea typeface="ＭＳ Ｐゴシック" pitchFamily="34" charset="-128"/>
              </a:rPr>
              <a:t>Characterised with various criteria</a:t>
            </a:r>
          </a:p>
          <a:p>
            <a:pPr eaLnBrk="1" hangingPunct="1">
              <a:spcBef>
                <a:spcPts val="600"/>
              </a:spcBef>
              <a:spcAft>
                <a:spcPts val="600"/>
              </a:spcAft>
            </a:pPr>
            <a:endParaRPr lang="en-GB" sz="1800" dirty="0" smtClean="0">
              <a:ea typeface="ＭＳ Ｐゴシック" pitchFamily="34" charset="-128"/>
            </a:endParaRPr>
          </a:p>
          <a:p>
            <a:pPr marL="266700" lvl="1" indent="-266700" eaLnBrk="1" hangingPunct="1">
              <a:spcBef>
                <a:spcPts val="600"/>
              </a:spcBef>
              <a:spcAft>
                <a:spcPts val="600"/>
              </a:spcAft>
              <a:buFont typeface="Arial"/>
              <a:buChar char="•"/>
            </a:pPr>
            <a:r>
              <a:rPr lang="en-GB" sz="1800" dirty="0" smtClean="0">
                <a:ea typeface="ＭＳ Ｐゴシック" pitchFamily="34" charset="-128"/>
              </a:rPr>
              <a:t>Direct or indirect, positive or negative</a:t>
            </a:r>
          </a:p>
          <a:p>
            <a:pPr marL="266700" lvl="1" indent="-266700" eaLnBrk="1" hangingPunct="1">
              <a:spcBef>
                <a:spcPts val="600"/>
              </a:spcBef>
              <a:spcAft>
                <a:spcPts val="600"/>
              </a:spcAft>
              <a:buFont typeface="Arial"/>
              <a:buChar char="•"/>
            </a:pPr>
            <a:r>
              <a:rPr lang="en-GB" sz="1800" dirty="0" smtClean="0">
                <a:ea typeface="ＭＳ Ｐゴシック" pitchFamily="34" charset="-128"/>
              </a:rPr>
              <a:t>Temporary or permanent; short-,  medium- </a:t>
            </a:r>
          </a:p>
          <a:p>
            <a:pPr marL="266700" lvl="1" indent="-266700" eaLnBrk="1" hangingPunct="1">
              <a:spcBef>
                <a:spcPts val="600"/>
              </a:spcBef>
              <a:spcAft>
                <a:spcPts val="600"/>
              </a:spcAft>
            </a:pPr>
            <a:r>
              <a:rPr lang="en-GB" sz="1800" dirty="0" smtClean="0">
                <a:ea typeface="ＭＳ Ｐゴシック" pitchFamily="34" charset="-128"/>
              </a:rPr>
              <a:t>	or long-term</a:t>
            </a:r>
          </a:p>
          <a:p>
            <a:pPr marL="266700" lvl="1" indent="-266700" eaLnBrk="1" hangingPunct="1">
              <a:spcBef>
                <a:spcPts val="600"/>
              </a:spcBef>
              <a:spcAft>
                <a:spcPts val="600"/>
              </a:spcAft>
              <a:buFont typeface="Arial"/>
              <a:buChar char="•"/>
            </a:pPr>
            <a:r>
              <a:rPr lang="en-GB" sz="1800" dirty="0" smtClean="0">
                <a:ea typeface="ＭＳ Ｐゴシック" pitchFamily="34" charset="-128"/>
              </a:rPr>
              <a:t>Continuous or sporadic</a:t>
            </a:r>
          </a:p>
          <a:p>
            <a:pPr marL="266700" lvl="1" indent="-266700" eaLnBrk="1" hangingPunct="1">
              <a:spcBef>
                <a:spcPts val="600"/>
              </a:spcBef>
              <a:spcAft>
                <a:spcPts val="600"/>
              </a:spcAft>
              <a:buFont typeface="Arial"/>
              <a:buChar char="•"/>
            </a:pPr>
            <a:r>
              <a:rPr lang="en-GB" sz="1800" dirty="0" smtClean="0">
                <a:ea typeface="ＭＳ Ｐゴシック" pitchFamily="34" charset="-128"/>
              </a:rPr>
              <a:t>Reversible or irreversible</a:t>
            </a:r>
          </a:p>
          <a:p>
            <a:pPr marL="266700" lvl="1" indent="-266700" eaLnBrk="1" hangingPunct="1">
              <a:spcBef>
                <a:spcPts val="600"/>
              </a:spcBef>
              <a:spcAft>
                <a:spcPts val="600"/>
              </a:spcAft>
              <a:buFont typeface="Arial"/>
              <a:buChar char="•"/>
            </a:pPr>
            <a:r>
              <a:rPr lang="en-GB" sz="1800" dirty="0">
                <a:ea typeface="ＭＳ Ｐゴシック" pitchFamily="34" charset="-128"/>
              </a:rPr>
              <a:t>D</a:t>
            </a:r>
            <a:r>
              <a:rPr lang="en-GB" sz="1800" dirty="0" smtClean="0">
                <a:ea typeface="ＭＳ Ｐゴシック" pitchFamily="34" charset="-128"/>
              </a:rPr>
              <a:t>egrees of magnitude</a:t>
            </a:r>
          </a:p>
          <a:p>
            <a:pPr marL="266700" lvl="1" indent="-266700" eaLnBrk="1" hangingPunct="1">
              <a:spcBef>
                <a:spcPts val="600"/>
              </a:spcBef>
              <a:spcAft>
                <a:spcPts val="600"/>
              </a:spcAft>
              <a:buFont typeface="Arial"/>
              <a:buChar char="•"/>
            </a:pPr>
            <a:r>
              <a:rPr lang="en-GB" sz="1800" dirty="0" smtClean="0">
                <a:ea typeface="ＭＳ Ｐゴシック" pitchFamily="34" charset="-128"/>
              </a:rPr>
              <a:t>Impacts that can or cannot be mitigated …</a:t>
            </a:r>
          </a:p>
        </p:txBody>
      </p:sp>
    </p:spTree>
    <p:extLst>
      <p:ext uri="{BB962C8B-B14F-4D97-AF65-F5344CB8AC3E}">
        <p14:creationId xmlns:p14="http://schemas.microsoft.com/office/powerpoint/2010/main" xmlns="" val="138068597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p:nvPr>
        </p:nvSpPr>
        <p:spPr>
          <a:xfrm>
            <a:off x="0" y="1282497"/>
            <a:ext cx="8460432" cy="538609"/>
          </a:xfrm>
        </p:spPr>
        <p:txBody>
          <a:bodyPr>
            <a:spAutoFit/>
          </a:bodyPr>
          <a:lstStyle/>
          <a:p>
            <a:pPr indent="0" eaLnBrk="1" hangingPunct="1"/>
            <a:r>
              <a:rPr lang="en-GB" sz="2900" dirty="0" smtClean="0">
                <a:latin typeface="+mn-lt"/>
                <a:ea typeface="ＭＳ Ｐゴシック" pitchFamily="34" charset="-128"/>
              </a:rPr>
              <a:t>The Environmental </a:t>
            </a:r>
            <a:r>
              <a:rPr lang="en-GB" sz="2900" dirty="0">
                <a:latin typeface="+mn-lt"/>
                <a:ea typeface="ＭＳ Ｐゴシック" pitchFamily="34" charset="-128"/>
              </a:rPr>
              <a:t>M</a:t>
            </a:r>
            <a:r>
              <a:rPr lang="en-GB" sz="2900" dirty="0" smtClean="0">
                <a:latin typeface="+mn-lt"/>
                <a:ea typeface="ＭＳ Ｐゴシック" pitchFamily="34" charset="-128"/>
              </a:rPr>
              <a:t>anagement Plan</a:t>
            </a:r>
            <a:endParaRPr lang="en-GB" sz="2900" dirty="0">
              <a:latin typeface="+mn-lt"/>
              <a:ea typeface="ＭＳ Ｐゴシック" pitchFamily="34" charset="-128"/>
            </a:endParaRPr>
          </a:p>
        </p:txBody>
      </p:sp>
      <p:sp>
        <p:nvSpPr>
          <p:cNvPr id="5" name="TextBox 4"/>
          <p:cNvSpPr txBox="1"/>
          <p:nvPr/>
        </p:nvSpPr>
        <p:spPr>
          <a:xfrm>
            <a:off x="381000" y="2133600"/>
            <a:ext cx="8077200" cy="1491177"/>
          </a:xfrm>
          <a:prstGeom prst="rect">
            <a:avLst/>
          </a:prstGeom>
          <a:noFill/>
        </p:spPr>
        <p:txBody>
          <a:bodyPr wrap="square" rtlCol="0">
            <a:spAutoFit/>
          </a:bodyPr>
          <a:lstStyle/>
          <a:p>
            <a:pPr marL="266700" indent="-266700">
              <a:spcBef>
                <a:spcPct val="35000"/>
              </a:spcBef>
              <a:buFont typeface="Arial"/>
              <a:buChar char="•"/>
            </a:pPr>
            <a:r>
              <a:rPr lang="en-GB" sz="1800" dirty="0" smtClean="0">
                <a:ea typeface="ＭＳ Ｐゴシック" pitchFamily="34" charset="-128"/>
              </a:rPr>
              <a:t>Details of the proposed mitigation measures</a:t>
            </a:r>
          </a:p>
          <a:p>
            <a:pPr marL="266700" indent="-266700">
              <a:spcBef>
                <a:spcPct val="35000"/>
              </a:spcBef>
              <a:buFont typeface="Arial"/>
              <a:buChar char="•"/>
            </a:pPr>
            <a:r>
              <a:rPr lang="en-GB" sz="1800" dirty="0" smtClean="0">
                <a:ea typeface="ＭＳ Ｐゴシック" pitchFamily="34" charset="-128"/>
              </a:rPr>
              <a:t>Identification of parties responsible for implementation</a:t>
            </a:r>
          </a:p>
          <a:p>
            <a:pPr marL="266700" indent="-266700">
              <a:spcBef>
                <a:spcPct val="35000"/>
              </a:spcBef>
              <a:buFont typeface="Arial"/>
              <a:buChar char="•"/>
            </a:pPr>
            <a:r>
              <a:rPr lang="en-GB" sz="1800" dirty="0" smtClean="0">
                <a:ea typeface="ＭＳ Ｐゴシック" pitchFamily="34" charset="-128"/>
              </a:rPr>
              <a:t>Identification of parties responsible for monitoring and control</a:t>
            </a:r>
          </a:p>
          <a:p>
            <a:pPr marL="266700" indent="-266700">
              <a:spcBef>
                <a:spcPct val="35000"/>
              </a:spcBef>
              <a:buFont typeface="Arial"/>
              <a:buChar char="•"/>
            </a:pPr>
            <a:r>
              <a:rPr lang="en-GB" sz="1800" dirty="0" smtClean="0">
                <a:ea typeface="ＭＳ Ｐゴシック" pitchFamily="34" charset="-128"/>
              </a:rPr>
              <a:t>Ideally, cost estimates of the proposed measures</a:t>
            </a:r>
          </a:p>
        </p:txBody>
      </p:sp>
      <p:sp>
        <p:nvSpPr>
          <p:cNvPr id="8" name="Slide Number Placeholder 2"/>
          <p:cNvSpPr>
            <a:spLocks noGrp="1"/>
          </p:cNvSpPr>
          <p:nvPr>
            <p:ph type="sldNum" sz="quarter" idx="12"/>
          </p:nvPr>
        </p:nvSpPr>
        <p:spPr>
          <a:xfrm>
            <a:off x="7848600" y="6245225"/>
            <a:ext cx="838200" cy="476250"/>
          </a:xfrm>
        </p:spPr>
        <p:txBody>
          <a:bodyPr/>
          <a:lstStyle/>
          <a:p>
            <a:pPr>
              <a:defRPr/>
            </a:pPr>
            <a:fld id="{027E957F-B300-422A-B6B4-3433560F52D7}" type="slidenum">
              <a:rPr lang="en-GB" smtClean="0"/>
              <a:pPr>
                <a:defRPr/>
              </a:pPr>
              <a:t>37</a:t>
            </a:fld>
            <a:endParaRPr lang="en-GB" dirty="0"/>
          </a:p>
        </p:txBody>
      </p:sp>
    </p:spTree>
    <p:extLst>
      <p:ext uri="{BB962C8B-B14F-4D97-AF65-F5344CB8AC3E}">
        <p14:creationId xmlns:p14="http://schemas.microsoft.com/office/powerpoint/2010/main" xmlns="" val="328383489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0" y="1244049"/>
            <a:ext cx="8229600" cy="553998"/>
          </a:xfrm>
        </p:spPr>
        <p:txBody>
          <a:bodyPr>
            <a:spAutoFit/>
          </a:bodyPr>
          <a:lstStyle/>
          <a:p>
            <a:r>
              <a:rPr lang="en-US" dirty="0" smtClean="0">
                <a:ea typeface="ＭＳ Ｐゴシック" pitchFamily="34" charset="-128"/>
              </a:rPr>
              <a:t>EIA example : Kyrgyzstan road EIA</a:t>
            </a:r>
          </a:p>
        </p:txBody>
      </p:sp>
      <p:sp>
        <p:nvSpPr>
          <p:cNvPr id="18435" name="Slide Number Placeholder 3"/>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ABAEDDBC-F027-4D05-96A2-E4F932CE4997}" type="slidenum">
              <a:rPr lang="en-GB" smtClean="0">
                <a:solidFill>
                  <a:srgbClr val="000000"/>
                </a:solidFill>
                <a:latin typeface="Verdana" pitchFamily="34" charset="0"/>
              </a:rPr>
              <a:pPr eaLnBrk="1" hangingPunct="1"/>
              <a:t>38</a:t>
            </a:fld>
            <a:endParaRPr lang="en-GB" dirty="0" smtClean="0">
              <a:solidFill>
                <a:srgbClr val="000000"/>
              </a:solidFill>
              <a:latin typeface="Verdana" pitchFamily="34" charset="0"/>
            </a:endParaRPr>
          </a:p>
        </p:txBody>
      </p:sp>
      <p:pic>
        <p:nvPicPr>
          <p:cNvPr id="18436" name="Content Placeholder 5" descr="EIA cover .tiff"/>
          <p:cNvPicPr>
            <a:picLocks noGrp="1" noChangeAspect="1"/>
          </p:cNvPicPr>
          <p:nvPr>
            <p:ph idx="1"/>
          </p:nvPr>
        </p:nvPicPr>
        <p:blipFill>
          <a:blip r:embed="rId3" cstate="print">
            <a:extLst>
              <a:ext uri="{28A0092B-C50C-407E-A947-70E740481C1C}">
                <a14:useLocalDpi xmlns:a14="http://schemas.microsoft.com/office/drawing/2010/main" xmlns="" val="0"/>
              </a:ext>
            </a:extLst>
          </a:blip>
          <a:srcRect l="-76675" r="-76675"/>
          <a:stretch>
            <a:fillRect/>
          </a:stretch>
        </p:blipFill>
        <p:spPr>
          <a:xfrm>
            <a:off x="457200" y="1844824"/>
            <a:ext cx="8229600" cy="4953000"/>
          </a:xfrm>
        </p:spPr>
      </p:pic>
    </p:spTree>
    <p:extLst>
      <p:ext uri="{BB962C8B-B14F-4D97-AF65-F5344CB8AC3E}">
        <p14:creationId xmlns:p14="http://schemas.microsoft.com/office/powerpoint/2010/main" xmlns="" val="35703185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p:nvPr>
        </p:nvSpPr>
        <p:spPr>
          <a:xfrm>
            <a:off x="0" y="1362834"/>
            <a:ext cx="9144000" cy="553998"/>
          </a:xfrm>
        </p:spPr>
        <p:txBody>
          <a:bodyPr wrap="square" anchor="t">
            <a:spAutoFit/>
          </a:bodyPr>
          <a:lstStyle/>
          <a:p>
            <a:pPr indent="0" eaLnBrk="1" hangingPunct="1"/>
            <a:r>
              <a:rPr lang="en-GB" dirty="0" smtClean="0">
                <a:latin typeface="+mn-lt"/>
                <a:ea typeface="ＭＳ Ｐゴシック" pitchFamily="34" charset="-128"/>
              </a:rPr>
              <a:t>Environmental Management Plan, EMP</a:t>
            </a:r>
            <a:endParaRPr lang="en-GB" sz="2800" dirty="0">
              <a:latin typeface="+mn-lt"/>
              <a:ea typeface="ＭＳ Ｐゴシック" pitchFamily="34" charset="-128"/>
            </a:endParaRPr>
          </a:p>
        </p:txBody>
      </p:sp>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7874" r="-4877"/>
          <a:stretch/>
        </p:blipFill>
        <p:spPr bwMode="auto">
          <a:xfrm>
            <a:off x="0" y="2276872"/>
            <a:ext cx="9144000" cy="4608512"/>
          </a:xfrm>
          <a:prstGeom prst="rect">
            <a:avLst/>
          </a:prstGeom>
          <a:solidFill>
            <a:schemeClr val="tx1"/>
          </a:solidFill>
          <a:ln w="9525">
            <a:solidFill>
              <a:schemeClr val="tx1"/>
            </a:solidFill>
            <a:miter lim="800000"/>
            <a:headEnd/>
            <a:tailEnd/>
          </a:ln>
          <a:effectLst/>
        </p:spPr>
      </p:pic>
    </p:spTree>
    <p:extLst>
      <p:ext uri="{BB962C8B-B14F-4D97-AF65-F5344CB8AC3E}">
        <p14:creationId xmlns:p14="http://schemas.microsoft.com/office/powerpoint/2010/main" xmlns="" val="1866247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026"/>
                                        </p:tgtEl>
                                      </p:cBhvr>
                                    </p:animEffect>
                                    <p:set>
                                      <p:cBhvr>
                                        <p:cTn id="7" dur="1" fill="hold">
                                          <p:stCondLst>
                                            <p:cond delay="499"/>
                                          </p:stCondLst>
                                        </p:cTn>
                                        <p:tgtEl>
                                          <p:spTgt spid="10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Number Placeholder 1"/>
          <p:cNvSpPr>
            <a:spLocks noGrp="1"/>
          </p:cNvSpPr>
          <p:nvPr>
            <p:ph type="sldNum" sz="quarter" idx="12"/>
          </p:nvPr>
        </p:nvSpPr>
        <p:spPr>
          <a:xfrm>
            <a:off x="8153400" y="6245225"/>
            <a:ext cx="533400" cy="4762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charset="0"/>
                <a:ea typeface="ＭＳ Ｐゴシック" charset="-128"/>
              </a:defRPr>
            </a:lvl1pPr>
            <a:lvl2pPr marL="742950" indent="-285750" eaLnBrk="0" hangingPunct="0">
              <a:defRPr>
                <a:solidFill>
                  <a:schemeClr val="bg2"/>
                </a:solidFill>
                <a:latin typeface="Arial" charset="0"/>
                <a:ea typeface="ＭＳ Ｐゴシック" charset="-128"/>
              </a:defRPr>
            </a:lvl2pPr>
            <a:lvl3pPr marL="1143000" indent="-228600" eaLnBrk="0" hangingPunct="0">
              <a:defRPr>
                <a:solidFill>
                  <a:schemeClr val="bg2"/>
                </a:solidFill>
                <a:latin typeface="Arial" charset="0"/>
                <a:ea typeface="ＭＳ Ｐゴシック" charset="-128"/>
              </a:defRPr>
            </a:lvl3pPr>
            <a:lvl4pPr marL="1600200" indent="-228600" eaLnBrk="0" hangingPunct="0">
              <a:defRPr>
                <a:solidFill>
                  <a:schemeClr val="bg2"/>
                </a:solidFill>
                <a:latin typeface="Arial" charset="0"/>
                <a:ea typeface="ＭＳ Ｐゴシック" charset="-128"/>
              </a:defRPr>
            </a:lvl4pPr>
            <a:lvl5pPr marL="2057400" indent="-228600" eaLnBrk="0" hangingPunct="0">
              <a:defRPr>
                <a:solidFill>
                  <a:schemeClr val="bg2"/>
                </a:solidFill>
                <a:latin typeface="Arial" charset="0"/>
                <a:ea typeface="ＭＳ Ｐゴシック" charset="-128"/>
              </a:defRPr>
            </a:lvl5pPr>
            <a:lvl6pPr marL="2514600" indent="-228600" algn="ctr" eaLnBrk="0" fontAlgn="base" hangingPunct="0">
              <a:spcBef>
                <a:spcPct val="0"/>
              </a:spcBef>
              <a:spcAft>
                <a:spcPct val="0"/>
              </a:spcAft>
              <a:defRPr>
                <a:solidFill>
                  <a:schemeClr val="bg2"/>
                </a:solidFill>
                <a:latin typeface="Arial" charset="0"/>
                <a:ea typeface="ＭＳ Ｐゴシック" charset="-128"/>
              </a:defRPr>
            </a:lvl6pPr>
            <a:lvl7pPr marL="2971800" indent="-228600" algn="ctr" eaLnBrk="0" fontAlgn="base" hangingPunct="0">
              <a:spcBef>
                <a:spcPct val="0"/>
              </a:spcBef>
              <a:spcAft>
                <a:spcPct val="0"/>
              </a:spcAft>
              <a:defRPr>
                <a:solidFill>
                  <a:schemeClr val="bg2"/>
                </a:solidFill>
                <a:latin typeface="Arial" charset="0"/>
                <a:ea typeface="ＭＳ Ｐゴシック" charset="-128"/>
              </a:defRPr>
            </a:lvl7pPr>
            <a:lvl8pPr marL="3429000" indent="-228600" algn="ctr" eaLnBrk="0" fontAlgn="base" hangingPunct="0">
              <a:spcBef>
                <a:spcPct val="0"/>
              </a:spcBef>
              <a:spcAft>
                <a:spcPct val="0"/>
              </a:spcAft>
              <a:defRPr>
                <a:solidFill>
                  <a:schemeClr val="bg2"/>
                </a:solidFill>
                <a:latin typeface="Arial" charset="0"/>
                <a:ea typeface="ＭＳ Ｐゴシック" charset="-128"/>
              </a:defRPr>
            </a:lvl8pPr>
            <a:lvl9pPr marL="3886200" indent="-228600" algn="ctr" eaLnBrk="0" fontAlgn="base" hangingPunct="0">
              <a:spcBef>
                <a:spcPct val="0"/>
              </a:spcBef>
              <a:spcAft>
                <a:spcPct val="0"/>
              </a:spcAft>
              <a:defRPr>
                <a:solidFill>
                  <a:schemeClr val="bg2"/>
                </a:solidFill>
                <a:latin typeface="Arial" charset="0"/>
                <a:ea typeface="ＭＳ Ｐゴシック" charset="-128"/>
              </a:defRPr>
            </a:lvl9pPr>
          </a:lstStyle>
          <a:p>
            <a:pPr eaLnBrk="1" hangingPunct="1"/>
            <a:fld id="{9F141443-7899-4B8C-BC19-691D76FF1C94}" type="slidenum">
              <a:rPr lang="en-GB" smtClean="0">
                <a:solidFill>
                  <a:schemeClr val="tx1"/>
                </a:solidFill>
                <a:latin typeface="Verdana" pitchFamily="34" charset="0"/>
              </a:rPr>
              <a:pPr eaLnBrk="1" hangingPunct="1"/>
              <a:t>4</a:t>
            </a:fld>
            <a:endParaRPr lang="en-GB" dirty="0" smtClean="0">
              <a:solidFill>
                <a:schemeClr val="tx1"/>
              </a:solidFill>
              <a:latin typeface="Verdana" pitchFamily="34" charset="0"/>
            </a:endParaRPr>
          </a:p>
        </p:txBody>
      </p:sp>
      <p:sp>
        <p:nvSpPr>
          <p:cNvPr id="5" name="TextBox 4"/>
          <p:cNvSpPr txBox="1"/>
          <p:nvPr/>
        </p:nvSpPr>
        <p:spPr>
          <a:xfrm>
            <a:off x="457200" y="4213448"/>
            <a:ext cx="1879409" cy="923330"/>
          </a:xfrm>
          <a:prstGeom prst="rect">
            <a:avLst/>
          </a:prstGeom>
          <a:solidFill>
            <a:schemeClr val="accent5">
              <a:lumMod val="50000"/>
            </a:schemeClr>
          </a:solidFill>
        </p:spPr>
        <p:style>
          <a:lnRef idx="0">
            <a:schemeClr val="accent1"/>
          </a:lnRef>
          <a:fillRef idx="3">
            <a:schemeClr val="accent1"/>
          </a:fillRef>
          <a:effectRef idx="3">
            <a:schemeClr val="accent1"/>
          </a:effectRef>
          <a:fontRef idx="minor">
            <a:schemeClr val="lt1"/>
          </a:fontRef>
        </p:style>
        <p:txBody>
          <a:bodyPr>
            <a:spAutoFit/>
          </a:bodyPr>
          <a:lstStyle/>
          <a:p>
            <a:pPr algn="l">
              <a:defRPr/>
            </a:pPr>
            <a:r>
              <a:rPr lang="da-DK" dirty="0">
                <a:solidFill>
                  <a:schemeClr val="bg1"/>
                </a:solidFill>
              </a:rPr>
              <a:t>National – Sector Indicators</a:t>
            </a:r>
          </a:p>
        </p:txBody>
      </p:sp>
      <p:sp>
        <p:nvSpPr>
          <p:cNvPr id="6" name="TextBox 5"/>
          <p:cNvSpPr txBox="1"/>
          <p:nvPr/>
        </p:nvSpPr>
        <p:spPr>
          <a:xfrm>
            <a:off x="4561656" y="5234334"/>
            <a:ext cx="1944216" cy="923330"/>
          </a:xfrm>
          <a:prstGeom prst="rect">
            <a:avLst/>
          </a:prstGeom>
          <a:solidFill>
            <a:schemeClr val="accent5">
              <a:lumMod val="50000"/>
            </a:schemeClr>
          </a:solidFill>
        </p:spPr>
        <p:style>
          <a:lnRef idx="0">
            <a:schemeClr val="accent1"/>
          </a:lnRef>
          <a:fillRef idx="3">
            <a:schemeClr val="accent1"/>
          </a:fillRef>
          <a:effectRef idx="3">
            <a:schemeClr val="accent1"/>
          </a:effectRef>
          <a:fontRef idx="minor">
            <a:schemeClr val="lt1"/>
          </a:fontRef>
        </p:style>
        <p:txBody>
          <a:bodyPr>
            <a:spAutoFit/>
          </a:bodyPr>
          <a:lstStyle/>
          <a:p>
            <a:pPr algn="l">
              <a:defRPr/>
            </a:pPr>
            <a:r>
              <a:rPr lang="da-DK" dirty="0">
                <a:solidFill>
                  <a:schemeClr val="bg1"/>
                </a:solidFill>
              </a:rPr>
              <a:t>Provide TA to strengthen capacity</a:t>
            </a:r>
          </a:p>
        </p:txBody>
      </p:sp>
      <p:sp>
        <p:nvSpPr>
          <p:cNvPr id="7" name="TextBox 6"/>
          <p:cNvSpPr txBox="1"/>
          <p:nvPr/>
        </p:nvSpPr>
        <p:spPr>
          <a:xfrm>
            <a:off x="2473424" y="3157135"/>
            <a:ext cx="1944216" cy="923330"/>
          </a:xfrm>
          <a:prstGeom prst="rect">
            <a:avLst/>
          </a:prstGeom>
          <a:solidFill>
            <a:schemeClr val="accent5">
              <a:lumMod val="50000"/>
            </a:schemeClr>
          </a:solidFill>
        </p:spPr>
        <p:style>
          <a:lnRef idx="0">
            <a:schemeClr val="accent1"/>
          </a:lnRef>
          <a:fillRef idx="3">
            <a:schemeClr val="accent1"/>
          </a:fillRef>
          <a:effectRef idx="3">
            <a:schemeClr val="accent1"/>
          </a:effectRef>
          <a:fontRef idx="minor">
            <a:schemeClr val="lt1"/>
          </a:fontRef>
        </p:style>
        <p:txBody>
          <a:bodyPr>
            <a:spAutoFit/>
          </a:bodyPr>
          <a:lstStyle/>
          <a:p>
            <a:pPr algn="l">
              <a:defRPr/>
            </a:pPr>
            <a:r>
              <a:rPr lang="da-DK" dirty="0">
                <a:solidFill>
                  <a:schemeClr val="bg1"/>
                </a:solidFill>
              </a:rPr>
              <a:t>Fund studies for data/ information</a:t>
            </a:r>
          </a:p>
        </p:txBody>
      </p:sp>
      <p:sp>
        <p:nvSpPr>
          <p:cNvPr id="8" name="TextBox 7"/>
          <p:cNvSpPr txBox="1"/>
          <p:nvPr/>
        </p:nvSpPr>
        <p:spPr>
          <a:xfrm>
            <a:off x="2473424" y="1981200"/>
            <a:ext cx="1944216" cy="923330"/>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lgn="l">
              <a:defRPr/>
            </a:pPr>
            <a:r>
              <a:rPr lang="da-DK" dirty="0">
                <a:solidFill>
                  <a:schemeClr val="bg1"/>
                </a:solidFill>
              </a:rPr>
              <a:t>Awareness raising at all levels</a:t>
            </a:r>
          </a:p>
        </p:txBody>
      </p:sp>
      <p:sp>
        <p:nvSpPr>
          <p:cNvPr id="10" name="TextBox 9"/>
          <p:cNvSpPr txBox="1"/>
          <p:nvPr/>
        </p:nvSpPr>
        <p:spPr>
          <a:xfrm>
            <a:off x="457200" y="1981200"/>
            <a:ext cx="1879409" cy="923330"/>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lgn="l">
              <a:defRPr/>
            </a:pPr>
            <a:r>
              <a:rPr lang="da-DK" dirty="0">
                <a:solidFill>
                  <a:schemeClr val="bg1"/>
                </a:solidFill>
              </a:rPr>
              <a:t>Policy dialogue – consultations</a:t>
            </a:r>
          </a:p>
        </p:txBody>
      </p:sp>
      <p:sp>
        <p:nvSpPr>
          <p:cNvPr id="11" name="TextBox 10"/>
          <p:cNvSpPr txBox="1"/>
          <p:nvPr/>
        </p:nvSpPr>
        <p:spPr>
          <a:xfrm>
            <a:off x="457200" y="3133328"/>
            <a:ext cx="1879409" cy="923330"/>
          </a:xfrm>
          <a:prstGeom prst="rect">
            <a:avLst/>
          </a:prstGeom>
          <a:solidFill>
            <a:schemeClr val="accent5">
              <a:lumMod val="50000"/>
            </a:schemeClr>
          </a:solidFill>
        </p:spPr>
        <p:style>
          <a:lnRef idx="0">
            <a:schemeClr val="accent1"/>
          </a:lnRef>
          <a:fillRef idx="3">
            <a:schemeClr val="accent1"/>
          </a:fillRef>
          <a:effectRef idx="3">
            <a:schemeClr val="accent1"/>
          </a:effectRef>
          <a:fontRef idx="minor">
            <a:schemeClr val="lt1"/>
          </a:fontRef>
        </p:style>
        <p:txBody>
          <a:bodyPr>
            <a:spAutoFit/>
          </a:bodyPr>
          <a:lstStyle/>
          <a:p>
            <a:pPr algn="l">
              <a:defRPr/>
            </a:pPr>
            <a:r>
              <a:rPr lang="da-DK" dirty="0">
                <a:solidFill>
                  <a:schemeClr val="bg1"/>
                </a:solidFill>
              </a:rPr>
              <a:t>Policy and sector Reviews</a:t>
            </a:r>
          </a:p>
        </p:txBody>
      </p:sp>
      <p:sp>
        <p:nvSpPr>
          <p:cNvPr id="12" name="TextBox 11"/>
          <p:cNvSpPr txBox="1"/>
          <p:nvPr/>
        </p:nvSpPr>
        <p:spPr>
          <a:xfrm>
            <a:off x="2473424" y="4238996"/>
            <a:ext cx="1944216" cy="923330"/>
          </a:xfrm>
          <a:prstGeom prst="rect">
            <a:avLst/>
          </a:prstGeom>
          <a:solidFill>
            <a:schemeClr val="accent5">
              <a:lumMod val="50000"/>
            </a:schemeClr>
          </a:solidFill>
        </p:spPr>
        <p:style>
          <a:lnRef idx="0">
            <a:schemeClr val="accent1"/>
          </a:lnRef>
          <a:fillRef idx="3">
            <a:schemeClr val="accent1"/>
          </a:fillRef>
          <a:effectRef idx="3">
            <a:schemeClr val="accent1"/>
          </a:effectRef>
          <a:fontRef idx="minor">
            <a:schemeClr val="lt1"/>
          </a:fontRef>
        </p:style>
        <p:txBody>
          <a:bodyPr>
            <a:spAutoFit/>
          </a:bodyPr>
          <a:lstStyle/>
          <a:p>
            <a:pPr algn="l">
              <a:defRPr/>
            </a:pPr>
            <a:r>
              <a:rPr lang="da-DK" dirty="0">
                <a:solidFill>
                  <a:schemeClr val="bg1"/>
                </a:solidFill>
              </a:rPr>
              <a:t>Fund activists and civil society</a:t>
            </a:r>
          </a:p>
        </p:txBody>
      </p:sp>
      <p:sp>
        <p:nvSpPr>
          <p:cNvPr id="13" name="TextBox 12"/>
          <p:cNvSpPr txBox="1"/>
          <p:nvPr/>
        </p:nvSpPr>
        <p:spPr>
          <a:xfrm>
            <a:off x="2473424" y="5234334"/>
            <a:ext cx="1944216" cy="923330"/>
          </a:xfrm>
          <a:prstGeom prst="rect">
            <a:avLst/>
          </a:prstGeom>
          <a:solidFill>
            <a:schemeClr val="accent5">
              <a:lumMod val="50000"/>
            </a:schemeClr>
          </a:solidFill>
        </p:spPr>
        <p:style>
          <a:lnRef idx="0">
            <a:schemeClr val="accent1"/>
          </a:lnRef>
          <a:fillRef idx="3">
            <a:schemeClr val="accent1"/>
          </a:fillRef>
          <a:effectRef idx="3">
            <a:schemeClr val="accent1"/>
          </a:effectRef>
          <a:fontRef idx="minor">
            <a:schemeClr val="lt1"/>
          </a:fontRef>
        </p:style>
        <p:txBody>
          <a:bodyPr>
            <a:spAutoFit/>
          </a:bodyPr>
          <a:lstStyle/>
          <a:p>
            <a:pPr algn="l">
              <a:defRPr/>
            </a:pPr>
            <a:r>
              <a:rPr lang="da-DK" dirty="0">
                <a:solidFill>
                  <a:schemeClr val="bg1"/>
                </a:solidFill>
              </a:rPr>
              <a:t>Fund activities to demonstrate  benefits</a:t>
            </a:r>
          </a:p>
        </p:txBody>
      </p:sp>
      <p:sp>
        <p:nvSpPr>
          <p:cNvPr id="14" name="TextBox 13"/>
          <p:cNvSpPr txBox="1"/>
          <p:nvPr/>
        </p:nvSpPr>
        <p:spPr>
          <a:xfrm>
            <a:off x="4561656" y="1981200"/>
            <a:ext cx="1944216" cy="923330"/>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lgn="l">
              <a:defRPr/>
            </a:pPr>
            <a:r>
              <a:rPr lang="da-DK" dirty="0">
                <a:solidFill>
                  <a:schemeClr val="bg1"/>
                </a:solidFill>
              </a:rPr>
              <a:t>Increasing institutional capacity </a:t>
            </a:r>
          </a:p>
        </p:txBody>
      </p:sp>
      <p:sp>
        <p:nvSpPr>
          <p:cNvPr id="15" name="TextBox 14"/>
          <p:cNvSpPr txBox="1"/>
          <p:nvPr/>
        </p:nvSpPr>
        <p:spPr>
          <a:xfrm>
            <a:off x="4561656" y="3146102"/>
            <a:ext cx="1944216" cy="923330"/>
          </a:xfrm>
          <a:prstGeom prst="rect">
            <a:avLst/>
          </a:prstGeom>
          <a:solidFill>
            <a:schemeClr val="accent5">
              <a:lumMod val="50000"/>
            </a:schemeClr>
          </a:solidFill>
        </p:spPr>
        <p:style>
          <a:lnRef idx="0">
            <a:schemeClr val="accent1"/>
          </a:lnRef>
          <a:fillRef idx="3">
            <a:schemeClr val="accent1"/>
          </a:fillRef>
          <a:effectRef idx="3">
            <a:schemeClr val="accent1"/>
          </a:effectRef>
          <a:fontRef idx="minor">
            <a:schemeClr val="lt1"/>
          </a:fontRef>
        </p:style>
        <p:txBody>
          <a:bodyPr>
            <a:spAutoFit/>
          </a:bodyPr>
          <a:lstStyle/>
          <a:p>
            <a:pPr algn="l">
              <a:defRPr/>
            </a:pPr>
            <a:r>
              <a:rPr lang="da-DK" dirty="0">
                <a:solidFill>
                  <a:schemeClr val="bg1"/>
                </a:solidFill>
              </a:rPr>
              <a:t>Institutional incentives to mainstream</a:t>
            </a:r>
          </a:p>
        </p:txBody>
      </p:sp>
      <p:sp>
        <p:nvSpPr>
          <p:cNvPr id="16" name="Rectangle 2"/>
          <p:cNvSpPr txBox="1">
            <a:spLocks noChangeArrowheads="1"/>
          </p:cNvSpPr>
          <p:nvPr/>
        </p:nvSpPr>
        <p:spPr>
          <a:xfrm>
            <a:off x="0" y="1205880"/>
            <a:ext cx="8172450" cy="553998"/>
          </a:xfrm>
          <a:prstGeom prst="rect">
            <a:avLst/>
          </a:prstGeom>
        </p:spPr>
        <p:txBody>
          <a:bodyPr>
            <a:spAutoFit/>
          </a:bodyPr>
          <a:lstStyle/>
          <a:p>
            <a:pPr marL="355600" algn="l">
              <a:defRPr/>
            </a:pPr>
            <a:r>
              <a:rPr lang="en-GB" sz="3000" b="1" kern="0" dirty="0">
                <a:solidFill>
                  <a:srgbClr val="006699"/>
                </a:solidFill>
                <a:latin typeface="+mj-lt"/>
                <a:cs typeface="ＭＳ Ｐゴシック" charset="-128"/>
              </a:rPr>
              <a:t>A menu of mainstreaming actions</a:t>
            </a:r>
          </a:p>
        </p:txBody>
      </p:sp>
      <p:sp>
        <p:nvSpPr>
          <p:cNvPr id="18" name="TextBox 17"/>
          <p:cNvSpPr txBox="1"/>
          <p:nvPr/>
        </p:nvSpPr>
        <p:spPr>
          <a:xfrm>
            <a:off x="6649888" y="1981200"/>
            <a:ext cx="1944216" cy="923330"/>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lgn="l">
              <a:defRPr/>
            </a:pPr>
            <a:r>
              <a:rPr lang="da-DK" dirty="0">
                <a:solidFill>
                  <a:schemeClr val="bg1"/>
                </a:solidFill>
              </a:rPr>
              <a:t>Applying specific Tools</a:t>
            </a:r>
          </a:p>
          <a:p>
            <a:pPr algn="l">
              <a:defRPr/>
            </a:pPr>
            <a:endParaRPr lang="da-DK" dirty="0">
              <a:solidFill>
                <a:schemeClr val="bg1"/>
              </a:solidFill>
            </a:endParaRPr>
          </a:p>
        </p:txBody>
      </p:sp>
      <p:sp>
        <p:nvSpPr>
          <p:cNvPr id="19" name="TextBox 18"/>
          <p:cNvSpPr txBox="1"/>
          <p:nvPr/>
        </p:nvSpPr>
        <p:spPr>
          <a:xfrm>
            <a:off x="6649888" y="3140968"/>
            <a:ext cx="1944216" cy="3231653"/>
          </a:xfrm>
          <a:prstGeom prst="rect">
            <a:avLst/>
          </a:prstGeom>
          <a:solidFill>
            <a:schemeClr val="accent5">
              <a:lumMod val="50000"/>
            </a:schemeClr>
          </a:solidFill>
        </p:spPr>
        <p:style>
          <a:lnRef idx="0">
            <a:schemeClr val="accent1"/>
          </a:lnRef>
          <a:fillRef idx="3">
            <a:schemeClr val="accent1"/>
          </a:fillRef>
          <a:effectRef idx="3">
            <a:schemeClr val="accent1"/>
          </a:effectRef>
          <a:fontRef idx="minor">
            <a:schemeClr val="lt1"/>
          </a:fontRef>
        </p:style>
        <p:txBody>
          <a:bodyPr>
            <a:spAutoFit/>
          </a:bodyPr>
          <a:lstStyle/>
          <a:p>
            <a:pPr marL="171450" indent="-171450" algn="l">
              <a:buFont typeface="Arial" pitchFamily="34" charset="0"/>
              <a:buChar char="•"/>
              <a:defRPr/>
            </a:pPr>
            <a:r>
              <a:rPr lang="da-DK" dirty="0" smtClean="0">
                <a:solidFill>
                  <a:schemeClr val="bg1"/>
                </a:solidFill>
              </a:rPr>
              <a:t>CEP </a:t>
            </a:r>
            <a:r>
              <a:rPr lang="da-DK" dirty="0">
                <a:solidFill>
                  <a:schemeClr val="bg1"/>
                </a:solidFill>
              </a:rPr>
              <a:t>/ </a:t>
            </a:r>
            <a:r>
              <a:rPr lang="da-DK" dirty="0" smtClean="0">
                <a:solidFill>
                  <a:schemeClr val="bg1"/>
                </a:solidFill>
              </a:rPr>
              <a:t>SDA</a:t>
            </a:r>
          </a:p>
          <a:p>
            <a:pPr marL="171450" indent="-171450" algn="l">
              <a:buFont typeface="Arial" pitchFamily="34" charset="0"/>
              <a:buChar char="•"/>
              <a:defRPr/>
            </a:pPr>
            <a:endParaRPr lang="da-DK" dirty="0" smtClean="0">
              <a:solidFill>
                <a:schemeClr val="bg1"/>
              </a:solidFill>
            </a:endParaRPr>
          </a:p>
          <a:p>
            <a:pPr marL="171450" indent="-171450">
              <a:buFont typeface="Arial" pitchFamily="34" charset="0"/>
              <a:buChar char="•"/>
              <a:defRPr/>
            </a:pPr>
            <a:r>
              <a:rPr lang="da-DK" dirty="0" err="1" smtClean="0">
                <a:solidFill>
                  <a:schemeClr val="bg1"/>
                </a:solidFill>
              </a:rPr>
              <a:t>Economic</a:t>
            </a:r>
            <a:r>
              <a:rPr lang="da-DK" dirty="0" smtClean="0">
                <a:solidFill>
                  <a:schemeClr val="bg1"/>
                </a:solidFill>
              </a:rPr>
              <a:t> analyses – CEA, CBA, TEEB</a:t>
            </a:r>
          </a:p>
          <a:p>
            <a:pPr marL="171450" indent="-171450">
              <a:buFont typeface="Arial" pitchFamily="34" charset="0"/>
              <a:buChar char="•"/>
              <a:defRPr/>
            </a:pPr>
            <a:endParaRPr lang="da-DK" dirty="0">
              <a:solidFill>
                <a:schemeClr val="bg1"/>
              </a:solidFill>
            </a:endParaRPr>
          </a:p>
          <a:p>
            <a:pPr marL="171450" indent="-171450">
              <a:buFont typeface="Arial" pitchFamily="34" charset="0"/>
              <a:buChar char="•"/>
              <a:defRPr/>
            </a:pPr>
            <a:r>
              <a:rPr lang="da-DK" dirty="0" smtClean="0">
                <a:solidFill>
                  <a:schemeClr val="bg1"/>
                </a:solidFill>
              </a:rPr>
              <a:t>EIA - </a:t>
            </a:r>
            <a:r>
              <a:rPr lang="da-DK" dirty="0" err="1" smtClean="0">
                <a:solidFill>
                  <a:schemeClr val="bg1"/>
                </a:solidFill>
              </a:rPr>
              <a:t>Environmental</a:t>
            </a:r>
            <a:r>
              <a:rPr lang="da-DK" dirty="0" smtClean="0">
                <a:solidFill>
                  <a:schemeClr val="bg1"/>
                </a:solidFill>
              </a:rPr>
              <a:t> </a:t>
            </a:r>
            <a:r>
              <a:rPr lang="da-DK" dirty="0" err="1" smtClean="0">
                <a:solidFill>
                  <a:schemeClr val="bg1"/>
                </a:solidFill>
              </a:rPr>
              <a:t>Impact</a:t>
            </a:r>
            <a:r>
              <a:rPr lang="da-DK" dirty="0" smtClean="0">
                <a:solidFill>
                  <a:schemeClr val="bg1"/>
                </a:solidFill>
              </a:rPr>
              <a:t> </a:t>
            </a:r>
            <a:r>
              <a:rPr lang="da-DK" dirty="0" err="1" smtClean="0">
                <a:solidFill>
                  <a:schemeClr val="bg1"/>
                </a:solidFill>
              </a:rPr>
              <a:t>Assessment</a:t>
            </a:r>
            <a:endParaRPr lang="da-DK" dirty="0" smtClean="0">
              <a:solidFill>
                <a:schemeClr val="bg1"/>
              </a:solidFill>
            </a:endParaRPr>
          </a:p>
          <a:p>
            <a:pPr marL="171450" indent="-171450">
              <a:buFont typeface="Arial" pitchFamily="34" charset="0"/>
              <a:buChar char="•"/>
              <a:defRPr/>
            </a:pPr>
            <a:endParaRPr lang="da-DK" dirty="0" smtClean="0">
              <a:solidFill>
                <a:schemeClr val="bg1"/>
              </a:solidFill>
            </a:endParaRPr>
          </a:p>
          <a:p>
            <a:pPr marL="171450" indent="-171450">
              <a:buFont typeface="Arial" pitchFamily="34" charset="0"/>
              <a:buChar char="•"/>
              <a:defRPr/>
            </a:pPr>
            <a:r>
              <a:rPr lang="da-DK" dirty="0" smtClean="0">
                <a:solidFill>
                  <a:schemeClr val="bg1"/>
                </a:solidFill>
              </a:rPr>
              <a:t>SEA - Strategic </a:t>
            </a:r>
            <a:r>
              <a:rPr lang="da-DK" dirty="0" err="1" smtClean="0">
                <a:solidFill>
                  <a:schemeClr val="bg1"/>
                </a:solidFill>
              </a:rPr>
              <a:t>Environmental</a:t>
            </a:r>
            <a:r>
              <a:rPr lang="da-DK" dirty="0" smtClean="0">
                <a:solidFill>
                  <a:schemeClr val="bg1"/>
                </a:solidFill>
              </a:rPr>
              <a:t> </a:t>
            </a:r>
            <a:r>
              <a:rPr lang="da-DK" dirty="0" err="1" smtClean="0">
                <a:solidFill>
                  <a:schemeClr val="bg1"/>
                </a:solidFill>
              </a:rPr>
              <a:t>Assessment</a:t>
            </a:r>
            <a:endParaRPr lang="da-DK" dirty="0" smtClean="0">
              <a:solidFill>
                <a:schemeClr val="bg1"/>
              </a:solidFill>
            </a:endParaRPr>
          </a:p>
          <a:p>
            <a:pPr marL="171450" indent="-171450">
              <a:buFont typeface="Arial" pitchFamily="34" charset="0"/>
              <a:buChar char="•"/>
              <a:defRPr/>
            </a:pPr>
            <a:endParaRPr lang="da-DK" dirty="0" smtClean="0">
              <a:solidFill>
                <a:schemeClr val="bg1"/>
              </a:solidFill>
            </a:endParaRPr>
          </a:p>
          <a:p>
            <a:pPr marL="171450" indent="-171450">
              <a:buFont typeface="Arial" pitchFamily="34" charset="0"/>
              <a:buChar char="•"/>
              <a:defRPr/>
            </a:pPr>
            <a:r>
              <a:rPr lang="da-DK" dirty="0" smtClean="0">
                <a:solidFill>
                  <a:schemeClr val="bg1"/>
                </a:solidFill>
              </a:rPr>
              <a:t>CRA - </a:t>
            </a:r>
            <a:r>
              <a:rPr lang="da-DK" dirty="0" err="1" smtClean="0">
                <a:solidFill>
                  <a:schemeClr val="bg1"/>
                </a:solidFill>
              </a:rPr>
              <a:t>Climate</a:t>
            </a:r>
            <a:r>
              <a:rPr lang="da-DK" dirty="0" smtClean="0">
                <a:solidFill>
                  <a:schemeClr val="bg1"/>
                </a:solidFill>
              </a:rPr>
              <a:t> </a:t>
            </a:r>
            <a:r>
              <a:rPr lang="da-DK" dirty="0" err="1" smtClean="0">
                <a:solidFill>
                  <a:schemeClr val="bg1"/>
                </a:solidFill>
              </a:rPr>
              <a:t>Risk</a:t>
            </a:r>
            <a:r>
              <a:rPr lang="da-DK" dirty="0" smtClean="0">
                <a:solidFill>
                  <a:schemeClr val="bg1"/>
                </a:solidFill>
              </a:rPr>
              <a:t> </a:t>
            </a:r>
            <a:r>
              <a:rPr lang="da-DK" dirty="0" err="1" smtClean="0">
                <a:solidFill>
                  <a:schemeClr val="bg1"/>
                </a:solidFill>
              </a:rPr>
              <a:t>Assessment</a:t>
            </a:r>
            <a:r>
              <a:rPr lang="da-DK" dirty="0" smtClean="0">
                <a:solidFill>
                  <a:schemeClr val="bg1"/>
                </a:solidFill>
              </a:rPr>
              <a:t> </a:t>
            </a:r>
          </a:p>
          <a:p>
            <a:pPr marL="171450" indent="-171450">
              <a:buFont typeface="Arial" pitchFamily="34" charset="0"/>
              <a:buChar char="•"/>
              <a:defRPr/>
            </a:pPr>
            <a:endParaRPr lang="da-DK" dirty="0">
              <a:solidFill>
                <a:schemeClr val="bg1"/>
              </a:solidFill>
            </a:endParaRPr>
          </a:p>
          <a:p>
            <a:pPr marL="171450" indent="-171450">
              <a:buFont typeface="Arial" pitchFamily="34" charset="0"/>
              <a:buChar char="•"/>
              <a:defRPr/>
            </a:pPr>
            <a:r>
              <a:rPr lang="da-DK" dirty="0" smtClean="0">
                <a:solidFill>
                  <a:schemeClr val="bg1"/>
                </a:solidFill>
              </a:rPr>
              <a:t>Others</a:t>
            </a:r>
            <a:endParaRPr lang="da-DK" dirty="0">
              <a:solidFill>
                <a:schemeClr val="bg1"/>
              </a:solidFill>
            </a:endParaRPr>
          </a:p>
          <a:p>
            <a:pPr algn="l">
              <a:defRPr/>
            </a:pPr>
            <a:endParaRPr lang="da-DK" dirty="0">
              <a:solidFill>
                <a:schemeClr val="bg1"/>
              </a:solidFill>
            </a:endParaRPr>
          </a:p>
        </p:txBody>
      </p:sp>
      <p:sp>
        <p:nvSpPr>
          <p:cNvPr id="22" name="TextBox 21"/>
          <p:cNvSpPr txBox="1"/>
          <p:nvPr/>
        </p:nvSpPr>
        <p:spPr>
          <a:xfrm>
            <a:off x="457200" y="5221560"/>
            <a:ext cx="1879409" cy="923330"/>
          </a:xfrm>
          <a:prstGeom prst="rect">
            <a:avLst/>
          </a:prstGeom>
          <a:solidFill>
            <a:schemeClr val="accent5">
              <a:lumMod val="50000"/>
            </a:schemeClr>
          </a:solidFill>
        </p:spPr>
        <p:style>
          <a:lnRef idx="0">
            <a:schemeClr val="accent1"/>
          </a:lnRef>
          <a:fillRef idx="3">
            <a:schemeClr val="accent1"/>
          </a:fillRef>
          <a:effectRef idx="3">
            <a:schemeClr val="accent1"/>
          </a:effectRef>
          <a:fontRef idx="minor">
            <a:schemeClr val="lt1"/>
          </a:fontRef>
        </p:style>
        <p:txBody>
          <a:bodyPr>
            <a:spAutoFit/>
          </a:bodyPr>
          <a:lstStyle/>
          <a:p>
            <a:pPr algn="l">
              <a:defRPr/>
            </a:pPr>
            <a:r>
              <a:rPr lang="da-DK" dirty="0">
                <a:solidFill>
                  <a:schemeClr val="bg1"/>
                </a:solidFill>
              </a:rPr>
              <a:t>Budgets</a:t>
            </a:r>
          </a:p>
          <a:p>
            <a:pPr algn="l">
              <a:defRPr/>
            </a:pPr>
            <a:endParaRPr lang="da-DK" dirty="0">
              <a:solidFill>
                <a:schemeClr val="bg1"/>
              </a:solidFill>
            </a:endParaRPr>
          </a:p>
          <a:p>
            <a:pPr algn="l">
              <a:defRPr/>
            </a:pPr>
            <a:endParaRPr lang="da-DK" dirty="0">
              <a:solidFill>
                <a:schemeClr val="bg1"/>
              </a:solidFill>
            </a:endParaRPr>
          </a:p>
        </p:txBody>
      </p:sp>
      <p:sp>
        <p:nvSpPr>
          <p:cNvPr id="23" name="TextBox 22"/>
          <p:cNvSpPr txBox="1"/>
          <p:nvPr/>
        </p:nvSpPr>
        <p:spPr>
          <a:xfrm>
            <a:off x="4561656" y="4213448"/>
            <a:ext cx="1944216" cy="923330"/>
          </a:xfrm>
          <a:prstGeom prst="rect">
            <a:avLst/>
          </a:prstGeom>
          <a:solidFill>
            <a:schemeClr val="accent5">
              <a:lumMod val="50000"/>
            </a:schemeClr>
          </a:solidFill>
        </p:spPr>
        <p:style>
          <a:lnRef idx="0">
            <a:schemeClr val="accent1"/>
          </a:lnRef>
          <a:fillRef idx="3">
            <a:schemeClr val="accent1"/>
          </a:fillRef>
          <a:effectRef idx="3">
            <a:schemeClr val="accent1"/>
          </a:effectRef>
          <a:fontRef idx="minor">
            <a:schemeClr val="lt1"/>
          </a:fontRef>
        </p:style>
        <p:txBody>
          <a:bodyPr>
            <a:spAutoFit/>
          </a:bodyPr>
          <a:lstStyle/>
          <a:p>
            <a:pPr algn="l">
              <a:defRPr/>
            </a:pPr>
            <a:r>
              <a:rPr lang="da-DK" dirty="0">
                <a:solidFill>
                  <a:schemeClr val="bg1"/>
                </a:solidFill>
              </a:rPr>
              <a:t>Fund capacity development </a:t>
            </a:r>
          </a:p>
          <a:p>
            <a:pPr algn="l">
              <a:defRPr/>
            </a:pPr>
            <a:endParaRPr lang="da-DK" dirty="0">
              <a:solidFill>
                <a:schemeClr val="bg1"/>
              </a:solidFill>
            </a:endParaRPr>
          </a:p>
        </p:txBody>
      </p:sp>
    </p:spTree>
    <p:extLst>
      <p:ext uri="{BB962C8B-B14F-4D97-AF65-F5344CB8AC3E}">
        <p14:creationId xmlns:p14="http://schemas.microsoft.com/office/powerpoint/2010/main" xmlns="" val="3104773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2162"/>
                                        </p:tgtEl>
                                        <p:attrNameLst>
                                          <p:attrName>style.visibility</p:attrName>
                                        </p:attrNameLst>
                                      </p:cBhvr>
                                      <p:to>
                                        <p:strVal val="visible"/>
                                      </p:to>
                                    </p:set>
                                    <p:anim calcmode="lin" valueType="num">
                                      <p:cBhvr additive="base">
                                        <p:cTn id="7" dur="500" fill="hold"/>
                                        <p:tgtEl>
                                          <p:spTgt spid="92162"/>
                                        </p:tgtEl>
                                        <p:attrNameLst>
                                          <p:attrName>ppt_x</p:attrName>
                                        </p:attrNameLst>
                                      </p:cBhvr>
                                      <p:tavLst>
                                        <p:tav tm="0">
                                          <p:val>
                                            <p:strVal val="#ppt_x"/>
                                          </p:val>
                                        </p:tav>
                                        <p:tav tm="100000">
                                          <p:val>
                                            <p:strVal val="#ppt_x"/>
                                          </p:val>
                                        </p:tav>
                                      </p:tavLst>
                                    </p:anim>
                                    <p:anim calcmode="lin" valueType="num">
                                      <p:cBhvr additive="base">
                                        <p:cTn id="8" dur="500" fill="hold"/>
                                        <p:tgtEl>
                                          <p:spTgt spid="9216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fill="hold"/>
                                        <p:tgtEl>
                                          <p:spTgt spid="19"/>
                                        </p:tgtEl>
                                        <p:attrNameLst>
                                          <p:attrName>ppt_x</p:attrName>
                                        </p:attrNameLst>
                                      </p:cBhvr>
                                      <p:tavLst>
                                        <p:tav tm="0">
                                          <p:val>
                                            <p:strVal val="#ppt_x"/>
                                          </p:val>
                                        </p:tav>
                                        <p:tav tm="100000">
                                          <p:val>
                                            <p:strVal val="#ppt_x"/>
                                          </p:val>
                                        </p:tav>
                                      </p:tavLst>
                                    </p:anim>
                                    <p:anim calcmode="lin" valueType="num">
                                      <p:cBhvr additive="base">
                                        <p:cTn id="1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2" grpId="0"/>
      <p:bldP spid="18" grpId="0" animBg="1"/>
      <p:bldP spid="1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p:nvPr>
        </p:nvSpPr>
        <p:spPr>
          <a:xfrm>
            <a:off x="0" y="1221938"/>
            <a:ext cx="9144000" cy="1292662"/>
          </a:xfrm>
        </p:spPr>
        <p:txBody>
          <a:bodyPr wrap="square" anchor="t">
            <a:spAutoFit/>
          </a:bodyPr>
          <a:lstStyle/>
          <a:p>
            <a:pPr indent="0" eaLnBrk="1" hangingPunct="1"/>
            <a:r>
              <a:rPr lang="en-GB" dirty="0" smtClean="0">
                <a:latin typeface="+mn-lt"/>
                <a:ea typeface="ＭＳ Ｐゴシック" pitchFamily="34" charset="-128"/>
              </a:rPr>
              <a:t>Environmental Management Plan, EMP</a:t>
            </a:r>
            <a:r>
              <a:rPr lang="en-GB" sz="2800" dirty="0" smtClean="0">
                <a:latin typeface="+mn-lt"/>
                <a:ea typeface="ＭＳ Ｐゴシック" pitchFamily="34" charset="-128"/>
              </a:rPr>
              <a:t/>
            </a:r>
            <a:br>
              <a:rPr lang="en-GB" sz="2800" dirty="0" smtClean="0">
                <a:latin typeface="+mn-lt"/>
                <a:ea typeface="ＭＳ Ｐゴシック" pitchFamily="34" charset="-128"/>
              </a:rPr>
            </a:br>
            <a:r>
              <a:rPr lang="en-GB" sz="2800" dirty="0" smtClean="0">
                <a:latin typeface="+mn-lt"/>
                <a:ea typeface="ＭＳ Ｐゴシック" pitchFamily="34" charset="-128"/>
              </a:rPr>
              <a:t/>
            </a:r>
            <a:br>
              <a:rPr lang="en-GB" sz="2800" dirty="0" smtClean="0">
                <a:latin typeface="+mn-lt"/>
                <a:ea typeface="ＭＳ Ｐゴシック" pitchFamily="34" charset="-128"/>
              </a:rPr>
            </a:br>
            <a:r>
              <a:rPr lang="en-GB" sz="2000" i="1" dirty="0" err="1" smtClean="0">
                <a:latin typeface="+mn-lt"/>
                <a:ea typeface="ＭＳ Ｐゴシック" pitchFamily="34" charset="-128"/>
              </a:rPr>
              <a:t>Kyrgyzystan</a:t>
            </a:r>
            <a:r>
              <a:rPr lang="en-GB" sz="2000" i="1" dirty="0" smtClean="0">
                <a:latin typeface="+mn-lt"/>
                <a:ea typeface="ＭＳ Ｐゴシック" pitchFamily="34" charset="-128"/>
              </a:rPr>
              <a:t> road construction/conversion example</a:t>
            </a:r>
            <a:endParaRPr lang="en-GB" sz="2800" dirty="0">
              <a:latin typeface="+mn-lt"/>
              <a:ea typeface="ＭＳ Ｐゴシック" pitchFamily="34" charset="-128"/>
            </a:endParaRPr>
          </a:p>
        </p:txBody>
      </p:sp>
      <p:graphicFrame>
        <p:nvGraphicFramePr>
          <p:cNvPr id="3" name="Tabel 2"/>
          <p:cNvGraphicFramePr>
            <a:graphicFrameLocks noGrp="1"/>
          </p:cNvGraphicFramePr>
          <p:nvPr>
            <p:extLst>
              <p:ext uri="{D42A27DB-BD31-4B8C-83A1-F6EECF244321}">
                <p14:modId xmlns:p14="http://schemas.microsoft.com/office/powerpoint/2010/main" xmlns="" val="2383632421"/>
              </p:ext>
            </p:extLst>
          </p:nvPr>
        </p:nvGraphicFramePr>
        <p:xfrm>
          <a:off x="323528" y="3062064"/>
          <a:ext cx="8568952" cy="2743199"/>
        </p:xfrm>
        <a:graphic>
          <a:graphicData uri="http://schemas.openxmlformats.org/drawingml/2006/table">
            <a:tbl>
              <a:tblPr firstRow="1" bandRow="1">
                <a:tableStyleId>{5C22544A-7EE6-4342-B048-85BDC9FD1C3A}</a:tableStyleId>
              </a:tblPr>
              <a:tblGrid>
                <a:gridCol w="2935361"/>
                <a:gridCol w="3185319"/>
                <a:gridCol w="1584176"/>
                <a:gridCol w="864096"/>
              </a:tblGrid>
              <a:tr h="370840">
                <a:tc>
                  <a:txBody>
                    <a:bodyPr/>
                    <a:lstStyle/>
                    <a:p>
                      <a:pPr algn="ctr"/>
                      <a:r>
                        <a:rPr lang="en-GB" sz="1400" dirty="0" smtClean="0">
                          <a:solidFill>
                            <a:schemeClr val="accent6">
                              <a:lumMod val="75000"/>
                            </a:schemeClr>
                          </a:solidFill>
                        </a:rPr>
                        <a:t>Potential impact</a:t>
                      </a:r>
                      <a:endParaRPr lang="en-GB" sz="1400" dirty="0">
                        <a:solidFill>
                          <a:schemeClr val="accent6">
                            <a:lumMod val="75000"/>
                          </a:schemeClr>
                        </a:solidFill>
                      </a:endParaRPr>
                    </a:p>
                  </a:txBody>
                  <a:tcPr/>
                </a:tc>
                <a:tc>
                  <a:txBody>
                    <a:bodyPr/>
                    <a:lstStyle/>
                    <a:p>
                      <a:pPr algn="ctr"/>
                      <a:r>
                        <a:rPr lang="en-GB" sz="1400" dirty="0" smtClean="0">
                          <a:solidFill>
                            <a:schemeClr val="accent6">
                              <a:lumMod val="75000"/>
                            </a:schemeClr>
                          </a:solidFill>
                        </a:rPr>
                        <a:t>Mitigation </a:t>
                      </a:r>
                      <a:endParaRPr lang="en-GB" sz="1400" dirty="0">
                        <a:solidFill>
                          <a:schemeClr val="accent6">
                            <a:lumMod val="75000"/>
                          </a:schemeClr>
                        </a:solidFill>
                      </a:endParaRPr>
                    </a:p>
                  </a:txBody>
                  <a:tcPr/>
                </a:tc>
                <a:tc>
                  <a:txBody>
                    <a:bodyPr/>
                    <a:lstStyle/>
                    <a:p>
                      <a:pPr algn="ctr"/>
                      <a:r>
                        <a:rPr lang="en-GB" sz="1400" dirty="0" smtClean="0">
                          <a:solidFill>
                            <a:schemeClr val="accent6">
                              <a:lumMod val="75000"/>
                            </a:schemeClr>
                          </a:solidFill>
                        </a:rPr>
                        <a:t>Resp.</a:t>
                      </a:r>
                      <a:endParaRPr lang="en-GB" sz="1400" dirty="0">
                        <a:solidFill>
                          <a:schemeClr val="accent6">
                            <a:lumMod val="75000"/>
                          </a:schemeClr>
                        </a:solidFill>
                      </a:endParaRPr>
                    </a:p>
                  </a:txBody>
                  <a:tcPr/>
                </a:tc>
                <a:tc>
                  <a:txBody>
                    <a:bodyPr/>
                    <a:lstStyle/>
                    <a:p>
                      <a:pPr algn="ctr"/>
                      <a:r>
                        <a:rPr lang="en-GB" sz="1400" dirty="0" smtClean="0">
                          <a:solidFill>
                            <a:schemeClr val="accent6">
                              <a:lumMod val="75000"/>
                            </a:schemeClr>
                          </a:solidFill>
                        </a:rPr>
                        <a:t>Cost</a:t>
                      </a:r>
                      <a:endParaRPr lang="en-GB" sz="1400" dirty="0">
                        <a:solidFill>
                          <a:schemeClr val="accent6">
                            <a:lumMod val="75000"/>
                          </a:schemeClr>
                        </a:solidFill>
                      </a:endParaRPr>
                    </a:p>
                  </a:txBody>
                  <a:tcPr/>
                </a:tc>
              </a:tr>
              <a:tr h="370840">
                <a:tc>
                  <a:txBody>
                    <a:bodyPr/>
                    <a:lstStyle/>
                    <a:p>
                      <a:r>
                        <a:rPr lang="en-GB" sz="1400" dirty="0" smtClean="0">
                          <a:solidFill>
                            <a:schemeClr val="accent6">
                              <a:lumMod val="75000"/>
                            </a:schemeClr>
                          </a:solidFill>
                        </a:rPr>
                        <a:t>Soil</a:t>
                      </a:r>
                      <a:r>
                        <a:rPr lang="en-GB" sz="1400" baseline="0" dirty="0" smtClean="0">
                          <a:solidFill>
                            <a:schemeClr val="accent6">
                              <a:lumMod val="75000"/>
                            </a:schemeClr>
                          </a:solidFill>
                        </a:rPr>
                        <a:t> erosion</a:t>
                      </a:r>
                      <a:endParaRPr lang="en-GB" sz="1400" dirty="0">
                        <a:solidFill>
                          <a:schemeClr val="accent6">
                            <a:lumMod val="75000"/>
                          </a:schemeClr>
                        </a:solidFill>
                      </a:endParaRPr>
                    </a:p>
                  </a:txBody>
                  <a:tcPr/>
                </a:tc>
                <a:tc>
                  <a:txBody>
                    <a:bodyPr/>
                    <a:lstStyle/>
                    <a:p>
                      <a:r>
                        <a:rPr lang="en-GB" sz="1400" dirty="0" smtClean="0">
                          <a:solidFill>
                            <a:schemeClr val="accent6">
                              <a:lumMod val="75000"/>
                            </a:schemeClr>
                          </a:solidFill>
                        </a:rPr>
                        <a:t>Progressive re-vegetation</a:t>
                      </a:r>
                      <a:endParaRPr lang="en-GB" sz="1400" dirty="0">
                        <a:solidFill>
                          <a:schemeClr val="accent6">
                            <a:lumMod val="75000"/>
                          </a:schemeClr>
                        </a:solidFill>
                      </a:endParaRPr>
                    </a:p>
                  </a:txBody>
                  <a:tcPr/>
                </a:tc>
                <a:tc>
                  <a:txBody>
                    <a:bodyPr/>
                    <a:lstStyle/>
                    <a:p>
                      <a:r>
                        <a:rPr lang="en-GB" sz="1400" dirty="0" smtClean="0">
                          <a:solidFill>
                            <a:schemeClr val="accent6">
                              <a:lumMod val="75000"/>
                            </a:schemeClr>
                          </a:solidFill>
                        </a:rPr>
                        <a:t>Contractor</a:t>
                      </a:r>
                      <a:endParaRPr lang="en-GB" sz="1400" dirty="0">
                        <a:solidFill>
                          <a:schemeClr val="accent6">
                            <a:lumMod val="75000"/>
                          </a:schemeClr>
                        </a:solidFill>
                      </a:endParaRPr>
                    </a:p>
                  </a:txBody>
                  <a:tcPr/>
                </a:tc>
                <a:tc>
                  <a:txBody>
                    <a:bodyPr/>
                    <a:lstStyle/>
                    <a:p>
                      <a:pPr algn="r"/>
                      <a:r>
                        <a:rPr lang="en-GB" sz="1400" dirty="0" smtClean="0">
                          <a:solidFill>
                            <a:schemeClr val="accent6">
                              <a:lumMod val="75000"/>
                            </a:schemeClr>
                          </a:solidFill>
                        </a:rPr>
                        <a:t>37,000</a:t>
                      </a:r>
                    </a:p>
                  </a:txBody>
                  <a:tcPr/>
                </a:tc>
              </a:tr>
              <a:tr h="370840">
                <a:tc>
                  <a:txBody>
                    <a:bodyPr/>
                    <a:lstStyle/>
                    <a:p>
                      <a:endParaRPr lang="en-GB" sz="1400" kern="1200" dirty="0">
                        <a:solidFill>
                          <a:schemeClr val="accent6">
                            <a:lumMod val="75000"/>
                          </a:schemeClr>
                        </a:solidFill>
                        <a:latin typeface="+mn-lt"/>
                        <a:ea typeface="+mn-ea"/>
                        <a:cs typeface="+mn-cs"/>
                      </a:endParaRPr>
                    </a:p>
                  </a:txBody>
                  <a:tcPr/>
                </a:tc>
                <a:tc>
                  <a:txBody>
                    <a:bodyPr/>
                    <a:lstStyle/>
                    <a:p>
                      <a:r>
                        <a:rPr lang="en-GB" sz="1400" kern="1200" dirty="0" smtClean="0">
                          <a:solidFill>
                            <a:schemeClr val="accent6">
                              <a:lumMod val="75000"/>
                            </a:schemeClr>
                          </a:solidFill>
                          <a:latin typeface="+mn-lt"/>
                          <a:ea typeface="+mn-ea"/>
                          <a:cs typeface="+mn-cs"/>
                        </a:rPr>
                        <a:t>Minimize size of cleared areas</a:t>
                      </a:r>
                      <a:endParaRPr lang="en-GB" sz="1400" kern="1200" dirty="0">
                        <a:solidFill>
                          <a:schemeClr val="accent6">
                            <a:lumMod val="75000"/>
                          </a:schemeClr>
                        </a:solidFill>
                        <a:latin typeface="+mn-lt"/>
                        <a:ea typeface="+mn-ea"/>
                        <a:cs typeface="+mn-cs"/>
                      </a:endParaRPr>
                    </a:p>
                  </a:txBody>
                  <a:tcPr/>
                </a:tc>
                <a:tc>
                  <a:txBody>
                    <a:bodyPr/>
                    <a:lstStyle/>
                    <a:p>
                      <a:r>
                        <a:rPr lang="en-GB" sz="1400" kern="1200" dirty="0" smtClean="0">
                          <a:solidFill>
                            <a:schemeClr val="accent6">
                              <a:lumMod val="75000"/>
                            </a:schemeClr>
                          </a:solidFill>
                          <a:latin typeface="+mn-lt"/>
                          <a:ea typeface="+mn-ea"/>
                          <a:cs typeface="+mn-cs"/>
                        </a:rPr>
                        <a:t>Contractor</a:t>
                      </a:r>
                      <a:endParaRPr lang="en-GB" sz="1400" kern="1200" dirty="0">
                        <a:solidFill>
                          <a:schemeClr val="accent6">
                            <a:lumMod val="75000"/>
                          </a:schemeClr>
                        </a:solidFill>
                        <a:latin typeface="+mn-lt"/>
                        <a:ea typeface="+mn-ea"/>
                        <a:cs typeface="+mn-cs"/>
                      </a:endParaRPr>
                    </a:p>
                  </a:txBody>
                  <a:tcPr/>
                </a:tc>
                <a:tc>
                  <a:txBody>
                    <a:bodyPr/>
                    <a:lstStyle/>
                    <a:p>
                      <a:pPr algn="r"/>
                      <a:r>
                        <a:rPr lang="en-GB" sz="1400" kern="1200" dirty="0" smtClean="0">
                          <a:solidFill>
                            <a:schemeClr val="accent6">
                              <a:lumMod val="75000"/>
                            </a:schemeClr>
                          </a:solidFill>
                          <a:latin typeface="+mn-lt"/>
                          <a:ea typeface="+mn-ea"/>
                          <a:cs typeface="+mn-cs"/>
                        </a:rPr>
                        <a:t>n/a</a:t>
                      </a:r>
                      <a:endParaRPr lang="en-GB" sz="1400" kern="1200" dirty="0">
                        <a:solidFill>
                          <a:schemeClr val="accent6">
                            <a:lumMod val="75000"/>
                          </a:schemeClr>
                        </a:solidFill>
                        <a:latin typeface="+mn-lt"/>
                        <a:ea typeface="+mn-ea"/>
                        <a:cs typeface="+mn-cs"/>
                      </a:endParaRPr>
                    </a:p>
                  </a:txBody>
                  <a:tcPr/>
                </a:tc>
              </a:tr>
              <a:tr h="370840">
                <a:tc>
                  <a:txBody>
                    <a:bodyPr/>
                    <a:lstStyle/>
                    <a:p>
                      <a:r>
                        <a:rPr lang="en-GB" sz="1400" dirty="0" smtClean="0">
                          <a:solidFill>
                            <a:schemeClr val="accent6">
                              <a:lumMod val="75000"/>
                            </a:schemeClr>
                          </a:solidFill>
                        </a:rPr>
                        <a:t>Soil contamination, chemicals</a:t>
                      </a:r>
                      <a:endParaRPr lang="en-GB" sz="1400" dirty="0">
                        <a:solidFill>
                          <a:schemeClr val="accent6">
                            <a:lumMod val="75000"/>
                          </a:schemeClr>
                        </a:solidFill>
                      </a:endParaRPr>
                    </a:p>
                  </a:txBody>
                  <a:tcPr/>
                </a:tc>
                <a:tc>
                  <a:txBody>
                    <a:bodyPr/>
                    <a:lstStyle/>
                    <a:p>
                      <a:r>
                        <a:rPr lang="en-GB" sz="1400" dirty="0" smtClean="0">
                          <a:solidFill>
                            <a:schemeClr val="accent6">
                              <a:lumMod val="75000"/>
                            </a:schemeClr>
                          </a:solidFill>
                        </a:rPr>
                        <a:t>Safe storage with</a:t>
                      </a:r>
                      <a:r>
                        <a:rPr lang="en-GB" sz="1400" baseline="0" dirty="0" smtClean="0">
                          <a:solidFill>
                            <a:schemeClr val="accent6">
                              <a:lumMod val="75000"/>
                            </a:schemeClr>
                          </a:solidFill>
                        </a:rPr>
                        <a:t> concrete floor</a:t>
                      </a:r>
                      <a:endParaRPr lang="en-GB" sz="1400" dirty="0">
                        <a:solidFill>
                          <a:schemeClr val="accent6">
                            <a:lumMod val="75000"/>
                          </a:schemeClr>
                        </a:solidFill>
                      </a:endParaRPr>
                    </a:p>
                  </a:txBody>
                  <a:tcPr/>
                </a:tc>
                <a:tc>
                  <a:txBody>
                    <a:bodyPr/>
                    <a:lstStyle/>
                    <a:p>
                      <a:r>
                        <a:rPr lang="en-GB" sz="1400" dirty="0" smtClean="0">
                          <a:solidFill>
                            <a:schemeClr val="accent6">
                              <a:lumMod val="75000"/>
                            </a:schemeClr>
                          </a:solidFill>
                        </a:rPr>
                        <a:t>Contractor</a:t>
                      </a:r>
                      <a:endParaRPr lang="en-GB" sz="1400" dirty="0">
                        <a:solidFill>
                          <a:schemeClr val="accent6">
                            <a:lumMod val="75000"/>
                          </a:schemeClr>
                        </a:solidFill>
                      </a:endParaRPr>
                    </a:p>
                  </a:txBody>
                  <a:tcPr/>
                </a:tc>
                <a:tc>
                  <a:txBody>
                    <a:bodyPr/>
                    <a:lstStyle/>
                    <a:p>
                      <a:pPr algn="r"/>
                      <a:r>
                        <a:rPr lang="en-GB" sz="1400" dirty="0" smtClean="0">
                          <a:solidFill>
                            <a:schemeClr val="accent6">
                              <a:lumMod val="75000"/>
                            </a:schemeClr>
                          </a:solidFill>
                        </a:rPr>
                        <a:t>15,000</a:t>
                      </a:r>
                      <a:endParaRPr lang="en-GB" sz="1400" dirty="0">
                        <a:solidFill>
                          <a:schemeClr val="accent6">
                            <a:lumMod val="75000"/>
                          </a:schemeClr>
                        </a:solidFill>
                      </a:endParaRPr>
                    </a:p>
                  </a:txBody>
                  <a:tcPr/>
                </a:tc>
              </a:tr>
              <a:tr h="370840">
                <a:tc>
                  <a:txBody>
                    <a:bodyPr/>
                    <a:lstStyle/>
                    <a:p>
                      <a:r>
                        <a:rPr lang="en-GB" sz="1400" dirty="0" smtClean="0">
                          <a:solidFill>
                            <a:schemeClr val="accent6">
                              <a:lumMod val="75000"/>
                            </a:schemeClr>
                          </a:solidFill>
                        </a:rPr>
                        <a:t>Air pollution</a:t>
                      </a:r>
                      <a:endParaRPr lang="en-GB" sz="1400" dirty="0">
                        <a:solidFill>
                          <a:schemeClr val="accent6">
                            <a:lumMod val="75000"/>
                          </a:schemeClr>
                        </a:solidFill>
                      </a:endParaRPr>
                    </a:p>
                  </a:txBody>
                  <a:tcPr/>
                </a:tc>
                <a:tc>
                  <a:txBody>
                    <a:bodyPr/>
                    <a:lstStyle/>
                    <a:p>
                      <a:r>
                        <a:rPr lang="en-GB" sz="1400" dirty="0" smtClean="0">
                          <a:solidFill>
                            <a:schemeClr val="accent6">
                              <a:lumMod val="75000"/>
                            </a:schemeClr>
                          </a:solidFill>
                        </a:rPr>
                        <a:t>Dust</a:t>
                      </a:r>
                      <a:r>
                        <a:rPr lang="en-GB" sz="1400" baseline="0" dirty="0" smtClean="0">
                          <a:solidFill>
                            <a:schemeClr val="accent6">
                              <a:lumMod val="75000"/>
                            </a:schemeClr>
                          </a:solidFill>
                        </a:rPr>
                        <a:t> suppression measures</a:t>
                      </a:r>
                      <a:endParaRPr lang="en-GB" sz="1400" dirty="0">
                        <a:solidFill>
                          <a:schemeClr val="accent6">
                            <a:lumMod val="75000"/>
                          </a:schemeClr>
                        </a:solidFill>
                      </a:endParaRPr>
                    </a:p>
                  </a:txBody>
                  <a:tcPr/>
                </a:tc>
                <a:tc>
                  <a:txBody>
                    <a:bodyPr/>
                    <a:lstStyle/>
                    <a:p>
                      <a:r>
                        <a:rPr lang="en-GB" sz="1400" dirty="0" smtClean="0">
                          <a:solidFill>
                            <a:schemeClr val="accent6">
                              <a:lumMod val="75000"/>
                            </a:schemeClr>
                          </a:solidFill>
                        </a:rPr>
                        <a:t>Contractor</a:t>
                      </a:r>
                      <a:endParaRPr lang="en-GB" sz="1400" dirty="0">
                        <a:solidFill>
                          <a:schemeClr val="accent6">
                            <a:lumMod val="75000"/>
                          </a:schemeClr>
                        </a:solidFill>
                      </a:endParaRPr>
                    </a:p>
                  </a:txBody>
                  <a:tcPr/>
                </a:tc>
                <a:tc>
                  <a:txBody>
                    <a:bodyPr/>
                    <a:lstStyle/>
                    <a:p>
                      <a:pPr algn="r"/>
                      <a:r>
                        <a:rPr lang="en-GB" sz="1400" dirty="0" smtClean="0">
                          <a:solidFill>
                            <a:schemeClr val="accent6">
                              <a:lumMod val="75000"/>
                            </a:schemeClr>
                          </a:solidFill>
                        </a:rPr>
                        <a:t>15,000</a:t>
                      </a:r>
                      <a:endParaRPr lang="en-GB" sz="1400" dirty="0">
                        <a:solidFill>
                          <a:schemeClr val="accent6">
                            <a:lumMod val="75000"/>
                          </a:schemeClr>
                        </a:solidFill>
                      </a:endParaRPr>
                    </a:p>
                  </a:txBody>
                  <a:tcPr/>
                </a:tc>
              </a:tr>
              <a:tr h="370840">
                <a:tc>
                  <a:txBody>
                    <a:bodyPr/>
                    <a:lstStyle/>
                    <a:p>
                      <a:r>
                        <a:rPr lang="en-GB" sz="1400" dirty="0" smtClean="0">
                          <a:solidFill>
                            <a:schemeClr val="accent6">
                              <a:lumMod val="75000"/>
                            </a:schemeClr>
                          </a:solidFill>
                        </a:rPr>
                        <a:t>Exploitation</a:t>
                      </a:r>
                      <a:r>
                        <a:rPr lang="en-GB" sz="1400" baseline="0" dirty="0" smtClean="0">
                          <a:solidFill>
                            <a:schemeClr val="accent6">
                              <a:lumMod val="75000"/>
                            </a:schemeClr>
                          </a:solidFill>
                        </a:rPr>
                        <a:t> of local resources</a:t>
                      </a:r>
                      <a:endParaRPr lang="en-GB" sz="1400" dirty="0">
                        <a:solidFill>
                          <a:schemeClr val="accent6">
                            <a:lumMod val="75000"/>
                          </a:schemeClr>
                        </a:solidFill>
                      </a:endParaRPr>
                    </a:p>
                  </a:txBody>
                  <a:tcPr/>
                </a:tc>
                <a:tc>
                  <a:txBody>
                    <a:bodyPr/>
                    <a:lstStyle/>
                    <a:p>
                      <a:r>
                        <a:rPr lang="en-GB" sz="1400" dirty="0" smtClean="0">
                          <a:solidFill>
                            <a:schemeClr val="accent6">
                              <a:lumMod val="75000"/>
                            </a:schemeClr>
                          </a:solidFill>
                        </a:rPr>
                        <a:t>Forbidden</a:t>
                      </a:r>
                      <a:r>
                        <a:rPr lang="en-GB" sz="1400" baseline="0" dirty="0" smtClean="0">
                          <a:solidFill>
                            <a:schemeClr val="accent6">
                              <a:lumMod val="75000"/>
                            </a:schemeClr>
                          </a:solidFill>
                        </a:rPr>
                        <a:t> felling of trees</a:t>
                      </a:r>
                      <a:endParaRPr lang="en-GB" sz="1400" dirty="0">
                        <a:solidFill>
                          <a:schemeClr val="accent6">
                            <a:lumMod val="75000"/>
                          </a:schemeClr>
                        </a:solidFill>
                      </a:endParaRPr>
                    </a:p>
                  </a:txBody>
                  <a:tcPr/>
                </a:tc>
                <a:tc>
                  <a:txBody>
                    <a:bodyPr/>
                    <a:lstStyle/>
                    <a:p>
                      <a:r>
                        <a:rPr lang="en-GB" sz="1400" dirty="0" smtClean="0">
                          <a:solidFill>
                            <a:schemeClr val="accent6">
                              <a:lumMod val="75000"/>
                            </a:schemeClr>
                          </a:solidFill>
                        </a:rPr>
                        <a:t>Contractor</a:t>
                      </a:r>
                      <a:endParaRPr lang="en-GB" sz="1400" dirty="0">
                        <a:solidFill>
                          <a:schemeClr val="accent6">
                            <a:lumMod val="75000"/>
                          </a:schemeClr>
                        </a:solidFill>
                      </a:endParaRPr>
                    </a:p>
                  </a:txBody>
                  <a:tcPr/>
                </a:tc>
                <a:tc>
                  <a:txBody>
                    <a:bodyPr/>
                    <a:lstStyle/>
                    <a:p>
                      <a:pPr algn="r"/>
                      <a:r>
                        <a:rPr lang="en-GB" sz="1400" dirty="0" smtClean="0">
                          <a:solidFill>
                            <a:schemeClr val="accent6">
                              <a:lumMod val="75000"/>
                            </a:schemeClr>
                          </a:solidFill>
                        </a:rPr>
                        <a:t>n/a</a:t>
                      </a:r>
                    </a:p>
                  </a:txBody>
                  <a:tcPr/>
                </a:tc>
              </a:tr>
              <a:tr h="370840">
                <a:tc>
                  <a:txBody>
                    <a:bodyPr/>
                    <a:lstStyle/>
                    <a:p>
                      <a:r>
                        <a:rPr lang="en-GB" sz="1400" dirty="0" smtClean="0">
                          <a:solidFill>
                            <a:schemeClr val="accent6">
                              <a:lumMod val="75000"/>
                            </a:schemeClr>
                          </a:solidFill>
                        </a:rPr>
                        <a:t>Disruption of roadside commercial</a:t>
                      </a:r>
                      <a:r>
                        <a:rPr lang="en-GB" sz="1400" baseline="0" dirty="0" smtClean="0">
                          <a:solidFill>
                            <a:schemeClr val="accent6">
                              <a:lumMod val="75000"/>
                            </a:schemeClr>
                          </a:solidFill>
                        </a:rPr>
                        <a:t> activities</a:t>
                      </a:r>
                      <a:endParaRPr lang="en-GB" sz="1400" dirty="0">
                        <a:solidFill>
                          <a:schemeClr val="accent6">
                            <a:lumMod val="75000"/>
                          </a:schemeClr>
                        </a:solidFill>
                      </a:endParaRPr>
                    </a:p>
                  </a:txBody>
                  <a:tcPr/>
                </a:tc>
                <a:tc>
                  <a:txBody>
                    <a:bodyPr/>
                    <a:lstStyle/>
                    <a:p>
                      <a:r>
                        <a:rPr lang="en-GB" sz="1400" dirty="0" smtClean="0">
                          <a:solidFill>
                            <a:schemeClr val="accent6">
                              <a:lumMod val="75000"/>
                            </a:schemeClr>
                          </a:solidFill>
                        </a:rPr>
                        <a:t>Install</a:t>
                      </a:r>
                      <a:r>
                        <a:rPr lang="en-GB" sz="1400" baseline="0" dirty="0" smtClean="0">
                          <a:solidFill>
                            <a:schemeClr val="accent6">
                              <a:lumMod val="75000"/>
                            </a:schemeClr>
                          </a:solidFill>
                        </a:rPr>
                        <a:t> temporary access to affected properties</a:t>
                      </a:r>
                      <a:endParaRPr lang="en-GB" sz="1400" dirty="0">
                        <a:solidFill>
                          <a:schemeClr val="accent6">
                            <a:lumMod val="75000"/>
                          </a:schemeClr>
                        </a:solidFill>
                      </a:endParaRPr>
                    </a:p>
                  </a:txBody>
                  <a:tcPr/>
                </a:tc>
                <a:tc>
                  <a:txBody>
                    <a:bodyPr/>
                    <a:lstStyle/>
                    <a:p>
                      <a:r>
                        <a:rPr lang="en-GB" sz="1400" dirty="0" smtClean="0">
                          <a:solidFill>
                            <a:schemeClr val="accent6">
                              <a:lumMod val="75000"/>
                            </a:schemeClr>
                          </a:solidFill>
                        </a:rPr>
                        <a:t>Contractor</a:t>
                      </a:r>
                      <a:endParaRPr lang="en-GB" sz="1400" dirty="0">
                        <a:solidFill>
                          <a:schemeClr val="accent6">
                            <a:lumMod val="75000"/>
                          </a:schemeClr>
                        </a:solidFill>
                      </a:endParaRPr>
                    </a:p>
                  </a:txBody>
                  <a:tcPr/>
                </a:tc>
                <a:tc>
                  <a:txBody>
                    <a:bodyPr/>
                    <a:lstStyle/>
                    <a:p>
                      <a:pPr algn="r"/>
                      <a:r>
                        <a:rPr lang="en-GB" sz="1400" dirty="0" smtClean="0">
                          <a:solidFill>
                            <a:schemeClr val="accent6">
                              <a:lumMod val="75000"/>
                            </a:schemeClr>
                          </a:solidFill>
                        </a:rPr>
                        <a:t>n/a</a:t>
                      </a:r>
                    </a:p>
                  </a:txBody>
                  <a:tcPr/>
                </a:tc>
              </a:tr>
            </a:tbl>
          </a:graphicData>
        </a:graphic>
      </p:graphicFrame>
    </p:spTree>
    <p:extLst>
      <p:ext uri="{BB962C8B-B14F-4D97-AF65-F5344CB8AC3E}">
        <p14:creationId xmlns:p14="http://schemas.microsoft.com/office/powerpoint/2010/main" xmlns="" val="177883555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4579" name="Rectangle 2"/>
          <p:cNvSpPr>
            <a:spLocks noGrp="1" noChangeArrowheads="1"/>
          </p:cNvSpPr>
          <p:nvPr>
            <p:ph type="title"/>
          </p:nvPr>
        </p:nvSpPr>
        <p:spPr>
          <a:xfrm>
            <a:off x="0" y="1274802"/>
            <a:ext cx="7786688" cy="553998"/>
          </a:xfrm>
        </p:spPr>
        <p:txBody>
          <a:bodyPr>
            <a:spAutoFit/>
          </a:bodyPr>
          <a:lstStyle/>
          <a:p>
            <a:pPr indent="0" eaLnBrk="1" hangingPunct="1"/>
            <a:r>
              <a:rPr lang="en-GB" dirty="0">
                <a:latin typeface="+mn-lt"/>
                <a:ea typeface="ＭＳ Ｐゴシック" pitchFamily="34" charset="-128"/>
              </a:rPr>
              <a:t>EIA in practice</a:t>
            </a:r>
          </a:p>
        </p:txBody>
      </p:sp>
      <p:sp>
        <p:nvSpPr>
          <p:cNvPr id="5" name="Slide Number Placeholder 2"/>
          <p:cNvSpPr txBox="1">
            <a:spLocks/>
          </p:cNvSpPr>
          <p:nvPr/>
        </p:nvSpPr>
        <p:spPr bwMode="auto">
          <a:xfrm>
            <a:off x="7848600" y="6245225"/>
            <a:ext cx="838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27E957F-B300-422A-B6B4-3433560F52D7}" type="slidenum">
              <a:rPr kumimoji="0" lang="en-GB" sz="1400" b="0" i="0" u="none" strike="noStrike" kern="1200" cap="none" spc="0" normalizeH="0" baseline="0" noProof="0" smtClean="0">
                <a:ln>
                  <a:noFill/>
                </a:ln>
                <a:solidFill>
                  <a:schemeClr val="tx1"/>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en-GB" sz="1400" b="0" i="0" u="none" strike="noStrike" kern="1200" cap="none" spc="0" normalizeH="0" baseline="0" noProof="0" dirty="0">
              <a:ln>
                <a:noFill/>
              </a:ln>
              <a:solidFill>
                <a:schemeClr val="tx1"/>
              </a:solidFill>
              <a:effectLst/>
              <a:uLnTx/>
              <a:uFillTx/>
              <a:latin typeface="Arial" pitchFamily="34" charset="0"/>
              <a:ea typeface="+mn-ea"/>
              <a:cs typeface="+mn-cs"/>
            </a:endParaRPr>
          </a:p>
        </p:txBody>
      </p:sp>
      <p:sp>
        <p:nvSpPr>
          <p:cNvPr id="6" name="TextBox 5"/>
          <p:cNvSpPr txBox="1"/>
          <p:nvPr/>
        </p:nvSpPr>
        <p:spPr>
          <a:xfrm>
            <a:off x="381000" y="2132220"/>
            <a:ext cx="8229600" cy="4344780"/>
          </a:xfrm>
          <a:prstGeom prst="rect">
            <a:avLst/>
          </a:prstGeom>
          <a:noFill/>
        </p:spPr>
        <p:txBody>
          <a:bodyPr wrap="square" rtlCol="0">
            <a:spAutoFit/>
          </a:bodyPr>
          <a:lstStyle/>
          <a:p>
            <a:pPr eaLnBrk="1" hangingPunct="1">
              <a:lnSpc>
                <a:spcPct val="90000"/>
              </a:lnSpc>
              <a:spcBef>
                <a:spcPts val="600"/>
              </a:spcBef>
              <a:spcAft>
                <a:spcPts val="600"/>
              </a:spcAft>
            </a:pPr>
            <a:r>
              <a:rPr lang="en-GB" sz="2000" dirty="0" smtClean="0">
                <a:ea typeface="ＭＳ Ｐゴシック" pitchFamily="34" charset="-128"/>
              </a:rPr>
              <a:t>Use consultants independent from those carrying out technical feasibility studies</a:t>
            </a:r>
          </a:p>
          <a:p>
            <a:pPr eaLnBrk="1" hangingPunct="1">
              <a:lnSpc>
                <a:spcPct val="90000"/>
              </a:lnSpc>
              <a:spcBef>
                <a:spcPts val="600"/>
              </a:spcBef>
              <a:spcAft>
                <a:spcPts val="600"/>
              </a:spcAft>
            </a:pPr>
            <a:r>
              <a:rPr lang="en-GB" sz="2000" dirty="0" smtClean="0">
                <a:ea typeface="ＭＳ Ｐゴシック" pitchFamily="34" charset="-128"/>
              </a:rPr>
              <a:t>EIA results should be used to adapt and finalise the project’s technical design</a:t>
            </a:r>
          </a:p>
          <a:p>
            <a:pPr eaLnBrk="1" hangingPunct="1">
              <a:lnSpc>
                <a:spcPct val="90000"/>
              </a:lnSpc>
              <a:spcBef>
                <a:spcPts val="600"/>
              </a:spcBef>
              <a:spcAft>
                <a:spcPts val="600"/>
              </a:spcAft>
              <a:buFont typeface="Tahoma" pitchFamily="34" charset="0"/>
              <a:buChar char="−"/>
            </a:pPr>
            <a:endParaRPr lang="en-GB" sz="2000" dirty="0" smtClean="0">
              <a:ea typeface="ＭＳ Ｐゴシック" pitchFamily="34" charset="-128"/>
            </a:endParaRPr>
          </a:p>
          <a:p>
            <a:pPr eaLnBrk="1" hangingPunct="1">
              <a:lnSpc>
                <a:spcPct val="90000"/>
              </a:lnSpc>
              <a:spcBef>
                <a:spcPts val="600"/>
              </a:spcBef>
              <a:spcAft>
                <a:spcPts val="600"/>
              </a:spcAft>
            </a:pPr>
            <a:r>
              <a:rPr lang="en-GB" sz="2000" dirty="0" smtClean="0">
                <a:ea typeface="ＭＳ Ｐゴシック" pitchFamily="34" charset="-128"/>
              </a:rPr>
              <a:t>Ideally, the EIA should precede financial and economic analysis, to allow:</a:t>
            </a:r>
          </a:p>
          <a:p>
            <a:pPr marL="355600" indent="-355600">
              <a:lnSpc>
                <a:spcPct val="90000"/>
              </a:lnSpc>
              <a:spcBef>
                <a:spcPts val="600"/>
              </a:spcBef>
              <a:spcAft>
                <a:spcPts val="600"/>
              </a:spcAft>
              <a:buFont typeface="Tahoma" pitchFamily="34" charset="0"/>
              <a:buChar char="−"/>
            </a:pPr>
            <a:r>
              <a:rPr lang="en-GB" sz="2000" dirty="0" smtClean="0">
                <a:ea typeface="ＭＳ Ｐゴシック" pitchFamily="34" charset="-128"/>
              </a:rPr>
              <a:t>Consideration of final project design</a:t>
            </a:r>
          </a:p>
          <a:p>
            <a:pPr marL="355600" indent="-355600">
              <a:lnSpc>
                <a:spcPct val="90000"/>
              </a:lnSpc>
              <a:spcBef>
                <a:spcPts val="600"/>
              </a:spcBef>
              <a:spcAft>
                <a:spcPts val="600"/>
              </a:spcAft>
              <a:buFont typeface="Tahoma" pitchFamily="34" charset="0"/>
              <a:buChar char="−"/>
            </a:pPr>
            <a:r>
              <a:rPr lang="en-GB" sz="2000" dirty="0" smtClean="0">
                <a:ea typeface="ＭＳ Ｐゴシック" pitchFamily="34" charset="-128"/>
              </a:rPr>
              <a:t>Inclusion of environmental mitigation costs (in financial analysis)</a:t>
            </a:r>
          </a:p>
          <a:p>
            <a:pPr marL="355600" indent="-355600">
              <a:lnSpc>
                <a:spcPct val="90000"/>
              </a:lnSpc>
              <a:spcBef>
                <a:spcPts val="600"/>
              </a:spcBef>
              <a:spcAft>
                <a:spcPts val="600"/>
              </a:spcAft>
              <a:buFont typeface="Tahoma" pitchFamily="34" charset="0"/>
              <a:buChar char="−"/>
            </a:pPr>
            <a:r>
              <a:rPr lang="en-GB" sz="2000" dirty="0" smtClean="0">
                <a:ea typeface="ＭＳ Ｐゴシック" pitchFamily="34" charset="-128"/>
              </a:rPr>
              <a:t>Possibly the valuation of some environmental externalities (in economic analysis)</a:t>
            </a:r>
          </a:p>
        </p:txBody>
      </p:sp>
    </p:spTree>
    <p:extLst>
      <p:ext uri="{BB962C8B-B14F-4D97-AF65-F5344CB8AC3E}">
        <p14:creationId xmlns:p14="http://schemas.microsoft.com/office/powerpoint/2010/main" xmlns="" val="53686363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3" name="Rectangle 2"/>
          <p:cNvSpPr>
            <a:spLocks noGrp="1" noChangeArrowheads="1"/>
          </p:cNvSpPr>
          <p:nvPr>
            <p:ph type="title"/>
          </p:nvPr>
        </p:nvSpPr>
        <p:spPr>
          <a:xfrm>
            <a:off x="0" y="1274802"/>
            <a:ext cx="7786688" cy="553998"/>
          </a:xfrm>
        </p:spPr>
        <p:txBody>
          <a:bodyPr>
            <a:spAutoFit/>
          </a:bodyPr>
          <a:lstStyle/>
          <a:p>
            <a:pPr indent="0" eaLnBrk="1" hangingPunct="1"/>
            <a:r>
              <a:rPr lang="en-GB" dirty="0">
                <a:latin typeface="+mn-lt"/>
                <a:ea typeface="ＭＳ Ｐゴシック" pitchFamily="34" charset="-128"/>
              </a:rPr>
              <a:t>Social aspects of EIA</a:t>
            </a:r>
          </a:p>
        </p:txBody>
      </p:sp>
      <p:sp>
        <p:nvSpPr>
          <p:cNvPr id="5" name="Slide Number Placeholder 2"/>
          <p:cNvSpPr>
            <a:spLocks noGrp="1"/>
          </p:cNvSpPr>
          <p:nvPr>
            <p:ph type="sldNum" sz="quarter" idx="12"/>
          </p:nvPr>
        </p:nvSpPr>
        <p:spPr>
          <a:xfrm>
            <a:off x="7848600" y="6245225"/>
            <a:ext cx="838200" cy="476250"/>
          </a:xfrm>
        </p:spPr>
        <p:txBody>
          <a:bodyPr/>
          <a:lstStyle/>
          <a:p>
            <a:pPr>
              <a:defRPr/>
            </a:pPr>
            <a:fld id="{027E957F-B300-422A-B6B4-3433560F52D7}" type="slidenum">
              <a:rPr lang="en-GB" smtClean="0"/>
              <a:pPr>
                <a:defRPr/>
              </a:pPr>
              <a:t>42</a:t>
            </a:fld>
            <a:endParaRPr lang="en-GB" dirty="0"/>
          </a:p>
        </p:txBody>
      </p:sp>
      <p:sp>
        <p:nvSpPr>
          <p:cNvPr id="6" name="TextBox 5"/>
          <p:cNvSpPr txBox="1"/>
          <p:nvPr/>
        </p:nvSpPr>
        <p:spPr>
          <a:xfrm>
            <a:off x="0" y="2209800"/>
            <a:ext cx="8382000" cy="2031325"/>
          </a:xfrm>
          <a:prstGeom prst="rect">
            <a:avLst/>
          </a:prstGeom>
          <a:noFill/>
        </p:spPr>
        <p:txBody>
          <a:bodyPr wrap="square" rtlCol="0">
            <a:spAutoFit/>
          </a:bodyPr>
          <a:lstStyle/>
          <a:p>
            <a:pPr marL="622300" indent="-266700">
              <a:buClr>
                <a:schemeClr val="accent2">
                  <a:lumMod val="75000"/>
                </a:schemeClr>
              </a:buClr>
              <a:buFont typeface="Arial"/>
              <a:buChar char="•"/>
            </a:pPr>
            <a:r>
              <a:rPr lang="en-GB" sz="1800" dirty="0" smtClean="0">
                <a:ea typeface="ＭＳ Ｐゴシック" pitchFamily="34" charset="-128"/>
              </a:rPr>
              <a:t>The social effects are important and must be analysed as well as biophysical aspects</a:t>
            </a:r>
          </a:p>
          <a:p>
            <a:pPr marL="622300" indent="-266700">
              <a:spcBef>
                <a:spcPct val="50000"/>
              </a:spcBef>
              <a:buClr>
                <a:schemeClr val="accent2">
                  <a:lumMod val="75000"/>
                </a:schemeClr>
              </a:buClr>
              <a:buFont typeface="Arial"/>
              <a:buChar char="•"/>
            </a:pPr>
            <a:r>
              <a:rPr lang="en-GB" sz="1800" dirty="0" smtClean="0">
                <a:ea typeface="ＭＳ Ｐゴシック" pitchFamily="34" charset="-128"/>
              </a:rPr>
              <a:t>Social and environmental aspects should be considered together because of their  interdependence</a:t>
            </a:r>
          </a:p>
          <a:p>
            <a:pPr marL="622300" indent="-266700">
              <a:spcBef>
                <a:spcPct val="50000"/>
              </a:spcBef>
              <a:buClr>
                <a:schemeClr val="accent2">
                  <a:lumMod val="75000"/>
                </a:schemeClr>
              </a:buClr>
              <a:buFont typeface="Arial"/>
              <a:buChar char="•"/>
            </a:pPr>
            <a:r>
              <a:rPr lang="en-GB" sz="1800" dirty="0" smtClean="0">
                <a:ea typeface="ＭＳ Ｐゴシック" pitchFamily="34" charset="-128"/>
              </a:rPr>
              <a:t>Various groups (women, minorities, ...) are frequently not equally effected by environmental changes</a:t>
            </a:r>
          </a:p>
        </p:txBody>
      </p:sp>
    </p:spTree>
    <p:extLst>
      <p:ext uri="{BB962C8B-B14F-4D97-AF65-F5344CB8AC3E}">
        <p14:creationId xmlns:p14="http://schemas.microsoft.com/office/powerpoint/2010/main" xmlns="" val="375378598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9" name="Rectangle 2"/>
          <p:cNvSpPr>
            <a:spLocks noGrp="1" noChangeArrowheads="1"/>
          </p:cNvSpPr>
          <p:nvPr>
            <p:ph type="title"/>
          </p:nvPr>
        </p:nvSpPr>
        <p:spPr>
          <a:xfrm>
            <a:off x="6152" y="1219200"/>
            <a:ext cx="9137848" cy="1143000"/>
          </a:xfrm>
        </p:spPr>
        <p:txBody>
          <a:bodyPr/>
          <a:lstStyle/>
          <a:p>
            <a:pPr indent="0" eaLnBrk="1" hangingPunct="1"/>
            <a:r>
              <a:rPr lang="en-GB" sz="2800" dirty="0">
                <a:ea typeface="ＭＳ Ｐゴシック" pitchFamily="-1" charset="-128"/>
                <a:cs typeface="ＭＳ Ｐゴシック" pitchFamily="-1" charset="-128"/>
              </a:rPr>
              <a:t>Strategic Environmental Assessment (SEA</a:t>
            </a:r>
            <a:r>
              <a:rPr lang="en-GB" sz="2800" dirty="0" smtClean="0">
                <a:ea typeface="ＭＳ Ｐゴシック" pitchFamily="-1" charset="-128"/>
                <a:cs typeface="ＭＳ Ｐゴシック" pitchFamily="-1" charset="-128"/>
              </a:rPr>
              <a:t>)</a:t>
            </a:r>
            <a:endParaRPr lang="en-GB" sz="2800" dirty="0">
              <a:ea typeface="ＭＳ Ｐゴシック" pitchFamily="-1" charset="-128"/>
              <a:cs typeface="ＭＳ Ｐゴシック" pitchFamily="-1" charset="-128"/>
            </a:endParaRPr>
          </a:p>
        </p:txBody>
      </p:sp>
      <p:sp>
        <p:nvSpPr>
          <p:cNvPr id="5" name="Slide Number Placeholder 2"/>
          <p:cNvSpPr>
            <a:spLocks noGrp="1"/>
          </p:cNvSpPr>
          <p:nvPr>
            <p:ph type="sldNum" sz="quarter" idx="12"/>
          </p:nvPr>
        </p:nvSpPr>
        <p:spPr>
          <a:xfrm>
            <a:off x="7848600" y="6245225"/>
            <a:ext cx="838200" cy="476250"/>
          </a:xfrm>
        </p:spPr>
        <p:txBody>
          <a:bodyPr/>
          <a:lstStyle/>
          <a:p>
            <a:pPr>
              <a:defRPr/>
            </a:pPr>
            <a:fld id="{027E957F-B300-422A-B6B4-3433560F52D7}" type="slidenum">
              <a:rPr lang="en-GB" smtClean="0"/>
              <a:pPr>
                <a:defRPr/>
              </a:pPr>
              <a:t>43</a:t>
            </a:fld>
            <a:endParaRPr lang="en-GB" dirty="0"/>
          </a:p>
        </p:txBody>
      </p:sp>
      <p:sp>
        <p:nvSpPr>
          <p:cNvPr id="6" name="TextBox 5"/>
          <p:cNvSpPr txBox="1"/>
          <p:nvPr/>
        </p:nvSpPr>
        <p:spPr>
          <a:xfrm>
            <a:off x="0" y="2438400"/>
            <a:ext cx="8458200" cy="2339102"/>
          </a:xfrm>
          <a:prstGeom prst="rect">
            <a:avLst/>
          </a:prstGeom>
          <a:noFill/>
        </p:spPr>
        <p:txBody>
          <a:bodyPr wrap="square" rtlCol="0">
            <a:spAutoFit/>
          </a:bodyPr>
          <a:lstStyle/>
          <a:p>
            <a:pPr marL="622300" indent="-266700" eaLnBrk="1" hangingPunct="1">
              <a:spcBef>
                <a:spcPts val="600"/>
              </a:spcBef>
              <a:spcAft>
                <a:spcPts val="600"/>
              </a:spcAft>
              <a:buFont typeface="Arial"/>
              <a:buChar char="•"/>
            </a:pPr>
            <a:r>
              <a:rPr lang="en-GB" sz="1800" dirty="0" smtClean="0">
                <a:ea typeface="ＭＳ Ｐゴシック" pitchFamily="-1" charset="-128"/>
                <a:cs typeface="ＭＳ Ｐゴシック" pitchFamily="-1" charset="-128"/>
              </a:rPr>
              <a:t>Analysing the positive and negative environmental consequences of proposed </a:t>
            </a:r>
            <a:r>
              <a:rPr lang="en-GB" sz="1800" b="1" dirty="0" smtClean="0">
                <a:ea typeface="ＭＳ Ｐゴシック" pitchFamily="-1" charset="-128"/>
                <a:cs typeface="ＭＳ Ｐゴシック" pitchFamily="-1" charset="-128"/>
              </a:rPr>
              <a:t>policies, plans and programmes</a:t>
            </a:r>
          </a:p>
          <a:p>
            <a:pPr marL="622300" indent="-266700" eaLnBrk="1" hangingPunct="1">
              <a:spcBef>
                <a:spcPts val="600"/>
              </a:spcBef>
              <a:spcAft>
                <a:spcPts val="600"/>
              </a:spcAft>
              <a:buFont typeface="Arial"/>
              <a:buChar char="•"/>
            </a:pPr>
            <a:endParaRPr lang="en-GB" sz="1800" dirty="0" smtClean="0">
              <a:ea typeface="ＭＳ Ｐゴシック" pitchFamily="-1" charset="-128"/>
              <a:cs typeface="ＭＳ Ｐゴシック" pitchFamily="-1" charset="-128"/>
            </a:endParaRPr>
          </a:p>
          <a:p>
            <a:pPr marL="622300" indent="-266700" eaLnBrk="1" hangingPunct="1">
              <a:spcBef>
                <a:spcPts val="600"/>
              </a:spcBef>
              <a:spcAft>
                <a:spcPts val="600"/>
              </a:spcAft>
              <a:buFont typeface="Arial"/>
              <a:buChar char="•"/>
            </a:pPr>
            <a:r>
              <a:rPr lang="en-GB" sz="1800" dirty="0" smtClean="0">
                <a:ea typeface="ＭＳ Ｐゴシック" pitchFamily="-1" charset="-128"/>
                <a:cs typeface="ＭＳ Ｐゴシック" pitchFamily="-1" charset="-128"/>
              </a:rPr>
              <a:t>Ensures that environmental (incl. biodiversity and CC)</a:t>
            </a:r>
            <a:r>
              <a:rPr lang="en-GB" sz="1800" b="1" dirty="0" smtClean="0">
                <a:solidFill>
                  <a:srgbClr val="00B050"/>
                </a:solidFill>
                <a:ea typeface="ＭＳ Ｐゴシック" pitchFamily="-1" charset="-128"/>
                <a:cs typeface="ＭＳ Ｐゴシック" pitchFamily="-1" charset="-128"/>
              </a:rPr>
              <a:t> </a:t>
            </a:r>
            <a:r>
              <a:rPr lang="en-GB" sz="1800" dirty="0" smtClean="0">
                <a:ea typeface="ＭＳ Ｐゴシック" pitchFamily="-1" charset="-128"/>
                <a:cs typeface="ＭＳ Ｐゴシック" pitchFamily="-1" charset="-128"/>
              </a:rPr>
              <a:t>considerations are taken into account, alongside social and economic considerations, as early as possible in the policy and planning process</a:t>
            </a:r>
            <a:endParaRPr lang="en-GB" sz="1800" b="1" dirty="0" smtClean="0">
              <a:solidFill>
                <a:srgbClr val="00B050"/>
              </a:solidFill>
              <a:ea typeface="ＭＳ Ｐゴシック" pitchFamily="-1" charset="-128"/>
              <a:cs typeface="ＭＳ Ｐゴシック" pitchFamily="-1" charset="-128"/>
            </a:endParaRPr>
          </a:p>
        </p:txBody>
      </p:sp>
    </p:spTree>
    <p:extLst>
      <p:ext uri="{BB962C8B-B14F-4D97-AF65-F5344CB8AC3E}">
        <p14:creationId xmlns:p14="http://schemas.microsoft.com/office/powerpoint/2010/main" xmlns="" val="203229298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3"/>
          <p:cNvSpPr>
            <a:spLocks noGrp="1" noChangeArrowheads="1"/>
          </p:cNvSpPr>
          <p:nvPr>
            <p:ph type="title"/>
          </p:nvPr>
        </p:nvSpPr>
        <p:spPr>
          <a:xfrm>
            <a:off x="0" y="1268239"/>
            <a:ext cx="4864596" cy="1938992"/>
          </a:xfrm>
          <a:solidFill>
            <a:schemeClr val="bg1"/>
          </a:solidFill>
        </p:spPr>
        <p:txBody>
          <a:bodyPr wrap="square" anchor="t">
            <a:spAutoFit/>
          </a:bodyPr>
          <a:lstStyle/>
          <a:p>
            <a:pPr eaLnBrk="1" hangingPunct="1"/>
            <a:r>
              <a:rPr lang="en-GB" dirty="0" smtClean="0">
                <a:ea typeface="ＭＳ Ｐゴシック" pitchFamily="-1" charset="-128"/>
                <a:cs typeface="ＭＳ Ｐゴシック" pitchFamily="-1" charset="-128"/>
              </a:rPr>
              <a:t>Big Wins – SEA Rwanda </a:t>
            </a:r>
            <a:br>
              <a:rPr lang="en-GB" dirty="0" smtClean="0">
                <a:ea typeface="ＭＳ Ｐゴシック" pitchFamily="-1" charset="-128"/>
                <a:cs typeface="ＭＳ Ｐゴシック" pitchFamily="-1" charset="-128"/>
              </a:rPr>
            </a:br>
            <a:r>
              <a:rPr lang="en-GB" dirty="0" smtClean="0">
                <a:ea typeface="ＭＳ Ｐゴシック" pitchFamily="-1" charset="-128"/>
                <a:cs typeface="ＭＳ Ｐゴシック" pitchFamily="-1" charset="-128"/>
              </a:rPr>
              <a:t>Sugar Sector</a:t>
            </a:r>
            <a:br>
              <a:rPr lang="en-GB" dirty="0" smtClean="0">
                <a:ea typeface="ＭＳ Ｐゴシック" pitchFamily="-1" charset="-128"/>
                <a:cs typeface="ＭＳ Ｐゴシック" pitchFamily="-1" charset="-128"/>
              </a:rPr>
            </a:br>
            <a:endParaRPr lang="en-GB" dirty="0">
              <a:ea typeface="ＭＳ Ｐゴシック" pitchFamily="-1" charset="-128"/>
              <a:cs typeface="ＭＳ Ｐゴシック" pitchFamily="-1" charset="-128"/>
            </a:endParaRPr>
          </a:p>
        </p:txBody>
      </p:sp>
      <p:sp>
        <p:nvSpPr>
          <p:cNvPr id="3" name="Rektangel 2"/>
          <p:cNvSpPr/>
          <p:nvPr/>
        </p:nvSpPr>
        <p:spPr>
          <a:xfrm>
            <a:off x="0" y="2837348"/>
            <a:ext cx="6827510" cy="3393237"/>
          </a:xfrm>
          <a:prstGeom prst="rect">
            <a:avLst/>
          </a:prstGeom>
        </p:spPr>
        <p:txBody>
          <a:bodyPr wrap="none">
            <a:spAutoFit/>
          </a:bodyPr>
          <a:lstStyle/>
          <a:p>
            <a:pPr marL="358775" lvl="0">
              <a:lnSpc>
                <a:spcPct val="150000"/>
              </a:lnSpc>
            </a:pPr>
            <a:r>
              <a:rPr lang="en-GB" sz="1800" kern="0" dirty="0" smtClean="0">
                <a:latin typeface="Verdana"/>
                <a:ea typeface="ＭＳ Ｐゴシック" pitchFamily="-1" charset="-128"/>
                <a:cs typeface="ＭＳ Ｐゴシック" pitchFamily="-1" charset="-128"/>
              </a:rPr>
              <a:t>Scoping with stakeholders:</a:t>
            </a:r>
          </a:p>
          <a:p>
            <a:pPr marL="622300" lvl="0" indent="-263525">
              <a:lnSpc>
                <a:spcPct val="150000"/>
              </a:lnSpc>
              <a:buFont typeface="Arial" pitchFamily="34" charset="0"/>
              <a:buChar char="•"/>
            </a:pPr>
            <a:r>
              <a:rPr lang="en-GB" sz="1800" kern="0" dirty="0" smtClean="0">
                <a:latin typeface="Verdana"/>
                <a:ea typeface="ＭＳ Ｐゴシック" pitchFamily="-1" charset="-128"/>
                <a:cs typeface="ＭＳ Ｐゴシック" pitchFamily="-1" charset="-128"/>
              </a:rPr>
              <a:t>No effective soil erosion control</a:t>
            </a:r>
          </a:p>
          <a:p>
            <a:pPr marL="622300" lvl="0" indent="-263525">
              <a:lnSpc>
                <a:spcPct val="150000"/>
              </a:lnSpc>
              <a:buFont typeface="Arial" pitchFamily="34" charset="0"/>
              <a:buChar char="•"/>
            </a:pPr>
            <a:r>
              <a:rPr lang="en-GB" sz="1800" kern="0" dirty="0" smtClean="0">
                <a:latin typeface="Verdana"/>
                <a:ea typeface="ＭＳ Ｐゴシック" pitchFamily="-1" charset="-128"/>
                <a:cs typeface="ＭＳ Ｐゴシック" pitchFamily="-1" charset="-128"/>
              </a:rPr>
              <a:t>Policy neglecting existing soil erosion control measures</a:t>
            </a:r>
          </a:p>
          <a:p>
            <a:pPr marL="622300" lvl="0" indent="-263525">
              <a:lnSpc>
                <a:spcPct val="150000"/>
              </a:lnSpc>
              <a:buFont typeface="Arial" pitchFamily="34" charset="0"/>
              <a:buChar char="•"/>
            </a:pPr>
            <a:r>
              <a:rPr lang="en-GB" sz="1800" kern="0" dirty="0" smtClean="0">
                <a:latin typeface="Verdana"/>
                <a:ea typeface="ＭＳ Ｐゴシック" pitchFamily="-1" charset="-128"/>
                <a:cs typeface="ＭＳ Ｐゴシック" pitchFamily="-1" charset="-128"/>
              </a:rPr>
              <a:t>No water balance prepared, excessive abstraction</a:t>
            </a:r>
          </a:p>
          <a:p>
            <a:pPr marL="622300" lvl="0" indent="-263525">
              <a:lnSpc>
                <a:spcPct val="150000"/>
              </a:lnSpc>
              <a:buFont typeface="Arial" pitchFamily="34" charset="0"/>
              <a:buChar char="•"/>
            </a:pPr>
            <a:r>
              <a:rPr lang="en-GB" sz="1800" kern="0" dirty="0" smtClean="0">
                <a:latin typeface="Verdana"/>
                <a:ea typeface="ＭＳ Ｐゴシック" pitchFamily="-1" charset="-128"/>
                <a:cs typeface="ＭＳ Ｐゴシック" pitchFamily="-1" charset="-128"/>
              </a:rPr>
              <a:t>Limited local capacity for environmental management</a:t>
            </a:r>
          </a:p>
          <a:p>
            <a:pPr marL="622300" lvl="0" indent="-263525">
              <a:lnSpc>
                <a:spcPct val="150000"/>
              </a:lnSpc>
              <a:buFont typeface="Arial" pitchFamily="34" charset="0"/>
              <a:buChar char="•"/>
            </a:pPr>
            <a:r>
              <a:rPr lang="en-GB" sz="1800" kern="0" dirty="0" smtClean="0">
                <a:latin typeface="Verdana"/>
                <a:ea typeface="ＭＳ Ｐゴシック" pitchFamily="-1" charset="-128"/>
                <a:cs typeface="ＭＳ Ｐゴシック" pitchFamily="-1" charset="-128"/>
              </a:rPr>
              <a:t>Political neglect of maintenance of forested areas</a:t>
            </a:r>
          </a:p>
          <a:p>
            <a:pPr marL="622300" lvl="0" indent="-263525">
              <a:lnSpc>
                <a:spcPct val="150000"/>
              </a:lnSpc>
              <a:buFont typeface="Arial" pitchFamily="34" charset="0"/>
              <a:buChar char="•"/>
            </a:pPr>
            <a:r>
              <a:rPr lang="en-GB" sz="1800" kern="0" dirty="0" smtClean="0">
                <a:latin typeface="Verdana"/>
                <a:ea typeface="ＭＳ Ｐゴシック" pitchFamily="-1" charset="-128"/>
                <a:cs typeface="ＭＳ Ｐゴシック" pitchFamily="-1" charset="-128"/>
              </a:rPr>
              <a:t>Weak regulatory framework</a:t>
            </a:r>
          </a:p>
          <a:p>
            <a:pPr marL="622300" lvl="0" indent="-263525">
              <a:lnSpc>
                <a:spcPct val="150000"/>
              </a:lnSpc>
              <a:buFont typeface="Arial" pitchFamily="34" charset="0"/>
              <a:buChar char="•"/>
            </a:pPr>
            <a:r>
              <a:rPr lang="en-GB" sz="1800" kern="0" dirty="0" smtClean="0">
                <a:latin typeface="Verdana"/>
                <a:ea typeface="ＭＳ Ｐゴシック" pitchFamily="-1" charset="-128"/>
                <a:cs typeface="ＭＳ Ｐゴシック" pitchFamily="-1" charset="-128"/>
              </a:rPr>
              <a:t>Inadequate monitoring and evaluation</a:t>
            </a:r>
          </a:p>
        </p:txBody>
      </p:sp>
      <p:pic>
        <p:nvPicPr>
          <p:cNvPr id="2052" name="Picture 4" descr="http://www.nri.org/news/images/lora_farmer_2_full.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864596" y="-20648"/>
            <a:ext cx="4279404" cy="285293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75461123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3"/>
          <p:cNvSpPr>
            <a:spLocks noGrp="1" noChangeArrowheads="1"/>
          </p:cNvSpPr>
          <p:nvPr>
            <p:ph type="title"/>
          </p:nvPr>
        </p:nvSpPr>
        <p:spPr>
          <a:xfrm>
            <a:off x="0" y="1270337"/>
            <a:ext cx="9144000" cy="553998"/>
          </a:xfrm>
          <a:solidFill>
            <a:schemeClr val="bg1"/>
          </a:solidFill>
        </p:spPr>
        <p:txBody>
          <a:bodyPr wrap="square" anchor="t">
            <a:spAutoFit/>
          </a:bodyPr>
          <a:lstStyle/>
          <a:p>
            <a:pPr eaLnBrk="1" hangingPunct="1"/>
            <a:r>
              <a:rPr lang="en-GB" dirty="0" smtClean="0">
                <a:ea typeface="ＭＳ Ｐゴシック" pitchFamily="-1" charset="-128"/>
                <a:cs typeface="ＭＳ Ｐゴシック" pitchFamily="-1" charset="-128"/>
              </a:rPr>
              <a:t>Rwanda Sugar Sector </a:t>
            </a:r>
            <a:endParaRPr lang="en-GB" dirty="0">
              <a:ea typeface="ＭＳ Ｐゴシック" pitchFamily="-1" charset="-128"/>
              <a:cs typeface="ＭＳ Ｐゴシック" pitchFamily="-1" charset="-128"/>
            </a:endParaRPr>
          </a:p>
        </p:txBody>
      </p:sp>
      <p:sp>
        <p:nvSpPr>
          <p:cNvPr id="3" name="Rektangel 2"/>
          <p:cNvSpPr/>
          <p:nvPr/>
        </p:nvSpPr>
        <p:spPr>
          <a:xfrm>
            <a:off x="0" y="1988840"/>
            <a:ext cx="3993401" cy="3277821"/>
          </a:xfrm>
          <a:prstGeom prst="rect">
            <a:avLst/>
          </a:prstGeom>
        </p:spPr>
        <p:txBody>
          <a:bodyPr wrap="none">
            <a:spAutoFit/>
          </a:bodyPr>
          <a:lstStyle/>
          <a:p>
            <a:pPr marL="622300" lvl="0" indent="-263525">
              <a:lnSpc>
                <a:spcPct val="150000"/>
              </a:lnSpc>
              <a:buFont typeface="Arial" pitchFamily="34" charset="0"/>
              <a:buChar char="•"/>
            </a:pPr>
            <a:r>
              <a:rPr lang="en-GB" sz="1800" kern="0" dirty="0">
                <a:latin typeface="Verdana"/>
                <a:ea typeface="ＭＳ Ｐゴシック" pitchFamily="-1" charset="-128"/>
                <a:cs typeface="ＭＳ Ｐゴシック" pitchFamily="-1" charset="-128"/>
              </a:rPr>
              <a:t>Soil and water conservation</a:t>
            </a:r>
          </a:p>
          <a:p>
            <a:pPr marL="622300" lvl="0" indent="-263525">
              <a:lnSpc>
                <a:spcPct val="150000"/>
              </a:lnSpc>
              <a:buFont typeface="Arial" pitchFamily="34" charset="0"/>
              <a:buChar char="•"/>
            </a:pPr>
            <a:r>
              <a:rPr lang="en-GB" sz="1800" kern="0" dirty="0">
                <a:latin typeface="Verdana"/>
                <a:ea typeface="ＭＳ Ｐゴシック" pitchFamily="-1" charset="-128"/>
                <a:cs typeface="ＭＳ Ｐゴシック" pitchFamily="-1" charset="-128"/>
              </a:rPr>
              <a:t>Nutrient management</a:t>
            </a:r>
          </a:p>
          <a:p>
            <a:pPr marL="622300" lvl="0" indent="-263525">
              <a:lnSpc>
                <a:spcPct val="150000"/>
              </a:lnSpc>
              <a:buFont typeface="Arial" pitchFamily="34" charset="0"/>
              <a:buChar char="•"/>
            </a:pPr>
            <a:r>
              <a:rPr lang="en-GB" sz="1800" kern="0" dirty="0">
                <a:latin typeface="Verdana"/>
                <a:ea typeface="ＭＳ Ｐゴシック" pitchFamily="-1" charset="-128"/>
                <a:cs typeface="ＭＳ Ｐゴシック" pitchFamily="-1" charset="-128"/>
              </a:rPr>
              <a:t>Crop and </a:t>
            </a:r>
            <a:r>
              <a:rPr lang="en-GB" sz="1800" kern="0" dirty="0" smtClean="0">
                <a:latin typeface="Verdana"/>
                <a:ea typeface="ＭＳ Ｐゴシック" pitchFamily="-1" charset="-128"/>
                <a:cs typeface="ＭＳ Ｐゴシック" pitchFamily="-1" charset="-128"/>
              </a:rPr>
              <a:t>rarity </a:t>
            </a:r>
            <a:r>
              <a:rPr lang="en-GB" sz="1800" kern="0" dirty="0">
                <a:latin typeface="Verdana"/>
                <a:ea typeface="ＭＳ Ｐゴシック" pitchFamily="-1" charset="-128"/>
                <a:cs typeface="ＭＳ Ｐゴシック" pitchFamily="-1" charset="-128"/>
              </a:rPr>
              <a:t>selection</a:t>
            </a:r>
          </a:p>
          <a:p>
            <a:pPr marL="622300" lvl="0" indent="-263525">
              <a:lnSpc>
                <a:spcPct val="150000"/>
              </a:lnSpc>
              <a:buFont typeface="Arial" pitchFamily="34" charset="0"/>
              <a:buChar char="•"/>
            </a:pPr>
            <a:r>
              <a:rPr lang="en-GB" sz="1800" kern="0" dirty="0">
                <a:latin typeface="Verdana"/>
                <a:ea typeface="ＭＳ Ｐゴシック" pitchFamily="-1" charset="-128"/>
                <a:cs typeface="ＭＳ Ｐゴシック" pitchFamily="-1" charset="-128"/>
              </a:rPr>
              <a:t>Pest and disease </a:t>
            </a:r>
            <a:r>
              <a:rPr lang="en-GB" sz="1800" kern="0" dirty="0" smtClean="0">
                <a:latin typeface="Verdana"/>
                <a:ea typeface="ＭＳ Ｐゴシック" pitchFamily="-1" charset="-128"/>
                <a:cs typeface="ＭＳ Ｐゴシック" pitchFamily="-1" charset="-128"/>
              </a:rPr>
              <a:t>management</a:t>
            </a:r>
          </a:p>
          <a:p>
            <a:pPr marL="622300" lvl="0" indent="-263525">
              <a:lnSpc>
                <a:spcPct val="150000"/>
              </a:lnSpc>
              <a:buFont typeface="Arial" pitchFamily="34" charset="0"/>
              <a:buChar char="•"/>
            </a:pPr>
            <a:r>
              <a:rPr lang="en-GB" sz="1800" kern="0" dirty="0" smtClean="0">
                <a:latin typeface="Verdana"/>
                <a:ea typeface="ＭＳ Ｐゴシック" pitchFamily="-1" charset="-128"/>
                <a:cs typeface="ＭＳ Ｐゴシック" pitchFamily="-1" charset="-128"/>
              </a:rPr>
              <a:t>Monitoring and evaluation</a:t>
            </a:r>
          </a:p>
          <a:p>
            <a:pPr marL="622300" lvl="0" indent="-263525">
              <a:buFont typeface="Arial" pitchFamily="34" charset="0"/>
              <a:buChar char="•"/>
            </a:pPr>
            <a:endParaRPr lang="en-GB" sz="1800" kern="0" dirty="0" smtClean="0">
              <a:latin typeface="Verdana"/>
              <a:ea typeface="ＭＳ Ｐゴシック" pitchFamily="-1" charset="-128"/>
              <a:cs typeface="ＭＳ Ｐゴシック" pitchFamily="-1" charset="-128"/>
            </a:endParaRPr>
          </a:p>
          <a:p>
            <a:pPr marL="622300" lvl="0" indent="-263525">
              <a:buFont typeface="Arial" pitchFamily="34" charset="0"/>
              <a:buChar char="•"/>
            </a:pPr>
            <a:r>
              <a:rPr lang="en-GB" sz="1800" kern="0" dirty="0" smtClean="0">
                <a:latin typeface="Verdana"/>
                <a:ea typeface="ＭＳ Ｐゴシック" pitchFamily="-1" charset="-128"/>
                <a:cs typeface="ＭＳ Ｐゴシック" pitchFamily="-1" charset="-128"/>
              </a:rPr>
              <a:t>Institutions outside the </a:t>
            </a:r>
          </a:p>
          <a:p>
            <a:pPr marL="622300" lvl="0" indent="-263525"/>
            <a:r>
              <a:rPr lang="en-GB" sz="1800" kern="0" dirty="0" smtClean="0">
                <a:latin typeface="Verdana"/>
                <a:ea typeface="ＭＳ Ｐゴシック" pitchFamily="-1" charset="-128"/>
                <a:cs typeface="ＭＳ Ｐゴシック" pitchFamily="-1" charset="-128"/>
              </a:rPr>
              <a:t>	agro-sector:</a:t>
            </a:r>
          </a:p>
          <a:p>
            <a:pPr marL="622300" lvl="0" indent="-263525"/>
            <a:r>
              <a:rPr lang="en-GB" sz="1800" kern="0" dirty="0">
                <a:latin typeface="Verdana"/>
                <a:ea typeface="ＭＳ Ｐゴシック" pitchFamily="-1" charset="-128"/>
                <a:cs typeface="ＭＳ Ｐゴシック" pitchFamily="-1" charset="-128"/>
              </a:rPr>
              <a:t> </a:t>
            </a:r>
            <a:r>
              <a:rPr lang="en-GB" sz="1800" kern="0" dirty="0" smtClean="0">
                <a:latin typeface="Verdana"/>
                <a:ea typeface="ＭＳ Ｐゴシック" pitchFamily="-1" charset="-128"/>
                <a:cs typeface="ＭＳ Ｐゴシック" pitchFamily="-1" charset="-128"/>
              </a:rPr>
              <a:t>  20 recommendations</a:t>
            </a:r>
            <a:endParaRPr lang="en-GB" sz="1800" b="1" kern="0" dirty="0" smtClean="0">
              <a:latin typeface="Verdana"/>
              <a:ea typeface="ＭＳ Ｐゴシック" pitchFamily="-1" charset="-128"/>
              <a:cs typeface="ＭＳ Ｐゴシック" pitchFamily="-1" charset="-128"/>
            </a:endParaRPr>
          </a:p>
        </p:txBody>
      </p:sp>
      <p:pic>
        <p:nvPicPr>
          <p:cNvPr id="5" name="Picture 2" descr="http://cabiplantwise.files.wordpress.com/2011/10/ipm-image.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838700" y="3638549"/>
            <a:ext cx="4305300" cy="321945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57267057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3" name="Picture 2" descr="Rizière_Patchwork2_Locatelli"/>
          <p:cNvPicPr>
            <a:picLocks noChangeAspect="1" noChangeArrowheads="1"/>
          </p:cNvPicPr>
          <p:nvPr/>
        </p:nvPicPr>
        <p:blipFill>
          <a:blip r:embed="rId3" cstate="print"/>
          <a:srcRect/>
          <a:stretch>
            <a:fillRect/>
          </a:stretch>
        </p:blipFill>
        <p:spPr bwMode="auto">
          <a:xfrm>
            <a:off x="1476375" y="2353980"/>
            <a:ext cx="6119813" cy="3906837"/>
          </a:xfrm>
          <a:prstGeom prst="rect">
            <a:avLst/>
          </a:prstGeom>
          <a:noFill/>
          <a:ln w="9525">
            <a:noFill/>
            <a:miter lim="800000"/>
            <a:headEnd/>
            <a:tailEnd/>
          </a:ln>
        </p:spPr>
      </p:pic>
      <p:sp>
        <p:nvSpPr>
          <p:cNvPr id="40964" name="AutoShape 3"/>
          <p:cNvSpPr>
            <a:spLocks noChangeArrowheads="1"/>
          </p:cNvSpPr>
          <p:nvPr/>
        </p:nvSpPr>
        <p:spPr bwMode="auto">
          <a:xfrm>
            <a:off x="755650" y="2380967"/>
            <a:ext cx="7632700" cy="38877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6712 w 21600"/>
              <a:gd name="T13" fmla="*/ 6712 h 21600"/>
              <a:gd name="T14" fmla="*/ 14888 w 21600"/>
              <a:gd name="T15" fmla="*/ 14888 h 21600"/>
            </a:gdLst>
            <a:ahLst/>
            <a:cxnLst>
              <a:cxn ang="T8">
                <a:pos x="T0" y="T1"/>
              </a:cxn>
              <a:cxn ang="T9">
                <a:pos x="T2" y="T3"/>
              </a:cxn>
              <a:cxn ang="T10">
                <a:pos x="T4" y="T5"/>
              </a:cxn>
              <a:cxn ang="T11">
                <a:pos x="T6" y="T7"/>
              </a:cxn>
            </a:cxnLst>
            <a:rect l="T12" t="T13" r="T14" b="T15"/>
            <a:pathLst>
              <a:path w="21600" h="21600">
                <a:moveTo>
                  <a:pt x="0" y="0"/>
                </a:moveTo>
                <a:lnTo>
                  <a:pt x="9824" y="21600"/>
                </a:lnTo>
                <a:lnTo>
                  <a:pt x="11776" y="21600"/>
                </a:lnTo>
                <a:lnTo>
                  <a:pt x="21600" y="0"/>
                </a:lnTo>
                <a:lnTo>
                  <a:pt x="0" y="0"/>
                </a:lnTo>
                <a:close/>
              </a:path>
            </a:pathLst>
          </a:custGeom>
          <a:noFill/>
          <a:ln w="57150">
            <a:solidFill>
              <a:srgbClr val="2D8B2F"/>
            </a:solidFill>
            <a:miter lim="800000"/>
            <a:headEnd/>
            <a:tailEnd/>
          </a:ln>
        </p:spPr>
        <p:txBody>
          <a:bodyPr wrap="none" anchor="ctr">
            <a:prstTxWarp prst="textNoShape">
              <a:avLst/>
            </a:prstTxWarp>
          </a:bodyPr>
          <a:lstStyle/>
          <a:p>
            <a:endParaRPr lang="en-GB"/>
          </a:p>
        </p:txBody>
      </p:sp>
      <p:sp>
        <p:nvSpPr>
          <p:cNvPr id="552964" name="Text Box 4"/>
          <p:cNvSpPr txBox="1">
            <a:spLocks noChangeArrowheads="1"/>
          </p:cNvSpPr>
          <p:nvPr/>
        </p:nvSpPr>
        <p:spPr bwMode="auto">
          <a:xfrm>
            <a:off x="609600" y="1905000"/>
            <a:ext cx="6264275" cy="584775"/>
          </a:xfrm>
          <a:prstGeom prst="rect">
            <a:avLst/>
          </a:prstGeom>
          <a:noFill/>
          <a:ln w="9525">
            <a:noFill/>
            <a:miter lim="800000"/>
            <a:headEnd/>
            <a:tailEnd/>
          </a:ln>
        </p:spPr>
        <p:txBody>
          <a:bodyPr>
            <a:prstTxWarp prst="textNoShape">
              <a:avLst/>
            </a:prstTxWarp>
            <a:spAutoFit/>
          </a:bodyPr>
          <a:lstStyle/>
          <a:p>
            <a:pPr eaLnBrk="0" hangingPunct="0">
              <a:spcBef>
                <a:spcPct val="50000"/>
              </a:spcBef>
            </a:pPr>
            <a:r>
              <a:rPr lang="en-GB" sz="2400" b="1" dirty="0"/>
              <a:t>Policy, </a:t>
            </a:r>
            <a:r>
              <a:rPr lang="en-GB" sz="2400" b="1" dirty="0" smtClean="0"/>
              <a:t>Plan</a:t>
            </a:r>
            <a:r>
              <a:rPr lang="en-GB" sz="2400" b="1" dirty="0"/>
              <a:t>, </a:t>
            </a:r>
            <a:r>
              <a:rPr lang="en-GB" sz="2400" b="1" dirty="0" smtClean="0"/>
              <a:t>Programme</a:t>
            </a:r>
            <a:endParaRPr lang="en-GB" sz="2400" b="1" dirty="0"/>
          </a:p>
          <a:p>
            <a:pPr eaLnBrk="0" hangingPunct="0"/>
            <a:endParaRPr lang="en-GB" sz="800" b="1" dirty="0"/>
          </a:p>
        </p:txBody>
      </p:sp>
      <p:sp>
        <p:nvSpPr>
          <p:cNvPr id="40966" name="Text Box 5"/>
          <p:cNvSpPr txBox="1">
            <a:spLocks noChangeArrowheads="1"/>
          </p:cNvSpPr>
          <p:nvPr/>
        </p:nvSpPr>
        <p:spPr bwMode="auto">
          <a:xfrm>
            <a:off x="3708400" y="6811680"/>
            <a:ext cx="2087563" cy="366712"/>
          </a:xfrm>
          <a:prstGeom prst="rect">
            <a:avLst/>
          </a:prstGeom>
          <a:noFill/>
          <a:ln w="9525">
            <a:noFill/>
            <a:miter lim="800000"/>
            <a:headEnd/>
            <a:tailEnd/>
          </a:ln>
        </p:spPr>
        <p:txBody>
          <a:bodyPr>
            <a:prstTxWarp prst="textNoShape">
              <a:avLst/>
            </a:prstTxWarp>
            <a:spAutoFit/>
          </a:bodyPr>
          <a:lstStyle/>
          <a:p>
            <a:pPr eaLnBrk="0" hangingPunct="0">
              <a:spcBef>
                <a:spcPct val="50000"/>
              </a:spcBef>
            </a:pPr>
            <a:endParaRPr lang="en-US" b="1"/>
          </a:p>
        </p:txBody>
      </p:sp>
      <p:sp>
        <p:nvSpPr>
          <p:cNvPr id="552966" name="Text Box 6"/>
          <p:cNvSpPr txBox="1">
            <a:spLocks noChangeArrowheads="1"/>
          </p:cNvSpPr>
          <p:nvPr/>
        </p:nvSpPr>
        <p:spPr bwMode="auto">
          <a:xfrm>
            <a:off x="3838575" y="6324600"/>
            <a:ext cx="1495425" cy="457200"/>
          </a:xfrm>
          <a:prstGeom prst="rect">
            <a:avLst/>
          </a:prstGeom>
          <a:solidFill>
            <a:schemeClr val="bg1"/>
          </a:solidFill>
          <a:ln w="9525">
            <a:noFill/>
            <a:miter lim="800000"/>
            <a:headEnd/>
            <a:tailEnd/>
          </a:ln>
        </p:spPr>
        <p:txBody>
          <a:bodyPr wrap="square">
            <a:prstTxWarp prst="textNoShape">
              <a:avLst/>
            </a:prstTxWarp>
            <a:spAutoFit/>
          </a:bodyPr>
          <a:lstStyle/>
          <a:p>
            <a:pPr eaLnBrk="0" hangingPunct="0">
              <a:spcBef>
                <a:spcPct val="50000"/>
              </a:spcBef>
            </a:pPr>
            <a:r>
              <a:rPr lang="en-GB" sz="2400" b="1" dirty="0"/>
              <a:t>Project</a:t>
            </a:r>
            <a:r>
              <a:rPr lang="en-GB" b="1" dirty="0"/>
              <a:t> </a:t>
            </a:r>
          </a:p>
        </p:txBody>
      </p:sp>
      <p:sp>
        <p:nvSpPr>
          <p:cNvPr id="552967" name="Text Box 7"/>
          <p:cNvSpPr txBox="1">
            <a:spLocks noChangeArrowheads="1"/>
          </p:cNvSpPr>
          <p:nvPr/>
        </p:nvSpPr>
        <p:spPr bwMode="auto">
          <a:xfrm>
            <a:off x="5338243" y="6428601"/>
            <a:ext cx="3733005" cy="276999"/>
          </a:xfrm>
          <a:prstGeom prst="rect">
            <a:avLst/>
          </a:prstGeom>
          <a:noFill/>
          <a:ln w="9525">
            <a:noFill/>
            <a:miter lim="800000"/>
            <a:headEnd/>
            <a:tailEnd/>
          </a:ln>
        </p:spPr>
        <p:txBody>
          <a:bodyPr wrap="square">
            <a:prstTxWarp prst="textNoShape">
              <a:avLst/>
            </a:prstTxWarp>
            <a:spAutoFit/>
          </a:bodyPr>
          <a:lstStyle/>
          <a:p>
            <a:pPr algn="r" eaLnBrk="0" hangingPunct="0"/>
            <a:r>
              <a:rPr lang="en-GB" b="1" dirty="0"/>
              <a:t>Environmental </a:t>
            </a:r>
            <a:r>
              <a:rPr lang="en-GB" b="1" dirty="0" smtClean="0"/>
              <a:t>Impact Assessment EIA</a:t>
            </a:r>
            <a:endParaRPr lang="en-GB" b="1" dirty="0"/>
          </a:p>
        </p:txBody>
      </p:sp>
      <p:sp>
        <p:nvSpPr>
          <p:cNvPr id="40969" name="Rectangle 8"/>
          <p:cNvSpPr>
            <a:spLocks noChangeArrowheads="1"/>
          </p:cNvSpPr>
          <p:nvPr/>
        </p:nvSpPr>
        <p:spPr bwMode="auto">
          <a:xfrm>
            <a:off x="0" y="1274802"/>
            <a:ext cx="7775575" cy="553998"/>
          </a:xfrm>
          <a:prstGeom prst="rect">
            <a:avLst/>
          </a:prstGeom>
          <a:noFill/>
          <a:ln w="9525">
            <a:noFill/>
            <a:miter lim="800000"/>
            <a:headEnd/>
            <a:tailEnd/>
          </a:ln>
        </p:spPr>
        <p:txBody>
          <a:bodyPr anchor="ctr">
            <a:prstTxWarp prst="textNoShape">
              <a:avLst/>
            </a:prstTxWarp>
            <a:spAutoFit/>
          </a:bodyPr>
          <a:lstStyle/>
          <a:p>
            <a:pPr marL="355600"/>
            <a:r>
              <a:rPr lang="en-GB" sz="3000" b="1" dirty="0"/>
              <a:t>SEA vs. EIA: a different </a:t>
            </a:r>
            <a:r>
              <a:rPr lang="en-GB" sz="3000" b="1" dirty="0" smtClean="0"/>
              <a:t>focus</a:t>
            </a:r>
            <a:endParaRPr lang="en-GB" sz="3000" b="1" dirty="0"/>
          </a:p>
        </p:txBody>
      </p:sp>
      <p:sp>
        <p:nvSpPr>
          <p:cNvPr id="40970" name="Text Box 9"/>
          <p:cNvSpPr txBox="1">
            <a:spLocks noChangeArrowheads="1"/>
          </p:cNvSpPr>
          <p:nvPr/>
        </p:nvSpPr>
        <p:spPr bwMode="auto">
          <a:xfrm>
            <a:off x="3832225" y="2112680"/>
            <a:ext cx="184150" cy="366712"/>
          </a:xfrm>
          <a:prstGeom prst="rect">
            <a:avLst/>
          </a:prstGeom>
          <a:noFill/>
          <a:ln w="9525">
            <a:noFill/>
            <a:miter lim="800000"/>
            <a:headEnd/>
            <a:tailEnd/>
          </a:ln>
        </p:spPr>
        <p:txBody>
          <a:bodyPr wrap="none">
            <a:prstTxWarp prst="textNoShape">
              <a:avLst/>
            </a:prstTxWarp>
            <a:spAutoFit/>
          </a:bodyPr>
          <a:lstStyle/>
          <a:p>
            <a:endParaRPr lang="en-US"/>
          </a:p>
        </p:txBody>
      </p:sp>
      <p:sp>
        <p:nvSpPr>
          <p:cNvPr id="2" name="Rektangel 1"/>
          <p:cNvSpPr/>
          <p:nvPr/>
        </p:nvSpPr>
        <p:spPr>
          <a:xfrm>
            <a:off x="5181600" y="2009001"/>
            <a:ext cx="3889648" cy="276999"/>
          </a:xfrm>
          <a:prstGeom prst="rect">
            <a:avLst/>
          </a:prstGeom>
        </p:spPr>
        <p:txBody>
          <a:bodyPr wrap="square">
            <a:spAutoFit/>
          </a:bodyPr>
          <a:lstStyle/>
          <a:p>
            <a:pPr lvl="0" algn="r" eaLnBrk="0" hangingPunct="0"/>
            <a:r>
              <a:rPr lang="en-GB" b="1" dirty="0"/>
              <a:t>Strategic </a:t>
            </a:r>
            <a:r>
              <a:rPr lang="en-GB" b="1" dirty="0" smtClean="0"/>
              <a:t>Environmental Assessment – SEA    </a:t>
            </a:r>
          </a:p>
        </p:txBody>
      </p:sp>
    </p:spTree>
    <p:extLst>
      <p:ext uri="{BB962C8B-B14F-4D97-AF65-F5344CB8AC3E}">
        <p14:creationId xmlns:p14="http://schemas.microsoft.com/office/powerpoint/2010/main" xmlns="" val="42045879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296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6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5296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529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4" grpId="0" animBg="1"/>
      <p:bldP spid="552964" grpId="0"/>
      <p:bldP spid="552966" grpId="0" animBg="1"/>
      <p:bldP spid="552967" grpId="0"/>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34001" y="4338420"/>
            <a:ext cx="3810000" cy="253701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4035" name="Rectangle 2"/>
          <p:cNvSpPr>
            <a:spLocks noGrp="1" noChangeArrowheads="1"/>
          </p:cNvSpPr>
          <p:nvPr>
            <p:ph type="title"/>
          </p:nvPr>
        </p:nvSpPr>
        <p:spPr>
          <a:xfrm>
            <a:off x="0" y="1274802"/>
            <a:ext cx="7786687" cy="553998"/>
          </a:xfrm>
        </p:spPr>
        <p:txBody>
          <a:bodyPr>
            <a:spAutoFit/>
          </a:bodyPr>
          <a:lstStyle/>
          <a:p>
            <a:pPr indent="0" eaLnBrk="1" hangingPunct="1"/>
            <a:r>
              <a:rPr lang="en-GB" dirty="0">
                <a:ea typeface="ＭＳ Ｐゴシック" pitchFamily="-1" charset="-128"/>
                <a:cs typeface="ＭＳ Ｐゴシック" pitchFamily="-1" charset="-128"/>
              </a:rPr>
              <a:t>SEA: a more recent tool than EIA</a:t>
            </a:r>
          </a:p>
        </p:txBody>
      </p:sp>
      <p:sp>
        <p:nvSpPr>
          <p:cNvPr id="7" name="TextBox 6"/>
          <p:cNvSpPr txBox="1"/>
          <p:nvPr/>
        </p:nvSpPr>
        <p:spPr>
          <a:xfrm>
            <a:off x="0" y="1981200"/>
            <a:ext cx="8229600" cy="4424288"/>
          </a:xfrm>
          <a:prstGeom prst="rect">
            <a:avLst/>
          </a:prstGeom>
          <a:noFill/>
        </p:spPr>
        <p:txBody>
          <a:bodyPr wrap="square" rtlCol="0">
            <a:spAutoFit/>
          </a:bodyPr>
          <a:lstStyle/>
          <a:p>
            <a:pPr marL="355600" eaLnBrk="1" hangingPunct="1"/>
            <a:r>
              <a:rPr lang="en-GB" sz="2000" dirty="0" smtClean="0">
                <a:ea typeface="ＭＳ Ｐゴシック" pitchFamily="-1" charset="-128"/>
                <a:cs typeface="ＭＳ Ｐゴシック" pitchFamily="-1" charset="-128"/>
              </a:rPr>
              <a:t>EU Directive of 2001 (1985 for EIA)</a:t>
            </a:r>
          </a:p>
          <a:p>
            <a:pPr marL="622300" lvl="1" indent="-266700" eaLnBrk="1" hangingPunct="1">
              <a:spcBef>
                <a:spcPct val="50000"/>
              </a:spcBef>
              <a:buFont typeface="Arial"/>
              <a:buChar char="•"/>
            </a:pPr>
            <a:r>
              <a:rPr lang="en-GB" sz="1800" dirty="0" smtClean="0"/>
              <a:t>2000+ </a:t>
            </a:r>
            <a:r>
              <a:rPr lang="en-GB" sz="1800" dirty="0" err="1" smtClean="0"/>
              <a:t>SEAs</a:t>
            </a:r>
            <a:r>
              <a:rPr lang="en-GB" sz="1800" dirty="0" smtClean="0"/>
              <a:t> undertaken in EU each year</a:t>
            </a:r>
          </a:p>
          <a:p>
            <a:pPr marL="355600" eaLnBrk="1" hangingPunct="1">
              <a:spcBef>
                <a:spcPct val="50000"/>
              </a:spcBef>
            </a:pPr>
            <a:endParaRPr lang="en-GB" sz="1800" dirty="0" smtClean="0"/>
          </a:p>
          <a:p>
            <a:pPr marL="355600" eaLnBrk="1" hangingPunct="1">
              <a:spcBef>
                <a:spcPts val="600"/>
              </a:spcBef>
            </a:pPr>
            <a:r>
              <a:rPr lang="en-GB" sz="2000" dirty="0" smtClean="0">
                <a:ea typeface="ＭＳ Ｐゴシック" pitchFamily="-1" charset="-128"/>
                <a:cs typeface="ＭＳ Ｐゴシック" pitchFamily="-1" charset="-128"/>
              </a:rPr>
              <a:t>Some experience in EU development aid</a:t>
            </a:r>
          </a:p>
          <a:p>
            <a:pPr marL="622300" lvl="1" indent="-266700" eaLnBrk="1" hangingPunct="1">
              <a:spcBef>
                <a:spcPts val="600"/>
              </a:spcBef>
              <a:buFont typeface="Arial"/>
              <a:buChar char="•"/>
            </a:pPr>
            <a:r>
              <a:rPr lang="en-GB" sz="1800" dirty="0" smtClean="0"/>
              <a:t>Indian Ocean - Coastal tourism</a:t>
            </a:r>
          </a:p>
          <a:p>
            <a:pPr marL="622300" lvl="1" indent="-266700" eaLnBrk="1" hangingPunct="1">
              <a:spcBef>
                <a:spcPts val="600"/>
              </a:spcBef>
              <a:buFont typeface="Arial"/>
              <a:buChar char="•"/>
            </a:pPr>
            <a:r>
              <a:rPr lang="en-GB" sz="1800" dirty="0" smtClean="0"/>
              <a:t>Maldives – Regional development strategy</a:t>
            </a:r>
          </a:p>
          <a:p>
            <a:pPr marL="622300" lvl="1" indent="-266700" eaLnBrk="1" hangingPunct="1">
              <a:spcBef>
                <a:spcPts val="600"/>
              </a:spcBef>
              <a:buFont typeface="Arial"/>
              <a:buChar char="•"/>
            </a:pPr>
            <a:r>
              <a:rPr lang="en-GB" sz="1800" dirty="0" smtClean="0"/>
              <a:t>Mauritius, Tanzania, Belize, Jamaica, </a:t>
            </a:r>
          </a:p>
          <a:p>
            <a:pPr marL="622300" lvl="1" indent="-266700" eaLnBrk="1" hangingPunct="1">
              <a:spcBef>
                <a:spcPts val="600"/>
              </a:spcBef>
            </a:pPr>
            <a:r>
              <a:rPr lang="en-GB" sz="1800" dirty="0" smtClean="0"/>
              <a:t>	Trinidad &amp; Tobago, Zambia – sugar </a:t>
            </a:r>
          </a:p>
          <a:p>
            <a:pPr marL="622300" lvl="1" indent="-266700" eaLnBrk="1" hangingPunct="1">
              <a:spcBef>
                <a:spcPts val="600"/>
              </a:spcBef>
            </a:pPr>
            <a:r>
              <a:rPr lang="en-GB" sz="1800" dirty="0" smtClean="0"/>
              <a:t>	sector reform </a:t>
            </a:r>
          </a:p>
          <a:p>
            <a:pPr marL="622300" lvl="1" indent="-266700" eaLnBrk="1" hangingPunct="1">
              <a:spcBef>
                <a:spcPct val="25000"/>
              </a:spcBef>
              <a:buFont typeface="Arial"/>
              <a:buChar char="•"/>
            </a:pPr>
            <a:r>
              <a:rPr lang="en-GB" sz="1800" dirty="0" smtClean="0"/>
              <a:t>Mali – Transport sector programme</a:t>
            </a:r>
          </a:p>
          <a:p>
            <a:pPr marL="622300" lvl="1" indent="-266700" eaLnBrk="1" hangingPunct="1">
              <a:spcBef>
                <a:spcPct val="25000"/>
              </a:spcBef>
              <a:buFont typeface="Arial"/>
              <a:buChar char="•"/>
            </a:pPr>
            <a:r>
              <a:rPr lang="en-GB" sz="1800" dirty="0" smtClean="0"/>
              <a:t>Ghana – National Development Plan </a:t>
            </a:r>
          </a:p>
          <a:p>
            <a:pPr marL="622300" lvl="1" indent="-266700" eaLnBrk="1" hangingPunct="1">
              <a:spcBef>
                <a:spcPct val="25000"/>
              </a:spcBef>
              <a:buFont typeface="Arial"/>
              <a:buChar char="•"/>
            </a:pPr>
            <a:r>
              <a:rPr lang="en-GB" sz="1800" dirty="0" smtClean="0"/>
              <a:t>Guyana – Sea defences </a:t>
            </a:r>
          </a:p>
        </p:txBody>
      </p:sp>
    </p:spTree>
    <p:extLst>
      <p:ext uri="{BB962C8B-B14F-4D97-AF65-F5344CB8AC3E}">
        <p14:creationId xmlns:p14="http://schemas.microsoft.com/office/powerpoint/2010/main" xmlns="" val="234590917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33" name="Rectangle 25"/>
          <p:cNvSpPr>
            <a:spLocks noGrp="1" noChangeArrowheads="1"/>
          </p:cNvSpPr>
          <p:nvPr>
            <p:ph type="title"/>
          </p:nvPr>
        </p:nvSpPr>
        <p:spPr>
          <a:xfrm>
            <a:off x="0" y="1244049"/>
            <a:ext cx="8229600" cy="553998"/>
          </a:xfrm>
        </p:spPr>
        <p:txBody>
          <a:bodyPr>
            <a:spAutoFit/>
          </a:bodyPr>
          <a:lstStyle/>
          <a:p>
            <a:pPr indent="0" eaLnBrk="1" hangingPunct="1"/>
            <a:r>
              <a:rPr lang="en-GB" dirty="0">
                <a:ea typeface="ＭＳ Ｐゴシック" pitchFamily="-1" charset="-128"/>
                <a:cs typeface="ＭＳ Ｐゴシック" pitchFamily="-1" charset="-128"/>
              </a:rPr>
              <a:t>Key stages in an </a:t>
            </a:r>
            <a:r>
              <a:rPr lang="en-GB" dirty="0" smtClean="0">
                <a:ea typeface="ＭＳ Ｐゴシック" pitchFamily="-1" charset="-128"/>
                <a:cs typeface="ＭＳ Ｐゴシック" pitchFamily="-1" charset="-128"/>
              </a:rPr>
              <a:t>SEA</a:t>
            </a:r>
            <a:endParaRPr lang="en-GB" dirty="0">
              <a:ea typeface="ＭＳ Ｐゴシック" pitchFamily="-1" charset="-128"/>
              <a:cs typeface="ＭＳ Ｐゴシック" pitchFamily="-1" charset="-128"/>
            </a:endParaRPr>
          </a:p>
        </p:txBody>
      </p:sp>
      <p:sp>
        <p:nvSpPr>
          <p:cNvPr id="56" name="Text Box 2"/>
          <p:cNvSpPr txBox="1">
            <a:spLocks noChangeArrowheads="1"/>
          </p:cNvSpPr>
          <p:nvPr/>
        </p:nvSpPr>
        <p:spPr bwMode="auto">
          <a:xfrm>
            <a:off x="828675" y="1893505"/>
            <a:ext cx="7775773" cy="338554"/>
          </a:xfrm>
          <a:prstGeom prst="rect">
            <a:avLst/>
          </a:prstGeom>
          <a:noFill/>
          <a:ln w="9525">
            <a:solidFill>
              <a:srgbClr val="000066"/>
            </a:solidFill>
            <a:miter lim="800000"/>
            <a:headEnd/>
            <a:tailEnd/>
          </a:ln>
          <a:extLst>
            <a:ext uri="{909E8E84-426E-40dd-AFC4-6F175D3DCCD1}">
              <a14:hiddenFill xmlns:a14="http://schemas.microsoft.com/office/drawing/2010/main" xmlns="">
                <a:solidFill>
                  <a:srgbClr val="FFFFFF"/>
                </a:solidFill>
              </a14:hiddenFill>
            </a:ext>
          </a:extLst>
        </p:spPr>
        <p:txBody>
          <a:bodyPr wrap="square">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spcBef>
                <a:spcPct val="50000"/>
              </a:spcBef>
            </a:pPr>
            <a:r>
              <a:rPr lang="en-GB" sz="1600" b="1">
                <a:solidFill>
                  <a:srgbClr val="000066"/>
                </a:solidFill>
                <a:cs typeface="Arial" pitchFamily="34" charset="0"/>
              </a:rPr>
              <a:t>Screening</a:t>
            </a:r>
          </a:p>
        </p:txBody>
      </p:sp>
      <p:grpSp>
        <p:nvGrpSpPr>
          <p:cNvPr id="3" name="Gruppe 2"/>
          <p:cNvGrpSpPr/>
          <p:nvPr/>
        </p:nvGrpSpPr>
        <p:grpSpPr>
          <a:xfrm>
            <a:off x="828675" y="2881464"/>
            <a:ext cx="7775773" cy="597550"/>
            <a:chOff x="828675" y="2520996"/>
            <a:chExt cx="7775773" cy="597550"/>
          </a:xfrm>
        </p:grpSpPr>
        <p:sp>
          <p:nvSpPr>
            <p:cNvPr id="61" name="Text Box 7"/>
            <p:cNvSpPr txBox="1">
              <a:spLocks noChangeArrowheads="1"/>
            </p:cNvSpPr>
            <p:nvPr/>
          </p:nvSpPr>
          <p:spPr bwMode="auto">
            <a:xfrm>
              <a:off x="828675" y="2779992"/>
              <a:ext cx="7775773" cy="338554"/>
            </a:xfrm>
            <a:prstGeom prst="rect">
              <a:avLst/>
            </a:prstGeom>
            <a:noFill/>
            <a:ln w="9525">
              <a:solidFill>
                <a:srgbClr val="000066"/>
              </a:solidFill>
              <a:miter lim="800000"/>
              <a:headEnd/>
              <a:tailEnd/>
            </a:ln>
            <a:extLst>
              <a:ext uri="{909E8E84-426E-40dd-AFC4-6F175D3DCCD1}">
                <a14:hiddenFill xmlns:a14="http://schemas.microsoft.com/office/drawing/2010/main" xmlns="">
                  <a:solidFill>
                    <a:srgbClr val="FFFFFF"/>
                  </a:solidFill>
                </a14:hiddenFill>
              </a:ext>
            </a:extLst>
          </p:spPr>
          <p:txBody>
            <a:bodyPr wrap="square">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spcBef>
                  <a:spcPct val="50000"/>
                </a:spcBef>
              </a:pPr>
              <a:r>
                <a:rPr lang="en-GB" sz="1600" dirty="0">
                  <a:solidFill>
                    <a:srgbClr val="000066"/>
                  </a:solidFill>
                  <a:cs typeface="Arial" pitchFamily="34" charset="0"/>
                </a:rPr>
                <a:t>Baseline “business-as-usual” situation</a:t>
              </a:r>
            </a:p>
          </p:txBody>
        </p:sp>
        <p:cxnSp>
          <p:nvCxnSpPr>
            <p:cNvPr id="67" name="AutoShape 13"/>
            <p:cNvCxnSpPr>
              <a:cxnSpLocks noChangeShapeType="1"/>
              <a:stCxn id="58" idx="2"/>
              <a:endCxn id="61" idx="0"/>
            </p:cNvCxnSpPr>
            <p:nvPr/>
          </p:nvCxnSpPr>
          <p:spPr bwMode="auto">
            <a:xfrm flipH="1">
              <a:off x="4716562" y="2520996"/>
              <a:ext cx="1617" cy="258996"/>
            </a:xfrm>
            <a:prstGeom prst="straightConnector1">
              <a:avLst/>
            </a:prstGeom>
            <a:noFill/>
            <a:ln w="38100">
              <a:solidFill>
                <a:srgbClr val="000066"/>
              </a:solidFill>
              <a:round/>
              <a:headEnd/>
              <a:tailEnd type="triangle" w="med" len="med"/>
            </a:ln>
            <a:extLst>
              <a:ext uri="{909E8E84-426E-40dd-AFC4-6F175D3DCCD1}">
                <a14:hiddenFill xmlns:a14="http://schemas.microsoft.com/office/drawing/2010/main" xmlns="">
                  <a:noFill/>
                </a14:hiddenFill>
              </a:ext>
            </a:extLst>
          </p:spPr>
        </p:cxnSp>
      </p:grpSp>
      <p:grpSp>
        <p:nvGrpSpPr>
          <p:cNvPr id="4" name="Gruppe 3"/>
          <p:cNvGrpSpPr/>
          <p:nvPr/>
        </p:nvGrpSpPr>
        <p:grpSpPr>
          <a:xfrm>
            <a:off x="828675" y="3551022"/>
            <a:ext cx="7775773" cy="504056"/>
            <a:chOff x="828675" y="3140968"/>
            <a:chExt cx="7775773" cy="504056"/>
          </a:xfrm>
        </p:grpSpPr>
        <p:sp>
          <p:nvSpPr>
            <p:cNvPr id="62" name="Text Box 8"/>
            <p:cNvSpPr txBox="1">
              <a:spLocks noChangeArrowheads="1"/>
            </p:cNvSpPr>
            <p:nvPr/>
          </p:nvSpPr>
          <p:spPr bwMode="auto">
            <a:xfrm>
              <a:off x="828675" y="3337247"/>
              <a:ext cx="7775773" cy="307777"/>
            </a:xfrm>
            <a:prstGeom prst="rect">
              <a:avLst/>
            </a:prstGeom>
            <a:noFill/>
            <a:ln w="9525">
              <a:solidFill>
                <a:srgbClr val="000066"/>
              </a:solidFill>
              <a:miter lim="800000"/>
              <a:headEnd/>
              <a:tailEnd/>
            </a:ln>
            <a:extLst>
              <a:ext uri="{909E8E84-426E-40dd-AFC4-6F175D3DCCD1}">
                <a14:hiddenFill xmlns:a14="http://schemas.microsoft.com/office/drawing/2010/main" xmlns="">
                  <a:solidFill>
                    <a:srgbClr val="FFFFFF"/>
                  </a:solidFill>
                </a14:hiddenFill>
              </a:ext>
            </a:extLst>
          </p:spPr>
          <p:txBody>
            <a:bodyPr wrap="square">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spcBef>
                  <a:spcPct val="50000"/>
                </a:spcBef>
              </a:pPr>
              <a:r>
                <a:rPr lang="en-GB" sz="1400" dirty="0">
                  <a:solidFill>
                    <a:srgbClr val="000066"/>
                  </a:solidFill>
                  <a:cs typeface="Arial" pitchFamily="34" charset="0"/>
                </a:rPr>
                <a:t>Identification of </a:t>
              </a:r>
              <a:r>
                <a:rPr lang="en-GB" sz="1400" dirty="0" err="1" smtClean="0">
                  <a:solidFill>
                    <a:srgbClr val="000066"/>
                  </a:solidFill>
                  <a:cs typeface="Arial" pitchFamily="34" charset="0"/>
                </a:rPr>
                <a:t>env’l</a:t>
              </a:r>
              <a:r>
                <a:rPr lang="en-GB" sz="1400" dirty="0" smtClean="0">
                  <a:solidFill>
                    <a:srgbClr val="000066"/>
                  </a:solidFill>
                  <a:cs typeface="Arial" pitchFamily="34" charset="0"/>
                </a:rPr>
                <a:t>, CC, GE</a:t>
              </a:r>
              <a:r>
                <a:rPr lang="en-GB" sz="1400" b="1" dirty="0" smtClean="0">
                  <a:solidFill>
                    <a:srgbClr val="00B050"/>
                  </a:solidFill>
                  <a:cs typeface="Arial" pitchFamily="34" charset="0"/>
                </a:rPr>
                <a:t> </a:t>
              </a:r>
              <a:r>
                <a:rPr lang="en-GB" sz="1400" dirty="0">
                  <a:solidFill>
                    <a:srgbClr val="000066"/>
                  </a:solidFill>
                  <a:cs typeface="Arial" pitchFamily="34" charset="0"/>
                </a:rPr>
                <a:t>opportunities and constraints of the PPP and alternatives</a:t>
              </a:r>
            </a:p>
          </p:txBody>
        </p:sp>
        <p:cxnSp>
          <p:nvCxnSpPr>
            <p:cNvPr id="68" name="AutoShape 14"/>
            <p:cNvCxnSpPr>
              <a:cxnSpLocks noChangeShapeType="1"/>
              <a:stCxn id="61" idx="2"/>
              <a:endCxn id="62" idx="0"/>
            </p:cNvCxnSpPr>
            <p:nvPr/>
          </p:nvCxnSpPr>
          <p:spPr bwMode="auto">
            <a:xfrm>
              <a:off x="4716562" y="3140968"/>
              <a:ext cx="0" cy="196279"/>
            </a:xfrm>
            <a:prstGeom prst="straightConnector1">
              <a:avLst/>
            </a:prstGeom>
            <a:noFill/>
            <a:ln w="38100">
              <a:solidFill>
                <a:srgbClr val="000066"/>
              </a:solidFill>
              <a:round/>
              <a:headEnd/>
              <a:tailEnd type="triangle" w="med" len="med"/>
            </a:ln>
            <a:extLst>
              <a:ext uri="{909E8E84-426E-40dd-AFC4-6F175D3DCCD1}">
                <a14:hiddenFill xmlns:a14="http://schemas.microsoft.com/office/drawing/2010/main" xmlns="">
                  <a:noFill/>
                </a14:hiddenFill>
              </a:ext>
            </a:extLst>
          </p:spPr>
        </p:cxnSp>
      </p:grpSp>
      <p:grpSp>
        <p:nvGrpSpPr>
          <p:cNvPr id="5" name="Gruppe 4"/>
          <p:cNvGrpSpPr/>
          <p:nvPr/>
        </p:nvGrpSpPr>
        <p:grpSpPr>
          <a:xfrm>
            <a:off x="828675" y="4055078"/>
            <a:ext cx="7775773" cy="606841"/>
            <a:chOff x="828675" y="3625524"/>
            <a:chExt cx="7775773" cy="606841"/>
          </a:xfrm>
        </p:grpSpPr>
        <p:sp>
          <p:nvSpPr>
            <p:cNvPr id="63" name="Text Box 9"/>
            <p:cNvSpPr txBox="1">
              <a:spLocks noChangeArrowheads="1"/>
            </p:cNvSpPr>
            <p:nvPr/>
          </p:nvSpPr>
          <p:spPr bwMode="auto">
            <a:xfrm>
              <a:off x="828675" y="3893811"/>
              <a:ext cx="7775773" cy="338554"/>
            </a:xfrm>
            <a:prstGeom prst="rect">
              <a:avLst/>
            </a:prstGeom>
            <a:noFill/>
            <a:ln w="9525">
              <a:solidFill>
                <a:srgbClr val="000066"/>
              </a:solidFill>
              <a:miter lim="800000"/>
              <a:headEnd/>
              <a:tailEnd/>
            </a:ln>
            <a:extLst>
              <a:ext uri="{909E8E84-426E-40dd-AFC4-6F175D3DCCD1}">
                <a14:hiddenFill xmlns:a14="http://schemas.microsoft.com/office/drawing/2010/main" xmlns="">
                  <a:solidFill>
                    <a:srgbClr val="FFFFFF"/>
                  </a:solidFill>
                </a14:hiddenFill>
              </a:ext>
            </a:extLst>
          </p:spPr>
          <p:txBody>
            <a:bodyPr wrap="square">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spcBef>
                  <a:spcPct val="50000"/>
                </a:spcBef>
              </a:pPr>
              <a:r>
                <a:rPr lang="en-GB" sz="1600">
                  <a:solidFill>
                    <a:srgbClr val="000066"/>
                  </a:solidFill>
                  <a:cs typeface="Arial" pitchFamily="34" charset="0"/>
                </a:rPr>
                <a:t>Identification of elements that may conflict with or hinder env. policy objectives</a:t>
              </a:r>
            </a:p>
          </p:txBody>
        </p:sp>
        <p:cxnSp>
          <p:nvCxnSpPr>
            <p:cNvPr id="69" name="AutoShape 15"/>
            <p:cNvCxnSpPr>
              <a:cxnSpLocks noChangeShapeType="1"/>
              <a:stCxn id="62" idx="2"/>
              <a:endCxn id="63" idx="0"/>
            </p:cNvCxnSpPr>
            <p:nvPr/>
          </p:nvCxnSpPr>
          <p:spPr bwMode="auto">
            <a:xfrm>
              <a:off x="4716562" y="3625524"/>
              <a:ext cx="0" cy="268287"/>
            </a:xfrm>
            <a:prstGeom prst="straightConnector1">
              <a:avLst/>
            </a:prstGeom>
            <a:noFill/>
            <a:ln w="38100">
              <a:solidFill>
                <a:srgbClr val="000066"/>
              </a:solidFill>
              <a:round/>
              <a:headEnd/>
              <a:tailEnd type="triangle" w="med" len="med"/>
            </a:ln>
            <a:extLst>
              <a:ext uri="{909E8E84-426E-40dd-AFC4-6F175D3DCCD1}">
                <a14:hiddenFill xmlns:a14="http://schemas.microsoft.com/office/drawing/2010/main" xmlns="">
                  <a:noFill/>
                </a14:hiddenFill>
              </a:ext>
            </a:extLst>
          </p:spPr>
        </p:cxnSp>
      </p:grpSp>
      <p:grpSp>
        <p:nvGrpSpPr>
          <p:cNvPr id="6" name="Gruppe 5"/>
          <p:cNvGrpSpPr/>
          <p:nvPr/>
        </p:nvGrpSpPr>
        <p:grpSpPr>
          <a:xfrm>
            <a:off x="827087" y="4661919"/>
            <a:ext cx="7775771" cy="545287"/>
            <a:chOff x="827087" y="4395881"/>
            <a:chExt cx="7775771" cy="545287"/>
          </a:xfrm>
        </p:grpSpPr>
        <p:sp>
          <p:nvSpPr>
            <p:cNvPr id="64" name="Text Box 10"/>
            <p:cNvSpPr txBox="1">
              <a:spLocks noChangeArrowheads="1"/>
            </p:cNvSpPr>
            <p:nvPr/>
          </p:nvSpPr>
          <p:spPr bwMode="auto">
            <a:xfrm>
              <a:off x="827087" y="4633391"/>
              <a:ext cx="7775771" cy="307777"/>
            </a:xfrm>
            <a:prstGeom prst="rect">
              <a:avLst/>
            </a:prstGeom>
            <a:noFill/>
            <a:ln w="9525">
              <a:solidFill>
                <a:srgbClr val="000066"/>
              </a:solidFill>
              <a:miter lim="800000"/>
              <a:headEnd/>
              <a:tailEnd/>
            </a:ln>
            <a:extLst>
              <a:ext uri="{909E8E84-426E-40dd-AFC4-6F175D3DCCD1}">
                <a14:hiddenFill xmlns:a14="http://schemas.microsoft.com/office/drawing/2010/main" xmlns="">
                  <a:solidFill>
                    <a:srgbClr val="FFFFFF"/>
                  </a:solidFill>
                </a14:hiddenFill>
              </a:ext>
            </a:extLst>
          </p:spPr>
          <p:txBody>
            <a:bodyPr wrap="square">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spcBef>
                  <a:spcPct val="50000"/>
                </a:spcBef>
              </a:pPr>
              <a:r>
                <a:rPr lang="en-GB" sz="1400">
                  <a:solidFill>
                    <a:srgbClr val="000066"/>
                  </a:solidFill>
                  <a:cs typeface="Arial" pitchFamily="34" charset="0"/>
                </a:rPr>
                <a:t>Conclusions and recommendations for formulation of preferred and improved alternative</a:t>
              </a:r>
            </a:p>
          </p:txBody>
        </p:sp>
        <p:cxnSp>
          <p:nvCxnSpPr>
            <p:cNvPr id="70" name="AutoShape 16"/>
            <p:cNvCxnSpPr>
              <a:cxnSpLocks noChangeShapeType="1"/>
              <a:stCxn id="63" idx="2"/>
              <a:endCxn id="64" idx="0"/>
            </p:cNvCxnSpPr>
            <p:nvPr/>
          </p:nvCxnSpPr>
          <p:spPr bwMode="auto">
            <a:xfrm flipH="1">
              <a:off x="4714973" y="4395881"/>
              <a:ext cx="1589" cy="237510"/>
            </a:xfrm>
            <a:prstGeom prst="straightConnector1">
              <a:avLst/>
            </a:prstGeom>
            <a:noFill/>
            <a:ln w="38100">
              <a:solidFill>
                <a:srgbClr val="000066"/>
              </a:solidFill>
              <a:round/>
              <a:headEnd/>
              <a:tailEnd type="triangle" w="med" len="med"/>
            </a:ln>
            <a:extLst>
              <a:ext uri="{909E8E84-426E-40dd-AFC4-6F175D3DCCD1}">
                <a14:hiddenFill xmlns:a14="http://schemas.microsoft.com/office/drawing/2010/main" xmlns="">
                  <a:noFill/>
                </a14:hiddenFill>
              </a:ext>
            </a:extLst>
          </p:spPr>
        </p:cxnSp>
      </p:grpSp>
      <p:grpSp>
        <p:nvGrpSpPr>
          <p:cNvPr id="7" name="Gruppe 6"/>
          <p:cNvGrpSpPr/>
          <p:nvPr/>
        </p:nvGrpSpPr>
        <p:grpSpPr>
          <a:xfrm>
            <a:off x="828675" y="5279214"/>
            <a:ext cx="7775773" cy="548967"/>
            <a:chOff x="828675" y="5013176"/>
            <a:chExt cx="7775773" cy="548967"/>
          </a:xfrm>
        </p:grpSpPr>
        <p:sp>
          <p:nvSpPr>
            <p:cNvPr id="65" name="Text Box 11"/>
            <p:cNvSpPr txBox="1">
              <a:spLocks noChangeArrowheads="1"/>
            </p:cNvSpPr>
            <p:nvPr/>
          </p:nvSpPr>
          <p:spPr bwMode="auto">
            <a:xfrm>
              <a:off x="828675" y="5254366"/>
              <a:ext cx="7775773" cy="307777"/>
            </a:xfrm>
            <a:prstGeom prst="rect">
              <a:avLst/>
            </a:prstGeom>
            <a:noFill/>
            <a:ln w="9525">
              <a:solidFill>
                <a:srgbClr val="000066"/>
              </a:solidFill>
              <a:miter lim="800000"/>
              <a:headEnd/>
              <a:tailEnd/>
            </a:ln>
            <a:extLst>
              <a:ext uri="{909E8E84-426E-40dd-AFC4-6F175D3DCCD1}">
                <a14:hiddenFill xmlns:a14="http://schemas.microsoft.com/office/drawing/2010/main" xmlns="">
                  <a:solidFill>
                    <a:srgbClr val="FFFFFF"/>
                  </a:solidFill>
                </a14:hiddenFill>
              </a:ext>
            </a:extLst>
          </p:spPr>
          <p:txBody>
            <a:bodyPr wrap="square">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spcBef>
                  <a:spcPct val="50000"/>
                </a:spcBef>
              </a:pPr>
              <a:r>
                <a:rPr lang="en-GB" sz="1400" dirty="0">
                  <a:solidFill>
                    <a:srgbClr val="000066"/>
                  </a:solidFill>
                  <a:cs typeface="Arial" pitchFamily="34" charset="0"/>
                </a:rPr>
                <a:t>Monitoring, performance indicators</a:t>
              </a:r>
            </a:p>
          </p:txBody>
        </p:sp>
        <p:cxnSp>
          <p:nvCxnSpPr>
            <p:cNvPr id="71" name="AutoShape 17"/>
            <p:cNvCxnSpPr>
              <a:cxnSpLocks noChangeShapeType="1"/>
              <a:stCxn id="64" idx="2"/>
              <a:endCxn id="65" idx="0"/>
            </p:cNvCxnSpPr>
            <p:nvPr/>
          </p:nvCxnSpPr>
          <p:spPr bwMode="auto">
            <a:xfrm>
              <a:off x="4714973" y="5013176"/>
              <a:ext cx="1589" cy="241190"/>
            </a:xfrm>
            <a:prstGeom prst="straightConnector1">
              <a:avLst/>
            </a:prstGeom>
            <a:noFill/>
            <a:ln w="38100">
              <a:solidFill>
                <a:srgbClr val="000066"/>
              </a:solidFill>
              <a:round/>
              <a:headEnd/>
              <a:tailEnd type="triangle" w="med" len="med"/>
            </a:ln>
            <a:extLst>
              <a:ext uri="{909E8E84-426E-40dd-AFC4-6F175D3DCCD1}">
                <a14:hiddenFill xmlns:a14="http://schemas.microsoft.com/office/drawing/2010/main" xmlns="">
                  <a:noFill/>
                </a14:hiddenFill>
              </a:ext>
            </a:extLst>
          </p:spPr>
        </p:cxnSp>
      </p:grpSp>
      <p:grpSp>
        <p:nvGrpSpPr>
          <p:cNvPr id="8" name="Gruppe 7"/>
          <p:cNvGrpSpPr/>
          <p:nvPr/>
        </p:nvGrpSpPr>
        <p:grpSpPr>
          <a:xfrm>
            <a:off x="828675" y="5900189"/>
            <a:ext cx="7775773" cy="481139"/>
            <a:chOff x="828675" y="5634151"/>
            <a:chExt cx="7775773" cy="481139"/>
          </a:xfrm>
        </p:grpSpPr>
        <p:sp>
          <p:nvSpPr>
            <p:cNvPr id="66" name="Text Box 12"/>
            <p:cNvSpPr txBox="1">
              <a:spLocks noChangeArrowheads="1"/>
            </p:cNvSpPr>
            <p:nvPr/>
          </p:nvSpPr>
          <p:spPr bwMode="auto">
            <a:xfrm>
              <a:off x="828675" y="5807513"/>
              <a:ext cx="7775773" cy="307777"/>
            </a:xfrm>
            <a:prstGeom prst="rect">
              <a:avLst/>
            </a:prstGeom>
            <a:noFill/>
            <a:ln w="9525">
              <a:solidFill>
                <a:srgbClr val="000066"/>
              </a:solidFill>
              <a:miter lim="800000"/>
              <a:headEnd/>
              <a:tailEnd/>
            </a:ln>
            <a:extLst>
              <a:ext uri="{909E8E84-426E-40dd-AFC4-6F175D3DCCD1}">
                <a14:hiddenFill xmlns:a14="http://schemas.microsoft.com/office/drawing/2010/main" xmlns="">
                  <a:solidFill>
                    <a:srgbClr val="FFFFFF"/>
                  </a:solidFill>
                </a14:hiddenFill>
              </a:ext>
            </a:extLst>
          </p:spPr>
          <p:txBody>
            <a:bodyPr wrap="square">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spcBef>
                  <a:spcPct val="50000"/>
                </a:spcBef>
              </a:pPr>
              <a:r>
                <a:rPr lang="en-GB" sz="1400" b="1">
                  <a:solidFill>
                    <a:srgbClr val="000066"/>
                  </a:solidFill>
                  <a:cs typeface="Arial" pitchFamily="34" charset="0"/>
                </a:rPr>
                <a:t>SEA report</a:t>
              </a:r>
            </a:p>
          </p:txBody>
        </p:sp>
        <p:cxnSp>
          <p:nvCxnSpPr>
            <p:cNvPr id="72" name="AutoShape 18"/>
            <p:cNvCxnSpPr>
              <a:cxnSpLocks noChangeShapeType="1"/>
              <a:stCxn id="65" idx="2"/>
              <a:endCxn id="66" idx="0"/>
            </p:cNvCxnSpPr>
            <p:nvPr/>
          </p:nvCxnSpPr>
          <p:spPr bwMode="auto">
            <a:xfrm>
              <a:off x="4716562" y="5634151"/>
              <a:ext cx="0" cy="173362"/>
            </a:xfrm>
            <a:prstGeom prst="straightConnector1">
              <a:avLst/>
            </a:prstGeom>
            <a:noFill/>
            <a:ln w="38100">
              <a:solidFill>
                <a:srgbClr val="000066"/>
              </a:solidFill>
              <a:round/>
              <a:headEnd/>
              <a:tailEnd type="triangle" w="med" len="med"/>
            </a:ln>
            <a:extLst>
              <a:ext uri="{909E8E84-426E-40dd-AFC4-6F175D3DCCD1}">
                <a14:hiddenFill xmlns:a14="http://schemas.microsoft.com/office/drawing/2010/main" xmlns="">
                  <a:noFill/>
                </a14:hiddenFill>
              </a:ext>
            </a:extLst>
          </p:spPr>
        </p:cxnSp>
      </p:grpSp>
      <p:sp>
        <p:nvSpPr>
          <p:cNvPr id="76" name="Text Box 21"/>
          <p:cNvSpPr txBox="1">
            <a:spLocks noChangeArrowheads="1"/>
          </p:cNvSpPr>
          <p:nvPr/>
        </p:nvSpPr>
        <p:spPr bwMode="auto">
          <a:xfrm rot="16200000">
            <a:off x="-1352470" y="3841473"/>
            <a:ext cx="3573303"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spcBef>
                <a:spcPct val="50000"/>
              </a:spcBef>
            </a:pPr>
            <a:r>
              <a:rPr lang="en-GB" sz="2000" b="1" dirty="0" smtClean="0">
                <a:solidFill>
                  <a:srgbClr val="FF0000"/>
                </a:solidFill>
                <a:cs typeface="Arial" pitchFamily="34" charset="0"/>
              </a:rPr>
              <a:t>Stakeholder participation</a:t>
            </a:r>
            <a:endParaRPr lang="en-GB" sz="2000" b="1" dirty="0">
              <a:solidFill>
                <a:srgbClr val="FF0000"/>
              </a:solidFill>
              <a:cs typeface="Arial" pitchFamily="34" charset="0"/>
            </a:endParaRPr>
          </a:p>
        </p:txBody>
      </p:sp>
      <p:grpSp>
        <p:nvGrpSpPr>
          <p:cNvPr id="2" name="Gruppe 1"/>
          <p:cNvGrpSpPr/>
          <p:nvPr/>
        </p:nvGrpSpPr>
        <p:grpSpPr>
          <a:xfrm>
            <a:off x="828675" y="2304067"/>
            <a:ext cx="7779008" cy="577397"/>
            <a:chOff x="828675" y="2038029"/>
            <a:chExt cx="7779008" cy="577397"/>
          </a:xfrm>
        </p:grpSpPr>
        <p:sp>
          <p:nvSpPr>
            <p:cNvPr id="58" name="Text Box 4"/>
            <p:cNvSpPr txBox="1">
              <a:spLocks noChangeArrowheads="1"/>
            </p:cNvSpPr>
            <p:nvPr/>
          </p:nvSpPr>
          <p:spPr bwMode="auto">
            <a:xfrm>
              <a:off x="828675" y="2276872"/>
              <a:ext cx="7779008" cy="338554"/>
            </a:xfrm>
            <a:prstGeom prst="rect">
              <a:avLst/>
            </a:prstGeom>
            <a:noFill/>
            <a:ln w="9525">
              <a:solidFill>
                <a:srgbClr val="000066"/>
              </a:solidFill>
              <a:miter lim="800000"/>
              <a:headEnd/>
              <a:tailEnd/>
            </a:ln>
            <a:extLst>
              <a:ext uri="{909E8E84-426E-40dd-AFC4-6F175D3DCCD1}">
                <a14:hiddenFill xmlns:a14="http://schemas.microsoft.com/office/drawing/2010/main" xmlns="">
                  <a:solidFill>
                    <a:srgbClr val="FFFFFF"/>
                  </a:solidFill>
                </a14:hiddenFill>
              </a:ext>
            </a:extLst>
          </p:spPr>
          <p:txBody>
            <a:bodyPr wrap="square">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spcBef>
                  <a:spcPct val="50000"/>
                </a:spcBef>
              </a:pPr>
              <a:r>
                <a:rPr lang="en-GB" sz="1600" b="1" dirty="0">
                  <a:solidFill>
                    <a:srgbClr val="000066"/>
                  </a:solidFill>
                  <a:cs typeface="Arial" pitchFamily="34" charset="0"/>
                </a:rPr>
                <a:t>Scoping</a:t>
              </a:r>
            </a:p>
          </p:txBody>
        </p:sp>
        <p:cxnSp>
          <p:nvCxnSpPr>
            <p:cNvPr id="60" name="AutoShape 6"/>
            <p:cNvCxnSpPr>
              <a:cxnSpLocks noChangeShapeType="1"/>
              <a:stCxn id="56" idx="2"/>
              <a:endCxn id="58" idx="0"/>
            </p:cNvCxnSpPr>
            <p:nvPr/>
          </p:nvCxnSpPr>
          <p:spPr bwMode="auto">
            <a:xfrm>
              <a:off x="4716562" y="2038029"/>
              <a:ext cx="1617" cy="238843"/>
            </a:xfrm>
            <a:prstGeom prst="straightConnector1">
              <a:avLst/>
            </a:prstGeom>
            <a:noFill/>
            <a:ln w="38100">
              <a:solidFill>
                <a:srgbClr val="000066"/>
              </a:solidFill>
              <a:round/>
              <a:headEnd/>
              <a:tailEnd type="triangle" w="med" len="med"/>
            </a:ln>
            <a:extLst>
              <a:ext uri="{909E8E84-426E-40dd-AFC4-6F175D3DCCD1}">
                <a14:hiddenFill xmlns:a14="http://schemas.microsoft.com/office/drawing/2010/main" xmlns="">
                  <a:noFill/>
                </a14:hiddenFill>
              </a:ext>
            </a:extLst>
          </p:spPr>
        </p:cxnSp>
      </p:grpSp>
    </p:spTree>
    <p:extLst>
      <p:ext uri="{BB962C8B-B14F-4D97-AF65-F5344CB8AC3E}">
        <p14:creationId xmlns:p14="http://schemas.microsoft.com/office/powerpoint/2010/main" xmlns="" val="3245306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9" presetClass="emph" presetSubtype="0" grpId="1" nodeType="withEffect">
                                  <p:stCondLst>
                                    <p:cond delay="0"/>
                                  </p:stCondLst>
                                  <p:childTnLst>
                                    <p:set>
                                      <p:cBhvr rctx="PPT">
                                        <p:cTn id="12" dur="indefinite"/>
                                        <p:tgtEl>
                                          <p:spTgt spid="56"/>
                                        </p:tgtEl>
                                        <p:attrNameLst>
                                          <p:attrName>style.opacity</p:attrName>
                                        </p:attrNameLst>
                                      </p:cBhvr>
                                      <p:to>
                                        <p:strVal val="0.5"/>
                                      </p:to>
                                    </p:set>
                                    <p:animEffect filter="image" prLst="opacity: 0.5">
                                      <p:cBhvr rctx="IE">
                                        <p:cTn id="13" dur="indefinite"/>
                                        <p:tgtEl>
                                          <p:spTgt spid="56"/>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par>
                                <p:cTn id="18" presetID="9" presetClass="emph" presetSubtype="0" nodeType="withEffect">
                                  <p:stCondLst>
                                    <p:cond delay="0"/>
                                  </p:stCondLst>
                                  <p:childTnLst>
                                    <p:set>
                                      <p:cBhvr rctx="PPT">
                                        <p:cTn id="19" dur="indefinite"/>
                                        <p:tgtEl>
                                          <p:spTgt spid="2"/>
                                        </p:tgtEl>
                                        <p:attrNameLst>
                                          <p:attrName>style.opacity</p:attrName>
                                        </p:attrNameLst>
                                      </p:cBhvr>
                                      <p:to>
                                        <p:strVal val="0.5"/>
                                      </p:to>
                                    </p:set>
                                    <p:animEffect filter="image" prLst="opacity: 0.5">
                                      <p:cBhvr rctx="IE">
                                        <p:cTn id="20" dur="indefinite"/>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9" presetClass="emph" presetSubtype="0" nodeType="withEffect">
                                  <p:stCondLst>
                                    <p:cond delay="0"/>
                                  </p:stCondLst>
                                  <p:childTnLst>
                                    <p:set>
                                      <p:cBhvr rctx="PPT">
                                        <p:cTn id="26" dur="indefinite"/>
                                        <p:tgtEl>
                                          <p:spTgt spid="3"/>
                                        </p:tgtEl>
                                        <p:attrNameLst>
                                          <p:attrName>style.opacity</p:attrName>
                                        </p:attrNameLst>
                                      </p:cBhvr>
                                      <p:to>
                                        <p:strVal val="0.5"/>
                                      </p:to>
                                    </p:set>
                                    <p:animEffect filter="image" prLst="opacity: 0.5">
                                      <p:cBhvr rctx="IE">
                                        <p:cTn id="27" dur="indefinite"/>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childTnLst>
                                </p:cTn>
                              </p:par>
                              <p:par>
                                <p:cTn id="32" presetID="9" presetClass="emph" presetSubtype="0" nodeType="withEffect">
                                  <p:stCondLst>
                                    <p:cond delay="0"/>
                                  </p:stCondLst>
                                  <p:childTnLst>
                                    <p:set>
                                      <p:cBhvr rctx="PPT">
                                        <p:cTn id="33" dur="indefinite"/>
                                        <p:tgtEl>
                                          <p:spTgt spid="4"/>
                                        </p:tgtEl>
                                        <p:attrNameLst>
                                          <p:attrName>style.opacity</p:attrName>
                                        </p:attrNameLst>
                                      </p:cBhvr>
                                      <p:to>
                                        <p:strVal val="0.5"/>
                                      </p:to>
                                    </p:set>
                                    <p:animEffect filter="image" prLst="opacity: 0.5">
                                      <p:cBhvr rctx="IE">
                                        <p:cTn id="34" dur="indefinite"/>
                                        <p:tgtEl>
                                          <p:spTgt spid="4"/>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par>
                                <p:cTn id="39" presetID="9" presetClass="emph" presetSubtype="0" nodeType="withEffect">
                                  <p:stCondLst>
                                    <p:cond delay="0"/>
                                  </p:stCondLst>
                                  <p:childTnLst>
                                    <p:set>
                                      <p:cBhvr rctx="PPT">
                                        <p:cTn id="40" dur="indefinite"/>
                                        <p:tgtEl>
                                          <p:spTgt spid="5"/>
                                        </p:tgtEl>
                                        <p:attrNameLst>
                                          <p:attrName>style.opacity</p:attrName>
                                        </p:attrNameLst>
                                      </p:cBhvr>
                                      <p:to>
                                        <p:strVal val="0.5"/>
                                      </p:to>
                                    </p:set>
                                    <p:animEffect filter="image" prLst="opacity: 0.5">
                                      <p:cBhvr rctx="IE">
                                        <p:cTn id="41" dur="indefinite"/>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7"/>
                                        </p:tgtEl>
                                        <p:attrNameLst>
                                          <p:attrName>style.visibility</p:attrName>
                                        </p:attrNameLst>
                                      </p:cBhvr>
                                      <p:to>
                                        <p:strVal val="visible"/>
                                      </p:to>
                                    </p:set>
                                  </p:childTnLst>
                                </p:cTn>
                              </p:par>
                              <p:par>
                                <p:cTn id="46" presetID="9" presetClass="emph" presetSubtype="0" nodeType="withEffect">
                                  <p:stCondLst>
                                    <p:cond delay="0"/>
                                  </p:stCondLst>
                                  <p:childTnLst>
                                    <p:set>
                                      <p:cBhvr rctx="PPT">
                                        <p:cTn id="47" dur="indefinite"/>
                                        <p:tgtEl>
                                          <p:spTgt spid="6"/>
                                        </p:tgtEl>
                                        <p:attrNameLst>
                                          <p:attrName>style.opacity</p:attrName>
                                        </p:attrNameLst>
                                      </p:cBhvr>
                                      <p:to>
                                        <p:strVal val="0.5"/>
                                      </p:to>
                                    </p:set>
                                    <p:animEffect filter="image" prLst="opacity: 0.5">
                                      <p:cBhvr rctx="IE">
                                        <p:cTn id="48" dur="indefinite"/>
                                        <p:tgtEl>
                                          <p:spTgt spid="6"/>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8"/>
                                        </p:tgtEl>
                                        <p:attrNameLst>
                                          <p:attrName>style.visibility</p:attrName>
                                        </p:attrNameLst>
                                      </p:cBhvr>
                                      <p:to>
                                        <p:strVal val="visible"/>
                                      </p:to>
                                    </p:set>
                                  </p:childTnLst>
                                </p:cTn>
                              </p:par>
                              <p:par>
                                <p:cTn id="53" presetID="9" presetClass="emph" presetSubtype="0" nodeType="withEffect">
                                  <p:stCondLst>
                                    <p:cond delay="0"/>
                                  </p:stCondLst>
                                  <p:childTnLst>
                                    <p:set>
                                      <p:cBhvr rctx="PPT">
                                        <p:cTn id="54" dur="indefinite"/>
                                        <p:tgtEl>
                                          <p:spTgt spid="7"/>
                                        </p:tgtEl>
                                        <p:attrNameLst>
                                          <p:attrName>style.opacity</p:attrName>
                                        </p:attrNameLst>
                                      </p:cBhvr>
                                      <p:to>
                                        <p:strVal val="0.5"/>
                                      </p:to>
                                    </p:set>
                                    <p:animEffect filter="image" prLst="opacity: 0.5">
                                      <p:cBhvr rctx="IE">
                                        <p:cTn id="55" dur="indefinite"/>
                                        <p:tgtEl>
                                          <p:spTgt spid="7"/>
                                        </p:tgtEl>
                                      </p:cBhvr>
                                    </p:animEffec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76"/>
                                        </p:tgtEl>
                                        <p:attrNameLst>
                                          <p:attrName>style.visibility</p:attrName>
                                        </p:attrNameLst>
                                      </p:cBhvr>
                                      <p:to>
                                        <p:strVal val="visible"/>
                                      </p:to>
                                    </p:set>
                                  </p:childTnLst>
                                </p:cTn>
                              </p:par>
                              <p:par>
                                <p:cTn id="60" presetID="9" presetClass="emph" presetSubtype="0" nodeType="withEffect">
                                  <p:stCondLst>
                                    <p:cond delay="0"/>
                                  </p:stCondLst>
                                  <p:childTnLst>
                                    <p:set>
                                      <p:cBhvr rctx="PPT">
                                        <p:cTn id="61" dur="indefinite"/>
                                        <p:tgtEl>
                                          <p:spTgt spid="8"/>
                                        </p:tgtEl>
                                        <p:attrNameLst>
                                          <p:attrName>style.opacity</p:attrName>
                                        </p:attrNameLst>
                                      </p:cBhvr>
                                      <p:to>
                                        <p:strVal val="0.5"/>
                                      </p:to>
                                    </p:set>
                                    <p:animEffect filter="image" prLst="opacity: 0.5">
                                      <p:cBhvr rctx="IE">
                                        <p:cTn id="62" dur="indefinite"/>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56" grpId="1" animBg="1"/>
      <p:bldP spid="76"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p:cNvSpPr>
            <a:spLocks noGrp="1" noChangeArrowheads="1"/>
          </p:cNvSpPr>
          <p:nvPr>
            <p:ph type="title"/>
          </p:nvPr>
        </p:nvSpPr>
        <p:spPr>
          <a:xfrm>
            <a:off x="0" y="1274802"/>
            <a:ext cx="9144000" cy="553998"/>
          </a:xfrm>
        </p:spPr>
        <p:txBody>
          <a:bodyPr wrap="square">
            <a:spAutoFit/>
          </a:bodyPr>
          <a:lstStyle/>
          <a:p>
            <a:pPr indent="0" eaLnBrk="1" hangingPunct="1"/>
            <a:r>
              <a:rPr lang="en-GB" dirty="0">
                <a:ea typeface="ＭＳ Ｐゴシック" pitchFamily="-1" charset="-128"/>
                <a:cs typeface="ＭＳ Ｐゴシック" pitchFamily="-1" charset="-128"/>
              </a:rPr>
              <a:t>Screening for </a:t>
            </a:r>
            <a:r>
              <a:rPr lang="en-GB" dirty="0" smtClean="0">
                <a:ea typeface="ＭＳ Ｐゴシック" pitchFamily="-1" charset="-128"/>
                <a:cs typeface="ＭＳ Ｐゴシック" pitchFamily="-1" charset="-128"/>
              </a:rPr>
              <a:t>SEA – </a:t>
            </a:r>
            <a:r>
              <a:rPr lang="en-GB" sz="2400" dirty="0" smtClean="0">
                <a:ea typeface="ＭＳ Ｐゴシック" pitchFamily="-1" charset="-128"/>
                <a:cs typeface="ＭＳ Ｐゴシック" pitchFamily="-1" charset="-128"/>
              </a:rPr>
              <a:t>does it add value? </a:t>
            </a:r>
            <a:endParaRPr lang="en-GB" sz="2400" dirty="0">
              <a:ea typeface="ＭＳ Ｐゴシック" pitchFamily="-1" charset="-128"/>
              <a:cs typeface="ＭＳ Ｐゴシック" pitchFamily="-1" charset="-128"/>
            </a:endParaRPr>
          </a:p>
        </p:txBody>
      </p:sp>
      <p:sp>
        <p:nvSpPr>
          <p:cNvPr id="5" name="Slide Number Placeholder 2"/>
          <p:cNvSpPr>
            <a:spLocks noGrp="1"/>
          </p:cNvSpPr>
          <p:nvPr>
            <p:ph type="sldNum" sz="quarter" idx="12"/>
          </p:nvPr>
        </p:nvSpPr>
        <p:spPr>
          <a:xfrm>
            <a:off x="7848600" y="6245225"/>
            <a:ext cx="838200" cy="476250"/>
          </a:xfrm>
        </p:spPr>
        <p:txBody>
          <a:bodyPr/>
          <a:lstStyle/>
          <a:p>
            <a:pPr>
              <a:defRPr/>
            </a:pPr>
            <a:fld id="{027E957F-B300-422A-B6B4-3433560F52D7}" type="slidenum">
              <a:rPr lang="en-GB" smtClean="0"/>
              <a:pPr>
                <a:defRPr/>
              </a:pPr>
              <a:t>49</a:t>
            </a:fld>
            <a:endParaRPr lang="en-GB" dirty="0"/>
          </a:p>
        </p:txBody>
      </p:sp>
      <p:sp>
        <p:nvSpPr>
          <p:cNvPr id="7" name="TextBox 6"/>
          <p:cNvSpPr txBox="1"/>
          <p:nvPr/>
        </p:nvSpPr>
        <p:spPr>
          <a:xfrm>
            <a:off x="0" y="2209800"/>
            <a:ext cx="8686800" cy="4293483"/>
          </a:xfrm>
          <a:prstGeom prst="rect">
            <a:avLst/>
          </a:prstGeom>
          <a:noFill/>
        </p:spPr>
        <p:txBody>
          <a:bodyPr wrap="square" rtlCol="0">
            <a:spAutoFit/>
          </a:bodyPr>
          <a:lstStyle/>
          <a:p>
            <a:pPr marL="622300" indent="-266700" eaLnBrk="1" hangingPunct="1">
              <a:spcBef>
                <a:spcPts val="600"/>
              </a:spcBef>
              <a:spcAft>
                <a:spcPts val="600"/>
              </a:spcAft>
            </a:pPr>
            <a:r>
              <a:rPr lang="en-GB" sz="1800" dirty="0" smtClean="0">
                <a:ea typeface="ＭＳ Ｐゴシック" pitchFamily="-1" charset="-128"/>
                <a:cs typeface="ＭＳ Ｐゴシック" pitchFamily="-1" charset="-128"/>
              </a:rPr>
              <a:t>An SEA is recommended if the sector is environmentally “sensitive”</a:t>
            </a:r>
          </a:p>
          <a:p>
            <a:pPr marL="622300" indent="-266700" eaLnBrk="1" hangingPunct="1">
              <a:spcBef>
                <a:spcPts val="0"/>
              </a:spcBef>
              <a:spcAft>
                <a:spcPts val="0"/>
              </a:spcAft>
            </a:pPr>
            <a:endParaRPr lang="en-GB" sz="900" dirty="0" smtClean="0">
              <a:ea typeface="ＭＳ Ｐゴシック" pitchFamily="-1" charset="-128"/>
              <a:cs typeface="ＭＳ Ｐゴシック" pitchFamily="-1" charset="-128"/>
            </a:endParaRPr>
          </a:p>
          <a:p>
            <a:pPr marL="622300" lvl="1" indent="-266700" eaLnBrk="1" hangingPunct="1">
              <a:spcBef>
                <a:spcPts val="600"/>
              </a:spcBef>
              <a:spcAft>
                <a:spcPts val="600"/>
              </a:spcAft>
              <a:buFont typeface="Arial"/>
              <a:buChar char="•"/>
            </a:pPr>
            <a:r>
              <a:rPr lang="en-GB" sz="1800" dirty="0" smtClean="0"/>
              <a:t>Infrastructure (incl. transport) </a:t>
            </a:r>
          </a:p>
          <a:p>
            <a:pPr marL="622300" lvl="1" indent="-266700" eaLnBrk="1" hangingPunct="1">
              <a:spcBef>
                <a:spcPts val="600"/>
              </a:spcBef>
              <a:spcAft>
                <a:spcPts val="600"/>
              </a:spcAft>
              <a:buFont typeface="Arial"/>
              <a:buChar char="•"/>
            </a:pPr>
            <a:r>
              <a:rPr lang="en-GB" sz="1800" dirty="0" smtClean="0"/>
              <a:t>Water &amp; sanitation</a:t>
            </a:r>
          </a:p>
          <a:p>
            <a:pPr marL="622300" lvl="1" indent="-266700" eaLnBrk="1" hangingPunct="1">
              <a:spcBef>
                <a:spcPts val="600"/>
              </a:spcBef>
              <a:spcAft>
                <a:spcPts val="600"/>
              </a:spcAft>
              <a:buFont typeface="Arial"/>
              <a:buChar char="•"/>
            </a:pPr>
            <a:r>
              <a:rPr lang="en-GB" sz="1800" dirty="0" smtClean="0"/>
              <a:t>Energy </a:t>
            </a:r>
          </a:p>
          <a:p>
            <a:pPr marL="622300" lvl="1" indent="-266700" eaLnBrk="1" hangingPunct="1">
              <a:spcBef>
                <a:spcPts val="600"/>
              </a:spcBef>
              <a:spcAft>
                <a:spcPts val="600"/>
              </a:spcAft>
              <a:buFont typeface="Arial"/>
              <a:buChar char="•"/>
            </a:pPr>
            <a:r>
              <a:rPr lang="en-GB" sz="1800" dirty="0" smtClean="0"/>
              <a:t>Waste</a:t>
            </a:r>
          </a:p>
          <a:p>
            <a:pPr marL="622300" lvl="1" indent="-266700" eaLnBrk="1" hangingPunct="1">
              <a:spcBef>
                <a:spcPts val="600"/>
              </a:spcBef>
              <a:spcAft>
                <a:spcPts val="600"/>
              </a:spcAft>
              <a:buFont typeface="Arial"/>
              <a:buChar char="•"/>
            </a:pPr>
            <a:r>
              <a:rPr lang="en-GB" sz="1800" dirty="0" smtClean="0"/>
              <a:t>Agriculture, food security and rural development</a:t>
            </a:r>
          </a:p>
          <a:p>
            <a:pPr marL="622300" lvl="1" indent="-266700" eaLnBrk="1" hangingPunct="1">
              <a:spcBef>
                <a:spcPts val="600"/>
              </a:spcBef>
              <a:spcAft>
                <a:spcPts val="600"/>
              </a:spcAft>
              <a:buFont typeface="Arial"/>
              <a:buChar char="•"/>
            </a:pPr>
            <a:r>
              <a:rPr lang="en-GB" sz="1800" dirty="0" smtClean="0"/>
              <a:t>Regional and land use planning</a:t>
            </a:r>
          </a:p>
          <a:p>
            <a:pPr marL="622300" lvl="1" indent="-266700" eaLnBrk="1" hangingPunct="1">
              <a:spcBef>
                <a:spcPts val="600"/>
              </a:spcBef>
              <a:spcAft>
                <a:spcPts val="600"/>
              </a:spcAft>
              <a:buFont typeface="Arial"/>
              <a:buChar char="•"/>
            </a:pPr>
            <a:r>
              <a:rPr lang="en-GB" sz="1800" dirty="0" smtClean="0"/>
              <a:t>Environment and sustainable management of natural resources</a:t>
            </a:r>
          </a:p>
          <a:p>
            <a:pPr marL="622300" indent="-266700" eaLnBrk="1" hangingPunct="1">
              <a:spcBef>
                <a:spcPts val="0"/>
              </a:spcBef>
              <a:spcAft>
                <a:spcPts val="0"/>
              </a:spcAft>
            </a:pPr>
            <a:endParaRPr lang="en-GB" sz="2000" dirty="0" smtClean="0">
              <a:ea typeface="ＭＳ Ｐゴシック" pitchFamily="-1" charset="-128"/>
              <a:cs typeface="ＭＳ Ｐゴシック" pitchFamily="-1" charset="-128"/>
            </a:endParaRPr>
          </a:p>
          <a:p>
            <a:pPr marL="622300" indent="-266700" eaLnBrk="1" hangingPunct="1">
              <a:spcBef>
                <a:spcPts val="600"/>
              </a:spcBef>
              <a:spcAft>
                <a:spcPts val="600"/>
              </a:spcAft>
            </a:pPr>
            <a:r>
              <a:rPr lang="en-GB" sz="2000" dirty="0" smtClean="0">
                <a:ea typeface="ＭＳ Ｐゴシック" pitchFamily="-1" charset="-128"/>
                <a:cs typeface="ＭＳ Ｐゴシック" pitchFamily="-1" charset="-128"/>
              </a:rPr>
              <a:t>See screening questionnaire in Annex 3 of the Guidelines</a:t>
            </a:r>
          </a:p>
        </p:txBody>
      </p:sp>
    </p:spTree>
    <p:extLst>
      <p:ext uri="{BB962C8B-B14F-4D97-AF65-F5344CB8AC3E}">
        <p14:creationId xmlns:p14="http://schemas.microsoft.com/office/powerpoint/2010/main" xmlns="" val="30719192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p:cNvSpPr txBox="1">
            <a:spLocks/>
          </p:cNvSpPr>
          <p:nvPr/>
        </p:nvSpPr>
        <p:spPr bwMode="auto">
          <a:xfrm>
            <a:off x="323528" y="1205880"/>
            <a:ext cx="8534400"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sz="3200" b="1">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defRPr>
            </a:lvl2pPr>
            <a:lvl3pPr algn="l" rtl="0" eaLnBrk="0" fontAlgn="base" hangingPunct="0">
              <a:spcBef>
                <a:spcPct val="0"/>
              </a:spcBef>
              <a:spcAft>
                <a:spcPct val="0"/>
              </a:spcAft>
              <a:defRPr sz="3200" b="1">
                <a:solidFill>
                  <a:schemeClr val="tx2"/>
                </a:solidFill>
                <a:latin typeface="Arial" charset="0"/>
              </a:defRPr>
            </a:lvl3pPr>
            <a:lvl4pPr algn="l" rtl="0" eaLnBrk="0" fontAlgn="base" hangingPunct="0">
              <a:spcBef>
                <a:spcPct val="0"/>
              </a:spcBef>
              <a:spcAft>
                <a:spcPct val="0"/>
              </a:spcAft>
              <a:defRPr sz="3200" b="1">
                <a:solidFill>
                  <a:schemeClr val="tx2"/>
                </a:solidFill>
                <a:latin typeface="Arial" charset="0"/>
              </a:defRPr>
            </a:lvl4pPr>
            <a:lvl5pPr algn="l" rtl="0" eaLnBrk="0" fontAlgn="base" hangingPunct="0">
              <a:spcBef>
                <a:spcPct val="0"/>
              </a:spcBef>
              <a:spcAft>
                <a:spcPct val="0"/>
              </a:spcAft>
              <a:defRPr sz="3200" b="1">
                <a:solidFill>
                  <a:schemeClr val="tx2"/>
                </a:solidFill>
                <a:latin typeface="Arial" charset="0"/>
              </a:defRPr>
            </a:lvl5pPr>
            <a:lvl6pPr marL="457200" algn="l" rtl="0" fontAlgn="base">
              <a:spcBef>
                <a:spcPct val="0"/>
              </a:spcBef>
              <a:spcAft>
                <a:spcPct val="0"/>
              </a:spcAft>
              <a:defRPr sz="3200" b="1">
                <a:solidFill>
                  <a:schemeClr val="tx2"/>
                </a:solidFill>
                <a:latin typeface="Arial" charset="0"/>
              </a:defRPr>
            </a:lvl6pPr>
            <a:lvl7pPr marL="914400" algn="l" rtl="0" fontAlgn="base">
              <a:spcBef>
                <a:spcPct val="0"/>
              </a:spcBef>
              <a:spcAft>
                <a:spcPct val="0"/>
              </a:spcAft>
              <a:defRPr sz="3200" b="1">
                <a:solidFill>
                  <a:schemeClr val="tx2"/>
                </a:solidFill>
                <a:latin typeface="Arial" charset="0"/>
              </a:defRPr>
            </a:lvl7pPr>
            <a:lvl8pPr marL="1371600" algn="l" rtl="0" fontAlgn="base">
              <a:spcBef>
                <a:spcPct val="0"/>
              </a:spcBef>
              <a:spcAft>
                <a:spcPct val="0"/>
              </a:spcAft>
              <a:defRPr sz="3200" b="1">
                <a:solidFill>
                  <a:schemeClr val="tx2"/>
                </a:solidFill>
                <a:latin typeface="Arial" charset="0"/>
              </a:defRPr>
            </a:lvl8pPr>
            <a:lvl9pPr marL="1828800" algn="l" rtl="0" fontAlgn="base">
              <a:spcBef>
                <a:spcPct val="0"/>
              </a:spcBef>
              <a:spcAft>
                <a:spcPct val="0"/>
              </a:spcAft>
              <a:defRPr sz="3200" b="1">
                <a:solidFill>
                  <a:schemeClr val="tx2"/>
                </a:solidFill>
                <a:latin typeface="Arial" charset="0"/>
              </a:defRPr>
            </a:lvl9pPr>
          </a:lstStyle>
          <a:p>
            <a:pPr marL="0" marR="0" lvl="0" indent="0" algn="l" defTabSz="914400" rtl="0" eaLnBrk="0" fontAlgn="base" latinLnBrk="0" hangingPunct="0">
              <a:lnSpc>
                <a:spcPct val="80000"/>
              </a:lnSpc>
              <a:spcBef>
                <a:spcPct val="0"/>
              </a:spcBef>
              <a:spcAft>
                <a:spcPct val="0"/>
              </a:spcAft>
              <a:buClrTx/>
              <a:buSzTx/>
              <a:buFontTx/>
              <a:buNone/>
              <a:tabLst/>
              <a:defRPr/>
            </a:pPr>
            <a:r>
              <a:rPr kumimoji="0" lang="en-GB" sz="2800" b="1" i="0" u="none" strike="noStrike" kern="0" cap="none" spc="0" normalizeH="0" baseline="0" noProof="0" dirty="0" smtClean="0">
                <a:ln>
                  <a:noFill/>
                </a:ln>
                <a:solidFill>
                  <a:srgbClr val="0F5494"/>
                </a:solidFill>
                <a:effectLst/>
                <a:uLnTx/>
                <a:uFillTx/>
                <a:latin typeface="Arial"/>
                <a:ea typeface="+mj-ea"/>
                <a:cs typeface="+mj-cs"/>
              </a:rPr>
              <a:t>Tools supporting awareness raising and partnership</a:t>
            </a:r>
            <a:r>
              <a:rPr kumimoji="0" lang="en-GB" sz="2800" b="1" i="0" u="none" strike="noStrike" kern="0" cap="none" spc="0" normalizeH="0" noProof="0" dirty="0" smtClean="0">
                <a:ln>
                  <a:noFill/>
                </a:ln>
                <a:solidFill>
                  <a:srgbClr val="0F5494"/>
                </a:solidFill>
                <a:effectLst/>
                <a:uLnTx/>
                <a:uFillTx/>
                <a:latin typeface="Arial"/>
                <a:ea typeface="+mj-ea"/>
                <a:cs typeface="+mj-cs"/>
              </a:rPr>
              <a:t> building </a:t>
            </a:r>
            <a:endParaRPr kumimoji="0" lang="en-GB" sz="2800" b="1" i="0" u="none" strike="noStrike" kern="0" cap="none" spc="0" normalizeH="0" baseline="0" noProof="0" dirty="0" smtClean="0">
              <a:ln>
                <a:noFill/>
              </a:ln>
              <a:solidFill>
                <a:srgbClr val="0F5494"/>
              </a:solidFill>
              <a:effectLst/>
              <a:uLnTx/>
              <a:uFillTx/>
              <a:latin typeface="Arial"/>
              <a:ea typeface="+mj-ea"/>
              <a:cs typeface="+mj-cs"/>
            </a:endParaRPr>
          </a:p>
        </p:txBody>
      </p:sp>
      <p:grpSp>
        <p:nvGrpSpPr>
          <p:cNvPr id="2" name="Group 1"/>
          <p:cNvGrpSpPr/>
          <p:nvPr/>
        </p:nvGrpSpPr>
        <p:grpSpPr>
          <a:xfrm>
            <a:off x="971600" y="2463726"/>
            <a:ext cx="6335520" cy="3889349"/>
            <a:chOff x="971600" y="2463726"/>
            <a:chExt cx="6335520" cy="3889349"/>
          </a:xfrm>
        </p:grpSpPr>
        <p:sp>
          <p:nvSpPr>
            <p:cNvPr id="77" name="Rounded Rectangle 76"/>
            <p:cNvSpPr/>
            <p:nvPr/>
          </p:nvSpPr>
          <p:spPr>
            <a:xfrm>
              <a:off x="971600" y="2463726"/>
              <a:ext cx="1573163" cy="605234"/>
            </a:xfrm>
            <a:prstGeom prst="roundRect">
              <a:avLst/>
            </a:prstGeom>
            <a:solidFill>
              <a:srgbClr val="0083A9"/>
            </a:solidFill>
            <a:ln w="25400"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srgbClr val="FFFFFF"/>
                  </a:solidFill>
                  <a:effectLst/>
                  <a:uLnTx/>
                  <a:uFillTx/>
                  <a:latin typeface="Arial"/>
                  <a:ea typeface="+mn-ea"/>
                  <a:cs typeface="+mn-cs"/>
                </a:rPr>
                <a:t>Assessing evidence</a:t>
              </a:r>
            </a:p>
          </p:txBody>
        </p:sp>
        <p:sp>
          <p:nvSpPr>
            <p:cNvPr id="78" name="Flowchart: Document 4"/>
            <p:cNvSpPr/>
            <p:nvPr/>
          </p:nvSpPr>
          <p:spPr>
            <a:xfrm>
              <a:off x="971600" y="3241229"/>
              <a:ext cx="1573163" cy="907851"/>
            </a:xfrm>
            <a:prstGeom prst="flowChartDocument">
              <a:avLst/>
            </a:prstGeom>
            <a:solidFill>
              <a:srgbClr val="669900">
                <a:lumMod val="40000"/>
                <a:lumOff val="60000"/>
              </a:srgbClr>
            </a:solidFill>
            <a:ln w="25400" cap="flat" cmpd="sng" algn="ctr">
              <a:solidFill>
                <a:srgbClr val="00206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srgbClr val="002060"/>
                  </a:solidFill>
                  <a:effectLst/>
                  <a:uLnTx/>
                  <a:uFillTx/>
                  <a:latin typeface="Arial"/>
                  <a:ea typeface="+mn-ea"/>
                  <a:cs typeface="+mn-cs"/>
                </a:rPr>
                <a:t>Vulnerability and adaptation assessments</a:t>
              </a:r>
            </a:p>
          </p:txBody>
        </p:sp>
        <p:sp>
          <p:nvSpPr>
            <p:cNvPr id="79" name="Flowchart: Document 5"/>
            <p:cNvSpPr/>
            <p:nvPr/>
          </p:nvSpPr>
          <p:spPr>
            <a:xfrm>
              <a:off x="971600" y="4386857"/>
              <a:ext cx="1573163" cy="907851"/>
            </a:xfrm>
            <a:prstGeom prst="flowChartDocument">
              <a:avLst/>
            </a:prstGeom>
            <a:solidFill>
              <a:srgbClr val="669900">
                <a:lumMod val="40000"/>
                <a:lumOff val="60000"/>
              </a:srgbClr>
            </a:solidFill>
            <a:ln w="25400" cap="flat" cmpd="sng" algn="ctr">
              <a:solidFill>
                <a:srgbClr val="00206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srgbClr val="002060"/>
                  </a:solidFill>
                  <a:effectLst/>
                  <a:uLnTx/>
                  <a:uFillTx/>
                  <a:latin typeface="Arial"/>
                  <a:ea typeface="+mn-ea"/>
                  <a:cs typeface="+mn-cs"/>
                </a:rPr>
                <a:t>Macro and meso economic analysis</a:t>
              </a:r>
            </a:p>
          </p:txBody>
        </p:sp>
        <p:sp>
          <p:nvSpPr>
            <p:cNvPr id="80" name="Flowchart: Document 6"/>
            <p:cNvSpPr/>
            <p:nvPr/>
          </p:nvSpPr>
          <p:spPr>
            <a:xfrm>
              <a:off x="971600" y="5445224"/>
              <a:ext cx="1573163" cy="907851"/>
            </a:xfrm>
            <a:prstGeom prst="flowChartDocument">
              <a:avLst/>
            </a:prstGeom>
            <a:solidFill>
              <a:srgbClr val="669900">
                <a:lumMod val="40000"/>
                <a:lumOff val="60000"/>
              </a:srgbClr>
            </a:solidFill>
            <a:ln w="25400" cap="flat" cmpd="sng" algn="ctr">
              <a:solidFill>
                <a:srgbClr val="00206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srgbClr val="002060"/>
                  </a:solidFill>
                  <a:effectLst/>
                  <a:uLnTx/>
                  <a:uFillTx/>
                  <a:latin typeface="Arial"/>
                  <a:ea typeface="+mn-ea"/>
                  <a:cs typeface="+mn-cs"/>
                </a:rPr>
                <a:t>Demonstration or pilot projects</a:t>
              </a:r>
            </a:p>
          </p:txBody>
        </p:sp>
        <p:sp>
          <p:nvSpPr>
            <p:cNvPr id="81" name="Rounded Rectangle 80"/>
            <p:cNvSpPr/>
            <p:nvPr/>
          </p:nvSpPr>
          <p:spPr>
            <a:xfrm>
              <a:off x="3151238" y="2492896"/>
              <a:ext cx="1573162" cy="605234"/>
            </a:xfrm>
            <a:prstGeom prst="roundRect">
              <a:avLst/>
            </a:prstGeom>
            <a:solidFill>
              <a:srgbClr val="0083A9"/>
            </a:solidFill>
            <a:ln w="25400"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srgbClr val="FFFFFF"/>
                  </a:solidFill>
                  <a:effectLst/>
                  <a:uLnTx/>
                  <a:uFillTx/>
                  <a:latin typeface="Arial"/>
                  <a:ea typeface="+mn-ea"/>
                  <a:cs typeface="+mn-cs"/>
                </a:rPr>
                <a:t>Engaging key actors</a:t>
              </a:r>
            </a:p>
          </p:txBody>
        </p:sp>
        <p:sp>
          <p:nvSpPr>
            <p:cNvPr id="82" name="Rounded Rectangle 81"/>
            <p:cNvSpPr/>
            <p:nvPr/>
          </p:nvSpPr>
          <p:spPr>
            <a:xfrm>
              <a:off x="3151238" y="4149080"/>
              <a:ext cx="1573162" cy="1210468"/>
            </a:xfrm>
            <a:prstGeom prst="roundRect">
              <a:avLst/>
            </a:prstGeom>
            <a:solidFill>
              <a:srgbClr val="0083A9"/>
            </a:solidFill>
            <a:ln w="25400"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srgbClr val="FFFFFF"/>
                  </a:solidFill>
                  <a:effectLst/>
                  <a:uLnTx/>
                  <a:uFillTx/>
                  <a:latin typeface="Arial"/>
                  <a:ea typeface="+mn-ea"/>
                  <a:cs typeface="+mn-cs"/>
                </a:rPr>
                <a:t>Communication &amp; advocacy strategy</a:t>
              </a:r>
            </a:p>
          </p:txBody>
        </p:sp>
        <p:sp>
          <p:nvSpPr>
            <p:cNvPr id="83" name="Rounded Rectangle 82"/>
            <p:cNvSpPr/>
            <p:nvPr/>
          </p:nvSpPr>
          <p:spPr>
            <a:xfrm>
              <a:off x="5584417" y="4149080"/>
              <a:ext cx="1722703" cy="1291084"/>
            </a:xfrm>
            <a:prstGeom prst="roundRect">
              <a:avLst/>
            </a:prstGeom>
            <a:solidFill>
              <a:srgbClr val="0083A9">
                <a:lumMod val="60000"/>
                <a:lumOff val="40000"/>
              </a:srgbClr>
            </a:solidFill>
            <a:ln w="25400"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a:ln>
                    <a:noFill/>
                  </a:ln>
                  <a:solidFill>
                    <a:srgbClr val="002060"/>
                  </a:solidFill>
                  <a:effectLst/>
                  <a:uLnTx/>
                  <a:uFillTx/>
                  <a:latin typeface="Arial"/>
                  <a:ea typeface="+mn-ea"/>
                  <a:cs typeface="+mn-cs"/>
                </a:rPr>
                <a:t>National consensus on and commitment to climate-resilient and low-emission development</a:t>
              </a:r>
              <a:endParaRPr kumimoji="0" lang="en-GB" sz="1100" b="1" i="0" u="none" strike="noStrike" kern="0" cap="none" spc="0" normalizeH="0" baseline="0" noProof="0">
                <a:ln>
                  <a:noFill/>
                </a:ln>
                <a:solidFill>
                  <a:srgbClr val="000000"/>
                </a:solidFill>
                <a:effectLst/>
                <a:uLnTx/>
                <a:uFillTx/>
                <a:latin typeface="Arial"/>
                <a:ea typeface="+mn-ea"/>
                <a:cs typeface="+mn-cs"/>
              </a:endParaRPr>
            </a:p>
          </p:txBody>
        </p:sp>
        <p:sp>
          <p:nvSpPr>
            <p:cNvPr id="84" name="Rounded Rectangle 83"/>
            <p:cNvSpPr/>
            <p:nvPr/>
          </p:nvSpPr>
          <p:spPr>
            <a:xfrm>
              <a:off x="5580112" y="2968011"/>
              <a:ext cx="1722703" cy="736573"/>
            </a:xfrm>
            <a:prstGeom prst="roundRect">
              <a:avLst/>
            </a:prstGeom>
            <a:solidFill>
              <a:srgbClr val="0083A9">
                <a:lumMod val="60000"/>
                <a:lumOff val="40000"/>
              </a:srgbClr>
            </a:solidFill>
            <a:ln w="25400"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srgbClr val="002060"/>
                  </a:solidFill>
                  <a:effectLst/>
                  <a:uLnTx/>
                  <a:uFillTx/>
                  <a:latin typeface="Arial"/>
                  <a:ea typeface="+mn-ea"/>
                  <a:cs typeface="+mn-cs"/>
                </a:rPr>
                <a:t>Awareness raising &amp; partnership building</a:t>
              </a:r>
              <a:endParaRPr kumimoji="0" lang="en-GB" sz="1100" b="1" i="0" u="none" strike="noStrike" kern="0" cap="none" spc="0" normalizeH="0" baseline="0" noProof="0" dirty="0">
                <a:ln>
                  <a:noFill/>
                </a:ln>
                <a:solidFill>
                  <a:srgbClr val="000000"/>
                </a:solidFill>
                <a:effectLst/>
                <a:uLnTx/>
                <a:uFillTx/>
                <a:latin typeface="Arial"/>
                <a:ea typeface="+mn-ea"/>
                <a:cs typeface="+mn-cs"/>
              </a:endParaRPr>
            </a:p>
          </p:txBody>
        </p:sp>
        <p:cxnSp>
          <p:nvCxnSpPr>
            <p:cNvPr id="85" name="Straight Connector 84"/>
            <p:cNvCxnSpPr>
              <a:stCxn id="77" idx="2"/>
              <a:endCxn id="78" idx="0"/>
            </p:cNvCxnSpPr>
            <p:nvPr/>
          </p:nvCxnSpPr>
          <p:spPr>
            <a:xfrm>
              <a:off x="1758182" y="3068960"/>
              <a:ext cx="0" cy="172269"/>
            </a:xfrm>
            <a:prstGeom prst="line">
              <a:avLst/>
            </a:prstGeom>
            <a:noFill/>
            <a:ln w="38100" cap="flat" cmpd="sng" algn="ctr">
              <a:solidFill>
                <a:srgbClr val="005F7B"/>
              </a:solidFill>
              <a:prstDash val="solid"/>
            </a:ln>
            <a:effectLst/>
          </p:spPr>
        </p:cxnSp>
        <p:cxnSp>
          <p:nvCxnSpPr>
            <p:cNvPr id="86" name="Straight Connector 85"/>
            <p:cNvCxnSpPr>
              <a:stCxn id="78" idx="2"/>
              <a:endCxn id="79" idx="0"/>
            </p:cNvCxnSpPr>
            <p:nvPr/>
          </p:nvCxnSpPr>
          <p:spPr>
            <a:xfrm>
              <a:off x="1758182" y="4089061"/>
              <a:ext cx="0" cy="297796"/>
            </a:xfrm>
            <a:prstGeom prst="line">
              <a:avLst/>
            </a:prstGeom>
            <a:noFill/>
            <a:ln w="38100" cap="flat" cmpd="sng" algn="ctr">
              <a:solidFill>
                <a:srgbClr val="002060"/>
              </a:solidFill>
              <a:prstDash val="solid"/>
            </a:ln>
            <a:effectLst/>
          </p:spPr>
        </p:cxnSp>
        <p:cxnSp>
          <p:nvCxnSpPr>
            <p:cNvPr id="87" name="Straight Connector 86"/>
            <p:cNvCxnSpPr>
              <a:stCxn id="79" idx="2"/>
              <a:endCxn id="80" idx="0"/>
            </p:cNvCxnSpPr>
            <p:nvPr/>
          </p:nvCxnSpPr>
          <p:spPr>
            <a:xfrm>
              <a:off x="1758182" y="5234689"/>
              <a:ext cx="0" cy="210535"/>
            </a:xfrm>
            <a:prstGeom prst="line">
              <a:avLst/>
            </a:prstGeom>
            <a:noFill/>
            <a:ln w="38100" cap="flat" cmpd="sng" algn="ctr">
              <a:solidFill>
                <a:srgbClr val="002060"/>
              </a:solidFill>
              <a:prstDash val="solid"/>
            </a:ln>
            <a:effectLst/>
          </p:spPr>
        </p:cxnSp>
        <p:sp>
          <p:nvSpPr>
            <p:cNvPr id="88" name="Right Brace 87"/>
            <p:cNvSpPr/>
            <p:nvPr/>
          </p:nvSpPr>
          <p:spPr>
            <a:xfrm>
              <a:off x="2656953" y="3212976"/>
              <a:ext cx="114847" cy="3086693"/>
            </a:xfrm>
            <a:prstGeom prst="rightBrace">
              <a:avLst/>
            </a:prstGeom>
            <a:noFill/>
            <a:ln w="38100" cap="flat" cmpd="sng" algn="ctr">
              <a:solidFill>
                <a:srgbClr val="005F7B"/>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a:ln>
                  <a:noFill/>
                </a:ln>
                <a:solidFill>
                  <a:srgbClr val="000000"/>
                </a:solidFill>
                <a:effectLst/>
                <a:uLnTx/>
                <a:uFillTx/>
                <a:latin typeface="Arial"/>
                <a:ea typeface="+mn-ea"/>
                <a:cs typeface="+mn-cs"/>
              </a:endParaRPr>
            </a:p>
          </p:txBody>
        </p:sp>
        <p:cxnSp>
          <p:nvCxnSpPr>
            <p:cNvPr id="89" name="Straight Arrow Connector 88"/>
            <p:cNvCxnSpPr>
              <a:stCxn id="88" idx="1"/>
              <a:endCxn id="82" idx="1"/>
            </p:cNvCxnSpPr>
            <p:nvPr/>
          </p:nvCxnSpPr>
          <p:spPr>
            <a:xfrm flipV="1">
              <a:off x="2771800" y="4754314"/>
              <a:ext cx="379438" cy="2009"/>
            </a:xfrm>
            <a:prstGeom prst="straightConnector1">
              <a:avLst/>
            </a:prstGeom>
            <a:noFill/>
            <a:ln w="38100" cap="flat" cmpd="sng" algn="ctr">
              <a:solidFill>
                <a:srgbClr val="005F7B"/>
              </a:solidFill>
              <a:prstDash val="solid"/>
              <a:tailEnd type="arrow"/>
            </a:ln>
            <a:effectLst/>
          </p:spPr>
        </p:cxnSp>
        <p:cxnSp>
          <p:nvCxnSpPr>
            <p:cNvPr id="91" name="Straight Arrow Connector 90"/>
            <p:cNvCxnSpPr>
              <a:stCxn id="81" idx="3"/>
              <a:endCxn id="84" idx="1"/>
            </p:cNvCxnSpPr>
            <p:nvPr/>
          </p:nvCxnSpPr>
          <p:spPr>
            <a:xfrm>
              <a:off x="4724400" y="2795513"/>
              <a:ext cx="855712" cy="540785"/>
            </a:xfrm>
            <a:prstGeom prst="straightConnector1">
              <a:avLst/>
            </a:prstGeom>
            <a:noFill/>
            <a:ln w="38100" cap="flat" cmpd="sng" algn="ctr">
              <a:solidFill>
                <a:srgbClr val="005F7B"/>
              </a:solidFill>
              <a:prstDash val="solid"/>
              <a:tailEnd type="arrow"/>
            </a:ln>
            <a:effectLst/>
          </p:spPr>
        </p:cxnSp>
        <p:cxnSp>
          <p:nvCxnSpPr>
            <p:cNvPr id="92" name="Straight Arrow Connector 91"/>
            <p:cNvCxnSpPr>
              <a:stCxn id="82" idx="3"/>
              <a:endCxn id="84" idx="1"/>
            </p:cNvCxnSpPr>
            <p:nvPr/>
          </p:nvCxnSpPr>
          <p:spPr>
            <a:xfrm flipV="1">
              <a:off x="4724400" y="3336298"/>
              <a:ext cx="855712" cy="1418016"/>
            </a:xfrm>
            <a:prstGeom prst="straightConnector1">
              <a:avLst/>
            </a:prstGeom>
            <a:noFill/>
            <a:ln w="38100" cap="flat" cmpd="sng" algn="ctr">
              <a:solidFill>
                <a:srgbClr val="005F7B"/>
              </a:solidFill>
              <a:prstDash val="solid"/>
              <a:tailEnd type="arrow"/>
            </a:ln>
            <a:effectLst/>
          </p:spPr>
        </p:cxnSp>
        <p:cxnSp>
          <p:nvCxnSpPr>
            <p:cNvPr id="93" name="Straight Arrow Connector 92"/>
            <p:cNvCxnSpPr>
              <a:stCxn id="84" idx="2"/>
              <a:endCxn id="83" idx="0"/>
            </p:cNvCxnSpPr>
            <p:nvPr/>
          </p:nvCxnSpPr>
          <p:spPr>
            <a:xfrm>
              <a:off x="6441464" y="3704584"/>
              <a:ext cx="4305" cy="444496"/>
            </a:xfrm>
            <a:prstGeom prst="straightConnector1">
              <a:avLst/>
            </a:prstGeom>
            <a:noFill/>
            <a:ln w="38100" cap="flat" cmpd="sng" algn="ctr">
              <a:solidFill>
                <a:srgbClr val="005F7B"/>
              </a:solidFill>
              <a:prstDash val="solid"/>
              <a:tailEnd type="arrow"/>
            </a:ln>
            <a:effectLst/>
          </p:spPr>
        </p:cxnSp>
        <p:cxnSp>
          <p:nvCxnSpPr>
            <p:cNvPr id="94" name="Straight Arrow Connector 93"/>
            <p:cNvCxnSpPr>
              <a:stCxn id="88" idx="1"/>
              <a:endCxn id="81" idx="1"/>
            </p:cNvCxnSpPr>
            <p:nvPr/>
          </p:nvCxnSpPr>
          <p:spPr>
            <a:xfrm flipV="1">
              <a:off x="2771800" y="2795513"/>
              <a:ext cx="379438" cy="1960810"/>
            </a:xfrm>
            <a:prstGeom prst="straightConnector1">
              <a:avLst/>
            </a:prstGeom>
            <a:noFill/>
            <a:ln w="38100" cap="flat" cmpd="sng" algn="ctr">
              <a:solidFill>
                <a:srgbClr val="005F7B"/>
              </a:solidFill>
              <a:prstDash val="solid"/>
              <a:tailEnd type="arrow"/>
            </a:ln>
            <a:effectLst/>
          </p:spPr>
        </p:cxnSp>
      </p:grpSp>
      <p:sp>
        <p:nvSpPr>
          <p:cNvPr id="95" name="TextBox 22"/>
          <p:cNvSpPr txBox="1">
            <a:spLocks noChangeArrowheads="1"/>
          </p:cNvSpPr>
          <p:nvPr/>
        </p:nvSpPr>
        <p:spPr bwMode="auto">
          <a:xfrm rot="16200000">
            <a:off x="6420908" y="4058948"/>
            <a:ext cx="4937720" cy="276999"/>
          </a:xfrm>
          <a:prstGeom prst="rect">
            <a:avLst/>
          </a:prstGeom>
          <a:noFill/>
          <a:ln w="9525">
            <a:noFill/>
            <a:miter lim="800000"/>
            <a:headEnd/>
            <a:tailEnd/>
          </a:ln>
        </p:spPr>
        <p:txBody>
          <a:bodyPr wrap="square">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smtClean="0">
                <a:ln>
                  <a:noFill/>
                </a:ln>
                <a:solidFill>
                  <a:sysClr val="windowText" lastClr="000000"/>
                </a:solidFill>
                <a:effectLst/>
                <a:uLnTx/>
                <a:uFillTx/>
              </a:rPr>
              <a:t>Source: GCCA; adapted </a:t>
            </a:r>
            <a:r>
              <a:rPr kumimoji="0" lang="en-GB" b="0" i="0" u="none" strike="noStrike" kern="0" cap="none" spc="0" normalizeH="0" baseline="0" noProof="0" dirty="0">
                <a:ln>
                  <a:noFill/>
                </a:ln>
                <a:solidFill>
                  <a:sysClr val="windowText" lastClr="000000"/>
                </a:solidFill>
                <a:effectLst/>
                <a:uLnTx/>
                <a:uFillTx/>
              </a:rPr>
              <a:t>from: UNDP-UNEP (2010)</a:t>
            </a:r>
          </a:p>
        </p:txBody>
      </p:sp>
    </p:spTree>
    <p:extLst>
      <p:ext uri="{BB962C8B-B14F-4D97-AF65-F5344CB8AC3E}">
        <p14:creationId xmlns:p14="http://schemas.microsoft.com/office/powerpoint/2010/main" xmlns="" val="258901689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3"/>
          <p:cNvSpPr>
            <a:spLocks noGrp="1" noChangeArrowheads="1"/>
          </p:cNvSpPr>
          <p:nvPr>
            <p:ph type="title"/>
          </p:nvPr>
        </p:nvSpPr>
        <p:spPr>
          <a:xfrm>
            <a:off x="0" y="1268239"/>
            <a:ext cx="8712968" cy="2400657"/>
          </a:xfrm>
          <a:solidFill>
            <a:schemeClr val="bg1"/>
          </a:solidFill>
        </p:spPr>
        <p:txBody>
          <a:bodyPr anchor="t">
            <a:spAutoFit/>
          </a:bodyPr>
          <a:lstStyle/>
          <a:p>
            <a:pPr eaLnBrk="1" hangingPunct="1"/>
            <a:r>
              <a:rPr lang="en-GB" dirty="0" smtClean="0">
                <a:ea typeface="ＭＳ Ｐゴシック" pitchFamily="-1" charset="-128"/>
                <a:cs typeface="ＭＳ Ｐゴシック" pitchFamily="-1" charset="-128"/>
              </a:rPr>
              <a:t>Rwanda 2012</a:t>
            </a:r>
            <a:br>
              <a:rPr lang="en-GB" dirty="0" smtClean="0">
                <a:ea typeface="ＭＳ Ｐゴシック" pitchFamily="-1" charset="-128"/>
                <a:cs typeface="ＭＳ Ｐゴシック" pitchFamily="-1" charset="-128"/>
              </a:rPr>
            </a:br>
            <a:r>
              <a:rPr lang="en-GB" dirty="0" smtClean="0">
                <a:ea typeface="ＭＳ Ｐゴシック" pitchFamily="-1" charset="-128"/>
                <a:cs typeface="ＭＳ Ｐゴシック" pitchFamily="-1" charset="-128"/>
              </a:rPr>
              <a:t/>
            </a:r>
            <a:br>
              <a:rPr lang="en-GB" dirty="0" smtClean="0">
                <a:ea typeface="ＭＳ Ｐゴシック" pitchFamily="-1" charset="-128"/>
                <a:cs typeface="ＭＳ Ｐゴシック" pitchFamily="-1" charset="-128"/>
              </a:rPr>
            </a:br>
            <a:r>
              <a:rPr lang="en-GB" dirty="0" smtClean="0">
                <a:ea typeface="ＭＳ Ｐゴシック" pitchFamily="-1" charset="-128"/>
                <a:cs typeface="ＭＳ Ｐゴシック" pitchFamily="-1" charset="-128"/>
              </a:rPr>
              <a:t>SEA of </a:t>
            </a:r>
            <a:br>
              <a:rPr lang="en-GB" dirty="0" smtClean="0">
                <a:ea typeface="ＭＳ Ｐゴシック" pitchFamily="-1" charset="-128"/>
                <a:cs typeface="ＭＳ Ｐゴシック" pitchFamily="-1" charset="-128"/>
              </a:rPr>
            </a:br>
            <a:r>
              <a:rPr lang="en-GB" dirty="0" smtClean="0">
                <a:ea typeface="ＭＳ Ｐゴシック" pitchFamily="-1" charset="-128"/>
                <a:cs typeface="ＭＳ Ｐゴシック" pitchFamily="-1" charset="-128"/>
              </a:rPr>
              <a:t>Agricultural </a:t>
            </a:r>
            <a:br>
              <a:rPr lang="en-GB" dirty="0" smtClean="0">
                <a:ea typeface="ＭＳ Ｐゴシック" pitchFamily="-1" charset="-128"/>
                <a:cs typeface="ＭＳ Ｐゴシック" pitchFamily="-1" charset="-128"/>
              </a:rPr>
            </a:br>
            <a:r>
              <a:rPr lang="en-GB" dirty="0" smtClean="0">
                <a:ea typeface="ＭＳ Ｐゴシック" pitchFamily="-1" charset="-128"/>
                <a:cs typeface="ＭＳ Ｐゴシック" pitchFamily="-1" charset="-128"/>
              </a:rPr>
              <a:t>Sector</a:t>
            </a:r>
            <a:endParaRPr lang="en-GB" dirty="0">
              <a:ea typeface="ＭＳ Ｐゴシック" pitchFamily="-1" charset="-128"/>
              <a:cs typeface="ＭＳ Ｐゴシック" pitchFamily="-1" charset="-128"/>
            </a:endParaRPr>
          </a:p>
        </p:txBody>
      </p:sp>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t="1563"/>
          <a:stretch/>
        </p:blipFill>
        <p:spPr bwMode="auto">
          <a:xfrm>
            <a:off x="4759331" y="940897"/>
            <a:ext cx="4421181" cy="591710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Rektangel 2"/>
          <p:cNvSpPr/>
          <p:nvPr/>
        </p:nvSpPr>
        <p:spPr>
          <a:xfrm>
            <a:off x="0" y="3945553"/>
            <a:ext cx="4309460" cy="923330"/>
          </a:xfrm>
          <a:prstGeom prst="rect">
            <a:avLst/>
          </a:prstGeom>
        </p:spPr>
        <p:txBody>
          <a:bodyPr wrap="square">
            <a:spAutoFit/>
          </a:bodyPr>
          <a:lstStyle/>
          <a:p>
            <a:pPr marL="622300" lvl="0" indent="-263525">
              <a:buFont typeface="Arial" pitchFamily="34" charset="0"/>
              <a:buChar char="•"/>
            </a:pPr>
            <a:r>
              <a:rPr lang="en-GB" sz="1800" kern="0" dirty="0">
                <a:latin typeface="Verdana"/>
                <a:ea typeface="ＭＳ Ｐゴシック" pitchFamily="-1" charset="-128"/>
                <a:cs typeface="ＭＳ Ｐゴシック" pitchFamily="-1" charset="-128"/>
              </a:rPr>
              <a:t>120 </a:t>
            </a:r>
            <a:r>
              <a:rPr lang="en-GB" sz="1800" kern="0" dirty="0" smtClean="0">
                <a:latin typeface="Verdana"/>
                <a:ea typeface="ＭＳ Ｐゴシック" pitchFamily="-1" charset="-128"/>
                <a:cs typeface="ＭＳ Ｐゴシック" pitchFamily="-1" charset="-128"/>
              </a:rPr>
              <a:t>pages</a:t>
            </a:r>
          </a:p>
          <a:p>
            <a:pPr marL="622300" lvl="0" indent="-263525">
              <a:buFont typeface="Arial" pitchFamily="34" charset="0"/>
              <a:buChar char="•"/>
            </a:pPr>
            <a:r>
              <a:rPr lang="en-GB" sz="1800" kern="0" dirty="0" smtClean="0">
                <a:latin typeface="Verdana"/>
                <a:ea typeface="ＭＳ Ｐゴシック" pitchFamily="-1" charset="-128"/>
                <a:cs typeface="ＭＳ Ｐゴシック" pitchFamily="-1" charset="-128"/>
              </a:rPr>
              <a:t>180 pages annexes</a:t>
            </a:r>
          </a:p>
          <a:p>
            <a:pPr marL="622300" lvl="0" indent="-263525">
              <a:buFont typeface="Arial" pitchFamily="34" charset="0"/>
              <a:buChar char="•"/>
            </a:pPr>
            <a:r>
              <a:rPr lang="en-GB" sz="1800" kern="0" dirty="0">
                <a:latin typeface="Verdana"/>
                <a:ea typeface="ＭＳ Ｐゴシック" pitchFamily="-1" charset="-128"/>
                <a:cs typeface="ＭＳ Ｐゴシック" pitchFamily="-1" charset="-128"/>
              </a:rPr>
              <a:t>&gt;</a:t>
            </a:r>
            <a:r>
              <a:rPr lang="en-GB" sz="1800" kern="0" dirty="0" smtClean="0">
                <a:latin typeface="Verdana"/>
                <a:ea typeface="ＭＳ Ｐゴシック" pitchFamily="-1" charset="-128"/>
                <a:cs typeface="ＭＳ Ｐゴシック" pitchFamily="-1" charset="-128"/>
              </a:rPr>
              <a:t>120 stakeholders consulted</a:t>
            </a:r>
            <a:endParaRPr lang="en-GB" sz="1800" b="1" kern="0" dirty="0" smtClean="0">
              <a:latin typeface="Verdana"/>
              <a:ea typeface="ＭＳ Ｐゴシック" pitchFamily="-1" charset="-128"/>
              <a:cs typeface="ＭＳ Ｐゴシック" pitchFamily="-1" charset="-128"/>
            </a:endParaRPr>
          </a:p>
        </p:txBody>
      </p:sp>
    </p:spTree>
    <p:extLst>
      <p:ext uri="{BB962C8B-B14F-4D97-AF65-F5344CB8AC3E}">
        <p14:creationId xmlns:p14="http://schemas.microsoft.com/office/powerpoint/2010/main" xmlns="" val="132818395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8372" name="Rectangle 3"/>
          <p:cNvSpPr>
            <a:spLocks noGrp="1" noChangeArrowheads="1"/>
          </p:cNvSpPr>
          <p:nvPr>
            <p:ph type="title"/>
          </p:nvPr>
        </p:nvSpPr>
        <p:spPr>
          <a:xfrm>
            <a:off x="0" y="1268239"/>
            <a:ext cx="8712968" cy="1015663"/>
          </a:xfrm>
          <a:solidFill>
            <a:schemeClr val="bg1"/>
          </a:solidFill>
        </p:spPr>
        <p:txBody>
          <a:bodyPr anchor="t">
            <a:spAutoFit/>
          </a:bodyPr>
          <a:lstStyle/>
          <a:p>
            <a:pPr eaLnBrk="1" hangingPunct="1"/>
            <a:r>
              <a:rPr lang="en-GB" dirty="0" smtClean="0">
                <a:ea typeface="ＭＳ Ｐゴシック" pitchFamily="-1" charset="-128"/>
                <a:cs typeface="ＭＳ Ｐゴシック" pitchFamily="-1" charset="-128"/>
              </a:rPr>
              <a:t>Rwanda SEA </a:t>
            </a:r>
            <a:br>
              <a:rPr lang="en-GB" dirty="0" smtClean="0">
                <a:ea typeface="ＭＳ Ｐゴシック" pitchFamily="-1" charset="-128"/>
                <a:cs typeface="ＭＳ Ｐゴシック" pitchFamily="-1" charset="-128"/>
              </a:rPr>
            </a:br>
            <a:r>
              <a:rPr lang="en-GB" dirty="0" smtClean="0">
                <a:ea typeface="ＭＳ Ｐゴシック" pitchFamily="-1" charset="-128"/>
                <a:cs typeface="ＭＳ Ｐゴシック" pitchFamily="-1" charset="-128"/>
              </a:rPr>
              <a:t>Key Issues</a:t>
            </a:r>
            <a:endParaRPr lang="en-GB" dirty="0">
              <a:ea typeface="ＭＳ Ｐゴシック" pitchFamily="-1" charset="-128"/>
              <a:cs typeface="ＭＳ Ｐゴシック" pitchFamily="-1" charset="-128"/>
            </a:endParaRPr>
          </a:p>
        </p:txBody>
      </p:sp>
      <p:sp>
        <p:nvSpPr>
          <p:cNvPr id="3" name="Rektangel 2"/>
          <p:cNvSpPr/>
          <p:nvPr/>
        </p:nvSpPr>
        <p:spPr>
          <a:xfrm>
            <a:off x="0" y="2695267"/>
            <a:ext cx="7622600" cy="3760004"/>
          </a:xfrm>
          <a:prstGeom prst="rect">
            <a:avLst/>
          </a:prstGeom>
        </p:spPr>
        <p:txBody>
          <a:bodyPr wrap="none">
            <a:spAutoFit/>
          </a:bodyPr>
          <a:lstStyle/>
          <a:p>
            <a:pPr marL="358775" lvl="0">
              <a:lnSpc>
                <a:spcPct val="150000"/>
              </a:lnSpc>
            </a:pPr>
            <a:r>
              <a:rPr lang="en-GB" sz="2000" kern="0" dirty="0" smtClean="0">
                <a:latin typeface="Verdana"/>
                <a:ea typeface="ＭＳ Ｐゴシック" pitchFamily="-1" charset="-128"/>
                <a:cs typeface="ＭＳ Ｐゴシック" pitchFamily="-1" charset="-128"/>
              </a:rPr>
              <a:t>Scoping with stakeholders:</a:t>
            </a:r>
          </a:p>
          <a:p>
            <a:pPr marL="622300" lvl="0" indent="-263525">
              <a:lnSpc>
                <a:spcPct val="150000"/>
              </a:lnSpc>
              <a:buFont typeface="Arial" pitchFamily="34" charset="0"/>
              <a:buChar char="•"/>
            </a:pPr>
            <a:r>
              <a:rPr lang="en-GB" sz="2000" kern="0" dirty="0" smtClean="0">
                <a:latin typeface="Verdana"/>
                <a:ea typeface="ＭＳ Ｐゴシック" pitchFamily="-1" charset="-128"/>
                <a:cs typeface="ＭＳ Ｐゴシック" pitchFamily="-1" charset="-128"/>
              </a:rPr>
              <a:t>No effective soil erosion control</a:t>
            </a:r>
          </a:p>
          <a:p>
            <a:pPr marL="622300" lvl="0" indent="-263525">
              <a:lnSpc>
                <a:spcPct val="150000"/>
              </a:lnSpc>
              <a:buFont typeface="Arial" pitchFamily="34" charset="0"/>
              <a:buChar char="•"/>
            </a:pPr>
            <a:r>
              <a:rPr lang="en-GB" sz="2000" kern="0" dirty="0" smtClean="0">
                <a:latin typeface="Verdana"/>
                <a:ea typeface="ＭＳ Ｐゴシック" pitchFamily="-1" charset="-128"/>
                <a:cs typeface="ＭＳ Ｐゴシック" pitchFamily="-1" charset="-128"/>
              </a:rPr>
              <a:t>Policy neglecting existing soil erosion control measures</a:t>
            </a:r>
          </a:p>
          <a:p>
            <a:pPr marL="622300" lvl="0" indent="-263525">
              <a:lnSpc>
                <a:spcPct val="150000"/>
              </a:lnSpc>
              <a:buFont typeface="Arial" pitchFamily="34" charset="0"/>
              <a:buChar char="•"/>
            </a:pPr>
            <a:r>
              <a:rPr lang="en-GB" sz="2000" kern="0" dirty="0" smtClean="0">
                <a:latin typeface="Verdana"/>
                <a:ea typeface="ＭＳ Ｐゴシック" pitchFamily="-1" charset="-128"/>
                <a:cs typeface="ＭＳ Ｐゴシック" pitchFamily="-1" charset="-128"/>
              </a:rPr>
              <a:t>No water balance prepared, excessive abstraction</a:t>
            </a:r>
          </a:p>
          <a:p>
            <a:pPr marL="622300" lvl="0" indent="-263525">
              <a:lnSpc>
                <a:spcPct val="150000"/>
              </a:lnSpc>
              <a:buFont typeface="Arial" pitchFamily="34" charset="0"/>
              <a:buChar char="•"/>
            </a:pPr>
            <a:r>
              <a:rPr lang="en-GB" sz="2000" kern="0" dirty="0" smtClean="0">
                <a:latin typeface="Verdana"/>
                <a:ea typeface="ＭＳ Ｐゴシック" pitchFamily="-1" charset="-128"/>
                <a:cs typeface="ＭＳ Ｐゴシック" pitchFamily="-1" charset="-128"/>
              </a:rPr>
              <a:t>Limited local capacity for environmental management</a:t>
            </a:r>
          </a:p>
          <a:p>
            <a:pPr marL="622300" lvl="0" indent="-263525">
              <a:lnSpc>
                <a:spcPct val="150000"/>
              </a:lnSpc>
              <a:buFont typeface="Arial" pitchFamily="34" charset="0"/>
              <a:buChar char="•"/>
            </a:pPr>
            <a:r>
              <a:rPr lang="en-GB" sz="2000" kern="0" dirty="0" smtClean="0">
                <a:latin typeface="Verdana"/>
                <a:ea typeface="ＭＳ Ｐゴシック" pitchFamily="-1" charset="-128"/>
                <a:cs typeface="ＭＳ Ｐゴシック" pitchFamily="-1" charset="-128"/>
              </a:rPr>
              <a:t>Political neglect of maintenance of forested areas</a:t>
            </a:r>
          </a:p>
          <a:p>
            <a:pPr marL="622300" lvl="0" indent="-263525">
              <a:lnSpc>
                <a:spcPct val="150000"/>
              </a:lnSpc>
              <a:buFont typeface="Arial" pitchFamily="34" charset="0"/>
              <a:buChar char="•"/>
            </a:pPr>
            <a:r>
              <a:rPr lang="en-GB" sz="2000" kern="0" dirty="0" smtClean="0">
                <a:latin typeface="Verdana"/>
                <a:ea typeface="ＭＳ Ｐゴシック" pitchFamily="-1" charset="-128"/>
                <a:cs typeface="ＭＳ Ｐゴシック" pitchFamily="-1" charset="-128"/>
              </a:rPr>
              <a:t>Weak regulatory framework</a:t>
            </a:r>
          </a:p>
          <a:p>
            <a:pPr marL="622300" lvl="0" indent="-263525">
              <a:lnSpc>
                <a:spcPct val="150000"/>
              </a:lnSpc>
              <a:buFont typeface="Arial" pitchFamily="34" charset="0"/>
              <a:buChar char="•"/>
            </a:pPr>
            <a:r>
              <a:rPr lang="en-GB" sz="2000" kern="0" dirty="0" smtClean="0">
                <a:latin typeface="Verdana"/>
                <a:ea typeface="ＭＳ Ｐゴシック" pitchFamily="-1" charset="-128"/>
                <a:cs typeface="ＭＳ Ｐゴシック" pitchFamily="-1" charset="-128"/>
              </a:rPr>
              <a:t>Inadequate monitoring and evaluation</a:t>
            </a:r>
          </a:p>
        </p:txBody>
      </p:sp>
      <p:pic>
        <p:nvPicPr>
          <p:cNvPr id="2052" name="Picture 4" descr="http://www.nri.org/news/images/lora_farmer_2_full.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864596" y="0"/>
            <a:ext cx="4279404" cy="285293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155548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8372" name="Rectangle 3"/>
          <p:cNvSpPr>
            <a:spLocks noGrp="1" noChangeArrowheads="1"/>
          </p:cNvSpPr>
          <p:nvPr>
            <p:ph type="title"/>
          </p:nvPr>
        </p:nvSpPr>
        <p:spPr>
          <a:xfrm>
            <a:off x="0" y="1270337"/>
            <a:ext cx="9144000" cy="1015663"/>
          </a:xfrm>
          <a:solidFill>
            <a:schemeClr val="bg1"/>
          </a:solidFill>
        </p:spPr>
        <p:txBody>
          <a:bodyPr wrap="square" anchor="t">
            <a:spAutoFit/>
          </a:bodyPr>
          <a:lstStyle/>
          <a:p>
            <a:pPr eaLnBrk="1" hangingPunct="1"/>
            <a:r>
              <a:rPr lang="en-GB" dirty="0" smtClean="0">
                <a:ea typeface="ＭＳ Ｐゴシック" pitchFamily="-1" charset="-128"/>
                <a:cs typeface="ＭＳ Ｐゴシック" pitchFamily="-1" charset="-128"/>
              </a:rPr>
              <a:t>Rwanda SEA </a:t>
            </a:r>
            <a:br>
              <a:rPr lang="en-GB" dirty="0" smtClean="0">
                <a:ea typeface="ＭＳ Ｐゴシック" pitchFamily="-1" charset="-128"/>
                <a:cs typeface="ＭＳ Ｐゴシック" pitchFamily="-1" charset="-128"/>
              </a:rPr>
            </a:br>
            <a:r>
              <a:rPr lang="en-GB" dirty="0" smtClean="0">
                <a:ea typeface="ＭＳ Ｐゴシック" pitchFamily="-1" charset="-128"/>
                <a:cs typeface="ＭＳ Ｐゴシック" pitchFamily="-1" charset="-128"/>
              </a:rPr>
              <a:t>Recommendations to Rwanda</a:t>
            </a:r>
            <a:endParaRPr lang="en-GB" dirty="0">
              <a:ea typeface="ＭＳ Ｐゴシック" pitchFamily="-1" charset="-128"/>
              <a:cs typeface="ＭＳ Ｐゴシック" pitchFamily="-1" charset="-128"/>
            </a:endParaRPr>
          </a:p>
        </p:txBody>
      </p:sp>
      <p:sp>
        <p:nvSpPr>
          <p:cNvPr id="3" name="Rektangel 2"/>
          <p:cNvSpPr/>
          <p:nvPr/>
        </p:nvSpPr>
        <p:spPr>
          <a:xfrm>
            <a:off x="0" y="2362200"/>
            <a:ext cx="4390946" cy="4093428"/>
          </a:xfrm>
          <a:prstGeom prst="rect">
            <a:avLst/>
          </a:prstGeom>
        </p:spPr>
        <p:txBody>
          <a:bodyPr wrap="none">
            <a:spAutoFit/>
          </a:bodyPr>
          <a:lstStyle/>
          <a:p>
            <a:pPr marL="622300" lvl="0" indent="-263525">
              <a:lnSpc>
                <a:spcPct val="150000"/>
              </a:lnSpc>
              <a:buFont typeface="Arial" pitchFamily="34" charset="0"/>
              <a:buChar char="•"/>
            </a:pPr>
            <a:r>
              <a:rPr lang="en-GB" sz="2000" kern="0" dirty="0">
                <a:latin typeface="Verdana"/>
                <a:ea typeface="ＭＳ Ｐゴシック" pitchFamily="-1" charset="-128"/>
                <a:cs typeface="ＭＳ Ｐゴシック" pitchFamily="-1" charset="-128"/>
              </a:rPr>
              <a:t>Soil and water conservation</a:t>
            </a:r>
          </a:p>
          <a:p>
            <a:pPr marL="622300" lvl="0" indent="-263525">
              <a:lnSpc>
                <a:spcPct val="150000"/>
              </a:lnSpc>
              <a:buFont typeface="Arial" pitchFamily="34" charset="0"/>
              <a:buChar char="•"/>
            </a:pPr>
            <a:r>
              <a:rPr lang="en-GB" sz="2000" kern="0" dirty="0">
                <a:latin typeface="Verdana"/>
                <a:ea typeface="ＭＳ Ｐゴシック" pitchFamily="-1" charset="-128"/>
                <a:cs typeface="ＭＳ Ｐゴシック" pitchFamily="-1" charset="-128"/>
              </a:rPr>
              <a:t>Nutrient management</a:t>
            </a:r>
          </a:p>
          <a:p>
            <a:pPr marL="622300" lvl="0" indent="-263525">
              <a:lnSpc>
                <a:spcPct val="150000"/>
              </a:lnSpc>
              <a:buFont typeface="Arial" pitchFamily="34" charset="0"/>
              <a:buChar char="•"/>
            </a:pPr>
            <a:r>
              <a:rPr lang="en-GB" sz="2000" kern="0" dirty="0">
                <a:latin typeface="Verdana"/>
                <a:ea typeface="ＭＳ Ｐゴシック" pitchFamily="-1" charset="-128"/>
                <a:cs typeface="ＭＳ Ｐゴシック" pitchFamily="-1" charset="-128"/>
              </a:rPr>
              <a:t>Crop and </a:t>
            </a:r>
            <a:r>
              <a:rPr lang="en-GB" sz="2000" kern="0" dirty="0" smtClean="0">
                <a:latin typeface="Verdana"/>
                <a:ea typeface="ＭＳ Ｐゴシック" pitchFamily="-1" charset="-128"/>
                <a:cs typeface="ＭＳ Ｐゴシック" pitchFamily="-1" charset="-128"/>
              </a:rPr>
              <a:t>rarity </a:t>
            </a:r>
            <a:r>
              <a:rPr lang="en-GB" sz="2000" kern="0" dirty="0">
                <a:latin typeface="Verdana"/>
                <a:ea typeface="ＭＳ Ｐゴシック" pitchFamily="-1" charset="-128"/>
                <a:cs typeface="ＭＳ Ｐゴシック" pitchFamily="-1" charset="-128"/>
              </a:rPr>
              <a:t>selection</a:t>
            </a:r>
          </a:p>
          <a:p>
            <a:pPr marL="622300" lvl="0" indent="-263525">
              <a:lnSpc>
                <a:spcPct val="150000"/>
              </a:lnSpc>
              <a:buFont typeface="Arial" pitchFamily="34" charset="0"/>
              <a:buChar char="•"/>
            </a:pPr>
            <a:r>
              <a:rPr lang="en-GB" sz="2000" kern="0" dirty="0">
                <a:latin typeface="Verdana"/>
                <a:ea typeface="ＭＳ Ｐゴシック" pitchFamily="-1" charset="-128"/>
                <a:cs typeface="ＭＳ Ｐゴシック" pitchFamily="-1" charset="-128"/>
              </a:rPr>
              <a:t>Pest and disease </a:t>
            </a:r>
            <a:r>
              <a:rPr lang="en-GB" sz="2000" kern="0" dirty="0" smtClean="0">
                <a:latin typeface="Verdana"/>
                <a:ea typeface="ＭＳ Ｐゴシック" pitchFamily="-1" charset="-128"/>
                <a:cs typeface="ＭＳ Ｐゴシック" pitchFamily="-1" charset="-128"/>
              </a:rPr>
              <a:t>management</a:t>
            </a:r>
          </a:p>
          <a:p>
            <a:pPr marL="622300" lvl="0" indent="-263525">
              <a:lnSpc>
                <a:spcPct val="150000"/>
              </a:lnSpc>
              <a:buFont typeface="Arial" pitchFamily="34" charset="0"/>
              <a:buChar char="•"/>
            </a:pPr>
            <a:r>
              <a:rPr lang="en-GB" sz="2000" kern="0" dirty="0" smtClean="0">
                <a:latin typeface="Verdana"/>
                <a:ea typeface="ＭＳ Ｐゴシック" pitchFamily="-1" charset="-128"/>
                <a:cs typeface="ＭＳ Ｐゴシック" pitchFamily="-1" charset="-128"/>
              </a:rPr>
              <a:t>Monitoring and evaluation</a:t>
            </a:r>
          </a:p>
          <a:p>
            <a:pPr marL="622300" lvl="0" indent="-263525">
              <a:lnSpc>
                <a:spcPct val="150000"/>
              </a:lnSpc>
              <a:buFont typeface="Arial" pitchFamily="34" charset="0"/>
              <a:buChar char="•"/>
            </a:pPr>
            <a:r>
              <a:rPr lang="en-GB" sz="2000" kern="0" dirty="0" smtClean="0">
                <a:latin typeface="Verdana"/>
                <a:ea typeface="ＭＳ Ｐゴシック" pitchFamily="-1" charset="-128"/>
                <a:cs typeface="ＭＳ Ｐゴシック" pitchFamily="-1" charset="-128"/>
              </a:rPr>
              <a:t>Climate change</a:t>
            </a:r>
          </a:p>
          <a:p>
            <a:pPr marL="622300" lvl="0" indent="-263525">
              <a:buFont typeface="Arial" pitchFamily="34" charset="0"/>
              <a:buChar char="•"/>
            </a:pPr>
            <a:endParaRPr lang="en-GB" sz="2000" kern="0" dirty="0" smtClean="0">
              <a:latin typeface="Verdana"/>
              <a:ea typeface="ＭＳ Ｐゴシック" pitchFamily="-1" charset="-128"/>
              <a:cs typeface="ＭＳ Ｐゴシック" pitchFamily="-1" charset="-128"/>
            </a:endParaRPr>
          </a:p>
          <a:p>
            <a:pPr marL="622300" lvl="0" indent="-263525">
              <a:buFont typeface="Arial" pitchFamily="34" charset="0"/>
              <a:buChar char="•"/>
            </a:pPr>
            <a:r>
              <a:rPr lang="en-GB" sz="2000" kern="0" dirty="0" smtClean="0">
                <a:latin typeface="Verdana"/>
                <a:ea typeface="ＭＳ Ｐゴシック" pitchFamily="-1" charset="-128"/>
                <a:cs typeface="ＭＳ Ｐゴシック" pitchFamily="-1" charset="-128"/>
              </a:rPr>
              <a:t>Institutions outside the </a:t>
            </a:r>
          </a:p>
          <a:p>
            <a:pPr marL="622300" lvl="0" indent="-263525"/>
            <a:r>
              <a:rPr lang="en-GB" sz="2000" kern="0" dirty="0" smtClean="0">
                <a:latin typeface="Verdana"/>
                <a:ea typeface="ＭＳ Ｐゴシック" pitchFamily="-1" charset="-128"/>
                <a:cs typeface="ＭＳ Ｐゴシック" pitchFamily="-1" charset="-128"/>
              </a:rPr>
              <a:t>	agro-sector:</a:t>
            </a:r>
          </a:p>
          <a:p>
            <a:pPr marL="622300" lvl="0" indent="-263525"/>
            <a:r>
              <a:rPr lang="en-GB" sz="2000" kern="0" dirty="0">
                <a:latin typeface="Verdana"/>
                <a:ea typeface="ＭＳ Ｐゴシック" pitchFamily="-1" charset="-128"/>
                <a:cs typeface="ＭＳ Ｐゴシック" pitchFamily="-1" charset="-128"/>
              </a:rPr>
              <a:t> </a:t>
            </a:r>
            <a:r>
              <a:rPr lang="en-GB" sz="2000" kern="0" dirty="0" smtClean="0">
                <a:latin typeface="Verdana"/>
                <a:ea typeface="ＭＳ Ｐゴシック" pitchFamily="-1" charset="-128"/>
                <a:cs typeface="ＭＳ Ｐゴシック" pitchFamily="-1" charset="-128"/>
              </a:rPr>
              <a:t>  20 recommendations</a:t>
            </a:r>
            <a:endParaRPr lang="en-GB" sz="2000" b="1" kern="0" dirty="0" smtClean="0">
              <a:latin typeface="Verdana"/>
              <a:ea typeface="ＭＳ Ｐゴシック" pitchFamily="-1" charset="-128"/>
              <a:cs typeface="ＭＳ Ｐゴシック" pitchFamily="-1" charset="-128"/>
            </a:endParaRPr>
          </a:p>
        </p:txBody>
      </p:sp>
      <p:pic>
        <p:nvPicPr>
          <p:cNvPr id="5" name="Picture 2" descr="http://cabiplantwise.files.wordpress.com/2011/10/ipm-image.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838700" y="3638549"/>
            <a:ext cx="4305300" cy="321945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0522493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p:cNvSpPr/>
          <p:nvPr/>
        </p:nvSpPr>
        <p:spPr>
          <a:xfrm>
            <a:off x="0" y="2286000"/>
            <a:ext cx="5349541" cy="3831819"/>
          </a:xfrm>
          <a:prstGeom prst="rect">
            <a:avLst/>
          </a:prstGeom>
        </p:spPr>
        <p:txBody>
          <a:bodyPr wrap="none">
            <a:spAutoFit/>
          </a:bodyPr>
          <a:lstStyle/>
          <a:p>
            <a:pPr marL="622300" lvl="0" indent="-263525">
              <a:lnSpc>
                <a:spcPct val="150000"/>
              </a:lnSpc>
              <a:buFont typeface="Arial" pitchFamily="34" charset="0"/>
              <a:buChar char="•"/>
            </a:pPr>
            <a:r>
              <a:rPr lang="en-GB" sz="1800" kern="0" dirty="0" smtClean="0">
                <a:latin typeface="Verdana"/>
                <a:ea typeface="ＭＳ Ｐゴシック" pitchFamily="-1" charset="-128"/>
                <a:cs typeface="ＭＳ Ｐゴシック" pitchFamily="-1" charset="-128"/>
              </a:rPr>
              <a:t>Performance indicators</a:t>
            </a:r>
          </a:p>
          <a:p>
            <a:pPr marL="901700" lvl="1" indent="-279400">
              <a:buFont typeface="Courier New" pitchFamily="49" charset="0"/>
              <a:buChar char="o"/>
            </a:pPr>
            <a:r>
              <a:rPr lang="en-GB" sz="1800" kern="0" dirty="0" smtClean="0">
                <a:latin typeface="Verdana"/>
                <a:ea typeface="ＭＳ Ｐゴシック" pitchFamily="-1" charset="-128"/>
                <a:cs typeface="ＭＳ Ｐゴシック" pitchFamily="-1" charset="-128"/>
              </a:rPr>
              <a:t>No. of farmers assessing nutrient needs</a:t>
            </a:r>
          </a:p>
          <a:p>
            <a:pPr marL="901700" lvl="1" indent="-279400">
              <a:buFont typeface="Courier New" pitchFamily="49" charset="0"/>
              <a:buChar char="o"/>
            </a:pPr>
            <a:r>
              <a:rPr lang="en-GB" sz="1800" kern="0" dirty="0" smtClean="0">
                <a:latin typeface="Verdana"/>
                <a:ea typeface="ＭＳ Ｐゴシック" pitchFamily="-1" charset="-128"/>
                <a:cs typeface="ＭＳ Ｐゴシック" pitchFamily="-1" charset="-128"/>
              </a:rPr>
              <a:t>Ha. of arable land under agro-forestry</a:t>
            </a:r>
          </a:p>
          <a:p>
            <a:pPr marL="901700" lvl="1" indent="-279400">
              <a:buFont typeface="Courier New" pitchFamily="49" charset="0"/>
              <a:buChar char="o"/>
            </a:pPr>
            <a:r>
              <a:rPr lang="en-GB" sz="1800" kern="0" dirty="0" smtClean="0">
                <a:latin typeface="Verdana"/>
                <a:ea typeface="ＭＳ Ｐゴシック" pitchFamily="-1" charset="-128"/>
                <a:cs typeface="ＭＳ Ｐゴシック" pitchFamily="-1" charset="-128"/>
              </a:rPr>
              <a:t>No. of farmers exposed to </a:t>
            </a:r>
          </a:p>
          <a:p>
            <a:pPr marL="901700" lvl="1" indent="-279400"/>
            <a:r>
              <a:rPr lang="en-GB" sz="1800" kern="0" dirty="0" smtClean="0">
                <a:latin typeface="Verdana"/>
                <a:ea typeface="ＭＳ Ｐゴシック" pitchFamily="-1" charset="-128"/>
                <a:cs typeface="ＭＳ Ｐゴシック" pitchFamily="-1" charset="-128"/>
              </a:rPr>
              <a:t>	Farmers Schools</a:t>
            </a:r>
          </a:p>
          <a:p>
            <a:pPr marL="901700" lvl="1" indent="-279400">
              <a:buFont typeface="Courier New" pitchFamily="49" charset="0"/>
              <a:buChar char="o"/>
            </a:pPr>
            <a:r>
              <a:rPr lang="en-GB" sz="1800" kern="0" dirty="0" smtClean="0">
                <a:latin typeface="Verdana"/>
                <a:ea typeface="ＭＳ Ｐゴシック" pitchFamily="-1" charset="-128"/>
                <a:cs typeface="ＭＳ Ｐゴシック" pitchFamily="-1" charset="-128"/>
              </a:rPr>
              <a:t>Etc.</a:t>
            </a:r>
          </a:p>
          <a:p>
            <a:pPr marL="622300" indent="-263525"/>
            <a:endParaRPr lang="en-GB" sz="1800" kern="0" dirty="0">
              <a:latin typeface="Verdana"/>
              <a:ea typeface="ＭＳ Ｐゴシック" pitchFamily="-1" charset="-128"/>
              <a:cs typeface="ＭＳ Ｐゴシック" pitchFamily="-1" charset="-128"/>
            </a:endParaRPr>
          </a:p>
          <a:p>
            <a:pPr marL="622300" indent="-263525">
              <a:buFont typeface="Arial" pitchFamily="34" charset="0"/>
              <a:buChar char="•"/>
            </a:pPr>
            <a:r>
              <a:rPr lang="en-GB" sz="1800" kern="0" dirty="0" smtClean="0">
                <a:latin typeface="Verdana"/>
                <a:ea typeface="ＭＳ Ｐゴシック" pitchFamily="-1" charset="-128"/>
                <a:cs typeface="ＭＳ Ｐゴシック" pitchFamily="-1" charset="-128"/>
              </a:rPr>
              <a:t>Policy dialogue with non-agro </a:t>
            </a:r>
          </a:p>
          <a:p>
            <a:pPr marL="622300" indent="-263525"/>
            <a:r>
              <a:rPr lang="en-GB" sz="1800" kern="0" dirty="0" smtClean="0">
                <a:latin typeface="Verdana"/>
                <a:ea typeface="ＭＳ Ｐゴシック" pitchFamily="-1" charset="-128"/>
                <a:cs typeface="ＭＳ Ｐゴシック" pitchFamily="-1" charset="-128"/>
              </a:rPr>
              <a:t>	institutions</a:t>
            </a:r>
          </a:p>
          <a:p>
            <a:pPr marL="622300" indent="-263525"/>
            <a:endParaRPr lang="en-GB" sz="1800" kern="0" dirty="0" smtClean="0">
              <a:latin typeface="Verdana"/>
              <a:ea typeface="ＭＳ Ｐゴシック" pitchFamily="-1" charset="-128"/>
              <a:cs typeface="ＭＳ Ｐゴシック" pitchFamily="-1" charset="-128"/>
            </a:endParaRPr>
          </a:p>
          <a:p>
            <a:pPr marL="622300" indent="-263525">
              <a:buFont typeface="Arial" pitchFamily="34" charset="0"/>
              <a:buChar char="•"/>
            </a:pPr>
            <a:r>
              <a:rPr lang="en-GB" sz="1800" kern="0" dirty="0" smtClean="0">
                <a:latin typeface="Verdana"/>
                <a:ea typeface="ＭＳ Ｐゴシック" pitchFamily="-1" charset="-128"/>
                <a:cs typeface="ＭＳ Ｐゴシック" pitchFamily="-1" charset="-128"/>
              </a:rPr>
              <a:t>SPSP to rural feeder roads</a:t>
            </a:r>
          </a:p>
          <a:p>
            <a:pPr marL="622300" indent="-263525"/>
            <a:endParaRPr lang="en-GB" sz="1800" kern="0" dirty="0" smtClean="0">
              <a:latin typeface="Verdana"/>
              <a:ea typeface="ＭＳ Ｐゴシック" pitchFamily="-1" charset="-128"/>
              <a:cs typeface="ＭＳ Ｐゴシック" pitchFamily="-1" charset="-128"/>
            </a:endParaRPr>
          </a:p>
          <a:p>
            <a:pPr marL="622300" indent="-263525">
              <a:buFont typeface="Arial" pitchFamily="34" charset="0"/>
              <a:buChar char="•"/>
            </a:pPr>
            <a:r>
              <a:rPr lang="en-GB" sz="1800" kern="0" dirty="0" smtClean="0">
                <a:latin typeface="Verdana"/>
                <a:ea typeface="ＭＳ Ｐゴシック" pitchFamily="-1" charset="-128"/>
                <a:cs typeface="ＭＳ Ｐゴシック" pitchFamily="-1" charset="-128"/>
              </a:rPr>
              <a:t>Etc. </a:t>
            </a:r>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876799" y="3657600"/>
            <a:ext cx="4267200" cy="3200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Rectangle 3"/>
          <p:cNvSpPr txBox="1">
            <a:spLocks noChangeArrowheads="1"/>
          </p:cNvSpPr>
          <p:nvPr/>
        </p:nvSpPr>
        <p:spPr bwMode="auto">
          <a:xfrm>
            <a:off x="0" y="1270337"/>
            <a:ext cx="9144000" cy="1015663"/>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spAutoFit/>
          </a:bodyPr>
          <a:lstStyle/>
          <a:p>
            <a:pPr marL="358775" marR="0" lvl="0" indent="0" algn="l" defTabSz="914400" rtl="0" eaLnBrk="1" fontAlgn="base" latinLnBrk="0" hangingPunct="1">
              <a:lnSpc>
                <a:spcPct val="100000"/>
              </a:lnSpc>
              <a:spcBef>
                <a:spcPct val="0"/>
              </a:spcBef>
              <a:spcAft>
                <a:spcPct val="0"/>
              </a:spcAft>
              <a:buClrTx/>
              <a:buSzTx/>
              <a:buFontTx/>
              <a:buNone/>
              <a:tabLst/>
              <a:defRPr/>
            </a:pPr>
            <a:r>
              <a:rPr kumimoji="0" lang="en-GB" sz="3000" b="1" i="0" u="none" strike="noStrike" kern="0" cap="none" spc="0" normalizeH="0" baseline="0" noProof="0" dirty="0" smtClean="0">
                <a:ln>
                  <a:noFill/>
                </a:ln>
                <a:solidFill>
                  <a:srgbClr val="0F5494"/>
                </a:solidFill>
                <a:effectLst/>
                <a:uLnTx/>
                <a:uFillTx/>
                <a:latin typeface="+mj-lt"/>
                <a:ea typeface="ＭＳ Ｐゴシック" pitchFamily="-1" charset="-128"/>
                <a:cs typeface="ＭＳ Ｐゴシック" pitchFamily="-1" charset="-128"/>
              </a:rPr>
              <a:t>Rwanda SEA </a:t>
            </a:r>
            <a:br>
              <a:rPr kumimoji="0" lang="en-GB" sz="3000" b="1" i="0" u="none" strike="noStrike" kern="0" cap="none" spc="0" normalizeH="0" baseline="0" noProof="0" dirty="0" smtClean="0">
                <a:ln>
                  <a:noFill/>
                </a:ln>
                <a:solidFill>
                  <a:srgbClr val="0F5494"/>
                </a:solidFill>
                <a:effectLst/>
                <a:uLnTx/>
                <a:uFillTx/>
                <a:latin typeface="+mj-lt"/>
                <a:ea typeface="ＭＳ Ｐゴシック" pitchFamily="-1" charset="-128"/>
                <a:cs typeface="ＭＳ Ｐゴシック" pitchFamily="-1" charset="-128"/>
              </a:rPr>
            </a:br>
            <a:r>
              <a:rPr kumimoji="0" lang="en-GB" sz="3000" b="1" i="0" u="none" strike="noStrike" kern="0" cap="none" spc="0" normalizeH="0" baseline="0" noProof="0" dirty="0" smtClean="0">
                <a:ln>
                  <a:noFill/>
                </a:ln>
                <a:solidFill>
                  <a:srgbClr val="0F5494"/>
                </a:solidFill>
                <a:effectLst/>
                <a:uLnTx/>
                <a:uFillTx/>
                <a:latin typeface="+mj-lt"/>
                <a:ea typeface="ＭＳ Ｐゴシック" pitchFamily="-1" charset="-128"/>
                <a:cs typeface="ＭＳ Ｐゴシック" pitchFamily="-1" charset="-128"/>
              </a:rPr>
              <a:t>Recommendations to the</a:t>
            </a:r>
            <a:r>
              <a:rPr kumimoji="0" lang="en-GB" sz="3000" b="1" i="0" u="none" strike="noStrike" kern="0" cap="none" spc="0" normalizeH="0" noProof="0" dirty="0" smtClean="0">
                <a:ln>
                  <a:noFill/>
                </a:ln>
                <a:solidFill>
                  <a:srgbClr val="0F5494"/>
                </a:solidFill>
                <a:effectLst/>
                <a:uLnTx/>
                <a:uFillTx/>
                <a:latin typeface="+mj-lt"/>
                <a:ea typeface="ＭＳ Ｐゴシック" pitchFamily="-1" charset="-128"/>
                <a:cs typeface="ＭＳ Ｐゴシック" pitchFamily="-1" charset="-128"/>
              </a:rPr>
              <a:t> EC</a:t>
            </a:r>
            <a:endParaRPr kumimoji="0" lang="en-GB" sz="3000" b="1" i="0" u="none" strike="noStrike" kern="0" cap="none" spc="0" normalizeH="0" baseline="0" noProof="0" dirty="0">
              <a:ln>
                <a:noFill/>
              </a:ln>
              <a:solidFill>
                <a:srgbClr val="0F5494"/>
              </a:solidFill>
              <a:effectLst/>
              <a:uLnTx/>
              <a:uFillTx/>
              <a:latin typeface="+mj-lt"/>
              <a:ea typeface="ＭＳ Ｐゴシック" pitchFamily="-1" charset="-128"/>
              <a:cs typeface="ＭＳ Ｐゴシック" pitchFamily="-1" charset="-128"/>
            </a:endParaRPr>
          </a:p>
        </p:txBody>
      </p:sp>
    </p:spTree>
    <p:extLst>
      <p:ext uri="{BB962C8B-B14F-4D97-AF65-F5344CB8AC3E}">
        <p14:creationId xmlns:p14="http://schemas.microsoft.com/office/powerpoint/2010/main" xmlns="" val="41331745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Number Placeholder 4"/>
          <p:cNvSpPr>
            <a:spLocks noGrp="1"/>
          </p:cNvSpPr>
          <p:nvPr>
            <p:ph type="sldNum" sz="quarter" idx="12"/>
          </p:nvPr>
        </p:nvSpPr>
        <p:spPr>
          <a:xfrm>
            <a:off x="468313" y="6237288"/>
            <a:ext cx="2895600" cy="476250"/>
          </a:xfrm>
          <a:noFill/>
        </p:spPr>
        <p:txBody>
          <a:bodyPr anchor="b"/>
          <a:lstStyle/>
          <a:p>
            <a:pPr algn="l" eaLnBrk="0" hangingPunct="0">
              <a:lnSpc>
                <a:spcPts val="1400"/>
              </a:lnSpc>
            </a:pPr>
            <a:fld id="{EBE19E9D-356B-614E-B14E-EC953D219ED2}" type="slidenum">
              <a:rPr lang="fr-FR"/>
              <a:pPr algn="l" eaLnBrk="0" hangingPunct="0">
                <a:lnSpc>
                  <a:spcPts val="1400"/>
                </a:lnSpc>
              </a:pPr>
              <a:t>54</a:t>
            </a:fld>
            <a:endParaRPr lang="fr-FR"/>
          </a:p>
        </p:txBody>
      </p:sp>
      <p:pic>
        <p:nvPicPr>
          <p:cNvPr id="49156" name="Picture 8" descr="http://brainsplus.files.wordpress.com/2009/05/sugarcane.jpg"/>
          <p:cNvPicPr>
            <a:picLocks noChangeAspect="1" noChangeArrowheads="1"/>
          </p:cNvPicPr>
          <p:nvPr/>
        </p:nvPicPr>
        <p:blipFill>
          <a:blip r:embed="rId3" cstate="print"/>
          <a:srcRect/>
          <a:stretch>
            <a:fillRect/>
          </a:stretch>
        </p:blipFill>
        <p:spPr bwMode="auto">
          <a:xfrm>
            <a:off x="-36513" y="914400"/>
            <a:ext cx="9226551" cy="6021387"/>
          </a:xfrm>
          <a:prstGeom prst="rect">
            <a:avLst/>
          </a:prstGeom>
          <a:noFill/>
          <a:ln w="9525">
            <a:noFill/>
            <a:miter lim="800000"/>
            <a:headEnd/>
            <a:tailEnd/>
          </a:ln>
        </p:spPr>
      </p:pic>
      <p:sp>
        <p:nvSpPr>
          <p:cNvPr id="11" name="Tekstboks 10"/>
          <p:cNvSpPr txBox="1">
            <a:spLocks noChangeArrowheads="1"/>
          </p:cNvSpPr>
          <p:nvPr/>
        </p:nvSpPr>
        <p:spPr bwMode="auto">
          <a:xfrm>
            <a:off x="0" y="2057400"/>
            <a:ext cx="8458200" cy="1508105"/>
          </a:xfrm>
          <a:prstGeom prst="rect">
            <a:avLst/>
          </a:prstGeom>
          <a:noFill/>
          <a:ln w="9525">
            <a:noFill/>
            <a:miter lim="800000"/>
            <a:headEnd/>
            <a:tailEnd/>
          </a:ln>
        </p:spPr>
        <p:txBody>
          <a:bodyPr wrap="square">
            <a:prstTxWarp prst="textNoShape">
              <a:avLst/>
            </a:prstTxWarp>
            <a:spAutoFit/>
          </a:bodyPr>
          <a:lstStyle/>
          <a:p>
            <a:pPr marL="355600" algn="l"/>
            <a:r>
              <a:rPr lang="en-GB" sz="1800" b="1" dirty="0">
                <a:solidFill>
                  <a:schemeClr val="bg1"/>
                </a:solidFill>
              </a:rPr>
              <a:t>Workshop – Key stakeholders</a:t>
            </a:r>
          </a:p>
          <a:p>
            <a:pPr marL="355600" algn="l"/>
            <a:r>
              <a:rPr lang="en-GB" sz="1800" b="1" dirty="0">
                <a:solidFill>
                  <a:schemeClr val="bg1"/>
                </a:solidFill>
              </a:rPr>
              <a:t>Purpose: Draft </a:t>
            </a:r>
            <a:r>
              <a:rPr lang="en-GB" sz="1800" b="1" dirty="0" err="1">
                <a:solidFill>
                  <a:schemeClr val="bg1"/>
                </a:solidFill>
              </a:rPr>
              <a:t>ToR</a:t>
            </a:r>
            <a:r>
              <a:rPr lang="en-GB" sz="1800" b="1" dirty="0">
                <a:solidFill>
                  <a:schemeClr val="bg1"/>
                </a:solidFill>
              </a:rPr>
              <a:t> for the SEA</a:t>
            </a:r>
          </a:p>
          <a:p>
            <a:pPr marL="355600" algn="l"/>
            <a:r>
              <a:rPr lang="en-GB" sz="1800" b="1" dirty="0">
                <a:solidFill>
                  <a:schemeClr val="bg1"/>
                </a:solidFill>
              </a:rPr>
              <a:t>Awareness of SEA</a:t>
            </a:r>
          </a:p>
          <a:p>
            <a:pPr marL="355600" algn="l"/>
            <a:r>
              <a:rPr lang="en-GB" sz="2000" b="1" dirty="0">
                <a:solidFill>
                  <a:schemeClr val="bg1"/>
                </a:solidFill>
              </a:rPr>
              <a:t>Ownership</a:t>
            </a:r>
            <a:r>
              <a:rPr lang="en-GB" sz="1800" b="1" dirty="0">
                <a:solidFill>
                  <a:schemeClr val="bg1"/>
                </a:solidFill>
              </a:rPr>
              <a:t> from EC, GOZ and stakeholders</a:t>
            </a:r>
          </a:p>
          <a:p>
            <a:pPr algn="l"/>
            <a:endParaRPr lang="en-GB" sz="1800" b="1" dirty="0">
              <a:solidFill>
                <a:schemeClr val="bg1"/>
              </a:solidFill>
            </a:endParaRPr>
          </a:p>
        </p:txBody>
      </p:sp>
      <p:sp>
        <p:nvSpPr>
          <p:cNvPr id="7" name="Rectangle 3"/>
          <p:cNvSpPr txBox="1">
            <a:spLocks noChangeArrowheads="1"/>
          </p:cNvSpPr>
          <p:nvPr/>
        </p:nvSpPr>
        <p:spPr bwMode="auto">
          <a:xfrm>
            <a:off x="381000" y="4343400"/>
            <a:ext cx="7775575" cy="3429000"/>
          </a:xfrm>
          <a:prstGeom prst="rect">
            <a:avLst/>
          </a:prstGeom>
          <a:solidFill>
            <a:srgbClr val="000000">
              <a:alpha val="47000"/>
            </a:srgbClr>
          </a:solid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Font typeface="Times" pitchFamily="-1" charset="0"/>
              <a:buNone/>
            </a:pPr>
            <a:r>
              <a:rPr lang="da-DK" sz="1800" b="1" i="0" dirty="0" smtClean="0">
                <a:solidFill>
                  <a:schemeClr val="bg1"/>
                </a:solidFill>
                <a:ea typeface="ＭＳ Ｐゴシック" pitchFamily="-1" charset="-128"/>
                <a:cs typeface="ＭＳ Ｐゴシック" pitchFamily="-1" charset="-128"/>
              </a:rPr>
              <a:t>Promotion of bio-</a:t>
            </a:r>
            <a:r>
              <a:rPr lang="da-DK" sz="1800" b="1" i="0" dirty="0" err="1" smtClean="0">
                <a:solidFill>
                  <a:schemeClr val="bg1"/>
                </a:solidFill>
                <a:ea typeface="ＭＳ Ｐゴシック" pitchFamily="-1" charset="-128"/>
                <a:cs typeface="ＭＳ Ｐゴシック" pitchFamily="-1" charset="-128"/>
              </a:rPr>
              <a:t>ethanol</a:t>
            </a:r>
            <a:endParaRPr lang="da-DK" sz="1800" b="1" i="0" dirty="0" smtClean="0">
              <a:solidFill>
                <a:schemeClr val="bg1"/>
              </a:solidFill>
              <a:ea typeface="ＭＳ Ｐゴシック" pitchFamily="-1" charset="-128"/>
              <a:cs typeface="ＭＳ Ｐゴシック" pitchFamily="-1" charset="-128"/>
            </a:endParaRPr>
          </a:p>
          <a:p>
            <a:pPr marL="0" indent="0">
              <a:buFont typeface="Times" pitchFamily="-1" charset="0"/>
              <a:buNone/>
            </a:pPr>
            <a:r>
              <a:rPr lang="da-DK" sz="1800" b="1" i="0" dirty="0" smtClean="0">
                <a:solidFill>
                  <a:schemeClr val="bg1"/>
                </a:solidFill>
                <a:ea typeface="ＭＳ Ｐゴシック" pitchFamily="-1" charset="-128"/>
                <a:cs typeface="ＭＳ Ｐゴシック" pitchFamily="-1" charset="-128"/>
              </a:rPr>
              <a:t>But </a:t>
            </a:r>
            <a:r>
              <a:rPr lang="da-DK" sz="1800" b="1" i="0" dirty="0" err="1" smtClean="0">
                <a:solidFill>
                  <a:schemeClr val="bg1"/>
                </a:solidFill>
                <a:ea typeface="ＭＳ Ｐゴシック" pitchFamily="-1" charset="-128"/>
                <a:cs typeface="ＭＳ Ｐゴシック" pitchFamily="-1" charset="-128"/>
              </a:rPr>
              <a:t>no</a:t>
            </a:r>
            <a:r>
              <a:rPr lang="da-DK" sz="1800" b="1" i="0" dirty="0" smtClean="0">
                <a:solidFill>
                  <a:schemeClr val="bg1"/>
                </a:solidFill>
                <a:ea typeface="ＭＳ Ｐゴシック" pitchFamily="-1" charset="-128"/>
                <a:cs typeface="ＭＳ Ｐゴシック" pitchFamily="-1" charset="-128"/>
              </a:rPr>
              <a:t> </a:t>
            </a:r>
            <a:r>
              <a:rPr lang="da-DK" sz="1800" b="1" i="0" dirty="0" err="1" smtClean="0">
                <a:solidFill>
                  <a:schemeClr val="bg1"/>
                </a:solidFill>
                <a:ea typeface="ＭＳ Ｐゴシック" pitchFamily="-1" charset="-128"/>
                <a:cs typeface="ＭＳ Ｐゴシック" pitchFamily="-1" charset="-128"/>
              </a:rPr>
              <a:t>distilling</a:t>
            </a:r>
            <a:r>
              <a:rPr lang="da-DK" sz="1800" b="1" i="0" dirty="0" smtClean="0">
                <a:solidFill>
                  <a:schemeClr val="bg1"/>
                </a:solidFill>
                <a:ea typeface="ＭＳ Ｐゴシック" pitchFamily="-1" charset="-128"/>
                <a:cs typeface="ＭＳ Ｐゴシック" pitchFamily="-1" charset="-128"/>
              </a:rPr>
              <a:t> </a:t>
            </a:r>
            <a:r>
              <a:rPr lang="da-DK" sz="1800" b="1" i="0" dirty="0" err="1" smtClean="0">
                <a:solidFill>
                  <a:schemeClr val="bg1"/>
                </a:solidFill>
                <a:ea typeface="ＭＳ Ｐゴシック" pitchFamily="-1" charset="-128"/>
                <a:cs typeface="ＭＳ Ｐゴシック" pitchFamily="-1" charset="-128"/>
              </a:rPr>
              <a:t>industry</a:t>
            </a:r>
            <a:endParaRPr lang="da-DK" sz="1800" b="1" i="0" dirty="0" smtClean="0">
              <a:solidFill>
                <a:schemeClr val="bg1"/>
              </a:solidFill>
              <a:ea typeface="ＭＳ Ｐゴシック" pitchFamily="-1" charset="-128"/>
              <a:cs typeface="ＭＳ Ｐゴシック" pitchFamily="-1" charset="-128"/>
            </a:endParaRPr>
          </a:p>
          <a:p>
            <a:pPr marL="0" indent="0">
              <a:buFont typeface="Times" pitchFamily="-1" charset="0"/>
              <a:buNone/>
            </a:pPr>
            <a:r>
              <a:rPr lang="da-DK" sz="1800" b="1" i="0" dirty="0" smtClean="0">
                <a:solidFill>
                  <a:schemeClr val="bg1"/>
                </a:solidFill>
                <a:ea typeface="ＭＳ Ｐゴシック" pitchFamily="-1" charset="-128"/>
                <a:cs typeface="ＭＳ Ｐゴシック" pitchFamily="-1" charset="-128"/>
              </a:rPr>
              <a:t>And </a:t>
            </a:r>
            <a:r>
              <a:rPr lang="da-DK" sz="1800" b="1" i="0" dirty="0" err="1" smtClean="0">
                <a:solidFill>
                  <a:schemeClr val="bg1"/>
                </a:solidFill>
                <a:ea typeface="ＭＳ Ｐゴシック" pitchFamily="-1" charset="-128"/>
                <a:cs typeface="ＭＳ Ｐゴシック" pitchFamily="-1" charset="-128"/>
              </a:rPr>
              <a:t>no</a:t>
            </a:r>
            <a:r>
              <a:rPr lang="da-DK" sz="1800" b="1" i="0" dirty="0" smtClean="0">
                <a:solidFill>
                  <a:schemeClr val="bg1"/>
                </a:solidFill>
                <a:ea typeface="ＭＳ Ｐゴシック" pitchFamily="-1" charset="-128"/>
                <a:cs typeface="ＭＳ Ｐゴシック" pitchFamily="-1" charset="-128"/>
              </a:rPr>
              <a:t> </a:t>
            </a:r>
            <a:r>
              <a:rPr lang="da-DK" sz="1800" b="1" i="0" dirty="0" err="1" smtClean="0">
                <a:solidFill>
                  <a:schemeClr val="bg1"/>
                </a:solidFill>
                <a:ea typeface="ＭＳ Ｐゴシック" pitchFamily="-1" charset="-128"/>
                <a:cs typeface="ＭＳ Ｐゴシック" pitchFamily="-1" charset="-128"/>
              </a:rPr>
              <a:t>regulatory</a:t>
            </a:r>
            <a:r>
              <a:rPr lang="da-DK" sz="1800" b="1" i="0" dirty="0" smtClean="0">
                <a:solidFill>
                  <a:schemeClr val="bg1"/>
                </a:solidFill>
                <a:ea typeface="ＭＳ Ｐゴシック" pitchFamily="-1" charset="-128"/>
                <a:cs typeface="ＭＳ Ｐゴシック" pitchFamily="-1" charset="-128"/>
              </a:rPr>
              <a:t> </a:t>
            </a:r>
            <a:r>
              <a:rPr lang="da-DK" sz="1800" b="1" i="0" dirty="0" err="1" smtClean="0">
                <a:solidFill>
                  <a:schemeClr val="bg1"/>
                </a:solidFill>
                <a:ea typeface="ＭＳ Ｐゴシック" pitchFamily="-1" charset="-128"/>
                <a:cs typeface="ＭＳ Ｐゴシック" pitchFamily="-1" charset="-128"/>
              </a:rPr>
              <a:t>framework</a:t>
            </a:r>
            <a:endParaRPr lang="da-DK" sz="1800" b="1" i="0" dirty="0" smtClean="0">
              <a:solidFill>
                <a:schemeClr val="bg1"/>
              </a:solidFill>
              <a:ea typeface="ＭＳ Ｐゴシック" pitchFamily="-1" charset="-128"/>
              <a:cs typeface="ＭＳ Ｐゴシック" pitchFamily="-1" charset="-128"/>
            </a:endParaRPr>
          </a:p>
          <a:p>
            <a:pPr marL="0" indent="0">
              <a:buFont typeface="Times" pitchFamily="-1" charset="0"/>
              <a:buNone/>
            </a:pPr>
            <a:endParaRPr lang="da-DK" sz="1800" b="1" i="0" dirty="0" smtClean="0">
              <a:solidFill>
                <a:schemeClr val="bg1"/>
              </a:solidFill>
              <a:ea typeface="ＭＳ Ｐゴシック" pitchFamily="-1" charset="-128"/>
              <a:cs typeface="ＭＳ Ｐゴシック" pitchFamily="-1" charset="-128"/>
            </a:endParaRPr>
          </a:p>
          <a:p>
            <a:pPr marL="0" indent="0">
              <a:buFont typeface="Times" pitchFamily="-1" charset="0"/>
              <a:buNone/>
            </a:pPr>
            <a:r>
              <a:rPr lang="da-DK" sz="1800" b="1" i="0" dirty="0" smtClean="0">
                <a:solidFill>
                  <a:schemeClr val="bg1"/>
                </a:solidFill>
                <a:ea typeface="ＭＳ Ｐゴシック" pitchFamily="-1" charset="-128"/>
                <a:cs typeface="ＭＳ Ｐゴシック" pitchFamily="-1" charset="-128"/>
              </a:rPr>
              <a:t>SEA </a:t>
            </a:r>
            <a:r>
              <a:rPr lang="da-DK" sz="1800" b="1" i="0" dirty="0" err="1" smtClean="0">
                <a:solidFill>
                  <a:schemeClr val="bg1"/>
                </a:solidFill>
                <a:ea typeface="ＭＳ Ｐゴシック" pitchFamily="-1" charset="-128"/>
                <a:cs typeface="ＭＳ Ｐゴシック" pitchFamily="-1" charset="-128"/>
              </a:rPr>
              <a:t>Recommendations</a:t>
            </a:r>
            <a:r>
              <a:rPr lang="da-DK" sz="1800" b="1" i="0" dirty="0" smtClean="0">
                <a:solidFill>
                  <a:schemeClr val="bg1"/>
                </a:solidFill>
                <a:ea typeface="ＭＳ Ｐゴシック" pitchFamily="-1" charset="-128"/>
                <a:cs typeface="ＭＳ Ｐゴシック" pitchFamily="-1" charset="-128"/>
              </a:rPr>
              <a:t>:</a:t>
            </a:r>
          </a:p>
          <a:p>
            <a:pPr marL="0" indent="0">
              <a:buFontTx/>
              <a:buChar char="-"/>
            </a:pPr>
            <a:r>
              <a:rPr lang="da-DK" sz="1800" b="1" i="0" dirty="0" smtClean="0">
                <a:solidFill>
                  <a:schemeClr val="bg1"/>
                </a:solidFill>
                <a:ea typeface="ＭＳ Ｐゴシック" pitchFamily="-1" charset="-128"/>
                <a:cs typeface="ＭＳ Ｐゴシック" pitchFamily="-1" charset="-128"/>
              </a:rPr>
              <a:t>Funds for </a:t>
            </a:r>
            <a:r>
              <a:rPr lang="da-DK" sz="1800" b="1" i="0" dirty="0" err="1" smtClean="0">
                <a:solidFill>
                  <a:schemeClr val="bg1"/>
                </a:solidFill>
                <a:ea typeface="ＭＳ Ｐゴシック" pitchFamily="-1" charset="-128"/>
                <a:cs typeface="ＭＳ Ｐゴシック" pitchFamily="-1" charset="-128"/>
              </a:rPr>
              <a:t>capacity</a:t>
            </a:r>
            <a:r>
              <a:rPr lang="da-DK" sz="1800" b="1" i="0" dirty="0" smtClean="0">
                <a:solidFill>
                  <a:schemeClr val="bg1"/>
                </a:solidFill>
                <a:ea typeface="ＭＳ Ｐゴシック" pitchFamily="-1" charset="-128"/>
                <a:cs typeface="ＭＳ Ｐゴシック" pitchFamily="-1" charset="-128"/>
              </a:rPr>
              <a:t> </a:t>
            </a:r>
            <a:r>
              <a:rPr lang="da-DK" sz="1800" b="1" i="0" dirty="0" err="1" smtClean="0">
                <a:solidFill>
                  <a:schemeClr val="bg1"/>
                </a:solidFill>
                <a:ea typeface="ＭＳ Ｐゴシック" pitchFamily="-1" charset="-128"/>
                <a:cs typeface="ＭＳ Ｐゴシック" pitchFamily="-1" charset="-128"/>
              </a:rPr>
              <a:t>building</a:t>
            </a:r>
            <a:r>
              <a:rPr lang="da-DK" sz="1800" b="1" i="0" dirty="0" smtClean="0">
                <a:solidFill>
                  <a:schemeClr val="bg1"/>
                </a:solidFill>
                <a:ea typeface="ＭＳ Ｐゴシック" pitchFamily="-1" charset="-128"/>
                <a:cs typeface="ＭＳ Ｐゴシック" pitchFamily="-1" charset="-128"/>
              </a:rPr>
              <a:t> of </a:t>
            </a:r>
            <a:r>
              <a:rPr lang="da-DK" sz="1800" b="1" i="0" dirty="0" err="1" smtClean="0">
                <a:solidFill>
                  <a:schemeClr val="bg1"/>
                </a:solidFill>
                <a:ea typeface="ＭＳ Ｐゴシック" pitchFamily="-1" charset="-128"/>
                <a:cs typeface="ＭＳ Ｐゴシック" pitchFamily="-1" charset="-128"/>
              </a:rPr>
              <a:t>env</a:t>
            </a:r>
            <a:r>
              <a:rPr lang="da-DK" sz="1800" b="1" i="0" dirty="0" smtClean="0">
                <a:solidFill>
                  <a:schemeClr val="bg1"/>
                </a:solidFill>
                <a:ea typeface="ＭＳ Ｐゴシック" pitchFamily="-1" charset="-128"/>
                <a:cs typeface="ＭＳ Ｐゴシック" pitchFamily="-1" charset="-128"/>
              </a:rPr>
              <a:t>. </a:t>
            </a:r>
            <a:r>
              <a:rPr lang="da-DK" sz="1800" b="1" i="0" dirty="0" err="1" smtClean="0">
                <a:solidFill>
                  <a:schemeClr val="bg1"/>
                </a:solidFill>
                <a:ea typeface="ＭＳ Ｐゴシック" pitchFamily="-1" charset="-128"/>
                <a:cs typeface="ＭＳ Ｐゴシック" pitchFamily="-1" charset="-128"/>
              </a:rPr>
              <a:t>authorities</a:t>
            </a:r>
            <a:endParaRPr lang="da-DK" sz="1800" b="1" i="0" dirty="0" smtClean="0">
              <a:solidFill>
                <a:schemeClr val="bg1"/>
              </a:solidFill>
              <a:ea typeface="ＭＳ Ｐゴシック" pitchFamily="-1" charset="-128"/>
              <a:cs typeface="ＭＳ Ｐゴシック" pitchFamily="-1" charset="-128"/>
            </a:endParaRPr>
          </a:p>
          <a:p>
            <a:pPr marL="0" indent="0">
              <a:buFontTx/>
              <a:buChar char="-"/>
            </a:pPr>
            <a:r>
              <a:rPr lang="da-DK" sz="1800" b="1" i="0" dirty="0" err="1" smtClean="0">
                <a:solidFill>
                  <a:schemeClr val="bg1"/>
                </a:solidFill>
                <a:ea typeface="ＭＳ Ｐゴシック" pitchFamily="-1" charset="-128"/>
                <a:cs typeface="ＭＳ Ｐゴシック" pitchFamily="-1" charset="-128"/>
              </a:rPr>
              <a:t>Environmental</a:t>
            </a:r>
            <a:r>
              <a:rPr lang="da-DK" sz="1800" b="1" i="0" dirty="0" smtClean="0">
                <a:solidFill>
                  <a:schemeClr val="bg1"/>
                </a:solidFill>
                <a:ea typeface="ＭＳ Ｐゴシック" pitchFamily="-1" charset="-128"/>
                <a:cs typeface="ＭＳ Ｐゴシック" pitchFamily="-1" charset="-128"/>
              </a:rPr>
              <a:t> guidance and standards for the </a:t>
            </a:r>
            <a:r>
              <a:rPr lang="da-DK" sz="1800" b="1" i="0" dirty="0" err="1" smtClean="0">
                <a:solidFill>
                  <a:schemeClr val="bg1"/>
                </a:solidFill>
                <a:ea typeface="ＭＳ Ｐゴシック" pitchFamily="-1" charset="-128"/>
                <a:cs typeface="ＭＳ Ｐゴシック" pitchFamily="-1" charset="-128"/>
              </a:rPr>
              <a:t>sector</a:t>
            </a:r>
            <a:endParaRPr lang="en-GB" sz="1800" b="1" i="0" dirty="0">
              <a:solidFill>
                <a:schemeClr val="bg1"/>
              </a:solidFill>
              <a:ea typeface="ＭＳ Ｐゴシック" pitchFamily="-1" charset="-128"/>
              <a:cs typeface="ＭＳ Ｐゴシック" pitchFamily="-1" charset="-128"/>
            </a:endParaRPr>
          </a:p>
        </p:txBody>
      </p:sp>
      <p:sp>
        <p:nvSpPr>
          <p:cNvPr id="49155" name="Rectangle 2"/>
          <p:cNvSpPr>
            <a:spLocks noGrp="1" noChangeArrowheads="1"/>
          </p:cNvSpPr>
          <p:nvPr>
            <p:ph type="title"/>
          </p:nvPr>
        </p:nvSpPr>
        <p:spPr>
          <a:xfrm>
            <a:off x="0" y="981516"/>
            <a:ext cx="9144000" cy="1015663"/>
          </a:xfrm>
        </p:spPr>
        <p:txBody>
          <a:bodyPr>
            <a:spAutoFit/>
          </a:bodyPr>
          <a:lstStyle/>
          <a:p>
            <a:pPr eaLnBrk="1" hangingPunct="1"/>
            <a:r>
              <a:rPr lang="en-GB" dirty="0">
                <a:solidFill>
                  <a:schemeClr val="bg1"/>
                </a:solidFill>
                <a:ea typeface="ＭＳ Ｐゴシック" pitchFamily="-1" charset="-128"/>
                <a:cs typeface="ＭＳ Ｐゴシック" pitchFamily="-1" charset="-128"/>
              </a:rPr>
              <a:t>SEA </a:t>
            </a:r>
            <a:r>
              <a:rPr lang="en-GB" dirty="0" smtClean="0">
                <a:solidFill>
                  <a:schemeClr val="bg1"/>
                </a:solidFill>
                <a:ea typeface="ＭＳ Ｐゴシック" pitchFamily="-1" charset="-128"/>
                <a:cs typeface="ＭＳ Ｐゴシック" pitchFamily="-1" charset="-128"/>
              </a:rPr>
              <a:t>Ownership - </a:t>
            </a:r>
            <a:r>
              <a:rPr lang="en-GB" dirty="0" smtClean="0">
                <a:solidFill>
                  <a:schemeClr val="bg1"/>
                </a:solidFill>
              </a:rPr>
              <a:t>Zambia </a:t>
            </a:r>
            <a:r>
              <a:rPr lang="en-GB" dirty="0">
                <a:solidFill>
                  <a:schemeClr val="bg1"/>
                </a:solidFill>
              </a:rPr>
              <a:t>Sugar </a:t>
            </a:r>
            <a:r>
              <a:rPr lang="en-GB" dirty="0" smtClean="0">
                <a:solidFill>
                  <a:schemeClr val="bg1"/>
                </a:solidFill>
              </a:rPr>
              <a:t>Strategy</a:t>
            </a:r>
            <a:endParaRPr lang="en-GB" dirty="0">
              <a:solidFill>
                <a:srgbClr val="FFC000"/>
              </a:solidFill>
              <a:ea typeface="ＭＳ Ｐゴシック" pitchFamily="-1" charset="-128"/>
              <a:cs typeface="ＭＳ Ｐゴシック" pitchFamily="-1" charset="-128"/>
            </a:endParaRPr>
          </a:p>
        </p:txBody>
      </p:sp>
    </p:spTree>
    <p:extLst>
      <p:ext uri="{BB962C8B-B14F-4D97-AF65-F5344CB8AC3E}">
        <p14:creationId xmlns:p14="http://schemas.microsoft.com/office/powerpoint/2010/main" xmlns="" val="21060465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7" grpId="0" animBg="1"/>
    </p:bld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 name="Title 55"/>
          <p:cNvSpPr>
            <a:spLocks noGrp="1"/>
          </p:cNvSpPr>
          <p:nvPr>
            <p:ph type="title"/>
          </p:nvPr>
        </p:nvSpPr>
        <p:spPr>
          <a:xfrm>
            <a:off x="0" y="1226403"/>
            <a:ext cx="9144000" cy="830997"/>
          </a:xfrm>
        </p:spPr>
        <p:txBody>
          <a:bodyPr>
            <a:spAutoFit/>
          </a:bodyPr>
          <a:lstStyle/>
          <a:p>
            <a:r>
              <a:rPr lang="da-DK" sz="2400" dirty="0">
                <a:solidFill>
                  <a:srgbClr val="006E99"/>
                </a:solidFill>
              </a:rPr>
              <a:t>I</a:t>
            </a:r>
            <a:r>
              <a:rPr lang="da-DK" sz="2400" dirty="0" smtClean="0">
                <a:solidFill>
                  <a:srgbClr val="006E99"/>
                </a:solidFill>
              </a:rPr>
              <a:t>nitiatives &amp; approaches for policy, planning and implementation</a:t>
            </a:r>
            <a:endParaRPr lang="en-US" sz="2400" dirty="0">
              <a:solidFill>
                <a:srgbClr val="006E99"/>
              </a:solidFill>
            </a:endParaRPr>
          </a:p>
        </p:txBody>
      </p:sp>
      <p:sp>
        <p:nvSpPr>
          <p:cNvPr id="3" name="Slide Number Placeholder 2"/>
          <p:cNvSpPr>
            <a:spLocks noGrp="1"/>
          </p:cNvSpPr>
          <p:nvPr>
            <p:ph type="sldNum" sz="quarter" idx="12"/>
          </p:nvPr>
        </p:nvSpPr>
        <p:spPr/>
        <p:txBody>
          <a:bodyPr/>
          <a:lstStyle/>
          <a:p>
            <a:pPr>
              <a:defRPr/>
            </a:pPr>
            <a:fld id="{315A5415-EC39-4ABD-B2D1-376FD9DBC68B}" type="slidenum">
              <a:rPr lang="en-GB" smtClean="0"/>
              <a:pPr>
                <a:defRPr/>
              </a:pPr>
              <a:t>55</a:t>
            </a:fld>
            <a:endParaRPr lang="en-GB" dirty="0"/>
          </a:p>
        </p:txBody>
      </p:sp>
      <p:grpSp>
        <p:nvGrpSpPr>
          <p:cNvPr id="2" name="Group 28"/>
          <p:cNvGrpSpPr/>
          <p:nvPr/>
        </p:nvGrpSpPr>
        <p:grpSpPr>
          <a:xfrm>
            <a:off x="4648200" y="2209800"/>
            <a:ext cx="4427984" cy="3739480"/>
            <a:chOff x="1378465" y="838156"/>
            <a:chExt cx="6387070" cy="4805224"/>
          </a:xfrm>
        </p:grpSpPr>
        <p:sp>
          <p:nvSpPr>
            <p:cNvPr id="28" name="Oval 27"/>
            <p:cNvSpPr/>
            <p:nvPr/>
          </p:nvSpPr>
          <p:spPr bwMode="auto">
            <a:xfrm>
              <a:off x="2123728" y="1250892"/>
              <a:ext cx="4896543" cy="4392488"/>
            </a:xfrm>
            <a:prstGeom prst="ellipse">
              <a:avLst/>
            </a:prstGeom>
            <a:solidFill>
              <a:schemeClr val="bg2">
                <a:lumMod val="20000"/>
                <a:lumOff val="80000"/>
              </a:schemeClr>
            </a:solidFill>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lang="da-DK" sz="1400" dirty="0" smtClean="0">
                  <a:solidFill>
                    <a:srgbClr val="006E99"/>
                  </a:solidFill>
                  <a:latin typeface="Verdana" pitchFamily="34" charset="0"/>
                  <a:hlinkClick r:id="rId3" action="ppaction://hlinksldjump"/>
                </a:rPr>
                <a:t>Initiatives</a:t>
              </a:r>
              <a:r>
                <a:rPr kumimoji="0" lang="da-DK" sz="1400" b="0" i="0" u="none" strike="noStrike" cap="none" normalizeH="0" baseline="0" dirty="0" smtClean="0">
                  <a:ln>
                    <a:noFill/>
                  </a:ln>
                  <a:solidFill>
                    <a:srgbClr val="006E99"/>
                  </a:solidFill>
                  <a:effectLst/>
                  <a:latin typeface="Verdana" pitchFamily="34" charset="0"/>
                  <a:hlinkClick r:id="" action="ppaction://noaction"/>
                </a:rPr>
                <a:t> </a:t>
              </a:r>
            </a:p>
            <a:p>
              <a:pPr marL="3175" marR="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smtClean="0">
                  <a:ln>
                    <a:noFill/>
                  </a:ln>
                  <a:solidFill>
                    <a:srgbClr val="006E99"/>
                  </a:solidFill>
                  <a:effectLst/>
                  <a:latin typeface="Verdana" pitchFamily="34" charset="0"/>
                  <a:hlinkClick r:id="" action="ppaction://noaction"/>
                </a:rPr>
                <a:t>Implementation </a:t>
              </a:r>
              <a:endParaRPr kumimoji="0" lang="en-US" sz="1400" b="0" i="0" u="none" strike="noStrike" cap="none" normalizeH="0" baseline="0" dirty="0" smtClean="0">
                <a:ln>
                  <a:noFill/>
                </a:ln>
                <a:solidFill>
                  <a:srgbClr val="006E99"/>
                </a:solidFill>
                <a:effectLst/>
                <a:latin typeface="Verdana" pitchFamily="34" charset="0"/>
              </a:endParaRPr>
            </a:p>
          </p:txBody>
        </p:sp>
        <p:grpSp>
          <p:nvGrpSpPr>
            <p:cNvPr id="4" name="Group 3"/>
            <p:cNvGrpSpPr/>
            <p:nvPr/>
          </p:nvGrpSpPr>
          <p:grpSpPr>
            <a:xfrm>
              <a:off x="3580290" y="838156"/>
              <a:ext cx="1983420" cy="778039"/>
              <a:chOff x="2788709" y="-70564"/>
              <a:chExt cx="1983420" cy="778039"/>
            </a:xfrm>
          </p:grpSpPr>
          <p:sp>
            <p:nvSpPr>
              <p:cNvPr id="26" name="Rounded Rectangle 25"/>
              <p:cNvSpPr/>
              <p:nvPr/>
            </p:nvSpPr>
            <p:spPr>
              <a:xfrm>
                <a:off x="2788709" y="-70564"/>
                <a:ext cx="1983420" cy="77803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Rounded Rectangle 4"/>
              <p:cNvSpPr/>
              <p:nvPr/>
            </p:nvSpPr>
            <p:spPr>
              <a:xfrm>
                <a:off x="2826690" y="-32583"/>
                <a:ext cx="1907458" cy="7020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400" kern="1200" dirty="0" smtClean="0">
                    <a:solidFill>
                      <a:srgbClr val="006E99"/>
                    </a:solidFill>
                  </a:rPr>
                  <a:t>Fiscal Reform and Charges </a:t>
                </a:r>
                <a:endParaRPr lang="en-US" sz="1400" kern="1200" dirty="0">
                  <a:solidFill>
                    <a:srgbClr val="006E99"/>
                  </a:solidFill>
                </a:endParaRPr>
              </a:p>
            </p:txBody>
          </p:sp>
        </p:grpSp>
        <p:grpSp>
          <p:nvGrpSpPr>
            <p:cNvPr id="5" name="Group 4"/>
            <p:cNvGrpSpPr/>
            <p:nvPr/>
          </p:nvGrpSpPr>
          <p:grpSpPr>
            <a:xfrm>
              <a:off x="5256071" y="2089436"/>
              <a:ext cx="1983420" cy="778039"/>
              <a:chOff x="4464490" y="1180716"/>
              <a:chExt cx="1983420" cy="778039"/>
            </a:xfrm>
          </p:grpSpPr>
          <p:sp>
            <p:nvSpPr>
              <p:cNvPr id="24" name="Rounded Rectangle 23"/>
              <p:cNvSpPr/>
              <p:nvPr/>
            </p:nvSpPr>
            <p:spPr>
              <a:xfrm>
                <a:off x="4464490" y="1180716"/>
                <a:ext cx="1983420" cy="77803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Rounded Rectangle 6"/>
              <p:cNvSpPr/>
              <p:nvPr/>
            </p:nvSpPr>
            <p:spPr>
              <a:xfrm>
                <a:off x="4502471" y="1218515"/>
                <a:ext cx="1907459" cy="7020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400" kern="1200" dirty="0" smtClean="0">
                    <a:solidFill>
                      <a:srgbClr val="006E99"/>
                    </a:solidFill>
                  </a:rPr>
                  <a:t>Public </a:t>
                </a:r>
                <a:r>
                  <a:rPr lang="en-US" sz="1400" kern="1200" dirty="0" err="1" smtClean="0">
                    <a:solidFill>
                      <a:srgbClr val="006E99"/>
                    </a:solidFill>
                  </a:rPr>
                  <a:t>Env</a:t>
                </a:r>
                <a:r>
                  <a:rPr lang="en-US" sz="1400" kern="1200" dirty="0" smtClean="0">
                    <a:solidFill>
                      <a:srgbClr val="006E99"/>
                    </a:solidFill>
                  </a:rPr>
                  <a:t>. Expenditure Review </a:t>
                </a:r>
                <a:endParaRPr lang="en-US" sz="1400" kern="1200" dirty="0">
                  <a:solidFill>
                    <a:srgbClr val="006E99"/>
                  </a:solidFill>
                </a:endParaRPr>
              </a:p>
            </p:txBody>
          </p:sp>
        </p:grpSp>
        <p:grpSp>
          <p:nvGrpSpPr>
            <p:cNvPr id="6" name="Group 5"/>
            <p:cNvGrpSpPr/>
            <p:nvPr/>
          </p:nvGrpSpPr>
          <p:grpSpPr>
            <a:xfrm>
              <a:off x="5782115" y="3384858"/>
              <a:ext cx="1983420" cy="778039"/>
              <a:chOff x="4990534" y="2476138"/>
              <a:chExt cx="1983420" cy="778039"/>
            </a:xfrm>
          </p:grpSpPr>
          <p:sp>
            <p:nvSpPr>
              <p:cNvPr id="22" name="Rounded Rectangle 21"/>
              <p:cNvSpPr/>
              <p:nvPr/>
            </p:nvSpPr>
            <p:spPr>
              <a:xfrm>
                <a:off x="4990534" y="2476138"/>
                <a:ext cx="1983420" cy="77803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Rounded Rectangle 8"/>
              <p:cNvSpPr/>
              <p:nvPr/>
            </p:nvSpPr>
            <p:spPr>
              <a:xfrm>
                <a:off x="5028515" y="2513937"/>
                <a:ext cx="1907459" cy="7020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400" kern="1200" dirty="0" smtClean="0">
                    <a:solidFill>
                      <a:srgbClr val="006E99"/>
                    </a:solidFill>
                    <a:latin typeface="+mn-lt"/>
                    <a:ea typeface="Calibri"/>
                    <a:cs typeface="Calibri"/>
                  </a:rPr>
                  <a:t>Sustainable Public Procurement </a:t>
                </a:r>
                <a:endParaRPr lang="en-US" sz="1400" kern="1200" dirty="0">
                  <a:solidFill>
                    <a:srgbClr val="006E99"/>
                  </a:solidFill>
                </a:endParaRPr>
              </a:p>
            </p:txBody>
          </p:sp>
        </p:grpSp>
        <p:grpSp>
          <p:nvGrpSpPr>
            <p:cNvPr id="7" name="Group 6"/>
            <p:cNvGrpSpPr/>
            <p:nvPr/>
          </p:nvGrpSpPr>
          <p:grpSpPr>
            <a:xfrm>
              <a:off x="5288881" y="4810609"/>
              <a:ext cx="1983420" cy="778040"/>
              <a:chOff x="4497300" y="3901889"/>
              <a:chExt cx="1983420" cy="778040"/>
            </a:xfrm>
          </p:grpSpPr>
          <p:sp>
            <p:nvSpPr>
              <p:cNvPr id="20" name="Rounded Rectangle 19"/>
              <p:cNvSpPr/>
              <p:nvPr/>
            </p:nvSpPr>
            <p:spPr>
              <a:xfrm>
                <a:off x="4497300" y="3901889"/>
                <a:ext cx="1983420" cy="77804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Rounded Rectangle 10"/>
              <p:cNvSpPr/>
              <p:nvPr/>
            </p:nvSpPr>
            <p:spPr>
              <a:xfrm>
                <a:off x="4535281" y="3940055"/>
                <a:ext cx="1907459" cy="70207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400" kern="1200" dirty="0" smtClean="0">
                    <a:solidFill>
                      <a:srgbClr val="006E99"/>
                    </a:solidFill>
                  </a:rPr>
                  <a:t>Payment for </a:t>
                </a:r>
                <a:r>
                  <a:rPr lang="en-US" sz="1400" kern="1200" dirty="0" err="1" smtClean="0">
                    <a:solidFill>
                      <a:srgbClr val="006E99"/>
                    </a:solidFill>
                  </a:rPr>
                  <a:t>Env</a:t>
                </a:r>
                <a:r>
                  <a:rPr lang="en-US" sz="1400" kern="1200" dirty="0" smtClean="0">
                    <a:solidFill>
                      <a:srgbClr val="006E99"/>
                    </a:solidFill>
                  </a:rPr>
                  <a:t>.</a:t>
                </a:r>
                <a:r>
                  <a:rPr lang="en-US" sz="1400" kern="1200" baseline="0" dirty="0" smtClean="0">
                    <a:solidFill>
                      <a:srgbClr val="006E99"/>
                    </a:solidFill>
                  </a:rPr>
                  <a:t> </a:t>
                </a:r>
                <a:r>
                  <a:rPr lang="en-US" sz="1400" kern="1200" dirty="0" smtClean="0">
                    <a:solidFill>
                      <a:srgbClr val="006E99"/>
                    </a:solidFill>
                  </a:rPr>
                  <a:t>Services </a:t>
                </a:r>
                <a:endParaRPr lang="en-US" sz="1400" kern="1200" dirty="0">
                  <a:solidFill>
                    <a:srgbClr val="006E99"/>
                  </a:solidFill>
                </a:endParaRPr>
              </a:p>
            </p:txBody>
          </p:sp>
        </p:grpSp>
        <p:grpSp>
          <p:nvGrpSpPr>
            <p:cNvPr id="9" name="Group 8"/>
            <p:cNvGrpSpPr/>
            <p:nvPr/>
          </p:nvGrpSpPr>
          <p:grpSpPr>
            <a:xfrm>
              <a:off x="1774001" y="4772810"/>
              <a:ext cx="1983420" cy="778040"/>
              <a:chOff x="982420" y="3864090"/>
              <a:chExt cx="1983420" cy="778040"/>
            </a:xfrm>
          </p:grpSpPr>
          <p:sp>
            <p:nvSpPr>
              <p:cNvPr id="16" name="Rounded Rectangle 15"/>
              <p:cNvSpPr/>
              <p:nvPr/>
            </p:nvSpPr>
            <p:spPr>
              <a:xfrm>
                <a:off x="982420" y="3864090"/>
                <a:ext cx="1983420" cy="77804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Rounded Rectangle 14"/>
              <p:cNvSpPr/>
              <p:nvPr/>
            </p:nvSpPr>
            <p:spPr>
              <a:xfrm>
                <a:off x="1020401" y="3940052"/>
                <a:ext cx="1907459" cy="7020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400" kern="1200" dirty="0" smtClean="0">
                    <a:solidFill>
                      <a:srgbClr val="006E99"/>
                    </a:solidFill>
                  </a:rPr>
                  <a:t>Green accounting</a:t>
                </a:r>
                <a:endParaRPr lang="en-US" sz="1400" kern="1200" dirty="0">
                  <a:solidFill>
                    <a:srgbClr val="006E99"/>
                  </a:solidFill>
                  <a:latin typeface="+mn-lt"/>
                  <a:ea typeface="Calibri"/>
                  <a:cs typeface="Calibri"/>
                </a:endParaRPr>
              </a:p>
            </p:txBody>
          </p:sp>
        </p:grpSp>
        <p:grpSp>
          <p:nvGrpSpPr>
            <p:cNvPr id="10" name="Group 9"/>
            <p:cNvGrpSpPr/>
            <p:nvPr/>
          </p:nvGrpSpPr>
          <p:grpSpPr>
            <a:xfrm>
              <a:off x="1378465" y="3384860"/>
              <a:ext cx="1983420" cy="778039"/>
              <a:chOff x="586884" y="2476140"/>
              <a:chExt cx="1983420" cy="778039"/>
            </a:xfrm>
          </p:grpSpPr>
          <p:sp>
            <p:nvSpPr>
              <p:cNvPr id="14" name="Rounded Rectangle 13"/>
              <p:cNvSpPr/>
              <p:nvPr/>
            </p:nvSpPr>
            <p:spPr>
              <a:xfrm>
                <a:off x="586884" y="2476140"/>
                <a:ext cx="1983420" cy="77803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Rounded Rectangle 16"/>
              <p:cNvSpPr/>
              <p:nvPr/>
            </p:nvSpPr>
            <p:spPr>
              <a:xfrm>
                <a:off x="624865" y="2513937"/>
                <a:ext cx="1907459" cy="7020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400" kern="1200" dirty="0" smtClean="0">
                    <a:solidFill>
                      <a:srgbClr val="006E99"/>
                    </a:solidFill>
                  </a:rPr>
                  <a:t>Certification Sustainable Prod.</a:t>
                </a:r>
                <a:endParaRPr lang="en-US" sz="1400" kern="1200" dirty="0">
                  <a:solidFill>
                    <a:srgbClr val="006E99"/>
                  </a:solidFill>
                  <a:latin typeface="+mn-lt"/>
                  <a:ea typeface="Calibri"/>
                  <a:cs typeface="Calibri"/>
                </a:endParaRPr>
              </a:p>
            </p:txBody>
          </p:sp>
        </p:grpSp>
        <p:grpSp>
          <p:nvGrpSpPr>
            <p:cNvPr id="11" name="Group 10"/>
            <p:cNvGrpSpPr/>
            <p:nvPr/>
          </p:nvGrpSpPr>
          <p:grpSpPr>
            <a:xfrm>
              <a:off x="1976509" y="2034705"/>
              <a:ext cx="1983420" cy="778040"/>
              <a:chOff x="1184928" y="1104143"/>
              <a:chExt cx="1983420" cy="778040"/>
            </a:xfrm>
          </p:grpSpPr>
          <p:sp>
            <p:nvSpPr>
              <p:cNvPr id="12" name="Rounded Rectangle 11"/>
              <p:cNvSpPr/>
              <p:nvPr/>
            </p:nvSpPr>
            <p:spPr>
              <a:xfrm>
                <a:off x="1184928" y="1104143"/>
                <a:ext cx="1983420" cy="77804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Rounded Rectangle 18"/>
              <p:cNvSpPr/>
              <p:nvPr/>
            </p:nvSpPr>
            <p:spPr>
              <a:xfrm>
                <a:off x="1222909" y="1142307"/>
                <a:ext cx="1907459" cy="7020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400" kern="1200" dirty="0" smtClean="0">
                    <a:solidFill>
                      <a:srgbClr val="006E99"/>
                    </a:solidFill>
                  </a:rPr>
                  <a:t>Social Protection Instruments </a:t>
                </a:r>
                <a:endParaRPr lang="en-US" sz="1400" kern="1200" dirty="0">
                  <a:solidFill>
                    <a:srgbClr val="006E99"/>
                  </a:solidFill>
                </a:endParaRPr>
              </a:p>
            </p:txBody>
          </p:sp>
        </p:grpSp>
      </p:grpSp>
      <p:grpSp>
        <p:nvGrpSpPr>
          <p:cNvPr id="29" name="Group 29"/>
          <p:cNvGrpSpPr/>
          <p:nvPr/>
        </p:nvGrpSpPr>
        <p:grpSpPr>
          <a:xfrm>
            <a:off x="72008" y="2252677"/>
            <a:ext cx="4499992" cy="3753386"/>
            <a:chOff x="1378465" y="838156"/>
            <a:chExt cx="6387070" cy="4823092"/>
          </a:xfrm>
        </p:grpSpPr>
        <p:sp>
          <p:nvSpPr>
            <p:cNvPr id="31" name="Oval 30"/>
            <p:cNvSpPr/>
            <p:nvPr/>
          </p:nvSpPr>
          <p:spPr bwMode="auto">
            <a:xfrm>
              <a:off x="2123728" y="1268760"/>
              <a:ext cx="4896544" cy="4392488"/>
            </a:xfrm>
            <a:prstGeom prst="ellipse">
              <a:avLst/>
            </a:prstGeom>
            <a:solidFill>
              <a:schemeClr val="bg2">
                <a:lumMod val="20000"/>
                <a:lumOff val="80000"/>
              </a:schemeClr>
            </a:solidFill>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lang="da-DK" sz="1400" dirty="0" smtClean="0">
                  <a:solidFill>
                    <a:srgbClr val="006E99"/>
                  </a:solidFill>
                  <a:hlinkClick r:id="rId4" action="ppaction://hlinksldjump"/>
                </a:rPr>
                <a:t>Initiatives</a:t>
              </a:r>
              <a:r>
                <a:rPr kumimoji="0" lang="da-DK" sz="1400" b="0" i="0" u="none" strike="noStrike" cap="none" normalizeH="0" baseline="0" dirty="0" smtClean="0">
                  <a:ln>
                    <a:noFill/>
                  </a:ln>
                  <a:solidFill>
                    <a:srgbClr val="006E99"/>
                  </a:solidFill>
                  <a:effectLst/>
                  <a:hlinkClick r:id="rId4" action="ppaction://hlinksldjump"/>
                </a:rPr>
                <a:t> </a:t>
              </a:r>
            </a:p>
            <a:p>
              <a:pPr marL="3175" marR="0" indent="0" algn="ctr" defTabSz="914400" rtl="0" eaLnBrk="1" fontAlgn="base" latinLnBrk="0" hangingPunct="1">
                <a:lnSpc>
                  <a:spcPct val="100000"/>
                </a:lnSpc>
                <a:spcBef>
                  <a:spcPct val="0"/>
                </a:spcBef>
                <a:spcAft>
                  <a:spcPct val="0"/>
                </a:spcAft>
                <a:buClrTx/>
                <a:buSzTx/>
                <a:buFontTx/>
                <a:buNone/>
                <a:tabLst/>
              </a:pPr>
              <a:r>
                <a:rPr lang="da-DK" sz="1400" dirty="0" smtClean="0">
                  <a:solidFill>
                    <a:srgbClr val="006E99"/>
                  </a:solidFill>
                  <a:hlinkClick r:id="" action="ppaction://noaction"/>
                </a:rPr>
                <a:t>Policy and </a:t>
              </a:r>
            </a:p>
            <a:p>
              <a:pPr marL="3175" marR="0" indent="0" algn="ctr" defTabSz="914400" rtl="0" eaLnBrk="1" fontAlgn="base" latinLnBrk="0" hangingPunct="1">
                <a:lnSpc>
                  <a:spcPct val="100000"/>
                </a:lnSpc>
                <a:spcBef>
                  <a:spcPct val="0"/>
                </a:spcBef>
                <a:spcAft>
                  <a:spcPct val="0"/>
                </a:spcAft>
                <a:buClrTx/>
                <a:buSzTx/>
                <a:buFontTx/>
                <a:buNone/>
                <a:tabLst/>
              </a:pPr>
              <a:r>
                <a:rPr lang="da-DK" sz="1400" dirty="0" smtClean="0">
                  <a:solidFill>
                    <a:srgbClr val="006E99"/>
                  </a:solidFill>
                  <a:hlinkClick r:id="" action="ppaction://noaction"/>
                </a:rPr>
                <a:t>Planning</a:t>
              </a:r>
              <a:r>
                <a:rPr kumimoji="0" lang="da-DK" sz="1400" b="0" i="0" u="none" strike="noStrike" cap="none" normalizeH="0" baseline="0" dirty="0" smtClean="0">
                  <a:ln>
                    <a:noFill/>
                  </a:ln>
                  <a:solidFill>
                    <a:srgbClr val="006E99"/>
                  </a:solidFill>
                  <a:effectLst/>
                  <a:hlinkClick r:id="rId4" action="ppaction://hlinksldjump"/>
                </a:rPr>
                <a:t> </a:t>
              </a:r>
              <a:endParaRPr kumimoji="0" lang="en-US" sz="1400" b="0" i="0" u="none" strike="noStrike" cap="none" normalizeH="0" baseline="0" dirty="0" smtClean="0">
                <a:ln>
                  <a:noFill/>
                </a:ln>
                <a:solidFill>
                  <a:srgbClr val="006E99"/>
                </a:solidFill>
                <a:effectLst/>
              </a:endParaRPr>
            </a:p>
          </p:txBody>
        </p:sp>
        <p:grpSp>
          <p:nvGrpSpPr>
            <p:cNvPr id="30" name="Group 31"/>
            <p:cNvGrpSpPr/>
            <p:nvPr/>
          </p:nvGrpSpPr>
          <p:grpSpPr>
            <a:xfrm>
              <a:off x="3580290" y="838156"/>
              <a:ext cx="1983420" cy="778040"/>
              <a:chOff x="2788709" y="-70564"/>
              <a:chExt cx="1983420" cy="778040"/>
            </a:xfrm>
          </p:grpSpPr>
          <p:sp>
            <p:nvSpPr>
              <p:cNvPr id="54" name="Rounded Rectangle 53"/>
              <p:cNvSpPr/>
              <p:nvPr/>
            </p:nvSpPr>
            <p:spPr>
              <a:xfrm>
                <a:off x="2788709" y="-70564"/>
                <a:ext cx="1983420" cy="77804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5" name="Rounded Rectangle 4"/>
              <p:cNvSpPr/>
              <p:nvPr/>
            </p:nvSpPr>
            <p:spPr>
              <a:xfrm>
                <a:off x="2826690" y="-32583"/>
                <a:ext cx="1907458" cy="7020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algn="ctr" defTabSz="711200">
                  <a:lnSpc>
                    <a:spcPct val="90000"/>
                  </a:lnSpc>
                  <a:spcAft>
                    <a:spcPct val="35000"/>
                  </a:spcAft>
                </a:pPr>
                <a:r>
                  <a:rPr lang="en-US" sz="1400" dirty="0" smtClean="0">
                    <a:solidFill>
                      <a:srgbClr val="006E99"/>
                    </a:solidFill>
                  </a:rPr>
                  <a:t>Strategic Environment Assessment</a:t>
                </a:r>
              </a:p>
            </p:txBody>
          </p:sp>
        </p:grpSp>
        <p:grpSp>
          <p:nvGrpSpPr>
            <p:cNvPr id="32" name="Group 32"/>
            <p:cNvGrpSpPr/>
            <p:nvPr/>
          </p:nvGrpSpPr>
          <p:grpSpPr>
            <a:xfrm>
              <a:off x="5256071" y="1979607"/>
              <a:ext cx="1983420" cy="778039"/>
              <a:chOff x="4464490" y="1070887"/>
              <a:chExt cx="1983420" cy="778039"/>
            </a:xfrm>
          </p:grpSpPr>
          <p:sp>
            <p:nvSpPr>
              <p:cNvPr id="52" name="Rounded Rectangle 51"/>
              <p:cNvSpPr/>
              <p:nvPr/>
            </p:nvSpPr>
            <p:spPr>
              <a:xfrm>
                <a:off x="4464490" y="1070887"/>
                <a:ext cx="1983420" cy="77803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3" name="Rounded Rectangle 6"/>
              <p:cNvSpPr/>
              <p:nvPr/>
            </p:nvSpPr>
            <p:spPr>
              <a:xfrm>
                <a:off x="4502470" y="1109051"/>
                <a:ext cx="1907458" cy="7020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algn="ctr" defTabSz="711200">
                  <a:lnSpc>
                    <a:spcPct val="90000"/>
                  </a:lnSpc>
                  <a:spcAft>
                    <a:spcPct val="35000"/>
                  </a:spcAft>
                </a:pPr>
                <a:r>
                  <a:rPr lang="en-US" sz="1400" dirty="0" smtClean="0">
                    <a:solidFill>
                      <a:srgbClr val="006E99"/>
                    </a:solidFill>
                  </a:rPr>
                  <a:t>Environment Impact Assessment</a:t>
                </a:r>
              </a:p>
            </p:txBody>
          </p:sp>
        </p:grpSp>
        <p:grpSp>
          <p:nvGrpSpPr>
            <p:cNvPr id="33" name="Group 33"/>
            <p:cNvGrpSpPr/>
            <p:nvPr/>
          </p:nvGrpSpPr>
          <p:grpSpPr>
            <a:xfrm>
              <a:off x="5782115" y="3329761"/>
              <a:ext cx="1983420" cy="778039"/>
              <a:chOff x="4990534" y="2421041"/>
              <a:chExt cx="1983420" cy="778039"/>
            </a:xfrm>
          </p:grpSpPr>
          <p:sp>
            <p:nvSpPr>
              <p:cNvPr id="50" name="Rounded Rectangle 49"/>
              <p:cNvSpPr/>
              <p:nvPr/>
            </p:nvSpPr>
            <p:spPr>
              <a:xfrm>
                <a:off x="4990534" y="2421041"/>
                <a:ext cx="1983420" cy="77803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1" name="Rounded Rectangle 8"/>
              <p:cNvSpPr/>
              <p:nvPr/>
            </p:nvSpPr>
            <p:spPr>
              <a:xfrm>
                <a:off x="5028514" y="2497004"/>
                <a:ext cx="1907458" cy="7020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algn="ctr" defTabSz="711200">
                  <a:lnSpc>
                    <a:spcPct val="90000"/>
                  </a:lnSpc>
                  <a:spcAft>
                    <a:spcPct val="35000"/>
                  </a:spcAft>
                </a:pPr>
                <a:r>
                  <a:rPr lang="en-US" sz="1400" dirty="0" smtClean="0">
                    <a:solidFill>
                      <a:srgbClr val="006E99"/>
                    </a:solidFill>
                  </a:rPr>
                  <a:t>Green Innovation</a:t>
                </a:r>
                <a:endParaRPr lang="en-US" sz="1400" kern="1200" dirty="0">
                  <a:solidFill>
                    <a:srgbClr val="006E99"/>
                  </a:solidFill>
                </a:endParaRPr>
              </a:p>
            </p:txBody>
          </p:sp>
        </p:grpSp>
        <p:grpSp>
          <p:nvGrpSpPr>
            <p:cNvPr id="34" name="Group 34"/>
            <p:cNvGrpSpPr/>
            <p:nvPr/>
          </p:nvGrpSpPr>
          <p:grpSpPr>
            <a:xfrm>
              <a:off x="5288881" y="4793674"/>
              <a:ext cx="1983420" cy="794609"/>
              <a:chOff x="4497300" y="3884954"/>
              <a:chExt cx="1983420" cy="794609"/>
            </a:xfrm>
          </p:grpSpPr>
          <p:sp>
            <p:nvSpPr>
              <p:cNvPr id="48" name="Rounded Rectangle 47"/>
              <p:cNvSpPr/>
              <p:nvPr/>
            </p:nvSpPr>
            <p:spPr>
              <a:xfrm>
                <a:off x="4497300" y="3901524"/>
                <a:ext cx="1983420" cy="77803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da-DK" dirty="0">
                  <a:solidFill>
                    <a:srgbClr val="006E99"/>
                  </a:solidFill>
                </a:endParaRPr>
              </a:p>
            </p:txBody>
          </p:sp>
          <p:sp>
            <p:nvSpPr>
              <p:cNvPr id="49" name="Rounded Rectangle 10"/>
              <p:cNvSpPr/>
              <p:nvPr/>
            </p:nvSpPr>
            <p:spPr>
              <a:xfrm>
                <a:off x="4535280" y="3884954"/>
                <a:ext cx="1907458" cy="7020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algn="ctr" defTabSz="711200">
                  <a:lnSpc>
                    <a:spcPct val="90000"/>
                  </a:lnSpc>
                  <a:spcAft>
                    <a:spcPct val="35000"/>
                  </a:spcAft>
                </a:pPr>
                <a:r>
                  <a:rPr lang="en-US" sz="1400" dirty="0" smtClean="0">
                    <a:solidFill>
                      <a:srgbClr val="006E99"/>
                    </a:solidFill>
                  </a:rPr>
                  <a:t>Framing policies</a:t>
                </a:r>
                <a:endParaRPr lang="en-US" sz="1400" kern="1200" dirty="0">
                  <a:solidFill>
                    <a:srgbClr val="006E99"/>
                  </a:solidFill>
                </a:endParaRPr>
              </a:p>
            </p:txBody>
          </p:sp>
        </p:grpSp>
        <p:grpSp>
          <p:nvGrpSpPr>
            <p:cNvPr id="35" name="Group 35"/>
            <p:cNvGrpSpPr/>
            <p:nvPr/>
          </p:nvGrpSpPr>
          <p:grpSpPr>
            <a:xfrm>
              <a:off x="2123728" y="4828112"/>
              <a:ext cx="1983420" cy="778038"/>
              <a:chOff x="1332147" y="3919392"/>
              <a:chExt cx="1983420" cy="778038"/>
            </a:xfrm>
          </p:grpSpPr>
          <p:sp>
            <p:nvSpPr>
              <p:cNvPr id="46" name="Rounded Rectangle 45"/>
              <p:cNvSpPr/>
              <p:nvPr/>
            </p:nvSpPr>
            <p:spPr>
              <a:xfrm>
                <a:off x="1332147" y="3919392"/>
                <a:ext cx="1983420" cy="778038"/>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7" name="Rounded Rectangle 12"/>
              <p:cNvSpPr/>
              <p:nvPr/>
            </p:nvSpPr>
            <p:spPr>
              <a:xfrm>
                <a:off x="1370127" y="3957373"/>
                <a:ext cx="1907458" cy="7020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algn="ctr" defTabSz="711200">
                  <a:lnSpc>
                    <a:spcPct val="90000"/>
                  </a:lnSpc>
                  <a:spcAft>
                    <a:spcPct val="35000"/>
                  </a:spcAft>
                </a:pPr>
                <a:r>
                  <a:rPr lang="en-US" sz="1400" smtClean="0">
                    <a:solidFill>
                      <a:srgbClr val="006E99"/>
                    </a:solidFill>
                  </a:rPr>
                  <a:t> Labour Markets and Income </a:t>
                </a:r>
              </a:p>
            </p:txBody>
          </p:sp>
        </p:grpSp>
        <p:grpSp>
          <p:nvGrpSpPr>
            <p:cNvPr id="37" name="Group 37"/>
            <p:cNvGrpSpPr/>
            <p:nvPr/>
          </p:nvGrpSpPr>
          <p:grpSpPr>
            <a:xfrm>
              <a:off x="1378465" y="3335920"/>
              <a:ext cx="1983420" cy="778039"/>
              <a:chOff x="586884" y="2427200"/>
              <a:chExt cx="1983420" cy="778039"/>
            </a:xfrm>
          </p:grpSpPr>
          <p:sp>
            <p:nvSpPr>
              <p:cNvPr id="42" name="Rounded Rectangle 41"/>
              <p:cNvSpPr/>
              <p:nvPr/>
            </p:nvSpPr>
            <p:spPr>
              <a:xfrm>
                <a:off x="586884" y="2427200"/>
                <a:ext cx="1983420" cy="77803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3" name="Rounded Rectangle 16"/>
              <p:cNvSpPr/>
              <p:nvPr/>
            </p:nvSpPr>
            <p:spPr>
              <a:xfrm>
                <a:off x="624864" y="2427201"/>
                <a:ext cx="1907458" cy="7020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algn="ctr" defTabSz="711200">
                  <a:lnSpc>
                    <a:spcPct val="90000"/>
                  </a:lnSpc>
                  <a:spcAft>
                    <a:spcPct val="35000"/>
                  </a:spcAft>
                </a:pPr>
                <a:r>
                  <a:rPr lang="en-US" sz="1400" dirty="0" smtClean="0">
                    <a:solidFill>
                      <a:srgbClr val="006E99"/>
                    </a:solidFill>
                  </a:rPr>
                  <a:t>Decision Making under uncertainty </a:t>
                </a:r>
              </a:p>
            </p:txBody>
          </p:sp>
        </p:grpSp>
        <p:grpSp>
          <p:nvGrpSpPr>
            <p:cNvPr id="38" name="Group 38"/>
            <p:cNvGrpSpPr/>
            <p:nvPr/>
          </p:nvGrpSpPr>
          <p:grpSpPr>
            <a:xfrm>
              <a:off x="1976509" y="1810797"/>
              <a:ext cx="1983420" cy="909052"/>
              <a:chOff x="1184928" y="880235"/>
              <a:chExt cx="1983420" cy="909052"/>
            </a:xfrm>
          </p:grpSpPr>
          <p:sp>
            <p:nvSpPr>
              <p:cNvPr id="40" name="Rounded Rectangle 39"/>
              <p:cNvSpPr/>
              <p:nvPr/>
            </p:nvSpPr>
            <p:spPr>
              <a:xfrm>
                <a:off x="1184928" y="1011248"/>
                <a:ext cx="1983420" cy="77803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1" name="Rounded Rectangle 18"/>
              <p:cNvSpPr/>
              <p:nvPr/>
            </p:nvSpPr>
            <p:spPr>
              <a:xfrm>
                <a:off x="1222909" y="880235"/>
                <a:ext cx="1907458" cy="7020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400" dirty="0" smtClean="0">
                    <a:solidFill>
                      <a:srgbClr val="006E99"/>
                    </a:solidFill>
                  </a:rPr>
                  <a:t>Others</a:t>
                </a:r>
                <a:r>
                  <a:rPr lang="en-US" sz="1400" kern="1200" dirty="0" smtClean="0">
                    <a:solidFill>
                      <a:srgbClr val="006E99"/>
                    </a:solidFill>
                  </a:rPr>
                  <a:t> </a:t>
                </a:r>
                <a:endParaRPr lang="en-US" sz="1400" kern="1200" dirty="0">
                  <a:solidFill>
                    <a:srgbClr val="006E99"/>
                  </a:solidFill>
                </a:endParaRPr>
              </a:p>
            </p:txBody>
          </p:sp>
        </p:grpSp>
      </p:grpSp>
    </p:spTree>
    <p:extLst>
      <p:ext uri="{BB962C8B-B14F-4D97-AF65-F5344CB8AC3E}">
        <p14:creationId xmlns:p14="http://schemas.microsoft.com/office/powerpoint/2010/main" xmlns="" val="279515767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66800"/>
            <a:ext cx="2971800" cy="1015663"/>
          </a:xfrm>
        </p:spPr>
        <p:txBody>
          <a:bodyPr wrap="square">
            <a:spAutoFit/>
          </a:bodyPr>
          <a:lstStyle/>
          <a:p>
            <a:pPr marL="355600"/>
            <a:r>
              <a:rPr lang="da-DK" dirty="0" smtClean="0">
                <a:solidFill>
                  <a:srgbClr val="006E99"/>
                </a:solidFill>
              </a:rPr>
              <a:t>Operations cycle</a:t>
            </a:r>
            <a:endParaRPr lang="en-US" dirty="0">
              <a:solidFill>
                <a:srgbClr val="006E99"/>
              </a:solidFill>
            </a:endParaRPr>
          </a:p>
        </p:txBody>
      </p:sp>
      <p:sp>
        <p:nvSpPr>
          <p:cNvPr id="3" name="Slide Number Placeholder 2"/>
          <p:cNvSpPr>
            <a:spLocks noGrp="1"/>
          </p:cNvSpPr>
          <p:nvPr>
            <p:ph type="sldNum" sz="quarter" idx="12"/>
          </p:nvPr>
        </p:nvSpPr>
        <p:spPr/>
        <p:txBody>
          <a:bodyPr/>
          <a:lstStyle/>
          <a:p>
            <a:pPr>
              <a:defRPr/>
            </a:pPr>
            <a:fld id="{315A5415-EC39-4ABD-B2D1-376FD9DBC68B}" type="slidenum">
              <a:rPr lang="en-GB" smtClean="0"/>
              <a:pPr>
                <a:defRPr/>
              </a:pPr>
              <a:t>56</a:t>
            </a:fld>
            <a:endParaRPr lang="en-GB" dirty="0"/>
          </a:p>
        </p:txBody>
      </p:sp>
      <p:sp>
        <p:nvSpPr>
          <p:cNvPr id="1027" name="AutoShape 3"/>
          <p:cNvSpPr>
            <a:spLocks noChangeAspect="1" noChangeArrowheads="1"/>
          </p:cNvSpPr>
          <p:nvPr/>
        </p:nvSpPr>
        <p:spPr bwMode="auto">
          <a:xfrm>
            <a:off x="2627784" y="1628800"/>
            <a:ext cx="6317213" cy="4896544"/>
          </a:xfrm>
          <a:prstGeom prst="rect">
            <a:avLst/>
          </a:prstGeom>
          <a:no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 name="AutoShape 46"/>
          <p:cNvSpPr>
            <a:spLocks noChangeArrowheads="1"/>
          </p:cNvSpPr>
          <p:nvPr/>
        </p:nvSpPr>
        <p:spPr bwMode="auto">
          <a:xfrm rot="5400000">
            <a:off x="3409165" y="1518588"/>
            <a:ext cx="4756673" cy="4977097"/>
          </a:xfrm>
          <a:custGeom>
            <a:avLst/>
            <a:gdLst>
              <a:gd name="T0" fmla="*/ 2972158 w 21600"/>
              <a:gd name="T1" fmla="*/ 943480 h 21600"/>
              <a:gd name="T2" fmla="*/ 347605 w 21600"/>
              <a:gd name="T3" fmla="*/ 1523790 h 21600"/>
              <a:gd name="T4" fmla="*/ 2329139 w 21600"/>
              <a:gd name="T5" fmla="*/ 1204782 h 21600"/>
              <a:gd name="T6" fmla="*/ 173588 w 21600"/>
              <a:gd name="T7" fmla="*/ 2865007 h 21600"/>
              <a:gd name="T8" fmla="*/ 177735 w 21600"/>
              <a:gd name="T9" fmla="*/ 1841105 h 21600"/>
              <a:gd name="T10" fmla="*/ 1215545 w 21600"/>
              <a:gd name="T11" fmla="*/ 1845338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6584" y="14980"/>
                </a:moveTo>
                <a:cubicBezTo>
                  <a:pt x="7699" y="16104"/>
                  <a:pt x="9216" y="16737"/>
                  <a:pt x="10800" y="16737"/>
                </a:cubicBezTo>
                <a:cubicBezTo>
                  <a:pt x="14078" y="16737"/>
                  <a:pt x="16737" y="14078"/>
                  <a:pt x="16737" y="10800"/>
                </a:cubicBezTo>
                <a:cubicBezTo>
                  <a:pt x="16737" y="7521"/>
                  <a:pt x="14078" y="4863"/>
                  <a:pt x="10800" y="4863"/>
                </a:cubicBezTo>
                <a:cubicBezTo>
                  <a:pt x="7521" y="4863"/>
                  <a:pt x="4863" y="7521"/>
                  <a:pt x="4863" y="10800"/>
                </a:cubicBezTo>
                <a:lnTo>
                  <a:pt x="0" y="10800"/>
                </a:lnTo>
                <a:cubicBezTo>
                  <a:pt x="0" y="4835"/>
                  <a:pt x="4835" y="0"/>
                  <a:pt x="10800" y="0"/>
                </a:cubicBezTo>
                <a:cubicBezTo>
                  <a:pt x="16764" y="0"/>
                  <a:pt x="21600" y="4835"/>
                  <a:pt x="21600" y="10800"/>
                </a:cubicBezTo>
                <a:cubicBezTo>
                  <a:pt x="21600" y="16764"/>
                  <a:pt x="16764" y="21600"/>
                  <a:pt x="10800" y="21600"/>
                </a:cubicBezTo>
                <a:cubicBezTo>
                  <a:pt x="7920" y="21600"/>
                  <a:pt x="5159" y="20449"/>
                  <a:pt x="3131" y="18404"/>
                </a:cubicBezTo>
                <a:lnTo>
                  <a:pt x="1214" y="20306"/>
                </a:lnTo>
                <a:lnTo>
                  <a:pt x="1243" y="13049"/>
                </a:lnTo>
                <a:lnTo>
                  <a:pt x="8501" y="13079"/>
                </a:lnTo>
                <a:lnTo>
                  <a:pt x="6584" y="14980"/>
                </a:lnTo>
                <a:close/>
              </a:path>
            </a:pathLst>
          </a:custGeom>
          <a:solidFill>
            <a:srgbClr val="899DF3"/>
          </a:solidFill>
          <a:ln w="19050">
            <a:solidFill>
              <a:srgbClr val="000000"/>
            </a:solidFill>
            <a:miter lim="800000"/>
            <a:headEnd/>
            <a:tailEnd/>
          </a:ln>
        </p:spPr>
        <p:txBody>
          <a:bodyPr rot="10800000" vert="eaVert" wrap="square" lIns="95555" tIns="47776" rIns="95555" bIns="477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b="0" i="0" u="none" strike="noStrike" cap="none" normalizeH="0" baseline="0" smtClean="0">
              <a:ln>
                <a:noFill/>
              </a:ln>
              <a:solidFill>
                <a:schemeClr val="tx1"/>
              </a:solidFill>
              <a:effectLst/>
              <a:latin typeface="Arial" pitchFamily="34" charset="0"/>
            </a:endParaRPr>
          </a:p>
        </p:txBody>
      </p:sp>
      <p:sp>
        <p:nvSpPr>
          <p:cNvPr id="8" name="Rectangle 47"/>
          <p:cNvSpPr>
            <a:spLocks noChangeArrowheads="1"/>
          </p:cNvSpPr>
          <p:nvPr/>
        </p:nvSpPr>
        <p:spPr bwMode="auto">
          <a:xfrm>
            <a:off x="5852507" y="1858063"/>
            <a:ext cx="1894608" cy="393322"/>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pPr>
            <a:r>
              <a:rPr kumimoji="0" lang="en-US" b="1" i="0" u="none" strike="noStrike" cap="none" normalizeH="0" baseline="0" dirty="0" smtClean="0">
                <a:ln>
                  <a:noFill/>
                </a:ln>
                <a:solidFill>
                  <a:schemeClr val="tx1"/>
                </a:solidFill>
                <a:effectLst/>
                <a:latin typeface="Arial" pitchFamily="34" charset="0"/>
              </a:rPr>
              <a:t>Programming</a:t>
            </a:r>
            <a:endParaRPr kumimoji="0" lang="en-US" b="0" i="0" u="none" strike="noStrike" cap="none" normalizeH="0" baseline="0" dirty="0" smtClean="0">
              <a:ln>
                <a:noFill/>
              </a:ln>
              <a:solidFill>
                <a:schemeClr val="tx1"/>
              </a:solidFill>
              <a:effectLst/>
              <a:latin typeface="Arial" pitchFamily="34" charset="0"/>
            </a:endParaRPr>
          </a:p>
        </p:txBody>
      </p:sp>
      <p:sp>
        <p:nvSpPr>
          <p:cNvPr id="10" name="Rectangle 49"/>
          <p:cNvSpPr>
            <a:spLocks noChangeArrowheads="1"/>
          </p:cNvSpPr>
          <p:nvPr/>
        </p:nvSpPr>
        <p:spPr bwMode="auto">
          <a:xfrm>
            <a:off x="6106974" y="5271761"/>
            <a:ext cx="1580137" cy="393322"/>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b="1" i="0" u="none" strike="noStrike" cap="none" normalizeH="0" baseline="0" smtClean="0">
                <a:ln>
                  <a:noFill/>
                </a:ln>
                <a:solidFill>
                  <a:schemeClr val="tx1"/>
                </a:solidFill>
                <a:effectLst/>
                <a:latin typeface="Arial" pitchFamily="34" charset="0"/>
              </a:rPr>
              <a:t>Formulation</a:t>
            </a:r>
            <a:endParaRPr kumimoji="0" lang="en-US" b="0" i="0" u="none" strike="noStrike" cap="none" normalizeH="0" baseline="0" smtClean="0">
              <a:ln>
                <a:noFill/>
              </a:ln>
              <a:solidFill>
                <a:schemeClr val="tx1"/>
              </a:solidFill>
              <a:effectLst/>
              <a:latin typeface="Arial" pitchFamily="34" charset="0"/>
            </a:endParaRPr>
          </a:p>
        </p:txBody>
      </p:sp>
      <p:sp>
        <p:nvSpPr>
          <p:cNvPr id="11" name="Rectangle 50"/>
          <p:cNvSpPr>
            <a:spLocks noChangeArrowheads="1"/>
          </p:cNvSpPr>
          <p:nvPr/>
        </p:nvSpPr>
        <p:spPr bwMode="auto">
          <a:xfrm rot="1654710">
            <a:off x="3436743" y="4931023"/>
            <a:ext cx="1714593" cy="394374"/>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pPr>
            <a:r>
              <a:rPr kumimoji="0" lang="en-US" b="1" i="0" u="none" strike="noStrike" cap="none" normalizeH="0" baseline="0" dirty="0" smtClean="0">
                <a:ln>
                  <a:noFill/>
                </a:ln>
                <a:solidFill>
                  <a:schemeClr val="tx1"/>
                </a:solidFill>
                <a:effectLst/>
                <a:latin typeface="Arial" pitchFamily="34" charset="0"/>
              </a:rPr>
              <a:t>Implementation</a:t>
            </a:r>
            <a:endParaRPr kumimoji="0" lang="en-US" b="0" i="0" u="none" strike="noStrike" cap="none" normalizeH="0" baseline="0" dirty="0" smtClean="0">
              <a:ln>
                <a:noFill/>
              </a:ln>
              <a:solidFill>
                <a:schemeClr val="tx1"/>
              </a:solidFill>
              <a:effectLst/>
              <a:latin typeface="Arial" pitchFamily="34" charset="0"/>
            </a:endParaRPr>
          </a:p>
        </p:txBody>
      </p:sp>
      <p:sp>
        <p:nvSpPr>
          <p:cNvPr id="12" name="Rectangle 51"/>
          <p:cNvSpPr>
            <a:spLocks noChangeArrowheads="1"/>
          </p:cNvSpPr>
          <p:nvPr/>
        </p:nvSpPr>
        <p:spPr bwMode="auto">
          <a:xfrm>
            <a:off x="3857520" y="2492896"/>
            <a:ext cx="1794600" cy="572105"/>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pPr>
            <a:r>
              <a:rPr kumimoji="0" lang="en-US" b="1" i="0" u="none" strike="noStrike" cap="none" normalizeH="0" baseline="0" dirty="0" smtClean="0">
                <a:ln>
                  <a:noFill/>
                </a:ln>
                <a:solidFill>
                  <a:schemeClr val="tx1"/>
                </a:solidFill>
                <a:effectLst/>
                <a:latin typeface="Arial" pitchFamily="34" charset="0"/>
              </a:rPr>
              <a:t>Evaluation</a:t>
            </a:r>
          </a:p>
          <a:p>
            <a:pPr marL="0" marR="0" lvl="0" indent="0" algn="l" defTabSz="914400" rtl="0" eaLnBrk="1" fontAlgn="base" latinLnBrk="0" hangingPunct="1">
              <a:lnSpc>
                <a:spcPct val="100000"/>
              </a:lnSpc>
              <a:spcBef>
                <a:spcPct val="0"/>
              </a:spcBef>
              <a:spcAft>
                <a:spcPts val="0"/>
              </a:spcAft>
              <a:buClrTx/>
              <a:buSzTx/>
              <a:buFontTx/>
              <a:buNone/>
              <a:tabLst/>
            </a:pPr>
            <a:r>
              <a:rPr kumimoji="0" lang="en-US" b="1" i="0" u="none" strike="noStrike" cap="none" normalizeH="0" baseline="0" dirty="0" smtClean="0">
                <a:ln>
                  <a:noFill/>
                </a:ln>
                <a:solidFill>
                  <a:schemeClr val="tx1"/>
                </a:solidFill>
                <a:effectLst/>
                <a:latin typeface="Arial" pitchFamily="34" charset="0"/>
              </a:rPr>
              <a:t>Closure, Follow-up,</a:t>
            </a:r>
            <a:r>
              <a:rPr kumimoji="0" lang="en-US" b="1" i="0" u="none" strike="noStrike" cap="none" normalizeH="0" dirty="0" smtClean="0">
                <a:ln>
                  <a:noFill/>
                </a:ln>
                <a:solidFill>
                  <a:schemeClr val="tx1"/>
                </a:solidFill>
                <a:effectLst/>
                <a:latin typeface="Arial" pitchFamily="34" charset="0"/>
              </a:rPr>
              <a:t> </a:t>
            </a:r>
            <a:r>
              <a:rPr kumimoji="0" lang="en-US" b="1" i="0" u="none" strike="noStrike" cap="none" normalizeH="0" baseline="0" dirty="0" smtClean="0">
                <a:ln>
                  <a:noFill/>
                </a:ln>
                <a:solidFill>
                  <a:schemeClr val="tx1"/>
                </a:solidFill>
                <a:effectLst/>
                <a:latin typeface="Arial" pitchFamily="34" charset="0"/>
              </a:rPr>
              <a:t>Future</a:t>
            </a:r>
            <a:r>
              <a:rPr kumimoji="0" lang="en-US" b="1" i="0" u="none" strike="noStrike" cap="none" normalizeH="0" dirty="0" smtClean="0">
                <a:ln>
                  <a:noFill/>
                </a:ln>
                <a:solidFill>
                  <a:schemeClr val="tx1"/>
                </a:solidFill>
                <a:effectLst/>
                <a:latin typeface="Arial" pitchFamily="34" charset="0"/>
              </a:rPr>
              <a:t> </a:t>
            </a:r>
            <a:r>
              <a:rPr kumimoji="0" lang="en-US" b="1" i="0" u="none" strike="noStrike" cap="none" normalizeH="0" baseline="0" dirty="0" smtClean="0">
                <a:ln>
                  <a:noFill/>
                </a:ln>
                <a:solidFill>
                  <a:schemeClr val="tx1"/>
                </a:solidFill>
                <a:effectLst/>
                <a:latin typeface="Arial" pitchFamily="34" charset="0"/>
              </a:rPr>
              <a:t>Dialogue</a:t>
            </a:r>
            <a:endParaRPr kumimoji="0" lang="en-US" b="0" i="0" u="none" strike="noStrike" cap="none" normalizeH="0" baseline="0" dirty="0" smtClean="0">
              <a:ln>
                <a:noFill/>
              </a:ln>
              <a:solidFill>
                <a:schemeClr val="tx1"/>
              </a:solidFill>
              <a:effectLst/>
              <a:latin typeface="Arial" pitchFamily="34" charset="0"/>
            </a:endParaRPr>
          </a:p>
        </p:txBody>
      </p:sp>
      <p:sp>
        <p:nvSpPr>
          <p:cNvPr id="24" name="AutoShape 63"/>
          <p:cNvSpPr>
            <a:spLocks noChangeArrowheads="1"/>
          </p:cNvSpPr>
          <p:nvPr/>
        </p:nvSpPr>
        <p:spPr bwMode="auto">
          <a:xfrm>
            <a:off x="6013632" y="2206163"/>
            <a:ext cx="1405677" cy="901275"/>
          </a:xfrm>
          <a:prstGeom prst="foldedCorner">
            <a:avLst>
              <a:gd name="adj" fmla="val 34588"/>
            </a:avLst>
          </a:prstGeom>
          <a:solidFill>
            <a:srgbClr val="DBE5F1"/>
          </a:solidFill>
          <a:ln w="9525">
            <a:solidFill>
              <a:srgbClr val="000000"/>
            </a:solidFill>
            <a:round/>
            <a:headEnd/>
            <a:tailEnd/>
          </a:ln>
        </p:spPr>
        <p:txBody>
          <a:bodyPr vert="horz" wrap="square" lIns="56430" tIns="11286" rIns="5643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b="1" i="0" u="none" strike="noStrike" cap="none" normalizeH="0" baseline="0" smtClean="0">
                <a:ln>
                  <a:noFill/>
                </a:ln>
                <a:solidFill>
                  <a:schemeClr val="tx1"/>
                </a:solidFill>
                <a:effectLst/>
                <a:latin typeface="Arial" pitchFamily="34" charset="0"/>
              </a:rPr>
              <a:t>National Indicative Programme</a:t>
            </a:r>
            <a:endParaRPr kumimoji="0" lang="en-US" b="0" i="0" u="none" strike="noStrike" cap="none" normalizeH="0" baseline="0" smtClean="0">
              <a:ln>
                <a:noFill/>
              </a:ln>
              <a:solidFill>
                <a:schemeClr val="tx1"/>
              </a:solidFill>
              <a:effectLst/>
              <a:latin typeface="Arial" pitchFamily="34" charset="0"/>
            </a:endParaRPr>
          </a:p>
        </p:txBody>
      </p:sp>
      <p:sp>
        <p:nvSpPr>
          <p:cNvPr id="17" name="AutoShape 56"/>
          <p:cNvSpPr>
            <a:spLocks noChangeArrowheads="1"/>
          </p:cNvSpPr>
          <p:nvPr/>
        </p:nvSpPr>
        <p:spPr bwMode="auto">
          <a:xfrm>
            <a:off x="6834814" y="4026592"/>
            <a:ext cx="1116763" cy="978047"/>
          </a:xfrm>
          <a:prstGeom prst="foldedCorner">
            <a:avLst>
              <a:gd name="adj" fmla="val 34588"/>
            </a:avLst>
          </a:prstGeom>
          <a:solidFill>
            <a:srgbClr val="DBE5F1"/>
          </a:solidFill>
          <a:ln w="9525">
            <a:solidFill>
              <a:srgbClr val="000000"/>
            </a:solidFill>
            <a:round/>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b="1" i="0" u="none" strike="noStrike" cap="none" normalizeH="0" baseline="0" smtClean="0">
                <a:ln>
                  <a:noFill/>
                </a:ln>
                <a:solidFill>
                  <a:schemeClr val="tx1"/>
                </a:solidFill>
                <a:effectLst/>
                <a:latin typeface="Arial" pitchFamily="34" charset="0"/>
              </a:rPr>
              <a:t>ID Fiche Financial </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US" b="1" i="0" u="none" strike="noStrike" cap="none" normalizeH="0" baseline="0" smtClean="0">
                <a:ln>
                  <a:noFill/>
                </a:ln>
                <a:solidFill>
                  <a:schemeClr val="tx1"/>
                </a:solidFill>
                <a:effectLst/>
                <a:latin typeface="Arial" pitchFamily="34" charset="0"/>
              </a:rPr>
              <a:t>Proposal</a:t>
            </a:r>
            <a:endParaRPr kumimoji="0" lang="en-US" b="0" i="0" u="none" strike="noStrike" cap="none" normalizeH="0" baseline="0" smtClean="0">
              <a:ln>
                <a:noFill/>
              </a:ln>
              <a:solidFill>
                <a:schemeClr val="tx1"/>
              </a:solidFill>
              <a:effectLst/>
              <a:latin typeface="Arial" pitchFamily="34" charset="0"/>
            </a:endParaRPr>
          </a:p>
        </p:txBody>
      </p:sp>
      <p:sp>
        <p:nvSpPr>
          <p:cNvPr id="18" name="AutoShape 57"/>
          <p:cNvSpPr>
            <a:spLocks noChangeArrowheads="1"/>
          </p:cNvSpPr>
          <p:nvPr/>
        </p:nvSpPr>
        <p:spPr bwMode="auto">
          <a:xfrm>
            <a:off x="6106974" y="5566227"/>
            <a:ext cx="1116763" cy="727751"/>
          </a:xfrm>
          <a:prstGeom prst="foldedCorner">
            <a:avLst>
              <a:gd name="adj" fmla="val 34588"/>
            </a:avLst>
          </a:prstGeom>
          <a:solidFill>
            <a:srgbClr val="DBE5F1"/>
          </a:solidFill>
          <a:ln w="9525">
            <a:solidFill>
              <a:srgbClr val="000000"/>
            </a:solidFill>
            <a:round/>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b="1" i="0" u="none" strike="noStrike" cap="none" normalizeH="0" baseline="0" smtClean="0">
                <a:ln>
                  <a:noFill/>
                </a:ln>
                <a:solidFill>
                  <a:schemeClr val="tx1"/>
                </a:solidFill>
                <a:effectLst/>
                <a:latin typeface="Arial" pitchFamily="34" charset="0"/>
              </a:rPr>
              <a:t>Action Fiche </a:t>
            </a:r>
            <a:endParaRPr kumimoji="0" lang="en-US" b="0" i="0" u="none" strike="noStrike" cap="none" normalizeH="0" baseline="0" smtClean="0">
              <a:ln>
                <a:noFill/>
              </a:ln>
              <a:solidFill>
                <a:schemeClr val="tx1"/>
              </a:solidFill>
              <a:effectLst/>
              <a:latin typeface="Arial" pitchFamily="34" charset="0"/>
            </a:endParaRPr>
          </a:p>
        </p:txBody>
      </p:sp>
      <p:sp>
        <p:nvSpPr>
          <p:cNvPr id="19" name="AutoShape 58"/>
          <p:cNvSpPr>
            <a:spLocks noChangeArrowheads="1"/>
          </p:cNvSpPr>
          <p:nvPr/>
        </p:nvSpPr>
        <p:spPr bwMode="auto">
          <a:xfrm>
            <a:off x="3862335" y="5429511"/>
            <a:ext cx="1579025" cy="716183"/>
          </a:xfrm>
          <a:prstGeom prst="foldedCorner">
            <a:avLst>
              <a:gd name="adj" fmla="val 34588"/>
            </a:avLst>
          </a:prstGeom>
          <a:solidFill>
            <a:srgbClr val="DBE5F1"/>
          </a:solidFill>
          <a:ln w="9525">
            <a:solidFill>
              <a:srgbClr val="000000"/>
            </a:solidFill>
            <a:round/>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b="1" i="0" u="none" strike="noStrike" cap="none" normalizeH="0" baseline="0" smtClean="0">
                <a:ln>
                  <a:noFill/>
                </a:ln>
                <a:solidFill>
                  <a:schemeClr val="tx1"/>
                </a:solidFill>
                <a:effectLst/>
                <a:latin typeface="Arial" pitchFamily="34" charset="0"/>
              </a:rPr>
              <a:t>Monitoring, Medium Term Review</a:t>
            </a:r>
            <a:endParaRPr kumimoji="0" lang="en-US" b="0" i="0" u="none" strike="noStrike" cap="none" normalizeH="0" baseline="0" smtClean="0">
              <a:ln>
                <a:noFill/>
              </a:ln>
              <a:solidFill>
                <a:schemeClr val="tx1"/>
              </a:solidFill>
              <a:effectLst/>
              <a:latin typeface="Arial" pitchFamily="34" charset="0"/>
            </a:endParaRPr>
          </a:p>
        </p:txBody>
      </p:sp>
      <p:sp>
        <p:nvSpPr>
          <p:cNvPr id="20" name="AutoShape 59"/>
          <p:cNvSpPr>
            <a:spLocks noChangeArrowheads="1"/>
          </p:cNvSpPr>
          <p:nvPr/>
        </p:nvSpPr>
        <p:spPr bwMode="auto">
          <a:xfrm>
            <a:off x="3192277" y="3500761"/>
            <a:ext cx="1167879" cy="1061128"/>
          </a:xfrm>
          <a:prstGeom prst="foldedCorner">
            <a:avLst>
              <a:gd name="adj" fmla="val 34588"/>
            </a:avLst>
          </a:prstGeom>
          <a:solidFill>
            <a:srgbClr val="DBE5F1"/>
          </a:solidFill>
          <a:ln w="9525">
            <a:solidFill>
              <a:srgbClr val="000000"/>
            </a:solidFill>
            <a:round/>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b="1" i="0" u="none" strike="noStrike" cap="none" normalizeH="0" baseline="0" dirty="0" smtClean="0">
                <a:ln>
                  <a:noFill/>
                </a:ln>
                <a:solidFill>
                  <a:schemeClr val="tx1"/>
                </a:solidFill>
                <a:effectLst/>
                <a:latin typeface="Arial" pitchFamily="34" charset="0"/>
              </a:rPr>
              <a:t>Evaluation</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US" b="1" i="0" u="none" strike="noStrike" cap="none" normalizeH="0" baseline="0" dirty="0" smtClean="0">
                <a:ln>
                  <a:noFill/>
                </a:ln>
                <a:solidFill>
                  <a:schemeClr val="tx1"/>
                </a:solidFill>
                <a:effectLst/>
                <a:latin typeface="Arial" pitchFamily="34" charset="0"/>
              </a:rPr>
              <a:t>Fin. Audit </a:t>
            </a:r>
            <a:endParaRPr kumimoji="0" lang="en-US" b="0" i="0" u="none" strike="noStrike" cap="none" normalizeH="0" baseline="0" dirty="0" smtClean="0">
              <a:ln>
                <a:noFill/>
              </a:ln>
              <a:solidFill>
                <a:schemeClr val="tx1"/>
              </a:solidFill>
              <a:effectLst/>
              <a:latin typeface="Arial" pitchFamily="34" charset="0"/>
            </a:endParaRPr>
          </a:p>
        </p:txBody>
      </p:sp>
      <p:sp>
        <p:nvSpPr>
          <p:cNvPr id="1039" name="AutoShape 15"/>
          <p:cNvSpPr>
            <a:spLocks noChangeArrowheads="1"/>
          </p:cNvSpPr>
          <p:nvPr/>
        </p:nvSpPr>
        <p:spPr bwMode="auto">
          <a:xfrm rot="20455834" flipH="1">
            <a:off x="7419309" y="2001089"/>
            <a:ext cx="1350117" cy="879190"/>
          </a:xfrm>
          <a:prstGeom prst="rightArrowCallout">
            <a:avLst>
              <a:gd name="adj1" fmla="val 25000"/>
              <a:gd name="adj2" fmla="val 25000"/>
              <a:gd name="adj3" fmla="val 24222"/>
              <a:gd name="adj4" fmla="val 66667"/>
            </a:avLst>
          </a:prstGeom>
          <a:solidFill>
            <a:srgbClr val="FDB6A3"/>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0"/>
              </a:spcAft>
              <a:buClrTx/>
              <a:buSzTx/>
              <a:buFontTx/>
              <a:buNone/>
              <a:tabLst/>
            </a:pPr>
            <a:r>
              <a:rPr kumimoji="0" lang="da-DK" b="1" i="0" u="none" strike="noStrike" cap="none" normalizeH="0" baseline="0" dirty="0" smtClean="0">
                <a:ln>
                  <a:noFill/>
                </a:ln>
                <a:solidFill>
                  <a:schemeClr val="tx1"/>
                </a:solidFill>
                <a:effectLst/>
                <a:latin typeface="Arial" pitchFamily="34" charset="0"/>
              </a:rPr>
              <a:t>CEP/ /PEA/ other</a:t>
            </a:r>
            <a:endParaRPr kumimoji="0" lang="en-US" b="0" i="0" u="none" strike="noStrike" cap="none" normalizeH="0" baseline="0" dirty="0" smtClean="0">
              <a:ln>
                <a:noFill/>
              </a:ln>
              <a:solidFill>
                <a:schemeClr val="tx1"/>
              </a:solidFill>
              <a:effectLst/>
              <a:latin typeface="Arial" pitchFamily="34" charset="0"/>
            </a:endParaRPr>
          </a:p>
        </p:txBody>
      </p:sp>
      <p:sp>
        <p:nvSpPr>
          <p:cNvPr id="1040" name="AutoShape 16"/>
          <p:cNvSpPr>
            <a:spLocks noChangeArrowheads="1"/>
          </p:cNvSpPr>
          <p:nvPr/>
        </p:nvSpPr>
        <p:spPr bwMode="auto">
          <a:xfrm rot="21578152" flipH="1">
            <a:off x="7879648" y="3328295"/>
            <a:ext cx="1261960" cy="1324988"/>
          </a:xfrm>
          <a:prstGeom prst="rightArrowCallout">
            <a:avLst>
              <a:gd name="adj1" fmla="val 25000"/>
              <a:gd name="adj2" fmla="val 25000"/>
              <a:gd name="adj3" fmla="val 17721"/>
              <a:gd name="adj4" fmla="val 66667"/>
            </a:avLst>
          </a:prstGeom>
          <a:solidFill>
            <a:srgbClr val="FDB6A3"/>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0"/>
              </a:spcAft>
              <a:buClrTx/>
              <a:buSzTx/>
              <a:buFontTx/>
              <a:buNone/>
              <a:tabLst/>
            </a:pPr>
            <a:r>
              <a:rPr kumimoji="0" lang="da-DK" b="1" i="0" u="none" strike="noStrike" cap="none" normalizeH="0" baseline="0" dirty="0" smtClean="0">
                <a:ln>
                  <a:noFill/>
                </a:ln>
                <a:solidFill>
                  <a:schemeClr val="tx1"/>
                </a:solidFill>
                <a:effectLst/>
                <a:latin typeface="Arial" pitchFamily="34" charset="0"/>
              </a:rPr>
              <a:t>CBA</a:t>
            </a:r>
          </a:p>
          <a:p>
            <a:pPr marL="0" marR="0" lvl="0" indent="0" algn="ctr" defTabSz="914400" rtl="0" eaLnBrk="1" fontAlgn="base" latinLnBrk="0" hangingPunct="1">
              <a:lnSpc>
                <a:spcPct val="100000"/>
              </a:lnSpc>
              <a:spcBef>
                <a:spcPct val="0"/>
              </a:spcBef>
              <a:spcAft>
                <a:spcPts val="0"/>
              </a:spcAft>
              <a:buClrTx/>
              <a:buSzTx/>
              <a:buFontTx/>
              <a:buNone/>
              <a:tabLst/>
            </a:pPr>
            <a:r>
              <a:rPr lang="da-DK" b="1" dirty="0" smtClean="0">
                <a:solidFill>
                  <a:schemeClr val="tx1"/>
                </a:solidFill>
                <a:latin typeface="Arial" pitchFamily="34" charset="0"/>
              </a:rPr>
              <a:t>CEA</a:t>
            </a:r>
          </a:p>
          <a:p>
            <a:pPr marL="0" marR="0" lvl="0" indent="0" algn="ctr" defTabSz="914400" rtl="0" eaLnBrk="1" fontAlgn="base" latinLnBrk="0" hangingPunct="1">
              <a:lnSpc>
                <a:spcPct val="100000"/>
              </a:lnSpc>
              <a:spcBef>
                <a:spcPct val="0"/>
              </a:spcBef>
              <a:spcAft>
                <a:spcPts val="0"/>
              </a:spcAft>
              <a:buClrTx/>
              <a:buSzTx/>
              <a:buFontTx/>
              <a:buNone/>
              <a:tabLst/>
            </a:pPr>
            <a:r>
              <a:rPr kumimoji="0" lang="da-DK" b="1" i="0" u="none" strike="noStrike" cap="none" normalizeH="0" baseline="0" dirty="0" smtClean="0">
                <a:ln>
                  <a:noFill/>
                </a:ln>
                <a:solidFill>
                  <a:schemeClr val="tx1"/>
                </a:solidFill>
                <a:effectLst/>
                <a:latin typeface="Arial" pitchFamily="34" charset="0"/>
              </a:rPr>
              <a:t>SEA</a:t>
            </a:r>
          </a:p>
          <a:p>
            <a:pPr marL="0" marR="0" lvl="0" indent="0" algn="ctr" defTabSz="914400" rtl="0" eaLnBrk="1" fontAlgn="base" latinLnBrk="0" hangingPunct="1">
              <a:lnSpc>
                <a:spcPct val="100000"/>
              </a:lnSpc>
              <a:spcBef>
                <a:spcPct val="0"/>
              </a:spcBef>
              <a:spcAft>
                <a:spcPts val="0"/>
              </a:spcAft>
              <a:buClrTx/>
              <a:buSzTx/>
              <a:buFontTx/>
              <a:buNone/>
              <a:tabLst/>
            </a:pPr>
            <a:r>
              <a:rPr kumimoji="0" lang="da-DK" b="1" i="0" u="none" strike="noStrike" cap="none" normalizeH="0" baseline="0" dirty="0" smtClean="0">
                <a:ln>
                  <a:noFill/>
                </a:ln>
                <a:solidFill>
                  <a:schemeClr val="tx1"/>
                </a:solidFill>
                <a:effectLst/>
                <a:latin typeface="Arial" pitchFamily="34" charset="0"/>
              </a:rPr>
              <a:t>CRA</a:t>
            </a:r>
          </a:p>
          <a:p>
            <a:pPr marL="0" marR="0" lvl="0" indent="0" algn="ctr" defTabSz="914400" rtl="0" eaLnBrk="1" fontAlgn="base" latinLnBrk="0" hangingPunct="1">
              <a:lnSpc>
                <a:spcPct val="100000"/>
              </a:lnSpc>
              <a:spcBef>
                <a:spcPct val="0"/>
              </a:spcBef>
              <a:spcAft>
                <a:spcPts val="0"/>
              </a:spcAft>
              <a:buClrTx/>
              <a:buSzTx/>
              <a:buFontTx/>
              <a:buNone/>
              <a:tabLst/>
            </a:pPr>
            <a:r>
              <a:rPr lang="da-DK" b="1" dirty="0" smtClean="0">
                <a:solidFill>
                  <a:schemeClr val="tx1"/>
                </a:solidFill>
                <a:latin typeface="Arial" pitchFamily="34" charset="0"/>
              </a:rPr>
              <a:t>EIA Screen</a:t>
            </a:r>
          </a:p>
          <a:p>
            <a:pPr marL="0" marR="0" lvl="0" indent="0" algn="ctr" defTabSz="914400" rtl="0" eaLnBrk="1" fontAlgn="base" latinLnBrk="0" hangingPunct="1">
              <a:lnSpc>
                <a:spcPct val="100000"/>
              </a:lnSpc>
              <a:spcBef>
                <a:spcPct val="0"/>
              </a:spcBef>
              <a:spcAft>
                <a:spcPts val="0"/>
              </a:spcAft>
              <a:buClrTx/>
              <a:buSzTx/>
              <a:buFontTx/>
              <a:buNone/>
              <a:tabLst/>
            </a:pPr>
            <a:r>
              <a:rPr lang="da-DK" b="1" dirty="0" smtClean="0">
                <a:solidFill>
                  <a:schemeClr val="tx1"/>
                </a:solidFill>
                <a:latin typeface="Arial" pitchFamily="34" charset="0"/>
              </a:rPr>
              <a:t>other</a:t>
            </a:r>
            <a:endParaRPr kumimoji="0" lang="en-US" b="0" i="0" u="none" strike="noStrike" cap="none" normalizeH="0" baseline="0" dirty="0" smtClean="0">
              <a:ln>
                <a:noFill/>
              </a:ln>
              <a:solidFill>
                <a:schemeClr val="tx1"/>
              </a:solidFill>
              <a:effectLst/>
              <a:latin typeface="Arial" pitchFamily="34" charset="0"/>
            </a:endParaRPr>
          </a:p>
        </p:txBody>
      </p:sp>
      <p:sp>
        <p:nvSpPr>
          <p:cNvPr id="1041" name="AutoShape 17"/>
          <p:cNvSpPr>
            <a:spLocks noChangeArrowheads="1"/>
          </p:cNvSpPr>
          <p:nvPr/>
        </p:nvSpPr>
        <p:spPr bwMode="auto">
          <a:xfrm rot="1860527" flipH="1">
            <a:off x="7287617" y="5192184"/>
            <a:ext cx="1020088" cy="1168655"/>
          </a:xfrm>
          <a:prstGeom prst="rightArrowCallout">
            <a:avLst>
              <a:gd name="adj1" fmla="val 25000"/>
              <a:gd name="adj2" fmla="val 25000"/>
              <a:gd name="adj3" fmla="val 18613"/>
              <a:gd name="adj4" fmla="val 66667"/>
            </a:avLst>
          </a:prstGeom>
          <a:solidFill>
            <a:srgbClr val="FDB6A3"/>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0"/>
              </a:spcAft>
              <a:buClrTx/>
              <a:buSzTx/>
              <a:buFontTx/>
              <a:buNone/>
              <a:tabLst/>
            </a:pPr>
            <a:r>
              <a:rPr kumimoji="0" lang="da-DK" b="1" i="0" u="none" strike="noStrike" cap="none" normalizeH="0" baseline="0" dirty="0" smtClean="0">
                <a:ln>
                  <a:noFill/>
                </a:ln>
                <a:solidFill>
                  <a:schemeClr val="tx1"/>
                </a:solidFill>
                <a:effectLst/>
                <a:latin typeface="Arial" pitchFamily="34" charset="0"/>
              </a:rPr>
              <a:t>CBA</a:t>
            </a:r>
          </a:p>
          <a:p>
            <a:pPr marL="0" marR="0" lvl="0" indent="0" algn="ctr" defTabSz="914400" rtl="0" eaLnBrk="1" fontAlgn="base" latinLnBrk="0" hangingPunct="1">
              <a:lnSpc>
                <a:spcPct val="100000"/>
              </a:lnSpc>
              <a:spcBef>
                <a:spcPct val="0"/>
              </a:spcBef>
              <a:spcAft>
                <a:spcPts val="0"/>
              </a:spcAft>
              <a:buClrTx/>
              <a:buSzTx/>
              <a:buFontTx/>
              <a:buNone/>
              <a:tabLst/>
            </a:pPr>
            <a:r>
              <a:rPr lang="da-DK" b="1" dirty="0" smtClean="0">
                <a:solidFill>
                  <a:schemeClr val="tx1"/>
                </a:solidFill>
                <a:latin typeface="Arial" pitchFamily="34" charset="0"/>
              </a:rPr>
              <a:t>CEA</a:t>
            </a:r>
          </a:p>
          <a:p>
            <a:pPr marL="0" marR="0" lvl="0" indent="0" algn="ctr" defTabSz="914400" rtl="0" eaLnBrk="1" fontAlgn="base" latinLnBrk="0" hangingPunct="1">
              <a:lnSpc>
                <a:spcPct val="100000"/>
              </a:lnSpc>
              <a:spcBef>
                <a:spcPct val="0"/>
              </a:spcBef>
              <a:spcAft>
                <a:spcPts val="0"/>
              </a:spcAft>
              <a:buClrTx/>
              <a:buSzTx/>
              <a:buFontTx/>
              <a:buNone/>
              <a:tabLst/>
            </a:pPr>
            <a:r>
              <a:rPr kumimoji="0" lang="da-DK" b="1" i="0" u="none" strike="noStrike" cap="none" normalizeH="0" baseline="0" dirty="0" smtClean="0">
                <a:ln>
                  <a:noFill/>
                </a:ln>
                <a:solidFill>
                  <a:schemeClr val="tx1"/>
                </a:solidFill>
                <a:effectLst/>
                <a:latin typeface="Arial" pitchFamily="34" charset="0"/>
              </a:rPr>
              <a:t>EIA</a:t>
            </a:r>
          </a:p>
          <a:p>
            <a:pPr marL="0" marR="0" lvl="0" indent="0" algn="ctr" defTabSz="914400" rtl="0" eaLnBrk="1" fontAlgn="base" latinLnBrk="0" hangingPunct="1">
              <a:lnSpc>
                <a:spcPct val="100000"/>
              </a:lnSpc>
              <a:spcBef>
                <a:spcPct val="0"/>
              </a:spcBef>
              <a:spcAft>
                <a:spcPts val="0"/>
              </a:spcAft>
              <a:buClrTx/>
              <a:buSzTx/>
              <a:buFontTx/>
              <a:buNone/>
              <a:tabLst/>
            </a:pPr>
            <a:r>
              <a:rPr lang="da-DK" b="1" dirty="0" smtClean="0">
                <a:solidFill>
                  <a:schemeClr val="tx1"/>
                </a:solidFill>
                <a:latin typeface="Arial" pitchFamily="34" charset="0"/>
              </a:rPr>
              <a:t>SEA</a:t>
            </a:r>
          </a:p>
          <a:p>
            <a:pPr marL="0" marR="0" lvl="0" indent="0" algn="ctr" defTabSz="914400" rtl="0" eaLnBrk="1" fontAlgn="base" latinLnBrk="0" hangingPunct="1">
              <a:lnSpc>
                <a:spcPct val="100000"/>
              </a:lnSpc>
              <a:spcBef>
                <a:spcPct val="0"/>
              </a:spcBef>
              <a:spcAft>
                <a:spcPts val="0"/>
              </a:spcAft>
              <a:buClrTx/>
              <a:buSzTx/>
              <a:buFontTx/>
              <a:buNone/>
              <a:tabLst/>
            </a:pPr>
            <a:r>
              <a:rPr kumimoji="0" lang="da-DK" b="1" i="0" u="none" strike="noStrike" cap="none" normalizeH="0" baseline="0" dirty="0" smtClean="0">
                <a:ln>
                  <a:noFill/>
                </a:ln>
                <a:solidFill>
                  <a:schemeClr val="tx1"/>
                </a:solidFill>
                <a:effectLst/>
                <a:latin typeface="Arial" pitchFamily="34" charset="0"/>
              </a:rPr>
              <a:t>CRA</a:t>
            </a:r>
          </a:p>
          <a:p>
            <a:pPr marL="0" marR="0" lvl="0" indent="0" algn="ctr" defTabSz="914400" rtl="0" eaLnBrk="1" fontAlgn="base" latinLnBrk="0" hangingPunct="1">
              <a:lnSpc>
                <a:spcPct val="100000"/>
              </a:lnSpc>
              <a:spcBef>
                <a:spcPct val="0"/>
              </a:spcBef>
              <a:spcAft>
                <a:spcPts val="0"/>
              </a:spcAft>
              <a:buClrTx/>
              <a:buSzTx/>
              <a:buFontTx/>
              <a:buNone/>
              <a:tabLst/>
            </a:pPr>
            <a:r>
              <a:rPr lang="da-DK" b="1" dirty="0" smtClean="0">
                <a:solidFill>
                  <a:schemeClr val="tx1"/>
                </a:solidFill>
                <a:latin typeface="Arial" pitchFamily="34" charset="0"/>
              </a:rPr>
              <a:t>Other</a:t>
            </a:r>
            <a:endParaRPr kumimoji="0" lang="en-US" b="0" i="0" u="none" strike="noStrike" cap="none" normalizeH="0" baseline="0" dirty="0" smtClean="0">
              <a:ln>
                <a:noFill/>
              </a:ln>
              <a:solidFill>
                <a:schemeClr val="tx1"/>
              </a:solidFill>
              <a:effectLst/>
              <a:latin typeface="Arial" pitchFamily="34" charset="0"/>
            </a:endParaRPr>
          </a:p>
        </p:txBody>
      </p:sp>
      <p:sp>
        <p:nvSpPr>
          <p:cNvPr id="1042" name="AutoShape 18"/>
          <p:cNvSpPr>
            <a:spLocks noChangeArrowheads="1"/>
          </p:cNvSpPr>
          <p:nvPr/>
        </p:nvSpPr>
        <p:spPr bwMode="auto">
          <a:xfrm rot="20087079">
            <a:off x="2807800" y="5004639"/>
            <a:ext cx="1054536" cy="864467"/>
          </a:xfrm>
          <a:prstGeom prst="rightArrowCallout">
            <a:avLst>
              <a:gd name="adj1" fmla="val 25000"/>
              <a:gd name="adj2" fmla="val 25000"/>
              <a:gd name="adj3" fmla="val 19242"/>
              <a:gd name="adj4" fmla="val 66667"/>
            </a:avLst>
          </a:prstGeom>
          <a:solidFill>
            <a:srgbClr val="FDB6A3"/>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spcAft>
                <a:spcPts val="0"/>
              </a:spcAft>
            </a:pPr>
            <a:r>
              <a:rPr lang="da-DK" b="1" dirty="0">
                <a:solidFill>
                  <a:schemeClr val="tx1"/>
                </a:solidFill>
                <a:latin typeface="Arial" pitchFamily="34" charset="0"/>
              </a:rPr>
              <a:t>EIA</a:t>
            </a:r>
          </a:p>
          <a:p>
            <a:pPr lvl="0" algn="ctr">
              <a:spcAft>
                <a:spcPts val="0"/>
              </a:spcAft>
            </a:pPr>
            <a:r>
              <a:rPr lang="da-DK" b="1" dirty="0" smtClean="0">
                <a:solidFill>
                  <a:schemeClr val="tx1"/>
                </a:solidFill>
                <a:latin typeface="Arial" pitchFamily="34" charset="0"/>
              </a:rPr>
              <a:t>SEA</a:t>
            </a:r>
          </a:p>
          <a:p>
            <a:pPr lvl="0" algn="ctr">
              <a:spcAft>
                <a:spcPts val="0"/>
              </a:spcAft>
            </a:pPr>
            <a:r>
              <a:rPr lang="da-DK" b="1" dirty="0" smtClean="0">
                <a:solidFill>
                  <a:schemeClr val="tx1"/>
                </a:solidFill>
                <a:latin typeface="Arial" pitchFamily="34" charset="0"/>
              </a:rPr>
              <a:t>Other</a:t>
            </a:r>
            <a:endParaRPr lang="da-DK" b="1" dirty="0">
              <a:solidFill>
                <a:schemeClr val="tx1"/>
              </a:solidFill>
              <a:latin typeface="Arial" pitchFamily="34" charset="0"/>
            </a:endParaRPr>
          </a:p>
          <a:p>
            <a:pPr lvl="0" algn="ctr">
              <a:spcAft>
                <a:spcPts val="0"/>
              </a:spcAft>
            </a:pPr>
            <a:endParaRPr lang="en-US" dirty="0">
              <a:solidFill>
                <a:schemeClr val="tx1"/>
              </a:solidFill>
              <a:latin typeface="Arial" pitchFamily="34" charset="0"/>
            </a:endParaRPr>
          </a:p>
        </p:txBody>
      </p:sp>
      <p:sp>
        <p:nvSpPr>
          <p:cNvPr id="1043" name="Text Box 19"/>
          <p:cNvSpPr txBox="1">
            <a:spLocks noChangeArrowheads="1"/>
          </p:cNvSpPr>
          <p:nvPr/>
        </p:nvSpPr>
        <p:spPr bwMode="auto">
          <a:xfrm>
            <a:off x="4876800" y="3837801"/>
            <a:ext cx="1851271" cy="33855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da-DK" sz="1600" b="1" dirty="0" smtClean="0">
                <a:solidFill>
                  <a:schemeClr val="tx1"/>
                </a:solidFill>
                <a:latin typeface="Calibri" pitchFamily="34" charset="0"/>
              </a:rPr>
              <a:t>Policy dialogue</a:t>
            </a:r>
            <a:endParaRPr kumimoji="0" lang="en-US" sz="1600" b="1" i="0" u="none" strike="noStrike" cap="none" normalizeH="0" baseline="0" dirty="0" smtClean="0">
              <a:ln>
                <a:noFill/>
              </a:ln>
              <a:solidFill>
                <a:schemeClr val="tx1"/>
              </a:solidFill>
              <a:effectLst/>
              <a:latin typeface="Arial" pitchFamily="34" charset="0"/>
            </a:endParaRPr>
          </a:p>
        </p:txBody>
      </p:sp>
      <p:sp>
        <p:nvSpPr>
          <p:cNvPr id="21" name="Rectangle 50"/>
          <p:cNvSpPr>
            <a:spLocks noChangeArrowheads="1"/>
          </p:cNvSpPr>
          <p:nvPr/>
        </p:nvSpPr>
        <p:spPr bwMode="auto">
          <a:xfrm rot="19800000">
            <a:off x="7187211" y="3393790"/>
            <a:ext cx="1107416" cy="394374"/>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pPr>
            <a:r>
              <a:rPr kumimoji="0" lang="en-US" b="1" i="0" u="none" strike="noStrike" cap="none" normalizeH="0" baseline="0" dirty="0" smtClean="0">
                <a:ln>
                  <a:noFill/>
                </a:ln>
                <a:solidFill>
                  <a:schemeClr val="tx1"/>
                </a:solidFill>
                <a:effectLst/>
                <a:latin typeface="Arial" pitchFamily="34" charset="0"/>
              </a:rPr>
              <a:t>Identification</a:t>
            </a:r>
            <a:endParaRPr kumimoji="0" lang="en-US"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xmlns="" val="393450694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1">
            <a:alpha val="20000"/>
          </a:schemeClr>
        </a:solidFill>
        <a:effectLst/>
      </p:bgPr>
    </p:bg>
    <p:spTree>
      <p:nvGrpSpPr>
        <p:cNvPr id="1" name=""/>
        <p:cNvGrpSpPr/>
        <p:nvPr/>
      </p:nvGrpSpPr>
      <p:grpSpPr>
        <a:xfrm>
          <a:off x="0" y="0"/>
          <a:ext cx="0" cy="0"/>
          <a:chOff x="0" y="0"/>
          <a:chExt cx="0" cy="0"/>
        </a:xfrm>
      </p:grpSpPr>
      <p:sp>
        <p:nvSpPr>
          <p:cNvPr id="17410" name="Title 1"/>
          <p:cNvSpPr>
            <a:spLocks noGrp="1"/>
          </p:cNvSpPr>
          <p:nvPr>
            <p:ph type="title"/>
          </p:nvPr>
        </p:nvSpPr>
        <p:spPr>
          <a:xfrm>
            <a:off x="0" y="1203811"/>
            <a:ext cx="8229600" cy="553998"/>
          </a:xfrm>
        </p:spPr>
        <p:txBody>
          <a:bodyPr>
            <a:spAutoFit/>
          </a:bodyPr>
          <a:lstStyle/>
          <a:p>
            <a:r>
              <a:rPr lang="da-DK" dirty="0" err="1" smtClean="0">
                <a:ea typeface="ＭＳ Ｐゴシック" pitchFamily="34" charset="-128"/>
              </a:rPr>
              <a:t>Module</a:t>
            </a:r>
            <a:r>
              <a:rPr lang="da-DK" dirty="0" smtClean="0">
                <a:ea typeface="ＭＳ Ｐゴシック" pitchFamily="34" charset="-128"/>
              </a:rPr>
              <a:t> 5 – recap main messages</a:t>
            </a:r>
            <a:endParaRPr lang="en-US" dirty="0" smtClean="0">
              <a:ea typeface="ＭＳ Ｐゴシック" pitchFamily="34" charset="-128"/>
            </a:endParaRPr>
          </a:p>
        </p:txBody>
      </p:sp>
      <p:sp>
        <p:nvSpPr>
          <p:cNvPr id="17412" name="Slide Number Placeholder 3"/>
          <p:cNvSpPr>
            <a:spLocks noGrp="1"/>
          </p:cNvSpPr>
          <p:nvPr>
            <p:ph type="sldNum" sz="quarter" idx="12"/>
          </p:nvPr>
        </p:nvSpPr>
        <p:spPr>
          <a:noFill/>
        </p:spPr>
        <p:txBody>
          <a:bodyPr/>
          <a:lstStyle/>
          <a:p>
            <a:fld id="{191ED5D6-FBA6-423B-9697-084B1EB47379}" type="slidenum">
              <a:rPr lang="en-GB" smtClean="0">
                <a:solidFill>
                  <a:srgbClr val="000000"/>
                </a:solidFill>
                <a:latin typeface="Verdana" pitchFamily="34" charset="0"/>
                <a:ea typeface="ＭＳ Ｐゴシック" pitchFamily="34" charset="-128"/>
              </a:rPr>
              <a:pPr/>
              <a:t>57</a:t>
            </a:fld>
            <a:endParaRPr lang="en-GB" smtClean="0">
              <a:solidFill>
                <a:srgbClr val="000000"/>
              </a:solidFill>
              <a:latin typeface="Verdana" pitchFamily="34" charset="0"/>
              <a:ea typeface="ＭＳ Ｐゴシック" pitchFamily="34" charset="-128"/>
            </a:endParaRPr>
          </a:p>
        </p:txBody>
      </p:sp>
      <p:sp>
        <p:nvSpPr>
          <p:cNvPr id="5" name="Rectangle 4"/>
          <p:cNvSpPr/>
          <p:nvPr/>
        </p:nvSpPr>
        <p:spPr>
          <a:xfrm>
            <a:off x="0" y="2209800"/>
            <a:ext cx="8534400" cy="3447098"/>
          </a:xfrm>
          <a:prstGeom prst="rect">
            <a:avLst/>
          </a:prstGeom>
        </p:spPr>
        <p:txBody>
          <a:bodyPr wrap="square">
            <a:spAutoFit/>
          </a:bodyPr>
          <a:lstStyle/>
          <a:p>
            <a:pPr marL="622300" indent="-266700">
              <a:spcBef>
                <a:spcPts val="600"/>
              </a:spcBef>
              <a:buFont typeface="Arial" pitchFamily="34" charset="0"/>
              <a:buChar char="•"/>
              <a:defRPr/>
            </a:pPr>
            <a:r>
              <a:rPr lang="en-GB" sz="1800" dirty="0" smtClean="0">
                <a:ea typeface="ＭＳ Ｐゴシック" pitchFamily="34" charset="-128"/>
              </a:rPr>
              <a:t>There are many tools available for environmental and climate change improvement of programs and projects</a:t>
            </a:r>
          </a:p>
          <a:p>
            <a:pPr marL="622300" indent="-266700">
              <a:spcBef>
                <a:spcPts val="600"/>
              </a:spcBef>
              <a:buFont typeface="Arial" pitchFamily="34" charset="0"/>
              <a:buChar char="•"/>
              <a:defRPr/>
            </a:pPr>
            <a:r>
              <a:rPr lang="en-GB" sz="1800" dirty="0" smtClean="0">
                <a:ea typeface="ＭＳ Ｐゴシック" pitchFamily="34" charset="-128"/>
              </a:rPr>
              <a:t>TEEB provides a picture of the value of eco-systems and biodiversity</a:t>
            </a:r>
          </a:p>
          <a:p>
            <a:pPr marL="622300" indent="-266700">
              <a:spcBef>
                <a:spcPts val="600"/>
              </a:spcBef>
              <a:buFont typeface="Arial" pitchFamily="34" charset="0"/>
              <a:buChar char="•"/>
              <a:defRPr/>
            </a:pPr>
            <a:r>
              <a:rPr lang="en-GB" sz="1800" dirty="0" smtClean="0">
                <a:ea typeface="ＭＳ Ｐゴシック" pitchFamily="34" charset="-128"/>
              </a:rPr>
              <a:t>Cost-effectiveness analyses are often useful to find best alternative option</a:t>
            </a:r>
          </a:p>
          <a:p>
            <a:pPr marL="622300" indent="-266700">
              <a:spcBef>
                <a:spcPts val="600"/>
              </a:spcBef>
              <a:buFont typeface="Arial" pitchFamily="34" charset="0"/>
              <a:buChar char="•"/>
              <a:defRPr/>
            </a:pPr>
            <a:r>
              <a:rPr lang="en-GB" sz="1800" dirty="0" smtClean="0">
                <a:ea typeface="ＭＳ Ｐゴシック" pitchFamily="34" charset="-128"/>
              </a:rPr>
              <a:t>Cost-benefit analyses provide a picture of the socio-economic impact of programs </a:t>
            </a:r>
          </a:p>
          <a:p>
            <a:pPr marL="622300" indent="-266700">
              <a:spcBef>
                <a:spcPts val="600"/>
              </a:spcBef>
              <a:buFont typeface="Arial" pitchFamily="34" charset="0"/>
              <a:buChar char="•"/>
              <a:defRPr/>
            </a:pPr>
            <a:r>
              <a:rPr lang="en-GB" sz="1800" dirty="0" smtClean="0">
                <a:ea typeface="ＭＳ Ｐゴシック" pitchFamily="34" charset="-128"/>
              </a:rPr>
              <a:t>Comprehensive ENV and CC tools include EIA, SEA and CRA with relatively identical tool structures: Screening; scoping; study; action plan</a:t>
            </a:r>
          </a:p>
        </p:txBody>
      </p:sp>
    </p:spTree>
    <p:extLst>
      <p:ext uri="{BB962C8B-B14F-4D97-AF65-F5344CB8AC3E}">
        <p14:creationId xmlns:p14="http://schemas.microsoft.com/office/powerpoint/2010/main" xmlns="" val="342597148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44049"/>
            <a:ext cx="8229600" cy="553998"/>
          </a:xfrm>
        </p:spPr>
        <p:txBody>
          <a:bodyPr>
            <a:spAutoFit/>
          </a:bodyPr>
          <a:lstStyle/>
          <a:p>
            <a:r>
              <a:rPr lang="da-DK" dirty="0" smtClean="0"/>
              <a:t>Resources</a:t>
            </a:r>
            <a:endParaRPr lang="en-US" dirty="0"/>
          </a:p>
        </p:txBody>
      </p:sp>
      <p:sp>
        <p:nvSpPr>
          <p:cNvPr id="4" name="Content Placeholder 3"/>
          <p:cNvSpPr>
            <a:spLocks noGrp="1"/>
          </p:cNvSpPr>
          <p:nvPr>
            <p:ph idx="1"/>
          </p:nvPr>
        </p:nvSpPr>
        <p:spPr>
          <a:xfrm>
            <a:off x="0" y="1828800"/>
            <a:ext cx="8610600" cy="4782847"/>
          </a:xfrm>
        </p:spPr>
        <p:txBody>
          <a:bodyPr wrap="square">
            <a:spAutoFit/>
          </a:bodyPr>
          <a:lstStyle/>
          <a:p>
            <a:pPr marL="622300" indent="-266700">
              <a:buNone/>
            </a:pPr>
            <a:endParaRPr lang="en-GB" sz="1200" i="0" dirty="0">
              <a:solidFill>
                <a:srgbClr val="000000"/>
              </a:solidFill>
              <a:ea typeface="Lucida Grande"/>
              <a:cs typeface="Lucida Grande"/>
            </a:endParaRPr>
          </a:p>
          <a:p>
            <a:pPr marL="622300" indent="-266700">
              <a:buNone/>
            </a:pPr>
            <a:r>
              <a:rPr lang="en-GB" sz="1600" b="1" dirty="0" smtClean="0"/>
              <a:t>SEA</a:t>
            </a:r>
            <a:endParaRPr lang="en-GB" sz="1600" dirty="0"/>
          </a:p>
          <a:p>
            <a:pPr marL="622300" indent="-266700">
              <a:buClrTx/>
            </a:pPr>
            <a:r>
              <a:rPr lang="en-GB" sz="1600" u="sng" dirty="0"/>
              <a:t>Strategic Environmental Assessment Task Team</a:t>
            </a:r>
            <a:r>
              <a:rPr lang="en-GB" sz="1600" dirty="0"/>
              <a:t>  - </a:t>
            </a:r>
            <a:r>
              <a:rPr lang="en-GB" sz="1600" dirty="0" smtClean="0"/>
              <a:t>OECD</a:t>
            </a:r>
            <a:br>
              <a:rPr lang="en-GB" sz="1600" dirty="0" smtClean="0"/>
            </a:br>
            <a:r>
              <a:rPr lang="da-DK" sz="1200" i="0" dirty="0" smtClean="0">
                <a:solidFill>
                  <a:srgbClr val="000000"/>
                </a:solidFill>
                <a:ea typeface="Lucida Grande"/>
                <a:cs typeface="Lucida Grande"/>
                <a:hlinkClick r:id="rId3"/>
              </a:rPr>
              <a:t>http://www.seataskteam.net/</a:t>
            </a:r>
            <a:r>
              <a:rPr lang="da-DK" sz="1200" i="0" dirty="0" smtClean="0">
                <a:solidFill>
                  <a:srgbClr val="000000"/>
                </a:solidFill>
                <a:ea typeface="Lucida Grande"/>
                <a:cs typeface="Lucida Grande"/>
              </a:rPr>
              <a:t> </a:t>
            </a:r>
            <a:endParaRPr lang="en-GB" sz="1200" dirty="0" smtClean="0"/>
          </a:p>
          <a:p>
            <a:pPr marL="622300" indent="-266700">
              <a:buClrTx/>
            </a:pPr>
            <a:r>
              <a:rPr lang="en-GB" sz="1600" u="sng" dirty="0"/>
              <a:t>SEA</a:t>
            </a:r>
            <a:r>
              <a:rPr lang="en-GB" sz="1600" dirty="0"/>
              <a:t> – DG </a:t>
            </a:r>
            <a:r>
              <a:rPr lang="en-GB" sz="1600" dirty="0" smtClean="0"/>
              <a:t>ENV</a:t>
            </a:r>
            <a:br>
              <a:rPr lang="en-GB" sz="1600" dirty="0" smtClean="0"/>
            </a:br>
            <a:r>
              <a:rPr lang="da-DK" sz="1200" i="0" dirty="0" smtClean="0">
                <a:solidFill>
                  <a:srgbClr val="000000"/>
                </a:solidFill>
                <a:ea typeface="Lucida Grande"/>
                <a:cs typeface="Lucida Grande"/>
                <a:hlinkClick r:id="rId4"/>
              </a:rPr>
              <a:t>http://ec.europa.eu/environment/eia/sea-legalcontext.htm</a:t>
            </a:r>
            <a:r>
              <a:rPr lang="da-DK" sz="1200" i="0" dirty="0" smtClean="0">
                <a:solidFill>
                  <a:srgbClr val="000000"/>
                </a:solidFill>
                <a:ea typeface="Lucida Grande"/>
                <a:cs typeface="Lucida Grande"/>
              </a:rPr>
              <a:t> </a:t>
            </a:r>
            <a:endParaRPr lang="en-GB" sz="1200" dirty="0" smtClean="0"/>
          </a:p>
          <a:p>
            <a:pPr marL="622300" indent="-266700">
              <a:buClrTx/>
              <a:buNone/>
            </a:pPr>
            <a:endParaRPr lang="da-DK" sz="1600" i="0" dirty="0" smtClean="0"/>
          </a:p>
          <a:p>
            <a:pPr marL="622300" indent="-266700">
              <a:buClrTx/>
              <a:buNone/>
            </a:pPr>
            <a:r>
              <a:rPr lang="da-DK" sz="1600" b="1" dirty="0" smtClean="0"/>
              <a:t>CRA</a:t>
            </a:r>
            <a:endParaRPr lang="da-DK" sz="1600" b="1" dirty="0"/>
          </a:p>
          <a:p>
            <a:pPr marL="622300" indent="-266700">
              <a:buClrTx/>
            </a:pPr>
            <a:r>
              <a:rPr lang="en-US" sz="1600" u="sng" dirty="0" smtClean="0"/>
              <a:t>Climate Risk Assessment Methodology</a:t>
            </a:r>
            <a:r>
              <a:rPr lang="en-US" sz="1600" dirty="0" smtClean="0"/>
              <a:t> – WB</a:t>
            </a:r>
            <a:br>
              <a:rPr lang="en-US" sz="1600" dirty="0" smtClean="0"/>
            </a:br>
            <a:r>
              <a:rPr lang="da-DK" sz="1200" i="0" dirty="0" smtClean="0">
                <a:solidFill>
                  <a:srgbClr val="000000"/>
                </a:solidFill>
                <a:ea typeface="Lucida Grande"/>
                <a:cs typeface="Lucida Grande"/>
                <a:hlinkClick r:id="rId5"/>
              </a:rPr>
              <a:t>http://climatechange.worldbank.org/content/note-3-assessing-climate-risk</a:t>
            </a:r>
            <a:endParaRPr lang="en-US" sz="1200" dirty="0" smtClean="0"/>
          </a:p>
          <a:p>
            <a:pPr marL="622300" indent="-266700">
              <a:buClrTx/>
            </a:pPr>
            <a:endParaRPr lang="da-DK" sz="1200" i="0" u="sng" dirty="0">
              <a:solidFill>
                <a:srgbClr val="000000"/>
              </a:solidFill>
              <a:ea typeface="Lucida Grande"/>
              <a:cs typeface="Lucida Grande"/>
            </a:endParaRPr>
          </a:p>
          <a:p>
            <a:pPr marL="622300" indent="-266700">
              <a:buClrTx/>
              <a:buNone/>
            </a:pPr>
            <a:r>
              <a:rPr lang="da-DK" sz="1600" b="1" dirty="0"/>
              <a:t>EIA</a:t>
            </a:r>
          </a:p>
          <a:p>
            <a:pPr marL="622300" indent="-266700">
              <a:buClrTx/>
            </a:pPr>
            <a:r>
              <a:rPr lang="en-US" sz="1600" u="sng" dirty="0"/>
              <a:t>Open Education Resource on EIA</a:t>
            </a:r>
            <a:r>
              <a:rPr lang="en-US" sz="1600" dirty="0"/>
              <a:t> – UNEP</a:t>
            </a:r>
            <a:br>
              <a:rPr lang="en-US" sz="1600" dirty="0"/>
            </a:br>
            <a:r>
              <a:rPr lang="da-DK" sz="1200" i="0" dirty="0">
                <a:solidFill>
                  <a:srgbClr val="000000"/>
                </a:solidFill>
                <a:ea typeface="Lucida Grande"/>
                <a:cs typeface="Lucida Grande"/>
                <a:hlinkClick r:id="rId6"/>
              </a:rPr>
              <a:t>http://</a:t>
            </a:r>
            <a:r>
              <a:rPr lang="da-DK" sz="1200" i="0" dirty="0" err="1">
                <a:solidFill>
                  <a:srgbClr val="000000"/>
                </a:solidFill>
                <a:ea typeface="Lucida Grande"/>
                <a:cs typeface="Lucida Grande"/>
                <a:hlinkClick r:id="rId6"/>
              </a:rPr>
              <a:t>www.unep.ch</a:t>
            </a:r>
            <a:r>
              <a:rPr lang="da-DK" sz="1200" i="0" dirty="0">
                <a:solidFill>
                  <a:srgbClr val="000000"/>
                </a:solidFill>
                <a:ea typeface="Lucida Grande"/>
                <a:cs typeface="Lucida Grande"/>
                <a:hlinkClick r:id="rId6"/>
              </a:rPr>
              <a:t>/etb/</a:t>
            </a:r>
            <a:r>
              <a:rPr lang="da-DK" sz="1200" i="0" dirty="0" err="1">
                <a:solidFill>
                  <a:srgbClr val="000000"/>
                </a:solidFill>
                <a:ea typeface="Lucida Grande"/>
                <a:cs typeface="Lucida Grande"/>
                <a:hlinkClick r:id="rId6"/>
              </a:rPr>
              <a:t>publications</a:t>
            </a:r>
            <a:r>
              <a:rPr lang="da-DK" sz="1200" i="0" dirty="0">
                <a:solidFill>
                  <a:srgbClr val="000000"/>
                </a:solidFill>
                <a:ea typeface="Lucida Grande"/>
                <a:cs typeface="Lucida Grande"/>
                <a:hlinkClick r:id="rId6"/>
              </a:rPr>
              <a:t>/</a:t>
            </a:r>
            <a:r>
              <a:rPr lang="da-DK" sz="1200" i="0" dirty="0" err="1">
                <a:solidFill>
                  <a:srgbClr val="000000"/>
                </a:solidFill>
                <a:ea typeface="Lucida Grande"/>
                <a:cs typeface="Lucida Grande"/>
                <a:hlinkClick r:id="rId6"/>
              </a:rPr>
              <a:t>enviImpAsse.php</a:t>
            </a:r>
            <a:endParaRPr lang="en-US" sz="1200" dirty="0"/>
          </a:p>
          <a:p>
            <a:pPr marL="622300" indent="-266700">
              <a:buClrTx/>
            </a:pPr>
            <a:r>
              <a:rPr lang="en-US" sz="1600" u="sng" dirty="0" smtClean="0"/>
              <a:t>Studies </a:t>
            </a:r>
            <a:r>
              <a:rPr lang="en-US" sz="1600" u="sng" dirty="0"/>
              <a:t>of EIA Practice in Developing Countries </a:t>
            </a:r>
            <a:r>
              <a:rPr lang="en-US" sz="1600" dirty="0"/>
              <a:t>– UNEP</a:t>
            </a:r>
            <a:br>
              <a:rPr lang="en-US" sz="1600" dirty="0"/>
            </a:br>
            <a:r>
              <a:rPr lang="da-DK" sz="1200" i="0" dirty="0">
                <a:solidFill>
                  <a:srgbClr val="000000"/>
                </a:solidFill>
                <a:ea typeface="Lucida Grande"/>
                <a:cs typeface="Lucida Grande"/>
                <a:hlinkClick r:id="rId7"/>
              </a:rPr>
              <a:t>http://www.unep.ch/etb/publications/compendium/</a:t>
            </a:r>
            <a:r>
              <a:rPr lang="da-DK" sz="1200" i="0" dirty="0" smtClean="0">
                <a:solidFill>
                  <a:srgbClr val="000000"/>
                </a:solidFill>
                <a:ea typeface="Lucida Grande"/>
                <a:cs typeface="Lucida Grande"/>
                <a:hlinkClick r:id="rId7"/>
              </a:rPr>
              <a:t>introMat.pdf</a:t>
            </a:r>
            <a:r>
              <a:rPr lang="da-DK" sz="1200" i="0" dirty="0" smtClean="0">
                <a:solidFill>
                  <a:srgbClr val="000000"/>
                </a:solidFill>
                <a:ea typeface="Lucida Grande"/>
                <a:cs typeface="Lucida Grande"/>
              </a:rPr>
              <a:t> </a:t>
            </a:r>
            <a:endParaRPr lang="en-US" sz="1200" dirty="0"/>
          </a:p>
          <a:p>
            <a:pPr marL="622300" indent="-266700">
              <a:buClrTx/>
            </a:pPr>
            <a:r>
              <a:rPr lang="en-US" sz="1600" u="sng" dirty="0"/>
              <a:t>EIA in Developing Countries - An Overview </a:t>
            </a:r>
            <a:r>
              <a:rPr lang="en-US" sz="1600" dirty="0"/>
              <a:t>– Wood</a:t>
            </a:r>
            <a:br>
              <a:rPr lang="en-US" sz="1600" dirty="0"/>
            </a:br>
            <a:r>
              <a:rPr lang="da-DK" sz="1200" i="0" dirty="0">
                <a:solidFill>
                  <a:srgbClr val="000000"/>
                </a:solidFill>
                <a:ea typeface="Lucida Grande"/>
                <a:cs typeface="Lucida Grande"/>
                <a:hlinkClick r:id="rId8"/>
              </a:rPr>
              <a:t>http://www.sed.man.ac.uk/research/iarc/ediais/pdf/</a:t>
            </a:r>
            <a:r>
              <a:rPr lang="da-DK" sz="1200" i="0" dirty="0" smtClean="0">
                <a:solidFill>
                  <a:srgbClr val="000000"/>
                </a:solidFill>
                <a:ea typeface="Lucida Grande"/>
                <a:cs typeface="Lucida Grande"/>
                <a:hlinkClick r:id="rId8"/>
              </a:rPr>
              <a:t>Wood.pdf</a:t>
            </a:r>
            <a:r>
              <a:rPr lang="da-DK" sz="1200" i="0" dirty="0" smtClean="0">
                <a:solidFill>
                  <a:srgbClr val="000000"/>
                </a:solidFill>
                <a:ea typeface="Lucida Grande"/>
                <a:cs typeface="Lucida Grande"/>
              </a:rPr>
              <a:t> </a:t>
            </a:r>
            <a:endParaRPr lang="en-US" sz="1200" dirty="0"/>
          </a:p>
          <a:p>
            <a:pPr marL="622300" indent="-266700">
              <a:buClrTx/>
            </a:pPr>
            <a:endParaRPr lang="en-GB" sz="1200" u="sng" dirty="0"/>
          </a:p>
        </p:txBody>
      </p:sp>
      <p:sp>
        <p:nvSpPr>
          <p:cNvPr id="3" name="Slide Number Placeholder 2"/>
          <p:cNvSpPr>
            <a:spLocks noGrp="1"/>
          </p:cNvSpPr>
          <p:nvPr>
            <p:ph type="sldNum" sz="quarter" idx="12"/>
          </p:nvPr>
        </p:nvSpPr>
        <p:spPr/>
        <p:txBody>
          <a:bodyPr/>
          <a:lstStyle/>
          <a:p>
            <a:pPr>
              <a:defRPr/>
            </a:pPr>
            <a:fld id="{315A5415-EC39-4ABD-B2D1-376FD9DBC68B}" type="slidenum">
              <a:rPr lang="en-GB" smtClean="0"/>
              <a:pPr>
                <a:defRPr/>
              </a:pPr>
              <a:t>58</a:t>
            </a:fld>
            <a:endParaRPr lang="en-GB" dirty="0"/>
          </a:p>
        </p:txBody>
      </p:sp>
    </p:spTree>
    <p:extLst>
      <p:ext uri="{BB962C8B-B14F-4D97-AF65-F5344CB8AC3E}">
        <p14:creationId xmlns:p14="http://schemas.microsoft.com/office/powerpoint/2010/main" xmlns="" val="182160587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1159584"/>
            <a:ext cx="9144000" cy="1477328"/>
          </a:xfrm>
          <a:ln/>
          <a:extLs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p>
            <a:pPr indent="0" eaLnBrk="1" hangingPunct="1"/>
            <a:r>
              <a:rPr lang="en-GB" dirty="0" smtClean="0">
                <a:ea typeface="ＭＳ Ｐゴシック" pitchFamily="34" charset="-128"/>
              </a:rPr>
              <a:t>Climate Change and Environmental Degradation Risk and Adaptation Assessment - CEDRA</a:t>
            </a:r>
          </a:p>
        </p:txBody>
      </p:sp>
      <p:sp>
        <p:nvSpPr>
          <p:cNvPr id="20484" name="Espace réservé du numéro de diapositive 5"/>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549BCD62-74D7-47F0-97F5-C72156114591}" type="slidenum">
              <a:rPr lang="en-GB" smtClean="0">
                <a:solidFill>
                  <a:srgbClr val="00A6C8"/>
                </a:solidFill>
                <a:latin typeface="Verdana" pitchFamily="34" charset="0"/>
              </a:rPr>
              <a:pPr eaLnBrk="1" hangingPunct="1"/>
              <a:t>59</a:t>
            </a:fld>
            <a:endParaRPr lang="en-GB" smtClean="0">
              <a:solidFill>
                <a:srgbClr val="00A6C8"/>
              </a:solidFill>
              <a:latin typeface="Verdana" pitchFamily="34" charset="0"/>
            </a:endParaRPr>
          </a:p>
        </p:txBody>
      </p:sp>
      <p:sp>
        <p:nvSpPr>
          <p:cNvPr id="2" name="Pladsholder til indhold 1"/>
          <p:cNvSpPr>
            <a:spLocks noGrp="1"/>
          </p:cNvSpPr>
          <p:nvPr>
            <p:ph idx="1"/>
          </p:nvPr>
        </p:nvSpPr>
        <p:spPr>
          <a:xfrm>
            <a:off x="381000" y="2873027"/>
            <a:ext cx="8229600" cy="646331"/>
          </a:xfrm>
        </p:spPr>
        <p:txBody>
          <a:bodyPr>
            <a:spAutoFit/>
          </a:bodyPr>
          <a:lstStyle/>
          <a:p>
            <a:pPr>
              <a:buClrTx/>
            </a:pPr>
            <a:r>
              <a:rPr lang="en-GB" sz="1800" i="0" dirty="0" smtClean="0"/>
              <a:t>A structural approach to identifying possible impacts of climate and environmental change</a:t>
            </a:r>
          </a:p>
        </p:txBody>
      </p:sp>
      <p:sp>
        <p:nvSpPr>
          <p:cNvPr id="3" name="Rektangel 2"/>
          <p:cNvSpPr/>
          <p:nvPr/>
        </p:nvSpPr>
        <p:spPr bwMode="auto">
          <a:xfrm>
            <a:off x="179512" y="4221088"/>
            <a:ext cx="1043608" cy="720080"/>
          </a:xfrm>
          <a:prstGeom prst="rect">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rgbClr val="FFC000"/>
                </a:solidFill>
                <a:effectLst/>
                <a:latin typeface="Verdana" pitchFamily="34" charset="0"/>
              </a:rPr>
              <a:t>Step 1 Mapping</a:t>
            </a:r>
          </a:p>
        </p:txBody>
      </p:sp>
      <p:sp>
        <p:nvSpPr>
          <p:cNvPr id="7" name="Rektangel 6"/>
          <p:cNvSpPr/>
          <p:nvPr/>
        </p:nvSpPr>
        <p:spPr bwMode="auto">
          <a:xfrm>
            <a:off x="1475656" y="4510250"/>
            <a:ext cx="1043608" cy="720080"/>
          </a:xfrm>
          <a:prstGeom prst="rect">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rgbClr val="FFC000"/>
                </a:solidFill>
                <a:effectLst/>
                <a:latin typeface="Verdana" pitchFamily="34" charset="0"/>
              </a:rPr>
              <a:t>Step 2 </a:t>
            </a:r>
            <a:r>
              <a:rPr lang="en-GB" b="1" dirty="0" smtClean="0">
                <a:solidFill>
                  <a:srgbClr val="FFC000"/>
                </a:solidFill>
              </a:rPr>
              <a:t>Science</a:t>
            </a:r>
            <a:endParaRPr kumimoji="0" lang="en-GB" sz="1200" b="1" i="0" u="none" strike="noStrike" cap="none" normalizeH="0" baseline="0" dirty="0" smtClean="0">
              <a:ln>
                <a:noFill/>
              </a:ln>
              <a:solidFill>
                <a:srgbClr val="FFC000"/>
              </a:solidFill>
              <a:effectLst/>
            </a:endParaRPr>
          </a:p>
        </p:txBody>
      </p:sp>
      <p:sp>
        <p:nvSpPr>
          <p:cNvPr id="8" name="Rektangel 7"/>
          <p:cNvSpPr/>
          <p:nvPr/>
        </p:nvSpPr>
        <p:spPr bwMode="auto">
          <a:xfrm>
            <a:off x="2771800" y="4799412"/>
            <a:ext cx="1043608" cy="720080"/>
          </a:xfrm>
          <a:prstGeom prst="rect">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rgbClr val="FFC000"/>
                </a:solidFill>
                <a:effectLst/>
                <a:latin typeface="Verdana" pitchFamily="34" charset="0"/>
              </a:rPr>
              <a:t>Step 3</a:t>
            </a:r>
          </a:p>
          <a:p>
            <a:pPr marL="3175" marR="0" indent="0" algn="ctr" defTabSz="914400" rtl="0" eaLnBrk="1" fontAlgn="base" latinLnBrk="0" hangingPunct="1">
              <a:lnSpc>
                <a:spcPct val="100000"/>
              </a:lnSpc>
              <a:spcBef>
                <a:spcPct val="0"/>
              </a:spcBef>
              <a:spcAft>
                <a:spcPct val="0"/>
              </a:spcAft>
              <a:buClrTx/>
              <a:buSzTx/>
              <a:buFontTx/>
              <a:buNone/>
              <a:tabLst/>
            </a:pPr>
            <a:r>
              <a:rPr lang="en-GB" b="1" dirty="0" err="1" smtClean="0">
                <a:solidFill>
                  <a:srgbClr val="FFC000"/>
                </a:solidFill>
              </a:rPr>
              <a:t>Commu-nity</a:t>
            </a:r>
            <a:endParaRPr kumimoji="0" lang="en-GB" sz="1200" b="1" i="0" u="none" strike="noStrike" cap="none" normalizeH="0" baseline="0" dirty="0" smtClean="0">
              <a:ln>
                <a:noFill/>
              </a:ln>
              <a:solidFill>
                <a:srgbClr val="FFC000"/>
              </a:solidFill>
              <a:effectLst/>
            </a:endParaRPr>
          </a:p>
        </p:txBody>
      </p:sp>
      <p:sp>
        <p:nvSpPr>
          <p:cNvPr id="9" name="Rektangel 8"/>
          <p:cNvSpPr/>
          <p:nvPr/>
        </p:nvSpPr>
        <p:spPr bwMode="auto">
          <a:xfrm>
            <a:off x="4067944" y="5088574"/>
            <a:ext cx="1043608" cy="720080"/>
          </a:xfrm>
          <a:prstGeom prst="rect">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rgbClr val="FFC000"/>
                </a:solidFill>
                <a:effectLst/>
                <a:latin typeface="Verdana" pitchFamily="34" charset="0"/>
              </a:rPr>
              <a:t>Step 4</a:t>
            </a:r>
          </a:p>
          <a:p>
            <a:pPr marL="3175" marR="0" indent="0" algn="ctr" defTabSz="914400" rtl="0" eaLnBrk="1" fontAlgn="base" latinLnBrk="0" hangingPunct="1">
              <a:lnSpc>
                <a:spcPct val="100000"/>
              </a:lnSpc>
              <a:spcBef>
                <a:spcPct val="0"/>
              </a:spcBef>
              <a:spcAft>
                <a:spcPct val="0"/>
              </a:spcAft>
              <a:buClrTx/>
              <a:buSzTx/>
              <a:buFontTx/>
              <a:buNone/>
              <a:tabLst/>
            </a:pPr>
            <a:r>
              <a:rPr lang="en-GB" b="1" dirty="0" smtClean="0">
                <a:solidFill>
                  <a:srgbClr val="FFC000"/>
                </a:solidFill>
              </a:rPr>
              <a:t>Risk as-</a:t>
            </a:r>
            <a:r>
              <a:rPr lang="en-GB" b="1" dirty="0" err="1" smtClean="0">
                <a:solidFill>
                  <a:srgbClr val="FFC000"/>
                </a:solidFill>
              </a:rPr>
              <a:t>sessment</a:t>
            </a:r>
            <a:endParaRPr kumimoji="0" lang="en-GB" sz="1200" b="1" i="0" u="none" strike="noStrike" cap="none" normalizeH="0" baseline="0" dirty="0" smtClean="0">
              <a:ln>
                <a:noFill/>
              </a:ln>
              <a:solidFill>
                <a:srgbClr val="FFC000"/>
              </a:solidFill>
              <a:effectLst/>
            </a:endParaRPr>
          </a:p>
        </p:txBody>
      </p:sp>
      <p:sp>
        <p:nvSpPr>
          <p:cNvPr id="10" name="Rektangel 9"/>
          <p:cNvSpPr/>
          <p:nvPr/>
        </p:nvSpPr>
        <p:spPr bwMode="auto">
          <a:xfrm>
            <a:off x="5364088" y="5377736"/>
            <a:ext cx="1043608" cy="720080"/>
          </a:xfrm>
          <a:prstGeom prst="rect">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rgbClr val="FFC000"/>
                </a:solidFill>
                <a:effectLst/>
                <a:latin typeface="Verdana" pitchFamily="34" charset="0"/>
              </a:rPr>
              <a:t>Step 5</a:t>
            </a:r>
          </a:p>
          <a:p>
            <a:pPr marL="3175" marR="0" indent="0" algn="ctr" defTabSz="914400" rtl="0" eaLnBrk="1" fontAlgn="base" latinLnBrk="0" hangingPunct="1">
              <a:lnSpc>
                <a:spcPct val="100000"/>
              </a:lnSpc>
              <a:spcBef>
                <a:spcPct val="0"/>
              </a:spcBef>
              <a:spcAft>
                <a:spcPct val="0"/>
              </a:spcAft>
              <a:buClrTx/>
              <a:buSzTx/>
              <a:buFontTx/>
              <a:buNone/>
              <a:tabLst/>
            </a:pPr>
            <a:r>
              <a:rPr lang="en-GB" b="1" dirty="0" err="1" smtClean="0">
                <a:solidFill>
                  <a:srgbClr val="FFC000"/>
                </a:solidFill>
              </a:rPr>
              <a:t>Adapta-tion</a:t>
            </a:r>
            <a:endParaRPr kumimoji="0" lang="en-GB" sz="1200" b="1" i="0" u="none" strike="noStrike" cap="none" normalizeH="0" baseline="0" dirty="0" smtClean="0">
              <a:ln>
                <a:noFill/>
              </a:ln>
              <a:solidFill>
                <a:srgbClr val="FFC000"/>
              </a:solidFill>
              <a:effectLst/>
            </a:endParaRPr>
          </a:p>
        </p:txBody>
      </p:sp>
      <p:sp>
        <p:nvSpPr>
          <p:cNvPr id="11" name="Rektangel 10"/>
          <p:cNvSpPr/>
          <p:nvPr/>
        </p:nvSpPr>
        <p:spPr bwMode="auto">
          <a:xfrm>
            <a:off x="6660232" y="5666898"/>
            <a:ext cx="1043608" cy="720080"/>
          </a:xfrm>
          <a:prstGeom prst="rect">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rgbClr val="FFC000"/>
                </a:solidFill>
                <a:effectLst/>
                <a:latin typeface="Verdana" pitchFamily="34" charset="0"/>
              </a:rPr>
              <a:t>Step 6 </a:t>
            </a:r>
          </a:p>
          <a:p>
            <a:pPr marL="3175" marR="0" indent="0" algn="ctr" defTabSz="914400" rtl="0" eaLnBrk="1" fontAlgn="base" latinLnBrk="0" hangingPunct="1">
              <a:lnSpc>
                <a:spcPct val="100000"/>
              </a:lnSpc>
              <a:spcBef>
                <a:spcPct val="0"/>
              </a:spcBef>
              <a:spcAft>
                <a:spcPct val="0"/>
              </a:spcAft>
              <a:buClrTx/>
              <a:buSzTx/>
              <a:buFontTx/>
              <a:buNone/>
              <a:tabLst/>
            </a:pPr>
            <a:r>
              <a:rPr lang="en-GB" b="1" dirty="0" err="1" smtClean="0">
                <a:solidFill>
                  <a:srgbClr val="FFC000"/>
                </a:solidFill>
              </a:rPr>
              <a:t>Compi-lation</a:t>
            </a:r>
            <a:endParaRPr kumimoji="0" lang="en-GB" sz="1200" b="1" i="0" u="none" strike="noStrike" cap="none" normalizeH="0" baseline="0" dirty="0" smtClean="0">
              <a:ln>
                <a:noFill/>
              </a:ln>
              <a:solidFill>
                <a:srgbClr val="FFC000"/>
              </a:solidFill>
              <a:effectLst/>
            </a:endParaRPr>
          </a:p>
        </p:txBody>
      </p:sp>
      <p:sp>
        <p:nvSpPr>
          <p:cNvPr id="12" name="Rektangel 11"/>
          <p:cNvSpPr/>
          <p:nvPr/>
        </p:nvSpPr>
        <p:spPr bwMode="auto">
          <a:xfrm>
            <a:off x="7956376" y="5956060"/>
            <a:ext cx="1043608" cy="720080"/>
          </a:xfrm>
          <a:prstGeom prst="rect">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rgbClr val="FFC000"/>
                </a:solidFill>
                <a:effectLst/>
                <a:latin typeface="Verdana" pitchFamily="34" charset="0"/>
              </a:rPr>
              <a:t>Step 7 </a:t>
            </a:r>
          </a:p>
          <a:p>
            <a:pPr marL="3175" marR="0" indent="0" algn="ctr" defTabSz="914400" rtl="0" eaLnBrk="1" fontAlgn="base" latinLnBrk="0" hangingPunct="1">
              <a:lnSpc>
                <a:spcPct val="100000"/>
              </a:lnSpc>
              <a:spcBef>
                <a:spcPct val="0"/>
              </a:spcBef>
              <a:spcAft>
                <a:spcPct val="0"/>
              </a:spcAft>
              <a:buClrTx/>
              <a:buSzTx/>
              <a:buFontTx/>
              <a:buNone/>
              <a:tabLst/>
            </a:pPr>
            <a:r>
              <a:rPr lang="en-GB" b="1" dirty="0" smtClean="0">
                <a:solidFill>
                  <a:srgbClr val="FFC000"/>
                </a:solidFill>
              </a:rPr>
              <a:t>Lasting change</a:t>
            </a:r>
            <a:endParaRPr kumimoji="0" lang="en-GB" sz="1200" b="1" i="0" u="none" strike="noStrike" cap="none" normalizeH="0" baseline="0" dirty="0" smtClean="0">
              <a:ln>
                <a:noFill/>
              </a:ln>
              <a:solidFill>
                <a:srgbClr val="FFC000"/>
              </a:solidFill>
              <a:effectLst/>
            </a:endParaRPr>
          </a:p>
        </p:txBody>
      </p:sp>
      <p:sp>
        <p:nvSpPr>
          <p:cNvPr id="4" name="Højrepil 3"/>
          <p:cNvSpPr/>
          <p:nvPr/>
        </p:nvSpPr>
        <p:spPr bwMode="auto">
          <a:xfrm>
            <a:off x="1187624" y="4653136"/>
            <a:ext cx="360040" cy="217154"/>
          </a:xfrm>
          <a:prstGeom prst="rightArrow">
            <a:avLst/>
          </a:prstGeom>
          <a:solidFill>
            <a:srgbClr val="C0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14" name="Højrepil 13"/>
          <p:cNvSpPr/>
          <p:nvPr/>
        </p:nvSpPr>
        <p:spPr bwMode="auto">
          <a:xfrm>
            <a:off x="2483768" y="4941168"/>
            <a:ext cx="360040" cy="217154"/>
          </a:xfrm>
          <a:prstGeom prst="rightArrow">
            <a:avLst/>
          </a:prstGeom>
          <a:solidFill>
            <a:srgbClr val="C0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15" name="Højrepil 14"/>
          <p:cNvSpPr/>
          <p:nvPr/>
        </p:nvSpPr>
        <p:spPr bwMode="auto">
          <a:xfrm>
            <a:off x="3779912" y="5229200"/>
            <a:ext cx="360040" cy="217154"/>
          </a:xfrm>
          <a:prstGeom prst="rightArrow">
            <a:avLst/>
          </a:prstGeom>
          <a:solidFill>
            <a:srgbClr val="C0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16" name="Højrepil 15"/>
          <p:cNvSpPr/>
          <p:nvPr/>
        </p:nvSpPr>
        <p:spPr bwMode="auto">
          <a:xfrm>
            <a:off x="5076056" y="5516102"/>
            <a:ext cx="360040" cy="217154"/>
          </a:xfrm>
          <a:prstGeom prst="rightArrow">
            <a:avLst/>
          </a:prstGeom>
          <a:solidFill>
            <a:srgbClr val="C0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17" name="Højrepil 16"/>
          <p:cNvSpPr/>
          <p:nvPr/>
        </p:nvSpPr>
        <p:spPr bwMode="auto">
          <a:xfrm>
            <a:off x="6372200" y="5804134"/>
            <a:ext cx="360040" cy="217154"/>
          </a:xfrm>
          <a:prstGeom prst="rightArrow">
            <a:avLst/>
          </a:prstGeom>
          <a:solidFill>
            <a:srgbClr val="C0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18" name="Højrepil 17"/>
          <p:cNvSpPr/>
          <p:nvPr/>
        </p:nvSpPr>
        <p:spPr bwMode="auto">
          <a:xfrm>
            <a:off x="7668344" y="6092166"/>
            <a:ext cx="360040" cy="217154"/>
          </a:xfrm>
          <a:prstGeom prst="rightArrow">
            <a:avLst/>
          </a:prstGeom>
          <a:solidFill>
            <a:srgbClr val="C0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Tree>
    <p:extLst>
      <p:ext uri="{BB962C8B-B14F-4D97-AF65-F5344CB8AC3E}">
        <p14:creationId xmlns:p14="http://schemas.microsoft.com/office/powerpoint/2010/main" xmlns="" val="18984434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p:cNvSpPr>
            <a:spLocks noGrp="1" noChangeArrowheads="1"/>
          </p:cNvSpPr>
          <p:nvPr>
            <p:ph type="title"/>
          </p:nvPr>
        </p:nvSpPr>
        <p:spPr>
          <a:xfrm>
            <a:off x="0" y="1310571"/>
            <a:ext cx="9144000" cy="1015663"/>
          </a:xfrm>
          <a:ln/>
          <a:extLs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p>
            <a:pPr indent="0" eaLnBrk="1" hangingPunct="1"/>
            <a:r>
              <a:rPr lang="en-GB" dirty="0" smtClean="0">
                <a:ea typeface="ＭＳ Ｐゴシック" pitchFamily="34" charset="-128"/>
              </a:rPr>
              <a:t>Assessing evidence/Vulnerability and adaptation assessment </a:t>
            </a:r>
          </a:p>
        </p:txBody>
      </p:sp>
      <p:sp>
        <p:nvSpPr>
          <p:cNvPr id="23" name="Content Placeholder 2"/>
          <p:cNvSpPr>
            <a:spLocks noGrp="1"/>
          </p:cNvSpPr>
          <p:nvPr>
            <p:ph idx="1"/>
          </p:nvPr>
        </p:nvSpPr>
        <p:spPr>
          <a:xfrm>
            <a:off x="14808" y="2300808"/>
            <a:ext cx="8229600" cy="4800600"/>
          </a:xfrm>
        </p:spPr>
        <p:txBody>
          <a:bodyPr/>
          <a:lstStyle/>
          <a:p>
            <a:r>
              <a:rPr lang="en-GB" sz="1800" i="0" dirty="0" smtClean="0"/>
              <a:t>Typically </a:t>
            </a:r>
            <a:r>
              <a:rPr lang="en-GB" sz="1800" i="0" dirty="0"/>
              <a:t>focus on </a:t>
            </a:r>
            <a:r>
              <a:rPr lang="en-GB" sz="1800" i="0" dirty="0" smtClean="0"/>
              <a:t>three units </a:t>
            </a:r>
            <a:r>
              <a:rPr lang="en-GB" sz="1800" i="0" dirty="0"/>
              <a:t>of analysis:</a:t>
            </a:r>
          </a:p>
          <a:p>
            <a:pPr lvl="1"/>
            <a:endParaRPr lang="en-GB" sz="1050" dirty="0" smtClean="0">
              <a:ea typeface="+mn-ea"/>
              <a:cs typeface="+mn-cs"/>
            </a:endParaRPr>
          </a:p>
          <a:p>
            <a:pPr lvl="1"/>
            <a:r>
              <a:rPr lang="en-GB" sz="1800" dirty="0" smtClean="0">
                <a:ea typeface="+mn-ea"/>
                <a:cs typeface="+mn-cs"/>
              </a:rPr>
              <a:t>Places</a:t>
            </a:r>
            <a:r>
              <a:rPr lang="en-GB" sz="1800" dirty="0">
                <a:ea typeface="+mn-ea"/>
                <a:cs typeface="+mn-cs"/>
              </a:rPr>
              <a:t>: </a:t>
            </a:r>
            <a:r>
              <a:rPr lang="en-GB" sz="1800" b="0" dirty="0">
                <a:ea typeface="+mn-ea"/>
                <a:cs typeface="+mn-cs"/>
              </a:rPr>
              <a:t>land, water, ecosystems, ‘natural capital’ and ‘built infrastructure’</a:t>
            </a:r>
          </a:p>
          <a:p>
            <a:pPr lvl="1"/>
            <a:r>
              <a:rPr lang="en-GB" sz="1800" dirty="0">
                <a:ea typeface="+mn-ea"/>
                <a:cs typeface="+mn-cs"/>
              </a:rPr>
              <a:t>People: </a:t>
            </a:r>
            <a:r>
              <a:rPr lang="en-GB" sz="1800" b="0" dirty="0">
                <a:ea typeface="+mn-ea"/>
                <a:cs typeface="+mn-cs"/>
              </a:rPr>
              <a:t>individuals, communities, ‘human capital’, livelihoods</a:t>
            </a:r>
          </a:p>
          <a:p>
            <a:pPr lvl="1"/>
            <a:r>
              <a:rPr lang="en-GB" sz="1800" dirty="0">
                <a:ea typeface="+mn-ea"/>
                <a:cs typeface="+mn-cs"/>
              </a:rPr>
              <a:t>Institutions: </a:t>
            </a:r>
            <a:r>
              <a:rPr lang="en-GB" sz="1800" b="0" dirty="0">
                <a:ea typeface="+mn-ea"/>
                <a:cs typeface="+mn-cs"/>
              </a:rPr>
              <a:t>sectors, organisations, how they relate to each other, ‘social capital’</a:t>
            </a:r>
          </a:p>
          <a:p>
            <a:endParaRPr lang="en-GB" sz="1050" i="0" dirty="0" smtClean="0"/>
          </a:p>
          <a:p>
            <a:r>
              <a:rPr lang="en-GB" sz="1800" i="0" dirty="0" smtClean="0"/>
              <a:t>It </a:t>
            </a:r>
            <a:r>
              <a:rPr lang="en-GB" sz="1800" i="0" dirty="0"/>
              <a:t>should assess both current &amp; future vulnerability to determine possible adaptation measures</a:t>
            </a:r>
          </a:p>
        </p:txBody>
      </p:sp>
      <p:sp>
        <p:nvSpPr>
          <p:cNvPr id="24" name="TextBox 3"/>
          <p:cNvSpPr txBox="1">
            <a:spLocks noChangeArrowheads="1"/>
          </p:cNvSpPr>
          <p:nvPr/>
        </p:nvSpPr>
        <p:spPr bwMode="auto">
          <a:xfrm>
            <a:off x="3124200" y="6411913"/>
            <a:ext cx="4800600" cy="307975"/>
          </a:xfrm>
          <a:prstGeom prst="rect">
            <a:avLst/>
          </a:prstGeom>
          <a:noFill/>
          <a:ln w="9525">
            <a:noFill/>
            <a:miter lim="800000"/>
            <a:headEnd/>
            <a:tailEnd/>
          </a:ln>
        </p:spPr>
        <p:txBody>
          <a:bodyPr>
            <a:spAutoFit/>
          </a:bodyPr>
          <a:lstStyle/>
          <a:p>
            <a:pPr algn="r"/>
            <a:r>
              <a:rPr lang="en-GB" sz="1400"/>
              <a:t>Source: Downing &amp; Patwardhan (2004)</a:t>
            </a:r>
          </a:p>
        </p:txBody>
      </p:sp>
      <p:grpSp>
        <p:nvGrpSpPr>
          <p:cNvPr id="6" name="Group 5"/>
          <p:cNvGrpSpPr/>
          <p:nvPr/>
        </p:nvGrpSpPr>
        <p:grpSpPr>
          <a:xfrm>
            <a:off x="160487" y="5589240"/>
            <a:ext cx="1747217" cy="1267891"/>
            <a:chOff x="971600" y="2463726"/>
            <a:chExt cx="6335520" cy="3889349"/>
          </a:xfrm>
        </p:grpSpPr>
        <p:sp>
          <p:nvSpPr>
            <p:cNvPr id="7" name="Rounded Rectangle 6"/>
            <p:cNvSpPr/>
            <p:nvPr/>
          </p:nvSpPr>
          <p:spPr>
            <a:xfrm>
              <a:off x="971600" y="2463726"/>
              <a:ext cx="1573163" cy="605234"/>
            </a:xfrm>
            <a:prstGeom prst="roundRect">
              <a:avLst/>
            </a:prstGeom>
            <a:solidFill>
              <a:srgbClr val="0083A9"/>
            </a:solidFill>
            <a:ln w="3175"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 b="1" i="0" u="none" strike="noStrike" kern="0" cap="none" spc="0" normalizeH="0" baseline="0" noProof="0" dirty="0">
                  <a:ln>
                    <a:noFill/>
                  </a:ln>
                  <a:solidFill>
                    <a:srgbClr val="FFFFFF"/>
                  </a:solidFill>
                  <a:effectLst/>
                  <a:uLnTx/>
                  <a:uFillTx/>
                  <a:latin typeface="Arial"/>
                  <a:ea typeface="+mn-ea"/>
                  <a:cs typeface="+mn-cs"/>
                </a:rPr>
                <a:t>Assessing evidence</a:t>
              </a:r>
            </a:p>
          </p:txBody>
        </p:sp>
        <p:sp>
          <p:nvSpPr>
            <p:cNvPr id="8" name="Flowchart: Document 4"/>
            <p:cNvSpPr/>
            <p:nvPr/>
          </p:nvSpPr>
          <p:spPr>
            <a:xfrm>
              <a:off x="971600" y="3241229"/>
              <a:ext cx="1573163" cy="907851"/>
            </a:xfrm>
            <a:prstGeom prst="flowChartDocument">
              <a:avLst/>
            </a:prstGeom>
            <a:solidFill>
              <a:srgbClr val="669900">
                <a:lumMod val="40000"/>
                <a:lumOff val="60000"/>
              </a:srgbClr>
            </a:solidFill>
            <a:ln w="3175" cap="flat" cmpd="sng" algn="ctr">
              <a:solidFill>
                <a:srgbClr val="00206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 b="1" i="0" u="none" strike="noStrike" kern="0" cap="none" spc="0" normalizeH="0" baseline="0" noProof="0" dirty="0">
                  <a:ln>
                    <a:noFill/>
                  </a:ln>
                  <a:solidFill>
                    <a:srgbClr val="002060"/>
                  </a:solidFill>
                  <a:effectLst/>
                  <a:uLnTx/>
                  <a:uFillTx/>
                  <a:latin typeface="Arial"/>
                  <a:ea typeface="+mn-ea"/>
                  <a:cs typeface="+mn-cs"/>
                </a:rPr>
                <a:t>Vulnerability and adaptation assessments</a:t>
              </a:r>
            </a:p>
          </p:txBody>
        </p:sp>
        <p:sp>
          <p:nvSpPr>
            <p:cNvPr id="9" name="Flowchart: Document 5"/>
            <p:cNvSpPr/>
            <p:nvPr/>
          </p:nvSpPr>
          <p:spPr>
            <a:xfrm>
              <a:off x="971600" y="4386857"/>
              <a:ext cx="1573163" cy="907851"/>
            </a:xfrm>
            <a:prstGeom prst="flowChartDocument">
              <a:avLst/>
            </a:prstGeom>
            <a:solidFill>
              <a:srgbClr val="669900">
                <a:lumMod val="40000"/>
                <a:lumOff val="60000"/>
              </a:srgbClr>
            </a:solidFill>
            <a:ln w="3175" cap="flat" cmpd="sng" algn="ctr">
              <a:solidFill>
                <a:srgbClr val="00206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 b="1" i="0" u="none" strike="noStrike" kern="0" cap="none" spc="0" normalizeH="0" baseline="0" noProof="0" dirty="0">
                  <a:ln>
                    <a:noFill/>
                  </a:ln>
                  <a:solidFill>
                    <a:srgbClr val="002060"/>
                  </a:solidFill>
                  <a:effectLst/>
                  <a:uLnTx/>
                  <a:uFillTx/>
                  <a:latin typeface="Arial"/>
                  <a:ea typeface="+mn-ea"/>
                  <a:cs typeface="+mn-cs"/>
                </a:rPr>
                <a:t>Macro and meso economic analysis</a:t>
              </a:r>
            </a:p>
          </p:txBody>
        </p:sp>
        <p:sp>
          <p:nvSpPr>
            <p:cNvPr id="10" name="Flowchart: Document 6"/>
            <p:cNvSpPr/>
            <p:nvPr/>
          </p:nvSpPr>
          <p:spPr>
            <a:xfrm>
              <a:off x="971600" y="5445224"/>
              <a:ext cx="1573163" cy="907851"/>
            </a:xfrm>
            <a:prstGeom prst="flowChartDocument">
              <a:avLst/>
            </a:prstGeom>
            <a:solidFill>
              <a:srgbClr val="669900">
                <a:lumMod val="40000"/>
                <a:lumOff val="60000"/>
              </a:srgbClr>
            </a:solidFill>
            <a:ln w="3175" cap="flat" cmpd="sng" algn="ctr">
              <a:solidFill>
                <a:srgbClr val="00206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 b="1" i="0" u="none" strike="noStrike" kern="0" cap="none" spc="0" normalizeH="0" baseline="0" noProof="0" dirty="0">
                  <a:ln>
                    <a:noFill/>
                  </a:ln>
                  <a:solidFill>
                    <a:srgbClr val="002060"/>
                  </a:solidFill>
                  <a:effectLst/>
                  <a:uLnTx/>
                  <a:uFillTx/>
                  <a:latin typeface="Arial"/>
                  <a:ea typeface="+mn-ea"/>
                  <a:cs typeface="+mn-cs"/>
                </a:rPr>
                <a:t>Demonstration or pilot projects</a:t>
              </a:r>
            </a:p>
          </p:txBody>
        </p:sp>
        <p:sp>
          <p:nvSpPr>
            <p:cNvPr id="11" name="Rounded Rectangle 10"/>
            <p:cNvSpPr/>
            <p:nvPr/>
          </p:nvSpPr>
          <p:spPr>
            <a:xfrm>
              <a:off x="3151238" y="2492896"/>
              <a:ext cx="1573162" cy="605234"/>
            </a:xfrm>
            <a:prstGeom prst="roundRect">
              <a:avLst/>
            </a:prstGeom>
            <a:solidFill>
              <a:srgbClr val="0083A9"/>
            </a:solidFill>
            <a:ln w="3175"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 b="1" i="0" u="none" strike="noStrike" kern="0" cap="none" spc="0" normalizeH="0" baseline="0" noProof="0" dirty="0">
                  <a:ln>
                    <a:noFill/>
                  </a:ln>
                  <a:solidFill>
                    <a:srgbClr val="FFFFFF"/>
                  </a:solidFill>
                  <a:effectLst/>
                  <a:uLnTx/>
                  <a:uFillTx/>
                  <a:latin typeface="Arial"/>
                  <a:ea typeface="+mn-ea"/>
                  <a:cs typeface="+mn-cs"/>
                </a:rPr>
                <a:t>Engaging key actors</a:t>
              </a:r>
            </a:p>
          </p:txBody>
        </p:sp>
        <p:sp>
          <p:nvSpPr>
            <p:cNvPr id="12" name="Rounded Rectangle 11"/>
            <p:cNvSpPr/>
            <p:nvPr/>
          </p:nvSpPr>
          <p:spPr>
            <a:xfrm>
              <a:off x="3151238" y="4149080"/>
              <a:ext cx="1573162" cy="1210468"/>
            </a:xfrm>
            <a:prstGeom prst="roundRect">
              <a:avLst/>
            </a:prstGeom>
            <a:solidFill>
              <a:srgbClr val="0083A9"/>
            </a:solidFill>
            <a:ln w="3175"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 b="1" i="0" u="none" strike="noStrike" kern="0" cap="none" spc="0" normalizeH="0" baseline="0" noProof="0" dirty="0">
                  <a:ln>
                    <a:noFill/>
                  </a:ln>
                  <a:solidFill>
                    <a:srgbClr val="FFFFFF"/>
                  </a:solidFill>
                  <a:effectLst/>
                  <a:uLnTx/>
                  <a:uFillTx/>
                  <a:latin typeface="Arial"/>
                  <a:ea typeface="+mn-ea"/>
                  <a:cs typeface="+mn-cs"/>
                </a:rPr>
                <a:t>Communication &amp; advocacy strategy</a:t>
              </a:r>
            </a:p>
          </p:txBody>
        </p:sp>
        <p:sp>
          <p:nvSpPr>
            <p:cNvPr id="13" name="Rounded Rectangle 12"/>
            <p:cNvSpPr/>
            <p:nvPr/>
          </p:nvSpPr>
          <p:spPr>
            <a:xfrm>
              <a:off x="5584417" y="4149080"/>
              <a:ext cx="1722703" cy="1291084"/>
            </a:xfrm>
            <a:prstGeom prst="roundRect">
              <a:avLst/>
            </a:prstGeom>
            <a:solidFill>
              <a:srgbClr val="0083A9">
                <a:lumMod val="60000"/>
                <a:lumOff val="40000"/>
              </a:srgbClr>
            </a:solidFill>
            <a:ln w="3175"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 b="1" i="0" u="none" strike="noStrike" kern="0" cap="none" spc="0" normalizeH="0" baseline="0" noProof="0">
                  <a:ln>
                    <a:noFill/>
                  </a:ln>
                  <a:solidFill>
                    <a:srgbClr val="002060"/>
                  </a:solidFill>
                  <a:effectLst/>
                  <a:uLnTx/>
                  <a:uFillTx/>
                  <a:latin typeface="Arial"/>
                  <a:ea typeface="+mn-ea"/>
                  <a:cs typeface="+mn-cs"/>
                </a:rPr>
                <a:t>National consensus on and commitment to climate-resilient and low-emission development</a:t>
              </a:r>
              <a:endParaRPr kumimoji="0" lang="en-GB" sz="300" b="1" i="0" u="none" strike="noStrike" kern="0" cap="none" spc="0" normalizeH="0" baseline="0" noProof="0">
                <a:ln>
                  <a:noFill/>
                </a:ln>
                <a:solidFill>
                  <a:srgbClr val="000000"/>
                </a:solidFill>
                <a:effectLst/>
                <a:uLnTx/>
                <a:uFillTx/>
                <a:latin typeface="Arial"/>
                <a:ea typeface="+mn-ea"/>
                <a:cs typeface="+mn-cs"/>
              </a:endParaRPr>
            </a:p>
          </p:txBody>
        </p:sp>
        <p:sp>
          <p:nvSpPr>
            <p:cNvPr id="14" name="Rounded Rectangle 13"/>
            <p:cNvSpPr/>
            <p:nvPr/>
          </p:nvSpPr>
          <p:spPr>
            <a:xfrm>
              <a:off x="5580112" y="2968011"/>
              <a:ext cx="1722703" cy="736573"/>
            </a:xfrm>
            <a:prstGeom prst="roundRect">
              <a:avLst/>
            </a:prstGeom>
            <a:solidFill>
              <a:srgbClr val="0083A9">
                <a:lumMod val="60000"/>
                <a:lumOff val="40000"/>
              </a:srgbClr>
            </a:solidFill>
            <a:ln w="3175"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 b="1" i="0" u="none" strike="noStrike" kern="0" cap="none" spc="0" normalizeH="0" baseline="0" noProof="0" dirty="0">
                  <a:ln>
                    <a:noFill/>
                  </a:ln>
                  <a:solidFill>
                    <a:srgbClr val="002060"/>
                  </a:solidFill>
                  <a:effectLst/>
                  <a:uLnTx/>
                  <a:uFillTx/>
                  <a:latin typeface="Arial"/>
                  <a:ea typeface="+mn-ea"/>
                  <a:cs typeface="+mn-cs"/>
                </a:rPr>
                <a:t>Awareness raising &amp; partnership building</a:t>
              </a:r>
              <a:endParaRPr kumimoji="0" lang="en-GB" sz="300" b="1" i="0" u="none" strike="noStrike" kern="0" cap="none" spc="0" normalizeH="0" baseline="0" noProof="0" dirty="0">
                <a:ln>
                  <a:noFill/>
                </a:ln>
                <a:solidFill>
                  <a:srgbClr val="000000"/>
                </a:solidFill>
                <a:effectLst/>
                <a:uLnTx/>
                <a:uFillTx/>
                <a:latin typeface="Arial"/>
                <a:ea typeface="+mn-ea"/>
                <a:cs typeface="+mn-cs"/>
              </a:endParaRPr>
            </a:p>
          </p:txBody>
        </p:sp>
        <p:cxnSp>
          <p:nvCxnSpPr>
            <p:cNvPr id="15" name="Straight Connector 14"/>
            <p:cNvCxnSpPr>
              <a:stCxn id="7" idx="2"/>
              <a:endCxn id="8" idx="0"/>
            </p:cNvCxnSpPr>
            <p:nvPr/>
          </p:nvCxnSpPr>
          <p:spPr>
            <a:xfrm>
              <a:off x="1758182" y="3068960"/>
              <a:ext cx="0" cy="172269"/>
            </a:xfrm>
            <a:prstGeom prst="line">
              <a:avLst/>
            </a:prstGeom>
            <a:noFill/>
            <a:ln w="3175" cap="flat" cmpd="sng" algn="ctr">
              <a:solidFill>
                <a:srgbClr val="005F7B"/>
              </a:solidFill>
              <a:prstDash val="solid"/>
            </a:ln>
            <a:effectLst/>
          </p:spPr>
        </p:cxnSp>
        <p:cxnSp>
          <p:nvCxnSpPr>
            <p:cNvPr id="16" name="Straight Connector 15"/>
            <p:cNvCxnSpPr>
              <a:stCxn id="8" idx="2"/>
              <a:endCxn id="9" idx="0"/>
            </p:cNvCxnSpPr>
            <p:nvPr/>
          </p:nvCxnSpPr>
          <p:spPr>
            <a:xfrm>
              <a:off x="1758182" y="4089061"/>
              <a:ext cx="0" cy="297796"/>
            </a:xfrm>
            <a:prstGeom prst="line">
              <a:avLst/>
            </a:prstGeom>
            <a:noFill/>
            <a:ln w="3175" cap="flat" cmpd="sng" algn="ctr">
              <a:solidFill>
                <a:srgbClr val="002060"/>
              </a:solidFill>
              <a:prstDash val="solid"/>
            </a:ln>
            <a:effectLst/>
          </p:spPr>
        </p:cxnSp>
        <p:cxnSp>
          <p:nvCxnSpPr>
            <p:cNvPr id="17" name="Straight Connector 16"/>
            <p:cNvCxnSpPr>
              <a:stCxn id="9" idx="2"/>
              <a:endCxn id="10" idx="0"/>
            </p:cNvCxnSpPr>
            <p:nvPr/>
          </p:nvCxnSpPr>
          <p:spPr>
            <a:xfrm>
              <a:off x="1758182" y="5234689"/>
              <a:ext cx="0" cy="210535"/>
            </a:xfrm>
            <a:prstGeom prst="line">
              <a:avLst/>
            </a:prstGeom>
            <a:noFill/>
            <a:ln w="3175" cap="flat" cmpd="sng" algn="ctr">
              <a:solidFill>
                <a:srgbClr val="002060"/>
              </a:solidFill>
              <a:prstDash val="solid"/>
            </a:ln>
            <a:effectLst/>
          </p:spPr>
        </p:cxnSp>
        <p:sp>
          <p:nvSpPr>
            <p:cNvPr id="18" name="Right Brace 17"/>
            <p:cNvSpPr/>
            <p:nvPr/>
          </p:nvSpPr>
          <p:spPr>
            <a:xfrm>
              <a:off x="2656953" y="3212976"/>
              <a:ext cx="114847" cy="3086693"/>
            </a:xfrm>
            <a:prstGeom prst="rightBrace">
              <a:avLst/>
            </a:prstGeom>
            <a:noFill/>
            <a:ln w="3175" cap="flat" cmpd="sng" algn="ctr">
              <a:solidFill>
                <a:srgbClr val="005F7B"/>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a:ln>
                  <a:noFill/>
                </a:ln>
                <a:solidFill>
                  <a:srgbClr val="000000"/>
                </a:solidFill>
                <a:effectLst/>
                <a:uLnTx/>
                <a:uFillTx/>
                <a:latin typeface="Arial"/>
                <a:ea typeface="+mn-ea"/>
                <a:cs typeface="+mn-cs"/>
              </a:endParaRPr>
            </a:p>
          </p:txBody>
        </p:sp>
        <p:cxnSp>
          <p:nvCxnSpPr>
            <p:cNvPr id="19" name="Straight Arrow Connector 18"/>
            <p:cNvCxnSpPr>
              <a:stCxn id="18" idx="1"/>
              <a:endCxn id="12" idx="1"/>
            </p:cNvCxnSpPr>
            <p:nvPr/>
          </p:nvCxnSpPr>
          <p:spPr>
            <a:xfrm flipV="1">
              <a:off x="2771800" y="4754314"/>
              <a:ext cx="379438" cy="2009"/>
            </a:xfrm>
            <a:prstGeom prst="straightConnector1">
              <a:avLst/>
            </a:prstGeom>
            <a:noFill/>
            <a:ln w="3175" cap="flat" cmpd="sng" algn="ctr">
              <a:solidFill>
                <a:srgbClr val="005F7B"/>
              </a:solidFill>
              <a:prstDash val="solid"/>
              <a:tailEnd type="arrow"/>
            </a:ln>
            <a:effectLst/>
          </p:spPr>
        </p:cxnSp>
        <p:cxnSp>
          <p:nvCxnSpPr>
            <p:cNvPr id="20" name="Straight Arrow Connector 19"/>
            <p:cNvCxnSpPr>
              <a:stCxn id="11" idx="3"/>
              <a:endCxn id="14" idx="1"/>
            </p:cNvCxnSpPr>
            <p:nvPr/>
          </p:nvCxnSpPr>
          <p:spPr>
            <a:xfrm>
              <a:off x="4724400" y="2795513"/>
              <a:ext cx="855712" cy="540785"/>
            </a:xfrm>
            <a:prstGeom prst="straightConnector1">
              <a:avLst/>
            </a:prstGeom>
            <a:noFill/>
            <a:ln w="3175" cap="flat" cmpd="sng" algn="ctr">
              <a:solidFill>
                <a:srgbClr val="005F7B"/>
              </a:solidFill>
              <a:prstDash val="solid"/>
              <a:tailEnd type="arrow"/>
            </a:ln>
            <a:effectLst/>
          </p:spPr>
        </p:cxnSp>
        <p:cxnSp>
          <p:nvCxnSpPr>
            <p:cNvPr id="22" name="Straight Arrow Connector 21"/>
            <p:cNvCxnSpPr>
              <a:stCxn id="12" idx="3"/>
              <a:endCxn id="14" idx="1"/>
            </p:cNvCxnSpPr>
            <p:nvPr/>
          </p:nvCxnSpPr>
          <p:spPr>
            <a:xfrm flipV="1">
              <a:off x="4724400" y="3336298"/>
              <a:ext cx="855712" cy="1418016"/>
            </a:xfrm>
            <a:prstGeom prst="straightConnector1">
              <a:avLst/>
            </a:prstGeom>
            <a:noFill/>
            <a:ln w="3175" cap="flat" cmpd="sng" algn="ctr">
              <a:solidFill>
                <a:srgbClr val="005F7B"/>
              </a:solidFill>
              <a:prstDash val="solid"/>
              <a:tailEnd type="arrow"/>
            </a:ln>
            <a:effectLst/>
          </p:spPr>
        </p:cxnSp>
        <p:cxnSp>
          <p:nvCxnSpPr>
            <p:cNvPr id="25" name="Straight Arrow Connector 24"/>
            <p:cNvCxnSpPr>
              <a:stCxn id="14" idx="2"/>
              <a:endCxn id="13" idx="0"/>
            </p:cNvCxnSpPr>
            <p:nvPr/>
          </p:nvCxnSpPr>
          <p:spPr>
            <a:xfrm>
              <a:off x="6441464" y="3704584"/>
              <a:ext cx="4305" cy="444496"/>
            </a:xfrm>
            <a:prstGeom prst="straightConnector1">
              <a:avLst/>
            </a:prstGeom>
            <a:noFill/>
            <a:ln w="3175" cap="flat" cmpd="sng" algn="ctr">
              <a:solidFill>
                <a:srgbClr val="005F7B"/>
              </a:solidFill>
              <a:prstDash val="solid"/>
              <a:tailEnd type="arrow"/>
            </a:ln>
            <a:effectLst/>
          </p:spPr>
        </p:cxnSp>
        <p:cxnSp>
          <p:nvCxnSpPr>
            <p:cNvPr id="26" name="Straight Arrow Connector 25"/>
            <p:cNvCxnSpPr>
              <a:stCxn id="18" idx="1"/>
              <a:endCxn id="11" idx="1"/>
            </p:cNvCxnSpPr>
            <p:nvPr/>
          </p:nvCxnSpPr>
          <p:spPr>
            <a:xfrm flipV="1">
              <a:off x="2771800" y="2795513"/>
              <a:ext cx="379438" cy="1960810"/>
            </a:xfrm>
            <a:prstGeom prst="straightConnector1">
              <a:avLst/>
            </a:prstGeom>
            <a:noFill/>
            <a:ln w="3175" cap="flat" cmpd="sng" algn="ctr">
              <a:solidFill>
                <a:srgbClr val="005F7B"/>
              </a:solidFill>
              <a:prstDash val="solid"/>
              <a:tailEnd type="arrow"/>
            </a:ln>
            <a:effectLst/>
          </p:spPr>
        </p:cxnSp>
      </p:grpSp>
      <p:sp>
        <p:nvSpPr>
          <p:cNvPr id="27" name="Oval 26"/>
          <p:cNvSpPr/>
          <p:nvPr/>
        </p:nvSpPr>
        <p:spPr bwMode="auto">
          <a:xfrm>
            <a:off x="35496" y="5777325"/>
            <a:ext cx="592714" cy="387979"/>
          </a:xfrm>
          <a:prstGeom prst="ellipse">
            <a:avLst/>
          </a:prstGeom>
          <a:noFill/>
          <a:ln w="31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100" b="0" i="0" u="none" strike="noStrike" cap="none" normalizeH="0" baseline="0" smtClean="0">
              <a:ln>
                <a:noFill/>
              </a:ln>
              <a:solidFill>
                <a:srgbClr val="0F5494"/>
              </a:solidFill>
              <a:effectLst/>
              <a:latin typeface="Verdana" pitchFamily="34" charset="0"/>
            </a:endParaRPr>
          </a:p>
        </p:txBody>
      </p:sp>
    </p:spTree>
    <p:extLst>
      <p:ext uri="{BB962C8B-B14F-4D97-AF65-F5344CB8AC3E}">
        <p14:creationId xmlns:p14="http://schemas.microsoft.com/office/powerpoint/2010/main" xmlns="" val="104204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cxnSp>
        <p:nvCxnSpPr>
          <p:cNvPr id="15" name="Curved Connector 14"/>
          <p:cNvCxnSpPr>
            <a:stCxn id="8" idx="2"/>
            <a:endCxn id="9" idx="0"/>
          </p:cNvCxnSpPr>
          <p:nvPr/>
        </p:nvCxnSpPr>
        <p:spPr bwMode="auto">
          <a:xfrm rot="5400000">
            <a:off x="3425766" y="401429"/>
            <a:ext cx="1806669" cy="6264696"/>
          </a:xfrm>
          <a:prstGeom prst="curvedConnector3">
            <a:avLst/>
          </a:prstGeom>
          <a:noFill/>
          <a:ln w="19050" cap="flat" cmpd="sng" algn="ctr">
            <a:solidFill>
              <a:schemeClr val="accent2"/>
            </a:solidFill>
            <a:prstDash val="solid"/>
            <a:round/>
            <a:headEnd type="none" w="med" len="med"/>
            <a:tailEnd type="arrow"/>
          </a:ln>
          <a:effectLst/>
        </p:spPr>
      </p:cxnSp>
      <p:sp>
        <p:nvSpPr>
          <p:cNvPr id="20482" name="Rectangle 2"/>
          <p:cNvSpPr>
            <a:spLocks noGrp="1" noChangeArrowheads="1"/>
          </p:cNvSpPr>
          <p:nvPr>
            <p:ph type="title"/>
          </p:nvPr>
        </p:nvSpPr>
        <p:spPr>
          <a:xfrm>
            <a:off x="0" y="1052736"/>
            <a:ext cx="9144000" cy="553998"/>
          </a:xfrm>
          <a:ln/>
          <a:extLs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p>
            <a:pPr indent="0" eaLnBrk="1" hangingPunct="1"/>
            <a:r>
              <a:rPr lang="en-GB" dirty="0" smtClean="0">
                <a:ea typeface="ＭＳ Ｐゴシック" pitchFamily="34" charset="-128"/>
              </a:rPr>
              <a:t>CEDRA Key Tools</a:t>
            </a:r>
          </a:p>
        </p:txBody>
      </p:sp>
      <p:sp>
        <p:nvSpPr>
          <p:cNvPr id="3" name="Rektangel 2"/>
          <p:cNvSpPr/>
          <p:nvPr/>
        </p:nvSpPr>
        <p:spPr bwMode="auto">
          <a:xfrm>
            <a:off x="144016" y="1910363"/>
            <a:ext cx="2718048" cy="720080"/>
          </a:xfrm>
          <a:prstGeom prst="rect">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FFC000"/>
                </a:solidFill>
                <a:effectLst/>
                <a:latin typeface="Verdana" pitchFamily="34" charset="0"/>
              </a:rPr>
              <a:t>Step 1 </a:t>
            </a:r>
          </a:p>
          <a:p>
            <a:pPr marL="3175" marR="0" indent="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FFC000"/>
                </a:solidFill>
                <a:effectLst/>
                <a:latin typeface="Verdana" pitchFamily="34" charset="0"/>
              </a:rPr>
              <a:t>Mapping</a:t>
            </a:r>
          </a:p>
        </p:txBody>
      </p:sp>
      <p:sp>
        <p:nvSpPr>
          <p:cNvPr id="7" name="Rektangel 6"/>
          <p:cNvSpPr/>
          <p:nvPr/>
        </p:nvSpPr>
        <p:spPr bwMode="auto">
          <a:xfrm>
            <a:off x="3131840" y="1910363"/>
            <a:ext cx="2718048" cy="720080"/>
          </a:xfrm>
          <a:prstGeom prst="rect">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FFC000"/>
                </a:solidFill>
                <a:effectLst/>
              </a:rPr>
              <a:t>Step 2 </a:t>
            </a:r>
          </a:p>
          <a:p>
            <a:pPr marL="3175" marR="0" indent="0" algn="ctr" defTabSz="914400" rtl="0" eaLnBrk="1" fontAlgn="base" latinLnBrk="0" hangingPunct="1">
              <a:lnSpc>
                <a:spcPct val="100000"/>
              </a:lnSpc>
              <a:spcBef>
                <a:spcPct val="0"/>
              </a:spcBef>
              <a:spcAft>
                <a:spcPct val="0"/>
              </a:spcAft>
              <a:buClrTx/>
              <a:buSzTx/>
              <a:buFontTx/>
              <a:buNone/>
              <a:tabLst/>
            </a:pPr>
            <a:r>
              <a:rPr lang="en-GB" sz="1600" b="1" dirty="0" smtClean="0">
                <a:solidFill>
                  <a:srgbClr val="FFC000"/>
                </a:solidFill>
              </a:rPr>
              <a:t>Science</a:t>
            </a:r>
            <a:endParaRPr kumimoji="0" lang="en-GB" sz="1600" b="1" i="0" u="none" strike="noStrike" cap="none" normalizeH="0" baseline="0" dirty="0" smtClean="0">
              <a:ln>
                <a:noFill/>
              </a:ln>
              <a:solidFill>
                <a:srgbClr val="FFC000"/>
              </a:solidFill>
              <a:effectLst/>
            </a:endParaRPr>
          </a:p>
        </p:txBody>
      </p:sp>
      <p:sp>
        <p:nvSpPr>
          <p:cNvPr id="8" name="Rektangel 7"/>
          <p:cNvSpPr/>
          <p:nvPr/>
        </p:nvSpPr>
        <p:spPr bwMode="auto">
          <a:xfrm>
            <a:off x="6102424" y="1910363"/>
            <a:ext cx="2718048" cy="720080"/>
          </a:xfrm>
          <a:prstGeom prst="rect">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FFC000"/>
                </a:solidFill>
                <a:effectLst/>
              </a:rPr>
              <a:t>Step 3</a:t>
            </a:r>
          </a:p>
          <a:p>
            <a:pPr marL="3175" marR="0" indent="0" algn="ctr" defTabSz="914400" rtl="0" eaLnBrk="1" fontAlgn="base" latinLnBrk="0" hangingPunct="1">
              <a:lnSpc>
                <a:spcPct val="100000"/>
              </a:lnSpc>
              <a:spcBef>
                <a:spcPct val="0"/>
              </a:spcBef>
              <a:spcAft>
                <a:spcPct val="0"/>
              </a:spcAft>
              <a:buClrTx/>
              <a:buSzTx/>
              <a:buFontTx/>
              <a:buNone/>
              <a:tabLst/>
            </a:pPr>
            <a:r>
              <a:rPr lang="en-GB" sz="1600" b="1" dirty="0" smtClean="0">
                <a:solidFill>
                  <a:srgbClr val="FFC000"/>
                </a:solidFill>
              </a:rPr>
              <a:t>Community</a:t>
            </a:r>
            <a:endParaRPr kumimoji="0" lang="en-GB" sz="1600" b="1" i="0" u="none" strike="noStrike" cap="none" normalizeH="0" baseline="0" dirty="0" smtClean="0">
              <a:ln>
                <a:noFill/>
              </a:ln>
              <a:solidFill>
                <a:srgbClr val="FFC000"/>
              </a:solidFill>
              <a:effectLst/>
            </a:endParaRPr>
          </a:p>
        </p:txBody>
      </p:sp>
      <p:sp>
        <p:nvSpPr>
          <p:cNvPr id="9" name="Rektangel 8"/>
          <p:cNvSpPr/>
          <p:nvPr/>
        </p:nvSpPr>
        <p:spPr bwMode="auto">
          <a:xfrm>
            <a:off x="179512" y="4437112"/>
            <a:ext cx="2034480" cy="720080"/>
          </a:xfrm>
          <a:prstGeom prst="rect">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smtClean="0">
                <a:ln>
                  <a:noFill/>
                </a:ln>
                <a:solidFill>
                  <a:srgbClr val="FFC000"/>
                </a:solidFill>
                <a:effectLst/>
                <a:latin typeface="Verdana" pitchFamily="34" charset="0"/>
              </a:rPr>
              <a:t>Step 4</a:t>
            </a:r>
          </a:p>
          <a:p>
            <a:pPr marL="3175" marR="0" indent="0" algn="ctr" defTabSz="914400" rtl="0" eaLnBrk="1" fontAlgn="base" latinLnBrk="0" hangingPunct="1">
              <a:lnSpc>
                <a:spcPct val="100000"/>
              </a:lnSpc>
              <a:spcBef>
                <a:spcPct val="0"/>
              </a:spcBef>
              <a:spcAft>
                <a:spcPct val="0"/>
              </a:spcAft>
              <a:buClrTx/>
              <a:buSzTx/>
              <a:buFontTx/>
              <a:buNone/>
              <a:tabLst/>
            </a:pPr>
            <a:r>
              <a:rPr lang="en-GB" sz="1400" b="1" dirty="0" smtClean="0">
                <a:solidFill>
                  <a:srgbClr val="FFC000"/>
                </a:solidFill>
              </a:rPr>
              <a:t>Risk assessment</a:t>
            </a:r>
            <a:endParaRPr kumimoji="0" lang="en-GB" sz="1400" b="1" i="0" u="none" strike="noStrike" cap="none" normalizeH="0" baseline="0" dirty="0" smtClean="0">
              <a:ln>
                <a:noFill/>
              </a:ln>
              <a:solidFill>
                <a:srgbClr val="FFC000"/>
              </a:solidFill>
              <a:effectLst/>
            </a:endParaRPr>
          </a:p>
        </p:txBody>
      </p:sp>
      <p:sp>
        <p:nvSpPr>
          <p:cNvPr id="10" name="Rektangel 9"/>
          <p:cNvSpPr/>
          <p:nvPr/>
        </p:nvSpPr>
        <p:spPr bwMode="auto">
          <a:xfrm>
            <a:off x="2399589" y="4437112"/>
            <a:ext cx="2034480" cy="720080"/>
          </a:xfrm>
          <a:prstGeom prst="rect">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smtClean="0">
                <a:ln>
                  <a:noFill/>
                </a:ln>
                <a:solidFill>
                  <a:srgbClr val="FFC000"/>
                </a:solidFill>
                <a:effectLst/>
                <a:latin typeface="Verdana" pitchFamily="34" charset="0"/>
              </a:rPr>
              <a:t>Step 5</a:t>
            </a:r>
          </a:p>
          <a:p>
            <a:pPr marL="3175" marR="0" indent="0" algn="ctr" defTabSz="914400" rtl="0" eaLnBrk="1" fontAlgn="base" latinLnBrk="0" hangingPunct="1">
              <a:lnSpc>
                <a:spcPct val="100000"/>
              </a:lnSpc>
              <a:spcBef>
                <a:spcPct val="0"/>
              </a:spcBef>
              <a:spcAft>
                <a:spcPct val="0"/>
              </a:spcAft>
              <a:buClrTx/>
              <a:buSzTx/>
              <a:buFontTx/>
              <a:buNone/>
              <a:tabLst/>
            </a:pPr>
            <a:r>
              <a:rPr lang="en-GB" sz="1400" b="1" dirty="0" smtClean="0">
                <a:solidFill>
                  <a:srgbClr val="FFC000"/>
                </a:solidFill>
              </a:rPr>
              <a:t>Adaptation</a:t>
            </a:r>
            <a:endParaRPr kumimoji="0" lang="en-GB" sz="1400" b="1" i="0" u="none" strike="noStrike" cap="none" normalizeH="0" baseline="0" dirty="0" smtClean="0">
              <a:ln>
                <a:noFill/>
              </a:ln>
              <a:solidFill>
                <a:srgbClr val="FFC000"/>
              </a:solidFill>
              <a:effectLst/>
            </a:endParaRPr>
          </a:p>
        </p:txBody>
      </p:sp>
      <p:sp>
        <p:nvSpPr>
          <p:cNvPr id="11" name="Rektangel 10"/>
          <p:cNvSpPr/>
          <p:nvPr/>
        </p:nvSpPr>
        <p:spPr bwMode="auto">
          <a:xfrm>
            <a:off x="4619666" y="4437112"/>
            <a:ext cx="2034480" cy="720080"/>
          </a:xfrm>
          <a:prstGeom prst="rect">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smtClean="0">
                <a:ln>
                  <a:noFill/>
                </a:ln>
                <a:solidFill>
                  <a:srgbClr val="FFC000"/>
                </a:solidFill>
                <a:effectLst/>
                <a:latin typeface="Verdana" pitchFamily="34" charset="0"/>
              </a:rPr>
              <a:t>Step 6 </a:t>
            </a:r>
          </a:p>
          <a:p>
            <a:pPr marL="3175" marR="0" indent="0" algn="ctr" defTabSz="914400" rtl="0" eaLnBrk="1" fontAlgn="base" latinLnBrk="0" hangingPunct="1">
              <a:lnSpc>
                <a:spcPct val="100000"/>
              </a:lnSpc>
              <a:spcBef>
                <a:spcPct val="0"/>
              </a:spcBef>
              <a:spcAft>
                <a:spcPct val="0"/>
              </a:spcAft>
              <a:buClrTx/>
              <a:buSzTx/>
              <a:buFontTx/>
              <a:buNone/>
              <a:tabLst/>
            </a:pPr>
            <a:r>
              <a:rPr lang="en-GB" sz="1400" b="1" dirty="0" smtClean="0">
                <a:solidFill>
                  <a:srgbClr val="FFC000"/>
                </a:solidFill>
              </a:rPr>
              <a:t>Compilation</a:t>
            </a:r>
            <a:endParaRPr kumimoji="0" lang="en-GB" sz="1400" b="1" i="0" u="none" strike="noStrike" cap="none" normalizeH="0" baseline="0" dirty="0" smtClean="0">
              <a:ln>
                <a:noFill/>
              </a:ln>
              <a:solidFill>
                <a:srgbClr val="FFC000"/>
              </a:solidFill>
              <a:effectLst/>
            </a:endParaRPr>
          </a:p>
        </p:txBody>
      </p:sp>
      <p:sp>
        <p:nvSpPr>
          <p:cNvPr id="12" name="Rektangel 11"/>
          <p:cNvSpPr/>
          <p:nvPr/>
        </p:nvSpPr>
        <p:spPr bwMode="auto">
          <a:xfrm>
            <a:off x="6839744" y="4437112"/>
            <a:ext cx="2034480" cy="720080"/>
          </a:xfrm>
          <a:prstGeom prst="rect">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smtClean="0">
                <a:ln>
                  <a:noFill/>
                </a:ln>
                <a:solidFill>
                  <a:srgbClr val="FFC000"/>
                </a:solidFill>
                <a:effectLst/>
                <a:latin typeface="Verdana" pitchFamily="34" charset="0"/>
              </a:rPr>
              <a:t>Step 7 </a:t>
            </a:r>
          </a:p>
          <a:p>
            <a:pPr marL="3175" marR="0" indent="0" algn="ctr" defTabSz="914400" rtl="0" eaLnBrk="1" fontAlgn="base" latinLnBrk="0" hangingPunct="1">
              <a:lnSpc>
                <a:spcPct val="100000"/>
              </a:lnSpc>
              <a:spcBef>
                <a:spcPct val="0"/>
              </a:spcBef>
              <a:spcAft>
                <a:spcPct val="0"/>
              </a:spcAft>
              <a:buClrTx/>
              <a:buSzTx/>
              <a:buFontTx/>
              <a:buNone/>
              <a:tabLst/>
            </a:pPr>
            <a:r>
              <a:rPr lang="en-GB" sz="1400" b="1" dirty="0" smtClean="0">
                <a:solidFill>
                  <a:srgbClr val="FFC000"/>
                </a:solidFill>
              </a:rPr>
              <a:t>Lasting change</a:t>
            </a:r>
            <a:endParaRPr kumimoji="0" lang="en-GB" sz="1400" b="1" i="0" u="none" strike="noStrike" cap="none" normalizeH="0" baseline="0" dirty="0" smtClean="0">
              <a:ln>
                <a:noFill/>
              </a:ln>
              <a:solidFill>
                <a:srgbClr val="FFC000"/>
              </a:solidFill>
              <a:effectLst/>
            </a:endParaRPr>
          </a:p>
        </p:txBody>
      </p:sp>
      <p:sp>
        <p:nvSpPr>
          <p:cNvPr id="13" name="Rektangel 12"/>
          <p:cNvSpPr/>
          <p:nvPr/>
        </p:nvSpPr>
        <p:spPr bwMode="auto">
          <a:xfrm>
            <a:off x="1440160" y="3350523"/>
            <a:ext cx="2051720" cy="187220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21" name="Rektangel 20"/>
          <p:cNvSpPr/>
          <p:nvPr/>
        </p:nvSpPr>
        <p:spPr bwMode="auto">
          <a:xfrm>
            <a:off x="144016" y="2846467"/>
            <a:ext cx="2718048" cy="1080120"/>
          </a:xfrm>
          <a:prstGeom prst="rect">
            <a:avLst/>
          </a:prstGeom>
          <a:solidFill>
            <a:schemeClr val="accent1">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kumimoji="0" lang="en-GB" i="0" u="none" strike="noStrike" cap="none" normalizeH="0" baseline="0" dirty="0" smtClean="0">
                <a:ln>
                  <a:noFill/>
                </a:ln>
                <a:solidFill>
                  <a:schemeClr val="tx1"/>
                </a:solidFill>
                <a:effectLst/>
                <a:latin typeface="Verdana" pitchFamily="34" charset="0"/>
              </a:rPr>
              <a:t>Map locations</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lang="en-GB" dirty="0" smtClean="0">
                <a:solidFill>
                  <a:schemeClr val="tx1"/>
                </a:solidFill>
              </a:rPr>
              <a:t>Physical and socio economic factors</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lang="en-GB" dirty="0" smtClean="0">
                <a:solidFill>
                  <a:schemeClr val="tx1"/>
                </a:solidFill>
              </a:rPr>
              <a:t>Causes/impacts, problem tree</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kumimoji="0" lang="en-GB" i="0" u="none" strike="noStrike" cap="none" normalizeH="0" baseline="0" dirty="0" smtClean="0">
                <a:ln>
                  <a:noFill/>
                </a:ln>
                <a:solidFill>
                  <a:schemeClr val="tx1"/>
                </a:solidFill>
                <a:effectLst/>
                <a:latin typeface="Verdana" pitchFamily="34" charset="0"/>
              </a:rPr>
              <a:t>Question identification</a:t>
            </a:r>
          </a:p>
          <a:p>
            <a:pPr marL="85725" indent="-85725">
              <a:buFont typeface="Arial" pitchFamily="34" charset="0"/>
              <a:buChar char="•"/>
            </a:pPr>
            <a:endParaRPr lang="en-GB" dirty="0">
              <a:solidFill>
                <a:schemeClr val="tx1"/>
              </a:solidFill>
            </a:endParaRPr>
          </a:p>
        </p:txBody>
      </p:sp>
      <p:sp>
        <p:nvSpPr>
          <p:cNvPr id="22" name="Rektangel 21"/>
          <p:cNvSpPr/>
          <p:nvPr/>
        </p:nvSpPr>
        <p:spPr bwMode="auto">
          <a:xfrm>
            <a:off x="3150096" y="2852936"/>
            <a:ext cx="2718048" cy="1080120"/>
          </a:xfrm>
          <a:prstGeom prst="rect">
            <a:avLst/>
          </a:prstGeom>
          <a:solidFill>
            <a:schemeClr val="accent1">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kumimoji="0" lang="en-GB" i="0" u="none" strike="noStrike" cap="none" normalizeH="0" baseline="0" dirty="0" smtClean="0">
                <a:ln>
                  <a:noFill/>
                </a:ln>
                <a:solidFill>
                  <a:schemeClr val="tx1"/>
                </a:solidFill>
                <a:effectLst/>
                <a:latin typeface="Verdana" pitchFamily="34" charset="0"/>
              </a:rPr>
              <a:t>Stakeholder</a:t>
            </a:r>
            <a:r>
              <a:rPr kumimoji="0" lang="en-GB" i="0" u="none" strike="noStrike" cap="none" normalizeH="0" dirty="0" smtClean="0">
                <a:ln>
                  <a:noFill/>
                </a:ln>
                <a:solidFill>
                  <a:schemeClr val="tx1"/>
                </a:solidFill>
                <a:effectLst/>
                <a:latin typeface="Verdana" pitchFamily="34" charset="0"/>
              </a:rPr>
              <a:t> and information source identification</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lang="en-GB" dirty="0" smtClean="0">
                <a:solidFill>
                  <a:schemeClr val="tx1"/>
                </a:solidFill>
              </a:rPr>
              <a:t>Information gathering</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lang="en-GB" dirty="0" smtClean="0">
                <a:solidFill>
                  <a:schemeClr val="tx1"/>
                </a:solidFill>
              </a:rPr>
              <a:t>Stakeholder analysis</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kumimoji="0" lang="en-GB" i="0" u="none" strike="noStrike" cap="none" normalizeH="0" baseline="0" dirty="0" smtClean="0">
                <a:ln>
                  <a:noFill/>
                </a:ln>
                <a:solidFill>
                  <a:schemeClr val="tx1"/>
                </a:solidFill>
                <a:effectLst/>
                <a:latin typeface="Verdana" pitchFamily="34" charset="0"/>
              </a:rPr>
              <a:t>Research and consultations</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endParaRPr kumimoji="0" lang="en-GB" i="0" u="none" strike="noStrike" cap="none" normalizeH="0" baseline="0" dirty="0" smtClean="0">
              <a:ln>
                <a:noFill/>
              </a:ln>
              <a:solidFill>
                <a:schemeClr val="tx1"/>
              </a:solidFill>
              <a:effectLst/>
              <a:latin typeface="Verdana" pitchFamily="34" charset="0"/>
            </a:endParaRPr>
          </a:p>
        </p:txBody>
      </p:sp>
      <p:sp>
        <p:nvSpPr>
          <p:cNvPr id="23" name="Rektangel 22"/>
          <p:cNvSpPr/>
          <p:nvPr/>
        </p:nvSpPr>
        <p:spPr bwMode="auto">
          <a:xfrm>
            <a:off x="6156176" y="2852936"/>
            <a:ext cx="2718048" cy="1080120"/>
          </a:xfrm>
          <a:prstGeom prst="rect">
            <a:avLst/>
          </a:prstGeom>
          <a:solidFill>
            <a:schemeClr val="accent1">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kumimoji="0" lang="en-GB" i="0" u="none" strike="noStrike" cap="none" normalizeH="0" baseline="0" dirty="0" smtClean="0">
                <a:ln>
                  <a:noFill/>
                </a:ln>
                <a:solidFill>
                  <a:schemeClr val="tx1"/>
                </a:solidFill>
                <a:effectLst/>
                <a:latin typeface="Verdana" pitchFamily="34" charset="0"/>
              </a:rPr>
              <a:t>Focus group discussions</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kumimoji="0" lang="en-GB" i="0" u="none" strike="noStrike" cap="none" normalizeH="0" baseline="0" dirty="0" smtClean="0">
                <a:ln>
                  <a:noFill/>
                </a:ln>
                <a:solidFill>
                  <a:schemeClr val="tx1"/>
                </a:solidFill>
                <a:effectLst/>
                <a:latin typeface="Verdana" pitchFamily="34" charset="0"/>
              </a:rPr>
              <a:t>Community mapping</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lang="en-GB" dirty="0" smtClean="0">
                <a:solidFill>
                  <a:schemeClr val="tx1"/>
                </a:solidFill>
              </a:rPr>
              <a:t>Seasonal calendars</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lang="en-GB" dirty="0" smtClean="0">
                <a:solidFill>
                  <a:schemeClr val="tx1"/>
                </a:solidFill>
              </a:rPr>
              <a:t>Ranking matrixes</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lang="en-GB" dirty="0" smtClean="0">
                <a:solidFill>
                  <a:schemeClr val="tx1"/>
                </a:solidFill>
              </a:rPr>
              <a:t>Capacities and empowerment</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endParaRPr kumimoji="0" lang="en-GB" i="0" u="none" strike="noStrike" cap="none" normalizeH="0" baseline="0" dirty="0" smtClean="0">
              <a:ln>
                <a:noFill/>
              </a:ln>
              <a:solidFill>
                <a:schemeClr val="tx1"/>
              </a:solidFill>
              <a:effectLst/>
              <a:latin typeface="Verdana" pitchFamily="34" charset="0"/>
            </a:endParaRP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endParaRPr kumimoji="0" lang="en-GB" i="0" u="none" strike="noStrike" cap="none" normalizeH="0" baseline="0" dirty="0" smtClean="0">
              <a:ln>
                <a:noFill/>
              </a:ln>
              <a:solidFill>
                <a:schemeClr val="tx1"/>
              </a:solidFill>
              <a:effectLst/>
              <a:latin typeface="Verdana" pitchFamily="34" charset="0"/>
            </a:endParaRP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endParaRPr kumimoji="0" lang="en-GB" i="0" u="none" strike="noStrike" cap="none" normalizeH="0" baseline="0" dirty="0" smtClean="0">
              <a:ln>
                <a:noFill/>
              </a:ln>
              <a:solidFill>
                <a:schemeClr val="tx1"/>
              </a:solidFill>
              <a:effectLst/>
              <a:latin typeface="Verdana" pitchFamily="34" charset="0"/>
            </a:endParaRPr>
          </a:p>
        </p:txBody>
      </p:sp>
      <p:sp>
        <p:nvSpPr>
          <p:cNvPr id="24" name="Rektangel 23"/>
          <p:cNvSpPr/>
          <p:nvPr/>
        </p:nvSpPr>
        <p:spPr bwMode="auto">
          <a:xfrm>
            <a:off x="179512" y="5301208"/>
            <a:ext cx="2034480" cy="1296144"/>
          </a:xfrm>
          <a:prstGeom prst="rect">
            <a:avLst/>
          </a:prstGeom>
          <a:solidFill>
            <a:schemeClr val="accent1">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kumimoji="0" lang="en-GB" i="0" u="none" strike="noStrike" cap="none" normalizeH="0" baseline="0" dirty="0" smtClean="0">
                <a:ln>
                  <a:noFill/>
                </a:ln>
                <a:solidFill>
                  <a:schemeClr val="tx1"/>
                </a:solidFill>
                <a:effectLst/>
              </a:rPr>
              <a:t>List</a:t>
            </a:r>
            <a:r>
              <a:rPr kumimoji="0" lang="en-GB" i="0" u="none" strike="noStrike" cap="none" normalizeH="0" dirty="0" smtClean="0">
                <a:ln>
                  <a:noFill/>
                </a:ln>
                <a:solidFill>
                  <a:schemeClr val="tx1"/>
                </a:solidFill>
                <a:effectLst/>
              </a:rPr>
              <a:t> i</a:t>
            </a:r>
            <a:r>
              <a:rPr kumimoji="0" lang="en-GB" i="0" u="none" strike="noStrike" cap="none" normalizeH="0" baseline="0" dirty="0" smtClean="0">
                <a:ln>
                  <a:noFill/>
                </a:ln>
                <a:solidFill>
                  <a:schemeClr val="tx1"/>
                </a:solidFill>
                <a:effectLst/>
              </a:rPr>
              <a:t>mpacts</a:t>
            </a:r>
            <a:r>
              <a:rPr kumimoji="0" lang="en-GB" i="0" u="none" strike="noStrike" cap="none" normalizeH="0" dirty="0" smtClean="0">
                <a:ln>
                  <a:noFill/>
                </a:ln>
                <a:solidFill>
                  <a:schemeClr val="tx1"/>
                </a:solidFill>
                <a:effectLst/>
              </a:rPr>
              <a:t>, CC/ENV</a:t>
            </a:r>
            <a:endParaRPr kumimoji="0" lang="en-GB" i="0" u="none" strike="noStrike" cap="none" normalizeH="0" baseline="0" dirty="0" smtClean="0">
              <a:ln>
                <a:noFill/>
              </a:ln>
              <a:solidFill>
                <a:schemeClr val="tx1"/>
              </a:solidFill>
              <a:effectLst/>
            </a:endParaRP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kumimoji="0" lang="en-GB" i="0" u="none" strike="noStrike" cap="none" normalizeH="0" baseline="0" dirty="0" smtClean="0">
                <a:ln>
                  <a:noFill/>
                </a:ln>
                <a:solidFill>
                  <a:schemeClr val="tx1"/>
                </a:solidFill>
                <a:effectLst/>
              </a:rPr>
              <a:t>Assessing risks</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kumimoji="0" lang="en-GB" i="0" u="none" strike="noStrike" cap="none" normalizeH="0" baseline="0" dirty="0" smtClean="0">
                <a:ln>
                  <a:noFill/>
                </a:ln>
                <a:solidFill>
                  <a:schemeClr val="tx1"/>
                </a:solidFill>
                <a:effectLst/>
              </a:rPr>
              <a:t>Participatory assessment</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kumimoji="0" lang="en-GB" i="0" u="none" strike="noStrike" cap="none" normalizeH="0" baseline="0" dirty="0" smtClean="0">
                <a:ln>
                  <a:noFill/>
                </a:ln>
                <a:solidFill>
                  <a:schemeClr val="tx1"/>
                </a:solidFill>
                <a:effectLst/>
              </a:rPr>
              <a:t>Prioritising</a:t>
            </a:r>
            <a:r>
              <a:rPr kumimoji="0" lang="en-GB" i="0" u="none" strike="noStrike" cap="none" normalizeH="0" dirty="0" smtClean="0">
                <a:ln>
                  <a:noFill/>
                </a:ln>
                <a:solidFill>
                  <a:schemeClr val="tx1"/>
                </a:solidFill>
                <a:effectLst/>
              </a:rPr>
              <a:t> response</a:t>
            </a:r>
            <a:endParaRPr kumimoji="0" lang="en-GB" i="0" u="none" strike="noStrike" cap="none" normalizeH="0" baseline="0" dirty="0" smtClean="0">
              <a:ln>
                <a:noFill/>
              </a:ln>
              <a:solidFill>
                <a:schemeClr val="tx1"/>
              </a:solidFill>
              <a:effectLst/>
            </a:endParaRPr>
          </a:p>
          <a:p>
            <a:pPr marL="85725" indent="-85725">
              <a:buFont typeface="Arial" pitchFamily="34" charset="0"/>
              <a:buChar char="•"/>
            </a:pPr>
            <a:endParaRPr lang="en-GB" dirty="0">
              <a:solidFill>
                <a:schemeClr val="tx1"/>
              </a:solidFill>
            </a:endParaRPr>
          </a:p>
        </p:txBody>
      </p:sp>
      <p:sp>
        <p:nvSpPr>
          <p:cNvPr id="25" name="Rektangel 24"/>
          <p:cNvSpPr/>
          <p:nvPr/>
        </p:nvSpPr>
        <p:spPr bwMode="auto">
          <a:xfrm>
            <a:off x="2411760" y="5301208"/>
            <a:ext cx="2034480" cy="1296144"/>
          </a:xfrm>
          <a:prstGeom prst="rect">
            <a:avLst/>
          </a:prstGeom>
          <a:solidFill>
            <a:schemeClr val="accent1">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kumimoji="0" lang="en-GB" i="0" u="none" strike="noStrike" cap="none" normalizeH="0" baseline="0" dirty="0" smtClean="0">
                <a:ln>
                  <a:noFill/>
                </a:ln>
                <a:solidFill>
                  <a:schemeClr val="tx1"/>
                </a:solidFill>
                <a:effectLst/>
              </a:rPr>
              <a:t>Consult experts</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lang="en-GB" dirty="0" smtClean="0">
                <a:solidFill>
                  <a:schemeClr val="tx1"/>
                </a:solidFill>
              </a:rPr>
              <a:t>Address Gender</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kumimoji="0" lang="en-GB" i="0" u="none" strike="noStrike" cap="none" normalizeH="0" baseline="0" dirty="0" smtClean="0">
                <a:ln>
                  <a:noFill/>
                </a:ln>
                <a:solidFill>
                  <a:schemeClr val="tx1"/>
                </a:solidFill>
                <a:effectLst/>
              </a:rPr>
              <a:t>Explore options</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kumimoji="0" lang="en-GB" i="0" u="none" strike="noStrike" cap="none" normalizeH="0" baseline="0" dirty="0" smtClean="0">
                <a:ln>
                  <a:noFill/>
                </a:ln>
                <a:solidFill>
                  <a:schemeClr val="tx1"/>
                </a:solidFill>
                <a:effectLst/>
              </a:rPr>
              <a:t>Choose options</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lang="en-GB" dirty="0" smtClean="0">
                <a:solidFill>
                  <a:schemeClr val="tx1"/>
                </a:solidFill>
              </a:rPr>
              <a:t>Strengthen projects</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endParaRPr kumimoji="0" lang="en-GB" i="0" u="none" strike="noStrike" cap="none" normalizeH="0" baseline="0" dirty="0" smtClean="0">
              <a:ln>
                <a:noFill/>
              </a:ln>
              <a:solidFill>
                <a:schemeClr val="tx1"/>
              </a:solidFill>
              <a:effectLst/>
            </a:endParaRPr>
          </a:p>
          <a:p>
            <a:pPr marL="85725" indent="-85725">
              <a:buFont typeface="Arial" pitchFamily="34" charset="0"/>
              <a:buChar char="•"/>
            </a:pPr>
            <a:endParaRPr lang="en-GB" dirty="0">
              <a:solidFill>
                <a:schemeClr val="tx1"/>
              </a:solidFill>
            </a:endParaRPr>
          </a:p>
        </p:txBody>
      </p:sp>
      <p:sp>
        <p:nvSpPr>
          <p:cNvPr id="26" name="Rektangel 25"/>
          <p:cNvSpPr/>
          <p:nvPr/>
        </p:nvSpPr>
        <p:spPr bwMode="auto">
          <a:xfrm>
            <a:off x="4625752" y="5301208"/>
            <a:ext cx="2034480" cy="1296144"/>
          </a:xfrm>
          <a:prstGeom prst="rect">
            <a:avLst/>
          </a:prstGeom>
          <a:solidFill>
            <a:schemeClr val="accent1">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kumimoji="0" lang="en-GB" i="0" u="none" strike="noStrike" cap="none" normalizeH="0" baseline="0" dirty="0" smtClean="0">
                <a:ln>
                  <a:noFill/>
                </a:ln>
                <a:solidFill>
                  <a:schemeClr val="tx1"/>
                </a:solidFill>
                <a:effectLst/>
              </a:rPr>
              <a:t>Complete assessment</a:t>
            </a:r>
          </a:p>
          <a:p>
            <a:pPr marL="85725" indent="-85725">
              <a:buFont typeface="Arial" pitchFamily="34" charset="0"/>
              <a:buChar char="•"/>
            </a:pPr>
            <a:r>
              <a:rPr lang="en-GB" dirty="0" smtClean="0">
                <a:solidFill>
                  <a:schemeClr val="tx1"/>
                </a:solidFill>
              </a:rPr>
              <a:t>File the assessment</a:t>
            </a:r>
          </a:p>
          <a:p>
            <a:pPr marL="85725" indent="-85725">
              <a:buFont typeface="Arial" pitchFamily="34" charset="0"/>
              <a:buChar char="•"/>
            </a:pPr>
            <a:r>
              <a:rPr lang="en-GB" dirty="0" smtClean="0">
                <a:solidFill>
                  <a:schemeClr val="tx1"/>
                </a:solidFill>
              </a:rPr>
              <a:t>Write an action plan</a:t>
            </a:r>
          </a:p>
          <a:p>
            <a:pPr marL="85725" indent="-85725">
              <a:buFont typeface="Arial" pitchFamily="34" charset="0"/>
              <a:buChar char="•"/>
            </a:pPr>
            <a:r>
              <a:rPr lang="en-GB" dirty="0" smtClean="0">
                <a:solidFill>
                  <a:schemeClr val="tx1"/>
                </a:solidFill>
              </a:rPr>
              <a:t>Challenge action plan</a:t>
            </a:r>
            <a:endParaRPr lang="en-GB" dirty="0">
              <a:solidFill>
                <a:schemeClr val="tx1"/>
              </a:solidFill>
            </a:endParaRPr>
          </a:p>
          <a:p>
            <a:pPr marL="85725" indent="-85725">
              <a:buFont typeface="Arial" pitchFamily="34" charset="0"/>
              <a:buChar char="•"/>
            </a:pPr>
            <a:r>
              <a:rPr lang="en-GB" dirty="0" smtClean="0">
                <a:solidFill>
                  <a:schemeClr val="tx1"/>
                </a:solidFill>
              </a:rPr>
              <a:t>Plan and conduct workshops</a:t>
            </a:r>
          </a:p>
          <a:p>
            <a:pPr marL="85725" indent="-85725">
              <a:buFont typeface="Arial" pitchFamily="34" charset="0"/>
              <a:buChar char="•"/>
            </a:pPr>
            <a:endParaRPr lang="en-GB" dirty="0">
              <a:solidFill>
                <a:schemeClr val="tx1"/>
              </a:solidFill>
            </a:endParaRPr>
          </a:p>
        </p:txBody>
      </p:sp>
      <p:sp>
        <p:nvSpPr>
          <p:cNvPr id="27" name="Rektangel 26"/>
          <p:cNvSpPr/>
          <p:nvPr/>
        </p:nvSpPr>
        <p:spPr bwMode="auto">
          <a:xfrm>
            <a:off x="6858000" y="5301208"/>
            <a:ext cx="2034480" cy="1296144"/>
          </a:xfrm>
          <a:prstGeom prst="rect">
            <a:avLst/>
          </a:prstGeom>
          <a:solidFill>
            <a:schemeClr val="accent1">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lang="en-GB" dirty="0" smtClean="0">
                <a:solidFill>
                  <a:schemeClr val="tx1"/>
                </a:solidFill>
              </a:rPr>
              <a:t>Update assessments</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kumimoji="0" lang="en-GB" i="0" u="none" strike="noStrike" cap="none" normalizeH="0" baseline="0" dirty="0" smtClean="0">
                <a:ln>
                  <a:noFill/>
                </a:ln>
                <a:solidFill>
                  <a:schemeClr val="tx1"/>
                </a:solidFill>
                <a:effectLst/>
              </a:rPr>
              <a:t>Ensure</a:t>
            </a:r>
            <a:r>
              <a:rPr kumimoji="0" lang="en-GB" i="0" u="none" strike="noStrike" cap="none" normalizeH="0" dirty="0" smtClean="0">
                <a:ln>
                  <a:noFill/>
                </a:ln>
                <a:solidFill>
                  <a:schemeClr val="tx1"/>
                </a:solidFill>
                <a:effectLst/>
              </a:rPr>
              <a:t> impact on project design and strategic plans</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lang="en-GB" baseline="0" dirty="0" smtClean="0">
                <a:solidFill>
                  <a:schemeClr val="tx1"/>
                </a:solidFill>
              </a:rPr>
              <a:t>Plan</a:t>
            </a:r>
            <a:r>
              <a:rPr lang="en-GB" dirty="0" smtClean="0">
                <a:solidFill>
                  <a:schemeClr val="tx1"/>
                </a:solidFill>
              </a:rPr>
              <a:t> to develop local record keeping</a:t>
            </a:r>
            <a:endParaRPr lang="en-GB" dirty="0">
              <a:solidFill>
                <a:schemeClr val="tx1"/>
              </a:solidFill>
            </a:endParaRPr>
          </a:p>
        </p:txBody>
      </p:sp>
      <p:cxnSp>
        <p:nvCxnSpPr>
          <p:cNvPr id="4" name="Curved Connector 3"/>
          <p:cNvCxnSpPr>
            <a:stCxn id="3" idx="3"/>
          </p:cNvCxnSpPr>
          <p:nvPr/>
        </p:nvCxnSpPr>
        <p:spPr bwMode="auto">
          <a:xfrm>
            <a:off x="2843808" y="2276872"/>
            <a:ext cx="914400" cy="914400"/>
          </a:xfrm>
          <a:prstGeom prst="curvedConnector3">
            <a:avLst/>
          </a:prstGeom>
          <a:noFill/>
          <a:ln w="9525" cap="flat" cmpd="sng" algn="ctr">
            <a:noFill/>
            <a:prstDash val="solid"/>
            <a:round/>
            <a:headEnd type="none" w="med" len="med"/>
            <a:tailEnd type="arrow"/>
          </a:ln>
          <a:effectLst/>
        </p:spPr>
      </p:cxnSp>
      <p:sp>
        <p:nvSpPr>
          <p:cNvPr id="5" name="Curved Down Arrow 4"/>
          <p:cNvSpPr/>
          <p:nvPr/>
        </p:nvSpPr>
        <p:spPr bwMode="auto">
          <a:xfrm>
            <a:off x="2483768" y="1727097"/>
            <a:ext cx="1008112" cy="189735"/>
          </a:xfrm>
          <a:prstGeom prst="curvedDownArrow">
            <a:avLst/>
          </a:prstGeom>
          <a:solidFill>
            <a:srgbClr val="333399"/>
          </a:solidFill>
          <a:ln w="9525" cap="flat" cmpd="sng" algn="ctr">
            <a:solidFill>
              <a:srgbClr val="BBE0E3"/>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28" name="Curved Down Arrow 27"/>
          <p:cNvSpPr/>
          <p:nvPr/>
        </p:nvSpPr>
        <p:spPr bwMode="auto">
          <a:xfrm>
            <a:off x="5508104" y="1727097"/>
            <a:ext cx="1008112" cy="189735"/>
          </a:xfrm>
          <a:prstGeom prst="curvedDownArrow">
            <a:avLst/>
          </a:prstGeom>
          <a:solidFill>
            <a:srgbClr val="333399"/>
          </a:solidFill>
          <a:ln w="9525" cap="flat" cmpd="sng" algn="ctr">
            <a:solidFill>
              <a:srgbClr val="BBE0E3"/>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29" name="Curved Down Arrow 28"/>
          <p:cNvSpPr/>
          <p:nvPr/>
        </p:nvSpPr>
        <p:spPr bwMode="auto">
          <a:xfrm>
            <a:off x="1835696" y="4293096"/>
            <a:ext cx="1008112" cy="189735"/>
          </a:xfrm>
          <a:prstGeom prst="curvedDownArrow">
            <a:avLst/>
          </a:prstGeom>
          <a:solidFill>
            <a:srgbClr val="333399"/>
          </a:solidFill>
          <a:ln w="9525" cap="flat" cmpd="sng" algn="ctr">
            <a:solidFill>
              <a:srgbClr val="BBE0E3"/>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30" name="Curved Down Arrow 29"/>
          <p:cNvSpPr/>
          <p:nvPr/>
        </p:nvSpPr>
        <p:spPr bwMode="auto">
          <a:xfrm>
            <a:off x="3995936" y="4293096"/>
            <a:ext cx="1008112" cy="189735"/>
          </a:xfrm>
          <a:prstGeom prst="curvedDownArrow">
            <a:avLst/>
          </a:prstGeom>
          <a:solidFill>
            <a:srgbClr val="333399"/>
          </a:solidFill>
          <a:ln w="9525" cap="flat" cmpd="sng" algn="ctr">
            <a:solidFill>
              <a:srgbClr val="BBE0E3"/>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31" name="Curved Down Arrow 30"/>
          <p:cNvSpPr/>
          <p:nvPr/>
        </p:nvSpPr>
        <p:spPr bwMode="auto">
          <a:xfrm>
            <a:off x="6228184" y="4293096"/>
            <a:ext cx="1008112" cy="189735"/>
          </a:xfrm>
          <a:prstGeom prst="curvedDownArrow">
            <a:avLst/>
          </a:prstGeom>
          <a:solidFill>
            <a:srgbClr val="333399"/>
          </a:solidFill>
          <a:ln w="9525" cap="flat" cmpd="sng" algn="ctr">
            <a:solidFill>
              <a:srgbClr val="BBE0E3"/>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Tree>
    <p:extLst>
      <p:ext uri="{BB962C8B-B14F-4D97-AF65-F5344CB8AC3E}">
        <p14:creationId xmlns:p14="http://schemas.microsoft.com/office/powerpoint/2010/main" xmlns="" val="2564249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dissolve">
                                      <p:cBhvr>
                                        <p:cTn id="7" dur="500"/>
                                        <p:tgtEl>
                                          <p:spTgt spid="21"/>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dissolve">
                                      <p:cBhvr>
                                        <p:cTn id="10" dur="500"/>
                                        <p:tgtEl>
                                          <p:spTgt spid="22"/>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dissolve">
                                      <p:cBhvr>
                                        <p:cTn id="13" dur="500"/>
                                        <p:tgtEl>
                                          <p:spTgt spid="23"/>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dissolve">
                                      <p:cBhvr>
                                        <p:cTn id="16" dur="500"/>
                                        <p:tgtEl>
                                          <p:spTgt spid="24"/>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dissolve">
                                      <p:cBhvr>
                                        <p:cTn id="19" dur="500"/>
                                        <p:tgtEl>
                                          <p:spTgt spid="25"/>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dissolve">
                                      <p:cBhvr>
                                        <p:cTn id="22" dur="500"/>
                                        <p:tgtEl>
                                          <p:spTgt spid="26"/>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dissolve">
                                      <p:cBhvr>
                                        <p:cTn id="2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25" grpId="0" animBg="1"/>
      <p:bldP spid="26" grpId="0" animBg="1"/>
      <p:bldP spid="27"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1052736"/>
            <a:ext cx="9144000" cy="553998"/>
          </a:xfrm>
          <a:ln/>
          <a:extLs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p>
            <a:pPr indent="0" eaLnBrk="1" hangingPunct="1"/>
            <a:r>
              <a:rPr lang="en-GB" dirty="0" smtClean="0">
                <a:ea typeface="ＭＳ Ｐゴシック" pitchFamily="34" charset="-128"/>
              </a:rPr>
              <a:t>CEDRA Key Tools</a:t>
            </a:r>
          </a:p>
        </p:txBody>
      </p:sp>
      <p:sp>
        <p:nvSpPr>
          <p:cNvPr id="3" name="Rektangel 2"/>
          <p:cNvSpPr/>
          <p:nvPr/>
        </p:nvSpPr>
        <p:spPr bwMode="auto">
          <a:xfrm>
            <a:off x="144016" y="1910363"/>
            <a:ext cx="2718048" cy="720080"/>
          </a:xfrm>
          <a:prstGeom prst="rect">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FFC000"/>
                </a:solidFill>
                <a:effectLst/>
                <a:latin typeface="Verdana" pitchFamily="34" charset="0"/>
              </a:rPr>
              <a:t>Step 1 </a:t>
            </a:r>
          </a:p>
          <a:p>
            <a:pPr marL="3175" marR="0" indent="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FFC000"/>
                </a:solidFill>
                <a:effectLst/>
                <a:latin typeface="Verdana" pitchFamily="34" charset="0"/>
              </a:rPr>
              <a:t>Mapping</a:t>
            </a:r>
          </a:p>
        </p:txBody>
      </p:sp>
      <p:sp>
        <p:nvSpPr>
          <p:cNvPr id="13" name="Rektangel 12"/>
          <p:cNvSpPr/>
          <p:nvPr/>
        </p:nvSpPr>
        <p:spPr bwMode="auto">
          <a:xfrm>
            <a:off x="1440160" y="3350523"/>
            <a:ext cx="2051720" cy="187220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21" name="Rektangel 20"/>
          <p:cNvSpPr/>
          <p:nvPr/>
        </p:nvSpPr>
        <p:spPr bwMode="auto">
          <a:xfrm>
            <a:off x="144016" y="2846467"/>
            <a:ext cx="2915816" cy="1080120"/>
          </a:xfrm>
          <a:prstGeom prst="rect">
            <a:avLst/>
          </a:prstGeom>
          <a:solidFill>
            <a:schemeClr val="accent1">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kumimoji="0" lang="en-GB" i="0" u="none" strike="noStrike" cap="none" normalizeH="0" baseline="0" dirty="0" smtClean="0">
                <a:ln>
                  <a:noFill/>
                </a:ln>
                <a:solidFill>
                  <a:schemeClr val="tx1"/>
                </a:solidFill>
                <a:effectLst/>
                <a:latin typeface="Verdana" pitchFamily="34" charset="0"/>
              </a:rPr>
              <a:t>Map locations</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lang="en-GB" dirty="0" smtClean="0">
                <a:solidFill>
                  <a:schemeClr val="tx1"/>
                </a:solidFill>
              </a:rPr>
              <a:t>Physical and socio economic factors</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lang="en-GB" b="1" dirty="0" smtClean="0">
                <a:solidFill>
                  <a:schemeClr val="tx1"/>
                </a:solidFill>
              </a:rPr>
              <a:t>Causes/impacts, problem tree</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kumimoji="0" lang="en-GB" i="0" u="none" strike="noStrike" cap="none" normalizeH="0" baseline="0" dirty="0" smtClean="0">
                <a:ln>
                  <a:noFill/>
                </a:ln>
                <a:solidFill>
                  <a:schemeClr val="tx1"/>
                </a:solidFill>
                <a:effectLst/>
                <a:latin typeface="Verdana" pitchFamily="34" charset="0"/>
              </a:rPr>
              <a:t>Question identification</a:t>
            </a:r>
          </a:p>
          <a:p>
            <a:pPr marL="85725" indent="-85725">
              <a:buFont typeface="Arial" pitchFamily="34" charset="0"/>
              <a:buChar char="•"/>
            </a:pPr>
            <a:endParaRPr lang="en-GB" dirty="0">
              <a:solidFill>
                <a:schemeClr val="tx1"/>
              </a:solidFill>
            </a:endParaRPr>
          </a:p>
        </p:txBody>
      </p:sp>
      <p:cxnSp>
        <p:nvCxnSpPr>
          <p:cNvPr id="4" name="Curved Connector 3"/>
          <p:cNvCxnSpPr>
            <a:stCxn id="3" idx="3"/>
          </p:cNvCxnSpPr>
          <p:nvPr/>
        </p:nvCxnSpPr>
        <p:spPr bwMode="auto">
          <a:xfrm>
            <a:off x="2843808" y="2276872"/>
            <a:ext cx="914400" cy="914400"/>
          </a:xfrm>
          <a:prstGeom prst="curvedConnector3">
            <a:avLst/>
          </a:prstGeom>
          <a:noFill/>
          <a:ln w="9525" cap="flat" cmpd="sng" algn="ctr">
            <a:noFill/>
            <a:prstDash val="solid"/>
            <a:round/>
            <a:headEnd type="none" w="med" len="med"/>
            <a:tailEnd type="arrow"/>
          </a:ln>
          <a:effectLst/>
        </p:spPr>
      </p:cxnSp>
      <p:pic>
        <p:nvPicPr>
          <p:cNvPr id="2" name="Billede 1"/>
          <p:cNvPicPr>
            <a:picLocks noChangeAspect="1"/>
          </p:cNvPicPr>
          <p:nvPr/>
        </p:nvPicPr>
        <p:blipFill rotWithShape="1">
          <a:blip r:embed="rId3" cstate="print">
            <a:extLst>
              <a:ext uri="{28A0092B-C50C-407E-A947-70E740481C1C}">
                <a14:useLocalDpi xmlns:a14="http://schemas.microsoft.com/office/drawing/2010/main" xmlns="" val="0"/>
              </a:ext>
            </a:extLst>
          </a:blip>
          <a:srcRect l="10364"/>
          <a:stretch/>
        </p:blipFill>
        <p:spPr>
          <a:xfrm>
            <a:off x="3187700" y="1611560"/>
            <a:ext cx="6267139" cy="6858000"/>
          </a:xfrm>
          <a:prstGeom prst="rect">
            <a:avLst/>
          </a:prstGeom>
        </p:spPr>
      </p:pic>
    </p:spTree>
    <p:extLst>
      <p:ext uri="{BB962C8B-B14F-4D97-AF65-F5344CB8AC3E}">
        <p14:creationId xmlns:p14="http://schemas.microsoft.com/office/powerpoint/2010/main" xmlns="" val="175442461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483768" y="2221167"/>
            <a:ext cx="6648524" cy="458209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0482" name="Rectangle 2"/>
          <p:cNvSpPr>
            <a:spLocks noGrp="1" noChangeArrowheads="1"/>
          </p:cNvSpPr>
          <p:nvPr>
            <p:ph type="title"/>
          </p:nvPr>
        </p:nvSpPr>
        <p:spPr>
          <a:xfrm>
            <a:off x="0" y="1052736"/>
            <a:ext cx="9144000" cy="553998"/>
          </a:xfrm>
          <a:ln/>
          <a:extLs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p>
            <a:pPr indent="0" eaLnBrk="1" hangingPunct="1"/>
            <a:r>
              <a:rPr lang="en-GB" dirty="0" smtClean="0">
                <a:ea typeface="ＭＳ Ｐゴシック" pitchFamily="34" charset="-128"/>
              </a:rPr>
              <a:t>CEDRA Key Tools</a:t>
            </a:r>
          </a:p>
        </p:txBody>
      </p:sp>
      <p:sp>
        <p:nvSpPr>
          <p:cNvPr id="8" name="Rektangel 7"/>
          <p:cNvSpPr/>
          <p:nvPr/>
        </p:nvSpPr>
        <p:spPr bwMode="auto">
          <a:xfrm>
            <a:off x="6102424" y="1910363"/>
            <a:ext cx="2718048" cy="720080"/>
          </a:xfrm>
          <a:prstGeom prst="rect">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FFC000"/>
                </a:solidFill>
                <a:effectLst/>
              </a:rPr>
              <a:t>Step 3</a:t>
            </a:r>
          </a:p>
          <a:p>
            <a:pPr marL="3175" marR="0" indent="0" algn="ctr" defTabSz="914400" rtl="0" eaLnBrk="1" fontAlgn="base" latinLnBrk="0" hangingPunct="1">
              <a:lnSpc>
                <a:spcPct val="100000"/>
              </a:lnSpc>
              <a:spcBef>
                <a:spcPct val="0"/>
              </a:spcBef>
              <a:spcAft>
                <a:spcPct val="0"/>
              </a:spcAft>
              <a:buClrTx/>
              <a:buSzTx/>
              <a:buFontTx/>
              <a:buNone/>
              <a:tabLst/>
            </a:pPr>
            <a:r>
              <a:rPr lang="en-GB" sz="1600" b="1" dirty="0" smtClean="0">
                <a:solidFill>
                  <a:srgbClr val="FFC000"/>
                </a:solidFill>
              </a:rPr>
              <a:t>Community</a:t>
            </a:r>
            <a:endParaRPr kumimoji="0" lang="en-GB" sz="1600" b="1" i="0" u="none" strike="noStrike" cap="none" normalizeH="0" baseline="0" dirty="0" smtClean="0">
              <a:ln>
                <a:noFill/>
              </a:ln>
              <a:solidFill>
                <a:srgbClr val="FFC000"/>
              </a:solidFill>
              <a:effectLst/>
            </a:endParaRPr>
          </a:p>
        </p:txBody>
      </p:sp>
      <p:sp>
        <p:nvSpPr>
          <p:cNvPr id="23" name="Rektangel 22"/>
          <p:cNvSpPr/>
          <p:nvPr/>
        </p:nvSpPr>
        <p:spPr bwMode="auto">
          <a:xfrm>
            <a:off x="6156176" y="2852936"/>
            <a:ext cx="2718048" cy="1080120"/>
          </a:xfrm>
          <a:prstGeom prst="rect">
            <a:avLst/>
          </a:prstGeom>
          <a:solidFill>
            <a:schemeClr val="accent1">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kumimoji="0" lang="en-GB" i="0" u="none" strike="noStrike" cap="none" normalizeH="0" baseline="0" dirty="0" smtClean="0">
                <a:ln>
                  <a:noFill/>
                </a:ln>
                <a:solidFill>
                  <a:schemeClr val="tx1"/>
                </a:solidFill>
                <a:effectLst/>
                <a:latin typeface="Verdana" pitchFamily="34" charset="0"/>
              </a:rPr>
              <a:t>Focus group discussions</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kumimoji="0" lang="en-GB" i="0" u="none" strike="noStrike" cap="none" normalizeH="0" baseline="0" dirty="0" smtClean="0">
                <a:ln>
                  <a:noFill/>
                </a:ln>
                <a:solidFill>
                  <a:schemeClr val="tx1"/>
                </a:solidFill>
                <a:effectLst/>
                <a:latin typeface="Verdana" pitchFamily="34" charset="0"/>
              </a:rPr>
              <a:t>Community mapping</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lang="en-GB" dirty="0" smtClean="0">
                <a:solidFill>
                  <a:schemeClr val="tx1"/>
                </a:solidFill>
              </a:rPr>
              <a:t>Seasonal calendars</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lang="en-GB" dirty="0" smtClean="0">
                <a:solidFill>
                  <a:schemeClr val="tx1"/>
                </a:solidFill>
              </a:rPr>
              <a:t>Ranking matrixes</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lang="en-GB" dirty="0" smtClean="0">
                <a:solidFill>
                  <a:schemeClr val="tx1"/>
                </a:solidFill>
              </a:rPr>
              <a:t>Capacities and empowerment</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endParaRPr kumimoji="0" lang="en-GB" i="0" u="none" strike="noStrike" cap="none" normalizeH="0" baseline="0" dirty="0" smtClean="0">
              <a:ln>
                <a:noFill/>
              </a:ln>
              <a:solidFill>
                <a:schemeClr val="tx1"/>
              </a:solidFill>
              <a:effectLst/>
              <a:latin typeface="Verdana" pitchFamily="34" charset="0"/>
            </a:endParaRP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endParaRPr kumimoji="0" lang="en-GB" i="0" u="none" strike="noStrike" cap="none" normalizeH="0" baseline="0" dirty="0" smtClean="0">
              <a:ln>
                <a:noFill/>
              </a:ln>
              <a:solidFill>
                <a:schemeClr val="tx1"/>
              </a:solidFill>
              <a:effectLst/>
              <a:latin typeface="Verdana" pitchFamily="34" charset="0"/>
            </a:endParaRP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endParaRPr kumimoji="0" lang="en-GB" i="0" u="none" strike="noStrike" cap="none" normalizeH="0" baseline="0" dirty="0" smtClean="0">
              <a:ln>
                <a:noFill/>
              </a:ln>
              <a:solidFill>
                <a:schemeClr val="tx1"/>
              </a:solidFill>
              <a:effectLst/>
              <a:latin typeface="Verdana" pitchFamily="34" charset="0"/>
            </a:endParaRPr>
          </a:p>
        </p:txBody>
      </p:sp>
      <p:pic>
        <p:nvPicPr>
          <p:cNvPr id="32" name="Billede 31"/>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 y="1988840"/>
            <a:ext cx="5940153" cy="4844053"/>
          </a:xfrm>
          <a:prstGeom prst="rect">
            <a:avLst/>
          </a:prstGeom>
        </p:spPr>
      </p:pic>
    </p:spTree>
    <p:extLst>
      <p:ext uri="{BB962C8B-B14F-4D97-AF65-F5344CB8AC3E}">
        <p14:creationId xmlns:p14="http://schemas.microsoft.com/office/powerpoint/2010/main" xmlns="" val="1613547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0"/>
            <a:ext cx="3635896" cy="419170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0482" name="Rectangle 2"/>
          <p:cNvSpPr>
            <a:spLocks noGrp="1" noChangeArrowheads="1"/>
          </p:cNvSpPr>
          <p:nvPr>
            <p:ph type="title"/>
          </p:nvPr>
        </p:nvSpPr>
        <p:spPr>
          <a:xfrm>
            <a:off x="0" y="1052736"/>
            <a:ext cx="9144000" cy="553998"/>
          </a:xfrm>
          <a:ln/>
          <a:extLs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p>
            <a:pPr indent="0" eaLnBrk="1" hangingPunct="1"/>
            <a:r>
              <a:rPr lang="en-GB" dirty="0" smtClean="0">
                <a:ea typeface="ＭＳ Ｐゴシック" pitchFamily="34" charset="-128"/>
              </a:rPr>
              <a:t>CEDRA Key Tools</a:t>
            </a:r>
          </a:p>
        </p:txBody>
      </p:sp>
      <p:sp>
        <p:nvSpPr>
          <p:cNvPr id="9" name="Rektangel 8"/>
          <p:cNvSpPr/>
          <p:nvPr/>
        </p:nvSpPr>
        <p:spPr bwMode="auto">
          <a:xfrm>
            <a:off x="179512" y="4437112"/>
            <a:ext cx="2034480" cy="720080"/>
          </a:xfrm>
          <a:prstGeom prst="rect">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smtClean="0">
                <a:ln>
                  <a:noFill/>
                </a:ln>
                <a:solidFill>
                  <a:srgbClr val="FFC000"/>
                </a:solidFill>
                <a:effectLst/>
                <a:latin typeface="Verdana" pitchFamily="34" charset="0"/>
              </a:rPr>
              <a:t>Step 4</a:t>
            </a:r>
          </a:p>
          <a:p>
            <a:pPr marL="3175" marR="0" indent="0" algn="ctr" defTabSz="914400" rtl="0" eaLnBrk="1" fontAlgn="base" latinLnBrk="0" hangingPunct="1">
              <a:lnSpc>
                <a:spcPct val="100000"/>
              </a:lnSpc>
              <a:spcBef>
                <a:spcPct val="0"/>
              </a:spcBef>
              <a:spcAft>
                <a:spcPct val="0"/>
              </a:spcAft>
              <a:buClrTx/>
              <a:buSzTx/>
              <a:buFontTx/>
              <a:buNone/>
              <a:tabLst/>
            </a:pPr>
            <a:r>
              <a:rPr lang="en-GB" sz="1400" b="1" dirty="0" smtClean="0">
                <a:solidFill>
                  <a:srgbClr val="FFC000"/>
                </a:solidFill>
              </a:rPr>
              <a:t>Risk assessment</a:t>
            </a:r>
            <a:endParaRPr kumimoji="0" lang="en-GB" sz="1400" b="1" i="0" u="none" strike="noStrike" cap="none" normalizeH="0" baseline="0" dirty="0" smtClean="0">
              <a:ln>
                <a:noFill/>
              </a:ln>
              <a:solidFill>
                <a:srgbClr val="FFC000"/>
              </a:solidFill>
              <a:effectLst/>
            </a:endParaRPr>
          </a:p>
        </p:txBody>
      </p:sp>
      <p:sp>
        <p:nvSpPr>
          <p:cNvPr id="13" name="Rektangel 12"/>
          <p:cNvSpPr/>
          <p:nvPr/>
        </p:nvSpPr>
        <p:spPr bwMode="auto">
          <a:xfrm>
            <a:off x="1440160" y="3350523"/>
            <a:ext cx="2051720" cy="187220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24" name="Rektangel 23"/>
          <p:cNvSpPr/>
          <p:nvPr/>
        </p:nvSpPr>
        <p:spPr bwMode="auto">
          <a:xfrm>
            <a:off x="179512" y="5301208"/>
            <a:ext cx="2034480" cy="1296144"/>
          </a:xfrm>
          <a:prstGeom prst="rect">
            <a:avLst/>
          </a:prstGeom>
          <a:solidFill>
            <a:schemeClr val="accent1">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kumimoji="0" lang="en-GB" i="0" u="none" strike="noStrike" cap="none" normalizeH="0" baseline="0" dirty="0" smtClean="0">
                <a:ln>
                  <a:noFill/>
                </a:ln>
                <a:solidFill>
                  <a:schemeClr val="tx1"/>
                </a:solidFill>
                <a:effectLst/>
              </a:rPr>
              <a:t>List</a:t>
            </a:r>
            <a:r>
              <a:rPr kumimoji="0" lang="en-GB" i="0" u="none" strike="noStrike" cap="none" normalizeH="0" dirty="0" smtClean="0">
                <a:ln>
                  <a:noFill/>
                </a:ln>
                <a:solidFill>
                  <a:schemeClr val="tx1"/>
                </a:solidFill>
                <a:effectLst/>
              </a:rPr>
              <a:t> i</a:t>
            </a:r>
            <a:r>
              <a:rPr kumimoji="0" lang="en-GB" i="0" u="none" strike="noStrike" cap="none" normalizeH="0" baseline="0" dirty="0" smtClean="0">
                <a:ln>
                  <a:noFill/>
                </a:ln>
                <a:solidFill>
                  <a:schemeClr val="tx1"/>
                </a:solidFill>
                <a:effectLst/>
              </a:rPr>
              <a:t>mpacts</a:t>
            </a:r>
            <a:r>
              <a:rPr kumimoji="0" lang="en-GB" i="0" u="none" strike="noStrike" cap="none" normalizeH="0" dirty="0" smtClean="0">
                <a:ln>
                  <a:noFill/>
                </a:ln>
                <a:solidFill>
                  <a:schemeClr val="tx1"/>
                </a:solidFill>
                <a:effectLst/>
              </a:rPr>
              <a:t>, CC/ENV</a:t>
            </a:r>
            <a:endParaRPr kumimoji="0" lang="en-GB" i="0" u="none" strike="noStrike" cap="none" normalizeH="0" baseline="0" dirty="0" smtClean="0">
              <a:ln>
                <a:noFill/>
              </a:ln>
              <a:solidFill>
                <a:schemeClr val="tx1"/>
              </a:solidFill>
              <a:effectLst/>
            </a:endParaRP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kumimoji="0" lang="en-GB" i="0" u="none" strike="noStrike" cap="none" normalizeH="0" baseline="0" dirty="0" smtClean="0">
                <a:ln>
                  <a:noFill/>
                </a:ln>
                <a:solidFill>
                  <a:schemeClr val="tx1"/>
                </a:solidFill>
                <a:effectLst/>
              </a:rPr>
              <a:t>Assessing risks</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kumimoji="0" lang="en-GB" i="0" u="none" strike="noStrike" cap="none" normalizeH="0" baseline="0" dirty="0" smtClean="0">
                <a:ln>
                  <a:noFill/>
                </a:ln>
                <a:solidFill>
                  <a:schemeClr val="tx1"/>
                </a:solidFill>
                <a:effectLst/>
              </a:rPr>
              <a:t>Participatory assessment</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kumimoji="0" lang="en-GB" i="0" u="none" strike="noStrike" cap="none" normalizeH="0" baseline="0" dirty="0" smtClean="0">
                <a:ln>
                  <a:noFill/>
                </a:ln>
                <a:solidFill>
                  <a:schemeClr val="tx1"/>
                </a:solidFill>
                <a:effectLst/>
              </a:rPr>
              <a:t>Prioritising</a:t>
            </a:r>
            <a:r>
              <a:rPr kumimoji="0" lang="en-GB" i="0" u="none" strike="noStrike" cap="none" normalizeH="0" dirty="0" smtClean="0">
                <a:ln>
                  <a:noFill/>
                </a:ln>
                <a:solidFill>
                  <a:schemeClr val="tx1"/>
                </a:solidFill>
                <a:effectLst/>
              </a:rPr>
              <a:t> response</a:t>
            </a:r>
            <a:endParaRPr kumimoji="0" lang="en-GB" i="0" u="none" strike="noStrike" cap="none" normalizeH="0" baseline="0" dirty="0" smtClean="0">
              <a:ln>
                <a:noFill/>
              </a:ln>
              <a:solidFill>
                <a:schemeClr val="tx1"/>
              </a:solidFill>
              <a:effectLst/>
            </a:endParaRPr>
          </a:p>
          <a:p>
            <a:pPr marL="85725" indent="-85725">
              <a:buFont typeface="Arial" pitchFamily="34" charset="0"/>
              <a:buChar char="•"/>
            </a:pPr>
            <a:endParaRPr lang="en-GB" dirty="0">
              <a:solidFill>
                <a:schemeClr val="tx1"/>
              </a:solidFill>
            </a:endParaRPr>
          </a:p>
        </p:txBody>
      </p:sp>
      <p:pic>
        <p:nvPicPr>
          <p:cNvPr id="20"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581068" y="2492895"/>
            <a:ext cx="5528776" cy="433951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744112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fade">
                                      <p:cBhvr>
                                        <p:cTn id="10"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pic>
        <p:nvPicPr>
          <p:cNvPr id="2" name="Billede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193925" y="978520"/>
            <a:ext cx="6915150" cy="4152900"/>
          </a:xfrm>
          <a:prstGeom prst="rect">
            <a:avLst/>
          </a:prstGeom>
        </p:spPr>
      </p:pic>
      <p:sp>
        <p:nvSpPr>
          <p:cNvPr id="20482" name="Rectangle 2"/>
          <p:cNvSpPr>
            <a:spLocks noGrp="1" noChangeArrowheads="1"/>
          </p:cNvSpPr>
          <p:nvPr>
            <p:ph type="title"/>
          </p:nvPr>
        </p:nvSpPr>
        <p:spPr>
          <a:xfrm>
            <a:off x="0" y="1052736"/>
            <a:ext cx="9144000" cy="553998"/>
          </a:xfrm>
          <a:ln/>
          <a:extLs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p>
            <a:pPr indent="0" eaLnBrk="1" hangingPunct="1"/>
            <a:r>
              <a:rPr lang="en-GB" dirty="0" smtClean="0">
                <a:ea typeface="ＭＳ Ｐゴシック" pitchFamily="34" charset="-128"/>
              </a:rPr>
              <a:t>CEDRA Key Tools</a:t>
            </a:r>
          </a:p>
        </p:txBody>
      </p:sp>
      <p:sp>
        <p:nvSpPr>
          <p:cNvPr id="10" name="Rektangel 9"/>
          <p:cNvSpPr/>
          <p:nvPr/>
        </p:nvSpPr>
        <p:spPr bwMode="auto">
          <a:xfrm>
            <a:off x="2399589" y="4437112"/>
            <a:ext cx="2034480" cy="720080"/>
          </a:xfrm>
          <a:prstGeom prst="rect">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smtClean="0">
                <a:ln>
                  <a:noFill/>
                </a:ln>
                <a:solidFill>
                  <a:srgbClr val="FFC000"/>
                </a:solidFill>
                <a:effectLst/>
                <a:latin typeface="Verdana" pitchFamily="34" charset="0"/>
              </a:rPr>
              <a:t>Step 5</a:t>
            </a:r>
          </a:p>
          <a:p>
            <a:pPr marL="3175" marR="0" indent="0" algn="ctr" defTabSz="914400" rtl="0" eaLnBrk="1" fontAlgn="base" latinLnBrk="0" hangingPunct="1">
              <a:lnSpc>
                <a:spcPct val="100000"/>
              </a:lnSpc>
              <a:spcBef>
                <a:spcPct val="0"/>
              </a:spcBef>
              <a:spcAft>
                <a:spcPct val="0"/>
              </a:spcAft>
              <a:buClrTx/>
              <a:buSzTx/>
              <a:buFontTx/>
              <a:buNone/>
              <a:tabLst/>
            </a:pPr>
            <a:r>
              <a:rPr lang="en-GB" sz="1400" b="1" dirty="0" smtClean="0">
                <a:solidFill>
                  <a:srgbClr val="FFC000"/>
                </a:solidFill>
              </a:rPr>
              <a:t>Adaptation</a:t>
            </a:r>
            <a:endParaRPr kumimoji="0" lang="en-GB" sz="1400" b="1" i="0" u="none" strike="noStrike" cap="none" normalizeH="0" baseline="0" dirty="0" smtClean="0">
              <a:ln>
                <a:noFill/>
              </a:ln>
              <a:solidFill>
                <a:srgbClr val="FFC000"/>
              </a:solidFill>
              <a:effectLst/>
            </a:endParaRPr>
          </a:p>
        </p:txBody>
      </p:sp>
      <p:sp>
        <p:nvSpPr>
          <p:cNvPr id="13" name="Rektangel 12"/>
          <p:cNvSpPr/>
          <p:nvPr/>
        </p:nvSpPr>
        <p:spPr bwMode="auto">
          <a:xfrm>
            <a:off x="1440160" y="3350523"/>
            <a:ext cx="2051720" cy="187220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25" name="Rektangel 24"/>
          <p:cNvSpPr/>
          <p:nvPr/>
        </p:nvSpPr>
        <p:spPr bwMode="auto">
          <a:xfrm>
            <a:off x="2411760" y="5301208"/>
            <a:ext cx="2034480" cy="1296144"/>
          </a:xfrm>
          <a:prstGeom prst="rect">
            <a:avLst/>
          </a:prstGeom>
          <a:solidFill>
            <a:schemeClr val="accent1">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kumimoji="0" lang="en-GB" i="0" u="none" strike="noStrike" cap="none" normalizeH="0" baseline="0" dirty="0" smtClean="0">
                <a:ln>
                  <a:noFill/>
                </a:ln>
                <a:solidFill>
                  <a:schemeClr val="tx1"/>
                </a:solidFill>
                <a:effectLst/>
              </a:rPr>
              <a:t>Consult experts</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lang="en-GB" dirty="0" smtClean="0">
                <a:solidFill>
                  <a:schemeClr val="tx1"/>
                </a:solidFill>
              </a:rPr>
              <a:t>Address Gender</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kumimoji="0" lang="en-GB" i="0" u="none" strike="noStrike" cap="none" normalizeH="0" baseline="0" dirty="0" smtClean="0">
                <a:ln>
                  <a:noFill/>
                </a:ln>
                <a:solidFill>
                  <a:schemeClr val="tx1"/>
                </a:solidFill>
                <a:effectLst/>
              </a:rPr>
              <a:t>Explore options</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kumimoji="0" lang="en-GB" i="0" u="none" strike="noStrike" cap="none" normalizeH="0" baseline="0" dirty="0" smtClean="0">
                <a:ln>
                  <a:noFill/>
                </a:ln>
                <a:solidFill>
                  <a:schemeClr val="tx1"/>
                </a:solidFill>
                <a:effectLst/>
              </a:rPr>
              <a:t>Choose options</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lang="en-GB" dirty="0" smtClean="0">
                <a:solidFill>
                  <a:schemeClr val="tx1"/>
                </a:solidFill>
              </a:rPr>
              <a:t>Strengthen projects</a:t>
            </a:r>
          </a:p>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endParaRPr kumimoji="0" lang="en-GB" i="0" u="none" strike="noStrike" cap="none" normalizeH="0" baseline="0" dirty="0" smtClean="0">
              <a:ln>
                <a:noFill/>
              </a:ln>
              <a:solidFill>
                <a:schemeClr val="tx1"/>
              </a:solidFill>
              <a:effectLst/>
            </a:endParaRPr>
          </a:p>
          <a:p>
            <a:pPr marL="85725" indent="-85725">
              <a:buFont typeface="Arial" pitchFamily="34" charset="0"/>
              <a:buChar char="•"/>
            </a:pPr>
            <a:endParaRPr lang="en-GB" dirty="0">
              <a:solidFill>
                <a:schemeClr val="tx1"/>
              </a:solidFill>
            </a:endParaRPr>
          </a:p>
        </p:txBody>
      </p:sp>
    </p:spTree>
    <p:extLst>
      <p:ext uri="{BB962C8B-B14F-4D97-AF65-F5344CB8AC3E}">
        <p14:creationId xmlns:p14="http://schemas.microsoft.com/office/powerpoint/2010/main" xmlns="" val="68030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pic>
        <p:nvPicPr>
          <p:cNvPr id="2" name="Billede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68694" y="0"/>
            <a:ext cx="8575306" cy="6858000"/>
          </a:xfrm>
          <a:prstGeom prst="rect">
            <a:avLst/>
          </a:prstGeom>
        </p:spPr>
      </p:pic>
      <p:sp>
        <p:nvSpPr>
          <p:cNvPr id="20482" name="Rectangle 2"/>
          <p:cNvSpPr>
            <a:spLocks noGrp="1" noChangeArrowheads="1"/>
          </p:cNvSpPr>
          <p:nvPr>
            <p:ph type="title"/>
          </p:nvPr>
        </p:nvSpPr>
        <p:spPr>
          <a:xfrm>
            <a:off x="0" y="1052736"/>
            <a:ext cx="9144000" cy="553998"/>
          </a:xfrm>
          <a:ln/>
          <a:extLs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p>
            <a:pPr indent="0" eaLnBrk="1" hangingPunct="1"/>
            <a:r>
              <a:rPr lang="en-GB" dirty="0" smtClean="0">
                <a:ea typeface="ＭＳ Ｐゴシック" pitchFamily="34" charset="-128"/>
              </a:rPr>
              <a:t>CEDRA Key Tools</a:t>
            </a:r>
          </a:p>
        </p:txBody>
      </p:sp>
      <p:sp>
        <p:nvSpPr>
          <p:cNvPr id="11" name="Rektangel 10"/>
          <p:cNvSpPr/>
          <p:nvPr/>
        </p:nvSpPr>
        <p:spPr bwMode="auto">
          <a:xfrm>
            <a:off x="4619666" y="4437112"/>
            <a:ext cx="2034480" cy="720080"/>
          </a:xfrm>
          <a:prstGeom prst="rect">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smtClean="0">
                <a:ln>
                  <a:noFill/>
                </a:ln>
                <a:solidFill>
                  <a:srgbClr val="FFC000"/>
                </a:solidFill>
                <a:effectLst/>
                <a:latin typeface="Verdana" pitchFamily="34" charset="0"/>
              </a:rPr>
              <a:t>Step 6 </a:t>
            </a:r>
          </a:p>
          <a:p>
            <a:pPr marL="3175" marR="0" indent="0" algn="ctr" defTabSz="914400" rtl="0" eaLnBrk="1" fontAlgn="base" latinLnBrk="0" hangingPunct="1">
              <a:lnSpc>
                <a:spcPct val="100000"/>
              </a:lnSpc>
              <a:spcBef>
                <a:spcPct val="0"/>
              </a:spcBef>
              <a:spcAft>
                <a:spcPct val="0"/>
              </a:spcAft>
              <a:buClrTx/>
              <a:buSzTx/>
              <a:buFontTx/>
              <a:buNone/>
              <a:tabLst/>
            </a:pPr>
            <a:r>
              <a:rPr lang="en-GB" sz="1400" b="1" dirty="0" smtClean="0">
                <a:solidFill>
                  <a:srgbClr val="FFC000"/>
                </a:solidFill>
              </a:rPr>
              <a:t>Compilation</a:t>
            </a:r>
            <a:endParaRPr kumimoji="0" lang="en-GB" sz="1400" b="1" i="0" u="none" strike="noStrike" cap="none" normalizeH="0" baseline="0" dirty="0" smtClean="0">
              <a:ln>
                <a:noFill/>
              </a:ln>
              <a:solidFill>
                <a:srgbClr val="FFC000"/>
              </a:solidFill>
              <a:effectLst/>
            </a:endParaRPr>
          </a:p>
        </p:txBody>
      </p:sp>
      <p:sp>
        <p:nvSpPr>
          <p:cNvPr id="13" name="Rektangel 12"/>
          <p:cNvSpPr/>
          <p:nvPr/>
        </p:nvSpPr>
        <p:spPr bwMode="auto">
          <a:xfrm>
            <a:off x="1440160" y="3350523"/>
            <a:ext cx="2051720" cy="187220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26" name="Rektangel 25"/>
          <p:cNvSpPr/>
          <p:nvPr/>
        </p:nvSpPr>
        <p:spPr bwMode="auto">
          <a:xfrm>
            <a:off x="4625752" y="5301208"/>
            <a:ext cx="2034480" cy="1296144"/>
          </a:xfrm>
          <a:prstGeom prst="rect">
            <a:avLst/>
          </a:prstGeom>
          <a:solidFill>
            <a:schemeClr val="accent1">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85725" marR="0" indent="-85725" defTabSz="914400" rtl="0" eaLnBrk="1" fontAlgn="base" latinLnBrk="0" hangingPunct="1">
              <a:lnSpc>
                <a:spcPct val="100000"/>
              </a:lnSpc>
              <a:spcBef>
                <a:spcPct val="0"/>
              </a:spcBef>
              <a:spcAft>
                <a:spcPct val="0"/>
              </a:spcAft>
              <a:buClrTx/>
              <a:buSzTx/>
              <a:buFont typeface="Arial" pitchFamily="34" charset="0"/>
              <a:buChar char="•"/>
              <a:tabLst/>
            </a:pPr>
            <a:r>
              <a:rPr kumimoji="0" lang="en-GB" i="0" u="none" strike="noStrike" cap="none" normalizeH="0" baseline="0" dirty="0" smtClean="0">
                <a:ln>
                  <a:noFill/>
                </a:ln>
                <a:solidFill>
                  <a:schemeClr val="tx1"/>
                </a:solidFill>
                <a:effectLst/>
              </a:rPr>
              <a:t>Complete assessment</a:t>
            </a:r>
          </a:p>
          <a:p>
            <a:pPr marL="85725" indent="-85725">
              <a:buFont typeface="Arial" pitchFamily="34" charset="0"/>
              <a:buChar char="•"/>
            </a:pPr>
            <a:r>
              <a:rPr lang="en-GB" dirty="0" smtClean="0">
                <a:solidFill>
                  <a:schemeClr val="tx1"/>
                </a:solidFill>
              </a:rPr>
              <a:t>File the assessment</a:t>
            </a:r>
          </a:p>
          <a:p>
            <a:pPr marL="85725" indent="-85725">
              <a:buFont typeface="Arial" pitchFamily="34" charset="0"/>
              <a:buChar char="•"/>
            </a:pPr>
            <a:r>
              <a:rPr lang="en-GB" dirty="0" smtClean="0">
                <a:solidFill>
                  <a:schemeClr val="tx1"/>
                </a:solidFill>
              </a:rPr>
              <a:t>Write an action plan</a:t>
            </a:r>
          </a:p>
          <a:p>
            <a:pPr marL="85725" indent="-85725">
              <a:buFont typeface="Arial" pitchFamily="34" charset="0"/>
              <a:buChar char="•"/>
            </a:pPr>
            <a:r>
              <a:rPr lang="en-GB" dirty="0" smtClean="0">
                <a:solidFill>
                  <a:schemeClr val="tx1"/>
                </a:solidFill>
              </a:rPr>
              <a:t>Challenge action plan</a:t>
            </a:r>
            <a:endParaRPr lang="en-GB" dirty="0">
              <a:solidFill>
                <a:schemeClr val="tx1"/>
              </a:solidFill>
            </a:endParaRPr>
          </a:p>
          <a:p>
            <a:pPr marL="85725" indent="-85725">
              <a:buFont typeface="Arial" pitchFamily="34" charset="0"/>
              <a:buChar char="•"/>
            </a:pPr>
            <a:r>
              <a:rPr lang="en-GB" dirty="0" smtClean="0">
                <a:solidFill>
                  <a:schemeClr val="tx1"/>
                </a:solidFill>
              </a:rPr>
              <a:t>Plan and conduct workshops</a:t>
            </a:r>
          </a:p>
          <a:p>
            <a:pPr marL="85725" indent="-85725">
              <a:buFont typeface="Arial" pitchFamily="34" charset="0"/>
              <a:buChar char="•"/>
            </a:pPr>
            <a:endParaRPr lang="en-GB" dirty="0">
              <a:solidFill>
                <a:schemeClr val="tx1"/>
              </a:solidFill>
            </a:endParaRPr>
          </a:p>
        </p:txBody>
      </p:sp>
    </p:spTree>
    <p:extLst>
      <p:ext uri="{BB962C8B-B14F-4D97-AF65-F5344CB8AC3E}">
        <p14:creationId xmlns:p14="http://schemas.microsoft.com/office/powerpoint/2010/main" xmlns="" val="1990511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p:cNvSpPr>
            <a:spLocks noGrp="1" noChangeArrowheads="1"/>
          </p:cNvSpPr>
          <p:nvPr>
            <p:ph type="title"/>
          </p:nvPr>
        </p:nvSpPr>
        <p:spPr>
          <a:xfrm>
            <a:off x="0" y="1310571"/>
            <a:ext cx="9144000" cy="1015663"/>
          </a:xfrm>
          <a:ln/>
          <a:extLs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p>
            <a:pPr indent="0" eaLnBrk="1" hangingPunct="1"/>
            <a:r>
              <a:rPr lang="en-GB" dirty="0" smtClean="0">
                <a:ea typeface="ＭＳ Ｐゴシック" pitchFamily="34" charset="-128"/>
              </a:rPr>
              <a:t>Vulnerability and adaptation assessment – Kenya food security</a:t>
            </a:r>
          </a:p>
        </p:txBody>
      </p:sp>
      <p:sp>
        <p:nvSpPr>
          <p:cNvPr id="24" name="TextBox 3"/>
          <p:cNvSpPr txBox="1">
            <a:spLocks noChangeArrowheads="1"/>
          </p:cNvSpPr>
          <p:nvPr/>
        </p:nvSpPr>
        <p:spPr bwMode="auto">
          <a:xfrm>
            <a:off x="3124200" y="6411913"/>
            <a:ext cx="4800600" cy="307975"/>
          </a:xfrm>
          <a:prstGeom prst="rect">
            <a:avLst/>
          </a:prstGeom>
          <a:noFill/>
          <a:ln w="9525">
            <a:noFill/>
            <a:miter lim="800000"/>
            <a:headEnd/>
            <a:tailEnd/>
          </a:ln>
        </p:spPr>
        <p:txBody>
          <a:bodyPr>
            <a:spAutoFit/>
          </a:bodyPr>
          <a:lstStyle/>
          <a:p>
            <a:pPr algn="r"/>
            <a:r>
              <a:rPr lang="en-GB" sz="1400"/>
              <a:t>Source: Downing &amp; Patwardhan (2004)</a:t>
            </a:r>
          </a:p>
        </p:txBody>
      </p:sp>
      <p:pic>
        <p:nvPicPr>
          <p:cNvPr id="17" name="Billede 1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39334" y="2374886"/>
            <a:ext cx="2160240" cy="2166395"/>
          </a:xfrm>
          <a:prstGeom prst="rect">
            <a:avLst/>
          </a:prstGeom>
        </p:spPr>
      </p:pic>
      <p:sp>
        <p:nvSpPr>
          <p:cNvPr id="18" name="Tekstboks 17"/>
          <p:cNvSpPr txBox="1"/>
          <p:nvPr/>
        </p:nvSpPr>
        <p:spPr>
          <a:xfrm>
            <a:off x="394537" y="4653136"/>
            <a:ext cx="2513701" cy="1200329"/>
          </a:xfrm>
          <a:prstGeom prst="rect">
            <a:avLst/>
          </a:prstGeom>
          <a:noFill/>
        </p:spPr>
        <p:txBody>
          <a:bodyPr wrap="none" rtlCol="0">
            <a:spAutoFit/>
          </a:bodyPr>
          <a:lstStyle/>
          <a:p>
            <a:r>
              <a:rPr lang="en-GB" dirty="0" smtClean="0"/>
              <a:t>High food insecurity</a:t>
            </a:r>
          </a:p>
          <a:p>
            <a:pPr marL="171450" indent="-171450">
              <a:buFont typeface="Arial" panose="020B0604020202020204" pitchFamily="34" charset="0"/>
              <a:buChar char="•"/>
            </a:pPr>
            <a:r>
              <a:rPr lang="en-GB" dirty="0" smtClean="0"/>
              <a:t>Arid districts </a:t>
            </a:r>
            <a:r>
              <a:rPr lang="en-GB" dirty="0" err="1" smtClean="0"/>
              <a:t>nothern</a:t>
            </a:r>
            <a:r>
              <a:rPr lang="en-GB" dirty="0" smtClean="0"/>
              <a:t> Kenya</a:t>
            </a:r>
          </a:p>
          <a:p>
            <a:pPr marL="171450" indent="-171450">
              <a:buFont typeface="Arial" panose="020B0604020202020204" pitchFamily="34" charset="0"/>
              <a:buChar char="•"/>
            </a:pPr>
            <a:r>
              <a:rPr lang="en-GB" dirty="0" smtClean="0"/>
              <a:t>Low literacy</a:t>
            </a:r>
          </a:p>
          <a:p>
            <a:pPr marL="171450" indent="-171450">
              <a:buFont typeface="Arial" panose="020B0604020202020204" pitchFamily="34" charset="0"/>
              <a:buChar char="•"/>
            </a:pPr>
            <a:r>
              <a:rPr lang="en-GB" dirty="0" smtClean="0"/>
              <a:t>Low non-farm income</a:t>
            </a:r>
          </a:p>
          <a:p>
            <a:pPr marL="171450" indent="-171450">
              <a:buFont typeface="Arial" panose="020B0604020202020204" pitchFamily="34" charset="0"/>
              <a:buChar char="•"/>
            </a:pPr>
            <a:r>
              <a:rPr lang="en-GB" dirty="0" smtClean="0"/>
              <a:t>Low market access</a:t>
            </a:r>
          </a:p>
          <a:p>
            <a:pPr marL="171450" indent="-171450">
              <a:buFont typeface="Arial" panose="020B0604020202020204" pitchFamily="34" charset="0"/>
              <a:buChar char="•"/>
            </a:pPr>
            <a:r>
              <a:rPr lang="en-GB" dirty="0" smtClean="0"/>
              <a:t>Etc.</a:t>
            </a:r>
            <a:endParaRPr lang="en-GB" dirty="0"/>
          </a:p>
        </p:txBody>
      </p:sp>
      <p:sp>
        <p:nvSpPr>
          <p:cNvPr id="28" name="Tekstboks 27"/>
          <p:cNvSpPr txBox="1"/>
          <p:nvPr/>
        </p:nvSpPr>
        <p:spPr>
          <a:xfrm>
            <a:off x="4455195" y="4653135"/>
            <a:ext cx="2270493" cy="1200329"/>
          </a:xfrm>
          <a:prstGeom prst="rect">
            <a:avLst/>
          </a:prstGeom>
          <a:noFill/>
        </p:spPr>
        <p:txBody>
          <a:bodyPr wrap="square" rtlCol="0">
            <a:spAutoFit/>
          </a:bodyPr>
          <a:lstStyle/>
          <a:p>
            <a:r>
              <a:rPr lang="en-GB" dirty="0" smtClean="0"/>
              <a:t>Relative drought risk by livelihood zone</a:t>
            </a:r>
          </a:p>
          <a:p>
            <a:endParaRPr lang="en-GB" dirty="0"/>
          </a:p>
          <a:p>
            <a:r>
              <a:rPr lang="en-GB" dirty="0" smtClean="0"/>
              <a:t>Huge variation even within the more vulnerable districts</a:t>
            </a:r>
          </a:p>
        </p:txBody>
      </p:sp>
      <p:pic>
        <p:nvPicPr>
          <p:cNvPr id="19" name="Billede 18"/>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455195" y="2374887"/>
            <a:ext cx="1933305" cy="2162034"/>
          </a:xfrm>
          <a:prstGeom prst="rect">
            <a:avLst/>
          </a:prstGeom>
        </p:spPr>
      </p:pic>
    </p:spTree>
    <p:extLst>
      <p:ext uri="{BB962C8B-B14F-4D97-AF65-F5344CB8AC3E}">
        <p14:creationId xmlns:p14="http://schemas.microsoft.com/office/powerpoint/2010/main" xmlns="" val="12773014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a:xfrm>
            <a:off x="-108520" y="1052736"/>
            <a:ext cx="9252520" cy="936625"/>
          </a:xfrm>
        </p:spPr>
        <p:txBody>
          <a:bodyPr/>
          <a:lstStyle/>
          <a:p>
            <a:r>
              <a:rPr lang="en-GB" dirty="0" smtClean="0"/>
              <a:t>Assessing evidence / Economic analysis</a:t>
            </a:r>
          </a:p>
        </p:txBody>
      </p:sp>
      <p:sp>
        <p:nvSpPr>
          <p:cNvPr id="29698" name="Content Placeholder 2"/>
          <p:cNvSpPr>
            <a:spLocks noGrp="1"/>
          </p:cNvSpPr>
          <p:nvPr>
            <p:ph idx="1"/>
          </p:nvPr>
        </p:nvSpPr>
        <p:spPr>
          <a:xfrm>
            <a:off x="-36512" y="1916833"/>
            <a:ext cx="5688632" cy="3024336"/>
          </a:xfrm>
        </p:spPr>
        <p:txBody>
          <a:bodyPr/>
          <a:lstStyle/>
          <a:p>
            <a:r>
              <a:rPr lang="en-GB" sz="1800" i="0" dirty="0" smtClean="0"/>
              <a:t>A powerful tool for motivating policy makers to take action</a:t>
            </a:r>
          </a:p>
          <a:p>
            <a:endParaRPr lang="en-GB" sz="1800" i="0" dirty="0" smtClean="0"/>
          </a:p>
          <a:p>
            <a:pPr lvl="1"/>
            <a:r>
              <a:rPr lang="en-GB" sz="1800" b="0" dirty="0" smtClean="0"/>
              <a:t>Macro level: Impact of present policies and alternatives; potential impact of ENV and CC on the economy and vice versa</a:t>
            </a:r>
          </a:p>
          <a:p>
            <a:pPr lvl="1"/>
            <a:r>
              <a:rPr lang="en-GB" sz="1800" b="0" dirty="0" smtClean="0"/>
              <a:t>Meso level: Sub national governments, key and subsectors of the national economy</a:t>
            </a:r>
          </a:p>
          <a:p>
            <a:pPr lvl="1"/>
            <a:r>
              <a:rPr lang="en-GB" sz="1800" b="0" dirty="0" smtClean="0"/>
              <a:t>Micro level: Analysis of project specific alternatives</a:t>
            </a:r>
          </a:p>
        </p:txBody>
      </p:sp>
      <p:sp>
        <p:nvSpPr>
          <p:cNvPr id="29699" name="Slide Number Placeholder 3"/>
          <p:cNvSpPr>
            <a:spLocks noGrp="1"/>
          </p:cNvSpPr>
          <p:nvPr>
            <p:ph type="sldNum" sz="quarter" idx="12"/>
          </p:nvPr>
        </p:nvSpPr>
        <p:spPr>
          <a:noFill/>
        </p:spPr>
        <p:txBody>
          <a:bodyPr/>
          <a:lstStyle/>
          <a:p>
            <a:fld id="{6B0F0A90-3C89-419A-9D84-392A9201AF19}" type="slidenum">
              <a:rPr lang="en-US" smtClean="0"/>
              <a:pPr/>
              <a:t>8</a:t>
            </a:fld>
            <a:endParaRPr lang="en-US" smtClean="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084168" y="2321793"/>
            <a:ext cx="2710830" cy="26193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Rektangel 1"/>
          <p:cNvSpPr/>
          <p:nvPr/>
        </p:nvSpPr>
        <p:spPr>
          <a:xfrm>
            <a:off x="323528" y="5058469"/>
            <a:ext cx="7776864" cy="1692771"/>
          </a:xfrm>
          <a:prstGeom prst="rect">
            <a:avLst/>
          </a:prstGeom>
        </p:spPr>
        <p:txBody>
          <a:bodyPr wrap="square">
            <a:spAutoFit/>
          </a:bodyPr>
          <a:lstStyle/>
          <a:p>
            <a:endParaRPr lang="en-GB" sz="1400" dirty="0"/>
          </a:p>
          <a:p>
            <a:r>
              <a:rPr lang="en-GB" sz="1800" dirty="0"/>
              <a:t>The costs of inaction (climate-related losses) are compared with the net benefits of taking action (costs minus avoided losses)</a:t>
            </a:r>
          </a:p>
          <a:p>
            <a:endParaRPr lang="en-GB" sz="1800" dirty="0"/>
          </a:p>
          <a:p>
            <a:r>
              <a:rPr lang="en-GB" sz="1800" dirty="0"/>
              <a:t>The analysis should also consider the distribution of losses and benefits (among social groups, regions...)</a:t>
            </a:r>
          </a:p>
        </p:txBody>
      </p:sp>
      <p:cxnSp>
        <p:nvCxnSpPr>
          <p:cNvPr id="4" name="Lige pilforbindelse 3"/>
          <p:cNvCxnSpPr/>
          <p:nvPr/>
        </p:nvCxnSpPr>
        <p:spPr bwMode="auto">
          <a:xfrm>
            <a:off x="8028384" y="2708920"/>
            <a:ext cx="0" cy="1728192"/>
          </a:xfrm>
          <a:prstGeom prst="straightConnector1">
            <a:avLst/>
          </a:prstGeom>
          <a:noFill/>
          <a:ln w="57150" cap="flat" cmpd="sng" algn="ctr">
            <a:solidFill>
              <a:schemeClr val="tx1"/>
            </a:solidFill>
            <a:prstDash val="dash"/>
            <a:round/>
            <a:headEnd type="none" w="med" len="med"/>
            <a:tailEnd type="arrow"/>
          </a:ln>
          <a:effectLst/>
        </p:spPr>
      </p:cxnSp>
      <p:cxnSp>
        <p:nvCxnSpPr>
          <p:cNvPr id="10" name="Lige pilforbindelse 9"/>
          <p:cNvCxnSpPr/>
          <p:nvPr/>
        </p:nvCxnSpPr>
        <p:spPr bwMode="auto">
          <a:xfrm flipV="1">
            <a:off x="6876256" y="2636912"/>
            <a:ext cx="0" cy="1800200"/>
          </a:xfrm>
          <a:prstGeom prst="straightConnector1">
            <a:avLst/>
          </a:prstGeom>
          <a:noFill/>
          <a:ln w="57150" cap="flat" cmpd="sng" algn="ctr">
            <a:solidFill>
              <a:schemeClr val="tx1"/>
            </a:solidFill>
            <a:prstDash val="dash"/>
            <a:round/>
            <a:headEnd type="none" w="med" len="med"/>
            <a:tailEnd type="arrow"/>
          </a:ln>
          <a:effectLst/>
        </p:spPr>
      </p:cxnSp>
    </p:spTree>
    <p:extLst>
      <p:ext uri="{BB962C8B-B14F-4D97-AF65-F5344CB8AC3E}">
        <p14:creationId xmlns:p14="http://schemas.microsoft.com/office/powerpoint/2010/main" xmlns="" val="36384602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1434634"/>
            <a:ext cx="9144000" cy="523220"/>
          </a:xfrm>
          <a:ln/>
          <a:extLs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p>
            <a:pPr indent="0" eaLnBrk="1" hangingPunct="1"/>
            <a:r>
              <a:rPr lang="en-GB" sz="2800" dirty="0" smtClean="0">
                <a:ea typeface="ＭＳ Ｐゴシック" pitchFamily="34" charset="-128"/>
              </a:rPr>
              <a:t>Selected key tools for economic analysis</a:t>
            </a:r>
          </a:p>
        </p:txBody>
      </p:sp>
      <p:sp>
        <p:nvSpPr>
          <p:cNvPr id="2" name="Pladsholder til indhold 1"/>
          <p:cNvSpPr>
            <a:spLocks noGrp="1"/>
          </p:cNvSpPr>
          <p:nvPr>
            <p:ph idx="1"/>
          </p:nvPr>
        </p:nvSpPr>
        <p:spPr>
          <a:xfrm>
            <a:off x="381000" y="2132856"/>
            <a:ext cx="8229600" cy="1366528"/>
          </a:xfrm>
        </p:spPr>
        <p:txBody>
          <a:bodyPr>
            <a:spAutoFit/>
          </a:bodyPr>
          <a:lstStyle/>
          <a:p>
            <a:pPr>
              <a:buClrTx/>
            </a:pPr>
            <a:r>
              <a:rPr lang="en-GB" sz="1800" i="0" dirty="0" smtClean="0"/>
              <a:t>The Economics of Ecosystems and Biodiversity - TEEB </a:t>
            </a:r>
          </a:p>
          <a:p>
            <a:pPr>
              <a:buClrTx/>
            </a:pPr>
            <a:r>
              <a:rPr lang="en-GB" sz="1800" i="0" dirty="0" smtClean="0"/>
              <a:t>Cost Effectiveness Analysis - CEA</a:t>
            </a:r>
          </a:p>
          <a:p>
            <a:pPr>
              <a:buClrTx/>
            </a:pPr>
            <a:r>
              <a:rPr lang="en-GB" sz="1800" i="0" dirty="0" smtClean="0"/>
              <a:t>Cost Benefit Analysis – CBA</a:t>
            </a:r>
          </a:p>
          <a:p>
            <a:pPr>
              <a:buClrTx/>
            </a:pPr>
            <a:r>
              <a:rPr lang="en-GB" sz="1800" i="0" dirty="0" smtClean="0"/>
              <a:t>Public Expenditure Review (module 7)</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34000" y="3209686"/>
            <a:ext cx="3810000" cy="28575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nvGrpSpPr>
          <p:cNvPr id="6" name="Group 5"/>
          <p:cNvGrpSpPr/>
          <p:nvPr/>
        </p:nvGrpSpPr>
        <p:grpSpPr>
          <a:xfrm>
            <a:off x="143000" y="5401469"/>
            <a:ext cx="2015040" cy="1411907"/>
            <a:chOff x="971600" y="2463726"/>
            <a:chExt cx="6335520" cy="3889349"/>
          </a:xfrm>
        </p:grpSpPr>
        <p:sp>
          <p:nvSpPr>
            <p:cNvPr id="7" name="Rounded Rectangle 6"/>
            <p:cNvSpPr/>
            <p:nvPr/>
          </p:nvSpPr>
          <p:spPr>
            <a:xfrm>
              <a:off x="971600" y="2463726"/>
              <a:ext cx="1573163" cy="605234"/>
            </a:xfrm>
            <a:prstGeom prst="roundRect">
              <a:avLst/>
            </a:prstGeom>
            <a:solidFill>
              <a:srgbClr val="0083A9"/>
            </a:solidFill>
            <a:ln w="3175"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1" i="0" u="none" strike="noStrike" kern="0" cap="none" spc="0" normalizeH="0" baseline="0" noProof="0" dirty="0">
                  <a:ln>
                    <a:noFill/>
                  </a:ln>
                  <a:solidFill>
                    <a:srgbClr val="FFFFFF"/>
                  </a:solidFill>
                  <a:effectLst/>
                  <a:uLnTx/>
                  <a:uFillTx/>
                  <a:latin typeface="Arial"/>
                  <a:ea typeface="+mn-ea"/>
                  <a:cs typeface="+mn-cs"/>
                </a:rPr>
                <a:t>Assessing evidence</a:t>
              </a:r>
            </a:p>
          </p:txBody>
        </p:sp>
        <p:sp>
          <p:nvSpPr>
            <p:cNvPr id="8" name="Flowchart: Document 4"/>
            <p:cNvSpPr/>
            <p:nvPr/>
          </p:nvSpPr>
          <p:spPr>
            <a:xfrm>
              <a:off x="971600" y="3241229"/>
              <a:ext cx="1573163" cy="907851"/>
            </a:xfrm>
            <a:prstGeom prst="flowChartDocument">
              <a:avLst/>
            </a:prstGeom>
            <a:solidFill>
              <a:srgbClr val="669900">
                <a:lumMod val="40000"/>
                <a:lumOff val="60000"/>
              </a:srgbClr>
            </a:solidFill>
            <a:ln w="3175" cap="flat" cmpd="sng" algn="ctr">
              <a:solidFill>
                <a:srgbClr val="00206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1" i="0" u="none" strike="noStrike" kern="0" cap="none" spc="0" normalizeH="0" baseline="0" noProof="0" dirty="0">
                  <a:ln>
                    <a:noFill/>
                  </a:ln>
                  <a:solidFill>
                    <a:srgbClr val="002060"/>
                  </a:solidFill>
                  <a:effectLst/>
                  <a:uLnTx/>
                  <a:uFillTx/>
                  <a:latin typeface="Arial"/>
                  <a:ea typeface="+mn-ea"/>
                  <a:cs typeface="+mn-cs"/>
                </a:rPr>
                <a:t>Vulnerability and adaptation assessments</a:t>
              </a:r>
            </a:p>
          </p:txBody>
        </p:sp>
        <p:sp>
          <p:nvSpPr>
            <p:cNvPr id="9" name="Flowchart: Document 5"/>
            <p:cNvSpPr/>
            <p:nvPr/>
          </p:nvSpPr>
          <p:spPr>
            <a:xfrm>
              <a:off x="971600" y="4386857"/>
              <a:ext cx="1573163" cy="907851"/>
            </a:xfrm>
            <a:prstGeom prst="flowChartDocument">
              <a:avLst/>
            </a:prstGeom>
            <a:solidFill>
              <a:srgbClr val="669900">
                <a:lumMod val="40000"/>
                <a:lumOff val="60000"/>
              </a:srgbClr>
            </a:solidFill>
            <a:ln w="3175" cap="flat" cmpd="sng" algn="ctr">
              <a:solidFill>
                <a:srgbClr val="00206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1" i="0" u="none" strike="noStrike" kern="0" cap="none" spc="0" normalizeH="0" baseline="0" noProof="0" dirty="0">
                  <a:ln>
                    <a:noFill/>
                  </a:ln>
                  <a:solidFill>
                    <a:srgbClr val="002060"/>
                  </a:solidFill>
                  <a:effectLst/>
                  <a:uLnTx/>
                  <a:uFillTx/>
                  <a:latin typeface="Arial"/>
                  <a:ea typeface="+mn-ea"/>
                  <a:cs typeface="+mn-cs"/>
                </a:rPr>
                <a:t>Macro and meso economic analysis</a:t>
              </a:r>
            </a:p>
          </p:txBody>
        </p:sp>
        <p:sp>
          <p:nvSpPr>
            <p:cNvPr id="10" name="Flowchart: Document 6"/>
            <p:cNvSpPr/>
            <p:nvPr/>
          </p:nvSpPr>
          <p:spPr>
            <a:xfrm>
              <a:off x="971600" y="5445224"/>
              <a:ext cx="1573163" cy="907851"/>
            </a:xfrm>
            <a:prstGeom prst="flowChartDocument">
              <a:avLst/>
            </a:prstGeom>
            <a:solidFill>
              <a:srgbClr val="669900">
                <a:lumMod val="40000"/>
                <a:lumOff val="60000"/>
              </a:srgbClr>
            </a:solidFill>
            <a:ln w="3175" cap="flat" cmpd="sng" algn="ctr">
              <a:solidFill>
                <a:srgbClr val="00206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1" i="0" u="none" strike="noStrike" kern="0" cap="none" spc="0" normalizeH="0" baseline="0" noProof="0" dirty="0">
                  <a:ln>
                    <a:noFill/>
                  </a:ln>
                  <a:solidFill>
                    <a:srgbClr val="002060"/>
                  </a:solidFill>
                  <a:effectLst/>
                  <a:uLnTx/>
                  <a:uFillTx/>
                  <a:latin typeface="Arial"/>
                  <a:ea typeface="+mn-ea"/>
                  <a:cs typeface="+mn-cs"/>
                </a:rPr>
                <a:t>Demonstration or pilot projects</a:t>
              </a:r>
            </a:p>
          </p:txBody>
        </p:sp>
        <p:sp>
          <p:nvSpPr>
            <p:cNvPr id="11" name="Rounded Rectangle 10"/>
            <p:cNvSpPr/>
            <p:nvPr/>
          </p:nvSpPr>
          <p:spPr>
            <a:xfrm>
              <a:off x="3151238" y="2492896"/>
              <a:ext cx="1573162" cy="605234"/>
            </a:xfrm>
            <a:prstGeom prst="roundRect">
              <a:avLst/>
            </a:prstGeom>
            <a:solidFill>
              <a:srgbClr val="0083A9"/>
            </a:solidFill>
            <a:ln w="3175"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1" i="0" u="none" strike="noStrike" kern="0" cap="none" spc="0" normalizeH="0" baseline="0" noProof="0" dirty="0">
                  <a:ln>
                    <a:noFill/>
                  </a:ln>
                  <a:solidFill>
                    <a:srgbClr val="FFFFFF"/>
                  </a:solidFill>
                  <a:effectLst/>
                  <a:uLnTx/>
                  <a:uFillTx/>
                  <a:latin typeface="Arial"/>
                  <a:ea typeface="+mn-ea"/>
                  <a:cs typeface="+mn-cs"/>
                </a:rPr>
                <a:t>Engaging key actors</a:t>
              </a:r>
            </a:p>
          </p:txBody>
        </p:sp>
        <p:sp>
          <p:nvSpPr>
            <p:cNvPr id="12" name="Rounded Rectangle 11"/>
            <p:cNvSpPr/>
            <p:nvPr/>
          </p:nvSpPr>
          <p:spPr>
            <a:xfrm>
              <a:off x="3151238" y="4149080"/>
              <a:ext cx="1573162" cy="1210468"/>
            </a:xfrm>
            <a:prstGeom prst="roundRect">
              <a:avLst/>
            </a:prstGeom>
            <a:solidFill>
              <a:srgbClr val="0083A9"/>
            </a:solidFill>
            <a:ln w="3175"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1" i="0" u="none" strike="noStrike" kern="0" cap="none" spc="0" normalizeH="0" baseline="0" noProof="0" dirty="0">
                  <a:ln>
                    <a:noFill/>
                  </a:ln>
                  <a:solidFill>
                    <a:srgbClr val="FFFFFF"/>
                  </a:solidFill>
                  <a:effectLst/>
                  <a:uLnTx/>
                  <a:uFillTx/>
                  <a:latin typeface="Arial"/>
                  <a:ea typeface="+mn-ea"/>
                  <a:cs typeface="+mn-cs"/>
                </a:rPr>
                <a:t>Communication &amp; advocacy strategy</a:t>
              </a:r>
            </a:p>
          </p:txBody>
        </p:sp>
        <p:sp>
          <p:nvSpPr>
            <p:cNvPr id="13" name="Rounded Rectangle 12"/>
            <p:cNvSpPr/>
            <p:nvPr/>
          </p:nvSpPr>
          <p:spPr>
            <a:xfrm>
              <a:off x="5584417" y="4149080"/>
              <a:ext cx="1722703" cy="1291084"/>
            </a:xfrm>
            <a:prstGeom prst="roundRect">
              <a:avLst/>
            </a:prstGeom>
            <a:solidFill>
              <a:srgbClr val="0083A9">
                <a:lumMod val="60000"/>
                <a:lumOff val="40000"/>
              </a:srgbClr>
            </a:solidFill>
            <a:ln w="3175"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1" i="0" u="none" strike="noStrike" kern="0" cap="none" spc="0" normalizeH="0" baseline="0" noProof="0">
                  <a:ln>
                    <a:noFill/>
                  </a:ln>
                  <a:solidFill>
                    <a:srgbClr val="002060"/>
                  </a:solidFill>
                  <a:effectLst/>
                  <a:uLnTx/>
                  <a:uFillTx/>
                  <a:latin typeface="Arial"/>
                  <a:ea typeface="+mn-ea"/>
                  <a:cs typeface="+mn-cs"/>
                </a:rPr>
                <a:t>National consensus on and commitment to climate-resilient and low-emission development</a:t>
              </a:r>
              <a:endParaRPr kumimoji="0" lang="en-GB" sz="400" b="1" i="0" u="none" strike="noStrike" kern="0" cap="none" spc="0" normalizeH="0" baseline="0" noProof="0">
                <a:ln>
                  <a:noFill/>
                </a:ln>
                <a:solidFill>
                  <a:srgbClr val="000000"/>
                </a:solidFill>
                <a:effectLst/>
                <a:uLnTx/>
                <a:uFillTx/>
                <a:latin typeface="Arial"/>
                <a:ea typeface="+mn-ea"/>
                <a:cs typeface="+mn-cs"/>
              </a:endParaRPr>
            </a:p>
          </p:txBody>
        </p:sp>
        <p:sp>
          <p:nvSpPr>
            <p:cNvPr id="14" name="Rounded Rectangle 13"/>
            <p:cNvSpPr/>
            <p:nvPr/>
          </p:nvSpPr>
          <p:spPr>
            <a:xfrm>
              <a:off x="5580112" y="2968011"/>
              <a:ext cx="1722703" cy="736573"/>
            </a:xfrm>
            <a:prstGeom prst="roundRect">
              <a:avLst/>
            </a:prstGeom>
            <a:solidFill>
              <a:srgbClr val="0083A9">
                <a:lumMod val="60000"/>
                <a:lumOff val="40000"/>
              </a:srgbClr>
            </a:solidFill>
            <a:ln w="3175" cap="flat" cmpd="sng" algn="ctr">
              <a:solidFill>
                <a:srgbClr val="0083A9">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1" i="0" u="none" strike="noStrike" kern="0" cap="none" spc="0" normalizeH="0" baseline="0" noProof="0" dirty="0">
                  <a:ln>
                    <a:noFill/>
                  </a:ln>
                  <a:solidFill>
                    <a:srgbClr val="002060"/>
                  </a:solidFill>
                  <a:effectLst/>
                  <a:uLnTx/>
                  <a:uFillTx/>
                  <a:latin typeface="Arial"/>
                  <a:ea typeface="+mn-ea"/>
                  <a:cs typeface="+mn-cs"/>
                </a:rPr>
                <a:t>Awareness raising &amp; partnership building</a:t>
              </a:r>
              <a:endParaRPr kumimoji="0" lang="en-GB" sz="400" b="1" i="0" u="none" strike="noStrike" kern="0" cap="none" spc="0" normalizeH="0" baseline="0" noProof="0" dirty="0">
                <a:ln>
                  <a:noFill/>
                </a:ln>
                <a:solidFill>
                  <a:srgbClr val="000000"/>
                </a:solidFill>
                <a:effectLst/>
                <a:uLnTx/>
                <a:uFillTx/>
                <a:latin typeface="Arial"/>
                <a:ea typeface="+mn-ea"/>
                <a:cs typeface="+mn-cs"/>
              </a:endParaRPr>
            </a:p>
          </p:txBody>
        </p:sp>
        <p:cxnSp>
          <p:nvCxnSpPr>
            <p:cNvPr id="15" name="Straight Connector 14"/>
            <p:cNvCxnSpPr>
              <a:stCxn id="7" idx="2"/>
              <a:endCxn id="8" idx="0"/>
            </p:cNvCxnSpPr>
            <p:nvPr/>
          </p:nvCxnSpPr>
          <p:spPr>
            <a:xfrm>
              <a:off x="1758182" y="3068960"/>
              <a:ext cx="0" cy="172269"/>
            </a:xfrm>
            <a:prstGeom prst="line">
              <a:avLst/>
            </a:prstGeom>
            <a:noFill/>
            <a:ln w="3175" cap="flat" cmpd="sng" algn="ctr">
              <a:solidFill>
                <a:srgbClr val="005F7B"/>
              </a:solidFill>
              <a:prstDash val="solid"/>
            </a:ln>
            <a:effectLst/>
          </p:spPr>
        </p:cxnSp>
        <p:cxnSp>
          <p:nvCxnSpPr>
            <p:cNvPr id="16" name="Straight Connector 15"/>
            <p:cNvCxnSpPr>
              <a:stCxn id="8" idx="2"/>
              <a:endCxn id="9" idx="0"/>
            </p:cNvCxnSpPr>
            <p:nvPr/>
          </p:nvCxnSpPr>
          <p:spPr>
            <a:xfrm>
              <a:off x="1758182" y="4089061"/>
              <a:ext cx="0" cy="297796"/>
            </a:xfrm>
            <a:prstGeom prst="line">
              <a:avLst/>
            </a:prstGeom>
            <a:noFill/>
            <a:ln w="3175" cap="flat" cmpd="sng" algn="ctr">
              <a:solidFill>
                <a:srgbClr val="002060"/>
              </a:solidFill>
              <a:prstDash val="solid"/>
            </a:ln>
            <a:effectLst/>
          </p:spPr>
        </p:cxnSp>
        <p:cxnSp>
          <p:nvCxnSpPr>
            <p:cNvPr id="17" name="Straight Connector 16"/>
            <p:cNvCxnSpPr>
              <a:stCxn id="9" idx="2"/>
              <a:endCxn id="10" idx="0"/>
            </p:cNvCxnSpPr>
            <p:nvPr/>
          </p:nvCxnSpPr>
          <p:spPr>
            <a:xfrm>
              <a:off x="1758182" y="5234689"/>
              <a:ext cx="0" cy="210535"/>
            </a:xfrm>
            <a:prstGeom prst="line">
              <a:avLst/>
            </a:prstGeom>
            <a:noFill/>
            <a:ln w="3175" cap="flat" cmpd="sng" algn="ctr">
              <a:solidFill>
                <a:srgbClr val="002060"/>
              </a:solidFill>
              <a:prstDash val="solid"/>
            </a:ln>
            <a:effectLst/>
          </p:spPr>
        </p:cxnSp>
        <p:sp>
          <p:nvSpPr>
            <p:cNvPr id="18" name="Right Brace 17"/>
            <p:cNvSpPr/>
            <p:nvPr/>
          </p:nvSpPr>
          <p:spPr>
            <a:xfrm>
              <a:off x="2656953" y="3212976"/>
              <a:ext cx="114847" cy="3086693"/>
            </a:xfrm>
            <a:prstGeom prst="rightBrace">
              <a:avLst/>
            </a:prstGeom>
            <a:noFill/>
            <a:ln w="3175" cap="flat" cmpd="sng" algn="ctr">
              <a:solidFill>
                <a:srgbClr val="005F7B"/>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400" b="0" i="0" u="none" strike="noStrike" kern="0" cap="none" spc="0" normalizeH="0" baseline="0" noProof="0">
                <a:ln>
                  <a:noFill/>
                </a:ln>
                <a:solidFill>
                  <a:srgbClr val="000000"/>
                </a:solidFill>
                <a:effectLst/>
                <a:uLnTx/>
                <a:uFillTx/>
                <a:latin typeface="Arial"/>
                <a:ea typeface="+mn-ea"/>
                <a:cs typeface="+mn-cs"/>
              </a:endParaRPr>
            </a:p>
          </p:txBody>
        </p:sp>
        <p:cxnSp>
          <p:nvCxnSpPr>
            <p:cNvPr id="19" name="Straight Arrow Connector 18"/>
            <p:cNvCxnSpPr>
              <a:stCxn id="18" idx="1"/>
              <a:endCxn id="12" idx="1"/>
            </p:cNvCxnSpPr>
            <p:nvPr/>
          </p:nvCxnSpPr>
          <p:spPr>
            <a:xfrm flipV="1">
              <a:off x="2771800" y="4754314"/>
              <a:ext cx="379438" cy="2009"/>
            </a:xfrm>
            <a:prstGeom prst="straightConnector1">
              <a:avLst/>
            </a:prstGeom>
            <a:noFill/>
            <a:ln w="3175" cap="flat" cmpd="sng" algn="ctr">
              <a:solidFill>
                <a:srgbClr val="005F7B"/>
              </a:solidFill>
              <a:prstDash val="solid"/>
              <a:tailEnd type="arrow"/>
            </a:ln>
            <a:effectLst/>
          </p:spPr>
        </p:cxnSp>
        <p:cxnSp>
          <p:nvCxnSpPr>
            <p:cNvPr id="20" name="Straight Arrow Connector 19"/>
            <p:cNvCxnSpPr>
              <a:stCxn id="11" idx="3"/>
              <a:endCxn id="14" idx="1"/>
            </p:cNvCxnSpPr>
            <p:nvPr/>
          </p:nvCxnSpPr>
          <p:spPr>
            <a:xfrm>
              <a:off x="4724400" y="2795513"/>
              <a:ext cx="855712" cy="540785"/>
            </a:xfrm>
            <a:prstGeom prst="straightConnector1">
              <a:avLst/>
            </a:prstGeom>
            <a:noFill/>
            <a:ln w="3175" cap="flat" cmpd="sng" algn="ctr">
              <a:solidFill>
                <a:srgbClr val="005F7B"/>
              </a:solidFill>
              <a:prstDash val="solid"/>
              <a:tailEnd type="arrow"/>
            </a:ln>
            <a:effectLst/>
          </p:spPr>
        </p:cxnSp>
        <p:cxnSp>
          <p:nvCxnSpPr>
            <p:cNvPr id="21" name="Straight Arrow Connector 20"/>
            <p:cNvCxnSpPr>
              <a:stCxn id="12" idx="3"/>
              <a:endCxn id="14" idx="1"/>
            </p:cNvCxnSpPr>
            <p:nvPr/>
          </p:nvCxnSpPr>
          <p:spPr>
            <a:xfrm flipV="1">
              <a:off x="4724400" y="3336298"/>
              <a:ext cx="855712" cy="1418016"/>
            </a:xfrm>
            <a:prstGeom prst="straightConnector1">
              <a:avLst/>
            </a:prstGeom>
            <a:noFill/>
            <a:ln w="3175" cap="flat" cmpd="sng" algn="ctr">
              <a:solidFill>
                <a:srgbClr val="005F7B"/>
              </a:solidFill>
              <a:prstDash val="solid"/>
              <a:tailEnd type="arrow"/>
            </a:ln>
            <a:effectLst/>
          </p:spPr>
        </p:cxnSp>
        <p:cxnSp>
          <p:nvCxnSpPr>
            <p:cNvPr id="22" name="Straight Arrow Connector 21"/>
            <p:cNvCxnSpPr>
              <a:stCxn id="14" idx="2"/>
              <a:endCxn id="13" idx="0"/>
            </p:cNvCxnSpPr>
            <p:nvPr/>
          </p:nvCxnSpPr>
          <p:spPr>
            <a:xfrm>
              <a:off x="6441464" y="3704584"/>
              <a:ext cx="4305" cy="444496"/>
            </a:xfrm>
            <a:prstGeom prst="straightConnector1">
              <a:avLst/>
            </a:prstGeom>
            <a:noFill/>
            <a:ln w="3175" cap="flat" cmpd="sng" algn="ctr">
              <a:solidFill>
                <a:srgbClr val="005F7B"/>
              </a:solidFill>
              <a:prstDash val="solid"/>
              <a:tailEnd type="arrow"/>
            </a:ln>
            <a:effectLst/>
          </p:spPr>
        </p:cxnSp>
        <p:cxnSp>
          <p:nvCxnSpPr>
            <p:cNvPr id="23" name="Straight Arrow Connector 22"/>
            <p:cNvCxnSpPr>
              <a:stCxn id="18" idx="1"/>
              <a:endCxn id="11" idx="1"/>
            </p:cNvCxnSpPr>
            <p:nvPr/>
          </p:nvCxnSpPr>
          <p:spPr>
            <a:xfrm flipV="1">
              <a:off x="2771800" y="2795513"/>
              <a:ext cx="379438" cy="1960810"/>
            </a:xfrm>
            <a:prstGeom prst="straightConnector1">
              <a:avLst/>
            </a:prstGeom>
            <a:noFill/>
            <a:ln w="3175" cap="flat" cmpd="sng" algn="ctr">
              <a:solidFill>
                <a:srgbClr val="005F7B"/>
              </a:solidFill>
              <a:prstDash val="solid"/>
              <a:tailEnd type="arrow"/>
            </a:ln>
            <a:effectLst/>
          </p:spPr>
        </p:cxnSp>
      </p:grpSp>
      <p:sp>
        <p:nvSpPr>
          <p:cNvPr id="4" name="Oval 3"/>
          <p:cNvSpPr/>
          <p:nvPr/>
        </p:nvSpPr>
        <p:spPr bwMode="auto">
          <a:xfrm>
            <a:off x="35496" y="6049541"/>
            <a:ext cx="683568" cy="432048"/>
          </a:xfrm>
          <a:prstGeom prst="ellipse">
            <a:avLst/>
          </a:prstGeom>
          <a:noFill/>
          <a:ln w="31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Tree>
    <p:extLst>
      <p:ext uri="{BB962C8B-B14F-4D97-AF65-F5344CB8AC3E}">
        <p14:creationId xmlns:p14="http://schemas.microsoft.com/office/powerpoint/2010/main" xmlns="" val="3714272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6"/>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29154</TotalTime>
  <Words>6299</Words>
  <Application>Microsoft Office PowerPoint</Application>
  <PresentationFormat>Affichage à l'écran (4:3)</PresentationFormat>
  <Paragraphs>1140</Paragraphs>
  <Slides>65</Slides>
  <Notes>65</Notes>
  <HiddenSlides>4</HiddenSlides>
  <MMClips>0</MMClips>
  <ScaleCrop>false</ScaleCrop>
  <HeadingPairs>
    <vt:vector size="4" baseType="variant">
      <vt:variant>
        <vt:lpstr>Thème</vt:lpstr>
      </vt:variant>
      <vt:variant>
        <vt:i4>2</vt:i4>
      </vt:variant>
      <vt:variant>
        <vt:lpstr>Titres des diapositives</vt:lpstr>
      </vt:variant>
      <vt:variant>
        <vt:i4>65</vt:i4>
      </vt:variant>
    </vt:vector>
  </HeadingPairs>
  <TitlesOfParts>
    <vt:vector size="67" baseType="lpstr">
      <vt:lpstr>Slide_Master</vt:lpstr>
      <vt:lpstr>1_Slide_Master</vt:lpstr>
      <vt:lpstr>Environment and climate change in development cooperation </vt:lpstr>
      <vt:lpstr>Structure of module 5</vt:lpstr>
      <vt:lpstr>Operations cycle  Cross cutting approaches</vt:lpstr>
      <vt:lpstr>Diapositive 4</vt:lpstr>
      <vt:lpstr>Diapositive 5</vt:lpstr>
      <vt:lpstr>Assessing evidence/Vulnerability and adaptation assessment </vt:lpstr>
      <vt:lpstr>Vulnerability and adaptation assessment – Kenya food security</vt:lpstr>
      <vt:lpstr>Assessing evidence / Economic analysis</vt:lpstr>
      <vt:lpstr>Selected key tools for economic analysis</vt:lpstr>
      <vt:lpstr>The Economics of Ecosystems and Biodiversity - TEEB</vt:lpstr>
      <vt:lpstr>The Economics of Ecosystems and Biodiversity - TEEB</vt:lpstr>
      <vt:lpstr>The Cost-Effectiveness Analysis - CEA</vt:lpstr>
      <vt:lpstr>BIG wins Cost-Effectiveness Analysis Energy - Mexico</vt:lpstr>
      <vt:lpstr>Diapositive 14</vt:lpstr>
      <vt:lpstr>BIG WINS Cost Effectiveness Analysis Private Sector - Fishery</vt:lpstr>
      <vt:lpstr>BIG WINS Cost-Effectiveness Analysis Governance &amp; Energy, Morocco</vt:lpstr>
      <vt:lpstr>The Cost-Benefit Analysis - CBA</vt:lpstr>
      <vt:lpstr>CBA of a Wastewater Treatment Plant</vt:lpstr>
      <vt:lpstr>Assessing evidence/Demonstration projects</vt:lpstr>
      <vt:lpstr>Buzzing 10 mn</vt:lpstr>
      <vt:lpstr>Diapositive 21</vt:lpstr>
      <vt:lpstr>Communication strategy</vt:lpstr>
      <vt:lpstr>Policy Dialogue support</vt:lpstr>
      <vt:lpstr>Policy Dialogue support, 10 principles /1</vt:lpstr>
      <vt:lpstr>Policy Dialogue support, 10 principles /2</vt:lpstr>
      <vt:lpstr>EU support to Policy Dialogue</vt:lpstr>
      <vt:lpstr>Buzzing ten minutes</vt:lpstr>
      <vt:lpstr>Selected key tools for environmental assessments</vt:lpstr>
      <vt:lpstr>Guideline No 4</vt:lpstr>
      <vt:lpstr>Environmental Impact Assessment and Climate Risk Assessment</vt:lpstr>
      <vt:lpstr>Focus on opportunities</vt:lpstr>
      <vt:lpstr>Key stages in EIA and CRA</vt:lpstr>
      <vt:lpstr>Keystage 1 – Screening   </vt:lpstr>
      <vt:lpstr>Key stage 2 - Scoping</vt:lpstr>
      <vt:lpstr>Key stage 3 – The study</vt:lpstr>
      <vt:lpstr>Key stage 4 – Impact evaluation</vt:lpstr>
      <vt:lpstr>The Environmental Management Plan</vt:lpstr>
      <vt:lpstr>EIA example : Kyrgyzstan road EIA</vt:lpstr>
      <vt:lpstr>Environmental Management Plan, EMP</vt:lpstr>
      <vt:lpstr>Environmental Management Plan, EMP  Kyrgyzystan road construction/conversion example</vt:lpstr>
      <vt:lpstr>EIA in practice</vt:lpstr>
      <vt:lpstr>Social aspects of EIA</vt:lpstr>
      <vt:lpstr>Strategic Environmental Assessment (SEA)</vt:lpstr>
      <vt:lpstr>Big Wins – SEA Rwanda  Sugar Sector </vt:lpstr>
      <vt:lpstr>Rwanda Sugar Sector </vt:lpstr>
      <vt:lpstr>Diapositive 46</vt:lpstr>
      <vt:lpstr>SEA: a more recent tool than EIA</vt:lpstr>
      <vt:lpstr>Key stages in an SEA</vt:lpstr>
      <vt:lpstr>Screening for SEA – does it add value? </vt:lpstr>
      <vt:lpstr>Rwanda 2012  SEA of  Agricultural  Sector</vt:lpstr>
      <vt:lpstr>Rwanda SEA  Key Issues</vt:lpstr>
      <vt:lpstr>Rwanda SEA  Recommendations to Rwanda</vt:lpstr>
      <vt:lpstr>Diapositive 53</vt:lpstr>
      <vt:lpstr>SEA Ownership - Zambia Sugar Strategy</vt:lpstr>
      <vt:lpstr>Initiatives &amp; approaches for policy, planning and implementation</vt:lpstr>
      <vt:lpstr>Operations cycle</vt:lpstr>
      <vt:lpstr>Module 5 – recap main messages</vt:lpstr>
      <vt:lpstr>Resources</vt:lpstr>
      <vt:lpstr>Climate Change and Environmental Degradation Risk and Adaptation Assessment - CEDRA</vt:lpstr>
      <vt:lpstr>CEDRA Key Tools</vt:lpstr>
      <vt:lpstr>CEDRA Key Tools</vt:lpstr>
      <vt:lpstr>CEDRA Key Tools</vt:lpstr>
      <vt:lpstr>CEDRA Key Tools</vt:lpstr>
      <vt:lpstr>CEDRA Key Tools</vt:lpstr>
      <vt:lpstr>CEDRA Key Tools</vt:lpstr>
    </vt:vector>
  </TitlesOfParts>
  <Company>European Commission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Eric Buhl-Nielsen</dc:creator>
  <cp:lastModifiedBy> </cp:lastModifiedBy>
  <cp:revision>354</cp:revision>
  <dcterms:created xsi:type="dcterms:W3CDTF">2013-03-28T11:14:57Z</dcterms:created>
  <dcterms:modified xsi:type="dcterms:W3CDTF">2013-12-06T08:19:32Z</dcterms:modified>
</cp:coreProperties>
</file>